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m4a" ContentType="audio/mp4"/>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61"/>
  </p:notesMasterIdLst>
  <p:handoutMasterIdLst>
    <p:handoutMasterId r:id="rId62"/>
  </p:handout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18" r:id="rId53"/>
    <p:sldId id="309" r:id="rId54"/>
    <p:sldId id="310" r:id="rId55"/>
    <p:sldId id="311" r:id="rId56"/>
    <p:sldId id="312" r:id="rId57"/>
    <p:sldId id="313" r:id="rId58"/>
    <p:sldId id="314" r:id="rId59"/>
    <p:sldId id="315" r:id="rId60"/>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91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768" autoAdjust="0"/>
  </p:normalViewPr>
  <p:slideViewPr>
    <p:cSldViewPr snapToGrid="0">
      <p:cViewPr varScale="1">
        <p:scale>
          <a:sx n="61" d="100"/>
          <a:sy n="61" d="100"/>
        </p:scale>
        <p:origin x="64" y="464"/>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4" Type="http://schemas.openxmlformats.org/officeDocument/2006/relationships/image" Target="../media/image1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EACB6DE4-02C4-42BF-8783-20666DA121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2DC23AD-97AF-4115-ABF2-D756D4AAB7D1}" type="slidenum">
              <a:rPr lang="en-GB" altLang="cs-CZ"/>
              <a:pPr>
                <a:spcBef>
                  <a:spcPct val="0"/>
                </a:spcBef>
              </a:pPr>
              <a:t>2</a:t>
            </a:fld>
            <a:endParaRPr lang="en-GB" altLang="cs-CZ"/>
          </a:p>
        </p:txBody>
      </p:sp>
      <p:sp>
        <p:nvSpPr>
          <p:cNvPr id="9219" name="Rectangle 2">
            <a:extLst>
              <a:ext uri="{FF2B5EF4-FFF2-40B4-BE49-F238E27FC236}">
                <a16:creationId xmlns:a16="http://schemas.microsoft.com/office/drawing/2014/main" id="{2873836E-FC18-45F0-8716-124A68F512DD}"/>
              </a:ext>
            </a:extLst>
          </p:cNvPr>
          <p:cNvSpPr>
            <a:spLocks noGrp="1" noRot="1" noChangeAspect="1" noChangeArrowheads="1" noTextEdit="1"/>
          </p:cNvSpPr>
          <p:nvPr>
            <p:ph type="sldImg"/>
          </p:nvPr>
        </p:nvSpPr>
        <p:spPr>
          <a:xfrm>
            <a:off x="381000" y="685800"/>
            <a:ext cx="6096000" cy="3429000"/>
          </a:xfrm>
          <a:ln/>
        </p:spPr>
      </p:sp>
      <p:sp>
        <p:nvSpPr>
          <p:cNvPr id="9220" name="Rectangle 3">
            <a:extLst>
              <a:ext uri="{FF2B5EF4-FFF2-40B4-BE49-F238E27FC236}">
                <a16:creationId xmlns:a16="http://schemas.microsoft.com/office/drawing/2014/main" id="{9ED03931-CB38-4083-86DE-09E55E9BF3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3518C23A-7088-4BBF-AF91-A482DD2FE1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584D949-CD40-472E-A9D9-C846C0C4DFC4}" type="slidenum">
              <a:rPr lang="en-GB" altLang="cs-CZ"/>
              <a:pPr>
                <a:spcBef>
                  <a:spcPct val="0"/>
                </a:spcBef>
              </a:pPr>
              <a:t>11</a:t>
            </a:fld>
            <a:endParaRPr lang="en-GB" altLang="cs-CZ"/>
          </a:p>
        </p:txBody>
      </p:sp>
      <p:sp>
        <p:nvSpPr>
          <p:cNvPr id="27651" name="Rectangle 2">
            <a:extLst>
              <a:ext uri="{FF2B5EF4-FFF2-40B4-BE49-F238E27FC236}">
                <a16:creationId xmlns:a16="http://schemas.microsoft.com/office/drawing/2014/main" id="{A6BCB621-467B-4112-8D15-405E8C3389A3}"/>
              </a:ext>
            </a:extLst>
          </p:cNvPr>
          <p:cNvSpPr>
            <a:spLocks noGrp="1" noRot="1" noChangeAspect="1" noChangeArrowheads="1" noTextEdit="1"/>
          </p:cNvSpPr>
          <p:nvPr>
            <p:ph type="sldImg"/>
          </p:nvPr>
        </p:nvSpPr>
        <p:spPr>
          <a:xfrm>
            <a:off x="381000" y="685800"/>
            <a:ext cx="6096000" cy="3429000"/>
          </a:xfrm>
          <a:ln/>
        </p:spPr>
      </p:sp>
      <p:sp>
        <p:nvSpPr>
          <p:cNvPr id="27652" name="Rectangle 3">
            <a:extLst>
              <a:ext uri="{FF2B5EF4-FFF2-40B4-BE49-F238E27FC236}">
                <a16:creationId xmlns:a16="http://schemas.microsoft.com/office/drawing/2014/main" id="{7C4BAC31-7E96-4782-82B7-51E92DCB75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6B6E61F0-93D2-4040-8779-2EB3B6B2BF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499B053-83EF-4995-9FCD-EFAB26528F7D}" type="slidenum">
              <a:rPr lang="en-GB" altLang="cs-CZ"/>
              <a:pPr>
                <a:spcBef>
                  <a:spcPct val="0"/>
                </a:spcBef>
              </a:pPr>
              <a:t>12</a:t>
            </a:fld>
            <a:endParaRPr lang="en-GB" altLang="cs-CZ"/>
          </a:p>
        </p:txBody>
      </p:sp>
      <p:sp>
        <p:nvSpPr>
          <p:cNvPr id="29699" name="Rectangle 2">
            <a:extLst>
              <a:ext uri="{FF2B5EF4-FFF2-40B4-BE49-F238E27FC236}">
                <a16:creationId xmlns:a16="http://schemas.microsoft.com/office/drawing/2014/main" id="{9299EF95-7578-4DC6-93D7-C0A6462D8A4B}"/>
              </a:ext>
            </a:extLst>
          </p:cNvPr>
          <p:cNvSpPr>
            <a:spLocks noGrp="1" noRot="1" noChangeAspect="1" noChangeArrowheads="1" noTextEdit="1"/>
          </p:cNvSpPr>
          <p:nvPr>
            <p:ph type="sldImg"/>
          </p:nvPr>
        </p:nvSpPr>
        <p:spPr>
          <a:xfrm>
            <a:off x="381000" y="685800"/>
            <a:ext cx="6096000" cy="3429000"/>
          </a:xfrm>
          <a:ln/>
        </p:spPr>
      </p:sp>
      <p:sp>
        <p:nvSpPr>
          <p:cNvPr id="29700" name="Rectangle 3">
            <a:extLst>
              <a:ext uri="{FF2B5EF4-FFF2-40B4-BE49-F238E27FC236}">
                <a16:creationId xmlns:a16="http://schemas.microsoft.com/office/drawing/2014/main" id="{22B8D81A-7087-42B2-B79F-8380ADF2E3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4BC358C1-7EFF-40BD-9B94-D8BB8DE3AE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8C4DC8D-EC71-4991-96A7-461BB64B3EEC}" type="slidenum">
              <a:rPr lang="en-GB" altLang="cs-CZ"/>
              <a:pPr>
                <a:spcBef>
                  <a:spcPct val="0"/>
                </a:spcBef>
              </a:pPr>
              <a:t>13</a:t>
            </a:fld>
            <a:endParaRPr lang="en-GB" altLang="cs-CZ"/>
          </a:p>
        </p:txBody>
      </p:sp>
      <p:sp>
        <p:nvSpPr>
          <p:cNvPr id="31747" name="Rectangle 2">
            <a:extLst>
              <a:ext uri="{FF2B5EF4-FFF2-40B4-BE49-F238E27FC236}">
                <a16:creationId xmlns:a16="http://schemas.microsoft.com/office/drawing/2014/main" id="{EEE82086-607A-43D7-BC78-241A8181C188}"/>
              </a:ext>
            </a:extLst>
          </p:cNvPr>
          <p:cNvSpPr>
            <a:spLocks noGrp="1" noRot="1" noChangeAspect="1" noChangeArrowheads="1" noTextEdit="1"/>
          </p:cNvSpPr>
          <p:nvPr>
            <p:ph type="sldImg"/>
          </p:nvPr>
        </p:nvSpPr>
        <p:spPr>
          <a:xfrm>
            <a:off x="381000" y="685800"/>
            <a:ext cx="6096000" cy="3429000"/>
          </a:xfrm>
          <a:ln/>
        </p:spPr>
      </p:sp>
      <p:sp>
        <p:nvSpPr>
          <p:cNvPr id="31748" name="Rectangle 3">
            <a:extLst>
              <a:ext uri="{FF2B5EF4-FFF2-40B4-BE49-F238E27FC236}">
                <a16:creationId xmlns:a16="http://schemas.microsoft.com/office/drawing/2014/main" id="{7B0F550A-E0CD-4534-A5F0-39A51D5ED0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BBC4A82F-B6AA-4600-85C7-05C707D2FA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FC45F37-879D-4365-AC14-358B32573107}" type="slidenum">
              <a:rPr lang="en-GB" altLang="cs-CZ"/>
              <a:pPr>
                <a:spcBef>
                  <a:spcPct val="0"/>
                </a:spcBef>
              </a:pPr>
              <a:t>14</a:t>
            </a:fld>
            <a:endParaRPr lang="en-GB" altLang="cs-CZ"/>
          </a:p>
        </p:txBody>
      </p:sp>
      <p:sp>
        <p:nvSpPr>
          <p:cNvPr id="33795" name="Rectangle 2">
            <a:extLst>
              <a:ext uri="{FF2B5EF4-FFF2-40B4-BE49-F238E27FC236}">
                <a16:creationId xmlns:a16="http://schemas.microsoft.com/office/drawing/2014/main" id="{D5ED653F-B9B1-4A9C-926C-FAEEE62D6548}"/>
              </a:ext>
            </a:extLst>
          </p:cNvPr>
          <p:cNvSpPr>
            <a:spLocks noGrp="1" noRot="1" noChangeAspect="1" noChangeArrowheads="1" noTextEdit="1"/>
          </p:cNvSpPr>
          <p:nvPr>
            <p:ph type="sldImg"/>
          </p:nvPr>
        </p:nvSpPr>
        <p:spPr>
          <a:xfrm>
            <a:off x="381000" y="685800"/>
            <a:ext cx="6096000" cy="3429000"/>
          </a:xfrm>
          <a:ln/>
        </p:spPr>
      </p:sp>
      <p:sp>
        <p:nvSpPr>
          <p:cNvPr id="33796" name="Rectangle 3">
            <a:extLst>
              <a:ext uri="{FF2B5EF4-FFF2-40B4-BE49-F238E27FC236}">
                <a16:creationId xmlns:a16="http://schemas.microsoft.com/office/drawing/2014/main" id="{88FA92A8-6EC3-411E-9DFC-28CEAF26DC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A7186A50-5130-42D9-BC43-30452F23F3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F9E1F60-B8DC-491B-A81E-51B9D70F9075}" type="slidenum">
              <a:rPr lang="en-GB" altLang="cs-CZ"/>
              <a:pPr>
                <a:spcBef>
                  <a:spcPct val="0"/>
                </a:spcBef>
              </a:pPr>
              <a:t>15</a:t>
            </a:fld>
            <a:endParaRPr lang="en-GB" altLang="cs-CZ"/>
          </a:p>
        </p:txBody>
      </p:sp>
      <p:sp>
        <p:nvSpPr>
          <p:cNvPr id="35843" name="Rectangle 2">
            <a:extLst>
              <a:ext uri="{FF2B5EF4-FFF2-40B4-BE49-F238E27FC236}">
                <a16:creationId xmlns:a16="http://schemas.microsoft.com/office/drawing/2014/main" id="{B26FFB64-0CAF-4260-945F-AE11C60E67DC}"/>
              </a:ext>
            </a:extLst>
          </p:cNvPr>
          <p:cNvSpPr>
            <a:spLocks noGrp="1" noRot="1" noChangeAspect="1" noChangeArrowheads="1" noTextEdit="1"/>
          </p:cNvSpPr>
          <p:nvPr>
            <p:ph type="sldImg"/>
          </p:nvPr>
        </p:nvSpPr>
        <p:spPr>
          <a:xfrm>
            <a:off x="381000" y="685800"/>
            <a:ext cx="6096000" cy="3429000"/>
          </a:xfrm>
          <a:ln/>
        </p:spPr>
      </p:sp>
      <p:sp>
        <p:nvSpPr>
          <p:cNvPr id="35844" name="Rectangle 3">
            <a:extLst>
              <a:ext uri="{FF2B5EF4-FFF2-40B4-BE49-F238E27FC236}">
                <a16:creationId xmlns:a16="http://schemas.microsoft.com/office/drawing/2014/main" id="{D364B132-488E-42B3-812A-E68880983E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0CBE75F8-F856-4351-A877-3722AA09ED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FC53E22-4FC6-412F-ACA8-9E1C07BDB270}" type="slidenum">
              <a:rPr lang="en-GB" altLang="cs-CZ"/>
              <a:pPr>
                <a:spcBef>
                  <a:spcPct val="0"/>
                </a:spcBef>
              </a:pPr>
              <a:t>16</a:t>
            </a:fld>
            <a:endParaRPr lang="en-GB" altLang="cs-CZ"/>
          </a:p>
        </p:txBody>
      </p:sp>
      <p:sp>
        <p:nvSpPr>
          <p:cNvPr id="37891" name="Rectangle 2">
            <a:extLst>
              <a:ext uri="{FF2B5EF4-FFF2-40B4-BE49-F238E27FC236}">
                <a16:creationId xmlns:a16="http://schemas.microsoft.com/office/drawing/2014/main" id="{91C2F548-6FD8-425B-A225-0E0413160920}"/>
              </a:ext>
            </a:extLst>
          </p:cNvPr>
          <p:cNvSpPr>
            <a:spLocks noGrp="1" noRot="1" noChangeAspect="1" noChangeArrowheads="1" noTextEdit="1"/>
          </p:cNvSpPr>
          <p:nvPr>
            <p:ph type="sldImg"/>
          </p:nvPr>
        </p:nvSpPr>
        <p:spPr>
          <a:xfrm>
            <a:off x="381000" y="685800"/>
            <a:ext cx="6096000" cy="3429000"/>
          </a:xfrm>
          <a:ln/>
        </p:spPr>
      </p:sp>
      <p:sp>
        <p:nvSpPr>
          <p:cNvPr id="37892" name="Rectangle 3">
            <a:extLst>
              <a:ext uri="{FF2B5EF4-FFF2-40B4-BE49-F238E27FC236}">
                <a16:creationId xmlns:a16="http://schemas.microsoft.com/office/drawing/2014/main" id="{E9239522-2A44-4957-A21C-A3691AB3D0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FC9FD331-33CF-4DE1-BEE2-BD4CFE728D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F84B927-F759-4075-97BE-E84888982B7F}" type="slidenum">
              <a:rPr lang="en-GB" altLang="cs-CZ"/>
              <a:pPr>
                <a:spcBef>
                  <a:spcPct val="0"/>
                </a:spcBef>
              </a:pPr>
              <a:t>17</a:t>
            </a:fld>
            <a:endParaRPr lang="en-GB" altLang="cs-CZ"/>
          </a:p>
        </p:txBody>
      </p:sp>
      <p:sp>
        <p:nvSpPr>
          <p:cNvPr id="39939" name="Rectangle 2">
            <a:extLst>
              <a:ext uri="{FF2B5EF4-FFF2-40B4-BE49-F238E27FC236}">
                <a16:creationId xmlns:a16="http://schemas.microsoft.com/office/drawing/2014/main" id="{E9213C2B-213C-41AB-A6FA-9AC20F58B6FB}"/>
              </a:ext>
            </a:extLst>
          </p:cNvPr>
          <p:cNvSpPr>
            <a:spLocks noGrp="1" noRot="1" noChangeAspect="1" noChangeArrowheads="1" noTextEdit="1"/>
          </p:cNvSpPr>
          <p:nvPr>
            <p:ph type="sldImg"/>
          </p:nvPr>
        </p:nvSpPr>
        <p:spPr>
          <a:xfrm>
            <a:off x="381000" y="685800"/>
            <a:ext cx="6096000" cy="3429000"/>
          </a:xfrm>
          <a:ln/>
        </p:spPr>
      </p:sp>
      <p:sp>
        <p:nvSpPr>
          <p:cNvPr id="39940" name="Rectangle 3">
            <a:extLst>
              <a:ext uri="{FF2B5EF4-FFF2-40B4-BE49-F238E27FC236}">
                <a16:creationId xmlns:a16="http://schemas.microsoft.com/office/drawing/2014/main" id="{9B510001-5E45-4408-8F54-CBE1ED19CC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C39766D4-C124-432C-BF9F-6209CC2BDA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B14287D-6A99-47EC-B21C-D2E9AFB067F4}" type="slidenum">
              <a:rPr lang="en-GB" altLang="cs-CZ"/>
              <a:pPr>
                <a:spcBef>
                  <a:spcPct val="0"/>
                </a:spcBef>
              </a:pPr>
              <a:t>18</a:t>
            </a:fld>
            <a:endParaRPr lang="en-GB" altLang="cs-CZ"/>
          </a:p>
        </p:txBody>
      </p:sp>
      <p:sp>
        <p:nvSpPr>
          <p:cNvPr id="41987" name="Rectangle 2">
            <a:extLst>
              <a:ext uri="{FF2B5EF4-FFF2-40B4-BE49-F238E27FC236}">
                <a16:creationId xmlns:a16="http://schemas.microsoft.com/office/drawing/2014/main" id="{E6058658-3A41-4975-9BE2-0099BF07704E}"/>
              </a:ext>
            </a:extLst>
          </p:cNvPr>
          <p:cNvSpPr>
            <a:spLocks noGrp="1" noRot="1" noChangeAspect="1" noChangeArrowheads="1" noTextEdit="1"/>
          </p:cNvSpPr>
          <p:nvPr>
            <p:ph type="sldImg"/>
          </p:nvPr>
        </p:nvSpPr>
        <p:spPr>
          <a:xfrm>
            <a:off x="381000" y="685800"/>
            <a:ext cx="6096000" cy="3429000"/>
          </a:xfrm>
          <a:ln/>
        </p:spPr>
      </p:sp>
      <p:sp>
        <p:nvSpPr>
          <p:cNvPr id="41988" name="Rectangle 3">
            <a:extLst>
              <a:ext uri="{FF2B5EF4-FFF2-40B4-BE49-F238E27FC236}">
                <a16:creationId xmlns:a16="http://schemas.microsoft.com/office/drawing/2014/main" id="{E285BD22-C1F4-41D1-B4E8-7D82B74948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C547A73D-3C39-4073-A56F-C62DF4D08C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C537E7-2150-444A-A09F-07B583255696}" type="slidenum">
              <a:rPr lang="en-GB" altLang="cs-CZ"/>
              <a:pPr>
                <a:spcBef>
                  <a:spcPct val="0"/>
                </a:spcBef>
              </a:pPr>
              <a:t>19</a:t>
            </a:fld>
            <a:endParaRPr lang="en-GB" altLang="cs-CZ"/>
          </a:p>
        </p:txBody>
      </p:sp>
      <p:sp>
        <p:nvSpPr>
          <p:cNvPr id="44035" name="Rectangle 2">
            <a:extLst>
              <a:ext uri="{FF2B5EF4-FFF2-40B4-BE49-F238E27FC236}">
                <a16:creationId xmlns:a16="http://schemas.microsoft.com/office/drawing/2014/main" id="{F046E46F-0BB3-4B06-A2A1-DE5C5F644C82}"/>
              </a:ext>
            </a:extLst>
          </p:cNvPr>
          <p:cNvSpPr>
            <a:spLocks noGrp="1" noRot="1" noChangeAspect="1" noChangeArrowheads="1" noTextEdit="1"/>
          </p:cNvSpPr>
          <p:nvPr>
            <p:ph type="sldImg"/>
          </p:nvPr>
        </p:nvSpPr>
        <p:spPr>
          <a:xfrm>
            <a:off x="381000" y="685800"/>
            <a:ext cx="6096000" cy="3429000"/>
          </a:xfrm>
          <a:ln/>
        </p:spPr>
      </p:sp>
      <p:sp>
        <p:nvSpPr>
          <p:cNvPr id="44036" name="Rectangle 3">
            <a:extLst>
              <a:ext uri="{FF2B5EF4-FFF2-40B4-BE49-F238E27FC236}">
                <a16:creationId xmlns:a16="http://schemas.microsoft.com/office/drawing/2014/main" id="{CE1BAAC5-C76C-47DD-AD8A-FC96FF9043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FFD54BCC-CC28-46B1-91C1-537050EE9E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2BBBF36-5065-4CB5-BA1A-E059A71220DA}" type="slidenum">
              <a:rPr lang="en-GB" altLang="cs-CZ"/>
              <a:pPr>
                <a:spcBef>
                  <a:spcPct val="0"/>
                </a:spcBef>
              </a:pPr>
              <a:t>20</a:t>
            </a:fld>
            <a:endParaRPr lang="en-GB" altLang="cs-CZ"/>
          </a:p>
        </p:txBody>
      </p:sp>
      <p:sp>
        <p:nvSpPr>
          <p:cNvPr id="46083" name="Rectangle 2">
            <a:extLst>
              <a:ext uri="{FF2B5EF4-FFF2-40B4-BE49-F238E27FC236}">
                <a16:creationId xmlns:a16="http://schemas.microsoft.com/office/drawing/2014/main" id="{234A20D1-A9ED-4AB4-B777-24BD34D243AD}"/>
              </a:ext>
            </a:extLst>
          </p:cNvPr>
          <p:cNvSpPr>
            <a:spLocks noGrp="1" noRot="1" noChangeAspect="1" noChangeArrowheads="1" noTextEdit="1"/>
          </p:cNvSpPr>
          <p:nvPr>
            <p:ph type="sldImg"/>
          </p:nvPr>
        </p:nvSpPr>
        <p:spPr>
          <a:xfrm>
            <a:off x="381000" y="685800"/>
            <a:ext cx="6096000" cy="3429000"/>
          </a:xfrm>
          <a:ln/>
        </p:spPr>
      </p:sp>
      <p:sp>
        <p:nvSpPr>
          <p:cNvPr id="46084" name="Rectangle 3">
            <a:extLst>
              <a:ext uri="{FF2B5EF4-FFF2-40B4-BE49-F238E27FC236}">
                <a16:creationId xmlns:a16="http://schemas.microsoft.com/office/drawing/2014/main" id="{2C108F05-3503-466B-97DD-9D030FB19D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206BCC33-DAF6-47F2-8B9A-36D9E03412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57DCB44-899D-4231-9E8A-B0C84B78F4F3}" type="slidenum">
              <a:rPr lang="en-GB" altLang="cs-CZ"/>
              <a:pPr>
                <a:spcBef>
                  <a:spcPct val="0"/>
                </a:spcBef>
              </a:pPr>
              <a:t>3</a:t>
            </a:fld>
            <a:endParaRPr lang="en-GB" altLang="cs-CZ"/>
          </a:p>
        </p:txBody>
      </p:sp>
      <p:sp>
        <p:nvSpPr>
          <p:cNvPr id="11267" name="Rectangle 2">
            <a:extLst>
              <a:ext uri="{FF2B5EF4-FFF2-40B4-BE49-F238E27FC236}">
                <a16:creationId xmlns:a16="http://schemas.microsoft.com/office/drawing/2014/main" id="{7967C1A0-4402-47D1-ACFF-BA2D807B0E21}"/>
              </a:ext>
            </a:extLst>
          </p:cNvPr>
          <p:cNvSpPr>
            <a:spLocks noGrp="1" noRot="1" noChangeAspect="1" noChangeArrowheads="1" noTextEdit="1"/>
          </p:cNvSpPr>
          <p:nvPr>
            <p:ph type="sldImg"/>
          </p:nvPr>
        </p:nvSpPr>
        <p:spPr>
          <a:xfrm>
            <a:off x="381000" y="685800"/>
            <a:ext cx="6096000" cy="3429000"/>
          </a:xfrm>
          <a:ln/>
        </p:spPr>
      </p:sp>
      <p:sp>
        <p:nvSpPr>
          <p:cNvPr id="11268" name="Rectangle 3">
            <a:extLst>
              <a:ext uri="{FF2B5EF4-FFF2-40B4-BE49-F238E27FC236}">
                <a16:creationId xmlns:a16="http://schemas.microsoft.com/office/drawing/2014/main" id="{35F9C93C-D214-47DE-A225-133B08C394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650D723B-1F6C-4F28-8A2A-8CB4D7F300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562FC39-D363-4B8D-8A23-C04588CDAD78}" type="slidenum">
              <a:rPr lang="en-GB" altLang="cs-CZ"/>
              <a:pPr>
                <a:spcBef>
                  <a:spcPct val="0"/>
                </a:spcBef>
              </a:pPr>
              <a:t>21</a:t>
            </a:fld>
            <a:endParaRPr lang="en-GB" altLang="cs-CZ"/>
          </a:p>
        </p:txBody>
      </p:sp>
      <p:sp>
        <p:nvSpPr>
          <p:cNvPr id="48131" name="Rectangle 2">
            <a:extLst>
              <a:ext uri="{FF2B5EF4-FFF2-40B4-BE49-F238E27FC236}">
                <a16:creationId xmlns:a16="http://schemas.microsoft.com/office/drawing/2014/main" id="{C0ACB2CF-D6FA-438C-99A9-1987632E83F3}"/>
              </a:ext>
            </a:extLst>
          </p:cNvPr>
          <p:cNvSpPr>
            <a:spLocks noGrp="1" noRot="1" noChangeAspect="1" noChangeArrowheads="1" noTextEdit="1"/>
          </p:cNvSpPr>
          <p:nvPr>
            <p:ph type="sldImg"/>
          </p:nvPr>
        </p:nvSpPr>
        <p:spPr>
          <a:xfrm>
            <a:off x="381000" y="685800"/>
            <a:ext cx="6096000" cy="3429000"/>
          </a:xfrm>
          <a:ln/>
        </p:spPr>
      </p:sp>
      <p:sp>
        <p:nvSpPr>
          <p:cNvPr id="48132" name="Rectangle 3">
            <a:extLst>
              <a:ext uri="{FF2B5EF4-FFF2-40B4-BE49-F238E27FC236}">
                <a16:creationId xmlns:a16="http://schemas.microsoft.com/office/drawing/2014/main" id="{75EF8D18-A5D5-4DBF-ACAE-D0A9C12AB6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57227C73-F239-4848-A502-FF5E21C337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4C5BFC0-C3A6-419E-B6E8-CE57D5B16FD9}" type="slidenum">
              <a:rPr lang="en-GB" altLang="cs-CZ"/>
              <a:pPr>
                <a:spcBef>
                  <a:spcPct val="0"/>
                </a:spcBef>
              </a:pPr>
              <a:t>22</a:t>
            </a:fld>
            <a:endParaRPr lang="en-GB" altLang="cs-CZ"/>
          </a:p>
        </p:txBody>
      </p:sp>
      <p:sp>
        <p:nvSpPr>
          <p:cNvPr id="50179" name="Rectangle 2">
            <a:extLst>
              <a:ext uri="{FF2B5EF4-FFF2-40B4-BE49-F238E27FC236}">
                <a16:creationId xmlns:a16="http://schemas.microsoft.com/office/drawing/2014/main" id="{A3E3536A-903D-47C8-B3EC-82FEC3F1B4D2}"/>
              </a:ext>
            </a:extLst>
          </p:cNvPr>
          <p:cNvSpPr>
            <a:spLocks noGrp="1" noRot="1" noChangeAspect="1" noChangeArrowheads="1" noTextEdit="1"/>
          </p:cNvSpPr>
          <p:nvPr>
            <p:ph type="sldImg"/>
          </p:nvPr>
        </p:nvSpPr>
        <p:spPr>
          <a:xfrm>
            <a:off x="381000" y="685800"/>
            <a:ext cx="6096000" cy="3429000"/>
          </a:xfrm>
          <a:ln/>
        </p:spPr>
      </p:sp>
      <p:sp>
        <p:nvSpPr>
          <p:cNvPr id="50180" name="Rectangle 3">
            <a:extLst>
              <a:ext uri="{FF2B5EF4-FFF2-40B4-BE49-F238E27FC236}">
                <a16:creationId xmlns:a16="http://schemas.microsoft.com/office/drawing/2014/main" id="{F7B19CFE-E145-47FD-8305-4DD5CC319B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E50AAB57-F2F7-4739-9284-C8E973CFAF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AE1A75B-D331-45F3-B3A0-B7EEBFBE4A88}" type="slidenum">
              <a:rPr lang="en-GB" altLang="cs-CZ"/>
              <a:pPr>
                <a:spcBef>
                  <a:spcPct val="0"/>
                </a:spcBef>
              </a:pPr>
              <a:t>23</a:t>
            </a:fld>
            <a:endParaRPr lang="en-GB" altLang="cs-CZ"/>
          </a:p>
        </p:txBody>
      </p:sp>
      <p:sp>
        <p:nvSpPr>
          <p:cNvPr id="52227" name="Rectangle 2">
            <a:extLst>
              <a:ext uri="{FF2B5EF4-FFF2-40B4-BE49-F238E27FC236}">
                <a16:creationId xmlns:a16="http://schemas.microsoft.com/office/drawing/2014/main" id="{9190FF81-B873-48DD-9837-B8DCB84EDB51}"/>
              </a:ext>
            </a:extLst>
          </p:cNvPr>
          <p:cNvSpPr>
            <a:spLocks noGrp="1" noRot="1" noChangeAspect="1" noChangeArrowheads="1" noTextEdit="1"/>
          </p:cNvSpPr>
          <p:nvPr>
            <p:ph type="sldImg"/>
          </p:nvPr>
        </p:nvSpPr>
        <p:spPr>
          <a:xfrm>
            <a:off x="381000" y="685800"/>
            <a:ext cx="6096000" cy="3429000"/>
          </a:xfrm>
          <a:ln/>
        </p:spPr>
      </p:sp>
      <p:sp>
        <p:nvSpPr>
          <p:cNvPr id="52228" name="Rectangle 3">
            <a:extLst>
              <a:ext uri="{FF2B5EF4-FFF2-40B4-BE49-F238E27FC236}">
                <a16:creationId xmlns:a16="http://schemas.microsoft.com/office/drawing/2014/main" id="{BC917597-89E8-4D77-B3EB-14E65BFE74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4B478870-2751-4ADD-8287-1377D14088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EB90A3C-365C-45D6-93DC-B4E8543D9260}" type="slidenum">
              <a:rPr lang="en-GB" altLang="cs-CZ"/>
              <a:pPr>
                <a:spcBef>
                  <a:spcPct val="0"/>
                </a:spcBef>
              </a:pPr>
              <a:t>24</a:t>
            </a:fld>
            <a:endParaRPr lang="en-GB" altLang="cs-CZ"/>
          </a:p>
        </p:txBody>
      </p:sp>
      <p:sp>
        <p:nvSpPr>
          <p:cNvPr id="54275" name="Rectangle 2">
            <a:extLst>
              <a:ext uri="{FF2B5EF4-FFF2-40B4-BE49-F238E27FC236}">
                <a16:creationId xmlns:a16="http://schemas.microsoft.com/office/drawing/2014/main" id="{B024C250-923F-4814-83F5-E06613E93809}"/>
              </a:ext>
            </a:extLst>
          </p:cNvPr>
          <p:cNvSpPr>
            <a:spLocks noGrp="1" noRot="1" noChangeAspect="1" noChangeArrowheads="1" noTextEdit="1"/>
          </p:cNvSpPr>
          <p:nvPr>
            <p:ph type="sldImg"/>
          </p:nvPr>
        </p:nvSpPr>
        <p:spPr>
          <a:xfrm>
            <a:off x="381000" y="685800"/>
            <a:ext cx="6096000" cy="3429000"/>
          </a:xfrm>
          <a:ln/>
        </p:spPr>
      </p:sp>
      <p:sp>
        <p:nvSpPr>
          <p:cNvPr id="54276" name="Rectangle 3">
            <a:extLst>
              <a:ext uri="{FF2B5EF4-FFF2-40B4-BE49-F238E27FC236}">
                <a16:creationId xmlns:a16="http://schemas.microsoft.com/office/drawing/2014/main" id="{0E6D91CF-A2CC-4992-B3AE-FEF1E141BF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EB533A7B-F782-4B32-AC42-4C40A4AF77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3E1DE09-4007-4777-90F5-478C11FBFE9B}" type="slidenum">
              <a:rPr lang="en-GB" altLang="cs-CZ"/>
              <a:pPr>
                <a:spcBef>
                  <a:spcPct val="0"/>
                </a:spcBef>
              </a:pPr>
              <a:t>25</a:t>
            </a:fld>
            <a:endParaRPr lang="en-GB" altLang="cs-CZ"/>
          </a:p>
        </p:txBody>
      </p:sp>
      <p:sp>
        <p:nvSpPr>
          <p:cNvPr id="56323" name="Rectangle 2">
            <a:extLst>
              <a:ext uri="{FF2B5EF4-FFF2-40B4-BE49-F238E27FC236}">
                <a16:creationId xmlns:a16="http://schemas.microsoft.com/office/drawing/2014/main" id="{DCC32230-8E44-4A67-879F-BC65C3FC9BE1}"/>
              </a:ext>
            </a:extLst>
          </p:cNvPr>
          <p:cNvSpPr>
            <a:spLocks noGrp="1" noRot="1" noChangeAspect="1" noChangeArrowheads="1" noTextEdit="1"/>
          </p:cNvSpPr>
          <p:nvPr>
            <p:ph type="sldImg"/>
          </p:nvPr>
        </p:nvSpPr>
        <p:spPr>
          <a:xfrm>
            <a:off x="381000" y="685800"/>
            <a:ext cx="6096000" cy="3429000"/>
          </a:xfrm>
          <a:ln/>
        </p:spPr>
      </p:sp>
      <p:sp>
        <p:nvSpPr>
          <p:cNvPr id="56324" name="Rectangle 3">
            <a:extLst>
              <a:ext uri="{FF2B5EF4-FFF2-40B4-BE49-F238E27FC236}">
                <a16:creationId xmlns:a16="http://schemas.microsoft.com/office/drawing/2014/main" id="{6532AA5E-A19D-4558-8DF9-B3823EC607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EEF11A1E-CE02-46CE-BB41-3346B4D1B4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2B33C7F-53F3-4295-8631-69B97CB82121}" type="slidenum">
              <a:rPr lang="cs-CZ" altLang="cs-CZ"/>
              <a:pPr>
                <a:spcBef>
                  <a:spcPct val="0"/>
                </a:spcBef>
              </a:pPr>
              <a:t>26</a:t>
            </a:fld>
            <a:endParaRPr lang="cs-CZ" altLang="cs-CZ"/>
          </a:p>
        </p:txBody>
      </p:sp>
      <p:sp>
        <p:nvSpPr>
          <p:cNvPr id="58371" name="Rectangle 2">
            <a:extLst>
              <a:ext uri="{FF2B5EF4-FFF2-40B4-BE49-F238E27FC236}">
                <a16:creationId xmlns:a16="http://schemas.microsoft.com/office/drawing/2014/main" id="{DF71E860-2200-4AB3-9B6B-FFF665E63B5E}"/>
              </a:ext>
            </a:extLst>
          </p:cNvPr>
          <p:cNvSpPr>
            <a:spLocks noGrp="1" noRot="1" noChangeAspect="1" noChangeArrowheads="1" noTextEdit="1"/>
          </p:cNvSpPr>
          <p:nvPr>
            <p:ph type="sldImg"/>
          </p:nvPr>
        </p:nvSpPr>
        <p:spPr>
          <a:xfrm>
            <a:off x="381000" y="685800"/>
            <a:ext cx="6096000" cy="3429000"/>
          </a:xfrm>
          <a:ln/>
        </p:spPr>
      </p:sp>
      <p:sp>
        <p:nvSpPr>
          <p:cNvPr id="58372" name="Rectangle 3">
            <a:extLst>
              <a:ext uri="{FF2B5EF4-FFF2-40B4-BE49-F238E27FC236}">
                <a16:creationId xmlns:a16="http://schemas.microsoft.com/office/drawing/2014/main" id="{25B59B2B-34E2-499B-A8AF-C21BC512C4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94C759B6-9C7C-40F1-A129-656BDC1B88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88CBFB6-4E6D-4CEB-8838-E2C75C5543EE}" type="slidenum">
              <a:rPr lang="en-GB" altLang="cs-CZ"/>
              <a:pPr>
                <a:spcBef>
                  <a:spcPct val="0"/>
                </a:spcBef>
              </a:pPr>
              <a:t>27</a:t>
            </a:fld>
            <a:endParaRPr lang="en-GB" altLang="cs-CZ"/>
          </a:p>
        </p:txBody>
      </p:sp>
      <p:sp>
        <p:nvSpPr>
          <p:cNvPr id="60419" name="Rectangle 2">
            <a:extLst>
              <a:ext uri="{FF2B5EF4-FFF2-40B4-BE49-F238E27FC236}">
                <a16:creationId xmlns:a16="http://schemas.microsoft.com/office/drawing/2014/main" id="{720946CC-CA26-476F-A453-D6600FD41FB3}"/>
              </a:ext>
            </a:extLst>
          </p:cNvPr>
          <p:cNvSpPr>
            <a:spLocks noGrp="1" noRot="1" noChangeAspect="1" noChangeArrowheads="1" noTextEdit="1"/>
          </p:cNvSpPr>
          <p:nvPr>
            <p:ph type="sldImg"/>
          </p:nvPr>
        </p:nvSpPr>
        <p:spPr>
          <a:xfrm>
            <a:off x="381000" y="685800"/>
            <a:ext cx="6096000" cy="3429000"/>
          </a:xfrm>
          <a:ln/>
        </p:spPr>
      </p:sp>
      <p:sp>
        <p:nvSpPr>
          <p:cNvPr id="60420" name="Rectangle 3">
            <a:extLst>
              <a:ext uri="{FF2B5EF4-FFF2-40B4-BE49-F238E27FC236}">
                <a16:creationId xmlns:a16="http://schemas.microsoft.com/office/drawing/2014/main" id="{E83B7BFC-E5F7-422D-A61B-4276EF5EF4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124E7ECC-3DA1-4841-88C0-F3F04CA643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0A6B2BC-5154-4ADB-BD20-49FF6B27759C}" type="slidenum">
              <a:rPr lang="en-GB" altLang="cs-CZ"/>
              <a:pPr>
                <a:spcBef>
                  <a:spcPct val="0"/>
                </a:spcBef>
              </a:pPr>
              <a:t>28</a:t>
            </a:fld>
            <a:endParaRPr lang="en-GB" altLang="cs-CZ"/>
          </a:p>
        </p:txBody>
      </p:sp>
      <p:sp>
        <p:nvSpPr>
          <p:cNvPr id="62467" name="Rectangle 2">
            <a:extLst>
              <a:ext uri="{FF2B5EF4-FFF2-40B4-BE49-F238E27FC236}">
                <a16:creationId xmlns:a16="http://schemas.microsoft.com/office/drawing/2014/main" id="{43B1FF18-C079-4D26-B8A2-D08307842336}"/>
              </a:ext>
            </a:extLst>
          </p:cNvPr>
          <p:cNvSpPr>
            <a:spLocks noGrp="1" noRot="1" noChangeAspect="1" noChangeArrowheads="1" noTextEdit="1"/>
          </p:cNvSpPr>
          <p:nvPr>
            <p:ph type="sldImg"/>
          </p:nvPr>
        </p:nvSpPr>
        <p:spPr>
          <a:xfrm>
            <a:off x="381000" y="685800"/>
            <a:ext cx="6096000" cy="3429000"/>
          </a:xfrm>
          <a:ln/>
        </p:spPr>
      </p:sp>
      <p:sp>
        <p:nvSpPr>
          <p:cNvPr id="62468" name="Rectangle 3">
            <a:extLst>
              <a:ext uri="{FF2B5EF4-FFF2-40B4-BE49-F238E27FC236}">
                <a16:creationId xmlns:a16="http://schemas.microsoft.com/office/drawing/2014/main" id="{3E43E49A-68C1-4B30-BEB5-D511476A7B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72235E99-E28A-4DC1-8FC2-215D560C0B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262DAEF-0FFF-47FD-9483-A9A1B1DF8A00}" type="slidenum">
              <a:rPr lang="en-GB" altLang="cs-CZ"/>
              <a:pPr>
                <a:spcBef>
                  <a:spcPct val="0"/>
                </a:spcBef>
              </a:pPr>
              <a:t>29</a:t>
            </a:fld>
            <a:endParaRPr lang="en-GB" altLang="cs-CZ"/>
          </a:p>
        </p:txBody>
      </p:sp>
      <p:sp>
        <p:nvSpPr>
          <p:cNvPr id="64515" name="Rectangle 2">
            <a:extLst>
              <a:ext uri="{FF2B5EF4-FFF2-40B4-BE49-F238E27FC236}">
                <a16:creationId xmlns:a16="http://schemas.microsoft.com/office/drawing/2014/main" id="{3DE747A0-76C7-42BC-A35B-537CCAE9E641}"/>
              </a:ext>
            </a:extLst>
          </p:cNvPr>
          <p:cNvSpPr>
            <a:spLocks noGrp="1" noRot="1" noChangeAspect="1" noChangeArrowheads="1" noTextEdit="1"/>
          </p:cNvSpPr>
          <p:nvPr>
            <p:ph type="sldImg"/>
          </p:nvPr>
        </p:nvSpPr>
        <p:spPr>
          <a:xfrm>
            <a:off x="381000" y="685800"/>
            <a:ext cx="6096000" cy="3429000"/>
          </a:xfrm>
          <a:ln/>
        </p:spPr>
      </p:sp>
      <p:sp>
        <p:nvSpPr>
          <p:cNvPr id="64516" name="Rectangle 3">
            <a:extLst>
              <a:ext uri="{FF2B5EF4-FFF2-40B4-BE49-F238E27FC236}">
                <a16:creationId xmlns:a16="http://schemas.microsoft.com/office/drawing/2014/main" id="{2090C478-2770-4284-A05C-5E3DC3E46A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A67A6548-735F-48B9-A431-0EAF71DD41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8067DE-C906-4442-9650-BCAB20F891D5}" type="slidenum">
              <a:rPr lang="en-GB" altLang="cs-CZ"/>
              <a:pPr>
                <a:spcBef>
                  <a:spcPct val="0"/>
                </a:spcBef>
              </a:pPr>
              <a:t>30</a:t>
            </a:fld>
            <a:endParaRPr lang="en-GB" altLang="cs-CZ"/>
          </a:p>
        </p:txBody>
      </p:sp>
      <p:sp>
        <p:nvSpPr>
          <p:cNvPr id="66563" name="Rectangle 2">
            <a:extLst>
              <a:ext uri="{FF2B5EF4-FFF2-40B4-BE49-F238E27FC236}">
                <a16:creationId xmlns:a16="http://schemas.microsoft.com/office/drawing/2014/main" id="{8444A6DB-D714-43EF-8BC7-DE1F02100C62}"/>
              </a:ext>
            </a:extLst>
          </p:cNvPr>
          <p:cNvSpPr>
            <a:spLocks noGrp="1" noRot="1" noChangeAspect="1" noChangeArrowheads="1" noTextEdit="1"/>
          </p:cNvSpPr>
          <p:nvPr>
            <p:ph type="sldImg"/>
          </p:nvPr>
        </p:nvSpPr>
        <p:spPr>
          <a:xfrm>
            <a:off x="381000" y="685800"/>
            <a:ext cx="6096000" cy="3429000"/>
          </a:xfrm>
          <a:ln/>
        </p:spPr>
      </p:sp>
      <p:sp>
        <p:nvSpPr>
          <p:cNvPr id="66564" name="Rectangle 3">
            <a:extLst>
              <a:ext uri="{FF2B5EF4-FFF2-40B4-BE49-F238E27FC236}">
                <a16:creationId xmlns:a16="http://schemas.microsoft.com/office/drawing/2014/main" id="{831D9C76-00D3-40F8-BE47-182ACEFFD5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360D81EB-7CC0-4FFD-9C25-76716BA7D8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4F6547A-1146-478D-BB34-620900950441}" type="slidenum">
              <a:rPr lang="en-GB" altLang="cs-CZ"/>
              <a:pPr>
                <a:spcBef>
                  <a:spcPct val="0"/>
                </a:spcBef>
              </a:pPr>
              <a:t>4</a:t>
            </a:fld>
            <a:endParaRPr lang="en-GB" altLang="cs-CZ"/>
          </a:p>
        </p:txBody>
      </p:sp>
      <p:sp>
        <p:nvSpPr>
          <p:cNvPr id="13315" name="Rectangle 2">
            <a:extLst>
              <a:ext uri="{FF2B5EF4-FFF2-40B4-BE49-F238E27FC236}">
                <a16:creationId xmlns:a16="http://schemas.microsoft.com/office/drawing/2014/main" id="{B5F6EDFF-1783-4C23-97A3-84188B7AF868}"/>
              </a:ext>
            </a:extLst>
          </p:cNvPr>
          <p:cNvSpPr>
            <a:spLocks noGrp="1" noRot="1" noChangeAspect="1" noChangeArrowheads="1" noTextEdit="1"/>
          </p:cNvSpPr>
          <p:nvPr>
            <p:ph type="sldImg"/>
          </p:nvPr>
        </p:nvSpPr>
        <p:spPr>
          <a:xfrm>
            <a:off x="381000" y="685800"/>
            <a:ext cx="6096000" cy="3429000"/>
          </a:xfrm>
          <a:ln/>
        </p:spPr>
      </p:sp>
      <p:sp>
        <p:nvSpPr>
          <p:cNvPr id="13316" name="Rectangle 3">
            <a:extLst>
              <a:ext uri="{FF2B5EF4-FFF2-40B4-BE49-F238E27FC236}">
                <a16:creationId xmlns:a16="http://schemas.microsoft.com/office/drawing/2014/main" id="{AE27E0B0-2D30-441E-8F98-0496E2E11F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56485EB0-07F8-4989-BDC9-E2FDCC7200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29DF013-200D-4F13-9FFB-7E432AED5862}" type="slidenum">
              <a:rPr lang="en-GB" altLang="cs-CZ"/>
              <a:pPr>
                <a:spcBef>
                  <a:spcPct val="0"/>
                </a:spcBef>
              </a:pPr>
              <a:t>31</a:t>
            </a:fld>
            <a:endParaRPr lang="en-GB" altLang="cs-CZ"/>
          </a:p>
        </p:txBody>
      </p:sp>
      <p:sp>
        <p:nvSpPr>
          <p:cNvPr id="68611" name="Rectangle 2">
            <a:extLst>
              <a:ext uri="{FF2B5EF4-FFF2-40B4-BE49-F238E27FC236}">
                <a16:creationId xmlns:a16="http://schemas.microsoft.com/office/drawing/2014/main" id="{5A707BF1-CCFF-4CAF-8BDF-2FF276D2A79D}"/>
              </a:ext>
            </a:extLst>
          </p:cNvPr>
          <p:cNvSpPr>
            <a:spLocks noGrp="1" noRot="1" noChangeAspect="1" noChangeArrowheads="1" noTextEdit="1"/>
          </p:cNvSpPr>
          <p:nvPr>
            <p:ph type="sldImg"/>
          </p:nvPr>
        </p:nvSpPr>
        <p:spPr>
          <a:xfrm>
            <a:off x="381000" y="685800"/>
            <a:ext cx="6096000" cy="3429000"/>
          </a:xfrm>
          <a:ln/>
        </p:spPr>
      </p:sp>
      <p:sp>
        <p:nvSpPr>
          <p:cNvPr id="68612" name="Rectangle 3">
            <a:extLst>
              <a:ext uri="{FF2B5EF4-FFF2-40B4-BE49-F238E27FC236}">
                <a16:creationId xmlns:a16="http://schemas.microsoft.com/office/drawing/2014/main" id="{7553EB22-4603-4C78-B35C-F4C7732542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0EA43E08-237F-414B-BEFB-ACB96FAF37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619664D-601E-4AAF-9E22-11F0EFADD036}" type="slidenum">
              <a:rPr lang="en-GB" altLang="cs-CZ"/>
              <a:pPr>
                <a:spcBef>
                  <a:spcPct val="0"/>
                </a:spcBef>
              </a:pPr>
              <a:t>32</a:t>
            </a:fld>
            <a:endParaRPr lang="en-GB" altLang="cs-CZ"/>
          </a:p>
        </p:txBody>
      </p:sp>
      <p:sp>
        <p:nvSpPr>
          <p:cNvPr id="70659" name="Rectangle 2">
            <a:extLst>
              <a:ext uri="{FF2B5EF4-FFF2-40B4-BE49-F238E27FC236}">
                <a16:creationId xmlns:a16="http://schemas.microsoft.com/office/drawing/2014/main" id="{648C48BF-5387-49E0-B482-53DDEB6D16E0}"/>
              </a:ext>
            </a:extLst>
          </p:cNvPr>
          <p:cNvSpPr>
            <a:spLocks noGrp="1" noRot="1" noChangeAspect="1" noChangeArrowheads="1" noTextEdit="1"/>
          </p:cNvSpPr>
          <p:nvPr>
            <p:ph type="sldImg"/>
          </p:nvPr>
        </p:nvSpPr>
        <p:spPr>
          <a:xfrm>
            <a:off x="381000" y="685800"/>
            <a:ext cx="6096000" cy="3429000"/>
          </a:xfrm>
          <a:ln/>
        </p:spPr>
      </p:sp>
      <p:sp>
        <p:nvSpPr>
          <p:cNvPr id="70660" name="Rectangle 3">
            <a:extLst>
              <a:ext uri="{FF2B5EF4-FFF2-40B4-BE49-F238E27FC236}">
                <a16:creationId xmlns:a16="http://schemas.microsoft.com/office/drawing/2014/main" id="{67BE049E-430A-4000-A9C6-A50C0ABA53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C410E0DF-8405-40A9-B83E-FD6D99BF25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F40B412-6114-4F66-A183-49E8C349941C}" type="slidenum">
              <a:rPr lang="en-GB" altLang="cs-CZ"/>
              <a:pPr>
                <a:spcBef>
                  <a:spcPct val="0"/>
                </a:spcBef>
              </a:pPr>
              <a:t>33</a:t>
            </a:fld>
            <a:endParaRPr lang="en-GB" altLang="cs-CZ"/>
          </a:p>
        </p:txBody>
      </p:sp>
      <p:sp>
        <p:nvSpPr>
          <p:cNvPr id="72707" name="Rectangle 2">
            <a:extLst>
              <a:ext uri="{FF2B5EF4-FFF2-40B4-BE49-F238E27FC236}">
                <a16:creationId xmlns:a16="http://schemas.microsoft.com/office/drawing/2014/main" id="{445624C7-BF9B-4DC9-A659-657869A154AB}"/>
              </a:ext>
            </a:extLst>
          </p:cNvPr>
          <p:cNvSpPr>
            <a:spLocks noGrp="1" noRot="1" noChangeAspect="1" noChangeArrowheads="1" noTextEdit="1"/>
          </p:cNvSpPr>
          <p:nvPr>
            <p:ph type="sldImg"/>
          </p:nvPr>
        </p:nvSpPr>
        <p:spPr>
          <a:xfrm>
            <a:off x="381000" y="685800"/>
            <a:ext cx="6096000" cy="3429000"/>
          </a:xfrm>
          <a:ln/>
        </p:spPr>
      </p:sp>
      <p:sp>
        <p:nvSpPr>
          <p:cNvPr id="72708" name="Rectangle 3">
            <a:extLst>
              <a:ext uri="{FF2B5EF4-FFF2-40B4-BE49-F238E27FC236}">
                <a16:creationId xmlns:a16="http://schemas.microsoft.com/office/drawing/2014/main" id="{4FC8CC15-1AEC-4442-9DBE-B601460110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C748A324-67AE-4777-BB35-58C677D355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FE0E08F-8881-4E4D-8F9D-8F8E3207CA19}" type="slidenum">
              <a:rPr lang="en-GB" altLang="cs-CZ"/>
              <a:pPr>
                <a:spcBef>
                  <a:spcPct val="0"/>
                </a:spcBef>
              </a:pPr>
              <a:t>34</a:t>
            </a:fld>
            <a:endParaRPr lang="en-GB" altLang="cs-CZ"/>
          </a:p>
        </p:txBody>
      </p:sp>
      <p:sp>
        <p:nvSpPr>
          <p:cNvPr id="74755" name="Rectangle 2">
            <a:extLst>
              <a:ext uri="{FF2B5EF4-FFF2-40B4-BE49-F238E27FC236}">
                <a16:creationId xmlns:a16="http://schemas.microsoft.com/office/drawing/2014/main" id="{EFFEA0CD-2938-48A7-A00C-11FCD382C811}"/>
              </a:ext>
            </a:extLst>
          </p:cNvPr>
          <p:cNvSpPr>
            <a:spLocks noGrp="1" noRot="1" noChangeAspect="1" noChangeArrowheads="1" noTextEdit="1"/>
          </p:cNvSpPr>
          <p:nvPr>
            <p:ph type="sldImg"/>
          </p:nvPr>
        </p:nvSpPr>
        <p:spPr>
          <a:xfrm>
            <a:off x="381000" y="685800"/>
            <a:ext cx="6096000" cy="3429000"/>
          </a:xfrm>
          <a:ln/>
        </p:spPr>
      </p:sp>
      <p:sp>
        <p:nvSpPr>
          <p:cNvPr id="74756" name="Rectangle 3">
            <a:extLst>
              <a:ext uri="{FF2B5EF4-FFF2-40B4-BE49-F238E27FC236}">
                <a16:creationId xmlns:a16="http://schemas.microsoft.com/office/drawing/2014/main" id="{472448F5-9D76-4E3C-8E3D-98020E654A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EA6648C6-6AFA-4CB7-A23C-29FD00C3B0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B6EC56C-51BE-4E81-BB91-2F897C665497}" type="slidenum">
              <a:rPr lang="en-GB" altLang="cs-CZ"/>
              <a:pPr>
                <a:spcBef>
                  <a:spcPct val="0"/>
                </a:spcBef>
              </a:pPr>
              <a:t>35</a:t>
            </a:fld>
            <a:endParaRPr lang="en-GB" altLang="cs-CZ"/>
          </a:p>
        </p:txBody>
      </p:sp>
      <p:sp>
        <p:nvSpPr>
          <p:cNvPr id="76803" name="Rectangle 2">
            <a:extLst>
              <a:ext uri="{FF2B5EF4-FFF2-40B4-BE49-F238E27FC236}">
                <a16:creationId xmlns:a16="http://schemas.microsoft.com/office/drawing/2014/main" id="{EF798F7F-C84B-4121-91C1-5BF8F218A96A}"/>
              </a:ext>
            </a:extLst>
          </p:cNvPr>
          <p:cNvSpPr>
            <a:spLocks noGrp="1" noRot="1" noChangeAspect="1" noChangeArrowheads="1" noTextEdit="1"/>
          </p:cNvSpPr>
          <p:nvPr>
            <p:ph type="sldImg"/>
          </p:nvPr>
        </p:nvSpPr>
        <p:spPr>
          <a:xfrm>
            <a:off x="381000" y="685800"/>
            <a:ext cx="6096000" cy="3429000"/>
          </a:xfrm>
          <a:ln/>
        </p:spPr>
      </p:sp>
      <p:sp>
        <p:nvSpPr>
          <p:cNvPr id="76804" name="Rectangle 3">
            <a:extLst>
              <a:ext uri="{FF2B5EF4-FFF2-40B4-BE49-F238E27FC236}">
                <a16:creationId xmlns:a16="http://schemas.microsoft.com/office/drawing/2014/main" id="{58B6ABFD-273F-436B-A4AF-ABAE8C8565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7C5C023D-F83F-442A-B38E-B36E725D76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4E82ED0-E1B4-49A3-B431-2C6D650640E9}" type="slidenum">
              <a:rPr lang="en-GB" altLang="cs-CZ"/>
              <a:pPr>
                <a:spcBef>
                  <a:spcPct val="0"/>
                </a:spcBef>
              </a:pPr>
              <a:t>36</a:t>
            </a:fld>
            <a:endParaRPr lang="en-GB" altLang="cs-CZ"/>
          </a:p>
        </p:txBody>
      </p:sp>
      <p:sp>
        <p:nvSpPr>
          <p:cNvPr id="78851" name="Rectangle 2">
            <a:extLst>
              <a:ext uri="{FF2B5EF4-FFF2-40B4-BE49-F238E27FC236}">
                <a16:creationId xmlns:a16="http://schemas.microsoft.com/office/drawing/2014/main" id="{B8EC0821-9466-4B95-95C6-A6D951FCB664}"/>
              </a:ext>
            </a:extLst>
          </p:cNvPr>
          <p:cNvSpPr>
            <a:spLocks noGrp="1" noRot="1" noChangeAspect="1" noChangeArrowheads="1" noTextEdit="1"/>
          </p:cNvSpPr>
          <p:nvPr>
            <p:ph type="sldImg"/>
          </p:nvPr>
        </p:nvSpPr>
        <p:spPr>
          <a:xfrm>
            <a:off x="381000" y="685800"/>
            <a:ext cx="6096000" cy="3429000"/>
          </a:xfrm>
          <a:ln/>
        </p:spPr>
      </p:sp>
      <p:sp>
        <p:nvSpPr>
          <p:cNvPr id="78852" name="Rectangle 3">
            <a:extLst>
              <a:ext uri="{FF2B5EF4-FFF2-40B4-BE49-F238E27FC236}">
                <a16:creationId xmlns:a16="http://schemas.microsoft.com/office/drawing/2014/main" id="{736992B0-0A32-4524-BA3D-82BA90F310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7ACC41E5-8276-4031-A628-02FE2BCE0B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52007A-7E89-49D4-9112-AA5C8692D0FA}" type="slidenum">
              <a:rPr lang="en-GB" altLang="cs-CZ"/>
              <a:pPr>
                <a:spcBef>
                  <a:spcPct val="0"/>
                </a:spcBef>
              </a:pPr>
              <a:t>37</a:t>
            </a:fld>
            <a:endParaRPr lang="en-GB" altLang="cs-CZ"/>
          </a:p>
        </p:txBody>
      </p:sp>
      <p:sp>
        <p:nvSpPr>
          <p:cNvPr id="80899" name="Rectangle 2">
            <a:extLst>
              <a:ext uri="{FF2B5EF4-FFF2-40B4-BE49-F238E27FC236}">
                <a16:creationId xmlns:a16="http://schemas.microsoft.com/office/drawing/2014/main" id="{DB08DB50-D9C8-4665-832D-0CAAAE3782FC}"/>
              </a:ext>
            </a:extLst>
          </p:cNvPr>
          <p:cNvSpPr>
            <a:spLocks noGrp="1" noRot="1" noChangeAspect="1" noChangeArrowheads="1" noTextEdit="1"/>
          </p:cNvSpPr>
          <p:nvPr>
            <p:ph type="sldImg"/>
          </p:nvPr>
        </p:nvSpPr>
        <p:spPr>
          <a:xfrm>
            <a:off x="381000" y="685800"/>
            <a:ext cx="6096000" cy="3429000"/>
          </a:xfrm>
          <a:ln/>
        </p:spPr>
      </p:sp>
      <p:sp>
        <p:nvSpPr>
          <p:cNvPr id="80900" name="Rectangle 3">
            <a:extLst>
              <a:ext uri="{FF2B5EF4-FFF2-40B4-BE49-F238E27FC236}">
                <a16:creationId xmlns:a16="http://schemas.microsoft.com/office/drawing/2014/main" id="{36BE071B-8306-489E-84E6-3826400CAD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F3AEE657-037C-4399-BC93-CCEEBB8601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17A28C2-20C7-4DBB-A128-7BE1E15735B7}" type="slidenum">
              <a:rPr lang="en-GB" altLang="cs-CZ"/>
              <a:pPr>
                <a:spcBef>
                  <a:spcPct val="0"/>
                </a:spcBef>
              </a:pPr>
              <a:t>38</a:t>
            </a:fld>
            <a:endParaRPr lang="en-GB" altLang="cs-CZ"/>
          </a:p>
        </p:txBody>
      </p:sp>
      <p:sp>
        <p:nvSpPr>
          <p:cNvPr id="82947" name="Rectangle 2">
            <a:extLst>
              <a:ext uri="{FF2B5EF4-FFF2-40B4-BE49-F238E27FC236}">
                <a16:creationId xmlns:a16="http://schemas.microsoft.com/office/drawing/2014/main" id="{435CDC84-D829-4710-9953-8076E737F6C0}"/>
              </a:ext>
            </a:extLst>
          </p:cNvPr>
          <p:cNvSpPr>
            <a:spLocks noGrp="1" noRot="1" noChangeAspect="1" noChangeArrowheads="1" noTextEdit="1"/>
          </p:cNvSpPr>
          <p:nvPr>
            <p:ph type="sldImg"/>
          </p:nvPr>
        </p:nvSpPr>
        <p:spPr>
          <a:xfrm>
            <a:off x="381000" y="685800"/>
            <a:ext cx="6096000" cy="3429000"/>
          </a:xfrm>
          <a:ln/>
        </p:spPr>
      </p:sp>
      <p:sp>
        <p:nvSpPr>
          <p:cNvPr id="82948" name="Rectangle 3">
            <a:extLst>
              <a:ext uri="{FF2B5EF4-FFF2-40B4-BE49-F238E27FC236}">
                <a16:creationId xmlns:a16="http://schemas.microsoft.com/office/drawing/2014/main" id="{5089FFD4-F9AC-4895-9B6E-BF7C9281BE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65765123-76DE-4967-B264-A95487AD4D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A32D212-D8B6-4515-84FA-9D1F73B34811}" type="slidenum">
              <a:rPr lang="en-GB" altLang="cs-CZ"/>
              <a:pPr>
                <a:spcBef>
                  <a:spcPct val="0"/>
                </a:spcBef>
              </a:pPr>
              <a:t>39</a:t>
            </a:fld>
            <a:endParaRPr lang="en-GB" altLang="cs-CZ"/>
          </a:p>
        </p:txBody>
      </p:sp>
      <p:sp>
        <p:nvSpPr>
          <p:cNvPr id="84995" name="Rectangle 2">
            <a:extLst>
              <a:ext uri="{FF2B5EF4-FFF2-40B4-BE49-F238E27FC236}">
                <a16:creationId xmlns:a16="http://schemas.microsoft.com/office/drawing/2014/main" id="{69EB0C46-CA4B-4EAA-9613-DEAC6583310E}"/>
              </a:ext>
            </a:extLst>
          </p:cNvPr>
          <p:cNvSpPr>
            <a:spLocks noGrp="1" noRot="1" noChangeAspect="1" noChangeArrowheads="1" noTextEdit="1"/>
          </p:cNvSpPr>
          <p:nvPr>
            <p:ph type="sldImg"/>
          </p:nvPr>
        </p:nvSpPr>
        <p:spPr>
          <a:xfrm>
            <a:off x="381000" y="685800"/>
            <a:ext cx="6096000" cy="3429000"/>
          </a:xfrm>
          <a:ln/>
        </p:spPr>
      </p:sp>
      <p:sp>
        <p:nvSpPr>
          <p:cNvPr id="84996" name="Rectangle 3">
            <a:extLst>
              <a:ext uri="{FF2B5EF4-FFF2-40B4-BE49-F238E27FC236}">
                <a16:creationId xmlns:a16="http://schemas.microsoft.com/office/drawing/2014/main" id="{4DDFDA0E-55C5-4E29-A167-A27689EE9C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A44CFB02-281B-4113-9EF4-40BD374FF9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22D8D72-3C05-4DB1-B0E5-52D13A3A7D0C}" type="slidenum">
              <a:rPr lang="en-GB" altLang="cs-CZ"/>
              <a:pPr>
                <a:spcBef>
                  <a:spcPct val="0"/>
                </a:spcBef>
              </a:pPr>
              <a:t>40</a:t>
            </a:fld>
            <a:endParaRPr lang="en-GB" altLang="cs-CZ"/>
          </a:p>
        </p:txBody>
      </p:sp>
      <p:sp>
        <p:nvSpPr>
          <p:cNvPr id="87043" name="Rectangle 2">
            <a:extLst>
              <a:ext uri="{FF2B5EF4-FFF2-40B4-BE49-F238E27FC236}">
                <a16:creationId xmlns:a16="http://schemas.microsoft.com/office/drawing/2014/main" id="{33FCFD84-21E3-40F3-AB36-2C67ED23EAE1}"/>
              </a:ext>
            </a:extLst>
          </p:cNvPr>
          <p:cNvSpPr>
            <a:spLocks noGrp="1" noRot="1" noChangeAspect="1" noChangeArrowheads="1" noTextEdit="1"/>
          </p:cNvSpPr>
          <p:nvPr>
            <p:ph type="sldImg"/>
          </p:nvPr>
        </p:nvSpPr>
        <p:spPr>
          <a:xfrm>
            <a:off x="381000" y="685800"/>
            <a:ext cx="6096000" cy="3429000"/>
          </a:xfrm>
          <a:ln/>
        </p:spPr>
      </p:sp>
      <p:sp>
        <p:nvSpPr>
          <p:cNvPr id="87044" name="Rectangle 3">
            <a:extLst>
              <a:ext uri="{FF2B5EF4-FFF2-40B4-BE49-F238E27FC236}">
                <a16:creationId xmlns:a16="http://schemas.microsoft.com/office/drawing/2014/main" id="{C29ED17A-B18E-4D6D-AB39-0CAC856DD7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BB85F54-7356-4464-97ED-5F69341362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EB3FB74-B51B-4CD2-9732-5D61460A61A9}" type="slidenum">
              <a:rPr lang="en-GB" altLang="cs-CZ"/>
              <a:pPr>
                <a:spcBef>
                  <a:spcPct val="0"/>
                </a:spcBef>
              </a:pPr>
              <a:t>5</a:t>
            </a:fld>
            <a:endParaRPr lang="en-GB" altLang="cs-CZ"/>
          </a:p>
        </p:txBody>
      </p:sp>
      <p:sp>
        <p:nvSpPr>
          <p:cNvPr id="15363" name="Rectangle 2">
            <a:extLst>
              <a:ext uri="{FF2B5EF4-FFF2-40B4-BE49-F238E27FC236}">
                <a16:creationId xmlns:a16="http://schemas.microsoft.com/office/drawing/2014/main" id="{AAEF20B4-C1DA-47EB-B396-8EE4AA099141}"/>
              </a:ext>
            </a:extLst>
          </p:cNvPr>
          <p:cNvSpPr>
            <a:spLocks noGrp="1" noRot="1" noChangeAspect="1" noChangeArrowheads="1" noTextEdit="1"/>
          </p:cNvSpPr>
          <p:nvPr>
            <p:ph type="sldImg"/>
          </p:nvPr>
        </p:nvSpPr>
        <p:spPr>
          <a:xfrm>
            <a:off x="381000" y="685800"/>
            <a:ext cx="6096000" cy="3429000"/>
          </a:xfrm>
          <a:ln/>
        </p:spPr>
      </p:sp>
      <p:sp>
        <p:nvSpPr>
          <p:cNvPr id="15364" name="Rectangle 3">
            <a:extLst>
              <a:ext uri="{FF2B5EF4-FFF2-40B4-BE49-F238E27FC236}">
                <a16:creationId xmlns:a16="http://schemas.microsoft.com/office/drawing/2014/main" id="{39726A77-FE75-42B8-97FF-7A1B80C892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9136A38E-569B-4862-914F-66DFC620F1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5D43475-2583-4976-9015-7EDFF2398931}" type="slidenum">
              <a:rPr lang="en-GB" altLang="cs-CZ"/>
              <a:pPr>
                <a:spcBef>
                  <a:spcPct val="0"/>
                </a:spcBef>
              </a:pPr>
              <a:t>41</a:t>
            </a:fld>
            <a:endParaRPr lang="en-GB" altLang="cs-CZ"/>
          </a:p>
        </p:txBody>
      </p:sp>
      <p:sp>
        <p:nvSpPr>
          <p:cNvPr id="89091" name="Rectangle 2">
            <a:extLst>
              <a:ext uri="{FF2B5EF4-FFF2-40B4-BE49-F238E27FC236}">
                <a16:creationId xmlns:a16="http://schemas.microsoft.com/office/drawing/2014/main" id="{3ABABC8D-BE54-4D16-9210-4C85E86053F4}"/>
              </a:ext>
            </a:extLst>
          </p:cNvPr>
          <p:cNvSpPr>
            <a:spLocks noGrp="1" noRot="1" noChangeAspect="1" noChangeArrowheads="1" noTextEdit="1"/>
          </p:cNvSpPr>
          <p:nvPr>
            <p:ph type="sldImg"/>
          </p:nvPr>
        </p:nvSpPr>
        <p:spPr>
          <a:xfrm>
            <a:off x="381000" y="685800"/>
            <a:ext cx="6096000" cy="3429000"/>
          </a:xfrm>
          <a:ln/>
        </p:spPr>
      </p:sp>
      <p:sp>
        <p:nvSpPr>
          <p:cNvPr id="89092" name="Rectangle 3">
            <a:extLst>
              <a:ext uri="{FF2B5EF4-FFF2-40B4-BE49-F238E27FC236}">
                <a16:creationId xmlns:a16="http://schemas.microsoft.com/office/drawing/2014/main" id="{64F96E61-51FD-41D7-A8C0-9D0FCD29B9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9CA00905-EA19-4D07-A9C6-5BA96BB4E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B96A550-5CCD-4CC6-9D7F-5A0BE4F75F9D}" type="slidenum">
              <a:rPr lang="cs-CZ" altLang="cs-CZ"/>
              <a:pPr>
                <a:spcBef>
                  <a:spcPct val="0"/>
                </a:spcBef>
              </a:pPr>
              <a:t>42</a:t>
            </a:fld>
            <a:endParaRPr lang="cs-CZ" altLang="cs-CZ"/>
          </a:p>
        </p:txBody>
      </p:sp>
      <p:sp>
        <p:nvSpPr>
          <p:cNvPr id="91139" name="Rectangle 2">
            <a:extLst>
              <a:ext uri="{FF2B5EF4-FFF2-40B4-BE49-F238E27FC236}">
                <a16:creationId xmlns:a16="http://schemas.microsoft.com/office/drawing/2014/main" id="{5B86B811-E1D9-4498-A3BE-78BA93043B0F}"/>
              </a:ext>
            </a:extLst>
          </p:cNvPr>
          <p:cNvSpPr>
            <a:spLocks noGrp="1" noRot="1" noChangeAspect="1" noChangeArrowheads="1" noTextEdit="1"/>
          </p:cNvSpPr>
          <p:nvPr>
            <p:ph type="sldImg"/>
          </p:nvPr>
        </p:nvSpPr>
        <p:spPr>
          <a:xfrm>
            <a:off x="381000" y="685800"/>
            <a:ext cx="6096000" cy="3429000"/>
          </a:xfrm>
          <a:ln/>
        </p:spPr>
      </p:sp>
      <p:sp>
        <p:nvSpPr>
          <p:cNvPr id="91140" name="Rectangle 3">
            <a:extLst>
              <a:ext uri="{FF2B5EF4-FFF2-40B4-BE49-F238E27FC236}">
                <a16:creationId xmlns:a16="http://schemas.microsoft.com/office/drawing/2014/main" id="{7EF16359-F2F7-44F6-9716-361A3AD64E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C7D4A003-258A-481F-AB22-83BC2FA7E1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024102C-BE1D-4720-8C5F-03767A0E9877}" type="slidenum">
              <a:rPr lang="en-GB" altLang="cs-CZ"/>
              <a:pPr>
                <a:spcBef>
                  <a:spcPct val="0"/>
                </a:spcBef>
              </a:pPr>
              <a:t>43</a:t>
            </a:fld>
            <a:endParaRPr lang="en-GB" altLang="cs-CZ"/>
          </a:p>
        </p:txBody>
      </p:sp>
      <p:sp>
        <p:nvSpPr>
          <p:cNvPr id="93187" name="Rectangle 2">
            <a:extLst>
              <a:ext uri="{FF2B5EF4-FFF2-40B4-BE49-F238E27FC236}">
                <a16:creationId xmlns:a16="http://schemas.microsoft.com/office/drawing/2014/main" id="{778A57A5-7378-4840-8241-87BFAC55AF27}"/>
              </a:ext>
            </a:extLst>
          </p:cNvPr>
          <p:cNvSpPr>
            <a:spLocks noGrp="1" noRot="1" noChangeAspect="1" noChangeArrowheads="1" noTextEdit="1"/>
          </p:cNvSpPr>
          <p:nvPr>
            <p:ph type="sldImg"/>
          </p:nvPr>
        </p:nvSpPr>
        <p:spPr>
          <a:xfrm>
            <a:off x="381000" y="685800"/>
            <a:ext cx="6096000" cy="3429000"/>
          </a:xfrm>
          <a:ln/>
        </p:spPr>
      </p:sp>
      <p:sp>
        <p:nvSpPr>
          <p:cNvPr id="93188" name="Rectangle 3">
            <a:extLst>
              <a:ext uri="{FF2B5EF4-FFF2-40B4-BE49-F238E27FC236}">
                <a16:creationId xmlns:a16="http://schemas.microsoft.com/office/drawing/2014/main" id="{00903A5B-39AA-41C2-91CD-0CC3C69F3E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476CB01F-A802-469F-998A-0C6A31CDEF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75CD22A-1B66-4B77-A134-F4CA6E09A14E}" type="slidenum">
              <a:rPr lang="en-GB" altLang="cs-CZ"/>
              <a:pPr>
                <a:spcBef>
                  <a:spcPct val="0"/>
                </a:spcBef>
              </a:pPr>
              <a:t>44</a:t>
            </a:fld>
            <a:endParaRPr lang="en-GB" altLang="cs-CZ"/>
          </a:p>
        </p:txBody>
      </p:sp>
      <p:sp>
        <p:nvSpPr>
          <p:cNvPr id="95235" name="Rectangle 2">
            <a:extLst>
              <a:ext uri="{FF2B5EF4-FFF2-40B4-BE49-F238E27FC236}">
                <a16:creationId xmlns:a16="http://schemas.microsoft.com/office/drawing/2014/main" id="{CFD032DC-C375-4AB6-B556-1C428598AFD1}"/>
              </a:ext>
            </a:extLst>
          </p:cNvPr>
          <p:cNvSpPr>
            <a:spLocks noGrp="1" noRot="1" noChangeAspect="1" noChangeArrowheads="1" noTextEdit="1"/>
          </p:cNvSpPr>
          <p:nvPr>
            <p:ph type="sldImg"/>
          </p:nvPr>
        </p:nvSpPr>
        <p:spPr>
          <a:xfrm>
            <a:off x="381000" y="685800"/>
            <a:ext cx="6096000" cy="3429000"/>
          </a:xfrm>
          <a:ln/>
        </p:spPr>
      </p:sp>
      <p:sp>
        <p:nvSpPr>
          <p:cNvPr id="95236" name="Rectangle 3">
            <a:extLst>
              <a:ext uri="{FF2B5EF4-FFF2-40B4-BE49-F238E27FC236}">
                <a16:creationId xmlns:a16="http://schemas.microsoft.com/office/drawing/2014/main" id="{5988CCB8-F23A-49B5-8A56-6DA721FFE2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8F8A27F3-DC1A-471D-815E-CEC0D44672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3A8A79C-D974-4BF6-ACDC-7FEA624ED79D}" type="slidenum">
              <a:rPr lang="en-GB" altLang="cs-CZ"/>
              <a:pPr>
                <a:spcBef>
                  <a:spcPct val="0"/>
                </a:spcBef>
              </a:pPr>
              <a:t>45</a:t>
            </a:fld>
            <a:endParaRPr lang="en-GB" altLang="cs-CZ"/>
          </a:p>
        </p:txBody>
      </p:sp>
      <p:sp>
        <p:nvSpPr>
          <p:cNvPr id="97283" name="Rectangle 2">
            <a:extLst>
              <a:ext uri="{FF2B5EF4-FFF2-40B4-BE49-F238E27FC236}">
                <a16:creationId xmlns:a16="http://schemas.microsoft.com/office/drawing/2014/main" id="{14D9C4A6-07D5-44A2-ACB6-2033539DD72E}"/>
              </a:ext>
            </a:extLst>
          </p:cNvPr>
          <p:cNvSpPr>
            <a:spLocks noGrp="1" noRot="1" noChangeAspect="1" noChangeArrowheads="1" noTextEdit="1"/>
          </p:cNvSpPr>
          <p:nvPr>
            <p:ph type="sldImg"/>
          </p:nvPr>
        </p:nvSpPr>
        <p:spPr>
          <a:xfrm>
            <a:off x="381000" y="685800"/>
            <a:ext cx="6096000" cy="3429000"/>
          </a:xfrm>
          <a:ln/>
        </p:spPr>
      </p:sp>
      <p:sp>
        <p:nvSpPr>
          <p:cNvPr id="97284" name="Rectangle 3">
            <a:extLst>
              <a:ext uri="{FF2B5EF4-FFF2-40B4-BE49-F238E27FC236}">
                <a16:creationId xmlns:a16="http://schemas.microsoft.com/office/drawing/2014/main" id="{97223411-3E71-4078-BDAA-419A0DA17C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8CA99BD4-D7F4-43DF-82EE-AF830F5FE8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1BF5D74-7272-49D2-AF69-9316A699CE38}" type="slidenum">
              <a:rPr lang="en-GB" altLang="cs-CZ"/>
              <a:pPr>
                <a:spcBef>
                  <a:spcPct val="0"/>
                </a:spcBef>
              </a:pPr>
              <a:t>46</a:t>
            </a:fld>
            <a:endParaRPr lang="en-GB" altLang="cs-CZ"/>
          </a:p>
        </p:txBody>
      </p:sp>
      <p:sp>
        <p:nvSpPr>
          <p:cNvPr id="99331" name="Rectangle 2">
            <a:extLst>
              <a:ext uri="{FF2B5EF4-FFF2-40B4-BE49-F238E27FC236}">
                <a16:creationId xmlns:a16="http://schemas.microsoft.com/office/drawing/2014/main" id="{BD9E53BF-C044-41A7-8141-5B063918EAD2}"/>
              </a:ext>
            </a:extLst>
          </p:cNvPr>
          <p:cNvSpPr>
            <a:spLocks noGrp="1" noRot="1" noChangeAspect="1" noChangeArrowheads="1" noTextEdit="1"/>
          </p:cNvSpPr>
          <p:nvPr>
            <p:ph type="sldImg"/>
          </p:nvPr>
        </p:nvSpPr>
        <p:spPr>
          <a:xfrm>
            <a:off x="381000" y="685800"/>
            <a:ext cx="6096000" cy="3429000"/>
          </a:xfrm>
          <a:ln/>
        </p:spPr>
      </p:sp>
      <p:sp>
        <p:nvSpPr>
          <p:cNvPr id="99332" name="Rectangle 3">
            <a:extLst>
              <a:ext uri="{FF2B5EF4-FFF2-40B4-BE49-F238E27FC236}">
                <a16:creationId xmlns:a16="http://schemas.microsoft.com/office/drawing/2014/main" id="{88468CC3-3233-415B-AE99-DA1822117F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E0F064E5-220B-4C21-B6D9-0A136C66AA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F686AE3-7471-432A-8FA1-9F027E15FC76}" type="slidenum">
              <a:rPr lang="en-GB" altLang="cs-CZ"/>
              <a:pPr>
                <a:spcBef>
                  <a:spcPct val="0"/>
                </a:spcBef>
              </a:pPr>
              <a:t>47</a:t>
            </a:fld>
            <a:endParaRPr lang="en-GB" altLang="cs-CZ"/>
          </a:p>
        </p:txBody>
      </p:sp>
      <p:sp>
        <p:nvSpPr>
          <p:cNvPr id="101379" name="Rectangle 2">
            <a:extLst>
              <a:ext uri="{FF2B5EF4-FFF2-40B4-BE49-F238E27FC236}">
                <a16:creationId xmlns:a16="http://schemas.microsoft.com/office/drawing/2014/main" id="{02B123F3-6A34-4D4C-8A00-C8850B97F831}"/>
              </a:ext>
            </a:extLst>
          </p:cNvPr>
          <p:cNvSpPr>
            <a:spLocks noGrp="1" noRot="1" noChangeAspect="1" noChangeArrowheads="1" noTextEdit="1"/>
          </p:cNvSpPr>
          <p:nvPr>
            <p:ph type="sldImg"/>
          </p:nvPr>
        </p:nvSpPr>
        <p:spPr>
          <a:xfrm>
            <a:off x="381000" y="685800"/>
            <a:ext cx="6096000" cy="3429000"/>
          </a:xfrm>
          <a:ln/>
        </p:spPr>
      </p:sp>
      <p:sp>
        <p:nvSpPr>
          <p:cNvPr id="101380" name="Rectangle 3">
            <a:extLst>
              <a:ext uri="{FF2B5EF4-FFF2-40B4-BE49-F238E27FC236}">
                <a16:creationId xmlns:a16="http://schemas.microsoft.com/office/drawing/2014/main" id="{9BE2594B-C43B-486D-B21B-D73A6A01E4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FB4A78F5-A39E-4086-BC97-6EBCD5AF34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FB2A2F6-D273-4391-81FA-40C4AE4CDEDC}" type="slidenum">
              <a:rPr lang="en-GB" altLang="cs-CZ"/>
              <a:pPr>
                <a:spcBef>
                  <a:spcPct val="0"/>
                </a:spcBef>
              </a:pPr>
              <a:t>48</a:t>
            </a:fld>
            <a:endParaRPr lang="en-GB" altLang="cs-CZ"/>
          </a:p>
        </p:txBody>
      </p:sp>
      <p:sp>
        <p:nvSpPr>
          <p:cNvPr id="103427" name="Rectangle 2">
            <a:extLst>
              <a:ext uri="{FF2B5EF4-FFF2-40B4-BE49-F238E27FC236}">
                <a16:creationId xmlns:a16="http://schemas.microsoft.com/office/drawing/2014/main" id="{1D64FA31-30DD-41FF-A15E-22B56857ED7B}"/>
              </a:ext>
            </a:extLst>
          </p:cNvPr>
          <p:cNvSpPr>
            <a:spLocks noGrp="1" noRot="1" noChangeAspect="1" noChangeArrowheads="1" noTextEdit="1"/>
          </p:cNvSpPr>
          <p:nvPr>
            <p:ph type="sldImg"/>
          </p:nvPr>
        </p:nvSpPr>
        <p:spPr>
          <a:xfrm>
            <a:off x="381000" y="685800"/>
            <a:ext cx="6096000" cy="3429000"/>
          </a:xfrm>
          <a:ln/>
        </p:spPr>
      </p:sp>
      <p:sp>
        <p:nvSpPr>
          <p:cNvPr id="103428" name="Rectangle 3">
            <a:extLst>
              <a:ext uri="{FF2B5EF4-FFF2-40B4-BE49-F238E27FC236}">
                <a16:creationId xmlns:a16="http://schemas.microsoft.com/office/drawing/2014/main" id="{A1383786-9E85-4BEA-B6B7-6731716633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3D3F4EF2-8E12-4F26-BA6E-09C962A31F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55DECAD-7FFB-4E68-852A-6DE76BE64D37}" type="slidenum">
              <a:rPr lang="en-GB" altLang="cs-CZ"/>
              <a:pPr>
                <a:spcBef>
                  <a:spcPct val="0"/>
                </a:spcBef>
              </a:pPr>
              <a:t>49</a:t>
            </a:fld>
            <a:endParaRPr lang="en-GB" altLang="cs-CZ"/>
          </a:p>
        </p:txBody>
      </p:sp>
      <p:sp>
        <p:nvSpPr>
          <p:cNvPr id="105475" name="Rectangle 2">
            <a:extLst>
              <a:ext uri="{FF2B5EF4-FFF2-40B4-BE49-F238E27FC236}">
                <a16:creationId xmlns:a16="http://schemas.microsoft.com/office/drawing/2014/main" id="{FC4B3600-5C14-4B89-9BE0-A6FB41A8A200}"/>
              </a:ext>
            </a:extLst>
          </p:cNvPr>
          <p:cNvSpPr>
            <a:spLocks noGrp="1" noRot="1" noChangeAspect="1" noChangeArrowheads="1" noTextEdit="1"/>
          </p:cNvSpPr>
          <p:nvPr>
            <p:ph type="sldImg"/>
          </p:nvPr>
        </p:nvSpPr>
        <p:spPr>
          <a:xfrm>
            <a:off x="381000" y="685800"/>
            <a:ext cx="6096000" cy="3429000"/>
          </a:xfrm>
          <a:ln/>
        </p:spPr>
      </p:sp>
      <p:sp>
        <p:nvSpPr>
          <p:cNvPr id="105476" name="Rectangle 3">
            <a:extLst>
              <a:ext uri="{FF2B5EF4-FFF2-40B4-BE49-F238E27FC236}">
                <a16:creationId xmlns:a16="http://schemas.microsoft.com/office/drawing/2014/main" id="{D40483A5-AC5B-4F38-A4C4-22E6A665C2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FC5EDE90-6BCF-47E3-8762-1DFFC33F2E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8EC027-C7A9-4D7C-8071-4F55AA80454A}" type="slidenum">
              <a:rPr lang="en-GB" altLang="cs-CZ"/>
              <a:pPr>
                <a:spcBef>
                  <a:spcPct val="0"/>
                </a:spcBef>
              </a:pPr>
              <a:t>50</a:t>
            </a:fld>
            <a:endParaRPr lang="en-GB" altLang="cs-CZ"/>
          </a:p>
        </p:txBody>
      </p:sp>
      <p:sp>
        <p:nvSpPr>
          <p:cNvPr id="107523" name="Rectangle 2">
            <a:extLst>
              <a:ext uri="{FF2B5EF4-FFF2-40B4-BE49-F238E27FC236}">
                <a16:creationId xmlns:a16="http://schemas.microsoft.com/office/drawing/2014/main" id="{B6C6B3D4-E7C6-433F-8766-0CFA6FE2974B}"/>
              </a:ext>
            </a:extLst>
          </p:cNvPr>
          <p:cNvSpPr>
            <a:spLocks noGrp="1" noRot="1" noChangeAspect="1" noChangeArrowheads="1" noTextEdit="1"/>
          </p:cNvSpPr>
          <p:nvPr>
            <p:ph type="sldImg"/>
          </p:nvPr>
        </p:nvSpPr>
        <p:spPr>
          <a:xfrm>
            <a:off x="381000" y="685800"/>
            <a:ext cx="6096000" cy="3429000"/>
          </a:xfrm>
          <a:ln/>
        </p:spPr>
      </p:sp>
      <p:sp>
        <p:nvSpPr>
          <p:cNvPr id="107524" name="Rectangle 3">
            <a:extLst>
              <a:ext uri="{FF2B5EF4-FFF2-40B4-BE49-F238E27FC236}">
                <a16:creationId xmlns:a16="http://schemas.microsoft.com/office/drawing/2014/main" id="{A3E4F144-F2DE-48CA-A23A-285D4785E0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F1EABAEE-108A-4928-8CD8-6D0C83C6A9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EE5359F-BF02-4963-ABDD-A85EAE1153DC}" type="slidenum">
              <a:rPr lang="en-GB" altLang="cs-CZ"/>
              <a:pPr>
                <a:spcBef>
                  <a:spcPct val="0"/>
                </a:spcBef>
              </a:pPr>
              <a:t>6</a:t>
            </a:fld>
            <a:endParaRPr lang="en-GB" altLang="cs-CZ"/>
          </a:p>
        </p:txBody>
      </p:sp>
      <p:sp>
        <p:nvSpPr>
          <p:cNvPr id="17411" name="Rectangle 2">
            <a:extLst>
              <a:ext uri="{FF2B5EF4-FFF2-40B4-BE49-F238E27FC236}">
                <a16:creationId xmlns:a16="http://schemas.microsoft.com/office/drawing/2014/main" id="{E0FFEC00-778F-41AB-831D-2F39A9B4D489}"/>
              </a:ext>
            </a:extLst>
          </p:cNvPr>
          <p:cNvSpPr>
            <a:spLocks noGrp="1" noRot="1" noChangeAspect="1" noChangeArrowheads="1" noTextEdit="1"/>
          </p:cNvSpPr>
          <p:nvPr>
            <p:ph type="sldImg"/>
          </p:nvPr>
        </p:nvSpPr>
        <p:spPr>
          <a:xfrm>
            <a:off x="381000" y="685800"/>
            <a:ext cx="6096000" cy="3429000"/>
          </a:xfrm>
          <a:ln/>
        </p:spPr>
      </p:sp>
      <p:sp>
        <p:nvSpPr>
          <p:cNvPr id="17412" name="Rectangle 3">
            <a:extLst>
              <a:ext uri="{FF2B5EF4-FFF2-40B4-BE49-F238E27FC236}">
                <a16:creationId xmlns:a16="http://schemas.microsoft.com/office/drawing/2014/main" id="{37B83D16-E95C-4C67-BE8E-DD9D97B8B8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C1DA63E6-5469-49BB-AA1E-7220E0D23E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AAFAD73-182E-43DB-9433-851921F127D2}" type="slidenum">
              <a:rPr lang="en-GB" altLang="cs-CZ"/>
              <a:pPr>
                <a:spcBef>
                  <a:spcPct val="0"/>
                </a:spcBef>
              </a:pPr>
              <a:t>51</a:t>
            </a:fld>
            <a:endParaRPr lang="en-GB" altLang="cs-CZ"/>
          </a:p>
        </p:txBody>
      </p:sp>
      <p:sp>
        <p:nvSpPr>
          <p:cNvPr id="109571" name="Rectangle 2">
            <a:extLst>
              <a:ext uri="{FF2B5EF4-FFF2-40B4-BE49-F238E27FC236}">
                <a16:creationId xmlns:a16="http://schemas.microsoft.com/office/drawing/2014/main" id="{40A999E4-499C-4DA9-A57C-66211E8ABA39}"/>
              </a:ext>
            </a:extLst>
          </p:cNvPr>
          <p:cNvSpPr>
            <a:spLocks noGrp="1" noRot="1" noChangeAspect="1" noChangeArrowheads="1" noTextEdit="1"/>
          </p:cNvSpPr>
          <p:nvPr>
            <p:ph type="sldImg"/>
          </p:nvPr>
        </p:nvSpPr>
        <p:spPr>
          <a:xfrm>
            <a:off x="381000" y="685800"/>
            <a:ext cx="6096000" cy="3429000"/>
          </a:xfrm>
          <a:ln/>
        </p:spPr>
      </p:sp>
      <p:sp>
        <p:nvSpPr>
          <p:cNvPr id="109572" name="Rectangle 3">
            <a:extLst>
              <a:ext uri="{FF2B5EF4-FFF2-40B4-BE49-F238E27FC236}">
                <a16:creationId xmlns:a16="http://schemas.microsoft.com/office/drawing/2014/main" id="{76A0D56F-01DB-4FE4-BEFF-1AE86DAD40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627F3ED2-5E09-4E0F-9B11-71532EB21A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842954-AC2C-42EB-89F7-19D69A5B646A}" type="slidenum">
              <a:rPr lang="en-GB" altLang="cs-CZ"/>
              <a:pPr>
                <a:spcBef>
                  <a:spcPct val="0"/>
                </a:spcBef>
              </a:pPr>
              <a:t>53</a:t>
            </a:fld>
            <a:endParaRPr lang="en-GB" altLang="cs-CZ"/>
          </a:p>
        </p:txBody>
      </p:sp>
      <p:sp>
        <p:nvSpPr>
          <p:cNvPr id="111619" name="Rectangle 2">
            <a:extLst>
              <a:ext uri="{FF2B5EF4-FFF2-40B4-BE49-F238E27FC236}">
                <a16:creationId xmlns:a16="http://schemas.microsoft.com/office/drawing/2014/main" id="{ABA76F47-0671-4E1F-83EA-9340CB0C82F3}"/>
              </a:ext>
            </a:extLst>
          </p:cNvPr>
          <p:cNvSpPr>
            <a:spLocks noGrp="1" noRot="1" noChangeAspect="1" noChangeArrowheads="1" noTextEdit="1"/>
          </p:cNvSpPr>
          <p:nvPr>
            <p:ph type="sldImg"/>
          </p:nvPr>
        </p:nvSpPr>
        <p:spPr>
          <a:xfrm>
            <a:off x="381000" y="685800"/>
            <a:ext cx="6096000" cy="3429000"/>
          </a:xfrm>
          <a:ln/>
        </p:spPr>
      </p:sp>
      <p:sp>
        <p:nvSpPr>
          <p:cNvPr id="111620" name="Rectangle 3">
            <a:extLst>
              <a:ext uri="{FF2B5EF4-FFF2-40B4-BE49-F238E27FC236}">
                <a16:creationId xmlns:a16="http://schemas.microsoft.com/office/drawing/2014/main" id="{E9986E25-E49B-4083-9492-2CCB78C5F7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67DD93EF-0038-4AD2-A8F6-215D6D51F3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557AF1F-7ACB-428D-AFB7-4E4FF336B5BD}" type="slidenum">
              <a:rPr lang="en-GB" altLang="cs-CZ"/>
              <a:pPr>
                <a:spcBef>
                  <a:spcPct val="0"/>
                </a:spcBef>
              </a:pPr>
              <a:t>54</a:t>
            </a:fld>
            <a:endParaRPr lang="en-GB" altLang="cs-CZ"/>
          </a:p>
        </p:txBody>
      </p:sp>
      <p:sp>
        <p:nvSpPr>
          <p:cNvPr id="113667" name="Rectangle 2">
            <a:extLst>
              <a:ext uri="{FF2B5EF4-FFF2-40B4-BE49-F238E27FC236}">
                <a16:creationId xmlns:a16="http://schemas.microsoft.com/office/drawing/2014/main" id="{73A13AB1-7FB8-48FA-B935-29AE0E2CD399}"/>
              </a:ext>
            </a:extLst>
          </p:cNvPr>
          <p:cNvSpPr>
            <a:spLocks noGrp="1" noRot="1" noChangeAspect="1" noChangeArrowheads="1" noTextEdit="1"/>
          </p:cNvSpPr>
          <p:nvPr>
            <p:ph type="sldImg"/>
          </p:nvPr>
        </p:nvSpPr>
        <p:spPr>
          <a:xfrm>
            <a:off x="381000" y="685800"/>
            <a:ext cx="6096000" cy="3429000"/>
          </a:xfrm>
          <a:ln/>
        </p:spPr>
      </p:sp>
      <p:sp>
        <p:nvSpPr>
          <p:cNvPr id="113668" name="Rectangle 3">
            <a:extLst>
              <a:ext uri="{FF2B5EF4-FFF2-40B4-BE49-F238E27FC236}">
                <a16:creationId xmlns:a16="http://schemas.microsoft.com/office/drawing/2014/main" id="{CF0728C7-7A84-4974-9A97-ECD4F6E99D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2D305B5D-27BE-4ADB-833B-1C00E80C0F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BB191FC-04D9-4E7C-8DA4-9E61AFED954A}" type="slidenum">
              <a:rPr lang="en-GB" altLang="cs-CZ"/>
              <a:pPr>
                <a:spcBef>
                  <a:spcPct val="0"/>
                </a:spcBef>
              </a:pPr>
              <a:t>55</a:t>
            </a:fld>
            <a:endParaRPr lang="en-GB" altLang="cs-CZ"/>
          </a:p>
        </p:txBody>
      </p:sp>
      <p:sp>
        <p:nvSpPr>
          <p:cNvPr id="115715" name="Rectangle 2">
            <a:extLst>
              <a:ext uri="{FF2B5EF4-FFF2-40B4-BE49-F238E27FC236}">
                <a16:creationId xmlns:a16="http://schemas.microsoft.com/office/drawing/2014/main" id="{6A858472-1A19-42B3-8237-2CB853B5EB07}"/>
              </a:ext>
            </a:extLst>
          </p:cNvPr>
          <p:cNvSpPr>
            <a:spLocks noGrp="1" noRot="1" noChangeAspect="1" noChangeArrowheads="1" noTextEdit="1"/>
          </p:cNvSpPr>
          <p:nvPr>
            <p:ph type="sldImg"/>
          </p:nvPr>
        </p:nvSpPr>
        <p:spPr>
          <a:xfrm>
            <a:off x="381000" y="685800"/>
            <a:ext cx="6096000" cy="3429000"/>
          </a:xfrm>
          <a:ln/>
        </p:spPr>
      </p:sp>
      <p:sp>
        <p:nvSpPr>
          <p:cNvPr id="115716" name="Rectangle 3">
            <a:extLst>
              <a:ext uri="{FF2B5EF4-FFF2-40B4-BE49-F238E27FC236}">
                <a16:creationId xmlns:a16="http://schemas.microsoft.com/office/drawing/2014/main" id="{D119D807-F59E-4495-994A-3CA3B1700B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BB99BBF8-D338-4DB6-9B87-5C730FFC67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0BBDA44-6067-4CE2-B4CD-035BF3700E3B}" type="slidenum">
              <a:rPr lang="en-GB" altLang="cs-CZ"/>
              <a:pPr>
                <a:spcBef>
                  <a:spcPct val="0"/>
                </a:spcBef>
              </a:pPr>
              <a:t>56</a:t>
            </a:fld>
            <a:endParaRPr lang="en-GB" altLang="cs-CZ"/>
          </a:p>
        </p:txBody>
      </p:sp>
      <p:sp>
        <p:nvSpPr>
          <p:cNvPr id="117763" name="Rectangle 2">
            <a:extLst>
              <a:ext uri="{FF2B5EF4-FFF2-40B4-BE49-F238E27FC236}">
                <a16:creationId xmlns:a16="http://schemas.microsoft.com/office/drawing/2014/main" id="{D90960D7-C33D-48CC-B65B-DBC2A8197ED0}"/>
              </a:ext>
            </a:extLst>
          </p:cNvPr>
          <p:cNvSpPr>
            <a:spLocks noGrp="1" noRot="1" noChangeAspect="1" noChangeArrowheads="1" noTextEdit="1"/>
          </p:cNvSpPr>
          <p:nvPr>
            <p:ph type="sldImg"/>
          </p:nvPr>
        </p:nvSpPr>
        <p:spPr>
          <a:xfrm>
            <a:off x="381000" y="685800"/>
            <a:ext cx="6096000" cy="3429000"/>
          </a:xfrm>
          <a:ln/>
        </p:spPr>
      </p:sp>
      <p:sp>
        <p:nvSpPr>
          <p:cNvPr id="117764" name="Rectangle 3">
            <a:extLst>
              <a:ext uri="{FF2B5EF4-FFF2-40B4-BE49-F238E27FC236}">
                <a16:creationId xmlns:a16="http://schemas.microsoft.com/office/drawing/2014/main" id="{80CC3866-48AF-4146-8BBD-62519D55B5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2AF77A87-825C-4775-8AA9-A9F96831D6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EA974D-CB13-4A6C-A5E8-D24241C1E3E2}" type="slidenum">
              <a:rPr lang="en-GB" altLang="cs-CZ"/>
              <a:pPr>
                <a:spcBef>
                  <a:spcPct val="0"/>
                </a:spcBef>
              </a:pPr>
              <a:t>57</a:t>
            </a:fld>
            <a:endParaRPr lang="en-GB" altLang="cs-CZ"/>
          </a:p>
        </p:txBody>
      </p:sp>
      <p:sp>
        <p:nvSpPr>
          <p:cNvPr id="119811" name="Rectangle 2">
            <a:extLst>
              <a:ext uri="{FF2B5EF4-FFF2-40B4-BE49-F238E27FC236}">
                <a16:creationId xmlns:a16="http://schemas.microsoft.com/office/drawing/2014/main" id="{727BDD0C-0CAF-4128-B8EE-D7522840D787}"/>
              </a:ext>
            </a:extLst>
          </p:cNvPr>
          <p:cNvSpPr>
            <a:spLocks noGrp="1" noRot="1" noChangeAspect="1" noChangeArrowheads="1" noTextEdit="1"/>
          </p:cNvSpPr>
          <p:nvPr>
            <p:ph type="sldImg"/>
          </p:nvPr>
        </p:nvSpPr>
        <p:spPr>
          <a:xfrm>
            <a:off x="381000" y="685800"/>
            <a:ext cx="6096000" cy="3429000"/>
          </a:xfrm>
          <a:ln/>
        </p:spPr>
      </p:sp>
      <p:sp>
        <p:nvSpPr>
          <p:cNvPr id="119812" name="Rectangle 3">
            <a:extLst>
              <a:ext uri="{FF2B5EF4-FFF2-40B4-BE49-F238E27FC236}">
                <a16:creationId xmlns:a16="http://schemas.microsoft.com/office/drawing/2014/main" id="{12E2B1F0-EECF-493C-ABD2-AE1F2D783D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4DAD4A16-AFE1-4C04-A382-9D246808DD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EDB1B73-F635-49F6-BEA9-E2F12C8BD6BB}" type="slidenum">
              <a:rPr lang="en-GB" altLang="cs-CZ"/>
              <a:pPr>
                <a:spcBef>
                  <a:spcPct val="0"/>
                </a:spcBef>
              </a:pPr>
              <a:t>58</a:t>
            </a:fld>
            <a:endParaRPr lang="en-GB" altLang="cs-CZ"/>
          </a:p>
        </p:txBody>
      </p:sp>
      <p:sp>
        <p:nvSpPr>
          <p:cNvPr id="121859" name="Rectangle 2">
            <a:extLst>
              <a:ext uri="{FF2B5EF4-FFF2-40B4-BE49-F238E27FC236}">
                <a16:creationId xmlns:a16="http://schemas.microsoft.com/office/drawing/2014/main" id="{AEA12031-3295-481B-A633-5EFE9ACE7822}"/>
              </a:ext>
            </a:extLst>
          </p:cNvPr>
          <p:cNvSpPr>
            <a:spLocks noGrp="1" noRot="1" noChangeAspect="1" noChangeArrowheads="1" noTextEdit="1"/>
          </p:cNvSpPr>
          <p:nvPr>
            <p:ph type="sldImg"/>
          </p:nvPr>
        </p:nvSpPr>
        <p:spPr>
          <a:xfrm>
            <a:off x="381000" y="685800"/>
            <a:ext cx="6096000" cy="3429000"/>
          </a:xfrm>
          <a:ln/>
        </p:spPr>
      </p:sp>
      <p:sp>
        <p:nvSpPr>
          <p:cNvPr id="121860" name="Rectangle 3">
            <a:extLst>
              <a:ext uri="{FF2B5EF4-FFF2-40B4-BE49-F238E27FC236}">
                <a16:creationId xmlns:a16="http://schemas.microsoft.com/office/drawing/2014/main" id="{3EEC2F83-A187-469B-A743-589DED7C93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D9BC55E6-66A7-4EA5-B8AE-D8CE621094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8ED32F5-E3F4-4B3A-B2B0-370B699D43ED}" type="slidenum">
              <a:rPr lang="en-GB" altLang="cs-CZ"/>
              <a:pPr>
                <a:spcBef>
                  <a:spcPct val="0"/>
                </a:spcBef>
              </a:pPr>
              <a:t>59</a:t>
            </a:fld>
            <a:endParaRPr lang="en-GB" altLang="cs-CZ"/>
          </a:p>
        </p:txBody>
      </p:sp>
      <p:sp>
        <p:nvSpPr>
          <p:cNvPr id="123907" name="Rectangle 2">
            <a:extLst>
              <a:ext uri="{FF2B5EF4-FFF2-40B4-BE49-F238E27FC236}">
                <a16:creationId xmlns:a16="http://schemas.microsoft.com/office/drawing/2014/main" id="{D12E5F59-02C4-4AE6-A415-8445FDF343B6}"/>
              </a:ext>
            </a:extLst>
          </p:cNvPr>
          <p:cNvSpPr>
            <a:spLocks noGrp="1" noRot="1" noChangeAspect="1" noChangeArrowheads="1" noTextEdit="1"/>
          </p:cNvSpPr>
          <p:nvPr>
            <p:ph type="sldImg"/>
          </p:nvPr>
        </p:nvSpPr>
        <p:spPr>
          <a:xfrm>
            <a:off x="381000" y="685800"/>
            <a:ext cx="6096000" cy="3429000"/>
          </a:xfrm>
          <a:ln/>
        </p:spPr>
      </p:sp>
      <p:sp>
        <p:nvSpPr>
          <p:cNvPr id="123908" name="Rectangle 3">
            <a:extLst>
              <a:ext uri="{FF2B5EF4-FFF2-40B4-BE49-F238E27FC236}">
                <a16:creationId xmlns:a16="http://schemas.microsoft.com/office/drawing/2014/main" id="{EA22C4A2-A9A5-441C-905E-F183EC8DD6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EDF7CDF0-FCAD-4CF8-8C17-E32C906777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EF0127E-35FD-45D0-9085-F748F8CBBE04}" type="slidenum">
              <a:rPr lang="en-GB" altLang="cs-CZ"/>
              <a:pPr>
                <a:spcBef>
                  <a:spcPct val="0"/>
                </a:spcBef>
              </a:pPr>
              <a:t>7</a:t>
            </a:fld>
            <a:endParaRPr lang="en-GB" altLang="cs-CZ"/>
          </a:p>
        </p:txBody>
      </p:sp>
      <p:sp>
        <p:nvSpPr>
          <p:cNvPr id="19459" name="Rectangle 2">
            <a:extLst>
              <a:ext uri="{FF2B5EF4-FFF2-40B4-BE49-F238E27FC236}">
                <a16:creationId xmlns:a16="http://schemas.microsoft.com/office/drawing/2014/main" id="{69A54B43-BA88-4710-AF6C-85A1EE2C017F}"/>
              </a:ext>
            </a:extLst>
          </p:cNvPr>
          <p:cNvSpPr>
            <a:spLocks noGrp="1" noRot="1" noChangeAspect="1" noChangeArrowheads="1" noTextEdit="1"/>
          </p:cNvSpPr>
          <p:nvPr>
            <p:ph type="sldImg"/>
          </p:nvPr>
        </p:nvSpPr>
        <p:spPr>
          <a:xfrm>
            <a:off x="381000" y="685800"/>
            <a:ext cx="6096000" cy="3429000"/>
          </a:xfrm>
          <a:ln/>
        </p:spPr>
      </p:sp>
      <p:sp>
        <p:nvSpPr>
          <p:cNvPr id="19460" name="Rectangle 3">
            <a:extLst>
              <a:ext uri="{FF2B5EF4-FFF2-40B4-BE49-F238E27FC236}">
                <a16:creationId xmlns:a16="http://schemas.microsoft.com/office/drawing/2014/main" id="{AC8E79FE-ECDD-4C36-B857-6DD548CA89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0A5D5194-4874-4699-B15B-1D9D48AB2F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645A583-2701-4BB1-B3EE-95F3924EC770}" type="slidenum">
              <a:rPr lang="en-GB" altLang="cs-CZ"/>
              <a:pPr>
                <a:spcBef>
                  <a:spcPct val="0"/>
                </a:spcBef>
              </a:pPr>
              <a:t>8</a:t>
            </a:fld>
            <a:endParaRPr lang="en-GB" altLang="cs-CZ"/>
          </a:p>
        </p:txBody>
      </p:sp>
      <p:sp>
        <p:nvSpPr>
          <p:cNvPr id="21507" name="Rectangle 2">
            <a:extLst>
              <a:ext uri="{FF2B5EF4-FFF2-40B4-BE49-F238E27FC236}">
                <a16:creationId xmlns:a16="http://schemas.microsoft.com/office/drawing/2014/main" id="{A055B63B-4CFE-4C8C-9565-A2D110BE34D4}"/>
              </a:ext>
            </a:extLst>
          </p:cNvPr>
          <p:cNvSpPr>
            <a:spLocks noGrp="1" noRot="1" noChangeAspect="1" noChangeArrowheads="1" noTextEdit="1"/>
          </p:cNvSpPr>
          <p:nvPr>
            <p:ph type="sldImg"/>
          </p:nvPr>
        </p:nvSpPr>
        <p:spPr>
          <a:xfrm>
            <a:off x="381000" y="685800"/>
            <a:ext cx="6096000" cy="3429000"/>
          </a:xfrm>
          <a:ln/>
        </p:spPr>
      </p:sp>
      <p:sp>
        <p:nvSpPr>
          <p:cNvPr id="21508" name="Rectangle 3">
            <a:extLst>
              <a:ext uri="{FF2B5EF4-FFF2-40B4-BE49-F238E27FC236}">
                <a16:creationId xmlns:a16="http://schemas.microsoft.com/office/drawing/2014/main" id="{708698B5-2CB2-46DB-8076-27BCA1A65B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2E79D30D-2FAD-45F9-832B-B36437913F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D24A964-7553-4891-B754-50BBCD22A4F3}" type="slidenum">
              <a:rPr lang="en-GB" altLang="cs-CZ"/>
              <a:pPr>
                <a:spcBef>
                  <a:spcPct val="0"/>
                </a:spcBef>
              </a:pPr>
              <a:t>9</a:t>
            </a:fld>
            <a:endParaRPr lang="en-GB" altLang="cs-CZ"/>
          </a:p>
        </p:txBody>
      </p:sp>
      <p:sp>
        <p:nvSpPr>
          <p:cNvPr id="23555" name="Rectangle 2">
            <a:extLst>
              <a:ext uri="{FF2B5EF4-FFF2-40B4-BE49-F238E27FC236}">
                <a16:creationId xmlns:a16="http://schemas.microsoft.com/office/drawing/2014/main" id="{EF1DA0E0-2C30-4AE9-8DF4-BEF561C40E7D}"/>
              </a:ext>
            </a:extLst>
          </p:cNvPr>
          <p:cNvSpPr>
            <a:spLocks noGrp="1" noRot="1" noChangeAspect="1" noChangeArrowheads="1" noTextEdit="1"/>
          </p:cNvSpPr>
          <p:nvPr>
            <p:ph type="sldImg"/>
          </p:nvPr>
        </p:nvSpPr>
        <p:spPr>
          <a:xfrm>
            <a:off x="381000" y="685800"/>
            <a:ext cx="6096000" cy="3429000"/>
          </a:xfrm>
          <a:ln/>
        </p:spPr>
      </p:sp>
      <p:sp>
        <p:nvSpPr>
          <p:cNvPr id="23556" name="Rectangle 3">
            <a:extLst>
              <a:ext uri="{FF2B5EF4-FFF2-40B4-BE49-F238E27FC236}">
                <a16:creationId xmlns:a16="http://schemas.microsoft.com/office/drawing/2014/main" id="{0971FDA8-D870-4D3C-AB94-3FCE20BA7B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460BA1E0-2F68-4A34-9A5A-7AA3EBAA4F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EA500CE-2BEB-4CF3-AB6F-D0EED68E72EC}" type="slidenum">
              <a:rPr lang="en-GB" altLang="cs-CZ"/>
              <a:pPr>
                <a:spcBef>
                  <a:spcPct val="0"/>
                </a:spcBef>
              </a:pPr>
              <a:t>10</a:t>
            </a:fld>
            <a:endParaRPr lang="en-GB" altLang="cs-CZ"/>
          </a:p>
        </p:txBody>
      </p:sp>
      <p:sp>
        <p:nvSpPr>
          <p:cNvPr id="25603" name="Rectangle 2">
            <a:extLst>
              <a:ext uri="{FF2B5EF4-FFF2-40B4-BE49-F238E27FC236}">
                <a16:creationId xmlns:a16="http://schemas.microsoft.com/office/drawing/2014/main" id="{293A41AA-5532-41B0-9DE9-6EFFDC05D4DD}"/>
              </a:ext>
            </a:extLst>
          </p:cNvPr>
          <p:cNvSpPr>
            <a:spLocks noGrp="1" noRot="1" noChangeAspect="1" noChangeArrowheads="1" noTextEdit="1"/>
          </p:cNvSpPr>
          <p:nvPr>
            <p:ph type="sldImg"/>
          </p:nvPr>
        </p:nvSpPr>
        <p:spPr>
          <a:xfrm>
            <a:off x="381000" y="685800"/>
            <a:ext cx="6096000" cy="3429000"/>
          </a:xfrm>
          <a:ln/>
        </p:spPr>
      </p:sp>
      <p:sp>
        <p:nvSpPr>
          <p:cNvPr id="25604" name="Rectangle 3">
            <a:extLst>
              <a:ext uri="{FF2B5EF4-FFF2-40B4-BE49-F238E27FC236}">
                <a16:creationId xmlns:a16="http://schemas.microsoft.com/office/drawing/2014/main" id="{0ABA824B-E1BD-46BA-AE89-2041D9BDCE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1">
            <a:extLst>
              <a:ext uri="{FF2B5EF4-FFF2-40B4-BE49-F238E27FC236}">
                <a16:creationId xmlns:a16="http://schemas.microsoft.com/office/drawing/2014/main" id="{7A558590-3D19-6C48-A2E2-AA9685798C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1">
            <a:extLst>
              <a:ext uri="{FF2B5EF4-FFF2-40B4-BE49-F238E27FC236}">
                <a16:creationId xmlns:a16="http://schemas.microsoft.com/office/drawing/2014/main" id="{0F2C13CE-A0CC-E748-B805-EB1352FB7D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pic>
        <p:nvPicPr>
          <p:cNvPr id="10" name="Obrázek 8">
            <a:extLst>
              <a:ext uri="{FF2B5EF4-FFF2-40B4-BE49-F238E27FC236}">
                <a16:creationId xmlns:a16="http://schemas.microsoft.com/office/drawing/2014/main" id="{3DA34264-82BA-334B-A52D-7C7E3907532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62FAE87C-EBEA-6046-B188-17A3FDF54E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00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pic>
        <p:nvPicPr>
          <p:cNvPr id="11" name="Obrázek 8">
            <a:extLst>
              <a:ext uri="{FF2B5EF4-FFF2-40B4-BE49-F238E27FC236}">
                <a16:creationId xmlns:a16="http://schemas.microsoft.com/office/drawing/2014/main" id="{FF2AF076-03BF-A840-9AC6-67D6A53082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0000DC"/>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3" cy="3240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logo slide">
    <p:bg>
      <p:bgPr>
        <a:solidFill>
          <a:srgbClr val="0000DC"/>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97000" y="2618763"/>
            <a:ext cx="5598000" cy="1620473"/>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DA678A31-8CE1-4065-AC93-2AEA16C5686A}"/>
              </a:ext>
            </a:extLst>
          </p:cNvPr>
          <p:cNvSpPr>
            <a:spLocks noGrp="1" noChangeArrowheads="1"/>
          </p:cNvSpPr>
          <p:nvPr>
            <p:ph type="dt" sz="half" idx="10"/>
          </p:nvPr>
        </p:nvSpPr>
        <p:spPr>
          <a:ln/>
        </p:spPr>
        <p:txBody>
          <a:bodyPr/>
          <a:lstStyle>
            <a:lvl1pPr>
              <a:defRPr/>
            </a:lvl1pPr>
          </a:lstStyle>
          <a:p>
            <a:pPr>
              <a:defRPr/>
            </a:pPr>
            <a:endParaRPr lang="cs-CZ"/>
          </a:p>
        </p:txBody>
      </p:sp>
      <p:sp>
        <p:nvSpPr>
          <p:cNvPr id="7" name="Rectangle 5">
            <a:extLst>
              <a:ext uri="{FF2B5EF4-FFF2-40B4-BE49-F238E27FC236}">
                <a16:creationId xmlns:a16="http://schemas.microsoft.com/office/drawing/2014/main" id="{F10BBE04-934E-439F-8A90-1DDA11BFCD9A}"/>
              </a:ext>
            </a:extLst>
          </p:cNvPr>
          <p:cNvSpPr>
            <a:spLocks noGrp="1" noChangeArrowheads="1"/>
          </p:cNvSpPr>
          <p:nvPr>
            <p:ph type="ftr" sz="quarter" idx="11"/>
          </p:nvPr>
        </p:nvSpPr>
        <p:spPr>
          <a:ln/>
        </p:spPr>
        <p:txBody>
          <a:bodyPr/>
          <a:lstStyle>
            <a:lvl1pPr>
              <a:defRPr/>
            </a:lvl1pPr>
          </a:lstStyle>
          <a:p>
            <a:pPr>
              <a:defRPr/>
            </a:pPr>
            <a:endParaRPr lang="cs-CZ"/>
          </a:p>
        </p:txBody>
      </p:sp>
      <p:sp>
        <p:nvSpPr>
          <p:cNvPr id="8" name="Rectangle 6">
            <a:extLst>
              <a:ext uri="{FF2B5EF4-FFF2-40B4-BE49-F238E27FC236}">
                <a16:creationId xmlns:a16="http://schemas.microsoft.com/office/drawing/2014/main" id="{96A0E630-B51B-483D-8214-7B8649AECD3A}"/>
              </a:ext>
            </a:extLst>
          </p:cNvPr>
          <p:cNvSpPr>
            <a:spLocks noGrp="1" noChangeArrowheads="1"/>
          </p:cNvSpPr>
          <p:nvPr>
            <p:ph type="sldNum" sz="quarter" idx="12"/>
          </p:nvPr>
        </p:nvSpPr>
        <p:spPr>
          <a:ln/>
        </p:spPr>
        <p:txBody>
          <a:bodyPr/>
          <a:lstStyle>
            <a:lvl1pPr>
              <a:defRPr/>
            </a:lvl1pPr>
          </a:lstStyle>
          <a:p>
            <a:fld id="{ED882012-42C6-48E7-A6B8-66C572733DB6}" type="slidenum">
              <a:rPr lang="cs-CZ" altLang="cs-CZ"/>
              <a:pPr/>
              <a:t>‹#›</a:t>
            </a:fld>
            <a:endParaRPr lang="cs-CZ" altLang="cs-CZ"/>
          </a:p>
        </p:txBody>
      </p:sp>
    </p:spTree>
    <p:extLst>
      <p:ext uri="{BB962C8B-B14F-4D97-AF65-F5344CB8AC3E}">
        <p14:creationId xmlns:p14="http://schemas.microsoft.com/office/powerpoint/2010/main" val="3400430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9A03207C-A470-4B91-9E43-233A6D9B4B31}"/>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1FF54E7E-DF95-4BDC-A9E1-204DB52FF29A}"/>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0F422B3B-CC09-4D5C-8BAF-8D05460AA448}"/>
              </a:ext>
            </a:extLst>
          </p:cNvPr>
          <p:cNvSpPr>
            <a:spLocks noGrp="1" noChangeArrowheads="1"/>
          </p:cNvSpPr>
          <p:nvPr>
            <p:ph type="sldNum" sz="quarter" idx="12"/>
          </p:nvPr>
        </p:nvSpPr>
        <p:spPr>
          <a:ln/>
        </p:spPr>
        <p:txBody>
          <a:bodyPr/>
          <a:lstStyle>
            <a:lvl1pPr>
              <a:defRPr/>
            </a:lvl1pPr>
          </a:lstStyle>
          <a:p>
            <a:fld id="{3F47CD41-226F-4443-8175-3BA8EB163257}" type="slidenum">
              <a:rPr lang="cs-CZ" altLang="cs-CZ"/>
              <a:pPr/>
              <a:t>‹#›</a:t>
            </a:fld>
            <a:endParaRPr lang="cs-CZ" altLang="cs-CZ"/>
          </a:p>
        </p:txBody>
      </p:sp>
    </p:spTree>
    <p:extLst>
      <p:ext uri="{BB962C8B-B14F-4D97-AF65-F5344CB8AC3E}">
        <p14:creationId xmlns:p14="http://schemas.microsoft.com/office/powerpoint/2010/main" val="280667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7" name="Obrázek 1">
            <a:extLst>
              <a:ext uri="{FF2B5EF4-FFF2-40B4-BE49-F238E27FC236}">
                <a16:creationId xmlns:a16="http://schemas.microsoft.com/office/drawing/2014/main" id="{CFFDD51A-A9F8-FE4E-B3A4-730012EB1A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2724DBCC-1831-4034-80B4-E7A913B2F758}"/>
              </a:ext>
            </a:extLst>
          </p:cNvPr>
          <p:cNvSpPr>
            <a:spLocks noGrp="1" noChangeArrowheads="1"/>
          </p:cNvSpPr>
          <p:nvPr>
            <p:ph type="dt" sz="half" idx="10"/>
          </p:nvPr>
        </p:nvSpPr>
        <p:spPr>
          <a:ln/>
        </p:spPr>
        <p:txBody>
          <a:bodyPr/>
          <a:lstStyle>
            <a:lvl1pPr>
              <a:defRPr/>
            </a:lvl1pPr>
          </a:lstStyle>
          <a:p>
            <a:pPr>
              <a:defRPr/>
            </a:pPr>
            <a:endParaRPr lang="cs-CZ"/>
          </a:p>
        </p:txBody>
      </p:sp>
      <p:sp>
        <p:nvSpPr>
          <p:cNvPr id="7" name="Rectangle 5">
            <a:extLst>
              <a:ext uri="{FF2B5EF4-FFF2-40B4-BE49-F238E27FC236}">
                <a16:creationId xmlns:a16="http://schemas.microsoft.com/office/drawing/2014/main" id="{6A2AD75E-426C-441D-951D-29352FDC15D0}"/>
              </a:ext>
            </a:extLst>
          </p:cNvPr>
          <p:cNvSpPr>
            <a:spLocks noGrp="1" noChangeArrowheads="1"/>
          </p:cNvSpPr>
          <p:nvPr>
            <p:ph type="ftr" sz="quarter" idx="11"/>
          </p:nvPr>
        </p:nvSpPr>
        <p:spPr>
          <a:ln/>
        </p:spPr>
        <p:txBody>
          <a:bodyPr/>
          <a:lstStyle>
            <a:lvl1pPr>
              <a:defRPr/>
            </a:lvl1pPr>
          </a:lstStyle>
          <a:p>
            <a:pPr>
              <a:defRPr/>
            </a:pPr>
            <a:endParaRPr lang="cs-CZ"/>
          </a:p>
        </p:txBody>
      </p:sp>
      <p:sp>
        <p:nvSpPr>
          <p:cNvPr id="8" name="Rectangle 6">
            <a:extLst>
              <a:ext uri="{FF2B5EF4-FFF2-40B4-BE49-F238E27FC236}">
                <a16:creationId xmlns:a16="http://schemas.microsoft.com/office/drawing/2014/main" id="{DB9D91E3-2CAB-422F-9D9A-5A55DAA38E30}"/>
              </a:ext>
            </a:extLst>
          </p:cNvPr>
          <p:cNvSpPr>
            <a:spLocks noGrp="1" noChangeArrowheads="1"/>
          </p:cNvSpPr>
          <p:nvPr>
            <p:ph type="sldNum" sz="quarter" idx="12"/>
          </p:nvPr>
        </p:nvSpPr>
        <p:spPr>
          <a:ln/>
        </p:spPr>
        <p:txBody>
          <a:bodyPr/>
          <a:lstStyle>
            <a:lvl1pPr>
              <a:defRPr/>
            </a:lvl1pPr>
          </a:lstStyle>
          <a:p>
            <a:fld id="{BB1BE87B-4EBC-40B5-A7D0-7922F3C9662B}" type="slidenum">
              <a:rPr lang="cs-CZ" altLang="cs-CZ"/>
              <a:pPr/>
              <a:t>‹#›</a:t>
            </a:fld>
            <a:endParaRPr lang="cs-CZ" altLang="cs-CZ"/>
          </a:p>
        </p:txBody>
      </p:sp>
    </p:spTree>
    <p:extLst>
      <p:ext uri="{BB962C8B-B14F-4D97-AF65-F5344CB8AC3E}">
        <p14:creationId xmlns:p14="http://schemas.microsoft.com/office/powerpoint/2010/main" val="354000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A5DD2692-CF78-413F-80DF-CE5F9C340459}"/>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40631784-34F7-44D2-97F9-5110BADC1B3C}"/>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AA72C7F6-28E4-449D-A506-51FDB41C2D69}"/>
              </a:ext>
            </a:extLst>
          </p:cNvPr>
          <p:cNvSpPr>
            <a:spLocks noGrp="1" noChangeArrowheads="1"/>
          </p:cNvSpPr>
          <p:nvPr>
            <p:ph type="sldNum" sz="quarter" idx="12"/>
          </p:nvPr>
        </p:nvSpPr>
        <p:spPr>
          <a:ln/>
        </p:spPr>
        <p:txBody>
          <a:bodyPr/>
          <a:lstStyle>
            <a:lvl1pPr>
              <a:defRPr/>
            </a:lvl1pPr>
          </a:lstStyle>
          <a:p>
            <a:fld id="{39D2189D-5D85-4011-8147-3417444E94D1}" type="slidenum">
              <a:rPr lang="cs-CZ" altLang="cs-CZ"/>
              <a:pPr/>
              <a:t>‹#›</a:t>
            </a:fld>
            <a:endParaRPr lang="cs-CZ" altLang="cs-CZ"/>
          </a:p>
        </p:txBody>
      </p:sp>
    </p:spTree>
    <p:extLst>
      <p:ext uri="{BB962C8B-B14F-4D97-AF65-F5344CB8AC3E}">
        <p14:creationId xmlns:p14="http://schemas.microsoft.com/office/powerpoint/2010/main" val="2447268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8" name="Obrázek 1">
            <a:extLst>
              <a:ext uri="{FF2B5EF4-FFF2-40B4-BE49-F238E27FC236}">
                <a16:creationId xmlns:a16="http://schemas.microsoft.com/office/drawing/2014/main" id="{B8CF8514-A699-7446-A004-D53B6C058A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56972E37-6C79-104E-9A2E-0A7D6AE76D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7BC10773-D561-EC40-B870-2EB7E6832C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2" name="Obrázek 1">
            <a:extLst>
              <a:ext uri="{FF2B5EF4-FFF2-40B4-BE49-F238E27FC236}">
                <a16:creationId xmlns:a16="http://schemas.microsoft.com/office/drawing/2014/main" id="{AAC051C2-3678-DC41-8EFB-F28692213E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1">
            <a:extLst>
              <a:ext uri="{FF2B5EF4-FFF2-40B4-BE49-F238E27FC236}">
                <a16:creationId xmlns:a16="http://schemas.microsoft.com/office/drawing/2014/main" id="{0354C595-25A7-D342-992D-A47A315A96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6" name="Obrázek 1">
            <a:extLst>
              <a:ext uri="{FF2B5EF4-FFF2-40B4-BE49-F238E27FC236}">
                <a16:creationId xmlns:a16="http://schemas.microsoft.com/office/drawing/2014/main" id="{8CCE2A48-C459-CA4C-978D-0CE03EA53F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8" name="Obrázek 1">
            <a:extLst>
              <a:ext uri="{FF2B5EF4-FFF2-40B4-BE49-F238E27FC236}">
                <a16:creationId xmlns:a16="http://schemas.microsoft.com/office/drawing/2014/main" id="{B8E44221-4107-1D4F-ACA7-8A5430625C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 id="2147483702" r:id="rId21"/>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radioaktivita.hyperlink.cz/poradce.htm"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9.xml"/><Relationship Id="rId1" Type="http://schemas.openxmlformats.org/officeDocument/2006/relationships/vmlDrawing" Target="../drawings/vmlDrawing2.vml"/><Relationship Id="rId5" Type="http://schemas.openxmlformats.org/officeDocument/2006/relationships/image" Target="../media/image11.png"/><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0.xml"/><Relationship Id="rId7" Type="http://schemas.openxmlformats.org/officeDocument/2006/relationships/image" Target="../media/image13.png"/><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vmlDrawing" Target="../drawings/vmlDrawing4.v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microsoft.com/office/2007/relationships/media" Target="../media/media2.m4a"/><Relationship Id="rId7" Type="http://schemas.openxmlformats.org/officeDocument/2006/relationships/image" Target="../media/image2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notesSlide" Target="../notesSlides/notesSlide28.xml"/><Relationship Id="rId5" Type="http://schemas.openxmlformats.org/officeDocument/2006/relationships/slideLayout" Target="../slideLayouts/slideLayout2.xml"/><Relationship Id="rId4" Type="http://schemas.openxmlformats.org/officeDocument/2006/relationships/audio" Target="../media/media2.m4a"/></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0.xml"/><Relationship Id="rId1" Type="http://schemas.openxmlformats.org/officeDocument/2006/relationships/vmlDrawing" Target="../drawings/vmlDrawing5.vml"/><Relationship Id="rId6" Type="http://schemas.openxmlformats.org/officeDocument/2006/relationships/image" Target="../media/image25.png"/><Relationship Id="rId5" Type="http://schemas.openxmlformats.org/officeDocument/2006/relationships/oleObject" Target="../embeddings/oleObject8.bin"/><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1.xml"/><Relationship Id="rId5" Type="http://schemas.openxmlformats.org/officeDocument/2006/relationships/image" Target="../media/image33.png"/><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8.xml"/><Relationship Id="rId1" Type="http://schemas.openxmlformats.org/officeDocument/2006/relationships/slideLayout" Target="../slideLayouts/slideLayout21.xml"/><Relationship Id="rId5" Type="http://schemas.openxmlformats.org/officeDocument/2006/relationships/image" Target="../media/image37.jpe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8.png"/><Relationship Id="rId4" Type="http://schemas.openxmlformats.org/officeDocument/2006/relationships/oleObject" Target="../embeddings/oleObject9.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1.xml"/><Relationship Id="rId1" Type="http://schemas.openxmlformats.org/officeDocument/2006/relationships/slideLayout" Target="../slideLayouts/slideLayout11.xml"/><Relationship Id="rId4" Type="http://schemas.openxmlformats.org/officeDocument/2006/relationships/image" Target="../media/image40.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5.xml"/><Relationship Id="rId1" Type="http://schemas.openxmlformats.org/officeDocument/2006/relationships/slideLayout" Target="../slideLayouts/slideLayout20.xml"/><Relationship Id="rId4" Type="http://schemas.openxmlformats.org/officeDocument/2006/relationships/image" Target="../media/image44.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7.xm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46.png"/><Relationship Id="rId4" Type="http://schemas.openxmlformats.org/officeDocument/2006/relationships/oleObject" Target="../embeddings/oleObject10.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9.xml"/><Relationship Id="rId1" Type="http://schemas.openxmlformats.org/officeDocument/2006/relationships/slideLayout" Target="../slideLayouts/slideLayout20.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0.xml"/><Relationship Id="rId1" Type="http://schemas.openxmlformats.org/officeDocument/2006/relationships/slideLayout" Target="../slideLayouts/slideLayout19.xml"/><Relationship Id="rId4" Type="http://schemas.openxmlformats.org/officeDocument/2006/relationships/image" Target="../media/image50.jpeg"/></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6.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A4692E60-FDF9-1E4F-A820-B4DF2F656193}"/>
              </a:ext>
            </a:extLst>
          </p:cNvPr>
          <p:cNvSpPr>
            <a:spLocks noGrp="1"/>
          </p:cNvSpPr>
          <p:nvPr>
            <p:ph type="ftr" sz="quarter" idx="10"/>
          </p:nvPr>
        </p:nvSpPr>
        <p:spPr/>
        <p:txBody>
          <a:bodyPr/>
          <a:lstStyle/>
          <a:p>
            <a:r>
              <a:rPr lang="en-GB" altLang="cs-CZ" sz="1200" dirty="0"/>
              <a:t>Department of Biophysics, Medical Faculty, Masaryk University in Brno</a:t>
            </a:r>
            <a:endParaRPr lang="cs-CZ" dirty="0"/>
          </a:p>
        </p:txBody>
      </p:sp>
      <p:sp>
        <p:nvSpPr>
          <p:cNvPr id="3" name="Zástupný objekt pre číslo snímky 2">
            <a:extLst>
              <a:ext uri="{FF2B5EF4-FFF2-40B4-BE49-F238E27FC236}">
                <a16:creationId xmlns:a16="http://schemas.microsoft.com/office/drawing/2014/main" id="{9DAF3088-3E4D-9845-B71B-E817345CD820}"/>
              </a:ext>
            </a:extLst>
          </p:cNvPr>
          <p:cNvSpPr>
            <a:spLocks noGrp="1"/>
          </p:cNvSpPr>
          <p:nvPr>
            <p:ph type="sldNum" sz="quarter" idx="11"/>
          </p:nvPr>
        </p:nvSpPr>
        <p:spPr/>
        <p:txBody>
          <a:bodyPr/>
          <a:lstStyle/>
          <a:p>
            <a:fld id="{0DE708CC-0C3F-4567-9698-B54C0F35BD31}" type="slidenum">
              <a:rPr lang="cs-CZ" altLang="cs-CZ" noProof="0" smtClean="0"/>
              <a:pPr/>
              <a:t>1</a:t>
            </a:fld>
            <a:endParaRPr lang="cs-CZ" altLang="cs-CZ" noProof="0" dirty="0"/>
          </a:p>
        </p:txBody>
      </p:sp>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p:txBody>
          <a:bodyPr/>
          <a:lstStyle/>
          <a:p>
            <a:r>
              <a:rPr lang="en-GB" altLang="cs-CZ" sz="4400" dirty="0"/>
              <a:t>Lectures on Medical Biophysics</a:t>
            </a:r>
            <a:endParaRPr lang="cs-CZ" dirty="0"/>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p:txBody>
          <a:bodyPr/>
          <a:lstStyle/>
          <a:p>
            <a:r>
              <a:rPr lang="en-GB" altLang="cs-CZ" b="1" dirty="0">
                <a:solidFill>
                  <a:schemeClr val="tx2"/>
                </a:solidFill>
              </a:rPr>
              <a:t>Nuclear medicine</a:t>
            </a:r>
            <a:r>
              <a:rPr lang="en-GB" altLang="cs-CZ" dirty="0">
                <a:solidFill>
                  <a:schemeClr val="tx2"/>
                </a:solidFill>
              </a:rPr>
              <a:t> </a:t>
            </a:r>
            <a:r>
              <a:rPr lang="en-GB" altLang="cs-CZ" b="1" dirty="0">
                <a:solidFill>
                  <a:schemeClr val="tx2"/>
                </a:solidFill>
              </a:rPr>
              <a:t>and radiotherapy</a:t>
            </a:r>
          </a:p>
          <a:p>
            <a:endParaRPr lang="cs-CZ" dirty="0"/>
          </a:p>
        </p:txBody>
      </p:sp>
      <p:pic>
        <p:nvPicPr>
          <p:cNvPr id="6" name="Picture 2" descr="The CyberKnife robot">
            <a:extLst>
              <a:ext uri="{FF2B5EF4-FFF2-40B4-BE49-F238E27FC236}">
                <a16:creationId xmlns:a16="http://schemas.microsoft.com/office/drawing/2014/main" id="{E41273C6-9519-459D-ADA8-629431E78E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3565" y="251449"/>
            <a:ext cx="2957680" cy="19717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4" descr="restbrain">
            <a:extLst>
              <a:ext uri="{FF2B5EF4-FFF2-40B4-BE49-F238E27FC236}">
                <a16:creationId xmlns:a16="http://schemas.microsoft.com/office/drawing/2014/main" id="{44B6DC85-C2E1-4903-95CF-4E9066B4F7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8291" y="3444558"/>
            <a:ext cx="240982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2" descr="ZnakX.gif (4598 bytes)">
            <a:hlinkClick r:id="rId4"/>
            <a:extLst>
              <a:ext uri="{FF2B5EF4-FFF2-40B4-BE49-F238E27FC236}">
                <a16:creationId xmlns:a16="http://schemas.microsoft.com/office/drawing/2014/main" id="{412EAB32-9DC5-4B4F-BE29-6139FED21D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0965" y="4297100"/>
            <a:ext cx="1368425"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334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číslo snímku 6">
            <a:extLst>
              <a:ext uri="{FF2B5EF4-FFF2-40B4-BE49-F238E27FC236}">
                <a16:creationId xmlns:a16="http://schemas.microsoft.com/office/drawing/2014/main" id="{78517D7F-CDC0-4DC0-A154-1152668D3E0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7AFD7C2-CEDA-45A1-A9F7-D6B2BA62C7BD}" type="slidenum">
              <a:rPr lang="cs-CZ" altLang="cs-CZ" sz="1400"/>
              <a:pPr>
                <a:spcBef>
                  <a:spcPct val="0"/>
                </a:spcBef>
                <a:buFontTx/>
                <a:buNone/>
              </a:pPr>
              <a:t>10</a:t>
            </a:fld>
            <a:endParaRPr lang="cs-CZ" altLang="cs-CZ" sz="1400"/>
          </a:p>
        </p:txBody>
      </p:sp>
      <p:sp>
        <p:nvSpPr>
          <p:cNvPr id="24579" name="Rectangle 2">
            <a:extLst>
              <a:ext uri="{FF2B5EF4-FFF2-40B4-BE49-F238E27FC236}">
                <a16:creationId xmlns:a16="http://schemas.microsoft.com/office/drawing/2014/main" id="{44641B7B-EF86-4E3C-A91B-0F05267C0342}"/>
              </a:ext>
            </a:extLst>
          </p:cNvPr>
          <p:cNvSpPr>
            <a:spLocks noGrp="1" noChangeArrowheads="1"/>
          </p:cNvSpPr>
          <p:nvPr>
            <p:ph type="title"/>
          </p:nvPr>
        </p:nvSpPr>
        <p:spPr>
          <a:xfrm>
            <a:off x="609600" y="274638"/>
            <a:ext cx="6716110" cy="723845"/>
          </a:xfrm>
        </p:spPr>
        <p:txBody>
          <a:bodyPr/>
          <a:lstStyle/>
          <a:p>
            <a:pPr algn="l" eaLnBrk="1" hangingPunct="1"/>
            <a:r>
              <a:rPr lang="en-GB" altLang="cs-CZ" sz="3600" b="1" dirty="0"/>
              <a:t>Classes of radioactive decay</a:t>
            </a:r>
          </a:p>
        </p:txBody>
      </p:sp>
      <p:sp>
        <p:nvSpPr>
          <p:cNvPr id="24580" name="Rectangle 3">
            <a:extLst>
              <a:ext uri="{FF2B5EF4-FFF2-40B4-BE49-F238E27FC236}">
                <a16:creationId xmlns:a16="http://schemas.microsoft.com/office/drawing/2014/main" id="{8A38EF8A-03D3-4377-843E-C1F21F1EB4BA}"/>
              </a:ext>
            </a:extLst>
          </p:cNvPr>
          <p:cNvSpPr>
            <a:spLocks noGrp="1" noChangeArrowheads="1"/>
          </p:cNvSpPr>
          <p:nvPr>
            <p:ph type="body" sz="half" idx="1"/>
          </p:nvPr>
        </p:nvSpPr>
        <p:spPr>
          <a:xfrm>
            <a:off x="1981200" y="1600200"/>
            <a:ext cx="4038600" cy="749300"/>
          </a:xfrm>
          <a:solidFill>
            <a:schemeClr val="bg1">
              <a:alpha val="39999"/>
            </a:schemeClr>
          </a:solidFill>
        </p:spPr>
        <p:txBody>
          <a:bodyPr/>
          <a:lstStyle/>
          <a:p>
            <a:pPr eaLnBrk="1" hangingPunct="1">
              <a:buFontTx/>
              <a:buNone/>
            </a:pPr>
            <a:r>
              <a:rPr lang="cs-CZ" altLang="cs-CZ" sz="2800" dirty="0">
                <a:latin typeface="Symbol" panose="05050102010706020507" pitchFamily="18" charset="2"/>
              </a:rPr>
              <a:t>a</a:t>
            </a:r>
            <a:r>
              <a:rPr lang="cs-CZ" altLang="cs-CZ" sz="2800" dirty="0"/>
              <a:t> (</a:t>
            </a:r>
            <a:r>
              <a:rPr lang="en-GB" altLang="cs-CZ" sz="2800" dirty="0"/>
              <a:t>alpha) decay</a:t>
            </a:r>
          </a:p>
        </p:txBody>
      </p:sp>
      <p:sp>
        <p:nvSpPr>
          <p:cNvPr id="24581" name="Text Box 4">
            <a:extLst>
              <a:ext uri="{FF2B5EF4-FFF2-40B4-BE49-F238E27FC236}">
                <a16:creationId xmlns:a16="http://schemas.microsoft.com/office/drawing/2014/main" id="{76662855-6F5D-47F6-8FC2-05F8D00E3001}"/>
              </a:ext>
            </a:extLst>
          </p:cNvPr>
          <p:cNvSpPr txBox="1">
            <a:spLocks noChangeArrowheads="1"/>
          </p:cNvSpPr>
          <p:nvPr/>
        </p:nvSpPr>
        <p:spPr bwMode="auto">
          <a:xfrm>
            <a:off x="1366345" y="4868863"/>
            <a:ext cx="9186041" cy="1384995"/>
          </a:xfrm>
          <a:prstGeom prst="rect">
            <a:avLst/>
          </a:prstGeom>
          <a:solidFill>
            <a:schemeClr val="bg1">
              <a:alpha val="39999"/>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dirty="0"/>
              <a:t>Seaborgium transforms in rutherfordium. Helium nucleus – </a:t>
            </a:r>
            <a:r>
              <a:rPr lang="en-GB" altLang="cs-CZ" sz="2400" dirty="0">
                <a:latin typeface="Symbol" panose="05050102010706020507" pitchFamily="18" charset="2"/>
              </a:rPr>
              <a:t>a</a:t>
            </a:r>
            <a:r>
              <a:rPr lang="en-GB" altLang="cs-CZ" sz="2400" dirty="0"/>
              <a:t> particle – is liberated. Daughter nucleus recoils as a consequence of the law of momentum conservation.</a:t>
            </a:r>
            <a:r>
              <a:rPr lang="cs-CZ" altLang="cs-CZ" sz="2000" dirty="0"/>
              <a:t> </a:t>
            </a:r>
            <a:r>
              <a:rPr lang="cs-CZ" altLang="cs-CZ" sz="1200" dirty="0"/>
              <a:t>(http://www2.slac.stanford.edu/</a:t>
            </a:r>
            <a:r>
              <a:rPr lang="cs-CZ" altLang="cs-CZ" sz="1200" dirty="0" err="1"/>
              <a:t>vvc</a:t>
            </a:r>
            <a:r>
              <a:rPr lang="cs-CZ" altLang="cs-CZ" sz="1200" dirty="0"/>
              <a:t>/</a:t>
            </a:r>
            <a:r>
              <a:rPr lang="cs-CZ" altLang="cs-CZ" sz="1200" dirty="0" err="1"/>
              <a:t>theory</a:t>
            </a:r>
            <a:r>
              <a:rPr lang="cs-CZ" altLang="cs-CZ" sz="1200" dirty="0"/>
              <a:t>/nuclearstability.html)</a:t>
            </a:r>
          </a:p>
        </p:txBody>
      </p:sp>
      <p:graphicFrame>
        <p:nvGraphicFramePr>
          <p:cNvPr id="24582" name="Object 5">
            <a:extLst>
              <a:ext uri="{FF2B5EF4-FFF2-40B4-BE49-F238E27FC236}">
                <a16:creationId xmlns:a16="http://schemas.microsoft.com/office/drawing/2014/main" id="{15B4D896-585E-4641-9C35-DA5FC05A64D7}"/>
              </a:ext>
            </a:extLst>
          </p:cNvPr>
          <p:cNvGraphicFramePr>
            <a:graphicFrameLocks noGrp="1" noChangeAspect="1"/>
          </p:cNvGraphicFramePr>
          <p:nvPr>
            <p:ph sz="half" idx="2"/>
            <p:extLst>
              <p:ext uri="{D42A27DB-BD31-4B8C-83A1-F6EECF244321}">
                <p14:modId xmlns:p14="http://schemas.microsoft.com/office/powerpoint/2010/main" val="2134935663"/>
              </p:ext>
            </p:extLst>
          </p:nvPr>
        </p:nvGraphicFramePr>
        <p:xfrm>
          <a:off x="3359149" y="2417379"/>
          <a:ext cx="6352761" cy="2102234"/>
        </p:xfrm>
        <a:graphic>
          <a:graphicData uri="http://schemas.openxmlformats.org/presentationml/2006/ole">
            <mc:AlternateContent xmlns:mc="http://schemas.openxmlformats.org/markup-compatibility/2006">
              <mc:Choice xmlns:v="urn:schemas-microsoft-com:vml" Requires="v">
                <p:oleObj spid="_x0000_s2055" name="Rastrový obrázek" r:id="rId4" imgW="5009524" imgH="1657581" progId="Paint.Picture">
                  <p:embed/>
                </p:oleObj>
              </mc:Choice>
              <mc:Fallback>
                <p:oleObj name="Rastrový obrázek" r:id="rId4" imgW="5009524" imgH="1657581" progId="Paint.Picture">
                  <p:embed/>
                  <p:pic>
                    <p:nvPicPr>
                      <p:cNvPr id="24582" name="Object 5">
                        <a:extLst>
                          <a:ext uri="{FF2B5EF4-FFF2-40B4-BE49-F238E27FC236}">
                            <a16:creationId xmlns:a16="http://schemas.microsoft.com/office/drawing/2014/main" id="{15B4D896-585E-4641-9C35-DA5FC05A64D7}"/>
                          </a:ext>
                        </a:extLst>
                      </p:cNvPr>
                      <p:cNvPicPr>
                        <a:picLocks noChangeAspect="1" noChangeArrowheads="1"/>
                      </p:cNvPicPr>
                      <p:nvPr/>
                    </p:nvPicPr>
                    <p:blipFill>
                      <a:blip r:embed="rId5">
                        <a:lum bright="-12000"/>
                        <a:extLst>
                          <a:ext uri="{28A0092B-C50C-407E-A947-70E740481C1C}">
                            <a14:useLocalDpi xmlns:a14="http://schemas.microsoft.com/office/drawing/2010/main" val="0"/>
                          </a:ext>
                        </a:extLst>
                      </a:blip>
                      <a:srcRect/>
                      <a:stretch>
                        <a:fillRect/>
                      </a:stretch>
                    </p:blipFill>
                    <p:spPr bwMode="auto">
                      <a:xfrm>
                        <a:off x="3359149" y="2417379"/>
                        <a:ext cx="6352761" cy="210223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58673122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číslo snímku 7">
            <a:extLst>
              <a:ext uri="{FF2B5EF4-FFF2-40B4-BE49-F238E27FC236}">
                <a16:creationId xmlns:a16="http://schemas.microsoft.com/office/drawing/2014/main" id="{8BFE3854-A936-48B7-901F-0C64D0C5F87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70C7E56-8084-46A6-9810-73701291B7E3}" type="slidenum">
              <a:rPr lang="cs-CZ" altLang="cs-CZ" sz="1400"/>
              <a:pPr>
                <a:spcBef>
                  <a:spcPct val="0"/>
                </a:spcBef>
                <a:buFontTx/>
                <a:buNone/>
              </a:pPr>
              <a:t>11</a:t>
            </a:fld>
            <a:endParaRPr lang="cs-CZ" altLang="cs-CZ" sz="1400"/>
          </a:p>
        </p:txBody>
      </p:sp>
      <p:sp>
        <p:nvSpPr>
          <p:cNvPr id="26627" name="Rectangle 3">
            <a:extLst>
              <a:ext uri="{FF2B5EF4-FFF2-40B4-BE49-F238E27FC236}">
                <a16:creationId xmlns:a16="http://schemas.microsoft.com/office/drawing/2014/main" id="{8E47F2BD-71EE-45EF-AE96-A018072EF483}"/>
              </a:ext>
            </a:extLst>
          </p:cNvPr>
          <p:cNvSpPr>
            <a:spLocks noGrp="1" noChangeArrowheads="1"/>
          </p:cNvSpPr>
          <p:nvPr>
            <p:ph type="title"/>
          </p:nvPr>
        </p:nvSpPr>
        <p:spPr>
          <a:xfrm>
            <a:off x="1981200" y="274639"/>
            <a:ext cx="8229600" cy="993775"/>
          </a:xfrm>
        </p:spPr>
        <p:txBody>
          <a:bodyPr/>
          <a:lstStyle/>
          <a:p>
            <a:pPr algn="l" eaLnBrk="1" hangingPunct="1"/>
            <a:r>
              <a:rPr lang="en-GB" altLang="cs-CZ" sz="3200" b="1">
                <a:solidFill>
                  <a:schemeClr val="tx1"/>
                </a:solidFill>
              </a:rPr>
              <a:t>Classes of radioactive decay</a:t>
            </a:r>
            <a:endParaRPr lang="cs-CZ" altLang="cs-CZ" sz="3200" b="1">
              <a:solidFill>
                <a:schemeClr val="tx1"/>
              </a:solidFill>
            </a:endParaRPr>
          </a:p>
        </p:txBody>
      </p:sp>
      <p:sp>
        <p:nvSpPr>
          <p:cNvPr id="26628" name="Rectangle 4">
            <a:extLst>
              <a:ext uri="{FF2B5EF4-FFF2-40B4-BE49-F238E27FC236}">
                <a16:creationId xmlns:a16="http://schemas.microsoft.com/office/drawing/2014/main" id="{67E0F204-B8FB-4997-B8C4-10D2A77F8F22}"/>
              </a:ext>
            </a:extLst>
          </p:cNvPr>
          <p:cNvSpPr>
            <a:spLocks noGrp="1" noChangeArrowheads="1"/>
          </p:cNvSpPr>
          <p:nvPr>
            <p:ph type="body" sz="half" idx="1"/>
          </p:nvPr>
        </p:nvSpPr>
        <p:spPr>
          <a:xfrm>
            <a:off x="1366345" y="5373688"/>
            <a:ext cx="4664568" cy="965200"/>
          </a:xfrm>
          <a:solidFill>
            <a:schemeClr val="bg1">
              <a:alpha val="39999"/>
            </a:schemeClr>
          </a:solidFill>
        </p:spPr>
        <p:txBody>
          <a:bodyPr/>
          <a:lstStyle/>
          <a:p>
            <a:pPr eaLnBrk="1" hangingPunct="1">
              <a:buFontTx/>
              <a:buNone/>
            </a:pPr>
            <a:r>
              <a:rPr lang="en-GB" altLang="cs-CZ" sz="2400" dirty="0">
                <a:latin typeface="Symbol" panose="05050102010706020507" pitchFamily="18" charset="2"/>
              </a:rPr>
              <a:t>b</a:t>
            </a:r>
            <a:r>
              <a:rPr lang="en-GB" altLang="cs-CZ" sz="2400" dirty="0"/>
              <a:t> (beta) decay = emission of an electron or positron</a:t>
            </a:r>
          </a:p>
        </p:txBody>
      </p:sp>
      <p:graphicFrame>
        <p:nvGraphicFramePr>
          <p:cNvPr id="26629" name="Object 5">
            <a:extLst>
              <a:ext uri="{FF2B5EF4-FFF2-40B4-BE49-F238E27FC236}">
                <a16:creationId xmlns:a16="http://schemas.microsoft.com/office/drawing/2014/main" id="{EE6CBBE0-E43A-4561-AA77-E49DF0244F5D}"/>
              </a:ext>
            </a:extLst>
          </p:cNvPr>
          <p:cNvGraphicFramePr>
            <a:graphicFrameLocks noChangeAspect="1"/>
          </p:cNvGraphicFramePr>
          <p:nvPr/>
        </p:nvGraphicFramePr>
        <p:xfrm>
          <a:off x="6527800" y="2492375"/>
          <a:ext cx="3168650" cy="458788"/>
        </p:xfrm>
        <a:graphic>
          <a:graphicData uri="http://schemas.openxmlformats.org/presentationml/2006/ole">
            <mc:AlternateContent xmlns:mc="http://schemas.openxmlformats.org/markup-compatibility/2006">
              <mc:Choice xmlns:v="urn:schemas-microsoft-com:vml" Requires="v">
                <p:oleObj spid="_x0000_s3097" name="Rastrový obrázek" r:id="rId4" imgW="2104762" imgH="304923" progId="Paint.Picture">
                  <p:embed/>
                </p:oleObj>
              </mc:Choice>
              <mc:Fallback>
                <p:oleObj name="Rastrový obrázek" r:id="rId4" imgW="2104762" imgH="304923" progId="Paint.Picture">
                  <p:embed/>
                  <p:pic>
                    <p:nvPicPr>
                      <p:cNvPr id="26629" name="Object 5">
                        <a:extLst>
                          <a:ext uri="{FF2B5EF4-FFF2-40B4-BE49-F238E27FC236}">
                            <a16:creationId xmlns:a16="http://schemas.microsoft.com/office/drawing/2014/main" id="{EE6CBBE0-E43A-4561-AA77-E49DF0244F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7800" y="2492375"/>
                        <a:ext cx="316865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30" name="Text Box 6">
            <a:extLst>
              <a:ext uri="{FF2B5EF4-FFF2-40B4-BE49-F238E27FC236}">
                <a16:creationId xmlns:a16="http://schemas.microsoft.com/office/drawing/2014/main" id="{02C06297-2CF5-4C09-B9D1-3F4215D6B31A}"/>
              </a:ext>
            </a:extLst>
          </p:cNvPr>
          <p:cNvSpPr txBox="1">
            <a:spLocks noChangeArrowheads="1"/>
          </p:cNvSpPr>
          <p:nvPr/>
        </p:nvSpPr>
        <p:spPr bwMode="auto">
          <a:xfrm>
            <a:off x="6456364" y="5805488"/>
            <a:ext cx="2808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a:t>K-capture</a:t>
            </a:r>
          </a:p>
        </p:txBody>
      </p:sp>
      <p:graphicFrame>
        <p:nvGraphicFramePr>
          <p:cNvPr id="26631" name="Object 7">
            <a:extLst>
              <a:ext uri="{FF2B5EF4-FFF2-40B4-BE49-F238E27FC236}">
                <a16:creationId xmlns:a16="http://schemas.microsoft.com/office/drawing/2014/main" id="{2526B46C-CF97-4BC5-B267-1E3DBC15D604}"/>
              </a:ext>
            </a:extLst>
          </p:cNvPr>
          <p:cNvGraphicFramePr>
            <a:graphicFrameLocks noGrp="1" noChangeAspect="1"/>
          </p:cNvGraphicFramePr>
          <p:nvPr>
            <p:ph sz="quarter" idx="2"/>
            <p:extLst>
              <p:ext uri="{D42A27DB-BD31-4B8C-83A1-F6EECF244321}">
                <p14:modId xmlns:p14="http://schemas.microsoft.com/office/powerpoint/2010/main" val="4024987065"/>
              </p:ext>
            </p:extLst>
          </p:nvPr>
        </p:nvGraphicFramePr>
        <p:xfrm>
          <a:off x="1765739" y="2147432"/>
          <a:ext cx="4473138" cy="3002419"/>
        </p:xfrm>
        <a:graphic>
          <a:graphicData uri="http://schemas.openxmlformats.org/presentationml/2006/ole">
            <mc:AlternateContent xmlns:mc="http://schemas.openxmlformats.org/markup-compatibility/2006">
              <mc:Choice xmlns:v="urn:schemas-microsoft-com:vml" Requires="v">
                <p:oleObj spid="_x0000_s3098" name="Rastrový obrázek" r:id="rId6" imgW="3476190" imgH="2333333" progId="Paint.Picture">
                  <p:embed/>
                </p:oleObj>
              </mc:Choice>
              <mc:Fallback>
                <p:oleObj name="Rastrový obrázek" r:id="rId6" imgW="3476190" imgH="2333333" progId="Paint.Picture">
                  <p:embed/>
                  <p:pic>
                    <p:nvPicPr>
                      <p:cNvPr id="26631" name="Object 7">
                        <a:extLst>
                          <a:ext uri="{FF2B5EF4-FFF2-40B4-BE49-F238E27FC236}">
                            <a16:creationId xmlns:a16="http://schemas.microsoft.com/office/drawing/2014/main" id="{2526B46C-CF97-4BC5-B267-1E3DBC15D6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5739" y="2147432"/>
                        <a:ext cx="4473138" cy="3002419"/>
                      </a:xfrm>
                      <a:prstGeom prst="rect">
                        <a:avLst/>
                      </a:prstGeom>
                      <a:noFill/>
                      <a:ln>
                        <a:noFill/>
                      </a:ln>
                    </p:spPr>
                  </p:pic>
                </p:oleObj>
              </mc:Fallback>
            </mc:AlternateContent>
          </a:graphicData>
        </a:graphic>
      </p:graphicFrame>
      <p:graphicFrame>
        <p:nvGraphicFramePr>
          <p:cNvPr id="26632" name="Object 8">
            <a:extLst>
              <a:ext uri="{FF2B5EF4-FFF2-40B4-BE49-F238E27FC236}">
                <a16:creationId xmlns:a16="http://schemas.microsoft.com/office/drawing/2014/main" id="{B13B9F59-6A26-4D4D-8138-F3683D9C3095}"/>
              </a:ext>
            </a:extLst>
          </p:cNvPr>
          <p:cNvGraphicFramePr>
            <a:graphicFrameLocks noGrp="1" noChangeAspect="1"/>
          </p:cNvGraphicFramePr>
          <p:nvPr>
            <p:ph sz="quarter" idx="3"/>
          </p:nvPr>
        </p:nvGraphicFramePr>
        <p:xfrm>
          <a:off x="6456364" y="2997201"/>
          <a:ext cx="3671887" cy="2803525"/>
        </p:xfrm>
        <a:graphic>
          <a:graphicData uri="http://schemas.openxmlformats.org/presentationml/2006/ole">
            <mc:AlternateContent xmlns:mc="http://schemas.openxmlformats.org/markup-compatibility/2006">
              <mc:Choice xmlns:v="urn:schemas-microsoft-com:vml" Requires="v">
                <p:oleObj spid="_x0000_s3099" name="Rastrový obrázek" r:id="rId8" imgW="2895238" imgH="2209524" progId="Paint.Picture">
                  <p:embed/>
                </p:oleObj>
              </mc:Choice>
              <mc:Fallback>
                <p:oleObj name="Rastrový obrázek" r:id="rId8" imgW="2895238" imgH="2209524" progId="Paint.Picture">
                  <p:embed/>
                  <p:pic>
                    <p:nvPicPr>
                      <p:cNvPr id="26632" name="Object 8">
                        <a:extLst>
                          <a:ext uri="{FF2B5EF4-FFF2-40B4-BE49-F238E27FC236}">
                            <a16:creationId xmlns:a16="http://schemas.microsoft.com/office/drawing/2014/main" id="{B13B9F59-6A26-4D4D-8138-F3683D9C309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56364" y="2997201"/>
                        <a:ext cx="3671887"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33" name="Text Box 9">
            <a:extLst>
              <a:ext uri="{FF2B5EF4-FFF2-40B4-BE49-F238E27FC236}">
                <a16:creationId xmlns:a16="http://schemas.microsoft.com/office/drawing/2014/main" id="{477ECB0D-5123-4ECA-95D6-3A7AB41A1697}"/>
              </a:ext>
            </a:extLst>
          </p:cNvPr>
          <p:cNvSpPr txBox="1">
            <a:spLocks noChangeArrowheads="1"/>
          </p:cNvSpPr>
          <p:nvPr/>
        </p:nvSpPr>
        <p:spPr bwMode="auto">
          <a:xfrm>
            <a:off x="893379" y="1268414"/>
            <a:ext cx="10258097" cy="830997"/>
          </a:xfrm>
          <a:prstGeom prst="rect">
            <a:avLst/>
          </a:prstGeom>
          <a:solidFill>
            <a:schemeClr val="bg1">
              <a:alpha val="39999"/>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dirty="0">
                <a:latin typeface="Symbol" panose="05050102010706020507" pitchFamily="18" charset="2"/>
              </a:rPr>
              <a:t>b</a:t>
            </a:r>
            <a:r>
              <a:rPr lang="en-GB" altLang="cs-CZ" sz="2400" dirty="0"/>
              <a:t> decay is an isobaric transformation in which besides the  </a:t>
            </a:r>
            <a:r>
              <a:rPr lang="en-GB" altLang="cs-CZ" sz="2400" dirty="0">
                <a:latin typeface="Symbol" panose="05050102010706020507" pitchFamily="18" charset="2"/>
              </a:rPr>
              <a:t>b</a:t>
            </a:r>
            <a:r>
              <a:rPr lang="en-GB" altLang="cs-CZ" sz="2400" dirty="0"/>
              <a:t> particles are formed also neutrinos (electron antineutrino     </a:t>
            </a:r>
            <a:r>
              <a:rPr lang="cs-CZ" altLang="cs-CZ" sz="2400" dirty="0" err="1"/>
              <a:t>or</a:t>
            </a:r>
            <a:r>
              <a:rPr lang="en-GB" altLang="cs-CZ" sz="2400" dirty="0"/>
              <a:t> electron neutrino </a:t>
            </a:r>
            <a:r>
              <a:rPr lang="en-GB" altLang="cs-CZ" sz="2400" dirty="0">
                <a:latin typeface="Symbol" panose="05050102010706020507" pitchFamily="18" charset="2"/>
              </a:rPr>
              <a:t>n</a:t>
            </a:r>
            <a:r>
              <a:rPr lang="en-GB" altLang="cs-CZ" sz="2400" baseline="-25000" dirty="0"/>
              <a:t>e</a:t>
            </a:r>
            <a:r>
              <a:rPr lang="en-GB" altLang="cs-CZ" sz="2400" dirty="0"/>
              <a:t>)</a:t>
            </a:r>
          </a:p>
        </p:txBody>
      </p:sp>
      <p:graphicFrame>
        <p:nvGraphicFramePr>
          <p:cNvPr id="26634" name="Object 11">
            <a:extLst>
              <a:ext uri="{FF2B5EF4-FFF2-40B4-BE49-F238E27FC236}">
                <a16:creationId xmlns:a16="http://schemas.microsoft.com/office/drawing/2014/main" id="{E6B09DFE-B1FD-45AD-A00B-F55B5C9FC0CB}"/>
              </a:ext>
            </a:extLst>
          </p:cNvPr>
          <p:cNvGraphicFramePr>
            <a:graphicFrameLocks noChangeAspect="1"/>
          </p:cNvGraphicFramePr>
          <p:nvPr>
            <p:extLst>
              <p:ext uri="{D42A27DB-BD31-4B8C-83A1-F6EECF244321}">
                <p14:modId xmlns:p14="http://schemas.microsoft.com/office/powerpoint/2010/main" val="2799588434"/>
              </p:ext>
            </p:extLst>
          </p:nvPr>
        </p:nvGraphicFramePr>
        <p:xfrm>
          <a:off x="6960476" y="1733879"/>
          <a:ext cx="255588" cy="360363"/>
        </p:xfrm>
        <a:graphic>
          <a:graphicData uri="http://schemas.openxmlformats.org/presentationml/2006/ole">
            <mc:AlternateContent xmlns:mc="http://schemas.openxmlformats.org/markup-compatibility/2006">
              <mc:Choice xmlns:v="urn:schemas-microsoft-com:vml" Requires="v">
                <p:oleObj spid="_x0000_s3100" name="Fotografie" r:id="rId10" imgW="161990" imgH="228571" progId="MSPhotoEd.3">
                  <p:embed/>
                </p:oleObj>
              </mc:Choice>
              <mc:Fallback>
                <p:oleObj name="Fotografie" r:id="rId10" imgW="161990" imgH="228571" progId="MSPhotoEd.3">
                  <p:embed/>
                  <p:pic>
                    <p:nvPicPr>
                      <p:cNvPr id="26634" name="Object 11">
                        <a:extLst>
                          <a:ext uri="{FF2B5EF4-FFF2-40B4-BE49-F238E27FC236}">
                            <a16:creationId xmlns:a16="http://schemas.microsoft.com/office/drawing/2014/main" id="{E6B09DFE-B1FD-45AD-A00B-F55B5C9FC0C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60476" y="1733879"/>
                        <a:ext cx="25558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35" name="Rectangle 12">
            <a:extLst>
              <a:ext uri="{FF2B5EF4-FFF2-40B4-BE49-F238E27FC236}">
                <a16:creationId xmlns:a16="http://schemas.microsoft.com/office/drawing/2014/main" id="{0EF1D721-4F21-48BB-A456-9D07278121C9}"/>
              </a:ext>
            </a:extLst>
          </p:cNvPr>
          <p:cNvSpPr>
            <a:spLocks noChangeArrowheads="1"/>
          </p:cNvSpPr>
          <p:nvPr/>
        </p:nvSpPr>
        <p:spPr bwMode="auto">
          <a:xfrm>
            <a:off x="1524001" y="1"/>
            <a:ext cx="2663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tabLst>
                <a:tab pos="2593975" algn="l"/>
              </a:tabLst>
              <a:defRPr sz="3200">
                <a:solidFill>
                  <a:schemeClr val="tx1"/>
                </a:solidFill>
                <a:latin typeface="Arial" panose="020B0604020202020204" pitchFamily="34" charset="0"/>
              </a:defRPr>
            </a:lvl1pPr>
            <a:lvl2pPr marL="742950" indent="-285750">
              <a:spcBef>
                <a:spcPct val="20000"/>
              </a:spcBef>
              <a:buChar char="–"/>
              <a:tabLst>
                <a:tab pos="2593975" algn="l"/>
              </a:tabLst>
              <a:defRPr sz="2800">
                <a:solidFill>
                  <a:schemeClr val="tx1"/>
                </a:solidFill>
                <a:latin typeface="Arial" panose="020B0604020202020204" pitchFamily="34" charset="0"/>
              </a:defRPr>
            </a:lvl2pPr>
            <a:lvl3pPr marL="1143000" indent="-228600">
              <a:spcBef>
                <a:spcPct val="20000"/>
              </a:spcBef>
              <a:buChar char="•"/>
              <a:tabLst>
                <a:tab pos="2593975" algn="l"/>
              </a:tabLst>
              <a:defRPr sz="2400">
                <a:solidFill>
                  <a:schemeClr val="tx1"/>
                </a:solidFill>
                <a:latin typeface="Arial" panose="020B0604020202020204" pitchFamily="34" charset="0"/>
              </a:defRPr>
            </a:lvl3pPr>
            <a:lvl4pPr marL="1600200" indent="-228600">
              <a:spcBef>
                <a:spcPct val="20000"/>
              </a:spcBef>
              <a:buChar char="–"/>
              <a:tabLst>
                <a:tab pos="2593975" algn="l"/>
              </a:tabLst>
              <a:defRPr sz="2000">
                <a:solidFill>
                  <a:schemeClr val="tx1"/>
                </a:solidFill>
                <a:latin typeface="Arial" panose="020B0604020202020204" pitchFamily="34" charset="0"/>
              </a:defRPr>
            </a:lvl4pPr>
            <a:lvl5pPr marL="2057400" indent="-228600">
              <a:spcBef>
                <a:spcPct val="20000"/>
              </a:spcBef>
              <a:buChar char="»"/>
              <a:tabLst>
                <a:tab pos="25939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9pPr>
          </a:lstStyle>
          <a:p>
            <a:pPr eaLnBrk="1" hangingPunct="1">
              <a:buFontTx/>
              <a:buNone/>
            </a:pPr>
            <a:r>
              <a:rPr lang="en-GB" altLang="cs-CZ" sz="2000">
                <a:solidFill>
                  <a:srgbClr val="777777"/>
                </a:solidFill>
              </a:rPr>
              <a:t>Radioactive decay</a:t>
            </a:r>
          </a:p>
        </p:txBody>
      </p:sp>
    </p:spTree>
    <p:extLst>
      <p:ext uri="{BB962C8B-B14F-4D97-AF65-F5344CB8AC3E}">
        <p14:creationId xmlns:p14="http://schemas.microsoft.com/office/powerpoint/2010/main" val="328640903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číslo snímku 7">
            <a:extLst>
              <a:ext uri="{FF2B5EF4-FFF2-40B4-BE49-F238E27FC236}">
                <a16:creationId xmlns:a16="http://schemas.microsoft.com/office/drawing/2014/main" id="{916530C9-D699-4EF5-91E0-599CBDF52A2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0FC7CB0-32BB-4A64-81EE-F1D72E29219B}" type="slidenum">
              <a:rPr lang="cs-CZ" altLang="cs-CZ" sz="1400"/>
              <a:pPr>
                <a:spcBef>
                  <a:spcPct val="0"/>
                </a:spcBef>
                <a:buFontTx/>
                <a:buNone/>
              </a:pPr>
              <a:t>12</a:t>
            </a:fld>
            <a:endParaRPr lang="cs-CZ" altLang="cs-CZ" sz="1400"/>
          </a:p>
        </p:txBody>
      </p:sp>
      <p:sp>
        <p:nvSpPr>
          <p:cNvPr id="28675" name="Rectangle 2">
            <a:extLst>
              <a:ext uri="{FF2B5EF4-FFF2-40B4-BE49-F238E27FC236}">
                <a16:creationId xmlns:a16="http://schemas.microsoft.com/office/drawing/2014/main" id="{4644D80C-B04B-4BB6-8A06-A74D3281EB99}"/>
              </a:ext>
            </a:extLst>
          </p:cNvPr>
          <p:cNvSpPr>
            <a:spLocks noGrp="1" noChangeArrowheads="1"/>
          </p:cNvSpPr>
          <p:nvPr>
            <p:ph type="title"/>
          </p:nvPr>
        </p:nvSpPr>
        <p:spPr>
          <a:xfrm>
            <a:off x="609600" y="274638"/>
            <a:ext cx="6653048" cy="597721"/>
          </a:xfrm>
        </p:spPr>
        <p:txBody>
          <a:bodyPr/>
          <a:lstStyle/>
          <a:p>
            <a:pPr algn="l" eaLnBrk="1" hangingPunct="1"/>
            <a:r>
              <a:rPr lang="en-GB" altLang="cs-CZ" sz="3600" b="1" dirty="0"/>
              <a:t>Classes of radioactive decay</a:t>
            </a:r>
            <a:endParaRPr lang="cs-CZ" altLang="cs-CZ" sz="3600" b="1" dirty="0"/>
          </a:p>
        </p:txBody>
      </p:sp>
      <p:sp>
        <p:nvSpPr>
          <p:cNvPr id="28676" name="Rectangle 3">
            <a:extLst>
              <a:ext uri="{FF2B5EF4-FFF2-40B4-BE49-F238E27FC236}">
                <a16:creationId xmlns:a16="http://schemas.microsoft.com/office/drawing/2014/main" id="{6C4707EF-1E91-4BA0-ADA6-DC4489C96DA8}"/>
              </a:ext>
            </a:extLst>
          </p:cNvPr>
          <p:cNvSpPr>
            <a:spLocks noGrp="1" noChangeArrowheads="1"/>
          </p:cNvSpPr>
          <p:nvPr>
            <p:ph type="body" sz="half" idx="1"/>
          </p:nvPr>
        </p:nvSpPr>
        <p:spPr>
          <a:xfrm>
            <a:off x="1019503" y="1628776"/>
            <a:ext cx="4117429" cy="2016125"/>
          </a:xfrm>
          <a:solidFill>
            <a:schemeClr val="bg1">
              <a:alpha val="39999"/>
            </a:schemeClr>
          </a:solidFill>
        </p:spPr>
        <p:txBody>
          <a:bodyPr/>
          <a:lstStyle/>
          <a:p>
            <a:pPr eaLnBrk="1" hangingPunct="1">
              <a:lnSpc>
                <a:spcPct val="100000"/>
              </a:lnSpc>
              <a:buFont typeface="Symbol" panose="05050102010706020507" pitchFamily="18" charset="2"/>
              <a:buChar char="g"/>
            </a:pPr>
            <a:r>
              <a:rPr lang="en-GB" altLang="cs-CZ" sz="2400" dirty="0"/>
              <a:t>(gamma) decay</a:t>
            </a:r>
            <a:endParaRPr lang="cs-CZ" altLang="cs-CZ" sz="2400" dirty="0"/>
          </a:p>
          <a:p>
            <a:pPr eaLnBrk="1" hangingPunct="1">
              <a:lnSpc>
                <a:spcPct val="100000"/>
              </a:lnSpc>
              <a:spcBef>
                <a:spcPct val="50000"/>
              </a:spcBef>
              <a:buFontTx/>
              <a:buNone/>
            </a:pPr>
            <a:r>
              <a:rPr lang="en-GB" altLang="cs-CZ" sz="2400" dirty="0"/>
              <a:t>Transformation of dysprosium</a:t>
            </a:r>
            <a:r>
              <a:rPr lang="cs-CZ" altLang="cs-CZ" sz="2400" dirty="0"/>
              <a:t> </a:t>
            </a:r>
            <a:r>
              <a:rPr lang="cs-CZ" altLang="cs-CZ" sz="2400" dirty="0" err="1"/>
              <a:t>nucleus</a:t>
            </a:r>
            <a:r>
              <a:rPr lang="en-GB" altLang="cs-CZ" sz="2400" dirty="0"/>
              <a:t> in excited state</a:t>
            </a:r>
          </a:p>
        </p:txBody>
      </p:sp>
      <p:graphicFrame>
        <p:nvGraphicFramePr>
          <p:cNvPr id="28677" name="Object 5">
            <a:extLst>
              <a:ext uri="{FF2B5EF4-FFF2-40B4-BE49-F238E27FC236}">
                <a16:creationId xmlns:a16="http://schemas.microsoft.com/office/drawing/2014/main" id="{BC5A6B04-D01A-42C8-BC1D-FC6CF190F58C}"/>
              </a:ext>
            </a:extLst>
          </p:cNvPr>
          <p:cNvGraphicFramePr>
            <a:graphicFrameLocks noGrp="1" noChangeAspect="1"/>
          </p:cNvGraphicFramePr>
          <p:nvPr>
            <p:ph sz="quarter" idx="2"/>
            <p:extLst>
              <p:ext uri="{D42A27DB-BD31-4B8C-83A1-F6EECF244321}">
                <p14:modId xmlns:p14="http://schemas.microsoft.com/office/powerpoint/2010/main" val="179857717"/>
              </p:ext>
            </p:extLst>
          </p:nvPr>
        </p:nvGraphicFramePr>
        <p:xfrm>
          <a:off x="5642850" y="1408387"/>
          <a:ext cx="5793433" cy="2025378"/>
        </p:xfrm>
        <a:graphic>
          <a:graphicData uri="http://schemas.openxmlformats.org/presentationml/2006/ole">
            <mc:AlternateContent xmlns:mc="http://schemas.openxmlformats.org/markup-compatibility/2006">
              <mc:Choice xmlns:v="urn:schemas-microsoft-com:vml" Requires="v">
                <p:oleObj spid="_x0000_s4103" name="Rastrový obrázek" r:id="rId4" imgW="3866667" imgH="1352381" progId="Paint.Picture">
                  <p:embed/>
                </p:oleObj>
              </mc:Choice>
              <mc:Fallback>
                <p:oleObj name="Rastrový obrázek" r:id="rId4" imgW="3866667" imgH="1352381" progId="Paint.Picture">
                  <p:embed/>
                  <p:pic>
                    <p:nvPicPr>
                      <p:cNvPr id="28677" name="Object 5">
                        <a:extLst>
                          <a:ext uri="{FF2B5EF4-FFF2-40B4-BE49-F238E27FC236}">
                            <a16:creationId xmlns:a16="http://schemas.microsoft.com/office/drawing/2014/main" id="{BC5A6B04-D01A-42C8-BC1D-FC6CF190F5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2850" y="1408387"/>
                        <a:ext cx="5793433" cy="2025378"/>
                      </a:xfrm>
                      <a:prstGeom prst="rect">
                        <a:avLst/>
                      </a:prstGeom>
                      <a:noFill/>
                      <a:ln>
                        <a:noFill/>
                      </a:ln>
                    </p:spPr>
                  </p:pic>
                </p:oleObj>
              </mc:Fallback>
            </mc:AlternateContent>
          </a:graphicData>
        </a:graphic>
      </p:graphicFrame>
      <p:sp>
        <p:nvSpPr>
          <p:cNvPr id="28678" name="Rectangle 6">
            <a:extLst>
              <a:ext uri="{FF2B5EF4-FFF2-40B4-BE49-F238E27FC236}">
                <a16:creationId xmlns:a16="http://schemas.microsoft.com/office/drawing/2014/main" id="{B86959D7-0C03-4241-9D06-F79FD9727738}"/>
              </a:ext>
            </a:extLst>
          </p:cNvPr>
          <p:cNvSpPr>
            <a:spLocks noChangeArrowheads="1"/>
          </p:cNvSpPr>
          <p:nvPr/>
        </p:nvSpPr>
        <p:spPr bwMode="auto">
          <a:xfrm>
            <a:off x="1235568" y="4194449"/>
            <a:ext cx="7632700" cy="1225550"/>
          </a:xfrm>
          <a:prstGeom prst="rect">
            <a:avLst/>
          </a:prstGeom>
          <a:solidFill>
            <a:schemeClr val="bg1">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GB" altLang="cs-CZ" sz="2400" dirty="0"/>
              <a:t>The other classes of radioactive decay:</a:t>
            </a:r>
          </a:p>
          <a:p>
            <a:pPr eaLnBrk="1" hangingPunct="1">
              <a:buFont typeface="Wingdings" panose="05000000000000000000" pitchFamily="2" charset="2"/>
              <a:buChar char="Ø"/>
            </a:pPr>
            <a:r>
              <a:rPr lang="en-GB" altLang="cs-CZ" sz="2400" dirty="0"/>
              <a:t>Emission of proton, deuteron, neutron …</a:t>
            </a:r>
          </a:p>
          <a:p>
            <a:pPr eaLnBrk="1" hangingPunct="1">
              <a:buFont typeface="Wingdings" panose="05000000000000000000" pitchFamily="2" charset="2"/>
              <a:buChar char="Ø"/>
            </a:pPr>
            <a:r>
              <a:rPr lang="en-GB" altLang="cs-CZ" sz="2400" dirty="0"/>
              <a:t>Fission of heavy nuclei</a:t>
            </a:r>
          </a:p>
        </p:txBody>
      </p:sp>
      <p:pic>
        <p:nvPicPr>
          <p:cNvPr id="28679" name="Picture 7" descr="FG19_07">
            <a:extLst>
              <a:ext uri="{FF2B5EF4-FFF2-40B4-BE49-F238E27FC236}">
                <a16:creationId xmlns:a16="http://schemas.microsoft.com/office/drawing/2014/main" id="{0580D834-6A69-4261-A9E7-174A1F2CD0D7}"/>
              </a:ext>
            </a:extLst>
          </p:cNvPr>
          <p:cNvPicPr>
            <a:picLocks noGrp="1" noChangeAspect="1" noChangeArrowheads="1"/>
          </p:cNvPicPr>
          <p:nvPr>
            <p:ph sz="quarter" idx="3"/>
          </p:nvPr>
        </p:nvPicPr>
        <p:blipFill>
          <a:blip r:embed="rId6">
            <a:lum bright="-12000" contrast="12000"/>
            <a:extLst>
              <a:ext uri="{28A0092B-C50C-407E-A947-70E740481C1C}">
                <a14:useLocalDpi xmlns:a14="http://schemas.microsoft.com/office/drawing/2010/main" val="0"/>
              </a:ext>
            </a:extLst>
          </a:blip>
          <a:srcRect/>
          <a:stretch>
            <a:fillRect/>
          </a:stretch>
        </p:blipFill>
        <p:spPr>
          <a:xfrm>
            <a:off x="7649726" y="4487917"/>
            <a:ext cx="4060615" cy="1994228"/>
          </a:xfrm>
          <a:solidFill>
            <a:schemeClr val="bg1">
              <a:alpha val="39999"/>
            </a:schemeClr>
          </a:solidFill>
        </p:spPr>
      </p:pic>
    </p:spTree>
    <p:extLst>
      <p:ext uri="{BB962C8B-B14F-4D97-AF65-F5344CB8AC3E}">
        <p14:creationId xmlns:p14="http://schemas.microsoft.com/office/powerpoint/2010/main" val="277808925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číslo snímku 5">
            <a:extLst>
              <a:ext uri="{FF2B5EF4-FFF2-40B4-BE49-F238E27FC236}">
                <a16:creationId xmlns:a16="http://schemas.microsoft.com/office/drawing/2014/main" id="{F7F7E928-B45B-415B-BB5A-28F0FD71C7D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D8AD652-F032-462E-BAB9-FD759C5FE762}" type="slidenum">
              <a:rPr lang="cs-CZ" altLang="cs-CZ" sz="1400"/>
              <a:pPr>
                <a:spcBef>
                  <a:spcPct val="0"/>
                </a:spcBef>
                <a:buFontTx/>
                <a:buNone/>
              </a:pPr>
              <a:t>13</a:t>
            </a:fld>
            <a:endParaRPr lang="cs-CZ" altLang="cs-CZ" sz="1400"/>
          </a:p>
        </p:txBody>
      </p:sp>
      <p:sp>
        <p:nvSpPr>
          <p:cNvPr id="30723" name="Rectangle 2">
            <a:extLst>
              <a:ext uri="{FF2B5EF4-FFF2-40B4-BE49-F238E27FC236}">
                <a16:creationId xmlns:a16="http://schemas.microsoft.com/office/drawing/2014/main" id="{4E726EC6-0EAF-4166-BFCB-BF4DEA30E405}"/>
              </a:ext>
            </a:extLst>
          </p:cNvPr>
          <p:cNvSpPr>
            <a:spLocks noGrp="1" noChangeArrowheads="1"/>
          </p:cNvSpPr>
          <p:nvPr>
            <p:ph type="title"/>
          </p:nvPr>
        </p:nvSpPr>
        <p:spPr/>
        <p:txBody>
          <a:bodyPr/>
          <a:lstStyle/>
          <a:p>
            <a:pPr algn="l" eaLnBrk="1" hangingPunct="1"/>
            <a:r>
              <a:rPr lang="en-GB" altLang="cs-CZ" sz="3600" b="1" dirty="0"/>
              <a:t>Interaction of ionising radiation with matter</a:t>
            </a:r>
          </a:p>
        </p:txBody>
      </p:sp>
      <p:sp>
        <p:nvSpPr>
          <p:cNvPr id="30724" name="Rectangle 3">
            <a:extLst>
              <a:ext uri="{FF2B5EF4-FFF2-40B4-BE49-F238E27FC236}">
                <a16:creationId xmlns:a16="http://schemas.microsoft.com/office/drawing/2014/main" id="{E3630EBE-6837-4D22-987F-599FFB6D2E75}"/>
              </a:ext>
            </a:extLst>
          </p:cNvPr>
          <p:cNvSpPr>
            <a:spLocks noGrp="1" noChangeArrowheads="1"/>
          </p:cNvSpPr>
          <p:nvPr>
            <p:ph type="body" idx="1"/>
          </p:nvPr>
        </p:nvSpPr>
        <p:spPr>
          <a:xfrm>
            <a:off x="515006" y="1700213"/>
            <a:ext cx="10384221" cy="4525962"/>
          </a:xfrm>
          <a:noFill/>
        </p:spPr>
        <p:txBody>
          <a:bodyPr/>
          <a:lstStyle/>
          <a:p>
            <a:pPr eaLnBrk="1" hangingPunct="1">
              <a:lnSpc>
                <a:spcPct val="100000"/>
              </a:lnSpc>
              <a:buFont typeface="Wingdings" panose="05000000000000000000" pitchFamily="2" charset="2"/>
              <a:buChar char="Ø"/>
            </a:pPr>
            <a:r>
              <a:rPr lang="en-GB" altLang="cs-CZ" sz="2400" dirty="0"/>
              <a:t>The interaction of radiation with matter is usually accompanied by</a:t>
            </a:r>
            <a:r>
              <a:rPr lang="en-GB" altLang="cs-CZ" sz="2400" dirty="0">
                <a:solidFill>
                  <a:srgbClr val="FFFFCC"/>
                </a:solidFill>
              </a:rPr>
              <a:t> </a:t>
            </a:r>
            <a:r>
              <a:rPr lang="en-GB" altLang="cs-CZ" sz="2400" dirty="0"/>
              <a:t>the formation of</a:t>
            </a:r>
            <a:r>
              <a:rPr lang="en-GB" altLang="cs-CZ" sz="2400" dirty="0">
                <a:solidFill>
                  <a:srgbClr val="FFFFCC"/>
                </a:solidFill>
              </a:rPr>
              <a:t> </a:t>
            </a:r>
            <a:r>
              <a:rPr lang="en-GB" altLang="cs-CZ" sz="2400" b="1" dirty="0"/>
              <a:t>secondary radiation</a:t>
            </a:r>
            <a:r>
              <a:rPr lang="en-GB" altLang="cs-CZ" sz="2400" dirty="0">
                <a:solidFill>
                  <a:srgbClr val="FF0066"/>
                </a:solidFill>
              </a:rPr>
              <a:t> </a:t>
            </a:r>
            <a:r>
              <a:rPr lang="en-GB" altLang="cs-CZ" sz="2400" dirty="0"/>
              <a:t>which differs from the primary </a:t>
            </a:r>
            <a:r>
              <a:rPr lang="cs-CZ" altLang="cs-CZ" sz="2400" dirty="0" err="1"/>
              <a:t>radiation</a:t>
            </a:r>
            <a:r>
              <a:rPr lang="en-GB" altLang="cs-CZ" sz="2400" dirty="0"/>
              <a:t> by lower energy and often also by kind of particles. </a:t>
            </a:r>
          </a:p>
          <a:p>
            <a:pPr eaLnBrk="1" hangingPunct="1">
              <a:lnSpc>
                <a:spcPct val="100000"/>
              </a:lnSpc>
              <a:buFont typeface="Wingdings" panose="05000000000000000000" pitchFamily="2" charset="2"/>
              <a:buChar char="Ø"/>
            </a:pPr>
            <a:r>
              <a:rPr lang="en-GB" altLang="cs-CZ" sz="2400" dirty="0"/>
              <a:t>Primary or secondary radiation directly or indirectly</a:t>
            </a:r>
            <a:r>
              <a:rPr lang="en-GB" altLang="cs-CZ" sz="2400" dirty="0">
                <a:solidFill>
                  <a:srgbClr val="FFFFCC"/>
                </a:solidFill>
              </a:rPr>
              <a:t> </a:t>
            </a:r>
            <a:r>
              <a:rPr lang="en-GB" altLang="cs-CZ" sz="2400" b="1" dirty="0"/>
              <a:t>ionises</a:t>
            </a:r>
            <a:r>
              <a:rPr lang="en-GB" altLang="cs-CZ" sz="2400" dirty="0">
                <a:solidFill>
                  <a:srgbClr val="FFFFCC"/>
                </a:solidFill>
              </a:rPr>
              <a:t> </a:t>
            </a:r>
            <a:r>
              <a:rPr lang="en-GB" altLang="cs-CZ" sz="2400" dirty="0"/>
              <a:t>the medium, and creates also</a:t>
            </a:r>
            <a:r>
              <a:rPr lang="en-GB" altLang="cs-CZ" sz="2400" dirty="0">
                <a:solidFill>
                  <a:srgbClr val="FFFFCC"/>
                </a:solidFill>
              </a:rPr>
              <a:t> </a:t>
            </a:r>
            <a:r>
              <a:rPr lang="en-GB" altLang="cs-CZ" sz="2400" b="1" dirty="0"/>
              <a:t>free radicals</a:t>
            </a:r>
            <a:r>
              <a:rPr lang="en-GB" altLang="cs-CZ" sz="2400" dirty="0"/>
              <a:t>.</a:t>
            </a:r>
          </a:p>
          <a:p>
            <a:pPr eaLnBrk="1" hangingPunct="1">
              <a:lnSpc>
                <a:spcPct val="100000"/>
              </a:lnSpc>
              <a:buFont typeface="Wingdings" panose="05000000000000000000" pitchFamily="2" charset="2"/>
              <a:buChar char="Ø"/>
            </a:pPr>
            <a:r>
              <a:rPr lang="en-GB" altLang="cs-CZ" sz="2400" dirty="0"/>
              <a:t>A p</a:t>
            </a:r>
            <a:r>
              <a:rPr lang="cs-CZ" altLang="cs-CZ" sz="2400" dirty="0" err="1"/>
              <a:t>ortion</a:t>
            </a:r>
            <a:r>
              <a:rPr lang="en-GB" altLang="cs-CZ" sz="2400" dirty="0"/>
              <a:t> of the radiation energy is always transformed into</a:t>
            </a:r>
            <a:r>
              <a:rPr lang="en-GB" altLang="cs-CZ" sz="2400" dirty="0">
                <a:solidFill>
                  <a:srgbClr val="FFFFCC"/>
                </a:solidFill>
              </a:rPr>
              <a:t> </a:t>
            </a:r>
            <a:r>
              <a:rPr lang="en-GB" altLang="cs-CZ" sz="2400" b="1" dirty="0"/>
              <a:t>heat</a:t>
            </a:r>
            <a:r>
              <a:rPr lang="en-GB" altLang="cs-CZ" sz="2400" dirty="0"/>
              <a:t>.</a:t>
            </a:r>
          </a:p>
          <a:p>
            <a:pPr eaLnBrk="1" hangingPunct="1">
              <a:lnSpc>
                <a:spcPct val="100000"/>
              </a:lnSpc>
              <a:buFont typeface="Wingdings" panose="05000000000000000000" pitchFamily="2" charset="2"/>
              <a:buChar char="Ø"/>
            </a:pPr>
            <a:r>
              <a:rPr lang="en-GB" altLang="cs-CZ" sz="2400" dirty="0"/>
              <a:t>The energy loss of the particles of primary radiation is characterised by means of LET,</a:t>
            </a:r>
            <a:r>
              <a:rPr lang="en-GB" altLang="cs-CZ" sz="2400" dirty="0">
                <a:solidFill>
                  <a:srgbClr val="FFFFCC"/>
                </a:solidFill>
              </a:rPr>
              <a:t> </a:t>
            </a:r>
            <a:r>
              <a:rPr lang="en-GB" altLang="cs-CZ" sz="2400" b="1" dirty="0"/>
              <a:t>linear energy transfer,</a:t>
            </a:r>
            <a:r>
              <a:rPr lang="en-GB" altLang="cs-CZ" sz="2400" dirty="0">
                <a:solidFill>
                  <a:srgbClr val="FFFFCC"/>
                </a:solidFill>
              </a:rPr>
              <a:t> </a:t>
            </a:r>
            <a:r>
              <a:rPr lang="en-GB" altLang="cs-CZ" sz="2400" dirty="0"/>
              <a:t>i.e. energy loss of the particle in given medium per unit length of its trajectory. The higher the LET the more damaging is the radiation to tissues and the higher the risk from the radiation.</a:t>
            </a:r>
          </a:p>
        </p:txBody>
      </p:sp>
    </p:spTree>
    <p:extLst>
      <p:ext uri="{BB962C8B-B14F-4D97-AF65-F5344CB8AC3E}">
        <p14:creationId xmlns:p14="http://schemas.microsoft.com/office/powerpoint/2010/main" val="186263560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číslo snímku 5">
            <a:extLst>
              <a:ext uri="{FF2B5EF4-FFF2-40B4-BE49-F238E27FC236}">
                <a16:creationId xmlns:a16="http://schemas.microsoft.com/office/drawing/2014/main" id="{94F6EBED-864E-4ABA-A5E4-72D360A9A74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83E65D6-B7BD-4CF2-A1F4-23BF1F8A8310}" type="slidenum">
              <a:rPr lang="cs-CZ" altLang="cs-CZ" sz="1400"/>
              <a:pPr>
                <a:spcBef>
                  <a:spcPct val="0"/>
                </a:spcBef>
                <a:buFontTx/>
                <a:buNone/>
              </a:pPr>
              <a:t>14</a:t>
            </a:fld>
            <a:endParaRPr lang="cs-CZ" altLang="cs-CZ" sz="1400"/>
          </a:p>
        </p:txBody>
      </p:sp>
      <p:sp>
        <p:nvSpPr>
          <p:cNvPr id="32771" name="Rectangle 2">
            <a:extLst>
              <a:ext uri="{FF2B5EF4-FFF2-40B4-BE49-F238E27FC236}">
                <a16:creationId xmlns:a16="http://schemas.microsoft.com/office/drawing/2014/main" id="{AC439352-3FA9-46FF-9EF9-07AAD1D5FAB4}"/>
              </a:ext>
            </a:extLst>
          </p:cNvPr>
          <p:cNvSpPr>
            <a:spLocks noGrp="1" noChangeArrowheads="1"/>
          </p:cNvSpPr>
          <p:nvPr>
            <p:ph type="title"/>
          </p:nvPr>
        </p:nvSpPr>
        <p:spPr>
          <a:xfrm>
            <a:off x="880898" y="365454"/>
            <a:ext cx="8229600" cy="569967"/>
          </a:xfrm>
        </p:spPr>
        <p:txBody>
          <a:bodyPr/>
          <a:lstStyle/>
          <a:p>
            <a:pPr algn="l" eaLnBrk="1" hangingPunct="1"/>
            <a:r>
              <a:rPr lang="en-GB" altLang="cs-CZ" sz="3600" b="1" dirty="0"/>
              <a:t>Attenuation of X / gamma radiation</a:t>
            </a:r>
          </a:p>
        </p:txBody>
      </p:sp>
      <p:sp>
        <p:nvSpPr>
          <p:cNvPr id="32772" name="Rectangle 3">
            <a:extLst>
              <a:ext uri="{FF2B5EF4-FFF2-40B4-BE49-F238E27FC236}">
                <a16:creationId xmlns:a16="http://schemas.microsoft.com/office/drawing/2014/main" id="{66829F75-9521-418A-9A56-EFD9D0D62D88}"/>
              </a:ext>
            </a:extLst>
          </p:cNvPr>
          <p:cNvSpPr>
            <a:spLocks noGrp="1" noChangeArrowheads="1"/>
          </p:cNvSpPr>
          <p:nvPr>
            <p:ph type="body" idx="1"/>
          </p:nvPr>
        </p:nvSpPr>
        <p:spPr>
          <a:xfrm>
            <a:off x="1135117" y="1557338"/>
            <a:ext cx="10100442" cy="4824412"/>
          </a:xfrm>
          <a:noFill/>
        </p:spPr>
        <p:txBody>
          <a:bodyPr/>
          <a:lstStyle/>
          <a:p>
            <a:pPr marL="0" indent="0" eaLnBrk="1" hangingPunct="1">
              <a:lnSpc>
                <a:spcPct val="100000"/>
              </a:lnSpc>
              <a:buFontTx/>
              <a:buNone/>
            </a:pPr>
            <a:r>
              <a:rPr lang="en-GB" altLang="cs-CZ" sz="2000" dirty="0"/>
              <a:t>When a b</a:t>
            </a:r>
            <a:r>
              <a:rPr lang="cs-CZ" altLang="cs-CZ" sz="2000" dirty="0" err="1"/>
              <a:t>eam</a:t>
            </a:r>
            <a:r>
              <a:rPr lang="en-GB" altLang="cs-CZ" sz="2000" dirty="0"/>
              <a:t> of X or gamma radiation passes through a substance:</a:t>
            </a:r>
            <a:endParaRPr lang="cs-CZ" altLang="cs-CZ" sz="2000" dirty="0"/>
          </a:p>
          <a:p>
            <a:pPr marL="0" indent="0" eaLnBrk="1" hangingPunct="1">
              <a:lnSpc>
                <a:spcPct val="100000"/>
              </a:lnSpc>
              <a:buFontTx/>
              <a:buNone/>
            </a:pPr>
            <a:endParaRPr lang="en-GB" altLang="cs-CZ" sz="800" dirty="0"/>
          </a:p>
          <a:p>
            <a:pPr marL="0" indent="0" algn="ctr" eaLnBrk="1" hangingPunct="1">
              <a:lnSpc>
                <a:spcPct val="100000"/>
              </a:lnSpc>
              <a:buFontTx/>
              <a:buNone/>
            </a:pPr>
            <a:r>
              <a:rPr lang="en-GB" altLang="cs-CZ" sz="2000" b="1" dirty="0"/>
              <a:t>absorption + scattering = attenuation</a:t>
            </a:r>
            <a:endParaRPr lang="cs-CZ" altLang="cs-CZ" sz="2000" b="1" dirty="0"/>
          </a:p>
          <a:p>
            <a:pPr marL="0" indent="0" algn="ctr" eaLnBrk="1" hangingPunct="1">
              <a:lnSpc>
                <a:spcPct val="100000"/>
              </a:lnSpc>
              <a:buFontTx/>
              <a:buNone/>
            </a:pPr>
            <a:endParaRPr lang="en-GB" altLang="cs-CZ" sz="800" b="1" dirty="0"/>
          </a:p>
          <a:p>
            <a:pPr marL="0" indent="0" eaLnBrk="1" hangingPunct="1">
              <a:lnSpc>
                <a:spcPct val="100000"/>
              </a:lnSpc>
              <a:buFontTx/>
              <a:buNone/>
            </a:pPr>
            <a:r>
              <a:rPr lang="en-GB" altLang="cs-CZ" sz="2000" dirty="0"/>
              <a:t>A small decrease of radiation intensity -</a:t>
            </a:r>
            <a:r>
              <a:rPr lang="en-GB" altLang="cs-CZ" sz="2000" i="1" dirty="0" err="1"/>
              <a:t>dI</a:t>
            </a:r>
            <a:r>
              <a:rPr lang="en-GB" altLang="cs-CZ" sz="2000" dirty="0"/>
              <a:t> in a thin </a:t>
            </a:r>
            <a:r>
              <a:rPr lang="cs-CZ" altLang="cs-CZ" sz="2000" dirty="0"/>
              <a:t>substance </a:t>
            </a:r>
            <a:r>
              <a:rPr lang="en-GB" altLang="cs-CZ" sz="2000" dirty="0"/>
              <a:t>layer is proportional to its thickness </a:t>
            </a:r>
            <a:r>
              <a:rPr lang="en-GB" altLang="cs-CZ" sz="2000" i="1" dirty="0"/>
              <a:t>dx</a:t>
            </a:r>
            <a:r>
              <a:rPr lang="en-GB" altLang="cs-CZ" sz="2000" dirty="0"/>
              <a:t>, intensity </a:t>
            </a:r>
            <a:r>
              <a:rPr lang="en-GB" altLang="cs-CZ" sz="2000" i="1" dirty="0"/>
              <a:t>I</a:t>
            </a:r>
            <a:r>
              <a:rPr lang="en-GB" altLang="cs-CZ" sz="2000" dirty="0"/>
              <a:t>  of radiation falling on the layer</a:t>
            </a:r>
            <a:r>
              <a:rPr lang="cs-CZ" altLang="cs-CZ" sz="2000" dirty="0"/>
              <a:t>,</a:t>
            </a:r>
            <a:r>
              <a:rPr lang="en-GB" altLang="cs-CZ" sz="2000" dirty="0"/>
              <a:t> and a specific constant </a:t>
            </a:r>
            <a:r>
              <a:rPr lang="en-GB" altLang="cs-CZ" sz="2000" dirty="0">
                <a:latin typeface="Symbol" panose="05050102010706020507" pitchFamily="18" charset="2"/>
              </a:rPr>
              <a:t>m</a:t>
            </a:r>
            <a:r>
              <a:rPr lang="en-GB" altLang="cs-CZ" sz="2000" dirty="0"/>
              <a:t>:</a:t>
            </a:r>
            <a:endParaRPr lang="cs-CZ" altLang="cs-CZ" sz="2000" dirty="0"/>
          </a:p>
          <a:p>
            <a:pPr marL="0" indent="0" eaLnBrk="1" hangingPunct="1">
              <a:lnSpc>
                <a:spcPct val="100000"/>
              </a:lnSpc>
              <a:buFontTx/>
              <a:buNone/>
            </a:pPr>
            <a:endParaRPr lang="en-GB" altLang="cs-CZ" sz="2000" dirty="0"/>
          </a:p>
          <a:p>
            <a:pPr marL="0" indent="0" algn="ctr" eaLnBrk="1" hangingPunct="1">
              <a:lnSpc>
                <a:spcPct val="100000"/>
              </a:lnSpc>
              <a:buFontTx/>
              <a:buNone/>
            </a:pPr>
            <a:r>
              <a:rPr lang="en-GB" altLang="cs-CZ" sz="2400" dirty="0"/>
              <a:t>-</a:t>
            </a:r>
            <a:r>
              <a:rPr lang="en-GB" altLang="cs-CZ" sz="2400" i="1" dirty="0" err="1"/>
              <a:t>dI</a:t>
            </a:r>
            <a:r>
              <a:rPr lang="en-GB" altLang="cs-CZ" sz="2400" i="1" dirty="0"/>
              <a:t> = </a:t>
            </a:r>
            <a:r>
              <a:rPr lang="en-GB" altLang="cs-CZ" sz="2400" i="1" dirty="0" err="1"/>
              <a:t>I.dx</a:t>
            </a:r>
            <a:r>
              <a:rPr lang="en-GB" altLang="cs-CZ" sz="2400" dirty="0" err="1"/>
              <a:t>.</a:t>
            </a:r>
            <a:r>
              <a:rPr lang="en-GB" altLang="cs-CZ" sz="2400" dirty="0" err="1">
                <a:latin typeface="Symbol" panose="05050102010706020507" pitchFamily="18" charset="2"/>
              </a:rPr>
              <a:t>m</a:t>
            </a:r>
            <a:endParaRPr lang="en-GB" altLang="cs-CZ" sz="2400" dirty="0">
              <a:latin typeface="Symbol" panose="05050102010706020507" pitchFamily="18" charset="2"/>
            </a:endParaRPr>
          </a:p>
          <a:p>
            <a:pPr marL="0" indent="0" eaLnBrk="1" hangingPunct="1">
              <a:lnSpc>
                <a:spcPct val="100000"/>
              </a:lnSpc>
              <a:buFontTx/>
              <a:buNone/>
            </a:pPr>
            <a:r>
              <a:rPr lang="en-GB" altLang="cs-CZ" sz="2000" dirty="0"/>
              <a:t>After rewriting:</a:t>
            </a:r>
          </a:p>
          <a:p>
            <a:pPr marL="0" indent="0" algn="ctr" eaLnBrk="1" hangingPunct="1">
              <a:lnSpc>
                <a:spcPct val="100000"/>
              </a:lnSpc>
              <a:buFontTx/>
              <a:buNone/>
            </a:pPr>
            <a:r>
              <a:rPr lang="en-GB" altLang="cs-CZ" sz="2400" i="1" dirty="0" err="1"/>
              <a:t>dI</a:t>
            </a:r>
            <a:r>
              <a:rPr lang="en-GB" altLang="cs-CZ" sz="2400" i="1" dirty="0"/>
              <a:t>/I</a:t>
            </a:r>
            <a:r>
              <a:rPr lang="en-GB" altLang="cs-CZ" sz="2400" dirty="0"/>
              <a:t> = -</a:t>
            </a:r>
            <a:r>
              <a:rPr lang="en-GB" altLang="cs-CZ" sz="2400" i="1" dirty="0" err="1"/>
              <a:t>dx</a:t>
            </a:r>
            <a:r>
              <a:rPr lang="en-GB" altLang="cs-CZ" sz="2400" dirty="0" err="1"/>
              <a:t>.</a:t>
            </a:r>
            <a:r>
              <a:rPr lang="en-GB" altLang="cs-CZ" sz="2400" dirty="0" err="1">
                <a:latin typeface="Symbol" panose="05050102010706020507" pitchFamily="18" charset="2"/>
              </a:rPr>
              <a:t>m</a:t>
            </a:r>
            <a:endParaRPr lang="en-GB" altLang="cs-CZ" sz="2400" dirty="0">
              <a:latin typeface="Symbol" panose="05050102010706020507" pitchFamily="18" charset="2"/>
            </a:endParaRPr>
          </a:p>
          <a:p>
            <a:pPr marL="0" indent="0" eaLnBrk="1" hangingPunct="1">
              <a:lnSpc>
                <a:spcPct val="100000"/>
              </a:lnSpc>
              <a:buFontTx/>
              <a:buNone/>
            </a:pPr>
            <a:r>
              <a:rPr lang="en-GB" altLang="cs-CZ" sz="2000" dirty="0"/>
              <a:t>After integration:</a:t>
            </a:r>
          </a:p>
          <a:p>
            <a:pPr marL="0" indent="0" algn="ctr" eaLnBrk="1" hangingPunct="1">
              <a:lnSpc>
                <a:spcPct val="100000"/>
              </a:lnSpc>
              <a:buFontTx/>
              <a:buNone/>
            </a:pPr>
            <a:r>
              <a:rPr lang="en-GB" altLang="cs-CZ" i="1" dirty="0"/>
              <a:t>I = I</a:t>
            </a:r>
            <a:r>
              <a:rPr lang="en-GB" altLang="cs-CZ" i="1" baseline="-25000" dirty="0"/>
              <a:t>0</a:t>
            </a:r>
            <a:r>
              <a:rPr lang="en-GB" altLang="cs-CZ" i="1" dirty="0"/>
              <a:t>·e</a:t>
            </a:r>
            <a:r>
              <a:rPr lang="en-GB" altLang="cs-CZ" i="1" baseline="30000" dirty="0"/>
              <a:t>-</a:t>
            </a:r>
            <a:r>
              <a:rPr lang="en-GB" altLang="cs-CZ" baseline="30000" dirty="0">
                <a:latin typeface="Symbol" panose="05050102010706020507" pitchFamily="18" charset="2"/>
              </a:rPr>
              <a:t>m</a:t>
            </a:r>
            <a:r>
              <a:rPr lang="en-GB" altLang="cs-CZ" i="1" baseline="30000" dirty="0"/>
              <a:t>x</a:t>
            </a:r>
          </a:p>
          <a:p>
            <a:pPr marL="0" indent="0" eaLnBrk="1" hangingPunct="1">
              <a:lnSpc>
                <a:spcPct val="100000"/>
              </a:lnSpc>
              <a:buFontTx/>
              <a:buNone/>
            </a:pPr>
            <a:endParaRPr lang="cs-CZ" altLang="cs-CZ" sz="2000" i="1" dirty="0"/>
          </a:p>
          <a:p>
            <a:pPr marL="0" indent="0" eaLnBrk="1" hangingPunct="1">
              <a:lnSpc>
                <a:spcPct val="100000"/>
              </a:lnSpc>
              <a:buFontTx/>
              <a:buNone/>
            </a:pPr>
            <a:r>
              <a:rPr lang="en-GB" altLang="cs-CZ" sz="2000" i="1" dirty="0"/>
              <a:t>I</a:t>
            </a:r>
            <a:r>
              <a:rPr lang="en-GB" altLang="cs-CZ" sz="2000" dirty="0"/>
              <a:t> is intensity of radiation passed through the layer of thickness </a:t>
            </a:r>
            <a:r>
              <a:rPr lang="en-GB" altLang="cs-CZ" sz="2000" i="1" dirty="0"/>
              <a:t>x</a:t>
            </a:r>
            <a:r>
              <a:rPr lang="en-GB" altLang="cs-CZ" sz="2000" dirty="0"/>
              <a:t>, </a:t>
            </a:r>
            <a:r>
              <a:rPr lang="en-GB" altLang="cs-CZ" sz="2000" i="1" dirty="0"/>
              <a:t>I</a:t>
            </a:r>
            <a:r>
              <a:rPr lang="en-GB" altLang="cs-CZ" sz="2000" i="1" baseline="-25000" dirty="0"/>
              <a:t>0</a:t>
            </a:r>
            <a:r>
              <a:rPr lang="en-GB" altLang="cs-CZ" sz="2000" dirty="0"/>
              <a:t> is the intensity of incident radiation, </a:t>
            </a:r>
            <a:r>
              <a:rPr lang="en-GB" altLang="cs-CZ" sz="2000" dirty="0">
                <a:latin typeface="Symbol" panose="05050102010706020507" pitchFamily="18" charset="2"/>
              </a:rPr>
              <a:t>m</a:t>
            </a:r>
            <a:r>
              <a:rPr lang="en-GB" altLang="cs-CZ" sz="2000" dirty="0"/>
              <a:t> is</a:t>
            </a:r>
            <a:r>
              <a:rPr lang="en-GB" altLang="cs-CZ" sz="2000" dirty="0">
                <a:solidFill>
                  <a:srgbClr val="FFFFCC"/>
                </a:solidFill>
              </a:rPr>
              <a:t> </a:t>
            </a:r>
            <a:r>
              <a:rPr lang="en-GB" altLang="cs-CZ" sz="2000" b="1" dirty="0"/>
              <a:t>linear coefficient of attenuation</a:t>
            </a:r>
            <a:r>
              <a:rPr lang="en-GB" altLang="cs-CZ" sz="2000" dirty="0">
                <a:solidFill>
                  <a:srgbClr val="FFFFCC"/>
                </a:solidFill>
              </a:rPr>
              <a:t> </a:t>
            </a:r>
            <a:r>
              <a:rPr lang="en-GB" altLang="cs-CZ" sz="2000" dirty="0"/>
              <a:t>[m</a:t>
            </a:r>
            <a:r>
              <a:rPr lang="en-GB" altLang="cs-CZ" sz="2000" baseline="30000" dirty="0"/>
              <a:t>-1</a:t>
            </a:r>
            <a:r>
              <a:rPr lang="en-GB" altLang="cs-CZ" sz="2000" dirty="0"/>
              <a:t>] (depending on photon energy, atomic number of medium and its density).</a:t>
            </a:r>
          </a:p>
        </p:txBody>
      </p:sp>
    </p:spTree>
    <p:extLst>
      <p:ext uri="{BB962C8B-B14F-4D97-AF65-F5344CB8AC3E}">
        <p14:creationId xmlns:p14="http://schemas.microsoft.com/office/powerpoint/2010/main" val="340106128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číslo snímku 5">
            <a:extLst>
              <a:ext uri="{FF2B5EF4-FFF2-40B4-BE49-F238E27FC236}">
                <a16:creationId xmlns:a16="http://schemas.microsoft.com/office/drawing/2014/main" id="{E7F6E04E-7A9D-4D6F-A3B2-E664ACA3883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CC9292C-AB55-4D2F-81B4-756F2D2B5C86}" type="slidenum">
              <a:rPr lang="cs-CZ" altLang="cs-CZ" sz="1400"/>
              <a:pPr>
                <a:spcBef>
                  <a:spcPct val="0"/>
                </a:spcBef>
                <a:buFontTx/>
                <a:buNone/>
              </a:pPr>
              <a:t>15</a:t>
            </a:fld>
            <a:endParaRPr lang="cs-CZ" altLang="cs-CZ" sz="1400"/>
          </a:p>
        </p:txBody>
      </p:sp>
      <p:sp>
        <p:nvSpPr>
          <p:cNvPr id="34819" name="Rectangle 2">
            <a:extLst>
              <a:ext uri="{FF2B5EF4-FFF2-40B4-BE49-F238E27FC236}">
                <a16:creationId xmlns:a16="http://schemas.microsoft.com/office/drawing/2014/main" id="{A49A9FA9-F73B-4DA0-AEB1-C3CC158FC2B4}"/>
              </a:ext>
            </a:extLst>
          </p:cNvPr>
          <p:cNvSpPr>
            <a:spLocks noGrp="1" noChangeArrowheads="1"/>
          </p:cNvSpPr>
          <p:nvPr>
            <p:ph type="title"/>
          </p:nvPr>
        </p:nvSpPr>
        <p:spPr>
          <a:xfrm>
            <a:off x="551834" y="278566"/>
            <a:ext cx="10753200" cy="451576"/>
          </a:xfrm>
        </p:spPr>
        <p:txBody>
          <a:bodyPr/>
          <a:lstStyle/>
          <a:p>
            <a:pPr algn="l" eaLnBrk="1" hangingPunct="1"/>
            <a:r>
              <a:rPr lang="en-GB" altLang="cs-CZ" sz="3600" b="1" dirty="0"/>
              <a:t>Interactions of photon radiation (X-rays and gamma rays)</a:t>
            </a:r>
          </a:p>
        </p:txBody>
      </p:sp>
      <p:sp>
        <p:nvSpPr>
          <p:cNvPr id="34820" name="Rectangle 3">
            <a:extLst>
              <a:ext uri="{FF2B5EF4-FFF2-40B4-BE49-F238E27FC236}">
                <a16:creationId xmlns:a16="http://schemas.microsoft.com/office/drawing/2014/main" id="{A7B44AAC-08D2-4048-A22F-7B90C544BB45}"/>
              </a:ext>
            </a:extLst>
          </p:cNvPr>
          <p:cNvSpPr>
            <a:spLocks noGrp="1" noChangeArrowheads="1"/>
          </p:cNvSpPr>
          <p:nvPr>
            <p:ph type="body" idx="1"/>
          </p:nvPr>
        </p:nvSpPr>
        <p:spPr>
          <a:xfrm>
            <a:off x="567558" y="1484314"/>
            <a:ext cx="10405241" cy="5068887"/>
          </a:xfrm>
          <a:noFill/>
        </p:spPr>
        <p:txBody>
          <a:bodyPr/>
          <a:lstStyle/>
          <a:p>
            <a:pPr eaLnBrk="1" hangingPunct="1">
              <a:lnSpc>
                <a:spcPct val="100000"/>
              </a:lnSpc>
              <a:buFont typeface="Wingdings" panose="05000000000000000000" pitchFamily="2" charset="2"/>
              <a:buChar char="Ø"/>
            </a:pPr>
            <a:r>
              <a:rPr lang="en-US" altLang="cs-CZ" sz="2000" b="1" dirty="0"/>
              <a:t>P</a:t>
            </a:r>
            <a:r>
              <a:rPr lang="cs-CZ" altLang="cs-CZ" sz="2000" b="1" dirty="0" err="1"/>
              <a:t>hotoelectric</a:t>
            </a:r>
            <a:r>
              <a:rPr lang="cs-CZ" altLang="cs-CZ" sz="2000" b="1" dirty="0"/>
              <a:t> </a:t>
            </a:r>
            <a:r>
              <a:rPr lang="cs-CZ" altLang="cs-CZ" sz="2000" b="1" dirty="0" err="1"/>
              <a:t>effect</a:t>
            </a:r>
            <a:r>
              <a:rPr lang="cs-CZ" altLang="cs-CZ" sz="2000" b="1" dirty="0"/>
              <a:t> and </a:t>
            </a:r>
            <a:r>
              <a:rPr lang="cs-CZ" altLang="cs-CZ" sz="2000" b="1" dirty="0" err="1"/>
              <a:t>Compton</a:t>
            </a:r>
            <a:r>
              <a:rPr lang="cs-CZ" altLang="cs-CZ" sz="2000" b="1" dirty="0"/>
              <a:t> </a:t>
            </a:r>
            <a:r>
              <a:rPr lang="cs-CZ" altLang="cs-CZ" sz="2000" b="1" dirty="0" err="1"/>
              <a:t>scattering</a:t>
            </a:r>
            <a:r>
              <a:rPr lang="cs-CZ" altLang="cs-CZ" sz="2000" b="1" dirty="0"/>
              <a:t> – </a:t>
            </a:r>
            <a:r>
              <a:rPr lang="cs-CZ" altLang="cs-CZ" sz="2000" b="1" dirty="0" err="1"/>
              <a:t>see</a:t>
            </a:r>
            <a:r>
              <a:rPr lang="cs-CZ" altLang="cs-CZ" sz="2000" b="1" dirty="0"/>
              <a:t> </a:t>
            </a:r>
            <a:r>
              <a:rPr lang="cs-CZ" altLang="cs-CZ" sz="2000" b="1" dirty="0" err="1"/>
              <a:t>the</a:t>
            </a:r>
            <a:r>
              <a:rPr lang="cs-CZ" altLang="cs-CZ" sz="2000" b="1" dirty="0"/>
              <a:t> </a:t>
            </a:r>
            <a:r>
              <a:rPr lang="cs-CZ" altLang="cs-CZ" sz="2000" b="1" dirty="0" err="1"/>
              <a:t>lecture</a:t>
            </a:r>
            <a:r>
              <a:rPr lang="cs-CZ" altLang="cs-CZ" sz="2000" b="1" dirty="0"/>
              <a:t> on X-</a:t>
            </a:r>
            <a:r>
              <a:rPr lang="cs-CZ" altLang="cs-CZ" sz="2000" b="1" dirty="0" err="1"/>
              <a:t>ray</a:t>
            </a:r>
            <a:r>
              <a:rPr lang="cs-CZ" altLang="cs-CZ" sz="2000" b="1" dirty="0"/>
              <a:t> </a:t>
            </a:r>
            <a:r>
              <a:rPr lang="cs-CZ" altLang="cs-CZ" sz="2000" b="1" dirty="0" err="1"/>
              <a:t>imaging</a:t>
            </a:r>
            <a:r>
              <a:rPr lang="cs-CZ" altLang="cs-CZ" sz="2000" b="1" dirty="0"/>
              <a:t>.</a:t>
            </a:r>
            <a:r>
              <a:rPr lang="en-GB" altLang="cs-CZ" sz="2000" dirty="0"/>
              <a:t> </a:t>
            </a:r>
            <a:endParaRPr lang="cs-CZ" altLang="cs-CZ" sz="2000" dirty="0"/>
          </a:p>
          <a:p>
            <a:pPr eaLnBrk="1" hangingPunct="1">
              <a:lnSpc>
                <a:spcPct val="100000"/>
              </a:lnSpc>
              <a:buFont typeface="Wingdings" panose="05000000000000000000" pitchFamily="2" charset="2"/>
              <a:buNone/>
            </a:pPr>
            <a:endParaRPr lang="cs-CZ" altLang="cs-CZ" sz="800" dirty="0"/>
          </a:p>
          <a:p>
            <a:pPr eaLnBrk="1" hangingPunct="1">
              <a:lnSpc>
                <a:spcPct val="100000"/>
              </a:lnSpc>
              <a:buFont typeface="Wingdings" panose="05000000000000000000" pitchFamily="2" charset="2"/>
              <a:buChar char="Ø"/>
            </a:pPr>
            <a:r>
              <a:rPr lang="cs-CZ" altLang="cs-CZ" sz="2000" b="1" dirty="0"/>
              <a:t>E</a:t>
            </a:r>
            <a:r>
              <a:rPr lang="en-GB" altLang="cs-CZ" sz="2000" b="1" dirty="0" err="1"/>
              <a:t>lectron</a:t>
            </a:r>
            <a:r>
              <a:rPr lang="en-GB" altLang="cs-CZ" sz="2000" b="1" dirty="0"/>
              <a:t> - positron pair production (PP) – very high energy photons only</a:t>
            </a:r>
            <a:r>
              <a:rPr lang="cs-CZ" altLang="cs-CZ" sz="2000" dirty="0"/>
              <a:t>. </a:t>
            </a:r>
            <a:r>
              <a:rPr lang="en-US" altLang="cs-CZ" sz="2000" dirty="0"/>
              <a:t>The e</a:t>
            </a:r>
            <a:r>
              <a:rPr lang="en-GB" altLang="cs-CZ" sz="2000" dirty="0" err="1"/>
              <a:t>nergy</a:t>
            </a:r>
            <a:r>
              <a:rPr lang="en-GB" altLang="cs-CZ" sz="2000" dirty="0"/>
              <a:t> of the photon is transformed into mass and kinetic energy of an electron and positron. The mass-energy E in each particle is given by:</a:t>
            </a:r>
            <a:endParaRPr lang="cs-CZ" altLang="cs-CZ" sz="2000" dirty="0"/>
          </a:p>
          <a:p>
            <a:pPr eaLnBrk="1" hangingPunct="1">
              <a:lnSpc>
                <a:spcPct val="100000"/>
              </a:lnSpc>
              <a:buFont typeface="Wingdings" panose="05000000000000000000" pitchFamily="2" charset="2"/>
              <a:buNone/>
            </a:pPr>
            <a:endParaRPr lang="en-GB" altLang="cs-CZ" sz="500" i="1" dirty="0"/>
          </a:p>
          <a:p>
            <a:pPr algn="ctr" eaLnBrk="1" hangingPunct="1">
              <a:lnSpc>
                <a:spcPct val="100000"/>
              </a:lnSpc>
              <a:buFontTx/>
              <a:buNone/>
            </a:pPr>
            <a:r>
              <a:rPr lang="en-GB" altLang="cs-CZ" sz="2400" i="1" dirty="0"/>
              <a:t>E = m</a:t>
            </a:r>
            <a:r>
              <a:rPr lang="en-GB" altLang="cs-CZ" sz="2400" i="1" baseline="-25000" dirty="0"/>
              <a:t>0 </a:t>
            </a:r>
            <a:r>
              <a:rPr lang="en-GB" altLang="cs-CZ" sz="2400" i="1" dirty="0"/>
              <a:t>c</a:t>
            </a:r>
            <a:r>
              <a:rPr lang="en-GB" altLang="cs-CZ" sz="2400" i="1" baseline="30000" dirty="0"/>
              <a:t>2 </a:t>
            </a:r>
            <a:r>
              <a:rPr lang="en-GB" altLang="cs-CZ" sz="2400" i="1" dirty="0"/>
              <a:t>(= </a:t>
            </a:r>
            <a:r>
              <a:rPr lang="en-GB" altLang="cs-CZ" sz="2000" dirty="0"/>
              <a:t>0</a:t>
            </a:r>
            <a:r>
              <a:rPr lang="cs-CZ" altLang="cs-CZ" sz="2000" dirty="0"/>
              <a:t>.</a:t>
            </a:r>
            <a:r>
              <a:rPr lang="en-GB" altLang="cs-CZ" sz="2000" dirty="0"/>
              <a:t>51 MeV)</a:t>
            </a:r>
            <a:r>
              <a:rPr lang="en-GB" altLang="cs-CZ" sz="2800" dirty="0"/>
              <a:t>,</a:t>
            </a:r>
            <a:endParaRPr lang="cs-CZ" altLang="cs-CZ" sz="2800" dirty="0"/>
          </a:p>
          <a:p>
            <a:pPr algn="ctr" eaLnBrk="1" hangingPunct="1">
              <a:lnSpc>
                <a:spcPct val="100000"/>
              </a:lnSpc>
              <a:buFontTx/>
              <a:buNone/>
            </a:pPr>
            <a:endParaRPr lang="en-GB" altLang="cs-CZ" sz="500" dirty="0"/>
          </a:p>
          <a:p>
            <a:pPr eaLnBrk="1" hangingPunct="1">
              <a:lnSpc>
                <a:spcPct val="100000"/>
              </a:lnSpc>
              <a:buFont typeface="Wingdings" panose="05000000000000000000" pitchFamily="2" charset="2"/>
              <a:buNone/>
            </a:pPr>
            <a:r>
              <a:rPr lang="cs-CZ" altLang="cs-CZ" sz="2400" i="1" dirty="0"/>
              <a:t>	</a:t>
            </a:r>
            <a:r>
              <a:rPr lang="en-GB" altLang="cs-CZ" sz="2000" i="1" dirty="0"/>
              <a:t>m</a:t>
            </a:r>
            <a:r>
              <a:rPr lang="en-GB" altLang="cs-CZ" sz="2000" i="1" baseline="-25000" dirty="0"/>
              <a:t>0</a:t>
            </a:r>
            <a:r>
              <a:rPr lang="en-GB" altLang="cs-CZ" sz="2000" dirty="0"/>
              <a:t> is rest mass of an electron / positron (masses of electron and positron are equal), </a:t>
            </a:r>
            <a:r>
              <a:rPr lang="en-GB" altLang="cs-CZ" sz="2000" i="1" dirty="0"/>
              <a:t>c</a:t>
            </a:r>
            <a:r>
              <a:rPr lang="en-GB" altLang="cs-CZ" sz="2000" dirty="0"/>
              <a:t> is speed of light in vacuum. Energy of the photon must be higher than </a:t>
            </a:r>
            <a:r>
              <a:rPr lang="en-GB" altLang="cs-CZ" sz="2000" i="1" dirty="0"/>
              <a:t>twice</a:t>
            </a:r>
            <a:r>
              <a:rPr lang="en-GB" altLang="cs-CZ" sz="2000" dirty="0"/>
              <a:t> the energy calculated using the above formula (1.02 MeV). We can write:</a:t>
            </a:r>
            <a:endParaRPr lang="cs-CZ" altLang="cs-CZ" sz="2000" dirty="0"/>
          </a:p>
          <a:p>
            <a:pPr eaLnBrk="1" hangingPunct="1">
              <a:lnSpc>
                <a:spcPct val="100000"/>
              </a:lnSpc>
              <a:buFont typeface="Wingdings" panose="05000000000000000000" pitchFamily="2" charset="2"/>
              <a:buNone/>
            </a:pPr>
            <a:endParaRPr lang="en-GB" altLang="cs-CZ" sz="600" i="1" dirty="0"/>
          </a:p>
          <a:p>
            <a:pPr algn="ctr" eaLnBrk="1" hangingPunct="1">
              <a:lnSpc>
                <a:spcPct val="100000"/>
              </a:lnSpc>
              <a:buFontTx/>
              <a:buNone/>
            </a:pPr>
            <a:r>
              <a:rPr lang="en-GB" altLang="cs-CZ" sz="2400" i="1" dirty="0"/>
              <a:t>E = hf = (m</a:t>
            </a:r>
            <a:r>
              <a:rPr lang="en-GB" altLang="cs-CZ" sz="2400" i="1" baseline="-25000" dirty="0"/>
              <a:t>0</a:t>
            </a:r>
            <a:r>
              <a:rPr lang="en-GB" altLang="cs-CZ" sz="2400" i="1" dirty="0"/>
              <a:t>c</a:t>
            </a:r>
            <a:r>
              <a:rPr lang="en-GB" altLang="cs-CZ" sz="2400" i="1" baseline="30000" dirty="0"/>
              <a:t>2</a:t>
            </a:r>
            <a:r>
              <a:rPr lang="en-GB" altLang="cs-CZ" sz="2400" i="1" dirty="0"/>
              <a:t> + E</a:t>
            </a:r>
            <a:r>
              <a:rPr lang="en-GB" altLang="cs-CZ" sz="2400" i="1" baseline="-25000" dirty="0"/>
              <a:t>k1</a:t>
            </a:r>
            <a:r>
              <a:rPr lang="en-GB" altLang="cs-CZ" sz="2400" i="1" dirty="0"/>
              <a:t>) + (m</a:t>
            </a:r>
            <a:r>
              <a:rPr lang="en-GB" altLang="cs-CZ" sz="2400" i="1" baseline="-25000" dirty="0"/>
              <a:t>0</a:t>
            </a:r>
            <a:r>
              <a:rPr lang="en-GB" altLang="cs-CZ" sz="2400" i="1" dirty="0"/>
              <a:t>c</a:t>
            </a:r>
            <a:r>
              <a:rPr lang="en-GB" altLang="cs-CZ" sz="2400" i="1" baseline="30000" dirty="0"/>
              <a:t>2</a:t>
            </a:r>
            <a:r>
              <a:rPr lang="en-GB" altLang="cs-CZ" sz="2400" i="1" dirty="0"/>
              <a:t> + E</a:t>
            </a:r>
            <a:r>
              <a:rPr lang="en-GB" altLang="cs-CZ" sz="2400" i="1" baseline="-25000" dirty="0"/>
              <a:t>k2</a:t>
            </a:r>
            <a:r>
              <a:rPr lang="en-GB" altLang="cs-CZ" sz="2400" i="1" dirty="0"/>
              <a:t>)</a:t>
            </a:r>
            <a:endParaRPr lang="cs-CZ" altLang="cs-CZ" sz="2400" i="1" dirty="0"/>
          </a:p>
          <a:p>
            <a:pPr algn="ctr" eaLnBrk="1" hangingPunct="1">
              <a:lnSpc>
                <a:spcPct val="100000"/>
              </a:lnSpc>
              <a:buFontTx/>
              <a:buNone/>
            </a:pPr>
            <a:endParaRPr lang="en-GB" altLang="cs-CZ" sz="600" dirty="0"/>
          </a:p>
          <a:p>
            <a:pPr eaLnBrk="1" hangingPunct="1">
              <a:lnSpc>
                <a:spcPct val="100000"/>
              </a:lnSpc>
              <a:buFont typeface="Wingdings" panose="05000000000000000000" pitchFamily="2" charset="2"/>
              <a:buChar char="Ø"/>
            </a:pPr>
            <a:r>
              <a:rPr lang="en-GB" altLang="cs-CZ" sz="2000" dirty="0"/>
              <a:t>Terms in brackets: mass-energies of created particles, </a:t>
            </a:r>
            <a:r>
              <a:rPr lang="en-GB" altLang="cs-CZ" sz="2000" i="1" dirty="0"/>
              <a:t>E</a:t>
            </a:r>
            <a:r>
              <a:rPr lang="en-GB" altLang="cs-CZ" sz="2000" i="1" baseline="-25000" dirty="0"/>
              <a:t>k1</a:t>
            </a:r>
            <a:r>
              <a:rPr lang="en-GB" altLang="cs-CZ" sz="2000" dirty="0"/>
              <a:t> a </a:t>
            </a:r>
            <a:r>
              <a:rPr lang="en-GB" altLang="cs-CZ" sz="2000" i="1" dirty="0"/>
              <a:t>E</a:t>
            </a:r>
            <a:r>
              <a:rPr lang="en-GB" altLang="cs-CZ" sz="2000" i="1" baseline="-25000" dirty="0"/>
              <a:t>k2</a:t>
            </a:r>
            <a:r>
              <a:rPr lang="en-GB" altLang="cs-CZ" sz="2000" dirty="0"/>
              <a:t>  kinetic energies of these particles. </a:t>
            </a:r>
          </a:p>
          <a:p>
            <a:pPr eaLnBrk="1" hangingPunct="1">
              <a:lnSpc>
                <a:spcPct val="100000"/>
              </a:lnSpc>
              <a:buFont typeface="Wingdings" panose="05000000000000000000" pitchFamily="2" charset="2"/>
              <a:buChar char="Ø"/>
            </a:pPr>
            <a:r>
              <a:rPr lang="en-GB" altLang="cs-CZ" sz="2000" dirty="0"/>
              <a:t>The positron quickly interacts (annihilates) with any nearby electron, and two photons originate, each with energy of 0</a:t>
            </a:r>
            <a:r>
              <a:rPr lang="cs-CZ" altLang="cs-CZ" sz="2000" dirty="0"/>
              <a:t>.</a:t>
            </a:r>
            <a:r>
              <a:rPr lang="en-GB" altLang="cs-CZ" sz="2000" dirty="0"/>
              <a:t>51 MeV. </a:t>
            </a:r>
            <a:endParaRPr lang="en-GB" altLang="cs-CZ" sz="1800" dirty="0"/>
          </a:p>
        </p:txBody>
      </p:sp>
    </p:spTree>
    <p:extLst>
      <p:ext uri="{BB962C8B-B14F-4D97-AF65-F5344CB8AC3E}">
        <p14:creationId xmlns:p14="http://schemas.microsoft.com/office/powerpoint/2010/main" val="52084104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číslo snímku 5">
            <a:extLst>
              <a:ext uri="{FF2B5EF4-FFF2-40B4-BE49-F238E27FC236}">
                <a16:creationId xmlns:a16="http://schemas.microsoft.com/office/drawing/2014/main" id="{A5DE4520-E2CB-4AA7-915E-B8BD46E2E4B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7B7EB5D-CEB6-45E8-8FC7-23992C423956}" type="slidenum">
              <a:rPr lang="cs-CZ" altLang="cs-CZ" sz="1400"/>
              <a:pPr>
                <a:spcBef>
                  <a:spcPct val="0"/>
                </a:spcBef>
                <a:buFontTx/>
                <a:buNone/>
              </a:pPr>
              <a:t>16</a:t>
            </a:fld>
            <a:endParaRPr lang="cs-CZ" altLang="cs-CZ" sz="1400"/>
          </a:p>
        </p:txBody>
      </p:sp>
      <p:sp>
        <p:nvSpPr>
          <p:cNvPr id="36867" name="Rectangle 2">
            <a:extLst>
              <a:ext uri="{FF2B5EF4-FFF2-40B4-BE49-F238E27FC236}">
                <a16:creationId xmlns:a16="http://schemas.microsoft.com/office/drawing/2014/main" id="{BC208129-768E-4ACF-900E-D1A273731A12}"/>
              </a:ext>
            </a:extLst>
          </p:cNvPr>
          <p:cNvSpPr>
            <a:spLocks noGrp="1" noChangeArrowheads="1"/>
          </p:cNvSpPr>
          <p:nvPr>
            <p:ph type="title"/>
          </p:nvPr>
        </p:nvSpPr>
        <p:spPr>
          <a:xfrm>
            <a:off x="604386" y="383669"/>
            <a:ext cx="8108690" cy="451576"/>
          </a:xfrm>
        </p:spPr>
        <p:txBody>
          <a:bodyPr/>
          <a:lstStyle/>
          <a:p>
            <a:pPr algn="l" eaLnBrk="1" hangingPunct="1"/>
            <a:r>
              <a:rPr lang="cs-CZ" altLang="cs-CZ" sz="3600" b="1" dirty="0"/>
              <a:t>E</a:t>
            </a:r>
            <a:r>
              <a:rPr lang="en-GB" altLang="cs-CZ" sz="3600" b="1" dirty="0" err="1"/>
              <a:t>lectron</a:t>
            </a:r>
            <a:r>
              <a:rPr lang="en-GB" altLang="cs-CZ" sz="3600" b="1" dirty="0"/>
              <a:t> - positron pair production</a:t>
            </a:r>
            <a:endParaRPr lang="cs-CZ" altLang="cs-CZ" sz="3600" b="1" dirty="0"/>
          </a:p>
        </p:txBody>
      </p:sp>
      <p:pic>
        <p:nvPicPr>
          <p:cNvPr id="36868" name="Picture 3" descr="u3_20">
            <a:extLst>
              <a:ext uri="{FF2B5EF4-FFF2-40B4-BE49-F238E27FC236}">
                <a16:creationId xmlns:a16="http://schemas.microsoft.com/office/drawing/2014/main" id="{798E3D09-2E65-47B7-A2BB-3D056E8076E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128781" y="1355835"/>
            <a:ext cx="5643746" cy="4770330"/>
          </a:xfrm>
          <a:noFill/>
        </p:spPr>
      </p:pic>
    </p:spTree>
    <p:extLst>
      <p:ext uri="{BB962C8B-B14F-4D97-AF65-F5344CB8AC3E}">
        <p14:creationId xmlns:p14="http://schemas.microsoft.com/office/powerpoint/2010/main" val="425635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číslo snímku 5">
            <a:extLst>
              <a:ext uri="{FF2B5EF4-FFF2-40B4-BE49-F238E27FC236}">
                <a16:creationId xmlns:a16="http://schemas.microsoft.com/office/drawing/2014/main" id="{336003B8-E516-47A1-BE95-9B88F1A2291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48A1D50-2CD4-440C-9376-0BC5E3371C45}" type="slidenum">
              <a:rPr lang="cs-CZ" altLang="cs-CZ" sz="1400"/>
              <a:pPr>
                <a:spcBef>
                  <a:spcPct val="0"/>
                </a:spcBef>
                <a:buFontTx/>
                <a:buNone/>
              </a:pPr>
              <a:t>17</a:t>
            </a:fld>
            <a:endParaRPr lang="cs-CZ" altLang="cs-CZ" sz="1400"/>
          </a:p>
        </p:txBody>
      </p:sp>
      <p:sp>
        <p:nvSpPr>
          <p:cNvPr id="38915" name="Rectangle 2">
            <a:extLst>
              <a:ext uri="{FF2B5EF4-FFF2-40B4-BE49-F238E27FC236}">
                <a16:creationId xmlns:a16="http://schemas.microsoft.com/office/drawing/2014/main" id="{33812552-011F-491E-9A93-21A93BBBD555}"/>
              </a:ext>
            </a:extLst>
          </p:cNvPr>
          <p:cNvSpPr>
            <a:spLocks noGrp="1" noChangeArrowheads="1"/>
          </p:cNvSpPr>
          <p:nvPr>
            <p:ph type="title"/>
          </p:nvPr>
        </p:nvSpPr>
        <p:spPr>
          <a:xfrm>
            <a:off x="609600" y="476251"/>
            <a:ext cx="10310648" cy="1008063"/>
          </a:xfrm>
        </p:spPr>
        <p:txBody>
          <a:bodyPr/>
          <a:lstStyle/>
          <a:p>
            <a:pPr algn="l" eaLnBrk="1" hangingPunct="1"/>
            <a:r>
              <a:rPr lang="en-GB" altLang="cs-CZ" sz="3600" b="1" dirty="0"/>
              <a:t>Interaction of corpuscular radiation with tissue</a:t>
            </a:r>
          </a:p>
        </p:txBody>
      </p:sp>
      <p:sp>
        <p:nvSpPr>
          <p:cNvPr id="38916" name="Rectangle 3">
            <a:extLst>
              <a:ext uri="{FF2B5EF4-FFF2-40B4-BE49-F238E27FC236}">
                <a16:creationId xmlns:a16="http://schemas.microsoft.com/office/drawing/2014/main" id="{8378A764-283D-47A2-A523-B5BEFBC87C38}"/>
              </a:ext>
            </a:extLst>
          </p:cNvPr>
          <p:cNvSpPr>
            <a:spLocks noGrp="1" noChangeArrowheads="1"/>
          </p:cNvSpPr>
          <p:nvPr>
            <p:ph type="body" idx="1"/>
          </p:nvPr>
        </p:nvSpPr>
        <p:spPr>
          <a:xfrm>
            <a:off x="756744" y="1323976"/>
            <a:ext cx="10384222" cy="5040313"/>
          </a:xfrm>
          <a:noFill/>
        </p:spPr>
        <p:txBody>
          <a:bodyPr/>
          <a:lstStyle/>
          <a:p>
            <a:pPr marL="0" indent="17463" eaLnBrk="1" hangingPunct="1">
              <a:lnSpc>
                <a:spcPct val="100000"/>
              </a:lnSpc>
              <a:buFont typeface="Wingdings" panose="05000000000000000000" pitchFamily="2" charset="2"/>
              <a:buChar char="Ø"/>
            </a:pPr>
            <a:r>
              <a:rPr lang="en-GB" altLang="cs-CZ" sz="2100" b="1" dirty="0">
                <a:latin typeface="Symbol" panose="05050102010706020507" pitchFamily="18" charset="2"/>
              </a:rPr>
              <a:t>b </a:t>
            </a:r>
            <a:r>
              <a:rPr lang="en-GB" altLang="cs-CZ" sz="2100" b="1" dirty="0"/>
              <a:t>radiation</a:t>
            </a:r>
            <a:r>
              <a:rPr lang="en-GB" altLang="cs-CZ" sz="2100" b="1" dirty="0">
                <a:solidFill>
                  <a:srgbClr val="FFFFCC"/>
                </a:solidFill>
                <a:latin typeface="Symbol" panose="05050102010706020507" pitchFamily="18" charset="2"/>
              </a:rPr>
              <a:t> </a:t>
            </a:r>
            <a:r>
              <a:rPr lang="cs-CZ" altLang="cs-CZ" sz="2100" b="1" dirty="0">
                <a:latin typeface="Symbol" panose="05050102010706020507" pitchFamily="18" charset="2"/>
              </a:rPr>
              <a:t>=</a:t>
            </a:r>
            <a:r>
              <a:rPr lang="en-GB" altLang="cs-CZ" sz="2100" b="1" dirty="0">
                <a:latin typeface="Symbol" panose="05050102010706020507" pitchFamily="18" charset="2"/>
              </a:rPr>
              <a:t> </a:t>
            </a:r>
            <a:r>
              <a:rPr lang="en-GB" altLang="cs-CZ" sz="2100" dirty="0"/>
              <a:t>fast electrons or positrons – ionise the medium as in X-ray production. Trajectory of a </a:t>
            </a:r>
            <a:r>
              <a:rPr lang="en-GB" altLang="cs-CZ" sz="2100" dirty="0">
                <a:latin typeface="Symbol" panose="05050102010706020507" pitchFamily="18" charset="2"/>
              </a:rPr>
              <a:t>b</a:t>
            </a:r>
            <a:r>
              <a:rPr lang="en-GB" altLang="cs-CZ" sz="2100" dirty="0"/>
              <a:t> particle is several millimetres in aqueous medium.</a:t>
            </a:r>
            <a:endParaRPr lang="cs-CZ" altLang="cs-CZ" sz="2100" dirty="0"/>
          </a:p>
          <a:p>
            <a:pPr marL="0" indent="17463" eaLnBrk="1" hangingPunct="1">
              <a:lnSpc>
                <a:spcPct val="100000"/>
              </a:lnSpc>
              <a:buFont typeface="Wingdings" panose="05000000000000000000" pitchFamily="2" charset="2"/>
              <a:buNone/>
            </a:pPr>
            <a:endParaRPr lang="en-GB" altLang="cs-CZ" sz="2100" b="1" dirty="0"/>
          </a:p>
          <a:p>
            <a:pPr marL="0" indent="17463" eaLnBrk="1" hangingPunct="1">
              <a:lnSpc>
                <a:spcPct val="100000"/>
              </a:lnSpc>
              <a:buFont typeface="Wingdings" panose="05000000000000000000" pitchFamily="2" charset="2"/>
              <a:buChar char="Ø"/>
            </a:pPr>
            <a:r>
              <a:rPr lang="en-GB" altLang="cs-CZ" sz="2100" b="1" dirty="0">
                <a:latin typeface="Symbol" panose="05050102010706020507" pitchFamily="18" charset="2"/>
              </a:rPr>
              <a:t>a </a:t>
            </a:r>
            <a:r>
              <a:rPr lang="en-GB" altLang="cs-CZ" sz="2100" b="1" dirty="0"/>
              <a:t>radiation</a:t>
            </a:r>
            <a:r>
              <a:rPr lang="en-GB" altLang="cs-CZ" sz="2100" b="1" dirty="0">
                <a:solidFill>
                  <a:srgbClr val="FFFFCC"/>
                </a:solidFill>
                <a:latin typeface="Symbol" panose="05050102010706020507" pitchFamily="18" charset="2"/>
              </a:rPr>
              <a:t> </a:t>
            </a:r>
            <a:r>
              <a:rPr lang="en-GB" altLang="cs-CZ" sz="2100" dirty="0"/>
              <a:t>ionises directly by impacts. There is formed big number of ions along its very short trajectory in medium (</a:t>
            </a:r>
            <a:r>
              <a:rPr lang="en-GB" altLang="cs-CZ" sz="2100" dirty="0">
                <a:latin typeface="Symbol" panose="05050102010706020507" pitchFamily="18" charset="2"/>
              </a:rPr>
              <a:t>m</a:t>
            </a:r>
            <a:r>
              <a:rPr lang="en-GB" altLang="cs-CZ" sz="2100" dirty="0"/>
              <a:t>m) – </a:t>
            </a:r>
            <a:r>
              <a:rPr lang="cs-CZ" altLang="cs-CZ" sz="2100" dirty="0"/>
              <a:t>so</a:t>
            </a:r>
            <a:r>
              <a:rPr lang="en-GB" altLang="cs-CZ" sz="2100" dirty="0"/>
              <a:t> it loses energy very quickly along a short trajectory (= very high LET) .</a:t>
            </a:r>
            <a:endParaRPr lang="cs-CZ" altLang="cs-CZ" sz="2100" dirty="0"/>
          </a:p>
          <a:p>
            <a:pPr marL="0" indent="17463" eaLnBrk="1" hangingPunct="1">
              <a:lnSpc>
                <a:spcPct val="100000"/>
              </a:lnSpc>
              <a:buFont typeface="Wingdings" panose="05000000000000000000" pitchFamily="2" charset="2"/>
              <a:buNone/>
            </a:pPr>
            <a:endParaRPr lang="en-GB" altLang="cs-CZ" sz="2100" b="1" dirty="0"/>
          </a:p>
          <a:p>
            <a:pPr marL="0" indent="17463" eaLnBrk="1" hangingPunct="1">
              <a:lnSpc>
                <a:spcPct val="100000"/>
              </a:lnSpc>
              <a:buFont typeface="Wingdings" panose="05000000000000000000" pitchFamily="2" charset="2"/>
              <a:buChar char="Ø"/>
            </a:pPr>
            <a:r>
              <a:rPr lang="en-GB" altLang="cs-CZ" sz="2100" b="1" dirty="0"/>
              <a:t>Neutrons</a:t>
            </a:r>
            <a:r>
              <a:rPr lang="en-GB" altLang="cs-CZ" sz="2100" dirty="0">
                <a:solidFill>
                  <a:srgbClr val="FF0066"/>
                </a:solidFill>
              </a:rPr>
              <a:t> </a:t>
            </a:r>
            <a:r>
              <a:rPr lang="en-GB" altLang="cs-CZ" sz="2100" dirty="0"/>
              <a:t>ionise by elastic and non-elastic impacts (scatter) with atomic nuclei. The result of an</a:t>
            </a:r>
            <a:r>
              <a:rPr lang="en-GB" altLang="cs-CZ" sz="2100" dirty="0">
                <a:solidFill>
                  <a:srgbClr val="FFFFCC"/>
                </a:solidFill>
              </a:rPr>
              <a:t> </a:t>
            </a:r>
            <a:r>
              <a:rPr lang="en-GB" altLang="cs-CZ" sz="2100" b="1" dirty="0"/>
              <a:t>elastic scatter</a:t>
            </a:r>
            <a:r>
              <a:rPr lang="en-GB" altLang="cs-CZ" sz="2100" dirty="0">
                <a:solidFill>
                  <a:srgbClr val="FFFFCC"/>
                </a:solidFill>
              </a:rPr>
              <a:t> </a:t>
            </a:r>
            <a:r>
              <a:rPr lang="en-GB" altLang="cs-CZ" sz="2100" dirty="0"/>
              <a:t>differs according to the ratio of neutron mass and atom nucleus mass. When a</a:t>
            </a:r>
            <a:r>
              <a:rPr lang="en-GB" altLang="cs-CZ" sz="2100" dirty="0">
                <a:solidFill>
                  <a:srgbClr val="FFFFCC"/>
                </a:solidFill>
              </a:rPr>
              <a:t> </a:t>
            </a:r>
            <a:r>
              <a:rPr lang="en-GB" altLang="cs-CZ" sz="2100" b="1" dirty="0"/>
              <a:t>fast neutron</a:t>
            </a:r>
            <a:r>
              <a:rPr lang="en-GB" altLang="cs-CZ" sz="2100" dirty="0">
                <a:solidFill>
                  <a:srgbClr val="FFFFCC"/>
                </a:solidFill>
              </a:rPr>
              <a:t> </a:t>
            </a:r>
            <a:r>
              <a:rPr lang="en-GB" altLang="cs-CZ" sz="2100" dirty="0"/>
              <a:t>hits the nucleus of a heavy element, it bounces </a:t>
            </a:r>
            <a:r>
              <a:rPr lang="cs-CZ" altLang="cs-CZ" sz="2100" dirty="0" err="1"/>
              <a:t>off</a:t>
            </a:r>
            <a:r>
              <a:rPr lang="cs-CZ" altLang="cs-CZ" sz="2100" dirty="0"/>
              <a:t> </a:t>
            </a:r>
            <a:r>
              <a:rPr lang="en-GB" altLang="cs-CZ" sz="2100" dirty="0"/>
              <a:t>almost without energy loss. Collisions with light nuclei lead to big energy losses. In</a:t>
            </a:r>
            <a:r>
              <a:rPr lang="en-GB" altLang="cs-CZ" sz="2100" dirty="0">
                <a:solidFill>
                  <a:srgbClr val="FFFFCC"/>
                </a:solidFill>
              </a:rPr>
              <a:t> </a:t>
            </a:r>
            <a:r>
              <a:rPr lang="en-GB" altLang="cs-CZ" sz="2100" b="1" dirty="0"/>
              <a:t>non-elastic scatter</a:t>
            </a:r>
            <a:r>
              <a:rPr lang="en-GB" altLang="cs-CZ" sz="2100" dirty="0"/>
              <a:t>, the slow</a:t>
            </a:r>
            <a:r>
              <a:rPr lang="en-GB" altLang="cs-CZ" sz="2100" dirty="0">
                <a:solidFill>
                  <a:srgbClr val="FF0066"/>
                </a:solidFill>
              </a:rPr>
              <a:t> </a:t>
            </a:r>
            <a:r>
              <a:rPr lang="en-GB" altLang="cs-CZ" sz="2100" b="1" dirty="0"/>
              <a:t>(moderated, thermal) neutrons</a:t>
            </a:r>
            <a:r>
              <a:rPr lang="en-GB" altLang="cs-CZ" sz="2100" dirty="0">
                <a:solidFill>
                  <a:srgbClr val="FFFFCC"/>
                </a:solidFill>
              </a:rPr>
              <a:t> </a:t>
            </a:r>
            <a:r>
              <a:rPr lang="en-GB" altLang="cs-CZ" sz="2100" dirty="0"/>
              <a:t>penetrate into the nucleus, and if they are emitted from it again, they do not have the same energy like the incident neutrons. The</a:t>
            </a:r>
            <a:r>
              <a:rPr lang="cs-CZ" altLang="cs-CZ" sz="2100" dirty="0"/>
              <a:t>y</a:t>
            </a:r>
            <a:r>
              <a:rPr lang="en-GB" altLang="cs-CZ" sz="2100" dirty="0"/>
              <a:t> can </a:t>
            </a:r>
            <a:r>
              <a:rPr lang="en-US" altLang="cs-CZ" sz="2100" dirty="0"/>
              <a:t>lead to</a:t>
            </a:r>
            <a:r>
              <a:rPr lang="en-GB" altLang="cs-CZ" sz="2100" dirty="0"/>
              <a:t> the emission of other particles or fission of heavy nuclei.</a:t>
            </a:r>
          </a:p>
        </p:txBody>
      </p:sp>
    </p:spTree>
    <p:extLst>
      <p:ext uri="{BB962C8B-B14F-4D97-AF65-F5344CB8AC3E}">
        <p14:creationId xmlns:p14="http://schemas.microsoft.com/office/powerpoint/2010/main" val="74859410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číslo snímku 5">
            <a:extLst>
              <a:ext uri="{FF2B5EF4-FFF2-40B4-BE49-F238E27FC236}">
                <a16:creationId xmlns:a16="http://schemas.microsoft.com/office/drawing/2014/main" id="{C2A5F171-CD84-46D1-AD21-89906A22554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D0F0A08-ACA0-433F-A66A-3DEB32035D35}" type="slidenum">
              <a:rPr lang="cs-CZ" altLang="cs-CZ" sz="1400"/>
              <a:pPr>
                <a:spcBef>
                  <a:spcPct val="0"/>
                </a:spcBef>
                <a:buFontTx/>
                <a:buNone/>
              </a:pPr>
              <a:t>18</a:t>
            </a:fld>
            <a:endParaRPr lang="cs-CZ" altLang="cs-CZ" sz="1400"/>
          </a:p>
        </p:txBody>
      </p:sp>
      <p:sp>
        <p:nvSpPr>
          <p:cNvPr id="40963" name="Rectangle 2">
            <a:extLst>
              <a:ext uri="{FF2B5EF4-FFF2-40B4-BE49-F238E27FC236}">
                <a16:creationId xmlns:a16="http://schemas.microsoft.com/office/drawing/2014/main" id="{92878EB2-B3B1-42CB-91A2-059B63285210}"/>
              </a:ext>
            </a:extLst>
          </p:cNvPr>
          <p:cNvSpPr>
            <a:spLocks noGrp="1" noChangeArrowheads="1"/>
          </p:cNvSpPr>
          <p:nvPr>
            <p:ph type="title"/>
          </p:nvPr>
        </p:nvSpPr>
        <p:spPr>
          <a:xfrm>
            <a:off x="714703" y="274639"/>
            <a:ext cx="9496097" cy="1062037"/>
          </a:xfrm>
        </p:spPr>
        <p:txBody>
          <a:bodyPr/>
          <a:lstStyle/>
          <a:p>
            <a:pPr algn="l" eaLnBrk="1" hangingPunct="1"/>
            <a:r>
              <a:rPr lang="en-GB" altLang="cs-CZ" sz="3600" b="1" dirty="0"/>
              <a:t>Main quantities and units for measurement of ionising radiation</a:t>
            </a:r>
          </a:p>
        </p:txBody>
      </p:sp>
      <p:sp>
        <p:nvSpPr>
          <p:cNvPr id="40964" name="Rectangle 3">
            <a:extLst>
              <a:ext uri="{FF2B5EF4-FFF2-40B4-BE49-F238E27FC236}">
                <a16:creationId xmlns:a16="http://schemas.microsoft.com/office/drawing/2014/main" id="{071EACB3-16BC-4DAF-9696-0E557F21154C}"/>
              </a:ext>
            </a:extLst>
          </p:cNvPr>
          <p:cNvSpPr>
            <a:spLocks noGrp="1" noChangeArrowheads="1"/>
          </p:cNvSpPr>
          <p:nvPr>
            <p:ph type="body" idx="1"/>
          </p:nvPr>
        </p:nvSpPr>
        <p:spPr>
          <a:xfrm>
            <a:off x="714703" y="1473200"/>
            <a:ext cx="10352690" cy="5111750"/>
          </a:xfrm>
          <a:solidFill>
            <a:schemeClr val="bg1">
              <a:alpha val="30196"/>
            </a:schemeClr>
          </a:solidFill>
        </p:spPr>
        <p:txBody>
          <a:bodyPr/>
          <a:lstStyle/>
          <a:p>
            <a:pPr marL="0" indent="17463" eaLnBrk="1" hangingPunct="1">
              <a:lnSpc>
                <a:spcPct val="100000"/>
              </a:lnSpc>
              <a:buFont typeface="Wingdings" panose="05000000000000000000" pitchFamily="2" charset="2"/>
              <a:buChar char="Ø"/>
            </a:pPr>
            <a:r>
              <a:rPr lang="en-GB" altLang="cs-CZ" sz="2000" dirty="0"/>
              <a:t>Absolute value of particle energy is very small. Therefore, the</a:t>
            </a:r>
            <a:r>
              <a:rPr lang="en-GB" altLang="cs-CZ" sz="2000" dirty="0">
                <a:solidFill>
                  <a:srgbClr val="FFFFCC"/>
                </a:solidFill>
              </a:rPr>
              <a:t> </a:t>
            </a:r>
            <a:r>
              <a:rPr lang="en-GB" altLang="cs-CZ" sz="2000" b="1" dirty="0"/>
              <a:t>electron volt</a:t>
            </a:r>
            <a:r>
              <a:rPr lang="en-GB" altLang="cs-CZ" sz="2000" dirty="0">
                <a:solidFill>
                  <a:srgbClr val="FFFFCC"/>
                </a:solidFill>
              </a:rPr>
              <a:t> </a:t>
            </a:r>
            <a:r>
              <a:rPr lang="en-GB" altLang="cs-CZ" sz="2000" dirty="0"/>
              <a:t>(eV) was introduced. 1 eV is the kinetic energy of an electron accelerated from rest by electrostatic field of the potential difference 1 volt. </a:t>
            </a:r>
            <a:endParaRPr lang="en-GB" altLang="cs-CZ" sz="2000" b="1" i="1" dirty="0"/>
          </a:p>
          <a:p>
            <a:pPr marL="0" indent="17463" algn="ctr" eaLnBrk="1" hangingPunct="1">
              <a:lnSpc>
                <a:spcPct val="100000"/>
              </a:lnSpc>
              <a:buFontTx/>
              <a:buNone/>
            </a:pPr>
            <a:r>
              <a:rPr lang="en-GB" altLang="cs-CZ" sz="2000" b="1" i="1" dirty="0"/>
              <a:t>1 eV = 1</a:t>
            </a:r>
            <a:r>
              <a:rPr lang="cs-CZ" altLang="cs-CZ" sz="2000" b="1" i="1" dirty="0"/>
              <a:t>.</a:t>
            </a:r>
            <a:r>
              <a:rPr lang="en-GB" altLang="cs-CZ" sz="2000" b="1" i="1" dirty="0"/>
              <a:t>602</a:t>
            </a:r>
            <a:r>
              <a:rPr lang="en-US" altLang="cs-CZ" sz="2000" b="1" i="1" dirty="0">
                <a:latin typeface="Times New Roman" panose="02020603050405020304" pitchFamily="18" charset="0"/>
                <a:cs typeface="Times New Roman" panose="02020603050405020304" pitchFamily="18" charset="0"/>
              </a:rPr>
              <a:t>·</a:t>
            </a:r>
            <a:r>
              <a:rPr lang="en-GB" altLang="cs-CZ" sz="2000" b="1" i="1" dirty="0"/>
              <a:t>10</a:t>
            </a:r>
            <a:r>
              <a:rPr lang="en-GB" altLang="cs-CZ" sz="2000" b="1" i="1" baseline="30000" dirty="0"/>
              <a:t>-19</a:t>
            </a:r>
            <a:r>
              <a:rPr lang="en-GB" altLang="cs-CZ" sz="2000" b="1" i="1" dirty="0"/>
              <a:t> J.</a:t>
            </a:r>
            <a:endParaRPr lang="en-GB" altLang="cs-CZ" sz="2000" dirty="0"/>
          </a:p>
          <a:p>
            <a:pPr marL="0" indent="17463" eaLnBrk="1" hangingPunct="1">
              <a:lnSpc>
                <a:spcPct val="100000"/>
              </a:lnSpc>
              <a:buFont typeface="Wingdings" panose="05000000000000000000" pitchFamily="2" charset="2"/>
              <a:buChar char="Ø"/>
            </a:pPr>
            <a:r>
              <a:rPr lang="en-GB" altLang="cs-CZ" sz="2000" dirty="0"/>
              <a:t>Energy </a:t>
            </a:r>
            <a:r>
              <a:rPr lang="en-US" altLang="cs-CZ" sz="2000" dirty="0"/>
              <a:t>absorbed by</a:t>
            </a:r>
            <a:r>
              <a:rPr lang="en-GB" altLang="cs-CZ" sz="2000" dirty="0"/>
              <a:t> the medium is described by</a:t>
            </a:r>
            <a:r>
              <a:rPr lang="en-GB" altLang="cs-CZ" sz="2000" dirty="0">
                <a:solidFill>
                  <a:srgbClr val="FFFFCC"/>
                </a:solidFill>
              </a:rPr>
              <a:t> </a:t>
            </a:r>
            <a:r>
              <a:rPr lang="en-GB" altLang="cs-CZ" sz="2000" b="1" dirty="0"/>
              <a:t>absorbed dose (D)</a:t>
            </a:r>
            <a:r>
              <a:rPr lang="en-GB" altLang="cs-CZ" sz="2000" dirty="0">
                <a:solidFill>
                  <a:srgbClr val="FFFFCC"/>
                </a:solidFill>
              </a:rPr>
              <a:t> </a:t>
            </a:r>
            <a:r>
              <a:rPr lang="en-GB" altLang="cs-CZ" sz="2000" dirty="0"/>
              <a:t>- unit</a:t>
            </a:r>
            <a:r>
              <a:rPr lang="en-GB" altLang="cs-CZ" sz="2000" dirty="0">
                <a:solidFill>
                  <a:srgbClr val="FFFFCC"/>
                </a:solidFill>
              </a:rPr>
              <a:t> </a:t>
            </a:r>
            <a:r>
              <a:rPr lang="en-GB" altLang="cs-CZ" sz="2000" b="1" dirty="0" err="1"/>
              <a:t>gray</a:t>
            </a:r>
            <a:r>
              <a:rPr lang="cs-CZ" altLang="cs-CZ" sz="2000" b="1" dirty="0"/>
              <a:t>,</a:t>
            </a:r>
            <a:r>
              <a:rPr lang="en-GB" altLang="cs-CZ" sz="2000" b="1" dirty="0"/>
              <a:t> </a:t>
            </a:r>
            <a:r>
              <a:rPr lang="en-GB" altLang="cs-CZ" sz="2000" b="1" dirty="0" err="1"/>
              <a:t>Gy</a:t>
            </a:r>
            <a:r>
              <a:rPr lang="en-GB" altLang="cs-CZ" sz="2000" dirty="0"/>
              <a:t>). It is the amount of energy absorbed per unit mass of tissue. Gray = J·kg</a:t>
            </a:r>
            <a:r>
              <a:rPr lang="en-GB" altLang="cs-CZ" sz="2000" baseline="30000" dirty="0"/>
              <a:t>-1</a:t>
            </a:r>
            <a:r>
              <a:rPr lang="en-GB" altLang="cs-CZ" sz="2000" dirty="0"/>
              <a:t> </a:t>
            </a:r>
          </a:p>
          <a:p>
            <a:pPr marL="0" indent="17463" eaLnBrk="1" hangingPunct="1">
              <a:lnSpc>
                <a:spcPct val="100000"/>
              </a:lnSpc>
              <a:buFont typeface="Wingdings" panose="05000000000000000000" pitchFamily="2" charset="2"/>
              <a:buChar char="Ø"/>
            </a:pPr>
            <a:r>
              <a:rPr lang="en-GB" altLang="cs-CZ" sz="2000" b="1" dirty="0"/>
              <a:t>Dose rate</a:t>
            </a:r>
            <a:r>
              <a:rPr lang="en-GB" altLang="cs-CZ" sz="2000" dirty="0">
                <a:solidFill>
                  <a:srgbClr val="FFFFCC"/>
                </a:solidFill>
              </a:rPr>
              <a:t> </a:t>
            </a:r>
            <a:r>
              <a:rPr lang="en-GB" altLang="cs-CZ" sz="2000" dirty="0"/>
              <a:t>expresses the absorbed dose in unit time [J·kg</a:t>
            </a:r>
            <a:r>
              <a:rPr lang="en-GB" altLang="cs-CZ" sz="2000" baseline="30000" dirty="0"/>
              <a:t>-1</a:t>
            </a:r>
            <a:r>
              <a:rPr lang="en-GB" altLang="cs-CZ" sz="2000" dirty="0"/>
              <a:t>·s</a:t>
            </a:r>
            <a:r>
              <a:rPr lang="en-GB" altLang="cs-CZ" sz="2000" baseline="30000" dirty="0"/>
              <a:t>-1</a:t>
            </a:r>
            <a:r>
              <a:rPr lang="en-GB" altLang="cs-CZ" sz="2000" dirty="0"/>
              <a:t>]. The same absorbed dose can be reached at different dose rates during different time intervals.</a:t>
            </a:r>
          </a:p>
          <a:p>
            <a:pPr marL="0" indent="17463" eaLnBrk="1" hangingPunct="1">
              <a:lnSpc>
                <a:spcPct val="100000"/>
              </a:lnSpc>
              <a:buFont typeface="Wingdings" panose="05000000000000000000" pitchFamily="2" charset="2"/>
              <a:buChar char="Ø"/>
            </a:pPr>
            <a:r>
              <a:rPr lang="en-GB" altLang="cs-CZ" sz="2000" dirty="0"/>
              <a:t>The </a:t>
            </a:r>
            <a:r>
              <a:rPr lang="cs-CZ" altLang="cs-CZ" sz="2000" dirty="0" err="1"/>
              <a:t>radiation</a:t>
            </a:r>
            <a:r>
              <a:rPr lang="cs-CZ" altLang="cs-CZ" sz="2000" dirty="0"/>
              <a:t> </a:t>
            </a:r>
            <a:r>
              <a:rPr lang="en-GB" altLang="cs-CZ" sz="2000" dirty="0"/>
              <a:t>hazard to biological objects depends mainly on the absorbed dose and the type of radiation. The </a:t>
            </a:r>
            <a:r>
              <a:rPr lang="en-GB" altLang="cs-CZ" sz="2000" b="1" dirty="0"/>
              <a:t>radiation weighting factor</a:t>
            </a:r>
            <a:r>
              <a:rPr lang="en-GB" altLang="cs-CZ" sz="2000" dirty="0"/>
              <a:t> is a number which indicates how hazardous a type of radiation is (the higher the LET the higher the radiation weighting factor)</a:t>
            </a:r>
            <a:r>
              <a:rPr lang="cs-CZ" altLang="cs-CZ" sz="2000" dirty="0"/>
              <a:t>.</a:t>
            </a:r>
            <a:endParaRPr lang="en-GB" altLang="cs-CZ" sz="2000" dirty="0"/>
          </a:p>
          <a:p>
            <a:pPr marL="0" indent="17463" eaLnBrk="1" hangingPunct="1">
              <a:lnSpc>
                <a:spcPct val="100000"/>
              </a:lnSpc>
              <a:buFont typeface="Wingdings" panose="05000000000000000000" pitchFamily="2" charset="2"/>
              <a:buChar char="Ø"/>
            </a:pPr>
            <a:r>
              <a:rPr lang="en-GB" altLang="cs-CZ" sz="2000" b="1" dirty="0"/>
              <a:t>Equivalent dose D</a:t>
            </a:r>
            <a:r>
              <a:rPr lang="en-GB" altLang="cs-CZ" sz="2000" b="1" baseline="-25000" dirty="0"/>
              <a:t>e</a:t>
            </a:r>
            <a:r>
              <a:rPr lang="en-GB" altLang="cs-CZ" sz="2000" dirty="0">
                <a:solidFill>
                  <a:srgbClr val="FFFFCC"/>
                </a:solidFill>
              </a:rPr>
              <a:t> </a:t>
            </a:r>
            <a:r>
              <a:rPr lang="en-GB" altLang="cs-CZ" sz="2000" dirty="0"/>
              <a:t>is defined as the product of the absorbed dose and the radiation weighting factor. The unit of Equivalent </a:t>
            </a:r>
            <a:r>
              <a:rPr lang="cs-CZ" altLang="cs-CZ" sz="2000" dirty="0"/>
              <a:t>d</a:t>
            </a:r>
            <a:r>
              <a:rPr lang="en-GB" altLang="cs-CZ" sz="2000" dirty="0" err="1"/>
              <a:t>ose</a:t>
            </a:r>
            <a:r>
              <a:rPr lang="en-GB" altLang="cs-CZ" sz="2000" dirty="0"/>
              <a:t> is the</a:t>
            </a:r>
            <a:r>
              <a:rPr lang="en-GB" altLang="cs-CZ" sz="2000" dirty="0">
                <a:solidFill>
                  <a:srgbClr val="FFFFCC"/>
                </a:solidFill>
              </a:rPr>
              <a:t> </a:t>
            </a:r>
            <a:r>
              <a:rPr lang="en-GB" altLang="cs-CZ" sz="2000" b="1" dirty="0"/>
              <a:t>sievert (</a:t>
            </a:r>
            <a:r>
              <a:rPr lang="en-GB" altLang="cs-CZ" sz="2000" b="1" dirty="0" err="1"/>
              <a:t>Sv</a:t>
            </a:r>
            <a:r>
              <a:rPr lang="en-GB" altLang="cs-CZ" sz="2000" b="1" dirty="0"/>
              <a:t>).</a:t>
            </a:r>
            <a:endParaRPr lang="cs-CZ" altLang="cs-CZ" sz="2000" b="1" dirty="0"/>
          </a:p>
          <a:p>
            <a:pPr marL="0" indent="17463" eaLnBrk="1" hangingPunct="1">
              <a:lnSpc>
                <a:spcPct val="100000"/>
              </a:lnSpc>
              <a:buFont typeface="Wingdings" panose="05000000000000000000" pitchFamily="2" charset="2"/>
              <a:buChar char="Ø"/>
            </a:pPr>
            <a:r>
              <a:rPr lang="en-GB" altLang="cs-CZ" sz="2000" b="1" dirty="0"/>
              <a:t>Effective dose (</a:t>
            </a:r>
            <a:r>
              <a:rPr lang="en-GB" altLang="cs-CZ" sz="2000" b="1" dirty="0" err="1"/>
              <a:t>Sv</a:t>
            </a:r>
            <a:r>
              <a:rPr lang="en-GB" altLang="cs-CZ" sz="2000" b="1" dirty="0"/>
              <a:t>) – </a:t>
            </a:r>
            <a:r>
              <a:rPr lang="en-GB" altLang="cs-CZ" sz="2000" dirty="0"/>
              <a:t>kind of </a:t>
            </a:r>
            <a:r>
              <a:rPr lang="en-GB" altLang="cs-CZ" sz="2000" dirty="0" err="1"/>
              <a:t>irradited</a:t>
            </a:r>
            <a:r>
              <a:rPr lang="en-GB" altLang="cs-CZ" sz="2000" dirty="0"/>
              <a:t> tissue is also considered.</a:t>
            </a:r>
          </a:p>
          <a:p>
            <a:pPr marL="0" indent="17463" eaLnBrk="1" hangingPunct="1">
              <a:lnSpc>
                <a:spcPct val="80000"/>
              </a:lnSpc>
              <a:buFont typeface="Wingdings" panose="05000000000000000000" pitchFamily="2" charset="2"/>
              <a:buChar char="Ø"/>
            </a:pPr>
            <a:endParaRPr lang="en-GB" altLang="cs-CZ" sz="2000" b="1" dirty="0"/>
          </a:p>
        </p:txBody>
      </p:sp>
    </p:spTree>
    <p:extLst>
      <p:ext uri="{BB962C8B-B14F-4D97-AF65-F5344CB8AC3E}">
        <p14:creationId xmlns:p14="http://schemas.microsoft.com/office/powerpoint/2010/main" val="383714129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ástupný symbol pro číslo snímku 5">
            <a:extLst>
              <a:ext uri="{FF2B5EF4-FFF2-40B4-BE49-F238E27FC236}">
                <a16:creationId xmlns:a16="http://schemas.microsoft.com/office/drawing/2014/main" id="{A90A2B17-46C6-42AB-883A-75DE4F5DA6B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CF30ED6-765D-4DDC-AB13-3B05ACF3E4DB}" type="slidenum">
              <a:rPr lang="cs-CZ" altLang="cs-CZ" sz="1400"/>
              <a:pPr>
                <a:spcBef>
                  <a:spcPct val="0"/>
                </a:spcBef>
                <a:buFontTx/>
                <a:buNone/>
              </a:pPr>
              <a:t>19</a:t>
            </a:fld>
            <a:endParaRPr lang="cs-CZ" altLang="cs-CZ" sz="1400"/>
          </a:p>
        </p:txBody>
      </p:sp>
      <p:sp>
        <p:nvSpPr>
          <p:cNvPr id="43011" name="Rectangle 2">
            <a:extLst>
              <a:ext uri="{FF2B5EF4-FFF2-40B4-BE49-F238E27FC236}">
                <a16:creationId xmlns:a16="http://schemas.microsoft.com/office/drawing/2014/main" id="{6CD38696-6423-44F4-A507-F92862005011}"/>
              </a:ext>
            </a:extLst>
          </p:cNvPr>
          <p:cNvSpPr>
            <a:spLocks noGrp="1" noChangeArrowheads="1"/>
          </p:cNvSpPr>
          <p:nvPr>
            <p:ph type="title"/>
          </p:nvPr>
        </p:nvSpPr>
        <p:spPr>
          <a:xfrm>
            <a:off x="688469" y="446731"/>
            <a:ext cx="8592165" cy="451576"/>
          </a:xfrm>
        </p:spPr>
        <p:txBody>
          <a:bodyPr/>
          <a:lstStyle/>
          <a:p>
            <a:pPr algn="l" eaLnBrk="1" hangingPunct="1"/>
            <a:r>
              <a:rPr lang="en-GB" altLang="cs-CZ" sz="3600" b="1" dirty="0"/>
              <a:t>Biological effects of ionising radiation</a:t>
            </a:r>
          </a:p>
        </p:txBody>
      </p:sp>
      <p:sp>
        <p:nvSpPr>
          <p:cNvPr id="43012" name="Rectangle 3">
            <a:extLst>
              <a:ext uri="{FF2B5EF4-FFF2-40B4-BE49-F238E27FC236}">
                <a16:creationId xmlns:a16="http://schemas.microsoft.com/office/drawing/2014/main" id="{4AB2C5C4-C244-4A92-80D9-0326CEE44740}"/>
              </a:ext>
            </a:extLst>
          </p:cNvPr>
          <p:cNvSpPr>
            <a:spLocks noGrp="1" noChangeArrowheads="1"/>
          </p:cNvSpPr>
          <p:nvPr>
            <p:ph type="body" idx="1"/>
          </p:nvPr>
        </p:nvSpPr>
        <p:spPr>
          <a:xfrm>
            <a:off x="914401" y="1773238"/>
            <a:ext cx="10047890" cy="4608512"/>
          </a:xfrm>
          <a:noFill/>
        </p:spPr>
        <p:txBody>
          <a:bodyPr/>
          <a:lstStyle/>
          <a:p>
            <a:pPr eaLnBrk="1" hangingPunct="1">
              <a:lnSpc>
                <a:spcPct val="100000"/>
              </a:lnSpc>
              <a:buFont typeface="Wingdings" panose="05000000000000000000" pitchFamily="2" charset="2"/>
              <a:buChar char="Ø"/>
            </a:pPr>
            <a:r>
              <a:rPr lang="en-GB" altLang="cs-CZ" sz="2400" b="1" dirty="0"/>
              <a:t>Physical phase</a:t>
            </a:r>
            <a:r>
              <a:rPr lang="en-GB" altLang="cs-CZ" sz="2400" dirty="0">
                <a:solidFill>
                  <a:srgbClr val="FFFFCC"/>
                </a:solidFill>
              </a:rPr>
              <a:t> </a:t>
            </a:r>
            <a:r>
              <a:rPr lang="en-GB" altLang="cs-CZ" sz="2400" dirty="0"/>
              <a:t>– time interval of primary effects. Energy of radiation is absorbed by atoms or molecules. Mean duration is about 10</a:t>
            </a:r>
            <a:r>
              <a:rPr lang="en-GB" altLang="cs-CZ" sz="2400" baseline="30000" dirty="0"/>
              <a:t>-16</a:t>
            </a:r>
            <a:r>
              <a:rPr lang="en-GB" altLang="cs-CZ" sz="2400" dirty="0"/>
              <a:t> s. </a:t>
            </a:r>
            <a:endParaRPr lang="en-GB" altLang="cs-CZ" sz="2400" b="1" dirty="0"/>
          </a:p>
          <a:p>
            <a:pPr eaLnBrk="1" hangingPunct="1">
              <a:lnSpc>
                <a:spcPct val="100000"/>
              </a:lnSpc>
              <a:buFont typeface="Wingdings" panose="05000000000000000000" pitchFamily="2" charset="2"/>
              <a:buChar char="Ø"/>
            </a:pPr>
            <a:r>
              <a:rPr lang="en-GB" altLang="cs-CZ" sz="2400" b="1" dirty="0"/>
              <a:t>Physical</a:t>
            </a:r>
            <a:r>
              <a:rPr lang="cs-CZ" altLang="cs-CZ" sz="2400" b="1" dirty="0"/>
              <a:t>-</a:t>
            </a:r>
            <a:r>
              <a:rPr lang="en-GB" altLang="cs-CZ" sz="2400" b="1" dirty="0"/>
              <a:t>chemical phase</a:t>
            </a:r>
            <a:r>
              <a:rPr lang="en-GB" altLang="cs-CZ" sz="2400" b="1" dirty="0">
                <a:solidFill>
                  <a:srgbClr val="FFFFCC"/>
                </a:solidFill>
              </a:rPr>
              <a:t> </a:t>
            </a:r>
            <a:r>
              <a:rPr lang="en-GB" altLang="cs-CZ" sz="2400" dirty="0"/>
              <a:t>– time interval of intermolecular interactions (energy transfers). About  10</a:t>
            </a:r>
            <a:r>
              <a:rPr lang="en-GB" altLang="cs-CZ" sz="2400" baseline="30000" dirty="0"/>
              <a:t>-10</a:t>
            </a:r>
            <a:r>
              <a:rPr lang="en-GB" altLang="cs-CZ" sz="2400" dirty="0"/>
              <a:t> s.</a:t>
            </a:r>
            <a:endParaRPr lang="en-GB" altLang="cs-CZ" sz="2400" b="1" dirty="0"/>
          </a:p>
          <a:p>
            <a:pPr eaLnBrk="1" hangingPunct="1">
              <a:lnSpc>
                <a:spcPct val="100000"/>
              </a:lnSpc>
              <a:buFont typeface="Wingdings" panose="05000000000000000000" pitchFamily="2" charset="2"/>
              <a:buChar char="Ø"/>
            </a:pPr>
            <a:r>
              <a:rPr lang="en-GB" altLang="cs-CZ" sz="2400" b="1" dirty="0"/>
              <a:t>Chemical (biochemical) phase</a:t>
            </a:r>
            <a:r>
              <a:rPr lang="en-GB" altLang="cs-CZ" sz="2400" b="1" dirty="0">
                <a:solidFill>
                  <a:srgbClr val="FFFFCC"/>
                </a:solidFill>
              </a:rPr>
              <a:t> </a:t>
            </a:r>
            <a:r>
              <a:rPr lang="en-GB" altLang="cs-CZ" sz="2400" dirty="0"/>
              <a:t>– free radical</a:t>
            </a:r>
            <a:r>
              <a:rPr lang="cs-CZ" altLang="cs-CZ" sz="2400" dirty="0"/>
              <a:t>s</a:t>
            </a:r>
            <a:r>
              <a:rPr lang="en-GB" altLang="cs-CZ" sz="2400" dirty="0"/>
              <a:t> are formed. They interact with important </a:t>
            </a:r>
            <a:r>
              <a:rPr lang="cs-CZ" altLang="cs-CZ" sz="2400" dirty="0"/>
              <a:t>bio</a:t>
            </a:r>
            <a:r>
              <a:rPr lang="en-GB" altLang="cs-CZ" sz="2400" dirty="0"/>
              <a:t>molecules, mainly with </a:t>
            </a:r>
            <a:r>
              <a:rPr lang="en-GB" altLang="cs-CZ" sz="2400" b="1" dirty="0"/>
              <a:t>DNA</a:t>
            </a:r>
            <a:r>
              <a:rPr lang="en-GB" altLang="cs-CZ" sz="2400" dirty="0"/>
              <a:t> and proteins. About 10</a:t>
            </a:r>
            <a:r>
              <a:rPr lang="en-GB" altLang="cs-CZ" sz="2400" baseline="30000" dirty="0"/>
              <a:t>-6 </a:t>
            </a:r>
            <a:r>
              <a:rPr lang="en-GB" altLang="cs-CZ" sz="2400" dirty="0"/>
              <a:t>s. </a:t>
            </a:r>
            <a:endParaRPr lang="en-GB" altLang="cs-CZ" sz="2400" b="1" dirty="0"/>
          </a:p>
          <a:p>
            <a:pPr eaLnBrk="1" hangingPunct="1">
              <a:lnSpc>
                <a:spcPct val="100000"/>
              </a:lnSpc>
              <a:buFont typeface="Wingdings" panose="05000000000000000000" pitchFamily="2" charset="2"/>
              <a:buChar char="Ø"/>
            </a:pPr>
            <a:r>
              <a:rPr lang="en-GB" altLang="cs-CZ" sz="2400" b="1" dirty="0"/>
              <a:t>Biological phase</a:t>
            </a:r>
            <a:r>
              <a:rPr lang="en-GB" altLang="cs-CZ" sz="2400" dirty="0">
                <a:solidFill>
                  <a:srgbClr val="FFFFCC"/>
                </a:solidFill>
              </a:rPr>
              <a:t> </a:t>
            </a:r>
            <a:r>
              <a:rPr lang="en-GB" altLang="cs-CZ" sz="2400" dirty="0"/>
              <a:t>– a complex of interactions of chemical products on various levels of the living organism and their biological consequences. Depending on these levels, the duration ranges from seconds to years.</a:t>
            </a:r>
          </a:p>
        </p:txBody>
      </p:sp>
    </p:spTree>
    <p:extLst>
      <p:ext uri="{BB962C8B-B14F-4D97-AF65-F5344CB8AC3E}">
        <p14:creationId xmlns:p14="http://schemas.microsoft.com/office/powerpoint/2010/main" val="94847841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číslo snímku 5">
            <a:extLst>
              <a:ext uri="{FF2B5EF4-FFF2-40B4-BE49-F238E27FC236}">
                <a16:creationId xmlns:a16="http://schemas.microsoft.com/office/drawing/2014/main" id="{CC8D4F94-C247-46E0-8444-27565DD0FBC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C70FBD8-A1FE-4754-B640-FBB615B5BC93}" type="slidenum">
              <a:rPr lang="cs-CZ" altLang="cs-CZ" sz="1400"/>
              <a:pPr>
                <a:spcBef>
                  <a:spcPct val="0"/>
                </a:spcBef>
                <a:buFontTx/>
                <a:buNone/>
              </a:pPr>
              <a:t>2</a:t>
            </a:fld>
            <a:endParaRPr lang="cs-CZ" altLang="cs-CZ" sz="1400"/>
          </a:p>
        </p:txBody>
      </p:sp>
      <p:sp>
        <p:nvSpPr>
          <p:cNvPr id="8195" name="Rectangle 2">
            <a:extLst>
              <a:ext uri="{FF2B5EF4-FFF2-40B4-BE49-F238E27FC236}">
                <a16:creationId xmlns:a16="http://schemas.microsoft.com/office/drawing/2014/main" id="{EC994BA9-5CBC-4C6A-B256-0F6116E30CCB}"/>
              </a:ext>
            </a:extLst>
          </p:cNvPr>
          <p:cNvSpPr>
            <a:spLocks noGrp="1" noChangeArrowheads="1"/>
          </p:cNvSpPr>
          <p:nvPr>
            <p:ph type="title"/>
          </p:nvPr>
        </p:nvSpPr>
        <p:spPr>
          <a:xfrm>
            <a:off x="767812" y="326003"/>
            <a:ext cx="8229600" cy="604299"/>
          </a:xfrm>
        </p:spPr>
        <p:txBody>
          <a:bodyPr/>
          <a:lstStyle/>
          <a:p>
            <a:pPr algn="l" eaLnBrk="1" hangingPunct="1"/>
            <a:r>
              <a:rPr lang="en-GB" altLang="cs-CZ" sz="3600" b="1" dirty="0"/>
              <a:t>Nuclear medicine and radiotherapy</a:t>
            </a:r>
          </a:p>
        </p:txBody>
      </p:sp>
      <p:sp>
        <p:nvSpPr>
          <p:cNvPr id="8196" name="Rectangle 3">
            <a:extLst>
              <a:ext uri="{FF2B5EF4-FFF2-40B4-BE49-F238E27FC236}">
                <a16:creationId xmlns:a16="http://schemas.microsoft.com/office/drawing/2014/main" id="{8EE69403-2259-467A-A751-E0B243234276}"/>
              </a:ext>
            </a:extLst>
          </p:cNvPr>
          <p:cNvSpPr>
            <a:spLocks noGrp="1" noChangeArrowheads="1"/>
          </p:cNvSpPr>
          <p:nvPr>
            <p:ph type="body" idx="1"/>
          </p:nvPr>
        </p:nvSpPr>
        <p:spPr>
          <a:xfrm>
            <a:off x="1184744" y="1268414"/>
            <a:ext cx="9310978" cy="5184775"/>
          </a:xfrm>
        </p:spPr>
        <p:txBody>
          <a:bodyPr/>
          <a:lstStyle/>
          <a:p>
            <a:pPr marL="0" indent="20638" eaLnBrk="1" hangingPunct="1">
              <a:lnSpc>
                <a:spcPct val="100000"/>
              </a:lnSpc>
              <a:buFontTx/>
              <a:buNone/>
              <a:tabLst>
                <a:tab pos="2593975" algn="l"/>
              </a:tabLst>
            </a:pPr>
            <a:r>
              <a:rPr lang="en-GB" altLang="cs-CZ" sz="2400" dirty="0"/>
              <a:t>In this lecture we deal with selected methods of nuclear medicine and radiotherapy including their theoretical background:</a:t>
            </a:r>
            <a:endParaRPr lang="cs-CZ" altLang="cs-CZ" sz="2400" dirty="0"/>
          </a:p>
          <a:p>
            <a:pPr marL="0" indent="20638" eaLnBrk="1" hangingPunct="1">
              <a:lnSpc>
                <a:spcPct val="100000"/>
              </a:lnSpc>
              <a:buFontTx/>
              <a:buNone/>
              <a:tabLst>
                <a:tab pos="2593975" algn="l"/>
              </a:tabLst>
            </a:pPr>
            <a:endParaRPr lang="en-GB" altLang="cs-CZ" sz="1000" dirty="0"/>
          </a:p>
          <a:p>
            <a:pPr marL="0" indent="20638" eaLnBrk="1" hangingPunct="1">
              <a:lnSpc>
                <a:spcPct val="100000"/>
              </a:lnSpc>
              <a:buFontTx/>
              <a:buNone/>
              <a:tabLst>
                <a:tab pos="2593975" algn="l"/>
              </a:tabLst>
            </a:pPr>
            <a:r>
              <a:rPr lang="en-GB" altLang="cs-CZ" sz="2400" i="1" dirty="0"/>
              <a:t>Radioactive decay</a:t>
            </a:r>
          </a:p>
          <a:p>
            <a:pPr marL="0" indent="20638" eaLnBrk="1" hangingPunct="1">
              <a:lnSpc>
                <a:spcPct val="100000"/>
              </a:lnSpc>
              <a:buFontTx/>
              <a:buNone/>
              <a:tabLst>
                <a:tab pos="2593975" algn="l"/>
              </a:tabLst>
            </a:pPr>
            <a:r>
              <a:rPr lang="en-GB" altLang="cs-CZ" sz="2400" i="1" dirty="0"/>
              <a:t>Interactions of ionising radiation with matter</a:t>
            </a:r>
            <a:endParaRPr lang="cs-CZ" altLang="cs-CZ" sz="2400" i="1" dirty="0"/>
          </a:p>
          <a:p>
            <a:pPr marL="0" indent="20638" eaLnBrk="1" hangingPunct="1">
              <a:lnSpc>
                <a:spcPct val="100000"/>
              </a:lnSpc>
              <a:buFontTx/>
              <a:buNone/>
              <a:tabLst>
                <a:tab pos="2593975" algn="l"/>
              </a:tabLst>
            </a:pPr>
            <a:r>
              <a:rPr lang="en-GB" altLang="cs-CZ" sz="2400" i="1" dirty="0"/>
              <a:t>Biological effects of ionising radiation</a:t>
            </a:r>
          </a:p>
          <a:p>
            <a:pPr marL="0" indent="20638" eaLnBrk="1" hangingPunct="1">
              <a:lnSpc>
                <a:spcPct val="100000"/>
              </a:lnSpc>
              <a:buFontTx/>
              <a:buNone/>
              <a:tabLst>
                <a:tab pos="2593975" algn="l"/>
              </a:tabLst>
            </a:pPr>
            <a:r>
              <a:rPr lang="en-GB" altLang="cs-CZ" sz="2400" i="1" dirty="0"/>
              <a:t>Nuclear medicine</a:t>
            </a:r>
            <a:endParaRPr lang="cs-CZ" altLang="cs-CZ" sz="2400" i="1" dirty="0"/>
          </a:p>
          <a:p>
            <a:pPr marL="0" indent="20638" eaLnBrk="1" hangingPunct="1">
              <a:lnSpc>
                <a:spcPct val="100000"/>
              </a:lnSpc>
              <a:buFontTx/>
              <a:buNone/>
              <a:tabLst>
                <a:tab pos="2593975" algn="l"/>
              </a:tabLst>
            </a:pPr>
            <a:endParaRPr lang="en-GB" altLang="cs-CZ" sz="1000" i="1" dirty="0"/>
          </a:p>
          <a:p>
            <a:pPr marL="200025" lvl="1" indent="0" eaLnBrk="1" hangingPunct="1">
              <a:buFont typeface="Wingdings" panose="05000000000000000000" pitchFamily="2" charset="2"/>
              <a:buChar char="Ø"/>
              <a:tabLst>
                <a:tab pos="2593975" algn="l"/>
              </a:tabLst>
            </a:pPr>
            <a:r>
              <a:rPr lang="en-GB" altLang="cs-CZ" sz="2000" i="1" dirty="0"/>
              <a:t>Simple metabolic examinations</a:t>
            </a:r>
          </a:p>
          <a:p>
            <a:pPr marL="200025" lvl="1" indent="0" eaLnBrk="1" hangingPunct="1">
              <a:buFont typeface="Wingdings" panose="05000000000000000000" pitchFamily="2" charset="2"/>
              <a:buChar char="Ø"/>
              <a:tabLst>
                <a:tab pos="2593975" algn="l"/>
              </a:tabLst>
            </a:pPr>
            <a:r>
              <a:rPr lang="en-GB" altLang="cs-CZ" sz="2000" i="1" dirty="0"/>
              <a:t>Imaging</a:t>
            </a:r>
            <a:endParaRPr lang="cs-CZ" altLang="cs-CZ" sz="2000" i="1" dirty="0"/>
          </a:p>
          <a:p>
            <a:pPr marL="200025" lvl="1" indent="0" eaLnBrk="1" hangingPunct="1">
              <a:buFont typeface="Wingdings" panose="05000000000000000000" pitchFamily="2" charset="2"/>
              <a:buNone/>
              <a:tabLst>
                <a:tab pos="2593975" algn="l"/>
              </a:tabLst>
            </a:pPr>
            <a:endParaRPr lang="en-GB" altLang="cs-CZ" sz="1000" i="1" dirty="0"/>
          </a:p>
          <a:p>
            <a:pPr marL="0" indent="20638" eaLnBrk="1" hangingPunct="1">
              <a:lnSpc>
                <a:spcPct val="100000"/>
              </a:lnSpc>
              <a:buFontTx/>
              <a:buNone/>
              <a:tabLst>
                <a:tab pos="2593975" algn="l"/>
              </a:tabLst>
            </a:pPr>
            <a:r>
              <a:rPr lang="en-GB" altLang="cs-CZ" sz="2400" i="1" dirty="0"/>
              <a:t>Radiotherapy</a:t>
            </a:r>
            <a:endParaRPr lang="cs-CZ" altLang="cs-CZ" sz="2400" i="1" dirty="0"/>
          </a:p>
          <a:p>
            <a:pPr marL="0" indent="20638" eaLnBrk="1" hangingPunct="1">
              <a:lnSpc>
                <a:spcPct val="100000"/>
              </a:lnSpc>
              <a:buFontTx/>
              <a:buNone/>
              <a:tabLst>
                <a:tab pos="2593975" algn="l"/>
              </a:tabLst>
            </a:pPr>
            <a:endParaRPr lang="en-GB" altLang="cs-CZ" sz="1000" i="1" dirty="0"/>
          </a:p>
          <a:p>
            <a:pPr marL="200025" lvl="1" indent="0" eaLnBrk="1" hangingPunct="1">
              <a:buFont typeface="Wingdings" panose="05000000000000000000" pitchFamily="2" charset="2"/>
              <a:buChar char="Ø"/>
              <a:tabLst>
                <a:tab pos="2593975" algn="l"/>
              </a:tabLst>
            </a:pPr>
            <a:r>
              <a:rPr lang="en-GB" altLang="cs-CZ" sz="2000" i="1" dirty="0"/>
              <a:t>Sources of radiation – radioactive and non-radioactive</a:t>
            </a:r>
            <a:endParaRPr lang="cs-CZ" altLang="cs-CZ" sz="2000" i="1" dirty="0"/>
          </a:p>
          <a:p>
            <a:pPr marL="200025" lvl="1" indent="0" eaLnBrk="1" hangingPunct="1">
              <a:buFont typeface="Wingdings" panose="05000000000000000000" pitchFamily="2" charset="2"/>
              <a:buChar char="Ø"/>
              <a:tabLst>
                <a:tab pos="2593975" algn="l"/>
              </a:tabLst>
            </a:pPr>
            <a:r>
              <a:rPr lang="en-GB" altLang="cs-CZ" sz="2000" i="1" dirty="0"/>
              <a:t> Methods of </a:t>
            </a:r>
            <a:r>
              <a:rPr lang="cs-CZ" altLang="cs-CZ" sz="2000" i="1" dirty="0" err="1"/>
              <a:t>radiotherapy</a:t>
            </a:r>
            <a:endParaRPr lang="en-GB" altLang="cs-CZ" sz="2000" i="1" dirty="0"/>
          </a:p>
        </p:txBody>
      </p:sp>
    </p:spTree>
    <p:extLst>
      <p:ext uri="{BB962C8B-B14F-4D97-AF65-F5344CB8AC3E}">
        <p14:creationId xmlns:p14="http://schemas.microsoft.com/office/powerpoint/2010/main" val="145215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číslo snímku 5">
            <a:extLst>
              <a:ext uri="{FF2B5EF4-FFF2-40B4-BE49-F238E27FC236}">
                <a16:creationId xmlns:a16="http://schemas.microsoft.com/office/drawing/2014/main" id="{9BDA6F1C-BA95-4C68-B903-1A45F5A065F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A7FB103-E25E-42B1-BE80-24BDBFA5AE27}" type="slidenum">
              <a:rPr lang="cs-CZ" altLang="cs-CZ" sz="1400"/>
              <a:pPr>
                <a:spcBef>
                  <a:spcPct val="0"/>
                </a:spcBef>
                <a:buFontTx/>
                <a:buNone/>
              </a:pPr>
              <a:t>20</a:t>
            </a:fld>
            <a:endParaRPr lang="cs-CZ" altLang="cs-CZ" sz="1400"/>
          </a:p>
        </p:txBody>
      </p:sp>
      <p:sp>
        <p:nvSpPr>
          <p:cNvPr id="45059" name="Rectangle 2">
            <a:extLst>
              <a:ext uri="{FF2B5EF4-FFF2-40B4-BE49-F238E27FC236}">
                <a16:creationId xmlns:a16="http://schemas.microsoft.com/office/drawing/2014/main" id="{4CDFD61C-76D8-4E4C-923F-6D9BB526B874}"/>
              </a:ext>
            </a:extLst>
          </p:cNvPr>
          <p:cNvSpPr>
            <a:spLocks noGrp="1" noChangeArrowheads="1"/>
          </p:cNvSpPr>
          <p:nvPr>
            <p:ph type="title"/>
          </p:nvPr>
        </p:nvSpPr>
        <p:spPr>
          <a:xfrm>
            <a:off x="804083" y="425710"/>
            <a:ext cx="8539614" cy="451576"/>
          </a:xfrm>
        </p:spPr>
        <p:txBody>
          <a:bodyPr/>
          <a:lstStyle/>
          <a:p>
            <a:pPr algn="l" eaLnBrk="1" hangingPunct="1"/>
            <a:r>
              <a:rPr lang="en-GB" altLang="cs-CZ" sz="3600" b="1" dirty="0"/>
              <a:t>Biological effects of ionising radiation</a:t>
            </a:r>
            <a:endParaRPr lang="cs-CZ" altLang="cs-CZ" sz="3600" b="1" dirty="0"/>
          </a:p>
        </p:txBody>
      </p:sp>
      <p:sp>
        <p:nvSpPr>
          <p:cNvPr id="45060" name="Rectangle 3">
            <a:extLst>
              <a:ext uri="{FF2B5EF4-FFF2-40B4-BE49-F238E27FC236}">
                <a16:creationId xmlns:a16="http://schemas.microsoft.com/office/drawing/2014/main" id="{5887042B-AF5B-446B-B9AC-BEC775C09A2A}"/>
              </a:ext>
            </a:extLst>
          </p:cNvPr>
          <p:cNvSpPr>
            <a:spLocks noGrp="1" noChangeArrowheads="1"/>
          </p:cNvSpPr>
          <p:nvPr>
            <p:ph type="body" idx="1"/>
          </p:nvPr>
        </p:nvSpPr>
        <p:spPr>
          <a:xfrm>
            <a:off x="1008992" y="1412875"/>
            <a:ext cx="9911255" cy="4997450"/>
          </a:xfrm>
          <a:noFill/>
        </p:spPr>
        <p:txBody>
          <a:bodyPr/>
          <a:lstStyle/>
          <a:p>
            <a:pPr eaLnBrk="1" hangingPunct="1">
              <a:lnSpc>
                <a:spcPct val="100000"/>
              </a:lnSpc>
              <a:buFont typeface="Wingdings" panose="05000000000000000000" pitchFamily="2" charset="2"/>
              <a:buChar char="Ø"/>
            </a:pPr>
            <a:r>
              <a:rPr lang="en-GB" altLang="cs-CZ" sz="2400" b="1" dirty="0"/>
              <a:t>Direct action </a:t>
            </a:r>
            <a:r>
              <a:rPr lang="cs-CZ" altLang="cs-CZ" sz="2400" b="1" dirty="0"/>
              <a:t>(</a:t>
            </a:r>
            <a:r>
              <a:rPr lang="cs-CZ" altLang="cs-CZ" sz="2400" b="1" dirty="0" err="1"/>
              <a:t>hits</a:t>
            </a:r>
            <a:r>
              <a:rPr lang="cs-CZ" altLang="cs-CZ" sz="2400" b="1" dirty="0"/>
              <a:t>) </a:t>
            </a:r>
            <a:r>
              <a:rPr lang="en-GB" altLang="cs-CZ" sz="2400" b="1" dirty="0"/>
              <a:t>– </a:t>
            </a:r>
            <a:r>
              <a:rPr lang="en-GB" altLang="cs-CZ" sz="2400" dirty="0"/>
              <a:t>physical and physical-chemical process of radiation energy absorption, leading directly to changes in important cellular structures. It is the most important action mechanism in cells with low water content. Theory of direct action is called </a:t>
            </a:r>
            <a:r>
              <a:rPr lang="en-GB" altLang="cs-CZ" sz="2400" b="1" dirty="0"/>
              <a:t>target theory</a:t>
            </a:r>
            <a:r>
              <a:rPr lang="en-GB" altLang="cs-CZ" sz="2400" dirty="0"/>
              <a:t>. It is based on physical energy transfer.</a:t>
            </a:r>
            <a:endParaRPr lang="cs-CZ" altLang="cs-CZ" sz="2400" dirty="0"/>
          </a:p>
          <a:p>
            <a:pPr eaLnBrk="1" hangingPunct="1">
              <a:lnSpc>
                <a:spcPct val="100000"/>
              </a:lnSpc>
              <a:buFont typeface="Wingdings" panose="05000000000000000000" pitchFamily="2" charset="2"/>
              <a:buNone/>
            </a:pPr>
            <a:r>
              <a:rPr lang="en-GB" altLang="cs-CZ" sz="2400" dirty="0"/>
              <a:t> </a:t>
            </a:r>
          </a:p>
          <a:p>
            <a:pPr eaLnBrk="1" hangingPunct="1">
              <a:lnSpc>
                <a:spcPct val="100000"/>
              </a:lnSpc>
              <a:buFont typeface="Wingdings" panose="05000000000000000000" pitchFamily="2" charset="2"/>
              <a:buChar char="Ø"/>
            </a:pPr>
            <a:r>
              <a:rPr lang="en-GB" altLang="cs-CZ" sz="2400" b="1" dirty="0"/>
              <a:t>Indirect effects</a:t>
            </a:r>
            <a:r>
              <a:rPr lang="en-GB" altLang="cs-CZ" sz="2400" dirty="0"/>
              <a:t> are mediated by water radiolysis products, namely by free radicals H* a OH*. It is most important in cells with high water content. The free radicals have free unpaired electron</a:t>
            </a:r>
            <a:r>
              <a:rPr lang="cs-CZ" altLang="cs-CZ" sz="2400" dirty="0"/>
              <a:t>s</a:t>
            </a:r>
            <a:r>
              <a:rPr lang="en-GB" altLang="cs-CZ" sz="2400" dirty="0"/>
              <a:t> which cause their high chemical reactivity. They attack chemical bonds in biomolecules and degrade their structure. Theory of indirect action – </a:t>
            </a:r>
            <a:r>
              <a:rPr lang="en-GB" altLang="cs-CZ" sz="2400" b="1" dirty="0"/>
              <a:t>radical theory</a:t>
            </a:r>
            <a:r>
              <a:rPr lang="en-GB" altLang="cs-CZ" sz="2400" dirty="0"/>
              <a:t> – is based on chemical energy transfer.</a:t>
            </a:r>
          </a:p>
        </p:txBody>
      </p:sp>
    </p:spTree>
    <p:extLst>
      <p:ext uri="{BB962C8B-B14F-4D97-AF65-F5344CB8AC3E}">
        <p14:creationId xmlns:p14="http://schemas.microsoft.com/office/powerpoint/2010/main" val="83339026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číslo snímku 5">
            <a:extLst>
              <a:ext uri="{FF2B5EF4-FFF2-40B4-BE49-F238E27FC236}">
                <a16:creationId xmlns:a16="http://schemas.microsoft.com/office/drawing/2014/main" id="{7F4B79C1-13E8-47D2-8CF0-23030ED363D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5EA92F4-978A-4F27-A48F-D752617BBC1D}" type="slidenum">
              <a:rPr lang="cs-CZ" altLang="cs-CZ" sz="1400"/>
              <a:pPr>
                <a:spcBef>
                  <a:spcPct val="0"/>
                </a:spcBef>
                <a:buFontTx/>
                <a:buNone/>
              </a:pPr>
              <a:t>21</a:t>
            </a:fld>
            <a:endParaRPr lang="cs-CZ" altLang="cs-CZ" sz="1400"/>
          </a:p>
        </p:txBody>
      </p:sp>
      <p:sp>
        <p:nvSpPr>
          <p:cNvPr id="47107" name="Rectangle 2">
            <a:extLst>
              <a:ext uri="{FF2B5EF4-FFF2-40B4-BE49-F238E27FC236}">
                <a16:creationId xmlns:a16="http://schemas.microsoft.com/office/drawing/2014/main" id="{25344EB7-B0E8-491D-9085-0DDEA6B56932}"/>
              </a:ext>
            </a:extLst>
          </p:cNvPr>
          <p:cNvSpPr>
            <a:spLocks noGrp="1" noChangeArrowheads="1"/>
          </p:cNvSpPr>
          <p:nvPr>
            <p:ph type="title"/>
          </p:nvPr>
        </p:nvSpPr>
        <p:spPr>
          <a:xfrm>
            <a:off x="1613940" y="442037"/>
            <a:ext cx="5049618" cy="652462"/>
          </a:xfrm>
        </p:spPr>
        <p:txBody>
          <a:bodyPr/>
          <a:lstStyle/>
          <a:p>
            <a:pPr algn="l" eaLnBrk="1" hangingPunct="1"/>
            <a:r>
              <a:rPr lang="cs-CZ" altLang="cs-CZ" sz="3600" b="1" dirty="0"/>
              <a:t>E</a:t>
            </a:r>
            <a:r>
              <a:rPr lang="en-GB" altLang="cs-CZ" sz="3600" b="1" dirty="0" err="1"/>
              <a:t>ffects</a:t>
            </a:r>
            <a:r>
              <a:rPr lang="en-GB" altLang="cs-CZ" sz="3600" b="1" dirty="0"/>
              <a:t> on the cell</a:t>
            </a:r>
          </a:p>
        </p:txBody>
      </p:sp>
      <p:sp>
        <p:nvSpPr>
          <p:cNvPr id="47108" name="Rectangle 3">
            <a:extLst>
              <a:ext uri="{FF2B5EF4-FFF2-40B4-BE49-F238E27FC236}">
                <a16:creationId xmlns:a16="http://schemas.microsoft.com/office/drawing/2014/main" id="{6962C6F1-4C67-4E55-ACAE-3CFC6ACBB30C}"/>
              </a:ext>
            </a:extLst>
          </p:cNvPr>
          <p:cNvSpPr>
            <a:spLocks noGrp="1" noChangeArrowheads="1"/>
          </p:cNvSpPr>
          <p:nvPr>
            <p:ph type="body" idx="1"/>
          </p:nvPr>
        </p:nvSpPr>
        <p:spPr>
          <a:xfrm>
            <a:off x="977461" y="1600200"/>
            <a:ext cx="9774621" cy="4781550"/>
          </a:xfrm>
          <a:solidFill>
            <a:schemeClr val="bg1">
              <a:alpha val="39999"/>
            </a:schemeClr>
          </a:solidFill>
        </p:spPr>
        <p:txBody>
          <a:bodyPr/>
          <a:lstStyle/>
          <a:p>
            <a:pPr eaLnBrk="1" hangingPunct="1">
              <a:lnSpc>
                <a:spcPct val="100000"/>
              </a:lnSpc>
              <a:buFontTx/>
              <a:buNone/>
            </a:pPr>
            <a:r>
              <a:rPr lang="cs-CZ" altLang="cs-CZ" sz="2800" dirty="0"/>
              <a:t>	</a:t>
            </a:r>
            <a:r>
              <a:rPr lang="en-GB" altLang="cs-CZ" sz="2800" dirty="0"/>
              <a:t>In proliferating cells we find these levels of radiation damage:</a:t>
            </a:r>
            <a:endParaRPr lang="cs-CZ" altLang="cs-CZ" sz="2800" dirty="0"/>
          </a:p>
          <a:p>
            <a:pPr eaLnBrk="1" hangingPunct="1">
              <a:lnSpc>
                <a:spcPct val="100000"/>
              </a:lnSpc>
              <a:buFontTx/>
              <a:buNone/>
            </a:pPr>
            <a:endParaRPr lang="en-GB" altLang="cs-CZ" sz="2800" b="1" dirty="0"/>
          </a:p>
          <a:p>
            <a:pPr eaLnBrk="1" hangingPunct="1">
              <a:lnSpc>
                <a:spcPct val="100000"/>
              </a:lnSpc>
              <a:buFont typeface="Wingdings" panose="05000000000000000000" pitchFamily="2" charset="2"/>
              <a:buChar char="Ø"/>
            </a:pPr>
            <a:r>
              <a:rPr lang="en-GB" altLang="cs-CZ" sz="2800" b="1" dirty="0"/>
              <a:t>Transient stopping of proliferation</a:t>
            </a:r>
          </a:p>
          <a:p>
            <a:pPr eaLnBrk="1" hangingPunct="1">
              <a:lnSpc>
                <a:spcPct val="100000"/>
              </a:lnSpc>
              <a:buFont typeface="Wingdings" panose="05000000000000000000" pitchFamily="2" charset="2"/>
              <a:buChar char="Ø"/>
            </a:pPr>
            <a:r>
              <a:rPr lang="en-GB" altLang="cs-CZ" sz="2800" b="1" dirty="0"/>
              <a:t>Reproductive death of cells</a:t>
            </a:r>
            <a:r>
              <a:rPr lang="en-GB" altLang="cs-CZ" sz="2800" dirty="0">
                <a:solidFill>
                  <a:srgbClr val="FFFFCC"/>
                </a:solidFill>
              </a:rPr>
              <a:t> </a:t>
            </a:r>
            <a:r>
              <a:rPr lang="en-GB" altLang="cs-CZ" sz="2800" dirty="0"/>
              <a:t>(vital functions are maintained but proliferation ability is lost)</a:t>
            </a:r>
            <a:endParaRPr lang="en-GB" altLang="cs-CZ" sz="2800" b="1" dirty="0"/>
          </a:p>
          <a:p>
            <a:pPr eaLnBrk="1" hangingPunct="1">
              <a:lnSpc>
                <a:spcPct val="100000"/>
              </a:lnSpc>
              <a:buFont typeface="Wingdings" panose="05000000000000000000" pitchFamily="2" charset="2"/>
              <a:buChar char="Ø"/>
            </a:pPr>
            <a:r>
              <a:rPr lang="en-GB" altLang="cs-CZ" sz="2800" b="1" dirty="0"/>
              <a:t>Instantaneous death of cells</a:t>
            </a:r>
            <a:endParaRPr lang="cs-CZ" altLang="cs-CZ" sz="2800" b="1" dirty="0"/>
          </a:p>
          <a:p>
            <a:pPr eaLnBrk="1" hangingPunct="1">
              <a:lnSpc>
                <a:spcPct val="100000"/>
              </a:lnSpc>
              <a:buFont typeface="Wingdings" panose="05000000000000000000" pitchFamily="2" charset="2"/>
              <a:buNone/>
            </a:pPr>
            <a:endParaRPr lang="en-GB" altLang="cs-CZ" sz="2800" b="1" dirty="0"/>
          </a:p>
          <a:p>
            <a:pPr eaLnBrk="1" hangingPunct="1">
              <a:lnSpc>
                <a:spcPct val="100000"/>
              </a:lnSpc>
              <a:buFontTx/>
              <a:buNone/>
            </a:pPr>
            <a:r>
              <a:rPr lang="cs-CZ" altLang="cs-CZ" sz="2800" dirty="0"/>
              <a:t>	</a:t>
            </a:r>
            <a:r>
              <a:rPr lang="en-GB" altLang="cs-CZ" sz="2800" dirty="0"/>
              <a:t>Cell sensitivity to ionising radiation (radiosensitivity), or their resistance (</a:t>
            </a:r>
            <a:r>
              <a:rPr lang="en-GB" altLang="cs-CZ" sz="2800" dirty="0" err="1"/>
              <a:t>radioresist</a:t>
            </a:r>
            <a:r>
              <a:rPr lang="cs-CZ" altLang="cs-CZ" sz="2800" dirty="0"/>
              <a:t>a</a:t>
            </a:r>
            <a:r>
              <a:rPr lang="en-GB" altLang="cs-CZ" sz="2800" dirty="0" err="1"/>
              <a:t>nce</a:t>
            </a:r>
            <a:r>
              <a:rPr lang="en-GB" altLang="cs-CZ" sz="2800" dirty="0"/>
              <a:t>) depends mainly on the repair ability of the cell.</a:t>
            </a:r>
          </a:p>
        </p:txBody>
      </p:sp>
    </p:spTree>
    <p:extLst>
      <p:ext uri="{BB962C8B-B14F-4D97-AF65-F5344CB8AC3E}">
        <p14:creationId xmlns:p14="http://schemas.microsoft.com/office/powerpoint/2010/main" val="44729760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číslo snímku 5">
            <a:extLst>
              <a:ext uri="{FF2B5EF4-FFF2-40B4-BE49-F238E27FC236}">
                <a16:creationId xmlns:a16="http://schemas.microsoft.com/office/drawing/2014/main" id="{921A23CE-C078-4675-97FC-8BB75B8290F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4D5DEDF-ED6F-4FE8-AD2A-C39C1344615E}" type="slidenum">
              <a:rPr lang="cs-CZ" altLang="cs-CZ" sz="1400"/>
              <a:pPr>
                <a:spcBef>
                  <a:spcPct val="0"/>
                </a:spcBef>
                <a:buFontTx/>
                <a:buNone/>
              </a:pPr>
              <a:t>22</a:t>
            </a:fld>
            <a:endParaRPr lang="cs-CZ" altLang="cs-CZ" sz="1400"/>
          </a:p>
        </p:txBody>
      </p:sp>
      <p:sp>
        <p:nvSpPr>
          <p:cNvPr id="49155" name="Rectangle 2">
            <a:extLst>
              <a:ext uri="{FF2B5EF4-FFF2-40B4-BE49-F238E27FC236}">
                <a16:creationId xmlns:a16="http://schemas.microsoft.com/office/drawing/2014/main" id="{0DA9AD02-A3A5-493A-99D9-5EB66CF199C2}"/>
              </a:ext>
            </a:extLst>
          </p:cNvPr>
          <p:cNvSpPr>
            <a:spLocks noGrp="1" noChangeArrowheads="1"/>
          </p:cNvSpPr>
          <p:nvPr>
            <p:ph type="title"/>
          </p:nvPr>
        </p:nvSpPr>
        <p:spPr>
          <a:xfrm>
            <a:off x="1919288" y="476250"/>
            <a:ext cx="8229600" cy="725488"/>
          </a:xfrm>
        </p:spPr>
        <p:txBody>
          <a:bodyPr/>
          <a:lstStyle/>
          <a:p>
            <a:pPr algn="l" eaLnBrk="1" hangingPunct="1"/>
            <a:r>
              <a:rPr lang="en-GB" altLang="cs-CZ" sz="3600" b="1" dirty="0"/>
              <a:t>Effects on the cell</a:t>
            </a:r>
          </a:p>
        </p:txBody>
      </p:sp>
      <p:sp>
        <p:nvSpPr>
          <p:cNvPr id="49156" name="Rectangle 3">
            <a:extLst>
              <a:ext uri="{FF2B5EF4-FFF2-40B4-BE49-F238E27FC236}">
                <a16:creationId xmlns:a16="http://schemas.microsoft.com/office/drawing/2014/main" id="{FD1D2D78-CA05-4808-8E7C-388D3AF36B64}"/>
              </a:ext>
            </a:extLst>
          </p:cNvPr>
          <p:cNvSpPr>
            <a:spLocks noGrp="1" noChangeArrowheads="1"/>
          </p:cNvSpPr>
          <p:nvPr>
            <p:ph type="body" idx="1"/>
          </p:nvPr>
        </p:nvSpPr>
        <p:spPr>
          <a:xfrm>
            <a:off x="746234" y="1136925"/>
            <a:ext cx="10625959" cy="4752975"/>
          </a:xfrm>
          <a:solidFill>
            <a:schemeClr val="bg1">
              <a:alpha val="39999"/>
            </a:schemeClr>
          </a:solidFill>
        </p:spPr>
        <p:txBody>
          <a:bodyPr/>
          <a:lstStyle/>
          <a:p>
            <a:pPr eaLnBrk="1" hangingPunct="1">
              <a:lnSpc>
                <a:spcPct val="100000"/>
              </a:lnSpc>
              <a:buFontTx/>
              <a:buNone/>
            </a:pPr>
            <a:r>
              <a:rPr lang="en-GB" altLang="cs-CZ" sz="2400" dirty="0"/>
              <a:t>Factors influencing biological effects in general:</a:t>
            </a:r>
            <a:endParaRPr lang="cs-CZ" altLang="cs-CZ" sz="2400" dirty="0"/>
          </a:p>
          <a:p>
            <a:pPr eaLnBrk="1" hangingPunct="1">
              <a:lnSpc>
                <a:spcPct val="100000"/>
              </a:lnSpc>
              <a:buFontTx/>
              <a:buNone/>
            </a:pPr>
            <a:endParaRPr lang="en-GB" altLang="cs-CZ" sz="2400" dirty="0"/>
          </a:p>
          <a:p>
            <a:pPr eaLnBrk="1" hangingPunct="1">
              <a:lnSpc>
                <a:spcPct val="100000"/>
              </a:lnSpc>
              <a:buFont typeface="Wingdings" panose="05000000000000000000" pitchFamily="2" charset="2"/>
              <a:buChar char="Ø"/>
            </a:pPr>
            <a:r>
              <a:rPr lang="en-GB" altLang="cs-CZ" sz="2400" b="1" dirty="0"/>
              <a:t>Physical and chemical:</a:t>
            </a:r>
            <a:r>
              <a:rPr lang="en-GB" altLang="cs-CZ" sz="2400" dirty="0"/>
              <a:t> equivalent dose, dose rate, temperature, spatial distribution of absorbed dose, presence of water and oxygen.</a:t>
            </a:r>
          </a:p>
          <a:p>
            <a:pPr eaLnBrk="1" hangingPunct="1">
              <a:lnSpc>
                <a:spcPct val="100000"/>
              </a:lnSpc>
              <a:buFont typeface="Wingdings" panose="05000000000000000000" pitchFamily="2" charset="2"/>
              <a:buChar char="Ø"/>
            </a:pPr>
            <a:r>
              <a:rPr lang="en-GB" altLang="cs-CZ" sz="2400" b="1" dirty="0"/>
              <a:t>Biological:</a:t>
            </a:r>
            <a:r>
              <a:rPr lang="en-GB" altLang="cs-CZ" sz="2400" dirty="0"/>
              <a:t> species, organ or tissue, degree of cell  differentiation, physiological state, spontaneous ability of repair, repopulation and regeneration.</a:t>
            </a:r>
            <a:endParaRPr lang="cs-CZ" altLang="cs-CZ" sz="2400" dirty="0"/>
          </a:p>
          <a:p>
            <a:pPr eaLnBrk="1" hangingPunct="1">
              <a:lnSpc>
                <a:spcPct val="100000"/>
              </a:lnSpc>
              <a:buFontTx/>
              <a:buNone/>
            </a:pPr>
            <a:endParaRPr lang="en-GB" altLang="cs-CZ" sz="2400" dirty="0"/>
          </a:p>
          <a:p>
            <a:pPr eaLnBrk="1" hangingPunct="1">
              <a:lnSpc>
                <a:spcPct val="100000"/>
              </a:lnSpc>
              <a:buFontTx/>
              <a:buNone/>
            </a:pPr>
            <a:r>
              <a:rPr lang="en-GB" altLang="cs-CZ" sz="2400" dirty="0"/>
              <a:t>Sensitivity of cells is influenced by:</a:t>
            </a:r>
            <a:endParaRPr lang="cs-CZ" altLang="cs-CZ" sz="2400" dirty="0"/>
          </a:p>
          <a:p>
            <a:pPr eaLnBrk="1" hangingPunct="1">
              <a:lnSpc>
                <a:spcPct val="100000"/>
              </a:lnSpc>
              <a:buFont typeface="Wingdings" panose="05000000000000000000" pitchFamily="2" charset="2"/>
              <a:buChar char="Ø"/>
            </a:pPr>
            <a:r>
              <a:rPr lang="en-GB" altLang="cs-CZ" sz="2400" b="1" dirty="0"/>
              <a:t>Cell cycle phase</a:t>
            </a:r>
            <a:r>
              <a:rPr lang="en-GB" altLang="cs-CZ" sz="2400" dirty="0">
                <a:solidFill>
                  <a:srgbClr val="FFFFCC"/>
                </a:solidFill>
              </a:rPr>
              <a:t> </a:t>
            </a:r>
            <a:r>
              <a:rPr lang="en-GB" altLang="cs-CZ" sz="2400" dirty="0"/>
              <a:t>(S-phase!)</a:t>
            </a:r>
          </a:p>
          <a:p>
            <a:pPr eaLnBrk="1" hangingPunct="1">
              <a:lnSpc>
                <a:spcPct val="100000"/>
              </a:lnSpc>
              <a:buFont typeface="Wingdings" panose="05000000000000000000" pitchFamily="2" charset="2"/>
              <a:buChar char="Ø"/>
            </a:pPr>
            <a:r>
              <a:rPr lang="en-GB" altLang="cs-CZ" sz="2400" b="1" dirty="0"/>
              <a:t>Differentiation degree</a:t>
            </a:r>
            <a:r>
              <a:rPr lang="en-GB" altLang="cs-CZ" sz="2400" dirty="0"/>
              <a:t>. Differentiated cells are less sensitive.</a:t>
            </a:r>
          </a:p>
          <a:p>
            <a:pPr eaLnBrk="1" hangingPunct="1">
              <a:lnSpc>
                <a:spcPct val="100000"/>
              </a:lnSpc>
              <a:buFont typeface="Wingdings" panose="05000000000000000000" pitchFamily="2" charset="2"/>
              <a:buChar char="Ø"/>
            </a:pPr>
            <a:r>
              <a:rPr lang="en-GB" altLang="cs-CZ" sz="2400" b="1" dirty="0"/>
              <a:t>Water and </a:t>
            </a:r>
            <a:r>
              <a:rPr lang="en-GB" altLang="cs-CZ" sz="2400" b="1" u="sng" dirty="0"/>
              <a:t>oxygen </a:t>
            </a:r>
            <a:r>
              <a:rPr lang="en-GB" altLang="cs-CZ" sz="2400" b="1" dirty="0"/>
              <a:t>content</a:t>
            </a:r>
            <a:r>
              <a:rPr lang="en-GB" altLang="cs-CZ" sz="2400" dirty="0"/>
              <a:t>. Direct proportionality (+,+)</a:t>
            </a:r>
          </a:p>
          <a:p>
            <a:pPr eaLnBrk="1" hangingPunct="1">
              <a:lnSpc>
                <a:spcPct val="100000"/>
              </a:lnSpc>
              <a:buFontTx/>
              <a:buNone/>
            </a:pPr>
            <a:r>
              <a:rPr lang="en-GB" altLang="cs-CZ" sz="2400" dirty="0"/>
              <a:t>Very sensitive are e.g. embryonic, generative, epidermal, bone marrow and also</a:t>
            </a:r>
            <a:r>
              <a:rPr lang="en-GB" altLang="cs-CZ" sz="2400" dirty="0">
                <a:solidFill>
                  <a:srgbClr val="FFFFCC"/>
                </a:solidFill>
              </a:rPr>
              <a:t> </a:t>
            </a:r>
            <a:r>
              <a:rPr lang="en-GB" altLang="cs-CZ" sz="2400" b="1" dirty="0"/>
              <a:t>tumour cells</a:t>
            </a:r>
          </a:p>
        </p:txBody>
      </p:sp>
    </p:spTree>
    <p:extLst>
      <p:ext uri="{BB962C8B-B14F-4D97-AF65-F5344CB8AC3E}">
        <p14:creationId xmlns:p14="http://schemas.microsoft.com/office/powerpoint/2010/main" val="95613103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číslo snímku 5">
            <a:extLst>
              <a:ext uri="{FF2B5EF4-FFF2-40B4-BE49-F238E27FC236}">
                <a16:creationId xmlns:a16="http://schemas.microsoft.com/office/drawing/2014/main" id="{98493552-0A66-47E7-8208-8858C2D65B3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B0215C3-05DE-44EC-A2E1-22E9F8D047D4}" type="slidenum">
              <a:rPr lang="cs-CZ" altLang="cs-CZ" sz="1400"/>
              <a:pPr>
                <a:spcBef>
                  <a:spcPct val="0"/>
                </a:spcBef>
                <a:buFontTx/>
                <a:buNone/>
              </a:pPr>
              <a:t>23</a:t>
            </a:fld>
            <a:endParaRPr lang="cs-CZ" altLang="cs-CZ" sz="1400"/>
          </a:p>
        </p:txBody>
      </p:sp>
      <p:sp>
        <p:nvSpPr>
          <p:cNvPr id="51203" name="Rectangle 2">
            <a:extLst>
              <a:ext uri="{FF2B5EF4-FFF2-40B4-BE49-F238E27FC236}">
                <a16:creationId xmlns:a16="http://schemas.microsoft.com/office/drawing/2014/main" id="{5029F5BE-0F43-4455-859D-26E3F9F507EA}"/>
              </a:ext>
            </a:extLst>
          </p:cNvPr>
          <p:cNvSpPr>
            <a:spLocks noGrp="1" noChangeArrowheads="1"/>
          </p:cNvSpPr>
          <p:nvPr>
            <p:ph type="title"/>
          </p:nvPr>
        </p:nvSpPr>
        <p:spPr>
          <a:xfrm>
            <a:off x="1319651" y="349580"/>
            <a:ext cx="4566142" cy="576263"/>
          </a:xfrm>
        </p:spPr>
        <p:txBody>
          <a:bodyPr/>
          <a:lstStyle/>
          <a:p>
            <a:pPr algn="l" eaLnBrk="1" hangingPunct="1"/>
            <a:r>
              <a:rPr lang="en-GB" altLang="cs-CZ" sz="3600" b="1" dirty="0"/>
              <a:t>Tissue sensitivity</a:t>
            </a:r>
          </a:p>
        </p:txBody>
      </p:sp>
      <p:sp>
        <p:nvSpPr>
          <p:cNvPr id="51204" name="Rectangle 3">
            <a:extLst>
              <a:ext uri="{FF2B5EF4-FFF2-40B4-BE49-F238E27FC236}">
                <a16:creationId xmlns:a16="http://schemas.microsoft.com/office/drawing/2014/main" id="{C2403926-7613-4F95-9754-C638F3C8F5BE}"/>
              </a:ext>
            </a:extLst>
          </p:cNvPr>
          <p:cNvSpPr>
            <a:spLocks noGrp="1" noChangeArrowheads="1"/>
          </p:cNvSpPr>
          <p:nvPr>
            <p:ph type="body" idx="1"/>
          </p:nvPr>
        </p:nvSpPr>
        <p:spPr>
          <a:xfrm>
            <a:off x="1093076" y="2133601"/>
            <a:ext cx="5147387" cy="4321175"/>
          </a:xfrm>
          <a:solidFill>
            <a:schemeClr val="bg1">
              <a:alpha val="39999"/>
            </a:schemeClr>
          </a:solidFill>
        </p:spPr>
        <p:txBody>
          <a:bodyPr/>
          <a:lstStyle/>
          <a:p>
            <a:pPr marL="6350" indent="22225" eaLnBrk="1" hangingPunct="1">
              <a:lnSpc>
                <a:spcPct val="100000"/>
              </a:lnSpc>
              <a:buFontTx/>
              <a:buNone/>
            </a:pPr>
            <a:r>
              <a:rPr lang="en-GB" altLang="cs-CZ" sz="2200" dirty="0">
                <a:solidFill>
                  <a:srgbClr val="FF0000"/>
                </a:solidFill>
              </a:rPr>
              <a:t>lymphatic</a:t>
            </a:r>
          </a:p>
          <a:p>
            <a:pPr marL="6350" indent="22225" eaLnBrk="1" hangingPunct="1">
              <a:lnSpc>
                <a:spcPct val="100000"/>
              </a:lnSpc>
              <a:buFontTx/>
              <a:buNone/>
            </a:pPr>
            <a:r>
              <a:rPr lang="en-GB" altLang="cs-CZ" sz="2200" dirty="0">
                <a:solidFill>
                  <a:srgbClr val="FF0000"/>
                </a:solidFill>
              </a:rPr>
              <a:t>spermatogenic epithelium of testis</a:t>
            </a:r>
          </a:p>
          <a:p>
            <a:pPr marL="6350" indent="22225" eaLnBrk="1" hangingPunct="1">
              <a:lnSpc>
                <a:spcPct val="100000"/>
              </a:lnSpc>
              <a:buFontTx/>
              <a:buNone/>
            </a:pPr>
            <a:r>
              <a:rPr lang="en-GB" altLang="cs-CZ" sz="2200" dirty="0">
                <a:solidFill>
                  <a:srgbClr val="FF0000"/>
                </a:solidFill>
              </a:rPr>
              <a:t>bone marrow</a:t>
            </a:r>
          </a:p>
          <a:p>
            <a:pPr marL="6350" indent="22225" eaLnBrk="1" hangingPunct="1">
              <a:lnSpc>
                <a:spcPct val="100000"/>
              </a:lnSpc>
              <a:buFontTx/>
              <a:buNone/>
            </a:pPr>
            <a:r>
              <a:rPr lang="en-GB" altLang="cs-CZ" sz="2200" dirty="0">
                <a:solidFill>
                  <a:srgbClr val="FF0000"/>
                </a:solidFill>
              </a:rPr>
              <a:t>gastrointestinal epithelium</a:t>
            </a:r>
          </a:p>
          <a:p>
            <a:pPr marL="6350" indent="22225" eaLnBrk="1" hangingPunct="1">
              <a:lnSpc>
                <a:spcPct val="100000"/>
              </a:lnSpc>
              <a:buFontTx/>
              <a:buNone/>
            </a:pPr>
            <a:r>
              <a:rPr lang="en-GB" altLang="cs-CZ" sz="2200" dirty="0">
                <a:solidFill>
                  <a:srgbClr val="FF0000"/>
                </a:solidFill>
              </a:rPr>
              <a:t>ovaries</a:t>
            </a:r>
          </a:p>
          <a:p>
            <a:pPr marL="6350" indent="22225" algn="ctr" eaLnBrk="1" hangingPunct="1">
              <a:lnSpc>
                <a:spcPct val="100000"/>
              </a:lnSpc>
              <a:buFontTx/>
              <a:buNone/>
            </a:pPr>
            <a:r>
              <a:rPr lang="en-GB" altLang="cs-CZ" sz="2200" dirty="0">
                <a:solidFill>
                  <a:srgbClr val="FF6600"/>
                </a:solidFill>
              </a:rPr>
              <a:t>cells of skin cancer</a:t>
            </a:r>
          </a:p>
          <a:p>
            <a:pPr marL="6350" indent="22225" algn="r" eaLnBrk="1" hangingPunct="1">
              <a:lnSpc>
                <a:spcPct val="100000"/>
              </a:lnSpc>
              <a:buFontTx/>
              <a:buNone/>
            </a:pPr>
            <a:r>
              <a:rPr lang="en-GB" altLang="cs-CZ" sz="2200" dirty="0"/>
              <a:t>connective tissue</a:t>
            </a:r>
          </a:p>
          <a:p>
            <a:pPr marL="6350" indent="22225" algn="r" eaLnBrk="1" hangingPunct="1">
              <a:lnSpc>
                <a:spcPct val="100000"/>
              </a:lnSpc>
              <a:buFontTx/>
              <a:buNone/>
            </a:pPr>
            <a:r>
              <a:rPr lang="en-GB" altLang="cs-CZ" sz="2200" dirty="0"/>
              <a:t>liver</a:t>
            </a:r>
          </a:p>
          <a:p>
            <a:pPr marL="6350" indent="22225" algn="r" eaLnBrk="1" hangingPunct="1">
              <a:lnSpc>
                <a:spcPct val="100000"/>
              </a:lnSpc>
              <a:buFontTx/>
              <a:buNone/>
            </a:pPr>
            <a:r>
              <a:rPr lang="en-GB" altLang="cs-CZ" sz="2200" dirty="0"/>
              <a:t>pancreas</a:t>
            </a:r>
          </a:p>
          <a:p>
            <a:pPr marL="6350" indent="22225" algn="r" eaLnBrk="1" hangingPunct="1">
              <a:lnSpc>
                <a:spcPct val="100000"/>
              </a:lnSpc>
              <a:buFontTx/>
              <a:buNone/>
            </a:pPr>
            <a:r>
              <a:rPr lang="en-GB" altLang="cs-CZ" sz="2200" dirty="0"/>
              <a:t>kidneys</a:t>
            </a:r>
          </a:p>
          <a:p>
            <a:pPr marL="6350" indent="22225" algn="r" eaLnBrk="1" hangingPunct="1">
              <a:lnSpc>
                <a:spcPct val="100000"/>
              </a:lnSpc>
              <a:buFontTx/>
              <a:buNone/>
            </a:pPr>
            <a:r>
              <a:rPr lang="en-GB" altLang="cs-CZ" sz="2200" dirty="0"/>
              <a:t>nerve tissue</a:t>
            </a:r>
          </a:p>
          <a:p>
            <a:pPr marL="6350" indent="22225" algn="r" eaLnBrk="1" hangingPunct="1">
              <a:lnSpc>
                <a:spcPct val="100000"/>
              </a:lnSpc>
              <a:buFontTx/>
              <a:buNone/>
            </a:pPr>
            <a:r>
              <a:rPr lang="en-GB" altLang="cs-CZ" sz="2200" dirty="0"/>
              <a:t>brain</a:t>
            </a:r>
          </a:p>
          <a:p>
            <a:pPr marL="6350" indent="22225" algn="r" eaLnBrk="1" hangingPunct="1">
              <a:lnSpc>
                <a:spcPct val="100000"/>
              </a:lnSpc>
              <a:buFontTx/>
              <a:buNone/>
            </a:pPr>
            <a:r>
              <a:rPr lang="en-GB" altLang="cs-CZ" sz="2200" dirty="0"/>
              <a:t>muscle</a:t>
            </a:r>
          </a:p>
        </p:txBody>
      </p:sp>
      <p:sp>
        <p:nvSpPr>
          <p:cNvPr id="51205" name="Text Box 4">
            <a:extLst>
              <a:ext uri="{FF2B5EF4-FFF2-40B4-BE49-F238E27FC236}">
                <a16:creationId xmlns:a16="http://schemas.microsoft.com/office/drawing/2014/main" id="{87D3A9D5-5A26-4D56-8796-900BEF069A47}"/>
              </a:ext>
            </a:extLst>
          </p:cNvPr>
          <p:cNvSpPr txBox="1">
            <a:spLocks noChangeArrowheads="1"/>
          </p:cNvSpPr>
          <p:nvPr/>
        </p:nvSpPr>
        <p:spPr bwMode="auto">
          <a:xfrm>
            <a:off x="1774826" y="1268414"/>
            <a:ext cx="4392613" cy="683264"/>
          </a:xfrm>
          <a:prstGeom prst="rect">
            <a:avLst/>
          </a:prstGeom>
          <a:solidFill>
            <a:schemeClr val="bg1">
              <a:alpha val="39999"/>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buFontTx/>
              <a:buNone/>
            </a:pPr>
            <a:r>
              <a:rPr lang="en-GB" altLang="cs-CZ" sz="2400"/>
              <a:t>Arranged according to the decreasing radiosensitivity</a:t>
            </a:r>
            <a:r>
              <a:rPr lang="cs-CZ" altLang="cs-CZ" sz="2400"/>
              <a:t>:</a:t>
            </a:r>
          </a:p>
        </p:txBody>
      </p:sp>
      <p:sp>
        <p:nvSpPr>
          <p:cNvPr id="51206" name="Text Box 5">
            <a:extLst>
              <a:ext uri="{FF2B5EF4-FFF2-40B4-BE49-F238E27FC236}">
                <a16:creationId xmlns:a16="http://schemas.microsoft.com/office/drawing/2014/main" id="{3C950EF6-6D1D-4517-8EBF-48D93F06512C}"/>
              </a:ext>
            </a:extLst>
          </p:cNvPr>
          <p:cNvSpPr txBox="1">
            <a:spLocks noChangeArrowheads="1"/>
          </p:cNvSpPr>
          <p:nvPr/>
        </p:nvSpPr>
        <p:spPr bwMode="auto">
          <a:xfrm>
            <a:off x="7013412" y="1208689"/>
            <a:ext cx="4590008" cy="3970318"/>
          </a:xfrm>
          <a:prstGeom prst="rect">
            <a:avLst/>
          </a:prstGeom>
          <a:solidFill>
            <a:schemeClr val="bg1">
              <a:alpha val="39999"/>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tabLst>
                <a:tab pos="2593975" algn="l"/>
              </a:tabLst>
              <a:defRPr sz="3200">
                <a:solidFill>
                  <a:schemeClr val="tx1"/>
                </a:solidFill>
                <a:latin typeface="Arial" panose="020B0604020202020204" pitchFamily="34" charset="0"/>
              </a:defRPr>
            </a:lvl1pPr>
            <a:lvl2pPr marL="742950" indent="-285750">
              <a:spcBef>
                <a:spcPct val="20000"/>
              </a:spcBef>
              <a:buChar char="–"/>
              <a:tabLst>
                <a:tab pos="2593975" algn="l"/>
              </a:tabLst>
              <a:defRPr sz="2800">
                <a:solidFill>
                  <a:schemeClr val="tx1"/>
                </a:solidFill>
                <a:latin typeface="Arial" panose="020B0604020202020204" pitchFamily="34" charset="0"/>
              </a:defRPr>
            </a:lvl2pPr>
            <a:lvl3pPr marL="1143000" indent="-228600">
              <a:spcBef>
                <a:spcPct val="20000"/>
              </a:spcBef>
              <a:buChar char="•"/>
              <a:tabLst>
                <a:tab pos="2593975" algn="l"/>
              </a:tabLst>
              <a:defRPr sz="2400">
                <a:solidFill>
                  <a:schemeClr val="tx1"/>
                </a:solidFill>
                <a:latin typeface="Arial" panose="020B0604020202020204" pitchFamily="34" charset="0"/>
              </a:defRPr>
            </a:lvl3pPr>
            <a:lvl4pPr marL="1600200" indent="-228600">
              <a:spcBef>
                <a:spcPct val="20000"/>
              </a:spcBef>
              <a:buChar char="–"/>
              <a:tabLst>
                <a:tab pos="2593975" algn="l"/>
              </a:tabLst>
              <a:defRPr sz="2000">
                <a:solidFill>
                  <a:schemeClr val="tx1"/>
                </a:solidFill>
                <a:latin typeface="Arial" panose="020B0604020202020204" pitchFamily="34" charset="0"/>
              </a:defRPr>
            </a:lvl4pPr>
            <a:lvl5pPr marL="2057400" indent="-228600">
              <a:spcBef>
                <a:spcPct val="20000"/>
              </a:spcBef>
              <a:buChar char="»"/>
              <a:tabLst>
                <a:tab pos="25939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9pPr>
          </a:lstStyle>
          <a:p>
            <a:pPr eaLnBrk="1" hangingPunct="1">
              <a:buFontTx/>
              <a:buNone/>
            </a:pPr>
            <a:r>
              <a:rPr lang="en-GB" altLang="cs-CZ" sz="2000" dirty="0"/>
              <a:t>Typical symptoms of radiation sickness:</a:t>
            </a:r>
          </a:p>
          <a:p>
            <a:pPr eaLnBrk="1" hangingPunct="1">
              <a:buFontTx/>
              <a:buNone/>
            </a:pPr>
            <a:r>
              <a:rPr lang="en-GB" altLang="cs-CZ" sz="2000" dirty="0"/>
              <a:t>1. Non-lethal – damage to the erythropoiesis (bone marrow), effects on gonads</a:t>
            </a:r>
          </a:p>
          <a:p>
            <a:pPr eaLnBrk="1" hangingPunct="1">
              <a:buFontTx/>
              <a:buNone/>
            </a:pPr>
            <a:r>
              <a:rPr lang="en-GB" altLang="cs-CZ" sz="2000" dirty="0"/>
              <a:t>2. Lethal – gastrointestinal syndrome (damaged epithelium), skin burning, damage to suprarenal glands, damaged vision, nerve syndrome (nerve death)</a:t>
            </a:r>
          </a:p>
          <a:p>
            <a:pPr eaLnBrk="1" hangingPunct="1">
              <a:buFontTx/>
              <a:buNone/>
            </a:pPr>
            <a:r>
              <a:rPr lang="en-GB" altLang="cs-CZ" sz="2000" b="1" dirty="0"/>
              <a:t>Late sequels</a:t>
            </a:r>
            <a:r>
              <a:rPr lang="en-GB" altLang="cs-CZ" sz="2000" dirty="0"/>
              <a:t> – cumulative</a:t>
            </a:r>
            <a:r>
              <a:rPr lang="en-GB" altLang="cs-CZ" sz="2000" dirty="0">
                <a:solidFill>
                  <a:srgbClr val="FFFFCC"/>
                </a:solidFill>
              </a:rPr>
              <a:t> </a:t>
            </a:r>
            <a:r>
              <a:rPr lang="en-GB" altLang="cs-CZ" sz="2000" dirty="0"/>
              <a:t>– </a:t>
            </a:r>
            <a:r>
              <a:rPr lang="en-GB" altLang="cs-CZ" sz="2000" b="1" dirty="0">
                <a:solidFill>
                  <a:srgbClr val="FF0000"/>
                </a:solidFill>
              </a:rPr>
              <a:t>genetic damage,</a:t>
            </a:r>
            <a:r>
              <a:rPr lang="en-GB" altLang="cs-CZ" sz="2000" dirty="0">
                <a:solidFill>
                  <a:srgbClr val="FF0000"/>
                </a:solidFill>
              </a:rPr>
              <a:t> cancer</a:t>
            </a:r>
          </a:p>
        </p:txBody>
      </p:sp>
    </p:spTree>
    <p:extLst>
      <p:ext uri="{BB962C8B-B14F-4D97-AF65-F5344CB8AC3E}">
        <p14:creationId xmlns:p14="http://schemas.microsoft.com/office/powerpoint/2010/main" val="406286233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číslo snímku 5">
            <a:extLst>
              <a:ext uri="{FF2B5EF4-FFF2-40B4-BE49-F238E27FC236}">
                <a16:creationId xmlns:a16="http://schemas.microsoft.com/office/drawing/2014/main" id="{CAC999D1-5F9A-46EA-A3F3-65611F40D43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DC24CE3-734A-405D-92DE-17E6A36CE25F}" type="slidenum">
              <a:rPr lang="cs-CZ" altLang="cs-CZ" sz="1400"/>
              <a:pPr>
                <a:spcBef>
                  <a:spcPct val="0"/>
                </a:spcBef>
                <a:buFontTx/>
                <a:buNone/>
              </a:pPr>
              <a:t>24</a:t>
            </a:fld>
            <a:endParaRPr lang="cs-CZ" altLang="cs-CZ" sz="1400"/>
          </a:p>
        </p:txBody>
      </p:sp>
      <p:sp>
        <p:nvSpPr>
          <p:cNvPr id="53251" name="Rectangle 2">
            <a:extLst>
              <a:ext uri="{FF2B5EF4-FFF2-40B4-BE49-F238E27FC236}">
                <a16:creationId xmlns:a16="http://schemas.microsoft.com/office/drawing/2014/main" id="{636D65D8-785A-4DF2-BF27-79CDF0D17BA9}"/>
              </a:ext>
            </a:extLst>
          </p:cNvPr>
          <p:cNvSpPr>
            <a:spLocks noGrp="1" noChangeArrowheads="1"/>
          </p:cNvSpPr>
          <p:nvPr>
            <p:ph type="title"/>
          </p:nvPr>
        </p:nvSpPr>
        <p:spPr>
          <a:xfrm>
            <a:off x="720000" y="720000"/>
            <a:ext cx="4661297" cy="451576"/>
          </a:xfrm>
        </p:spPr>
        <p:txBody>
          <a:bodyPr/>
          <a:lstStyle/>
          <a:p>
            <a:pPr algn="l" eaLnBrk="1" hangingPunct="1"/>
            <a:r>
              <a:rPr lang="en-GB" altLang="cs-CZ" sz="3600" b="1" dirty="0"/>
              <a:t>Nuclear medicine</a:t>
            </a:r>
          </a:p>
        </p:txBody>
      </p:sp>
      <p:sp>
        <p:nvSpPr>
          <p:cNvPr id="53252" name="Rectangle 3">
            <a:extLst>
              <a:ext uri="{FF2B5EF4-FFF2-40B4-BE49-F238E27FC236}">
                <a16:creationId xmlns:a16="http://schemas.microsoft.com/office/drawing/2014/main" id="{323323EE-F979-4D83-BF32-F80C174EFBA9}"/>
              </a:ext>
            </a:extLst>
          </p:cNvPr>
          <p:cNvSpPr>
            <a:spLocks noGrp="1" noChangeArrowheads="1"/>
          </p:cNvSpPr>
          <p:nvPr>
            <p:ph type="body" idx="1"/>
          </p:nvPr>
        </p:nvSpPr>
        <p:spPr>
          <a:xfrm>
            <a:off x="1992313" y="2205039"/>
            <a:ext cx="8229600" cy="1800225"/>
          </a:xfrm>
          <a:noFill/>
        </p:spPr>
        <p:txBody>
          <a:bodyPr/>
          <a:lstStyle/>
          <a:p>
            <a:pPr eaLnBrk="1" hangingPunct="1">
              <a:buFontTx/>
              <a:buNone/>
            </a:pPr>
            <a:r>
              <a:rPr lang="en-GB" altLang="cs-CZ" sz="3200" dirty="0"/>
              <a:t>Nuclear medicine</a:t>
            </a:r>
          </a:p>
          <a:p>
            <a:pPr lvl="1" eaLnBrk="1" hangingPunct="1">
              <a:buFont typeface="Wingdings" panose="05000000000000000000" pitchFamily="2" charset="2"/>
              <a:buChar char="Ø"/>
            </a:pPr>
            <a:r>
              <a:rPr lang="en-GB" altLang="cs-CZ" sz="2800" dirty="0"/>
              <a:t>Simple metabolic examinations</a:t>
            </a:r>
          </a:p>
          <a:p>
            <a:pPr lvl="1" eaLnBrk="1" hangingPunct="1">
              <a:buFont typeface="Wingdings" panose="05000000000000000000" pitchFamily="2" charset="2"/>
              <a:buChar char="Ø"/>
            </a:pPr>
            <a:r>
              <a:rPr lang="en-GB" altLang="cs-CZ" sz="2800" dirty="0"/>
              <a:t>Imaging</a:t>
            </a:r>
          </a:p>
          <a:p>
            <a:pPr eaLnBrk="1" hangingPunct="1"/>
            <a:endParaRPr lang="en-GB" altLang="cs-CZ" dirty="0"/>
          </a:p>
        </p:txBody>
      </p:sp>
    </p:spTree>
    <p:extLst>
      <p:ext uri="{BB962C8B-B14F-4D97-AF65-F5344CB8AC3E}">
        <p14:creationId xmlns:p14="http://schemas.microsoft.com/office/powerpoint/2010/main" val="1524164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číslo snímku 5">
            <a:extLst>
              <a:ext uri="{FF2B5EF4-FFF2-40B4-BE49-F238E27FC236}">
                <a16:creationId xmlns:a16="http://schemas.microsoft.com/office/drawing/2014/main" id="{CCB74738-9C5A-450A-8868-4002A1326CD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36EC815-3591-4CD6-8E2B-60B68ADCCBFB}" type="slidenum">
              <a:rPr lang="cs-CZ" altLang="cs-CZ" sz="1400"/>
              <a:pPr>
                <a:spcBef>
                  <a:spcPct val="0"/>
                </a:spcBef>
                <a:buFontTx/>
                <a:buNone/>
              </a:pPr>
              <a:t>25</a:t>
            </a:fld>
            <a:endParaRPr lang="cs-CZ" altLang="cs-CZ" sz="1400"/>
          </a:p>
        </p:txBody>
      </p:sp>
      <p:sp>
        <p:nvSpPr>
          <p:cNvPr id="55299" name="Rectangle 2">
            <a:extLst>
              <a:ext uri="{FF2B5EF4-FFF2-40B4-BE49-F238E27FC236}">
                <a16:creationId xmlns:a16="http://schemas.microsoft.com/office/drawing/2014/main" id="{A25F4FD5-AC71-4B54-9F41-28C08580C467}"/>
              </a:ext>
            </a:extLst>
          </p:cNvPr>
          <p:cNvSpPr>
            <a:spLocks noGrp="1" noChangeArrowheads="1"/>
          </p:cNvSpPr>
          <p:nvPr>
            <p:ph type="title"/>
          </p:nvPr>
        </p:nvSpPr>
        <p:spPr>
          <a:xfrm>
            <a:off x="767255" y="274639"/>
            <a:ext cx="9649921" cy="777875"/>
          </a:xfrm>
        </p:spPr>
        <p:txBody>
          <a:bodyPr/>
          <a:lstStyle/>
          <a:p>
            <a:pPr algn="l" eaLnBrk="1" hangingPunct="1"/>
            <a:r>
              <a:rPr lang="en-GB" altLang="cs-CZ" sz="3600" b="1" dirty="0"/>
              <a:t>Scintillation counter</a:t>
            </a:r>
            <a:r>
              <a:rPr lang="cs-CZ" altLang="cs-CZ" sz="3600" b="1" dirty="0"/>
              <a:t> and </a:t>
            </a:r>
            <a:r>
              <a:rPr lang="cs-CZ" altLang="cs-CZ" sz="3600" b="1" dirty="0" err="1"/>
              <a:t>scintigraphy</a:t>
            </a:r>
            <a:br>
              <a:rPr lang="cs-CZ" altLang="cs-CZ" sz="3200" b="1" dirty="0"/>
            </a:br>
            <a:r>
              <a:rPr lang="cs-CZ" altLang="cs-CZ" sz="2400" b="1" dirty="0"/>
              <a:t>(</a:t>
            </a:r>
            <a:r>
              <a:rPr lang="cs-CZ" altLang="cs-CZ" sz="2400" b="1" dirty="0" err="1"/>
              <a:t>history</a:t>
            </a:r>
            <a:r>
              <a:rPr lang="cs-CZ" altLang="cs-CZ" sz="2400" b="1" dirty="0"/>
              <a:t> of </a:t>
            </a:r>
            <a:r>
              <a:rPr lang="cs-CZ" altLang="cs-CZ" sz="2400" b="1" dirty="0" err="1"/>
              <a:t>medicine</a:t>
            </a:r>
            <a:r>
              <a:rPr lang="cs-CZ" altLang="cs-CZ" sz="2400" b="1" dirty="0"/>
              <a:t>)</a:t>
            </a:r>
          </a:p>
        </p:txBody>
      </p:sp>
      <p:sp>
        <p:nvSpPr>
          <p:cNvPr id="55300" name="Rectangle 3">
            <a:extLst>
              <a:ext uri="{FF2B5EF4-FFF2-40B4-BE49-F238E27FC236}">
                <a16:creationId xmlns:a16="http://schemas.microsoft.com/office/drawing/2014/main" id="{AB3D75D9-2252-4B77-8B29-8387EB82E227}"/>
              </a:ext>
            </a:extLst>
          </p:cNvPr>
          <p:cNvSpPr>
            <a:spLocks noGrp="1" noChangeArrowheads="1"/>
          </p:cNvSpPr>
          <p:nvPr>
            <p:ph type="body" idx="1"/>
          </p:nvPr>
        </p:nvSpPr>
        <p:spPr>
          <a:xfrm>
            <a:off x="725213" y="1772364"/>
            <a:ext cx="10089931" cy="4903787"/>
          </a:xfrm>
          <a:solidFill>
            <a:schemeClr val="bg1">
              <a:alpha val="30196"/>
            </a:schemeClr>
          </a:solidFill>
        </p:spPr>
        <p:txBody>
          <a:bodyPr/>
          <a:lstStyle/>
          <a:p>
            <a:pPr eaLnBrk="1" hangingPunct="1">
              <a:lnSpc>
                <a:spcPct val="100000"/>
              </a:lnSpc>
              <a:buFont typeface="Wingdings" panose="05000000000000000000" pitchFamily="2" charset="2"/>
              <a:buChar char="Ø"/>
            </a:pPr>
            <a:r>
              <a:rPr lang="en-GB" altLang="cs-CZ" sz="2000" b="1" dirty="0"/>
              <a:t>Scintillation counter</a:t>
            </a:r>
            <a:r>
              <a:rPr lang="en-GB" altLang="cs-CZ" sz="2000" dirty="0"/>
              <a:t> consist</a:t>
            </a:r>
            <a:r>
              <a:rPr lang="cs-CZ" altLang="cs-CZ" sz="2000" dirty="0" err="1"/>
              <a:t>ed</a:t>
            </a:r>
            <a:r>
              <a:rPr lang="en-GB" altLang="cs-CZ" sz="2000" dirty="0"/>
              <a:t> of a scintillation detector, mechanical parts and a lead collimator. The collimator enable</a:t>
            </a:r>
            <a:r>
              <a:rPr lang="cs-CZ" altLang="cs-CZ" sz="2000" dirty="0"/>
              <a:t>d</a:t>
            </a:r>
            <a:r>
              <a:rPr lang="en-GB" altLang="cs-CZ" sz="2000" dirty="0"/>
              <a:t> the detection of radiation only from a narrow spatial angle, in which the examined body part </a:t>
            </a:r>
            <a:r>
              <a:rPr lang="cs-CZ" altLang="cs-CZ" sz="2000" dirty="0" err="1"/>
              <a:t>was</a:t>
            </a:r>
            <a:r>
              <a:rPr lang="en-GB" altLang="cs-CZ" sz="2000" dirty="0"/>
              <a:t> located. Signals of the detector </a:t>
            </a:r>
            <a:r>
              <a:rPr lang="cs-CZ" altLang="cs-CZ" sz="2000" dirty="0" err="1"/>
              <a:t>were</a:t>
            </a:r>
            <a:r>
              <a:rPr lang="en-GB" altLang="cs-CZ" sz="2000" dirty="0"/>
              <a:t> amplified, counted and recorded. </a:t>
            </a:r>
            <a:endParaRPr lang="cs-CZ" altLang="cs-CZ" sz="2000" dirty="0"/>
          </a:p>
          <a:p>
            <a:pPr eaLnBrk="1" hangingPunct="1">
              <a:lnSpc>
                <a:spcPct val="100000"/>
              </a:lnSpc>
              <a:buFont typeface="Wingdings" panose="05000000000000000000" pitchFamily="2" charset="2"/>
              <a:buChar char="Ø"/>
            </a:pPr>
            <a:r>
              <a:rPr lang="en-GB" altLang="cs-CZ" sz="2000" b="1" dirty="0"/>
              <a:t>Scintigraphy</a:t>
            </a:r>
            <a:r>
              <a:rPr lang="en-GB" altLang="cs-CZ" sz="2000" dirty="0"/>
              <a:t> </a:t>
            </a:r>
            <a:r>
              <a:rPr lang="cs-CZ" altLang="cs-CZ" sz="2000" dirty="0" err="1"/>
              <a:t>was</a:t>
            </a:r>
            <a:r>
              <a:rPr lang="en-GB" altLang="cs-CZ" sz="2000" dirty="0"/>
              <a:t> used mostly for examination of kidneys and thyroid gland – by means of gamma-emitters: iodine-131 or technetium-99m. Tc-99m has a short half-life (6 hours vs. 8 days in </a:t>
            </a:r>
            <a:r>
              <a:rPr lang="cs-CZ" altLang="cs-CZ" sz="2000" dirty="0"/>
              <a:t>I</a:t>
            </a:r>
            <a:r>
              <a:rPr lang="en-GB" altLang="cs-CZ" sz="2000" dirty="0"/>
              <a:t>-131). Technetium is prepared directly in dept. of nuclear medicine in </a:t>
            </a:r>
            <a:r>
              <a:rPr lang="en-GB" altLang="cs-CZ" sz="2000" b="1" dirty="0"/>
              <a:t>technetium generators</a:t>
            </a:r>
            <a:r>
              <a:rPr lang="en-GB" altLang="cs-CZ" sz="2000" dirty="0"/>
              <a:t>. </a:t>
            </a:r>
            <a:endParaRPr lang="cs-CZ" altLang="cs-CZ" sz="2000" dirty="0"/>
          </a:p>
          <a:p>
            <a:pPr eaLnBrk="1" hangingPunct="1">
              <a:lnSpc>
                <a:spcPct val="100000"/>
              </a:lnSpc>
              <a:buFont typeface="Wingdings" panose="05000000000000000000" pitchFamily="2" charset="2"/>
              <a:buChar char="Ø"/>
            </a:pPr>
            <a:r>
              <a:rPr lang="en-GB" altLang="cs-CZ" sz="2000" dirty="0"/>
              <a:t>Iodine used for thyroid </a:t>
            </a:r>
            <a:r>
              <a:rPr lang="cs-CZ" altLang="cs-CZ" sz="2000" dirty="0" err="1"/>
              <a:t>was</a:t>
            </a:r>
            <a:r>
              <a:rPr lang="en-GB" altLang="cs-CZ" sz="2000" dirty="0"/>
              <a:t> administered as KI, for kidneys w</a:t>
            </a:r>
            <a:r>
              <a:rPr lang="cs-CZ" altLang="cs-CZ" sz="2000" dirty="0"/>
              <a:t>as</a:t>
            </a:r>
            <a:r>
              <a:rPr lang="en-GB" altLang="cs-CZ" sz="2000" dirty="0"/>
              <a:t> use</a:t>
            </a:r>
            <a:r>
              <a:rPr lang="cs-CZ" altLang="cs-CZ" sz="2000" dirty="0"/>
              <a:t>d</a:t>
            </a:r>
            <a:r>
              <a:rPr lang="en-GB" altLang="cs-CZ" sz="2000" dirty="0"/>
              <a:t> technetium-labelled DTPA (</a:t>
            </a:r>
            <a:r>
              <a:rPr lang="en-GB" altLang="cs-CZ" sz="2000" dirty="0" err="1"/>
              <a:t>diethylen</a:t>
            </a:r>
            <a:r>
              <a:rPr lang="en-GB" altLang="cs-CZ" sz="2000" dirty="0"/>
              <a:t>-</a:t>
            </a:r>
            <a:r>
              <a:rPr lang="en-GB" altLang="cs-CZ" sz="2000" dirty="0" err="1"/>
              <a:t>triamin</a:t>
            </a:r>
            <a:r>
              <a:rPr lang="en-GB" altLang="cs-CZ" sz="2000" dirty="0"/>
              <a:t>-penta-acetic acid). Tc-99m is almost an ideal </a:t>
            </a:r>
            <a:r>
              <a:rPr lang="cs-CZ" altLang="cs-CZ" sz="2000" dirty="0" err="1"/>
              <a:t>diagnostic</a:t>
            </a:r>
            <a:r>
              <a:rPr lang="cs-CZ" altLang="cs-CZ" sz="2000" dirty="0"/>
              <a:t> </a:t>
            </a:r>
            <a:r>
              <a:rPr lang="en-GB" altLang="cs-CZ" sz="2000" dirty="0"/>
              <a:t>radionuclide – </a:t>
            </a:r>
            <a:r>
              <a:rPr lang="en-GB" altLang="cs-CZ" sz="2000" dirty="0" err="1"/>
              <a:t>fastly</a:t>
            </a:r>
            <a:r>
              <a:rPr lang="en-GB" altLang="cs-CZ" sz="2000" dirty="0"/>
              <a:t> excreted, short half-life, almost pure gamma rays. (Iodine-131 produces also </a:t>
            </a:r>
            <a:r>
              <a:rPr lang="en-GB" altLang="cs-CZ" sz="2000" dirty="0">
                <a:latin typeface="Symbol" panose="05050102010706020507" pitchFamily="18" charset="2"/>
              </a:rPr>
              <a:t>b</a:t>
            </a:r>
            <a:r>
              <a:rPr lang="en-GB" altLang="cs-CZ" sz="2000" dirty="0"/>
              <a:t>-particles which increases radiation dose without any benefit)</a:t>
            </a:r>
            <a:r>
              <a:rPr lang="cs-CZ" altLang="cs-CZ" sz="2000" dirty="0"/>
              <a:t>. </a:t>
            </a:r>
            <a:r>
              <a:rPr lang="cs-CZ" altLang="cs-CZ" sz="2000" dirty="0" err="1"/>
              <a:t>Recently</a:t>
            </a:r>
            <a:r>
              <a:rPr lang="cs-CZ" altLang="cs-CZ" sz="2000" dirty="0"/>
              <a:t>, I-123 </a:t>
            </a:r>
            <a:r>
              <a:rPr lang="cs-CZ" altLang="cs-CZ" sz="2000" dirty="0" err="1"/>
              <a:t>with</a:t>
            </a:r>
            <a:r>
              <a:rPr lang="cs-CZ" altLang="cs-CZ" sz="2000" dirty="0"/>
              <a:t> </a:t>
            </a:r>
            <a:r>
              <a:rPr lang="cs-CZ" altLang="cs-CZ" sz="2000" dirty="0" err="1"/>
              <a:t>half-life</a:t>
            </a:r>
            <a:r>
              <a:rPr lang="cs-CZ" altLang="cs-CZ" sz="2000" dirty="0"/>
              <a:t> </a:t>
            </a:r>
            <a:r>
              <a:rPr lang="cs-CZ" altLang="cs-CZ" sz="2000" dirty="0" err="1"/>
              <a:t>of</a:t>
            </a:r>
            <a:r>
              <a:rPr lang="cs-CZ" altLang="cs-CZ" sz="2000" dirty="0"/>
              <a:t> 13.27 </a:t>
            </a:r>
            <a:r>
              <a:rPr lang="cs-CZ" altLang="cs-CZ" sz="2000" dirty="0" err="1"/>
              <a:t>hours</a:t>
            </a:r>
            <a:r>
              <a:rPr lang="cs-CZ" altLang="cs-CZ" sz="2000" dirty="0"/>
              <a:t> </a:t>
            </a:r>
            <a:r>
              <a:rPr lang="cs-CZ" altLang="cs-CZ" sz="2000" dirty="0" err="1"/>
              <a:t>is</a:t>
            </a:r>
            <a:r>
              <a:rPr lang="cs-CZ" altLang="cs-CZ" sz="2000" dirty="0"/>
              <a:t> </a:t>
            </a:r>
            <a:r>
              <a:rPr lang="cs-CZ" altLang="cs-CZ" sz="2000" dirty="0" err="1"/>
              <a:t>also</a:t>
            </a:r>
            <a:r>
              <a:rPr lang="cs-CZ" altLang="cs-CZ" sz="2000" dirty="0"/>
              <a:t> </a:t>
            </a:r>
            <a:r>
              <a:rPr lang="cs-CZ" altLang="cs-CZ" sz="2000" dirty="0" err="1"/>
              <a:t>used</a:t>
            </a:r>
            <a:r>
              <a:rPr lang="cs-CZ" altLang="cs-CZ" sz="2000" dirty="0"/>
              <a:t> in SPECT.</a:t>
            </a:r>
            <a:endParaRPr lang="en-GB" altLang="cs-CZ" sz="2000" dirty="0"/>
          </a:p>
        </p:txBody>
      </p:sp>
    </p:spTree>
    <p:extLst>
      <p:ext uri="{BB962C8B-B14F-4D97-AF65-F5344CB8AC3E}">
        <p14:creationId xmlns:p14="http://schemas.microsoft.com/office/powerpoint/2010/main" val="1644081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00500777-B96C-4A17-B50F-AF7FD621A6ED}"/>
              </a:ext>
            </a:extLst>
          </p:cNvPr>
          <p:cNvSpPr>
            <a:spLocks noGrp="1" noChangeArrowheads="1"/>
          </p:cNvSpPr>
          <p:nvPr>
            <p:ph type="title"/>
          </p:nvPr>
        </p:nvSpPr>
        <p:spPr/>
        <p:txBody>
          <a:bodyPr/>
          <a:lstStyle/>
          <a:p>
            <a:pPr eaLnBrk="1" hangingPunct="1"/>
            <a:r>
              <a:rPr lang="cs-CZ" altLang="cs-CZ" sz="4000" b="1"/>
              <a:t>Scintigraph (history of medicine)</a:t>
            </a:r>
            <a:endParaRPr lang="en-GB" altLang="cs-CZ" sz="4000" b="1"/>
          </a:p>
        </p:txBody>
      </p:sp>
      <p:pic>
        <p:nvPicPr>
          <p:cNvPr id="57347" name="Zástupný symbol pro obsah 4">
            <a:extLst>
              <a:ext uri="{FF2B5EF4-FFF2-40B4-BE49-F238E27FC236}">
                <a16:creationId xmlns:a16="http://schemas.microsoft.com/office/drawing/2014/main" id="{700D89F6-A4DB-4382-83D2-26EB25D6553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39455" y="1482517"/>
            <a:ext cx="9922835" cy="4193069"/>
          </a:xfrm>
        </p:spPr>
      </p:pic>
    </p:spTree>
    <p:extLst>
      <p:ext uri="{BB962C8B-B14F-4D97-AF65-F5344CB8AC3E}">
        <p14:creationId xmlns:p14="http://schemas.microsoft.com/office/powerpoint/2010/main" val="91868989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ástupný symbol pro číslo snímku 5">
            <a:extLst>
              <a:ext uri="{FF2B5EF4-FFF2-40B4-BE49-F238E27FC236}">
                <a16:creationId xmlns:a16="http://schemas.microsoft.com/office/drawing/2014/main" id="{8A7E55CA-2F38-4084-8649-0450292BDB1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D589C9B-81F2-4594-8C15-308F675F4EF2}" type="slidenum">
              <a:rPr lang="cs-CZ" altLang="cs-CZ" sz="1400"/>
              <a:pPr>
                <a:spcBef>
                  <a:spcPct val="0"/>
                </a:spcBef>
                <a:buFontTx/>
                <a:buNone/>
              </a:pPr>
              <a:t>27</a:t>
            </a:fld>
            <a:endParaRPr lang="cs-CZ" altLang="cs-CZ" sz="1400"/>
          </a:p>
        </p:txBody>
      </p:sp>
      <p:sp>
        <p:nvSpPr>
          <p:cNvPr id="59395" name="Rectangle 2">
            <a:extLst>
              <a:ext uri="{FF2B5EF4-FFF2-40B4-BE49-F238E27FC236}">
                <a16:creationId xmlns:a16="http://schemas.microsoft.com/office/drawing/2014/main" id="{774C585F-5CD0-4E0F-9CD4-A96491E7FCFC}"/>
              </a:ext>
            </a:extLst>
          </p:cNvPr>
          <p:cNvSpPr>
            <a:spLocks noGrp="1" noChangeArrowheads="1"/>
          </p:cNvSpPr>
          <p:nvPr>
            <p:ph type="title"/>
          </p:nvPr>
        </p:nvSpPr>
        <p:spPr>
          <a:xfrm>
            <a:off x="5808663" y="333375"/>
            <a:ext cx="4596578" cy="685800"/>
          </a:xfrm>
        </p:spPr>
        <p:txBody>
          <a:bodyPr/>
          <a:lstStyle/>
          <a:p>
            <a:pPr algn="l" eaLnBrk="1" hangingPunct="1"/>
            <a:r>
              <a:rPr lang="en-GB" altLang="cs-CZ" sz="3600" b="1" dirty="0"/>
              <a:t>The Gamma Camera</a:t>
            </a:r>
          </a:p>
        </p:txBody>
      </p:sp>
      <p:sp>
        <p:nvSpPr>
          <p:cNvPr id="59396" name="Freeform 4">
            <a:extLst>
              <a:ext uri="{FF2B5EF4-FFF2-40B4-BE49-F238E27FC236}">
                <a16:creationId xmlns:a16="http://schemas.microsoft.com/office/drawing/2014/main" id="{B396CB24-EB0C-4824-9B16-1FEE09C29B71}"/>
              </a:ext>
            </a:extLst>
          </p:cNvPr>
          <p:cNvSpPr>
            <a:spLocks/>
          </p:cNvSpPr>
          <p:nvPr/>
        </p:nvSpPr>
        <p:spPr bwMode="auto">
          <a:xfrm>
            <a:off x="3278189" y="5138739"/>
            <a:ext cx="6396037" cy="1330325"/>
          </a:xfrm>
          <a:custGeom>
            <a:avLst/>
            <a:gdLst>
              <a:gd name="T0" fmla="*/ 327620287 w 4029"/>
              <a:gd name="T1" fmla="*/ 2111890938 h 838"/>
              <a:gd name="T2" fmla="*/ 161289987 w 4029"/>
              <a:gd name="T3" fmla="*/ 1859875313 h 838"/>
              <a:gd name="T4" fmla="*/ 75604682 w 4029"/>
              <a:gd name="T5" fmla="*/ 1580138763 h 838"/>
              <a:gd name="T6" fmla="*/ 47882171 w 4029"/>
              <a:gd name="T7" fmla="*/ 768648450 h 838"/>
              <a:gd name="T8" fmla="*/ 105846554 w 4029"/>
              <a:gd name="T9" fmla="*/ 599797188 h 838"/>
              <a:gd name="T10" fmla="*/ 413305593 w 4029"/>
              <a:gd name="T11" fmla="*/ 320060638 h 838"/>
              <a:gd name="T12" fmla="*/ 637598688 w 4029"/>
              <a:gd name="T13" fmla="*/ 264617200 h 838"/>
              <a:gd name="T14" fmla="*/ 748485554 w 4029"/>
              <a:gd name="T15" fmla="*/ 236894688 h 838"/>
              <a:gd name="T16" fmla="*/ 972780236 w 4029"/>
              <a:gd name="T17" fmla="*/ 68045013 h 838"/>
              <a:gd name="T18" fmla="*/ 1086186465 w 4029"/>
              <a:gd name="T19" fmla="*/ 12601575 h 838"/>
              <a:gd name="T20" fmla="*/ 2147483646 w 4029"/>
              <a:gd name="T21" fmla="*/ 17641888 h 838"/>
              <a:gd name="T22" fmla="*/ 2147483646 w 4029"/>
              <a:gd name="T23" fmla="*/ 68045013 h 838"/>
              <a:gd name="T24" fmla="*/ 2147483646 w 4029"/>
              <a:gd name="T25" fmla="*/ 95765938 h 838"/>
              <a:gd name="T26" fmla="*/ 2147483646 w 4029"/>
              <a:gd name="T27" fmla="*/ 236894688 h 838"/>
              <a:gd name="T28" fmla="*/ 2147483646 w 4029"/>
              <a:gd name="T29" fmla="*/ 347781563 h 838"/>
              <a:gd name="T30" fmla="*/ 2147483646 w 4029"/>
              <a:gd name="T31" fmla="*/ 461189388 h 838"/>
              <a:gd name="T32" fmla="*/ 2147483646 w 4029"/>
              <a:gd name="T33" fmla="*/ 655240625 h 838"/>
              <a:gd name="T34" fmla="*/ 2147483646 w 4029"/>
              <a:gd name="T35" fmla="*/ 1048385000 h 838"/>
              <a:gd name="T36" fmla="*/ 2147483646 w 4029"/>
              <a:gd name="T37" fmla="*/ 1663303125 h 838"/>
              <a:gd name="T38" fmla="*/ 2147483646 w 4029"/>
              <a:gd name="T39" fmla="*/ 1748988438 h 838"/>
              <a:gd name="T40" fmla="*/ 2147483646 w 4029"/>
              <a:gd name="T41" fmla="*/ 1915318750 h 838"/>
              <a:gd name="T42" fmla="*/ 2147483646 w 4029"/>
              <a:gd name="T43" fmla="*/ 1887597825 h 838"/>
              <a:gd name="T44" fmla="*/ 2147483646 w 4029"/>
              <a:gd name="T45" fmla="*/ 2028726575 h 838"/>
              <a:gd name="T46" fmla="*/ 2147483646 w 4029"/>
              <a:gd name="T47" fmla="*/ 2084170013 h 838"/>
              <a:gd name="T48" fmla="*/ 299897777 w 4029"/>
              <a:gd name="T49" fmla="*/ 2056447500 h 8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29"/>
              <a:gd name="T76" fmla="*/ 0 h 838"/>
              <a:gd name="T77" fmla="*/ 4029 w 4029"/>
              <a:gd name="T78" fmla="*/ 838 h 8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29" h="838">
                <a:moveTo>
                  <a:pt x="130" y="838"/>
                </a:moveTo>
                <a:cubicBezTo>
                  <a:pt x="119" y="838"/>
                  <a:pt x="86" y="772"/>
                  <a:pt x="64" y="738"/>
                </a:cubicBezTo>
                <a:cubicBezTo>
                  <a:pt x="54" y="700"/>
                  <a:pt x="43" y="664"/>
                  <a:pt x="30" y="627"/>
                </a:cubicBezTo>
                <a:cubicBezTo>
                  <a:pt x="19" y="512"/>
                  <a:pt x="0" y="422"/>
                  <a:pt x="19" y="305"/>
                </a:cubicBezTo>
                <a:cubicBezTo>
                  <a:pt x="23" y="282"/>
                  <a:pt x="25" y="255"/>
                  <a:pt x="42" y="238"/>
                </a:cubicBezTo>
                <a:cubicBezTo>
                  <a:pt x="66" y="214"/>
                  <a:pt x="121" y="142"/>
                  <a:pt x="164" y="127"/>
                </a:cubicBezTo>
                <a:cubicBezTo>
                  <a:pt x="193" y="117"/>
                  <a:pt x="223" y="112"/>
                  <a:pt x="253" y="105"/>
                </a:cubicBezTo>
                <a:cubicBezTo>
                  <a:pt x="268" y="101"/>
                  <a:pt x="297" y="94"/>
                  <a:pt x="297" y="94"/>
                </a:cubicBezTo>
                <a:cubicBezTo>
                  <a:pt x="326" y="74"/>
                  <a:pt x="353" y="41"/>
                  <a:pt x="386" y="27"/>
                </a:cubicBezTo>
                <a:cubicBezTo>
                  <a:pt x="435" y="6"/>
                  <a:pt x="431" y="34"/>
                  <a:pt x="431" y="5"/>
                </a:cubicBezTo>
                <a:cubicBezTo>
                  <a:pt x="1458" y="6"/>
                  <a:pt x="2486" y="0"/>
                  <a:pt x="3513" y="7"/>
                </a:cubicBezTo>
                <a:cubicBezTo>
                  <a:pt x="3531" y="7"/>
                  <a:pt x="3547" y="21"/>
                  <a:pt x="3564" y="27"/>
                </a:cubicBezTo>
                <a:cubicBezTo>
                  <a:pt x="3579" y="32"/>
                  <a:pt x="3594" y="34"/>
                  <a:pt x="3609" y="38"/>
                </a:cubicBezTo>
                <a:cubicBezTo>
                  <a:pt x="3746" y="178"/>
                  <a:pt x="3586" y="29"/>
                  <a:pt x="3686" y="94"/>
                </a:cubicBezTo>
                <a:cubicBezTo>
                  <a:pt x="3768" y="148"/>
                  <a:pt x="3659" y="117"/>
                  <a:pt x="3786" y="138"/>
                </a:cubicBezTo>
                <a:cubicBezTo>
                  <a:pt x="3803" y="155"/>
                  <a:pt x="3825" y="166"/>
                  <a:pt x="3842" y="183"/>
                </a:cubicBezTo>
                <a:cubicBezTo>
                  <a:pt x="3877" y="218"/>
                  <a:pt x="3874" y="229"/>
                  <a:pt x="3920" y="260"/>
                </a:cubicBezTo>
                <a:cubicBezTo>
                  <a:pt x="3934" y="315"/>
                  <a:pt x="3950" y="365"/>
                  <a:pt x="3975" y="416"/>
                </a:cubicBezTo>
                <a:cubicBezTo>
                  <a:pt x="3994" y="520"/>
                  <a:pt x="3998" y="515"/>
                  <a:pt x="3975" y="660"/>
                </a:cubicBezTo>
                <a:cubicBezTo>
                  <a:pt x="3973" y="673"/>
                  <a:pt x="3958" y="682"/>
                  <a:pt x="3953" y="694"/>
                </a:cubicBezTo>
                <a:cubicBezTo>
                  <a:pt x="3944" y="715"/>
                  <a:pt x="3960" y="738"/>
                  <a:pt x="3953" y="760"/>
                </a:cubicBezTo>
                <a:cubicBezTo>
                  <a:pt x="3945" y="785"/>
                  <a:pt x="3917" y="730"/>
                  <a:pt x="3898" y="749"/>
                </a:cubicBezTo>
                <a:cubicBezTo>
                  <a:pt x="3928" y="754"/>
                  <a:pt x="4029" y="792"/>
                  <a:pt x="3909" y="805"/>
                </a:cubicBezTo>
                <a:cubicBezTo>
                  <a:pt x="3789" y="818"/>
                  <a:pt x="3807" y="825"/>
                  <a:pt x="3175" y="827"/>
                </a:cubicBezTo>
                <a:lnTo>
                  <a:pt x="119" y="816"/>
                </a:lnTo>
              </a:path>
            </a:pathLst>
          </a:custGeom>
          <a:solidFill>
            <a:srgbClr val="DDDDDD"/>
          </a:solidFill>
          <a:ln w="9525">
            <a:solidFill>
              <a:schemeClr val="tx1"/>
            </a:solidFill>
            <a:round/>
            <a:headEnd/>
            <a:tailEnd/>
          </a:ln>
        </p:spPr>
        <p:txBody>
          <a:bodyPr wrap="none" anchor="ctr"/>
          <a:lstStyle/>
          <a:p>
            <a:endParaRPr lang="en-GB" sz="4000"/>
          </a:p>
        </p:txBody>
      </p:sp>
      <p:grpSp>
        <p:nvGrpSpPr>
          <p:cNvPr id="59397" name="Group 5">
            <a:extLst>
              <a:ext uri="{FF2B5EF4-FFF2-40B4-BE49-F238E27FC236}">
                <a16:creationId xmlns:a16="http://schemas.microsoft.com/office/drawing/2014/main" id="{DD5AD768-746D-44F3-B1CB-A1EA3D6973E2}"/>
              </a:ext>
            </a:extLst>
          </p:cNvPr>
          <p:cNvGrpSpPr>
            <a:grpSpLocks/>
          </p:cNvGrpSpPr>
          <p:nvPr/>
        </p:nvGrpSpPr>
        <p:grpSpPr bwMode="auto">
          <a:xfrm>
            <a:off x="4040188" y="3690938"/>
            <a:ext cx="4724400" cy="1447800"/>
            <a:chOff x="1584" y="1152"/>
            <a:chExt cx="2976" cy="912"/>
          </a:xfrm>
        </p:grpSpPr>
        <p:sp>
          <p:nvSpPr>
            <p:cNvPr id="59662" name="Rectangle 6" descr="Dark vertical">
              <a:extLst>
                <a:ext uri="{FF2B5EF4-FFF2-40B4-BE49-F238E27FC236}">
                  <a16:creationId xmlns:a16="http://schemas.microsoft.com/office/drawing/2014/main" id="{558A45E3-B9F2-4AE5-B141-E2A20E81E93D}"/>
                </a:ext>
              </a:extLst>
            </p:cNvPr>
            <p:cNvSpPr>
              <a:spLocks noChangeArrowheads="1"/>
            </p:cNvSpPr>
            <p:nvPr/>
          </p:nvSpPr>
          <p:spPr bwMode="auto">
            <a:xfrm>
              <a:off x="1584" y="1824"/>
              <a:ext cx="2976" cy="24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3" name="Rectangle 7">
              <a:extLst>
                <a:ext uri="{FF2B5EF4-FFF2-40B4-BE49-F238E27FC236}">
                  <a16:creationId xmlns:a16="http://schemas.microsoft.com/office/drawing/2014/main" id="{76BF9947-A6AF-4894-8B47-CB7A8EDCB211}"/>
                </a:ext>
              </a:extLst>
            </p:cNvPr>
            <p:cNvSpPr>
              <a:spLocks noChangeArrowheads="1"/>
            </p:cNvSpPr>
            <p:nvPr/>
          </p:nvSpPr>
          <p:spPr bwMode="auto">
            <a:xfrm>
              <a:off x="1584" y="1728"/>
              <a:ext cx="2976" cy="96"/>
            </a:xfrm>
            <a:prstGeom prst="rect">
              <a:avLst/>
            </a:prstGeom>
            <a:solidFill>
              <a:schemeClr val="folHlink"/>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4" name="Rectangle 8">
              <a:extLst>
                <a:ext uri="{FF2B5EF4-FFF2-40B4-BE49-F238E27FC236}">
                  <a16:creationId xmlns:a16="http://schemas.microsoft.com/office/drawing/2014/main" id="{ABC1856C-5B64-484B-90EC-05E515BB69F4}"/>
                </a:ext>
              </a:extLst>
            </p:cNvPr>
            <p:cNvSpPr>
              <a:spLocks noChangeArrowheads="1"/>
            </p:cNvSpPr>
            <p:nvPr/>
          </p:nvSpPr>
          <p:spPr bwMode="auto">
            <a:xfrm>
              <a:off x="1584" y="1152"/>
              <a:ext cx="2976" cy="576"/>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5" name="Rectangle 9">
              <a:extLst>
                <a:ext uri="{FF2B5EF4-FFF2-40B4-BE49-F238E27FC236}">
                  <a16:creationId xmlns:a16="http://schemas.microsoft.com/office/drawing/2014/main" id="{0A9D0AE6-B513-4C79-B82F-BC2C310C01D7}"/>
                </a:ext>
              </a:extLst>
            </p:cNvPr>
            <p:cNvSpPr>
              <a:spLocks noChangeArrowheads="1"/>
            </p:cNvSpPr>
            <p:nvPr/>
          </p:nvSpPr>
          <p:spPr bwMode="auto">
            <a:xfrm>
              <a:off x="168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6" name="Rectangle 10">
              <a:extLst>
                <a:ext uri="{FF2B5EF4-FFF2-40B4-BE49-F238E27FC236}">
                  <a16:creationId xmlns:a16="http://schemas.microsoft.com/office/drawing/2014/main" id="{ED2182B4-7717-437E-BFF5-0322866DB2AD}"/>
                </a:ext>
              </a:extLst>
            </p:cNvPr>
            <p:cNvSpPr>
              <a:spLocks noChangeArrowheads="1"/>
            </p:cNvSpPr>
            <p:nvPr/>
          </p:nvSpPr>
          <p:spPr bwMode="auto">
            <a:xfrm>
              <a:off x="192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7" name="Rectangle 11">
              <a:extLst>
                <a:ext uri="{FF2B5EF4-FFF2-40B4-BE49-F238E27FC236}">
                  <a16:creationId xmlns:a16="http://schemas.microsoft.com/office/drawing/2014/main" id="{D9F6F9D9-76B6-41AF-B678-AD26A71B5965}"/>
                </a:ext>
              </a:extLst>
            </p:cNvPr>
            <p:cNvSpPr>
              <a:spLocks noChangeArrowheads="1"/>
            </p:cNvSpPr>
            <p:nvPr/>
          </p:nvSpPr>
          <p:spPr bwMode="auto">
            <a:xfrm>
              <a:off x="216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8" name="Rectangle 12">
              <a:extLst>
                <a:ext uri="{FF2B5EF4-FFF2-40B4-BE49-F238E27FC236}">
                  <a16:creationId xmlns:a16="http://schemas.microsoft.com/office/drawing/2014/main" id="{073EB36F-0FCD-40B3-8666-1111E8BEE1A9}"/>
                </a:ext>
              </a:extLst>
            </p:cNvPr>
            <p:cNvSpPr>
              <a:spLocks noChangeArrowheads="1"/>
            </p:cNvSpPr>
            <p:nvPr/>
          </p:nvSpPr>
          <p:spPr bwMode="auto">
            <a:xfrm>
              <a:off x="240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9" name="Rectangle 13">
              <a:extLst>
                <a:ext uri="{FF2B5EF4-FFF2-40B4-BE49-F238E27FC236}">
                  <a16:creationId xmlns:a16="http://schemas.microsoft.com/office/drawing/2014/main" id="{EB391394-D56C-490C-B0DC-E89781EC3695}"/>
                </a:ext>
              </a:extLst>
            </p:cNvPr>
            <p:cNvSpPr>
              <a:spLocks noChangeArrowheads="1"/>
            </p:cNvSpPr>
            <p:nvPr/>
          </p:nvSpPr>
          <p:spPr bwMode="auto">
            <a:xfrm>
              <a:off x="264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70" name="Rectangle 14">
              <a:extLst>
                <a:ext uri="{FF2B5EF4-FFF2-40B4-BE49-F238E27FC236}">
                  <a16:creationId xmlns:a16="http://schemas.microsoft.com/office/drawing/2014/main" id="{4220DD03-DF02-4A62-B4C5-4BB8EABE3E8E}"/>
                </a:ext>
              </a:extLst>
            </p:cNvPr>
            <p:cNvSpPr>
              <a:spLocks noChangeArrowheads="1"/>
            </p:cNvSpPr>
            <p:nvPr/>
          </p:nvSpPr>
          <p:spPr bwMode="auto">
            <a:xfrm>
              <a:off x="288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71" name="Rectangle 15">
              <a:extLst>
                <a:ext uri="{FF2B5EF4-FFF2-40B4-BE49-F238E27FC236}">
                  <a16:creationId xmlns:a16="http://schemas.microsoft.com/office/drawing/2014/main" id="{42287A02-4FF8-4D32-9C08-F9BF5AC228D5}"/>
                </a:ext>
              </a:extLst>
            </p:cNvPr>
            <p:cNvSpPr>
              <a:spLocks noChangeArrowheads="1"/>
            </p:cNvSpPr>
            <p:nvPr/>
          </p:nvSpPr>
          <p:spPr bwMode="auto">
            <a:xfrm>
              <a:off x="312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72" name="Rectangle 16">
              <a:extLst>
                <a:ext uri="{FF2B5EF4-FFF2-40B4-BE49-F238E27FC236}">
                  <a16:creationId xmlns:a16="http://schemas.microsoft.com/office/drawing/2014/main" id="{636BBA09-275C-46A9-8558-4C7CA8C22934}"/>
                </a:ext>
              </a:extLst>
            </p:cNvPr>
            <p:cNvSpPr>
              <a:spLocks noChangeArrowheads="1"/>
            </p:cNvSpPr>
            <p:nvPr/>
          </p:nvSpPr>
          <p:spPr bwMode="auto">
            <a:xfrm>
              <a:off x="336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73" name="Rectangle 17">
              <a:extLst>
                <a:ext uri="{FF2B5EF4-FFF2-40B4-BE49-F238E27FC236}">
                  <a16:creationId xmlns:a16="http://schemas.microsoft.com/office/drawing/2014/main" id="{226F10A6-A47F-413F-BC6A-AF69A7CE2A59}"/>
                </a:ext>
              </a:extLst>
            </p:cNvPr>
            <p:cNvSpPr>
              <a:spLocks noChangeArrowheads="1"/>
            </p:cNvSpPr>
            <p:nvPr/>
          </p:nvSpPr>
          <p:spPr bwMode="auto">
            <a:xfrm>
              <a:off x="360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74" name="Rectangle 18">
              <a:extLst>
                <a:ext uri="{FF2B5EF4-FFF2-40B4-BE49-F238E27FC236}">
                  <a16:creationId xmlns:a16="http://schemas.microsoft.com/office/drawing/2014/main" id="{22B9692B-2037-4A26-8CC9-A6A20EC7BA5E}"/>
                </a:ext>
              </a:extLst>
            </p:cNvPr>
            <p:cNvSpPr>
              <a:spLocks noChangeArrowheads="1"/>
            </p:cNvSpPr>
            <p:nvPr/>
          </p:nvSpPr>
          <p:spPr bwMode="auto">
            <a:xfrm>
              <a:off x="384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75" name="Rectangle 19">
              <a:extLst>
                <a:ext uri="{FF2B5EF4-FFF2-40B4-BE49-F238E27FC236}">
                  <a16:creationId xmlns:a16="http://schemas.microsoft.com/office/drawing/2014/main" id="{46EC6D72-3C3D-444B-9E86-0D7EE6F511C2}"/>
                </a:ext>
              </a:extLst>
            </p:cNvPr>
            <p:cNvSpPr>
              <a:spLocks noChangeArrowheads="1"/>
            </p:cNvSpPr>
            <p:nvPr/>
          </p:nvSpPr>
          <p:spPr bwMode="auto">
            <a:xfrm>
              <a:off x="408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76" name="Rectangle 20">
              <a:extLst>
                <a:ext uri="{FF2B5EF4-FFF2-40B4-BE49-F238E27FC236}">
                  <a16:creationId xmlns:a16="http://schemas.microsoft.com/office/drawing/2014/main" id="{0AB81953-7E06-45CD-882D-C42660E7AF06}"/>
                </a:ext>
              </a:extLst>
            </p:cNvPr>
            <p:cNvSpPr>
              <a:spLocks noChangeArrowheads="1"/>
            </p:cNvSpPr>
            <p:nvPr/>
          </p:nvSpPr>
          <p:spPr bwMode="auto">
            <a:xfrm>
              <a:off x="432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398" name="Group 21">
            <a:extLst>
              <a:ext uri="{FF2B5EF4-FFF2-40B4-BE49-F238E27FC236}">
                <a16:creationId xmlns:a16="http://schemas.microsoft.com/office/drawing/2014/main" id="{40F94C7E-B895-426C-B9CA-9E00E0945BFC}"/>
              </a:ext>
            </a:extLst>
          </p:cNvPr>
          <p:cNvGrpSpPr>
            <a:grpSpLocks/>
          </p:cNvGrpSpPr>
          <p:nvPr/>
        </p:nvGrpSpPr>
        <p:grpSpPr bwMode="auto">
          <a:xfrm>
            <a:off x="5640388" y="5672138"/>
            <a:ext cx="1295400" cy="381000"/>
            <a:chOff x="2352" y="3360"/>
            <a:chExt cx="816" cy="240"/>
          </a:xfrm>
        </p:grpSpPr>
        <p:sp>
          <p:nvSpPr>
            <p:cNvPr id="59644" name="Oval 22">
              <a:extLst>
                <a:ext uri="{FF2B5EF4-FFF2-40B4-BE49-F238E27FC236}">
                  <a16:creationId xmlns:a16="http://schemas.microsoft.com/office/drawing/2014/main" id="{32C55260-EA4E-4C3F-982E-49896BF5F08E}"/>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5" name="Oval 23">
              <a:extLst>
                <a:ext uri="{FF2B5EF4-FFF2-40B4-BE49-F238E27FC236}">
                  <a16:creationId xmlns:a16="http://schemas.microsoft.com/office/drawing/2014/main" id="{70968487-975B-475D-B6B0-231F6F46EAD5}"/>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6" name="Oval 24">
              <a:extLst>
                <a:ext uri="{FF2B5EF4-FFF2-40B4-BE49-F238E27FC236}">
                  <a16:creationId xmlns:a16="http://schemas.microsoft.com/office/drawing/2014/main" id="{70B2BAD5-A9D5-4283-8E0C-56512ACB7380}"/>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7" name="Oval 25">
              <a:extLst>
                <a:ext uri="{FF2B5EF4-FFF2-40B4-BE49-F238E27FC236}">
                  <a16:creationId xmlns:a16="http://schemas.microsoft.com/office/drawing/2014/main" id="{81CCC71D-F745-4567-8E96-D7F19AB922F4}"/>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8" name="Oval 26">
              <a:extLst>
                <a:ext uri="{FF2B5EF4-FFF2-40B4-BE49-F238E27FC236}">
                  <a16:creationId xmlns:a16="http://schemas.microsoft.com/office/drawing/2014/main" id="{3E346481-8F5E-4DC2-93B8-A406D21EAA9C}"/>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9" name="Oval 27">
              <a:extLst>
                <a:ext uri="{FF2B5EF4-FFF2-40B4-BE49-F238E27FC236}">
                  <a16:creationId xmlns:a16="http://schemas.microsoft.com/office/drawing/2014/main" id="{3C916FB9-6D53-4FC2-8336-BC46B485F8F3}"/>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0" name="Oval 28">
              <a:extLst>
                <a:ext uri="{FF2B5EF4-FFF2-40B4-BE49-F238E27FC236}">
                  <a16:creationId xmlns:a16="http://schemas.microsoft.com/office/drawing/2014/main" id="{7FA13906-3AB0-4DEC-A8C0-056B0649DED7}"/>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1" name="Oval 29">
              <a:extLst>
                <a:ext uri="{FF2B5EF4-FFF2-40B4-BE49-F238E27FC236}">
                  <a16:creationId xmlns:a16="http://schemas.microsoft.com/office/drawing/2014/main" id="{6B67515F-6C3F-4779-9DB9-215489071DE7}"/>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2" name="Oval 30">
              <a:extLst>
                <a:ext uri="{FF2B5EF4-FFF2-40B4-BE49-F238E27FC236}">
                  <a16:creationId xmlns:a16="http://schemas.microsoft.com/office/drawing/2014/main" id="{6EC55651-7C54-4BCC-B372-8CF6049DCE40}"/>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3" name="Oval 31">
              <a:extLst>
                <a:ext uri="{FF2B5EF4-FFF2-40B4-BE49-F238E27FC236}">
                  <a16:creationId xmlns:a16="http://schemas.microsoft.com/office/drawing/2014/main" id="{055094B7-375D-4E2A-8A6D-F4C988BE91E4}"/>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4" name="Oval 32">
              <a:extLst>
                <a:ext uri="{FF2B5EF4-FFF2-40B4-BE49-F238E27FC236}">
                  <a16:creationId xmlns:a16="http://schemas.microsoft.com/office/drawing/2014/main" id="{F119EFD3-08E4-4BBC-80CD-BCD63D7C992E}"/>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5" name="Oval 33">
              <a:extLst>
                <a:ext uri="{FF2B5EF4-FFF2-40B4-BE49-F238E27FC236}">
                  <a16:creationId xmlns:a16="http://schemas.microsoft.com/office/drawing/2014/main" id="{82CCB41C-133B-4CE9-A946-45757387C977}"/>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6" name="Oval 34">
              <a:extLst>
                <a:ext uri="{FF2B5EF4-FFF2-40B4-BE49-F238E27FC236}">
                  <a16:creationId xmlns:a16="http://schemas.microsoft.com/office/drawing/2014/main" id="{9B23FDA3-9FFB-4C44-A19B-FB2A049E24BB}"/>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7" name="Oval 35">
              <a:extLst>
                <a:ext uri="{FF2B5EF4-FFF2-40B4-BE49-F238E27FC236}">
                  <a16:creationId xmlns:a16="http://schemas.microsoft.com/office/drawing/2014/main" id="{A7059B21-00AE-410B-8539-14D309CDFDE8}"/>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8" name="Oval 36">
              <a:extLst>
                <a:ext uri="{FF2B5EF4-FFF2-40B4-BE49-F238E27FC236}">
                  <a16:creationId xmlns:a16="http://schemas.microsoft.com/office/drawing/2014/main" id="{B4069C03-3AB4-4C54-BCD6-B7158AA69FBF}"/>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9" name="Oval 37">
              <a:extLst>
                <a:ext uri="{FF2B5EF4-FFF2-40B4-BE49-F238E27FC236}">
                  <a16:creationId xmlns:a16="http://schemas.microsoft.com/office/drawing/2014/main" id="{B61E2BD1-5EE2-4F98-8D0B-25DA984B96F7}"/>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0" name="Oval 38">
              <a:extLst>
                <a:ext uri="{FF2B5EF4-FFF2-40B4-BE49-F238E27FC236}">
                  <a16:creationId xmlns:a16="http://schemas.microsoft.com/office/drawing/2014/main" id="{476966FF-5A91-48F9-90FF-2534A85AFADF}"/>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1" name="Oval 39">
              <a:extLst>
                <a:ext uri="{FF2B5EF4-FFF2-40B4-BE49-F238E27FC236}">
                  <a16:creationId xmlns:a16="http://schemas.microsoft.com/office/drawing/2014/main" id="{27C685ED-5463-48E0-B700-0D2AF8CB71AB}"/>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399" name="Group 40">
            <a:extLst>
              <a:ext uri="{FF2B5EF4-FFF2-40B4-BE49-F238E27FC236}">
                <a16:creationId xmlns:a16="http://schemas.microsoft.com/office/drawing/2014/main" id="{70C72BCF-E15E-480B-A0D9-B89CDBD27172}"/>
              </a:ext>
            </a:extLst>
          </p:cNvPr>
          <p:cNvGrpSpPr>
            <a:grpSpLocks/>
          </p:cNvGrpSpPr>
          <p:nvPr/>
        </p:nvGrpSpPr>
        <p:grpSpPr bwMode="auto">
          <a:xfrm>
            <a:off x="6021388" y="5595938"/>
            <a:ext cx="1295400" cy="381000"/>
            <a:chOff x="2352" y="3360"/>
            <a:chExt cx="816" cy="240"/>
          </a:xfrm>
        </p:grpSpPr>
        <p:sp>
          <p:nvSpPr>
            <p:cNvPr id="59626" name="Oval 41">
              <a:extLst>
                <a:ext uri="{FF2B5EF4-FFF2-40B4-BE49-F238E27FC236}">
                  <a16:creationId xmlns:a16="http://schemas.microsoft.com/office/drawing/2014/main" id="{4BE67524-75BE-46F8-A76E-4BA2B39345F3}"/>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7" name="Oval 42">
              <a:extLst>
                <a:ext uri="{FF2B5EF4-FFF2-40B4-BE49-F238E27FC236}">
                  <a16:creationId xmlns:a16="http://schemas.microsoft.com/office/drawing/2014/main" id="{BE02DF8B-61CC-414C-AAF3-0BDA5DD2B082}"/>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8" name="Oval 43">
              <a:extLst>
                <a:ext uri="{FF2B5EF4-FFF2-40B4-BE49-F238E27FC236}">
                  <a16:creationId xmlns:a16="http://schemas.microsoft.com/office/drawing/2014/main" id="{B62B1EA0-0C10-487D-9777-3D7DA12D6AD1}"/>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9" name="Oval 44">
              <a:extLst>
                <a:ext uri="{FF2B5EF4-FFF2-40B4-BE49-F238E27FC236}">
                  <a16:creationId xmlns:a16="http://schemas.microsoft.com/office/drawing/2014/main" id="{7365C955-23C8-4BFA-A5CC-BC3CC51D7BD5}"/>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0" name="Oval 45">
              <a:extLst>
                <a:ext uri="{FF2B5EF4-FFF2-40B4-BE49-F238E27FC236}">
                  <a16:creationId xmlns:a16="http://schemas.microsoft.com/office/drawing/2014/main" id="{0FBA08C0-0DD5-4B56-A705-3D8402DD831A}"/>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1" name="Oval 46">
              <a:extLst>
                <a:ext uri="{FF2B5EF4-FFF2-40B4-BE49-F238E27FC236}">
                  <a16:creationId xmlns:a16="http://schemas.microsoft.com/office/drawing/2014/main" id="{D5B033F8-E386-48FC-84E4-1BB1764A61CD}"/>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2" name="Oval 47">
              <a:extLst>
                <a:ext uri="{FF2B5EF4-FFF2-40B4-BE49-F238E27FC236}">
                  <a16:creationId xmlns:a16="http://schemas.microsoft.com/office/drawing/2014/main" id="{9097CE68-3D1E-4572-86F1-4607A2C55BBA}"/>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3" name="Oval 48">
              <a:extLst>
                <a:ext uri="{FF2B5EF4-FFF2-40B4-BE49-F238E27FC236}">
                  <a16:creationId xmlns:a16="http://schemas.microsoft.com/office/drawing/2014/main" id="{578CB62A-EEB2-4CFB-80EF-1E7146C2136B}"/>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4" name="Oval 49">
              <a:extLst>
                <a:ext uri="{FF2B5EF4-FFF2-40B4-BE49-F238E27FC236}">
                  <a16:creationId xmlns:a16="http://schemas.microsoft.com/office/drawing/2014/main" id="{5D7AC766-4FB5-4474-9BD9-DCED9B8FE6A0}"/>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5" name="Oval 50">
              <a:extLst>
                <a:ext uri="{FF2B5EF4-FFF2-40B4-BE49-F238E27FC236}">
                  <a16:creationId xmlns:a16="http://schemas.microsoft.com/office/drawing/2014/main" id="{8859CFDE-20A7-4D79-BDE8-1C4965890694}"/>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6" name="Oval 51">
              <a:extLst>
                <a:ext uri="{FF2B5EF4-FFF2-40B4-BE49-F238E27FC236}">
                  <a16:creationId xmlns:a16="http://schemas.microsoft.com/office/drawing/2014/main" id="{BA8BDBD6-C18D-4BC5-8C79-22966EDDDF26}"/>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7" name="Oval 52">
              <a:extLst>
                <a:ext uri="{FF2B5EF4-FFF2-40B4-BE49-F238E27FC236}">
                  <a16:creationId xmlns:a16="http://schemas.microsoft.com/office/drawing/2014/main" id="{C9D456FB-426E-4C4F-AA15-37D34915B6EA}"/>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8" name="Oval 53">
              <a:extLst>
                <a:ext uri="{FF2B5EF4-FFF2-40B4-BE49-F238E27FC236}">
                  <a16:creationId xmlns:a16="http://schemas.microsoft.com/office/drawing/2014/main" id="{1CDD9117-6CED-41E4-A96C-17E647001FF4}"/>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9" name="Oval 54">
              <a:extLst>
                <a:ext uri="{FF2B5EF4-FFF2-40B4-BE49-F238E27FC236}">
                  <a16:creationId xmlns:a16="http://schemas.microsoft.com/office/drawing/2014/main" id="{4E5800DF-5DAB-4836-B27B-DE2AFA2FB46F}"/>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0" name="Oval 55">
              <a:extLst>
                <a:ext uri="{FF2B5EF4-FFF2-40B4-BE49-F238E27FC236}">
                  <a16:creationId xmlns:a16="http://schemas.microsoft.com/office/drawing/2014/main" id="{1F1440C8-24A9-473F-B50D-86F11D1D0A5F}"/>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1" name="Oval 56">
              <a:extLst>
                <a:ext uri="{FF2B5EF4-FFF2-40B4-BE49-F238E27FC236}">
                  <a16:creationId xmlns:a16="http://schemas.microsoft.com/office/drawing/2014/main" id="{5D65BB77-5D24-4B04-984C-EEFDAF8740A1}"/>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2" name="Oval 57">
              <a:extLst>
                <a:ext uri="{FF2B5EF4-FFF2-40B4-BE49-F238E27FC236}">
                  <a16:creationId xmlns:a16="http://schemas.microsoft.com/office/drawing/2014/main" id="{A6067C94-DCA6-4D8B-A795-F4A533F2C688}"/>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3" name="Oval 58">
              <a:extLst>
                <a:ext uri="{FF2B5EF4-FFF2-40B4-BE49-F238E27FC236}">
                  <a16:creationId xmlns:a16="http://schemas.microsoft.com/office/drawing/2014/main" id="{4AE18462-CF8E-49AE-80D2-1DB6C795D70C}"/>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400" name="Group 59">
            <a:extLst>
              <a:ext uri="{FF2B5EF4-FFF2-40B4-BE49-F238E27FC236}">
                <a16:creationId xmlns:a16="http://schemas.microsoft.com/office/drawing/2014/main" id="{F7DD66DD-FBBD-41DE-8DA7-F355BCA555CC}"/>
              </a:ext>
            </a:extLst>
          </p:cNvPr>
          <p:cNvGrpSpPr>
            <a:grpSpLocks/>
          </p:cNvGrpSpPr>
          <p:nvPr/>
        </p:nvGrpSpPr>
        <p:grpSpPr bwMode="auto">
          <a:xfrm>
            <a:off x="6097588" y="5519738"/>
            <a:ext cx="1295400" cy="381000"/>
            <a:chOff x="2352" y="3360"/>
            <a:chExt cx="816" cy="240"/>
          </a:xfrm>
        </p:grpSpPr>
        <p:sp>
          <p:nvSpPr>
            <p:cNvPr id="59608" name="Oval 60">
              <a:extLst>
                <a:ext uri="{FF2B5EF4-FFF2-40B4-BE49-F238E27FC236}">
                  <a16:creationId xmlns:a16="http://schemas.microsoft.com/office/drawing/2014/main" id="{695D20AA-17D6-465E-94C3-B3E20243F927}"/>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9" name="Oval 61">
              <a:extLst>
                <a:ext uri="{FF2B5EF4-FFF2-40B4-BE49-F238E27FC236}">
                  <a16:creationId xmlns:a16="http://schemas.microsoft.com/office/drawing/2014/main" id="{8C700BB2-82B0-4005-91C4-E0BBC7B4E39E}"/>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0" name="Oval 62">
              <a:extLst>
                <a:ext uri="{FF2B5EF4-FFF2-40B4-BE49-F238E27FC236}">
                  <a16:creationId xmlns:a16="http://schemas.microsoft.com/office/drawing/2014/main" id="{9E007AAD-1452-420E-9B1E-CAB8B42B69C6}"/>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1" name="Oval 63">
              <a:extLst>
                <a:ext uri="{FF2B5EF4-FFF2-40B4-BE49-F238E27FC236}">
                  <a16:creationId xmlns:a16="http://schemas.microsoft.com/office/drawing/2014/main" id="{3AF19F3B-1D9D-4FFF-91B4-D268F919BCE5}"/>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2" name="Oval 64">
              <a:extLst>
                <a:ext uri="{FF2B5EF4-FFF2-40B4-BE49-F238E27FC236}">
                  <a16:creationId xmlns:a16="http://schemas.microsoft.com/office/drawing/2014/main" id="{A64AE058-6E82-41B9-B8D9-61107B5D9BCB}"/>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3" name="Oval 65">
              <a:extLst>
                <a:ext uri="{FF2B5EF4-FFF2-40B4-BE49-F238E27FC236}">
                  <a16:creationId xmlns:a16="http://schemas.microsoft.com/office/drawing/2014/main" id="{E6B7B83E-4B01-450E-9861-EAA2A3B880FA}"/>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4" name="Oval 66">
              <a:extLst>
                <a:ext uri="{FF2B5EF4-FFF2-40B4-BE49-F238E27FC236}">
                  <a16:creationId xmlns:a16="http://schemas.microsoft.com/office/drawing/2014/main" id="{B8078738-D04D-44DF-94F7-AA7FECE98199}"/>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5" name="Oval 67">
              <a:extLst>
                <a:ext uri="{FF2B5EF4-FFF2-40B4-BE49-F238E27FC236}">
                  <a16:creationId xmlns:a16="http://schemas.microsoft.com/office/drawing/2014/main" id="{B29397CF-0815-416D-9E96-E2DB5ECE0367}"/>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6" name="Oval 68">
              <a:extLst>
                <a:ext uri="{FF2B5EF4-FFF2-40B4-BE49-F238E27FC236}">
                  <a16:creationId xmlns:a16="http://schemas.microsoft.com/office/drawing/2014/main" id="{8231095B-19E0-4B36-9DE7-2C9A89013FAA}"/>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7" name="Oval 69">
              <a:extLst>
                <a:ext uri="{FF2B5EF4-FFF2-40B4-BE49-F238E27FC236}">
                  <a16:creationId xmlns:a16="http://schemas.microsoft.com/office/drawing/2014/main" id="{BE5A0F05-89AF-4492-933D-12FE1E5502AA}"/>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8" name="Oval 70">
              <a:extLst>
                <a:ext uri="{FF2B5EF4-FFF2-40B4-BE49-F238E27FC236}">
                  <a16:creationId xmlns:a16="http://schemas.microsoft.com/office/drawing/2014/main" id="{0D81319F-8699-44F9-BA60-8E9831911911}"/>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9" name="Oval 71">
              <a:extLst>
                <a:ext uri="{FF2B5EF4-FFF2-40B4-BE49-F238E27FC236}">
                  <a16:creationId xmlns:a16="http://schemas.microsoft.com/office/drawing/2014/main" id="{359F57D2-68FD-45ED-9785-4B4D2B86A0B7}"/>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0" name="Oval 72">
              <a:extLst>
                <a:ext uri="{FF2B5EF4-FFF2-40B4-BE49-F238E27FC236}">
                  <a16:creationId xmlns:a16="http://schemas.microsoft.com/office/drawing/2014/main" id="{E0CFEF71-576E-4BD5-92A9-9427929D0B68}"/>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1" name="Oval 73">
              <a:extLst>
                <a:ext uri="{FF2B5EF4-FFF2-40B4-BE49-F238E27FC236}">
                  <a16:creationId xmlns:a16="http://schemas.microsoft.com/office/drawing/2014/main" id="{7E6F3ACF-AD0D-4AD3-9F51-B7D398F70E53}"/>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2" name="Oval 74">
              <a:extLst>
                <a:ext uri="{FF2B5EF4-FFF2-40B4-BE49-F238E27FC236}">
                  <a16:creationId xmlns:a16="http://schemas.microsoft.com/office/drawing/2014/main" id="{10DC2F6D-9193-4760-BC60-E6CD447BE811}"/>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3" name="Oval 75">
              <a:extLst>
                <a:ext uri="{FF2B5EF4-FFF2-40B4-BE49-F238E27FC236}">
                  <a16:creationId xmlns:a16="http://schemas.microsoft.com/office/drawing/2014/main" id="{5C7E4E29-B954-4292-84AF-6D7BCB3A0C45}"/>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4" name="Oval 76">
              <a:extLst>
                <a:ext uri="{FF2B5EF4-FFF2-40B4-BE49-F238E27FC236}">
                  <a16:creationId xmlns:a16="http://schemas.microsoft.com/office/drawing/2014/main" id="{4BFA291C-4A82-45F6-A4DB-F9F8069FC677}"/>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5" name="Oval 77">
              <a:extLst>
                <a:ext uri="{FF2B5EF4-FFF2-40B4-BE49-F238E27FC236}">
                  <a16:creationId xmlns:a16="http://schemas.microsoft.com/office/drawing/2014/main" id="{58F2D6D7-1C77-478F-BC25-47B54BC0C3E3}"/>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401" name="Group 78">
            <a:extLst>
              <a:ext uri="{FF2B5EF4-FFF2-40B4-BE49-F238E27FC236}">
                <a16:creationId xmlns:a16="http://schemas.microsoft.com/office/drawing/2014/main" id="{F6241A27-5706-4712-A8B1-4314E44018D8}"/>
              </a:ext>
            </a:extLst>
          </p:cNvPr>
          <p:cNvGrpSpPr>
            <a:grpSpLocks/>
          </p:cNvGrpSpPr>
          <p:nvPr/>
        </p:nvGrpSpPr>
        <p:grpSpPr bwMode="auto">
          <a:xfrm>
            <a:off x="4573589" y="5443539"/>
            <a:ext cx="3519487" cy="1222375"/>
            <a:chOff x="1680" y="3216"/>
            <a:chExt cx="2217" cy="770"/>
          </a:xfrm>
        </p:grpSpPr>
        <p:sp>
          <p:nvSpPr>
            <p:cNvPr id="59530" name="Freeform 79">
              <a:extLst>
                <a:ext uri="{FF2B5EF4-FFF2-40B4-BE49-F238E27FC236}">
                  <a16:creationId xmlns:a16="http://schemas.microsoft.com/office/drawing/2014/main" id="{9CA81FB7-5F39-45C8-A337-78DD49D5FA99}"/>
                </a:ext>
              </a:extLst>
            </p:cNvPr>
            <p:cNvSpPr>
              <a:spLocks/>
            </p:cNvSpPr>
            <p:nvPr/>
          </p:nvSpPr>
          <p:spPr bwMode="auto">
            <a:xfrm>
              <a:off x="1680" y="3216"/>
              <a:ext cx="2217" cy="770"/>
            </a:xfrm>
            <a:custGeom>
              <a:avLst/>
              <a:gdLst>
                <a:gd name="T0" fmla="*/ 0 w 2217"/>
                <a:gd name="T1" fmla="*/ 152 h 770"/>
                <a:gd name="T2" fmla="*/ 378 w 2217"/>
                <a:gd name="T3" fmla="*/ 86 h 770"/>
                <a:gd name="T4" fmla="*/ 400 w 2217"/>
                <a:gd name="T5" fmla="*/ 63 h 770"/>
                <a:gd name="T6" fmla="*/ 578 w 2217"/>
                <a:gd name="T7" fmla="*/ 97 h 770"/>
                <a:gd name="T8" fmla="*/ 689 w 2217"/>
                <a:gd name="T9" fmla="*/ 97 h 770"/>
                <a:gd name="T10" fmla="*/ 1167 w 2217"/>
                <a:gd name="T11" fmla="*/ 19 h 770"/>
                <a:gd name="T12" fmla="*/ 1922 w 2217"/>
                <a:gd name="T13" fmla="*/ 75 h 770"/>
                <a:gd name="T14" fmla="*/ 2189 w 2217"/>
                <a:gd name="T15" fmla="*/ 41 h 770"/>
                <a:gd name="T16" fmla="*/ 2200 w 2217"/>
                <a:gd name="T17" fmla="*/ 141 h 770"/>
                <a:gd name="T18" fmla="*/ 2189 w 2217"/>
                <a:gd name="T19" fmla="*/ 175 h 770"/>
                <a:gd name="T20" fmla="*/ 2100 w 2217"/>
                <a:gd name="T21" fmla="*/ 186 h 770"/>
                <a:gd name="T22" fmla="*/ 1989 w 2217"/>
                <a:gd name="T23" fmla="*/ 230 h 770"/>
                <a:gd name="T24" fmla="*/ 1933 w 2217"/>
                <a:gd name="T25" fmla="*/ 297 h 770"/>
                <a:gd name="T26" fmla="*/ 1789 w 2217"/>
                <a:gd name="T27" fmla="*/ 341 h 770"/>
                <a:gd name="T28" fmla="*/ 0 w 2217"/>
                <a:gd name="T29" fmla="*/ 152 h 7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17"/>
                <a:gd name="T46" fmla="*/ 0 h 770"/>
                <a:gd name="T47" fmla="*/ 2217 w 2217"/>
                <a:gd name="T48" fmla="*/ 770 h 7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17" h="770">
                  <a:moveTo>
                    <a:pt x="0" y="152"/>
                  </a:moveTo>
                  <a:cubicBezTo>
                    <a:pt x="126" y="130"/>
                    <a:pt x="253" y="114"/>
                    <a:pt x="378" y="86"/>
                  </a:cubicBezTo>
                  <a:cubicBezTo>
                    <a:pt x="388" y="84"/>
                    <a:pt x="390" y="67"/>
                    <a:pt x="400" y="63"/>
                  </a:cubicBezTo>
                  <a:cubicBezTo>
                    <a:pt x="444" y="43"/>
                    <a:pt x="530" y="109"/>
                    <a:pt x="578" y="97"/>
                  </a:cubicBezTo>
                  <a:cubicBezTo>
                    <a:pt x="678" y="63"/>
                    <a:pt x="591" y="113"/>
                    <a:pt x="689" y="97"/>
                  </a:cubicBezTo>
                  <a:cubicBezTo>
                    <a:pt x="792" y="104"/>
                    <a:pt x="962" y="23"/>
                    <a:pt x="1167" y="19"/>
                  </a:cubicBezTo>
                  <a:cubicBezTo>
                    <a:pt x="1372" y="15"/>
                    <a:pt x="1752" y="71"/>
                    <a:pt x="1922" y="75"/>
                  </a:cubicBezTo>
                  <a:cubicBezTo>
                    <a:pt x="2007" y="160"/>
                    <a:pt x="2039" y="0"/>
                    <a:pt x="2189" y="41"/>
                  </a:cubicBezTo>
                  <a:cubicBezTo>
                    <a:pt x="2215" y="107"/>
                    <a:pt x="2217" y="81"/>
                    <a:pt x="2200" y="141"/>
                  </a:cubicBezTo>
                  <a:cubicBezTo>
                    <a:pt x="2197" y="152"/>
                    <a:pt x="2200" y="170"/>
                    <a:pt x="2189" y="175"/>
                  </a:cubicBezTo>
                  <a:cubicBezTo>
                    <a:pt x="2162" y="187"/>
                    <a:pt x="2130" y="182"/>
                    <a:pt x="2100" y="186"/>
                  </a:cubicBezTo>
                  <a:cubicBezTo>
                    <a:pt x="2063" y="196"/>
                    <a:pt x="2018" y="200"/>
                    <a:pt x="1989" y="230"/>
                  </a:cubicBezTo>
                  <a:cubicBezTo>
                    <a:pt x="1965" y="254"/>
                    <a:pt x="1961" y="279"/>
                    <a:pt x="1933" y="297"/>
                  </a:cubicBezTo>
                  <a:cubicBezTo>
                    <a:pt x="1885" y="328"/>
                    <a:pt x="1849" y="328"/>
                    <a:pt x="1789" y="341"/>
                  </a:cubicBezTo>
                  <a:cubicBezTo>
                    <a:pt x="342" y="332"/>
                    <a:pt x="364" y="770"/>
                    <a:pt x="0" y="152"/>
                  </a:cubicBezTo>
                  <a:close/>
                </a:path>
              </a:pathLst>
            </a:custGeom>
            <a:solidFill>
              <a:schemeClr val="bg1"/>
            </a:solidFill>
            <a:ln w="9525">
              <a:solidFill>
                <a:schemeClr val="tx1"/>
              </a:solidFill>
              <a:round/>
              <a:headEnd/>
              <a:tailEnd/>
            </a:ln>
          </p:spPr>
          <p:txBody>
            <a:bodyPr wrap="none" anchor="ctr"/>
            <a:lstStyle/>
            <a:p>
              <a:endParaRPr lang="en-GB" sz="4000"/>
            </a:p>
          </p:txBody>
        </p:sp>
        <p:grpSp>
          <p:nvGrpSpPr>
            <p:cNvPr id="59531" name="Group 80">
              <a:extLst>
                <a:ext uri="{FF2B5EF4-FFF2-40B4-BE49-F238E27FC236}">
                  <a16:creationId xmlns:a16="http://schemas.microsoft.com/office/drawing/2014/main" id="{09D1C00F-9AB4-41CA-B8CC-1809DEAC7873}"/>
                </a:ext>
              </a:extLst>
            </p:cNvPr>
            <p:cNvGrpSpPr>
              <a:grpSpLocks/>
            </p:cNvGrpSpPr>
            <p:nvPr/>
          </p:nvGrpSpPr>
          <p:grpSpPr bwMode="auto">
            <a:xfrm>
              <a:off x="1920" y="3264"/>
              <a:ext cx="1584" cy="288"/>
              <a:chOff x="1920" y="3264"/>
              <a:chExt cx="1584" cy="288"/>
            </a:xfrm>
          </p:grpSpPr>
          <p:grpSp>
            <p:nvGrpSpPr>
              <p:cNvPr id="59532" name="Group 81">
                <a:extLst>
                  <a:ext uri="{FF2B5EF4-FFF2-40B4-BE49-F238E27FC236}">
                    <a16:creationId xmlns:a16="http://schemas.microsoft.com/office/drawing/2014/main" id="{4253F543-5163-40B5-A3F3-A605EC075913}"/>
                  </a:ext>
                </a:extLst>
              </p:cNvPr>
              <p:cNvGrpSpPr>
                <a:grpSpLocks/>
              </p:cNvGrpSpPr>
              <p:nvPr/>
            </p:nvGrpSpPr>
            <p:grpSpPr bwMode="auto">
              <a:xfrm>
                <a:off x="2496" y="3264"/>
                <a:ext cx="816" cy="240"/>
                <a:chOff x="2352" y="3360"/>
                <a:chExt cx="816" cy="240"/>
              </a:xfrm>
            </p:grpSpPr>
            <p:sp>
              <p:nvSpPr>
                <p:cNvPr id="59590" name="Oval 82">
                  <a:extLst>
                    <a:ext uri="{FF2B5EF4-FFF2-40B4-BE49-F238E27FC236}">
                      <a16:creationId xmlns:a16="http://schemas.microsoft.com/office/drawing/2014/main" id="{3A5C372C-4689-4D63-B395-DA3D68D95897}"/>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1" name="Oval 83">
                  <a:extLst>
                    <a:ext uri="{FF2B5EF4-FFF2-40B4-BE49-F238E27FC236}">
                      <a16:creationId xmlns:a16="http://schemas.microsoft.com/office/drawing/2014/main" id="{7A6D34BA-7631-4E82-97BE-7417F7472C77}"/>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2" name="Oval 84">
                  <a:extLst>
                    <a:ext uri="{FF2B5EF4-FFF2-40B4-BE49-F238E27FC236}">
                      <a16:creationId xmlns:a16="http://schemas.microsoft.com/office/drawing/2014/main" id="{2715556A-2204-4EFB-80CB-0F93F8BE22E4}"/>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3" name="Oval 85">
                  <a:extLst>
                    <a:ext uri="{FF2B5EF4-FFF2-40B4-BE49-F238E27FC236}">
                      <a16:creationId xmlns:a16="http://schemas.microsoft.com/office/drawing/2014/main" id="{C608EE35-544E-4AA2-9285-CFB364A5D1C6}"/>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4" name="Oval 86">
                  <a:extLst>
                    <a:ext uri="{FF2B5EF4-FFF2-40B4-BE49-F238E27FC236}">
                      <a16:creationId xmlns:a16="http://schemas.microsoft.com/office/drawing/2014/main" id="{A3B895BD-A5DB-4716-99EE-AE7E670A525F}"/>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5" name="Oval 87">
                  <a:extLst>
                    <a:ext uri="{FF2B5EF4-FFF2-40B4-BE49-F238E27FC236}">
                      <a16:creationId xmlns:a16="http://schemas.microsoft.com/office/drawing/2014/main" id="{828F05A6-BDBD-4DB0-BD01-213B94E96E17}"/>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6" name="Oval 88">
                  <a:extLst>
                    <a:ext uri="{FF2B5EF4-FFF2-40B4-BE49-F238E27FC236}">
                      <a16:creationId xmlns:a16="http://schemas.microsoft.com/office/drawing/2014/main" id="{4E786B9C-F0B7-48F8-BB42-B48F6671F90B}"/>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7" name="Oval 89">
                  <a:extLst>
                    <a:ext uri="{FF2B5EF4-FFF2-40B4-BE49-F238E27FC236}">
                      <a16:creationId xmlns:a16="http://schemas.microsoft.com/office/drawing/2014/main" id="{18AF1E42-2F52-457F-A5ED-A2BAA3815241}"/>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8" name="Oval 90">
                  <a:extLst>
                    <a:ext uri="{FF2B5EF4-FFF2-40B4-BE49-F238E27FC236}">
                      <a16:creationId xmlns:a16="http://schemas.microsoft.com/office/drawing/2014/main" id="{CAE48509-5326-4BFA-8153-589F2AB29DAC}"/>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9" name="Oval 91">
                  <a:extLst>
                    <a:ext uri="{FF2B5EF4-FFF2-40B4-BE49-F238E27FC236}">
                      <a16:creationId xmlns:a16="http://schemas.microsoft.com/office/drawing/2014/main" id="{ECDF56E8-D081-4DE6-8ADD-006EDCF535B3}"/>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0" name="Oval 92">
                  <a:extLst>
                    <a:ext uri="{FF2B5EF4-FFF2-40B4-BE49-F238E27FC236}">
                      <a16:creationId xmlns:a16="http://schemas.microsoft.com/office/drawing/2014/main" id="{198F59AB-3F17-4948-8233-A79B583BE526}"/>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1" name="Oval 93">
                  <a:extLst>
                    <a:ext uri="{FF2B5EF4-FFF2-40B4-BE49-F238E27FC236}">
                      <a16:creationId xmlns:a16="http://schemas.microsoft.com/office/drawing/2014/main" id="{62FBA24B-379D-4B68-9D1D-30DF91A45A27}"/>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2" name="Oval 94">
                  <a:extLst>
                    <a:ext uri="{FF2B5EF4-FFF2-40B4-BE49-F238E27FC236}">
                      <a16:creationId xmlns:a16="http://schemas.microsoft.com/office/drawing/2014/main" id="{B7B93330-8943-4FB7-91A0-CD10C2FF575F}"/>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3" name="Oval 95">
                  <a:extLst>
                    <a:ext uri="{FF2B5EF4-FFF2-40B4-BE49-F238E27FC236}">
                      <a16:creationId xmlns:a16="http://schemas.microsoft.com/office/drawing/2014/main" id="{FE05BBE7-65B1-4606-AD56-8CBE15E1340C}"/>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4" name="Oval 96">
                  <a:extLst>
                    <a:ext uri="{FF2B5EF4-FFF2-40B4-BE49-F238E27FC236}">
                      <a16:creationId xmlns:a16="http://schemas.microsoft.com/office/drawing/2014/main" id="{46458E8E-F375-45C5-B421-D314317144C1}"/>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5" name="Oval 97">
                  <a:extLst>
                    <a:ext uri="{FF2B5EF4-FFF2-40B4-BE49-F238E27FC236}">
                      <a16:creationId xmlns:a16="http://schemas.microsoft.com/office/drawing/2014/main" id="{DF68F13D-9666-4B80-93AA-4DAC165ECEBE}"/>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6" name="Oval 98">
                  <a:extLst>
                    <a:ext uri="{FF2B5EF4-FFF2-40B4-BE49-F238E27FC236}">
                      <a16:creationId xmlns:a16="http://schemas.microsoft.com/office/drawing/2014/main" id="{E07CEE9A-6AAD-4DB1-9EF3-3397C9D0354B}"/>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7" name="Oval 99">
                  <a:extLst>
                    <a:ext uri="{FF2B5EF4-FFF2-40B4-BE49-F238E27FC236}">
                      <a16:creationId xmlns:a16="http://schemas.microsoft.com/office/drawing/2014/main" id="{E20DD1CF-1D42-4678-8325-16E56C265F4B}"/>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533" name="Group 100">
                <a:extLst>
                  <a:ext uri="{FF2B5EF4-FFF2-40B4-BE49-F238E27FC236}">
                    <a16:creationId xmlns:a16="http://schemas.microsoft.com/office/drawing/2014/main" id="{8C0727DC-FA72-42D9-B088-3BC9BB88F77F}"/>
                  </a:ext>
                </a:extLst>
              </p:cNvPr>
              <p:cNvGrpSpPr>
                <a:grpSpLocks/>
              </p:cNvGrpSpPr>
              <p:nvPr/>
            </p:nvGrpSpPr>
            <p:grpSpPr bwMode="auto">
              <a:xfrm>
                <a:off x="1920" y="3312"/>
                <a:ext cx="816" cy="240"/>
                <a:chOff x="2352" y="3360"/>
                <a:chExt cx="816" cy="240"/>
              </a:xfrm>
            </p:grpSpPr>
            <p:sp>
              <p:nvSpPr>
                <p:cNvPr id="59572" name="Oval 101">
                  <a:extLst>
                    <a:ext uri="{FF2B5EF4-FFF2-40B4-BE49-F238E27FC236}">
                      <a16:creationId xmlns:a16="http://schemas.microsoft.com/office/drawing/2014/main" id="{1548121C-9654-45FC-993A-8533F49D73DB}"/>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3" name="Oval 102">
                  <a:extLst>
                    <a:ext uri="{FF2B5EF4-FFF2-40B4-BE49-F238E27FC236}">
                      <a16:creationId xmlns:a16="http://schemas.microsoft.com/office/drawing/2014/main" id="{F680C51A-639D-4BD9-AD17-A47953576D4A}"/>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4" name="Oval 103">
                  <a:extLst>
                    <a:ext uri="{FF2B5EF4-FFF2-40B4-BE49-F238E27FC236}">
                      <a16:creationId xmlns:a16="http://schemas.microsoft.com/office/drawing/2014/main" id="{3A038BEF-DD4D-44C5-838E-24FA1D2F724A}"/>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5" name="Oval 104">
                  <a:extLst>
                    <a:ext uri="{FF2B5EF4-FFF2-40B4-BE49-F238E27FC236}">
                      <a16:creationId xmlns:a16="http://schemas.microsoft.com/office/drawing/2014/main" id="{A3354C6A-5F38-4BF6-994B-2A6B07D6F0E2}"/>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6" name="Oval 105">
                  <a:extLst>
                    <a:ext uri="{FF2B5EF4-FFF2-40B4-BE49-F238E27FC236}">
                      <a16:creationId xmlns:a16="http://schemas.microsoft.com/office/drawing/2014/main" id="{72BB47F5-AEA7-4505-993B-832178762331}"/>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7" name="Oval 106">
                  <a:extLst>
                    <a:ext uri="{FF2B5EF4-FFF2-40B4-BE49-F238E27FC236}">
                      <a16:creationId xmlns:a16="http://schemas.microsoft.com/office/drawing/2014/main" id="{BB6A9001-3318-4501-A610-89D062BBAE2C}"/>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8" name="Oval 107">
                  <a:extLst>
                    <a:ext uri="{FF2B5EF4-FFF2-40B4-BE49-F238E27FC236}">
                      <a16:creationId xmlns:a16="http://schemas.microsoft.com/office/drawing/2014/main" id="{1202B297-50D6-48A3-B85C-5C338E0D493C}"/>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9" name="Oval 108">
                  <a:extLst>
                    <a:ext uri="{FF2B5EF4-FFF2-40B4-BE49-F238E27FC236}">
                      <a16:creationId xmlns:a16="http://schemas.microsoft.com/office/drawing/2014/main" id="{8D8A9C68-3CD1-4BF2-BF19-3FB95C14C50F}"/>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0" name="Oval 109">
                  <a:extLst>
                    <a:ext uri="{FF2B5EF4-FFF2-40B4-BE49-F238E27FC236}">
                      <a16:creationId xmlns:a16="http://schemas.microsoft.com/office/drawing/2014/main" id="{7BFD098A-3030-4B63-A2C1-4B8459AFDDA4}"/>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1" name="Oval 110">
                  <a:extLst>
                    <a:ext uri="{FF2B5EF4-FFF2-40B4-BE49-F238E27FC236}">
                      <a16:creationId xmlns:a16="http://schemas.microsoft.com/office/drawing/2014/main" id="{83ECB681-0073-491D-BFC7-88EB58634781}"/>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2" name="Oval 111">
                  <a:extLst>
                    <a:ext uri="{FF2B5EF4-FFF2-40B4-BE49-F238E27FC236}">
                      <a16:creationId xmlns:a16="http://schemas.microsoft.com/office/drawing/2014/main" id="{C296B3F9-D95F-4E3D-8F20-B18D423EBFE2}"/>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3" name="Oval 112">
                  <a:extLst>
                    <a:ext uri="{FF2B5EF4-FFF2-40B4-BE49-F238E27FC236}">
                      <a16:creationId xmlns:a16="http://schemas.microsoft.com/office/drawing/2014/main" id="{1CDAAA7E-25AA-4C56-94E0-1E307457B01C}"/>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4" name="Oval 113">
                  <a:extLst>
                    <a:ext uri="{FF2B5EF4-FFF2-40B4-BE49-F238E27FC236}">
                      <a16:creationId xmlns:a16="http://schemas.microsoft.com/office/drawing/2014/main" id="{6DD47594-73C9-483C-8173-5083CE6CA622}"/>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5" name="Oval 114">
                  <a:extLst>
                    <a:ext uri="{FF2B5EF4-FFF2-40B4-BE49-F238E27FC236}">
                      <a16:creationId xmlns:a16="http://schemas.microsoft.com/office/drawing/2014/main" id="{0C39F03E-16CC-41C2-BCBF-2B5B50BB2494}"/>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6" name="Oval 115">
                  <a:extLst>
                    <a:ext uri="{FF2B5EF4-FFF2-40B4-BE49-F238E27FC236}">
                      <a16:creationId xmlns:a16="http://schemas.microsoft.com/office/drawing/2014/main" id="{B2826A1E-6ECB-4584-A1A3-C3E4B6AA04F4}"/>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7" name="Oval 116">
                  <a:extLst>
                    <a:ext uri="{FF2B5EF4-FFF2-40B4-BE49-F238E27FC236}">
                      <a16:creationId xmlns:a16="http://schemas.microsoft.com/office/drawing/2014/main" id="{94E3BBC0-BC11-4737-B55A-8F97D279E54D}"/>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8" name="Oval 117">
                  <a:extLst>
                    <a:ext uri="{FF2B5EF4-FFF2-40B4-BE49-F238E27FC236}">
                      <a16:creationId xmlns:a16="http://schemas.microsoft.com/office/drawing/2014/main" id="{9149BD34-3FAC-4EBB-A1C7-501CA2A3A66E}"/>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9" name="Oval 118">
                  <a:extLst>
                    <a:ext uri="{FF2B5EF4-FFF2-40B4-BE49-F238E27FC236}">
                      <a16:creationId xmlns:a16="http://schemas.microsoft.com/office/drawing/2014/main" id="{72A41EC9-D254-4A3A-8D7E-99C3D0BC73DC}"/>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534" name="Group 119">
                <a:extLst>
                  <a:ext uri="{FF2B5EF4-FFF2-40B4-BE49-F238E27FC236}">
                    <a16:creationId xmlns:a16="http://schemas.microsoft.com/office/drawing/2014/main" id="{64C6024F-26AE-402C-9E2A-12F6ACAA7159}"/>
                  </a:ext>
                </a:extLst>
              </p:cNvPr>
              <p:cNvGrpSpPr>
                <a:grpSpLocks/>
              </p:cNvGrpSpPr>
              <p:nvPr/>
            </p:nvGrpSpPr>
            <p:grpSpPr bwMode="auto">
              <a:xfrm>
                <a:off x="2592" y="3360"/>
                <a:ext cx="816" cy="192"/>
                <a:chOff x="2352" y="3360"/>
                <a:chExt cx="816" cy="240"/>
              </a:xfrm>
            </p:grpSpPr>
            <p:sp>
              <p:nvSpPr>
                <p:cNvPr id="59554" name="Oval 120">
                  <a:extLst>
                    <a:ext uri="{FF2B5EF4-FFF2-40B4-BE49-F238E27FC236}">
                      <a16:creationId xmlns:a16="http://schemas.microsoft.com/office/drawing/2014/main" id="{A5D3AEE7-95B5-4954-8D45-BA8CA6E972F6}"/>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5" name="Oval 121">
                  <a:extLst>
                    <a:ext uri="{FF2B5EF4-FFF2-40B4-BE49-F238E27FC236}">
                      <a16:creationId xmlns:a16="http://schemas.microsoft.com/office/drawing/2014/main" id="{EB4549FF-7740-4BD7-BB57-4379150C55C0}"/>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6" name="Oval 122">
                  <a:extLst>
                    <a:ext uri="{FF2B5EF4-FFF2-40B4-BE49-F238E27FC236}">
                      <a16:creationId xmlns:a16="http://schemas.microsoft.com/office/drawing/2014/main" id="{6763F5E3-251C-4FA3-A344-2B59EAB8F9B3}"/>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7" name="Oval 123">
                  <a:extLst>
                    <a:ext uri="{FF2B5EF4-FFF2-40B4-BE49-F238E27FC236}">
                      <a16:creationId xmlns:a16="http://schemas.microsoft.com/office/drawing/2014/main" id="{6C0927F0-43CB-49A0-A385-CAD047BF2272}"/>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8" name="Oval 124">
                  <a:extLst>
                    <a:ext uri="{FF2B5EF4-FFF2-40B4-BE49-F238E27FC236}">
                      <a16:creationId xmlns:a16="http://schemas.microsoft.com/office/drawing/2014/main" id="{DF366F67-CC7D-450A-B6A4-B737744FD5C1}"/>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9" name="Oval 125">
                  <a:extLst>
                    <a:ext uri="{FF2B5EF4-FFF2-40B4-BE49-F238E27FC236}">
                      <a16:creationId xmlns:a16="http://schemas.microsoft.com/office/drawing/2014/main" id="{17F4AA78-515F-4B7C-B44F-8638631FC5B9}"/>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0" name="Oval 126">
                  <a:extLst>
                    <a:ext uri="{FF2B5EF4-FFF2-40B4-BE49-F238E27FC236}">
                      <a16:creationId xmlns:a16="http://schemas.microsoft.com/office/drawing/2014/main" id="{DAB68833-A464-430C-A562-6AA18C196D90}"/>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1" name="Oval 127">
                  <a:extLst>
                    <a:ext uri="{FF2B5EF4-FFF2-40B4-BE49-F238E27FC236}">
                      <a16:creationId xmlns:a16="http://schemas.microsoft.com/office/drawing/2014/main" id="{ED347595-A88F-477E-86D4-FFC6EAAB7C05}"/>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2" name="Oval 128">
                  <a:extLst>
                    <a:ext uri="{FF2B5EF4-FFF2-40B4-BE49-F238E27FC236}">
                      <a16:creationId xmlns:a16="http://schemas.microsoft.com/office/drawing/2014/main" id="{D9E22240-3C0D-4AAE-B220-6BD949AE68DD}"/>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3" name="Oval 129">
                  <a:extLst>
                    <a:ext uri="{FF2B5EF4-FFF2-40B4-BE49-F238E27FC236}">
                      <a16:creationId xmlns:a16="http://schemas.microsoft.com/office/drawing/2014/main" id="{A22E6F44-A8FA-4757-B93C-A0647B110EF1}"/>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4" name="Oval 130">
                  <a:extLst>
                    <a:ext uri="{FF2B5EF4-FFF2-40B4-BE49-F238E27FC236}">
                      <a16:creationId xmlns:a16="http://schemas.microsoft.com/office/drawing/2014/main" id="{2AC1B544-5288-4117-8B7A-C5D01364CE16}"/>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5" name="Oval 131">
                  <a:extLst>
                    <a:ext uri="{FF2B5EF4-FFF2-40B4-BE49-F238E27FC236}">
                      <a16:creationId xmlns:a16="http://schemas.microsoft.com/office/drawing/2014/main" id="{B905506B-48A1-4456-8A45-DDD86163A1E0}"/>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6" name="Oval 132">
                  <a:extLst>
                    <a:ext uri="{FF2B5EF4-FFF2-40B4-BE49-F238E27FC236}">
                      <a16:creationId xmlns:a16="http://schemas.microsoft.com/office/drawing/2014/main" id="{92EF653C-DC72-4950-901D-4A2CFBC466A0}"/>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7" name="Oval 133">
                  <a:extLst>
                    <a:ext uri="{FF2B5EF4-FFF2-40B4-BE49-F238E27FC236}">
                      <a16:creationId xmlns:a16="http://schemas.microsoft.com/office/drawing/2014/main" id="{B180DEE5-92EE-4540-96CF-FB09140CD069}"/>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8" name="Oval 134">
                  <a:extLst>
                    <a:ext uri="{FF2B5EF4-FFF2-40B4-BE49-F238E27FC236}">
                      <a16:creationId xmlns:a16="http://schemas.microsoft.com/office/drawing/2014/main" id="{B04BA6F8-8C17-4262-99AC-A8EEFB5E90C8}"/>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9" name="Oval 135">
                  <a:extLst>
                    <a:ext uri="{FF2B5EF4-FFF2-40B4-BE49-F238E27FC236}">
                      <a16:creationId xmlns:a16="http://schemas.microsoft.com/office/drawing/2014/main" id="{F4082FBF-FD63-4704-9786-C16118D68ED1}"/>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0" name="Oval 136">
                  <a:extLst>
                    <a:ext uri="{FF2B5EF4-FFF2-40B4-BE49-F238E27FC236}">
                      <a16:creationId xmlns:a16="http://schemas.microsoft.com/office/drawing/2014/main" id="{16719060-0927-4126-A067-D195189A4B35}"/>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1" name="Oval 137">
                  <a:extLst>
                    <a:ext uri="{FF2B5EF4-FFF2-40B4-BE49-F238E27FC236}">
                      <a16:creationId xmlns:a16="http://schemas.microsoft.com/office/drawing/2014/main" id="{9D6D61DD-5EFE-4A3D-A378-417908D805F7}"/>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535" name="Group 138">
                <a:extLst>
                  <a:ext uri="{FF2B5EF4-FFF2-40B4-BE49-F238E27FC236}">
                    <a16:creationId xmlns:a16="http://schemas.microsoft.com/office/drawing/2014/main" id="{F76967AB-357B-4809-8522-E7BD998DCE1F}"/>
                  </a:ext>
                </a:extLst>
              </p:cNvPr>
              <p:cNvGrpSpPr>
                <a:grpSpLocks/>
              </p:cNvGrpSpPr>
              <p:nvPr/>
            </p:nvGrpSpPr>
            <p:grpSpPr bwMode="auto">
              <a:xfrm>
                <a:off x="2688" y="3264"/>
                <a:ext cx="816" cy="240"/>
                <a:chOff x="2352" y="3360"/>
                <a:chExt cx="816" cy="240"/>
              </a:xfrm>
            </p:grpSpPr>
            <p:sp>
              <p:nvSpPr>
                <p:cNvPr id="59536" name="Oval 139">
                  <a:extLst>
                    <a:ext uri="{FF2B5EF4-FFF2-40B4-BE49-F238E27FC236}">
                      <a16:creationId xmlns:a16="http://schemas.microsoft.com/office/drawing/2014/main" id="{E387795E-0DD0-4980-8B5B-E83FB72F2A9B}"/>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37" name="Oval 140">
                  <a:extLst>
                    <a:ext uri="{FF2B5EF4-FFF2-40B4-BE49-F238E27FC236}">
                      <a16:creationId xmlns:a16="http://schemas.microsoft.com/office/drawing/2014/main" id="{7233C65F-5038-4BF1-B4F6-E576BCDB9FD6}"/>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38" name="Oval 141">
                  <a:extLst>
                    <a:ext uri="{FF2B5EF4-FFF2-40B4-BE49-F238E27FC236}">
                      <a16:creationId xmlns:a16="http://schemas.microsoft.com/office/drawing/2014/main" id="{D61551CE-64D1-45D6-AD49-A3C20CACC9BB}"/>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39" name="Oval 142">
                  <a:extLst>
                    <a:ext uri="{FF2B5EF4-FFF2-40B4-BE49-F238E27FC236}">
                      <a16:creationId xmlns:a16="http://schemas.microsoft.com/office/drawing/2014/main" id="{3F9F6D94-4278-410B-A84F-472264246C06}"/>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0" name="Oval 143">
                  <a:extLst>
                    <a:ext uri="{FF2B5EF4-FFF2-40B4-BE49-F238E27FC236}">
                      <a16:creationId xmlns:a16="http://schemas.microsoft.com/office/drawing/2014/main" id="{D160EB73-8AC4-4DEE-A90F-D599329A7D7A}"/>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1" name="Oval 144">
                  <a:extLst>
                    <a:ext uri="{FF2B5EF4-FFF2-40B4-BE49-F238E27FC236}">
                      <a16:creationId xmlns:a16="http://schemas.microsoft.com/office/drawing/2014/main" id="{D837E959-5F17-40F7-98DE-F0A3F2971FD9}"/>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2" name="Oval 145">
                  <a:extLst>
                    <a:ext uri="{FF2B5EF4-FFF2-40B4-BE49-F238E27FC236}">
                      <a16:creationId xmlns:a16="http://schemas.microsoft.com/office/drawing/2014/main" id="{14EC34A5-C464-4400-809D-018814B46FE1}"/>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3" name="Oval 146">
                  <a:extLst>
                    <a:ext uri="{FF2B5EF4-FFF2-40B4-BE49-F238E27FC236}">
                      <a16:creationId xmlns:a16="http://schemas.microsoft.com/office/drawing/2014/main" id="{CC8146E9-2A80-4F13-A129-4497E6757549}"/>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4" name="Oval 147">
                  <a:extLst>
                    <a:ext uri="{FF2B5EF4-FFF2-40B4-BE49-F238E27FC236}">
                      <a16:creationId xmlns:a16="http://schemas.microsoft.com/office/drawing/2014/main" id="{D1A7ED2A-D1AA-4F0C-B881-83AD93D3F693}"/>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5" name="Oval 148">
                  <a:extLst>
                    <a:ext uri="{FF2B5EF4-FFF2-40B4-BE49-F238E27FC236}">
                      <a16:creationId xmlns:a16="http://schemas.microsoft.com/office/drawing/2014/main" id="{8865E0E0-1946-4A39-8A2A-9D435AC3B8E1}"/>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6" name="Oval 149">
                  <a:extLst>
                    <a:ext uri="{FF2B5EF4-FFF2-40B4-BE49-F238E27FC236}">
                      <a16:creationId xmlns:a16="http://schemas.microsoft.com/office/drawing/2014/main" id="{78ECE87D-DE80-4340-ABA1-95DFF40298BF}"/>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7" name="Oval 150">
                  <a:extLst>
                    <a:ext uri="{FF2B5EF4-FFF2-40B4-BE49-F238E27FC236}">
                      <a16:creationId xmlns:a16="http://schemas.microsoft.com/office/drawing/2014/main" id="{900ACF2E-1BA9-4DF4-BC6A-D2356C126DEE}"/>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8" name="Oval 151">
                  <a:extLst>
                    <a:ext uri="{FF2B5EF4-FFF2-40B4-BE49-F238E27FC236}">
                      <a16:creationId xmlns:a16="http://schemas.microsoft.com/office/drawing/2014/main" id="{1E726E11-5BB3-4D69-A8C5-85E8D9A59282}"/>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9" name="Oval 152">
                  <a:extLst>
                    <a:ext uri="{FF2B5EF4-FFF2-40B4-BE49-F238E27FC236}">
                      <a16:creationId xmlns:a16="http://schemas.microsoft.com/office/drawing/2014/main" id="{40EE7D5C-5607-4A41-A6EC-14D0AE195963}"/>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0" name="Oval 153">
                  <a:extLst>
                    <a:ext uri="{FF2B5EF4-FFF2-40B4-BE49-F238E27FC236}">
                      <a16:creationId xmlns:a16="http://schemas.microsoft.com/office/drawing/2014/main" id="{50A462AC-0220-4347-8BA0-C8C8389A8A35}"/>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1" name="Oval 154">
                  <a:extLst>
                    <a:ext uri="{FF2B5EF4-FFF2-40B4-BE49-F238E27FC236}">
                      <a16:creationId xmlns:a16="http://schemas.microsoft.com/office/drawing/2014/main" id="{DA2316CC-06E4-48B9-8888-C7D7425DCFFA}"/>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2" name="Oval 155">
                  <a:extLst>
                    <a:ext uri="{FF2B5EF4-FFF2-40B4-BE49-F238E27FC236}">
                      <a16:creationId xmlns:a16="http://schemas.microsoft.com/office/drawing/2014/main" id="{BABE8C38-FC81-473A-93A4-F6BAEB919332}"/>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3" name="Oval 156">
                  <a:extLst>
                    <a:ext uri="{FF2B5EF4-FFF2-40B4-BE49-F238E27FC236}">
                      <a16:creationId xmlns:a16="http://schemas.microsoft.com/office/drawing/2014/main" id="{EC45A069-EA9A-46FB-A448-A834E6F2C0DC}"/>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grpSp>
      <p:grpSp>
        <p:nvGrpSpPr>
          <p:cNvPr id="59402" name="Group 157">
            <a:extLst>
              <a:ext uri="{FF2B5EF4-FFF2-40B4-BE49-F238E27FC236}">
                <a16:creationId xmlns:a16="http://schemas.microsoft.com/office/drawing/2014/main" id="{27F3B673-F6CE-478A-99B0-7039BC0E2C76}"/>
              </a:ext>
            </a:extLst>
          </p:cNvPr>
          <p:cNvGrpSpPr>
            <a:grpSpLocks/>
          </p:cNvGrpSpPr>
          <p:nvPr/>
        </p:nvGrpSpPr>
        <p:grpSpPr bwMode="auto">
          <a:xfrm>
            <a:off x="6249988" y="5519738"/>
            <a:ext cx="1295400" cy="381000"/>
            <a:chOff x="2352" y="3360"/>
            <a:chExt cx="816" cy="240"/>
          </a:xfrm>
        </p:grpSpPr>
        <p:sp>
          <p:nvSpPr>
            <p:cNvPr id="59512" name="Oval 158">
              <a:extLst>
                <a:ext uri="{FF2B5EF4-FFF2-40B4-BE49-F238E27FC236}">
                  <a16:creationId xmlns:a16="http://schemas.microsoft.com/office/drawing/2014/main" id="{AE64F468-FEE8-486E-AD17-DF0E392A1035}"/>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3" name="Oval 159">
              <a:extLst>
                <a:ext uri="{FF2B5EF4-FFF2-40B4-BE49-F238E27FC236}">
                  <a16:creationId xmlns:a16="http://schemas.microsoft.com/office/drawing/2014/main" id="{A5DABCAF-AB9F-4E65-B7FC-07CA3B1944D2}"/>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4" name="Oval 160">
              <a:extLst>
                <a:ext uri="{FF2B5EF4-FFF2-40B4-BE49-F238E27FC236}">
                  <a16:creationId xmlns:a16="http://schemas.microsoft.com/office/drawing/2014/main" id="{64E1F79D-FD3C-4626-8FEC-ECF4A0E08985}"/>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5" name="Oval 161">
              <a:extLst>
                <a:ext uri="{FF2B5EF4-FFF2-40B4-BE49-F238E27FC236}">
                  <a16:creationId xmlns:a16="http://schemas.microsoft.com/office/drawing/2014/main" id="{DDB244C1-8866-4308-AE69-71813663B637}"/>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6" name="Oval 162">
              <a:extLst>
                <a:ext uri="{FF2B5EF4-FFF2-40B4-BE49-F238E27FC236}">
                  <a16:creationId xmlns:a16="http://schemas.microsoft.com/office/drawing/2014/main" id="{7BA1EE2B-FD7C-47D2-A401-DE94A4024BB6}"/>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7" name="Oval 163">
              <a:extLst>
                <a:ext uri="{FF2B5EF4-FFF2-40B4-BE49-F238E27FC236}">
                  <a16:creationId xmlns:a16="http://schemas.microsoft.com/office/drawing/2014/main" id="{43A78C0D-87EA-4F93-9277-6C2E33016247}"/>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8" name="Oval 164">
              <a:extLst>
                <a:ext uri="{FF2B5EF4-FFF2-40B4-BE49-F238E27FC236}">
                  <a16:creationId xmlns:a16="http://schemas.microsoft.com/office/drawing/2014/main" id="{B05574FD-C1C9-44EB-8D34-450D0D3A6555}"/>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9" name="Oval 165">
              <a:extLst>
                <a:ext uri="{FF2B5EF4-FFF2-40B4-BE49-F238E27FC236}">
                  <a16:creationId xmlns:a16="http://schemas.microsoft.com/office/drawing/2014/main" id="{50F6F21A-B36F-49A7-842F-99375E6ADD80}"/>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0" name="Oval 166">
              <a:extLst>
                <a:ext uri="{FF2B5EF4-FFF2-40B4-BE49-F238E27FC236}">
                  <a16:creationId xmlns:a16="http://schemas.microsoft.com/office/drawing/2014/main" id="{84B01AF9-9DEC-4AF5-AA2C-30FC3614D293}"/>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1" name="Oval 167">
              <a:extLst>
                <a:ext uri="{FF2B5EF4-FFF2-40B4-BE49-F238E27FC236}">
                  <a16:creationId xmlns:a16="http://schemas.microsoft.com/office/drawing/2014/main" id="{DEF0AC7F-A3DF-45BA-A117-323415255922}"/>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2" name="Oval 168">
              <a:extLst>
                <a:ext uri="{FF2B5EF4-FFF2-40B4-BE49-F238E27FC236}">
                  <a16:creationId xmlns:a16="http://schemas.microsoft.com/office/drawing/2014/main" id="{0FEC18D4-C00D-4499-9AC5-73391F37071C}"/>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3" name="Oval 169">
              <a:extLst>
                <a:ext uri="{FF2B5EF4-FFF2-40B4-BE49-F238E27FC236}">
                  <a16:creationId xmlns:a16="http://schemas.microsoft.com/office/drawing/2014/main" id="{E49BC987-9F92-4FF5-BF32-7D0146A9AF72}"/>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4" name="Oval 170">
              <a:extLst>
                <a:ext uri="{FF2B5EF4-FFF2-40B4-BE49-F238E27FC236}">
                  <a16:creationId xmlns:a16="http://schemas.microsoft.com/office/drawing/2014/main" id="{8C94C140-C1D8-4199-ABFB-A20D2C493DC6}"/>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5" name="Oval 171">
              <a:extLst>
                <a:ext uri="{FF2B5EF4-FFF2-40B4-BE49-F238E27FC236}">
                  <a16:creationId xmlns:a16="http://schemas.microsoft.com/office/drawing/2014/main" id="{52FCCBCB-E6D2-43C9-87BC-FFF6ADB61C05}"/>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6" name="Oval 172">
              <a:extLst>
                <a:ext uri="{FF2B5EF4-FFF2-40B4-BE49-F238E27FC236}">
                  <a16:creationId xmlns:a16="http://schemas.microsoft.com/office/drawing/2014/main" id="{7AB7B622-2EF5-49C2-B9A1-4F9995101A26}"/>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7" name="Oval 173">
              <a:extLst>
                <a:ext uri="{FF2B5EF4-FFF2-40B4-BE49-F238E27FC236}">
                  <a16:creationId xmlns:a16="http://schemas.microsoft.com/office/drawing/2014/main" id="{B6FD90CA-DE4A-445C-8B00-68763DF6C790}"/>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8" name="Oval 174">
              <a:extLst>
                <a:ext uri="{FF2B5EF4-FFF2-40B4-BE49-F238E27FC236}">
                  <a16:creationId xmlns:a16="http://schemas.microsoft.com/office/drawing/2014/main" id="{C38FC420-89F9-4DCE-97C8-F68256AB42C1}"/>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9" name="Oval 175">
              <a:extLst>
                <a:ext uri="{FF2B5EF4-FFF2-40B4-BE49-F238E27FC236}">
                  <a16:creationId xmlns:a16="http://schemas.microsoft.com/office/drawing/2014/main" id="{19D3371A-1229-4581-9E72-B2A7746EB740}"/>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403" name="Group 176">
            <a:extLst>
              <a:ext uri="{FF2B5EF4-FFF2-40B4-BE49-F238E27FC236}">
                <a16:creationId xmlns:a16="http://schemas.microsoft.com/office/drawing/2014/main" id="{1F1A28D2-8C33-4329-BC7F-D7A6D04511B2}"/>
              </a:ext>
            </a:extLst>
          </p:cNvPr>
          <p:cNvGrpSpPr>
            <a:grpSpLocks/>
          </p:cNvGrpSpPr>
          <p:nvPr/>
        </p:nvGrpSpPr>
        <p:grpSpPr bwMode="auto">
          <a:xfrm>
            <a:off x="6249988" y="5519738"/>
            <a:ext cx="1295400" cy="304800"/>
            <a:chOff x="2352" y="3360"/>
            <a:chExt cx="816" cy="240"/>
          </a:xfrm>
        </p:grpSpPr>
        <p:sp>
          <p:nvSpPr>
            <p:cNvPr id="59494" name="Oval 177">
              <a:extLst>
                <a:ext uri="{FF2B5EF4-FFF2-40B4-BE49-F238E27FC236}">
                  <a16:creationId xmlns:a16="http://schemas.microsoft.com/office/drawing/2014/main" id="{93EEB9D4-8877-41CC-AA1A-42F87437B0F1}"/>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5" name="Oval 178">
              <a:extLst>
                <a:ext uri="{FF2B5EF4-FFF2-40B4-BE49-F238E27FC236}">
                  <a16:creationId xmlns:a16="http://schemas.microsoft.com/office/drawing/2014/main" id="{478F4A62-5DEF-4527-BE36-E6299944FECC}"/>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6" name="Oval 179">
              <a:extLst>
                <a:ext uri="{FF2B5EF4-FFF2-40B4-BE49-F238E27FC236}">
                  <a16:creationId xmlns:a16="http://schemas.microsoft.com/office/drawing/2014/main" id="{649ACA70-4679-4333-855C-BFCB1988C8EA}"/>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7" name="Oval 180">
              <a:extLst>
                <a:ext uri="{FF2B5EF4-FFF2-40B4-BE49-F238E27FC236}">
                  <a16:creationId xmlns:a16="http://schemas.microsoft.com/office/drawing/2014/main" id="{554CDA7D-8BA6-4084-9088-9A62B53B1068}"/>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8" name="Oval 181">
              <a:extLst>
                <a:ext uri="{FF2B5EF4-FFF2-40B4-BE49-F238E27FC236}">
                  <a16:creationId xmlns:a16="http://schemas.microsoft.com/office/drawing/2014/main" id="{3E42F29B-97F1-4DB1-9682-51C1C0A13477}"/>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9" name="Oval 182">
              <a:extLst>
                <a:ext uri="{FF2B5EF4-FFF2-40B4-BE49-F238E27FC236}">
                  <a16:creationId xmlns:a16="http://schemas.microsoft.com/office/drawing/2014/main" id="{9DF9D3C9-FCE2-4906-8384-030416C9B3D6}"/>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0" name="Oval 183">
              <a:extLst>
                <a:ext uri="{FF2B5EF4-FFF2-40B4-BE49-F238E27FC236}">
                  <a16:creationId xmlns:a16="http://schemas.microsoft.com/office/drawing/2014/main" id="{7BBB3055-5E7C-47D1-8564-3AEDEB0DE870}"/>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1" name="Oval 184">
              <a:extLst>
                <a:ext uri="{FF2B5EF4-FFF2-40B4-BE49-F238E27FC236}">
                  <a16:creationId xmlns:a16="http://schemas.microsoft.com/office/drawing/2014/main" id="{A0CABC7A-8E67-4AD2-A214-CC1843866434}"/>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2" name="Oval 185">
              <a:extLst>
                <a:ext uri="{FF2B5EF4-FFF2-40B4-BE49-F238E27FC236}">
                  <a16:creationId xmlns:a16="http://schemas.microsoft.com/office/drawing/2014/main" id="{BD5FDBDE-237E-49D1-82D8-5B51A0DDB4F9}"/>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3" name="Oval 186">
              <a:extLst>
                <a:ext uri="{FF2B5EF4-FFF2-40B4-BE49-F238E27FC236}">
                  <a16:creationId xmlns:a16="http://schemas.microsoft.com/office/drawing/2014/main" id="{FFC30D7A-0414-439F-A172-4B2CEBF66318}"/>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4" name="Oval 187">
              <a:extLst>
                <a:ext uri="{FF2B5EF4-FFF2-40B4-BE49-F238E27FC236}">
                  <a16:creationId xmlns:a16="http://schemas.microsoft.com/office/drawing/2014/main" id="{98750582-904A-4090-8770-687CD3140354}"/>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5" name="Oval 188">
              <a:extLst>
                <a:ext uri="{FF2B5EF4-FFF2-40B4-BE49-F238E27FC236}">
                  <a16:creationId xmlns:a16="http://schemas.microsoft.com/office/drawing/2014/main" id="{3D802AB3-4B9B-445B-BE1C-F742A9E0ADCF}"/>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6" name="Oval 189">
              <a:extLst>
                <a:ext uri="{FF2B5EF4-FFF2-40B4-BE49-F238E27FC236}">
                  <a16:creationId xmlns:a16="http://schemas.microsoft.com/office/drawing/2014/main" id="{32C14DE9-022F-4C0A-9B42-4F65D991E523}"/>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7" name="Oval 190">
              <a:extLst>
                <a:ext uri="{FF2B5EF4-FFF2-40B4-BE49-F238E27FC236}">
                  <a16:creationId xmlns:a16="http://schemas.microsoft.com/office/drawing/2014/main" id="{2352B07F-FF03-44D7-860D-45420CA1D149}"/>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8" name="Oval 191">
              <a:extLst>
                <a:ext uri="{FF2B5EF4-FFF2-40B4-BE49-F238E27FC236}">
                  <a16:creationId xmlns:a16="http://schemas.microsoft.com/office/drawing/2014/main" id="{84A82308-1E63-40D3-AAC1-91DE69EB413B}"/>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9" name="Oval 192">
              <a:extLst>
                <a:ext uri="{FF2B5EF4-FFF2-40B4-BE49-F238E27FC236}">
                  <a16:creationId xmlns:a16="http://schemas.microsoft.com/office/drawing/2014/main" id="{4BC5C164-C944-4A1A-8722-A8A164CC3E54}"/>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0" name="Oval 193">
              <a:extLst>
                <a:ext uri="{FF2B5EF4-FFF2-40B4-BE49-F238E27FC236}">
                  <a16:creationId xmlns:a16="http://schemas.microsoft.com/office/drawing/2014/main" id="{0D780456-08B0-47B0-9780-BC0CE27B67A6}"/>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1" name="Oval 194">
              <a:extLst>
                <a:ext uri="{FF2B5EF4-FFF2-40B4-BE49-F238E27FC236}">
                  <a16:creationId xmlns:a16="http://schemas.microsoft.com/office/drawing/2014/main" id="{169362FE-C8DF-4019-94D8-20B5F1226D55}"/>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sp>
        <p:nvSpPr>
          <p:cNvPr id="59404" name="Text Box 195">
            <a:extLst>
              <a:ext uri="{FF2B5EF4-FFF2-40B4-BE49-F238E27FC236}">
                <a16:creationId xmlns:a16="http://schemas.microsoft.com/office/drawing/2014/main" id="{D8B2B7F5-68F5-4045-BFA7-9EB62E9807D5}"/>
              </a:ext>
            </a:extLst>
          </p:cNvPr>
          <p:cNvSpPr txBox="1">
            <a:spLocks noChangeArrowheads="1"/>
          </p:cNvSpPr>
          <p:nvPr/>
        </p:nvSpPr>
        <p:spPr bwMode="auto">
          <a:xfrm>
            <a:off x="9931236" y="4198063"/>
            <a:ext cx="1371600" cy="1616075"/>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2000" dirty="0"/>
              <a:t>thin  (about 1.5 cm) </a:t>
            </a:r>
            <a:r>
              <a:rPr lang="en-GB" altLang="cs-CZ" sz="2000" dirty="0" err="1"/>
              <a:t>NaI</a:t>
            </a:r>
            <a:r>
              <a:rPr lang="en-GB" altLang="cs-CZ" sz="2000" dirty="0"/>
              <a:t> phosphor crystal</a:t>
            </a:r>
            <a:endParaRPr lang="en-GB" altLang="cs-CZ" sz="2400" dirty="0"/>
          </a:p>
        </p:txBody>
      </p:sp>
      <p:sp>
        <p:nvSpPr>
          <p:cNvPr id="59405" name="Text Box 196">
            <a:extLst>
              <a:ext uri="{FF2B5EF4-FFF2-40B4-BE49-F238E27FC236}">
                <a16:creationId xmlns:a16="http://schemas.microsoft.com/office/drawing/2014/main" id="{F4BDFCA4-431E-43DA-B682-09FFC2C607D2}"/>
              </a:ext>
            </a:extLst>
          </p:cNvPr>
          <p:cNvSpPr txBox="1">
            <a:spLocks noChangeArrowheads="1"/>
          </p:cNvSpPr>
          <p:nvPr/>
        </p:nvSpPr>
        <p:spPr bwMode="auto">
          <a:xfrm>
            <a:off x="1334814" y="3081338"/>
            <a:ext cx="2629174" cy="1115690"/>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900" dirty="0"/>
              <a:t>photomultiplier tubes</a:t>
            </a:r>
            <a:endParaRPr lang="cs-CZ" altLang="cs-CZ" sz="1900" dirty="0"/>
          </a:p>
          <a:p>
            <a:pPr>
              <a:spcBef>
                <a:spcPct val="50000"/>
              </a:spcBef>
              <a:buFontTx/>
              <a:buNone/>
            </a:pPr>
            <a:r>
              <a:rPr lang="en-GB" altLang="cs-CZ" sz="1900" dirty="0"/>
              <a:t>(now being </a:t>
            </a:r>
            <a:r>
              <a:rPr lang="en-GB" altLang="cs-CZ" sz="1900" dirty="0" err="1"/>
              <a:t>replac</a:t>
            </a:r>
            <a:r>
              <a:rPr lang="cs-CZ" altLang="cs-CZ" sz="1900" dirty="0" err="1"/>
              <a:t>ed</a:t>
            </a:r>
            <a:r>
              <a:rPr lang="en-GB" altLang="cs-CZ" sz="1900" dirty="0"/>
              <a:t> by a flat digital sensor)</a:t>
            </a:r>
          </a:p>
        </p:txBody>
      </p:sp>
      <p:sp>
        <p:nvSpPr>
          <p:cNvPr id="59406" name="Text Box 197">
            <a:extLst>
              <a:ext uri="{FF2B5EF4-FFF2-40B4-BE49-F238E27FC236}">
                <a16:creationId xmlns:a16="http://schemas.microsoft.com/office/drawing/2014/main" id="{F9C071CB-8D68-4864-B380-694250C62B7C}"/>
              </a:ext>
            </a:extLst>
          </p:cNvPr>
          <p:cNvSpPr txBox="1">
            <a:spLocks noChangeArrowheads="1"/>
          </p:cNvSpPr>
          <p:nvPr/>
        </p:nvSpPr>
        <p:spPr bwMode="auto">
          <a:xfrm>
            <a:off x="1379648" y="4930722"/>
            <a:ext cx="1600200" cy="1616075"/>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2000" dirty="0"/>
              <a:t>parallel hole Pb collimator </a:t>
            </a:r>
            <a:r>
              <a:rPr lang="cs-CZ" altLang="cs-CZ" sz="2000" dirty="0"/>
              <a:t>                           </a:t>
            </a:r>
            <a:r>
              <a:rPr lang="en-GB" altLang="cs-CZ" sz="2000" dirty="0"/>
              <a:t>for localisation</a:t>
            </a:r>
            <a:endParaRPr lang="en-GB" altLang="cs-CZ" sz="2400" dirty="0"/>
          </a:p>
        </p:txBody>
      </p:sp>
      <p:sp>
        <p:nvSpPr>
          <p:cNvPr id="59407" name="Line 198">
            <a:extLst>
              <a:ext uri="{FF2B5EF4-FFF2-40B4-BE49-F238E27FC236}">
                <a16:creationId xmlns:a16="http://schemas.microsoft.com/office/drawing/2014/main" id="{513C5D79-326E-4C68-9415-8A4137568C04}"/>
              </a:ext>
            </a:extLst>
          </p:cNvPr>
          <p:cNvSpPr>
            <a:spLocks noChangeShapeType="1"/>
          </p:cNvSpPr>
          <p:nvPr/>
        </p:nvSpPr>
        <p:spPr bwMode="auto">
          <a:xfrm>
            <a:off x="3049588" y="3538538"/>
            <a:ext cx="1219200" cy="4572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GB" sz="4000"/>
          </a:p>
        </p:txBody>
      </p:sp>
      <p:sp>
        <p:nvSpPr>
          <p:cNvPr id="59408" name="Line 199">
            <a:extLst>
              <a:ext uri="{FF2B5EF4-FFF2-40B4-BE49-F238E27FC236}">
                <a16:creationId xmlns:a16="http://schemas.microsoft.com/office/drawing/2014/main" id="{04BC7323-C3F5-4BFA-B5DE-38F874819DF5}"/>
              </a:ext>
            </a:extLst>
          </p:cNvPr>
          <p:cNvSpPr>
            <a:spLocks noChangeShapeType="1"/>
          </p:cNvSpPr>
          <p:nvPr/>
        </p:nvSpPr>
        <p:spPr bwMode="auto">
          <a:xfrm flipV="1">
            <a:off x="2932386" y="4986337"/>
            <a:ext cx="1107802" cy="16373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4000"/>
          </a:p>
        </p:txBody>
      </p:sp>
      <p:sp>
        <p:nvSpPr>
          <p:cNvPr id="59409" name="Line 200">
            <a:extLst>
              <a:ext uri="{FF2B5EF4-FFF2-40B4-BE49-F238E27FC236}">
                <a16:creationId xmlns:a16="http://schemas.microsoft.com/office/drawing/2014/main" id="{7F0AD0DC-5A8F-4B18-A432-78B3EAE0B3A1}"/>
              </a:ext>
            </a:extLst>
          </p:cNvPr>
          <p:cNvSpPr>
            <a:spLocks noChangeShapeType="1"/>
          </p:cNvSpPr>
          <p:nvPr/>
        </p:nvSpPr>
        <p:spPr bwMode="auto">
          <a:xfrm flipH="1" flipV="1">
            <a:off x="8840788" y="4681538"/>
            <a:ext cx="1049446" cy="1658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4000"/>
          </a:p>
        </p:txBody>
      </p:sp>
      <p:sp>
        <p:nvSpPr>
          <p:cNvPr id="59410" name="Rectangle 201">
            <a:extLst>
              <a:ext uri="{FF2B5EF4-FFF2-40B4-BE49-F238E27FC236}">
                <a16:creationId xmlns:a16="http://schemas.microsoft.com/office/drawing/2014/main" id="{9C751AFA-FCE6-4E47-BF7E-14A32321C3A5}"/>
              </a:ext>
            </a:extLst>
          </p:cNvPr>
          <p:cNvSpPr>
            <a:spLocks noChangeArrowheads="1"/>
          </p:cNvSpPr>
          <p:nvPr/>
        </p:nvSpPr>
        <p:spPr bwMode="auto">
          <a:xfrm>
            <a:off x="7850188" y="1557338"/>
            <a:ext cx="2133600" cy="1371600"/>
          </a:xfrm>
          <a:prstGeom prst="rect">
            <a:avLst/>
          </a:prstGeom>
          <a:solidFill>
            <a:schemeClr val="bg1"/>
          </a:solidFill>
          <a:ln w="57150" cmpd="thickThin">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nvGrpSpPr>
          <p:cNvPr id="59411" name="Group 202">
            <a:extLst>
              <a:ext uri="{FF2B5EF4-FFF2-40B4-BE49-F238E27FC236}">
                <a16:creationId xmlns:a16="http://schemas.microsoft.com/office/drawing/2014/main" id="{3C4AF8D3-CD68-4A80-BA05-CD51111F7ABA}"/>
              </a:ext>
            </a:extLst>
          </p:cNvPr>
          <p:cNvGrpSpPr>
            <a:grpSpLocks/>
          </p:cNvGrpSpPr>
          <p:nvPr/>
        </p:nvGrpSpPr>
        <p:grpSpPr bwMode="auto">
          <a:xfrm>
            <a:off x="8154988" y="1938338"/>
            <a:ext cx="1600200" cy="609600"/>
            <a:chOff x="1680" y="3216"/>
            <a:chExt cx="2217" cy="770"/>
          </a:xfrm>
        </p:grpSpPr>
        <p:sp>
          <p:nvSpPr>
            <p:cNvPr id="59416" name="Freeform 203">
              <a:extLst>
                <a:ext uri="{FF2B5EF4-FFF2-40B4-BE49-F238E27FC236}">
                  <a16:creationId xmlns:a16="http://schemas.microsoft.com/office/drawing/2014/main" id="{6C16659C-6A93-4E5E-92BD-5E1985969D94}"/>
                </a:ext>
              </a:extLst>
            </p:cNvPr>
            <p:cNvSpPr>
              <a:spLocks/>
            </p:cNvSpPr>
            <p:nvPr/>
          </p:nvSpPr>
          <p:spPr bwMode="auto">
            <a:xfrm>
              <a:off x="1680" y="3216"/>
              <a:ext cx="2217" cy="770"/>
            </a:xfrm>
            <a:custGeom>
              <a:avLst/>
              <a:gdLst>
                <a:gd name="T0" fmla="*/ 0 w 2217"/>
                <a:gd name="T1" fmla="*/ 152 h 770"/>
                <a:gd name="T2" fmla="*/ 378 w 2217"/>
                <a:gd name="T3" fmla="*/ 86 h 770"/>
                <a:gd name="T4" fmla="*/ 400 w 2217"/>
                <a:gd name="T5" fmla="*/ 63 h 770"/>
                <a:gd name="T6" fmla="*/ 578 w 2217"/>
                <a:gd name="T7" fmla="*/ 97 h 770"/>
                <a:gd name="T8" fmla="*/ 689 w 2217"/>
                <a:gd name="T9" fmla="*/ 97 h 770"/>
                <a:gd name="T10" fmla="*/ 1167 w 2217"/>
                <a:gd name="T11" fmla="*/ 19 h 770"/>
                <a:gd name="T12" fmla="*/ 1922 w 2217"/>
                <a:gd name="T13" fmla="*/ 75 h 770"/>
                <a:gd name="T14" fmla="*/ 2189 w 2217"/>
                <a:gd name="T15" fmla="*/ 41 h 770"/>
                <a:gd name="T16" fmla="*/ 2200 w 2217"/>
                <a:gd name="T17" fmla="*/ 141 h 770"/>
                <a:gd name="T18" fmla="*/ 2189 w 2217"/>
                <a:gd name="T19" fmla="*/ 175 h 770"/>
                <a:gd name="T20" fmla="*/ 2100 w 2217"/>
                <a:gd name="T21" fmla="*/ 186 h 770"/>
                <a:gd name="T22" fmla="*/ 1989 w 2217"/>
                <a:gd name="T23" fmla="*/ 230 h 770"/>
                <a:gd name="T24" fmla="*/ 1933 w 2217"/>
                <a:gd name="T25" fmla="*/ 297 h 770"/>
                <a:gd name="T26" fmla="*/ 1789 w 2217"/>
                <a:gd name="T27" fmla="*/ 341 h 770"/>
                <a:gd name="T28" fmla="*/ 0 w 2217"/>
                <a:gd name="T29" fmla="*/ 152 h 7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17"/>
                <a:gd name="T46" fmla="*/ 0 h 770"/>
                <a:gd name="T47" fmla="*/ 2217 w 2217"/>
                <a:gd name="T48" fmla="*/ 770 h 7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17" h="770">
                  <a:moveTo>
                    <a:pt x="0" y="152"/>
                  </a:moveTo>
                  <a:cubicBezTo>
                    <a:pt x="126" y="130"/>
                    <a:pt x="253" y="114"/>
                    <a:pt x="378" y="86"/>
                  </a:cubicBezTo>
                  <a:cubicBezTo>
                    <a:pt x="388" y="84"/>
                    <a:pt x="390" y="67"/>
                    <a:pt x="400" y="63"/>
                  </a:cubicBezTo>
                  <a:cubicBezTo>
                    <a:pt x="444" y="43"/>
                    <a:pt x="530" y="109"/>
                    <a:pt x="578" y="97"/>
                  </a:cubicBezTo>
                  <a:cubicBezTo>
                    <a:pt x="678" y="63"/>
                    <a:pt x="591" y="113"/>
                    <a:pt x="689" y="97"/>
                  </a:cubicBezTo>
                  <a:cubicBezTo>
                    <a:pt x="792" y="104"/>
                    <a:pt x="962" y="23"/>
                    <a:pt x="1167" y="19"/>
                  </a:cubicBezTo>
                  <a:cubicBezTo>
                    <a:pt x="1372" y="15"/>
                    <a:pt x="1752" y="71"/>
                    <a:pt x="1922" y="75"/>
                  </a:cubicBezTo>
                  <a:cubicBezTo>
                    <a:pt x="2007" y="160"/>
                    <a:pt x="2039" y="0"/>
                    <a:pt x="2189" y="41"/>
                  </a:cubicBezTo>
                  <a:cubicBezTo>
                    <a:pt x="2215" y="107"/>
                    <a:pt x="2217" y="81"/>
                    <a:pt x="2200" y="141"/>
                  </a:cubicBezTo>
                  <a:cubicBezTo>
                    <a:pt x="2197" y="152"/>
                    <a:pt x="2200" y="170"/>
                    <a:pt x="2189" y="175"/>
                  </a:cubicBezTo>
                  <a:cubicBezTo>
                    <a:pt x="2162" y="187"/>
                    <a:pt x="2130" y="182"/>
                    <a:pt x="2100" y="186"/>
                  </a:cubicBezTo>
                  <a:cubicBezTo>
                    <a:pt x="2063" y="196"/>
                    <a:pt x="2018" y="200"/>
                    <a:pt x="1989" y="230"/>
                  </a:cubicBezTo>
                  <a:cubicBezTo>
                    <a:pt x="1965" y="254"/>
                    <a:pt x="1961" y="279"/>
                    <a:pt x="1933" y="297"/>
                  </a:cubicBezTo>
                  <a:cubicBezTo>
                    <a:pt x="1885" y="328"/>
                    <a:pt x="1849" y="328"/>
                    <a:pt x="1789" y="341"/>
                  </a:cubicBezTo>
                  <a:cubicBezTo>
                    <a:pt x="342" y="332"/>
                    <a:pt x="364" y="770"/>
                    <a:pt x="0" y="152"/>
                  </a:cubicBezTo>
                  <a:close/>
                </a:path>
              </a:pathLst>
            </a:custGeom>
            <a:solidFill>
              <a:schemeClr val="bg1"/>
            </a:solidFill>
            <a:ln w="9525">
              <a:solidFill>
                <a:schemeClr val="tx1"/>
              </a:solidFill>
              <a:round/>
              <a:headEnd/>
              <a:tailEnd/>
            </a:ln>
          </p:spPr>
          <p:txBody>
            <a:bodyPr wrap="none" anchor="ctr"/>
            <a:lstStyle/>
            <a:p>
              <a:endParaRPr lang="en-GB" sz="4000"/>
            </a:p>
          </p:txBody>
        </p:sp>
        <p:grpSp>
          <p:nvGrpSpPr>
            <p:cNvPr id="59417" name="Group 204">
              <a:extLst>
                <a:ext uri="{FF2B5EF4-FFF2-40B4-BE49-F238E27FC236}">
                  <a16:creationId xmlns:a16="http://schemas.microsoft.com/office/drawing/2014/main" id="{A85F5E8D-F611-40C9-BE94-C07157CED817}"/>
                </a:ext>
              </a:extLst>
            </p:cNvPr>
            <p:cNvGrpSpPr>
              <a:grpSpLocks/>
            </p:cNvGrpSpPr>
            <p:nvPr/>
          </p:nvGrpSpPr>
          <p:grpSpPr bwMode="auto">
            <a:xfrm>
              <a:off x="1920" y="3264"/>
              <a:ext cx="1584" cy="288"/>
              <a:chOff x="1920" y="3264"/>
              <a:chExt cx="1584" cy="288"/>
            </a:xfrm>
          </p:grpSpPr>
          <p:grpSp>
            <p:nvGrpSpPr>
              <p:cNvPr id="59418" name="Group 205">
                <a:extLst>
                  <a:ext uri="{FF2B5EF4-FFF2-40B4-BE49-F238E27FC236}">
                    <a16:creationId xmlns:a16="http://schemas.microsoft.com/office/drawing/2014/main" id="{4F0A5A62-CB7B-42C4-A06F-39766460E661}"/>
                  </a:ext>
                </a:extLst>
              </p:cNvPr>
              <p:cNvGrpSpPr>
                <a:grpSpLocks/>
              </p:cNvGrpSpPr>
              <p:nvPr/>
            </p:nvGrpSpPr>
            <p:grpSpPr bwMode="auto">
              <a:xfrm>
                <a:off x="2496" y="3264"/>
                <a:ext cx="816" cy="240"/>
                <a:chOff x="2352" y="3360"/>
                <a:chExt cx="816" cy="240"/>
              </a:xfrm>
            </p:grpSpPr>
            <p:sp>
              <p:nvSpPr>
                <p:cNvPr id="59476" name="Oval 206">
                  <a:extLst>
                    <a:ext uri="{FF2B5EF4-FFF2-40B4-BE49-F238E27FC236}">
                      <a16:creationId xmlns:a16="http://schemas.microsoft.com/office/drawing/2014/main" id="{13009127-5445-4B00-BC04-D2CC7987C19C}"/>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7" name="Oval 207">
                  <a:extLst>
                    <a:ext uri="{FF2B5EF4-FFF2-40B4-BE49-F238E27FC236}">
                      <a16:creationId xmlns:a16="http://schemas.microsoft.com/office/drawing/2014/main" id="{C71631B6-A860-4580-9B49-48FA50B41CC4}"/>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8" name="Oval 208">
                  <a:extLst>
                    <a:ext uri="{FF2B5EF4-FFF2-40B4-BE49-F238E27FC236}">
                      <a16:creationId xmlns:a16="http://schemas.microsoft.com/office/drawing/2014/main" id="{C282A445-6AEE-44BB-8219-51886EF8D188}"/>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9" name="Oval 209">
                  <a:extLst>
                    <a:ext uri="{FF2B5EF4-FFF2-40B4-BE49-F238E27FC236}">
                      <a16:creationId xmlns:a16="http://schemas.microsoft.com/office/drawing/2014/main" id="{F675A55A-6892-412D-9048-24768519616F}"/>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0" name="Oval 210">
                  <a:extLst>
                    <a:ext uri="{FF2B5EF4-FFF2-40B4-BE49-F238E27FC236}">
                      <a16:creationId xmlns:a16="http://schemas.microsoft.com/office/drawing/2014/main" id="{4DA2BAA9-C8BE-4F5F-9EBF-E6E05AE9ABE3}"/>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1" name="Oval 211">
                  <a:extLst>
                    <a:ext uri="{FF2B5EF4-FFF2-40B4-BE49-F238E27FC236}">
                      <a16:creationId xmlns:a16="http://schemas.microsoft.com/office/drawing/2014/main" id="{8632A73C-E1DD-48EF-8DA2-9900EB833D53}"/>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2" name="Oval 212">
                  <a:extLst>
                    <a:ext uri="{FF2B5EF4-FFF2-40B4-BE49-F238E27FC236}">
                      <a16:creationId xmlns:a16="http://schemas.microsoft.com/office/drawing/2014/main" id="{037F07D3-A663-44ED-AF05-BF65A98C73CE}"/>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3" name="Oval 213">
                  <a:extLst>
                    <a:ext uri="{FF2B5EF4-FFF2-40B4-BE49-F238E27FC236}">
                      <a16:creationId xmlns:a16="http://schemas.microsoft.com/office/drawing/2014/main" id="{3DB2889D-EDFB-421B-9C00-8A6414501EA9}"/>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4" name="Oval 214">
                  <a:extLst>
                    <a:ext uri="{FF2B5EF4-FFF2-40B4-BE49-F238E27FC236}">
                      <a16:creationId xmlns:a16="http://schemas.microsoft.com/office/drawing/2014/main" id="{20FF603E-01F5-49D2-BEDD-6A3F48633657}"/>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5" name="Oval 215">
                  <a:extLst>
                    <a:ext uri="{FF2B5EF4-FFF2-40B4-BE49-F238E27FC236}">
                      <a16:creationId xmlns:a16="http://schemas.microsoft.com/office/drawing/2014/main" id="{A74FDDD7-69D7-44C5-800D-CFCB1E51A1C0}"/>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6" name="Oval 216">
                  <a:extLst>
                    <a:ext uri="{FF2B5EF4-FFF2-40B4-BE49-F238E27FC236}">
                      <a16:creationId xmlns:a16="http://schemas.microsoft.com/office/drawing/2014/main" id="{973D22C0-C186-4D8A-9BE8-E6C368C86068}"/>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7" name="Oval 217">
                  <a:extLst>
                    <a:ext uri="{FF2B5EF4-FFF2-40B4-BE49-F238E27FC236}">
                      <a16:creationId xmlns:a16="http://schemas.microsoft.com/office/drawing/2014/main" id="{54064855-D043-4D5B-8497-EF9E1FBB707F}"/>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8" name="Oval 218">
                  <a:extLst>
                    <a:ext uri="{FF2B5EF4-FFF2-40B4-BE49-F238E27FC236}">
                      <a16:creationId xmlns:a16="http://schemas.microsoft.com/office/drawing/2014/main" id="{9875A4B4-9A66-4EDA-BA8C-7C462ADC1006}"/>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9" name="Oval 219">
                  <a:extLst>
                    <a:ext uri="{FF2B5EF4-FFF2-40B4-BE49-F238E27FC236}">
                      <a16:creationId xmlns:a16="http://schemas.microsoft.com/office/drawing/2014/main" id="{C5844193-E1A5-4711-8ACC-30AEA46E404C}"/>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0" name="Oval 220">
                  <a:extLst>
                    <a:ext uri="{FF2B5EF4-FFF2-40B4-BE49-F238E27FC236}">
                      <a16:creationId xmlns:a16="http://schemas.microsoft.com/office/drawing/2014/main" id="{F0C7EC5C-DDA4-42E5-9AEF-0763CBD0049D}"/>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1" name="Oval 221">
                  <a:extLst>
                    <a:ext uri="{FF2B5EF4-FFF2-40B4-BE49-F238E27FC236}">
                      <a16:creationId xmlns:a16="http://schemas.microsoft.com/office/drawing/2014/main" id="{CEDE22DE-632E-4DD5-B064-429B713EF791}"/>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2" name="Oval 222">
                  <a:extLst>
                    <a:ext uri="{FF2B5EF4-FFF2-40B4-BE49-F238E27FC236}">
                      <a16:creationId xmlns:a16="http://schemas.microsoft.com/office/drawing/2014/main" id="{69630489-B223-45C3-A819-F7A94A64E0E7}"/>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3" name="Oval 223">
                  <a:extLst>
                    <a:ext uri="{FF2B5EF4-FFF2-40B4-BE49-F238E27FC236}">
                      <a16:creationId xmlns:a16="http://schemas.microsoft.com/office/drawing/2014/main" id="{9BE4BF72-3122-421B-99BE-C6B9A76BD482}"/>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419" name="Group 224">
                <a:extLst>
                  <a:ext uri="{FF2B5EF4-FFF2-40B4-BE49-F238E27FC236}">
                    <a16:creationId xmlns:a16="http://schemas.microsoft.com/office/drawing/2014/main" id="{31C06316-16D7-4AB7-9F2F-2645DE5B31BE}"/>
                  </a:ext>
                </a:extLst>
              </p:cNvPr>
              <p:cNvGrpSpPr>
                <a:grpSpLocks/>
              </p:cNvGrpSpPr>
              <p:nvPr/>
            </p:nvGrpSpPr>
            <p:grpSpPr bwMode="auto">
              <a:xfrm>
                <a:off x="1920" y="3312"/>
                <a:ext cx="816" cy="240"/>
                <a:chOff x="2352" y="3360"/>
                <a:chExt cx="816" cy="240"/>
              </a:xfrm>
            </p:grpSpPr>
            <p:sp>
              <p:nvSpPr>
                <p:cNvPr id="59458" name="Oval 225">
                  <a:extLst>
                    <a:ext uri="{FF2B5EF4-FFF2-40B4-BE49-F238E27FC236}">
                      <a16:creationId xmlns:a16="http://schemas.microsoft.com/office/drawing/2014/main" id="{EEDDFF20-EFE7-43CA-94A6-A139AE23F9CE}"/>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9" name="Oval 226">
                  <a:extLst>
                    <a:ext uri="{FF2B5EF4-FFF2-40B4-BE49-F238E27FC236}">
                      <a16:creationId xmlns:a16="http://schemas.microsoft.com/office/drawing/2014/main" id="{E94F26D0-1D36-4AA9-A627-649B76594BD2}"/>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0" name="Oval 227">
                  <a:extLst>
                    <a:ext uri="{FF2B5EF4-FFF2-40B4-BE49-F238E27FC236}">
                      <a16:creationId xmlns:a16="http://schemas.microsoft.com/office/drawing/2014/main" id="{54759020-0EDF-4E64-A491-711A5AB714F4}"/>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1" name="Oval 228">
                  <a:extLst>
                    <a:ext uri="{FF2B5EF4-FFF2-40B4-BE49-F238E27FC236}">
                      <a16:creationId xmlns:a16="http://schemas.microsoft.com/office/drawing/2014/main" id="{878F67AA-0703-499C-B061-4E7889A344CA}"/>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2" name="Oval 229">
                  <a:extLst>
                    <a:ext uri="{FF2B5EF4-FFF2-40B4-BE49-F238E27FC236}">
                      <a16:creationId xmlns:a16="http://schemas.microsoft.com/office/drawing/2014/main" id="{ED7A62E1-F3CB-4B35-8912-16B77E061E24}"/>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3" name="Oval 230">
                  <a:extLst>
                    <a:ext uri="{FF2B5EF4-FFF2-40B4-BE49-F238E27FC236}">
                      <a16:creationId xmlns:a16="http://schemas.microsoft.com/office/drawing/2014/main" id="{5F954EF2-05F7-4CC0-8BBE-362E3991A44E}"/>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4" name="Oval 231">
                  <a:extLst>
                    <a:ext uri="{FF2B5EF4-FFF2-40B4-BE49-F238E27FC236}">
                      <a16:creationId xmlns:a16="http://schemas.microsoft.com/office/drawing/2014/main" id="{A9A123F5-3FC2-4D05-A760-A14415B0B9EA}"/>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5" name="Oval 232">
                  <a:extLst>
                    <a:ext uri="{FF2B5EF4-FFF2-40B4-BE49-F238E27FC236}">
                      <a16:creationId xmlns:a16="http://schemas.microsoft.com/office/drawing/2014/main" id="{851C39DA-31EB-4155-A92A-4D408015E403}"/>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6" name="Oval 233">
                  <a:extLst>
                    <a:ext uri="{FF2B5EF4-FFF2-40B4-BE49-F238E27FC236}">
                      <a16:creationId xmlns:a16="http://schemas.microsoft.com/office/drawing/2014/main" id="{43E89E34-DD46-47C1-91D5-0A532A912D05}"/>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7" name="Oval 234">
                  <a:extLst>
                    <a:ext uri="{FF2B5EF4-FFF2-40B4-BE49-F238E27FC236}">
                      <a16:creationId xmlns:a16="http://schemas.microsoft.com/office/drawing/2014/main" id="{881DD6B2-9D58-4D4F-BAC8-0FA4CA124DB3}"/>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8" name="Oval 235">
                  <a:extLst>
                    <a:ext uri="{FF2B5EF4-FFF2-40B4-BE49-F238E27FC236}">
                      <a16:creationId xmlns:a16="http://schemas.microsoft.com/office/drawing/2014/main" id="{6CBE6FC2-7EA8-46D0-B902-6E58726EBAFA}"/>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9" name="Oval 236">
                  <a:extLst>
                    <a:ext uri="{FF2B5EF4-FFF2-40B4-BE49-F238E27FC236}">
                      <a16:creationId xmlns:a16="http://schemas.microsoft.com/office/drawing/2014/main" id="{F5C9D654-1CC7-43B8-B410-5FE9DB1E69DF}"/>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0" name="Oval 237">
                  <a:extLst>
                    <a:ext uri="{FF2B5EF4-FFF2-40B4-BE49-F238E27FC236}">
                      <a16:creationId xmlns:a16="http://schemas.microsoft.com/office/drawing/2014/main" id="{C658DE47-EF6D-4798-9688-8835270F9D81}"/>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1" name="Oval 238">
                  <a:extLst>
                    <a:ext uri="{FF2B5EF4-FFF2-40B4-BE49-F238E27FC236}">
                      <a16:creationId xmlns:a16="http://schemas.microsoft.com/office/drawing/2014/main" id="{4834F20F-E67D-4E98-9096-7E9FEE3BC51B}"/>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2" name="Oval 239">
                  <a:extLst>
                    <a:ext uri="{FF2B5EF4-FFF2-40B4-BE49-F238E27FC236}">
                      <a16:creationId xmlns:a16="http://schemas.microsoft.com/office/drawing/2014/main" id="{45D9203F-2D9B-45DE-8271-B649370E9196}"/>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3" name="Oval 240">
                  <a:extLst>
                    <a:ext uri="{FF2B5EF4-FFF2-40B4-BE49-F238E27FC236}">
                      <a16:creationId xmlns:a16="http://schemas.microsoft.com/office/drawing/2014/main" id="{53E01951-B78C-496C-A935-7CA1D9F95361}"/>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4" name="Oval 241">
                  <a:extLst>
                    <a:ext uri="{FF2B5EF4-FFF2-40B4-BE49-F238E27FC236}">
                      <a16:creationId xmlns:a16="http://schemas.microsoft.com/office/drawing/2014/main" id="{17E1A714-4A83-4B25-84A6-8D41B7C4C45D}"/>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5" name="Oval 242">
                  <a:extLst>
                    <a:ext uri="{FF2B5EF4-FFF2-40B4-BE49-F238E27FC236}">
                      <a16:creationId xmlns:a16="http://schemas.microsoft.com/office/drawing/2014/main" id="{586BC0F2-9B5B-448D-9EA5-271307A105CD}"/>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420" name="Group 243">
                <a:extLst>
                  <a:ext uri="{FF2B5EF4-FFF2-40B4-BE49-F238E27FC236}">
                    <a16:creationId xmlns:a16="http://schemas.microsoft.com/office/drawing/2014/main" id="{B20239AC-63E7-4CBC-8EA6-E18226E9FFD7}"/>
                  </a:ext>
                </a:extLst>
              </p:cNvPr>
              <p:cNvGrpSpPr>
                <a:grpSpLocks/>
              </p:cNvGrpSpPr>
              <p:nvPr/>
            </p:nvGrpSpPr>
            <p:grpSpPr bwMode="auto">
              <a:xfrm>
                <a:off x="2592" y="3360"/>
                <a:ext cx="816" cy="192"/>
                <a:chOff x="2352" y="3360"/>
                <a:chExt cx="816" cy="240"/>
              </a:xfrm>
            </p:grpSpPr>
            <p:sp>
              <p:nvSpPr>
                <p:cNvPr id="59440" name="Oval 244">
                  <a:extLst>
                    <a:ext uri="{FF2B5EF4-FFF2-40B4-BE49-F238E27FC236}">
                      <a16:creationId xmlns:a16="http://schemas.microsoft.com/office/drawing/2014/main" id="{10EBAB5A-0B17-419F-A30F-2497C160175F}"/>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1" name="Oval 245">
                  <a:extLst>
                    <a:ext uri="{FF2B5EF4-FFF2-40B4-BE49-F238E27FC236}">
                      <a16:creationId xmlns:a16="http://schemas.microsoft.com/office/drawing/2014/main" id="{402EE03C-AB9A-431F-B5A5-8B6F16FB6174}"/>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2" name="Oval 246">
                  <a:extLst>
                    <a:ext uri="{FF2B5EF4-FFF2-40B4-BE49-F238E27FC236}">
                      <a16:creationId xmlns:a16="http://schemas.microsoft.com/office/drawing/2014/main" id="{D7F023C8-B271-4F54-8DDA-84416F4614D3}"/>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3" name="Oval 247">
                  <a:extLst>
                    <a:ext uri="{FF2B5EF4-FFF2-40B4-BE49-F238E27FC236}">
                      <a16:creationId xmlns:a16="http://schemas.microsoft.com/office/drawing/2014/main" id="{6639F1D0-5F08-4FA1-B03F-49E85DF46970}"/>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4" name="Oval 248">
                  <a:extLst>
                    <a:ext uri="{FF2B5EF4-FFF2-40B4-BE49-F238E27FC236}">
                      <a16:creationId xmlns:a16="http://schemas.microsoft.com/office/drawing/2014/main" id="{249A1B51-C03E-467E-B834-1DCAD7F69CA6}"/>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5" name="Oval 249">
                  <a:extLst>
                    <a:ext uri="{FF2B5EF4-FFF2-40B4-BE49-F238E27FC236}">
                      <a16:creationId xmlns:a16="http://schemas.microsoft.com/office/drawing/2014/main" id="{EEA6210D-5A5C-4B05-AABA-B552C3F9EE72}"/>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6" name="Oval 250">
                  <a:extLst>
                    <a:ext uri="{FF2B5EF4-FFF2-40B4-BE49-F238E27FC236}">
                      <a16:creationId xmlns:a16="http://schemas.microsoft.com/office/drawing/2014/main" id="{7C94ACAE-0998-41CB-BF8B-2BED893A3E9C}"/>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7" name="Oval 251">
                  <a:extLst>
                    <a:ext uri="{FF2B5EF4-FFF2-40B4-BE49-F238E27FC236}">
                      <a16:creationId xmlns:a16="http://schemas.microsoft.com/office/drawing/2014/main" id="{8F5DD143-4D62-40A3-84B6-59F60AE38653}"/>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8" name="Oval 252">
                  <a:extLst>
                    <a:ext uri="{FF2B5EF4-FFF2-40B4-BE49-F238E27FC236}">
                      <a16:creationId xmlns:a16="http://schemas.microsoft.com/office/drawing/2014/main" id="{E6CFF60A-F7EE-45E8-B8E7-3E76A50BC21D}"/>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9" name="Oval 253">
                  <a:extLst>
                    <a:ext uri="{FF2B5EF4-FFF2-40B4-BE49-F238E27FC236}">
                      <a16:creationId xmlns:a16="http://schemas.microsoft.com/office/drawing/2014/main" id="{3787D684-F394-4552-82C0-2FC78F774785}"/>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0" name="Oval 254">
                  <a:extLst>
                    <a:ext uri="{FF2B5EF4-FFF2-40B4-BE49-F238E27FC236}">
                      <a16:creationId xmlns:a16="http://schemas.microsoft.com/office/drawing/2014/main" id="{DA137555-13FB-46B6-A99D-1CC02806C824}"/>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1" name="Oval 255">
                  <a:extLst>
                    <a:ext uri="{FF2B5EF4-FFF2-40B4-BE49-F238E27FC236}">
                      <a16:creationId xmlns:a16="http://schemas.microsoft.com/office/drawing/2014/main" id="{A640E22F-D155-49AB-945F-F3775ACEE32E}"/>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2" name="Oval 256">
                  <a:extLst>
                    <a:ext uri="{FF2B5EF4-FFF2-40B4-BE49-F238E27FC236}">
                      <a16:creationId xmlns:a16="http://schemas.microsoft.com/office/drawing/2014/main" id="{647D91D3-5AA9-4213-A6E2-A1532E4F0A08}"/>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3" name="Oval 257">
                  <a:extLst>
                    <a:ext uri="{FF2B5EF4-FFF2-40B4-BE49-F238E27FC236}">
                      <a16:creationId xmlns:a16="http://schemas.microsoft.com/office/drawing/2014/main" id="{67ED4E70-62A7-4E1C-850F-F404D67608E7}"/>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4" name="Oval 258">
                  <a:extLst>
                    <a:ext uri="{FF2B5EF4-FFF2-40B4-BE49-F238E27FC236}">
                      <a16:creationId xmlns:a16="http://schemas.microsoft.com/office/drawing/2014/main" id="{00A8BC0B-BF51-45BF-B6B9-8BC4F8F14683}"/>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5" name="Oval 259">
                  <a:extLst>
                    <a:ext uri="{FF2B5EF4-FFF2-40B4-BE49-F238E27FC236}">
                      <a16:creationId xmlns:a16="http://schemas.microsoft.com/office/drawing/2014/main" id="{C3AE5B3F-C2E9-4779-A70D-A2CC6AF99D6B}"/>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6" name="Oval 260">
                  <a:extLst>
                    <a:ext uri="{FF2B5EF4-FFF2-40B4-BE49-F238E27FC236}">
                      <a16:creationId xmlns:a16="http://schemas.microsoft.com/office/drawing/2014/main" id="{0D8CA15E-0E14-4A10-89BA-FDADCD0CFB3F}"/>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7" name="Oval 261">
                  <a:extLst>
                    <a:ext uri="{FF2B5EF4-FFF2-40B4-BE49-F238E27FC236}">
                      <a16:creationId xmlns:a16="http://schemas.microsoft.com/office/drawing/2014/main" id="{97690295-EBD3-49A7-AEB1-251DF220CC68}"/>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421" name="Group 262">
                <a:extLst>
                  <a:ext uri="{FF2B5EF4-FFF2-40B4-BE49-F238E27FC236}">
                    <a16:creationId xmlns:a16="http://schemas.microsoft.com/office/drawing/2014/main" id="{1A30B40C-85A8-4090-BBC3-DD3A9C065D14}"/>
                  </a:ext>
                </a:extLst>
              </p:cNvPr>
              <p:cNvGrpSpPr>
                <a:grpSpLocks/>
              </p:cNvGrpSpPr>
              <p:nvPr/>
            </p:nvGrpSpPr>
            <p:grpSpPr bwMode="auto">
              <a:xfrm>
                <a:off x="2688" y="3264"/>
                <a:ext cx="816" cy="240"/>
                <a:chOff x="2352" y="3360"/>
                <a:chExt cx="816" cy="240"/>
              </a:xfrm>
            </p:grpSpPr>
            <p:sp>
              <p:nvSpPr>
                <p:cNvPr id="59422" name="Oval 263">
                  <a:extLst>
                    <a:ext uri="{FF2B5EF4-FFF2-40B4-BE49-F238E27FC236}">
                      <a16:creationId xmlns:a16="http://schemas.microsoft.com/office/drawing/2014/main" id="{09D37D8A-B929-486C-A948-A85614390254}"/>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23" name="Oval 264">
                  <a:extLst>
                    <a:ext uri="{FF2B5EF4-FFF2-40B4-BE49-F238E27FC236}">
                      <a16:creationId xmlns:a16="http://schemas.microsoft.com/office/drawing/2014/main" id="{38870784-3D23-4D3E-9679-A48D8D4A3CB2}"/>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24" name="Oval 265">
                  <a:extLst>
                    <a:ext uri="{FF2B5EF4-FFF2-40B4-BE49-F238E27FC236}">
                      <a16:creationId xmlns:a16="http://schemas.microsoft.com/office/drawing/2014/main" id="{07D70630-F01B-41C6-B3DD-E7E76600DBC7}"/>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25" name="Oval 266">
                  <a:extLst>
                    <a:ext uri="{FF2B5EF4-FFF2-40B4-BE49-F238E27FC236}">
                      <a16:creationId xmlns:a16="http://schemas.microsoft.com/office/drawing/2014/main" id="{F3918665-AA1F-4137-8216-508E96B07961}"/>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26" name="Oval 267">
                  <a:extLst>
                    <a:ext uri="{FF2B5EF4-FFF2-40B4-BE49-F238E27FC236}">
                      <a16:creationId xmlns:a16="http://schemas.microsoft.com/office/drawing/2014/main" id="{9ED92948-87AB-4C72-AB50-C7B44A588D73}"/>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27" name="Oval 268">
                  <a:extLst>
                    <a:ext uri="{FF2B5EF4-FFF2-40B4-BE49-F238E27FC236}">
                      <a16:creationId xmlns:a16="http://schemas.microsoft.com/office/drawing/2014/main" id="{A5B1159B-2BB8-4B12-B165-1D224FC8BC32}"/>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28" name="Oval 269">
                  <a:extLst>
                    <a:ext uri="{FF2B5EF4-FFF2-40B4-BE49-F238E27FC236}">
                      <a16:creationId xmlns:a16="http://schemas.microsoft.com/office/drawing/2014/main" id="{908ACE48-987E-4BCA-8314-5DC647CC9076}"/>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29" name="Oval 270">
                  <a:extLst>
                    <a:ext uri="{FF2B5EF4-FFF2-40B4-BE49-F238E27FC236}">
                      <a16:creationId xmlns:a16="http://schemas.microsoft.com/office/drawing/2014/main" id="{5368FD81-8387-4E22-9A6E-7909A6DC9F0D}"/>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0" name="Oval 271">
                  <a:extLst>
                    <a:ext uri="{FF2B5EF4-FFF2-40B4-BE49-F238E27FC236}">
                      <a16:creationId xmlns:a16="http://schemas.microsoft.com/office/drawing/2014/main" id="{917DA9D5-41B7-4B82-90C0-81A75BD9E528}"/>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1" name="Oval 272">
                  <a:extLst>
                    <a:ext uri="{FF2B5EF4-FFF2-40B4-BE49-F238E27FC236}">
                      <a16:creationId xmlns:a16="http://schemas.microsoft.com/office/drawing/2014/main" id="{E0FD4B07-6036-4B14-9840-D8B3FB7DE740}"/>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2" name="Oval 273">
                  <a:extLst>
                    <a:ext uri="{FF2B5EF4-FFF2-40B4-BE49-F238E27FC236}">
                      <a16:creationId xmlns:a16="http://schemas.microsoft.com/office/drawing/2014/main" id="{1A014F95-5ABA-45ED-85CD-6BB36B4F8C3F}"/>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3" name="Oval 274">
                  <a:extLst>
                    <a:ext uri="{FF2B5EF4-FFF2-40B4-BE49-F238E27FC236}">
                      <a16:creationId xmlns:a16="http://schemas.microsoft.com/office/drawing/2014/main" id="{1E113253-EB26-42A2-9C3E-A3D6928E143D}"/>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4" name="Oval 275">
                  <a:extLst>
                    <a:ext uri="{FF2B5EF4-FFF2-40B4-BE49-F238E27FC236}">
                      <a16:creationId xmlns:a16="http://schemas.microsoft.com/office/drawing/2014/main" id="{5559B535-D665-4C07-9D76-9BD451A7207E}"/>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5" name="Oval 276">
                  <a:extLst>
                    <a:ext uri="{FF2B5EF4-FFF2-40B4-BE49-F238E27FC236}">
                      <a16:creationId xmlns:a16="http://schemas.microsoft.com/office/drawing/2014/main" id="{9D7236D0-783E-464F-9E4A-9E2FF9F964FA}"/>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6" name="Oval 277">
                  <a:extLst>
                    <a:ext uri="{FF2B5EF4-FFF2-40B4-BE49-F238E27FC236}">
                      <a16:creationId xmlns:a16="http://schemas.microsoft.com/office/drawing/2014/main" id="{E6EA03C1-8A6A-43B6-A463-0CA1A765BA46}"/>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7" name="Oval 278">
                  <a:extLst>
                    <a:ext uri="{FF2B5EF4-FFF2-40B4-BE49-F238E27FC236}">
                      <a16:creationId xmlns:a16="http://schemas.microsoft.com/office/drawing/2014/main" id="{A1B4DA33-7CF2-435A-A2F8-730FC59D25A2}"/>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8" name="Oval 279">
                  <a:extLst>
                    <a:ext uri="{FF2B5EF4-FFF2-40B4-BE49-F238E27FC236}">
                      <a16:creationId xmlns:a16="http://schemas.microsoft.com/office/drawing/2014/main" id="{BE7A470B-F3BD-460A-8BC5-E33F8559E861}"/>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9" name="Oval 280">
                  <a:extLst>
                    <a:ext uri="{FF2B5EF4-FFF2-40B4-BE49-F238E27FC236}">
                      <a16:creationId xmlns:a16="http://schemas.microsoft.com/office/drawing/2014/main" id="{FDF1111B-1BAE-4F2F-BAF1-47E690C11230}"/>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grpSp>
      <p:sp>
        <p:nvSpPr>
          <p:cNvPr id="59412" name="Line 281">
            <a:extLst>
              <a:ext uri="{FF2B5EF4-FFF2-40B4-BE49-F238E27FC236}">
                <a16:creationId xmlns:a16="http://schemas.microsoft.com/office/drawing/2014/main" id="{8B19CD9A-1E6C-441E-A898-7309AC85B074}"/>
              </a:ext>
            </a:extLst>
          </p:cNvPr>
          <p:cNvSpPr>
            <a:spLocks noChangeShapeType="1"/>
          </p:cNvSpPr>
          <p:nvPr/>
        </p:nvSpPr>
        <p:spPr bwMode="auto">
          <a:xfrm flipV="1">
            <a:off x="6326188" y="2624138"/>
            <a:ext cx="0" cy="10668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4000"/>
          </a:p>
        </p:txBody>
      </p:sp>
      <p:sp>
        <p:nvSpPr>
          <p:cNvPr id="59413" name="Text Box 282">
            <a:extLst>
              <a:ext uri="{FF2B5EF4-FFF2-40B4-BE49-F238E27FC236}">
                <a16:creationId xmlns:a16="http://schemas.microsoft.com/office/drawing/2014/main" id="{3CB76355-FB7B-4620-966D-15AA50C3D9CD}"/>
              </a:ext>
            </a:extLst>
          </p:cNvPr>
          <p:cNvSpPr txBox="1">
            <a:spLocks noChangeArrowheads="1"/>
          </p:cNvSpPr>
          <p:nvPr/>
        </p:nvSpPr>
        <p:spPr bwMode="auto">
          <a:xfrm>
            <a:off x="6173788" y="2166939"/>
            <a:ext cx="11430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2400"/>
              <a:t>MCA</a:t>
            </a:r>
          </a:p>
        </p:txBody>
      </p:sp>
      <p:sp>
        <p:nvSpPr>
          <p:cNvPr id="59414" name="Line 283">
            <a:extLst>
              <a:ext uri="{FF2B5EF4-FFF2-40B4-BE49-F238E27FC236}">
                <a16:creationId xmlns:a16="http://schemas.microsoft.com/office/drawing/2014/main" id="{1425DEBF-800E-47D0-BE3E-C02B6CA8A07A}"/>
              </a:ext>
            </a:extLst>
          </p:cNvPr>
          <p:cNvSpPr>
            <a:spLocks noChangeShapeType="1"/>
          </p:cNvSpPr>
          <p:nvPr/>
        </p:nvSpPr>
        <p:spPr bwMode="auto">
          <a:xfrm>
            <a:off x="7316788" y="2395538"/>
            <a:ext cx="533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4000"/>
          </a:p>
        </p:txBody>
      </p:sp>
      <p:pic>
        <p:nvPicPr>
          <p:cNvPr id="59415" name="Picture 284" descr="gamcam">
            <a:extLst>
              <a:ext uri="{FF2B5EF4-FFF2-40B4-BE49-F238E27FC236}">
                <a16:creationId xmlns:a16="http://schemas.microsoft.com/office/drawing/2014/main" id="{BF08041B-3BA4-4D5C-A995-90D8273523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5506" y="252248"/>
            <a:ext cx="3652144" cy="2227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7820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Zástupný symbol pro číslo snímku 6">
            <a:extLst>
              <a:ext uri="{FF2B5EF4-FFF2-40B4-BE49-F238E27FC236}">
                <a16:creationId xmlns:a16="http://schemas.microsoft.com/office/drawing/2014/main" id="{B15A8607-633B-4F86-BACC-A0ACC95FED8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67C165B-F452-4B3C-A1F9-2E581DEA4B2E}" type="slidenum">
              <a:rPr lang="cs-CZ" altLang="cs-CZ" sz="1400"/>
              <a:pPr>
                <a:spcBef>
                  <a:spcPct val="0"/>
                </a:spcBef>
                <a:buFontTx/>
                <a:buNone/>
              </a:pPr>
              <a:t>28</a:t>
            </a:fld>
            <a:endParaRPr lang="cs-CZ" altLang="cs-CZ" sz="1400"/>
          </a:p>
        </p:txBody>
      </p:sp>
      <p:sp>
        <p:nvSpPr>
          <p:cNvPr id="61443" name="Rectangle 2">
            <a:extLst>
              <a:ext uri="{FF2B5EF4-FFF2-40B4-BE49-F238E27FC236}">
                <a16:creationId xmlns:a16="http://schemas.microsoft.com/office/drawing/2014/main" id="{F09D87F1-B6C1-4494-892F-3CD461A2DC07}"/>
              </a:ext>
            </a:extLst>
          </p:cNvPr>
          <p:cNvSpPr>
            <a:spLocks noGrp="1" noChangeArrowheads="1"/>
          </p:cNvSpPr>
          <p:nvPr>
            <p:ph type="title"/>
          </p:nvPr>
        </p:nvSpPr>
        <p:spPr>
          <a:xfrm>
            <a:off x="609600" y="274638"/>
            <a:ext cx="7178566" cy="639762"/>
          </a:xfrm>
        </p:spPr>
        <p:txBody>
          <a:bodyPr/>
          <a:lstStyle/>
          <a:p>
            <a:pPr algn="l" eaLnBrk="1" hangingPunct="1"/>
            <a:r>
              <a:rPr lang="en-GB" altLang="cs-CZ" sz="3600" b="1" dirty="0"/>
              <a:t>Gamma-camera</a:t>
            </a:r>
            <a:r>
              <a:rPr lang="cs-CZ" altLang="cs-CZ" sz="3600" b="1" dirty="0"/>
              <a:t> (</a:t>
            </a:r>
            <a:r>
              <a:rPr lang="cs-CZ" altLang="cs-CZ" sz="3600" b="1" dirty="0" err="1"/>
              <a:t>Anger</a:t>
            </a:r>
            <a:r>
              <a:rPr lang="cs-CZ" altLang="cs-CZ" sz="3600" b="1" dirty="0"/>
              <a:t> </a:t>
            </a:r>
            <a:r>
              <a:rPr lang="cs-CZ" altLang="cs-CZ" sz="3600" b="1" dirty="0" err="1"/>
              <a:t>camera</a:t>
            </a:r>
            <a:r>
              <a:rPr lang="cs-CZ" altLang="cs-CZ" sz="3600" b="1" dirty="0"/>
              <a:t>)</a:t>
            </a:r>
            <a:r>
              <a:rPr lang="en-GB" altLang="cs-CZ" sz="3600" dirty="0"/>
              <a:t> </a:t>
            </a:r>
          </a:p>
        </p:txBody>
      </p:sp>
      <p:sp>
        <p:nvSpPr>
          <p:cNvPr id="61444" name="Rectangle 3">
            <a:extLst>
              <a:ext uri="{FF2B5EF4-FFF2-40B4-BE49-F238E27FC236}">
                <a16:creationId xmlns:a16="http://schemas.microsoft.com/office/drawing/2014/main" id="{E46E4844-C346-4919-976B-1F794A186269}"/>
              </a:ext>
            </a:extLst>
          </p:cNvPr>
          <p:cNvSpPr>
            <a:spLocks noGrp="1" noChangeArrowheads="1"/>
          </p:cNvSpPr>
          <p:nvPr>
            <p:ph type="body" sz="half" idx="1"/>
          </p:nvPr>
        </p:nvSpPr>
        <p:spPr>
          <a:xfrm>
            <a:off x="1282262" y="1484313"/>
            <a:ext cx="6037701" cy="4349750"/>
          </a:xfrm>
          <a:solidFill>
            <a:schemeClr val="bg1">
              <a:alpha val="30196"/>
            </a:schemeClr>
          </a:solidFill>
        </p:spPr>
        <p:txBody>
          <a:bodyPr/>
          <a:lstStyle/>
          <a:p>
            <a:pPr eaLnBrk="1" hangingPunct="1">
              <a:lnSpc>
                <a:spcPct val="100000"/>
              </a:lnSpc>
              <a:buFont typeface="Wingdings" panose="05000000000000000000" pitchFamily="2" charset="2"/>
              <a:buChar char="Ø"/>
            </a:pPr>
            <a:r>
              <a:rPr lang="en-GB" altLang="cs-CZ" sz="2000" dirty="0"/>
              <a:t>The digital sensor / photomultiplier signals carry information about the position of the scintillation events. However, a defined point on the crystal has to correspond with defined point of the examined body part – we obtain an image of radionuclide distribution in the body. This can be achieved only by </a:t>
            </a:r>
            <a:r>
              <a:rPr lang="en-GB" altLang="cs-CZ" sz="2000" b="1" dirty="0"/>
              <a:t>collimators</a:t>
            </a:r>
            <a:r>
              <a:rPr lang="en-GB" altLang="cs-CZ" sz="2000" dirty="0"/>
              <a:t>. </a:t>
            </a:r>
            <a:endParaRPr lang="cs-CZ" altLang="cs-CZ" sz="2000" dirty="0"/>
          </a:p>
          <a:p>
            <a:pPr eaLnBrk="1" hangingPunct="1">
              <a:lnSpc>
                <a:spcPct val="100000"/>
              </a:lnSpc>
              <a:buFont typeface="Wingdings" panose="05000000000000000000" pitchFamily="2" charset="2"/>
              <a:buNone/>
            </a:pPr>
            <a:endParaRPr lang="en-GB" altLang="cs-CZ" sz="2000" dirty="0"/>
          </a:p>
          <a:p>
            <a:pPr eaLnBrk="1" hangingPunct="1">
              <a:lnSpc>
                <a:spcPct val="100000"/>
              </a:lnSpc>
              <a:buFont typeface="Wingdings" panose="05000000000000000000" pitchFamily="2" charset="2"/>
              <a:buChar char="Ø"/>
            </a:pPr>
            <a:r>
              <a:rPr lang="en-GB" altLang="cs-CZ" sz="2000" dirty="0"/>
              <a:t>Anger cameras show the radionuclide distribution very quickly. Therefore they can be used for observation of fast processes, including blood flow in coronary arteries. They can also move along the body. Physiologic (functional) information is obtained or metastases found (if the radionuclide is entrapped there</a:t>
            </a:r>
            <a:r>
              <a:rPr lang="cs-CZ" altLang="cs-CZ" sz="2000" dirty="0"/>
              <a:t>, </a:t>
            </a:r>
            <a:r>
              <a:rPr lang="cs-CZ" altLang="cs-CZ" sz="2000" dirty="0" err="1"/>
              <a:t>mainly</a:t>
            </a:r>
            <a:r>
              <a:rPr lang="cs-CZ" altLang="cs-CZ" sz="2000" dirty="0"/>
              <a:t> </a:t>
            </a:r>
            <a:r>
              <a:rPr lang="en-GB" altLang="cs-CZ" sz="2000" dirty="0"/>
              <a:t> technetium-99m</a:t>
            </a:r>
            <a:r>
              <a:rPr lang="cs-CZ" altLang="cs-CZ" sz="2000" dirty="0"/>
              <a:t> </a:t>
            </a:r>
            <a:r>
              <a:rPr lang="cs-CZ" altLang="cs-CZ" sz="2000" dirty="0" err="1"/>
              <a:t>or</a:t>
            </a:r>
            <a:r>
              <a:rPr lang="cs-CZ" altLang="cs-CZ" sz="2000" dirty="0"/>
              <a:t> iodine-123</a:t>
            </a:r>
            <a:r>
              <a:rPr lang="en-GB" altLang="cs-CZ" sz="2000" dirty="0"/>
              <a:t>).</a:t>
            </a:r>
          </a:p>
        </p:txBody>
      </p:sp>
      <p:pic>
        <p:nvPicPr>
          <p:cNvPr id="61445" name="Picture 6" descr="bone_scan">
            <a:extLst>
              <a:ext uri="{FF2B5EF4-FFF2-40B4-BE49-F238E27FC236}">
                <a16:creationId xmlns:a16="http://schemas.microsoft.com/office/drawing/2014/main" id="{FC38C513-2D06-4D54-878A-1E3DA90F6739}"/>
              </a:ext>
            </a:extLst>
          </p:cNvPr>
          <p:cNvPicPr>
            <a:picLocks noGrp="1" noChangeAspect="1" noChangeArrowheads="1"/>
          </p:cNvPicPr>
          <p:nvPr>
            <p:ph sz="half" idx="2"/>
          </p:nvPr>
        </p:nvPicPr>
        <p:blipFill>
          <a:blip r:embed="rId3">
            <a:lum bright="-6000" contrast="-12000"/>
            <a:extLst>
              <a:ext uri="{28A0092B-C50C-407E-A947-70E740481C1C}">
                <a14:useLocalDpi xmlns:a14="http://schemas.microsoft.com/office/drawing/2010/main" val="0"/>
              </a:ext>
            </a:extLst>
          </a:blip>
          <a:srcRect/>
          <a:stretch>
            <a:fillRect/>
          </a:stretch>
        </p:blipFill>
        <p:spPr>
          <a:xfrm>
            <a:off x="8098057" y="680712"/>
            <a:ext cx="2843212" cy="4274917"/>
          </a:xfrm>
          <a:noFill/>
        </p:spPr>
      </p:pic>
      <p:sp>
        <p:nvSpPr>
          <p:cNvPr id="61446" name="Text Box 8">
            <a:extLst>
              <a:ext uri="{FF2B5EF4-FFF2-40B4-BE49-F238E27FC236}">
                <a16:creationId xmlns:a16="http://schemas.microsoft.com/office/drawing/2014/main" id="{AF244B50-6011-4A4C-BCFC-A59279FDEEF0}"/>
              </a:ext>
            </a:extLst>
          </p:cNvPr>
          <p:cNvSpPr txBox="1">
            <a:spLocks noChangeArrowheads="1"/>
          </p:cNvSpPr>
          <p:nvPr/>
        </p:nvSpPr>
        <p:spPr bwMode="auto">
          <a:xfrm>
            <a:off x="7985126" y="5105785"/>
            <a:ext cx="2914102" cy="1006475"/>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dirty="0"/>
              <a:t>A whole body scan showing metastases of a bone tumour</a:t>
            </a:r>
          </a:p>
        </p:txBody>
      </p:sp>
    </p:spTree>
    <p:extLst>
      <p:ext uri="{BB962C8B-B14F-4D97-AF65-F5344CB8AC3E}">
        <p14:creationId xmlns:p14="http://schemas.microsoft.com/office/powerpoint/2010/main" val="3038906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Zástupný symbol pro číslo snímku 5">
            <a:extLst>
              <a:ext uri="{FF2B5EF4-FFF2-40B4-BE49-F238E27FC236}">
                <a16:creationId xmlns:a16="http://schemas.microsoft.com/office/drawing/2014/main" id="{40483F83-0F10-49DF-B0E3-1246C61D037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51E7656-CA08-43E9-98AA-B9A033AEA510}" type="slidenum">
              <a:rPr lang="cs-CZ" altLang="cs-CZ" sz="1400"/>
              <a:pPr>
                <a:spcBef>
                  <a:spcPct val="0"/>
                </a:spcBef>
                <a:buFontTx/>
                <a:buNone/>
              </a:pPr>
              <a:t>29</a:t>
            </a:fld>
            <a:endParaRPr lang="cs-CZ" altLang="cs-CZ" sz="1400"/>
          </a:p>
        </p:txBody>
      </p:sp>
      <p:sp>
        <p:nvSpPr>
          <p:cNvPr id="63491" name="Rectangle 2">
            <a:extLst>
              <a:ext uri="{FF2B5EF4-FFF2-40B4-BE49-F238E27FC236}">
                <a16:creationId xmlns:a16="http://schemas.microsoft.com/office/drawing/2014/main" id="{C54B7A3C-5088-4E65-8296-C83FCB9B4087}"/>
              </a:ext>
            </a:extLst>
          </p:cNvPr>
          <p:cNvSpPr>
            <a:spLocks noGrp="1" noChangeArrowheads="1"/>
          </p:cNvSpPr>
          <p:nvPr>
            <p:ph type="title"/>
          </p:nvPr>
        </p:nvSpPr>
        <p:spPr>
          <a:xfrm>
            <a:off x="777766" y="274639"/>
            <a:ext cx="9722068" cy="1175789"/>
          </a:xfrm>
        </p:spPr>
        <p:txBody>
          <a:bodyPr/>
          <a:lstStyle/>
          <a:p>
            <a:pPr algn="l" eaLnBrk="1" hangingPunct="1"/>
            <a:r>
              <a:rPr lang="en-GB" altLang="cs-CZ" sz="3600" b="1" dirty="0"/>
              <a:t>SPECT – single photon emission computed tomography</a:t>
            </a:r>
            <a:r>
              <a:rPr lang="cs-CZ" altLang="cs-CZ" sz="3600" dirty="0"/>
              <a:t> </a:t>
            </a:r>
          </a:p>
        </p:txBody>
      </p:sp>
      <p:sp>
        <p:nvSpPr>
          <p:cNvPr id="63492" name="Rectangle 3">
            <a:extLst>
              <a:ext uri="{FF2B5EF4-FFF2-40B4-BE49-F238E27FC236}">
                <a16:creationId xmlns:a16="http://schemas.microsoft.com/office/drawing/2014/main" id="{52D6DBAF-E086-42C8-B17B-BC5DB2984869}"/>
              </a:ext>
            </a:extLst>
          </p:cNvPr>
          <p:cNvSpPr>
            <a:spLocks noGrp="1" noChangeArrowheads="1"/>
          </p:cNvSpPr>
          <p:nvPr>
            <p:ph type="body" idx="1"/>
          </p:nvPr>
        </p:nvSpPr>
        <p:spPr>
          <a:xfrm>
            <a:off x="861848" y="1829347"/>
            <a:ext cx="10005848" cy="4464050"/>
          </a:xfrm>
          <a:solidFill>
            <a:schemeClr val="bg1">
              <a:alpha val="30196"/>
            </a:schemeClr>
          </a:solidFill>
        </p:spPr>
        <p:txBody>
          <a:bodyPr/>
          <a:lstStyle/>
          <a:p>
            <a:pPr eaLnBrk="1" hangingPunct="1">
              <a:lnSpc>
                <a:spcPct val="100000"/>
              </a:lnSpc>
            </a:pPr>
            <a:r>
              <a:rPr lang="en-GB" altLang="cs-CZ" sz="3200" dirty="0"/>
              <a:t>Photons of radiation are detected from various directions, which allows </a:t>
            </a:r>
            <a:r>
              <a:rPr lang="en-GB" altLang="cs-CZ" sz="3200" b="1" dirty="0"/>
              <a:t>reconstruction of a cross-section. </a:t>
            </a:r>
          </a:p>
          <a:p>
            <a:pPr eaLnBrk="1" hangingPunct="1">
              <a:lnSpc>
                <a:spcPct val="100000"/>
              </a:lnSpc>
            </a:pPr>
            <a:r>
              <a:rPr lang="en-GB" altLang="cs-CZ" sz="3200" dirty="0"/>
              <a:t>Most frequent arrangements and movements of detectors:</a:t>
            </a:r>
          </a:p>
          <a:p>
            <a:pPr lvl="1" eaLnBrk="1" hangingPunct="1">
              <a:buFont typeface="Wingdings" panose="05000000000000000000" pitchFamily="2" charset="2"/>
              <a:buChar char="Ø"/>
            </a:pPr>
            <a:r>
              <a:rPr lang="en-GB" altLang="cs-CZ" sz="2800" dirty="0"/>
              <a:t>Anger scintillation camera revolves around the body.</a:t>
            </a:r>
          </a:p>
          <a:p>
            <a:pPr lvl="1" eaLnBrk="1" hangingPunct="1">
              <a:buFont typeface="Wingdings" panose="05000000000000000000" pitchFamily="2" charset="2"/>
              <a:buChar char="Ø"/>
            </a:pPr>
            <a:r>
              <a:rPr lang="en-GB" altLang="cs-CZ" sz="2800" dirty="0"/>
              <a:t>Many detectors are arranged around the body in a circle or square. The whole system can revolve around the body in a spiral (helix).</a:t>
            </a:r>
          </a:p>
        </p:txBody>
      </p:sp>
      <p:pic>
        <p:nvPicPr>
          <p:cNvPr id="2" name="Nahraný zvuk">
            <a:hlinkClick r:id="" action="ppaction://media"/>
            <a:extLst>
              <a:ext uri="{FF2B5EF4-FFF2-40B4-BE49-F238E27FC236}">
                <a16:creationId xmlns:a16="http://schemas.microsoft.com/office/drawing/2014/main" id="{F2F5BFAB-2FAE-402F-9CBE-BECAED1BB7D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53192" y="222860"/>
            <a:ext cx="406400" cy="406400"/>
          </a:xfrm>
          <a:prstGeom prst="rect">
            <a:avLst/>
          </a:prstGeom>
        </p:spPr>
      </p:pic>
      <p:pic>
        <p:nvPicPr>
          <p:cNvPr id="3" name="Nahraný zvuk">
            <a:hlinkClick r:id="" action="ppaction://media"/>
            <a:extLst>
              <a:ext uri="{FF2B5EF4-FFF2-40B4-BE49-F238E27FC236}">
                <a16:creationId xmlns:a16="http://schemas.microsoft.com/office/drawing/2014/main" id="{AF8A9D7A-D886-4017-AF30-FDB6FA64CB7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1411151" y="794694"/>
            <a:ext cx="406400" cy="406400"/>
          </a:xfrm>
          <a:prstGeom prst="rect">
            <a:avLst/>
          </a:prstGeom>
        </p:spPr>
      </p:pic>
    </p:spTree>
    <p:extLst>
      <p:ext uri="{BB962C8B-B14F-4D97-AF65-F5344CB8AC3E}">
        <p14:creationId xmlns:p14="http://schemas.microsoft.com/office/powerpoint/2010/main" val="119040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956"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4194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audio>
              <p:cMediaNode vol="80000">
                <p:cTn id="12"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Zástupný symbol pro číslo snímku 5">
            <a:extLst>
              <a:ext uri="{FF2B5EF4-FFF2-40B4-BE49-F238E27FC236}">
                <a16:creationId xmlns:a16="http://schemas.microsoft.com/office/drawing/2014/main" id="{31D4C059-7131-4C8D-8CFF-375B441FB87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37B7C82-D3CC-4BBB-88E8-EA6884E71D57}" type="slidenum">
              <a:rPr lang="cs-CZ" altLang="cs-CZ" sz="1400"/>
              <a:pPr>
                <a:spcBef>
                  <a:spcPct val="0"/>
                </a:spcBef>
                <a:buFontTx/>
                <a:buNone/>
              </a:pPr>
              <a:t>3</a:t>
            </a:fld>
            <a:endParaRPr lang="cs-CZ" altLang="cs-CZ" sz="1400"/>
          </a:p>
        </p:txBody>
      </p:sp>
      <p:sp>
        <p:nvSpPr>
          <p:cNvPr id="10243" name="Rectangle 2">
            <a:extLst>
              <a:ext uri="{FF2B5EF4-FFF2-40B4-BE49-F238E27FC236}">
                <a16:creationId xmlns:a16="http://schemas.microsoft.com/office/drawing/2014/main" id="{7F583156-D9BC-4F62-9963-707245FB21CC}"/>
              </a:ext>
            </a:extLst>
          </p:cNvPr>
          <p:cNvSpPr>
            <a:spLocks noGrp="1" noChangeArrowheads="1"/>
          </p:cNvSpPr>
          <p:nvPr>
            <p:ph type="title"/>
          </p:nvPr>
        </p:nvSpPr>
        <p:spPr>
          <a:xfrm>
            <a:off x="664341" y="298581"/>
            <a:ext cx="3446483" cy="451576"/>
          </a:xfrm>
        </p:spPr>
        <p:txBody>
          <a:bodyPr/>
          <a:lstStyle/>
          <a:p>
            <a:pPr eaLnBrk="1" hangingPunct="1"/>
            <a:r>
              <a:rPr lang="en-GB" altLang="cs-CZ" sz="4000" dirty="0"/>
              <a:t>Radioactivity</a:t>
            </a:r>
          </a:p>
        </p:txBody>
      </p:sp>
      <p:sp>
        <p:nvSpPr>
          <p:cNvPr id="10244" name="Rectangle 3">
            <a:extLst>
              <a:ext uri="{FF2B5EF4-FFF2-40B4-BE49-F238E27FC236}">
                <a16:creationId xmlns:a16="http://schemas.microsoft.com/office/drawing/2014/main" id="{4AC0E4F5-FFDE-435E-8507-18EBFA9C7E50}"/>
              </a:ext>
            </a:extLst>
          </p:cNvPr>
          <p:cNvSpPr>
            <a:spLocks noGrp="1" noChangeArrowheads="1"/>
          </p:cNvSpPr>
          <p:nvPr>
            <p:ph type="body" idx="1"/>
          </p:nvPr>
        </p:nvSpPr>
        <p:spPr>
          <a:xfrm>
            <a:off x="683812" y="1268413"/>
            <a:ext cx="9804801" cy="5256212"/>
          </a:xfrm>
        </p:spPr>
        <p:txBody>
          <a:bodyPr/>
          <a:lstStyle/>
          <a:p>
            <a:pPr eaLnBrk="1" hangingPunct="1">
              <a:lnSpc>
                <a:spcPct val="100000"/>
              </a:lnSpc>
            </a:pPr>
            <a:r>
              <a:rPr lang="en-GB" altLang="cs-CZ" sz="2800" b="1" dirty="0"/>
              <a:t>Radioactivity </a:t>
            </a:r>
            <a:r>
              <a:rPr lang="en-GB" altLang="cs-CZ" sz="2800" dirty="0"/>
              <a:t>or </a:t>
            </a:r>
            <a:r>
              <a:rPr lang="en-GB" altLang="cs-CZ" sz="2800" b="1" dirty="0"/>
              <a:t>radioactive decay </a:t>
            </a:r>
            <a:r>
              <a:rPr lang="en-GB" altLang="cs-CZ" sz="2800" dirty="0"/>
              <a:t>is the spontaneous transformation of unstable nuclei into mostly stable nuclei. This is accompanied by the emission of gamma photons, electrons, positrons, neutrons, protons</a:t>
            </a:r>
            <a:r>
              <a:rPr lang="cs-CZ" altLang="cs-CZ" sz="2800" dirty="0"/>
              <a:t>,</a:t>
            </a:r>
            <a:r>
              <a:rPr lang="en-GB" altLang="cs-CZ" sz="2800" dirty="0"/>
              <a:t> deuterons and alpha particles. In some transformations, neutrinos and antineutrinos are produced. Unstable nuclei can be found naturally or created artificially by bombarding natural stable nuclei with e.g. protons or neutrons.</a:t>
            </a:r>
          </a:p>
          <a:p>
            <a:pPr eaLnBrk="1" hangingPunct="1">
              <a:lnSpc>
                <a:spcPct val="100000"/>
              </a:lnSpc>
            </a:pPr>
            <a:r>
              <a:rPr lang="en-GB" altLang="cs-CZ" sz="2800" dirty="0"/>
              <a:t>Radioactive decay has a </a:t>
            </a:r>
            <a:r>
              <a:rPr lang="en-GB" altLang="cs-CZ" sz="2800" i="1" dirty="0"/>
              <a:t>stochastic</a:t>
            </a:r>
            <a:r>
              <a:rPr lang="en-GB" altLang="cs-CZ" sz="2800" dirty="0"/>
              <a:t> character: it is not possible to determine which nucleus will decay at what time</a:t>
            </a:r>
            <a:r>
              <a:rPr lang="cs-CZ" altLang="cs-CZ" sz="2800" dirty="0"/>
              <a:t> (</a:t>
            </a:r>
            <a:r>
              <a:rPr lang="cs-CZ" altLang="cs-CZ" sz="2800" dirty="0" err="1"/>
              <a:t>see</a:t>
            </a:r>
            <a:r>
              <a:rPr lang="cs-CZ" altLang="cs-CZ" sz="2800" dirty="0"/>
              <a:t> </a:t>
            </a:r>
            <a:r>
              <a:rPr lang="cs-CZ" altLang="cs-CZ" sz="2800" dirty="0" err="1"/>
              <a:t>tunnel</a:t>
            </a:r>
            <a:r>
              <a:rPr lang="cs-CZ" altLang="cs-CZ" sz="2800" dirty="0"/>
              <a:t> </a:t>
            </a:r>
            <a:r>
              <a:rPr lang="cs-CZ" altLang="cs-CZ" sz="2800" dirty="0" err="1"/>
              <a:t>effect</a:t>
            </a:r>
            <a:r>
              <a:rPr lang="cs-CZ" altLang="cs-CZ" sz="2800" dirty="0"/>
              <a:t>)</a:t>
            </a:r>
            <a:r>
              <a:rPr lang="en-GB" altLang="cs-CZ" sz="2800" dirty="0"/>
              <a:t>. </a:t>
            </a:r>
          </a:p>
        </p:txBody>
      </p:sp>
    </p:spTree>
    <p:extLst>
      <p:ext uri="{BB962C8B-B14F-4D97-AF65-F5344CB8AC3E}">
        <p14:creationId xmlns:p14="http://schemas.microsoft.com/office/powerpoint/2010/main" val="371754962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Zástupný symbol pro číslo snímku 5">
            <a:extLst>
              <a:ext uri="{FF2B5EF4-FFF2-40B4-BE49-F238E27FC236}">
                <a16:creationId xmlns:a16="http://schemas.microsoft.com/office/drawing/2014/main" id="{B19237CE-3826-4037-B189-E59E901AAE6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F373F93-CB34-4109-8308-0E6C5AD7216C}" type="slidenum">
              <a:rPr lang="cs-CZ" altLang="cs-CZ" sz="1400"/>
              <a:pPr>
                <a:spcBef>
                  <a:spcPct val="0"/>
                </a:spcBef>
                <a:buFontTx/>
                <a:buNone/>
              </a:pPr>
              <a:t>30</a:t>
            </a:fld>
            <a:endParaRPr lang="cs-CZ" altLang="cs-CZ" sz="1400"/>
          </a:p>
        </p:txBody>
      </p:sp>
      <p:sp>
        <p:nvSpPr>
          <p:cNvPr id="65539" name="Rectangle 5">
            <a:extLst>
              <a:ext uri="{FF2B5EF4-FFF2-40B4-BE49-F238E27FC236}">
                <a16:creationId xmlns:a16="http://schemas.microsoft.com/office/drawing/2014/main" id="{94443EC8-DBF0-4BD9-B4DF-47DCFF590C47}"/>
              </a:ext>
            </a:extLst>
          </p:cNvPr>
          <p:cNvSpPr>
            <a:spLocks noGrp="1" noChangeArrowheads="1"/>
          </p:cNvSpPr>
          <p:nvPr>
            <p:ph type="title"/>
          </p:nvPr>
        </p:nvSpPr>
        <p:spPr>
          <a:xfrm>
            <a:off x="6490575" y="243107"/>
            <a:ext cx="4187934" cy="850900"/>
          </a:xfrm>
        </p:spPr>
        <p:txBody>
          <a:bodyPr/>
          <a:lstStyle/>
          <a:p>
            <a:pPr algn="l" eaLnBrk="1" hangingPunct="1"/>
            <a:r>
              <a:rPr lang="en-GB" altLang="cs-CZ" sz="3600" b="1" dirty="0"/>
              <a:t>Principle of SPECT</a:t>
            </a:r>
          </a:p>
        </p:txBody>
      </p:sp>
      <p:pic>
        <p:nvPicPr>
          <p:cNvPr id="65540" name="Picture 4" descr="SPECT">
            <a:extLst>
              <a:ext uri="{FF2B5EF4-FFF2-40B4-BE49-F238E27FC236}">
                <a16:creationId xmlns:a16="http://schemas.microsoft.com/office/drawing/2014/main" id="{4E744363-5FAB-4F01-8DC0-1D31FA0797C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81655" y="251619"/>
            <a:ext cx="4558808" cy="4368006"/>
          </a:xfrm>
          <a:noFill/>
        </p:spPr>
      </p:pic>
      <p:sp>
        <p:nvSpPr>
          <p:cNvPr id="65541" name="Text Box 7">
            <a:extLst>
              <a:ext uri="{FF2B5EF4-FFF2-40B4-BE49-F238E27FC236}">
                <a16:creationId xmlns:a16="http://schemas.microsoft.com/office/drawing/2014/main" id="{D7BC761A-9017-4587-9413-882393F0754A}"/>
              </a:ext>
            </a:extLst>
          </p:cNvPr>
          <p:cNvSpPr txBox="1">
            <a:spLocks noChangeArrowheads="1"/>
          </p:cNvSpPr>
          <p:nvPr/>
        </p:nvSpPr>
        <p:spPr bwMode="auto">
          <a:xfrm>
            <a:off x="105103" y="4611231"/>
            <a:ext cx="10636469" cy="1569660"/>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dirty="0"/>
              <a:t>An object with a radiation source Z </a:t>
            </a:r>
            <a:r>
              <a:rPr lang="cs-CZ" altLang="cs-CZ" sz="2400" dirty="0"/>
              <a:t>(</a:t>
            </a:r>
            <a:r>
              <a:rPr lang="cs-CZ" altLang="cs-CZ" sz="2400" dirty="0" err="1"/>
              <a:t>captured</a:t>
            </a:r>
            <a:r>
              <a:rPr lang="cs-CZ" altLang="cs-CZ" sz="2400" dirty="0"/>
              <a:t> </a:t>
            </a:r>
            <a:r>
              <a:rPr lang="cs-CZ" altLang="cs-CZ" sz="2400" dirty="0" err="1"/>
              <a:t>technetium</a:t>
            </a:r>
            <a:r>
              <a:rPr lang="cs-CZ" altLang="cs-CZ" sz="2400" dirty="0"/>
              <a:t> </a:t>
            </a:r>
            <a:r>
              <a:rPr lang="cs-CZ" altLang="cs-CZ" sz="2400" dirty="0" err="1"/>
              <a:t>compound</a:t>
            </a:r>
            <a:r>
              <a:rPr lang="cs-CZ" altLang="cs-CZ" sz="2400" dirty="0"/>
              <a:t>) </a:t>
            </a:r>
            <a:r>
              <a:rPr lang="en-GB" altLang="cs-CZ" sz="2400" dirty="0"/>
              <a:t>is surrounded by scintillation detectors F with collimators K. The collimators allow detection only of gamma-rays falling normally onto the detector blocks. It enables us to localise the source of rays.</a:t>
            </a:r>
          </a:p>
        </p:txBody>
      </p:sp>
      <p:sp>
        <p:nvSpPr>
          <p:cNvPr id="65542" name="Text Box 8">
            <a:extLst>
              <a:ext uri="{FF2B5EF4-FFF2-40B4-BE49-F238E27FC236}">
                <a16:creationId xmlns:a16="http://schemas.microsoft.com/office/drawing/2014/main" id="{F3965C86-E71F-4F2F-A410-906671C92397}"/>
              </a:ext>
            </a:extLst>
          </p:cNvPr>
          <p:cNvSpPr txBox="1">
            <a:spLocks noChangeArrowheads="1"/>
          </p:cNvSpPr>
          <p:nvPr/>
        </p:nvSpPr>
        <p:spPr bwMode="auto">
          <a:xfrm>
            <a:off x="6383337" y="1341438"/>
            <a:ext cx="3696083" cy="1569660"/>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dirty="0"/>
              <a:t>In SPECT, common sources of radiation (</a:t>
            </a:r>
            <a:r>
              <a:rPr lang="cs-CZ" altLang="cs-CZ" sz="2400" dirty="0" err="1"/>
              <a:t>mainly</a:t>
            </a:r>
            <a:r>
              <a:rPr lang="cs-CZ" altLang="cs-CZ" sz="2400" dirty="0"/>
              <a:t> </a:t>
            </a:r>
            <a:r>
              <a:rPr lang="en-GB" altLang="cs-CZ" sz="2400" dirty="0"/>
              <a:t>technetium-99m) are used</a:t>
            </a:r>
            <a:r>
              <a:rPr lang="cs-CZ" altLang="cs-CZ" sz="2400" dirty="0"/>
              <a:t>.</a:t>
            </a:r>
            <a:r>
              <a:rPr lang="en-GB" altLang="cs-CZ" sz="2400" dirty="0"/>
              <a:t> </a:t>
            </a:r>
          </a:p>
        </p:txBody>
      </p:sp>
    </p:spTree>
    <p:extLst>
      <p:ext uri="{BB962C8B-B14F-4D97-AF65-F5344CB8AC3E}">
        <p14:creationId xmlns:p14="http://schemas.microsoft.com/office/powerpoint/2010/main" val="1312829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Zástupný symbol pro číslo snímku 7">
            <a:extLst>
              <a:ext uri="{FF2B5EF4-FFF2-40B4-BE49-F238E27FC236}">
                <a16:creationId xmlns:a16="http://schemas.microsoft.com/office/drawing/2014/main" id="{9D3330D3-99AB-469B-9CEE-A47D2B3B38D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BC71B2C-9FE7-4B26-9B43-0504408AE7B3}" type="slidenum">
              <a:rPr lang="cs-CZ" altLang="cs-CZ" sz="1400"/>
              <a:pPr>
                <a:spcBef>
                  <a:spcPct val="0"/>
                </a:spcBef>
                <a:buFontTx/>
                <a:buNone/>
              </a:pPr>
              <a:t>31</a:t>
            </a:fld>
            <a:endParaRPr lang="cs-CZ" altLang="cs-CZ" sz="1400"/>
          </a:p>
        </p:txBody>
      </p:sp>
      <p:sp>
        <p:nvSpPr>
          <p:cNvPr id="67587" name="Rectangle 2">
            <a:extLst>
              <a:ext uri="{FF2B5EF4-FFF2-40B4-BE49-F238E27FC236}">
                <a16:creationId xmlns:a16="http://schemas.microsoft.com/office/drawing/2014/main" id="{7059BF03-755F-4032-A849-E35B5FF8DC6F}"/>
              </a:ext>
            </a:extLst>
          </p:cNvPr>
          <p:cNvSpPr>
            <a:spLocks noGrp="1" noChangeArrowheads="1"/>
          </p:cNvSpPr>
          <p:nvPr>
            <p:ph type="title"/>
          </p:nvPr>
        </p:nvSpPr>
        <p:spPr>
          <a:xfrm>
            <a:off x="1004340" y="412640"/>
            <a:ext cx="8229600" cy="922338"/>
          </a:xfrm>
        </p:spPr>
        <p:txBody>
          <a:bodyPr/>
          <a:lstStyle/>
          <a:p>
            <a:pPr algn="l" eaLnBrk="1" hangingPunct="1"/>
            <a:r>
              <a:rPr lang="en-GB" altLang="cs-CZ" sz="3600" b="1" dirty="0"/>
              <a:t>SPECT – images</a:t>
            </a:r>
            <a:br>
              <a:rPr lang="en-GB" altLang="cs-CZ" sz="3200" b="1" dirty="0">
                <a:solidFill>
                  <a:schemeClr val="tx1"/>
                </a:solidFill>
              </a:rPr>
            </a:br>
            <a:r>
              <a:rPr lang="en-GB" altLang="cs-CZ" sz="1800" dirty="0">
                <a:solidFill>
                  <a:schemeClr val="tx1"/>
                </a:solidFill>
              </a:rPr>
              <a:t>http://www.physics.ubc.ca/~mirg/home/tutorial/applications.html#heart</a:t>
            </a:r>
          </a:p>
        </p:txBody>
      </p:sp>
      <p:pic>
        <p:nvPicPr>
          <p:cNvPr id="67588" name="Picture 7" descr="brain">
            <a:extLst>
              <a:ext uri="{FF2B5EF4-FFF2-40B4-BE49-F238E27FC236}">
                <a16:creationId xmlns:a16="http://schemas.microsoft.com/office/drawing/2014/main" id="{C16D0329-2D2B-4AE4-882F-66C4FA2E04A7}"/>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5592775" y="3636579"/>
            <a:ext cx="2043101" cy="2665796"/>
          </a:xfrm>
          <a:noFill/>
        </p:spPr>
      </p:pic>
      <p:sp>
        <p:nvSpPr>
          <p:cNvPr id="67589" name="Text Box 12">
            <a:extLst>
              <a:ext uri="{FF2B5EF4-FFF2-40B4-BE49-F238E27FC236}">
                <a16:creationId xmlns:a16="http://schemas.microsoft.com/office/drawing/2014/main" id="{BF4B26F4-D859-4363-8800-11848F92E607}"/>
              </a:ext>
            </a:extLst>
          </p:cNvPr>
          <p:cNvSpPr txBox="1">
            <a:spLocks noChangeArrowheads="1"/>
          </p:cNvSpPr>
          <p:nvPr/>
        </p:nvSpPr>
        <p:spPr bwMode="auto">
          <a:xfrm>
            <a:off x="5097516" y="1687021"/>
            <a:ext cx="5948855" cy="1200329"/>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dirty="0"/>
              <a:t>Perfusion of heart in different p</a:t>
            </a:r>
            <a:r>
              <a:rPr lang="cs-CZ" altLang="cs-CZ" sz="2400" dirty="0" err="1"/>
              <a:t>lanes</a:t>
            </a:r>
            <a:r>
              <a:rPr lang="en-GB" altLang="cs-CZ" sz="2400" dirty="0"/>
              <a:t>. „Hot“ regions are well  blood supplied parts of the heart</a:t>
            </a:r>
          </a:p>
        </p:txBody>
      </p:sp>
      <p:sp>
        <p:nvSpPr>
          <p:cNvPr id="67590" name="Text Box 13">
            <a:extLst>
              <a:ext uri="{FF2B5EF4-FFF2-40B4-BE49-F238E27FC236}">
                <a16:creationId xmlns:a16="http://schemas.microsoft.com/office/drawing/2014/main" id="{51A0CB45-CAD7-4AAB-BE1E-CD150CE15F02}"/>
              </a:ext>
            </a:extLst>
          </p:cNvPr>
          <p:cNvSpPr txBox="1">
            <a:spLocks noChangeArrowheads="1"/>
          </p:cNvSpPr>
          <p:nvPr/>
        </p:nvSpPr>
        <p:spPr bwMode="auto">
          <a:xfrm>
            <a:off x="7762875" y="4495801"/>
            <a:ext cx="2374900" cy="701675"/>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dirty="0"/>
              <a:t>Brain with „hot“ regions</a:t>
            </a:r>
          </a:p>
        </p:txBody>
      </p:sp>
      <p:graphicFrame>
        <p:nvGraphicFramePr>
          <p:cNvPr id="67591" name="Object 15">
            <a:extLst>
              <a:ext uri="{FF2B5EF4-FFF2-40B4-BE49-F238E27FC236}">
                <a16:creationId xmlns:a16="http://schemas.microsoft.com/office/drawing/2014/main" id="{838E33C8-C8D9-4433-B45E-EB97B71FCC8A}"/>
              </a:ext>
            </a:extLst>
          </p:cNvPr>
          <p:cNvGraphicFramePr>
            <a:graphicFrameLocks noGrp="1" noChangeAspect="1"/>
          </p:cNvGraphicFramePr>
          <p:nvPr>
            <p:ph sz="quarter" idx="3"/>
            <p:extLst>
              <p:ext uri="{D42A27DB-BD31-4B8C-83A1-F6EECF244321}">
                <p14:modId xmlns:p14="http://schemas.microsoft.com/office/powerpoint/2010/main" val="3356217938"/>
              </p:ext>
            </p:extLst>
          </p:nvPr>
        </p:nvGraphicFramePr>
        <p:xfrm>
          <a:off x="1524000" y="1758951"/>
          <a:ext cx="3421063" cy="4897479"/>
        </p:xfrm>
        <a:graphic>
          <a:graphicData uri="http://schemas.openxmlformats.org/presentationml/2006/ole">
            <mc:AlternateContent xmlns:mc="http://schemas.openxmlformats.org/markup-compatibility/2006">
              <mc:Choice xmlns:v="urn:schemas-microsoft-com:vml" Requires="v">
                <p:oleObj spid="_x0000_s5127" name="Rastrový obrázek" r:id="rId5" imgW="3704762" imgH="5304762" progId="Paint.Picture">
                  <p:embed/>
                </p:oleObj>
              </mc:Choice>
              <mc:Fallback>
                <p:oleObj name="Rastrový obrázek" r:id="rId5" imgW="3704762" imgH="5304762" progId="Paint.Picture">
                  <p:embed/>
                  <p:pic>
                    <p:nvPicPr>
                      <p:cNvPr id="67591" name="Object 15">
                        <a:extLst>
                          <a:ext uri="{FF2B5EF4-FFF2-40B4-BE49-F238E27FC236}">
                            <a16:creationId xmlns:a16="http://schemas.microsoft.com/office/drawing/2014/main" id="{838E33C8-C8D9-4433-B45E-EB97B71FCC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1758951"/>
                        <a:ext cx="3421063" cy="489747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749514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Zástupný symbol pro číslo snímku 5">
            <a:extLst>
              <a:ext uri="{FF2B5EF4-FFF2-40B4-BE49-F238E27FC236}">
                <a16:creationId xmlns:a16="http://schemas.microsoft.com/office/drawing/2014/main" id="{61AFD835-7A04-4B88-ADAE-6F8089F1FE1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722068D-5EF8-405C-9D93-E95A1915EE38}" type="slidenum">
              <a:rPr lang="cs-CZ" altLang="cs-CZ" sz="1400"/>
              <a:pPr>
                <a:spcBef>
                  <a:spcPct val="0"/>
                </a:spcBef>
                <a:buFontTx/>
                <a:buNone/>
              </a:pPr>
              <a:t>32</a:t>
            </a:fld>
            <a:endParaRPr lang="cs-CZ" altLang="cs-CZ" sz="1400"/>
          </a:p>
        </p:txBody>
      </p:sp>
      <p:sp>
        <p:nvSpPr>
          <p:cNvPr id="69635" name="Rectangle 2">
            <a:extLst>
              <a:ext uri="{FF2B5EF4-FFF2-40B4-BE49-F238E27FC236}">
                <a16:creationId xmlns:a16="http://schemas.microsoft.com/office/drawing/2014/main" id="{FAB9FE98-ED3B-4110-84D6-C15DC47FF4B4}"/>
              </a:ext>
            </a:extLst>
          </p:cNvPr>
          <p:cNvSpPr>
            <a:spLocks noGrp="1" noChangeArrowheads="1"/>
          </p:cNvSpPr>
          <p:nvPr>
            <p:ph type="title"/>
          </p:nvPr>
        </p:nvSpPr>
        <p:spPr>
          <a:xfrm>
            <a:off x="1088971" y="230956"/>
            <a:ext cx="8229600" cy="706437"/>
          </a:xfrm>
        </p:spPr>
        <p:txBody>
          <a:bodyPr/>
          <a:lstStyle/>
          <a:p>
            <a:pPr algn="l" eaLnBrk="1" hangingPunct="1"/>
            <a:r>
              <a:rPr lang="cs-CZ" altLang="cs-CZ" sz="3600" b="1" dirty="0"/>
              <a:t>PET - </a:t>
            </a:r>
            <a:r>
              <a:rPr lang="cs-CZ" altLang="cs-CZ" sz="3600" b="1" i="1" dirty="0"/>
              <a:t>positron </a:t>
            </a:r>
            <a:r>
              <a:rPr lang="en-GB" altLang="cs-CZ" sz="3600" b="1" i="1" dirty="0"/>
              <a:t>emission tomography</a:t>
            </a:r>
            <a:r>
              <a:rPr lang="cs-CZ" altLang="cs-CZ" sz="3600" dirty="0"/>
              <a:t> </a:t>
            </a:r>
          </a:p>
        </p:txBody>
      </p:sp>
      <p:sp>
        <p:nvSpPr>
          <p:cNvPr id="282627" name="Rectangle 3">
            <a:extLst>
              <a:ext uri="{FF2B5EF4-FFF2-40B4-BE49-F238E27FC236}">
                <a16:creationId xmlns:a16="http://schemas.microsoft.com/office/drawing/2014/main" id="{8C38BCF9-CC5B-4311-812B-26001490623B}"/>
              </a:ext>
            </a:extLst>
          </p:cNvPr>
          <p:cNvSpPr>
            <a:spLocks noGrp="1" noChangeArrowheads="1"/>
          </p:cNvSpPr>
          <p:nvPr>
            <p:ph type="body" idx="1"/>
          </p:nvPr>
        </p:nvSpPr>
        <p:spPr>
          <a:xfrm>
            <a:off x="483476" y="1052514"/>
            <a:ext cx="10972800" cy="5805487"/>
          </a:xfrm>
          <a:solidFill>
            <a:schemeClr val="bg1">
              <a:alpha val="30196"/>
            </a:schemeClr>
          </a:solidFill>
        </p:spPr>
        <p:txBody>
          <a:bodyPr/>
          <a:lstStyle/>
          <a:p>
            <a:pPr eaLnBrk="1" hangingPunct="1">
              <a:lnSpc>
                <a:spcPct val="100000"/>
              </a:lnSpc>
              <a:buFont typeface="Wingdings" panose="05000000000000000000" pitchFamily="2" charset="2"/>
              <a:buChar char="Ø"/>
            </a:pPr>
            <a:r>
              <a:rPr lang="en-GB" altLang="cs-CZ" sz="2400" dirty="0"/>
              <a:t>In PET, </a:t>
            </a:r>
            <a:r>
              <a:rPr lang="en-GB" altLang="cs-CZ" sz="2400" b="1" dirty="0"/>
              <a:t>positron emitters</a:t>
            </a:r>
            <a:r>
              <a:rPr lang="en-GB" altLang="cs-CZ" sz="2400" dirty="0"/>
              <a:t> are used. They are prepared in accelerators, and their half-lives are very short – </a:t>
            </a:r>
            <a:r>
              <a:rPr lang="cs-CZ" altLang="cs-CZ" sz="2400" dirty="0"/>
              <a:t>max. </a:t>
            </a:r>
            <a:r>
              <a:rPr lang="cs-CZ" altLang="cs-CZ" sz="2400" dirty="0" err="1"/>
              <a:t>hours</a:t>
            </a:r>
            <a:r>
              <a:rPr lang="en-GB" altLang="cs-CZ" sz="2400" dirty="0"/>
              <a:t>. For that reason, the examination must be done close to the accelerator, in a limited number of medical centres.</a:t>
            </a:r>
            <a:endParaRPr lang="cs-CZ" altLang="cs-CZ" sz="2400" dirty="0"/>
          </a:p>
          <a:p>
            <a:pPr eaLnBrk="1" hangingPunct="1">
              <a:lnSpc>
                <a:spcPct val="100000"/>
              </a:lnSpc>
              <a:buFont typeface="Wingdings" panose="05000000000000000000" pitchFamily="2" charset="2"/>
              <a:buChar char="Ø"/>
            </a:pPr>
            <a:endParaRPr lang="en-GB" altLang="cs-CZ" sz="600" dirty="0"/>
          </a:p>
          <a:p>
            <a:pPr eaLnBrk="1" hangingPunct="1">
              <a:lnSpc>
                <a:spcPct val="100000"/>
              </a:lnSpc>
              <a:buFont typeface="Wingdings" panose="05000000000000000000" pitchFamily="2" charset="2"/>
              <a:buChar char="Ø"/>
            </a:pPr>
            <a:r>
              <a:rPr lang="en-GB" altLang="cs-CZ" sz="2400" dirty="0"/>
              <a:t>The positrons travel only very short distance, because they annihilate with electrons forming two gamma photons (0</a:t>
            </a:r>
            <a:r>
              <a:rPr lang="cs-CZ" altLang="cs-CZ" sz="2400" dirty="0"/>
              <a:t>.</a:t>
            </a:r>
            <a:r>
              <a:rPr lang="en-GB" altLang="cs-CZ" sz="2400" dirty="0"/>
              <a:t>51 MeV), which </a:t>
            </a:r>
            <a:r>
              <a:rPr lang="en-US" altLang="cs-CZ" sz="2400" b="1" dirty="0"/>
              <a:t>move in</a:t>
            </a:r>
            <a:r>
              <a:rPr lang="cs-CZ" altLang="cs-CZ" sz="2400" b="1" dirty="0"/>
              <a:t> </a:t>
            </a:r>
            <a:r>
              <a:rPr lang="cs-CZ" altLang="cs-CZ" sz="2400" b="1" dirty="0" err="1"/>
              <a:t>exactly</a:t>
            </a:r>
            <a:r>
              <a:rPr lang="en-GB" altLang="cs-CZ" sz="2400" b="1" dirty="0"/>
              <a:t> opposite directions</a:t>
            </a:r>
            <a:r>
              <a:rPr lang="en-GB" altLang="cs-CZ" sz="2400" dirty="0"/>
              <a:t>. These photons can be detected by two opposite detectors connected in a coincidence circuit. Voltage pulse</a:t>
            </a:r>
            <a:r>
              <a:rPr lang="cs-CZ" altLang="cs-CZ" sz="2400" dirty="0"/>
              <a:t>s are</a:t>
            </a:r>
            <a:r>
              <a:rPr lang="en-GB" altLang="cs-CZ" sz="2400" dirty="0"/>
              <a:t> recorded and processed only when detected simultaneously in both detectors. </a:t>
            </a:r>
            <a:r>
              <a:rPr lang="cs-CZ" altLang="cs-CZ" sz="2400" dirty="0" err="1"/>
              <a:t>Detectors</a:t>
            </a:r>
            <a:r>
              <a:rPr lang="cs-CZ" altLang="cs-CZ" sz="2400" dirty="0"/>
              <a:t> </a:t>
            </a:r>
            <a:r>
              <a:rPr lang="en-GB" altLang="cs-CZ" sz="2400" dirty="0"/>
              <a:t>scan and </a:t>
            </a:r>
            <a:r>
              <a:rPr lang="en-GB" altLang="cs-CZ" sz="2400" dirty="0" err="1"/>
              <a:t>rotat</a:t>
            </a:r>
            <a:r>
              <a:rPr lang="cs-CZ" altLang="cs-CZ" sz="2400" dirty="0"/>
              <a:t>e</a:t>
            </a:r>
            <a:r>
              <a:rPr lang="en-GB" altLang="cs-CZ" sz="2400" dirty="0"/>
              <a:t> around the patient</a:t>
            </a:r>
            <a:r>
              <a:rPr lang="en-GB" altLang="cs-CZ" sz="2400" dirty="0">
                <a:cs typeface="Arial" panose="020B0604020202020204" pitchFamily="34" charset="0"/>
              </a:rPr>
              <a:t>'</a:t>
            </a:r>
            <a:r>
              <a:rPr lang="en-GB" altLang="cs-CZ" sz="2400" dirty="0"/>
              <a:t>s body. </a:t>
            </a:r>
            <a:endParaRPr lang="cs-CZ" altLang="cs-CZ" sz="2400" dirty="0"/>
          </a:p>
          <a:p>
            <a:pPr eaLnBrk="1" hangingPunct="1">
              <a:lnSpc>
                <a:spcPct val="100000"/>
              </a:lnSpc>
              <a:buFont typeface="Wingdings" panose="05000000000000000000" pitchFamily="2" charset="2"/>
              <a:buNone/>
            </a:pPr>
            <a:endParaRPr lang="en-GB" altLang="cs-CZ" sz="500" dirty="0"/>
          </a:p>
          <a:p>
            <a:pPr eaLnBrk="1" hangingPunct="1">
              <a:lnSpc>
                <a:spcPct val="100000"/>
              </a:lnSpc>
              <a:buFont typeface="Wingdings" panose="05000000000000000000" pitchFamily="2" charset="2"/>
              <a:buChar char="Ø"/>
            </a:pPr>
            <a:r>
              <a:rPr lang="en-GB" altLang="cs-CZ" sz="2400" dirty="0"/>
              <a:t>The spatial resolution of PET is substantially higher than in </a:t>
            </a:r>
            <a:r>
              <a:rPr lang="cs-CZ" altLang="cs-CZ" sz="2400" dirty="0"/>
              <a:t>S</a:t>
            </a:r>
            <a:r>
              <a:rPr lang="en-GB" altLang="cs-CZ" sz="2400" dirty="0"/>
              <a:t>PECT. The positron emitters are attached to e.g. glucose derivatives, so that we can obtain also </a:t>
            </a:r>
            <a:r>
              <a:rPr lang="cs-CZ" altLang="cs-CZ" sz="2400" b="1" dirty="0" err="1"/>
              <a:t>physiological</a:t>
            </a:r>
            <a:r>
              <a:rPr lang="cs-CZ" altLang="cs-CZ" sz="2400" b="1" dirty="0"/>
              <a:t> (</a:t>
            </a:r>
            <a:r>
              <a:rPr lang="en-GB" altLang="cs-CZ" sz="2400" b="1" dirty="0"/>
              <a:t>functional</a:t>
            </a:r>
            <a:r>
              <a:rPr lang="cs-CZ" altLang="cs-CZ" sz="2400" b="1" dirty="0"/>
              <a:t>)</a:t>
            </a:r>
            <a:r>
              <a:rPr lang="en-GB" altLang="cs-CZ" sz="2400" b="1" dirty="0"/>
              <a:t> information</a:t>
            </a:r>
            <a:r>
              <a:rPr lang="en-GB" altLang="cs-CZ" sz="2400" dirty="0"/>
              <a:t>. PET of brain visualises those brain centres which are at the moment active (have increased uptake of glucose). PET allows to follow CNS activity on the level of brain centres.</a:t>
            </a:r>
          </a:p>
        </p:txBody>
      </p:sp>
    </p:spTree>
    <p:extLst>
      <p:ext uri="{BB962C8B-B14F-4D97-AF65-F5344CB8AC3E}">
        <p14:creationId xmlns:p14="http://schemas.microsoft.com/office/powerpoint/2010/main" val="37195607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262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2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Zástupný symbol pro číslo snímku 5">
            <a:extLst>
              <a:ext uri="{FF2B5EF4-FFF2-40B4-BE49-F238E27FC236}">
                <a16:creationId xmlns:a16="http://schemas.microsoft.com/office/drawing/2014/main" id="{B7131F40-83F7-4361-A1D6-45B26DBCDF1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FF8E085-D335-41CF-A2C0-A346F8E620BF}" type="slidenum">
              <a:rPr lang="cs-CZ" altLang="cs-CZ" sz="1400"/>
              <a:pPr>
                <a:spcBef>
                  <a:spcPct val="0"/>
                </a:spcBef>
                <a:buFontTx/>
                <a:buNone/>
              </a:pPr>
              <a:t>33</a:t>
            </a:fld>
            <a:endParaRPr lang="cs-CZ" altLang="cs-CZ" sz="1400"/>
          </a:p>
        </p:txBody>
      </p:sp>
      <p:sp>
        <p:nvSpPr>
          <p:cNvPr id="71683" name="Rectangle 5">
            <a:extLst>
              <a:ext uri="{FF2B5EF4-FFF2-40B4-BE49-F238E27FC236}">
                <a16:creationId xmlns:a16="http://schemas.microsoft.com/office/drawing/2014/main" id="{704A3D22-A776-465E-BB3F-407C566ACD6E}"/>
              </a:ext>
            </a:extLst>
          </p:cNvPr>
          <p:cNvSpPr>
            <a:spLocks noGrp="1" noChangeArrowheads="1"/>
          </p:cNvSpPr>
          <p:nvPr>
            <p:ph type="title"/>
          </p:nvPr>
        </p:nvSpPr>
        <p:spPr>
          <a:xfrm>
            <a:off x="720000" y="720000"/>
            <a:ext cx="4493131" cy="451576"/>
          </a:xfrm>
        </p:spPr>
        <p:txBody>
          <a:bodyPr/>
          <a:lstStyle/>
          <a:p>
            <a:pPr algn="l" eaLnBrk="1" hangingPunct="1"/>
            <a:r>
              <a:rPr lang="en-GB" altLang="cs-CZ" sz="3600" b="1" dirty="0"/>
              <a:t>PET principle</a:t>
            </a:r>
            <a:r>
              <a:rPr lang="cs-CZ" altLang="cs-CZ" sz="3600" dirty="0"/>
              <a:t> </a:t>
            </a:r>
          </a:p>
        </p:txBody>
      </p:sp>
      <p:pic>
        <p:nvPicPr>
          <p:cNvPr id="71684" name="Picture 4" descr="PET">
            <a:extLst>
              <a:ext uri="{FF2B5EF4-FFF2-40B4-BE49-F238E27FC236}">
                <a16:creationId xmlns:a16="http://schemas.microsoft.com/office/drawing/2014/main" id="{F07B589D-7569-4B15-B3DD-922C8CBC2C5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66989" y="1692275"/>
            <a:ext cx="3024187" cy="2247900"/>
          </a:xfrm>
          <a:noFill/>
        </p:spPr>
      </p:pic>
      <p:sp>
        <p:nvSpPr>
          <p:cNvPr id="71685" name="Text Box 7">
            <a:extLst>
              <a:ext uri="{FF2B5EF4-FFF2-40B4-BE49-F238E27FC236}">
                <a16:creationId xmlns:a16="http://schemas.microsoft.com/office/drawing/2014/main" id="{D5B64B00-003B-4F44-9C2A-38C5ACB8C4A6}"/>
              </a:ext>
            </a:extLst>
          </p:cNvPr>
          <p:cNvSpPr txBox="1">
            <a:spLocks noChangeArrowheads="1"/>
          </p:cNvSpPr>
          <p:nvPr/>
        </p:nvSpPr>
        <p:spPr bwMode="auto">
          <a:xfrm>
            <a:off x="777766" y="4149725"/>
            <a:ext cx="10489323" cy="2031325"/>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100" dirty="0"/>
              <a:t>E</a:t>
            </a:r>
            <a:r>
              <a:rPr lang="en-GB" altLang="cs-CZ" sz="2100" dirty="0" err="1"/>
              <a:t>xplan</a:t>
            </a:r>
            <a:r>
              <a:rPr lang="cs-CZ" altLang="cs-CZ" sz="2100" dirty="0" err="1"/>
              <a:t>ation</a:t>
            </a:r>
            <a:r>
              <a:rPr lang="cs-CZ" altLang="cs-CZ" sz="2100" dirty="0"/>
              <a:t> of</a:t>
            </a:r>
            <a:r>
              <a:rPr lang="en-GB" altLang="cs-CZ" sz="2100" dirty="0"/>
              <a:t> the </a:t>
            </a:r>
            <a:r>
              <a:rPr lang="en-GB" altLang="cs-CZ" sz="2100" b="1" dirty="0"/>
              <a:t>high spatial resolution of PET</a:t>
            </a:r>
            <a:r>
              <a:rPr lang="cs-CZ" altLang="cs-CZ" sz="2100" dirty="0"/>
              <a:t>:</a:t>
            </a:r>
            <a:r>
              <a:rPr lang="en-GB" altLang="cs-CZ" sz="2100" dirty="0"/>
              <a:t> The opposite detectors in a coincidence circuit. A source of radiation Z is detected only when lying on a line connecting the detectors. Detector A but not the detector B can be hit through a collimator from the source Z</a:t>
            </a:r>
            <a:r>
              <a:rPr lang="en-GB" altLang="cs-CZ" sz="2100" baseline="-25000" dirty="0"/>
              <a:t>2</a:t>
            </a:r>
            <a:r>
              <a:rPr lang="en-GB" altLang="cs-CZ" sz="2100" dirty="0"/>
              <a:t>, because this source is outside the detection angle of B. In SPECT, the signal detected by A from Z</a:t>
            </a:r>
            <a:r>
              <a:rPr lang="en-GB" altLang="cs-CZ" sz="2100" baseline="-25000" dirty="0"/>
              <a:t>1</a:t>
            </a:r>
            <a:r>
              <a:rPr lang="en-GB" altLang="cs-CZ" sz="2100" dirty="0"/>
              <a:t> would be partially overlapped by the signal coming from source Z</a:t>
            </a:r>
            <a:r>
              <a:rPr lang="en-GB" altLang="cs-CZ" sz="2100" baseline="-25000" dirty="0"/>
              <a:t>2</a:t>
            </a:r>
            <a:r>
              <a:rPr lang="en-GB" altLang="cs-CZ" sz="2100" dirty="0"/>
              <a:t>.</a:t>
            </a:r>
          </a:p>
        </p:txBody>
      </p:sp>
      <p:pic>
        <p:nvPicPr>
          <p:cNvPr id="71687" name="Picture 8" descr="Pet-nový">
            <a:extLst>
              <a:ext uri="{FF2B5EF4-FFF2-40B4-BE49-F238E27FC236}">
                <a16:creationId xmlns:a16="http://schemas.microsoft.com/office/drawing/2014/main" id="{C49C760D-B58A-45F7-84CD-75DE57826D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2745" y="506680"/>
            <a:ext cx="2806262" cy="2650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8" name="TextovéPole 3">
            <a:extLst>
              <a:ext uri="{FF2B5EF4-FFF2-40B4-BE49-F238E27FC236}">
                <a16:creationId xmlns:a16="http://schemas.microsoft.com/office/drawing/2014/main" id="{E645F593-9C68-4A22-94BD-B0F913016EB6}"/>
              </a:ext>
            </a:extLst>
          </p:cNvPr>
          <p:cNvSpPr txBox="1">
            <a:spLocks noChangeArrowheads="1"/>
          </p:cNvSpPr>
          <p:nvPr/>
        </p:nvSpPr>
        <p:spPr bwMode="auto">
          <a:xfrm>
            <a:off x="7278524" y="2944923"/>
            <a:ext cx="2879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r>
              <a:rPr lang="en-GB" altLang="cs-CZ" sz="1800" dirty="0"/>
              <a:t>More realistic scheme</a:t>
            </a:r>
          </a:p>
        </p:txBody>
      </p:sp>
    </p:spTree>
    <p:extLst>
      <p:ext uri="{BB962C8B-B14F-4D97-AF65-F5344CB8AC3E}">
        <p14:creationId xmlns:p14="http://schemas.microsoft.com/office/powerpoint/2010/main" val="19685470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Zástupný symbol pro číslo snímku 5">
            <a:extLst>
              <a:ext uri="{FF2B5EF4-FFF2-40B4-BE49-F238E27FC236}">
                <a16:creationId xmlns:a16="http://schemas.microsoft.com/office/drawing/2014/main" id="{B329521E-47B2-4B3F-A5D3-7B46799ACDD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FF3F728-A192-4444-87E5-4B3FB8AA9940}" type="slidenum">
              <a:rPr lang="cs-CZ" altLang="cs-CZ" sz="1400"/>
              <a:pPr>
                <a:spcBef>
                  <a:spcPct val="0"/>
                </a:spcBef>
                <a:buFontTx/>
                <a:buNone/>
              </a:pPr>
              <a:t>34</a:t>
            </a:fld>
            <a:endParaRPr lang="cs-CZ" altLang="cs-CZ" sz="1400"/>
          </a:p>
        </p:txBody>
      </p:sp>
      <p:sp>
        <p:nvSpPr>
          <p:cNvPr id="73731" name="Rectangle 2">
            <a:extLst>
              <a:ext uri="{FF2B5EF4-FFF2-40B4-BE49-F238E27FC236}">
                <a16:creationId xmlns:a16="http://schemas.microsoft.com/office/drawing/2014/main" id="{890A6B93-F81E-445D-A53D-56F751603BEA}"/>
              </a:ext>
            </a:extLst>
          </p:cNvPr>
          <p:cNvSpPr>
            <a:spLocks noGrp="1" noChangeArrowheads="1"/>
          </p:cNvSpPr>
          <p:nvPr>
            <p:ph type="title"/>
          </p:nvPr>
        </p:nvSpPr>
        <p:spPr>
          <a:xfrm>
            <a:off x="1981200" y="274639"/>
            <a:ext cx="8229600" cy="922337"/>
          </a:xfrm>
        </p:spPr>
        <p:txBody>
          <a:bodyPr/>
          <a:lstStyle/>
          <a:p>
            <a:pPr algn="l" eaLnBrk="1" hangingPunct="1"/>
            <a:r>
              <a:rPr lang="en-GB" altLang="cs-CZ" sz="3600" b="1" dirty="0"/>
              <a:t>Functional PET of brain</a:t>
            </a:r>
            <a:br>
              <a:rPr lang="en-GB" altLang="cs-CZ" sz="3200" b="1" dirty="0">
                <a:solidFill>
                  <a:schemeClr val="tx1"/>
                </a:solidFill>
              </a:rPr>
            </a:br>
            <a:r>
              <a:rPr lang="cs-CZ" altLang="cs-CZ" sz="1600" dirty="0">
                <a:solidFill>
                  <a:schemeClr val="tx1"/>
                </a:solidFill>
              </a:rPr>
              <a:t>http://www.crump.ucla.edu/software/lpp/clinpetneuro/lggifs/n_petbrainfunc_2.html</a:t>
            </a:r>
          </a:p>
        </p:txBody>
      </p:sp>
      <p:pic>
        <p:nvPicPr>
          <p:cNvPr id="73732" name="Picture 5" descr="restbrain">
            <a:extLst>
              <a:ext uri="{FF2B5EF4-FFF2-40B4-BE49-F238E27FC236}">
                <a16:creationId xmlns:a16="http://schemas.microsoft.com/office/drawing/2014/main" id="{20EFBA86-A6DC-4356-91CF-719E3A1BFE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6" y="1557338"/>
            <a:ext cx="240982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7" descr="n_petbrainfunc_1">
            <a:extLst>
              <a:ext uri="{FF2B5EF4-FFF2-40B4-BE49-F238E27FC236}">
                <a16:creationId xmlns:a16="http://schemas.microsoft.com/office/drawing/2014/main" id="{5084BB3F-CF78-467F-A86F-E217E09643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7576" y="2060576"/>
            <a:ext cx="254317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Picture 9" descr="n_petbrainfunc_2">
            <a:extLst>
              <a:ext uri="{FF2B5EF4-FFF2-40B4-BE49-F238E27FC236}">
                <a16:creationId xmlns:a16="http://schemas.microsoft.com/office/drawing/2014/main" id="{199A9BEF-5A75-4AB9-A0AA-81D9ABA414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6226" y="2852739"/>
            <a:ext cx="2543175"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5" name="Text Box 10">
            <a:extLst>
              <a:ext uri="{FF2B5EF4-FFF2-40B4-BE49-F238E27FC236}">
                <a16:creationId xmlns:a16="http://schemas.microsoft.com/office/drawing/2014/main" id="{E7CE252B-A21F-4832-9103-B94BA9B929D6}"/>
              </a:ext>
            </a:extLst>
          </p:cNvPr>
          <p:cNvSpPr txBox="1">
            <a:spLocks noChangeArrowheads="1"/>
          </p:cNvSpPr>
          <p:nvPr/>
        </p:nvSpPr>
        <p:spPr bwMode="auto">
          <a:xfrm>
            <a:off x="1774825" y="4581526"/>
            <a:ext cx="2089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a:t>resting</a:t>
            </a:r>
          </a:p>
        </p:txBody>
      </p:sp>
      <p:sp>
        <p:nvSpPr>
          <p:cNvPr id="73736" name="Text Box 11">
            <a:extLst>
              <a:ext uri="{FF2B5EF4-FFF2-40B4-BE49-F238E27FC236}">
                <a16:creationId xmlns:a16="http://schemas.microsoft.com/office/drawing/2014/main" id="{714B2E8D-A1B5-4FA9-9D5E-7874A3734F72}"/>
              </a:ext>
            </a:extLst>
          </p:cNvPr>
          <p:cNvSpPr txBox="1">
            <a:spLocks noChangeArrowheads="1"/>
          </p:cNvSpPr>
          <p:nvPr/>
        </p:nvSpPr>
        <p:spPr bwMode="auto">
          <a:xfrm>
            <a:off x="4800601" y="5157789"/>
            <a:ext cx="26638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a:t>Music – a non-verbal acoustic stimulus</a:t>
            </a:r>
          </a:p>
        </p:txBody>
      </p:sp>
      <p:sp>
        <p:nvSpPr>
          <p:cNvPr id="73737" name="Text Box 12">
            <a:extLst>
              <a:ext uri="{FF2B5EF4-FFF2-40B4-BE49-F238E27FC236}">
                <a16:creationId xmlns:a16="http://schemas.microsoft.com/office/drawing/2014/main" id="{32DAFA09-419A-4354-97A2-9608133B81A1}"/>
              </a:ext>
            </a:extLst>
          </p:cNvPr>
          <p:cNvSpPr txBox="1">
            <a:spLocks noChangeArrowheads="1"/>
          </p:cNvSpPr>
          <p:nvPr/>
        </p:nvSpPr>
        <p:spPr bwMode="auto">
          <a:xfrm>
            <a:off x="7896226" y="5949951"/>
            <a:ext cx="2447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a:t>Visual stimulus</a:t>
            </a:r>
          </a:p>
        </p:txBody>
      </p:sp>
    </p:spTree>
    <p:extLst>
      <p:ext uri="{BB962C8B-B14F-4D97-AF65-F5344CB8AC3E}">
        <p14:creationId xmlns:p14="http://schemas.microsoft.com/office/powerpoint/2010/main" val="2727429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Zástupný symbol pro číslo snímku 6">
            <a:extLst>
              <a:ext uri="{FF2B5EF4-FFF2-40B4-BE49-F238E27FC236}">
                <a16:creationId xmlns:a16="http://schemas.microsoft.com/office/drawing/2014/main" id="{63F6540A-6760-479F-B30F-5D622939377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CBBE0BA-ABAA-4FBA-A0BA-A7591C715B88}" type="slidenum">
              <a:rPr lang="cs-CZ" altLang="cs-CZ" sz="1400"/>
              <a:pPr>
                <a:spcBef>
                  <a:spcPct val="0"/>
                </a:spcBef>
                <a:buFontTx/>
                <a:buNone/>
              </a:pPr>
              <a:t>35</a:t>
            </a:fld>
            <a:endParaRPr lang="cs-CZ" altLang="cs-CZ" sz="1400"/>
          </a:p>
        </p:txBody>
      </p:sp>
      <p:pic>
        <p:nvPicPr>
          <p:cNvPr id="75779" name="Picture 5" descr="n_petbrainfunc_3">
            <a:extLst>
              <a:ext uri="{FF2B5EF4-FFF2-40B4-BE49-F238E27FC236}">
                <a16:creationId xmlns:a16="http://schemas.microsoft.com/office/drawing/2014/main" id="{CCB21613-769D-42A9-83E8-8AC9F82B9C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0" y="333376"/>
            <a:ext cx="2552700"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Picture 7" descr="n_petbrainfunc_4">
            <a:extLst>
              <a:ext uri="{FF2B5EF4-FFF2-40B4-BE49-F238E27FC236}">
                <a16:creationId xmlns:a16="http://schemas.microsoft.com/office/drawing/2014/main" id="{C8DCB0D9-2661-4470-B150-90B97E7908FD}"/>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872038" y="1916113"/>
            <a:ext cx="2571750" cy="3067050"/>
          </a:xfrm>
          <a:noFill/>
        </p:spPr>
      </p:pic>
      <p:pic>
        <p:nvPicPr>
          <p:cNvPr id="75781" name="Picture 10" descr="n_petbrainfunc_5">
            <a:extLst>
              <a:ext uri="{FF2B5EF4-FFF2-40B4-BE49-F238E27FC236}">
                <a16:creationId xmlns:a16="http://schemas.microsoft.com/office/drawing/2014/main" id="{98538BF9-0CB6-47A8-A39C-6FE167820670}"/>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7751763" y="2852738"/>
            <a:ext cx="2590800" cy="3086100"/>
          </a:xfrm>
          <a:noFill/>
        </p:spPr>
      </p:pic>
      <p:sp>
        <p:nvSpPr>
          <p:cNvPr id="75782" name="Text Box 13">
            <a:extLst>
              <a:ext uri="{FF2B5EF4-FFF2-40B4-BE49-F238E27FC236}">
                <a16:creationId xmlns:a16="http://schemas.microsoft.com/office/drawing/2014/main" id="{8187AA6C-482E-43A0-8230-C3AAF24498F3}"/>
              </a:ext>
            </a:extLst>
          </p:cNvPr>
          <p:cNvSpPr txBox="1">
            <a:spLocks noChangeArrowheads="1"/>
          </p:cNvSpPr>
          <p:nvPr/>
        </p:nvSpPr>
        <p:spPr bwMode="auto">
          <a:xfrm>
            <a:off x="2063750" y="3429001"/>
            <a:ext cx="2305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a:t>intensive thinking</a:t>
            </a:r>
          </a:p>
        </p:txBody>
      </p:sp>
      <p:sp>
        <p:nvSpPr>
          <p:cNvPr id="75783" name="Text Box 14">
            <a:extLst>
              <a:ext uri="{FF2B5EF4-FFF2-40B4-BE49-F238E27FC236}">
                <a16:creationId xmlns:a16="http://schemas.microsoft.com/office/drawing/2014/main" id="{655DBC48-AEF6-4C22-9674-DE20862E76F9}"/>
              </a:ext>
            </a:extLst>
          </p:cNvPr>
          <p:cNvSpPr txBox="1">
            <a:spLocks noChangeArrowheads="1"/>
          </p:cNvSpPr>
          <p:nvPr/>
        </p:nvSpPr>
        <p:spPr bwMode="auto">
          <a:xfrm>
            <a:off x="4872038" y="5013326"/>
            <a:ext cx="23034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a:t>remembering a picture</a:t>
            </a:r>
          </a:p>
        </p:txBody>
      </p:sp>
      <p:sp>
        <p:nvSpPr>
          <p:cNvPr id="75784" name="Text Box 15">
            <a:extLst>
              <a:ext uri="{FF2B5EF4-FFF2-40B4-BE49-F238E27FC236}">
                <a16:creationId xmlns:a16="http://schemas.microsoft.com/office/drawing/2014/main" id="{053A3771-0FA8-428D-9434-F846FA698E39}"/>
              </a:ext>
            </a:extLst>
          </p:cNvPr>
          <p:cNvSpPr txBox="1">
            <a:spLocks noChangeArrowheads="1"/>
          </p:cNvSpPr>
          <p:nvPr/>
        </p:nvSpPr>
        <p:spPr bwMode="auto">
          <a:xfrm>
            <a:off x="7751764" y="5876926"/>
            <a:ext cx="2376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a:t>skipping on left leg</a:t>
            </a:r>
          </a:p>
        </p:txBody>
      </p:sp>
    </p:spTree>
    <p:extLst>
      <p:ext uri="{BB962C8B-B14F-4D97-AF65-F5344CB8AC3E}">
        <p14:creationId xmlns:p14="http://schemas.microsoft.com/office/powerpoint/2010/main" val="3849996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Zástupný symbol pro číslo snímku 5">
            <a:extLst>
              <a:ext uri="{FF2B5EF4-FFF2-40B4-BE49-F238E27FC236}">
                <a16:creationId xmlns:a16="http://schemas.microsoft.com/office/drawing/2014/main" id="{83C3FB96-2CB2-4442-BBC1-EF74E7B6AF9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7980348-CF9B-4577-8E30-8558EDC0E070}" type="slidenum">
              <a:rPr lang="cs-CZ" altLang="cs-CZ" sz="1400"/>
              <a:pPr>
                <a:spcBef>
                  <a:spcPct val="0"/>
                </a:spcBef>
                <a:buFontTx/>
                <a:buNone/>
              </a:pPr>
              <a:t>36</a:t>
            </a:fld>
            <a:endParaRPr lang="cs-CZ" altLang="cs-CZ" sz="1400"/>
          </a:p>
        </p:txBody>
      </p:sp>
      <p:sp>
        <p:nvSpPr>
          <p:cNvPr id="77827" name="Rectangle 2">
            <a:extLst>
              <a:ext uri="{FF2B5EF4-FFF2-40B4-BE49-F238E27FC236}">
                <a16:creationId xmlns:a16="http://schemas.microsoft.com/office/drawing/2014/main" id="{ED620E68-4957-40BF-84CE-99B967636805}"/>
              </a:ext>
            </a:extLst>
          </p:cNvPr>
          <p:cNvSpPr>
            <a:spLocks noGrp="1" noChangeArrowheads="1"/>
          </p:cNvSpPr>
          <p:nvPr>
            <p:ph type="title"/>
          </p:nvPr>
        </p:nvSpPr>
        <p:spPr/>
        <p:txBody>
          <a:bodyPr/>
          <a:lstStyle/>
          <a:p>
            <a:pPr algn="l" eaLnBrk="1" hangingPunct="1"/>
            <a:r>
              <a:rPr lang="en-GB" altLang="cs-CZ" sz="3600" b="1" dirty="0"/>
              <a:t>Brain tumour - astrocytoma</a:t>
            </a:r>
          </a:p>
        </p:txBody>
      </p:sp>
      <p:pic>
        <p:nvPicPr>
          <p:cNvPr id="77828" name="Picture 5" descr="o_tumor_2">
            <a:extLst>
              <a:ext uri="{FF2B5EF4-FFF2-40B4-BE49-F238E27FC236}">
                <a16:creationId xmlns:a16="http://schemas.microsoft.com/office/drawing/2014/main" id="{73B308FD-937B-45D2-985C-D41BAAE16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8439" y="2276475"/>
            <a:ext cx="448627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0" name="Text Box 8">
            <a:extLst>
              <a:ext uri="{FF2B5EF4-FFF2-40B4-BE49-F238E27FC236}">
                <a16:creationId xmlns:a16="http://schemas.microsoft.com/office/drawing/2014/main" id="{87F0CE7F-4C4D-4785-8902-74BAC7522721}"/>
              </a:ext>
            </a:extLst>
          </p:cNvPr>
          <p:cNvSpPr txBox="1">
            <a:spLocks noChangeArrowheads="1"/>
          </p:cNvSpPr>
          <p:nvPr/>
        </p:nvSpPr>
        <p:spPr bwMode="auto">
          <a:xfrm>
            <a:off x="3503613" y="5734051"/>
            <a:ext cx="6121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tabLst>
                <a:tab pos="2593975" algn="l"/>
              </a:tabLst>
              <a:defRPr sz="3200">
                <a:solidFill>
                  <a:schemeClr val="tx1"/>
                </a:solidFill>
                <a:latin typeface="Arial" panose="020B0604020202020204" pitchFamily="34" charset="0"/>
              </a:defRPr>
            </a:lvl1pPr>
            <a:lvl2pPr marL="742950" indent="-285750">
              <a:spcBef>
                <a:spcPct val="20000"/>
              </a:spcBef>
              <a:buChar char="–"/>
              <a:tabLst>
                <a:tab pos="2593975" algn="l"/>
              </a:tabLst>
              <a:defRPr sz="2800">
                <a:solidFill>
                  <a:schemeClr val="tx1"/>
                </a:solidFill>
                <a:latin typeface="Arial" panose="020B0604020202020204" pitchFamily="34" charset="0"/>
              </a:defRPr>
            </a:lvl2pPr>
            <a:lvl3pPr marL="1143000" indent="-228600">
              <a:spcBef>
                <a:spcPct val="20000"/>
              </a:spcBef>
              <a:buChar char="•"/>
              <a:tabLst>
                <a:tab pos="2593975" algn="l"/>
              </a:tabLst>
              <a:defRPr sz="2400">
                <a:solidFill>
                  <a:schemeClr val="tx1"/>
                </a:solidFill>
                <a:latin typeface="Arial" panose="020B0604020202020204" pitchFamily="34" charset="0"/>
              </a:defRPr>
            </a:lvl3pPr>
            <a:lvl4pPr marL="1600200" indent="-228600">
              <a:spcBef>
                <a:spcPct val="20000"/>
              </a:spcBef>
              <a:buChar char="–"/>
              <a:tabLst>
                <a:tab pos="2593975" algn="l"/>
              </a:tabLst>
              <a:defRPr sz="2000">
                <a:solidFill>
                  <a:schemeClr val="tx1"/>
                </a:solidFill>
                <a:latin typeface="Arial" panose="020B0604020202020204" pitchFamily="34" charset="0"/>
              </a:defRPr>
            </a:lvl4pPr>
            <a:lvl5pPr marL="2057400" indent="-228600">
              <a:spcBef>
                <a:spcPct val="20000"/>
              </a:spcBef>
              <a:buChar char="»"/>
              <a:tabLst>
                <a:tab pos="25939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9pPr>
          </a:lstStyle>
          <a:p>
            <a:pPr eaLnBrk="1" hangingPunct="1">
              <a:spcBef>
                <a:spcPct val="50000"/>
              </a:spcBef>
              <a:buFontTx/>
              <a:buNone/>
            </a:pPr>
            <a:r>
              <a:rPr lang="cs-CZ" altLang="cs-CZ" sz="2800"/>
              <a:t>FDG – fluorodeoxyglucose, F-18</a:t>
            </a:r>
          </a:p>
        </p:txBody>
      </p:sp>
    </p:spTree>
    <p:extLst>
      <p:ext uri="{BB962C8B-B14F-4D97-AF65-F5344CB8AC3E}">
        <p14:creationId xmlns:p14="http://schemas.microsoft.com/office/powerpoint/2010/main" val="24542004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Zástupný symbol pro číslo snímku 5">
            <a:extLst>
              <a:ext uri="{FF2B5EF4-FFF2-40B4-BE49-F238E27FC236}">
                <a16:creationId xmlns:a16="http://schemas.microsoft.com/office/drawing/2014/main" id="{C737CF42-8A8F-42C3-9CF7-3EC8E68048D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64B2490-3148-41FE-B1BB-CCFC834AC8B6}" type="slidenum">
              <a:rPr lang="cs-CZ" altLang="cs-CZ" sz="1400"/>
              <a:pPr>
                <a:spcBef>
                  <a:spcPct val="0"/>
                </a:spcBef>
                <a:buFontTx/>
                <a:buNone/>
              </a:pPr>
              <a:t>37</a:t>
            </a:fld>
            <a:endParaRPr lang="cs-CZ" altLang="cs-CZ" sz="1400"/>
          </a:p>
        </p:txBody>
      </p:sp>
      <p:sp>
        <p:nvSpPr>
          <p:cNvPr id="79875" name="Rectangle 2">
            <a:extLst>
              <a:ext uri="{FF2B5EF4-FFF2-40B4-BE49-F238E27FC236}">
                <a16:creationId xmlns:a16="http://schemas.microsoft.com/office/drawing/2014/main" id="{B8D2ACD0-DDA1-4E3E-89FA-8E40B9F6E5F3}"/>
              </a:ext>
            </a:extLst>
          </p:cNvPr>
          <p:cNvSpPr>
            <a:spLocks noGrp="1" noChangeArrowheads="1"/>
          </p:cNvSpPr>
          <p:nvPr>
            <p:ph type="title"/>
          </p:nvPr>
        </p:nvSpPr>
        <p:spPr>
          <a:xfrm>
            <a:off x="720000" y="720000"/>
            <a:ext cx="4608745" cy="451576"/>
          </a:xfrm>
        </p:spPr>
        <p:txBody>
          <a:bodyPr/>
          <a:lstStyle/>
          <a:p>
            <a:pPr algn="l" eaLnBrk="1" hangingPunct="1"/>
            <a:r>
              <a:rPr lang="en-GB" altLang="cs-CZ" sz="3600" b="1" dirty="0"/>
              <a:t>Radiotherapy</a:t>
            </a:r>
          </a:p>
        </p:txBody>
      </p:sp>
      <p:sp>
        <p:nvSpPr>
          <p:cNvPr id="79876" name="Rectangle 3">
            <a:extLst>
              <a:ext uri="{FF2B5EF4-FFF2-40B4-BE49-F238E27FC236}">
                <a16:creationId xmlns:a16="http://schemas.microsoft.com/office/drawing/2014/main" id="{3915558B-9864-420D-9C35-F45D17FBD1C8}"/>
              </a:ext>
            </a:extLst>
          </p:cNvPr>
          <p:cNvSpPr>
            <a:spLocks noGrp="1" noChangeArrowheads="1"/>
          </p:cNvSpPr>
          <p:nvPr>
            <p:ph type="body" idx="1"/>
          </p:nvPr>
        </p:nvSpPr>
        <p:spPr>
          <a:xfrm>
            <a:off x="1992313" y="2565401"/>
            <a:ext cx="8229600" cy="2232025"/>
          </a:xfrm>
          <a:noFill/>
        </p:spPr>
        <p:txBody>
          <a:bodyPr/>
          <a:lstStyle/>
          <a:p>
            <a:pPr marL="900113" lvl="1" indent="-377825" eaLnBrk="1" hangingPunct="1">
              <a:buFont typeface="Wingdings" panose="05000000000000000000" pitchFamily="2" charset="2"/>
              <a:buChar char="Ø"/>
            </a:pPr>
            <a:r>
              <a:rPr lang="en-GB" altLang="cs-CZ" sz="3200" dirty="0"/>
              <a:t>Sources of radiation</a:t>
            </a:r>
            <a:endParaRPr lang="cs-CZ" altLang="cs-CZ" sz="3200" dirty="0"/>
          </a:p>
          <a:p>
            <a:pPr eaLnBrk="1" hangingPunct="1">
              <a:lnSpc>
                <a:spcPct val="100000"/>
              </a:lnSpc>
              <a:buFontTx/>
              <a:buNone/>
            </a:pPr>
            <a:r>
              <a:rPr lang="en-GB" altLang="cs-CZ" dirty="0"/>
              <a:t> – radioactive </a:t>
            </a:r>
            <a:endParaRPr lang="cs-CZ" altLang="cs-CZ" dirty="0"/>
          </a:p>
          <a:p>
            <a:pPr eaLnBrk="1" hangingPunct="1">
              <a:lnSpc>
                <a:spcPct val="100000"/>
              </a:lnSpc>
              <a:buFontTx/>
              <a:buNone/>
            </a:pPr>
            <a:r>
              <a:rPr lang="cs-CZ" altLang="cs-CZ" dirty="0"/>
              <a:t> - </a:t>
            </a:r>
            <a:r>
              <a:rPr lang="en-GB" altLang="cs-CZ" dirty="0"/>
              <a:t>non-radioactive</a:t>
            </a:r>
            <a:endParaRPr lang="cs-CZ" altLang="cs-CZ" dirty="0"/>
          </a:p>
          <a:p>
            <a:pPr eaLnBrk="1" hangingPunct="1">
              <a:lnSpc>
                <a:spcPct val="100000"/>
              </a:lnSpc>
              <a:buFontTx/>
              <a:buNone/>
            </a:pPr>
            <a:endParaRPr lang="en-GB" altLang="cs-CZ" dirty="0"/>
          </a:p>
          <a:p>
            <a:pPr marL="900113" lvl="1" indent="-377825" eaLnBrk="1" hangingPunct="1">
              <a:buFont typeface="Wingdings" panose="05000000000000000000" pitchFamily="2" charset="2"/>
              <a:buChar char="Ø"/>
            </a:pPr>
            <a:r>
              <a:rPr lang="en-GB" altLang="cs-CZ" sz="3200" dirty="0"/>
              <a:t>Methods of </a:t>
            </a:r>
            <a:r>
              <a:rPr lang="cs-CZ" altLang="cs-CZ" sz="3200" dirty="0" err="1"/>
              <a:t>radiotherapy</a:t>
            </a:r>
            <a:endParaRPr lang="en-GB" altLang="cs-CZ" sz="3200" dirty="0"/>
          </a:p>
        </p:txBody>
      </p:sp>
    </p:spTree>
    <p:extLst>
      <p:ext uri="{BB962C8B-B14F-4D97-AF65-F5344CB8AC3E}">
        <p14:creationId xmlns:p14="http://schemas.microsoft.com/office/powerpoint/2010/main" val="38870829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Zástupný symbol pro číslo snímku 5">
            <a:extLst>
              <a:ext uri="{FF2B5EF4-FFF2-40B4-BE49-F238E27FC236}">
                <a16:creationId xmlns:a16="http://schemas.microsoft.com/office/drawing/2014/main" id="{4D4173C3-DEBE-4DF6-985A-76471ED621D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30AE13E-105F-4A34-8C54-FEE928BA977D}" type="slidenum">
              <a:rPr lang="cs-CZ" altLang="cs-CZ" sz="1400"/>
              <a:pPr>
                <a:spcBef>
                  <a:spcPct val="0"/>
                </a:spcBef>
                <a:buFontTx/>
                <a:buNone/>
              </a:pPr>
              <a:t>38</a:t>
            </a:fld>
            <a:endParaRPr lang="cs-CZ" altLang="cs-CZ" sz="1400"/>
          </a:p>
        </p:txBody>
      </p:sp>
      <p:sp>
        <p:nvSpPr>
          <p:cNvPr id="81923" name="Rectangle 2">
            <a:extLst>
              <a:ext uri="{FF2B5EF4-FFF2-40B4-BE49-F238E27FC236}">
                <a16:creationId xmlns:a16="http://schemas.microsoft.com/office/drawing/2014/main" id="{070407D1-0688-4470-BA20-D1BFC3EA6D48}"/>
              </a:ext>
            </a:extLst>
          </p:cNvPr>
          <p:cNvSpPr>
            <a:spLocks noGrp="1" noChangeArrowheads="1"/>
          </p:cNvSpPr>
          <p:nvPr>
            <p:ph type="title"/>
          </p:nvPr>
        </p:nvSpPr>
        <p:spPr>
          <a:xfrm>
            <a:off x="1981200" y="274639"/>
            <a:ext cx="8229600" cy="777875"/>
          </a:xfrm>
        </p:spPr>
        <p:txBody>
          <a:bodyPr/>
          <a:lstStyle/>
          <a:p>
            <a:pPr algn="l" eaLnBrk="1" hangingPunct="1"/>
            <a:r>
              <a:rPr lang="en-GB" altLang="cs-CZ" sz="3600" b="1" dirty="0"/>
              <a:t>Sources of radiation - radioactive</a:t>
            </a:r>
          </a:p>
        </p:txBody>
      </p:sp>
      <p:sp>
        <p:nvSpPr>
          <p:cNvPr id="303107" name="Rectangle 3">
            <a:extLst>
              <a:ext uri="{FF2B5EF4-FFF2-40B4-BE49-F238E27FC236}">
                <a16:creationId xmlns:a16="http://schemas.microsoft.com/office/drawing/2014/main" id="{1CF6CFB7-ADE7-4404-B0A1-0F8C64049F71}"/>
              </a:ext>
            </a:extLst>
          </p:cNvPr>
          <p:cNvSpPr>
            <a:spLocks noGrp="1" noChangeArrowheads="1"/>
          </p:cNvSpPr>
          <p:nvPr>
            <p:ph type="body" idx="1"/>
          </p:nvPr>
        </p:nvSpPr>
        <p:spPr>
          <a:xfrm>
            <a:off x="315309" y="1196976"/>
            <a:ext cx="10573407" cy="5661025"/>
          </a:xfrm>
          <a:solidFill>
            <a:schemeClr val="bg1">
              <a:alpha val="30196"/>
            </a:schemeClr>
          </a:solidFill>
        </p:spPr>
        <p:txBody>
          <a:bodyPr/>
          <a:lstStyle/>
          <a:p>
            <a:pPr marL="269875" indent="-269875" eaLnBrk="1" hangingPunct="1">
              <a:lnSpc>
                <a:spcPct val="100000"/>
              </a:lnSpc>
              <a:buFont typeface="Wingdings" panose="05000000000000000000" pitchFamily="2" charset="2"/>
              <a:buChar char="Ø"/>
            </a:pPr>
            <a:r>
              <a:rPr lang="en-GB" altLang="cs-CZ" sz="2400" dirty="0"/>
              <a:t>Artificial radionuclides are used.</a:t>
            </a:r>
            <a:r>
              <a:rPr lang="cs-CZ" altLang="cs-CZ" sz="2400" dirty="0"/>
              <a:t> </a:t>
            </a:r>
            <a:r>
              <a:rPr lang="en-GB" altLang="cs-CZ" sz="2400" dirty="0"/>
              <a:t>The source is in direct contact with a tissue or is sealed in an envelope (open or closed sources).</a:t>
            </a:r>
            <a:endParaRPr lang="en-GB" altLang="cs-CZ" sz="2400" b="1" dirty="0"/>
          </a:p>
          <a:p>
            <a:pPr marL="269875" indent="-269875" eaLnBrk="1" hangingPunct="1">
              <a:lnSpc>
                <a:spcPct val="100000"/>
              </a:lnSpc>
              <a:buFont typeface="Wingdings" panose="05000000000000000000" pitchFamily="2" charset="2"/>
              <a:buChar char="Ø"/>
            </a:pPr>
            <a:r>
              <a:rPr lang="en-GB" altLang="cs-CZ" sz="2400" dirty="0"/>
              <a:t>The </a:t>
            </a:r>
            <a:r>
              <a:rPr lang="en-GB" altLang="cs-CZ" sz="2400" b="1" dirty="0"/>
              <a:t>open sources</a:t>
            </a:r>
            <a:r>
              <a:rPr lang="en-GB" altLang="cs-CZ" sz="2400" dirty="0"/>
              <a:t>: </a:t>
            </a:r>
            <a:endParaRPr lang="cs-CZ" altLang="cs-CZ" sz="2400" dirty="0"/>
          </a:p>
          <a:p>
            <a:pPr marL="825500" lvl="1" eaLnBrk="1" hangingPunct="1"/>
            <a:r>
              <a:rPr lang="en-GB" altLang="cs-CZ" sz="2000" dirty="0"/>
              <a:t>(1) </a:t>
            </a:r>
            <a:r>
              <a:rPr lang="cs-CZ" altLang="cs-CZ" sz="2000" dirty="0" err="1"/>
              <a:t>Can</a:t>
            </a:r>
            <a:r>
              <a:rPr lang="cs-CZ" altLang="cs-CZ" sz="2000" dirty="0"/>
              <a:t> </a:t>
            </a:r>
            <a:r>
              <a:rPr lang="cs-CZ" altLang="cs-CZ" sz="2000" dirty="0" err="1"/>
              <a:t>be</a:t>
            </a:r>
            <a:r>
              <a:rPr lang="cs-CZ" altLang="cs-CZ" sz="2000" dirty="0"/>
              <a:t> </a:t>
            </a:r>
            <a:r>
              <a:rPr lang="en-GB" altLang="cs-CZ" sz="2000" dirty="0"/>
              <a:t>applied by metabolic way</a:t>
            </a:r>
            <a:r>
              <a:rPr lang="cs-CZ" altLang="cs-CZ" sz="2000" dirty="0"/>
              <a:t>. </a:t>
            </a:r>
            <a:r>
              <a:rPr lang="en-GB" altLang="cs-CZ" sz="2000" dirty="0"/>
              <a:t>Therapy of thyroid gland tumours by radioactive iodine I-131, which is selectively captured by the thyroid. </a:t>
            </a:r>
          </a:p>
          <a:p>
            <a:pPr marL="825500" lvl="1" eaLnBrk="1" hangingPunct="1"/>
            <a:r>
              <a:rPr lang="en-GB" altLang="cs-CZ" sz="2000" dirty="0"/>
              <a:t>(2) Infiltration of the tumour by radionuclide solution, e.g. a prostate tumour by the colloid gold Au-198. This way of application is seldom used today as well.</a:t>
            </a:r>
          </a:p>
          <a:p>
            <a:pPr marL="269875" indent="-269875" eaLnBrk="1" hangingPunct="1">
              <a:lnSpc>
                <a:spcPct val="100000"/>
              </a:lnSpc>
              <a:buFont typeface="Wingdings" panose="05000000000000000000" pitchFamily="2" charset="2"/>
              <a:buChar char="Ø"/>
            </a:pPr>
            <a:r>
              <a:rPr lang="en-GB" altLang="cs-CZ" sz="2400" dirty="0"/>
              <a:t>The </a:t>
            </a:r>
            <a:r>
              <a:rPr lang="en-GB" altLang="cs-CZ" sz="2400" b="1" dirty="0"/>
              <a:t>closed sources</a:t>
            </a:r>
            <a:r>
              <a:rPr lang="en-GB" altLang="cs-CZ" sz="2400" dirty="0"/>
              <a:t> are more widely used today: </a:t>
            </a:r>
          </a:p>
          <a:p>
            <a:pPr marL="825500" lvl="1" eaLnBrk="1" hangingPunct="1"/>
            <a:r>
              <a:rPr lang="en-GB" altLang="cs-CZ" sz="2000" b="1" dirty="0"/>
              <a:t>(1)</a:t>
            </a:r>
            <a:r>
              <a:rPr lang="en-GB" altLang="cs-CZ" sz="2000" dirty="0"/>
              <a:t> Needles with a small amount of radioactive substance. They usually contain cobalt Co-60 or caesium Cs-137. The needles are applied interstitially (directly into the tumour). </a:t>
            </a:r>
          </a:p>
          <a:p>
            <a:pPr marL="825500" lvl="1" eaLnBrk="1" hangingPunct="1"/>
            <a:r>
              <a:rPr lang="en-GB" altLang="cs-CZ" sz="2000" b="1" dirty="0"/>
              <a:t>(2)</a:t>
            </a:r>
            <a:r>
              <a:rPr lang="en-GB" altLang="cs-CZ" sz="2000" dirty="0"/>
              <a:t> The sources are also inserted into body cavities (</a:t>
            </a:r>
            <a:r>
              <a:rPr lang="en-GB" altLang="cs-CZ" sz="2000" b="1" dirty="0"/>
              <a:t>intracavitary irradiation</a:t>
            </a:r>
            <a:r>
              <a:rPr lang="cs-CZ" altLang="cs-CZ" sz="2000" b="1" dirty="0"/>
              <a:t> - </a:t>
            </a:r>
            <a:r>
              <a:rPr lang="cs-CZ" altLang="cs-CZ" sz="2000" b="1" dirty="0" err="1"/>
              <a:t>afterloaders</a:t>
            </a:r>
            <a:r>
              <a:rPr lang="en-GB" altLang="cs-CZ" sz="2000" dirty="0"/>
              <a:t>). </a:t>
            </a:r>
          </a:p>
          <a:p>
            <a:pPr marL="825500" lvl="1" eaLnBrk="1" hangingPunct="1"/>
            <a:r>
              <a:rPr lang="en-GB" altLang="cs-CZ" sz="2000" b="1" dirty="0"/>
              <a:t>(3)</a:t>
            </a:r>
            <a:r>
              <a:rPr lang="en-GB" altLang="cs-CZ" sz="2000" dirty="0"/>
              <a:t> Large irradiation devices (‘bombs’) for </a:t>
            </a:r>
            <a:r>
              <a:rPr lang="en-GB" altLang="cs-CZ" sz="2000" b="1" dirty="0"/>
              <a:t>teletherapy</a:t>
            </a:r>
            <a:r>
              <a:rPr lang="en-GB" altLang="cs-CZ" sz="2000" dirty="0"/>
              <a:t>. The radionuclide is enclosed in a shielded container. The radioactive material is moved into working position during irradiation. The most commonly used are cobalt Co-60 or caesium Cs-137. </a:t>
            </a:r>
            <a:r>
              <a:rPr lang="cs-CZ" altLang="cs-CZ" sz="2000" dirty="0"/>
              <a:t>These </a:t>
            </a:r>
            <a:r>
              <a:rPr lang="cs-CZ" altLang="cs-CZ" sz="2000" dirty="0" err="1"/>
              <a:t>devices</a:t>
            </a:r>
            <a:r>
              <a:rPr lang="cs-CZ" altLang="cs-CZ" sz="2000" dirty="0"/>
              <a:t> are </a:t>
            </a:r>
            <a:r>
              <a:rPr lang="cs-CZ" altLang="cs-CZ" sz="2000" dirty="0" err="1"/>
              <a:t>obsolete</a:t>
            </a:r>
            <a:r>
              <a:rPr lang="cs-CZ" altLang="cs-CZ" sz="2000" dirty="0"/>
              <a:t> </a:t>
            </a:r>
            <a:r>
              <a:rPr lang="cs-CZ" altLang="cs-CZ" sz="2000" dirty="0" err="1"/>
              <a:t>today</a:t>
            </a:r>
            <a:r>
              <a:rPr lang="cs-CZ" altLang="cs-CZ" sz="2000" dirty="0"/>
              <a:t>.</a:t>
            </a:r>
            <a:endParaRPr lang="en-GB" altLang="cs-CZ" sz="2000" dirty="0"/>
          </a:p>
        </p:txBody>
      </p:sp>
    </p:spTree>
    <p:extLst>
      <p:ext uri="{BB962C8B-B14F-4D97-AF65-F5344CB8AC3E}">
        <p14:creationId xmlns:p14="http://schemas.microsoft.com/office/powerpoint/2010/main" val="1162326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310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310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310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310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3107">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03107">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031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Zástupný symbol pro číslo snímku 6">
            <a:extLst>
              <a:ext uri="{FF2B5EF4-FFF2-40B4-BE49-F238E27FC236}">
                <a16:creationId xmlns:a16="http://schemas.microsoft.com/office/drawing/2014/main" id="{53FEB25C-E7A2-43EC-97DC-F760F83C5A8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C3AF605-C90B-400C-AE11-3FB5220615E0}" type="slidenum">
              <a:rPr lang="cs-CZ" altLang="cs-CZ" sz="1400"/>
              <a:pPr>
                <a:spcBef>
                  <a:spcPct val="0"/>
                </a:spcBef>
                <a:buFontTx/>
                <a:buNone/>
              </a:pPr>
              <a:t>39</a:t>
            </a:fld>
            <a:endParaRPr lang="cs-CZ" altLang="cs-CZ" sz="1400"/>
          </a:p>
        </p:txBody>
      </p:sp>
      <p:sp>
        <p:nvSpPr>
          <p:cNvPr id="83971" name="Rectangle 2">
            <a:extLst>
              <a:ext uri="{FF2B5EF4-FFF2-40B4-BE49-F238E27FC236}">
                <a16:creationId xmlns:a16="http://schemas.microsoft.com/office/drawing/2014/main" id="{8E22B762-738C-46A0-8326-2062797FF48C}"/>
              </a:ext>
            </a:extLst>
          </p:cNvPr>
          <p:cNvSpPr>
            <a:spLocks noGrp="1" noChangeArrowheads="1"/>
          </p:cNvSpPr>
          <p:nvPr>
            <p:ph type="title"/>
          </p:nvPr>
        </p:nvSpPr>
        <p:spPr/>
        <p:txBody>
          <a:bodyPr/>
          <a:lstStyle/>
          <a:p>
            <a:pPr algn="l" eaLnBrk="1" hangingPunct="1"/>
            <a:r>
              <a:rPr lang="en-GB" altLang="cs-CZ" sz="3200" b="1" dirty="0"/>
              <a:t>„The cobalt bomb“</a:t>
            </a:r>
          </a:p>
        </p:txBody>
      </p:sp>
      <p:pic>
        <p:nvPicPr>
          <p:cNvPr id="83972" name="Picture 3" descr="radionko_oprema">
            <a:extLst>
              <a:ext uri="{FF2B5EF4-FFF2-40B4-BE49-F238E27FC236}">
                <a16:creationId xmlns:a16="http://schemas.microsoft.com/office/drawing/2014/main" id="{AC6CD7CB-09EF-4B9A-8218-E7CECCDE6E28}"/>
              </a:ext>
            </a:extLst>
          </p:cNvPr>
          <p:cNvPicPr>
            <a:picLocks noGrp="1" noChangeAspect="1" noChangeArrowheads="1"/>
          </p:cNvPicPr>
          <p:nvPr>
            <p:ph sz="half" idx="1"/>
          </p:nvPr>
        </p:nvPicPr>
        <p:blipFill>
          <a:blip r:embed="rId3">
            <a:lum bright="-12000"/>
            <a:extLst>
              <a:ext uri="{28A0092B-C50C-407E-A947-70E740481C1C}">
                <a14:useLocalDpi xmlns:a14="http://schemas.microsoft.com/office/drawing/2010/main" val="0"/>
              </a:ext>
            </a:extLst>
          </a:blip>
          <a:srcRect/>
          <a:stretch>
            <a:fillRect/>
          </a:stretch>
        </p:blipFill>
        <p:spPr>
          <a:xfrm>
            <a:off x="4245700" y="3132083"/>
            <a:ext cx="3291750" cy="2381305"/>
          </a:xfrm>
          <a:noFill/>
        </p:spPr>
      </p:pic>
      <p:graphicFrame>
        <p:nvGraphicFramePr>
          <p:cNvPr id="313348" name="Group 4">
            <a:extLst>
              <a:ext uri="{FF2B5EF4-FFF2-40B4-BE49-F238E27FC236}">
                <a16:creationId xmlns:a16="http://schemas.microsoft.com/office/drawing/2014/main" id="{810E6050-CD06-423F-9A08-A71D1540AE08}"/>
              </a:ext>
            </a:extLst>
          </p:cNvPr>
          <p:cNvGraphicFramePr>
            <a:graphicFrameLocks noGrp="1"/>
          </p:cNvGraphicFramePr>
          <p:nvPr>
            <p:extLst>
              <p:ext uri="{D42A27DB-BD31-4B8C-83A1-F6EECF244321}">
                <p14:modId xmlns:p14="http://schemas.microsoft.com/office/powerpoint/2010/main" val="4266742035"/>
              </p:ext>
            </p:extLst>
          </p:nvPr>
        </p:nvGraphicFramePr>
        <p:xfrm>
          <a:off x="2135189" y="1484314"/>
          <a:ext cx="7704137" cy="1152525"/>
        </p:xfrm>
        <a:graphic>
          <a:graphicData uri="http://schemas.openxmlformats.org/drawingml/2006/table">
            <a:tbl>
              <a:tblPr/>
              <a:tblGrid>
                <a:gridCol w="7704137">
                  <a:extLst>
                    <a:ext uri="{9D8B030D-6E8A-4147-A177-3AD203B41FA5}">
                      <a16:colId xmlns:a16="http://schemas.microsoft.com/office/drawing/2014/main" val="20000"/>
                    </a:ext>
                  </a:extLst>
                </a:gridCol>
              </a:tblGrid>
              <a:tr h="1152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Arial" charset="0"/>
                        </a:rPr>
                        <a:t>In 1951, Canadian </a:t>
                      </a:r>
                      <a:r>
                        <a:rPr kumimoji="0" lang="en-GB" sz="2400" b="0" i="0" u="none" strike="noStrike" cap="none" normalizeH="0" baseline="0" dirty="0">
                          <a:ln>
                            <a:noFill/>
                          </a:ln>
                          <a:solidFill>
                            <a:schemeClr val="tx1"/>
                          </a:solidFill>
                          <a:effectLst/>
                          <a:latin typeface="Arial" charset="0"/>
                        </a:rPr>
                        <a:t>Harold E. Johns</a:t>
                      </a:r>
                      <a:r>
                        <a:rPr kumimoji="0" lang="en-GB" sz="2800" b="0" i="0" u="none" strike="noStrike" cap="none" normalizeH="0" baseline="0" dirty="0">
                          <a:ln>
                            <a:noFill/>
                          </a:ln>
                          <a:solidFill>
                            <a:schemeClr val="tx1"/>
                          </a:solidFill>
                          <a:effectLst/>
                          <a:latin typeface="Arial" charset="0"/>
                        </a:rPr>
                        <a:t> </a:t>
                      </a:r>
                      <a:r>
                        <a:rPr kumimoji="0" lang="en-GB" sz="2000" b="0" i="0" u="none" strike="noStrike" cap="none" normalizeH="0" baseline="0" dirty="0">
                          <a:ln>
                            <a:noFill/>
                          </a:ln>
                          <a:solidFill>
                            <a:schemeClr val="tx1"/>
                          </a:solidFill>
                          <a:effectLst/>
                          <a:latin typeface="Arial" charset="0"/>
                        </a:rPr>
                        <a:t>used cobalt-60 for therapy first. </a:t>
                      </a:r>
                      <a:r>
                        <a:rPr kumimoji="0" lang="cs-CZ" sz="2000" b="0" i="0" u="none" strike="noStrike" cap="none" normalizeH="0" baseline="0" dirty="0" err="1">
                          <a:ln>
                            <a:noFill/>
                          </a:ln>
                          <a:solidFill>
                            <a:schemeClr val="tx1"/>
                          </a:solidFill>
                          <a:effectLst/>
                          <a:latin typeface="Arial" charset="0"/>
                        </a:rPr>
                        <a:t>Becomes</a:t>
                      </a:r>
                      <a:r>
                        <a:rPr kumimoji="0" lang="cs-CZ" sz="2000" b="0" i="0" u="none" strike="noStrike" cap="none" normalizeH="0" baseline="0" dirty="0">
                          <a:ln>
                            <a:noFill/>
                          </a:ln>
                          <a:solidFill>
                            <a:schemeClr val="tx1"/>
                          </a:solidFill>
                          <a:effectLst/>
                          <a:latin typeface="Arial" charset="0"/>
                        </a:rPr>
                        <a:t> </a:t>
                      </a:r>
                      <a:r>
                        <a:rPr kumimoji="0" lang="cs-CZ" sz="2000" b="0" i="0" u="none" strike="noStrike" cap="none" normalizeH="0" baseline="0" dirty="0" err="1">
                          <a:ln>
                            <a:noFill/>
                          </a:ln>
                          <a:solidFill>
                            <a:schemeClr val="tx1"/>
                          </a:solidFill>
                          <a:effectLst/>
                          <a:latin typeface="Arial" charset="0"/>
                        </a:rPr>
                        <a:t>history</a:t>
                      </a:r>
                      <a:r>
                        <a:rPr kumimoji="0" lang="cs-CZ" sz="2000" b="0" i="0" u="none" strike="noStrike" cap="none" normalizeH="0" baseline="0" dirty="0">
                          <a:ln>
                            <a:noFill/>
                          </a:ln>
                          <a:solidFill>
                            <a:schemeClr val="tx1"/>
                          </a:solidFill>
                          <a:effectLst/>
                          <a:latin typeface="Arial" charset="0"/>
                        </a:rPr>
                        <a:t> of </a:t>
                      </a:r>
                      <a:r>
                        <a:rPr kumimoji="0" lang="cs-CZ" sz="2000" b="0" i="0" u="none" strike="noStrike" cap="none" normalizeH="0" baseline="0" dirty="0" err="1">
                          <a:ln>
                            <a:noFill/>
                          </a:ln>
                          <a:solidFill>
                            <a:schemeClr val="tx1"/>
                          </a:solidFill>
                          <a:effectLst/>
                          <a:latin typeface="Arial" charset="0"/>
                        </a:rPr>
                        <a:t>medicine</a:t>
                      </a:r>
                      <a:r>
                        <a:rPr kumimoji="0" lang="cs-CZ" sz="2000" b="0" i="0" u="none" strike="noStrike" cap="none" normalizeH="0" baseline="0" dirty="0">
                          <a:ln>
                            <a:noFill/>
                          </a:ln>
                          <a:solidFill>
                            <a:schemeClr val="tx1"/>
                          </a:solidFill>
                          <a:effectLst/>
                          <a:latin typeface="Arial" charset="0"/>
                        </a:rPr>
                        <a:t>.</a:t>
                      </a:r>
                      <a:endParaRPr kumimoji="0" lang="en-GB" sz="2000" b="0" i="0" u="none" strike="noStrike" cap="none" normalizeH="0" baseline="0" dirty="0">
                        <a:ln>
                          <a:noFill/>
                        </a:ln>
                        <a:solidFill>
                          <a:schemeClr val="tx1"/>
                        </a:solidFill>
                        <a:effectLst/>
                        <a:latin typeface="Arial" charset="0"/>
                      </a:endParaRPr>
                    </a:p>
                  </a:txBody>
                  <a:tcPr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83975" name="Picture 10" descr="page_4_1">
            <a:extLst>
              <a:ext uri="{FF2B5EF4-FFF2-40B4-BE49-F238E27FC236}">
                <a16:creationId xmlns:a16="http://schemas.microsoft.com/office/drawing/2014/main" id="{B3239DC2-43DD-4E01-A0F5-F18764F8FF07}"/>
              </a:ext>
            </a:extLst>
          </p:cNvPr>
          <p:cNvPicPr>
            <a:picLocks noChangeAspect="1" noChangeArrowheads="1"/>
          </p:cNvPicPr>
          <p:nvPr/>
        </p:nvPicPr>
        <p:blipFill>
          <a:blip r:embed="rId4">
            <a:lum contrast="36000"/>
            <a:extLst>
              <a:ext uri="{28A0092B-C50C-407E-A947-70E740481C1C}">
                <a14:useLocalDpi xmlns:a14="http://schemas.microsoft.com/office/drawing/2010/main" val="0"/>
              </a:ext>
            </a:extLst>
          </a:blip>
          <a:srcRect/>
          <a:stretch>
            <a:fillRect/>
          </a:stretch>
        </p:blipFill>
        <p:spPr bwMode="auto">
          <a:xfrm>
            <a:off x="7824788" y="3141664"/>
            <a:ext cx="2296674" cy="3135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6" name="Picture 11" descr="187">
            <a:extLst>
              <a:ext uri="{FF2B5EF4-FFF2-40B4-BE49-F238E27FC236}">
                <a16:creationId xmlns:a16="http://schemas.microsoft.com/office/drawing/2014/main" id="{07ADB38A-26A4-4557-86DF-60A91E68BC58}"/>
              </a:ext>
            </a:extLst>
          </p:cNvPr>
          <p:cNvPicPr>
            <a:picLocks noGrp="1" noChangeAspect="1" noChangeArrowheads="1"/>
          </p:cNvPicPr>
          <p:nvPr>
            <p:ph sz="half" idx="2"/>
          </p:nvPr>
        </p:nvPicPr>
        <p:blipFill>
          <a:blip r:embed="rId5">
            <a:lum bright="-18000" contrast="30000"/>
            <a:extLst>
              <a:ext uri="{28A0092B-C50C-407E-A947-70E740481C1C}">
                <a14:useLocalDpi xmlns:a14="http://schemas.microsoft.com/office/drawing/2010/main" val="0"/>
              </a:ext>
            </a:extLst>
          </a:blip>
          <a:srcRect/>
          <a:stretch>
            <a:fillRect/>
          </a:stretch>
        </p:blipFill>
        <p:spPr>
          <a:xfrm>
            <a:off x="1576551" y="2786994"/>
            <a:ext cx="2207009" cy="3453613"/>
          </a:xfrm>
          <a:noFill/>
        </p:spPr>
      </p:pic>
    </p:spTree>
    <p:extLst>
      <p:ext uri="{BB962C8B-B14F-4D97-AF65-F5344CB8AC3E}">
        <p14:creationId xmlns:p14="http://schemas.microsoft.com/office/powerpoint/2010/main" val="3443815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pro číslo snímku 5">
            <a:extLst>
              <a:ext uri="{FF2B5EF4-FFF2-40B4-BE49-F238E27FC236}">
                <a16:creationId xmlns:a16="http://schemas.microsoft.com/office/drawing/2014/main" id="{0ACC170F-B7EF-4DB5-BA65-C55EA5CD3C4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3D5204A-58B2-4406-88B9-BA64A09528DB}" type="slidenum">
              <a:rPr lang="cs-CZ" altLang="cs-CZ" sz="1400"/>
              <a:pPr>
                <a:spcBef>
                  <a:spcPct val="0"/>
                </a:spcBef>
                <a:buFontTx/>
                <a:buNone/>
              </a:pPr>
              <a:t>4</a:t>
            </a:fld>
            <a:endParaRPr lang="cs-CZ" altLang="cs-CZ" sz="1400"/>
          </a:p>
        </p:txBody>
      </p:sp>
      <p:sp>
        <p:nvSpPr>
          <p:cNvPr id="12291" name="Rectangle 2">
            <a:extLst>
              <a:ext uri="{FF2B5EF4-FFF2-40B4-BE49-F238E27FC236}">
                <a16:creationId xmlns:a16="http://schemas.microsoft.com/office/drawing/2014/main" id="{66ACC574-0755-4925-BF3A-5CFC5B169439}"/>
              </a:ext>
            </a:extLst>
          </p:cNvPr>
          <p:cNvSpPr>
            <a:spLocks noGrp="1" noChangeArrowheads="1"/>
          </p:cNvSpPr>
          <p:nvPr>
            <p:ph type="title"/>
          </p:nvPr>
        </p:nvSpPr>
        <p:spPr>
          <a:xfrm>
            <a:off x="1062010" y="493492"/>
            <a:ext cx="8229600" cy="576262"/>
          </a:xfrm>
        </p:spPr>
        <p:txBody>
          <a:bodyPr/>
          <a:lstStyle/>
          <a:p>
            <a:pPr algn="l" eaLnBrk="1" hangingPunct="1"/>
            <a:r>
              <a:rPr lang="en-GB" altLang="cs-CZ" sz="3200" b="1" dirty="0"/>
              <a:t>Laws valid for radioactive decay</a:t>
            </a:r>
          </a:p>
        </p:txBody>
      </p:sp>
      <p:sp>
        <p:nvSpPr>
          <p:cNvPr id="12292" name="Rectangle 3">
            <a:extLst>
              <a:ext uri="{FF2B5EF4-FFF2-40B4-BE49-F238E27FC236}">
                <a16:creationId xmlns:a16="http://schemas.microsoft.com/office/drawing/2014/main" id="{38B960B6-F851-4094-9DC9-326CA733529A}"/>
              </a:ext>
            </a:extLst>
          </p:cNvPr>
          <p:cNvSpPr>
            <a:spLocks noGrp="1" noChangeArrowheads="1"/>
          </p:cNvSpPr>
          <p:nvPr>
            <p:ph type="body" idx="1"/>
          </p:nvPr>
        </p:nvSpPr>
        <p:spPr>
          <a:xfrm>
            <a:off x="2047848" y="2612984"/>
            <a:ext cx="8229600" cy="2952750"/>
          </a:xfrm>
          <a:noFill/>
        </p:spPr>
        <p:txBody>
          <a:bodyPr/>
          <a:lstStyle/>
          <a:p>
            <a:pPr eaLnBrk="1" hangingPunct="1">
              <a:buFont typeface="Wingdings" panose="05000000000000000000" pitchFamily="2" charset="2"/>
              <a:buChar char="Ø"/>
            </a:pPr>
            <a:r>
              <a:rPr lang="en-GB" altLang="cs-CZ"/>
              <a:t>Law of mass-energy conservation</a:t>
            </a:r>
          </a:p>
          <a:p>
            <a:pPr eaLnBrk="1" hangingPunct="1">
              <a:buFont typeface="Wingdings" panose="05000000000000000000" pitchFamily="2" charset="2"/>
              <a:buChar char="Ø"/>
            </a:pPr>
            <a:r>
              <a:rPr lang="en-GB" altLang="cs-CZ"/>
              <a:t>Law of electric charge conservation</a:t>
            </a:r>
          </a:p>
          <a:p>
            <a:pPr eaLnBrk="1" hangingPunct="1">
              <a:buFont typeface="Wingdings" panose="05000000000000000000" pitchFamily="2" charset="2"/>
              <a:buChar char="Ø"/>
            </a:pPr>
            <a:r>
              <a:rPr lang="en-GB" altLang="cs-CZ"/>
              <a:t>Law of nucleon number conservation</a:t>
            </a:r>
          </a:p>
          <a:p>
            <a:pPr eaLnBrk="1" hangingPunct="1">
              <a:buFont typeface="Wingdings" panose="05000000000000000000" pitchFamily="2" charset="2"/>
              <a:buChar char="Ø"/>
            </a:pPr>
            <a:r>
              <a:rPr lang="en-GB" altLang="cs-CZ"/>
              <a:t>Law of momentum conservation</a:t>
            </a:r>
            <a:endParaRPr lang="cs-CZ" altLang="cs-CZ"/>
          </a:p>
          <a:p>
            <a:pPr eaLnBrk="1" hangingPunct="1">
              <a:buFont typeface="Wingdings" panose="05000000000000000000" pitchFamily="2" charset="2"/>
              <a:buChar char="Ø"/>
            </a:pPr>
            <a:r>
              <a:rPr lang="cs-CZ" altLang="cs-CZ"/>
              <a:t>……………………</a:t>
            </a:r>
            <a:endParaRPr lang="en-GB" altLang="cs-CZ"/>
          </a:p>
        </p:txBody>
      </p:sp>
    </p:spTree>
    <p:extLst>
      <p:ext uri="{BB962C8B-B14F-4D97-AF65-F5344CB8AC3E}">
        <p14:creationId xmlns:p14="http://schemas.microsoft.com/office/powerpoint/2010/main" val="220919008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Zástupný symbol pro číslo snímku 5">
            <a:extLst>
              <a:ext uri="{FF2B5EF4-FFF2-40B4-BE49-F238E27FC236}">
                <a16:creationId xmlns:a16="http://schemas.microsoft.com/office/drawing/2014/main" id="{44A1EC3E-7BBD-4CA8-AE54-0B3CE3A1B45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E48BF9E-20B5-4C62-8CFD-87A18625FF9B}" type="slidenum">
              <a:rPr lang="cs-CZ" altLang="cs-CZ" sz="1400"/>
              <a:pPr>
                <a:spcBef>
                  <a:spcPct val="0"/>
                </a:spcBef>
                <a:buFontTx/>
                <a:buNone/>
              </a:pPr>
              <a:t>40</a:t>
            </a:fld>
            <a:endParaRPr lang="cs-CZ" altLang="cs-CZ" sz="1400"/>
          </a:p>
        </p:txBody>
      </p:sp>
      <p:sp>
        <p:nvSpPr>
          <p:cNvPr id="86019" name="Rectangle 2">
            <a:extLst>
              <a:ext uri="{FF2B5EF4-FFF2-40B4-BE49-F238E27FC236}">
                <a16:creationId xmlns:a16="http://schemas.microsoft.com/office/drawing/2014/main" id="{5015BA08-136B-435D-A82C-21720B4F7FAD}"/>
              </a:ext>
            </a:extLst>
          </p:cNvPr>
          <p:cNvSpPr>
            <a:spLocks noGrp="1" noChangeArrowheads="1"/>
          </p:cNvSpPr>
          <p:nvPr>
            <p:ph type="title"/>
          </p:nvPr>
        </p:nvSpPr>
        <p:spPr>
          <a:xfrm>
            <a:off x="720000" y="720000"/>
            <a:ext cx="5249876" cy="451576"/>
          </a:xfrm>
        </p:spPr>
        <p:txBody>
          <a:bodyPr/>
          <a:lstStyle/>
          <a:p>
            <a:pPr algn="l" eaLnBrk="1" hangingPunct="1"/>
            <a:r>
              <a:rPr lang="en-GB" altLang="cs-CZ" sz="3600" b="1" dirty="0"/>
              <a:t>„The cobalt bomb“</a:t>
            </a:r>
            <a:r>
              <a:rPr lang="cs-CZ" altLang="cs-CZ" sz="3600" b="1" dirty="0"/>
              <a:t> </a:t>
            </a:r>
            <a:br>
              <a:rPr lang="cs-CZ" altLang="cs-CZ" sz="3200" b="1" dirty="0">
                <a:solidFill>
                  <a:schemeClr val="tx1"/>
                </a:solidFill>
              </a:rPr>
            </a:br>
            <a:r>
              <a:rPr lang="cs-CZ" altLang="cs-CZ" sz="2000" dirty="0">
                <a:solidFill>
                  <a:schemeClr val="tx1"/>
                </a:solidFill>
              </a:rPr>
              <a:t>http://www.cs.nsw.gov.au/rpa/pet/RadTraining/</a:t>
            </a:r>
          </a:p>
        </p:txBody>
      </p:sp>
      <p:graphicFrame>
        <p:nvGraphicFramePr>
          <p:cNvPr id="86020" name="Object 3">
            <a:extLst>
              <a:ext uri="{FF2B5EF4-FFF2-40B4-BE49-F238E27FC236}">
                <a16:creationId xmlns:a16="http://schemas.microsoft.com/office/drawing/2014/main" id="{42C4CC09-4425-4430-91BA-DA9732098DD8}"/>
              </a:ext>
            </a:extLst>
          </p:cNvPr>
          <p:cNvGraphicFramePr>
            <a:graphicFrameLocks noGrp="1" noChangeAspect="1"/>
          </p:cNvGraphicFramePr>
          <p:nvPr>
            <p:ph idx="1"/>
          </p:nvPr>
        </p:nvGraphicFramePr>
        <p:xfrm>
          <a:off x="2063750" y="1341439"/>
          <a:ext cx="8280400" cy="5254625"/>
        </p:xfrm>
        <a:graphic>
          <a:graphicData uri="http://schemas.openxmlformats.org/presentationml/2006/ole">
            <mc:AlternateContent xmlns:mc="http://schemas.openxmlformats.org/markup-compatibility/2006">
              <mc:Choice xmlns:v="urn:schemas-microsoft-com:vml" Requires="v">
                <p:oleObj spid="_x0000_s6151" name="Rastrový obrázek" r:id="rId4" imgW="7039958" imgH="4466667" progId="Paint.Picture">
                  <p:embed/>
                </p:oleObj>
              </mc:Choice>
              <mc:Fallback>
                <p:oleObj name="Rastrový obrázek" r:id="rId4" imgW="7039958" imgH="4466667" progId="Paint.Picture">
                  <p:embed/>
                  <p:pic>
                    <p:nvPicPr>
                      <p:cNvPr id="86020" name="Object 3">
                        <a:extLst>
                          <a:ext uri="{FF2B5EF4-FFF2-40B4-BE49-F238E27FC236}">
                            <a16:creationId xmlns:a16="http://schemas.microsoft.com/office/drawing/2014/main" id="{42C4CC09-4425-4430-91BA-DA9732098D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750" y="1341439"/>
                        <a:ext cx="8280400" cy="525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6021" name="Rectangle 5">
            <a:extLst>
              <a:ext uri="{FF2B5EF4-FFF2-40B4-BE49-F238E27FC236}">
                <a16:creationId xmlns:a16="http://schemas.microsoft.com/office/drawing/2014/main" id="{6BBAE28D-D34F-4990-971F-90A24A119FBA}"/>
              </a:ext>
            </a:extLst>
          </p:cNvPr>
          <p:cNvSpPr>
            <a:spLocks noChangeArrowheads="1"/>
          </p:cNvSpPr>
          <p:nvPr/>
        </p:nvSpPr>
        <p:spPr bwMode="auto">
          <a:xfrm>
            <a:off x="1524000" y="1"/>
            <a:ext cx="345598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a:solidFill>
                  <a:srgbClr val="777777"/>
                </a:solidFill>
              </a:rPr>
              <a:t>Radiotherapy</a:t>
            </a:r>
          </a:p>
        </p:txBody>
      </p:sp>
    </p:spTree>
    <p:extLst>
      <p:ext uri="{BB962C8B-B14F-4D97-AF65-F5344CB8AC3E}">
        <p14:creationId xmlns:p14="http://schemas.microsoft.com/office/powerpoint/2010/main" val="32592207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Zástupný symbol pro číslo snímku 5">
            <a:extLst>
              <a:ext uri="{FF2B5EF4-FFF2-40B4-BE49-F238E27FC236}">
                <a16:creationId xmlns:a16="http://schemas.microsoft.com/office/drawing/2014/main" id="{2CE4F822-C376-4314-B3F4-41F4D49F9DF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8093E24-5E22-40B2-A9BD-6D762425ED18}" type="slidenum">
              <a:rPr lang="cs-CZ" altLang="cs-CZ" sz="1400"/>
              <a:pPr>
                <a:spcBef>
                  <a:spcPct val="0"/>
                </a:spcBef>
                <a:buFontTx/>
                <a:buNone/>
              </a:pPr>
              <a:t>41</a:t>
            </a:fld>
            <a:endParaRPr lang="cs-CZ" altLang="cs-CZ" sz="1400"/>
          </a:p>
        </p:txBody>
      </p:sp>
      <p:sp>
        <p:nvSpPr>
          <p:cNvPr id="88067" name="Rectangle 2">
            <a:extLst>
              <a:ext uri="{FF2B5EF4-FFF2-40B4-BE49-F238E27FC236}">
                <a16:creationId xmlns:a16="http://schemas.microsoft.com/office/drawing/2014/main" id="{0548F06F-ABD2-45F7-AEC8-E387929F6293}"/>
              </a:ext>
            </a:extLst>
          </p:cNvPr>
          <p:cNvSpPr>
            <a:spLocks noGrp="1" noChangeArrowheads="1"/>
          </p:cNvSpPr>
          <p:nvPr>
            <p:ph type="title"/>
          </p:nvPr>
        </p:nvSpPr>
        <p:spPr>
          <a:xfrm>
            <a:off x="1847850" y="188913"/>
            <a:ext cx="7772400" cy="662425"/>
          </a:xfrm>
        </p:spPr>
        <p:txBody>
          <a:bodyPr/>
          <a:lstStyle/>
          <a:p>
            <a:pPr algn="l" eaLnBrk="1" hangingPunct="1"/>
            <a:r>
              <a:rPr lang="cs-CZ" altLang="cs-CZ" sz="3600" b="1" dirty="0" err="1"/>
              <a:t>Leksell</a:t>
            </a:r>
            <a:r>
              <a:rPr lang="cs-CZ" altLang="cs-CZ" sz="3600" b="1" dirty="0"/>
              <a:t> </a:t>
            </a:r>
            <a:r>
              <a:rPr lang="cs-CZ" altLang="cs-CZ" sz="3600" b="1" dirty="0" err="1"/>
              <a:t>Gamma</a:t>
            </a:r>
            <a:r>
              <a:rPr lang="cs-CZ" altLang="cs-CZ" sz="3600" b="1" dirty="0"/>
              <a:t> </a:t>
            </a:r>
            <a:r>
              <a:rPr lang="cs-CZ" altLang="cs-CZ" sz="3600" b="1" dirty="0" err="1"/>
              <a:t>Knife</a:t>
            </a:r>
            <a:r>
              <a:rPr lang="cs-CZ" altLang="cs-CZ" sz="3600" b="1" dirty="0"/>
              <a:t> (</a:t>
            </a:r>
            <a:r>
              <a:rPr lang="cs-CZ" altLang="cs-CZ" sz="3600" b="1" dirty="0" err="1"/>
              <a:t>still</a:t>
            </a:r>
            <a:r>
              <a:rPr lang="cs-CZ" altLang="cs-CZ" sz="3600" b="1" dirty="0"/>
              <a:t> </a:t>
            </a:r>
            <a:r>
              <a:rPr lang="cs-CZ" altLang="cs-CZ" sz="3600" b="1" dirty="0" err="1"/>
              <a:t>used</a:t>
            </a:r>
            <a:r>
              <a:rPr lang="cs-CZ" altLang="cs-CZ" sz="3600" b="1" dirty="0"/>
              <a:t>)</a:t>
            </a:r>
          </a:p>
        </p:txBody>
      </p:sp>
      <p:sp>
        <p:nvSpPr>
          <p:cNvPr id="356355" name="Rectangle 3">
            <a:extLst>
              <a:ext uri="{FF2B5EF4-FFF2-40B4-BE49-F238E27FC236}">
                <a16:creationId xmlns:a16="http://schemas.microsoft.com/office/drawing/2014/main" id="{A5946EEB-1970-425A-BB93-D00712CC571D}"/>
              </a:ext>
            </a:extLst>
          </p:cNvPr>
          <p:cNvSpPr>
            <a:spLocks noGrp="1" noChangeArrowheads="1"/>
          </p:cNvSpPr>
          <p:nvPr>
            <p:ph type="body" idx="1"/>
          </p:nvPr>
        </p:nvSpPr>
        <p:spPr>
          <a:xfrm>
            <a:off x="1082565" y="1412875"/>
            <a:ext cx="10089931" cy="4895850"/>
          </a:xfrm>
          <a:solidFill>
            <a:schemeClr val="bg1">
              <a:alpha val="30196"/>
            </a:schemeClr>
          </a:solidFill>
        </p:spPr>
        <p:txBody>
          <a:bodyPr/>
          <a:lstStyle/>
          <a:p>
            <a:pPr eaLnBrk="1" hangingPunct="1">
              <a:lnSpc>
                <a:spcPct val="100000"/>
              </a:lnSpc>
              <a:spcBef>
                <a:spcPct val="0"/>
              </a:spcBef>
              <a:buFont typeface="Wingdings" panose="05000000000000000000" pitchFamily="2" charset="2"/>
              <a:buChar char="Ø"/>
            </a:pPr>
            <a:r>
              <a:rPr lang="en-GB" altLang="cs-CZ" sz="2400" dirty="0"/>
              <a:t>1951 – idea of radiosurgery by L. Leksell of Sweden</a:t>
            </a:r>
          </a:p>
          <a:p>
            <a:pPr eaLnBrk="1" hangingPunct="1">
              <a:lnSpc>
                <a:spcPct val="100000"/>
              </a:lnSpc>
              <a:spcBef>
                <a:spcPct val="0"/>
              </a:spcBef>
              <a:buFont typeface="Wingdings" panose="05000000000000000000" pitchFamily="2" charset="2"/>
              <a:buChar char="Ø"/>
            </a:pPr>
            <a:r>
              <a:rPr lang="en-GB" altLang="cs-CZ" sz="2400" dirty="0"/>
              <a:t>The Leksell Gamma Knife is used for treatment of some brain tumours and other lesions (aneurysms, epilepsy etc.)</a:t>
            </a:r>
          </a:p>
          <a:p>
            <a:pPr eaLnBrk="1" hangingPunct="1">
              <a:lnSpc>
                <a:spcPct val="100000"/>
              </a:lnSpc>
              <a:spcBef>
                <a:spcPct val="0"/>
              </a:spcBef>
              <a:buFont typeface="Wingdings" panose="05000000000000000000" pitchFamily="2" charset="2"/>
              <a:buChar char="Ø"/>
            </a:pPr>
            <a:r>
              <a:rPr lang="en-GB" altLang="cs-CZ" sz="2400" dirty="0"/>
              <a:t>201 Co</a:t>
            </a:r>
            <a:r>
              <a:rPr lang="en-GB" altLang="cs-CZ" sz="2400" baseline="30000" dirty="0"/>
              <a:t>60</a:t>
            </a:r>
            <a:r>
              <a:rPr lang="en-GB" altLang="cs-CZ" sz="2400" dirty="0"/>
              <a:t> sources are placed in a central unit with diameter of 400 mm in 5 circles, which are separated by the angle of 7</a:t>
            </a:r>
            <a:r>
              <a:rPr lang="cs-CZ" altLang="cs-CZ" sz="2400" dirty="0"/>
              <a:t>.</a:t>
            </a:r>
            <a:r>
              <a:rPr lang="en-GB" altLang="cs-CZ" sz="2400" dirty="0"/>
              <a:t>5 </a:t>
            </a:r>
            <a:r>
              <a:rPr lang="en-GB" altLang="cs-CZ" sz="2400" dirty="0" err="1"/>
              <a:t>deg</a:t>
            </a:r>
            <a:r>
              <a:rPr lang="cs-CZ" altLang="cs-CZ" sz="2400" dirty="0" err="1"/>
              <a:t>ree</a:t>
            </a:r>
            <a:r>
              <a:rPr lang="en-GB" altLang="cs-CZ" sz="2400" dirty="0"/>
              <a:t>. Each beam is collimated by a tungsten collimator with a conical channel and a circular orifice (4, 8, 14 a 18 mm in diameter). The focus is in the centre where all the channel axes (beams) intersect. The beams converge in the common focus with accuracy of 0.3 mm.</a:t>
            </a:r>
            <a:r>
              <a:rPr lang="en-GB" altLang="cs-CZ" dirty="0"/>
              <a:t> </a:t>
            </a:r>
          </a:p>
          <a:p>
            <a:pPr eaLnBrk="1" hangingPunct="1">
              <a:lnSpc>
                <a:spcPct val="100000"/>
              </a:lnSpc>
              <a:spcBef>
                <a:spcPct val="0"/>
              </a:spcBef>
              <a:buFont typeface="Wingdings" panose="05000000000000000000" pitchFamily="2" charset="2"/>
              <a:buChar char="Ø"/>
            </a:pPr>
            <a:r>
              <a:rPr lang="en-GB" altLang="cs-CZ" sz="2400" dirty="0"/>
              <a:t>The treatment table is equipped by a movable couch. The patient‘s head is fastened in the collimator helmet. It is attached to the couch, which can move inside the irradiation area. </a:t>
            </a:r>
          </a:p>
        </p:txBody>
      </p:sp>
    </p:spTree>
    <p:extLst>
      <p:ext uri="{BB962C8B-B14F-4D97-AF65-F5344CB8AC3E}">
        <p14:creationId xmlns:p14="http://schemas.microsoft.com/office/powerpoint/2010/main" val="1423512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635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63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63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a:extLst>
              <a:ext uri="{FF2B5EF4-FFF2-40B4-BE49-F238E27FC236}">
                <a16:creationId xmlns:a16="http://schemas.microsoft.com/office/drawing/2014/main" id="{7F2CC8EE-6B4C-4C53-9F98-6E34E1EC750D}"/>
              </a:ext>
            </a:extLst>
          </p:cNvPr>
          <p:cNvSpPr>
            <a:spLocks noChangeArrowheads="1"/>
          </p:cNvSpPr>
          <p:nvPr/>
        </p:nvSpPr>
        <p:spPr bwMode="auto">
          <a:xfrm>
            <a:off x="2855913" y="274639"/>
            <a:ext cx="45720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3600" b="1" dirty="0" err="1">
                <a:solidFill>
                  <a:schemeClr val="tx2"/>
                </a:solidFill>
              </a:rPr>
              <a:t>Leksell</a:t>
            </a:r>
            <a:r>
              <a:rPr lang="cs-CZ" altLang="cs-CZ" sz="3600" b="1" dirty="0">
                <a:solidFill>
                  <a:schemeClr val="tx2"/>
                </a:solidFill>
              </a:rPr>
              <a:t> </a:t>
            </a:r>
            <a:r>
              <a:rPr lang="cs-CZ" altLang="cs-CZ" sz="3600" b="1" dirty="0" err="1">
                <a:solidFill>
                  <a:schemeClr val="tx2"/>
                </a:solidFill>
              </a:rPr>
              <a:t>Gamma</a:t>
            </a:r>
            <a:r>
              <a:rPr lang="cs-CZ" altLang="cs-CZ" sz="3600" b="1" dirty="0">
                <a:solidFill>
                  <a:schemeClr val="tx2"/>
                </a:solidFill>
              </a:rPr>
              <a:t> </a:t>
            </a:r>
            <a:r>
              <a:rPr lang="cs-CZ" altLang="cs-CZ" sz="3600" b="1" dirty="0" err="1">
                <a:solidFill>
                  <a:schemeClr val="tx2"/>
                </a:solidFill>
              </a:rPr>
              <a:t>Knife</a:t>
            </a:r>
            <a:endParaRPr lang="en-GB" altLang="cs-CZ" sz="3600" b="1" dirty="0">
              <a:solidFill>
                <a:schemeClr val="tx2"/>
              </a:solidFill>
            </a:endParaRPr>
          </a:p>
        </p:txBody>
      </p:sp>
      <p:pic>
        <p:nvPicPr>
          <p:cNvPr id="90116" name="Picture 6" descr="SouvisejÃ­cÃ­ obrÃ¡zek">
            <a:extLst>
              <a:ext uri="{FF2B5EF4-FFF2-40B4-BE49-F238E27FC236}">
                <a16:creationId xmlns:a16="http://schemas.microsoft.com/office/drawing/2014/main" id="{6BE47659-16F7-471A-A632-6F1BD08FE2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517" y="1254126"/>
            <a:ext cx="4540197" cy="3710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7" name="Obdélník 1">
            <a:extLst>
              <a:ext uri="{FF2B5EF4-FFF2-40B4-BE49-F238E27FC236}">
                <a16:creationId xmlns:a16="http://schemas.microsoft.com/office/drawing/2014/main" id="{005A3C8F-E028-4DDC-A300-0385BF84D859}"/>
              </a:ext>
            </a:extLst>
          </p:cNvPr>
          <p:cNvSpPr>
            <a:spLocks noChangeArrowheads="1"/>
          </p:cNvSpPr>
          <p:nvPr/>
        </p:nvSpPr>
        <p:spPr bwMode="auto">
          <a:xfrm>
            <a:off x="6024563" y="602138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800"/>
              <a:t>http://www.nrc.gov/images/reading-rm/photo-gallery/20071114-040.jpg</a:t>
            </a:r>
          </a:p>
        </p:txBody>
      </p:sp>
      <p:pic>
        <p:nvPicPr>
          <p:cNvPr id="90118" name="Picture 8" descr="https://upload.wikimedia.org/wikipedia/commons/0/00/Gamma_Knife_Graphic.jpg">
            <a:extLst>
              <a:ext uri="{FF2B5EF4-FFF2-40B4-BE49-F238E27FC236}">
                <a16:creationId xmlns:a16="http://schemas.microsoft.com/office/drawing/2014/main" id="{F8595BFA-01E5-4E09-B07C-E2362D3B9D3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5501" y="1988522"/>
            <a:ext cx="2988002" cy="3858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68872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Zástupný symbol pro číslo snímku 5">
            <a:extLst>
              <a:ext uri="{FF2B5EF4-FFF2-40B4-BE49-F238E27FC236}">
                <a16:creationId xmlns:a16="http://schemas.microsoft.com/office/drawing/2014/main" id="{44E74B0D-743F-4FCC-8FA9-8B606D30C3F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0A18CC9-2E99-44DB-9746-1472805B2C1F}" type="slidenum">
              <a:rPr lang="cs-CZ" altLang="cs-CZ" sz="1400"/>
              <a:pPr>
                <a:spcBef>
                  <a:spcPct val="0"/>
                </a:spcBef>
                <a:buFontTx/>
                <a:buNone/>
              </a:pPr>
              <a:t>43</a:t>
            </a:fld>
            <a:endParaRPr lang="cs-CZ" altLang="cs-CZ" sz="1400"/>
          </a:p>
        </p:txBody>
      </p:sp>
      <p:sp>
        <p:nvSpPr>
          <p:cNvPr id="92163" name="Rectangle 2">
            <a:extLst>
              <a:ext uri="{FF2B5EF4-FFF2-40B4-BE49-F238E27FC236}">
                <a16:creationId xmlns:a16="http://schemas.microsoft.com/office/drawing/2014/main" id="{124B7004-E8EC-4638-87E9-8CB641604F52}"/>
              </a:ext>
            </a:extLst>
          </p:cNvPr>
          <p:cNvSpPr>
            <a:spLocks noGrp="1" noChangeArrowheads="1"/>
          </p:cNvSpPr>
          <p:nvPr>
            <p:ph type="title"/>
          </p:nvPr>
        </p:nvSpPr>
        <p:spPr>
          <a:xfrm>
            <a:off x="1609671" y="301844"/>
            <a:ext cx="6335712" cy="706438"/>
          </a:xfrm>
        </p:spPr>
        <p:txBody>
          <a:bodyPr/>
          <a:lstStyle/>
          <a:p>
            <a:pPr algn="l" eaLnBrk="1" hangingPunct="1"/>
            <a:r>
              <a:rPr lang="en-GB" altLang="cs-CZ" sz="3600" b="1" dirty="0"/>
              <a:t>Leksell Gamma Knife</a:t>
            </a:r>
          </a:p>
        </p:txBody>
      </p:sp>
      <p:sp>
        <p:nvSpPr>
          <p:cNvPr id="92164" name="Rectangle 3">
            <a:extLst>
              <a:ext uri="{FF2B5EF4-FFF2-40B4-BE49-F238E27FC236}">
                <a16:creationId xmlns:a16="http://schemas.microsoft.com/office/drawing/2014/main" id="{27D7B732-3FE3-4391-987E-278950F7CB12}"/>
              </a:ext>
            </a:extLst>
          </p:cNvPr>
          <p:cNvSpPr>
            <a:spLocks noGrp="1" noChangeArrowheads="1"/>
          </p:cNvSpPr>
          <p:nvPr>
            <p:ph type="body" idx="1"/>
          </p:nvPr>
        </p:nvSpPr>
        <p:spPr>
          <a:xfrm>
            <a:off x="861847" y="1600201"/>
            <a:ext cx="9911255" cy="4924425"/>
          </a:xfrm>
          <a:noFill/>
        </p:spPr>
        <p:txBody>
          <a:bodyPr/>
          <a:lstStyle/>
          <a:p>
            <a:pPr eaLnBrk="1" hangingPunct="1">
              <a:lnSpc>
                <a:spcPct val="100000"/>
              </a:lnSpc>
              <a:buFont typeface="Wingdings" panose="05000000000000000000" pitchFamily="2" charset="2"/>
              <a:buChar char="Ø"/>
            </a:pPr>
            <a:r>
              <a:rPr lang="en-GB" altLang="cs-CZ" sz="2400" dirty="0"/>
              <a:t>A Leksell stereotactic coordinate frame is attached to patient‘s head by means of four vertical supports and fixation screws. The head is so placed in a 3D coordinate system, where each point is defined by coordinates </a:t>
            </a:r>
            <a:r>
              <a:rPr lang="en-GB" altLang="cs-CZ" sz="2400" i="1" dirty="0"/>
              <a:t>x, y, z. </a:t>
            </a:r>
            <a:r>
              <a:rPr lang="en-GB" altLang="cs-CZ" sz="2400" dirty="0"/>
              <a:t>Their values can be read on the frame. The target area can be located with an accuracy better than </a:t>
            </a:r>
            <a:r>
              <a:rPr lang="en-US" altLang="cs-CZ" sz="2400" dirty="0">
                <a:cs typeface="Arial" panose="020B0604020202020204" pitchFamily="34" charset="0"/>
              </a:rPr>
              <a:t>±</a:t>
            </a:r>
            <a:r>
              <a:rPr lang="en-GB" altLang="cs-CZ" sz="2400" dirty="0"/>
              <a:t> 1 mm.</a:t>
            </a:r>
            <a:endParaRPr lang="cs-CZ" altLang="cs-CZ" sz="2400" dirty="0"/>
          </a:p>
          <a:p>
            <a:pPr eaLnBrk="1" hangingPunct="1">
              <a:lnSpc>
                <a:spcPct val="100000"/>
              </a:lnSpc>
              <a:buFont typeface="Wingdings" panose="05000000000000000000" pitchFamily="2" charset="2"/>
              <a:buNone/>
            </a:pPr>
            <a:endParaRPr lang="en-GB" altLang="cs-CZ" sz="2400" dirty="0"/>
          </a:p>
          <a:p>
            <a:pPr eaLnBrk="1" hangingPunct="1">
              <a:lnSpc>
                <a:spcPct val="100000"/>
              </a:lnSpc>
              <a:buFont typeface="Wingdings" panose="05000000000000000000" pitchFamily="2" charset="2"/>
              <a:buChar char="Ø"/>
            </a:pPr>
            <a:r>
              <a:rPr lang="en-GB" altLang="cs-CZ" sz="2400" dirty="0"/>
              <a:t>A radiological image of the lesion is transferred to the planning system which calculates the total dose from all the 201 sources. By connecting of points with the same dose a curve – isodose – is constructed. The borders of treated lesion should correspond with isodose showing 50-70% of dose maximum. The isodoses copy precisely the outlines of the pathologic lesion in tomographic scans.</a:t>
            </a:r>
          </a:p>
        </p:txBody>
      </p:sp>
    </p:spTree>
    <p:extLst>
      <p:ext uri="{BB962C8B-B14F-4D97-AF65-F5344CB8AC3E}">
        <p14:creationId xmlns:p14="http://schemas.microsoft.com/office/powerpoint/2010/main" val="21376452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Zástupný symbol pro číslo snímku 3">
            <a:extLst>
              <a:ext uri="{FF2B5EF4-FFF2-40B4-BE49-F238E27FC236}">
                <a16:creationId xmlns:a16="http://schemas.microsoft.com/office/drawing/2014/main" id="{882860D4-C7BF-4267-88EE-A76F915F94E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0504146-5527-47E8-8E47-57770275EE3F}" type="slidenum">
              <a:rPr lang="cs-CZ" altLang="cs-CZ" sz="1400"/>
              <a:pPr>
                <a:spcBef>
                  <a:spcPct val="0"/>
                </a:spcBef>
                <a:buFontTx/>
                <a:buNone/>
              </a:pPr>
              <a:t>44</a:t>
            </a:fld>
            <a:endParaRPr lang="cs-CZ" altLang="cs-CZ" sz="1400"/>
          </a:p>
        </p:txBody>
      </p:sp>
      <p:pic>
        <p:nvPicPr>
          <p:cNvPr id="94211" name="Picture 2" descr="gama">
            <a:extLst>
              <a:ext uri="{FF2B5EF4-FFF2-40B4-BE49-F238E27FC236}">
                <a16:creationId xmlns:a16="http://schemas.microsoft.com/office/drawing/2014/main" id="{D4381BCD-13A1-44EF-A61A-993A7E98C0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4" y="981076"/>
            <a:ext cx="8027987" cy="556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2" name="Rectangle 3">
            <a:extLst>
              <a:ext uri="{FF2B5EF4-FFF2-40B4-BE49-F238E27FC236}">
                <a16:creationId xmlns:a16="http://schemas.microsoft.com/office/drawing/2014/main" id="{C9D25775-F8BD-4A9E-BC32-61B9D978A42D}"/>
              </a:ext>
            </a:extLst>
          </p:cNvPr>
          <p:cNvSpPr>
            <a:spLocks noChangeArrowheads="1"/>
          </p:cNvSpPr>
          <p:nvPr/>
        </p:nvSpPr>
        <p:spPr bwMode="auto">
          <a:xfrm>
            <a:off x="863437" y="207251"/>
            <a:ext cx="59039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3600" b="1" dirty="0">
                <a:solidFill>
                  <a:schemeClr val="tx2"/>
                </a:solidFill>
              </a:rPr>
              <a:t>Leksell Gamma Knife</a:t>
            </a:r>
          </a:p>
        </p:txBody>
      </p:sp>
    </p:spTree>
    <p:extLst>
      <p:ext uri="{BB962C8B-B14F-4D97-AF65-F5344CB8AC3E}">
        <p14:creationId xmlns:p14="http://schemas.microsoft.com/office/powerpoint/2010/main" val="19970020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Zástupný symbol pro číslo snímku 3">
            <a:extLst>
              <a:ext uri="{FF2B5EF4-FFF2-40B4-BE49-F238E27FC236}">
                <a16:creationId xmlns:a16="http://schemas.microsoft.com/office/drawing/2014/main" id="{D6A13B5E-1E98-47BD-8D95-8F06B1BB6DF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7CA139D-1B84-4AA7-BCE1-7AC12644E7CB}" type="slidenum">
              <a:rPr lang="cs-CZ" altLang="cs-CZ" sz="1400"/>
              <a:pPr>
                <a:spcBef>
                  <a:spcPct val="0"/>
                </a:spcBef>
                <a:buFontTx/>
                <a:buNone/>
              </a:pPr>
              <a:t>45</a:t>
            </a:fld>
            <a:endParaRPr lang="cs-CZ" altLang="cs-CZ" sz="1400"/>
          </a:p>
        </p:txBody>
      </p:sp>
      <p:pic>
        <p:nvPicPr>
          <p:cNvPr id="96259" name="Picture 2" descr="rám">
            <a:extLst>
              <a:ext uri="{FF2B5EF4-FFF2-40B4-BE49-F238E27FC236}">
                <a16:creationId xmlns:a16="http://schemas.microsoft.com/office/drawing/2014/main" id="{94718929-647C-4A04-B891-43DFF2212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3" y="981075"/>
            <a:ext cx="8101012" cy="567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0" name="Rectangle 3">
            <a:extLst>
              <a:ext uri="{FF2B5EF4-FFF2-40B4-BE49-F238E27FC236}">
                <a16:creationId xmlns:a16="http://schemas.microsoft.com/office/drawing/2014/main" id="{F6BDFD5C-7358-4B47-AAF3-BE3C2AC920CB}"/>
              </a:ext>
            </a:extLst>
          </p:cNvPr>
          <p:cNvSpPr>
            <a:spLocks noChangeArrowheads="1"/>
          </p:cNvSpPr>
          <p:nvPr/>
        </p:nvSpPr>
        <p:spPr bwMode="auto">
          <a:xfrm>
            <a:off x="2135189" y="260350"/>
            <a:ext cx="561657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3600" b="1" dirty="0">
                <a:solidFill>
                  <a:schemeClr val="tx2"/>
                </a:solidFill>
              </a:rPr>
              <a:t>Leksell Gamma Knife</a:t>
            </a:r>
          </a:p>
        </p:txBody>
      </p:sp>
    </p:spTree>
    <p:extLst>
      <p:ext uri="{BB962C8B-B14F-4D97-AF65-F5344CB8AC3E}">
        <p14:creationId xmlns:p14="http://schemas.microsoft.com/office/powerpoint/2010/main" val="20949486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Zástupný symbol pro číslo snímku 7">
            <a:extLst>
              <a:ext uri="{FF2B5EF4-FFF2-40B4-BE49-F238E27FC236}">
                <a16:creationId xmlns:a16="http://schemas.microsoft.com/office/drawing/2014/main" id="{8F591D5F-D2F5-4E08-978C-5CA62B222B5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0A3764E-A54C-43BF-9674-66ECF93B6D92}" type="slidenum">
              <a:rPr lang="cs-CZ" altLang="cs-CZ" sz="1400"/>
              <a:pPr>
                <a:spcBef>
                  <a:spcPct val="0"/>
                </a:spcBef>
                <a:buFontTx/>
                <a:buNone/>
              </a:pPr>
              <a:t>46</a:t>
            </a:fld>
            <a:endParaRPr lang="cs-CZ" altLang="cs-CZ" sz="1400"/>
          </a:p>
        </p:txBody>
      </p:sp>
      <p:sp>
        <p:nvSpPr>
          <p:cNvPr id="98307" name="Rectangle 2">
            <a:extLst>
              <a:ext uri="{FF2B5EF4-FFF2-40B4-BE49-F238E27FC236}">
                <a16:creationId xmlns:a16="http://schemas.microsoft.com/office/drawing/2014/main" id="{1BF3BCE9-5F25-4744-89C9-72B16AC4E4B8}"/>
              </a:ext>
            </a:extLst>
          </p:cNvPr>
          <p:cNvSpPr>
            <a:spLocks noGrp="1" noChangeArrowheads="1"/>
          </p:cNvSpPr>
          <p:nvPr>
            <p:ph type="title"/>
          </p:nvPr>
        </p:nvSpPr>
        <p:spPr>
          <a:xfrm>
            <a:off x="1774825" y="274638"/>
            <a:ext cx="8642350" cy="1714500"/>
          </a:xfrm>
        </p:spPr>
        <p:txBody>
          <a:bodyPr/>
          <a:lstStyle/>
          <a:p>
            <a:pPr algn="l" eaLnBrk="1" hangingPunct="1"/>
            <a:r>
              <a:rPr lang="en-GB" altLang="cs-CZ" sz="3600" b="1" dirty="0"/>
              <a:t>Afterloader</a:t>
            </a:r>
            <a:br>
              <a:rPr lang="en-GB" altLang="cs-CZ" sz="3200" b="1" dirty="0">
                <a:solidFill>
                  <a:schemeClr val="tx1"/>
                </a:solidFill>
              </a:rPr>
            </a:br>
            <a:r>
              <a:rPr lang="en-GB" altLang="cs-CZ" sz="2000" dirty="0">
                <a:solidFill>
                  <a:schemeClr val="tx1"/>
                </a:solidFill>
              </a:rPr>
              <a:t>works with Ir-192. An instrument for safe intracavitary irradiation</a:t>
            </a:r>
            <a:r>
              <a:rPr lang="cs-CZ" altLang="cs-CZ" sz="2000" dirty="0">
                <a:solidFill>
                  <a:schemeClr val="tx1"/>
                </a:solidFill>
              </a:rPr>
              <a:t>.</a:t>
            </a:r>
            <a:endParaRPr lang="en-GB" altLang="cs-CZ" sz="2000" dirty="0">
              <a:solidFill>
                <a:schemeClr val="tx1"/>
              </a:solidFill>
            </a:endParaRPr>
          </a:p>
        </p:txBody>
      </p:sp>
      <p:pic>
        <p:nvPicPr>
          <p:cNvPr id="20" name="Picture 2">
            <a:extLst>
              <a:ext uri="{FF2B5EF4-FFF2-40B4-BE49-F238E27FC236}">
                <a16:creationId xmlns:a16="http://schemas.microsoft.com/office/drawing/2014/main" id="{50A04F88-F1D5-4856-9AB7-0BB3D6EE4E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337" y="1757477"/>
            <a:ext cx="4823911" cy="342497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a:extLst>
              <a:ext uri="{FF2B5EF4-FFF2-40B4-BE49-F238E27FC236}">
                <a16:creationId xmlns:a16="http://schemas.microsoft.com/office/drawing/2014/main" id="{E8BAD2EB-FECB-42A4-B842-ECEC4E9D6B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1457" y="2068348"/>
            <a:ext cx="2245536" cy="1505116"/>
          </a:xfrm>
          <a:prstGeom prst="rect">
            <a:avLst/>
          </a:prstGeom>
          <a:noFill/>
          <a:extLst>
            <a:ext uri="{909E8E84-426E-40DD-AFC4-6F175D3DCCD1}">
              <a14:hiddenFill xmlns:a14="http://schemas.microsoft.com/office/drawing/2010/main">
                <a:solidFill>
                  <a:srgbClr val="FFFFFF"/>
                </a:solidFill>
              </a14:hiddenFill>
            </a:ext>
          </a:extLst>
        </p:spPr>
      </p:pic>
      <p:sp>
        <p:nvSpPr>
          <p:cNvPr id="22" name="Text Box 7">
            <a:extLst>
              <a:ext uri="{FF2B5EF4-FFF2-40B4-BE49-F238E27FC236}">
                <a16:creationId xmlns:a16="http://schemas.microsoft.com/office/drawing/2014/main" id="{2589BE3A-822F-414F-A04D-DBD3A62FACB6}"/>
              </a:ext>
            </a:extLst>
          </p:cNvPr>
          <p:cNvSpPr txBox="1">
            <a:spLocks noChangeArrowheads="1"/>
          </p:cNvSpPr>
          <p:nvPr/>
        </p:nvSpPr>
        <p:spPr bwMode="auto">
          <a:xfrm>
            <a:off x="1492469" y="5364270"/>
            <a:ext cx="48348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600" dirty="0"/>
              <a:t>https://www.saginova.info/saginova_afterloader/</a:t>
            </a:r>
            <a:endParaRPr lang="en-GB" altLang="cs-CZ" sz="1600" dirty="0"/>
          </a:p>
        </p:txBody>
      </p:sp>
      <p:sp>
        <p:nvSpPr>
          <p:cNvPr id="9" name="TextovéPole 8">
            <a:extLst>
              <a:ext uri="{FF2B5EF4-FFF2-40B4-BE49-F238E27FC236}">
                <a16:creationId xmlns:a16="http://schemas.microsoft.com/office/drawing/2014/main" id="{5C2350BE-CE29-4B43-BB69-E27176D8D29A}"/>
              </a:ext>
            </a:extLst>
          </p:cNvPr>
          <p:cNvSpPr txBox="1"/>
          <p:nvPr/>
        </p:nvSpPr>
        <p:spPr>
          <a:xfrm>
            <a:off x="7409793" y="4372303"/>
            <a:ext cx="3352800" cy="646331"/>
          </a:xfrm>
          <a:prstGeom prst="rect">
            <a:avLst/>
          </a:prstGeom>
          <a:noFill/>
        </p:spPr>
        <p:txBody>
          <a:bodyPr wrap="square" rtlCol="0">
            <a:spAutoFit/>
          </a:bodyPr>
          <a:lstStyle/>
          <a:p>
            <a:pPr algn="l"/>
            <a:r>
              <a:rPr lang="cs-CZ" sz="1800" dirty="0">
                <a:latin typeface="+mn-lt"/>
              </a:rPr>
              <a:t>(</a:t>
            </a:r>
            <a:r>
              <a:rPr lang="cs-CZ" sz="1800" dirty="0" err="1">
                <a:latin typeface="+mn-lt"/>
              </a:rPr>
              <a:t>the</a:t>
            </a:r>
            <a:r>
              <a:rPr lang="cs-CZ" sz="1800" dirty="0">
                <a:latin typeface="+mn-lt"/>
              </a:rPr>
              <a:t> </a:t>
            </a:r>
            <a:r>
              <a:rPr lang="cs-CZ" sz="1800" dirty="0" err="1">
                <a:latin typeface="+mn-lt"/>
              </a:rPr>
              <a:t>mentioned</a:t>
            </a:r>
            <a:r>
              <a:rPr lang="cs-CZ" sz="1800" dirty="0">
                <a:latin typeface="+mn-lt"/>
              </a:rPr>
              <a:t> </a:t>
            </a:r>
            <a:r>
              <a:rPr lang="cs-CZ" sz="1800" dirty="0" err="1">
                <a:latin typeface="+mn-lt"/>
              </a:rPr>
              <a:t>phantom</a:t>
            </a:r>
            <a:r>
              <a:rPr lang="cs-CZ" sz="1800" dirty="0">
                <a:latin typeface="+mn-lt"/>
              </a:rPr>
              <a:t> </a:t>
            </a:r>
            <a:r>
              <a:rPr lang="cs-CZ" sz="1800" dirty="0" err="1">
                <a:latin typeface="+mn-lt"/>
              </a:rPr>
              <a:t>is</a:t>
            </a:r>
            <a:r>
              <a:rPr lang="cs-CZ" sz="1800" dirty="0">
                <a:latin typeface="+mn-lt"/>
              </a:rPr>
              <a:t> not </a:t>
            </a:r>
            <a:r>
              <a:rPr lang="cs-CZ" sz="1800" dirty="0" err="1">
                <a:latin typeface="+mn-lt"/>
              </a:rPr>
              <a:t>displayed</a:t>
            </a:r>
            <a:r>
              <a:rPr lang="cs-CZ" sz="1800" dirty="0">
                <a:latin typeface="+mn-lt"/>
              </a:rPr>
              <a:t> </a:t>
            </a:r>
            <a:r>
              <a:rPr lang="cs-CZ" sz="1800" dirty="0" err="1">
                <a:latin typeface="+mn-lt"/>
              </a:rPr>
              <a:t>here</a:t>
            </a:r>
            <a:r>
              <a:rPr lang="cs-CZ" sz="1800" dirty="0">
                <a:latin typeface="+mn-lt"/>
              </a:rPr>
              <a:t>)</a:t>
            </a:r>
            <a:endParaRPr lang="en-GB" sz="1800" dirty="0" err="1">
              <a:latin typeface="+mn-lt"/>
            </a:endParaRPr>
          </a:p>
        </p:txBody>
      </p:sp>
    </p:spTree>
    <p:extLst>
      <p:ext uri="{BB962C8B-B14F-4D97-AF65-F5344CB8AC3E}">
        <p14:creationId xmlns:p14="http://schemas.microsoft.com/office/powerpoint/2010/main" val="13619070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Zástupný symbol pro číslo snímku 5">
            <a:extLst>
              <a:ext uri="{FF2B5EF4-FFF2-40B4-BE49-F238E27FC236}">
                <a16:creationId xmlns:a16="http://schemas.microsoft.com/office/drawing/2014/main" id="{9161CC26-ECE0-44B2-AAB8-24BF862344E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7139E93-3D0C-4DA3-9E98-0ED7543E4B89}" type="slidenum">
              <a:rPr lang="cs-CZ" altLang="cs-CZ" sz="1400"/>
              <a:pPr>
                <a:spcBef>
                  <a:spcPct val="0"/>
                </a:spcBef>
                <a:buFontTx/>
                <a:buNone/>
              </a:pPr>
              <a:t>47</a:t>
            </a:fld>
            <a:endParaRPr lang="cs-CZ" altLang="cs-CZ" sz="1400"/>
          </a:p>
        </p:txBody>
      </p:sp>
      <p:sp>
        <p:nvSpPr>
          <p:cNvPr id="100355" name="Rectangle 2">
            <a:extLst>
              <a:ext uri="{FF2B5EF4-FFF2-40B4-BE49-F238E27FC236}">
                <a16:creationId xmlns:a16="http://schemas.microsoft.com/office/drawing/2014/main" id="{C9FAFDE4-7D9E-4B48-AC1E-F2C6C32A1194}"/>
              </a:ext>
            </a:extLst>
          </p:cNvPr>
          <p:cNvSpPr>
            <a:spLocks noGrp="1" noChangeArrowheads="1"/>
          </p:cNvSpPr>
          <p:nvPr>
            <p:ph type="title"/>
          </p:nvPr>
        </p:nvSpPr>
        <p:spPr>
          <a:xfrm>
            <a:off x="588580" y="116982"/>
            <a:ext cx="8882666" cy="850900"/>
          </a:xfrm>
        </p:spPr>
        <p:txBody>
          <a:bodyPr/>
          <a:lstStyle/>
          <a:p>
            <a:pPr algn="l" eaLnBrk="1" hangingPunct="1"/>
            <a:r>
              <a:rPr lang="en-GB" altLang="cs-CZ" sz="3600" b="1" dirty="0"/>
              <a:t>Radiation sources – non-radioactive</a:t>
            </a:r>
          </a:p>
        </p:txBody>
      </p:sp>
      <p:sp>
        <p:nvSpPr>
          <p:cNvPr id="382979" name="Rectangle 3">
            <a:extLst>
              <a:ext uri="{FF2B5EF4-FFF2-40B4-BE49-F238E27FC236}">
                <a16:creationId xmlns:a16="http://schemas.microsoft.com/office/drawing/2014/main" id="{9A816A24-71A0-4F64-A335-B332805E16F8}"/>
              </a:ext>
            </a:extLst>
          </p:cNvPr>
          <p:cNvSpPr>
            <a:spLocks noGrp="1" noChangeArrowheads="1"/>
          </p:cNvSpPr>
          <p:nvPr>
            <p:ph type="body" idx="1"/>
          </p:nvPr>
        </p:nvSpPr>
        <p:spPr>
          <a:xfrm>
            <a:off x="557048" y="1196976"/>
            <a:ext cx="10457793" cy="5400675"/>
          </a:xfrm>
          <a:noFill/>
        </p:spPr>
        <p:txBody>
          <a:bodyPr/>
          <a:lstStyle/>
          <a:p>
            <a:pPr marL="609600" indent="-609600" eaLnBrk="1" hangingPunct="1">
              <a:lnSpc>
                <a:spcPct val="100000"/>
              </a:lnSpc>
              <a:buFontTx/>
              <a:buAutoNum type="alphaUcParenR"/>
            </a:pPr>
            <a:r>
              <a:rPr lang="en-GB" altLang="cs-CZ" sz="2100" b="1" dirty="0"/>
              <a:t>X-ray tube devices: </a:t>
            </a:r>
            <a:r>
              <a:rPr lang="en-GB" altLang="cs-CZ" sz="2100" dirty="0"/>
              <a:t>Therapeutic X-ray tubes differ in construction from diagnostic X-ray tubes. They have larger focus area, robust anode and effective cooling. They are (were) produced in three sorts:</a:t>
            </a:r>
            <a:endParaRPr lang="cs-CZ" altLang="cs-CZ" sz="2100" dirty="0"/>
          </a:p>
          <a:p>
            <a:pPr marL="609600" indent="-609600" eaLnBrk="1" hangingPunct="1">
              <a:lnSpc>
                <a:spcPct val="100000"/>
              </a:lnSpc>
              <a:buFontTx/>
              <a:buNone/>
            </a:pPr>
            <a:endParaRPr lang="en-GB" altLang="cs-CZ" sz="500" dirty="0"/>
          </a:p>
          <a:p>
            <a:pPr marL="990600" lvl="1" indent="-533400" eaLnBrk="1" hangingPunct="1"/>
            <a:r>
              <a:rPr lang="en-GB" altLang="cs-CZ" sz="2100" dirty="0"/>
              <a:t>low-voltage</a:t>
            </a:r>
            <a:r>
              <a:rPr lang="en-GB" altLang="cs-CZ" sz="2100" b="1" dirty="0"/>
              <a:t>  </a:t>
            </a:r>
            <a:r>
              <a:rPr lang="en-GB" altLang="cs-CZ" sz="2100" dirty="0"/>
              <a:t>(40 - 100 kV) for contact surface therapy. The radiation is fully absorbed by a soft tissue layer 2 - 3 cm thick. e.g.,  </a:t>
            </a:r>
            <a:r>
              <a:rPr lang="en-GB" altLang="cs-CZ" sz="2100" dirty="0" err="1"/>
              <a:t>Chaoul</a:t>
            </a:r>
            <a:r>
              <a:rPr lang="en-GB" altLang="cs-CZ" sz="2100" dirty="0"/>
              <a:t> lamp.</a:t>
            </a:r>
          </a:p>
          <a:p>
            <a:pPr marL="990600" lvl="1" indent="-533400" eaLnBrk="1" hangingPunct="1"/>
            <a:r>
              <a:rPr lang="en-GB" altLang="cs-CZ" sz="2100" dirty="0"/>
              <a:t>medium-voltage (120 - 150 kV) for brachytherapy – from distance of max. 25cm. They were used to irradiate tumours at max depth 5 cm.</a:t>
            </a:r>
          </a:p>
          <a:p>
            <a:pPr marL="990600" lvl="1" indent="-533400" eaLnBrk="1" hangingPunct="1"/>
            <a:r>
              <a:rPr lang="en-GB" altLang="cs-CZ" sz="2100" dirty="0"/>
              <a:t>ortho-voltage (160 - 400 kV) for teletherapy (deep irradiation from distance). These have been replaced by the radionuclide sources and accelerators.</a:t>
            </a:r>
            <a:endParaRPr lang="en-GB" altLang="cs-CZ" sz="2100" b="1" dirty="0"/>
          </a:p>
          <a:p>
            <a:pPr marL="609600" indent="-609600" eaLnBrk="1" hangingPunct="1">
              <a:lnSpc>
                <a:spcPct val="100000"/>
              </a:lnSpc>
              <a:buFontTx/>
              <a:buNone/>
            </a:pPr>
            <a:r>
              <a:rPr lang="en-GB" altLang="cs-CZ" sz="2100" b="1" dirty="0"/>
              <a:t>B) </a:t>
            </a:r>
            <a:r>
              <a:rPr lang="cs-CZ" altLang="cs-CZ" sz="2100" b="1" dirty="0"/>
              <a:t>	</a:t>
            </a:r>
            <a:r>
              <a:rPr lang="en-GB" altLang="cs-CZ" sz="2100" b="1" dirty="0"/>
              <a:t>Electron Accelerators: </a:t>
            </a:r>
            <a:r>
              <a:rPr lang="en-GB" altLang="cs-CZ" sz="2100" dirty="0"/>
              <a:t>X-rays with photon energy above 1 MeV and </a:t>
            </a:r>
            <a:r>
              <a:rPr lang="en-GB" altLang="cs-CZ" sz="2100" dirty="0">
                <a:latin typeface="Symbol" panose="05050102010706020507" pitchFamily="18" charset="2"/>
              </a:rPr>
              <a:t>g</a:t>
            </a:r>
            <a:r>
              <a:rPr lang="en-GB" altLang="cs-CZ" sz="2100" dirty="0"/>
              <a:t>-radiation with photon energy above 0</a:t>
            </a:r>
            <a:r>
              <a:rPr lang="cs-CZ" altLang="cs-CZ" sz="2100" dirty="0"/>
              <a:t>.</a:t>
            </a:r>
            <a:r>
              <a:rPr lang="en-GB" altLang="cs-CZ" sz="2100" dirty="0"/>
              <a:t>66 MeV are used for megavoltage therapy</a:t>
            </a:r>
            <a:r>
              <a:rPr lang="en-GB" altLang="cs-CZ" sz="2100" b="1" dirty="0"/>
              <a:t>. </a:t>
            </a:r>
            <a:r>
              <a:rPr lang="en-GB" altLang="cs-CZ" sz="2100" dirty="0"/>
              <a:t>Their sources are mainly electron accelerators. The accelerated electrons are usually not used for direct irradiation but the production of high-energy X-rays. </a:t>
            </a:r>
          </a:p>
        </p:txBody>
      </p:sp>
    </p:spTree>
    <p:extLst>
      <p:ext uri="{BB962C8B-B14F-4D97-AF65-F5344CB8AC3E}">
        <p14:creationId xmlns:p14="http://schemas.microsoft.com/office/powerpoint/2010/main" val="34850759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297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297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297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29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Zástupný symbol pro číslo snímku 6">
            <a:extLst>
              <a:ext uri="{FF2B5EF4-FFF2-40B4-BE49-F238E27FC236}">
                <a16:creationId xmlns:a16="http://schemas.microsoft.com/office/drawing/2014/main" id="{FD81BF8C-DC0B-402D-A568-9B89ED07C2F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D85985F-21A6-4988-ABE6-6F43F124485D}" type="slidenum">
              <a:rPr lang="cs-CZ" altLang="cs-CZ" sz="1400"/>
              <a:pPr>
                <a:spcBef>
                  <a:spcPct val="0"/>
                </a:spcBef>
                <a:buFontTx/>
                <a:buNone/>
              </a:pPr>
              <a:t>48</a:t>
            </a:fld>
            <a:endParaRPr lang="cs-CZ" altLang="cs-CZ" sz="1400"/>
          </a:p>
        </p:txBody>
      </p:sp>
      <p:sp>
        <p:nvSpPr>
          <p:cNvPr id="102403" name="Rectangle 2">
            <a:extLst>
              <a:ext uri="{FF2B5EF4-FFF2-40B4-BE49-F238E27FC236}">
                <a16:creationId xmlns:a16="http://schemas.microsoft.com/office/drawing/2014/main" id="{B78FCDAC-FDF7-4652-B6AE-ECD0E3DA940C}"/>
              </a:ext>
            </a:extLst>
          </p:cNvPr>
          <p:cNvSpPr>
            <a:spLocks noGrp="1" noChangeArrowheads="1"/>
          </p:cNvSpPr>
          <p:nvPr>
            <p:ph type="title"/>
          </p:nvPr>
        </p:nvSpPr>
        <p:spPr>
          <a:xfrm>
            <a:off x="1182455" y="425710"/>
            <a:ext cx="10753200" cy="451576"/>
          </a:xfrm>
        </p:spPr>
        <p:txBody>
          <a:bodyPr/>
          <a:lstStyle/>
          <a:p>
            <a:pPr algn="l" eaLnBrk="1" hangingPunct="1"/>
            <a:r>
              <a:rPr lang="en-GB" altLang="cs-CZ" sz="3600" b="1" dirty="0"/>
              <a:t>The linear accelerator</a:t>
            </a:r>
            <a:endParaRPr lang="cs-CZ" altLang="cs-CZ" sz="3600" b="1" dirty="0"/>
          </a:p>
        </p:txBody>
      </p:sp>
      <p:pic>
        <p:nvPicPr>
          <p:cNvPr id="102404" name="Picture 3" descr="CLINAC 2100C">
            <a:extLst>
              <a:ext uri="{FF2B5EF4-FFF2-40B4-BE49-F238E27FC236}">
                <a16:creationId xmlns:a16="http://schemas.microsoft.com/office/drawing/2014/main" id="{3303F104-D778-465E-AB8D-77F1E7A611F3}"/>
              </a:ext>
            </a:extLst>
          </p:cNvPr>
          <p:cNvPicPr>
            <a:picLocks noGrp="1" noChangeAspect="1" noChangeArrowheads="1"/>
          </p:cNvPicPr>
          <p:nvPr>
            <p:ph sz="half" idx="2"/>
          </p:nvPr>
        </p:nvPicPr>
        <p:blipFill>
          <a:blip r:embed="rId3">
            <a:lum contrast="12000"/>
            <a:extLst>
              <a:ext uri="{28A0092B-C50C-407E-A947-70E740481C1C}">
                <a14:useLocalDpi xmlns:a14="http://schemas.microsoft.com/office/drawing/2010/main" val="0"/>
              </a:ext>
            </a:extLst>
          </a:blip>
          <a:srcRect/>
          <a:stretch>
            <a:fillRect/>
          </a:stretch>
        </p:blipFill>
        <p:spPr>
          <a:xfrm>
            <a:off x="3503614" y="1484313"/>
            <a:ext cx="5545137" cy="4121150"/>
          </a:xfrm>
          <a:noFill/>
        </p:spPr>
      </p:pic>
      <p:sp>
        <p:nvSpPr>
          <p:cNvPr id="102405" name="Text Box 4">
            <a:extLst>
              <a:ext uri="{FF2B5EF4-FFF2-40B4-BE49-F238E27FC236}">
                <a16:creationId xmlns:a16="http://schemas.microsoft.com/office/drawing/2014/main" id="{11B64E86-1E90-4022-9086-D68EA7118465}"/>
              </a:ext>
            </a:extLst>
          </p:cNvPr>
          <p:cNvSpPr txBox="1">
            <a:spLocks noChangeArrowheads="1"/>
          </p:cNvSpPr>
          <p:nvPr/>
        </p:nvSpPr>
        <p:spPr bwMode="auto">
          <a:xfrm>
            <a:off x="2063750" y="5949951"/>
            <a:ext cx="8135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i="1"/>
              <a:t> </a:t>
            </a:r>
            <a:r>
              <a:rPr lang="en-GB" altLang="cs-CZ" sz="2000" i="1"/>
              <a:t>CLINAC 2100C</a:t>
            </a:r>
            <a:r>
              <a:rPr lang="en-GB" altLang="cs-CZ" sz="2000"/>
              <a:t> in Masaryk memorial institute of oncology in Brno</a:t>
            </a:r>
          </a:p>
        </p:txBody>
      </p:sp>
    </p:spTree>
    <p:extLst>
      <p:ext uri="{BB962C8B-B14F-4D97-AF65-F5344CB8AC3E}">
        <p14:creationId xmlns:p14="http://schemas.microsoft.com/office/powerpoint/2010/main" val="3903293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Zástupný symbol pro číslo snímku 5">
            <a:extLst>
              <a:ext uri="{FF2B5EF4-FFF2-40B4-BE49-F238E27FC236}">
                <a16:creationId xmlns:a16="http://schemas.microsoft.com/office/drawing/2014/main" id="{56DF8792-D8A0-42EF-A96C-B19FBE28654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7609D24-5F88-454E-A25D-66F11BC42D98}" type="slidenum">
              <a:rPr lang="cs-CZ" altLang="cs-CZ" sz="1400"/>
              <a:pPr>
                <a:spcBef>
                  <a:spcPct val="0"/>
                </a:spcBef>
                <a:buFontTx/>
                <a:buNone/>
              </a:pPr>
              <a:t>49</a:t>
            </a:fld>
            <a:endParaRPr lang="cs-CZ" altLang="cs-CZ" sz="1400"/>
          </a:p>
        </p:txBody>
      </p:sp>
      <p:sp>
        <p:nvSpPr>
          <p:cNvPr id="104451" name="Rectangle 2">
            <a:extLst>
              <a:ext uri="{FF2B5EF4-FFF2-40B4-BE49-F238E27FC236}">
                <a16:creationId xmlns:a16="http://schemas.microsoft.com/office/drawing/2014/main" id="{B99ED8BC-4315-4022-8371-4F6A7DED130B}"/>
              </a:ext>
            </a:extLst>
          </p:cNvPr>
          <p:cNvSpPr>
            <a:spLocks noGrp="1" noChangeArrowheads="1"/>
          </p:cNvSpPr>
          <p:nvPr>
            <p:ph type="title"/>
          </p:nvPr>
        </p:nvSpPr>
        <p:spPr>
          <a:xfrm>
            <a:off x="793573" y="236525"/>
            <a:ext cx="8665737" cy="451576"/>
          </a:xfrm>
        </p:spPr>
        <p:txBody>
          <a:bodyPr/>
          <a:lstStyle/>
          <a:p>
            <a:pPr algn="l" eaLnBrk="1" hangingPunct="1"/>
            <a:r>
              <a:rPr lang="en-GB" altLang="cs-CZ" sz="3600" b="1" dirty="0"/>
              <a:t>The linear accelerator</a:t>
            </a:r>
            <a:br>
              <a:rPr lang="en-GB" altLang="cs-CZ" sz="3200" b="1" dirty="0">
                <a:solidFill>
                  <a:schemeClr val="tx1"/>
                </a:solidFill>
              </a:rPr>
            </a:br>
            <a:r>
              <a:rPr lang="cs-CZ" altLang="cs-CZ" sz="1600" dirty="0">
                <a:solidFill>
                  <a:schemeClr val="tx1"/>
                </a:solidFill>
              </a:rPr>
              <a:t>http://www.cs.nsw.gov.au/rpa/pet/RadTraining/MedicalLinacs.htm</a:t>
            </a:r>
          </a:p>
        </p:txBody>
      </p:sp>
      <p:graphicFrame>
        <p:nvGraphicFramePr>
          <p:cNvPr id="104452" name="Object 3">
            <a:extLst>
              <a:ext uri="{FF2B5EF4-FFF2-40B4-BE49-F238E27FC236}">
                <a16:creationId xmlns:a16="http://schemas.microsoft.com/office/drawing/2014/main" id="{B6E42141-DF82-4D76-80CE-B95F77DDCE7C}"/>
              </a:ext>
            </a:extLst>
          </p:cNvPr>
          <p:cNvGraphicFramePr>
            <a:graphicFrameLocks noGrp="1" noChangeAspect="1"/>
          </p:cNvGraphicFramePr>
          <p:nvPr>
            <p:ph idx="1"/>
          </p:nvPr>
        </p:nvGraphicFramePr>
        <p:xfrm>
          <a:off x="2208214" y="1341439"/>
          <a:ext cx="7920037" cy="5362575"/>
        </p:xfrm>
        <a:graphic>
          <a:graphicData uri="http://schemas.openxmlformats.org/presentationml/2006/ole">
            <mc:AlternateContent xmlns:mc="http://schemas.openxmlformats.org/markup-compatibility/2006">
              <mc:Choice xmlns:v="urn:schemas-microsoft-com:vml" Requires="v">
                <p:oleObj spid="_x0000_s7175" name="Rastrový obrázek" r:id="rId4" imgW="6582694" imgH="4458322" progId="Paint.Picture">
                  <p:embed/>
                </p:oleObj>
              </mc:Choice>
              <mc:Fallback>
                <p:oleObj name="Rastrový obrázek" r:id="rId4" imgW="6582694" imgH="4458322" progId="Paint.Picture">
                  <p:embed/>
                  <p:pic>
                    <p:nvPicPr>
                      <p:cNvPr id="104452" name="Object 3">
                        <a:extLst>
                          <a:ext uri="{FF2B5EF4-FFF2-40B4-BE49-F238E27FC236}">
                            <a16:creationId xmlns:a16="http://schemas.microsoft.com/office/drawing/2014/main" id="{B6E42141-DF82-4D76-80CE-B95F77DDCE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8214" y="1341439"/>
                        <a:ext cx="7920037"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42154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číslo snímku 7">
            <a:extLst>
              <a:ext uri="{FF2B5EF4-FFF2-40B4-BE49-F238E27FC236}">
                <a16:creationId xmlns:a16="http://schemas.microsoft.com/office/drawing/2014/main" id="{240970AC-734F-4BAD-BEFC-96D154EBEE8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BF17AFE-F316-46FA-A610-426A0AE2C91C}" type="slidenum">
              <a:rPr lang="cs-CZ" altLang="cs-CZ" sz="1400"/>
              <a:pPr>
                <a:spcBef>
                  <a:spcPct val="0"/>
                </a:spcBef>
                <a:buFontTx/>
                <a:buNone/>
              </a:pPr>
              <a:t>5</a:t>
            </a:fld>
            <a:endParaRPr lang="cs-CZ" altLang="cs-CZ" sz="1400"/>
          </a:p>
        </p:txBody>
      </p:sp>
      <p:sp>
        <p:nvSpPr>
          <p:cNvPr id="14339" name="Rectangle 2">
            <a:extLst>
              <a:ext uri="{FF2B5EF4-FFF2-40B4-BE49-F238E27FC236}">
                <a16:creationId xmlns:a16="http://schemas.microsoft.com/office/drawing/2014/main" id="{7413C898-CB18-4D83-B56F-24128CDA5AAD}"/>
              </a:ext>
            </a:extLst>
          </p:cNvPr>
          <p:cNvSpPr>
            <a:spLocks noGrp="1" noChangeArrowheads="1"/>
          </p:cNvSpPr>
          <p:nvPr>
            <p:ph type="title"/>
          </p:nvPr>
        </p:nvSpPr>
        <p:spPr>
          <a:xfrm>
            <a:off x="609600" y="274638"/>
            <a:ext cx="6211614" cy="650272"/>
          </a:xfrm>
        </p:spPr>
        <p:txBody>
          <a:bodyPr/>
          <a:lstStyle/>
          <a:p>
            <a:pPr algn="l" eaLnBrk="1" hangingPunct="1"/>
            <a:r>
              <a:rPr lang="en-GB" altLang="cs-CZ" sz="3600" b="1" dirty="0"/>
              <a:t>Law of radioactive decay</a:t>
            </a:r>
          </a:p>
        </p:txBody>
      </p:sp>
      <p:sp>
        <p:nvSpPr>
          <p:cNvPr id="14340" name="Rectangle 3">
            <a:extLst>
              <a:ext uri="{FF2B5EF4-FFF2-40B4-BE49-F238E27FC236}">
                <a16:creationId xmlns:a16="http://schemas.microsoft.com/office/drawing/2014/main" id="{823C3EF3-B2B2-4E90-B0B6-F360A3974ADD}"/>
              </a:ext>
            </a:extLst>
          </p:cNvPr>
          <p:cNvSpPr>
            <a:spLocks noGrp="1" noChangeArrowheads="1"/>
          </p:cNvSpPr>
          <p:nvPr>
            <p:ph type="body" sz="half" idx="1"/>
          </p:nvPr>
        </p:nvSpPr>
        <p:spPr>
          <a:xfrm>
            <a:off x="1061545" y="1196976"/>
            <a:ext cx="9974317" cy="1584325"/>
          </a:xfrm>
          <a:solidFill>
            <a:schemeClr val="bg1">
              <a:alpha val="50195"/>
            </a:schemeClr>
          </a:solidFill>
        </p:spPr>
        <p:txBody>
          <a:bodyPr/>
          <a:lstStyle/>
          <a:p>
            <a:pPr marL="0" indent="0" eaLnBrk="1" hangingPunct="1">
              <a:lnSpc>
                <a:spcPct val="100000"/>
              </a:lnSpc>
              <a:buFontTx/>
              <a:buNone/>
            </a:pPr>
            <a:r>
              <a:rPr lang="en-GB" altLang="cs-CZ" dirty="0"/>
              <a:t>The activity </a:t>
            </a:r>
            <a:r>
              <a:rPr lang="en-GB" altLang="cs-CZ" i="1" dirty="0"/>
              <a:t>A</a:t>
            </a:r>
            <a:r>
              <a:rPr lang="en-GB" altLang="cs-CZ" dirty="0"/>
              <a:t> of a radioactive sample at a given time (i.e, the number of nuclei disintegrating per second, </a:t>
            </a:r>
            <a:r>
              <a:rPr lang="en-GB" altLang="cs-CZ" i="1" dirty="0"/>
              <a:t>A</a:t>
            </a:r>
            <a:r>
              <a:rPr lang="en-GB" altLang="cs-CZ" dirty="0"/>
              <a:t> = </a:t>
            </a:r>
            <a:r>
              <a:rPr lang="en-GB" altLang="cs-CZ" i="1" dirty="0" err="1"/>
              <a:t>dN</a:t>
            </a:r>
            <a:r>
              <a:rPr lang="en-GB" altLang="cs-CZ" i="1" dirty="0"/>
              <a:t>/dt</a:t>
            </a:r>
            <a:r>
              <a:rPr lang="en-GB" altLang="cs-CZ" dirty="0"/>
              <a:t>) is proportional to the total number of </a:t>
            </a:r>
            <a:r>
              <a:rPr lang="en-GB" altLang="cs-CZ" i="1" dirty="0"/>
              <a:t>undecayed</a:t>
            </a:r>
            <a:r>
              <a:rPr lang="en-GB" altLang="cs-CZ" dirty="0"/>
              <a:t> nuclei present in the sample at the given time:</a:t>
            </a:r>
          </a:p>
        </p:txBody>
      </p:sp>
      <p:graphicFrame>
        <p:nvGraphicFramePr>
          <p:cNvPr id="14341" name="Object 4">
            <a:extLst>
              <a:ext uri="{FF2B5EF4-FFF2-40B4-BE49-F238E27FC236}">
                <a16:creationId xmlns:a16="http://schemas.microsoft.com/office/drawing/2014/main" id="{F838659E-8713-493E-80A0-CF9E0E9ADDC4}"/>
              </a:ext>
            </a:extLst>
          </p:cNvPr>
          <p:cNvGraphicFramePr>
            <a:graphicFrameLocks noGrp="1" noChangeAspect="1"/>
          </p:cNvGraphicFramePr>
          <p:nvPr>
            <p:ph sz="quarter" idx="2"/>
            <p:extLst>
              <p:ext uri="{D42A27DB-BD31-4B8C-83A1-F6EECF244321}">
                <p14:modId xmlns:p14="http://schemas.microsoft.com/office/powerpoint/2010/main" val="4157444669"/>
              </p:ext>
            </p:extLst>
          </p:nvPr>
        </p:nvGraphicFramePr>
        <p:xfrm>
          <a:off x="5159376" y="3068638"/>
          <a:ext cx="2421009" cy="1198562"/>
        </p:xfrm>
        <a:graphic>
          <a:graphicData uri="http://schemas.openxmlformats.org/presentationml/2006/ole">
            <mc:AlternateContent xmlns:mc="http://schemas.openxmlformats.org/markup-compatibility/2006">
              <mc:Choice xmlns:v="urn:schemas-microsoft-com:vml" Requires="v">
                <p:oleObj spid="_x0000_s1032" name="Rastrový obrázek" r:id="rId4" imgW="0" imgH="0" progId="Paint.Picture">
                  <p:embed/>
                </p:oleObj>
              </mc:Choice>
              <mc:Fallback>
                <p:oleObj name="Rastrový obrázek" r:id="rId4" imgW="0" imgH="0" progId="Paint.Picture">
                  <p:embed/>
                  <p:pic>
                    <p:nvPicPr>
                      <p:cNvPr id="14341" name="Object 4">
                        <a:extLst>
                          <a:ext uri="{FF2B5EF4-FFF2-40B4-BE49-F238E27FC236}">
                            <a16:creationId xmlns:a16="http://schemas.microsoft.com/office/drawing/2014/main" id="{F838659E-8713-493E-80A0-CF9E0E9ADD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9376" y="3068638"/>
                        <a:ext cx="2421009" cy="1198562"/>
                      </a:xfrm>
                      <a:prstGeom prst="rect">
                        <a:avLst/>
                      </a:prstGeom>
                      <a:noFill/>
                      <a:ln>
                        <a:noFill/>
                      </a:ln>
                      <a:effectLst/>
                    </p:spPr>
                  </p:pic>
                </p:oleObj>
              </mc:Fallback>
            </mc:AlternateContent>
          </a:graphicData>
        </a:graphic>
      </p:graphicFrame>
      <p:sp>
        <p:nvSpPr>
          <p:cNvPr id="14342" name="Text Box 5">
            <a:extLst>
              <a:ext uri="{FF2B5EF4-FFF2-40B4-BE49-F238E27FC236}">
                <a16:creationId xmlns:a16="http://schemas.microsoft.com/office/drawing/2014/main" id="{5C6B15A0-8179-4D84-90BE-BDFB15E1EC63}"/>
              </a:ext>
            </a:extLst>
          </p:cNvPr>
          <p:cNvSpPr txBox="1">
            <a:spLocks noChangeArrowheads="1"/>
          </p:cNvSpPr>
          <p:nvPr/>
        </p:nvSpPr>
        <p:spPr bwMode="auto">
          <a:xfrm>
            <a:off x="1513489" y="4437064"/>
            <a:ext cx="9438289" cy="1729704"/>
          </a:xfrm>
          <a:prstGeom prst="rect">
            <a:avLst/>
          </a:prstGeom>
          <a:solidFill>
            <a:schemeClr val="bg1">
              <a:alpha val="39999"/>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 typeface="Symbol" panose="05050102010706020507" pitchFamily="18" charset="2"/>
              <a:buChar char="l"/>
            </a:pPr>
            <a:r>
              <a:rPr lang="en-GB" altLang="cs-CZ" sz="2000" dirty="0"/>
              <a:t> is the decay or transformation constant</a:t>
            </a:r>
          </a:p>
          <a:p>
            <a:pPr eaLnBrk="1" hangingPunct="1">
              <a:buFontTx/>
              <a:buNone/>
            </a:pPr>
            <a:r>
              <a:rPr lang="en-GB" altLang="cs-CZ" sz="2000" dirty="0"/>
              <a:t>Units of </a:t>
            </a:r>
            <a:r>
              <a:rPr lang="en-GB" altLang="cs-CZ" sz="2000" i="1" dirty="0"/>
              <a:t>A</a:t>
            </a:r>
            <a:r>
              <a:rPr lang="en-GB" altLang="cs-CZ" sz="2000" dirty="0"/>
              <a:t> are </a:t>
            </a:r>
            <a:r>
              <a:rPr lang="en-GB" altLang="cs-CZ" sz="2000" b="1" dirty="0"/>
              <a:t>becquerel (</a:t>
            </a:r>
            <a:r>
              <a:rPr lang="en-GB" altLang="cs-CZ" sz="2000" b="1" dirty="0" err="1"/>
              <a:t>Bq</a:t>
            </a:r>
            <a:r>
              <a:rPr lang="en-GB" altLang="cs-CZ" sz="2000" b="1" dirty="0"/>
              <a:t>) [disintegrations</a:t>
            </a:r>
            <a:r>
              <a:rPr lang="cs-CZ" altLang="cs-CZ" sz="2000" b="1" dirty="0"/>
              <a:t> per second,</a:t>
            </a:r>
            <a:r>
              <a:rPr lang="en-GB" altLang="cs-CZ" sz="2000" b="1" dirty="0"/>
              <a:t> s</a:t>
            </a:r>
            <a:r>
              <a:rPr lang="en-GB" altLang="cs-CZ" sz="2000" b="1" baseline="30000" dirty="0"/>
              <a:t>-1</a:t>
            </a:r>
            <a:r>
              <a:rPr lang="en-GB" altLang="cs-CZ" sz="2000" b="1" dirty="0"/>
              <a:t>]</a:t>
            </a:r>
            <a:endParaRPr lang="cs-CZ" altLang="cs-CZ" sz="2000" b="1" dirty="0"/>
          </a:p>
          <a:p>
            <a:pPr eaLnBrk="1" hangingPunct="1">
              <a:buFontTx/>
              <a:buNone/>
            </a:pPr>
            <a:r>
              <a:rPr lang="cs-CZ" altLang="cs-CZ" sz="2000" dirty="0"/>
              <a:t>(i</a:t>
            </a:r>
            <a:r>
              <a:rPr lang="en-GB" altLang="cs-CZ" sz="2000" dirty="0"/>
              <a:t>n the past:</a:t>
            </a:r>
            <a:r>
              <a:rPr lang="cs-CZ" altLang="cs-CZ" sz="2000" dirty="0"/>
              <a:t> </a:t>
            </a:r>
            <a:r>
              <a:rPr lang="en-GB" altLang="cs-CZ" sz="2000" dirty="0"/>
              <a:t>curie</a:t>
            </a:r>
            <a:r>
              <a:rPr lang="cs-CZ" altLang="cs-CZ" sz="2000" dirty="0"/>
              <a:t>, </a:t>
            </a:r>
            <a:r>
              <a:rPr lang="en-GB" altLang="cs-CZ" sz="2000" dirty="0"/>
              <a:t>1 Ci = 3</a:t>
            </a:r>
            <a:r>
              <a:rPr lang="cs-CZ" altLang="cs-CZ" sz="2000" dirty="0"/>
              <a:t>.</a:t>
            </a:r>
            <a:r>
              <a:rPr lang="en-GB" altLang="cs-CZ" sz="2000" dirty="0"/>
              <a:t>7·10</a:t>
            </a:r>
            <a:r>
              <a:rPr lang="en-GB" altLang="cs-CZ" sz="2000" baseline="30000" dirty="0"/>
              <a:t>10</a:t>
            </a:r>
            <a:r>
              <a:rPr lang="en-GB" altLang="cs-CZ" sz="2000" dirty="0"/>
              <a:t> </a:t>
            </a:r>
            <a:r>
              <a:rPr lang="en-GB" altLang="cs-CZ" sz="2000" dirty="0" err="1"/>
              <a:t>Bq</a:t>
            </a:r>
            <a:r>
              <a:rPr lang="cs-CZ" altLang="cs-CZ" sz="2000" dirty="0"/>
              <a:t>)</a:t>
            </a:r>
          </a:p>
          <a:p>
            <a:pPr eaLnBrk="1" hangingPunct="1">
              <a:buFontTx/>
              <a:buNone/>
            </a:pPr>
            <a:endParaRPr lang="en-GB" altLang="cs-CZ" sz="1200" dirty="0"/>
          </a:p>
          <a:p>
            <a:pPr algn="ctr" eaLnBrk="1" hangingPunct="1">
              <a:buFontTx/>
              <a:buNone/>
            </a:pPr>
            <a:r>
              <a:rPr lang="en-GB" altLang="cs-CZ" sz="2000" dirty="0"/>
              <a:t>The negative sign indicates that the number of </a:t>
            </a:r>
            <a:r>
              <a:rPr lang="en-GB" altLang="cs-CZ" sz="2000" i="1" dirty="0"/>
              <a:t>undecayed</a:t>
            </a:r>
            <a:r>
              <a:rPr lang="en-GB" altLang="cs-CZ" sz="2000" dirty="0"/>
              <a:t> nuclei is decreasing. </a:t>
            </a:r>
          </a:p>
        </p:txBody>
      </p:sp>
    </p:spTree>
    <p:extLst>
      <p:ext uri="{BB962C8B-B14F-4D97-AF65-F5344CB8AC3E}">
        <p14:creationId xmlns:p14="http://schemas.microsoft.com/office/powerpoint/2010/main" val="1970748016"/>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Zástupný symbol pro číslo snímku 7">
            <a:extLst>
              <a:ext uri="{FF2B5EF4-FFF2-40B4-BE49-F238E27FC236}">
                <a16:creationId xmlns:a16="http://schemas.microsoft.com/office/drawing/2014/main" id="{B5431393-4E77-424E-9916-F737876C7BC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23FD76E-18B8-4AE7-876C-004469404E6C}" type="slidenum">
              <a:rPr lang="cs-CZ" altLang="cs-CZ" sz="1400"/>
              <a:pPr>
                <a:spcBef>
                  <a:spcPct val="0"/>
                </a:spcBef>
                <a:buFontTx/>
                <a:buNone/>
              </a:pPr>
              <a:t>50</a:t>
            </a:fld>
            <a:endParaRPr lang="cs-CZ" altLang="cs-CZ" sz="1400"/>
          </a:p>
        </p:txBody>
      </p:sp>
      <p:sp>
        <p:nvSpPr>
          <p:cNvPr id="106499" name="Rectangle 2">
            <a:extLst>
              <a:ext uri="{FF2B5EF4-FFF2-40B4-BE49-F238E27FC236}">
                <a16:creationId xmlns:a16="http://schemas.microsoft.com/office/drawing/2014/main" id="{DD8DB3FE-04AA-4E75-843E-ACDD00758178}"/>
              </a:ext>
            </a:extLst>
          </p:cNvPr>
          <p:cNvSpPr>
            <a:spLocks noGrp="1" noChangeArrowheads="1"/>
          </p:cNvSpPr>
          <p:nvPr>
            <p:ph type="title"/>
          </p:nvPr>
        </p:nvSpPr>
        <p:spPr>
          <a:xfrm>
            <a:off x="609600" y="274638"/>
            <a:ext cx="4950372" cy="797417"/>
          </a:xfrm>
        </p:spPr>
        <p:txBody>
          <a:bodyPr/>
          <a:lstStyle/>
          <a:p>
            <a:pPr algn="l" eaLnBrk="1" hangingPunct="1"/>
            <a:r>
              <a:rPr lang="en-GB" altLang="cs-CZ" sz="3600" b="1" dirty="0"/>
              <a:t>The cyclotron</a:t>
            </a:r>
          </a:p>
        </p:txBody>
      </p:sp>
      <p:pic>
        <p:nvPicPr>
          <p:cNvPr id="106500" name="Picture 3" descr="cyklotron">
            <a:extLst>
              <a:ext uri="{FF2B5EF4-FFF2-40B4-BE49-F238E27FC236}">
                <a16:creationId xmlns:a16="http://schemas.microsoft.com/office/drawing/2014/main" id="{192A67E3-426C-4B31-89BA-D37FACC154ED}"/>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786760" y="1116505"/>
            <a:ext cx="4036192" cy="5009659"/>
          </a:xfrm>
          <a:noFill/>
        </p:spPr>
      </p:pic>
      <p:sp>
        <p:nvSpPr>
          <p:cNvPr id="106501" name="Text Box 4">
            <a:extLst>
              <a:ext uri="{FF2B5EF4-FFF2-40B4-BE49-F238E27FC236}">
                <a16:creationId xmlns:a16="http://schemas.microsoft.com/office/drawing/2014/main" id="{7192CA6C-C5EB-4EFF-A236-8BBF9F367C8B}"/>
              </a:ext>
            </a:extLst>
          </p:cNvPr>
          <p:cNvSpPr txBox="1">
            <a:spLocks noChangeArrowheads="1"/>
          </p:cNvSpPr>
          <p:nvPr/>
        </p:nvSpPr>
        <p:spPr bwMode="auto">
          <a:xfrm>
            <a:off x="6327229" y="1341439"/>
            <a:ext cx="4750674" cy="3108543"/>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800" dirty="0"/>
              <a:t>Z – source of the accelerated particles (protons), </a:t>
            </a:r>
          </a:p>
          <a:p>
            <a:pPr eaLnBrk="1" hangingPunct="1">
              <a:spcBef>
                <a:spcPct val="50000"/>
              </a:spcBef>
              <a:buFontTx/>
              <a:buNone/>
            </a:pPr>
            <a:r>
              <a:rPr lang="en-GB" altLang="cs-CZ" sz="2800" dirty="0"/>
              <a:t>D</a:t>
            </a:r>
            <a:r>
              <a:rPr lang="en-GB" altLang="cs-CZ" sz="2800" baseline="-25000" dirty="0"/>
              <a:t>1</a:t>
            </a:r>
            <a:r>
              <a:rPr lang="en-GB" altLang="cs-CZ" sz="2800" dirty="0"/>
              <a:t> and D</a:t>
            </a:r>
            <a:r>
              <a:rPr lang="en-GB" altLang="cs-CZ" sz="2800" baseline="-25000" dirty="0"/>
              <a:t>2</a:t>
            </a:r>
            <a:r>
              <a:rPr lang="en-GB" altLang="cs-CZ" sz="2800" dirty="0"/>
              <a:t> – </a:t>
            </a:r>
            <a:r>
              <a:rPr lang="en-GB" altLang="cs-CZ" sz="2800" dirty="0" err="1"/>
              <a:t>duants</a:t>
            </a:r>
            <a:r>
              <a:rPr lang="en-GB" altLang="cs-CZ" sz="2800" dirty="0"/>
              <a:t> or </a:t>
            </a:r>
            <a:r>
              <a:rPr lang="en-GB" altLang="cs-CZ" sz="2800" dirty="0" err="1"/>
              <a:t>dees</a:t>
            </a:r>
            <a:r>
              <a:rPr lang="en-GB" altLang="cs-CZ" sz="2800" dirty="0"/>
              <a:t>, </a:t>
            </a:r>
          </a:p>
          <a:p>
            <a:pPr eaLnBrk="1" hangingPunct="1">
              <a:spcBef>
                <a:spcPct val="50000"/>
              </a:spcBef>
              <a:buFontTx/>
              <a:buNone/>
            </a:pPr>
            <a:r>
              <a:rPr lang="en-GB" altLang="cs-CZ" sz="2800" dirty="0"/>
              <a:t>G - generator of high-frequency voltage.</a:t>
            </a:r>
          </a:p>
        </p:txBody>
      </p:sp>
      <p:pic>
        <p:nvPicPr>
          <p:cNvPr id="106503" name="Zástupný symbol pro obsah 4">
            <a:extLst>
              <a:ext uri="{FF2B5EF4-FFF2-40B4-BE49-F238E27FC236}">
                <a16:creationId xmlns:a16="http://schemas.microsoft.com/office/drawing/2014/main" id="{AC4E788F-1EDC-4469-B767-0B6DAB20DDFA}"/>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094796" y="4713069"/>
            <a:ext cx="2676090" cy="1551096"/>
          </a:xfrm>
        </p:spPr>
      </p:pic>
      <p:sp>
        <p:nvSpPr>
          <p:cNvPr id="4" name="TextovéPole 3">
            <a:extLst>
              <a:ext uri="{FF2B5EF4-FFF2-40B4-BE49-F238E27FC236}">
                <a16:creationId xmlns:a16="http://schemas.microsoft.com/office/drawing/2014/main" id="{585D507E-2F7A-4F63-BBEF-CED928EF209A}"/>
              </a:ext>
            </a:extLst>
          </p:cNvPr>
          <p:cNvSpPr txBox="1"/>
          <p:nvPr/>
        </p:nvSpPr>
        <p:spPr>
          <a:xfrm>
            <a:off x="9165021" y="5055476"/>
            <a:ext cx="2301765" cy="707886"/>
          </a:xfrm>
          <a:prstGeom prst="rect">
            <a:avLst/>
          </a:prstGeom>
          <a:noFill/>
        </p:spPr>
        <p:txBody>
          <a:bodyPr wrap="square" rtlCol="0">
            <a:spAutoFit/>
          </a:bodyPr>
          <a:lstStyle/>
          <a:p>
            <a:pPr algn="l"/>
            <a:r>
              <a:rPr lang="cs-CZ" sz="2000" dirty="0" err="1">
                <a:latin typeface="+mn-lt"/>
              </a:rPr>
              <a:t>The</a:t>
            </a:r>
            <a:r>
              <a:rPr lang="cs-CZ" sz="2000" dirty="0">
                <a:latin typeface="+mn-lt"/>
              </a:rPr>
              <a:t> </a:t>
            </a:r>
            <a:r>
              <a:rPr lang="cs-CZ" sz="2000" dirty="0" err="1">
                <a:latin typeface="+mn-lt"/>
              </a:rPr>
              <a:t>cyclotron</a:t>
            </a:r>
            <a:r>
              <a:rPr lang="cs-CZ" sz="2000" dirty="0">
                <a:latin typeface="+mn-lt"/>
              </a:rPr>
              <a:t> </a:t>
            </a:r>
            <a:r>
              <a:rPr lang="cs-CZ" sz="2000" dirty="0" err="1">
                <a:latin typeface="+mn-lt"/>
              </a:rPr>
              <a:t>frequency</a:t>
            </a:r>
            <a:r>
              <a:rPr lang="cs-CZ" sz="2000" dirty="0">
                <a:latin typeface="+mn-lt"/>
              </a:rPr>
              <a:t> </a:t>
            </a:r>
            <a:r>
              <a:rPr lang="cs-CZ" sz="2000" dirty="0" err="1">
                <a:latin typeface="+mn-lt"/>
              </a:rPr>
              <a:t>formula</a:t>
            </a:r>
            <a:endParaRPr lang="en-GB" sz="2000" dirty="0" err="1">
              <a:latin typeface="+mn-lt"/>
            </a:endParaRPr>
          </a:p>
        </p:txBody>
      </p:sp>
    </p:spTree>
    <p:extLst>
      <p:ext uri="{BB962C8B-B14F-4D97-AF65-F5344CB8AC3E}">
        <p14:creationId xmlns:p14="http://schemas.microsoft.com/office/powerpoint/2010/main" val="1752256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Zástupný symbol pro číslo snímku 6">
            <a:extLst>
              <a:ext uri="{FF2B5EF4-FFF2-40B4-BE49-F238E27FC236}">
                <a16:creationId xmlns:a16="http://schemas.microsoft.com/office/drawing/2014/main" id="{99B9163C-5349-47B8-9C5A-05D79A44409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E811045-6E28-4372-AE8B-082E5C0325DC}" type="slidenum">
              <a:rPr lang="cs-CZ" altLang="cs-CZ" sz="1400"/>
              <a:pPr>
                <a:spcBef>
                  <a:spcPct val="0"/>
                </a:spcBef>
                <a:buFontTx/>
                <a:buNone/>
              </a:pPr>
              <a:t>51</a:t>
            </a:fld>
            <a:endParaRPr lang="cs-CZ" altLang="cs-CZ" sz="1400"/>
          </a:p>
        </p:txBody>
      </p:sp>
      <p:sp>
        <p:nvSpPr>
          <p:cNvPr id="108547" name="Rectangle 2">
            <a:extLst>
              <a:ext uri="{FF2B5EF4-FFF2-40B4-BE49-F238E27FC236}">
                <a16:creationId xmlns:a16="http://schemas.microsoft.com/office/drawing/2014/main" id="{3B56B4E7-52DD-4F26-93F5-D337057A1604}"/>
              </a:ext>
            </a:extLst>
          </p:cNvPr>
          <p:cNvSpPr>
            <a:spLocks noGrp="1" noChangeArrowheads="1"/>
          </p:cNvSpPr>
          <p:nvPr>
            <p:ph type="title"/>
          </p:nvPr>
        </p:nvSpPr>
        <p:spPr>
          <a:xfrm>
            <a:off x="609600" y="274638"/>
            <a:ext cx="5244662" cy="1143000"/>
          </a:xfrm>
        </p:spPr>
        <p:txBody>
          <a:bodyPr/>
          <a:lstStyle/>
          <a:p>
            <a:pPr algn="l" eaLnBrk="1" hangingPunct="1"/>
            <a:r>
              <a:rPr lang="en-GB" altLang="cs-CZ" sz="3600" b="1" dirty="0"/>
              <a:t>The cyclotron</a:t>
            </a:r>
            <a:br>
              <a:rPr lang="en-GB" altLang="cs-CZ" sz="3200" b="1" dirty="0">
                <a:solidFill>
                  <a:schemeClr val="tx1"/>
                </a:solidFill>
              </a:rPr>
            </a:br>
            <a:r>
              <a:rPr lang="cs-CZ" altLang="cs-CZ" sz="1800" dirty="0">
                <a:solidFill>
                  <a:schemeClr val="tx1"/>
                </a:solidFill>
              </a:rPr>
              <a:t>http://www.aip.org/history/lawrence/first.htm</a:t>
            </a:r>
          </a:p>
        </p:txBody>
      </p:sp>
      <p:sp>
        <p:nvSpPr>
          <p:cNvPr id="108548" name="Rectangle 3">
            <a:extLst>
              <a:ext uri="{FF2B5EF4-FFF2-40B4-BE49-F238E27FC236}">
                <a16:creationId xmlns:a16="http://schemas.microsoft.com/office/drawing/2014/main" id="{81C83883-BEE5-44BD-B9DD-92E1647AE702}"/>
              </a:ext>
            </a:extLst>
          </p:cNvPr>
          <p:cNvSpPr>
            <a:spLocks noGrp="1" noChangeArrowheads="1"/>
          </p:cNvSpPr>
          <p:nvPr>
            <p:ph type="body" sz="half" idx="1"/>
          </p:nvPr>
        </p:nvSpPr>
        <p:spPr>
          <a:xfrm>
            <a:off x="1755228" y="1600200"/>
            <a:ext cx="2469110" cy="1828800"/>
          </a:xfrm>
          <a:solidFill>
            <a:schemeClr val="bg1">
              <a:alpha val="30196"/>
            </a:schemeClr>
          </a:solidFill>
        </p:spPr>
        <p:txBody>
          <a:bodyPr/>
          <a:lstStyle/>
          <a:p>
            <a:pPr eaLnBrk="1" hangingPunct="1">
              <a:buFontTx/>
              <a:buNone/>
            </a:pPr>
            <a:r>
              <a:rPr lang="en-GB" altLang="cs-CZ" sz="2400" dirty="0"/>
              <a:t>1933 – one of the first cyclotrons in background</a:t>
            </a:r>
          </a:p>
        </p:txBody>
      </p:sp>
      <p:pic>
        <p:nvPicPr>
          <p:cNvPr id="108549" name="Picture 4" descr="Group of early cyclotroneers.">
            <a:extLst>
              <a:ext uri="{FF2B5EF4-FFF2-40B4-BE49-F238E27FC236}">
                <a16:creationId xmlns:a16="http://schemas.microsoft.com/office/drawing/2014/main" id="{312FB50E-2B52-4D60-93A9-186970C8BFCC}"/>
              </a:ext>
            </a:extLst>
          </p:cNvPr>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4440238" y="1700213"/>
            <a:ext cx="5619750"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0" name="Picture 5" descr="Lawrence as a young man">
            <a:extLst>
              <a:ext uri="{FF2B5EF4-FFF2-40B4-BE49-F238E27FC236}">
                <a16:creationId xmlns:a16="http://schemas.microsoft.com/office/drawing/2014/main" id="{D51E0B50-B875-4C83-B717-723A607042FC}"/>
              </a:ext>
            </a:extLst>
          </p:cNvPr>
          <p:cNvPicPr>
            <a:picLocks noGrp="1" noChangeAspect="1" noChangeArrowheads="1"/>
          </p:cNvPicPr>
          <p:nvPr>
            <p:ph sz="half" idx="2"/>
          </p:nvPr>
        </p:nvPicPr>
        <p:blipFill>
          <a:blip r:embed="rId4">
            <a:lum contrast="6000"/>
            <a:extLst>
              <a:ext uri="{28A0092B-C50C-407E-A947-70E740481C1C}">
                <a14:useLocalDpi xmlns:a14="http://schemas.microsoft.com/office/drawing/2010/main" val="0"/>
              </a:ext>
            </a:extLst>
          </a:blip>
          <a:srcRect/>
          <a:stretch>
            <a:fillRect/>
          </a:stretch>
        </p:blipFill>
        <p:spPr>
          <a:xfrm>
            <a:off x="2133600" y="3052022"/>
            <a:ext cx="1652588" cy="2321667"/>
          </a:xfrm>
          <a:noFill/>
        </p:spPr>
      </p:pic>
      <p:sp>
        <p:nvSpPr>
          <p:cNvPr id="108551" name="Text Box 6">
            <a:extLst>
              <a:ext uri="{FF2B5EF4-FFF2-40B4-BE49-F238E27FC236}">
                <a16:creationId xmlns:a16="http://schemas.microsoft.com/office/drawing/2014/main" id="{67A36D81-164B-4295-A2A9-CAB8C7014C5F}"/>
              </a:ext>
            </a:extLst>
          </p:cNvPr>
          <p:cNvSpPr txBox="1">
            <a:spLocks noChangeArrowheads="1"/>
          </p:cNvSpPr>
          <p:nvPr/>
        </p:nvSpPr>
        <p:spPr bwMode="auto">
          <a:xfrm>
            <a:off x="1774825" y="5589589"/>
            <a:ext cx="31686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b="1" dirty="0"/>
              <a:t>Ernest O. </a:t>
            </a:r>
            <a:r>
              <a:rPr lang="cs-CZ" altLang="cs-CZ" sz="2000" b="1" dirty="0" err="1"/>
              <a:t>Lawrence</a:t>
            </a:r>
            <a:r>
              <a:rPr lang="cs-CZ" altLang="cs-CZ" sz="2000" dirty="0"/>
              <a:t> (1901-1958) </a:t>
            </a:r>
          </a:p>
        </p:txBody>
      </p:sp>
    </p:spTree>
    <p:extLst>
      <p:ext uri="{BB962C8B-B14F-4D97-AF65-F5344CB8AC3E}">
        <p14:creationId xmlns:p14="http://schemas.microsoft.com/office/powerpoint/2010/main" val="31000645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E067A2-6E8A-4011-A65C-10C2C19CA8C4}"/>
              </a:ext>
            </a:extLst>
          </p:cNvPr>
          <p:cNvSpPr>
            <a:spLocks noGrp="1"/>
          </p:cNvSpPr>
          <p:nvPr>
            <p:ph type="title"/>
          </p:nvPr>
        </p:nvSpPr>
        <p:spPr/>
        <p:txBody>
          <a:bodyPr/>
          <a:lstStyle/>
          <a:p>
            <a:r>
              <a:rPr lang="cs-CZ" dirty="0" err="1"/>
              <a:t>CyberKnife</a:t>
            </a:r>
            <a:endParaRPr lang="en-GB" dirty="0"/>
          </a:p>
        </p:txBody>
      </p:sp>
      <p:pic>
        <p:nvPicPr>
          <p:cNvPr id="68610" name="Picture 2" descr="The CyberKnife robot">
            <a:extLst>
              <a:ext uri="{FF2B5EF4-FFF2-40B4-BE49-F238E27FC236}">
                <a16:creationId xmlns:a16="http://schemas.microsoft.com/office/drawing/2014/main" id="{DD9E6363-ABF0-4808-A731-92D57C46C63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749699" y="1198133"/>
            <a:ext cx="6692602" cy="4461735"/>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a:extLst>
              <a:ext uri="{FF2B5EF4-FFF2-40B4-BE49-F238E27FC236}">
                <a16:creationId xmlns:a16="http://schemas.microsoft.com/office/drawing/2014/main" id="{77D68D11-4C99-4067-879E-45AD732FCF7B}"/>
              </a:ext>
            </a:extLst>
          </p:cNvPr>
          <p:cNvSpPr/>
          <p:nvPr/>
        </p:nvSpPr>
        <p:spPr>
          <a:xfrm>
            <a:off x="2063553" y="5842337"/>
            <a:ext cx="8424935" cy="369332"/>
          </a:xfrm>
          <a:prstGeom prst="rect">
            <a:avLst/>
          </a:prstGeom>
        </p:spPr>
        <p:txBody>
          <a:bodyPr wrap="square">
            <a:spAutoFit/>
          </a:bodyPr>
          <a:lstStyle/>
          <a:p>
            <a:r>
              <a:rPr lang="cs-CZ" sz="1800" dirty="0"/>
              <a:t>https://ohfoundation.ca/be-inspired/cyberknife-destroys-inoperable-tumours/</a:t>
            </a:r>
            <a:endParaRPr lang="en-GB" sz="1800" dirty="0"/>
          </a:p>
        </p:txBody>
      </p:sp>
      <p:sp>
        <p:nvSpPr>
          <p:cNvPr id="3" name="TextovéPole 2">
            <a:extLst>
              <a:ext uri="{FF2B5EF4-FFF2-40B4-BE49-F238E27FC236}">
                <a16:creationId xmlns:a16="http://schemas.microsoft.com/office/drawing/2014/main" id="{235F9775-463C-45ED-ABA5-FF24FE7158A0}"/>
              </a:ext>
            </a:extLst>
          </p:cNvPr>
          <p:cNvSpPr txBox="1"/>
          <p:nvPr/>
        </p:nvSpPr>
        <p:spPr>
          <a:xfrm>
            <a:off x="9921766" y="1198133"/>
            <a:ext cx="1965434" cy="1938992"/>
          </a:xfrm>
          <a:prstGeom prst="rect">
            <a:avLst/>
          </a:prstGeom>
          <a:noFill/>
        </p:spPr>
        <p:txBody>
          <a:bodyPr wrap="square" rtlCol="0">
            <a:spAutoFit/>
          </a:bodyPr>
          <a:lstStyle/>
          <a:p>
            <a:pPr algn="l"/>
            <a:r>
              <a:rPr lang="cs-CZ" dirty="0" err="1">
                <a:latin typeface="+mn-lt"/>
              </a:rPr>
              <a:t>Small</a:t>
            </a:r>
            <a:r>
              <a:rPr lang="cs-CZ" dirty="0">
                <a:latin typeface="+mn-lt"/>
              </a:rPr>
              <a:t> but </a:t>
            </a:r>
            <a:r>
              <a:rPr lang="cs-CZ" dirty="0" err="1">
                <a:latin typeface="+mn-lt"/>
              </a:rPr>
              <a:t>extremely</a:t>
            </a:r>
            <a:r>
              <a:rPr lang="cs-CZ" dirty="0">
                <a:latin typeface="+mn-lt"/>
              </a:rPr>
              <a:t> </a:t>
            </a:r>
            <a:r>
              <a:rPr lang="cs-CZ" dirty="0" err="1">
                <a:latin typeface="+mn-lt"/>
              </a:rPr>
              <a:t>precise</a:t>
            </a:r>
            <a:r>
              <a:rPr lang="cs-CZ" dirty="0">
                <a:latin typeface="+mn-lt"/>
              </a:rPr>
              <a:t> </a:t>
            </a:r>
            <a:r>
              <a:rPr lang="cs-CZ" dirty="0" err="1">
                <a:latin typeface="+mn-lt"/>
              </a:rPr>
              <a:t>linear</a:t>
            </a:r>
            <a:r>
              <a:rPr lang="cs-CZ" dirty="0">
                <a:latin typeface="+mn-lt"/>
              </a:rPr>
              <a:t> </a:t>
            </a:r>
            <a:r>
              <a:rPr lang="cs-CZ" dirty="0" err="1">
                <a:latin typeface="+mn-lt"/>
              </a:rPr>
              <a:t>accelerator</a:t>
            </a:r>
            <a:r>
              <a:rPr lang="cs-CZ" dirty="0">
                <a:latin typeface="+mn-lt"/>
              </a:rPr>
              <a:t>!</a:t>
            </a:r>
            <a:endParaRPr lang="en-GB" dirty="0" err="1">
              <a:latin typeface="+mn-lt"/>
            </a:endParaRPr>
          </a:p>
        </p:txBody>
      </p:sp>
    </p:spTree>
    <p:extLst>
      <p:ext uri="{BB962C8B-B14F-4D97-AF65-F5344CB8AC3E}">
        <p14:creationId xmlns:p14="http://schemas.microsoft.com/office/powerpoint/2010/main" val="37375723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Zástupný symbol pro číslo snímku 5">
            <a:extLst>
              <a:ext uri="{FF2B5EF4-FFF2-40B4-BE49-F238E27FC236}">
                <a16:creationId xmlns:a16="http://schemas.microsoft.com/office/drawing/2014/main" id="{A7EF406E-D7E9-4823-97F1-4B0FEB623FF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ACC1F66-AD5C-449F-A31C-C31350E62AA7}" type="slidenum">
              <a:rPr lang="cs-CZ" altLang="cs-CZ" sz="1400"/>
              <a:pPr>
                <a:spcBef>
                  <a:spcPct val="0"/>
                </a:spcBef>
                <a:buFontTx/>
                <a:buNone/>
              </a:pPr>
              <a:t>53</a:t>
            </a:fld>
            <a:endParaRPr lang="cs-CZ" altLang="cs-CZ" sz="1400"/>
          </a:p>
        </p:txBody>
      </p:sp>
      <p:sp>
        <p:nvSpPr>
          <p:cNvPr id="110595" name="Rectangle 2">
            <a:extLst>
              <a:ext uri="{FF2B5EF4-FFF2-40B4-BE49-F238E27FC236}">
                <a16:creationId xmlns:a16="http://schemas.microsoft.com/office/drawing/2014/main" id="{DA3EA79C-BC18-49D8-9305-390621B9449C}"/>
              </a:ext>
            </a:extLst>
          </p:cNvPr>
          <p:cNvSpPr>
            <a:spLocks noGrp="1" noChangeArrowheads="1"/>
          </p:cNvSpPr>
          <p:nvPr>
            <p:ph type="title"/>
          </p:nvPr>
        </p:nvSpPr>
        <p:spPr>
          <a:xfrm>
            <a:off x="641131" y="620714"/>
            <a:ext cx="5250082" cy="1570037"/>
          </a:xfrm>
        </p:spPr>
        <p:txBody>
          <a:bodyPr/>
          <a:lstStyle/>
          <a:p>
            <a:pPr algn="l" eaLnBrk="1" hangingPunct="1"/>
            <a:r>
              <a:rPr lang="en-GB" altLang="cs-CZ" sz="3600" b="1" dirty="0"/>
              <a:t>The cyclotron in oncology – proton </a:t>
            </a:r>
            <a:r>
              <a:rPr lang="cs-CZ" altLang="cs-CZ" sz="3600" b="1" dirty="0"/>
              <a:t>(hadron) </a:t>
            </a:r>
            <a:r>
              <a:rPr lang="en-GB" altLang="cs-CZ" sz="3600" b="1" dirty="0"/>
              <a:t>therapy</a:t>
            </a:r>
          </a:p>
        </p:txBody>
      </p:sp>
      <p:pic>
        <p:nvPicPr>
          <p:cNvPr id="110596" name="Picture 3" descr="ph_yousi">
            <a:extLst>
              <a:ext uri="{FF2B5EF4-FFF2-40B4-BE49-F238E27FC236}">
                <a16:creationId xmlns:a16="http://schemas.microsoft.com/office/drawing/2014/main" id="{1B1EE693-8E90-4A83-B3BC-C963741F9A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532" y="2594798"/>
            <a:ext cx="4284664" cy="295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7" name="Picture 4" descr="ph_yousi2">
            <a:extLst>
              <a:ext uri="{FF2B5EF4-FFF2-40B4-BE49-F238E27FC236}">
                <a16:creationId xmlns:a16="http://schemas.microsoft.com/office/drawing/2014/main" id="{51ABC5DD-C299-4F22-9D45-3BA6D5BF2BCE}"/>
              </a:ext>
            </a:extLst>
          </p:cNvPr>
          <p:cNvPicPr>
            <a:picLocks noChangeAspect="1" noChangeArrowheads="1"/>
          </p:cNvPicPr>
          <p:nvPr/>
        </p:nvPicPr>
        <p:blipFill>
          <a:blip r:embed="rId4">
            <a:lum bright="-12000" contrast="12000"/>
            <a:extLst>
              <a:ext uri="{28A0092B-C50C-407E-A947-70E740481C1C}">
                <a14:useLocalDpi xmlns:a14="http://schemas.microsoft.com/office/drawing/2010/main" val="0"/>
              </a:ext>
            </a:extLst>
          </a:blip>
          <a:srcRect/>
          <a:stretch>
            <a:fillRect/>
          </a:stretch>
        </p:blipFill>
        <p:spPr bwMode="auto">
          <a:xfrm>
            <a:off x="6311900" y="3933826"/>
            <a:ext cx="3816350"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8" name="Text Box 5">
            <a:extLst>
              <a:ext uri="{FF2B5EF4-FFF2-40B4-BE49-F238E27FC236}">
                <a16:creationId xmlns:a16="http://schemas.microsoft.com/office/drawing/2014/main" id="{B18A1DAE-C9AE-4BA1-9775-52F6E56495DE}"/>
              </a:ext>
            </a:extLst>
          </p:cNvPr>
          <p:cNvSpPr txBox="1">
            <a:spLocks noChangeArrowheads="1"/>
          </p:cNvSpPr>
          <p:nvPr/>
        </p:nvSpPr>
        <p:spPr bwMode="auto">
          <a:xfrm>
            <a:off x="1942444" y="5715713"/>
            <a:ext cx="3598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dirty="0"/>
              <a:t> </a:t>
            </a:r>
            <a:r>
              <a:rPr lang="en-GB" altLang="cs-CZ" sz="2000" dirty="0"/>
              <a:t>The Sumitomo cyclotron</a:t>
            </a:r>
          </a:p>
        </p:txBody>
      </p:sp>
      <p:pic>
        <p:nvPicPr>
          <p:cNvPr id="110599" name="Picture 6" descr="graph01">
            <a:extLst>
              <a:ext uri="{FF2B5EF4-FFF2-40B4-BE49-F238E27FC236}">
                <a16:creationId xmlns:a16="http://schemas.microsoft.com/office/drawing/2014/main" id="{F8740261-590B-4B44-B85A-9A557180837F}"/>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7246866" y="213492"/>
            <a:ext cx="3890925" cy="3381046"/>
          </a:xfrm>
          <a:noFill/>
        </p:spPr>
      </p:pic>
      <p:sp>
        <p:nvSpPr>
          <p:cNvPr id="110600" name="Rectangle 8">
            <a:extLst>
              <a:ext uri="{FF2B5EF4-FFF2-40B4-BE49-F238E27FC236}">
                <a16:creationId xmlns:a16="http://schemas.microsoft.com/office/drawing/2014/main" id="{D12499FC-8F06-49B9-A02F-D82D15A7BF99}"/>
              </a:ext>
            </a:extLst>
          </p:cNvPr>
          <p:cNvSpPr>
            <a:spLocks noChangeArrowheads="1"/>
          </p:cNvSpPr>
          <p:nvPr/>
        </p:nvSpPr>
        <p:spPr bwMode="auto">
          <a:xfrm>
            <a:off x="1524000" y="1"/>
            <a:ext cx="345598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a:solidFill>
                  <a:srgbClr val="777777"/>
                </a:solidFill>
              </a:rPr>
              <a:t>Radiotherapy</a:t>
            </a:r>
          </a:p>
        </p:txBody>
      </p:sp>
    </p:spTree>
    <p:extLst>
      <p:ext uri="{BB962C8B-B14F-4D97-AF65-F5344CB8AC3E}">
        <p14:creationId xmlns:p14="http://schemas.microsoft.com/office/powerpoint/2010/main" val="19257050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Zástupný symbol pro číslo snímku 4">
            <a:extLst>
              <a:ext uri="{FF2B5EF4-FFF2-40B4-BE49-F238E27FC236}">
                <a16:creationId xmlns:a16="http://schemas.microsoft.com/office/drawing/2014/main" id="{8130B446-B9B0-4113-AD4C-E64AEAC7F49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50BBDF9-8C92-4CAB-AF5C-871F3AE8F314}" type="slidenum">
              <a:rPr lang="cs-CZ" altLang="cs-CZ" sz="1400"/>
              <a:pPr>
                <a:spcBef>
                  <a:spcPct val="0"/>
                </a:spcBef>
                <a:buFontTx/>
                <a:buNone/>
              </a:pPr>
              <a:t>54</a:t>
            </a:fld>
            <a:endParaRPr lang="cs-CZ" altLang="cs-CZ" sz="1400"/>
          </a:p>
        </p:txBody>
      </p:sp>
      <p:sp>
        <p:nvSpPr>
          <p:cNvPr id="112643" name="Rectangle 2">
            <a:extLst>
              <a:ext uri="{FF2B5EF4-FFF2-40B4-BE49-F238E27FC236}">
                <a16:creationId xmlns:a16="http://schemas.microsoft.com/office/drawing/2014/main" id="{5A0E935C-B5BA-42E7-B7B5-A579D77E50E8}"/>
              </a:ext>
            </a:extLst>
          </p:cNvPr>
          <p:cNvSpPr>
            <a:spLocks noGrp="1" noChangeArrowheads="1"/>
          </p:cNvSpPr>
          <p:nvPr>
            <p:ph type="title"/>
          </p:nvPr>
        </p:nvSpPr>
        <p:spPr>
          <a:xfrm>
            <a:off x="1143876" y="287584"/>
            <a:ext cx="5761421" cy="668857"/>
          </a:xfrm>
        </p:spPr>
        <p:txBody>
          <a:bodyPr/>
          <a:lstStyle/>
          <a:p>
            <a:pPr eaLnBrk="1" hangingPunct="1"/>
            <a:r>
              <a:rPr lang="cs-CZ" altLang="cs-CZ" sz="4000" dirty="0"/>
              <a:t>Hadron </a:t>
            </a:r>
            <a:r>
              <a:rPr lang="cs-CZ" altLang="cs-CZ" sz="4000" dirty="0" err="1"/>
              <a:t>radiotherapy</a:t>
            </a:r>
            <a:endParaRPr lang="en-GB" altLang="cs-CZ" sz="4000" dirty="0"/>
          </a:p>
        </p:txBody>
      </p:sp>
      <p:sp>
        <p:nvSpPr>
          <p:cNvPr id="112644" name="Rectangle 3">
            <a:extLst>
              <a:ext uri="{FF2B5EF4-FFF2-40B4-BE49-F238E27FC236}">
                <a16:creationId xmlns:a16="http://schemas.microsoft.com/office/drawing/2014/main" id="{3F85FF21-FE02-4C08-AD55-819C0E8239FE}"/>
              </a:ext>
            </a:extLst>
          </p:cNvPr>
          <p:cNvSpPr>
            <a:spLocks noChangeArrowheads="1"/>
          </p:cNvSpPr>
          <p:nvPr/>
        </p:nvSpPr>
        <p:spPr bwMode="auto">
          <a:xfrm>
            <a:off x="788276" y="1010463"/>
            <a:ext cx="10247586"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b="1" dirty="0">
                <a:latin typeface="Tahoma" panose="020B0604030504040204" pitchFamily="34" charset="0"/>
              </a:rPr>
              <a:t>Hadrons</a:t>
            </a:r>
            <a:r>
              <a:rPr lang="en-GB" altLang="cs-CZ" sz="2400" dirty="0">
                <a:latin typeface="Tahoma" panose="020B0604030504040204" pitchFamily="34" charset="0"/>
              </a:rPr>
              <a:t> (protons and light ions) lose their energy mainly in collisions with nuclei and electron shells. The collisions with electrons are dominant for energies used in radiotherapy. The energy deposited is indirectly proportional to the second power of hadron velocity. It means practically that the hadrons deposit most of their energy shortly before end of their tracks in the tissue. This fact is exploited in hadron therapy because (in contrary to the conventionally used photons) the tissues lying in front of the </a:t>
            </a:r>
            <a:r>
              <a:rPr lang="en-GB" altLang="cs-CZ" sz="2400" b="1" dirty="0">
                <a:latin typeface="Tahoma" panose="020B0604030504040204" pitchFamily="34" charset="0"/>
              </a:rPr>
              <a:t>Bragg peak</a:t>
            </a:r>
            <a:r>
              <a:rPr lang="en-GB" altLang="cs-CZ" sz="2400" dirty="0">
                <a:latin typeface="Tahoma" panose="020B0604030504040204" pitchFamily="34" charset="0"/>
              </a:rPr>
              <a:t> receive a much smaller dose compared with the target area. The tissues behind the target are not irradiated. The target can be precisely determined and thus damage to the surrounding healthy tissue is minimised. The Bragg peak area is given by energy of the particle. In therapy, the necessary penetration depth is about 2 – 25 cm, which corresponds to an energy of 60 – 250 MeV for protons and 120 – 400 MeV for light ions.</a:t>
            </a:r>
          </a:p>
          <a:p>
            <a:pPr eaLnBrk="1" hangingPunct="1">
              <a:spcBef>
                <a:spcPct val="0"/>
              </a:spcBef>
              <a:buFontTx/>
              <a:buNone/>
            </a:pPr>
            <a:endParaRPr lang="en-GB" altLang="cs-CZ" sz="2000" dirty="0">
              <a:latin typeface="Tahoma" panose="020B0604030504040204" pitchFamily="34" charset="0"/>
            </a:endParaRPr>
          </a:p>
        </p:txBody>
      </p:sp>
    </p:spTree>
    <p:extLst>
      <p:ext uri="{BB962C8B-B14F-4D97-AF65-F5344CB8AC3E}">
        <p14:creationId xmlns:p14="http://schemas.microsoft.com/office/powerpoint/2010/main" val="1327601842"/>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Zástupný symbol pro číslo snímku 4">
            <a:extLst>
              <a:ext uri="{FF2B5EF4-FFF2-40B4-BE49-F238E27FC236}">
                <a16:creationId xmlns:a16="http://schemas.microsoft.com/office/drawing/2014/main" id="{92A668EF-8500-425C-B578-C3E687AA71B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B9A9501-86FE-4F4D-BCD2-5CFA50BE5800}" type="slidenum">
              <a:rPr lang="cs-CZ" altLang="cs-CZ" sz="1400"/>
              <a:pPr>
                <a:spcBef>
                  <a:spcPct val="0"/>
                </a:spcBef>
                <a:buFontTx/>
                <a:buNone/>
              </a:pPr>
              <a:t>55</a:t>
            </a:fld>
            <a:endParaRPr lang="cs-CZ" altLang="cs-CZ" sz="1400"/>
          </a:p>
        </p:txBody>
      </p:sp>
      <p:sp>
        <p:nvSpPr>
          <p:cNvPr id="114691" name="Rectangle 2">
            <a:extLst>
              <a:ext uri="{FF2B5EF4-FFF2-40B4-BE49-F238E27FC236}">
                <a16:creationId xmlns:a16="http://schemas.microsoft.com/office/drawing/2014/main" id="{04E0C1F0-AD2E-42B1-AC82-6FC256DF2C32}"/>
              </a:ext>
            </a:extLst>
          </p:cNvPr>
          <p:cNvSpPr>
            <a:spLocks noGrp="1" noChangeArrowheads="1"/>
          </p:cNvSpPr>
          <p:nvPr>
            <p:ph type="title"/>
          </p:nvPr>
        </p:nvSpPr>
        <p:spPr/>
        <p:txBody>
          <a:bodyPr/>
          <a:lstStyle/>
          <a:p>
            <a:pPr eaLnBrk="1" hangingPunct="1"/>
            <a:r>
              <a:rPr lang="en-GB" altLang="cs-CZ" sz="3600" dirty="0"/>
              <a:t>Radiotherapy planning for X-ray beams</a:t>
            </a:r>
          </a:p>
        </p:txBody>
      </p:sp>
      <p:sp>
        <p:nvSpPr>
          <p:cNvPr id="114692" name="Rectangle 3">
            <a:extLst>
              <a:ext uri="{FF2B5EF4-FFF2-40B4-BE49-F238E27FC236}">
                <a16:creationId xmlns:a16="http://schemas.microsoft.com/office/drawing/2014/main" id="{52BE6CB8-E98B-4E96-9904-AAA877AAFF11}"/>
              </a:ext>
            </a:extLst>
          </p:cNvPr>
          <p:cNvSpPr>
            <a:spLocks noChangeArrowheads="1"/>
          </p:cNvSpPr>
          <p:nvPr/>
        </p:nvSpPr>
        <p:spPr bwMode="auto">
          <a:xfrm>
            <a:off x="1008994" y="1659716"/>
            <a:ext cx="9312165"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dirty="0"/>
              <a:t>After tumour localisation, the radiotherapist determines the best way of irradiation in co-operation with a medical physicist. The tumour has to receive maximum amount of radiation but the healthy tissues should be irradiated minimally and some should be totally avoided. When irradiating the tumour from only one side, the tissues in front of it would receive higher dose than the tumour and the near side of the tumour more than the far one. That is why irradiation is performed from different directions. The skin area, through which the radiation beam enters the body, is called the </a:t>
            </a:r>
            <a:r>
              <a:rPr lang="en-GB" altLang="cs-CZ" sz="2000" b="1" dirty="0"/>
              <a:t>irradiation field</a:t>
            </a:r>
            <a:r>
              <a:rPr lang="en-GB" altLang="cs-CZ" sz="2000" dirty="0"/>
              <a:t>; irradiation from different directions (2, 3, 4) is called multi-field treatment. In some cases (tumours of oesophagus and prostate)  the multi-field treatment is replaced by moving beam treatment – the source of radiation moves above or around the patient in circle or arc (tumour-centred) during irradiation. The radiotherapeutic plan involves the energy of radiation, daily and total dose of radiation, number of fractions etc.</a:t>
            </a:r>
          </a:p>
        </p:txBody>
      </p:sp>
    </p:spTree>
    <p:extLst>
      <p:ext uri="{BB962C8B-B14F-4D97-AF65-F5344CB8AC3E}">
        <p14:creationId xmlns:p14="http://schemas.microsoft.com/office/powerpoint/2010/main" val="2197994009"/>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Zástupný symbol pro číslo snímku 4">
            <a:extLst>
              <a:ext uri="{FF2B5EF4-FFF2-40B4-BE49-F238E27FC236}">
                <a16:creationId xmlns:a16="http://schemas.microsoft.com/office/drawing/2014/main" id="{8A17C55C-4A5F-42F1-B8A0-F6CC3E69F9A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B3F8EE5-EA8A-4F8E-AE52-B67602630684}" type="slidenum">
              <a:rPr lang="cs-CZ" altLang="cs-CZ" sz="1400"/>
              <a:pPr>
                <a:spcBef>
                  <a:spcPct val="0"/>
                </a:spcBef>
                <a:buFontTx/>
                <a:buNone/>
              </a:pPr>
              <a:t>56</a:t>
            </a:fld>
            <a:endParaRPr lang="cs-CZ" altLang="cs-CZ" sz="1400"/>
          </a:p>
        </p:txBody>
      </p:sp>
      <p:sp>
        <p:nvSpPr>
          <p:cNvPr id="116739" name="Rectangle 2">
            <a:extLst>
              <a:ext uri="{FF2B5EF4-FFF2-40B4-BE49-F238E27FC236}">
                <a16:creationId xmlns:a16="http://schemas.microsoft.com/office/drawing/2014/main" id="{0E871E78-0FC6-4DF0-A24D-F1FE3730D6D3}"/>
              </a:ext>
            </a:extLst>
          </p:cNvPr>
          <p:cNvSpPr>
            <a:spLocks noGrp="1" noChangeArrowheads="1"/>
          </p:cNvSpPr>
          <p:nvPr>
            <p:ph type="title"/>
          </p:nvPr>
        </p:nvSpPr>
        <p:spPr>
          <a:xfrm>
            <a:off x="1992313" y="476251"/>
            <a:ext cx="3609701" cy="627335"/>
          </a:xfrm>
        </p:spPr>
        <p:txBody>
          <a:bodyPr/>
          <a:lstStyle/>
          <a:p>
            <a:pPr eaLnBrk="1" hangingPunct="1"/>
            <a:r>
              <a:rPr lang="cs-CZ" altLang="cs-CZ" sz="4000" dirty="0"/>
              <a:t>Simulator</a:t>
            </a:r>
            <a:endParaRPr lang="en-GB" altLang="cs-CZ" sz="4000" dirty="0"/>
          </a:p>
        </p:txBody>
      </p:sp>
      <p:sp>
        <p:nvSpPr>
          <p:cNvPr id="116740" name="Rectangle 3">
            <a:extLst>
              <a:ext uri="{FF2B5EF4-FFF2-40B4-BE49-F238E27FC236}">
                <a16:creationId xmlns:a16="http://schemas.microsoft.com/office/drawing/2014/main" id="{326FF55D-1D57-4D8C-9004-7D5B8B53BC10}"/>
              </a:ext>
            </a:extLst>
          </p:cNvPr>
          <p:cNvSpPr>
            <a:spLocks noChangeArrowheads="1"/>
          </p:cNvSpPr>
          <p:nvPr/>
        </p:nvSpPr>
        <p:spPr bwMode="auto">
          <a:xfrm>
            <a:off x="1765738" y="1859509"/>
            <a:ext cx="50494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dirty="0">
                <a:latin typeface="Tahoma" panose="020B0604030504040204" pitchFamily="34" charset="0"/>
              </a:rPr>
              <a:t>X-ray simulator is an XRI device having the same geometry as the accelerator. It is used to locate the target tissues which should be irradiated. To ensure always the same patient positioning both in the simulator and the accelerator, there is a system of laser lights in the room. An identical system of laser beams is used in the accelerator room.</a:t>
            </a:r>
          </a:p>
        </p:txBody>
      </p:sp>
      <p:pic>
        <p:nvPicPr>
          <p:cNvPr id="116741" name="Picture 4" descr="Radioterapeutický simulátor Acuity">
            <a:extLst>
              <a:ext uri="{FF2B5EF4-FFF2-40B4-BE49-F238E27FC236}">
                <a16:creationId xmlns:a16="http://schemas.microsoft.com/office/drawing/2014/main" id="{DCCDCAA0-5269-4070-B1ED-933F9F77A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8889" y="893572"/>
            <a:ext cx="2954008" cy="5127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2" name="Rectangle 5">
            <a:extLst>
              <a:ext uri="{FF2B5EF4-FFF2-40B4-BE49-F238E27FC236}">
                <a16:creationId xmlns:a16="http://schemas.microsoft.com/office/drawing/2014/main" id="{591DA4BD-A59E-4EFD-83EE-4898A5B7C7E2}"/>
              </a:ext>
            </a:extLst>
          </p:cNvPr>
          <p:cNvSpPr>
            <a:spLocks noChangeArrowheads="1"/>
          </p:cNvSpPr>
          <p:nvPr/>
        </p:nvSpPr>
        <p:spPr bwMode="auto">
          <a:xfrm>
            <a:off x="7669487" y="6100654"/>
            <a:ext cx="288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1400" dirty="0">
                <a:latin typeface="Tahoma" panose="020B0604030504040204" pitchFamily="34" charset="0"/>
              </a:rPr>
              <a:t>Radiotherapeutic simulator Acuity</a:t>
            </a:r>
            <a:r>
              <a:rPr lang="cs-CZ" altLang="cs-CZ" sz="1800" dirty="0">
                <a:latin typeface="Tahoma" panose="020B0604030504040204" pitchFamily="34" charset="0"/>
              </a:rPr>
              <a:t> </a:t>
            </a:r>
          </a:p>
        </p:txBody>
      </p:sp>
    </p:spTree>
    <p:extLst>
      <p:ext uri="{BB962C8B-B14F-4D97-AF65-F5344CB8AC3E}">
        <p14:creationId xmlns:p14="http://schemas.microsoft.com/office/powerpoint/2010/main" val="1058900008"/>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Zástupný symbol pro číslo snímku 5">
            <a:extLst>
              <a:ext uri="{FF2B5EF4-FFF2-40B4-BE49-F238E27FC236}">
                <a16:creationId xmlns:a16="http://schemas.microsoft.com/office/drawing/2014/main" id="{D59E0551-0AF1-4751-B6BC-51E974ADF51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A1C415A-A6AB-498F-A91A-72D3845B75B8}" type="slidenum">
              <a:rPr lang="cs-CZ" altLang="cs-CZ" sz="1400"/>
              <a:pPr>
                <a:spcBef>
                  <a:spcPct val="0"/>
                </a:spcBef>
                <a:buFontTx/>
                <a:buNone/>
              </a:pPr>
              <a:t>57</a:t>
            </a:fld>
            <a:endParaRPr lang="cs-CZ" altLang="cs-CZ" sz="1400"/>
          </a:p>
        </p:txBody>
      </p:sp>
      <p:sp>
        <p:nvSpPr>
          <p:cNvPr id="118787" name="Rectangle 2">
            <a:extLst>
              <a:ext uri="{FF2B5EF4-FFF2-40B4-BE49-F238E27FC236}">
                <a16:creationId xmlns:a16="http://schemas.microsoft.com/office/drawing/2014/main" id="{A9749EB9-5EF1-422E-8F24-E22A1FF2837A}"/>
              </a:ext>
            </a:extLst>
          </p:cNvPr>
          <p:cNvSpPr>
            <a:spLocks noGrp="1" noChangeArrowheads="1"/>
          </p:cNvSpPr>
          <p:nvPr>
            <p:ph type="body" idx="1"/>
          </p:nvPr>
        </p:nvSpPr>
        <p:spPr>
          <a:xfrm>
            <a:off x="735725" y="1268414"/>
            <a:ext cx="10510344" cy="5329237"/>
          </a:xfrm>
          <a:solidFill>
            <a:schemeClr val="bg1">
              <a:alpha val="30196"/>
            </a:schemeClr>
          </a:solidFill>
        </p:spPr>
        <p:txBody>
          <a:bodyPr/>
          <a:lstStyle/>
          <a:p>
            <a:pPr eaLnBrk="1" hangingPunct="1">
              <a:lnSpc>
                <a:spcPct val="100000"/>
              </a:lnSpc>
              <a:buFontTx/>
              <a:buNone/>
            </a:pPr>
            <a:r>
              <a:rPr lang="en-GB" altLang="cs-CZ" sz="2000" dirty="0"/>
              <a:t>For irradiation of surface tumours, </a:t>
            </a:r>
            <a:r>
              <a:rPr lang="cs-CZ" altLang="cs-CZ" sz="2000" dirty="0" err="1"/>
              <a:t>we</a:t>
            </a:r>
            <a:r>
              <a:rPr lang="cs-CZ" altLang="cs-CZ" sz="2000" dirty="0"/>
              <a:t> </a:t>
            </a:r>
            <a:r>
              <a:rPr lang="cs-CZ" altLang="cs-CZ" sz="2000" dirty="0" err="1"/>
              <a:t>have</a:t>
            </a:r>
            <a:r>
              <a:rPr lang="cs-CZ" altLang="cs-CZ" sz="2000" dirty="0"/>
              <a:t> to use</a:t>
            </a:r>
            <a:r>
              <a:rPr lang="en-GB" altLang="cs-CZ" sz="2000" dirty="0"/>
              <a:t> radiation of low energy, for deep tumours, the energy must be substantially higher.  </a:t>
            </a:r>
          </a:p>
          <a:p>
            <a:pPr eaLnBrk="1" hangingPunct="1">
              <a:lnSpc>
                <a:spcPct val="100000"/>
              </a:lnSpc>
              <a:buFontTx/>
              <a:buNone/>
            </a:pPr>
            <a:r>
              <a:rPr lang="en-GB" altLang="cs-CZ" sz="2000" dirty="0"/>
              <a:t>In radiotherapy, mainly X-ray sources are used (the accelerators for the so-called megavoltage therapy) as well as the cobalt-60 </a:t>
            </a:r>
            <a:r>
              <a:rPr lang="en-GB" altLang="cs-CZ" sz="2000" dirty="0">
                <a:latin typeface="Symbol" panose="05050102010706020507" pitchFamily="18" charset="2"/>
              </a:rPr>
              <a:t>g</a:t>
            </a:r>
            <a:r>
              <a:rPr lang="cs-CZ" altLang="cs-CZ" sz="2000" dirty="0"/>
              <a:t>-</a:t>
            </a:r>
            <a:r>
              <a:rPr lang="en-GB" altLang="cs-CZ" sz="2000" dirty="0"/>
              <a:t>radiation sources. The radiation dose is optimised by means of simulators. To achieve maximum selectivity of deep tumour irradiation</a:t>
            </a:r>
            <a:r>
              <a:rPr lang="cs-CZ" altLang="cs-CZ" sz="2000" dirty="0"/>
              <a:t>,</a:t>
            </a:r>
            <a:r>
              <a:rPr lang="en-GB" altLang="cs-CZ" sz="2000" dirty="0"/>
              <a:t> the appropriate </a:t>
            </a:r>
            <a:r>
              <a:rPr lang="en-GB" altLang="cs-CZ" sz="2000" b="1" dirty="0"/>
              <a:t>irradiation geometry</a:t>
            </a:r>
            <a:r>
              <a:rPr lang="en-GB" altLang="cs-CZ" sz="2000" dirty="0"/>
              <a:t> must be applied:</a:t>
            </a:r>
            <a:endParaRPr lang="cs-CZ" altLang="cs-CZ" sz="2000" dirty="0"/>
          </a:p>
          <a:p>
            <a:pPr eaLnBrk="1" hangingPunct="1">
              <a:lnSpc>
                <a:spcPct val="100000"/>
              </a:lnSpc>
              <a:buFontTx/>
              <a:buNone/>
            </a:pPr>
            <a:endParaRPr lang="en-GB" altLang="cs-CZ" sz="2000" dirty="0"/>
          </a:p>
          <a:p>
            <a:pPr eaLnBrk="1" hangingPunct="1">
              <a:lnSpc>
                <a:spcPct val="100000"/>
              </a:lnSpc>
              <a:buFont typeface="Wingdings" panose="05000000000000000000" pitchFamily="2" charset="2"/>
              <a:buChar char="Ø"/>
            </a:pPr>
            <a:r>
              <a:rPr lang="en-GB" altLang="cs-CZ" sz="2000" b="1" dirty="0"/>
              <a:t>Focal distance effect</a:t>
            </a:r>
            <a:r>
              <a:rPr lang="en-GB" altLang="cs-CZ" sz="2000" dirty="0"/>
              <a:t>. </a:t>
            </a:r>
            <a:r>
              <a:rPr lang="cs-CZ" altLang="cs-CZ" sz="2000" dirty="0"/>
              <a:t>I</a:t>
            </a:r>
            <a:r>
              <a:rPr lang="en-GB" altLang="cs-CZ" sz="2000" dirty="0" err="1"/>
              <a:t>ntensity</a:t>
            </a:r>
            <a:r>
              <a:rPr lang="en-GB" altLang="cs-CZ" sz="2000" dirty="0"/>
              <a:t> of radiation decreases with the square of source distance. The ratio of surface and deep dose is higher when irradiating from short distance. Therefore, surface lesions are irradiated by soft rays from short distances (</a:t>
            </a:r>
            <a:r>
              <a:rPr lang="en-GB" altLang="cs-CZ" sz="2000" b="1" dirty="0"/>
              <a:t>contact therapy, brachytherapy</a:t>
            </a:r>
            <a:r>
              <a:rPr lang="en-GB" altLang="cs-CZ" sz="2000" dirty="0"/>
              <a:t>). Deep tumours are treated by penetrating radiation from longer distance (</a:t>
            </a:r>
            <a:r>
              <a:rPr lang="en-GB" altLang="cs-CZ" sz="2000" b="1" dirty="0"/>
              <a:t>teletherapy</a:t>
            </a:r>
            <a:r>
              <a:rPr lang="en-GB" altLang="cs-CZ" sz="2000" dirty="0"/>
              <a:t>).</a:t>
            </a:r>
            <a:endParaRPr lang="cs-CZ" altLang="cs-CZ" sz="2000" dirty="0"/>
          </a:p>
          <a:p>
            <a:pPr eaLnBrk="1" hangingPunct="1">
              <a:lnSpc>
                <a:spcPct val="100000"/>
              </a:lnSpc>
              <a:buFont typeface="Wingdings" panose="05000000000000000000" pitchFamily="2" charset="2"/>
              <a:buNone/>
            </a:pPr>
            <a:endParaRPr lang="en-GB" altLang="cs-CZ" sz="2000" dirty="0"/>
          </a:p>
          <a:p>
            <a:pPr eaLnBrk="1" hangingPunct="1">
              <a:lnSpc>
                <a:spcPct val="100000"/>
              </a:lnSpc>
              <a:buFont typeface="Wingdings" panose="05000000000000000000" pitchFamily="2" charset="2"/>
              <a:buChar char="Ø"/>
            </a:pPr>
            <a:r>
              <a:rPr lang="en-GB" altLang="cs-CZ" sz="2000" dirty="0"/>
              <a:t>Irradiation from different directions or by a moving source. The lesion must be </a:t>
            </a:r>
            <a:r>
              <a:rPr lang="en-GB" altLang="cs-CZ" sz="2000" b="1" dirty="0"/>
              <a:t>precisely localised</a:t>
            </a:r>
            <a:r>
              <a:rPr lang="en-GB" altLang="cs-CZ" sz="2000" dirty="0"/>
              <a:t>, the irradiation conditions must be reproducible. </a:t>
            </a:r>
            <a:r>
              <a:rPr lang="en-GB" altLang="cs-CZ" sz="2000" b="1" dirty="0"/>
              <a:t>Advantage</a:t>
            </a:r>
            <a:r>
              <a:rPr lang="en-GB" altLang="cs-CZ" sz="2000" dirty="0"/>
              <a:t>: The dose absorbed in the lesion (tumour) is high – radiation beams intersect there. Dose absorbed in surrounding tissue is lower.</a:t>
            </a:r>
          </a:p>
        </p:txBody>
      </p:sp>
      <p:sp>
        <p:nvSpPr>
          <p:cNvPr id="118788" name="Rectangle 3">
            <a:extLst>
              <a:ext uri="{FF2B5EF4-FFF2-40B4-BE49-F238E27FC236}">
                <a16:creationId xmlns:a16="http://schemas.microsoft.com/office/drawing/2014/main" id="{B225D6E5-B217-4030-9CC3-D93BC8669A31}"/>
              </a:ext>
            </a:extLst>
          </p:cNvPr>
          <p:cNvSpPr>
            <a:spLocks noGrp="1" noChangeArrowheads="1"/>
          </p:cNvSpPr>
          <p:nvPr>
            <p:ph type="title"/>
          </p:nvPr>
        </p:nvSpPr>
        <p:spPr>
          <a:xfrm>
            <a:off x="1981200" y="274638"/>
            <a:ext cx="8229600" cy="850900"/>
          </a:xfrm>
        </p:spPr>
        <p:txBody>
          <a:bodyPr/>
          <a:lstStyle/>
          <a:p>
            <a:pPr algn="l" eaLnBrk="1" hangingPunct="1"/>
            <a:r>
              <a:rPr lang="en-GB" altLang="cs-CZ" sz="3600" b="1" dirty="0"/>
              <a:t>Geometry of irradiation</a:t>
            </a:r>
          </a:p>
        </p:txBody>
      </p:sp>
    </p:spTree>
    <p:extLst>
      <p:ext uri="{BB962C8B-B14F-4D97-AF65-F5344CB8AC3E}">
        <p14:creationId xmlns:p14="http://schemas.microsoft.com/office/powerpoint/2010/main" val="23035039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Zástupný symbol pro číslo snímku 6">
            <a:extLst>
              <a:ext uri="{FF2B5EF4-FFF2-40B4-BE49-F238E27FC236}">
                <a16:creationId xmlns:a16="http://schemas.microsoft.com/office/drawing/2014/main" id="{40A43DF3-0495-4D68-9C87-53693DB98B7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854DCE5-3C65-48B1-856A-1ABEF2B0C2D9}" type="slidenum">
              <a:rPr lang="cs-CZ" altLang="cs-CZ" sz="1400"/>
              <a:pPr>
                <a:spcBef>
                  <a:spcPct val="0"/>
                </a:spcBef>
                <a:buFontTx/>
                <a:buNone/>
              </a:pPr>
              <a:t>58</a:t>
            </a:fld>
            <a:endParaRPr lang="cs-CZ" altLang="cs-CZ" sz="1400"/>
          </a:p>
        </p:txBody>
      </p:sp>
      <p:sp>
        <p:nvSpPr>
          <p:cNvPr id="120835" name="Rectangle 2">
            <a:extLst>
              <a:ext uri="{FF2B5EF4-FFF2-40B4-BE49-F238E27FC236}">
                <a16:creationId xmlns:a16="http://schemas.microsoft.com/office/drawing/2014/main" id="{DB1B4424-CFF3-4414-BCCE-D549B94A1890}"/>
              </a:ext>
            </a:extLst>
          </p:cNvPr>
          <p:cNvSpPr>
            <a:spLocks noGrp="1" noChangeArrowheads="1"/>
          </p:cNvSpPr>
          <p:nvPr>
            <p:ph type="title"/>
          </p:nvPr>
        </p:nvSpPr>
        <p:spPr>
          <a:xfrm>
            <a:off x="1313793" y="404813"/>
            <a:ext cx="6880883" cy="751325"/>
          </a:xfrm>
        </p:spPr>
        <p:txBody>
          <a:bodyPr/>
          <a:lstStyle/>
          <a:p>
            <a:pPr algn="l" eaLnBrk="1" hangingPunct="1"/>
            <a:r>
              <a:rPr lang="cs-CZ" altLang="cs-CZ" sz="3600" b="1" dirty="0"/>
              <a:t>Geometry of </a:t>
            </a:r>
            <a:r>
              <a:rPr lang="cs-CZ" altLang="cs-CZ" sz="3600" b="1" dirty="0" err="1"/>
              <a:t>irradiation</a:t>
            </a:r>
            <a:endParaRPr lang="en-GB" altLang="cs-CZ" sz="3600" b="1" dirty="0"/>
          </a:p>
        </p:txBody>
      </p:sp>
      <p:sp>
        <p:nvSpPr>
          <p:cNvPr id="120836" name="Rectangle 3">
            <a:extLst>
              <a:ext uri="{FF2B5EF4-FFF2-40B4-BE49-F238E27FC236}">
                <a16:creationId xmlns:a16="http://schemas.microsoft.com/office/drawing/2014/main" id="{0D73F815-B63B-4326-A2E3-EBCF5BB679A6}"/>
              </a:ext>
            </a:extLst>
          </p:cNvPr>
          <p:cNvSpPr>
            <a:spLocks noGrp="1" noChangeArrowheads="1"/>
          </p:cNvSpPr>
          <p:nvPr>
            <p:ph type="body" sz="half" idx="1"/>
          </p:nvPr>
        </p:nvSpPr>
        <p:spPr>
          <a:xfrm>
            <a:off x="1576552" y="1600200"/>
            <a:ext cx="4443248" cy="4852988"/>
          </a:xfrm>
          <a:solidFill>
            <a:schemeClr val="bg1">
              <a:alpha val="30196"/>
            </a:schemeClr>
          </a:solidFill>
        </p:spPr>
        <p:txBody>
          <a:bodyPr/>
          <a:lstStyle/>
          <a:p>
            <a:pPr marL="0" indent="0" eaLnBrk="1" hangingPunct="1">
              <a:lnSpc>
                <a:spcPct val="100000"/>
              </a:lnSpc>
              <a:buFontTx/>
              <a:buNone/>
            </a:pPr>
            <a:r>
              <a:rPr lang="en-GB" altLang="cs-CZ" sz="2800" dirty="0"/>
              <a:t>The effectiveness of repair processes in most normal tissues is higher than in tumours. Therefore, partition </a:t>
            </a:r>
            <a:r>
              <a:rPr lang="cs-CZ" altLang="cs-CZ" sz="2800" dirty="0"/>
              <a:t>(</a:t>
            </a:r>
            <a:r>
              <a:rPr lang="cs-CZ" altLang="cs-CZ" sz="2800" dirty="0" err="1"/>
              <a:t>fractionation</a:t>
            </a:r>
            <a:r>
              <a:rPr lang="cs-CZ" altLang="cs-CZ" sz="2800" dirty="0"/>
              <a:t>) </a:t>
            </a:r>
            <a:r>
              <a:rPr lang="en-GB" altLang="cs-CZ" sz="2800" dirty="0"/>
              <a:t>of the therapeutic dose in certain number of fractions or use of „</a:t>
            </a:r>
            <a:r>
              <a:rPr lang="en-GB" altLang="cs-CZ" sz="2800" dirty="0" err="1"/>
              <a:t>mo</a:t>
            </a:r>
            <a:r>
              <a:rPr lang="cs-CZ" altLang="cs-CZ" sz="2800" dirty="0" err="1"/>
              <a:t>ving</a:t>
            </a:r>
            <a:r>
              <a:rPr lang="cs-CZ" altLang="cs-CZ" sz="2800" dirty="0"/>
              <a:t> </a:t>
            </a:r>
            <a:r>
              <a:rPr lang="cs-CZ" altLang="cs-CZ" sz="2800" dirty="0" err="1"/>
              <a:t>beam</a:t>
            </a:r>
            <a:r>
              <a:rPr lang="en-GB" altLang="cs-CZ" sz="2800" dirty="0"/>
              <a:t> tr</a:t>
            </a:r>
            <a:r>
              <a:rPr lang="cs-CZ" altLang="cs-CZ" sz="2800" dirty="0"/>
              <a:t>e</a:t>
            </a:r>
            <a:r>
              <a:rPr lang="en-GB" altLang="cs-CZ" sz="2800" dirty="0"/>
              <a:t>a</a:t>
            </a:r>
            <a:r>
              <a:rPr lang="cs-CZ" altLang="cs-CZ" sz="2800" dirty="0" err="1"/>
              <a:t>tment</a:t>
            </a:r>
            <a:r>
              <a:rPr lang="en-GB" altLang="cs-CZ" sz="2800" dirty="0"/>
              <a:t>“ spares the normal tissue. </a:t>
            </a:r>
          </a:p>
        </p:txBody>
      </p:sp>
      <p:pic>
        <p:nvPicPr>
          <p:cNvPr id="120837" name="Picture 5">
            <a:extLst>
              <a:ext uri="{FF2B5EF4-FFF2-40B4-BE49-F238E27FC236}">
                <a16:creationId xmlns:a16="http://schemas.microsoft.com/office/drawing/2014/main" id="{8F2A99A8-DF28-4559-BC15-B52EFFD4FF4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240462" y="1376855"/>
            <a:ext cx="4618473" cy="3157045"/>
          </a:xfrm>
          <a:noFill/>
        </p:spPr>
      </p:pic>
      <p:sp>
        <p:nvSpPr>
          <p:cNvPr id="120838" name="Text Box 7">
            <a:extLst>
              <a:ext uri="{FF2B5EF4-FFF2-40B4-BE49-F238E27FC236}">
                <a16:creationId xmlns:a16="http://schemas.microsoft.com/office/drawing/2014/main" id="{1F6066EE-5E0D-4EA4-AB7E-981DF6F5BE4C}"/>
              </a:ext>
            </a:extLst>
          </p:cNvPr>
          <p:cNvSpPr txBox="1">
            <a:spLocks noChangeArrowheads="1"/>
          </p:cNvSpPr>
          <p:nvPr/>
        </p:nvSpPr>
        <p:spPr bwMode="auto">
          <a:xfrm>
            <a:off x="6456362" y="5013326"/>
            <a:ext cx="37281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tabLst>
                <a:tab pos="2593975" algn="l"/>
              </a:tabLst>
              <a:defRPr sz="3200">
                <a:solidFill>
                  <a:schemeClr val="tx1"/>
                </a:solidFill>
                <a:latin typeface="Arial" panose="020B0604020202020204" pitchFamily="34" charset="0"/>
              </a:defRPr>
            </a:lvl1pPr>
            <a:lvl2pPr marL="742950" indent="-285750">
              <a:spcBef>
                <a:spcPct val="20000"/>
              </a:spcBef>
              <a:buChar char="–"/>
              <a:tabLst>
                <a:tab pos="2593975" algn="l"/>
              </a:tabLst>
              <a:defRPr sz="2800">
                <a:solidFill>
                  <a:schemeClr val="tx1"/>
                </a:solidFill>
                <a:latin typeface="Arial" panose="020B0604020202020204" pitchFamily="34" charset="0"/>
              </a:defRPr>
            </a:lvl2pPr>
            <a:lvl3pPr marL="1143000" indent="-228600">
              <a:spcBef>
                <a:spcPct val="20000"/>
              </a:spcBef>
              <a:buChar char="•"/>
              <a:tabLst>
                <a:tab pos="2593975" algn="l"/>
              </a:tabLst>
              <a:defRPr sz="2400">
                <a:solidFill>
                  <a:schemeClr val="tx1"/>
                </a:solidFill>
                <a:latin typeface="Arial" panose="020B0604020202020204" pitchFamily="34" charset="0"/>
              </a:defRPr>
            </a:lvl3pPr>
            <a:lvl4pPr marL="1600200" indent="-228600">
              <a:spcBef>
                <a:spcPct val="20000"/>
              </a:spcBef>
              <a:buChar char="–"/>
              <a:tabLst>
                <a:tab pos="2593975" algn="l"/>
              </a:tabLst>
              <a:defRPr sz="2000">
                <a:solidFill>
                  <a:schemeClr val="tx1"/>
                </a:solidFill>
                <a:latin typeface="Arial" panose="020B0604020202020204" pitchFamily="34" charset="0"/>
              </a:defRPr>
            </a:lvl4pPr>
            <a:lvl5pPr marL="2057400" indent="-228600">
              <a:spcBef>
                <a:spcPct val="20000"/>
              </a:spcBef>
              <a:buChar char="»"/>
              <a:tabLst>
                <a:tab pos="25939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9pPr>
          </a:lstStyle>
          <a:p>
            <a:pPr eaLnBrk="1" hangingPunct="1">
              <a:spcBef>
                <a:spcPct val="50000"/>
              </a:spcBef>
              <a:buFontTx/>
              <a:buNone/>
            </a:pPr>
            <a:r>
              <a:rPr lang="cs-CZ" altLang="cs-CZ" sz="2400" dirty="0"/>
              <a:t>„</a:t>
            </a:r>
            <a:r>
              <a:rPr lang="en-GB" altLang="cs-CZ" sz="2400" dirty="0" err="1"/>
              <a:t>mo</a:t>
            </a:r>
            <a:r>
              <a:rPr lang="cs-CZ" altLang="cs-CZ" sz="2400" dirty="0" err="1"/>
              <a:t>ving</a:t>
            </a:r>
            <a:r>
              <a:rPr lang="cs-CZ" altLang="cs-CZ" sz="2400" dirty="0"/>
              <a:t> </a:t>
            </a:r>
            <a:r>
              <a:rPr lang="cs-CZ" altLang="cs-CZ" sz="2400" dirty="0" err="1"/>
              <a:t>beam</a:t>
            </a:r>
            <a:r>
              <a:rPr lang="cs-CZ" altLang="cs-CZ" sz="2400" dirty="0"/>
              <a:t> </a:t>
            </a:r>
            <a:r>
              <a:rPr lang="cs-CZ" altLang="cs-CZ" sz="2400" dirty="0" err="1"/>
              <a:t>treatment</a:t>
            </a:r>
            <a:r>
              <a:rPr lang="cs-CZ" altLang="cs-CZ" sz="2400" dirty="0"/>
              <a:t>“</a:t>
            </a:r>
            <a:endParaRPr lang="en-GB" altLang="cs-CZ" sz="2400" dirty="0"/>
          </a:p>
        </p:txBody>
      </p:sp>
    </p:spTree>
    <p:extLst>
      <p:ext uri="{BB962C8B-B14F-4D97-AF65-F5344CB8AC3E}">
        <p14:creationId xmlns:p14="http://schemas.microsoft.com/office/powerpoint/2010/main" val="17598881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a:extLst>
              <a:ext uri="{FF2B5EF4-FFF2-40B4-BE49-F238E27FC236}">
                <a16:creationId xmlns:a16="http://schemas.microsoft.com/office/drawing/2014/main" id="{39DD4081-BDCD-4369-82F6-FAEC7168A322}"/>
              </a:ext>
            </a:extLst>
          </p:cNvPr>
          <p:cNvSpPr>
            <a:spLocks noGrp="1" noChangeArrowheads="1"/>
          </p:cNvSpPr>
          <p:nvPr>
            <p:ph type="ctrTitle"/>
          </p:nvPr>
        </p:nvSpPr>
        <p:spPr>
          <a:xfrm>
            <a:off x="2154621" y="1276452"/>
            <a:ext cx="9175531" cy="4968875"/>
          </a:xfrm>
        </p:spPr>
        <p:txBody>
          <a:bodyPr/>
          <a:lstStyle/>
          <a:p>
            <a:pPr algn="l" eaLnBrk="1" hangingPunct="1"/>
            <a:r>
              <a:rPr lang="en-GB" altLang="cs-CZ" sz="2800" b="0" dirty="0"/>
              <a:t>Author</a:t>
            </a:r>
            <a:r>
              <a:rPr lang="cs-CZ" altLang="cs-CZ" sz="2800" b="0" dirty="0"/>
              <a:t>s</a:t>
            </a:r>
            <a:r>
              <a:rPr lang="en-GB" altLang="cs-CZ" sz="2800" b="0" dirty="0"/>
              <a:t>: </a:t>
            </a:r>
            <a:br>
              <a:rPr lang="en-GB" altLang="cs-CZ" sz="2800" b="0" dirty="0"/>
            </a:br>
            <a:r>
              <a:rPr lang="en-GB" altLang="cs-CZ" sz="2800" b="0" dirty="0">
                <a:solidFill>
                  <a:schemeClr val="tx1"/>
                </a:solidFill>
              </a:rPr>
              <a:t>Vojtěch Mornstein</a:t>
            </a:r>
            <a:r>
              <a:rPr lang="cs-CZ" altLang="cs-CZ" sz="2800" b="0" dirty="0">
                <a:solidFill>
                  <a:schemeClr val="tx1"/>
                </a:solidFill>
              </a:rPr>
              <a:t>, Ivo Hrazdira</a:t>
            </a:r>
            <a:br>
              <a:rPr lang="en-GB" altLang="cs-CZ" sz="2800" b="0" dirty="0"/>
            </a:br>
            <a:br>
              <a:rPr lang="en-GB" altLang="cs-CZ" sz="2800" b="0" dirty="0"/>
            </a:br>
            <a:r>
              <a:rPr lang="en-GB" altLang="cs-CZ" sz="2800" b="0" dirty="0"/>
              <a:t>Content collaboration and language revision: </a:t>
            </a:r>
            <a:br>
              <a:rPr lang="en-GB" altLang="cs-CZ" sz="2800" b="0" dirty="0"/>
            </a:br>
            <a:r>
              <a:rPr lang="en-GB" altLang="cs-CZ" sz="2800" b="0" dirty="0">
                <a:solidFill>
                  <a:schemeClr val="tx1"/>
                </a:solidFill>
              </a:rPr>
              <a:t>Carmel J. Caruana</a:t>
            </a:r>
            <a:br>
              <a:rPr lang="en-GB" altLang="cs-CZ" sz="2800" b="0" dirty="0"/>
            </a:br>
            <a:br>
              <a:rPr lang="en-GB" altLang="cs-CZ" sz="2800" b="0" dirty="0"/>
            </a:br>
            <a:r>
              <a:rPr lang="en-GB" altLang="cs-CZ" sz="2800" b="0" dirty="0"/>
              <a:t>Last revision </a:t>
            </a:r>
            <a:r>
              <a:rPr lang="cs-CZ" altLang="cs-CZ" sz="2800" b="0" dirty="0" err="1">
                <a:solidFill>
                  <a:schemeClr val="tx1"/>
                </a:solidFill>
              </a:rPr>
              <a:t>October</a:t>
            </a:r>
            <a:r>
              <a:rPr lang="cs-CZ" altLang="cs-CZ" sz="2800" b="0" dirty="0">
                <a:solidFill>
                  <a:schemeClr val="tx1"/>
                </a:solidFill>
              </a:rPr>
              <a:t> 2021</a:t>
            </a:r>
            <a:r>
              <a:rPr lang="cs-CZ" altLang="cs-CZ" sz="2800" b="0" dirty="0"/>
              <a:t>, soundtrack </a:t>
            </a:r>
            <a:r>
              <a:rPr lang="cs-CZ" altLang="cs-CZ" sz="2800" b="0" dirty="0" err="1"/>
              <a:t>added</a:t>
            </a:r>
            <a:r>
              <a:rPr lang="cs-CZ" altLang="cs-CZ" sz="2800" b="0" dirty="0"/>
              <a:t> </a:t>
            </a:r>
            <a:r>
              <a:rPr lang="cs-CZ" altLang="cs-CZ" sz="2800" b="0" dirty="0">
                <a:solidFill>
                  <a:schemeClr val="tx1"/>
                </a:solidFill>
              </a:rPr>
              <a:t>2020</a:t>
            </a:r>
            <a:endParaRPr lang="en-GB" altLang="cs-CZ" sz="2800" b="0" dirty="0">
              <a:solidFill>
                <a:schemeClr val="tx1"/>
              </a:solidFill>
            </a:endParaRPr>
          </a:p>
        </p:txBody>
      </p:sp>
    </p:spTree>
    <p:extLst>
      <p:ext uri="{BB962C8B-B14F-4D97-AF65-F5344CB8AC3E}">
        <p14:creationId xmlns:p14="http://schemas.microsoft.com/office/powerpoint/2010/main" val="2128235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iterate type="lt">
                                    <p:tmPct val="0"/>
                                  </p:iterate>
                                  <p:childTnLst>
                                    <p:set>
                                      <p:cBhvr>
                                        <p:cTn id="6" dur="1" fill="hold">
                                          <p:stCondLst>
                                            <p:cond delay="0"/>
                                          </p:stCondLst>
                                        </p:cTn>
                                        <p:tgtEl>
                                          <p:spTgt spid="385026"/>
                                        </p:tgtEl>
                                        <p:attrNameLst>
                                          <p:attrName>style.visibility</p:attrName>
                                        </p:attrNameLst>
                                      </p:cBhvr>
                                      <p:to>
                                        <p:strVal val="visible"/>
                                      </p:to>
                                    </p:set>
                                    <p:animEffect transition="in" filter="slide(fromBottom)">
                                      <p:cBhvr>
                                        <p:cTn id="7" dur="2000"/>
                                        <p:tgtEl>
                                          <p:spTgt spid="385026"/>
                                        </p:tgtEl>
                                      </p:cBhvr>
                                    </p:animEffect>
                                  </p:childTnLst>
                                </p:cTn>
                              </p:par>
                            </p:childTnLst>
                          </p:cTn>
                        </p:par>
                        <p:par>
                          <p:cTn id="8" fill="hold" nodeType="afterGroup">
                            <p:stCondLst>
                              <p:cond delay="2000"/>
                            </p:stCondLst>
                            <p:childTnLst>
                              <p:par>
                                <p:cTn id="9" presetID="28" presetClass="emph" presetSubtype="0" fill="hold" grpId="1" nodeType="afterEffect">
                                  <p:stCondLst>
                                    <p:cond delay="0"/>
                                  </p:stCondLst>
                                  <p:iterate type="lt">
                                    <p:tmPct val="10000"/>
                                  </p:iterate>
                                  <p:childTnLst>
                                    <p:animClr clrSpc="rgb" dir="cw">
                                      <p:cBhvr override="childStyle">
                                        <p:cTn id="10" dur="1000" fill="hold"/>
                                        <p:tgtEl>
                                          <p:spTgt spid="385026"/>
                                        </p:tgtEl>
                                        <p:attrNameLst>
                                          <p:attrName>style.color</p:attrName>
                                        </p:attrNameLst>
                                      </p:cBhvr>
                                      <p:to>
                                        <a:schemeClr val="accent1"/>
                                      </p:to>
                                    </p:animClr>
                                    <p:animClr clrSpc="rgb" dir="cw">
                                      <p:cBhvr>
                                        <p:cTn id="11" dur="1000" fill="hold"/>
                                        <p:tgtEl>
                                          <p:spTgt spid="385026"/>
                                        </p:tgtEl>
                                        <p:attrNameLst>
                                          <p:attrName>fillcolor</p:attrName>
                                        </p:attrNameLst>
                                      </p:cBhvr>
                                      <p:to>
                                        <a:schemeClr val="accent1"/>
                                      </p:to>
                                    </p:animClr>
                                    <p:set>
                                      <p:cBhvr>
                                        <p:cTn id="12" dur="1000" fill="hold"/>
                                        <p:tgtEl>
                                          <p:spTgt spid="385026"/>
                                        </p:tgtEl>
                                        <p:attrNameLst>
                                          <p:attrName>fill.type</p:attrName>
                                        </p:attrNameLst>
                                      </p:cBhvr>
                                      <p:to>
                                        <p:strVal val="solid"/>
                                      </p:to>
                                    </p:set>
                                    <p:anim to="1.5" calcmode="lin" valueType="num">
                                      <p:cBhvr override="childStyle">
                                        <p:cTn id="13" dur="1000" fill="hold"/>
                                        <p:tgtEl>
                                          <p:spTgt spid="385026"/>
                                        </p:tgtEl>
                                        <p:attrNameLst>
                                          <p:attrName>style.fontSize</p:attrName>
                                        </p:attrNameLst>
                                      </p:cBhvr>
                                    </p:anim>
                                  </p:childTnLst>
                                </p:cTn>
                              </p:par>
                            </p:childTnLst>
                          </p:cTn>
                        </p:par>
                        <p:par>
                          <p:cTn id="14" fill="hold" nodeType="afterGroup">
                            <p:stCondLst>
                              <p:cond delay="16300"/>
                            </p:stCondLst>
                            <p:childTnLst>
                              <p:par>
                                <p:cTn id="15" presetID="19" presetClass="exit" presetSubtype="10" fill="hold" grpId="2" nodeType="afterEffect">
                                  <p:stCondLst>
                                    <p:cond delay="0"/>
                                  </p:stCondLst>
                                  <p:iterate type="lt">
                                    <p:tmPct val="0"/>
                                  </p:iterate>
                                  <p:childTnLst>
                                    <p:anim calcmode="lin" valueType="num">
                                      <p:cBhvr>
                                        <p:cTn id="16" dur="3000"/>
                                        <p:tgtEl>
                                          <p:spTgt spid="385026"/>
                                        </p:tgtEl>
                                        <p:attrNameLst>
                                          <p:attrName>ppt_h</p:attrName>
                                        </p:attrNameLst>
                                      </p:cBhvr>
                                      <p:tavLst>
                                        <p:tav tm="0">
                                          <p:val>
                                            <p:strVal val="ppt_h"/>
                                          </p:val>
                                        </p:tav>
                                        <p:tav tm="100000">
                                          <p:val>
                                            <p:strVal val="ppt_h"/>
                                          </p:val>
                                        </p:tav>
                                      </p:tavLst>
                                    </p:anim>
                                    <p:anim calcmode="lin" valueType="num">
                                      <p:cBhvr>
                                        <p:cTn id="17" dur="3000"/>
                                        <p:tgtEl>
                                          <p:spTgt spid="38502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8" dur="1" fill="hold">
                                          <p:stCondLst>
                                            <p:cond delay="2999"/>
                                          </p:stCondLst>
                                        </p:cTn>
                                        <p:tgtEl>
                                          <p:spTgt spid="385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26" grpId="0"/>
      <p:bldP spid="385026" grpId="1"/>
      <p:bldP spid="385026"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symbol pro číslo snímku 6">
            <a:extLst>
              <a:ext uri="{FF2B5EF4-FFF2-40B4-BE49-F238E27FC236}">
                <a16:creationId xmlns:a16="http://schemas.microsoft.com/office/drawing/2014/main" id="{6BD7F9BE-7682-40BF-949C-5F21E4C2934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63E8131-4FFA-436C-A732-5C89398D2E4A}" type="slidenum">
              <a:rPr lang="cs-CZ" altLang="cs-CZ" sz="1400"/>
              <a:pPr>
                <a:spcBef>
                  <a:spcPct val="0"/>
                </a:spcBef>
                <a:buFontTx/>
                <a:buNone/>
              </a:pPr>
              <a:t>6</a:t>
            </a:fld>
            <a:endParaRPr lang="cs-CZ" altLang="cs-CZ" sz="1400"/>
          </a:p>
        </p:txBody>
      </p:sp>
      <p:sp>
        <p:nvSpPr>
          <p:cNvPr id="16387" name="Rectangle 3">
            <a:extLst>
              <a:ext uri="{FF2B5EF4-FFF2-40B4-BE49-F238E27FC236}">
                <a16:creationId xmlns:a16="http://schemas.microsoft.com/office/drawing/2014/main" id="{44ED6FC6-A08F-4ABD-AE4F-715559FD2A15}"/>
              </a:ext>
            </a:extLst>
          </p:cNvPr>
          <p:cNvSpPr>
            <a:spLocks noGrp="1" noChangeArrowheads="1"/>
          </p:cNvSpPr>
          <p:nvPr>
            <p:ph type="body" sz="half" idx="1"/>
          </p:nvPr>
        </p:nvSpPr>
        <p:spPr>
          <a:xfrm>
            <a:off x="1166648" y="1052513"/>
            <a:ext cx="9858704" cy="5040312"/>
          </a:xfrm>
          <a:solidFill>
            <a:schemeClr val="bg1">
              <a:alpha val="39999"/>
            </a:schemeClr>
          </a:solidFill>
        </p:spPr>
        <p:txBody>
          <a:bodyPr/>
          <a:lstStyle/>
          <a:p>
            <a:pPr marL="0" indent="0" eaLnBrk="1" hangingPunct="1">
              <a:lnSpc>
                <a:spcPct val="100000"/>
              </a:lnSpc>
              <a:buFontTx/>
              <a:buNone/>
            </a:pPr>
            <a:r>
              <a:rPr lang="en-GB" altLang="cs-CZ" dirty="0"/>
              <a:t>This equation is solved by integration: </a:t>
            </a:r>
            <a:endParaRPr lang="cs-CZ" altLang="cs-CZ" dirty="0"/>
          </a:p>
          <a:p>
            <a:pPr marL="0" indent="0" eaLnBrk="1" hangingPunct="1">
              <a:lnSpc>
                <a:spcPct val="100000"/>
              </a:lnSpc>
              <a:buFontTx/>
              <a:buNone/>
            </a:pPr>
            <a:endParaRPr lang="en-GB" altLang="cs-CZ" sz="2400" i="1" dirty="0"/>
          </a:p>
          <a:p>
            <a:pPr marL="0" indent="0" algn="ctr" eaLnBrk="1" hangingPunct="1">
              <a:lnSpc>
                <a:spcPct val="100000"/>
              </a:lnSpc>
              <a:buFontTx/>
              <a:buNone/>
            </a:pPr>
            <a:r>
              <a:rPr lang="en-GB" altLang="cs-CZ" i="1" dirty="0" err="1"/>
              <a:t>N</a:t>
            </a:r>
            <a:r>
              <a:rPr lang="en-GB" altLang="cs-CZ" i="1" baseline="-25000" dirty="0" err="1"/>
              <a:t>t</a:t>
            </a:r>
            <a:r>
              <a:rPr lang="en-GB" altLang="cs-CZ" i="1" dirty="0"/>
              <a:t> = N</a:t>
            </a:r>
            <a:r>
              <a:rPr lang="en-GB" altLang="cs-CZ" i="1" baseline="-25000" dirty="0"/>
              <a:t>0</a:t>
            </a:r>
            <a:r>
              <a:rPr lang="en-GB" altLang="cs-CZ" dirty="0"/>
              <a:t>·e</a:t>
            </a:r>
            <a:r>
              <a:rPr lang="en-GB" altLang="cs-CZ" baseline="30000" dirty="0"/>
              <a:t>-</a:t>
            </a:r>
            <a:r>
              <a:rPr lang="en-GB" altLang="cs-CZ" baseline="30000" dirty="0">
                <a:latin typeface="Symbol" panose="05050102010706020507" pitchFamily="18" charset="2"/>
              </a:rPr>
              <a:t>l</a:t>
            </a:r>
            <a:r>
              <a:rPr lang="en-GB" altLang="cs-CZ" baseline="30000" dirty="0"/>
              <a:t>.</a:t>
            </a:r>
            <a:r>
              <a:rPr lang="en-GB" altLang="cs-CZ" i="1" baseline="30000" dirty="0"/>
              <a:t>t</a:t>
            </a:r>
          </a:p>
          <a:p>
            <a:pPr marL="0" indent="0" algn="ctr" eaLnBrk="1" hangingPunct="1">
              <a:lnSpc>
                <a:spcPct val="100000"/>
              </a:lnSpc>
              <a:buFontTx/>
              <a:buNone/>
            </a:pPr>
            <a:endParaRPr lang="en-GB" altLang="cs-CZ" i="1" baseline="30000" dirty="0"/>
          </a:p>
          <a:p>
            <a:pPr marL="0" indent="0" eaLnBrk="1" hangingPunct="1">
              <a:lnSpc>
                <a:spcPct val="100000"/>
              </a:lnSpc>
              <a:buFontTx/>
              <a:buNone/>
            </a:pPr>
            <a:r>
              <a:rPr lang="en-GB" altLang="cs-CZ" dirty="0"/>
              <a:t>A more useful equation for nuclear medicine and radiotherapy is (obtained by dividing the above equation by </a:t>
            </a:r>
            <a:r>
              <a:rPr lang="en-GB" altLang="cs-CZ" i="1" dirty="0"/>
              <a:t>dt </a:t>
            </a:r>
            <a:r>
              <a:rPr lang="en-GB" altLang="cs-CZ" dirty="0"/>
              <a:t>on both sides</a:t>
            </a:r>
            <a:r>
              <a:rPr lang="en-GB" altLang="cs-CZ" i="1" dirty="0"/>
              <a:t>):</a:t>
            </a:r>
          </a:p>
          <a:p>
            <a:pPr marL="0" indent="0" eaLnBrk="1" hangingPunct="1">
              <a:lnSpc>
                <a:spcPct val="100000"/>
              </a:lnSpc>
              <a:buFontTx/>
              <a:buNone/>
            </a:pPr>
            <a:endParaRPr lang="en-GB" altLang="cs-CZ" i="1" dirty="0"/>
          </a:p>
          <a:p>
            <a:pPr marL="0" indent="0" eaLnBrk="1" hangingPunct="1">
              <a:lnSpc>
                <a:spcPct val="100000"/>
              </a:lnSpc>
              <a:buFontTx/>
              <a:buNone/>
            </a:pPr>
            <a:r>
              <a:rPr lang="cs-CZ" altLang="cs-CZ" i="1" dirty="0"/>
              <a:t>	</a:t>
            </a:r>
            <a:r>
              <a:rPr lang="en-GB" altLang="cs-CZ" i="1" dirty="0"/>
              <a:t>A</a:t>
            </a:r>
            <a:r>
              <a:rPr lang="en-GB" altLang="cs-CZ" i="1" baseline="-25000" dirty="0"/>
              <a:t>t</a:t>
            </a:r>
            <a:r>
              <a:rPr lang="en-GB" altLang="cs-CZ" i="1" dirty="0"/>
              <a:t> = A</a:t>
            </a:r>
            <a:r>
              <a:rPr lang="en-GB" altLang="cs-CZ" i="1" baseline="-25000" dirty="0"/>
              <a:t>0</a:t>
            </a:r>
            <a:r>
              <a:rPr lang="en-GB" altLang="cs-CZ" dirty="0"/>
              <a:t>·e</a:t>
            </a:r>
            <a:r>
              <a:rPr lang="en-GB" altLang="cs-CZ" baseline="30000" dirty="0"/>
              <a:t>-</a:t>
            </a:r>
            <a:r>
              <a:rPr lang="en-GB" altLang="cs-CZ" baseline="30000" dirty="0">
                <a:latin typeface="Symbol" panose="05050102010706020507" pitchFamily="18" charset="2"/>
              </a:rPr>
              <a:t>l</a:t>
            </a:r>
            <a:r>
              <a:rPr lang="en-GB" altLang="cs-CZ" i="1" baseline="30000" dirty="0"/>
              <a:t>t                          </a:t>
            </a:r>
            <a:r>
              <a:rPr lang="en-GB" altLang="cs-CZ" i="1" dirty="0"/>
              <a:t>A is activity</a:t>
            </a:r>
          </a:p>
        </p:txBody>
      </p:sp>
      <p:sp>
        <p:nvSpPr>
          <p:cNvPr id="6" name="Rectangle 2">
            <a:extLst>
              <a:ext uri="{FF2B5EF4-FFF2-40B4-BE49-F238E27FC236}">
                <a16:creationId xmlns:a16="http://schemas.microsoft.com/office/drawing/2014/main" id="{8A85C8E7-4C8D-4FE7-A8A3-33D822FEB431}"/>
              </a:ext>
            </a:extLst>
          </p:cNvPr>
          <p:cNvSpPr>
            <a:spLocks noGrp="1" noChangeArrowheads="1"/>
          </p:cNvSpPr>
          <p:nvPr>
            <p:ph type="title"/>
          </p:nvPr>
        </p:nvSpPr>
        <p:spPr>
          <a:xfrm>
            <a:off x="609600" y="274638"/>
            <a:ext cx="6211614" cy="650272"/>
          </a:xfrm>
        </p:spPr>
        <p:txBody>
          <a:bodyPr/>
          <a:lstStyle/>
          <a:p>
            <a:pPr algn="l" eaLnBrk="1" hangingPunct="1"/>
            <a:r>
              <a:rPr lang="en-GB" altLang="cs-CZ" sz="3600" b="1" dirty="0"/>
              <a:t>Law of radioactive decay</a:t>
            </a:r>
          </a:p>
        </p:txBody>
      </p:sp>
    </p:spTree>
    <p:extLst>
      <p:ext uri="{BB962C8B-B14F-4D97-AF65-F5344CB8AC3E}">
        <p14:creationId xmlns:p14="http://schemas.microsoft.com/office/powerpoint/2010/main" val="361020445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číslo snímku 5">
            <a:extLst>
              <a:ext uri="{FF2B5EF4-FFF2-40B4-BE49-F238E27FC236}">
                <a16:creationId xmlns:a16="http://schemas.microsoft.com/office/drawing/2014/main" id="{196537BF-5027-4EBF-AC76-8EAD4208013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31F44CC-4F9C-4DDC-865C-3DB6F436D55D}" type="slidenum">
              <a:rPr lang="cs-CZ" altLang="cs-CZ" sz="1400"/>
              <a:pPr>
                <a:spcBef>
                  <a:spcPct val="0"/>
                </a:spcBef>
                <a:buFontTx/>
                <a:buNone/>
              </a:pPr>
              <a:t>7</a:t>
            </a:fld>
            <a:endParaRPr lang="cs-CZ" altLang="cs-CZ" sz="1400"/>
          </a:p>
        </p:txBody>
      </p:sp>
      <p:sp>
        <p:nvSpPr>
          <p:cNvPr id="18435" name="Rectangle 2">
            <a:extLst>
              <a:ext uri="{FF2B5EF4-FFF2-40B4-BE49-F238E27FC236}">
                <a16:creationId xmlns:a16="http://schemas.microsoft.com/office/drawing/2014/main" id="{B4D5F512-FA2F-4AEF-8712-D35CEB983B69}"/>
              </a:ext>
            </a:extLst>
          </p:cNvPr>
          <p:cNvSpPr>
            <a:spLocks noGrp="1" noChangeArrowheads="1"/>
          </p:cNvSpPr>
          <p:nvPr>
            <p:ph type="title"/>
          </p:nvPr>
        </p:nvSpPr>
        <p:spPr>
          <a:xfrm>
            <a:off x="720000" y="720000"/>
            <a:ext cx="4303945" cy="451576"/>
          </a:xfrm>
        </p:spPr>
        <p:txBody>
          <a:bodyPr/>
          <a:lstStyle/>
          <a:p>
            <a:pPr algn="l" eaLnBrk="1" hangingPunct="1"/>
            <a:r>
              <a:rPr lang="en-GB" altLang="cs-CZ" sz="3600" b="1" dirty="0"/>
              <a:t>Physical half-life</a:t>
            </a:r>
          </a:p>
        </p:txBody>
      </p:sp>
      <p:sp>
        <p:nvSpPr>
          <p:cNvPr id="18436" name="Rectangle 3">
            <a:extLst>
              <a:ext uri="{FF2B5EF4-FFF2-40B4-BE49-F238E27FC236}">
                <a16:creationId xmlns:a16="http://schemas.microsoft.com/office/drawing/2014/main" id="{FD19734C-E9F2-489D-8F80-22E8F135D1F9}"/>
              </a:ext>
            </a:extLst>
          </p:cNvPr>
          <p:cNvSpPr>
            <a:spLocks noGrp="1" noChangeArrowheads="1"/>
          </p:cNvSpPr>
          <p:nvPr>
            <p:ph type="body" idx="1"/>
          </p:nvPr>
        </p:nvSpPr>
        <p:spPr>
          <a:solidFill>
            <a:schemeClr val="bg1">
              <a:alpha val="39999"/>
            </a:schemeClr>
          </a:solidFill>
        </p:spPr>
        <p:txBody>
          <a:bodyPr/>
          <a:lstStyle/>
          <a:p>
            <a:pPr eaLnBrk="1" hangingPunct="1">
              <a:lnSpc>
                <a:spcPct val="100000"/>
              </a:lnSpc>
              <a:buFont typeface="Wingdings" panose="05000000000000000000" pitchFamily="2" charset="2"/>
              <a:buChar char="Ø"/>
            </a:pPr>
            <a:r>
              <a:rPr lang="en-GB" altLang="cs-CZ" i="1" dirty="0"/>
              <a:t>T</a:t>
            </a:r>
            <a:r>
              <a:rPr lang="cs-CZ" altLang="cs-CZ" i="1" baseline="-25000" dirty="0"/>
              <a:t>p</a:t>
            </a:r>
            <a:r>
              <a:rPr lang="en-GB" altLang="cs-CZ" dirty="0"/>
              <a:t> – time in which the sample activity </a:t>
            </a:r>
            <a:r>
              <a:rPr lang="en-GB" altLang="cs-CZ" i="1" dirty="0"/>
              <a:t>A</a:t>
            </a:r>
            <a:r>
              <a:rPr lang="en-GB" altLang="cs-CZ" i="1" baseline="-25000" dirty="0"/>
              <a:t>t</a:t>
            </a:r>
            <a:r>
              <a:rPr lang="en-GB" altLang="cs-CZ" i="1" dirty="0"/>
              <a:t> </a:t>
            </a:r>
            <a:r>
              <a:rPr lang="en-GB" altLang="cs-CZ" dirty="0"/>
              <a:t>decreases to one half of the initial value </a:t>
            </a:r>
            <a:r>
              <a:rPr lang="en-GB" altLang="cs-CZ" i="1" dirty="0"/>
              <a:t>A</a:t>
            </a:r>
            <a:r>
              <a:rPr lang="en-GB" altLang="cs-CZ" baseline="-25000" dirty="0"/>
              <a:t>0</a:t>
            </a:r>
            <a:r>
              <a:rPr lang="en-GB" altLang="cs-CZ" dirty="0"/>
              <a:t>. Derivation:</a:t>
            </a:r>
            <a:endParaRPr lang="cs-CZ" altLang="cs-CZ" dirty="0"/>
          </a:p>
          <a:p>
            <a:pPr eaLnBrk="1" hangingPunct="1">
              <a:lnSpc>
                <a:spcPct val="100000"/>
              </a:lnSpc>
              <a:buFont typeface="Wingdings" panose="05000000000000000000" pitchFamily="2" charset="2"/>
              <a:buNone/>
            </a:pPr>
            <a:endParaRPr lang="en-GB" altLang="cs-CZ" sz="1600" dirty="0"/>
          </a:p>
          <a:p>
            <a:pPr algn="ctr" eaLnBrk="1" hangingPunct="1">
              <a:lnSpc>
                <a:spcPct val="100000"/>
              </a:lnSpc>
              <a:buFontTx/>
              <a:buNone/>
            </a:pPr>
            <a:r>
              <a:rPr lang="en-GB" altLang="cs-CZ" i="1" dirty="0"/>
              <a:t>A</a:t>
            </a:r>
            <a:r>
              <a:rPr lang="en-GB" altLang="cs-CZ" baseline="-25000" dirty="0"/>
              <a:t>0</a:t>
            </a:r>
            <a:r>
              <a:rPr lang="en-GB" altLang="cs-CZ" dirty="0"/>
              <a:t>/2 = </a:t>
            </a:r>
            <a:r>
              <a:rPr lang="en-GB" altLang="cs-CZ" i="1" dirty="0"/>
              <a:t>A</a:t>
            </a:r>
            <a:r>
              <a:rPr lang="en-GB" altLang="cs-CZ" baseline="-25000" dirty="0"/>
              <a:t>0</a:t>
            </a:r>
            <a:r>
              <a:rPr lang="en-GB" altLang="cs-CZ" dirty="0"/>
              <a:t>·e</a:t>
            </a:r>
            <a:r>
              <a:rPr lang="en-GB" altLang="cs-CZ" baseline="30000" dirty="0"/>
              <a:t>-</a:t>
            </a:r>
            <a:r>
              <a:rPr lang="en-GB" altLang="cs-CZ" baseline="30000" dirty="0">
                <a:latin typeface="Symbol" panose="05050102010706020507" pitchFamily="18" charset="2"/>
              </a:rPr>
              <a:t>l</a:t>
            </a:r>
            <a:r>
              <a:rPr lang="en-GB" altLang="cs-CZ" i="1" baseline="30000" dirty="0"/>
              <a:t>T</a:t>
            </a:r>
            <a:r>
              <a:rPr lang="cs-CZ" altLang="cs-CZ" sz="2000" i="1" baseline="30000" dirty="0"/>
              <a:t>p</a:t>
            </a:r>
            <a:r>
              <a:rPr lang="en-GB" altLang="cs-CZ" dirty="0"/>
              <a:t>    thus   ½ = e</a:t>
            </a:r>
            <a:r>
              <a:rPr lang="en-GB" altLang="cs-CZ" baseline="30000" dirty="0"/>
              <a:t>-</a:t>
            </a:r>
            <a:r>
              <a:rPr lang="en-GB" altLang="cs-CZ" baseline="30000" dirty="0" err="1">
                <a:latin typeface="Symbol" panose="05050102010706020507" pitchFamily="18" charset="2"/>
              </a:rPr>
              <a:t>l</a:t>
            </a:r>
            <a:r>
              <a:rPr lang="en-GB" altLang="cs-CZ" i="1" baseline="30000" dirty="0" err="1"/>
              <a:t>T</a:t>
            </a:r>
            <a:r>
              <a:rPr lang="cs-CZ" altLang="cs-CZ" sz="2000" i="1" baseline="30000" dirty="0"/>
              <a:t>p</a:t>
            </a:r>
            <a:endParaRPr lang="en-GB" altLang="cs-CZ" i="1" baseline="30000" dirty="0"/>
          </a:p>
          <a:p>
            <a:pPr eaLnBrk="1" hangingPunct="1">
              <a:lnSpc>
                <a:spcPct val="100000"/>
              </a:lnSpc>
              <a:buFontTx/>
              <a:buNone/>
            </a:pPr>
            <a:endParaRPr lang="en-GB" altLang="cs-CZ" sz="1600" i="1" dirty="0"/>
          </a:p>
          <a:p>
            <a:pPr eaLnBrk="1" hangingPunct="1">
              <a:lnSpc>
                <a:spcPct val="100000"/>
              </a:lnSpc>
              <a:buFont typeface="Wingdings" panose="05000000000000000000" pitchFamily="2" charset="2"/>
              <a:buChar char="Ø"/>
            </a:pPr>
            <a:r>
              <a:rPr lang="en-GB" altLang="cs-CZ" dirty="0"/>
              <a:t>taking logarithm of both sides of the equation and rewriting:</a:t>
            </a:r>
            <a:endParaRPr lang="cs-CZ" altLang="cs-CZ" dirty="0"/>
          </a:p>
          <a:p>
            <a:pPr eaLnBrk="1" hangingPunct="1">
              <a:lnSpc>
                <a:spcPct val="100000"/>
              </a:lnSpc>
              <a:buFont typeface="Wingdings" panose="05000000000000000000" pitchFamily="2" charset="2"/>
              <a:buNone/>
            </a:pPr>
            <a:endParaRPr lang="en-GB" altLang="cs-CZ" sz="1600" dirty="0"/>
          </a:p>
          <a:p>
            <a:pPr algn="ctr" eaLnBrk="1" hangingPunct="1">
              <a:lnSpc>
                <a:spcPct val="100000"/>
              </a:lnSpc>
              <a:buFontTx/>
              <a:buNone/>
            </a:pPr>
            <a:r>
              <a:rPr lang="en-GB" altLang="cs-CZ" i="1" dirty="0"/>
              <a:t>T</a:t>
            </a:r>
            <a:r>
              <a:rPr lang="cs-CZ" altLang="cs-CZ" i="1" baseline="-25000" dirty="0"/>
              <a:t>p</a:t>
            </a:r>
            <a:r>
              <a:rPr lang="en-GB" altLang="cs-CZ" dirty="0"/>
              <a:t> = ln2/</a:t>
            </a:r>
            <a:r>
              <a:rPr lang="en-GB" altLang="cs-CZ" dirty="0">
                <a:latin typeface="Symbol" panose="05050102010706020507" pitchFamily="18" charset="2"/>
              </a:rPr>
              <a:t>l</a:t>
            </a:r>
            <a:r>
              <a:rPr lang="cs-CZ" altLang="cs-CZ" i="1" baseline="-25000" dirty="0"/>
              <a:t>p</a:t>
            </a:r>
            <a:r>
              <a:rPr lang="en-GB" altLang="cs-CZ" dirty="0"/>
              <a:t>               thus   </a:t>
            </a:r>
            <a:r>
              <a:rPr lang="en-GB" altLang="cs-CZ" i="1" dirty="0"/>
              <a:t>T</a:t>
            </a:r>
            <a:r>
              <a:rPr lang="cs-CZ" altLang="cs-CZ" i="1" baseline="-25000" dirty="0"/>
              <a:t>p</a:t>
            </a:r>
            <a:r>
              <a:rPr lang="en-GB" altLang="cs-CZ" dirty="0"/>
              <a:t> = 0</a:t>
            </a:r>
            <a:r>
              <a:rPr lang="cs-CZ" altLang="cs-CZ" dirty="0"/>
              <a:t>.</a:t>
            </a:r>
            <a:r>
              <a:rPr lang="en-GB" altLang="cs-CZ" dirty="0"/>
              <a:t>693/</a:t>
            </a:r>
            <a:r>
              <a:rPr lang="en-GB" altLang="cs-CZ" dirty="0">
                <a:latin typeface="Symbol" panose="05050102010706020507" pitchFamily="18" charset="2"/>
              </a:rPr>
              <a:t>l</a:t>
            </a:r>
            <a:r>
              <a:rPr lang="cs-CZ" altLang="cs-CZ" i="1" baseline="-25000" dirty="0"/>
              <a:t>p</a:t>
            </a:r>
            <a:endParaRPr lang="en-GB" altLang="cs-CZ" i="1" baseline="-25000" dirty="0"/>
          </a:p>
        </p:txBody>
      </p:sp>
    </p:spTree>
    <p:extLst>
      <p:ext uri="{BB962C8B-B14F-4D97-AF65-F5344CB8AC3E}">
        <p14:creationId xmlns:p14="http://schemas.microsoft.com/office/powerpoint/2010/main" val="415310237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číslo snímku 6">
            <a:extLst>
              <a:ext uri="{FF2B5EF4-FFF2-40B4-BE49-F238E27FC236}">
                <a16:creationId xmlns:a16="http://schemas.microsoft.com/office/drawing/2014/main" id="{D9C091E2-D6CD-4086-B228-010AE618051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C00605B-491D-431D-AC47-54097865CBB5}" type="slidenum">
              <a:rPr lang="cs-CZ" altLang="cs-CZ" sz="1400"/>
              <a:pPr>
                <a:spcBef>
                  <a:spcPct val="0"/>
                </a:spcBef>
                <a:buFontTx/>
                <a:buNone/>
              </a:pPr>
              <a:t>8</a:t>
            </a:fld>
            <a:endParaRPr lang="cs-CZ" altLang="cs-CZ" sz="1400"/>
          </a:p>
        </p:txBody>
      </p:sp>
      <p:sp>
        <p:nvSpPr>
          <p:cNvPr id="20483" name="Rectangle 2">
            <a:extLst>
              <a:ext uri="{FF2B5EF4-FFF2-40B4-BE49-F238E27FC236}">
                <a16:creationId xmlns:a16="http://schemas.microsoft.com/office/drawing/2014/main" id="{5FF0D8AE-45E8-4968-91C1-CDF0CB428FA3}"/>
              </a:ext>
            </a:extLst>
          </p:cNvPr>
          <p:cNvSpPr>
            <a:spLocks noGrp="1" noChangeArrowheads="1"/>
          </p:cNvSpPr>
          <p:nvPr>
            <p:ph type="title"/>
          </p:nvPr>
        </p:nvSpPr>
        <p:spPr/>
        <p:txBody>
          <a:bodyPr/>
          <a:lstStyle/>
          <a:p>
            <a:pPr algn="l" eaLnBrk="1" hangingPunct="1"/>
            <a:r>
              <a:rPr lang="en-GB" altLang="cs-CZ" sz="3600" b="1" dirty="0"/>
              <a:t>Biological and effective half-life</a:t>
            </a:r>
          </a:p>
        </p:txBody>
      </p:sp>
      <p:sp>
        <p:nvSpPr>
          <p:cNvPr id="20484" name="Rectangle 3">
            <a:extLst>
              <a:ext uri="{FF2B5EF4-FFF2-40B4-BE49-F238E27FC236}">
                <a16:creationId xmlns:a16="http://schemas.microsoft.com/office/drawing/2014/main" id="{AFED9EBA-718F-4771-A591-77B173DE4996}"/>
              </a:ext>
            </a:extLst>
          </p:cNvPr>
          <p:cNvSpPr>
            <a:spLocks noGrp="1" noChangeArrowheads="1"/>
          </p:cNvSpPr>
          <p:nvPr>
            <p:ph type="body" sz="half" idx="1"/>
          </p:nvPr>
        </p:nvSpPr>
        <p:spPr>
          <a:xfrm>
            <a:off x="861849" y="1095705"/>
            <a:ext cx="9690538" cy="4525963"/>
          </a:xfrm>
          <a:solidFill>
            <a:schemeClr val="bg1">
              <a:alpha val="39999"/>
            </a:schemeClr>
          </a:solidFill>
        </p:spPr>
        <p:txBody>
          <a:bodyPr/>
          <a:lstStyle/>
          <a:p>
            <a:pPr eaLnBrk="1" hangingPunct="1">
              <a:lnSpc>
                <a:spcPct val="100000"/>
              </a:lnSpc>
              <a:buFont typeface="Wingdings" panose="05000000000000000000" pitchFamily="2" charset="2"/>
              <a:buChar char="Ø"/>
            </a:pPr>
            <a:r>
              <a:rPr lang="en-GB" altLang="cs-CZ" i="1" dirty="0"/>
              <a:t>T</a:t>
            </a:r>
            <a:r>
              <a:rPr lang="en-GB" altLang="cs-CZ" i="1" baseline="-25000" dirty="0"/>
              <a:t>b</a:t>
            </a:r>
            <a:r>
              <a:rPr lang="en-GB" altLang="cs-CZ" dirty="0"/>
              <a:t> – biological half-life – time necessary for the physiological removal of half of a substance from the body</a:t>
            </a:r>
          </a:p>
          <a:p>
            <a:pPr eaLnBrk="1" hangingPunct="1">
              <a:lnSpc>
                <a:spcPct val="100000"/>
              </a:lnSpc>
              <a:buFont typeface="Wingdings" panose="05000000000000000000" pitchFamily="2" charset="2"/>
              <a:buChar char="Ø"/>
            </a:pPr>
            <a:r>
              <a:rPr lang="en-GB" altLang="cs-CZ" dirty="0"/>
              <a:t> </a:t>
            </a:r>
            <a:r>
              <a:rPr lang="en-GB" altLang="cs-CZ" dirty="0">
                <a:latin typeface="Symbol" panose="05050102010706020507" pitchFamily="18" charset="2"/>
              </a:rPr>
              <a:t>l</a:t>
            </a:r>
            <a:r>
              <a:rPr lang="en-GB" altLang="cs-CZ" baseline="-25000" dirty="0"/>
              <a:t>b</a:t>
            </a:r>
            <a:r>
              <a:rPr lang="en-GB" altLang="cs-CZ" dirty="0"/>
              <a:t> – biological constant – relative rate of a substance removal</a:t>
            </a:r>
          </a:p>
          <a:p>
            <a:pPr eaLnBrk="1" hangingPunct="1">
              <a:lnSpc>
                <a:spcPct val="100000"/>
              </a:lnSpc>
              <a:buFont typeface="Wingdings" panose="05000000000000000000" pitchFamily="2" charset="2"/>
              <a:buChar char="Ø"/>
            </a:pPr>
            <a:r>
              <a:rPr lang="en-GB" altLang="cs-CZ" dirty="0"/>
              <a:t>Biological and physical processes take place simultaneously. Therefore, we can express the </a:t>
            </a:r>
            <a:r>
              <a:rPr lang="en-GB" altLang="cs-CZ" i="1" dirty="0"/>
              <a:t>T</a:t>
            </a:r>
            <a:r>
              <a:rPr lang="en-GB" altLang="cs-CZ" i="1" baseline="-25000" dirty="0"/>
              <a:t>ef</a:t>
            </a:r>
            <a:r>
              <a:rPr lang="en-GB" altLang="cs-CZ" dirty="0"/>
              <a:t> – </a:t>
            </a:r>
            <a:r>
              <a:rPr lang="en-GB" altLang="cs-CZ" i="1" dirty="0"/>
              <a:t>effective half-life</a:t>
            </a:r>
            <a:r>
              <a:rPr lang="cs-CZ" altLang="cs-CZ" dirty="0"/>
              <a:t> and</a:t>
            </a:r>
          </a:p>
          <a:p>
            <a:pPr eaLnBrk="1" hangingPunct="1">
              <a:lnSpc>
                <a:spcPct val="100000"/>
              </a:lnSpc>
              <a:buFont typeface="Wingdings" panose="05000000000000000000" pitchFamily="2" charset="2"/>
              <a:buNone/>
            </a:pPr>
            <a:r>
              <a:rPr lang="cs-CZ" altLang="cs-CZ" dirty="0">
                <a:latin typeface="Symbol" panose="05050102010706020507" pitchFamily="18" charset="2"/>
              </a:rPr>
              <a:t>	 </a:t>
            </a:r>
            <a:r>
              <a:rPr lang="en-GB" altLang="cs-CZ" dirty="0" err="1">
                <a:latin typeface="Symbol" panose="05050102010706020507" pitchFamily="18" charset="2"/>
              </a:rPr>
              <a:t>l</a:t>
            </a:r>
            <a:r>
              <a:rPr lang="en-GB" altLang="cs-CZ" baseline="-25000" dirty="0" err="1"/>
              <a:t>ef</a:t>
            </a:r>
            <a:r>
              <a:rPr lang="en-GB" altLang="cs-CZ" dirty="0"/>
              <a:t> – </a:t>
            </a:r>
            <a:r>
              <a:rPr lang="en-GB" altLang="cs-CZ" i="1" dirty="0"/>
              <a:t>effective decay constant</a:t>
            </a:r>
          </a:p>
          <a:p>
            <a:pPr eaLnBrk="1" hangingPunct="1">
              <a:lnSpc>
                <a:spcPct val="100000"/>
              </a:lnSpc>
              <a:buFont typeface="Wingdings" panose="05000000000000000000" pitchFamily="2" charset="2"/>
              <a:buChar char="Ø"/>
            </a:pPr>
            <a:r>
              <a:rPr lang="en-GB" altLang="cs-CZ" dirty="0"/>
              <a:t>The following equations hold: </a:t>
            </a:r>
            <a:r>
              <a:rPr lang="en-GB" altLang="cs-CZ" dirty="0" err="1">
                <a:latin typeface="Symbol" panose="05050102010706020507" pitchFamily="18" charset="2"/>
              </a:rPr>
              <a:t>l</a:t>
            </a:r>
            <a:r>
              <a:rPr lang="en-GB" altLang="cs-CZ" baseline="-25000" dirty="0" err="1"/>
              <a:t>ef</a:t>
            </a:r>
            <a:r>
              <a:rPr lang="en-GB" altLang="cs-CZ" dirty="0"/>
              <a:t> = </a:t>
            </a:r>
            <a:r>
              <a:rPr lang="en-GB" altLang="cs-CZ" dirty="0">
                <a:latin typeface="Symbol" panose="05050102010706020507" pitchFamily="18" charset="2"/>
              </a:rPr>
              <a:t>l</a:t>
            </a:r>
            <a:r>
              <a:rPr lang="en-GB" altLang="cs-CZ" baseline="-25000" dirty="0"/>
              <a:t>b</a:t>
            </a:r>
            <a:r>
              <a:rPr lang="en-GB" altLang="cs-CZ" dirty="0"/>
              <a:t> + </a:t>
            </a:r>
            <a:r>
              <a:rPr lang="en-GB" altLang="cs-CZ" dirty="0">
                <a:latin typeface="Symbol" panose="05050102010706020507" pitchFamily="18" charset="2"/>
              </a:rPr>
              <a:t>l</a:t>
            </a:r>
            <a:r>
              <a:rPr lang="cs-CZ" altLang="cs-CZ" baseline="-25000" dirty="0"/>
              <a:t>p</a:t>
            </a:r>
            <a:r>
              <a:rPr lang="en-GB" altLang="cs-CZ" baseline="-25000" dirty="0"/>
              <a:t> </a:t>
            </a:r>
            <a:r>
              <a:rPr lang="en-GB" altLang="cs-CZ" dirty="0"/>
              <a:t>   and    1/</a:t>
            </a:r>
            <a:r>
              <a:rPr lang="en-GB" altLang="cs-CZ" i="1" dirty="0"/>
              <a:t>T</a:t>
            </a:r>
            <a:r>
              <a:rPr lang="en-GB" altLang="cs-CZ" i="1" baseline="-25000" dirty="0"/>
              <a:t>ef</a:t>
            </a:r>
            <a:r>
              <a:rPr lang="en-GB" altLang="cs-CZ" dirty="0"/>
              <a:t> = 1/</a:t>
            </a:r>
            <a:r>
              <a:rPr lang="en-GB" altLang="cs-CZ" i="1" dirty="0"/>
              <a:t>T</a:t>
            </a:r>
            <a:r>
              <a:rPr lang="cs-CZ" altLang="cs-CZ" i="1" baseline="-25000" dirty="0"/>
              <a:t>p</a:t>
            </a:r>
            <a:r>
              <a:rPr lang="en-GB" altLang="cs-CZ" dirty="0"/>
              <a:t> + 1/</a:t>
            </a:r>
            <a:r>
              <a:rPr lang="en-GB" altLang="cs-CZ" i="1" dirty="0"/>
              <a:t>T</a:t>
            </a:r>
            <a:r>
              <a:rPr lang="en-GB" altLang="cs-CZ" i="1" baseline="-25000" dirty="0"/>
              <a:t>b</a:t>
            </a:r>
            <a:r>
              <a:rPr lang="en-GB" altLang="cs-CZ" dirty="0"/>
              <a:t> </a:t>
            </a:r>
            <a:r>
              <a:rPr lang="cs-CZ" altLang="cs-CZ" dirty="0"/>
              <a:t>, </a:t>
            </a:r>
          </a:p>
          <a:p>
            <a:pPr eaLnBrk="1" hangingPunct="1">
              <a:lnSpc>
                <a:spcPct val="100000"/>
              </a:lnSpc>
              <a:buFont typeface="Wingdings" panose="05000000000000000000" pitchFamily="2" charset="2"/>
              <a:buNone/>
            </a:pPr>
            <a:r>
              <a:rPr lang="cs-CZ" altLang="cs-CZ" dirty="0"/>
              <a:t>                                 </a:t>
            </a:r>
            <a:r>
              <a:rPr lang="cs-CZ" altLang="cs-CZ" dirty="0" err="1"/>
              <a:t>thus</a:t>
            </a:r>
            <a:endParaRPr lang="cs-CZ" altLang="cs-CZ" dirty="0"/>
          </a:p>
          <a:p>
            <a:pPr eaLnBrk="1" hangingPunct="1">
              <a:lnSpc>
                <a:spcPct val="90000"/>
              </a:lnSpc>
              <a:buFont typeface="Wingdings" panose="05000000000000000000" pitchFamily="2" charset="2"/>
              <a:buNone/>
            </a:pPr>
            <a:endParaRPr lang="cs-CZ" altLang="cs-CZ" sz="2400" dirty="0"/>
          </a:p>
          <a:p>
            <a:pPr eaLnBrk="1" hangingPunct="1">
              <a:lnSpc>
                <a:spcPct val="90000"/>
              </a:lnSpc>
              <a:buFont typeface="Wingdings" panose="05000000000000000000" pitchFamily="2" charset="2"/>
              <a:buNone/>
            </a:pPr>
            <a:endParaRPr lang="en-GB" altLang="cs-CZ" sz="2400" baseline="-25000" dirty="0"/>
          </a:p>
        </p:txBody>
      </p:sp>
      <p:pic>
        <p:nvPicPr>
          <p:cNvPr id="20486" name="Obrázek 7">
            <a:extLst>
              <a:ext uri="{FF2B5EF4-FFF2-40B4-BE49-F238E27FC236}">
                <a16:creationId xmlns:a16="http://schemas.microsoft.com/office/drawing/2014/main" id="{FE75E9FF-DCD9-42D1-9A75-BF77B7F684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7230" y="5131459"/>
            <a:ext cx="2441957" cy="1366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712963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číslo snímku 6">
            <a:extLst>
              <a:ext uri="{FF2B5EF4-FFF2-40B4-BE49-F238E27FC236}">
                <a16:creationId xmlns:a16="http://schemas.microsoft.com/office/drawing/2014/main" id="{61096E16-C9C8-41AC-9718-76948A7BE58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0B3B788-DAD3-4A37-A82C-121284EB4FA6}" type="slidenum">
              <a:rPr lang="cs-CZ" altLang="cs-CZ" sz="1400"/>
              <a:pPr>
                <a:spcBef>
                  <a:spcPct val="0"/>
                </a:spcBef>
                <a:buFontTx/>
                <a:buNone/>
              </a:pPr>
              <a:t>9</a:t>
            </a:fld>
            <a:endParaRPr lang="cs-CZ" altLang="cs-CZ" sz="1400"/>
          </a:p>
        </p:txBody>
      </p:sp>
      <p:pic>
        <p:nvPicPr>
          <p:cNvPr id="22531" name="Picture 2" descr="Generator">
            <a:extLst>
              <a:ext uri="{FF2B5EF4-FFF2-40B4-BE49-F238E27FC236}">
                <a16:creationId xmlns:a16="http://schemas.microsoft.com/office/drawing/2014/main" id="{5626134A-0F65-493A-A7BD-C9DE8ED6F67F}"/>
              </a:ext>
            </a:extLst>
          </p:cNvPr>
          <p:cNvPicPr>
            <a:picLocks noGrp="1" noChangeAspect="1" noChangeArrowheads="1"/>
          </p:cNvPicPr>
          <p:nvPr>
            <p:ph sz="half" idx="2"/>
          </p:nvPr>
        </p:nvPicPr>
        <p:blipFill>
          <a:blip r:embed="rId3">
            <a:lum bright="-12000"/>
            <a:extLst>
              <a:ext uri="{28A0092B-C50C-407E-A947-70E740481C1C}">
                <a14:useLocalDpi xmlns:a14="http://schemas.microsoft.com/office/drawing/2010/main" val="0"/>
              </a:ext>
            </a:extLst>
          </a:blip>
          <a:srcRect/>
          <a:stretch>
            <a:fillRect/>
          </a:stretch>
        </p:blipFill>
        <p:spPr>
          <a:xfrm>
            <a:off x="2063750" y="3284539"/>
            <a:ext cx="4464050" cy="3017837"/>
          </a:xfrm>
          <a:noFill/>
        </p:spPr>
      </p:pic>
      <p:sp>
        <p:nvSpPr>
          <p:cNvPr id="22532" name="Rectangle 3">
            <a:extLst>
              <a:ext uri="{FF2B5EF4-FFF2-40B4-BE49-F238E27FC236}">
                <a16:creationId xmlns:a16="http://schemas.microsoft.com/office/drawing/2014/main" id="{13722EC1-8A80-4DFB-BFCF-7AD122AC18F7}"/>
              </a:ext>
            </a:extLst>
          </p:cNvPr>
          <p:cNvSpPr>
            <a:spLocks noGrp="1" noChangeArrowheads="1"/>
          </p:cNvSpPr>
          <p:nvPr>
            <p:ph type="title"/>
          </p:nvPr>
        </p:nvSpPr>
        <p:spPr>
          <a:xfrm>
            <a:off x="1992313" y="188915"/>
            <a:ext cx="8229600" cy="651914"/>
          </a:xfrm>
        </p:spPr>
        <p:txBody>
          <a:bodyPr/>
          <a:lstStyle/>
          <a:p>
            <a:pPr algn="l" eaLnBrk="1" hangingPunct="1"/>
            <a:r>
              <a:rPr lang="en-GB" altLang="cs-CZ" sz="3600" b="1" dirty="0"/>
              <a:t>Technetium generator</a:t>
            </a:r>
          </a:p>
        </p:txBody>
      </p:sp>
      <p:sp>
        <p:nvSpPr>
          <p:cNvPr id="22533" name="Rectangle 4">
            <a:extLst>
              <a:ext uri="{FF2B5EF4-FFF2-40B4-BE49-F238E27FC236}">
                <a16:creationId xmlns:a16="http://schemas.microsoft.com/office/drawing/2014/main" id="{64A6FAF0-F22E-487E-918E-66F62523263E}"/>
              </a:ext>
            </a:extLst>
          </p:cNvPr>
          <p:cNvSpPr>
            <a:spLocks noGrp="1" noChangeArrowheads="1"/>
          </p:cNvSpPr>
          <p:nvPr>
            <p:ph type="body" sz="half" idx="1"/>
          </p:nvPr>
        </p:nvSpPr>
        <p:spPr>
          <a:xfrm>
            <a:off x="6940714" y="4099529"/>
            <a:ext cx="4441989" cy="3024187"/>
          </a:xfrm>
          <a:solidFill>
            <a:schemeClr val="bg1">
              <a:alpha val="39999"/>
            </a:schemeClr>
          </a:solidFill>
        </p:spPr>
        <p:txBody>
          <a:bodyPr/>
          <a:lstStyle/>
          <a:p>
            <a:pPr marL="0" indent="17463" eaLnBrk="1" hangingPunct="1">
              <a:buFontTx/>
              <a:buNone/>
            </a:pPr>
            <a:r>
              <a:rPr lang="en-GB" altLang="cs-CZ" sz="2200" dirty="0"/>
              <a:t>An example of practical importance of the radioactive equilibrium in clinical practice – production of technetium for diagnostics: Mo-99 half-life is 99 hrs., Tc-99m half-life is 6 hrs.</a:t>
            </a:r>
          </a:p>
        </p:txBody>
      </p:sp>
      <p:sp>
        <p:nvSpPr>
          <p:cNvPr id="22534" name="Rectangle 6">
            <a:extLst>
              <a:ext uri="{FF2B5EF4-FFF2-40B4-BE49-F238E27FC236}">
                <a16:creationId xmlns:a16="http://schemas.microsoft.com/office/drawing/2014/main" id="{703B163D-36EB-4579-810C-9EB063841C9E}"/>
              </a:ext>
            </a:extLst>
          </p:cNvPr>
          <p:cNvSpPr>
            <a:spLocks noChangeArrowheads="1"/>
          </p:cNvSpPr>
          <p:nvPr/>
        </p:nvSpPr>
        <p:spPr bwMode="auto">
          <a:xfrm>
            <a:off x="1324302" y="1341438"/>
            <a:ext cx="9701049" cy="1655762"/>
          </a:xfrm>
          <a:prstGeom prst="rect">
            <a:avLst/>
          </a:prstGeom>
          <a:solidFill>
            <a:schemeClr val="bg1">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GB" altLang="cs-CZ" sz="2200" dirty="0"/>
              <a:t>During radioactive decay, a daughter radionuclide is produced. In cases when the half-life of the parent radionuclide </a:t>
            </a:r>
            <a:r>
              <a:rPr lang="cs-CZ" altLang="cs-CZ" sz="2200" dirty="0" err="1"/>
              <a:t>is</a:t>
            </a:r>
            <a:r>
              <a:rPr lang="en-GB" altLang="cs-CZ" sz="2200" dirty="0"/>
              <a:t> much longer than the half-life of the daughter radionuclide both parent and daughter end up with the same activity (radioactive equilibrium).</a:t>
            </a:r>
          </a:p>
        </p:txBody>
      </p:sp>
      <p:sp>
        <p:nvSpPr>
          <p:cNvPr id="22536" name="Rectangle 8">
            <a:extLst>
              <a:ext uri="{FF2B5EF4-FFF2-40B4-BE49-F238E27FC236}">
                <a16:creationId xmlns:a16="http://schemas.microsoft.com/office/drawing/2014/main" id="{D75BBFC9-503F-48DD-AE32-8F696FBABC44}"/>
              </a:ext>
            </a:extLst>
          </p:cNvPr>
          <p:cNvSpPr>
            <a:spLocks noChangeArrowheads="1"/>
          </p:cNvSpPr>
          <p:nvPr/>
        </p:nvSpPr>
        <p:spPr bwMode="auto">
          <a:xfrm>
            <a:off x="7535862" y="2997200"/>
            <a:ext cx="23859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tabLst>
                <a:tab pos="2593975" algn="l"/>
              </a:tabLst>
              <a:defRPr sz="3200">
                <a:solidFill>
                  <a:schemeClr val="tx1"/>
                </a:solidFill>
                <a:latin typeface="Arial" panose="020B0604020202020204" pitchFamily="34" charset="0"/>
              </a:defRPr>
            </a:lvl1pPr>
            <a:lvl2pPr marL="742950" indent="-285750">
              <a:spcBef>
                <a:spcPct val="20000"/>
              </a:spcBef>
              <a:buChar char="–"/>
              <a:tabLst>
                <a:tab pos="2593975" algn="l"/>
              </a:tabLst>
              <a:defRPr sz="2800">
                <a:solidFill>
                  <a:schemeClr val="tx1"/>
                </a:solidFill>
                <a:latin typeface="Arial" panose="020B0604020202020204" pitchFamily="34" charset="0"/>
              </a:defRPr>
            </a:lvl2pPr>
            <a:lvl3pPr marL="1143000" indent="-228600">
              <a:spcBef>
                <a:spcPct val="20000"/>
              </a:spcBef>
              <a:buChar char="•"/>
              <a:tabLst>
                <a:tab pos="2593975" algn="l"/>
              </a:tabLst>
              <a:defRPr sz="2400">
                <a:solidFill>
                  <a:schemeClr val="tx1"/>
                </a:solidFill>
                <a:latin typeface="Arial" panose="020B0604020202020204" pitchFamily="34" charset="0"/>
              </a:defRPr>
            </a:lvl3pPr>
            <a:lvl4pPr marL="1600200" indent="-228600">
              <a:spcBef>
                <a:spcPct val="20000"/>
              </a:spcBef>
              <a:buChar char="–"/>
              <a:tabLst>
                <a:tab pos="2593975" algn="l"/>
              </a:tabLst>
              <a:defRPr sz="2000">
                <a:solidFill>
                  <a:schemeClr val="tx1"/>
                </a:solidFill>
                <a:latin typeface="Arial" panose="020B0604020202020204" pitchFamily="34" charset="0"/>
              </a:defRPr>
            </a:lvl4pPr>
            <a:lvl5pPr marL="2057400" indent="-228600">
              <a:spcBef>
                <a:spcPct val="20000"/>
              </a:spcBef>
              <a:buChar char="»"/>
              <a:tabLst>
                <a:tab pos="25939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9pPr>
          </a:lstStyle>
          <a:p>
            <a:pPr eaLnBrk="1" hangingPunct="1">
              <a:buFontTx/>
              <a:buNone/>
            </a:pPr>
            <a:r>
              <a:rPr lang="cs-CZ" altLang="cs-CZ" sz="3200" dirty="0">
                <a:latin typeface="Symbol" panose="05050102010706020507" pitchFamily="18" charset="2"/>
              </a:rPr>
              <a:t>l</a:t>
            </a:r>
            <a:r>
              <a:rPr lang="cs-CZ" altLang="cs-CZ" sz="3200" baseline="-25000" dirty="0"/>
              <a:t>1</a:t>
            </a:r>
            <a:r>
              <a:rPr lang="cs-CZ" altLang="cs-CZ" sz="3200" i="1" dirty="0"/>
              <a:t>N</a:t>
            </a:r>
            <a:r>
              <a:rPr lang="cs-CZ" altLang="cs-CZ" sz="3200" baseline="-25000" dirty="0"/>
              <a:t>1</a:t>
            </a:r>
            <a:r>
              <a:rPr lang="cs-CZ" altLang="cs-CZ" sz="3200" dirty="0"/>
              <a:t> = </a:t>
            </a:r>
            <a:r>
              <a:rPr lang="cs-CZ" altLang="cs-CZ" sz="3200" dirty="0">
                <a:latin typeface="Symbol" panose="05050102010706020507" pitchFamily="18" charset="2"/>
              </a:rPr>
              <a:t>l</a:t>
            </a:r>
            <a:r>
              <a:rPr lang="cs-CZ" altLang="cs-CZ" sz="3200" baseline="-25000" dirty="0"/>
              <a:t>2</a:t>
            </a:r>
            <a:r>
              <a:rPr lang="cs-CZ" altLang="cs-CZ" sz="3200" i="1" dirty="0"/>
              <a:t>N</a:t>
            </a:r>
            <a:r>
              <a:rPr lang="cs-CZ" altLang="cs-CZ" sz="3200" baseline="-25000" dirty="0"/>
              <a:t>2</a:t>
            </a:r>
            <a:endParaRPr lang="en-GB" altLang="cs-CZ" sz="3200" baseline="-25000" dirty="0"/>
          </a:p>
        </p:txBody>
      </p:sp>
    </p:spTree>
    <p:extLst>
      <p:ext uri="{BB962C8B-B14F-4D97-AF65-F5344CB8AC3E}">
        <p14:creationId xmlns:p14="http://schemas.microsoft.com/office/powerpoint/2010/main" val="4228845943"/>
      </p:ext>
    </p:extLst>
  </p:cSld>
  <p:clrMapOvr>
    <a:masterClrMapping/>
  </p:clrMapOvr>
  <p:transition/>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prezentace-16-9-cz-v11.potx" id="{A1E069AA-5EB2-4FA2-9367-6D040ACEC8D2}" vid="{BC2189E0-F5C8-4AB2-8946-E3011F185C79}"/>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muni-prezentace-16-9-cz-v11</Template>
  <TotalTime>144</TotalTime>
  <Words>4749</Words>
  <Application>Microsoft Office PowerPoint</Application>
  <PresentationFormat>Širokoúhlá obrazovka</PresentationFormat>
  <Paragraphs>407</Paragraphs>
  <Slides>59</Slides>
  <Notes>57</Notes>
  <HiddenSlides>1</HiddenSlides>
  <MMClips>2</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2</vt:i4>
      </vt:variant>
      <vt:variant>
        <vt:lpstr>Nadpisy snímků</vt:lpstr>
      </vt:variant>
      <vt:variant>
        <vt:i4>59</vt:i4>
      </vt:variant>
    </vt:vector>
  </HeadingPairs>
  <TitlesOfParts>
    <vt:vector size="67" baseType="lpstr">
      <vt:lpstr>Arial</vt:lpstr>
      <vt:lpstr>Symbol</vt:lpstr>
      <vt:lpstr>Tahoma</vt:lpstr>
      <vt:lpstr>Times New Roman</vt:lpstr>
      <vt:lpstr>Wingdings</vt:lpstr>
      <vt:lpstr>Prezentace_MU_CZ</vt:lpstr>
      <vt:lpstr>Rastrový obrázek</vt:lpstr>
      <vt:lpstr>Fotografie</vt:lpstr>
      <vt:lpstr>Lectures on Medical Biophysics</vt:lpstr>
      <vt:lpstr>Nuclear medicine and radiotherapy</vt:lpstr>
      <vt:lpstr>Radioactivity</vt:lpstr>
      <vt:lpstr>Laws valid for radioactive decay</vt:lpstr>
      <vt:lpstr>Law of radioactive decay</vt:lpstr>
      <vt:lpstr>Law of radioactive decay</vt:lpstr>
      <vt:lpstr>Physical half-life</vt:lpstr>
      <vt:lpstr>Biological and effective half-life</vt:lpstr>
      <vt:lpstr>Technetium generator</vt:lpstr>
      <vt:lpstr>Classes of radioactive decay</vt:lpstr>
      <vt:lpstr>Classes of radioactive decay</vt:lpstr>
      <vt:lpstr>Classes of radioactive decay</vt:lpstr>
      <vt:lpstr>Interaction of ionising radiation with matter</vt:lpstr>
      <vt:lpstr>Attenuation of X / gamma radiation</vt:lpstr>
      <vt:lpstr>Interactions of photon radiation (X-rays and gamma rays)</vt:lpstr>
      <vt:lpstr>Electron - positron pair production</vt:lpstr>
      <vt:lpstr>Interaction of corpuscular radiation with tissue</vt:lpstr>
      <vt:lpstr>Main quantities and units for measurement of ionising radiation</vt:lpstr>
      <vt:lpstr>Biological effects of ionising radiation</vt:lpstr>
      <vt:lpstr>Biological effects of ionising radiation</vt:lpstr>
      <vt:lpstr>Effects on the cell</vt:lpstr>
      <vt:lpstr>Effects on the cell</vt:lpstr>
      <vt:lpstr>Tissue sensitivity</vt:lpstr>
      <vt:lpstr>Nuclear medicine</vt:lpstr>
      <vt:lpstr>Scintillation counter and scintigraphy (history of medicine)</vt:lpstr>
      <vt:lpstr>Scintigraph (history of medicine)</vt:lpstr>
      <vt:lpstr>The Gamma Camera</vt:lpstr>
      <vt:lpstr>Gamma-camera (Anger camera) </vt:lpstr>
      <vt:lpstr>SPECT – single photon emission computed tomography </vt:lpstr>
      <vt:lpstr>Principle of SPECT</vt:lpstr>
      <vt:lpstr>SPECT – images http://www.physics.ubc.ca/~mirg/home/tutorial/applications.html#heart</vt:lpstr>
      <vt:lpstr>PET - positron emission tomography </vt:lpstr>
      <vt:lpstr>PET principle </vt:lpstr>
      <vt:lpstr>Functional PET of brain http://www.crump.ucla.edu/software/lpp/clinpetneuro/lggifs/n_petbrainfunc_2.html</vt:lpstr>
      <vt:lpstr>Prezentace aplikace PowerPoint</vt:lpstr>
      <vt:lpstr>Brain tumour - astrocytoma</vt:lpstr>
      <vt:lpstr>Radiotherapy</vt:lpstr>
      <vt:lpstr>Sources of radiation - radioactive</vt:lpstr>
      <vt:lpstr>„The cobalt bomb“</vt:lpstr>
      <vt:lpstr>„The cobalt bomb“  http://www.cs.nsw.gov.au/rpa/pet/RadTraining/</vt:lpstr>
      <vt:lpstr>Leksell Gamma Knife (still used)</vt:lpstr>
      <vt:lpstr>Prezentace aplikace PowerPoint</vt:lpstr>
      <vt:lpstr>Leksell Gamma Knife</vt:lpstr>
      <vt:lpstr>Prezentace aplikace PowerPoint</vt:lpstr>
      <vt:lpstr>Prezentace aplikace PowerPoint</vt:lpstr>
      <vt:lpstr>Afterloader works with Ir-192. An instrument for safe intracavitary irradiation.</vt:lpstr>
      <vt:lpstr>Radiation sources – non-radioactive</vt:lpstr>
      <vt:lpstr>The linear accelerator</vt:lpstr>
      <vt:lpstr>The linear accelerator http://www.cs.nsw.gov.au/rpa/pet/RadTraining/MedicalLinacs.htm</vt:lpstr>
      <vt:lpstr>The cyclotron</vt:lpstr>
      <vt:lpstr>The cyclotron http://www.aip.org/history/lawrence/first.htm</vt:lpstr>
      <vt:lpstr>CyberKnife</vt:lpstr>
      <vt:lpstr>The cyclotron in oncology – proton (hadron) therapy</vt:lpstr>
      <vt:lpstr>Hadron radiotherapy</vt:lpstr>
      <vt:lpstr>Radiotherapy planning for X-ray beams</vt:lpstr>
      <vt:lpstr>Simulator</vt:lpstr>
      <vt:lpstr>Geometry of irradiation</vt:lpstr>
      <vt:lpstr>Geometry of irradiation</vt:lpstr>
      <vt:lpstr>Authors:  Vojtěch Mornstein, Ivo Hrazdira  Content collaboration and language revision:  Carmel J. Caruana  Last revision October 2021, soundtrack added 2020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Vojtěch Mornstein</dc:creator>
  <cp:lastModifiedBy>Vojtěch Mornstein</cp:lastModifiedBy>
  <cp:revision>4</cp:revision>
  <cp:lastPrinted>1601-01-01T00:00:00Z</cp:lastPrinted>
  <dcterms:created xsi:type="dcterms:W3CDTF">2021-10-16T12:56:11Z</dcterms:created>
  <dcterms:modified xsi:type="dcterms:W3CDTF">2021-10-16T15:20:22Z</dcterms:modified>
</cp:coreProperties>
</file>