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7"/>
  </p:notesMasterIdLst>
  <p:handoutMasterIdLst>
    <p:handoutMasterId r:id="rId28"/>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5768" autoAdjust="0"/>
  </p:normalViewPr>
  <p:slideViewPr>
    <p:cSldViewPr snapToGrid="0">
      <p:cViewPr varScale="1">
        <p:scale>
          <a:sx n="80" d="100"/>
          <a:sy n="80" d="100"/>
        </p:scale>
        <p:origin x="104" y="4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a:extLst>
              <a:ext uri="{FF2B5EF4-FFF2-40B4-BE49-F238E27FC236}">
                <a16:creationId xmlns:a16="http://schemas.microsoft.com/office/drawing/2014/main" id="{420824BD-3851-4146-A346-4D35DDC60F79}"/>
              </a:ext>
            </a:extLst>
          </p:cNvPr>
          <p:cNvSpPr>
            <a:spLocks noGrp="1" noRot="1" noChangeAspect="1" noChangeArrowheads="1" noTextEdit="1"/>
          </p:cNvSpPr>
          <p:nvPr>
            <p:ph type="sldImg"/>
          </p:nvPr>
        </p:nvSpPr>
        <p:spPr>
          <a:xfrm>
            <a:off x="381000" y="685800"/>
            <a:ext cx="6096000" cy="3429000"/>
          </a:xfrm>
          <a:ln/>
        </p:spPr>
      </p:sp>
      <p:sp>
        <p:nvSpPr>
          <p:cNvPr id="9219" name="Zástupný symbol pro poznámky 2">
            <a:extLst>
              <a:ext uri="{FF2B5EF4-FFF2-40B4-BE49-F238E27FC236}">
                <a16:creationId xmlns:a16="http://schemas.microsoft.com/office/drawing/2014/main" id="{411E7482-0A39-4C9E-935F-A16884A345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9220" name="Zástupný symbol pro číslo snímku 3">
            <a:extLst>
              <a:ext uri="{FF2B5EF4-FFF2-40B4-BE49-F238E27FC236}">
                <a16:creationId xmlns:a16="http://schemas.microsoft.com/office/drawing/2014/main" id="{ECEFAC7F-A34F-4421-B13E-A950EE939A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C1EB7-DD95-4254-9C37-F0AC0F877569}" type="slidenum">
              <a:rPr lang="en-GB" altLang="cs-CZ"/>
              <a:pPr>
                <a:spcBef>
                  <a:spcPct val="0"/>
                </a:spcBef>
              </a:pPr>
              <a:t>2</a:t>
            </a:fld>
            <a:endParaRPr lang="en-GB"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C70211F-EB34-4518-A0B8-7FE2150A7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376052-E87B-4498-A750-C2A58C5F5B50}" type="slidenum">
              <a:rPr lang="en-GB" altLang="cs-CZ"/>
              <a:pPr>
                <a:spcBef>
                  <a:spcPct val="0"/>
                </a:spcBef>
              </a:pPr>
              <a:t>11</a:t>
            </a:fld>
            <a:endParaRPr lang="en-GB" altLang="cs-CZ"/>
          </a:p>
        </p:txBody>
      </p:sp>
      <p:sp>
        <p:nvSpPr>
          <p:cNvPr id="27651" name="Rectangle 2">
            <a:extLst>
              <a:ext uri="{FF2B5EF4-FFF2-40B4-BE49-F238E27FC236}">
                <a16:creationId xmlns:a16="http://schemas.microsoft.com/office/drawing/2014/main" id="{EAC8D3D7-5848-4653-BE9D-26D5E08F9474}"/>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577AD446-021C-4E00-B0C8-D69086DF4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EC5B8AB-BF54-425E-8306-8C3517714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B6E767-B4FB-4D9E-BA9A-DC8F6C9935F8}" type="slidenum">
              <a:rPr lang="en-GB" altLang="cs-CZ"/>
              <a:pPr>
                <a:spcBef>
                  <a:spcPct val="0"/>
                </a:spcBef>
              </a:pPr>
              <a:t>12</a:t>
            </a:fld>
            <a:endParaRPr lang="en-GB" altLang="cs-CZ"/>
          </a:p>
        </p:txBody>
      </p:sp>
      <p:sp>
        <p:nvSpPr>
          <p:cNvPr id="29699" name="Rectangle 2">
            <a:extLst>
              <a:ext uri="{FF2B5EF4-FFF2-40B4-BE49-F238E27FC236}">
                <a16:creationId xmlns:a16="http://schemas.microsoft.com/office/drawing/2014/main" id="{AF60AB80-72EE-4833-9B7D-B8010EECF35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4BEAA0E0-E24A-4029-926C-062C0BC6A3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6CE195F-ACEC-460E-8FC6-070E24B387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A2BC27-E515-4D7B-B6AF-D90D48B3ED05}" type="slidenum">
              <a:rPr lang="en-GB" altLang="cs-CZ"/>
              <a:pPr>
                <a:spcBef>
                  <a:spcPct val="0"/>
                </a:spcBef>
              </a:pPr>
              <a:t>13</a:t>
            </a:fld>
            <a:endParaRPr lang="en-GB" altLang="cs-CZ"/>
          </a:p>
        </p:txBody>
      </p:sp>
      <p:sp>
        <p:nvSpPr>
          <p:cNvPr id="31747" name="Rectangle 2">
            <a:extLst>
              <a:ext uri="{FF2B5EF4-FFF2-40B4-BE49-F238E27FC236}">
                <a16:creationId xmlns:a16="http://schemas.microsoft.com/office/drawing/2014/main" id="{3445E5E3-2788-4F1B-BE19-52916D435932}"/>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D7C0B5BD-51EB-411A-B367-576549A8F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FF2F25A-2900-41C0-9D24-4516FE276B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E9DB36-26FD-4203-9744-6E01A02001FA}" type="slidenum">
              <a:rPr lang="en-GB" altLang="cs-CZ"/>
              <a:pPr>
                <a:spcBef>
                  <a:spcPct val="0"/>
                </a:spcBef>
              </a:pPr>
              <a:t>14</a:t>
            </a:fld>
            <a:endParaRPr lang="en-GB" altLang="cs-CZ"/>
          </a:p>
        </p:txBody>
      </p:sp>
      <p:sp>
        <p:nvSpPr>
          <p:cNvPr id="33795" name="Rectangle 2">
            <a:extLst>
              <a:ext uri="{FF2B5EF4-FFF2-40B4-BE49-F238E27FC236}">
                <a16:creationId xmlns:a16="http://schemas.microsoft.com/office/drawing/2014/main" id="{FE1BA901-7E87-4EA5-B369-AE10B3F0F64C}"/>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3C1AA55E-95C8-4F9A-9EE2-24FD77AD8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EA493E9-E11F-406E-B859-AA41F087CA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EFD462-C980-4A4B-84F1-29D57654C9C7}" type="slidenum">
              <a:rPr lang="en-GB" altLang="cs-CZ"/>
              <a:pPr>
                <a:spcBef>
                  <a:spcPct val="0"/>
                </a:spcBef>
              </a:pPr>
              <a:t>15</a:t>
            </a:fld>
            <a:endParaRPr lang="en-GB" altLang="cs-CZ"/>
          </a:p>
        </p:txBody>
      </p:sp>
      <p:sp>
        <p:nvSpPr>
          <p:cNvPr id="35843" name="Rectangle 2">
            <a:extLst>
              <a:ext uri="{FF2B5EF4-FFF2-40B4-BE49-F238E27FC236}">
                <a16:creationId xmlns:a16="http://schemas.microsoft.com/office/drawing/2014/main" id="{CB95F080-CD4C-4197-8415-9A1A59B738EE}"/>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B86A4CA6-89B0-4CD8-A7BA-786D7FACE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40627BB-B317-4233-B1C1-6C1211B55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1F28C9-BB05-4909-918C-DB8AFBE79862}" type="slidenum">
              <a:rPr lang="en-GB" altLang="cs-CZ"/>
              <a:pPr>
                <a:spcBef>
                  <a:spcPct val="0"/>
                </a:spcBef>
              </a:pPr>
              <a:t>16</a:t>
            </a:fld>
            <a:endParaRPr lang="en-GB" altLang="cs-CZ"/>
          </a:p>
        </p:txBody>
      </p:sp>
      <p:sp>
        <p:nvSpPr>
          <p:cNvPr id="37891" name="Rectangle 2">
            <a:extLst>
              <a:ext uri="{FF2B5EF4-FFF2-40B4-BE49-F238E27FC236}">
                <a16:creationId xmlns:a16="http://schemas.microsoft.com/office/drawing/2014/main" id="{DCB6F83F-0174-47FC-8ECD-9AF9FBAD2119}"/>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1D741E23-4503-42AC-BDFD-020A090EC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8E1DC81-18CB-4601-899C-2E4B9E78B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25DBC-DA2D-4332-81FF-B0C2A0CA111D}" type="slidenum">
              <a:rPr lang="en-GB" altLang="cs-CZ"/>
              <a:pPr>
                <a:spcBef>
                  <a:spcPct val="0"/>
                </a:spcBef>
              </a:pPr>
              <a:t>17</a:t>
            </a:fld>
            <a:endParaRPr lang="en-GB" altLang="cs-CZ"/>
          </a:p>
        </p:txBody>
      </p:sp>
      <p:sp>
        <p:nvSpPr>
          <p:cNvPr id="39939" name="Rectangle 2">
            <a:extLst>
              <a:ext uri="{FF2B5EF4-FFF2-40B4-BE49-F238E27FC236}">
                <a16:creationId xmlns:a16="http://schemas.microsoft.com/office/drawing/2014/main" id="{67A9846B-9620-4A5C-A8A8-7B792C370B0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C5041A58-B1D0-4069-BFAA-686B195F76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FC8098E-C36C-4FD4-95BD-2F2C53ADEF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EF2CD9-C82D-4C95-A21D-E40BDF582356}" type="slidenum">
              <a:rPr lang="en-GB" altLang="cs-CZ"/>
              <a:pPr>
                <a:spcBef>
                  <a:spcPct val="0"/>
                </a:spcBef>
              </a:pPr>
              <a:t>19</a:t>
            </a:fld>
            <a:endParaRPr lang="en-GB" altLang="cs-CZ"/>
          </a:p>
        </p:txBody>
      </p:sp>
      <p:sp>
        <p:nvSpPr>
          <p:cNvPr id="43011" name="Rectangle 2">
            <a:extLst>
              <a:ext uri="{FF2B5EF4-FFF2-40B4-BE49-F238E27FC236}">
                <a16:creationId xmlns:a16="http://schemas.microsoft.com/office/drawing/2014/main" id="{98335E64-B2A5-4A7F-877F-ECE148486EA6}"/>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7C802E77-0277-4E61-888D-37BEA33DF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2D51CFB-06B9-4D9F-97BA-ED7D373F2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D8FEBE-EF01-4393-A810-1A3A5B734CE5}" type="slidenum">
              <a:rPr lang="en-GB" altLang="cs-CZ"/>
              <a:pPr>
                <a:spcBef>
                  <a:spcPct val="0"/>
                </a:spcBef>
              </a:pPr>
              <a:t>20</a:t>
            </a:fld>
            <a:endParaRPr lang="en-GB" altLang="cs-CZ"/>
          </a:p>
        </p:txBody>
      </p:sp>
      <p:sp>
        <p:nvSpPr>
          <p:cNvPr id="45059" name="Rectangle 2">
            <a:extLst>
              <a:ext uri="{FF2B5EF4-FFF2-40B4-BE49-F238E27FC236}">
                <a16:creationId xmlns:a16="http://schemas.microsoft.com/office/drawing/2014/main" id="{DC3712DB-90ED-42DA-A247-CA92F45510B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8089B381-6831-4A42-8650-01DC50B642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FAEB4E7-F728-4401-A910-401857555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340DE-07C6-431D-8830-63DA991766E2}" type="slidenum">
              <a:rPr lang="en-GB" altLang="cs-CZ"/>
              <a:pPr>
                <a:spcBef>
                  <a:spcPct val="0"/>
                </a:spcBef>
              </a:pPr>
              <a:t>21</a:t>
            </a:fld>
            <a:endParaRPr lang="en-GB" altLang="cs-CZ"/>
          </a:p>
        </p:txBody>
      </p:sp>
      <p:sp>
        <p:nvSpPr>
          <p:cNvPr id="47107" name="Rectangle 2">
            <a:extLst>
              <a:ext uri="{FF2B5EF4-FFF2-40B4-BE49-F238E27FC236}">
                <a16:creationId xmlns:a16="http://schemas.microsoft.com/office/drawing/2014/main" id="{FD977C10-2498-46EC-B4C5-83BDFCD75C53}"/>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9EBF8C82-4CE1-4198-B048-2D088B0C3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939306-868E-49A3-9332-96C39993E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749415-C3B1-4C44-BD38-108C4616253F}" type="slidenum">
              <a:rPr lang="en-GB" altLang="cs-CZ"/>
              <a:pPr>
                <a:spcBef>
                  <a:spcPct val="0"/>
                </a:spcBef>
              </a:pPr>
              <a:t>3</a:t>
            </a:fld>
            <a:endParaRPr lang="en-GB" altLang="cs-CZ"/>
          </a:p>
        </p:txBody>
      </p:sp>
      <p:sp>
        <p:nvSpPr>
          <p:cNvPr id="11267" name="Rectangle 2">
            <a:extLst>
              <a:ext uri="{FF2B5EF4-FFF2-40B4-BE49-F238E27FC236}">
                <a16:creationId xmlns:a16="http://schemas.microsoft.com/office/drawing/2014/main" id="{5193742D-47C2-4A60-B53A-107059CAE0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62D633D5-988A-4DD4-9D11-AF9042FE88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801B893-4233-403A-A698-EEA58FFEF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6019A9-0F38-4613-BDE0-40C18731E3B7}" type="slidenum">
              <a:rPr lang="en-GB" altLang="cs-CZ"/>
              <a:pPr>
                <a:spcBef>
                  <a:spcPct val="0"/>
                </a:spcBef>
              </a:pPr>
              <a:t>22</a:t>
            </a:fld>
            <a:endParaRPr lang="en-GB" altLang="cs-CZ"/>
          </a:p>
        </p:txBody>
      </p:sp>
      <p:sp>
        <p:nvSpPr>
          <p:cNvPr id="49155" name="Rectangle 2">
            <a:extLst>
              <a:ext uri="{FF2B5EF4-FFF2-40B4-BE49-F238E27FC236}">
                <a16:creationId xmlns:a16="http://schemas.microsoft.com/office/drawing/2014/main" id="{06DEC461-3E8A-4B2C-AF86-5FEBF0053556}"/>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6290B4F9-A366-4EFB-9A4A-B1A23855C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A79EDCA-BB6D-4F72-AEEB-FA58A6C87E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9C616-D8D7-4447-A515-7DD751C6F580}" type="slidenum">
              <a:rPr lang="en-GB" altLang="cs-CZ"/>
              <a:pPr>
                <a:spcBef>
                  <a:spcPct val="0"/>
                </a:spcBef>
              </a:pPr>
              <a:t>23</a:t>
            </a:fld>
            <a:endParaRPr lang="en-GB" altLang="cs-CZ"/>
          </a:p>
        </p:txBody>
      </p:sp>
      <p:sp>
        <p:nvSpPr>
          <p:cNvPr id="51203" name="Rectangle 2">
            <a:extLst>
              <a:ext uri="{FF2B5EF4-FFF2-40B4-BE49-F238E27FC236}">
                <a16:creationId xmlns:a16="http://schemas.microsoft.com/office/drawing/2014/main" id="{C84864D1-D371-4624-94CA-4748FC6633B7}"/>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D9704534-5248-4688-AC1E-85599BE09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A1459BD-E07E-48F4-9F73-79C3508E5E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AE0A70-B1A2-483C-B225-630F0C96892D}" type="slidenum">
              <a:rPr lang="en-GB" altLang="cs-CZ"/>
              <a:pPr>
                <a:spcBef>
                  <a:spcPct val="0"/>
                </a:spcBef>
              </a:pPr>
              <a:t>24</a:t>
            </a:fld>
            <a:endParaRPr lang="en-GB" altLang="cs-CZ"/>
          </a:p>
        </p:txBody>
      </p:sp>
      <p:sp>
        <p:nvSpPr>
          <p:cNvPr id="53251" name="Rectangle 2">
            <a:extLst>
              <a:ext uri="{FF2B5EF4-FFF2-40B4-BE49-F238E27FC236}">
                <a16:creationId xmlns:a16="http://schemas.microsoft.com/office/drawing/2014/main" id="{10F66513-78CE-41D5-9F51-63FD1B2CC5BA}"/>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33F4CD7A-4447-4068-BACC-400FC87CCC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F28212E-2946-4A07-9B3F-32FB08524D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8298A1-5983-409B-ADCC-2807103E0C72}" type="slidenum">
              <a:rPr lang="en-GB" altLang="cs-CZ"/>
              <a:pPr>
                <a:spcBef>
                  <a:spcPct val="0"/>
                </a:spcBef>
              </a:pPr>
              <a:t>25</a:t>
            </a:fld>
            <a:endParaRPr lang="en-GB" altLang="cs-CZ"/>
          </a:p>
        </p:txBody>
      </p:sp>
      <p:sp>
        <p:nvSpPr>
          <p:cNvPr id="55299" name="Rectangle 2">
            <a:extLst>
              <a:ext uri="{FF2B5EF4-FFF2-40B4-BE49-F238E27FC236}">
                <a16:creationId xmlns:a16="http://schemas.microsoft.com/office/drawing/2014/main" id="{4C34530A-11E6-4174-AE98-F4BEAAE07DA6}"/>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EDB6BC5F-B8FB-4704-A12C-1ABA704047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AC8D030-C88D-4694-A5D6-D1B47A96CB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31F9D-0D4C-4068-9AA3-5E31FBF9F790}" type="slidenum">
              <a:rPr lang="en-GB" altLang="cs-CZ"/>
              <a:pPr>
                <a:spcBef>
                  <a:spcPct val="0"/>
                </a:spcBef>
              </a:pPr>
              <a:t>4</a:t>
            </a:fld>
            <a:endParaRPr lang="en-GB" altLang="cs-CZ"/>
          </a:p>
        </p:txBody>
      </p:sp>
      <p:sp>
        <p:nvSpPr>
          <p:cNvPr id="13315" name="Rectangle 2">
            <a:extLst>
              <a:ext uri="{FF2B5EF4-FFF2-40B4-BE49-F238E27FC236}">
                <a16:creationId xmlns:a16="http://schemas.microsoft.com/office/drawing/2014/main" id="{AEBBA543-7690-4629-AF85-E2B96190BCF0}"/>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DEC5AB72-1123-422E-B63F-668307A5D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C3EBC33-286E-4361-807F-E94716BD49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84BB70-60F9-419B-B05D-B5FE56292315}" type="slidenum">
              <a:rPr lang="en-GB" altLang="cs-CZ"/>
              <a:pPr>
                <a:spcBef>
                  <a:spcPct val="0"/>
                </a:spcBef>
              </a:pPr>
              <a:t>5</a:t>
            </a:fld>
            <a:endParaRPr lang="en-GB" altLang="cs-CZ"/>
          </a:p>
        </p:txBody>
      </p:sp>
      <p:sp>
        <p:nvSpPr>
          <p:cNvPr id="15363" name="Rectangle 2">
            <a:extLst>
              <a:ext uri="{FF2B5EF4-FFF2-40B4-BE49-F238E27FC236}">
                <a16:creationId xmlns:a16="http://schemas.microsoft.com/office/drawing/2014/main" id="{023961D4-2CEF-45EA-A809-E995E1583E1A}"/>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8603C4C0-89A5-472E-97D7-3F3E00469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2500F48-AAA3-4F67-AD4B-8ACFC88C2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BD40B6-0401-44B7-824B-E11A7B9ED7EC}"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D5CB3CC8-EA55-4215-9294-00E88B2B3458}"/>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41339E62-5238-4640-A8B6-DEFADD066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D223954-7128-4D37-8720-5C8F16980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9DC4F8-47F8-45F1-8ED0-1E43C9EA991D}"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FC44E41E-EC40-4454-8F50-55B2CFD5B73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D72F80E5-353A-47A5-9B55-09A96AACF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07297F6-7C38-4A57-9472-02B3C69676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EAE7A-ECC0-4763-8058-6A8DA03FD20C}" type="slidenum">
              <a:rPr lang="en-GB" altLang="cs-CZ"/>
              <a:pPr>
                <a:spcBef>
                  <a:spcPct val="0"/>
                </a:spcBef>
              </a:pPr>
              <a:t>8</a:t>
            </a:fld>
            <a:endParaRPr lang="en-GB" altLang="cs-CZ"/>
          </a:p>
        </p:txBody>
      </p:sp>
      <p:sp>
        <p:nvSpPr>
          <p:cNvPr id="21507" name="Rectangle 2">
            <a:extLst>
              <a:ext uri="{FF2B5EF4-FFF2-40B4-BE49-F238E27FC236}">
                <a16:creationId xmlns:a16="http://schemas.microsoft.com/office/drawing/2014/main" id="{6770591E-9F83-4473-8966-2FF1C10DB98D}"/>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9DF50D65-350F-4B7F-9D0A-2E45393B11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31F4113-F112-4FB7-86DD-C324EE96B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12546C-2519-48D9-BAF1-C8BF4B72EAC1}" type="slidenum">
              <a:rPr lang="en-GB" altLang="cs-CZ"/>
              <a:pPr>
                <a:spcBef>
                  <a:spcPct val="0"/>
                </a:spcBef>
              </a:pPr>
              <a:t>9</a:t>
            </a:fld>
            <a:endParaRPr lang="en-GB" altLang="cs-CZ"/>
          </a:p>
        </p:txBody>
      </p:sp>
      <p:sp>
        <p:nvSpPr>
          <p:cNvPr id="23555" name="Rectangle 2">
            <a:extLst>
              <a:ext uri="{FF2B5EF4-FFF2-40B4-BE49-F238E27FC236}">
                <a16:creationId xmlns:a16="http://schemas.microsoft.com/office/drawing/2014/main" id="{3EC601F2-A289-4500-83DC-F04C73B3E50A}"/>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D463EA9F-1536-44BF-926B-813E1D2D4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FF6B338-019B-4668-B7BB-DFF23F62F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19ABEC-72AB-4BBC-B3A1-F532AF3D9D26}" type="slidenum">
              <a:rPr lang="en-GB" altLang="cs-CZ"/>
              <a:pPr>
                <a:spcBef>
                  <a:spcPct val="0"/>
                </a:spcBef>
              </a:pPr>
              <a:t>10</a:t>
            </a:fld>
            <a:endParaRPr lang="en-GB" altLang="cs-CZ"/>
          </a:p>
        </p:txBody>
      </p:sp>
      <p:sp>
        <p:nvSpPr>
          <p:cNvPr id="25603" name="Rectangle 2">
            <a:extLst>
              <a:ext uri="{FF2B5EF4-FFF2-40B4-BE49-F238E27FC236}">
                <a16:creationId xmlns:a16="http://schemas.microsoft.com/office/drawing/2014/main" id="{ED1A9855-B6D1-41A6-B09A-85C4440970BB}"/>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20D83C02-0BE2-4FF5-B869-8D6DE4C8A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BAFD99B-DBE2-4021-A837-344E4ECCBA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F3774C8-C433-4AB0-9045-82A0DFF1A91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CE47598-BA84-41E7-9DFE-5EA1F30D311B}"/>
              </a:ext>
            </a:extLst>
          </p:cNvPr>
          <p:cNvSpPr>
            <a:spLocks noGrp="1" noChangeArrowheads="1"/>
          </p:cNvSpPr>
          <p:nvPr>
            <p:ph type="sldNum" sz="quarter" idx="12"/>
          </p:nvPr>
        </p:nvSpPr>
        <p:spPr>
          <a:ln/>
        </p:spPr>
        <p:txBody>
          <a:bodyPr/>
          <a:lstStyle>
            <a:lvl1pPr>
              <a:defRPr/>
            </a:lvl1pPr>
          </a:lstStyle>
          <a:p>
            <a:fld id="{DE8D08F8-72BD-45C1-A7F5-562F5A59014A}" type="slidenum">
              <a:rPr lang="en-GB" altLang="cs-CZ"/>
              <a:pPr/>
              <a:t>‹#›</a:t>
            </a:fld>
            <a:endParaRPr lang="en-GB" altLang="cs-CZ"/>
          </a:p>
        </p:txBody>
      </p:sp>
    </p:spTree>
    <p:extLst>
      <p:ext uri="{BB962C8B-B14F-4D97-AF65-F5344CB8AC3E}">
        <p14:creationId xmlns:p14="http://schemas.microsoft.com/office/powerpoint/2010/main" val="312143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641CB731-5E84-4CBF-B29E-EC7C4D374D6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588EAE5A-B00E-4F5A-8B04-663F84DDD80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5011F3CC-60D2-4D1D-B727-1D16F9FC3896}"/>
              </a:ext>
            </a:extLst>
          </p:cNvPr>
          <p:cNvSpPr>
            <a:spLocks noGrp="1" noChangeArrowheads="1"/>
          </p:cNvSpPr>
          <p:nvPr>
            <p:ph type="sldNum" sz="quarter" idx="12"/>
          </p:nvPr>
        </p:nvSpPr>
        <p:spPr>
          <a:ln/>
        </p:spPr>
        <p:txBody>
          <a:bodyPr/>
          <a:lstStyle>
            <a:lvl1pPr>
              <a:defRPr/>
            </a:lvl1pPr>
          </a:lstStyle>
          <a:p>
            <a:fld id="{B4D5704F-CB1D-4C2A-B551-57425337E95D}" type="slidenum">
              <a:rPr lang="en-GB" altLang="cs-CZ"/>
              <a:pPr/>
              <a:t>‹#›</a:t>
            </a:fld>
            <a:endParaRPr lang="en-GB" altLang="cs-CZ"/>
          </a:p>
        </p:txBody>
      </p:sp>
    </p:spTree>
    <p:extLst>
      <p:ext uri="{BB962C8B-B14F-4D97-AF65-F5344CB8AC3E}">
        <p14:creationId xmlns:p14="http://schemas.microsoft.com/office/powerpoint/2010/main" val="389890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F648572F-8D46-468C-B80E-5AC56853AD2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AF74C776-B2BC-4B5F-A925-732597320AC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33A47EB6-8D0D-4CB1-A0BF-7DF60618772D}"/>
              </a:ext>
            </a:extLst>
          </p:cNvPr>
          <p:cNvSpPr>
            <a:spLocks noGrp="1" noChangeArrowheads="1"/>
          </p:cNvSpPr>
          <p:nvPr>
            <p:ph type="sldNum" sz="quarter" idx="12"/>
          </p:nvPr>
        </p:nvSpPr>
        <p:spPr>
          <a:ln/>
        </p:spPr>
        <p:txBody>
          <a:bodyPr/>
          <a:lstStyle>
            <a:lvl1pPr>
              <a:defRPr/>
            </a:lvl1pPr>
          </a:lstStyle>
          <a:p>
            <a:fld id="{F610C338-AC25-4E4C-B8A4-1E1EC2CC63E3}" type="slidenum">
              <a:rPr lang="en-GB" altLang="cs-CZ"/>
              <a:pPr/>
              <a:t>‹#›</a:t>
            </a:fld>
            <a:endParaRPr lang="en-GB" altLang="cs-CZ"/>
          </a:p>
        </p:txBody>
      </p:sp>
    </p:spTree>
    <p:extLst>
      <p:ext uri="{BB962C8B-B14F-4D97-AF65-F5344CB8AC3E}">
        <p14:creationId xmlns:p14="http://schemas.microsoft.com/office/powerpoint/2010/main" val="55652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34433" y="274638"/>
            <a:ext cx="11618384"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0A94E3AA-41FE-474A-A62A-A63173DC97C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BCB01E0-F3E2-457B-9CCE-C63A8ACC40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95291B6-4C70-4ED2-86F7-8D9A98D3CCBA}"/>
              </a:ext>
            </a:extLst>
          </p:cNvPr>
          <p:cNvSpPr>
            <a:spLocks noGrp="1" noChangeArrowheads="1"/>
          </p:cNvSpPr>
          <p:nvPr>
            <p:ph type="sldNum" sz="quarter" idx="12"/>
          </p:nvPr>
        </p:nvSpPr>
        <p:spPr>
          <a:ln/>
        </p:spPr>
        <p:txBody>
          <a:bodyPr/>
          <a:lstStyle>
            <a:lvl1pPr>
              <a:defRPr/>
            </a:lvl1pPr>
          </a:lstStyle>
          <a:p>
            <a:fld id="{D9BB8460-BFDC-4F96-B754-8F1F0BDB9BF3}" type="slidenum">
              <a:rPr lang="en-GB" altLang="cs-CZ"/>
              <a:pPr/>
              <a:t>‹#›</a:t>
            </a:fld>
            <a:endParaRPr lang="en-GB" altLang="cs-CZ"/>
          </a:p>
        </p:txBody>
      </p:sp>
    </p:spTree>
    <p:extLst>
      <p:ext uri="{BB962C8B-B14F-4D97-AF65-F5344CB8AC3E}">
        <p14:creationId xmlns:p14="http://schemas.microsoft.com/office/powerpoint/2010/main" val="368912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34433" y="274638"/>
            <a:ext cx="11618384"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F8AEC01C-3787-46C7-AB7B-3025DFD1CC46}"/>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C704BD35-D348-47FF-9CEB-AA6B7E63E0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D40E36D-F730-4400-A3FE-DA7EBFCA7781}"/>
              </a:ext>
            </a:extLst>
          </p:cNvPr>
          <p:cNvSpPr>
            <a:spLocks noGrp="1" noChangeArrowheads="1"/>
          </p:cNvSpPr>
          <p:nvPr>
            <p:ph type="sldNum" sz="quarter" idx="12"/>
          </p:nvPr>
        </p:nvSpPr>
        <p:spPr>
          <a:ln/>
        </p:spPr>
        <p:txBody>
          <a:bodyPr/>
          <a:lstStyle>
            <a:lvl1pPr>
              <a:defRPr/>
            </a:lvl1pPr>
          </a:lstStyle>
          <a:p>
            <a:fld id="{41B43295-89B8-486D-8920-1F94A5097E46}" type="slidenum">
              <a:rPr lang="en-GB" altLang="cs-CZ"/>
              <a:pPr/>
              <a:t>‹#›</a:t>
            </a:fld>
            <a:endParaRPr lang="en-GB" altLang="cs-CZ"/>
          </a:p>
        </p:txBody>
      </p:sp>
    </p:spTree>
    <p:extLst>
      <p:ext uri="{BB962C8B-B14F-4D97-AF65-F5344CB8AC3E}">
        <p14:creationId xmlns:p14="http://schemas.microsoft.com/office/powerpoint/2010/main" val="80944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jpeg"/><Relationship Id="rId4" Type="http://schemas.openxmlformats.org/officeDocument/2006/relationships/hyperlink" Target="http://images.google.com/imgres?imgurl=http://www.rheomed.de/Bilder/produkte/dialyser.jpg&amp;imgrefurl=http://www.rheomed.de/Englisch/produkte.htm&amp;h=1917&amp;w=2750&amp;sz=54&amp;tbnid=OF_rRvGknpAJ:&amp;tbnh=104&amp;tbnw=149&amp;start=1&amp;prev=/images%3Fq%3Ddialyser%26hl%3Dcs%26lr%3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www.diabetesaustralia.com.au/conquest/0204-insulin-pump-therapy.htm"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30.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bzs.cz/Obrazky/defibrilator.jpg" TargetMode="External"/><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hyperlink" Target="http://www.polymed.cz/sub/igmproducts/F144.jpg"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34892" y="3289979"/>
            <a:ext cx="11361600" cy="1171580"/>
          </a:xfrm>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pPr algn="l" eaLnBrk="1" hangingPunct="1"/>
            <a:r>
              <a:rPr lang="en-GB" altLang="cs-CZ" sz="2400" b="1" dirty="0">
                <a:solidFill>
                  <a:srgbClr val="0000DC"/>
                </a:solidFill>
              </a:rPr>
              <a:t>Devices for substitution and assist of body organs</a:t>
            </a:r>
          </a:p>
          <a:p>
            <a:endParaRPr lang="cs-CZ" dirty="0"/>
          </a:p>
        </p:txBody>
      </p:sp>
      <p:grpSp>
        <p:nvGrpSpPr>
          <p:cNvPr id="6" name="Group 12">
            <a:extLst>
              <a:ext uri="{FF2B5EF4-FFF2-40B4-BE49-F238E27FC236}">
                <a16:creationId xmlns:a16="http://schemas.microsoft.com/office/drawing/2014/main" id="{00F47F9E-D57D-4FBC-B624-3C6A01A3784C}"/>
              </a:ext>
            </a:extLst>
          </p:cNvPr>
          <p:cNvGrpSpPr>
            <a:grpSpLocks/>
          </p:cNvGrpSpPr>
          <p:nvPr/>
        </p:nvGrpSpPr>
        <p:grpSpPr bwMode="auto">
          <a:xfrm>
            <a:off x="6660282" y="0"/>
            <a:ext cx="5214937" cy="2881312"/>
            <a:chOff x="612" y="1207"/>
            <a:chExt cx="3285" cy="1815"/>
          </a:xfrm>
        </p:grpSpPr>
        <p:pic>
          <p:nvPicPr>
            <p:cNvPr id="7" name="Picture 7" descr="Retinal Implant">
              <a:extLst>
                <a:ext uri="{FF2B5EF4-FFF2-40B4-BE49-F238E27FC236}">
                  <a16:creationId xmlns:a16="http://schemas.microsoft.com/office/drawing/2014/main" id="{73D08A8D-049A-4998-BDF8-FFEEB7DE3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 y="1207"/>
              <a:ext cx="1089" cy="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 ">
              <a:extLst>
                <a:ext uri="{FF2B5EF4-FFF2-40B4-BE49-F238E27FC236}">
                  <a16:creationId xmlns:a16="http://schemas.microsoft.com/office/drawing/2014/main" id="{A19297D8-D2D8-46BC-B2F5-04B3A975D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 y="1207"/>
              <a:ext cx="1244"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eart0703">
              <a:extLst>
                <a:ext uri="{FF2B5EF4-FFF2-40B4-BE49-F238E27FC236}">
                  <a16:creationId xmlns:a16="http://schemas.microsoft.com/office/drawing/2014/main" id="{A25622CE-2994-4EE4-B485-31CC4A223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 y="2071"/>
              <a:ext cx="953"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iomechanical pancreas">
              <a:extLst>
                <a:ext uri="{FF2B5EF4-FFF2-40B4-BE49-F238E27FC236}">
                  <a16:creationId xmlns:a16="http://schemas.microsoft.com/office/drawing/2014/main" id="{BBCB53CB-7F04-491E-A393-B32E19C08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207"/>
              <a:ext cx="1137"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7">
            <a:extLst>
              <a:ext uri="{FF2B5EF4-FFF2-40B4-BE49-F238E27FC236}">
                <a16:creationId xmlns:a16="http://schemas.microsoft.com/office/drawing/2014/main" id="{E9838862-5DE8-466C-A698-6244C1183A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671C5C-660E-4BA8-9F02-F23A743CC179}" type="slidenum">
              <a:rPr lang="en-GB" altLang="cs-CZ" sz="1400"/>
              <a:pPr>
                <a:spcBef>
                  <a:spcPct val="0"/>
                </a:spcBef>
                <a:buFontTx/>
                <a:buNone/>
              </a:pPr>
              <a:t>10</a:t>
            </a:fld>
            <a:endParaRPr lang="en-GB" altLang="cs-CZ" sz="1400"/>
          </a:p>
        </p:txBody>
      </p:sp>
      <p:sp>
        <p:nvSpPr>
          <p:cNvPr id="24579" name="Rectangle 2">
            <a:extLst>
              <a:ext uri="{FF2B5EF4-FFF2-40B4-BE49-F238E27FC236}">
                <a16:creationId xmlns:a16="http://schemas.microsoft.com/office/drawing/2014/main" id="{2ECDBAC9-5B0E-4104-9906-6E24096CE04B}"/>
              </a:ext>
            </a:extLst>
          </p:cNvPr>
          <p:cNvSpPr>
            <a:spLocks noGrp="1" noChangeArrowheads="1"/>
          </p:cNvSpPr>
          <p:nvPr>
            <p:ph type="title"/>
          </p:nvPr>
        </p:nvSpPr>
        <p:spPr/>
        <p:txBody>
          <a:bodyPr/>
          <a:lstStyle/>
          <a:p>
            <a:pPr eaLnBrk="1" hangingPunct="1"/>
            <a:r>
              <a:rPr lang="en-US" altLang="cs-CZ"/>
              <a:t>Artificial kidney - haemodialysis</a:t>
            </a:r>
            <a:endParaRPr lang="en-GB" altLang="cs-CZ"/>
          </a:p>
        </p:txBody>
      </p:sp>
      <p:pic>
        <p:nvPicPr>
          <p:cNvPr id="24580" name="Picture 7" descr="dialyser">
            <a:hlinkClick r:id="rId4"/>
            <a:extLst>
              <a:ext uri="{FF2B5EF4-FFF2-40B4-BE49-F238E27FC236}">
                <a16:creationId xmlns:a16="http://schemas.microsoft.com/office/drawing/2014/main" id="{BBD165EE-10EA-41D3-9DF5-B9DE5D65D066}"/>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510748" y="1415038"/>
            <a:ext cx="3073952" cy="2145725"/>
          </a:xfrm>
          <a:noFill/>
          <a:extLst>
            <a:ext uri="{909E8E84-426E-40DD-AFC4-6F175D3DCCD1}">
              <a14:hiddenFill xmlns:a14="http://schemas.microsoft.com/office/drawing/2010/main">
                <a:solidFill>
                  <a:schemeClr val="bg1">
                    <a:alpha val="70195"/>
                  </a:schemeClr>
                </a:solidFill>
              </a14:hiddenFill>
            </a:ext>
          </a:extLst>
        </p:spPr>
      </p:pic>
      <p:sp>
        <p:nvSpPr>
          <p:cNvPr id="24581" name="Text Box 14">
            <a:extLst>
              <a:ext uri="{FF2B5EF4-FFF2-40B4-BE49-F238E27FC236}">
                <a16:creationId xmlns:a16="http://schemas.microsoft.com/office/drawing/2014/main" id="{478325D8-B92A-4D76-AB38-2B8E50B2239E}"/>
              </a:ext>
            </a:extLst>
          </p:cNvPr>
          <p:cNvSpPr txBox="1">
            <a:spLocks noChangeArrowheads="1"/>
          </p:cNvSpPr>
          <p:nvPr/>
        </p:nvSpPr>
        <p:spPr bwMode="auto">
          <a:xfrm>
            <a:off x="1966995" y="3933577"/>
            <a:ext cx="2736850" cy="1785104"/>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200" dirty="0"/>
              <a:t>Superfluous volume of blood can be removed by </a:t>
            </a:r>
            <a:r>
              <a:rPr lang="en-US" altLang="cs-CZ" sz="2200" dirty="0" err="1"/>
              <a:t>underpressure</a:t>
            </a:r>
            <a:r>
              <a:rPr lang="en-US" altLang="cs-CZ" sz="2200" dirty="0"/>
              <a:t> in the dialysis solution</a:t>
            </a:r>
            <a:endParaRPr lang="en-GB" altLang="cs-CZ" sz="2200" dirty="0"/>
          </a:p>
        </p:txBody>
      </p:sp>
      <p:grpSp>
        <p:nvGrpSpPr>
          <p:cNvPr id="24582" name="Group 22">
            <a:extLst>
              <a:ext uri="{FF2B5EF4-FFF2-40B4-BE49-F238E27FC236}">
                <a16:creationId xmlns:a16="http://schemas.microsoft.com/office/drawing/2014/main" id="{AF3B2988-29BF-4DC7-B701-86123F4518BA}"/>
              </a:ext>
            </a:extLst>
          </p:cNvPr>
          <p:cNvGrpSpPr>
            <a:grpSpLocks/>
          </p:cNvGrpSpPr>
          <p:nvPr/>
        </p:nvGrpSpPr>
        <p:grpSpPr bwMode="auto">
          <a:xfrm>
            <a:off x="5232401" y="1049572"/>
            <a:ext cx="5589324" cy="5043253"/>
            <a:chOff x="2381" y="911"/>
            <a:chExt cx="3266" cy="2948"/>
          </a:xfrm>
        </p:grpSpPr>
        <p:graphicFrame>
          <p:nvGraphicFramePr>
            <p:cNvPr id="24584" name="Object 12">
              <a:extLst>
                <a:ext uri="{FF2B5EF4-FFF2-40B4-BE49-F238E27FC236}">
                  <a16:creationId xmlns:a16="http://schemas.microsoft.com/office/drawing/2014/main" id="{3A5CDAA8-6BED-4402-BC60-31F00D602C68}"/>
                </a:ext>
              </a:extLst>
            </p:cNvPr>
            <p:cNvGraphicFramePr>
              <a:graphicFrameLocks noChangeAspect="1"/>
            </p:cNvGraphicFramePr>
            <p:nvPr/>
          </p:nvGraphicFramePr>
          <p:xfrm>
            <a:off x="2381" y="911"/>
            <a:ext cx="3266" cy="2948"/>
          </p:xfrm>
          <a:graphic>
            <a:graphicData uri="http://schemas.openxmlformats.org/presentationml/2006/ole">
              <mc:AlternateContent xmlns:mc="http://schemas.openxmlformats.org/markup-compatibility/2006">
                <mc:Choice xmlns:v="urn:schemas-microsoft-com:vml" Requires="v">
                  <p:oleObj spid="_x0000_s1030" name="Rastrový obrázek" r:id="rId6" imgW="4382112" imgH="3952381" progId="Paint.Picture">
                    <p:embed/>
                  </p:oleObj>
                </mc:Choice>
                <mc:Fallback>
                  <p:oleObj name="Rastrový obrázek" r:id="rId6" imgW="4382112" imgH="3952381" progId="Paint.Picture">
                    <p:embed/>
                    <p:pic>
                      <p:nvPicPr>
                        <p:cNvPr id="24584" name="Object 12">
                          <a:extLst>
                            <a:ext uri="{FF2B5EF4-FFF2-40B4-BE49-F238E27FC236}">
                              <a16:creationId xmlns:a16="http://schemas.microsoft.com/office/drawing/2014/main" id="{3A5CDAA8-6BED-4402-BC60-31F00D602C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 y="911"/>
                          <a:ext cx="3266" cy="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5" name="Text Box 15">
              <a:extLst>
                <a:ext uri="{FF2B5EF4-FFF2-40B4-BE49-F238E27FC236}">
                  <a16:creationId xmlns:a16="http://schemas.microsoft.com/office/drawing/2014/main" id="{98BDE649-DD79-40CB-96BF-8B9F20FE9DE9}"/>
                </a:ext>
              </a:extLst>
            </p:cNvPr>
            <p:cNvSpPr txBox="1">
              <a:spLocks noChangeArrowheads="1"/>
            </p:cNvSpPr>
            <p:nvPr/>
          </p:nvSpPr>
          <p:spPr bwMode="auto">
            <a:xfrm>
              <a:off x="2426" y="981"/>
              <a:ext cx="681" cy="4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400" b="1"/>
                <a:t>Arterial end</a:t>
              </a:r>
            </a:p>
            <a:p>
              <a:pPr eaLnBrk="1" hangingPunct="1">
                <a:spcBef>
                  <a:spcPct val="0"/>
                </a:spcBef>
                <a:buFontTx/>
                <a:buNone/>
              </a:pPr>
              <a:r>
                <a:rPr lang="en-US" altLang="cs-CZ" sz="1400" b="1"/>
                <a:t>(arm)</a:t>
              </a:r>
              <a:endParaRPr lang="en-GB" altLang="cs-CZ" sz="1400" b="1"/>
            </a:p>
          </p:txBody>
        </p:sp>
        <p:sp>
          <p:nvSpPr>
            <p:cNvPr id="24586" name="Text Box 16">
              <a:extLst>
                <a:ext uri="{FF2B5EF4-FFF2-40B4-BE49-F238E27FC236}">
                  <a16:creationId xmlns:a16="http://schemas.microsoft.com/office/drawing/2014/main" id="{A32FC52D-BD95-4137-8E6C-CE1EC10D9E5A}"/>
                </a:ext>
              </a:extLst>
            </p:cNvPr>
            <p:cNvSpPr txBox="1">
              <a:spLocks noChangeArrowheads="1"/>
            </p:cNvSpPr>
            <p:nvPr/>
          </p:nvSpPr>
          <p:spPr bwMode="auto">
            <a:xfrm>
              <a:off x="4241" y="935"/>
              <a:ext cx="590" cy="4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Diluent added to blood</a:t>
              </a:r>
              <a:endParaRPr lang="en-GB" altLang="cs-CZ" sz="1400" b="1"/>
            </a:p>
          </p:txBody>
        </p:sp>
        <p:sp>
          <p:nvSpPr>
            <p:cNvPr id="24587" name="Text Box 17">
              <a:extLst>
                <a:ext uri="{FF2B5EF4-FFF2-40B4-BE49-F238E27FC236}">
                  <a16:creationId xmlns:a16="http://schemas.microsoft.com/office/drawing/2014/main" id="{B44657F0-8CEB-4372-A24B-12B0A4ECF51B}"/>
                </a:ext>
              </a:extLst>
            </p:cNvPr>
            <p:cNvSpPr txBox="1">
              <a:spLocks noChangeArrowheads="1"/>
            </p:cNvSpPr>
            <p:nvPr/>
          </p:nvSpPr>
          <p:spPr bwMode="auto">
            <a:xfrm>
              <a:off x="3424" y="2160"/>
              <a:ext cx="1497"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Dialyser - artificial kidney</a:t>
              </a:r>
              <a:endParaRPr lang="en-GB" altLang="cs-CZ" sz="1400" b="1"/>
            </a:p>
          </p:txBody>
        </p:sp>
        <p:sp>
          <p:nvSpPr>
            <p:cNvPr id="24588" name="Text Box 18">
              <a:extLst>
                <a:ext uri="{FF2B5EF4-FFF2-40B4-BE49-F238E27FC236}">
                  <a16:creationId xmlns:a16="http://schemas.microsoft.com/office/drawing/2014/main" id="{4A31DA26-C325-4DD7-8AC7-F2EACE26B793}"/>
                </a:ext>
              </a:extLst>
            </p:cNvPr>
            <p:cNvSpPr txBox="1">
              <a:spLocks noChangeArrowheads="1"/>
            </p:cNvSpPr>
            <p:nvPr/>
          </p:nvSpPr>
          <p:spPr bwMode="auto">
            <a:xfrm>
              <a:off x="4649" y="3657"/>
              <a:ext cx="862"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Waste outlet</a:t>
              </a:r>
              <a:endParaRPr lang="en-GB" altLang="cs-CZ" sz="1400" b="1"/>
            </a:p>
          </p:txBody>
        </p:sp>
        <p:sp>
          <p:nvSpPr>
            <p:cNvPr id="24589" name="Text Box 19">
              <a:extLst>
                <a:ext uri="{FF2B5EF4-FFF2-40B4-BE49-F238E27FC236}">
                  <a16:creationId xmlns:a16="http://schemas.microsoft.com/office/drawing/2014/main" id="{4405F911-2E25-4A84-9353-6168DA8F94CF}"/>
                </a:ext>
              </a:extLst>
            </p:cNvPr>
            <p:cNvSpPr txBox="1">
              <a:spLocks noChangeArrowheads="1"/>
            </p:cNvSpPr>
            <p:nvPr/>
          </p:nvSpPr>
          <p:spPr bwMode="auto">
            <a:xfrm>
              <a:off x="2381" y="2750"/>
              <a:ext cx="544" cy="66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Venous end (arm)</a:t>
              </a:r>
              <a:endParaRPr lang="cs-CZ" altLang="cs-CZ" sz="1400" b="1"/>
            </a:p>
            <a:p>
              <a:pPr eaLnBrk="1" hangingPunct="1">
                <a:spcBef>
                  <a:spcPct val="50000"/>
                </a:spcBef>
                <a:buFontTx/>
                <a:buNone/>
              </a:pPr>
              <a:endParaRPr lang="en-GB" altLang="cs-CZ" sz="1400" b="1"/>
            </a:p>
          </p:txBody>
        </p:sp>
        <p:sp>
          <p:nvSpPr>
            <p:cNvPr id="24590" name="Text Box 20">
              <a:extLst>
                <a:ext uri="{FF2B5EF4-FFF2-40B4-BE49-F238E27FC236}">
                  <a16:creationId xmlns:a16="http://schemas.microsoft.com/office/drawing/2014/main" id="{C54464E5-D66A-448A-B0C8-646E41992F09}"/>
                </a:ext>
              </a:extLst>
            </p:cNvPr>
            <p:cNvSpPr txBox="1">
              <a:spLocks noChangeArrowheads="1"/>
            </p:cNvSpPr>
            <p:nvPr/>
          </p:nvSpPr>
          <p:spPr bwMode="auto">
            <a:xfrm>
              <a:off x="2653" y="3566"/>
              <a:ext cx="113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“bubble trap”</a:t>
              </a:r>
              <a:endParaRPr lang="en-GB" altLang="cs-CZ" sz="1400" b="1"/>
            </a:p>
          </p:txBody>
        </p:sp>
        <p:sp>
          <p:nvSpPr>
            <p:cNvPr id="24591" name="Text Box 21">
              <a:extLst>
                <a:ext uri="{FF2B5EF4-FFF2-40B4-BE49-F238E27FC236}">
                  <a16:creationId xmlns:a16="http://schemas.microsoft.com/office/drawing/2014/main" id="{BFE0E298-F720-4C73-ABE9-413B7326DA78}"/>
                </a:ext>
              </a:extLst>
            </p:cNvPr>
            <p:cNvSpPr txBox="1">
              <a:spLocks noChangeArrowheads="1"/>
            </p:cNvSpPr>
            <p:nvPr/>
          </p:nvSpPr>
          <p:spPr bwMode="auto">
            <a:xfrm>
              <a:off x="3515" y="3067"/>
              <a:ext cx="681"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Dialysis solution</a:t>
              </a:r>
              <a:endParaRPr lang="en-GB" altLang="cs-CZ" sz="1400" b="1"/>
            </a:p>
          </p:txBody>
        </p:sp>
      </p:grpSp>
      <p:sp>
        <p:nvSpPr>
          <p:cNvPr id="24583" name="Rectangle 23">
            <a:extLst>
              <a:ext uri="{FF2B5EF4-FFF2-40B4-BE49-F238E27FC236}">
                <a16:creationId xmlns:a16="http://schemas.microsoft.com/office/drawing/2014/main" id="{B2150B3A-B737-48FB-BFA1-1A8F12920FDE}"/>
              </a:ext>
            </a:extLst>
          </p:cNvPr>
          <p:cNvSpPr>
            <a:spLocks noChangeArrowheads="1"/>
          </p:cNvSpPr>
          <p:nvPr/>
        </p:nvSpPr>
        <p:spPr bwMode="auto">
          <a:xfrm>
            <a:off x="3322638" y="6583364"/>
            <a:ext cx="7345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200"/>
              <a:t>According</a:t>
            </a:r>
            <a:r>
              <a:rPr lang="cs-CZ" altLang="cs-CZ" sz="1200"/>
              <a:t> to</a:t>
            </a:r>
            <a:r>
              <a:rPr lang="en-US" altLang="cs-CZ" sz="1200"/>
              <a:t>:</a:t>
            </a:r>
            <a:r>
              <a:rPr lang="cs-CZ" altLang="cs-CZ" sz="1200"/>
              <a:t> </a:t>
            </a:r>
            <a:r>
              <a:rPr lang="en-GB" altLang="cs-CZ" sz="1200"/>
              <a:t>www.renalpatients.co.uk/ haemodialysis.htm.</a:t>
            </a:r>
            <a:r>
              <a:rPr lang="cs-CZ" altLang="cs-CZ" sz="1200"/>
              <a:t>  </a:t>
            </a:r>
            <a:r>
              <a:rPr lang="en-GB" altLang="cs-CZ" sz="1200"/>
              <a:t>www.rheomed.de/Bilder/ produkte/dialyser.jpg</a:t>
            </a:r>
          </a:p>
        </p:txBody>
      </p:sp>
    </p:spTree>
    <p:extLst>
      <p:ext uri="{BB962C8B-B14F-4D97-AF65-F5344CB8AC3E}">
        <p14:creationId xmlns:p14="http://schemas.microsoft.com/office/powerpoint/2010/main" val="267619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D64612D0-04C0-4C7C-A387-31652CD9D7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D53F3C-4734-42B4-9107-E79F2908F2DC}" type="slidenum">
              <a:rPr lang="en-GB" altLang="cs-CZ" sz="1400"/>
              <a:pPr>
                <a:spcBef>
                  <a:spcPct val="0"/>
                </a:spcBef>
                <a:buFontTx/>
                <a:buNone/>
              </a:pPr>
              <a:t>11</a:t>
            </a:fld>
            <a:endParaRPr lang="en-GB" altLang="cs-CZ" sz="1400"/>
          </a:p>
        </p:txBody>
      </p:sp>
      <p:sp>
        <p:nvSpPr>
          <p:cNvPr id="26627" name="Rectangle 2">
            <a:extLst>
              <a:ext uri="{FF2B5EF4-FFF2-40B4-BE49-F238E27FC236}">
                <a16:creationId xmlns:a16="http://schemas.microsoft.com/office/drawing/2014/main" id="{5346752C-BB00-43AC-8D52-02D755F32AC0}"/>
              </a:ext>
            </a:extLst>
          </p:cNvPr>
          <p:cNvSpPr>
            <a:spLocks noGrp="1" noChangeArrowheads="1"/>
          </p:cNvSpPr>
          <p:nvPr>
            <p:ph type="title"/>
          </p:nvPr>
        </p:nvSpPr>
        <p:spPr>
          <a:xfrm>
            <a:off x="1703389" y="260350"/>
            <a:ext cx="7177087" cy="1143000"/>
          </a:xfrm>
        </p:spPr>
        <p:txBody>
          <a:bodyPr/>
          <a:lstStyle/>
          <a:p>
            <a:pPr eaLnBrk="1" hangingPunct="1"/>
            <a:r>
              <a:rPr lang="en-GB" altLang="cs-CZ"/>
              <a:t>Peritoneal dialysis</a:t>
            </a:r>
          </a:p>
        </p:txBody>
      </p:sp>
      <p:sp>
        <p:nvSpPr>
          <p:cNvPr id="26628" name="Rectangle 3">
            <a:extLst>
              <a:ext uri="{FF2B5EF4-FFF2-40B4-BE49-F238E27FC236}">
                <a16:creationId xmlns:a16="http://schemas.microsoft.com/office/drawing/2014/main" id="{DD302DD9-6500-4384-B9EF-207A629BFC41}"/>
              </a:ext>
            </a:extLst>
          </p:cNvPr>
          <p:cNvSpPr>
            <a:spLocks noGrp="1" noChangeArrowheads="1"/>
          </p:cNvSpPr>
          <p:nvPr>
            <p:ph type="body" idx="1"/>
          </p:nvPr>
        </p:nvSpPr>
        <p:spPr>
          <a:xfrm>
            <a:off x="3646488" y="6586538"/>
            <a:ext cx="7021512" cy="271462"/>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spcBef>
                <a:spcPct val="0"/>
              </a:spcBef>
              <a:buFont typeface="Wingdings" panose="05000000000000000000" pitchFamily="2" charset="2"/>
              <a:buNone/>
            </a:pPr>
            <a:r>
              <a:rPr lang="en-GB" altLang="cs-CZ" sz="1200"/>
              <a:t>www.devicelink.com/ expo/awards02/98winQ.html.</a:t>
            </a:r>
            <a:r>
              <a:rPr lang="cs-CZ" altLang="cs-CZ" sz="1200"/>
              <a:t>  </a:t>
            </a:r>
            <a:r>
              <a:rPr lang="en-GB" altLang="cs-CZ" sz="1200"/>
              <a:t>www.healthyeatingliving.com/ Kidney_failure.htm.</a:t>
            </a:r>
          </a:p>
        </p:txBody>
      </p:sp>
      <p:pic>
        <p:nvPicPr>
          <p:cNvPr id="26629" name="Picture 5" descr="ww5rl64">
            <a:extLst>
              <a:ext uri="{FF2B5EF4-FFF2-40B4-BE49-F238E27FC236}">
                <a16:creationId xmlns:a16="http://schemas.microsoft.com/office/drawing/2014/main" id="{290474A8-0267-4A06-86FF-7167147BD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829" y="1190364"/>
            <a:ext cx="47529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mde2_r">
            <a:extLst>
              <a:ext uri="{FF2B5EF4-FFF2-40B4-BE49-F238E27FC236}">
                <a16:creationId xmlns:a16="http://schemas.microsoft.com/office/drawing/2014/main" id="{34587090-9F55-4331-9FF3-88C51FAC5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500" y="559956"/>
            <a:ext cx="2177002" cy="41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8">
            <a:extLst>
              <a:ext uri="{FF2B5EF4-FFF2-40B4-BE49-F238E27FC236}">
                <a16:creationId xmlns:a16="http://schemas.microsoft.com/office/drawing/2014/main" id="{C4074C05-A680-41ED-A06D-2C3697DCDC79}"/>
              </a:ext>
            </a:extLst>
          </p:cNvPr>
          <p:cNvSpPr txBox="1">
            <a:spLocks noChangeArrowheads="1"/>
          </p:cNvSpPr>
          <p:nvPr/>
        </p:nvSpPr>
        <p:spPr bwMode="auto">
          <a:xfrm>
            <a:off x="1463040" y="5013326"/>
            <a:ext cx="8987473" cy="13112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Peritoneal dialysis can be done by the patient at home. A catheter is permanently inserted into the peritoneal cavity serves for application as well as removal of dialysis solution. The procedure can be automated and performed during sleep.</a:t>
            </a:r>
          </a:p>
        </p:txBody>
      </p:sp>
    </p:spTree>
    <p:extLst>
      <p:ext uri="{BB962C8B-B14F-4D97-AF65-F5344CB8AC3E}">
        <p14:creationId xmlns:p14="http://schemas.microsoft.com/office/powerpoint/2010/main" val="126896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6">
            <a:extLst>
              <a:ext uri="{FF2B5EF4-FFF2-40B4-BE49-F238E27FC236}">
                <a16:creationId xmlns:a16="http://schemas.microsoft.com/office/drawing/2014/main" id="{6F929BE8-D6A6-4247-9289-6DA76302C4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407A2C-FB6F-4DD3-8004-DA4953A02B3B}" type="slidenum">
              <a:rPr lang="en-GB" altLang="cs-CZ" sz="1400"/>
              <a:pPr>
                <a:spcBef>
                  <a:spcPct val="0"/>
                </a:spcBef>
                <a:buFontTx/>
                <a:buNone/>
              </a:pPr>
              <a:t>12</a:t>
            </a:fld>
            <a:endParaRPr lang="en-GB" altLang="cs-CZ" sz="1400"/>
          </a:p>
        </p:txBody>
      </p:sp>
      <p:sp>
        <p:nvSpPr>
          <p:cNvPr id="28675" name="Rectangle 2">
            <a:extLst>
              <a:ext uri="{FF2B5EF4-FFF2-40B4-BE49-F238E27FC236}">
                <a16:creationId xmlns:a16="http://schemas.microsoft.com/office/drawing/2014/main" id="{F04FAEAD-C498-4C7D-B67B-0F3C0B52A71C}"/>
              </a:ext>
            </a:extLst>
          </p:cNvPr>
          <p:cNvSpPr>
            <a:spLocks noGrp="1" noChangeArrowheads="1"/>
          </p:cNvSpPr>
          <p:nvPr>
            <p:ph type="title"/>
          </p:nvPr>
        </p:nvSpPr>
        <p:spPr>
          <a:xfrm>
            <a:off x="1456774" y="191923"/>
            <a:ext cx="4522607" cy="720725"/>
          </a:xfrm>
        </p:spPr>
        <p:txBody>
          <a:bodyPr/>
          <a:lstStyle/>
          <a:p>
            <a:pPr eaLnBrk="1" hangingPunct="1"/>
            <a:r>
              <a:rPr lang="en-GB" altLang="cs-CZ"/>
              <a:t>Haemofiltration</a:t>
            </a:r>
          </a:p>
        </p:txBody>
      </p:sp>
      <p:sp>
        <p:nvSpPr>
          <p:cNvPr id="28676" name="Rectangle 3">
            <a:extLst>
              <a:ext uri="{FF2B5EF4-FFF2-40B4-BE49-F238E27FC236}">
                <a16:creationId xmlns:a16="http://schemas.microsoft.com/office/drawing/2014/main" id="{B67C9BF4-C548-4A83-B105-BBB1D2E6097F}"/>
              </a:ext>
            </a:extLst>
          </p:cNvPr>
          <p:cNvSpPr>
            <a:spLocks noGrp="1" noChangeArrowheads="1"/>
          </p:cNvSpPr>
          <p:nvPr>
            <p:ph type="body" sz="half" idx="1"/>
          </p:nvPr>
        </p:nvSpPr>
        <p:spPr>
          <a:xfrm>
            <a:off x="5988050" y="6570664"/>
            <a:ext cx="4679950" cy="287337"/>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spcBef>
                <a:spcPct val="0"/>
              </a:spcBef>
              <a:buFont typeface="Wingdings" panose="05000000000000000000" pitchFamily="2" charset="2"/>
              <a:buNone/>
            </a:pPr>
            <a:r>
              <a:rPr lang="cs-CZ" altLang="cs-CZ" sz="1200"/>
              <a:t>According to: </a:t>
            </a:r>
            <a:r>
              <a:rPr lang="en-GB" altLang="cs-CZ" sz="1200"/>
              <a:t>info-dialyse.de/.../ haemo_haemofiltration.php.</a:t>
            </a:r>
          </a:p>
        </p:txBody>
      </p:sp>
      <p:sp>
        <p:nvSpPr>
          <p:cNvPr id="28677" name="Text Box 12">
            <a:extLst>
              <a:ext uri="{FF2B5EF4-FFF2-40B4-BE49-F238E27FC236}">
                <a16:creationId xmlns:a16="http://schemas.microsoft.com/office/drawing/2014/main" id="{0279FD65-F2AB-45E1-807E-8013724E73DF}"/>
              </a:ext>
            </a:extLst>
          </p:cNvPr>
          <p:cNvSpPr txBox="1">
            <a:spLocks noChangeArrowheads="1"/>
          </p:cNvSpPr>
          <p:nvPr/>
        </p:nvSpPr>
        <p:spPr bwMode="auto">
          <a:xfrm>
            <a:off x="8657274" y="1577424"/>
            <a:ext cx="2911874" cy="2862322"/>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err="1"/>
              <a:t>Haemofiltration</a:t>
            </a:r>
            <a:r>
              <a:rPr lang="en-GB" altLang="cs-CZ" sz="2000" dirty="0"/>
              <a:t> is an alternative of dialysis. It is very useful in some poisonings. </a:t>
            </a:r>
            <a:r>
              <a:rPr lang="en-GB" altLang="cs-CZ" sz="2000" dirty="0" err="1"/>
              <a:t>Haemofiltrate</a:t>
            </a:r>
            <a:r>
              <a:rPr lang="en-GB" altLang="cs-CZ" sz="2000" dirty="0"/>
              <a:t> with toxic substances is replaced by substitution  solution added to blood in necessary amount. </a:t>
            </a:r>
          </a:p>
        </p:txBody>
      </p:sp>
      <p:grpSp>
        <p:nvGrpSpPr>
          <p:cNvPr id="28678" name="Group 18">
            <a:extLst>
              <a:ext uri="{FF2B5EF4-FFF2-40B4-BE49-F238E27FC236}">
                <a16:creationId xmlns:a16="http://schemas.microsoft.com/office/drawing/2014/main" id="{4F105600-F8F1-43BF-B7BB-1433EC712DE7}"/>
              </a:ext>
            </a:extLst>
          </p:cNvPr>
          <p:cNvGrpSpPr>
            <a:grpSpLocks/>
          </p:cNvGrpSpPr>
          <p:nvPr/>
        </p:nvGrpSpPr>
        <p:grpSpPr bwMode="auto">
          <a:xfrm>
            <a:off x="1919288" y="981075"/>
            <a:ext cx="6265862" cy="5416550"/>
            <a:chOff x="1701" y="618"/>
            <a:chExt cx="3947" cy="3412"/>
          </a:xfrm>
        </p:grpSpPr>
        <p:pic>
          <p:nvPicPr>
            <p:cNvPr id="28679" name="Picture 10" descr="hemofiltrace">
              <a:extLst>
                <a:ext uri="{FF2B5EF4-FFF2-40B4-BE49-F238E27FC236}">
                  <a16:creationId xmlns:a16="http://schemas.microsoft.com/office/drawing/2014/main" id="{FAA4F494-705C-46B2-84F4-4DD12D392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618"/>
              <a:ext cx="3947" cy="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3">
              <a:extLst>
                <a:ext uri="{FF2B5EF4-FFF2-40B4-BE49-F238E27FC236}">
                  <a16:creationId xmlns:a16="http://schemas.microsoft.com/office/drawing/2014/main" id="{EC0E318A-62F4-4964-B764-D41C7088F5F9}"/>
                </a:ext>
              </a:extLst>
            </p:cNvPr>
            <p:cNvSpPr txBox="1">
              <a:spLocks noChangeArrowheads="1"/>
            </p:cNvSpPr>
            <p:nvPr/>
          </p:nvSpPr>
          <p:spPr bwMode="auto">
            <a:xfrm>
              <a:off x="3334" y="1071"/>
              <a:ext cx="952"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High-flow-rate membrane</a:t>
              </a:r>
              <a:endParaRPr lang="en-GB" altLang="cs-CZ" sz="1400" b="1"/>
            </a:p>
          </p:txBody>
        </p:sp>
        <p:sp>
          <p:nvSpPr>
            <p:cNvPr id="28681" name="Text Box 14">
              <a:extLst>
                <a:ext uri="{FF2B5EF4-FFF2-40B4-BE49-F238E27FC236}">
                  <a16:creationId xmlns:a16="http://schemas.microsoft.com/office/drawing/2014/main" id="{CD8184AA-731A-41ED-B1BC-EC87A9101E64}"/>
                </a:ext>
              </a:extLst>
            </p:cNvPr>
            <p:cNvSpPr txBox="1">
              <a:spLocks noChangeArrowheads="1"/>
            </p:cNvSpPr>
            <p:nvPr/>
          </p:nvSpPr>
          <p:spPr bwMode="auto">
            <a:xfrm>
              <a:off x="4150" y="1525"/>
              <a:ext cx="453"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pump</a:t>
              </a:r>
              <a:endParaRPr lang="en-GB" altLang="cs-CZ" sz="1400" b="1"/>
            </a:p>
          </p:txBody>
        </p:sp>
        <p:sp>
          <p:nvSpPr>
            <p:cNvPr id="28682" name="Text Box 15">
              <a:extLst>
                <a:ext uri="{FF2B5EF4-FFF2-40B4-BE49-F238E27FC236}">
                  <a16:creationId xmlns:a16="http://schemas.microsoft.com/office/drawing/2014/main" id="{E45060FB-B282-4A97-B273-41BF73F1F972}"/>
                </a:ext>
              </a:extLst>
            </p:cNvPr>
            <p:cNvSpPr txBox="1">
              <a:spLocks noChangeArrowheads="1"/>
            </p:cNvSpPr>
            <p:nvPr/>
          </p:nvSpPr>
          <p:spPr bwMode="auto">
            <a:xfrm>
              <a:off x="4059" y="3838"/>
              <a:ext cx="113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Balancing of fluids</a:t>
              </a:r>
              <a:endParaRPr lang="en-GB" altLang="cs-CZ" sz="1400" b="1"/>
            </a:p>
          </p:txBody>
        </p:sp>
        <p:sp>
          <p:nvSpPr>
            <p:cNvPr id="28683" name="Text Box 16">
              <a:extLst>
                <a:ext uri="{FF2B5EF4-FFF2-40B4-BE49-F238E27FC236}">
                  <a16:creationId xmlns:a16="http://schemas.microsoft.com/office/drawing/2014/main" id="{86C321F1-429D-45E7-B8A9-0B45C01BD5C7}"/>
                </a:ext>
              </a:extLst>
            </p:cNvPr>
            <p:cNvSpPr txBox="1">
              <a:spLocks noChangeArrowheads="1"/>
            </p:cNvSpPr>
            <p:nvPr/>
          </p:nvSpPr>
          <p:spPr bwMode="auto">
            <a:xfrm>
              <a:off x="3243" y="2931"/>
              <a:ext cx="771"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cs-CZ" sz="1400" b="1"/>
                <a:t>Substitution solution</a:t>
              </a:r>
              <a:endParaRPr lang="en-GB" altLang="cs-CZ" sz="1400" b="1"/>
            </a:p>
          </p:txBody>
        </p:sp>
        <p:sp>
          <p:nvSpPr>
            <p:cNvPr id="28684" name="Text Box 17">
              <a:extLst>
                <a:ext uri="{FF2B5EF4-FFF2-40B4-BE49-F238E27FC236}">
                  <a16:creationId xmlns:a16="http://schemas.microsoft.com/office/drawing/2014/main" id="{F792479A-D3C5-4686-B6ED-2D896035BFDE}"/>
                </a:ext>
              </a:extLst>
            </p:cNvPr>
            <p:cNvSpPr txBox="1">
              <a:spLocks noChangeArrowheads="1"/>
            </p:cNvSpPr>
            <p:nvPr/>
          </p:nvSpPr>
          <p:spPr bwMode="auto">
            <a:xfrm>
              <a:off x="5103" y="2976"/>
              <a:ext cx="544" cy="3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400" b="1"/>
                <a:t>haemo-filtrate</a:t>
              </a:r>
              <a:endParaRPr lang="en-GB" altLang="cs-CZ" sz="1400" b="1"/>
            </a:p>
          </p:txBody>
        </p:sp>
      </p:grpSp>
    </p:spTree>
    <p:extLst>
      <p:ext uri="{BB962C8B-B14F-4D97-AF65-F5344CB8AC3E}">
        <p14:creationId xmlns:p14="http://schemas.microsoft.com/office/powerpoint/2010/main" val="63983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6">
            <a:extLst>
              <a:ext uri="{FF2B5EF4-FFF2-40B4-BE49-F238E27FC236}">
                <a16:creationId xmlns:a16="http://schemas.microsoft.com/office/drawing/2014/main" id="{AF5F0B17-5402-4BCF-9D7D-A07A2CF259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811303-A003-48A5-AF76-46E71F31B377}" type="slidenum">
              <a:rPr lang="en-GB" altLang="cs-CZ" sz="1400"/>
              <a:pPr>
                <a:spcBef>
                  <a:spcPct val="0"/>
                </a:spcBef>
                <a:buFontTx/>
                <a:buNone/>
              </a:pPr>
              <a:t>13</a:t>
            </a:fld>
            <a:endParaRPr lang="en-GB" altLang="cs-CZ" sz="1400"/>
          </a:p>
        </p:txBody>
      </p:sp>
      <p:sp>
        <p:nvSpPr>
          <p:cNvPr id="30723" name="Rectangle 2">
            <a:extLst>
              <a:ext uri="{FF2B5EF4-FFF2-40B4-BE49-F238E27FC236}">
                <a16:creationId xmlns:a16="http://schemas.microsoft.com/office/drawing/2014/main" id="{5193A4DD-8543-45AA-AE62-77ABEC580364}"/>
              </a:ext>
            </a:extLst>
          </p:cNvPr>
          <p:cNvSpPr>
            <a:spLocks noGrp="1" noChangeArrowheads="1"/>
          </p:cNvSpPr>
          <p:nvPr>
            <p:ph type="title"/>
          </p:nvPr>
        </p:nvSpPr>
        <p:spPr>
          <a:xfrm>
            <a:off x="1137037" y="260350"/>
            <a:ext cx="8632438" cy="725612"/>
          </a:xfrm>
        </p:spPr>
        <p:txBody>
          <a:bodyPr/>
          <a:lstStyle/>
          <a:p>
            <a:pPr eaLnBrk="1" hangingPunct="1"/>
            <a:r>
              <a:rPr lang="en-GB" altLang="cs-CZ" dirty="0"/>
              <a:t>Artificial pancreas – insulin pump</a:t>
            </a:r>
          </a:p>
        </p:txBody>
      </p:sp>
      <p:sp>
        <p:nvSpPr>
          <p:cNvPr id="30724" name="Rectangle 3">
            <a:extLst>
              <a:ext uri="{FF2B5EF4-FFF2-40B4-BE49-F238E27FC236}">
                <a16:creationId xmlns:a16="http://schemas.microsoft.com/office/drawing/2014/main" id="{340C18D3-1EAD-4B42-B691-1C8B0753BCB7}"/>
              </a:ext>
            </a:extLst>
          </p:cNvPr>
          <p:cNvSpPr>
            <a:spLocks noGrp="1" noChangeArrowheads="1"/>
          </p:cNvSpPr>
          <p:nvPr>
            <p:ph type="body" sz="half" idx="1"/>
          </p:nvPr>
        </p:nvSpPr>
        <p:spPr>
          <a:xfrm>
            <a:off x="2243138" y="6524626"/>
            <a:ext cx="8424862" cy="33337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buFont typeface="Wingdings" panose="05000000000000000000" pitchFamily="2" charset="2"/>
              <a:buNone/>
            </a:pPr>
            <a:r>
              <a:rPr lang="cs-CZ" altLang="cs-CZ" sz="1200">
                <a:hlinkClick r:id="rId3"/>
              </a:rPr>
              <a:t>http://www.diabetesaustralia.com.au/conquest/0204-insulin-pump-therapy.htm</a:t>
            </a:r>
            <a:r>
              <a:rPr lang="cs-CZ" altLang="cs-CZ" sz="1200"/>
              <a:t> </a:t>
            </a:r>
            <a:r>
              <a:rPr lang="en-GB" altLang="cs-CZ" sz="1200"/>
              <a:t>www.pnl.gov/ energyscience/06-01/ws.htm. </a:t>
            </a:r>
          </a:p>
        </p:txBody>
      </p:sp>
      <p:pic>
        <p:nvPicPr>
          <p:cNvPr id="30725" name="Picture 5" descr="biomechanical pancreas">
            <a:extLst>
              <a:ext uri="{FF2B5EF4-FFF2-40B4-BE49-F238E27FC236}">
                <a16:creationId xmlns:a16="http://schemas.microsoft.com/office/drawing/2014/main" id="{E8BC8554-49D0-4948-9153-6F358746C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1268413"/>
            <a:ext cx="31607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7" descr="healthComp2">
            <a:extLst>
              <a:ext uri="{FF2B5EF4-FFF2-40B4-BE49-F238E27FC236}">
                <a16:creationId xmlns:a16="http://schemas.microsoft.com/office/drawing/2014/main" id="{BE2780B0-0242-495F-9E6A-FC7BF29380A0}"/>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800"/>
          </a:p>
        </p:txBody>
      </p:sp>
      <p:sp>
        <p:nvSpPr>
          <p:cNvPr id="30727" name="AutoShape 9" descr="healthComp2">
            <a:extLst>
              <a:ext uri="{FF2B5EF4-FFF2-40B4-BE49-F238E27FC236}">
                <a16:creationId xmlns:a16="http://schemas.microsoft.com/office/drawing/2014/main" id="{26EDEC6B-1247-449F-9B3B-E3C2BC8EA66E}"/>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800"/>
          </a:p>
        </p:txBody>
      </p:sp>
      <p:pic>
        <p:nvPicPr>
          <p:cNvPr id="30728" name="Picture 11" descr="insulin-pump">
            <a:extLst>
              <a:ext uri="{FF2B5EF4-FFF2-40B4-BE49-F238E27FC236}">
                <a16:creationId xmlns:a16="http://schemas.microsoft.com/office/drawing/2014/main" id="{1E2655C7-AB19-4B29-B119-1895065D276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375275" y="2133600"/>
            <a:ext cx="4826000" cy="3346450"/>
          </a:xfrm>
          <a:noFill/>
          <a:extLst>
            <a:ext uri="{909E8E84-426E-40DD-AFC4-6F175D3DCCD1}">
              <a14:hiddenFill xmlns:a14="http://schemas.microsoft.com/office/drawing/2010/main">
                <a:solidFill>
                  <a:schemeClr val="bg1">
                    <a:alpha val="70195"/>
                  </a:schemeClr>
                </a:solidFill>
              </a14:hiddenFill>
            </a:ext>
          </a:extLst>
        </p:spPr>
      </p:pic>
    </p:spTree>
    <p:extLst>
      <p:ext uri="{BB962C8B-B14F-4D97-AF65-F5344CB8AC3E}">
        <p14:creationId xmlns:p14="http://schemas.microsoft.com/office/powerpoint/2010/main" val="320847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F9D39D28-BB70-4C76-A0EC-33D4C3C994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828F84-99FC-4078-91FF-4DBAD0426587}" type="slidenum">
              <a:rPr lang="en-GB" altLang="cs-CZ" sz="1400"/>
              <a:pPr>
                <a:spcBef>
                  <a:spcPct val="0"/>
                </a:spcBef>
                <a:buFontTx/>
                <a:buNone/>
              </a:pPr>
              <a:t>14</a:t>
            </a:fld>
            <a:endParaRPr lang="en-GB" altLang="cs-CZ" sz="1400"/>
          </a:p>
        </p:txBody>
      </p:sp>
      <p:sp>
        <p:nvSpPr>
          <p:cNvPr id="32771" name="Rectangle 2">
            <a:extLst>
              <a:ext uri="{FF2B5EF4-FFF2-40B4-BE49-F238E27FC236}">
                <a16:creationId xmlns:a16="http://schemas.microsoft.com/office/drawing/2014/main" id="{56D796AA-6B09-4CDC-A5FC-CE06520F5D3C}"/>
              </a:ext>
            </a:extLst>
          </p:cNvPr>
          <p:cNvSpPr>
            <a:spLocks noGrp="1" noChangeArrowheads="1"/>
          </p:cNvSpPr>
          <p:nvPr>
            <p:ph type="title"/>
          </p:nvPr>
        </p:nvSpPr>
        <p:spPr>
          <a:xfrm>
            <a:off x="1200648" y="274638"/>
            <a:ext cx="3815854" cy="584103"/>
          </a:xfrm>
        </p:spPr>
        <p:txBody>
          <a:bodyPr/>
          <a:lstStyle/>
          <a:p>
            <a:pPr eaLnBrk="1" hangingPunct="1"/>
            <a:r>
              <a:rPr lang="en-GB" altLang="cs-CZ" dirty="0"/>
              <a:t>Retinal implant</a:t>
            </a:r>
          </a:p>
        </p:txBody>
      </p:sp>
      <p:sp>
        <p:nvSpPr>
          <p:cNvPr id="32772" name="Rectangle 3">
            <a:extLst>
              <a:ext uri="{FF2B5EF4-FFF2-40B4-BE49-F238E27FC236}">
                <a16:creationId xmlns:a16="http://schemas.microsoft.com/office/drawing/2014/main" id="{AEFBC4DB-21C4-4E93-9A4B-74E2AE99E286}"/>
              </a:ext>
            </a:extLst>
          </p:cNvPr>
          <p:cNvSpPr>
            <a:spLocks noGrp="1" noChangeArrowheads="1"/>
          </p:cNvSpPr>
          <p:nvPr>
            <p:ph type="body" idx="1"/>
          </p:nvPr>
        </p:nvSpPr>
        <p:spPr>
          <a:xfrm>
            <a:off x="6959600" y="6597650"/>
            <a:ext cx="3708400" cy="260350"/>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80000"/>
              </a:lnSpc>
              <a:buFont typeface="Wingdings" panose="05000000000000000000" pitchFamily="2" charset="2"/>
              <a:buNone/>
            </a:pPr>
            <a:r>
              <a:rPr lang="en-GB" altLang="cs-CZ" sz="1200"/>
              <a:t>www.nmi.de/deutsch/ showprj.php3?id=3&amp;typ=1</a:t>
            </a:r>
          </a:p>
        </p:txBody>
      </p:sp>
      <p:pic>
        <p:nvPicPr>
          <p:cNvPr id="32773" name="Picture 5" descr="Retinal Implant">
            <a:extLst>
              <a:ext uri="{FF2B5EF4-FFF2-40B4-BE49-F238E27FC236}">
                <a16:creationId xmlns:a16="http://schemas.microsoft.com/office/drawing/2014/main" id="{674E10E3-8D80-48A0-B6C3-C031B5C62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052513"/>
            <a:ext cx="511175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46">
            <a:extLst>
              <a:ext uri="{FF2B5EF4-FFF2-40B4-BE49-F238E27FC236}">
                <a16:creationId xmlns:a16="http://schemas.microsoft.com/office/drawing/2014/main" id="{D3C4DAC9-24AB-4009-8E67-FB435287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67" y="861683"/>
            <a:ext cx="3417474" cy="341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8">
            <a:extLst>
              <a:ext uri="{FF2B5EF4-FFF2-40B4-BE49-F238E27FC236}">
                <a16:creationId xmlns:a16="http://schemas.microsoft.com/office/drawing/2014/main" id="{507A47C0-8CCF-4FB1-9C87-42EDBC715197}"/>
              </a:ext>
            </a:extLst>
          </p:cNvPr>
          <p:cNvSpPr txBox="1">
            <a:spLocks noChangeArrowheads="1"/>
          </p:cNvSpPr>
          <p:nvPr/>
        </p:nvSpPr>
        <p:spPr bwMode="auto">
          <a:xfrm>
            <a:off x="1774825" y="5300664"/>
            <a:ext cx="8604250" cy="12144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100" i="1"/>
              <a:t>MPDA – micro-photo-diode-array</a:t>
            </a:r>
          </a:p>
          <a:p>
            <a:pPr eaLnBrk="1" hangingPunct="1">
              <a:spcBef>
                <a:spcPct val="50000"/>
              </a:spcBef>
              <a:buFontTx/>
              <a:buNone/>
            </a:pPr>
            <a:r>
              <a:rPr lang="cs-CZ" altLang="cs-CZ" sz="2100"/>
              <a:t>Such </a:t>
            </a:r>
            <a:r>
              <a:rPr lang="en-US" altLang="cs-CZ" sz="2100"/>
              <a:t>device</a:t>
            </a:r>
            <a:r>
              <a:rPr lang="cs-CZ" altLang="cs-CZ" sz="2100"/>
              <a:t>s are</a:t>
            </a:r>
            <a:r>
              <a:rPr lang="en-US" altLang="cs-CZ" sz="2100"/>
              <a:t> in clinical testing. </a:t>
            </a:r>
            <a:r>
              <a:rPr lang="cs-CZ" altLang="cs-CZ" sz="2100"/>
              <a:t>They</a:t>
            </a:r>
            <a:r>
              <a:rPr lang="en-US" altLang="cs-CZ" sz="2100"/>
              <a:t> should enable basic spatial orientation.</a:t>
            </a:r>
            <a:endParaRPr lang="en-GB" altLang="cs-CZ" sz="2100"/>
          </a:p>
        </p:txBody>
      </p:sp>
    </p:spTree>
    <p:extLst>
      <p:ext uri="{BB962C8B-B14F-4D97-AF65-F5344CB8AC3E}">
        <p14:creationId xmlns:p14="http://schemas.microsoft.com/office/powerpoint/2010/main" val="389186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3B0619B4-A393-48CE-8440-08B3CB8F77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59FFDB-A579-4AE9-847E-2B91CF6253C5}" type="slidenum">
              <a:rPr lang="en-GB" altLang="cs-CZ" sz="1400"/>
              <a:pPr>
                <a:spcBef>
                  <a:spcPct val="0"/>
                </a:spcBef>
                <a:buFontTx/>
                <a:buNone/>
              </a:pPr>
              <a:t>15</a:t>
            </a:fld>
            <a:endParaRPr lang="en-GB" altLang="cs-CZ" sz="1400"/>
          </a:p>
        </p:txBody>
      </p:sp>
      <p:sp>
        <p:nvSpPr>
          <p:cNvPr id="34819" name="Rectangle 2">
            <a:extLst>
              <a:ext uri="{FF2B5EF4-FFF2-40B4-BE49-F238E27FC236}">
                <a16:creationId xmlns:a16="http://schemas.microsoft.com/office/drawing/2014/main" id="{5A27FACA-5A46-4FA3-94D5-204DAE9AD7AE}"/>
              </a:ext>
            </a:extLst>
          </p:cNvPr>
          <p:cNvSpPr>
            <a:spLocks noGrp="1" noChangeArrowheads="1"/>
          </p:cNvSpPr>
          <p:nvPr>
            <p:ph type="title"/>
          </p:nvPr>
        </p:nvSpPr>
        <p:spPr>
          <a:xfrm>
            <a:off x="1919289" y="260350"/>
            <a:ext cx="7634287" cy="662001"/>
          </a:xfrm>
        </p:spPr>
        <p:txBody>
          <a:bodyPr/>
          <a:lstStyle/>
          <a:p>
            <a:pPr eaLnBrk="1" hangingPunct="1"/>
            <a:r>
              <a:rPr lang="en-GB" altLang="cs-CZ" dirty="0">
                <a:solidFill>
                  <a:srgbClr val="0000DC"/>
                </a:solidFill>
              </a:rPr>
              <a:t>Cochlear implant</a:t>
            </a:r>
          </a:p>
        </p:txBody>
      </p:sp>
      <p:sp>
        <p:nvSpPr>
          <p:cNvPr id="34820" name="Rectangle 3">
            <a:extLst>
              <a:ext uri="{FF2B5EF4-FFF2-40B4-BE49-F238E27FC236}">
                <a16:creationId xmlns:a16="http://schemas.microsoft.com/office/drawing/2014/main" id="{7837D5F5-75AC-40C4-8B62-A15781D58D3A}"/>
              </a:ext>
            </a:extLst>
          </p:cNvPr>
          <p:cNvSpPr>
            <a:spLocks noGrp="1" noChangeArrowheads="1"/>
          </p:cNvSpPr>
          <p:nvPr>
            <p:ph type="body" idx="1"/>
          </p:nvPr>
        </p:nvSpPr>
        <p:spPr>
          <a:xfrm>
            <a:off x="1041621" y="5229226"/>
            <a:ext cx="9158067" cy="1152525"/>
          </a:xfrm>
        </p:spPr>
        <p:txBody>
          <a:bodyPr/>
          <a:lstStyle/>
          <a:p>
            <a:pPr marL="0" indent="0" eaLnBrk="1" hangingPunct="1">
              <a:lnSpc>
                <a:spcPct val="100000"/>
              </a:lnSpc>
              <a:buFont typeface="Wingdings" panose="05000000000000000000" pitchFamily="2" charset="2"/>
              <a:buNone/>
            </a:pPr>
            <a:r>
              <a:rPr lang="en-GB" altLang="cs-CZ" sz="2000" dirty="0"/>
              <a:t>The electronic cochlear implants can partly replace the </a:t>
            </a:r>
            <a:r>
              <a:rPr lang="en-GB" altLang="cs-CZ" sz="2000" dirty="0" err="1"/>
              <a:t>Corti's</a:t>
            </a:r>
            <a:r>
              <a:rPr lang="en-GB" altLang="cs-CZ" sz="2000" dirty="0"/>
              <a:t> organ, mainly in children which have intact auditory nerve. It is an electrode system implanted into cochlea, which can stimulate the nerve by impulses generated in the so-called speech-processor.</a:t>
            </a:r>
            <a:endParaRPr lang="cs-CZ" altLang="cs-CZ" sz="2000" dirty="0"/>
          </a:p>
        </p:txBody>
      </p:sp>
      <p:pic>
        <p:nvPicPr>
          <p:cNvPr id="34821" name="Picture 4" descr="ear implant diagram">
            <a:extLst>
              <a:ext uri="{FF2B5EF4-FFF2-40B4-BE49-F238E27FC236}">
                <a16:creationId xmlns:a16="http://schemas.microsoft.com/office/drawing/2014/main" id="{A73AE916-9868-4C2F-8B5E-A7270269F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017767"/>
            <a:ext cx="5954666" cy="400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a:extLst>
              <a:ext uri="{FF2B5EF4-FFF2-40B4-BE49-F238E27FC236}">
                <a16:creationId xmlns:a16="http://schemas.microsoft.com/office/drawing/2014/main" id="{D165BEB7-05C8-468D-8FD4-AD8E3FECEDD9}"/>
              </a:ext>
            </a:extLst>
          </p:cNvPr>
          <p:cNvSpPr txBox="1">
            <a:spLocks noChangeArrowheads="1"/>
          </p:cNvSpPr>
          <p:nvPr/>
        </p:nvSpPr>
        <p:spPr bwMode="auto">
          <a:xfrm>
            <a:off x="6780214" y="6581776"/>
            <a:ext cx="3887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http://www.accessexcellence.org/AB/BA/biochip3.html</a:t>
            </a:r>
          </a:p>
        </p:txBody>
      </p:sp>
    </p:spTree>
    <p:extLst>
      <p:ext uri="{BB962C8B-B14F-4D97-AF65-F5344CB8AC3E}">
        <p14:creationId xmlns:p14="http://schemas.microsoft.com/office/powerpoint/2010/main" val="22916079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5320D2DA-EAA6-4562-97FE-87B09C25F9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B07E2F-9648-4DC7-A0D4-7D23796DA8F9}" type="slidenum">
              <a:rPr lang="en-GB" altLang="cs-CZ" sz="1400"/>
              <a:pPr>
                <a:spcBef>
                  <a:spcPct val="0"/>
                </a:spcBef>
                <a:buFontTx/>
                <a:buNone/>
              </a:pPr>
              <a:t>16</a:t>
            </a:fld>
            <a:endParaRPr lang="en-GB" altLang="cs-CZ" sz="1400"/>
          </a:p>
        </p:txBody>
      </p:sp>
      <p:sp>
        <p:nvSpPr>
          <p:cNvPr id="36867" name="Rectangle 2">
            <a:extLst>
              <a:ext uri="{FF2B5EF4-FFF2-40B4-BE49-F238E27FC236}">
                <a16:creationId xmlns:a16="http://schemas.microsoft.com/office/drawing/2014/main" id="{47C8036D-5BEE-4139-8DD5-4211F2ABF73F}"/>
              </a:ext>
            </a:extLst>
          </p:cNvPr>
          <p:cNvSpPr>
            <a:spLocks noGrp="1" noChangeArrowheads="1"/>
          </p:cNvSpPr>
          <p:nvPr>
            <p:ph type="title"/>
          </p:nvPr>
        </p:nvSpPr>
        <p:spPr>
          <a:xfrm>
            <a:off x="971743" y="258736"/>
            <a:ext cx="5866378" cy="706437"/>
          </a:xfrm>
        </p:spPr>
        <p:txBody>
          <a:bodyPr/>
          <a:lstStyle/>
          <a:p>
            <a:pPr eaLnBrk="1" hangingPunct="1"/>
            <a:r>
              <a:rPr lang="en-US" altLang="cs-CZ" dirty="0"/>
              <a:t>Hip joint substitution</a:t>
            </a:r>
            <a:endParaRPr lang="en-GB" altLang="cs-CZ" dirty="0"/>
          </a:p>
        </p:txBody>
      </p:sp>
      <p:sp>
        <p:nvSpPr>
          <p:cNvPr id="36868" name="Rectangle 3">
            <a:extLst>
              <a:ext uri="{FF2B5EF4-FFF2-40B4-BE49-F238E27FC236}">
                <a16:creationId xmlns:a16="http://schemas.microsoft.com/office/drawing/2014/main" id="{81A5619F-8DC8-4EC7-8F70-C6697D9040BE}"/>
              </a:ext>
            </a:extLst>
          </p:cNvPr>
          <p:cNvSpPr>
            <a:spLocks noGrp="1" noChangeArrowheads="1"/>
          </p:cNvSpPr>
          <p:nvPr>
            <p:ph type="body" idx="1"/>
          </p:nvPr>
        </p:nvSpPr>
        <p:spPr>
          <a:xfrm>
            <a:off x="4764088" y="6597650"/>
            <a:ext cx="5903912" cy="260350"/>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lnSpc>
                <a:spcPct val="90000"/>
              </a:lnSpc>
              <a:buFont typeface="Wingdings" panose="05000000000000000000" pitchFamily="2" charset="2"/>
              <a:buNone/>
            </a:pPr>
            <a:r>
              <a:rPr lang="en-GB" altLang="cs-CZ" sz="1200"/>
              <a:t>http://www.orthogastonia.com/patient_ed/html_pages/hip/hip_hemiarthrooplasty.html</a:t>
            </a:r>
          </a:p>
        </p:txBody>
      </p:sp>
      <p:pic>
        <p:nvPicPr>
          <p:cNvPr id="36869" name="Picture 5" descr=" ">
            <a:extLst>
              <a:ext uri="{FF2B5EF4-FFF2-40B4-BE49-F238E27FC236}">
                <a16:creationId xmlns:a16="http://schemas.microsoft.com/office/drawing/2014/main" id="{7346B36F-3DE8-4EFC-B886-E2176983E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4923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 ">
            <a:extLst>
              <a:ext uri="{FF2B5EF4-FFF2-40B4-BE49-F238E27FC236}">
                <a16:creationId xmlns:a16="http://schemas.microsoft.com/office/drawing/2014/main" id="{6D9850E6-60F7-4A57-BCF0-9502C2A64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24923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9">
            <a:extLst>
              <a:ext uri="{FF2B5EF4-FFF2-40B4-BE49-F238E27FC236}">
                <a16:creationId xmlns:a16="http://schemas.microsoft.com/office/drawing/2014/main" id="{FBA8F607-FCF9-41E5-B5BC-484C6884A818}"/>
              </a:ext>
            </a:extLst>
          </p:cNvPr>
          <p:cNvSpPr txBox="1">
            <a:spLocks noChangeArrowheads="1"/>
          </p:cNvSpPr>
          <p:nvPr/>
        </p:nvSpPr>
        <p:spPr bwMode="auto">
          <a:xfrm>
            <a:off x="826937" y="1052514"/>
            <a:ext cx="10137912" cy="1015663"/>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dirty="0"/>
              <a:t>Hip or other joint substitutions </a:t>
            </a:r>
            <a:r>
              <a:rPr lang="cs-CZ" altLang="cs-CZ" sz="2000" dirty="0"/>
              <a:t>are</a:t>
            </a:r>
            <a:r>
              <a:rPr lang="en-US" altLang="cs-CZ" sz="2000" dirty="0"/>
              <a:t> made of combinations of plastics and ceramics or titanium and its alloys</a:t>
            </a:r>
            <a:r>
              <a:rPr lang="cs-CZ" altLang="cs-CZ" sz="2000" dirty="0"/>
              <a:t>. </a:t>
            </a:r>
            <a:r>
              <a:rPr lang="en-US" altLang="cs-CZ" sz="2000" dirty="0"/>
              <a:t>Titanium surface is porous</a:t>
            </a:r>
            <a:r>
              <a:rPr lang="cs-CZ" altLang="cs-CZ" sz="2000" dirty="0"/>
              <a:t>, </a:t>
            </a:r>
            <a:r>
              <a:rPr lang="en-US" altLang="cs-CZ" sz="2000" dirty="0"/>
              <a:t>which enables the bone to grow inside the implant surface - lowering need of bone cement</a:t>
            </a:r>
            <a:r>
              <a:rPr lang="cs-CZ" altLang="cs-CZ" sz="2000" dirty="0"/>
              <a:t>.</a:t>
            </a:r>
            <a:endParaRPr lang="en-GB" altLang="cs-CZ" sz="2000" dirty="0"/>
          </a:p>
        </p:txBody>
      </p:sp>
    </p:spTree>
    <p:extLst>
      <p:ext uri="{BB962C8B-B14F-4D97-AF65-F5344CB8AC3E}">
        <p14:creationId xmlns:p14="http://schemas.microsoft.com/office/powerpoint/2010/main" val="73860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5DC6C495-07E4-42F3-B8A5-6AA9AA84D5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00FD5B-8C98-4F17-93B5-D4357648E5FB}" type="slidenum">
              <a:rPr lang="en-GB" altLang="cs-CZ" sz="1400"/>
              <a:pPr>
                <a:spcBef>
                  <a:spcPct val="0"/>
                </a:spcBef>
                <a:buFontTx/>
                <a:buNone/>
              </a:pPr>
              <a:t>17</a:t>
            </a:fld>
            <a:endParaRPr lang="en-GB" altLang="cs-CZ" sz="1400"/>
          </a:p>
        </p:txBody>
      </p:sp>
      <p:sp>
        <p:nvSpPr>
          <p:cNvPr id="38915" name="Rectangle 2">
            <a:extLst>
              <a:ext uri="{FF2B5EF4-FFF2-40B4-BE49-F238E27FC236}">
                <a16:creationId xmlns:a16="http://schemas.microsoft.com/office/drawing/2014/main" id="{684B24A5-9AF5-47FE-9FC2-BCB064ABE8D5}"/>
              </a:ext>
            </a:extLst>
          </p:cNvPr>
          <p:cNvSpPr>
            <a:spLocks noGrp="1" noChangeArrowheads="1"/>
          </p:cNvSpPr>
          <p:nvPr>
            <p:ph type="title"/>
          </p:nvPr>
        </p:nvSpPr>
        <p:spPr>
          <a:xfrm>
            <a:off x="612251" y="260350"/>
            <a:ext cx="10694504" cy="1143000"/>
          </a:xfrm>
        </p:spPr>
        <p:txBody>
          <a:bodyPr/>
          <a:lstStyle/>
          <a:p>
            <a:pPr eaLnBrk="1" hangingPunct="1"/>
            <a:r>
              <a:rPr lang="en-GB" altLang="cs-CZ" dirty="0"/>
              <a:t>Acetabular cup (hip joint socket) placement</a:t>
            </a:r>
          </a:p>
        </p:txBody>
      </p:sp>
      <p:sp>
        <p:nvSpPr>
          <p:cNvPr id="38916" name="Text Box 8">
            <a:extLst>
              <a:ext uri="{FF2B5EF4-FFF2-40B4-BE49-F238E27FC236}">
                <a16:creationId xmlns:a16="http://schemas.microsoft.com/office/drawing/2014/main" id="{C6154A66-89EA-48F3-911B-11C28664A300}"/>
              </a:ext>
            </a:extLst>
          </p:cNvPr>
          <p:cNvSpPr txBox="1">
            <a:spLocks noChangeArrowheads="1"/>
          </p:cNvSpPr>
          <p:nvPr/>
        </p:nvSpPr>
        <p:spPr bwMode="auto">
          <a:xfrm>
            <a:off x="1288112" y="5373689"/>
            <a:ext cx="9000876" cy="7699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200" dirty="0"/>
              <a:t>Robots in orthopaedic surgery. </a:t>
            </a:r>
            <a:r>
              <a:rPr lang="cs-CZ" altLang="cs-CZ" sz="2200" dirty="0"/>
              <a:t>T</a:t>
            </a:r>
            <a:r>
              <a:rPr lang="en-GB" altLang="cs-CZ" sz="2200" dirty="0"/>
              <a:t>he endoprosthesis must be positioned (oriented) with great angular precision.</a:t>
            </a:r>
          </a:p>
        </p:txBody>
      </p:sp>
      <p:pic>
        <p:nvPicPr>
          <p:cNvPr id="38917" name="Picture 9" descr="VÃ½sledek obrÃ¡zku pro knee surgery robot">
            <a:extLst>
              <a:ext uri="{FF2B5EF4-FFF2-40B4-BE49-F238E27FC236}">
                <a16:creationId xmlns:a16="http://schemas.microsoft.com/office/drawing/2014/main" id="{38A4B52D-86BE-4C9A-A686-95B551786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95" y="888793"/>
            <a:ext cx="7673007" cy="43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64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DBAB2334-84FF-4D92-9DF4-904469E256FF}"/>
              </a:ext>
            </a:extLst>
          </p:cNvPr>
          <p:cNvSpPr>
            <a:spLocks noGrp="1" noChangeArrowheads="1"/>
          </p:cNvSpPr>
          <p:nvPr>
            <p:ph type="title"/>
          </p:nvPr>
        </p:nvSpPr>
        <p:spPr>
          <a:xfrm>
            <a:off x="1429537" y="258736"/>
            <a:ext cx="6769100" cy="623859"/>
          </a:xfrm>
        </p:spPr>
        <p:txBody>
          <a:bodyPr/>
          <a:lstStyle/>
          <a:p>
            <a:r>
              <a:rPr lang="en-US" altLang="cs-CZ" dirty="0"/>
              <a:t>Knee joint substitution</a:t>
            </a:r>
            <a:endParaRPr lang="cs-CZ" altLang="cs-CZ" dirty="0"/>
          </a:p>
        </p:txBody>
      </p:sp>
      <p:sp>
        <p:nvSpPr>
          <p:cNvPr id="40963" name="Zástupný symbol pro číslo snímku 3">
            <a:extLst>
              <a:ext uri="{FF2B5EF4-FFF2-40B4-BE49-F238E27FC236}">
                <a16:creationId xmlns:a16="http://schemas.microsoft.com/office/drawing/2014/main" id="{043132E2-8A24-4DA1-83F6-48156E43BE2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30A661-FCC4-4438-86DE-AA104133D5E2}" type="slidenum">
              <a:rPr lang="en-GB" altLang="cs-CZ"/>
              <a:pPr/>
              <a:t>18</a:t>
            </a:fld>
            <a:endParaRPr lang="en-GB" altLang="cs-CZ"/>
          </a:p>
        </p:txBody>
      </p:sp>
      <p:pic>
        <p:nvPicPr>
          <p:cNvPr id="40964" name="Picture 5" descr="Knee joint replacement prosthesis">
            <a:extLst>
              <a:ext uri="{FF2B5EF4-FFF2-40B4-BE49-F238E27FC236}">
                <a16:creationId xmlns:a16="http://schemas.microsoft.com/office/drawing/2014/main" id="{1085F791-8B9E-423F-A94A-C0A1E4671F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0765" y="1498199"/>
            <a:ext cx="5907819" cy="472625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9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a:extLst>
              <a:ext uri="{FF2B5EF4-FFF2-40B4-BE49-F238E27FC236}">
                <a16:creationId xmlns:a16="http://schemas.microsoft.com/office/drawing/2014/main" id="{5484A4FC-346C-4756-909F-DE1A67337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C5D738-D7CA-450F-8CBC-7A9EA54693E7}" type="slidenum">
              <a:rPr lang="en-GB" altLang="cs-CZ" sz="1400"/>
              <a:pPr>
                <a:spcBef>
                  <a:spcPct val="0"/>
                </a:spcBef>
                <a:buFontTx/>
                <a:buNone/>
              </a:pPr>
              <a:t>19</a:t>
            </a:fld>
            <a:endParaRPr lang="en-GB" altLang="cs-CZ" sz="1400"/>
          </a:p>
        </p:txBody>
      </p:sp>
      <p:sp>
        <p:nvSpPr>
          <p:cNvPr id="41987" name="Rectangle 2">
            <a:extLst>
              <a:ext uri="{FF2B5EF4-FFF2-40B4-BE49-F238E27FC236}">
                <a16:creationId xmlns:a16="http://schemas.microsoft.com/office/drawing/2014/main" id="{C0DD838D-FE47-4C1A-885C-0CEDCDAA984C}"/>
              </a:ext>
            </a:extLst>
          </p:cNvPr>
          <p:cNvSpPr>
            <a:spLocks noGrp="1" noChangeArrowheads="1"/>
          </p:cNvSpPr>
          <p:nvPr>
            <p:ph type="title"/>
          </p:nvPr>
        </p:nvSpPr>
        <p:spPr>
          <a:xfrm>
            <a:off x="1774825" y="260350"/>
            <a:ext cx="3538538" cy="782638"/>
          </a:xfrm>
        </p:spPr>
        <p:txBody>
          <a:bodyPr/>
          <a:lstStyle/>
          <a:p>
            <a:pPr eaLnBrk="1" hangingPunct="1"/>
            <a:r>
              <a:rPr lang="en-US" altLang="cs-CZ"/>
              <a:t>Ankle joint</a:t>
            </a:r>
            <a:endParaRPr lang="en-GB" altLang="cs-CZ"/>
          </a:p>
        </p:txBody>
      </p:sp>
      <p:sp>
        <p:nvSpPr>
          <p:cNvPr id="41988" name="Rectangle 3">
            <a:extLst>
              <a:ext uri="{FF2B5EF4-FFF2-40B4-BE49-F238E27FC236}">
                <a16:creationId xmlns:a16="http://schemas.microsoft.com/office/drawing/2014/main" id="{7E77E1E9-AF60-4195-BBD2-8EA462548F7F}"/>
              </a:ext>
            </a:extLst>
          </p:cNvPr>
          <p:cNvSpPr>
            <a:spLocks noGrp="1" noChangeArrowheads="1"/>
          </p:cNvSpPr>
          <p:nvPr>
            <p:ph type="body" idx="1"/>
          </p:nvPr>
        </p:nvSpPr>
        <p:spPr>
          <a:xfrm>
            <a:off x="4656138" y="6524626"/>
            <a:ext cx="6011862" cy="33337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buFont typeface="Wingdings" panose="05000000000000000000" pitchFamily="2" charset="2"/>
              <a:buNone/>
            </a:pPr>
            <a:r>
              <a:rPr lang="en-GB" altLang="cs-CZ" sz="1200"/>
              <a:t>http://www.orthogastonia.com/patient_ed/html_pages/ankle/ankle_arthroplasty.html</a:t>
            </a:r>
          </a:p>
        </p:txBody>
      </p:sp>
      <p:pic>
        <p:nvPicPr>
          <p:cNvPr id="41989" name="Picture 5" descr=" ">
            <a:extLst>
              <a:ext uri="{FF2B5EF4-FFF2-40B4-BE49-F238E27FC236}">
                <a16:creationId xmlns:a16="http://schemas.microsoft.com/office/drawing/2014/main" id="{257225C3-7F5C-435B-BFCC-DD1CDEA96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1125539"/>
            <a:ext cx="412908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15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3159EAEB-72F7-4A31-8590-E5DAE45B62B9}"/>
              </a:ext>
            </a:extLst>
          </p:cNvPr>
          <p:cNvSpPr>
            <a:spLocks noGrp="1" noChangeArrowheads="1"/>
          </p:cNvSpPr>
          <p:nvPr>
            <p:ph type="title"/>
          </p:nvPr>
        </p:nvSpPr>
        <p:spPr>
          <a:xfrm>
            <a:off x="628154" y="274638"/>
            <a:ext cx="5036048" cy="1143000"/>
          </a:xfrm>
        </p:spPr>
        <p:txBody>
          <a:bodyPr/>
          <a:lstStyle/>
          <a:p>
            <a:pPr eaLnBrk="1" hangingPunct="1"/>
            <a:r>
              <a:rPr lang="cs-CZ" altLang="cs-CZ" sz="3600" dirty="0"/>
              <a:t>Support and </a:t>
            </a:r>
            <a:r>
              <a:rPr lang="cs-CZ" altLang="cs-CZ" sz="3600" dirty="0" err="1"/>
              <a:t>replacement</a:t>
            </a:r>
            <a:r>
              <a:rPr lang="cs-CZ" altLang="cs-CZ" sz="3600" dirty="0"/>
              <a:t> of </a:t>
            </a:r>
            <a:r>
              <a:rPr lang="cs-CZ" altLang="cs-CZ" sz="3600" dirty="0" err="1"/>
              <a:t>heart</a:t>
            </a:r>
            <a:endParaRPr lang="cs-CZ" altLang="cs-CZ" sz="3600" dirty="0"/>
          </a:p>
        </p:txBody>
      </p:sp>
      <p:sp>
        <p:nvSpPr>
          <p:cNvPr id="8195" name="Zástupný symbol pro číslo snímku 3">
            <a:extLst>
              <a:ext uri="{FF2B5EF4-FFF2-40B4-BE49-F238E27FC236}">
                <a16:creationId xmlns:a16="http://schemas.microsoft.com/office/drawing/2014/main" id="{38B85E23-B0B6-456C-9F14-39FCB8E5D8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2AAAFA-487F-4BDE-BCAB-9BFA0DB65C4A}" type="slidenum">
              <a:rPr lang="en-GB" altLang="cs-CZ" sz="1400"/>
              <a:pPr>
                <a:spcBef>
                  <a:spcPct val="0"/>
                </a:spcBef>
                <a:buFontTx/>
                <a:buNone/>
              </a:pPr>
              <a:t>2</a:t>
            </a:fld>
            <a:endParaRPr lang="en-GB" altLang="cs-CZ" sz="1400"/>
          </a:p>
        </p:txBody>
      </p:sp>
      <p:pic>
        <p:nvPicPr>
          <p:cNvPr id="8196" name="Picture 2" descr="The artficial heart">
            <a:extLst>
              <a:ext uri="{FF2B5EF4-FFF2-40B4-BE49-F238E27FC236}">
                <a16:creationId xmlns:a16="http://schemas.microsoft.com/office/drawing/2014/main" id="{3C1A4352-C29B-4866-A2C9-E03BEFA42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478" y="1700212"/>
            <a:ext cx="3124960" cy="330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ovéPole 5">
            <a:extLst>
              <a:ext uri="{FF2B5EF4-FFF2-40B4-BE49-F238E27FC236}">
                <a16:creationId xmlns:a16="http://schemas.microsoft.com/office/drawing/2014/main" id="{7B0DECA2-1AF5-4BD0-88FA-4CC6B9553B02}"/>
              </a:ext>
            </a:extLst>
          </p:cNvPr>
          <p:cNvSpPr txBox="1">
            <a:spLocks noChangeArrowheads="1"/>
          </p:cNvSpPr>
          <p:nvPr/>
        </p:nvSpPr>
        <p:spPr bwMode="auto">
          <a:xfrm>
            <a:off x="1607847" y="5073168"/>
            <a:ext cx="2808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err="1"/>
              <a:t>Two</a:t>
            </a:r>
            <a:r>
              <a:rPr lang="cs-CZ" altLang="cs-CZ" sz="1800" dirty="0"/>
              <a:t> </a:t>
            </a:r>
            <a:r>
              <a:rPr lang="cs-CZ" altLang="cs-CZ" sz="1800" dirty="0" err="1"/>
              <a:t>pumps</a:t>
            </a:r>
            <a:r>
              <a:rPr lang="cs-CZ" altLang="cs-CZ" sz="1800" dirty="0"/>
              <a:t> </a:t>
            </a:r>
            <a:r>
              <a:rPr lang="cs-CZ" altLang="cs-CZ" sz="1800" dirty="0" err="1"/>
              <a:t>with</a:t>
            </a:r>
            <a:r>
              <a:rPr lang="cs-CZ" altLang="cs-CZ" sz="1800" dirty="0"/>
              <a:t> </a:t>
            </a:r>
            <a:r>
              <a:rPr lang="cs-CZ" altLang="cs-CZ" sz="1800" dirty="0" err="1"/>
              <a:t>an</a:t>
            </a:r>
            <a:r>
              <a:rPr lang="cs-CZ" altLang="cs-CZ" sz="1800" dirty="0"/>
              <a:t> </a:t>
            </a:r>
            <a:r>
              <a:rPr lang="cs-CZ" altLang="cs-CZ" sz="1800" dirty="0" err="1"/>
              <a:t>external</a:t>
            </a:r>
            <a:r>
              <a:rPr lang="cs-CZ" altLang="cs-CZ" sz="1800" dirty="0"/>
              <a:t> </a:t>
            </a:r>
            <a:r>
              <a:rPr lang="cs-CZ" altLang="cs-CZ" sz="1800" dirty="0" err="1"/>
              <a:t>pneumatic</a:t>
            </a:r>
            <a:r>
              <a:rPr lang="cs-CZ" altLang="cs-CZ" sz="1800" dirty="0"/>
              <a:t> drive</a:t>
            </a:r>
          </a:p>
        </p:txBody>
      </p:sp>
      <p:pic>
        <p:nvPicPr>
          <p:cNvPr id="8198" name="Picture 4" descr="Mr Halik sits in front of a graphic explaining how the two heart pumps keep him alive">
            <a:extLst>
              <a:ext uri="{FF2B5EF4-FFF2-40B4-BE49-F238E27FC236}">
                <a16:creationId xmlns:a16="http://schemas.microsoft.com/office/drawing/2014/main" id="{731015ED-7CB2-4570-94B7-E0E9B8BA3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188913"/>
            <a:ext cx="42116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ovéPole 7">
            <a:extLst>
              <a:ext uri="{FF2B5EF4-FFF2-40B4-BE49-F238E27FC236}">
                <a16:creationId xmlns:a16="http://schemas.microsoft.com/office/drawing/2014/main" id="{3DCF471A-B4F7-446A-90FD-3735AC1CF1E9}"/>
              </a:ext>
            </a:extLst>
          </p:cNvPr>
          <p:cNvSpPr txBox="1">
            <a:spLocks noChangeArrowheads="1"/>
          </p:cNvSpPr>
          <p:nvPr/>
        </p:nvSpPr>
        <p:spPr bwMode="auto">
          <a:xfrm>
            <a:off x="6240463" y="3357564"/>
            <a:ext cx="4248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Man who lived half a year with pair of rotation pumps Heartmate 2 without </a:t>
            </a:r>
            <a:r>
              <a:rPr lang="cs-CZ" altLang="cs-CZ" sz="1800"/>
              <a:t>heart and </a:t>
            </a:r>
            <a:r>
              <a:rPr lang="en-US" altLang="cs-CZ" sz="1800"/>
              <a:t>pulse.</a:t>
            </a:r>
          </a:p>
        </p:txBody>
      </p:sp>
      <p:pic>
        <p:nvPicPr>
          <p:cNvPr id="8200" name="Picture 8" descr="https://38.media.tumblr.com/tumblr_lmtajvFQq81qf00w4.jpg">
            <a:extLst>
              <a:ext uri="{FF2B5EF4-FFF2-40B4-BE49-F238E27FC236}">
                <a16:creationId xmlns:a16="http://schemas.microsoft.com/office/drawing/2014/main" id="{6216D848-7DA9-4105-AD57-610511240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4" y="4292600"/>
            <a:ext cx="50688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1" name="Přímá spojovací šipka 9">
            <a:extLst>
              <a:ext uri="{FF2B5EF4-FFF2-40B4-BE49-F238E27FC236}">
                <a16:creationId xmlns:a16="http://schemas.microsoft.com/office/drawing/2014/main" id="{6D9620D9-982D-47B6-B6BB-955E8B73F475}"/>
              </a:ext>
            </a:extLst>
          </p:cNvPr>
          <p:cNvCxnSpPr>
            <a:cxnSpLocks noChangeShapeType="1"/>
          </p:cNvCxnSpPr>
          <p:nvPr/>
        </p:nvCxnSpPr>
        <p:spPr bwMode="auto">
          <a:xfrm flipH="1" flipV="1">
            <a:off x="7319963" y="3933826"/>
            <a:ext cx="2089150" cy="2016125"/>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7733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a:extLst>
              <a:ext uri="{FF2B5EF4-FFF2-40B4-BE49-F238E27FC236}">
                <a16:creationId xmlns:a16="http://schemas.microsoft.com/office/drawing/2014/main" id="{2F388164-B97C-4642-A692-CA4F093E88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37A4E7-8205-41B1-987E-7CBEC9DE5561}" type="slidenum">
              <a:rPr lang="en-GB" altLang="cs-CZ" sz="1400"/>
              <a:pPr>
                <a:spcBef>
                  <a:spcPct val="0"/>
                </a:spcBef>
                <a:buFontTx/>
                <a:buNone/>
              </a:pPr>
              <a:t>20</a:t>
            </a:fld>
            <a:endParaRPr lang="en-GB" altLang="cs-CZ" sz="1400"/>
          </a:p>
        </p:txBody>
      </p:sp>
      <p:sp>
        <p:nvSpPr>
          <p:cNvPr id="44035" name="Rectangle 2">
            <a:extLst>
              <a:ext uri="{FF2B5EF4-FFF2-40B4-BE49-F238E27FC236}">
                <a16:creationId xmlns:a16="http://schemas.microsoft.com/office/drawing/2014/main" id="{88D2A2C3-31F1-4B9E-8548-96E78F38C5A7}"/>
              </a:ext>
            </a:extLst>
          </p:cNvPr>
          <p:cNvSpPr>
            <a:spLocks noGrp="1" noChangeArrowheads="1"/>
          </p:cNvSpPr>
          <p:nvPr>
            <p:ph type="title"/>
          </p:nvPr>
        </p:nvSpPr>
        <p:spPr>
          <a:xfrm>
            <a:off x="680243" y="417851"/>
            <a:ext cx="10753200" cy="451576"/>
          </a:xfrm>
        </p:spPr>
        <p:txBody>
          <a:bodyPr/>
          <a:lstStyle/>
          <a:p>
            <a:pPr eaLnBrk="1" hangingPunct="1"/>
            <a:r>
              <a:rPr lang="en-US" altLang="cs-CZ" dirty="0"/>
              <a:t>Elbow and shoulder joint substitution</a:t>
            </a:r>
            <a:endParaRPr lang="en-GB" altLang="cs-CZ" dirty="0"/>
          </a:p>
        </p:txBody>
      </p:sp>
      <p:sp>
        <p:nvSpPr>
          <p:cNvPr id="44036" name="Rectangle 3">
            <a:extLst>
              <a:ext uri="{FF2B5EF4-FFF2-40B4-BE49-F238E27FC236}">
                <a16:creationId xmlns:a16="http://schemas.microsoft.com/office/drawing/2014/main" id="{04A45678-5F53-47C1-AE7B-138A54C7D578}"/>
              </a:ext>
            </a:extLst>
          </p:cNvPr>
          <p:cNvSpPr>
            <a:spLocks noGrp="1" noChangeArrowheads="1"/>
          </p:cNvSpPr>
          <p:nvPr>
            <p:ph type="body" idx="1"/>
          </p:nvPr>
        </p:nvSpPr>
        <p:spPr>
          <a:xfrm>
            <a:off x="7427914" y="6497638"/>
            <a:ext cx="3240087" cy="360362"/>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buFont typeface="Wingdings" panose="05000000000000000000" pitchFamily="2" charset="2"/>
              <a:buNone/>
            </a:pPr>
            <a:r>
              <a:rPr lang="en-GB" altLang="cs-CZ" sz="1200"/>
              <a:t>http://www.orthogastonia.com/patient-ed.html</a:t>
            </a:r>
          </a:p>
        </p:txBody>
      </p:sp>
      <p:pic>
        <p:nvPicPr>
          <p:cNvPr id="44037" name="Picture 5" descr=" ">
            <a:extLst>
              <a:ext uri="{FF2B5EF4-FFF2-40B4-BE49-F238E27FC236}">
                <a16:creationId xmlns:a16="http://schemas.microsoft.com/office/drawing/2014/main" id="{62ACF632-3051-4332-8A2B-862979073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6"/>
            <a:ext cx="33067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 ">
            <a:extLst>
              <a:ext uri="{FF2B5EF4-FFF2-40B4-BE49-F238E27FC236}">
                <a16:creationId xmlns:a16="http://schemas.microsoft.com/office/drawing/2014/main" id="{B87E319C-F60B-4D82-94DB-7855107C1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2" y="1412874"/>
            <a:ext cx="4192795" cy="419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7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6">
            <a:extLst>
              <a:ext uri="{FF2B5EF4-FFF2-40B4-BE49-F238E27FC236}">
                <a16:creationId xmlns:a16="http://schemas.microsoft.com/office/drawing/2014/main" id="{E87F6F1F-1889-478F-A29D-2B256A4E4C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DAB508-413A-4A1B-A5F0-F61087E63BC1}" type="slidenum">
              <a:rPr lang="en-GB" altLang="cs-CZ" sz="1400"/>
              <a:pPr>
                <a:spcBef>
                  <a:spcPct val="0"/>
                </a:spcBef>
                <a:buFontTx/>
                <a:buNone/>
              </a:pPr>
              <a:t>21</a:t>
            </a:fld>
            <a:endParaRPr lang="en-GB" altLang="cs-CZ" sz="1400"/>
          </a:p>
        </p:txBody>
      </p:sp>
      <p:sp>
        <p:nvSpPr>
          <p:cNvPr id="46083" name="Rectangle 2">
            <a:extLst>
              <a:ext uri="{FF2B5EF4-FFF2-40B4-BE49-F238E27FC236}">
                <a16:creationId xmlns:a16="http://schemas.microsoft.com/office/drawing/2014/main" id="{71E5B1E2-CAD5-40CD-BE43-834000A251C0}"/>
              </a:ext>
            </a:extLst>
          </p:cNvPr>
          <p:cNvSpPr>
            <a:spLocks noGrp="1" noChangeArrowheads="1"/>
          </p:cNvSpPr>
          <p:nvPr>
            <p:ph type="title"/>
          </p:nvPr>
        </p:nvSpPr>
        <p:spPr/>
        <p:txBody>
          <a:bodyPr/>
          <a:lstStyle/>
          <a:p>
            <a:pPr eaLnBrk="1" hangingPunct="1"/>
            <a:r>
              <a:rPr lang="en-US" altLang="cs-CZ"/>
              <a:t>Joints of thumb and fingers</a:t>
            </a:r>
            <a:endParaRPr lang="en-GB" altLang="cs-CZ"/>
          </a:p>
        </p:txBody>
      </p:sp>
      <p:sp>
        <p:nvSpPr>
          <p:cNvPr id="46084" name="Rectangle 3">
            <a:extLst>
              <a:ext uri="{FF2B5EF4-FFF2-40B4-BE49-F238E27FC236}">
                <a16:creationId xmlns:a16="http://schemas.microsoft.com/office/drawing/2014/main" id="{9DCAA264-CC50-4A8C-A3A4-3F754C5DA616}"/>
              </a:ext>
            </a:extLst>
          </p:cNvPr>
          <p:cNvSpPr>
            <a:spLocks noGrp="1" noChangeArrowheads="1"/>
          </p:cNvSpPr>
          <p:nvPr>
            <p:ph type="body" sz="half" idx="1"/>
          </p:nvPr>
        </p:nvSpPr>
        <p:spPr>
          <a:xfrm>
            <a:off x="6743700" y="6524626"/>
            <a:ext cx="3924300" cy="333375"/>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buFont typeface="Wingdings" panose="05000000000000000000" pitchFamily="2" charset="2"/>
              <a:buNone/>
            </a:pPr>
            <a:r>
              <a:rPr lang="en-GB" altLang="cs-CZ" sz="1400"/>
              <a:t>http://www.orthogastonia.com/patient_ed</a:t>
            </a:r>
            <a:r>
              <a:rPr lang="cs-CZ" altLang="cs-CZ" sz="1400"/>
              <a:t>.</a:t>
            </a:r>
            <a:r>
              <a:rPr lang="en-GB" altLang="cs-CZ" sz="1400"/>
              <a:t>html</a:t>
            </a:r>
          </a:p>
        </p:txBody>
      </p:sp>
      <p:pic>
        <p:nvPicPr>
          <p:cNvPr id="46085" name="Picture 5" descr="hand_cmc_arthroplasty_intro01">
            <a:extLst>
              <a:ext uri="{FF2B5EF4-FFF2-40B4-BE49-F238E27FC236}">
                <a16:creationId xmlns:a16="http://schemas.microsoft.com/office/drawing/2014/main" id="{FE397776-14A8-4471-8111-392E6FA2A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9" y="1097280"/>
            <a:ext cx="5880981" cy="441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descr=" ">
            <a:extLst>
              <a:ext uri="{FF2B5EF4-FFF2-40B4-BE49-F238E27FC236}">
                <a16:creationId xmlns:a16="http://schemas.microsoft.com/office/drawing/2014/main" id="{8C1D3A3A-2861-49FF-8340-A1D03A0A00A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177088" y="727866"/>
            <a:ext cx="3748004" cy="4788697"/>
          </a:xfrm>
          <a:noFill/>
          <a:extLst>
            <a:ext uri="{909E8E84-426E-40DD-AFC4-6F175D3DCCD1}">
              <a14:hiddenFill xmlns:a14="http://schemas.microsoft.com/office/drawing/2010/main">
                <a:solidFill>
                  <a:schemeClr val="bg1">
                    <a:alpha val="70195"/>
                  </a:schemeClr>
                </a:solidFill>
              </a14:hiddenFill>
            </a:ext>
          </a:extLst>
        </p:spPr>
      </p:pic>
      <p:sp>
        <p:nvSpPr>
          <p:cNvPr id="46087" name="Text Box 9">
            <a:extLst>
              <a:ext uri="{FF2B5EF4-FFF2-40B4-BE49-F238E27FC236}">
                <a16:creationId xmlns:a16="http://schemas.microsoft.com/office/drawing/2014/main" id="{07BC15E8-1987-417B-B429-F90EBB9AB14F}"/>
              </a:ext>
            </a:extLst>
          </p:cNvPr>
          <p:cNvSpPr txBox="1">
            <a:spLocks noChangeArrowheads="1"/>
          </p:cNvSpPr>
          <p:nvPr/>
        </p:nvSpPr>
        <p:spPr bwMode="auto">
          <a:xfrm>
            <a:off x="1847850" y="5659439"/>
            <a:ext cx="4249738" cy="3968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CMC = </a:t>
            </a:r>
            <a:r>
              <a:rPr lang="cs-CZ" altLang="cs-CZ" sz="2000" dirty="0" err="1"/>
              <a:t>carpometacarpal</a:t>
            </a:r>
            <a:endParaRPr lang="en-GB" altLang="cs-CZ" sz="2000" dirty="0"/>
          </a:p>
        </p:txBody>
      </p:sp>
    </p:spTree>
    <p:extLst>
      <p:ext uri="{BB962C8B-B14F-4D97-AF65-F5344CB8AC3E}">
        <p14:creationId xmlns:p14="http://schemas.microsoft.com/office/powerpoint/2010/main" val="27530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187862D1-0B9B-492D-A770-EDEFC06A35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53CEA8-FD0E-4934-A99F-1F079CAA7D09}" type="slidenum">
              <a:rPr lang="en-GB" altLang="cs-CZ" sz="1400"/>
              <a:pPr>
                <a:spcBef>
                  <a:spcPct val="0"/>
                </a:spcBef>
                <a:buFontTx/>
                <a:buNone/>
              </a:pPr>
              <a:t>22</a:t>
            </a:fld>
            <a:endParaRPr lang="en-GB" altLang="cs-CZ" sz="1400"/>
          </a:p>
        </p:txBody>
      </p:sp>
      <p:sp>
        <p:nvSpPr>
          <p:cNvPr id="48131" name="Rectangle 2">
            <a:extLst>
              <a:ext uri="{FF2B5EF4-FFF2-40B4-BE49-F238E27FC236}">
                <a16:creationId xmlns:a16="http://schemas.microsoft.com/office/drawing/2014/main" id="{AE091EBD-6A3E-4299-93DC-4E5FE22AA9C9}"/>
              </a:ext>
            </a:extLst>
          </p:cNvPr>
          <p:cNvSpPr>
            <a:spLocks noGrp="1" noChangeArrowheads="1"/>
          </p:cNvSpPr>
          <p:nvPr>
            <p:ph type="title"/>
          </p:nvPr>
        </p:nvSpPr>
        <p:spPr>
          <a:xfrm>
            <a:off x="1774825" y="274639"/>
            <a:ext cx="8713788" cy="922337"/>
          </a:xfrm>
        </p:spPr>
        <p:txBody>
          <a:bodyPr/>
          <a:lstStyle/>
          <a:p>
            <a:pPr eaLnBrk="1" hangingPunct="1"/>
            <a:r>
              <a:rPr lang="cs-CZ" altLang="cs-CZ" dirty="0" err="1"/>
              <a:t>Biopro</a:t>
            </a:r>
            <a:r>
              <a:rPr lang="en-US" altLang="cs-CZ" dirty="0" err="1"/>
              <a:t>sthesis</a:t>
            </a:r>
            <a:r>
              <a:rPr lang="en-US" altLang="cs-CZ" dirty="0"/>
              <a:t> of hand</a:t>
            </a:r>
            <a:r>
              <a:rPr lang="cs-CZ" altLang="cs-CZ" dirty="0"/>
              <a:t> – </a:t>
            </a:r>
            <a:r>
              <a:rPr lang="en-US" altLang="cs-CZ" dirty="0"/>
              <a:t>emerging reality</a:t>
            </a:r>
            <a:endParaRPr lang="en-GB" altLang="cs-CZ" dirty="0"/>
          </a:p>
        </p:txBody>
      </p:sp>
      <p:sp>
        <p:nvSpPr>
          <p:cNvPr id="48132" name="Rectangle 3">
            <a:extLst>
              <a:ext uri="{FF2B5EF4-FFF2-40B4-BE49-F238E27FC236}">
                <a16:creationId xmlns:a16="http://schemas.microsoft.com/office/drawing/2014/main" id="{7751C9F5-0ADF-429C-A85A-4BFA36AC4011}"/>
              </a:ext>
            </a:extLst>
          </p:cNvPr>
          <p:cNvSpPr>
            <a:spLocks noGrp="1" noChangeArrowheads="1"/>
          </p:cNvSpPr>
          <p:nvPr>
            <p:ph type="body" idx="1"/>
          </p:nvPr>
        </p:nvSpPr>
        <p:spPr>
          <a:xfrm>
            <a:off x="6456363" y="1557338"/>
            <a:ext cx="4032250" cy="4392612"/>
          </a:xfrm>
        </p:spPr>
        <p:txBody>
          <a:bodyPr/>
          <a:lstStyle/>
          <a:p>
            <a:pPr marL="365125" indent="-365125" eaLnBrk="1" hangingPunct="1">
              <a:lnSpc>
                <a:spcPct val="100000"/>
              </a:lnSpc>
              <a:buFontTx/>
              <a:buAutoNum type="arabicPeriod"/>
            </a:pPr>
            <a:r>
              <a:rPr lang="en-GB" altLang="cs-CZ" sz="2000" dirty="0"/>
              <a:t>Electrode on efferent nerve; </a:t>
            </a:r>
          </a:p>
          <a:p>
            <a:pPr marL="365125" indent="-365125" eaLnBrk="1" hangingPunct="1">
              <a:lnSpc>
                <a:spcPct val="100000"/>
              </a:lnSpc>
              <a:buFontTx/>
              <a:buAutoNum type="arabicPeriod"/>
            </a:pPr>
            <a:r>
              <a:rPr lang="en-GB" altLang="cs-CZ" sz="2000" dirty="0"/>
              <a:t>Electrode on afferent nerve; </a:t>
            </a:r>
          </a:p>
          <a:p>
            <a:pPr marL="365125" indent="-365125" eaLnBrk="1" hangingPunct="1">
              <a:lnSpc>
                <a:spcPct val="100000"/>
              </a:lnSpc>
              <a:buFontTx/>
              <a:buAutoNum type="arabicPeriod"/>
            </a:pPr>
            <a:r>
              <a:rPr lang="en-GB" altLang="cs-CZ" sz="2000" dirty="0"/>
              <a:t>Implanted part for recording of nervous activity and nerve stimulation; </a:t>
            </a:r>
          </a:p>
          <a:p>
            <a:pPr marL="365125" indent="-365125" eaLnBrk="1" hangingPunct="1">
              <a:lnSpc>
                <a:spcPct val="100000"/>
              </a:lnSpc>
              <a:buFontTx/>
              <a:buAutoNum type="arabicPeriod"/>
            </a:pPr>
            <a:r>
              <a:rPr lang="en-GB" altLang="cs-CZ" sz="2000" dirty="0"/>
              <a:t>Efferent telemetric connection; </a:t>
            </a:r>
          </a:p>
          <a:p>
            <a:pPr marL="365125" indent="-365125" eaLnBrk="1" hangingPunct="1">
              <a:lnSpc>
                <a:spcPct val="100000"/>
              </a:lnSpc>
              <a:buFontTx/>
              <a:buAutoNum type="arabicPeriod"/>
            </a:pPr>
            <a:r>
              <a:rPr lang="en-GB" altLang="cs-CZ" sz="2000" dirty="0"/>
              <a:t>Afferent telemetric connection; </a:t>
            </a:r>
          </a:p>
          <a:p>
            <a:pPr marL="365125" indent="-365125" eaLnBrk="1" hangingPunct="1">
              <a:lnSpc>
                <a:spcPct val="100000"/>
              </a:lnSpc>
              <a:buFontTx/>
              <a:buAutoNum type="arabicPeriod"/>
            </a:pPr>
            <a:r>
              <a:rPr lang="en-GB" altLang="cs-CZ" sz="2000" dirty="0"/>
              <a:t>Bionic hand; </a:t>
            </a:r>
          </a:p>
          <a:p>
            <a:pPr marL="365125" indent="-365125" eaLnBrk="1" hangingPunct="1">
              <a:lnSpc>
                <a:spcPct val="100000"/>
              </a:lnSpc>
              <a:buFontTx/>
              <a:buAutoNum type="arabicPeriod"/>
            </a:pPr>
            <a:r>
              <a:rPr lang="en-GB" altLang="cs-CZ" sz="2000" dirty="0"/>
              <a:t>sensors; </a:t>
            </a:r>
          </a:p>
          <a:p>
            <a:pPr marL="365125" indent="-365125" eaLnBrk="1" hangingPunct="1">
              <a:lnSpc>
                <a:spcPct val="100000"/>
              </a:lnSpc>
              <a:buFontTx/>
              <a:buAutoNum type="arabicPeriod"/>
            </a:pPr>
            <a:r>
              <a:rPr lang="en-GB" altLang="cs-CZ" sz="2000" dirty="0"/>
              <a:t>Decoder of patient’s intentions and control of prosthesis; </a:t>
            </a:r>
          </a:p>
          <a:p>
            <a:pPr marL="365125" indent="-365125" eaLnBrk="1" hangingPunct="1">
              <a:lnSpc>
                <a:spcPct val="100000"/>
              </a:lnSpc>
              <a:buFontTx/>
              <a:buAutoNum type="arabicPeriod"/>
            </a:pPr>
            <a:r>
              <a:rPr lang="en-GB" altLang="cs-CZ" sz="2000" dirty="0"/>
              <a:t>Unit mediating the signals of sensors to the brain. </a:t>
            </a:r>
          </a:p>
          <a:p>
            <a:pPr marL="365125" indent="-365125" eaLnBrk="1" hangingPunct="1">
              <a:lnSpc>
                <a:spcPct val="100000"/>
              </a:lnSpc>
              <a:buFontTx/>
              <a:buAutoNum type="arabicPeriod"/>
            </a:pPr>
            <a:r>
              <a:rPr lang="en-GB" altLang="cs-CZ" sz="2000" dirty="0"/>
              <a:t>Subsystems 8-9 will be outside body but easy to carry.</a:t>
            </a:r>
          </a:p>
        </p:txBody>
      </p:sp>
      <p:pic>
        <p:nvPicPr>
          <p:cNvPr id="48133" name="Picture 5" descr="schema">
            <a:extLst>
              <a:ext uri="{FF2B5EF4-FFF2-40B4-BE49-F238E27FC236}">
                <a16:creationId xmlns:a16="http://schemas.microsoft.com/office/drawing/2014/main" id="{E3C586E6-D22C-44AA-A175-E0AA3BA4C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43" y="1557337"/>
            <a:ext cx="5304984" cy="43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6">
            <a:extLst>
              <a:ext uri="{FF2B5EF4-FFF2-40B4-BE49-F238E27FC236}">
                <a16:creationId xmlns:a16="http://schemas.microsoft.com/office/drawing/2014/main" id="{BCFE6588-823E-4F26-8C7C-1F9ABED57D07}"/>
              </a:ext>
            </a:extLst>
          </p:cNvPr>
          <p:cNvSpPr txBox="1">
            <a:spLocks noChangeArrowheads="1"/>
          </p:cNvSpPr>
          <p:nvPr/>
        </p:nvSpPr>
        <p:spPr bwMode="auto">
          <a:xfrm>
            <a:off x="5951538" y="6524625"/>
            <a:ext cx="4716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http://www-arts.sssup.it/research/projects/CyberHand/default.htm</a:t>
            </a:r>
          </a:p>
        </p:txBody>
      </p:sp>
    </p:spTree>
    <p:extLst>
      <p:ext uri="{BB962C8B-B14F-4D97-AF65-F5344CB8AC3E}">
        <p14:creationId xmlns:p14="http://schemas.microsoft.com/office/powerpoint/2010/main" val="82014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7">
            <a:extLst>
              <a:ext uri="{FF2B5EF4-FFF2-40B4-BE49-F238E27FC236}">
                <a16:creationId xmlns:a16="http://schemas.microsoft.com/office/drawing/2014/main" id="{1BF49F4F-BF12-41B9-97AA-3F19C7B2DF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9845AB-A5A0-460E-8180-EC3BA98C2217}" type="slidenum">
              <a:rPr lang="en-GB" altLang="cs-CZ" sz="1400"/>
              <a:pPr>
                <a:spcBef>
                  <a:spcPct val="0"/>
                </a:spcBef>
                <a:buFontTx/>
                <a:buNone/>
              </a:pPr>
              <a:t>23</a:t>
            </a:fld>
            <a:endParaRPr lang="en-GB" altLang="cs-CZ" sz="1400"/>
          </a:p>
        </p:txBody>
      </p:sp>
      <p:sp>
        <p:nvSpPr>
          <p:cNvPr id="50179" name="Rectangle 2">
            <a:extLst>
              <a:ext uri="{FF2B5EF4-FFF2-40B4-BE49-F238E27FC236}">
                <a16:creationId xmlns:a16="http://schemas.microsoft.com/office/drawing/2014/main" id="{B1797931-326B-44C4-9C16-4B200B36BA94}"/>
              </a:ext>
            </a:extLst>
          </p:cNvPr>
          <p:cNvSpPr>
            <a:spLocks noGrp="1" noChangeArrowheads="1"/>
          </p:cNvSpPr>
          <p:nvPr>
            <p:ph type="title"/>
          </p:nvPr>
        </p:nvSpPr>
        <p:spPr>
          <a:xfrm>
            <a:off x="1774825" y="274638"/>
            <a:ext cx="4738688" cy="1143000"/>
          </a:xfrm>
        </p:spPr>
        <p:txBody>
          <a:bodyPr/>
          <a:lstStyle/>
          <a:p>
            <a:pPr eaLnBrk="1" hangingPunct="1"/>
            <a:r>
              <a:rPr lang="en-GB" altLang="cs-CZ"/>
              <a:t>Dental prostheses</a:t>
            </a:r>
          </a:p>
        </p:txBody>
      </p:sp>
      <p:sp>
        <p:nvSpPr>
          <p:cNvPr id="50180" name="Rectangle 3">
            <a:extLst>
              <a:ext uri="{FF2B5EF4-FFF2-40B4-BE49-F238E27FC236}">
                <a16:creationId xmlns:a16="http://schemas.microsoft.com/office/drawing/2014/main" id="{51BE1523-FBB0-433A-B9F3-EF94717B14B5}"/>
              </a:ext>
            </a:extLst>
          </p:cNvPr>
          <p:cNvSpPr>
            <a:spLocks noGrp="1" noChangeArrowheads="1"/>
          </p:cNvSpPr>
          <p:nvPr>
            <p:ph type="body" sz="half" idx="1"/>
          </p:nvPr>
        </p:nvSpPr>
        <p:spPr>
          <a:xfrm>
            <a:off x="4224339" y="5445126"/>
            <a:ext cx="3673475" cy="360363"/>
          </a:xfrm>
        </p:spPr>
        <p:txBody>
          <a:bodyPr/>
          <a:lstStyle/>
          <a:p>
            <a:pPr eaLnBrk="1" hangingPunct="1">
              <a:lnSpc>
                <a:spcPct val="80000"/>
              </a:lnSpc>
              <a:buFont typeface="Wingdings" panose="05000000000000000000" pitchFamily="2" charset="2"/>
              <a:buNone/>
            </a:pPr>
            <a:r>
              <a:rPr lang="en-US" altLang="cs-CZ" sz="2000"/>
              <a:t>Removable upper prosthesis</a:t>
            </a:r>
            <a:endParaRPr lang="en-GB" altLang="cs-CZ" sz="2000"/>
          </a:p>
        </p:txBody>
      </p:sp>
      <p:pic>
        <p:nvPicPr>
          <p:cNvPr id="50181" name="Picture 7" descr="casi_c2">
            <a:extLst>
              <a:ext uri="{FF2B5EF4-FFF2-40B4-BE49-F238E27FC236}">
                <a16:creationId xmlns:a16="http://schemas.microsoft.com/office/drawing/2014/main" id="{C46B076C-530E-4CF3-9B2C-DB827797F72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464425" y="1628776"/>
            <a:ext cx="2984500" cy="1909763"/>
          </a:xfrm>
          <a:noFill/>
          <a:extLst>
            <a:ext uri="{909E8E84-426E-40DD-AFC4-6F175D3DCCD1}">
              <a14:hiddenFill xmlns:a14="http://schemas.microsoft.com/office/drawing/2010/main">
                <a:solidFill>
                  <a:schemeClr val="bg1">
                    <a:alpha val="70195"/>
                  </a:schemeClr>
                </a:solidFill>
              </a14:hiddenFill>
            </a:ext>
          </a:extLst>
        </p:spPr>
      </p:pic>
      <p:pic>
        <p:nvPicPr>
          <p:cNvPr id="50182" name="Picture 5" descr="prothese_adjointe_verte_4">
            <a:extLst>
              <a:ext uri="{FF2B5EF4-FFF2-40B4-BE49-F238E27FC236}">
                <a16:creationId xmlns:a16="http://schemas.microsoft.com/office/drawing/2014/main" id="{D1F113B7-E09F-4963-9C16-C2F2362D9FEB}"/>
              </a:ext>
            </a:extLst>
          </p:cNvPr>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4224338" y="3141664"/>
            <a:ext cx="31686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removable_partial_denture">
            <a:extLst>
              <a:ext uri="{FF2B5EF4-FFF2-40B4-BE49-F238E27FC236}">
                <a16:creationId xmlns:a16="http://schemas.microsoft.com/office/drawing/2014/main" id="{8D27570D-E1B1-4726-B7D6-E3EB719C0C8D}"/>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653872" y="1412874"/>
            <a:ext cx="2257730" cy="3249339"/>
          </a:xfrm>
          <a:noFill/>
          <a:extLst>
            <a:ext uri="{909E8E84-426E-40DD-AFC4-6F175D3DCCD1}">
              <a14:hiddenFill xmlns:a14="http://schemas.microsoft.com/office/drawing/2010/main">
                <a:solidFill>
                  <a:schemeClr val="bg1">
                    <a:alpha val="70195"/>
                  </a:schemeClr>
                </a:solidFill>
              </a14:hiddenFill>
            </a:ext>
          </a:extLst>
        </p:spPr>
      </p:pic>
      <p:sp>
        <p:nvSpPr>
          <p:cNvPr id="50184" name="Text Box 12">
            <a:extLst>
              <a:ext uri="{FF2B5EF4-FFF2-40B4-BE49-F238E27FC236}">
                <a16:creationId xmlns:a16="http://schemas.microsoft.com/office/drawing/2014/main" id="{DD426287-C111-4918-910B-9EB00A53288C}"/>
              </a:ext>
            </a:extLst>
          </p:cNvPr>
          <p:cNvSpPr txBox="1">
            <a:spLocks noChangeArrowheads="1"/>
          </p:cNvSpPr>
          <p:nvPr/>
        </p:nvSpPr>
        <p:spPr bwMode="auto">
          <a:xfrm>
            <a:off x="1696776" y="4825338"/>
            <a:ext cx="2232025" cy="3968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dirty="0"/>
              <a:t>Partial prosthesis</a:t>
            </a:r>
            <a:endParaRPr lang="en-GB" altLang="cs-CZ" sz="2000" dirty="0"/>
          </a:p>
        </p:txBody>
      </p:sp>
      <p:sp>
        <p:nvSpPr>
          <p:cNvPr id="50185" name="Text Box 13">
            <a:extLst>
              <a:ext uri="{FF2B5EF4-FFF2-40B4-BE49-F238E27FC236}">
                <a16:creationId xmlns:a16="http://schemas.microsoft.com/office/drawing/2014/main" id="{97B774E8-36A3-44B3-8208-A14CE45860D9}"/>
              </a:ext>
            </a:extLst>
          </p:cNvPr>
          <p:cNvSpPr txBox="1">
            <a:spLocks noChangeArrowheads="1"/>
          </p:cNvSpPr>
          <p:nvPr/>
        </p:nvSpPr>
        <p:spPr bwMode="auto">
          <a:xfrm>
            <a:off x="7535863" y="3716339"/>
            <a:ext cx="2881312"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a:t>Preparation of the bed for total fixed dentition substitution</a:t>
            </a:r>
            <a:endParaRPr lang="en-GB" altLang="cs-CZ" sz="2000"/>
          </a:p>
        </p:txBody>
      </p:sp>
    </p:spTree>
    <p:extLst>
      <p:ext uri="{BB962C8B-B14F-4D97-AF65-F5344CB8AC3E}">
        <p14:creationId xmlns:p14="http://schemas.microsoft.com/office/powerpoint/2010/main" val="131269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a:extLst>
              <a:ext uri="{FF2B5EF4-FFF2-40B4-BE49-F238E27FC236}">
                <a16:creationId xmlns:a16="http://schemas.microsoft.com/office/drawing/2014/main" id="{9B5591A8-5902-4673-9C7D-D162FF6EAB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1863DA-EB41-418A-8518-A4B49240C6F0}" type="slidenum">
              <a:rPr lang="en-GB" altLang="cs-CZ" sz="1400"/>
              <a:pPr>
                <a:spcBef>
                  <a:spcPct val="0"/>
                </a:spcBef>
                <a:buFontTx/>
                <a:buNone/>
              </a:pPr>
              <a:t>24</a:t>
            </a:fld>
            <a:endParaRPr lang="en-GB" altLang="cs-CZ" sz="1400"/>
          </a:p>
        </p:txBody>
      </p:sp>
      <p:sp>
        <p:nvSpPr>
          <p:cNvPr id="52227" name="Rectangle 2">
            <a:extLst>
              <a:ext uri="{FF2B5EF4-FFF2-40B4-BE49-F238E27FC236}">
                <a16:creationId xmlns:a16="http://schemas.microsoft.com/office/drawing/2014/main" id="{6F09275D-9007-4B21-A61E-346969C7DA86}"/>
              </a:ext>
            </a:extLst>
          </p:cNvPr>
          <p:cNvSpPr>
            <a:spLocks noGrp="1" noChangeArrowheads="1"/>
          </p:cNvSpPr>
          <p:nvPr>
            <p:ph type="title"/>
          </p:nvPr>
        </p:nvSpPr>
        <p:spPr>
          <a:xfrm>
            <a:off x="886978" y="330386"/>
            <a:ext cx="10753200" cy="451576"/>
          </a:xfrm>
        </p:spPr>
        <p:txBody>
          <a:bodyPr/>
          <a:lstStyle/>
          <a:p>
            <a:pPr eaLnBrk="1" hangingPunct="1"/>
            <a:r>
              <a:rPr lang="en-GB" altLang="cs-CZ" dirty="0"/>
              <a:t>Penile endoprosthesis</a:t>
            </a:r>
          </a:p>
        </p:txBody>
      </p:sp>
      <p:pic>
        <p:nvPicPr>
          <p:cNvPr id="52228" name="Picture 5" descr="implant">
            <a:extLst>
              <a:ext uri="{FF2B5EF4-FFF2-40B4-BE49-F238E27FC236}">
                <a16:creationId xmlns:a16="http://schemas.microsoft.com/office/drawing/2014/main" id="{C90BC5C8-082A-4839-A85D-7BB1328D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700213"/>
            <a:ext cx="5976938"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24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runaway cartoons, runaway cartoon, runaway picture, runaway pictures, runaway image, runaway images, runaway illustration, runaway illustrations">
            <a:extLst>
              <a:ext uri="{FF2B5EF4-FFF2-40B4-BE49-F238E27FC236}">
                <a16:creationId xmlns:a16="http://schemas.microsoft.com/office/drawing/2014/main" id="{83058EC1-5B90-41D5-AB26-39035B430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630" y="636493"/>
            <a:ext cx="5761038"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a:extLst>
              <a:ext uri="{FF2B5EF4-FFF2-40B4-BE49-F238E27FC236}">
                <a16:creationId xmlns:a16="http://schemas.microsoft.com/office/drawing/2014/main" id="{B0D59347-D287-4FA1-9EF4-E642261ED6FC}"/>
              </a:ext>
            </a:extLst>
          </p:cNvPr>
          <p:cNvSpPr>
            <a:spLocks noChangeArrowheads="1"/>
          </p:cNvSpPr>
          <p:nvPr/>
        </p:nvSpPr>
        <p:spPr bwMode="auto">
          <a:xfrm>
            <a:off x="6063382" y="141081"/>
            <a:ext cx="3108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cs-CZ" sz="1800" dirty="0">
                <a:solidFill>
                  <a:srgbClr val="0000DC"/>
                </a:solidFill>
                <a:latin typeface="Comic Sans MS" panose="030F0702030302020204" pitchFamily="66" charset="0"/>
              </a:rPr>
              <a:t>Author: </a:t>
            </a:r>
            <a:r>
              <a:rPr lang="en-GB" altLang="cs-CZ" sz="1800" b="1" dirty="0">
                <a:solidFill>
                  <a:srgbClr val="0000DC"/>
                </a:solidFill>
                <a:latin typeface="Comic Sans MS" panose="030F0702030302020204" pitchFamily="66" charset="0"/>
              </a:rPr>
              <a:t>Vojtěch Mornstein</a:t>
            </a:r>
          </a:p>
        </p:txBody>
      </p:sp>
      <p:sp>
        <p:nvSpPr>
          <p:cNvPr id="54277" name="Rectangle 5">
            <a:extLst>
              <a:ext uri="{FF2B5EF4-FFF2-40B4-BE49-F238E27FC236}">
                <a16:creationId xmlns:a16="http://schemas.microsoft.com/office/drawing/2014/main" id="{FF4A5FD0-2DD6-4B15-BBB1-795AEF147EC9}"/>
              </a:ext>
            </a:extLst>
          </p:cNvPr>
          <p:cNvSpPr>
            <a:spLocks noChangeArrowheads="1"/>
          </p:cNvSpPr>
          <p:nvPr/>
        </p:nvSpPr>
        <p:spPr bwMode="auto">
          <a:xfrm>
            <a:off x="4799675" y="6245364"/>
            <a:ext cx="698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cs-CZ" sz="1800" dirty="0">
                <a:solidFill>
                  <a:srgbClr val="0000DC"/>
                </a:solidFill>
                <a:latin typeface="Comic Sans MS" panose="030F0702030302020204" pitchFamily="66" charset="0"/>
              </a:rPr>
              <a:t>Content collaboration and language revision: </a:t>
            </a:r>
            <a:r>
              <a:rPr lang="en-GB" altLang="cs-CZ" sz="1800" b="1" dirty="0">
                <a:solidFill>
                  <a:srgbClr val="0000DC"/>
                </a:solidFill>
                <a:latin typeface="Comic Sans MS" panose="030F0702030302020204" pitchFamily="66" charset="0"/>
              </a:rPr>
              <a:t>Carmel J. Caruana</a:t>
            </a:r>
            <a:endParaRPr lang="en-GB" altLang="cs-CZ" sz="1800" dirty="0">
              <a:solidFill>
                <a:srgbClr val="0000DC"/>
              </a:solidFill>
              <a:latin typeface="Comic Sans MS" panose="030F0702030302020204" pitchFamily="66" charset="0"/>
            </a:endParaRPr>
          </a:p>
        </p:txBody>
      </p:sp>
      <p:sp>
        <p:nvSpPr>
          <p:cNvPr id="54280" name="Rectangle 8">
            <a:extLst>
              <a:ext uri="{FF2B5EF4-FFF2-40B4-BE49-F238E27FC236}">
                <a16:creationId xmlns:a16="http://schemas.microsoft.com/office/drawing/2014/main" id="{07EC08CF-A198-4F02-B94D-438F3B198CD3}"/>
              </a:ext>
            </a:extLst>
          </p:cNvPr>
          <p:cNvSpPr>
            <a:spLocks noChangeArrowheads="1"/>
          </p:cNvSpPr>
          <p:nvPr/>
        </p:nvSpPr>
        <p:spPr bwMode="auto">
          <a:xfrm rot="-5400000">
            <a:off x="885616" y="2847817"/>
            <a:ext cx="6059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cs-CZ" sz="1800" dirty="0">
                <a:solidFill>
                  <a:srgbClr val="0000DC"/>
                </a:solidFill>
                <a:latin typeface="Comic Sans MS" panose="030F0702030302020204" pitchFamily="66" charset="0"/>
              </a:rPr>
              <a:t>Last revision</a:t>
            </a:r>
            <a:r>
              <a:rPr lang="cs-CZ" altLang="cs-CZ" sz="1800" dirty="0">
                <a:solidFill>
                  <a:srgbClr val="0000DC"/>
                </a:solidFill>
                <a:latin typeface="Comic Sans MS" panose="030F0702030302020204" pitchFamily="66" charset="0"/>
              </a:rPr>
              <a:t> </a:t>
            </a:r>
            <a:r>
              <a:rPr lang="cs-CZ" altLang="cs-CZ" sz="1800" dirty="0" err="1">
                <a:solidFill>
                  <a:srgbClr val="0000DC"/>
                </a:solidFill>
                <a:latin typeface="Comic Sans MS" panose="030F0702030302020204" pitchFamily="66" charset="0"/>
              </a:rPr>
              <a:t>November</a:t>
            </a:r>
            <a:r>
              <a:rPr lang="cs-CZ" altLang="cs-CZ" sz="1800" dirty="0">
                <a:solidFill>
                  <a:srgbClr val="0000DC"/>
                </a:solidFill>
                <a:latin typeface="Comic Sans MS" panose="030F0702030302020204" pitchFamily="66" charset="0"/>
              </a:rPr>
              <a:t> 2021, soundtrack </a:t>
            </a:r>
            <a:r>
              <a:rPr lang="cs-CZ" altLang="cs-CZ" sz="1800" dirty="0" err="1">
                <a:solidFill>
                  <a:srgbClr val="0000DC"/>
                </a:solidFill>
                <a:latin typeface="Comic Sans MS" panose="030F0702030302020204" pitchFamily="66" charset="0"/>
              </a:rPr>
              <a:t>addition</a:t>
            </a:r>
            <a:r>
              <a:rPr lang="en-GB" altLang="cs-CZ" sz="1800" dirty="0">
                <a:solidFill>
                  <a:srgbClr val="0000DC"/>
                </a:solidFill>
                <a:latin typeface="Comic Sans MS" panose="030F0702030302020204" pitchFamily="66" charset="0"/>
              </a:rPr>
              <a:t>: </a:t>
            </a:r>
            <a:r>
              <a:rPr lang="cs-CZ" altLang="cs-CZ" sz="1800" dirty="0" err="1">
                <a:solidFill>
                  <a:srgbClr val="0000DC"/>
                </a:solidFill>
                <a:latin typeface="Comic Sans MS" panose="030F0702030302020204" pitchFamily="66" charset="0"/>
              </a:rPr>
              <a:t>December</a:t>
            </a:r>
            <a:r>
              <a:rPr lang="en-GB" altLang="cs-CZ" sz="1800" dirty="0">
                <a:solidFill>
                  <a:srgbClr val="0000DC"/>
                </a:solidFill>
                <a:latin typeface="Comic Sans MS" panose="030F0702030302020204" pitchFamily="66" charset="0"/>
              </a:rPr>
              <a:t> 20</a:t>
            </a:r>
            <a:r>
              <a:rPr lang="cs-CZ" altLang="cs-CZ" sz="1800" dirty="0">
                <a:solidFill>
                  <a:srgbClr val="0000DC"/>
                </a:solidFill>
                <a:latin typeface="Comic Sans MS" panose="030F0702030302020204" pitchFamily="66" charset="0"/>
              </a:rPr>
              <a:t>20</a:t>
            </a:r>
            <a:endParaRPr lang="en-GB" altLang="cs-CZ" sz="1800" dirty="0">
              <a:solidFill>
                <a:srgbClr val="0000DC"/>
              </a:solidFill>
              <a:latin typeface="Comic Sans MS" panose="030F0702030302020204" pitchFamily="66" charset="0"/>
            </a:endParaRPr>
          </a:p>
        </p:txBody>
      </p:sp>
    </p:spTree>
    <p:extLst>
      <p:ext uri="{BB962C8B-B14F-4D97-AF65-F5344CB8AC3E}">
        <p14:creationId xmlns:p14="http://schemas.microsoft.com/office/powerpoint/2010/main" val="99293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54276"/>
                                        </p:tgtEl>
                                        <p:attrNameLst>
                                          <p:attrName>style.visibility</p:attrName>
                                        </p:attrNameLst>
                                      </p:cBhvr>
                                      <p:to>
                                        <p:strVal val="visible"/>
                                      </p:to>
                                    </p:set>
                                    <p:animEffect transition="in" filter="wipe(down)">
                                      <p:cBhvr>
                                        <p:cTn id="7" dur="1450">
                                          <p:stCondLst>
                                            <p:cond delay="0"/>
                                          </p:stCondLst>
                                        </p:cTn>
                                        <p:tgtEl>
                                          <p:spTgt spid="54276"/>
                                        </p:tgtEl>
                                      </p:cBhvr>
                                    </p:animEffect>
                                    <p:anim calcmode="lin" valueType="num">
                                      <p:cBhvr>
                                        <p:cTn id="8" dur="4555" tmFilter="0,0; 0.14,0.36; 0.43,0.73; 0.71,0.91; 1.0,1.0">
                                          <p:stCondLst>
                                            <p:cond delay="0"/>
                                          </p:stCondLst>
                                        </p:cTn>
                                        <p:tgtEl>
                                          <p:spTgt spid="54276"/>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54276"/>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54276"/>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54276"/>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54276"/>
                                        </p:tgtEl>
                                        <p:attrNameLst>
                                          <p:attrName>ppt_y</p:attrName>
                                        </p:attrNameLst>
                                      </p:cBhvr>
                                      <p:tavLst>
                                        <p:tav tm="0" fmla="#ppt_y-sin(pi*$)/81">
                                          <p:val>
                                            <p:fltVal val="0"/>
                                          </p:val>
                                        </p:tav>
                                        <p:tav tm="100000">
                                          <p:val>
                                            <p:fltVal val="1"/>
                                          </p:val>
                                        </p:tav>
                                      </p:tavLst>
                                    </p:anim>
                                    <p:animScale>
                                      <p:cBhvr>
                                        <p:cTn id="13" dur="65">
                                          <p:stCondLst>
                                            <p:cond delay="1625"/>
                                          </p:stCondLst>
                                        </p:cTn>
                                        <p:tgtEl>
                                          <p:spTgt spid="54276"/>
                                        </p:tgtEl>
                                      </p:cBhvr>
                                      <p:to x="100000" y="60000"/>
                                    </p:animScale>
                                    <p:animScale>
                                      <p:cBhvr>
                                        <p:cTn id="14" dur="415" decel="50000">
                                          <p:stCondLst>
                                            <p:cond delay="1690"/>
                                          </p:stCondLst>
                                        </p:cTn>
                                        <p:tgtEl>
                                          <p:spTgt spid="54276"/>
                                        </p:tgtEl>
                                      </p:cBhvr>
                                      <p:to x="100000" y="100000"/>
                                    </p:animScale>
                                    <p:animScale>
                                      <p:cBhvr>
                                        <p:cTn id="15" dur="65">
                                          <p:stCondLst>
                                            <p:cond delay="3280"/>
                                          </p:stCondLst>
                                        </p:cTn>
                                        <p:tgtEl>
                                          <p:spTgt spid="54276"/>
                                        </p:tgtEl>
                                      </p:cBhvr>
                                      <p:to x="100000" y="80000"/>
                                    </p:animScale>
                                    <p:animScale>
                                      <p:cBhvr>
                                        <p:cTn id="16" dur="415" decel="50000">
                                          <p:stCondLst>
                                            <p:cond delay="3345"/>
                                          </p:stCondLst>
                                        </p:cTn>
                                        <p:tgtEl>
                                          <p:spTgt spid="54276"/>
                                        </p:tgtEl>
                                      </p:cBhvr>
                                      <p:to x="100000" y="100000"/>
                                    </p:animScale>
                                    <p:animScale>
                                      <p:cBhvr>
                                        <p:cTn id="17" dur="65">
                                          <p:stCondLst>
                                            <p:cond delay="4105"/>
                                          </p:stCondLst>
                                        </p:cTn>
                                        <p:tgtEl>
                                          <p:spTgt spid="54276"/>
                                        </p:tgtEl>
                                      </p:cBhvr>
                                      <p:to x="100000" y="90000"/>
                                    </p:animScale>
                                    <p:animScale>
                                      <p:cBhvr>
                                        <p:cTn id="18" dur="415" decel="50000">
                                          <p:stCondLst>
                                            <p:cond delay="4170"/>
                                          </p:stCondLst>
                                        </p:cTn>
                                        <p:tgtEl>
                                          <p:spTgt spid="54276"/>
                                        </p:tgtEl>
                                      </p:cBhvr>
                                      <p:to x="100000" y="100000"/>
                                    </p:animScale>
                                    <p:animScale>
                                      <p:cBhvr>
                                        <p:cTn id="19" dur="65">
                                          <p:stCondLst>
                                            <p:cond delay="4520"/>
                                          </p:stCondLst>
                                        </p:cTn>
                                        <p:tgtEl>
                                          <p:spTgt spid="54276"/>
                                        </p:tgtEl>
                                      </p:cBhvr>
                                      <p:to x="100000" y="95000"/>
                                    </p:animScale>
                                    <p:animScale>
                                      <p:cBhvr>
                                        <p:cTn id="20" dur="415" decel="50000">
                                          <p:stCondLst>
                                            <p:cond delay="4585"/>
                                          </p:stCondLst>
                                        </p:cTn>
                                        <p:tgtEl>
                                          <p:spTgt spid="54276"/>
                                        </p:tgtEl>
                                      </p:cBhvr>
                                      <p:to x="100000" y="100000"/>
                                    </p:animScale>
                                  </p:childTnLst>
                                </p:cTn>
                              </p:par>
                            </p:childTnLst>
                          </p:cTn>
                        </p:par>
                        <p:par>
                          <p:cTn id="21" fill="hold" nodeType="afterGroup">
                            <p:stCondLst>
                              <p:cond delay="5000"/>
                            </p:stCondLst>
                            <p:childTnLst>
                              <p:par>
                                <p:cTn id="22" presetID="12" presetClass="entr" presetSubtype="1" fill="hold" grpId="0" nodeType="afterEffect">
                                  <p:stCondLst>
                                    <p:cond delay="0"/>
                                  </p:stCondLst>
                                  <p:iterate type="lt">
                                    <p:tmPct val="0"/>
                                  </p:iterate>
                                  <p:childTnLst>
                                    <p:set>
                                      <p:cBhvr>
                                        <p:cTn id="23" dur="1" fill="hold">
                                          <p:stCondLst>
                                            <p:cond delay="0"/>
                                          </p:stCondLst>
                                        </p:cTn>
                                        <p:tgtEl>
                                          <p:spTgt spid="54277"/>
                                        </p:tgtEl>
                                        <p:attrNameLst>
                                          <p:attrName>style.visibility</p:attrName>
                                        </p:attrNameLst>
                                      </p:cBhvr>
                                      <p:to>
                                        <p:strVal val="visible"/>
                                      </p:to>
                                    </p:set>
                                    <p:animEffect transition="in" filter="slide(fromTop)">
                                      <p:cBhvr>
                                        <p:cTn id="24" dur="500"/>
                                        <p:tgtEl>
                                          <p:spTgt spid="54277"/>
                                        </p:tgtEl>
                                      </p:cBhvr>
                                    </p:animEffect>
                                  </p:childTnLst>
                                </p:cTn>
                              </p:par>
                            </p:childTnLst>
                          </p:cTn>
                        </p:par>
                        <p:par>
                          <p:cTn id="25" fill="hold" nodeType="afterGroup">
                            <p:stCondLst>
                              <p:cond delay="5500"/>
                            </p:stCondLst>
                            <p:childTnLst>
                              <p:par>
                                <p:cTn id="26" presetID="12" presetClass="entr" presetSubtype="1" fill="hold" grpId="0" nodeType="afterEffect">
                                  <p:stCondLst>
                                    <p:cond delay="0"/>
                                  </p:stCondLst>
                                  <p:iterate type="lt">
                                    <p:tmPct val="0"/>
                                  </p:iterate>
                                  <p:childTnLst>
                                    <p:set>
                                      <p:cBhvr>
                                        <p:cTn id="27" dur="1" fill="hold">
                                          <p:stCondLst>
                                            <p:cond delay="0"/>
                                          </p:stCondLst>
                                        </p:cTn>
                                        <p:tgtEl>
                                          <p:spTgt spid="54280"/>
                                        </p:tgtEl>
                                        <p:attrNameLst>
                                          <p:attrName>style.visibility</p:attrName>
                                        </p:attrNameLst>
                                      </p:cBhvr>
                                      <p:to>
                                        <p:strVal val="visible"/>
                                      </p:to>
                                    </p:set>
                                    <p:animEffect transition="in" filter="slide(fromTop)">
                                      <p:cBhvr>
                                        <p:cTn id="28" dur="500"/>
                                        <p:tgtEl>
                                          <p:spTgt spid="54280"/>
                                        </p:tgtEl>
                                      </p:cBhvr>
                                    </p:animEffect>
                                  </p:childTnLst>
                                </p:cTn>
                              </p:par>
                            </p:childTnLst>
                          </p:cTn>
                        </p:par>
                        <p:par>
                          <p:cTn id="29" fill="hold" nodeType="afterGroup">
                            <p:stCondLst>
                              <p:cond delay="6000"/>
                            </p:stCondLst>
                            <p:childTnLst>
                              <p:par>
                                <p:cTn id="30" presetID="49" presetClass="entr" presetSubtype="0" decel="100000" fill="hold" nodeType="afterEffect">
                                  <p:stCondLst>
                                    <p:cond delay="0"/>
                                  </p:stCondLst>
                                  <p:childTnLst>
                                    <p:set>
                                      <p:cBhvr>
                                        <p:cTn id="31" dur="1" fill="hold">
                                          <p:stCondLst>
                                            <p:cond delay="0"/>
                                          </p:stCondLst>
                                        </p:cTn>
                                        <p:tgtEl>
                                          <p:spTgt spid="54275"/>
                                        </p:tgtEl>
                                        <p:attrNameLst>
                                          <p:attrName>style.visibility</p:attrName>
                                        </p:attrNameLst>
                                      </p:cBhvr>
                                      <p:to>
                                        <p:strVal val="visible"/>
                                      </p:to>
                                    </p:set>
                                    <p:anim calcmode="lin" valueType="num">
                                      <p:cBhvr>
                                        <p:cTn id="32" dur="1000" fill="hold"/>
                                        <p:tgtEl>
                                          <p:spTgt spid="54275"/>
                                        </p:tgtEl>
                                        <p:attrNameLst>
                                          <p:attrName>ppt_w</p:attrName>
                                        </p:attrNameLst>
                                      </p:cBhvr>
                                      <p:tavLst>
                                        <p:tav tm="0">
                                          <p:val>
                                            <p:fltVal val="0"/>
                                          </p:val>
                                        </p:tav>
                                        <p:tav tm="100000">
                                          <p:val>
                                            <p:strVal val="#ppt_w"/>
                                          </p:val>
                                        </p:tav>
                                      </p:tavLst>
                                    </p:anim>
                                    <p:anim calcmode="lin" valueType="num">
                                      <p:cBhvr>
                                        <p:cTn id="33" dur="1000" fill="hold"/>
                                        <p:tgtEl>
                                          <p:spTgt spid="54275"/>
                                        </p:tgtEl>
                                        <p:attrNameLst>
                                          <p:attrName>ppt_h</p:attrName>
                                        </p:attrNameLst>
                                      </p:cBhvr>
                                      <p:tavLst>
                                        <p:tav tm="0">
                                          <p:val>
                                            <p:fltVal val="0"/>
                                          </p:val>
                                        </p:tav>
                                        <p:tav tm="100000">
                                          <p:val>
                                            <p:strVal val="#ppt_h"/>
                                          </p:val>
                                        </p:tav>
                                      </p:tavLst>
                                    </p:anim>
                                    <p:anim calcmode="lin" valueType="num">
                                      <p:cBhvr>
                                        <p:cTn id="34" dur="1000" fill="hold"/>
                                        <p:tgtEl>
                                          <p:spTgt spid="54275"/>
                                        </p:tgtEl>
                                        <p:attrNameLst>
                                          <p:attrName>style.rotation</p:attrName>
                                        </p:attrNameLst>
                                      </p:cBhvr>
                                      <p:tavLst>
                                        <p:tav tm="0">
                                          <p:val>
                                            <p:fltVal val="360"/>
                                          </p:val>
                                        </p:tav>
                                        <p:tav tm="100000">
                                          <p:val>
                                            <p:fltVal val="0"/>
                                          </p:val>
                                        </p:tav>
                                      </p:tavLst>
                                    </p:anim>
                                    <p:animEffect transition="in" filter="fade">
                                      <p:cBhvr>
                                        <p:cTn id="35" dur="1000"/>
                                        <p:tgtEl>
                                          <p:spTgt spid="54275"/>
                                        </p:tgtEl>
                                      </p:cBhvr>
                                    </p:animEffect>
                                  </p:childTnLst>
                                </p:cTn>
                              </p:par>
                            </p:childTnLst>
                          </p:cTn>
                        </p:par>
                        <p:par>
                          <p:cTn id="36" fill="hold" nodeType="afterGroup">
                            <p:stCondLst>
                              <p:cond delay="7000"/>
                            </p:stCondLst>
                            <p:childTnLst>
                              <p:par>
                                <p:cTn id="37" presetID="20" presetClass="emph" presetSubtype="0" fill="hold" grpId="1" nodeType="afterEffect">
                                  <p:stCondLst>
                                    <p:cond delay="0"/>
                                  </p:stCondLst>
                                  <p:iterate type="lt">
                                    <p:tmPct val="10000"/>
                                  </p:iterate>
                                  <p:childTnLst>
                                    <p:set>
                                      <p:cBhvr override="childStyle">
                                        <p:cTn id="38" dur="250" autoRev="1" fill="hold"/>
                                        <p:tgtEl>
                                          <p:spTgt spid="54276"/>
                                        </p:tgtEl>
                                        <p:attrNameLst>
                                          <p:attrName>style.color</p:attrName>
                                        </p:attrNameLst>
                                      </p:cBhvr>
                                      <p:to>
                                        <p:clrVal>
                                          <a:schemeClr val="accent1"/>
                                        </p:clrVal>
                                      </p:to>
                                    </p:set>
                                    <p:set>
                                      <p:cBhvr>
                                        <p:cTn id="39" dur="250" autoRev="1" fill="hold"/>
                                        <p:tgtEl>
                                          <p:spTgt spid="54276"/>
                                        </p:tgtEl>
                                        <p:attrNameLst>
                                          <p:attrName>fillcolor</p:attrName>
                                        </p:attrNameLst>
                                      </p:cBhvr>
                                      <p:to>
                                        <p:clrVal>
                                          <a:schemeClr val="accent1"/>
                                        </p:clrVal>
                                      </p:to>
                                    </p:set>
                                    <p:set>
                                      <p:cBhvr>
                                        <p:cTn id="40" dur="250" autoRev="1" fill="hold"/>
                                        <p:tgtEl>
                                          <p:spTgt spid="54276"/>
                                        </p:tgtEl>
                                        <p:attrNameLst>
                                          <p:attrName>fill.type</p:attrName>
                                        </p:attrNameLst>
                                      </p:cBhvr>
                                      <p:to>
                                        <p:strVal val="solid"/>
                                      </p:to>
                                    </p:set>
                                  </p:childTnLst>
                                </p:cTn>
                              </p:par>
                            </p:childTnLst>
                          </p:cTn>
                        </p:par>
                        <p:par>
                          <p:cTn id="41" fill="hold" nodeType="afterGroup">
                            <p:stCondLst>
                              <p:cond delay="8600"/>
                            </p:stCondLst>
                            <p:childTnLst>
                              <p:par>
                                <p:cTn id="42" presetID="50" presetClass="exit" presetSubtype="0" accel="100000" fill="hold" grpId="2" nodeType="afterEffect">
                                  <p:stCondLst>
                                    <p:cond delay="0"/>
                                  </p:stCondLst>
                                  <p:iterate type="lt">
                                    <p:tmPct val="0"/>
                                  </p:iterate>
                                  <p:childTnLst>
                                    <p:anim calcmode="lin" valueType="num">
                                      <p:cBhvr>
                                        <p:cTn id="43" dur="1000"/>
                                        <p:tgtEl>
                                          <p:spTgt spid="54276"/>
                                        </p:tgtEl>
                                        <p:attrNameLst>
                                          <p:attrName>ppt_w</p:attrName>
                                        </p:attrNameLst>
                                      </p:cBhvr>
                                      <p:tavLst>
                                        <p:tav tm="0">
                                          <p:val>
                                            <p:strVal val="ppt_w"/>
                                          </p:val>
                                        </p:tav>
                                        <p:tav tm="100000">
                                          <p:val>
                                            <p:strVal val="ppt_w+.3"/>
                                          </p:val>
                                        </p:tav>
                                      </p:tavLst>
                                    </p:anim>
                                    <p:anim calcmode="lin" valueType="num">
                                      <p:cBhvr>
                                        <p:cTn id="44" dur="1000"/>
                                        <p:tgtEl>
                                          <p:spTgt spid="54276"/>
                                        </p:tgtEl>
                                        <p:attrNameLst>
                                          <p:attrName>ppt_h</p:attrName>
                                        </p:attrNameLst>
                                      </p:cBhvr>
                                      <p:tavLst>
                                        <p:tav tm="0">
                                          <p:val>
                                            <p:strVal val="ppt_h"/>
                                          </p:val>
                                        </p:tav>
                                        <p:tav tm="100000">
                                          <p:val>
                                            <p:strVal val="ppt_h"/>
                                          </p:val>
                                        </p:tav>
                                      </p:tavLst>
                                    </p:anim>
                                    <p:animEffect transition="out" filter="fade">
                                      <p:cBhvr>
                                        <p:cTn id="45" dur="1000"/>
                                        <p:tgtEl>
                                          <p:spTgt spid="54276"/>
                                        </p:tgtEl>
                                      </p:cBhvr>
                                    </p:animEffect>
                                    <p:set>
                                      <p:cBhvr>
                                        <p:cTn id="46" dur="1" fill="hold">
                                          <p:stCondLst>
                                            <p:cond delay="999"/>
                                          </p:stCondLst>
                                        </p:cTn>
                                        <p:tgtEl>
                                          <p:spTgt spid="54276"/>
                                        </p:tgtEl>
                                        <p:attrNameLst>
                                          <p:attrName>style.visibility</p:attrName>
                                        </p:attrNameLst>
                                      </p:cBhvr>
                                      <p:to>
                                        <p:strVal val="hidden"/>
                                      </p:to>
                                    </p:set>
                                  </p:childTnLst>
                                </p:cTn>
                              </p:par>
                            </p:childTnLst>
                          </p:cTn>
                        </p:par>
                        <p:par>
                          <p:cTn id="47" fill="hold" nodeType="afterGroup">
                            <p:stCondLst>
                              <p:cond delay="9600"/>
                            </p:stCondLst>
                            <p:childTnLst>
                              <p:par>
                                <p:cTn id="48" presetID="20" presetClass="emph" presetSubtype="0" fill="hold" grpId="1" nodeType="afterEffect">
                                  <p:stCondLst>
                                    <p:cond delay="0"/>
                                  </p:stCondLst>
                                  <p:iterate type="lt">
                                    <p:tmPct val="10000"/>
                                  </p:iterate>
                                  <p:childTnLst>
                                    <p:set>
                                      <p:cBhvr override="childStyle">
                                        <p:cTn id="49" dur="250" autoRev="1" fill="hold"/>
                                        <p:tgtEl>
                                          <p:spTgt spid="54277"/>
                                        </p:tgtEl>
                                        <p:attrNameLst>
                                          <p:attrName>style.color</p:attrName>
                                        </p:attrNameLst>
                                      </p:cBhvr>
                                      <p:to>
                                        <p:clrVal>
                                          <a:schemeClr val="accent1"/>
                                        </p:clrVal>
                                      </p:to>
                                    </p:set>
                                    <p:set>
                                      <p:cBhvr>
                                        <p:cTn id="50" dur="250" autoRev="1" fill="hold"/>
                                        <p:tgtEl>
                                          <p:spTgt spid="54277"/>
                                        </p:tgtEl>
                                        <p:attrNameLst>
                                          <p:attrName>fillcolor</p:attrName>
                                        </p:attrNameLst>
                                      </p:cBhvr>
                                      <p:to>
                                        <p:clrVal>
                                          <a:schemeClr val="accent1"/>
                                        </p:clrVal>
                                      </p:to>
                                    </p:set>
                                    <p:set>
                                      <p:cBhvr>
                                        <p:cTn id="51" dur="250" autoRev="1" fill="hold"/>
                                        <p:tgtEl>
                                          <p:spTgt spid="54277"/>
                                        </p:tgtEl>
                                        <p:attrNameLst>
                                          <p:attrName>fill.type</p:attrName>
                                        </p:attrNameLst>
                                      </p:cBhvr>
                                      <p:to>
                                        <p:strVal val="solid"/>
                                      </p:to>
                                    </p:set>
                                  </p:childTnLst>
                                </p:cTn>
                              </p:par>
                            </p:childTnLst>
                          </p:cTn>
                        </p:par>
                        <p:par>
                          <p:cTn id="52" fill="hold" nodeType="afterGroup">
                            <p:stCondLst>
                              <p:cond delay="12800"/>
                            </p:stCondLst>
                            <p:childTnLst>
                              <p:par>
                                <p:cTn id="53" presetID="50" presetClass="exit" presetSubtype="0" accel="100000" fill="hold" grpId="2" nodeType="afterEffect">
                                  <p:stCondLst>
                                    <p:cond delay="0"/>
                                  </p:stCondLst>
                                  <p:iterate type="lt">
                                    <p:tmPct val="0"/>
                                  </p:iterate>
                                  <p:childTnLst>
                                    <p:anim calcmode="lin" valueType="num">
                                      <p:cBhvr>
                                        <p:cTn id="54" dur="1000"/>
                                        <p:tgtEl>
                                          <p:spTgt spid="54277"/>
                                        </p:tgtEl>
                                        <p:attrNameLst>
                                          <p:attrName>ppt_w</p:attrName>
                                        </p:attrNameLst>
                                      </p:cBhvr>
                                      <p:tavLst>
                                        <p:tav tm="0">
                                          <p:val>
                                            <p:strVal val="ppt_w"/>
                                          </p:val>
                                        </p:tav>
                                        <p:tav tm="100000">
                                          <p:val>
                                            <p:strVal val="ppt_w+.3"/>
                                          </p:val>
                                        </p:tav>
                                      </p:tavLst>
                                    </p:anim>
                                    <p:anim calcmode="lin" valueType="num">
                                      <p:cBhvr>
                                        <p:cTn id="55" dur="1000"/>
                                        <p:tgtEl>
                                          <p:spTgt spid="54277"/>
                                        </p:tgtEl>
                                        <p:attrNameLst>
                                          <p:attrName>ppt_h</p:attrName>
                                        </p:attrNameLst>
                                      </p:cBhvr>
                                      <p:tavLst>
                                        <p:tav tm="0">
                                          <p:val>
                                            <p:strVal val="ppt_h"/>
                                          </p:val>
                                        </p:tav>
                                        <p:tav tm="100000">
                                          <p:val>
                                            <p:strVal val="ppt_h"/>
                                          </p:val>
                                        </p:tav>
                                      </p:tavLst>
                                    </p:anim>
                                    <p:animEffect transition="out" filter="fade">
                                      <p:cBhvr>
                                        <p:cTn id="56" dur="1000"/>
                                        <p:tgtEl>
                                          <p:spTgt spid="54277"/>
                                        </p:tgtEl>
                                      </p:cBhvr>
                                    </p:animEffect>
                                    <p:set>
                                      <p:cBhvr>
                                        <p:cTn id="57" dur="1" fill="hold">
                                          <p:stCondLst>
                                            <p:cond delay="999"/>
                                          </p:stCondLst>
                                        </p:cTn>
                                        <p:tgtEl>
                                          <p:spTgt spid="54277"/>
                                        </p:tgtEl>
                                        <p:attrNameLst>
                                          <p:attrName>style.visibility</p:attrName>
                                        </p:attrNameLst>
                                      </p:cBhvr>
                                      <p:to>
                                        <p:strVal val="hidden"/>
                                      </p:to>
                                    </p:set>
                                  </p:childTnLst>
                                </p:cTn>
                              </p:par>
                            </p:childTnLst>
                          </p:cTn>
                        </p:par>
                        <p:par>
                          <p:cTn id="58" fill="hold" nodeType="afterGroup">
                            <p:stCondLst>
                              <p:cond delay="13800"/>
                            </p:stCondLst>
                            <p:childTnLst>
                              <p:par>
                                <p:cTn id="59" presetID="20" presetClass="emph" presetSubtype="0" fill="hold" grpId="1" nodeType="afterEffect">
                                  <p:stCondLst>
                                    <p:cond delay="0"/>
                                  </p:stCondLst>
                                  <p:iterate type="lt">
                                    <p:tmPct val="10000"/>
                                  </p:iterate>
                                  <p:childTnLst>
                                    <p:set>
                                      <p:cBhvr override="childStyle">
                                        <p:cTn id="60" dur="250" autoRev="1" fill="hold"/>
                                        <p:tgtEl>
                                          <p:spTgt spid="54280"/>
                                        </p:tgtEl>
                                        <p:attrNameLst>
                                          <p:attrName>style.color</p:attrName>
                                        </p:attrNameLst>
                                      </p:cBhvr>
                                      <p:to>
                                        <p:clrVal>
                                          <a:srgbClr val="FFCC99"/>
                                        </p:clrVal>
                                      </p:to>
                                    </p:set>
                                    <p:set>
                                      <p:cBhvr>
                                        <p:cTn id="61" dur="250" autoRev="1" fill="hold"/>
                                        <p:tgtEl>
                                          <p:spTgt spid="54280"/>
                                        </p:tgtEl>
                                        <p:attrNameLst>
                                          <p:attrName>fillcolor</p:attrName>
                                        </p:attrNameLst>
                                      </p:cBhvr>
                                      <p:to>
                                        <p:clrVal>
                                          <a:srgbClr val="FFCC99"/>
                                        </p:clrVal>
                                      </p:to>
                                    </p:set>
                                    <p:set>
                                      <p:cBhvr>
                                        <p:cTn id="62" dur="250" autoRev="1" fill="hold"/>
                                        <p:tgtEl>
                                          <p:spTgt spid="54280"/>
                                        </p:tgtEl>
                                        <p:attrNameLst>
                                          <p:attrName>fill.type</p:attrName>
                                        </p:attrNameLst>
                                      </p:cBhvr>
                                      <p:to>
                                        <p:strVal val="solid"/>
                                      </p:to>
                                    </p:set>
                                  </p:childTnLst>
                                </p:cTn>
                              </p:par>
                            </p:childTnLst>
                          </p:cTn>
                        </p:par>
                        <p:par>
                          <p:cTn id="63" fill="hold" nodeType="afterGroup">
                            <p:stCondLst>
                              <p:cond delay="17050"/>
                            </p:stCondLst>
                            <p:childTnLst>
                              <p:par>
                                <p:cTn id="64" presetID="50" presetClass="exit" presetSubtype="0" accel="100000" fill="hold" grpId="2" nodeType="afterEffect">
                                  <p:stCondLst>
                                    <p:cond delay="0"/>
                                  </p:stCondLst>
                                  <p:iterate type="lt">
                                    <p:tmPct val="0"/>
                                  </p:iterate>
                                  <p:childTnLst>
                                    <p:anim calcmode="lin" valueType="num">
                                      <p:cBhvr>
                                        <p:cTn id="65" dur="1000"/>
                                        <p:tgtEl>
                                          <p:spTgt spid="54280"/>
                                        </p:tgtEl>
                                        <p:attrNameLst>
                                          <p:attrName>ppt_w</p:attrName>
                                        </p:attrNameLst>
                                      </p:cBhvr>
                                      <p:tavLst>
                                        <p:tav tm="0">
                                          <p:val>
                                            <p:strVal val="ppt_w"/>
                                          </p:val>
                                        </p:tav>
                                        <p:tav tm="100000">
                                          <p:val>
                                            <p:strVal val="ppt_w+.3"/>
                                          </p:val>
                                        </p:tav>
                                      </p:tavLst>
                                    </p:anim>
                                    <p:anim calcmode="lin" valueType="num">
                                      <p:cBhvr>
                                        <p:cTn id="66" dur="1000"/>
                                        <p:tgtEl>
                                          <p:spTgt spid="54280"/>
                                        </p:tgtEl>
                                        <p:attrNameLst>
                                          <p:attrName>ppt_h</p:attrName>
                                        </p:attrNameLst>
                                      </p:cBhvr>
                                      <p:tavLst>
                                        <p:tav tm="0">
                                          <p:val>
                                            <p:strVal val="ppt_h"/>
                                          </p:val>
                                        </p:tav>
                                        <p:tav tm="100000">
                                          <p:val>
                                            <p:strVal val="ppt_h"/>
                                          </p:val>
                                        </p:tav>
                                      </p:tavLst>
                                    </p:anim>
                                    <p:animEffect transition="out" filter="fade">
                                      <p:cBhvr>
                                        <p:cTn id="67" dur="1000"/>
                                        <p:tgtEl>
                                          <p:spTgt spid="54280"/>
                                        </p:tgtEl>
                                      </p:cBhvr>
                                    </p:animEffect>
                                    <p:set>
                                      <p:cBhvr>
                                        <p:cTn id="68" dur="1" fill="hold">
                                          <p:stCondLst>
                                            <p:cond delay="999"/>
                                          </p:stCondLst>
                                        </p:cTn>
                                        <p:tgtEl>
                                          <p:spTgt spid="54280"/>
                                        </p:tgtEl>
                                        <p:attrNameLst>
                                          <p:attrName>style.visibility</p:attrName>
                                        </p:attrNameLst>
                                      </p:cBhvr>
                                      <p:to>
                                        <p:strVal val="hidden"/>
                                      </p:to>
                                    </p:set>
                                  </p:childTnLst>
                                </p:cTn>
                              </p:par>
                            </p:childTnLst>
                          </p:cTn>
                        </p:par>
                        <p:par>
                          <p:cTn id="69" fill="hold" nodeType="afterGroup">
                            <p:stCondLst>
                              <p:cond delay="18050"/>
                            </p:stCondLst>
                            <p:childTnLst>
                              <p:par>
                                <p:cTn id="70" presetID="35" presetClass="exit" presetSubtype="0" fill="hold" nodeType="afterEffect">
                                  <p:stCondLst>
                                    <p:cond delay="0"/>
                                  </p:stCondLst>
                                  <p:childTnLst>
                                    <p:animEffect transition="out" filter="fade">
                                      <p:cBhvr>
                                        <p:cTn id="71" dur="2000"/>
                                        <p:tgtEl>
                                          <p:spTgt spid="54275"/>
                                        </p:tgtEl>
                                      </p:cBhvr>
                                    </p:animEffect>
                                    <p:anim calcmode="lin" valueType="num">
                                      <p:cBhvr>
                                        <p:cTn id="72" dur="2000"/>
                                        <p:tgtEl>
                                          <p:spTgt spid="54275"/>
                                        </p:tgtEl>
                                        <p:attrNameLst>
                                          <p:attrName>style.rotation</p:attrName>
                                        </p:attrNameLst>
                                      </p:cBhvr>
                                      <p:tavLst>
                                        <p:tav tm="0">
                                          <p:val>
                                            <p:fltVal val="0"/>
                                          </p:val>
                                        </p:tav>
                                        <p:tav tm="100000">
                                          <p:val>
                                            <p:fltVal val="720"/>
                                          </p:val>
                                        </p:tav>
                                      </p:tavLst>
                                    </p:anim>
                                    <p:anim calcmode="lin" valueType="num">
                                      <p:cBhvr>
                                        <p:cTn id="73" dur="2000"/>
                                        <p:tgtEl>
                                          <p:spTgt spid="54275"/>
                                        </p:tgtEl>
                                        <p:attrNameLst>
                                          <p:attrName>ppt_h</p:attrName>
                                        </p:attrNameLst>
                                      </p:cBhvr>
                                      <p:tavLst>
                                        <p:tav tm="0">
                                          <p:val>
                                            <p:strVal val="ppt_h"/>
                                          </p:val>
                                        </p:tav>
                                        <p:tav tm="100000">
                                          <p:val>
                                            <p:fltVal val="0"/>
                                          </p:val>
                                        </p:tav>
                                      </p:tavLst>
                                    </p:anim>
                                    <p:anim calcmode="lin" valueType="num">
                                      <p:cBhvr>
                                        <p:cTn id="74" dur="2000"/>
                                        <p:tgtEl>
                                          <p:spTgt spid="54275"/>
                                        </p:tgtEl>
                                        <p:attrNameLst>
                                          <p:attrName>ppt_w</p:attrName>
                                        </p:attrNameLst>
                                      </p:cBhvr>
                                      <p:tavLst>
                                        <p:tav tm="0">
                                          <p:val>
                                            <p:strVal val="ppt_w"/>
                                          </p:val>
                                        </p:tav>
                                        <p:tav tm="100000">
                                          <p:val>
                                            <p:fltVal val="0"/>
                                          </p:val>
                                        </p:tav>
                                      </p:tavLst>
                                    </p:anim>
                                    <p:set>
                                      <p:cBhvr>
                                        <p:cTn id="75" dur="1" fill="hold">
                                          <p:stCondLst>
                                            <p:cond delay="1999"/>
                                          </p:stCondLst>
                                        </p:cTn>
                                        <p:tgtEl>
                                          <p:spTgt spid="54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6" grpId="1"/>
      <p:bldP spid="54276" grpId="2"/>
      <p:bldP spid="54277" grpId="0"/>
      <p:bldP spid="54277" grpId="1"/>
      <p:bldP spid="54277" grpId="2"/>
      <p:bldP spid="54280" grpId="0"/>
      <p:bldP spid="54280" grpId="1"/>
      <p:bldP spid="54280"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AF0F45AB-8099-41F2-A901-5F2B18754E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147913-644E-4CA4-9426-669CBD76F7DA}" type="slidenum">
              <a:rPr lang="en-GB" altLang="cs-CZ" sz="1400"/>
              <a:pPr>
                <a:spcBef>
                  <a:spcPct val="0"/>
                </a:spcBef>
                <a:buFontTx/>
                <a:buNone/>
              </a:pPr>
              <a:t>3</a:t>
            </a:fld>
            <a:endParaRPr lang="en-GB" altLang="cs-CZ" sz="1400"/>
          </a:p>
        </p:txBody>
      </p:sp>
      <p:sp>
        <p:nvSpPr>
          <p:cNvPr id="43011" name="Rectangle 3">
            <a:extLst>
              <a:ext uri="{FF2B5EF4-FFF2-40B4-BE49-F238E27FC236}">
                <a16:creationId xmlns:a16="http://schemas.microsoft.com/office/drawing/2014/main" id="{DDA842BD-6304-49F1-9C3D-34FA39D34AA6}"/>
              </a:ext>
            </a:extLst>
          </p:cNvPr>
          <p:cNvSpPr>
            <a:spLocks noGrp="1" noChangeArrowheads="1"/>
          </p:cNvSpPr>
          <p:nvPr>
            <p:ph type="body" idx="1"/>
          </p:nvPr>
        </p:nvSpPr>
        <p:spPr>
          <a:xfrm>
            <a:off x="803082" y="1341439"/>
            <a:ext cx="10233328" cy="4968875"/>
          </a:xfrm>
        </p:spPr>
        <p:txBody>
          <a:bodyPr/>
          <a:lstStyle/>
          <a:p>
            <a:pPr eaLnBrk="1" hangingPunct="1">
              <a:lnSpc>
                <a:spcPct val="100000"/>
              </a:lnSpc>
            </a:pPr>
            <a:r>
              <a:rPr lang="en-GB" altLang="cs-CZ" sz="2000" dirty="0"/>
              <a:t>During major heart or lungs surgery is often necessary to substitute function of these organs by an extracorporeal device. The lungs are substituted by </a:t>
            </a:r>
            <a:r>
              <a:rPr lang="en-GB" altLang="cs-CZ" sz="2000" b="1" dirty="0"/>
              <a:t>oxygenator</a:t>
            </a:r>
            <a:r>
              <a:rPr lang="en-GB" altLang="cs-CZ" sz="2000" dirty="0"/>
              <a:t>, which delivers oxygen to the body and removes carbon dioxide from it. </a:t>
            </a:r>
            <a:endParaRPr lang="cs-CZ" altLang="cs-CZ" sz="2000" dirty="0"/>
          </a:p>
          <a:p>
            <a:pPr eaLnBrk="1" hangingPunct="1">
              <a:lnSpc>
                <a:spcPct val="100000"/>
              </a:lnSpc>
              <a:buFont typeface="Wingdings" panose="05000000000000000000" pitchFamily="2" charset="2"/>
              <a:buNone/>
            </a:pPr>
            <a:endParaRPr lang="en-GB" altLang="cs-CZ" sz="900" dirty="0"/>
          </a:p>
          <a:p>
            <a:pPr eaLnBrk="1" hangingPunct="1">
              <a:lnSpc>
                <a:spcPct val="100000"/>
              </a:lnSpc>
            </a:pPr>
            <a:r>
              <a:rPr lang="en-GB" altLang="cs-CZ" sz="2000" dirty="0"/>
              <a:t>Two types of oxygenators: with direct contact of the gas with blood or based on diffusion of gases through a membrane between blood and gas.</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dirty="0"/>
              <a:t>In the </a:t>
            </a:r>
            <a:r>
              <a:rPr lang="en-GB" altLang="cs-CZ" sz="2000" b="1" dirty="0"/>
              <a:t>bubble oxygenators</a:t>
            </a:r>
            <a:r>
              <a:rPr lang="en-GB" altLang="cs-CZ" sz="2000" dirty="0"/>
              <a:t>, the oxygen bubbles ascend in a cylindrical vessel filled by blood. Blood uptakes oxygen and carbon dioxide is removed. Arising foam must be settled, then the blood passes through a filter and the „</a:t>
            </a:r>
            <a:r>
              <a:rPr lang="en-GB" altLang="cs-CZ" sz="2000" b="1" dirty="0"/>
              <a:t>bubble trap</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800" dirty="0"/>
          </a:p>
          <a:p>
            <a:pPr eaLnBrk="1" hangingPunct="1">
              <a:lnSpc>
                <a:spcPct val="100000"/>
              </a:lnSpc>
            </a:pPr>
            <a:r>
              <a:rPr lang="en-GB" altLang="cs-CZ" sz="2000" b="1" dirty="0"/>
              <a:t>Membrane oxygenators </a:t>
            </a:r>
            <a:r>
              <a:rPr lang="en-GB" altLang="cs-CZ" sz="2000" dirty="0"/>
              <a:t>are equipped by semipermeable membranes. Problem: certain denaturation of blood proteins and damage to the blood cells on the membranes limit their use to several hours. The membranes are layered or form capillaries. These oxygenators represent good approximation of lungs but it is necessary to disturb the blood layer on membranes by turbulences. </a:t>
            </a:r>
          </a:p>
          <a:p>
            <a:pPr eaLnBrk="1" hangingPunct="1">
              <a:lnSpc>
                <a:spcPct val="80000"/>
              </a:lnSpc>
            </a:pPr>
            <a:endParaRPr lang="en-GB" altLang="cs-CZ" sz="2000" dirty="0"/>
          </a:p>
        </p:txBody>
      </p:sp>
      <p:sp>
        <p:nvSpPr>
          <p:cNvPr id="10244" name="Rectangle 4">
            <a:extLst>
              <a:ext uri="{FF2B5EF4-FFF2-40B4-BE49-F238E27FC236}">
                <a16:creationId xmlns:a16="http://schemas.microsoft.com/office/drawing/2014/main" id="{BB59950E-B770-487C-AA59-333F7116D3C7}"/>
              </a:ext>
            </a:extLst>
          </p:cNvPr>
          <p:cNvSpPr>
            <a:spLocks noChangeArrowheads="1"/>
          </p:cNvSpPr>
          <p:nvPr/>
        </p:nvSpPr>
        <p:spPr bwMode="auto">
          <a:xfrm>
            <a:off x="845985" y="276380"/>
            <a:ext cx="6182967" cy="61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3600" b="1" dirty="0">
                <a:solidFill>
                  <a:schemeClr val="tx2"/>
                </a:solidFill>
              </a:rPr>
              <a:t>Cardiopulmonary bypass</a:t>
            </a:r>
            <a:endParaRPr lang="en-GB" altLang="cs-CZ" sz="3600" b="1" dirty="0">
              <a:solidFill>
                <a:schemeClr val="tx2"/>
              </a:solidFill>
            </a:endParaRPr>
          </a:p>
        </p:txBody>
      </p:sp>
    </p:spTree>
    <p:extLst>
      <p:ext uri="{BB962C8B-B14F-4D97-AF65-F5344CB8AC3E}">
        <p14:creationId xmlns:p14="http://schemas.microsoft.com/office/powerpoint/2010/main" val="295545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DCE8EDCF-FD5B-4AFD-B4AD-09CB33E592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023BF0-9675-4440-A555-9CAE9E950D08}" type="slidenum">
              <a:rPr lang="en-GB" altLang="cs-CZ" sz="1400"/>
              <a:pPr>
                <a:spcBef>
                  <a:spcPct val="0"/>
                </a:spcBef>
                <a:buFontTx/>
                <a:buNone/>
              </a:pPr>
              <a:t>4</a:t>
            </a:fld>
            <a:endParaRPr lang="en-GB" altLang="cs-CZ" sz="1400"/>
          </a:p>
        </p:txBody>
      </p:sp>
      <p:sp>
        <p:nvSpPr>
          <p:cNvPr id="12291" name="Rectangle 10">
            <a:extLst>
              <a:ext uri="{FF2B5EF4-FFF2-40B4-BE49-F238E27FC236}">
                <a16:creationId xmlns:a16="http://schemas.microsoft.com/office/drawing/2014/main" id="{A6E853A6-F24A-4FFA-85BD-7E6D84AE44FC}"/>
              </a:ext>
            </a:extLst>
          </p:cNvPr>
          <p:cNvSpPr>
            <a:spLocks noGrp="1" noChangeArrowheads="1"/>
          </p:cNvSpPr>
          <p:nvPr>
            <p:ph type="title"/>
          </p:nvPr>
        </p:nvSpPr>
        <p:spPr>
          <a:xfrm>
            <a:off x="1774825" y="274639"/>
            <a:ext cx="8713788" cy="922337"/>
          </a:xfrm>
        </p:spPr>
        <p:txBody>
          <a:bodyPr/>
          <a:lstStyle/>
          <a:p>
            <a:pPr eaLnBrk="1" hangingPunct="1"/>
            <a:r>
              <a:rPr lang="en-US" altLang="cs-CZ"/>
              <a:t>Cardiopulmonary bypass</a:t>
            </a:r>
            <a:endParaRPr lang="en-GB" altLang="cs-CZ"/>
          </a:p>
        </p:txBody>
      </p:sp>
      <p:pic>
        <p:nvPicPr>
          <p:cNvPr id="12292" name="Picture 12" descr="6">
            <a:extLst>
              <a:ext uri="{FF2B5EF4-FFF2-40B4-BE49-F238E27FC236}">
                <a16:creationId xmlns:a16="http://schemas.microsoft.com/office/drawing/2014/main" id="{00F6C50D-5279-4FFB-A7B3-40C55919778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47851" y="1268413"/>
            <a:ext cx="6194425" cy="3973512"/>
          </a:xfrm>
          <a:noFill/>
          <a:extLst>
            <a:ext uri="{909E8E84-426E-40DD-AFC4-6F175D3DCCD1}">
              <a14:hiddenFill xmlns:a14="http://schemas.microsoft.com/office/drawing/2010/main">
                <a:solidFill>
                  <a:schemeClr val="bg1">
                    <a:alpha val="70195"/>
                  </a:schemeClr>
                </a:solidFill>
              </a14:hiddenFill>
            </a:ext>
          </a:extLst>
        </p:spPr>
      </p:pic>
      <p:sp>
        <p:nvSpPr>
          <p:cNvPr id="12293" name="Rectangle 18">
            <a:extLst>
              <a:ext uri="{FF2B5EF4-FFF2-40B4-BE49-F238E27FC236}">
                <a16:creationId xmlns:a16="http://schemas.microsoft.com/office/drawing/2014/main" id="{980B0A56-2DBB-4A00-93FC-E9584B7A7423}"/>
              </a:ext>
            </a:extLst>
          </p:cNvPr>
          <p:cNvSpPr>
            <a:spLocks noChangeArrowheads="1"/>
          </p:cNvSpPr>
          <p:nvPr/>
        </p:nvSpPr>
        <p:spPr bwMode="auto">
          <a:xfrm>
            <a:off x="930303" y="5373689"/>
            <a:ext cx="10090205" cy="83099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400" dirty="0"/>
              <a:t>Main parts of cardiopulmonary bypass: peristaltic pump, oxygenator, heat exchanger for heating or cooling blood and hence the patient’s body</a:t>
            </a:r>
            <a:r>
              <a:rPr lang="en-GB" altLang="cs-CZ" sz="2400" dirty="0"/>
              <a:t>. </a:t>
            </a:r>
          </a:p>
        </p:txBody>
      </p:sp>
      <p:sp>
        <p:nvSpPr>
          <p:cNvPr id="12294" name="Text Box 20">
            <a:extLst>
              <a:ext uri="{FF2B5EF4-FFF2-40B4-BE49-F238E27FC236}">
                <a16:creationId xmlns:a16="http://schemas.microsoft.com/office/drawing/2014/main" id="{739080CA-C7B7-411D-965F-B04B7FE927AA}"/>
              </a:ext>
            </a:extLst>
          </p:cNvPr>
          <p:cNvSpPr txBox="1">
            <a:spLocks noChangeArrowheads="1"/>
          </p:cNvSpPr>
          <p:nvPr/>
        </p:nvSpPr>
        <p:spPr bwMode="auto">
          <a:xfrm>
            <a:off x="8256588" y="1052514"/>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t>Membrane</a:t>
            </a:r>
          </a:p>
          <a:p>
            <a:pPr eaLnBrk="1" hangingPunct="1">
              <a:spcBef>
                <a:spcPct val="0"/>
              </a:spcBef>
              <a:buFontTx/>
              <a:buNone/>
            </a:pPr>
            <a:r>
              <a:rPr lang="en-GB" altLang="cs-CZ" sz="2000"/>
              <a:t>oxygenator</a:t>
            </a:r>
          </a:p>
        </p:txBody>
      </p:sp>
      <p:sp>
        <p:nvSpPr>
          <p:cNvPr id="12295" name="Line 21">
            <a:extLst>
              <a:ext uri="{FF2B5EF4-FFF2-40B4-BE49-F238E27FC236}">
                <a16:creationId xmlns:a16="http://schemas.microsoft.com/office/drawing/2014/main" id="{7163151F-94F6-45CE-AF78-571832A6BA17}"/>
              </a:ext>
            </a:extLst>
          </p:cNvPr>
          <p:cNvSpPr>
            <a:spLocks noChangeShapeType="1"/>
          </p:cNvSpPr>
          <p:nvPr/>
        </p:nvSpPr>
        <p:spPr bwMode="auto">
          <a:xfrm flipH="1">
            <a:off x="7535863" y="1844675"/>
            <a:ext cx="1295400" cy="93503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91844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ED3DD694-1E08-45BE-A853-5F4B3503AA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51FC5B-0CAA-497A-8AFB-F82D0DD546BD}" type="slidenum">
              <a:rPr lang="en-GB" altLang="cs-CZ" sz="1400"/>
              <a:pPr>
                <a:spcBef>
                  <a:spcPct val="0"/>
                </a:spcBef>
                <a:buFontTx/>
                <a:buNone/>
              </a:pPr>
              <a:t>5</a:t>
            </a:fld>
            <a:endParaRPr lang="en-GB" altLang="cs-CZ" sz="1400"/>
          </a:p>
        </p:txBody>
      </p:sp>
      <p:sp>
        <p:nvSpPr>
          <p:cNvPr id="14339" name="Rectangle 5">
            <a:extLst>
              <a:ext uri="{FF2B5EF4-FFF2-40B4-BE49-F238E27FC236}">
                <a16:creationId xmlns:a16="http://schemas.microsoft.com/office/drawing/2014/main" id="{173B70A3-29B8-4285-9C4A-F3CBA0CF17B4}"/>
              </a:ext>
            </a:extLst>
          </p:cNvPr>
          <p:cNvSpPr>
            <a:spLocks noGrp="1" noChangeArrowheads="1"/>
          </p:cNvSpPr>
          <p:nvPr>
            <p:ph type="title"/>
          </p:nvPr>
        </p:nvSpPr>
        <p:spPr>
          <a:xfrm>
            <a:off x="712048" y="314484"/>
            <a:ext cx="6833740" cy="451576"/>
          </a:xfrm>
        </p:spPr>
        <p:txBody>
          <a:bodyPr/>
          <a:lstStyle/>
          <a:p>
            <a:pPr eaLnBrk="1" hangingPunct="1"/>
            <a:r>
              <a:rPr lang="en-US" altLang="cs-CZ" dirty="0"/>
              <a:t>Cardiopulmonary bypass</a:t>
            </a:r>
            <a:endParaRPr lang="en-GB" altLang="cs-CZ" dirty="0"/>
          </a:p>
        </p:txBody>
      </p:sp>
      <p:pic>
        <p:nvPicPr>
          <p:cNvPr id="14340" name="Picture 4" descr="benfig3">
            <a:extLst>
              <a:ext uri="{FF2B5EF4-FFF2-40B4-BE49-F238E27FC236}">
                <a16:creationId xmlns:a16="http://schemas.microsoft.com/office/drawing/2014/main" id="{0B826058-8268-4BA2-80AA-37DB8AFFE6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04064" y="912632"/>
            <a:ext cx="3773320" cy="4892857"/>
          </a:xfrm>
          <a:noFill/>
          <a:extLst>
            <a:ext uri="{909E8E84-426E-40DD-AFC4-6F175D3DCCD1}">
              <a14:hiddenFill xmlns:a14="http://schemas.microsoft.com/office/drawing/2010/main">
                <a:solidFill>
                  <a:schemeClr val="bg1">
                    <a:alpha val="70195"/>
                  </a:schemeClr>
                </a:solidFill>
              </a14:hiddenFill>
            </a:ext>
          </a:extLst>
        </p:spPr>
      </p:pic>
      <p:sp>
        <p:nvSpPr>
          <p:cNvPr id="14341" name="Text Box 7">
            <a:extLst>
              <a:ext uri="{FF2B5EF4-FFF2-40B4-BE49-F238E27FC236}">
                <a16:creationId xmlns:a16="http://schemas.microsoft.com/office/drawing/2014/main" id="{A59A7B14-93B2-42E6-ACAB-156C6F9B317A}"/>
              </a:ext>
            </a:extLst>
          </p:cNvPr>
          <p:cNvSpPr txBox="1">
            <a:spLocks noChangeArrowheads="1"/>
          </p:cNvSpPr>
          <p:nvPr/>
        </p:nvSpPr>
        <p:spPr bwMode="auto">
          <a:xfrm>
            <a:off x="1992313" y="1628775"/>
            <a:ext cx="5040312" cy="341632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Bubble oxygenator with heat exchanger.</a:t>
            </a:r>
          </a:p>
          <a:p>
            <a:pPr eaLnBrk="1" hangingPunct="1">
              <a:spcBef>
                <a:spcPct val="50000"/>
              </a:spcBef>
              <a:buFontTx/>
              <a:buNone/>
            </a:pPr>
            <a:endParaRPr lang="en-GB" altLang="cs-CZ" sz="2400" dirty="0"/>
          </a:p>
          <a:p>
            <a:pPr eaLnBrk="1" hangingPunct="1">
              <a:spcBef>
                <a:spcPct val="50000"/>
              </a:spcBef>
              <a:buFontTx/>
              <a:buNone/>
            </a:pPr>
            <a:r>
              <a:rPr lang="en-GB" altLang="cs-CZ" sz="2400" dirty="0"/>
              <a:t>The common problem of all cardiopulmonary bypasses is the need of certain increase of circulating blood volume – it can be done by dilution.</a:t>
            </a:r>
          </a:p>
        </p:txBody>
      </p:sp>
    </p:spTree>
    <p:extLst>
      <p:ext uri="{BB962C8B-B14F-4D97-AF65-F5344CB8AC3E}">
        <p14:creationId xmlns:p14="http://schemas.microsoft.com/office/powerpoint/2010/main" val="230572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88EF1BFA-DE90-445E-BE24-E5B32E01E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8DA578-B728-4260-8FD8-932EAA3FF2EE}" type="slidenum">
              <a:rPr lang="en-GB" altLang="cs-CZ" sz="1400"/>
              <a:pPr>
                <a:spcBef>
                  <a:spcPct val="0"/>
                </a:spcBef>
                <a:buFontTx/>
                <a:buNone/>
              </a:pPr>
              <a:t>6</a:t>
            </a:fld>
            <a:endParaRPr lang="en-GB" altLang="cs-CZ" sz="1400"/>
          </a:p>
        </p:txBody>
      </p:sp>
      <p:sp>
        <p:nvSpPr>
          <p:cNvPr id="16387" name="Rectangle 2">
            <a:extLst>
              <a:ext uri="{FF2B5EF4-FFF2-40B4-BE49-F238E27FC236}">
                <a16:creationId xmlns:a16="http://schemas.microsoft.com/office/drawing/2014/main" id="{110F73BF-F88F-43EA-B0ED-319E12D866AC}"/>
              </a:ext>
            </a:extLst>
          </p:cNvPr>
          <p:cNvSpPr>
            <a:spLocks noGrp="1" noChangeArrowheads="1"/>
          </p:cNvSpPr>
          <p:nvPr>
            <p:ph type="title"/>
          </p:nvPr>
        </p:nvSpPr>
        <p:spPr>
          <a:xfrm>
            <a:off x="2063751" y="260350"/>
            <a:ext cx="3827463" cy="922338"/>
          </a:xfrm>
        </p:spPr>
        <p:txBody>
          <a:bodyPr/>
          <a:lstStyle/>
          <a:p>
            <a:pPr eaLnBrk="1" hangingPunct="1"/>
            <a:r>
              <a:rPr lang="en-US" altLang="cs-CZ"/>
              <a:t>Pacemaker</a:t>
            </a:r>
            <a:endParaRPr lang="en-GB" altLang="cs-CZ"/>
          </a:p>
        </p:txBody>
      </p:sp>
      <p:pic>
        <p:nvPicPr>
          <p:cNvPr id="16388" name="Picture 4" descr="rtg">
            <a:extLst>
              <a:ext uri="{FF2B5EF4-FFF2-40B4-BE49-F238E27FC236}">
                <a16:creationId xmlns:a16="http://schemas.microsoft.com/office/drawing/2014/main" id="{F59B6C99-DD22-4AF0-98E0-880905C471B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8213" y="1125538"/>
            <a:ext cx="2881312" cy="2755900"/>
          </a:xfrm>
          <a:noFill/>
          <a:extLst>
            <a:ext uri="{909E8E84-426E-40DD-AFC4-6F175D3DCCD1}">
              <a14:hiddenFill xmlns:a14="http://schemas.microsoft.com/office/drawing/2010/main">
                <a:solidFill>
                  <a:schemeClr val="bg1">
                    <a:alpha val="79999"/>
                  </a:schemeClr>
                </a:solidFill>
              </a14:hiddenFill>
            </a:ext>
          </a:extLst>
        </p:spPr>
      </p:pic>
      <p:pic>
        <p:nvPicPr>
          <p:cNvPr id="16389" name="Picture 6" descr="PROGR">
            <a:extLst>
              <a:ext uri="{FF2B5EF4-FFF2-40B4-BE49-F238E27FC236}">
                <a16:creationId xmlns:a16="http://schemas.microsoft.com/office/drawing/2014/main" id="{306C740D-6B79-4785-9059-9EBFDC5D5D2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311901" y="404814"/>
            <a:ext cx="4159977" cy="2568974"/>
          </a:xfrm>
          <a:noFill/>
          <a:extLst>
            <a:ext uri="{909E8E84-426E-40DD-AFC4-6F175D3DCCD1}">
              <a14:hiddenFill xmlns:a14="http://schemas.microsoft.com/office/drawing/2010/main">
                <a:solidFill>
                  <a:schemeClr val="bg1">
                    <a:alpha val="79999"/>
                  </a:schemeClr>
                </a:solidFill>
              </a14:hiddenFill>
            </a:ext>
          </a:extLst>
        </p:spPr>
      </p:pic>
      <p:pic>
        <p:nvPicPr>
          <p:cNvPr id="16390" name="Picture 8" descr="kardio">
            <a:extLst>
              <a:ext uri="{FF2B5EF4-FFF2-40B4-BE49-F238E27FC236}">
                <a16:creationId xmlns:a16="http://schemas.microsoft.com/office/drawing/2014/main" id="{D1F16648-69D5-46E4-BB83-9EDBDA7092BC}"/>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383338" y="3573463"/>
            <a:ext cx="3529012" cy="2957512"/>
          </a:xfrm>
          <a:noFill/>
          <a:extLst>
            <a:ext uri="{909E8E84-426E-40DD-AFC4-6F175D3DCCD1}">
              <a14:hiddenFill xmlns:a14="http://schemas.microsoft.com/office/drawing/2010/main">
                <a:solidFill>
                  <a:schemeClr val="bg1">
                    <a:alpha val="79999"/>
                  </a:schemeClr>
                </a:solidFill>
              </a14:hiddenFill>
            </a:ext>
          </a:extLst>
        </p:spPr>
      </p:pic>
      <p:sp>
        <p:nvSpPr>
          <p:cNvPr id="16391" name="Text Box 10">
            <a:extLst>
              <a:ext uri="{FF2B5EF4-FFF2-40B4-BE49-F238E27FC236}">
                <a16:creationId xmlns:a16="http://schemas.microsoft.com/office/drawing/2014/main" id="{4C658293-4495-4CAA-989D-B5862301E467}"/>
              </a:ext>
            </a:extLst>
          </p:cNvPr>
          <p:cNvSpPr txBox="1">
            <a:spLocks noChangeArrowheads="1"/>
          </p:cNvSpPr>
          <p:nvPr/>
        </p:nvSpPr>
        <p:spPr bwMode="auto">
          <a:xfrm>
            <a:off x="6383338" y="2924176"/>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a:t>programmer</a:t>
            </a:r>
            <a:endParaRPr lang="en-GB" altLang="cs-CZ" sz="1800"/>
          </a:p>
        </p:txBody>
      </p:sp>
      <p:sp>
        <p:nvSpPr>
          <p:cNvPr id="16392" name="Text Box 11">
            <a:extLst>
              <a:ext uri="{FF2B5EF4-FFF2-40B4-BE49-F238E27FC236}">
                <a16:creationId xmlns:a16="http://schemas.microsoft.com/office/drawing/2014/main" id="{E920F0D2-1511-482A-BAB3-92BE04956E2F}"/>
              </a:ext>
            </a:extLst>
          </p:cNvPr>
          <p:cNvSpPr txBox="1">
            <a:spLocks noChangeArrowheads="1"/>
          </p:cNvSpPr>
          <p:nvPr/>
        </p:nvSpPr>
        <p:spPr bwMode="auto">
          <a:xfrm>
            <a:off x="1240404" y="4149725"/>
            <a:ext cx="4779398" cy="2308324"/>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Pacemakers are used in patients with severe arrhythmias and some other heart diseases. This active implantable device consists of electrodes and a central unit driven by durable batteries. They can be programmed from outside the body according the patient’s conditions.</a:t>
            </a:r>
            <a:r>
              <a:rPr lang="cs-CZ" altLang="cs-CZ" sz="1800" dirty="0"/>
              <a:t> </a:t>
            </a:r>
            <a:r>
              <a:rPr lang="en-GB" altLang="cs-CZ" sz="1800" dirty="0"/>
              <a:t>They replace the natural pacemaker – the sinoatrial node.</a:t>
            </a:r>
          </a:p>
        </p:txBody>
      </p:sp>
    </p:spTree>
    <p:extLst>
      <p:ext uri="{BB962C8B-B14F-4D97-AF65-F5344CB8AC3E}">
        <p14:creationId xmlns:p14="http://schemas.microsoft.com/office/powerpoint/2010/main" val="35173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8">
            <a:extLst>
              <a:ext uri="{FF2B5EF4-FFF2-40B4-BE49-F238E27FC236}">
                <a16:creationId xmlns:a16="http://schemas.microsoft.com/office/drawing/2014/main" id="{9BADD582-71E8-48C2-825C-1B1B491F88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BE96AE-29C0-47CF-AB47-E5C374C21143}" type="slidenum">
              <a:rPr lang="en-GB" altLang="cs-CZ" sz="1400"/>
              <a:pPr>
                <a:spcBef>
                  <a:spcPct val="0"/>
                </a:spcBef>
                <a:buFontTx/>
                <a:buNone/>
              </a:pPr>
              <a:t>7</a:t>
            </a:fld>
            <a:endParaRPr lang="en-GB" altLang="cs-CZ" sz="1400"/>
          </a:p>
        </p:txBody>
      </p:sp>
      <p:sp>
        <p:nvSpPr>
          <p:cNvPr id="18435" name="Rectangle 19">
            <a:extLst>
              <a:ext uri="{FF2B5EF4-FFF2-40B4-BE49-F238E27FC236}">
                <a16:creationId xmlns:a16="http://schemas.microsoft.com/office/drawing/2014/main" id="{830BFF50-7CE4-4C15-817C-F4A6E4518571}"/>
              </a:ext>
            </a:extLst>
          </p:cNvPr>
          <p:cNvSpPr>
            <a:spLocks noGrp="1" noChangeArrowheads="1"/>
          </p:cNvSpPr>
          <p:nvPr>
            <p:ph type="title" sz="quarter"/>
          </p:nvPr>
        </p:nvSpPr>
        <p:spPr>
          <a:xfrm>
            <a:off x="609600" y="274638"/>
            <a:ext cx="5035826" cy="615908"/>
          </a:xfrm>
        </p:spPr>
        <p:txBody>
          <a:bodyPr/>
          <a:lstStyle/>
          <a:p>
            <a:pPr eaLnBrk="1" hangingPunct="1"/>
            <a:r>
              <a:rPr lang="en-GB" altLang="cs-CZ" dirty="0">
                <a:solidFill>
                  <a:srgbClr val="0000DC"/>
                </a:solidFill>
              </a:rPr>
              <a:t>Defibrillators</a:t>
            </a:r>
          </a:p>
        </p:txBody>
      </p:sp>
      <p:pic>
        <p:nvPicPr>
          <p:cNvPr id="18436" name="Picture 14" descr="preview?d=ci&amp;l=03070901f1">
            <a:hlinkClick r:id="rId3"/>
            <a:extLst>
              <a:ext uri="{FF2B5EF4-FFF2-40B4-BE49-F238E27FC236}">
                <a16:creationId xmlns:a16="http://schemas.microsoft.com/office/drawing/2014/main" id="{24DE4B5F-978E-4F07-88CC-D162C5BE6EA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679216" y="3800723"/>
            <a:ext cx="3948474" cy="2579440"/>
          </a:xfrm>
          <a:noFill/>
          <a:extLst>
            <a:ext uri="{909E8E84-426E-40DD-AFC4-6F175D3DCCD1}">
              <a14:hiddenFill xmlns:a14="http://schemas.microsoft.com/office/drawing/2010/main">
                <a:solidFill>
                  <a:schemeClr val="bg1">
                    <a:alpha val="79999"/>
                  </a:schemeClr>
                </a:solidFill>
              </a14:hiddenFill>
            </a:ext>
          </a:extLst>
        </p:spPr>
      </p:pic>
      <p:pic>
        <p:nvPicPr>
          <p:cNvPr id="18437" name="Picture 18" descr="preview?d=ci&amp;l=03060900f2">
            <a:hlinkClick r:id="rId5"/>
            <a:extLst>
              <a:ext uri="{FF2B5EF4-FFF2-40B4-BE49-F238E27FC236}">
                <a16:creationId xmlns:a16="http://schemas.microsoft.com/office/drawing/2014/main" id="{B147EDDA-DE01-4C7D-839E-982621BBE3CE}"/>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1774824" y="1108634"/>
            <a:ext cx="3528695" cy="2175906"/>
          </a:xfrm>
          <a:noFill/>
          <a:extLst>
            <a:ext uri="{909E8E84-426E-40DD-AFC4-6F175D3DCCD1}">
              <a14:hiddenFill xmlns:a14="http://schemas.microsoft.com/office/drawing/2010/main">
                <a:solidFill>
                  <a:schemeClr val="bg1">
                    <a:alpha val="79999"/>
                  </a:schemeClr>
                </a:solidFill>
              </a14:hiddenFill>
            </a:ext>
          </a:extLst>
        </p:spPr>
      </p:pic>
      <p:pic>
        <p:nvPicPr>
          <p:cNvPr id="18438" name="Picture 22" descr="z_viden_4">
            <a:extLst>
              <a:ext uri="{FF2B5EF4-FFF2-40B4-BE49-F238E27FC236}">
                <a16:creationId xmlns:a16="http://schemas.microsoft.com/office/drawing/2014/main" id="{ECE9F566-14F5-4E1E-B457-348ED006F4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330" y="985962"/>
            <a:ext cx="3046593" cy="232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24">
            <a:extLst>
              <a:ext uri="{FF2B5EF4-FFF2-40B4-BE49-F238E27FC236}">
                <a16:creationId xmlns:a16="http://schemas.microsoft.com/office/drawing/2014/main" id="{B50A9137-BC0C-4C43-AFA1-A649056B2714}"/>
              </a:ext>
            </a:extLst>
          </p:cNvPr>
          <p:cNvSpPr txBox="1">
            <a:spLocks noChangeArrowheads="1"/>
          </p:cNvSpPr>
          <p:nvPr/>
        </p:nvSpPr>
        <p:spPr bwMode="auto">
          <a:xfrm>
            <a:off x="8930019" y="1086872"/>
            <a:ext cx="2303462" cy="173990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800" dirty="0"/>
              <a:t>Defibrillators are used in emergency medicine to renew spontaneous heart activity (in case of chamber fibrillation).</a:t>
            </a:r>
            <a:endParaRPr lang="en-GB" altLang="cs-CZ" sz="1800" dirty="0"/>
          </a:p>
        </p:txBody>
      </p:sp>
      <p:sp>
        <p:nvSpPr>
          <p:cNvPr id="18440" name="TextovéPole 9">
            <a:extLst>
              <a:ext uri="{FF2B5EF4-FFF2-40B4-BE49-F238E27FC236}">
                <a16:creationId xmlns:a16="http://schemas.microsoft.com/office/drawing/2014/main" id="{E816C083-CB93-4FAC-AA66-2A7201FC889E}"/>
              </a:ext>
            </a:extLst>
          </p:cNvPr>
          <p:cNvSpPr txBox="1">
            <a:spLocks noChangeArrowheads="1"/>
          </p:cNvSpPr>
          <p:nvPr/>
        </p:nvSpPr>
        <p:spPr bwMode="auto">
          <a:xfrm>
            <a:off x="6383338" y="4581525"/>
            <a:ext cx="3529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8441" name="Zástupný symbol pro obsah 8">
            <a:extLst>
              <a:ext uri="{FF2B5EF4-FFF2-40B4-BE49-F238E27FC236}">
                <a16:creationId xmlns:a16="http://schemas.microsoft.com/office/drawing/2014/main" id="{7DCA892B-B1C1-4101-8E36-73C20EBD9773}"/>
              </a:ext>
            </a:extLst>
          </p:cNvPr>
          <p:cNvSpPr>
            <a:spLocks noGrp="1" noChangeArrowheads="1"/>
          </p:cNvSpPr>
          <p:nvPr>
            <p:ph sz="quarter" idx="1"/>
          </p:nvPr>
        </p:nvSpPr>
        <p:spPr>
          <a:xfrm>
            <a:off x="6456363" y="6037264"/>
            <a:ext cx="3249612" cy="820737"/>
          </a:xfrm>
        </p:spPr>
        <p:txBody>
          <a:bodyPr/>
          <a:lstStyle/>
          <a:p>
            <a:r>
              <a:rPr lang="cs-CZ" altLang="cs-CZ" sz="2000"/>
              <a:t>Implantable defibrillator/cardioverter</a:t>
            </a:r>
          </a:p>
        </p:txBody>
      </p:sp>
      <p:pic>
        <p:nvPicPr>
          <p:cNvPr id="18442" name="Picture 18" descr="Jan Bělohlávek se svým týmem implantoval 25. června v Pardubické krajské nemocnici kardioverter-defibrilátor se dvěma elektrodami (na snímku) pacientovi po infarktu.">
            <a:extLst>
              <a:ext uri="{FF2B5EF4-FFF2-40B4-BE49-F238E27FC236}">
                <a16:creationId xmlns:a16="http://schemas.microsoft.com/office/drawing/2014/main" id="{500294EF-616F-4E4C-B55D-CF507826B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0" y="3791106"/>
            <a:ext cx="3347720" cy="221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84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582D1AAB-D1AD-411D-80E6-DDC09CC450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4CA1AA-48E2-4736-B3CC-4E983CB3C83E}" type="slidenum">
              <a:rPr lang="en-GB" altLang="cs-CZ" sz="1400"/>
              <a:pPr>
                <a:spcBef>
                  <a:spcPct val="0"/>
                </a:spcBef>
                <a:buFontTx/>
                <a:buNone/>
              </a:pPr>
              <a:t>8</a:t>
            </a:fld>
            <a:endParaRPr lang="en-GB" altLang="cs-CZ" sz="1400"/>
          </a:p>
        </p:txBody>
      </p:sp>
      <p:sp>
        <p:nvSpPr>
          <p:cNvPr id="20483" name="Rectangle 10">
            <a:extLst>
              <a:ext uri="{FF2B5EF4-FFF2-40B4-BE49-F238E27FC236}">
                <a16:creationId xmlns:a16="http://schemas.microsoft.com/office/drawing/2014/main" id="{D70A3208-EF6E-4321-8FD7-009259D06BAA}"/>
              </a:ext>
            </a:extLst>
          </p:cNvPr>
          <p:cNvSpPr>
            <a:spLocks noGrp="1" noChangeArrowheads="1"/>
          </p:cNvSpPr>
          <p:nvPr>
            <p:ph type="title"/>
          </p:nvPr>
        </p:nvSpPr>
        <p:spPr>
          <a:xfrm>
            <a:off x="1774826" y="274638"/>
            <a:ext cx="3673475" cy="1143000"/>
          </a:xfrm>
        </p:spPr>
        <p:txBody>
          <a:bodyPr/>
          <a:lstStyle/>
          <a:p>
            <a:pPr eaLnBrk="1" hangingPunct="1"/>
            <a:r>
              <a:rPr lang="cs-CZ" altLang="cs-CZ"/>
              <a:t>„</a:t>
            </a:r>
            <a:r>
              <a:rPr lang="en-GB" altLang="cs-CZ"/>
              <a:t>Iron lungs“</a:t>
            </a:r>
            <a:br>
              <a:rPr lang="en-GB" altLang="cs-CZ"/>
            </a:br>
            <a:r>
              <a:rPr lang="en-GB" altLang="cs-CZ"/>
              <a:t>(in the past)</a:t>
            </a:r>
          </a:p>
        </p:txBody>
      </p:sp>
      <p:sp>
        <p:nvSpPr>
          <p:cNvPr id="20484" name="Rectangle 3">
            <a:extLst>
              <a:ext uri="{FF2B5EF4-FFF2-40B4-BE49-F238E27FC236}">
                <a16:creationId xmlns:a16="http://schemas.microsoft.com/office/drawing/2014/main" id="{D982872E-43FA-48A6-8F66-16B45E81AFA6}"/>
              </a:ext>
            </a:extLst>
          </p:cNvPr>
          <p:cNvSpPr>
            <a:spLocks noGrp="1" noChangeArrowheads="1"/>
          </p:cNvSpPr>
          <p:nvPr>
            <p:ph type="body" sz="half" idx="1"/>
          </p:nvPr>
        </p:nvSpPr>
        <p:spPr>
          <a:xfrm>
            <a:off x="5761038" y="6542088"/>
            <a:ext cx="4906962" cy="315912"/>
          </a:xfrm>
          <a:noFill/>
          <a:extLst>
            <a:ext uri="{909E8E84-426E-40DD-AFC4-6F175D3DCCD1}">
              <a14:hiddenFill xmlns:a14="http://schemas.microsoft.com/office/drawing/2010/main">
                <a:solidFill>
                  <a:schemeClr val="bg1">
                    <a:alpha val="70195"/>
                  </a:schemeClr>
                </a:solidFill>
              </a14:hiddenFill>
            </a:ext>
          </a:extLst>
        </p:spPr>
        <p:txBody>
          <a:bodyPr/>
          <a:lstStyle/>
          <a:p>
            <a:pPr eaLnBrk="1" hangingPunct="1">
              <a:spcBef>
                <a:spcPct val="0"/>
              </a:spcBef>
              <a:buFont typeface="Wingdings" panose="05000000000000000000" pitchFamily="2" charset="2"/>
              <a:buNone/>
            </a:pPr>
            <a:r>
              <a:rPr lang="en-GB" altLang="cs-CZ" sz="1400" b="1"/>
              <a:t>www.blinn.edu/natscience/phillips/ironlung.html</a:t>
            </a:r>
            <a:endParaRPr lang="en-GB" altLang="cs-CZ" sz="2800"/>
          </a:p>
        </p:txBody>
      </p:sp>
      <p:sp>
        <p:nvSpPr>
          <p:cNvPr id="20485" name="AutoShape 5" descr="Kent Scientific specializes in animal ventilators">
            <a:extLst>
              <a:ext uri="{FF2B5EF4-FFF2-40B4-BE49-F238E27FC236}">
                <a16:creationId xmlns:a16="http://schemas.microsoft.com/office/drawing/2014/main" id="{6D904525-AF38-41E8-AC57-9C3E4A58E73A}"/>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1800"/>
          </a:p>
        </p:txBody>
      </p:sp>
      <p:pic>
        <p:nvPicPr>
          <p:cNvPr id="20486" name="Picture 7" descr="IronLung1">
            <a:extLst>
              <a:ext uri="{FF2B5EF4-FFF2-40B4-BE49-F238E27FC236}">
                <a16:creationId xmlns:a16="http://schemas.microsoft.com/office/drawing/2014/main" id="{05F6E513-2C76-4596-9237-FAC4CA46F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551" y="2405159"/>
            <a:ext cx="554513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bl_8">
            <a:extLst>
              <a:ext uri="{FF2B5EF4-FFF2-40B4-BE49-F238E27FC236}">
                <a16:creationId xmlns:a16="http://schemas.microsoft.com/office/drawing/2014/main" id="{8AB0C5E5-046B-4502-ADBC-E799BBCDBD2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61457" y="333376"/>
            <a:ext cx="3493808" cy="2385970"/>
          </a:xfrm>
          <a:noFill/>
          <a:extLst>
            <a:ext uri="{909E8E84-426E-40DD-AFC4-6F175D3DCCD1}">
              <a14:hiddenFill xmlns:a14="http://schemas.microsoft.com/office/drawing/2010/main">
                <a:solidFill>
                  <a:schemeClr val="bg1">
                    <a:alpha val="70195"/>
                  </a:schemeClr>
                </a:solidFill>
              </a14:hiddenFill>
            </a:ext>
          </a:extLst>
        </p:spPr>
      </p:pic>
      <p:sp>
        <p:nvSpPr>
          <p:cNvPr id="4" name="TextovéPole 3">
            <a:extLst>
              <a:ext uri="{FF2B5EF4-FFF2-40B4-BE49-F238E27FC236}">
                <a16:creationId xmlns:a16="http://schemas.microsoft.com/office/drawing/2014/main" id="{2E7208AF-468C-4AEC-8918-FD4D7F237C10}"/>
              </a:ext>
            </a:extLst>
          </p:cNvPr>
          <p:cNvSpPr txBox="1"/>
          <p:nvPr/>
        </p:nvSpPr>
        <p:spPr>
          <a:xfrm>
            <a:off x="7536161" y="4077072"/>
            <a:ext cx="2615903" cy="1631216"/>
          </a:xfrm>
          <a:prstGeom prst="rect">
            <a:avLst/>
          </a:prstGeom>
          <a:noFill/>
        </p:spPr>
        <p:txBody>
          <a:bodyPr wrap="square" rtlCol="0">
            <a:spAutoFit/>
          </a:bodyPr>
          <a:lstStyle/>
          <a:p>
            <a:r>
              <a:rPr lang="cs-CZ" sz="2000" dirty="0">
                <a:latin typeface="+mn-lt"/>
              </a:rPr>
              <a:t>Poliomyelitis (</a:t>
            </a:r>
            <a:r>
              <a:rPr lang="cs-CZ" sz="2000" dirty="0" err="1">
                <a:latin typeface="+mn-lt"/>
              </a:rPr>
              <a:t>polio</a:t>
            </a:r>
            <a:r>
              <a:rPr lang="cs-CZ" sz="2000" dirty="0">
                <a:latin typeface="+mn-lt"/>
              </a:rPr>
              <a:t>) </a:t>
            </a:r>
            <a:r>
              <a:rPr lang="cs-CZ" sz="2000" dirty="0" err="1">
                <a:latin typeface="+mn-lt"/>
              </a:rPr>
              <a:t>treatment</a:t>
            </a:r>
            <a:r>
              <a:rPr lang="cs-CZ" sz="2000" dirty="0">
                <a:latin typeface="+mn-lt"/>
              </a:rPr>
              <a:t> in 50´.</a:t>
            </a:r>
          </a:p>
          <a:p>
            <a:r>
              <a:rPr lang="cs-CZ" sz="2000" dirty="0" err="1">
                <a:latin typeface="+mn-lt"/>
              </a:rPr>
              <a:t>Later</a:t>
            </a:r>
            <a:r>
              <a:rPr lang="cs-CZ" sz="2000" dirty="0">
                <a:latin typeface="+mn-lt"/>
              </a:rPr>
              <a:t> </a:t>
            </a:r>
            <a:r>
              <a:rPr lang="cs-CZ" sz="2000" dirty="0" err="1">
                <a:latin typeface="+mn-lt"/>
              </a:rPr>
              <a:t>was</a:t>
            </a:r>
            <a:r>
              <a:rPr lang="cs-CZ" sz="2000" dirty="0">
                <a:latin typeface="+mn-lt"/>
              </a:rPr>
              <a:t> </a:t>
            </a:r>
            <a:r>
              <a:rPr lang="cs-CZ" sz="2000" dirty="0" err="1">
                <a:latin typeface="+mn-lt"/>
              </a:rPr>
              <a:t>the</a:t>
            </a:r>
            <a:r>
              <a:rPr lang="cs-CZ" sz="2000" dirty="0">
                <a:latin typeface="+mn-lt"/>
              </a:rPr>
              <a:t> </a:t>
            </a:r>
            <a:r>
              <a:rPr lang="cs-CZ" sz="2000" dirty="0" err="1">
                <a:latin typeface="+mn-lt"/>
              </a:rPr>
              <a:t>problem</a:t>
            </a:r>
            <a:r>
              <a:rPr lang="cs-CZ" sz="2000" dirty="0">
                <a:latin typeface="+mn-lt"/>
              </a:rPr>
              <a:t> </a:t>
            </a:r>
            <a:r>
              <a:rPr lang="cs-CZ" sz="2000" dirty="0" err="1">
                <a:latin typeface="+mn-lt"/>
              </a:rPr>
              <a:t>solved</a:t>
            </a:r>
            <a:r>
              <a:rPr lang="cs-CZ" sz="2000" dirty="0">
                <a:latin typeface="+mn-lt"/>
              </a:rPr>
              <a:t> by </a:t>
            </a:r>
            <a:r>
              <a:rPr lang="cs-CZ" sz="2000" dirty="0" err="1">
                <a:latin typeface="+mn-lt"/>
              </a:rPr>
              <a:t>the</a:t>
            </a:r>
            <a:r>
              <a:rPr lang="cs-CZ" sz="2000" dirty="0">
                <a:latin typeface="+mn-lt"/>
              </a:rPr>
              <a:t> </a:t>
            </a:r>
            <a:r>
              <a:rPr lang="cs-CZ" sz="2000" dirty="0" err="1">
                <a:latin typeface="+mn-lt"/>
              </a:rPr>
              <a:t>Salk</a:t>
            </a:r>
            <a:r>
              <a:rPr lang="cs-CZ" sz="2000" dirty="0">
                <a:latin typeface="+mn-lt"/>
              </a:rPr>
              <a:t> </a:t>
            </a:r>
            <a:r>
              <a:rPr lang="cs-CZ" sz="2000" dirty="0" err="1">
                <a:latin typeface="+mn-lt"/>
              </a:rPr>
              <a:t>vaccine</a:t>
            </a:r>
            <a:r>
              <a:rPr lang="cs-CZ" sz="2000" dirty="0">
                <a:latin typeface="+mn-lt"/>
              </a:rPr>
              <a:t>.</a:t>
            </a:r>
            <a:endParaRPr lang="en-GB" sz="2000" dirty="0">
              <a:latin typeface="+mn-lt"/>
            </a:endParaRPr>
          </a:p>
        </p:txBody>
      </p:sp>
    </p:spTree>
    <p:extLst>
      <p:ext uri="{BB962C8B-B14F-4D97-AF65-F5344CB8AC3E}">
        <p14:creationId xmlns:p14="http://schemas.microsoft.com/office/powerpoint/2010/main" val="3684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C4FEDBD4-2814-4696-BF53-6A437E18ED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484993-B070-4896-9593-3311646B1C0E}" type="slidenum">
              <a:rPr lang="en-GB" altLang="cs-CZ" sz="1400"/>
              <a:pPr>
                <a:spcBef>
                  <a:spcPct val="0"/>
                </a:spcBef>
                <a:buFontTx/>
                <a:buNone/>
              </a:pPr>
              <a:t>9</a:t>
            </a:fld>
            <a:endParaRPr lang="en-GB" altLang="cs-CZ" sz="1400"/>
          </a:p>
        </p:txBody>
      </p:sp>
      <p:sp>
        <p:nvSpPr>
          <p:cNvPr id="22531" name="Rectangle 2">
            <a:extLst>
              <a:ext uri="{FF2B5EF4-FFF2-40B4-BE49-F238E27FC236}">
                <a16:creationId xmlns:a16="http://schemas.microsoft.com/office/drawing/2014/main" id="{D13B8642-2DB3-43C0-A5BF-1A6FEE2499DF}"/>
              </a:ext>
            </a:extLst>
          </p:cNvPr>
          <p:cNvSpPr>
            <a:spLocks noGrp="1" noChangeArrowheads="1"/>
          </p:cNvSpPr>
          <p:nvPr>
            <p:ph type="title"/>
          </p:nvPr>
        </p:nvSpPr>
        <p:spPr>
          <a:xfrm>
            <a:off x="1919289" y="260351"/>
            <a:ext cx="7634287" cy="1008063"/>
          </a:xfrm>
        </p:spPr>
        <p:txBody>
          <a:bodyPr/>
          <a:lstStyle/>
          <a:p>
            <a:pPr eaLnBrk="1" hangingPunct="1"/>
            <a:r>
              <a:rPr lang="en-GB" altLang="cs-CZ"/>
              <a:t>Mechanical ventilation of lungs</a:t>
            </a:r>
          </a:p>
        </p:txBody>
      </p:sp>
      <p:sp>
        <p:nvSpPr>
          <p:cNvPr id="22532" name="Rectangle 3">
            <a:extLst>
              <a:ext uri="{FF2B5EF4-FFF2-40B4-BE49-F238E27FC236}">
                <a16:creationId xmlns:a16="http://schemas.microsoft.com/office/drawing/2014/main" id="{C6C3FACF-DAE5-4680-B937-7451403355A7}"/>
              </a:ext>
            </a:extLst>
          </p:cNvPr>
          <p:cNvSpPr>
            <a:spLocks noGrp="1" noChangeArrowheads="1"/>
          </p:cNvSpPr>
          <p:nvPr>
            <p:ph type="body" idx="1"/>
          </p:nvPr>
        </p:nvSpPr>
        <p:spPr>
          <a:xfrm>
            <a:off x="5735638" y="1341439"/>
            <a:ext cx="4546600" cy="720725"/>
          </a:xfrm>
        </p:spPr>
        <p:txBody>
          <a:bodyPr/>
          <a:lstStyle/>
          <a:p>
            <a:pPr eaLnBrk="1" hangingPunct="1">
              <a:lnSpc>
                <a:spcPct val="80000"/>
              </a:lnSpc>
            </a:pPr>
            <a:r>
              <a:rPr lang="en-GB" altLang="cs-CZ" sz="2400" dirty="0"/>
              <a:t>Ventilation is performed with air pressure or </a:t>
            </a:r>
            <a:r>
              <a:rPr lang="en-GB" altLang="cs-CZ" sz="2400" u="sng" dirty="0"/>
              <a:t>volume</a:t>
            </a:r>
            <a:r>
              <a:rPr lang="en-GB" altLang="cs-CZ" sz="2400" dirty="0"/>
              <a:t> limit</a:t>
            </a:r>
          </a:p>
        </p:txBody>
      </p:sp>
      <p:pic>
        <p:nvPicPr>
          <p:cNvPr id="22533" name="Picture 5" descr="fig10-1small">
            <a:extLst>
              <a:ext uri="{FF2B5EF4-FFF2-40B4-BE49-F238E27FC236}">
                <a16:creationId xmlns:a16="http://schemas.microsoft.com/office/drawing/2014/main" id="{578DB1D1-53AA-4271-BC0A-3815B2E0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355" y="1373243"/>
            <a:ext cx="37544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FullVent-small">
            <a:extLst>
              <a:ext uri="{FF2B5EF4-FFF2-40B4-BE49-F238E27FC236}">
                <a16:creationId xmlns:a16="http://schemas.microsoft.com/office/drawing/2014/main" id="{30DE0FE0-3942-4B31-AFB8-34799C1E3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9" y="2268261"/>
            <a:ext cx="3241384" cy="395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a:extLst>
              <a:ext uri="{FF2B5EF4-FFF2-40B4-BE49-F238E27FC236}">
                <a16:creationId xmlns:a16="http://schemas.microsoft.com/office/drawing/2014/main" id="{61BD1FDD-27F3-4E14-BE0E-95DFACCE635F}"/>
              </a:ext>
            </a:extLst>
          </p:cNvPr>
          <p:cNvSpPr>
            <a:spLocks noChangeArrowheads="1"/>
          </p:cNvSpPr>
          <p:nvPr/>
        </p:nvSpPr>
        <p:spPr bwMode="auto">
          <a:xfrm>
            <a:off x="6108700" y="6619876"/>
            <a:ext cx="4559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GB" altLang="cs-CZ" sz="1200"/>
              <a:t>http://www.mtsinai.org/pulmonary/books/physiology/chap10a.htm</a:t>
            </a:r>
          </a:p>
        </p:txBody>
      </p:sp>
    </p:spTree>
    <p:extLst>
      <p:ext uri="{BB962C8B-B14F-4D97-AF65-F5344CB8AC3E}">
        <p14:creationId xmlns:p14="http://schemas.microsoft.com/office/powerpoint/2010/main" val="296625299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88</TotalTime>
  <Words>1098</Words>
  <Application>Microsoft Office PowerPoint</Application>
  <PresentationFormat>Širokoúhlá obrazovka</PresentationFormat>
  <Paragraphs>146</Paragraphs>
  <Slides>25</Slides>
  <Notes>23</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1" baseType="lpstr">
      <vt:lpstr>Arial</vt:lpstr>
      <vt:lpstr>Comic Sans MS</vt:lpstr>
      <vt:lpstr>Tahoma</vt:lpstr>
      <vt:lpstr>Wingdings</vt:lpstr>
      <vt:lpstr>Prezentace_MU_CZ</vt:lpstr>
      <vt:lpstr>Rastrový obrázek</vt:lpstr>
      <vt:lpstr>Lectures on Medical Biophysics</vt:lpstr>
      <vt:lpstr>Support and replacement of heart</vt:lpstr>
      <vt:lpstr>Prezentace aplikace PowerPoint</vt:lpstr>
      <vt:lpstr>Cardiopulmonary bypass</vt:lpstr>
      <vt:lpstr>Cardiopulmonary bypass</vt:lpstr>
      <vt:lpstr>Pacemaker</vt:lpstr>
      <vt:lpstr>Defibrillators</vt:lpstr>
      <vt:lpstr>„Iron lungs“ (in the past)</vt:lpstr>
      <vt:lpstr>Mechanical ventilation of lungs</vt:lpstr>
      <vt:lpstr>Artificial kidney - haemodialysis</vt:lpstr>
      <vt:lpstr>Peritoneal dialysis</vt:lpstr>
      <vt:lpstr>Haemofiltration</vt:lpstr>
      <vt:lpstr>Artificial pancreas – insulin pump</vt:lpstr>
      <vt:lpstr>Retinal implant</vt:lpstr>
      <vt:lpstr>Cochlear implant</vt:lpstr>
      <vt:lpstr>Hip joint substitution</vt:lpstr>
      <vt:lpstr>Acetabular cup (hip joint socket) placement</vt:lpstr>
      <vt:lpstr>Knee joint substitution</vt:lpstr>
      <vt:lpstr>Ankle joint</vt:lpstr>
      <vt:lpstr>Elbow and shoulder joint substitution</vt:lpstr>
      <vt:lpstr>Joints of thumb and fingers</vt:lpstr>
      <vt:lpstr>Bioprosthesis of hand – emerging reality</vt:lpstr>
      <vt:lpstr>Dental prostheses</vt:lpstr>
      <vt:lpstr>Penile endoprosthesis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3</cp:revision>
  <cp:lastPrinted>1601-01-01T00:00:00Z</cp:lastPrinted>
  <dcterms:created xsi:type="dcterms:W3CDTF">2021-11-09T14:15:30Z</dcterms:created>
  <dcterms:modified xsi:type="dcterms:W3CDTF">2021-11-09T15:44:28Z</dcterms:modified>
</cp:coreProperties>
</file>