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tags/tag17.xml" ContentType="application/vnd.openxmlformats-officedocument.presentationml.tags+xml"/>
  <Override PartName="/ppt/notesSlides/notesSlide16.xml" ContentType="application/vnd.openxmlformats-officedocument.presentationml.notesSlide+xml"/>
  <Override PartName="/ppt/tags/tag18.xml" ContentType="application/vnd.openxmlformats-officedocument.presentationml.tags+xml"/>
  <Override PartName="/ppt/notesSlides/notesSlide17.xml" ContentType="application/vnd.openxmlformats-officedocument.presentationml.notesSlide+xml"/>
  <Override PartName="/ppt/tags/tag19.xml" ContentType="application/vnd.openxmlformats-officedocument.presentationml.tags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ppt/tags/tag27.xml" ContentType="application/vnd.openxmlformats-officedocument.presentationml.tags+xml"/>
  <Override PartName="/ppt/notesSlides/notesSlide26.xml" ContentType="application/vnd.openxmlformats-officedocument.presentationml.notesSlide+xml"/>
  <Override PartName="/ppt/tags/tag28.xml" ContentType="application/vnd.openxmlformats-officedocument.presentationml.tags+xml"/>
  <Override PartName="/ppt/notesSlides/notesSlide27.xml" ContentType="application/vnd.openxmlformats-officedocument.presentationml.notesSlide+xml"/>
  <Override PartName="/ppt/tags/tag29.xml" ContentType="application/vnd.openxmlformats-officedocument.presentationml.tags+xml"/>
  <Override PartName="/ppt/notesSlides/notesSlide28.xml" ContentType="application/vnd.openxmlformats-officedocument.presentationml.notesSlide+xml"/>
  <Override PartName="/ppt/tags/tag30.xml" ContentType="application/vnd.openxmlformats-officedocument.presentationml.tags+xml"/>
  <Override PartName="/ppt/notesSlides/notesSlide29.xml" ContentType="application/vnd.openxmlformats-officedocument.presentationml.notesSlide+xml"/>
  <Override PartName="/ppt/tags/tag31.xml" ContentType="application/vnd.openxmlformats-officedocument.presentationml.tags+xml"/>
  <Override PartName="/ppt/notesSlides/notesSlide30.xml" ContentType="application/vnd.openxmlformats-officedocument.presentationml.notesSlide+xml"/>
  <Override PartName="/ppt/tags/tag32.xml" ContentType="application/vnd.openxmlformats-officedocument.presentationml.tags+xml"/>
  <Override PartName="/ppt/notesSlides/notesSlide31.xml" ContentType="application/vnd.openxmlformats-officedocument.presentationml.notesSlide+xml"/>
  <Override PartName="/ppt/tags/tag33.xml" ContentType="application/vnd.openxmlformats-officedocument.presentationml.tags+xml"/>
  <Override PartName="/ppt/notesSlides/notesSlide32.xml" ContentType="application/vnd.openxmlformats-officedocument.presentationml.notesSlide+xml"/>
  <Override PartName="/ppt/tags/tag34.xml" ContentType="application/vnd.openxmlformats-officedocument.presentationml.tags+xml"/>
  <Override PartName="/ppt/notesSlides/notesSlide33.xml" ContentType="application/vnd.openxmlformats-officedocument.presentationml.notesSlide+xml"/>
  <Override PartName="/ppt/tags/tag35.xml" ContentType="application/vnd.openxmlformats-officedocument.presentationml.tags+xml"/>
  <Override PartName="/ppt/notesSlides/notesSlide34.xml" ContentType="application/vnd.openxmlformats-officedocument.presentationml.notesSlide+xml"/>
  <Override PartName="/ppt/tags/tag36.xml" ContentType="application/vnd.openxmlformats-officedocument.presentationml.tags+xml"/>
  <Override PartName="/ppt/notesSlides/notesSlide35.xml" ContentType="application/vnd.openxmlformats-officedocument.presentationml.notesSlide+xml"/>
  <Override PartName="/ppt/tags/tag37.xml" ContentType="application/vnd.openxmlformats-officedocument.presentationml.tags+xml"/>
  <Override PartName="/ppt/notesSlides/notesSlide36.xml" ContentType="application/vnd.openxmlformats-officedocument.presentationml.notesSlide+xml"/>
  <Override PartName="/ppt/tags/tag38.xml" ContentType="application/vnd.openxmlformats-officedocument.presentationml.tags+xml"/>
  <Override PartName="/ppt/notesSlides/notesSlide37.xml" ContentType="application/vnd.openxmlformats-officedocument.presentationml.notesSlide+xml"/>
  <Override PartName="/ppt/tags/tag39.xml" ContentType="application/vnd.openxmlformats-officedocument.presentationml.tags+xml"/>
  <Override PartName="/ppt/notesSlides/notesSlide38.xml" ContentType="application/vnd.openxmlformats-officedocument.presentationml.notesSlide+xml"/>
  <Override PartName="/ppt/tags/tag40.xml" ContentType="application/vnd.openxmlformats-officedocument.presentationml.tags+xml"/>
  <Override PartName="/ppt/notesSlides/notesSlide39.xml" ContentType="application/vnd.openxmlformats-officedocument.presentationml.notesSlide+xml"/>
  <Override PartName="/ppt/tags/tag41.xml" ContentType="application/vnd.openxmlformats-officedocument.presentationml.tags+xml"/>
  <Override PartName="/ppt/notesSlides/notesSlide40.xml" ContentType="application/vnd.openxmlformats-officedocument.presentationml.notesSlide+xml"/>
  <Override PartName="/ppt/tags/tag42.xml" ContentType="application/vnd.openxmlformats-officedocument.presentationml.tags+xml"/>
  <Override PartName="/ppt/notesSlides/notesSlide41.xml" ContentType="application/vnd.openxmlformats-officedocument.presentationml.notesSlide+xml"/>
  <Override PartName="/ppt/tags/tag43.xml" ContentType="application/vnd.openxmlformats-officedocument.presentationml.tags+xml"/>
  <Override PartName="/ppt/notesSlides/notesSlide42.xml" ContentType="application/vnd.openxmlformats-officedocument.presentationml.notesSlide+xml"/>
  <Override PartName="/ppt/tags/tag44.xml" ContentType="application/vnd.openxmlformats-officedocument.presentationml.tags+xml"/>
  <Override PartName="/ppt/notesSlides/notesSlide43.xml" ContentType="application/vnd.openxmlformats-officedocument.presentationml.notesSlide+xml"/>
  <Override PartName="/ppt/tags/tag45.xml" ContentType="application/vnd.openxmlformats-officedocument.presentationml.tags+xml"/>
  <Override PartName="/ppt/notesSlides/notesSlide44.xml" ContentType="application/vnd.openxmlformats-officedocument.presentationml.notesSlide+xml"/>
  <Override PartName="/ppt/tags/tag46.xml" ContentType="application/vnd.openxmlformats-officedocument.presentationml.tags+xml"/>
  <Override PartName="/ppt/notesSlides/notesSlide45.xml" ContentType="application/vnd.openxmlformats-officedocument.presentationml.notesSlide+xml"/>
  <Override PartName="/ppt/tags/tag47.xml" ContentType="application/vnd.openxmlformats-officedocument.presentationml.tags+xml"/>
  <Override PartName="/ppt/notesSlides/notesSlide46.xml" ContentType="application/vnd.openxmlformats-officedocument.presentationml.notesSlide+xml"/>
  <Override PartName="/ppt/tags/tag48.xml" ContentType="application/vnd.openxmlformats-officedocument.presentationml.tags+xml"/>
  <Override PartName="/ppt/notesSlides/notesSlide47.xml" ContentType="application/vnd.openxmlformats-officedocument.presentationml.notesSlide+xml"/>
  <Override PartName="/ppt/tags/tag49.xml" ContentType="application/vnd.openxmlformats-officedocument.presentationml.tags+xml"/>
  <Override PartName="/ppt/notesSlides/notesSlide48.xml" ContentType="application/vnd.openxmlformats-officedocument.presentationml.notesSlide+xml"/>
  <Override PartName="/ppt/tags/tag50.xml" ContentType="application/vnd.openxmlformats-officedocument.presentationml.tags+xml"/>
  <Override PartName="/ppt/notesSlides/notesSlide49.xml" ContentType="application/vnd.openxmlformats-officedocument.presentationml.notesSlide+xml"/>
  <Override PartName="/ppt/tags/tag51.xml" ContentType="application/vnd.openxmlformats-officedocument.presentationml.tags+xml"/>
  <Override PartName="/ppt/notesSlides/notesSlide50.xml" ContentType="application/vnd.openxmlformats-officedocument.presentationml.notesSlide+xml"/>
  <Override PartName="/ppt/tags/tag52.xml" ContentType="application/vnd.openxmlformats-officedocument.presentationml.tags+xml"/>
  <Override PartName="/ppt/notesSlides/notesSlide51.xml" ContentType="application/vnd.openxmlformats-officedocument.presentationml.notesSlide+xml"/>
  <Override PartName="/ppt/tags/tag53.xml" ContentType="application/vnd.openxmlformats-officedocument.presentationml.tags+xml"/>
  <Override PartName="/ppt/notesSlides/notesSlide52.xml" ContentType="application/vnd.openxmlformats-officedocument.presentationml.notesSlide+xml"/>
  <Override PartName="/ppt/tags/tag54.xml" ContentType="application/vnd.openxmlformats-officedocument.presentationml.tags+xml"/>
  <Override PartName="/ppt/notesSlides/notesSlide53.xml" ContentType="application/vnd.openxmlformats-officedocument.presentationml.notesSlide+xml"/>
  <Override PartName="/ppt/tags/tag55.xml" ContentType="application/vnd.openxmlformats-officedocument.presentationml.tags+xml"/>
  <Override PartName="/ppt/notesSlides/notesSlide54.xml" ContentType="application/vnd.openxmlformats-officedocument.presentationml.notesSlide+xml"/>
  <Override PartName="/ppt/tags/tag56.xml" ContentType="application/vnd.openxmlformats-officedocument.presentationml.tags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7"/>
  </p:notesMasterIdLst>
  <p:handoutMasterIdLst>
    <p:handoutMasterId r:id="rId5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31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320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314" r:id="rId42"/>
    <p:sldId id="297" r:id="rId43"/>
    <p:sldId id="315" r:id="rId44"/>
    <p:sldId id="299" r:id="rId45"/>
    <p:sldId id="317" r:id="rId46"/>
    <p:sldId id="318" r:id="rId47"/>
    <p:sldId id="301" r:id="rId48"/>
    <p:sldId id="302" r:id="rId49"/>
    <p:sldId id="303" r:id="rId50"/>
    <p:sldId id="305" r:id="rId51"/>
    <p:sldId id="306" r:id="rId52"/>
    <p:sldId id="307" r:id="rId53"/>
    <p:sldId id="310" r:id="rId54"/>
    <p:sldId id="313" r:id="rId55"/>
    <p:sldId id="311" r:id="rId56"/>
  </p:sldIdLst>
  <p:sldSz cx="12192000" cy="6858000"/>
  <p:notesSz cx="6858000" cy="9144000"/>
  <p:custDataLst>
    <p:tags r:id="rId5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53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38" userDrawn="1">
          <p15:clr>
            <a:srgbClr val="A4A3A4"/>
          </p15:clr>
        </p15:guide>
        <p15:guide id="7" pos="7219" userDrawn="1">
          <p15:clr>
            <a:srgbClr val="A4A3A4"/>
          </p15:clr>
        </p15:guide>
        <p15:guide id="8" pos="892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86355" autoAdjust="0"/>
  </p:normalViewPr>
  <p:slideViewPr>
    <p:cSldViewPr snapToGrid="0">
      <p:cViewPr varScale="1">
        <p:scale>
          <a:sx n="112" d="100"/>
          <a:sy n="112" d="100"/>
        </p:scale>
        <p:origin x="462" y="24"/>
      </p:cViewPr>
      <p:guideLst>
        <p:guide orient="horz" pos="1120"/>
        <p:guide orient="horz" pos="1253"/>
        <p:guide orient="horz" pos="715"/>
        <p:guide orient="horz" pos="3861"/>
        <p:guide orient="horz" pos="3944"/>
        <p:guide pos="438"/>
        <p:guide pos="7219"/>
        <p:guide pos="892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57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gs" Target="tags/tag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8">
            <a:extLst>
              <a:ext uri="{FF2B5EF4-FFF2-40B4-BE49-F238E27FC236}">
                <a16:creationId xmlns:a16="http://schemas.microsoft.com/office/drawing/2014/main" id="{02CB67CD-1917-48B7-B116-E08000F99E7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4641F85-69BD-4745-BA9D-64F6A1AEBCF6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cs-CZ" altLang="cs-CZ" sz="1300"/>
          </a:p>
        </p:txBody>
      </p:sp>
      <p:sp>
        <p:nvSpPr>
          <p:cNvPr id="11267" name="Rectangle 1">
            <a:extLst>
              <a:ext uri="{FF2B5EF4-FFF2-40B4-BE49-F238E27FC236}">
                <a16:creationId xmlns:a16="http://schemas.microsoft.com/office/drawing/2014/main" id="{4E88C2FD-E387-4E6A-ADAC-680389BA94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268" name="Text Box 2">
            <a:extLst>
              <a:ext uri="{FF2B5EF4-FFF2-40B4-BE49-F238E27FC236}">
                <a16:creationId xmlns:a16="http://schemas.microsoft.com/office/drawing/2014/main" id="{24190A7B-87B4-4525-9852-834E2AB65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>
            <a:extLst>
              <a:ext uri="{FF2B5EF4-FFF2-40B4-BE49-F238E27FC236}">
                <a16:creationId xmlns:a16="http://schemas.microsoft.com/office/drawing/2014/main" id="{E7506B39-F6FC-4317-918E-56A84BECCFD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AF61780-82A7-4A99-8EB8-9D04AD5A48AA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300"/>
          </a:p>
        </p:txBody>
      </p:sp>
      <p:sp>
        <p:nvSpPr>
          <p:cNvPr id="29699" name="Rectangle 1">
            <a:extLst>
              <a:ext uri="{FF2B5EF4-FFF2-40B4-BE49-F238E27FC236}">
                <a16:creationId xmlns:a16="http://schemas.microsoft.com/office/drawing/2014/main" id="{B7072A62-1554-4987-A588-23C2DAF55D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9700" name="Text Box 2">
            <a:extLst>
              <a:ext uri="{FF2B5EF4-FFF2-40B4-BE49-F238E27FC236}">
                <a16:creationId xmlns:a16="http://schemas.microsoft.com/office/drawing/2014/main" id="{79BD385C-4C3E-46A6-B167-6D085905AA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>
            <a:extLst>
              <a:ext uri="{FF2B5EF4-FFF2-40B4-BE49-F238E27FC236}">
                <a16:creationId xmlns:a16="http://schemas.microsoft.com/office/drawing/2014/main" id="{C1F6963A-FECE-4AE9-9982-29C679992F2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9303E67-A5B9-4158-8F98-7A101490D286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300"/>
          </a:p>
        </p:txBody>
      </p:sp>
      <p:sp>
        <p:nvSpPr>
          <p:cNvPr id="31747" name="Text Box 1">
            <a:extLst>
              <a:ext uri="{FF2B5EF4-FFF2-40B4-BE49-F238E27FC236}">
                <a16:creationId xmlns:a16="http://schemas.microsoft.com/office/drawing/2014/main" id="{608E26F7-B2F3-46E7-AD46-7116ED2B2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0" tIns="47880" rIns="95760" bIns="4788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DEC4434-2C46-43CE-88A5-566506D64345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300"/>
          </a:p>
        </p:txBody>
      </p:sp>
      <p:sp>
        <p:nvSpPr>
          <p:cNvPr id="31748" name="Text Box 2">
            <a:extLst>
              <a:ext uri="{FF2B5EF4-FFF2-40B4-BE49-F238E27FC236}">
                <a16:creationId xmlns:a16="http://schemas.microsoft.com/office/drawing/2014/main" id="{58C0F31C-4A2B-4BCF-B738-D7FB4B73C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4988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94305B1-D570-4F9B-9F90-5C2C1879A462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300"/>
          </a:p>
        </p:txBody>
      </p:sp>
      <p:sp>
        <p:nvSpPr>
          <p:cNvPr id="31749" name="Text Box 3">
            <a:extLst>
              <a:ext uri="{FF2B5EF4-FFF2-40B4-BE49-F238E27FC236}">
                <a16:creationId xmlns:a16="http://schemas.microsoft.com/office/drawing/2014/main" id="{8A13ECCD-2D64-4766-B20A-9CA597E02E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84FE756-A176-44F4-93F0-245950E3D004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/>
          </a:p>
        </p:txBody>
      </p:sp>
      <p:sp>
        <p:nvSpPr>
          <p:cNvPr id="31750" name="Rectangle 4">
            <a:extLst>
              <a:ext uri="{FF2B5EF4-FFF2-40B4-BE49-F238E27FC236}">
                <a16:creationId xmlns:a16="http://schemas.microsoft.com/office/drawing/2014/main" id="{D0808D05-096B-43D0-A733-32FBA62175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6250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51" name="Text Box 5">
            <a:extLst>
              <a:ext uri="{FF2B5EF4-FFF2-40B4-BE49-F238E27FC236}">
                <a16:creationId xmlns:a16="http://schemas.microsoft.com/office/drawing/2014/main" id="{E4F77CCF-9DC4-41E0-8C22-A4D06BBF1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2513"/>
            <a:ext cx="5678487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>
            <a:extLst>
              <a:ext uri="{FF2B5EF4-FFF2-40B4-BE49-F238E27FC236}">
                <a16:creationId xmlns:a16="http://schemas.microsoft.com/office/drawing/2014/main" id="{2B170F8C-5549-4D1F-A96A-6ED19C7B37B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7BCBE2A-CE54-4DAF-B09E-5AB646A7311D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300"/>
          </a:p>
        </p:txBody>
      </p:sp>
      <p:sp>
        <p:nvSpPr>
          <p:cNvPr id="33795" name="Text Box 1">
            <a:extLst>
              <a:ext uri="{FF2B5EF4-FFF2-40B4-BE49-F238E27FC236}">
                <a16:creationId xmlns:a16="http://schemas.microsoft.com/office/drawing/2014/main" id="{FFF541FE-520D-4732-B280-465374543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760" tIns="47880" rIns="95760" bIns="4788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CC06148-4A74-4AFE-93BB-E7819CBA0539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300"/>
          </a:p>
        </p:txBody>
      </p:sp>
      <p:sp>
        <p:nvSpPr>
          <p:cNvPr id="33796" name="Text Box 2">
            <a:extLst>
              <a:ext uri="{FF2B5EF4-FFF2-40B4-BE49-F238E27FC236}">
                <a16:creationId xmlns:a16="http://schemas.microsoft.com/office/drawing/2014/main" id="{15A65497-2653-4100-9EDB-8D0EF4C643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4988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A8683452-3CA1-4D35-A335-3553D2C6994C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300"/>
          </a:p>
        </p:txBody>
      </p:sp>
      <p:sp>
        <p:nvSpPr>
          <p:cNvPr id="33797" name="Text Box 3">
            <a:extLst>
              <a:ext uri="{FF2B5EF4-FFF2-40B4-BE49-F238E27FC236}">
                <a16:creationId xmlns:a16="http://schemas.microsoft.com/office/drawing/2014/main" id="{919581DF-C234-40B8-BDB7-88CA82F4B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8610F3E-C911-4FE4-B4A8-3C1606C65ABF}" type="slidenum">
              <a:rPr lang="cs-CZ" altLang="cs-CZ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/>
          </a:p>
        </p:txBody>
      </p:sp>
      <p:sp>
        <p:nvSpPr>
          <p:cNvPr id="33798" name="Rectangle 4">
            <a:extLst>
              <a:ext uri="{FF2B5EF4-FFF2-40B4-BE49-F238E27FC236}">
                <a16:creationId xmlns:a16="http://schemas.microsoft.com/office/drawing/2014/main" id="{15C4DA5F-76F3-4E49-8EF1-EA7155ED78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6250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3799" name="Text Box 5">
            <a:extLst>
              <a:ext uri="{FF2B5EF4-FFF2-40B4-BE49-F238E27FC236}">
                <a16:creationId xmlns:a16="http://schemas.microsoft.com/office/drawing/2014/main" id="{E5C86DCF-CBDD-4208-8BF2-5329713B9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2513"/>
            <a:ext cx="5678487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>
            <a:extLst>
              <a:ext uri="{FF2B5EF4-FFF2-40B4-BE49-F238E27FC236}">
                <a16:creationId xmlns:a16="http://schemas.microsoft.com/office/drawing/2014/main" id="{2E5060C7-7AF0-4A2F-9C88-AE1CA472D5E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3CDB060-5FB8-4631-9E46-FCC1042FF2BD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300"/>
          </a:p>
        </p:txBody>
      </p:sp>
      <p:sp>
        <p:nvSpPr>
          <p:cNvPr id="35843" name="Text Box 2">
            <a:extLst>
              <a:ext uri="{FF2B5EF4-FFF2-40B4-BE49-F238E27FC236}">
                <a16:creationId xmlns:a16="http://schemas.microsoft.com/office/drawing/2014/main" id="{AC9B5C33-FD35-4398-A625-3D60EECD47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3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A6F25AC-F6D0-40BD-B8E4-244A2D7BE31A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300"/>
          </a:p>
        </p:txBody>
      </p:sp>
      <p:sp>
        <p:nvSpPr>
          <p:cNvPr id="35844" name="Text Box 3">
            <a:extLst>
              <a:ext uri="{FF2B5EF4-FFF2-40B4-BE49-F238E27FC236}">
                <a16:creationId xmlns:a16="http://schemas.microsoft.com/office/drawing/2014/main" id="{11307BF4-07AD-4723-A151-6B50A8BF08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4988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654CE54-7DC7-49AA-8DDC-10FDD2C8FBEC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300"/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4572C57D-7C99-4D80-A6C4-4FC3A310D9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525" y="766763"/>
            <a:ext cx="6826250" cy="3840162"/>
          </a:xfrm>
        </p:spPr>
      </p:sp>
      <p:sp>
        <p:nvSpPr>
          <p:cNvPr id="35846" name="Text Box 5">
            <a:extLst>
              <a:ext uri="{FF2B5EF4-FFF2-40B4-BE49-F238E27FC236}">
                <a16:creationId xmlns:a16="http://schemas.microsoft.com/office/drawing/2014/main" id="{6FD26CDF-3B97-4C3D-BF40-761D7288E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2513"/>
            <a:ext cx="5678487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>
            <a:extLst>
              <a:ext uri="{FF2B5EF4-FFF2-40B4-BE49-F238E27FC236}">
                <a16:creationId xmlns:a16="http://schemas.microsoft.com/office/drawing/2014/main" id="{60123413-DC42-49D1-94D6-5E6650C166F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DB98A5E-9EC0-47D7-BC92-2D17113EA5FC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300"/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1A8ACD9F-F42E-4309-9A85-DAF4422FFE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2" name="Text Box 2">
            <a:extLst>
              <a:ext uri="{FF2B5EF4-FFF2-40B4-BE49-F238E27FC236}">
                <a16:creationId xmlns:a16="http://schemas.microsoft.com/office/drawing/2014/main" id="{F417ED2C-3448-4F15-A0B6-78106A810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>
            <a:extLst>
              <a:ext uri="{FF2B5EF4-FFF2-40B4-BE49-F238E27FC236}">
                <a16:creationId xmlns:a16="http://schemas.microsoft.com/office/drawing/2014/main" id="{D5A02EAF-A4A7-43FC-A032-848E6D5476B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18F7098-845A-41B7-8287-2B131F7B899C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300"/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6ABDF44F-0FAD-4BDF-AA85-8DE26E77F4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Text Box 2">
            <a:extLst>
              <a:ext uri="{FF2B5EF4-FFF2-40B4-BE49-F238E27FC236}">
                <a16:creationId xmlns:a16="http://schemas.microsoft.com/office/drawing/2014/main" id="{CE7A71CE-06DD-4254-9935-4ABA614D1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26EA3CE4-796F-454D-B5C1-B9C1F320D37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C37AD95-ABE0-4DA2-9FE2-7BB04F5130F8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cs-CZ" altLang="cs-CZ" sz="1300"/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000970A9-3833-46FB-B68A-FFF0310799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8" name="Text Box 2">
            <a:extLst>
              <a:ext uri="{FF2B5EF4-FFF2-40B4-BE49-F238E27FC236}">
                <a16:creationId xmlns:a16="http://schemas.microsoft.com/office/drawing/2014/main" id="{F48EF3E4-23D3-4289-94F4-48230E38E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>
            <a:extLst>
              <a:ext uri="{FF2B5EF4-FFF2-40B4-BE49-F238E27FC236}">
                <a16:creationId xmlns:a16="http://schemas.microsoft.com/office/drawing/2014/main" id="{B9D99C26-8170-470E-98F8-9CE1FC919C0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1D179BD-723D-4FB9-9F0C-C1C317791127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cs-CZ" altLang="cs-CZ" sz="1300"/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5AC178CD-E7B7-4864-9250-8AEA862572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6" name="Text Box 2">
            <a:extLst>
              <a:ext uri="{FF2B5EF4-FFF2-40B4-BE49-F238E27FC236}">
                <a16:creationId xmlns:a16="http://schemas.microsoft.com/office/drawing/2014/main" id="{62DD9B7B-9057-448A-B595-C20BE4BB6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7ADB6989-F741-40D3-BB21-6D397F5B634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4FE0354-0941-478A-AE49-DDB72FC3DEBD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cs-CZ" altLang="cs-CZ" sz="1300"/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E1A100C3-9B90-4251-A9B0-5AC836BDEC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4" name="Text Box 2">
            <a:extLst>
              <a:ext uri="{FF2B5EF4-FFF2-40B4-BE49-F238E27FC236}">
                <a16:creationId xmlns:a16="http://schemas.microsoft.com/office/drawing/2014/main" id="{9A19EE06-F962-4701-8E7D-E38F1FDD9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>
            <a:extLst>
              <a:ext uri="{FF2B5EF4-FFF2-40B4-BE49-F238E27FC236}">
                <a16:creationId xmlns:a16="http://schemas.microsoft.com/office/drawing/2014/main" id="{E0F13C90-57F1-4144-BF04-187CCD840A3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9DA9EAA-BDB3-47DC-A485-F57BB1385AD1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cs-CZ" altLang="cs-CZ" sz="1300"/>
          </a:p>
        </p:txBody>
      </p:sp>
      <p:sp>
        <p:nvSpPr>
          <p:cNvPr id="48131" name="Rectangle 1">
            <a:extLst>
              <a:ext uri="{FF2B5EF4-FFF2-40B4-BE49-F238E27FC236}">
                <a16:creationId xmlns:a16="http://schemas.microsoft.com/office/drawing/2014/main" id="{A172AF03-0B69-42DD-BE06-C077CE339E2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2" name="Text Box 2">
            <a:extLst>
              <a:ext uri="{FF2B5EF4-FFF2-40B4-BE49-F238E27FC236}">
                <a16:creationId xmlns:a16="http://schemas.microsoft.com/office/drawing/2014/main" id="{183F45B5-527D-4B58-85FC-4330793D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8">
            <a:extLst>
              <a:ext uri="{FF2B5EF4-FFF2-40B4-BE49-F238E27FC236}">
                <a16:creationId xmlns:a16="http://schemas.microsoft.com/office/drawing/2014/main" id="{D241A952-8BEF-41C4-A426-06F1B6F6B6C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D4B293-23F4-47DF-9F40-753A889D0A11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300"/>
          </a:p>
        </p:txBody>
      </p:sp>
      <p:sp>
        <p:nvSpPr>
          <p:cNvPr id="13315" name="Rectangle 1">
            <a:extLst>
              <a:ext uri="{FF2B5EF4-FFF2-40B4-BE49-F238E27FC236}">
                <a16:creationId xmlns:a16="http://schemas.microsoft.com/office/drawing/2014/main" id="{79F8434C-C274-40EF-A566-69017818B7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6" name="Text Box 2">
            <a:extLst>
              <a:ext uri="{FF2B5EF4-FFF2-40B4-BE49-F238E27FC236}">
                <a16:creationId xmlns:a16="http://schemas.microsoft.com/office/drawing/2014/main" id="{A4399A2A-8229-4685-9E73-F7FFD4FB8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>
            <a:extLst>
              <a:ext uri="{FF2B5EF4-FFF2-40B4-BE49-F238E27FC236}">
                <a16:creationId xmlns:a16="http://schemas.microsoft.com/office/drawing/2014/main" id="{1BB52F79-763F-4168-AC34-4E646286B4F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46B02FA-E070-4394-8FBE-3692275651E4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cs-CZ" altLang="cs-CZ" sz="1300"/>
          </a:p>
        </p:txBody>
      </p:sp>
      <p:sp>
        <p:nvSpPr>
          <p:cNvPr id="50179" name="Rectangle 1">
            <a:extLst>
              <a:ext uri="{FF2B5EF4-FFF2-40B4-BE49-F238E27FC236}">
                <a16:creationId xmlns:a16="http://schemas.microsoft.com/office/drawing/2014/main" id="{C2B6928E-E3E2-4BAE-9B38-A21B50E606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80" name="Text Box 2">
            <a:extLst>
              <a:ext uri="{FF2B5EF4-FFF2-40B4-BE49-F238E27FC236}">
                <a16:creationId xmlns:a16="http://schemas.microsoft.com/office/drawing/2014/main" id="{2415AA44-6754-46EA-B61B-175C07A72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>
            <a:extLst>
              <a:ext uri="{FF2B5EF4-FFF2-40B4-BE49-F238E27FC236}">
                <a16:creationId xmlns:a16="http://schemas.microsoft.com/office/drawing/2014/main" id="{0CD7BE8B-9AD1-43B7-843E-BDF7964E5A7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E68C571-CF56-45A6-8D1E-4E80CB18A43D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cs-CZ" altLang="cs-CZ" sz="1300"/>
          </a:p>
        </p:txBody>
      </p:sp>
      <p:sp>
        <p:nvSpPr>
          <p:cNvPr id="52227" name="Rectangle 1">
            <a:extLst>
              <a:ext uri="{FF2B5EF4-FFF2-40B4-BE49-F238E27FC236}">
                <a16:creationId xmlns:a16="http://schemas.microsoft.com/office/drawing/2014/main" id="{52D48A09-AF3C-48F0-B008-CAF542AB45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8" name="Text Box 2">
            <a:extLst>
              <a:ext uri="{FF2B5EF4-FFF2-40B4-BE49-F238E27FC236}">
                <a16:creationId xmlns:a16="http://schemas.microsoft.com/office/drawing/2014/main" id="{BBAB8CBF-730E-4AAD-A483-2BABF0ACD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>
            <a:extLst>
              <a:ext uri="{FF2B5EF4-FFF2-40B4-BE49-F238E27FC236}">
                <a16:creationId xmlns:a16="http://schemas.microsoft.com/office/drawing/2014/main" id="{367C1E06-2A78-40FB-BC99-00C6EAD9BC6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DDDB48-CE66-484A-A7EA-6B1B31396CDB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cs-CZ" altLang="cs-CZ" sz="1300"/>
          </a:p>
        </p:txBody>
      </p:sp>
      <p:sp>
        <p:nvSpPr>
          <p:cNvPr id="54275" name="Rectangle 1">
            <a:extLst>
              <a:ext uri="{FF2B5EF4-FFF2-40B4-BE49-F238E27FC236}">
                <a16:creationId xmlns:a16="http://schemas.microsoft.com/office/drawing/2014/main" id="{E044B475-4468-46F1-B1E8-4401CC557B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Text Box 2">
            <a:extLst>
              <a:ext uri="{FF2B5EF4-FFF2-40B4-BE49-F238E27FC236}">
                <a16:creationId xmlns:a16="http://schemas.microsoft.com/office/drawing/2014/main" id="{FD7C1AF6-D415-4AD9-9308-C28D8D3DB4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>
            <a:extLst>
              <a:ext uri="{FF2B5EF4-FFF2-40B4-BE49-F238E27FC236}">
                <a16:creationId xmlns:a16="http://schemas.microsoft.com/office/drawing/2014/main" id="{7C00A7EA-41EA-4CA6-9D58-97C6805EE51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41FA0A2-C6A4-40B6-A697-D167494C81B5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cs-CZ" altLang="cs-CZ" sz="1300"/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4EB907D1-76CE-41A0-828F-D94F1BC439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4" name="Text Box 2">
            <a:extLst>
              <a:ext uri="{FF2B5EF4-FFF2-40B4-BE49-F238E27FC236}">
                <a16:creationId xmlns:a16="http://schemas.microsoft.com/office/drawing/2014/main" id="{D422C1A4-F5C5-4BF8-9EAC-A9562BF211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1551E742-7D20-4155-8D5B-AB5D2C0E7AF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AF378CA-2485-435F-8009-E70F504EF22C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cs-CZ" altLang="cs-CZ" sz="1300"/>
          </a:p>
        </p:txBody>
      </p:sp>
      <p:sp>
        <p:nvSpPr>
          <p:cNvPr id="58371" name="Rectangle 1">
            <a:extLst>
              <a:ext uri="{FF2B5EF4-FFF2-40B4-BE49-F238E27FC236}">
                <a16:creationId xmlns:a16="http://schemas.microsoft.com/office/drawing/2014/main" id="{8C790C8D-216D-438B-A628-44B7C22456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2" name="Text Box 2">
            <a:extLst>
              <a:ext uri="{FF2B5EF4-FFF2-40B4-BE49-F238E27FC236}">
                <a16:creationId xmlns:a16="http://schemas.microsoft.com/office/drawing/2014/main" id="{9A1C2D8A-BB7C-435E-B516-4C230A84D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8">
            <a:extLst>
              <a:ext uri="{FF2B5EF4-FFF2-40B4-BE49-F238E27FC236}">
                <a16:creationId xmlns:a16="http://schemas.microsoft.com/office/drawing/2014/main" id="{853330BD-1D8D-4535-A26A-5531773785C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AA916F8-68E1-4E4C-B003-B17E126641C2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cs-CZ" altLang="cs-CZ" sz="1300"/>
          </a:p>
        </p:txBody>
      </p:sp>
      <p:sp>
        <p:nvSpPr>
          <p:cNvPr id="60419" name="Rectangle 1">
            <a:extLst>
              <a:ext uri="{FF2B5EF4-FFF2-40B4-BE49-F238E27FC236}">
                <a16:creationId xmlns:a16="http://schemas.microsoft.com/office/drawing/2014/main" id="{63871E43-5CCD-411C-9AA2-BCB7F08DC3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20" name="Text Box 2">
            <a:extLst>
              <a:ext uri="{FF2B5EF4-FFF2-40B4-BE49-F238E27FC236}">
                <a16:creationId xmlns:a16="http://schemas.microsoft.com/office/drawing/2014/main" id="{0B85B310-D069-4735-ADF5-35B24A1323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>
            <a:extLst>
              <a:ext uri="{FF2B5EF4-FFF2-40B4-BE49-F238E27FC236}">
                <a16:creationId xmlns:a16="http://schemas.microsoft.com/office/drawing/2014/main" id="{082074EF-284F-45EA-95D1-8AE115E88DB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F55C366-4190-4AA4-9116-87B6989FA152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cs-CZ" altLang="cs-CZ" sz="1300"/>
          </a:p>
        </p:txBody>
      </p:sp>
      <p:sp>
        <p:nvSpPr>
          <p:cNvPr id="62467" name="Rectangle 1">
            <a:extLst>
              <a:ext uri="{FF2B5EF4-FFF2-40B4-BE49-F238E27FC236}">
                <a16:creationId xmlns:a16="http://schemas.microsoft.com/office/drawing/2014/main" id="{0C3CD486-E903-457D-932B-241EFB68BB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8" name="Text Box 2">
            <a:extLst>
              <a:ext uri="{FF2B5EF4-FFF2-40B4-BE49-F238E27FC236}">
                <a16:creationId xmlns:a16="http://schemas.microsoft.com/office/drawing/2014/main" id="{AD66F1F7-E19E-4AC0-8B6F-7FFA6B4E3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>
            <a:extLst>
              <a:ext uri="{FF2B5EF4-FFF2-40B4-BE49-F238E27FC236}">
                <a16:creationId xmlns:a16="http://schemas.microsoft.com/office/drawing/2014/main" id="{DD3D8F3A-7D91-4C45-B92F-F8CAD181522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8860A65-88CF-4F8F-8B21-92D6053CB58E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cs-CZ" altLang="cs-CZ" sz="1300"/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B6CAD604-92EB-4A8E-91C3-1A01D8B3ED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6" name="Text Box 2">
            <a:extLst>
              <a:ext uri="{FF2B5EF4-FFF2-40B4-BE49-F238E27FC236}">
                <a16:creationId xmlns:a16="http://schemas.microsoft.com/office/drawing/2014/main" id="{DB1B080E-2C4D-40C6-8E75-17B66DC435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>
            <a:extLst>
              <a:ext uri="{FF2B5EF4-FFF2-40B4-BE49-F238E27FC236}">
                <a16:creationId xmlns:a16="http://schemas.microsoft.com/office/drawing/2014/main" id="{146B5D49-4C9C-44B4-927A-0746E0A70E4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C3F2F90-8A88-428A-B1FD-9C8B951D0E0F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cs-CZ" altLang="cs-CZ" sz="1300"/>
          </a:p>
        </p:txBody>
      </p:sp>
      <p:sp>
        <p:nvSpPr>
          <p:cNvPr id="66563" name="Rectangle 1">
            <a:extLst>
              <a:ext uri="{FF2B5EF4-FFF2-40B4-BE49-F238E27FC236}">
                <a16:creationId xmlns:a16="http://schemas.microsoft.com/office/drawing/2014/main" id="{CD7C6CE2-858F-4240-8A65-EB7EFCA4E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4" name="Text Box 2">
            <a:extLst>
              <a:ext uri="{FF2B5EF4-FFF2-40B4-BE49-F238E27FC236}">
                <a16:creationId xmlns:a16="http://schemas.microsoft.com/office/drawing/2014/main" id="{194C1196-2F68-40D3-88B7-41A93CB7F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8">
            <a:extLst>
              <a:ext uri="{FF2B5EF4-FFF2-40B4-BE49-F238E27FC236}">
                <a16:creationId xmlns:a16="http://schemas.microsoft.com/office/drawing/2014/main" id="{92AFCF76-EBDB-489B-90AF-4914B27EC32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4C16AFA-9E1E-4E6D-BF9A-815AAA32596B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300"/>
          </a:p>
        </p:txBody>
      </p:sp>
      <p:sp>
        <p:nvSpPr>
          <p:cNvPr id="68611" name="Rectangle 1">
            <a:extLst>
              <a:ext uri="{FF2B5EF4-FFF2-40B4-BE49-F238E27FC236}">
                <a16:creationId xmlns:a16="http://schemas.microsoft.com/office/drawing/2014/main" id="{B8759541-3E9D-41A9-B79C-D28CC5D0F4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2" name="Text Box 2">
            <a:extLst>
              <a:ext uri="{FF2B5EF4-FFF2-40B4-BE49-F238E27FC236}">
                <a16:creationId xmlns:a16="http://schemas.microsoft.com/office/drawing/2014/main" id="{EA46A634-9C7F-4E20-8933-D7B0E3BAF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>
            <a:extLst>
              <a:ext uri="{FF2B5EF4-FFF2-40B4-BE49-F238E27FC236}">
                <a16:creationId xmlns:a16="http://schemas.microsoft.com/office/drawing/2014/main" id="{98DD8B99-5422-4C94-9A1C-5C9D2911F2E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8DC02B3-4EF0-4A1E-AFDD-0EE1C0B750B1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300"/>
          </a:p>
        </p:txBody>
      </p:sp>
      <p:sp>
        <p:nvSpPr>
          <p:cNvPr id="15363" name="Rectangle 1">
            <a:extLst>
              <a:ext uri="{FF2B5EF4-FFF2-40B4-BE49-F238E27FC236}">
                <a16:creationId xmlns:a16="http://schemas.microsoft.com/office/drawing/2014/main" id="{FEB3A8CB-7A39-41C8-9D7B-D533A16F16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Text Box 2">
            <a:extLst>
              <a:ext uri="{FF2B5EF4-FFF2-40B4-BE49-F238E27FC236}">
                <a16:creationId xmlns:a16="http://schemas.microsoft.com/office/drawing/2014/main" id="{58E22A27-A9D0-4AE1-B9F3-71702B4C19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>
            <a:extLst>
              <a:ext uri="{FF2B5EF4-FFF2-40B4-BE49-F238E27FC236}">
                <a16:creationId xmlns:a16="http://schemas.microsoft.com/office/drawing/2014/main" id="{D9D4D52E-4C0E-4854-A35A-92D4F57CAE6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B8DC9AF-419B-4275-8B0B-8868066AAE4A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300"/>
          </a:p>
        </p:txBody>
      </p:sp>
      <p:sp>
        <p:nvSpPr>
          <p:cNvPr id="70659" name="Rectangle 1">
            <a:extLst>
              <a:ext uri="{FF2B5EF4-FFF2-40B4-BE49-F238E27FC236}">
                <a16:creationId xmlns:a16="http://schemas.microsoft.com/office/drawing/2014/main" id="{179FB041-0AD4-47E2-88BA-C8A895B8F9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60" name="Text Box 2">
            <a:extLst>
              <a:ext uri="{FF2B5EF4-FFF2-40B4-BE49-F238E27FC236}">
                <a16:creationId xmlns:a16="http://schemas.microsoft.com/office/drawing/2014/main" id="{66939E8D-1B2E-42CE-BACC-F2310BD99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8">
            <a:extLst>
              <a:ext uri="{FF2B5EF4-FFF2-40B4-BE49-F238E27FC236}">
                <a16:creationId xmlns:a16="http://schemas.microsoft.com/office/drawing/2014/main" id="{33D0994B-06BE-4B2F-8EE6-28B74BA36BF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3660F3A-D70E-4C1E-A6AC-7EBD03A11C6A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cs-CZ" altLang="cs-CZ" sz="1300"/>
          </a:p>
        </p:txBody>
      </p:sp>
      <p:sp>
        <p:nvSpPr>
          <p:cNvPr id="72707" name="Rectangle 1">
            <a:extLst>
              <a:ext uri="{FF2B5EF4-FFF2-40B4-BE49-F238E27FC236}">
                <a16:creationId xmlns:a16="http://schemas.microsoft.com/office/drawing/2014/main" id="{CA4D5DCC-7CB8-4E9C-9447-3F832DA9C3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8" name="Text Box 2">
            <a:extLst>
              <a:ext uri="{FF2B5EF4-FFF2-40B4-BE49-F238E27FC236}">
                <a16:creationId xmlns:a16="http://schemas.microsoft.com/office/drawing/2014/main" id="{F906A08C-6F2C-4773-8EC3-B3850DCF1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>
            <a:extLst>
              <a:ext uri="{FF2B5EF4-FFF2-40B4-BE49-F238E27FC236}">
                <a16:creationId xmlns:a16="http://schemas.microsoft.com/office/drawing/2014/main" id="{22DBD615-8AFE-423B-BC8C-002E99BF525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743E68E-3926-4824-A4CE-EB249B030AAF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cs-CZ" altLang="cs-CZ" sz="1300"/>
          </a:p>
        </p:txBody>
      </p:sp>
      <p:sp>
        <p:nvSpPr>
          <p:cNvPr id="74755" name="Rectangle 1">
            <a:extLst>
              <a:ext uri="{FF2B5EF4-FFF2-40B4-BE49-F238E27FC236}">
                <a16:creationId xmlns:a16="http://schemas.microsoft.com/office/drawing/2014/main" id="{2C0205A7-68C6-4444-83CD-47F62738B6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6" name="Text Box 2">
            <a:extLst>
              <a:ext uri="{FF2B5EF4-FFF2-40B4-BE49-F238E27FC236}">
                <a16:creationId xmlns:a16="http://schemas.microsoft.com/office/drawing/2014/main" id="{9CEA913E-8737-4AD2-924F-D79A5D084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>
            <a:extLst>
              <a:ext uri="{FF2B5EF4-FFF2-40B4-BE49-F238E27FC236}">
                <a16:creationId xmlns:a16="http://schemas.microsoft.com/office/drawing/2014/main" id="{CFB1196B-ABFD-4AB6-9EF4-8660C0533FA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5A39107-296B-4C90-AF42-E77F4F078E1B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cs-CZ" altLang="cs-CZ" sz="1300"/>
          </a:p>
        </p:txBody>
      </p:sp>
      <p:sp>
        <p:nvSpPr>
          <p:cNvPr id="76803" name="Rectangle 1">
            <a:extLst>
              <a:ext uri="{FF2B5EF4-FFF2-40B4-BE49-F238E27FC236}">
                <a16:creationId xmlns:a16="http://schemas.microsoft.com/office/drawing/2014/main" id="{F9882FC7-107D-4310-8D04-A3E1543A36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4" name="Text Box 2">
            <a:extLst>
              <a:ext uri="{FF2B5EF4-FFF2-40B4-BE49-F238E27FC236}">
                <a16:creationId xmlns:a16="http://schemas.microsoft.com/office/drawing/2014/main" id="{F9EB8E81-436B-4D86-A859-784C34610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>
            <a:extLst>
              <a:ext uri="{FF2B5EF4-FFF2-40B4-BE49-F238E27FC236}">
                <a16:creationId xmlns:a16="http://schemas.microsoft.com/office/drawing/2014/main" id="{D8B26CAB-92D9-4758-AB79-AE3C63426C8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5184D25-0250-490F-9BDF-3D027AF3CC5E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cs-CZ" altLang="cs-CZ" sz="1300"/>
          </a:p>
        </p:txBody>
      </p:sp>
      <p:sp>
        <p:nvSpPr>
          <p:cNvPr id="78851" name="Rectangle 1">
            <a:extLst>
              <a:ext uri="{FF2B5EF4-FFF2-40B4-BE49-F238E27FC236}">
                <a16:creationId xmlns:a16="http://schemas.microsoft.com/office/drawing/2014/main" id="{2907CBF4-D162-41A0-BFD0-B9810836FF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8852" name="Text Box 2">
            <a:extLst>
              <a:ext uri="{FF2B5EF4-FFF2-40B4-BE49-F238E27FC236}">
                <a16:creationId xmlns:a16="http://schemas.microsoft.com/office/drawing/2014/main" id="{ABD05D64-7DCC-4563-999B-6A4AF55EC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>
            <a:extLst>
              <a:ext uri="{FF2B5EF4-FFF2-40B4-BE49-F238E27FC236}">
                <a16:creationId xmlns:a16="http://schemas.microsoft.com/office/drawing/2014/main" id="{468A0BF1-1676-4D9A-BB8B-28D29A8211A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B58371-B2AE-4DC8-B5E4-5EBEE84ED350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cs-CZ" altLang="cs-CZ" sz="1300"/>
          </a:p>
        </p:txBody>
      </p:sp>
      <p:sp>
        <p:nvSpPr>
          <p:cNvPr id="80899" name="Rectangle 1">
            <a:extLst>
              <a:ext uri="{FF2B5EF4-FFF2-40B4-BE49-F238E27FC236}">
                <a16:creationId xmlns:a16="http://schemas.microsoft.com/office/drawing/2014/main" id="{A6F43BE3-76B3-4357-A872-455FF50D59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0900" name="Text Box 2">
            <a:extLst>
              <a:ext uri="{FF2B5EF4-FFF2-40B4-BE49-F238E27FC236}">
                <a16:creationId xmlns:a16="http://schemas.microsoft.com/office/drawing/2014/main" id="{D6118139-F375-4D87-AB98-8381740B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8">
            <a:extLst>
              <a:ext uri="{FF2B5EF4-FFF2-40B4-BE49-F238E27FC236}">
                <a16:creationId xmlns:a16="http://schemas.microsoft.com/office/drawing/2014/main" id="{F2E0D30C-AFF2-4840-8AFA-CE67489F930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15C90C3-08E7-438A-AB3C-918725F883A4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cs-CZ" altLang="cs-CZ" sz="1300"/>
          </a:p>
        </p:txBody>
      </p:sp>
      <p:sp>
        <p:nvSpPr>
          <p:cNvPr id="82947" name="Rectangle 1">
            <a:extLst>
              <a:ext uri="{FF2B5EF4-FFF2-40B4-BE49-F238E27FC236}">
                <a16:creationId xmlns:a16="http://schemas.microsoft.com/office/drawing/2014/main" id="{AF98B826-095C-4F0C-9F85-9CE734C0D3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2948" name="Text Box 2">
            <a:extLst>
              <a:ext uri="{FF2B5EF4-FFF2-40B4-BE49-F238E27FC236}">
                <a16:creationId xmlns:a16="http://schemas.microsoft.com/office/drawing/2014/main" id="{A945687C-4925-4639-B2AA-2F59E49E76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8">
            <a:extLst>
              <a:ext uri="{FF2B5EF4-FFF2-40B4-BE49-F238E27FC236}">
                <a16:creationId xmlns:a16="http://schemas.microsoft.com/office/drawing/2014/main" id="{85D67B1E-0759-439E-B6FD-0D1FADB104C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AE10B85-37DF-4062-96E0-ACCBBCA09A5D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cs-CZ" altLang="cs-CZ" sz="1300"/>
          </a:p>
        </p:txBody>
      </p:sp>
      <p:sp>
        <p:nvSpPr>
          <p:cNvPr id="84995" name="Rectangle 1">
            <a:extLst>
              <a:ext uri="{FF2B5EF4-FFF2-40B4-BE49-F238E27FC236}">
                <a16:creationId xmlns:a16="http://schemas.microsoft.com/office/drawing/2014/main" id="{8ADC3CEB-4568-432D-AEFE-B41044C601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4996" name="Text Box 2">
            <a:extLst>
              <a:ext uri="{FF2B5EF4-FFF2-40B4-BE49-F238E27FC236}">
                <a16:creationId xmlns:a16="http://schemas.microsoft.com/office/drawing/2014/main" id="{0AEACB4E-401B-44E3-80D7-18A917301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8">
            <a:extLst>
              <a:ext uri="{FF2B5EF4-FFF2-40B4-BE49-F238E27FC236}">
                <a16:creationId xmlns:a16="http://schemas.microsoft.com/office/drawing/2014/main" id="{7AF152D1-FD2E-427A-91FF-52EE896E65D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13EAE0B-40E1-4195-A939-DC5E04FC254B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cs-CZ" altLang="cs-CZ" sz="1300"/>
          </a:p>
        </p:txBody>
      </p:sp>
      <p:sp>
        <p:nvSpPr>
          <p:cNvPr id="87043" name="Rectangle 1">
            <a:extLst>
              <a:ext uri="{FF2B5EF4-FFF2-40B4-BE49-F238E27FC236}">
                <a16:creationId xmlns:a16="http://schemas.microsoft.com/office/drawing/2014/main" id="{2F2EF204-A560-43B7-80B4-9C44753B9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7044" name="Text Box 2">
            <a:extLst>
              <a:ext uri="{FF2B5EF4-FFF2-40B4-BE49-F238E27FC236}">
                <a16:creationId xmlns:a16="http://schemas.microsoft.com/office/drawing/2014/main" id="{3940ACFE-7042-4F85-A157-BC5AA4EE8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8">
            <a:extLst>
              <a:ext uri="{FF2B5EF4-FFF2-40B4-BE49-F238E27FC236}">
                <a16:creationId xmlns:a16="http://schemas.microsoft.com/office/drawing/2014/main" id="{9E84C2BC-77C4-4549-8B6E-8DCC2C46372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C7FF57C-8D65-465D-87DF-3C2C36D61F38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cs-CZ" altLang="cs-CZ" sz="1300"/>
          </a:p>
        </p:txBody>
      </p:sp>
      <p:sp>
        <p:nvSpPr>
          <p:cNvPr id="89091" name="Rectangle 1">
            <a:extLst>
              <a:ext uri="{FF2B5EF4-FFF2-40B4-BE49-F238E27FC236}">
                <a16:creationId xmlns:a16="http://schemas.microsoft.com/office/drawing/2014/main" id="{D16028D6-6885-4529-97E9-00C62F166E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9092" name="Text Box 2">
            <a:extLst>
              <a:ext uri="{FF2B5EF4-FFF2-40B4-BE49-F238E27FC236}">
                <a16:creationId xmlns:a16="http://schemas.microsoft.com/office/drawing/2014/main" id="{88380677-E7DF-41E9-8B26-DFB2895F4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>
            <a:extLst>
              <a:ext uri="{FF2B5EF4-FFF2-40B4-BE49-F238E27FC236}">
                <a16:creationId xmlns:a16="http://schemas.microsoft.com/office/drawing/2014/main" id="{5E1D7514-383D-4E7F-937C-CC59D3E73A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A621001-5DB9-4CC9-A240-98437D59E800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300"/>
          </a:p>
        </p:txBody>
      </p:sp>
      <p:sp>
        <p:nvSpPr>
          <p:cNvPr id="17411" name="Rectangle 1">
            <a:extLst>
              <a:ext uri="{FF2B5EF4-FFF2-40B4-BE49-F238E27FC236}">
                <a16:creationId xmlns:a16="http://schemas.microsoft.com/office/drawing/2014/main" id="{58F23076-4346-4317-AEFC-101EC83795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Text Box 2">
            <a:extLst>
              <a:ext uri="{FF2B5EF4-FFF2-40B4-BE49-F238E27FC236}">
                <a16:creationId xmlns:a16="http://schemas.microsoft.com/office/drawing/2014/main" id="{B925642D-7994-4ABC-8672-71F7A7F07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8">
            <a:extLst>
              <a:ext uri="{FF2B5EF4-FFF2-40B4-BE49-F238E27FC236}">
                <a16:creationId xmlns:a16="http://schemas.microsoft.com/office/drawing/2014/main" id="{6F32971D-B860-4E34-B95E-DB2776AC8A5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433FE42-ABE6-4BC3-8838-7C377FDC3C83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cs-CZ" altLang="cs-CZ" sz="1300"/>
          </a:p>
        </p:txBody>
      </p:sp>
      <p:sp>
        <p:nvSpPr>
          <p:cNvPr id="91139" name="Rectangle 1">
            <a:extLst>
              <a:ext uri="{FF2B5EF4-FFF2-40B4-BE49-F238E27FC236}">
                <a16:creationId xmlns:a16="http://schemas.microsoft.com/office/drawing/2014/main" id="{8835B925-235C-4815-990C-9DE6AC98E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1140" name="Text Box 2">
            <a:extLst>
              <a:ext uri="{FF2B5EF4-FFF2-40B4-BE49-F238E27FC236}">
                <a16:creationId xmlns:a16="http://schemas.microsoft.com/office/drawing/2014/main" id="{5682529B-2073-4C5D-85D1-FF55616F2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8">
            <a:extLst>
              <a:ext uri="{FF2B5EF4-FFF2-40B4-BE49-F238E27FC236}">
                <a16:creationId xmlns:a16="http://schemas.microsoft.com/office/drawing/2014/main" id="{8BE3033D-6EE5-4821-835A-044B7880968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3E301DF-D00F-43C3-84B3-D9C14094FF4E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cs-CZ" altLang="cs-CZ" sz="1300"/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D8E96128-024A-4824-8820-93266835BB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3188" name="Text Box 3">
            <a:extLst>
              <a:ext uri="{FF2B5EF4-FFF2-40B4-BE49-F238E27FC236}">
                <a16:creationId xmlns:a16="http://schemas.microsoft.com/office/drawing/2014/main" id="{E291CF5F-0FEF-4510-97E1-AE3515932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8">
            <a:extLst>
              <a:ext uri="{FF2B5EF4-FFF2-40B4-BE49-F238E27FC236}">
                <a16:creationId xmlns:a16="http://schemas.microsoft.com/office/drawing/2014/main" id="{1E1E9043-1894-4742-BF8B-9069FAC274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313A7D9-6891-47AE-9B66-B99EA9FD29AF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cs-CZ" altLang="cs-CZ" sz="1300"/>
          </a:p>
        </p:txBody>
      </p:sp>
      <p:sp>
        <p:nvSpPr>
          <p:cNvPr id="95235" name="Rectangle 1">
            <a:extLst>
              <a:ext uri="{FF2B5EF4-FFF2-40B4-BE49-F238E27FC236}">
                <a16:creationId xmlns:a16="http://schemas.microsoft.com/office/drawing/2014/main" id="{E64A7989-2B1A-41C4-85AB-380BAD13E6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5236" name="Text Box 2">
            <a:extLst>
              <a:ext uri="{FF2B5EF4-FFF2-40B4-BE49-F238E27FC236}">
                <a16:creationId xmlns:a16="http://schemas.microsoft.com/office/drawing/2014/main" id="{13DF6EB5-9365-469D-9151-62CE5B1987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8">
            <a:extLst>
              <a:ext uri="{FF2B5EF4-FFF2-40B4-BE49-F238E27FC236}">
                <a16:creationId xmlns:a16="http://schemas.microsoft.com/office/drawing/2014/main" id="{989B6C21-35B4-4656-92B7-CB4FA40AF18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244501D-9107-4439-81B4-4B809DDD127F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cs-CZ" altLang="cs-CZ" sz="13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69753F1D-86F0-48A6-8F5A-62120C05AE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7284" name="Text Box 3">
            <a:extLst>
              <a:ext uri="{FF2B5EF4-FFF2-40B4-BE49-F238E27FC236}">
                <a16:creationId xmlns:a16="http://schemas.microsoft.com/office/drawing/2014/main" id="{BAC72ECA-0FF7-4709-93C6-8EF57C553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8">
            <a:extLst>
              <a:ext uri="{FF2B5EF4-FFF2-40B4-BE49-F238E27FC236}">
                <a16:creationId xmlns:a16="http://schemas.microsoft.com/office/drawing/2014/main" id="{330C4B0D-FC4C-4C4A-97CD-24F5C5FD59E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62CF0F5-4A31-426D-A5E8-EF3B3ABB4B43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cs-CZ" altLang="cs-CZ" sz="1300"/>
          </a:p>
        </p:txBody>
      </p:sp>
      <p:sp>
        <p:nvSpPr>
          <p:cNvPr id="99331" name="Rectangle 1">
            <a:extLst>
              <a:ext uri="{FF2B5EF4-FFF2-40B4-BE49-F238E27FC236}">
                <a16:creationId xmlns:a16="http://schemas.microsoft.com/office/drawing/2014/main" id="{0CFA3E78-8F65-4C84-8EB8-807A018FAC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9332" name="Text Box 2">
            <a:extLst>
              <a:ext uri="{FF2B5EF4-FFF2-40B4-BE49-F238E27FC236}">
                <a16:creationId xmlns:a16="http://schemas.microsoft.com/office/drawing/2014/main" id="{08539FFC-89DF-4DA6-963E-ED1FF05FA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8">
            <a:extLst>
              <a:ext uri="{FF2B5EF4-FFF2-40B4-BE49-F238E27FC236}">
                <a16:creationId xmlns:a16="http://schemas.microsoft.com/office/drawing/2014/main" id="{7C06D322-5485-400B-BE8B-C28C08BED6D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5F67657-5B8D-4216-9504-B7CC9ED2DE79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cs-CZ" altLang="cs-CZ" sz="13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900AEE1B-ADF9-4045-827F-54324808EA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0485BF7C-75A8-4AC0-9737-56BCB83BAE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1200" y="4860925"/>
            <a:ext cx="5676900" cy="460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8">
            <a:extLst>
              <a:ext uri="{FF2B5EF4-FFF2-40B4-BE49-F238E27FC236}">
                <a16:creationId xmlns:a16="http://schemas.microsoft.com/office/drawing/2014/main" id="{6717F4C0-736D-43BA-AF49-DEFF799F054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7DF162-EC89-47D2-A634-FE12A9B2F8C4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300"/>
          </a:p>
        </p:txBody>
      </p:sp>
      <p:sp>
        <p:nvSpPr>
          <p:cNvPr id="103427" name="Text Box 2">
            <a:extLst>
              <a:ext uri="{FF2B5EF4-FFF2-40B4-BE49-F238E27FC236}">
                <a16:creationId xmlns:a16="http://schemas.microsoft.com/office/drawing/2014/main" id="{4089EDF2-F5F4-480F-BDDA-5CEED34787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340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6A49773-54BB-460D-B159-5D610AD59949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300"/>
          </a:p>
        </p:txBody>
      </p:sp>
      <p:sp>
        <p:nvSpPr>
          <p:cNvPr id="103428" name="Text Box 3">
            <a:extLst>
              <a:ext uri="{FF2B5EF4-FFF2-40B4-BE49-F238E27FC236}">
                <a16:creationId xmlns:a16="http://schemas.microsoft.com/office/drawing/2014/main" id="{9F86034C-59C8-4280-9600-5E6A7BE20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9723438"/>
            <a:ext cx="3074988" cy="50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4320" tIns="48960" rIns="94320" bIns="4896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95851BC-DBB3-4222-A478-DD224547D540}" type="slidenum">
              <a:rPr lang="cs-CZ" altLang="cs-CZ" sz="13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cs-CZ" altLang="cs-CZ" sz="1300"/>
          </a:p>
        </p:txBody>
      </p:sp>
      <p:sp>
        <p:nvSpPr>
          <p:cNvPr id="103429" name="Rectangle 4">
            <a:extLst>
              <a:ext uri="{FF2B5EF4-FFF2-40B4-BE49-F238E27FC236}">
                <a16:creationId xmlns:a16="http://schemas.microsoft.com/office/drawing/2014/main" id="{A74D3D24-4FCE-47D4-82C7-12940F7ED4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6525" y="766763"/>
            <a:ext cx="6826250" cy="3840162"/>
          </a:xfrm>
        </p:spPr>
      </p:sp>
      <p:sp>
        <p:nvSpPr>
          <p:cNvPr id="103430" name="Text Box 5">
            <a:extLst>
              <a:ext uri="{FF2B5EF4-FFF2-40B4-BE49-F238E27FC236}">
                <a16:creationId xmlns:a16="http://schemas.microsoft.com/office/drawing/2014/main" id="{0FE520BA-4C13-4CF4-99A6-8936681352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613" y="4862513"/>
            <a:ext cx="5678487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8">
            <a:extLst>
              <a:ext uri="{FF2B5EF4-FFF2-40B4-BE49-F238E27FC236}">
                <a16:creationId xmlns:a16="http://schemas.microsoft.com/office/drawing/2014/main" id="{95C3FEB5-557C-4C8F-83FA-2249E9FA6E0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5647DBC-3E86-47CB-9F9F-0E1480B1F037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cs-CZ" altLang="cs-CZ" sz="1300"/>
          </a:p>
        </p:txBody>
      </p:sp>
      <p:sp>
        <p:nvSpPr>
          <p:cNvPr id="105475" name="Rectangle 1">
            <a:extLst>
              <a:ext uri="{FF2B5EF4-FFF2-40B4-BE49-F238E27FC236}">
                <a16:creationId xmlns:a16="http://schemas.microsoft.com/office/drawing/2014/main" id="{EF2C015E-90A8-45BB-BE1C-50B422AE8D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5476" name="Text Box 2">
            <a:extLst>
              <a:ext uri="{FF2B5EF4-FFF2-40B4-BE49-F238E27FC236}">
                <a16:creationId xmlns:a16="http://schemas.microsoft.com/office/drawing/2014/main" id="{ED27C05E-32B5-4CE9-89F1-08B4D3AE4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8">
            <a:extLst>
              <a:ext uri="{FF2B5EF4-FFF2-40B4-BE49-F238E27FC236}">
                <a16:creationId xmlns:a16="http://schemas.microsoft.com/office/drawing/2014/main" id="{B14B971E-6B93-4610-B756-ABE575EB207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9DBA464-4CD9-4D76-A259-C4569897C37C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cs-CZ" altLang="cs-CZ" sz="1300"/>
          </a:p>
        </p:txBody>
      </p:sp>
      <p:sp>
        <p:nvSpPr>
          <p:cNvPr id="107523" name="Rectangle 1">
            <a:extLst>
              <a:ext uri="{FF2B5EF4-FFF2-40B4-BE49-F238E27FC236}">
                <a16:creationId xmlns:a16="http://schemas.microsoft.com/office/drawing/2014/main" id="{75D1668A-BA2F-44DA-9249-84EDDE7645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7524" name="Text Box 2">
            <a:extLst>
              <a:ext uri="{FF2B5EF4-FFF2-40B4-BE49-F238E27FC236}">
                <a16:creationId xmlns:a16="http://schemas.microsoft.com/office/drawing/2014/main" id="{9B131DB4-DB31-40F8-B026-A2E33A696B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8">
            <a:extLst>
              <a:ext uri="{FF2B5EF4-FFF2-40B4-BE49-F238E27FC236}">
                <a16:creationId xmlns:a16="http://schemas.microsoft.com/office/drawing/2014/main" id="{6BB652AA-8148-448C-AE27-B1D3D38EF2F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90EC080-EB5D-49B1-BFB5-40F5A9880E43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cs-CZ" altLang="cs-CZ" sz="1300"/>
          </a:p>
        </p:txBody>
      </p:sp>
      <p:sp>
        <p:nvSpPr>
          <p:cNvPr id="109571" name="Rectangle 1">
            <a:extLst>
              <a:ext uri="{FF2B5EF4-FFF2-40B4-BE49-F238E27FC236}">
                <a16:creationId xmlns:a16="http://schemas.microsoft.com/office/drawing/2014/main" id="{A3895444-9537-455A-B109-C247197C2C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9572" name="Text Box 2">
            <a:extLst>
              <a:ext uri="{FF2B5EF4-FFF2-40B4-BE49-F238E27FC236}">
                <a16:creationId xmlns:a16="http://schemas.microsoft.com/office/drawing/2014/main" id="{C9A20360-CE26-48B5-97A7-F819883D2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>
            <a:extLst>
              <a:ext uri="{FF2B5EF4-FFF2-40B4-BE49-F238E27FC236}">
                <a16:creationId xmlns:a16="http://schemas.microsoft.com/office/drawing/2014/main" id="{DDCDC54B-F1E6-4FCC-BB76-19F9D3A82D6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26DA6EB-6C8B-4504-986D-5F83C4A3C258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300"/>
          </a:p>
        </p:txBody>
      </p:sp>
      <p:sp>
        <p:nvSpPr>
          <p:cNvPr id="19459" name="Rectangle 1">
            <a:extLst>
              <a:ext uri="{FF2B5EF4-FFF2-40B4-BE49-F238E27FC236}">
                <a16:creationId xmlns:a16="http://schemas.microsoft.com/office/drawing/2014/main" id="{67B55709-7EF5-4507-B2AE-237BEA7D02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Text Box 2">
            <a:extLst>
              <a:ext uri="{FF2B5EF4-FFF2-40B4-BE49-F238E27FC236}">
                <a16:creationId xmlns:a16="http://schemas.microsoft.com/office/drawing/2014/main" id="{6398B503-EDDB-4552-8778-A87CB18031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8">
            <a:extLst>
              <a:ext uri="{FF2B5EF4-FFF2-40B4-BE49-F238E27FC236}">
                <a16:creationId xmlns:a16="http://schemas.microsoft.com/office/drawing/2014/main" id="{A58D5F2A-8CC1-426B-A428-A00E05E8615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094D3FF-34F4-4437-8F86-F8F5E178FD14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cs-CZ" altLang="cs-CZ" sz="1300"/>
          </a:p>
        </p:txBody>
      </p:sp>
      <p:sp>
        <p:nvSpPr>
          <p:cNvPr id="113667" name="Rectangle 1">
            <a:extLst>
              <a:ext uri="{FF2B5EF4-FFF2-40B4-BE49-F238E27FC236}">
                <a16:creationId xmlns:a16="http://schemas.microsoft.com/office/drawing/2014/main" id="{22A69F9A-629C-4979-9812-BD74AAC30CC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3668" name="Text Box 2">
            <a:extLst>
              <a:ext uri="{FF2B5EF4-FFF2-40B4-BE49-F238E27FC236}">
                <a16:creationId xmlns:a16="http://schemas.microsoft.com/office/drawing/2014/main" id="{4569C368-ECA6-4F7C-9002-3600AFEC5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8">
            <a:extLst>
              <a:ext uri="{FF2B5EF4-FFF2-40B4-BE49-F238E27FC236}">
                <a16:creationId xmlns:a16="http://schemas.microsoft.com/office/drawing/2014/main" id="{EA36B957-5D8B-4DF6-B637-2D61FBD2854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015435-EF78-47FF-93AB-DC5DFC2EAAAF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cs-CZ" altLang="cs-CZ" sz="1300"/>
          </a:p>
        </p:txBody>
      </p:sp>
      <p:sp>
        <p:nvSpPr>
          <p:cNvPr id="115715" name="Rectangle 1">
            <a:extLst>
              <a:ext uri="{FF2B5EF4-FFF2-40B4-BE49-F238E27FC236}">
                <a16:creationId xmlns:a16="http://schemas.microsoft.com/office/drawing/2014/main" id="{202D4190-E8A4-425B-891E-47AB71969E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5716" name="Text Box 2">
            <a:extLst>
              <a:ext uri="{FF2B5EF4-FFF2-40B4-BE49-F238E27FC236}">
                <a16:creationId xmlns:a16="http://schemas.microsoft.com/office/drawing/2014/main" id="{E7D20A00-9E42-4E51-B03A-6CB0ECE96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8">
            <a:extLst>
              <a:ext uri="{FF2B5EF4-FFF2-40B4-BE49-F238E27FC236}">
                <a16:creationId xmlns:a16="http://schemas.microsoft.com/office/drawing/2014/main" id="{CE2EEDB0-6D28-4A1A-8832-2EB9EBFDDD3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E3F8524-A381-4030-AF92-15C6C168804F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cs-CZ" altLang="cs-CZ" sz="1300"/>
          </a:p>
        </p:txBody>
      </p:sp>
      <p:sp>
        <p:nvSpPr>
          <p:cNvPr id="117763" name="Rectangle 1">
            <a:extLst>
              <a:ext uri="{FF2B5EF4-FFF2-40B4-BE49-F238E27FC236}">
                <a16:creationId xmlns:a16="http://schemas.microsoft.com/office/drawing/2014/main" id="{C1A80318-6C80-4255-84A5-7EB2428AB6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17764" name="Text Box 2">
            <a:extLst>
              <a:ext uri="{FF2B5EF4-FFF2-40B4-BE49-F238E27FC236}">
                <a16:creationId xmlns:a16="http://schemas.microsoft.com/office/drawing/2014/main" id="{738DCA08-8B9A-47DA-BD71-0F15EBDFAF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8">
            <a:extLst>
              <a:ext uri="{FF2B5EF4-FFF2-40B4-BE49-F238E27FC236}">
                <a16:creationId xmlns:a16="http://schemas.microsoft.com/office/drawing/2014/main" id="{6A09A6B3-FDE8-401A-ABCD-0AA50782FF3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EA181B3-9D5C-4557-98D9-BF66E48FA862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cs-CZ" altLang="cs-CZ" sz="1300"/>
          </a:p>
        </p:txBody>
      </p:sp>
      <p:sp>
        <p:nvSpPr>
          <p:cNvPr id="123907" name="Rectangle 1">
            <a:extLst>
              <a:ext uri="{FF2B5EF4-FFF2-40B4-BE49-F238E27FC236}">
                <a16:creationId xmlns:a16="http://schemas.microsoft.com/office/drawing/2014/main" id="{B54D0878-4DD3-45D7-8F1F-9340D143F4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3908" name="Text Box 2">
            <a:extLst>
              <a:ext uri="{FF2B5EF4-FFF2-40B4-BE49-F238E27FC236}">
                <a16:creationId xmlns:a16="http://schemas.microsoft.com/office/drawing/2014/main" id="{D54E7EE7-58AA-422E-B0E4-CF1B71DFD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8">
            <a:extLst>
              <a:ext uri="{FF2B5EF4-FFF2-40B4-BE49-F238E27FC236}">
                <a16:creationId xmlns:a16="http://schemas.microsoft.com/office/drawing/2014/main" id="{89EF9787-C9EF-47EA-A9AE-B875F0BD778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8A1A8AB-CB59-4A3D-BAD6-B4C24F128837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54</a:t>
            </a:fld>
            <a:endParaRPr lang="cs-CZ" altLang="cs-CZ" sz="1300"/>
          </a:p>
        </p:txBody>
      </p:sp>
      <p:sp>
        <p:nvSpPr>
          <p:cNvPr id="128003" name="Rectangle 1">
            <a:extLst>
              <a:ext uri="{FF2B5EF4-FFF2-40B4-BE49-F238E27FC236}">
                <a16:creationId xmlns:a16="http://schemas.microsoft.com/office/drawing/2014/main" id="{0A22CA1E-1CD5-4949-B8B6-43E9ACE050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8004" name="Text Box 2">
            <a:extLst>
              <a:ext uri="{FF2B5EF4-FFF2-40B4-BE49-F238E27FC236}">
                <a16:creationId xmlns:a16="http://schemas.microsoft.com/office/drawing/2014/main" id="{0D957C94-D014-47AC-8E7C-81D07394D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8">
            <a:extLst>
              <a:ext uri="{FF2B5EF4-FFF2-40B4-BE49-F238E27FC236}">
                <a16:creationId xmlns:a16="http://schemas.microsoft.com/office/drawing/2014/main" id="{07CC4284-9CB9-4A1A-A43C-376A1ED45FE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13A109B-4A54-40BE-9BFA-82B5C6028764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55</a:t>
            </a:fld>
            <a:endParaRPr lang="cs-CZ" altLang="cs-CZ" sz="1300"/>
          </a:p>
        </p:txBody>
      </p:sp>
      <p:sp>
        <p:nvSpPr>
          <p:cNvPr id="125955" name="Rectangle 1">
            <a:extLst>
              <a:ext uri="{FF2B5EF4-FFF2-40B4-BE49-F238E27FC236}">
                <a16:creationId xmlns:a16="http://schemas.microsoft.com/office/drawing/2014/main" id="{BA70BF64-3F7B-4148-83BE-1FAD0B0EC4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5956" name="Text Box 2">
            <a:extLst>
              <a:ext uri="{FF2B5EF4-FFF2-40B4-BE49-F238E27FC236}">
                <a16:creationId xmlns:a16="http://schemas.microsoft.com/office/drawing/2014/main" id="{4CB94C8A-0F33-4295-B287-756FF85A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>
            <a:extLst>
              <a:ext uri="{FF2B5EF4-FFF2-40B4-BE49-F238E27FC236}">
                <a16:creationId xmlns:a16="http://schemas.microsoft.com/office/drawing/2014/main" id="{97BF00D6-0869-4A39-BB84-764E8A3483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B28CEBC-48EE-469F-8E53-A6F74093B4D7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300"/>
          </a:p>
        </p:txBody>
      </p:sp>
      <p:sp>
        <p:nvSpPr>
          <p:cNvPr id="21507" name="Rectangle 1">
            <a:extLst>
              <a:ext uri="{FF2B5EF4-FFF2-40B4-BE49-F238E27FC236}">
                <a16:creationId xmlns:a16="http://schemas.microsoft.com/office/drawing/2014/main" id="{E541E9CE-1763-4882-8B0F-EED7E86A85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Text Box 2">
            <a:extLst>
              <a:ext uri="{FF2B5EF4-FFF2-40B4-BE49-F238E27FC236}">
                <a16:creationId xmlns:a16="http://schemas.microsoft.com/office/drawing/2014/main" id="{5A5AA2DF-56A9-4125-B7B0-0876C62F3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1BA6EB70-283B-4D35-9161-BDC2B38F940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CB8E157-628E-4A77-9A20-A69CF2A27BFA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300"/>
          </a:p>
        </p:txBody>
      </p:sp>
      <p:sp>
        <p:nvSpPr>
          <p:cNvPr id="23555" name="Rectangle 1">
            <a:extLst>
              <a:ext uri="{FF2B5EF4-FFF2-40B4-BE49-F238E27FC236}">
                <a16:creationId xmlns:a16="http://schemas.microsoft.com/office/drawing/2014/main" id="{AF973510-A5BE-4239-A91F-A40EC42466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Text Box 2">
            <a:extLst>
              <a:ext uri="{FF2B5EF4-FFF2-40B4-BE49-F238E27FC236}">
                <a16:creationId xmlns:a16="http://schemas.microsoft.com/office/drawing/2014/main" id="{3F67E94A-AC37-4539-9A0A-664AF6E16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>
            <a:extLst>
              <a:ext uri="{FF2B5EF4-FFF2-40B4-BE49-F238E27FC236}">
                <a16:creationId xmlns:a16="http://schemas.microsoft.com/office/drawing/2014/main" id="{24207B2C-8EFC-4B5B-BEA0-1AE8D1884FF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266333E-EB9C-4806-B9E4-E931793F2777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300"/>
          </a:p>
        </p:txBody>
      </p:sp>
      <p:sp>
        <p:nvSpPr>
          <p:cNvPr id="25603" name="Rectangle 1">
            <a:extLst>
              <a:ext uri="{FF2B5EF4-FFF2-40B4-BE49-F238E27FC236}">
                <a16:creationId xmlns:a16="http://schemas.microsoft.com/office/drawing/2014/main" id="{8C14669C-A156-43DD-B82C-62682D3ADA7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Text Box 2">
            <a:extLst>
              <a:ext uri="{FF2B5EF4-FFF2-40B4-BE49-F238E27FC236}">
                <a16:creationId xmlns:a16="http://schemas.microsoft.com/office/drawing/2014/main" id="{EFDD45B6-3393-4BF7-8FEC-5E758AD9F7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>
            <a:extLst>
              <a:ext uri="{FF2B5EF4-FFF2-40B4-BE49-F238E27FC236}">
                <a16:creationId xmlns:a16="http://schemas.microsoft.com/office/drawing/2014/main" id="{EC08A20C-B993-43C3-8C2A-4C7CD2DB683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969F8D61-0918-477A-B556-0620B75BAECE}" type="slidenum">
              <a:rPr lang="cs-CZ" altLang="cs-CZ" sz="1300" smtClean="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300"/>
          </a:p>
        </p:txBody>
      </p:sp>
      <p:sp>
        <p:nvSpPr>
          <p:cNvPr id="27651" name="Rectangle 1">
            <a:extLst>
              <a:ext uri="{FF2B5EF4-FFF2-40B4-BE49-F238E27FC236}">
                <a16:creationId xmlns:a16="http://schemas.microsoft.com/office/drawing/2014/main" id="{86C25F8E-206F-473D-A72E-AECCB22063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4662" cy="38401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2" name="Text Box 2">
            <a:extLst>
              <a:ext uri="{FF2B5EF4-FFF2-40B4-BE49-F238E27FC236}">
                <a16:creationId xmlns:a16="http://schemas.microsoft.com/office/drawing/2014/main" id="{ADAEBBF2-B711-42F7-8099-9ABABA2533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200" y="4860925"/>
            <a:ext cx="5676900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lze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34584" y="617539"/>
            <a:ext cx="10386483" cy="11398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5AC7C0A-7D09-45B8-9DEA-308C498155D8}"/>
              </a:ext>
            </a:extLst>
          </p:cNvPr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CA013-CF9A-4A9A-82D6-0E90AB3E05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8752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2.xml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4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9.xml"/><Relationship Id="rId4" Type="http://schemas.openxmlformats.org/officeDocument/2006/relationships/image" Target="../media/image8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7.xml"/><Relationship Id="rId4" Type="http://schemas.openxmlformats.org/officeDocument/2006/relationships/image" Target="../media/image8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9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3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5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5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>
            <a:extLst>
              <a:ext uri="{FF2B5EF4-FFF2-40B4-BE49-F238E27FC236}">
                <a16:creationId xmlns:a16="http://schemas.microsoft.com/office/drawing/2014/main" id="{8F2A3AA8-1BCE-40B7-8E5D-F9BDD6D4D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639" y="1879601"/>
            <a:ext cx="8061325" cy="212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4400" b="1">
                <a:latin typeface="Arial" panose="020B0604020202020204" pitchFamily="34" charset="0"/>
                <a:cs typeface="Arial" panose="020B0604020202020204" pitchFamily="34" charset="0"/>
              </a:rPr>
              <a:t>OPIOID ANALGESICS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4400" b="1">
                <a:latin typeface="Arial" panose="020B0604020202020204" pitchFamily="34" charset="0"/>
                <a:cs typeface="Arial" panose="020B0604020202020204" pitchFamily="34" charset="0"/>
              </a:rPr>
              <a:t>(ANALGESICS – ANODYNES)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44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2F1B0A4-A69F-4626-A4E4-302E3D74D3C7}"/>
              </a:ext>
            </a:extLst>
          </p:cNvPr>
          <p:cNvSpPr txBox="1">
            <a:spLocks/>
          </p:cNvSpPr>
          <p:nvPr/>
        </p:nvSpPr>
        <p:spPr bwMode="auto">
          <a:xfrm>
            <a:off x="205662" y="6165850"/>
            <a:ext cx="2649505" cy="32385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 anchor="b"/>
          <a:lstStyle>
            <a:defPPr>
              <a:defRPr lang="en-GB"/>
            </a:defPPr>
            <a:lvl1pPr marL="215900" indent="-214313" algn="r" defTabSz="449263" rtl="0" eaLnBrk="1" fontAlgn="base" hangingPunct="1">
              <a:spcBef>
                <a:spcPct val="0"/>
              </a:spcBef>
              <a:spcAft>
                <a:spcPct val="0"/>
              </a:spcAft>
              <a:buSzPct val="4500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</a:tabLst>
              <a:defRPr sz="1400" kern="1200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Segoe UI" panose="020B0502040204020203" pitchFamily="34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ahoma" panose="020B0604030504040204" pitchFamily="34" charset="0"/>
                <a:ea typeface="Microsoft YaHei" panose="020B0503020204020204" pitchFamily="34" charset="-122"/>
                <a:cs typeface="+mn-cs"/>
              </a:defRPr>
            </a:lvl9pPr>
          </a:lstStyle>
          <a:p>
            <a:pPr>
              <a:defRPr/>
            </a:pP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Department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pc="-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Pharmacology</a:t>
            </a:r>
            <a:r>
              <a:rPr lang="cs-CZ" spc="-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MU</a:t>
            </a:r>
            <a:endParaRPr lang="cs-CZ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44" name="Obrázek 3">
            <a:extLst>
              <a:ext uri="{FF2B5EF4-FFF2-40B4-BE49-F238E27FC236}">
                <a16:creationId xmlns:a16="http://schemas.microsoft.com/office/drawing/2014/main" id="{AD493132-E819-41AF-AC67-2E621D1778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72" y="58739"/>
            <a:ext cx="2105025" cy="162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ovéPole 1">
            <a:extLst>
              <a:ext uri="{FF2B5EF4-FFF2-40B4-BE49-F238E27FC236}">
                <a16:creationId xmlns:a16="http://schemas.microsoft.com/office/drawing/2014/main" id="{4808D4BB-9B71-4791-AC43-30D9ECC8B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3" y="4149725"/>
            <a:ext cx="7054850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 notice</a:t>
            </a:r>
            <a:endParaRPr lang="cs-CZ" altLang="cs-CZ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presentation is copyrighted work created by employees of Masaryk university.</a:t>
            </a:r>
            <a:endParaRPr lang="cs-CZ" altLang="cs-CZ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are allowed to make copies for learning purposes</a:t>
            </a:r>
            <a:r>
              <a: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only. </a:t>
            </a:r>
            <a:endParaRPr lang="cs-CZ" altLang="cs-CZ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cs-CZ" altLang="cs-CZ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unauthorised reproduction or distribution of the presentation or individual slides</a:t>
            </a:r>
            <a:r>
              <a: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against the law.</a:t>
            </a:r>
            <a:endParaRPr lang="cs-CZ" altLang="cs-CZ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>
            <a:extLst>
              <a:ext uri="{FF2B5EF4-FFF2-40B4-BE49-F238E27FC236}">
                <a16:creationId xmlns:a16="http://schemas.microsoft.com/office/drawing/2014/main" id="{202D384D-488D-42A9-9181-66919E029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931863"/>
            <a:ext cx="8748712" cy="47625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phantom</a:t>
            </a: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700"/>
              </a:spcBef>
              <a:buSzPct val="100000"/>
              <a:defRPr/>
            </a:pP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surgically or traumatically removed parts of the human body, most commonly the lower limb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other parts of the body (ablation of the breast, as well as after the removal of the visceral organs - the colon); 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700"/>
              </a:spcBef>
              <a:buSzPct val="100000"/>
              <a:defRPr/>
            </a:pP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apply pathophysiological influences peripheral, central and psychogenic; 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700"/>
              </a:spcBef>
              <a:buSzPct val="100000"/>
              <a:defRPr/>
            </a:pP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breakthrough</a:t>
            </a: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700"/>
              </a:spcBef>
              <a:buSzPct val="100000"/>
              <a:defRPr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sudden, transient, mostly short-term worsening of pain in patients who have well-controlled baseline pain; 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700"/>
              </a:spcBef>
              <a:buSzPct val="100000"/>
              <a:defRPr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usually 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patients treated with opioids for cancer diagnosis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typically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progression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cancer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BF02E5AC-A225-4F1D-BEB7-1117A6FCF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6989"/>
            <a:ext cx="779303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Special types of p</a:t>
            </a: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ain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>
            <a:extLst>
              <a:ext uri="{FF2B5EF4-FFF2-40B4-BE49-F238E27FC236}">
                <a16:creationId xmlns:a16="http://schemas.microsoft.com/office/drawing/2014/main" id="{FB5B88F6-FAF9-40FD-87BD-73C04CAA7D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8" y="981075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36550" indent="-336550"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60000"/>
              <a:buFont typeface="Wingdings" pitchFamily="2" charset="2"/>
              <a:buChar char=""/>
              <a:defRPr/>
            </a:pPr>
            <a:r>
              <a:rPr lang="cs-CZ" altLang="cs-CZ" sz="3200" b="1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delivery</a:t>
            </a:r>
            <a:r>
              <a:rPr lang="cs-CZ" altLang="cs-CZ" sz="3200" b="1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sz="3200" b="1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pain</a:t>
            </a:r>
            <a:endParaRPr lang="cs-CZ" altLang="cs-CZ" sz="3200" b="1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 marL="339725">
              <a:lnSpc>
                <a:spcPct val="90000"/>
              </a:lnSpc>
              <a:spcBef>
                <a:spcPts val="500"/>
              </a:spcBef>
              <a:buSzPct val="60000"/>
              <a:defRPr/>
            </a:pP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-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belongs to the strongest pain reliever, nevertheless, that before the birth are rising thresholds for somatic and visceral pain</a:t>
            </a:r>
          </a:p>
          <a:p>
            <a:pPr marL="339725">
              <a:lnSpc>
                <a:spcPct val="90000"/>
              </a:lnSpc>
              <a:spcBef>
                <a:spcPts val="500"/>
              </a:spcBef>
              <a:buSzPct val="60000"/>
              <a:defRPr/>
            </a:pPr>
            <a:endParaRPr lang="cs-CZ" altLang="cs-CZ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 marL="339725">
              <a:lnSpc>
                <a:spcPct val="90000"/>
              </a:lnSpc>
              <a:spcBef>
                <a:spcPts val="500"/>
              </a:spcBef>
              <a:buSzPct val="60000"/>
              <a:defRPr/>
            </a:pP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-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the tissue is developed by excessive pressure, they are strongly being pushed and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lacerations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occur</a:t>
            </a:r>
          </a:p>
          <a:p>
            <a:pPr marL="339725">
              <a:lnSpc>
                <a:spcPct val="90000"/>
              </a:lnSpc>
              <a:spcBef>
                <a:spcPts val="500"/>
              </a:spcBef>
              <a:buSzPct val="60000"/>
              <a:defRPr/>
            </a:pPr>
            <a:endParaRPr lang="cs-CZ" altLang="cs-CZ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 marL="339725">
              <a:lnSpc>
                <a:spcPct val="90000"/>
              </a:lnSpc>
              <a:spcBef>
                <a:spcPts val="500"/>
              </a:spcBef>
              <a:buSzPct val="60000"/>
              <a:defRPr/>
            </a:pP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-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tissues are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under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influence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of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bradykinin, H</a:t>
            </a:r>
            <a:r>
              <a:rPr lang="cs-CZ" altLang="cs-CZ" baseline="30000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+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, K</a:t>
            </a:r>
            <a:r>
              <a:rPr lang="cs-CZ" altLang="cs-CZ" baseline="30000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+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, histamine and serotonin</a:t>
            </a:r>
          </a:p>
          <a:p>
            <a:pPr marL="339725">
              <a:lnSpc>
                <a:spcPct val="90000"/>
              </a:lnSpc>
              <a:spcBef>
                <a:spcPts val="500"/>
              </a:spcBef>
              <a:buSzPct val="60000"/>
              <a:defRPr/>
            </a:pPr>
            <a:endParaRPr lang="cs-CZ" altLang="cs-CZ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 marL="339725">
              <a:lnSpc>
                <a:spcPct val="90000"/>
              </a:lnSpc>
              <a:spcBef>
                <a:spcPts val="500"/>
              </a:spcBef>
              <a:buSzPct val="60000"/>
              <a:defRPr/>
            </a:pP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-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induction of stress → ↑ cortisol,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epinephrine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, norepinephrine, dopamine → somatic and psychological reactions</a:t>
            </a: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A50EA92D-BA12-42CA-9BFF-3EC35DC0B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6989"/>
            <a:ext cx="779303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Special types of p</a:t>
            </a: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ain</a:t>
            </a:r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Oval 1">
            <a:extLst>
              <a:ext uri="{FF2B5EF4-FFF2-40B4-BE49-F238E27FC236}">
                <a16:creationId xmlns:a16="http://schemas.microsoft.com/office/drawing/2014/main" id="{A6178D06-1259-48E6-87BB-14834EBF4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2420938"/>
            <a:ext cx="2952750" cy="1439862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ONCOLOGICAL PAIN</a:t>
            </a:r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67C2310-4276-4031-B510-8F3202ECAB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620713"/>
            <a:ext cx="2520950" cy="17272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SOMATIC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MANIFESTATIONS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sharp or dull pain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Inflammatory response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colic pain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neuralgia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4304E449-63F1-4FE6-A6CC-3C7AB3798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325" y="620714"/>
            <a:ext cx="1944688" cy="1368425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EMOTIONAL 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MANIFESTATIONS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anxiety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depression</a:t>
            </a:r>
          </a:p>
        </p:txBody>
      </p:sp>
      <p:sp>
        <p:nvSpPr>
          <p:cNvPr id="32773" name="Rectangle 4">
            <a:extLst>
              <a:ext uri="{FF2B5EF4-FFF2-40B4-BE49-F238E27FC236}">
                <a16:creationId xmlns:a16="http://schemas.microsoft.com/office/drawing/2014/main" id="{5A47FBD4-9E94-4F59-8ADB-5AFC14D60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4149725"/>
            <a:ext cx="3384550" cy="19446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SOCIO-ECONOMIC IMPACT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personality changes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care of the security of the family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the breakdown of the family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>
                <a:latin typeface="Candara" panose="020E0502030303020204" pitchFamily="34" charset="0"/>
              </a:rPr>
              <a:t>loss of friends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1800">
              <a:latin typeface="Candara" panose="020E0502030303020204" pitchFamily="34" charset="0"/>
            </a:endParaRPr>
          </a:p>
        </p:txBody>
      </p:sp>
      <p:sp>
        <p:nvSpPr>
          <p:cNvPr id="32774" name="Rectangle 5">
            <a:extLst>
              <a:ext uri="{FF2B5EF4-FFF2-40B4-BE49-F238E27FC236}">
                <a16:creationId xmlns:a16="http://schemas.microsoft.com/office/drawing/2014/main" id="{2E085327-D3E8-4A25-AF3C-65769FDD2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9964" y="4508500"/>
            <a:ext cx="2879725" cy="1512888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EXISTENTIAL CONCERNS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en-US" altLang="cs-CZ" sz="1800" b="1">
                <a:latin typeface="Candara" panose="020E0502030303020204" pitchFamily="34" charset="0"/>
              </a:rPr>
              <a:t>concerns about the course 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en-US" altLang="cs-CZ" sz="1800" b="1">
                <a:latin typeface="Candara" panose="020E0502030303020204" pitchFamily="34" charset="0"/>
              </a:rPr>
              <a:t>of the disease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general uncertainty</a:t>
            </a:r>
          </a:p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1800" b="1">
                <a:latin typeface="Candara" panose="020E0502030303020204" pitchFamily="34" charset="0"/>
              </a:rPr>
              <a:t>the fear of death</a:t>
            </a:r>
          </a:p>
        </p:txBody>
      </p:sp>
      <p:sp>
        <p:nvSpPr>
          <p:cNvPr id="32775" name="Line 6">
            <a:extLst>
              <a:ext uri="{FF2B5EF4-FFF2-40B4-BE49-F238E27FC236}">
                <a16:creationId xmlns:a16="http://schemas.microsoft.com/office/drawing/2014/main" id="{13D0B58C-7C04-490C-8C7F-58902D4E0E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3164" y="3716339"/>
            <a:ext cx="1525587" cy="4333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6" name="Line 7">
            <a:extLst>
              <a:ext uri="{FF2B5EF4-FFF2-40B4-BE49-F238E27FC236}">
                <a16:creationId xmlns:a16="http://schemas.microsoft.com/office/drawing/2014/main" id="{013455E0-F093-4B05-93BA-9087F0578DC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89425" y="1477963"/>
            <a:ext cx="1092200" cy="1020762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7" name="Line 8">
            <a:extLst>
              <a:ext uri="{FF2B5EF4-FFF2-40B4-BE49-F238E27FC236}">
                <a16:creationId xmlns:a16="http://schemas.microsoft.com/office/drawing/2014/main" id="{8416F066-4D54-4CC1-916A-C1FE92A98B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248526" y="1982788"/>
            <a:ext cx="1368425" cy="6604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2778" name="Line 9">
            <a:extLst>
              <a:ext uri="{FF2B5EF4-FFF2-40B4-BE49-F238E27FC236}">
                <a16:creationId xmlns:a16="http://schemas.microsoft.com/office/drawing/2014/main" id="{E15E59CD-D615-41C0-ABF5-FDC7D63E7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43700" y="3789363"/>
            <a:ext cx="2160588" cy="6477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80C37F34-E4C5-4662-84B1-2BBEACC235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4425" y="260350"/>
            <a:ext cx="77930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>
                <a:latin typeface="Arial" panose="020B0604020202020204" pitchFamily="34" charset="0"/>
                <a:cs typeface="Arial" panose="020B0604020202020204" pitchFamily="34" charset="0"/>
              </a:rPr>
              <a:t>VAS: Visual analogue scale</a:t>
            </a:r>
            <a:r>
              <a:rPr lang="cs-CZ" altLang="cs-CZ" sz="36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34819" name="Picture 3">
            <a:extLst>
              <a:ext uri="{FF2B5EF4-FFF2-40B4-BE49-F238E27FC236}">
                <a16:creationId xmlns:a16="http://schemas.microsoft.com/office/drawing/2014/main" id="{BD084C8F-1E73-4F1A-A424-47B3BE5A92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1" y="1557339"/>
            <a:ext cx="7129463" cy="343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4820" name="Text Box 5">
            <a:extLst>
              <a:ext uri="{FF2B5EF4-FFF2-40B4-BE49-F238E27FC236}">
                <a16:creationId xmlns:a16="http://schemas.microsoft.com/office/drawing/2014/main" id="{B76AD138-6327-4220-90BA-7C414A918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23813"/>
            <a:ext cx="6981825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3600" b="1">
                <a:latin typeface="Candara" panose="020E0502030303020204" pitchFamily="34" charset="0"/>
                <a:cs typeface="Arial" panose="020B0604020202020204" pitchFamily="34" charset="0"/>
              </a:rPr>
              <a:t>Diagnostics of Pain</a:t>
            </a:r>
          </a:p>
        </p:txBody>
      </p:sp>
      <p:sp>
        <p:nvSpPr>
          <p:cNvPr id="34821" name="Text Box 6">
            <a:extLst>
              <a:ext uri="{FF2B5EF4-FFF2-40B4-BE49-F238E27FC236}">
                <a16:creationId xmlns:a16="http://schemas.microsoft.com/office/drawing/2014/main" id="{AFB54AD4-C32D-44DA-9228-F54075D8B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3716338"/>
            <a:ext cx="1366837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cs-CZ"/>
              <a:t>NO PAIN</a:t>
            </a:r>
          </a:p>
        </p:txBody>
      </p:sp>
      <p:sp>
        <p:nvSpPr>
          <p:cNvPr id="34822" name="Text Box 7">
            <a:extLst>
              <a:ext uri="{FF2B5EF4-FFF2-40B4-BE49-F238E27FC236}">
                <a16:creationId xmlns:a16="http://schemas.microsoft.com/office/drawing/2014/main" id="{EB460D8E-C4C2-49EC-AC03-121022F0F7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9600" y="3644901"/>
            <a:ext cx="2782044" cy="830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cs-CZ"/>
              <a:t>THE WORST PAIN 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cs-CZ" altLang="cs-CZ"/>
              <a:t>YOU CAN IMAGINE</a:t>
            </a:r>
          </a:p>
        </p:txBody>
      </p:sp>
    </p:spTree>
    <p:custDataLst>
      <p:tags r:id="rId1"/>
    </p:custData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31C97BAA-B117-4185-B1A9-FE12E3E4D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549275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Candara" panose="020E0502030303020204" pitchFamily="34" charset="0"/>
              </a:rPr>
              <a:t>Process of pain perception</a:t>
            </a:r>
          </a:p>
        </p:txBody>
      </p:sp>
      <p:sp>
        <p:nvSpPr>
          <p:cNvPr id="36867" name="Line 2">
            <a:extLst>
              <a:ext uri="{FF2B5EF4-FFF2-40B4-BE49-F238E27FC236}">
                <a16:creationId xmlns:a16="http://schemas.microsoft.com/office/drawing/2014/main" id="{A985F2B9-2E88-4E3F-B5CF-B00D24B18A8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44901" y="1916114"/>
            <a:ext cx="1158875" cy="17287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68" name="Text Box 3">
            <a:extLst>
              <a:ext uri="{FF2B5EF4-FFF2-40B4-BE49-F238E27FC236}">
                <a16:creationId xmlns:a16="http://schemas.microsoft.com/office/drawing/2014/main" id="{4691B76B-A13A-4431-B592-DF8704667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2514" y="3573463"/>
            <a:ext cx="333486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algognostic component </a:t>
            </a:r>
          </a:p>
        </p:txBody>
      </p:sp>
      <p:sp>
        <p:nvSpPr>
          <p:cNvPr id="36869" name="Line 4">
            <a:extLst>
              <a:ext uri="{FF2B5EF4-FFF2-40B4-BE49-F238E27FC236}">
                <a16:creationId xmlns:a16="http://schemas.microsoft.com/office/drawing/2014/main" id="{D7F77501-D48D-4746-9FCB-8D161FF6B9A1}"/>
              </a:ext>
            </a:extLst>
          </p:cNvPr>
          <p:cNvSpPr>
            <a:spLocks noChangeShapeType="1"/>
          </p:cNvSpPr>
          <p:nvPr/>
        </p:nvSpPr>
        <p:spPr bwMode="auto">
          <a:xfrm>
            <a:off x="5159375" y="1916114"/>
            <a:ext cx="2160588" cy="3025775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6870" name="Text Box 5">
            <a:extLst>
              <a:ext uri="{FF2B5EF4-FFF2-40B4-BE49-F238E27FC236}">
                <a16:creationId xmlns:a16="http://schemas.microsoft.com/office/drawing/2014/main" id="{B4D6EEB9-6A1D-4AF3-8723-DD6007D71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9189" y="4868864"/>
            <a:ext cx="32607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/>
              <a:t> </a:t>
            </a:r>
            <a:r>
              <a:rPr lang="cs-CZ" altLang="cs-CZ" sz="2400">
                <a:latin typeface="Candara" panose="020E0502030303020204" pitchFamily="34" charset="0"/>
              </a:rPr>
              <a:t>algothymic component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10C6C20C-22F0-4460-9932-A4A348953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"/>
            <a:ext cx="779303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3600" b="1">
                <a:latin typeface="Arial" panose="020B0604020202020204" pitchFamily="34" charset="0"/>
                <a:cs typeface="Arial" panose="020B0604020202020204" pitchFamily="34" charset="0"/>
              </a:rPr>
              <a:t>Pain – causes and mechanism</a:t>
            </a:r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B035EF5D-ED0D-42D9-BBEA-273710DB47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276475"/>
            <a:ext cx="8497887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SzPct val="60000"/>
              <a:buFontTx/>
              <a:buNone/>
            </a:pPr>
            <a:r>
              <a:rPr lang="cs-CZ" altLang="cs-CZ" b="1">
                <a:latin typeface="Candara" panose="020E0502030303020204" pitchFamily="34" charset="0"/>
              </a:rPr>
              <a:t>Mediators of pain </a:t>
            </a:r>
          </a:p>
          <a:p>
            <a:pPr>
              <a:lnSpc>
                <a:spcPct val="90000"/>
              </a:lnSpc>
              <a:spcBef>
                <a:spcPts val="500"/>
              </a:spcBef>
              <a:buClrTx/>
              <a:buSzPct val="60000"/>
            </a:pPr>
            <a:r>
              <a:rPr lang="cs-CZ" altLang="cs-CZ" sz="2000">
                <a:latin typeface="Candara" panose="020E0502030303020204" pitchFamily="34" charset="0"/>
              </a:rPr>
              <a:t>(act on the nociceptors = pain receptors)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r>
              <a:rPr lang="cs-CZ" altLang="cs-CZ" sz="2800">
                <a:latin typeface="Candara" panose="020E0502030303020204" pitchFamily="34" charset="0"/>
              </a:rPr>
              <a:t>„algogenic substances“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r>
              <a:rPr lang="cs-CZ" altLang="cs-CZ" sz="2800">
                <a:latin typeface="Candara" panose="020E0502030303020204" pitchFamily="34" charset="0"/>
              </a:rPr>
              <a:t>     bradykinin                  +                  </a:t>
            </a:r>
            <a:r>
              <a:rPr lang="cs-CZ" altLang="cs-CZ" sz="2800">
                <a:latin typeface="Candara" panose="020E0502030303020204" pitchFamily="34" charset="0"/>
                <a:cs typeface="Times New Roman" panose="02020603050405020304" pitchFamily="18" charset="0"/>
              </a:rPr>
              <a:t>↑PGE (mediators of     inflammation), increase sensitivity of nociceptors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r>
              <a:rPr lang="cs-CZ" altLang="cs-CZ" sz="2800">
                <a:latin typeface="Candara" panose="020E0502030303020204" pitchFamily="34" charset="0"/>
                <a:cs typeface="Times New Roman" panose="02020603050405020304" pitchFamily="18" charset="0"/>
              </a:rPr>
              <a:t>     histamine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r>
              <a:rPr lang="cs-CZ" altLang="cs-CZ" sz="2800">
                <a:latin typeface="Candara" panose="020E0502030303020204" pitchFamily="34" charset="0"/>
                <a:cs typeface="Times New Roman" panose="02020603050405020304" pitchFamily="18" charset="0"/>
              </a:rPr>
              <a:t>     acetylcholine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r>
              <a:rPr lang="cs-CZ" altLang="cs-CZ" sz="2800">
                <a:latin typeface="Candara" panose="020E0502030303020204" pitchFamily="34" charset="0"/>
              </a:rPr>
              <a:t>     substance P (pain)</a:t>
            </a: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endParaRPr lang="cs-CZ" altLang="cs-CZ" sz="2800"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endParaRPr lang="cs-CZ" altLang="cs-CZ" sz="2800">
              <a:latin typeface="Candara" panose="020E0502030303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endParaRPr lang="cs-CZ" altLang="cs-CZ" sz="2400" b="1"/>
          </a:p>
          <a:p>
            <a:pPr eaLnBrk="1" hangingPunct="1">
              <a:lnSpc>
                <a:spcPct val="90000"/>
              </a:lnSpc>
              <a:buClrTx/>
              <a:buSzPct val="60000"/>
              <a:buFontTx/>
              <a:buNone/>
            </a:pPr>
            <a:r>
              <a:rPr lang="cs-CZ" altLang="cs-CZ"/>
              <a:t>	</a:t>
            </a:r>
          </a:p>
        </p:txBody>
      </p:sp>
      <p:sp>
        <p:nvSpPr>
          <p:cNvPr id="38916" name="Text Box 3">
            <a:extLst>
              <a:ext uri="{FF2B5EF4-FFF2-40B4-BE49-F238E27FC236}">
                <a16:creationId xmlns:a16="http://schemas.microsoft.com/office/drawing/2014/main" id="{3B438BC2-EB33-40B8-AACE-05C14FF67D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981075"/>
            <a:ext cx="8569325" cy="1201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SzPct val="60000"/>
              <a:buFontTx/>
              <a:buNone/>
            </a:pP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tissue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damage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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 production of prostaglandines and other substances 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 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effects on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the free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 nerve endings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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transduction of 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signal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up to the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 brain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neurons 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</a:t>
            </a:r>
            <a:r>
              <a:rPr lang="en-GB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</a:p>
        </p:txBody>
      </p:sp>
      <p:sp>
        <p:nvSpPr>
          <p:cNvPr id="38917" name="Line 4">
            <a:extLst>
              <a:ext uri="{FF2B5EF4-FFF2-40B4-BE49-F238E27FC236}">
                <a16:creationId xmlns:a16="http://schemas.microsoft.com/office/drawing/2014/main" id="{1F8DC1FD-7E16-4839-9947-4CED28E53E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3860800"/>
            <a:ext cx="914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8918" name="Line 5">
            <a:extLst>
              <a:ext uri="{FF2B5EF4-FFF2-40B4-BE49-F238E27FC236}">
                <a16:creationId xmlns:a16="http://schemas.microsoft.com/office/drawing/2014/main" id="{529B867A-BC6C-4CDD-B3F5-A730C618260E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5638" y="3860800"/>
            <a:ext cx="914400" cy="1588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85EA5AE1-E8F8-47CC-B021-64152076EF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1196975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Tx/>
              <a:buSzPct val="60000"/>
            </a:pPr>
            <a:r>
              <a:rPr lang="en-GB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Endogenous </a:t>
            </a:r>
            <a:r>
              <a:rPr lang="cs-CZ" alt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suppressing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analgesic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substances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endorphins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enkephalins</a:t>
            </a: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GB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ynorphins</a:t>
            </a:r>
            <a:endParaRPr lang="en-GB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r>
              <a:rPr lang="en-GB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A135919F-D89E-4719-BEE6-13F82FF34A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"/>
            <a:ext cx="7793038" cy="836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3600" b="1">
                <a:latin typeface="Arial" panose="020B0604020202020204" pitchFamily="34" charset="0"/>
                <a:cs typeface="Arial" panose="020B0604020202020204" pitchFamily="34" charset="0"/>
              </a:rPr>
              <a:t>Pain – causes and mechanism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6D3BCD20-0E5D-4EAB-9BB6-3338F859E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8" y="260350"/>
            <a:ext cx="820896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Candara" panose="020E0502030303020204" pitchFamily="34" charset="0"/>
              </a:rPr>
              <a:t>Pain transduction – 3 neuron</a:t>
            </a:r>
            <a:r>
              <a:rPr lang="en-US" altLang="cs-CZ" sz="4000" b="1">
                <a:latin typeface="Candara" panose="020E0502030303020204" pitchFamily="34" charset="0"/>
              </a:rPr>
              <a:t>`</a:t>
            </a:r>
            <a:r>
              <a:rPr lang="cs-CZ" altLang="cs-CZ" sz="4000" b="1">
                <a:latin typeface="Candara" panose="020E0502030303020204" pitchFamily="34" charset="0"/>
              </a:rPr>
              <a:t>s tract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A41F0048-E04F-4741-A815-198CDA8E34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0851" y="3068639"/>
            <a:ext cx="3192197" cy="8947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i="1">
                <a:latin typeface="Candara" panose="020E0502030303020204" pitchFamily="34" charset="0"/>
              </a:rPr>
              <a:t>tractus spinothalamicus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(spinothalamic tract)</a:t>
            </a:r>
            <a:r>
              <a:rPr lang="cs-CZ" altLang="cs-CZ" sz="2800">
                <a:latin typeface="Candara" panose="020E0502030303020204" pitchFamily="34" charset="0"/>
              </a:rPr>
              <a:t>  </a:t>
            </a:r>
          </a:p>
        </p:txBody>
      </p:sp>
      <p:sp>
        <p:nvSpPr>
          <p:cNvPr id="43012" name="Text Box 3">
            <a:extLst>
              <a:ext uri="{FF2B5EF4-FFF2-40B4-BE49-F238E27FC236}">
                <a16:creationId xmlns:a16="http://schemas.microsoft.com/office/drawing/2014/main" id="{CBEF5F71-A8F1-457C-9A88-AC3FE657F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1476" y="3068639"/>
            <a:ext cx="5318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vs.</a:t>
            </a:r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4F371397-D032-4D61-9B05-E4441F2C60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0463" y="3068638"/>
            <a:ext cx="46799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i="1">
                <a:latin typeface="Candara" panose="020E0502030303020204" pitchFamily="34" charset="0"/>
              </a:rPr>
              <a:t>tractus spinoreticulothalamicus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(spinoreticulothalamic tract) </a:t>
            </a: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ADD1AE92-47F0-44B3-916C-79C4E6E90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6" y="1989139"/>
            <a:ext cx="32242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MAIN PAIN PATHWAYS</a:t>
            </a:r>
          </a:p>
        </p:txBody>
      </p:sp>
      <p:sp>
        <p:nvSpPr>
          <p:cNvPr id="43015" name="AutoShape 6">
            <a:extLst>
              <a:ext uri="{FF2B5EF4-FFF2-40B4-BE49-F238E27FC236}">
                <a16:creationId xmlns:a16="http://schemas.microsoft.com/office/drawing/2014/main" id="{652E7700-357B-4B2A-AD32-CB01E4E10416}"/>
              </a:ext>
            </a:extLst>
          </p:cNvPr>
          <p:cNvSpPr>
            <a:spLocks/>
          </p:cNvSpPr>
          <p:nvPr/>
        </p:nvSpPr>
        <p:spPr bwMode="auto">
          <a:xfrm rot="5400000">
            <a:off x="4944269" y="2928144"/>
            <a:ext cx="1320800" cy="3697288"/>
          </a:xfrm>
          <a:prstGeom prst="rightBrace">
            <a:avLst>
              <a:gd name="adj1" fmla="val 23327"/>
              <a:gd name="adj2" fmla="val 50000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43016" name="Rectangle 7">
            <a:extLst>
              <a:ext uri="{FF2B5EF4-FFF2-40B4-BE49-F238E27FC236}">
                <a16:creationId xmlns:a16="http://schemas.microsoft.com/office/drawing/2014/main" id="{5BC5ECEE-6AC8-49B2-96AC-496C5D04B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3" y="5437188"/>
            <a:ext cx="8496300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cs-CZ" sz="2400">
                <a:latin typeface="Candara" panose="020E0502030303020204" pitchFamily="34" charset="0"/>
              </a:rPr>
              <a:t>the track</a:t>
            </a:r>
            <a:r>
              <a:rPr lang="cs-CZ" altLang="cs-CZ" sz="2400">
                <a:latin typeface="Candara" panose="020E0502030303020204" pitchFamily="34" charset="0"/>
              </a:rPr>
              <a:t>s</a:t>
            </a:r>
            <a:r>
              <a:rPr lang="en-US" altLang="cs-CZ" sz="2400">
                <a:latin typeface="Candara" panose="020E0502030303020204" pitchFamily="34" charset="0"/>
              </a:rPr>
              <a:t> leading from the spinal cord (spinal ganglia) to specific areas of the brain (finally to the cerebral cortex) information about pain is received and processed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880435AB-DB44-4216-A3F9-A56BBF120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3" y="0"/>
            <a:ext cx="82105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Candara" panose="020E0502030303020204" pitchFamily="34" charset="0"/>
              </a:rPr>
              <a:t>Pain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transduction</a:t>
            </a:r>
            <a:r>
              <a:rPr lang="cs-CZ" altLang="cs-CZ" sz="4000" b="1">
                <a:latin typeface="Candara" panose="020E0502030303020204" pitchFamily="34" charset="0"/>
              </a:rPr>
              <a:t> – 3 neuron</a:t>
            </a:r>
            <a:r>
              <a:rPr lang="en-US" altLang="cs-CZ" sz="4000" b="1">
                <a:latin typeface="Candara" panose="020E0502030303020204" pitchFamily="34" charset="0"/>
              </a:rPr>
              <a:t>`</a:t>
            </a:r>
            <a:r>
              <a:rPr lang="cs-CZ" altLang="cs-CZ" sz="4000" b="1">
                <a:latin typeface="Candara" panose="020E0502030303020204" pitchFamily="34" charset="0"/>
              </a:rPr>
              <a:t>s tract</a:t>
            </a:r>
          </a:p>
        </p:txBody>
      </p:sp>
      <p:sp>
        <p:nvSpPr>
          <p:cNvPr id="33794" name="Text Box 2">
            <a:extLst>
              <a:ext uri="{FF2B5EF4-FFF2-40B4-BE49-F238E27FC236}">
                <a16:creationId xmlns:a16="http://schemas.microsoft.com/office/drawing/2014/main" id="{4BAB2467-E81F-4F2B-8CE0-629D989A4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981076"/>
            <a:ext cx="8435975" cy="561657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609600" indent="-603250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endParaRPr lang="cs-CZ" altLang="cs-CZ" b="1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endParaRPr lang="cs-CZ" altLang="cs-CZ" b="1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r>
              <a:rPr lang="cs-CZ" altLang="cs-CZ" b="1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→  </a:t>
            </a:r>
            <a:r>
              <a:rPr lang="cs-CZ" altLang="cs-CZ" b="1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spinothalamic</a:t>
            </a:r>
            <a:r>
              <a:rPr lang="cs-CZ" altLang="cs-CZ" b="1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tract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– 3 neuron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`s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phylogenetically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younger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pathway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–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sharp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,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well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localized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pain</a:t>
            </a:r>
            <a:endParaRPr lang="cs-CZ" altLang="cs-CZ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endParaRPr lang="cs-CZ" altLang="cs-CZ" b="1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r>
              <a:rPr lang="cs-CZ" altLang="cs-CZ" b="1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→ </a:t>
            </a:r>
            <a:r>
              <a:rPr lang="cs-CZ" altLang="cs-CZ" b="1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spinoretikulothalamic</a:t>
            </a:r>
            <a:r>
              <a:rPr lang="cs-CZ" altLang="cs-CZ" b="1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b="1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tract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–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phylogenetically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older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polysynaptic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system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,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impulses are transmitted to the higher </a:t>
            </a:r>
            <a:r>
              <a:rPr lang="en-US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centres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through short axon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al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pathways </a:t>
            </a:r>
          </a:p>
          <a:p>
            <a:pPr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–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dull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, 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poorly localized pain</a:t>
            </a:r>
          </a:p>
          <a:p>
            <a:pPr marL="608013" indent="-604838">
              <a:lnSpc>
                <a:spcPct val="80000"/>
              </a:lnSpc>
              <a:spcBef>
                <a:spcPts val="600"/>
              </a:spcBef>
              <a:buSzPct val="60000"/>
              <a:defRPr/>
            </a:pPr>
            <a:endParaRPr lang="cs-CZ" altLang="cs-CZ" dirty="0">
              <a:latin typeface="Arial" panose="020B0604020202020204" pitchFamily="34" charset="0"/>
              <a:ea typeface="Microsoft YaHei" charset="-122"/>
              <a:cs typeface="Arial" panose="020B0604020202020204" pitchFamily="34" charset="0"/>
            </a:endParaRPr>
          </a:p>
          <a:p>
            <a:pPr marL="606425" indent="-604838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60000"/>
              <a:buFont typeface="Wingdings" pitchFamily="2" charset="2"/>
              <a:buChar char=""/>
              <a:defRPr/>
            </a:pP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vegetative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response: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blood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pressure</a:t>
            </a:r>
            <a:r>
              <a:rPr lang="cs-CZ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change</a:t>
            </a:r>
            <a:r>
              <a:rPr lang="en-US" altLang="cs-CZ" dirty="0"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rPr>
              <a:t>, tachypnea, mydriasis, diaphoresis, increased muscle tone,...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877FC096-D173-46D9-8982-D4BB49DFB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1484314"/>
            <a:ext cx="8459787" cy="4503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  <a:buSzPct val="60000"/>
            </a:pPr>
            <a:endParaRPr lang="cs-CZ" altLang="cs-CZ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Analgesics – anodynes (opioids)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Non-opioid analgesics (analgesics – antipyretics  NSAIDs)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Local anaesthetics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General anaesthetics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Adjuvant therapy (antidepressants, neuroleptics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 - antipsychoti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cs, antiepileptics - anticonvulsants, antimigrenics, central/peripheral myorelaxants, corticoids, bisphosphonates, caffeine…)</a:t>
            </a:r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0D4BD656-5F7A-45E7-80E2-AEC2A4CA3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3" y="94006"/>
            <a:ext cx="82105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Pharmacological</a:t>
            </a:r>
            <a: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modulation</a:t>
            </a:r>
            <a: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6A0C10D4-B37D-4B4F-B870-C1FF60AC5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8214" y="2133601"/>
            <a:ext cx="4535487" cy="574675"/>
          </a:xfrm>
          <a:prstGeom prst="rect">
            <a:avLst/>
          </a:prstGeom>
          <a:noFill/>
          <a:ln w="22320" cap="sq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>
            <a:extLst>
              <a:ext uri="{FF2B5EF4-FFF2-40B4-BE49-F238E27FC236}">
                <a16:creationId xmlns:a16="http://schemas.microsoft.com/office/drawing/2014/main" id="{F1B7A38A-4468-4D78-9DB7-0500F78E7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188913"/>
            <a:ext cx="77930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GB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</a:p>
        </p:txBody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4EEFEFF2-85E0-429B-8D2E-E415FCF46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5057" y="1412875"/>
            <a:ext cx="9778347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41313" indent="-339725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ts val="700"/>
              </a:spcBef>
              <a:buSzPct val="60000"/>
              <a:defRPr/>
            </a:pPr>
            <a:endParaRPr lang="en-GB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9725" indent="-338138" algn="just">
              <a:spcBef>
                <a:spcPts val="875"/>
              </a:spcBef>
              <a:buClr>
                <a:srgbClr val="000000"/>
              </a:buClr>
              <a:buSzPct val="60000"/>
              <a:buFont typeface="Wingdings" pitchFamily="2" charset="2"/>
              <a:buChar char=""/>
              <a:defRPr/>
            </a:pPr>
            <a:r>
              <a:rPr lang="en-GB" altLang="cs-CZ" sz="3500" dirty="0">
                <a:latin typeface="Arial" panose="020B0604020202020204" pitchFamily="34" charset="0"/>
                <a:cs typeface="Arial" panose="020B0604020202020204" pitchFamily="34" charset="0"/>
              </a:rPr>
              <a:t>Definition:</a:t>
            </a:r>
          </a:p>
          <a:p>
            <a:pPr marL="342900" algn="just">
              <a:spcBef>
                <a:spcPts val="875"/>
              </a:spcBef>
              <a:buSzPct val="60000"/>
              <a:defRPr/>
            </a:pPr>
            <a:r>
              <a:rPr lang="en-GB" alt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 „</a:t>
            </a:r>
            <a:r>
              <a:rPr lang="cs-CZ" altLang="cs-CZ" sz="3500" dirty="0" err="1">
                <a:latin typeface="Arial" panose="020B0604020202020204" pitchFamily="34" charset="0"/>
                <a:cs typeface="Arial" panose="020B0604020202020204" pitchFamily="34" charset="0"/>
              </a:rPr>
              <a:t>subjective</a:t>
            </a:r>
            <a:r>
              <a:rPr lang="cs-CZ" altLang="cs-CZ" sz="3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sz="3500" dirty="0">
                <a:latin typeface="Arial" panose="020B0604020202020204" pitchFamily="34" charset="0"/>
                <a:cs typeface="Arial" panose="020B0604020202020204" pitchFamily="34" charset="0"/>
              </a:rPr>
              <a:t>unpleasant sensory or emotional experience accompanied by real or potential damage of tissues, with motoric and vegetative responses “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>
            <a:extLst>
              <a:ext uri="{FF2B5EF4-FFF2-40B4-BE49-F238E27FC236}">
                <a16:creationId xmlns:a16="http://schemas.microsoft.com/office/drawing/2014/main" id="{03E5D55C-6171-45E2-9D40-DD8C843EA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7975" y="2740026"/>
            <a:ext cx="45720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a</a:t>
            </a:r>
            <a:r>
              <a:rPr lang="en-GB" altLang="cs-CZ" sz="2400" b="1">
                <a:latin typeface="Candara" panose="020E0502030303020204" pitchFamily="34" charset="0"/>
              </a:rPr>
              <a:t>nalgesics – anodynes (opioids)</a:t>
            </a:r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D1E504E9-89B3-4075-B9E7-BF7048E83D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51" y="1349375"/>
            <a:ext cx="8353425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en-GB" altLang="cs-CZ" sz="2400" u="sng">
                <a:latin typeface="Candara" panose="020E0502030303020204" pitchFamily="34" charset="0"/>
              </a:rPr>
              <a:t>Analgesics</a:t>
            </a:r>
            <a:r>
              <a:rPr lang="en-GB" altLang="cs-CZ" sz="2400">
                <a:latin typeface="Candara" panose="020E0502030303020204" pitchFamily="34" charset="0"/>
              </a:rPr>
              <a:t> – suppress perception of pain (increase the pain threshold) </a:t>
            </a:r>
            <a:r>
              <a:rPr lang="en-GB" altLang="cs-CZ" sz="2400" u="sng">
                <a:latin typeface="Candara" panose="020E0502030303020204" pitchFamily="34" charset="0"/>
              </a:rPr>
              <a:t>selectively </a:t>
            </a:r>
            <a:r>
              <a:rPr lang="en-GB" altLang="cs-CZ" sz="2400">
                <a:latin typeface="Candara" panose="020E0502030303020204" pitchFamily="34" charset="0"/>
              </a:rPr>
              <a:t>without influencing perception of other stimuli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DC4507F-806E-49EE-818D-1F517433B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2314" y="5300664"/>
            <a:ext cx="37433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n</a:t>
            </a:r>
            <a:r>
              <a:rPr lang="en-GB" altLang="cs-CZ" sz="2400" b="1">
                <a:latin typeface="Candara" panose="020E0502030303020204" pitchFamily="34" charset="0"/>
              </a:rPr>
              <a:t>on-opioid analgesics</a:t>
            </a:r>
          </a:p>
        </p:txBody>
      </p:sp>
      <p:sp>
        <p:nvSpPr>
          <p:cNvPr id="49157" name="Oval 4">
            <a:extLst>
              <a:ext uri="{FF2B5EF4-FFF2-40B4-BE49-F238E27FC236}">
                <a16:creationId xmlns:a16="http://schemas.microsoft.com/office/drawing/2014/main" id="{4708E2DD-B2DA-4171-8AC0-0654270E4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7976" y="2538413"/>
            <a:ext cx="4752975" cy="863600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49158" name="Text Box 5">
            <a:extLst>
              <a:ext uri="{FF2B5EF4-FFF2-40B4-BE49-F238E27FC236}">
                <a16:creationId xmlns:a16="http://schemas.microsoft.com/office/drawing/2014/main" id="{2D08CDA8-3A2B-47A9-B536-7D0AEB7F1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7764" y="2922588"/>
            <a:ext cx="4440237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>
                <a:latin typeface="Candara" panose="020E0502030303020204" pitchFamily="34" charset="0"/>
              </a:rPr>
              <a:t>act o</a:t>
            </a:r>
            <a:r>
              <a:rPr lang="en-GB" altLang="cs-CZ" sz="2000">
                <a:latin typeface="Candara" panose="020E0502030303020204" pitchFamily="34" charset="0"/>
              </a:rPr>
              <a:t>n spinal and supraspinal level</a:t>
            </a:r>
            <a:r>
              <a:rPr lang="cs-CZ" altLang="cs-CZ" sz="2000">
                <a:latin typeface="Candara" panose="020E050203030302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>
                <a:latin typeface="Candara" panose="020E0502030303020204" pitchFamily="34" charset="0"/>
              </a:rPr>
              <a:t>cause e</a:t>
            </a:r>
            <a:r>
              <a:rPr lang="en-GB" altLang="cs-CZ" sz="2000">
                <a:latin typeface="Candara" panose="020E0502030303020204" pitchFamily="34" charset="0"/>
              </a:rPr>
              <a:t>ffects on somatic and visceral pain</a:t>
            </a:r>
            <a:r>
              <a:rPr lang="cs-CZ" altLang="cs-CZ" sz="2000">
                <a:latin typeface="Candara" panose="020E0502030303020204" pitchFamily="34" charset="0"/>
              </a:rPr>
              <a:t>,</a:t>
            </a:r>
            <a:r>
              <a:rPr lang="en-GB" altLang="cs-CZ" sz="2000">
                <a:latin typeface="Candara" panose="020E0502030303020204" pitchFamily="34" charset="0"/>
              </a:rPr>
              <a:t> </a:t>
            </a:r>
            <a:r>
              <a:rPr lang="cs-CZ" altLang="cs-CZ" sz="2000">
                <a:latin typeface="Candara" panose="020E0502030303020204" pitchFamily="34" charset="0"/>
              </a:rPr>
              <a:t> s</a:t>
            </a:r>
            <a:r>
              <a:rPr lang="en-GB" altLang="cs-CZ" sz="2000">
                <a:latin typeface="Candara" panose="020E0502030303020204" pitchFamily="34" charset="0"/>
              </a:rPr>
              <a:t>trong effects on consciousness</a:t>
            </a:r>
            <a:r>
              <a:rPr lang="cs-CZ" altLang="cs-CZ" sz="2000">
                <a:latin typeface="Candara" panose="020E0502030303020204" pitchFamily="34" charset="0"/>
              </a:rPr>
              <a:t>,</a:t>
            </a:r>
            <a:r>
              <a:rPr lang="en-US" altLang="cs-CZ" sz="2000"/>
              <a:t> </a:t>
            </a:r>
            <a:r>
              <a:rPr lang="en-US" altLang="cs-CZ" sz="2000">
                <a:latin typeface="Candara" panose="020E0502030303020204" pitchFamily="34" charset="0"/>
              </a:rPr>
              <a:t>act substantially more strongly than </a:t>
            </a:r>
            <a:r>
              <a:rPr lang="cs-CZ" altLang="cs-CZ" sz="2000">
                <a:latin typeface="Candara" panose="020E0502030303020204" pitchFamily="34" charset="0"/>
              </a:rPr>
              <a:t>non-opioid </a:t>
            </a:r>
            <a:r>
              <a:rPr lang="en-US" altLang="cs-CZ" sz="2000">
                <a:latin typeface="Candara" panose="020E0502030303020204" pitchFamily="34" charset="0"/>
              </a:rPr>
              <a:t>analgesics</a:t>
            </a:r>
            <a:r>
              <a:rPr lang="cs-CZ" altLang="cs-CZ" sz="200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49159" name="Oval 6">
            <a:extLst>
              <a:ext uri="{FF2B5EF4-FFF2-40B4-BE49-F238E27FC236}">
                <a16:creationId xmlns:a16="http://schemas.microsoft.com/office/drawing/2014/main" id="{3397D36C-423C-40FA-8CCE-28B41668A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725" y="5097463"/>
            <a:ext cx="3671888" cy="863600"/>
          </a:xfrm>
          <a:prstGeom prst="ellips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49160" name="Text Box 7">
            <a:extLst>
              <a:ext uri="{FF2B5EF4-FFF2-40B4-BE49-F238E27FC236}">
                <a16:creationId xmlns:a16="http://schemas.microsoft.com/office/drawing/2014/main" id="{3FDD17D4-4CD6-4C91-958B-FD7857ECF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4862514"/>
            <a:ext cx="4319588" cy="1916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>
                <a:latin typeface="Candara" panose="020E0502030303020204" pitchFamily="34" charset="0"/>
              </a:rPr>
              <a:t>m</a:t>
            </a:r>
            <a:r>
              <a:rPr lang="en-GB" altLang="cs-CZ" sz="2000">
                <a:latin typeface="Candara" panose="020E0502030303020204" pitchFamily="34" charset="0"/>
              </a:rPr>
              <a:t>ostly peripheral effects</a:t>
            </a:r>
            <a:r>
              <a:rPr lang="cs-CZ" altLang="cs-CZ" sz="2000">
                <a:latin typeface="Candara" panose="020E0502030303020204" pitchFamily="34" charset="0"/>
              </a:rPr>
              <a:t> (some have central effects!), e</a:t>
            </a:r>
            <a:r>
              <a:rPr lang="en-GB" altLang="cs-CZ" sz="2000">
                <a:latin typeface="Candara" panose="020E0502030303020204" pitchFamily="34" charset="0"/>
              </a:rPr>
              <a:t>ffects on</a:t>
            </a:r>
            <a:r>
              <a:rPr lang="cs-CZ" altLang="cs-CZ" sz="2000">
                <a:latin typeface="Candara" panose="020E0502030303020204" pitchFamily="34" charset="0"/>
              </a:rPr>
              <a:t> </a:t>
            </a:r>
            <a:r>
              <a:rPr lang="en-GB" altLang="cs-CZ" sz="2000" u="sng">
                <a:latin typeface="Candara" panose="020E0502030303020204" pitchFamily="34" charset="0"/>
              </a:rPr>
              <a:t>inflammation</a:t>
            </a:r>
            <a:r>
              <a:rPr lang="cs-CZ" altLang="cs-CZ" sz="2000">
                <a:latin typeface="Candara" panose="020E0502030303020204" pitchFamily="34" charset="0"/>
              </a:rPr>
              <a:t>, w</a:t>
            </a:r>
            <a:r>
              <a:rPr lang="en-GB" altLang="cs-CZ" sz="2000">
                <a:latin typeface="Candara" panose="020E0502030303020204" pitchFamily="34" charset="0"/>
              </a:rPr>
              <a:t>eaker effects in general</a:t>
            </a:r>
            <a:r>
              <a:rPr lang="cs-CZ" altLang="cs-CZ" sz="2000">
                <a:latin typeface="Candara" panose="020E0502030303020204" pitchFamily="34" charset="0"/>
              </a:rPr>
              <a:t>, n</a:t>
            </a:r>
            <a:r>
              <a:rPr lang="en-GB" altLang="cs-CZ" sz="2000">
                <a:latin typeface="Candara" panose="020E0502030303020204" pitchFamily="34" charset="0"/>
              </a:rPr>
              <a:t>o effects on visceral pain</a:t>
            </a:r>
            <a:r>
              <a:rPr lang="cs-CZ" altLang="cs-CZ" sz="2000">
                <a:latin typeface="Candara" panose="020E0502030303020204" pitchFamily="34" charset="0"/>
              </a:rPr>
              <a:t>,</a:t>
            </a:r>
          </a:p>
          <a:p>
            <a:pPr eaLnBrk="1" hangingPunct="1">
              <a:lnSpc>
                <a:spcPct val="120000"/>
              </a:lnSpc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>
                <a:latin typeface="Candara" panose="020E0502030303020204" pitchFamily="34" charset="0"/>
              </a:rPr>
              <a:t>n</a:t>
            </a:r>
            <a:r>
              <a:rPr lang="en-GB" altLang="cs-CZ" sz="2000">
                <a:latin typeface="Candara" panose="020E0502030303020204" pitchFamily="34" charset="0"/>
              </a:rPr>
              <a:t>o addiction</a:t>
            </a:r>
          </a:p>
        </p:txBody>
      </p:sp>
      <p:sp>
        <p:nvSpPr>
          <p:cNvPr id="49161" name="Text Box 8">
            <a:extLst>
              <a:ext uri="{FF2B5EF4-FFF2-40B4-BE49-F238E27FC236}">
                <a16:creationId xmlns:a16="http://schemas.microsoft.com/office/drawing/2014/main" id="{790B53D9-35EE-4837-91B0-8A8FDA9D0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913" y="0"/>
            <a:ext cx="82105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Pharmacological modulation of pain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637A108C-0ACA-4D6B-959A-49E53307B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188" y="26035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Analgesics - anodynes</a:t>
            </a:r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B784F05B-5073-4C8C-910A-FE403C826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3367088"/>
            <a:ext cx="8532813" cy="409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88900" indent="-85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889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600"/>
              </a:spcBef>
              <a:buClrTx/>
              <a:buSzPct val="60000"/>
            </a:pPr>
            <a:r>
              <a:rPr lang="sk-SK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Opiates</a:t>
            </a:r>
          </a:p>
          <a:p>
            <a:pPr>
              <a:spcBef>
                <a:spcPts val="600"/>
              </a:spcBef>
              <a:buClrTx/>
              <a:buSzPct val="60000"/>
            </a:pPr>
            <a:r>
              <a:rPr lang="sk-SK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substances similar structurally to morphine with analgesic effect (natural origin, currently produced synthetically) </a:t>
            </a:r>
          </a:p>
          <a:p>
            <a:pPr>
              <a:spcBef>
                <a:spcPts val="600"/>
              </a:spcBef>
              <a:buClrTx/>
              <a:buSzPct val="60000"/>
            </a:pPr>
            <a:endParaRPr lang="sk-SK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Tx/>
              <a:buSzPct val="60000"/>
            </a:pPr>
            <a:r>
              <a:rPr lang="sk-SK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Opioids</a:t>
            </a:r>
          </a:p>
          <a:p>
            <a:pPr>
              <a:spcBef>
                <a:spcPts val="600"/>
              </a:spcBef>
              <a:buClrTx/>
              <a:buSzPct val="60000"/>
            </a:pPr>
            <a:r>
              <a:rPr lang="sk-SK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+ synt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hetic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semisynthetic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 a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 endogen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ous opioid peptides</a:t>
            </a:r>
            <a:r>
              <a:rPr lang="sk-SK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exogenous opioid analgesics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1204" name="Text Box 3">
            <a:extLst>
              <a:ext uri="{FF2B5EF4-FFF2-40B4-BE49-F238E27FC236}">
                <a16:creationId xmlns:a16="http://schemas.microsoft.com/office/drawing/2014/main" id="{B06DCAEC-E1B0-41C5-B54A-3B3CAC196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382713"/>
            <a:ext cx="8555038" cy="194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blocking transmission of pain signals between cells of the CNS (in the spinal cord, brain), as well as </a:t>
            </a:r>
            <a:r>
              <a:rPr lang="cs-CZ" altLang="cs-CZ" sz="2400" u="sng">
                <a:latin typeface="Arial" panose="020B0604020202020204" pitchFamily="34" charset="0"/>
                <a:cs typeface="Arial" panose="020B0604020202020204" pitchFamily="34" charset="0"/>
              </a:rPr>
              <a:t>endogenous opioids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endorphins, enkephalins, dynorphins</a:t>
            </a:r>
          </a:p>
          <a:p>
            <a:pPr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→ binding to opioid receptors (agonists)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0DE2E015-F7B5-4680-99EB-0DBD6E18F9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 receptors -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δ (σ)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946324A0-ECC8-43D3-A74A-49AE9985C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300" y="1412876"/>
            <a:ext cx="77724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SzPct val="60000"/>
              <a:buFont typeface="Arial" panose="020B0604020202020204" pitchFamily="34" charset="0"/>
              <a:buChar char="•"/>
            </a:pP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G-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protein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coupled</a:t>
            </a:r>
            <a:endParaRPr lang="sk-SK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SzPct val="60000"/>
              <a:buFont typeface="Arial" panose="020B0604020202020204" pitchFamily="34" charset="0"/>
              <a:buChar char="•"/>
            </a:pP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interaction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opioid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receptor → G-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protein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→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reduction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neurotransmitter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release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neuronal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endParaRPr lang="sk-SK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SzPct val="60000"/>
              <a:buFont typeface="Arial" panose="020B0604020202020204" pitchFamily="34" charset="0"/>
              <a:buChar char="•"/>
            </a:pP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adenylylcyclase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facilitation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of K</a:t>
            </a:r>
            <a:r>
              <a:rPr lang="sk-SK" altLang="cs-CZ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hannels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opening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postsynapticall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of Ca</a:t>
            </a:r>
            <a:r>
              <a:rPr lang="sk-SK" altLang="cs-CZ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2+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channels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opening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presynaptically</a:t>
            </a:r>
            <a:endParaRPr lang="sk-SK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endParaRPr lang="sk-SK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ClrTx/>
              <a:buSzPct val="60000"/>
            </a:pPr>
            <a:endParaRPr lang="sk-SK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µ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κ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δ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(σ)</a:t>
            </a:r>
          </a:p>
          <a:p>
            <a:pPr eaLnBrk="1" hangingPunct="1">
              <a:lnSpc>
                <a:spcPct val="90000"/>
              </a:lnSpc>
              <a:buClrTx/>
              <a:buSzPct val="60000"/>
              <a:buFontTx/>
              <a:buNone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ClrTx/>
              <a:buSzPct val="60000"/>
              <a:buFontTx/>
              <a:buNone/>
            </a:pP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32CB23E0-0744-4752-AC48-6C18923C2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81601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>
            <a:extLst>
              <a:ext uri="{FF2B5EF4-FFF2-40B4-BE49-F238E27FC236}">
                <a16:creationId xmlns:a16="http://schemas.microsoft.com/office/drawing/2014/main" id="{828841BC-983A-4DB4-9708-46692BC6C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908050"/>
            <a:ext cx="8893175" cy="5761038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42900" indent="-339725"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SzPct val="100000"/>
              <a:defRPr/>
            </a:pPr>
            <a:endParaRPr lang="sk-SK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supraspinal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analgesia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euphoria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miosis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bre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ath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GIT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sk-SK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spinal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analge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sia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sedation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dysphoria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miosis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	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       	   GIT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(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somatic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el-GR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cs-CZ" alt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spinal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analgesia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breath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GIT motility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cs-CZ" alt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r>
              <a:rPr lang="sk-SK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dysphoric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psychotomimetic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ts val="600"/>
              </a:spcBef>
              <a:buSzPct val="100000"/>
              <a:defRPr/>
            </a:pP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[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hallucinations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perception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disturbances</a:t>
            </a:r>
            <a:r>
              <a:rPr lang="sk-SK" altLang="cs-CZ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sk-SK" altLang="cs-CZ" dirty="0" err="1">
                <a:latin typeface="Arial" panose="020B0604020202020204" pitchFamily="34" charset="0"/>
                <a:cs typeface="Arial" panose="020B0604020202020204" pitchFamily="34" charset="0"/>
              </a:rPr>
              <a:t>anxiet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cs-CZ" dirty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A96F5104-AED5-4C0B-A21D-8A8F5DF4C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81601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5300" name="Text Box 3">
            <a:extLst>
              <a:ext uri="{FF2B5EF4-FFF2-40B4-BE49-F238E27FC236}">
                <a16:creationId xmlns:a16="http://schemas.microsoft.com/office/drawing/2014/main" id="{990E0077-C153-49E3-B265-8DC9BB661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-14288"/>
            <a:ext cx="7793037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 receptors -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δ (σ)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>
            <a:extLst>
              <a:ext uri="{FF2B5EF4-FFF2-40B4-BE49-F238E27FC236}">
                <a16:creationId xmlns:a16="http://schemas.microsoft.com/office/drawing/2014/main" id="{5E5577B8-80DE-4BE9-86B9-753BD9720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81601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7347" name="AutoShape 2">
            <a:extLst>
              <a:ext uri="{FF2B5EF4-FFF2-40B4-BE49-F238E27FC236}">
                <a16:creationId xmlns:a16="http://schemas.microsoft.com/office/drawing/2014/main" id="{DA4C634E-5B6F-4B1F-9947-7741D00E03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1" y="1320801"/>
            <a:ext cx="485775" cy="1268413"/>
          </a:xfrm>
          <a:prstGeom prst="downArrow">
            <a:avLst>
              <a:gd name="adj1" fmla="val 50000"/>
              <a:gd name="adj2" fmla="val 50216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7348" name="Text Box 3">
            <a:extLst>
              <a:ext uri="{FF2B5EF4-FFF2-40B4-BE49-F238E27FC236}">
                <a16:creationId xmlns:a16="http://schemas.microsoft.com/office/drawing/2014/main" id="{0FE2706F-A386-4754-9934-628649C944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-14288"/>
            <a:ext cx="7793037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 receptors -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δ (σ)</a:t>
            </a:r>
          </a:p>
        </p:txBody>
      </p:sp>
      <p:sp>
        <p:nvSpPr>
          <p:cNvPr id="57349" name="Text Box 4">
            <a:extLst>
              <a:ext uri="{FF2B5EF4-FFF2-40B4-BE49-F238E27FC236}">
                <a16:creationId xmlns:a16="http://schemas.microsoft.com/office/drawing/2014/main" id="{02422779-E552-47C3-91F5-7CC891214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1" y="2744788"/>
            <a:ext cx="7127875" cy="314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FOR ANALGESIC EFFECT IS CRUCIAL ESPECIALLY ACTIVATION OF RECEPTORS: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2400" b="1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μ – supraspinal analgesia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2400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2400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2400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κ – spinal + peripheral analgesia</a:t>
            </a:r>
            <a:r>
              <a:rPr lang="sk-SK" altLang="cs-CZ" sz="280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7350" name="AutoShape 5">
            <a:extLst>
              <a:ext uri="{FF2B5EF4-FFF2-40B4-BE49-F238E27FC236}">
                <a16:creationId xmlns:a16="http://schemas.microsoft.com/office/drawing/2014/main" id="{25BA9F02-722D-4B6B-971D-B0541DAF19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5076" y="3133725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7351" name="AutoShape 6">
            <a:extLst>
              <a:ext uri="{FF2B5EF4-FFF2-40B4-BE49-F238E27FC236}">
                <a16:creationId xmlns:a16="http://schemas.microsoft.com/office/drawing/2014/main" id="{D9D0F176-583E-4E8E-9B9E-54A66CA44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814" y="2879726"/>
            <a:ext cx="509587" cy="3038475"/>
          </a:xfrm>
          <a:prstGeom prst="curvedRightArrow">
            <a:avLst>
              <a:gd name="adj1" fmla="val 76576"/>
              <a:gd name="adj2" fmla="val 153206"/>
              <a:gd name="adj3" fmla="val 33333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>
            <a:extLst>
              <a:ext uri="{FF2B5EF4-FFF2-40B4-BE49-F238E27FC236}">
                <a16:creationId xmlns:a16="http://schemas.microsoft.com/office/drawing/2014/main" id="{0EC0C1D7-023A-426F-8161-351949706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5181601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9395" name="AutoShape 2">
            <a:extLst>
              <a:ext uri="{FF2B5EF4-FFF2-40B4-BE49-F238E27FC236}">
                <a16:creationId xmlns:a16="http://schemas.microsoft.com/office/drawing/2014/main" id="{E9EFC02B-315D-4FBE-93A4-1A4A8B099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0351" y="1320801"/>
            <a:ext cx="485775" cy="1268413"/>
          </a:xfrm>
          <a:prstGeom prst="downArrow">
            <a:avLst>
              <a:gd name="adj1" fmla="val 50000"/>
              <a:gd name="adj2" fmla="val 50216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9396" name="Text Box 3">
            <a:extLst>
              <a:ext uri="{FF2B5EF4-FFF2-40B4-BE49-F238E27FC236}">
                <a16:creationId xmlns:a16="http://schemas.microsoft.com/office/drawing/2014/main" id="{47A2A109-3AF4-4B15-AAE0-02BB872C3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5189" y="-14288"/>
            <a:ext cx="7793037" cy="114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 receptors -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δ (σ)</a:t>
            </a:r>
          </a:p>
        </p:txBody>
      </p:sp>
      <p:sp>
        <p:nvSpPr>
          <p:cNvPr id="59397" name="Text Box 4">
            <a:extLst>
              <a:ext uri="{FF2B5EF4-FFF2-40B4-BE49-F238E27FC236}">
                <a16:creationId xmlns:a16="http://schemas.microsoft.com/office/drawing/2014/main" id="{F932CF8F-190A-4E49-A9AD-3C7A8C9DC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1" y="2744788"/>
            <a:ext cx="7127875" cy="354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FOR ANALGESIC EFFECT IS CRUCIAL ESPECIALLY ACTIVATION OF RECEPTORS: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2400" b="1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FOR ADDICTION IS CRUCIAL ESPECIALLY ACTIVATION OF RECEPTORS: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2400" b="1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μ – supraspinal analgesia, </a:t>
            </a:r>
            <a:r>
              <a:rPr lang="cs-CZ" altLang="cs-CZ" sz="2800" u="sng">
                <a:latin typeface="Candara" panose="020E0502030303020204" pitchFamily="34" charset="0"/>
              </a:rPr>
              <a:t>euphoria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endParaRPr lang="cs-CZ" altLang="cs-CZ" sz="2400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κ – spinal + peripheral analgesia</a:t>
            </a:r>
            <a:r>
              <a:rPr lang="sk-SK" altLang="cs-CZ" sz="280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59398" name="AutoShape 5">
            <a:extLst>
              <a:ext uri="{FF2B5EF4-FFF2-40B4-BE49-F238E27FC236}">
                <a16:creationId xmlns:a16="http://schemas.microsoft.com/office/drawing/2014/main" id="{84DC75DD-9012-40A6-B6B0-70C051059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5076" y="3133726"/>
            <a:ext cx="854075" cy="2239963"/>
          </a:xfrm>
          <a:prstGeom prst="curvedRightArrow">
            <a:avLst>
              <a:gd name="adj1" fmla="val 33148"/>
              <a:gd name="adj2" fmla="val 66295"/>
              <a:gd name="adj3" fmla="val 33333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9399" name="AutoShape 6">
            <a:extLst>
              <a:ext uri="{FF2B5EF4-FFF2-40B4-BE49-F238E27FC236}">
                <a16:creationId xmlns:a16="http://schemas.microsoft.com/office/drawing/2014/main" id="{4375C207-35B4-4038-BED0-F4541478D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7814" y="2879726"/>
            <a:ext cx="541337" cy="3406775"/>
          </a:xfrm>
          <a:prstGeom prst="curvedRightArrow">
            <a:avLst>
              <a:gd name="adj1" fmla="val 76539"/>
              <a:gd name="adj2" fmla="val 153107"/>
              <a:gd name="adj3" fmla="val 33333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59400" name="AutoShape 7">
            <a:extLst>
              <a:ext uri="{FF2B5EF4-FFF2-40B4-BE49-F238E27FC236}">
                <a16:creationId xmlns:a16="http://schemas.microsoft.com/office/drawing/2014/main" id="{1EB114AA-1B8E-48B6-816A-6EF27DB7C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8389" y="4252914"/>
            <a:ext cx="1131887" cy="936625"/>
          </a:xfrm>
          <a:prstGeom prst="curvedLeftArrow">
            <a:avLst>
              <a:gd name="adj1" fmla="val 33333"/>
              <a:gd name="adj2" fmla="val 66667"/>
              <a:gd name="adj3" fmla="val 33278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2BA40CA1-ADFF-4140-8B7F-B71F83BAF2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04800"/>
            <a:ext cx="77930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Candara" panose="020E0502030303020204" pitchFamily="34" charset="0"/>
              </a:rPr>
              <a:t>Pharmacological influence on opioid receptor</a:t>
            </a:r>
            <a:r>
              <a:rPr lang="cs-CZ" altLang="cs-CZ" sz="4000" b="1">
                <a:latin typeface="Candara" panose="020E0502030303020204" pitchFamily="34" charset="0"/>
              </a:rPr>
              <a:t>s</a:t>
            </a:r>
            <a:r>
              <a:rPr lang="sk-SK" altLang="cs-CZ" sz="4000" b="1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61443" name="Text Box 2">
            <a:extLst>
              <a:ext uri="{FF2B5EF4-FFF2-40B4-BE49-F238E27FC236}">
                <a16:creationId xmlns:a16="http://schemas.microsoft.com/office/drawing/2014/main" id="{29DF3033-6912-46CB-9723-8716CD7ADB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5157788"/>
            <a:ext cx="77724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SzPct val="60000"/>
              <a:buFontTx/>
              <a:buNone/>
            </a:pPr>
            <a:r>
              <a:rPr lang="cs-CZ" altLang="cs-CZ">
                <a:latin typeface="Candara" panose="020E0502030303020204" pitchFamily="34" charset="0"/>
              </a:rPr>
              <a:t>Atypical opioids</a:t>
            </a:r>
          </a:p>
          <a:p>
            <a:pPr eaLnBrk="1" hangingPunct="1">
              <a:buClrTx/>
              <a:buSzPct val="60000"/>
              <a:buFontTx/>
              <a:buNone/>
            </a:pPr>
            <a:endParaRPr lang="cs-CZ" altLang="cs-CZ">
              <a:latin typeface="Candara" panose="020E0502030303020204" pitchFamily="34" charset="0"/>
            </a:endParaRPr>
          </a:p>
        </p:txBody>
      </p:sp>
      <p:sp>
        <p:nvSpPr>
          <p:cNvPr id="61444" name="Line 3">
            <a:extLst>
              <a:ext uri="{FF2B5EF4-FFF2-40B4-BE49-F238E27FC236}">
                <a16:creationId xmlns:a16="http://schemas.microsoft.com/office/drawing/2014/main" id="{65B9C192-1775-4577-AC54-85063752C49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92313" y="4941889"/>
            <a:ext cx="8208962" cy="1587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445" name="AutoShape 4">
            <a:extLst>
              <a:ext uri="{FF2B5EF4-FFF2-40B4-BE49-F238E27FC236}">
                <a16:creationId xmlns:a16="http://schemas.microsoft.com/office/drawing/2014/main" id="{C69DF85C-C6CC-46A8-B738-85BB52DB89DF}"/>
              </a:ext>
            </a:extLst>
          </p:cNvPr>
          <p:cNvSpPr>
            <a:spLocks noChangeArrowheads="1"/>
          </p:cNvSpPr>
          <p:nvPr/>
        </p:nvSpPr>
        <p:spPr bwMode="auto">
          <a:xfrm rot="2580000">
            <a:off x="4368801" y="1412876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61446" name="AutoShape 5">
            <a:extLst>
              <a:ext uri="{FF2B5EF4-FFF2-40B4-BE49-F238E27FC236}">
                <a16:creationId xmlns:a16="http://schemas.microsoft.com/office/drawing/2014/main" id="{4B573B03-4DAB-4DC3-A5DC-31372DC8F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276" y="1628776"/>
            <a:ext cx="485775" cy="2232025"/>
          </a:xfrm>
          <a:prstGeom prst="downArrow">
            <a:avLst>
              <a:gd name="adj1" fmla="val 50000"/>
              <a:gd name="adj2" fmla="val 114869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61447" name="AutoShape 6">
            <a:extLst>
              <a:ext uri="{FF2B5EF4-FFF2-40B4-BE49-F238E27FC236}">
                <a16:creationId xmlns:a16="http://schemas.microsoft.com/office/drawing/2014/main" id="{852089C9-2ECC-45D2-8985-BE240D7732C7}"/>
              </a:ext>
            </a:extLst>
          </p:cNvPr>
          <p:cNvSpPr>
            <a:spLocks noChangeArrowheads="1"/>
          </p:cNvSpPr>
          <p:nvPr/>
        </p:nvSpPr>
        <p:spPr bwMode="auto">
          <a:xfrm rot="19020000">
            <a:off x="6380164" y="1416051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61448" name="Text Box 7">
            <a:extLst>
              <a:ext uri="{FF2B5EF4-FFF2-40B4-BE49-F238E27FC236}">
                <a16:creationId xmlns:a16="http://schemas.microsoft.com/office/drawing/2014/main" id="{33839E4B-4AAE-46F7-B7A0-3FB235DD6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349500"/>
            <a:ext cx="5449888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/>
              <a:t>      </a:t>
            </a:r>
            <a:r>
              <a:rPr lang="cs-CZ" altLang="cs-CZ">
                <a:latin typeface="Candara" panose="020E0502030303020204" pitchFamily="34" charset="0"/>
              </a:rPr>
              <a:t>agonists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>
                <a:latin typeface="Candara" panose="020E0502030303020204" pitchFamily="34" charset="0"/>
              </a:rPr>
              <a:t>(strongly effective,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>
                <a:latin typeface="Candara" panose="020E0502030303020204" pitchFamily="34" charset="0"/>
              </a:rPr>
              <a:t>moderate/weakly effective)</a:t>
            </a:r>
          </a:p>
        </p:txBody>
      </p:sp>
      <p:sp>
        <p:nvSpPr>
          <p:cNvPr id="61449" name="Text Box 8">
            <a:extLst>
              <a:ext uri="{FF2B5EF4-FFF2-40B4-BE49-F238E27FC236}">
                <a16:creationId xmlns:a16="http://schemas.microsoft.com/office/drawing/2014/main" id="{6C462F36-C777-48B1-BBC6-D2DF7AA40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3325" y="3759201"/>
            <a:ext cx="5107786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>
                <a:latin typeface="Candara" panose="020E0502030303020204" pitchFamily="34" charset="0"/>
              </a:rPr>
              <a:t>partial agonists – dualists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>
                <a:latin typeface="Candara" panose="020E0502030303020204" pitchFamily="34" charset="0"/>
              </a:rPr>
              <a:t>mixed agonists - antagonists</a:t>
            </a:r>
          </a:p>
        </p:txBody>
      </p:sp>
      <p:sp>
        <p:nvSpPr>
          <p:cNvPr id="61450" name="Text Box 9">
            <a:extLst>
              <a:ext uri="{FF2B5EF4-FFF2-40B4-BE49-F238E27FC236}">
                <a16:creationId xmlns:a16="http://schemas.microsoft.com/office/drawing/2014/main" id="{2DB5A51A-FB44-46BD-99A2-D91E0F2FB0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1976" y="2276476"/>
            <a:ext cx="2209557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>
                <a:latin typeface="Candara" panose="020E0502030303020204" pitchFamily="34" charset="0"/>
              </a:rPr>
              <a:t>antagonists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5AC53100-EC1C-4C7A-A66D-0E82CB9B39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30480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Pharmacological effects </a:t>
            </a:r>
            <a:b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of analgesics - anodynes</a:t>
            </a:r>
          </a:p>
        </p:txBody>
      </p:sp>
      <p:sp>
        <p:nvSpPr>
          <p:cNvPr id="63491" name="Text Box 2">
            <a:extLst>
              <a:ext uri="{FF2B5EF4-FFF2-40B4-BE49-F238E27FC236}">
                <a16:creationId xmlns:a16="http://schemas.microsoft.com/office/drawing/2014/main" id="{E503BEB7-074A-42A7-B978-050D1ED99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8" y="1773238"/>
            <a:ext cx="148339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 u="sng">
                <a:latin typeface="Candara" panose="020E0502030303020204" pitchFamily="34" charset="0"/>
              </a:rPr>
              <a:t>CENTRAL:</a:t>
            </a:r>
          </a:p>
        </p:txBody>
      </p:sp>
      <p:sp>
        <p:nvSpPr>
          <p:cNvPr id="63492" name="Text Box 3">
            <a:extLst>
              <a:ext uri="{FF2B5EF4-FFF2-40B4-BE49-F238E27FC236}">
                <a16:creationId xmlns:a16="http://schemas.microsoft.com/office/drawing/2014/main" id="{F80BC78F-36D8-40A8-A37F-EC3F097F3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1771651"/>
            <a:ext cx="13684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analgesic</a:t>
            </a:r>
          </a:p>
        </p:txBody>
      </p:sp>
      <p:sp>
        <p:nvSpPr>
          <p:cNvPr id="63493" name="Text Box 4">
            <a:extLst>
              <a:ext uri="{FF2B5EF4-FFF2-40B4-BE49-F238E27FC236}">
                <a16:creationId xmlns:a16="http://schemas.microsoft.com/office/drawing/2014/main" id="{E0CF73AF-A209-42EC-8D99-CB1DBB07C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5926" y="2205039"/>
            <a:ext cx="445611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suppression of respiratory center</a:t>
            </a:r>
          </a:p>
        </p:txBody>
      </p:sp>
      <p:sp>
        <p:nvSpPr>
          <p:cNvPr id="63494" name="Text Box 5">
            <a:extLst>
              <a:ext uri="{FF2B5EF4-FFF2-40B4-BE49-F238E27FC236}">
                <a16:creationId xmlns:a16="http://schemas.microsoft.com/office/drawing/2014/main" id="{A93D387E-2D94-48C3-8921-20B55AD6C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3864" y="2636839"/>
            <a:ext cx="18065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sedation (+-)</a:t>
            </a:r>
          </a:p>
        </p:txBody>
      </p:sp>
      <p:sp>
        <p:nvSpPr>
          <p:cNvPr id="63495" name="Text Box 6">
            <a:extLst>
              <a:ext uri="{FF2B5EF4-FFF2-40B4-BE49-F238E27FC236}">
                <a16:creationId xmlns:a16="http://schemas.microsoft.com/office/drawing/2014/main" id="{B44A79A9-CD88-4A38-88D3-5F5136DFA8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264" y="3081339"/>
            <a:ext cx="30829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suppression of anxiety</a:t>
            </a:r>
          </a:p>
        </p:txBody>
      </p:sp>
      <p:sp>
        <p:nvSpPr>
          <p:cNvPr id="63496" name="Text Box 7">
            <a:extLst>
              <a:ext uri="{FF2B5EF4-FFF2-40B4-BE49-F238E27FC236}">
                <a16:creationId xmlns:a16="http://schemas.microsoft.com/office/drawing/2014/main" id="{D404E459-2557-42FB-BA63-74E68F25CC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1964" y="3500439"/>
            <a:ext cx="26765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euphoria/dysphoria</a:t>
            </a:r>
          </a:p>
        </p:txBody>
      </p:sp>
      <p:sp>
        <p:nvSpPr>
          <p:cNvPr id="63497" name="Text Box 8">
            <a:extLst>
              <a:ext uri="{FF2B5EF4-FFF2-40B4-BE49-F238E27FC236}">
                <a16:creationId xmlns:a16="http://schemas.microsoft.com/office/drawing/2014/main" id="{713E3B25-E9BD-41A1-AB22-54624A221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1" y="3933826"/>
            <a:ext cx="24034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antitussive effect</a:t>
            </a:r>
          </a:p>
        </p:txBody>
      </p:sp>
      <p:sp>
        <p:nvSpPr>
          <p:cNvPr id="63498" name="Text Box 9">
            <a:extLst>
              <a:ext uri="{FF2B5EF4-FFF2-40B4-BE49-F238E27FC236}">
                <a16:creationId xmlns:a16="http://schemas.microsoft.com/office/drawing/2014/main" id="{5361C85F-6C28-4F35-A83C-7E2EE412A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0375" y="4373563"/>
            <a:ext cx="2873200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nausea and vomiting</a:t>
            </a:r>
          </a:p>
        </p:txBody>
      </p:sp>
      <p:sp>
        <p:nvSpPr>
          <p:cNvPr id="63499" name="Text Box 10">
            <a:extLst>
              <a:ext uri="{FF2B5EF4-FFF2-40B4-BE49-F238E27FC236}">
                <a16:creationId xmlns:a16="http://schemas.microsoft.com/office/drawing/2014/main" id="{72F8C75F-E95F-4BB5-AAEA-59C66A9C86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114" y="4843464"/>
            <a:ext cx="5329237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Symbol" panose="05050102010706020507" pitchFamily="18" charset="2"/>
              </a:rPr>
              <a:t></a:t>
            </a:r>
            <a:r>
              <a:rPr lang="cs-CZ" altLang="cs-CZ" sz="2400">
                <a:latin typeface="Candara" panose="020E0502030303020204" pitchFamily="34" charset="0"/>
                <a:cs typeface="Times New Roman" panose="02020603050405020304" pitchFamily="18" charset="0"/>
              </a:rPr>
              <a:t> </a:t>
            </a:r>
            <a:r>
              <a:rPr lang="cs-CZ" altLang="cs-CZ" sz="2400">
                <a:latin typeface="Candara" panose="020E0502030303020204" pitchFamily="34" charset="0"/>
              </a:rPr>
              <a:t>tendency to convulsions/cramps</a:t>
            </a:r>
          </a:p>
        </p:txBody>
      </p:sp>
      <p:sp>
        <p:nvSpPr>
          <p:cNvPr id="63500" name="Text Box 11">
            <a:extLst>
              <a:ext uri="{FF2B5EF4-FFF2-40B4-BE49-F238E27FC236}">
                <a16:creationId xmlns:a16="http://schemas.microsoft.com/office/drawing/2014/main" id="{A4DF6263-3FEE-47DB-99D3-FBEC1E31A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49864"/>
            <a:ext cx="99218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miosis</a:t>
            </a:r>
          </a:p>
        </p:txBody>
      </p:sp>
      <p:sp>
        <p:nvSpPr>
          <p:cNvPr id="63501" name="Text Box 12">
            <a:extLst>
              <a:ext uri="{FF2B5EF4-FFF2-40B4-BE49-F238E27FC236}">
                <a16:creationId xmlns:a16="http://schemas.microsoft.com/office/drawing/2014/main" id="{DE6EB0FF-6801-4C98-8DEB-BDB699183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2114" y="5772150"/>
            <a:ext cx="7488237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Symbol" panose="05050102010706020507" pitchFamily="18" charset="2"/>
              </a:rPr>
              <a:t></a:t>
            </a:r>
            <a:r>
              <a:rPr lang="cs-CZ" altLang="cs-CZ" sz="2400">
                <a:latin typeface="Candara" panose="020E0502030303020204" pitchFamily="34" charset="0"/>
              </a:rPr>
              <a:t>secretion of ADH, 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>
                <a:latin typeface="Symbol" panose="05050102010706020507" pitchFamily="18" charset="2"/>
              </a:rPr>
              <a:t></a:t>
            </a:r>
            <a:r>
              <a:rPr lang="cs-CZ" altLang="cs-CZ" sz="2400">
                <a:latin typeface="Candara" panose="020E0502030303020204" pitchFamily="34" charset="0"/>
              </a:rPr>
              <a:t> GnRH, corticotropine, FSH, LH, ACTH</a:t>
            </a:r>
            <a:r>
              <a:rPr lang="en-US" altLang="cs-CZ" sz="2400">
                <a:latin typeface="Candara" panose="020E0502030303020204" pitchFamily="34" charset="0"/>
              </a:rPr>
              <a:t>, </a:t>
            </a:r>
            <a:r>
              <a:rPr lang="cs-CZ" altLang="cs-CZ" sz="2400">
                <a:latin typeface="Candara" panose="020E0502030303020204" pitchFamily="34" charset="0"/>
              </a:rPr>
              <a:t>c</a:t>
            </a:r>
            <a:r>
              <a:rPr lang="en-US" altLang="cs-CZ" sz="2400">
                <a:latin typeface="Candara" panose="020E0502030303020204" pitchFamily="34" charset="0"/>
              </a:rPr>
              <a:t>orti</a:t>
            </a:r>
            <a:r>
              <a:rPr lang="cs-CZ" altLang="cs-CZ" sz="2400">
                <a:latin typeface="Candara" panose="020E0502030303020204" pitchFamily="34" charset="0"/>
              </a:rPr>
              <a:t>s</a:t>
            </a:r>
            <a:r>
              <a:rPr lang="en-US" altLang="cs-CZ" sz="2400">
                <a:latin typeface="Candara" panose="020E0502030303020204" pitchFamily="34" charset="0"/>
              </a:rPr>
              <a:t>ol, testosteron</a:t>
            </a:r>
            <a:r>
              <a:rPr lang="cs-CZ" altLang="cs-CZ" sz="2400">
                <a:latin typeface="Candara" panose="020E0502030303020204" pitchFamily="34" charset="0"/>
              </a:rPr>
              <a:t>e) </a:t>
            </a:r>
            <a:r>
              <a:rPr lang="cs-CZ" altLang="cs-CZ" sz="2400"/>
              <a:t>	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26B964E3-4C59-4C80-AFF0-7D0541B34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8650" y="2276476"/>
            <a:ext cx="7462838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3600" b="1">
                <a:latin typeface="Candara" panose="020E0502030303020204" pitchFamily="34" charset="0"/>
              </a:rPr>
              <a:t>TOLERANCE !!!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en-US" altLang="cs-CZ" sz="2400">
                <a:latin typeface="Candara" panose="020E0502030303020204" pitchFamily="34" charset="0"/>
              </a:rPr>
              <a:t>(to all effects of opioids except constipation and miosis!)</a:t>
            </a:r>
          </a:p>
        </p:txBody>
      </p:sp>
      <p:sp>
        <p:nvSpPr>
          <p:cNvPr id="65539" name="Text Box 2">
            <a:extLst>
              <a:ext uri="{FF2B5EF4-FFF2-40B4-BE49-F238E27FC236}">
                <a16:creationId xmlns:a16="http://schemas.microsoft.com/office/drawing/2014/main" id="{27AB1C93-CE71-47CD-B1B4-05F63BB61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3798889"/>
            <a:ext cx="2878138" cy="642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3600" b="1">
                <a:latin typeface="Candara" panose="020E0502030303020204" pitchFamily="34" charset="0"/>
              </a:rPr>
              <a:t>ADDICTION !!!</a:t>
            </a:r>
          </a:p>
        </p:txBody>
      </p:sp>
      <p:sp>
        <p:nvSpPr>
          <p:cNvPr id="65540" name="Text Box 3">
            <a:extLst>
              <a:ext uri="{FF2B5EF4-FFF2-40B4-BE49-F238E27FC236}">
                <a16:creationId xmlns:a16="http://schemas.microsoft.com/office/drawing/2014/main" id="{A5AC79A8-4B90-4E59-B18C-3165E77AE7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30480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Pharmacological effects </a:t>
            </a:r>
            <a:b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of analgesics - anodynes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>
            <a:extLst>
              <a:ext uri="{FF2B5EF4-FFF2-40B4-BE49-F238E27FC236}">
                <a16:creationId xmlns:a16="http://schemas.microsoft.com/office/drawing/2014/main" id="{86A98423-54AF-4DDF-A440-78B0CB3D3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1773239"/>
            <a:ext cx="19034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 u="sng">
                <a:latin typeface="Candara" panose="020E0502030303020204" pitchFamily="34" charset="0"/>
              </a:rPr>
              <a:t>PERIPHERAL:</a:t>
            </a:r>
          </a:p>
        </p:txBody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CF998383-432D-491B-B71E-1399A8B3B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1773238"/>
            <a:ext cx="6264275" cy="4157662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decrease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intestinal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motility,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slowdown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>
              <a:buSzPct val="60000"/>
              <a:defRPr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propulsion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GIT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muscle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tone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GIT and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urinary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bladder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sphincter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tone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gall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bladder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urinary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bladder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constriction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pyloric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sphincter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delayed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gastric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emptying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vasodilation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orthostatic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histaminoliberation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ciliated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epithelium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88" name="Text Box 3">
            <a:extLst>
              <a:ext uri="{FF2B5EF4-FFF2-40B4-BE49-F238E27FC236}">
                <a16:creationId xmlns:a16="http://schemas.microsoft.com/office/drawing/2014/main" id="{B950BE51-AD77-446A-9700-8A7F7D621E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30480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Pharmacological effects </a:t>
            </a:r>
            <a:b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of analgesics - anodynes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>
            <a:extLst>
              <a:ext uri="{FF2B5EF4-FFF2-40B4-BE49-F238E27FC236}">
                <a16:creationId xmlns:a16="http://schemas.microsoft.com/office/drawing/2014/main" id="{6A308EB4-4FA7-42EB-8046-CCB365646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2743200"/>
            <a:ext cx="7772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609600" indent="-606425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800"/>
              </a:spcBef>
              <a:buSzPct val="60000"/>
              <a:defRPr/>
            </a:pPr>
            <a:r>
              <a:rPr lang="sk-SK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by</a:t>
            </a:r>
            <a:r>
              <a:rPr lang="sk-SK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duration</a:t>
            </a:r>
            <a:endParaRPr lang="sk-SK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8013" algn="just">
              <a:lnSpc>
                <a:spcPct val="80000"/>
              </a:lnSpc>
              <a:spcBef>
                <a:spcPts val="800"/>
              </a:spcBef>
              <a:buSzPct val="60000"/>
              <a:defRPr/>
            </a:pPr>
            <a:endParaRPr lang="sk-SK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800"/>
              </a:spcBef>
              <a:buSzPct val="60000"/>
              <a:defRPr/>
            </a:pPr>
            <a:r>
              <a:rPr lang="sk-SK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80000"/>
              </a:lnSpc>
              <a:spcBef>
                <a:spcPts val="800"/>
              </a:spcBef>
              <a:buSzPct val="60000"/>
              <a:defRPr/>
            </a:pPr>
            <a:r>
              <a:rPr lang="sk-SK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B)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according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pathophysiology</a:t>
            </a:r>
            <a:endParaRPr lang="cs-CZ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DBF43143-D70C-406B-B8C8-AB9A365D7C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2225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– types and classification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>
            <a:extLst>
              <a:ext uri="{FF2B5EF4-FFF2-40B4-BE49-F238E27FC236}">
                <a16:creationId xmlns:a16="http://schemas.microsoft.com/office/drawing/2014/main" id="{9EFEFA1B-A8EC-4161-BFA1-520595B5A8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4863" y="1773239"/>
            <a:ext cx="19034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400" b="1" u="sng">
                <a:latin typeface="Candara" panose="020E0502030303020204" pitchFamily="34" charset="0"/>
              </a:rPr>
              <a:t>PERIPHERAL:</a:t>
            </a:r>
          </a:p>
        </p:txBody>
      </p:sp>
      <p:sp>
        <p:nvSpPr>
          <p:cNvPr id="45058" name="Text Box 2">
            <a:extLst>
              <a:ext uri="{FF2B5EF4-FFF2-40B4-BE49-F238E27FC236}">
                <a16:creationId xmlns:a16="http://schemas.microsoft.com/office/drawing/2014/main" id="{7C6C7393-6B5B-4A21-9D75-164BFB524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1773239"/>
            <a:ext cx="6264275" cy="1787525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>
            <a:spAutoFit/>
          </a:bodyPr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urological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tract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tone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renal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pelvis, ureter, </a:t>
            </a:r>
            <a:r>
              <a:rPr lang="cs-CZ" altLang="cs-CZ" sz="2200" i="1" dirty="0">
                <a:latin typeface="Arial" panose="020B0604020202020204" pitchFamily="34" charset="0"/>
                <a:cs typeface="Arial" panose="020B0604020202020204" pitchFamily="34" charset="0"/>
              </a:rPr>
              <a:t>m. </a:t>
            </a:r>
            <a:r>
              <a:rPr lang="cs-CZ" altLang="cs-CZ" sz="2200" i="1" dirty="0" err="1">
                <a:latin typeface="Arial" panose="020B0604020202020204" pitchFamily="34" charset="0"/>
                <a:cs typeface="Arial" panose="020B0604020202020204" pitchFamily="34" charset="0"/>
              </a:rPr>
              <a:t>detrusor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sphincter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bladder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…urine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retention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especially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in post-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operative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conditions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Clr>
                <a:srgbClr val="000000"/>
              </a:buClr>
              <a:buSzPct val="60000"/>
              <a:buFont typeface="Arial" charset="0"/>
              <a:buChar char="•"/>
              <a:defRPr/>
            </a:pP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uterus - ↓ tone and motility,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prolong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  <a:cs typeface="Arial" panose="020B0604020202020204" pitchFamily="34" charset="0"/>
              </a:rPr>
              <a:t>labor</a:t>
            </a:r>
            <a:endParaRPr lang="cs-CZ" altLang="cs-CZ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636" name="Text Box 3">
            <a:extLst>
              <a:ext uri="{FF2B5EF4-FFF2-40B4-BE49-F238E27FC236}">
                <a16:creationId xmlns:a16="http://schemas.microsoft.com/office/drawing/2014/main" id="{31759C9F-AAD7-4D09-9DD0-C4C8C49FA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30480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Pharmacological effects </a:t>
            </a:r>
            <a:b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of analgesics - anodynes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>
            <a:extLst>
              <a:ext uri="{FF2B5EF4-FFF2-40B4-BE49-F238E27FC236}">
                <a16:creationId xmlns:a16="http://schemas.microsoft.com/office/drawing/2014/main" id="{C96E51ED-D12A-4B57-A602-670D557197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412876"/>
            <a:ext cx="2235205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ABSORPTION</a:t>
            </a:r>
          </a:p>
        </p:txBody>
      </p:sp>
      <p:sp>
        <p:nvSpPr>
          <p:cNvPr id="71683" name="Text Box 2">
            <a:extLst>
              <a:ext uri="{FF2B5EF4-FFF2-40B4-BE49-F238E27FC236}">
                <a16:creationId xmlns:a16="http://schemas.microsoft.com/office/drawing/2014/main" id="{ECE4A3F0-4C38-441D-A4E8-ADBD6221C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5589" y="3716339"/>
            <a:ext cx="2424359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DISTRIBUTION</a:t>
            </a:r>
          </a:p>
        </p:txBody>
      </p:sp>
      <p:sp>
        <p:nvSpPr>
          <p:cNvPr id="71684" name="Text Box 3">
            <a:extLst>
              <a:ext uri="{FF2B5EF4-FFF2-40B4-BE49-F238E27FC236}">
                <a16:creationId xmlns:a16="http://schemas.microsoft.com/office/drawing/2014/main" id="{38504179-96FC-466C-A2B2-FB30DA239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4" y="1412876"/>
            <a:ext cx="3552825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parenteral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oral </a:t>
            </a:r>
            <a:r>
              <a:rPr lang="cs-CZ" altLang="cs-CZ" sz="2400" u="sng">
                <a:latin typeface="Candara" panose="020E0502030303020204" pitchFamily="34" charset="0"/>
              </a:rPr>
              <a:t>(„first pass effect“ !!!)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perrectal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transdermal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sublingual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transmucous (nasal)</a:t>
            </a:r>
          </a:p>
        </p:txBody>
      </p:sp>
      <p:sp>
        <p:nvSpPr>
          <p:cNvPr id="71685" name="Text Box 4">
            <a:extLst>
              <a:ext uri="{FF2B5EF4-FFF2-40B4-BE49-F238E27FC236}">
                <a16:creationId xmlns:a16="http://schemas.microsoft.com/office/drawing/2014/main" id="{E9C5FB39-0427-44FA-8DCB-BB4263601F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1789" y="3789363"/>
            <a:ext cx="6340495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parenchymatous organs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muscles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adipose tissue (lipophilic drugs </a:t>
            </a: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➙ e.g. fentanyl</a:t>
            </a:r>
            <a:r>
              <a:rPr lang="cs-CZ" altLang="cs-CZ" sz="2400">
                <a:latin typeface="Candara" panose="020E0502030303020204" pitchFamily="34" charset="0"/>
              </a:rPr>
              <a:t>)</a:t>
            </a:r>
          </a:p>
        </p:txBody>
      </p:sp>
      <p:sp>
        <p:nvSpPr>
          <p:cNvPr id="71686" name="Text Box 5">
            <a:extLst>
              <a:ext uri="{FF2B5EF4-FFF2-40B4-BE49-F238E27FC236}">
                <a16:creationId xmlns:a16="http://schemas.microsoft.com/office/drawing/2014/main" id="{857CAE5C-C9E5-48C3-9431-80E0422EB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900" y="4941889"/>
            <a:ext cx="5360988" cy="833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pass well across BBB </a:t>
            </a:r>
            <a:r>
              <a:rPr lang="cs-CZ" altLang="cs-CZ" sz="2400">
                <a:latin typeface="Arial Unicode MS" pitchFamily="34" charset="-128"/>
                <a:ea typeface="Arial Unicode MS" pitchFamily="34" charset="-128"/>
              </a:rPr>
              <a:t>➙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</a:rPr>
              <a:t> </a:t>
            </a:r>
            <a:r>
              <a:rPr lang="cs-CZ" altLang="cs-CZ" sz="2400">
                <a:latin typeface="Candara" panose="020E0502030303020204" pitchFamily="34" charset="0"/>
              </a:rPr>
              <a:t>brain (fentanyl,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heroin,..)</a:t>
            </a:r>
          </a:p>
        </p:txBody>
      </p:sp>
      <p:sp>
        <p:nvSpPr>
          <p:cNvPr id="71687" name="Text Box 6">
            <a:extLst>
              <a:ext uri="{FF2B5EF4-FFF2-40B4-BE49-F238E27FC236}">
                <a16:creationId xmlns:a16="http://schemas.microsoft.com/office/drawing/2014/main" id="{6D0081AE-A411-418A-98F4-27C91AA7D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1313" y="6165851"/>
            <a:ext cx="375761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i="1">
                <a:latin typeface="Candara" panose="020E0502030303020204" pitchFamily="34" charset="0"/>
              </a:rPr>
              <a:t>Can cross placental barrier !!!</a:t>
            </a:r>
          </a:p>
        </p:txBody>
      </p:sp>
      <p:sp>
        <p:nvSpPr>
          <p:cNvPr id="71688" name="Rectangle 7">
            <a:extLst>
              <a:ext uri="{FF2B5EF4-FFF2-40B4-BE49-F238E27FC236}">
                <a16:creationId xmlns:a16="http://schemas.microsoft.com/office/drawing/2014/main" id="{7964EB00-B5B8-4D90-AD3E-D83530DB7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6" y="6165850"/>
            <a:ext cx="3997325" cy="431800"/>
          </a:xfrm>
          <a:prstGeom prst="rect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71689" name="Text Box 8">
            <a:extLst>
              <a:ext uri="{FF2B5EF4-FFF2-40B4-BE49-F238E27FC236}">
                <a16:creationId xmlns:a16="http://schemas.microsoft.com/office/drawing/2014/main" id="{246A8BF5-B24C-4EFC-B602-3C8B30398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30480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Candara" panose="020E0502030303020204" pitchFamily="34" charset="0"/>
              </a:rPr>
              <a:t>Pharmacokinetics </a:t>
            </a:r>
            <a:br>
              <a:rPr lang="sk-SK" altLang="cs-CZ" sz="4000" b="1">
                <a:latin typeface="Candara" panose="020E0502030303020204" pitchFamily="34" charset="0"/>
              </a:rPr>
            </a:br>
            <a:r>
              <a:rPr lang="sk-SK" altLang="cs-CZ" sz="4000" b="1">
                <a:latin typeface="Candara" panose="020E0502030303020204" pitchFamily="34" charset="0"/>
              </a:rPr>
              <a:t>of analgesics - anodynes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>
            <a:extLst>
              <a:ext uri="{FF2B5EF4-FFF2-40B4-BE49-F238E27FC236}">
                <a16:creationId xmlns:a16="http://schemas.microsoft.com/office/drawing/2014/main" id="{7950F00D-83A9-458E-83B7-6E9ED04D9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1874838"/>
            <a:ext cx="3694112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BIOTRANSFORMATION</a:t>
            </a:r>
          </a:p>
        </p:txBody>
      </p:sp>
      <p:sp>
        <p:nvSpPr>
          <p:cNvPr id="73731" name="Text Box 2">
            <a:extLst>
              <a:ext uri="{FF2B5EF4-FFF2-40B4-BE49-F238E27FC236}">
                <a16:creationId xmlns:a16="http://schemas.microsoft.com/office/drawing/2014/main" id="{E8A652CB-EA6C-45AA-9D35-7FCAFD644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551" y="4941889"/>
            <a:ext cx="1945061" cy="52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>
                <a:latin typeface="Candara" panose="020E0502030303020204" pitchFamily="34" charset="0"/>
              </a:rPr>
              <a:t>EXCRETION</a:t>
            </a:r>
          </a:p>
        </p:txBody>
      </p:sp>
      <p:sp>
        <p:nvSpPr>
          <p:cNvPr id="73732" name="Text Box 3">
            <a:extLst>
              <a:ext uri="{FF2B5EF4-FFF2-40B4-BE49-F238E27FC236}">
                <a16:creationId xmlns:a16="http://schemas.microsoft.com/office/drawing/2014/main" id="{E44D7D76-383C-425C-8FB0-634A48E5CB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1916114"/>
            <a:ext cx="22225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primarily in liver</a:t>
            </a:r>
          </a:p>
        </p:txBody>
      </p:sp>
      <p:sp>
        <p:nvSpPr>
          <p:cNvPr id="73733" name="Line 4">
            <a:extLst>
              <a:ext uri="{FF2B5EF4-FFF2-40B4-BE49-F238E27FC236}">
                <a16:creationId xmlns:a16="http://schemas.microsoft.com/office/drawing/2014/main" id="{289C9BA9-6BF3-45A3-9C66-A1F90986A3E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7800" y="2349500"/>
            <a:ext cx="1588" cy="431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3734" name="Text Box 5">
            <a:extLst>
              <a:ext uri="{FF2B5EF4-FFF2-40B4-BE49-F238E27FC236}">
                <a16:creationId xmlns:a16="http://schemas.microsoft.com/office/drawing/2014/main" id="{0FE7AADF-F9FE-4F8B-B449-E020486BDB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138" y="2708276"/>
            <a:ext cx="24511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polar metabolites</a:t>
            </a:r>
          </a:p>
        </p:txBody>
      </p:sp>
      <p:sp>
        <p:nvSpPr>
          <p:cNvPr id="73735" name="Text Box 6">
            <a:extLst>
              <a:ext uri="{FF2B5EF4-FFF2-40B4-BE49-F238E27FC236}">
                <a16:creationId xmlns:a16="http://schemas.microsoft.com/office/drawing/2014/main" id="{79CF6A23-BAF3-4FA1-B499-3447BD07C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1" y="3357563"/>
            <a:ext cx="5458843" cy="1202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inactive metabolites</a:t>
            </a:r>
          </a:p>
          <a:p>
            <a:pPr eaLnBrk="1" hangingPunct="1">
              <a:spcBef>
                <a:spcPct val="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</a:t>
            </a:r>
            <a:r>
              <a:rPr lang="cs-CZ" altLang="cs-CZ" sz="2400" u="sng">
                <a:latin typeface="Candara" panose="020E0502030303020204" pitchFamily="34" charset="0"/>
              </a:rPr>
              <a:t>active metabolites</a:t>
            </a:r>
            <a:r>
              <a:rPr lang="cs-CZ" altLang="cs-CZ" sz="2400">
                <a:latin typeface="Candara" panose="020E0502030303020204" pitchFamily="34" charset="0"/>
              </a:rPr>
              <a:t> (codeine, tramadol,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                                        morphine…)</a:t>
            </a:r>
          </a:p>
        </p:txBody>
      </p:sp>
      <p:sp>
        <p:nvSpPr>
          <p:cNvPr id="73736" name="Text Box 7">
            <a:extLst>
              <a:ext uri="{FF2B5EF4-FFF2-40B4-BE49-F238E27FC236}">
                <a16:creationId xmlns:a16="http://schemas.microsoft.com/office/drawing/2014/main" id="{96D94969-1C03-4AA0-B924-1716B7EFE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6" y="4941888"/>
            <a:ext cx="2280089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Tahoma" panose="020B0604030504040204" pitchFamily="34" charset="0"/>
              <a:buChar char="•"/>
            </a:pPr>
            <a:r>
              <a:rPr lang="cs-CZ" altLang="cs-CZ" sz="2400"/>
              <a:t> </a:t>
            </a:r>
            <a:r>
              <a:rPr lang="cs-CZ" altLang="cs-CZ" sz="2400">
                <a:latin typeface="Candara" panose="020E0502030303020204" pitchFamily="34" charset="0"/>
              </a:rPr>
              <a:t>kidneys - urine</a:t>
            </a:r>
          </a:p>
          <a:p>
            <a:pPr eaLnBrk="1" hangingPunct="1">
              <a:spcBef>
                <a:spcPct val="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liver - bile</a:t>
            </a:r>
          </a:p>
        </p:txBody>
      </p:sp>
      <p:sp>
        <p:nvSpPr>
          <p:cNvPr id="73737" name="Text Box 8">
            <a:extLst>
              <a:ext uri="{FF2B5EF4-FFF2-40B4-BE49-F238E27FC236}">
                <a16:creationId xmlns:a16="http://schemas.microsoft.com/office/drawing/2014/main" id="{8153A87D-BF39-4950-AC19-7ED63CD5C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304800"/>
            <a:ext cx="88201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Candara" panose="020E0502030303020204" pitchFamily="34" charset="0"/>
              </a:rPr>
              <a:t>Pharmacokinetics </a:t>
            </a:r>
            <a:br>
              <a:rPr lang="sk-SK" altLang="cs-CZ" sz="4000" b="1">
                <a:latin typeface="Candara" panose="020E0502030303020204" pitchFamily="34" charset="0"/>
              </a:rPr>
            </a:br>
            <a:r>
              <a:rPr lang="sk-SK" altLang="cs-CZ" sz="4000" b="1">
                <a:latin typeface="Candara" panose="020E0502030303020204" pitchFamily="34" charset="0"/>
              </a:rPr>
              <a:t>of analgesics - anodynes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>
            <a:extLst>
              <a:ext uri="{FF2B5EF4-FFF2-40B4-BE49-F238E27FC236}">
                <a16:creationId xmlns:a16="http://schemas.microsoft.com/office/drawing/2014/main" id="{4F92813C-2D52-4F36-9D5A-AC4C58034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0"/>
            <a:ext cx="779303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 a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gonists </a:t>
            </a:r>
          </a:p>
        </p:txBody>
      </p:sp>
      <p:sp>
        <p:nvSpPr>
          <p:cNvPr id="75779" name="Text Box 2">
            <a:extLst>
              <a:ext uri="{FF2B5EF4-FFF2-40B4-BE49-F238E27FC236}">
                <a16:creationId xmlns:a16="http://schemas.microsoft.com/office/drawing/2014/main" id="{D9C2A3A7-8450-4876-99C3-0D6C37F72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600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75780" name="Text Box 3">
            <a:extLst>
              <a:ext uri="{FF2B5EF4-FFF2-40B4-BE49-F238E27FC236}">
                <a16:creationId xmlns:a16="http://schemas.microsoft.com/office/drawing/2014/main" id="{DB726ED9-98C7-45A0-B918-1E5B99F16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2060575"/>
            <a:ext cx="7772400" cy="326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</a:pPr>
            <a:r>
              <a:rPr lang="cs-CZ" altLang="cs-CZ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morphine</a:t>
            </a:r>
            <a:endParaRPr lang="cs-CZ" alt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10 %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opium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together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codeine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thebaine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ClrTx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+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phenanthrene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alkaloids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isolated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 1803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Sertürner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1500"/>
              </a:spcBef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affinity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selective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µ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agonism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>
            <a:extLst>
              <a:ext uri="{FF2B5EF4-FFF2-40B4-BE49-F238E27FC236}">
                <a16:creationId xmlns:a16="http://schemas.microsoft.com/office/drawing/2014/main" id="{80230A25-B91A-436E-B810-547938C6A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1047750"/>
            <a:ext cx="8424863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morphine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see above effects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u="sng">
                <a:latin typeface="Arial" panose="020B0604020202020204" pitchFamily="34" charset="0"/>
                <a:cs typeface="Arial" panose="020B0604020202020204" pitchFamily="34" charset="0"/>
              </a:rPr>
              <a:t>application routes: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orally (also p.o. with sustained release)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parenterally (i.v., i.m., s.c., epidural,… 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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perrectally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827" name="Text Box 2">
            <a:extLst>
              <a:ext uri="{FF2B5EF4-FFF2-40B4-BE49-F238E27FC236}">
                <a16:creationId xmlns:a16="http://schemas.microsoft.com/office/drawing/2014/main" id="{B2A383A6-7562-4A96-8206-6A3A5F98A6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1964" y="5154614"/>
            <a:ext cx="8893175" cy="138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 u="sng">
                <a:latin typeface="Arial" panose="020B0604020202020204" pitchFamily="34" charset="0"/>
                <a:cs typeface="Arial" panose="020B0604020202020204" pitchFamily="34" charset="0"/>
              </a:rPr>
              <a:t>Indications: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  chronic cancer pain, pain after surgery, injuries, (pain during acute myocardial infarction → </a:t>
            </a:r>
            <a:r>
              <a:rPr lang="en-US" altLang="cs-CZ" sz="2800">
                <a:latin typeface="Arial" panose="020B0604020202020204" pitchFamily="34" charset="0"/>
                <a:cs typeface="Arial" panose="020B0604020202020204" pitchFamily="34" charset="0"/>
              </a:rPr>
              <a:t>today, given preference to other opioi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ds)</a:t>
            </a:r>
          </a:p>
        </p:txBody>
      </p:sp>
      <p:sp>
        <p:nvSpPr>
          <p:cNvPr id="77828" name="Text Box 3">
            <a:extLst>
              <a:ext uri="{FF2B5EF4-FFF2-40B4-BE49-F238E27FC236}">
                <a16:creationId xmlns:a16="http://schemas.microsoft.com/office/drawing/2014/main" id="{9F48A1B5-EEA0-4E99-AE09-10DC443EC3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1"/>
            <a:ext cx="7793038" cy="105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 a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gonists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>
            <a:extLst>
              <a:ext uri="{FF2B5EF4-FFF2-40B4-BE49-F238E27FC236}">
                <a16:creationId xmlns:a16="http://schemas.microsoft.com/office/drawing/2014/main" id="{4BD7FABD-E842-4C49-8EFF-DE0BA976D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1" y="228601"/>
            <a:ext cx="80168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Other strong opioid analgesics  </a:t>
            </a:r>
          </a:p>
        </p:txBody>
      </p:sp>
      <p:sp>
        <p:nvSpPr>
          <p:cNvPr id="79875" name="Text Box 2">
            <a:extLst>
              <a:ext uri="{FF2B5EF4-FFF2-40B4-BE49-F238E27FC236}">
                <a16:creationId xmlns:a16="http://schemas.microsoft.com/office/drawing/2014/main" id="{BC50274B-AED5-444D-AED4-7FA370A390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196975"/>
            <a:ext cx="8675687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methadone</a:t>
            </a:r>
          </a:p>
          <a:p>
            <a:pPr>
              <a:spcBef>
                <a:spcPts val="150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less sedation and euphoria than in morphine</a:t>
            </a:r>
          </a:p>
          <a:p>
            <a:pPr>
              <a:spcBef>
                <a:spcPts val="150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↑ bioavailibility after oral administration, ↑t </a:t>
            </a:r>
            <a:r>
              <a:rPr lang="cs-CZ" altLang="cs-CZ" sz="2400" baseline="-25000">
                <a:latin typeface="Arial" panose="020B0604020202020204" pitchFamily="34" charset="0"/>
                <a:cs typeface="Arial" panose="020B0604020202020204" pitchFamily="34" charset="0"/>
              </a:rPr>
              <a:t>½</a:t>
            </a:r>
          </a:p>
          <a:p>
            <a:pPr>
              <a:spcBef>
                <a:spcPts val="1500"/>
              </a:spcBef>
              <a:buFont typeface="Candara" panose="020E0502030303020204" pitchFamily="34" charset="0"/>
              <a:buChar char="•"/>
            </a:pPr>
            <a:r>
              <a:rPr lang="cs-CZ" altLang="cs-CZ" sz="2400" baseline="-25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acts on opioid </a:t>
            </a:r>
            <a:r>
              <a:rPr lang="en-US" altLang="cs-CZ" sz="240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NMDA receptors</a:t>
            </a:r>
          </a:p>
          <a:p>
            <a:pPr>
              <a:spcBef>
                <a:spcPts val="150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u="sng">
                <a:latin typeface="Arial" panose="020B0604020202020204" pitchFamily="34" charset="0"/>
                <a:cs typeface="Arial" panose="020B0604020202020204" pitchFamily="34" charset="0"/>
              </a:rPr>
              <a:t>Use:</a:t>
            </a: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addiction treatment (heroin) 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➙ 2 benefits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>
              <a:spcBef>
                <a:spcPts val="1500"/>
              </a:spcBef>
              <a:buClrTx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</a:rPr>
              <a:t>➙ change from injection application to oral administration</a:t>
            </a:r>
          </a:p>
          <a:p>
            <a:pPr>
              <a:spcBef>
                <a:spcPts val="1500"/>
              </a:spcBef>
              <a:buClrTx/>
            </a:pP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</a:rPr>
              <a:t>    ➙ ↑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cs-CZ" altLang="cs-CZ" sz="2400" baseline="-25000">
                <a:latin typeface="Arial" panose="020B0604020202020204" pitchFamily="34" charset="0"/>
                <a:cs typeface="Arial" panose="020B0604020202020204" pitchFamily="34" charset="0"/>
              </a:rPr>
              <a:t>½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decreases plasmatic fluctuation of methadone 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</a:rPr>
              <a:t>➙ less </a:t>
            </a:r>
          </a:p>
          <a:p>
            <a:pPr>
              <a:spcBef>
                <a:spcPts val="1500"/>
              </a:spcBef>
              <a:buClrTx/>
            </a:pP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</a:rPr>
              <a:t>          withdrawal symptoms</a:t>
            </a:r>
          </a:p>
          <a:p>
            <a:pPr>
              <a:spcBef>
                <a:spcPts val="1500"/>
              </a:spcBef>
              <a:buClrTx/>
            </a:pPr>
            <a:endParaRPr lang="cs-CZ" altLang="cs-CZ" sz="2400">
              <a:latin typeface="Arial" panose="020B0604020202020204" pitchFamily="34" charset="0"/>
              <a:ea typeface="Arial Unicode MS" pitchFamily="34" charset="-128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>
            <a:extLst>
              <a:ext uri="{FF2B5EF4-FFF2-40B4-BE49-F238E27FC236}">
                <a16:creationId xmlns:a16="http://schemas.microsoft.com/office/drawing/2014/main" id="{BC89B5FF-8B5A-4691-B548-499818935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1" y="228601"/>
            <a:ext cx="80168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Other strong opioid analgesics  </a:t>
            </a:r>
          </a:p>
        </p:txBody>
      </p:sp>
      <p:sp>
        <p:nvSpPr>
          <p:cNvPr id="81923" name="Text Box 2">
            <a:extLst>
              <a:ext uri="{FF2B5EF4-FFF2-40B4-BE49-F238E27FC236}">
                <a16:creationId xmlns:a16="http://schemas.microsoft.com/office/drawing/2014/main" id="{604ECB2E-98ED-4C8A-B945-A1B08ABE0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196976"/>
            <a:ext cx="8675687" cy="392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heroin (= diacetylmorphine)</a:t>
            </a:r>
          </a:p>
          <a:p>
            <a:pPr>
              <a:spcBef>
                <a:spcPts val="2000"/>
              </a:spcBef>
              <a:buClrTx/>
            </a:pPr>
            <a:endParaRPr lang="cs-CZ" altLang="cs-CZ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 typeface="Times New Roman" panose="02020603050405020304" pitchFamily="18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not used in clinical medicine (in Czech Republic)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 (but in Great Britain can be therapeutically used!)</a:t>
            </a:r>
          </a:p>
          <a:p>
            <a:pPr>
              <a:spcBef>
                <a:spcPct val="0"/>
              </a:spcBef>
              <a:buFont typeface="Times New Roman" panose="02020603050405020304" pitchFamily="18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causes severe addiction; abused!</a:t>
            </a:r>
          </a:p>
          <a:p>
            <a:pPr>
              <a:spcBef>
                <a:spcPct val="0"/>
              </a:spcBef>
              <a:buFont typeface="Times New Roman" panose="02020603050405020304" pitchFamily="18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heroin belongs to the most health and personality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 devastating substance!!!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1">
            <a:extLst>
              <a:ext uri="{FF2B5EF4-FFF2-40B4-BE49-F238E27FC236}">
                <a16:creationId xmlns:a16="http://schemas.microsoft.com/office/drawing/2014/main" id="{0AD19823-471C-4E1D-B27D-57539FDA6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4"/>
            <a:ext cx="7467600" cy="558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fentanyl, sufentanil, remifentanil,… 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pass well across HEB (↑ concentrations in CNS)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strong, short analgesia (fentanyl 100 x more potent 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  than morphine, sufentanil 1000 x more potent than 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  morphine)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strong respiratory depression!, ↓ emetogenic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     potency, CAVE 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➙ can cause muscle rigidity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risk of serotonin syndrome in combination with 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    5-HTergic drugs</a:t>
            </a:r>
          </a:p>
        </p:txBody>
      </p:sp>
      <p:sp>
        <p:nvSpPr>
          <p:cNvPr id="83971" name="AutoShape 2">
            <a:extLst>
              <a:ext uri="{FF2B5EF4-FFF2-40B4-BE49-F238E27FC236}">
                <a16:creationId xmlns:a16="http://schemas.microsoft.com/office/drawing/2014/main" id="{AC4B063A-21EC-44A8-A9F6-A9832A4BF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6" y="2060575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83972" name="Text Box 3">
            <a:extLst>
              <a:ext uri="{FF2B5EF4-FFF2-40B4-BE49-F238E27FC236}">
                <a16:creationId xmlns:a16="http://schemas.microsoft.com/office/drawing/2014/main" id="{533705FE-5C8D-445F-9D75-9C39814EF2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1" y="57151"/>
            <a:ext cx="80168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Other strong opioid analgesics 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ext Box 1">
            <a:extLst>
              <a:ext uri="{FF2B5EF4-FFF2-40B4-BE49-F238E27FC236}">
                <a16:creationId xmlns:a16="http://schemas.microsoft.com/office/drawing/2014/main" id="{3222DAEE-BC0D-496A-B055-1AA8546DE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765176"/>
            <a:ext cx="7467600" cy="6126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</a:pPr>
            <a:r>
              <a:rPr lang="cs-CZ" altLang="cs-CZ" b="1">
                <a:latin typeface="Candara" panose="020E0502030303020204" pitchFamily="34" charset="0"/>
              </a:rPr>
              <a:t>fentanyl, sufentanil, remifentanil,… 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400" b="1">
                <a:latin typeface="Candara" panose="020E0502030303020204" pitchFamily="34" charset="0"/>
                <a:ea typeface="Arial Unicode MS" pitchFamily="34" charset="-128"/>
              </a:rPr>
              <a:t> </a:t>
            </a:r>
            <a:r>
              <a:rPr lang="cs-CZ" altLang="cs-CZ" sz="2400" b="1" u="sng">
                <a:latin typeface="Candara" panose="020E0502030303020204" pitchFamily="34" charset="0"/>
                <a:ea typeface="Arial Unicode MS" pitchFamily="34" charset="-128"/>
              </a:rPr>
              <a:t>Indications, use: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400" b="1">
                <a:latin typeface="Candara" panose="020E0502030303020204" pitchFamily="34" charset="0"/>
                <a:ea typeface="Arial Unicode MS" pitchFamily="34" charset="-128"/>
              </a:rPr>
              <a:t> in anaesthesiology </a:t>
            </a: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➙ neuroleptanalgesia 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                                          (= neuroleptic (AP) </a:t>
            </a:r>
            <a:r>
              <a:rPr lang="en-US" altLang="cs-CZ" sz="2400">
                <a:latin typeface="Candara" panose="020E0502030303020204" pitchFamily="34" charset="0"/>
                <a:ea typeface="Arial Unicode MS" pitchFamily="34" charset="-128"/>
              </a:rPr>
              <a:t>+ opioid</a:t>
            </a: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)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                                     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</a:rPr>
              <a:t>➙ </a:t>
            </a: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analgosedation (e.g. opioid </a:t>
            </a:r>
            <a:r>
              <a:rPr lang="en-US" altLang="cs-CZ" sz="2400">
                <a:latin typeface="Candara" panose="020E0502030303020204" pitchFamily="34" charset="0"/>
                <a:ea typeface="Arial Unicode MS" pitchFamily="34" charset="-128"/>
              </a:rPr>
              <a:t>+</a:t>
            </a: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 BZD)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therapy of strong pain – acute myocardial infarction, 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Candara" panose="020E0502030303020204" pitchFamily="34" charset="0"/>
              </a:rPr>
              <a:t>   cancer pain,…</a:t>
            </a:r>
          </a:p>
          <a:p>
            <a:pPr>
              <a:spcBef>
                <a:spcPts val="1625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fentanyl in TTS (</a:t>
            </a:r>
            <a:r>
              <a:rPr lang="cs-CZ" altLang="cs-CZ" sz="2400">
                <a:latin typeface="Candara" panose="020E0502030303020204" pitchFamily="34" charset="0"/>
                <a:cs typeface="Arial" panose="020B0604020202020204" pitchFamily="34" charset="0"/>
              </a:rPr>
              <a:t>↑ duration of action – can be used in   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Candara" panose="020E0502030303020204" pitchFamily="34" charset="0"/>
                <a:cs typeface="Arial" panose="020B0604020202020204" pitchFamily="34" charset="0"/>
              </a:rPr>
              <a:t>   chronic cancer pain), transmucous (can be 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400">
                <a:latin typeface="Candara" panose="020E0502030303020204" pitchFamily="34" charset="0"/>
                <a:cs typeface="Arial" panose="020B0604020202020204" pitchFamily="34" charset="0"/>
              </a:rPr>
              <a:t>    used in breakthrough pain)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86019" name="AutoShape 2">
            <a:extLst>
              <a:ext uri="{FF2B5EF4-FFF2-40B4-BE49-F238E27FC236}">
                <a16:creationId xmlns:a16="http://schemas.microsoft.com/office/drawing/2014/main" id="{BD30C58F-B3F7-47CD-BA74-2AA121709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276" y="2060575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86020" name="AutoShape 3">
            <a:extLst>
              <a:ext uri="{FF2B5EF4-FFF2-40B4-BE49-F238E27FC236}">
                <a16:creationId xmlns:a16="http://schemas.microsoft.com/office/drawing/2014/main" id="{78D2B401-154D-430A-A54F-5872047B2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908051"/>
            <a:ext cx="719137" cy="5184775"/>
          </a:xfrm>
          <a:prstGeom prst="curvedRightArrow">
            <a:avLst>
              <a:gd name="adj1" fmla="val 72531"/>
              <a:gd name="adj2" fmla="val 259316"/>
              <a:gd name="adj3" fmla="val 33333"/>
            </a:avLst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86021" name="Text Box 4">
            <a:extLst>
              <a:ext uri="{FF2B5EF4-FFF2-40B4-BE49-F238E27FC236}">
                <a16:creationId xmlns:a16="http://schemas.microsoft.com/office/drawing/2014/main" id="{58FFAB39-CC97-449F-97FA-104DD7C88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1" y="57151"/>
            <a:ext cx="80168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Other strong opioid analgesics  </a:t>
            </a:r>
          </a:p>
        </p:txBody>
      </p:sp>
      <p:pic>
        <p:nvPicPr>
          <p:cNvPr id="86022" name="Obrázek 6">
            <a:extLst>
              <a:ext uri="{FF2B5EF4-FFF2-40B4-BE49-F238E27FC236}">
                <a16:creationId xmlns:a16="http://schemas.microsoft.com/office/drawing/2014/main" id="{3644AA18-12CE-401D-9629-8F8FD6268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4163" y="5943600"/>
            <a:ext cx="1187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ext Box 1">
            <a:extLst>
              <a:ext uri="{FF2B5EF4-FFF2-40B4-BE49-F238E27FC236}">
                <a16:creationId xmlns:a16="http://schemas.microsoft.com/office/drawing/2014/main" id="{B8FDDEEF-8778-4F1A-965C-72B3565A0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1052513"/>
            <a:ext cx="8353425" cy="37262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>
                <a:latin typeface="Candara" panose="020E0502030303020204" pitchFamily="34" charset="0"/>
              </a:rPr>
              <a:t>piritramid</a:t>
            </a:r>
          </a:p>
          <a:p>
            <a:pPr eaLnBrk="1" hangingPunct="1">
              <a:spcBef>
                <a:spcPct val="0"/>
              </a:spcBef>
              <a:buFont typeface="Candara" panose="020E0502030303020204" pitchFamily="34" charset="0"/>
              <a:buChar char="•"/>
            </a:pPr>
            <a:r>
              <a:rPr lang="cs-CZ" altLang="cs-CZ" b="1">
                <a:latin typeface="Candara" panose="020E0502030303020204" pitchFamily="34" charset="0"/>
              </a:rPr>
              <a:t> </a:t>
            </a:r>
            <a:r>
              <a:rPr lang="cs-CZ" altLang="cs-CZ" sz="2400">
                <a:latin typeface="Candara" panose="020E0502030303020204" pitchFamily="34" charset="0"/>
              </a:rPr>
              <a:t>less respiratory depression than morphine</a:t>
            </a:r>
          </a:p>
          <a:p>
            <a:pPr eaLnBrk="1" hangingPunct="1">
              <a:spcBef>
                <a:spcPct val="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 less emetogenic potency</a:t>
            </a:r>
          </a:p>
          <a:p>
            <a:pPr eaLnBrk="1" hangingPunct="1">
              <a:spcBef>
                <a:spcPct val="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 usually well tolerated parenteral administration</a:t>
            </a:r>
          </a:p>
          <a:p>
            <a:pPr eaLnBrk="1" hangingPunct="1">
              <a:spcBef>
                <a:spcPct val="0"/>
              </a:spcBef>
              <a:buFont typeface="Candara" panose="020E0502030303020204" pitchFamily="34" charset="0"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</a:t>
            </a:r>
            <a:r>
              <a:rPr lang="cs-CZ" altLang="cs-CZ" sz="2400" b="1" u="sng">
                <a:latin typeface="Candara" panose="020E0502030303020204" pitchFamily="34" charset="0"/>
              </a:rPr>
              <a:t>Use: </a:t>
            </a:r>
            <a:r>
              <a:rPr lang="cs-CZ" altLang="cs-CZ" sz="2400">
                <a:latin typeface="Candara" panose="020E0502030303020204" pitchFamily="34" charset="0"/>
              </a:rPr>
              <a:t>therapy of acute strong pain, e.g. after surgery (PCA),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>
                <a:latin typeface="Candara" panose="020E0502030303020204" pitchFamily="34" charset="0"/>
              </a:rPr>
              <a:t>  acute myocardial infarction, pain after injuries,…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2400">
              <a:latin typeface="Candara" panose="020E0502030303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800" b="1">
                <a:latin typeface="Candara" panose="020E0502030303020204" pitchFamily="34" charset="0"/>
              </a:rPr>
              <a:t>Others:</a:t>
            </a:r>
            <a:r>
              <a:rPr lang="cs-CZ" altLang="cs-CZ" sz="2400">
                <a:latin typeface="Candara" panose="020E0502030303020204" pitchFamily="34" charset="0"/>
              </a:rPr>
              <a:t> </a:t>
            </a:r>
            <a:r>
              <a:rPr lang="cs-CZ" altLang="cs-CZ" sz="2400" b="1">
                <a:latin typeface="Candara" panose="020E0502030303020204" pitchFamily="34" charset="0"/>
              </a:rPr>
              <a:t>oxycodone, hydromorfone</a:t>
            </a:r>
            <a:r>
              <a:rPr lang="cs-CZ" altLang="cs-CZ" sz="2400">
                <a:latin typeface="Candara" panose="020E0502030303020204" pitchFamily="34" charset="0"/>
              </a:rPr>
              <a:t> (not registered in Czech Rep.), </a:t>
            </a:r>
            <a:r>
              <a:rPr lang="cs-CZ" altLang="cs-CZ" sz="2400" b="1">
                <a:latin typeface="Candara" panose="020E0502030303020204" pitchFamily="34" charset="0"/>
              </a:rPr>
              <a:t>oxymorphone</a:t>
            </a:r>
            <a:r>
              <a:rPr lang="cs-CZ" altLang="cs-CZ" sz="2400">
                <a:latin typeface="Candara" panose="020E0502030303020204" pitchFamily="34" charset="0"/>
              </a:rPr>
              <a:t> (not registered in Czech Rep.)</a:t>
            </a:r>
          </a:p>
        </p:txBody>
      </p:sp>
      <p:sp>
        <p:nvSpPr>
          <p:cNvPr id="88067" name="Text Box 2">
            <a:extLst>
              <a:ext uri="{FF2B5EF4-FFF2-40B4-BE49-F238E27FC236}">
                <a16:creationId xmlns:a16="http://schemas.microsoft.com/office/drawing/2014/main" id="{68D511D3-EB7F-4509-827B-6A326EFD23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9" y="4895850"/>
            <a:ext cx="7991475" cy="206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CAVE: all strong opioids are prescribed to forms with blue band („opiate forms“), very strict accounted and subjected to the rules for handling with narcotics and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psychotropic drugs and their precursors!!!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>
                <a:latin typeface="Candara" panose="020E0502030303020204" pitchFamily="34" charset="0"/>
              </a:rPr>
              <a:t>           </a:t>
            </a:r>
          </a:p>
        </p:txBody>
      </p:sp>
      <p:sp>
        <p:nvSpPr>
          <p:cNvPr id="88068" name="Text Box 3">
            <a:extLst>
              <a:ext uri="{FF2B5EF4-FFF2-40B4-BE49-F238E27FC236}">
                <a16:creationId xmlns:a16="http://schemas.microsoft.com/office/drawing/2014/main" id="{0ECB10E5-B20F-4B3E-8499-90CDCD13E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5951" y="57151"/>
            <a:ext cx="80168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Other strong opioid analgesics  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>
            <a:extLst>
              <a:ext uri="{FF2B5EF4-FFF2-40B4-BE49-F238E27FC236}">
                <a16:creationId xmlns:a16="http://schemas.microsoft.com/office/drawing/2014/main" id="{91F61375-4B2E-4F05-BBC8-57414D545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700213"/>
            <a:ext cx="8275637" cy="4475162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609600" indent="-606425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800"/>
              </a:spcBef>
              <a:buSzPct val="60000"/>
              <a:defRPr/>
            </a:pPr>
            <a:r>
              <a:rPr lang="en-GB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A)   According to length of experience</a:t>
            </a:r>
          </a:p>
          <a:p>
            <a:pPr algn="just">
              <a:lnSpc>
                <a:spcPct val="80000"/>
              </a:lnSpc>
              <a:spcBef>
                <a:spcPts val="650"/>
              </a:spcBef>
              <a:buSzPct val="60000"/>
              <a:defRPr/>
            </a:pPr>
            <a:endParaRPr lang="en-GB" altLang="cs-CZ" sz="26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650"/>
              </a:spcBef>
              <a:buSzPct val="60000"/>
              <a:defRPr/>
            </a:pPr>
            <a:r>
              <a:rPr lang="en-GB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1) acute: sign of and disease, danger or damage to organism...</a:t>
            </a:r>
          </a:p>
          <a:p>
            <a:pPr marL="608013">
              <a:lnSpc>
                <a:spcPct val="80000"/>
              </a:lnSpc>
              <a:spcBef>
                <a:spcPts val="650"/>
              </a:spcBef>
              <a:buSzPct val="60000"/>
              <a:defRPr/>
            </a:pPr>
            <a:endParaRPr lang="en-GB" alt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50"/>
              </a:spcBef>
              <a:buSzPct val="60000"/>
              <a:defRPr/>
            </a:pPr>
            <a:r>
              <a:rPr lang="en-GB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2) chronic: more than 3 months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en-GB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unusually long for a given disease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b="1" dirty="0" err="1">
                <a:latin typeface="Arial" panose="020B0604020202020204" pitchFamily="34" charset="0"/>
                <a:cs typeface="Arial" panose="020B0604020202020204" pitchFamily="34" charset="0"/>
              </a:rPr>
              <a:t>disorder</a:t>
            </a:r>
            <a:endParaRPr lang="cs-CZ" alt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650"/>
              </a:spcBef>
              <a:buSzPct val="60000"/>
              <a:defRPr/>
            </a:pPr>
            <a:endParaRPr lang="cs-CZ" altLang="cs-CZ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5DD6B808-2955-405E-9D9C-68AD7AF54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22250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– types and classification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1">
            <a:extLst>
              <a:ext uri="{FF2B5EF4-FFF2-40B4-BE49-F238E27FC236}">
                <a16:creationId xmlns:a16="http://schemas.microsoft.com/office/drawing/2014/main" id="{667F633F-8564-4579-B68B-EA7AD2577A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3101" y="228601"/>
            <a:ext cx="801687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Other strong opioid analgesics  </a:t>
            </a:r>
          </a:p>
        </p:txBody>
      </p:sp>
      <p:sp>
        <p:nvSpPr>
          <p:cNvPr id="90115" name="Text Box 2">
            <a:extLst>
              <a:ext uri="{FF2B5EF4-FFF2-40B4-BE49-F238E27FC236}">
                <a16:creationId xmlns:a16="http://schemas.microsoft.com/office/drawing/2014/main" id="{63E04F61-668A-403A-8F6C-E377A7696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071564"/>
            <a:ext cx="8748712" cy="578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977900" indent="-974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977900" algn="l"/>
                <a:tab pos="1425575" algn="l"/>
                <a:tab pos="1874838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</a:pPr>
            <a:r>
              <a:rPr lang="cs-CZ" altLang="cs-CZ" b="1">
                <a:latin typeface="Arial" panose="020B0604020202020204" pitchFamily="34" charset="0"/>
                <a:cs typeface="Arial" panose="020B0604020202020204" pitchFamily="34" charset="0"/>
              </a:rPr>
              <a:t>pethidine (=meperidine)</a:t>
            </a:r>
          </a:p>
          <a:p>
            <a:pPr>
              <a:spcBef>
                <a:spcPts val="1625"/>
              </a:spcBef>
              <a:buClrTx/>
              <a:buFontTx/>
              <a:buChar char="•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↓suppression of respiratory center than morphine</a:t>
            </a:r>
          </a:p>
          <a:p>
            <a:pPr>
              <a:spcBef>
                <a:spcPts val="1625"/>
              </a:spcBef>
              <a:buClrTx/>
              <a:buFontTx/>
              <a:buChar char="•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↓analgesic potency than morphine (5-10 x weaker)</a:t>
            </a:r>
          </a:p>
          <a:p>
            <a:pPr>
              <a:spcBef>
                <a:spcPts val="1625"/>
              </a:spcBef>
              <a:buClrTx/>
              <a:buFontTx/>
              <a:buChar char="•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metabolite norpethidine is proconvulsive and causes hallucinations</a:t>
            </a:r>
          </a:p>
          <a:p>
            <a:pPr>
              <a:spcBef>
                <a:spcPts val="1625"/>
              </a:spcBef>
              <a:buClrTx/>
              <a:buFontTx/>
              <a:buChar char="•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administration orally and parenterally</a:t>
            </a:r>
          </a:p>
          <a:p>
            <a:pPr>
              <a:spcBef>
                <a:spcPts val="1625"/>
              </a:spcBef>
              <a:buClrTx/>
            </a:pPr>
            <a:r>
              <a:rPr lang="cs-CZ" altLang="cs-CZ" sz="2600" b="1" u="sng">
                <a:latin typeface="Arial" panose="020B0604020202020204" pitchFamily="34" charset="0"/>
                <a:cs typeface="Arial" panose="020B0604020202020204" pitchFamily="34" charset="0"/>
              </a:rPr>
              <a:t>Indications:</a:t>
            </a: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 cancer pain, pain after injuries, pain during acute myocardial infarction, pain after surgery, premedication before general anaesthesia…today not often used (high risk of abuse, hallucinations!)</a:t>
            </a:r>
            <a:endParaRPr lang="cs-CZ" altLang="cs-CZ" sz="2600" b="1" u="sng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25"/>
              </a:spcBef>
              <a:buClrTx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	 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ext Box 2">
            <a:extLst>
              <a:ext uri="{FF2B5EF4-FFF2-40B4-BE49-F238E27FC236}">
                <a16:creationId xmlns:a16="http://schemas.microsoft.com/office/drawing/2014/main" id="{CFEFC92B-B81D-424A-9BC1-6755BF766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331913"/>
            <a:ext cx="8748712" cy="6011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codeine</a:t>
            </a:r>
            <a:r>
              <a:rPr lang="cs-CZ" alt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10 %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mtb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morphine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antitussive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subanalg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doses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analgesic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combinations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(paracetamol, ASA)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alt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analgesic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potency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codeine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50mg </a:t>
            </a:r>
            <a:r>
              <a:rPr lang="en-US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~</a:t>
            </a:r>
            <a:r>
              <a:rPr lang="cs-CZ" altLang="cs-CZ" sz="2400" i="1" dirty="0">
                <a:latin typeface="Arial" panose="020B0604020202020204" pitchFamily="34" charset="0"/>
                <a:cs typeface="Arial" panose="020B0604020202020204" pitchFamily="34" charset="0"/>
              </a:rPr>
              <a:t> ASA 1g</a:t>
            </a:r>
            <a:endParaRPr lang="en-US" altLang="cs-CZ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	↓ risk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opioids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CAVE ↑ risk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combined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compositive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analgesics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obstipation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not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0CB7462E-E6A5-42C6-A4ED-91D9C05CD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88913"/>
            <a:ext cx="8964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 a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gonists (moderate and weak potent)</a:t>
            </a:r>
            <a:r>
              <a:rPr lang="cs-CZ" altLang="cs-CZ" sz="40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ext Box 1">
            <a:extLst>
              <a:ext uri="{FF2B5EF4-FFF2-40B4-BE49-F238E27FC236}">
                <a16:creationId xmlns:a16="http://schemas.microsoft.com/office/drawing/2014/main" id="{D0E11C31-D1A3-4413-B09F-364CCE130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8" y="1331913"/>
            <a:ext cx="8748712" cy="4518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b="1">
                <a:latin typeface="Candara" panose="020E0502030303020204" pitchFamily="34" charset="0"/>
              </a:rPr>
              <a:t>dihydrocodeine</a:t>
            </a:r>
            <a:r>
              <a:rPr lang="cs-CZ" altLang="cs-CZ" b="1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  <a:endParaRPr lang="cs-CZ" altLang="cs-CZ" sz="2400" b="1">
              <a:latin typeface="Candara" panose="020E0502030303020204" pitchFamily="34" charset="0"/>
            </a:endParaRP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	suitable in pains combined with cough (this co-incidency is not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      necessary for dihydrocodeine indication) </a:t>
            </a: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400">
                <a:latin typeface="Candara" panose="020E0502030303020204" pitchFamily="34" charset="0"/>
              </a:rPr>
              <a:t>    in Czech Rep. dihydrocodeine in sustained release drug form 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      (effect 12 h) </a:t>
            </a: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➙ indication for chronic moderate and strong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     pain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  <a:ea typeface="Arial Unicode MS" pitchFamily="34" charset="-128"/>
              </a:rPr>
              <a:t>Side effects: obstipation, ↑liver tests, histaminoliberation</a:t>
            </a:r>
            <a:r>
              <a:rPr lang="cs-CZ" altLang="cs-CZ" sz="2400">
                <a:latin typeface="Candara" panose="020E0502030303020204" pitchFamily="34" charset="0"/>
              </a:rPr>
              <a:t>	</a:t>
            </a:r>
          </a:p>
          <a:p>
            <a:pPr>
              <a:spcBef>
                <a:spcPts val="1500"/>
              </a:spcBef>
              <a:buClrTx/>
              <a:buSzPct val="60000"/>
            </a:pPr>
            <a:endParaRPr lang="cs-CZ" altLang="cs-CZ" sz="2400">
              <a:latin typeface="Candara" panose="020E0502030303020204" pitchFamily="34" charset="0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C79E0E92-646B-4F9E-8973-F04D6CD1C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188913"/>
            <a:ext cx="8964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sz="4000" b="1">
                <a:latin typeface="Candara" panose="020E0502030303020204" pitchFamily="34" charset="0"/>
              </a:rPr>
              <a:t>Opioid a</a:t>
            </a:r>
            <a:r>
              <a:rPr lang="cs-CZ" altLang="cs-CZ" sz="4000" b="1">
                <a:latin typeface="Candara" panose="020E0502030303020204" pitchFamily="34" charset="0"/>
              </a:rPr>
              <a:t>gonists (moderate and weak potent)</a:t>
            </a:r>
            <a:r>
              <a:rPr lang="cs-CZ" altLang="cs-CZ" sz="4000">
                <a:latin typeface="Candara" panose="020E0502030303020204" pitchFamily="34" charset="0"/>
              </a:rPr>
              <a:t> </a:t>
            </a:r>
          </a:p>
        </p:txBody>
      </p:sp>
      <p:sp>
        <p:nvSpPr>
          <p:cNvPr id="94212" name="Text Box 5">
            <a:extLst>
              <a:ext uri="{FF2B5EF4-FFF2-40B4-BE49-F238E27FC236}">
                <a16:creationId xmlns:a16="http://schemas.microsoft.com/office/drawing/2014/main" id="{19C6354C-0659-4234-9522-7DB466CFE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5445125"/>
            <a:ext cx="7991475" cy="833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CAVE: codeine and dihydrocodeine are prescribed to normal forms - without blue band! </a:t>
            </a:r>
            <a:endParaRPr lang="cs-CZ" altLang="cs-CZ" b="1">
              <a:latin typeface="Candara" panose="020E0502030303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ext Box 2">
            <a:extLst>
              <a:ext uri="{FF2B5EF4-FFF2-40B4-BE49-F238E27FC236}">
                <a16:creationId xmlns:a16="http://schemas.microsoft.com/office/drawing/2014/main" id="{037FF02D-338A-4081-842F-4D38AE295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5788" y="381001"/>
            <a:ext cx="8578850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Partial agonists + mixed agonists - antagonists</a:t>
            </a:r>
          </a:p>
        </p:txBody>
      </p:sp>
      <p:sp>
        <p:nvSpPr>
          <p:cNvPr id="96259" name="Text Box 3">
            <a:extLst>
              <a:ext uri="{FF2B5EF4-FFF2-40B4-BE49-F238E27FC236}">
                <a16:creationId xmlns:a16="http://schemas.microsoft.com/office/drawing/2014/main" id="{C314FDA4-2317-4239-A358-7DA4E467C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4364" y="2276476"/>
            <a:ext cx="8783637" cy="3156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625"/>
              </a:spcBef>
              <a:buClrTx/>
              <a:buSzPct val="60000"/>
              <a:buFontTx/>
              <a:buChar char="•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affinity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sk-SK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sk-SK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sk-SK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high</a:t>
            </a:r>
            <a:r>
              <a:rPr lang="sk-SK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k-SK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affinit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y to</a:t>
            </a:r>
            <a:r>
              <a:rPr lang="sk-SK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b="1" dirty="0">
                <a:latin typeface="Arial" panose="020B0604020202020204" pitchFamily="34" charset="0"/>
                <a:cs typeface="Arial" panose="020B0604020202020204" pitchFamily="34" charset="0"/>
              </a:rPr>
              <a:t>κ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rec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.,</a:t>
            </a:r>
          </a:p>
          <a:p>
            <a:pPr>
              <a:spcBef>
                <a:spcPts val="1500"/>
              </a:spcBef>
              <a:buClrTx/>
              <a:buSzPct val="60000"/>
              <a:buFontTx/>
              <a:buChar char="•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respectively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κ-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 -  μ-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antagonists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receptor 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sk-SK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buprenorphine</a:t>
            </a:r>
            <a:r>
              <a:rPr lang="sk-SK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spcBef>
                <a:spcPts val="1250"/>
              </a:spcBef>
              <a:buClrTx/>
              <a:buSzPct val="60000"/>
              <a:buFontTx/>
              <a:buChar char="•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exists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>
              <a:spcBef>
                <a:spcPts val="1250"/>
              </a:spcBef>
              <a:buClrTx/>
              <a:buSzPct val="60000"/>
              <a:buFontTx/>
              <a:buChar char="•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lower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analgesic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full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endParaRPr lang="cs-CZ" altLang="cs-CZ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250"/>
              </a:spcBef>
              <a:buClrTx/>
              <a:buSzPct val="60000"/>
              <a:buFontTx/>
              <a:buChar char="•"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side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than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full </a:t>
            </a:r>
            <a:r>
              <a:rPr lang="cs-CZ" altLang="cs-CZ" sz="2600" dirty="0" err="1">
                <a:latin typeface="Arial" panose="020B0604020202020204" pitchFamily="34" charset="0"/>
                <a:cs typeface="Arial" panose="020B0604020202020204" pitchFamily="34" charset="0"/>
              </a:rPr>
              <a:t>agonists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ext Box 1">
            <a:extLst>
              <a:ext uri="{FF2B5EF4-FFF2-40B4-BE49-F238E27FC236}">
                <a16:creationId xmlns:a16="http://schemas.microsoft.com/office/drawing/2014/main" id="{CA5CACDD-FC22-4B65-A9A1-73EB0B669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06" y="1433037"/>
            <a:ext cx="9814207" cy="55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  <a:buSzPct val="60000"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buprenorphine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25"/>
              </a:spcBef>
              <a:buClr>
                <a:schemeClr val="tx1"/>
              </a:buClr>
              <a:buSzPct val="60000"/>
              <a:buFontTx/>
              <a:buChar char="•"/>
            </a:pPr>
            <a:r>
              <a:rPr lang="cs-CZ" altLang="cs-CZ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partial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μ</a:t>
            </a:r>
            <a:r>
              <a:rPr lang="sk-SK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rcp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agonist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25"/>
              </a:spcBef>
              <a:buClrTx/>
              <a:buSzPct val="60000"/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↓tolerance in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comparism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opioids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25"/>
              </a:spcBef>
              <a:buClrTx/>
              <a:buSzPct val="60000"/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↓abuse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obstipation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GIT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25"/>
              </a:spcBef>
              <a:buClrTx/>
              <a:buSzPct val="60000"/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↑ „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pass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“ ! Do not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administer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orally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</a:p>
          <a:p>
            <a:pPr>
              <a:spcBef>
                <a:spcPts val="1625"/>
              </a:spcBef>
              <a:buClrTx/>
              <a:buSzPct val="60000"/>
              <a:buFontTx/>
              <a:buChar char="•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Use: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1625"/>
              </a:spcBef>
              <a:buClrTx/>
              <a:buSzPct val="60000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(TTS!)</a:t>
            </a:r>
          </a:p>
          <a:p>
            <a:pPr>
              <a:spcBef>
                <a:spcPts val="1625"/>
              </a:spcBef>
              <a:buClrTx/>
              <a:buSzPct val="60000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substitution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opioid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(heroin)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➙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combined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with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opioid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antagonist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naloxone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in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one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drug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form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(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sublingual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) ➙ in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injection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application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naloxone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antagonizes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effects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buprenorphine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(in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sublingual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administration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naloxone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does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 not </a:t>
            </a:r>
            <a:r>
              <a:rPr lang="cs-CZ" altLang="cs-CZ" sz="2000" dirty="0" err="1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act</a:t>
            </a:r>
            <a:r>
              <a:rPr lang="cs-CZ" altLang="cs-CZ" sz="2000" dirty="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!)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</p:txBody>
      </p:sp>
      <p:sp>
        <p:nvSpPr>
          <p:cNvPr id="98307" name="Text Box 3">
            <a:extLst>
              <a:ext uri="{FF2B5EF4-FFF2-40B4-BE49-F238E27FC236}">
                <a16:creationId xmlns:a16="http://schemas.microsoft.com/office/drawing/2014/main" id="{21D9BCF2-2E96-43D1-B6EC-FC9B3D8EF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"/>
            <a:ext cx="8578850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Partial agonists + mixed agonists - antagonists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ext Box 5">
            <a:extLst>
              <a:ext uri="{FF2B5EF4-FFF2-40B4-BE49-F238E27FC236}">
                <a16:creationId xmlns:a16="http://schemas.microsoft.com/office/drawing/2014/main" id="{34B8EBF7-9A6C-4B7F-99E0-BCE55AEF6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88914"/>
            <a:ext cx="857885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Partial agonists + mixed agonists – antagonists – other representatives</a:t>
            </a:r>
          </a:p>
        </p:txBody>
      </p:sp>
      <p:sp>
        <p:nvSpPr>
          <p:cNvPr id="100355" name="Text Box 6">
            <a:extLst>
              <a:ext uri="{FF2B5EF4-FFF2-40B4-BE49-F238E27FC236}">
                <a16:creationId xmlns:a16="http://schemas.microsoft.com/office/drawing/2014/main" id="{FA8B5E53-2781-4BD0-A912-E3F6A9DF5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341439"/>
            <a:ext cx="8512175" cy="445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39725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mixed agonists – antagonists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usually μ-antagonists and κ-agonists (event. also </a:t>
            </a:r>
            <a:r>
              <a:rPr lang="el-GR" altLang="cs-CZ" sz="240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-agonists)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possibility of </a:t>
            </a:r>
            <a:r>
              <a:rPr lang="el-GR" altLang="cs-CZ" sz="240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-receptor activation → psychotomimetic and  hallucinogenic effects)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analgesic effects are weaker than full agonists</a:t>
            </a: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today minimal use</a:t>
            </a:r>
            <a:endParaRPr lang="cs-CZ" altLang="cs-CZ" sz="24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cs-CZ" altLang="cs-CZ" sz="2400" b="1">
                <a:latin typeface="Arial" panose="020B0604020202020204" pitchFamily="34" charset="0"/>
                <a:cs typeface="Arial" panose="020B0604020202020204" pitchFamily="34" charset="0"/>
              </a:rPr>
              <a:t>pentazocin, butorfanol </a:t>
            </a: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– in Czech Rep. not registered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Text Box 2">
            <a:extLst>
              <a:ext uri="{FF2B5EF4-FFF2-40B4-BE49-F238E27FC236}">
                <a16:creationId xmlns:a16="http://schemas.microsoft.com/office/drawing/2014/main" id="{314FFE25-8931-458C-9AB7-F516E517D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64" y="1341438"/>
            <a:ext cx="10189437" cy="4824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nalbuphine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short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-term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moderate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unsuitable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long-term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2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parenteral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i.v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i.m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s.c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</a:p>
          <a:p>
            <a:pPr>
              <a:spcBef>
                <a:spcPts val="2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causes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comparable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morphine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but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suppression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center has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ceiling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2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Use: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perioperative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suppression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alt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obstetrics</a:t>
            </a:r>
            <a:r>
              <a:rPr lang="cs-CZ" alt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(BE AWARE: in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newborns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breathing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bradycardia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cyanosis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hypotension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→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newborn</a:t>
            </a:r>
            <a:r>
              <a:rPr lang="en-US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`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 monitoring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necessary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!) </a:t>
            </a: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03" name="Text Box 5">
            <a:extLst>
              <a:ext uri="{FF2B5EF4-FFF2-40B4-BE49-F238E27FC236}">
                <a16:creationId xmlns:a16="http://schemas.microsoft.com/office/drawing/2014/main" id="{A78FACF9-5294-41E7-9F4E-395229B97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"/>
            <a:ext cx="8578850" cy="95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Partial agonists + mixed agonists – antagonists – other representatives</a:t>
            </a:r>
          </a:p>
        </p:txBody>
      </p:sp>
      <p:pic>
        <p:nvPicPr>
          <p:cNvPr id="102404" name="Obrázek 4">
            <a:extLst>
              <a:ext uri="{FF2B5EF4-FFF2-40B4-BE49-F238E27FC236}">
                <a16:creationId xmlns:a16="http://schemas.microsoft.com/office/drawing/2014/main" id="{866DF247-4B7E-40C9-96F4-1BADEA4768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2450" y="5943600"/>
            <a:ext cx="11874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ext Box 1">
            <a:extLst>
              <a:ext uri="{FF2B5EF4-FFF2-40B4-BE49-F238E27FC236}">
                <a16:creationId xmlns:a16="http://schemas.microsoft.com/office/drawing/2014/main" id="{1EB3580C-5701-43C6-B32E-A90B3B99A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918" y="155338"/>
            <a:ext cx="4141788" cy="70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Atypical</a:t>
            </a:r>
            <a:r>
              <a:rPr lang="cs-CZ" altLang="cs-CZ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opioids</a:t>
            </a:r>
            <a:endParaRPr lang="cs-CZ" altLang="cs-CZ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8466BED5-A8DD-4CCC-8579-ECC33A03C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209" y="864950"/>
            <a:ext cx="9675754" cy="5757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 typeface="Arial" panose="020B0604020202020204" pitchFamily="34" charset="0"/>
              <a:buNone/>
            </a:pPr>
            <a:r>
              <a:rPr lang="cs-CZ" alt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tramadol</a:t>
            </a:r>
            <a:endParaRPr lang="cs-CZ" alt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SzPct val="60000"/>
              <a:buFont typeface="Arial" panose="020B0604020202020204" pitchFamily="34" charset="0"/>
              <a:buNone/>
            </a:pP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SzPct val="60000"/>
              <a:buFont typeface="Arial" panose="020B0604020202020204" pitchFamily="34" charset="0"/>
              <a:buNone/>
            </a:pP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low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affinity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μ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receptors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norepinephrine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and serotonin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reuptake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inhibition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(=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atypical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mechanism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action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similar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antidepressants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SSRI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tramadol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not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antagonized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opioid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antagonists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eaLnBrk="1" hangingPunct="1">
              <a:spcBef>
                <a:spcPct val="0"/>
              </a:spcBef>
              <a:buSzPct val="6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approximately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1/6 – 1/10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morphine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analgesic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potency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very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suitable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paracetamol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less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side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effects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minimal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respiratory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depression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risk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serotonin syndrome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in Czech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Rep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very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prescribed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analgesic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prescription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without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blue band; more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drug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forms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RISK OF ADDICTION!!!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None/>
            </a:pPr>
            <a:r>
              <a:rPr lang="cs-CZ" alt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Use: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moderate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None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chronic</a:t>
            </a: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24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1">
            <a:extLst>
              <a:ext uri="{FF2B5EF4-FFF2-40B4-BE49-F238E27FC236}">
                <a16:creationId xmlns:a16="http://schemas.microsoft.com/office/drawing/2014/main" id="{AA6037B1-9386-4B7F-A02B-1999CCF90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836614"/>
            <a:ext cx="2110171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000"/>
              </a:spcBef>
              <a:buClrTx/>
              <a:buSzPct val="60000"/>
            </a:pPr>
            <a:r>
              <a:rPr lang="cs-CZ" altLang="cs-CZ" b="1">
                <a:latin typeface="Candara" panose="020E0502030303020204" pitchFamily="34" charset="0"/>
                <a:cs typeface="Times New Roman" panose="02020603050405020304" pitchFamily="18" charset="0"/>
              </a:rPr>
              <a:t>tapentadol</a:t>
            </a:r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EAE7DC9C-F1DB-4FC9-95B2-FFB25B1C0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7388" y="1268413"/>
            <a:ext cx="8710612" cy="3541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400" b="1">
                <a:latin typeface="Candara" panose="020E0502030303020204" pitchFamily="34" charset="0"/>
              </a:rPr>
              <a:t> </a:t>
            </a:r>
            <a:r>
              <a:rPr lang="cs-CZ" altLang="cs-CZ" sz="2000" b="1">
                <a:latin typeface="Candara" panose="020E0502030303020204" pitchFamily="34" charset="0"/>
              </a:rPr>
              <a:t>dual mechanism of action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 b="1">
                <a:latin typeface="Candara" panose="020E0502030303020204" pitchFamily="34" charset="0"/>
              </a:rPr>
              <a:t>     -  </a:t>
            </a:r>
            <a:r>
              <a:rPr lang="cs-CZ" altLang="cs-CZ" sz="2000" b="1" u="sng">
                <a:latin typeface="Candara" panose="020E0502030303020204" pitchFamily="34" charset="0"/>
              </a:rPr>
              <a:t>μ agonist </a:t>
            </a:r>
            <a:r>
              <a:rPr lang="en-US" altLang="cs-CZ" sz="2000" b="1" u="sng">
                <a:latin typeface="Candara" panose="020E0502030303020204" pitchFamily="34" charset="0"/>
              </a:rPr>
              <a:t>+ NRI</a:t>
            </a:r>
            <a:r>
              <a:rPr lang="en-US" altLang="cs-CZ" sz="2000" b="1">
                <a:latin typeface="Candara" panose="020E0502030303020204" pitchFamily="34" charset="0"/>
              </a:rPr>
              <a:t> (+ </a:t>
            </a:r>
            <a:r>
              <a:rPr lang="el-GR" altLang="cs-CZ" sz="2000" b="1">
                <a:latin typeface="Candara" panose="020E0502030303020204" pitchFamily="34" charset="0"/>
                <a:cs typeface="Arial" panose="020B0604020202020204" pitchFamily="34" charset="0"/>
              </a:rPr>
              <a:t>σ</a:t>
            </a:r>
            <a:r>
              <a:rPr lang="en-US" altLang="cs-CZ" sz="2000" b="1">
                <a:latin typeface="Candara" panose="020E0502030303020204" pitchFamily="34" charset="0"/>
                <a:cs typeface="Arial" panose="020B0604020202020204" pitchFamily="34" charset="0"/>
              </a:rPr>
              <a:t> agonist)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 b="1">
                <a:solidFill>
                  <a:srgbClr val="FF0000"/>
                </a:solidFill>
                <a:latin typeface="Candara" panose="020E0502030303020204" pitchFamily="34" charset="0"/>
                <a:cs typeface="Arial" panose="020B0604020202020204" pitchFamily="34" charset="0"/>
              </a:rPr>
              <a:t>       </a:t>
            </a:r>
            <a:r>
              <a:rPr lang="cs-CZ" altLang="cs-CZ" sz="2000" b="1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u="sng">
                <a:latin typeface="Candara" panose="020E0502030303020204" pitchFamily="34" charset="0"/>
                <a:cs typeface="Arial" panose="020B0604020202020204" pitchFamily="34" charset="0"/>
              </a:rPr>
              <a:t>NEW GROUP – MOR-NRI</a:t>
            </a:r>
            <a:r>
              <a:rPr lang="cs-CZ" altLang="cs-CZ" sz="2000">
                <a:latin typeface="Candara" panose="020E0502030303020204" pitchFamily="34" charset="0"/>
              </a:rPr>
              <a:t> (</a:t>
            </a:r>
            <a:r>
              <a:rPr lang="el-GR" altLang="cs-CZ" sz="2000">
                <a:latin typeface="Candara" panose="020E0502030303020204" pitchFamily="34" charset="0"/>
              </a:rPr>
              <a:t>μ</a:t>
            </a:r>
            <a:r>
              <a:rPr lang="cs-CZ" altLang="cs-CZ" sz="2000">
                <a:latin typeface="Candara" panose="020E0502030303020204" pitchFamily="34" charset="0"/>
              </a:rPr>
              <a:t> receptor agonism – noradrenaline  reuptake inhibitor)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en-US" altLang="cs-CZ" sz="2000">
                <a:latin typeface="Candara" panose="020E0502030303020204" pitchFamily="34" charset="0"/>
              </a:rPr>
              <a:t> </a:t>
            </a:r>
            <a:r>
              <a:rPr lang="cs-CZ" altLang="cs-CZ" sz="2000">
                <a:latin typeface="Candara" panose="020E0502030303020204" pitchFamily="34" charset="0"/>
              </a:rPr>
              <a:t>more effective than tramadol, analgesia comparable with oxycodone, but less adverse effects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000">
                <a:latin typeface="Candara" panose="020E0502030303020204" pitchFamily="34" charset="0"/>
              </a:rPr>
              <a:t> suitable for the treatment of acute (but also chronic pain – e.g. </a:t>
            </a:r>
          </a:p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>
                <a:latin typeface="Candara" panose="020E0502030303020204" pitchFamily="34" charset="0"/>
              </a:rPr>
              <a:t>    vertebrogenic; also effective  in diabetic neuropathy - neuropathic pain!!!)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000">
                <a:latin typeface="Candara" panose="020E0502030303020204" pitchFamily="34" charset="0"/>
              </a:rPr>
              <a:t> relatively few adverse effects (compared to classical strong opioids, e.g. oxycodone)</a:t>
            </a:r>
          </a:p>
          <a:p>
            <a:pPr eaLnBrk="1" hangingPunct="1">
              <a:spcBef>
                <a:spcPct val="0"/>
              </a:spcBef>
              <a:buSzPct val="60000"/>
              <a:buFont typeface="Candara" panose="020E0502030303020204" pitchFamily="34" charset="0"/>
              <a:buChar char="•"/>
            </a:pPr>
            <a:r>
              <a:rPr lang="cs-CZ" altLang="cs-CZ" sz="2000">
                <a:latin typeface="Candara" panose="020E0502030303020204" pitchFamily="34" charset="0"/>
              </a:rPr>
              <a:t> p.o. administration (also tbl. with sustained release)</a:t>
            </a:r>
          </a:p>
        </p:txBody>
      </p:sp>
      <p:sp>
        <p:nvSpPr>
          <p:cNvPr id="106500" name="Text Box 3">
            <a:extLst>
              <a:ext uri="{FF2B5EF4-FFF2-40B4-BE49-F238E27FC236}">
                <a16:creationId xmlns:a16="http://schemas.microsoft.com/office/drawing/2014/main" id="{8D0DA864-304C-4E09-A82A-378728A7D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1939" y="188913"/>
            <a:ext cx="4141787" cy="70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spcBef>
                <a:spcPts val="2500"/>
              </a:spcBef>
              <a:buClrTx/>
              <a:buSzPct val="60000"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Atypical opioids</a:t>
            </a:r>
          </a:p>
        </p:txBody>
      </p:sp>
      <p:sp>
        <p:nvSpPr>
          <p:cNvPr id="106501" name="Text Box 6">
            <a:extLst>
              <a:ext uri="{FF2B5EF4-FFF2-40B4-BE49-F238E27FC236}">
                <a16:creationId xmlns:a16="http://schemas.microsoft.com/office/drawing/2014/main" id="{E4237A58-3DC1-4381-9707-1E7378896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7239" y="4895850"/>
            <a:ext cx="7991475" cy="206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400" b="1">
                <a:latin typeface="Candara" panose="020E0502030303020204" pitchFamily="34" charset="0"/>
              </a:rPr>
              <a:t>CAVE: tapentadol is prescribed to forms with blue band („opiate forms“), very strict accounted and subjected to the rules for handling with narcotics and psychotropic drugs and their precursors!!!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b="1">
                <a:latin typeface="Candara" panose="020E0502030303020204" pitchFamily="34" charset="0"/>
              </a:rPr>
              <a:t>        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 Box 1">
            <a:extLst>
              <a:ext uri="{FF2B5EF4-FFF2-40B4-BE49-F238E27FC236}">
                <a16:creationId xmlns:a16="http://schemas.microsoft.com/office/drawing/2014/main" id="{5893A106-072E-453C-AE56-BC4B20B9C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0889" y="381001"/>
            <a:ext cx="7148409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4000" b="1">
                <a:latin typeface="Candara" panose="020E0502030303020204" pitchFamily="34" charset="0"/>
              </a:rPr>
              <a:t>Antagonists of opioid receptors</a:t>
            </a:r>
          </a:p>
        </p:txBody>
      </p:sp>
      <p:sp>
        <p:nvSpPr>
          <p:cNvPr id="108547" name="Text Box 2">
            <a:extLst>
              <a:ext uri="{FF2B5EF4-FFF2-40B4-BE49-F238E27FC236}">
                <a16:creationId xmlns:a16="http://schemas.microsoft.com/office/drawing/2014/main" id="{7BF58351-BB85-4FCA-8B64-AA3F4B51E6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1219200"/>
            <a:ext cx="8054975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1876425" indent="-187325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1876425" algn="l"/>
                <a:tab pos="2324100" algn="l"/>
                <a:tab pos="2773363" algn="l"/>
                <a:tab pos="3222625" algn="l"/>
                <a:tab pos="3671888" algn="l"/>
                <a:tab pos="4121150" algn="l"/>
                <a:tab pos="4570413" algn="l"/>
                <a:tab pos="5019675" algn="l"/>
                <a:tab pos="5468938" algn="l"/>
                <a:tab pos="5918200" algn="l"/>
                <a:tab pos="6367463" algn="l"/>
                <a:tab pos="6816725" algn="l"/>
                <a:tab pos="7265988" algn="l"/>
                <a:tab pos="7715250" algn="l"/>
                <a:tab pos="8164513" algn="l"/>
                <a:tab pos="8613775" algn="l"/>
                <a:tab pos="9063038" algn="l"/>
                <a:tab pos="9512300" algn="l"/>
                <a:tab pos="9961563" algn="l"/>
                <a:tab pos="10410825" algn="l"/>
                <a:tab pos="1086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Pct val="60000"/>
              <a:buFontTx/>
              <a:buNone/>
            </a:pPr>
            <a:endParaRPr lang="sk-SK" altLang="cs-CZ" sz="20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b="1">
                <a:latin typeface="Candara" panose="020E0502030303020204" pitchFamily="34" charset="0"/>
              </a:rPr>
              <a:t>naloxone, naltrexone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sz="2600">
                <a:latin typeface="Candara" panose="020E0502030303020204" pitchFamily="34" charset="0"/>
              </a:rPr>
              <a:t>	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Pct val="60000"/>
              <a:buFontTx/>
              <a:buNone/>
            </a:pPr>
            <a:endParaRPr lang="sk-SK" altLang="cs-CZ" sz="2600">
              <a:latin typeface="Candara" panose="020E0502030303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Pct val="60000"/>
              <a:buFontTx/>
              <a:buNone/>
            </a:pPr>
            <a:endParaRPr lang="sk-SK" altLang="cs-CZ" sz="2600">
              <a:latin typeface="Candara" panose="020E0502030303020204" pitchFamily="34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Pct val="60000"/>
              <a:buFontTx/>
              <a:buNone/>
            </a:pPr>
            <a:r>
              <a:rPr lang="sk-SK" altLang="cs-CZ" sz="2600" b="1">
                <a:latin typeface="Candara" panose="020E0502030303020204" pitchFamily="34" charset="0"/>
              </a:rPr>
              <a:t>Indications:</a:t>
            </a:r>
            <a:r>
              <a:rPr lang="sk-SK" altLang="cs-CZ" sz="2600">
                <a:latin typeface="Candara" panose="020E0502030303020204" pitchFamily="34" charset="0"/>
              </a:rPr>
              <a:t> treatment of opioid intoxication, treatment</a:t>
            </a:r>
            <a:r>
              <a:rPr lang="cs-CZ" altLang="cs-CZ" sz="2600">
                <a:latin typeface="Candara" panose="020E0502030303020204" pitchFamily="34" charset="0"/>
              </a:rPr>
              <a:t> of respiratory depression induced by opioids, addiction diagnostics (withdrawal symptoms)</a:t>
            </a:r>
            <a:r>
              <a:rPr lang="sk-SK" altLang="cs-CZ" sz="2600">
                <a:latin typeface="Candara" panose="020E0502030303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/>
              <a:t> </a:t>
            </a:r>
          </a:p>
        </p:txBody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D92AC06E-D2E6-454B-8ADD-B722FA24D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3976" y="5805489"/>
            <a:ext cx="58388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 b="1">
                <a:latin typeface="Candara" panose="020E0502030303020204" pitchFamily="34" charset="0"/>
              </a:rPr>
              <a:t>TRIAD:</a:t>
            </a:r>
            <a:r>
              <a:rPr lang="cs-CZ" altLang="cs-CZ" sz="2400">
                <a:latin typeface="Candara" panose="020E0502030303020204" pitchFamily="34" charset="0"/>
              </a:rPr>
              <a:t> coma, respiratory depression, miosis</a:t>
            </a:r>
          </a:p>
        </p:txBody>
      </p:sp>
      <p:sp>
        <p:nvSpPr>
          <p:cNvPr id="108549" name="Line 4">
            <a:extLst>
              <a:ext uri="{FF2B5EF4-FFF2-40B4-BE49-F238E27FC236}">
                <a16:creationId xmlns:a16="http://schemas.microsoft.com/office/drawing/2014/main" id="{B4D6581E-2556-4050-A2A6-E4D41ED6E38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1" y="3429000"/>
            <a:ext cx="3749675" cy="230505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>
            <a:extLst>
              <a:ext uri="{FF2B5EF4-FFF2-40B4-BE49-F238E27FC236}">
                <a16:creationId xmlns:a16="http://schemas.microsoft.com/office/drawing/2014/main" id="{E1CB694A-60C1-4425-8643-A5CA47A8D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1176" y="1268414"/>
            <a:ext cx="8886825" cy="5329237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609600" indent="-606425"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800"/>
              </a:spcBef>
              <a:buSzPct val="60000"/>
              <a:defRPr/>
            </a:pPr>
            <a:r>
              <a:rPr lang="en-GB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A)   According to length of experience</a:t>
            </a:r>
          </a:p>
          <a:p>
            <a:pPr algn="just">
              <a:lnSpc>
                <a:spcPct val="80000"/>
              </a:lnSpc>
              <a:spcBef>
                <a:spcPts val="650"/>
              </a:spcBef>
              <a:buSzPct val="60000"/>
              <a:defRPr/>
            </a:pPr>
            <a:endParaRPr lang="en-GB" altLang="cs-CZ" sz="26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0" algn="just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cs-CZ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n-GB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acute: 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physiological sensory perception, 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lnSpc>
                <a:spcPct val="80000"/>
              </a:lnSpc>
              <a:spcBef>
                <a:spcPts val="700"/>
              </a:spcBef>
              <a:buSzPct val="60000"/>
              <a:buFontTx/>
              <a:buChar char="-"/>
              <a:defRPr/>
            </a:pP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tissue damage, 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just">
              <a:lnSpc>
                <a:spcPct val="80000"/>
              </a:lnSpc>
              <a:spcBef>
                <a:spcPts val="700"/>
              </a:spcBef>
              <a:buSzPct val="60000"/>
              <a:buFontTx/>
              <a:buChar char="-"/>
              <a:defRPr/>
            </a:pP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mobilizes defensive forces of the organism in order to remove the inducing cause of the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0"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en-GB" altLang="cs-CZ" sz="2600" dirty="0">
                <a:latin typeface="Arial" panose="020B0604020202020204" pitchFamily="34" charset="0"/>
                <a:cs typeface="Arial" panose="020B0604020202020204" pitchFamily="34" charset="0"/>
              </a:rPr>
              <a:t>2) chronic: 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pathological, 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SzPct val="60000"/>
              <a:defRPr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en-US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persists even after the removal of the causes → difficult to determine whether the pain arose as a result of persistent pathological activity in the nerve endings in the periphery, or is the source of the CNS</a:t>
            </a:r>
          </a:p>
        </p:txBody>
      </p:sp>
      <p:sp>
        <p:nvSpPr>
          <p:cNvPr id="18435" name="Text Box 2">
            <a:extLst>
              <a:ext uri="{FF2B5EF4-FFF2-40B4-BE49-F238E27FC236}">
                <a16:creationId xmlns:a16="http://schemas.microsoft.com/office/drawing/2014/main" id="{A4FFE497-3BE3-4DFE-B409-36776A5D3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2226"/>
            <a:ext cx="779303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– types and classification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1">
            <a:extLst>
              <a:ext uri="{FF2B5EF4-FFF2-40B4-BE49-F238E27FC236}">
                <a16:creationId xmlns:a16="http://schemas.microsoft.com/office/drawing/2014/main" id="{E7A6BD9E-0CA2-496E-A097-BA678F397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74639"/>
            <a:ext cx="82296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Opioid-induced side effects</a:t>
            </a:r>
          </a:p>
        </p:txBody>
      </p:sp>
      <p:sp>
        <p:nvSpPr>
          <p:cNvPr id="112643" name="Text Box 2">
            <a:extLst>
              <a:ext uri="{FF2B5EF4-FFF2-40B4-BE49-F238E27FC236}">
                <a16:creationId xmlns:a16="http://schemas.microsoft.com/office/drawing/2014/main" id="{6E9D32D6-5AC3-46CB-A17A-88583AFAC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0" y="1196975"/>
            <a:ext cx="752475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06425" indent="-6064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6425" algn="l"/>
                <a:tab pos="1054100" algn="l"/>
                <a:tab pos="1503363" algn="l"/>
                <a:tab pos="1952625" algn="l"/>
                <a:tab pos="2401888" algn="l"/>
                <a:tab pos="2851150" algn="l"/>
                <a:tab pos="3300413" algn="l"/>
                <a:tab pos="3749675" algn="l"/>
                <a:tab pos="4198938" algn="l"/>
                <a:tab pos="4648200" algn="l"/>
                <a:tab pos="5097463" algn="l"/>
                <a:tab pos="5546725" algn="l"/>
                <a:tab pos="5995988" algn="l"/>
                <a:tab pos="6445250" algn="l"/>
                <a:tab pos="6894513" algn="l"/>
                <a:tab pos="7343775" algn="l"/>
                <a:tab pos="7793038" algn="l"/>
                <a:tab pos="8242300" algn="l"/>
                <a:tab pos="8691563" algn="l"/>
                <a:tab pos="9140825" algn="l"/>
                <a:tab pos="95900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>
                <a:latin typeface="Candara" panose="020E0502030303020204" pitchFamily="34" charset="0"/>
              </a:rPr>
              <a:t>respiratory depression (suppression of breathing)</a:t>
            </a:r>
          </a:p>
          <a:p>
            <a:pPr>
              <a:lnSpc>
                <a:spcPct val="16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>
                <a:latin typeface="Candara" panose="020E0502030303020204" pitchFamily="34" charset="0"/>
              </a:rPr>
              <a:t>n</a:t>
            </a:r>
            <a:r>
              <a:rPr lang="en-US" altLang="cs-CZ" sz="2400" b="1">
                <a:latin typeface="Candara" panose="020E0502030303020204" pitchFamily="34" charset="0"/>
              </a:rPr>
              <a:t>au</a:t>
            </a:r>
            <a:r>
              <a:rPr lang="cs-CZ" altLang="cs-CZ" sz="2400" b="1">
                <a:latin typeface="Candara" panose="020E0502030303020204" pitchFamily="34" charset="0"/>
              </a:rPr>
              <a:t>sea</a:t>
            </a:r>
            <a:r>
              <a:rPr lang="en-US" altLang="cs-CZ" sz="2400" b="1">
                <a:latin typeface="Candara" panose="020E0502030303020204" pitchFamily="34" charset="0"/>
              </a:rPr>
              <a:t> a</a:t>
            </a:r>
            <a:r>
              <a:rPr lang="cs-CZ" altLang="cs-CZ" sz="2400" b="1">
                <a:latin typeface="Candara" panose="020E0502030303020204" pitchFamily="34" charset="0"/>
              </a:rPr>
              <a:t>nd</a:t>
            </a:r>
            <a:r>
              <a:rPr lang="en-US" altLang="cs-CZ" sz="2400" b="1">
                <a:latin typeface="Candara" panose="020E0502030303020204" pitchFamily="34" charset="0"/>
              </a:rPr>
              <a:t> </a:t>
            </a:r>
            <a:r>
              <a:rPr lang="cs-CZ" altLang="cs-CZ" sz="2400" b="1">
                <a:latin typeface="Candara" panose="020E0502030303020204" pitchFamily="34" charset="0"/>
              </a:rPr>
              <a:t>vomiting</a:t>
            </a:r>
          </a:p>
          <a:p>
            <a:pPr>
              <a:lnSpc>
                <a:spcPct val="16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>
                <a:latin typeface="Candara" panose="020E0502030303020204" pitchFamily="34" charset="0"/>
              </a:rPr>
              <a:t>s</a:t>
            </a:r>
            <a:r>
              <a:rPr lang="en-US" altLang="cs-CZ" sz="2400" b="1">
                <a:latin typeface="Candara" panose="020E0502030303020204" pitchFamily="34" charset="0"/>
              </a:rPr>
              <a:t>eda</a:t>
            </a:r>
            <a:r>
              <a:rPr lang="cs-CZ" altLang="cs-CZ" sz="2400" b="1">
                <a:latin typeface="Candara" panose="020E0502030303020204" pitchFamily="34" charset="0"/>
              </a:rPr>
              <a:t>tion</a:t>
            </a:r>
            <a:r>
              <a:rPr lang="en-US" altLang="cs-CZ" sz="2400" b="1">
                <a:latin typeface="Candara" panose="020E0502030303020204" pitchFamily="34" charset="0"/>
              </a:rPr>
              <a:t>, </a:t>
            </a:r>
            <a:r>
              <a:rPr lang="cs-CZ" altLang="cs-CZ" sz="2400" b="1">
                <a:latin typeface="Candara" panose="020E0502030303020204" pitchFamily="34" charset="0"/>
              </a:rPr>
              <a:t>inhibition of cognitive functions</a:t>
            </a:r>
          </a:p>
          <a:p>
            <a:pPr>
              <a:lnSpc>
                <a:spcPct val="160000"/>
              </a:lnSpc>
              <a:spcBef>
                <a:spcPts val="5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>
                <a:latin typeface="Candara" panose="020E0502030303020204" pitchFamily="34" charset="0"/>
              </a:rPr>
              <a:t>constipation </a:t>
            </a:r>
            <a:r>
              <a:rPr lang="cs-CZ" altLang="cs-CZ" sz="2000">
                <a:latin typeface="Candara" panose="020E0502030303020204" pitchFamily="34" charset="0"/>
              </a:rPr>
              <a:t>(solution = oxycodone + naloxone)</a:t>
            </a:r>
          </a:p>
          <a:p>
            <a:pPr>
              <a:lnSpc>
                <a:spcPct val="16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>
                <a:latin typeface="Candara" panose="020E0502030303020204" pitchFamily="34" charset="0"/>
              </a:rPr>
              <a:t>ADDICTION</a:t>
            </a:r>
          </a:p>
          <a:p>
            <a:pPr>
              <a:lnSpc>
                <a:spcPct val="11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>
                <a:latin typeface="Candara" panose="020E0502030303020204" pitchFamily="34" charset="0"/>
              </a:rPr>
              <a:t>be carefull in pro-convulsive states! (e.g. epilepsy – proconvulsive action – decrease of the threshold for seizures)</a:t>
            </a:r>
          </a:p>
          <a:p>
            <a:pPr>
              <a:lnSpc>
                <a:spcPct val="110000"/>
              </a:lnSpc>
              <a:spcBef>
                <a:spcPts val="600"/>
              </a:spcBef>
              <a:buSzPct val="60000"/>
              <a:buFont typeface="Wingdings" panose="05000000000000000000" pitchFamily="2" charset="2"/>
              <a:buChar char=""/>
            </a:pPr>
            <a:r>
              <a:rPr lang="cs-CZ" altLang="cs-CZ" sz="2400" b="1">
                <a:latin typeface="Symbol" panose="05050102010706020507" pitchFamily="18" charset="2"/>
              </a:rPr>
              <a:t></a:t>
            </a:r>
            <a:r>
              <a:rPr lang="cs-CZ" altLang="cs-CZ" sz="2400" b="1">
                <a:latin typeface="Candara" panose="020E0502030303020204" pitchFamily="34" charset="0"/>
              </a:rPr>
              <a:t> intracranial pressure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Text Box 1">
            <a:extLst>
              <a:ext uri="{FF2B5EF4-FFF2-40B4-BE49-F238E27FC236}">
                <a16:creationId xmlns:a16="http://schemas.microsoft.com/office/drawing/2014/main" id="{65E65BB9-3E46-4F54-8B65-6E58A36CA7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533401"/>
            <a:ext cx="7061846" cy="710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4000" b="1">
                <a:latin typeface="Candara" panose="020E0502030303020204" pitchFamily="34" charset="0"/>
              </a:rPr>
              <a:t>Intoxication by opioid agonists </a:t>
            </a:r>
          </a:p>
        </p:txBody>
      </p:sp>
      <p:sp>
        <p:nvSpPr>
          <p:cNvPr id="114691" name="Text Box 2">
            <a:extLst>
              <a:ext uri="{FF2B5EF4-FFF2-40B4-BE49-F238E27FC236}">
                <a16:creationId xmlns:a16="http://schemas.microsoft.com/office/drawing/2014/main" id="{DC12E444-2F1C-4FDE-9E78-BD377F2D96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2214" y="1295401"/>
            <a:ext cx="4187663" cy="2710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nausea, „flush“, tinnitus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apathy, sedation, sleep, miosis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superficial breathing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cyanotic, cold skin, tachycardia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asphyxia</a:t>
            </a:r>
          </a:p>
        </p:txBody>
      </p:sp>
      <p:sp>
        <p:nvSpPr>
          <p:cNvPr id="65539" name="Text Box 3">
            <a:extLst>
              <a:ext uri="{FF2B5EF4-FFF2-40B4-BE49-F238E27FC236}">
                <a16:creationId xmlns:a16="http://schemas.microsoft.com/office/drawing/2014/main" id="{358386F8-D30A-4E58-AA7C-7420EBAD3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8301" y="3860801"/>
            <a:ext cx="583882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 b="1">
                <a:latin typeface="Candara" panose="020E0502030303020204" pitchFamily="34" charset="0"/>
              </a:rPr>
              <a:t>TRIAD:</a:t>
            </a:r>
            <a:r>
              <a:rPr lang="cs-CZ" altLang="cs-CZ" sz="2400">
                <a:latin typeface="Candara" panose="020E0502030303020204" pitchFamily="34" charset="0"/>
              </a:rPr>
              <a:t> coma, respiratory depression, miosis</a:t>
            </a:r>
          </a:p>
        </p:txBody>
      </p:sp>
      <p:sp>
        <p:nvSpPr>
          <p:cNvPr id="114693" name="Text Box 4">
            <a:extLst>
              <a:ext uri="{FF2B5EF4-FFF2-40B4-BE49-F238E27FC236}">
                <a16:creationId xmlns:a16="http://schemas.microsoft.com/office/drawing/2014/main" id="{E34F7484-EACB-4892-8FB5-0868A9F64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5563" y="4267201"/>
            <a:ext cx="16383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 b="1">
                <a:latin typeface="Candara" panose="020E0502030303020204" pitchFamily="34" charset="0"/>
              </a:rPr>
              <a:t>Treatment:</a:t>
            </a:r>
          </a:p>
        </p:txBody>
      </p:sp>
      <p:sp>
        <p:nvSpPr>
          <p:cNvPr id="114694" name="Text Box 5">
            <a:extLst>
              <a:ext uri="{FF2B5EF4-FFF2-40B4-BE49-F238E27FC236}">
                <a16:creationId xmlns:a16="http://schemas.microsoft.com/office/drawing/2014/main" id="{A6FD8036-9CC2-49AC-A44B-3ECA213AF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8788" y="4800600"/>
            <a:ext cx="5072520" cy="15872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naloxone i.v.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ventilation, vital functions, 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Candara" panose="020E0502030303020204" pitchFamily="34" charset="0"/>
              </a:rPr>
              <a:t>parenteral liquids in unconsciousness </a:t>
            </a:r>
          </a:p>
        </p:txBody>
      </p:sp>
      <p:sp>
        <p:nvSpPr>
          <p:cNvPr id="114695" name="Line 6">
            <a:extLst>
              <a:ext uri="{FF2B5EF4-FFF2-40B4-BE49-F238E27FC236}">
                <a16:creationId xmlns:a16="http://schemas.microsoft.com/office/drawing/2014/main" id="{B51A13C0-C6B3-4C55-B8A6-B1BCF335FB0F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7400" y="1447800"/>
            <a:ext cx="1588" cy="2286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 Box 1">
            <a:extLst>
              <a:ext uri="{FF2B5EF4-FFF2-40B4-BE49-F238E27FC236}">
                <a16:creationId xmlns:a16="http://schemas.microsoft.com/office/drawing/2014/main" id="{649FCFEA-1485-461D-BEE8-813A4B35E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2989" y="533401"/>
            <a:ext cx="5622925" cy="709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2500"/>
              </a:spcBef>
              <a:buClrTx/>
              <a:buSzPct val="60000"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Withdrawal symptoms</a:t>
            </a:r>
          </a:p>
        </p:txBody>
      </p:sp>
      <p:sp>
        <p:nvSpPr>
          <p:cNvPr id="116739" name="Text Box 2">
            <a:extLst>
              <a:ext uri="{FF2B5EF4-FFF2-40B4-BE49-F238E27FC236}">
                <a16:creationId xmlns:a16="http://schemas.microsoft.com/office/drawing/2014/main" id="{F9B8F660-552B-4076-B613-3CE4434472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2997200"/>
            <a:ext cx="8208962" cy="360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„craving“ („drogenhunger“), „craving“ for the another dose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(psychic addiction arises easiest to heroin, oncology patients treated with opioids 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➙ </a:t>
            </a:r>
            <a:r>
              <a:rPr lang="en-US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&lt; 1</a:t>
            </a:r>
            <a:r>
              <a:rPr lang="cs-CZ" altLang="cs-CZ" sz="2400"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% of patients)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unrest, depression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anxiety, weakness, nervousness, mydriasis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lacrimation, ↑ nose secretion, frisson (goosebumps),</a:t>
            </a:r>
          </a:p>
          <a:p>
            <a:pPr>
              <a:spcBef>
                <a:spcPts val="1500"/>
              </a:spcBef>
              <a:buClrTx/>
              <a:buSzPct val="60000"/>
            </a:pPr>
            <a:r>
              <a:rPr lang="cs-CZ" altLang="cs-CZ" sz="2400">
                <a:latin typeface="Arial" panose="020B0604020202020204" pitchFamily="34" charset="0"/>
                <a:cs typeface="Arial" panose="020B0604020202020204" pitchFamily="34" charset="0"/>
              </a:rPr>
              <a:t>↑ perspiration, pain, stenocardia</a:t>
            </a:r>
          </a:p>
        </p:txBody>
      </p:sp>
      <p:sp>
        <p:nvSpPr>
          <p:cNvPr id="116740" name="AutoShape 3">
            <a:extLst>
              <a:ext uri="{FF2B5EF4-FFF2-40B4-BE49-F238E27FC236}">
                <a16:creationId xmlns:a16="http://schemas.microsoft.com/office/drawing/2014/main" id="{A195E4CD-5953-4142-8B51-39E773A46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9" y="1228726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noFill/>
          <a:ln w="255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cs-CZ" altLang="cs-CZ"/>
          </a:p>
        </p:txBody>
      </p:sp>
      <p:sp>
        <p:nvSpPr>
          <p:cNvPr id="116741" name="Text Box 4">
            <a:extLst>
              <a:ext uri="{FF2B5EF4-FFF2-40B4-BE49-F238E27FC236}">
                <a16:creationId xmlns:a16="http://schemas.microsoft.com/office/drawing/2014/main" id="{5CDF72BB-F36B-4255-9ED4-933E02FA8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6175" y="2205038"/>
            <a:ext cx="6853238" cy="398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60000"/>
              <a:buFontTx/>
              <a:buNone/>
            </a:pPr>
            <a:r>
              <a:rPr lang="cs-CZ" altLang="cs-CZ" sz="2000" b="1">
                <a:latin typeface="Candara" panose="020E0502030303020204" pitchFamily="34" charset="0"/>
              </a:rPr>
              <a:t>occur approximately after 3-4 weeks of opioid administration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ext Box 1">
            <a:extLst>
              <a:ext uri="{FF2B5EF4-FFF2-40B4-BE49-F238E27FC236}">
                <a16:creationId xmlns:a16="http://schemas.microsoft.com/office/drawing/2014/main" id="{2F617DC5-CF99-4938-82E6-284B5A198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88913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Rotation of opioids</a:t>
            </a:r>
          </a:p>
        </p:txBody>
      </p:sp>
      <p:sp>
        <p:nvSpPr>
          <p:cNvPr id="122883" name="Text Box 2">
            <a:extLst>
              <a:ext uri="{FF2B5EF4-FFF2-40B4-BE49-F238E27FC236}">
                <a16:creationId xmlns:a16="http://schemas.microsoft.com/office/drawing/2014/main" id="{BF86CA98-6183-4018-9237-EA16992F1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06" y="2017713"/>
            <a:ext cx="988088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"/>
            </a:pP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Switch in case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AE</a:t>
            </a:r>
          </a:p>
          <a:p>
            <a:pPr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SzPct val="60000"/>
            </a:pP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"/>
            </a:pP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even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equianalgesic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dose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Bef>
                <a:spcPts val="700"/>
              </a:spcBef>
              <a:buClr>
                <a:schemeClr val="tx1"/>
              </a:buClr>
              <a:buSzPct val="60000"/>
            </a:pPr>
            <a:endParaRPr lang="cs-CZ" alt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Text Box 1">
            <a:extLst>
              <a:ext uri="{FF2B5EF4-FFF2-40B4-BE49-F238E27FC236}">
                <a16:creationId xmlns:a16="http://schemas.microsoft.com/office/drawing/2014/main" id="{5E271C65-21CC-421A-B933-B83731EA4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5114" y="115888"/>
            <a:ext cx="7793037" cy="88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Other indications of opioids</a:t>
            </a:r>
          </a:p>
        </p:txBody>
      </p:sp>
      <p:sp>
        <p:nvSpPr>
          <p:cNvPr id="124931" name="Text Box 2">
            <a:extLst>
              <a:ext uri="{FF2B5EF4-FFF2-40B4-BE49-F238E27FC236}">
                <a16:creationId xmlns:a16="http://schemas.microsoft.com/office/drawing/2014/main" id="{3C605542-37C7-402A-A103-22EAB00C4F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039" y="908050"/>
            <a:ext cx="8289925" cy="5327650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marL="339725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 marL="739775" indent="-2825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lnSpc>
                <a:spcPct val="80000"/>
              </a:lnSpc>
              <a:spcBef>
                <a:spcPts val="550"/>
              </a:spcBef>
              <a:buSzPct val="60000"/>
              <a:buFont typeface="Wingdings" panose="05000000000000000000" pitchFamily="2" charset="2"/>
              <a:buChar char=""/>
              <a:defRPr/>
            </a:pPr>
            <a:r>
              <a:rPr lang="cs-CZ" altLang="cs-CZ" sz="2000" b="1">
                <a:latin typeface="Arial" panose="020B0604020202020204" pitchFamily="34" charset="0"/>
                <a:cs typeface="Arial" panose="020B0604020202020204" pitchFamily="34" charset="0"/>
              </a:rPr>
              <a:t>antitussive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chemeClr val="tx1"/>
              </a:buClr>
              <a:buSzPct val="55000"/>
              <a:buFont typeface="Wingdings" panose="05000000000000000000" pitchFamily="2" charset="2"/>
              <a:buChar char="n"/>
              <a:defRPr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induced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codeine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dextromethorphan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in dry non-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productive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cough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ts val="550"/>
              </a:spcBef>
              <a:buClrTx/>
              <a:buSzPct val="55000"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55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constipative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effect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chemeClr val="tx1"/>
              </a:buClr>
              <a:buSzPct val="55000"/>
              <a:buFont typeface="Wingdings" panose="05000000000000000000" pitchFamily="2" charset="2"/>
              <a:buChar char="n"/>
              <a:defRPr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induced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loperamide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diphenoxylate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functional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diarrhea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ts val="550"/>
              </a:spcBef>
              <a:buClrTx/>
              <a:buSzPct val="55000"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55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 r e m e d i c a t i o n 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anaesthesia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under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anaesthesia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chemeClr val="tx1"/>
              </a:buClr>
              <a:buSzPct val="55000"/>
              <a:buFont typeface="Wingdings" panose="05000000000000000000" pitchFamily="2" charset="2"/>
              <a:buChar char="n"/>
              <a:defRPr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leads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calm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patient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synergism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drugs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reduces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total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dose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narcotics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thereby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increasing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anaesthesia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chemeClr val="tx1"/>
              </a:buClr>
              <a:buSzPct val="55000"/>
              <a:buFont typeface="Wingdings" panose="05000000000000000000" pitchFamily="2" charset="2"/>
              <a:buChar char="n"/>
              <a:defRPr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particularly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fentanyl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derivatives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used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spcBef>
                <a:spcPts val="550"/>
              </a:spcBef>
              <a:buClr>
                <a:schemeClr val="tx1"/>
              </a:buClr>
              <a:buSzPct val="55000"/>
              <a:buFont typeface="Wingdings" panose="05000000000000000000" pitchFamily="2" charset="2"/>
              <a:buChar char="n"/>
              <a:defRPr/>
            </a:pP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combination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opioid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analgesic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neuroleptic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fentanyl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droperidol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within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neuroleptanalgesia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>
              <a:lnSpc>
                <a:spcPct val="80000"/>
              </a:lnSpc>
              <a:spcBef>
                <a:spcPts val="550"/>
              </a:spcBef>
              <a:buClrTx/>
              <a:buSzPct val="55000"/>
              <a:defRPr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ts val="550"/>
              </a:spcBef>
              <a:buSzPct val="60000"/>
              <a:buFont typeface="Wingdings" panose="05000000000000000000" pitchFamily="2" charset="2"/>
              <a:buChar char=""/>
              <a:defRPr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r e p l a c e m e n t (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substitution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addiction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to heroin </a:t>
            </a:r>
          </a:p>
          <a:p>
            <a:pPr marL="0" indent="0">
              <a:lnSpc>
                <a:spcPct val="80000"/>
              </a:lnSpc>
              <a:spcBef>
                <a:spcPts val="550"/>
              </a:spcBef>
              <a:buSzPct val="60000"/>
              <a:defRPr/>
            </a:pP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opioids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methadone</a:t>
            </a: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buprenorphine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Text Box 1">
            <a:extLst>
              <a:ext uri="{FF2B5EF4-FFF2-40B4-BE49-F238E27FC236}">
                <a16:creationId xmlns:a16="http://schemas.microsoft.com/office/drawing/2014/main" id="{F46B7EF8-BEAB-459E-9B24-9980A9B7CF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692150"/>
            <a:ext cx="83534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General rules of pain pharmacotherapy management </a:t>
            </a:r>
          </a:p>
        </p:txBody>
      </p:sp>
      <p:sp>
        <p:nvSpPr>
          <p:cNvPr id="124931" name="Text Box 2">
            <a:extLst>
              <a:ext uri="{FF2B5EF4-FFF2-40B4-BE49-F238E27FC236}">
                <a16:creationId xmlns:a16="http://schemas.microsoft.com/office/drawing/2014/main" id="{073F6864-F298-46A2-8C75-9ED69B7021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1412876"/>
            <a:ext cx="8075612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 marL="739775" indent="-282575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39775" algn="l"/>
                <a:tab pos="1187450" algn="l"/>
                <a:tab pos="1636713" algn="l"/>
                <a:tab pos="2085975" algn="l"/>
                <a:tab pos="2535238" algn="l"/>
                <a:tab pos="2984500" algn="l"/>
                <a:tab pos="3433763" algn="l"/>
                <a:tab pos="3883025" algn="l"/>
                <a:tab pos="4332288" algn="l"/>
                <a:tab pos="4781550" algn="l"/>
                <a:tab pos="5230813" algn="l"/>
                <a:tab pos="5680075" algn="l"/>
                <a:tab pos="6129338" algn="l"/>
                <a:tab pos="6578600" algn="l"/>
                <a:tab pos="7027863" algn="l"/>
                <a:tab pos="7477125" algn="l"/>
                <a:tab pos="7926388" algn="l"/>
                <a:tab pos="8375650" algn="l"/>
                <a:tab pos="8824913" algn="l"/>
                <a:tab pos="9274175" algn="l"/>
                <a:tab pos="9723438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lvl="1" eaLnBrk="1" hangingPunct="1">
              <a:lnSpc>
                <a:spcPct val="80000"/>
              </a:lnSpc>
              <a:buClr>
                <a:schemeClr val="tx1"/>
              </a:buClr>
              <a:buSzTx/>
              <a:buFont typeface="Wingdings" panose="05000000000000000000" pitchFamily="2" charset="2"/>
              <a:buChar char=""/>
            </a:pPr>
            <a:r>
              <a:rPr lang="en-US" altLang="cs-CZ" b="1" u="sng">
                <a:latin typeface="Arial" panose="020B0604020202020204" pitchFamily="34" charset="0"/>
                <a:cs typeface="Arial" panose="020B0604020202020204" pitchFamily="34" charset="0"/>
              </a:rPr>
              <a:t>WHO's pain relief ladder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50"/>
              </a:spcBef>
              <a:buClr>
                <a:schemeClr val="tx1"/>
              </a:buClr>
              <a:buSzTx/>
              <a:buFont typeface="Wingdings 2" panose="05020102010507070707" pitchFamily="18" charset="2"/>
              <a:buChar char=""/>
            </a:pPr>
            <a:r>
              <a:rPr lang="cs-CZ" altLang="cs-CZ" sz="3000">
                <a:latin typeface="Arial" panose="020B0604020202020204" pitchFamily="34" charset="0"/>
                <a:cs typeface="Arial" panose="020B0604020202020204" pitchFamily="34" charset="0"/>
              </a:rPr>
              <a:t>Step 1 (VAS 0-4)</a:t>
            </a:r>
          </a:p>
          <a:p>
            <a:pPr lvl="1">
              <a:lnSpc>
                <a:spcPct val="80000"/>
              </a:lnSpc>
              <a:spcBef>
                <a:spcPts val="650"/>
              </a:spcBef>
              <a:buClr>
                <a:schemeClr val="tx1"/>
              </a:buClr>
              <a:buSzTx/>
              <a:buFont typeface="Wingdings" panose="05000000000000000000" pitchFamily="2" charset="2"/>
              <a:buChar char="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non-opioid analgesics ± adjuvant treatment </a:t>
            </a:r>
          </a:p>
          <a:p>
            <a:pPr>
              <a:lnSpc>
                <a:spcPct val="80000"/>
              </a:lnSpc>
              <a:spcBef>
                <a:spcPts val="750"/>
              </a:spcBef>
              <a:buClr>
                <a:schemeClr val="tx1"/>
              </a:buClr>
              <a:buSzTx/>
              <a:buFont typeface="Wingdings 2" panose="05020102010507070707" pitchFamily="18" charset="2"/>
              <a:buChar char=""/>
            </a:pPr>
            <a:r>
              <a:rPr lang="cs-CZ" altLang="cs-CZ" sz="3000">
                <a:latin typeface="Arial" panose="020B0604020202020204" pitchFamily="34" charset="0"/>
                <a:cs typeface="Arial" panose="020B0604020202020204" pitchFamily="34" charset="0"/>
              </a:rPr>
              <a:t>Step 2 (VAS 4-7) </a:t>
            </a:r>
          </a:p>
          <a:p>
            <a:pPr lvl="1">
              <a:lnSpc>
                <a:spcPct val="80000"/>
              </a:lnSpc>
              <a:spcBef>
                <a:spcPts val="650"/>
              </a:spcBef>
              <a:buClr>
                <a:schemeClr val="tx1"/>
              </a:buClr>
              <a:buSzTx/>
              <a:buFont typeface="Wingdings" panose="05000000000000000000" pitchFamily="2" charset="2"/>
              <a:buChar char="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pain persists, intensifies, no change in the objective finding</a:t>
            </a:r>
          </a:p>
          <a:p>
            <a:pPr lvl="1">
              <a:lnSpc>
                <a:spcPct val="80000"/>
              </a:lnSpc>
              <a:spcBef>
                <a:spcPts val="650"/>
              </a:spcBef>
              <a:buClr>
                <a:schemeClr val="tx1"/>
              </a:buClr>
              <a:buSzTx/>
              <a:buFont typeface="Wingdings" panose="05000000000000000000" pitchFamily="2" charset="2"/>
              <a:buChar char="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weak/moderate opioid analgesics ± non-opioid analgesics ± adjuvant treatment </a:t>
            </a:r>
          </a:p>
          <a:p>
            <a:pPr>
              <a:lnSpc>
                <a:spcPct val="80000"/>
              </a:lnSpc>
              <a:spcBef>
                <a:spcPts val="750"/>
              </a:spcBef>
              <a:buClr>
                <a:schemeClr val="tx1"/>
              </a:buClr>
              <a:buSzTx/>
              <a:buFont typeface="Wingdings 2" panose="05020102010507070707" pitchFamily="18" charset="2"/>
              <a:buChar char=""/>
            </a:pPr>
            <a:r>
              <a:rPr lang="cs-CZ" altLang="cs-CZ" sz="3000">
                <a:latin typeface="Arial" panose="020B0604020202020204" pitchFamily="34" charset="0"/>
                <a:cs typeface="Arial" panose="020B0604020202020204" pitchFamily="34" charset="0"/>
              </a:rPr>
              <a:t>Step 3 (VAS 7-10) </a:t>
            </a:r>
          </a:p>
          <a:p>
            <a:pPr lvl="1">
              <a:lnSpc>
                <a:spcPct val="80000"/>
              </a:lnSpc>
              <a:spcBef>
                <a:spcPts val="650"/>
              </a:spcBef>
              <a:buClr>
                <a:schemeClr val="tx1"/>
              </a:buClr>
              <a:buSzTx/>
              <a:buFont typeface="Wingdings" panose="05000000000000000000" pitchFamily="2" charset="2"/>
              <a:buChar char="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pain persists, intensifies, there is no indication for another treatment</a:t>
            </a:r>
          </a:p>
          <a:p>
            <a:pPr lvl="1">
              <a:lnSpc>
                <a:spcPct val="80000"/>
              </a:lnSpc>
              <a:spcBef>
                <a:spcPts val="650"/>
              </a:spcBef>
              <a:buClr>
                <a:schemeClr val="tx1"/>
              </a:buClr>
              <a:buSzTx/>
              <a:buFont typeface="Wingdings" panose="05000000000000000000" pitchFamily="2" charset="2"/>
              <a:buChar char=""/>
            </a:pPr>
            <a:r>
              <a:rPr lang="cs-CZ" altLang="cs-CZ" sz="2600">
                <a:latin typeface="Arial" panose="020B0604020202020204" pitchFamily="34" charset="0"/>
                <a:cs typeface="Arial" panose="020B0604020202020204" pitchFamily="34" charset="0"/>
              </a:rPr>
              <a:t>strong opioid analgesics ± non-opioid analgesics ± adjuvant treatment ± weak/moderate opioid analgesics</a:t>
            </a:r>
          </a:p>
          <a:p>
            <a:pPr>
              <a:lnSpc>
                <a:spcPct val="80000"/>
              </a:lnSpc>
              <a:spcBef>
                <a:spcPts val="650"/>
              </a:spcBef>
              <a:buClr>
                <a:schemeClr val="tx1"/>
              </a:buClr>
              <a:buSzTx/>
            </a:pPr>
            <a:endParaRPr lang="cs-CZ" altLang="cs-CZ" sz="2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>
            <a:extLst>
              <a:ext uri="{FF2B5EF4-FFF2-40B4-BE49-F238E27FC236}">
                <a16:creationId xmlns:a16="http://schemas.microsoft.com/office/drawing/2014/main" id="{A2BCCACD-471D-4761-8DFA-862075848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601" y="714375"/>
            <a:ext cx="8748713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09600" indent="-6064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lnSpc>
                <a:spcPct val="80000"/>
              </a:lnSpc>
              <a:buClrTx/>
              <a:buSzPct val="60000"/>
              <a:buFontTx/>
              <a:buNone/>
            </a:pPr>
            <a:r>
              <a:rPr lang="en-GB" altLang="cs-CZ" b="1">
                <a:latin typeface="Arial" panose="020B0604020202020204" pitchFamily="34" charset="0"/>
                <a:cs typeface="Arial" panose="020B0604020202020204" pitchFamily="34" charset="0"/>
              </a:rPr>
              <a:t>B) According to pathophysiology</a:t>
            </a:r>
          </a:p>
          <a:p>
            <a:pPr algn="just">
              <a:lnSpc>
                <a:spcPct val="80000"/>
              </a:lnSpc>
              <a:buClrTx/>
              <a:buSzPct val="60000"/>
              <a:buFontTx/>
              <a:buNone/>
            </a:pPr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700"/>
              </a:spcBef>
              <a:buClrTx/>
              <a:buSzPct val="60000"/>
            </a:pP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ociceptive – irritation of nociceptors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0000"/>
            </a:pP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    Therapy: „analgesic ladder“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according WHO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0000"/>
            </a:pP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    (see below; not used for </a:t>
            </a:r>
            <a:r>
              <a:rPr lang="en-US" altLang="cs-CZ" sz="2800">
                <a:latin typeface="Arial" panose="020B0604020202020204" pitchFamily="34" charset="0"/>
                <a:cs typeface="Arial" panose="020B0604020202020204" pitchFamily="34" charset="0"/>
              </a:rPr>
              <a:t>aggressive procedure in the treatment for cancer or breakthrough pain)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0000"/>
            </a:pP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eurologic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al and neuropathic pain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0000"/>
            </a:pP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    Therapy: 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antidepressants </a:t>
            </a: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altLang="cs-CZ" sz="2800" b="1">
                <a:latin typeface="Arial" panose="020B0604020202020204" pitchFamily="34" charset="0"/>
                <a:cs typeface="Arial" panose="020B0604020202020204" pitchFamily="34" charset="0"/>
              </a:rPr>
              <a:t>anticonvulsants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SzPct val="60000"/>
            </a:pP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	(</a:t>
            </a:r>
            <a:r>
              <a:rPr lang="en-US" altLang="cs-CZ" sz="2800">
                <a:latin typeface="Arial" panose="020B0604020202020204" pitchFamily="34" charset="0"/>
                <a:cs typeface="Arial" panose="020B0604020202020204" pitchFamily="34" charset="0"/>
              </a:rPr>
              <a:t>in combination with opioids or some m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uscule relaxants</a:t>
            </a:r>
            <a:r>
              <a:rPr lang="en-US" altLang="cs-CZ" sz="2800">
                <a:latin typeface="Arial" panose="020B0604020202020204" pitchFamily="34" charset="0"/>
                <a:cs typeface="Arial" panose="020B0604020202020204" pitchFamily="34" charset="0"/>
              </a:rPr>
              <a:t>; neuroprotective vitamins – thiamine; antimigr</a:t>
            </a:r>
            <a:r>
              <a:rPr lang="cs-CZ" altLang="cs-CZ" sz="2800">
                <a:latin typeface="Arial" panose="020B0604020202020204" pitchFamily="34" charset="0"/>
                <a:cs typeface="Arial" panose="020B0604020202020204" pitchFamily="34" charset="0"/>
              </a:rPr>
              <a:t>aine drugs</a:t>
            </a:r>
            <a:r>
              <a:rPr lang="en-US" altLang="cs-CZ" sz="2800">
                <a:latin typeface="Arial" panose="020B0604020202020204" pitchFamily="34" charset="0"/>
                <a:cs typeface="Arial" panose="020B0604020202020204" pitchFamily="34" charset="0"/>
              </a:rPr>
              <a:t> from the group of the so-called triptans; antipsychotics = neuroleptics)</a:t>
            </a:r>
            <a:r>
              <a:rPr lang="en-GB" altLang="cs-CZ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7B255EC3-B42C-47BA-A2B9-094688F63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6600" y="-171450"/>
            <a:ext cx="7793038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– types and classification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D813AA21-10A4-4DD5-A1D4-A50744940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1052513"/>
            <a:ext cx="8748712" cy="476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609600" indent="-606425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09600" algn="l"/>
                <a:tab pos="1057275" algn="l"/>
                <a:tab pos="1506538" algn="l"/>
                <a:tab pos="1955800" algn="l"/>
                <a:tab pos="2405063" algn="l"/>
                <a:tab pos="2854325" algn="l"/>
                <a:tab pos="3303588" algn="l"/>
                <a:tab pos="3752850" algn="l"/>
                <a:tab pos="4202113" algn="l"/>
                <a:tab pos="4651375" algn="l"/>
                <a:tab pos="5100638" algn="l"/>
                <a:tab pos="5549900" algn="l"/>
                <a:tab pos="5999163" algn="l"/>
                <a:tab pos="6448425" algn="l"/>
                <a:tab pos="6897688" algn="l"/>
                <a:tab pos="7346950" algn="l"/>
                <a:tab pos="7796213" algn="l"/>
                <a:tab pos="8245475" algn="l"/>
                <a:tab pos="8694738" algn="l"/>
                <a:tab pos="9144000" algn="l"/>
                <a:tab pos="95932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just">
              <a:lnSpc>
                <a:spcPct val="80000"/>
              </a:lnSpc>
              <a:buClrTx/>
              <a:buSzPct val="60000"/>
              <a:buFontTx/>
              <a:buNone/>
            </a:pPr>
            <a:r>
              <a:rPr lang="en-GB" altLang="cs-CZ" b="1">
                <a:latin typeface="Arial" panose="020B0604020202020204" pitchFamily="34" charset="0"/>
                <a:cs typeface="Arial" panose="020B0604020202020204" pitchFamily="34" charset="0"/>
              </a:rPr>
              <a:t>B) According to pathophysiology</a:t>
            </a: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sychogenic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 pain</a:t>
            </a: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somatization, hypochondric and somatoform disorder</a:t>
            </a: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    Therapy: psychopharmac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 drugs 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(antidepressants – TCA, SSRI</a:t>
            </a:r>
            <a:r>
              <a:rPr lang="cs-CZ" altLang="cs-CZ">
                <a:latin typeface="Arial" panose="020B0604020202020204" pitchFamily="34" charset="0"/>
                <a:cs typeface="Arial" panose="020B0604020202020204" pitchFamily="34" charset="0"/>
              </a:rPr>
              <a:t>, anxiolytics, antipsychotics</a:t>
            </a:r>
            <a:r>
              <a:rPr lang="en-GB" altLang="cs-CZ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80000"/>
              </a:lnSpc>
              <a:buClrTx/>
              <a:buSzPct val="60000"/>
              <a:buFontTx/>
              <a:buNone/>
            </a:pPr>
            <a:endParaRPr lang="en-GB" altLang="cs-CZ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090C8F6D-F003-4750-9031-4B2DEBE14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2226"/>
            <a:ext cx="779303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 – types and classification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>
            <a:extLst>
              <a:ext uri="{FF2B5EF4-FFF2-40B4-BE49-F238E27FC236}">
                <a16:creationId xmlns:a16="http://schemas.microsoft.com/office/drawing/2014/main" id="{09BC8F53-F616-40B8-936A-0C31D32C5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8" y="981075"/>
            <a:ext cx="8748712" cy="47625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neuralgia</a:t>
            </a: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800"/>
              </a:spcBef>
              <a:buSzPct val="100000"/>
              <a:defRPr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sharp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paroxysmal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affects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peripheral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cranial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nerves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trigeminus,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facialis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) →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traumatological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damage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compression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viral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infects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herpetic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metabolic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(DM)</a:t>
            </a:r>
          </a:p>
          <a:p>
            <a:pPr marL="341313" algn="just">
              <a:lnSpc>
                <a:spcPct val="80000"/>
              </a:lnSpc>
              <a:spcBef>
                <a:spcPts val="800"/>
              </a:spcBef>
              <a:buSzPct val="100000"/>
              <a:defRPr/>
            </a:pP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en-US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pain in the chronic compression of peripheral nerves and nerve roots</a:t>
            </a:r>
          </a:p>
          <a:p>
            <a:pPr marL="341313" algn="just">
              <a:lnSpc>
                <a:spcPct val="80000"/>
              </a:lnSpc>
              <a:spcBef>
                <a:spcPts val="800"/>
              </a:spcBef>
              <a:buSzPct val="100000"/>
              <a:defRPr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hernia of the intervertebral discs, compression of the nerve in the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spinal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cord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→ pain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+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paresthesia, pain acquires a hot character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E44F15DD-8086-4A85-BE63-8EC484BE7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2226"/>
            <a:ext cx="779303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Special types of p</a:t>
            </a: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ain</a:t>
            </a:r>
          </a:p>
        </p:txBody>
      </p:sp>
    </p:spTree>
    <p:custDataLst>
      <p:tags r:id="rId1"/>
    </p:custData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>
            <a:extLst>
              <a:ext uri="{FF2B5EF4-FFF2-40B4-BE49-F238E27FC236}">
                <a16:creationId xmlns:a16="http://schemas.microsoft.com/office/drawing/2014/main" id="{B57627CF-657F-42ED-86CB-445F9DC00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1" y="1412875"/>
            <a:ext cx="8748713" cy="4762500"/>
          </a:xfrm>
          <a:prstGeom prst="rect">
            <a:avLst/>
          </a:prstGeom>
          <a:noFill/>
          <a:ln>
            <a:noFill/>
          </a:ln>
          <a:effectLst/>
        </p:spPr>
        <p:txBody>
          <a:bodyPr lIns="90000" tIns="46800" rIns="90000" bIns="46800"/>
          <a:lstStyle>
            <a:lvl1pPr marL="339725" indent="-339725"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1pPr>
            <a:lvl2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2pPr>
            <a:lvl3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3pPr>
            <a:lvl4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4pPr>
            <a:lvl5pPr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Tahoma" pitchFamily="34" charset="0"/>
              </a:defRPr>
            </a:lvl9pPr>
          </a:lstStyle>
          <a:p>
            <a:pPr algn="just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ischemic</a:t>
            </a:r>
            <a:r>
              <a:rPr lang="cs-CZ" altLang="cs-CZ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pain</a:t>
            </a: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800"/>
              </a:spcBef>
              <a:buSzPct val="100000"/>
              <a:defRPr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due to disorders of blood circulation in the myocardium, smooth or skeletal muscle</a:t>
            </a:r>
          </a:p>
          <a:p>
            <a:pPr marL="341313" algn="just">
              <a:lnSpc>
                <a:spcPct val="80000"/>
              </a:lnSpc>
              <a:spcBef>
                <a:spcPts val="800"/>
              </a:spcBef>
              <a:buSzPct val="100000"/>
              <a:defRPr/>
            </a:pP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Wingdings" pitchFamily="2" charset="2"/>
              <a:buChar char=""/>
              <a:defRPr/>
            </a:pPr>
            <a:r>
              <a:rPr lang="cs-CZ" altLang="cs-CZ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migraine</a:t>
            </a:r>
            <a:endParaRPr lang="cs-CZ" altLang="cs-CZ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1313" algn="just">
              <a:lnSpc>
                <a:spcPct val="80000"/>
              </a:lnSpc>
              <a:spcBef>
                <a:spcPts val="800"/>
              </a:spcBef>
              <a:buSzPct val="100000"/>
              <a:defRPr/>
            </a:pP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migraine is characterized by at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tacks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pulsating, mostly unilateral headache lasting typically 4-72 hours with nausea, possible vomiting,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photofobia</a:t>
            </a:r>
            <a:r>
              <a:rPr lang="cs-CZ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cs-CZ" altLang="cs-CZ" sz="3200" dirty="0" err="1">
                <a:latin typeface="Arial" panose="020B0604020202020204" pitchFamily="34" charset="0"/>
                <a:cs typeface="Arial" panose="020B0604020202020204" pitchFamily="34" charset="0"/>
              </a:rPr>
              <a:t>phonofobia</a:t>
            </a:r>
            <a:r>
              <a:rPr lang="en-US" altLang="cs-CZ" sz="3200" dirty="0">
                <a:latin typeface="Arial" panose="020B0604020202020204" pitchFamily="34" charset="0"/>
                <a:cs typeface="Arial" panose="020B0604020202020204" pitchFamily="34" charset="0"/>
              </a:rPr>
              <a:t>, suffering from 12% of the adult population</a:t>
            </a:r>
          </a:p>
          <a:p>
            <a:pPr marL="341313">
              <a:lnSpc>
                <a:spcPct val="80000"/>
              </a:lnSpc>
              <a:spcBef>
                <a:spcPts val="800"/>
              </a:spcBef>
              <a:buSzPct val="100000"/>
              <a:defRPr/>
            </a:pPr>
            <a:endParaRPr lang="en-US" alt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A86FB3A5-1039-4635-86DB-FB7D2FA22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2226"/>
            <a:ext cx="779303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Tahom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cs-CZ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Special types of p</a:t>
            </a:r>
            <a:r>
              <a:rPr lang="en-GB" altLang="cs-CZ" sz="4000" b="1">
                <a:latin typeface="Arial" panose="020B0604020202020204" pitchFamily="34" charset="0"/>
                <a:cs typeface="Arial" panose="020B0604020202020204" pitchFamily="34" charset="0"/>
              </a:rPr>
              <a:t>ain</a:t>
            </a:r>
          </a:p>
        </p:txBody>
      </p:sp>
    </p:spTree>
    <p:custDataLst>
      <p:tags r:id="rId1"/>
    </p:custData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5. Thyroid_2022_ENG[20220408155532830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  <p:tag name="ARS_CHARTSHOWITEMTEX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PARA_SHOWWINDOW" val="0"/>
  <p:tag name="ARS_CHARTSHOWITEMTEXT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PARA_SHOWWINDOW" val="0"/>
  <p:tag name="ARS_CHARTSHOWITEMTEX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PARA_SHOWWINDOW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SLIDE_DUENO" val="30"/>
  <p:tag name="ARS_SLIDE_PARTICIPANTNUM" val="30"/>
  <p:tag name="ARS_SLIDE_SUBMITNUM" val="0"/>
  <p:tag name="ARS_SLIDE_CORRECTNUM" val="0"/>
  <p:tag name="ARS_SLIDE_VOTEMEAN" val="0"/>
  <p:tag name="ARS_CHARTPARA_SHOWWINDOW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  <p:tag name="ARS_CHARTPARA_SHOWWINDOW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30"/>
  <p:tag name="ARS_SLIDE_PARTICIPANTNUM" val="3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30"/>
  <p:tag name="ARS_SLIDE_PARTICIPANTNUM" val="30"/>
  <p:tag name="ARS_SLIDE_SUBMITNUM" val="0"/>
  <p:tag name="ARS_SLIDE_CORRECTNUM" val="0"/>
  <p:tag name="ARS_SLIDE_VOTEMEAN" val="0"/>
  <p:tag name="ARS_CHARTSHOWITEMTEXT" val="0"/>
  <p:tag name="ARS_CHARTPARA_SHOWWINDOW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SLIDE_DUENO" val="30"/>
  <p:tag name="ARS_SLIDE_PARTICIPANTNUM" val="30"/>
  <p:tag name="ARS_SLIDE_SUBMITNUM" val="0"/>
  <p:tag name="ARS_SLIDE_CORRECTNUM" val="0"/>
  <p:tag name="ARS_SLIDE_VOTEMEAN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CHARTSHOWITEMTEXT" val="0"/>
  <p:tag name="ARS_CHARTPARA_SHOWWINDOW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SLIDE_DUENO" val="30"/>
  <p:tag name="ARS_SLIDE_PARTICIPANTNUM" val="30"/>
  <p:tag name="ARS_SLIDE_SUBMITNUM" val="0"/>
  <p:tag name="ARS_SLIDE_CORRECTNUM" val="0"/>
  <p:tag name="ARS_SLIDE_VOTEMEAN" val="0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  <p:tag name="ARS_CHARTPARA_SHOWWINDOW" val="0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</TotalTime>
  <Words>3458</Words>
  <Application>Microsoft Office PowerPoint</Application>
  <PresentationFormat>Širokoúhlá obrazovka</PresentationFormat>
  <Paragraphs>552</Paragraphs>
  <Slides>55</Slides>
  <Notes>55</Notes>
  <HiddenSlides>1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55</vt:i4>
      </vt:variant>
    </vt:vector>
  </HeadingPairs>
  <TitlesOfParts>
    <vt:vector size="65" baseType="lpstr">
      <vt:lpstr>Arial</vt:lpstr>
      <vt:lpstr>Arial Unicode MS</vt:lpstr>
      <vt:lpstr>Calibri</vt:lpstr>
      <vt:lpstr>Candara</vt:lpstr>
      <vt:lpstr>Symbol</vt:lpstr>
      <vt:lpstr>Tahoma</vt:lpstr>
      <vt:lpstr>Times New Roman</vt:lpstr>
      <vt:lpstr>Wingdings</vt:lpstr>
      <vt:lpstr>Wingdings 2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Farmakokinetika I</dc:title>
  <dc:creator>Jan Jurica</dc:creator>
  <cp:lastModifiedBy>Leoš Landa</cp:lastModifiedBy>
  <cp:revision>57</cp:revision>
  <cp:lastPrinted>1601-01-01T00:00:00Z</cp:lastPrinted>
  <dcterms:created xsi:type="dcterms:W3CDTF">2020-10-24T20:05:04Z</dcterms:created>
  <dcterms:modified xsi:type="dcterms:W3CDTF">2023-09-25T05:37:14Z</dcterms:modified>
</cp:coreProperties>
</file>