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2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3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notesSlides/notesSlide4.xml" ContentType="application/vnd.openxmlformats-officedocument.presentationml.notesSlide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notesSlides/notesSlide5.xml" ContentType="application/vnd.openxmlformats-officedocument.presentationml.notesSlide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7"/>
  </p:notesMasterIdLst>
  <p:handoutMasterIdLst>
    <p:handoutMasterId r:id="rId38"/>
  </p:handoutMasterIdLst>
  <p:sldIdLst>
    <p:sldId id="350" r:id="rId2"/>
    <p:sldId id="322" r:id="rId3"/>
    <p:sldId id="351" r:id="rId4"/>
    <p:sldId id="324" r:id="rId5"/>
    <p:sldId id="356" r:id="rId6"/>
    <p:sldId id="370" r:id="rId7"/>
    <p:sldId id="371" r:id="rId8"/>
    <p:sldId id="372" r:id="rId9"/>
    <p:sldId id="349" r:id="rId10"/>
    <p:sldId id="357" r:id="rId11"/>
    <p:sldId id="373" r:id="rId12"/>
    <p:sldId id="374" r:id="rId13"/>
    <p:sldId id="269" r:id="rId14"/>
    <p:sldId id="327" r:id="rId15"/>
    <p:sldId id="375" r:id="rId16"/>
    <p:sldId id="376" r:id="rId17"/>
    <p:sldId id="329" r:id="rId18"/>
    <p:sldId id="377" r:id="rId19"/>
    <p:sldId id="378" r:id="rId20"/>
    <p:sldId id="358" r:id="rId21"/>
    <p:sldId id="331" r:id="rId22"/>
    <p:sldId id="332" r:id="rId23"/>
    <p:sldId id="379" r:id="rId24"/>
    <p:sldId id="380" r:id="rId25"/>
    <p:sldId id="381" r:id="rId26"/>
    <p:sldId id="382" r:id="rId27"/>
    <p:sldId id="347" r:id="rId28"/>
    <p:sldId id="348" r:id="rId29"/>
    <p:sldId id="383" r:id="rId30"/>
    <p:sldId id="361" r:id="rId31"/>
    <p:sldId id="363" r:id="rId32"/>
    <p:sldId id="369" r:id="rId33"/>
    <p:sldId id="365" r:id="rId34"/>
    <p:sldId id="367" r:id="rId35"/>
    <p:sldId id="368" r:id="rId36"/>
  </p:sldIdLst>
  <p:sldSz cx="12192000" cy="6858000"/>
  <p:notesSz cx="6858000" cy="9144000"/>
  <p:custDataLst>
    <p:tags r:id="rId3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53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38" userDrawn="1">
          <p15:clr>
            <a:srgbClr val="A4A3A4"/>
          </p15:clr>
        </p15:guide>
        <p15:guide id="7" pos="7219" userDrawn="1">
          <p15:clr>
            <a:srgbClr val="A4A3A4"/>
          </p15:clr>
        </p15:guide>
        <p15:guide id="8" pos="892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53" autoAdjust="0"/>
    <p:restoredTop sz="86355" autoAdjust="0"/>
  </p:normalViewPr>
  <p:slideViewPr>
    <p:cSldViewPr snapToGrid="0">
      <p:cViewPr varScale="1">
        <p:scale>
          <a:sx n="112" d="100"/>
          <a:sy n="112" d="100"/>
        </p:scale>
        <p:origin x="138" y="108"/>
      </p:cViewPr>
      <p:guideLst>
        <p:guide orient="horz" pos="1120"/>
        <p:guide orient="horz" pos="1253"/>
        <p:guide orient="horz" pos="715"/>
        <p:guide orient="horz" pos="3861"/>
        <p:guide orient="horz" pos="3944"/>
        <p:guide pos="438"/>
        <p:guide pos="7219"/>
        <p:guide pos="892"/>
        <p:guide pos="3688"/>
        <p:guide pos="3968"/>
      </p:guideLst>
    </p:cSldViewPr>
  </p:slideViewPr>
  <p:outlineViewPr>
    <p:cViewPr>
      <p:scale>
        <a:sx n="33" d="100"/>
        <a:sy n="33" d="100"/>
      </p:scale>
      <p:origin x="0" y="-57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gs" Target="tags/tag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0FE374B9-F0B9-4D07-93D9-C81CDFA65F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F850797-86E9-474B-B32D-FE4D23C50BD4}" type="slidenum">
              <a:rPr lang="en-GB" altLang="cs-CZ" sz="1300"/>
              <a:pPr>
                <a:spcBef>
                  <a:spcPct val="0"/>
                </a:spcBef>
              </a:pPr>
              <a:t>4</a:t>
            </a:fld>
            <a:endParaRPr lang="en-GB" altLang="cs-CZ" sz="13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9D467792-E8DB-44F6-8EE6-D2963A64C2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F93FD94D-ED2F-4A71-830C-C1996D8443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 dirty="0"/>
              <a:t>úči</a:t>
            </a:r>
            <a:endParaRPr lang="en-GB" alt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509CA137-09FB-4BF8-8EF0-1A8FE000A0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DBDA2A2-8080-4689-831B-FA26941B470F}" type="slidenum">
              <a:rPr lang="cs-CZ" altLang="cs-CZ">
                <a:latin typeface="Candara" panose="020E0502030303020204" pitchFamily="34" charset="0"/>
              </a:rPr>
              <a:pPr/>
              <a:t>6</a:t>
            </a:fld>
            <a:endParaRPr lang="cs-CZ" altLang="cs-CZ">
              <a:latin typeface="Candara" panose="020E0502030303020204" pitchFamily="34" charset="0"/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E01B51BB-D0B9-4F1C-8C4B-0539FCCC63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6D045B45-69B9-417F-9EDD-DC4D221109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z="1000"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>
            <a:extLst>
              <a:ext uri="{FF2B5EF4-FFF2-40B4-BE49-F238E27FC236}">
                <a16:creationId xmlns:a16="http://schemas.microsoft.com/office/drawing/2014/main" id="{9A99D415-E980-4D11-83A5-61D055F5605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15363" name="Zástupný symbol pro poznámky 2">
            <a:extLst>
              <a:ext uri="{FF2B5EF4-FFF2-40B4-BE49-F238E27FC236}">
                <a16:creationId xmlns:a16="http://schemas.microsoft.com/office/drawing/2014/main" id="{6D908FCE-F7C1-4D57-9D1F-E0FFF33E80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/>
          </a:p>
        </p:txBody>
      </p:sp>
      <p:sp>
        <p:nvSpPr>
          <p:cNvPr id="15364" name="Zástupný symbol pro číslo snímku 3">
            <a:extLst>
              <a:ext uri="{FF2B5EF4-FFF2-40B4-BE49-F238E27FC236}">
                <a16:creationId xmlns:a16="http://schemas.microsoft.com/office/drawing/2014/main" id="{57B767FF-D9AD-4786-B06F-F812E9ED331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FBDF9B0-214F-4C7A-AA06-062A02FD1C26}" type="slidenum">
              <a:rPr lang="en-GB" altLang="cs-CZ">
                <a:latin typeface="Candara" panose="020E0502030303020204" pitchFamily="34" charset="0"/>
              </a:rPr>
              <a:pPr/>
              <a:t>9</a:t>
            </a:fld>
            <a:endParaRPr lang="en-GB" altLang="cs-CZ">
              <a:latin typeface="Candara" panose="020E0502030303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>
            <a:extLst>
              <a:ext uri="{FF2B5EF4-FFF2-40B4-BE49-F238E27FC236}">
                <a16:creationId xmlns:a16="http://schemas.microsoft.com/office/drawing/2014/main" id="{5EA57199-D3A4-48FC-80AD-5E9F35AB70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27651" name="Zástupný symbol pro poznámky 2">
            <a:extLst>
              <a:ext uri="{FF2B5EF4-FFF2-40B4-BE49-F238E27FC236}">
                <a16:creationId xmlns:a16="http://schemas.microsoft.com/office/drawing/2014/main" id="{6D9B0E8E-2F36-48C9-BED0-98AF6A383A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/>
          </a:p>
        </p:txBody>
      </p:sp>
      <p:sp>
        <p:nvSpPr>
          <p:cNvPr id="27652" name="Zástupný symbol pro číslo snímku 3">
            <a:extLst>
              <a:ext uri="{FF2B5EF4-FFF2-40B4-BE49-F238E27FC236}">
                <a16:creationId xmlns:a16="http://schemas.microsoft.com/office/drawing/2014/main" id="{FD160D4B-5FCC-4416-BDC0-62199EAA687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04CDDA6-E1B1-4EF2-A2BA-B8F89D296AC4}" type="slidenum">
              <a:rPr lang="en-GB" altLang="cs-CZ">
                <a:latin typeface="Candara" panose="020E0502030303020204" pitchFamily="34" charset="0"/>
              </a:rPr>
              <a:pPr/>
              <a:t>20</a:t>
            </a:fld>
            <a:endParaRPr lang="en-GB" altLang="cs-CZ">
              <a:latin typeface="Candara" panose="020E0502030303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>
            <a:extLst>
              <a:ext uri="{FF2B5EF4-FFF2-40B4-BE49-F238E27FC236}">
                <a16:creationId xmlns:a16="http://schemas.microsoft.com/office/drawing/2014/main" id="{26D555C7-B815-41F9-A8A3-7EFAD5532A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37891" name="Zástupný symbol pro poznámky 2">
            <a:extLst>
              <a:ext uri="{FF2B5EF4-FFF2-40B4-BE49-F238E27FC236}">
                <a16:creationId xmlns:a16="http://schemas.microsoft.com/office/drawing/2014/main" id="{29EEB55E-727B-48BF-9C53-9579380812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dirty="0"/>
          </a:p>
        </p:txBody>
      </p:sp>
      <p:sp>
        <p:nvSpPr>
          <p:cNvPr id="37892" name="Zástupný symbol pro číslo snímku 3">
            <a:extLst>
              <a:ext uri="{FF2B5EF4-FFF2-40B4-BE49-F238E27FC236}">
                <a16:creationId xmlns:a16="http://schemas.microsoft.com/office/drawing/2014/main" id="{CE277EB5-403B-455E-9FE5-06D5C7B93D0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FFC1569-A753-4B72-BB05-D2CFC618002E}" type="slidenum">
              <a:rPr lang="en-GB" altLang="cs-CZ">
                <a:latin typeface="Candara" panose="020E0502030303020204" pitchFamily="34" charset="0"/>
              </a:rPr>
              <a:pPr/>
              <a:t>29</a:t>
            </a:fld>
            <a:endParaRPr lang="en-GB" altLang="cs-CZ">
              <a:latin typeface="Candara" panose="020E0502030303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obrázek snímku 1">
            <a:extLst>
              <a:ext uri="{FF2B5EF4-FFF2-40B4-BE49-F238E27FC236}">
                <a16:creationId xmlns:a16="http://schemas.microsoft.com/office/drawing/2014/main" id="{3D45290A-A749-4E6A-B31A-743EA6004E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45059" name="Zástupný symbol pro poznámky 2">
            <a:extLst>
              <a:ext uri="{FF2B5EF4-FFF2-40B4-BE49-F238E27FC236}">
                <a16:creationId xmlns:a16="http://schemas.microsoft.com/office/drawing/2014/main" id="{B4D9C748-43B4-4CD0-9DEB-3B8C760C1A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/>
          </a:p>
        </p:txBody>
      </p:sp>
      <p:sp>
        <p:nvSpPr>
          <p:cNvPr id="45060" name="Zástupný symbol pro číslo snímku 3">
            <a:extLst>
              <a:ext uri="{FF2B5EF4-FFF2-40B4-BE49-F238E27FC236}">
                <a16:creationId xmlns:a16="http://schemas.microsoft.com/office/drawing/2014/main" id="{DE938540-F9DF-4E5F-B190-27122C62660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CE89BEE-823D-44A9-9E63-2AFE4D4A606E}" type="slidenum">
              <a:rPr lang="en-GB" altLang="cs-CZ">
                <a:latin typeface="Candara" panose="020E0502030303020204" pitchFamily="34" charset="0"/>
              </a:rPr>
              <a:pPr/>
              <a:t>35</a:t>
            </a:fld>
            <a:endParaRPr lang="en-GB" altLang="cs-CZ">
              <a:latin typeface="Candara" panose="020E0502030303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lze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lze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lze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lze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825128-05A0-40E7-9920-DC27A7D0FC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C55FD63-C793-40C3-9865-F816705847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2931A1C-F202-4F37-B2A4-C7FD7CC24D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F002C5-0FD4-4B3F-A6C4-4B21E694483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188779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2D558E-B14D-4852-853D-1916F8991F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7F22BF5-B97A-45BD-911D-2DA2004D27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8F86130-22DD-4D64-AFE7-E6F58CD1F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003DCC-2A32-4142-AA93-DBCC50BD629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13253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700" r:id="rId18"/>
    <p:sldLayoutId id="2147483701" r:id="rId19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1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9.xml"/><Relationship Id="rId1" Type="http://schemas.openxmlformats.org/officeDocument/2006/relationships/tags" Target="../tags/tag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3.xml"/><Relationship Id="rId1" Type="http://schemas.openxmlformats.org/officeDocument/2006/relationships/tags" Target="../tags/tag2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7.xml"/><Relationship Id="rId1" Type="http://schemas.openxmlformats.org/officeDocument/2006/relationships/tags" Target="../tags/tag2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9.xml"/><Relationship Id="rId1" Type="http://schemas.openxmlformats.org/officeDocument/2006/relationships/tags" Target="../tags/tag2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1.xml"/><Relationship Id="rId1" Type="http://schemas.openxmlformats.org/officeDocument/2006/relationships/tags" Target="../tags/tag3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4.xml"/><Relationship Id="rId1" Type="http://schemas.openxmlformats.org/officeDocument/2006/relationships/tags" Target="../tags/tag3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6.xml"/><Relationship Id="rId1" Type="http://schemas.openxmlformats.org/officeDocument/2006/relationships/tags" Target="../tags/tag3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4" Type="http://schemas.openxmlformats.org/officeDocument/2006/relationships/notesSlide" Target="../notesSlides/notesSlide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0.xml"/><Relationship Id="rId1" Type="http://schemas.openxmlformats.org/officeDocument/2006/relationships/tags" Target="../tags/tag3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2.xml"/><Relationship Id="rId1" Type="http://schemas.openxmlformats.org/officeDocument/2006/relationships/tags" Target="../tags/tag4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4.xml"/><Relationship Id="rId1" Type="http://schemas.openxmlformats.org/officeDocument/2006/relationships/tags" Target="../tags/tag4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6.xml"/><Relationship Id="rId1" Type="http://schemas.openxmlformats.org/officeDocument/2006/relationships/tags" Target="../tags/tag4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8.xml"/><Relationship Id="rId1" Type="http://schemas.openxmlformats.org/officeDocument/2006/relationships/tags" Target="../tags/tag4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0.xml"/><Relationship Id="rId1" Type="http://schemas.openxmlformats.org/officeDocument/2006/relationships/tags" Target="../tags/tag4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2.xml"/><Relationship Id="rId1" Type="http://schemas.openxmlformats.org/officeDocument/2006/relationships/tags" Target="../tags/tag5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4.xml"/><Relationship Id="rId1" Type="http://schemas.openxmlformats.org/officeDocument/2006/relationships/tags" Target="../tags/tag5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4" Type="http://schemas.openxmlformats.org/officeDocument/2006/relationships/notesSlide" Target="../notesSlides/notes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8.xml"/><Relationship Id="rId1" Type="http://schemas.openxmlformats.org/officeDocument/2006/relationships/tags" Target="../tags/tag5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0.xml"/><Relationship Id="rId1" Type="http://schemas.openxmlformats.org/officeDocument/2006/relationships/tags" Target="../tags/tag59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4" Type="http://schemas.openxmlformats.org/officeDocument/2006/relationships/image" Target="../media/image7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5.xml"/><Relationship Id="rId1" Type="http://schemas.openxmlformats.org/officeDocument/2006/relationships/tags" Target="../tags/tag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4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1283557-AAC6-4E49-8374-21F965E40553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700755" y="1794617"/>
            <a:ext cx="11041166" cy="2050324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altLang="cs-CZ" sz="4400" kern="1200" dirty="0" err="1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NSAIDs</a:t>
            </a:r>
            <a:r>
              <a:rPr lang="cs-CZ" altLang="cs-CZ" sz="4400" kern="1200" dirty="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, </a:t>
            </a:r>
            <a:r>
              <a:rPr lang="en-US" altLang="cs-CZ" sz="4400" kern="1200" dirty="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A</a:t>
            </a:r>
            <a:r>
              <a:rPr lang="cs-CZ" altLang="cs-CZ" sz="4400" kern="1200" dirty="0" err="1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ntipyretics</a:t>
            </a:r>
            <a:br>
              <a:rPr lang="cs-CZ" altLang="cs-CZ" sz="4400" kern="1200" dirty="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</a:br>
            <a:r>
              <a:rPr lang="en-US" altLang="cs-CZ" sz="4400" kern="1200" dirty="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br>
              <a:rPr lang="cs-CZ" altLang="cs-CZ" sz="4400" kern="1200" dirty="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</a:br>
            <a:r>
              <a:rPr lang="en-US" altLang="cs-CZ" sz="4400" kern="1200" dirty="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Antigo</a:t>
            </a:r>
            <a:r>
              <a:rPr lang="cs-CZ" altLang="cs-CZ" sz="4400" kern="1200" dirty="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u</a:t>
            </a:r>
            <a:r>
              <a:rPr lang="en-US" altLang="cs-CZ" sz="4400" kern="1200" dirty="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t drugs</a:t>
            </a:r>
            <a:endParaRPr lang="cs-CZ" altLang="cs-CZ" sz="4400" kern="1200" dirty="0">
              <a:solidFill>
                <a:srgbClr val="000000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74338A03-A40E-4AD7-970B-01A4C752D44C}"/>
              </a:ext>
            </a:extLst>
          </p:cNvPr>
          <p:cNvSpPr txBox="1">
            <a:spLocks/>
          </p:cNvSpPr>
          <p:nvPr/>
        </p:nvSpPr>
        <p:spPr bwMode="auto">
          <a:xfrm>
            <a:off x="95963" y="6242050"/>
            <a:ext cx="266382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defPPr>
              <a:defRPr lang="en-GB"/>
            </a:defPPr>
            <a:lvl1pPr marL="215900" indent="-214313" algn="r" defTabSz="449263" rtl="0" eaLnBrk="1" fontAlgn="base" hangingPunct="1">
              <a:spcBef>
                <a:spcPct val="0"/>
              </a:spcBef>
              <a:spcAft>
                <a:spcPct val="0"/>
              </a:spcAft>
              <a:buSzPct val="45000"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1400" kern="12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ahoma" panose="020B0604030504040204" pitchFamily="34" charset="0"/>
                <a:ea typeface="Microsoft YaHei" panose="020B0503020204020204" pitchFamily="34" charset="-122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ahoma" panose="020B0604030504040204" pitchFamily="34" charset="0"/>
                <a:ea typeface="Microsoft YaHei" panose="020B0503020204020204" pitchFamily="34" charset="-122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ahoma" panose="020B0604030504040204" pitchFamily="34" charset="0"/>
                <a:ea typeface="Microsoft YaHei" panose="020B0503020204020204" pitchFamily="34" charset="-122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ahoma" panose="020B0604030504040204" pitchFamily="34" charset="0"/>
                <a:ea typeface="Microsoft YaHei" panose="020B0503020204020204" pitchFamily="34" charset="-122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ahoma" panose="020B0604030504040204" pitchFamily="34" charset="0"/>
                <a:ea typeface="Microsoft YaHei" panose="020B0503020204020204" pitchFamily="34" charset="-122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ahoma" panose="020B0604030504040204" pitchFamily="34" charset="0"/>
                <a:ea typeface="Microsoft YaHei" panose="020B0503020204020204" pitchFamily="34" charset="-122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ahoma" panose="020B0604030504040204" pitchFamily="34" charset="0"/>
                <a:ea typeface="Microsoft YaHei" panose="020B0503020204020204" pitchFamily="34" charset="-122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ahoma" panose="020B0604030504040204" pitchFamily="34" charset="0"/>
                <a:ea typeface="Microsoft YaHei" panose="020B0503020204020204" pitchFamily="34" charset="-122"/>
                <a:cs typeface="+mn-cs"/>
              </a:defRPr>
            </a:lvl9pPr>
          </a:lstStyle>
          <a:p>
            <a:pPr>
              <a:defRPr/>
            </a:pPr>
            <a:r>
              <a:rPr lang="cs-CZ" spc="-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Department </a:t>
            </a:r>
            <a:r>
              <a:rPr lang="cs-CZ" spc="-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spc="-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pc="-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Pharmacology</a:t>
            </a:r>
            <a:r>
              <a:rPr lang="cs-CZ" spc="-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MU</a:t>
            </a:r>
            <a:endParaRPr lang="cs-CZ" spc="-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01" name="TextovéPole 1">
            <a:extLst>
              <a:ext uri="{FF2B5EF4-FFF2-40B4-BE49-F238E27FC236}">
                <a16:creationId xmlns:a16="http://schemas.microsoft.com/office/drawing/2014/main" id="{712B1951-72F7-4C97-964D-0AF6C19D2A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2213" y="4149725"/>
            <a:ext cx="7054850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cs-CZ" sz="1200" b="1">
                <a:ea typeface="Microsoft YaHei" panose="020B0503020204020204" pitchFamily="34" charset="-122"/>
                <a:cs typeface="Arial" panose="020B0604020202020204" pitchFamily="34" charset="0"/>
              </a:rPr>
              <a:t>Copyright notice</a:t>
            </a:r>
            <a:endParaRPr lang="cs-CZ" altLang="cs-CZ" sz="1200" b="1"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algn="ctr"/>
            <a:endParaRPr lang="cs-CZ" altLang="cs-CZ" sz="1200"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algn="ctr"/>
            <a:r>
              <a:rPr lang="en-US" altLang="cs-CZ" sz="1200">
                <a:ea typeface="Microsoft YaHei" panose="020B0503020204020204" pitchFamily="34" charset="-122"/>
                <a:cs typeface="Arial" panose="020B0604020202020204" pitchFamily="34" charset="0"/>
              </a:rPr>
              <a:t>The presentation is copyrighted work created by employees of Masaryk university.</a:t>
            </a:r>
            <a:endParaRPr lang="cs-CZ" altLang="cs-CZ" sz="1200"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algn="ctr"/>
            <a:endParaRPr lang="cs-CZ" altLang="cs-CZ" sz="1200"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algn="ctr"/>
            <a:r>
              <a:rPr lang="en-US" altLang="cs-CZ" sz="1200">
                <a:ea typeface="Microsoft YaHei" panose="020B0503020204020204" pitchFamily="34" charset="-122"/>
                <a:cs typeface="Arial" panose="020B0604020202020204" pitchFamily="34" charset="0"/>
              </a:rPr>
              <a:t>Students are allowed to make copies for learning purposes</a:t>
            </a:r>
            <a:r>
              <a:rPr lang="cs-CZ" altLang="cs-CZ" sz="1200"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cs-CZ" sz="1200">
                <a:ea typeface="Microsoft YaHei" panose="020B0503020204020204" pitchFamily="34" charset="-122"/>
                <a:cs typeface="Arial" panose="020B0604020202020204" pitchFamily="34" charset="0"/>
              </a:rPr>
              <a:t>only. </a:t>
            </a:r>
            <a:endParaRPr lang="cs-CZ" altLang="cs-CZ" sz="1200"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algn="ctr"/>
            <a:endParaRPr lang="cs-CZ" altLang="cs-CZ" sz="1200"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algn="ctr"/>
            <a:r>
              <a:rPr lang="en-US" altLang="cs-CZ" sz="1200">
                <a:ea typeface="Microsoft YaHei" panose="020B0503020204020204" pitchFamily="34" charset="-122"/>
                <a:cs typeface="Arial" panose="020B0604020202020204" pitchFamily="34" charset="0"/>
              </a:rPr>
              <a:t>Any unauthorised reproduction or distribution of the presentation or individual slides</a:t>
            </a:r>
            <a:r>
              <a:rPr lang="cs-CZ" altLang="cs-CZ" sz="1200"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cs-CZ" sz="1200">
                <a:ea typeface="Microsoft YaHei" panose="020B0503020204020204" pitchFamily="34" charset="-122"/>
                <a:cs typeface="Arial" panose="020B0604020202020204" pitchFamily="34" charset="0"/>
              </a:rPr>
              <a:t>is against the law.</a:t>
            </a:r>
            <a:endParaRPr lang="cs-CZ" altLang="cs-CZ" sz="1200"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>
            <a:extLst>
              <a:ext uri="{FF2B5EF4-FFF2-40B4-BE49-F238E27FC236}">
                <a16:creationId xmlns:a16="http://schemas.microsoft.com/office/drawing/2014/main" id="{DCAE63E4-6EFE-43F8-B7B3-FF254163685F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altLang="cs-CZ" b="1">
                <a:latin typeface="Arial" panose="020B0604020202020204" pitchFamily="34" charset="0"/>
                <a:cs typeface="Arial" panose="020B0604020202020204" pitchFamily="34" charset="0"/>
              </a:rPr>
              <a:t>Acetylsalicylic acid</a:t>
            </a:r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6D597E19-1DCD-491B-8985-E18D552CA53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1452564"/>
            <a:ext cx="8229600" cy="5502275"/>
          </a:xfrm>
        </p:spPr>
        <p:txBody>
          <a:bodyPr/>
          <a:lstStyle/>
          <a:p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efficiency standard of AA and NSAIDs</a:t>
            </a:r>
          </a:p>
          <a:p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selective inhibitor of COX1 (100-200 : 1)</a:t>
            </a:r>
          </a:p>
          <a:p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irreversible acetylation of COX-1 active centre </a:t>
            </a:r>
          </a:p>
          <a:p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pharmacokinetics:</a:t>
            </a:r>
          </a:p>
          <a:p>
            <a:pPr lvl="1"/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weak acid, complete and rapid absorption in stomach and proximal part of intestine</a:t>
            </a:r>
          </a:p>
          <a:p>
            <a:pPr lvl="1"/>
            <a:r>
              <a:rPr lang="cs-CZ" altLang="cs-CZ" sz="2400" b="1">
                <a:latin typeface="Arial" panose="020B0604020202020204" pitchFamily="34" charset="0"/>
                <a:cs typeface="Arial" panose="020B0604020202020204" pitchFamily="34" charset="0"/>
              </a:rPr>
              <a:t>salicylic acid (SA) </a:t>
            </a: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is product of metabolisation</a:t>
            </a:r>
          </a:p>
          <a:p>
            <a:pPr lvl="1"/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cs-CZ" altLang="cs-CZ" sz="2400" baseline="-25000">
                <a:latin typeface="Arial" panose="020B0604020202020204" pitchFamily="34" charset="0"/>
                <a:cs typeface="Arial" panose="020B0604020202020204" pitchFamily="34" charset="0"/>
              </a:rPr>
              <a:t>1/2</a:t>
            </a: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 ASA 15-20 min, T</a:t>
            </a:r>
            <a:r>
              <a:rPr lang="cs-CZ" altLang="cs-CZ" sz="2400" baseline="-25000">
                <a:latin typeface="Arial" panose="020B0604020202020204" pitchFamily="34" charset="0"/>
                <a:cs typeface="Arial" panose="020B0604020202020204" pitchFamily="34" charset="0"/>
              </a:rPr>
              <a:t>1/2 </a:t>
            </a: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SA 30 hrs depending to dose</a:t>
            </a:r>
          </a:p>
          <a:p>
            <a:pPr lvl="1"/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80-95% binding to plasma proteins, elimination and exkretion via kidneys</a:t>
            </a:r>
          </a:p>
          <a:p>
            <a:pPr lvl="1"/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higher doses – risk of cumulation in a body</a:t>
            </a:r>
          </a:p>
          <a:p>
            <a:pPr lvl="1"/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39453960-A875-4DC2-BE7C-F3D6F21E050A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Usual dosages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982B4C13-E90B-4790-804E-F02D120D26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1" y="1600200"/>
            <a:ext cx="8507413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altLang="cs-CZ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cs-CZ" sz="2400">
                <a:latin typeface="Arial" panose="020B0604020202020204" pitchFamily="34" charset="0"/>
                <a:cs typeface="Arial" panose="020B0604020202020204" pitchFamily="34" charset="0"/>
              </a:rPr>
              <a:t>antipyretic					</a:t>
            </a:r>
            <a:r>
              <a:rPr lang="en-GB" altLang="cs-CZ" sz="2400" b="1">
                <a:latin typeface="Arial" panose="020B0604020202020204" pitchFamily="34" charset="0"/>
                <a:cs typeface="Arial" panose="020B0604020202020204" pitchFamily="34" charset="0"/>
              </a:rPr>
              <a:t>500 mg</a:t>
            </a:r>
          </a:p>
          <a:p>
            <a:pPr eaLnBrk="1" hangingPunct="1">
              <a:lnSpc>
                <a:spcPct val="90000"/>
              </a:lnSpc>
            </a:pPr>
            <a:endParaRPr lang="en-GB" altLang="cs-CZ" sz="24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cs-CZ" sz="2400">
                <a:latin typeface="Arial" panose="020B0604020202020204" pitchFamily="34" charset="0"/>
                <a:cs typeface="Arial" panose="020B0604020202020204" pitchFamily="34" charset="0"/>
              </a:rPr>
              <a:t>analgesic					</a:t>
            </a:r>
            <a:r>
              <a:rPr lang="en-GB" altLang="cs-CZ" sz="2400" b="1">
                <a:latin typeface="Arial" panose="020B0604020202020204" pitchFamily="34" charset="0"/>
                <a:cs typeface="Arial" panose="020B0604020202020204" pitchFamily="34" charset="0"/>
              </a:rPr>
              <a:t>500 mg (4 - 6 hrs)</a:t>
            </a:r>
          </a:p>
          <a:p>
            <a:pPr eaLnBrk="1" hangingPunct="1">
              <a:lnSpc>
                <a:spcPct val="90000"/>
              </a:lnSpc>
            </a:pPr>
            <a:endParaRPr lang="en-GB" altLang="cs-CZ" sz="24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cs-CZ" sz="2400">
                <a:latin typeface="Arial" panose="020B0604020202020204" pitchFamily="34" charset="0"/>
                <a:cs typeface="Arial" panose="020B0604020202020204" pitchFamily="34" charset="0"/>
              </a:rPr>
              <a:t>anti-phlogistic</a:t>
            </a: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cs-CZ" sz="2400">
                <a:latin typeface="Arial" panose="020B0604020202020204" pitchFamily="34" charset="0"/>
                <a:cs typeface="Arial" panose="020B0604020202020204" pitchFamily="34" charset="0"/>
              </a:rPr>
              <a:t>-rheumatic, -</a:t>
            </a: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GB" altLang="cs-CZ" sz="2400">
                <a:latin typeface="Arial" panose="020B0604020202020204" pitchFamily="34" charset="0"/>
                <a:cs typeface="Arial" panose="020B0604020202020204" pitchFamily="34" charset="0"/>
              </a:rPr>
              <a:t>ratic 	</a:t>
            </a:r>
            <a:r>
              <a:rPr lang="en-GB" altLang="cs-CZ" sz="2400" b="1">
                <a:latin typeface="Arial" panose="020B0604020202020204" pitchFamily="34" charset="0"/>
                <a:cs typeface="Arial" panose="020B0604020202020204" pitchFamily="34" charset="0"/>
              </a:rPr>
              <a:t>3,6 – 4 g/day</a:t>
            </a:r>
          </a:p>
          <a:p>
            <a:pPr eaLnBrk="1" hangingPunct="1">
              <a:lnSpc>
                <a:spcPct val="90000"/>
              </a:lnSpc>
            </a:pPr>
            <a:endParaRPr lang="en-GB" altLang="cs-CZ" sz="24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cs-CZ" sz="2400">
                <a:latin typeface="Arial" panose="020B0604020202020204" pitchFamily="34" charset="0"/>
                <a:cs typeface="Arial" panose="020B0604020202020204" pitchFamily="34" charset="0"/>
              </a:rPr>
              <a:t>antiaggregative				</a:t>
            </a:r>
            <a:r>
              <a:rPr lang="en-GB" altLang="cs-CZ" sz="2400" b="1">
                <a:latin typeface="Arial" panose="020B0604020202020204" pitchFamily="34" charset="0"/>
                <a:cs typeface="Arial" panose="020B0604020202020204" pitchFamily="34" charset="0"/>
              </a:rPr>
              <a:t>30 –100 mg</a:t>
            </a:r>
            <a:endParaRPr lang="cs-CZ" altLang="cs-CZ" sz="24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cs-CZ" altLang="cs-CZ" sz="24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total daily dose 				</a:t>
            </a:r>
            <a:r>
              <a:rPr lang="cs-CZ" altLang="cs-CZ" sz="2400" b="1">
                <a:latin typeface="Arial" panose="020B0604020202020204" pitchFamily="34" charset="0"/>
                <a:cs typeface="Arial" panose="020B0604020202020204" pitchFamily="34" charset="0"/>
              </a:rPr>
              <a:t>4 g/day</a:t>
            </a:r>
            <a:endParaRPr lang="en-GB" altLang="cs-CZ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7544C1EA-0EF7-4A31-A0EA-DFD294B1AB1A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919288" y="476251"/>
            <a:ext cx="8229600" cy="561975"/>
          </a:xfrm>
        </p:spPr>
        <p:txBody>
          <a:bodyPr/>
          <a:lstStyle/>
          <a:p>
            <a:pPr eaLnBrk="1" hangingPunct="1"/>
            <a:r>
              <a:rPr lang="cs-CZ" altLang="cs-CZ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 – adverse effects </a:t>
            </a:r>
            <a:endParaRPr lang="cs-CZ" altLang="cs-CZ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1131C4E4-CBB5-4F28-AD81-6467E90BF7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12913" y="1341439"/>
            <a:ext cx="8642350" cy="6092825"/>
          </a:xfrm>
        </p:spPr>
        <p:txBody>
          <a:bodyPr/>
          <a:lstStyle/>
          <a:p>
            <a:pPr marL="522000" indent="-457200">
              <a:lnSpc>
                <a:spcPct val="80000"/>
              </a:lnSpc>
              <a:spcBef>
                <a:spcPts val="672"/>
              </a:spcBef>
              <a:defRPr/>
            </a:pP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alt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alicylism</a:t>
            </a:r>
            <a:r>
              <a:rPr lang="en-GB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altLang="cs-CZ" sz="2400" b="1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d.) </a:t>
            </a:r>
            <a:r>
              <a:rPr lang="en-GB" altLang="cs-CZ" sz="24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– hearing impairment, tinnitus, deafness, vertigo</a:t>
            </a:r>
            <a:endParaRPr lang="en-GB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2000" indent="-457200">
              <a:lnSpc>
                <a:spcPct val="80000"/>
              </a:lnSpc>
              <a:spcBef>
                <a:spcPts val="672"/>
              </a:spcBef>
              <a:defRPr/>
            </a:pP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alt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llergy</a:t>
            </a:r>
            <a:r>
              <a:rPr lang="en-GB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- itching, rash, anaphylaxis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,…</a:t>
            </a:r>
            <a:r>
              <a:rPr lang="en-GB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2000" indent="-457200">
              <a:lnSpc>
                <a:spcPct val="80000"/>
              </a:lnSpc>
              <a:spcBef>
                <a:spcPts val="672"/>
              </a:spcBef>
              <a:defRPr/>
            </a:pP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aspirin-</a:t>
            </a:r>
            <a:r>
              <a:rPr lang="cs-CZ" altLang="cs-CZ" sz="2400" b="1" dirty="0" err="1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induced</a:t>
            </a: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cs-CZ" altLang="cs-CZ" sz="2400" b="1" dirty="0" err="1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asthma</a:t>
            </a: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- </a:t>
            </a:r>
            <a:r>
              <a:rPr lang="en-GB" altLang="cs-CZ" sz="24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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LT</a:t>
            </a:r>
            <a:endParaRPr lang="en-GB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2000" indent="-457200">
              <a:lnSpc>
                <a:spcPct val="80000"/>
              </a:lnSpc>
              <a:spcBef>
                <a:spcPts val="672"/>
              </a:spcBef>
              <a:defRPr/>
            </a:pPr>
            <a:r>
              <a:rPr lang="en-GB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GIT</a:t>
            </a:r>
            <a:r>
              <a:rPr lang="en-GB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- nausea, dyspepsia, bleeding, ulcer disease</a:t>
            </a:r>
          </a:p>
          <a:p>
            <a:pPr marL="522000" indent="-457200">
              <a:lnSpc>
                <a:spcPct val="80000"/>
              </a:lnSpc>
              <a:spcBef>
                <a:spcPts val="672"/>
              </a:spcBef>
              <a:defRPr/>
            </a:pP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cs-CZ" alt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analgetic</a:t>
            </a: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“ n</a:t>
            </a:r>
            <a:r>
              <a:rPr lang="en-GB" alt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ephropathy</a:t>
            </a:r>
            <a:r>
              <a:rPr lang="en-GB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– reversible decrease of glomerular filtration</a:t>
            </a: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2000" indent="-457200">
              <a:lnSpc>
                <a:spcPct val="80000"/>
              </a:lnSpc>
              <a:spcBef>
                <a:spcPts val="672"/>
              </a:spcBef>
              <a:defRPr/>
            </a:pPr>
            <a:r>
              <a:rPr lang="cs-CZ" alt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increased</a:t>
            </a: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bleeding</a:t>
            </a:r>
            <a:endParaRPr lang="en-GB" alt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65000"/>
              </a:spcBef>
              <a:defRPr/>
            </a:pPr>
            <a:endParaRPr lang="en-GB" alt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65000"/>
              </a:spcBef>
              <a:buFontTx/>
              <a:buNone/>
              <a:defRPr/>
            </a:pPr>
            <a:r>
              <a:rPr lang="en-GB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CAVE</a:t>
            </a:r>
          </a:p>
          <a:p>
            <a:pPr marL="522000" indent="-457200">
              <a:lnSpc>
                <a:spcPct val="80000"/>
              </a:lnSpc>
              <a:spcBef>
                <a:spcPts val="672"/>
              </a:spcBef>
              <a:defRPr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GB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regnancy</a:t>
            </a:r>
            <a:r>
              <a:rPr lang="en-GB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- differs in trimesters</a:t>
            </a:r>
          </a:p>
          <a:p>
            <a:pPr marL="522000" indent="-457200">
              <a:lnSpc>
                <a:spcPct val="80000"/>
              </a:lnSpc>
              <a:spcBef>
                <a:spcPts val="672"/>
              </a:spcBef>
              <a:defRPr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GB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hildren</a:t>
            </a:r>
            <a:r>
              <a:rPr lang="en-GB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- Rey‘s syndrome</a:t>
            </a:r>
          </a:p>
          <a:p>
            <a:pPr marL="522000" indent="-457200">
              <a:lnSpc>
                <a:spcPct val="80000"/>
              </a:lnSpc>
              <a:spcBef>
                <a:spcPts val="672"/>
              </a:spcBef>
              <a:defRPr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lders</a:t>
            </a:r>
            <a:r>
              <a:rPr lang="en-GB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- more sensitive to AE</a:t>
            </a:r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34675A6C-6006-4FD7-A6C7-E6EF38868958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 interactions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736E64A8-8C2C-428D-9F8A-4D7E2386C2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341438"/>
            <a:ext cx="8229600" cy="51117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b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altLang="cs-CZ" b="1">
                <a:latin typeface="Arial" panose="020B0604020202020204" pitchFamily="34" charset="0"/>
                <a:cs typeface="Arial" panose="020B0604020202020204" pitchFamily="34" charset="0"/>
              </a:rPr>
              <a:t>nticoagulants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>
                <a:latin typeface="Arial" panose="020B0604020202020204" pitchFamily="34" charset="0"/>
                <a:cs typeface="Arial" panose="020B0604020202020204" pitchFamily="34" charset="0"/>
              </a:rPr>
              <a:t>NSAIDs </a:t>
            </a:r>
            <a:r>
              <a:rPr lang="en-GB" altLang="cs-CZ">
                <a:latin typeface="Arial" panose="020B0604020202020204" pitchFamily="34" charset="0"/>
                <a:cs typeface="Arial" panose="020B0604020202020204" pitchFamily="34" charset="0"/>
              </a:rPr>
              <a:t>and other analge</a:t>
            </a:r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altLang="cs-CZ">
                <a:latin typeface="Arial" panose="020B0604020202020204" pitchFamily="34" charset="0"/>
                <a:cs typeface="Arial" panose="020B0604020202020204" pitchFamily="34" charset="0"/>
              </a:rPr>
              <a:t>ics (except of opioids) </a:t>
            </a:r>
            <a:endParaRPr lang="en-GB" altLang="cs-CZ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b="1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GB" altLang="cs-CZ" b="1">
                <a:latin typeface="Arial" panose="020B0604020202020204" pitchFamily="34" charset="0"/>
                <a:cs typeface="Arial" panose="020B0604020202020204" pitchFamily="34" charset="0"/>
              </a:rPr>
              <a:t>ther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GB" altLang="cs-CZ" sz="2400">
                <a:latin typeface="Arial" panose="020B0604020202020204" pitchFamily="34" charset="0"/>
                <a:cs typeface="Arial" panose="020B0604020202020204" pitchFamily="34" charset="0"/>
              </a:rPr>
              <a:t>alproate</a:t>
            </a: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, sulfonylureas</a:t>
            </a:r>
            <a:r>
              <a:rPr lang="en-GB" altLang="cs-CZ" sz="2400">
                <a:latin typeface="Arial" panose="020B0604020202020204" pitchFamily="34" charset="0"/>
                <a:cs typeface="Arial" panose="020B0604020202020204" pitchFamily="34" charset="0"/>
              </a:rPr>
              <a:t> – competition on plasma proteins – increase of efficacy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cs-CZ" sz="2400">
                <a:latin typeface="Arial" panose="020B0604020202020204" pitchFamily="34" charset="0"/>
                <a:cs typeface="Arial" panose="020B0604020202020204" pitchFamily="34" charset="0"/>
              </a:rPr>
              <a:t>SSRI – potentiate ASA ant</a:t>
            </a: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altLang="cs-CZ" sz="2400">
                <a:latin typeface="Arial" panose="020B0604020202020204" pitchFamily="34" charset="0"/>
                <a:cs typeface="Arial" panose="020B0604020202020204" pitchFamily="34" charset="0"/>
              </a:rPr>
              <a:t>aggregative effect </a:t>
            </a:r>
            <a:br>
              <a:rPr lang="en-GB" altLang="cs-CZ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cs-CZ" sz="2400">
                <a:latin typeface="Arial" panose="020B0604020202020204" pitchFamily="34" charset="0"/>
                <a:cs typeface="Arial" panose="020B0604020202020204" pitchFamily="34" charset="0"/>
              </a:rPr>
              <a:t>(citalopram, fluoxetine)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cs-CZ" sz="2400">
                <a:latin typeface="Arial" panose="020B0604020202020204" pitchFamily="34" charset="0"/>
                <a:cs typeface="Arial" panose="020B0604020202020204" pitchFamily="34" charset="0"/>
              </a:rPr>
              <a:t>glucocorticoids decrease ASA plasma levels</a:t>
            </a: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, but increase the risk of GIT bleeding and ulceration</a:t>
            </a:r>
            <a:endParaRPr lang="en-GB" altLang="cs-CZ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460" name="Obrázek 3">
            <a:extLst>
              <a:ext uri="{FF2B5EF4-FFF2-40B4-BE49-F238E27FC236}">
                <a16:creationId xmlns:a16="http://schemas.microsoft.com/office/drawing/2014/main" id="{B817DE9A-1F44-4FB3-B24F-06DD74B6DC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0988" y="5754688"/>
            <a:ext cx="11874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B9FE9DE5-3627-4F0C-95EA-BB908EBFE2E7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981200" y="274638"/>
            <a:ext cx="8229600" cy="850900"/>
          </a:xfrm>
        </p:spPr>
        <p:txBody>
          <a:bodyPr/>
          <a:lstStyle/>
          <a:p>
            <a:pPr eaLnBrk="1" hangingPunct="1"/>
            <a:r>
              <a:rPr lang="cs-CZ" altLang="cs-CZ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 - c</a:t>
            </a:r>
            <a:r>
              <a:rPr lang="en-US" altLang="cs-CZ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ontraindi</a:t>
            </a:r>
            <a:r>
              <a:rPr lang="cs-CZ" altLang="cs-CZ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cations</a:t>
            </a:r>
            <a:endParaRPr lang="cs-CZ" altLang="cs-CZ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032508AD-3F91-41CD-A424-817590AA73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524001"/>
            <a:ext cx="8229600" cy="5000625"/>
          </a:xfrm>
        </p:spPr>
        <p:txBody>
          <a:bodyPr/>
          <a:lstStyle/>
          <a:p>
            <a:pPr marL="609600" indent="-609600"/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altLang="cs-CZ">
                <a:latin typeface="Arial" panose="020B0604020202020204" pitchFamily="34" charset="0"/>
                <a:cs typeface="Arial" panose="020B0604020202020204" pitchFamily="34" charset="0"/>
              </a:rPr>
              <a:t>emo</a:t>
            </a:r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philia and other diseases influencing blood coagulation</a:t>
            </a:r>
          </a:p>
          <a:p>
            <a:pPr marL="609600" indent="-609600"/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administration prior to surgery</a:t>
            </a:r>
            <a:endParaRPr lang="en-US" altLang="cs-CZ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/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gastroduodenal ulcers, gastritis</a:t>
            </a:r>
            <a:endParaRPr lang="en-US" altLang="cs-CZ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/>
            <a:r>
              <a:rPr lang="cs-CZ" altLang="cs-CZ" b="1">
                <a:latin typeface="Arial" panose="020B0604020202020204" pitchFamily="34" charset="0"/>
                <a:cs typeface="Arial" panose="020B0604020202020204" pitchFamily="34" charset="0"/>
              </a:rPr>
              <a:t>children to 12 years</a:t>
            </a:r>
            <a:endParaRPr lang="en-US" altLang="cs-CZ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90600" lvl="1" indent="-533400"/>
            <a:r>
              <a:rPr lang="cs-CZ" altLang="cs-CZ" sz="2400" b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altLang="cs-CZ" sz="2400" b="1">
                <a:latin typeface="Arial" panose="020B0604020202020204" pitchFamily="34" charset="0"/>
                <a:cs typeface="Arial" panose="020B0604020202020204" pitchFamily="34" charset="0"/>
              </a:rPr>
              <a:t>ey</a:t>
            </a:r>
            <a:r>
              <a:rPr lang="cs-CZ" altLang="cs-CZ" sz="2400" b="1">
                <a:latin typeface="Arial" panose="020B0604020202020204" pitchFamily="34" charset="0"/>
                <a:cs typeface="Arial" panose="020B0604020202020204" pitchFamily="34" charset="0"/>
              </a:rPr>
              <a:t>‘s </a:t>
            </a:r>
            <a:r>
              <a:rPr lang="en-US" altLang="cs-CZ" sz="2400" b="1">
                <a:latin typeface="Arial" panose="020B0604020202020204" pitchFamily="34" charset="0"/>
                <a:cs typeface="Arial" panose="020B0604020202020204" pitchFamily="34" charset="0"/>
              </a:rPr>
              <a:t>syndrom</a:t>
            </a:r>
            <a:r>
              <a:rPr lang="cs-CZ" altLang="cs-CZ" sz="2400" b="1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 (hyperpyrexia, acidosis, seizures, vomiting, psichiatric disorders, hepatopathy)</a:t>
            </a:r>
          </a:p>
          <a:p>
            <a:pPr marL="609600" indent="-609600"/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pregnancy (only temporary)</a:t>
            </a:r>
          </a:p>
          <a:p>
            <a:pPr marL="609600" indent="-609600"/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cs-CZ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altLang="cs-CZ">
                <a:latin typeface="Arial" panose="020B0604020202020204" pitchFamily="34" charset="0"/>
                <a:cs typeface="Arial" panose="020B0604020202020204" pitchFamily="34" charset="0"/>
              </a:rPr>
              <a:t>ma, al</a:t>
            </a:r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altLang="cs-CZ">
                <a:latin typeface="Arial" panose="020B0604020202020204" pitchFamily="34" charset="0"/>
                <a:cs typeface="Arial" panose="020B0604020202020204" pitchFamily="34" charset="0"/>
              </a:rPr>
              <a:t>erg</a:t>
            </a:r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altLang="cs-CZ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nasal polyps</a:t>
            </a:r>
          </a:p>
        </p:txBody>
      </p:sp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A40F8C1C-1405-4654-BD39-BF17FD6FC799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2063750" y="908051"/>
            <a:ext cx="8229600" cy="72707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b="1" dirty="0">
                <a:solidFill>
                  <a:schemeClr val="tx1"/>
                </a:solidFill>
                <a:latin typeface="+mn-lt"/>
              </a:rPr>
              <a:t>2. Aniline </a:t>
            </a:r>
            <a:r>
              <a:rPr lang="cs-CZ" altLang="cs-CZ" b="1" dirty="0" err="1">
                <a:solidFill>
                  <a:schemeClr val="tx1"/>
                </a:solidFill>
                <a:latin typeface="+mn-lt"/>
              </a:rPr>
              <a:t>derivatives</a:t>
            </a:r>
            <a:br>
              <a:rPr lang="cs-CZ" altLang="cs-CZ" b="1" dirty="0">
                <a:solidFill>
                  <a:schemeClr val="tx1"/>
                </a:solidFill>
                <a:latin typeface="+mn-lt"/>
              </a:rPr>
            </a:br>
            <a:endParaRPr lang="cs-CZ" altLang="cs-CZ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C4815FE1-3015-4E0E-BD2F-3D7FDCE6C9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35150" y="2073276"/>
            <a:ext cx="8229600" cy="3489325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Paracetamol (=</a:t>
            </a:r>
            <a:r>
              <a:rPr lang="cs-CZ" alt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acetaminophen</a:t>
            </a: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609600" indent="-609600">
              <a:defRPr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nalgesic</a:t>
            </a:r>
            <a:r>
              <a:rPr lang="en-GB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antipyretic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not </a:t>
            </a:r>
            <a:r>
              <a:rPr lang="cs-CZ" alt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antiinflammatory</a:t>
            </a: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active</a:t>
            </a:r>
            <a:endParaRPr lang="en-GB" alt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>
              <a:defRPr/>
            </a:pPr>
            <a:r>
              <a:rPr lang="en-GB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does not influence blood coagulation or uric acid levels</a:t>
            </a:r>
          </a:p>
          <a:p>
            <a:pPr marL="609600" indent="-609600">
              <a:defRPr/>
            </a:pP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mechanism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unclear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1009650" lvl="1" indent="-609600">
              <a:lnSpc>
                <a:spcPct val="80000"/>
              </a:lnSpc>
              <a:defRPr/>
            </a:pPr>
            <a:r>
              <a:rPr lang="en-GB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central mechanism due to COX-3 inhibition</a:t>
            </a:r>
          </a:p>
          <a:p>
            <a:pPr marL="1009650" lvl="1" indent="-609600">
              <a:lnSpc>
                <a:spcPct val="80000"/>
              </a:lnSpc>
              <a:defRPr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en-GB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direct effect on 5-HT</a:t>
            </a:r>
            <a:r>
              <a:rPr lang="en-GB" altLang="cs-CZ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spinal receptors</a:t>
            </a:r>
          </a:p>
          <a:p>
            <a:pPr marL="1009650" lvl="1" indent="-609600">
              <a:lnSpc>
                <a:spcPct val="80000"/>
              </a:lnSpc>
              <a:defRPr/>
            </a:pPr>
            <a:r>
              <a:rPr lang="en-GB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elevates PGG</a:t>
            </a:r>
            <a:r>
              <a:rPr lang="en-GB" altLang="cs-CZ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to PGH</a:t>
            </a:r>
            <a:r>
              <a:rPr lang="en-GB" altLang="cs-CZ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conversion in peripheral tissues</a:t>
            </a: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09650" lvl="1" indent="-609600">
              <a:lnSpc>
                <a:spcPct val="80000"/>
              </a:lnSpc>
              <a:defRPr/>
            </a:pPr>
            <a:r>
              <a:rPr lang="en-US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influencing the endocannabinoid and vanillin system and Ca</a:t>
            </a:r>
            <a:r>
              <a:rPr lang="en-US" altLang="cs-CZ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2+ </a:t>
            </a:r>
            <a:r>
              <a:rPr lang="en-US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channels</a:t>
            </a:r>
            <a:endParaRPr lang="en-GB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>
              <a:lnSpc>
                <a:spcPct val="80000"/>
              </a:lnSpc>
              <a:defRPr/>
            </a:pPr>
            <a:endParaRPr lang="en-GB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52FADBF1-E0C0-4D09-A024-2325826DB1F5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2028825" y="260350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Usual doses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C357CC3C-737A-4A2E-8C0F-8CDA2E8322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28825" y="1727200"/>
            <a:ext cx="8229600" cy="49418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comparable effect to ASA, but better tolerance</a:t>
            </a:r>
          </a:p>
          <a:p>
            <a:pPr eaLnBrk="1" hangingPunct="1">
              <a:lnSpc>
                <a:spcPct val="80000"/>
              </a:lnSpc>
            </a:pPr>
            <a:endParaRPr lang="cs-CZ" altLang="cs-CZ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b="1">
                <a:latin typeface="Arial" panose="020B0604020202020204" pitchFamily="34" charset="0"/>
                <a:cs typeface="Arial" panose="020B0604020202020204" pitchFamily="34" charset="0"/>
              </a:rPr>
              <a:t>drug of choice to </a:t>
            </a:r>
            <a:r>
              <a:rPr lang="cs-CZ" altLang="cs-CZ" b="1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 fever and pain in children younger than 12 years</a:t>
            </a:r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pain in adults</a:t>
            </a:r>
            <a:endParaRPr lang="cs-CZ" altLang="cs-CZ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300 to 500 mg every 3-4 hrs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650 mg every 4 to 6 hrs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1000 mg every 6 hrs</a:t>
            </a:r>
          </a:p>
          <a:p>
            <a:pPr eaLnBrk="1" hangingPunct="1">
              <a:lnSpc>
                <a:spcPct val="80000"/>
              </a:lnSpc>
            </a:pPr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total daily dose up to </a:t>
            </a:r>
            <a:r>
              <a:rPr lang="cs-CZ" altLang="cs-CZ" b="1">
                <a:latin typeface="Arial" panose="020B0604020202020204" pitchFamily="34" charset="0"/>
                <a:cs typeface="Arial" panose="020B0604020202020204" pitchFamily="34" charset="0"/>
              </a:rPr>
              <a:t>4 g</a:t>
            </a:r>
          </a:p>
        </p:txBody>
      </p:sp>
    </p:spTree>
    <p:custDataLst>
      <p:tags r:id="rId1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>
            <a:extLst>
              <a:ext uri="{FF2B5EF4-FFF2-40B4-BE49-F238E27FC236}">
                <a16:creationId xmlns:a16="http://schemas.microsoft.com/office/drawing/2014/main" id="{E26FC6B3-C8CA-4ED7-A889-3935D28CBB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47850" y="620714"/>
            <a:ext cx="8675688" cy="5976937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cs-CZ" alt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Pharmacokinetics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609600" lvl="1" indent="-609600">
              <a:buFontTx/>
              <a:buChar char="•"/>
              <a:defRPr/>
            </a:pPr>
            <a:r>
              <a:rPr lang="cs-CZ" altLang="cs-CZ" sz="240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p.o</a:t>
            </a:r>
            <a:r>
              <a:rPr lang="cs-CZ" altLang="cs-CZ" sz="24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r>
              <a:rPr lang="cs-CZ" altLang="cs-CZ" sz="240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good</a:t>
            </a:r>
            <a:r>
              <a:rPr lang="cs-CZ" altLang="cs-CZ" sz="24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absorbtion</a:t>
            </a:r>
            <a:r>
              <a:rPr lang="cs-CZ" altLang="cs-CZ" sz="24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maximum in 30-60 min, </a:t>
            </a:r>
            <a:r>
              <a:rPr lang="cs-CZ" altLang="cs-CZ" sz="240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low</a:t>
            </a:r>
            <a:r>
              <a:rPr lang="cs-CZ" altLang="cs-CZ" sz="24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plasma protein </a:t>
            </a:r>
            <a:r>
              <a:rPr lang="cs-CZ" altLang="cs-CZ" sz="240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binding</a:t>
            </a:r>
            <a:r>
              <a:rPr lang="cs-CZ" altLang="cs-CZ" sz="24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cs-CZ" altLang="cs-CZ" sz="240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hepatic</a:t>
            </a:r>
            <a:r>
              <a:rPr lang="cs-CZ" altLang="cs-CZ" sz="24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metabolism</a:t>
            </a:r>
            <a:endParaRPr lang="cs-CZ" altLang="cs-CZ" sz="24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609600" lvl="1" indent="-609600">
              <a:buFontTx/>
              <a:buChar char="•"/>
              <a:defRPr/>
            </a:pPr>
            <a:r>
              <a:rPr lang="cs-CZ" altLang="cs-CZ" sz="240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production</a:t>
            </a:r>
            <a:r>
              <a:rPr lang="cs-CZ" altLang="cs-CZ" sz="24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of</a:t>
            </a:r>
            <a:r>
              <a:rPr lang="cs-CZ" altLang="cs-CZ" sz="24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hepatotoxic</a:t>
            </a:r>
            <a:r>
              <a:rPr lang="cs-CZ" altLang="cs-CZ" sz="24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mtb</a:t>
            </a:r>
            <a:r>
              <a:rPr lang="cs-CZ" altLang="cs-CZ" sz="24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– </a:t>
            </a:r>
            <a:r>
              <a:rPr lang="cs-CZ" altLang="cs-CZ" sz="240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binding</a:t>
            </a:r>
            <a:r>
              <a:rPr lang="cs-CZ" altLang="cs-CZ" sz="24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to </a:t>
            </a:r>
            <a:r>
              <a:rPr lang="cs-CZ" altLang="cs-CZ" sz="240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gluthathione</a:t>
            </a:r>
            <a:endParaRPr lang="cs-CZ" altLang="cs-CZ" sz="24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609600" lvl="1" indent="-609600">
              <a:buFontTx/>
              <a:buChar char="•"/>
              <a:defRPr/>
            </a:pPr>
            <a:r>
              <a:rPr lang="cs-CZ" altLang="cs-CZ" sz="240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overdose</a:t>
            </a:r>
            <a:r>
              <a:rPr lang="cs-CZ" altLang="cs-CZ" sz="24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(10 – 15 g)</a:t>
            </a:r>
            <a:r>
              <a:rPr lang="cs-CZ" altLang="cs-CZ" sz="2400" dirty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cs-CZ" altLang="cs-CZ" sz="2400" dirty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cs-CZ" altLang="cs-CZ" sz="24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antidote</a:t>
            </a:r>
            <a:r>
              <a:rPr lang="cs-CZ" altLang="cs-CZ" sz="24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cs-CZ" altLang="cs-CZ" sz="24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N-</a:t>
            </a:r>
            <a:r>
              <a:rPr lang="cs-CZ" altLang="cs-CZ" sz="24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acetylcysteine</a:t>
            </a:r>
            <a:endParaRPr lang="cs-CZ" altLang="cs-CZ" sz="24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endParaRPr lang="cs-CZ" alt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AE, CI:</a:t>
            </a:r>
          </a:p>
          <a:p>
            <a:pPr eaLnBrk="1" hangingPunct="1">
              <a:defRPr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llergy</a:t>
            </a:r>
            <a:endParaRPr lang="en-GB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GB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epatotoxicity</a:t>
            </a:r>
            <a:r>
              <a:rPr lang="en-GB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after ↑ doses</a:t>
            </a:r>
          </a:p>
          <a:p>
            <a:pPr eaLnBrk="1" hangingPunct="1">
              <a:defRPr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GB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omorbidities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GB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defRPr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lcohol</a:t>
            </a:r>
            <a:r>
              <a:rPr lang="en-GB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addiction</a:t>
            </a:r>
          </a:p>
          <a:p>
            <a:pPr lvl="1" eaLnBrk="1" hangingPunct="1">
              <a:defRPr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GB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ephropathy</a:t>
            </a:r>
            <a:endParaRPr lang="en-GB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defRPr/>
            </a:pP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GB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epatopathy</a:t>
            </a:r>
            <a:endParaRPr lang="en-GB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buNone/>
              <a:defRPr/>
            </a:pPr>
            <a:endParaRPr lang="cs-CZ" altLang="cs-CZ" sz="24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en-GB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E6E1460A-3359-452D-BCFA-AC894DEA7E5A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992313" y="260350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cs-CZ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Pyrazolon</a:t>
            </a:r>
            <a:r>
              <a:rPr lang="cs-CZ" altLang="cs-CZ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A33B5A9A-712E-4B83-8F72-9B6B24CF6A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47850" y="1628776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ropy</a:t>
            </a:r>
            <a:r>
              <a:rPr lang="cs-CZ" altLang="cs-CZ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en-US" altLang="cs-CZ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enazon</a:t>
            </a:r>
            <a:r>
              <a:rPr lang="cs-CZ" alt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en-US" altLang="cs-CZ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combinations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paracetamole and </a:t>
            </a: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caffein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AE: 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GIT </a:t>
            </a: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intolerations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rash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bronchospasm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hematopoetic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disorders</a:t>
            </a:r>
            <a:endParaRPr lang="cs-CZ" alt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  <a:defRPr/>
            </a:pP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alt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etamizol</a:t>
            </a: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en-US" alt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analgetic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antipyretic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spasmolytics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effect</a:t>
            </a:r>
            <a:endParaRPr lang="en-US" alt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combined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spasmolytics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pitofenone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fenpiverine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eaLnBrk="1" hangingPunct="1">
              <a:defRPr/>
            </a:pP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AE:</a:t>
            </a:r>
            <a:r>
              <a:rPr lang="en-US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rare</a:t>
            </a:r>
            <a:r>
              <a:rPr lang="en-US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but serious - the most serious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en-US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agranulocytosis and pancytopenia</a:t>
            </a: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cs-CZ" alt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6F1C6478-1315-4EB9-B15B-51C6BD9D3537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Propionic acid derivatives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7CC8532F-E402-499D-83FA-74C68C1104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74826" y="1700214"/>
            <a:ext cx="8893175" cy="4784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b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cs-CZ" b="1">
                <a:latin typeface="Arial" panose="020B0604020202020204" pitchFamily="34" charset="0"/>
                <a:cs typeface="Arial" panose="020B0604020202020204" pitchFamily="34" charset="0"/>
              </a:rPr>
              <a:t>buprofen</a:t>
            </a:r>
            <a:r>
              <a:rPr lang="cs-CZ" altLang="cs-CZ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altLang="cs-CZ" sz="2400">
                <a:latin typeface="Arial" panose="020B0604020202020204" pitchFamily="34" charset="0"/>
                <a:cs typeface="Arial" panose="020B0604020202020204" pitchFamily="34" charset="0"/>
              </a:rPr>
              <a:t>ood analgesic and antiinflammatory effec</a:t>
            </a: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used often for acute pain therapy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low AE incidence, well tolerated NSAID, indicated for children</a:t>
            </a:r>
            <a:endParaRPr lang="cs-CZ" altLang="cs-CZ" sz="24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b="1">
                <a:latin typeface="Arial" panose="020B0604020202020204" pitchFamily="34" charset="0"/>
                <a:cs typeface="Arial" panose="020B0604020202020204" pitchFamily="34" charset="0"/>
              </a:rPr>
              <a:t>Ketop</a:t>
            </a:r>
            <a:r>
              <a:rPr lang="en-US" altLang="cs-CZ" b="1">
                <a:latin typeface="Arial" panose="020B0604020202020204" pitchFamily="34" charset="0"/>
                <a:cs typeface="Arial" panose="020B0604020202020204" pitchFamily="34" charset="0"/>
              </a:rPr>
              <a:t>rofen</a:t>
            </a:r>
            <a:endParaRPr lang="cs-CZ" altLang="cs-CZ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phototoxicity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b="1">
                <a:latin typeface="Arial" panose="020B0604020202020204" pitchFamily="34" charset="0"/>
                <a:cs typeface="Arial" panose="020B0604020202020204" pitchFamily="34" charset="0"/>
              </a:rPr>
              <a:t>Dexketoprofen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F78CA953-835D-4BA7-951B-CD9CE7627E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56233" y="692151"/>
            <a:ext cx="9151121" cy="543401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en-US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cs-CZ" alt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nalgesics-antipyretics</a:t>
            </a: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 (A-A)</a:t>
            </a:r>
            <a:r>
              <a:rPr lang="en-US" alt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drugs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against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fever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pain</a:t>
            </a:r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90000"/>
              </a:lnSpc>
            </a:pPr>
            <a:endParaRPr lang="en-US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cs-CZ" alt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Nonsteroidal</a:t>
            </a: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antiinflammatory</a:t>
            </a: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drugs</a:t>
            </a: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alt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NSAIDs</a:t>
            </a: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alt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against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inflammation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fever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pain</a:t>
            </a:r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alt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alt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A-A and </a:t>
            </a:r>
            <a:r>
              <a:rPr lang="cs-CZ" alt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NSAIDs</a:t>
            </a: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overlap</a:t>
            </a: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partially</a:t>
            </a:r>
            <a:endParaRPr lang="cs-CZ" alt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alt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C26B1E0-863F-46ED-A0EC-A8C3F8BE39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850" y="1844676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Naproxen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longer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T</a:t>
            </a:r>
            <a:r>
              <a:rPr lang="cs-CZ" altLang="cs-CZ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1/2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(12-15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hrs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low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gastro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- and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cardiovascular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toxicity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compared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NSAIDs</a:t>
            </a: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alt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Tiaprofenic</a:t>
            </a: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 acid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penetration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synovial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fluid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joints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diseases</a:t>
            </a: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endParaRPr lang="cs-CZ" alt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cs-CZ" alt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Flurbiprofen</a:t>
            </a:r>
            <a:endParaRPr lang="cs-CZ" alt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C6D63A8D-6FB9-47FC-A6F5-1F7DAFD370D8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Propionic acid derivatives</a:t>
            </a:r>
          </a:p>
        </p:txBody>
      </p:sp>
    </p:spTree>
    <p:custDataLst>
      <p:tags r:id="rId1"/>
    </p:custData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B655A728-0F3E-4F90-8474-CEF3E892E954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981200" y="274639"/>
            <a:ext cx="8229600" cy="777875"/>
          </a:xfrm>
        </p:spPr>
        <p:txBody>
          <a:bodyPr/>
          <a:lstStyle/>
          <a:p>
            <a:pPr eaLnBrk="1" hangingPunct="1"/>
            <a:r>
              <a:rPr lang="cs-CZ" altLang="cs-CZ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Acetic acid derivatives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932E0A43-AF57-4C88-BE4E-69FC3418CA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19288" y="1268414"/>
            <a:ext cx="8229600" cy="54006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GB" alt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iclophenac</a:t>
            </a:r>
            <a:endParaRPr lang="cs-CZ" alt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GB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antiinflammatory</a:t>
            </a:r>
            <a:r>
              <a:rPr lang="en-GB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analgesic, weak antipyretic </a:t>
            </a:r>
            <a:r>
              <a:rPr lang="en-GB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ef</a:t>
            </a:r>
            <a:r>
              <a:rPr lang="en-GB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GB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bioavailability 30-70%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GB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short biological halftime 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GB" altLang="cs-CZ" sz="24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retarded DDF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GB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more AE than ASA, less than </a:t>
            </a:r>
            <a:r>
              <a:rPr lang="en-GB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indomet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GB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acin</a:t>
            </a:r>
            <a:endParaRPr lang="en-GB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en-GB" altLang="cs-CZ" dirty="0">
                <a:latin typeface="Arial" panose="020B0604020202020204" pitchFamily="34" charset="0"/>
                <a:cs typeface="Arial" panose="020B0604020202020204" pitchFamily="34" charset="0"/>
              </a:rPr>
              <a:t>mild: </a:t>
            </a:r>
            <a:r>
              <a:rPr lang="en-GB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cephalgia</a:t>
            </a:r>
            <a:r>
              <a:rPr lang="en-GB" altLang="cs-CZ" dirty="0">
                <a:latin typeface="Arial" panose="020B0604020202020204" pitchFamily="34" charset="0"/>
                <a:cs typeface="Arial" panose="020B0604020202020204" pitchFamily="34" charset="0"/>
              </a:rPr>
              <a:t>, insomnia, GIT disorders, photosensitivity</a:t>
            </a:r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significant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 risk </a:t>
            </a: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cardiovascular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 AE</a:t>
            </a: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  <a:defRPr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  <a:defRPr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Aceclofenac</a:t>
            </a:r>
            <a:endParaRPr lang="cs-CZ" alt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>
            <a:extLst>
              <a:ext uri="{FF2B5EF4-FFF2-40B4-BE49-F238E27FC236}">
                <a16:creationId xmlns:a16="http://schemas.microsoft.com/office/drawing/2014/main" id="{90D8260F-5746-4BD7-9701-FB5239986358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985963" y="423863"/>
            <a:ext cx="8229600" cy="1143000"/>
          </a:xfrm>
        </p:spPr>
        <p:txBody>
          <a:bodyPr/>
          <a:lstStyle/>
          <a:p>
            <a:r>
              <a:rPr lang="cs-CZ" altLang="cs-CZ" b="1">
                <a:latin typeface="Arial" panose="020B0604020202020204" pitchFamily="34" charset="0"/>
                <a:cs typeface="Arial" panose="020B0604020202020204" pitchFamily="34" charset="0"/>
              </a:rPr>
              <a:t>5. Acetic acid derivatives</a:t>
            </a:r>
            <a:br>
              <a:rPr lang="en-GB" altLang="cs-CZ" b="1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67CC5692-558E-4C60-B8F6-227077939A6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b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altLang="cs-CZ" b="1">
                <a:latin typeface="Arial" panose="020B0604020202020204" pitchFamily="34" charset="0"/>
                <a:cs typeface="Arial" panose="020B0604020202020204" pitchFamily="34" charset="0"/>
              </a:rPr>
              <a:t>ndomethacin</a:t>
            </a:r>
          </a:p>
          <a:p>
            <a:pPr eaLnBrk="1" hangingPunct="1"/>
            <a:r>
              <a:rPr lang="en-GB" altLang="cs-CZ" sz="2400">
                <a:latin typeface="Arial" panose="020B0604020202020204" pitchFamily="34" charset="0"/>
                <a:cs typeface="Arial" panose="020B0604020202020204" pitchFamily="34" charset="0"/>
              </a:rPr>
              <a:t>very strong nonselective COX inhibitor</a:t>
            </a:r>
          </a:p>
          <a:p>
            <a:pPr eaLnBrk="1" hangingPunct="1"/>
            <a:r>
              <a:rPr lang="en-GB" altLang="cs-CZ" sz="2400">
                <a:latin typeface="Arial" panose="020B0604020202020204" pitchFamily="34" charset="0"/>
                <a:cs typeface="Arial" panose="020B0604020202020204" pitchFamily="34" charset="0"/>
              </a:rPr>
              <a:t>toxic </a:t>
            </a: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GB" altLang="cs-CZ" sz="240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short-time treatment of acute states</a:t>
            </a:r>
          </a:p>
          <a:p>
            <a:pPr eaLnBrk="1" hangingPunct="1"/>
            <a:r>
              <a:rPr lang="en-GB" altLang="cs-CZ" sz="2400">
                <a:latin typeface="Arial" panose="020B0604020202020204" pitchFamily="34" charset="0"/>
                <a:cs typeface="Arial" panose="020B0604020202020204" pitchFamily="34" charset="0"/>
              </a:rPr>
              <a:t>urikosuric effects</a:t>
            </a: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GB" altLang="cs-CZ" sz="2400">
                <a:latin typeface="Arial" panose="020B0604020202020204" pitchFamily="34" charset="0"/>
                <a:cs typeface="Arial" panose="020B0604020202020204" pitchFamily="34" charset="0"/>
              </a:rPr>
              <a:t>used in gout attacks</a:t>
            </a:r>
          </a:p>
          <a:p>
            <a:pPr eaLnBrk="1" hangingPunct="1"/>
            <a:r>
              <a:rPr lang="en-GB" altLang="cs-CZ" sz="2400">
                <a:latin typeface="Arial" panose="020B0604020202020204" pitchFamily="34" charset="0"/>
                <a:cs typeface="Arial" panose="020B0604020202020204" pitchFamily="34" charset="0"/>
              </a:rPr>
              <a:t>AE in 30 % of pacients</a:t>
            </a:r>
          </a:p>
          <a:p>
            <a:pPr lvl="1" eaLnBrk="1" hangingPunct="1"/>
            <a:r>
              <a:rPr lang="en-GB" altLang="cs-CZ">
                <a:latin typeface="Arial" panose="020B0604020202020204" pitchFamily="34" charset="0"/>
                <a:cs typeface="Arial" panose="020B0604020202020204" pitchFamily="34" charset="0"/>
              </a:rPr>
              <a:t>GIT, cephalgia, depression, confus</a:t>
            </a:r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ion</a:t>
            </a:r>
            <a:r>
              <a:rPr lang="en-GB" altLang="cs-CZ">
                <a:latin typeface="Arial" panose="020B0604020202020204" pitchFamily="34" charset="0"/>
                <a:cs typeface="Arial" panose="020B0604020202020204" pitchFamily="34" charset="0"/>
              </a:rPr>
              <a:t>, hallucinations, hematoxicity, cartilages destruction</a:t>
            </a:r>
          </a:p>
        </p:txBody>
      </p:sp>
    </p:spTree>
    <p:custDataLst>
      <p:tags r:id="rId1"/>
    </p:custData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1B9AA0FE-B43B-4EAE-A1F4-D9195DFB9BB6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marL="838200" indent="-838200"/>
            <a:r>
              <a:rPr lang="cs-CZ" altLang="cs-CZ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O</a:t>
            </a:r>
            <a:r>
              <a:rPr lang="en-US" altLang="cs-CZ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</a:t>
            </a:r>
            <a:r>
              <a:rPr lang="cs-CZ" altLang="cs-CZ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altLang="cs-CZ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</a:t>
            </a:r>
            <a:r>
              <a:rPr lang="cs-CZ" altLang="cs-CZ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F21616E2-1284-4721-BC8E-2F366B63C5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62086" y="1521956"/>
            <a:ext cx="8280905" cy="478155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000" dirty="0" err="1"/>
              <a:t>high</a:t>
            </a:r>
            <a:r>
              <a:rPr lang="cs-CZ" altLang="cs-CZ" sz="2000" dirty="0"/>
              <a:t> plasma protein </a:t>
            </a:r>
            <a:r>
              <a:rPr lang="cs-CZ" altLang="cs-CZ" sz="2000" dirty="0" err="1"/>
              <a:t>binding</a:t>
            </a:r>
            <a:r>
              <a:rPr lang="cs-CZ" altLang="cs-CZ" sz="2000" dirty="0"/>
              <a:t> (</a:t>
            </a:r>
            <a:r>
              <a:rPr lang="cs-CZ" altLang="cs-CZ" sz="2000" dirty="0" err="1"/>
              <a:t>interactions</a:t>
            </a:r>
            <a:r>
              <a:rPr lang="cs-CZ" altLang="cs-CZ" sz="2000" dirty="0"/>
              <a:t>!)</a:t>
            </a:r>
          </a:p>
          <a:p>
            <a:pPr eaLnBrk="1" hangingPunct="1">
              <a:defRPr/>
            </a:pPr>
            <a:r>
              <a:rPr lang="cs-CZ" altLang="cs-CZ" sz="2000" dirty="0"/>
              <a:t>long </a:t>
            </a:r>
            <a:r>
              <a:rPr lang="cs-CZ" altLang="cs-CZ" sz="2000" dirty="0" err="1"/>
              <a:t>biological</a:t>
            </a:r>
            <a:r>
              <a:rPr lang="cs-CZ" altLang="cs-CZ" sz="2000" dirty="0"/>
              <a:t> halftime (</a:t>
            </a:r>
            <a:r>
              <a:rPr lang="cs-CZ" altLang="cs-CZ" sz="2000" dirty="0" err="1"/>
              <a:t>once</a:t>
            </a:r>
            <a:r>
              <a:rPr lang="cs-CZ" altLang="cs-CZ" sz="2000" dirty="0"/>
              <a:t> </a:t>
            </a:r>
            <a:r>
              <a:rPr lang="cs-CZ" altLang="cs-CZ" sz="2000" dirty="0" err="1"/>
              <a:t>daily</a:t>
            </a:r>
            <a:r>
              <a:rPr lang="cs-CZ" altLang="cs-CZ" sz="2000" dirty="0"/>
              <a:t> </a:t>
            </a:r>
            <a:r>
              <a:rPr lang="cs-CZ" altLang="cs-CZ" sz="2000" dirty="0" err="1"/>
              <a:t>dosing</a:t>
            </a:r>
            <a:r>
              <a:rPr lang="cs-CZ" altLang="cs-CZ" sz="2000" dirty="0"/>
              <a:t>)</a:t>
            </a:r>
          </a:p>
          <a:p>
            <a:pPr eaLnBrk="1" hangingPunct="1">
              <a:defRPr/>
            </a:pPr>
            <a:r>
              <a:rPr lang="cs-CZ" altLang="cs-CZ" sz="2000" dirty="0" err="1"/>
              <a:t>different</a:t>
            </a:r>
            <a:r>
              <a:rPr lang="cs-CZ" altLang="cs-CZ" sz="2000" dirty="0"/>
              <a:t> COX </a:t>
            </a:r>
            <a:r>
              <a:rPr lang="cs-CZ" altLang="cs-CZ" sz="2000" dirty="0" err="1"/>
              <a:t>affinity</a:t>
            </a:r>
            <a:r>
              <a:rPr lang="cs-CZ" altLang="cs-CZ" sz="2000" dirty="0"/>
              <a:t>  </a:t>
            </a:r>
          </a:p>
          <a:p>
            <a:pPr eaLnBrk="1" hangingPunct="1">
              <a:buFontTx/>
              <a:buNone/>
              <a:defRPr/>
            </a:pPr>
            <a:r>
              <a:rPr lang="cs-CZ" altLang="cs-CZ" sz="2000" b="1" dirty="0"/>
              <a:t>M</a:t>
            </a:r>
            <a:r>
              <a:rPr lang="en-US" altLang="cs-CZ" sz="2000" b="1" dirty="0" err="1"/>
              <a:t>eloxi</a:t>
            </a:r>
            <a:r>
              <a:rPr lang="cs-CZ" altLang="cs-CZ" sz="2000" b="1" dirty="0"/>
              <a:t>c</a:t>
            </a:r>
            <a:r>
              <a:rPr lang="en-US" altLang="cs-CZ" sz="2000" b="1" dirty="0"/>
              <a:t>am</a:t>
            </a:r>
            <a:endParaRPr lang="en-US" altLang="cs-CZ" sz="2000" dirty="0"/>
          </a:p>
          <a:p>
            <a:pPr eaLnBrk="1" hangingPunct="1">
              <a:defRPr/>
            </a:pPr>
            <a:r>
              <a:rPr lang="en-US" altLang="cs-CZ" sz="2000" dirty="0"/>
              <a:t>COX-2 </a:t>
            </a:r>
            <a:r>
              <a:rPr lang="cs-CZ" altLang="cs-CZ" sz="2000" dirty="0"/>
              <a:t>more </a:t>
            </a:r>
            <a:r>
              <a:rPr lang="cs-CZ" altLang="cs-CZ" sz="2000" dirty="0" err="1"/>
              <a:t>selective</a:t>
            </a:r>
            <a:endParaRPr lang="en-US" altLang="cs-CZ" sz="2000" dirty="0"/>
          </a:p>
          <a:p>
            <a:pPr eaLnBrk="1" hangingPunct="1">
              <a:defRPr/>
            </a:pPr>
            <a:r>
              <a:rPr lang="cs-CZ" altLang="cs-CZ" sz="2000" dirty="0" err="1"/>
              <a:t>lower</a:t>
            </a:r>
            <a:r>
              <a:rPr lang="cs-CZ" altLang="cs-CZ" sz="2000" dirty="0"/>
              <a:t> AE incidence</a:t>
            </a:r>
          </a:p>
          <a:p>
            <a:pPr eaLnBrk="1" hangingPunct="1">
              <a:buFontTx/>
              <a:buNone/>
              <a:defRPr/>
            </a:pPr>
            <a:r>
              <a:rPr lang="cs-CZ" altLang="cs-CZ" sz="2000" b="1" dirty="0" err="1"/>
              <a:t>Lornoxicam</a:t>
            </a:r>
            <a:endParaRPr lang="cs-CZ" altLang="cs-CZ" sz="2000" b="1" dirty="0"/>
          </a:p>
          <a:p>
            <a:pPr eaLnBrk="1" hangingPunct="1">
              <a:defRPr/>
            </a:pPr>
            <a:r>
              <a:rPr lang="cs-CZ" altLang="cs-CZ" sz="2000" dirty="0" err="1"/>
              <a:t>nonselective</a:t>
            </a:r>
            <a:r>
              <a:rPr lang="cs-CZ" altLang="cs-CZ" sz="2000" dirty="0"/>
              <a:t> COX inhibitor</a:t>
            </a:r>
          </a:p>
          <a:p>
            <a:pPr eaLnBrk="1" hangingPunct="1">
              <a:defRPr/>
            </a:pPr>
            <a:r>
              <a:rPr lang="cs-CZ" altLang="cs-CZ" sz="2000" dirty="0" err="1"/>
              <a:t>low</a:t>
            </a:r>
            <a:r>
              <a:rPr lang="cs-CZ" altLang="cs-CZ" sz="2000" dirty="0"/>
              <a:t> </a:t>
            </a:r>
            <a:r>
              <a:rPr lang="cs-CZ" altLang="cs-CZ" sz="2000" dirty="0" err="1"/>
              <a:t>occurence</a:t>
            </a:r>
            <a:r>
              <a:rPr lang="cs-CZ" altLang="cs-CZ" sz="2000" dirty="0"/>
              <a:t> </a:t>
            </a:r>
            <a:r>
              <a:rPr lang="cs-CZ" altLang="cs-CZ" sz="2000" dirty="0" err="1"/>
              <a:t>of</a:t>
            </a:r>
            <a:r>
              <a:rPr lang="cs-CZ" altLang="cs-CZ" sz="2000" dirty="0"/>
              <a:t> GIT </a:t>
            </a:r>
            <a:r>
              <a:rPr lang="cs-CZ" altLang="cs-CZ" sz="2000" dirty="0" err="1"/>
              <a:t>adverse</a:t>
            </a:r>
            <a:r>
              <a:rPr lang="cs-CZ" altLang="cs-CZ" sz="2000" dirty="0"/>
              <a:t> </a:t>
            </a:r>
            <a:r>
              <a:rPr lang="cs-CZ" altLang="cs-CZ" sz="2000" dirty="0" err="1"/>
              <a:t>effect</a:t>
            </a:r>
            <a:endParaRPr lang="cs-CZ" altLang="cs-CZ" sz="2000" dirty="0"/>
          </a:p>
          <a:p>
            <a:pPr eaLnBrk="1" hangingPunct="1">
              <a:buFontTx/>
              <a:buNone/>
              <a:defRPr/>
            </a:pPr>
            <a:r>
              <a:rPr lang="cs-CZ" altLang="cs-CZ" sz="2000" b="1" dirty="0"/>
              <a:t>P</a:t>
            </a:r>
            <a:r>
              <a:rPr lang="en-US" altLang="cs-CZ" sz="2000" b="1" dirty="0" err="1"/>
              <a:t>iroxi</a:t>
            </a:r>
            <a:r>
              <a:rPr lang="cs-CZ" altLang="cs-CZ" sz="2000" b="1" dirty="0"/>
              <a:t>c</a:t>
            </a:r>
            <a:r>
              <a:rPr lang="en-US" altLang="cs-CZ" sz="2000" b="1" dirty="0"/>
              <a:t>am</a:t>
            </a:r>
            <a:endParaRPr lang="en-US" altLang="cs-CZ" sz="2000" dirty="0"/>
          </a:p>
          <a:p>
            <a:pPr eaLnBrk="1" hangingPunct="1">
              <a:defRPr/>
            </a:pPr>
            <a:r>
              <a:rPr lang="cs-CZ" altLang="cs-CZ" sz="2000" dirty="0" err="1"/>
              <a:t>nonselective</a:t>
            </a:r>
            <a:r>
              <a:rPr lang="cs-CZ" altLang="cs-CZ" sz="2000" dirty="0"/>
              <a:t> COX inhibitor, </a:t>
            </a:r>
            <a:r>
              <a:rPr lang="cs-CZ" altLang="cs-CZ" sz="2000" dirty="0" err="1"/>
              <a:t>high</a:t>
            </a:r>
            <a:r>
              <a:rPr lang="cs-CZ" altLang="cs-CZ" sz="2000" dirty="0"/>
              <a:t> toxicity</a:t>
            </a:r>
          </a:p>
        </p:txBody>
      </p:sp>
    </p:spTree>
    <p:custDataLst>
      <p:tags r:id="rId1"/>
    </p:custData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925949B0-D019-4AC1-A2CE-D324D78A1734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1" dirty="0">
                <a:solidFill>
                  <a:schemeClr val="tx1"/>
                </a:solidFill>
                <a:latin typeface="+mn-lt"/>
              </a:rPr>
              <a:t>7. </a:t>
            </a:r>
            <a:r>
              <a:rPr lang="cs-CZ" altLang="cs-CZ" b="1" dirty="0" err="1">
                <a:solidFill>
                  <a:schemeClr val="tx1"/>
                </a:solidFill>
                <a:latin typeface="+mn-lt"/>
              </a:rPr>
              <a:t>Coxibs</a:t>
            </a:r>
            <a:endParaRPr lang="cs-CZ" altLang="cs-CZ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570E6493-1D7C-4C43-BAD9-7C1E1557DF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47850" y="1417638"/>
            <a:ext cx="8229600" cy="4819650"/>
          </a:xfrm>
        </p:spPr>
        <p:txBody>
          <a:bodyPr/>
          <a:lstStyle/>
          <a:p>
            <a:pPr eaLnBrk="1" hangingPunct="1"/>
            <a:r>
              <a:rPr lang="en-US" altLang="cs-CZ" sz="2400">
                <a:latin typeface="Arial" panose="020B0604020202020204" pitchFamily="34" charset="0"/>
                <a:cs typeface="Arial" panose="020B0604020202020204" pitchFamily="34" charset="0"/>
              </a:rPr>
              <a:t>100 </a:t>
            </a: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x more selective to </a:t>
            </a:r>
            <a:r>
              <a:rPr lang="en-US" altLang="cs-CZ" sz="2400">
                <a:latin typeface="Arial" panose="020B0604020202020204" pitchFamily="34" charset="0"/>
                <a:cs typeface="Arial" panose="020B0604020202020204" pitchFamily="34" charset="0"/>
              </a:rPr>
              <a:t>COX-2 </a:t>
            </a: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altLang="cs-CZ" sz="2400" b="1">
                <a:latin typeface="Arial" panose="020B0604020202020204" pitchFamily="34" charset="0"/>
                <a:cs typeface="Arial" panose="020B0604020202020204" pitchFamily="34" charset="0"/>
              </a:rPr>
              <a:t>specific</a:t>
            </a: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 COX-2 inhibitors)</a:t>
            </a:r>
          </a:p>
          <a:p>
            <a:pPr lvl="1" eaLnBrk="1" hangingPunct="1"/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lower AE in GIT</a:t>
            </a:r>
          </a:p>
          <a:p>
            <a:pPr lvl="1" eaLnBrk="1" hangingPunct="1"/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do not influence thrombocyte aggregation or renal perfusion</a:t>
            </a:r>
          </a:p>
          <a:p>
            <a:pPr eaLnBrk="1" hangingPunct="1"/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good analgesic effect, not suitable for treatment of acute or transient pain </a:t>
            </a: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effect is progressing slowly</a:t>
            </a: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/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prescription and indication restrictions</a:t>
            </a:r>
          </a:p>
          <a:p>
            <a:pPr eaLnBrk="1" hangingPunct="1"/>
            <a:r>
              <a:rPr lang="cs-CZ" altLang="cs-CZ" sz="2400" b="1">
                <a:latin typeface="Arial" panose="020B0604020202020204" pitchFamily="34" charset="0"/>
                <a:cs typeface="Arial" panose="020B0604020202020204" pitchFamily="34" charset="0"/>
              </a:rPr>
              <a:t>I:</a:t>
            </a: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2400">
                <a:latin typeface="Arial" panose="020B0604020202020204" pitchFamily="34" charset="0"/>
                <a:cs typeface="Arial" panose="020B0604020202020204" pitchFamily="34" charset="0"/>
              </a:rPr>
              <a:t>osteoarthritis, rheumatoid arthritis, ankylosing spondylitis</a:t>
            </a:r>
            <a:endParaRPr lang="cs-CZ" altLang="cs-CZ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cs-CZ" altLang="cs-CZ" sz="2400" b="1">
                <a:latin typeface="Arial" panose="020B0604020202020204" pitchFamily="34" charset="0"/>
                <a:cs typeface="Arial" panose="020B0604020202020204" pitchFamily="34" charset="0"/>
              </a:rPr>
              <a:t>AE:</a:t>
            </a: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 increase of thrombembolisms (myocardial infarction, strokes) after chronic use</a:t>
            </a:r>
          </a:p>
          <a:p>
            <a:pPr eaLnBrk="1" hangingPunct="1"/>
            <a:endParaRPr lang="en-US" altLang="cs-CZ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>
            <a:extLst>
              <a:ext uri="{FF2B5EF4-FFF2-40B4-BE49-F238E27FC236}">
                <a16:creationId xmlns:a16="http://schemas.microsoft.com/office/drawing/2014/main" id="{0D2DB5EC-12D3-4DF4-9904-AC245763C5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35189" y="1628776"/>
            <a:ext cx="7272337" cy="4537075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altLang="cs-CZ" b="1" dirty="0"/>
              <a:t>C</a:t>
            </a:r>
            <a:r>
              <a:rPr lang="en-US" altLang="cs-CZ" b="1" dirty="0" err="1"/>
              <a:t>ele</a:t>
            </a:r>
            <a:r>
              <a:rPr lang="cs-CZ" altLang="cs-CZ" b="1" dirty="0"/>
              <a:t>c</a:t>
            </a:r>
            <a:r>
              <a:rPr lang="en-US" altLang="cs-CZ" b="1" dirty="0" err="1"/>
              <a:t>oxib</a:t>
            </a:r>
            <a:endParaRPr lang="cs-CZ" altLang="cs-CZ" b="1" dirty="0"/>
          </a:p>
          <a:p>
            <a:pPr marL="0" indent="0">
              <a:buNone/>
              <a:defRPr/>
            </a:pPr>
            <a:r>
              <a:rPr lang="cs-CZ" altLang="cs-CZ" b="1" dirty="0" err="1"/>
              <a:t>Parecoxib</a:t>
            </a:r>
            <a:r>
              <a:rPr lang="cs-CZ" altLang="cs-CZ" dirty="0"/>
              <a:t> </a:t>
            </a:r>
            <a:r>
              <a:rPr lang="cs-CZ" altLang="cs-CZ" sz="2400" dirty="0"/>
              <a:t>– </a:t>
            </a:r>
            <a:r>
              <a:rPr lang="cs-CZ" altLang="cs-CZ" sz="2400" dirty="0" err="1"/>
              <a:t>only</a:t>
            </a:r>
            <a:r>
              <a:rPr lang="cs-CZ" altLang="cs-CZ" sz="2400" dirty="0"/>
              <a:t> </a:t>
            </a:r>
            <a:r>
              <a:rPr lang="cs-CZ" altLang="cs-CZ" sz="2400" dirty="0" err="1"/>
              <a:t>inj</a:t>
            </a:r>
            <a:r>
              <a:rPr lang="cs-CZ" altLang="cs-CZ" sz="2400" dirty="0"/>
              <a:t>.</a:t>
            </a:r>
          </a:p>
          <a:p>
            <a:pPr marL="0" indent="0">
              <a:buNone/>
              <a:defRPr/>
            </a:pPr>
            <a:r>
              <a:rPr lang="cs-CZ" altLang="cs-CZ" b="1" dirty="0" err="1"/>
              <a:t>Etoricoxib</a:t>
            </a:r>
            <a:endParaRPr lang="cs-CZ" altLang="cs-CZ" b="1" dirty="0"/>
          </a:p>
          <a:p>
            <a:pPr eaLnBrk="1" hangingPunct="1">
              <a:defRPr/>
            </a:pPr>
            <a:endParaRPr lang="cs-CZ" altLang="cs-CZ" dirty="0"/>
          </a:p>
          <a:p>
            <a:pPr marL="0" indent="0">
              <a:buNone/>
              <a:defRPr/>
            </a:pPr>
            <a:r>
              <a:rPr lang="cs-CZ" altLang="cs-CZ" b="1" dirty="0" err="1"/>
              <a:t>Pharmacokinetics</a:t>
            </a:r>
            <a:r>
              <a:rPr lang="cs-CZ" altLang="cs-CZ" b="1" dirty="0"/>
              <a:t>:</a:t>
            </a:r>
          </a:p>
          <a:p>
            <a:pPr eaLnBrk="1" hangingPunct="1">
              <a:defRPr/>
            </a:pPr>
            <a:r>
              <a:rPr lang="en-US" altLang="cs-CZ" sz="2400" dirty="0"/>
              <a:t>after </a:t>
            </a:r>
            <a:r>
              <a:rPr lang="en-US" altLang="cs-CZ" sz="2400" dirty="0" err="1"/>
              <a:t>p.o.</a:t>
            </a:r>
            <a:r>
              <a:rPr lang="en-US" altLang="cs-CZ" sz="2400" dirty="0"/>
              <a:t> administration</a:t>
            </a:r>
            <a:r>
              <a:rPr lang="cs-CZ" altLang="cs-CZ" sz="2400" dirty="0"/>
              <a:t> </a:t>
            </a:r>
            <a:r>
              <a:rPr lang="cs-CZ" altLang="cs-CZ" sz="2400" dirty="0" err="1"/>
              <a:t>good</a:t>
            </a:r>
            <a:r>
              <a:rPr lang="en-US" altLang="cs-CZ" sz="2400" dirty="0"/>
              <a:t> absorption from GIT, but not too fast, max levels reach in 2-4 hours</a:t>
            </a:r>
            <a:endParaRPr lang="cs-CZ" altLang="cs-CZ" sz="2400" dirty="0"/>
          </a:p>
          <a:p>
            <a:pPr eaLnBrk="1" hangingPunct="1">
              <a:defRPr/>
            </a:pPr>
            <a:r>
              <a:rPr lang="cs-CZ" altLang="cs-CZ" sz="2400" dirty="0"/>
              <a:t>fat diet </a:t>
            </a:r>
            <a:r>
              <a:rPr lang="cs-CZ" altLang="cs-CZ" sz="2400" dirty="0" err="1"/>
              <a:t>slows</a:t>
            </a:r>
            <a:r>
              <a:rPr lang="cs-CZ" altLang="cs-CZ" sz="2400" dirty="0"/>
              <a:t> </a:t>
            </a:r>
            <a:r>
              <a:rPr lang="cs-CZ" altLang="cs-CZ" sz="2400" dirty="0" err="1"/>
              <a:t>down</a:t>
            </a:r>
            <a:r>
              <a:rPr lang="cs-CZ" altLang="cs-CZ" sz="2400" dirty="0"/>
              <a:t> </a:t>
            </a:r>
            <a:r>
              <a:rPr lang="cs-CZ" altLang="cs-CZ" sz="2400" dirty="0" err="1"/>
              <a:t>absorption</a:t>
            </a:r>
            <a:endParaRPr lang="cs-CZ" altLang="cs-CZ" sz="2400" dirty="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39FB5A3E-87BA-4869-BE70-97BC6198001F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Coxibs</a:t>
            </a:r>
          </a:p>
        </p:txBody>
      </p:sp>
    </p:spTree>
    <p:custDataLst>
      <p:tags r:id="rId1"/>
    </p:custData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428E9B99-F10E-4923-A1E2-144BD9BEB2BD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marL="762000" indent="-762000"/>
            <a:r>
              <a:rPr lang="cs-CZ" altLang="cs-CZ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 </a:t>
            </a:r>
            <a:r>
              <a:rPr lang="sk-SK" altLang="cs-CZ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endParaRPr lang="cs-CZ" altLang="cs-CZ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DB903538-91F7-4C84-8624-729792D598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47851" y="1417638"/>
            <a:ext cx="8424863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400" b="1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altLang="cs-CZ" sz="2400" b="1">
                <a:latin typeface="Arial" panose="020B0604020202020204" pitchFamily="34" charset="0"/>
                <a:cs typeface="Arial" panose="020B0604020202020204" pitchFamily="34" charset="0"/>
              </a:rPr>
              <a:t>imesulid</a:t>
            </a:r>
            <a:r>
              <a:rPr lang="cs-CZ" altLang="cs-CZ" sz="2400" b="1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en-US" altLang="cs-CZ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preferential inhibitor of COX-2</a:t>
            </a:r>
          </a:p>
          <a:p>
            <a:pPr eaLnBrk="1" hangingPunct="1"/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inhibits enzymes destroys cartilage (elastases, collagenases), </a:t>
            </a:r>
            <a:r>
              <a:rPr lang="en-US" altLang="cs-CZ" sz="2400">
                <a:latin typeface="Arial" panose="020B0604020202020204" pitchFamily="34" charset="0"/>
                <a:cs typeface="Arial" panose="020B0604020202020204" pitchFamily="34" charset="0"/>
              </a:rPr>
              <a:t>due to occurrence of </a:t>
            </a: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AE</a:t>
            </a:r>
            <a:r>
              <a:rPr lang="en-US" altLang="cs-CZ" sz="240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2400">
                <a:latin typeface="Arial" panose="020B0604020202020204" pitchFamily="34" charset="0"/>
                <a:cs typeface="Arial" panose="020B0604020202020204" pitchFamily="34" charset="0"/>
              </a:rPr>
              <a:t>indication of treatment of painful osteoarthritis has been taken</a:t>
            </a: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/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cs-CZ" sz="240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 not</a:t>
            </a:r>
            <a:r>
              <a:rPr lang="en-US" altLang="cs-CZ" sz="2400">
                <a:latin typeface="Arial" panose="020B0604020202020204" pitchFamily="34" charset="0"/>
                <a:cs typeface="Arial" panose="020B0604020202020204" pitchFamily="34" charset="0"/>
              </a:rPr>
              <a:t> the first choice medicine</a:t>
            </a: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 in any of indications</a:t>
            </a:r>
          </a:p>
          <a:p>
            <a:pPr eaLnBrk="1" hangingPunct="1"/>
            <a:r>
              <a:rPr lang="cs-CZ" altLang="cs-CZ" sz="2400" b="1">
                <a:latin typeface="Arial" panose="020B0604020202020204" pitchFamily="34" charset="0"/>
                <a:cs typeface="Arial" panose="020B0604020202020204" pitchFamily="34" charset="0"/>
              </a:rPr>
              <a:t>PK:</a:t>
            </a: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2400">
                <a:latin typeface="Arial" panose="020B0604020202020204" pitchFamily="34" charset="0"/>
                <a:cs typeface="Arial" panose="020B0604020202020204" pitchFamily="34" charset="0"/>
              </a:rPr>
              <a:t>lipophilic, short elimination half-life (1</a:t>
            </a: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altLang="cs-CZ" sz="2400">
                <a:latin typeface="Arial" panose="020B0604020202020204" pitchFamily="34" charset="0"/>
                <a:cs typeface="Arial" panose="020B0604020202020204" pitchFamily="34" charset="0"/>
              </a:rPr>
              <a:t>5-5 h</a:t>
            </a: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rs</a:t>
            </a:r>
            <a:r>
              <a:rPr lang="en-US" altLang="cs-CZ" sz="2400">
                <a:latin typeface="Arial" panose="020B0604020202020204" pitchFamily="34" charset="0"/>
                <a:cs typeface="Arial" panose="020B0604020202020204" pitchFamily="34" charset="0"/>
              </a:rPr>
              <a:t>), analgesia up to 12 h</a:t>
            </a: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rs</a:t>
            </a:r>
          </a:p>
          <a:p>
            <a:pPr eaLnBrk="1" hangingPunct="1"/>
            <a:r>
              <a:rPr lang="cs-CZ" altLang="cs-CZ" sz="2400" b="1">
                <a:latin typeface="Arial" panose="020B0604020202020204" pitchFamily="34" charset="0"/>
                <a:cs typeface="Arial" panose="020B0604020202020204" pitchFamily="34" charset="0"/>
              </a:rPr>
              <a:t>AE:</a:t>
            </a: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 hepatotoxicity (max duration of therapy 15 days)</a:t>
            </a:r>
          </a:p>
          <a:p>
            <a:pPr lvl="1" eaLnBrk="1" hangingPunct="1"/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ACEA53A7-0DBF-46B2-86E0-037A48BC6BC0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981200" y="274639"/>
            <a:ext cx="8229600" cy="777875"/>
          </a:xfrm>
        </p:spPr>
        <p:txBody>
          <a:bodyPr/>
          <a:lstStyle/>
          <a:p>
            <a:pPr eaLnBrk="1" hangingPunct="1"/>
            <a:r>
              <a:rPr lang="cs-CZ" altLang="cs-CZ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Adverse effects</a:t>
            </a:r>
            <a:endParaRPr lang="en-GB" altLang="cs-CZ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7F15E467-A611-4731-9F9E-7208E6F400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74826" y="1125538"/>
            <a:ext cx="8435975" cy="52562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cs-CZ" sz="2400">
                <a:latin typeface="Arial" panose="020B0604020202020204" pitchFamily="34" charset="0"/>
                <a:cs typeface="Arial" panose="020B0604020202020204" pitchFamily="34" charset="0"/>
              </a:rPr>
              <a:t>because of COX-1 inhibition: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cs-CZ">
                <a:latin typeface="Arial" panose="020B0604020202020204" pitchFamily="34" charset="0"/>
                <a:cs typeface="Arial" panose="020B0604020202020204" pitchFamily="34" charset="0"/>
              </a:rPr>
              <a:t>GIT - </a:t>
            </a:r>
            <a:r>
              <a:rPr lang="en-GB" altLang="cs-CZ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 cytoprotective PGE</a:t>
            </a:r>
            <a:r>
              <a:rPr lang="en-GB" altLang="cs-CZ" baseline="-2500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en-GB" altLang="cs-CZ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, PGI</a:t>
            </a:r>
            <a:r>
              <a:rPr lang="en-GB" altLang="cs-CZ" baseline="-2500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2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GB" altLang="cs-CZ" b="1" i="1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	 erosions, ulcerations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cs-CZ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thrombocytes -  TXA</a:t>
            </a:r>
            <a:r>
              <a:rPr lang="en-GB" altLang="cs-CZ" baseline="-2500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en-GB" altLang="cs-CZ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: inhibition of thrombocytes aggregation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GB" altLang="cs-CZ" b="1" i="1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	 increased bleeding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cs-CZ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PGE</a:t>
            </a:r>
            <a:r>
              <a:rPr lang="en-GB" altLang="cs-CZ" baseline="-2500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en-GB" altLang="cs-CZ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, PGI</a:t>
            </a:r>
            <a:r>
              <a:rPr lang="en-GB" altLang="cs-CZ" baseline="-2500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2 </a:t>
            </a:r>
            <a:r>
              <a:rPr lang="en-GB" altLang="cs-CZ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regulation of renal functions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GB" altLang="cs-CZ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	</a:t>
            </a:r>
            <a:r>
              <a:rPr lang="en-GB" altLang="cs-CZ" b="1" i="1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 renal failure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cs-CZ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 LT production induces in predisposed people bronchoconstriction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GB" altLang="cs-CZ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	 </a:t>
            </a:r>
            <a:r>
              <a:rPr lang="en-GB" altLang="cs-CZ" b="1" i="1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 asthma attack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cs-CZ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uterus -  PGE/F: inhibition of constriction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GB" altLang="cs-CZ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	</a:t>
            </a:r>
            <a:r>
              <a:rPr lang="en-GB" altLang="cs-CZ" b="1" i="1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 prolongation and complications during delivery </a:t>
            </a:r>
            <a:endParaRPr lang="cs-CZ" altLang="cs-CZ" b="1" i="1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GB" altLang="cs-CZ" b="1" i="1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coxibs: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thromboembolic </a:t>
            </a:r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cardiovascular</a:t>
            </a:r>
            <a:r>
              <a:rPr lang="en-US" altLang="cs-CZ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and </a:t>
            </a:r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cerebrovascular</a:t>
            </a:r>
            <a:r>
              <a:rPr lang="en-US" altLang="cs-CZ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complications</a:t>
            </a:r>
            <a:endParaRPr lang="en-GB" altLang="cs-CZ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B950B537-7C84-43C3-BF51-39822F04119A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981200" y="476251"/>
            <a:ext cx="8229600" cy="633413"/>
          </a:xfrm>
        </p:spPr>
        <p:txBody>
          <a:bodyPr/>
          <a:lstStyle/>
          <a:p>
            <a:pPr eaLnBrk="1" hangingPunct="1"/>
            <a:r>
              <a:rPr lang="cs-CZ" altLang="cs-CZ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Prevention of AE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8422468B-A6C0-4AF5-AB70-26DE0C1732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65300" y="1557338"/>
            <a:ext cx="86614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GB" altLang="cs-CZ">
                <a:latin typeface="Arial" panose="020B0604020202020204" pitchFamily="34" charset="0"/>
                <a:cs typeface="Arial" panose="020B0604020202020204" pitchFamily="34" charset="0"/>
              </a:rPr>
              <a:t>ose reduction or DDF change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GB" altLang="cs-CZ">
                <a:latin typeface="Arial" panose="020B0604020202020204" pitchFamily="34" charset="0"/>
                <a:cs typeface="Arial" panose="020B0604020202020204" pitchFamily="34" charset="0"/>
              </a:rPr>
              <a:t>ombination with protective drugs</a:t>
            </a:r>
          </a:p>
          <a:p>
            <a:pPr lvl="1" eaLnBrk="1" hangingPunct="1"/>
            <a:r>
              <a:rPr lang="en-GB" altLang="cs-CZ" sz="2400" b="1">
                <a:latin typeface="Arial" panose="020B0604020202020204" pitchFamily="34" charset="0"/>
                <a:cs typeface="Arial" panose="020B0604020202020204" pitchFamily="34" charset="0"/>
              </a:rPr>
              <a:t>proton pump inhibitors </a:t>
            </a:r>
            <a:r>
              <a:rPr lang="en-GB" altLang="cs-CZ" sz="2400">
                <a:latin typeface="Arial" panose="020B0604020202020204" pitchFamily="34" charset="0"/>
                <a:cs typeface="Arial" panose="020B0604020202020204" pitchFamily="34" charset="0"/>
              </a:rPr>
              <a:t>(lansoprazole, omeprazole)</a:t>
            </a:r>
          </a:p>
          <a:p>
            <a:pPr lvl="1" eaLnBrk="1" hangingPunct="1"/>
            <a:r>
              <a:rPr lang="en-GB" altLang="cs-CZ" sz="2400" b="1">
                <a:latin typeface="Arial" panose="020B0604020202020204" pitchFamily="34" charset="0"/>
                <a:cs typeface="Arial" panose="020B0604020202020204" pitchFamily="34" charset="0"/>
              </a:rPr>
              <a:t>prostaglandine analogues </a:t>
            </a:r>
            <a:r>
              <a:rPr lang="en-GB" altLang="cs-CZ" sz="240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misoprostol</a:t>
            </a:r>
            <a:r>
              <a:rPr lang="en-GB" altLang="cs-CZ" sz="240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 eaLnBrk="1" hangingPunct="1"/>
            <a:r>
              <a:rPr lang="en-GB" altLang="cs-CZ" sz="2400" b="1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GB" altLang="cs-CZ" sz="2400" b="1" baseline="-25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altLang="cs-CZ" sz="2400" b="1">
                <a:latin typeface="Arial" panose="020B0604020202020204" pitchFamily="34" charset="0"/>
                <a:cs typeface="Arial" panose="020B0604020202020204" pitchFamily="34" charset="0"/>
              </a:rPr>
              <a:t> antihistamines </a:t>
            </a:r>
            <a:r>
              <a:rPr lang="en-GB" altLang="cs-CZ" sz="2400">
                <a:latin typeface="Arial" panose="020B0604020202020204" pitchFamily="34" charset="0"/>
                <a:cs typeface="Arial" panose="020B0604020202020204" pitchFamily="34" charset="0"/>
              </a:rPr>
              <a:t>(ranitidine, famotidine)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cs-CZ">
                <a:latin typeface="Arial" panose="020B0604020202020204" pitchFamily="34" charset="0"/>
                <a:cs typeface="Arial" panose="020B0604020202020204" pitchFamily="34" charset="0"/>
              </a:rPr>
              <a:t>think about </a:t>
            </a:r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preferential or specific</a:t>
            </a:r>
            <a:r>
              <a:rPr lang="en-GB" altLang="cs-CZ">
                <a:latin typeface="Arial" panose="020B0604020202020204" pitchFamily="34" charset="0"/>
                <a:cs typeface="Arial" panose="020B0604020202020204" pitchFamily="34" charset="0"/>
              </a:rPr>
              <a:t> COX-2 inhibitors</a:t>
            </a:r>
          </a:p>
        </p:txBody>
      </p:sp>
    </p:spTree>
    <p:custDataLst>
      <p:tags r:id="rId1"/>
    </p:custData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>
            <a:extLst>
              <a:ext uri="{FF2B5EF4-FFF2-40B4-BE49-F238E27FC236}">
                <a16:creationId xmlns:a16="http://schemas.microsoft.com/office/drawing/2014/main" id="{1AF98B26-847F-4614-9E76-4DD3A1C35B91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altLang="cs-CZ" b="1">
                <a:latin typeface="Arial" panose="020B0604020202020204" pitchFamily="34" charset="0"/>
                <a:cs typeface="Arial" panose="020B0604020202020204" pitchFamily="34" charset="0"/>
              </a:rPr>
              <a:t>NSAIDs for local aplication</a:t>
            </a:r>
          </a:p>
        </p:txBody>
      </p:sp>
      <p:sp>
        <p:nvSpPr>
          <p:cNvPr id="36867" name="Zástupný symbol pro obsah 2">
            <a:extLst>
              <a:ext uri="{FF2B5EF4-FFF2-40B4-BE49-F238E27FC236}">
                <a16:creationId xmlns:a16="http://schemas.microsoft.com/office/drawing/2014/main" id="{339AD987-C1B6-4EB6-BEF4-8ADA7973FAB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ketoprofen, ibuprofen, naproxen, indomethacin, diclophenac, nimesulide, piroxicam </a:t>
            </a:r>
          </a:p>
          <a:p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flurbiprofen (lozenges), choline salicylate (oral gel)</a:t>
            </a:r>
          </a:p>
          <a:p>
            <a:r>
              <a:rPr lang="cs-CZ" altLang="cs-CZ" b="1">
                <a:latin typeface="Arial" panose="020B0604020202020204" pitchFamily="34" charset="0"/>
                <a:cs typeface="Arial" panose="020B0604020202020204" pitchFamily="34" charset="0"/>
              </a:rPr>
              <a:t>DDF: </a:t>
            </a:r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creams, gels, solutions (sprays), patches, lozenges</a:t>
            </a:r>
          </a:p>
          <a:p>
            <a:r>
              <a:rPr lang="cs-CZ" altLang="cs-CZ" b="1">
                <a:latin typeface="Arial" panose="020B0604020202020204" pitchFamily="34" charset="0"/>
                <a:cs typeface="Arial" panose="020B0604020202020204" pitchFamily="34" charset="0"/>
              </a:rPr>
              <a:t>AE: </a:t>
            </a:r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hypersensitivity reaction, phototoxic reaction </a:t>
            </a: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C13D14E-8C4F-4759-946B-91F141D7CA3C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981200" y="274639"/>
            <a:ext cx="8229600" cy="777875"/>
          </a:xfrm>
        </p:spPr>
        <p:txBody>
          <a:bodyPr/>
          <a:lstStyle/>
          <a:p>
            <a:pPr eaLnBrk="1" hangingPunct="1"/>
            <a:r>
              <a:rPr lang="cs-CZ" altLang="cs-CZ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Mechanism of action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825B51A-C360-4D63-923A-BE0863E066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184775"/>
          </a:xfrm>
        </p:spPr>
        <p:txBody>
          <a:bodyPr/>
          <a:lstStyle/>
          <a:p>
            <a:pPr eaLnBrk="1" hangingPunct="1"/>
            <a:r>
              <a:rPr lang="en-GB" altLang="cs-CZ">
                <a:latin typeface="Arial" panose="020B0604020202020204" pitchFamily="34" charset="0"/>
                <a:cs typeface="Arial" panose="020B0604020202020204" pitchFamily="34" charset="0"/>
              </a:rPr>
              <a:t>all of them have similar mechanism of action– inhibition of eicosanoids synthesis (with higher or lower selectivity and strength)</a:t>
            </a:r>
          </a:p>
          <a:p>
            <a:pPr eaLnBrk="1" hangingPunct="1"/>
            <a:endParaRPr lang="en-GB" altLang="cs-CZ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GB" altLang="cs-CZ">
                <a:latin typeface="Arial" panose="020B0604020202020204" pitchFamily="34" charset="0"/>
                <a:cs typeface="Arial" panose="020B0604020202020204" pitchFamily="34" charset="0"/>
              </a:rPr>
              <a:t>NSAIDs differ in the strength of COX1/COX2 inhibition and the incidence of typical AE (ulcer disease, bleeding)</a:t>
            </a:r>
          </a:p>
        </p:txBody>
      </p:sp>
    </p:spTree>
    <p:custDataLst>
      <p:tags r:id="rId1"/>
    </p:custData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Rectangle 3">
            <a:extLst>
              <a:ext uri="{FF2B5EF4-FFF2-40B4-BE49-F238E27FC236}">
                <a16:creationId xmlns:a16="http://schemas.microsoft.com/office/drawing/2014/main" id="{14F51E4F-A563-4984-B02C-F85F48223E99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992313" y="263683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cs-CZ" sz="5400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Treatment of gout</a:t>
            </a:r>
          </a:p>
        </p:txBody>
      </p:sp>
    </p:spTree>
    <p:custDataLst>
      <p:tags r:id="rId1"/>
    </p:custData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>
            <a:extLst>
              <a:ext uri="{FF2B5EF4-FFF2-40B4-BE49-F238E27FC236}">
                <a16:creationId xmlns:a16="http://schemas.microsoft.com/office/drawing/2014/main" id="{56B7912C-AC6B-4137-A2D4-EB2C9B676706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altLang="cs-CZ" b="1">
                <a:latin typeface="Arial" panose="020B0604020202020204" pitchFamily="34" charset="0"/>
                <a:cs typeface="Arial" panose="020B0604020202020204" pitchFamily="34" charset="0"/>
              </a:rPr>
              <a:t>Drugs</a:t>
            </a:r>
          </a:p>
        </p:txBody>
      </p:sp>
      <p:sp>
        <p:nvSpPr>
          <p:cNvPr id="39939" name="Zástupný symbol pro obsah 3">
            <a:extLst>
              <a:ext uri="{FF2B5EF4-FFF2-40B4-BE49-F238E27FC236}">
                <a16:creationId xmlns:a16="http://schemas.microsoft.com/office/drawing/2014/main" id="{490BE603-6D3D-4300-B367-F50B835F5B9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20889" y="1628776"/>
            <a:ext cx="8467725" cy="4525963"/>
          </a:xfrm>
        </p:spPr>
        <p:txBody>
          <a:bodyPr/>
          <a:lstStyle/>
          <a:p>
            <a:pPr marL="514350" indent="-514350">
              <a:spcBef>
                <a:spcPct val="50000"/>
              </a:spcBef>
              <a:buFontTx/>
              <a:buAutoNum type="arabicPeriod"/>
            </a:pPr>
            <a:r>
              <a:rPr lang="en-US" altLang="cs-CZ" b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Acute gout attack</a:t>
            </a:r>
            <a:endParaRPr lang="cs-CZ" altLang="cs-CZ" b="1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 lvl="1" indent="-342900">
              <a:spcBef>
                <a:spcPct val="50000"/>
              </a:spcBef>
            </a:pPr>
            <a:r>
              <a:rPr lang="en-US" altLang="cs-CZ" sz="240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strong anti-inflammatory action</a:t>
            </a:r>
            <a:endParaRPr lang="cs-CZ" altLang="cs-CZ" sz="240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 lvl="1" indent="-342900">
              <a:spcBef>
                <a:spcPct val="50000"/>
              </a:spcBef>
            </a:pPr>
            <a:r>
              <a:rPr lang="en-US" altLang="cs-CZ" sz="240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pain-killers </a:t>
            </a:r>
            <a:endParaRPr lang="cs-CZ" altLang="cs-CZ" sz="240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 lvl="1" indent="-342900">
              <a:spcBef>
                <a:spcPct val="50000"/>
              </a:spcBef>
            </a:pPr>
            <a:r>
              <a:rPr lang="en-US" altLang="cs-CZ" sz="240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inhibition of leucocyte migration to the joint</a:t>
            </a:r>
          </a:p>
          <a:p>
            <a:pPr marL="514350" indent="-514350">
              <a:spcBef>
                <a:spcPct val="50000"/>
              </a:spcBef>
              <a:buFontTx/>
              <a:buAutoNum type="arabicPeriod"/>
            </a:pPr>
            <a:r>
              <a:rPr lang="en-US" altLang="cs-CZ" b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Hyperuricemia therapy / prevention of gout attack</a:t>
            </a:r>
            <a:endParaRPr lang="cs-CZ" altLang="cs-CZ" b="1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 lvl="1" indent="-342900">
              <a:spcBef>
                <a:spcPct val="50000"/>
              </a:spcBef>
            </a:pPr>
            <a:r>
              <a:rPr lang="en-US" altLang="cs-CZ" sz="240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increase of uric acid excretion </a:t>
            </a:r>
            <a:endParaRPr lang="cs-CZ" altLang="cs-CZ" sz="240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 lvl="1" indent="-342900">
              <a:spcBef>
                <a:spcPct val="50000"/>
              </a:spcBef>
            </a:pPr>
            <a:r>
              <a:rPr lang="en-US" altLang="cs-CZ" sz="240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block of synthesis</a:t>
            </a:r>
            <a:endParaRPr lang="cs-CZ" altLang="cs-CZ" sz="240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 lvl="1" indent="-342900">
              <a:spcBef>
                <a:spcPct val="50000"/>
              </a:spcBef>
              <a:buNone/>
            </a:pPr>
            <a:r>
              <a:rPr lang="cs-CZ" altLang="cs-CZ" sz="240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+ </a:t>
            </a:r>
            <a:r>
              <a:rPr lang="en-US" altLang="cs-CZ" sz="240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diet </a:t>
            </a:r>
          </a:p>
          <a:p>
            <a:pPr lvl="1" indent="-342900">
              <a:spcBef>
                <a:spcPct val="50000"/>
              </a:spcBef>
            </a:pPr>
            <a:endParaRPr lang="en-US" altLang="cs-CZ" sz="240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 marL="514350" indent="-514350">
              <a:spcBef>
                <a:spcPct val="50000"/>
              </a:spcBef>
              <a:buNone/>
            </a:pPr>
            <a:endParaRPr lang="cs-CZ" altLang="cs-CZ" sz="2400" b="1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282CB5E7-062B-4FBC-89EE-AA3A7495CF4F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cs-CZ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Treatment of acute gout attack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CA8C6B4-E32C-4D37-9747-89CF453FDA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81201" y="1628776"/>
            <a:ext cx="4475163" cy="4525963"/>
          </a:xfrm>
        </p:spPr>
        <p:txBody>
          <a:bodyPr/>
          <a:lstStyle/>
          <a:p>
            <a:pPr>
              <a:defRPr/>
            </a:pPr>
            <a:r>
              <a:rPr lang="cs-CZ" sz="1800" b="1" dirty="0" err="1"/>
              <a:t>NSAIDs</a:t>
            </a:r>
            <a:endParaRPr lang="cs-CZ" sz="1800" b="1" dirty="0"/>
          </a:p>
          <a:p>
            <a:pPr lvl="1">
              <a:defRPr/>
            </a:pPr>
            <a:r>
              <a:rPr lang="cs-CZ" sz="1800" dirty="0" err="1"/>
              <a:t>higher</a:t>
            </a:r>
            <a:r>
              <a:rPr lang="cs-CZ" sz="1800" dirty="0"/>
              <a:t> </a:t>
            </a:r>
            <a:r>
              <a:rPr lang="cs-CZ" sz="1800" dirty="0" err="1"/>
              <a:t>doses</a:t>
            </a:r>
            <a:r>
              <a:rPr lang="cs-CZ" sz="1800" dirty="0"/>
              <a:t> (</a:t>
            </a:r>
            <a:r>
              <a:rPr lang="cs-CZ" sz="1800" dirty="0" err="1"/>
              <a:t>i.m</a:t>
            </a:r>
            <a:r>
              <a:rPr lang="cs-CZ" sz="1800" dirty="0"/>
              <a:t>., </a:t>
            </a:r>
            <a:r>
              <a:rPr lang="cs-CZ" sz="1800" dirty="0" err="1"/>
              <a:t>p.o</a:t>
            </a:r>
            <a:r>
              <a:rPr lang="cs-CZ" sz="1800" dirty="0"/>
              <a:t>., </a:t>
            </a:r>
            <a:r>
              <a:rPr lang="cs-CZ" sz="1800" dirty="0" err="1"/>
              <a:t>p.r</a:t>
            </a:r>
            <a:r>
              <a:rPr lang="cs-CZ" sz="1800" dirty="0"/>
              <a:t>.)</a:t>
            </a:r>
          </a:p>
          <a:p>
            <a:pPr lvl="1">
              <a:defRPr/>
            </a:pPr>
            <a:r>
              <a:rPr lang="cs-CZ" sz="1800" dirty="0" err="1"/>
              <a:t>some</a:t>
            </a:r>
            <a:r>
              <a:rPr lang="cs-CZ" sz="1800" dirty="0"/>
              <a:t> </a:t>
            </a:r>
            <a:r>
              <a:rPr lang="cs-CZ" sz="1800" dirty="0" err="1"/>
              <a:t>have</a:t>
            </a:r>
            <a:r>
              <a:rPr lang="cs-CZ" sz="1800" dirty="0"/>
              <a:t> </a:t>
            </a:r>
            <a:r>
              <a:rPr lang="cs-CZ" sz="1800" dirty="0" err="1"/>
              <a:t>preferably</a:t>
            </a:r>
            <a:r>
              <a:rPr lang="cs-CZ" sz="1800" dirty="0"/>
              <a:t> </a:t>
            </a:r>
            <a:r>
              <a:rPr lang="cs-CZ" sz="1800" dirty="0" err="1"/>
              <a:t>uricosuric</a:t>
            </a:r>
            <a:r>
              <a:rPr lang="cs-CZ" sz="1800" dirty="0"/>
              <a:t> </a:t>
            </a:r>
            <a:r>
              <a:rPr lang="cs-CZ" sz="1800" dirty="0" err="1"/>
              <a:t>effect</a:t>
            </a:r>
            <a:endParaRPr lang="cs-CZ" sz="1800" dirty="0"/>
          </a:p>
          <a:p>
            <a:pPr lvl="1">
              <a:defRPr/>
            </a:pPr>
            <a:r>
              <a:rPr lang="cs-CZ" sz="1800" b="1" dirty="0" err="1"/>
              <a:t>indometacine</a:t>
            </a:r>
            <a:r>
              <a:rPr lang="cs-CZ" sz="1800" b="1" dirty="0"/>
              <a:t>, </a:t>
            </a:r>
            <a:r>
              <a:rPr lang="cs-CZ" sz="1800" b="1" dirty="0" err="1"/>
              <a:t>diclofenac</a:t>
            </a:r>
            <a:r>
              <a:rPr lang="cs-CZ" sz="1800" b="1" dirty="0"/>
              <a:t>, </a:t>
            </a:r>
            <a:r>
              <a:rPr lang="cs-CZ" sz="1800" b="1" dirty="0" err="1"/>
              <a:t>piroxicam</a:t>
            </a:r>
            <a:endParaRPr lang="cs-CZ" sz="1800" b="1" dirty="0"/>
          </a:p>
          <a:p>
            <a:pPr marL="457200" lvl="1">
              <a:defRPr/>
            </a:pPr>
            <a:endParaRPr lang="cs-CZ" sz="1800" b="1" dirty="0"/>
          </a:p>
          <a:p>
            <a:pPr>
              <a:defRPr/>
            </a:pPr>
            <a:r>
              <a:rPr lang="cs-CZ" sz="1800" b="1" dirty="0"/>
              <a:t>colchicine</a:t>
            </a:r>
          </a:p>
          <a:p>
            <a:pPr lvl="1">
              <a:defRPr/>
            </a:pPr>
            <a:r>
              <a:rPr lang="cs-CZ" sz="1800" dirty="0" err="1"/>
              <a:t>alcaloid</a:t>
            </a:r>
            <a:r>
              <a:rPr lang="cs-CZ" sz="1800" dirty="0"/>
              <a:t> </a:t>
            </a:r>
            <a:r>
              <a:rPr lang="cs-CZ" sz="1800" dirty="0" err="1"/>
              <a:t>obtained</a:t>
            </a:r>
            <a:r>
              <a:rPr lang="cs-CZ" sz="1800" dirty="0"/>
              <a:t> </a:t>
            </a:r>
            <a:r>
              <a:rPr lang="cs-CZ" sz="1800" dirty="0" err="1"/>
              <a:t>from</a:t>
            </a:r>
            <a:r>
              <a:rPr lang="cs-CZ" sz="1800" dirty="0"/>
              <a:t> </a:t>
            </a:r>
            <a:r>
              <a:rPr lang="cs-CZ" sz="1800" i="1" dirty="0" err="1"/>
              <a:t>Colchicum</a:t>
            </a:r>
            <a:r>
              <a:rPr lang="cs-CZ" sz="1800" i="1" dirty="0"/>
              <a:t> </a:t>
            </a:r>
            <a:r>
              <a:rPr lang="cs-CZ" sz="1800" i="1" dirty="0" err="1"/>
              <a:t>autumnale</a:t>
            </a:r>
            <a:endParaRPr lang="cs-CZ" sz="1800" i="1" dirty="0"/>
          </a:p>
          <a:p>
            <a:pPr lvl="1">
              <a:defRPr/>
            </a:pPr>
            <a:r>
              <a:rPr lang="cs-CZ" sz="1800" dirty="0" err="1"/>
              <a:t>p.o</a:t>
            </a:r>
            <a:r>
              <a:rPr lang="cs-CZ" sz="1800" dirty="0"/>
              <a:t>. </a:t>
            </a:r>
            <a:r>
              <a:rPr lang="cs-CZ" sz="1800" dirty="0" err="1"/>
              <a:t>every</a:t>
            </a:r>
            <a:r>
              <a:rPr lang="cs-CZ" sz="1800" dirty="0"/>
              <a:t> 2-4 </a:t>
            </a:r>
            <a:r>
              <a:rPr lang="cs-CZ" sz="1800" dirty="0" err="1"/>
              <a:t>hrs</a:t>
            </a:r>
            <a:endParaRPr lang="cs-CZ" sz="1800" dirty="0"/>
          </a:p>
          <a:p>
            <a:pPr lvl="1">
              <a:defRPr/>
            </a:pPr>
            <a:r>
              <a:rPr lang="cs-CZ" sz="1800" dirty="0" err="1"/>
              <a:t>mitotic</a:t>
            </a:r>
            <a:r>
              <a:rPr lang="cs-CZ" sz="1800" dirty="0"/>
              <a:t> </a:t>
            </a:r>
            <a:r>
              <a:rPr lang="cs-CZ" sz="1800" dirty="0" err="1"/>
              <a:t>poison</a:t>
            </a:r>
            <a:r>
              <a:rPr lang="cs-CZ" sz="1800" dirty="0"/>
              <a:t>, </a:t>
            </a:r>
            <a:r>
              <a:rPr lang="cs-CZ" sz="1800" dirty="0" err="1"/>
              <a:t>inhibits</a:t>
            </a:r>
            <a:r>
              <a:rPr lang="cs-CZ" sz="1800" dirty="0"/>
              <a:t> </a:t>
            </a:r>
            <a:r>
              <a:rPr lang="cs-CZ" sz="1800" dirty="0" err="1"/>
              <a:t>phagocytosis</a:t>
            </a:r>
            <a:r>
              <a:rPr lang="cs-CZ" sz="1800" dirty="0"/>
              <a:t> and leukocyte </a:t>
            </a:r>
            <a:r>
              <a:rPr lang="cs-CZ" sz="1800" dirty="0" err="1"/>
              <a:t>migration</a:t>
            </a:r>
            <a:endParaRPr lang="cs-CZ" sz="1800" dirty="0"/>
          </a:p>
          <a:p>
            <a:pPr lvl="1">
              <a:defRPr/>
            </a:pPr>
            <a:r>
              <a:rPr lang="cs-CZ" sz="1800" b="1" dirty="0"/>
              <a:t>AE:</a:t>
            </a:r>
            <a:r>
              <a:rPr lang="cs-CZ" sz="1800" dirty="0"/>
              <a:t> severe </a:t>
            </a:r>
            <a:r>
              <a:rPr lang="cs-CZ" sz="1800" dirty="0" err="1"/>
              <a:t>diarrhea</a:t>
            </a:r>
            <a:r>
              <a:rPr lang="cs-CZ" sz="1800" dirty="0"/>
              <a:t> – </a:t>
            </a:r>
            <a:r>
              <a:rPr lang="cs-CZ" sz="1800" dirty="0" err="1"/>
              <a:t>rehydratation</a:t>
            </a:r>
            <a:r>
              <a:rPr lang="cs-CZ" sz="1800" dirty="0"/>
              <a:t>!</a:t>
            </a:r>
          </a:p>
          <a:p>
            <a:pPr>
              <a:defRPr/>
            </a:pPr>
            <a:endParaRPr lang="cs-CZ" sz="1800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60AA0C27-AB7B-49EE-A89B-A316801785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56363" y="1628776"/>
            <a:ext cx="3725862" cy="4525963"/>
          </a:xfrm>
        </p:spPr>
        <p:txBody>
          <a:bodyPr/>
          <a:lstStyle/>
          <a:p>
            <a:pPr>
              <a:defRPr/>
            </a:pP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glucocorticoids</a:t>
            </a:r>
          </a:p>
          <a:p>
            <a:pPr lvl="1">
              <a:defRPr/>
            </a:pP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local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adm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 (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i.a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.) – </a:t>
            </a:r>
            <a:r>
              <a:rPr lang="cs-C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triamcinolone</a:t>
            </a:r>
            <a:endParaRPr 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defRPr/>
            </a:pP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systemic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p.o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i.m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i.v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.) – </a:t>
            </a:r>
            <a:r>
              <a:rPr lang="cs-C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prednison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methylprednisolon</a:t>
            </a:r>
            <a:endParaRPr 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cs-C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canakinumab</a:t>
            </a:r>
            <a:endParaRPr 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defRPr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IL-1 inhibitor,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human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monoclonal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antibody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defRPr/>
            </a:pP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patients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do not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tolerate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NSAIDs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and GC</a:t>
            </a:r>
          </a:p>
          <a:p>
            <a:pPr lvl="1">
              <a:defRPr/>
            </a:pP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s.c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aplication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65" name="Obrázek 6">
            <a:extLst>
              <a:ext uri="{FF2B5EF4-FFF2-40B4-BE49-F238E27FC236}">
                <a16:creationId xmlns:a16="http://schemas.microsoft.com/office/drawing/2014/main" id="{7FB856F2-54C1-485F-BF56-295C622720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5830" y="5840146"/>
            <a:ext cx="11874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F89BA080-EBFB-4648-8762-A27F225456E9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995488" y="26035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cs-CZ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Chronic treatment of gout</a:t>
            </a:r>
            <a:endParaRPr lang="en-US" altLang="cs-CZ" sz="5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9B05B4B4-3F06-4C03-ADA3-998659FC23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557338"/>
            <a:ext cx="8362950" cy="5300662"/>
          </a:xfrm>
        </p:spPr>
        <p:txBody>
          <a:bodyPr/>
          <a:lstStyle/>
          <a:p>
            <a:pPr marL="514350" indent="-514350">
              <a:lnSpc>
                <a:spcPct val="90000"/>
              </a:lnSpc>
              <a:buFontTx/>
              <a:buAutoNum type="arabicPeriod"/>
            </a:pPr>
            <a:r>
              <a:rPr lang="en-US" altLang="cs-CZ" b="1">
                <a:latin typeface="Arial" panose="020B0604020202020204" pitchFamily="34" charset="0"/>
                <a:cs typeface="Arial" panose="020B0604020202020204" pitchFamily="34" charset="0"/>
              </a:rPr>
              <a:t>Uricosurics</a:t>
            </a:r>
            <a:endParaRPr lang="cs-CZ" altLang="cs-CZ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90000"/>
              </a:lnSpc>
            </a:pPr>
            <a:r>
              <a:rPr lang="cs-CZ" altLang="cs-CZ" sz="200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cs-CZ" sz="2000">
                <a:latin typeface="Arial" panose="020B0604020202020204" pitchFamily="34" charset="0"/>
                <a:cs typeface="Arial" panose="020B0604020202020204" pitchFamily="34" charset="0"/>
              </a:rPr>
              <a:t>nhibit reabsorption of uric acid in primary tubulus</a:t>
            </a:r>
          </a:p>
          <a:p>
            <a:pPr marL="514350" indent="-514350" algn="ctr">
              <a:lnSpc>
                <a:spcPct val="90000"/>
              </a:lnSpc>
              <a:buNone/>
            </a:pPr>
            <a:endParaRPr lang="en-US" altLang="cs-CZ" sz="20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r>
              <a:rPr lang="cs-CZ" altLang="cs-CZ" sz="2000" b="1">
                <a:latin typeface="Arial" panose="020B0604020202020204" pitchFamily="34" charset="0"/>
                <a:cs typeface="Arial" panose="020B0604020202020204" pitchFamily="34" charset="0"/>
              </a:rPr>
              <a:t>Lesinurad</a:t>
            </a:r>
          </a:p>
          <a:p>
            <a:pPr marL="514350" indent="-514350">
              <a:lnSpc>
                <a:spcPct val="90000"/>
              </a:lnSpc>
            </a:pPr>
            <a:r>
              <a:rPr lang="cs-CZ" altLang="cs-CZ" sz="2000">
                <a:latin typeface="Arial" panose="020B0604020202020204" pitchFamily="34" charset="0"/>
                <a:cs typeface="Arial" panose="020B0604020202020204" pitchFamily="34" charset="0"/>
              </a:rPr>
              <a:t>only in combination with xantin oxidase inhibitors</a:t>
            </a:r>
          </a:p>
          <a:p>
            <a:pPr marL="514350" indent="-514350">
              <a:lnSpc>
                <a:spcPct val="90000"/>
              </a:lnSpc>
              <a:buNone/>
            </a:pPr>
            <a:endParaRPr lang="cs-CZ" altLang="cs-CZ" sz="20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r>
              <a:rPr lang="cs-CZ" altLang="cs-CZ" sz="2000" b="1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cs-CZ" sz="2000" b="1">
                <a:latin typeface="Arial" panose="020B0604020202020204" pitchFamily="34" charset="0"/>
                <a:cs typeface="Arial" panose="020B0604020202020204" pitchFamily="34" charset="0"/>
              </a:rPr>
              <a:t>robenecide </a:t>
            </a:r>
            <a:endParaRPr lang="en-US" altLang="cs-CZ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90000"/>
              </a:lnSpc>
            </a:pPr>
            <a:r>
              <a:rPr lang="en-US" altLang="cs-CZ" sz="2000">
                <a:latin typeface="Arial" panose="020B0604020202020204" pitchFamily="34" charset="0"/>
                <a:cs typeface="Arial" panose="020B0604020202020204" pitchFamily="34" charset="0"/>
              </a:rPr>
              <a:t>sometimes used with antibiotics</a:t>
            </a:r>
            <a:r>
              <a:rPr lang="cs-CZ" altLang="cs-CZ" sz="2000">
                <a:latin typeface="Arial" panose="020B0604020202020204" pitchFamily="34" charset="0"/>
                <a:cs typeface="Arial" panose="020B0604020202020204" pitchFamily="34" charset="0"/>
              </a:rPr>
              <a:t> or antivirotics</a:t>
            </a:r>
            <a:r>
              <a:rPr lang="en-US" altLang="cs-CZ" sz="2000">
                <a:latin typeface="Arial" panose="020B0604020202020204" pitchFamily="34" charset="0"/>
                <a:cs typeface="Arial" panose="020B0604020202020204" pitchFamily="34" charset="0"/>
              </a:rPr>
              <a:t> to make them stay longer in the body</a:t>
            </a:r>
            <a:endParaRPr lang="cs-CZ" altLang="cs-CZ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90000"/>
              </a:lnSpc>
            </a:pPr>
            <a:r>
              <a:rPr lang="cs-CZ" altLang="cs-CZ" sz="2000">
                <a:latin typeface="Arial" panose="020B0604020202020204" pitchFamily="34" charset="0"/>
                <a:cs typeface="Arial" panose="020B0604020202020204" pitchFamily="34" charset="0"/>
              </a:rPr>
              <a:t>Not registered in Czech Rep.</a:t>
            </a:r>
            <a:endParaRPr lang="en-US" altLang="cs-CZ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>
            <a:extLst>
              <a:ext uri="{FF2B5EF4-FFF2-40B4-BE49-F238E27FC236}">
                <a16:creationId xmlns:a16="http://schemas.microsoft.com/office/drawing/2014/main" id="{E589B577-7EA6-435E-9CD9-171FC91258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19288" y="549276"/>
            <a:ext cx="8362950" cy="4949825"/>
          </a:xfrm>
        </p:spPr>
        <p:txBody>
          <a:bodyPr/>
          <a:lstStyle/>
          <a:p>
            <a:pPr marL="514350" indent="-514350">
              <a:buFontTx/>
              <a:buAutoNum type="arabicPeriod" startAt="2"/>
              <a:defRPr/>
            </a:pPr>
            <a:r>
              <a:rPr lang="en-US" alt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Antiuratics</a:t>
            </a: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14350" indent="-514350">
              <a:lnSpc>
                <a:spcPct val="150000"/>
              </a:lnSpc>
              <a:defRPr/>
            </a:pP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inhibit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syntesis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urine acid by </a:t>
            </a: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inhibition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xantin </a:t>
            </a:r>
            <a:r>
              <a:rPr lang="cs-CZ" altLang="cs-C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oxidase</a:t>
            </a: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 (XO)</a:t>
            </a:r>
            <a:endParaRPr lang="en-US" alt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ctr">
              <a:lnSpc>
                <a:spcPct val="90000"/>
              </a:lnSpc>
              <a:buNone/>
              <a:defRPr/>
            </a:pPr>
            <a:endParaRPr lang="en-US" alt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90000"/>
              </a:lnSpc>
              <a:buNone/>
              <a:defRPr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90000"/>
              </a:lnSpc>
              <a:defRPr/>
            </a:pPr>
            <a:endParaRPr lang="cs-CZ" alt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90000"/>
              </a:lnSpc>
              <a:buNone/>
              <a:defRPr/>
            </a:pPr>
            <a:endParaRPr lang="cs-CZ" alt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90000"/>
              </a:lnSpc>
              <a:buNone/>
              <a:defRPr/>
            </a:pPr>
            <a:endParaRPr lang="cs-CZ" alt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90000"/>
              </a:lnSpc>
              <a:buNone/>
              <a:defRPr/>
            </a:pPr>
            <a:r>
              <a:rPr lang="en-US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Allopurinol</a:t>
            </a:r>
            <a:endParaRPr lang="en-US" alt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90000"/>
              </a:lnSpc>
              <a:defRPr/>
            </a:pPr>
            <a:r>
              <a:rPr lang="en-US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isomer of hypoxanthin, competitive inhibition of </a:t>
            </a:r>
            <a:r>
              <a:rPr lang="en-US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xanthin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oxidase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90000"/>
              </a:lnSpc>
              <a:defRPr/>
            </a:pP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inhibits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de novo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syntesis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purines</a:t>
            </a:r>
            <a:endParaRPr lang="en-US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1" indent="-514350">
              <a:lnSpc>
                <a:spcPct val="90000"/>
              </a:lnSpc>
              <a:buFontTx/>
              <a:buChar char="•"/>
              <a:defRPr/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ot</a:t>
            </a:r>
            <a:r>
              <a:rPr lang="en-US" altLang="cs-CZ" dirty="0">
                <a:latin typeface="Arial" panose="020B0604020202020204" pitchFamily="34" charset="0"/>
                <a:cs typeface="Arial" panose="020B0604020202020204" pitchFamily="34" charset="0"/>
              </a:rPr>
              <a:t> combine with cytostatic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cs-CZ" dirty="0">
                <a:latin typeface="Arial" panose="020B0604020202020204" pitchFamily="34" charset="0"/>
                <a:cs typeface="Arial" panose="020B0604020202020204" pitchFamily="34" charset="0"/>
              </a:rPr>
              <a:t> of purine structure (</a:t>
            </a:r>
            <a:r>
              <a:rPr lang="en-US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azathioprin</a:t>
            </a:r>
            <a:r>
              <a:rPr lang="en-US" altLang="cs-CZ" dirty="0">
                <a:latin typeface="Arial" panose="020B0604020202020204" pitchFamily="34" charset="0"/>
                <a:cs typeface="Arial" panose="020B0604020202020204" pitchFamily="34" charset="0"/>
              </a:rPr>
              <a:t>, 6-mercaptopurin) – allopurinol </a:t>
            </a:r>
            <a:r>
              <a:rPr lang="en-US" altLang="cs-CZ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  their toxicity!</a:t>
            </a:r>
            <a:endParaRPr lang="cs-CZ" altLang="cs-CZ" dirty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marL="514350" lvl="1" indent="-514350">
              <a:lnSpc>
                <a:spcPct val="90000"/>
              </a:lnSpc>
              <a:buFontTx/>
              <a:buChar char="•"/>
              <a:defRPr/>
            </a:pP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AE: </a:t>
            </a: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usually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well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tolerated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, most </a:t>
            </a: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common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:</a:t>
            </a:r>
          </a:p>
          <a:p>
            <a:pPr marL="514350" lvl="1" indent="-514350">
              <a:lnSpc>
                <a:spcPct val="90000"/>
              </a:lnSpc>
              <a:defRPr/>
            </a:pP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rash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, GIT </a:t>
            </a: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intoleration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, </a:t>
            </a: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hypersensitive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reaction</a:t>
            </a:r>
            <a:endParaRPr lang="en-US" altLang="cs-CZ" sz="1800" dirty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en-US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3011" name="Skupina 7">
            <a:extLst>
              <a:ext uri="{FF2B5EF4-FFF2-40B4-BE49-F238E27FC236}">
                <a16:creationId xmlns:a16="http://schemas.microsoft.com/office/drawing/2014/main" id="{97C20F61-6145-4AC6-BD1D-73D80DA317B0}"/>
              </a:ext>
            </a:extLst>
          </p:cNvPr>
          <p:cNvGrpSpPr>
            <a:grpSpLocks/>
          </p:cNvGrpSpPr>
          <p:nvPr/>
        </p:nvGrpSpPr>
        <p:grpSpPr bwMode="auto">
          <a:xfrm>
            <a:off x="2782888" y="1989139"/>
            <a:ext cx="6430962" cy="669925"/>
            <a:chOff x="1285204" y="1790319"/>
            <a:chExt cx="6429576" cy="670639"/>
          </a:xfrm>
        </p:grpSpPr>
        <p:sp>
          <p:nvSpPr>
            <p:cNvPr id="43013" name="Text Box 5">
              <a:extLst>
                <a:ext uri="{FF2B5EF4-FFF2-40B4-BE49-F238E27FC236}">
                  <a16:creationId xmlns:a16="http://schemas.microsoft.com/office/drawing/2014/main" id="{D741EF21-D6EE-4ECA-9BC2-81F899CA43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85204" y="2060848"/>
              <a:ext cx="1872208" cy="400110"/>
            </a:xfrm>
            <a:prstGeom prst="rect">
              <a:avLst/>
            </a:prstGeom>
            <a:noFill/>
            <a:ln w="1905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andara" panose="020E0502030303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000" b="1"/>
                <a:t>hypoxanthin</a:t>
              </a:r>
              <a:endParaRPr lang="en-US" altLang="cs-CZ" sz="2000" b="1"/>
            </a:p>
          </p:txBody>
        </p:sp>
        <p:sp>
          <p:nvSpPr>
            <p:cNvPr id="43014" name="Text Box 6">
              <a:extLst>
                <a:ext uri="{FF2B5EF4-FFF2-40B4-BE49-F238E27FC236}">
                  <a16:creationId xmlns:a16="http://schemas.microsoft.com/office/drawing/2014/main" id="{BD4DA7A9-E1C3-4D44-90BE-B72EA2990C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23928" y="2060848"/>
              <a:ext cx="1512168" cy="400110"/>
            </a:xfrm>
            <a:prstGeom prst="rect">
              <a:avLst/>
            </a:prstGeom>
            <a:noFill/>
            <a:ln w="1905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andara" panose="020E0502030303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000" b="1"/>
                <a:t>xanthin</a:t>
              </a:r>
              <a:endParaRPr lang="en-US" altLang="cs-CZ" sz="2000" b="1"/>
            </a:p>
          </p:txBody>
        </p:sp>
        <p:sp>
          <p:nvSpPr>
            <p:cNvPr id="43015" name="Text Box 6">
              <a:extLst>
                <a:ext uri="{FF2B5EF4-FFF2-40B4-BE49-F238E27FC236}">
                  <a16:creationId xmlns:a16="http://schemas.microsoft.com/office/drawing/2014/main" id="{50AEAED0-C67A-4F5E-AB84-2225247B9A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02612" y="2059161"/>
              <a:ext cx="1512168" cy="400110"/>
            </a:xfrm>
            <a:prstGeom prst="rect">
              <a:avLst/>
            </a:prstGeom>
            <a:noFill/>
            <a:ln w="1905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andara" panose="020E0502030303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000" b="1"/>
                <a:t>uric acid</a:t>
              </a:r>
              <a:endParaRPr lang="en-US" altLang="cs-CZ" sz="2000" b="1"/>
            </a:p>
          </p:txBody>
        </p:sp>
        <p:cxnSp>
          <p:nvCxnSpPr>
            <p:cNvPr id="3" name="Přímá spojnice se šipkou 2">
              <a:extLst>
                <a:ext uri="{FF2B5EF4-FFF2-40B4-BE49-F238E27FC236}">
                  <a16:creationId xmlns:a16="http://schemas.microsoft.com/office/drawing/2014/main" id="{C6108BAD-8082-41C5-80A3-5A4C6A05D5A3}"/>
                </a:ext>
              </a:extLst>
            </p:cNvPr>
            <p:cNvCxnSpPr/>
            <p:nvPr/>
          </p:nvCxnSpPr>
          <p:spPr bwMode="auto">
            <a:xfrm>
              <a:off x="3158050" y="2259130"/>
              <a:ext cx="766597" cy="0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Přímá spojnice se šipkou 9">
              <a:extLst>
                <a:ext uri="{FF2B5EF4-FFF2-40B4-BE49-F238E27FC236}">
                  <a16:creationId xmlns:a16="http://schemas.microsoft.com/office/drawing/2014/main" id="{44A76A26-BF38-42CB-A926-88425A7547FE}"/>
                </a:ext>
              </a:extLst>
            </p:cNvPr>
            <p:cNvCxnSpPr/>
            <p:nvPr/>
          </p:nvCxnSpPr>
          <p:spPr bwMode="auto">
            <a:xfrm>
              <a:off x="5435621" y="2260720"/>
              <a:ext cx="766598" cy="0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3018" name="TextovéPole 6">
              <a:extLst>
                <a:ext uri="{FF2B5EF4-FFF2-40B4-BE49-F238E27FC236}">
                  <a16:creationId xmlns:a16="http://schemas.microsoft.com/office/drawing/2014/main" id="{35469F53-ADAC-4F53-A79D-18C8BC8E7F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96472" y="1790700"/>
              <a:ext cx="62745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andara" panose="020E0502030303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cs-CZ" altLang="cs-CZ" sz="1800" b="1"/>
                <a:t>XO</a:t>
              </a:r>
            </a:p>
          </p:txBody>
        </p:sp>
        <p:sp>
          <p:nvSpPr>
            <p:cNvPr id="43019" name="TextovéPole 11">
              <a:extLst>
                <a:ext uri="{FF2B5EF4-FFF2-40B4-BE49-F238E27FC236}">
                  <a16:creationId xmlns:a16="http://schemas.microsoft.com/office/drawing/2014/main" id="{828374E5-42B3-41EF-9654-E2F7AE833F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75156" y="1790319"/>
              <a:ext cx="62745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andara" panose="020E0502030303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cs-CZ" altLang="cs-CZ" sz="1800" b="1"/>
                <a:t>XO</a:t>
              </a:r>
            </a:p>
          </p:txBody>
        </p:sp>
      </p:grpSp>
    </p:spTree>
    <p:custDataLst>
      <p:tags r:id="rId1"/>
    </p:custData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39D91F2B-2D8D-4AFA-9B70-F3D2AC295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2313" y="620714"/>
            <a:ext cx="8229600" cy="5400675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  <a:defRPr/>
            </a:pPr>
            <a:r>
              <a:rPr lang="cs-CZ" alt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Febuxostat</a:t>
            </a:r>
            <a:endParaRPr lang="cs-CZ" alt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MA: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non-purine inhibitor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xantinoxidase</a:t>
            </a: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clinical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trials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proved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higher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efficacy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than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allopurinol</a:t>
            </a: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AE: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gout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attacts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liver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abnormalities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diarrhoea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nausea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headache</a:t>
            </a: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endParaRPr lang="cs-CZ" alt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cs-CZ" alt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Pegloticase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recombinant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uricase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defRPr/>
            </a:pP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MA: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transforms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uric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acid to alantoin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better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solubility</a:t>
            </a: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AE: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anaphylactic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shock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reaction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infusion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gout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attacts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beginning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therapy</a:t>
            </a: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i.v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aplication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inpatient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E1F19AF-C6B1-4CD8-A9AA-31BFA85615E5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524000" y="188913"/>
            <a:ext cx="9144000" cy="1008062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 err="1">
                <a:solidFill>
                  <a:schemeClr val="tx1"/>
                </a:solidFill>
                <a:latin typeface="+mn-lt"/>
              </a:rPr>
              <a:t>Cyclooxygenases</a:t>
            </a:r>
            <a:endParaRPr lang="cs-CZ" altLang="cs-CZ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49CB3254-77F4-47FE-BC97-BD05857D2D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12875"/>
            <a:ext cx="8893175" cy="511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altLang="cs-CZ" sz="2800" b="1" dirty="0">
                <a:latin typeface="+mn-lt"/>
              </a:rPr>
              <a:t>COX-1 – constitutive</a:t>
            </a:r>
            <a:r>
              <a:rPr lang="en-GB" altLang="cs-CZ" sz="2800" dirty="0">
                <a:latin typeface="+mn-lt"/>
              </a:rPr>
              <a:t> – </a:t>
            </a:r>
            <a:r>
              <a:rPr lang="en-GB" altLang="cs-CZ" sz="2800" dirty="0" err="1">
                <a:latin typeface="+mn-lt"/>
              </a:rPr>
              <a:t>prostanoids</a:t>
            </a:r>
            <a:r>
              <a:rPr lang="en-GB" altLang="cs-CZ" sz="2800" dirty="0">
                <a:latin typeface="+mn-lt"/>
              </a:rPr>
              <a:t> involved in physiological processes (gastroprotective effects, platelet activities)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GB" altLang="cs-CZ" sz="2800" b="1" dirty="0">
                <a:latin typeface="+mn-lt"/>
              </a:rPr>
              <a:t>COX-2 – inducible</a:t>
            </a:r>
            <a:r>
              <a:rPr lang="cs-CZ" altLang="cs-CZ" sz="2800" b="1" dirty="0">
                <a:latin typeface="+mn-lt"/>
              </a:rPr>
              <a:t> </a:t>
            </a:r>
            <a:r>
              <a:rPr lang="en-GB" altLang="cs-CZ" sz="2800" dirty="0">
                <a:latin typeface="+mn-lt"/>
              </a:rPr>
              <a:t>– activity enhanced by proinflammatory factors</a:t>
            </a:r>
            <a:r>
              <a:rPr lang="cs-CZ" altLang="cs-CZ" sz="2800" dirty="0">
                <a:latin typeface="+mn-lt"/>
              </a:rPr>
              <a:t> </a:t>
            </a:r>
            <a:r>
              <a:rPr lang="en-GB" altLang="cs-CZ" sz="2800" dirty="0">
                <a:latin typeface="+mn-lt"/>
              </a:rPr>
              <a:t>(IL-1, IL-2, TNF-</a:t>
            </a:r>
            <a:r>
              <a:rPr lang="en-GB" altLang="cs-CZ" sz="2800" dirty="0">
                <a:latin typeface="+mn-lt"/>
                <a:sym typeface="Symbol" panose="05050102010706020507" pitchFamily="18" charset="2"/>
              </a:rPr>
              <a:t></a:t>
            </a:r>
            <a:r>
              <a:rPr lang="cs-CZ" altLang="cs-CZ" sz="2800" dirty="0">
                <a:latin typeface="+mn-lt"/>
              </a:rPr>
              <a:t>, </a:t>
            </a:r>
            <a:r>
              <a:rPr lang="en-GB" altLang="cs-CZ" sz="2800" dirty="0">
                <a:latin typeface="+mn-lt"/>
              </a:rPr>
              <a:t>oncogenes,..)</a:t>
            </a:r>
          </a:p>
          <a:p>
            <a:pPr lvl="1" eaLnBrk="1" hangingPunct="1">
              <a:spcBef>
                <a:spcPct val="50000"/>
              </a:spcBef>
              <a:defRPr/>
            </a:pPr>
            <a:r>
              <a:rPr lang="en-GB" altLang="cs-CZ" dirty="0" err="1">
                <a:latin typeface="+mn-lt"/>
              </a:rPr>
              <a:t>prostanoids</a:t>
            </a:r>
            <a:r>
              <a:rPr lang="en-GB" altLang="cs-CZ" dirty="0">
                <a:latin typeface="+mn-lt"/>
              </a:rPr>
              <a:t> </a:t>
            </a:r>
            <a:r>
              <a:rPr lang="cs-CZ" altLang="cs-CZ" dirty="0">
                <a:latin typeface="+mn-lt"/>
                <a:sym typeface="Wingdings" panose="05000000000000000000" pitchFamily="2" charset="2"/>
              </a:rPr>
              <a:t></a:t>
            </a:r>
            <a:r>
              <a:rPr lang="en-GB" altLang="cs-CZ" dirty="0">
                <a:latin typeface="+mn-lt"/>
                <a:sym typeface="Symbol" panose="05050102010706020507" pitchFamily="18" charset="2"/>
              </a:rPr>
              <a:t> </a:t>
            </a:r>
            <a:r>
              <a:rPr lang="en-GB" altLang="cs-CZ" dirty="0">
                <a:latin typeface="+mn-lt"/>
              </a:rPr>
              <a:t>inflammation, fever, pain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GB" altLang="cs-CZ" sz="2800" b="1" dirty="0">
                <a:latin typeface="+mn-lt"/>
              </a:rPr>
              <a:t>COX-3</a:t>
            </a:r>
            <a:r>
              <a:rPr lang="en-GB" altLang="cs-CZ" sz="2800" dirty="0">
                <a:latin typeface="+mn-lt"/>
              </a:rPr>
              <a:t> </a:t>
            </a:r>
            <a:r>
              <a:rPr lang="cs-CZ" altLang="cs-CZ" sz="2800" dirty="0">
                <a:latin typeface="+mn-lt"/>
              </a:rPr>
              <a:t>? </a:t>
            </a:r>
            <a:r>
              <a:rPr lang="en-GB" altLang="cs-CZ" sz="2800" dirty="0">
                <a:latin typeface="+mn-lt"/>
              </a:rPr>
              <a:t>– central mechanism of analgesic and antipyretic effect (localization: heart</a:t>
            </a:r>
            <a:r>
              <a:rPr lang="cs-CZ" altLang="cs-CZ" sz="2800" dirty="0">
                <a:latin typeface="+mn-lt"/>
              </a:rPr>
              <a:t> </a:t>
            </a:r>
            <a:r>
              <a:rPr lang="en-GB" altLang="cs-CZ" sz="2800" dirty="0">
                <a:latin typeface="+mn-lt"/>
              </a:rPr>
              <a:t>+</a:t>
            </a:r>
            <a:r>
              <a:rPr lang="cs-CZ" altLang="cs-CZ" sz="2800" dirty="0">
                <a:latin typeface="+mn-lt"/>
              </a:rPr>
              <a:t> </a:t>
            </a:r>
            <a:r>
              <a:rPr lang="en-GB" altLang="cs-CZ" sz="2800" dirty="0">
                <a:latin typeface="+mn-lt"/>
              </a:rPr>
              <a:t>CNS)</a:t>
            </a: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7BC5C9E3-B2BD-4CFC-96DB-D356F0851D07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121652" y="352531"/>
            <a:ext cx="10753200" cy="451576"/>
          </a:xfrm>
        </p:spPr>
        <p:txBody>
          <a:bodyPr/>
          <a:lstStyle/>
          <a:p>
            <a:r>
              <a:rPr lang="cs-CZ" alt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Classification</a:t>
            </a: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 by COX1/COX2 </a:t>
            </a:r>
            <a:r>
              <a:rPr lang="cs-CZ" alt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inhibition</a:t>
            </a:r>
            <a:endParaRPr lang="cs-CZ" alt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obsah 5">
            <a:extLst>
              <a:ext uri="{FF2B5EF4-FFF2-40B4-BE49-F238E27FC236}">
                <a16:creationId xmlns:a16="http://schemas.microsoft.com/office/drawing/2014/main" id="{3570BDEA-BF14-4064-B4B5-C2344F6CB7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855788"/>
            <a:ext cx="8229600" cy="4525962"/>
          </a:xfrm>
        </p:spPr>
        <p:txBody>
          <a:bodyPr/>
          <a:lstStyle/>
          <a:p>
            <a:pPr marL="609600" indent="-609600">
              <a:buFontTx/>
              <a:buAutoNum type="arabicPeriod"/>
              <a:defRPr/>
            </a:pPr>
            <a:r>
              <a:rPr lang="cs-CZ" altLang="cs-CZ" u="sng" dirty="0" err="1">
                <a:latin typeface="Arial" panose="020B0604020202020204" pitchFamily="34" charset="0"/>
                <a:cs typeface="Arial" panose="020B0604020202020204" pitchFamily="34" charset="0"/>
              </a:rPr>
              <a:t>Nonspecific</a:t>
            </a:r>
            <a:r>
              <a:rPr lang="cs-CZ" altLang="cs-CZ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u="sng" dirty="0" err="1">
                <a:latin typeface="Arial" panose="020B0604020202020204" pitchFamily="34" charset="0"/>
                <a:cs typeface="Arial" panose="020B0604020202020204" pitchFamily="34" charset="0"/>
              </a:rPr>
              <a:t>inhibitors</a:t>
            </a:r>
            <a:endParaRPr lang="cs-CZ" altLang="cs-CZ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90600" lvl="1" indent="-533400">
              <a:buFontTx/>
              <a:buChar char="•"/>
              <a:defRPr/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ASA, ibuprofen, </a:t>
            </a: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diclofenac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, …</a:t>
            </a:r>
          </a:p>
          <a:p>
            <a:pPr marL="990600" lvl="1" indent="-533400">
              <a:buFontTx/>
              <a:buChar char="•"/>
              <a:defRPr/>
            </a:pPr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>
              <a:buFontTx/>
              <a:buAutoNum type="arabicPeriod"/>
              <a:defRPr/>
            </a:pPr>
            <a:r>
              <a:rPr lang="cs-CZ" altLang="cs-CZ" u="sng" dirty="0" err="1">
                <a:latin typeface="Arial" panose="020B0604020202020204" pitchFamily="34" charset="0"/>
                <a:cs typeface="Arial" panose="020B0604020202020204" pitchFamily="34" charset="0"/>
              </a:rPr>
              <a:t>Preferential</a:t>
            </a:r>
            <a:r>
              <a:rPr lang="cs-CZ" altLang="cs-CZ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u="sng" dirty="0" err="1">
                <a:latin typeface="Arial" panose="020B0604020202020204" pitchFamily="34" charset="0"/>
                <a:cs typeface="Arial" panose="020B0604020202020204" pitchFamily="34" charset="0"/>
              </a:rPr>
              <a:t>inhibitors</a:t>
            </a:r>
            <a:r>
              <a:rPr lang="cs-CZ" altLang="cs-CZ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u="sng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altLang="cs-CZ" u="sng" dirty="0">
                <a:latin typeface="Arial" panose="020B0604020202020204" pitchFamily="34" charset="0"/>
                <a:cs typeface="Arial" panose="020B0604020202020204" pitchFamily="34" charset="0"/>
              </a:rPr>
              <a:t> COX-2</a:t>
            </a:r>
          </a:p>
          <a:p>
            <a:pPr marL="990600" lvl="1" indent="-533400">
              <a:buFontTx/>
              <a:buChar char="•"/>
              <a:defRPr/>
            </a:pP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meloxicam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nimesulid</a:t>
            </a:r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90600" lvl="1" indent="-533400">
              <a:buFontTx/>
              <a:buChar char="•"/>
              <a:defRPr/>
            </a:pPr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>
              <a:buFontTx/>
              <a:buAutoNum type="arabicPeriod"/>
              <a:defRPr/>
            </a:pPr>
            <a:r>
              <a:rPr lang="cs-CZ" altLang="cs-CZ" u="sng" dirty="0" err="1">
                <a:latin typeface="Arial" panose="020B0604020202020204" pitchFamily="34" charset="0"/>
                <a:cs typeface="Arial" panose="020B0604020202020204" pitchFamily="34" charset="0"/>
              </a:rPr>
              <a:t>Specific</a:t>
            </a:r>
            <a:r>
              <a:rPr lang="cs-CZ" altLang="cs-CZ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u="sng" dirty="0" err="1">
                <a:latin typeface="Arial" panose="020B0604020202020204" pitchFamily="34" charset="0"/>
                <a:cs typeface="Arial" panose="020B0604020202020204" pitchFamily="34" charset="0"/>
              </a:rPr>
              <a:t>inhibitors</a:t>
            </a:r>
            <a:r>
              <a:rPr lang="cs-CZ" altLang="cs-CZ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u="sng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altLang="cs-CZ" u="sng" dirty="0">
                <a:latin typeface="Arial" panose="020B0604020202020204" pitchFamily="34" charset="0"/>
                <a:cs typeface="Arial" panose="020B0604020202020204" pitchFamily="34" charset="0"/>
              </a:rPr>
              <a:t> COX-2</a:t>
            </a:r>
          </a:p>
          <a:p>
            <a:pPr marL="990600" lvl="1" indent="-533400">
              <a:buFontTx/>
              <a:buChar char="•"/>
              <a:defRPr/>
            </a:pP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coxibs</a:t>
            </a:r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mechanismus 3">
            <a:extLst>
              <a:ext uri="{FF2B5EF4-FFF2-40B4-BE49-F238E27FC236}">
                <a16:creationId xmlns:a16="http://schemas.microsoft.com/office/drawing/2014/main" id="{AFF4D120-A6F2-465E-B422-69FB746718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1" y="115888"/>
            <a:ext cx="7281863" cy="65976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421" name="Oval 5">
            <a:extLst>
              <a:ext uri="{FF2B5EF4-FFF2-40B4-BE49-F238E27FC236}">
                <a16:creationId xmlns:a16="http://schemas.microsoft.com/office/drawing/2014/main" id="{7E4069DC-240D-4C3F-A49B-AFA5C72A31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7108" y="1257300"/>
            <a:ext cx="914400" cy="838200"/>
          </a:xfrm>
          <a:prstGeom prst="ellips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60422" name="Line 6">
            <a:extLst>
              <a:ext uri="{FF2B5EF4-FFF2-40B4-BE49-F238E27FC236}">
                <a16:creationId xmlns:a16="http://schemas.microsoft.com/office/drawing/2014/main" id="{0C08469A-3B09-47B0-904F-AFF262B80CC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780519" y="2555904"/>
            <a:ext cx="4763" cy="40163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17" name="Line 7">
            <a:extLst>
              <a:ext uri="{FF2B5EF4-FFF2-40B4-BE49-F238E27FC236}">
                <a16:creationId xmlns:a16="http://schemas.microsoft.com/office/drawing/2014/main" id="{95C76FEB-8A06-4007-8210-41311F2B78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83993" y="1066800"/>
            <a:ext cx="0" cy="381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18" name="Line 8">
            <a:extLst>
              <a:ext uri="{FF2B5EF4-FFF2-40B4-BE49-F238E27FC236}">
                <a16:creationId xmlns:a16="http://schemas.microsoft.com/office/drawing/2014/main" id="{DD610625-DD94-4ADC-B7E1-35115345462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45651" y="5070505"/>
            <a:ext cx="22860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" name="Line 6">
            <a:extLst>
              <a:ext uri="{FF2B5EF4-FFF2-40B4-BE49-F238E27FC236}">
                <a16:creationId xmlns:a16="http://schemas.microsoft.com/office/drawing/2014/main" id="{F7825D1B-7D12-4B9C-BF86-A9824571DFB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65624" y="2555904"/>
            <a:ext cx="0" cy="40163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" name="Line 6">
            <a:extLst>
              <a:ext uri="{FF2B5EF4-FFF2-40B4-BE49-F238E27FC236}">
                <a16:creationId xmlns:a16="http://schemas.microsoft.com/office/drawing/2014/main" id="{D23A60B9-6E89-47D5-AF25-C9953DF4FE8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065624" y="3326450"/>
            <a:ext cx="503238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0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74">
            <a:extLst>
              <a:ext uri="{FF2B5EF4-FFF2-40B4-BE49-F238E27FC236}">
                <a16:creationId xmlns:a16="http://schemas.microsoft.com/office/drawing/2014/main" id="{6BAA1C4B-EA3D-4CAD-9F5D-CB74C57D722D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2087564" y="188913"/>
            <a:ext cx="8015287" cy="914400"/>
          </a:xfrm>
          <a:noFill/>
        </p:spPr>
        <p:txBody>
          <a:bodyPr/>
          <a:lstStyle/>
          <a:p>
            <a:pPr eaLnBrk="1" hangingPunct="1"/>
            <a:r>
              <a:rPr lang="sk-SK" altLang="cs-CZ" b="1">
                <a:latin typeface="Arial" panose="020B0604020202020204" pitchFamily="34" charset="0"/>
                <a:cs typeface="Arial" panose="020B0604020202020204" pitchFamily="34" charset="0"/>
              </a:rPr>
              <a:t>Classification</a:t>
            </a:r>
            <a:endParaRPr lang="cs-CZ" altLang="cs-CZ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1" name="Rectangle 175">
            <a:extLst>
              <a:ext uri="{FF2B5EF4-FFF2-40B4-BE49-F238E27FC236}">
                <a16:creationId xmlns:a16="http://schemas.microsoft.com/office/drawing/2014/main" id="{3B51AC80-7BB9-4C6F-B8BD-028287B7AF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35188" y="1457325"/>
            <a:ext cx="7924800" cy="4419600"/>
          </a:xfrm>
          <a:noFill/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sk-SK" altLang="cs-CZ">
                <a:latin typeface="Arial" panose="020B0604020202020204" pitchFamily="34" charset="0"/>
                <a:cs typeface="Arial" panose="020B0604020202020204" pitchFamily="34" charset="0"/>
              </a:rPr>
              <a:t>Salicylic acid derivatives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sk-SK" altLang="cs-CZ">
                <a:latin typeface="Arial" panose="020B0604020202020204" pitchFamily="34" charset="0"/>
                <a:cs typeface="Arial" panose="020B0604020202020204" pitchFamily="34" charset="0"/>
              </a:rPr>
              <a:t>Aniline derivatives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sk-SK" altLang="cs-CZ">
                <a:latin typeface="Arial" panose="020B0604020202020204" pitchFamily="34" charset="0"/>
                <a:cs typeface="Arial" panose="020B0604020202020204" pitchFamily="34" charset="0"/>
              </a:rPr>
              <a:t>Propionic acid derivatives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sk-SK" altLang="cs-CZ">
                <a:latin typeface="Arial" panose="020B0604020202020204" pitchFamily="34" charset="0"/>
                <a:cs typeface="Arial" panose="020B0604020202020204" pitchFamily="34" charset="0"/>
              </a:rPr>
              <a:t>Pyrazolones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sk-SK" altLang="cs-CZ">
                <a:latin typeface="Arial" panose="020B0604020202020204" pitchFamily="34" charset="0"/>
                <a:cs typeface="Arial" panose="020B0604020202020204" pitchFamily="34" charset="0"/>
              </a:rPr>
              <a:t>Acetic acid derivatives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sk-SK" altLang="cs-CZ">
                <a:latin typeface="Arial" panose="020B0604020202020204" pitchFamily="34" charset="0"/>
                <a:cs typeface="Arial" panose="020B0604020202020204" pitchFamily="34" charset="0"/>
              </a:rPr>
              <a:t>Oxicams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sk-SK" altLang="cs-CZ">
                <a:latin typeface="Arial" panose="020B0604020202020204" pitchFamily="34" charset="0"/>
                <a:cs typeface="Arial" panose="020B0604020202020204" pitchFamily="34" charset="0"/>
              </a:rPr>
              <a:t>Coxibs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sk-SK" altLang="cs-CZ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292" name="Obrázek 3">
            <a:extLst>
              <a:ext uri="{FF2B5EF4-FFF2-40B4-BE49-F238E27FC236}">
                <a16:creationId xmlns:a16="http://schemas.microsoft.com/office/drawing/2014/main" id="{242A09E7-40EF-4742-9594-FA061DC339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0988" y="5754688"/>
            <a:ext cx="11874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A1BBF208-8521-4BBD-AC5D-504D8CB8997B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992313" y="288925"/>
            <a:ext cx="8229600" cy="908050"/>
          </a:xfrm>
        </p:spPr>
        <p:txBody>
          <a:bodyPr/>
          <a:lstStyle/>
          <a:p>
            <a:pPr eaLnBrk="1" hangingPunct="1"/>
            <a:r>
              <a:rPr lang="cs-CZ" altLang="cs-CZ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Salicylates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95B46429-488C-4716-98BE-EFCD3833AE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47850" y="1700213"/>
            <a:ext cx="8229600" cy="4824412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  <a:defRPr/>
            </a:pPr>
            <a:r>
              <a:rPr lang="cs-CZ" alt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Effects</a:t>
            </a: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nalge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sic</a:t>
            </a:r>
            <a:endParaRPr lang="en-US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antiinflammatory</a:t>
            </a:r>
            <a:endParaRPr lang="en-US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ntipyreti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ntir</a:t>
            </a: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heumatic</a:t>
            </a:r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antiaggregation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inhibition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of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platelet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function</a:t>
            </a:r>
            <a:endParaRPr lang="en-US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3116FB93-879E-40AF-84E3-2B09F21DD4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7100" y="4905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4400" b="1"/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0C41C2AB-ED47-49C0-A258-0A452FFC2A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33600" y="1600200"/>
            <a:ext cx="8534400" cy="44196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cs-CZ" altLang="cs-CZ" u="sng" dirty="0" err="1">
                <a:latin typeface="Arial" panose="020B0604020202020204" pitchFamily="34" charset="0"/>
                <a:cs typeface="Arial" panose="020B0604020202020204" pitchFamily="34" charset="0"/>
              </a:rPr>
              <a:t>NSAIDs</a:t>
            </a:r>
            <a:r>
              <a:rPr lang="cs-CZ" altLang="cs-CZ" u="sng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eaLnBrk="1" hangingPunct="1">
              <a:defRPr/>
            </a:pPr>
            <a:r>
              <a:rPr lang="en-GB" altLang="cs-CZ" dirty="0">
                <a:latin typeface="Arial" panose="020B0604020202020204" pitchFamily="34" charset="0"/>
                <a:cs typeface="Arial" panose="020B0604020202020204" pitchFamily="34" charset="0"/>
              </a:rPr>
              <a:t>ASA (acetylsalicylic acid)</a:t>
            </a:r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sodium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salicylate</a:t>
            </a:r>
            <a:endParaRPr lang="en-GB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GB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cholinsalicylate</a:t>
            </a:r>
            <a:endParaRPr lang="en-GB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  <a:defRPr/>
            </a:pPr>
            <a:endParaRPr lang="en-GB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  <a:defRPr/>
            </a:pPr>
            <a:r>
              <a:rPr lang="cs-CZ" altLang="cs-CZ" u="sng" dirty="0" err="1">
                <a:latin typeface="Arial" panose="020B0604020202020204" pitchFamily="34" charset="0"/>
                <a:cs typeface="Arial" panose="020B0604020202020204" pitchFamily="34" charset="0"/>
              </a:rPr>
              <a:t>Therapy</a:t>
            </a:r>
            <a:r>
              <a:rPr lang="cs-CZ" altLang="cs-CZ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u="sng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altLang="cs-CZ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u="sng" dirty="0" err="1">
                <a:latin typeface="Arial" panose="020B0604020202020204" pitchFamily="34" charset="0"/>
                <a:cs typeface="Arial" panose="020B0604020202020204" pitchFamily="34" charset="0"/>
              </a:rPr>
              <a:t>inflammatory</a:t>
            </a:r>
            <a:r>
              <a:rPr lang="cs-CZ" altLang="cs-CZ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u="sng" dirty="0" err="1">
                <a:latin typeface="Arial" panose="020B0604020202020204" pitchFamily="34" charset="0"/>
                <a:cs typeface="Arial" panose="020B0604020202020204" pitchFamily="34" charset="0"/>
              </a:rPr>
              <a:t>bowel</a:t>
            </a:r>
            <a:r>
              <a:rPr lang="cs-CZ" altLang="cs-CZ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u="sng" dirty="0" err="1">
                <a:latin typeface="Arial" panose="020B0604020202020204" pitchFamily="34" charset="0"/>
                <a:cs typeface="Arial" panose="020B0604020202020204" pitchFamily="34" charset="0"/>
              </a:rPr>
              <a:t>desease</a:t>
            </a:r>
            <a:r>
              <a:rPr lang="cs-CZ" altLang="cs-CZ" u="sng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GB" altLang="cs-CZ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sulfasalazine</a:t>
            </a:r>
            <a:endParaRPr lang="cs-CZ" altLang="cs-CZ" dirty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marL="0" indent="0">
              <a:buNone/>
              <a:defRPr/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	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sulfapyridine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+ 5-aminosalicylic acid</a:t>
            </a: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defRPr/>
            </a:pP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mesalazine</a:t>
            </a:r>
            <a:endParaRPr lang="cs-CZ" altLang="cs-CZ" dirty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defRPr/>
            </a:pPr>
            <a:endParaRPr lang="en-GB" altLang="cs-CZ" dirty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E7C46880-CAB8-4330-A063-7D596257B780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noFill/>
        </p:spPr>
        <p:txBody>
          <a:bodyPr/>
          <a:lstStyle/>
          <a:p>
            <a:pPr eaLnBrk="1" hangingPunct="1"/>
            <a:r>
              <a:rPr lang="sk-SK" altLang="cs-CZ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Salicylic acid derivatives – drugs </a:t>
            </a:r>
            <a:endParaRPr lang="cs-CZ" altLang="cs-CZ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5. Thyroid_2022_ENG[20220408155532830].md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30"/>
  <p:tag name="ARS_SLIDE_PARTICIPANTNUM" val="30"/>
  <p:tag name="ARS_SLIDE_SUBMITNUM" val="0"/>
  <p:tag name="ARS_SLIDE_CORRECTNUM" val="0"/>
  <p:tag name="ARS_SLIDE_VOTEMEAN" val="0"/>
  <p:tag name="ARS_CHARTPARA_SHOWWINDOW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PARA_SHOWWINDOW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SHOWITEMTEXT" val="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SHOWITEMTEXT" val="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SHOWITEMTEXT" val="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SHOWITEMTEX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SHOWITEMTEXT" val="0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SHOWITEMTEX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CZ.potx" id="{0256B392-11D6-4CFF-A65D-2F19E0793336}" vid="{4DBF336A-63FD-420A-B5B7-04D31F847D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483</TotalTime>
  <Words>1767</Words>
  <Application>Microsoft Office PowerPoint</Application>
  <PresentationFormat>Širokoúhlá obrazovka</PresentationFormat>
  <Paragraphs>324</Paragraphs>
  <Slides>35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2" baseType="lpstr">
      <vt:lpstr>Arial</vt:lpstr>
      <vt:lpstr>Calibri</vt:lpstr>
      <vt:lpstr>Candara</vt:lpstr>
      <vt:lpstr>Tahoma</vt:lpstr>
      <vt:lpstr>Wingdings</vt:lpstr>
      <vt:lpstr>Wingdings 2</vt:lpstr>
      <vt:lpstr>Prezentace_MU_CZ</vt:lpstr>
      <vt:lpstr>NSAIDs, Antipyretics   Antigout drugs</vt:lpstr>
      <vt:lpstr>Prezentace aplikace PowerPoint</vt:lpstr>
      <vt:lpstr>Mechanism of action</vt:lpstr>
      <vt:lpstr>Cyclooxygenases</vt:lpstr>
      <vt:lpstr>Classification by COX1/COX2 inhibition</vt:lpstr>
      <vt:lpstr>Prezentace aplikace PowerPoint</vt:lpstr>
      <vt:lpstr>Classification</vt:lpstr>
      <vt:lpstr>1. Salicylates</vt:lpstr>
      <vt:lpstr>Salicylic acid derivatives – drugs </vt:lpstr>
      <vt:lpstr>Acetylsalicylic acid</vt:lpstr>
      <vt:lpstr>Usual dosages</vt:lpstr>
      <vt:lpstr>ASA – adverse effects </vt:lpstr>
      <vt:lpstr>ASA interactions</vt:lpstr>
      <vt:lpstr>ASA - contraindications</vt:lpstr>
      <vt:lpstr>2. Aniline derivatives </vt:lpstr>
      <vt:lpstr>Usual doses</vt:lpstr>
      <vt:lpstr>Prezentace aplikace PowerPoint</vt:lpstr>
      <vt:lpstr>3. Pyrazolones</vt:lpstr>
      <vt:lpstr>4. Propionic acid derivatives</vt:lpstr>
      <vt:lpstr>4. Propionic acid derivatives</vt:lpstr>
      <vt:lpstr>5. Acetic acid derivatives</vt:lpstr>
      <vt:lpstr>5. Acetic acid derivatives </vt:lpstr>
      <vt:lpstr>6. Oxicams</vt:lpstr>
      <vt:lpstr>7. Coxibs</vt:lpstr>
      <vt:lpstr>7. Coxibs</vt:lpstr>
      <vt:lpstr>8. Other</vt:lpstr>
      <vt:lpstr>Adverse effects</vt:lpstr>
      <vt:lpstr>Prevention of AE</vt:lpstr>
      <vt:lpstr>NSAIDs for local aplication</vt:lpstr>
      <vt:lpstr>Treatment of gout</vt:lpstr>
      <vt:lpstr>Drugs</vt:lpstr>
      <vt:lpstr>Treatment of acute gout attack</vt:lpstr>
      <vt:lpstr>Chronic treatment of gout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Farmakokinetika I</dc:title>
  <dc:creator>Jan Jurica</dc:creator>
  <cp:lastModifiedBy>Leoš Landa</cp:lastModifiedBy>
  <cp:revision>66</cp:revision>
  <cp:lastPrinted>1601-01-01T00:00:00Z</cp:lastPrinted>
  <dcterms:created xsi:type="dcterms:W3CDTF">2020-10-24T20:05:04Z</dcterms:created>
  <dcterms:modified xsi:type="dcterms:W3CDTF">2023-09-26T05:56:26Z</dcterms:modified>
</cp:coreProperties>
</file>