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docProps/app.xml" ContentType="application/vnd.openxmlformats-officedocument.extended-properties+xml"/>
  <Override PartName="/docProps/core.xml" ContentType="application/vnd.openxmlformats-package.core-properties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Default Extension="png" ContentType="image/png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Default Extension="jpg" ContentType="image/jpg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docProps/custom.xml" ContentType="application/vnd.openxmlformats-officedocument.custom-properties+xml"/>
</Types>
</file>

<file path=_rels/.rels><?xml version="1.0" encoding="UTF-8" standalone="yes"?>
<Relationships xmlns="http://schemas.openxmlformats.org/package/2006/relationships"><Relationship Id="rId1" Type="http://schemas.openxmlformats.org/officeDocument/2006/relationships/officeDocument" Target="ppt/presentation.xml"/><Relationship Id="rId2" Type="http://schemas.openxmlformats.org/officeDocument/2006/relationships/extended-properties" Target="docProps/app.xml"/><Relationship Id="rId3" Type="http://schemas.openxmlformats.org/package/2006/relationships/metadata/core-properties" Target="docProps/core.xml"/><Relationship Id="rId4" Type="http://schemas.openxmlformats.org/officeDocument/2006/relationships/custom-properties" Target="docProps/custom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</p:sldIdLst>
  <p:sldSz cx="12192000" cy="6858000"/>
  <p:notesSz cx="12192000" cy="68580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
<Relationships xmlns="http://schemas.openxmlformats.org/package/2006/relationships"><Relationship Id="rId1" Type="http://schemas.openxmlformats.org/officeDocument/2006/relationships/slideMaster" Target="slideMasters/slideMaster1.xml"/><Relationship Id="rId2" Type="http://schemas.openxmlformats.org/officeDocument/2006/relationships/theme" Target="theme/theme1.xml"/><Relationship Id="rId3" Type="http://schemas.openxmlformats.org/officeDocument/2006/relationships/viewProps" Target="viewProps.xml"/><Relationship Id="rId4" Type="http://schemas.openxmlformats.org/officeDocument/2006/relationships/presProps" Target="presProps.xml"/><Relationship Id="rId5" Type="http://schemas.openxmlformats.org/officeDocument/2006/relationships/tableStyles" Target="tableStyles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9" Type="http://schemas.openxmlformats.org/officeDocument/2006/relationships/slide" Target="slides/slide4.xml"/><Relationship Id="rId10" Type="http://schemas.openxmlformats.org/officeDocument/2006/relationships/slide" Target="slides/slide5.xml"/><Relationship Id="rId11" Type="http://schemas.openxmlformats.org/officeDocument/2006/relationships/slide" Target="slides/slide6.xml"/><Relationship Id="rId12" Type="http://schemas.openxmlformats.org/officeDocument/2006/relationships/slide" Target="slides/slide7.xml"/><Relationship Id="rId13" Type="http://schemas.openxmlformats.org/officeDocument/2006/relationships/slide" Target="slides/slide8.xml"/><Relationship Id="rId14" Type="http://schemas.openxmlformats.org/officeDocument/2006/relationships/slide" Target="slides/slide9.xml"/><Relationship Id="rId15" Type="http://schemas.openxmlformats.org/officeDocument/2006/relationships/slide" Target="slides/slide10.xml"/><Relationship Id="rId16" Type="http://schemas.openxmlformats.org/officeDocument/2006/relationships/slide" Target="slides/slide11.xml"/><Relationship Id="rId17" Type="http://schemas.openxmlformats.org/officeDocument/2006/relationships/slide" Target="slides/slide12.xml"/><Relationship Id="rId18" Type="http://schemas.openxmlformats.org/officeDocument/2006/relationships/slide" Target="slides/slide13.xml"/><Relationship Id="rId19" Type="http://schemas.openxmlformats.org/officeDocument/2006/relationships/slide" Target="slides/slide14.xml"/><Relationship Id="rId20" Type="http://schemas.openxmlformats.org/officeDocument/2006/relationships/slide" Target="slides/slide15.xml"/><Relationship Id="rId21" Type="http://schemas.openxmlformats.org/officeDocument/2006/relationships/slide" Target="slides/slide16.xml"/><Relationship Id="rId22" Type="http://schemas.openxmlformats.org/officeDocument/2006/relationships/slide" Target="slides/slide17.xml"/><Relationship Id="rId23" Type="http://schemas.openxmlformats.org/officeDocument/2006/relationships/slide" Target="slides/slide18.xml"/><Relationship Id="rId24" Type="http://schemas.openxmlformats.org/officeDocument/2006/relationships/slide" Target="slides/slide19.xml"/><Relationship Id="rId25" Type="http://schemas.openxmlformats.org/officeDocument/2006/relationships/slide" Target="slides/slide20.xml"/><Relationship Id="rId26" Type="http://schemas.openxmlformats.org/officeDocument/2006/relationships/slide" Target="slides/slide21.xml"/><Relationship Id="rId27" Type="http://schemas.openxmlformats.org/officeDocument/2006/relationships/slide" Target="slides/slide22.xml"/><Relationship Id="rId28" Type="http://schemas.openxmlformats.org/officeDocument/2006/relationships/slide" Target="slides/slide23.xml"/><Relationship Id="rId29" Type="http://schemas.openxmlformats.org/officeDocument/2006/relationships/slide" Target="slides/slide24.xml"/></Relationships>

</file>

<file path=ppt/slideLayouts/_rels/slideLayout1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png"/><Relationship Id="rId3" Type="http://schemas.openxmlformats.org/officeDocument/2006/relationships/image" Target="../media/image2.png"/><Relationship Id="rId4" Type="http://schemas.openxmlformats.org/officeDocument/2006/relationships/image" Target="../media/image3.png"/><Relationship Id="rId5" Type="http://schemas.openxmlformats.org/officeDocument/2006/relationships/image" Target="../media/image4.png"/></Relationships>

</file>

<file path=ppt/slideLayouts/_rels/slideLayout3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 standalone="yes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914400" y="2125980"/>
            <a:ext cx="10363200" cy="14401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828800" y="3840480"/>
            <a:ext cx="8534400" cy="17145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 showMasterSp="0">
  <p:cSld name="Title and Content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0881361" y="6048769"/>
            <a:ext cx="153106" cy="23953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3" cstate="print"/>
          <a:stretch>
            <a:fillRect/>
          </a:stretch>
        </p:blipFill>
        <p:spPr>
          <a:xfrm>
            <a:off x="11141414" y="6048769"/>
            <a:ext cx="121404" cy="24242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4" cstate="print"/>
          <a:stretch>
            <a:fillRect/>
          </a:stretch>
        </p:blipFill>
        <p:spPr>
          <a:xfrm>
            <a:off x="11381324" y="6048769"/>
            <a:ext cx="127179" cy="23953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635677" y="6048781"/>
            <a:ext cx="104139" cy="240029"/>
          </a:xfrm>
          <a:custGeom>
            <a:avLst/>
            <a:gdLst/>
            <a:ahLst/>
            <a:cxnLst/>
            <a:rect l="l" t="t" r="r" b="b"/>
            <a:pathLst>
              <a:path w="104140" h="240029">
                <a:moveTo>
                  <a:pt x="104063" y="0"/>
                </a:moveTo>
                <a:lnTo>
                  <a:pt x="0" y="0"/>
                </a:lnTo>
                <a:lnTo>
                  <a:pt x="0" y="11531"/>
                </a:lnTo>
                <a:lnTo>
                  <a:pt x="31788" y="11531"/>
                </a:lnTo>
                <a:lnTo>
                  <a:pt x="31788" y="225094"/>
                </a:lnTo>
                <a:lnTo>
                  <a:pt x="0" y="225094"/>
                </a:lnTo>
                <a:lnTo>
                  <a:pt x="0" y="239522"/>
                </a:lnTo>
                <a:lnTo>
                  <a:pt x="104063" y="239522"/>
                </a:lnTo>
                <a:lnTo>
                  <a:pt x="104063" y="225094"/>
                </a:lnTo>
                <a:lnTo>
                  <a:pt x="69367" y="225094"/>
                </a:lnTo>
                <a:lnTo>
                  <a:pt x="69367" y="11531"/>
                </a:lnTo>
                <a:lnTo>
                  <a:pt x="104063" y="11531"/>
                </a:lnTo>
                <a:lnTo>
                  <a:pt x="10406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5" cstate="print"/>
          <a:stretch>
            <a:fillRect/>
          </a:stretch>
        </p:blipFill>
        <p:spPr>
          <a:xfrm>
            <a:off x="10884169" y="6392198"/>
            <a:ext cx="147411" cy="242421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147197" y="6392367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503" y="0"/>
                </a:moveTo>
                <a:lnTo>
                  <a:pt x="0" y="0"/>
                </a:lnTo>
                <a:lnTo>
                  <a:pt x="0" y="17767"/>
                </a:lnTo>
                <a:lnTo>
                  <a:pt x="0" y="106591"/>
                </a:lnTo>
                <a:lnTo>
                  <a:pt x="0" y="124358"/>
                </a:lnTo>
                <a:lnTo>
                  <a:pt x="0" y="224612"/>
                </a:lnTo>
                <a:lnTo>
                  <a:pt x="0" y="242379"/>
                </a:lnTo>
                <a:lnTo>
                  <a:pt x="118503" y="242379"/>
                </a:lnTo>
                <a:lnTo>
                  <a:pt x="118503" y="224612"/>
                </a:lnTo>
                <a:lnTo>
                  <a:pt x="20231" y="224612"/>
                </a:lnTo>
                <a:lnTo>
                  <a:pt x="20231" y="124358"/>
                </a:lnTo>
                <a:lnTo>
                  <a:pt x="112725" y="124358"/>
                </a:lnTo>
                <a:lnTo>
                  <a:pt x="112725" y="106591"/>
                </a:lnTo>
                <a:lnTo>
                  <a:pt x="20231" y="106591"/>
                </a:lnTo>
                <a:lnTo>
                  <a:pt x="20231" y="17767"/>
                </a:lnTo>
                <a:lnTo>
                  <a:pt x="118503" y="17767"/>
                </a:lnTo>
                <a:lnTo>
                  <a:pt x="11850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idx="2" sz="half"/>
          </p:nvPr>
        </p:nvSpPr>
        <p:spPr>
          <a:xfrm>
            <a:off x="779170" y="1618868"/>
            <a:ext cx="3332479" cy="429323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idx="3" sz="half"/>
          </p:nvPr>
        </p:nvSpPr>
        <p:spPr>
          <a:xfrm>
            <a:off x="6278880" y="1577340"/>
            <a:ext cx="5303520" cy="452628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6" name="Holder 6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7" name="Holder 7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5" name="Holder 5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idx="5" sz="quarter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dt" idx="6" sz="half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4" name="Holder 4"/>
          <p:cNvSpPr>
            <a:spLocks noGrp="1"/>
          </p:cNvSpPr>
          <p:nvPr>
            <p:ph type="sldNum" idx="7" sz="quarter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theme" Target="../theme/theme1.xml"/><Relationship Id="rId7" Type="http://schemas.openxmlformats.org/officeDocument/2006/relationships/image" Target="../media/image1.png"/><Relationship Id="rId8" Type="http://schemas.openxmlformats.org/officeDocument/2006/relationships/image" Target="../media/image2.png"/><Relationship Id="rId9" Type="http://schemas.openxmlformats.org/officeDocument/2006/relationships/image" Target="../media/image3.png"/><Relationship Id="rId10" Type="http://schemas.openxmlformats.org/officeDocument/2006/relationships/image" Target="../media/image4.png"/><Relationship Id="rId11" Type="http://schemas.openxmlformats.org/officeDocument/2006/relationships/image" Target="../media/image5.png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bg object 16"/>
          <p:cNvPicPr/>
          <p:nvPr/>
        </p:nvPicPr>
        <p:blipFill>
          <a:blip r:embed="rId7" cstate="print"/>
          <a:stretch>
            <a:fillRect/>
          </a:stretch>
        </p:blipFill>
        <p:spPr>
          <a:xfrm>
            <a:off x="10881361" y="6048769"/>
            <a:ext cx="153106" cy="239530"/>
          </a:xfrm>
          <a:prstGeom prst="rect">
            <a:avLst/>
          </a:prstGeom>
        </p:spPr>
      </p:pic>
      <p:pic>
        <p:nvPicPr>
          <p:cNvPr id="17" name="bg object 17"/>
          <p:cNvPicPr/>
          <p:nvPr/>
        </p:nvPicPr>
        <p:blipFill>
          <a:blip r:embed="rId8" cstate="print"/>
          <a:stretch>
            <a:fillRect/>
          </a:stretch>
        </p:blipFill>
        <p:spPr>
          <a:xfrm>
            <a:off x="11141414" y="6048769"/>
            <a:ext cx="121404" cy="242423"/>
          </a:xfrm>
          <a:prstGeom prst="rect">
            <a:avLst/>
          </a:prstGeom>
        </p:spPr>
      </p:pic>
      <p:pic>
        <p:nvPicPr>
          <p:cNvPr id="18" name="bg object 18"/>
          <p:cNvPicPr/>
          <p:nvPr/>
        </p:nvPicPr>
        <p:blipFill>
          <a:blip r:embed="rId9" cstate="print"/>
          <a:stretch>
            <a:fillRect/>
          </a:stretch>
        </p:blipFill>
        <p:spPr>
          <a:xfrm>
            <a:off x="11381324" y="6048769"/>
            <a:ext cx="127179" cy="239530"/>
          </a:xfrm>
          <a:prstGeom prst="rect">
            <a:avLst/>
          </a:prstGeom>
        </p:spPr>
      </p:pic>
      <p:sp>
        <p:nvSpPr>
          <p:cNvPr id="19" name="bg object 19"/>
          <p:cNvSpPr/>
          <p:nvPr/>
        </p:nvSpPr>
        <p:spPr>
          <a:xfrm>
            <a:off x="11635677" y="6048781"/>
            <a:ext cx="104139" cy="240029"/>
          </a:xfrm>
          <a:custGeom>
            <a:avLst/>
            <a:gdLst/>
            <a:ahLst/>
            <a:cxnLst/>
            <a:rect l="l" t="t" r="r" b="b"/>
            <a:pathLst>
              <a:path w="104140" h="240029">
                <a:moveTo>
                  <a:pt x="104063" y="0"/>
                </a:moveTo>
                <a:lnTo>
                  <a:pt x="0" y="0"/>
                </a:lnTo>
                <a:lnTo>
                  <a:pt x="0" y="11531"/>
                </a:lnTo>
                <a:lnTo>
                  <a:pt x="31788" y="11531"/>
                </a:lnTo>
                <a:lnTo>
                  <a:pt x="31788" y="225094"/>
                </a:lnTo>
                <a:lnTo>
                  <a:pt x="0" y="225094"/>
                </a:lnTo>
                <a:lnTo>
                  <a:pt x="0" y="239522"/>
                </a:lnTo>
                <a:lnTo>
                  <a:pt x="104063" y="239522"/>
                </a:lnTo>
                <a:lnTo>
                  <a:pt x="104063" y="225094"/>
                </a:lnTo>
                <a:lnTo>
                  <a:pt x="69367" y="225094"/>
                </a:lnTo>
                <a:lnTo>
                  <a:pt x="69367" y="11531"/>
                </a:lnTo>
                <a:lnTo>
                  <a:pt x="104063" y="11531"/>
                </a:lnTo>
                <a:lnTo>
                  <a:pt x="10406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0" name="bg object 20"/>
          <p:cNvPicPr/>
          <p:nvPr/>
        </p:nvPicPr>
        <p:blipFill>
          <a:blip r:embed="rId10" cstate="print"/>
          <a:stretch>
            <a:fillRect/>
          </a:stretch>
        </p:blipFill>
        <p:spPr>
          <a:xfrm>
            <a:off x="10884169" y="6392198"/>
            <a:ext cx="147411" cy="242421"/>
          </a:xfrm>
          <a:prstGeom prst="rect">
            <a:avLst/>
          </a:prstGeom>
        </p:spPr>
      </p:pic>
      <p:sp>
        <p:nvSpPr>
          <p:cNvPr id="21" name="bg object 21"/>
          <p:cNvSpPr/>
          <p:nvPr/>
        </p:nvSpPr>
        <p:spPr>
          <a:xfrm>
            <a:off x="11147197" y="6392367"/>
            <a:ext cx="118745" cy="242570"/>
          </a:xfrm>
          <a:custGeom>
            <a:avLst/>
            <a:gdLst/>
            <a:ahLst/>
            <a:cxnLst/>
            <a:rect l="l" t="t" r="r" b="b"/>
            <a:pathLst>
              <a:path w="118745" h="242570">
                <a:moveTo>
                  <a:pt x="118503" y="0"/>
                </a:moveTo>
                <a:lnTo>
                  <a:pt x="0" y="0"/>
                </a:lnTo>
                <a:lnTo>
                  <a:pt x="0" y="17767"/>
                </a:lnTo>
                <a:lnTo>
                  <a:pt x="0" y="106591"/>
                </a:lnTo>
                <a:lnTo>
                  <a:pt x="0" y="124358"/>
                </a:lnTo>
                <a:lnTo>
                  <a:pt x="0" y="224612"/>
                </a:lnTo>
                <a:lnTo>
                  <a:pt x="0" y="242379"/>
                </a:lnTo>
                <a:lnTo>
                  <a:pt x="118503" y="242379"/>
                </a:lnTo>
                <a:lnTo>
                  <a:pt x="118503" y="224612"/>
                </a:lnTo>
                <a:lnTo>
                  <a:pt x="20231" y="224612"/>
                </a:lnTo>
                <a:lnTo>
                  <a:pt x="20231" y="124358"/>
                </a:lnTo>
                <a:lnTo>
                  <a:pt x="112725" y="124358"/>
                </a:lnTo>
                <a:lnTo>
                  <a:pt x="112725" y="106591"/>
                </a:lnTo>
                <a:lnTo>
                  <a:pt x="20231" y="106591"/>
                </a:lnTo>
                <a:lnTo>
                  <a:pt x="20231" y="17767"/>
                </a:lnTo>
                <a:lnTo>
                  <a:pt x="118503" y="17767"/>
                </a:lnTo>
                <a:lnTo>
                  <a:pt x="11850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pic>
        <p:nvPicPr>
          <p:cNvPr id="22" name="bg object 22"/>
          <p:cNvPicPr/>
          <p:nvPr/>
        </p:nvPicPr>
        <p:blipFill>
          <a:blip r:embed="rId11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707542" y="591692"/>
            <a:ext cx="10776915" cy="6350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4000" b="1" i="0">
                <a:solidFill>
                  <a:srgbClr val="0000DC"/>
                </a:solidFill>
                <a:latin typeface="Arial"/>
                <a:cs typeface="Arial"/>
              </a:defRPr>
            </a:lvl1pPr>
          </a:lstStyle>
          <a:p/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772769" y="1670685"/>
            <a:ext cx="10646460" cy="4415155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800" b="0" i="0">
                <a:solidFill>
                  <a:schemeClr val="tx1"/>
                </a:solidFill>
                <a:latin typeface="Arial MT"/>
                <a:cs typeface="Arial MT"/>
              </a:defRPr>
            </a:lvl1pPr>
          </a:lstStyle>
          <a:p/>
        </p:txBody>
      </p:sp>
      <p:sp>
        <p:nvSpPr>
          <p:cNvPr id="4" name="Holder 4"/>
          <p:cNvSpPr>
            <a:spLocks noGrp="1"/>
          </p:cNvSpPr>
          <p:nvPr>
            <p:ph type="ftr" idx="5" sz="quarter"/>
          </p:nvPr>
        </p:nvSpPr>
        <p:spPr>
          <a:xfrm>
            <a:off x="4145280" y="6377940"/>
            <a:ext cx="390144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/>
        </p:txBody>
      </p:sp>
      <p:sp>
        <p:nvSpPr>
          <p:cNvPr id="5" name="Holder 5"/>
          <p:cNvSpPr>
            <a:spLocks noGrp="1"/>
          </p:cNvSpPr>
          <p:nvPr>
            <p:ph type="dt" idx="6" sz="half"/>
          </p:nvPr>
        </p:nvSpPr>
        <p:spPr>
          <a:xfrm>
            <a:off x="60960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</a:fld>
          </a:p>
        </p:txBody>
      </p:sp>
      <p:sp>
        <p:nvSpPr>
          <p:cNvPr id="6" name="Holder 6"/>
          <p:cNvSpPr>
            <a:spLocks noGrp="1"/>
          </p:cNvSpPr>
          <p:nvPr>
            <p:ph type="sldNum" idx="7" sz="quarter"/>
          </p:nvPr>
        </p:nvSpPr>
        <p:spPr>
          <a:xfrm>
            <a:off x="8778240" y="6377940"/>
            <a:ext cx="2804160" cy="34290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#</a:t>
            </a:fld>
          </a:p>
        </p:txBody>
      </p:sp>
    </p:spTree>
  </p:cSld>
  <p:clrMap folHlink="folHlink" hlink="hlink" accent1="accent1" accent2="accent2" accent3="accent3" accent4="accent4" accent5="accent5" accent6="accent6" tx2="dk2" bg2="lt2" tx1="dk1" bg1="lt1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/Relationships>

</file>

<file path=ppt/slides/_rels/slide1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_rels/slide1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_rels/slide1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_rels/slide1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9.jpg"/></Relationships>

</file>

<file path=ppt/slides/_rels/slide1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1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Relationship Id="rId3" Type="http://schemas.openxmlformats.org/officeDocument/2006/relationships/hyperlink" Target="https://pathways.nice.org.uk/pathways/epilepsy%23path%3Dview%3A/pathways/epilepsy/anti-epileptic-drugs-to-offer-based-on-presenting-epilepsy-seizure-types.xml%26content%3Dview-node%3Anodes-absence-seizures" TargetMode="External"/></Relationships>

</file>

<file path=ppt/slides/_rels/slide1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0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1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2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2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3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6.jpg"/></Relationships>

</file>

<file path=ppt/slides/_rels/slide4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image" Target="../media/image7.jpg"/></Relationships>

</file>

<file path=ppt/slides/_rels/slide5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3.xml"/></Relationships>

</file>

<file path=ppt/slides/_rels/slide6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7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image" Target="../media/image8.jpg"/></Relationships>

</file>

<file path=ppt/slides/_rels/slide8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_rels/slide9.xml.rels><?xml version="1.0" encoding="UTF-8" standalone="yes"?>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5.png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414527" y="414527"/>
            <a:ext cx="273685" cy="427990"/>
          </a:xfrm>
          <a:custGeom>
            <a:avLst/>
            <a:gdLst/>
            <a:ahLst/>
            <a:cxnLst/>
            <a:rect l="l" t="t" r="r" b="b"/>
            <a:pathLst>
              <a:path w="273684" h="427990">
                <a:moveTo>
                  <a:pt x="66886" y="0"/>
                </a:moveTo>
                <a:lnTo>
                  <a:pt x="0" y="0"/>
                </a:lnTo>
                <a:lnTo>
                  <a:pt x="0" y="427735"/>
                </a:lnTo>
                <a:lnTo>
                  <a:pt x="66886" y="427735"/>
                </a:lnTo>
                <a:lnTo>
                  <a:pt x="66886" y="0"/>
                </a:lnTo>
                <a:close/>
              </a:path>
              <a:path w="273684" h="427990">
                <a:moveTo>
                  <a:pt x="93222" y="0"/>
                </a:moveTo>
                <a:lnTo>
                  <a:pt x="72536" y="0"/>
                </a:lnTo>
                <a:lnTo>
                  <a:pt x="113292" y="427735"/>
                </a:lnTo>
                <a:lnTo>
                  <a:pt x="139072" y="427735"/>
                </a:lnTo>
                <a:lnTo>
                  <a:pt x="93222" y="0"/>
                </a:lnTo>
                <a:close/>
              </a:path>
              <a:path w="273684" h="427990">
                <a:moveTo>
                  <a:pt x="205555" y="0"/>
                </a:moveTo>
                <a:lnTo>
                  <a:pt x="179827" y="0"/>
                </a:lnTo>
                <a:lnTo>
                  <a:pt x="139072" y="427735"/>
                </a:lnTo>
                <a:lnTo>
                  <a:pt x="159697" y="427735"/>
                </a:lnTo>
                <a:lnTo>
                  <a:pt x="205555" y="0"/>
                </a:lnTo>
                <a:close/>
              </a:path>
              <a:path w="273684" h="427990">
                <a:moveTo>
                  <a:pt x="273125" y="0"/>
                </a:moveTo>
                <a:lnTo>
                  <a:pt x="206110" y="0"/>
                </a:lnTo>
                <a:lnTo>
                  <a:pt x="206110" y="427735"/>
                </a:lnTo>
                <a:lnTo>
                  <a:pt x="273125" y="427735"/>
                </a:lnTo>
                <a:lnTo>
                  <a:pt x="273125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3" name="object 3"/>
          <p:cNvSpPr/>
          <p:nvPr/>
        </p:nvSpPr>
        <p:spPr>
          <a:xfrm>
            <a:off x="878432" y="414527"/>
            <a:ext cx="217170" cy="433070"/>
          </a:xfrm>
          <a:custGeom>
            <a:avLst/>
            <a:gdLst/>
            <a:ahLst/>
            <a:cxnLst/>
            <a:rect l="l" t="t" r="r" b="b"/>
            <a:pathLst>
              <a:path w="217169" h="433069">
                <a:moveTo>
                  <a:pt x="67032" y="0"/>
                </a:moveTo>
                <a:lnTo>
                  <a:pt x="0" y="0"/>
                </a:lnTo>
                <a:lnTo>
                  <a:pt x="0" y="329825"/>
                </a:lnTo>
                <a:lnTo>
                  <a:pt x="8943" y="369846"/>
                </a:lnTo>
                <a:lnTo>
                  <a:pt x="32872" y="402621"/>
                </a:lnTo>
                <a:lnTo>
                  <a:pt x="67439" y="424767"/>
                </a:lnTo>
                <a:lnTo>
                  <a:pt x="108293" y="432901"/>
                </a:lnTo>
                <a:lnTo>
                  <a:pt x="149137" y="424767"/>
                </a:lnTo>
                <a:lnTo>
                  <a:pt x="183698" y="402621"/>
                </a:lnTo>
                <a:lnTo>
                  <a:pt x="207626" y="369846"/>
                </a:lnTo>
                <a:lnTo>
                  <a:pt x="208507" y="365900"/>
                </a:lnTo>
                <a:lnTo>
                  <a:pt x="108293" y="365900"/>
                </a:lnTo>
                <a:lnTo>
                  <a:pt x="93139" y="363081"/>
                </a:lnTo>
                <a:lnTo>
                  <a:pt x="79923" y="354946"/>
                </a:lnTo>
                <a:lnTo>
                  <a:pt x="70577" y="341978"/>
                </a:lnTo>
                <a:lnTo>
                  <a:pt x="67032" y="324659"/>
                </a:lnTo>
                <a:lnTo>
                  <a:pt x="67032" y="0"/>
                </a:lnTo>
                <a:close/>
              </a:path>
              <a:path w="217169" h="433069">
                <a:moveTo>
                  <a:pt x="216568" y="0"/>
                </a:moveTo>
                <a:lnTo>
                  <a:pt x="149536" y="0"/>
                </a:lnTo>
                <a:lnTo>
                  <a:pt x="149536" y="324660"/>
                </a:lnTo>
                <a:lnTo>
                  <a:pt x="145991" y="341978"/>
                </a:lnTo>
                <a:lnTo>
                  <a:pt x="136647" y="354946"/>
                </a:lnTo>
                <a:lnTo>
                  <a:pt x="123437" y="363081"/>
                </a:lnTo>
                <a:lnTo>
                  <a:pt x="108293" y="365900"/>
                </a:lnTo>
                <a:lnTo>
                  <a:pt x="208507" y="365900"/>
                </a:lnTo>
                <a:lnTo>
                  <a:pt x="216568" y="329825"/>
                </a:lnTo>
                <a:lnTo>
                  <a:pt x="216568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4" name="object 4"/>
          <p:cNvSpPr/>
          <p:nvPr/>
        </p:nvSpPr>
        <p:spPr>
          <a:xfrm>
            <a:off x="1306402" y="414527"/>
            <a:ext cx="227329" cy="427990"/>
          </a:xfrm>
          <a:custGeom>
            <a:avLst/>
            <a:gdLst/>
            <a:ahLst/>
            <a:cxnLst/>
            <a:rect l="l" t="t" r="r" b="b"/>
            <a:pathLst>
              <a:path w="227330" h="427990">
                <a:moveTo>
                  <a:pt x="67032" y="0"/>
                </a:moveTo>
                <a:lnTo>
                  <a:pt x="0" y="0"/>
                </a:lnTo>
                <a:lnTo>
                  <a:pt x="0" y="427735"/>
                </a:lnTo>
                <a:lnTo>
                  <a:pt x="67032" y="427735"/>
                </a:lnTo>
                <a:lnTo>
                  <a:pt x="67032" y="0"/>
                </a:lnTo>
                <a:close/>
              </a:path>
              <a:path w="227330" h="427990">
                <a:moveTo>
                  <a:pt x="93545" y="0"/>
                </a:moveTo>
                <a:lnTo>
                  <a:pt x="67834" y="0"/>
                </a:lnTo>
                <a:lnTo>
                  <a:pt x="134065" y="427735"/>
                </a:lnTo>
                <a:lnTo>
                  <a:pt x="154687" y="427735"/>
                </a:lnTo>
                <a:lnTo>
                  <a:pt x="93545" y="0"/>
                </a:lnTo>
                <a:close/>
              </a:path>
              <a:path w="227330" h="427990">
                <a:moveTo>
                  <a:pt x="226871" y="0"/>
                </a:moveTo>
                <a:lnTo>
                  <a:pt x="159838" y="0"/>
                </a:lnTo>
                <a:lnTo>
                  <a:pt x="159838" y="427735"/>
                </a:lnTo>
                <a:lnTo>
                  <a:pt x="226871" y="427735"/>
                </a:lnTo>
                <a:lnTo>
                  <a:pt x="226871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5" name="object 5"/>
          <p:cNvSpPr/>
          <p:nvPr/>
        </p:nvSpPr>
        <p:spPr>
          <a:xfrm>
            <a:off x="1760143" y="414527"/>
            <a:ext cx="186055" cy="427990"/>
          </a:xfrm>
          <a:custGeom>
            <a:avLst/>
            <a:gdLst/>
            <a:ahLst/>
            <a:cxnLst/>
            <a:rect l="l" t="t" r="r" b="b"/>
            <a:pathLst>
              <a:path w="186055" h="427990">
                <a:moveTo>
                  <a:pt x="185623" y="0"/>
                </a:moveTo>
                <a:lnTo>
                  <a:pt x="0" y="0"/>
                </a:lnTo>
                <a:lnTo>
                  <a:pt x="0" y="20599"/>
                </a:lnTo>
                <a:lnTo>
                  <a:pt x="56705" y="20599"/>
                </a:lnTo>
                <a:lnTo>
                  <a:pt x="56705" y="401980"/>
                </a:lnTo>
                <a:lnTo>
                  <a:pt x="0" y="401980"/>
                </a:lnTo>
                <a:lnTo>
                  <a:pt x="0" y="427736"/>
                </a:lnTo>
                <a:lnTo>
                  <a:pt x="185623" y="427736"/>
                </a:lnTo>
                <a:lnTo>
                  <a:pt x="185623" y="401980"/>
                </a:lnTo>
                <a:lnTo>
                  <a:pt x="123736" y="401980"/>
                </a:lnTo>
                <a:lnTo>
                  <a:pt x="123736" y="20599"/>
                </a:lnTo>
                <a:lnTo>
                  <a:pt x="185623" y="20599"/>
                </a:lnTo>
                <a:lnTo>
                  <a:pt x="185623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6" name="object 6"/>
          <p:cNvSpPr/>
          <p:nvPr/>
        </p:nvSpPr>
        <p:spPr>
          <a:xfrm>
            <a:off x="419540" y="1027802"/>
            <a:ext cx="263525" cy="433070"/>
          </a:xfrm>
          <a:custGeom>
            <a:avLst/>
            <a:gdLst/>
            <a:ahLst/>
            <a:cxnLst/>
            <a:rect l="l" t="t" r="r" b="b"/>
            <a:pathLst>
              <a:path w="263525" h="433069">
                <a:moveTo>
                  <a:pt x="36093" y="0"/>
                </a:moveTo>
                <a:lnTo>
                  <a:pt x="0" y="0"/>
                </a:lnTo>
                <a:lnTo>
                  <a:pt x="0" y="432910"/>
                </a:lnTo>
                <a:lnTo>
                  <a:pt x="36093" y="432910"/>
                </a:lnTo>
                <a:lnTo>
                  <a:pt x="36093" y="0"/>
                </a:lnTo>
                <a:close/>
              </a:path>
              <a:path w="263525" h="433069">
                <a:moveTo>
                  <a:pt x="56718" y="0"/>
                </a:moveTo>
                <a:lnTo>
                  <a:pt x="36093" y="0"/>
                </a:lnTo>
                <a:lnTo>
                  <a:pt x="108280" y="432910"/>
                </a:lnTo>
                <a:lnTo>
                  <a:pt x="134060" y="432910"/>
                </a:lnTo>
                <a:lnTo>
                  <a:pt x="56718" y="0"/>
                </a:lnTo>
                <a:close/>
              </a:path>
              <a:path w="263525" h="433069">
                <a:moveTo>
                  <a:pt x="226870" y="0"/>
                </a:moveTo>
                <a:lnTo>
                  <a:pt x="206249" y="0"/>
                </a:lnTo>
                <a:lnTo>
                  <a:pt x="134060" y="432910"/>
                </a:lnTo>
                <a:lnTo>
                  <a:pt x="154685" y="432910"/>
                </a:lnTo>
                <a:lnTo>
                  <a:pt x="226870" y="0"/>
                </a:lnTo>
                <a:close/>
              </a:path>
              <a:path w="263525" h="433069">
                <a:moveTo>
                  <a:pt x="262962" y="0"/>
                </a:moveTo>
                <a:lnTo>
                  <a:pt x="232021" y="0"/>
                </a:lnTo>
                <a:lnTo>
                  <a:pt x="232021" y="432910"/>
                </a:lnTo>
                <a:lnTo>
                  <a:pt x="262962" y="432910"/>
                </a:lnTo>
                <a:lnTo>
                  <a:pt x="262962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7" name="object 7"/>
          <p:cNvSpPr/>
          <p:nvPr/>
        </p:nvSpPr>
        <p:spPr>
          <a:xfrm>
            <a:off x="888746" y="1028051"/>
            <a:ext cx="211454" cy="433070"/>
          </a:xfrm>
          <a:custGeom>
            <a:avLst/>
            <a:gdLst/>
            <a:ahLst/>
            <a:cxnLst/>
            <a:rect l="l" t="t" r="r" b="b"/>
            <a:pathLst>
              <a:path w="211455" h="433069">
                <a:moveTo>
                  <a:pt x="211404" y="0"/>
                </a:moveTo>
                <a:lnTo>
                  <a:pt x="0" y="0"/>
                </a:lnTo>
                <a:lnTo>
                  <a:pt x="0" y="30467"/>
                </a:lnTo>
                <a:lnTo>
                  <a:pt x="0" y="190449"/>
                </a:lnTo>
                <a:lnTo>
                  <a:pt x="0" y="220929"/>
                </a:lnTo>
                <a:lnTo>
                  <a:pt x="0" y="401218"/>
                </a:lnTo>
                <a:lnTo>
                  <a:pt x="0" y="432968"/>
                </a:lnTo>
                <a:lnTo>
                  <a:pt x="211404" y="432968"/>
                </a:lnTo>
                <a:lnTo>
                  <a:pt x="211404" y="401218"/>
                </a:lnTo>
                <a:lnTo>
                  <a:pt x="36093" y="401218"/>
                </a:lnTo>
                <a:lnTo>
                  <a:pt x="36093" y="220929"/>
                </a:lnTo>
                <a:lnTo>
                  <a:pt x="201104" y="220929"/>
                </a:lnTo>
                <a:lnTo>
                  <a:pt x="201104" y="190449"/>
                </a:lnTo>
                <a:lnTo>
                  <a:pt x="36093" y="190449"/>
                </a:lnTo>
                <a:lnTo>
                  <a:pt x="36093" y="30467"/>
                </a:lnTo>
                <a:lnTo>
                  <a:pt x="211404" y="30467"/>
                </a:lnTo>
                <a:lnTo>
                  <a:pt x="211404" y="0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8" name="object 8"/>
          <p:cNvSpPr/>
          <p:nvPr/>
        </p:nvSpPr>
        <p:spPr>
          <a:xfrm>
            <a:off x="1316721" y="1027802"/>
            <a:ext cx="211454" cy="433070"/>
          </a:xfrm>
          <a:custGeom>
            <a:avLst/>
            <a:gdLst/>
            <a:ahLst/>
            <a:cxnLst/>
            <a:rect l="l" t="t" r="r" b="b"/>
            <a:pathLst>
              <a:path w="211455" h="433069">
                <a:moveTo>
                  <a:pt x="108275" y="0"/>
                </a:moveTo>
                <a:lnTo>
                  <a:pt x="0" y="0"/>
                </a:lnTo>
                <a:lnTo>
                  <a:pt x="0" y="432910"/>
                </a:lnTo>
                <a:lnTo>
                  <a:pt x="108275" y="432910"/>
                </a:lnTo>
                <a:lnTo>
                  <a:pt x="148315" y="424777"/>
                </a:lnTo>
                <a:lnTo>
                  <a:pt x="181105" y="402632"/>
                </a:lnTo>
                <a:lnTo>
                  <a:pt x="181541" y="401987"/>
                </a:lnTo>
                <a:lnTo>
                  <a:pt x="30923" y="401987"/>
                </a:lnTo>
                <a:lnTo>
                  <a:pt x="30923" y="30926"/>
                </a:lnTo>
                <a:lnTo>
                  <a:pt x="181542" y="30926"/>
                </a:lnTo>
                <a:lnTo>
                  <a:pt x="181105" y="30280"/>
                </a:lnTo>
                <a:lnTo>
                  <a:pt x="148315" y="8134"/>
                </a:lnTo>
                <a:lnTo>
                  <a:pt x="108275" y="0"/>
                </a:lnTo>
                <a:close/>
              </a:path>
              <a:path w="211455" h="433069">
                <a:moveTo>
                  <a:pt x="181542" y="30926"/>
                </a:moveTo>
                <a:lnTo>
                  <a:pt x="108275" y="30926"/>
                </a:lnTo>
                <a:lnTo>
                  <a:pt x="134780" y="36400"/>
                </a:lnTo>
                <a:lnTo>
                  <a:pt x="157902" y="51535"/>
                </a:lnTo>
                <a:lnTo>
                  <a:pt x="174256" y="74403"/>
                </a:lnTo>
                <a:lnTo>
                  <a:pt x="180459" y="103075"/>
                </a:lnTo>
                <a:lnTo>
                  <a:pt x="180459" y="329836"/>
                </a:lnTo>
                <a:lnTo>
                  <a:pt x="174256" y="358504"/>
                </a:lnTo>
                <a:lnTo>
                  <a:pt x="157902" y="381373"/>
                </a:lnTo>
                <a:lnTo>
                  <a:pt x="134780" y="396512"/>
                </a:lnTo>
                <a:lnTo>
                  <a:pt x="108275" y="401987"/>
                </a:lnTo>
                <a:lnTo>
                  <a:pt x="181541" y="401987"/>
                </a:lnTo>
                <a:lnTo>
                  <a:pt x="203262" y="369857"/>
                </a:lnTo>
                <a:lnTo>
                  <a:pt x="211400" y="329836"/>
                </a:lnTo>
                <a:lnTo>
                  <a:pt x="211400" y="103075"/>
                </a:lnTo>
                <a:lnTo>
                  <a:pt x="203262" y="63055"/>
                </a:lnTo>
                <a:lnTo>
                  <a:pt x="181542" y="30926"/>
                </a:lnTo>
                <a:close/>
              </a:path>
            </a:pathLst>
          </a:custGeom>
          <a:solidFill>
            <a:srgbClr val="0000DC"/>
          </a:solidFill>
        </p:spPr>
        <p:txBody>
          <a:bodyPr wrap="square" lIns="0" tIns="0" rIns="0" bIns="0" rtlCol="0"/>
          <a:lstStyle/>
          <a:p/>
        </p:txBody>
      </p:sp>
      <p:sp>
        <p:nvSpPr>
          <p:cNvPr id="9" name="object 9"/>
          <p:cNvSpPr txBox="1">
            <a:spLocks noGrp="1"/>
          </p:cNvSpPr>
          <p:nvPr>
            <p:ph type="title"/>
          </p:nvPr>
        </p:nvSpPr>
        <p:spPr>
          <a:xfrm>
            <a:off x="385978" y="2598801"/>
            <a:ext cx="9810115" cy="696595"/>
          </a:xfrm>
          <a:prstGeom prst="rect"/>
        </p:spPr>
        <p:txBody>
          <a:bodyPr wrap="square" lIns="0" tIns="1333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105"/>
              </a:spcBef>
            </a:pPr>
            <a:r>
              <a:rPr dirty="0" sz="4400"/>
              <a:t>Anticonvulsive drugs </a:t>
            </a:r>
            <a:r>
              <a:rPr dirty="0" sz="4400" spc="-5"/>
              <a:t>(antiepileptics)</a:t>
            </a:r>
            <a:endParaRPr sz="440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74492" y="0"/>
            <a:ext cx="5843270" cy="6801484"/>
            <a:chOff x="3174492" y="0"/>
            <a:chExt cx="5843270" cy="680148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4492" y="0"/>
              <a:ext cx="5843015" cy="680094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181094" y="2256282"/>
              <a:ext cx="2921635" cy="3714115"/>
            </a:xfrm>
            <a:custGeom>
              <a:avLst/>
              <a:gdLst/>
              <a:ahLst/>
              <a:cxnLst/>
              <a:rect l="l" t="t" r="r" b="b"/>
              <a:pathLst>
                <a:path w="2921634" h="3714115">
                  <a:moveTo>
                    <a:pt x="1915667" y="1009650"/>
                  </a:moveTo>
                  <a:lnTo>
                    <a:pt x="1918264" y="964859"/>
                  </a:lnTo>
                  <a:lnTo>
                    <a:pt x="1925885" y="921361"/>
                  </a:lnTo>
                  <a:lnTo>
                    <a:pt x="1938278" y="879375"/>
                  </a:lnTo>
                  <a:lnTo>
                    <a:pt x="1955190" y="839122"/>
                  </a:lnTo>
                  <a:lnTo>
                    <a:pt x="1976368" y="800823"/>
                  </a:lnTo>
                  <a:lnTo>
                    <a:pt x="2001560" y="764697"/>
                  </a:lnTo>
                  <a:lnTo>
                    <a:pt x="2030512" y="730966"/>
                  </a:lnTo>
                  <a:lnTo>
                    <a:pt x="2062972" y="699849"/>
                  </a:lnTo>
                  <a:lnTo>
                    <a:pt x="2098686" y="671567"/>
                  </a:lnTo>
                  <a:lnTo>
                    <a:pt x="2137403" y="646341"/>
                  </a:lnTo>
                  <a:lnTo>
                    <a:pt x="2178869" y="624392"/>
                  </a:lnTo>
                  <a:lnTo>
                    <a:pt x="2222831" y="605938"/>
                  </a:lnTo>
                  <a:lnTo>
                    <a:pt x="2269037" y="591202"/>
                  </a:lnTo>
                  <a:lnTo>
                    <a:pt x="2317233" y="580403"/>
                  </a:lnTo>
                  <a:lnTo>
                    <a:pt x="2367168" y="573762"/>
                  </a:lnTo>
                  <a:lnTo>
                    <a:pt x="2418587" y="571500"/>
                  </a:lnTo>
                  <a:lnTo>
                    <a:pt x="2470007" y="573762"/>
                  </a:lnTo>
                  <a:lnTo>
                    <a:pt x="2519942" y="580403"/>
                  </a:lnTo>
                  <a:lnTo>
                    <a:pt x="2568138" y="591202"/>
                  </a:lnTo>
                  <a:lnTo>
                    <a:pt x="2614344" y="605938"/>
                  </a:lnTo>
                  <a:lnTo>
                    <a:pt x="2658306" y="624392"/>
                  </a:lnTo>
                  <a:lnTo>
                    <a:pt x="2699772" y="646341"/>
                  </a:lnTo>
                  <a:lnTo>
                    <a:pt x="2738489" y="671567"/>
                  </a:lnTo>
                  <a:lnTo>
                    <a:pt x="2774203" y="699849"/>
                  </a:lnTo>
                  <a:lnTo>
                    <a:pt x="2806663" y="730966"/>
                  </a:lnTo>
                  <a:lnTo>
                    <a:pt x="2835615" y="764697"/>
                  </a:lnTo>
                  <a:lnTo>
                    <a:pt x="2860807" y="800823"/>
                  </a:lnTo>
                  <a:lnTo>
                    <a:pt x="2881985" y="839122"/>
                  </a:lnTo>
                  <a:lnTo>
                    <a:pt x="2898897" y="879375"/>
                  </a:lnTo>
                  <a:lnTo>
                    <a:pt x="2911290" y="921361"/>
                  </a:lnTo>
                  <a:lnTo>
                    <a:pt x="2918911" y="964859"/>
                  </a:lnTo>
                  <a:lnTo>
                    <a:pt x="2921507" y="1009650"/>
                  </a:lnTo>
                  <a:lnTo>
                    <a:pt x="2918911" y="1054440"/>
                  </a:lnTo>
                  <a:lnTo>
                    <a:pt x="2911290" y="1097938"/>
                  </a:lnTo>
                  <a:lnTo>
                    <a:pt x="2898897" y="1139924"/>
                  </a:lnTo>
                  <a:lnTo>
                    <a:pt x="2881985" y="1180177"/>
                  </a:lnTo>
                  <a:lnTo>
                    <a:pt x="2860807" y="1218476"/>
                  </a:lnTo>
                  <a:lnTo>
                    <a:pt x="2835615" y="1254602"/>
                  </a:lnTo>
                  <a:lnTo>
                    <a:pt x="2806663" y="1288333"/>
                  </a:lnTo>
                  <a:lnTo>
                    <a:pt x="2774203" y="1319450"/>
                  </a:lnTo>
                  <a:lnTo>
                    <a:pt x="2738489" y="1347732"/>
                  </a:lnTo>
                  <a:lnTo>
                    <a:pt x="2699772" y="1372958"/>
                  </a:lnTo>
                  <a:lnTo>
                    <a:pt x="2658306" y="1394907"/>
                  </a:lnTo>
                  <a:lnTo>
                    <a:pt x="2614344" y="1413361"/>
                  </a:lnTo>
                  <a:lnTo>
                    <a:pt x="2568138" y="1428097"/>
                  </a:lnTo>
                  <a:lnTo>
                    <a:pt x="2519942" y="1438896"/>
                  </a:lnTo>
                  <a:lnTo>
                    <a:pt x="2470007" y="1445537"/>
                  </a:lnTo>
                  <a:lnTo>
                    <a:pt x="2418587" y="1447799"/>
                  </a:lnTo>
                  <a:lnTo>
                    <a:pt x="2367168" y="1445537"/>
                  </a:lnTo>
                  <a:lnTo>
                    <a:pt x="2317233" y="1438896"/>
                  </a:lnTo>
                  <a:lnTo>
                    <a:pt x="2269037" y="1428097"/>
                  </a:lnTo>
                  <a:lnTo>
                    <a:pt x="2222831" y="1413361"/>
                  </a:lnTo>
                  <a:lnTo>
                    <a:pt x="2178869" y="1394907"/>
                  </a:lnTo>
                  <a:lnTo>
                    <a:pt x="2137403" y="1372958"/>
                  </a:lnTo>
                  <a:lnTo>
                    <a:pt x="2098686" y="1347732"/>
                  </a:lnTo>
                  <a:lnTo>
                    <a:pt x="2062972" y="1319450"/>
                  </a:lnTo>
                  <a:lnTo>
                    <a:pt x="2030512" y="1288333"/>
                  </a:lnTo>
                  <a:lnTo>
                    <a:pt x="2001560" y="1254602"/>
                  </a:lnTo>
                  <a:lnTo>
                    <a:pt x="1976368" y="1218476"/>
                  </a:lnTo>
                  <a:lnTo>
                    <a:pt x="1955190" y="1180177"/>
                  </a:lnTo>
                  <a:lnTo>
                    <a:pt x="1938278" y="1139924"/>
                  </a:lnTo>
                  <a:lnTo>
                    <a:pt x="1925885" y="1097938"/>
                  </a:lnTo>
                  <a:lnTo>
                    <a:pt x="1918264" y="1054440"/>
                  </a:lnTo>
                  <a:lnTo>
                    <a:pt x="1915667" y="1009650"/>
                  </a:lnTo>
                  <a:close/>
                </a:path>
                <a:path w="2921634" h="3714115">
                  <a:moveTo>
                    <a:pt x="0" y="438150"/>
                  </a:moveTo>
                  <a:lnTo>
                    <a:pt x="9226" y="363444"/>
                  </a:lnTo>
                  <a:lnTo>
                    <a:pt x="35886" y="292832"/>
                  </a:lnTo>
                  <a:lnTo>
                    <a:pt x="55275" y="259389"/>
                  </a:lnTo>
                  <a:lnTo>
                    <a:pt x="78448" y="227365"/>
                  </a:lnTo>
                  <a:lnTo>
                    <a:pt x="105214" y="196891"/>
                  </a:lnTo>
                  <a:lnTo>
                    <a:pt x="135382" y="168098"/>
                  </a:lnTo>
                  <a:lnTo>
                    <a:pt x="168761" y="141118"/>
                  </a:lnTo>
                  <a:lnTo>
                    <a:pt x="205158" y="116083"/>
                  </a:lnTo>
                  <a:lnTo>
                    <a:pt x="244384" y="93124"/>
                  </a:lnTo>
                  <a:lnTo>
                    <a:pt x="286246" y="72373"/>
                  </a:lnTo>
                  <a:lnTo>
                    <a:pt x="330553" y="53962"/>
                  </a:lnTo>
                  <a:lnTo>
                    <a:pt x="377114" y="38022"/>
                  </a:lnTo>
                  <a:lnTo>
                    <a:pt x="425737" y="24685"/>
                  </a:lnTo>
                  <a:lnTo>
                    <a:pt x="476232" y="14082"/>
                  </a:lnTo>
                  <a:lnTo>
                    <a:pt x="528407" y="6346"/>
                  </a:lnTo>
                  <a:lnTo>
                    <a:pt x="582071" y="1608"/>
                  </a:lnTo>
                  <a:lnTo>
                    <a:pt x="637031" y="0"/>
                  </a:lnTo>
                  <a:lnTo>
                    <a:pt x="691992" y="1608"/>
                  </a:lnTo>
                  <a:lnTo>
                    <a:pt x="745656" y="6346"/>
                  </a:lnTo>
                  <a:lnTo>
                    <a:pt x="797831" y="14082"/>
                  </a:lnTo>
                  <a:lnTo>
                    <a:pt x="848326" y="24685"/>
                  </a:lnTo>
                  <a:lnTo>
                    <a:pt x="896949" y="38022"/>
                  </a:lnTo>
                  <a:lnTo>
                    <a:pt x="943510" y="53962"/>
                  </a:lnTo>
                  <a:lnTo>
                    <a:pt x="987817" y="72373"/>
                  </a:lnTo>
                  <a:lnTo>
                    <a:pt x="1029679" y="93124"/>
                  </a:lnTo>
                  <a:lnTo>
                    <a:pt x="1068905" y="116083"/>
                  </a:lnTo>
                  <a:lnTo>
                    <a:pt x="1105302" y="141118"/>
                  </a:lnTo>
                  <a:lnTo>
                    <a:pt x="1138681" y="168098"/>
                  </a:lnTo>
                  <a:lnTo>
                    <a:pt x="1168849" y="196891"/>
                  </a:lnTo>
                  <a:lnTo>
                    <a:pt x="1195615" y="227365"/>
                  </a:lnTo>
                  <a:lnTo>
                    <a:pt x="1218788" y="259389"/>
                  </a:lnTo>
                  <a:lnTo>
                    <a:pt x="1238177" y="292832"/>
                  </a:lnTo>
                  <a:lnTo>
                    <a:pt x="1264837" y="363444"/>
                  </a:lnTo>
                  <a:lnTo>
                    <a:pt x="1274064" y="438150"/>
                  </a:lnTo>
                  <a:lnTo>
                    <a:pt x="1271725" y="475948"/>
                  </a:lnTo>
                  <a:lnTo>
                    <a:pt x="1253590" y="548738"/>
                  </a:lnTo>
                  <a:lnTo>
                    <a:pt x="1218788" y="616910"/>
                  </a:lnTo>
                  <a:lnTo>
                    <a:pt x="1195615" y="648934"/>
                  </a:lnTo>
                  <a:lnTo>
                    <a:pt x="1168849" y="679408"/>
                  </a:lnTo>
                  <a:lnTo>
                    <a:pt x="1138681" y="708201"/>
                  </a:lnTo>
                  <a:lnTo>
                    <a:pt x="1105302" y="735181"/>
                  </a:lnTo>
                  <a:lnTo>
                    <a:pt x="1068905" y="760216"/>
                  </a:lnTo>
                  <a:lnTo>
                    <a:pt x="1029679" y="783175"/>
                  </a:lnTo>
                  <a:lnTo>
                    <a:pt x="987817" y="803926"/>
                  </a:lnTo>
                  <a:lnTo>
                    <a:pt x="943510" y="822337"/>
                  </a:lnTo>
                  <a:lnTo>
                    <a:pt x="896949" y="838277"/>
                  </a:lnTo>
                  <a:lnTo>
                    <a:pt x="848326" y="851614"/>
                  </a:lnTo>
                  <a:lnTo>
                    <a:pt x="797831" y="862217"/>
                  </a:lnTo>
                  <a:lnTo>
                    <a:pt x="745656" y="869953"/>
                  </a:lnTo>
                  <a:lnTo>
                    <a:pt x="691992" y="874691"/>
                  </a:lnTo>
                  <a:lnTo>
                    <a:pt x="637031" y="876300"/>
                  </a:lnTo>
                  <a:lnTo>
                    <a:pt x="582071" y="874691"/>
                  </a:lnTo>
                  <a:lnTo>
                    <a:pt x="528407" y="869953"/>
                  </a:lnTo>
                  <a:lnTo>
                    <a:pt x="476232" y="862217"/>
                  </a:lnTo>
                  <a:lnTo>
                    <a:pt x="425737" y="851614"/>
                  </a:lnTo>
                  <a:lnTo>
                    <a:pt x="377114" y="838277"/>
                  </a:lnTo>
                  <a:lnTo>
                    <a:pt x="330553" y="822337"/>
                  </a:lnTo>
                  <a:lnTo>
                    <a:pt x="286246" y="803926"/>
                  </a:lnTo>
                  <a:lnTo>
                    <a:pt x="244384" y="783175"/>
                  </a:lnTo>
                  <a:lnTo>
                    <a:pt x="205158" y="760216"/>
                  </a:lnTo>
                  <a:lnTo>
                    <a:pt x="168761" y="735181"/>
                  </a:lnTo>
                  <a:lnTo>
                    <a:pt x="135382" y="708201"/>
                  </a:lnTo>
                  <a:lnTo>
                    <a:pt x="105214" y="679408"/>
                  </a:lnTo>
                  <a:lnTo>
                    <a:pt x="78448" y="648934"/>
                  </a:lnTo>
                  <a:lnTo>
                    <a:pt x="55275" y="616910"/>
                  </a:lnTo>
                  <a:lnTo>
                    <a:pt x="35886" y="583467"/>
                  </a:lnTo>
                  <a:lnTo>
                    <a:pt x="9226" y="512855"/>
                  </a:lnTo>
                  <a:lnTo>
                    <a:pt x="0" y="438150"/>
                  </a:lnTo>
                  <a:close/>
                </a:path>
                <a:path w="2921634" h="3714115">
                  <a:moveTo>
                    <a:pt x="1915667" y="3213354"/>
                  </a:moveTo>
                  <a:lnTo>
                    <a:pt x="1917970" y="3165141"/>
                  </a:lnTo>
                  <a:lnTo>
                    <a:pt x="1924736" y="3118225"/>
                  </a:lnTo>
                  <a:lnTo>
                    <a:pt x="1935756" y="3072815"/>
                  </a:lnTo>
                  <a:lnTo>
                    <a:pt x="1950818" y="3029121"/>
                  </a:lnTo>
                  <a:lnTo>
                    <a:pt x="1969712" y="2987352"/>
                  </a:lnTo>
                  <a:lnTo>
                    <a:pt x="1992226" y="2947719"/>
                  </a:lnTo>
                  <a:lnTo>
                    <a:pt x="2018151" y="2910432"/>
                  </a:lnTo>
                  <a:lnTo>
                    <a:pt x="2047276" y="2875699"/>
                  </a:lnTo>
                  <a:lnTo>
                    <a:pt x="2079388" y="2843732"/>
                  </a:lnTo>
                  <a:lnTo>
                    <a:pt x="2114279" y="2814740"/>
                  </a:lnTo>
                  <a:lnTo>
                    <a:pt x="2151737" y="2788932"/>
                  </a:lnTo>
                  <a:lnTo>
                    <a:pt x="2191551" y="2766519"/>
                  </a:lnTo>
                  <a:lnTo>
                    <a:pt x="2233510" y="2747711"/>
                  </a:lnTo>
                  <a:lnTo>
                    <a:pt x="2277405" y="2732717"/>
                  </a:lnTo>
                  <a:lnTo>
                    <a:pt x="2323023" y="2721747"/>
                  </a:lnTo>
                  <a:lnTo>
                    <a:pt x="2370154" y="2715011"/>
                  </a:lnTo>
                  <a:lnTo>
                    <a:pt x="2418587" y="2712719"/>
                  </a:lnTo>
                  <a:lnTo>
                    <a:pt x="2467021" y="2715011"/>
                  </a:lnTo>
                  <a:lnTo>
                    <a:pt x="2514152" y="2721747"/>
                  </a:lnTo>
                  <a:lnTo>
                    <a:pt x="2559770" y="2732717"/>
                  </a:lnTo>
                  <a:lnTo>
                    <a:pt x="2603665" y="2747711"/>
                  </a:lnTo>
                  <a:lnTo>
                    <a:pt x="2645624" y="2766519"/>
                  </a:lnTo>
                  <a:lnTo>
                    <a:pt x="2685438" y="2788932"/>
                  </a:lnTo>
                  <a:lnTo>
                    <a:pt x="2722896" y="2814740"/>
                  </a:lnTo>
                  <a:lnTo>
                    <a:pt x="2757787" y="2843732"/>
                  </a:lnTo>
                  <a:lnTo>
                    <a:pt x="2789899" y="2875699"/>
                  </a:lnTo>
                  <a:lnTo>
                    <a:pt x="2819024" y="2910432"/>
                  </a:lnTo>
                  <a:lnTo>
                    <a:pt x="2844949" y="2947719"/>
                  </a:lnTo>
                  <a:lnTo>
                    <a:pt x="2867463" y="2987352"/>
                  </a:lnTo>
                  <a:lnTo>
                    <a:pt x="2886357" y="3029121"/>
                  </a:lnTo>
                  <a:lnTo>
                    <a:pt x="2901419" y="3072815"/>
                  </a:lnTo>
                  <a:lnTo>
                    <a:pt x="2912439" y="3118225"/>
                  </a:lnTo>
                  <a:lnTo>
                    <a:pt x="2919205" y="3165141"/>
                  </a:lnTo>
                  <a:lnTo>
                    <a:pt x="2921507" y="3213354"/>
                  </a:lnTo>
                  <a:lnTo>
                    <a:pt x="2919205" y="3261568"/>
                  </a:lnTo>
                  <a:lnTo>
                    <a:pt x="2912439" y="3308485"/>
                  </a:lnTo>
                  <a:lnTo>
                    <a:pt x="2901419" y="3353897"/>
                  </a:lnTo>
                  <a:lnTo>
                    <a:pt x="2886357" y="3397592"/>
                  </a:lnTo>
                  <a:lnTo>
                    <a:pt x="2867463" y="3439360"/>
                  </a:lnTo>
                  <a:lnTo>
                    <a:pt x="2844949" y="3478993"/>
                  </a:lnTo>
                  <a:lnTo>
                    <a:pt x="2819024" y="3516281"/>
                  </a:lnTo>
                  <a:lnTo>
                    <a:pt x="2789899" y="3551013"/>
                  </a:lnTo>
                  <a:lnTo>
                    <a:pt x="2757787" y="3582979"/>
                  </a:lnTo>
                  <a:lnTo>
                    <a:pt x="2722896" y="3611971"/>
                  </a:lnTo>
                  <a:lnTo>
                    <a:pt x="2685438" y="3637778"/>
                  </a:lnTo>
                  <a:lnTo>
                    <a:pt x="2645624" y="3660190"/>
                  </a:lnTo>
                  <a:lnTo>
                    <a:pt x="2603665" y="3678998"/>
                  </a:lnTo>
                  <a:lnTo>
                    <a:pt x="2559770" y="3693991"/>
                  </a:lnTo>
                  <a:lnTo>
                    <a:pt x="2514152" y="3704960"/>
                  </a:lnTo>
                  <a:lnTo>
                    <a:pt x="2467021" y="3711696"/>
                  </a:lnTo>
                  <a:lnTo>
                    <a:pt x="2418587" y="3713987"/>
                  </a:lnTo>
                  <a:lnTo>
                    <a:pt x="2370154" y="3711696"/>
                  </a:lnTo>
                  <a:lnTo>
                    <a:pt x="2323023" y="3704960"/>
                  </a:lnTo>
                  <a:lnTo>
                    <a:pt x="2277405" y="3693991"/>
                  </a:lnTo>
                  <a:lnTo>
                    <a:pt x="2233510" y="3678998"/>
                  </a:lnTo>
                  <a:lnTo>
                    <a:pt x="2191551" y="3660190"/>
                  </a:lnTo>
                  <a:lnTo>
                    <a:pt x="2151737" y="3637778"/>
                  </a:lnTo>
                  <a:lnTo>
                    <a:pt x="2114279" y="3611971"/>
                  </a:lnTo>
                  <a:lnTo>
                    <a:pt x="2079388" y="3582979"/>
                  </a:lnTo>
                  <a:lnTo>
                    <a:pt x="2047276" y="3551013"/>
                  </a:lnTo>
                  <a:lnTo>
                    <a:pt x="2018151" y="3516281"/>
                  </a:lnTo>
                  <a:lnTo>
                    <a:pt x="1992226" y="3478993"/>
                  </a:lnTo>
                  <a:lnTo>
                    <a:pt x="1969712" y="3439360"/>
                  </a:lnTo>
                  <a:lnTo>
                    <a:pt x="1950818" y="3397592"/>
                  </a:lnTo>
                  <a:lnTo>
                    <a:pt x="1935756" y="3353897"/>
                  </a:lnTo>
                  <a:lnTo>
                    <a:pt x="1924736" y="3308485"/>
                  </a:lnTo>
                  <a:lnTo>
                    <a:pt x="1917970" y="3261568"/>
                  </a:lnTo>
                  <a:lnTo>
                    <a:pt x="1915667" y="3213354"/>
                  </a:lnTo>
                  <a:close/>
                </a:path>
              </a:pathLst>
            </a:custGeom>
            <a:ln w="44450">
              <a:solidFill>
                <a:srgbClr val="EF18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9717405" y="4508119"/>
            <a:ext cx="2394585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An </a:t>
            </a:r>
            <a:r>
              <a:rPr dirty="0" sz="2400" spc="-15">
                <a:solidFill>
                  <a:srgbClr val="007EAC"/>
                </a:solidFill>
                <a:latin typeface="Calibri"/>
                <a:cs typeface="Calibri"/>
              </a:rPr>
              <a:t>Pediatr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(Barc). 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2019</a:t>
            </a:r>
            <a:r>
              <a:rPr dirty="0" sz="2400" spc="5">
                <a:solidFill>
                  <a:srgbClr val="007EAC"/>
                </a:solidFill>
                <a:latin typeface="Calibri"/>
                <a:cs typeface="Calibri"/>
              </a:rPr>
              <a:t>;</a:t>
            </a:r>
            <a:r>
              <a:rPr dirty="0" sz="2400" spc="-5" b="1">
                <a:solidFill>
                  <a:srgbClr val="007EAC"/>
                </a:solidFill>
                <a:latin typeface="Calibri"/>
                <a:cs typeface="Calibri"/>
              </a:rPr>
              <a:t>91(6)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:41</a:t>
            </a:r>
            <a:r>
              <a:rPr dirty="0" sz="2400" spc="-10">
                <a:solidFill>
                  <a:srgbClr val="007EAC"/>
                </a:solidFill>
                <a:latin typeface="Calibri"/>
                <a:cs typeface="Calibri"/>
              </a:rPr>
              <a:t>5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.e1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--415.e10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9170" y="1591315"/>
            <a:ext cx="10316845" cy="4506595"/>
          </a:xfrm>
          <a:prstGeom prst="rect">
            <a:avLst/>
          </a:prstGeom>
        </p:spPr>
        <p:txBody>
          <a:bodyPr wrap="square" lIns="0" tIns="22542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177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Carbamazepine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68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Lamotrigine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68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Phenytoin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68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Lacosamide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35"/>
              </a:spcBef>
              <a:buClr>
                <a:srgbClr val="0000DC"/>
              </a:buClr>
              <a:buFont typeface="Arial MT"/>
              <a:buChar char="—"/>
            </a:pPr>
            <a:endParaRPr sz="4350">
              <a:latin typeface="Arial MT"/>
              <a:cs typeface="Arial MT"/>
            </a:endParaRPr>
          </a:p>
          <a:p>
            <a:pPr marL="192405" marR="5080" indent="-180340">
              <a:lnSpc>
                <a:spcPct val="1501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Bind</a:t>
            </a:r>
            <a:r>
              <a:rPr dirty="0" sz="2800">
                <a:latin typeface="Arial MT"/>
                <a:cs typeface="Arial MT"/>
              </a:rPr>
              <a:t> preferentially to incativated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channels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and </a:t>
            </a:r>
            <a:r>
              <a:rPr dirty="0" sz="2800" spc="-5">
                <a:latin typeface="Arial MT"/>
                <a:cs typeface="Arial MT"/>
              </a:rPr>
              <a:t>lower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number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functional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channels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able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generate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action </a:t>
            </a:r>
            <a:r>
              <a:rPr dirty="0" sz="2800">
                <a:latin typeface="Arial MT"/>
                <a:cs typeface="Arial MT"/>
              </a:rPr>
              <a:t>potential</a:t>
            </a:r>
            <a:endParaRPr sz="28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4838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Na+</a:t>
            </a:r>
            <a:r>
              <a:rPr dirty="0" spc="-20"/>
              <a:t> </a:t>
            </a:r>
            <a:r>
              <a:rPr dirty="0" spc="-5"/>
              <a:t>channel</a:t>
            </a:r>
            <a:r>
              <a:rPr dirty="0" spc="-20"/>
              <a:t> </a:t>
            </a:r>
            <a:r>
              <a:rPr dirty="0" spc="-5"/>
              <a:t>inhibitors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74492" y="0"/>
            <a:ext cx="5843270" cy="6801484"/>
            <a:chOff x="3174492" y="0"/>
            <a:chExt cx="5843270" cy="680148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4492" y="0"/>
              <a:ext cx="5843015" cy="680094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5883402" y="1692401"/>
              <a:ext cx="1005840" cy="925194"/>
            </a:xfrm>
            <a:custGeom>
              <a:avLst/>
              <a:gdLst/>
              <a:ahLst/>
              <a:cxnLst/>
              <a:rect l="l" t="t" r="r" b="b"/>
              <a:pathLst>
                <a:path w="1005840" h="925194">
                  <a:moveTo>
                    <a:pt x="0" y="462534"/>
                  </a:moveTo>
                  <a:lnTo>
                    <a:pt x="2302" y="417997"/>
                  </a:lnTo>
                  <a:lnTo>
                    <a:pt x="9068" y="374656"/>
                  </a:lnTo>
                  <a:lnTo>
                    <a:pt x="20088" y="332705"/>
                  </a:lnTo>
                  <a:lnTo>
                    <a:pt x="35150" y="292338"/>
                  </a:lnTo>
                  <a:lnTo>
                    <a:pt x="54044" y="253750"/>
                  </a:lnTo>
                  <a:lnTo>
                    <a:pt x="76558" y="217133"/>
                  </a:lnTo>
                  <a:lnTo>
                    <a:pt x="102483" y="182683"/>
                  </a:lnTo>
                  <a:lnTo>
                    <a:pt x="131608" y="150592"/>
                  </a:lnTo>
                  <a:lnTo>
                    <a:pt x="163720" y="121056"/>
                  </a:lnTo>
                  <a:lnTo>
                    <a:pt x="198611" y="94268"/>
                  </a:lnTo>
                  <a:lnTo>
                    <a:pt x="236069" y="70422"/>
                  </a:lnTo>
                  <a:lnTo>
                    <a:pt x="275883" y="49713"/>
                  </a:lnTo>
                  <a:lnTo>
                    <a:pt x="317842" y="32333"/>
                  </a:lnTo>
                  <a:lnTo>
                    <a:pt x="361737" y="18478"/>
                  </a:lnTo>
                  <a:lnTo>
                    <a:pt x="407355" y="8342"/>
                  </a:lnTo>
                  <a:lnTo>
                    <a:pt x="454486" y="2117"/>
                  </a:lnTo>
                  <a:lnTo>
                    <a:pt x="502920" y="0"/>
                  </a:lnTo>
                  <a:lnTo>
                    <a:pt x="551353" y="2117"/>
                  </a:lnTo>
                  <a:lnTo>
                    <a:pt x="598484" y="8342"/>
                  </a:lnTo>
                  <a:lnTo>
                    <a:pt x="644102" y="18478"/>
                  </a:lnTo>
                  <a:lnTo>
                    <a:pt x="687997" y="32333"/>
                  </a:lnTo>
                  <a:lnTo>
                    <a:pt x="729956" y="49713"/>
                  </a:lnTo>
                  <a:lnTo>
                    <a:pt x="769770" y="70422"/>
                  </a:lnTo>
                  <a:lnTo>
                    <a:pt x="807228" y="94268"/>
                  </a:lnTo>
                  <a:lnTo>
                    <a:pt x="842119" y="121056"/>
                  </a:lnTo>
                  <a:lnTo>
                    <a:pt x="874231" y="150592"/>
                  </a:lnTo>
                  <a:lnTo>
                    <a:pt x="903356" y="182683"/>
                  </a:lnTo>
                  <a:lnTo>
                    <a:pt x="929281" y="217133"/>
                  </a:lnTo>
                  <a:lnTo>
                    <a:pt x="951795" y="253750"/>
                  </a:lnTo>
                  <a:lnTo>
                    <a:pt x="970689" y="292338"/>
                  </a:lnTo>
                  <a:lnTo>
                    <a:pt x="985751" y="332705"/>
                  </a:lnTo>
                  <a:lnTo>
                    <a:pt x="996771" y="374656"/>
                  </a:lnTo>
                  <a:lnTo>
                    <a:pt x="1003537" y="417997"/>
                  </a:lnTo>
                  <a:lnTo>
                    <a:pt x="1005840" y="462534"/>
                  </a:lnTo>
                  <a:lnTo>
                    <a:pt x="1003537" y="507070"/>
                  </a:lnTo>
                  <a:lnTo>
                    <a:pt x="996771" y="550411"/>
                  </a:lnTo>
                  <a:lnTo>
                    <a:pt x="985751" y="592362"/>
                  </a:lnTo>
                  <a:lnTo>
                    <a:pt x="970689" y="632729"/>
                  </a:lnTo>
                  <a:lnTo>
                    <a:pt x="951795" y="671317"/>
                  </a:lnTo>
                  <a:lnTo>
                    <a:pt x="929281" y="707934"/>
                  </a:lnTo>
                  <a:lnTo>
                    <a:pt x="903356" y="742384"/>
                  </a:lnTo>
                  <a:lnTo>
                    <a:pt x="874231" y="774475"/>
                  </a:lnTo>
                  <a:lnTo>
                    <a:pt x="842119" y="804011"/>
                  </a:lnTo>
                  <a:lnTo>
                    <a:pt x="807228" y="830799"/>
                  </a:lnTo>
                  <a:lnTo>
                    <a:pt x="769770" y="854645"/>
                  </a:lnTo>
                  <a:lnTo>
                    <a:pt x="729956" y="875354"/>
                  </a:lnTo>
                  <a:lnTo>
                    <a:pt x="687997" y="892734"/>
                  </a:lnTo>
                  <a:lnTo>
                    <a:pt x="644102" y="906589"/>
                  </a:lnTo>
                  <a:lnTo>
                    <a:pt x="598484" y="916725"/>
                  </a:lnTo>
                  <a:lnTo>
                    <a:pt x="551353" y="922950"/>
                  </a:lnTo>
                  <a:lnTo>
                    <a:pt x="502920" y="925068"/>
                  </a:lnTo>
                  <a:lnTo>
                    <a:pt x="454486" y="922950"/>
                  </a:lnTo>
                  <a:lnTo>
                    <a:pt x="407355" y="916725"/>
                  </a:lnTo>
                  <a:lnTo>
                    <a:pt x="361737" y="906589"/>
                  </a:lnTo>
                  <a:lnTo>
                    <a:pt x="317842" y="892734"/>
                  </a:lnTo>
                  <a:lnTo>
                    <a:pt x="275883" y="875354"/>
                  </a:lnTo>
                  <a:lnTo>
                    <a:pt x="236069" y="854645"/>
                  </a:lnTo>
                  <a:lnTo>
                    <a:pt x="198611" y="830799"/>
                  </a:lnTo>
                  <a:lnTo>
                    <a:pt x="163720" y="804011"/>
                  </a:lnTo>
                  <a:lnTo>
                    <a:pt x="131608" y="774475"/>
                  </a:lnTo>
                  <a:lnTo>
                    <a:pt x="102483" y="742384"/>
                  </a:lnTo>
                  <a:lnTo>
                    <a:pt x="76558" y="707934"/>
                  </a:lnTo>
                  <a:lnTo>
                    <a:pt x="54044" y="671317"/>
                  </a:lnTo>
                  <a:lnTo>
                    <a:pt x="35150" y="632729"/>
                  </a:lnTo>
                  <a:lnTo>
                    <a:pt x="20088" y="592362"/>
                  </a:lnTo>
                  <a:lnTo>
                    <a:pt x="9068" y="550411"/>
                  </a:lnTo>
                  <a:lnTo>
                    <a:pt x="2302" y="507070"/>
                  </a:lnTo>
                  <a:lnTo>
                    <a:pt x="0" y="462534"/>
                  </a:lnTo>
                  <a:close/>
                </a:path>
              </a:pathLst>
            </a:custGeom>
            <a:ln w="44450">
              <a:solidFill>
                <a:srgbClr val="EF18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9717405" y="4508119"/>
            <a:ext cx="2394585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An </a:t>
            </a:r>
            <a:r>
              <a:rPr dirty="0" sz="2400" spc="-15">
                <a:solidFill>
                  <a:srgbClr val="007EAC"/>
                </a:solidFill>
                <a:latin typeface="Calibri"/>
                <a:cs typeface="Calibri"/>
              </a:rPr>
              <a:t>Pediatr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(Barc). 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2019</a:t>
            </a:r>
            <a:r>
              <a:rPr dirty="0" sz="2400" spc="5">
                <a:solidFill>
                  <a:srgbClr val="007EAC"/>
                </a:solidFill>
                <a:latin typeface="Calibri"/>
                <a:cs typeface="Calibri"/>
              </a:rPr>
              <a:t>;</a:t>
            </a:r>
            <a:r>
              <a:rPr dirty="0" sz="2400" spc="-5" b="1">
                <a:solidFill>
                  <a:srgbClr val="007EAC"/>
                </a:solidFill>
                <a:latin typeface="Calibri"/>
                <a:cs typeface="Calibri"/>
              </a:rPr>
              <a:t>91(6)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:41</a:t>
            </a:r>
            <a:r>
              <a:rPr dirty="0" sz="2400" spc="-10">
                <a:solidFill>
                  <a:srgbClr val="007EAC"/>
                </a:solidFill>
                <a:latin typeface="Calibri"/>
                <a:cs typeface="Calibri"/>
              </a:rPr>
              <a:t>5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.e1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--415.e10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79170" y="1691253"/>
            <a:ext cx="10437495" cy="3147060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9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Ethosuximide,</a:t>
            </a:r>
            <a:r>
              <a:rPr dirty="0" sz="2800" spc="-2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valproate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Act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primarily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on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</a:t>
            </a:r>
            <a:r>
              <a:rPr dirty="0" sz="2000" spc="-5">
                <a:latin typeface="Arial MT"/>
                <a:cs typeface="Arial MT"/>
              </a:rPr>
              <a:t> type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the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thalamus,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which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are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responsible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for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absences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2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40"/>
              </a:spcBef>
              <a:buClr>
                <a:srgbClr val="0000DC"/>
              </a:buClr>
              <a:buFont typeface="Arial MT"/>
              <a:buChar char="—"/>
            </a:pPr>
            <a:endParaRPr sz="305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Gabapentin, </a:t>
            </a:r>
            <a:r>
              <a:rPr dirty="0" sz="2800">
                <a:latin typeface="Arial MT"/>
                <a:cs typeface="Arial MT"/>
              </a:rPr>
              <a:t>pregabalin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GABA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analogues,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act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primarily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on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P/Q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type</a:t>
            </a:r>
            <a:r>
              <a:rPr dirty="0" sz="2000">
                <a:latin typeface="Arial MT"/>
                <a:cs typeface="Arial MT"/>
              </a:rPr>
              <a:t> channels</a:t>
            </a:r>
            <a:endParaRPr sz="2000">
              <a:latin typeface="Arial MT"/>
              <a:cs typeface="Arial MT"/>
            </a:endParaRPr>
          </a:p>
          <a:p>
            <a:pPr lvl="1" marL="443865" marR="5080" indent="-178435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Lower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trafficking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membrane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-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reduce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calcium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entry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cell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– </a:t>
            </a:r>
            <a:r>
              <a:rPr dirty="0" sz="2000" spc="-5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reduce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neurotransmitter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release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7651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Ca2+</a:t>
            </a:r>
            <a:r>
              <a:rPr dirty="0" spc="-25"/>
              <a:t> </a:t>
            </a:r>
            <a:r>
              <a:rPr dirty="0" spc="-5"/>
              <a:t>channel</a:t>
            </a:r>
            <a:r>
              <a:rPr dirty="0" spc="-15"/>
              <a:t> </a:t>
            </a:r>
            <a:r>
              <a:rPr dirty="0" spc="-5"/>
              <a:t>inhibitors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53029" y="0"/>
            <a:ext cx="5864860" cy="6801484"/>
            <a:chOff x="3153029" y="0"/>
            <a:chExt cx="5864860" cy="680148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4492" y="0"/>
              <a:ext cx="5843015" cy="680094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3175254" y="2164842"/>
              <a:ext cx="3927475" cy="3529965"/>
            </a:xfrm>
            <a:custGeom>
              <a:avLst/>
              <a:gdLst/>
              <a:ahLst/>
              <a:cxnLst/>
              <a:rect l="l" t="t" r="r" b="b"/>
              <a:pathLst>
                <a:path w="3927475" h="3529965">
                  <a:moveTo>
                    <a:pt x="2921508" y="462534"/>
                  </a:moveTo>
                  <a:lnTo>
                    <a:pt x="2923810" y="417997"/>
                  </a:lnTo>
                  <a:lnTo>
                    <a:pt x="2930576" y="374656"/>
                  </a:lnTo>
                  <a:lnTo>
                    <a:pt x="2941596" y="332705"/>
                  </a:lnTo>
                  <a:lnTo>
                    <a:pt x="2956658" y="292338"/>
                  </a:lnTo>
                  <a:lnTo>
                    <a:pt x="2975552" y="253750"/>
                  </a:lnTo>
                  <a:lnTo>
                    <a:pt x="2998066" y="217133"/>
                  </a:lnTo>
                  <a:lnTo>
                    <a:pt x="3023991" y="182683"/>
                  </a:lnTo>
                  <a:lnTo>
                    <a:pt x="3053116" y="150592"/>
                  </a:lnTo>
                  <a:lnTo>
                    <a:pt x="3085228" y="121056"/>
                  </a:lnTo>
                  <a:lnTo>
                    <a:pt x="3120119" y="94268"/>
                  </a:lnTo>
                  <a:lnTo>
                    <a:pt x="3157577" y="70422"/>
                  </a:lnTo>
                  <a:lnTo>
                    <a:pt x="3197391" y="49713"/>
                  </a:lnTo>
                  <a:lnTo>
                    <a:pt x="3239350" y="32333"/>
                  </a:lnTo>
                  <a:lnTo>
                    <a:pt x="3283245" y="18478"/>
                  </a:lnTo>
                  <a:lnTo>
                    <a:pt x="3328863" y="8342"/>
                  </a:lnTo>
                  <a:lnTo>
                    <a:pt x="3375994" y="2117"/>
                  </a:lnTo>
                  <a:lnTo>
                    <a:pt x="3424428" y="0"/>
                  </a:lnTo>
                  <a:lnTo>
                    <a:pt x="3472861" y="2117"/>
                  </a:lnTo>
                  <a:lnTo>
                    <a:pt x="3519992" y="8342"/>
                  </a:lnTo>
                  <a:lnTo>
                    <a:pt x="3565610" y="18478"/>
                  </a:lnTo>
                  <a:lnTo>
                    <a:pt x="3609505" y="32333"/>
                  </a:lnTo>
                  <a:lnTo>
                    <a:pt x="3651464" y="49713"/>
                  </a:lnTo>
                  <a:lnTo>
                    <a:pt x="3691278" y="70422"/>
                  </a:lnTo>
                  <a:lnTo>
                    <a:pt x="3728736" y="94268"/>
                  </a:lnTo>
                  <a:lnTo>
                    <a:pt x="3763627" y="121056"/>
                  </a:lnTo>
                  <a:lnTo>
                    <a:pt x="3795739" y="150592"/>
                  </a:lnTo>
                  <a:lnTo>
                    <a:pt x="3824864" y="182683"/>
                  </a:lnTo>
                  <a:lnTo>
                    <a:pt x="3850789" y="217133"/>
                  </a:lnTo>
                  <a:lnTo>
                    <a:pt x="3873303" y="253750"/>
                  </a:lnTo>
                  <a:lnTo>
                    <a:pt x="3892197" y="292338"/>
                  </a:lnTo>
                  <a:lnTo>
                    <a:pt x="3907259" y="332705"/>
                  </a:lnTo>
                  <a:lnTo>
                    <a:pt x="3918279" y="374656"/>
                  </a:lnTo>
                  <a:lnTo>
                    <a:pt x="3925045" y="417997"/>
                  </a:lnTo>
                  <a:lnTo>
                    <a:pt x="3927348" y="462534"/>
                  </a:lnTo>
                  <a:lnTo>
                    <a:pt x="3925045" y="507070"/>
                  </a:lnTo>
                  <a:lnTo>
                    <a:pt x="3918279" y="550411"/>
                  </a:lnTo>
                  <a:lnTo>
                    <a:pt x="3907259" y="592362"/>
                  </a:lnTo>
                  <a:lnTo>
                    <a:pt x="3892197" y="632729"/>
                  </a:lnTo>
                  <a:lnTo>
                    <a:pt x="3873303" y="671317"/>
                  </a:lnTo>
                  <a:lnTo>
                    <a:pt x="3850789" y="707934"/>
                  </a:lnTo>
                  <a:lnTo>
                    <a:pt x="3824864" y="742384"/>
                  </a:lnTo>
                  <a:lnTo>
                    <a:pt x="3795739" y="774475"/>
                  </a:lnTo>
                  <a:lnTo>
                    <a:pt x="3763627" y="804011"/>
                  </a:lnTo>
                  <a:lnTo>
                    <a:pt x="3728736" y="830799"/>
                  </a:lnTo>
                  <a:lnTo>
                    <a:pt x="3691278" y="854645"/>
                  </a:lnTo>
                  <a:lnTo>
                    <a:pt x="3651464" y="875354"/>
                  </a:lnTo>
                  <a:lnTo>
                    <a:pt x="3609505" y="892734"/>
                  </a:lnTo>
                  <a:lnTo>
                    <a:pt x="3565610" y="906589"/>
                  </a:lnTo>
                  <a:lnTo>
                    <a:pt x="3519992" y="916725"/>
                  </a:lnTo>
                  <a:lnTo>
                    <a:pt x="3472861" y="922950"/>
                  </a:lnTo>
                  <a:lnTo>
                    <a:pt x="3424428" y="925068"/>
                  </a:lnTo>
                  <a:lnTo>
                    <a:pt x="3375994" y="922950"/>
                  </a:lnTo>
                  <a:lnTo>
                    <a:pt x="3328863" y="916725"/>
                  </a:lnTo>
                  <a:lnTo>
                    <a:pt x="3283245" y="906589"/>
                  </a:lnTo>
                  <a:lnTo>
                    <a:pt x="3239350" y="892734"/>
                  </a:lnTo>
                  <a:lnTo>
                    <a:pt x="3197391" y="875354"/>
                  </a:lnTo>
                  <a:lnTo>
                    <a:pt x="3157577" y="854645"/>
                  </a:lnTo>
                  <a:lnTo>
                    <a:pt x="3120119" y="830799"/>
                  </a:lnTo>
                  <a:lnTo>
                    <a:pt x="3085228" y="804011"/>
                  </a:lnTo>
                  <a:lnTo>
                    <a:pt x="3053116" y="774475"/>
                  </a:lnTo>
                  <a:lnTo>
                    <a:pt x="3023991" y="742384"/>
                  </a:lnTo>
                  <a:lnTo>
                    <a:pt x="2998066" y="707934"/>
                  </a:lnTo>
                  <a:lnTo>
                    <a:pt x="2975552" y="671317"/>
                  </a:lnTo>
                  <a:lnTo>
                    <a:pt x="2956658" y="632729"/>
                  </a:lnTo>
                  <a:lnTo>
                    <a:pt x="2941596" y="592362"/>
                  </a:lnTo>
                  <a:lnTo>
                    <a:pt x="2930576" y="550411"/>
                  </a:lnTo>
                  <a:lnTo>
                    <a:pt x="2923810" y="507070"/>
                  </a:lnTo>
                  <a:lnTo>
                    <a:pt x="2921508" y="462534"/>
                  </a:lnTo>
                  <a:close/>
                </a:path>
                <a:path w="3927475" h="3529965">
                  <a:moveTo>
                    <a:pt x="0" y="2919984"/>
                  </a:moveTo>
                  <a:lnTo>
                    <a:pt x="1846" y="2867384"/>
                  </a:lnTo>
                  <a:lnTo>
                    <a:pt x="7283" y="2816028"/>
                  </a:lnTo>
                  <a:lnTo>
                    <a:pt x="16161" y="2766097"/>
                  </a:lnTo>
                  <a:lnTo>
                    <a:pt x="28329" y="2717774"/>
                  </a:lnTo>
                  <a:lnTo>
                    <a:pt x="43635" y="2671243"/>
                  </a:lnTo>
                  <a:lnTo>
                    <a:pt x="61928" y="2626687"/>
                  </a:lnTo>
                  <a:lnTo>
                    <a:pt x="83059" y="2584288"/>
                  </a:lnTo>
                  <a:lnTo>
                    <a:pt x="106875" y="2544229"/>
                  </a:lnTo>
                  <a:lnTo>
                    <a:pt x="133225" y="2506694"/>
                  </a:lnTo>
                  <a:lnTo>
                    <a:pt x="161959" y="2471865"/>
                  </a:lnTo>
                  <a:lnTo>
                    <a:pt x="192926" y="2439925"/>
                  </a:lnTo>
                  <a:lnTo>
                    <a:pt x="225975" y="2411058"/>
                  </a:lnTo>
                  <a:lnTo>
                    <a:pt x="260954" y="2385447"/>
                  </a:lnTo>
                  <a:lnTo>
                    <a:pt x="297713" y="2363273"/>
                  </a:lnTo>
                  <a:lnTo>
                    <a:pt x="336100" y="2344721"/>
                  </a:lnTo>
                  <a:lnTo>
                    <a:pt x="375966" y="2329973"/>
                  </a:lnTo>
                  <a:lnTo>
                    <a:pt x="417158" y="2319212"/>
                  </a:lnTo>
                  <a:lnTo>
                    <a:pt x="459526" y="2312621"/>
                  </a:lnTo>
                  <a:lnTo>
                    <a:pt x="502919" y="2310384"/>
                  </a:lnTo>
                  <a:lnTo>
                    <a:pt x="546313" y="2312621"/>
                  </a:lnTo>
                  <a:lnTo>
                    <a:pt x="588681" y="2319212"/>
                  </a:lnTo>
                  <a:lnTo>
                    <a:pt x="629873" y="2329973"/>
                  </a:lnTo>
                  <a:lnTo>
                    <a:pt x="669739" y="2344721"/>
                  </a:lnTo>
                  <a:lnTo>
                    <a:pt x="708126" y="2363273"/>
                  </a:lnTo>
                  <a:lnTo>
                    <a:pt x="744885" y="2385447"/>
                  </a:lnTo>
                  <a:lnTo>
                    <a:pt x="779864" y="2411058"/>
                  </a:lnTo>
                  <a:lnTo>
                    <a:pt x="812913" y="2439925"/>
                  </a:lnTo>
                  <a:lnTo>
                    <a:pt x="843880" y="2471865"/>
                  </a:lnTo>
                  <a:lnTo>
                    <a:pt x="872614" y="2506694"/>
                  </a:lnTo>
                  <a:lnTo>
                    <a:pt x="898964" y="2544229"/>
                  </a:lnTo>
                  <a:lnTo>
                    <a:pt x="922780" y="2584288"/>
                  </a:lnTo>
                  <a:lnTo>
                    <a:pt x="943911" y="2626687"/>
                  </a:lnTo>
                  <a:lnTo>
                    <a:pt x="962204" y="2671243"/>
                  </a:lnTo>
                  <a:lnTo>
                    <a:pt x="977510" y="2717774"/>
                  </a:lnTo>
                  <a:lnTo>
                    <a:pt x="989678" y="2766097"/>
                  </a:lnTo>
                  <a:lnTo>
                    <a:pt x="998556" y="2816028"/>
                  </a:lnTo>
                  <a:lnTo>
                    <a:pt x="1003993" y="2867384"/>
                  </a:lnTo>
                  <a:lnTo>
                    <a:pt x="1005840" y="2919984"/>
                  </a:lnTo>
                  <a:lnTo>
                    <a:pt x="1003993" y="2972583"/>
                  </a:lnTo>
                  <a:lnTo>
                    <a:pt x="998556" y="3023939"/>
                  </a:lnTo>
                  <a:lnTo>
                    <a:pt x="989678" y="3073870"/>
                  </a:lnTo>
                  <a:lnTo>
                    <a:pt x="977510" y="3122193"/>
                  </a:lnTo>
                  <a:lnTo>
                    <a:pt x="962204" y="3168724"/>
                  </a:lnTo>
                  <a:lnTo>
                    <a:pt x="943911" y="3213280"/>
                  </a:lnTo>
                  <a:lnTo>
                    <a:pt x="922780" y="3255679"/>
                  </a:lnTo>
                  <a:lnTo>
                    <a:pt x="898964" y="3295738"/>
                  </a:lnTo>
                  <a:lnTo>
                    <a:pt x="872614" y="3333273"/>
                  </a:lnTo>
                  <a:lnTo>
                    <a:pt x="843880" y="3368102"/>
                  </a:lnTo>
                  <a:lnTo>
                    <a:pt x="812913" y="3400042"/>
                  </a:lnTo>
                  <a:lnTo>
                    <a:pt x="779864" y="3428909"/>
                  </a:lnTo>
                  <a:lnTo>
                    <a:pt x="744885" y="3454520"/>
                  </a:lnTo>
                  <a:lnTo>
                    <a:pt x="708126" y="3476694"/>
                  </a:lnTo>
                  <a:lnTo>
                    <a:pt x="669739" y="3495246"/>
                  </a:lnTo>
                  <a:lnTo>
                    <a:pt x="629873" y="3509994"/>
                  </a:lnTo>
                  <a:lnTo>
                    <a:pt x="588681" y="3520755"/>
                  </a:lnTo>
                  <a:lnTo>
                    <a:pt x="546313" y="3527346"/>
                  </a:lnTo>
                  <a:lnTo>
                    <a:pt x="502919" y="3529584"/>
                  </a:lnTo>
                  <a:lnTo>
                    <a:pt x="459526" y="3527346"/>
                  </a:lnTo>
                  <a:lnTo>
                    <a:pt x="417158" y="3520755"/>
                  </a:lnTo>
                  <a:lnTo>
                    <a:pt x="375966" y="3509994"/>
                  </a:lnTo>
                  <a:lnTo>
                    <a:pt x="336100" y="3495246"/>
                  </a:lnTo>
                  <a:lnTo>
                    <a:pt x="297713" y="3476694"/>
                  </a:lnTo>
                  <a:lnTo>
                    <a:pt x="260954" y="3454520"/>
                  </a:lnTo>
                  <a:lnTo>
                    <a:pt x="225975" y="3428909"/>
                  </a:lnTo>
                  <a:lnTo>
                    <a:pt x="192926" y="3400042"/>
                  </a:lnTo>
                  <a:lnTo>
                    <a:pt x="161959" y="3368102"/>
                  </a:lnTo>
                  <a:lnTo>
                    <a:pt x="133225" y="3333273"/>
                  </a:lnTo>
                  <a:lnTo>
                    <a:pt x="106875" y="3295738"/>
                  </a:lnTo>
                  <a:lnTo>
                    <a:pt x="83059" y="3255679"/>
                  </a:lnTo>
                  <a:lnTo>
                    <a:pt x="61928" y="3213280"/>
                  </a:lnTo>
                  <a:lnTo>
                    <a:pt x="43635" y="3168724"/>
                  </a:lnTo>
                  <a:lnTo>
                    <a:pt x="28329" y="3122193"/>
                  </a:lnTo>
                  <a:lnTo>
                    <a:pt x="16161" y="3073870"/>
                  </a:lnTo>
                  <a:lnTo>
                    <a:pt x="7283" y="3023939"/>
                  </a:lnTo>
                  <a:lnTo>
                    <a:pt x="1846" y="2972583"/>
                  </a:lnTo>
                  <a:lnTo>
                    <a:pt x="0" y="2919984"/>
                  </a:lnTo>
                  <a:close/>
                </a:path>
              </a:pathLst>
            </a:custGeom>
            <a:ln w="44450">
              <a:solidFill>
                <a:srgbClr val="EF18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9717405" y="4508119"/>
            <a:ext cx="2394585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An </a:t>
            </a:r>
            <a:r>
              <a:rPr dirty="0" sz="2400" spc="-15">
                <a:solidFill>
                  <a:srgbClr val="007EAC"/>
                </a:solidFill>
                <a:latin typeface="Calibri"/>
                <a:cs typeface="Calibri"/>
              </a:rPr>
              <a:t>Pediatr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(Barc). 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2019</a:t>
            </a:r>
            <a:r>
              <a:rPr dirty="0" sz="2400" spc="5">
                <a:solidFill>
                  <a:srgbClr val="007EAC"/>
                </a:solidFill>
                <a:latin typeface="Calibri"/>
                <a:cs typeface="Calibri"/>
              </a:rPr>
              <a:t>;</a:t>
            </a:r>
            <a:r>
              <a:rPr dirty="0" sz="2400" spc="-5" b="1">
                <a:solidFill>
                  <a:srgbClr val="007EAC"/>
                </a:solidFill>
                <a:latin typeface="Calibri"/>
                <a:cs typeface="Calibri"/>
              </a:rPr>
              <a:t>91(6)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:41</a:t>
            </a:r>
            <a:r>
              <a:rPr dirty="0" sz="2400" spc="-10">
                <a:solidFill>
                  <a:srgbClr val="007EAC"/>
                </a:solidFill>
                <a:latin typeface="Calibri"/>
                <a:cs typeface="Calibri"/>
              </a:rPr>
              <a:t>5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.e1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--415.e10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79170" y="1691253"/>
            <a:ext cx="7672705" cy="3787775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9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Levetiracetam,</a:t>
            </a:r>
            <a:r>
              <a:rPr dirty="0" sz="2800" spc="-5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brivaracetam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Bind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SV2A protein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probably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have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also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other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mechanisms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Perampanel,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topiramate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(multiple mechanisms)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AMPA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antagonism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Rufinamide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5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reuptake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Retigabine</a:t>
            </a:r>
            <a:endParaRPr sz="2800">
              <a:latin typeface="Arial MT"/>
              <a:cs typeface="Arial MT"/>
            </a:endParaRPr>
          </a:p>
          <a:p>
            <a:pPr lvl="1" marL="513715" indent="-24892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513715" algn="l"/>
                <a:tab pos="514350" algn="l"/>
              </a:tabLst>
            </a:pPr>
            <a:r>
              <a:rPr dirty="0" sz="2000">
                <a:latin typeface="Arial MT"/>
                <a:cs typeface="Arial MT"/>
              </a:rPr>
              <a:t>Opens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KCNQ/Kv7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potassium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59422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Other</a:t>
            </a:r>
            <a:r>
              <a:rPr dirty="0" spc="-65"/>
              <a:t> </a:t>
            </a:r>
            <a:r>
              <a:rPr dirty="0" spc="-5"/>
              <a:t>mechanisms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3174492" y="0"/>
            <a:ext cx="6114415" cy="6801484"/>
            <a:chOff x="3174492" y="0"/>
            <a:chExt cx="6114415" cy="6801484"/>
          </a:xfrm>
        </p:grpSpPr>
        <p:pic>
          <p:nvPicPr>
            <p:cNvPr id="3" name="object 3"/>
            <p:cNvPicPr/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3174492" y="0"/>
              <a:ext cx="5843015" cy="6800942"/>
            </a:xfrm>
            <a:prstGeom prst="rect">
              <a:avLst/>
            </a:prstGeom>
          </p:spPr>
        </p:pic>
        <p:sp>
          <p:nvSpPr>
            <p:cNvPr id="4" name="object 4"/>
            <p:cNvSpPr/>
            <p:nvPr/>
          </p:nvSpPr>
          <p:spPr>
            <a:xfrm>
              <a:off x="4333494" y="3231642"/>
              <a:ext cx="4933315" cy="2804160"/>
            </a:xfrm>
            <a:custGeom>
              <a:avLst/>
              <a:gdLst/>
              <a:ahLst/>
              <a:cxnLst/>
              <a:rect l="l" t="t" r="r" b="b"/>
              <a:pathLst>
                <a:path w="4933315" h="2804160">
                  <a:moveTo>
                    <a:pt x="361188" y="2152650"/>
                  </a:moveTo>
                  <a:lnTo>
                    <a:pt x="363490" y="2108113"/>
                  </a:lnTo>
                  <a:lnTo>
                    <a:pt x="370256" y="2064772"/>
                  </a:lnTo>
                  <a:lnTo>
                    <a:pt x="381276" y="2022821"/>
                  </a:lnTo>
                  <a:lnTo>
                    <a:pt x="396338" y="1982454"/>
                  </a:lnTo>
                  <a:lnTo>
                    <a:pt x="415232" y="1943866"/>
                  </a:lnTo>
                  <a:lnTo>
                    <a:pt x="437746" y="1907249"/>
                  </a:lnTo>
                  <a:lnTo>
                    <a:pt x="463671" y="1872799"/>
                  </a:lnTo>
                  <a:lnTo>
                    <a:pt x="492796" y="1840708"/>
                  </a:lnTo>
                  <a:lnTo>
                    <a:pt x="524908" y="1811172"/>
                  </a:lnTo>
                  <a:lnTo>
                    <a:pt x="559799" y="1784384"/>
                  </a:lnTo>
                  <a:lnTo>
                    <a:pt x="597257" y="1760538"/>
                  </a:lnTo>
                  <a:lnTo>
                    <a:pt x="637071" y="1739829"/>
                  </a:lnTo>
                  <a:lnTo>
                    <a:pt x="679030" y="1722449"/>
                  </a:lnTo>
                  <a:lnTo>
                    <a:pt x="722925" y="1708594"/>
                  </a:lnTo>
                  <a:lnTo>
                    <a:pt x="768543" y="1698458"/>
                  </a:lnTo>
                  <a:lnTo>
                    <a:pt x="815674" y="1692233"/>
                  </a:lnTo>
                  <a:lnTo>
                    <a:pt x="864107" y="1690116"/>
                  </a:lnTo>
                  <a:lnTo>
                    <a:pt x="912541" y="1692233"/>
                  </a:lnTo>
                  <a:lnTo>
                    <a:pt x="959672" y="1698458"/>
                  </a:lnTo>
                  <a:lnTo>
                    <a:pt x="1005290" y="1708594"/>
                  </a:lnTo>
                  <a:lnTo>
                    <a:pt x="1049185" y="1722449"/>
                  </a:lnTo>
                  <a:lnTo>
                    <a:pt x="1091144" y="1739829"/>
                  </a:lnTo>
                  <a:lnTo>
                    <a:pt x="1130958" y="1760538"/>
                  </a:lnTo>
                  <a:lnTo>
                    <a:pt x="1168416" y="1784384"/>
                  </a:lnTo>
                  <a:lnTo>
                    <a:pt x="1203307" y="1811172"/>
                  </a:lnTo>
                  <a:lnTo>
                    <a:pt x="1235419" y="1840708"/>
                  </a:lnTo>
                  <a:lnTo>
                    <a:pt x="1264544" y="1872799"/>
                  </a:lnTo>
                  <a:lnTo>
                    <a:pt x="1290469" y="1907249"/>
                  </a:lnTo>
                  <a:lnTo>
                    <a:pt x="1312983" y="1943866"/>
                  </a:lnTo>
                  <a:lnTo>
                    <a:pt x="1331877" y="1982454"/>
                  </a:lnTo>
                  <a:lnTo>
                    <a:pt x="1346939" y="2022821"/>
                  </a:lnTo>
                  <a:lnTo>
                    <a:pt x="1357959" y="2064772"/>
                  </a:lnTo>
                  <a:lnTo>
                    <a:pt x="1364725" y="2108113"/>
                  </a:lnTo>
                  <a:lnTo>
                    <a:pt x="1367027" y="2152650"/>
                  </a:lnTo>
                  <a:lnTo>
                    <a:pt x="1364725" y="2197194"/>
                  </a:lnTo>
                  <a:lnTo>
                    <a:pt x="1357959" y="2240541"/>
                  </a:lnTo>
                  <a:lnTo>
                    <a:pt x="1346939" y="2282496"/>
                  </a:lnTo>
                  <a:lnTo>
                    <a:pt x="1331877" y="2322866"/>
                  </a:lnTo>
                  <a:lnTo>
                    <a:pt x="1312983" y="2361456"/>
                  </a:lnTo>
                  <a:lnTo>
                    <a:pt x="1290469" y="2398072"/>
                  </a:lnTo>
                  <a:lnTo>
                    <a:pt x="1264544" y="2432522"/>
                  </a:lnTo>
                  <a:lnTo>
                    <a:pt x="1235419" y="2464611"/>
                  </a:lnTo>
                  <a:lnTo>
                    <a:pt x="1203307" y="2494145"/>
                  </a:lnTo>
                  <a:lnTo>
                    <a:pt x="1168416" y="2520930"/>
                  </a:lnTo>
                  <a:lnTo>
                    <a:pt x="1130958" y="2544773"/>
                  </a:lnTo>
                  <a:lnTo>
                    <a:pt x="1091144" y="2565480"/>
                  </a:lnTo>
                  <a:lnTo>
                    <a:pt x="1049185" y="2582856"/>
                  </a:lnTo>
                  <a:lnTo>
                    <a:pt x="1005290" y="2596709"/>
                  </a:lnTo>
                  <a:lnTo>
                    <a:pt x="959672" y="2606843"/>
                  </a:lnTo>
                  <a:lnTo>
                    <a:pt x="912541" y="2613066"/>
                  </a:lnTo>
                  <a:lnTo>
                    <a:pt x="864107" y="2615184"/>
                  </a:lnTo>
                  <a:lnTo>
                    <a:pt x="815674" y="2613066"/>
                  </a:lnTo>
                  <a:lnTo>
                    <a:pt x="768543" y="2606843"/>
                  </a:lnTo>
                  <a:lnTo>
                    <a:pt x="722925" y="2596709"/>
                  </a:lnTo>
                  <a:lnTo>
                    <a:pt x="679030" y="2582856"/>
                  </a:lnTo>
                  <a:lnTo>
                    <a:pt x="637071" y="2565480"/>
                  </a:lnTo>
                  <a:lnTo>
                    <a:pt x="597257" y="2544773"/>
                  </a:lnTo>
                  <a:lnTo>
                    <a:pt x="559799" y="2520930"/>
                  </a:lnTo>
                  <a:lnTo>
                    <a:pt x="524908" y="2494145"/>
                  </a:lnTo>
                  <a:lnTo>
                    <a:pt x="492796" y="2464611"/>
                  </a:lnTo>
                  <a:lnTo>
                    <a:pt x="463671" y="2432522"/>
                  </a:lnTo>
                  <a:lnTo>
                    <a:pt x="437746" y="2398072"/>
                  </a:lnTo>
                  <a:lnTo>
                    <a:pt x="415232" y="2361456"/>
                  </a:lnTo>
                  <a:lnTo>
                    <a:pt x="396338" y="2322866"/>
                  </a:lnTo>
                  <a:lnTo>
                    <a:pt x="381276" y="2282496"/>
                  </a:lnTo>
                  <a:lnTo>
                    <a:pt x="370256" y="2240541"/>
                  </a:lnTo>
                  <a:lnTo>
                    <a:pt x="363490" y="2197194"/>
                  </a:lnTo>
                  <a:lnTo>
                    <a:pt x="361188" y="2152650"/>
                  </a:lnTo>
                  <a:close/>
                </a:path>
                <a:path w="4933315" h="2804160">
                  <a:moveTo>
                    <a:pt x="0" y="434340"/>
                  </a:moveTo>
                  <a:lnTo>
                    <a:pt x="9444" y="363882"/>
                  </a:lnTo>
                  <a:lnTo>
                    <a:pt x="36789" y="297045"/>
                  </a:lnTo>
                  <a:lnTo>
                    <a:pt x="80547" y="234725"/>
                  </a:lnTo>
                  <a:lnTo>
                    <a:pt x="108116" y="205537"/>
                  </a:lnTo>
                  <a:lnTo>
                    <a:pt x="139232" y="177814"/>
                  </a:lnTo>
                  <a:lnTo>
                    <a:pt x="173708" y="151666"/>
                  </a:lnTo>
                  <a:lnTo>
                    <a:pt x="211359" y="127206"/>
                  </a:lnTo>
                  <a:lnTo>
                    <a:pt x="251999" y="104545"/>
                  </a:lnTo>
                  <a:lnTo>
                    <a:pt x="295442" y="83795"/>
                  </a:lnTo>
                  <a:lnTo>
                    <a:pt x="341503" y="65068"/>
                  </a:lnTo>
                  <a:lnTo>
                    <a:pt x="389995" y="48475"/>
                  </a:lnTo>
                  <a:lnTo>
                    <a:pt x="440733" y="34129"/>
                  </a:lnTo>
                  <a:lnTo>
                    <a:pt x="493532" y="22140"/>
                  </a:lnTo>
                  <a:lnTo>
                    <a:pt x="548205" y="12621"/>
                  </a:lnTo>
                  <a:lnTo>
                    <a:pt x="604566" y="5684"/>
                  </a:lnTo>
                  <a:lnTo>
                    <a:pt x="662431" y="1439"/>
                  </a:lnTo>
                  <a:lnTo>
                    <a:pt x="721613" y="0"/>
                  </a:lnTo>
                  <a:lnTo>
                    <a:pt x="780796" y="1439"/>
                  </a:lnTo>
                  <a:lnTo>
                    <a:pt x="838661" y="5684"/>
                  </a:lnTo>
                  <a:lnTo>
                    <a:pt x="895022" y="12621"/>
                  </a:lnTo>
                  <a:lnTo>
                    <a:pt x="949695" y="22140"/>
                  </a:lnTo>
                  <a:lnTo>
                    <a:pt x="1002494" y="34129"/>
                  </a:lnTo>
                  <a:lnTo>
                    <a:pt x="1053232" y="48475"/>
                  </a:lnTo>
                  <a:lnTo>
                    <a:pt x="1101724" y="65068"/>
                  </a:lnTo>
                  <a:lnTo>
                    <a:pt x="1147785" y="83795"/>
                  </a:lnTo>
                  <a:lnTo>
                    <a:pt x="1191228" y="104545"/>
                  </a:lnTo>
                  <a:lnTo>
                    <a:pt x="1231868" y="127206"/>
                  </a:lnTo>
                  <a:lnTo>
                    <a:pt x="1269519" y="151666"/>
                  </a:lnTo>
                  <a:lnTo>
                    <a:pt x="1303995" y="177814"/>
                  </a:lnTo>
                  <a:lnTo>
                    <a:pt x="1335111" y="205537"/>
                  </a:lnTo>
                  <a:lnTo>
                    <a:pt x="1362680" y="234725"/>
                  </a:lnTo>
                  <a:lnTo>
                    <a:pt x="1386518" y="265265"/>
                  </a:lnTo>
                  <a:lnTo>
                    <a:pt x="1422255" y="329955"/>
                  </a:lnTo>
                  <a:lnTo>
                    <a:pt x="1440835" y="398714"/>
                  </a:lnTo>
                  <a:lnTo>
                    <a:pt x="1443227" y="434340"/>
                  </a:lnTo>
                  <a:lnTo>
                    <a:pt x="1440835" y="469965"/>
                  </a:lnTo>
                  <a:lnTo>
                    <a:pt x="1422255" y="538724"/>
                  </a:lnTo>
                  <a:lnTo>
                    <a:pt x="1386518" y="603414"/>
                  </a:lnTo>
                  <a:lnTo>
                    <a:pt x="1362680" y="633954"/>
                  </a:lnTo>
                  <a:lnTo>
                    <a:pt x="1335111" y="663142"/>
                  </a:lnTo>
                  <a:lnTo>
                    <a:pt x="1303995" y="690865"/>
                  </a:lnTo>
                  <a:lnTo>
                    <a:pt x="1269519" y="717013"/>
                  </a:lnTo>
                  <a:lnTo>
                    <a:pt x="1231868" y="741473"/>
                  </a:lnTo>
                  <a:lnTo>
                    <a:pt x="1191228" y="764134"/>
                  </a:lnTo>
                  <a:lnTo>
                    <a:pt x="1147785" y="784884"/>
                  </a:lnTo>
                  <a:lnTo>
                    <a:pt x="1101724" y="803611"/>
                  </a:lnTo>
                  <a:lnTo>
                    <a:pt x="1053232" y="820204"/>
                  </a:lnTo>
                  <a:lnTo>
                    <a:pt x="1002494" y="834550"/>
                  </a:lnTo>
                  <a:lnTo>
                    <a:pt x="949695" y="846539"/>
                  </a:lnTo>
                  <a:lnTo>
                    <a:pt x="895022" y="856058"/>
                  </a:lnTo>
                  <a:lnTo>
                    <a:pt x="838661" y="862995"/>
                  </a:lnTo>
                  <a:lnTo>
                    <a:pt x="780796" y="867240"/>
                  </a:lnTo>
                  <a:lnTo>
                    <a:pt x="721613" y="868680"/>
                  </a:lnTo>
                  <a:lnTo>
                    <a:pt x="662431" y="867240"/>
                  </a:lnTo>
                  <a:lnTo>
                    <a:pt x="604566" y="862995"/>
                  </a:lnTo>
                  <a:lnTo>
                    <a:pt x="548205" y="856058"/>
                  </a:lnTo>
                  <a:lnTo>
                    <a:pt x="493532" y="846539"/>
                  </a:lnTo>
                  <a:lnTo>
                    <a:pt x="440733" y="834550"/>
                  </a:lnTo>
                  <a:lnTo>
                    <a:pt x="389995" y="820204"/>
                  </a:lnTo>
                  <a:lnTo>
                    <a:pt x="341503" y="803611"/>
                  </a:lnTo>
                  <a:lnTo>
                    <a:pt x="295442" y="784884"/>
                  </a:lnTo>
                  <a:lnTo>
                    <a:pt x="251999" y="764134"/>
                  </a:lnTo>
                  <a:lnTo>
                    <a:pt x="211359" y="741473"/>
                  </a:lnTo>
                  <a:lnTo>
                    <a:pt x="173708" y="717013"/>
                  </a:lnTo>
                  <a:lnTo>
                    <a:pt x="139232" y="690865"/>
                  </a:lnTo>
                  <a:lnTo>
                    <a:pt x="108116" y="663142"/>
                  </a:lnTo>
                  <a:lnTo>
                    <a:pt x="80547" y="633954"/>
                  </a:lnTo>
                  <a:lnTo>
                    <a:pt x="56709" y="603414"/>
                  </a:lnTo>
                  <a:lnTo>
                    <a:pt x="20972" y="538724"/>
                  </a:lnTo>
                  <a:lnTo>
                    <a:pt x="2392" y="469965"/>
                  </a:lnTo>
                  <a:lnTo>
                    <a:pt x="0" y="434340"/>
                  </a:lnTo>
                  <a:close/>
                </a:path>
                <a:path w="4933315" h="2804160">
                  <a:moveTo>
                    <a:pt x="2601467" y="1619250"/>
                  </a:moveTo>
                  <a:lnTo>
                    <a:pt x="2602440" y="1570406"/>
                  </a:lnTo>
                  <a:lnTo>
                    <a:pt x="2605332" y="1522065"/>
                  </a:lnTo>
                  <a:lnTo>
                    <a:pt x="2610107" y="1474266"/>
                  </a:lnTo>
                  <a:lnTo>
                    <a:pt x="2616727" y="1427045"/>
                  </a:lnTo>
                  <a:lnTo>
                    <a:pt x="2625153" y="1380442"/>
                  </a:lnTo>
                  <a:lnTo>
                    <a:pt x="2635350" y="1334494"/>
                  </a:lnTo>
                  <a:lnTo>
                    <a:pt x="2647279" y="1289240"/>
                  </a:lnTo>
                  <a:lnTo>
                    <a:pt x="2660904" y="1244717"/>
                  </a:lnTo>
                  <a:lnTo>
                    <a:pt x="2676185" y="1200964"/>
                  </a:lnTo>
                  <a:lnTo>
                    <a:pt x="2693086" y="1158019"/>
                  </a:lnTo>
                  <a:lnTo>
                    <a:pt x="2711570" y="1115920"/>
                  </a:lnTo>
                  <a:lnTo>
                    <a:pt x="2731598" y="1074705"/>
                  </a:lnTo>
                  <a:lnTo>
                    <a:pt x="2753134" y="1034412"/>
                  </a:lnTo>
                  <a:lnTo>
                    <a:pt x="2776139" y="995079"/>
                  </a:lnTo>
                  <a:lnTo>
                    <a:pt x="2800577" y="956745"/>
                  </a:lnTo>
                  <a:lnTo>
                    <a:pt x="2826410" y="919447"/>
                  </a:lnTo>
                  <a:lnTo>
                    <a:pt x="2853600" y="883224"/>
                  </a:lnTo>
                  <a:lnTo>
                    <a:pt x="2882110" y="848113"/>
                  </a:lnTo>
                  <a:lnTo>
                    <a:pt x="2911902" y="814154"/>
                  </a:lnTo>
                  <a:lnTo>
                    <a:pt x="2942939" y="781383"/>
                  </a:lnTo>
                  <a:lnTo>
                    <a:pt x="2975183" y="749839"/>
                  </a:lnTo>
                  <a:lnTo>
                    <a:pt x="3008597" y="719561"/>
                  </a:lnTo>
                  <a:lnTo>
                    <a:pt x="3043143" y="690586"/>
                  </a:lnTo>
                  <a:lnTo>
                    <a:pt x="3078784" y="662952"/>
                  </a:lnTo>
                  <a:lnTo>
                    <a:pt x="3115483" y="636697"/>
                  </a:lnTo>
                  <a:lnTo>
                    <a:pt x="3153201" y="611861"/>
                  </a:lnTo>
                  <a:lnTo>
                    <a:pt x="3191901" y="588480"/>
                  </a:lnTo>
                  <a:lnTo>
                    <a:pt x="3231546" y="566593"/>
                  </a:lnTo>
                  <a:lnTo>
                    <a:pt x="3272099" y="546237"/>
                  </a:lnTo>
                  <a:lnTo>
                    <a:pt x="3313521" y="527452"/>
                  </a:lnTo>
                  <a:lnTo>
                    <a:pt x="3355775" y="510275"/>
                  </a:lnTo>
                  <a:lnTo>
                    <a:pt x="3398824" y="494745"/>
                  </a:lnTo>
                  <a:lnTo>
                    <a:pt x="3442631" y="480899"/>
                  </a:lnTo>
                  <a:lnTo>
                    <a:pt x="3487157" y="468775"/>
                  </a:lnTo>
                  <a:lnTo>
                    <a:pt x="3532365" y="458412"/>
                  </a:lnTo>
                  <a:lnTo>
                    <a:pt x="3578218" y="449847"/>
                  </a:lnTo>
                  <a:lnTo>
                    <a:pt x="3624678" y="443120"/>
                  </a:lnTo>
                  <a:lnTo>
                    <a:pt x="3671708" y="438267"/>
                  </a:lnTo>
                  <a:lnTo>
                    <a:pt x="3719271" y="435328"/>
                  </a:lnTo>
                  <a:lnTo>
                    <a:pt x="3767328" y="434340"/>
                  </a:lnTo>
                  <a:lnTo>
                    <a:pt x="3815384" y="435328"/>
                  </a:lnTo>
                  <a:lnTo>
                    <a:pt x="3862947" y="438267"/>
                  </a:lnTo>
                  <a:lnTo>
                    <a:pt x="3909977" y="443120"/>
                  </a:lnTo>
                  <a:lnTo>
                    <a:pt x="3956437" y="449847"/>
                  </a:lnTo>
                  <a:lnTo>
                    <a:pt x="4002290" y="458412"/>
                  </a:lnTo>
                  <a:lnTo>
                    <a:pt x="4047498" y="468775"/>
                  </a:lnTo>
                  <a:lnTo>
                    <a:pt x="4092024" y="480899"/>
                  </a:lnTo>
                  <a:lnTo>
                    <a:pt x="4135831" y="494745"/>
                  </a:lnTo>
                  <a:lnTo>
                    <a:pt x="4178880" y="510275"/>
                  </a:lnTo>
                  <a:lnTo>
                    <a:pt x="4221134" y="527452"/>
                  </a:lnTo>
                  <a:lnTo>
                    <a:pt x="4262556" y="546237"/>
                  </a:lnTo>
                  <a:lnTo>
                    <a:pt x="4303109" y="566593"/>
                  </a:lnTo>
                  <a:lnTo>
                    <a:pt x="4342754" y="588480"/>
                  </a:lnTo>
                  <a:lnTo>
                    <a:pt x="4381454" y="611861"/>
                  </a:lnTo>
                  <a:lnTo>
                    <a:pt x="4419172" y="636697"/>
                  </a:lnTo>
                  <a:lnTo>
                    <a:pt x="4455871" y="662952"/>
                  </a:lnTo>
                  <a:lnTo>
                    <a:pt x="4491512" y="690586"/>
                  </a:lnTo>
                  <a:lnTo>
                    <a:pt x="4526058" y="719561"/>
                  </a:lnTo>
                  <a:lnTo>
                    <a:pt x="4559472" y="749839"/>
                  </a:lnTo>
                  <a:lnTo>
                    <a:pt x="4591716" y="781383"/>
                  </a:lnTo>
                  <a:lnTo>
                    <a:pt x="4622753" y="814154"/>
                  </a:lnTo>
                  <a:lnTo>
                    <a:pt x="4652545" y="848113"/>
                  </a:lnTo>
                  <a:lnTo>
                    <a:pt x="4681055" y="883224"/>
                  </a:lnTo>
                  <a:lnTo>
                    <a:pt x="4708245" y="919447"/>
                  </a:lnTo>
                  <a:lnTo>
                    <a:pt x="4734078" y="956745"/>
                  </a:lnTo>
                  <a:lnTo>
                    <a:pt x="4758516" y="995079"/>
                  </a:lnTo>
                  <a:lnTo>
                    <a:pt x="4781521" y="1034412"/>
                  </a:lnTo>
                  <a:lnTo>
                    <a:pt x="4803057" y="1074705"/>
                  </a:lnTo>
                  <a:lnTo>
                    <a:pt x="4823085" y="1115920"/>
                  </a:lnTo>
                  <a:lnTo>
                    <a:pt x="4841569" y="1158019"/>
                  </a:lnTo>
                  <a:lnTo>
                    <a:pt x="4858470" y="1200964"/>
                  </a:lnTo>
                  <a:lnTo>
                    <a:pt x="4873752" y="1244717"/>
                  </a:lnTo>
                  <a:lnTo>
                    <a:pt x="4887376" y="1289240"/>
                  </a:lnTo>
                  <a:lnTo>
                    <a:pt x="4899305" y="1334494"/>
                  </a:lnTo>
                  <a:lnTo>
                    <a:pt x="4909502" y="1380442"/>
                  </a:lnTo>
                  <a:lnTo>
                    <a:pt x="4917928" y="1427045"/>
                  </a:lnTo>
                  <a:lnTo>
                    <a:pt x="4924548" y="1474266"/>
                  </a:lnTo>
                  <a:lnTo>
                    <a:pt x="4929323" y="1522065"/>
                  </a:lnTo>
                  <a:lnTo>
                    <a:pt x="4932215" y="1570406"/>
                  </a:lnTo>
                  <a:lnTo>
                    <a:pt x="4933187" y="1619250"/>
                  </a:lnTo>
                  <a:lnTo>
                    <a:pt x="4932215" y="1668093"/>
                  </a:lnTo>
                  <a:lnTo>
                    <a:pt x="4929323" y="1716434"/>
                  </a:lnTo>
                  <a:lnTo>
                    <a:pt x="4924548" y="1764233"/>
                  </a:lnTo>
                  <a:lnTo>
                    <a:pt x="4917928" y="1811454"/>
                  </a:lnTo>
                  <a:lnTo>
                    <a:pt x="4909502" y="1858057"/>
                  </a:lnTo>
                  <a:lnTo>
                    <a:pt x="4899305" y="1904005"/>
                  </a:lnTo>
                  <a:lnTo>
                    <a:pt x="4887376" y="1949259"/>
                  </a:lnTo>
                  <a:lnTo>
                    <a:pt x="4873751" y="1993782"/>
                  </a:lnTo>
                  <a:lnTo>
                    <a:pt x="4858470" y="2037535"/>
                  </a:lnTo>
                  <a:lnTo>
                    <a:pt x="4841569" y="2080480"/>
                  </a:lnTo>
                  <a:lnTo>
                    <a:pt x="4823085" y="2122579"/>
                  </a:lnTo>
                  <a:lnTo>
                    <a:pt x="4803057" y="2163794"/>
                  </a:lnTo>
                  <a:lnTo>
                    <a:pt x="4781521" y="2204087"/>
                  </a:lnTo>
                  <a:lnTo>
                    <a:pt x="4758516" y="2243420"/>
                  </a:lnTo>
                  <a:lnTo>
                    <a:pt x="4734078" y="2281754"/>
                  </a:lnTo>
                  <a:lnTo>
                    <a:pt x="4708245" y="2319052"/>
                  </a:lnTo>
                  <a:lnTo>
                    <a:pt x="4681055" y="2355275"/>
                  </a:lnTo>
                  <a:lnTo>
                    <a:pt x="4652545" y="2390386"/>
                  </a:lnTo>
                  <a:lnTo>
                    <a:pt x="4622753" y="2424345"/>
                  </a:lnTo>
                  <a:lnTo>
                    <a:pt x="4591716" y="2457116"/>
                  </a:lnTo>
                  <a:lnTo>
                    <a:pt x="4559472" y="2488660"/>
                  </a:lnTo>
                  <a:lnTo>
                    <a:pt x="4526058" y="2518938"/>
                  </a:lnTo>
                  <a:lnTo>
                    <a:pt x="4491512" y="2547913"/>
                  </a:lnTo>
                  <a:lnTo>
                    <a:pt x="4455871" y="2575547"/>
                  </a:lnTo>
                  <a:lnTo>
                    <a:pt x="4419172" y="2601802"/>
                  </a:lnTo>
                  <a:lnTo>
                    <a:pt x="4381454" y="2626638"/>
                  </a:lnTo>
                  <a:lnTo>
                    <a:pt x="4342754" y="2650019"/>
                  </a:lnTo>
                  <a:lnTo>
                    <a:pt x="4303109" y="2671906"/>
                  </a:lnTo>
                  <a:lnTo>
                    <a:pt x="4262556" y="2692262"/>
                  </a:lnTo>
                  <a:lnTo>
                    <a:pt x="4221134" y="2711047"/>
                  </a:lnTo>
                  <a:lnTo>
                    <a:pt x="4178880" y="2728224"/>
                  </a:lnTo>
                  <a:lnTo>
                    <a:pt x="4135831" y="2743754"/>
                  </a:lnTo>
                  <a:lnTo>
                    <a:pt x="4092024" y="2757600"/>
                  </a:lnTo>
                  <a:lnTo>
                    <a:pt x="4047498" y="2769724"/>
                  </a:lnTo>
                  <a:lnTo>
                    <a:pt x="4002290" y="2780087"/>
                  </a:lnTo>
                  <a:lnTo>
                    <a:pt x="3956437" y="2788652"/>
                  </a:lnTo>
                  <a:lnTo>
                    <a:pt x="3909977" y="2795379"/>
                  </a:lnTo>
                  <a:lnTo>
                    <a:pt x="3862947" y="2800232"/>
                  </a:lnTo>
                  <a:lnTo>
                    <a:pt x="3815384" y="2803171"/>
                  </a:lnTo>
                  <a:lnTo>
                    <a:pt x="3767328" y="2804160"/>
                  </a:lnTo>
                  <a:lnTo>
                    <a:pt x="3719271" y="2803171"/>
                  </a:lnTo>
                  <a:lnTo>
                    <a:pt x="3671708" y="2800232"/>
                  </a:lnTo>
                  <a:lnTo>
                    <a:pt x="3624678" y="2795379"/>
                  </a:lnTo>
                  <a:lnTo>
                    <a:pt x="3578218" y="2788652"/>
                  </a:lnTo>
                  <a:lnTo>
                    <a:pt x="3532365" y="2780087"/>
                  </a:lnTo>
                  <a:lnTo>
                    <a:pt x="3487157" y="2769724"/>
                  </a:lnTo>
                  <a:lnTo>
                    <a:pt x="3442631" y="2757600"/>
                  </a:lnTo>
                  <a:lnTo>
                    <a:pt x="3398824" y="2743754"/>
                  </a:lnTo>
                  <a:lnTo>
                    <a:pt x="3355775" y="2728224"/>
                  </a:lnTo>
                  <a:lnTo>
                    <a:pt x="3313521" y="2711047"/>
                  </a:lnTo>
                  <a:lnTo>
                    <a:pt x="3272099" y="2692262"/>
                  </a:lnTo>
                  <a:lnTo>
                    <a:pt x="3231546" y="2671906"/>
                  </a:lnTo>
                  <a:lnTo>
                    <a:pt x="3191901" y="2650019"/>
                  </a:lnTo>
                  <a:lnTo>
                    <a:pt x="3153201" y="2626638"/>
                  </a:lnTo>
                  <a:lnTo>
                    <a:pt x="3115483" y="2601802"/>
                  </a:lnTo>
                  <a:lnTo>
                    <a:pt x="3078784" y="2575547"/>
                  </a:lnTo>
                  <a:lnTo>
                    <a:pt x="3043143" y="2547913"/>
                  </a:lnTo>
                  <a:lnTo>
                    <a:pt x="3008597" y="2518938"/>
                  </a:lnTo>
                  <a:lnTo>
                    <a:pt x="2975183" y="2488660"/>
                  </a:lnTo>
                  <a:lnTo>
                    <a:pt x="2942939" y="2457116"/>
                  </a:lnTo>
                  <a:lnTo>
                    <a:pt x="2911902" y="2424345"/>
                  </a:lnTo>
                  <a:lnTo>
                    <a:pt x="2882110" y="2390386"/>
                  </a:lnTo>
                  <a:lnTo>
                    <a:pt x="2853600" y="2355275"/>
                  </a:lnTo>
                  <a:lnTo>
                    <a:pt x="2826410" y="2319052"/>
                  </a:lnTo>
                  <a:lnTo>
                    <a:pt x="2800577" y="2281754"/>
                  </a:lnTo>
                  <a:lnTo>
                    <a:pt x="2776139" y="2243420"/>
                  </a:lnTo>
                  <a:lnTo>
                    <a:pt x="2753134" y="2204087"/>
                  </a:lnTo>
                  <a:lnTo>
                    <a:pt x="2731598" y="2163794"/>
                  </a:lnTo>
                  <a:lnTo>
                    <a:pt x="2711570" y="2122579"/>
                  </a:lnTo>
                  <a:lnTo>
                    <a:pt x="2693086" y="2080480"/>
                  </a:lnTo>
                  <a:lnTo>
                    <a:pt x="2676185" y="2037535"/>
                  </a:lnTo>
                  <a:lnTo>
                    <a:pt x="2660903" y="1993782"/>
                  </a:lnTo>
                  <a:lnTo>
                    <a:pt x="2647279" y="1949259"/>
                  </a:lnTo>
                  <a:lnTo>
                    <a:pt x="2635350" y="1904005"/>
                  </a:lnTo>
                  <a:lnTo>
                    <a:pt x="2625153" y="1858057"/>
                  </a:lnTo>
                  <a:lnTo>
                    <a:pt x="2616727" y="1811454"/>
                  </a:lnTo>
                  <a:lnTo>
                    <a:pt x="2610107" y="1764233"/>
                  </a:lnTo>
                  <a:lnTo>
                    <a:pt x="2605332" y="1716434"/>
                  </a:lnTo>
                  <a:lnTo>
                    <a:pt x="2602440" y="1668093"/>
                  </a:lnTo>
                  <a:lnTo>
                    <a:pt x="2601467" y="1619250"/>
                  </a:lnTo>
                  <a:close/>
                </a:path>
              </a:pathLst>
            </a:custGeom>
            <a:ln w="44450">
              <a:solidFill>
                <a:srgbClr val="EF1828"/>
              </a:solidFill>
            </a:ln>
          </p:spPr>
          <p:txBody>
            <a:bodyPr wrap="square" lIns="0" tIns="0" rIns="0" bIns="0" rtlCol="0"/>
            <a:lstStyle/>
            <a:p/>
          </p:txBody>
        </p:sp>
      </p:grpSp>
      <p:sp>
        <p:nvSpPr>
          <p:cNvPr id="5" name="object 5"/>
          <p:cNvSpPr txBox="1"/>
          <p:nvPr/>
        </p:nvSpPr>
        <p:spPr>
          <a:xfrm>
            <a:off x="9717405" y="4508119"/>
            <a:ext cx="2394585" cy="1127760"/>
          </a:xfrm>
          <a:prstGeom prst="rect">
            <a:avLst/>
          </a:prstGeom>
        </p:spPr>
        <p:txBody>
          <a:bodyPr wrap="square" lIns="0" tIns="12700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100"/>
              </a:spcBef>
            </a:pP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An </a:t>
            </a:r>
            <a:r>
              <a:rPr dirty="0" sz="2400" spc="-15">
                <a:solidFill>
                  <a:srgbClr val="007EAC"/>
                </a:solidFill>
                <a:latin typeface="Calibri"/>
                <a:cs typeface="Calibri"/>
              </a:rPr>
              <a:t>Pediatr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(Barc). 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 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2019</a:t>
            </a:r>
            <a:r>
              <a:rPr dirty="0" sz="2400" spc="5">
                <a:solidFill>
                  <a:srgbClr val="007EAC"/>
                </a:solidFill>
                <a:latin typeface="Calibri"/>
                <a:cs typeface="Calibri"/>
              </a:rPr>
              <a:t>;</a:t>
            </a:r>
            <a:r>
              <a:rPr dirty="0" sz="2400" spc="-5" b="1">
                <a:solidFill>
                  <a:srgbClr val="007EAC"/>
                </a:solidFill>
                <a:latin typeface="Calibri"/>
                <a:cs typeface="Calibri"/>
              </a:rPr>
              <a:t>91(6)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:41</a:t>
            </a:r>
            <a:r>
              <a:rPr dirty="0" sz="2400" spc="-10">
                <a:solidFill>
                  <a:srgbClr val="007EAC"/>
                </a:solidFill>
                <a:latin typeface="Calibri"/>
                <a:cs typeface="Calibri"/>
              </a:rPr>
              <a:t>5</a:t>
            </a: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.e1</a:t>
            </a:r>
            <a:r>
              <a:rPr dirty="0" sz="2400">
                <a:solidFill>
                  <a:srgbClr val="007EAC"/>
                </a:solidFill>
                <a:latin typeface="Calibri"/>
                <a:cs typeface="Calibri"/>
              </a:rPr>
              <a:t>-</a:t>
            </a:r>
            <a:endParaRPr sz="24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35"/>
              </a:spcBef>
            </a:pPr>
            <a:r>
              <a:rPr dirty="0" sz="2400" spc="-5">
                <a:solidFill>
                  <a:srgbClr val="007EAC"/>
                </a:solidFill>
                <a:latin typeface="Calibri"/>
                <a:cs typeface="Calibri"/>
              </a:rPr>
              <a:t>--415.e10</a:t>
            </a:r>
            <a:endParaRPr sz="24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779170" y="1358691"/>
            <a:ext cx="9108440" cy="5006340"/>
          </a:xfrm>
          <a:prstGeom prst="rect">
            <a:avLst/>
          </a:prstGeom>
        </p:spPr>
        <p:txBody>
          <a:bodyPr wrap="square" lIns="0" tIns="12509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8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Valproate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both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sodium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calcium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(T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type),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GABA</a:t>
            </a:r>
            <a:r>
              <a:rPr dirty="0" sz="2000">
                <a:latin typeface="Arial MT"/>
                <a:cs typeface="Arial MT"/>
              </a:rPr>
              <a:t> transaminase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All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types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seizures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Felbamate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both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sodium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calcium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GABA-A and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NMDA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rc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Lennox-Gastaut</a:t>
            </a:r>
            <a:r>
              <a:rPr dirty="0" sz="2000" spc="-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sy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Topiramate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both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sodium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calcium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GABA-A and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AMPA</a:t>
            </a:r>
            <a:r>
              <a:rPr dirty="0" sz="2000">
                <a:latin typeface="Arial MT"/>
                <a:cs typeface="Arial MT"/>
              </a:rPr>
              <a:t> rc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Lennox-Gastaut</a:t>
            </a:r>
            <a:r>
              <a:rPr dirty="0" sz="2000" spc="-9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sy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Zonisamide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both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sodium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calcium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channels,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GABA-A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rc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Partial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seizures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15810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Multiple</a:t>
            </a:r>
            <a:r>
              <a:rPr dirty="0" spc="-55"/>
              <a:t> </a:t>
            </a:r>
            <a:r>
              <a:rPr dirty="0" spc="-5"/>
              <a:t>mechanisms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693496"/>
            <a:ext cx="75565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Choice</a:t>
            </a:r>
            <a:r>
              <a:rPr dirty="0" spc="-20"/>
              <a:t> </a:t>
            </a:r>
            <a:r>
              <a:rPr dirty="0" spc="-5"/>
              <a:t>of</a:t>
            </a:r>
            <a:r>
              <a:rPr dirty="0" spc="-15"/>
              <a:t> </a:t>
            </a:r>
            <a:r>
              <a:rPr dirty="0" spc="-5"/>
              <a:t>anticonvulsant</a:t>
            </a:r>
            <a:r>
              <a:rPr dirty="0" spc="15"/>
              <a:t> </a:t>
            </a:r>
            <a:r>
              <a:rPr dirty="0" spc="-5"/>
              <a:t>agent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1028382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95"/>
              </a:spcBef>
              <a:tabLst>
                <a:tab pos="192405" algn="l"/>
              </a:tabLst>
            </a:pPr>
            <a:r>
              <a:rPr dirty="0" sz="2800" spc="-2775">
                <a:solidFill>
                  <a:srgbClr val="0000DC"/>
                </a:solidFill>
                <a:latin typeface="Arial MT"/>
                <a:cs typeface="Arial MT"/>
                <a:hlinkClick r:id="rId3"/>
              </a:rPr>
              <a:t>—</a:t>
            </a:r>
            <a:r>
              <a:rPr dirty="0" sz="2800" spc="-2775">
                <a:solidFill>
                  <a:srgbClr val="0000DC"/>
                </a:solidFill>
                <a:latin typeface="Arial MT"/>
                <a:cs typeface="Arial MT"/>
                <a:hlinkClick r:id="rId3"/>
              </a:rPr>
              <a:t>	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ht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t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://</a:t>
            </a:r>
            <a:r>
              <a:rPr dirty="0" u="heavy" sz="2800" spc="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at</a:t>
            </a:r>
            <a:r>
              <a:rPr dirty="0" u="heavy" sz="2800" spc="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h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wa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y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.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n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c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e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.o</a:t>
            </a:r>
            <a:r>
              <a:rPr dirty="0" u="heavy" sz="2800" spc="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r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g.</a:t>
            </a:r>
            <a:r>
              <a:rPr dirty="0" u="heavy" sz="2800" spc="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u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k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/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thw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y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/e</a:t>
            </a:r>
            <a:r>
              <a:rPr dirty="0" u="heavy" sz="2800" spc="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il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e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s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y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#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a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th=</a:t>
            </a:r>
            <a:r>
              <a:rPr dirty="0" u="heavy" sz="2800" spc="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v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i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e</a:t>
            </a:r>
            <a:r>
              <a:rPr dirty="0" u="heavy" sz="2800" spc="-5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w%3A/ </a:t>
            </a:r>
            <a:r>
              <a:rPr dirty="0" sz="2800" spc="-5">
                <a:solidFill>
                  <a:srgbClr val="0000DC"/>
                </a:solidFill>
                <a:latin typeface="Arial MT"/>
                <a:cs typeface="Arial MT"/>
                <a:hlinkClick r:id="rId3"/>
              </a:rPr>
              <a:t> 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pathways/epilepsy/anti-epileptic-drugs-to-offer-based-on- </a:t>
            </a:r>
            <a:r>
              <a:rPr dirty="0" sz="2800" spc="5">
                <a:solidFill>
                  <a:srgbClr val="0000DC"/>
                </a:solidFill>
                <a:latin typeface="Arial MT"/>
                <a:cs typeface="Arial MT"/>
                <a:hlinkClick r:id="rId3"/>
              </a:rPr>
              <a:t> 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presenting-epilepsy-seizure-types.xml&amp;content=view- </a:t>
            </a:r>
            <a:r>
              <a:rPr dirty="0" sz="2800" spc="5">
                <a:solidFill>
                  <a:srgbClr val="0000DC"/>
                </a:solidFill>
                <a:latin typeface="Arial MT"/>
                <a:cs typeface="Arial MT"/>
                <a:hlinkClick r:id="rId3"/>
              </a:rPr>
              <a:t> </a:t>
            </a:r>
            <a:r>
              <a:rPr dirty="0" u="heavy" sz="2800">
                <a:solidFill>
                  <a:srgbClr val="0000DC"/>
                </a:solidFill>
                <a:uFill>
                  <a:solidFill>
                    <a:srgbClr val="0000DC"/>
                  </a:solidFill>
                </a:uFill>
                <a:latin typeface="Arial MT"/>
                <a:cs typeface="Arial MT"/>
                <a:hlinkClick r:id="rId3"/>
              </a:rPr>
              <a:t>node%3Anodes-absence-seizures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93585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All</a:t>
            </a:r>
            <a:r>
              <a:rPr dirty="0" spc="-25"/>
              <a:t> </a:t>
            </a:r>
            <a:r>
              <a:rPr dirty="0" spc="-5"/>
              <a:t>types of</a:t>
            </a:r>
            <a:r>
              <a:rPr dirty="0" spc="-10"/>
              <a:t> </a:t>
            </a:r>
            <a:r>
              <a:rPr dirty="0" spc="-5"/>
              <a:t>seizures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91253"/>
            <a:ext cx="10186670" cy="951865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90"/>
              </a:spcBef>
              <a:tabLst>
                <a:tab pos="192405" algn="l"/>
              </a:tabLst>
            </a:pPr>
            <a:r>
              <a:rPr dirty="0" sz="2800" spc="-2775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dirty="0" sz="2800" spc="-5">
                <a:latin typeface="Arial MT"/>
                <a:cs typeface="Arial MT"/>
              </a:rPr>
              <a:t>All</a:t>
            </a:r>
            <a:r>
              <a:rPr dirty="0" sz="2800" spc="-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but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absence</a:t>
            </a:r>
            <a:endParaRPr sz="2800">
              <a:latin typeface="Arial MT"/>
              <a:cs typeface="Arial MT"/>
            </a:endParaRPr>
          </a:p>
          <a:p>
            <a:pPr marL="265430">
              <a:lnSpc>
                <a:spcPct val="100000"/>
              </a:lnSpc>
              <a:spcBef>
                <a:spcPts val="645"/>
              </a:spcBef>
              <a:tabLst>
                <a:tab pos="443865" algn="l"/>
              </a:tabLst>
            </a:pPr>
            <a:r>
              <a:rPr dirty="0" sz="2000" spc="-198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dirty="0" sz="2000">
                <a:latin typeface="Arial MT"/>
                <a:cs typeface="Arial MT"/>
              </a:rPr>
              <a:t>Carbamazepine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(oxcarbazepine,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eslicarbazepine),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phenytoin,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phenobarbital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(primidon)</a:t>
            </a:r>
            <a:endParaRPr sz="2000">
              <a:latin typeface="Arial MT"/>
              <a:cs typeface="Arial MT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779170" y="3580721"/>
            <a:ext cx="4171315" cy="953135"/>
          </a:xfrm>
          <a:prstGeom prst="rect">
            <a:avLst/>
          </a:prstGeom>
        </p:spPr>
        <p:txBody>
          <a:bodyPr wrap="square" lIns="0" tIns="126364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94"/>
              </a:spcBef>
              <a:tabLst>
                <a:tab pos="192405" algn="l"/>
              </a:tabLst>
            </a:pPr>
            <a:r>
              <a:rPr dirty="0" sz="2800" spc="-2775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dirty="0" sz="2800" spc="-5">
                <a:latin typeface="Arial MT"/>
                <a:cs typeface="Arial MT"/>
              </a:rPr>
              <a:t>All</a:t>
            </a:r>
            <a:endParaRPr sz="2800">
              <a:latin typeface="Arial MT"/>
              <a:cs typeface="Arial MT"/>
            </a:endParaRPr>
          </a:p>
          <a:p>
            <a:pPr marL="265430">
              <a:lnSpc>
                <a:spcPct val="100000"/>
              </a:lnSpc>
              <a:spcBef>
                <a:spcPts val="645"/>
              </a:spcBef>
              <a:tabLst>
                <a:tab pos="443865" algn="l"/>
              </a:tabLst>
            </a:pPr>
            <a:r>
              <a:rPr dirty="0" sz="2000" spc="-198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dirty="0" sz="2000">
                <a:latin typeface="Arial MT"/>
                <a:cs typeface="Arial MT"/>
              </a:rPr>
              <a:t>Vigabatrin,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lamotrigine,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valproate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21132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Epilepsy</a:t>
            </a:r>
          </a:p>
        </p:txBody>
      </p:sp>
      <p:sp>
        <p:nvSpPr>
          <p:cNvPr id="4" name="object 4"/>
          <p:cNvSpPr txBox="1">
            <a:spLocks noGrp="1"/>
          </p:cNvSpPr>
          <p:nvPr>
            <p:ph type="body" idx="1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98755" marR="523240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8755" algn="l"/>
                <a:tab pos="199390" algn="l"/>
              </a:tabLst>
            </a:pPr>
            <a:r>
              <a:rPr dirty="0" spc="-5"/>
              <a:t>brain</a:t>
            </a:r>
            <a:r>
              <a:rPr dirty="0" spc="-10"/>
              <a:t> </a:t>
            </a:r>
            <a:r>
              <a:rPr dirty="0"/>
              <a:t>disorder</a:t>
            </a:r>
            <a:r>
              <a:rPr dirty="0" spc="10"/>
              <a:t> </a:t>
            </a:r>
            <a:r>
              <a:rPr dirty="0"/>
              <a:t>characterized </a:t>
            </a:r>
            <a:r>
              <a:rPr dirty="0" spc="-5"/>
              <a:t>by an</a:t>
            </a:r>
            <a:r>
              <a:rPr dirty="0"/>
              <a:t> enduring</a:t>
            </a:r>
            <a:r>
              <a:rPr dirty="0" spc="15"/>
              <a:t> </a:t>
            </a:r>
            <a:r>
              <a:rPr dirty="0"/>
              <a:t>predisposition</a:t>
            </a:r>
            <a:r>
              <a:rPr dirty="0" spc="-10"/>
              <a:t> </a:t>
            </a:r>
            <a:r>
              <a:rPr dirty="0"/>
              <a:t>to </a:t>
            </a:r>
            <a:r>
              <a:rPr dirty="0" spc="5"/>
              <a:t> </a:t>
            </a:r>
            <a:r>
              <a:rPr dirty="0" spc="-5"/>
              <a:t>generate</a:t>
            </a:r>
            <a:r>
              <a:rPr dirty="0" spc="20"/>
              <a:t> </a:t>
            </a:r>
            <a:r>
              <a:rPr dirty="0" spc="-5"/>
              <a:t>epileptic</a:t>
            </a:r>
            <a:r>
              <a:rPr dirty="0"/>
              <a:t> </a:t>
            </a:r>
            <a:r>
              <a:rPr dirty="0" spc="-5"/>
              <a:t>seizures</a:t>
            </a:r>
            <a:r>
              <a:rPr dirty="0" spc="10"/>
              <a:t> </a:t>
            </a:r>
            <a:r>
              <a:rPr dirty="0" spc="-5"/>
              <a:t>and</a:t>
            </a:r>
            <a:r>
              <a:rPr dirty="0" spc="5"/>
              <a:t> </a:t>
            </a:r>
            <a:r>
              <a:rPr dirty="0"/>
              <a:t>by</a:t>
            </a:r>
            <a:r>
              <a:rPr dirty="0" spc="10"/>
              <a:t> </a:t>
            </a:r>
            <a:r>
              <a:rPr dirty="0" spc="-5"/>
              <a:t>the</a:t>
            </a:r>
            <a:r>
              <a:rPr dirty="0" spc="5"/>
              <a:t> </a:t>
            </a:r>
            <a:r>
              <a:rPr dirty="0"/>
              <a:t>neurobiologic,</a:t>
            </a:r>
            <a:r>
              <a:rPr dirty="0" spc="25"/>
              <a:t> </a:t>
            </a:r>
            <a:r>
              <a:rPr dirty="0"/>
              <a:t>cognitive, </a:t>
            </a:r>
            <a:r>
              <a:rPr dirty="0" spc="-765"/>
              <a:t> </a:t>
            </a:r>
            <a:r>
              <a:rPr dirty="0"/>
              <a:t>psychological,</a:t>
            </a:r>
            <a:r>
              <a:rPr dirty="0" spc="-5"/>
              <a:t> and</a:t>
            </a:r>
            <a:r>
              <a:rPr dirty="0" spc="20"/>
              <a:t> </a:t>
            </a:r>
            <a:r>
              <a:rPr dirty="0" spc="-5"/>
              <a:t>social consequences</a:t>
            </a:r>
            <a:r>
              <a:rPr dirty="0" spc="5"/>
              <a:t> </a:t>
            </a:r>
            <a:r>
              <a:rPr dirty="0" spc="-5"/>
              <a:t>of</a:t>
            </a:r>
            <a:r>
              <a:rPr dirty="0"/>
              <a:t> </a:t>
            </a:r>
            <a:r>
              <a:rPr dirty="0" spc="-5"/>
              <a:t>this </a:t>
            </a:r>
            <a:r>
              <a:rPr dirty="0"/>
              <a:t>condition</a:t>
            </a:r>
          </a:p>
          <a:p>
            <a:pPr marL="6350">
              <a:lnSpc>
                <a:spcPct val="100000"/>
              </a:lnSpc>
              <a:spcBef>
                <a:spcPts val="25"/>
              </a:spcBef>
              <a:buClr>
                <a:srgbClr val="0000DC"/>
              </a:buClr>
              <a:buFont typeface="Arial MT"/>
              <a:buChar char="—"/>
            </a:pPr>
            <a:endParaRPr sz="2900"/>
          </a:p>
          <a:p>
            <a:pPr marL="198755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8755" algn="l"/>
                <a:tab pos="199390" algn="l"/>
              </a:tabLst>
            </a:pPr>
            <a:r>
              <a:rPr dirty="0" spc="-5"/>
              <a:t>Seizures</a:t>
            </a:r>
          </a:p>
          <a:p>
            <a:pPr lvl="1" marL="450215" indent="-179070">
              <a:lnSpc>
                <a:spcPct val="100000"/>
              </a:lnSpc>
              <a:spcBef>
                <a:spcPts val="20"/>
              </a:spcBef>
              <a:buClr>
                <a:srgbClr val="0000DC"/>
              </a:buClr>
              <a:buChar char="—"/>
              <a:tabLst>
                <a:tab pos="450215" algn="l"/>
                <a:tab pos="450850" algn="l"/>
              </a:tabLst>
            </a:pPr>
            <a:r>
              <a:rPr dirty="0" sz="2000">
                <a:latin typeface="Arial MT"/>
                <a:cs typeface="Arial MT"/>
              </a:rPr>
              <a:t>manifestation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abnormal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hypersynchronous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hyperexcitable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discharges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 cortical</a:t>
            </a:r>
            <a:endParaRPr sz="2000">
              <a:latin typeface="Arial MT"/>
              <a:cs typeface="Arial MT"/>
            </a:endParaRPr>
          </a:p>
          <a:p>
            <a:pPr marL="450215">
              <a:lnSpc>
                <a:spcPct val="100000"/>
              </a:lnSpc>
            </a:pPr>
            <a:r>
              <a:rPr dirty="0" sz="2000"/>
              <a:t>neurons</a:t>
            </a:r>
            <a:endParaRPr sz="2000"/>
          </a:p>
          <a:p>
            <a:pPr lvl="1" marL="450215" marR="5080" indent="-178435">
              <a:lnSpc>
                <a:spcPct val="100000"/>
              </a:lnSpc>
              <a:buClr>
                <a:srgbClr val="0000DC"/>
              </a:buClr>
              <a:buChar char="—"/>
              <a:tabLst>
                <a:tab pos="450215" algn="l"/>
                <a:tab pos="450850" algn="l"/>
              </a:tabLst>
            </a:pPr>
            <a:r>
              <a:rPr dirty="0" sz="2000">
                <a:latin typeface="Arial MT"/>
                <a:cs typeface="Arial MT"/>
              </a:rPr>
              <a:t>many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causes,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including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genetic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predisposition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for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certain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types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seizures,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head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trauma, </a:t>
            </a:r>
            <a:r>
              <a:rPr dirty="0" sz="2000" spc="-5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stroke, brain tumors, alcohol or drug withdrawal, repeated episodes of metabolic insults, 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such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as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hypoglycemia</a:t>
            </a:r>
            <a:endParaRPr sz="2000">
              <a:latin typeface="Arial MT"/>
              <a:cs typeface="Arial MT"/>
            </a:endParaRPr>
          </a:p>
          <a:p>
            <a:pPr lvl="1" marL="6350">
              <a:lnSpc>
                <a:spcPct val="100000"/>
              </a:lnSpc>
              <a:spcBef>
                <a:spcPts val="25"/>
              </a:spcBef>
              <a:buClr>
                <a:srgbClr val="0000DC"/>
              </a:buClr>
              <a:buFont typeface="Arial MT"/>
              <a:buChar char="—"/>
            </a:pPr>
            <a:endParaRPr sz="2050"/>
          </a:p>
          <a:p>
            <a:pPr marL="19875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8755" algn="l"/>
                <a:tab pos="199390" algn="l"/>
              </a:tabLst>
            </a:pPr>
            <a:r>
              <a:rPr dirty="0" spc="-5"/>
              <a:t>Prevalence</a:t>
            </a:r>
            <a:r>
              <a:rPr dirty="0" spc="-10"/>
              <a:t> </a:t>
            </a:r>
            <a:r>
              <a:rPr dirty="0"/>
              <a:t>0,5–1</a:t>
            </a:r>
            <a:r>
              <a:rPr dirty="0" spc="-15"/>
              <a:t> </a:t>
            </a:r>
            <a:r>
              <a:rPr dirty="0" spc="-5"/>
              <a:t>%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939736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Treatment</a:t>
            </a:r>
            <a:r>
              <a:rPr dirty="0" spc="20"/>
              <a:t> </a:t>
            </a:r>
            <a:r>
              <a:rPr dirty="0" spc="-5"/>
              <a:t>of</a:t>
            </a:r>
            <a:r>
              <a:rPr dirty="0" spc="5"/>
              <a:t> </a:t>
            </a:r>
            <a:r>
              <a:rPr dirty="0" spc="-5"/>
              <a:t>specific</a:t>
            </a:r>
            <a:r>
              <a:rPr dirty="0" spc="10"/>
              <a:t> </a:t>
            </a:r>
            <a:r>
              <a:rPr dirty="0" spc="-5"/>
              <a:t>types of</a:t>
            </a:r>
            <a:r>
              <a:rPr dirty="0" spc="15"/>
              <a:t> </a:t>
            </a:r>
            <a:r>
              <a:rPr dirty="0" spc="-5"/>
              <a:t>seizures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523612"/>
            <a:ext cx="7159625" cy="4702175"/>
          </a:xfrm>
          <a:prstGeom prst="rect">
            <a:avLst/>
          </a:prstGeom>
        </p:spPr>
        <p:txBody>
          <a:bodyPr wrap="square" lIns="0" tIns="125730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9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Absence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ethosuximide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valproate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lamotrigine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Partial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(focal)</a:t>
            </a:r>
            <a:r>
              <a:rPr dirty="0" sz="2800" spc="-2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seizures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Carbamazepine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lamotrigine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Valproate,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levetiracetam,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clobazam,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gabapentin,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topiramate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4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Generalised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tonic–clonic seizures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Valproate,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carbamazepine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lamotrigine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Topiramate,</a:t>
            </a:r>
            <a:r>
              <a:rPr dirty="0" sz="2000" spc="-7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levetiracetam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3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Myoclonic</a:t>
            </a:r>
            <a:r>
              <a:rPr dirty="0" sz="2800" spc="-2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seizures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64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Valproate,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topiramate,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levetiracetam</a:t>
            </a:r>
            <a:endParaRPr sz="20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37007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Status</a:t>
            </a:r>
            <a:r>
              <a:rPr dirty="0" spc="-45"/>
              <a:t> </a:t>
            </a:r>
            <a:r>
              <a:rPr dirty="0" spc="-5"/>
              <a:t>epilepticus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10224770" cy="39274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marR="40576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Critical,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life </a:t>
            </a:r>
            <a:r>
              <a:rPr dirty="0" sz="2800">
                <a:latin typeface="Arial MT"/>
                <a:cs typeface="Arial MT"/>
              </a:rPr>
              <a:t>threatening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condition,</a:t>
            </a:r>
            <a:r>
              <a:rPr dirty="0" sz="2800" spc="-5">
                <a:latin typeface="Arial MT"/>
                <a:cs typeface="Arial MT"/>
              </a:rPr>
              <a:t> one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seizure</a:t>
            </a:r>
            <a:r>
              <a:rPr dirty="0" sz="2800" spc="-5">
                <a:latin typeface="Arial MT"/>
                <a:cs typeface="Arial MT"/>
              </a:rPr>
              <a:t> comes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after </a:t>
            </a:r>
            <a:r>
              <a:rPr dirty="0" sz="2800">
                <a:latin typeface="Arial MT"/>
                <a:cs typeface="Arial MT"/>
              </a:rPr>
              <a:t> another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without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recovery,</a:t>
            </a:r>
            <a:r>
              <a:rPr dirty="0" sz="2800" spc="-5">
                <a:latin typeface="Arial MT"/>
                <a:cs typeface="Arial MT"/>
              </a:rPr>
              <a:t> lasts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at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least</a:t>
            </a:r>
            <a:r>
              <a:rPr dirty="0" sz="2800" spc="-5">
                <a:latin typeface="Arial MT"/>
                <a:cs typeface="Arial MT"/>
              </a:rPr>
              <a:t> 30 min,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fatal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in </a:t>
            </a:r>
            <a:r>
              <a:rPr dirty="0" sz="2800" spc="10">
                <a:latin typeface="Arial MT"/>
                <a:cs typeface="Arial MT"/>
              </a:rPr>
              <a:t>5-10%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patients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ts val="2390"/>
              </a:lnSpc>
              <a:spcBef>
                <a:spcPts val="2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Shall be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distinguished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from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series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seizures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with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recovery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 between</a:t>
            </a:r>
            <a:endParaRPr sz="2000">
              <a:latin typeface="Arial MT"/>
              <a:cs typeface="Arial MT"/>
            </a:endParaRPr>
          </a:p>
          <a:p>
            <a:pPr marL="192405" marR="445770" indent="-180340">
              <a:lnSpc>
                <a:spcPts val="3360"/>
              </a:lnSpc>
              <a:spcBef>
                <a:spcPts val="10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Causes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–</a:t>
            </a:r>
            <a:r>
              <a:rPr dirty="0" sz="2800">
                <a:latin typeface="Arial MT"/>
                <a:cs typeface="Arial MT"/>
              </a:rPr>
              <a:t> frontal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lobe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lesion</a:t>
            </a:r>
            <a:r>
              <a:rPr dirty="0" sz="2800" spc="-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(including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stroke),</a:t>
            </a:r>
            <a:r>
              <a:rPr dirty="0" sz="2800" spc="-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head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trauma,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anticonvulsant</a:t>
            </a:r>
            <a:r>
              <a:rPr dirty="0" sz="2800" spc="-2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discontinuation,</a:t>
            </a:r>
            <a:r>
              <a:rPr dirty="0" sz="2800" spc="-2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alcohol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withdrawal,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metabolic</a:t>
            </a:r>
            <a:endParaRPr sz="2800">
              <a:latin typeface="Arial MT"/>
              <a:cs typeface="Arial MT"/>
            </a:endParaRPr>
          </a:p>
          <a:p>
            <a:pPr marL="192405">
              <a:lnSpc>
                <a:spcPts val="3250"/>
              </a:lnSpc>
            </a:pPr>
            <a:r>
              <a:rPr dirty="0" sz="2800">
                <a:latin typeface="Arial MT"/>
                <a:cs typeface="Arial MT"/>
              </a:rPr>
              <a:t>disturbances,</a:t>
            </a:r>
            <a:r>
              <a:rPr dirty="0" sz="2800" spc="-3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pregnancy</a:t>
            </a:r>
            <a:endParaRPr sz="2800">
              <a:latin typeface="Arial MT"/>
              <a:cs typeface="Arial MT"/>
            </a:endParaRPr>
          </a:p>
          <a:p>
            <a:pPr lvl="1" marL="443865" marR="5080" indent="-178435">
              <a:lnSpc>
                <a:spcPct val="100000"/>
              </a:lnSpc>
              <a:spcBef>
                <a:spcPts val="2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Requires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inpatient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treatment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–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energetically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demanding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condition,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hypoglycaemia,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lung </a:t>
            </a:r>
            <a:r>
              <a:rPr dirty="0" sz="2000" spc="-5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edema,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hyperthermia,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excitotoxicity,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...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ts val="334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Lorazepam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IV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or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midazolam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IM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or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diazepam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rectally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834707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Epilepsy</a:t>
            </a:r>
            <a:r>
              <a:rPr dirty="0" spc="-15"/>
              <a:t> </a:t>
            </a:r>
            <a:r>
              <a:rPr dirty="0" spc="-5"/>
              <a:t>resistant</a:t>
            </a:r>
            <a:r>
              <a:rPr dirty="0" spc="10"/>
              <a:t> </a:t>
            </a:r>
            <a:r>
              <a:rPr dirty="0" spc="-5"/>
              <a:t>to</a:t>
            </a:r>
            <a:r>
              <a:rPr dirty="0" spc="-15"/>
              <a:t> </a:t>
            </a:r>
            <a:r>
              <a:rPr dirty="0" spc="-5"/>
              <a:t>monotherapy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10259060" cy="36836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algn="just" marL="19240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Consider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combination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therapy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when: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2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Treatment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with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two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first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line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AEDs has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failed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first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well-tolerated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drug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substantially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improves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seizure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control,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but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fails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produce</a:t>
            </a:r>
            <a:endParaRPr sz="2000">
              <a:latin typeface="Arial MT"/>
              <a:cs typeface="Arial MT"/>
            </a:endParaRPr>
          </a:p>
          <a:p>
            <a:pPr marL="443865">
              <a:lnSpc>
                <a:spcPct val="100000"/>
              </a:lnSpc>
            </a:pPr>
            <a:r>
              <a:rPr dirty="0" sz="2000">
                <a:latin typeface="Arial MT"/>
                <a:cs typeface="Arial MT"/>
              </a:rPr>
              <a:t>seizure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freedom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at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maximal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dosage.</a:t>
            </a:r>
            <a:endParaRPr sz="2000">
              <a:latin typeface="Arial MT"/>
              <a:cs typeface="Arial MT"/>
            </a:endParaRPr>
          </a:p>
          <a:p>
            <a:pPr lvl="1" marL="443865" marR="202565" indent="-178435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choice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of drugs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in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combination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should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be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matched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to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the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patient’s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seizure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type(s) </a:t>
            </a:r>
            <a:r>
              <a:rPr dirty="0" sz="2000" spc="-5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should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be limited </a:t>
            </a:r>
            <a:r>
              <a:rPr dirty="0" sz="2000" spc="-5">
                <a:latin typeface="Arial MT"/>
                <a:cs typeface="Arial MT"/>
              </a:rPr>
              <a:t>to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two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or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at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most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three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AEDs.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buClr>
                <a:srgbClr val="0000DC"/>
              </a:buClr>
              <a:buFont typeface="Arial MT"/>
              <a:buChar char="—"/>
            </a:pPr>
            <a:endParaRPr sz="2900">
              <a:latin typeface="Arial MT"/>
              <a:cs typeface="Arial MT"/>
            </a:endParaRPr>
          </a:p>
          <a:p>
            <a:pPr algn="just" marL="192405" marR="5080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Gabapentin, </a:t>
            </a:r>
            <a:r>
              <a:rPr dirty="0" sz="2800">
                <a:latin typeface="Arial MT"/>
                <a:cs typeface="Arial MT"/>
              </a:rPr>
              <a:t>lacosamide, lamotrigine, levetiracetam, pregabalin,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topiramate, zonisamide </a:t>
            </a:r>
            <a:r>
              <a:rPr dirty="0" sz="2800" spc="-5">
                <a:latin typeface="Arial MT"/>
                <a:cs typeface="Arial MT"/>
              </a:rPr>
              <a:t>(alphabetical order) may be </a:t>
            </a:r>
            <a:r>
              <a:rPr dirty="0" sz="2800">
                <a:latin typeface="Arial MT"/>
                <a:cs typeface="Arial MT"/>
              </a:rPr>
              <a:t>considered 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as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adjunctive </a:t>
            </a:r>
            <a:r>
              <a:rPr dirty="0" sz="2800">
                <a:latin typeface="Arial MT"/>
                <a:cs typeface="Arial MT"/>
              </a:rPr>
              <a:t>therapy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dependent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on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patient</a:t>
            </a:r>
            <a:r>
              <a:rPr dirty="0" sz="2800" spc="-5">
                <a:latin typeface="Arial MT"/>
                <a:cs typeface="Arial MT"/>
              </a:rPr>
              <a:t> and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seizure</a:t>
            </a:r>
            <a:r>
              <a:rPr dirty="0" sz="2800" spc="-5">
                <a:latin typeface="Arial MT"/>
                <a:cs typeface="Arial MT"/>
              </a:rPr>
              <a:t> type.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809561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Other</a:t>
            </a:r>
            <a:r>
              <a:rPr dirty="0" spc="5"/>
              <a:t> </a:t>
            </a:r>
            <a:r>
              <a:rPr dirty="0" spc="-5"/>
              <a:t>uses</a:t>
            </a:r>
            <a:r>
              <a:rPr dirty="0" spc="-10"/>
              <a:t> </a:t>
            </a:r>
            <a:r>
              <a:rPr dirty="0" spc="-5"/>
              <a:t>on antiepileptic</a:t>
            </a:r>
            <a:r>
              <a:rPr dirty="0" spc="15"/>
              <a:t> </a:t>
            </a:r>
            <a:r>
              <a:rPr dirty="0" spc="-5"/>
              <a:t>drugs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9626600" cy="258572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Bipolar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disorder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(valproate,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carbamazepine,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oxcarbazepine,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lamotrigine,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topiramate)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Prophylaxis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migraine</a:t>
            </a:r>
            <a:r>
              <a:rPr dirty="0" sz="2800" spc="3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(valproate,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gabapentin,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topiramate)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Anxiety</a:t>
            </a:r>
            <a:r>
              <a:rPr dirty="0" sz="2800" spc="-2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disorders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(gabapentin,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pregabalin)</a:t>
            </a:r>
            <a:endParaRPr sz="2800">
              <a:latin typeface="Arial MT"/>
              <a:cs typeface="Arial MT"/>
            </a:endParaRPr>
          </a:p>
          <a:p>
            <a:pPr marL="192405" marR="161290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Neuropathic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pain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(gabapentin,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pregabalin,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carbamazepine,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lamotrigine)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96062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Generic</a:t>
            </a:r>
            <a:r>
              <a:rPr dirty="0" spc="-45"/>
              <a:t> </a:t>
            </a:r>
            <a:r>
              <a:rPr dirty="0" spc="-5"/>
              <a:t>substitution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10410825" cy="173228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marR="5080" indent="-180340">
              <a:lnSpc>
                <a:spcPct val="100000"/>
              </a:lnSpc>
              <a:spcBef>
                <a:spcPts val="95"/>
              </a:spcBef>
              <a:tabLst>
                <a:tab pos="192405" algn="l"/>
              </a:tabLst>
            </a:pPr>
            <a:r>
              <a:rPr dirty="0" sz="2800" spc="-2775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dirty="0" sz="2800" spc="-5">
                <a:latin typeface="Arial MT"/>
                <a:cs typeface="Arial MT"/>
              </a:rPr>
              <a:t>Changing</a:t>
            </a:r>
            <a:r>
              <a:rPr dirty="0" sz="2800" spc="3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formulation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or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brand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 </a:t>
            </a:r>
            <a:r>
              <a:rPr dirty="0" sz="2800" spc="-10">
                <a:latin typeface="Arial MT"/>
                <a:cs typeface="Arial MT"/>
              </a:rPr>
              <a:t>AED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NOT recommended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because</a:t>
            </a:r>
            <a:r>
              <a:rPr dirty="0" sz="2800" spc="10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different</a:t>
            </a:r>
            <a:r>
              <a:rPr dirty="0" sz="2800" spc="8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preparations</a:t>
            </a:r>
            <a:r>
              <a:rPr dirty="0" sz="2800" spc="10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may</a:t>
            </a:r>
            <a:r>
              <a:rPr dirty="0" sz="2800" spc="10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vary</a:t>
            </a:r>
            <a:r>
              <a:rPr dirty="0" sz="2800" spc="8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</a:t>
            </a:r>
            <a:r>
              <a:rPr dirty="0" sz="2800" spc="10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bioavailability</a:t>
            </a:r>
            <a:r>
              <a:rPr dirty="0" sz="2800" spc="10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or 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have different pharmacokinetic profiles and, thus, increased 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potential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for</a:t>
            </a:r>
            <a:r>
              <a:rPr dirty="0" sz="2800" spc="-5">
                <a:latin typeface="Arial MT"/>
                <a:cs typeface="Arial MT"/>
              </a:rPr>
              <a:t> reduced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effect</a:t>
            </a:r>
            <a:r>
              <a:rPr dirty="0" sz="2800" spc="-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or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excessive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side </a:t>
            </a:r>
            <a:r>
              <a:rPr dirty="0" sz="2800">
                <a:latin typeface="Arial MT"/>
                <a:cs typeface="Arial MT"/>
              </a:rPr>
              <a:t>effects.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2849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Types</a:t>
            </a:r>
            <a:r>
              <a:rPr dirty="0" spc="-20"/>
              <a:t> </a:t>
            </a:r>
            <a:r>
              <a:rPr dirty="0" spc="-5"/>
              <a:t>of</a:t>
            </a:r>
            <a:r>
              <a:rPr dirty="0" spc="-20"/>
              <a:t> </a:t>
            </a:r>
            <a:r>
              <a:rPr dirty="0" spc="-5"/>
              <a:t>seizures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45336" y="1630679"/>
            <a:ext cx="8941308" cy="5029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28498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10"/>
              <a:t>Types</a:t>
            </a:r>
            <a:r>
              <a:rPr dirty="0" spc="-20"/>
              <a:t> </a:t>
            </a:r>
            <a:r>
              <a:rPr dirty="0" spc="-5"/>
              <a:t>of</a:t>
            </a:r>
            <a:r>
              <a:rPr dirty="0" spc="-20"/>
              <a:t> </a:t>
            </a:r>
            <a:r>
              <a:rPr dirty="0" spc="-5"/>
              <a:t>seizures</a:t>
            </a: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402080" y="1639823"/>
            <a:ext cx="8915400" cy="5015484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706932" y="591692"/>
            <a:ext cx="843280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Factors</a:t>
            </a:r>
            <a:r>
              <a:rPr dirty="0" spc="10"/>
              <a:t> </a:t>
            </a:r>
            <a:r>
              <a:rPr dirty="0" spc="-5"/>
              <a:t>lowering</a:t>
            </a:r>
            <a:r>
              <a:rPr dirty="0" spc="-15"/>
              <a:t> </a:t>
            </a:r>
            <a:r>
              <a:rPr dirty="0" spc="-5"/>
              <a:t>seizure</a:t>
            </a:r>
            <a:r>
              <a:rPr dirty="0"/>
              <a:t> </a:t>
            </a:r>
            <a:r>
              <a:rPr dirty="0" spc="-5"/>
              <a:t>threshold</a:t>
            </a:r>
          </a:p>
        </p:txBody>
      </p:sp>
      <p:sp>
        <p:nvSpPr>
          <p:cNvPr id="3" name="object 3"/>
          <p:cNvSpPr txBox="1">
            <a:spLocks noGrp="1"/>
          </p:cNvSpPr>
          <p:nvPr>
            <p:ph idx="2" sz="half"/>
          </p:nvPr>
        </p:nvSpPr>
        <p:spPr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Sleep</a:t>
            </a:r>
            <a:r>
              <a:rPr dirty="0" spc="-40"/>
              <a:t> </a:t>
            </a:r>
            <a:r>
              <a:rPr dirty="0"/>
              <a:t>deprivation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Alcohol</a:t>
            </a:r>
            <a:r>
              <a:rPr dirty="0" spc="-20"/>
              <a:t> </a:t>
            </a:r>
            <a:r>
              <a:rPr dirty="0" spc="-5"/>
              <a:t>withdrawal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/>
              <a:t>Television</a:t>
            </a:r>
            <a:r>
              <a:rPr dirty="0" spc="-30"/>
              <a:t> </a:t>
            </a:r>
            <a:r>
              <a:rPr dirty="0"/>
              <a:t>flicker</a:t>
            </a:r>
          </a:p>
          <a:p>
            <a:pPr marL="192405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Epileptogenic</a:t>
            </a:r>
            <a:r>
              <a:rPr dirty="0"/>
              <a:t> </a:t>
            </a:r>
            <a:r>
              <a:rPr dirty="0" spc="-5"/>
              <a:t>drugs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Systemic</a:t>
            </a:r>
            <a:r>
              <a:rPr dirty="0" spc="-35"/>
              <a:t> </a:t>
            </a:r>
            <a:r>
              <a:rPr dirty="0"/>
              <a:t>infection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Head</a:t>
            </a:r>
            <a:r>
              <a:rPr dirty="0" spc="-15"/>
              <a:t> </a:t>
            </a:r>
            <a:r>
              <a:rPr dirty="0" spc="-5"/>
              <a:t>trauma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Recreational</a:t>
            </a:r>
            <a:r>
              <a:rPr dirty="0" spc="5"/>
              <a:t> </a:t>
            </a:r>
            <a:r>
              <a:rPr dirty="0" spc="-5"/>
              <a:t>drugs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Non-compliance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/>
              <a:t>Menstruation</a:t>
            </a: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pc="-5"/>
              <a:t>Dehydration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5839459" y="1618868"/>
            <a:ext cx="4516755" cy="3013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Barbiturate withdrawal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Benzodiazepine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withdrawal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Hyperventilation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Flashing lights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Diet </a:t>
            </a:r>
            <a:r>
              <a:rPr dirty="0" sz="2800">
                <a:latin typeface="Arial MT"/>
                <a:cs typeface="Arial MT"/>
              </a:rPr>
              <a:t>and</a:t>
            </a:r>
            <a:r>
              <a:rPr dirty="0" sz="2800" spc="-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missed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meals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Stress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Intense</a:t>
            </a:r>
            <a:r>
              <a:rPr dirty="0" sz="2800" spc="-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exercise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31101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Pharmac</a:t>
            </a:r>
            <a:r>
              <a:rPr dirty="0" spc="-20"/>
              <a:t>o</a:t>
            </a:r>
            <a:r>
              <a:rPr dirty="0" spc="-5"/>
              <a:t>therapy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10379710" cy="301307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goal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achieve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seizure-free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status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without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adverse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effects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Monotherapy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is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desirable</a:t>
            </a:r>
            <a:r>
              <a:rPr dirty="0" sz="2800" spc="4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-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avoids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drug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interactions</a:t>
            </a:r>
            <a:endParaRPr sz="2800">
              <a:latin typeface="Arial MT"/>
              <a:cs typeface="Arial MT"/>
            </a:endParaRPr>
          </a:p>
          <a:p>
            <a:pPr marL="192405" marR="217804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Many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the</a:t>
            </a:r>
            <a:r>
              <a:rPr dirty="0" sz="280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older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anticonvulsant </a:t>
            </a:r>
            <a:r>
              <a:rPr dirty="0" sz="2800" spc="-5">
                <a:latin typeface="Arial MT"/>
                <a:cs typeface="Arial MT"/>
              </a:rPr>
              <a:t>agents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have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hepatic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5">
                <a:latin typeface="Arial MT"/>
                <a:cs typeface="Arial MT"/>
              </a:rPr>
              <a:t>enzyme–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inducing</a:t>
            </a:r>
            <a:r>
              <a:rPr dirty="0" sz="2800">
                <a:latin typeface="Arial MT"/>
                <a:cs typeface="Arial MT"/>
              </a:rPr>
              <a:t> properties</a:t>
            </a:r>
            <a:endParaRPr sz="2800">
              <a:latin typeface="Arial MT"/>
              <a:cs typeface="Arial MT"/>
            </a:endParaRPr>
          </a:p>
          <a:p>
            <a:pPr>
              <a:lnSpc>
                <a:spcPct val="100000"/>
              </a:lnSpc>
              <a:spcBef>
                <a:spcPts val="25"/>
              </a:spcBef>
              <a:buClr>
                <a:srgbClr val="0000DC"/>
              </a:buClr>
              <a:buFont typeface="Arial MT"/>
              <a:buChar char="—"/>
            </a:pPr>
            <a:endParaRPr sz="2900">
              <a:latin typeface="Arial MT"/>
              <a:cs typeface="Arial MT"/>
            </a:endParaRPr>
          </a:p>
          <a:p>
            <a:pPr marL="192405" marR="993775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Main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mechanism</a:t>
            </a:r>
            <a:r>
              <a:rPr dirty="0" sz="2800" spc="3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-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stabilize </a:t>
            </a:r>
            <a:r>
              <a:rPr dirty="0" sz="2800" spc="-5">
                <a:latin typeface="Arial MT"/>
                <a:cs typeface="Arial MT"/>
              </a:rPr>
              <a:t>membrane</a:t>
            </a:r>
            <a:r>
              <a:rPr dirty="0" sz="2800" spc="3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neuron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and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to </a:t>
            </a:r>
            <a:r>
              <a:rPr dirty="0" sz="2800" spc="-76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decrease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the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excitability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52400" y="0"/>
            <a:ext cx="10571988" cy="6857998"/>
          </a:xfrm>
          <a:prstGeom prst="rect">
            <a:avLst/>
          </a:prstGeom>
        </p:spPr>
      </p:pic>
      <p:sp>
        <p:nvSpPr>
          <p:cNvPr id="3" name="object 3"/>
          <p:cNvSpPr txBox="1"/>
          <p:nvPr/>
        </p:nvSpPr>
        <p:spPr>
          <a:xfrm>
            <a:off x="8957309" y="6049467"/>
            <a:ext cx="1665605" cy="758190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2700" marR="5080">
              <a:lnSpc>
                <a:spcPct val="100000"/>
              </a:lnSpc>
              <a:spcBef>
                <a:spcPts val="95"/>
              </a:spcBef>
            </a:pPr>
            <a:r>
              <a:rPr dirty="0" sz="1600" spc="-5">
                <a:solidFill>
                  <a:srgbClr val="007EAC"/>
                </a:solidFill>
                <a:latin typeface="Calibri"/>
                <a:cs typeface="Calibri"/>
              </a:rPr>
              <a:t>An </a:t>
            </a:r>
            <a:r>
              <a:rPr dirty="0" sz="1600" spc="-10">
                <a:solidFill>
                  <a:srgbClr val="007EAC"/>
                </a:solidFill>
                <a:latin typeface="Calibri"/>
                <a:cs typeface="Calibri"/>
              </a:rPr>
              <a:t>Pediatr </a:t>
            </a:r>
            <a:r>
              <a:rPr dirty="0" sz="1600" spc="-15">
                <a:solidFill>
                  <a:srgbClr val="007EAC"/>
                </a:solidFill>
                <a:latin typeface="Calibri"/>
                <a:cs typeface="Calibri"/>
              </a:rPr>
              <a:t>(Barc). </a:t>
            </a:r>
            <a:r>
              <a:rPr dirty="0" sz="1600" spc="-10">
                <a:solidFill>
                  <a:srgbClr val="007EAC"/>
                </a:solidFill>
                <a:latin typeface="Calibri"/>
                <a:cs typeface="Calibri"/>
              </a:rPr>
              <a:t> </a:t>
            </a:r>
            <a:r>
              <a:rPr dirty="0" sz="1600" spc="-10">
                <a:solidFill>
                  <a:srgbClr val="007EAC"/>
                </a:solidFill>
                <a:latin typeface="Calibri"/>
                <a:cs typeface="Calibri"/>
              </a:rPr>
              <a:t>2019</a:t>
            </a:r>
            <a:r>
              <a:rPr dirty="0" sz="1600" spc="-5">
                <a:solidFill>
                  <a:srgbClr val="007EAC"/>
                </a:solidFill>
                <a:latin typeface="Calibri"/>
                <a:cs typeface="Calibri"/>
              </a:rPr>
              <a:t>;</a:t>
            </a:r>
            <a:r>
              <a:rPr dirty="0" sz="1600" spc="-10" b="1">
                <a:solidFill>
                  <a:srgbClr val="007EAC"/>
                </a:solidFill>
                <a:latin typeface="Calibri"/>
                <a:cs typeface="Calibri"/>
              </a:rPr>
              <a:t>91</a:t>
            </a:r>
            <a:r>
              <a:rPr dirty="0" sz="1600" spc="-15" b="1">
                <a:solidFill>
                  <a:srgbClr val="007EAC"/>
                </a:solidFill>
                <a:latin typeface="Calibri"/>
                <a:cs typeface="Calibri"/>
              </a:rPr>
              <a:t>(</a:t>
            </a:r>
            <a:r>
              <a:rPr dirty="0" sz="1600" b="1">
                <a:solidFill>
                  <a:srgbClr val="007EAC"/>
                </a:solidFill>
                <a:latin typeface="Calibri"/>
                <a:cs typeface="Calibri"/>
              </a:rPr>
              <a:t>6</a:t>
            </a:r>
            <a:r>
              <a:rPr dirty="0" sz="1600" spc="-10" b="1">
                <a:solidFill>
                  <a:srgbClr val="007EAC"/>
                </a:solidFill>
                <a:latin typeface="Calibri"/>
                <a:cs typeface="Calibri"/>
              </a:rPr>
              <a:t>)</a:t>
            </a:r>
            <a:r>
              <a:rPr dirty="0" sz="1600" spc="-5">
                <a:solidFill>
                  <a:srgbClr val="007EAC"/>
                </a:solidFill>
                <a:latin typeface="Calibri"/>
                <a:cs typeface="Calibri"/>
              </a:rPr>
              <a:t>:</a:t>
            </a:r>
            <a:r>
              <a:rPr dirty="0" sz="1600" spc="5">
                <a:solidFill>
                  <a:srgbClr val="007EAC"/>
                </a:solidFill>
                <a:latin typeface="Calibri"/>
                <a:cs typeface="Calibri"/>
              </a:rPr>
              <a:t>4</a:t>
            </a:r>
            <a:r>
              <a:rPr dirty="0" sz="1600" spc="-10">
                <a:solidFill>
                  <a:srgbClr val="007EAC"/>
                </a:solidFill>
                <a:latin typeface="Calibri"/>
                <a:cs typeface="Calibri"/>
              </a:rPr>
              <a:t>15</a:t>
            </a:r>
            <a:r>
              <a:rPr dirty="0" sz="1600" spc="-5">
                <a:solidFill>
                  <a:srgbClr val="007EAC"/>
                </a:solidFill>
                <a:latin typeface="Calibri"/>
                <a:cs typeface="Calibri"/>
              </a:rPr>
              <a:t>.</a:t>
            </a:r>
            <a:r>
              <a:rPr dirty="0" sz="1600">
                <a:solidFill>
                  <a:srgbClr val="007EAC"/>
                </a:solidFill>
                <a:latin typeface="Calibri"/>
                <a:cs typeface="Calibri"/>
              </a:rPr>
              <a:t>e</a:t>
            </a:r>
            <a:r>
              <a:rPr dirty="0" sz="1600" spc="-10">
                <a:solidFill>
                  <a:srgbClr val="007EAC"/>
                </a:solidFill>
                <a:latin typeface="Calibri"/>
                <a:cs typeface="Calibri"/>
              </a:rPr>
              <a:t>1</a:t>
            </a:r>
            <a:r>
              <a:rPr dirty="0" sz="1600" spc="-5">
                <a:solidFill>
                  <a:srgbClr val="007EAC"/>
                </a:solidFill>
                <a:latin typeface="Calibri"/>
                <a:cs typeface="Calibri"/>
              </a:rPr>
              <a:t>--</a:t>
            </a:r>
            <a:endParaRPr sz="1600">
              <a:latin typeface="Calibri"/>
              <a:cs typeface="Calibri"/>
            </a:endParaRPr>
          </a:p>
          <a:p>
            <a:pPr marL="12700">
              <a:lnSpc>
                <a:spcPct val="100000"/>
              </a:lnSpc>
              <a:spcBef>
                <a:spcPts val="10"/>
              </a:spcBef>
            </a:pPr>
            <a:r>
              <a:rPr dirty="0" sz="1600" spc="-5">
                <a:solidFill>
                  <a:srgbClr val="007EAC"/>
                </a:solidFill>
                <a:latin typeface="Calibri"/>
                <a:cs typeface="Calibri"/>
              </a:rPr>
              <a:t>-415.e10</a:t>
            </a:r>
            <a:endParaRPr sz="1600">
              <a:latin typeface="Calibri"/>
              <a:cs typeface="Calibri"/>
            </a:endParaRP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ject 2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3" name="object 3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5331460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Mechanisms</a:t>
            </a:r>
            <a:r>
              <a:rPr dirty="0" spc="5"/>
              <a:t> </a:t>
            </a:r>
            <a:r>
              <a:rPr dirty="0" spc="-5"/>
              <a:t>of</a:t>
            </a:r>
            <a:r>
              <a:rPr dirty="0" spc="-35"/>
              <a:t> </a:t>
            </a:r>
            <a:r>
              <a:rPr dirty="0" spc="-5"/>
              <a:t>action</a:t>
            </a:r>
          </a:p>
        </p:txBody>
      </p:sp>
      <p:sp>
        <p:nvSpPr>
          <p:cNvPr id="4" name="object 4"/>
          <p:cNvSpPr txBox="1"/>
          <p:nvPr/>
        </p:nvSpPr>
        <p:spPr>
          <a:xfrm>
            <a:off x="779170" y="1618868"/>
            <a:ext cx="5593715" cy="4293235"/>
          </a:xfrm>
          <a:prstGeom prst="rect">
            <a:avLst/>
          </a:prstGeom>
        </p:spPr>
        <p:txBody>
          <a:bodyPr wrap="square" lIns="0" tIns="1206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9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Classical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2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Enhancement</a:t>
            </a:r>
            <a:r>
              <a:rPr dirty="0" sz="2000" spc="-5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2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mainly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 spc="-5">
                <a:latin typeface="Arial MT"/>
                <a:cs typeface="Arial MT"/>
              </a:rPr>
              <a:t>via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GABA-A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rc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sodium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function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calcium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channel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function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Font typeface="Arial MT"/>
              <a:buChar char="—"/>
            </a:pPr>
            <a:endParaRPr sz="29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Mechanisms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newer</a:t>
            </a:r>
            <a:r>
              <a:rPr dirty="0" sz="2800" spc="3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drugs</a:t>
            </a:r>
            <a:endParaRPr sz="28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spcBef>
                <a:spcPts val="20"/>
              </a:spcBef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glutamate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release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Inhibition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of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uptake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AMPA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receptor</a:t>
            </a:r>
            <a:r>
              <a:rPr dirty="0" sz="2000" spc="-6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antagonism</a:t>
            </a:r>
            <a:endParaRPr sz="2000">
              <a:latin typeface="Arial MT"/>
              <a:cs typeface="Arial MT"/>
            </a:endParaRPr>
          </a:p>
          <a:p>
            <a:pPr lvl="1" marL="443865" indent="-179070">
              <a:lnSpc>
                <a:spcPct val="100000"/>
              </a:lnSpc>
              <a:buClr>
                <a:srgbClr val="0000DC"/>
              </a:buClr>
              <a:buChar char="—"/>
              <a:tabLst>
                <a:tab pos="443865" algn="l"/>
                <a:tab pos="444500" algn="l"/>
              </a:tabLst>
            </a:pPr>
            <a:r>
              <a:rPr dirty="0" sz="2000">
                <a:latin typeface="Arial MT"/>
                <a:cs typeface="Arial MT"/>
              </a:rPr>
              <a:t>Synaptic</a:t>
            </a:r>
            <a:r>
              <a:rPr dirty="0" sz="2000" spc="-3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vesicle</a:t>
            </a:r>
            <a:r>
              <a:rPr dirty="0" sz="2000" spc="-2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protein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SV2A</a:t>
            </a:r>
            <a:endParaRPr sz="2000">
              <a:latin typeface="Arial MT"/>
              <a:cs typeface="Arial MT"/>
            </a:endParaRPr>
          </a:p>
          <a:p>
            <a:pPr lvl="1">
              <a:lnSpc>
                <a:spcPct val="100000"/>
              </a:lnSpc>
              <a:spcBef>
                <a:spcPts val="5"/>
              </a:spcBef>
              <a:buClr>
                <a:srgbClr val="0000DC"/>
              </a:buClr>
              <a:buFont typeface="Arial MT"/>
              <a:buChar char="—"/>
            </a:pPr>
            <a:endParaRPr sz="29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(multiple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mechanisms)</a:t>
            </a:r>
            <a:endParaRPr sz="2800">
              <a:latin typeface="Arial MT"/>
              <a:cs typeface="Arial MT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/>
          <p:nvPr/>
        </p:nvSpPr>
        <p:spPr>
          <a:xfrm>
            <a:off x="779170" y="1591315"/>
            <a:ext cx="10528300" cy="4780915"/>
          </a:xfrm>
          <a:prstGeom prst="rect">
            <a:avLst/>
          </a:prstGeom>
        </p:spPr>
        <p:txBody>
          <a:bodyPr wrap="square" lIns="0" tIns="225425" rIns="0" bIns="0" rtlCol="0" vert="horz">
            <a:spAutoFit/>
          </a:bodyPr>
          <a:lstStyle/>
          <a:p>
            <a:pPr marL="192405" indent="-180340">
              <a:lnSpc>
                <a:spcPct val="100000"/>
              </a:lnSpc>
              <a:spcBef>
                <a:spcPts val="177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Barbiturates </a:t>
            </a:r>
            <a:r>
              <a:rPr dirty="0" sz="2800">
                <a:latin typeface="Arial MT"/>
                <a:cs typeface="Arial MT"/>
              </a:rPr>
              <a:t>(phenobarbital),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BZD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68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Vigabatrin</a:t>
            </a:r>
            <a:r>
              <a:rPr dirty="0" sz="2800" spc="2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–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irreversible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inhibition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 spc="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GABA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transaminase</a:t>
            </a:r>
            <a:endParaRPr sz="2800">
              <a:latin typeface="Arial MT"/>
              <a:cs typeface="Arial MT"/>
            </a:endParaRPr>
          </a:p>
          <a:p>
            <a:pPr marL="192405" marR="44450" indent="-180340">
              <a:lnSpc>
                <a:spcPct val="150000"/>
              </a:lnSpc>
              <a:spcBef>
                <a:spcPts val="5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Tiagabine</a:t>
            </a:r>
            <a:r>
              <a:rPr dirty="0" sz="2800" spc="45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–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inhibitor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of</a:t>
            </a:r>
            <a:r>
              <a:rPr dirty="0" sz="2800" spc="2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GABA</a:t>
            </a:r>
            <a:r>
              <a:rPr dirty="0" sz="2800" spc="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transporter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(increases</a:t>
            </a:r>
            <a:r>
              <a:rPr dirty="0" sz="2800" spc="15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extracellular </a:t>
            </a:r>
            <a:r>
              <a:rPr dirty="0" sz="2800" spc="-760">
                <a:latin typeface="Arial MT"/>
                <a:cs typeface="Arial MT"/>
              </a:rPr>
              <a:t> </a:t>
            </a:r>
            <a:r>
              <a:rPr dirty="0" sz="2800" spc="-10">
                <a:latin typeface="Arial MT"/>
                <a:cs typeface="Arial MT"/>
              </a:rPr>
              <a:t>GABA)</a:t>
            </a:r>
            <a:endParaRPr sz="28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68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>
                <a:latin typeface="Arial MT"/>
                <a:cs typeface="Arial MT"/>
              </a:rPr>
              <a:t>Stiripentol</a:t>
            </a:r>
            <a:endParaRPr sz="2800">
              <a:latin typeface="Arial MT"/>
              <a:cs typeface="Arial MT"/>
            </a:endParaRPr>
          </a:p>
          <a:p>
            <a:pPr marL="443865" marR="5080" indent="-178435">
              <a:lnSpc>
                <a:spcPct val="100000"/>
              </a:lnSpc>
              <a:spcBef>
                <a:spcPts val="645"/>
              </a:spcBef>
              <a:tabLst>
                <a:tab pos="443865" algn="l"/>
              </a:tabLst>
            </a:pPr>
            <a:r>
              <a:rPr dirty="0" sz="2000" spc="-1980">
                <a:solidFill>
                  <a:srgbClr val="0000DC"/>
                </a:solidFill>
                <a:latin typeface="Arial MT"/>
                <a:cs typeface="Arial MT"/>
              </a:rPr>
              <a:t>—	</a:t>
            </a:r>
            <a:r>
              <a:rPr dirty="0" sz="2000">
                <a:latin typeface="Arial MT"/>
                <a:cs typeface="Arial MT"/>
              </a:rPr>
              <a:t>increases</a:t>
            </a:r>
            <a:r>
              <a:rPr dirty="0" sz="2000" spc="-5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GABA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effect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similarly</a:t>
            </a:r>
            <a:r>
              <a:rPr dirty="0" sz="2000" spc="-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as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barbiturates</a:t>
            </a:r>
            <a:r>
              <a:rPr dirty="0" sz="2000" spc="-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and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inhibits</a:t>
            </a:r>
            <a:r>
              <a:rPr dirty="0" sz="2000" spc="-1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lactate</a:t>
            </a:r>
            <a:r>
              <a:rPr dirty="0" sz="2000" spc="-1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dehydrogenase,</a:t>
            </a:r>
            <a:r>
              <a:rPr dirty="0" sz="2000" spc="-6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which </a:t>
            </a:r>
            <a:r>
              <a:rPr dirty="0" sz="2000" spc="-54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may reduce metabolic energy prodcution requiered to mainain the seizure, used as </a:t>
            </a:r>
            <a:r>
              <a:rPr dirty="0" sz="2000" spc="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adjunctive</a:t>
            </a:r>
            <a:r>
              <a:rPr dirty="0" sz="2000" spc="-30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treatment</a:t>
            </a:r>
            <a:r>
              <a:rPr dirty="0" sz="2000" spc="-45">
                <a:latin typeface="Arial MT"/>
                <a:cs typeface="Arial MT"/>
              </a:rPr>
              <a:t> </a:t>
            </a:r>
            <a:r>
              <a:rPr dirty="0" sz="2000">
                <a:latin typeface="Arial MT"/>
                <a:cs typeface="Arial MT"/>
              </a:rPr>
              <a:t>in children</a:t>
            </a:r>
            <a:endParaRPr sz="2000">
              <a:latin typeface="Arial MT"/>
              <a:cs typeface="Arial MT"/>
            </a:endParaRPr>
          </a:p>
          <a:p>
            <a:pPr marL="192405" indent="-180340">
              <a:lnSpc>
                <a:spcPct val="100000"/>
              </a:lnSpc>
              <a:spcBef>
                <a:spcPts val="1040"/>
              </a:spcBef>
              <a:buClr>
                <a:srgbClr val="0000DC"/>
              </a:buClr>
              <a:buChar char="—"/>
              <a:tabLst>
                <a:tab pos="192405" algn="l"/>
                <a:tab pos="193040" algn="l"/>
              </a:tabLst>
            </a:pPr>
            <a:r>
              <a:rPr dirty="0" sz="2800" spc="-5">
                <a:latin typeface="Arial MT"/>
                <a:cs typeface="Arial MT"/>
              </a:rPr>
              <a:t>GABAergics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 spc="-5">
                <a:latin typeface="Arial MT"/>
                <a:cs typeface="Arial MT"/>
              </a:rPr>
              <a:t>may</a:t>
            </a:r>
            <a:r>
              <a:rPr dirty="0" sz="2800">
                <a:latin typeface="Arial MT"/>
                <a:cs typeface="Arial MT"/>
              </a:rPr>
              <a:t> exacerbate</a:t>
            </a:r>
            <a:r>
              <a:rPr dirty="0" sz="2800" spc="-10">
                <a:latin typeface="Arial MT"/>
                <a:cs typeface="Arial MT"/>
              </a:rPr>
              <a:t> </a:t>
            </a:r>
            <a:r>
              <a:rPr dirty="0" sz="2800">
                <a:latin typeface="Arial MT"/>
                <a:cs typeface="Arial MT"/>
              </a:rPr>
              <a:t>absences</a:t>
            </a:r>
            <a:endParaRPr sz="2800">
              <a:latin typeface="Arial MT"/>
              <a:cs typeface="Arial MT"/>
            </a:endParaRPr>
          </a:p>
        </p:txBody>
      </p:sp>
      <p:pic>
        <p:nvPicPr>
          <p:cNvPr id="3" name="object 3"/>
          <p:cNvPicPr/>
          <p:nvPr/>
        </p:nvPicPr>
        <p:blipFill>
          <a:blip r:embed="rId2" cstate="print"/>
          <a:stretch>
            <a:fillRect/>
          </a:stretch>
        </p:blipFill>
        <p:spPr>
          <a:xfrm>
            <a:off x="11387109" y="6392198"/>
            <a:ext cx="118506" cy="242421"/>
          </a:xfrm>
          <a:prstGeom prst="rect">
            <a:avLst/>
          </a:prstGeom>
        </p:spPr>
      </p:pic>
      <p:sp>
        <p:nvSpPr>
          <p:cNvPr id="4" name="object 4"/>
          <p:cNvSpPr txBox="1">
            <a:spLocks noGrp="1"/>
          </p:cNvSpPr>
          <p:nvPr>
            <p:ph type="title"/>
          </p:nvPr>
        </p:nvSpPr>
        <p:spPr>
          <a:xfrm>
            <a:off x="707542" y="591692"/>
            <a:ext cx="4455795" cy="635000"/>
          </a:xfrm>
          <a:prstGeom prst="rect"/>
        </p:spPr>
        <p:txBody>
          <a:bodyPr wrap="square" lIns="0" tIns="12065" rIns="0" bIns="0" rtlCol="0" vert="horz">
            <a:spAutoFit/>
          </a:bodyPr>
          <a:lstStyle/>
          <a:p>
            <a:pPr marL="12700">
              <a:lnSpc>
                <a:spcPct val="100000"/>
              </a:lnSpc>
              <a:spcBef>
                <a:spcPts val="95"/>
              </a:spcBef>
            </a:pPr>
            <a:r>
              <a:rPr dirty="0" spc="-5"/>
              <a:t>GABA-ergic</a:t>
            </a:r>
            <a:r>
              <a:rPr dirty="0" spc="-40"/>
              <a:t> </a:t>
            </a:r>
            <a:r>
              <a:rPr dirty="0" spc="-5"/>
              <a:t>drugs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DC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T500</dc:creator>
  <dc:title>Prezentace aplikace PowerPoint</dc:title>
  <dcterms:created xsi:type="dcterms:W3CDTF">2023-10-03T06:04:58Z</dcterms:created>
  <dcterms:modified xsi:type="dcterms:W3CDTF">2023-10-03T06:04:58Z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2022-12-13T00:00:00Z</vt:filetime>
  </property>
  <property fmtid="{D5CDD505-2E9C-101B-9397-08002B2CF9AE}" pid="3" name="Creator">
    <vt:lpwstr>Microsoft® PowerPoint® LTSC</vt:lpwstr>
  </property>
  <property fmtid="{D5CDD505-2E9C-101B-9397-08002B2CF9AE}" pid="4" name="LastSaved">
    <vt:filetime>2023-10-03T00:00:00Z</vt:filetime>
  </property>
</Properties>
</file>