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97885" y="1214754"/>
            <a:ext cx="639622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6900" y="1564107"/>
            <a:ext cx="3778250" cy="3883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069" y="1564107"/>
            <a:ext cx="4662170" cy="3883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81359" y="6048755"/>
            <a:ext cx="153179" cy="23939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41473" y="6048755"/>
            <a:ext cx="121380" cy="24228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381347" y="6048755"/>
            <a:ext cx="127164" cy="23939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635677" y="6048768"/>
            <a:ext cx="104139" cy="239395"/>
          </a:xfrm>
          <a:custGeom>
            <a:avLst/>
            <a:gdLst/>
            <a:ahLst/>
            <a:cxnLst/>
            <a:rect l="l" t="t" r="r" b="b"/>
            <a:pathLst>
              <a:path w="104140" h="239395">
                <a:moveTo>
                  <a:pt x="104038" y="0"/>
                </a:moveTo>
                <a:lnTo>
                  <a:pt x="0" y="0"/>
                </a:lnTo>
                <a:lnTo>
                  <a:pt x="0" y="11303"/>
                </a:lnTo>
                <a:lnTo>
                  <a:pt x="31788" y="11303"/>
                </a:lnTo>
                <a:lnTo>
                  <a:pt x="31788" y="224955"/>
                </a:lnTo>
                <a:lnTo>
                  <a:pt x="0" y="224955"/>
                </a:lnTo>
                <a:lnTo>
                  <a:pt x="0" y="239382"/>
                </a:lnTo>
                <a:lnTo>
                  <a:pt x="104038" y="239382"/>
                </a:lnTo>
                <a:lnTo>
                  <a:pt x="104038" y="224955"/>
                </a:lnTo>
                <a:lnTo>
                  <a:pt x="69354" y="224955"/>
                </a:lnTo>
                <a:lnTo>
                  <a:pt x="69354" y="11303"/>
                </a:lnTo>
                <a:lnTo>
                  <a:pt x="104038" y="11303"/>
                </a:lnTo>
                <a:lnTo>
                  <a:pt x="1040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884249" y="6392090"/>
            <a:ext cx="147392" cy="24252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1147247" y="6392303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491" y="0"/>
                </a:moveTo>
                <a:lnTo>
                  <a:pt x="0" y="0"/>
                </a:lnTo>
                <a:lnTo>
                  <a:pt x="0" y="16497"/>
                </a:lnTo>
                <a:lnTo>
                  <a:pt x="0" y="106616"/>
                </a:lnTo>
                <a:lnTo>
                  <a:pt x="0" y="124396"/>
                </a:lnTo>
                <a:lnTo>
                  <a:pt x="0" y="224675"/>
                </a:lnTo>
                <a:lnTo>
                  <a:pt x="0" y="242443"/>
                </a:lnTo>
                <a:lnTo>
                  <a:pt x="118491" y="242443"/>
                </a:lnTo>
                <a:lnTo>
                  <a:pt x="118491" y="224675"/>
                </a:lnTo>
                <a:lnTo>
                  <a:pt x="20231" y="224675"/>
                </a:lnTo>
                <a:lnTo>
                  <a:pt x="20231" y="124396"/>
                </a:lnTo>
                <a:lnTo>
                  <a:pt x="112712" y="124396"/>
                </a:lnTo>
                <a:lnTo>
                  <a:pt x="112712" y="106616"/>
                </a:lnTo>
                <a:lnTo>
                  <a:pt x="20231" y="106616"/>
                </a:lnTo>
                <a:lnTo>
                  <a:pt x="20231" y="16497"/>
                </a:lnTo>
                <a:lnTo>
                  <a:pt x="118491" y="16497"/>
                </a:lnTo>
                <a:lnTo>
                  <a:pt x="11849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387132" y="6392090"/>
            <a:ext cx="118493" cy="2425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1218" y="291211"/>
            <a:ext cx="603758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8560" y="1113282"/>
            <a:ext cx="7287259" cy="2205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81359" y="6048755"/>
            <a:ext cx="153670" cy="239395"/>
          </a:xfrm>
          <a:custGeom>
            <a:avLst/>
            <a:gdLst/>
            <a:ahLst/>
            <a:cxnLst/>
            <a:rect l="l" t="t" r="r" b="b"/>
            <a:pathLst>
              <a:path w="153670" h="239395">
                <a:moveTo>
                  <a:pt x="37571" y="0"/>
                </a:moveTo>
                <a:lnTo>
                  <a:pt x="0" y="0"/>
                </a:lnTo>
                <a:lnTo>
                  <a:pt x="0" y="239391"/>
                </a:lnTo>
                <a:lnTo>
                  <a:pt x="37571" y="239391"/>
                </a:lnTo>
                <a:lnTo>
                  <a:pt x="37571" y="0"/>
                </a:lnTo>
                <a:close/>
              </a:path>
              <a:path w="153670" h="239395">
                <a:moveTo>
                  <a:pt x="52358" y="0"/>
                </a:moveTo>
                <a:lnTo>
                  <a:pt x="40760" y="0"/>
                </a:lnTo>
                <a:lnTo>
                  <a:pt x="63582" y="239391"/>
                </a:lnTo>
                <a:lnTo>
                  <a:pt x="78033" y="239391"/>
                </a:lnTo>
                <a:lnTo>
                  <a:pt x="52358" y="0"/>
                </a:lnTo>
                <a:close/>
              </a:path>
              <a:path w="153670" h="239395">
                <a:moveTo>
                  <a:pt x="115269" y="0"/>
                </a:moveTo>
                <a:lnTo>
                  <a:pt x="100851" y="0"/>
                </a:lnTo>
                <a:lnTo>
                  <a:pt x="78033" y="239391"/>
                </a:lnTo>
                <a:lnTo>
                  <a:pt x="89592" y="239391"/>
                </a:lnTo>
                <a:lnTo>
                  <a:pt x="115269" y="0"/>
                </a:lnTo>
                <a:close/>
              </a:path>
              <a:path w="153670" h="239395">
                <a:moveTo>
                  <a:pt x="153179" y="0"/>
                </a:moveTo>
                <a:lnTo>
                  <a:pt x="115606" y="0"/>
                </a:lnTo>
                <a:lnTo>
                  <a:pt x="115606" y="239391"/>
                </a:lnTo>
                <a:lnTo>
                  <a:pt x="153179" y="239391"/>
                </a:lnTo>
                <a:lnTo>
                  <a:pt x="15317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41473" y="6048755"/>
            <a:ext cx="121920" cy="242570"/>
          </a:xfrm>
          <a:custGeom>
            <a:avLst/>
            <a:gdLst/>
            <a:ahLst/>
            <a:cxnLst/>
            <a:rect l="l" t="t" r="r" b="b"/>
            <a:pathLst>
              <a:path w="121920" h="242570">
                <a:moveTo>
                  <a:pt x="37563" y="0"/>
                </a:moveTo>
                <a:lnTo>
                  <a:pt x="0" y="0"/>
                </a:lnTo>
                <a:lnTo>
                  <a:pt x="0" y="184540"/>
                </a:lnTo>
                <a:lnTo>
                  <a:pt x="5012" y="206960"/>
                </a:lnTo>
                <a:lnTo>
                  <a:pt x="18424" y="225321"/>
                </a:lnTo>
                <a:lnTo>
                  <a:pt x="37796" y="237728"/>
                </a:lnTo>
                <a:lnTo>
                  <a:pt x="60690" y="242285"/>
                </a:lnTo>
                <a:lnTo>
                  <a:pt x="83584" y="237728"/>
                </a:lnTo>
                <a:lnTo>
                  <a:pt x="102956" y="225321"/>
                </a:lnTo>
                <a:lnTo>
                  <a:pt x="116368" y="206960"/>
                </a:lnTo>
                <a:lnTo>
                  <a:pt x="116862" y="204750"/>
                </a:lnTo>
                <a:lnTo>
                  <a:pt x="60690" y="204750"/>
                </a:lnTo>
                <a:lnTo>
                  <a:pt x="52200" y="203170"/>
                </a:lnTo>
                <a:lnTo>
                  <a:pt x="44792" y="198613"/>
                </a:lnTo>
                <a:lnTo>
                  <a:pt x="39551" y="191348"/>
                </a:lnTo>
                <a:lnTo>
                  <a:pt x="37563" y="181646"/>
                </a:lnTo>
                <a:lnTo>
                  <a:pt x="37563" y="0"/>
                </a:lnTo>
                <a:close/>
              </a:path>
              <a:path w="121920" h="242570">
                <a:moveTo>
                  <a:pt x="121380" y="0"/>
                </a:moveTo>
                <a:lnTo>
                  <a:pt x="83807" y="0"/>
                </a:lnTo>
                <a:lnTo>
                  <a:pt x="83807" y="181646"/>
                </a:lnTo>
                <a:lnTo>
                  <a:pt x="81820" y="191348"/>
                </a:lnTo>
                <a:lnTo>
                  <a:pt x="76583" y="198613"/>
                </a:lnTo>
                <a:lnTo>
                  <a:pt x="69178" y="203170"/>
                </a:lnTo>
                <a:lnTo>
                  <a:pt x="60690" y="204750"/>
                </a:lnTo>
                <a:lnTo>
                  <a:pt x="116862" y="204750"/>
                </a:lnTo>
                <a:lnTo>
                  <a:pt x="121380" y="184540"/>
                </a:lnTo>
                <a:lnTo>
                  <a:pt x="12138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381347" y="6048755"/>
            <a:ext cx="127635" cy="239395"/>
          </a:xfrm>
          <a:custGeom>
            <a:avLst/>
            <a:gdLst/>
            <a:ahLst/>
            <a:cxnLst/>
            <a:rect l="l" t="t" r="r" b="b"/>
            <a:pathLst>
              <a:path w="127634" h="239395">
                <a:moveTo>
                  <a:pt x="37572" y="0"/>
                </a:moveTo>
                <a:lnTo>
                  <a:pt x="0" y="0"/>
                </a:lnTo>
                <a:lnTo>
                  <a:pt x="0" y="239391"/>
                </a:lnTo>
                <a:lnTo>
                  <a:pt x="37572" y="239391"/>
                </a:lnTo>
                <a:lnTo>
                  <a:pt x="37572" y="0"/>
                </a:lnTo>
                <a:close/>
              </a:path>
              <a:path w="127634" h="239395">
                <a:moveTo>
                  <a:pt x="52476" y="0"/>
                </a:moveTo>
                <a:lnTo>
                  <a:pt x="38058" y="0"/>
                </a:lnTo>
                <a:lnTo>
                  <a:pt x="75145" y="239391"/>
                </a:lnTo>
                <a:lnTo>
                  <a:pt x="86704" y="239391"/>
                </a:lnTo>
                <a:lnTo>
                  <a:pt x="52476" y="0"/>
                </a:lnTo>
                <a:close/>
              </a:path>
              <a:path w="127634" h="239395">
                <a:moveTo>
                  <a:pt x="127164" y="0"/>
                </a:moveTo>
                <a:lnTo>
                  <a:pt x="89591" y="0"/>
                </a:lnTo>
                <a:lnTo>
                  <a:pt x="89591" y="239391"/>
                </a:lnTo>
                <a:lnTo>
                  <a:pt x="127164" y="239391"/>
                </a:lnTo>
                <a:lnTo>
                  <a:pt x="12716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35677" y="6048768"/>
            <a:ext cx="104139" cy="239395"/>
          </a:xfrm>
          <a:custGeom>
            <a:avLst/>
            <a:gdLst/>
            <a:ahLst/>
            <a:cxnLst/>
            <a:rect l="l" t="t" r="r" b="b"/>
            <a:pathLst>
              <a:path w="104140" h="239395">
                <a:moveTo>
                  <a:pt x="104038" y="0"/>
                </a:moveTo>
                <a:lnTo>
                  <a:pt x="0" y="0"/>
                </a:lnTo>
                <a:lnTo>
                  <a:pt x="0" y="11303"/>
                </a:lnTo>
                <a:lnTo>
                  <a:pt x="31788" y="11303"/>
                </a:lnTo>
                <a:lnTo>
                  <a:pt x="31788" y="224955"/>
                </a:lnTo>
                <a:lnTo>
                  <a:pt x="0" y="224955"/>
                </a:lnTo>
                <a:lnTo>
                  <a:pt x="0" y="239382"/>
                </a:lnTo>
                <a:lnTo>
                  <a:pt x="104038" y="239382"/>
                </a:lnTo>
                <a:lnTo>
                  <a:pt x="104038" y="224955"/>
                </a:lnTo>
                <a:lnTo>
                  <a:pt x="69354" y="224955"/>
                </a:lnTo>
                <a:lnTo>
                  <a:pt x="69354" y="11303"/>
                </a:lnTo>
                <a:lnTo>
                  <a:pt x="104038" y="11303"/>
                </a:lnTo>
                <a:lnTo>
                  <a:pt x="1040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84249" y="6392090"/>
            <a:ext cx="147955" cy="242570"/>
          </a:xfrm>
          <a:custGeom>
            <a:avLst/>
            <a:gdLst/>
            <a:ahLst/>
            <a:cxnLst/>
            <a:rect l="l" t="t" r="r" b="b"/>
            <a:pathLst>
              <a:path w="147954" h="242570">
                <a:moveTo>
                  <a:pt x="20230" y="0"/>
                </a:moveTo>
                <a:lnTo>
                  <a:pt x="0" y="0"/>
                </a:lnTo>
                <a:lnTo>
                  <a:pt x="0" y="242524"/>
                </a:lnTo>
                <a:lnTo>
                  <a:pt x="20230" y="242524"/>
                </a:lnTo>
                <a:lnTo>
                  <a:pt x="20230" y="0"/>
                </a:lnTo>
                <a:close/>
              </a:path>
              <a:path w="147954" h="242570">
                <a:moveTo>
                  <a:pt x="31791" y="0"/>
                </a:moveTo>
                <a:lnTo>
                  <a:pt x="20230" y="0"/>
                </a:lnTo>
                <a:lnTo>
                  <a:pt x="60692" y="242524"/>
                </a:lnTo>
                <a:lnTo>
                  <a:pt x="75143" y="242524"/>
                </a:lnTo>
                <a:lnTo>
                  <a:pt x="31791" y="0"/>
                </a:lnTo>
                <a:close/>
              </a:path>
              <a:path w="147954" h="242570">
                <a:moveTo>
                  <a:pt x="127162" y="0"/>
                </a:moveTo>
                <a:lnTo>
                  <a:pt x="115603" y="0"/>
                </a:lnTo>
                <a:lnTo>
                  <a:pt x="75143" y="242524"/>
                </a:lnTo>
                <a:lnTo>
                  <a:pt x="86703" y="242524"/>
                </a:lnTo>
                <a:lnTo>
                  <a:pt x="127162" y="0"/>
                </a:lnTo>
                <a:close/>
              </a:path>
              <a:path w="147954" h="242570">
                <a:moveTo>
                  <a:pt x="147392" y="0"/>
                </a:moveTo>
                <a:lnTo>
                  <a:pt x="130059" y="0"/>
                </a:lnTo>
                <a:lnTo>
                  <a:pt x="130059" y="242524"/>
                </a:lnTo>
                <a:lnTo>
                  <a:pt x="147392" y="242524"/>
                </a:lnTo>
                <a:lnTo>
                  <a:pt x="14739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147247" y="6392303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491" y="0"/>
                </a:moveTo>
                <a:lnTo>
                  <a:pt x="0" y="0"/>
                </a:lnTo>
                <a:lnTo>
                  <a:pt x="0" y="16497"/>
                </a:lnTo>
                <a:lnTo>
                  <a:pt x="0" y="106616"/>
                </a:lnTo>
                <a:lnTo>
                  <a:pt x="0" y="124396"/>
                </a:lnTo>
                <a:lnTo>
                  <a:pt x="0" y="224675"/>
                </a:lnTo>
                <a:lnTo>
                  <a:pt x="0" y="242443"/>
                </a:lnTo>
                <a:lnTo>
                  <a:pt x="118491" y="242443"/>
                </a:lnTo>
                <a:lnTo>
                  <a:pt x="118491" y="224675"/>
                </a:lnTo>
                <a:lnTo>
                  <a:pt x="20231" y="224675"/>
                </a:lnTo>
                <a:lnTo>
                  <a:pt x="20231" y="124396"/>
                </a:lnTo>
                <a:lnTo>
                  <a:pt x="112712" y="124396"/>
                </a:lnTo>
                <a:lnTo>
                  <a:pt x="112712" y="106616"/>
                </a:lnTo>
                <a:lnTo>
                  <a:pt x="20231" y="106616"/>
                </a:lnTo>
                <a:lnTo>
                  <a:pt x="20231" y="16497"/>
                </a:lnTo>
                <a:lnTo>
                  <a:pt x="118491" y="16497"/>
                </a:lnTo>
                <a:lnTo>
                  <a:pt x="11849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387132" y="6392090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60690" y="0"/>
                </a:moveTo>
                <a:lnTo>
                  <a:pt x="0" y="0"/>
                </a:lnTo>
                <a:lnTo>
                  <a:pt x="0" y="242524"/>
                </a:lnTo>
                <a:lnTo>
                  <a:pt x="60690" y="242524"/>
                </a:lnTo>
                <a:lnTo>
                  <a:pt x="83132" y="237968"/>
                </a:lnTo>
                <a:lnTo>
                  <a:pt x="101512" y="225562"/>
                </a:lnTo>
                <a:lnTo>
                  <a:pt x="101757" y="225201"/>
                </a:lnTo>
                <a:lnTo>
                  <a:pt x="17342" y="225201"/>
                </a:lnTo>
                <a:lnTo>
                  <a:pt x="17342" y="17325"/>
                </a:lnTo>
                <a:lnTo>
                  <a:pt x="101757" y="17325"/>
                </a:lnTo>
                <a:lnTo>
                  <a:pt x="101512" y="16963"/>
                </a:lnTo>
                <a:lnTo>
                  <a:pt x="83132" y="4556"/>
                </a:lnTo>
                <a:lnTo>
                  <a:pt x="60690" y="0"/>
                </a:lnTo>
                <a:close/>
              </a:path>
              <a:path w="118745" h="242570">
                <a:moveTo>
                  <a:pt x="101757" y="17325"/>
                </a:moveTo>
                <a:lnTo>
                  <a:pt x="60690" y="17325"/>
                </a:lnTo>
                <a:lnTo>
                  <a:pt x="75546" y="20392"/>
                </a:lnTo>
                <a:lnTo>
                  <a:pt x="88506" y="28871"/>
                </a:lnTo>
                <a:lnTo>
                  <a:pt x="97673" y="41682"/>
                </a:lnTo>
                <a:lnTo>
                  <a:pt x="101150" y="57744"/>
                </a:lnTo>
                <a:lnTo>
                  <a:pt x="101150" y="184780"/>
                </a:lnTo>
                <a:lnTo>
                  <a:pt x="97673" y="200841"/>
                </a:lnTo>
                <a:lnTo>
                  <a:pt x="88506" y="213652"/>
                </a:lnTo>
                <a:lnTo>
                  <a:pt x="75546" y="222133"/>
                </a:lnTo>
                <a:lnTo>
                  <a:pt x="60690" y="225201"/>
                </a:lnTo>
                <a:lnTo>
                  <a:pt x="101757" y="225201"/>
                </a:lnTo>
                <a:lnTo>
                  <a:pt x="113931" y="207202"/>
                </a:lnTo>
                <a:lnTo>
                  <a:pt x="118493" y="184780"/>
                </a:lnTo>
                <a:lnTo>
                  <a:pt x="118493" y="57744"/>
                </a:lnTo>
                <a:lnTo>
                  <a:pt x="113931" y="35324"/>
                </a:lnTo>
                <a:lnTo>
                  <a:pt x="101757" y="1732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81359" y="6048755"/>
            <a:ext cx="153670" cy="239395"/>
          </a:xfrm>
          <a:custGeom>
            <a:avLst/>
            <a:gdLst/>
            <a:ahLst/>
            <a:cxnLst/>
            <a:rect l="l" t="t" r="r" b="b"/>
            <a:pathLst>
              <a:path w="153670" h="239395">
                <a:moveTo>
                  <a:pt x="37571" y="0"/>
                </a:moveTo>
                <a:lnTo>
                  <a:pt x="0" y="0"/>
                </a:lnTo>
                <a:lnTo>
                  <a:pt x="0" y="239391"/>
                </a:lnTo>
                <a:lnTo>
                  <a:pt x="37571" y="239391"/>
                </a:lnTo>
                <a:lnTo>
                  <a:pt x="37571" y="0"/>
                </a:lnTo>
                <a:close/>
              </a:path>
              <a:path w="153670" h="239395">
                <a:moveTo>
                  <a:pt x="52358" y="0"/>
                </a:moveTo>
                <a:lnTo>
                  <a:pt x="40760" y="0"/>
                </a:lnTo>
                <a:lnTo>
                  <a:pt x="63582" y="239391"/>
                </a:lnTo>
                <a:lnTo>
                  <a:pt x="78033" y="239391"/>
                </a:lnTo>
                <a:lnTo>
                  <a:pt x="52358" y="0"/>
                </a:lnTo>
                <a:close/>
              </a:path>
              <a:path w="153670" h="239395">
                <a:moveTo>
                  <a:pt x="115269" y="0"/>
                </a:moveTo>
                <a:lnTo>
                  <a:pt x="100851" y="0"/>
                </a:lnTo>
                <a:lnTo>
                  <a:pt x="78033" y="239391"/>
                </a:lnTo>
                <a:lnTo>
                  <a:pt x="89592" y="239391"/>
                </a:lnTo>
                <a:lnTo>
                  <a:pt x="115269" y="0"/>
                </a:lnTo>
                <a:close/>
              </a:path>
              <a:path w="153670" h="239395">
                <a:moveTo>
                  <a:pt x="153179" y="0"/>
                </a:moveTo>
                <a:lnTo>
                  <a:pt x="115606" y="0"/>
                </a:lnTo>
                <a:lnTo>
                  <a:pt x="115606" y="239391"/>
                </a:lnTo>
                <a:lnTo>
                  <a:pt x="153179" y="239391"/>
                </a:lnTo>
                <a:lnTo>
                  <a:pt x="15317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141473" y="6048755"/>
            <a:ext cx="121920" cy="242570"/>
          </a:xfrm>
          <a:custGeom>
            <a:avLst/>
            <a:gdLst/>
            <a:ahLst/>
            <a:cxnLst/>
            <a:rect l="l" t="t" r="r" b="b"/>
            <a:pathLst>
              <a:path w="121920" h="242570">
                <a:moveTo>
                  <a:pt x="37563" y="0"/>
                </a:moveTo>
                <a:lnTo>
                  <a:pt x="0" y="0"/>
                </a:lnTo>
                <a:lnTo>
                  <a:pt x="0" y="184540"/>
                </a:lnTo>
                <a:lnTo>
                  <a:pt x="5012" y="206960"/>
                </a:lnTo>
                <a:lnTo>
                  <a:pt x="18424" y="225321"/>
                </a:lnTo>
                <a:lnTo>
                  <a:pt x="37796" y="237728"/>
                </a:lnTo>
                <a:lnTo>
                  <a:pt x="60690" y="242285"/>
                </a:lnTo>
                <a:lnTo>
                  <a:pt x="83584" y="237728"/>
                </a:lnTo>
                <a:lnTo>
                  <a:pt x="102956" y="225321"/>
                </a:lnTo>
                <a:lnTo>
                  <a:pt x="116368" y="206960"/>
                </a:lnTo>
                <a:lnTo>
                  <a:pt x="116862" y="204750"/>
                </a:lnTo>
                <a:lnTo>
                  <a:pt x="60690" y="204750"/>
                </a:lnTo>
                <a:lnTo>
                  <a:pt x="52200" y="203170"/>
                </a:lnTo>
                <a:lnTo>
                  <a:pt x="44792" y="198613"/>
                </a:lnTo>
                <a:lnTo>
                  <a:pt x="39551" y="191348"/>
                </a:lnTo>
                <a:lnTo>
                  <a:pt x="37563" y="181646"/>
                </a:lnTo>
                <a:lnTo>
                  <a:pt x="37563" y="0"/>
                </a:lnTo>
                <a:close/>
              </a:path>
              <a:path w="121920" h="242570">
                <a:moveTo>
                  <a:pt x="121380" y="0"/>
                </a:moveTo>
                <a:lnTo>
                  <a:pt x="83807" y="0"/>
                </a:lnTo>
                <a:lnTo>
                  <a:pt x="83807" y="181646"/>
                </a:lnTo>
                <a:lnTo>
                  <a:pt x="81820" y="191348"/>
                </a:lnTo>
                <a:lnTo>
                  <a:pt x="76583" y="198613"/>
                </a:lnTo>
                <a:lnTo>
                  <a:pt x="69178" y="203170"/>
                </a:lnTo>
                <a:lnTo>
                  <a:pt x="60690" y="204750"/>
                </a:lnTo>
                <a:lnTo>
                  <a:pt x="116862" y="204750"/>
                </a:lnTo>
                <a:lnTo>
                  <a:pt x="121380" y="184540"/>
                </a:lnTo>
                <a:lnTo>
                  <a:pt x="12138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81347" y="6048755"/>
            <a:ext cx="127635" cy="239395"/>
          </a:xfrm>
          <a:custGeom>
            <a:avLst/>
            <a:gdLst/>
            <a:ahLst/>
            <a:cxnLst/>
            <a:rect l="l" t="t" r="r" b="b"/>
            <a:pathLst>
              <a:path w="127634" h="239395">
                <a:moveTo>
                  <a:pt x="37572" y="0"/>
                </a:moveTo>
                <a:lnTo>
                  <a:pt x="0" y="0"/>
                </a:lnTo>
                <a:lnTo>
                  <a:pt x="0" y="239391"/>
                </a:lnTo>
                <a:lnTo>
                  <a:pt x="37572" y="239391"/>
                </a:lnTo>
                <a:lnTo>
                  <a:pt x="37572" y="0"/>
                </a:lnTo>
                <a:close/>
              </a:path>
              <a:path w="127634" h="239395">
                <a:moveTo>
                  <a:pt x="52476" y="0"/>
                </a:moveTo>
                <a:lnTo>
                  <a:pt x="38058" y="0"/>
                </a:lnTo>
                <a:lnTo>
                  <a:pt x="75145" y="239391"/>
                </a:lnTo>
                <a:lnTo>
                  <a:pt x="86704" y="239391"/>
                </a:lnTo>
                <a:lnTo>
                  <a:pt x="52476" y="0"/>
                </a:lnTo>
                <a:close/>
              </a:path>
              <a:path w="127634" h="239395">
                <a:moveTo>
                  <a:pt x="127164" y="0"/>
                </a:moveTo>
                <a:lnTo>
                  <a:pt x="89591" y="0"/>
                </a:lnTo>
                <a:lnTo>
                  <a:pt x="89591" y="239391"/>
                </a:lnTo>
                <a:lnTo>
                  <a:pt x="127164" y="239391"/>
                </a:lnTo>
                <a:lnTo>
                  <a:pt x="12716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635677" y="6048768"/>
            <a:ext cx="104139" cy="239395"/>
          </a:xfrm>
          <a:custGeom>
            <a:avLst/>
            <a:gdLst/>
            <a:ahLst/>
            <a:cxnLst/>
            <a:rect l="l" t="t" r="r" b="b"/>
            <a:pathLst>
              <a:path w="104140" h="239395">
                <a:moveTo>
                  <a:pt x="104038" y="0"/>
                </a:moveTo>
                <a:lnTo>
                  <a:pt x="0" y="0"/>
                </a:lnTo>
                <a:lnTo>
                  <a:pt x="0" y="11303"/>
                </a:lnTo>
                <a:lnTo>
                  <a:pt x="31788" y="11303"/>
                </a:lnTo>
                <a:lnTo>
                  <a:pt x="31788" y="224955"/>
                </a:lnTo>
                <a:lnTo>
                  <a:pt x="0" y="224955"/>
                </a:lnTo>
                <a:lnTo>
                  <a:pt x="0" y="239382"/>
                </a:lnTo>
                <a:lnTo>
                  <a:pt x="104038" y="239382"/>
                </a:lnTo>
                <a:lnTo>
                  <a:pt x="104038" y="224955"/>
                </a:lnTo>
                <a:lnTo>
                  <a:pt x="69354" y="224955"/>
                </a:lnTo>
                <a:lnTo>
                  <a:pt x="69354" y="11303"/>
                </a:lnTo>
                <a:lnTo>
                  <a:pt x="104038" y="11303"/>
                </a:lnTo>
                <a:lnTo>
                  <a:pt x="1040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884249" y="6392090"/>
            <a:ext cx="147955" cy="242570"/>
          </a:xfrm>
          <a:custGeom>
            <a:avLst/>
            <a:gdLst/>
            <a:ahLst/>
            <a:cxnLst/>
            <a:rect l="l" t="t" r="r" b="b"/>
            <a:pathLst>
              <a:path w="147954" h="242570">
                <a:moveTo>
                  <a:pt x="20230" y="0"/>
                </a:moveTo>
                <a:lnTo>
                  <a:pt x="0" y="0"/>
                </a:lnTo>
                <a:lnTo>
                  <a:pt x="0" y="242524"/>
                </a:lnTo>
                <a:lnTo>
                  <a:pt x="20230" y="242524"/>
                </a:lnTo>
                <a:lnTo>
                  <a:pt x="20230" y="0"/>
                </a:lnTo>
                <a:close/>
              </a:path>
              <a:path w="147954" h="242570">
                <a:moveTo>
                  <a:pt x="31791" y="0"/>
                </a:moveTo>
                <a:lnTo>
                  <a:pt x="20230" y="0"/>
                </a:lnTo>
                <a:lnTo>
                  <a:pt x="60692" y="242524"/>
                </a:lnTo>
                <a:lnTo>
                  <a:pt x="75143" y="242524"/>
                </a:lnTo>
                <a:lnTo>
                  <a:pt x="31791" y="0"/>
                </a:lnTo>
                <a:close/>
              </a:path>
              <a:path w="147954" h="242570">
                <a:moveTo>
                  <a:pt x="127162" y="0"/>
                </a:moveTo>
                <a:lnTo>
                  <a:pt x="115603" y="0"/>
                </a:lnTo>
                <a:lnTo>
                  <a:pt x="75143" y="242524"/>
                </a:lnTo>
                <a:lnTo>
                  <a:pt x="86703" y="242524"/>
                </a:lnTo>
                <a:lnTo>
                  <a:pt x="127162" y="0"/>
                </a:lnTo>
                <a:close/>
              </a:path>
              <a:path w="147954" h="242570">
                <a:moveTo>
                  <a:pt x="147392" y="0"/>
                </a:moveTo>
                <a:lnTo>
                  <a:pt x="130059" y="0"/>
                </a:lnTo>
                <a:lnTo>
                  <a:pt x="130059" y="242524"/>
                </a:lnTo>
                <a:lnTo>
                  <a:pt x="147392" y="242524"/>
                </a:lnTo>
                <a:lnTo>
                  <a:pt x="14739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147247" y="6392303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491" y="0"/>
                </a:moveTo>
                <a:lnTo>
                  <a:pt x="0" y="0"/>
                </a:lnTo>
                <a:lnTo>
                  <a:pt x="0" y="16497"/>
                </a:lnTo>
                <a:lnTo>
                  <a:pt x="0" y="106616"/>
                </a:lnTo>
                <a:lnTo>
                  <a:pt x="0" y="124396"/>
                </a:lnTo>
                <a:lnTo>
                  <a:pt x="0" y="224675"/>
                </a:lnTo>
                <a:lnTo>
                  <a:pt x="0" y="242443"/>
                </a:lnTo>
                <a:lnTo>
                  <a:pt x="118491" y="242443"/>
                </a:lnTo>
                <a:lnTo>
                  <a:pt x="118491" y="224675"/>
                </a:lnTo>
                <a:lnTo>
                  <a:pt x="20231" y="224675"/>
                </a:lnTo>
                <a:lnTo>
                  <a:pt x="20231" y="124396"/>
                </a:lnTo>
                <a:lnTo>
                  <a:pt x="112712" y="124396"/>
                </a:lnTo>
                <a:lnTo>
                  <a:pt x="112712" y="106616"/>
                </a:lnTo>
                <a:lnTo>
                  <a:pt x="20231" y="106616"/>
                </a:lnTo>
                <a:lnTo>
                  <a:pt x="20231" y="16497"/>
                </a:lnTo>
                <a:lnTo>
                  <a:pt x="118491" y="16497"/>
                </a:lnTo>
                <a:lnTo>
                  <a:pt x="11849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387132" y="6392090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60690" y="0"/>
                </a:moveTo>
                <a:lnTo>
                  <a:pt x="0" y="0"/>
                </a:lnTo>
                <a:lnTo>
                  <a:pt x="0" y="242524"/>
                </a:lnTo>
                <a:lnTo>
                  <a:pt x="60690" y="242524"/>
                </a:lnTo>
                <a:lnTo>
                  <a:pt x="83132" y="237968"/>
                </a:lnTo>
                <a:lnTo>
                  <a:pt x="101512" y="225562"/>
                </a:lnTo>
                <a:lnTo>
                  <a:pt x="101757" y="225201"/>
                </a:lnTo>
                <a:lnTo>
                  <a:pt x="17342" y="225201"/>
                </a:lnTo>
                <a:lnTo>
                  <a:pt x="17342" y="17325"/>
                </a:lnTo>
                <a:lnTo>
                  <a:pt x="101757" y="17325"/>
                </a:lnTo>
                <a:lnTo>
                  <a:pt x="101512" y="16963"/>
                </a:lnTo>
                <a:lnTo>
                  <a:pt x="83132" y="4556"/>
                </a:lnTo>
                <a:lnTo>
                  <a:pt x="60690" y="0"/>
                </a:lnTo>
                <a:close/>
              </a:path>
              <a:path w="118745" h="242570">
                <a:moveTo>
                  <a:pt x="101757" y="17325"/>
                </a:moveTo>
                <a:lnTo>
                  <a:pt x="60690" y="17325"/>
                </a:lnTo>
                <a:lnTo>
                  <a:pt x="75546" y="20392"/>
                </a:lnTo>
                <a:lnTo>
                  <a:pt x="88506" y="28871"/>
                </a:lnTo>
                <a:lnTo>
                  <a:pt x="97673" y="41682"/>
                </a:lnTo>
                <a:lnTo>
                  <a:pt x="101150" y="57744"/>
                </a:lnTo>
                <a:lnTo>
                  <a:pt x="101150" y="184780"/>
                </a:lnTo>
                <a:lnTo>
                  <a:pt x="97673" y="200841"/>
                </a:lnTo>
                <a:lnTo>
                  <a:pt x="88506" y="213652"/>
                </a:lnTo>
                <a:lnTo>
                  <a:pt x="75546" y="222133"/>
                </a:lnTo>
                <a:lnTo>
                  <a:pt x="60690" y="225201"/>
                </a:lnTo>
                <a:lnTo>
                  <a:pt x="101757" y="225201"/>
                </a:lnTo>
                <a:lnTo>
                  <a:pt x="113931" y="207202"/>
                </a:lnTo>
                <a:lnTo>
                  <a:pt x="118493" y="184780"/>
                </a:lnTo>
                <a:lnTo>
                  <a:pt x="118493" y="57744"/>
                </a:lnTo>
                <a:lnTo>
                  <a:pt x="113931" y="35324"/>
                </a:lnTo>
                <a:lnTo>
                  <a:pt x="101757" y="1732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902335" y="1423893"/>
            <a:ext cx="9308465" cy="633507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algn="ctr">
              <a:lnSpc>
                <a:spcPts val="4320"/>
              </a:lnSpc>
              <a:spcBef>
                <a:spcPts val="640"/>
              </a:spcBef>
            </a:pPr>
            <a:r>
              <a:rPr spc="-5" dirty="0"/>
              <a:t>Spasmolytics/antispasmodics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01218" y="6246672"/>
            <a:ext cx="196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0000DC"/>
                </a:solidFill>
                <a:latin typeface="Arial MT"/>
                <a:cs typeface="Arial MT"/>
              </a:rPr>
              <a:t>41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8936" y="1539490"/>
            <a:ext cx="10106660" cy="35947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92405" marR="1758314" indent="-180340">
              <a:lnSpc>
                <a:spcPct val="145600"/>
              </a:lnSpc>
              <a:spcBef>
                <a:spcPts val="220"/>
              </a:spcBef>
              <a:buClr>
                <a:srgbClr val="0D6DC5"/>
              </a:buClr>
              <a:buFont typeface="Arial MT"/>
              <a:buChar char="—"/>
              <a:tabLst>
                <a:tab pos="434975" algn="l"/>
                <a:tab pos="1905000" algn="l"/>
              </a:tabLst>
            </a:pP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alverine </a:t>
            </a:r>
            <a:r>
              <a:rPr sz="2600" dirty="0">
                <a:latin typeface="Arial MT"/>
                <a:cs typeface="Arial MT"/>
              </a:rPr>
              <a:t>– </a:t>
            </a:r>
            <a:r>
              <a:rPr sz="2400" spc="-5" dirty="0">
                <a:latin typeface="Arial MT"/>
                <a:cs typeface="Arial MT"/>
              </a:rPr>
              <a:t>phosphodiesterase inhibition, combination with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95" dirty="0">
                <a:latin typeface="Arial MT"/>
                <a:cs typeface="Arial MT"/>
              </a:rPr>
              <a:t>simethicone,	functional</a:t>
            </a:r>
            <a:r>
              <a:rPr sz="2400" spc="-160" dirty="0">
                <a:latin typeface="Arial MT"/>
                <a:cs typeface="Arial MT"/>
              </a:rPr>
              <a:t> </a:t>
            </a:r>
            <a:r>
              <a:rPr sz="2400" spc="-65" dirty="0">
                <a:latin typeface="Arial MT"/>
                <a:cs typeface="Arial MT"/>
              </a:rPr>
              <a:t>GIT</a:t>
            </a:r>
            <a:r>
              <a:rPr sz="2400" spc="-210" dirty="0">
                <a:latin typeface="Arial MT"/>
                <a:cs typeface="Arial MT"/>
              </a:rPr>
              <a:t> </a:t>
            </a:r>
            <a:r>
              <a:rPr sz="2400" spc="-95" dirty="0">
                <a:latin typeface="Arial MT"/>
                <a:cs typeface="Arial MT"/>
              </a:rPr>
              <a:t>difficulties</a:t>
            </a:r>
            <a:r>
              <a:rPr sz="2400" spc="-1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-</a:t>
            </a:r>
            <a:r>
              <a:rPr sz="2400" spc="-190" dirty="0">
                <a:latin typeface="Arial MT"/>
                <a:cs typeface="Arial MT"/>
              </a:rPr>
              <a:t> </a:t>
            </a:r>
            <a:r>
              <a:rPr sz="2400" spc="-95" dirty="0">
                <a:latin typeface="Arial MT"/>
                <a:cs typeface="Arial MT"/>
              </a:rPr>
              <a:t>flatulence,</a:t>
            </a:r>
            <a:r>
              <a:rPr sz="2400" spc="-150" dirty="0">
                <a:latin typeface="Arial MT"/>
                <a:cs typeface="Arial MT"/>
              </a:rPr>
              <a:t> </a:t>
            </a:r>
            <a:r>
              <a:rPr sz="2400" spc="-95" dirty="0">
                <a:latin typeface="Arial MT"/>
                <a:cs typeface="Arial MT"/>
              </a:rPr>
              <a:t>flatulence,</a:t>
            </a:r>
            <a:r>
              <a:rPr sz="2400" spc="-150" dirty="0">
                <a:latin typeface="Arial MT"/>
                <a:cs typeface="Arial MT"/>
              </a:rPr>
              <a:t> </a:t>
            </a:r>
            <a:r>
              <a:rPr sz="2400" spc="-70" dirty="0">
                <a:latin typeface="Arial MT"/>
                <a:cs typeface="Arial MT"/>
              </a:rPr>
              <a:t>IBS</a:t>
            </a:r>
            <a:endParaRPr sz="2400">
              <a:latin typeface="Arial MT"/>
              <a:cs typeface="Arial MT"/>
            </a:endParaRPr>
          </a:p>
          <a:p>
            <a:pPr marL="192405" marR="5080" indent="-180340">
              <a:lnSpc>
                <a:spcPct val="150800"/>
              </a:lnSpc>
              <a:spcBef>
                <a:spcPts val="330"/>
              </a:spcBef>
              <a:buClr>
                <a:srgbClr val="0D6DC5"/>
              </a:buClr>
              <a:buFont typeface="Arial MT"/>
              <a:buChar char="—"/>
              <a:tabLst>
                <a:tab pos="434975" algn="l"/>
              </a:tabLst>
            </a:pP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mebeverine </a:t>
            </a:r>
            <a:r>
              <a:rPr sz="2600" dirty="0">
                <a:latin typeface="Arial MT"/>
                <a:cs typeface="Arial MT"/>
              </a:rPr>
              <a:t>– more MoA </a:t>
            </a:r>
            <a:r>
              <a:rPr sz="2600" spc="-5" dirty="0">
                <a:latin typeface="Arial MT"/>
                <a:cs typeface="Arial MT"/>
              </a:rPr>
              <a:t>including local </a:t>
            </a:r>
            <a:r>
              <a:rPr sz="2600" dirty="0">
                <a:latin typeface="Arial MT"/>
                <a:cs typeface="Arial MT"/>
              </a:rPr>
              <a:t>anesthetic </a:t>
            </a:r>
            <a:r>
              <a:rPr sz="2600" spc="-5" dirty="0">
                <a:latin typeface="Arial MT"/>
                <a:cs typeface="Arial MT"/>
              </a:rPr>
              <a:t>effect, irritable </a:t>
            </a:r>
            <a:r>
              <a:rPr sz="2600" spc="-710" dirty="0">
                <a:latin typeface="Arial MT"/>
                <a:cs typeface="Arial MT"/>
              </a:rPr>
              <a:t> </a:t>
            </a:r>
            <a:r>
              <a:rPr sz="2600" spc="-180" dirty="0">
                <a:latin typeface="Arial MT"/>
                <a:cs typeface="Arial MT"/>
              </a:rPr>
              <a:t>bowel</a:t>
            </a:r>
            <a:r>
              <a:rPr sz="2600" spc="35" dirty="0">
                <a:latin typeface="Arial MT"/>
                <a:cs typeface="Arial MT"/>
              </a:rPr>
              <a:t> </a:t>
            </a:r>
            <a:r>
              <a:rPr sz="2600" spc="-200" dirty="0">
                <a:latin typeface="Arial MT"/>
                <a:cs typeface="Arial MT"/>
              </a:rPr>
              <a:t>syndrome,</a:t>
            </a:r>
            <a:r>
              <a:rPr sz="2600" spc="-450" dirty="0">
                <a:latin typeface="Arial MT"/>
                <a:cs typeface="Arial MT"/>
              </a:rPr>
              <a:t> </a:t>
            </a:r>
            <a:r>
              <a:rPr sz="2600" spc="-155" dirty="0">
                <a:latin typeface="Arial MT"/>
                <a:cs typeface="Arial MT"/>
              </a:rPr>
              <a:t>GIT</a:t>
            </a:r>
            <a:r>
              <a:rPr sz="2600" spc="-445" dirty="0">
                <a:latin typeface="Arial MT"/>
                <a:cs typeface="Arial MT"/>
              </a:rPr>
              <a:t> </a:t>
            </a:r>
            <a:r>
              <a:rPr sz="2600" spc="-185" dirty="0">
                <a:latin typeface="Arial MT"/>
                <a:cs typeface="Arial MT"/>
              </a:rPr>
              <a:t>spasms</a:t>
            </a:r>
            <a:endParaRPr sz="2600">
              <a:latin typeface="Arial MT"/>
              <a:cs typeface="Arial MT"/>
            </a:endParaRPr>
          </a:p>
          <a:p>
            <a:pPr marL="192405" marR="767080" indent="-180340">
              <a:lnSpc>
                <a:spcPts val="4700"/>
              </a:lnSpc>
              <a:spcBef>
                <a:spcPts val="215"/>
              </a:spcBef>
              <a:buClr>
                <a:srgbClr val="0D6DC5"/>
              </a:buClr>
              <a:buFont typeface="Arial MT"/>
              <a:buChar char="—"/>
              <a:tabLst>
                <a:tab pos="434975" algn="l"/>
              </a:tabLst>
            </a:pP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pitofenone </a:t>
            </a:r>
            <a:r>
              <a:rPr sz="2600" dirty="0">
                <a:latin typeface="Arial MT"/>
                <a:cs typeface="Arial MT"/>
              </a:rPr>
              <a:t>– phosphodiesterase </a:t>
            </a:r>
            <a:r>
              <a:rPr sz="2600" spc="-5" dirty="0">
                <a:latin typeface="Arial MT"/>
                <a:cs typeface="Arial MT"/>
              </a:rPr>
              <a:t>inhibition, </a:t>
            </a:r>
            <a:r>
              <a:rPr sz="2600" dirty="0">
                <a:latin typeface="Arial MT"/>
                <a:cs typeface="Arial MT"/>
              </a:rPr>
              <a:t>combination </a:t>
            </a:r>
            <a:r>
              <a:rPr sz="2600" spc="-5" dirty="0">
                <a:latin typeface="Arial MT"/>
                <a:cs typeface="Arial MT"/>
              </a:rPr>
              <a:t>with </a:t>
            </a:r>
            <a:r>
              <a:rPr sz="2600" spc="-7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metamizole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spc="5" dirty="0">
                <a:latin typeface="Arial MT"/>
                <a:cs typeface="Arial MT"/>
              </a:rPr>
              <a:t>and</a:t>
            </a:r>
            <a:r>
              <a:rPr sz="2600" spc="-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fenpiverine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-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spasmoanalgesia,</a:t>
            </a:r>
            <a:r>
              <a:rPr sz="2600" spc="-5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IBS</a:t>
            </a:r>
            <a:endParaRPr sz="26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64293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Myotropic</a:t>
            </a:r>
            <a:r>
              <a:rPr spc="-20" dirty="0"/>
              <a:t> </a:t>
            </a:r>
            <a:r>
              <a:rPr spc="-5" dirty="0"/>
              <a:t>antispasmodics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218" y="139259"/>
            <a:ext cx="5356225" cy="1529715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pc="-5" dirty="0"/>
              <a:t>Other</a:t>
            </a:r>
            <a:r>
              <a:rPr spc="-15" dirty="0"/>
              <a:t> </a:t>
            </a:r>
            <a:r>
              <a:rPr spc="-10" dirty="0"/>
              <a:t>antispasmodics</a:t>
            </a:r>
          </a:p>
          <a:p>
            <a:pPr marL="727710" marR="672465" indent="-416559">
              <a:lnSpc>
                <a:spcPts val="2800"/>
              </a:lnSpc>
              <a:spcBef>
                <a:spcPts val="675"/>
              </a:spcBef>
            </a:pPr>
            <a:r>
              <a:rPr sz="2400" b="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sz="2400" dirty="0">
                <a:solidFill>
                  <a:srgbClr val="0D6DC5"/>
                </a:solidFill>
              </a:rPr>
              <a:t>beta</a:t>
            </a:r>
            <a:r>
              <a:rPr sz="2400" spc="-10" dirty="0">
                <a:solidFill>
                  <a:srgbClr val="0D6DC5"/>
                </a:solidFill>
              </a:rPr>
              <a:t> </a:t>
            </a:r>
            <a:r>
              <a:rPr sz="2400" spc="-5" dirty="0">
                <a:solidFill>
                  <a:srgbClr val="0D6DC5"/>
                </a:solidFill>
              </a:rPr>
              <a:t>3</a:t>
            </a:r>
            <a:r>
              <a:rPr sz="2400" spc="-15" dirty="0">
                <a:solidFill>
                  <a:srgbClr val="0D6DC5"/>
                </a:solidFill>
              </a:rPr>
              <a:t> </a:t>
            </a:r>
            <a:r>
              <a:rPr sz="2400" spc="-5" dirty="0">
                <a:solidFill>
                  <a:srgbClr val="0D6DC5"/>
                </a:solidFill>
              </a:rPr>
              <a:t>agonist</a:t>
            </a:r>
            <a:r>
              <a:rPr sz="2400" spc="-45" dirty="0">
                <a:solidFill>
                  <a:srgbClr val="0D6DC5"/>
                </a:solidFill>
              </a:rPr>
              <a:t> </a:t>
            </a:r>
            <a:r>
              <a:rPr sz="2400" b="0" dirty="0">
                <a:solidFill>
                  <a:srgbClr val="000000"/>
                </a:solidFill>
                <a:latin typeface="Arial MT"/>
                <a:cs typeface="Arial MT"/>
              </a:rPr>
              <a:t>–</a:t>
            </a:r>
            <a:r>
              <a:rPr sz="2400" b="0" spc="-5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0000"/>
                </a:solidFill>
              </a:rPr>
              <a:t>mirabegron </a:t>
            </a:r>
            <a:r>
              <a:rPr sz="2400" spc="-655" dirty="0">
                <a:solidFill>
                  <a:srgbClr val="FF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IND:</a:t>
            </a:r>
            <a:r>
              <a:rPr sz="2400" spc="5" dirty="0">
                <a:solidFill>
                  <a:srgbClr val="000000"/>
                </a:solidFill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Arial MT"/>
                <a:cs typeface="Arial MT"/>
              </a:rPr>
              <a:t>hyperactive</a:t>
            </a:r>
            <a:r>
              <a:rPr sz="2400" b="0" spc="-65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Arial MT"/>
                <a:cs typeface="Arial MT"/>
              </a:rPr>
              <a:t>bladder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0227" y="1963292"/>
            <a:ext cx="9244330" cy="484251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65760" marR="2299335" indent="-353695">
              <a:lnSpc>
                <a:spcPts val="2600"/>
              </a:lnSpc>
              <a:spcBef>
                <a:spcPts val="420"/>
              </a:spcBef>
            </a:pPr>
            <a:r>
              <a:rPr sz="240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alpha</a:t>
            </a:r>
            <a:r>
              <a:rPr sz="2400" b="1" spc="-30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1</a:t>
            </a:r>
            <a:r>
              <a:rPr sz="2400" b="1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antagonists</a:t>
            </a:r>
            <a:r>
              <a:rPr sz="2400" b="1" spc="-25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–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alfuzosine,</a:t>
            </a:r>
            <a:r>
              <a:rPr sz="24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0000"/>
                </a:solidFill>
                <a:latin typeface="Arial"/>
                <a:cs typeface="Arial"/>
              </a:rPr>
              <a:t>tamsulosine </a:t>
            </a:r>
            <a:r>
              <a:rPr sz="2400" b="1" spc="-6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IND: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spc="5" dirty="0">
                <a:latin typeface="Arial MT"/>
                <a:cs typeface="Arial MT"/>
              </a:rPr>
              <a:t>BHP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280"/>
              </a:spcBef>
            </a:pPr>
            <a:r>
              <a:rPr sz="240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glucagon</a:t>
            </a:r>
            <a:r>
              <a:rPr sz="2400" b="1" spc="-65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– </a:t>
            </a:r>
            <a:r>
              <a:rPr sz="2400" spc="-5" dirty="0">
                <a:latin typeface="Arial MT"/>
                <a:cs typeface="Arial MT"/>
              </a:rPr>
              <a:t>premedication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endoskopy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25"/>
              </a:spcBef>
            </a:pPr>
            <a:r>
              <a:rPr sz="240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TCA</a:t>
            </a:r>
            <a:r>
              <a:rPr sz="2400" b="1" spc="-100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–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amitriptyline</a:t>
            </a:r>
            <a:r>
              <a:rPr sz="24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 MT"/>
                <a:cs typeface="Arial MT"/>
              </a:rPr>
              <a:t>(anticholinergic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action)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240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Ca2+</a:t>
            </a:r>
            <a:r>
              <a:rPr sz="2400" b="1" spc="-35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channel</a:t>
            </a:r>
            <a:r>
              <a:rPr sz="2400" b="1" spc="-30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D6DC5"/>
                </a:solidFill>
                <a:latin typeface="Arial"/>
                <a:cs typeface="Arial"/>
              </a:rPr>
              <a:t>blockers</a:t>
            </a:r>
            <a:r>
              <a:rPr sz="2400" b="1" spc="-55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nifedipine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40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sz="2400" b="1" spc="-5" dirty="0">
                <a:solidFill>
                  <a:srgbClr val="0D6DC5"/>
                </a:solidFill>
                <a:latin typeface="Arial"/>
                <a:cs typeface="Arial"/>
              </a:rPr>
              <a:t>Nitrates</a:t>
            </a:r>
            <a:r>
              <a:rPr sz="2400" b="1" spc="-35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Arial MT"/>
                <a:cs typeface="Arial MT"/>
              </a:rPr>
              <a:t>esophageal</a:t>
            </a:r>
            <a:r>
              <a:rPr sz="2400" spc="6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motility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disorders,</a:t>
            </a:r>
            <a:r>
              <a:rPr sz="2400" spc="1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esophageal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achalasia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00">
              <a:latin typeface="Arial MT"/>
              <a:cs typeface="Arial MT"/>
            </a:endParaRPr>
          </a:p>
          <a:p>
            <a:pPr marL="12700">
              <a:lnSpc>
                <a:spcPts val="2740"/>
              </a:lnSpc>
              <a:spcBef>
                <a:spcPts val="5"/>
              </a:spcBef>
            </a:pPr>
            <a:r>
              <a:rPr sz="240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sz="2400" b="1" dirty="0">
                <a:solidFill>
                  <a:srgbClr val="0D6DC5"/>
                </a:solidFill>
                <a:latin typeface="Arial"/>
                <a:cs typeface="Arial"/>
              </a:rPr>
              <a:t>opioids</a:t>
            </a:r>
            <a:r>
              <a:rPr sz="2400" b="1" spc="-75" dirty="0">
                <a:solidFill>
                  <a:srgbClr val="0D6DC5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–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pethidine</a:t>
            </a:r>
            <a:endParaRPr sz="2400">
              <a:latin typeface="Arial"/>
              <a:cs typeface="Arial"/>
            </a:endParaRPr>
          </a:p>
          <a:p>
            <a:pPr marL="350520">
              <a:lnSpc>
                <a:spcPts val="2740"/>
              </a:lnSpc>
            </a:pPr>
            <a:r>
              <a:rPr sz="2400" b="1" spc="-5" dirty="0">
                <a:latin typeface="Arial"/>
                <a:cs typeface="Arial"/>
              </a:rPr>
              <a:t>IND: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 MT"/>
                <a:cs typeface="Arial MT"/>
              </a:rPr>
              <a:t>acute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painful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spasms,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biliary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system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spasm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(rather </a:t>
            </a:r>
            <a:r>
              <a:rPr sz="2400" spc="-5" dirty="0">
                <a:latin typeface="Arial MT"/>
                <a:cs typeface="Arial MT"/>
              </a:rPr>
              <a:t>obsolete)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6983" y="1108409"/>
            <a:ext cx="9240520" cy="3030855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545"/>
              </a:spcBef>
              <a:buClr>
                <a:srgbClr val="0D6DC5"/>
              </a:buClr>
              <a:buFont typeface="Arial MT"/>
              <a:buChar char="—"/>
              <a:tabLst>
                <a:tab pos="401320" algn="l"/>
              </a:tabLst>
            </a:pPr>
            <a:r>
              <a:rPr sz="2400" b="1" spc="-5" dirty="0">
                <a:latin typeface="Arial"/>
                <a:cs typeface="Arial"/>
              </a:rPr>
              <a:t>combination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of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antispasmodics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analgesics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 MT"/>
                <a:cs typeface="Arial MT"/>
              </a:rPr>
              <a:t>(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metamizole,</a:t>
            </a:r>
            <a:endParaRPr sz="2400">
              <a:latin typeface="Arial"/>
              <a:cs typeface="Arial"/>
            </a:endParaRPr>
          </a:p>
          <a:p>
            <a:pPr marL="192405">
              <a:lnSpc>
                <a:spcPct val="100000"/>
              </a:lnSpc>
              <a:spcBef>
                <a:spcPts val="1445"/>
              </a:spcBef>
            </a:pPr>
            <a:r>
              <a:rPr sz="2400" b="1" spc="-114" dirty="0">
                <a:solidFill>
                  <a:srgbClr val="FF0000"/>
                </a:solidFill>
                <a:latin typeface="Arial"/>
                <a:cs typeface="Arial"/>
              </a:rPr>
              <a:t>paracetamol,</a:t>
            </a:r>
            <a:r>
              <a:rPr sz="2400" b="1" spc="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latin typeface="Arial MT"/>
                <a:cs typeface="Arial MT"/>
              </a:rPr>
              <a:t>opioids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codeine,</a:t>
            </a:r>
            <a:r>
              <a:rPr sz="24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tramadol,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Arial"/>
                <a:cs typeface="Arial"/>
              </a:rPr>
              <a:t>pethidine</a:t>
            </a:r>
            <a:r>
              <a:rPr sz="2400" spc="-15" dirty="0">
                <a:latin typeface="Arial MT"/>
                <a:cs typeface="Arial MT"/>
              </a:rPr>
              <a:t>)</a:t>
            </a:r>
            <a:endParaRPr sz="2400">
              <a:latin typeface="Arial MT"/>
              <a:cs typeface="Arial MT"/>
            </a:endParaRPr>
          </a:p>
          <a:p>
            <a:pPr marL="401320" indent="-388620">
              <a:lnSpc>
                <a:spcPct val="100000"/>
              </a:lnSpc>
              <a:spcBef>
                <a:spcPts val="2220"/>
              </a:spcBef>
              <a:buClr>
                <a:srgbClr val="0D6DC5"/>
              </a:buClr>
              <a:buChar char="—"/>
              <a:tabLst>
                <a:tab pos="401320" algn="l"/>
              </a:tabLst>
            </a:pPr>
            <a:r>
              <a:rPr sz="2400" spc="-45" dirty="0">
                <a:latin typeface="Arial MT"/>
                <a:cs typeface="Arial MT"/>
              </a:rPr>
              <a:t>i.v.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admin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Arial MT"/>
                <a:cs typeface="Arial MT"/>
              </a:rPr>
              <a:t>accelerating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onset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effect</a:t>
            </a:r>
            <a:endParaRPr sz="2400">
              <a:latin typeface="Arial MT"/>
              <a:cs typeface="Arial MT"/>
            </a:endParaRPr>
          </a:p>
          <a:p>
            <a:pPr marL="401320" indent="-388620">
              <a:lnSpc>
                <a:spcPct val="100000"/>
              </a:lnSpc>
              <a:spcBef>
                <a:spcPts val="1730"/>
              </a:spcBef>
              <a:buClr>
                <a:srgbClr val="0D6DC5"/>
              </a:buClr>
              <a:buFont typeface="Arial MT"/>
              <a:buChar char="—"/>
              <a:tabLst>
                <a:tab pos="401320" algn="l"/>
              </a:tabLst>
            </a:pPr>
            <a:r>
              <a:rPr sz="2400" b="1" spc="-5" dirty="0">
                <a:latin typeface="Arial"/>
                <a:cs typeface="Arial"/>
              </a:rPr>
              <a:t>IND: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spc="-15" dirty="0">
                <a:latin typeface="Arial MT"/>
                <a:cs typeface="Arial MT"/>
              </a:rPr>
              <a:t>dysmenorrhea,</a:t>
            </a:r>
            <a:r>
              <a:rPr sz="2400" spc="1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smooth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muscle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spasms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with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pain,</a:t>
            </a:r>
            <a:r>
              <a:rPr sz="2400" spc="55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obstetrics</a:t>
            </a:r>
            <a:endParaRPr sz="2400">
              <a:latin typeface="Arial MT"/>
              <a:cs typeface="Arial MT"/>
            </a:endParaRPr>
          </a:p>
          <a:p>
            <a:pPr marL="1120775">
              <a:lnSpc>
                <a:spcPct val="100000"/>
              </a:lnSpc>
              <a:spcBef>
                <a:spcPts val="2420"/>
              </a:spcBef>
            </a:pPr>
            <a:r>
              <a:rPr sz="2400" spc="-175" dirty="0">
                <a:latin typeface="Arial MT"/>
                <a:cs typeface="Arial MT"/>
              </a:rPr>
              <a:t>surgery,</a:t>
            </a:r>
            <a:r>
              <a:rPr sz="2400" spc="1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instrumental </a:t>
            </a:r>
            <a:r>
              <a:rPr sz="2400" spc="-15" dirty="0">
                <a:latin typeface="Arial MT"/>
                <a:cs typeface="Arial MT"/>
              </a:rPr>
              <a:t>procedures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45948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Spasmoanalgesics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81359" y="6048755"/>
            <a:ext cx="153670" cy="239395"/>
          </a:xfrm>
          <a:custGeom>
            <a:avLst/>
            <a:gdLst/>
            <a:ahLst/>
            <a:cxnLst/>
            <a:rect l="l" t="t" r="r" b="b"/>
            <a:pathLst>
              <a:path w="153670" h="239395">
                <a:moveTo>
                  <a:pt x="37571" y="0"/>
                </a:moveTo>
                <a:lnTo>
                  <a:pt x="0" y="0"/>
                </a:lnTo>
                <a:lnTo>
                  <a:pt x="0" y="239391"/>
                </a:lnTo>
                <a:lnTo>
                  <a:pt x="37571" y="239391"/>
                </a:lnTo>
                <a:lnTo>
                  <a:pt x="37571" y="0"/>
                </a:lnTo>
                <a:close/>
              </a:path>
              <a:path w="153670" h="239395">
                <a:moveTo>
                  <a:pt x="52358" y="0"/>
                </a:moveTo>
                <a:lnTo>
                  <a:pt x="40760" y="0"/>
                </a:lnTo>
                <a:lnTo>
                  <a:pt x="63582" y="239391"/>
                </a:lnTo>
                <a:lnTo>
                  <a:pt x="78033" y="239391"/>
                </a:lnTo>
                <a:lnTo>
                  <a:pt x="52358" y="0"/>
                </a:lnTo>
                <a:close/>
              </a:path>
              <a:path w="153670" h="239395">
                <a:moveTo>
                  <a:pt x="115269" y="0"/>
                </a:moveTo>
                <a:lnTo>
                  <a:pt x="100851" y="0"/>
                </a:lnTo>
                <a:lnTo>
                  <a:pt x="78033" y="239391"/>
                </a:lnTo>
                <a:lnTo>
                  <a:pt x="89592" y="239391"/>
                </a:lnTo>
                <a:lnTo>
                  <a:pt x="115269" y="0"/>
                </a:lnTo>
                <a:close/>
              </a:path>
              <a:path w="153670" h="239395">
                <a:moveTo>
                  <a:pt x="153179" y="0"/>
                </a:moveTo>
                <a:lnTo>
                  <a:pt x="115606" y="0"/>
                </a:lnTo>
                <a:lnTo>
                  <a:pt x="115606" y="239391"/>
                </a:lnTo>
                <a:lnTo>
                  <a:pt x="153179" y="239391"/>
                </a:lnTo>
                <a:lnTo>
                  <a:pt x="15317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41473" y="6048755"/>
            <a:ext cx="121920" cy="242570"/>
          </a:xfrm>
          <a:custGeom>
            <a:avLst/>
            <a:gdLst/>
            <a:ahLst/>
            <a:cxnLst/>
            <a:rect l="l" t="t" r="r" b="b"/>
            <a:pathLst>
              <a:path w="121920" h="242570">
                <a:moveTo>
                  <a:pt x="37563" y="0"/>
                </a:moveTo>
                <a:lnTo>
                  <a:pt x="0" y="0"/>
                </a:lnTo>
                <a:lnTo>
                  <a:pt x="0" y="184540"/>
                </a:lnTo>
                <a:lnTo>
                  <a:pt x="5012" y="206960"/>
                </a:lnTo>
                <a:lnTo>
                  <a:pt x="18424" y="225321"/>
                </a:lnTo>
                <a:lnTo>
                  <a:pt x="37796" y="237728"/>
                </a:lnTo>
                <a:lnTo>
                  <a:pt x="60690" y="242285"/>
                </a:lnTo>
                <a:lnTo>
                  <a:pt x="83584" y="237728"/>
                </a:lnTo>
                <a:lnTo>
                  <a:pt x="102956" y="225321"/>
                </a:lnTo>
                <a:lnTo>
                  <a:pt x="116368" y="206960"/>
                </a:lnTo>
                <a:lnTo>
                  <a:pt x="116862" y="204750"/>
                </a:lnTo>
                <a:lnTo>
                  <a:pt x="60690" y="204750"/>
                </a:lnTo>
                <a:lnTo>
                  <a:pt x="52200" y="203170"/>
                </a:lnTo>
                <a:lnTo>
                  <a:pt x="44792" y="198613"/>
                </a:lnTo>
                <a:lnTo>
                  <a:pt x="39551" y="191348"/>
                </a:lnTo>
                <a:lnTo>
                  <a:pt x="37563" y="181646"/>
                </a:lnTo>
                <a:lnTo>
                  <a:pt x="37563" y="0"/>
                </a:lnTo>
                <a:close/>
              </a:path>
              <a:path w="121920" h="242570">
                <a:moveTo>
                  <a:pt x="121380" y="0"/>
                </a:moveTo>
                <a:lnTo>
                  <a:pt x="83807" y="0"/>
                </a:lnTo>
                <a:lnTo>
                  <a:pt x="83807" y="181646"/>
                </a:lnTo>
                <a:lnTo>
                  <a:pt x="81820" y="191348"/>
                </a:lnTo>
                <a:lnTo>
                  <a:pt x="76583" y="198613"/>
                </a:lnTo>
                <a:lnTo>
                  <a:pt x="69178" y="203170"/>
                </a:lnTo>
                <a:lnTo>
                  <a:pt x="60690" y="204750"/>
                </a:lnTo>
                <a:lnTo>
                  <a:pt x="116862" y="204750"/>
                </a:lnTo>
                <a:lnTo>
                  <a:pt x="121380" y="184540"/>
                </a:lnTo>
                <a:lnTo>
                  <a:pt x="12138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381347" y="6048755"/>
            <a:ext cx="127635" cy="239395"/>
          </a:xfrm>
          <a:custGeom>
            <a:avLst/>
            <a:gdLst/>
            <a:ahLst/>
            <a:cxnLst/>
            <a:rect l="l" t="t" r="r" b="b"/>
            <a:pathLst>
              <a:path w="127634" h="239395">
                <a:moveTo>
                  <a:pt x="37572" y="0"/>
                </a:moveTo>
                <a:lnTo>
                  <a:pt x="0" y="0"/>
                </a:lnTo>
                <a:lnTo>
                  <a:pt x="0" y="239391"/>
                </a:lnTo>
                <a:lnTo>
                  <a:pt x="37572" y="239391"/>
                </a:lnTo>
                <a:lnTo>
                  <a:pt x="37572" y="0"/>
                </a:lnTo>
                <a:close/>
              </a:path>
              <a:path w="127634" h="239395">
                <a:moveTo>
                  <a:pt x="52476" y="0"/>
                </a:moveTo>
                <a:lnTo>
                  <a:pt x="38058" y="0"/>
                </a:lnTo>
                <a:lnTo>
                  <a:pt x="75145" y="239391"/>
                </a:lnTo>
                <a:lnTo>
                  <a:pt x="86704" y="239391"/>
                </a:lnTo>
                <a:lnTo>
                  <a:pt x="52476" y="0"/>
                </a:lnTo>
                <a:close/>
              </a:path>
              <a:path w="127634" h="239395">
                <a:moveTo>
                  <a:pt x="127164" y="0"/>
                </a:moveTo>
                <a:lnTo>
                  <a:pt x="89591" y="0"/>
                </a:lnTo>
                <a:lnTo>
                  <a:pt x="89591" y="239391"/>
                </a:lnTo>
                <a:lnTo>
                  <a:pt x="127164" y="239391"/>
                </a:lnTo>
                <a:lnTo>
                  <a:pt x="12716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35677" y="6048768"/>
            <a:ext cx="104139" cy="239395"/>
          </a:xfrm>
          <a:custGeom>
            <a:avLst/>
            <a:gdLst/>
            <a:ahLst/>
            <a:cxnLst/>
            <a:rect l="l" t="t" r="r" b="b"/>
            <a:pathLst>
              <a:path w="104140" h="239395">
                <a:moveTo>
                  <a:pt x="104038" y="0"/>
                </a:moveTo>
                <a:lnTo>
                  <a:pt x="0" y="0"/>
                </a:lnTo>
                <a:lnTo>
                  <a:pt x="0" y="11303"/>
                </a:lnTo>
                <a:lnTo>
                  <a:pt x="31788" y="11303"/>
                </a:lnTo>
                <a:lnTo>
                  <a:pt x="31788" y="224955"/>
                </a:lnTo>
                <a:lnTo>
                  <a:pt x="0" y="224955"/>
                </a:lnTo>
                <a:lnTo>
                  <a:pt x="0" y="239382"/>
                </a:lnTo>
                <a:lnTo>
                  <a:pt x="104038" y="239382"/>
                </a:lnTo>
                <a:lnTo>
                  <a:pt x="104038" y="224955"/>
                </a:lnTo>
                <a:lnTo>
                  <a:pt x="69354" y="224955"/>
                </a:lnTo>
                <a:lnTo>
                  <a:pt x="69354" y="11303"/>
                </a:lnTo>
                <a:lnTo>
                  <a:pt x="104038" y="11303"/>
                </a:lnTo>
                <a:lnTo>
                  <a:pt x="1040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84249" y="6392090"/>
            <a:ext cx="147955" cy="242570"/>
          </a:xfrm>
          <a:custGeom>
            <a:avLst/>
            <a:gdLst/>
            <a:ahLst/>
            <a:cxnLst/>
            <a:rect l="l" t="t" r="r" b="b"/>
            <a:pathLst>
              <a:path w="147954" h="242570">
                <a:moveTo>
                  <a:pt x="20230" y="0"/>
                </a:moveTo>
                <a:lnTo>
                  <a:pt x="0" y="0"/>
                </a:lnTo>
                <a:lnTo>
                  <a:pt x="0" y="242524"/>
                </a:lnTo>
                <a:lnTo>
                  <a:pt x="20230" y="242524"/>
                </a:lnTo>
                <a:lnTo>
                  <a:pt x="20230" y="0"/>
                </a:lnTo>
                <a:close/>
              </a:path>
              <a:path w="147954" h="242570">
                <a:moveTo>
                  <a:pt x="31791" y="0"/>
                </a:moveTo>
                <a:lnTo>
                  <a:pt x="20230" y="0"/>
                </a:lnTo>
                <a:lnTo>
                  <a:pt x="60692" y="242524"/>
                </a:lnTo>
                <a:lnTo>
                  <a:pt x="75143" y="242524"/>
                </a:lnTo>
                <a:lnTo>
                  <a:pt x="31791" y="0"/>
                </a:lnTo>
                <a:close/>
              </a:path>
              <a:path w="147954" h="242570">
                <a:moveTo>
                  <a:pt x="127162" y="0"/>
                </a:moveTo>
                <a:lnTo>
                  <a:pt x="115603" y="0"/>
                </a:lnTo>
                <a:lnTo>
                  <a:pt x="75143" y="242524"/>
                </a:lnTo>
                <a:lnTo>
                  <a:pt x="86703" y="242524"/>
                </a:lnTo>
                <a:lnTo>
                  <a:pt x="127162" y="0"/>
                </a:lnTo>
                <a:close/>
              </a:path>
              <a:path w="147954" h="242570">
                <a:moveTo>
                  <a:pt x="147392" y="0"/>
                </a:moveTo>
                <a:lnTo>
                  <a:pt x="130059" y="0"/>
                </a:lnTo>
                <a:lnTo>
                  <a:pt x="130059" y="242524"/>
                </a:lnTo>
                <a:lnTo>
                  <a:pt x="147392" y="242524"/>
                </a:lnTo>
                <a:lnTo>
                  <a:pt x="14739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147247" y="6392303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491" y="0"/>
                </a:moveTo>
                <a:lnTo>
                  <a:pt x="0" y="0"/>
                </a:lnTo>
                <a:lnTo>
                  <a:pt x="0" y="16497"/>
                </a:lnTo>
                <a:lnTo>
                  <a:pt x="0" y="106616"/>
                </a:lnTo>
                <a:lnTo>
                  <a:pt x="0" y="124396"/>
                </a:lnTo>
                <a:lnTo>
                  <a:pt x="0" y="224675"/>
                </a:lnTo>
                <a:lnTo>
                  <a:pt x="0" y="242443"/>
                </a:lnTo>
                <a:lnTo>
                  <a:pt x="118491" y="242443"/>
                </a:lnTo>
                <a:lnTo>
                  <a:pt x="118491" y="224675"/>
                </a:lnTo>
                <a:lnTo>
                  <a:pt x="20231" y="224675"/>
                </a:lnTo>
                <a:lnTo>
                  <a:pt x="20231" y="124396"/>
                </a:lnTo>
                <a:lnTo>
                  <a:pt x="112712" y="124396"/>
                </a:lnTo>
                <a:lnTo>
                  <a:pt x="112712" y="106616"/>
                </a:lnTo>
                <a:lnTo>
                  <a:pt x="20231" y="106616"/>
                </a:lnTo>
                <a:lnTo>
                  <a:pt x="20231" y="16497"/>
                </a:lnTo>
                <a:lnTo>
                  <a:pt x="118491" y="16497"/>
                </a:lnTo>
                <a:lnTo>
                  <a:pt x="11849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387132" y="6392090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60690" y="0"/>
                </a:moveTo>
                <a:lnTo>
                  <a:pt x="0" y="0"/>
                </a:lnTo>
                <a:lnTo>
                  <a:pt x="0" y="242524"/>
                </a:lnTo>
                <a:lnTo>
                  <a:pt x="60690" y="242524"/>
                </a:lnTo>
                <a:lnTo>
                  <a:pt x="83132" y="237968"/>
                </a:lnTo>
                <a:lnTo>
                  <a:pt x="101512" y="225562"/>
                </a:lnTo>
                <a:lnTo>
                  <a:pt x="101757" y="225201"/>
                </a:lnTo>
                <a:lnTo>
                  <a:pt x="17342" y="225201"/>
                </a:lnTo>
                <a:lnTo>
                  <a:pt x="17342" y="17325"/>
                </a:lnTo>
                <a:lnTo>
                  <a:pt x="101757" y="17325"/>
                </a:lnTo>
                <a:lnTo>
                  <a:pt x="101512" y="16963"/>
                </a:lnTo>
                <a:lnTo>
                  <a:pt x="83132" y="4556"/>
                </a:lnTo>
                <a:lnTo>
                  <a:pt x="60690" y="0"/>
                </a:lnTo>
                <a:close/>
              </a:path>
              <a:path w="118745" h="242570">
                <a:moveTo>
                  <a:pt x="101757" y="17325"/>
                </a:moveTo>
                <a:lnTo>
                  <a:pt x="60690" y="17325"/>
                </a:lnTo>
                <a:lnTo>
                  <a:pt x="75546" y="20392"/>
                </a:lnTo>
                <a:lnTo>
                  <a:pt x="88506" y="28871"/>
                </a:lnTo>
                <a:lnTo>
                  <a:pt x="97673" y="41682"/>
                </a:lnTo>
                <a:lnTo>
                  <a:pt x="101150" y="57744"/>
                </a:lnTo>
                <a:lnTo>
                  <a:pt x="101150" y="184780"/>
                </a:lnTo>
                <a:lnTo>
                  <a:pt x="97673" y="200841"/>
                </a:lnTo>
                <a:lnTo>
                  <a:pt x="88506" y="213652"/>
                </a:lnTo>
                <a:lnTo>
                  <a:pt x="75546" y="222133"/>
                </a:lnTo>
                <a:lnTo>
                  <a:pt x="60690" y="225201"/>
                </a:lnTo>
                <a:lnTo>
                  <a:pt x="101757" y="225201"/>
                </a:lnTo>
                <a:lnTo>
                  <a:pt x="113931" y="207202"/>
                </a:lnTo>
                <a:lnTo>
                  <a:pt x="118493" y="184780"/>
                </a:lnTo>
                <a:lnTo>
                  <a:pt x="118493" y="57744"/>
                </a:lnTo>
                <a:lnTo>
                  <a:pt x="113931" y="35324"/>
                </a:lnTo>
                <a:lnTo>
                  <a:pt x="101757" y="1732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81359" y="6048755"/>
            <a:ext cx="153670" cy="239395"/>
          </a:xfrm>
          <a:custGeom>
            <a:avLst/>
            <a:gdLst/>
            <a:ahLst/>
            <a:cxnLst/>
            <a:rect l="l" t="t" r="r" b="b"/>
            <a:pathLst>
              <a:path w="153670" h="239395">
                <a:moveTo>
                  <a:pt x="37571" y="0"/>
                </a:moveTo>
                <a:lnTo>
                  <a:pt x="0" y="0"/>
                </a:lnTo>
                <a:lnTo>
                  <a:pt x="0" y="239391"/>
                </a:lnTo>
                <a:lnTo>
                  <a:pt x="37571" y="239391"/>
                </a:lnTo>
                <a:lnTo>
                  <a:pt x="37571" y="0"/>
                </a:lnTo>
                <a:close/>
              </a:path>
              <a:path w="153670" h="239395">
                <a:moveTo>
                  <a:pt x="52358" y="0"/>
                </a:moveTo>
                <a:lnTo>
                  <a:pt x="40760" y="0"/>
                </a:lnTo>
                <a:lnTo>
                  <a:pt x="63582" y="239391"/>
                </a:lnTo>
                <a:lnTo>
                  <a:pt x="78033" y="239391"/>
                </a:lnTo>
                <a:lnTo>
                  <a:pt x="52358" y="0"/>
                </a:lnTo>
                <a:close/>
              </a:path>
              <a:path w="153670" h="239395">
                <a:moveTo>
                  <a:pt x="115269" y="0"/>
                </a:moveTo>
                <a:lnTo>
                  <a:pt x="100851" y="0"/>
                </a:lnTo>
                <a:lnTo>
                  <a:pt x="78033" y="239391"/>
                </a:lnTo>
                <a:lnTo>
                  <a:pt x="89592" y="239391"/>
                </a:lnTo>
                <a:lnTo>
                  <a:pt x="115269" y="0"/>
                </a:lnTo>
                <a:close/>
              </a:path>
              <a:path w="153670" h="239395">
                <a:moveTo>
                  <a:pt x="153179" y="0"/>
                </a:moveTo>
                <a:lnTo>
                  <a:pt x="115606" y="0"/>
                </a:lnTo>
                <a:lnTo>
                  <a:pt x="115606" y="239391"/>
                </a:lnTo>
                <a:lnTo>
                  <a:pt x="153179" y="239391"/>
                </a:lnTo>
                <a:lnTo>
                  <a:pt x="15317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141473" y="6048755"/>
            <a:ext cx="121920" cy="242570"/>
          </a:xfrm>
          <a:custGeom>
            <a:avLst/>
            <a:gdLst/>
            <a:ahLst/>
            <a:cxnLst/>
            <a:rect l="l" t="t" r="r" b="b"/>
            <a:pathLst>
              <a:path w="121920" h="242570">
                <a:moveTo>
                  <a:pt x="37563" y="0"/>
                </a:moveTo>
                <a:lnTo>
                  <a:pt x="0" y="0"/>
                </a:lnTo>
                <a:lnTo>
                  <a:pt x="0" y="184540"/>
                </a:lnTo>
                <a:lnTo>
                  <a:pt x="5012" y="206960"/>
                </a:lnTo>
                <a:lnTo>
                  <a:pt x="18424" y="225321"/>
                </a:lnTo>
                <a:lnTo>
                  <a:pt x="37796" y="237728"/>
                </a:lnTo>
                <a:lnTo>
                  <a:pt x="60690" y="242285"/>
                </a:lnTo>
                <a:lnTo>
                  <a:pt x="83584" y="237728"/>
                </a:lnTo>
                <a:lnTo>
                  <a:pt x="102956" y="225321"/>
                </a:lnTo>
                <a:lnTo>
                  <a:pt x="116368" y="206960"/>
                </a:lnTo>
                <a:lnTo>
                  <a:pt x="116862" y="204750"/>
                </a:lnTo>
                <a:lnTo>
                  <a:pt x="60690" y="204750"/>
                </a:lnTo>
                <a:lnTo>
                  <a:pt x="52200" y="203170"/>
                </a:lnTo>
                <a:lnTo>
                  <a:pt x="44792" y="198613"/>
                </a:lnTo>
                <a:lnTo>
                  <a:pt x="39551" y="191348"/>
                </a:lnTo>
                <a:lnTo>
                  <a:pt x="37563" y="181646"/>
                </a:lnTo>
                <a:lnTo>
                  <a:pt x="37563" y="0"/>
                </a:lnTo>
                <a:close/>
              </a:path>
              <a:path w="121920" h="242570">
                <a:moveTo>
                  <a:pt x="121380" y="0"/>
                </a:moveTo>
                <a:lnTo>
                  <a:pt x="83807" y="0"/>
                </a:lnTo>
                <a:lnTo>
                  <a:pt x="83807" y="181646"/>
                </a:lnTo>
                <a:lnTo>
                  <a:pt x="81820" y="191348"/>
                </a:lnTo>
                <a:lnTo>
                  <a:pt x="76583" y="198613"/>
                </a:lnTo>
                <a:lnTo>
                  <a:pt x="69178" y="203170"/>
                </a:lnTo>
                <a:lnTo>
                  <a:pt x="60690" y="204750"/>
                </a:lnTo>
                <a:lnTo>
                  <a:pt x="116862" y="204750"/>
                </a:lnTo>
                <a:lnTo>
                  <a:pt x="121380" y="184540"/>
                </a:lnTo>
                <a:lnTo>
                  <a:pt x="12138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81347" y="6048755"/>
            <a:ext cx="127635" cy="239395"/>
          </a:xfrm>
          <a:custGeom>
            <a:avLst/>
            <a:gdLst/>
            <a:ahLst/>
            <a:cxnLst/>
            <a:rect l="l" t="t" r="r" b="b"/>
            <a:pathLst>
              <a:path w="127634" h="239395">
                <a:moveTo>
                  <a:pt x="37572" y="0"/>
                </a:moveTo>
                <a:lnTo>
                  <a:pt x="0" y="0"/>
                </a:lnTo>
                <a:lnTo>
                  <a:pt x="0" y="239391"/>
                </a:lnTo>
                <a:lnTo>
                  <a:pt x="37572" y="239391"/>
                </a:lnTo>
                <a:lnTo>
                  <a:pt x="37572" y="0"/>
                </a:lnTo>
                <a:close/>
              </a:path>
              <a:path w="127634" h="239395">
                <a:moveTo>
                  <a:pt x="52476" y="0"/>
                </a:moveTo>
                <a:lnTo>
                  <a:pt x="38058" y="0"/>
                </a:lnTo>
                <a:lnTo>
                  <a:pt x="75145" y="239391"/>
                </a:lnTo>
                <a:lnTo>
                  <a:pt x="86704" y="239391"/>
                </a:lnTo>
                <a:lnTo>
                  <a:pt x="52476" y="0"/>
                </a:lnTo>
                <a:close/>
              </a:path>
              <a:path w="127634" h="239395">
                <a:moveTo>
                  <a:pt x="127164" y="0"/>
                </a:moveTo>
                <a:lnTo>
                  <a:pt x="89591" y="0"/>
                </a:lnTo>
                <a:lnTo>
                  <a:pt x="89591" y="239391"/>
                </a:lnTo>
                <a:lnTo>
                  <a:pt x="127164" y="239391"/>
                </a:lnTo>
                <a:lnTo>
                  <a:pt x="12716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635677" y="6048768"/>
            <a:ext cx="104139" cy="239395"/>
          </a:xfrm>
          <a:custGeom>
            <a:avLst/>
            <a:gdLst/>
            <a:ahLst/>
            <a:cxnLst/>
            <a:rect l="l" t="t" r="r" b="b"/>
            <a:pathLst>
              <a:path w="104140" h="239395">
                <a:moveTo>
                  <a:pt x="104038" y="0"/>
                </a:moveTo>
                <a:lnTo>
                  <a:pt x="0" y="0"/>
                </a:lnTo>
                <a:lnTo>
                  <a:pt x="0" y="11303"/>
                </a:lnTo>
                <a:lnTo>
                  <a:pt x="31788" y="11303"/>
                </a:lnTo>
                <a:lnTo>
                  <a:pt x="31788" y="224955"/>
                </a:lnTo>
                <a:lnTo>
                  <a:pt x="0" y="224955"/>
                </a:lnTo>
                <a:lnTo>
                  <a:pt x="0" y="239382"/>
                </a:lnTo>
                <a:lnTo>
                  <a:pt x="104038" y="239382"/>
                </a:lnTo>
                <a:lnTo>
                  <a:pt x="104038" y="224955"/>
                </a:lnTo>
                <a:lnTo>
                  <a:pt x="69354" y="224955"/>
                </a:lnTo>
                <a:lnTo>
                  <a:pt x="69354" y="11303"/>
                </a:lnTo>
                <a:lnTo>
                  <a:pt x="104038" y="11303"/>
                </a:lnTo>
                <a:lnTo>
                  <a:pt x="1040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884249" y="6392090"/>
            <a:ext cx="147955" cy="242570"/>
          </a:xfrm>
          <a:custGeom>
            <a:avLst/>
            <a:gdLst/>
            <a:ahLst/>
            <a:cxnLst/>
            <a:rect l="l" t="t" r="r" b="b"/>
            <a:pathLst>
              <a:path w="147954" h="242570">
                <a:moveTo>
                  <a:pt x="20230" y="0"/>
                </a:moveTo>
                <a:lnTo>
                  <a:pt x="0" y="0"/>
                </a:lnTo>
                <a:lnTo>
                  <a:pt x="0" y="242524"/>
                </a:lnTo>
                <a:lnTo>
                  <a:pt x="20230" y="242524"/>
                </a:lnTo>
                <a:lnTo>
                  <a:pt x="20230" y="0"/>
                </a:lnTo>
                <a:close/>
              </a:path>
              <a:path w="147954" h="242570">
                <a:moveTo>
                  <a:pt x="31791" y="0"/>
                </a:moveTo>
                <a:lnTo>
                  <a:pt x="20230" y="0"/>
                </a:lnTo>
                <a:lnTo>
                  <a:pt x="60692" y="242524"/>
                </a:lnTo>
                <a:lnTo>
                  <a:pt x="75143" y="242524"/>
                </a:lnTo>
                <a:lnTo>
                  <a:pt x="31791" y="0"/>
                </a:lnTo>
                <a:close/>
              </a:path>
              <a:path w="147954" h="242570">
                <a:moveTo>
                  <a:pt x="127162" y="0"/>
                </a:moveTo>
                <a:lnTo>
                  <a:pt x="115603" y="0"/>
                </a:lnTo>
                <a:lnTo>
                  <a:pt x="75143" y="242524"/>
                </a:lnTo>
                <a:lnTo>
                  <a:pt x="86703" y="242524"/>
                </a:lnTo>
                <a:lnTo>
                  <a:pt x="127162" y="0"/>
                </a:lnTo>
                <a:close/>
              </a:path>
              <a:path w="147954" h="242570">
                <a:moveTo>
                  <a:pt x="147392" y="0"/>
                </a:moveTo>
                <a:lnTo>
                  <a:pt x="130059" y="0"/>
                </a:lnTo>
                <a:lnTo>
                  <a:pt x="130059" y="242524"/>
                </a:lnTo>
                <a:lnTo>
                  <a:pt x="147392" y="242524"/>
                </a:lnTo>
                <a:lnTo>
                  <a:pt x="14739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147247" y="6392303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491" y="0"/>
                </a:moveTo>
                <a:lnTo>
                  <a:pt x="0" y="0"/>
                </a:lnTo>
                <a:lnTo>
                  <a:pt x="0" y="16497"/>
                </a:lnTo>
                <a:lnTo>
                  <a:pt x="0" y="106616"/>
                </a:lnTo>
                <a:lnTo>
                  <a:pt x="0" y="124396"/>
                </a:lnTo>
                <a:lnTo>
                  <a:pt x="0" y="224675"/>
                </a:lnTo>
                <a:lnTo>
                  <a:pt x="0" y="242443"/>
                </a:lnTo>
                <a:lnTo>
                  <a:pt x="118491" y="242443"/>
                </a:lnTo>
                <a:lnTo>
                  <a:pt x="118491" y="224675"/>
                </a:lnTo>
                <a:lnTo>
                  <a:pt x="20231" y="224675"/>
                </a:lnTo>
                <a:lnTo>
                  <a:pt x="20231" y="124396"/>
                </a:lnTo>
                <a:lnTo>
                  <a:pt x="112712" y="124396"/>
                </a:lnTo>
                <a:lnTo>
                  <a:pt x="112712" y="106616"/>
                </a:lnTo>
                <a:lnTo>
                  <a:pt x="20231" y="106616"/>
                </a:lnTo>
                <a:lnTo>
                  <a:pt x="20231" y="16497"/>
                </a:lnTo>
                <a:lnTo>
                  <a:pt x="118491" y="16497"/>
                </a:lnTo>
                <a:lnTo>
                  <a:pt x="11849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387132" y="6392090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60690" y="0"/>
                </a:moveTo>
                <a:lnTo>
                  <a:pt x="0" y="0"/>
                </a:lnTo>
                <a:lnTo>
                  <a:pt x="0" y="242524"/>
                </a:lnTo>
                <a:lnTo>
                  <a:pt x="60690" y="242524"/>
                </a:lnTo>
                <a:lnTo>
                  <a:pt x="83132" y="237968"/>
                </a:lnTo>
                <a:lnTo>
                  <a:pt x="101512" y="225562"/>
                </a:lnTo>
                <a:lnTo>
                  <a:pt x="101757" y="225201"/>
                </a:lnTo>
                <a:lnTo>
                  <a:pt x="17342" y="225201"/>
                </a:lnTo>
                <a:lnTo>
                  <a:pt x="17342" y="17325"/>
                </a:lnTo>
                <a:lnTo>
                  <a:pt x="101757" y="17325"/>
                </a:lnTo>
                <a:lnTo>
                  <a:pt x="101512" y="16963"/>
                </a:lnTo>
                <a:lnTo>
                  <a:pt x="83132" y="4556"/>
                </a:lnTo>
                <a:lnTo>
                  <a:pt x="60690" y="0"/>
                </a:lnTo>
                <a:close/>
              </a:path>
              <a:path w="118745" h="242570">
                <a:moveTo>
                  <a:pt x="101757" y="17325"/>
                </a:moveTo>
                <a:lnTo>
                  <a:pt x="60690" y="17325"/>
                </a:lnTo>
                <a:lnTo>
                  <a:pt x="75546" y="20392"/>
                </a:lnTo>
                <a:lnTo>
                  <a:pt x="88506" y="28871"/>
                </a:lnTo>
                <a:lnTo>
                  <a:pt x="97673" y="41682"/>
                </a:lnTo>
                <a:lnTo>
                  <a:pt x="101150" y="57744"/>
                </a:lnTo>
                <a:lnTo>
                  <a:pt x="101150" y="184780"/>
                </a:lnTo>
                <a:lnTo>
                  <a:pt x="97673" y="200841"/>
                </a:lnTo>
                <a:lnTo>
                  <a:pt x="88506" y="213652"/>
                </a:lnTo>
                <a:lnTo>
                  <a:pt x="75546" y="222133"/>
                </a:lnTo>
                <a:lnTo>
                  <a:pt x="60690" y="225201"/>
                </a:lnTo>
                <a:lnTo>
                  <a:pt x="101757" y="225201"/>
                </a:lnTo>
                <a:lnTo>
                  <a:pt x="113931" y="207202"/>
                </a:lnTo>
                <a:lnTo>
                  <a:pt x="118493" y="184780"/>
                </a:lnTo>
                <a:lnTo>
                  <a:pt x="118493" y="57744"/>
                </a:lnTo>
                <a:lnTo>
                  <a:pt x="113931" y="35324"/>
                </a:lnTo>
                <a:lnTo>
                  <a:pt x="101757" y="1732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87552" y="5952744"/>
            <a:ext cx="4287520" cy="524510"/>
          </a:xfrm>
          <a:prstGeom prst="rect">
            <a:avLst/>
          </a:prstGeom>
          <a:solidFill>
            <a:srgbClr val="79FFA9"/>
          </a:solidFill>
          <a:ln w="9144">
            <a:solidFill>
              <a:srgbClr val="0000A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95"/>
              </a:spcBef>
            </a:pPr>
            <a:r>
              <a:rPr sz="2800" b="1" spc="-5" dirty="0">
                <a:solidFill>
                  <a:srgbClr val="C00000"/>
                </a:solidFill>
                <a:latin typeface="Arial"/>
                <a:cs typeface="Arial"/>
              </a:rPr>
              <a:t>MUSCLE</a:t>
            </a:r>
            <a:r>
              <a:rPr sz="2800" b="1" spc="-10" dirty="0">
                <a:solidFill>
                  <a:srgbClr val="C00000"/>
                </a:solidFill>
                <a:latin typeface="Arial"/>
                <a:cs typeface="Arial"/>
              </a:rPr>
              <a:t> RELAXANTS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6719" y="1025779"/>
            <a:ext cx="1034986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734435" marR="5080" indent="-3722370">
              <a:lnSpc>
                <a:spcPts val="4320"/>
              </a:lnSpc>
              <a:spcBef>
                <a:spcPts val="640"/>
              </a:spcBef>
            </a:pPr>
            <a:r>
              <a:rPr sz="4000" b="1" spc="-5" dirty="0">
                <a:solidFill>
                  <a:srgbClr val="0000DC"/>
                </a:solidFill>
                <a:latin typeface="Arial"/>
                <a:cs typeface="Arial"/>
              </a:rPr>
              <a:t>Drugs</a:t>
            </a:r>
            <a:r>
              <a:rPr sz="4000" b="1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00DC"/>
                </a:solidFill>
                <a:latin typeface="Arial"/>
                <a:cs typeface="Arial"/>
              </a:rPr>
              <a:t>decreasing</a:t>
            </a:r>
            <a:r>
              <a:rPr sz="4000" b="1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Arial"/>
                <a:cs typeface="Arial"/>
              </a:rPr>
              <a:t>muscle</a:t>
            </a:r>
            <a:r>
              <a:rPr sz="40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Arial"/>
                <a:cs typeface="Arial"/>
              </a:rPr>
              <a:t>tone</a:t>
            </a:r>
            <a:r>
              <a:rPr sz="40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00DC"/>
                </a:solidFill>
                <a:latin typeface="Arial"/>
                <a:cs typeface="Arial"/>
              </a:rPr>
              <a:t>and</a:t>
            </a:r>
            <a:r>
              <a:rPr sz="4000" b="1" spc="-1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Arial"/>
                <a:cs typeface="Arial"/>
              </a:rPr>
              <a:t>muscle </a:t>
            </a:r>
            <a:r>
              <a:rPr sz="4000" b="1" spc="-10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Arial"/>
                <a:cs typeface="Arial"/>
              </a:rPr>
              <a:t>contractility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762500" y="2296795"/>
            <a:ext cx="2244090" cy="1528445"/>
            <a:chOff x="4762500" y="2296795"/>
            <a:chExt cx="2244090" cy="1528445"/>
          </a:xfrm>
        </p:grpSpPr>
        <p:sp>
          <p:nvSpPr>
            <p:cNvPr id="19" name="object 19"/>
            <p:cNvSpPr/>
            <p:nvPr/>
          </p:nvSpPr>
          <p:spPr>
            <a:xfrm>
              <a:off x="4768850" y="2303145"/>
              <a:ext cx="2231390" cy="1515745"/>
            </a:xfrm>
            <a:custGeom>
              <a:avLst/>
              <a:gdLst/>
              <a:ahLst/>
              <a:cxnLst/>
              <a:rect l="l" t="t" r="r" b="b"/>
              <a:pathLst>
                <a:path w="2231390" h="1515745">
                  <a:moveTo>
                    <a:pt x="1010285" y="0"/>
                  </a:moveTo>
                  <a:lnTo>
                    <a:pt x="175005" y="875156"/>
                  </a:lnTo>
                  <a:lnTo>
                    <a:pt x="0" y="708151"/>
                  </a:lnTo>
                  <a:lnTo>
                    <a:pt x="16001" y="1392300"/>
                  </a:lnTo>
                  <a:lnTo>
                    <a:pt x="700151" y="1376425"/>
                  </a:lnTo>
                  <a:lnTo>
                    <a:pt x="525145" y="1209293"/>
                  </a:lnTo>
                  <a:lnTo>
                    <a:pt x="1026287" y="684149"/>
                  </a:lnTo>
                  <a:lnTo>
                    <a:pt x="1713991" y="1340484"/>
                  </a:lnTo>
                  <a:lnTo>
                    <a:pt x="1546987" y="1515490"/>
                  </a:lnTo>
                  <a:lnTo>
                    <a:pt x="2231135" y="1499488"/>
                  </a:lnTo>
                  <a:lnTo>
                    <a:pt x="2215133" y="815339"/>
                  </a:lnTo>
                  <a:lnTo>
                    <a:pt x="2048128" y="990345"/>
                  </a:lnTo>
                  <a:lnTo>
                    <a:pt x="1010285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68850" y="2303145"/>
              <a:ext cx="2231390" cy="1515745"/>
            </a:xfrm>
            <a:custGeom>
              <a:avLst/>
              <a:gdLst/>
              <a:ahLst/>
              <a:cxnLst/>
              <a:rect l="l" t="t" r="r" b="b"/>
              <a:pathLst>
                <a:path w="2231390" h="1515745">
                  <a:moveTo>
                    <a:pt x="2231135" y="1499488"/>
                  </a:moveTo>
                  <a:lnTo>
                    <a:pt x="1546987" y="1515490"/>
                  </a:lnTo>
                  <a:lnTo>
                    <a:pt x="1713991" y="1340484"/>
                  </a:lnTo>
                  <a:lnTo>
                    <a:pt x="1026287" y="684149"/>
                  </a:lnTo>
                  <a:lnTo>
                    <a:pt x="525145" y="1209293"/>
                  </a:lnTo>
                  <a:lnTo>
                    <a:pt x="700151" y="1376425"/>
                  </a:lnTo>
                  <a:lnTo>
                    <a:pt x="16001" y="1392300"/>
                  </a:lnTo>
                  <a:lnTo>
                    <a:pt x="0" y="708151"/>
                  </a:lnTo>
                  <a:lnTo>
                    <a:pt x="175005" y="875156"/>
                  </a:lnTo>
                  <a:lnTo>
                    <a:pt x="1010285" y="0"/>
                  </a:lnTo>
                  <a:lnTo>
                    <a:pt x="2048128" y="990345"/>
                  </a:lnTo>
                  <a:lnTo>
                    <a:pt x="2215133" y="815339"/>
                  </a:lnTo>
                  <a:lnTo>
                    <a:pt x="2231135" y="1499488"/>
                  </a:lnTo>
                </a:path>
              </a:pathLst>
            </a:custGeom>
            <a:ln w="12700">
              <a:solidFill>
                <a:srgbClr val="0000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382649" y="4363288"/>
            <a:ext cx="28549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00DC"/>
                </a:solidFill>
                <a:latin typeface="Arial"/>
                <a:cs typeface="Arial"/>
              </a:rPr>
              <a:t>skeletal</a:t>
            </a:r>
            <a:r>
              <a:rPr sz="2800" b="1" spc="-5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00DC"/>
                </a:solidFill>
                <a:latin typeface="Arial"/>
                <a:cs typeface="Arial"/>
              </a:rPr>
              <a:t>muscles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75450" y="4363288"/>
            <a:ext cx="2832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00DC"/>
                </a:solidFill>
                <a:latin typeface="Arial"/>
                <a:cs typeface="Arial"/>
              </a:rPr>
              <a:t>smooth</a:t>
            </a:r>
            <a:r>
              <a:rPr sz="2800" b="1" spc="-4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00DC"/>
                </a:solidFill>
                <a:latin typeface="Arial"/>
                <a:cs typeface="Arial"/>
              </a:rPr>
              <a:t>muscles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510027" y="4928615"/>
            <a:ext cx="562610" cy="867410"/>
            <a:chOff x="2510027" y="4928615"/>
            <a:chExt cx="562610" cy="867410"/>
          </a:xfrm>
        </p:grpSpPr>
        <p:sp>
          <p:nvSpPr>
            <p:cNvPr id="24" name="object 24"/>
            <p:cNvSpPr/>
            <p:nvPr/>
          </p:nvSpPr>
          <p:spPr>
            <a:xfrm>
              <a:off x="2522981" y="4941569"/>
              <a:ext cx="536575" cy="841375"/>
            </a:xfrm>
            <a:custGeom>
              <a:avLst/>
              <a:gdLst/>
              <a:ahLst/>
              <a:cxnLst/>
              <a:rect l="l" t="t" r="r" b="b"/>
              <a:pathLst>
                <a:path w="536575" h="841375">
                  <a:moveTo>
                    <a:pt x="402336" y="0"/>
                  </a:moveTo>
                  <a:lnTo>
                    <a:pt x="134112" y="0"/>
                  </a:lnTo>
                  <a:lnTo>
                    <a:pt x="134112" y="573023"/>
                  </a:lnTo>
                  <a:lnTo>
                    <a:pt x="0" y="573023"/>
                  </a:lnTo>
                  <a:lnTo>
                    <a:pt x="268224" y="841247"/>
                  </a:lnTo>
                  <a:lnTo>
                    <a:pt x="536448" y="573023"/>
                  </a:lnTo>
                  <a:lnTo>
                    <a:pt x="402336" y="573023"/>
                  </a:lnTo>
                  <a:lnTo>
                    <a:pt x="402336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22981" y="4941569"/>
              <a:ext cx="536575" cy="841375"/>
            </a:xfrm>
            <a:custGeom>
              <a:avLst/>
              <a:gdLst/>
              <a:ahLst/>
              <a:cxnLst/>
              <a:rect l="l" t="t" r="r" b="b"/>
              <a:pathLst>
                <a:path w="536575" h="841375">
                  <a:moveTo>
                    <a:pt x="0" y="573023"/>
                  </a:moveTo>
                  <a:lnTo>
                    <a:pt x="134112" y="573023"/>
                  </a:lnTo>
                  <a:lnTo>
                    <a:pt x="134112" y="0"/>
                  </a:lnTo>
                  <a:lnTo>
                    <a:pt x="402336" y="0"/>
                  </a:lnTo>
                  <a:lnTo>
                    <a:pt x="402336" y="573023"/>
                  </a:lnTo>
                  <a:lnTo>
                    <a:pt x="536448" y="573023"/>
                  </a:lnTo>
                  <a:lnTo>
                    <a:pt x="268224" y="841247"/>
                  </a:lnTo>
                  <a:lnTo>
                    <a:pt x="0" y="573023"/>
                  </a:lnTo>
                  <a:close/>
                </a:path>
              </a:pathLst>
            </a:custGeom>
            <a:ln w="25908">
              <a:solidFill>
                <a:srgbClr val="0000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7760207" y="4969764"/>
            <a:ext cx="562610" cy="867410"/>
            <a:chOff x="7760207" y="4969764"/>
            <a:chExt cx="562610" cy="867410"/>
          </a:xfrm>
        </p:grpSpPr>
        <p:sp>
          <p:nvSpPr>
            <p:cNvPr id="27" name="object 27"/>
            <p:cNvSpPr/>
            <p:nvPr/>
          </p:nvSpPr>
          <p:spPr>
            <a:xfrm>
              <a:off x="7773161" y="4982718"/>
              <a:ext cx="536575" cy="841375"/>
            </a:xfrm>
            <a:custGeom>
              <a:avLst/>
              <a:gdLst/>
              <a:ahLst/>
              <a:cxnLst/>
              <a:rect l="l" t="t" r="r" b="b"/>
              <a:pathLst>
                <a:path w="536575" h="841375">
                  <a:moveTo>
                    <a:pt x="402336" y="0"/>
                  </a:moveTo>
                  <a:lnTo>
                    <a:pt x="134112" y="0"/>
                  </a:lnTo>
                  <a:lnTo>
                    <a:pt x="134112" y="573023"/>
                  </a:lnTo>
                  <a:lnTo>
                    <a:pt x="0" y="573023"/>
                  </a:lnTo>
                  <a:lnTo>
                    <a:pt x="268224" y="841247"/>
                  </a:lnTo>
                  <a:lnTo>
                    <a:pt x="536448" y="573023"/>
                  </a:lnTo>
                  <a:lnTo>
                    <a:pt x="402336" y="573023"/>
                  </a:lnTo>
                  <a:lnTo>
                    <a:pt x="402336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773161" y="4982718"/>
              <a:ext cx="536575" cy="841375"/>
            </a:xfrm>
            <a:custGeom>
              <a:avLst/>
              <a:gdLst/>
              <a:ahLst/>
              <a:cxnLst/>
              <a:rect l="l" t="t" r="r" b="b"/>
              <a:pathLst>
                <a:path w="536575" h="841375">
                  <a:moveTo>
                    <a:pt x="0" y="573023"/>
                  </a:moveTo>
                  <a:lnTo>
                    <a:pt x="134112" y="573023"/>
                  </a:lnTo>
                  <a:lnTo>
                    <a:pt x="134112" y="0"/>
                  </a:lnTo>
                  <a:lnTo>
                    <a:pt x="402336" y="0"/>
                  </a:lnTo>
                  <a:lnTo>
                    <a:pt x="402336" y="573023"/>
                  </a:lnTo>
                  <a:lnTo>
                    <a:pt x="536448" y="573023"/>
                  </a:lnTo>
                  <a:lnTo>
                    <a:pt x="268224" y="841247"/>
                  </a:lnTo>
                  <a:lnTo>
                    <a:pt x="0" y="573023"/>
                  </a:lnTo>
                  <a:close/>
                </a:path>
              </a:pathLst>
            </a:custGeom>
            <a:ln w="25908">
              <a:solidFill>
                <a:srgbClr val="0000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3730244" y="181482"/>
            <a:ext cx="38042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TERMINOLOGY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917435" y="5952744"/>
            <a:ext cx="3604260" cy="524510"/>
          </a:xfrm>
          <a:prstGeom prst="rect">
            <a:avLst/>
          </a:prstGeom>
          <a:solidFill>
            <a:srgbClr val="B7E9FF"/>
          </a:solidFill>
          <a:ln w="9144">
            <a:solidFill>
              <a:srgbClr val="0000A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95"/>
              </a:spcBef>
            </a:pPr>
            <a:r>
              <a:rPr sz="2800" b="1" spc="-45" dirty="0">
                <a:solidFill>
                  <a:srgbClr val="6F2F9F"/>
                </a:solidFill>
                <a:latin typeface="Arial"/>
                <a:cs typeface="Arial"/>
              </a:rPr>
              <a:t>SPASMOLYTICS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1218" y="6246672"/>
            <a:ext cx="196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00DC"/>
                </a:solidFill>
                <a:latin typeface="Arial MT"/>
                <a:cs typeface="Arial MT"/>
              </a:rPr>
              <a:t>42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81359" y="6048755"/>
            <a:ext cx="153670" cy="239395"/>
          </a:xfrm>
          <a:custGeom>
            <a:avLst/>
            <a:gdLst/>
            <a:ahLst/>
            <a:cxnLst/>
            <a:rect l="l" t="t" r="r" b="b"/>
            <a:pathLst>
              <a:path w="153670" h="239395">
                <a:moveTo>
                  <a:pt x="37571" y="0"/>
                </a:moveTo>
                <a:lnTo>
                  <a:pt x="0" y="0"/>
                </a:lnTo>
                <a:lnTo>
                  <a:pt x="0" y="239391"/>
                </a:lnTo>
                <a:lnTo>
                  <a:pt x="37571" y="239391"/>
                </a:lnTo>
                <a:lnTo>
                  <a:pt x="37571" y="0"/>
                </a:lnTo>
                <a:close/>
              </a:path>
              <a:path w="153670" h="239395">
                <a:moveTo>
                  <a:pt x="52358" y="0"/>
                </a:moveTo>
                <a:lnTo>
                  <a:pt x="40760" y="0"/>
                </a:lnTo>
                <a:lnTo>
                  <a:pt x="63582" y="239391"/>
                </a:lnTo>
                <a:lnTo>
                  <a:pt x="78033" y="239391"/>
                </a:lnTo>
                <a:lnTo>
                  <a:pt x="52358" y="0"/>
                </a:lnTo>
                <a:close/>
              </a:path>
              <a:path w="153670" h="239395">
                <a:moveTo>
                  <a:pt x="115269" y="0"/>
                </a:moveTo>
                <a:lnTo>
                  <a:pt x="100851" y="0"/>
                </a:lnTo>
                <a:lnTo>
                  <a:pt x="78033" y="239391"/>
                </a:lnTo>
                <a:lnTo>
                  <a:pt x="89592" y="239391"/>
                </a:lnTo>
                <a:lnTo>
                  <a:pt x="115269" y="0"/>
                </a:lnTo>
                <a:close/>
              </a:path>
              <a:path w="153670" h="239395">
                <a:moveTo>
                  <a:pt x="153179" y="0"/>
                </a:moveTo>
                <a:lnTo>
                  <a:pt x="115606" y="0"/>
                </a:lnTo>
                <a:lnTo>
                  <a:pt x="115606" y="239391"/>
                </a:lnTo>
                <a:lnTo>
                  <a:pt x="153179" y="239391"/>
                </a:lnTo>
                <a:lnTo>
                  <a:pt x="15317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41473" y="6048755"/>
            <a:ext cx="121920" cy="242570"/>
          </a:xfrm>
          <a:custGeom>
            <a:avLst/>
            <a:gdLst/>
            <a:ahLst/>
            <a:cxnLst/>
            <a:rect l="l" t="t" r="r" b="b"/>
            <a:pathLst>
              <a:path w="121920" h="242570">
                <a:moveTo>
                  <a:pt x="37563" y="0"/>
                </a:moveTo>
                <a:lnTo>
                  <a:pt x="0" y="0"/>
                </a:lnTo>
                <a:lnTo>
                  <a:pt x="0" y="184540"/>
                </a:lnTo>
                <a:lnTo>
                  <a:pt x="5012" y="206960"/>
                </a:lnTo>
                <a:lnTo>
                  <a:pt x="18424" y="225321"/>
                </a:lnTo>
                <a:lnTo>
                  <a:pt x="37796" y="237728"/>
                </a:lnTo>
                <a:lnTo>
                  <a:pt x="60690" y="242285"/>
                </a:lnTo>
                <a:lnTo>
                  <a:pt x="83584" y="237728"/>
                </a:lnTo>
                <a:lnTo>
                  <a:pt x="102956" y="225321"/>
                </a:lnTo>
                <a:lnTo>
                  <a:pt x="116368" y="206960"/>
                </a:lnTo>
                <a:lnTo>
                  <a:pt x="116862" y="204750"/>
                </a:lnTo>
                <a:lnTo>
                  <a:pt x="60690" y="204750"/>
                </a:lnTo>
                <a:lnTo>
                  <a:pt x="52200" y="203170"/>
                </a:lnTo>
                <a:lnTo>
                  <a:pt x="44792" y="198613"/>
                </a:lnTo>
                <a:lnTo>
                  <a:pt x="39551" y="191348"/>
                </a:lnTo>
                <a:lnTo>
                  <a:pt x="37563" y="181646"/>
                </a:lnTo>
                <a:lnTo>
                  <a:pt x="37563" y="0"/>
                </a:lnTo>
                <a:close/>
              </a:path>
              <a:path w="121920" h="242570">
                <a:moveTo>
                  <a:pt x="121380" y="0"/>
                </a:moveTo>
                <a:lnTo>
                  <a:pt x="83807" y="0"/>
                </a:lnTo>
                <a:lnTo>
                  <a:pt x="83807" y="181646"/>
                </a:lnTo>
                <a:lnTo>
                  <a:pt x="81820" y="191348"/>
                </a:lnTo>
                <a:lnTo>
                  <a:pt x="76583" y="198613"/>
                </a:lnTo>
                <a:lnTo>
                  <a:pt x="69178" y="203170"/>
                </a:lnTo>
                <a:lnTo>
                  <a:pt x="60690" y="204750"/>
                </a:lnTo>
                <a:lnTo>
                  <a:pt x="116862" y="204750"/>
                </a:lnTo>
                <a:lnTo>
                  <a:pt x="121380" y="184540"/>
                </a:lnTo>
                <a:lnTo>
                  <a:pt x="12138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381347" y="6048755"/>
            <a:ext cx="127635" cy="239395"/>
          </a:xfrm>
          <a:custGeom>
            <a:avLst/>
            <a:gdLst/>
            <a:ahLst/>
            <a:cxnLst/>
            <a:rect l="l" t="t" r="r" b="b"/>
            <a:pathLst>
              <a:path w="127634" h="239395">
                <a:moveTo>
                  <a:pt x="37572" y="0"/>
                </a:moveTo>
                <a:lnTo>
                  <a:pt x="0" y="0"/>
                </a:lnTo>
                <a:lnTo>
                  <a:pt x="0" y="239391"/>
                </a:lnTo>
                <a:lnTo>
                  <a:pt x="37572" y="239391"/>
                </a:lnTo>
                <a:lnTo>
                  <a:pt x="37572" y="0"/>
                </a:lnTo>
                <a:close/>
              </a:path>
              <a:path w="127634" h="239395">
                <a:moveTo>
                  <a:pt x="52476" y="0"/>
                </a:moveTo>
                <a:lnTo>
                  <a:pt x="38058" y="0"/>
                </a:lnTo>
                <a:lnTo>
                  <a:pt x="75145" y="239391"/>
                </a:lnTo>
                <a:lnTo>
                  <a:pt x="86704" y="239391"/>
                </a:lnTo>
                <a:lnTo>
                  <a:pt x="52476" y="0"/>
                </a:lnTo>
                <a:close/>
              </a:path>
              <a:path w="127634" h="239395">
                <a:moveTo>
                  <a:pt x="127164" y="0"/>
                </a:moveTo>
                <a:lnTo>
                  <a:pt x="89591" y="0"/>
                </a:lnTo>
                <a:lnTo>
                  <a:pt x="89591" y="239391"/>
                </a:lnTo>
                <a:lnTo>
                  <a:pt x="127164" y="239391"/>
                </a:lnTo>
                <a:lnTo>
                  <a:pt x="12716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35677" y="6048768"/>
            <a:ext cx="104139" cy="239395"/>
          </a:xfrm>
          <a:custGeom>
            <a:avLst/>
            <a:gdLst/>
            <a:ahLst/>
            <a:cxnLst/>
            <a:rect l="l" t="t" r="r" b="b"/>
            <a:pathLst>
              <a:path w="104140" h="239395">
                <a:moveTo>
                  <a:pt x="104038" y="0"/>
                </a:moveTo>
                <a:lnTo>
                  <a:pt x="0" y="0"/>
                </a:lnTo>
                <a:lnTo>
                  <a:pt x="0" y="11303"/>
                </a:lnTo>
                <a:lnTo>
                  <a:pt x="31788" y="11303"/>
                </a:lnTo>
                <a:lnTo>
                  <a:pt x="31788" y="224955"/>
                </a:lnTo>
                <a:lnTo>
                  <a:pt x="0" y="224955"/>
                </a:lnTo>
                <a:lnTo>
                  <a:pt x="0" y="239382"/>
                </a:lnTo>
                <a:lnTo>
                  <a:pt x="104038" y="239382"/>
                </a:lnTo>
                <a:lnTo>
                  <a:pt x="104038" y="224955"/>
                </a:lnTo>
                <a:lnTo>
                  <a:pt x="69354" y="224955"/>
                </a:lnTo>
                <a:lnTo>
                  <a:pt x="69354" y="11303"/>
                </a:lnTo>
                <a:lnTo>
                  <a:pt x="104038" y="11303"/>
                </a:lnTo>
                <a:lnTo>
                  <a:pt x="1040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84249" y="6392090"/>
            <a:ext cx="147955" cy="242570"/>
          </a:xfrm>
          <a:custGeom>
            <a:avLst/>
            <a:gdLst/>
            <a:ahLst/>
            <a:cxnLst/>
            <a:rect l="l" t="t" r="r" b="b"/>
            <a:pathLst>
              <a:path w="147954" h="242570">
                <a:moveTo>
                  <a:pt x="20230" y="0"/>
                </a:moveTo>
                <a:lnTo>
                  <a:pt x="0" y="0"/>
                </a:lnTo>
                <a:lnTo>
                  <a:pt x="0" y="242524"/>
                </a:lnTo>
                <a:lnTo>
                  <a:pt x="20230" y="242524"/>
                </a:lnTo>
                <a:lnTo>
                  <a:pt x="20230" y="0"/>
                </a:lnTo>
                <a:close/>
              </a:path>
              <a:path w="147954" h="242570">
                <a:moveTo>
                  <a:pt x="31791" y="0"/>
                </a:moveTo>
                <a:lnTo>
                  <a:pt x="20230" y="0"/>
                </a:lnTo>
                <a:lnTo>
                  <a:pt x="60692" y="242524"/>
                </a:lnTo>
                <a:lnTo>
                  <a:pt x="75143" y="242524"/>
                </a:lnTo>
                <a:lnTo>
                  <a:pt x="31791" y="0"/>
                </a:lnTo>
                <a:close/>
              </a:path>
              <a:path w="147954" h="242570">
                <a:moveTo>
                  <a:pt x="127162" y="0"/>
                </a:moveTo>
                <a:lnTo>
                  <a:pt x="115603" y="0"/>
                </a:lnTo>
                <a:lnTo>
                  <a:pt x="75143" y="242524"/>
                </a:lnTo>
                <a:lnTo>
                  <a:pt x="86703" y="242524"/>
                </a:lnTo>
                <a:lnTo>
                  <a:pt x="127162" y="0"/>
                </a:lnTo>
                <a:close/>
              </a:path>
              <a:path w="147954" h="242570">
                <a:moveTo>
                  <a:pt x="147392" y="0"/>
                </a:moveTo>
                <a:lnTo>
                  <a:pt x="130059" y="0"/>
                </a:lnTo>
                <a:lnTo>
                  <a:pt x="130059" y="242524"/>
                </a:lnTo>
                <a:lnTo>
                  <a:pt x="147392" y="242524"/>
                </a:lnTo>
                <a:lnTo>
                  <a:pt x="14739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147247" y="6392303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491" y="0"/>
                </a:moveTo>
                <a:lnTo>
                  <a:pt x="0" y="0"/>
                </a:lnTo>
                <a:lnTo>
                  <a:pt x="0" y="16497"/>
                </a:lnTo>
                <a:lnTo>
                  <a:pt x="0" y="106616"/>
                </a:lnTo>
                <a:lnTo>
                  <a:pt x="0" y="124396"/>
                </a:lnTo>
                <a:lnTo>
                  <a:pt x="0" y="224675"/>
                </a:lnTo>
                <a:lnTo>
                  <a:pt x="0" y="242443"/>
                </a:lnTo>
                <a:lnTo>
                  <a:pt x="118491" y="242443"/>
                </a:lnTo>
                <a:lnTo>
                  <a:pt x="118491" y="224675"/>
                </a:lnTo>
                <a:lnTo>
                  <a:pt x="20231" y="224675"/>
                </a:lnTo>
                <a:lnTo>
                  <a:pt x="20231" y="124396"/>
                </a:lnTo>
                <a:lnTo>
                  <a:pt x="112712" y="124396"/>
                </a:lnTo>
                <a:lnTo>
                  <a:pt x="112712" y="106616"/>
                </a:lnTo>
                <a:lnTo>
                  <a:pt x="20231" y="106616"/>
                </a:lnTo>
                <a:lnTo>
                  <a:pt x="20231" y="16497"/>
                </a:lnTo>
                <a:lnTo>
                  <a:pt x="118491" y="16497"/>
                </a:lnTo>
                <a:lnTo>
                  <a:pt x="11849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387132" y="6392090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60690" y="0"/>
                </a:moveTo>
                <a:lnTo>
                  <a:pt x="0" y="0"/>
                </a:lnTo>
                <a:lnTo>
                  <a:pt x="0" y="242524"/>
                </a:lnTo>
                <a:lnTo>
                  <a:pt x="60690" y="242524"/>
                </a:lnTo>
                <a:lnTo>
                  <a:pt x="83132" y="237968"/>
                </a:lnTo>
                <a:lnTo>
                  <a:pt x="101512" y="225562"/>
                </a:lnTo>
                <a:lnTo>
                  <a:pt x="101757" y="225201"/>
                </a:lnTo>
                <a:lnTo>
                  <a:pt x="17342" y="225201"/>
                </a:lnTo>
                <a:lnTo>
                  <a:pt x="17342" y="17325"/>
                </a:lnTo>
                <a:lnTo>
                  <a:pt x="101757" y="17325"/>
                </a:lnTo>
                <a:lnTo>
                  <a:pt x="101512" y="16963"/>
                </a:lnTo>
                <a:lnTo>
                  <a:pt x="83132" y="4556"/>
                </a:lnTo>
                <a:lnTo>
                  <a:pt x="60690" y="0"/>
                </a:lnTo>
                <a:close/>
              </a:path>
              <a:path w="118745" h="242570">
                <a:moveTo>
                  <a:pt x="101757" y="17325"/>
                </a:moveTo>
                <a:lnTo>
                  <a:pt x="60690" y="17325"/>
                </a:lnTo>
                <a:lnTo>
                  <a:pt x="75546" y="20392"/>
                </a:lnTo>
                <a:lnTo>
                  <a:pt x="88506" y="28871"/>
                </a:lnTo>
                <a:lnTo>
                  <a:pt x="97673" y="41682"/>
                </a:lnTo>
                <a:lnTo>
                  <a:pt x="101150" y="57744"/>
                </a:lnTo>
                <a:lnTo>
                  <a:pt x="101150" y="184780"/>
                </a:lnTo>
                <a:lnTo>
                  <a:pt x="97673" y="200841"/>
                </a:lnTo>
                <a:lnTo>
                  <a:pt x="88506" y="213652"/>
                </a:lnTo>
                <a:lnTo>
                  <a:pt x="75546" y="222133"/>
                </a:lnTo>
                <a:lnTo>
                  <a:pt x="60690" y="225201"/>
                </a:lnTo>
                <a:lnTo>
                  <a:pt x="101757" y="225201"/>
                </a:lnTo>
                <a:lnTo>
                  <a:pt x="113931" y="207202"/>
                </a:lnTo>
                <a:lnTo>
                  <a:pt x="118493" y="184780"/>
                </a:lnTo>
                <a:lnTo>
                  <a:pt x="118493" y="57744"/>
                </a:lnTo>
                <a:lnTo>
                  <a:pt x="113931" y="35324"/>
                </a:lnTo>
                <a:lnTo>
                  <a:pt x="101757" y="1732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81359" y="6048755"/>
            <a:ext cx="153670" cy="239395"/>
          </a:xfrm>
          <a:custGeom>
            <a:avLst/>
            <a:gdLst/>
            <a:ahLst/>
            <a:cxnLst/>
            <a:rect l="l" t="t" r="r" b="b"/>
            <a:pathLst>
              <a:path w="153670" h="239395">
                <a:moveTo>
                  <a:pt x="37571" y="0"/>
                </a:moveTo>
                <a:lnTo>
                  <a:pt x="0" y="0"/>
                </a:lnTo>
                <a:lnTo>
                  <a:pt x="0" y="239391"/>
                </a:lnTo>
                <a:lnTo>
                  <a:pt x="37571" y="239391"/>
                </a:lnTo>
                <a:lnTo>
                  <a:pt x="37571" y="0"/>
                </a:lnTo>
                <a:close/>
              </a:path>
              <a:path w="153670" h="239395">
                <a:moveTo>
                  <a:pt x="52358" y="0"/>
                </a:moveTo>
                <a:lnTo>
                  <a:pt x="40760" y="0"/>
                </a:lnTo>
                <a:lnTo>
                  <a:pt x="63582" y="239391"/>
                </a:lnTo>
                <a:lnTo>
                  <a:pt x="78033" y="239391"/>
                </a:lnTo>
                <a:lnTo>
                  <a:pt x="52358" y="0"/>
                </a:lnTo>
                <a:close/>
              </a:path>
              <a:path w="153670" h="239395">
                <a:moveTo>
                  <a:pt x="115269" y="0"/>
                </a:moveTo>
                <a:lnTo>
                  <a:pt x="100851" y="0"/>
                </a:lnTo>
                <a:lnTo>
                  <a:pt x="78033" y="239391"/>
                </a:lnTo>
                <a:lnTo>
                  <a:pt x="89592" y="239391"/>
                </a:lnTo>
                <a:lnTo>
                  <a:pt x="115269" y="0"/>
                </a:lnTo>
                <a:close/>
              </a:path>
              <a:path w="153670" h="239395">
                <a:moveTo>
                  <a:pt x="153179" y="0"/>
                </a:moveTo>
                <a:lnTo>
                  <a:pt x="115606" y="0"/>
                </a:lnTo>
                <a:lnTo>
                  <a:pt x="115606" y="239391"/>
                </a:lnTo>
                <a:lnTo>
                  <a:pt x="153179" y="239391"/>
                </a:lnTo>
                <a:lnTo>
                  <a:pt x="15317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141473" y="6048755"/>
            <a:ext cx="121920" cy="242570"/>
          </a:xfrm>
          <a:custGeom>
            <a:avLst/>
            <a:gdLst/>
            <a:ahLst/>
            <a:cxnLst/>
            <a:rect l="l" t="t" r="r" b="b"/>
            <a:pathLst>
              <a:path w="121920" h="242570">
                <a:moveTo>
                  <a:pt x="37563" y="0"/>
                </a:moveTo>
                <a:lnTo>
                  <a:pt x="0" y="0"/>
                </a:lnTo>
                <a:lnTo>
                  <a:pt x="0" y="184540"/>
                </a:lnTo>
                <a:lnTo>
                  <a:pt x="5012" y="206960"/>
                </a:lnTo>
                <a:lnTo>
                  <a:pt x="18424" y="225321"/>
                </a:lnTo>
                <a:lnTo>
                  <a:pt x="37796" y="237728"/>
                </a:lnTo>
                <a:lnTo>
                  <a:pt x="60690" y="242285"/>
                </a:lnTo>
                <a:lnTo>
                  <a:pt x="83584" y="237728"/>
                </a:lnTo>
                <a:lnTo>
                  <a:pt x="102956" y="225321"/>
                </a:lnTo>
                <a:lnTo>
                  <a:pt x="116368" y="206960"/>
                </a:lnTo>
                <a:lnTo>
                  <a:pt x="116862" y="204750"/>
                </a:lnTo>
                <a:lnTo>
                  <a:pt x="60690" y="204750"/>
                </a:lnTo>
                <a:lnTo>
                  <a:pt x="52200" y="203170"/>
                </a:lnTo>
                <a:lnTo>
                  <a:pt x="44792" y="198613"/>
                </a:lnTo>
                <a:lnTo>
                  <a:pt x="39551" y="191348"/>
                </a:lnTo>
                <a:lnTo>
                  <a:pt x="37563" y="181646"/>
                </a:lnTo>
                <a:lnTo>
                  <a:pt x="37563" y="0"/>
                </a:lnTo>
                <a:close/>
              </a:path>
              <a:path w="121920" h="242570">
                <a:moveTo>
                  <a:pt x="121380" y="0"/>
                </a:moveTo>
                <a:lnTo>
                  <a:pt x="83807" y="0"/>
                </a:lnTo>
                <a:lnTo>
                  <a:pt x="83807" y="181646"/>
                </a:lnTo>
                <a:lnTo>
                  <a:pt x="81820" y="191348"/>
                </a:lnTo>
                <a:lnTo>
                  <a:pt x="76583" y="198613"/>
                </a:lnTo>
                <a:lnTo>
                  <a:pt x="69178" y="203170"/>
                </a:lnTo>
                <a:lnTo>
                  <a:pt x="60690" y="204750"/>
                </a:lnTo>
                <a:lnTo>
                  <a:pt x="116862" y="204750"/>
                </a:lnTo>
                <a:lnTo>
                  <a:pt x="121380" y="184540"/>
                </a:lnTo>
                <a:lnTo>
                  <a:pt x="12138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81347" y="6048755"/>
            <a:ext cx="127635" cy="239395"/>
          </a:xfrm>
          <a:custGeom>
            <a:avLst/>
            <a:gdLst/>
            <a:ahLst/>
            <a:cxnLst/>
            <a:rect l="l" t="t" r="r" b="b"/>
            <a:pathLst>
              <a:path w="127634" h="239395">
                <a:moveTo>
                  <a:pt x="37572" y="0"/>
                </a:moveTo>
                <a:lnTo>
                  <a:pt x="0" y="0"/>
                </a:lnTo>
                <a:lnTo>
                  <a:pt x="0" y="239391"/>
                </a:lnTo>
                <a:lnTo>
                  <a:pt x="37572" y="239391"/>
                </a:lnTo>
                <a:lnTo>
                  <a:pt x="37572" y="0"/>
                </a:lnTo>
                <a:close/>
              </a:path>
              <a:path w="127634" h="239395">
                <a:moveTo>
                  <a:pt x="52476" y="0"/>
                </a:moveTo>
                <a:lnTo>
                  <a:pt x="38058" y="0"/>
                </a:lnTo>
                <a:lnTo>
                  <a:pt x="75145" y="239391"/>
                </a:lnTo>
                <a:lnTo>
                  <a:pt x="86704" y="239391"/>
                </a:lnTo>
                <a:lnTo>
                  <a:pt x="52476" y="0"/>
                </a:lnTo>
                <a:close/>
              </a:path>
              <a:path w="127634" h="239395">
                <a:moveTo>
                  <a:pt x="127164" y="0"/>
                </a:moveTo>
                <a:lnTo>
                  <a:pt x="89591" y="0"/>
                </a:lnTo>
                <a:lnTo>
                  <a:pt x="89591" y="239391"/>
                </a:lnTo>
                <a:lnTo>
                  <a:pt x="127164" y="239391"/>
                </a:lnTo>
                <a:lnTo>
                  <a:pt x="12716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635677" y="6048768"/>
            <a:ext cx="104139" cy="239395"/>
          </a:xfrm>
          <a:custGeom>
            <a:avLst/>
            <a:gdLst/>
            <a:ahLst/>
            <a:cxnLst/>
            <a:rect l="l" t="t" r="r" b="b"/>
            <a:pathLst>
              <a:path w="104140" h="239395">
                <a:moveTo>
                  <a:pt x="104038" y="0"/>
                </a:moveTo>
                <a:lnTo>
                  <a:pt x="0" y="0"/>
                </a:lnTo>
                <a:lnTo>
                  <a:pt x="0" y="11303"/>
                </a:lnTo>
                <a:lnTo>
                  <a:pt x="31788" y="11303"/>
                </a:lnTo>
                <a:lnTo>
                  <a:pt x="31788" y="224955"/>
                </a:lnTo>
                <a:lnTo>
                  <a:pt x="0" y="224955"/>
                </a:lnTo>
                <a:lnTo>
                  <a:pt x="0" y="239382"/>
                </a:lnTo>
                <a:lnTo>
                  <a:pt x="104038" y="239382"/>
                </a:lnTo>
                <a:lnTo>
                  <a:pt x="104038" y="224955"/>
                </a:lnTo>
                <a:lnTo>
                  <a:pt x="69354" y="224955"/>
                </a:lnTo>
                <a:lnTo>
                  <a:pt x="69354" y="11303"/>
                </a:lnTo>
                <a:lnTo>
                  <a:pt x="104038" y="11303"/>
                </a:lnTo>
                <a:lnTo>
                  <a:pt x="1040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884249" y="6392090"/>
            <a:ext cx="147955" cy="242570"/>
          </a:xfrm>
          <a:custGeom>
            <a:avLst/>
            <a:gdLst/>
            <a:ahLst/>
            <a:cxnLst/>
            <a:rect l="l" t="t" r="r" b="b"/>
            <a:pathLst>
              <a:path w="147954" h="242570">
                <a:moveTo>
                  <a:pt x="20230" y="0"/>
                </a:moveTo>
                <a:lnTo>
                  <a:pt x="0" y="0"/>
                </a:lnTo>
                <a:lnTo>
                  <a:pt x="0" y="242524"/>
                </a:lnTo>
                <a:lnTo>
                  <a:pt x="20230" y="242524"/>
                </a:lnTo>
                <a:lnTo>
                  <a:pt x="20230" y="0"/>
                </a:lnTo>
                <a:close/>
              </a:path>
              <a:path w="147954" h="242570">
                <a:moveTo>
                  <a:pt x="31791" y="0"/>
                </a:moveTo>
                <a:lnTo>
                  <a:pt x="20230" y="0"/>
                </a:lnTo>
                <a:lnTo>
                  <a:pt x="60692" y="242524"/>
                </a:lnTo>
                <a:lnTo>
                  <a:pt x="75143" y="242524"/>
                </a:lnTo>
                <a:lnTo>
                  <a:pt x="31791" y="0"/>
                </a:lnTo>
                <a:close/>
              </a:path>
              <a:path w="147954" h="242570">
                <a:moveTo>
                  <a:pt x="127162" y="0"/>
                </a:moveTo>
                <a:lnTo>
                  <a:pt x="115603" y="0"/>
                </a:lnTo>
                <a:lnTo>
                  <a:pt x="75143" y="242524"/>
                </a:lnTo>
                <a:lnTo>
                  <a:pt x="86703" y="242524"/>
                </a:lnTo>
                <a:lnTo>
                  <a:pt x="127162" y="0"/>
                </a:lnTo>
                <a:close/>
              </a:path>
              <a:path w="147954" h="242570">
                <a:moveTo>
                  <a:pt x="147392" y="0"/>
                </a:moveTo>
                <a:lnTo>
                  <a:pt x="130059" y="0"/>
                </a:lnTo>
                <a:lnTo>
                  <a:pt x="130059" y="242524"/>
                </a:lnTo>
                <a:lnTo>
                  <a:pt x="147392" y="242524"/>
                </a:lnTo>
                <a:lnTo>
                  <a:pt x="14739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147247" y="6392303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491" y="0"/>
                </a:moveTo>
                <a:lnTo>
                  <a:pt x="0" y="0"/>
                </a:lnTo>
                <a:lnTo>
                  <a:pt x="0" y="16497"/>
                </a:lnTo>
                <a:lnTo>
                  <a:pt x="0" y="106616"/>
                </a:lnTo>
                <a:lnTo>
                  <a:pt x="0" y="124396"/>
                </a:lnTo>
                <a:lnTo>
                  <a:pt x="0" y="224675"/>
                </a:lnTo>
                <a:lnTo>
                  <a:pt x="0" y="242443"/>
                </a:lnTo>
                <a:lnTo>
                  <a:pt x="118491" y="242443"/>
                </a:lnTo>
                <a:lnTo>
                  <a:pt x="118491" y="224675"/>
                </a:lnTo>
                <a:lnTo>
                  <a:pt x="20231" y="224675"/>
                </a:lnTo>
                <a:lnTo>
                  <a:pt x="20231" y="124396"/>
                </a:lnTo>
                <a:lnTo>
                  <a:pt x="112712" y="124396"/>
                </a:lnTo>
                <a:lnTo>
                  <a:pt x="112712" y="106616"/>
                </a:lnTo>
                <a:lnTo>
                  <a:pt x="20231" y="106616"/>
                </a:lnTo>
                <a:lnTo>
                  <a:pt x="20231" y="16497"/>
                </a:lnTo>
                <a:lnTo>
                  <a:pt x="118491" y="16497"/>
                </a:lnTo>
                <a:lnTo>
                  <a:pt x="11849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387132" y="6392090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60690" y="0"/>
                </a:moveTo>
                <a:lnTo>
                  <a:pt x="0" y="0"/>
                </a:lnTo>
                <a:lnTo>
                  <a:pt x="0" y="242524"/>
                </a:lnTo>
                <a:lnTo>
                  <a:pt x="60690" y="242524"/>
                </a:lnTo>
                <a:lnTo>
                  <a:pt x="83132" y="237968"/>
                </a:lnTo>
                <a:lnTo>
                  <a:pt x="101512" y="225562"/>
                </a:lnTo>
                <a:lnTo>
                  <a:pt x="101757" y="225201"/>
                </a:lnTo>
                <a:lnTo>
                  <a:pt x="17342" y="225201"/>
                </a:lnTo>
                <a:lnTo>
                  <a:pt x="17342" y="17325"/>
                </a:lnTo>
                <a:lnTo>
                  <a:pt x="101757" y="17325"/>
                </a:lnTo>
                <a:lnTo>
                  <a:pt x="101512" y="16963"/>
                </a:lnTo>
                <a:lnTo>
                  <a:pt x="83132" y="4556"/>
                </a:lnTo>
                <a:lnTo>
                  <a:pt x="60690" y="0"/>
                </a:lnTo>
                <a:close/>
              </a:path>
              <a:path w="118745" h="242570">
                <a:moveTo>
                  <a:pt x="101757" y="17325"/>
                </a:moveTo>
                <a:lnTo>
                  <a:pt x="60690" y="17325"/>
                </a:lnTo>
                <a:lnTo>
                  <a:pt x="75546" y="20392"/>
                </a:lnTo>
                <a:lnTo>
                  <a:pt x="88506" y="28871"/>
                </a:lnTo>
                <a:lnTo>
                  <a:pt x="97673" y="41682"/>
                </a:lnTo>
                <a:lnTo>
                  <a:pt x="101150" y="57744"/>
                </a:lnTo>
                <a:lnTo>
                  <a:pt x="101150" y="184780"/>
                </a:lnTo>
                <a:lnTo>
                  <a:pt x="97673" y="200841"/>
                </a:lnTo>
                <a:lnTo>
                  <a:pt x="88506" y="213652"/>
                </a:lnTo>
                <a:lnTo>
                  <a:pt x="75546" y="222133"/>
                </a:lnTo>
                <a:lnTo>
                  <a:pt x="60690" y="225201"/>
                </a:lnTo>
                <a:lnTo>
                  <a:pt x="101757" y="225201"/>
                </a:lnTo>
                <a:lnTo>
                  <a:pt x="113931" y="207202"/>
                </a:lnTo>
                <a:lnTo>
                  <a:pt x="118493" y="184780"/>
                </a:lnTo>
                <a:lnTo>
                  <a:pt x="118493" y="57744"/>
                </a:lnTo>
                <a:lnTo>
                  <a:pt x="113931" y="35324"/>
                </a:lnTo>
                <a:lnTo>
                  <a:pt x="101757" y="17325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72726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Spasmolytics/antispasmodics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01218" y="6246672"/>
            <a:ext cx="196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0000DC"/>
                </a:solidFill>
                <a:latin typeface="Arial MT"/>
                <a:cs typeface="Arial MT"/>
              </a:rPr>
              <a:t>43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7736" y="1119794"/>
            <a:ext cx="11725275" cy="486918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386080" indent="-373380">
              <a:lnSpc>
                <a:spcPct val="100000"/>
              </a:lnSpc>
              <a:spcBef>
                <a:spcPts val="1430"/>
              </a:spcBef>
              <a:buClr>
                <a:srgbClr val="0D6DC5"/>
              </a:buClr>
              <a:buSzPct val="109090"/>
              <a:buChar char="—"/>
              <a:tabLst>
                <a:tab pos="386080" algn="l"/>
              </a:tabLst>
            </a:pPr>
            <a:r>
              <a:rPr sz="2200" spc="-5" dirty="0">
                <a:latin typeface="Arial MT"/>
                <a:cs typeface="Arial MT"/>
              </a:rPr>
              <a:t>a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group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drugs with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b="1" spc="-5" dirty="0">
                <a:latin typeface="Arial"/>
                <a:cs typeface="Arial"/>
              </a:rPr>
              <a:t>relaxing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effect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on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smooth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muscles</a:t>
            </a:r>
            <a:endParaRPr sz="220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1495"/>
              </a:spcBef>
              <a:buClr>
                <a:srgbClr val="0D6DC5"/>
              </a:buClr>
              <a:buFont typeface="Arial MT"/>
              <a:buChar char="—"/>
              <a:tabLst>
                <a:tab pos="369570" algn="l"/>
              </a:tabLst>
            </a:pPr>
            <a:r>
              <a:rPr sz="2200" b="1" spc="-5" dirty="0">
                <a:latin typeface="Arial"/>
                <a:cs typeface="Arial"/>
              </a:rPr>
              <a:t>therapy of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functional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diseases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of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the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75" dirty="0">
                <a:latin typeface="Arial"/>
                <a:cs typeface="Arial"/>
              </a:rPr>
              <a:t>GIT,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GU </a:t>
            </a:r>
            <a:r>
              <a:rPr sz="2200" b="1" spc="-5" dirty="0">
                <a:latin typeface="Arial"/>
                <a:cs typeface="Arial"/>
              </a:rPr>
              <a:t>system</a:t>
            </a:r>
            <a:endParaRPr sz="2200">
              <a:latin typeface="Arial"/>
              <a:cs typeface="Arial"/>
            </a:endParaRPr>
          </a:p>
          <a:p>
            <a:pPr marL="192405" marR="343535" indent="-180340">
              <a:lnSpc>
                <a:spcPts val="4300"/>
              </a:lnSpc>
              <a:spcBef>
                <a:spcPts val="254"/>
              </a:spcBef>
              <a:buClr>
                <a:srgbClr val="0D6DC5"/>
              </a:buClr>
              <a:buFont typeface="Arial MT"/>
              <a:buChar char="—"/>
              <a:tabLst>
                <a:tab pos="369570" algn="l"/>
              </a:tabLst>
            </a:pPr>
            <a:r>
              <a:rPr sz="2200" b="1" spc="-5" dirty="0">
                <a:latin typeface="Arial"/>
                <a:cs typeface="Arial"/>
              </a:rPr>
              <a:t>symptomatic</a:t>
            </a:r>
            <a:r>
              <a:rPr sz="2200" b="1" spc="50" dirty="0">
                <a:latin typeface="Arial"/>
                <a:cs typeface="Arial"/>
              </a:rPr>
              <a:t> </a:t>
            </a:r>
            <a:r>
              <a:rPr sz="2200" spc="-25" dirty="0">
                <a:latin typeface="Arial MT"/>
                <a:cs typeface="Arial MT"/>
              </a:rPr>
              <a:t>therapy,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aimed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at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suppressing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subjective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difficulties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caused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by </a:t>
            </a:r>
            <a:r>
              <a:rPr sz="2200" spc="-25" dirty="0">
                <a:latin typeface="Arial MT"/>
                <a:cs typeface="Arial MT"/>
              </a:rPr>
              <a:t>incr.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tone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 </a:t>
            </a:r>
            <a:r>
              <a:rPr sz="2200" spc="-59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smooth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muscles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(cramps),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dyskinesia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smooth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muscle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hyperkinesia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(hypermotility</a:t>
            </a:r>
            <a:r>
              <a:rPr sz="2200" spc="-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endParaRPr sz="2200">
              <a:latin typeface="Arial MT"/>
              <a:cs typeface="Arial MT"/>
            </a:endParaRPr>
          </a:p>
          <a:p>
            <a:pPr marL="192405">
              <a:lnSpc>
                <a:spcPct val="100000"/>
              </a:lnSpc>
              <a:spcBef>
                <a:spcPts val="1230"/>
              </a:spcBef>
            </a:pPr>
            <a:r>
              <a:rPr sz="2200" spc="-5" dirty="0">
                <a:latin typeface="Arial MT"/>
                <a:cs typeface="Arial MT"/>
              </a:rPr>
              <a:t>GIT)</a:t>
            </a:r>
            <a:endParaRPr sz="2200">
              <a:latin typeface="Arial MT"/>
              <a:cs typeface="Arial MT"/>
            </a:endParaRPr>
          </a:p>
          <a:p>
            <a:pPr marL="368935" indent="-356870">
              <a:lnSpc>
                <a:spcPct val="100000"/>
              </a:lnSpc>
              <a:spcBef>
                <a:spcPts val="1680"/>
              </a:spcBef>
              <a:buClr>
                <a:srgbClr val="0D6DC5"/>
              </a:buClr>
              <a:buFont typeface="Arial MT"/>
              <a:buChar char="—"/>
              <a:tabLst>
                <a:tab pos="369570" algn="l"/>
              </a:tabLst>
            </a:pPr>
            <a:r>
              <a:rPr sz="2200" b="1" spc="-5" dirty="0">
                <a:latin typeface="Arial"/>
                <a:cs typeface="Arial"/>
              </a:rPr>
              <a:t>Indications</a:t>
            </a:r>
            <a:r>
              <a:rPr sz="2200" spc="-5" dirty="0">
                <a:latin typeface="Arial MT"/>
                <a:cs typeface="Arial MT"/>
              </a:rPr>
              <a:t>:</a:t>
            </a:r>
            <a:r>
              <a:rPr sz="2200" spc="-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therapeutic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diagnostic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examinations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-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endoscopy,</a:t>
            </a:r>
            <a:r>
              <a:rPr sz="2200" spc="-5" dirty="0">
                <a:latin typeface="Arial MT"/>
                <a:cs typeface="Arial MT"/>
              </a:rPr>
              <a:t> e.g.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ERCP</a:t>
            </a:r>
            <a:endParaRPr sz="2200">
              <a:latin typeface="Arial MT"/>
              <a:cs typeface="Arial MT"/>
            </a:endParaRPr>
          </a:p>
          <a:p>
            <a:pPr marL="368935" indent="-356870">
              <a:lnSpc>
                <a:spcPct val="100000"/>
              </a:lnSpc>
              <a:spcBef>
                <a:spcPts val="1490"/>
              </a:spcBef>
              <a:buClr>
                <a:srgbClr val="0D6DC5"/>
              </a:buClr>
              <a:buChar char="—"/>
              <a:tabLst>
                <a:tab pos="369570" algn="l"/>
              </a:tabLst>
            </a:pPr>
            <a:r>
              <a:rPr sz="2200" spc="-5" dirty="0">
                <a:latin typeface="Arial MT"/>
                <a:cs typeface="Arial MT"/>
              </a:rPr>
              <a:t>reduction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25" dirty="0">
                <a:latin typeface="Arial MT"/>
                <a:cs typeface="Arial MT"/>
              </a:rPr>
              <a:t>motility,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suppression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pain,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diarrhea,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convulsions,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nausea,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vomiting,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125" dirty="0">
                <a:latin typeface="Arial MT"/>
                <a:cs typeface="Arial MT"/>
              </a:rPr>
              <a:t>COPD/AB</a:t>
            </a:r>
            <a:endParaRPr sz="2200">
              <a:latin typeface="Arial MT"/>
              <a:cs typeface="Arial MT"/>
            </a:endParaRPr>
          </a:p>
          <a:p>
            <a:pPr marL="192405">
              <a:lnSpc>
                <a:spcPct val="100000"/>
              </a:lnSpc>
              <a:spcBef>
                <a:spcPts val="1660"/>
              </a:spcBef>
            </a:pPr>
            <a:r>
              <a:rPr sz="2200" spc="-5" dirty="0">
                <a:latin typeface="Arial MT"/>
                <a:cs typeface="Arial MT"/>
              </a:rPr>
              <a:t>hyperactive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bladder,</a:t>
            </a:r>
            <a:r>
              <a:rPr sz="2200" spc="-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supportive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treatment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Parkinson's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disease</a:t>
            </a:r>
            <a:endParaRPr sz="2200">
              <a:latin typeface="Arial MT"/>
              <a:cs typeface="Arial MT"/>
            </a:endParaRPr>
          </a:p>
          <a:p>
            <a:pPr marL="368935" indent="-356870">
              <a:lnSpc>
                <a:spcPct val="100000"/>
              </a:lnSpc>
              <a:spcBef>
                <a:spcPts val="1680"/>
              </a:spcBef>
              <a:buClr>
                <a:srgbClr val="0D6DC5"/>
              </a:buClr>
              <a:buChar char="—"/>
              <a:tabLst>
                <a:tab pos="369570" algn="l"/>
              </a:tabLst>
            </a:pPr>
            <a:r>
              <a:rPr sz="2200" spc="-5" dirty="0">
                <a:latin typeface="Arial MT"/>
                <a:cs typeface="Arial MT"/>
              </a:rPr>
              <a:t>enteric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nervous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system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(plexus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myentericus</a:t>
            </a:r>
            <a:r>
              <a:rPr sz="2200" spc="-14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Auerbachi),</a:t>
            </a:r>
            <a:r>
              <a:rPr sz="2200" spc="-114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ANS,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other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agents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(NO,</a:t>
            </a:r>
            <a:r>
              <a:rPr sz="2200" spc="-125" dirty="0">
                <a:latin typeface="Arial MT"/>
                <a:cs typeface="Arial MT"/>
              </a:rPr>
              <a:t> </a:t>
            </a:r>
            <a:r>
              <a:rPr sz="2200" spc="-120" dirty="0">
                <a:latin typeface="Arial MT"/>
                <a:cs typeface="Arial MT"/>
              </a:rPr>
              <a:t>ATP,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VIP)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22987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810"/>
              </a:spcBef>
              <a:buFont typeface="Arial MT"/>
              <a:buChar char="•"/>
              <a:tabLst>
                <a:tab pos="241300" algn="l"/>
              </a:tabLst>
            </a:pPr>
            <a:r>
              <a:rPr spc="-5" dirty="0"/>
              <a:t>Contraindications:</a:t>
            </a:r>
          </a:p>
          <a:p>
            <a:pPr marL="24765">
              <a:lnSpc>
                <a:spcPct val="100000"/>
              </a:lnSpc>
              <a:spcBef>
                <a:spcPts val="1705"/>
              </a:spcBef>
            </a:pPr>
            <a:r>
              <a:rPr b="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5" dirty="0">
                <a:latin typeface="Arial MT"/>
                <a:cs typeface="Arial MT"/>
              </a:rPr>
              <a:t>paralytic</a:t>
            </a:r>
            <a:r>
              <a:rPr b="0" spc="-70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ileus</a:t>
            </a:r>
          </a:p>
          <a:p>
            <a:pPr marL="24765">
              <a:lnSpc>
                <a:spcPct val="100000"/>
              </a:lnSpc>
              <a:spcBef>
                <a:spcPts val="1695"/>
              </a:spcBef>
            </a:pPr>
            <a:r>
              <a:rPr b="0" spc="-1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10" dirty="0">
                <a:latin typeface="Arial MT"/>
                <a:cs typeface="Arial MT"/>
              </a:rPr>
              <a:t>myasthenia</a:t>
            </a:r>
            <a:r>
              <a:rPr b="0" spc="-5" dirty="0">
                <a:latin typeface="Arial MT"/>
                <a:cs typeface="Arial MT"/>
              </a:rPr>
              <a:t> gravis</a:t>
            </a:r>
          </a:p>
          <a:p>
            <a:pPr marL="24765">
              <a:lnSpc>
                <a:spcPct val="100000"/>
              </a:lnSpc>
              <a:spcBef>
                <a:spcPts val="1705"/>
              </a:spcBef>
            </a:pPr>
            <a:r>
              <a:rPr b="0" spc="-1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10" dirty="0">
                <a:latin typeface="Arial MT"/>
                <a:cs typeface="Arial MT"/>
              </a:rPr>
              <a:t>pyloric</a:t>
            </a:r>
            <a:r>
              <a:rPr b="0" spc="-25" dirty="0">
                <a:latin typeface="Arial MT"/>
                <a:cs typeface="Arial MT"/>
              </a:rPr>
              <a:t> </a:t>
            </a:r>
            <a:r>
              <a:rPr b="0" spc="-10" dirty="0">
                <a:latin typeface="Arial MT"/>
                <a:cs typeface="Arial MT"/>
              </a:rPr>
              <a:t>stenosis</a:t>
            </a:r>
          </a:p>
          <a:p>
            <a:pPr marL="24765">
              <a:lnSpc>
                <a:spcPct val="100000"/>
              </a:lnSpc>
              <a:spcBef>
                <a:spcPts val="1705"/>
              </a:spcBef>
            </a:pPr>
            <a:r>
              <a:rPr b="0" spc="-1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10" dirty="0">
                <a:latin typeface="Arial MT"/>
                <a:cs typeface="Arial MT"/>
              </a:rPr>
              <a:t>BPH</a:t>
            </a:r>
          </a:p>
          <a:p>
            <a:pPr marL="24765">
              <a:lnSpc>
                <a:spcPct val="100000"/>
              </a:lnSpc>
              <a:spcBef>
                <a:spcPts val="1695"/>
              </a:spcBef>
            </a:pPr>
            <a:r>
              <a:rPr b="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5" dirty="0">
                <a:latin typeface="Arial MT"/>
                <a:cs typeface="Arial MT"/>
              </a:rPr>
              <a:t>pregnancy</a:t>
            </a:r>
            <a:r>
              <a:rPr b="0" spc="-3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+</a:t>
            </a:r>
            <a:r>
              <a:rPr b="0" spc="-30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lactation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22987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810"/>
              </a:spcBef>
              <a:buFont typeface="Arial MT"/>
              <a:buChar char="•"/>
              <a:tabLst>
                <a:tab pos="241300" algn="l"/>
              </a:tabLst>
            </a:pPr>
            <a:r>
              <a:rPr spc="-10" dirty="0"/>
              <a:t>AE:</a:t>
            </a:r>
          </a:p>
          <a:p>
            <a:pPr marL="24765">
              <a:lnSpc>
                <a:spcPct val="100000"/>
              </a:lnSpc>
              <a:spcBef>
                <a:spcPts val="1705"/>
              </a:spcBef>
            </a:pPr>
            <a:r>
              <a:rPr b="0" spc="-1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10" dirty="0">
                <a:latin typeface="Arial MT"/>
                <a:cs typeface="Arial MT"/>
              </a:rPr>
              <a:t>constipation</a:t>
            </a:r>
          </a:p>
          <a:p>
            <a:pPr marL="24765">
              <a:lnSpc>
                <a:spcPct val="100000"/>
              </a:lnSpc>
              <a:spcBef>
                <a:spcPts val="1695"/>
              </a:spcBef>
            </a:pPr>
            <a:r>
              <a:rPr b="0" spc="-1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10" dirty="0">
                <a:latin typeface="Arial MT"/>
                <a:cs typeface="Arial MT"/>
              </a:rPr>
              <a:t>dry</a:t>
            </a:r>
            <a:r>
              <a:rPr b="0" spc="-6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mouth</a:t>
            </a:r>
          </a:p>
          <a:p>
            <a:pPr marL="24765">
              <a:lnSpc>
                <a:spcPct val="100000"/>
              </a:lnSpc>
              <a:spcBef>
                <a:spcPts val="1705"/>
              </a:spcBef>
            </a:pPr>
            <a:r>
              <a:rPr b="0" spc="-5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5" dirty="0">
                <a:latin typeface="Arial MT"/>
                <a:cs typeface="Arial MT"/>
              </a:rPr>
              <a:t>(+</a:t>
            </a:r>
            <a:r>
              <a:rPr b="0" spc="-15" dirty="0">
                <a:latin typeface="Arial MT"/>
                <a:cs typeface="Arial MT"/>
              </a:rPr>
              <a:t> </a:t>
            </a:r>
            <a:r>
              <a:rPr b="0" spc="-10" dirty="0">
                <a:latin typeface="Arial MT"/>
                <a:cs typeface="Arial MT"/>
              </a:rPr>
              <a:t>other </a:t>
            </a:r>
            <a:r>
              <a:rPr b="0" spc="-5" dirty="0">
                <a:latin typeface="Arial MT"/>
                <a:cs typeface="Arial MT"/>
              </a:rPr>
              <a:t>anticholinergic</a:t>
            </a:r>
            <a:r>
              <a:rPr b="0" spc="-170" dirty="0">
                <a:latin typeface="Arial MT"/>
                <a:cs typeface="Arial MT"/>
              </a:rPr>
              <a:t> </a:t>
            </a:r>
            <a:r>
              <a:rPr b="0" spc="-10" dirty="0">
                <a:latin typeface="Arial MT"/>
                <a:cs typeface="Arial MT"/>
              </a:rPr>
              <a:t>AE)</a:t>
            </a:r>
          </a:p>
          <a:p>
            <a:pPr marL="24765">
              <a:lnSpc>
                <a:spcPct val="100000"/>
              </a:lnSpc>
              <a:spcBef>
                <a:spcPts val="1705"/>
              </a:spcBef>
            </a:pPr>
            <a:r>
              <a:rPr b="0" spc="-1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10" dirty="0">
                <a:latin typeface="Arial MT"/>
                <a:cs typeface="Arial MT"/>
              </a:rPr>
              <a:t>flatulence</a:t>
            </a:r>
          </a:p>
          <a:p>
            <a:pPr marL="24765">
              <a:lnSpc>
                <a:spcPct val="100000"/>
              </a:lnSpc>
              <a:spcBef>
                <a:spcPts val="1695"/>
              </a:spcBef>
            </a:pPr>
            <a:r>
              <a:rPr b="0" spc="-10" dirty="0">
                <a:solidFill>
                  <a:srgbClr val="0D6DC5"/>
                </a:solidFill>
                <a:latin typeface="Arial MT"/>
                <a:cs typeface="Arial MT"/>
              </a:rPr>
              <a:t>—</a:t>
            </a:r>
            <a:r>
              <a:rPr b="0" spc="-10" dirty="0">
                <a:latin typeface="Arial MT"/>
                <a:cs typeface="Arial MT"/>
              </a:rPr>
              <a:t>pyrosis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72726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Spasmolytics/antispasmodics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670" y="1301877"/>
            <a:ext cx="10399395" cy="4352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804"/>
              </a:lnSpc>
              <a:spcBef>
                <a:spcPts val="100"/>
              </a:spcBef>
            </a:pPr>
            <a:r>
              <a:rPr sz="3300" b="1" dirty="0">
                <a:solidFill>
                  <a:srgbClr val="FF0000"/>
                </a:solidFill>
                <a:latin typeface="Arial"/>
                <a:cs typeface="Arial"/>
              </a:rPr>
              <a:t>1.</a:t>
            </a:r>
            <a:r>
              <a:rPr sz="3300" b="1" spc="1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FF0000"/>
                </a:solidFill>
                <a:latin typeface="Arial"/>
                <a:cs typeface="Arial"/>
              </a:rPr>
              <a:t>Neurotropic</a:t>
            </a:r>
            <a:endParaRPr sz="3300">
              <a:latin typeface="Arial"/>
              <a:cs typeface="Arial"/>
            </a:endParaRPr>
          </a:p>
          <a:p>
            <a:pPr marL="469900" marR="316230" indent="-457200">
              <a:lnSpc>
                <a:spcPct val="80000"/>
              </a:lnSpc>
              <a:spcBef>
                <a:spcPts val="470"/>
              </a:spcBef>
              <a:tabLst>
                <a:tab pos="469265" algn="l"/>
              </a:tabLst>
            </a:pPr>
            <a:r>
              <a:rPr sz="2600" dirty="0">
                <a:solidFill>
                  <a:srgbClr val="0D6DC5"/>
                </a:solidFill>
                <a:latin typeface="Arial MT"/>
                <a:cs typeface="Arial MT"/>
              </a:rPr>
              <a:t>-	</a:t>
            </a:r>
            <a:r>
              <a:rPr sz="2600" b="1" spc="-5" dirty="0">
                <a:latin typeface="Arial"/>
                <a:cs typeface="Arial"/>
              </a:rPr>
              <a:t>parasympatholytics </a:t>
            </a:r>
            <a:r>
              <a:rPr sz="2600" spc="-5" dirty="0">
                <a:latin typeface="Arial MT"/>
                <a:cs typeface="Arial MT"/>
              </a:rPr>
              <a:t>(</a:t>
            </a:r>
            <a:r>
              <a:rPr sz="2400" spc="-5" dirty="0">
                <a:latin typeface="Arial MT"/>
                <a:cs typeface="Arial MT"/>
              </a:rPr>
              <a:t>atropine </a:t>
            </a:r>
            <a:r>
              <a:rPr sz="2400" dirty="0">
                <a:latin typeface="Arial MT"/>
                <a:cs typeface="Arial MT"/>
              </a:rPr>
              <a:t>- </a:t>
            </a:r>
            <a:r>
              <a:rPr sz="2400" spc="-5" dirty="0">
                <a:latin typeface="Arial MT"/>
                <a:cs typeface="Arial MT"/>
              </a:rPr>
              <a:t>not </a:t>
            </a:r>
            <a:r>
              <a:rPr sz="2400" dirty="0">
                <a:latin typeface="Arial MT"/>
                <a:cs typeface="Arial MT"/>
              </a:rPr>
              <a:t>currently </a:t>
            </a:r>
            <a:r>
              <a:rPr sz="2400" spc="-5" dirty="0">
                <a:latin typeface="Arial MT"/>
                <a:cs typeface="Arial MT"/>
              </a:rPr>
              <a:t>used </a:t>
            </a:r>
            <a:r>
              <a:rPr sz="2400" dirty="0">
                <a:latin typeface="Arial MT"/>
                <a:cs typeface="Arial MT"/>
              </a:rPr>
              <a:t>as </a:t>
            </a:r>
            <a:r>
              <a:rPr sz="2400" spc="-5" dirty="0">
                <a:latin typeface="Arial MT"/>
                <a:cs typeface="Arial MT"/>
              </a:rPr>
              <a:t>antispasmodic,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oxybutynin, solifenacin, darifenacin, otilonium, fenpiverine, N-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butylscopolamine,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trospium,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tolterodine</a:t>
            </a:r>
            <a:r>
              <a:rPr sz="2600" spc="-5" dirty="0">
                <a:latin typeface="Arial MT"/>
                <a:cs typeface="Arial MT"/>
              </a:rPr>
              <a:t>)</a:t>
            </a:r>
            <a:endParaRPr sz="2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614"/>
              </a:spcBef>
            </a:pPr>
            <a:r>
              <a:rPr sz="3300" b="1" spc="-5" dirty="0">
                <a:solidFill>
                  <a:srgbClr val="FF0000"/>
                </a:solidFill>
                <a:latin typeface="Arial"/>
                <a:cs typeface="Arial"/>
              </a:rPr>
              <a:t>2.</a:t>
            </a:r>
            <a:r>
              <a:rPr sz="3300" b="1" spc="2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FF0000"/>
                </a:solidFill>
                <a:latin typeface="Arial"/>
                <a:cs typeface="Arial"/>
              </a:rPr>
              <a:t>Myotropic</a:t>
            </a:r>
            <a:endParaRPr sz="3300">
              <a:latin typeface="Arial"/>
              <a:cs typeface="Arial"/>
            </a:endParaRPr>
          </a:p>
          <a:p>
            <a:pPr marL="297180">
              <a:lnSpc>
                <a:spcPct val="100000"/>
              </a:lnSpc>
              <a:spcBef>
                <a:spcPts val="5"/>
              </a:spcBef>
            </a:pPr>
            <a:r>
              <a:rPr sz="2600" spc="-5" dirty="0">
                <a:latin typeface="Arial MT"/>
                <a:cs typeface="Arial MT"/>
              </a:rPr>
              <a:t>(drotaverin,</a:t>
            </a:r>
            <a:r>
              <a:rPr sz="2600" spc="-4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alverin,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mebeverin,</a:t>
            </a:r>
            <a:r>
              <a:rPr sz="2600" spc="-8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pitofenon)</a:t>
            </a:r>
            <a:endParaRPr sz="2600">
              <a:latin typeface="Arial MT"/>
              <a:cs typeface="Arial MT"/>
            </a:endParaRPr>
          </a:p>
          <a:p>
            <a:pPr marL="12700">
              <a:lnSpc>
                <a:spcPts val="3635"/>
              </a:lnSpc>
              <a:spcBef>
                <a:spcPts val="1425"/>
              </a:spcBef>
            </a:pP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r>
              <a:rPr sz="2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FF0000"/>
                </a:solidFill>
                <a:latin typeface="Arial"/>
                <a:cs typeface="Arial"/>
              </a:rPr>
              <a:t>carminative,</a:t>
            </a:r>
            <a:r>
              <a:rPr sz="33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FF0000"/>
                </a:solidFill>
                <a:latin typeface="Arial"/>
                <a:cs typeface="Arial"/>
              </a:rPr>
              <a:t>spasmoanalgesics,</a:t>
            </a:r>
            <a:r>
              <a:rPr sz="33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FF0000"/>
                </a:solidFill>
                <a:latin typeface="Arial"/>
                <a:cs typeface="Arial"/>
              </a:rPr>
              <a:t>deflatulent</a:t>
            </a:r>
            <a:r>
              <a:rPr sz="33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FF0000"/>
                </a:solidFill>
                <a:latin typeface="Arial"/>
                <a:cs typeface="Arial"/>
              </a:rPr>
              <a:t>agents</a:t>
            </a:r>
            <a:endParaRPr sz="3300">
              <a:latin typeface="Arial"/>
              <a:cs typeface="Arial"/>
            </a:endParaRPr>
          </a:p>
          <a:p>
            <a:pPr marL="469900">
              <a:lnSpc>
                <a:spcPts val="2855"/>
              </a:lnSpc>
            </a:pPr>
            <a:r>
              <a:rPr sz="2800" dirty="0">
                <a:latin typeface="Arial MT"/>
                <a:cs typeface="Arial MT"/>
              </a:rPr>
              <a:t>(dimethicone,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simethicone)</a:t>
            </a:r>
            <a:endParaRPr sz="2800">
              <a:latin typeface="Arial MT"/>
              <a:cs typeface="Arial MT"/>
            </a:endParaRPr>
          </a:p>
          <a:p>
            <a:pPr marL="469900" marR="1381760" indent="-457200">
              <a:lnSpc>
                <a:spcPts val="2700"/>
              </a:lnSpc>
              <a:spcBef>
                <a:spcPts val="459"/>
              </a:spcBef>
            </a:pP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r>
              <a:rPr sz="2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others</a:t>
            </a:r>
            <a:r>
              <a:rPr sz="28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 MT"/>
                <a:cs typeface="Arial MT"/>
              </a:rPr>
              <a:t>(NSAIDs,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opioids,</a:t>
            </a:r>
            <a:r>
              <a:rPr sz="2800" spc="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nitrates,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antidepressants</a:t>
            </a:r>
            <a:r>
              <a:rPr sz="2800" spc="5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with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anticholinergic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action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etc.)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79235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Classification</a:t>
            </a:r>
            <a:r>
              <a:rPr spc="-10" dirty="0"/>
              <a:t> of</a:t>
            </a:r>
            <a:r>
              <a:rPr dirty="0"/>
              <a:t> </a:t>
            </a:r>
            <a:r>
              <a:rPr spc="-5" dirty="0"/>
              <a:t>antispasmodics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4383" y="1124938"/>
            <a:ext cx="9935845" cy="4749165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400" dirty="0">
                <a:latin typeface="Arial MT"/>
                <a:cs typeface="Arial MT"/>
              </a:rPr>
              <a:t>-</a:t>
            </a:r>
            <a:r>
              <a:rPr sz="2400" spc="-15" dirty="0">
                <a:latin typeface="Arial MT"/>
                <a:cs typeface="Arial MT"/>
              </a:rPr>
              <a:t> VNS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receptors,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only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splanchnic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smooth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muscle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  <a:tabLst>
                <a:tab pos="469265" algn="l"/>
              </a:tabLst>
            </a:pPr>
            <a:r>
              <a:rPr sz="2400" b="1" spc="-5" dirty="0">
                <a:solidFill>
                  <a:srgbClr val="0000DC"/>
                </a:solidFill>
                <a:latin typeface="Arial"/>
                <a:cs typeface="Arial"/>
              </a:rPr>
              <a:t>a)	Anticholinergics</a:t>
            </a:r>
            <a:r>
              <a:rPr sz="2400" b="1" spc="-7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00DC"/>
                </a:solidFill>
                <a:latin typeface="Arial"/>
                <a:cs typeface="Arial"/>
              </a:rPr>
              <a:t>/</a:t>
            </a:r>
            <a:r>
              <a:rPr sz="2400" b="1" spc="-5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DC"/>
                </a:solidFill>
                <a:latin typeface="Arial"/>
                <a:cs typeface="Arial"/>
              </a:rPr>
              <a:t>parasympatholytics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2400" spc="-5" dirty="0">
                <a:latin typeface="Arial MT"/>
                <a:cs typeface="Arial MT"/>
              </a:rPr>
              <a:t>with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tertiary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N,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lipophilic</a:t>
            </a:r>
            <a:r>
              <a:rPr sz="2400" dirty="0">
                <a:latin typeface="Arial MT"/>
                <a:cs typeface="Arial MT"/>
              </a:rPr>
              <a:t> substances,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via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HEB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(CNS</a:t>
            </a:r>
            <a:r>
              <a:rPr sz="2400" spc="-1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AE)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buClr>
                <a:srgbClr val="0D6DC5"/>
              </a:buClr>
              <a:buFont typeface="Arial MT"/>
              <a:buChar char="—"/>
              <a:tabLst>
                <a:tab pos="469265" algn="l"/>
                <a:tab pos="469900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atropine</a:t>
            </a:r>
            <a:r>
              <a:rPr sz="24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–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spasmolytic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eff.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on </a:t>
            </a:r>
            <a:r>
              <a:rPr sz="2400" dirty="0">
                <a:latin typeface="Arial MT"/>
                <a:cs typeface="Arial MT"/>
              </a:rPr>
              <a:t>the </a:t>
            </a:r>
            <a:r>
              <a:rPr sz="2400" spc="-70" dirty="0">
                <a:latin typeface="Arial MT"/>
                <a:cs typeface="Arial MT"/>
              </a:rPr>
              <a:t>GIT,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obsolete</a:t>
            </a:r>
            <a:endParaRPr sz="240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910"/>
              </a:spcBef>
              <a:buClr>
                <a:srgbClr val="0D6DC5"/>
              </a:buClr>
              <a:buFont typeface="Arial MT"/>
              <a:buChar char="—"/>
              <a:tabLst>
                <a:tab pos="469265" algn="l"/>
                <a:tab pos="469900" algn="l"/>
              </a:tabLst>
            </a:pP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oxybutynine</a:t>
            </a:r>
            <a:r>
              <a:rPr sz="24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– </a:t>
            </a:r>
            <a:r>
              <a:rPr sz="2400" spc="-5" dirty="0">
                <a:latin typeface="Arial MT"/>
                <a:cs typeface="Arial MT"/>
              </a:rPr>
              <a:t>selectively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 </a:t>
            </a:r>
            <a:r>
              <a:rPr sz="2400" spc="-5" dirty="0">
                <a:latin typeface="Arial MT"/>
                <a:cs typeface="Arial MT"/>
              </a:rPr>
              <a:t>urinary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systém,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I: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pollakiuria,</a:t>
            </a:r>
            <a:endParaRPr sz="2400">
              <a:latin typeface="Arial MT"/>
              <a:cs typeface="Arial MT"/>
            </a:endParaRPr>
          </a:p>
          <a:p>
            <a:pPr marL="469900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latin typeface="Arial MT"/>
                <a:cs typeface="Arial MT"/>
              </a:rPr>
              <a:t>incontinence,</a:t>
            </a:r>
            <a:r>
              <a:rPr sz="2400" spc="1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hyperactive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urine. Bladder</a:t>
            </a:r>
            <a:endParaRPr sz="2400">
              <a:latin typeface="Arial MT"/>
              <a:cs typeface="Arial MT"/>
            </a:endParaRPr>
          </a:p>
          <a:p>
            <a:pPr marL="469900" marR="5080" indent="-457200">
              <a:lnSpc>
                <a:spcPct val="100000"/>
              </a:lnSpc>
              <a:spcBef>
                <a:spcPts val="1935"/>
              </a:spcBef>
              <a:buClr>
                <a:srgbClr val="0D6DC5"/>
              </a:buClr>
              <a:buFont typeface="Arial MT"/>
              <a:buChar char="—"/>
              <a:tabLst>
                <a:tab pos="469265" algn="l"/>
                <a:tab pos="469900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darifenacin,</a:t>
            </a:r>
            <a:r>
              <a:rPr sz="2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solifenacin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–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urinary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bladder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hyperactivity,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incontinence,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pollakiuria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68776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Neurotropic</a:t>
            </a:r>
            <a:r>
              <a:rPr spc="5" dirty="0"/>
              <a:t> </a:t>
            </a:r>
            <a:r>
              <a:rPr spc="-10" dirty="0"/>
              <a:t>antispasmodics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2852" y="706458"/>
            <a:ext cx="10836275" cy="5910580"/>
          </a:xfrm>
          <a:prstGeom prst="rect">
            <a:avLst/>
          </a:prstGeom>
        </p:spPr>
        <p:txBody>
          <a:bodyPr vert="horz" wrap="square" lIns="0" tIns="2146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9"/>
              </a:spcBef>
              <a:tabLst>
                <a:tab pos="469900" algn="l"/>
              </a:tabLst>
            </a:pPr>
            <a:r>
              <a:rPr sz="2600" b="1" dirty="0">
                <a:solidFill>
                  <a:srgbClr val="0000DC"/>
                </a:solidFill>
                <a:latin typeface="Arial"/>
                <a:cs typeface="Arial"/>
              </a:rPr>
              <a:t>b)	</a:t>
            </a:r>
            <a:r>
              <a:rPr sz="2600" b="1" spc="-5" dirty="0">
                <a:solidFill>
                  <a:srgbClr val="0000DC"/>
                </a:solidFill>
                <a:latin typeface="Arial"/>
                <a:cs typeface="Arial"/>
              </a:rPr>
              <a:t>Parasympatholytics</a:t>
            </a:r>
            <a:endParaRPr sz="26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595"/>
              </a:spcBef>
              <a:buClr>
                <a:srgbClr val="0D6DC5"/>
              </a:buClr>
              <a:buChar char="-"/>
              <a:tabLst>
                <a:tab pos="469900" algn="l"/>
                <a:tab pos="470534" algn="l"/>
              </a:tabLst>
            </a:pPr>
            <a:r>
              <a:rPr sz="2600" dirty="0">
                <a:latin typeface="Arial MT"/>
                <a:cs typeface="Arial MT"/>
              </a:rPr>
              <a:t>quaternary</a:t>
            </a:r>
            <a:r>
              <a:rPr sz="2600" spc="-3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N,</a:t>
            </a:r>
            <a:r>
              <a:rPr sz="2600" spc="-5" dirty="0">
                <a:latin typeface="Arial MT"/>
                <a:cs typeface="Arial MT"/>
              </a:rPr>
              <a:t> </a:t>
            </a:r>
            <a:r>
              <a:rPr sz="2600" spc="5" dirty="0">
                <a:latin typeface="Arial MT"/>
                <a:cs typeface="Arial MT"/>
              </a:rPr>
              <a:t>does</a:t>
            </a:r>
            <a:r>
              <a:rPr sz="2600" spc="-5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not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pass</a:t>
            </a:r>
            <a:r>
              <a:rPr sz="2600" spc="-5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through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BBB</a:t>
            </a:r>
            <a:endParaRPr sz="2600">
              <a:latin typeface="Arial MT"/>
              <a:cs typeface="Arial MT"/>
            </a:endParaRPr>
          </a:p>
          <a:p>
            <a:pPr marL="649605" lvl="1" indent="-457834">
              <a:lnSpc>
                <a:spcPct val="100000"/>
              </a:lnSpc>
              <a:spcBef>
                <a:spcPts val="1600"/>
              </a:spcBef>
              <a:buClr>
                <a:srgbClr val="0000DC"/>
              </a:buClr>
              <a:buFont typeface="Arial MT"/>
              <a:buChar char="—"/>
              <a:tabLst>
                <a:tab pos="650240" algn="l"/>
              </a:tabLst>
            </a:pP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otilonium</a:t>
            </a:r>
            <a:r>
              <a:rPr sz="26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 MT"/>
                <a:cs typeface="Arial MT"/>
              </a:rPr>
              <a:t>–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spc="5" dirty="0">
                <a:latin typeface="Arial MT"/>
                <a:cs typeface="Arial MT"/>
              </a:rPr>
              <a:t>spasms</a:t>
            </a:r>
            <a:r>
              <a:rPr sz="2600" spc="-6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</a:t>
            </a:r>
            <a:r>
              <a:rPr sz="2600" spc="-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the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spc="-70" dirty="0">
                <a:latin typeface="Arial MT"/>
                <a:cs typeface="Arial MT"/>
              </a:rPr>
              <a:t>GIT,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biliary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system,</a:t>
            </a:r>
            <a:r>
              <a:rPr sz="2600" spc="-5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G-U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system</a:t>
            </a:r>
            <a:endParaRPr sz="2600">
              <a:latin typeface="Arial MT"/>
              <a:cs typeface="Arial MT"/>
            </a:endParaRPr>
          </a:p>
          <a:p>
            <a:pPr marL="649605" lvl="1" indent="-457834">
              <a:lnSpc>
                <a:spcPct val="100000"/>
              </a:lnSpc>
              <a:spcBef>
                <a:spcPts val="985"/>
              </a:spcBef>
              <a:buClr>
                <a:srgbClr val="0000DC"/>
              </a:buClr>
              <a:buFont typeface="Arial MT"/>
              <a:buChar char="—"/>
              <a:tabLst>
                <a:tab pos="650240" algn="l"/>
              </a:tabLst>
            </a:pP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fenpiverine </a:t>
            </a:r>
            <a:r>
              <a:rPr sz="2600" dirty="0">
                <a:latin typeface="Arial MT"/>
                <a:cs typeface="Arial MT"/>
              </a:rPr>
              <a:t>–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combination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with</a:t>
            </a:r>
            <a:r>
              <a:rPr sz="2600" spc="1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metamizole</a:t>
            </a:r>
            <a:r>
              <a:rPr sz="2600" spc="-4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and</a:t>
            </a:r>
            <a:r>
              <a:rPr sz="2600" spc="-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pitofenone,</a:t>
            </a:r>
            <a:endParaRPr sz="2600">
              <a:latin typeface="Arial MT"/>
              <a:cs typeface="Arial MT"/>
            </a:endParaRPr>
          </a:p>
          <a:p>
            <a:pPr marL="649605">
              <a:lnSpc>
                <a:spcPct val="100000"/>
              </a:lnSpc>
              <a:spcBef>
                <a:spcPts val="1560"/>
              </a:spcBef>
            </a:pPr>
            <a:r>
              <a:rPr sz="2600" spc="-5" dirty="0">
                <a:latin typeface="Arial MT"/>
                <a:cs typeface="Arial MT"/>
              </a:rPr>
              <a:t>spasmoanalgesic</a:t>
            </a:r>
            <a:r>
              <a:rPr sz="2600" spc="9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system,</a:t>
            </a:r>
            <a:r>
              <a:rPr sz="2600" spc="-65" dirty="0">
                <a:latin typeface="Arial MT"/>
                <a:cs typeface="Arial MT"/>
              </a:rPr>
              <a:t> </a:t>
            </a:r>
            <a:r>
              <a:rPr sz="2600" spc="-70" dirty="0">
                <a:latin typeface="Arial MT"/>
                <a:cs typeface="Arial MT"/>
              </a:rPr>
              <a:t>GIT,</a:t>
            </a:r>
            <a:r>
              <a:rPr sz="2600" spc="-3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GU,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dysmenorrhea</a:t>
            </a:r>
            <a:endParaRPr sz="2600">
              <a:latin typeface="Arial MT"/>
              <a:cs typeface="Arial MT"/>
            </a:endParaRPr>
          </a:p>
          <a:p>
            <a:pPr marL="649605" marR="5080" lvl="1" indent="-457200">
              <a:lnSpc>
                <a:spcPct val="150000"/>
              </a:lnSpc>
              <a:buClr>
                <a:srgbClr val="0000DC"/>
              </a:buClr>
              <a:buFont typeface="Arial MT"/>
              <a:buChar char="—"/>
              <a:tabLst>
                <a:tab pos="650240" algn="l"/>
                <a:tab pos="4970780" algn="l"/>
              </a:tabLst>
            </a:pP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N-butylscopolamine </a:t>
            </a:r>
            <a:r>
              <a:rPr sz="2600" dirty="0">
                <a:latin typeface="Arial MT"/>
                <a:cs typeface="Arial MT"/>
              </a:rPr>
              <a:t>– spasms of the </a:t>
            </a:r>
            <a:r>
              <a:rPr sz="2600" spc="-70" dirty="0">
                <a:latin typeface="Arial MT"/>
                <a:cs typeface="Arial MT"/>
              </a:rPr>
              <a:t>GIT, </a:t>
            </a:r>
            <a:r>
              <a:rPr sz="2600" spc="-5" dirty="0">
                <a:latin typeface="Arial MT"/>
                <a:cs typeface="Arial MT"/>
              </a:rPr>
              <a:t>biliary system, </a:t>
            </a:r>
            <a:r>
              <a:rPr sz="2600" dirty="0">
                <a:latin typeface="Arial MT"/>
                <a:cs typeface="Arial MT"/>
              </a:rPr>
              <a:t>G-U 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system,</a:t>
            </a:r>
            <a:r>
              <a:rPr sz="2600" spc="-6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endoscopy</a:t>
            </a:r>
            <a:r>
              <a:rPr sz="2600" spc="110" dirty="0">
                <a:latin typeface="Arial MT"/>
                <a:cs typeface="Arial MT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fesoterodine,</a:t>
            </a:r>
            <a:r>
              <a:rPr sz="26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tolterodine,</a:t>
            </a:r>
            <a:r>
              <a:rPr sz="2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trospium</a:t>
            </a:r>
            <a:r>
              <a:rPr sz="26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 MT"/>
                <a:cs typeface="Arial MT"/>
              </a:rPr>
              <a:t>–</a:t>
            </a:r>
            <a:r>
              <a:rPr sz="2600" spc="1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functional </a:t>
            </a:r>
            <a:r>
              <a:rPr sz="2600" spc="-7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disorders</a:t>
            </a:r>
            <a:r>
              <a:rPr sz="2600" spc="-4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the GIT</a:t>
            </a:r>
            <a:r>
              <a:rPr sz="2600" spc="-6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and</a:t>
            </a:r>
            <a:r>
              <a:rPr sz="2600" spc="2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GU	system</a:t>
            </a:r>
            <a:endParaRPr sz="2600">
              <a:latin typeface="Arial MT"/>
              <a:cs typeface="Arial MT"/>
            </a:endParaRPr>
          </a:p>
          <a:p>
            <a:pPr marL="649605" marR="773430" lvl="1" indent="-457200">
              <a:lnSpc>
                <a:spcPts val="4680"/>
              </a:lnSpc>
              <a:spcBef>
                <a:spcPts val="215"/>
              </a:spcBef>
              <a:buClr>
                <a:srgbClr val="0000DC"/>
              </a:buClr>
              <a:buFont typeface="Arial MT"/>
              <a:buChar char="—"/>
              <a:tabLst>
                <a:tab pos="650240" algn="l"/>
              </a:tabLst>
            </a:pP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ipratropium, tiotropium </a:t>
            </a:r>
            <a:r>
              <a:rPr sz="2600" dirty="0">
                <a:latin typeface="Arial MT"/>
                <a:cs typeface="Arial MT"/>
              </a:rPr>
              <a:t>– </a:t>
            </a:r>
            <a:r>
              <a:rPr sz="2600" spc="-5" dirty="0">
                <a:latin typeface="Arial MT"/>
                <a:cs typeface="Arial MT"/>
              </a:rPr>
              <a:t>bronchodilators, </a:t>
            </a:r>
            <a:r>
              <a:rPr sz="2600" dirty="0">
                <a:latin typeface="Arial MT"/>
                <a:cs typeface="Arial MT"/>
              </a:rPr>
              <a:t>often </a:t>
            </a:r>
            <a:r>
              <a:rPr sz="2600" spc="-5" dirty="0">
                <a:latin typeface="Arial MT"/>
                <a:cs typeface="Arial MT"/>
              </a:rPr>
              <a:t>in </a:t>
            </a:r>
            <a:r>
              <a:rPr sz="2600" dirty="0">
                <a:latin typeface="Arial MT"/>
                <a:cs typeface="Arial MT"/>
              </a:rPr>
              <a:t>combination </a:t>
            </a:r>
            <a:r>
              <a:rPr sz="2600" spc="-7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with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beta2</a:t>
            </a:r>
            <a:r>
              <a:rPr sz="2600" spc="13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agonists</a:t>
            </a:r>
            <a:endParaRPr sz="26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68776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Neurotropic</a:t>
            </a:r>
            <a:r>
              <a:rPr spc="-35" dirty="0"/>
              <a:t> </a:t>
            </a:r>
            <a:r>
              <a:rPr spc="-5" dirty="0"/>
              <a:t>antispasmodics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218" y="1783841"/>
            <a:ext cx="9187180" cy="1699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0340" algn="l"/>
              </a:tabLst>
            </a:pPr>
            <a:r>
              <a:rPr sz="2400" spc="-2380" dirty="0">
                <a:solidFill>
                  <a:srgbClr val="0D6DC5"/>
                </a:solidFill>
                <a:latin typeface="Arial MT"/>
                <a:cs typeface="Arial MT"/>
              </a:rPr>
              <a:t>—	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oxybutynine,</a:t>
            </a:r>
            <a:r>
              <a:rPr sz="24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propiverine</a:t>
            </a:r>
            <a:endParaRPr sz="2400">
              <a:latin typeface="Arial"/>
              <a:cs typeface="Arial"/>
            </a:endParaRPr>
          </a:p>
          <a:p>
            <a:pPr marL="213995" indent="-189865">
              <a:lnSpc>
                <a:spcPct val="100000"/>
              </a:lnSpc>
              <a:spcBef>
                <a:spcPts val="1905"/>
              </a:spcBef>
              <a:buChar char="•"/>
              <a:tabLst>
                <a:tab pos="214629" algn="l"/>
              </a:tabLst>
            </a:pPr>
            <a:r>
              <a:rPr sz="2400" spc="-10" dirty="0">
                <a:latin typeface="Arial MT"/>
                <a:cs typeface="Arial MT"/>
              </a:rPr>
              <a:t>act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selectively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on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the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urinary</a:t>
            </a:r>
            <a:r>
              <a:rPr sz="2400" spc="-15" dirty="0">
                <a:latin typeface="Arial MT"/>
                <a:cs typeface="Arial MT"/>
              </a:rPr>
              <a:t> system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>
              <a:latin typeface="Arial MT"/>
              <a:cs typeface="Arial MT"/>
            </a:endParaRPr>
          </a:p>
          <a:p>
            <a:pPr marL="24765">
              <a:lnSpc>
                <a:spcPct val="100000"/>
              </a:lnSpc>
            </a:pPr>
            <a:r>
              <a:rPr sz="2400" dirty="0">
                <a:latin typeface="Arial MT"/>
                <a:cs typeface="Arial MT"/>
              </a:rPr>
              <a:t>IND: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incontinence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due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overactive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bladder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(after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spinal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cord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injury)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1218" y="6246672"/>
            <a:ext cx="196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00DC"/>
                </a:solidFill>
                <a:latin typeface="Arial MT"/>
                <a:cs typeface="Arial MT"/>
              </a:rPr>
              <a:t>48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929957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pc="-5" dirty="0"/>
              <a:t>Combination </a:t>
            </a:r>
            <a:r>
              <a:rPr spc="-10" dirty="0"/>
              <a:t>of </a:t>
            </a:r>
            <a:r>
              <a:rPr spc="-5" dirty="0"/>
              <a:t>neurotropic/myotropic </a:t>
            </a:r>
            <a:r>
              <a:rPr spc="-1100" dirty="0"/>
              <a:t> </a:t>
            </a:r>
            <a:r>
              <a:rPr spc="-5" dirty="0"/>
              <a:t>antispasmodics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4669" y="1178813"/>
            <a:ext cx="10038080" cy="54641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469900" marR="836294" indent="-457200">
              <a:lnSpc>
                <a:spcPts val="3190"/>
              </a:lnSpc>
              <a:spcBef>
                <a:spcPts val="340"/>
              </a:spcBef>
              <a:buClr>
                <a:srgbClr val="0000DC"/>
              </a:buClr>
              <a:buFont typeface="Calibri"/>
              <a:buChar char="—"/>
              <a:tabLst>
                <a:tab pos="469265" algn="l"/>
                <a:tab pos="469900" algn="l"/>
              </a:tabLst>
            </a:pPr>
            <a:r>
              <a:rPr sz="2800" spc="-5" dirty="0">
                <a:latin typeface="Arial MT"/>
                <a:cs typeface="Arial MT"/>
              </a:rPr>
              <a:t>direct </a:t>
            </a:r>
            <a:r>
              <a:rPr sz="2800" spc="-10" dirty="0">
                <a:latin typeface="Arial MT"/>
                <a:cs typeface="Arial MT"/>
              </a:rPr>
              <a:t>effect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on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smooth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muscles,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smooth</a:t>
            </a:r>
            <a:r>
              <a:rPr sz="2800" spc="4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muscles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in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vessels</a:t>
            </a:r>
            <a:endParaRPr sz="2800">
              <a:latin typeface="Arial MT"/>
              <a:cs typeface="Arial MT"/>
            </a:endParaRPr>
          </a:p>
          <a:p>
            <a:pPr marL="469900" marR="105410" indent="-457200">
              <a:lnSpc>
                <a:spcPts val="3000"/>
              </a:lnSpc>
              <a:spcBef>
                <a:spcPts val="175"/>
              </a:spcBef>
              <a:buClr>
                <a:srgbClr val="0000DC"/>
              </a:buClr>
              <a:buFont typeface="Calibri"/>
              <a:buChar char="—"/>
              <a:tabLst>
                <a:tab pos="469265" algn="l"/>
                <a:tab pos="469900" algn="l"/>
                <a:tab pos="2277110" algn="l"/>
              </a:tabLst>
            </a:pPr>
            <a:r>
              <a:rPr sz="2800" b="1" spc="-40" dirty="0">
                <a:latin typeface="Arial"/>
                <a:cs typeface="Arial"/>
              </a:rPr>
              <a:t>Various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MoA: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 MT"/>
                <a:cs typeface="Arial MT"/>
              </a:rPr>
              <a:t>blockade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calcium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channels,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activation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potassium	</a:t>
            </a:r>
            <a:r>
              <a:rPr sz="2800" dirty="0">
                <a:latin typeface="Arial MT"/>
                <a:cs typeface="Arial MT"/>
              </a:rPr>
              <a:t>channels,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stimulation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NO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production,</a:t>
            </a:r>
            <a:r>
              <a:rPr sz="2800" spc="7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increase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of </a:t>
            </a:r>
            <a:r>
              <a:rPr sz="2800" spc="-40" dirty="0">
                <a:latin typeface="Arial MT"/>
                <a:cs typeface="Arial MT"/>
              </a:rPr>
              <a:t>cAMP/cGMP,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...</a:t>
            </a:r>
            <a:endParaRPr sz="2800">
              <a:latin typeface="Arial MT"/>
              <a:cs typeface="Arial MT"/>
            </a:endParaRPr>
          </a:p>
          <a:p>
            <a:pPr marL="469900" indent="-457200">
              <a:lnSpc>
                <a:spcPts val="3275"/>
              </a:lnSpc>
              <a:spcBef>
                <a:spcPts val="2385"/>
              </a:spcBef>
              <a:buClr>
                <a:srgbClr val="0000DC"/>
              </a:buClr>
              <a:buFont typeface="Calibri"/>
              <a:buChar char="—"/>
              <a:tabLst>
                <a:tab pos="469265" algn="l"/>
                <a:tab pos="469900" algn="l"/>
              </a:tabLst>
            </a:pPr>
            <a:r>
              <a:rPr sz="2800" b="1" spc="-15" dirty="0">
                <a:solidFill>
                  <a:srgbClr val="FF0000"/>
                </a:solidFill>
                <a:latin typeface="Arial"/>
                <a:cs typeface="Arial"/>
              </a:rPr>
              <a:t>papaverine</a:t>
            </a:r>
            <a:endParaRPr sz="2800">
              <a:latin typeface="Arial"/>
              <a:cs typeface="Arial"/>
            </a:endParaRPr>
          </a:p>
          <a:p>
            <a:pPr marL="469900" marR="5080" indent="-457200">
              <a:lnSpc>
                <a:spcPts val="3000"/>
              </a:lnSpc>
              <a:spcBef>
                <a:spcPts val="315"/>
              </a:spcBef>
              <a:buClr>
                <a:srgbClr val="0000DC"/>
              </a:buClr>
              <a:buFont typeface="Calibri"/>
              <a:buChar char="—"/>
              <a:tabLst>
                <a:tab pos="469265" algn="l"/>
                <a:tab pos="469900" algn="l"/>
              </a:tabLst>
            </a:pPr>
            <a:r>
              <a:rPr sz="2800" spc="-10" dirty="0">
                <a:latin typeface="Arial MT"/>
                <a:cs typeface="Arial MT"/>
              </a:rPr>
              <a:t>originating</a:t>
            </a:r>
            <a:r>
              <a:rPr sz="2800" spc="6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from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opium</a:t>
            </a:r>
            <a:r>
              <a:rPr sz="2800" spc="6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-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-15" dirty="0">
                <a:latin typeface="Arial MT"/>
                <a:cs typeface="Arial MT"/>
              </a:rPr>
              <a:t>phosphodiesterase</a:t>
            </a:r>
            <a:r>
              <a:rPr sz="2800" spc="125" dirty="0">
                <a:latin typeface="Arial MT"/>
                <a:cs typeface="Arial MT"/>
              </a:rPr>
              <a:t> </a:t>
            </a:r>
            <a:r>
              <a:rPr sz="2800" spc="-30" dirty="0">
                <a:latin typeface="Arial MT"/>
                <a:cs typeface="Arial MT"/>
              </a:rPr>
              <a:t>inhibitor,</a:t>
            </a:r>
            <a:r>
              <a:rPr sz="2800" spc="8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visceral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spasms,</a:t>
            </a:r>
            <a:r>
              <a:rPr sz="2800" spc="1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colic</a:t>
            </a:r>
            <a:r>
              <a:rPr sz="2800" spc="-35" dirty="0">
                <a:latin typeface="Arial MT"/>
                <a:cs typeface="Arial MT"/>
              </a:rPr>
              <a:t> (biliary,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renal),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vasospasm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00DC"/>
              </a:buClr>
              <a:buFont typeface="Calibri"/>
              <a:buChar char="—"/>
            </a:pPr>
            <a:endParaRPr sz="2550">
              <a:latin typeface="Arial MT"/>
              <a:cs typeface="Arial MT"/>
            </a:endParaRPr>
          </a:p>
          <a:p>
            <a:pPr marL="469900" marR="542925" indent="-457200">
              <a:lnSpc>
                <a:spcPct val="90000"/>
              </a:lnSpc>
              <a:spcBef>
                <a:spcPts val="5"/>
              </a:spcBef>
              <a:buClr>
                <a:srgbClr val="0000DC"/>
              </a:buClr>
              <a:buFont typeface="Calibri"/>
              <a:buChar char="—"/>
              <a:tabLst>
                <a:tab pos="469265" algn="l"/>
                <a:tab pos="469900" algn="l"/>
                <a:tab pos="4295140" algn="l"/>
                <a:tab pos="6393815" algn="l"/>
              </a:tabLst>
            </a:pP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drotaverine</a:t>
            </a:r>
            <a:r>
              <a:rPr sz="2800" b="1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 MT"/>
                <a:cs typeface="Arial MT"/>
              </a:rPr>
              <a:t>–</a:t>
            </a:r>
            <a:r>
              <a:rPr sz="2800" spc="40" dirty="0">
                <a:latin typeface="Arial MT"/>
                <a:cs typeface="Arial MT"/>
              </a:rPr>
              <a:t> </a:t>
            </a:r>
            <a:r>
              <a:rPr sz="2800" spc="-15" dirty="0">
                <a:latin typeface="Arial MT"/>
                <a:cs typeface="Arial MT"/>
              </a:rPr>
              <a:t>phosphodiesterase</a:t>
            </a:r>
            <a:r>
              <a:rPr sz="2800" spc="155" dirty="0">
                <a:latin typeface="Arial MT"/>
                <a:cs typeface="Arial MT"/>
              </a:rPr>
              <a:t> </a:t>
            </a:r>
            <a:r>
              <a:rPr sz="2800" spc="-30" dirty="0">
                <a:latin typeface="Arial MT"/>
                <a:cs typeface="Arial MT"/>
              </a:rPr>
              <a:t>inhibitor,</a:t>
            </a:r>
            <a:r>
              <a:rPr sz="2800" spc="1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gynecological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indications</a:t>
            </a:r>
            <a:r>
              <a:rPr sz="2800" spc="130" dirty="0">
                <a:latin typeface="Arial MT"/>
                <a:cs typeface="Arial MT"/>
              </a:rPr>
              <a:t> </a:t>
            </a:r>
            <a:r>
              <a:rPr sz="2800" spc="-15" dirty="0">
                <a:latin typeface="Arial MT"/>
                <a:cs typeface="Arial MT"/>
              </a:rPr>
              <a:t>(dysmenorrhea,</a:t>
            </a:r>
            <a:r>
              <a:rPr sz="2800" spc="8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adnexitis),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15" dirty="0">
                <a:latin typeface="Arial MT"/>
                <a:cs typeface="Arial MT"/>
              </a:rPr>
              <a:t>smooth</a:t>
            </a:r>
            <a:r>
              <a:rPr sz="2800" spc="5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muscle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spasms</a:t>
            </a:r>
            <a:r>
              <a:rPr sz="2800" spc="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(irritable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bowel	syndrome,</a:t>
            </a:r>
            <a:r>
              <a:rPr sz="2800" spc="4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billiary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colic,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bladder </a:t>
            </a:r>
            <a:r>
              <a:rPr sz="2800" dirty="0">
                <a:latin typeface="Arial MT"/>
                <a:cs typeface="Arial MT"/>
              </a:rPr>
              <a:t> tenesmas, ...),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-15" dirty="0">
                <a:latin typeface="Arial MT"/>
                <a:cs typeface="Arial MT"/>
              </a:rPr>
              <a:t>headache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vascular	</a:t>
            </a:r>
            <a:r>
              <a:rPr sz="2800" spc="-10" dirty="0">
                <a:latin typeface="Arial MT"/>
                <a:cs typeface="Arial MT"/>
              </a:rPr>
              <a:t>etiology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218" y="247904"/>
            <a:ext cx="64293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Myotropic</a:t>
            </a:r>
            <a:r>
              <a:rPr spc="-20" dirty="0"/>
              <a:t> </a:t>
            </a:r>
            <a:r>
              <a:rPr spc="-5" dirty="0"/>
              <a:t>antispasmodics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681</Words>
  <Application>Microsoft Office PowerPoint</Application>
  <PresentationFormat>Širokoúhlá obrazovka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MT</vt:lpstr>
      <vt:lpstr>Calibri</vt:lpstr>
      <vt:lpstr>Times New Roman</vt:lpstr>
      <vt:lpstr>Office Theme</vt:lpstr>
      <vt:lpstr>Spasmolytics/antispasmodics</vt:lpstr>
      <vt:lpstr>TERMINOLOGY</vt:lpstr>
      <vt:lpstr>Spasmolytics/antispasmodics</vt:lpstr>
      <vt:lpstr>Spasmolytics/antispasmodics</vt:lpstr>
      <vt:lpstr>Classification of antispasmodics</vt:lpstr>
      <vt:lpstr>Neurotropic antispasmodics</vt:lpstr>
      <vt:lpstr>Neurotropic antispasmodics</vt:lpstr>
      <vt:lpstr>Combination of neurotropic/myotropic  antispasmodics</vt:lpstr>
      <vt:lpstr>Myotropic antispasmodics</vt:lpstr>
      <vt:lpstr>Myotropic antispasmodics</vt:lpstr>
      <vt:lpstr>Other antispasmodics —beta 3 agonist – mirabegron  IND: hyperactive bladder</vt:lpstr>
      <vt:lpstr>Spasmoanalgesics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Barbora Říhová</dc:creator>
  <cp:lastModifiedBy>Leoš Landa</cp:lastModifiedBy>
  <cp:revision>1</cp:revision>
  <dcterms:created xsi:type="dcterms:W3CDTF">2023-10-03T06:04:28Z</dcterms:created>
  <dcterms:modified xsi:type="dcterms:W3CDTF">2023-10-03T06:08:38Z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2022-11-13T00:00:00Z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2023-10-03T00:00:00Z</vt:filetime>
  </property>
</Properties>
</file>