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F9FCFB-3FF3-4577-B4DF-3B6617170CE6}" v="73" dt="2022-10-13T19:06:06.447"/>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7" autoAdjust="0"/>
    <p:restoredTop sz="95768" autoAdjust="0"/>
  </p:normalViewPr>
  <p:slideViewPr>
    <p:cSldViewPr snapToGrid="0">
      <p:cViewPr varScale="1">
        <p:scale>
          <a:sx n="89" d="100"/>
          <a:sy n="89" d="100"/>
        </p:scale>
        <p:origin x="162" y="7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en-US" dirty="0" err="1"/>
              <a:t>Spirometric</a:t>
            </a:r>
            <a:r>
              <a:rPr lang="en-US" dirty="0"/>
              <a:t> examination  </a:t>
            </a:r>
            <a:br>
              <a:rPr lang="cs-CZ" dirty="0"/>
            </a:br>
            <a:r>
              <a:rPr lang="en-US" dirty="0"/>
              <a:t>Recording of forced vital capacity</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en-US" dirty="0"/>
              <a:t>Physiology I – practice</a:t>
            </a:r>
          </a:p>
          <a:p>
            <a:r>
              <a:rPr lang="en-US" dirty="0"/>
              <a:t>Autumn, weeks 7–9</a:t>
            </a:r>
          </a:p>
          <a:p>
            <a:endParaRPr lang="en-GB"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643D42C-7572-9D63-7D85-ADA70866BF3E}"/>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C4FF0E85-9112-0CF0-19EA-E02D20F7F5D3}"/>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E67D2F14-3145-A3D5-FC74-3ECC34DD311D}"/>
              </a:ext>
            </a:extLst>
          </p:cNvPr>
          <p:cNvSpPr>
            <a:spLocks noGrp="1"/>
          </p:cNvSpPr>
          <p:nvPr>
            <p:ph type="title"/>
          </p:nvPr>
        </p:nvSpPr>
        <p:spPr/>
        <p:txBody>
          <a:bodyPr/>
          <a:lstStyle/>
          <a:p>
            <a:r>
              <a:rPr lang="en-US" dirty="0"/>
              <a:t>Recording of forced vital capacity</a:t>
            </a:r>
            <a:endParaRPr lang="cs-CZ" dirty="0"/>
          </a:p>
        </p:txBody>
      </p:sp>
      <p:sp>
        <p:nvSpPr>
          <p:cNvPr id="5" name="Content Placeholder 4">
            <a:extLst>
              <a:ext uri="{FF2B5EF4-FFF2-40B4-BE49-F238E27FC236}">
                <a16:creationId xmlns:a16="http://schemas.microsoft.com/office/drawing/2014/main" id="{5A75C2AA-BB24-7457-51EC-650EB82E543B}"/>
              </a:ext>
            </a:extLst>
          </p:cNvPr>
          <p:cNvSpPr>
            <a:spLocks noGrp="1"/>
          </p:cNvSpPr>
          <p:nvPr>
            <p:ph idx="1"/>
          </p:nvPr>
        </p:nvSpPr>
        <p:spPr>
          <a:xfrm>
            <a:off x="720000" y="1692002"/>
            <a:ext cx="5731600" cy="4139998"/>
          </a:xfrm>
        </p:spPr>
        <p:txBody>
          <a:bodyPr/>
          <a:lstStyle/>
          <a:p>
            <a:r>
              <a:rPr lang="cs-CZ" dirty="0" err="1"/>
              <a:t>Obstructive</a:t>
            </a:r>
            <a:r>
              <a:rPr lang="cs-CZ" dirty="0"/>
              <a:t> </a:t>
            </a:r>
            <a:r>
              <a:rPr lang="cs-CZ" dirty="0" err="1"/>
              <a:t>diseases</a:t>
            </a:r>
            <a:r>
              <a:rPr lang="cs-CZ" dirty="0"/>
              <a:t>:</a:t>
            </a:r>
          </a:p>
          <a:p>
            <a:pPr lvl="1"/>
            <a:r>
              <a:rPr lang="cs-CZ" dirty="0" err="1"/>
              <a:t>Obstruction</a:t>
            </a:r>
            <a:r>
              <a:rPr lang="cs-CZ" dirty="0"/>
              <a:t> → </a:t>
            </a:r>
            <a:r>
              <a:rPr lang="cs-CZ" dirty="0" err="1"/>
              <a:t>increased</a:t>
            </a:r>
            <a:r>
              <a:rPr lang="cs-CZ" dirty="0"/>
              <a:t> resistence in </a:t>
            </a:r>
            <a:r>
              <a:rPr lang="cs-CZ" dirty="0" err="1"/>
              <a:t>the</a:t>
            </a:r>
            <a:r>
              <a:rPr lang="cs-CZ" dirty="0"/>
              <a:t> </a:t>
            </a:r>
            <a:r>
              <a:rPr lang="cs-CZ" dirty="0" err="1"/>
              <a:t>airways</a:t>
            </a:r>
            <a:endParaRPr lang="cs-CZ" dirty="0"/>
          </a:p>
          <a:p>
            <a:pPr lvl="1"/>
            <a:r>
              <a:rPr lang="cs-CZ" dirty="0" err="1"/>
              <a:t>Causes</a:t>
            </a:r>
            <a:r>
              <a:rPr lang="cs-CZ" dirty="0"/>
              <a:t>: </a:t>
            </a:r>
            <a:r>
              <a:rPr lang="en-US" dirty="0"/>
              <a:t>asthma, bronchitis, vocal cord swelling, tracheal stenosis, COPD, tumor in the airways</a:t>
            </a:r>
          </a:p>
          <a:p>
            <a:pPr lvl="1"/>
            <a:r>
              <a:rPr lang="cs-CZ" dirty="0"/>
              <a:t>FVC </a:t>
            </a:r>
            <a:r>
              <a:rPr lang="cs-CZ" dirty="0" err="1"/>
              <a:t>normal</a:t>
            </a:r>
            <a:r>
              <a:rPr lang="cs-CZ" dirty="0"/>
              <a:t>, FEV</a:t>
            </a:r>
            <a:r>
              <a:rPr lang="cs-CZ" baseline="-25000" dirty="0"/>
              <a:t>1</a:t>
            </a:r>
            <a:r>
              <a:rPr lang="cs-CZ" dirty="0"/>
              <a:t> ↓, </a:t>
            </a:r>
            <a:r>
              <a:rPr lang="cs-CZ" dirty="0" err="1"/>
              <a:t>Tiffeneau</a:t>
            </a:r>
            <a:r>
              <a:rPr lang="cs-CZ" dirty="0"/>
              <a:t> index ↓ (&lt;0.7)</a:t>
            </a:r>
          </a:p>
        </p:txBody>
      </p:sp>
      <p:sp>
        <p:nvSpPr>
          <p:cNvPr id="6" name="object 3">
            <a:extLst>
              <a:ext uri="{FF2B5EF4-FFF2-40B4-BE49-F238E27FC236}">
                <a16:creationId xmlns:a16="http://schemas.microsoft.com/office/drawing/2014/main" id="{1532C398-0EBB-71C0-3729-A252855D955F}"/>
              </a:ext>
            </a:extLst>
          </p:cNvPr>
          <p:cNvSpPr/>
          <p:nvPr/>
        </p:nvSpPr>
        <p:spPr>
          <a:xfrm>
            <a:off x="8268207" y="4631944"/>
            <a:ext cx="0" cy="231775"/>
          </a:xfrm>
          <a:custGeom>
            <a:avLst/>
            <a:gdLst/>
            <a:ahLst/>
            <a:cxnLst/>
            <a:rect l="l" t="t" r="r" b="b"/>
            <a:pathLst>
              <a:path h="231775">
                <a:moveTo>
                  <a:pt x="0" y="0"/>
                </a:moveTo>
                <a:lnTo>
                  <a:pt x="0" y="231393"/>
                </a:lnTo>
              </a:path>
            </a:pathLst>
          </a:custGeom>
          <a:ln w="9144">
            <a:solidFill>
              <a:srgbClr val="000000"/>
            </a:solidFill>
          </a:ln>
        </p:spPr>
        <p:txBody>
          <a:bodyPr wrap="square" lIns="0" tIns="0" rIns="0" bIns="0" rtlCol="0"/>
          <a:lstStyle/>
          <a:p>
            <a:endParaRPr/>
          </a:p>
        </p:txBody>
      </p:sp>
      <p:sp>
        <p:nvSpPr>
          <p:cNvPr id="7" name="object 4">
            <a:extLst>
              <a:ext uri="{FF2B5EF4-FFF2-40B4-BE49-F238E27FC236}">
                <a16:creationId xmlns:a16="http://schemas.microsoft.com/office/drawing/2014/main" id="{983CDB0C-AB6D-3677-A8AC-21FADB21DC61}"/>
              </a:ext>
            </a:extLst>
          </p:cNvPr>
          <p:cNvSpPr txBox="1"/>
          <p:nvPr/>
        </p:nvSpPr>
        <p:spPr>
          <a:xfrm>
            <a:off x="8200264" y="4862053"/>
            <a:ext cx="766318" cy="259045"/>
          </a:xfrm>
          <a:prstGeom prst="rect">
            <a:avLst/>
          </a:prstGeom>
        </p:spPr>
        <p:txBody>
          <a:bodyPr vert="horz" wrap="square" lIns="0" tIns="12700" rIns="0" bIns="0" rtlCol="0">
            <a:spAutoFit/>
          </a:bodyPr>
          <a:lstStyle/>
          <a:p>
            <a:pPr marL="12700">
              <a:lnSpc>
                <a:spcPct val="100000"/>
              </a:lnSpc>
              <a:spcBef>
                <a:spcPts val="100"/>
              </a:spcBef>
            </a:pPr>
            <a:r>
              <a:rPr sz="1600" spc="-5" dirty="0">
                <a:latin typeface="Arial MT"/>
                <a:cs typeface="Arial MT"/>
              </a:rPr>
              <a:t>1</a:t>
            </a:r>
            <a:r>
              <a:rPr sz="1600" spc="-10" dirty="0">
                <a:latin typeface="Arial MT"/>
                <a:cs typeface="Arial MT"/>
              </a:rPr>
              <a:t> </a:t>
            </a:r>
            <a:r>
              <a:rPr sz="1600" dirty="0">
                <a:latin typeface="Arial MT"/>
                <a:cs typeface="Arial MT"/>
              </a:rPr>
              <a:t>s</a:t>
            </a:r>
            <a:endParaRPr sz="1600">
              <a:latin typeface="Arial MT"/>
              <a:cs typeface="Arial MT"/>
            </a:endParaRPr>
          </a:p>
        </p:txBody>
      </p:sp>
      <p:grpSp>
        <p:nvGrpSpPr>
          <p:cNvPr id="8" name="object 5">
            <a:extLst>
              <a:ext uri="{FF2B5EF4-FFF2-40B4-BE49-F238E27FC236}">
                <a16:creationId xmlns:a16="http://schemas.microsoft.com/office/drawing/2014/main" id="{01BFE429-9ED7-1210-E0A7-1965AB93DF06}"/>
              </a:ext>
            </a:extLst>
          </p:cNvPr>
          <p:cNvGrpSpPr/>
          <p:nvPr/>
        </p:nvGrpSpPr>
        <p:grpSpPr>
          <a:xfrm>
            <a:off x="7701026" y="1911350"/>
            <a:ext cx="3364865" cy="2899410"/>
            <a:chOff x="1630426" y="1898650"/>
            <a:chExt cx="3364865" cy="2899410"/>
          </a:xfrm>
        </p:grpSpPr>
        <p:sp>
          <p:nvSpPr>
            <p:cNvPr id="9" name="object 6">
              <a:extLst>
                <a:ext uri="{FF2B5EF4-FFF2-40B4-BE49-F238E27FC236}">
                  <a16:creationId xmlns:a16="http://schemas.microsoft.com/office/drawing/2014/main" id="{968E29BC-014F-3BB6-3A7F-F868BF0901C9}"/>
                </a:ext>
              </a:extLst>
            </p:cNvPr>
            <p:cNvSpPr/>
            <p:nvPr/>
          </p:nvSpPr>
          <p:spPr>
            <a:xfrm>
              <a:off x="1640586" y="1908810"/>
              <a:ext cx="3344545" cy="2879090"/>
            </a:xfrm>
            <a:custGeom>
              <a:avLst/>
              <a:gdLst/>
              <a:ahLst/>
              <a:cxnLst/>
              <a:rect l="l" t="t" r="r" b="b"/>
              <a:pathLst>
                <a:path w="3344545" h="2879090">
                  <a:moveTo>
                    <a:pt x="9143" y="0"/>
                  </a:moveTo>
                  <a:lnTo>
                    <a:pt x="16637" y="2878835"/>
                  </a:lnTo>
                </a:path>
                <a:path w="3344545" h="2879090">
                  <a:moveTo>
                    <a:pt x="3344544" y="2834640"/>
                  </a:moveTo>
                  <a:lnTo>
                    <a:pt x="0" y="2834640"/>
                  </a:lnTo>
                </a:path>
              </a:pathLst>
            </a:custGeom>
            <a:ln w="19812">
              <a:solidFill>
                <a:srgbClr val="000000"/>
              </a:solidFill>
            </a:ln>
          </p:spPr>
          <p:txBody>
            <a:bodyPr wrap="square" lIns="0" tIns="0" rIns="0" bIns="0" rtlCol="0"/>
            <a:lstStyle/>
            <a:p>
              <a:endParaRPr/>
            </a:p>
          </p:txBody>
        </p:sp>
        <p:sp>
          <p:nvSpPr>
            <p:cNvPr id="10" name="object 7">
              <a:extLst>
                <a:ext uri="{FF2B5EF4-FFF2-40B4-BE49-F238E27FC236}">
                  <a16:creationId xmlns:a16="http://schemas.microsoft.com/office/drawing/2014/main" id="{D29FD1B5-DCC8-CDD9-1296-8931AA63DAF9}"/>
                </a:ext>
              </a:extLst>
            </p:cNvPr>
            <p:cNvSpPr/>
            <p:nvPr/>
          </p:nvSpPr>
          <p:spPr>
            <a:xfrm>
              <a:off x="1657350" y="2149602"/>
              <a:ext cx="2920365" cy="2197735"/>
            </a:xfrm>
            <a:custGeom>
              <a:avLst/>
              <a:gdLst/>
              <a:ahLst/>
              <a:cxnLst/>
              <a:rect l="l" t="t" r="r" b="b"/>
              <a:pathLst>
                <a:path w="2920365" h="2197735">
                  <a:moveTo>
                    <a:pt x="0" y="0"/>
                  </a:moveTo>
                  <a:lnTo>
                    <a:pt x="1826" y="47200"/>
                  </a:lnTo>
                  <a:lnTo>
                    <a:pt x="5048" y="94539"/>
                  </a:lnTo>
                  <a:lnTo>
                    <a:pt x="9496" y="142150"/>
                  </a:lnTo>
                  <a:lnTo>
                    <a:pt x="15006" y="190166"/>
                  </a:lnTo>
                  <a:lnTo>
                    <a:pt x="21408" y="238719"/>
                  </a:lnTo>
                  <a:lnTo>
                    <a:pt x="28536" y="287943"/>
                  </a:lnTo>
                  <a:lnTo>
                    <a:pt x="36223" y="337970"/>
                  </a:lnTo>
                  <a:lnTo>
                    <a:pt x="44301" y="388933"/>
                  </a:lnTo>
                  <a:lnTo>
                    <a:pt x="52604" y="440965"/>
                  </a:lnTo>
                  <a:lnTo>
                    <a:pt x="60964" y="494198"/>
                  </a:lnTo>
                  <a:lnTo>
                    <a:pt x="69214" y="548767"/>
                  </a:lnTo>
                  <a:lnTo>
                    <a:pt x="76117" y="596684"/>
                  </a:lnTo>
                  <a:lnTo>
                    <a:pt x="83038" y="646574"/>
                  </a:lnTo>
                  <a:lnTo>
                    <a:pt x="90042" y="698056"/>
                  </a:lnTo>
                  <a:lnTo>
                    <a:pt x="97198" y="750747"/>
                  </a:lnTo>
                  <a:lnTo>
                    <a:pt x="104572" y="804268"/>
                  </a:lnTo>
                  <a:lnTo>
                    <a:pt x="112231" y="858236"/>
                  </a:lnTo>
                  <a:lnTo>
                    <a:pt x="120242" y="912271"/>
                  </a:lnTo>
                  <a:lnTo>
                    <a:pt x="128672" y="965991"/>
                  </a:lnTo>
                  <a:lnTo>
                    <a:pt x="137588" y="1019016"/>
                  </a:lnTo>
                  <a:lnTo>
                    <a:pt x="147057" y="1070963"/>
                  </a:lnTo>
                  <a:lnTo>
                    <a:pt x="157146" y="1121453"/>
                  </a:lnTo>
                  <a:lnTo>
                    <a:pt x="167921" y="1170103"/>
                  </a:lnTo>
                  <a:lnTo>
                    <a:pt x="179450" y="1216533"/>
                  </a:lnTo>
                  <a:lnTo>
                    <a:pt x="194102" y="1269409"/>
                  </a:lnTo>
                  <a:lnTo>
                    <a:pt x="209790" y="1321222"/>
                  </a:lnTo>
                  <a:lnTo>
                    <a:pt x="226405" y="1371872"/>
                  </a:lnTo>
                  <a:lnTo>
                    <a:pt x="243835" y="1421260"/>
                  </a:lnTo>
                  <a:lnTo>
                    <a:pt x="261972" y="1469286"/>
                  </a:lnTo>
                  <a:lnTo>
                    <a:pt x="280706" y="1515851"/>
                  </a:lnTo>
                  <a:lnTo>
                    <a:pt x="299926" y="1560854"/>
                  </a:lnTo>
                  <a:lnTo>
                    <a:pt x="319523" y="1604196"/>
                  </a:lnTo>
                  <a:lnTo>
                    <a:pt x="339387" y="1645778"/>
                  </a:lnTo>
                  <a:lnTo>
                    <a:pt x="359408" y="1685500"/>
                  </a:lnTo>
                  <a:lnTo>
                    <a:pt x="379475" y="1723263"/>
                  </a:lnTo>
                  <a:lnTo>
                    <a:pt x="407210" y="1771921"/>
                  </a:lnTo>
                  <a:lnTo>
                    <a:pt x="435355" y="1816990"/>
                  </a:lnTo>
                  <a:lnTo>
                    <a:pt x="464049" y="1858706"/>
                  </a:lnTo>
                  <a:lnTo>
                    <a:pt x="493426" y="1897300"/>
                  </a:lnTo>
                  <a:lnTo>
                    <a:pt x="523625" y="1933007"/>
                  </a:lnTo>
                  <a:lnTo>
                    <a:pt x="554783" y="1966061"/>
                  </a:lnTo>
                  <a:lnTo>
                    <a:pt x="587036" y="1996694"/>
                  </a:lnTo>
                  <a:lnTo>
                    <a:pt x="620522" y="2025142"/>
                  </a:lnTo>
                  <a:lnTo>
                    <a:pt x="660187" y="2054326"/>
                  </a:lnTo>
                  <a:lnTo>
                    <a:pt x="701143" y="2079426"/>
                  </a:lnTo>
                  <a:lnTo>
                    <a:pt x="743406" y="2100973"/>
                  </a:lnTo>
                  <a:lnTo>
                    <a:pt x="786990" y="2119501"/>
                  </a:lnTo>
                  <a:lnTo>
                    <a:pt x="831912" y="2135543"/>
                  </a:lnTo>
                  <a:lnTo>
                    <a:pt x="878186" y="2149632"/>
                  </a:lnTo>
                  <a:lnTo>
                    <a:pt x="925830" y="2162302"/>
                  </a:lnTo>
                  <a:lnTo>
                    <a:pt x="975626" y="2172754"/>
                  </a:lnTo>
                  <a:lnTo>
                    <a:pt x="1027753" y="2180253"/>
                  </a:lnTo>
                  <a:lnTo>
                    <a:pt x="1081477" y="2185418"/>
                  </a:lnTo>
                  <a:lnTo>
                    <a:pt x="1136066" y="2188873"/>
                  </a:lnTo>
                  <a:lnTo>
                    <a:pt x="1190786" y="2191239"/>
                  </a:lnTo>
                  <a:lnTo>
                    <a:pt x="1244903" y="2193139"/>
                  </a:lnTo>
                  <a:lnTo>
                    <a:pt x="1297686" y="2195195"/>
                  </a:lnTo>
                  <a:lnTo>
                    <a:pt x="1349231" y="2196914"/>
                  </a:lnTo>
                  <a:lnTo>
                    <a:pt x="1400225" y="2197583"/>
                  </a:lnTo>
                  <a:lnTo>
                    <a:pt x="1450818" y="2197487"/>
                  </a:lnTo>
                  <a:lnTo>
                    <a:pt x="1501157" y="2196914"/>
                  </a:lnTo>
                  <a:lnTo>
                    <a:pt x="1551391" y="2196150"/>
                  </a:lnTo>
                  <a:lnTo>
                    <a:pt x="1601670" y="2195481"/>
                  </a:lnTo>
                  <a:lnTo>
                    <a:pt x="1652142" y="2195195"/>
                  </a:lnTo>
                  <a:lnTo>
                    <a:pt x="1982851" y="2195195"/>
                  </a:lnTo>
                  <a:lnTo>
                    <a:pt x="2376551" y="2195195"/>
                  </a:lnTo>
                  <a:lnTo>
                    <a:pt x="2683764" y="2195195"/>
                  </a:lnTo>
                  <a:lnTo>
                    <a:pt x="2919984" y="2195195"/>
                  </a:lnTo>
                </a:path>
              </a:pathLst>
            </a:custGeom>
            <a:ln w="25908">
              <a:solidFill>
                <a:srgbClr val="000000"/>
              </a:solidFill>
            </a:ln>
          </p:spPr>
          <p:txBody>
            <a:bodyPr wrap="square" lIns="0" tIns="0" rIns="0" bIns="0" rtlCol="0"/>
            <a:lstStyle/>
            <a:p>
              <a:endParaRPr/>
            </a:p>
          </p:txBody>
        </p:sp>
      </p:grpSp>
      <p:sp>
        <p:nvSpPr>
          <p:cNvPr id="11" name="object 8">
            <a:extLst>
              <a:ext uri="{FF2B5EF4-FFF2-40B4-BE49-F238E27FC236}">
                <a16:creationId xmlns:a16="http://schemas.microsoft.com/office/drawing/2014/main" id="{B469F9B1-8E95-CE23-6FD6-C4F34BE7FE63}"/>
              </a:ext>
            </a:extLst>
          </p:cNvPr>
          <p:cNvSpPr txBox="1"/>
          <p:nvPr/>
        </p:nvSpPr>
        <p:spPr>
          <a:xfrm>
            <a:off x="7188328" y="1886077"/>
            <a:ext cx="445642" cy="259045"/>
          </a:xfrm>
          <a:prstGeom prst="rect">
            <a:avLst/>
          </a:prstGeom>
        </p:spPr>
        <p:txBody>
          <a:bodyPr vert="horz" wrap="square" lIns="0" tIns="12700" rIns="0" bIns="0" rtlCol="0">
            <a:spAutoFit/>
          </a:bodyPr>
          <a:lstStyle/>
          <a:p>
            <a:pPr marL="12700">
              <a:lnSpc>
                <a:spcPct val="100000"/>
              </a:lnSpc>
              <a:spcBef>
                <a:spcPts val="100"/>
              </a:spcBef>
            </a:pPr>
            <a:r>
              <a:rPr sz="1600" dirty="0">
                <a:latin typeface="Arial MT"/>
                <a:cs typeface="Arial MT"/>
              </a:rPr>
              <a:t>V</a:t>
            </a:r>
            <a:r>
              <a:rPr sz="1600" spc="-75" dirty="0">
                <a:latin typeface="Arial MT"/>
                <a:cs typeface="Arial MT"/>
              </a:rPr>
              <a:t> </a:t>
            </a:r>
            <a:r>
              <a:rPr sz="1600" dirty="0">
                <a:latin typeface="Arial MT"/>
                <a:cs typeface="Arial MT"/>
              </a:rPr>
              <a:t>[l]</a:t>
            </a:r>
            <a:endParaRPr sz="1600">
              <a:latin typeface="Arial MT"/>
              <a:cs typeface="Arial MT"/>
            </a:endParaRPr>
          </a:p>
        </p:txBody>
      </p:sp>
      <p:sp>
        <p:nvSpPr>
          <p:cNvPr id="12" name="object 9">
            <a:extLst>
              <a:ext uri="{FF2B5EF4-FFF2-40B4-BE49-F238E27FC236}">
                <a16:creationId xmlns:a16="http://schemas.microsoft.com/office/drawing/2014/main" id="{E934A7E1-8E79-5161-93B2-7FC0AB8D6F6C}"/>
              </a:ext>
            </a:extLst>
          </p:cNvPr>
          <p:cNvSpPr txBox="1"/>
          <p:nvPr/>
        </p:nvSpPr>
        <p:spPr>
          <a:xfrm>
            <a:off x="10494390" y="4788759"/>
            <a:ext cx="958343" cy="259045"/>
          </a:xfrm>
          <a:prstGeom prst="rect">
            <a:avLst/>
          </a:prstGeom>
        </p:spPr>
        <p:txBody>
          <a:bodyPr vert="horz" wrap="square" lIns="0" tIns="12700" rIns="0" bIns="0" rtlCol="0">
            <a:spAutoFit/>
          </a:bodyPr>
          <a:lstStyle/>
          <a:p>
            <a:pPr marL="12700">
              <a:lnSpc>
                <a:spcPct val="100000"/>
              </a:lnSpc>
              <a:spcBef>
                <a:spcPts val="100"/>
              </a:spcBef>
            </a:pPr>
            <a:r>
              <a:rPr sz="1600" spc="-40" dirty="0">
                <a:latin typeface="Arial MT"/>
                <a:cs typeface="Arial MT"/>
              </a:rPr>
              <a:t>T</a:t>
            </a:r>
            <a:r>
              <a:rPr sz="1600" spc="-5" dirty="0">
                <a:latin typeface="Arial MT"/>
                <a:cs typeface="Arial MT"/>
              </a:rPr>
              <a:t>ime</a:t>
            </a:r>
            <a:r>
              <a:rPr sz="1600" spc="-20" dirty="0">
                <a:latin typeface="Arial MT"/>
                <a:cs typeface="Arial MT"/>
              </a:rPr>
              <a:t> </a:t>
            </a:r>
            <a:r>
              <a:rPr sz="1600" dirty="0">
                <a:latin typeface="Arial MT"/>
                <a:cs typeface="Arial MT"/>
              </a:rPr>
              <a:t>[s]</a:t>
            </a:r>
            <a:endParaRPr sz="1600">
              <a:latin typeface="Arial MT"/>
              <a:cs typeface="Arial MT"/>
            </a:endParaRPr>
          </a:p>
        </p:txBody>
      </p:sp>
      <p:grpSp>
        <p:nvGrpSpPr>
          <p:cNvPr id="13" name="object 10">
            <a:extLst>
              <a:ext uri="{FF2B5EF4-FFF2-40B4-BE49-F238E27FC236}">
                <a16:creationId xmlns:a16="http://schemas.microsoft.com/office/drawing/2014/main" id="{94F96C9C-77A5-61DC-828B-9EF5C3B451A3}"/>
              </a:ext>
            </a:extLst>
          </p:cNvPr>
          <p:cNvGrpSpPr/>
          <p:nvPr/>
        </p:nvGrpSpPr>
        <p:grpSpPr>
          <a:xfrm>
            <a:off x="7292657" y="2222436"/>
            <a:ext cx="2846070" cy="2513330"/>
            <a:chOff x="1222057" y="2209736"/>
            <a:chExt cx="2846070" cy="2513330"/>
          </a:xfrm>
        </p:grpSpPr>
        <p:sp>
          <p:nvSpPr>
            <p:cNvPr id="14" name="object 11">
              <a:extLst>
                <a:ext uri="{FF2B5EF4-FFF2-40B4-BE49-F238E27FC236}">
                  <a16:creationId xmlns:a16="http://schemas.microsoft.com/office/drawing/2014/main" id="{11D32912-D122-0364-A4D2-0FBCF0F4888F}"/>
                </a:ext>
              </a:extLst>
            </p:cNvPr>
            <p:cNvSpPr/>
            <p:nvPr/>
          </p:nvSpPr>
          <p:spPr>
            <a:xfrm>
              <a:off x="1678686" y="2222753"/>
              <a:ext cx="2376170" cy="2124710"/>
            </a:xfrm>
            <a:custGeom>
              <a:avLst/>
              <a:gdLst/>
              <a:ahLst/>
              <a:cxnLst/>
              <a:rect l="l" t="t" r="r" b="b"/>
              <a:pathLst>
                <a:path w="2376170" h="2124710">
                  <a:moveTo>
                    <a:pt x="0" y="0"/>
                  </a:moveTo>
                  <a:lnTo>
                    <a:pt x="12019" y="48504"/>
                  </a:lnTo>
                  <a:lnTo>
                    <a:pt x="24282" y="96021"/>
                  </a:lnTo>
                  <a:lnTo>
                    <a:pt x="36909" y="142748"/>
                  </a:lnTo>
                  <a:lnTo>
                    <a:pt x="50023" y="188881"/>
                  </a:lnTo>
                  <a:lnTo>
                    <a:pt x="63744" y="234620"/>
                  </a:lnTo>
                  <a:lnTo>
                    <a:pt x="78194" y="280162"/>
                  </a:lnTo>
                  <a:lnTo>
                    <a:pt x="93493" y="325703"/>
                  </a:lnTo>
                  <a:lnTo>
                    <a:pt x="109764" y="371442"/>
                  </a:lnTo>
                  <a:lnTo>
                    <a:pt x="127126" y="417575"/>
                  </a:lnTo>
                  <a:lnTo>
                    <a:pt x="180349" y="541617"/>
                  </a:lnTo>
                  <a:lnTo>
                    <a:pt x="245062" y="678672"/>
                  </a:lnTo>
                  <a:lnTo>
                    <a:pt x="299702" y="789604"/>
                  </a:lnTo>
                  <a:lnTo>
                    <a:pt x="322706" y="835279"/>
                  </a:lnTo>
                  <a:lnTo>
                    <a:pt x="351066" y="881020"/>
                  </a:lnTo>
                  <a:lnTo>
                    <a:pt x="380059" y="924653"/>
                  </a:lnTo>
                  <a:lnTo>
                    <a:pt x="409856" y="966663"/>
                  </a:lnTo>
                  <a:lnTo>
                    <a:pt x="440626" y="1007538"/>
                  </a:lnTo>
                  <a:lnTo>
                    <a:pt x="472539" y="1047764"/>
                  </a:lnTo>
                  <a:lnTo>
                    <a:pt x="505765" y="1087828"/>
                  </a:lnTo>
                  <a:lnTo>
                    <a:pt x="540473" y="1128216"/>
                  </a:lnTo>
                  <a:lnTo>
                    <a:pt x="576833" y="1169416"/>
                  </a:lnTo>
                  <a:lnTo>
                    <a:pt x="610576" y="1206801"/>
                  </a:lnTo>
                  <a:lnTo>
                    <a:pt x="645483" y="1244574"/>
                  </a:lnTo>
                  <a:lnTo>
                    <a:pt x="681514" y="1282540"/>
                  </a:lnTo>
                  <a:lnTo>
                    <a:pt x="718631" y="1320502"/>
                  </a:lnTo>
                  <a:lnTo>
                    <a:pt x="756793" y="1358266"/>
                  </a:lnTo>
                  <a:lnTo>
                    <a:pt x="795960" y="1395635"/>
                  </a:lnTo>
                  <a:lnTo>
                    <a:pt x="836093" y="1432416"/>
                  </a:lnTo>
                  <a:lnTo>
                    <a:pt x="877153" y="1468411"/>
                  </a:lnTo>
                  <a:lnTo>
                    <a:pt x="919099" y="1503426"/>
                  </a:lnTo>
                  <a:lnTo>
                    <a:pt x="958328" y="1534665"/>
                  </a:lnTo>
                  <a:lnTo>
                    <a:pt x="999430" y="1566091"/>
                  </a:lnTo>
                  <a:lnTo>
                    <a:pt x="1041934" y="1597417"/>
                  </a:lnTo>
                  <a:lnTo>
                    <a:pt x="1085375" y="1628355"/>
                  </a:lnTo>
                  <a:lnTo>
                    <a:pt x="1129283" y="1658620"/>
                  </a:lnTo>
                  <a:lnTo>
                    <a:pt x="1173192" y="1687924"/>
                  </a:lnTo>
                  <a:lnTo>
                    <a:pt x="1216633" y="1715982"/>
                  </a:lnTo>
                  <a:lnTo>
                    <a:pt x="1259137" y="1742507"/>
                  </a:lnTo>
                  <a:lnTo>
                    <a:pt x="1300239" y="1767212"/>
                  </a:lnTo>
                  <a:lnTo>
                    <a:pt x="1339469" y="1789811"/>
                  </a:lnTo>
                  <a:lnTo>
                    <a:pt x="1392385" y="1817793"/>
                  </a:lnTo>
                  <a:lnTo>
                    <a:pt x="1442679" y="1841182"/>
                  </a:lnTo>
                  <a:lnTo>
                    <a:pt x="1491121" y="1861230"/>
                  </a:lnTo>
                  <a:lnTo>
                    <a:pt x="1538479" y="1879189"/>
                  </a:lnTo>
                  <a:lnTo>
                    <a:pt x="1585521" y="1896313"/>
                  </a:lnTo>
                  <a:lnTo>
                    <a:pt x="1633016" y="1913854"/>
                  </a:lnTo>
                  <a:lnTo>
                    <a:pt x="1681734" y="1933067"/>
                  </a:lnTo>
                  <a:lnTo>
                    <a:pt x="1725327" y="1951624"/>
                  </a:lnTo>
                  <a:lnTo>
                    <a:pt x="1769260" y="1971111"/>
                  </a:lnTo>
                  <a:lnTo>
                    <a:pt x="1813420" y="1990967"/>
                  </a:lnTo>
                  <a:lnTo>
                    <a:pt x="1857692" y="2010632"/>
                  </a:lnTo>
                  <a:lnTo>
                    <a:pt x="1901964" y="2029547"/>
                  </a:lnTo>
                  <a:lnTo>
                    <a:pt x="1946124" y="2047152"/>
                  </a:lnTo>
                  <a:lnTo>
                    <a:pt x="1990057" y="2062888"/>
                  </a:lnTo>
                  <a:lnTo>
                    <a:pt x="2033651" y="2076196"/>
                  </a:lnTo>
                  <a:lnTo>
                    <a:pt x="2081941" y="2089084"/>
                  </a:lnTo>
                  <a:lnTo>
                    <a:pt x="2128441" y="2100291"/>
                  </a:lnTo>
                  <a:lnTo>
                    <a:pt x="2174346" y="2109612"/>
                  </a:lnTo>
                  <a:lnTo>
                    <a:pt x="2220851" y="2116843"/>
                  </a:lnTo>
                  <a:lnTo>
                    <a:pt x="2269150" y="2121779"/>
                  </a:lnTo>
                  <a:lnTo>
                    <a:pt x="2320440" y="2124215"/>
                  </a:lnTo>
                  <a:lnTo>
                    <a:pt x="2375916" y="2123948"/>
                  </a:lnTo>
                </a:path>
              </a:pathLst>
            </a:custGeom>
            <a:ln w="25908">
              <a:solidFill>
                <a:srgbClr val="0000DC"/>
              </a:solidFill>
            </a:ln>
          </p:spPr>
          <p:txBody>
            <a:bodyPr wrap="square" lIns="0" tIns="0" rIns="0" bIns="0" rtlCol="0"/>
            <a:lstStyle/>
            <a:p>
              <a:endParaRPr/>
            </a:p>
          </p:txBody>
        </p:sp>
        <p:sp>
          <p:nvSpPr>
            <p:cNvPr id="15" name="object 12">
              <a:extLst>
                <a:ext uri="{FF2B5EF4-FFF2-40B4-BE49-F238E27FC236}">
                  <a16:creationId xmlns:a16="http://schemas.microsoft.com/office/drawing/2014/main" id="{E7D444D1-ECD1-1B01-151C-717804EF71D8}"/>
                </a:ext>
              </a:extLst>
            </p:cNvPr>
            <p:cNvSpPr/>
            <p:nvPr/>
          </p:nvSpPr>
          <p:spPr>
            <a:xfrm>
              <a:off x="1226819" y="4116323"/>
              <a:ext cx="994410" cy="601980"/>
            </a:xfrm>
            <a:custGeom>
              <a:avLst/>
              <a:gdLst/>
              <a:ahLst/>
              <a:cxnLst/>
              <a:rect l="l" t="t" r="r" b="b"/>
              <a:pathLst>
                <a:path w="994410" h="601979">
                  <a:moveTo>
                    <a:pt x="970788" y="601852"/>
                  </a:moveTo>
                  <a:lnTo>
                    <a:pt x="970788" y="7619"/>
                  </a:lnTo>
                </a:path>
                <a:path w="994410" h="601979">
                  <a:moveTo>
                    <a:pt x="993902" y="0"/>
                  </a:moveTo>
                  <a:lnTo>
                    <a:pt x="0" y="0"/>
                  </a:lnTo>
                </a:path>
              </a:pathLst>
            </a:custGeom>
            <a:ln w="9144">
              <a:solidFill>
                <a:srgbClr val="000000"/>
              </a:solidFill>
            </a:ln>
          </p:spPr>
          <p:txBody>
            <a:bodyPr wrap="square" lIns="0" tIns="0" rIns="0" bIns="0" rtlCol="0"/>
            <a:lstStyle/>
            <a:p>
              <a:endParaRPr/>
            </a:p>
          </p:txBody>
        </p:sp>
      </p:grpSp>
      <p:sp>
        <p:nvSpPr>
          <p:cNvPr id="16" name="object 13">
            <a:extLst>
              <a:ext uri="{FF2B5EF4-FFF2-40B4-BE49-F238E27FC236}">
                <a16:creationId xmlns:a16="http://schemas.microsoft.com/office/drawing/2014/main" id="{9962D6D6-BB84-4BD2-105F-66F03D5E0A36}"/>
              </a:ext>
            </a:extLst>
          </p:cNvPr>
          <p:cNvSpPr txBox="1"/>
          <p:nvPr/>
        </p:nvSpPr>
        <p:spPr>
          <a:xfrm>
            <a:off x="6799986" y="4017517"/>
            <a:ext cx="546735" cy="269240"/>
          </a:xfrm>
          <a:prstGeom prst="rect">
            <a:avLst/>
          </a:prstGeom>
        </p:spPr>
        <p:txBody>
          <a:bodyPr vert="horz" wrap="square" lIns="0" tIns="12065" rIns="0" bIns="0" rtlCol="0">
            <a:spAutoFit/>
          </a:bodyPr>
          <a:lstStyle/>
          <a:p>
            <a:pPr marL="38100">
              <a:lnSpc>
                <a:spcPct val="100000"/>
              </a:lnSpc>
              <a:spcBef>
                <a:spcPts val="95"/>
              </a:spcBef>
            </a:pPr>
            <a:r>
              <a:rPr sz="1600" b="1" dirty="0">
                <a:latin typeface="Arial"/>
                <a:cs typeface="Arial"/>
              </a:rPr>
              <a:t>FEV</a:t>
            </a:r>
            <a:r>
              <a:rPr sz="1575" b="1" baseline="-21164" dirty="0">
                <a:latin typeface="Arial"/>
                <a:cs typeface="Arial"/>
              </a:rPr>
              <a:t>1</a:t>
            </a:r>
            <a:endParaRPr sz="1575" baseline="-21164">
              <a:latin typeface="Arial"/>
              <a:cs typeface="Arial"/>
            </a:endParaRPr>
          </a:p>
        </p:txBody>
      </p:sp>
      <p:sp>
        <p:nvSpPr>
          <p:cNvPr id="17" name="object 14">
            <a:extLst>
              <a:ext uri="{FF2B5EF4-FFF2-40B4-BE49-F238E27FC236}">
                <a16:creationId xmlns:a16="http://schemas.microsoft.com/office/drawing/2014/main" id="{4B769053-3EF7-1B61-BB27-FB96B42DF47B}"/>
              </a:ext>
            </a:extLst>
          </p:cNvPr>
          <p:cNvSpPr/>
          <p:nvPr/>
        </p:nvSpPr>
        <p:spPr>
          <a:xfrm>
            <a:off x="7314183" y="3350259"/>
            <a:ext cx="994410" cy="759460"/>
          </a:xfrm>
          <a:custGeom>
            <a:avLst/>
            <a:gdLst/>
            <a:ahLst/>
            <a:cxnLst/>
            <a:rect l="l" t="t" r="r" b="b"/>
            <a:pathLst>
              <a:path w="994410" h="759460">
                <a:moveTo>
                  <a:pt x="954023" y="759078"/>
                </a:moveTo>
                <a:lnTo>
                  <a:pt x="954023" y="4572"/>
                </a:lnTo>
              </a:path>
              <a:path w="994410" h="759460">
                <a:moveTo>
                  <a:pt x="993902" y="0"/>
                </a:moveTo>
                <a:lnTo>
                  <a:pt x="0" y="0"/>
                </a:lnTo>
              </a:path>
            </a:pathLst>
          </a:custGeom>
          <a:ln w="9144">
            <a:solidFill>
              <a:srgbClr val="0000DC"/>
            </a:solidFill>
          </a:ln>
        </p:spPr>
        <p:txBody>
          <a:bodyPr wrap="square" lIns="0" tIns="0" rIns="0" bIns="0" rtlCol="0"/>
          <a:lstStyle/>
          <a:p>
            <a:endParaRPr/>
          </a:p>
        </p:txBody>
      </p:sp>
      <p:sp>
        <p:nvSpPr>
          <p:cNvPr id="18" name="object 15">
            <a:extLst>
              <a:ext uri="{FF2B5EF4-FFF2-40B4-BE49-F238E27FC236}">
                <a16:creationId xmlns:a16="http://schemas.microsoft.com/office/drawing/2014/main" id="{3509B753-D62C-9DB5-79AE-E293EEC03CB4}"/>
              </a:ext>
            </a:extLst>
          </p:cNvPr>
          <p:cNvSpPr txBox="1"/>
          <p:nvPr/>
        </p:nvSpPr>
        <p:spPr>
          <a:xfrm>
            <a:off x="6767372" y="3226307"/>
            <a:ext cx="546735" cy="269240"/>
          </a:xfrm>
          <a:prstGeom prst="rect">
            <a:avLst/>
          </a:prstGeom>
        </p:spPr>
        <p:txBody>
          <a:bodyPr vert="horz" wrap="square" lIns="0" tIns="12065" rIns="0" bIns="0" rtlCol="0">
            <a:spAutoFit/>
          </a:bodyPr>
          <a:lstStyle/>
          <a:p>
            <a:pPr marL="38100">
              <a:lnSpc>
                <a:spcPct val="100000"/>
              </a:lnSpc>
              <a:spcBef>
                <a:spcPts val="95"/>
              </a:spcBef>
            </a:pPr>
            <a:r>
              <a:rPr sz="1600" b="1" dirty="0">
                <a:solidFill>
                  <a:srgbClr val="0000DC"/>
                </a:solidFill>
                <a:latin typeface="Arial"/>
                <a:cs typeface="Arial"/>
              </a:rPr>
              <a:t>FEV</a:t>
            </a:r>
            <a:r>
              <a:rPr sz="1575" b="1" baseline="-21164" dirty="0">
                <a:solidFill>
                  <a:srgbClr val="0000DC"/>
                </a:solidFill>
                <a:latin typeface="Arial"/>
                <a:cs typeface="Arial"/>
              </a:rPr>
              <a:t>1</a:t>
            </a:r>
            <a:endParaRPr sz="1575" baseline="-21164">
              <a:latin typeface="Arial"/>
              <a:cs typeface="Arial"/>
            </a:endParaRPr>
          </a:p>
        </p:txBody>
      </p:sp>
      <p:sp>
        <p:nvSpPr>
          <p:cNvPr id="19" name="object 16">
            <a:extLst>
              <a:ext uri="{FF2B5EF4-FFF2-40B4-BE49-F238E27FC236}">
                <a16:creationId xmlns:a16="http://schemas.microsoft.com/office/drawing/2014/main" id="{D69D6320-542F-CC58-CB6C-48919A7F26D0}"/>
              </a:ext>
            </a:extLst>
          </p:cNvPr>
          <p:cNvSpPr/>
          <p:nvPr/>
        </p:nvSpPr>
        <p:spPr>
          <a:xfrm>
            <a:off x="7349363" y="3441700"/>
            <a:ext cx="103505" cy="567690"/>
          </a:xfrm>
          <a:custGeom>
            <a:avLst/>
            <a:gdLst/>
            <a:ahLst/>
            <a:cxnLst/>
            <a:rect l="l" t="t" r="r" b="b"/>
            <a:pathLst>
              <a:path w="103505" h="567689">
                <a:moveTo>
                  <a:pt x="7112" y="471169"/>
                </a:moveTo>
                <a:lnTo>
                  <a:pt x="1015" y="474725"/>
                </a:lnTo>
                <a:lnTo>
                  <a:pt x="0" y="478663"/>
                </a:lnTo>
                <a:lnTo>
                  <a:pt x="51689" y="567308"/>
                </a:lnTo>
                <a:lnTo>
                  <a:pt x="59094" y="554608"/>
                </a:lnTo>
                <a:lnTo>
                  <a:pt x="45339" y="554608"/>
                </a:lnTo>
                <a:lnTo>
                  <a:pt x="45339" y="531186"/>
                </a:lnTo>
                <a:lnTo>
                  <a:pt x="10921" y="472186"/>
                </a:lnTo>
                <a:lnTo>
                  <a:pt x="7112" y="471169"/>
                </a:lnTo>
                <a:close/>
              </a:path>
              <a:path w="103505" h="567689">
                <a:moveTo>
                  <a:pt x="45339" y="531186"/>
                </a:moveTo>
                <a:lnTo>
                  <a:pt x="45339" y="554608"/>
                </a:lnTo>
                <a:lnTo>
                  <a:pt x="58039" y="554608"/>
                </a:lnTo>
                <a:lnTo>
                  <a:pt x="58039" y="551433"/>
                </a:lnTo>
                <a:lnTo>
                  <a:pt x="46228" y="551433"/>
                </a:lnTo>
                <a:lnTo>
                  <a:pt x="51688" y="542072"/>
                </a:lnTo>
                <a:lnTo>
                  <a:pt x="45339" y="531186"/>
                </a:lnTo>
                <a:close/>
              </a:path>
              <a:path w="103505" h="567689">
                <a:moveTo>
                  <a:pt x="96265" y="471169"/>
                </a:moveTo>
                <a:lnTo>
                  <a:pt x="92456" y="472186"/>
                </a:lnTo>
                <a:lnTo>
                  <a:pt x="58039" y="531186"/>
                </a:lnTo>
                <a:lnTo>
                  <a:pt x="58039" y="554608"/>
                </a:lnTo>
                <a:lnTo>
                  <a:pt x="59094" y="554608"/>
                </a:lnTo>
                <a:lnTo>
                  <a:pt x="103378" y="478663"/>
                </a:lnTo>
                <a:lnTo>
                  <a:pt x="102362" y="474725"/>
                </a:lnTo>
                <a:lnTo>
                  <a:pt x="96265" y="471169"/>
                </a:lnTo>
                <a:close/>
              </a:path>
              <a:path w="103505" h="567689">
                <a:moveTo>
                  <a:pt x="51689" y="542072"/>
                </a:moveTo>
                <a:lnTo>
                  <a:pt x="46228" y="551433"/>
                </a:lnTo>
                <a:lnTo>
                  <a:pt x="57150" y="551433"/>
                </a:lnTo>
                <a:lnTo>
                  <a:pt x="51689" y="542072"/>
                </a:lnTo>
                <a:close/>
              </a:path>
              <a:path w="103505" h="567689">
                <a:moveTo>
                  <a:pt x="58039" y="531186"/>
                </a:moveTo>
                <a:lnTo>
                  <a:pt x="51689" y="542072"/>
                </a:lnTo>
                <a:lnTo>
                  <a:pt x="57150" y="551433"/>
                </a:lnTo>
                <a:lnTo>
                  <a:pt x="58039" y="551433"/>
                </a:lnTo>
                <a:lnTo>
                  <a:pt x="58039" y="531186"/>
                </a:lnTo>
                <a:close/>
              </a:path>
              <a:path w="103505" h="567689">
                <a:moveTo>
                  <a:pt x="51688" y="25109"/>
                </a:moveTo>
                <a:lnTo>
                  <a:pt x="45339" y="35995"/>
                </a:lnTo>
                <a:lnTo>
                  <a:pt x="45339" y="531186"/>
                </a:lnTo>
                <a:lnTo>
                  <a:pt x="51689" y="542072"/>
                </a:lnTo>
                <a:lnTo>
                  <a:pt x="58038" y="531186"/>
                </a:lnTo>
                <a:lnTo>
                  <a:pt x="58039" y="35995"/>
                </a:lnTo>
                <a:lnTo>
                  <a:pt x="51688" y="25109"/>
                </a:lnTo>
                <a:close/>
              </a:path>
              <a:path w="103505" h="567689">
                <a:moveTo>
                  <a:pt x="51689" y="0"/>
                </a:moveTo>
                <a:lnTo>
                  <a:pt x="0" y="88646"/>
                </a:lnTo>
                <a:lnTo>
                  <a:pt x="1015" y="92455"/>
                </a:lnTo>
                <a:lnTo>
                  <a:pt x="7112" y="96012"/>
                </a:lnTo>
                <a:lnTo>
                  <a:pt x="10921" y="94996"/>
                </a:lnTo>
                <a:lnTo>
                  <a:pt x="45339" y="35995"/>
                </a:lnTo>
                <a:lnTo>
                  <a:pt x="45339" y="12573"/>
                </a:lnTo>
                <a:lnTo>
                  <a:pt x="59020" y="12573"/>
                </a:lnTo>
                <a:lnTo>
                  <a:pt x="51689" y="0"/>
                </a:lnTo>
                <a:close/>
              </a:path>
              <a:path w="103505" h="567689">
                <a:moveTo>
                  <a:pt x="59020" y="12573"/>
                </a:moveTo>
                <a:lnTo>
                  <a:pt x="58039" y="12573"/>
                </a:lnTo>
                <a:lnTo>
                  <a:pt x="58039" y="35995"/>
                </a:lnTo>
                <a:lnTo>
                  <a:pt x="92456" y="94996"/>
                </a:lnTo>
                <a:lnTo>
                  <a:pt x="96265" y="96012"/>
                </a:lnTo>
                <a:lnTo>
                  <a:pt x="102362" y="92455"/>
                </a:lnTo>
                <a:lnTo>
                  <a:pt x="103378" y="88646"/>
                </a:lnTo>
                <a:lnTo>
                  <a:pt x="59020" y="12573"/>
                </a:lnTo>
                <a:close/>
              </a:path>
              <a:path w="103505" h="567689">
                <a:moveTo>
                  <a:pt x="58039" y="12573"/>
                </a:moveTo>
                <a:lnTo>
                  <a:pt x="45339" y="12573"/>
                </a:lnTo>
                <a:lnTo>
                  <a:pt x="45339" y="35995"/>
                </a:lnTo>
                <a:lnTo>
                  <a:pt x="51689" y="25109"/>
                </a:lnTo>
                <a:lnTo>
                  <a:pt x="46228" y="15748"/>
                </a:lnTo>
                <a:lnTo>
                  <a:pt x="58039" y="15748"/>
                </a:lnTo>
                <a:lnTo>
                  <a:pt x="58039" y="12573"/>
                </a:lnTo>
                <a:close/>
              </a:path>
              <a:path w="103505" h="567689">
                <a:moveTo>
                  <a:pt x="58039" y="15748"/>
                </a:moveTo>
                <a:lnTo>
                  <a:pt x="57150" y="15748"/>
                </a:lnTo>
                <a:lnTo>
                  <a:pt x="51688" y="25109"/>
                </a:lnTo>
                <a:lnTo>
                  <a:pt x="58039" y="35995"/>
                </a:lnTo>
                <a:lnTo>
                  <a:pt x="58039" y="15748"/>
                </a:lnTo>
                <a:close/>
              </a:path>
              <a:path w="103505" h="567689">
                <a:moveTo>
                  <a:pt x="57150" y="15748"/>
                </a:moveTo>
                <a:lnTo>
                  <a:pt x="46228" y="15748"/>
                </a:lnTo>
                <a:lnTo>
                  <a:pt x="51688" y="25109"/>
                </a:lnTo>
                <a:lnTo>
                  <a:pt x="57150" y="15748"/>
                </a:lnTo>
                <a:close/>
              </a:path>
            </a:pathLst>
          </a:custGeom>
          <a:solidFill>
            <a:srgbClr val="000000"/>
          </a:solidFill>
        </p:spPr>
        <p:txBody>
          <a:bodyPr wrap="square" lIns="0" tIns="0" rIns="0" bIns="0" rtlCol="0"/>
          <a:lstStyle/>
          <a:p>
            <a:endParaRPr/>
          </a:p>
        </p:txBody>
      </p:sp>
    </p:spTree>
    <p:extLst>
      <p:ext uri="{BB962C8B-B14F-4D97-AF65-F5344CB8AC3E}">
        <p14:creationId xmlns:p14="http://schemas.microsoft.com/office/powerpoint/2010/main" val="2491878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B45E37A-5C6D-5024-0C7E-5E1E272DB311}"/>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6B7E8699-A6B5-1BEA-507C-24E09E6B0602}"/>
              </a:ext>
            </a:extLst>
          </p:cNvPr>
          <p:cNvSpPr>
            <a:spLocks noGrp="1"/>
          </p:cNvSpPr>
          <p:nvPr>
            <p:ph type="title"/>
          </p:nvPr>
        </p:nvSpPr>
        <p:spPr/>
        <p:txBody>
          <a:bodyPr/>
          <a:lstStyle/>
          <a:p>
            <a:r>
              <a:rPr lang="cs-CZ" dirty="0" err="1"/>
              <a:t>Airway</a:t>
            </a:r>
            <a:r>
              <a:rPr lang="cs-CZ" dirty="0"/>
              <a:t> </a:t>
            </a:r>
            <a:r>
              <a:rPr lang="cs-CZ" dirty="0" err="1"/>
              <a:t>resistance</a:t>
            </a:r>
            <a:r>
              <a:rPr lang="cs-CZ" dirty="0"/>
              <a:t> (</a:t>
            </a:r>
            <a:r>
              <a:rPr lang="cs-CZ" dirty="0" err="1"/>
              <a:t>Hagen-Poiseuille</a:t>
            </a:r>
            <a:r>
              <a:rPr lang="cs-CZ" dirty="0"/>
              <a:t> </a:t>
            </a:r>
            <a:r>
              <a:rPr lang="cs-CZ" dirty="0" err="1"/>
              <a:t>law</a:t>
            </a:r>
            <a:r>
              <a:rPr lang="cs-CZ" dirty="0"/>
              <a:t>)</a:t>
            </a:r>
          </a:p>
        </p:txBody>
      </p:sp>
      <p:sp>
        <p:nvSpPr>
          <p:cNvPr id="5" name="Content Placeholder 4">
            <a:extLst>
              <a:ext uri="{FF2B5EF4-FFF2-40B4-BE49-F238E27FC236}">
                <a16:creationId xmlns:a16="http://schemas.microsoft.com/office/drawing/2014/main" id="{C9E06A9C-338B-7D08-8911-1DDAD5F8BBC4}"/>
              </a:ext>
            </a:extLst>
          </p:cNvPr>
          <p:cNvSpPr>
            <a:spLocks noGrp="1"/>
          </p:cNvSpPr>
          <p:nvPr>
            <p:ph idx="1"/>
          </p:nvPr>
        </p:nvSpPr>
        <p:spPr>
          <a:xfrm>
            <a:off x="720000" y="1514202"/>
            <a:ext cx="10753200" cy="4139998"/>
          </a:xfrm>
        </p:spPr>
        <p:txBody>
          <a:bodyPr/>
          <a:lstStyle/>
          <a:p>
            <a:r>
              <a:rPr lang="en-US" dirty="0"/>
              <a:t>Airway resistance (R</a:t>
            </a:r>
            <a:r>
              <a:rPr lang="en-US" baseline="-25000" dirty="0"/>
              <a:t>d</a:t>
            </a:r>
            <a:r>
              <a:rPr lang="en-US" dirty="0"/>
              <a:t>) arises as a result of internal friction between the flowing gas and the airway wall.</a:t>
            </a:r>
            <a:endParaRPr lang="cs-CZ" dirty="0"/>
          </a:p>
          <a:p>
            <a:pPr marL="72000" indent="0">
              <a:buNone/>
            </a:pPr>
            <a:endParaRPr lang="cs-CZ" sz="2000" b="0" i="1" dirty="0">
              <a:latin typeface="Cambria Math" panose="02040503050406030204" pitchFamily="18" charset="0"/>
            </a:endParaRPr>
          </a:p>
          <a:p>
            <a:pPr marL="72000" indent="0">
              <a:buNone/>
            </a:pPr>
            <a:endParaRPr lang="cs-CZ" sz="3600" dirty="0"/>
          </a:p>
          <a:p>
            <a:pPr lvl="1"/>
            <a:r>
              <a:rPr lang="en-US" dirty="0"/>
              <a:t>A small change in the radius of the airways (</a:t>
            </a:r>
            <a:r>
              <a:rPr lang="en-US" dirty="0" err="1"/>
              <a:t>r</a:t>
            </a:r>
            <a:r>
              <a:rPr lang="en-US" baseline="-25000" dirty="0" err="1"/>
              <a:t>d</a:t>
            </a:r>
            <a:r>
              <a:rPr lang="en-US" dirty="0"/>
              <a:t>) causes a significantly larger change in the resistance to airflow (R</a:t>
            </a:r>
            <a:r>
              <a:rPr lang="en-US" baseline="-25000" dirty="0"/>
              <a:t>d</a:t>
            </a:r>
            <a:r>
              <a:rPr lang="en-US" dirty="0"/>
              <a:t>).</a:t>
            </a:r>
          </a:p>
          <a:p>
            <a:pPr lvl="1"/>
            <a:r>
              <a:rPr lang="en-US" dirty="0"/>
              <a:t>Narrowing (obstruction) of the airways occurs when the chest is compressed, the mucous membrane becomes swollen, the vocal cords swell, the smooth muscles of the airways are constricted, when a foreign body is inhaled, during an asthma attack or other allergic reaction</a:t>
            </a:r>
          </a:p>
          <a:p>
            <a:pPr lvl="1"/>
            <a:r>
              <a:rPr lang="en-US" dirty="0"/>
              <a:t>Bronchioles are the most involved in resistance: they possess a large proportion of smooth muscle and no cartilaginous reinforcement, they also contain receptors for various agents (histamine – </a:t>
            </a:r>
            <a:r>
              <a:rPr lang="en-US" dirty="0" err="1"/>
              <a:t>bronchioloconstriction</a:t>
            </a:r>
            <a:r>
              <a:rPr lang="en-US" dirty="0"/>
              <a:t>, adrenaline – </a:t>
            </a:r>
            <a:r>
              <a:rPr lang="en-US" dirty="0" err="1"/>
              <a:t>bronchiolodilation</a:t>
            </a:r>
            <a:r>
              <a:rPr lang="en-US" dirty="0"/>
              <a:t>)</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D587E82-BDC6-116F-5156-0F765038CA4B}"/>
                  </a:ext>
                </a:extLst>
              </p:cNvPr>
              <p:cNvSpPr txBox="1"/>
              <p:nvPr/>
            </p:nvSpPr>
            <p:spPr>
              <a:xfrm>
                <a:off x="3644900" y="2451096"/>
                <a:ext cx="3848100" cy="9008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cs-CZ" b="1" i="1" smtClean="0">
                              <a:solidFill>
                                <a:srgbClr val="FF0000"/>
                              </a:solidFill>
                              <a:latin typeface="Cambria Math" panose="02040503050406030204" pitchFamily="18" charset="0"/>
                            </a:rPr>
                          </m:ctrlPr>
                        </m:sSubPr>
                        <m:e>
                          <m:r>
                            <a:rPr lang="cs-CZ" b="1" i="1" smtClean="0">
                              <a:solidFill>
                                <a:srgbClr val="FF0000"/>
                              </a:solidFill>
                              <a:latin typeface="Cambria Math" panose="02040503050406030204" pitchFamily="18" charset="0"/>
                            </a:rPr>
                            <m:t>𝑹</m:t>
                          </m:r>
                        </m:e>
                        <m:sub>
                          <m:r>
                            <a:rPr lang="cs-CZ" b="1" i="1" smtClean="0">
                              <a:solidFill>
                                <a:srgbClr val="FF0000"/>
                              </a:solidFill>
                              <a:latin typeface="Cambria Math" panose="02040503050406030204" pitchFamily="18" charset="0"/>
                            </a:rPr>
                            <m:t>𝒅</m:t>
                          </m:r>
                        </m:sub>
                      </m:sSub>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𝑃</m:t>
                          </m:r>
                        </m:num>
                        <m:den>
                          <m:r>
                            <a:rPr lang="cs-CZ" b="0" i="1" smtClean="0">
                              <a:latin typeface="Cambria Math" panose="02040503050406030204" pitchFamily="18" charset="0"/>
                            </a:rPr>
                            <m:t>𝑄</m:t>
                          </m:r>
                        </m:den>
                      </m:f>
                      <m:r>
                        <a:rPr lang="cs-CZ" b="0" i="1" smtClean="0">
                          <a:latin typeface="Cambria Math" panose="02040503050406030204" pitchFamily="18" charset="0"/>
                        </a:rPr>
                        <m:t>=</m:t>
                      </m:r>
                      <m:f>
                        <m:fPr>
                          <m:ctrlPr>
                            <a:rPr lang="cs-CZ" b="0" i="1" smtClean="0">
                              <a:latin typeface="Cambria Math" panose="02040503050406030204" pitchFamily="18" charset="0"/>
                            </a:rPr>
                          </m:ctrlPr>
                        </m:fPr>
                        <m:num>
                          <m:r>
                            <a:rPr lang="cs-CZ" b="0" i="1" smtClean="0">
                              <a:latin typeface="Cambria Math" panose="02040503050406030204" pitchFamily="18" charset="0"/>
                            </a:rPr>
                            <m:t>8</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𝑙</m:t>
                          </m:r>
                          <m:r>
                            <a:rPr lang="cs-CZ" b="0" i="1" smtClean="0">
                              <a:latin typeface="Cambria Math" panose="02040503050406030204" pitchFamily="18" charset="0"/>
                              <a:ea typeface="Cambria Math" panose="02040503050406030204" pitchFamily="18" charset="0"/>
                            </a:rPr>
                            <m:t>∙</m:t>
                          </m:r>
                          <m:r>
                            <m:rPr>
                              <m:nor/>
                            </m:rPr>
                            <a:rPr lang="cs-CZ" spc="-5" dirty="0">
                              <a:latin typeface="Cambria Math"/>
                              <a:cs typeface="Cambria Math"/>
                            </a:rPr>
                            <m:t>𝜂</m:t>
                          </m:r>
                        </m:num>
                        <m:den>
                          <m:r>
                            <a:rPr lang="cs-CZ" b="0" i="1" smtClean="0">
                              <a:latin typeface="Cambria Math" panose="02040503050406030204" pitchFamily="18" charset="0"/>
                              <a:ea typeface="Cambria Math" panose="02040503050406030204" pitchFamily="18" charset="0"/>
                            </a:rPr>
                            <m:t>𝜋</m:t>
                          </m:r>
                          <m:r>
                            <a:rPr lang="cs-CZ" b="0" i="1" smtClean="0">
                              <a:latin typeface="Cambria Math" panose="02040503050406030204" pitchFamily="18" charset="0"/>
                              <a:ea typeface="Cambria Math" panose="02040503050406030204" pitchFamily="18" charset="0"/>
                            </a:rPr>
                            <m:t>∙</m:t>
                          </m:r>
                          <m:sSubSup>
                            <m:sSubSupPr>
                              <m:ctrlPr>
                                <a:rPr lang="cs-CZ" b="1" i="1" smtClean="0">
                                  <a:solidFill>
                                    <a:srgbClr val="FF0000"/>
                                  </a:solidFill>
                                  <a:latin typeface="Cambria Math" panose="02040503050406030204" pitchFamily="18" charset="0"/>
                                  <a:ea typeface="Cambria Math" panose="02040503050406030204" pitchFamily="18" charset="0"/>
                                </a:rPr>
                              </m:ctrlPr>
                            </m:sSubSupPr>
                            <m:e>
                              <m:r>
                                <a:rPr lang="cs-CZ" b="1" i="1" smtClean="0">
                                  <a:solidFill>
                                    <a:srgbClr val="FF0000"/>
                                  </a:solidFill>
                                  <a:latin typeface="Cambria Math" panose="02040503050406030204" pitchFamily="18" charset="0"/>
                                  <a:ea typeface="Cambria Math" panose="02040503050406030204" pitchFamily="18" charset="0"/>
                                </a:rPr>
                                <m:t>𝒓</m:t>
                              </m:r>
                            </m:e>
                            <m:sub>
                              <m:r>
                                <a:rPr lang="cs-CZ" b="1" i="1" smtClean="0">
                                  <a:solidFill>
                                    <a:srgbClr val="FF0000"/>
                                  </a:solidFill>
                                  <a:latin typeface="Cambria Math" panose="02040503050406030204" pitchFamily="18" charset="0"/>
                                  <a:ea typeface="Cambria Math" panose="02040503050406030204" pitchFamily="18" charset="0"/>
                                </a:rPr>
                                <m:t>𝒅</m:t>
                              </m:r>
                            </m:sub>
                            <m:sup>
                              <m:r>
                                <a:rPr lang="cs-CZ" b="1" i="1" smtClean="0">
                                  <a:solidFill>
                                    <a:srgbClr val="FF0000"/>
                                  </a:solidFill>
                                  <a:latin typeface="Cambria Math" panose="02040503050406030204" pitchFamily="18" charset="0"/>
                                  <a:ea typeface="Cambria Math" panose="02040503050406030204" pitchFamily="18" charset="0"/>
                                </a:rPr>
                                <m:t>𝟒</m:t>
                              </m:r>
                            </m:sup>
                          </m:sSubSup>
                        </m:den>
                      </m:f>
                    </m:oMath>
                  </m:oMathPara>
                </a14:m>
                <a:endParaRPr lang="cs-CZ" dirty="0" err="1">
                  <a:latin typeface="+mn-lt"/>
                </a:endParaRPr>
              </a:p>
            </p:txBody>
          </p:sp>
        </mc:Choice>
        <mc:Fallback xmlns="">
          <p:sp>
            <p:nvSpPr>
              <p:cNvPr id="6" name="TextBox 5">
                <a:extLst>
                  <a:ext uri="{FF2B5EF4-FFF2-40B4-BE49-F238E27FC236}">
                    <a16:creationId xmlns:a16="http://schemas.microsoft.com/office/drawing/2014/main" id="{4D587E82-BDC6-116F-5156-0F765038CA4B}"/>
                  </a:ext>
                </a:extLst>
              </p:cNvPr>
              <p:cNvSpPr txBox="1">
                <a:spLocks noRot="1" noChangeAspect="1" noMove="1" noResize="1" noEditPoints="1" noAdjustHandles="1" noChangeArrowheads="1" noChangeShapeType="1" noTextEdit="1"/>
              </p:cNvSpPr>
              <p:nvPr/>
            </p:nvSpPr>
            <p:spPr>
              <a:xfrm>
                <a:off x="3644900" y="2451096"/>
                <a:ext cx="3848100" cy="900824"/>
              </a:xfrm>
              <a:prstGeom prst="rect">
                <a:avLst/>
              </a:prstGeom>
              <a:blipFill>
                <a:blip r:embed="rId2"/>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1283663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82FD85B-CEC9-EAA7-935E-2615BBCDF667}"/>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F779EF09-2C10-8A4E-BF26-DB3C32F86D22}"/>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7C2B0127-86D1-CF24-4464-170947288B63}"/>
              </a:ext>
            </a:extLst>
          </p:cNvPr>
          <p:cNvSpPr>
            <a:spLocks noGrp="1"/>
          </p:cNvSpPr>
          <p:nvPr>
            <p:ph type="title"/>
          </p:nvPr>
        </p:nvSpPr>
        <p:spPr/>
        <p:txBody>
          <a:bodyPr/>
          <a:lstStyle/>
          <a:p>
            <a:r>
              <a:rPr lang="en-US" dirty="0"/>
              <a:t>Recording of forced vital capacity</a:t>
            </a:r>
            <a:endParaRPr lang="cs-CZ" dirty="0"/>
          </a:p>
        </p:txBody>
      </p:sp>
      <p:sp>
        <p:nvSpPr>
          <p:cNvPr id="5" name="Content Placeholder 4">
            <a:extLst>
              <a:ext uri="{FF2B5EF4-FFF2-40B4-BE49-F238E27FC236}">
                <a16:creationId xmlns:a16="http://schemas.microsoft.com/office/drawing/2014/main" id="{E24D3EB2-68EE-DFF5-8854-5883FD0137CB}"/>
              </a:ext>
            </a:extLst>
          </p:cNvPr>
          <p:cNvSpPr>
            <a:spLocks noGrp="1"/>
          </p:cNvSpPr>
          <p:nvPr>
            <p:ph idx="1"/>
          </p:nvPr>
        </p:nvSpPr>
        <p:spPr>
          <a:xfrm>
            <a:off x="719999" y="1692002"/>
            <a:ext cx="6110991" cy="4139998"/>
          </a:xfrm>
        </p:spPr>
        <p:txBody>
          <a:bodyPr/>
          <a:lstStyle/>
          <a:p>
            <a:r>
              <a:rPr lang="cs-CZ" dirty="0" err="1"/>
              <a:t>Restrictive</a:t>
            </a:r>
            <a:r>
              <a:rPr lang="cs-CZ" dirty="0"/>
              <a:t> </a:t>
            </a:r>
            <a:r>
              <a:rPr lang="cs-CZ" dirty="0" err="1"/>
              <a:t>diseases</a:t>
            </a:r>
            <a:r>
              <a:rPr lang="cs-CZ" dirty="0"/>
              <a:t>:</a:t>
            </a:r>
          </a:p>
          <a:p>
            <a:pPr lvl="1"/>
            <a:r>
              <a:rPr lang="cs-CZ" dirty="0" err="1"/>
              <a:t>Restriction</a:t>
            </a:r>
            <a:r>
              <a:rPr lang="cs-CZ" dirty="0"/>
              <a:t>: </a:t>
            </a:r>
            <a:r>
              <a:rPr lang="cs-CZ" dirty="0" err="1"/>
              <a:t>decreased</a:t>
            </a:r>
            <a:r>
              <a:rPr lang="cs-CZ" dirty="0"/>
              <a:t> </a:t>
            </a:r>
            <a:r>
              <a:rPr lang="cs-CZ" dirty="0" err="1"/>
              <a:t>lung</a:t>
            </a:r>
            <a:r>
              <a:rPr lang="cs-CZ" dirty="0"/>
              <a:t> </a:t>
            </a:r>
            <a:r>
              <a:rPr lang="cs-CZ" dirty="0" err="1"/>
              <a:t>volumes</a:t>
            </a:r>
            <a:endParaRPr lang="cs-CZ" dirty="0"/>
          </a:p>
          <a:p>
            <a:pPr lvl="1"/>
            <a:r>
              <a:rPr lang="cs-CZ" dirty="0" err="1"/>
              <a:t>Causes</a:t>
            </a:r>
            <a:r>
              <a:rPr lang="cs-CZ" dirty="0"/>
              <a:t>: </a:t>
            </a:r>
            <a:r>
              <a:rPr lang="cs-CZ" dirty="0" err="1"/>
              <a:t>pulmonary</a:t>
            </a:r>
            <a:r>
              <a:rPr lang="cs-CZ" dirty="0"/>
              <a:t> (</a:t>
            </a:r>
            <a:r>
              <a:rPr lang="cs-CZ" dirty="0" err="1"/>
              <a:t>fibrosis</a:t>
            </a:r>
            <a:r>
              <a:rPr lang="cs-CZ" dirty="0"/>
              <a:t>, </a:t>
            </a:r>
            <a:r>
              <a:rPr lang="cs-CZ" dirty="0" err="1"/>
              <a:t>resection</a:t>
            </a:r>
            <a:r>
              <a:rPr lang="cs-CZ" dirty="0"/>
              <a:t>, </a:t>
            </a:r>
            <a:r>
              <a:rPr lang="cs-CZ" dirty="0" err="1"/>
              <a:t>edema</a:t>
            </a:r>
            <a:r>
              <a:rPr lang="cs-CZ" dirty="0"/>
              <a:t>, </a:t>
            </a:r>
            <a:r>
              <a:rPr lang="cs-CZ" dirty="0" err="1"/>
              <a:t>pneumonia</a:t>
            </a:r>
            <a:r>
              <a:rPr lang="cs-CZ" dirty="0"/>
              <a:t>) </a:t>
            </a:r>
            <a:r>
              <a:rPr lang="cs-CZ" dirty="0" err="1"/>
              <a:t>or</a:t>
            </a:r>
            <a:r>
              <a:rPr lang="cs-CZ" dirty="0"/>
              <a:t> </a:t>
            </a:r>
            <a:r>
              <a:rPr lang="cs-CZ" dirty="0" err="1"/>
              <a:t>extrapulmonary</a:t>
            </a:r>
            <a:r>
              <a:rPr lang="cs-CZ" dirty="0"/>
              <a:t> (ascites, </a:t>
            </a:r>
            <a:r>
              <a:rPr lang="cs-CZ" dirty="0" err="1"/>
              <a:t>kyphoscoliosis</a:t>
            </a:r>
            <a:r>
              <a:rPr lang="cs-CZ" dirty="0"/>
              <a:t>, </a:t>
            </a:r>
            <a:r>
              <a:rPr lang="cs-CZ" dirty="0" err="1"/>
              <a:t>burns</a:t>
            </a:r>
            <a:r>
              <a:rPr lang="cs-CZ" dirty="0"/>
              <a:t>, </a:t>
            </a:r>
            <a:r>
              <a:rPr lang="cs-CZ" dirty="0" err="1"/>
              <a:t>elevated</a:t>
            </a:r>
            <a:r>
              <a:rPr lang="cs-CZ" dirty="0"/>
              <a:t> </a:t>
            </a:r>
            <a:r>
              <a:rPr lang="cs-CZ" dirty="0" err="1"/>
              <a:t>diaphragm</a:t>
            </a:r>
            <a:r>
              <a:rPr lang="cs-CZ" dirty="0"/>
              <a:t>)</a:t>
            </a:r>
          </a:p>
          <a:p>
            <a:pPr lvl="1"/>
            <a:r>
              <a:rPr lang="cs-CZ" dirty="0"/>
              <a:t>FVC ↓, FEV</a:t>
            </a:r>
            <a:r>
              <a:rPr lang="cs-CZ" baseline="-25000" dirty="0"/>
              <a:t>1</a:t>
            </a:r>
            <a:r>
              <a:rPr lang="cs-CZ" dirty="0"/>
              <a:t> N </a:t>
            </a:r>
            <a:r>
              <a:rPr lang="cs-CZ" dirty="0" err="1"/>
              <a:t>or</a:t>
            </a:r>
            <a:r>
              <a:rPr lang="cs-CZ" dirty="0"/>
              <a:t> ↓, </a:t>
            </a:r>
            <a:r>
              <a:rPr lang="cs-CZ" dirty="0" err="1"/>
              <a:t>Tiffeneau</a:t>
            </a:r>
            <a:r>
              <a:rPr lang="cs-CZ" dirty="0"/>
              <a:t> index N </a:t>
            </a:r>
            <a:r>
              <a:rPr lang="cs-CZ" dirty="0" err="1"/>
              <a:t>or</a:t>
            </a:r>
            <a:r>
              <a:rPr lang="cs-CZ" dirty="0"/>
              <a:t> ↑</a:t>
            </a:r>
          </a:p>
          <a:p>
            <a:pPr lvl="1"/>
            <a:r>
              <a:rPr lang="en-US" dirty="0"/>
              <a:t>If the expiratory muscles are strong enough, </a:t>
            </a:r>
            <a:r>
              <a:rPr lang="en-US" dirty="0" err="1"/>
              <a:t>Tiffeneau</a:t>
            </a:r>
            <a:r>
              <a:rPr lang="en-US" dirty="0"/>
              <a:t> index value can be 100% and it is not a pathology. Therefore, its usage during the diagnosis of a restrictive disorder is not suitable.</a:t>
            </a:r>
            <a:endParaRPr lang="cs-CZ" dirty="0"/>
          </a:p>
          <a:p>
            <a:endParaRPr lang="cs-CZ" dirty="0"/>
          </a:p>
        </p:txBody>
      </p:sp>
      <p:grpSp>
        <p:nvGrpSpPr>
          <p:cNvPr id="6" name="object 3">
            <a:extLst>
              <a:ext uri="{FF2B5EF4-FFF2-40B4-BE49-F238E27FC236}">
                <a16:creationId xmlns:a16="http://schemas.microsoft.com/office/drawing/2014/main" id="{9F728C3E-A248-97DA-2793-3E6A35BA79B4}"/>
              </a:ext>
            </a:extLst>
          </p:cNvPr>
          <p:cNvGrpSpPr/>
          <p:nvPr/>
        </p:nvGrpSpPr>
        <p:grpSpPr>
          <a:xfrm>
            <a:off x="7771203" y="2147214"/>
            <a:ext cx="3282315" cy="2945130"/>
            <a:chOff x="1442974" y="1906270"/>
            <a:chExt cx="3282315" cy="2945130"/>
          </a:xfrm>
        </p:grpSpPr>
        <p:sp>
          <p:nvSpPr>
            <p:cNvPr id="7" name="object 4">
              <a:extLst>
                <a:ext uri="{FF2B5EF4-FFF2-40B4-BE49-F238E27FC236}">
                  <a16:creationId xmlns:a16="http://schemas.microsoft.com/office/drawing/2014/main" id="{D200095D-825A-BAE9-37F6-D9A421CBEAC7}"/>
                </a:ext>
              </a:extLst>
            </p:cNvPr>
            <p:cNvSpPr/>
            <p:nvPr/>
          </p:nvSpPr>
          <p:spPr>
            <a:xfrm>
              <a:off x="1999488" y="4634484"/>
              <a:ext cx="0" cy="212090"/>
            </a:xfrm>
            <a:custGeom>
              <a:avLst/>
              <a:gdLst/>
              <a:ahLst/>
              <a:cxnLst/>
              <a:rect l="l" t="t" r="r" b="b"/>
              <a:pathLst>
                <a:path h="212089">
                  <a:moveTo>
                    <a:pt x="0" y="0"/>
                  </a:moveTo>
                  <a:lnTo>
                    <a:pt x="0" y="211709"/>
                  </a:lnTo>
                </a:path>
              </a:pathLst>
            </a:custGeom>
            <a:ln w="9144">
              <a:solidFill>
                <a:srgbClr val="000000"/>
              </a:solidFill>
            </a:ln>
          </p:spPr>
          <p:txBody>
            <a:bodyPr wrap="square" lIns="0" tIns="0" rIns="0" bIns="0" rtlCol="0"/>
            <a:lstStyle/>
            <a:p>
              <a:endParaRPr/>
            </a:p>
          </p:txBody>
        </p:sp>
        <p:sp>
          <p:nvSpPr>
            <p:cNvPr id="8" name="object 5">
              <a:extLst>
                <a:ext uri="{FF2B5EF4-FFF2-40B4-BE49-F238E27FC236}">
                  <a16:creationId xmlns:a16="http://schemas.microsoft.com/office/drawing/2014/main" id="{A10A084C-3FA1-C302-35C4-E32CE0CF6627}"/>
                </a:ext>
              </a:extLst>
            </p:cNvPr>
            <p:cNvSpPr/>
            <p:nvPr/>
          </p:nvSpPr>
          <p:spPr>
            <a:xfrm>
              <a:off x="1453134" y="1916430"/>
              <a:ext cx="3261995" cy="2832100"/>
            </a:xfrm>
            <a:custGeom>
              <a:avLst/>
              <a:gdLst/>
              <a:ahLst/>
              <a:cxnLst/>
              <a:rect l="l" t="t" r="r" b="b"/>
              <a:pathLst>
                <a:path w="3261995" h="2832100">
                  <a:moveTo>
                    <a:pt x="0" y="0"/>
                  </a:moveTo>
                  <a:lnTo>
                    <a:pt x="12191" y="2830195"/>
                  </a:lnTo>
                </a:path>
                <a:path w="3261995" h="2832100">
                  <a:moveTo>
                    <a:pt x="3261614" y="2831592"/>
                  </a:moveTo>
                  <a:lnTo>
                    <a:pt x="4571" y="2831592"/>
                  </a:lnTo>
                </a:path>
              </a:pathLst>
            </a:custGeom>
            <a:ln w="19812">
              <a:solidFill>
                <a:srgbClr val="000000"/>
              </a:solidFill>
            </a:ln>
          </p:spPr>
          <p:txBody>
            <a:bodyPr wrap="square" lIns="0" tIns="0" rIns="0" bIns="0" rtlCol="0"/>
            <a:lstStyle/>
            <a:p>
              <a:endParaRPr/>
            </a:p>
          </p:txBody>
        </p:sp>
        <p:sp>
          <p:nvSpPr>
            <p:cNvPr id="9" name="object 6">
              <a:extLst>
                <a:ext uri="{FF2B5EF4-FFF2-40B4-BE49-F238E27FC236}">
                  <a16:creationId xmlns:a16="http://schemas.microsoft.com/office/drawing/2014/main" id="{7B044E86-7BA2-4444-5595-742B015B5EEA}"/>
                </a:ext>
              </a:extLst>
            </p:cNvPr>
            <p:cNvSpPr/>
            <p:nvPr/>
          </p:nvSpPr>
          <p:spPr>
            <a:xfrm>
              <a:off x="1472946" y="2079498"/>
              <a:ext cx="2844165" cy="2010410"/>
            </a:xfrm>
            <a:custGeom>
              <a:avLst/>
              <a:gdLst/>
              <a:ahLst/>
              <a:cxnLst/>
              <a:rect l="l" t="t" r="r" b="b"/>
              <a:pathLst>
                <a:path w="2844165" h="2010410">
                  <a:moveTo>
                    <a:pt x="0" y="0"/>
                  </a:moveTo>
                  <a:lnTo>
                    <a:pt x="2028" y="47499"/>
                  </a:lnTo>
                  <a:lnTo>
                    <a:pt x="5684" y="95163"/>
                  </a:lnTo>
                  <a:lnTo>
                    <a:pt x="10749" y="143155"/>
                  </a:lnTo>
                  <a:lnTo>
                    <a:pt x="17007" y="191637"/>
                  </a:lnTo>
                  <a:lnTo>
                    <a:pt x="24241" y="240776"/>
                  </a:lnTo>
                  <a:lnTo>
                    <a:pt x="32232" y="290733"/>
                  </a:lnTo>
                  <a:lnTo>
                    <a:pt x="40765" y="341673"/>
                  </a:lnTo>
                  <a:lnTo>
                    <a:pt x="49621" y="393760"/>
                  </a:lnTo>
                  <a:lnTo>
                    <a:pt x="58584" y="447158"/>
                  </a:lnTo>
                  <a:lnTo>
                    <a:pt x="67437" y="502030"/>
                  </a:lnTo>
                  <a:lnTo>
                    <a:pt x="74697" y="549579"/>
                  </a:lnTo>
                  <a:lnTo>
                    <a:pt x="81992" y="599217"/>
                  </a:lnTo>
                  <a:lnTo>
                    <a:pt x="89402" y="650501"/>
                  </a:lnTo>
                  <a:lnTo>
                    <a:pt x="97009" y="702987"/>
                  </a:lnTo>
                  <a:lnTo>
                    <a:pt x="104895" y="756229"/>
                  </a:lnTo>
                  <a:lnTo>
                    <a:pt x="113141" y="809783"/>
                  </a:lnTo>
                  <a:lnTo>
                    <a:pt x="121829" y="863205"/>
                  </a:lnTo>
                  <a:lnTo>
                    <a:pt x="131040" y="916051"/>
                  </a:lnTo>
                  <a:lnTo>
                    <a:pt x="140856" y="967874"/>
                  </a:lnTo>
                  <a:lnTo>
                    <a:pt x="151359" y="1018233"/>
                  </a:lnTo>
                  <a:lnTo>
                    <a:pt x="162631" y="1066680"/>
                  </a:lnTo>
                  <a:lnTo>
                    <a:pt x="174752" y="1112774"/>
                  </a:lnTo>
                  <a:lnTo>
                    <a:pt x="190524" y="1165906"/>
                  </a:lnTo>
                  <a:lnTo>
                    <a:pt x="207497" y="1217858"/>
                  </a:lnTo>
                  <a:lnTo>
                    <a:pt x="225529" y="1268507"/>
                  </a:lnTo>
                  <a:lnTo>
                    <a:pt x="244480" y="1317731"/>
                  </a:lnTo>
                  <a:lnTo>
                    <a:pt x="264207" y="1365408"/>
                  </a:lnTo>
                  <a:lnTo>
                    <a:pt x="284571" y="1411417"/>
                  </a:lnTo>
                  <a:lnTo>
                    <a:pt x="305430" y="1455634"/>
                  </a:lnTo>
                  <a:lnTo>
                    <a:pt x="326644" y="1497939"/>
                  </a:lnTo>
                  <a:lnTo>
                    <a:pt x="348070" y="1538210"/>
                  </a:lnTo>
                  <a:lnTo>
                    <a:pt x="369570" y="1576324"/>
                  </a:lnTo>
                  <a:lnTo>
                    <a:pt x="400472" y="1626894"/>
                  </a:lnTo>
                  <a:lnTo>
                    <a:pt x="431916" y="1673226"/>
                  </a:lnTo>
                  <a:lnTo>
                    <a:pt x="464102" y="1715636"/>
                  </a:lnTo>
                  <a:lnTo>
                    <a:pt x="497230" y="1754443"/>
                  </a:lnTo>
                  <a:lnTo>
                    <a:pt x="531500" y="1789965"/>
                  </a:lnTo>
                  <a:lnTo>
                    <a:pt x="567112" y="1822518"/>
                  </a:lnTo>
                  <a:lnTo>
                    <a:pt x="604266" y="1852421"/>
                  </a:lnTo>
                  <a:lnTo>
                    <a:pt x="649493" y="1883156"/>
                  </a:lnTo>
                  <a:lnTo>
                    <a:pt x="696420" y="1908941"/>
                  </a:lnTo>
                  <a:lnTo>
                    <a:pt x="745077" y="1930542"/>
                  </a:lnTo>
                  <a:lnTo>
                    <a:pt x="795490" y="1948725"/>
                  </a:lnTo>
                  <a:lnTo>
                    <a:pt x="847688" y="1964255"/>
                  </a:lnTo>
                  <a:lnTo>
                    <a:pt x="901699" y="1977897"/>
                  </a:lnTo>
                  <a:lnTo>
                    <a:pt x="950208" y="1987455"/>
                  </a:lnTo>
                  <a:lnTo>
                    <a:pt x="1000988" y="1994303"/>
                  </a:lnTo>
                  <a:lnTo>
                    <a:pt x="1053322" y="1999011"/>
                  </a:lnTo>
                  <a:lnTo>
                    <a:pt x="1106496" y="2002151"/>
                  </a:lnTo>
                  <a:lnTo>
                    <a:pt x="1159795" y="2004294"/>
                  </a:lnTo>
                  <a:lnTo>
                    <a:pt x="1212502" y="2006009"/>
                  </a:lnTo>
                  <a:lnTo>
                    <a:pt x="1263904" y="2007870"/>
                  </a:lnTo>
                  <a:lnTo>
                    <a:pt x="1314088" y="2009469"/>
                  </a:lnTo>
                  <a:lnTo>
                    <a:pt x="1363725" y="2010091"/>
                  </a:lnTo>
                  <a:lnTo>
                    <a:pt x="1412963" y="2010002"/>
                  </a:lnTo>
                  <a:lnTo>
                    <a:pt x="1461955" y="2009469"/>
                  </a:lnTo>
                  <a:lnTo>
                    <a:pt x="1510852" y="2008758"/>
                  </a:lnTo>
                  <a:lnTo>
                    <a:pt x="1559804" y="2008136"/>
                  </a:lnTo>
                  <a:lnTo>
                    <a:pt x="1608962" y="2007870"/>
                  </a:lnTo>
                  <a:lnTo>
                    <a:pt x="1931162" y="2007870"/>
                  </a:lnTo>
                  <a:lnTo>
                    <a:pt x="2314575" y="2007870"/>
                  </a:lnTo>
                  <a:lnTo>
                    <a:pt x="2613659" y="2007870"/>
                  </a:lnTo>
                  <a:lnTo>
                    <a:pt x="2843783" y="2007870"/>
                  </a:lnTo>
                </a:path>
              </a:pathLst>
            </a:custGeom>
            <a:ln w="25908">
              <a:solidFill>
                <a:srgbClr val="000000"/>
              </a:solidFill>
            </a:ln>
          </p:spPr>
          <p:txBody>
            <a:bodyPr wrap="square" lIns="0" tIns="0" rIns="0" bIns="0" rtlCol="0"/>
            <a:lstStyle/>
            <a:p>
              <a:endParaRPr/>
            </a:p>
          </p:txBody>
        </p:sp>
      </p:grpSp>
      <p:sp>
        <p:nvSpPr>
          <p:cNvPr id="10" name="object 7">
            <a:extLst>
              <a:ext uri="{FF2B5EF4-FFF2-40B4-BE49-F238E27FC236}">
                <a16:creationId xmlns:a16="http://schemas.microsoft.com/office/drawing/2014/main" id="{D71F60AC-FC25-5085-CE28-4F268FFE2956}"/>
              </a:ext>
            </a:extLst>
          </p:cNvPr>
          <p:cNvSpPr txBox="1"/>
          <p:nvPr/>
        </p:nvSpPr>
        <p:spPr>
          <a:xfrm>
            <a:off x="8274758" y="5119648"/>
            <a:ext cx="624204" cy="259045"/>
          </a:xfrm>
          <a:prstGeom prst="rect">
            <a:avLst/>
          </a:prstGeom>
        </p:spPr>
        <p:txBody>
          <a:bodyPr vert="horz" wrap="square" lIns="0" tIns="12700" rIns="0" bIns="0" rtlCol="0">
            <a:spAutoFit/>
          </a:bodyPr>
          <a:lstStyle/>
          <a:p>
            <a:pPr marL="12700">
              <a:lnSpc>
                <a:spcPct val="100000"/>
              </a:lnSpc>
              <a:spcBef>
                <a:spcPts val="100"/>
              </a:spcBef>
            </a:pPr>
            <a:r>
              <a:rPr sz="1600" spc="-5" dirty="0">
                <a:latin typeface="Arial MT"/>
                <a:cs typeface="Arial MT"/>
              </a:rPr>
              <a:t>1</a:t>
            </a:r>
            <a:r>
              <a:rPr sz="1600" spc="-10" dirty="0">
                <a:latin typeface="Arial MT"/>
                <a:cs typeface="Arial MT"/>
              </a:rPr>
              <a:t> </a:t>
            </a:r>
            <a:r>
              <a:rPr sz="1600" dirty="0">
                <a:latin typeface="Arial MT"/>
                <a:cs typeface="Arial MT"/>
              </a:rPr>
              <a:t>s</a:t>
            </a:r>
            <a:endParaRPr sz="1600">
              <a:latin typeface="Arial MT"/>
              <a:cs typeface="Arial MT"/>
            </a:endParaRPr>
          </a:p>
        </p:txBody>
      </p:sp>
      <p:sp>
        <p:nvSpPr>
          <p:cNvPr id="11" name="object 8">
            <a:extLst>
              <a:ext uri="{FF2B5EF4-FFF2-40B4-BE49-F238E27FC236}">
                <a16:creationId xmlns:a16="http://schemas.microsoft.com/office/drawing/2014/main" id="{EE8978B8-4D7B-E161-D028-FF1BAA5939CA}"/>
              </a:ext>
            </a:extLst>
          </p:cNvPr>
          <p:cNvSpPr txBox="1"/>
          <p:nvPr/>
        </p:nvSpPr>
        <p:spPr>
          <a:xfrm>
            <a:off x="7229014" y="2071648"/>
            <a:ext cx="361489" cy="259045"/>
          </a:xfrm>
          <a:prstGeom prst="rect">
            <a:avLst/>
          </a:prstGeom>
        </p:spPr>
        <p:txBody>
          <a:bodyPr vert="horz" wrap="square" lIns="0" tIns="12700" rIns="0" bIns="0" rtlCol="0">
            <a:spAutoFit/>
          </a:bodyPr>
          <a:lstStyle/>
          <a:p>
            <a:pPr marL="12700">
              <a:lnSpc>
                <a:spcPct val="100000"/>
              </a:lnSpc>
              <a:spcBef>
                <a:spcPts val="100"/>
              </a:spcBef>
            </a:pPr>
            <a:r>
              <a:rPr sz="1600" dirty="0">
                <a:latin typeface="Arial MT"/>
                <a:cs typeface="Arial MT"/>
              </a:rPr>
              <a:t>V</a:t>
            </a:r>
            <a:r>
              <a:rPr sz="1600" spc="-75" dirty="0">
                <a:latin typeface="Arial MT"/>
                <a:cs typeface="Arial MT"/>
              </a:rPr>
              <a:t> </a:t>
            </a:r>
            <a:r>
              <a:rPr sz="1600" dirty="0">
                <a:latin typeface="Arial MT"/>
                <a:cs typeface="Arial MT"/>
              </a:rPr>
              <a:t>[l]</a:t>
            </a:r>
          </a:p>
        </p:txBody>
      </p:sp>
      <p:sp>
        <p:nvSpPr>
          <p:cNvPr id="12" name="object 9">
            <a:extLst>
              <a:ext uri="{FF2B5EF4-FFF2-40B4-BE49-F238E27FC236}">
                <a16:creationId xmlns:a16="http://schemas.microsoft.com/office/drawing/2014/main" id="{5910273A-5989-BF08-EB4D-F58B573B82FF}"/>
              </a:ext>
            </a:extLst>
          </p:cNvPr>
          <p:cNvSpPr txBox="1"/>
          <p:nvPr/>
        </p:nvSpPr>
        <p:spPr>
          <a:xfrm>
            <a:off x="10599493" y="5023019"/>
            <a:ext cx="953409" cy="259045"/>
          </a:xfrm>
          <a:prstGeom prst="rect">
            <a:avLst/>
          </a:prstGeom>
        </p:spPr>
        <p:txBody>
          <a:bodyPr vert="horz" wrap="square" lIns="0" tIns="12700" rIns="0" bIns="0" rtlCol="0">
            <a:spAutoFit/>
          </a:bodyPr>
          <a:lstStyle/>
          <a:p>
            <a:pPr marL="12700">
              <a:lnSpc>
                <a:spcPct val="100000"/>
              </a:lnSpc>
              <a:spcBef>
                <a:spcPts val="100"/>
              </a:spcBef>
            </a:pPr>
            <a:r>
              <a:rPr sz="1600" spc="-40" dirty="0">
                <a:latin typeface="Arial MT"/>
                <a:cs typeface="Arial MT"/>
              </a:rPr>
              <a:t>T</a:t>
            </a:r>
            <a:r>
              <a:rPr sz="1600" spc="-5" dirty="0">
                <a:latin typeface="Arial MT"/>
                <a:cs typeface="Arial MT"/>
              </a:rPr>
              <a:t>ime</a:t>
            </a:r>
            <a:r>
              <a:rPr sz="1600" spc="-20" dirty="0">
                <a:latin typeface="Arial MT"/>
                <a:cs typeface="Arial MT"/>
              </a:rPr>
              <a:t> </a:t>
            </a:r>
            <a:r>
              <a:rPr sz="1600" dirty="0">
                <a:latin typeface="Arial MT"/>
                <a:cs typeface="Arial MT"/>
              </a:rPr>
              <a:t>[s]</a:t>
            </a:r>
            <a:endParaRPr sz="1600">
              <a:latin typeface="Arial MT"/>
              <a:cs typeface="Arial MT"/>
            </a:endParaRPr>
          </a:p>
        </p:txBody>
      </p:sp>
      <p:grpSp>
        <p:nvGrpSpPr>
          <p:cNvPr id="13" name="object 10">
            <a:extLst>
              <a:ext uri="{FF2B5EF4-FFF2-40B4-BE49-F238E27FC236}">
                <a16:creationId xmlns:a16="http://schemas.microsoft.com/office/drawing/2014/main" id="{A60C63AD-A254-5E3F-9097-E5E3C6CD369A}"/>
              </a:ext>
            </a:extLst>
          </p:cNvPr>
          <p:cNvGrpSpPr/>
          <p:nvPr/>
        </p:nvGrpSpPr>
        <p:grpSpPr>
          <a:xfrm>
            <a:off x="7782125" y="2309011"/>
            <a:ext cx="2871470" cy="1974214"/>
            <a:chOff x="1453896" y="2068067"/>
            <a:chExt cx="2871470" cy="1974214"/>
          </a:xfrm>
        </p:grpSpPr>
        <p:sp>
          <p:nvSpPr>
            <p:cNvPr id="14" name="object 11">
              <a:extLst>
                <a:ext uri="{FF2B5EF4-FFF2-40B4-BE49-F238E27FC236}">
                  <a16:creationId xmlns:a16="http://schemas.microsoft.com/office/drawing/2014/main" id="{05FCB723-7BA0-A985-BEA3-2A7341114C4A}"/>
                </a:ext>
              </a:extLst>
            </p:cNvPr>
            <p:cNvSpPr/>
            <p:nvPr/>
          </p:nvSpPr>
          <p:spPr>
            <a:xfrm>
              <a:off x="1466850" y="2081021"/>
              <a:ext cx="2845435" cy="1353820"/>
            </a:xfrm>
            <a:custGeom>
              <a:avLst/>
              <a:gdLst/>
              <a:ahLst/>
              <a:cxnLst/>
              <a:rect l="l" t="t" r="r" b="b"/>
              <a:pathLst>
                <a:path w="2845435" h="1353820">
                  <a:moveTo>
                    <a:pt x="0" y="0"/>
                  </a:moveTo>
                  <a:lnTo>
                    <a:pt x="3409" y="45718"/>
                  </a:lnTo>
                  <a:lnTo>
                    <a:pt x="9948" y="91757"/>
                  </a:lnTo>
                  <a:lnTo>
                    <a:pt x="18984" y="138436"/>
                  </a:lnTo>
                  <a:lnTo>
                    <a:pt x="29884" y="186074"/>
                  </a:lnTo>
                  <a:lnTo>
                    <a:pt x="42015" y="234992"/>
                  </a:lnTo>
                  <a:lnTo>
                    <a:pt x="54744" y="285510"/>
                  </a:lnTo>
                  <a:lnTo>
                    <a:pt x="67437" y="337947"/>
                  </a:lnTo>
                  <a:lnTo>
                    <a:pt x="78372" y="386516"/>
                  </a:lnTo>
                  <a:lnTo>
                    <a:pt x="89457" y="437919"/>
                  </a:lnTo>
                  <a:lnTo>
                    <a:pt x="100974" y="491144"/>
                  </a:lnTo>
                  <a:lnTo>
                    <a:pt x="113204" y="545179"/>
                  </a:lnTo>
                  <a:lnTo>
                    <a:pt x="126428" y="599011"/>
                  </a:lnTo>
                  <a:lnTo>
                    <a:pt x="140928" y="651629"/>
                  </a:lnTo>
                  <a:lnTo>
                    <a:pt x="156984" y="702020"/>
                  </a:lnTo>
                  <a:lnTo>
                    <a:pt x="174879" y="749173"/>
                  </a:lnTo>
                  <a:lnTo>
                    <a:pt x="197794" y="800048"/>
                  </a:lnTo>
                  <a:lnTo>
                    <a:pt x="223046" y="849212"/>
                  </a:lnTo>
                  <a:lnTo>
                    <a:pt x="250220" y="896433"/>
                  </a:lnTo>
                  <a:lnTo>
                    <a:pt x="278900" y="941476"/>
                  </a:lnTo>
                  <a:lnTo>
                    <a:pt x="308671" y="984110"/>
                  </a:lnTo>
                  <a:lnTo>
                    <a:pt x="339117" y="1024099"/>
                  </a:lnTo>
                  <a:lnTo>
                    <a:pt x="369824" y="1061212"/>
                  </a:lnTo>
                  <a:lnTo>
                    <a:pt x="405924" y="1100693"/>
                  </a:lnTo>
                  <a:lnTo>
                    <a:pt x="442811" y="1136311"/>
                  </a:lnTo>
                  <a:lnTo>
                    <a:pt x="480806" y="1168415"/>
                  </a:lnTo>
                  <a:lnTo>
                    <a:pt x="520229" y="1197355"/>
                  </a:lnTo>
                  <a:lnTo>
                    <a:pt x="561402" y="1223480"/>
                  </a:lnTo>
                  <a:lnTo>
                    <a:pt x="604647" y="1247139"/>
                  </a:lnTo>
                  <a:lnTo>
                    <a:pt x="649830" y="1267833"/>
                  </a:lnTo>
                  <a:lnTo>
                    <a:pt x="696750" y="1285178"/>
                  </a:lnTo>
                  <a:lnTo>
                    <a:pt x="745426" y="1299702"/>
                  </a:lnTo>
                  <a:lnTo>
                    <a:pt x="795880" y="1311928"/>
                  </a:lnTo>
                  <a:lnTo>
                    <a:pt x="848134" y="1322384"/>
                  </a:lnTo>
                  <a:lnTo>
                    <a:pt x="902207" y="1331594"/>
                  </a:lnTo>
                  <a:lnTo>
                    <a:pt x="950717" y="1338018"/>
                  </a:lnTo>
                  <a:lnTo>
                    <a:pt x="1001499" y="1342629"/>
                  </a:lnTo>
                  <a:lnTo>
                    <a:pt x="1053840" y="1345807"/>
                  </a:lnTo>
                  <a:lnTo>
                    <a:pt x="1107028" y="1347932"/>
                  </a:lnTo>
                  <a:lnTo>
                    <a:pt x="1160349" y="1349384"/>
                  </a:lnTo>
                  <a:lnTo>
                    <a:pt x="1213090" y="1350542"/>
                  </a:lnTo>
                  <a:lnTo>
                    <a:pt x="1264539" y="1351788"/>
                  </a:lnTo>
                  <a:lnTo>
                    <a:pt x="1314778" y="1352867"/>
                  </a:lnTo>
                  <a:lnTo>
                    <a:pt x="1364466" y="1353287"/>
                  </a:lnTo>
                  <a:lnTo>
                    <a:pt x="1413752" y="1353227"/>
                  </a:lnTo>
                  <a:lnTo>
                    <a:pt x="1462784" y="1352867"/>
                  </a:lnTo>
                  <a:lnTo>
                    <a:pt x="1511713" y="1352387"/>
                  </a:lnTo>
                  <a:lnTo>
                    <a:pt x="1560685" y="1351967"/>
                  </a:lnTo>
                  <a:lnTo>
                    <a:pt x="1609852" y="1351788"/>
                  </a:lnTo>
                  <a:lnTo>
                    <a:pt x="1932177" y="1351788"/>
                  </a:lnTo>
                  <a:lnTo>
                    <a:pt x="2315845" y="1351788"/>
                  </a:lnTo>
                  <a:lnTo>
                    <a:pt x="2615057" y="1351788"/>
                  </a:lnTo>
                  <a:lnTo>
                    <a:pt x="2845308" y="1351788"/>
                  </a:lnTo>
                </a:path>
              </a:pathLst>
            </a:custGeom>
            <a:ln w="25908">
              <a:solidFill>
                <a:srgbClr val="0000DC"/>
              </a:solidFill>
            </a:ln>
          </p:spPr>
          <p:txBody>
            <a:bodyPr wrap="square" lIns="0" tIns="0" rIns="0" bIns="0" rtlCol="0"/>
            <a:lstStyle/>
            <a:p>
              <a:endParaRPr/>
            </a:p>
          </p:txBody>
        </p:sp>
        <p:sp>
          <p:nvSpPr>
            <p:cNvPr id="15" name="object 12">
              <a:extLst>
                <a:ext uri="{FF2B5EF4-FFF2-40B4-BE49-F238E27FC236}">
                  <a16:creationId xmlns:a16="http://schemas.microsoft.com/office/drawing/2014/main" id="{9A8395C0-52DA-89B0-0446-C3FB91803C52}"/>
                </a:ext>
              </a:extLst>
            </p:cNvPr>
            <p:cNvSpPr/>
            <p:nvPr/>
          </p:nvSpPr>
          <p:spPr>
            <a:xfrm>
              <a:off x="3630294" y="3474719"/>
              <a:ext cx="103505" cy="567690"/>
            </a:xfrm>
            <a:custGeom>
              <a:avLst/>
              <a:gdLst/>
              <a:ahLst/>
              <a:cxnLst/>
              <a:rect l="l" t="t" r="r" b="b"/>
              <a:pathLst>
                <a:path w="103504" h="567689">
                  <a:moveTo>
                    <a:pt x="7112" y="471169"/>
                  </a:moveTo>
                  <a:lnTo>
                    <a:pt x="1015" y="474725"/>
                  </a:lnTo>
                  <a:lnTo>
                    <a:pt x="0" y="478662"/>
                  </a:lnTo>
                  <a:lnTo>
                    <a:pt x="51688" y="567308"/>
                  </a:lnTo>
                  <a:lnTo>
                    <a:pt x="59094" y="554608"/>
                  </a:lnTo>
                  <a:lnTo>
                    <a:pt x="45338" y="554608"/>
                  </a:lnTo>
                  <a:lnTo>
                    <a:pt x="45338" y="531186"/>
                  </a:lnTo>
                  <a:lnTo>
                    <a:pt x="10921" y="472185"/>
                  </a:lnTo>
                  <a:lnTo>
                    <a:pt x="7112" y="471169"/>
                  </a:lnTo>
                  <a:close/>
                </a:path>
                <a:path w="103504" h="567689">
                  <a:moveTo>
                    <a:pt x="45338" y="531186"/>
                  </a:moveTo>
                  <a:lnTo>
                    <a:pt x="45338" y="554608"/>
                  </a:lnTo>
                  <a:lnTo>
                    <a:pt x="58038" y="554608"/>
                  </a:lnTo>
                  <a:lnTo>
                    <a:pt x="58038" y="551433"/>
                  </a:lnTo>
                  <a:lnTo>
                    <a:pt x="46227" y="551433"/>
                  </a:lnTo>
                  <a:lnTo>
                    <a:pt x="51688" y="542072"/>
                  </a:lnTo>
                  <a:lnTo>
                    <a:pt x="45338" y="531186"/>
                  </a:lnTo>
                  <a:close/>
                </a:path>
                <a:path w="103504" h="567689">
                  <a:moveTo>
                    <a:pt x="96265" y="471169"/>
                  </a:moveTo>
                  <a:lnTo>
                    <a:pt x="92455" y="472185"/>
                  </a:lnTo>
                  <a:lnTo>
                    <a:pt x="58038" y="531186"/>
                  </a:lnTo>
                  <a:lnTo>
                    <a:pt x="58038" y="554608"/>
                  </a:lnTo>
                  <a:lnTo>
                    <a:pt x="59094" y="554608"/>
                  </a:lnTo>
                  <a:lnTo>
                    <a:pt x="103377" y="478662"/>
                  </a:lnTo>
                  <a:lnTo>
                    <a:pt x="102362" y="474725"/>
                  </a:lnTo>
                  <a:lnTo>
                    <a:pt x="96265" y="471169"/>
                  </a:lnTo>
                  <a:close/>
                </a:path>
                <a:path w="103504" h="567689">
                  <a:moveTo>
                    <a:pt x="51688" y="542072"/>
                  </a:moveTo>
                  <a:lnTo>
                    <a:pt x="46227" y="551433"/>
                  </a:lnTo>
                  <a:lnTo>
                    <a:pt x="57150" y="551433"/>
                  </a:lnTo>
                  <a:lnTo>
                    <a:pt x="51688" y="542072"/>
                  </a:lnTo>
                  <a:close/>
                </a:path>
                <a:path w="103504" h="567689">
                  <a:moveTo>
                    <a:pt x="58038" y="531186"/>
                  </a:moveTo>
                  <a:lnTo>
                    <a:pt x="51688" y="542072"/>
                  </a:lnTo>
                  <a:lnTo>
                    <a:pt x="57150" y="551433"/>
                  </a:lnTo>
                  <a:lnTo>
                    <a:pt x="58038" y="551433"/>
                  </a:lnTo>
                  <a:lnTo>
                    <a:pt x="58038" y="531186"/>
                  </a:lnTo>
                  <a:close/>
                </a:path>
                <a:path w="103504" h="567689">
                  <a:moveTo>
                    <a:pt x="51688" y="25109"/>
                  </a:moveTo>
                  <a:lnTo>
                    <a:pt x="45338" y="35995"/>
                  </a:lnTo>
                  <a:lnTo>
                    <a:pt x="45338" y="531186"/>
                  </a:lnTo>
                  <a:lnTo>
                    <a:pt x="51688" y="542072"/>
                  </a:lnTo>
                  <a:lnTo>
                    <a:pt x="58038" y="531186"/>
                  </a:lnTo>
                  <a:lnTo>
                    <a:pt x="58038" y="35995"/>
                  </a:lnTo>
                  <a:lnTo>
                    <a:pt x="51688" y="25109"/>
                  </a:lnTo>
                  <a:close/>
                </a:path>
                <a:path w="103504" h="567689">
                  <a:moveTo>
                    <a:pt x="51688" y="0"/>
                  </a:moveTo>
                  <a:lnTo>
                    <a:pt x="0" y="88645"/>
                  </a:lnTo>
                  <a:lnTo>
                    <a:pt x="1015" y="92455"/>
                  </a:lnTo>
                  <a:lnTo>
                    <a:pt x="7112" y="96012"/>
                  </a:lnTo>
                  <a:lnTo>
                    <a:pt x="10921" y="94995"/>
                  </a:lnTo>
                  <a:lnTo>
                    <a:pt x="45338" y="35995"/>
                  </a:lnTo>
                  <a:lnTo>
                    <a:pt x="45338" y="12572"/>
                  </a:lnTo>
                  <a:lnTo>
                    <a:pt x="59020" y="12572"/>
                  </a:lnTo>
                  <a:lnTo>
                    <a:pt x="51688" y="0"/>
                  </a:lnTo>
                  <a:close/>
                </a:path>
                <a:path w="103504" h="567689">
                  <a:moveTo>
                    <a:pt x="59020" y="12572"/>
                  </a:moveTo>
                  <a:lnTo>
                    <a:pt x="58038" y="12572"/>
                  </a:lnTo>
                  <a:lnTo>
                    <a:pt x="58038" y="35995"/>
                  </a:lnTo>
                  <a:lnTo>
                    <a:pt x="92455" y="94995"/>
                  </a:lnTo>
                  <a:lnTo>
                    <a:pt x="96265" y="96012"/>
                  </a:lnTo>
                  <a:lnTo>
                    <a:pt x="102362" y="92455"/>
                  </a:lnTo>
                  <a:lnTo>
                    <a:pt x="103377" y="88645"/>
                  </a:lnTo>
                  <a:lnTo>
                    <a:pt x="59020" y="12572"/>
                  </a:lnTo>
                  <a:close/>
                </a:path>
                <a:path w="103504" h="567689">
                  <a:moveTo>
                    <a:pt x="58038" y="12572"/>
                  </a:moveTo>
                  <a:lnTo>
                    <a:pt x="45338" y="12572"/>
                  </a:lnTo>
                  <a:lnTo>
                    <a:pt x="45338" y="35995"/>
                  </a:lnTo>
                  <a:lnTo>
                    <a:pt x="51688" y="25109"/>
                  </a:lnTo>
                  <a:lnTo>
                    <a:pt x="46227" y="15747"/>
                  </a:lnTo>
                  <a:lnTo>
                    <a:pt x="58038" y="15747"/>
                  </a:lnTo>
                  <a:lnTo>
                    <a:pt x="58038" y="12572"/>
                  </a:lnTo>
                  <a:close/>
                </a:path>
                <a:path w="103504" h="567689">
                  <a:moveTo>
                    <a:pt x="58038" y="15747"/>
                  </a:moveTo>
                  <a:lnTo>
                    <a:pt x="57150" y="15747"/>
                  </a:lnTo>
                  <a:lnTo>
                    <a:pt x="51688" y="25109"/>
                  </a:lnTo>
                  <a:lnTo>
                    <a:pt x="58038" y="35995"/>
                  </a:lnTo>
                  <a:lnTo>
                    <a:pt x="58038" y="15747"/>
                  </a:lnTo>
                  <a:close/>
                </a:path>
                <a:path w="103504" h="567689">
                  <a:moveTo>
                    <a:pt x="57150" y="15747"/>
                  </a:moveTo>
                  <a:lnTo>
                    <a:pt x="46227" y="15747"/>
                  </a:lnTo>
                  <a:lnTo>
                    <a:pt x="51688" y="25109"/>
                  </a:lnTo>
                  <a:lnTo>
                    <a:pt x="57150" y="15747"/>
                  </a:lnTo>
                  <a:close/>
                </a:path>
              </a:pathLst>
            </a:custGeom>
            <a:solidFill>
              <a:srgbClr val="000000"/>
            </a:solidFill>
          </p:spPr>
          <p:txBody>
            <a:bodyPr wrap="square" lIns="0" tIns="0" rIns="0" bIns="0" rtlCol="0"/>
            <a:lstStyle/>
            <a:p>
              <a:endParaRPr/>
            </a:p>
          </p:txBody>
        </p:sp>
      </p:grpSp>
      <p:sp>
        <p:nvSpPr>
          <p:cNvPr id="16" name="object 13">
            <a:extLst>
              <a:ext uri="{FF2B5EF4-FFF2-40B4-BE49-F238E27FC236}">
                <a16:creationId xmlns:a16="http://schemas.microsoft.com/office/drawing/2014/main" id="{450FFA8A-17D8-A633-6014-18393BA6D951}"/>
              </a:ext>
            </a:extLst>
          </p:cNvPr>
          <p:cNvSpPr txBox="1"/>
          <p:nvPr/>
        </p:nvSpPr>
        <p:spPr>
          <a:xfrm>
            <a:off x="8898962" y="3850157"/>
            <a:ext cx="1069975" cy="269240"/>
          </a:xfrm>
          <a:prstGeom prst="rect">
            <a:avLst/>
          </a:prstGeom>
        </p:spPr>
        <p:txBody>
          <a:bodyPr vert="horz" wrap="square" lIns="0" tIns="12065" rIns="0" bIns="0" rtlCol="0">
            <a:spAutoFit/>
          </a:bodyPr>
          <a:lstStyle/>
          <a:p>
            <a:pPr marL="12700">
              <a:lnSpc>
                <a:spcPct val="100000"/>
              </a:lnSpc>
              <a:spcBef>
                <a:spcPts val="95"/>
              </a:spcBef>
            </a:pPr>
            <a:r>
              <a:rPr sz="1600" b="1" spc="-5" dirty="0">
                <a:latin typeface="Arial"/>
                <a:cs typeface="Arial"/>
              </a:rPr>
              <a:t>FVC</a:t>
            </a:r>
            <a:r>
              <a:rPr sz="1600" b="1" spc="-40" dirty="0">
                <a:latin typeface="Arial"/>
                <a:cs typeface="Arial"/>
              </a:rPr>
              <a:t> </a:t>
            </a:r>
            <a:r>
              <a:rPr sz="1600" b="1" spc="-5" dirty="0">
                <a:latin typeface="Arial"/>
                <a:cs typeface="Arial"/>
              </a:rPr>
              <a:t>&gt;</a:t>
            </a:r>
            <a:r>
              <a:rPr sz="1600" b="1" spc="-20" dirty="0">
                <a:latin typeface="Arial"/>
                <a:cs typeface="Arial"/>
              </a:rPr>
              <a:t> </a:t>
            </a:r>
            <a:r>
              <a:rPr sz="1600" b="1" spc="-5" dirty="0">
                <a:solidFill>
                  <a:srgbClr val="0000DC"/>
                </a:solidFill>
                <a:latin typeface="Arial"/>
                <a:cs typeface="Arial"/>
              </a:rPr>
              <a:t>FVC</a:t>
            </a:r>
            <a:endParaRPr sz="1600">
              <a:latin typeface="Arial"/>
              <a:cs typeface="Arial"/>
            </a:endParaRPr>
          </a:p>
        </p:txBody>
      </p:sp>
    </p:spTree>
    <p:extLst>
      <p:ext uri="{BB962C8B-B14F-4D97-AF65-F5344CB8AC3E}">
        <p14:creationId xmlns:p14="http://schemas.microsoft.com/office/powerpoint/2010/main" val="415618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F138EF4-5E6E-69A1-A2DD-A7AC5F5431B1}"/>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EA4F05CD-996E-4288-B3DA-637F8945D6CB}"/>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947376E9-DA8B-6ACD-6641-4FB64B24EAF6}"/>
              </a:ext>
            </a:extLst>
          </p:cNvPr>
          <p:cNvSpPr>
            <a:spLocks noGrp="1"/>
          </p:cNvSpPr>
          <p:nvPr>
            <p:ph type="title"/>
          </p:nvPr>
        </p:nvSpPr>
        <p:spPr/>
        <p:txBody>
          <a:bodyPr/>
          <a:lstStyle/>
          <a:p>
            <a:r>
              <a:rPr lang="en-US" dirty="0"/>
              <a:t>Maximal respiratory flow – volume curve</a:t>
            </a:r>
            <a:endParaRPr lang="cs-CZ" dirty="0"/>
          </a:p>
        </p:txBody>
      </p:sp>
      <p:sp>
        <p:nvSpPr>
          <p:cNvPr id="5" name="Content Placeholder 4">
            <a:extLst>
              <a:ext uri="{FF2B5EF4-FFF2-40B4-BE49-F238E27FC236}">
                <a16:creationId xmlns:a16="http://schemas.microsoft.com/office/drawing/2014/main" id="{8F80332F-6732-B327-F22A-F89336A2B60F}"/>
              </a:ext>
            </a:extLst>
          </p:cNvPr>
          <p:cNvSpPr>
            <a:spLocks noGrp="1"/>
          </p:cNvSpPr>
          <p:nvPr>
            <p:ph idx="1"/>
          </p:nvPr>
        </p:nvSpPr>
        <p:spPr>
          <a:xfrm>
            <a:off x="720000" y="1692002"/>
            <a:ext cx="6667771" cy="4139998"/>
          </a:xfrm>
        </p:spPr>
        <p:txBody>
          <a:bodyPr/>
          <a:lstStyle/>
          <a:p>
            <a:r>
              <a:rPr lang="en-US" dirty="0"/>
              <a:t>Principle: the measurement of the airflow velocity according to the speed of the turbine. Then the volumes are calculated.</a:t>
            </a:r>
          </a:p>
          <a:p>
            <a:r>
              <a:rPr lang="en-US" b="1" dirty="0"/>
              <a:t>PEF</a:t>
            </a:r>
            <a:r>
              <a:rPr lang="en-US" dirty="0"/>
              <a:t> – peak expiratory flow; the highest</a:t>
            </a:r>
            <a:r>
              <a:rPr lang="cs-CZ" dirty="0"/>
              <a:t> </a:t>
            </a:r>
            <a:r>
              <a:rPr lang="en-US" dirty="0"/>
              <a:t>speed of airflow at peak of exhale</a:t>
            </a:r>
          </a:p>
          <a:p>
            <a:r>
              <a:rPr lang="en-US" b="1" dirty="0"/>
              <a:t>MEF</a:t>
            </a:r>
            <a:r>
              <a:rPr lang="en-US" dirty="0"/>
              <a:t> – maximum expiratory flow rates at different FVC levels,</a:t>
            </a:r>
            <a:r>
              <a:rPr lang="cs-CZ" dirty="0"/>
              <a:t> </a:t>
            </a:r>
            <a:r>
              <a:rPr lang="en-US" dirty="0"/>
              <a:t>which is still to be exhaled (75%, 50% and 25% of FVC)</a:t>
            </a:r>
          </a:p>
          <a:p>
            <a:endParaRPr lang="cs-CZ" dirty="0"/>
          </a:p>
        </p:txBody>
      </p:sp>
      <p:pic>
        <p:nvPicPr>
          <p:cNvPr id="6" name="object 4">
            <a:extLst>
              <a:ext uri="{FF2B5EF4-FFF2-40B4-BE49-F238E27FC236}">
                <a16:creationId xmlns:a16="http://schemas.microsoft.com/office/drawing/2014/main" id="{A03640D6-BE24-ABFF-4509-5719EC55BF39}"/>
              </a:ext>
            </a:extLst>
          </p:cNvPr>
          <p:cNvPicPr/>
          <p:nvPr/>
        </p:nvPicPr>
        <p:blipFill>
          <a:blip r:embed="rId2" cstate="print"/>
          <a:stretch>
            <a:fillRect/>
          </a:stretch>
        </p:blipFill>
        <p:spPr>
          <a:xfrm>
            <a:off x="7541404" y="2311763"/>
            <a:ext cx="4187379" cy="3268979"/>
          </a:xfrm>
          <a:prstGeom prst="rect">
            <a:avLst/>
          </a:prstGeom>
        </p:spPr>
      </p:pic>
      <p:sp>
        <p:nvSpPr>
          <p:cNvPr id="7" name="object 5">
            <a:extLst>
              <a:ext uri="{FF2B5EF4-FFF2-40B4-BE49-F238E27FC236}">
                <a16:creationId xmlns:a16="http://schemas.microsoft.com/office/drawing/2014/main" id="{AA0A8DE5-A33B-D8FA-147E-7ECC76600ADC}"/>
              </a:ext>
            </a:extLst>
          </p:cNvPr>
          <p:cNvSpPr txBox="1"/>
          <p:nvPr/>
        </p:nvSpPr>
        <p:spPr>
          <a:xfrm>
            <a:off x="8277877" y="2383518"/>
            <a:ext cx="421005" cy="269240"/>
          </a:xfrm>
          <a:prstGeom prst="rect">
            <a:avLst/>
          </a:prstGeom>
        </p:spPr>
        <p:txBody>
          <a:bodyPr vert="horz" wrap="square" lIns="0" tIns="12065" rIns="0" bIns="0" rtlCol="0">
            <a:spAutoFit/>
          </a:bodyPr>
          <a:lstStyle/>
          <a:p>
            <a:pPr marL="12700">
              <a:lnSpc>
                <a:spcPct val="100000"/>
              </a:lnSpc>
              <a:spcBef>
                <a:spcPts val="95"/>
              </a:spcBef>
            </a:pPr>
            <a:r>
              <a:rPr sz="1600" b="1" spc="-5" dirty="0">
                <a:latin typeface="Arial"/>
                <a:cs typeface="Arial"/>
              </a:rPr>
              <a:t>PEF</a:t>
            </a:r>
            <a:endParaRPr sz="1600">
              <a:latin typeface="Arial"/>
              <a:cs typeface="Arial"/>
            </a:endParaRPr>
          </a:p>
        </p:txBody>
      </p:sp>
      <p:sp>
        <p:nvSpPr>
          <p:cNvPr id="8" name="object 6">
            <a:extLst>
              <a:ext uri="{FF2B5EF4-FFF2-40B4-BE49-F238E27FC236}">
                <a16:creationId xmlns:a16="http://schemas.microsoft.com/office/drawing/2014/main" id="{DAD216AF-8056-BD46-064B-EF24D86C9692}"/>
              </a:ext>
            </a:extLst>
          </p:cNvPr>
          <p:cNvSpPr txBox="1"/>
          <p:nvPr/>
        </p:nvSpPr>
        <p:spPr>
          <a:xfrm>
            <a:off x="8730378" y="2628882"/>
            <a:ext cx="774065" cy="269240"/>
          </a:xfrm>
          <a:prstGeom prst="rect">
            <a:avLst/>
          </a:prstGeom>
        </p:spPr>
        <p:txBody>
          <a:bodyPr vert="horz" wrap="square" lIns="0" tIns="12065" rIns="0" bIns="0" rtlCol="0">
            <a:spAutoFit/>
          </a:bodyPr>
          <a:lstStyle/>
          <a:p>
            <a:pPr marL="38100">
              <a:lnSpc>
                <a:spcPct val="100000"/>
              </a:lnSpc>
              <a:spcBef>
                <a:spcPts val="95"/>
              </a:spcBef>
            </a:pPr>
            <a:r>
              <a:rPr sz="1600" b="1" spc="-5" dirty="0">
                <a:latin typeface="Arial"/>
                <a:cs typeface="Arial"/>
              </a:rPr>
              <a:t>MEF</a:t>
            </a:r>
            <a:r>
              <a:rPr sz="1575" b="1" spc="-7" baseline="-21164" dirty="0">
                <a:latin typeface="Arial"/>
                <a:cs typeface="Arial"/>
              </a:rPr>
              <a:t>25%</a:t>
            </a:r>
            <a:endParaRPr sz="1575" baseline="-21164">
              <a:latin typeface="Arial"/>
              <a:cs typeface="Arial"/>
            </a:endParaRPr>
          </a:p>
        </p:txBody>
      </p:sp>
      <p:sp>
        <p:nvSpPr>
          <p:cNvPr id="9" name="object 7">
            <a:extLst>
              <a:ext uri="{FF2B5EF4-FFF2-40B4-BE49-F238E27FC236}">
                <a16:creationId xmlns:a16="http://schemas.microsoft.com/office/drawing/2014/main" id="{E2E6FF8F-5A7C-16E8-92E5-72C0A5366440}"/>
              </a:ext>
            </a:extLst>
          </p:cNvPr>
          <p:cNvSpPr txBox="1"/>
          <p:nvPr/>
        </p:nvSpPr>
        <p:spPr>
          <a:xfrm>
            <a:off x="9447293" y="3021693"/>
            <a:ext cx="774065" cy="269240"/>
          </a:xfrm>
          <a:prstGeom prst="rect">
            <a:avLst/>
          </a:prstGeom>
        </p:spPr>
        <p:txBody>
          <a:bodyPr vert="horz" wrap="square" lIns="0" tIns="12065" rIns="0" bIns="0" rtlCol="0">
            <a:spAutoFit/>
          </a:bodyPr>
          <a:lstStyle/>
          <a:p>
            <a:pPr marL="38100">
              <a:lnSpc>
                <a:spcPct val="100000"/>
              </a:lnSpc>
              <a:spcBef>
                <a:spcPts val="95"/>
              </a:spcBef>
            </a:pPr>
            <a:r>
              <a:rPr sz="1600" b="1" spc="-5" dirty="0">
                <a:latin typeface="Arial"/>
                <a:cs typeface="Arial"/>
              </a:rPr>
              <a:t>MEF</a:t>
            </a:r>
            <a:r>
              <a:rPr sz="1575" b="1" spc="-7" baseline="-21164" dirty="0">
                <a:latin typeface="Arial"/>
                <a:cs typeface="Arial"/>
              </a:rPr>
              <a:t>50%</a:t>
            </a:r>
            <a:endParaRPr sz="1575" baseline="-21164">
              <a:latin typeface="Arial"/>
              <a:cs typeface="Arial"/>
            </a:endParaRPr>
          </a:p>
        </p:txBody>
      </p:sp>
      <p:sp>
        <p:nvSpPr>
          <p:cNvPr id="10" name="object 8">
            <a:extLst>
              <a:ext uri="{FF2B5EF4-FFF2-40B4-BE49-F238E27FC236}">
                <a16:creationId xmlns:a16="http://schemas.microsoft.com/office/drawing/2014/main" id="{09EFEA02-A30A-2AB8-6666-D9C628CF4663}"/>
              </a:ext>
            </a:extLst>
          </p:cNvPr>
          <p:cNvSpPr txBox="1"/>
          <p:nvPr/>
        </p:nvSpPr>
        <p:spPr>
          <a:xfrm>
            <a:off x="10223645" y="3420981"/>
            <a:ext cx="774065" cy="269240"/>
          </a:xfrm>
          <a:prstGeom prst="rect">
            <a:avLst/>
          </a:prstGeom>
        </p:spPr>
        <p:txBody>
          <a:bodyPr vert="horz" wrap="square" lIns="0" tIns="12065" rIns="0" bIns="0" rtlCol="0">
            <a:spAutoFit/>
          </a:bodyPr>
          <a:lstStyle/>
          <a:p>
            <a:pPr marL="38100">
              <a:lnSpc>
                <a:spcPct val="100000"/>
              </a:lnSpc>
              <a:spcBef>
                <a:spcPts val="95"/>
              </a:spcBef>
            </a:pPr>
            <a:r>
              <a:rPr sz="1600" b="1" spc="-5" dirty="0">
                <a:latin typeface="Arial"/>
                <a:cs typeface="Arial"/>
              </a:rPr>
              <a:t>MEF</a:t>
            </a:r>
            <a:r>
              <a:rPr sz="1575" b="1" spc="-7" baseline="-21164" dirty="0">
                <a:latin typeface="Arial"/>
                <a:cs typeface="Arial"/>
              </a:rPr>
              <a:t>75%</a:t>
            </a:r>
            <a:endParaRPr sz="1575" baseline="-21164">
              <a:latin typeface="Arial"/>
              <a:cs typeface="Arial"/>
            </a:endParaRPr>
          </a:p>
        </p:txBody>
      </p:sp>
      <p:sp>
        <p:nvSpPr>
          <p:cNvPr id="11" name="object 9">
            <a:extLst>
              <a:ext uri="{FF2B5EF4-FFF2-40B4-BE49-F238E27FC236}">
                <a16:creationId xmlns:a16="http://schemas.microsoft.com/office/drawing/2014/main" id="{79C45616-C2A4-7965-A158-B14CE4AF7757}"/>
              </a:ext>
            </a:extLst>
          </p:cNvPr>
          <p:cNvSpPr txBox="1"/>
          <p:nvPr/>
        </p:nvSpPr>
        <p:spPr>
          <a:xfrm>
            <a:off x="9598297" y="5311401"/>
            <a:ext cx="31496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MT"/>
                <a:cs typeface="Arial MT"/>
              </a:rPr>
              <a:t>T</a:t>
            </a:r>
            <a:r>
              <a:rPr sz="1200" spc="-5" dirty="0">
                <a:latin typeface="Arial MT"/>
                <a:cs typeface="Arial MT"/>
              </a:rPr>
              <a:t>LC</a:t>
            </a:r>
            <a:endParaRPr sz="1200">
              <a:latin typeface="Arial MT"/>
              <a:cs typeface="Arial MT"/>
            </a:endParaRPr>
          </a:p>
        </p:txBody>
      </p:sp>
      <p:sp>
        <p:nvSpPr>
          <p:cNvPr id="12" name="object 10">
            <a:extLst>
              <a:ext uri="{FF2B5EF4-FFF2-40B4-BE49-F238E27FC236}">
                <a16:creationId xmlns:a16="http://schemas.microsoft.com/office/drawing/2014/main" id="{40A2EEC3-0F57-630B-5DC9-66D812C24685}"/>
              </a:ext>
            </a:extLst>
          </p:cNvPr>
          <p:cNvSpPr txBox="1"/>
          <p:nvPr/>
        </p:nvSpPr>
        <p:spPr>
          <a:xfrm>
            <a:off x="8457075" y="4789278"/>
            <a:ext cx="27686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Arial MT"/>
                <a:cs typeface="Arial MT"/>
              </a:rPr>
              <a:t>I</a:t>
            </a:r>
            <a:r>
              <a:rPr sz="1200" spc="-25" dirty="0">
                <a:latin typeface="Arial MT"/>
                <a:cs typeface="Arial MT"/>
              </a:rPr>
              <a:t>R</a:t>
            </a:r>
            <a:r>
              <a:rPr sz="1200" dirty="0">
                <a:latin typeface="Arial MT"/>
                <a:cs typeface="Arial MT"/>
              </a:rPr>
              <a:t>V</a:t>
            </a:r>
            <a:endParaRPr sz="1200">
              <a:latin typeface="Arial MT"/>
              <a:cs typeface="Arial MT"/>
            </a:endParaRPr>
          </a:p>
        </p:txBody>
      </p:sp>
      <p:sp>
        <p:nvSpPr>
          <p:cNvPr id="13" name="object 11">
            <a:extLst>
              <a:ext uri="{FF2B5EF4-FFF2-40B4-BE49-F238E27FC236}">
                <a16:creationId xmlns:a16="http://schemas.microsoft.com/office/drawing/2014/main" id="{C09E14FA-7326-1278-768D-0B925ADFF421}"/>
              </a:ext>
            </a:extLst>
          </p:cNvPr>
          <p:cNvSpPr txBox="1"/>
          <p:nvPr/>
        </p:nvSpPr>
        <p:spPr>
          <a:xfrm>
            <a:off x="9657987" y="4790802"/>
            <a:ext cx="17081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Arial MT"/>
                <a:cs typeface="Arial MT"/>
              </a:rPr>
              <a:t>Vt</a:t>
            </a:r>
            <a:endParaRPr sz="1200">
              <a:latin typeface="Arial MT"/>
              <a:cs typeface="Arial MT"/>
            </a:endParaRPr>
          </a:p>
        </p:txBody>
      </p:sp>
      <p:sp>
        <p:nvSpPr>
          <p:cNvPr id="14" name="object 12">
            <a:extLst>
              <a:ext uri="{FF2B5EF4-FFF2-40B4-BE49-F238E27FC236}">
                <a16:creationId xmlns:a16="http://schemas.microsoft.com/office/drawing/2014/main" id="{6041BE45-11EC-1D04-0CF3-6F037F7CE017}"/>
              </a:ext>
            </a:extLst>
          </p:cNvPr>
          <p:cNvSpPr txBox="1"/>
          <p:nvPr/>
        </p:nvSpPr>
        <p:spPr>
          <a:xfrm>
            <a:off x="10306322" y="4790802"/>
            <a:ext cx="33591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Arial MT"/>
                <a:cs typeface="Arial MT"/>
              </a:rPr>
              <a:t>E</a:t>
            </a:r>
            <a:r>
              <a:rPr sz="1200" spc="-35" dirty="0">
                <a:latin typeface="Arial MT"/>
                <a:cs typeface="Arial MT"/>
              </a:rPr>
              <a:t>R</a:t>
            </a:r>
            <a:r>
              <a:rPr sz="1200" dirty="0">
                <a:latin typeface="Arial MT"/>
                <a:cs typeface="Arial MT"/>
              </a:rPr>
              <a:t>V</a:t>
            </a:r>
            <a:endParaRPr sz="1200">
              <a:latin typeface="Arial MT"/>
              <a:cs typeface="Arial MT"/>
            </a:endParaRPr>
          </a:p>
        </p:txBody>
      </p:sp>
      <p:sp>
        <p:nvSpPr>
          <p:cNvPr id="15" name="object 13">
            <a:extLst>
              <a:ext uri="{FF2B5EF4-FFF2-40B4-BE49-F238E27FC236}">
                <a16:creationId xmlns:a16="http://schemas.microsoft.com/office/drawing/2014/main" id="{15D2F4A5-A4BE-1AAB-A9FD-F1E2B4E5F716}"/>
              </a:ext>
            </a:extLst>
          </p:cNvPr>
          <p:cNvSpPr txBox="1"/>
          <p:nvPr/>
        </p:nvSpPr>
        <p:spPr>
          <a:xfrm>
            <a:off x="11157349" y="4798727"/>
            <a:ext cx="230504" cy="208279"/>
          </a:xfrm>
          <a:prstGeom prst="rect">
            <a:avLst/>
          </a:prstGeom>
        </p:spPr>
        <p:txBody>
          <a:bodyPr vert="horz" wrap="square" lIns="0" tIns="12700" rIns="0" bIns="0" rtlCol="0">
            <a:spAutoFit/>
          </a:bodyPr>
          <a:lstStyle/>
          <a:p>
            <a:pPr marL="12700">
              <a:lnSpc>
                <a:spcPct val="100000"/>
              </a:lnSpc>
              <a:spcBef>
                <a:spcPts val="100"/>
              </a:spcBef>
            </a:pPr>
            <a:r>
              <a:rPr sz="1200" spc="-35" dirty="0">
                <a:solidFill>
                  <a:srgbClr val="FFFFFF"/>
                </a:solidFill>
                <a:latin typeface="Arial MT"/>
                <a:cs typeface="Arial MT"/>
              </a:rPr>
              <a:t>RV</a:t>
            </a:r>
            <a:endParaRPr sz="1200">
              <a:latin typeface="Arial MT"/>
              <a:cs typeface="Arial MT"/>
            </a:endParaRPr>
          </a:p>
        </p:txBody>
      </p:sp>
      <p:sp>
        <p:nvSpPr>
          <p:cNvPr id="16" name="object 14">
            <a:extLst>
              <a:ext uri="{FF2B5EF4-FFF2-40B4-BE49-F238E27FC236}">
                <a16:creationId xmlns:a16="http://schemas.microsoft.com/office/drawing/2014/main" id="{057AFFCA-A6E1-7D20-66CC-1176266B5687}"/>
              </a:ext>
            </a:extLst>
          </p:cNvPr>
          <p:cNvSpPr txBox="1"/>
          <p:nvPr/>
        </p:nvSpPr>
        <p:spPr>
          <a:xfrm>
            <a:off x="8812801" y="4965453"/>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MT"/>
                <a:cs typeface="Arial MT"/>
              </a:rPr>
              <a:t>IRC</a:t>
            </a:r>
            <a:endParaRPr sz="1200">
              <a:latin typeface="Arial MT"/>
              <a:cs typeface="Arial MT"/>
            </a:endParaRPr>
          </a:p>
        </p:txBody>
      </p:sp>
      <p:sp>
        <p:nvSpPr>
          <p:cNvPr id="17" name="object 15">
            <a:extLst>
              <a:ext uri="{FF2B5EF4-FFF2-40B4-BE49-F238E27FC236}">
                <a16:creationId xmlns:a16="http://schemas.microsoft.com/office/drawing/2014/main" id="{85099DE3-2C9D-B6D1-DC03-74108C47528E}"/>
              </a:ext>
            </a:extLst>
          </p:cNvPr>
          <p:cNvSpPr txBox="1"/>
          <p:nvPr/>
        </p:nvSpPr>
        <p:spPr>
          <a:xfrm>
            <a:off x="9359283" y="5130350"/>
            <a:ext cx="23812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MT"/>
                <a:cs typeface="Arial MT"/>
              </a:rPr>
              <a:t>VC</a:t>
            </a:r>
            <a:endParaRPr sz="1200">
              <a:latin typeface="Arial MT"/>
              <a:cs typeface="Arial MT"/>
            </a:endParaRPr>
          </a:p>
        </p:txBody>
      </p:sp>
      <p:sp>
        <p:nvSpPr>
          <p:cNvPr id="18" name="object 16">
            <a:extLst>
              <a:ext uri="{FF2B5EF4-FFF2-40B4-BE49-F238E27FC236}">
                <a16:creationId xmlns:a16="http://schemas.microsoft.com/office/drawing/2014/main" id="{B8911885-59E9-53A3-648A-A60AE40D6D3B}"/>
              </a:ext>
            </a:extLst>
          </p:cNvPr>
          <p:cNvSpPr txBox="1"/>
          <p:nvPr/>
        </p:nvSpPr>
        <p:spPr>
          <a:xfrm>
            <a:off x="10726946" y="4965148"/>
            <a:ext cx="33845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Arial MT"/>
                <a:cs typeface="Arial MT"/>
              </a:rPr>
              <a:t>F</a:t>
            </a:r>
            <a:r>
              <a:rPr sz="1200" spc="-5" dirty="0">
                <a:latin typeface="Arial MT"/>
                <a:cs typeface="Arial MT"/>
              </a:rPr>
              <a:t>RC</a:t>
            </a:r>
            <a:endParaRPr sz="1200">
              <a:latin typeface="Arial MT"/>
              <a:cs typeface="Arial MT"/>
            </a:endParaRPr>
          </a:p>
        </p:txBody>
      </p:sp>
      <p:sp>
        <p:nvSpPr>
          <p:cNvPr id="19" name="object 17">
            <a:extLst>
              <a:ext uri="{FF2B5EF4-FFF2-40B4-BE49-F238E27FC236}">
                <a16:creationId xmlns:a16="http://schemas.microsoft.com/office/drawing/2014/main" id="{F2F7B7AE-47EB-F81F-29B8-69E487763A3D}"/>
              </a:ext>
            </a:extLst>
          </p:cNvPr>
          <p:cNvSpPr txBox="1"/>
          <p:nvPr/>
        </p:nvSpPr>
        <p:spPr>
          <a:xfrm>
            <a:off x="11157602" y="5155343"/>
            <a:ext cx="230504" cy="208279"/>
          </a:xfrm>
          <a:prstGeom prst="rect">
            <a:avLst/>
          </a:prstGeom>
        </p:spPr>
        <p:txBody>
          <a:bodyPr vert="horz" wrap="square" lIns="0" tIns="12700" rIns="0" bIns="0" rtlCol="0">
            <a:spAutoFit/>
          </a:bodyPr>
          <a:lstStyle/>
          <a:p>
            <a:pPr marL="12700">
              <a:lnSpc>
                <a:spcPct val="100000"/>
              </a:lnSpc>
              <a:spcBef>
                <a:spcPts val="100"/>
              </a:spcBef>
            </a:pPr>
            <a:r>
              <a:rPr sz="1200" spc="-35" dirty="0">
                <a:solidFill>
                  <a:srgbClr val="FFFFFF"/>
                </a:solidFill>
                <a:latin typeface="Arial MT"/>
                <a:cs typeface="Arial MT"/>
              </a:rPr>
              <a:t>RV</a:t>
            </a:r>
            <a:endParaRPr sz="1200">
              <a:latin typeface="Arial MT"/>
              <a:cs typeface="Arial MT"/>
            </a:endParaRPr>
          </a:p>
        </p:txBody>
      </p:sp>
    </p:spTree>
    <p:extLst>
      <p:ext uri="{BB962C8B-B14F-4D97-AF65-F5344CB8AC3E}">
        <p14:creationId xmlns:p14="http://schemas.microsoft.com/office/powerpoint/2010/main" val="115369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481DA21-21AF-F405-5562-207521DCA983}"/>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le 3">
            <a:extLst>
              <a:ext uri="{FF2B5EF4-FFF2-40B4-BE49-F238E27FC236}">
                <a16:creationId xmlns:a16="http://schemas.microsoft.com/office/drawing/2014/main" id="{1EE56207-99F9-5A3E-C832-0A9FD42A22E9}"/>
              </a:ext>
            </a:extLst>
          </p:cNvPr>
          <p:cNvSpPr>
            <a:spLocks noGrp="1"/>
          </p:cNvSpPr>
          <p:nvPr>
            <p:ph type="title"/>
          </p:nvPr>
        </p:nvSpPr>
        <p:spPr/>
        <p:txBody>
          <a:bodyPr/>
          <a:lstStyle/>
          <a:p>
            <a:r>
              <a:rPr lang="cs-CZ" dirty="0" err="1"/>
              <a:t>Pneumothorax</a:t>
            </a:r>
            <a:endParaRPr lang="cs-CZ" dirty="0"/>
          </a:p>
        </p:txBody>
      </p:sp>
      <p:sp>
        <p:nvSpPr>
          <p:cNvPr id="5" name="Content Placeholder 4">
            <a:extLst>
              <a:ext uri="{FF2B5EF4-FFF2-40B4-BE49-F238E27FC236}">
                <a16:creationId xmlns:a16="http://schemas.microsoft.com/office/drawing/2014/main" id="{9EB15970-8F84-35FF-CEAA-B9E8D74942F3}"/>
              </a:ext>
            </a:extLst>
          </p:cNvPr>
          <p:cNvSpPr>
            <a:spLocks noGrp="1"/>
          </p:cNvSpPr>
          <p:nvPr>
            <p:ph idx="1"/>
          </p:nvPr>
        </p:nvSpPr>
        <p:spPr>
          <a:xfrm>
            <a:off x="720000" y="1546859"/>
            <a:ext cx="10753200" cy="4139998"/>
          </a:xfrm>
        </p:spPr>
        <p:txBody>
          <a:bodyPr/>
          <a:lstStyle/>
          <a:p>
            <a:r>
              <a:rPr lang="en-US" dirty="0"/>
              <a:t>Accumulation of air or other gas in the pleural cavity with a partial or complete collapse of the lung</a:t>
            </a:r>
          </a:p>
          <a:p>
            <a:pPr lvl="1"/>
            <a:r>
              <a:rPr lang="en-US" dirty="0"/>
              <a:t>It can be traumatic (chest injury, rib fracture), spontaneous (unknown origin), caused by a disease (COPD, cystic fibrosis) or caused by surgery</a:t>
            </a:r>
          </a:p>
          <a:p>
            <a:pPr lvl="1"/>
            <a:r>
              <a:rPr lang="en-US" dirty="0"/>
              <a:t>Symptoms: shortness of breath, pain, higher lung resistance, decreased heart filling, decrease in blood pressure, tachycardia, decreased blood oxygen saturation</a:t>
            </a:r>
          </a:p>
        </p:txBody>
      </p:sp>
      <p:pic>
        <p:nvPicPr>
          <p:cNvPr id="6" name="object 4">
            <a:extLst>
              <a:ext uri="{FF2B5EF4-FFF2-40B4-BE49-F238E27FC236}">
                <a16:creationId xmlns:a16="http://schemas.microsoft.com/office/drawing/2014/main" id="{0E8B1DC9-A002-F3F7-EA49-817AD5E19ECA}"/>
              </a:ext>
            </a:extLst>
          </p:cNvPr>
          <p:cNvPicPr/>
          <p:nvPr/>
        </p:nvPicPr>
        <p:blipFill>
          <a:blip r:embed="rId2" cstate="print"/>
          <a:stretch>
            <a:fillRect/>
          </a:stretch>
        </p:blipFill>
        <p:spPr>
          <a:xfrm>
            <a:off x="8331543" y="4264774"/>
            <a:ext cx="3661257" cy="2404540"/>
          </a:xfrm>
          <a:prstGeom prst="rect">
            <a:avLst/>
          </a:prstGeom>
        </p:spPr>
      </p:pic>
      <p:sp>
        <p:nvSpPr>
          <p:cNvPr id="7" name="Content Placeholder 4">
            <a:extLst>
              <a:ext uri="{FF2B5EF4-FFF2-40B4-BE49-F238E27FC236}">
                <a16:creationId xmlns:a16="http://schemas.microsoft.com/office/drawing/2014/main" id="{3802C1A2-87A9-9074-F431-F3D7AD80F2D6}"/>
              </a:ext>
            </a:extLst>
          </p:cNvPr>
          <p:cNvSpPr txBox="1">
            <a:spLocks/>
          </p:cNvSpPr>
          <p:nvPr/>
        </p:nvSpPr>
        <p:spPr>
          <a:xfrm>
            <a:off x="718800" y="3792685"/>
            <a:ext cx="7559943" cy="4139998"/>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lvl="1"/>
            <a:r>
              <a:rPr lang="en-US" kern="0" dirty="0"/>
              <a:t>Tension pneumothorax: occurs in the so-called valve mechanism, when air penetrates into the pleural cavity during inhalation and during exhalation the defect closes which leads to an air accumulation in the cavity. It is the most dangerous type of pneumothorax because the air accumulating in the thoracic cavity gradually oppresses all the mediastinal organs to the unaffected side, thereby oppressing even the second lung, worsening the functions of the heart and causing damage to large vessels.</a:t>
            </a:r>
          </a:p>
        </p:txBody>
      </p:sp>
    </p:spTree>
    <p:extLst>
      <p:ext uri="{BB962C8B-B14F-4D97-AF65-F5344CB8AC3E}">
        <p14:creationId xmlns:p14="http://schemas.microsoft.com/office/powerpoint/2010/main" val="1536526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FB68D5-0F78-C57B-63CC-87F5A2B7808C}"/>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EF42C666-EBCB-DDA0-B4E3-F602DC578C38}"/>
              </a:ext>
            </a:extLst>
          </p:cNvPr>
          <p:cNvSpPr>
            <a:spLocks noGrp="1"/>
          </p:cNvSpPr>
          <p:nvPr>
            <p:ph type="title"/>
          </p:nvPr>
        </p:nvSpPr>
        <p:spPr/>
        <p:txBody>
          <a:bodyPr/>
          <a:lstStyle/>
          <a:p>
            <a:r>
              <a:rPr lang="cs-CZ" dirty="0"/>
              <a:t>Static </a:t>
            </a:r>
            <a:r>
              <a:rPr lang="cs-CZ" dirty="0" err="1"/>
              <a:t>lung</a:t>
            </a:r>
            <a:r>
              <a:rPr lang="cs-CZ" dirty="0"/>
              <a:t> </a:t>
            </a:r>
            <a:r>
              <a:rPr lang="cs-CZ" dirty="0" err="1"/>
              <a:t>volumes</a:t>
            </a:r>
            <a:endParaRPr lang="cs-CZ" dirty="0"/>
          </a:p>
        </p:txBody>
      </p:sp>
      <p:sp>
        <p:nvSpPr>
          <p:cNvPr id="5" name="Content Placeholder 4">
            <a:extLst>
              <a:ext uri="{FF2B5EF4-FFF2-40B4-BE49-F238E27FC236}">
                <a16:creationId xmlns:a16="http://schemas.microsoft.com/office/drawing/2014/main" id="{A3368CA7-0AAD-1302-C1DB-2E1CBCA55118}"/>
              </a:ext>
            </a:extLst>
          </p:cNvPr>
          <p:cNvSpPr>
            <a:spLocks noGrp="1"/>
          </p:cNvSpPr>
          <p:nvPr>
            <p:ph idx="1"/>
          </p:nvPr>
        </p:nvSpPr>
        <p:spPr>
          <a:xfrm>
            <a:off x="720000" y="1692002"/>
            <a:ext cx="5085714" cy="4139998"/>
          </a:xfrm>
        </p:spPr>
        <p:txBody>
          <a:bodyPr/>
          <a:lstStyle/>
          <a:p>
            <a:r>
              <a:rPr lang="cs-CZ" b="1" dirty="0"/>
              <a:t>Static </a:t>
            </a:r>
            <a:r>
              <a:rPr lang="cs-CZ" b="1" dirty="0" err="1"/>
              <a:t>lung</a:t>
            </a:r>
            <a:r>
              <a:rPr lang="cs-CZ" b="1" dirty="0"/>
              <a:t> </a:t>
            </a:r>
            <a:r>
              <a:rPr lang="cs-CZ" b="1" dirty="0" err="1"/>
              <a:t>volumes</a:t>
            </a:r>
            <a:r>
              <a:rPr lang="cs-CZ" dirty="0"/>
              <a:t>:</a:t>
            </a:r>
          </a:p>
          <a:p>
            <a:pPr lvl="1"/>
            <a:r>
              <a:rPr lang="cs-CZ" sz="2400" dirty="0" err="1"/>
              <a:t>Tidal</a:t>
            </a:r>
            <a:r>
              <a:rPr lang="cs-CZ" sz="2400" dirty="0"/>
              <a:t> </a:t>
            </a:r>
            <a:r>
              <a:rPr lang="cs-CZ" sz="2400" dirty="0" err="1"/>
              <a:t>volume</a:t>
            </a:r>
            <a:r>
              <a:rPr lang="cs-CZ" sz="2400" dirty="0"/>
              <a:t> </a:t>
            </a:r>
            <a:r>
              <a:rPr lang="cs-CZ" sz="2400" dirty="0" err="1"/>
              <a:t>Vt</a:t>
            </a:r>
            <a:r>
              <a:rPr lang="cs-CZ" sz="2400" dirty="0"/>
              <a:t> (0.5 L)</a:t>
            </a:r>
          </a:p>
          <a:p>
            <a:pPr lvl="1"/>
            <a:r>
              <a:rPr lang="cs-CZ" sz="2400" dirty="0" err="1"/>
              <a:t>Inspiratory</a:t>
            </a:r>
            <a:r>
              <a:rPr lang="cs-CZ" sz="2400" dirty="0"/>
              <a:t> </a:t>
            </a:r>
            <a:r>
              <a:rPr lang="cs-CZ" sz="2400" dirty="0" err="1"/>
              <a:t>reserve</a:t>
            </a:r>
            <a:r>
              <a:rPr lang="cs-CZ" sz="2400" dirty="0"/>
              <a:t> </a:t>
            </a:r>
            <a:r>
              <a:rPr lang="cs-CZ" sz="2400" dirty="0" err="1"/>
              <a:t>volume</a:t>
            </a:r>
            <a:r>
              <a:rPr lang="cs-CZ" sz="2400" dirty="0"/>
              <a:t> IRV (2.5 L)</a:t>
            </a:r>
          </a:p>
          <a:p>
            <a:pPr lvl="1"/>
            <a:r>
              <a:rPr lang="cs-CZ" sz="2400" dirty="0" err="1"/>
              <a:t>Expiratory</a:t>
            </a:r>
            <a:r>
              <a:rPr lang="cs-CZ" sz="2400" dirty="0"/>
              <a:t> </a:t>
            </a:r>
            <a:r>
              <a:rPr lang="cs-CZ" sz="2400" dirty="0" err="1"/>
              <a:t>reserve</a:t>
            </a:r>
            <a:r>
              <a:rPr lang="cs-CZ" sz="2400" dirty="0"/>
              <a:t> </a:t>
            </a:r>
            <a:r>
              <a:rPr lang="cs-CZ" sz="2400" dirty="0" err="1"/>
              <a:t>volume</a:t>
            </a:r>
            <a:r>
              <a:rPr lang="cs-CZ" sz="2400" dirty="0"/>
              <a:t> </a:t>
            </a:r>
            <a:r>
              <a:rPr lang="cs-CZ" sz="2400" dirty="0" err="1"/>
              <a:t>of</a:t>
            </a:r>
            <a:r>
              <a:rPr lang="cs-CZ" sz="2400" dirty="0"/>
              <a:t> </a:t>
            </a:r>
            <a:r>
              <a:rPr lang="cs-CZ" sz="2400" dirty="0" err="1"/>
              <a:t>the</a:t>
            </a:r>
            <a:r>
              <a:rPr lang="cs-CZ" sz="2400" dirty="0"/>
              <a:t> ERV (1.5 L)</a:t>
            </a:r>
          </a:p>
          <a:p>
            <a:pPr lvl="1"/>
            <a:r>
              <a:rPr lang="cs-CZ" sz="2400" dirty="0" err="1"/>
              <a:t>Residual</a:t>
            </a:r>
            <a:r>
              <a:rPr lang="cs-CZ" sz="2400" dirty="0"/>
              <a:t> </a:t>
            </a:r>
            <a:r>
              <a:rPr lang="cs-CZ" sz="2400" dirty="0" err="1"/>
              <a:t>volume</a:t>
            </a:r>
            <a:r>
              <a:rPr lang="cs-CZ" sz="2400" dirty="0"/>
              <a:t> RV (1.5 L)</a:t>
            </a:r>
          </a:p>
          <a:p>
            <a:pPr marL="72000" indent="0">
              <a:buNone/>
            </a:pPr>
            <a:endParaRPr lang="cs-CZ" dirty="0"/>
          </a:p>
        </p:txBody>
      </p:sp>
      <p:sp>
        <p:nvSpPr>
          <p:cNvPr id="6" name="Content Placeholder 4">
            <a:extLst>
              <a:ext uri="{FF2B5EF4-FFF2-40B4-BE49-F238E27FC236}">
                <a16:creationId xmlns:a16="http://schemas.microsoft.com/office/drawing/2014/main" id="{08669C1B-09EB-CA00-7F9D-05A8C20B71D5}"/>
              </a:ext>
            </a:extLst>
          </p:cNvPr>
          <p:cNvSpPr txBox="1">
            <a:spLocks/>
          </p:cNvSpPr>
          <p:nvPr/>
        </p:nvSpPr>
        <p:spPr>
          <a:xfrm>
            <a:off x="5942743" y="1692002"/>
            <a:ext cx="5799314" cy="4139998"/>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b="1" kern="0" dirty="0"/>
              <a:t>Static </a:t>
            </a:r>
            <a:r>
              <a:rPr lang="cs-CZ" b="1" kern="0" dirty="0" err="1"/>
              <a:t>lung</a:t>
            </a:r>
            <a:r>
              <a:rPr lang="cs-CZ" b="1" kern="0" dirty="0"/>
              <a:t> </a:t>
            </a:r>
            <a:r>
              <a:rPr lang="cs-CZ" b="1" kern="0" dirty="0" err="1"/>
              <a:t>capacity</a:t>
            </a:r>
            <a:r>
              <a:rPr lang="cs-CZ" b="1" kern="0" dirty="0"/>
              <a:t>:</a:t>
            </a:r>
          </a:p>
          <a:p>
            <a:pPr lvl="1"/>
            <a:r>
              <a:rPr lang="cs-CZ" sz="2400" kern="0" dirty="0" err="1"/>
              <a:t>Vital</a:t>
            </a:r>
            <a:r>
              <a:rPr lang="cs-CZ" sz="2400" kern="0" dirty="0"/>
              <a:t> </a:t>
            </a:r>
            <a:r>
              <a:rPr lang="cs-CZ" sz="2400" kern="0" dirty="0" err="1"/>
              <a:t>capacity</a:t>
            </a:r>
            <a:r>
              <a:rPr lang="cs-CZ" sz="2400" kern="0" dirty="0"/>
              <a:t> </a:t>
            </a:r>
            <a:r>
              <a:rPr lang="cs-CZ" sz="2400" kern="0" dirty="0" err="1"/>
              <a:t>of</a:t>
            </a:r>
            <a:r>
              <a:rPr lang="cs-CZ" sz="2400" kern="0" dirty="0"/>
              <a:t> </a:t>
            </a:r>
            <a:r>
              <a:rPr lang="cs-CZ" sz="2400" kern="0" dirty="0" err="1"/>
              <a:t>lungs</a:t>
            </a:r>
            <a:r>
              <a:rPr lang="cs-CZ" sz="2400" kern="0" dirty="0"/>
              <a:t> VC (4.5 L) </a:t>
            </a:r>
          </a:p>
          <a:p>
            <a:pPr marL="324000" lvl="1" indent="0">
              <a:buNone/>
            </a:pPr>
            <a:r>
              <a:rPr lang="cs-CZ" sz="2400" kern="0" dirty="0"/>
              <a:t>  = </a:t>
            </a:r>
            <a:r>
              <a:rPr lang="cs-CZ" sz="2400" kern="0" dirty="0" err="1"/>
              <a:t>IRV+Vt+ERV</a:t>
            </a:r>
            <a:endParaRPr lang="cs-CZ" sz="2400" kern="0" dirty="0"/>
          </a:p>
          <a:p>
            <a:pPr lvl="1"/>
            <a:r>
              <a:rPr lang="cs-CZ" sz="2400" kern="0" dirty="0" err="1"/>
              <a:t>Total</a:t>
            </a:r>
            <a:r>
              <a:rPr lang="cs-CZ" sz="2400" kern="0" dirty="0"/>
              <a:t> </a:t>
            </a:r>
            <a:r>
              <a:rPr lang="cs-CZ" sz="2400" kern="0" dirty="0" err="1"/>
              <a:t>lung</a:t>
            </a:r>
            <a:r>
              <a:rPr lang="cs-CZ" sz="2400" kern="0" dirty="0"/>
              <a:t> </a:t>
            </a:r>
            <a:r>
              <a:rPr lang="cs-CZ" sz="2400" kern="0" dirty="0" err="1"/>
              <a:t>capacity</a:t>
            </a:r>
            <a:r>
              <a:rPr lang="cs-CZ" sz="2400" kern="0" dirty="0"/>
              <a:t> TLC (6 L) </a:t>
            </a:r>
          </a:p>
          <a:p>
            <a:pPr marL="324000" lvl="1" indent="0">
              <a:buNone/>
            </a:pPr>
            <a:r>
              <a:rPr lang="cs-CZ" sz="2400" kern="0" dirty="0"/>
              <a:t>  = </a:t>
            </a:r>
            <a:r>
              <a:rPr lang="cs-CZ" sz="2400" kern="0" dirty="0" err="1"/>
              <a:t>IRV+Vt+ERV+RV</a:t>
            </a:r>
            <a:endParaRPr lang="cs-CZ" sz="2400" kern="0" dirty="0"/>
          </a:p>
          <a:p>
            <a:pPr lvl="1"/>
            <a:r>
              <a:rPr lang="cs-CZ" sz="2400" kern="0" dirty="0" err="1"/>
              <a:t>Inspiratory</a:t>
            </a:r>
            <a:r>
              <a:rPr lang="cs-CZ" sz="2400" kern="0" dirty="0"/>
              <a:t> </a:t>
            </a:r>
            <a:r>
              <a:rPr lang="cs-CZ" sz="2400" kern="0" dirty="0" err="1"/>
              <a:t>capacity</a:t>
            </a:r>
            <a:r>
              <a:rPr lang="cs-CZ" sz="2400" kern="0" dirty="0"/>
              <a:t> IC (3 L) </a:t>
            </a:r>
          </a:p>
          <a:p>
            <a:pPr marL="324000" lvl="1" indent="0">
              <a:buNone/>
            </a:pPr>
            <a:r>
              <a:rPr lang="cs-CZ" sz="2400" kern="0" dirty="0"/>
              <a:t>   = </a:t>
            </a:r>
            <a:r>
              <a:rPr lang="cs-CZ" sz="2400" kern="0" dirty="0" err="1"/>
              <a:t>IRV+Vt</a:t>
            </a:r>
            <a:endParaRPr lang="cs-CZ" sz="2400" kern="0" dirty="0"/>
          </a:p>
          <a:p>
            <a:pPr lvl="1"/>
            <a:r>
              <a:rPr lang="cs-CZ" sz="2400" kern="0" dirty="0" err="1"/>
              <a:t>Functional</a:t>
            </a:r>
            <a:r>
              <a:rPr lang="cs-CZ" sz="2400" kern="0" dirty="0"/>
              <a:t> </a:t>
            </a:r>
            <a:r>
              <a:rPr lang="cs-CZ" sz="2400" kern="0" dirty="0" err="1"/>
              <a:t>residual</a:t>
            </a:r>
            <a:r>
              <a:rPr lang="cs-CZ" sz="2400" kern="0" dirty="0"/>
              <a:t> </a:t>
            </a:r>
            <a:r>
              <a:rPr lang="cs-CZ" sz="2400" kern="0" dirty="0" err="1"/>
              <a:t>capacity</a:t>
            </a:r>
            <a:r>
              <a:rPr lang="cs-CZ" sz="2400" kern="0" dirty="0"/>
              <a:t> FRC (3 L) = ERV+RV</a:t>
            </a:r>
          </a:p>
          <a:p>
            <a:endParaRPr lang="cs-CZ" kern="0" dirty="0"/>
          </a:p>
        </p:txBody>
      </p:sp>
      <p:sp>
        <p:nvSpPr>
          <p:cNvPr id="7" name="Content Placeholder 4">
            <a:extLst>
              <a:ext uri="{FF2B5EF4-FFF2-40B4-BE49-F238E27FC236}">
                <a16:creationId xmlns:a16="http://schemas.microsoft.com/office/drawing/2014/main" id="{B7D538E6-36F6-4283-B6EA-9DB9A566A7EB}"/>
              </a:ext>
            </a:extLst>
          </p:cNvPr>
          <p:cNvSpPr txBox="1">
            <a:spLocks/>
          </p:cNvSpPr>
          <p:nvPr/>
        </p:nvSpPr>
        <p:spPr>
          <a:xfrm>
            <a:off x="720000" y="5232702"/>
            <a:ext cx="11171257" cy="1198596"/>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lvl="1"/>
            <a:r>
              <a:rPr lang="cs-CZ" sz="2400" kern="0" dirty="0" err="1"/>
              <a:t>Depends</a:t>
            </a:r>
            <a:r>
              <a:rPr lang="cs-CZ" sz="2400" kern="0" dirty="0"/>
              <a:t> on </a:t>
            </a:r>
            <a:r>
              <a:rPr lang="cs-CZ" sz="2400" kern="0" dirty="0" err="1"/>
              <a:t>height</a:t>
            </a:r>
            <a:r>
              <a:rPr lang="cs-CZ" sz="2400" kern="0" dirty="0"/>
              <a:t>, </a:t>
            </a:r>
            <a:r>
              <a:rPr lang="cs-CZ" sz="2400" kern="0" dirty="0" err="1"/>
              <a:t>weight</a:t>
            </a:r>
            <a:r>
              <a:rPr lang="cs-CZ" sz="2400" kern="0" dirty="0"/>
              <a:t>, </a:t>
            </a:r>
            <a:r>
              <a:rPr lang="cs-CZ" sz="2400" kern="0" dirty="0" err="1"/>
              <a:t>age</a:t>
            </a:r>
            <a:r>
              <a:rPr lang="cs-CZ" sz="2400" kern="0" dirty="0"/>
              <a:t> and gender – RV </a:t>
            </a:r>
            <a:r>
              <a:rPr lang="cs-CZ" sz="2400" kern="0" dirty="0" err="1"/>
              <a:t>increases</a:t>
            </a:r>
            <a:r>
              <a:rPr lang="cs-CZ" sz="2400" kern="0" dirty="0"/>
              <a:t>, VC </a:t>
            </a:r>
            <a:r>
              <a:rPr lang="cs-CZ" sz="2400" kern="0" dirty="0" err="1"/>
              <a:t>decreases</a:t>
            </a:r>
            <a:r>
              <a:rPr lang="cs-CZ" sz="2400" kern="0" dirty="0"/>
              <a:t> </a:t>
            </a:r>
            <a:r>
              <a:rPr lang="cs-CZ" sz="2400" kern="0" dirty="0" err="1"/>
              <a:t>with</a:t>
            </a:r>
            <a:r>
              <a:rPr lang="cs-CZ" sz="2400" kern="0" dirty="0"/>
              <a:t> </a:t>
            </a:r>
            <a:r>
              <a:rPr lang="cs-CZ" sz="2400" kern="0" dirty="0" err="1"/>
              <a:t>age</a:t>
            </a:r>
            <a:endParaRPr lang="cs-CZ" sz="2400" kern="0" dirty="0"/>
          </a:p>
          <a:p>
            <a:pPr lvl="1"/>
            <a:r>
              <a:rPr lang="cs-CZ" sz="2400" kern="0" dirty="0"/>
              <a:t>All </a:t>
            </a:r>
            <a:r>
              <a:rPr lang="cs-CZ" sz="2400" kern="0" dirty="0" err="1"/>
              <a:t>volumes</a:t>
            </a:r>
            <a:r>
              <a:rPr lang="cs-CZ" sz="2400" kern="0" dirty="0"/>
              <a:t> </a:t>
            </a:r>
            <a:r>
              <a:rPr lang="cs-CZ" sz="2400" kern="0" dirty="0" err="1"/>
              <a:t>can</a:t>
            </a:r>
            <a:r>
              <a:rPr lang="cs-CZ" sz="2400" kern="0" dirty="0"/>
              <a:t> </a:t>
            </a:r>
            <a:r>
              <a:rPr lang="cs-CZ" sz="2400" kern="0" dirty="0" err="1"/>
              <a:t>be</a:t>
            </a:r>
            <a:r>
              <a:rPr lang="cs-CZ" sz="2400" kern="0" dirty="0"/>
              <a:t> </a:t>
            </a:r>
            <a:r>
              <a:rPr lang="cs-CZ" sz="2400" kern="0" dirty="0" err="1"/>
              <a:t>measured</a:t>
            </a:r>
            <a:r>
              <a:rPr lang="cs-CZ" sz="2400" kern="0" dirty="0"/>
              <a:t> </a:t>
            </a:r>
            <a:r>
              <a:rPr lang="cs-CZ" sz="2400" kern="0" dirty="0" err="1"/>
              <a:t>with</a:t>
            </a:r>
            <a:r>
              <a:rPr lang="cs-CZ" sz="2400" kern="0" dirty="0"/>
              <a:t> </a:t>
            </a:r>
            <a:r>
              <a:rPr lang="cs-CZ" sz="2400" kern="0" dirty="0" err="1"/>
              <a:t>spirometer</a:t>
            </a:r>
            <a:r>
              <a:rPr lang="cs-CZ" sz="2400" kern="0" dirty="0"/>
              <a:t> </a:t>
            </a:r>
            <a:r>
              <a:rPr lang="cs-CZ" sz="2400" kern="0" dirty="0" err="1"/>
              <a:t>except</a:t>
            </a:r>
            <a:r>
              <a:rPr lang="cs-CZ" sz="2400" kern="0" dirty="0"/>
              <a:t> RV and FRC</a:t>
            </a:r>
          </a:p>
          <a:p>
            <a:endParaRPr lang="cs-CZ" kern="0" dirty="0"/>
          </a:p>
        </p:txBody>
      </p:sp>
    </p:spTree>
    <p:extLst>
      <p:ext uri="{BB962C8B-B14F-4D97-AF65-F5344CB8AC3E}">
        <p14:creationId xmlns:p14="http://schemas.microsoft.com/office/powerpoint/2010/main" val="3627701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F153EAD-43E5-0B3F-5E9B-2D785F9C284F}"/>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61114ED1-BBE3-3A40-9A41-1508C4CCFD25}"/>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996CB36D-F525-2EDE-5F66-94D64C9E5270}"/>
              </a:ext>
            </a:extLst>
          </p:cNvPr>
          <p:cNvSpPr>
            <a:spLocks noGrp="1"/>
          </p:cNvSpPr>
          <p:nvPr>
            <p:ph type="title"/>
          </p:nvPr>
        </p:nvSpPr>
        <p:spPr/>
        <p:txBody>
          <a:bodyPr/>
          <a:lstStyle/>
          <a:p>
            <a:r>
              <a:rPr lang="cs-CZ" dirty="0"/>
              <a:t>Static </a:t>
            </a:r>
            <a:r>
              <a:rPr lang="cs-CZ" dirty="0" err="1"/>
              <a:t>lung</a:t>
            </a:r>
            <a:r>
              <a:rPr lang="cs-CZ" dirty="0"/>
              <a:t> </a:t>
            </a:r>
            <a:r>
              <a:rPr lang="cs-CZ" dirty="0" err="1"/>
              <a:t>volumes</a:t>
            </a:r>
            <a:endParaRPr lang="cs-CZ" dirty="0"/>
          </a:p>
        </p:txBody>
      </p:sp>
      <p:sp>
        <p:nvSpPr>
          <p:cNvPr id="31" name="object 5">
            <a:extLst>
              <a:ext uri="{FF2B5EF4-FFF2-40B4-BE49-F238E27FC236}">
                <a16:creationId xmlns:a16="http://schemas.microsoft.com/office/drawing/2014/main" id="{986469CD-F180-4F05-11EF-42A1EE102AC8}"/>
              </a:ext>
            </a:extLst>
          </p:cNvPr>
          <p:cNvSpPr/>
          <p:nvPr/>
        </p:nvSpPr>
        <p:spPr>
          <a:xfrm>
            <a:off x="2703655" y="2346651"/>
            <a:ext cx="6657340" cy="2251075"/>
          </a:xfrm>
          <a:custGeom>
            <a:avLst/>
            <a:gdLst/>
            <a:ahLst/>
            <a:cxnLst/>
            <a:rect l="l" t="t" r="r" b="b"/>
            <a:pathLst>
              <a:path w="6657340" h="2251075">
                <a:moveTo>
                  <a:pt x="0" y="1701612"/>
                </a:moveTo>
                <a:lnTo>
                  <a:pt x="14218" y="1635620"/>
                </a:lnTo>
                <a:lnTo>
                  <a:pt x="28447" y="1570151"/>
                </a:lnTo>
                <a:lnTo>
                  <a:pt x="42693" y="1505730"/>
                </a:lnTo>
                <a:lnTo>
                  <a:pt x="56963" y="1442882"/>
                </a:lnTo>
                <a:lnTo>
                  <a:pt x="71264" y="1382134"/>
                </a:lnTo>
                <a:lnTo>
                  <a:pt x="85604" y="1324009"/>
                </a:lnTo>
                <a:lnTo>
                  <a:pt x="99989" y="1269035"/>
                </a:lnTo>
                <a:lnTo>
                  <a:pt x="114426" y="1217737"/>
                </a:lnTo>
                <a:lnTo>
                  <a:pt x="128924" y="1170640"/>
                </a:lnTo>
                <a:lnTo>
                  <a:pt x="143487" y="1128270"/>
                </a:lnTo>
                <a:lnTo>
                  <a:pt x="158124" y="1091152"/>
                </a:lnTo>
                <a:lnTo>
                  <a:pt x="187648" y="1034776"/>
                </a:lnTo>
                <a:lnTo>
                  <a:pt x="217552" y="1005716"/>
                </a:lnTo>
                <a:lnTo>
                  <a:pt x="232663" y="1002744"/>
                </a:lnTo>
                <a:lnTo>
                  <a:pt x="246252" y="1010173"/>
                </a:lnTo>
                <a:lnTo>
                  <a:pt x="273980" y="1059169"/>
                </a:lnTo>
                <a:lnTo>
                  <a:pt x="288069" y="1097756"/>
                </a:lnTo>
                <a:lnTo>
                  <a:pt x="302272" y="1143751"/>
                </a:lnTo>
                <a:lnTo>
                  <a:pt x="316563" y="1195662"/>
                </a:lnTo>
                <a:lnTo>
                  <a:pt x="330918" y="1252001"/>
                </a:lnTo>
                <a:lnTo>
                  <a:pt x="345309" y="1311278"/>
                </a:lnTo>
                <a:lnTo>
                  <a:pt x="359711" y="1372004"/>
                </a:lnTo>
                <a:lnTo>
                  <a:pt x="374098" y="1432688"/>
                </a:lnTo>
                <a:lnTo>
                  <a:pt x="388443" y="1491841"/>
                </a:lnTo>
                <a:lnTo>
                  <a:pt x="402721" y="1547974"/>
                </a:lnTo>
                <a:lnTo>
                  <a:pt x="416906" y="1599597"/>
                </a:lnTo>
                <a:lnTo>
                  <a:pt x="430971" y="1645220"/>
                </a:lnTo>
                <a:lnTo>
                  <a:pt x="444892" y="1683353"/>
                </a:lnTo>
                <a:lnTo>
                  <a:pt x="472192" y="1731194"/>
                </a:lnTo>
                <a:lnTo>
                  <a:pt x="485520" y="1737921"/>
                </a:lnTo>
                <a:lnTo>
                  <a:pt x="499376" y="1730963"/>
                </a:lnTo>
                <a:lnTo>
                  <a:pt x="526395" y="1678984"/>
                </a:lnTo>
                <a:lnTo>
                  <a:pt x="539616" y="1637485"/>
                </a:lnTo>
                <a:lnTo>
                  <a:pt x="552684" y="1587994"/>
                </a:lnTo>
                <a:lnTo>
                  <a:pt x="565628" y="1532272"/>
                </a:lnTo>
                <a:lnTo>
                  <a:pt x="578475" y="1472081"/>
                </a:lnTo>
                <a:lnTo>
                  <a:pt x="591256" y="1409180"/>
                </a:lnTo>
                <a:lnTo>
                  <a:pt x="603998" y="1345333"/>
                </a:lnTo>
                <a:lnTo>
                  <a:pt x="616731" y="1282298"/>
                </a:lnTo>
                <a:lnTo>
                  <a:pt x="629483" y="1221838"/>
                </a:lnTo>
                <a:lnTo>
                  <a:pt x="642284" y="1165714"/>
                </a:lnTo>
                <a:lnTo>
                  <a:pt x="655163" y="1115686"/>
                </a:lnTo>
                <a:lnTo>
                  <a:pt x="668147" y="1073516"/>
                </a:lnTo>
                <a:lnTo>
                  <a:pt x="694549" y="1019792"/>
                </a:lnTo>
                <a:lnTo>
                  <a:pt x="708025" y="1011761"/>
                </a:lnTo>
                <a:lnTo>
                  <a:pt x="721674" y="1017924"/>
                </a:lnTo>
                <a:lnTo>
                  <a:pt x="749224" y="1067219"/>
                </a:lnTo>
                <a:lnTo>
                  <a:pt x="763112" y="1106933"/>
                </a:lnTo>
                <a:lnTo>
                  <a:pt x="777069" y="1154416"/>
                </a:lnTo>
                <a:lnTo>
                  <a:pt x="791086" y="1207958"/>
                </a:lnTo>
                <a:lnTo>
                  <a:pt x="805158" y="1265851"/>
                </a:lnTo>
                <a:lnTo>
                  <a:pt x="819280" y="1326389"/>
                </a:lnTo>
                <a:lnTo>
                  <a:pt x="833444" y="1387861"/>
                </a:lnTo>
                <a:lnTo>
                  <a:pt x="847644" y="1448561"/>
                </a:lnTo>
                <a:lnTo>
                  <a:pt x="861875" y="1506781"/>
                </a:lnTo>
                <a:lnTo>
                  <a:pt x="876129" y="1560812"/>
                </a:lnTo>
                <a:lnTo>
                  <a:pt x="890402" y="1608946"/>
                </a:lnTo>
                <a:lnTo>
                  <a:pt x="904686" y="1649476"/>
                </a:lnTo>
                <a:lnTo>
                  <a:pt x="933265" y="1700888"/>
                </a:lnTo>
                <a:lnTo>
                  <a:pt x="947546" y="1708356"/>
                </a:lnTo>
                <a:lnTo>
                  <a:pt x="961877" y="1702049"/>
                </a:lnTo>
                <a:lnTo>
                  <a:pt x="990814" y="1653417"/>
                </a:lnTo>
                <a:lnTo>
                  <a:pt x="1005390" y="1614436"/>
                </a:lnTo>
                <a:lnTo>
                  <a:pt x="1020016" y="1567910"/>
                </a:lnTo>
                <a:lnTo>
                  <a:pt x="1034676" y="1515511"/>
                </a:lnTo>
                <a:lnTo>
                  <a:pt x="1049354" y="1458911"/>
                </a:lnTo>
                <a:lnTo>
                  <a:pt x="1064035" y="1399784"/>
                </a:lnTo>
                <a:lnTo>
                  <a:pt x="1078703" y="1339803"/>
                </a:lnTo>
                <a:lnTo>
                  <a:pt x="1093342" y="1280639"/>
                </a:lnTo>
                <a:lnTo>
                  <a:pt x="1107936" y="1223967"/>
                </a:lnTo>
                <a:lnTo>
                  <a:pt x="1122469" y="1171459"/>
                </a:lnTo>
                <a:lnTo>
                  <a:pt x="1136926" y="1124787"/>
                </a:lnTo>
                <a:lnTo>
                  <a:pt x="1151291" y="1085624"/>
                </a:lnTo>
                <a:lnTo>
                  <a:pt x="1179680" y="1036519"/>
                </a:lnTo>
                <a:lnTo>
                  <a:pt x="1193673" y="1029922"/>
                </a:lnTo>
                <a:lnTo>
                  <a:pt x="1204280" y="1035208"/>
                </a:lnTo>
                <a:lnTo>
                  <a:pt x="1224808" y="1073283"/>
                </a:lnTo>
                <a:lnTo>
                  <a:pt x="1244631" y="1140976"/>
                </a:lnTo>
                <a:lnTo>
                  <a:pt x="1254358" y="1183284"/>
                </a:lnTo>
                <a:lnTo>
                  <a:pt x="1264003" y="1229821"/>
                </a:lnTo>
                <a:lnTo>
                  <a:pt x="1273598" y="1279531"/>
                </a:lnTo>
                <a:lnTo>
                  <a:pt x="1283175" y="1331354"/>
                </a:lnTo>
                <a:lnTo>
                  <a:pt x="1292765" y="1384234"/>
                </a:lnTo>
                <a:lnTo>
                  <a:pt x="1302400" y="1437110"/>
                </a:lnTo>
                <a:lnTo>
                  <a:pt x="1312112" y="1488927"/>
                </a:lnTo>
                <a:lnTo>
                  <a:pt x="1321931" y="1538625"/>
                </a:lnTo>
                <a:lnTo>
                  <a:pt x="1331890" y="1585146"/>
                </a:lnTo>
                <a:lnTo>
                  <a:pt x="1342019" y="1627433"/>
                </a:lnTo>
                <a:lnTo>
                  <a:pt x="1352352" y="1664427"/>
                </a:lnTo>
                <a:lnTo>
                  <a:pt x="1373750" y="1718304"/>
                </a:lnTo>
                <a:lnTo>
                  <a:pt x="1396338" y="1738312"/>
                </a:lnTo>
                <a:lnTo>
                  <a:pt x="1408157" y="1732971"/>
                </a:lnTo>
                <a:lnTo>
                  <a:pt x="1428022" y="1698737"/>
                </a:lnTo>
                <a:lnTo>
                  <a:pt x="1443710" y="1646749"/>
                </a:lnTo>
                <a:lnTo>
                  <a:pt x="1459869" y="1573940"/>
                </a:lnTo>
                <a:lnTo>
                  <a:pt x="1468113" y="1530660"/>
                </a:lnTo>
                <a:lnTo>
                  <a:pt x="1476459" y="1483296"/>
                </a:lnTo>
                <a:lnTo>
                  <a:pt x="1484903" y="1432219"/>
                </a:lnTo>
                <a:lnTo>
                  <a:pt x="1493438" y="1377804"/>
                </a:lnTo>
                <a:lnTo>
                  <a:pt x="1502060" y="1320423"/>
                </a:lnTo>
                <a:lnTo>
                  <a:pt x="1510765" y="1260452"/>
                </a:lnTo>
                <a:lnTo>
                  <a:pt x="1519545" y="1198261"/>
                </a:lnTo>
                <a:lnTo>
                  <a:pt x="1528397" y="1134227"/>
                </a:lnTo>
                <a:lnTo>
                  <a:pt x="1537315" y="1068720"/>
                </a:lnTo>
                <a:lnTo>
                  <a:pt x="1546294" y="1002116"/>
                </a:lnTo>
                <a:lnTo>
                  <a:pt x="1555329" y="934787"/>
                </a:lnTo>
                <a:lnTo>
                  <a:pt x="1564414" y="867107"/>
                </a:lnTo>
                <a:lnTo>
                  <a:pt x="1573545" y="799450"/>
                </a:lnTo>
                <a:lnTo>
                  <a:pt x="1582717" y="732188"/>
                </a:lnTo>
                <a:lnTo>
                  <a:pt x="1591923" y="665695"/>
                </a:lnTo>
                <a:lnTo>
                  <a:pt x="1601159" y="600345"/>
                </a:lnTo>
                <a:lnTo>
                  <a:pt x="1610420" y="536511"/>
                </a:lnTo>
                <a:lnTo>
                  <a:pt x="1619701" y="474566"/>
                </a:lnTo>
                <a:lnTo>
                  <a:pt x="1628996" y="414884"/>
                </a:lnTo>
                <a:lnTo>
                  <a:pt x="1638300" y="357839"/>
                </a:lnTo>
                <a:lnTo>
                  <a:pt x="1647608" y="303803"/>
                </a:lnTo>
                <a:lnTo>
                  <a:pt x="1656915" y="253150"/>
                </a:lnTo>
                <a:lnTo>
                  <a:pt x="1666216" y="206254"/>
                </a:lnTo>
                <a:lnTo>
                  <a:pt x="1675505" y="163487"/>
                </a:lnTo>
                <a:lnTo>
                  <a:pt x="1684777" y="125224"/>
                </a:lnTo>
                <a:lnTo>
                  <a:pt x="1703252" y="63702"/>
                </a:lnTo>
                <a:lnTo>
                  <a:pt x="1721597" y="24674"/>
                </a:lnTo>
                <a:lnTo>
                  <a:pt x="1739773" y="11128"/>
                </a:lnTo>
                <a:lnTo>
                  <a:pt x="1748325" y="14684"/>
                </a:lnTo>
                <a:lnTo>
                  <a:pt x="1773878" y="63987"/>
                </a:lnTo>
                <a:lnTo>
                  <a:pt x="1790851" y="125347"/>
                </a:lnTo>
                <a:lnTo>
                  <a:pt x="1799326" y="163463"/>
                </a:lnTo>
                <a:lnTo>
                  <a:pt x="1807796" y="206044"/>
                </a:lnTo>
                <a:lnTo>
                  <a:pt x="1816263" y="252719"/>
                </a:lnTo>
                <a:lnTo>
                  <a:pt x="1824731" y="303117"/>
                </a:lnTo>
                <a:lnTo>
                  <a:pt x="1833200" y="356869"/>
                </a:lnTo>
                <a:lnTo>
                  <a:pt x="1841674" y="413604"/>
                </a:lnTo>
                <a:lnTo>
                  <a:pt x="1850155" y="472952"/>
                </a:lnTo>
                <a:lnTo>
                  <a:pt x="1858645" y="534542"/>
                </a:lnTo>
                <a:lnTo>
                  <a:pt x="1867147" y="598005"/>
                </a:lnTo>
                <a:lnTo>
                  <a:pt x="1875663" y="662969"/>
                </a:lnTo>
                <a:lnTo>
                  <a:pt x="1884195" y="729066"/>
                </a:lnTo>
                <a:lnTo>
                  <a:pt x="1892745" y="795924"/>
                </a:lnTo>
                <a:lnTo>
                  <a:pt x="1901316" y="863174"/>
                </a:lnTo>
                <a:lnTo>
                  <a:pt x="1909911" y="930444"/>
                </a:lnTo>
                <a:lnTo>
                  <a:pt x="1918531" y="997366"/>
                </a:lnTo>
                <a:lnTo>
                  <a:pt x="1927179" y="1063567"/>
                </a:lnTo>
                <a:lnTo>
                  <a:pt x="1935857" y="1128680"/>
                </a:lnTo>
                <a:lnTo>
                  <a:pt x="1944568" y="1192332"/>
                </a:lnTo>
                <a:lnTo>
                  <a:pt x="1953314" y="1254154"/>
                </a:lnTo>
                <a:lnTo>
                  <a:pt x="1962096" y="1313775"/>
                </a:lnTo>
                <a:lnTo>
                  <a:pt x="1970919" y="1370826"/>
                </a:lnTo>
                <a:lnTo>
                  <a:pt x="1979783" y="1424935"/>
                </a:lnTo>
                <a:lnTo>
                  <a:pt x="1988692" y="1475734"/>
                </a:lnTo>
                <a:lnTo>
                  <a:pt x="1997647" y="1522851"/>
                </a:lnTo>
                <a:lnTo>
                  <a:pt x="2006650" y="1565916"/>
                </a:lnTo>
                <a:lnTo>
                  <a:pt x="2015706" y="1604559"/>
                </a:lnTo>
                <a:lnTo>
                  <a:pt x="2033979" y="1667098"/>
                </a:lnTo>
                <a:lnTo>
                  <a:pt x="2052485" y="1707506"/>
                </a:lnTo>
                <a:lnTo>
                  <a:pt x="2071242" y="1722821"/>
                </a:lnTo>
                <a:lnTo>
                  <a:pt x="2090413" y="1718324"/>
                </a:lnTo>
                <a:lnTo>
                  <a:pt x="2124551" y="1675446"/>
                </a:lnTo>
                <a:lnTo>
                  <a:pt x="2139791" y="1639983"/>
                </a:lnTo>
                <a:lnTo>
                  <a:pt x="2153994" y="1597117"/>
                </a:lnTo>
                <a:lnTo>
                  <a:pt x="2167297" y="1548305"/>
                </a:lnTo>
                <a:lnTo>
                  <a:pt x="2179835" y="1495008"/>
                </a:lnTo>
                <a:lnTo>
                  <a:pt x="2191745" y="1438683"/>
                </a:lnTo>
                <a:lnTo>
                  <a:pt x="2203164" y="1380791"/>
                </a:lnTo>
                <a:lnTo>
                  <a:pt x="2214227" y="1322789"/>
                </a:lnTo>
                <a:lnTo>
                  <a:pt x="2225072" y="1266137"/>
                </a:lnTo>
                <a:lnTo>
                  <a:pt x="2235835" y="1212294"/>
                </a:lnTo>
                <a:lnTo>
                  <a:pt x="2246651" y="1162719"/>
                </a:lnTo>
                <a:lnTo>
                  <a:pt x="2257658" y="1118870"/>
                </a:lnTo>
                <a:lnTo>
                  <a:pt x="2268992" y="1082207"/>
                </a:lnTo>
                <a:lnTo>
                  <a:pt x="2293186" y="1036274"/>
                </a:lnTo>
                <a:lnTo>
                  <a:pt x="2306319" y="1029922"/>
                </a:lnTo>
                <a:lnTo>
                  <a:pt x="2320808" y="1036696"/>
                </a:lnTo>
                <a:lnTo>
                  <a:pt x="2350523" y="1086402"/>
                </a:lnTo>
                <a:lnTo>
                  <a:pt x="2365666" y="1125979"/>
                </a:lnTo>
                <a:lnTo>
                  <a:pt x="2380942" y="1173136"/>
                </a:lnTo>
                <a:lnTo>
                  <a:pt x="2396309" y="1226195"/>
                </a:lnTo>
                <a:lnTo>
                  <a:pt x="2411724" y="1283480"/>
                </a:lnTo>
                <a:lnTo>
                  <a:pt x="2427144" y="1343313"/>
                </a:lnTo>
                <a:lnTo>
                  <a:pt x="2442528" y="1404018"/>
                </a:lnTo>
                <a:lnTo>
                  <a:pt x="2457833" y="1463917"/>
                </a:lnTo>
                <a:lnTo>
                  <a:pt x="2473016" y="1521333"/>
                </a:lnTo>
                <a:lnTo>
                  <a:pt x="2488034" y="1574589"/>
                </a:lnTo>
                <a:lnTo>
                  <a:pt x="2502846" y="1622008"/>
                </a:lnTo>
                <a:lnTo>
                  <a:pt x="2517409" y="1661913"/>
                </a:lnTo>
                <a:lnTo>
                  <a:pt x="2545617" y="1712473"/>
                </a:lnTo>
                <a:lnTo>
                  <a:pt x="2559177" y="1719773"/>
                </a:lnTo>
                <a:lnTo>
                  <a:pt x="2573113" y="1712671"/>
                </a:lnTo>
                <a:lnTo>
                  <a:pt x="2599636" y="1658807"/>
                </a:lnTo>
                <a:lnTo>
                  <a:pt x="2612348" y="1615991"/>
                </a:lnTo>
                <a:lnTo>
                  <a:pt x="2624776" y="1565218"/>
                </a:lnTo>
                <a:lnTo>
                  <a:pt x="2636983" y="1508460"/>
                </a:lnTo>
                <a:lnTo>
                  <a:pt x="2649031" y="1447692"/>
                </a:lnTo>
                <a:lnTo>
                  <a:pt x="2660983" y="1384887"/>
                </a:lnTo>
                <a:lnTo>
                  <a:pt x="2672900" y="1322017"/>
                </a:lnTo>
                <a:lnTo>
                  <a:pt x="2684846" y="1261058"/>
                </a:lnTo>
                <a:lnTo>
                  <a:pt x="2696882" y="1203982"/>
                </a:lnTo>
                <a:lnTo>
                  <a:pt x="2709070" y="1152763"/>
                </a:lnTo>
                <a:lnTo>
                  <a:pt x="2721474" y="1109374"/>
                </a:lnTo>
                <a:lnTo>
                  <a:pt x="2747176" y="1053981"/>
                </a:lnTo>
                <a:lnTo>
                  <a:pt x="2760599" y="1045924"/>
                </a:lnTo>
                <a:lnTo>
                  <a:pt x="2774380" y="1052826"/>
                </a:lnTo>
                <a:lnTo>
                  <a:pt x="2802677" y="1105513"/>
                </a:lnTo>
                <a:lnTo>
                  <a:pt x="2817137" y="1147415"/>
                </a:lnTo>
                <a:lnTo>
                  <a:pt x="2831767" y="1197101"/>
                </a:lnTo>
                <a:lnTo>
                  <a:pt x="2846538" y="1252631"/>
                </a:lnTo>
                <a:lnTo>
                  <a:pt x="2861422" y="1312064"/>
                </a:lnTo>
                <a:lnTo>
                  <a:pt x="2876391" y="1373458"/>
                </a:lnTo>
                <a:lnTo>
                  <a:pt x="2891416" y="1434874"/>
                </a:lnTo>
                <a:lnTo>
                  <a:pt x="2906470" y="1494369"/>
                </a:lnTo>
                <a:lnTo>
                  <a:pt x="2921524" y="1550004"/>
                </a:lnTo>
                <a:lnTo>
                  <a:pt x="2936549" y="1599837"/>
                </a:lnTo>
                <a:lnTo>
                  <a:pt x="2951518" y="1641928"/>
                </a:lnTo>
                <a:lnTo>
                  <a:pt x="2981173" y="1695118"/>
                </a:lnTo>
                <a:lnTo>
                  <a:pt x="2995803" y="1702336"/>
                </a:lnTo>
                <a:lnTo>
                  <a:pt x="3007835" y="1696165"/>
                </a:lnTo>
                <a:lnTo>
                  <a:pt x="3030699" y="1652047"/>
                </a:lnTo>
                <a:lnTo>
                  <a:pt x="3052478" y="1574808"/>
                </a:lnTo>
                <a:lnTo>
                  <a:pt x="3063155" y="1527236"/>
                </a:lnTo>
                <a:lnTo>
                  <a:pt x="3073794" y="1475547"/>
                </a:lnTo>
                <a:lnTo>
                  <a:pt x="3084473" y="1421126"/>
                </a:lnTo>
                <a:lnTo>
                  <a:pt x="3095269" y="1365363"/>
                </a:lnTo>
                <a:lnTo>
                  <a:pt x="3106262" y="1309643"/>
                </a:lnTo>
                <a:lnTo>
                  <a:pt x="3117527" y="1255355"/>
                </a:lnTo>
                <a:lnTo>
                  <a:pt x="3129143" y="1203886"/>
                </a:lnTo>
                <a:lnTo>
                  <a:pt x="3141188" y="1156622"/>
                </a:lnTo>
                <a:lnTo>
                  <a:pt x="3153739" y="1114953"/>
                </a:lnTo>
                <a:lnTo>
                  <a:pt x="3180673" y="1053943"/>
                </a:lnTo>
                <a:lnTo>
                  <a:pt x="3210565" y="1031957"/>
                </a:lnTo>
                <a:lnTo>
                  <a:pt x="3226816" y="1039066"/>
                </a:lnTo>
                <a:lnTo>
                  <a:pt x="3251306" y="1074403"/>
                </a:lnTo>
                <a:lnTo>
                  <a:pt x="3277549" y="1138017"/>
                </a:lnTo>
                <a:lnTo>
                  <a:pt x="3291257" y="1178811"/>
                </a:lnTo>
                <a:lnTo>
                  <a:pt x="3305317" y="1224733"/>
                </a:lnTo>
                <a:lnTo>
                  <a:pt x="3319702" y="1275137"/>
                </a:lnTo>
                <a:lnTo>
                  <a:pt x="3334381" y="1329375"/>
                </a:lnTo>
                <a:lnTo>
                  <a:pt x="3349328" y="1386801"/>
                </a:lnTo>
                <a:lnTo>
                  <a:pt x="3364513" y="1446768"/>
                </a:lnTo>
                <a:lnTo>
                  <a:pt x="3379908" y="1508629"/>
                </a:lnTo>
                <a:lnTo>
                  <a:pt x="3395484" y="1571736"/>
                </a:lnTo>
                <a:lnTo>
                  <a:pt x="3411213" y="1635444"/>
                </a:lnTo>
                <a:lnTo>
                  <a:pt x="3427065" y="1699104"/>
                </a:lnTo>
                <a:lnTo>
                  <a:pt x="3443013" y="1762070"/>
                </a:lnTo>
                <a:lnTo>
                  <a:pt x="3459028" y="1823696"/>
                </a:lnTo>
                <a:lnTo>
                  <a:pt x="3475082" y="1883334"/>
                </a:lnTo>
                <a:lnTo>
                  <a:pt x="3491145" y="1940337"/>
                </a:lnTo>
                <a:lnTo>
                  <a:pt x="3507189" y="1994058"/>
                </a:lnTo>
                <a:lnTo>
                  <a:pt x="3523186" y="2043850"/>
                </a:lnTo>
                <a:lnTo>
                  <a:pt x="3539107" y="2089067"/>
                </a:lnTo>
                <a:lnTo>
                  <a:pt x="3554923" y="2129061"/>
                </a:lnTo>
                <a:lnTo>
                  <a:pt x="3586128" y="2190795"/>
                </a:lnTo>
                <a:lnTo>
                  <a:pt x="3616572" y="2223875"/>
                </a:lnTo>
                <a:lnTo>
                  <a:pt x="3631438" y="2228052"/>
                </a:lnTo>
                <a:lnTo>
                  <a:pt x="3646245" y="2223325"/>
                </a:lnTo>
                <a:lnTo>
                  <a:pt x="3676251" y="2189059"/>
                </a:lnTo>
                <a:lnTo>
                  <a:pt x="3706652" y="2126050"/>
                </a:lnTo>
                <a:lnTo>
                  <a:pt x="3721951" y="2085393"/>
                </a:lnTo>
                <a:lnTo>
                  <a:pt x="3737290" y="2039503"/>
                </a:lnTo>
                <a:lnTo>
                  <a:pt x="3752649" y="1989029"/>
                </a:lnTo>
                <a:lnTo>
                  <a:pt x="3768010" y="1934623"/>
                </a:lnTo>
                <a:lnTo>
                  <a:pt x="3783352" y="1876936"/>
                </a:lnTo>
                <a:lnTo>
                  <a:pt x="3798656" y="1816618"/>
                </a:lnTo>
                <a:lnTo>
                  <a:pt x="3813902" y="1754319"/>
                </a:lnTo>
                <a:lnTo>
                  <a:pt x="3829072" y="1690692"/>
                </a:lnTo>
                <a:lnTo>
                  <a:pt x="3844145" y="1626385"/>
                </a:lnTo>
                <a:lnTo>
                  <a:pt x="3859103" y="1562051"/>
                </a:lnTo>
                <a:lnTo>
                  <a:pt x="3873925" y="1498339"/>
                </a:lnTo>
                <a:lnTo>
                  <a:pt x="3888593" y="1435901"/>
                </a:lnTo>
                <a:lnTo>
                  <a:pt x="3903086" y="1375386"/>
                </a:lnTo>
                <a:lnTo>
                  <a:pt x="3917385" y="1317447"/>
                </a:lnTo>
                <a:lnTo>
                  <a:pt x="3931472" y="1262733"/>
                </a:lnTo>
                <a:lnTo>
                  <a:pt x="3945325" y="1211896"/>
                </a:lnTo>
                <a:lnTo>
                  <a:pt x="3958927" y="1165586"/>
                </a:lnTo>
                <a:lnTo>
                  <a:pt x="3972257" y="1124453"/>
                </a:lnTo>
                <a:lnTo>
                  <a:pt x="3998024" y="1060324"/>
                </a:lnTo>
                <a:lnTo>
                  <a:pt x="4022470" y="1024715"/>
                </a:lnTo>
                <a:lnTo>
                  <a:pt x="4039005" y="1017578"/>
                </a:lnTo>
                <a:lnTo>
                  <a:pt x="4054873" y="1023144"/>
                </a:lnTo>
                <a:lnTo>
                  <a:pt x="4084819" y="1066756"/>
                </a:lnTo>
                <a:lnTo>
                  <a:pt x="4112722" y="1144292"/>
                </a:lnTo>
                <a:lnTo>
                  <a:pt x="4126037" y="1192264"/>
                </a:lnTo>
                <a:lnTo>
                  <a:pt x="4138997" y="1244496"/>
                </a:lnTo>
                <a:lnTo>
                  <a:pt x="4151654" y="1299580"/>
                </a:lnTo>
                <a:lnTo>
                  <a:pt x="4164058" y="1356110"/>
                </a:lnTo>
                <a:lnTo>
                  <a:pt x="4176263" y="1412678"/>
                </a:lnTo>
                <a:lnTo>
                  <a:pt x="4188320" y="1467878"/>
                </a:lnTo>
                <a:lnTo>
                  <a:pt x="4200280" y="1520302"/>
                </a:lnTo>
                <a:lnTo>
                  <a:pt x="4212195" y="1568542"/>
                </a:lnTo>
                <a:lnTo>
                  <a:pt x="4224118" y="1611193"/>
                </a:lnTo>
                <a:lnTo>
                  <a:pt x="4248191" y="1674095"/>
                </a:lnTo>
                <a:lnTo>
                  <a:pt x="4272915" y="1697751"/>
                </a:lnTo>
                <a:lnTo>
                  <a:pt x="4287761" y="1690374"/>
                </a:lnTo>
                <a:lnTo>
                  <a:pt x="4316890" y="1636265"/>
                </a:lnTo>
                <a:lnTo>
                  <a:pt x="4331223" y="1593474"/>
                </a:lnTo>
                <a:lnTo>
                  <a:pt x="4345438" y="1542818"/>
                </a:lnTo>
                <a:lnTo>
                  <a:pt x="4359559" y="1486267"/>
                </a:lnTo>
                <a:lnTo>
                  <a:pt x="4373614" y="1425791"/>
                </a:lnTo>
                <a:lnTo>
                  <a:pt x="4387627" y="1363360"/>
                </a:lnTo>
                <a:lnTo>
                  <a:pt x="4401626" y="1300944"/>
                </a:lnTo>
                <a:lnTo>
                  <a:pt x="4415636" y="1240513"/>
                </a:lnTo>
                <a:lnTo>
                  <a:pt x="4429683" y="1184036"/>
                </a:lnTo>
                <a:lnTo>
                  <a:pt x="4443793" y="1133484"/>
                </a:lnTo>
                <a:lnTo>
                  <a:pt x="4457993" y="1090827"/>
                </a:lnTo>
                <a:lnTo>
                  <a:pt x="4486764" y="1037076"/>
                </a:lnTo>
                <a:lnTo>
                  <a:pt x="4501388" y="1029922"/>
                </a:lnTo>
                <a:lnTo>
                  <a:pt x="4515304" y="1037063"/>
                </a:lnTo>
                <a:lnTo>
                  <a:pt x="4543593" y="1086932"/>
                </a:lnTo>
                <a:lnTo>
                  <a:pt x="4557918" y="1126338"/>
                </a:lnTo>
                <a:lnTo>
                  <a:pt x="4572331" y="1173177"/>
                </a:lnTo>
                <a:lnTo>
                  <a:pt x="4586807" y="1225790"/>
                </a:lnTo>
                <a:lnTo>
                  <a:pt x="4601323" y="1282515"/>
                </a:lnTo>
                <a:lnTo>
                  <a:pt x="4615853" y="1341693"/>
                </a:lnTo>
                <a:lnTo>
                  <a:pt x="4630375" y="1401664"/>
                </a:lnTo>
                <a:lnTo>
                  <a:pt x="4644864" y="1460766"/>
                </a:lnTo>
                <a:lnTo>
                  <a:pt x="4659295" y="1517339"/>
                </a:lnTo>
                <a:lnTo>
                  <a:pt x="4673645" y="1569723"/>
                </a:lnTo>
                <a:lnTo>
                  <a:pt x="4687889" y="1616258"/>
                </a:lnTo>
                <a:lnTo>
                  <a:pt x="4702003" y="1655282"/>
                </a:lnTo>
                <a:lnTo>
                  <a:pt x="4729744" y="1704160"/>
                </a:lnTo>
                <a:lnTo>
                  <a:pt x="4743322" y="1710692"/>
                </a:lnTo>
                <a:lnTo>
                  <a:pt x="4756659" y="1703581"/>
                </a:lnTo>
                <a:lnTo>
                  <a:pt x="4782632" y="1653327"/>
                </a:lnTo>
                <a:lnTo>
                  <a:pt x="4795335" y="1613537"/>
                </a:lnTo>
                <a:lnTo>
                  <a:pt x="4807891" y="1566210"/>
                </a:lnTo>
                <a:lnTo>
                  <a:pt x="4820334" y="1513023"/>
                </a:lnTo>
                <a:lnTo>
                  <a:pt x="4832697" y="1455652"/>
                </a:lnTo>
                <a:lnTo>
                  <a:pt x="4845012" y="1395776"/>
                </a:lnTo>
                <a:lnTo>
                  <a:pt x="4857311" y="1335071"/>
                </a:lnTo>
                <a:lnTo>
                  <a:pt x="4869629" y="1275216"/>
                </a:lnTo>
                <a:lnTo>
                  <a:pt x="4881997" y="1217887"/>
                </a:lnTo>
                <a:lnTo>
                  <a:pt x="4894448" y="1164762"/>
                </a:lnTo>
                <a:lnTo>
                  <a:pt x="4907015" y="1117518"/>
                </a:lnTo>
                <a:lnTo>
                  <a:pt x="4919730" y="1077833"/>
                </a:lnTo>
                <a:lnTo>
                  <a:pt x="4945738" y="1027849"/>
                </a:lnTo>
                <a:lnTo>
                  <a:pt x="4959095" y="1020905"/>
                </a:lnTo>
                <a:lnTo>
                  <a:pt x="4969472" y="1025973"/>
                </a:lnTo>
                <a:lnTo>
                  <a:pt x="4990086" y="1063749"/>
                </a:lnTo>
                <a:lnTo>
                  <a:pt x="5010629" y="1131303"/>
                </a:lnTo>
                <a:lnTo>
                  <a:pt x="5020916" y="1173593"/>
                </a:lnTo>
                <a:lnTo>
                  <a:pt x="5031238" y="1220142"/>
                </a:lnTo>
                <a:lnTo>
                  <a:pt x="5041610" y="1269890"/>
                </a:lnTo>
                <a:lnTo>
                  <a:pt x="5052051" y="1321774"/>
                </a:lnTo>
                <a:lnTo>
                  <a:pt x="5062577" y="1374733"/>
                </a:lnTo>
                <a:lnTo>
                  <a:pt x="5073205" y="1427706"/>
                </a:lnTo>
                <a:lnTo>
                  <a:pt x="5083953" y="1479631"/>
                </a:lnTo>
                <a:lnTo>
                  <a:pt x="5094838" y="1529447"/>
                </a:lnTo>
                <a:lnTo>
                  <a:pt x="5105877" y="1576092"/>
                </a:lnTo>
                <a:lnTo>
                  <a:pt x="5117087" y="1618505"/>
                </a:lnTo>
                <a:lnTo>
                  <a:pt x="5128485" y="1655624"/>
                </a:lnTo>
                <a:lnTo>
                  <a:pt x="5151916" y="1709734"/>
                </a:lnTo>
                <a:lnTo>
                  <a:pt x="5176306" y="1729930"/>
                </a:lnTo>
                <a:lnTo>
                  <a:pt x="5188903" y="1724657"/>
                </a:lnTo>
                <a:lnTo>
                  <a:pt x="5209154" y="1691861"/>
                </a:lnTo>
                <a:lnTo>
                  <a:pt x="5223923" y="1644200"/>
                </a:lnTo>
                <a:lnTo>
                  <a:pt x="5238776" y="1577421"/>
                </a:lnTo>
                <a:lnTo>
                  <a:pt x="5246244" y="1537664"/>
                </a:lnTo>
                <a:lnTo>
                  <a:pt x="5253744" y="1494090"/>
                </a:lnTo>
                <a:lnTo>
                  <a:pt x="5261280" y="1447019"/>
                </a:lnTo>
                <a:lnTo>
                  <a:pt x="5268855" y="1396772"/>
                </a:lnTo>
                <a:lnTo>
                  <a:pt x="5276475" y="1343671"/>
                </a:lnTo>
                <a:lnTo>
                  <a:pt x="5284141" y="1288035"/>
                </a:lnTo>
                <a:lnTo>
                  <a:pt x="5291858" y="1230186"/>
                </a:lnTo>
                <a:lnTo>
                  <a:pt x="5299630" y="1170445"/>
                </a:lnTo>
                <a:lnTo>
                  <a:pt x="5307459" y="1109131"/>
                </a:lnTo>
                <a:lnTo>
                  <a:pt x="5315351" y="1046566"/>
                </a:lnTo>
                <a:lnTo>
                  <a:pt x="5323309" y="983071"/>
                </a:lnTo>
                <a:lnTo>
                  <a:pt x="5331336" y="918966"/>
                </a:lnTo>
                <a:lnTo>
                  <a:pt x="5339436" y="854572"/>
                </a:lnTo>
                <a:lnTo>
                  <a:pt x="5347613" y="790210"/>
                </a:lnTo>
                <a:lnTo>
                  <a:pt x="5355871" y="726201"/>
                </a:lnTo>
                <a:lnTo>
                  <a:pt x="5364213" y="662865"/>
                </a:lnTo>
                <a:lnTo>
                  <a:pt x="5372643" y="600523"/>
                </a:lnTo>
                <a:lnTo>
                  <a:pt x="5381164" y="539497"/>
                </a:lnTo>
                <a:lnTo>
                  <a:pt x="5389781" y="480105"/>
                </a:lnTo>
                <a:lnTo>
                  <a:pt x="5398497" y="422671"/>
                </a:lnTo>
                <a:lnTo>
                  <a:pt x="5407316" y="367513"/>
                </a:lnTo>
                <a:lnTo>
                  <a:pt x="5416242" y="314953"/>
                </a:lnTo>
                <a:lnTo>
                  <a:pt x="5425277" y="265313"/>
                </a:lnTo>
                <a:lnTo>
                  <a:pt x="5434427" y="218911"/>
                </a:lnTo>
                <a:lnTo>
                  <a:pt x="5443694" y="176070"/>
                </a:lnTo>
                <a:lnTo>
                  <a:pt x="5453083" y="137110"/>
                </a:lnTo>
                <a:lnTo>
                  <a:pt x="5472239" y="72115"/>
                </a:lnTo>
                <a:lnTo>
                  <a:pt x="5491926" y="26494"/>
                </a:lnTo>
                <a:lnTo>
                  <a:pt x="5522515" y="0"/>
                </a:lnTo>
                <a:lnTo>
                  <a:pt x="5533009" y="3635"/>
                </a:lnTo>
                <a:lnTo>
                  <a:pt x="5557900" y="41180"/>
                </a:lnTo>
                <a:lnTo>
                  <a:pt x="5574684" y="88169"/>
                </a:lnTo>
                <a:lnTo>
                  <a:pt x="5591638" y="150851"/>
                </a:lnTo>
                <a:lnTo>
                  <a:pt x="5608778" y="227621"/>
                </a:lnTo>
                <a:lnTo>
                  <a:pt x="5617422" y="270786"/>
                </a:lnTo>
                <a:lnTo>
                  <a:pt x="5626118" y="316870"/>
                </a:lnTo>
                <a:lnTo>
                  <a:pt x="5634868" y="365673"/>
                </a:lnTo>
                <a:lnTo>
                  <a:pt x="5643674" y="416994"/>
                </a:lnTo>
                <a:lnTo>
                  <a:pt x="5652538" y="470632"/>
                </a:lnTo>
                <a:lnTo>
                  <a:pt x="5661461" y="526385"/>
                </a:lnTo>
                <a:lnTo>
                  <a:pt x="5670446" y="584054"/>
                </a:lnTo>
                <a:lnTo>
                  <a:pt x="5679495" y="643438"/>
                </a:lnTo>
                <a:lnTo>
                  <a:pt x="5688609" y="704336"/>
                </a:lnTo>
                <a:lnTo>
                  <a:pt x="5697790" y="766546"/>
                </a:lnTo>
                <a:lnTo>
                  <a:pt x="5707041" y="829869"/>
                </a:lnTo>
                <a:lnTo>
                  <a:pt x="5716363" y="894103"/>
                </a:lnTo>
                <a:lnTo>
                  <a:pt x="5725758" y="959048"/>
                </a:lnTo>
                <a:lnTo>
                  <a:pt x="5735228" y="1024502"/>
                </a:lnTo>
                <a:lnTo>
                  <a:pt x="5744775" y="1090266"/>
                </a:lnTo>
                <a:lnTo>
                  <a:pt x="5754401" y="1156137"/>
                </a:lnTo>
                <a:lnTo>
                  <a:pt x="5764108" y="1221916"/>
                </a:lnTo>
                <a:lnTo>
                  <a:pt x="5773897" y="1287402"/>
                </a:lnTo>
                <a:lnTo>
                  <a:pt x="5783771" y="1352394"/>
                </a:lnTo>
                <a:lnTo>
                  <a:pt x="5793732" y="1416691"/>
                </a:lnTo>
                <a:lnTo>
                  <a:pt x="5803781" y="1480092"/>
                </a:lnTo>
                <a:lnTo>
                  <a:pt x="5813920" y="1542396"/>
                </a:lnTo>
                <a:lnTo>
                  <a:pt x="5824151" y="1603403"/>
                </a:lnTo>
                <a:lnTo>
                  <a:pt x="5834477" y="1662912"/>
                </a:lnTo>
                <a:lnTo>
                  <a:pt x="5844899" y="1720722"/>
                </a:lnTo>
                <a:lnTo>
                  <a:pt x="5855419" y="1776632"/>
                </a:lnTo>
                <a:lnTo>
                  <a:pt x="5866038" y="1830442"/>
                </a:lnTo>
                <a:lnTo>
                  <a:pt x="5876760" y="1881951"/>
                </a:lnTo>
                <a:lnTo>
                  <a:pt x="5887585" y="1930957"/>
                </a:lnTo>
                <a:lnTo>
                  <a:pt x="5898516" y="1977261"/>
                </a:lnTo>
                <a:lnTo>
                  <a:pt x="5909554" y="2020661"/>
                </a:lnTo>
                <a:lnTo>
                  <a:pt x="5920702" y="2060957"/>
                </a:lnTo>
                <a:lnTo>
                  <a:pt x="5931962" y="2097947"/>
                </a:lnTo>
                <a:lnTo>
                  <a:pt x="5954822" y="2161209"/>
                </a:lnTo>
                <a:lnTo>
                  <a:pt x="5978151" y="2208840"/>
                </a:lnTo>
                <a:lnTo>
                  <a:pt x="6001964" y="2239234"/>
                </a:lnTo>
                <a:lnTo>
                  <a:pt x="6026276" y="2250785"/>
                </a:lnTo>
                <a:lnTo>
                  <a:pt x="6046230" y="2248270"/>
                </a:lnTo>
                <a:lnTo>
                  <a:pt x="6083170" y="2221683"/>
                </a:lnTo>
                <a:lnTo>
                  <a:pt x="6116474" y="2169695"/>
                </a:lnTo>
                <a:lnTo>
                  <a:pt x="6146526" y="2096315"/>
                </a:lnTo>
                <a:lnTo>
                  <a:pt x="6160453" y="2052856"/>
                </a:lnTo>
                <a:lnTo>
                  <a:pt x="6173711" y="2005552"/>
                </a:lnTo>
                <a:lnTo>
                  <a:pt x="6186348" y="1954906"/>
                </a:lnTo>
                <a:lnTo>
                  <a:pt x="6198413" y="1901417"/>
                </a:lnTo>
                <a:lnTo>
                  <a:pt x="6209953" y="1845588"/>
                </a:lnTo>
                <a:lnTo>
                  <a:pt x="6221017" y="1787919"/>
                </a:lnTo>
                <a:lnTo>
                  <a:pt x="6231652" y="1728912"/>
                </a:lnTo>
                <a:lnTo>
                  <a:pt x="6241907" y="1669068"/>
                </a:lnTo>
                <a:lnTo>
                  <a:pt x="6251829" y="1608888"/>
                </a:lnTo>
                <a:lnTo>
                  <a:pt x="6261467" y="1548873"/>
                </a:lnTo>
                <a:lnTo>
                  <a:pt x="6270869" y="1489524"/>
                </a:lnTo>
                <a:lnTo>
                  <a:pt x="6280083" y="1431343"/>
                </a:lnTo>
                <a:lnTo>
                  <a:pt x="6289157" y="1374831"/>
                </a:lnTo>
                <a:lnTo>
                  <a:pt x="6298139" y="1320489"/>
                </a:lnTo>
                <a:lnTo>
                  <a:pt x="6307077" y="1268819"/>
                </a:lnTo>
                <a:lnTo>
                  <a:pt x="6316019" y="1220320"/>
                </a:lnTo>
                <a:lnTo>
                  <a:pt x="6325013" y="1175496"/>
                </a:lnTo>
                <a:lnTo>
                  <a:pt x="6334107" y="1134846"/>
                </a:lnTo>
                <a:lnTo>
                  <a:pt x="6352789" y="1068075"/>
                </a:lnTo>
                <a:lnTo>
                  <a:pt x="6372449" y="1024018"/>
                </a:lnTo>
                <a:lnTo>
                  <a:pt x="6399507" y="1004086"/>
                </a:lnTo>
                <a:lnTo>
                  <a:pt x="6416468" y="1007930"/>
                </a:lnTo>
                <a:lnTo>
                  <a:pt x="6450713" y="1045597"/>
                </a:lnTo>
                <a:lnTo>
                  <a:pt x="6484827" y="1115596"/>
                </a:lnTo>
                <a:lnTo>
                  <a:pt x="6501623" y="1159857"/>
                </a:lnTo>
                <a:lnTo>
                  <a:pt x="6518135" y="1208765"/>
                </a:lnTo>
                <a:lnTo>
                  <a:pt x="6534276" y="1261175"/>
                </a:lnTo>
                <a:lnTo>
                  <a:pt x="6549964" y="1315941"/>
                </a:lnTo>
                <a:lnTo>
                  <a:pt x="6565114" y="1371918"/>
                </a:lnTo>
                <a:lnTo>
                  <a:pt x="6579641" y="1427960"/>
                </a:lnTo>
                <a:lnTo>
                  <a:pt x="6593461" y="1482923"/>
                </a:lnTo>
                <a:lnTo>
                  <a:pt x="6606491" y="1535661"/>
                </a:lnTo>
                <a:lnTo>
                  <a:pt x="6618646" y="1585028"/>
                </a:lnTo>
                <a:lnTo>
                  <a:pt x="6629842" y="1629879"/>
                </a:lnTo>
                <a:lnTo>
                  <a:pt x="6639994" y="1669068"/>
                </a:lnTo>
                <a:lnTo>
                  <a:pt x="6649019" y="1701451"/>
                </a:lnTo>
                <a:lnTo>
                  <a:pt x="6656832" y="1725882"/>
                </a:lnTo>
              </a:path>
            </a:pathLst>
          </a:custGeom>
          <a:ln w="38100">
            <a:solidFill>
              <a:srgbClr val="0000DC"/>
            </a:solidFill>
          </a:ln>
        </p:spPr>
        <p:txBody>
          <a:bodyPr wrap="square" lIns="0" tIns="0" rIns="0" bIns="0" rtlCol="0"/>
          <a:lstStyle/>
          <a:p>
            <a:endParaRPr/>
          </a:p>
        </p:txBody>
      </p:sp>
      <p:sp>
        <p:nvSpPr>
          <p:cNvPr id="32" name="object 6">
            <a:extLst>
              <a:ext uri="{FF2B5EF4-FFF2-40B4-BE49-F238E27FC236}">
                <a16:creationId xmlns:a16="http://schemas.microsoft.com/office/drawing/2014/main" id="{8B700B14-835E-D9D8-DC03-034A39BB0B1C}"/>
              </a:ext>
            </a:extLst>
          </p:cNvPr>
          <p:cNvSpPr txBox="1"/>
          <p:nvPr/>
        </p:nvSpPr>
        <p:spPr>
          <a:xfrm>
            <a:off x="3934920" y="2477730"/>
            <a:ext cx="272415" cy="330835"/>
          </a:xfrm>
          <a:prstGeom prst="rect">
            <a:avLst/>
          </a:prstGeom>
        </p:spPr>
        <p:txBody>
          <a:bodyPr vert="horz" wrap="square" lIns="0" tIns="12700" rIns="0" bIns="0" rtlCol="0">
            <a:spAutoFit/>
          </a:bodyPr>
          <a:lstStyle/>
          <a:p>
            <a:pPr marL="12700">
              <a:lnSpc>
                <a:spcPct val="100000"/>
              </a:lnSpc>
              <a:spcBef>
                <a:spcPts val="100"/>
              </a:spcBef>
            </a:pPr>
            <a:r>
              <a:rPr sz="2000" spc="-5" dirty="0">
                <a:latin typeface="Tahoma"/>
                <a:cs typeface="Tahoma"/>
              </a:rPr>
              <a:t>IC</a:t>
            </a:r>
            <a:endParaRPr sz="2000" dirty="0">
              <a:latin typeface="Tahoma"/>
              <a:cs typeface="Tahoma"/>
            </a:endParaRPr>
          </a:p>
        </p:txBody>
      </p:sp>
      <p:sp>
        <p:nvSpPr>
          <p:cNvPr id="33" name="object 7">
            <a:extLst>
              <a:ext uri="{FF2B5EF4-FFF2-40B4-BE49-F238E27FC236}">
                <a16:creationId xmlns:a16="http://schemas.microsoft.com/office/drawing/2014/main" id="{EEB27191-0ECC-8A85-BF71-293E9169AB48}"/>
              </a:ext>
            </a:extLst>
          </p:cNvPr>
          <p:cNvSpPr/>
          <p:nvPr/>
        </p:nvSpPr>
        <p:spPr>
          <a:xfrm>
            <a:off x="4380817" y="2306978"/>
            <a:ext cx="2021205" cy="2701925"/>
          </a:xfrm>
          <a:custGeom>
            <a:avLst/>
            <a:gdLst/>
            <a:ahLst/>
            <a:cxnLst/>
            <a:rect l="l" t="t" r="r" b="b"/>
            <a:pathLst>
              <a:path w="2021204" h="2701925">
                <a:moveTo>
                  <a:pt x="114300" y="114300"/>
                </a:moveTo>
                <a:lnTo>
                  <a:pt x="104775" y="95250"/>
                </a:lnTo>
                <a:lnTo>
                  <a:pt x="57150" y="0"/>
                </a:lnTo>
                <a:lnTo>
                  <a:pt x="0" y="114300"/>
                </a:lnTo>
                <a:lnTo>
                  <a:pt x="38100" y="114300"/>
                </a:lnTo>
                <a:lnTo>
                  <a:pt x="38100" y="1656842"/>
                </a:lnTo>
                <a:lnTo>
                  <a:pt x="0" y="1656842"/>
                </a:lnTo>
                <a:lnTo>
                  <a:pt x="57150" y="1771154"/>
                </a:lnTo>
                <a:lnTo>
                  <a:pt x="104775" y="1675892"/>
                </a:lnTo>
                <a:lnTo>
                  <a:pt x="114300" y="1656842"/>
                </a:lnTo>
                <a:lnTo>
                  <a:pt x="76200" y="1656842"/>
                </a:lnTo>
                <a:lnTo>
                  <a:pt x="76200" y="114300"/>
                </a:lnTo>
                <a:lnTo>
                  <a:pt x="114300" y="114300"/>
                </a:lnTo>
                <a:close/>
              </a:path>
              <a:path w="2021204" h="2701925">
                <a:moveTo>
                  <a:pt x="1161288" y="114300"/>
                </a:moveTo>
                <a:lnTo>
                  <a:pt x="1151763" y="95250"/>
                </a:lnTo>
                <a:lnTo>
                  <a:pt x="1104138" y="0"/>
                </a:lnTo>
                <a:lnTo>
                  <a:pt x="1046988" y="114300"/>
                </a:lnTo>
                <a:lnTo>
                  <a:pt x="1085088" y="114300"/>
                </a:lnTo>
                <a:lnTo>
                  <a:pt x="1085088" y="936371"/>
                </a:lnTo>
                <a:lnTo>
                  <a:pt x="1046988" y="936371"/>
                </a:lnTo>
                <a:lnTo>
                  <a:pt x="1104138" y="1050671"/>
                </a:lnTo>
                <a:lnTo>
                  <a:pt x="1151763" y="955421"/>
                </a:lnTo>
                <a:lnTo>
                  <a:pt x="1161288" y="936371"/>
                </a:lnTo>
                <a:lnTo>
                  <a:pt x="1123188" y="936371"/>
                </a:lnTo>
                <a:lnTo>
                  <a:pt x="1123188" y="114300"/>
                </a:lnTo>
                <a:lnTo>
                  <a:pt x="1161288" y="114300"/>
                </a:lnTo>
                <a:close/>
              </a:path>
              <a:path w="2021204" h="2701925">
                <a:moveTo>
                  <a:pt x="1391412" y="1915668"/>
                </a:moveTo>
                <a:lnTo>
                  <a:pt x="1381887" y="1896618"/>
                </a:lnTo>
                <a:lnTo>
                  <a:pt x="1334262" y="1801368"/>
                </a:lnTo>
                <a:lnTo>
                  <a:pt x="1277112" y="1915668"/>
                </a:lnTo>
                <a:lnTo>
                  <a:pt x="1315212" y="1915668"/>
                </a:lnTo>
                <a:lnTo>
                  <a:pt x="1315212" y="2167382"/>
                </a:lnTo>
                <a:lnTo>
                  <a:pt x="1277112" y="2167382"/>
                </a:lnTo>
                <a:lnTo>
                  <a:pt x="1334262" y="2281682"/>
                </a:lnTo>
                <a:lnTo>
                  <a:pt x="1381887" y="2186432"/>
                </a:lnTo>
                <a:lnTo>
                  <a:pt x="1391412" y="2167382"/>
                </a:lnTo>
                <a:lnTo>
                  <a:pt x="1353312" y="2167382"/>
                </a:lnTo>
                <a:lnTo>
                  <a:pt x="1353312" y="1915668"/>
                </a:lnTo>
                <a:lnTo>
                  <a:pt x="1391412" y="1915668"/>
                </a:lnTo>
                <a:close/>
              </a:path>
              <a:path w="2021204" h="2701925">
                <a:moveTo>
                  <a:pt x="2020824" y="2395728"/>
                </a:moveTo>
                <a:lnTo>
                  <a:pt x="2011299" y="2376678"/>
                </a:lnTo>
                <a:lnTo>
                  <a:pt x="1963674" y="2281428"/>
                </a:lnTo>
                <a:lnTo>
                  <a:pt x="1906524" y="2395728"/>
                </a:lnTo>
                <a:lnTo>
                  <a:pt x="1944624" y="2395728"/>
                </a:lnTo>
                <a:lnTo>
                  <a:pt x="1944624" y="2587396"/>
                </a:lnTo>
                <a:lnTo>
                  <a:pt x="1906524" y="2587396"/>
                </a:lnTo>
                <a:lnTo>
                  <a:pt x="1963674" y="2701696"/>
                </a:lnTo>
                <a:lnTo>
                  <a:pt x="2011299" y="2606446"/>
                </a:lnTo>
                <a:lnTo>
                  <a:pt x="2020824" y="2587396"/>
                </a:lnTo>
                <a:lnTo>
                  <a:pt x="1982724" y="2587396"/>
                </a:lnTo>
                <a:lnTo>
                  <a:pt x="1982724" y="2395728"/>
                </a:lnTo>
                <a:lnTo>
                  <a:pt x="2020824" y="2395728"/>
                </a:lnTo>
                <a:close/>
              </a:path>
            </a:pathLst>
          </a:custGeom>
          <a:solidFill>
            <a:srgbClr val="FF0000"/>
          </a:solidFill>
        </p:spPr>
        <p:txBody>
          <a:bodyPr wrap="square" lIns="0" tIns="0" rIns="0" bIns="0" rtlCol="0"/>
          <a:lstStyle/>
          <a:p>
            <a:endParaRPr/>
          </a:p>
        </p:txBody>
      </p:sp>
      <p:sp>
        <p:nvSpPr>
          <p:cNvPr id="34" name="object 8">
            <a:extLst>
              <a:ext uri="{FF2B5EF4-FFF2-40B4-BE49-F238E27FC236}">
                <a16:creationId xmlns:a16="http://schemas.microsoft.com/office/drawing/2014/main" id="{CA9C1533-6575-ABFA-ED87-06F9BC9490C8}"/>
              </a:ext>
            </a:extLst>
          </p:cNvPr>
          <p:cNvSpPr txBox="1"/>
          <p:nvPr/>
        </p:nvSpPr>
        <p:spPr>
          <a:xfrm>
            <a:off x="5593666" y="2643148"/>
            <a:ext cx="430530" cy="330835"/>
          </a:xfrm>
          <a:prstGeom prst="rect">
            <a:avLst/>
          </a:prstGeom>
        </p:spPr>
        <p:txBody>
          <a:bodyPr vert="horz" wrap="square" lIns="0" tIns="12700" rIns="0" bIns="0" rtlCol="0">
            <a:spAutoFit/>
          </a:bodyPr>
          <a:lstStyle/>
          <a:p>
            <a:pPr marL="12700">
              <a:lnSpc>
                <a:spcPct val="100000"/>
              </a:lnSpc>
              <a:spcBef>
                <a:spcPts val="100"/>
              </a:spcBef>
            </a:pPr>
            <a:r>
              <a:rPr sz="2000" spc="-5" dirty="0">
                <a:latin typeface="Tahoma"/>
                <a:cs typeface="Tahoma"/>
              </a:rPr>
              <a:t>IRV</a:t>
            </a:r>
            <a:endParaRPr sz="2000">
              <a:latin typeface="Tahoma"/>
              <a:cs typeface="Tahoma"/>
            </a:endParaRPr>
          </a:p>
        </p:txBody>
      </p:sp>
      <p:sp>
        <p:nvSpPr>
          <p:cNvPr id="35" name="object 9">
            <a:extLst>
              <a:ext uri="{FF2B5EF4-FFF2-40B4-BE49-F238E27FC236}">
                <a16:creationId xmlns:a16="http://schemas.microsoft.com/office/drawing/2014/main" id="{9D78790C-192B-0553-96DC-2500A48A0A64}"/>
              </a:ext>
            </a:extLst>
          </p:cNvPr>
          <p:cNvSpPr txBox="1"/>
          <p:nvPr/>
        </p:nvSpPr>
        <p:spPr>
          <a:xfrm>
            <a:off x="5471492" y="4673090"/>
            <a:ext cx="479425"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Tahoma"/>
                <a:cs typeface="Tahoma"/>
              </a:rPr>
              <a:t>ERV</a:t>
            </a:r>
            <a:endParaRPr sz="2000">
              <a:latin typeface="Tahoma"/>
              <a:cs typeface="Tahoma"/>
            </a:endParaRPr>
          </a:p>
        </p:txBody>
      </p:sp>
      <p:sp>
        <p:nvSpPr>
          <p:cNvPr id="36" name="object 10">
            <a:extLst>
              <a:ext uri="{FF2B5EF4-FFF2-40B4-BE49-F238E27FC236}">
                <a16:creationId xmlns:a16="http://schemas.microsoft.com/office/drawing/2014/main" id="{65F9FEE3-1E1E-B67C-225C-B040AA7F06CB}"/>
              </a:ext>
            </a:extLst>
          </p:cNvPr>
          <p:cNvSpPr txBox="1"/>
          <p:nvPr/>
        </p:nvSpPr>
        <p:spPr>
          <a:xfrm>
            <a:off x="6427295" y="4681015"/>
            <a:ext cx="336550"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Tahoma"/>
                <a:cs typeface="Tahoma"/>
              </a:rPr>
              <a:t>RV</a:t>
            </a:r>
            <a:endParaRPr sz="2000">
              <a:latin typeface="Tahoma"/>
              <a:cs typeface="Tahoma"/>
            </a:endParaRPr>
          </a:p>
        </p:txBody>
      </p:sp>
      <p:sp>
        <p:nvSpPr>
          <p:cNvPr id="37" name="object 11">
            <a:extLst>
              <a:ext uri="{FF2B5EF4-FFF2-40B4-BE49-F238E27FC236}">
                <a16:creationId xmlns:a16="http://schemas.microsoft.com/office/drawing/2014/main" id="{1E8432F4-B9D0-ABF7-8C69-5D9FC63D7321}"/>
              </a:ext>
            </a:extLst>
          </p:cNvPr>
          <p:cNvSpPr txBox="1"/>
          <p:nvPr/>
        </p:nvSpPr>
        <p:spPr>
          <a:xfrm>
            <a:off x="7666307" y="2643147"/>
            <a:ext cx="331470"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Tahoma"/>
                <a:cs typeface="Tahoma"/>
              </a:rPr>
              <a:t>VC</a:t>
            </a:r>
          </a:p>
        </p:txBody>
      </p:sp>
      <p:sp>
        <p:nvSpPr>
          <p:cNvPr id="38" name="object 12">
            <a:extLst>
              <a:ext uri="{FF2B5EF4-FFF2-40B4-BE49-F238E27FC236}">
                <a16:creationId xmlns:a16="http://schemas.microsoft.com/office/drawing/2014/main" id="{68C717DB-7F5D-351A-7340-917BD302D219}"/>
              </a:ext>
            </a:extLst>
          </p:cNvPr>
          <p:cNvSpPr txBox="1"/>
          <p:nvPr/>
        </p:nvSpPr>
        <p:spPr>
          <a:xfrm>
            <a:off x="4891483" y="4052630"/>
            <a:ext cx="263525"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Tahoma"/>
                <a:cs typeface="Tahoma"/>
              </a:rPr>
              <a:t>Vt</a:t>
            </a:r>
          </a:p>
        </p:txBody>
      </p:sp>
      <p:sp>
        <p:nvSpPr>
          <p:cNvPr id="39" name="object 13">
            <a:extLst>
              <a:ext uri="{FF2B5EF4-FFF2-40B4-BE49-F238E27FC236}">
                <a16:creationId xmlns:a16="http://schemas.microsoft.com/office/drawing/2014/main" id="{3983727F-A8A4-0CB3-FADB-527308928B59}"/>
              </a:ext>
            </a:extLst>
          </p:cNvPr>
          <p:cNvSpPr txBox="1"/>
          <p:nvPr/>
        </p:nvSpPr>
        <p:spPr>
          <a:xfrm>
            <a:off x="6140974" y="3038627"/>
            <a:ext cx="322580"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Tahoma"/>
                <a:cs typeface="Tahoma"/>
              </a:rPr>
              <a:t>EC</a:t>
            </a:r>
          </a:p>
        </p:txBody>
      </p:sp>
      <p:sp>
        <p:nvSpPr>
          <p:cNvPr id="41" name="object 15">
            <a:extLst>
              <a:ext uri="{FF2B5EF4-FFF2-40B4-BE49-F238E27FC236}">
                <a16:creationId xmlns:a16="http://schemas.microsoft.com/office/drawing/2014/main" id="{6841F3FB-3F94-5BC3-657D-7A577E8774E7}"/>
              </a:ext>
            </a:extLst>
          </p:cNvPr>
          <p:cNvSpPr/>
          <p:nvPr/>
        </p:nvSpPr>
        <p:spPr>
          <a:xfrm>
            <a:off x="4938601" y="3387494"/>
            <a:ext cx="1473835" cy="1170940"/>
          </a:xfrm>
          <a:custGeom>
            <a:avLst/>
            <a:gdLst/>
            <a:ahLst/>
            <a:cxnLst/>
            <a:rect l="l" t="t" r="r" b="b"/>
            <a:pathLst>
              <a:path w="1473835" h="1170939">
                <a:moveTo>
                  <a:pt x="114300" y="146304"/>
                </a:moveTo>
                <a:lnTo>
                  <a:pt x="104775" y="127254"/>
                </a:lnTo>
                <a:lnTo>
                  <a:pt x="57150" y="32004"/>
                </a:lnTo>
                <a:lnTo>
                  <a:pt x="0" y="146304"/>
                </a:lnTo>
                <a:lnTo>
                  <a:pt x="38100" y="146304"/>
                </a:lnTo>
                <a:lnTo>
                  <a:pt x="38100" y="548132"/>
                </a:lnTo>
                <a:lnTo>
                  <a:pt x="0" y="548132"/>
                </a:lnTo>
                <a:lnTo>
                  <a:pt x="57150" y="662419"/>
                </a:lnTo>
                <a:lnTo>
                  <a:pt x="104762" y="567182"/>
                </a:lnTo>
                <a:lnTo>
                  <a:pt x="114300" y="548132"/>
                </a:lnTo>
                <a:lnTo>
                  <a:pt x="76200" y="548132"/>
                </a:lnTo>
                <a:lnTo>
                  <a:pt x="76200" y="146304"/>
                </a:lnTo>
                <a:lnTo>
                  <a:pt x="114300" y="146304"/>
                </a:lnTo>
                <a:close/>
              </a:path>
              <a:path w="1473835" h="1170939">
                <a:moveTo>
                  <a:pt x="1473708" y="114300"/>
                </a:moveTo>
                <a:lnTo>
                  <a:pt x="1464183" y="95250"/>
                </a:lnTo>
                <a:lnTo>
                  <a:pt x="1416558" y="0"/>
                </a:lnTo>
                <a:lnTo>
                  <a:pt x="1359408" y="114300"/>
                </a:lnTo>
                <a:lnTo>
                  <a:pt x="1397508" y="114300"/>
                </a:lnTo>
                <a:lnTo>
                  <a:pt x="1397508" y="1056462"/>
                </a:lnTo>
                <a:lnTo>
                  <a:pt x="1359408" y="1056462"/>
                </a:lnTo>
                <a:lnTo>
                  <a:pt x="1416558" y="1170762"/>
                </a:lnTo>
                <a:lnTo>
                  <a:pt x="1464183" y="1075512"/>
                </a:lnTo>
                <a:lnTo>
                  <a:pt x="1473708" y="1056462"/>
                </a:lnTo>
                <a:lnTo>
                  <a:pt x="1435608" y="1056462"/>
                </a:lnTo>
                <a:lnTo>
                  <a:pt x="1435608" y="114300"/>
                </a:lnTo>
                <a:lnTo>
                  <a:pt x="1473708" y="114300"/>
                </a:lnTo>
                <a:close/>
              </a:path>
            </a:pathLst>
          </a:custGeom>
          <a:solidFill>
            <a:srgbClr val="FF0000"/>
          </a:solidFill>
        </p:spPr>
        <p:txBody>
          <a:bodyPr wrap="square" lIns="0" tIns="0" rIns="0" bIns="0" rtlCol="0"/>
          <a:lstStyle/>
          <a:p>
            <a:endParaRPr/>
          </a:p>
        </p:txBody>
      </p:sp>
      <p:sp>
        <p:nvSpPr>
          <p:cNvPr id="43" name="object 17">
            <a:extLst>
              <a:ext uri="{FF2B5EF4-FFF2-40B4-BE49-F238E27FC236}">
                <a16:creationId xmlns:a16="http://schemas.microsoft.com/office/drawing/2014/main" id="{9DDDB7E2-3D06-F1AF-E96E-EC005666F46C}"/>
              </a:ext>
            </a:extLst>
          </p:cNvPr>
          <p:cNvSpPr txBox="1"/>
          <p:nvPr/>
        </p:nvSpPr>
        <p:spPr>
          <a:xfrm>
            <a:off x="8160299" y="4661515"/>
            <a:ext cx="469265" cy="331470"/>
          </a:xfrm>
          <a:prstGeom prst="rect">
            <a:avLst/>
          </a:prstGeom>
        </p:spPr>
        <p:txBody>
          <a:bodyPr vert="horz" wrap="square" lIns="0" tIns="13335" rIns="0" bIns="0" rtlCol="0">
            <a:spAutoFit/>
          </a:bodyPr>
          <a:lstStyle/>
          <a:p>
            <a:pPr marL="12700">
              <a:lnSpc>
                <a:spcPct val="100000"/>
              </a:lnSpc>
              <a:spcBef>
                <a:spcPts val="105"/>
              </a:spcBef>
            </a:pPr>
            <a:r>
              <a:rPr sz="2000" spc="-5" dirty="0">
                <a:latin typeface="Tahoma"/>
                <a:cs typeface="Tahoma"/>
              </a:rPr>
              <a:t>FRC</a:t>
            </a:r>
            <a:endParaRPr sz="2000" dirty="0">
              <a:latin typeface="Tahoma"/>
              <a:cs typeface="Tahoma"/>
            </a:endParaRPr>
          </a:p>
        </p:txBody>
      </p:sp>
      <p:grpSp>
        <p:nvGrpSpPr>
          <p:cNvPr id="44" name="object 18">
            <a:extLst>
              <a:ext uri="{FF2B5EF4-FFF2-40B4-BE49-F238E27FC236}">
                <a16:creationId xmlns:a16="http://schemas.microsoft.com/office/drawing/2014/main" id="{073B1E4D-9EB9-BE64-D167-FB9E6A08913C}"/>
              </a:ext>
            </a:extLst>
          </p:cNvPr>
          <p:cNvGrpSpPr/>
          <p:nvPr/>
        </p:nvGrpSpPr>
        <p:grpSpPr>
          <a:xfrm>
            <a:off x="2586942" y="2217698"/>
            <a:ext cx="6739255" cy="2964180"/>
            <a:chOff x="2134997" y="3814445"/>
            <a:chExt cx="6739255" cy="2964180"/>
          </a:xfrm>
        </p:grpSpPr>
        <p:sp>
          <p:nvSpPr>
            <p:cNvPr id="45" name="object 19">
              <a:extLst>
                <a:ext uri="{FF2B5EF4-FFF2-40B4-BE49-F238E27FC236}">
                  <a16:creationId xmlns:a16="http://schemas.microsoft.com/office/drawing/2014/main" id="{A75F8CAA-5734-9B1C-136B-96CD0760B80E}"/>
                </a:ext>
              </a:extLst>
            </p:cNvPr>
            <p:cNvSpPr/>
            <p:nvPr/>
          </p:nvSpPr>
          <p:spPr>
            <a:xfrm>
              <a:off x="7706868" y="3963161"/>
              <a:ext cx="641985" cy="2675890"/>
            </a:xfrm>
            <a:custGeom>
              <a:avLst/>
              <a:gdLst/>
              <a:ahLst/>
              <a:cxnLst/>
              <a:rect l="l" t="t" r="r" b="b"/>
              <a:pathLst>
                <a:path w="641984" h="2675890">
                  <a:moveTo>
                    <a:pt x="114300" y="114300"/>
                  </a:moveTo>
                  <a:lnTo>
                    <a:pt x="104775" y="95250"/>
                  </a:lnTo>
                  <a:lnTo>
                    <a:pt x="57150" y="0"/>
                  </a:lnTo>
                  <a:lnTo>
                    <a:pt x="0" y="114300"/>
                  </a:lnTo>
                  <a:lnTo>
                    <a:pt x="38100" y="114300"/>
                  </a:lnTo>
                  <a:lnTo>
                    <a:pt x="38100" y="2137181"/>
                  </a:lnTo>
                  <a:lnTo>
                    <a:pt x="0" y="2137181"/>
                  </a:lnTo>
                  <a:lnTo>
                    <a:pt x="57150" y="2251468"/>
                  </a:lnTo>
                  <a:lnTo>
                    <a:pt x="104775" y="2156218"/>
                  </a:lnTo>
                  <a:lnTo>
                    <a:pt x="114300" y="2137181"/>
                  </a:lnTo>
                  <a:lnTo>
                    <a:pt x="76200" y="2137181"/>
                  </a:lnTo>
                  <a:lnTo>
                    <a:pt x="76200" y="114300"/>
                  </a:lnTo>
                  <a:lnTo>
                    <a:pt x="114300" y="114300"/>
                  </a:lnTo>
                  <a:close/>
                </a:path>
                <a:path w="641984" h="2675890">
                  <a:moveTo>
                    <a:pt x="641604" y="1859280"/>
                  </a:moveTo>
                  <a:lnTo>
                    <a:pt x="632079" y="1840230"/>
                  </a:lnTo>
                  <a:lnTo>
                    <a:pt x="584454" y="1744980"/>
                  </a:lnTo>
                  <a:lnTo>
                    <a:pt x="527304" y="1859280"/>
                  </a:lnTo>
                  <a:lnTo>
                    <a:pt x="565404" y="1859280"/>
                  </a:lnTo>
                  <a:lnTo>
                    <a:pt x="565404" y="2561285"/>
                  </a:lnTo>
                  <a:lnTo>
                    <a:pt x="527304" y="2561285"/>
                  </a:lnTo>
                  <a:lnTo>
                    <a:pt x="584454" y="2675585"/>
                  </a:lnTo>
                  <a:lnTo>
                    <a:pt x="632079" y="2580335"/>
                  </a:lnTo>
                  <a:lnTo>
                    <a:pt x="641604" y="2561285"/>
                  </a:lnTo>
                  <a:lnTo>
                    <a:pt x="603504" y="2561285"/>
                  </a:lnTo>
                  <a:lnTo>
                    <a:pt x="603504" y="1859280"/>
                  </a:lnTo>
                  <a:lnTo>
                    <a:pt x="641604" y="1859280"/>
                  </a:lnTo>
                  <a:close/>
                </a:path>
              </a:pathLst>
            </a:custGeom>
            <a:solidFill>
              <a:srgbClr val="FF0000"/>
            </a:solidFill>
          </p:spPr>
          <p:txBody>
            <a:bodyPr wrap="square" lIns="0" tIns="0" rIns="0" bIns="0" rtlCol="0"/>
            <a:lstStyle/>
            <a:p>
              <a:endParaRPr/>
            </a:p>
          </p:txBody>
        </p:sp>
        <p:sp>
          <p:nvSpPr>
            <p:cNvPr id="46" name="object 20">
              <a:extLst>
                <a:ext uri="{FF2B5EF4-FFF2-40B4-BE49-F238E27FC236}">
                  <a16:creationId xmlns:a16="http://schemas.microsoft.com/office/drawing/2014/main" id="{2A3DB0A3-F241-FA4D-FFE5-04A3DA97492B}"/>
                </a:ext>
              </a:extLst>
            </p:cNvPr>
            <p:cNvSpPr/>
            <p:nvPr/>
          </p:nvSpPr>
          <p:spPr>
            <a:xfrm>
              <a:off x="2149602" y="3829050"/>
              <a:ext cx="0" cy="2934970"/>
            </a:xfrm>
            <a:custGeom>
              <a:avLst/>
              <a:gdLst/>
              <a:ahLst/>
              <a:cxnLst/>
              <a:rect l="l" t="t" r="r" b="b"/>
              <a:pathLst>
                <a:path h="2934970">
                  <a:moveTo>
                    <a:pt x="0" y="0"/>
                  </a:moveTo>
                  <a:lnTo>
                    <a:pt x="0" y="2934729"/>
                  </a:lnTo>
                </a:path>
              </a:pathLst>
            </a:custGeom>
            <a:ln w="28956">
              <a:solidFill>
                <a:srgbClr val="000000"/>
              </a:solidFill>
            </a:ln>
          </p:spPr>
          <p:txBody>
            <a:bodyPr wrap="square" lIns="0" tIns="0" rIns="0" bIns="0" rtlCol="0"/>
            <a:lstStyle/>
            <a:p>
              <a:endParaRPr/>
            </a:p>
          </p:txBody>
        </p:sp>
        <p:sp>
          <p:nvSpPr>
            <p:cNvPr id="47" name="object 21">
              <a:extLst>
                <a:ext uri="{FF2B5EF4-FFF2-40B4-BE49-F238E27FC236}">
                  <a16:creationId xmlns:a16="http://schemas.microsoft.com/office/drawing/2014/main" id="{6D4E7994-899F-6506-C20F-2CF72515A69B}"/>
                </a:ext>
              </a:extLst>
            </p:cNvPr>
            <p:cNvSpPr/>
            <p:nvPr/>
          </p:nvSpPr>
          <p:spPr>
            <a:xfrm>
              <a:off x="2162556" y="3933444"/>
              <a:ext cx="6696075" cy="2258695"/>
            </a:xfrm>
            <a:custGeom>
              <a:avLst/>
              <a:gdLst/>
              <a:ahLst/>
              <a:cxnLst/>
              <a:rect l="l" t="t" r="r" b="b"/>
              <a:pathLst>
                <a:path w="6696075" h="2258695">
                  <a:moveTo>
                    <a:pt x="6689979" y="0"/>
                  </a:moveTo>
                  <a:lnTo>
                    <a:pt x="0" y="0"/>
                  </a:lnTo>
                </a:path>
                <a:path w="6696075" h="2258695">
                  <a:moveTo>
                    <a:pt x="6696075" y="1040891"/>
                  </a:moveTo>
                  <a:lnTo>
                    <a:pt x="6095" y="1040891"/>
                  </a:lnTo>
                </a:path>
                <a:path w="6696075" h="2258695">
                  <a:moveTo>
                    <a:pt x="6693027" y="1728215"/>
                  </a:moveTo>
                  <a:lnTo>
                    <a:pt x="3048" y="1728215"/>
                  </a:lnTo>
                </a:path>
                <a:path w="6696075" h="2258695">
                  <a:moveTo>
                    <a:pt x="6689979" y="2258567"/>
                  </a:moveTo>
                  <a:lnTo>
                    <a:pt x="0" y="2258567"/>
                  </a:lnTo>
                </a:path>
              </a:pathLst>
            </a:custGeom>
            <a:ln w="9144">
              <a:solidFill>
                <a:srgbClr val="000000"/>
              </a:solidFill>
            </a:ln>
          </p:spPr>
          <p:txBody>
            <a:bodyPr wrap="square" lIns="0" tIns="0" rIns="0" bIns="0" rtlCol="0"/>
            <a:lstStyle/>
            <a:p>
              <a:endParaRPr/>
            </a:p>
          </p:txBody>
        </p:sp>
        <p:sp>
          <p:nvSpPr>
            <p:cNvPr id="48" name="object 22">
              <a:extLst>
                <a:ext uri="{FF2B5EF4-FFF2-40B4-BE49-F238E27FC236}">
                  <a16:creationId xmlns:a16="http://schemas.microsoft.com/office/drawing/2014/main" id="{5D0EE271-72DA-62E6-E073-873D19B7BD4C}"/>
                </a:ext>
              </a:extLst>
            </p:cNvPr>
            <p:cNvSpPr/>
            <p:nvPr/>
          </p:nvSpPr>
          <p:spPr>
            <a:xfrm>
              <a:off x="2169414" y="6621018"/>
              <a:ext cx="6690359" cy="0"/>
            </a:xfrm>
            <a:custGeom>
              <a:avLst/>
              <a:gdLst/>
              <a:ahLst/>
              <a:cxnLst/>
              <a:rect l="l" t="t" r="r" b="b"/>
              <a:pathLst>
                <a:path w="6690359">
                  <a:moveTo>
                    <a:pt x="6689979" y="0"/>
                  </a:moveTo>
                  <a:lnTo>
                    <a:pt x="0" y="0"/>
                  </a:lnTo>
                </a:path>
              </a:pathLst>
            </a:custGeom>
            <a:ln w="28956">
              <a:solidFill>
                <a:srgbClr val="000000"/>
              </a:solidFill>
            </a:ln>
          </p:spPr>
          <p:txBody>
            <a:bodyPr wrap="square" lIns="0" tIns="0" rIns="0" bIns="0" rtlCol="0"/>
            <a:lstStyle/>
            <a:p>
              <a:endParaRPr/>
            </a:p>
          </p:txBody>
        </p:sp>
      </p:grpSp>
      <p:sp>
        <p:nvSpPr>
          <p:cNvPr id="49" name="object 23">
            <a:extLst>
              <a:ext uri="{FF2B5EF4-FFF2-40B4-BE49-F238E27FC236}">
                <a16:creationId xmlns:a16="http://schemas.microsoft.com/office/drawing/2014/main" id="{B9207276-207D-4A69-FDEE-B8BC8E2BDD41}"/>
              </a:ext>
            </a:extLst>
          </p:cNvPr>
          <p:cNvSpPr txBox="1"/>
          <p:nvPr/>
        </p:nvSpPr>
        <p:spPr>
          <a:xfrm>
            <a:off x="1990170" y="2181233"/>
            <a:ext cx="509270"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Tahoma"/>
                <a:cs typeface="Tahoma"/>
              </a:rPr>
              <a:t>V</a:t>
            </a:r>
            <a:r>
              <a:rPr sz="2000" spc="-90" dirty="0">
                <a:latin typeface="Tahoma"/>
                <a:cs typeface="Tahoma"/>
              </a:rPr>
              <a:t> </a:t>
            </a:r>
            <a:r>
              <a:rPr sz="2000" dirty="0">
                <a:latin typeface="Tahoma"/>
                <a:cs typeface="Tahoma"/>
              </a:rPr>
              <a:t>(l)</a:t>
            </a:r>
          </a:p>
        </p:txBody>
      </p:sp>
      <p:sp>
        <p:nvSpPr>
          <p:cNvPr id="50" name="object 24">
            <a:extLst>
              <a:ext uri="{FF2B5EF4-FFF2-40B4-BE49-F238E27FC236}">
                <a16:creationId xmlns:a16="http://schemas.microsoft.com/office/drawing/2014/main" id="{747696E6-194C-2F40-907C-C9780105E867}"/>
              </a:ext>
            </a:extLst>
          </p:cNvPr>
          <p:cNvSpPr txBox="1"/>
          <p:nvPr/>
        </p:nvSpPr>
        <p:spPr>
          <a:xfrm>
            <a:off x="9360995" y="4981034"/>
            <a:ext cx="798195"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Tahoma"/>
                <a:cs typeface="Tahoma"/>
              </a:rPr>
              <a:t>t</a:t>
            </a:r>
            <a:r>
              <a:rPr sz="2000" spc="-65" dirty="0">
                <a:latin typeface="Tahoma"/>
                <a:cs typeface="Tahoma"/>
              </a:rPr>
              <a:t> </a:t>
            </a:r>
            <a:r>
              <a:rPr sz="2000" spc="-5" dirty="0">
                <a:latin typeface="Tahoma"/>
                <a:cs typeface="Tahoma"/>
              </a:rPr>
              <a:t>(min)</a:t>
            </a:r>
            <a:endParaRPr sz="2000" dirty="0">
              <a:latin typeface="Tahoma"/>
              <a:cs typeface="Tahoma"/>
            </a:endParaRPr>
          </a:p>
        </p:txBody>
      </p:sp>
      <p:sp>
        <p:nvSpPr>
          <p:cNvPr id="52" name="object 28">
            <a:extLst>
              <a:ext uri="{FF2B5EF4-FFF2-40B4-BE49-F238E27FC236}">
                <a16:creationId xmlns:a16="http://schemas.microsoft.com/office/drawing/2014/main" id="{14328D04-FBEC-A9FF-3049-AE517E83EA58}"/>
              </a:ext>
            </a:extLst>
          </p:cNvPr>
          <p:cNvSpPr txBox="1"/>
          <p:nvPr/>
        </p:nvSpPr>
        <p:spPr>
          <a:xfrm>
            <a:off x="9223454" y="2757791"/>
            <a:ext cx="453390" cy="330835"/>
          </a:xfrm>
          <a:prstGeom prst="rect">
            <a:avLst/>
          </a:prstGeom>
          <a:noFill/>
        </p:spPr>
        <p:txBody>
          <a:bodyPr vert="horz" wrap="square" lIns="0" tIns="12700" rIns="0" bIns="0" rtlCol="0">
            <a:spAutoFit/>
          </a:bodyPr>
          <a:lstStyle/>
          <a:p>
            <a:pPr marL="12700">
              <a:lnSpc>
                <a:spcPct val="100000"/>
              </a:lnSpc>
              <a:spcBef>
                <a:spcPts val="100"/>
              </a:spcBef>
            </a:pPr>
            <a:r>
              <a:rPr sz="2000" spc="5" dirty="0">
                <a:latin typeface="Tahoma"/>
                <a:cs typeface="Tahoma"/>
              </a:rPr>
              <a:t>T</a:t>
            </a:r>
            <a:r>
              <a:rPr sz="2000" spc="-15" dirty="0">
                <a:latin typeface="Tahoma"/>
                <a:cs typeface="Tahoma"/>
              </a:rPr>
              <a:t>L</a:t>
            </a:r>
            <a:r>
              <a:rPr sz="2000" dirty="0">
                <a:latin typeface="Tahoma"/>
                <a:cs typeface="Tahoma"/>
              </a:rPr>
              <a:t>C</a:t>
            </a:r>
          </a:p>
        </p:txBody>
      </p:sp>
      <p:sp>
        <p:nvSpPr>
          <p:cNvPr id="53" name="object 29">
            <a:extLst>
              <a:ext uri="{FF2B5EF4-FFF2-40B4-BE49-F238E27FC236}">
                <a16:creationId xmlns:a16="http://schemas.microsoft.com/office/drawing/2014/main" id="{164297E1-36B4-270C-BB1B-240AFE748FBF}"/>
              </a:ext>
            </a:extLst>
          </p:cNvPr>
          <p:cNvSpPr/>
          <p:nvPr/>
        </p:nvSpPr>
        <p:spPr>
          <a:xfrm>
            <a:off x="9073213" y="2273450"/>
            <a:ext cx="114300" cy="2739390"/>
          </a:xfrm>
          <a:custGeom>
            <a:avLst/>
            <a:gdLst/>
            <a:ahLst/>
            <a:cxnLst/>
            <a:rect l="l" t="t" r="r" b="b"/>
            <a:pathLst>
              <a:path w="114300" h="2739390">
                <a:moveTo>
                  <a:pt x="38100" y="2624607"/>
                </a:moveTo>
                <a:lnTo>
                  <a:pt x="0" y="2624607"/>
                </a:lnTo>
                <a:lnTo>
                  <a:pt x="57150" y="2738907"/>
                </a:lnTo>
                <a:lnTo>
                  <a:pt x="104775" y="2643657"/>
                </a:lnTo>
                <a:lnTo>
                  <a:pt x="38100" y="2643657"/>
                </a:lnTo>
                <a:lnTo>
                  <a:pt x="38100" y="2624607"/>
                </a:lnTo>
                <a:close/>
              </a:path>
              <a:path w="114300" h="2739390">
                <a:moveTo>
                  <a:pt x="76200" y="95250"/>
                </a:moveTo>
                <a:lnTo>
                  <a:pt x="38100" y="95250"/>
                </a:lnTo>
                <a:lnTo>
                  <a:pt x="38100" y="2643657"/>
                </a:lnTo>
                <a:lnTo>
                  <a:pt x="76200" y="2643657"/>
                </a:lnTo>
                <a:lnTo>
                  <a:pt x="76200" y="95250"/>
                </a:lnTo>
                <a:close/>
              </a:path>
              <a:path w="114300" h="2739390">
                <a:moveTo>
                  <a:pt x="114300" y="2624607"/>
                </a:moveTo>
                <a:lnTo>
                  <a:pt x="76200" y="2624607"/>
                </a:lnTo>
                <a:lnTo>
                  <a:pt x="76200" y="2643657"/>
                </a:lnTo>
                <a:lnTo>
                  <a:pt x="104775" y="2643657"/>
                </a:lnTo>
                <a:lnTo>
                  <a:pt x="114300" y="2624607"/>
                </a:lnTo>
                <a:close/>
              </a:path>
              <a:path w="114300" h="2739390">
                <a:moveTo>
                  <a:pt x="57150" y="0"/>
                </a:moveTo>
                <a:lnTo>
                  <a:pt x="0" y="114300"/>
                </a:lnTo>
                <a:lnTo>
                  <a:pt x="38100" y="114300"/>
                </a:lnTo>
                <a:lnTo>
                  <a:pt x="38100" y="95250"/>
                </a:lnTo>
                <a:lnTo>
                  <a:pt x="104775" y="95250"/>
                </a:lnTo>
                <a:lnTo>
                  <a:pt x="57150" y="0"/>
                </a:lnTo>
                <a:close/>
              </a:path>
              <a:path w="114300" h="2739390">
                <a:moveTo>
                  <a:pt x="104775" y="95250"/>
                </a:moveTo>
                <a:lnTo>
                  <a:pt x="76200" y="95250"/>
                </a:lnTo>
                <a:lnTo>
                  <a:pt x="76200" y="114300"/>
                </a:lnTo>
                <a:lnTo>
                  <a:pt x="114300" y="114300"/>
                </a:lnTo>
                <a:lnTo>
                  <a:pt x="104775" y="95250"/>
                </a:lnTo>
                <a:close/>
              </a:path>
            </a:pathLst>
          </a:custGeom>
          <a:solidFill>
            <a:srgbClr val="FF0000"/>
          </a:solidFill>
        </p:spPr>
        <p:txBody>
          <a:bodyPr wrap="square" lIns="0" tIns="0" rIns="0" bIns="0" rtlCol="0"/>
          <a:lstStyle/>
          <a:p>
            <a:endParaRPr/>
          </a:p>
        </p:txBody>
      </p:sp>
    </p:spTree>
    <p:extLst>
      <p:ext uri="{BB962C8B-B14F-4D97-AF65-F5344CB8AC3E}">
        <p14:creationId xmlns:p14="http://schemas.microsoft.com/office/powerpoint/2010/main" val="3348048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9303D9A-C899-42E6-2CCF-3F2F9FE986F1}"/>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3F5A9251-46CE-AED6-E6B9-E3016A6CBE4A}"/>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9414DF83-05E4-062E-DCBF-728AEA872744}"/>
              </a:ext>
            </a:extLst>
          </p:cNvPr>
          <p:cNvSpPr>
            <a:spLocks noGrp="1"/>
          </p:cNvSpPr>
          <p:nvPr>
            <p:ph type="title"/>
          </p:nvPr>
        </p:nvSpPr>
        <p:spPr/>
        <p:txBody>
          <a:bodyPr/>
          <a:lstStyle/>
          <a:p>
            <a:r>
              <a:rPr lang="en-US" dirty="0"/>
              <a:t>Frequency and depth of breathing</a:t>
            </a:r>
            <a:endParaRPr lang="cs-CZ" dirty="0"/>
          </a:p>
        </p:txBody>
      </p:sp>
      <p:sp>
        <p:nvSpPr>
          <p:cNvPr id="5" name="Content Placeholder 4">
            <a:extLst>
              <a:ext uri="{FF2B5EF4-FFF2-40B4-BE49-F238E27FC236}">
                <a16:creationId xmlns:a16="http://schemas.microsoft.com/office/drawing/2014/main" id="{531A89EB-4C57-12EC-B7F5-4ABED282F106}"/>
              </a:ext>
            </a:extLst>
          </p:cNvPr>
          <p:cNvSpPr>
            <a:spLocks noGrp="1"/>
          </p:cNvSpPr>
          <p:nvPr>
            <p:ph idx="1"/>
          </p:nvPr>
        </p:nvSpPr>
        <p:spPr>
          <a:xfrm>
            <a:off x="720000" y="1692003"/>
            <a:ext cx="5124619" cy="702408"/>
          </a:xfrm>
        </p:spPr>
        <p:txBody>
          <a:bodyPr/>
          <a:lstStyle/>
          <a:p>
            <a:r>
              <a:rPr lang="en-US" dirty="0"/>
              <a:t>Changes in </a:t>
            </a:r>
            <a:r>
              <a:rPr lang="en-US" b="1" dirty="0"/>
              <a:t>respiration rate</a:t>
            </a:r>
          </a:p>
        </p:txBody>
      </p:sp>
      <p:grpSp>
        <p:nvGrpSpPr>
          <p:cNvPr id="6" name="object 4">
            <a:extLst>
              <a:ext uri="{FF2B5EF4-FFF2-40B4-BE49-F238E27FC236}">
                <a16:creationId xmlns:a16="http://schemas.microsoft.com/office/drawing/2014/main" id="{FA7CC699-13DA-E68B-7891-0091A75B050D}"/>
              </a:ext>
            </a:extLst>
          </p:cNvPr>
          <p:cNvGrpSpPr/>
          <p:nvPr/>
        </p:nvGrpSpPr>
        <p:grpSpPr>
          <a:xfrm>
            <a:off x="3874949" y="2791839"/>
            <a:ext cx="3681729" cy="502920"/>
            <a:chOff x="3976115" y="2699004"/>
            <a:chExt cx="3681729" cy="502920"/>
          </a:xfrm>
        </p:grpSpPr>
        <p:sp>
          <p:nvSpPr>
            <p:cNvPr id="7" name="object 5">
              <a:extLst>
                <a:ext uri="{FF2B5EF4-FFF2-40B4-BE49-F238E27FC236}">
                  <a16:creationId xmlns:a16="http://schemas.microsoft.com/office/drawing/2014/main" id="{5E78E18E-D971-4BB7-B80F-713A73C3DAD3}"/>
                </a:ext>
              </a:extLst>
            </p:cNvPr>
            <p:cNvSpPr/>
            <p:nvPr/>
          </p:nvSpPr>
          <p:spPr>
            <a:xfrm>
              <a:off x="4062221" y="2711958"/>
              <a:ext cx="3343910" cy="477520"/>
            </a:xfrm>
            <a:custGeom>
              <a:avLst/>
              <a:gdLst/>
              <a:ahLst/>
              <a:cxnLst/>
              <a:rect l="l" t="t" r="r" b="b"/>
              <a:pathLst>
                <a:path w="3343909" h="477519">
                  <a:moveTo>
                    <a:pt x="0" y="460628"/>
                  </a:moveTo>
                  <a:lnTo>
                    <a:pt x="32806" y="436164"/>
                  </a:lnTo>
                  <a:lnTo>
                    <a:pt x="61424" y="401710"/>
                  </a:lnTo>
                  <a:lnTo>
                    <a:pt x="86494" y="359578"/>
                  </a:lnTo>
                  <a:lnTo>
                    <a:pt x="108660" y="312076"/>
                  </a:lnTo>
                  <a:lnTo>
                    <a:pt x="128562" y="261514"/>
                  </a:lnTo>
                  <a:lnTo>
                    <a:pt x="146843" y="210200"/>
                  </a:lnTo>
                  <a:lnTo>
                    <a:pt x="164146" y="160445"/>
                  </a:lnTo>
                  <a:lnTo>
                    <a:pt x="181111" y="114558"/>
                  </a:lnTo>
                  <a:lnTo>
                    <a:pt x="198381" y="74848"/>
                  </a:lnTo>
                  <a:lnTo>
                    <a:pt x="216599" y="43625"/>
                  </a:lnTo>
                  <a:lnTo>
                    <a:pt x="236406" y="23197"/>
                  </a:lnTo>
                  <a:lnTo>
                    <a:pt x="258444" y="15875"/>
                  </a:lnTo>
                  <a:lnTo>
                    <a:pt x="280268" y="23388"/>
                  </a:lnTo>
                  <a:lnTo>
                    <a:pt x="325384" y="76172"/>
                  </a:lnTo>
                  <a:lnTo>
                    <a:pt x="348524" y="116562"/>
                  </a:lnTo>
                  <a:lnTo>
                    <a:pt x="371951" y="163030"/>
                  </a:lnTo>
                  <a:lnTo>
                    <a:pt x="395589" y="213136"/>
                  </a:lnTo>
                  <a:lnTo>
                    <a:pt x="419362" y="264440"/>
                  </a:lnTo>
                  <a:lnTo>
                    <a:pt x="443193" y="314502"/>
                  </a:lnTo>
                  <a:lnTo>
                    <a:pt x="467008" y="360880"/>
                  </a:lnTo>
                  <a:lnTo>
                    <a:pt x="490730" y="401135"/>
                  </a:lnTo>
                  <a:lnTo>
                    <a:pt x="514282" y="432826"/>
                  </a:lnTo>
                  <a:lnTo>
                    <a:pt x="560577" y="460755"/>
                  </a:lnTo>
                  <a:lnTo>
                    <a:pt x="583316" y="452810"/>
                  </a:lnTo>
                  <a:lnTo>
                    <a:pt x="628588" y="398633"/>
                  </a:lnTo>
                  <a:lnTo>
                    <a:pt x="651121" y="357369"/>
                  </a:lnTo>
                  <a:lnTo>
                    <a:pt x="673585" y="309968"/>
                  </a:lnTo>
                  <a:lnTo>
                    <a:pt x="695980" y="258912"/>
                  </a:lnTo>
                  <a:lnTo>
                    <a:pt x="718305" y="206687"/>
                  </a:lnTo>
                  <a:lnTo>
                    <a:pt x="740560" y="155776"/>
                  </a:lnTo>
                  <a:lnTo>
                    <a:pt x="762745" y="108663"/>
                  </a:lnTo>
                  <a:lnTo>
                    <a:pt x="784859" y="67832"/>
                  </a:lnTo>
                  <a:lnTo>
                    <a:pt x="806902" y="35767"/>
                  </a:lnTo>
                  <a:lnTo>
                    <a:pt x="850773" y="7874"/>
                  </a:lnTo>
                  <a:lnTo>
                    <a:pt x="872565" y="16313"/>
                  </a:lnTo>
                  <a:lnTo>
                    <a:pt x="915643" y="72360"/>
                  </a:lnTo>
                  <a:lnTo>
                    <a:pt x="936993" y="114898"/>
                  </a:lnTo>
                  <a:lnTo>
                    <a:pt x="958260" y="163734"/>
                  </a:lnTo>
                  <a:lnTo>
                    <a:pt x="979476" y="216333"/>
                  </a:lnTo>
                  <a:lnTo>
                    <a:pt x="1000674" y="270161"/>
                  </a:lnTo>
                  <a:lnTo>
                    <a:pt x="1021886" y="322684"/>
                  </a:lnTo>
                  <a:lnTo>
                    <a:pt x="1043145" y="371366"/>
                  </a:lnTo>
                  <a:lnTo>
                    <a:pt x="1064481" y="413675"/>
                  </a:lnTo>
                  <a:lnTo>
                    <a:pt x="1085928" y="447075"/>
                  </a:lnTo>
                  <a:lnTo>
                    <a:pt x="1129283" y="477012"/>
                  </a:lnTo>
                  <a:lnTo>
                    <a:pt x="1151300" y="469339"/>
                  </a:lnTo>
                  <a:lnTo>
                    <a:pt x="1196070" y="414668"/>
                  </a:lnTo>
                  <a:lnTo>
                    <a:pt x="1218706" y="372724"/>
                  </a:lnTo>
                  <a:lnTo>
                    <a:pt x="1241431" y="324414"/>
                  </a:lnTo>
                  <a:lnTo>
                    <a:pt x="1264186" y="272263"/>
                  </a:lnTo>
                  <a:lnTo>
                    <a:pt x="1286911" y="218801"/>
                  </a:lnTo>
                  <a:lnTo>
                    <a:pt x="1309549" y="166556"/>
                  </a:lnTo>
                  <a:lnTo>
                    <a:pt x="1332039" y="118056"/>
                  </a:lnTo>
                  <a:lnTo>
                    <a:pt x="1354324" y="75829"/>
                  </a:lnTo>
                  <a:lnTo>
                    <a:pt x="1376343" y="42402"/>
                  </a:lnTo>
                  <a:lnTo>
                    <a:pt x="1419352" y="12064"/>
                  </a:lnTo>
                  <a:lnTo>
                    <a:pt x="1440194" y="19300"/>
                  </a:lnTo>
                  <a:lnTo>
                    <a:pt x="1480571" y="72514"/>
                  </a:lnTo>
                  <a:lnTo>
                    <a:pt x="1500270" y="113502"/>
                  </a:lnTo>
                  <a:lnTo>
                    <a:pt x="1519752" y="160750"/>
                  </a:lnTo>
                  <a:lnTo>
                    <a:pt x="1539100" y="211763"/>
                  </a:lnTo>
                  <a:lnTo>
                    <a:pt x="1558395" y="264047"/>
                  </a:lnTo>
                  <a:lnTo>
                    <a:pt x="1577720" y="315105"/>
                  </a:lnTo>
                  <a:lnTo>
                    <a:pt x="1597157" y="362444"/>
                  </a:lnTo>
                  <a:lnTo>
                    <a:pt x="1616788" y="403567"/>
                  </a:lnTo>
                  <a:lnTo>
                    <a:pt x="1656962" y="457186"/>
                  </a:lnTo>
                  <a:lnTo>
                    <a:pt x="1677669" y="464692"/>
                  </a:lnTo>
                  <a:lnTo>
                    <a:pt x="1698785" y="456874"/>
                  </a:lnTo>
                  <a:lnTo>
                    <a:pt x="1741863" y="402678"/>
                  </a:lnTo>
                  <a:lnTo>
                    <a:pt x="1763748" y="361279"/>
                  </a:lnTo>
                  <a:lnTo>
                    <a:pt x="1785813" y="313667"/>
                  </a:lnTo>
                  <a:lnTo>
                    <a:pt x="1808019" y="262331"/>
                  </a:lnTo>
                  <a:lnTo>
                    <a:pt x="1830328" y="209762"/>
                  </a:lnTo>
                  <a:lnTo>
                    <a:pt x="1852701" y="158448"/>
                  </a:lnTo>
                  <a:lnTo>
                    <a:pt x="1875100" y="110881"/>
                  </a:lnTo>
                  <a:lnTo>
                    <a:pt x="1897486" y="69550"/>
                  </a:lnTo>
                  <a:lnTo>
                    <a:pt x="1919820" y="36945"/>
                  </a:lnTo>
                  <a:lnTo>
                    <a:pt x="1964181" y="7874"/>
                  </a:lnTo>
                  <a:lnTo>
                    <a:pt x="1986292" y="15619"/>
                  </a:lnTo>
                  <a:lnTo>
                    <a:pt x="2030962" y="69888"/>
                  </a:lnTo>
                  <a:lnTo>
                    <a:pt x="2053424" y="111398"/>
                  </a:lnTo>
                  <a:lnTo>
                    <a:pt x="2075904" y="159150"/>
                  </a:lnTo>
                  <a:lnTo>
                    <a:pt x="2098352" y="210637"/>
                  </a:lnTo>
                  <a:lnTo>
                    <a:pt x="2120719" y="263352"/>
                  </a:lnTo>
                  <a:lnTo>
                    <a:pt x="2142955" y="314789"/>
                  </a:lnTo>
                  <a:lnTo>
                    <a:pt x="2165011" y="362442"/>
                  </a:lnTo>
                  <a:lnTo>
                    <a:pt x="2186837" y="403803"/>
                  </a:lnTo>
                  <a:lnTo>
                    <a:pt x="2208384" y="436367"/>
                  </a:lnTo>
                  <a:lnTo>
                    <a:pt x="2250440" y="465074"/>
                  </a:lnTo>
                  <a:lnTo>
                    <a:pt x="2270764" y="456966"/>
                  </a:lnTo>
                  <a:lnTo>
                    <a:pt x="2309736" y="401630"/>
                  </a:lnTo>
                  <a:lnTo>
                    <a:pt x="2328613" y="359459"/>
                  </a:lnTo>
                  <a:lnTo>
                    <a:pt x="2347236" y="310991"/>
                  </a:lnTo>
                  <a:lnTo>
                    <a:pt x="2365721" y="258754"/>
                  </a:lnTo>
                  <a:lnTo>
                    <a:pt x="2384182" y="205278"/>
                  </a:lnTo>
                  <a:lnTo>
                    <a:pt x="2402735" y="153090"/>
                  </a:lnTo>
                  <a:lnTo>
                    <a:pt x="2421493" y="104721"/>
                  </a:lnTo>
                  <a:lnTo>
                    <a:pt x="2440572" y="62699"/>
                  </a:lnTo>
                  <a:lnTo>
                    <a:pt x="2460087" y="29552"/>
                  </a:lnTo>
                  <a:lnTo>
                    <a:pt x="2500883" y="0"/>
                  </a:lnTo>
                  <a:lnTo>
                    <a:pt x="2522310" y="7796"/>
                  </a:lnTo>
                  <a:lnTo>
                    <a:pt x="2566838" y="62603"/>
                  </a:lnTo>
                  <a:lnTo>
                    <a:pt x="2589756" y="104567"/>
                  </a:lnTo>
                  <a:lnTo>
                    <a:pt x="2612987" y="152875"/>
                  </a:lnTo>
                  <a:lnTo>
                    <a:pt x="2636439" y="205003"/>
                  </a:lnTo>
                  <a:lnTo>
                    <a:pt x="2660021" y="258428"/>
                  </a:lnTo>
                  <a:lnTo>
                    <a:pt x="2683640" y="310628"/>
                  </a:lnTo>
                  <a:lnTo>
                    <a:pt x="2707204" y="359080"/>
                  </a:lnTo>
                  <a:lnTo>
                    <a:pt x="2730622" y="401261"/>
                  </a:lnTo>
                  <a:lnTo>
                    <a:pt x="2753802" y="434647"/>
                  </a:lnTo>
                  <a:lnTo>
                    <a:pt x="2799079" y="464946"/>
                  </a:lnTo>
                  <a:lnTo>
                    <a:pt x="2821159" y="457702"/>
                  </a:lnTo>
                  <a:lnTo>
                    <a:pt x="2864883" y="404565"/>
                  </a:lnTo>
                  <a:lnTo>
                    <a:pt x="2886547" y="363642"/>
                  </a:lnTo>
                  <a:lnTo>
                    <a:pt x="2908092" y="316461"/>
                  </a:lnTo>
                  <a:lnTo>
                    <a:pt x="2929528" y="265509"/>
                  </a:lnTo>
                  <a:lnTo>
                    <a:pt x="2950865" y="213269"/>
                  </a:lnTo>
                  <a:lnTo>
                    <a:pt x="2972111" y="162226"/>
                  </a:lnTo>
                  <a:lnTo>
                    <a:pt x="2993278" y="114865"/>
                  </a:lnTo>
                  <a:lnTo>
                    <a:pt x="3014374" y="73671"/>
                  </a:lnTo>
                  <a:lnTo>
                    <a:pt x="3035409" y="41129"/>
                  </a:lnTo>
                  <a:lnTo>
                    <a:pt x="3077336" y="11937"/>
                  </a:lnTo>
                  <a:lnTo>
                    <a:pt x="3100350" y="20694"/>
                  </a:lnTo>
                  <a:lnTo>
                    <a:pt x="3147667" y="82234"/>
                  </a:lnTo>
                  <a:lnTo>
                    <a:pt x="3171585" y="128712"/>
                  </a:lnTo>
                  <a:lnTo>
                    <a:pt x="3195418" y="181456"/>
                  </a:lnTo>
                  <a:lnTo>
                    <a:pt x="3218973" y="237315"/>
                  </a:lnTo>
                  <a:lnTo>
                    <a:pt x="3242058" y="293134"/>
                  </a:lnTo>
                  <a:lnTo>
                    <a:pt x="3264478" y="345759"/>
                  </a:lnTo>
                  <a:lnTo>
                    <a:pt x="3286041" y="392039"/>
                  </a:lnTo>
                  <a:lnTo>
                    <a:pt x="3306554" y="428818"/>
                  </a:lnTo>
                  <a:lnTo>
                    <a:pt x="3325823" y="452944"/>
                  </a:lnTo>
                  <a:lnTo>
                    <a:pt x="3343655" y="461263"/>
                  </a:lnTo>
                </a:path>
              </a:pathLst>
            </a:custGeom>
            <a:ln w="25908">
              <a:solidFill>
                <a:srgbClr val="000000"/>
              </a:solidFill>
            </a:ln>
          </p:spPr>
          <p:txBody>
            <a:bodyPr wrap="square" lIns="0" tIns="0" rIns="0" bIns="0" rtlCol="0"/>
            <a:lstStyle/>
            <a:p>
              <a:endParaRPr/>
            </a:p>
          </p:txBody>
        </p:sp>
        <p:sp>
          <p:nvSpPr>
            <p:cNvPr id="8" name="object 6">
              <a:extLst>
                <a:ext uri="{FF2B5EF4-FFF2-40B4-BE49-F238E27FC236}">
                  <a16:creationId xmlns:a16="http://schemas.microsoft.com/office/drawing/2014/main" id="{03D495EC-BE83-6A6C-23E9-FD5A12C0DFFA}"/>
                </a:ext>
              </a:extLst>
            </p:cNvPr>
            <p:cNvSpPr/>
            <p:nvPr/>
          </p:nvSpPr>
          <p:spPr>
            <a:xfrm>
              <a:off x="3980687" y="2711196"/>
              <a:ext cx="3672840" cy="476250"/>
            </a:xfrm>
            <a:custGeom>
              <a:avLst/>
              <a:gdLst/>
              <a:ahLst/>
              <a:cxnLst/>
              <a:rect l="l" t="t" r="r" b="b"/>
              <a:pathLst>
                <a:path w="3672840" h="476250">
                  <a:moveTo>
                    <a:pt x="0" y="0"/>
                  </a:moveTo>
                  <a:lnTo>
                    <a:pt x="3672459" y="0"/>
                  </a:lnTo>
                </a:path>
                <a:path w="3672840" h="476250">
                  <a:moveTo>
                    <a:pt x="0" y="476123"/>
                  </a:moveTo>
                  <a:lnTo>
                    <a:pt x="3672459" y="470915"/>
                  </a:lnTo>
                </a:path>
              </a:pathLst>
            </a:custGeom>
            <a:ln w="9144">
              <a:solidFill>
                <a:srgbClr val="0000DC"/>
              </a:solidFill>
            </a:ln>
          </p:spPr>
          <p:txBody>
            <a:bodyPr wrap="square" lIns="0" tIns="0" rIns="0" bIns="0" rtlCol="0"/>
            <a:lstStyle/>
            <a:p>
              <a:endParaRPr/>
            </a:p>
          </p:txBody>
        </p:sp>
      </p:grpSp>
      <p:grpSp>
        <p:nvGrpSpPr>
          <p:cNvPr id="9" name="object 7">
            <a:extLst>
              <a:ext uri="{FF2B5EF4-FFF2-40B4-BE49-F238E27FC236}">
                <a16:creationId xmlns:a16="http://schemas.microsoft.com/office/drawing/2014/main" id="{69F7CFEB-9AFA-3F6B-D151-893F67CAF5B5}"/>
              </a:ext>
            </a:extLst>
          </p:cNvPr>
          <p:cNvGrpSpPr/>
          <p:nvPr/>
        </p:nvGrpSpPr>
        <p:grpSpPr>
          <a:xfrm>
            <a:off x="1570661" y="3970124"/>
            <a:ext cx="3822700" cy="532130"/>
            <a:chOff x="1671827" y="3877289"/>
            <a:chExt cx="3822700" cy="532130"/>
          </a:xfrm>
        </p:grpSpPr>
        <p:sp>
          <p:nvSpPr>
            <p:cNvPr id="10" name="object 8">
              <a:extLst>
                <a:ext uri="{FF2B5EF4-FFF2-40B4-BE49-F238E27FC236}">
                  <a16:creationId xmlns:a16="http://schemas.microsoft.com/office/drawing/2014/main" id="{0FB291DD-CB25-3CA8-E71D-A921DA15303B}"/>
                </a:ext>
              </a:extLst>
            </p:cNvPr>
            <p:cNvSpPr/>
            <p:nvPr/>
          </p:nvSpPr>
          <p:spPr>
            <a:xfrm>
              <a:off x="1754885" y="3890243"/>
              <a:ext cx="3726179" cy="506095"/>
            </a:xfrm>
            <a:custGeom>
              <a:avLst/>
              <a:gdLst/>
              <a:ahLst/>
              <a:cxnLst/>
              <a:rect l="l" t="t" r="r" b="b"/>
              <a:pathLst>
                <a:path w="3726179" h="506095">
                  <a:moveTo>
                    <a:pt x="0" y="505734"/>
                  </a:moveTo>
                  <a:lnTo>
                    <a:pt x="32109" y="454231"/>
                  </a:lnTo>
                  <a:lnTo>
                    <a:pt x="64531" y="403311"/>
                  </a:lnTo>
                  <a:lnTo>
                    <a:pt x="97176" y="353476"/>
                  </a:lnTo>
                  <a:lnTo>
                    <a:pt x="129952" y="305230"/>
                  </a:lnTo>
                  <a:lnTo>
                    <a:pt x="162768" y="259079"/>
                  </a:lnTo>
                  <a:lnTo>
                    <a:pt x="195532" y="215525"/>
                  </a:lnTo>
                  <a:lnTo>
                    <a:pt x="228155" y="175074"/>
                  </a:lnTo>
                  <a:lnTo>
                    <a:pt x="260544" y="138228"/>
                  </a:lnTo>
                  <a:lnTo>
                    <a:pt x="292609" y="105492"/>
                  </a:lnTo>
                  <a:lnTo>
                    <a:pt x="324259" y="77370"/>
                  </a:lnTo>
                  <a:lnTo>
                    <a:pt x="355402" y="54366"/>
                  </a:lnTo>
                  <a:lnTo>
                    <a:pt x="415804" y="25728"/>
                  </a:lnTo>
                  <a:lnTo>
                    <a:pt x="444881" y="21102"/>
                  </a:lnTo>
                  <a:lnTo>
                    <a:pt x="475655" y="26837"/>
                  </a:lnTo>
                  <a:lnTo>
                    <a:pt x="536427" y="73683"/>
                  </a:lnTo>
                  <a:lnTo>
                    <a:pt x="566253" y="110629"/>
                  </a:lnTo>
                  <a:lnTo>
                    <a:pt x="595590" y="153813"/>
                  </a:lnTo>
                  <a:lnTo>
                    <a:pt x="624353" y="201153"/>
                  </a:lnTo>
                  <a:lnTo>
                    <a:pt x="652455" y="250567"/>
                  </a:lnTo>
                  <a:lnTo>
                    <a:pt x="679811" y="299972"/>
                  </a:lnTo>
                  <a:lnTo>
                    <a:pt x="706335" y="347286"/>
                  </a:lnTo>
                  <a:lnTo>
                    <a:pt x="731940" y="390427"/>
                  </a:lnTo>
                  <a:lnTo>
                    <a:pt x="756541" y="427312"/>
                  </a:lnTo>
                  <a:lnTo>
                    <a:pt x="802386" y="473984"/>
                  </a:lnTo>
                  <a:lnTo>
                    <a:pt x="848471" y="487152"/>
                  </a:lnTo>
                  <a:lnTo>
                    <a:pt x="891794" y="477813"/>
                  </a:lnTo>
                  <a:lnTo>
                    <a:pt x="930925" y="452140"/>
                  </a:lnTo>
                  <a:lnTo>
                    <a:pt x="964438" y="416307"/>
                  </a:lnTo>
                  <a:lnTo>
                    <a:pt x="990901" y="376488"/>
                  </a:lnTo>
                  <a:lnTo>
                    <a:pt x="1008888" y="338856"/>
                  </a:lnTo>
                </a:path>
                <a:path w="3726179" h="506095">
                  <a:moveTo>
                    <a:pt x="912876" y="469158"/>
                  </a:moveTo>
                  <a:lnTo>
                    <a:pt x="950100" y="419714"/>
                  </a:lnTo>
                  <a:lnTo>
                    <a:pt x="986223" y="370676"/>
                  </a:lnTo>
                  <a:lnTo>
                    <a:pt x="1021321" y="322558"/>
                  </a:lnTo>
                  <a:lnTo>
                    <a:pt x="1055472" y="275877"/>
                  </a:lnTo>
                  <a:lnTo>
                    <a:pt x="1088751" y="231146"/>
                  </a:lnTo>
                  <a:lnTo>
                    <a:pt x="1121235" y="188880"/>
                  </a:lnTo>
                  <a:lnTo>
                    <a:pt x="1153001" y="149594"/>
                  </a:lnTo>
                  <a:lnTo>
                    <a:pt x="1184125" y="113804"/>
                  </a:lnTo>
                  <a:lnTo>
                    <a:pt x="1214685" y="82023"/>
                  </a:lnTo>
                  <a:lnTo>
                    <a:pt x="1244756" y="54768"/>
                  </a:lnTo>
                  <a:lnTo>
                    <a:pt x="1303742" y="15890"/>
                  </a:lnTo>
                  <a:lnTo>
                    <a:pt x="1361694" y="1290"/>
                  </a:lnTo>
                  <a:lnTo>
                    <a:pt x="1392589" y="7577"/>
                  </a:lnTo>
                  <a:lnTo>
                    <a:pt x="1453338" y="55033"/>
                  </a:lnTo>
                  <a:lnTo>
                    <a:pt x="1483064" y="92082"/>
                  </a:lnTo>
                  <a:lnTo>
                    <a:pt x="1512272" y="135264"/>
                  </a:lnTo>
                  <a:lnTo>
                    <a:pt x="1540897" y="182519"/>
                  </a:lnTo>
                  <a:lnTo>
                    <a:pt x="1568876" y="231787"/>
                  </a:lnTo>
                  <a:lnTo>
                    <a:pt x="1596144" y="281008"/>
                  </a:lnTo>
                  <a:lnTo>
                    <a:pt x="1622638" y="328122"/>
                  </a:lnTo>
                  <a:lnTo>
                    <a:pt x="1648292" y="371068"/>
                  </a:lnTo>
                  <a:lnTo>
                    <a:pt x="1673043" y="407787"/>
                  </a:lnTo>
                  <a:lnTo>
                    <a:pt x="1719579" y="454299"/>
                  </a:lnTo>
                  <a:lnTo>
                    <a:pt x="1759857" y="466788"/>
                  </a:lnTo>
                  <a:lnTo>
                    <a:pt x="1797823" y="461589"/>
                  </a:lnTo>
                  <a:lnTo>
                    <a:pt x="1833106" y="442956"/>
                  </a:lnTo>
                  <a:lnTo>
                    <a:pt x="1865340" y="415143"/>
                  </a:lnTo>
                  <a:lnTo>
                    <a:pt x="1894155" y="382405"/>
                  </a:lnTo>
                  <a:lnTo>
                    <a:pt x="1919181" y="348996"/>
                  </a:lnTo>
                  <a:lnTo>
                    <a:pt x="1940052" y="319171"/>
                  </a:lnTo>
                </a:path>
                <a:path w="3726179" h="506095">
                  <a:moveTo>
                    <a:pt x="1827276" y="458363"/>
                  </a:moveTo>
                  <a:lnTo>
                    <a:pt x="1845618" y="433402"/>
                  </a:lnTo>
                  <a:lnTo>
                    <a:pt x="1873090" y="398584"/>
                  </a:lnTo>
                  <a:lnTo>
                    <a:pt x="1906269" y="356858"/>
                  </a:lnTo>
                  <a:lnTo>
                    <a:pt x="1941735" y="311175"/>
                  </a:lnTo>
                  <a:lnTo>
                    <a:pt x="1976065" y="264482"/>
                  </a:lnTo>
                  <a:lnTo>
                    <a:pt x="2005838" y="219730"/>
                  </a:lnTo>
                  <a:lnTo>
                    <a:pt x="2034729" y="183339"/>
                  </a:lnTo>
                  <a:lnTo>
                    <a:pt x="2064208" y="143131"/>
                  </a:lnTo>
                  <a:lnTo>
                    <a:pt x="2094494" y="102396"/>
                  </a:lnTo>
                  <a:lnTo>
                    <a:pt x="2125805" y="64425"/>
                  </a:lnTo>
                  <a:lnTo>
                    <a:pt x="2158360" y="32508"/>
                  </a:lnTo>
                  <a:lnTo>
                    <a:pt x="2192379" y="9936"/>
                  </a:lnTo>
                  <a:lnTo>
                    <a:pt x="2228079" y="0"/>
                  </a:lnTo>
                  <a:lnTo>
                    <a:pt x="2265679" y="5989"/>
                  </a:lnTo>
                  <a:lnTo>
                    <a:pt x="2321364" y="49898"/>
                  </a:lnTo>
                  <a:lnTo>
                    <a:pt x="2351744" y="86457"/>
                  </a:lnTo>
                  <a:lnTo>
                    <a:pt x="2383239" y="129842"/>
                  </a:lnTo>
                  <a:lnTo>
                    <a:pt x="2415417" y="177868"/>
                  </a:lnTo>
                  <a:lnTo>
                    <a:pt x="2447845" y="228350"/>
                  </a:lnTo>
                  <a:lnTo>
                    <a:pt x="2480091" y="279105"/>
                  </a:lnTo>
                  <a:lnTo>
                    <a:pt x="2511721" y="327948"/>
                  </a:lnTo>
                  <a:lnTo>
                    <a:pt x="2542303" y="372696"/>
                  </a:lnTo>
                  <a:lnTo>
                    <a:pt x="2571406" y="411163"/>
                  </a:lnTo>
                  <a:lnTo>
                    <a:pt x="2598595" y="441167"/>
                  </a:lnTo>
                  <a:lnTo>
                    <a:pt x="2669533" y="473714"/>
                  </a:lnTo>
                  <a:lnTo>
                    <a:pt x="2712879" y="464332"/>
                  </a:lnTo>
                  <a:lnTo>
                    <a:pt x="2752042" y="438567"/>
                  </a:lnTo>
                  <a:lnTo>
                    <a:pt x="2785585" y="402610"/>
                  </a:lnTo>
                  <a:lnTo>
                    <a:pt x="2812072" y="362653"/>
                  </a:lnTo>
                  <a:lnTo>
                    <a:pt x="2830067" y="324886"/>
                  </a:lnTo>
                </a:path>
                <a:path w="3726179" h="506095">
                  <a:moveTo>
                    <a:pt x="2759964" y="437154"/>
                  </a:moveTo>
                  <a:lnTo>
                    <a:pt x="2793950" y="382371"/>
                  </a:lnTo>
                  <a:lnTo>
                    <a:pt x="2827197" y="329558"/>
                  </a:lnTo>
                  <a:lnTo>
                    <a:pt x="2859765" y="279144"/>
                  </a:lnTo>
                  <a:lnTo>
                    <a:pt x="2891717" y="231559"/>
                  </a:lnTo>
                  <a:lnTo>
                    <a:pt x="2923114" y="187231"/>
                  </a:lnTo>
                  <a:lnTo>
                    <a:pt x="2954020" y="146588"/>
                  </a:lnTo>
                  <a:lnTo>
                    <a:pt x="2984495" y="110059"/>
                  </a:lnTo>
                  <a:lnTo>
                    <a:pt x="3014602" y="78073"/>
                  </a:lnTo>
                  <a:lnTo>
                    <a:pt x="3044403" y="51058"/>
                  </a:lnTo>
                  <a:lnTo>
                    <a:pt x="3103337" y="13659"/>
                  </a:lnTo>
                  <a:lnTo>
                    <a:pt x="3161791" y="1290"/>
                  </a:lnTo>
                  <a:lnTo>
                    <a:pt x="3191172" y="8628"/>
                  </a:lnTo>
                  <a:lnTo>
                    <a:pt x="3250459" y="57235"/>
                  </a:lnTo>
                  <a:lnTo>
                    <a:pt x="3280075" y="94470"/>
                  </a:lnTo>
                  <a:lnTo>
                    <a:pt x="3309477" y="137636"/>
                  </a:lnTo>
                  <a:lnTo>
                    <a:pt x="3338521" y="184716"/>
                  </a:lnTo>
                  <a:lnTo>
                    <a:pt x="3367061" y="233693"/>
                  </a:lnTo>
                  <a:lnTo>
                    <a:pt x="3394950" y="282550"/>
                  </a:lnTo>
                  <a:lnTo>
                    <a:pt x="3422044" y="329269"/>
                  </a:lnTo>
                  <a:lnTo>
                    <a:pt x="3448197" y="371834"/>
                  </a:lnTo>
                  <a:lnTo>
                    <a:pt x="3473263" y="408226"/>
                  </a:lnTo>
                  <a:lnTo>
                    <a:pt x="3519551" y="454426"/>
                  </a:lnTo>
                  <a:lnTo>
                    <a:pt x="3565645" y="467594"/>
                  </a:lnTo>
                  <a:lnTo>
                    <a:pt x="3608991" y="458255"/>
                  </a:lnTo>
                  <a:lnTo>
                    <a:pt x="3648154" y="432582"/>
                  </a:lnTo>
                  <a:lnTo>
                    <a:pt x="3681697" y="396749"/>
                  </a:lnTo>
                  <a:lnTo>
                    <a:pt x="3708184" y="356930"/>
                  </a:lnTo>
                  <a:lnTo>
                    <a:pt x="3726179" y="319298"/>
                  </a:lnTo>
                </a:path>
              </a:pathLst>
            </a:custGeom>
            <a:ln w="25908">
              <a:solidFill>
                <a:srgbClr val="FF0000"/>
              </a:solidFill>
            </a:ln>
          </p:spPr>
          <p:txBody>
            <a:bodyPr wrap="square" lIns="0" tIns="0" rIns="0" bIns="0" rtlCol="0"/>
            <a:lstStyle/>
            <a:p>
              <a:endParaRPr/>
            </a:p>
          </p:txBody>
        </p:sp>
        <p:sp>
          <p:nvSpPr>
            <p:cNvPr id="11" name="object 9">
              <a:extLst>
                <a:ext uri="{FF2B5EF4-FFF2-40B4-BE49-F238E27FC236}">
                  <a16:creationId xmlns:a16="http://schemas.microsoft.com/office/drawing/2014/main" id="{2DA2967A-3DA4-6F67-E6B8-9A2F7CECB0C5}"/>
                </a:ext>
              </a:extLst>
            </p:cNvPr>
            <p:cNvSpPr/>
            <p:nvPr/>
          </p:nvSpPr>
          <p:spPr>
            <a:xfrm>
              <a:off x="1757933" y="3899153"/>
              <a:ext cx="3343910" cy="478790"/>
            </a:xfrm>
            <a:custGeom>
              <a:avLst/>
              <a:gdLst/>
              <a:ahLst/>
              <a:cxnLst/>
              <a:rect l="l" t="t" r="r" b="b"/>
              <a:pathLst>
                <a:path w="3343910" h="478789">
                  <a:moveTo>
                    <a:pt x="0" y="462026"/>
                  </a:moveTo>
                  <a:lnTo>
                    <a:pt x="32806" y="437507"/>
                  </a:lnTo>
                  <a:lnTo>
                    <a:pt x="61424" y="402960"/>
                  </a:lnTo>
                  <a:lnTo>
                    <a:pt x="86494" y="360703"/>
                  </a:lnTo>
                  <a:lnTo>
                    <a:pt x="108660" y="313055"/>
                  </a:lnTo>
                  <a:lnTo>
                    <a:pt x="128562" y="262331"/>
                  </a:lnTo>
                  <a:lnTo>
                    <a:pt x="146843" y="210851"/>
                  </a:lnTo>
                  <a:lnTo>
                    <a:pt x="164146" y="160932"/>
                  </a:lnTo>
                  <a:lnTo>
                    <a:pt x="181111" y="114892"/>
                  </a:lnTo>
                  <a:lnTo>
                    <a:pt x="198381" y="75049"/>
                  </a:lnTo>
                  <a:lnTo>
                    <a:pt x="216599" y="43719"/>
                  </a:lnTo>
                  <a:lnTo>
                    <a:pt x="236406" y="23222"/>
                  </a:lnTo>
                  <a:lnTo>
                    <a:pt x="258445" y="15875"/>
                  </a:lnTo>
                  <a:lnTo>
                    <a:pt x="280268" y="23413"/>
                  </a:lnTo>
                  <a:lnTo>
                    <a:pt x="325384" y="76376"/>
                  </a:lnTo>
                  <a:lnTo>
                    <a:pt x="348524" y="116902"/>
                  </a:lnTo>
                  <a:lnTo>
                    <a:pt x="371951" y="163526"/>
                  </a:lnTo>
                  <a:lnTo>
                    <a:pt x="395589" y="213798"/>
                  </a:lnTo>
                  <a:lnTo>
                    <a:pt x="419362" y="265270"/>
                  </a:lnTo>
                  <a:lnTo>
                    <a:pt x="443193" y="315493"/>
                  </a:lnTo>
                  <a:lnTo>
                    <a:pt x="467008" y="362018"/>
                  </a:lnTo>
                  <a:lnTo>
                    <a:pt x="490730" y="402395"/>
                  </a:lnTo>
                  <a:lnTo>
                    <a:pt x="514282" y="434176"/>
                  </a:lnTo>
                  <a:lnTo>
                    <a:pt x="560578" y="462153"/>
                  </a:lnTo>
                  <a:lnTo>
                    <a:pt x="583316" y="454209"/>
                  </a:lnTo>
                  <a:lnTo>
                    <a:pt x="628588" y="399895"/>
                  </a:lnTo>
                  <a:lnTo>
                    <a:pt x="651121" y="358511"/>
                  </a:lnTo>
                  <a:lnTo>
                    <a:pt x="673585" y="310966"/>
                  </a:lnTo>
                  <a:lnTo>
                    <a:pt x="695980" y="259755"/>
                  </a:lnTo>
                  <a:lnTo>
                    <a:pt x="718305" y="207368"/>
                  </a:lnTo>
                  <a:lnTo>
                    <a:pt x="740560" y="156301"/>
                  </a:lnTo>
                  <a:lnTo>
                    <a:pt x="762745" y="109045"/>
                  </a:lnTo>
                  <a:lnTo>
                    <a:pt x="784859" y="68094"/>
                  </a:lnTo>
                  <a:lnTo>
                    <a:pt x="806902" y="35941"/>
                  </a:lnTo>
                  <a:lnTo>
                    <a:pt x="850773" y="8001"/>
                  </a:lnTo>
                  <a:lnTo>
                    <a:pt x="872565" y="16439"/>
                  </a:lnTo>
                  <a:lnTo>
                    <a:pt x="915643" y="72624"/>
                  </a:lnTo>
                  <a:lnTo>
                    <a:pt x="936993" y="115285"/>
                  </a:lnTo>
                  <a:lnTo>
                    <a:pt x="958260" y="164267"/>
                  </a:lnTo>
                  <a:lnTo>
                    <a:pt x="979476" y="217027"/>
                  </a:lnTo>
                  <a:lnTo>
                    <a:pt x="1000674" y="271024"/>
                  </a:lnTo>
                  <a:lnTo>
                    <a:pt x="1021886" y="323712"/>
                  </a:lnTo>
                  <a:lnTo>
                    <a:pt x="1043145" y="372550"/>
                  </a:lnTo>
                  <a:lnTo>
                    <a:pt x="1064481" y="414994"/>
                  </a:lnTo>
                  <a:lnTo>
                    <a:pt x="1085928" y="448502"/>
                  </a:lnTo>
                  <a:lnTo>
                    <a:pt x="1129284" y="478536"/>
                  </a:lnTo>
                  <a:lnTo>
                    <a:pt x="1151300" y="470838"/>
                  </a:lnTo>
                  <a:lnTo>
                    <a:pt x="1196070" y="415986"/>
                  </a:lnTo>
                  <a:lnTo>
                    <a:pt x="1218706" y="373904"/>
                  </a:lnTo>
                  <a:lnTo>
                    <a:pt x="1241431" y="325435"/>
                  </a:lnTo>
                  <a:lnTo>
                    <a:pt x="1264186" y="273113"/>
                  </a:lnTo>
                  <a:lnTo>
                    <a:pt x="1286911" y="219476"/>
                  </a:lnTo>
                  <a:lnTo>
                    <a:pt x="1309549" y="167059"/>
                  </a:lnTo>
                  <a:lnTo>
                    <a:pt x="1332039" y="118400"/>
                  </a:lnTo>
                  <a:lnTo>
                    <a:pt x="1354324" y="76035"/>
                  </a:lnTo>
                  <a:lnTo>
                    <a:pt x="1376343" y="42499"/>
                  </a:lnTo>
                  <a:lnTo>
                    <a:pt x="1419352" y="12065"/>
                  </a:lnTo>
                  <a:lnTo>
                    <a:pt x="1440194" y="19326"/>
                  </a:lnTo>
                  <a:lnTo>
                    <a:pt x="1480571" y="72720"/>
                  </a:lnTo>
                  <a:lnTo>
                    <a:pt x="1500270" y="113846"/>
                  </a:lnTo>
                  <a:lnTo>
                    <a:pt x="1519752" y="161253"/>
                  </a:lnTo>
                  <a:lnTo>
                    <a:pt x="1539100" y="212438"/>
                  </a:lnTo>
                  <a:lnTo>
                    <a:pt x="1558395" y="264897"/>
                  </a:lnTo>
                  <a:lnTo>
                    <a:pt x="1577720" y="316126"/>
                  </a:lnTo>
                  <a:lnTo>
                    <a:pt x="1597157" y="363624"/>
                  </a:lnTo>
                  <a:lnTo>
                    <a:pt x="1616788" y="404885"/>
                  </a:lnTo>
                  <a:lnTo>
                    <a:pt x="1636696" y="437406"/>
                  </a:lnTo>
                  <a:lnTo>
                    <a:pt x="1677670" y="466217"/>
                  </a:lnTo>
                  <a:lnTo>
                    <a:pt x="1698785" y="458373"/>
                  </a:lnTo>
                  <a:lnTo>
                    <a:pt x="1741863" y="403997"/>
                  </a:lnTo>
                  <a:lnTo>
                    <a:pt x="1763748" y="362463"/>
                  </a:lnTo>
                  <a:lnTo>
                    <a:pt x="1785813" y="314695"/>
                  </a:lnTo>
                  <a:lnTo>
                    <a:pt x="1808019" y="263193"/>
                  </a:lnTo>
                  <a:lnTo>
                    <a:pt x="1830328" y="210456"/>
                  </a:lnTo>
                  <a:lnTo>
                    <a:pt x="1852701" y="158981"/>
                  </a:lnTo>
                  <a:lnTo>
                    <a:pt x="1875100" y="111267"/>
                  </a:lnTo>
                  <a:lnTo>
                    <a:pt x="1897486" y="69814"/>
                  </a:lnTo>
                  <a:lnTo>
                    <a:pt x="1919820" y="37119"/>
                  </a:lnTo>
                  <a:lnTo>
                    <a:pt x="1964182" y="8001"/>
                  </a:lnTo>
                  <a:lnTo>
                    <a:pt x="1986292" y="15745"/>
                  </a:lnTo>
                  <a:lnTo>
                    <a:pt x="2030962" y="70150"/>
                  </a:lnTo>
                  <a:lnTo>
                    <a:pt x="2053424" y="111780"/>
                  </a:lnTo>
                  <a:lnTo>
                    <a:pt x="2075904" y="159675"/>
                  </a:lnTo>
                  <a:lnTo>
                    <a:pt x="2098352" y="211318"/>
                  </a:lnTo>
                  <a:lnTo>
                    <a:pt x="2120719" y="264194"/>
                  </a:lnTo>
                  <a:lnTo>
                    <a:pt x="2142955" y="315788"/>
                  </a:lnTo>
                  <a:lnTo>
                    <a:pt x="2165011" y="363583"/>
                  </a:lnTo>
                  <a:lnTo>
                    <a:pt x="2186837" y="405065"/>
                  </a:lnTo>
                  <a:lnTo>
                    <a:pt x="2208384" y="437717"/>
                  </a:lnTo>
                  <a:lnTo>
                    <a:pt x="2250440" y="466471"/>
                  </a:lnTo>
                  <a:lnTo>
                    <a:pt x="2270764" y="458365"/>
                  </a:lnTo>
                  <a:lnTo>
                    <a:pt x="2309736" y="402891"/>
                  </a:lnTo>
                  <a:lnTo>
                    <a:pt x="2328613" y="360597"/>
                  </a:lnTo>
                  <a:lnTo>
                    <a:pt x="2347236" y="311982"/>
                  </a:lnTo>
                  <a:lnTo>
                    <a:pt x="2365721" y="259584"/>
                  </a:lnTo>
                  <a:lnTo>
                    <a:pt x="2384182" y="205939"/>
                  </a:lnTo>
                  <a:lnTo>
                    <a:pt x="2402735" y="153586"/>
                  </a:lnTo>
                  <a:lnTo>
                    <a:pt x="2421493" y="105061"/>
                  </a:lnTo>
                  <a:lnTo>
                    <a:pt x="2440572" y="62903"/>
                  </a:lnTo>
                  <a:lnTo>
                    <a:pt x="2460087" y="29648"/>
                  </a:lnTo>
                  <a:lnTo>
                    <a:pt x="2500884" y="0"/>
                  </a:lnTo>
                  <a:lnTo>
                    <a:pt x="2522310" y="7822"/>
                  </a:lnTo>
                  <a:lnTo>
                    <a:pt x="2566838" y="62809"/>
                  </a:lnTo>
                  <a:lnTo>
                    <a:pt x="2589756" y="104912"/>
                  </a:lnTo>
                  <a:lnTo>
                    <a:pt x="2612987" y="153378"/>
                  </a:lnTo>
                  <a:lnTo>
                    <a:pt x="2636439" y="205677"/>
                  </a:lnTo>
                  <a:lnTo>
                    <a:pt x="2660021" y="259278"/>
                  </a:lnTo>
                  <a:lnTo>
                    <a:pt x="2683640" y="311649"/>
                  </a:lnTo>
                  <a:lnTo>
                    <a:pt x="2707204" y="360260"/>
                  </a:lnTo>
                  <a:lnTo>
                    <a:pt x="2730622" y="402579"/>
                  </a:lnTo>
                  <a:lnTo>
                    <a:pt x="2753802" y="436074"/>
                  </a:lnTo>
                  <a:lnTo>
                    <a:pt x="2799080" y="466471"/>
                  </a:lnTo>
                  <a:lnTo>
                    <a:pt x="2821159" y="459201"/>
                  </a:lnTo>
                  <a:lnTo>
                    <a:pt x="2864883" y="405883"/>
                  </a:lnTo>
                  <a:lnTo>
                    <a:pt x="2886547" y="364822"/>
                  </a:lnTo>
                  <a:lnTo>
                    <a:pt x="2908092" y="317483"/>
                  </a:lnTo>
                  <a:lnTo>
                    <a:pt x="2929528" y="266359"/>
                  </a:lnTo>
                  <a:lnTo>
                    <a:pt x="2950865" y="213943"/>
                  </a:lnTo>
                  <a:lnTo>
                    <a:pt x="2972111" y="162729"/>
                  </a:lnTo>
                  <a:lnTo>
                    <a:pt x="2993278" y="115209"/>
                  </a:lnTo>
                  <a:lnTo>
                    <a:pt x="3014374" y="73877"/>
                  </a:lnTo>
                  <a:lnTo>
                    <a:pt x="3035409" y="41226"/>
                  </a:lnTo>
                  <a:lnTo>
                    <a:pt x="3077337" y="11938"/>
                  </a:lnTo>
                  <a:lnTo>
                    <a:pt x="3100350" y="20723"/>
                  </a:lnTo>
                  <a:lnTo>
                    <a:pt x="3147667" y="82470"/>
                  </a:lnTo>
                  <a:lnTo>
                    <a:pt x="3171585" y="129102"/>
                  </a:lnTo>
                  <a:lnTo>
                    <a:pt x="3195418" y="182020"/>
                  </a:lnTo>
                  <a:lnTo>
                    <a:pt x="3218973" y="238061"/>
                  </a:lnTo>
                  <a:lnTo>
                    <a:pt x="3242058" y="294059"/>
                  </a:lnTo>
                  <a:lnTo>
                    <a:pt x="3264478" y="346851"/>
                  </a:lnTo>
                  <a:lnTo>
                    <a:pt x="3286041" y="393271"/>
                  </a:lnTo>
                  <a:lnTo>
                    <a:pt x="3306554" y="430156"/>
                  </a:lnTo>
                  <a:lnTo>
                    <a:pt x="3325823" y="454340"/>
                  </a:lnTo>
                  <a:lnTo>
                    <a:pt x="3343655" y="462661"/>
                  </a:lnTo>
                </a:path>
              </a:pathLst>
            </a:custGeom>
            <a:ln w="25908">
              <a:solidFill>
                <a:srgbClr val="000000"/>
              </a:solidFill>
            </a:ln>
          </p:spPr>
          <p:txBody>
            <a:bodyPr wrap="square" lIns="0" tIns="0" rIns="0" bIns="0" rtlCol="0"/>
            <a:lstStyle/>
            <a:p>
              <a:endParaRPr/>
            </a:p>
          </p:txBody>
        </p:sp>
        <p:sp>
          <p:nvSpPr>
            <p:cNvPr id="12" name="object 10">
              <a:extLst>
                <a:ext uri="{FF2B5EF4-FFF2-40B4-BE49-F238E27FC236}">
                  <a16:creationId xmlns:a16="http://schemas.microsoft.com/office/drawing/2014/main" id="{DE3385F1-5EF0-E817-ED1C-FBD5776CF52E}"/>
                </a:ext>
              </a:extLst>
            </p:cNvPr>
            <p:cNvSpPr/>
            <p:nvPr/>
          </p:nvSpPr>
          <p:spPr>
            <a:xfrm>
              <a:off x="1676399" y="3898391"/>
              <a:ext cx="3672840" cy="478155"/>
            </a:xfrm>
            <a:custGeom>
              <a:avLst/>
              <a:gdLst/>
              <a:ahLst/>
              <a:cxnLst/>
              <a:rect l="l" t="t" r="r" b="b"/>
              <a:pathLst>
                <a:path w="3672840" h="478154">
                  <a:moveTo>
                    <a:pt x="0" y="0"/>
                  </a:moveTo>
                  <a:lnTo>
                    <a:pt x="3672459" y="0"/>
                  </a:lnTo>
                </a:path>
                <a:path w="3672840" h="478154">
                  <a:moveTo>
                    <a:pt x="0" y="477646"/>
                  </a:moveTo>
                  <a:lnTo>
                    <a:pt x="3672459" y="472439"/>
                  </a:lnTo>
                </a:path>
              </a:pathLst>
            </a:custGeom>
            <a:ln w="9144">
              <a:solidFill>
                <a:srgbClr val="0000DC"/>
              </a:solidFill>
            </a:ln>
          </p:spPr>
          <p:txBody>
            <a:bodyPr wrap="square" lIns="0" tIns="0" rIns="0" bIns="0" rtlCol="0"/>
            <a:lstStyle/>
            <a:p>
              <a:endParaRPr/>
            </a:p>
          </p:txBody>
        </p:sp>
      </p:grpSp>
      <p:sp>
        <p:nvSpPr>
          <p:cNvPr id="13" name="object 11">
            <a:extLst>
              <a:ext uri="{FF2B5EF4-FFF2-40B4-BE49-F238E27FC236}">
                <a16:creationId xmlns:a16="http://schemas.microsoft.com/office/drawing/2014/main" id="{96FD23CB-B7E0-6FA6-9D06-232E8944E461}"/>
              </a:ext>
            </a:extLst>
          </p:cNvPr>
          <p:cNvSpPr txBox="1"/>
          <p:nvPr/>
        </p:nvSpPr>
        <p:spPr>
          <a:xfrm>
            <a:off x="2007287" y="3562475"/>
            <a:ext cx="2993390" cy="258404"/>
          </a:xfrm>
          <a:prstGeom prst="rect">
            <a:avLst/>
          </a:prstGeom>
        </p:spPr>
        <p:txBody>
          <a:bodyPr vert="horz" wrap="square" lIns="0" tIns="12065" rIns="0" bIns="0" rtlCol="0">
            <a:spAutoFit/>
          </a:bodyPr>
          <a:lstStyle/>
          <a:p>
            <a:pPr marL="12700">
              <a:lnSpc>
                <a:spcPct val="100000"/>
              </a:lnSpc>
              <a:spcBef>
                <a:spcPts val="95"/>
              </a:spcBef>
            </a:pPr>
            <a:r>
              <a:rPr sz="1600" spc="-5" dirty="0" err="1">
                <a:solidFill>
                  <a:srgbClr val="FF0000"/>
                </a:solidFill>
                <a:latin typeface="Arial MT"/>
                <a:cs typeface="Arial MT"/>
              </a:rPr>
              <a:t>Bradypn</a:t>
            </a:r>
            <a:r>
              <a:rPr lang="cs-CZ" sz="1600" spc="-5" dirty="0" err="1">
                <a:solidFill>
                  <a:srgbClr val="FF0000"/>
                </a:solidFill>
                <a:latin typeface="Arial MT"/>
                <a:cs typeface="Arial MT"/>
              </a:rPr>
              <a:t>ea</a:t>
            </a:r>
            <a:r>
              <a:rPr sz="1600" spc="5" dirty="0">
                <a:solidFill>
                  <a:srgbClr val="FF0000"/>
                </a:solidFill>
                <a:latin typeface="Arial MT"/>
                <a:cs typeface="Arial MT"/>
              </a:rPr>
              <a:t> </a:t>
            </a:r>
            <a:r>
              <a:rPr sz="1600" spc="-5" dirty="0">
                <a:latin typeface="Arial MT"/>
                <a:cs typeface="Arial MT"/>
              </a:rPr>
              <a:t>–</a:t>
            </a:r>
            <a:r>
              <a:rPr lang="cs-CZ" sz="1600" spc="-5" dirty="0">
                <a:latin typeface="Arial MT"/>
                <a:cs typeface="Arial MT"/>
              </a:rPr>
              <a:t> </a:t>
            </a:r>
            <a:r>
              <a:rPr lang="cs-CZ" sz="1600" spc="-5" dirty="0" err="1">
                <a:latin typeface="Arial MT"/>
                <a:cs typeface="Arial MT"/>
              </a:rPr>
              <a:t>slow</a:t>
            </a:r>
            <a:r>
              <a:rPr lang="cs-CZ" sz="1600" spc="-5" dirty="0">
                <a:latin typeface="Arial MT"/>
                <a:cs typeface="Arial MT"/>
              </a:rPr>
              <a:t> </a:t>
            </a:r>
            <a:r>
              <a:rPr lang="cs-CZ" sz="1600" spc="-5" dirty="0" err="1">
                <a:latin typeface="Arial MT"/>
                <a:cs typeface="Arial MT"/>
              </a:rPr>
              <a:t>respiration</a:t>
            </a:r>
            <a:r>
              <a:rPr sz="1600" spc="-10" dirty="0">
                <a:latin typeface="Arial MT"/>
                <a:cs typeface="Arial MT"/>
              </a:rPr>
              <a:t> </a:t>
            </a:r>
            <a:endParaRPr sz="1600" dirty="0">
              <a:latin typeface="Arial MT"/>
              <a:cs typeface="Arial MT"/>
            </a:endParaRPr>
          </a:p>
        </p:txBody>
      </p:sp>
      <p:sp>
        <p:nvSpPr>
          <p:cNvPr id="14" name="object 12">
            <a:extLst>
              <a:ext uri="{FF2B5EF4-FFF2-40B4-BE49-F238E27FC236}">
                <a16:creationId xmlns:a16="http://schemas.microsoft.com/office/drawing/2014/main" id="{ECA656BE-C912-09EE-4972-C5022508DD4B}"/>
              </a:ext>
            </a:extLst>
          </p:cNvPr>
          <p:cNvSpPr txBox="1"/>
          <p:nvPr/>
        </p:nvSpPr>
        <p:spPr>
          <a:xfrm>
            <a:off x="1826946" y="4902246"/>
            <a:ext cx="3451608" cy="258404"/>
          </a:xfrm>
          <a:prstGeom prst="rect">
            <a:avLst/>
          </a:prstGeom>
        </p:spPr>
        <p:txBody>
          <a:bodyPr vert="horz" wrap="square" lIns="0" tIns="12065" rIns="0" bIns="0" rtlCol="0">
            <a:spAutoFit/>
          </a:bodyPr>
          <a:lstStyle/>
          <a:p>
            <a:pPr marL="12700">
              <a:lnSpc>
                <a:spcPct val="100000"/>
              </a:lnSpc>
              <a:spcBef>
                <a:spcPts val="95"/>
              </a:spcBef>
            </a:pPr>
            <a:r>
              <a:rPr sz="1600" spc="-30" dirty="0" err="1">
                <a:solidFill>
                  <a:srgbClr val="006FC0"/>
                </a:solidFill>
                <a:latin typeface="Arial MT"/>
                <a:cs typeface="Arial MT"/>
              </a:rPr>
              <a:t>Tachypn</a:t>
            </a:r>
            <a:r>
              <a:rPr lang="cs-CZ" sz="1600" spc="-30" dirty="0" err="1">
                <a:solidFill>
                  <a:srgbClr val="006FC0"/>
                </a:solidFill>
                <a:latin typeface="Arial MT"/>
                <a:cs typeface="Arial MT"/>
              </a:rPr>
              <a:t>ea</a:t>
            </a:r>
            <a:r>
              <a:rPr sz="1600" spc="30" dirty="0">
                <a:solidFill>
                  <a:srgbClr val="006FC0"/>
                </a:solidFill>
                <a:latin typeface="Arial MT"/>
                <a:cs typeface="Arial MT"/>
              </a:rPr>
              <a:t> </a:t>
            </a:r>
            <a:r>
              <a:rPr sz="1600" spc="-5" dirty="0">
                <a:latin typeface="Arial MT"/>
                <a:cs typeface="Arial MT"/>
              </a:rPr>
              <a:t>–</a:t>
            </a:r>
            <a:r>
              <a:rPr sz="1600" dirty="0">
                <a:latin typeface="Arial MT"/>
                <a:cs typeface="Arial MT"/>
              </a:rPr>
              <a:t> </a:t>
            </a:r>
            <a:r>
              <a:rPr lang="cs-CZ" sz="1600" spc="-10" dirty="0">
                <a:latin typeface="Arial MT"/>
                <a:cs typeface="Arial MT"/>
              </a:rPr>
              <a:t>fast </a:t>
            </a:r>
            <a:r>
              <a:rPr lang="cs-CZ" sz="1600" spc="-10" dirty="0" err="1">
                <a:latin typeface="Arial MT"/>
                <a:cs typeface="Arial MT"/>
              </a:rPr>
              <a:t>respiration</a:t>
            </a:r>
            <a:endParaRPr sz="1600" dirty="0">
              <a:latin typeface="Arial MT"/>
              <a:cs typeface="Arial MT"/>
            </a:endParaRPr>
          </a:p>
        </p:txBody>
      </p:sp>
      <p:grpSp>
        <p:nvGrpSpPr>
          <p:cNvPr id="15" name="object 13">
            <a:extLst>
              <a:ext uri="{FF2B5EF4-FFF2-40B4-BE49-F238E27FC236}">
                <a16:creationId xmlns:a16="http://schemas.microsoft.com/office/drawing/2014/main" id="{E097CDCC-1301-9D09-5B6A-59882ACE75D7}"/>
              </a:ext>
            </a:extLst>
          </p:cNvPr>
          <p:cNvGrpSpPr/>
          <p:nvPr/>
        </p:nvGrpSpPr>
        <p:grpSpPr>
          <a:xfrm>
            <a:off x="1575233" y="5250152"/>
            <a:ext cx="3891279" cy="530225"/>
            <a:chOff x="1671827" y="4941061"/>
            <a:chExt cx="3891279" cy="530225"/>
          </a:xfrm>
        </p:grpSpPr>
        <p:sp>
          <p:nvSpPr>
            <p:cNvPr id="16" name="object 14">
              <a:extLst>
                <a:ext uri="{FF2B5EF4-FFF2-40B4-BE49-F238E27FC236}">
                  <a16:creationId xmlns:a16="http://schemas.microsoft.com/office/drawing/2014/main" id="{29005EC1-CC04-7256-7B81-40E21AC650A8}"/>
                </a:ext>
              </a:extLst>
            </p:cNvPr>
            <p:cNvSpPr/>
            <p:nvPr/>
          </p:nvSpPr>
          <p:spPr>
            <a:xfrm>
              <a:off x="1748789" y="4954015"/>
              <a:ext cx="3801110" cy="504190"/>
            </a:xfrm>
            <a:custGeom>
              <a:avLst/>
              <a:gdLst/>
              <a:ahLst/>
              <a:cxnLst/>
              <a:rect l="l" t="t" r="r" b="b"/>
              <a:pathLst>
                <a:path w="3801110" h="504189">
                  <a:moveTo>
                    <a:pt x="0" y="487171"/>
                  </a:moveTo>
                  <a:lnTo>
                    <a:pt x="10940" y="418741"/>
                  </a:lnTo>
                  <a:lnTo>
                    <a:pt x="21919" y="351684"/>
                  </a:lnTo>
                  <a:lnTo>
                    <a:pt x="32972" y="287379"/>
                  </a:lnTo>
                  <a:lnTo>
                    <a:pt x="44137" y="227206"/>
                  </a:lnTo>
                  <a:lnTo>
                    <a:pt x="55451" y="172545"/>
                  </a:lnTo>
                  <a:lnTo>
                    <a:pt x="66952" y="124776"/>
                  </a:lnTo>
                  <a:lnTo>
                    <a:pt x="78677" y="85280"/>
                  </a:lnTo>
                  <a:lnTo>
                    <a:pt x="102948" y="36625"/>
                  </a:lnTo>
                  <a:lnTo>
                    <a:pt x="115570" y="30225"/>
                  </a:lnTo>
                  <a:lnTo>
                    <a:pt x="128874" y="42099"/>
                  </a:lnTo>
                  <a:lnTo>
                    <a:pt x="157746" y="121462"/>
                  </a:lnTo>
                  <a:lnTo>
                    <a:pt x="172811" y="179600"/>
                  </a:lnTo>
                  <a:lnTo>
                    <a:pt x="187959" y="243808"/>
                  </a:lnTo>
                  <a:lnTo>
                    <a:pt x="202940" y="309410"/>
                  </a:lnTo>
                  <a:lnTo>
                    <a:pt x="217502" y="371731"/>
                  </a:lnTo>
                  <a:lnTo>
                    <a:pt x="231393" y="426096"/>
                  </a:lnTo>
                  <a:lnTo>
                    <a:pt x="244363" y="467828"/>
                  </a:lnTo>
                  <a:lnTo>
                    <a:pt x="256159" y="492251"/>
                  </a:lnTo>
                  <a:lnTo>
                    <a:pt x="273075" y="504174"/>
                  </a:lnTo>
                  <a:lnTo>
                    <a:pt x="287311" y="494876"/>
                  </a:lnTo>
                  <a:lnTo>
                    <a:pt x="299910" y="467820"/>
                  </a:lnTo>
                  <a:lnTo>
                    <a:pt x="311916" y="426465"/>
                  </a:lnTo>
                  <a:lnTo>
                    <a:pt x="324374" y="374274"/>
                  </a:lnTo>
                  <a:lnTo>
                    <a:pt x="338328" y="314705"/>
                  </a:lnTo>
                </a:path>
                <a:path w="3801110" h="504189">
                  <a:moveTo>
                    <a:pt x="316992" y="434593"/>
                  </a:moveTo>
                  <a:lnTo>
                    <a:pt x="329268" y="359890"/>
                  </a:lnTo>
                  <a:lnTo>
                    <a:pt x="341799" y="289320"/>
                  </a:lnTo>
                  <a:lnTo>
                    <a:pt x="354584" y="224216"/>
                  </a:lnTo>
                  <a:lnTo>
                    <a:pt x="367622" y="165906"/>
                  </a:lnTo>
                  <a:lnTo>
                    <a:pt x="380915" y="115722"/>
                  </a:lnTo>
                  <a:lnTo>
                    <a:pt x="394462" y="74995"/>
                  </a:lnTo>
                  <a:lnTo>
                    <a:pt x="422317" y="27233"/>
                  </a:lnTo>
                  <a:lnTo>
                    <a:pt x="436626" y="22859"/>
                  </a:lnTo>
                  <a:lnTo>
                    <a:pt x="450136" y="36616"/>
                  </a:lnTo>
                  <a:lnTo>
                    <a:pt x="479286" y="117839"/>
                  </a:lnTo>
                  <a:lnTo>
                    <a:pt x="494424" y="176145"/>
                  </a:lnTo>
                  <a:lnTo>
                    <a:pt x="509603" y="240141"/>
                  </a:lnTo>
                  <a:lnTo>
                    <a:pt x="524572" y="305245"/>
                  </a:lnTo>
                  <a:lnTo>
                    <a:pt x="539082" y="366877"/>
                  </a:lnTo>
                  <a:lnTo>
                    <a:pt x="552880" y="420457"/>
                  </a:lnTo>
                  <a:lnTo>
                    <a:pt x="565717" y="461405"/>
                  </a:lnTo>
                  <a:lnTo>
                    <a:pt x="577342" y="485139"/>
                  </a:lnTo>
                  <a:lnTo>
                    <a:pt x="593974" y="494905"/>
                  </a:lnTo>
                  <a:lnTo>
                    <a:pt x="608000" y="481856"/>
                  </a:lnTo>
                  <a:lnTo>
                    <a:pt x="620283" y="450675"/>
                  </a:lnTo>
                  <a:lnTo>
                    <a:pt x="631688" y="406042"/>
                  </a:lnTo>
                  <a:lnTo>
                    <a:pt x="643079" y="352639"/>
                  </a:lnTo>
                  <a:lnTo>
                    <a:pt x="655320" y="295147"/>
                  </a:lnTo>
                </a:path>
                <a:path w="3801110" h="504189">
                  <a:moveTo>
                    <a:pt x="637032" y="421258"/>
                  </a:moveTo>
                  <a:lnTo>
                    <a:pt x="649029" y="347236"/>
                  </a:lnTo>
                  <a:lnTo>
                    <a:pt x="660873" y="278369"/>
                  </a:lnTo>
                  <a:lnTo>
                    <a:pt x="672667" y="215730"/>
                  </a:lnTo>
                  <a:lnTo>
                    <a:pt x="684510" y="160391"/>
                  </a:lnTo>
                  <a:lnTo>
                    <a:pt x="696505" y="113425"/>
                  </a:lnTo>
                  <a:lnTo>
                    <a:pt x="708754" y="75903"/>
                  </a:lnTo>
                  <a:lnTo>
                    <a:pt x="734414" y="33485"/>
                  </a:lnTo>
                  <a:lnTo>
                    <a:pt x="748030" y="30733"/>
                  </a:lnTo>
                  <a:lnTo>
                    <a:pt x="761104" y="45319"/>
                  </a:lnTo>
                  <a:lnTo>
                    <a:pt x="789548" y="127024"/>
                  </a:lnTo>
                  <a:lnTo>
                    <a:pt x="804442" y="185149"/>
                  </a:lnTo>
                  <a:lnTo>
                    <a:pt x="819467" y="248792"/>
                  </a:lnTo>
                  <a:lnTo>
                    <a:pt x="834385" y="313457"/>
                  </a:lnTo>
                  <a:lnTo>
                    <a:pt x="848959" y="374645"/>
                  </a:lnTo>
                  <a:lnTo>
                    <a:pt x="862951" y="427859"/>
                  </a:lnTo>
                  <a:lnTo>
                    <a:pt x="876123" y="468603"/>
                  </a:lnTo>
                  <a:lnTo>
                    <a:pt x="888238" y="492378"/>
                  </a:lnTo>
                  <a:lnTo>
                    <a:pt x="906479" y="502631"/>
                  </a:lnTo>
                  <a:lnTo>
                    <a:pt x="922960" y="490412"/>
                  </a:lnTo>
                  <a:lnTo>
                    <a:pt x="938037" y="460216"/>
                  </a:lnTo>
                  <a:lnTo>
                    <a:pt x="952067" y="416536"/>
                  </a:lnTo>
                  <a:lnTo>
                    <a:pt x="965405" y="363867"/>
                  </a:lnTo>
                  <a:lnTo>
                    <a:pt x="978408" y="306704"/>
                  </a:lnTo>
                </a:path>
                <a:path w="3801110" h="504189">
                  <a:moveTo>
                    <a:pt x="970788" y="370585"/>
                  </a:moveTo>
                  <a:lnTo>
                    <a:pt x="983677" y="289101"/>
                  </a:lnTo>
                  <a:lnTo>
                    <a:pt x="995394" y="216822"/>
                  </a:lnTo>
                  <a:lnTo>
                    <a:pt x="1006372" y="154547"/>
                  </a:lnTo>
                  <a:lnTo>
                    <a:pt x="1017047" y="103076"/>
                  </a:lnTo>
                  <a:lnTo>
                    <a:pt x="1027853" y="63207"/>
                  </a:lnTo>
                  <a:lnTo>
                    <a:pt x="1051596" y="21474"/>
                  </a:lnTo>
                  <a:lnTo>
                    <a:pt x="1065403" y="21208"/>
                  </a:lnTo>
                  <a:lnTo>
                    <a:pt x="1077870" y="37430"/>
                  </a:lnTo>
                  <a:lnTo>
                    <a:pt x="1106040" y="120315"/>
                  </a:lnTo>
                  <a:lnTo>
                    <a:pt x="1121118" y="178274"/>
                  </a:lnTo>
                  <a:lnTo>
                    <a:pt x="1136443" y="241442"/>
                  </a:lnTo>
                  <a:lnTo>
                    <a:pt x="1151704" y="305468"/>
                  </a:lnTo>
                  <a:lnTo>
                    <a:pt x="1166588" y="365999"/>
                  </a:lnTo>
                  <a:lnTo>
                    <a:pt x="1180784" y="418684"/>
                  </a:lnTo>
                  <a:lnTo>
                    <a:pt x="1193980" y="459171"/>
                  </a:lnTo>
                  <a:lnTo>
                    <a:pt x="1205865" y="483107"/>
                  </a:lnTo>
                  <a:lnTo>
                    <a:pt x="1222683" y="495030"/>
                  </a:lnTo>
                  <a:lnTo>
                    <a:pt x="1236867" y="485732"/>
                  </a:lnTo>
                  <a:lnTo>
                    <a:pt x="1249441" y="458676"/>
                  </a:lnTo>
                  <a:lnTo>
                    <a:pt x="1261434" y="417321"/>
                  </a:lnTo>
                  <a:lnTo>
                    <a:pt x="1273871" y="365130"/>
                  </a:lnTo>
                  <a:lnTo>
                    <a:pt x="1287780" y="305561"/>
                  </a:lnTo>
                </a:path>
                <a:path w="3801110" h="504189">
                  <a:moveTo>
                    <a:pt x="1266444" y="425449"/>
                  </a:moveTo>
                  <a:lnTo>
                    <a:pt x="1278720" y="350746"/>
                  </a:lnTo>
                  <a:lnTo>
                    <a:pt x="1291251" y="280176"/>
                  </a:lnTo>
                  <a:lnTo>
                    <a:pt x="1304036" y="215072"/>
                  </a:lnTo>
                  <a:lnTo>
                    <a:pt x="1317074" y="156762"/>
                  </a:lnTo>
                  <a:lnTo>
                    <a:pt x="1330367" y="106578"/>
                  </a:lnTo>
                  <a:lnTo>
                    <a:pt x="1343914" y="65851"/>
                  </a:lnTo>
                  <a:lnTo>
                    <a:pt x="1371769" y="18089"/>
                  </a:lnTo>
                  <a:lnTo>
                    <a:pt x="1386078" y="13715"/>
                  </a:lnTo>
                  <a:lnTo>
                    <a:pt x="1399588" y="27472"/>
                  </a:lnTo>
                  <a:lnTo>
                    <a:pt x="1428738" y="108695"/>
                  </a:lnTo>
                  <a:lnTo>
                    <a:pt x="1443876" y="167001"/>
                  </a:lnTo>
                  <a:lnTo>
                    <a:pt x="1459055" y="230997"/>
                  </a:lnTo>
                  <a:lnTo>
                    <a:pt x="1474024" y="296101"/>
                  </a:lnTo>
                  <a:lnTo>
                    <a:pt x="1488534" y="357733"/>
                  </a:lnTo>
                  <a:lnTo>
                    <a:pt x="1502332" y="411313"/>
                  </a:lnTo>
                  <a:lnTo>
                    <a:pt x="1515169" y="452261"/>
                  </a:lnTo>
                  <a:lnTo>
                    <a:pt x="1526794" y="475995"/>
                  </a:lnTo>
                  <a:lnTo>
                    <a:pt x="1543426" y="485761"/>
                  </a:lnTo>
                  <a:lnTo>
                    <a:pt x="1557452" y="472712"/>
                  </a:lnTo>
                  <a:lnTo>
                    <a:pt x="1569735" y="441531"/>
                  </a:lnTo>
                  <a:lnTo>
                    <a:pt x="1581140" y="396898"/>
                  </a:lnTo>
                  <a:lnTo>
                    <a:pt x="1592531" y="343495"/>
                  </a:lnTo>
                  <a:lnTo>
                    <a:pt x="1604772" y="286003"/>
                  </a:lnTo>
                </a:path>
                <a:path w="3801110" h="504189">
                  <a:moveTo>
                    <a:pt x="1586484" y="411987"/>
                  </a:moveTo>
                  <a:lnTo>
                    <a:pt x="1598481" y="338003"/>
                  </a:lnTo>
                  <a:lnTo>
                    <a:pt x="1610327" y="269167"/>
                  </a:lnTo>
                  <a:lnTo>
                    <a:pt x="1622123" y="206553"/>
                  </a:lnTo>
                  <a:lnTo>
                    <a:pt x="1633973" y="151236"/>
                  </a:lnTo>
                  <a:lnTo>
                    <a:pt x="1645979" y="104291"/>
                  </a:lnTo>
                  <a:lnTo>
                    <a:pt x="1658243" y="66792"/>
                  </a:lnTo>
                  <a:lnTo>
                    <a:pt x="1683955" y="24430"/>
                  </a:lnTo>
                  <a:lnTo>
                    <a:pt x="1697609" y="21716"/>
                  </a:lnTo>
                  <a:lnTo>
                    <a:pt x="1710796" y="36079"/>
                  </a:lnTo>
                  <a:lnTo>
                    <a:pt x="1739926" y="116600"/>
                  </a:lnTo>
                  <a:lnTo>
                    <a:pt x="1755244" y="174013"/>
                  </a:lnTo>
                  <a:lnTo>
                    <a:pt x="1770649" y="237029"/>
                  </a:lnTo>
                  <a:lnTo>
                    <a:pt x="1785830" y="301276"/>
                  </a:lnTo>
                  <a:lnTo>
                    <a:pt x="1800474" y="362380"/>
                  </a:lnTo>
                  <a:lnTo>
                    <a:pt x="1814270" y="415969"/>
                  </a:lnTo>
                  <a:lnTo>
                    <a:pt x="1826906" y="457669"/>
                  </a:lnTo>
                  <a:lnTo>
                    <a:pt x="1838071" y="483107"/>
                  </a:lnTo>
                  <a:lnTo>
                    <a:pt x="1855553" y="499559"/>
                  </a:lnTo>
                  <a:lnTo>
                    <a:pt x="1868445" y="488559"/>
                  </a:lnTo>
                  <a:lnTo>
                    <a:pt x="1879136" y="454907"/>
                  </a:lnTo>
                  <a:lnTo>
                    <a:pt x="1890017" y="403400"/>
                  </a:lnTo>
                  <a:lnTo>
                    <a:pt x="1903476" y="338835"/>
                  </a:lnTo>
                </a:path>
                <a:path w="3801110" h="504189">
                  <a:moveTo>
                    <a:pt x="1872996" y="473455"/>
                  </a:moveTo>
                  <a:lnTo>
                    <a:pt x="1883936" y="405025"/>
                  </a:lnTo>
                  <a:lnTo>
                    <a:pt x="1894915" y="337968"/>
                  </a:lnTo>
                  <a:lnTo>
                    <a:pt x="1905968" y="273663"/>
                  </a:lnTo>
                  <a:lnTo>
                    <a:pt x="1917133" y="213490"/>
                  </a:lnTo>
                  <a:lnTo>
                    <a:pt x="1928447" y="158829"/>
                  </a:lnTo>
                  <a:lnTo>
                    <a:pt x="1939948" y="111060"/>
                  </a:lnTo>
                  <a:lnTo>
                    <a:pt x="1951673" y="71564"/>
                  </a:lnTo>
                  <a:lnTo>
                    <a:pt x="1975944" y="22909"/>
                  </a:lnTo>
                  <a:lnTo>
                    <a:pt x="1988565" y="16509"/>
                  </a:lnTo>
                  <a:lnTo>
                    <a:pt x="2001870" y="28383"/>
                  </a:lnTo>
                  <a:lnTo>
                    <a:pt x="2030742" y="107746"/>
                  </a:lnTo>
                  <a:lnTo>
                    <a:pt x="2045807" y="165884"/>
                  </a:lnTo>
                  <a:lnTo>
                    <a:pt x="2060955" y="230092"/>
                  </a:lnTo>
                  <a:lnTo>
                    <a:pt x="2075936" y="295694"/>
                  </a:lnTo>
                  <a:lnTo>
                    <a:pt x="2090498" y="358015"/>
                  </a:lnTo>
                  <a:lnTo>
                    <a:pt x="2104389" y="412380"/>
                  </a:lnTo>
                  <a:lnTo>
                    <a:pt x="2117359" y="454112"/>
                  </a:lnTo>
                  <a:lnTo>
                    <a:pt x="2129155" y="478535"/>
                  </a:lnTo>
                  <a:lnTo>
                    <a:pt x="2146071" y="490458"/>
                  </a:lnTo>
                  <a:lnTo>
                    <a:pt x="2160307" y="481160"/>
                  </a:lnTo>
                  <a:lnTo>
                    <a:pt x="2172906" y="454104"/>
                  </a:lnTo>
                  <a:lnTo>
                    <a:pt x="2184912" y="412749"/>
                  </a:lnTo>
                  <a:lnTo>
                    <a:pt x="2197370" y="360558"/>
                  </a:lnTo>
                  <a:lnTo>
                    <a:pt x="2211324" y="300989"/>
                  </a:lnTo>
                </a:path>
                <a:path w="3801110" h="504189">
                  <a:moveTo>
                    <a:pt x="2188464" y="420877"/>
                  </a:moveTo>
                  <a:lnTo>
                    <a:pt x="2200740" y="346174"/>
                  </a:lnTo>
                  <a:lnTo>
                    <a:pt x="2213271" y="275604"/>
                  </a:lnTo>
                  <a:lnTo>
                    <a:pt x="2226055" y="210500"/>
                  </a:lnTo>
                  <a:lnTo>
                    <a:pt x="2239094" y="152190"/>
                  </a:lnTo>
                  <a:lnTo>
                    <a:pt x="2252387" y="102006"/>
                  </a:lnTo>
                  <a:lnTo>
                    <a:pt x="2265933" y="61279"/>
                  </a:lnTo>
                  <a:lnTo>
                    <a:pt x="2293789" y="13517"/>
                  </a:lnTo>
                  <a:lnTo>
                    <a:pt x="2308098" y="9143"/>
                  </a:lnTo>
                  <a:lnTo>
                    <a:pt x="2321608" y="22900"/>
                  </a:lnTo>
                  <a:lnTo>
                    <a:pt x="2350758" y="104123"/>
                  </a:lnTo>
                  <a:lnTo>
                    <a:pt x="2365896" y="162429"/>
                  </a:lnTo>
                  <a:lnTo>
                    <a:pt x="2381075" y="226425"/>
                  </a:lnTo>
                  <a:lnTo>
                    <a:pt x="2396044" y="291529"/>
                  </a:lnTo>
                  <a:lnTo>
                    <a:pt x="2410554" y="353161"/>
                  </a:lnTo>
                  <a:lnTo>
                    <a:pt x="2424352" y="406741"/>
                  </a:lnTo>
                  <a:lnTo>
                    <a:pt x="2437189" y="447689"/>
                  </a:lnTo>
                  <a:lnTo>
                    <a:pt x="2448814" y="471423"/>
                  </a:lnTo>
                  <a:lnTo>
                    <a:pt x="2465446" y="481189"/>
                  </a:lnTo>
                  <a:lnTo>
                    <a:pt x="2479472" y="468140"/>
                  </a:lnTo>
                  <a:lnTo>
                    <a:pt x="2491755" y="436959"/>
                  </a:lnTo>
                  <a:lnTo>
                    <a:pt x="2503160" y="392326"/>
                  </a:lnTo>
                  <a:lnTo>
                    <a:pt x="2514551" y="338923"/>
                  </a:lnTo>
                  <a:lnTo>
                    <a:pt x="2526792" y="281431"/>
                  </a:lnTo>
                </a:path>
                <a:path w="3801110" h="504189">
                  <a:moveTo>
                    <a:pt x="2508504" y="407542"/>
                  </a:moveTo>
                  <a:lnTo>
                    <a:pt x="2520543" y="333520"/>
                  </a:lnTo>
                  <a:lnTo>
                    <a:pt x="2532431" y="264655"/>
                  </a:lnTo>
                  <a:lnTo>
                    <a:pt x="2544270" y="202019"/>
                  </a:lnTo>
                  <a:lnTo>
                    <a:pt x="2556163" y="146686"/>
                  </a:lnTo>
                  <a:lnTo>
                    <a:pt x="2568211" y="99730"/>
                  </a:lnTo>
                  <a:lnTo>
                    <a:pt x="2580517" y="62225"/>
                  </a:lnTo>
                  <a:lnTo>
                    <a:pt x="2606314" y="19858"/>
                  </a:lnTo>
                  <a:lnTo>
                    <a:pt x="2620010" y="17144"/>
                  </a:lnTo>
                  <a:lnTo>
                    <a:pt x="2633129" y="31696"/>
                  </a:lnTo>
                  <a:lnTo>
                    <a:pt x="2661697" y="113352"/>
                  </a:lnTo>
                  <a:lnTo>
                    <a:pt x="2676664" y="171461"/>
                  </a:lnTo>
                  <a:lnTo>
                    <a:pt x="2691765" y="235092"/>
                  </a:lnTo>
                  <a:lnTo>
                    <a:pt x="2706759" y="299749"/>
                  </a:lnTo>
                  <a:lnTo>
                    <a:pt x="2721405" y="360932"/>
                  </a:lnTo>
                  <a:lnTo>
                    <a:pt x="2735464" y="414144"/>
                  </a:lnTo>
                  <a:lnTo>
                    <a:pt x="2748693" y="454887"/>
                  </a:lnTo>
                  <a:lnTo>
                    <a:pt x="2760853" y="478662"/>
                  </a:lnTo>
                  <a:lnTo>
                    <a:pt x="2779158" y="488915"/>
                  </a:lnTo>
                  <a:lnTo>
                    <a:pt x="2795702" y="476696"/>
                  </a:lnTo>
                  <a:lnTo>
                    <a:pt x="2810843" y="446500"/>
                  </a:lnTo>
                  <a:lnTo>
                    <a:pt x="2824936" y="402820"/>
                  </a:lnTo>
                  <a:lnTo>
                    <a:pt x="2838337" y="350151"/>
                  </a:lnTo>
                  <a:lnTo>
                    <a:pt x="2851404" y="292988"/>
                  </a:lnTo>
                </a:path>
                <a:path w="3801110" h="504189">
                  <a:moveTo>
                    <a:pt x="2842260" y="356869"/>
                  </a:moveTo>
                  <a:lnTo>
                    <a:pt x="2855233" y="275385"/>
                  </a:lnTo>
                  <a:lnTo>
                    <a:pt x="2867017" y="203106"/>
                  </a:lnTo>
                  <a:lnTo>
                    <a:pt x="2878050" y="140831"/>
                  </a:lnTo>
                  <a:lnTo>
                    <a:pt x="2888773" y="89360"/>
                  </a:lnTo>
                  <a:lnTo>
                    <a:pt x="2899628" y="49491"/>
                  </a:lnTo>
                  <a:lnTo>
                    <a:pt x="2923492" y="7758"/>
                  </a:lnTo>
                  <a:lnTo>
                    <a:pt x="2937383" y="7492"/>
                  </a:lnTo>
                  <a:lnTo>
                    <a:pt x="2949892" y="23714"/>
                  </a:lnTo>
                  <a:lnTo>
                    <a:pt x="2978161" y="106599"/>
                  </a:lnTo>
                  <a:lnTo>
                    <a:pt x="2993295" y="164558"/>
                  </a:lnTo>
                  <a:lnTo>
                    <a:pt x="3008677" y="227726"/>
                  </a:lnTo>
                  <a:lnTo>
                    <a:pt x="3023994" y="291752"/>
                  </a:lnTo>
                  <a:lnTo>
                    <a:pt x="3038934" y="352283"/>
                  </a:lnTo>
                  <a:lnTo>
                    <a:pt x="3053182" y="404968"/>
                  </a:lnTo>
                  <a:lnTo>
                    <a:pt x="3066426" y="445455"/>
                  </a:lnTo>
                  <a:lnTo>
                    <a:pt x="3078353" y="469391"/>
                  </a:lnTo>
                  <a:lnTo>
                    <a:pt x="3095323" y="481314"/>
                  </a:lnTo>
                  <a:lnTo>
                    <a:pt x="3109599" y="472016"/>
                  </a:lnTo>
                  <a:lnTo>
                    <a:pt x="3122231" y="444960"/>
                  </a:lnTo>
                  <a:lnTo>
                    <a:pt x="3134270" y="403605"/>
                  </a:lnTo>
                  <a:lnTo>
                    <a:pt x="3146768" y="351414"/>
                  </a:lnTo>
                  <a:lnTo>
                    <a:pt x="3160776" y="291845"/>
                  </a:lnTo>
                </a:path>
                <a:path w="3801110" h="504189">
                  <a:moveTo>
                    <a:pt x="3137916" y="411733"/>
                  </a:moveTo>
                  <a:lnTo>
                    <a:pt x="3150192" y="337030"/>
                  </a:lnTo>
                  <a:lnTo>
                    <a:pt x="3162723" y="266460"/>
                  </a:lnTo>
                  <a:lnTo>
                    <a:pt x="3175508" y="201356"/>
                  </a:lnTo>
                  <a:lnTo>
                    <a:pt x="3188546" y="143046"/>
                  </a:lnTo>
                  <a:lnTo>
                    <a:pt x="3201839" y="92862"/>
                  </a:lnTo>
                  <a:lnTo>
                    <a:pt x="3215386" y="52135"/>
                  </a:lnTo>
                  <a:lnTo>
                    <a:pt x="3243241" y="4373"/>
                  </a:lnTo>
                  <a:lnTo>
                    <a:pt x="3257550" y="0"/>
                  </a:lnTo>
                  <a:lnTo>
                    <a:pt x="3271060" y="13756"/>
                  </a:lnTo>
                  <a:lnTo>
                    <a:pt x="3300210" y="94979"/>
                  </a:lnTo>
                  <a:lnTo>
                    <a:pt x="3315348" y="153285"/>
                  </a:lnTo>
                  <a:lnTo>
                    <a:pt x="3330527" y="217281"/>
                  </a:lnTo>
                  <a:lnTo>
                    <a:pt x="3345496" y="282385"/>
                  </a:lnTo>
                  <a:lnTo>
                    <a:pt x="3360006" y="344017"/>
                  </a:lnTo>
                  <a:lnTo>
                    <a:pt x="3373804" y="397597"/>
                  </a:lnTo>
                  <a:lnTo>
                    <a:pt x="3386641" y="438545"/>
                  </a:lnTo>
                  <a:lnTo>
                    <a:pt x="3398266" y="462279"/>
                  </a:lnTo>
                  <a:lnTo>
                    <a:pt x="3414898" y="472045"/>
                  </a:lnTo>
                  <a:lnTo>
                    <a:pt x="3428924" y="458996"/>
                  </a:lnTo>
                  <a:lnTo>
                    <a:pt x="3441207" y="427815"/>
                  </a:lnTo>
                  <a:lnTo>
                    <a:pt x="3452612" y="383182"/>
                  </a:lnTo>
                  <a:lnTo>
                    <a:pt x="3464003" y="329779"/>
                  </a:lnTo>
                  <a:lnTo>
                    <a:pt x="3476244" y="272287"/>
                  </a:lnTo>
                </a:path>
                <a:path w="3801110" h="504189">
                  <a:moveTo>
                    <a:pt x="3457956" y="398398"/>
                  </a:moveTo>
                  <a:lnTo>
                    <a:pt x="3469995" y="324376"/>
                  </a:lnTo>
                  <a:lnTo>
                    <a:pt x="3481883" y="255511"/>
                  </a:lnTo>
                  <a:lnTo>
                    <a:pt x="3493722" y="192875"/>
                  </a:lnTo>
                  <a:lnTo>
                    <a:pt x="3505615" y="137542"/>
                  </a:lnTo>
                  <a:lnTo>
                    <a:pt x="3517663" y="90586"/>
                  </a:lnTo>
                  <a:lnTo>
                    <a:pt x="3529969" y="53081"/>
                  </a:lnTo>
                  <a:lnTo>
                    <a:pt x="3555766" y="10714"/>
                  </a:lnTo>
                  <a:lnTo>
                    <a:pt x="3569462" y="8000"/>
                  </a:lnTo>
                  <a:lnTo>
                    <a:pt x="3582581" y="22552"/>
                  </a:lnTo>
                  <a:lnTo>
                    <a:pt x="3611149" y="104208"/>
                  </a:lnTo>
                  <a:lnTo>
                    <a:pt x="3626116" y="162317"/>
                  </a:lnTo>
                  <a:lnTo>
                    <a:pt x="3641216" y="225948"/>
                  </a:lnTo>
                  <a:lnTo>
                    <a:pt x="3656211" y="290605"/>
                  </a:lnTo>
                  <a:lnTo>
                    <a:pt x="3670857" y="351788"/>
                  </a:lnTo>
                  <a:lnTo>
                    <a:pt x="3684916" y="405000"/>
                  </a:lnTo>
                  <a:lnTo>
                    <a:pt x="3698145" y="445743"/>
                  </a:lnTo>
                  <a:lnTo>
                    <a:pt x="3710305" y="469518"/>
                  </a:lnTo>
                  <a:lnTo>
                    <a:pt x="3728610" y="479771"/>
                  </a:lnTo>
                  <a:lnTo>
                    <a:pt x="3745154" y="467552"/>
                  </a:lnTo>
                  <a:lnTo>
                    <a:pt x="3760295" y="437356"/>
                  </a:lnTo>
                  <a:lnTo>
                    <a:pt x="3774388" y="393676"/>
                  </a:lnTo>
                  <a:lnTo>
                    <a:pt x="3787789" y="341007"/>
                  </a:lnTo>
                  <a:lnTo>
                    <a:pt x="3800856" y="283844"/>
                  </a:lnTo>
                </a:path>
              </a:pathLst>
            </a:custGeom>
            <a:ln w="25908">
              <a:solidFill>
                <a:srgbClr val="006FC0"/>
              </a:solidFill>
            </a:ln>
          </p:spPr>
          <p:txBody>
            <a:bodyPr wrap="square" lIns="0" tIns="0" rIns="0" bIns="0" rtlCol="0"/>
            <a:lstStyle/>
            <a:p>
              <a:endParaRPr/>
            </a:p>
          </p:txBody>
        </p:sp>
        <p:sp>
          <p:nvSpPr>
            <p:cNvPr id="17" name="object 15">
              <a:extLst>
                <a:ext uri="{FF2B5EF4-FFF2-40B4-BE49-F238E27FC236}">
                  <a16:creationId xmlns:a16="http://schemas.microsoft.com/office/drawing/2014/main" id="{5033DEB4-5151-742A-7E0D-A1C571F5A12E}"/>
                </a:ext>
              </a:extLst>
            </p:cNvPr>
            <p:cNvSpPr/>
            <p:nvPr/>
          </p:nvSpPr>
          <p:spPr>
            <a:xfrm>
              <a:off x="1757933" y="4979669"/>
              <a:ext cx="3343910" cy="477520"/>
            </a:xfrm>
            <a:custGeom>
              <a:avLst/>
              <a:gdLst/>
              <a:ahLst/>
              <a:cxnLst/>
              <a:rect l="l" t="t" r="r" b="b"/>
              <a:pathLst>
                <a:path w="3343910" h="477520">
                  <a:moveTo>
                    <a:pt x="0" y="460628"/>
                  </a:moveTo>
                  <a:lnTo>
                    <a:pt x="32806" y="436164"/>
                  </a:lnTo>
                  <a:lnTo>
                    <a:pt x="61424" y="401710"/>
                  </a:lnTo>
                  <a:lnTo>
                    <a:pt x="86494" y="359578"/>
                  </a:lnTo>
                  <a:lnTo>
                    <a:pt x="108660" y="312076"/>
                  </a:lnTo>
                  <a:lnTo>
                    <a:pt x="128562" y="261514"/>
                  </a:lnTo>
                  <a:lnTo>
                    <a:pt x="146843" y="210200"/>
                  </a:lnTo>
                  <a:lnTo>
                    <a:pt x="164146" y="160445"/>
                  </a:lnTo>
                  <a:lnTo>
                    <a:pt x="181111" y="114558"/>
                  </a:lnTo>
                  <a:lnTo>
                    <a:pt x="198381" y="74848"/>
                  </a:lnTo>
                  <a:lnTo>
                    <a:pt x="216599" y="43625"/>
                  </a:lnTo>
                  <a:lnTo>
                    <a:pt x="236406" y="23197"/>
                  </a:lnTo>
                  <a:lnTo>
                    <a:pt x="258445" y="15874"/>
                  </a:lnTo>
                  <a:lnTo>
                    <a:pt x="280268" y="23388"/>
                  </a:lnTo>
                  <a:lnTo>
                    <a:pt x="325384" y="76172"/>
                  </a:lnTo>
                  <a:lnTo>
                    <a:pt x="348524" y="116562"/>
                  </a:lnTo>
                  <a:lnTo>
                    <a:pt x="371951" y="163030"/>
                  </a:lnTo>
                  <a:lnTo>
                    <a:pt x="395589" y="213136"/>
                  </a:lnTo>
                  <a:lnTo>
                    <a:pt x="419362" y="264440"/>
                  </a:lnTo>
                  <a:lnTo>
                    <a:pt x="443193" y="314502"/>
                  </a:lnTo>
                  <a:lnTo>
                    <a:pt x="467008" y="360880"/>
                  </a:lnTo>
                  <a:lnTo>
                    <a:pt x="490730" y="401135"/>
                  </a:lnTo>
                  <a:lnTo>
                    <a:pt x="514282" y="432826"/>
                  </a:lnTo>
                  <a:lnTo>
                    <a:pt x="560578" y="460755"/>
                  </a:lnTo>
                  <a:lnTo>
                    <a:pt x="583316" y="452810"/>
                  </a:lnTo>
                  <a:lnTo>
                    <a:pt x="628588" y="398633"/>
                  </a:lnTo>
                  <a:lnTo>
                    <a:pt x="651121" y="357369"/>
                  </a:lnTo>
                  <a:lnTo>
                    <a:pt x="673585" y="309968"/>
                  </a:lnTo>
                  <a:lnTo>
                    <a:pt x="695980" y="258912"/>
                  </a:lnTo>
                  <a:lnTo>
                    <a:pt x="718305" y="206687"/>
                  </a:lnTo>
                  <a:lnTo>
                    <a:pt x="740560" y="155776"/>
                  </a:lnTo>
                  <a:lnTo>
                    <a:pt x="762745" y="108663"/>
                  </a:lnTo>
                  <a:lnTo>
                    <a:pt x="784859" y="67832"/>
                  </a:lnTo>
                  <a:lnTo>
                    <a:pt x="806902" y="35767"/>
                  </a:lnTo>
                  <a:lnTo>
                    <a:pt x="850773" y="7873"/>
                  </a:lnTo>
                  <a:lnTo>
                    <a:pt x="872565" y="16313"/>
                  </a:lnTo>
                  <a:lnTo>
                    <a:pt x="915643" y="72360"/>
                  </a:lnTo>
                  <a:lnTo>
                    <a:pt x="936993" y="114898"/>
                  </a:lnTo>
                  <a:lnTo>
                    <a:pt x="958260" y="163734"/>
                  </a:lnTo>
                  <a:lnTo>
                    <a:pt x="979476" y="216333"/>
                  </a:lnTo>
                  <a:lnTo>
                    <a:pt x="1000674" y="270161"/>
                  </a:lnTo>
                  <a:lnTo>
                    <a:pt x="1021886" y="322684"/>
                  </a:lnTo>
                  <a:lnTo>
                    <a:pt x="1043145" y="371366"/>
                  </a:lnTo>
                  <a:lnTo>
                    <a:pt x="1064481" y="413675"/>
                  </a:lnTo>
                  <a:lnTo>
                    <a:pt x="1085928" y="447075"/>
                  </a:lnTo>
                  <a:lnTo>
                    <a:pt x="1129284" y="477011"/>
                  </a:lnTo>
                  <a:lnTo>
                    <a:pt x="1151300" y="469339"/>
                  </a:lnTo>
                  <a:lnTo>
                    <a:pt x="1196070" y="414668"/>
                  </a:lnTo>
                  <a:lnTo>
                    <a:pt x="1218706" y="372724"/>
                  </a:lnTo>
                  <a:lnTo>
                    <a:pt x="1241431" y="324414"/>
                  </a:lnTo>
                  <a:lnTo>
                    <a:pt x="1264186" y="272263"/>
                  </a:lnTo>
                  <a:lnTo>
                    <a:pt x="1286911" y="218801"/>
                  </a:lnTo>
                  <a:lnTo>
                    <a:pt x="1309549" y="166556"/>
                  </a:lnTo>
                  <a:lnTo>
                    <a:pt x="1332039" y="118056"/>
                  </a:lnTo>
                  <a:lnTo>
                    <a:pt x="1354324" y="75829"/>
                  </a:lnTo>
                  <a:lnTo>
                    <a:pt x="1376343" y="42402"/>
                  </a:lnTo>
                  <a:lnTo>
                    <a:pt x="1419352" y="12064"/>
                  </a:lnTo>
                  <a:lnTo>
                    <a:pt x="1440194" y="19300"/>
                  </a:lnTo>
                  <a:lnTo>
                    <a:pt x="1480571" y="72514"/>
                  </a:lnTo>
                  <a:lnTo>
                    <a:pt x="1500270" y="113502"/>
                  </a:lnTo>
                  <a:lnTo>
                    <a:pt x="1519752" y="160750"/>
                  </a:lnTo>
                  <a:lnTo>
                    <a:pt x="1539100" y="211763"/>
                  </a:lnTo>
                  <a:lnTo>
                    <a:pt x="1558395" y="264047"/>
                  </a:lnTo>
                  <a:lnTo>
                    <a:pt x="1577720" y="315105"/>
                  </a:lnTo>
                  <a:lnTo>
                    <a:pt x="1597157" y="362444"/>
                  </a:lnTo>
                  <a:lnTo>
                    <a:pt x="1616788" y="403567"/>
                  </a:lnTo>
                  <a:lnTo>
                    <a:pt x="1656962" y="457186"/>
                  </a:lnTo>
                  <a:lnTo>
                    <a:pt x="1677670" y="464692"/>
                  </a:lnTo>
                  <a:lnTo>
                    <a:pt x="1698785" y="456874"/>
                  </a:lnTo>
                  <a:lnTo>
                    <a:pt x="1741863" y="402678"/>
                  </a:lnTo>
                  <a:lnTo>
                    <a:pt x="1763748" y="361279"/>
                  </a:lnTo>
                  <a:lnTo>
                    <a:pt x="1785813" y="313667"/>
                  </a:lnTo>
                  <a:lnTo>
                    <a:pt x="1808019" y="262331"/>
                  </a:lnTo>
                  <a:lnTo>
                    <a:pt x="1830328" y="209762"/>
                  </a:lnTo>
                  <a:lnTo>
                    <a:pt x="1852701" y="158448"/>
                  </a:lnTo>
                  <a:lnTo>
                    <a:pt x="1875100" y="110881"/>
                  </a:lnTo>
                  <a:lnTo>
                    <a:pt x="1897486" y="69550"/>
                  </a:lnTo>
                  <a:lnTo>
                    <a:pt x="1919820" y="36945"/>
                  </a:lnTo>
                  <a:lnTo>
                    <a:pt x="1964182" y="7873"/>
                  </a:lnTo>
                  <a:lnTo>
                    <a:pt x="1986292" y="15619"/>
                  </a:lnTo>
                  <a:lnTo>
                    <a:pt x="2030962" y="69888"/>
                  </a:lnTo>
                  <a:lnTo>
                    <a:pt x="2053424" y="111398"/>
                  </a:lnTo>
                  <a:lnTo>
                    <a:pt x="2075904" y="159150"/>
                  </a:lnTo>
                  <a:lnTo>
                    <a:pt x="2098352" y="210637"/>
                  </a:lnTo>
                  <a:lnTo>
                    <a:pt x="2120719" y="263352"/>
                  </a:lnTo>
                  <a:lnTo>
                    <a:pt x="2142955" y="314789"/>
                  </a:lnTo>
                  <a:lnTo>
                    <a:pt x="2165011" y="362442"/>
                  </a:lnTo>
                  <a:lnTo>
                    <a:pt x="2186837" y="403803"/>
                  </a:lnTo>
                  <a:lnTo>
                    <a:pt x="2208384" y="436367"/>
                  </a:lnTo>
                  <a:lnTo>
                    <a:pt x="2250440" y="465073"/>
                  </a:lnTo>
                  <a:lnTo>
                    <a:pt x="2270764" y="456966"/>
                  </a:lnTo>
                  <a:lnTo>
                    <a:pt x="2309736" y="401630"/>
                  </a:lnTo>
                  <a:lnTo>
                    <a:pt x="2328613" y="359459"/>
                  </a:lnTo>
                  <a:lnTo>
                    <a:pt x="2347236" y="310991"/>
                  </a:lnTo>
                  <a:lnTo>
                    <a:pt x="2365721" y="258754"/>
                  </a:lnTo>
                  <a:lnTo>
                    <a:pt x="2384182" y="205278"/>
                  </a:lnTo>
                  <a:lnTo>
                    <a:pt x="2402735" y="153090"/>
                  </a:lnTo>
                  <a:lnTo>
                    <a:pt x="2421493" y="104721"/>
                  </a:lnTo>
                  <a:lnTo>
                    <a:pt x="2440572" y="62699"/>
                  </a:lnTo>
                  <a:lnTo>
                    <a:pt x="2460087" y="29552"/>
                  </a:lnTo>
                  <a:lnTo>
                    <a:pt x="2500884" y="0"/>
                  </a:lnTo>
                  <a:lnTo>
                    <a:pt x="2522310" y="7796"/>
                  </a:lnTo>
                  <a:lnTo>
                    <a:pt x="2566838" y="62603"/>
                  </a:lnTo>
                  <a:lnTo>
                    <a:pt x="2589756" y="104567"/>
                  </a:lnTo>
                  <a:lnTo>
                    <a:pt x="2612987" y="152875"/>
                  </a:lnTo>
                  <a:lnTo>
                    <a:pt x="2636439" y="205003"/>
                  </a:lnTo>
                  <a:lnTo>
                    <a:pt x="2660021" y="258428"/>
                  </a:lnTo>
                  <a:lnTo>
                    <a:pt x="2683640" y="310628"/>
                  </a:lnTo>
                  <a:lnTo>
                    <a:pt x="2707204" y="359080"/>
                  </a:lnTo>
                  <a:lnTo>
                    <a:pt x="2730622" y="401261"/>
                  </a:lnTo>
                  <a:lnTo>
                    <a:pt x="2753802" y="434647"/>
                  </a:lnTo>
                  <a:lnTo>
                    <a:pt x="2799080" y="464946"/>
                  </a:lnTo>
                  <a:lnTo>
                    <a:pt x="2821159" y="457702"/>
                  </a:lnTo>
                  <a:lnTo>
                    <a:pt x="2864883" y="404565"/>
                  </a:lnTo>
                  <a:lnTo>
                    <a:pt x="2886547" y="363642"/>
                  </a:lnTo>
                  <a:lnTo>
                    <a:pt x="2908092" y="316461"/>
                  </a:lnTo>
                  <a:lnTo>
                    <a:pt x="2929528" y="265509"/>
                  </a:lnTo>
                  <a:lnTo>
                    <a:pt x="2950865" y="213269"/>
                  </a:lnTo>
                  <a:lnTo>
                    <a:pt x="2972111" y="162226"/>
                  </a:lnTo>
                  <a:lnTo>
                    <a:pt x="2993278" y="114865"/>
                  </a:lnTo>
                  <a:lnTo>
                    <a:pt x="3014374" y="73671"/>
                  </a:lnTo>
                  <a:lnTo>
                    <a:pt x="3035409" y="41129"/>
                  </a:lnTo>
                  <a:lnTo>
                    <a:pt x="3077337" y="11937"/>
                  </a:lnTo>
                  <a:lnTo>
                    <a:pt x="3100350" y="20694"/>
                  </a:lnTo>
                  <a:lnTo>
                    <a:pt x="3147667" y="82234"/>
                  </a:lnTo>
                  <a:lnTo>
                    <a:pt x="3171585" y="128712"/>
                  </a:lnTo>
                  <a:lnTo>
                    <a:pt x="3195418" y="181456"/>
                  </a:lnTo>
                  <a:lnTo>
                    <a:pt x="3218973" y="237315"/>
                  </a:lnTo>
                  <a:lnTo>
                    <a:pt x="3242058" y="293134"/>
                  </a:lnTo>
                  <a:lnTo>
                    <a:pt x="3264478" y="345759"/>
                  </a:lnTo>
                  <a:lnTo>
                    <a:pt x="3286041" y="392039"/>
                  </a:lnTo>
                  <a:lnTo>
                    <a:pt x="3306554" y="428818"/>
                  </a:lnTo>
                  <a:lnTo>
                    <a:pt x="3325823" y="452944"/>
                  </a:lnTo>
                  <a:lnTo>
                    <a:pt x="3343655" y="461263"/>
                  </a:lnTo>
                </a:path>
              </a:pathLst>
            </a:custGeom>
            <a:ln w="25908">
              <a:solidFill>
                <a:srgbClr val="000000"/>
              </a:solidFill>
            </a:ln>
          </p:spPr>
          <p:txBody>
            <a:bodyPr wrap="square" lIns="0" tIns="0" rIns="0" bIns="0" rtlCol="0"/>
            <a:lstStyle/>
            <a:p>
              <a:endParaRPr/>
            </a:p>
          </p:txBody>
        </p:sp>
        <p:sp>
          <p:nvSpPr>
            <p:cNvPr id="18" name="object 16">
              <a:extLst>
                <a:ext uri="{FF2B5EF4-FFF2-40B4-BE49-F238E27FC236}">
                  <a16:creationId xmlns:a16="http://schemas.microsoft.com/office/drawing/2014/main" id="{686CB960-B48F-A0AF-EF23-836B1A35F0DB}"/>
                </a:ext>
              </a:extLst>
            </p:cNvPr>
            <p:cNvSpPr/>
            <p:nvPr/>
          </p:nvSpPr>
          <p:spPr>
            <a:xfrm>
              <a:off x="1676399" y="4978907"/>
              <a:ext cx="3672840" cy="478155"/>
            </a:xfrm>
            <a:custGeom>
              <a:avLst/>
              <a:gdLst/>
              <a:ahLst/>
              <a:cxnLst/>
              <a:rect l="l" t="t" r="r" b="b"/>
              <a:pathLst>
                <a:path w="3672840" h="478154">
                  <a:moveTo>
                    <a:pt x="0" y="0"/>
                  </a:moveTo>
                  <a:lnTo>
                    <a:pt x="3672459" y="0"/>
                  </a:lnTo>
                </a:path>
                <a:path w="3672840" h="478154">
                  <a:moveTo>
                    <a:pt x="0" y="477647"/>
                  </a:moveTo>
                  <a:lnTo>
                    <a:pt x="3672459" y="472440"/>
                  </a:lnTo>
                </a:path>
              </a:pathLst>
            </a:custGeom>
            <a:ln w="9144">
              <a:solidFill>
                <a:srgbClr val="0000DC"/>
              </a:solidFill>
            </a:ln>
          </p:spPr>
          <p:txBody>
            <a:bodyPr wrap="square" lIns="0" tIns="0" rIns="0" bIns="0" rtlCol="0"/>
            <a:lstStyle/>
            <a:p>
              <a:endParaRPr/>
            </a:p>
          </p:txBody>
        </p:sp>
      </p:grpSp>
      <p:sp>
        <p:nvSpPr>
          <p:cNvPr id="19" name="object 17">
            <a:extLst>
              <a:ext uri="{FF2B5EF4-FFF2-40B4-BE49-F238E27FC236}">
                <a16:creationId xmlns:a16="http://schemas.microsoft.com/office/drawing/2014/main" id="{1C1A7964-772B-6C80-DDC8-08DCFC9C044B}"/>
              </a:ext>
            </a:extLst>
          </p:cNvPr>
          <p:cNvSpPr/>
          <p:nvPr/>
        </p:nvSpPr>
        <p:spPr>
          <a:xfrm>
            <a:off x="6205907" y="3838214"/>
            <a:ext cx="2369820" cy="811530"/>
          </a:xfrm>
          <a:custGeom>
            <a:avLst/>
            <a:gdLst/>
            <a:ahLst/>
            <a:cxnLst/>
            <a:rect l="l" t="t" r="r" b="b"/>
            <a:pathLst>
              <a:path w="2369820" h="811529">
                <a:moveTo>
                  <a:pt x="0" y="766422"/>
                </a:moveTo>
                <a:lnTo>
                  <a:pt x="17847" y="698356"/>
                </a:lnTo>
                <a:lnTo>
                  <a:pt x="35446" y="630894"/>
                </a:lnTo>
                <a:lnTo>
                  <a:pt x="52816" y="564545"/>
                </a:lnTo>
                <a:lnTo>
                  <a:pt x="69975" y="499820"/>
                </a:lnTo>
                <a:lnTo>
                  <a:pt x="86942" y="437226"/>
                </a:lnTo>
                <a:lnTo>
                  <a:pt x="103738" y="377273"/>
                </a:lnTo>
                <a:lnTo>
                  <a:pt x="120381" y="320471"/>
                </a:lnTo>
                <a:lnTo>
                  <a:pt x="136890" y="267328"/>
                </a:lnTo>
                <a:lnTo>
                  <a:pt x="153284" y="218354"/>
                </a:lnTo>
                <a:lnTo>
                  <a:pt x="169583" y="174058"/>
                </a:lnTo>
                <a:lnTo>
                  <a:pt x="185806" y="134949"/>
                </a:lnTo>
                <a:lnTo>
                  <a:pt x="218099" y="74328"/>
                </a:lnTo>
                <a:lnTo>
                  <a:pt x="250317" y="40566"/>
                </a:lnTo>
                <a:lnTo>
                  <a:pt x="266446" y="35029"/>
                </a:lnTo>
                <a:lnTo>
                  <a:pt x="282756" y="40508"/>
                </a:lnTo>
                <a:lnTo>
                  <a:pt x="316246" y="88279"/>
                </a:lnTo>
                <a:lnTo>
                  <a:pt x="333249" y="127200"/>
                </a:lnTo>
                <a:lnTo>
                  <a:pt x="350307" y="173895"/>
                </a:lnTo>
                <a:lnTo>
                  <a:pt x="367331" y="226678"/>
                </a:lnTo>
                <a:lnTo>
                  <a:pt x="384232" y="283864"/>
                </a:lnTo>
                <a:lnTo>
                  <a:pt x="400923" y="343766"/>
                </a:lnTo>
                <a:lnTo>
                  <a:pt x="417314" y="404698"/>
                </a:lnTo>
                <a:lnTo>
                  <a:pt x="433318" y="464974"/>
                </a:lnTo>
                <a:lnTo>
                  <a:pt x="448846" y="522907"/>
                </a:lnTo>
                <a:lnTo>
                  <a:pt x="463809" y="576811"/>
                </a:lnTo>
                <a:lnTo>
                  <a:pt x="478121" y="625001"/>
                </a:lnTo>
                <a:lnTo>
                  <a:pt x="491691" y="665789"/>
                </a:lnTo>
                <a:lnTo>
                  <a:pt x="516254" y="718416"/>
                </a:lnTo>
                <a:lnTo>
                  <a:pt x="538663" y="736896"/>
                </a:lnTo>
                <a:lnTo>
                  <a:pt x="560195" y="734948"/>
                </a:lnTo>
                <a:lnTo>
                  <a:pt x="599074" y="685508"/>
                </a:lnTo>
                <a:lnTo>
                  <a:pt x="615646" y="645881"/>
                </a:lnTo>
                <a:lnTo>
                  <a:pt x="629787" y="601563"/>
                </a:lnTo>
                <a:lnTo>
                  <a:pt x="641109" y="556485"/>
                </a:lnTo>
                <a:lnTo>
                  <a:pt x="649224" y="514581"/>
                </a:lnTo>
              </a:path>
              <a:path w="2369820" h="811529">
                <a:moveTo>
                  <a:pt x="598931" y="686920"/>
                </a:moveTo>
                <a:lnTo>
                  <a:pt x="619819" y="615321"/>
                </a:lnTo>
                <a:lnTo>
                  <a:pt x="639591" y="545387"/>
                </a:lnTo>
                <a:lnTo>
                  <a:pt x="658372" y="477624"/>
                </a:lnTo>
                <a:lnTo>
                  <a:pt x="676288" y="412541"/>
                </a:lnTo>
                <a:lnTo>
                  <a:pt x="693467" y="350643"/>
                </a:lnTo>
                <a:lnTo>
                  <a:pt x="710033" y="292438"/>
                </a:lnTo>
                <a:lnTo>
                  <a:pt x="726114" y="238432"/>
                </a:lnTo>
                <a:lnTo>
                  <a:pt x="741836" y="189133"/>
                </a:lnTo>
                <a:lnTo>
                  <a:pt x="757324" y="145047"/>
                </a:lnTo>
                <a:lnTo>
                  <a:pt x="772705" y="106681"/>
                </a:lnTo>
                <a:lnTo>
                  <a:pt x="803651" y="49137"/>
                </a:lnTo>
                <a:lnTo>
                  <a:pt x="835684" y="20555"/>
                </a:lnTo>
                <a:lnTo>
                  <a:pt x="852424" y="18392"/>
                </a:lnTo>
                <a:lnTo>
                  <a:pt x="868718" y="27490"/>
                </a:lnTo>
                <a:lnTo>
                  <a:pt x="902832" y="82920"/>
                </a:lnTo>
                <a:lnTo>
                  <a:pt x="920406" y="125783"/>
                </a:lnTo>
                <a:lnTo>
                  <a:pt x="938161" y="176431"/>
                </a:lnTo>
                <a:lnTo>
                  <a:pt x="955974" y="233129"/>
                </a:lnTo>
                <a:lnTo>
                  <a:pt x="973722" y="294143"/>
                </a:lnTo>
                <a:lnTo>
                  <a:pt x="991282" y="357736"/>
                </a:lnTo>
                <a:lnTo>
                  <a:pt x="1008531" y="422176"/>
                </a:lnTo>
                <a:lnTo>
                  <a:pt x="1025346" y="485725"/>
                </a:lnTo>
                <a:lnTo>
                  <a:pt x="1041603" y="546650"/>
                </a:lnTo>
                <a:lnTo>
                  <a:pt x="1057181" y="603216"/>
                </a:lnTo>
                <a:lnTo>
                  <a:pt x="1071956" y="653686"/>
                </a:lnTo>
                <a:lnTo>
                  <a:pt x="1085805" y="696328"/>
                </a:lnTo>
                <a:lnTo>
                  <a:pt x="1110233" y="751182"/>
                </a:lnTo>
                <a:lnTo>
                  <a:pt x="1131590" y="768871"/>
                </a:lnTo>
                <a:lnTo>
                  <a:pt x="1151614" y="763081"/>
                </a:lnTo>
                <a:lnTo>
                  <a:pt x="1187434" y="701113"/>
                </a:lnTo>
                <a:lnTo>
                  <a:pt x="1203113" y="654960"/>
                </a:lnTo>
                <a:lnTo>
                  <a:pt x="1217229" y="605378"/>
                </a:lnTo>
                <a:lnTo>
                  <a:pt x="1229722" y="557380"/>
                </a:lnTo>
                <a:lnTo>
                  <a:pt x="1240535" y="515978"/>
                </a:lnTo>
              </a:path>
              <a:path w="2369820" h="811529">
                <a:moveTo>
                  <a:pt x="1205483" y="661266"/>
                </a:moveTo>
                <a:lnTo>
                  <a:pt x="1216542" y="628502"/>
                </a:lnTo>
                <a:lnTo>
                  <a:pt x="1228752" y="580175"/>
                </a:lnTo>
                <a:lnTo>
                  <a:pt x="1242901" y="522881"/>
                </a:lnTo>
                <a:lnTo>
                  <a:pt x="1259774" y="463216"/>
                </a:lnTo>
                <a:lnTo>
                  <a:pt x="1280159" y="407774"/>
                </a:lnTo>
                <a:lnTo>
                  <a:pt x="1289832" y="370480"/>
                </a:lnTo>
                <a:lnTo>
                  <a:pt x="1300222" y="326059"/>
                </a:lnTo>
                <a:lnTo>
                  <a:pt x="1311344" y="277095"/>
                </a:lnTo>
                <a:lnTo>
                  <a:pt x="1323211" y="226174"/>
                </a:lnTo>
                <a:lnTo>
                  <a:pt x="1335836" y="175879"/>
                </a:lnTo>
                <a:lnTo>
                  <a:pt x="1349232" y="128795"/>
                </a:lnTo>
                <a:lnTo>
                  <a:pt x="1363413" y="87505"/>
                </a:lnTo>
                <a:lnTo>
                  <a:pt x="1394180" y="32648"/>
                </a:lnTo>
                <a:lnTo>
                  <a:pt x="1410792" y="24249"/>
                </a:lnTo>
                <a:lnTo>
                  <a:pt x="1428242" y="31981"/>
                </a:lnTo>
                <a:lnTo>
                  <a:pt x="1454734" y="78063"/>
                </a:lnTo>
                <a:lnTo>
                  <a:pt x="1469232" y="116135"/>
                </a:lnTo>
                <a:lnTo>
                  <a:pt x="1484399" y="162172"/>
                </a:lnTo>
                <a:lnTo>
                  <a:pt x="1500111" y="214633"/>
                </a:lnTo>
                <a:lnTo>
                  <a:pt x="1516244" y="271976"/>
                </a:lnTo>
                <a:lnTo>
                  <a:pt x="1532672" y="332658"/>
                </a:lnTo>
                <a:lnTo>
                  <a:pt x="1549273" y="395138"/>
                </a:lnTo>
                <a:lnTo>
                  <a:pt x="1565921" y="457874"/>
                </a:lnTo>
                <a:lnTo>
                  <a:pt x="1582492" y="519324"/>
                </a:lnTo>
                <a:lnTo>
                  <a:pt x="1598862" y="577946"/>
                </a:lnTo>
                <a:lnTo>
                  <a:pt x="1614908" y="632199"/>
                </a:lnTo>
                <a:lnTo>
                  <a:pt x="1630504" y="680541"/>
                </a:lnTo>
                <a:lnTo>
                  <a:pt x="1645526" y="721429"/>
                </a:lnTo>
                <a:lnTo>
                  <a:pt x="1673352" y="774677"/>
                </a:lnTo>
                <a:lnTo>
                  <a:pt x="1692991" y="787706"/>
                </a:lnTo>
                <a:lnTo>
                  <a:pt x="1710269" y="779876"/>
                </a:lnTo>
                <a:lnTo>
                  <a:pt x="1738902" y="718702"/>
                </a:lnTo>
                <a:lnTo>
                  <a:pt x="1750837" y="673887"/>
                </a:lnTo>
                <a:lnTo>
                  <a:pt x="1761573" y="625274"/>
                </a:lnTo>
                <a:lnTo>
                  <a:pt x="1771398" y="577127"/>
                </a:lnTo>
                <a:lnTo>
                  <a:pt x="1780605" y="533711"/>
                </a:lnTo>
                <a:lnTo>
                  <a:pt x="1789481" y="499291"/>
                </a:lnTo>
                <a:lnTo>
                  <a:pt x="1798320" y="478132"/>
                </a:lnTo>
              </a:path>
              <a:path w="2369820" h="811529">
                <a:moveTo>
                  <a:pt x="1770887" y="550903"/>
                </a:moveTo>
                <a:lnTo>
                  <a:pt x="1785442" y="491894"/>
                </a:lnTo>
                <a:lnTo>
                  <a:pt x="1799171" y="432422"/>
                </a:lnTo>
                <a:lnTo>
                  <a:pt x="1812243" y="373370"/>
                </a:lnTo>
                <a:lnTo>
                  <a:pt x="1824823" y="315619"/>
                </a:lnTo>
                <a:lnTo>
                  <a:pt x="1837078" y="260051"/>
                </a:lnTo>
                <a:lnTo>
                  <a:pt x="1849175" y="207550"/>
                </a:lnTo>
                <a:lnTo>
                  <a:pt x="1861280" y="158997"/>
                </a:lnTo>
                <a:lnTo>
                  <a:pt x="1873560" y="115275"/>
                </a:lnTo>
                <a:lnTo>
                  <a:pt x="1886181" y="77265"/>
                </a:lnTo>
                <a:lnTo>
                  <a:pt x="1913116" y="21913"/>
                </a:lnTo>
                <a:lnTo>
                  <a:pt x="1943416" y="0"/>
                </a:lnTo>
                <a:lnTo>
                  <a:pt x="1960245" y="3787"/>
                </a:lnTo>
                <a:lnTo>
                  <a:pt x="1990300" y="40779"/>
                </a:lnTo>
                <a:lnTo>
                  <a:pt x="2025011" y="116154"/>
                </a:lnTo>
                <a:lnTo>
                  <a:pt x="2043599" y="164843"/>
                </a:lnTo>
                <a:lnTo>
                  <a:pt x="2062733" y="219057"/>
                </a:lnTo>
                <a:lnTo>
                  <a:pt x="2082209" y="277440"/>
                </a:lnTo>
                <a:lnTo>
                  <a:pt x="2101820" y="338633"/>
                </a:lnTo>
                <a:lnTo>
                  <a:pt x="2121360" y="401282"/>
                </a:lnTo>
                <a:lnTo>
                  <a:pt x="2140624" y="464027"/>
                </a:lnTo>
                <a:lnTo>
                  <a:pt x="2159405" y="525514"/>
                </a:lnTo>
                <a:lnTo>
                  <a:pt x="2177499" y="584384"/>
                </a:lnTo>
                <a:lnTo>
                  <a:pt x="2194699" y="639282"/>
                </a:lnTo>
                <a:lnTo>
                  <a:pt x="2210800" y="688849"/>
                </a:lnTo>
                <a:lnTo>
                  <a:pt x="2225595" y="731730"/>
                </a:lnTo>
                <a:lnTo>
                  <a:pt x="2250447" y="792003"/>
                </a:lnTo>
                <a:lnTo>
                  <a:pt x="2275330" y="811281"/>
                </a:lnTo>
                <a:lnTo>
                  <a:pt x="2289950" y="796009"/>
                </a:lnTo>
                <a:lnTo>
                  <a:pt x="2316839" y="722067"/>
                </a:lnTo>
                <a:lnTo>
                  <a:pt x="2328862" y="671506"/>
                </a:lnTo>
                <a:lnTo>
                  <a:pt x="2339772" y="617291"/>
                </a:lnTo>
                <a:lnTo>
                  <a:pt x="2349447" y="563477"/>
                </a:lnTo>
                <a:lnTo>
                  <a:pt x="2357762" y="514118"/>
                </a:lnTo>
                <a:lnTo>
                  <a:pt x="2364594" y="473269"/>
                </a:lnTo>
                <a:lnTo>
                  <a:pt x="2369820" y="444985"/>
                </a:lnTo>
              </a:path>
            </a:pathLst>
          </a:custGeom>
          <a:ln w="25908">
            <a:solidFill>
              <a:srgbClr val="FF0000"/>
            </a:solidFill>
          </a:ln>
        </p:spPr>
        <p:txBody>
          <a:bodyPr wrap="square" lIns="0" tIns="0" rIns="0" bIns="0" rtlCol="0"/>
          <a:lstStyle/>
          <a:p>
            <a:endParaRPr/>
          </a:p>
        </p:txBody>
      </p:sp>
      <p:sp>
        <p:nvSpPr>
          <p:cNvPr id="20" name="object 18">
            <a:extLst>
              <a:ext uri="{FF2B5EF4-FFF2-40B4-BE49-F238E27FC236}">
                <a16:creationId xmlns:a16="http://schemas.microsoft.com/office/drawing/2014/main" id="{4B4162A2-193C-EF5A-CD92-77BDA65A3BFC}"/>
              </a:ext>
            </a:extLst>
          </p:cNvPr>
          <p:cNvSpPr txBox="1"/>
          <p:nvPr/>
        </p:nvSpPr>
        <p:spPr>
          <a:xfrm>
            <a:off x="6414695" y="3478904"/>
            <a:ext cx="3139440" cy="258404"/>
          </a:xfrm>
          <a:prstGeom prst="rect">
            <a:avLst/>
          </a:prstGeom>
        </p:spPr>
        <p:txBody>
          <a:bodyPr vert="horz" wrap="square" lIns="0" tIns="12065" rIns="0" bIns="0" rtlCol="0">
            <a:spAutoFit/>
          </a:bodyPr>
          <a:lstStyle/>
          <a:p>
            <a:pPr marL="12700">
              <a:lnSpc>
                <a:spcPct val="100000"/>
              </a:lnSpc>
              <a:spcBef>
                <a:spcPts val="95"/>
              </a:spcBef>
            </a:pPr>
            <a:r>
              <a:rPr sz="1600" spc="-5" dirty="0" err="1">
                <a:solidFill>
                  <a:srgbClr val="FF0000"/>
                </a:solidFill>
                <a:latin typeface="Arial MT"/>
                <a:cs typeface="Arial MT"/>
              </a:rPr>
              <a:t>Hyperp</a:t>
            </a:r>
            <a:r>
              <a:rPr lang="cs-CZ" sz="1600" spc="-5" dirty="0" err="1">
                <a:solidFill>
                  <a:srgbClr val="FF0000"/>
                </a:solidFill>
                <a:latin typeface="Arial MT"/>
                <a:cs typeface="Arial MT"/>
              </a:rPr>
              <a:t>nea</a:t>
            </a:r>
            <a:r>
              <a:rPr sz="1600" spc="15" dirty="0">
                <a:solidFill>
                  <a:srgbClr val="FF0000"/>
                </a:solidFill>
                <a:latin typeface="Arial MT"/>
                <a:cs typeface="Arial MT"/>
              </a:rPr>
              <a:t> </a:t>
            </a:r>
            <a:r>
              <a:rPr sz="1600" spc="-5" dirty="0">
                <a:latin typeface="Arial MT"/>
                <a:cs typeface="Arial MT"/>
              </a:rPr>
              <a:t>–</a:t>
            </a:r>
            <a:r>
              <a:rPr sz="1600" spc="-15" dirty="0">
                <a:latin typeface="Arial MT"/>
                <a:cs typeface="Arial MT"/>
              </a:rPr>
              <a:t> </a:t>
            </a:r>
            <a:r>
              <a:rPr lang="cs-CZ" sz="1600" spc="-10" dirty="0" err="1">
                <a:latin typeface="Arial MT"/>
                <a:cs typeface="Arial MT"/>
              </a:rPr>
              <a:t>deep</a:t>
            </a:r>
            <a:r>
              <a:rPr lang="cs-CZ" sz="1600" spc="-10" dirty="0">
                <a:latin typeface="Arial MT"/>
                <a:cs typeface="Arial MT"/>
              </a:rPr>
              <a:t> </a:t>
            </a:r>
            <a:r>
              <a:rPr lang="cs-CZ" sz="1600" spc="-10" dirty="0" err="1">
                <a:latin typeface="Arial MT"/>
                <a:cs typeface="Arial MT"/>
              </a:rPr>
              <a:t>respiration</a:t>
            </a:r>
            <a:endParaRPr sz="1600" dirty="0">
              <a:latin typeface="Arial MT"/>
              <a:cs typeface="Arial MT"/>
            </a:endParaRPr>
          </a:p>
        </p:txBody>
      </p:sp>
      <p:sp>
        <p:nvSpPr>
          <p:cNvPr id="21" name="object 19">
            <a:extLst>
              <a:ext uri="{FF2B5EF4-FFF2-40B4-BE49-F238E27FC236}">
                <a16:creationId xmlns:a16="http://schemas.microsoft.com/office/drawing/2014/main" id="{965FE106-7973-3D80-D574-5AFD69648545}"/>
              </a:ext>
            </a:extLst>
          </p:cNvPr>
          <p:cNvSpPr txBox="1"/>
          <p:nvPr/>
        </p:nvSpPr>
        <p:spPr>
          <a:xfrm>
            <a:off x="6414695" y="4858591"/>
            <a:ext cx="3884675" cy="258404"/>
          </a:xfrm>
          <a:prstGeom prst="rect">
            <a:avLst/>
          </a:prstGeom>
        </p:spPr>
        <p:txBody>
          <a:bodyPr vert="horz" wrap="square" lIns="0" tIns="12065" rIns="0" bIns="0" rtlCol="0">
            <a:spAutoFit/>
          </a:bodyPr>
          <a:lstStyle/>
          <a:p>
            <a:pPr marL="12700">
              <a:lnSpc>
                <a:spcPct val="100000"/>
              </a:lnSpc>
              <a:spcBef>
                <a:spcPts val="95"/>
              </a:spcBef>
            </a:pPr>
            <a:r>
              <a:rPr sz="1600" spc="-5" dirty="0" err="1">
                <a:solidFill>
                  <a:srgbClr val="006FC0"/>
                </a:solidFill>
                <a:latin typeface="Arial MT"/>
                <a:cs typeface="Arial MT"/>
              </a:rPr>
              <a:t>H</a:t>
            </a:r>
            <a:r>
              <a:rPr sz="1600" spc="-25" dirty="0" err="1">
                <a:solidFill>
                  <a:srgbClr val="006FC0"/>
                </a:solidFill>
                <a:latin typeface="Arial MT"/>
                <a:cs typeface="Arial MT"/>
              </a:rPr>
              <a:t>y</a:t>
            </a:r>
            <a:r>
              <a:rPr sz="1600" spc="-5" dirty="0" err="1">
                <a:solidFill>
                  <a:srgbClr val="006FC0"/>
                </a:solidFill>
                <a:latin typeface="Arial MT"/>
                <a:cs typeface="Arial MT"/>
              </a:rPr>
              <a:t>popn</a:t>
            </a:r>
            <a:r>
              <a:rPr lang="cs-CZ" sz="1600" spc="-5" dirty="0" err="1">
                <a:solidFill>
                  <a:srgbClr val="006FC0"/>
                </a:solidFill>
                <a:latin typeface="Arial MT"/>
                <a:cs typeface="Arial MT"/>
              </a:rPr>
              <a:t>ea</a:t>
            </a:r>
            <a:r>
              <a:rPr sz="1600" spc="25" dirty="0">
                <a:solidFill>
                  <a:srgbClr val="006FC0"/>
                </a:solidFill>
                <a:latin typeface="Arial MT"/>
                <a:cs typeface="Arial MT"/>
              </a:rPr>
              <a:t> </a:t>
            </a:r>
            <a:r>
              <a:rPr sz="1600" spc="-5" dirty="0">
                <a:latin typeface="Arial MT"/>
                <a:cs typeface="Arial MT"/>
              </a:rPr>
              <a:t>– </a:t>
            </a:r>
            <a:r>
              <a:rPr lang="cs-CZ" sz="1600" spc="-5" dirty="0" err="1">
                <a:latin typeface="Arial MT"/>
                <a:cs typeface="Arial MT"/>
              </a:rPr>
              <a:t>shallow</a:t>
            </a:r>
            <a:r>
              <a:rPr lang="cs-CZ" sz="1600" spc="-5" dirty="0">
                <a:latin typeface="Arial MT"/>
                <a:cs typeface="Arial MT"/>
              </a:rPr>
              <a:t> </a:t>
            </a:r>
            <a:r>
              <a:rPr lang="cs-CZ" sz="1600" spc="-5" dirty="0" err="1">
                <a:latin typeface="Arial MT"/>
                <a:cs typeface="Arial MT"/>
              </a:rPr>
              <a:t>respiration</a:t>
            </a:r>
            <a:endParaRPr sz="1600" dirty="0">
              <a:latin typeface="Arial MT"/>
              <a:cs typeface="Arial MT"/>
            </a:endParaRPr>
          </a:p>
        </p:txBody>
      </p:sp>
      <p:grpSp>
        <p:nvGrpSpPr>
          <p:cNvPr id="22" name="object 20">
            <a:extLst>
              <a:ext uri="{FF2B5EF4-FFF2-40B4-BE49-F238E27FC236}">
                <a16:creationId xmlns:a16="http://schemas.microsoft.com/office/drawing/2014/main" id="{664819BC-D648-E96D-8872-2D2B20E84E20}"/>
              </a:ext>
            </a:extLst>
          </p:cNvPr>
          <p:cNvGrpSpPr/>
          <p:nvPr/>
        </p:nvGrpSpPr>
        <p:grpSpPr>
          <a:xfrm>
            <a:off x="6124374" y="3773356"/>
            <a:ext cx="3681729" cy="880110"/>
            <a:chOff x="6225540" y="3680521"/>
            <a:chExt cx="3681729" cy="880110"/>
          </a:xfrm>
        </p:grpSpPr>
        <p:sp>
          <p:nvSpPr>
            <p:cNvPr id="23" name="object 21">
              <a:extLst>
                <a:ext uri="{FF2B5EF4-FFF2-40B4-BE49-F238E27FC236}">
                  <a16:creationId xmlns:a16="http://schemas.microsoft.com/office/drawing/2014/main" id="{F2EAF4AD-AEB6-6E95-AF86-F5EADC9F28EC}"/>
                </a:ext>
              </a:extLst>
            </p:cNvPr>
            <p:cNvSpPr/>
            <p:nvPr/>
          </p:nvSpPr>
          <p:spPr>
            <a:xfrm>
              <a:off x="6310122" y="3899154"/>
              <a:ext cx="3345179" cy="478790"/>
            </a:xfrm>
            <a:custGeom>
              <a:avLst/>
              <a:gdLst/>
              <a:ahLst/>
              <a:cxnLst/>
              <a:rect l="l" t="t" r="r" b="b"/>
              <a:pathLst>
                <a:path w="3345179" h="478789">
                  <a:moveTo>
                    <a:pt x="0" y="462026"/>
                  </a:moveTo>
                  <a:lnTo>
                    <a:pt x="32809" y="437507"/>
                  </a:lnTo>
                  <a:lnTo>
                    <a:pt x="61433" y="402960"/>
                  </a:lnTo>
                  <a:lnTo>
                    <a:pt x="86514" y="360703"/>
                  </a:lnTo>
                  <a:lnTo>
                    <a:pt x="108693" y="313055"/>
                  </a:lnTo>
                  <a:lnTo>
                    <a:pt x="128610" y="262331"/>
                  </a:lnTo>
                  <a:lnTo>
                    <a:pt x="146907" y="210851"/>
                  </a:lnTo>
                  <a:lnTo>
                    <a:pt x="164225" y="160932"/>
                  </a:lnTo>
                  <a:lnTo>
                    <a:pt x="181205" y="114892"/>
                  </a:lnTo>
                  <a:lnTo>
                    <a:pt x="198489" y="75049"/>
                  </a:lnTo>
                  <a:lnTo>
                    <a:pt x="216717" y="43719"/>
                  </a:lnTo>
                  <a:lnTo>
                    <a:pt x="236531" y="23222"/>
                  </a:lnTo>
                  <a:lnTo>
                    <a:pt x="258572" y="15875"/>
                  </a:lnTo>
                  <a:lnTo>
                    <a:pt x="280422" y="23413"/>
                  </a:lnTo>
                  <a:lnTo>
                    <a:pt x="325580" y="76376"/>
                  </a:lnTo>
                  <a:lnTo>
                    <a:pt x="348736" y="116902"/>
                  </a:lnTo>
                  <a:lnTo>
                    <a:pt x="372176" y="163526"/>
                  </a:lnTo>
                  <a:lnTo>
                    <a:pt x="395823" y="213798"/>
                  </a:lnTo>
                  <a:lnTo>
                    <a:pt x="419603" y="265270"/>
                  </a:lnTo>
                  <a:lnTo>
                    <a:pt x="443440" y="315493"/>
                  </a:lnTo>
                  <a:lnTo>
                    <a:pt x="467258" y="362018"/>
                  </a:lnTo>
                  <a:lnTo>
                    <a:pt x="490982" y="402395"/>
                  </a:lnTo>
                  <a:lnTo>
                    <a:pt x="514536" y="434176"/>
                  </a:lnTo>
                  <a:lnTo>
                    <a:pt x="560831" y="462153"/>
                  </a:lnTo>
                  <a:lnTo>
                    <a:pt x="583572" y="454209"/>
                  </a:lnTo>
                  <a:lnTo>
                    <a:pt x="628859" y="399895"/>
                  </a:lnTo>
                  <a:lnTo>
                    <a:pt x="651404" y="358511"/>
                  </a:lnTo>
                  <a:lnTo>
                    <a:pt x="673881" y="310966"/>
                  </a:lnTo>
                  <a:lnTo>
                    <a:pt x="696290" y="259755"/>
                  </a:lnTo>
                  <a:lnTo>
                    <a:pt x="718630" y="207368"/>
                  </a:lnTo>
                  <a:lnTo>
                    <a:pt x="740899" y="156301"/>
                  </a:lnTo>
                  <a:lnTo>
                    <a:pt x="763097" y="109045"/>
                  </a:lnTo>
                  <a:lnTo>
                    <a:pt x="785223" y="68094"/>
                  </a:lnTo>
                  <a:lnTo>
                    <a:pt x="807275" y="35941"/>
                  </a:lnTo>
                  <a:lnTo>
                    <a:pt x="851153" y="8001"/>
                  </a:lnTo>
                  <a:lnTo>
                    <a:pt x="872948" y="16439"/>
                  </a:lnTo>
                  <a:lnTo>
                    <a:pt x="916041" y="72624"/>
                  </a:lnTo>
                  <a:lnTo>
                    <a:pt x="937402" y="115285"/>
                  </a:lnTo>
                  <a:lnTo>
                    <a:pt x="958683" y="164267"/>
                  </a:lnTo>
                  <a:lnTo>
                    <a:pt x="979913" y="217027"/>
                  </a:lnTo>
                  <a:lnTo>
                    <a:pt x="1001126" y="271024"/>
                  </a:lnTo>
                  <a:lnTo>
                    <a:pt x="1022353" y="323712"/>
                  </a:lnTo>
                  <a:lnTo>
                    <a:pt x="1043624" y="372550"/>
                  </a:lnTo>
                  <a:lnTo>
                    <a:pt x="1064972" y="414994"/>
                  </a:lnTo>
                  <a:lnTo>
                    <a:pt x="1086428" y="448502"/>
                  </a:lnTo>
                  <a:lnTo>
                    <a:pt x="1129792" y="478536"/>
                  </a:lnTo>
                  <a:lnTo>
                    <a:pt x="1151835" y="470838"/>
                  </a:lnTo>
                  <a:lnTo>
                    <a:pt x="1196647" y="415986"/>
                  </a:lnTo>
                  <a:lnTo>
                    <a:pt x="1219299" y="373904"/>
                  </a:lnTo>
                  <a:lnTo>
                    <a:pt x="1242036" y="325435"/>
                  </a:lnTo>
                  <a:lnTo>
                    <a:pt x="1264801" y="273113"/>
                  </a:lnTo>
                  <a:lnTo>
                    <a:pt x="1287534" y="219476"/>
                  </a:lnTo>
                  <a:lnTo>
                    <a:pt x="1310177" y="167059"/>
                  </a:lnTo>
                  <a:lnTo>
                    <a:pt x="1332671" y="118400"/>
                  </a:lnTo>
                  <a:lnTo>
                    <a:pt x="1354957" y="76035"/>
                  </a:lnTo>
                  <a:lnTo>
                    <a:pt x="1376978" y="42499"/>
                  </a:lnTo>
                  <a:lnTo>
                    <a:pt x="1419986" y="12065"/>
                  </a:lnTo>
                  <a:lnTo>
                    <a:pt x="1440831" y="19326"/>
                  </a:lnTo>
                  <a:lnTo>
                    <a:pt x="1481223" y="72720"/>
                  </a:lnTo>
                  <a:lnTo>
                    <a:pt x="1500934" y="113846"/>
                  </a:lnTo>
                  <a:lnTo>
                    <a:pt x="1520429" y="161253"/>
                  </a:lnTo>
                  <a:lnTo>
                    <a:pt x="1539791" y="212438"/>
                  </a:lnTo>
                  <a:lnTo>
                    <a:pt x="1559101" y="264897"/>
                  </a:lnTo>
                  <a:lnTo>
                    <a:pt x="1578440" y="316126"/>
                  </a:lnTo>
                  <a:lnTo>
                    <a:pt x="1597890" y="363624"/>
                  </a:lnTo>
                  <a:lnTo>
                    <a:pt x="1617533" y="404885"/>
                  </a:lnTo>
                  <a:lnTo>
                    <a:pt x="1637450" y="437406"/>
                  </a:lnTo>
                  <a:lnTo>
                    <a:pt x="1678431" y="466217"/>
                  </a:lnTo>
                  <a:lnTo>
                    <a:pt x="1699549" y="458373"/>
                  </a:lnTo>
                  <a:lnTo>
                    <a:pt x="1742642" y="403997"/>
                  </a:lnTo>
                  <a:lnTo>
                    <a:pt x="1764539" y="362463"/>
                  </a:lnTo>
                  <a:lnTo>
                    <a:pt x="1786617" y="314695"/>
                  </a:lnTo>
                  <a:lnTo>
                    <a:pt x="1808838" y="263193"/>
                  </a:lnTo>
                  <a:lnTo>
                    <a:pt x="1831161" y="210456"/>
                  </a:lnTo>
                  <a:lnTo>
                    <a:pt x="1853548" y="158981"/>
                  </a:lnTo>
                  <a:lnTo>
                    <a:pt x="1875960" y="111267"/>
                  </a:lnTo>
                  <a:lnTo>
                    <a:pt x="1898358" y="69814"/>
                  </a:lnTo>
                  <a:lnTo>
                    <a:pt x="1920701" y="37119"/>
                  </a:lnTo>
                  <a:lnTo>
                    <a:pt x="1965071" y="8001"/>
                  </a:lnTo>
                  <a:lnTo>
                    <a:pt x="1987208" y="15745"/>
                  </a:lnTo>
                  <a:lnTo>
                    <a:pt x="2031921" y="70150"/>
                  </a:lnTo>
                  <a:lnTo>
                    <a:pt x="2054398" y="111780"/>
                  </a:lnTo>
                  <a:lnTo>
                    <a:pt x="2076890" y="159675"/>
                  </a:lnTo>
                  <a:lnTo>
                    <a:pt x="2099348" y="211318"/>
                  </a:lnTo>
                  <a:lnTo>
                    <a:pt x="2121723" y="264194"/>
                  </a:lnTo>
                  <a:lnTo>
                    <a:pt x="2143964" y="315788"/>
                  </a:lnTo>
                  <a:lnTo>
                    <a:pt x="2166024" y="363583"/>
                  </a:lnTo>
                  <a:lnTo>
                    <a:pt x="2187852" y="405065"/>
                  </a:lnTo>
                  <a:lnTo>
                    <a:pt x="2209399" y="437717"/>
                  </a:lnTo>
                  <a:lnTo>
                    <a:pt x="2251455" y="466471"/>
                  </a:lnTo>
                  <a:lnTo>
                    <a:pt x="2271782" y="458365"/>
                  </a:lnTo>
                  <a:lnTo>
                    <a:pt x="2310769" y="402891"/>
                  </a:lnTo>
                  <a:lnTo>
                    <a:pt x="2329657" y="360597"/>
                  </a:lnTo>
                  <a:lnTo>
                    <a:pt x="2348294" y="311982"/>
                  </a:lnTo>
                  <a:lnTo>
                    <a:pt x="2366793" y="259584"/>
                  </a:lnTo>
                  <a:lnTo>
                    <a:pt x="2385269" y="205939"/>
                  </a:lnTo>
                  <a:lnTo>
                    <a:pt x="2403836" y="153586"/>
                  </a:lnTo>
                  <a:lnTo>
                    <a:pt x="2422607" y="105061"/>
                  </a:lnTo>
                  <a:lnTo>
                    <a:pt x="2441698" y="62903"/>
                  </a:lnTo>
                  <a:lnTo>
                    <a:pt x="2461222" y="29648"/>
                  </a:lnTo>
                  <a:lnTo>
                    <a:pt x="2502027" y="0"/>
                  </a:lnTo>
                  <a:lnTo>
                    <a:pt x="2523455" y="7822"/>
                  </a:lnTo>
                  <a:lnTo>
                    <a:pt x="2567998" y="62809"/>
                  </a:lnTo>
                  <a:lnTo>
                    <a:pt x="2590928" y="104912"/>
                  </a:lnTo>
                  <a:lnTo>
                    <a:pt x="2614172" y="153378"/>
                  </a:lnTo>
                  <a:lnTo>
                    <a:pt x="2637638" y="205677"/>
                  </a:lnTo>
                  <a:lnTo>
                    <a:pt x="2661234" y="259278"/>
                  </a:lnTo>
                  <a:lnTo>
                    <a:pt x="2684868" y="311649"/>
                  </a:lnTo>
                  <a:lnTo>
                    <a:pt x="2708445" y="360260"/>
                  </a:lnTo>
                  <a:lnTo>
                    <a:pt x="2731875" y="402579"/>
                  </a:lnTo>
                  <a:lnTo>
                    <a:pt x="2755064" y="436074"/>
                  </a:lnTo>
                  <a:lnTo>
                    <a:pt x="2800350" y="466471"/>
                  </a:lnTo>
                  <a:lnTo>
                    <a:pt x="2822454" y="459201"/>
                  </a:lnTo>
                  <a:lnTo>
                    <a:pt x="2866206" y="405883"/>
                  </a:lnTo>
                  <a:lnTo>
                    <a:pt x="2887877" y="364822"/>
                  </a:lnTo>
                  <a:lnTo>
                    <a:pt x="2909425" y="317483"/>
                  </a:lnTo>
                  <a:lnTo>
                    <a:pt x="2930862" y="266359"/>
                  </a:lnTo>
                  <a:lnTo>
                    <a:pt x="2952198" y="213943"/>
                  </a:lnTo>
                  <a:lnTo>
                    <a:pt x="2973445" y="162729"/>
                  </a:lnTo>
                  <a:lnTo>
                    <a:pt x="2994615" y="115209"/>
                  </a:lnTo>
                  <a:lnTo>
                    <a:pt x="3015717" y="73877"/>
                  </a:lnTo>
                  <a:lnTo>
                    <a:pt x="3036764" y="41226"/>
                  </a:lnTo>
                  <a:lnTo>
                    <a:pt x="3078733" y="11938"/>
                  </a:lnTo>
                  <a:lnTo>
                    <a:pt x="3101747" y="20723"/>
                  </a:lnTo>
                  <a:lnTo>
                    <a:pt x="3149066" y="82470"/>
                  </a:lnTo>
                  <a:lnTo>
                    <a:pt x="3172986" y="129102"/>
                  </a:lnTo>
                  <a:lnTo>
                    <a:pt x="3196824" y="182020"/>
                  </a:lnTo>
                  <a:lnTo>
                    <a:pt x="3220386" y="238061"/>
                  </a:lnTo>
                  <a:lnTo>
                    <a:pt x="3243480" y="294059"/>
                  </a:lnTo>
                  <a:lnTo>
                    <a:pt x="3265913" y="346851"/>
                  </a:lnTo>
                  <a:lnTo>
                    <a:pt x="3287492" y="393271"/>
                  </a:lnTo>
                  <a:lnTo>
                    <a:pt x="3308024" y="430156"/>
                  </a:lnTo>
                  <a:lnTo>
                    <a:pt x="3327318" y="454340"/>
                  </a:lnTo>
                  <a:lnTo>
                    <a:pt x="3345179" y="462661"/>
                  </a:lnTo>
                </a:path>
              </a:pathLst>
            </a:custGeom>
            <a:ln w="25908">
              <a:solidFill>
                <a:srgbClr val="000000"/>
              </a:solidFill>
            </a:ln>
          </p:spPr>
          <p:txBody>
            <a:bodyPr wrap="square" lIns="0" tIns="0" rIns="0" bIns="0" rtlCol="0"/>
            <a:lstStyle/>
            <a:p>
              <a:endParaRPr/>
            </a:p>
          </p:txBody>
        </p:sp>
        <p:sp>
          <p:nvSpPr>
            <p:cNvPr id="24" name="object 22">
              <a:extLst>
                <a:ext uri="{FF2B5EF4-FFF2-40B4-BE49-F238E27FC236}">
                  <a16:creationId xmlns:a16="http://schemas.microsoft.com/office/drawing/2014/main" id="{BA0560A0-2E29-2AD3-3ABA-7335CF4CA6D7}"/>
                </a:ext>
              </a:extLst>
            </p:cNvPr>
            <p:cNvSpPr/>
            <p:nvPr/>
          </p:nvSpPr>
          <p:spPr>
            <a:xfrm>
              <a:off x="6230112" y="3898392"/>
              <a:ext cx="3672840" cy="478155"/>
            </a:xfrm>
            <a:custGeom>
              <a:avLst/>
              <a:gdLst/>
              <a:ahLst/>
              <a:cxnLst/>
              <a:rect l="l" t="t" r="r" b="b"/>
              <a:pathLst>
                <a:path w="3672840" h="478154">
                  <a:moveTo>
                    <a:pt x="0" y="0"/>
                  </a:moveTo>
                  <a:lnTo>
                    <a:pt x="3672459" y="0"/>
                  </a:lnTo>
                </a:path>
                <a:path w="3672840" h="478154">
                  <a:moveTo>
                    <a:pt x="0" y="477646"/>
                  </a:moveTo>
                  <a:lnTo>
                    <a:pt x="3672459" y="472439"/>
                  </a:lnTo>
                </a:path>
              </a:pathLst>
            </a:custGeom>
            <a:ln w="9144">
              <a:solidFill>
                <a:srgbClr val="0000DC"/>
              </a:solidFill>
            </a:ln>
          </p:spPr>
          <p:txBody>
            <a:bodyPr wrap="square" lIns="0" tIns="0" rIns="0" bIns="0" rtlCol="0"/>
            <a:lstStyle/>
            <a:p>
              <a:endParaRPr/>
            </a:p>
          </p:txBody>
        </p:sp>
        <p:sp>
          <p:nvSpPr>
            <p:cNvPr id="25" name="object 23">
              <a:extLst>
                <a:ext uri="{FF2B5EF4-FFF2-40B4-BE49-F238E27FC236}">
                  <a16:creationId xmlns:a16="http://schemas.microsoft.com/office/drawing/2014/main" id="{8E3C9031-F3C4-7ED3-13BE-42785A9B86C6}"/>
                </a:ext>
              </a:extLst>
            </p:cNvPr>
            <p:cNvSpPr/>
            <p:nvPr/>
          </p:nvSpPr>
          <p:spPr>
            <a:xfrm>
              <a:off x="8655558" y="3693475"/>
              <a:ext cx="1066800" cy="854075"/>
            </a:xfrm>
            <a:custGeom>
              <a:avLst/>
              <a:gdLst/>
              <a:ahLst/>
              <a:cxnLst/>
              <a:rect l="l" t="t" r="r" b="b"/>
              <a:pathLst>
                <a:path w="1066800" h="854075">
                  <a:moveTo>
                    <a:pt x="0" y="589853"/>
                  </a:moveTo>
                  <a:lnTo>
                    <a:pt x="14260" y="530803"/>
                  </a:lnTo>
                  <a:lnTo>
                    <a:pt x="27110" y="471167"/>
                  </a:lnTo>
                  <a:lnTo>
                    <a:pt x="38799" y="411851"/>
                  </a:lnTo>
                  <a:lnTo>
                    <a:pt x="49574" y="353757"/>
                  </a:lnTo>
                  <a:lnTo>
                    <a:pt x="59686" y="297790"/>
                  </a:lnTo>
                  <a:lnTo>
                    <a:pt x="69383" y="244853"/>
                  </a:lnTo>
                  <a:lnTo>
                    <a:pt x="78914" y="195851"/>
                  </a:lnTo>
                  <a:lnTo>
                    <a:pt x="88529" y="151687"/>
                  </a:lnTo>
                  <a:lnTo>
                    <a:pt x="98477" y="113265"/>
                  </a:lnTo>
                  <a:lnTo>
                    <a:pt x="120367" y="57264"/>
                  </a:lnTo>
                  <a:lnTo>
                    <a:pt x="146577" y="35079"/>
                  </a:lnTo>
                  <a:lnTo>
                    <a:pt x="161925" y="38927"/>
                  </a:lnTo>
                  <a:lnTo>
                    <a:pt x="190226" y="76385"/>
                  </a:lnTo>
                  <a:lnTo>
                    <a:pt x="223474" y="152577"/>
                  </a:lnTo>
                  <a:lnTo>
                    <a:pt x="241432" y="201772"/>
                  </a:lnTo>
                  <a:lnTo>
                    <a:pt x="260001" y="256539"/>
                  </a:lnTo>
                  <a:lnTo>
                    <a:pt x="278974" y="315507"/>
                  </a:lnTo>
                  <a:lnTo>
                    <a:pt x="298140" y="377306"/>
                  </a:lnTo>
                  <a:lnTo>
                    <a:pt x="317293" y="440564"/>
                  </a:lnTo>
                  <a:lnTo>
                    <a:pt x="336224" y="503912"/>
                  </a:lnTo>
                  <a:lnTo>
                    <a:pt x="354724" y="565979"/>
                  </a:lnTo>
                  <a:lnTo>
                    <a:pt x="372585" y="625394"/>
                  </a:lnTo>
                  <a:lnTo>
                    <a:pt x="389598" y="680786"/>
                  </a:lnTo>
                  <a:lnTo>
                    <a:pt x="405556" y="730786"/>
                  </a:lnTo>
                  <a:lnTo>
                    <a:pt x="420249" y="774021"/>
                  </a:lnTo>
                  <a:lnTo>
                    <a:pt x="445009" y="834720"/>
                  </a:lnTo>
                  <a:lnTo>
                    <a:pt x="470970" y="853934"/>
                  </a:lnTo>
                  <a:lnTo>
                    <a:pt x="488366" y="838372"/>
                  </a:lnTo>
                  <a:lnTo>
                    <a:pt x="524213" y="763485"/>
                  </a:lnTo>
                  <a:lnTo>
                    <a:pt x="541559" y="712360"/>
                  </a:lnTo>
                  <a:lnTo>
                    <a:pt x="557786" y="657581"/>
                  </a:lnTo>
                  <a:lnTo>
                    <a:pt x="572340" y="603249"/>
                  </a:lnTo>
                  <a:lnTo>
                    <a:pt x="584671" y="553464"/>
                  </a:lnTo>
                  <a:lnTo>
                    <a:pt x="594227" y="512325"/>
                  </a:lnTo>
                  <a:lnTo>
                    <a:pt x="600456" y="483935"/>
                  </a:lnTo>
                </a:path>
                <a:path w="1066800" h="854075">
                  <a:moveTo>
                    <a:pt x="582168" y="559246"/>
                  </a:moveTo>
                  <a:lnTo>
                    <a:pt x="596442" y="500100"/>
                  </a:lnTo>
                  <a:lnTo>
                    <a:pt x="609315" y="440156"/>
                  </a:lnTo>
                  <a:lnTo>
                    <a:pt x="621010" y="380365"/>
                  </a:lnTo>
                  <a:lnTo>
                    <a:pt x="631752" y="321676"/>
                  </a:lnTo>
                  <a:lnTo>
                    <a:pt x="641764" y="265041"/>
                  </a:lnTo>
                  <a:lnTo>
                    <a:pt x="651271" y="211410"/>
                  </a:lnTo>
                  <a:lnTo>
                    <a:pt x="660495" y="161736"/>
                  </a:lnTo>
                  <a:lnTo>
                    <a:pt x="669661" y="116967"/>
                  </a:lnTo>
                  <a:lnTo>
                    <a:pt x="678992" y="78056"/>
                  </a:lnTo>
                  <a:lnTo>
                    <a:pt x="699046" y="21608"/>
                  </a:lnTo>
                  <a:lnTo>
                    <a:pt x="722448" y="0"/>
                  </a:lnTo>
                  <a:lnTo>
                    <a:pt x="735965" y="4637"/>
                  </a:lnTo>
                  <a:lnTo>
                    <a:pt x="760178" y="44374"/>
                  </a:lnTo>
                  <a:lnTo>
                    <a:pt x="787717" y="124089"/>
                  </a:lnTo>
                  <a:lnTo>
                    <a:pt x="802388" y="175386"/>
                  </a:lnTo>
                  <a:lnTo>
                    <a:pt x="817475" y="232414"/>
                  </a:lnTo>
                  <a:lnTo>
                    <a:pt x="832841" y="293751"/>
                  </a:lnTo>
                  <a:lnTo>
                    <a:pt x="848346" y="357978"/>
                  </a:lnTo>
                  <a:lnTo>
                    <a:pt x="863854" y="423673"/>
                  </a:lnTo>
                  <a:lnTo>
                    <a:pt x="879225" y="489415"/>
                  </a:lnTo>
                  <a:lnTo>
                    <a:pt x="894321" y="553783"/>
                  </a:lnTo>
                  <a:lnTo>
                    <a:pt x="909004" y="615356"/>
                  </a:lnTo>
                  <a:lnTo>
                    <a:pt x="923137" y="672713"/>
                  </a:lnTo>
                  <a:lnTo>
                    <a:pt x="936580" y="724433"/>
                  </a:lnTo>
                  <a:lnTo>
                    <a:pt x="949195" y="769094"/>
                  </a:lnTo>
                  <a:lnTo>
                    <a:pt x="971390" y="831559"/>
                  </a:lnTo>
                  <a:lnTo>
                    <a:pt x="995301" y="850796"/>
                  </a:lnTo>
                  <a:lnTo>
                    <a:pt x="1008144" y="834646"/>
                  </a:lnTo>
                  <a:lnTo>
                    <a:pt x="1029181" y="757837"/>
                  </a:lnTo>
                  <a:lnTo>
                    <a:pt x="1037701" y="705566"/>
                  </a:lnTo>
                  <a:lnTo>
                    <a:pt x="1045104" y="649640"/>
                  </a:lnTo>
                  <a:lnTo>
                    <a:pt x="1051553" y="594254"/>
                  </a:lnTo>
                  <a:lnTo>
                    <a:pt x="1057210" y="543601"/>
                  </a:lnTo>
                  <a:lnTo>
                    <a:pt x="1062239" y="501874"/>
                  </a:lnTo>
                  <a:lnTo>
                    <a:pt x="1066800" y="473267"/>
                  </a:lnTo>
                </a:path>
              </a:pathLst>
            </a:custGeom>
            <a:ln w="25908">
              <a:solidFill>
                <a:srgbClr val="FF0000"/>
              </a:solidFill>
            </a:ln>
          </p:spPr>
          <p:txBody>
            <a:bodyPr wrap="square" lIns="0" tIns="0" rIns="0" bIns="0" rtlCol="0"/>
            <a:lstStyle/>
            <a:p>
              <a:endParaRPr/>
            </a:p>
          </p:txBody>
        </p:sp>
      </p:grpSp>
      <p:grpSp>
        <p:nvGrpSpPr>
          <p:cNvPr id="26" name="object 24">
            <a:extLst>
              <a:ext uri="{FF2B5EF4-FFF2-40B4-BE49-F238E27FC236}">
                <a16:creationId xmlns:a16="http://schemas.microsoft.com/office/drawing/2014/main" id="{B744C9D7-FEE7-28E2-3DD8-E1EFE514210D}"/>
              </a:ext>
            </a:extLst>
          </p:cNvPr>
          <p:cNvGrpSpPr/>
          <p:nvPr/>
        </p:nvGrpSpPr>
        <p:grpSpPr>
          <a:xfrm>
            <a:off x="6128946" y="5275806"/>
            <a:ext cx="3681729" cy="502920"/>
            <a:chOff x="6225540" y="4966715"/>
            <a:chExt cx="3681729" cy="502920"/>
          </a:xfrm>
        </p:grpSpPr>
        <p:sp>
          <p:nvSpPr>
            <p:cNvPr id="27" name="object 25">
              <a:extLst>
                <a:ext uri="{FF2B5EF4-FFF2-40B4-BE49-F238E27FC236}">
                  <a16:creationId xmlns:a16="http://schemas.microsoft.com/office/drawing/2014/main" id="{48CED4A2-6390-C96B-D339-9241F80D6804}"/>
                </a:ext>
              </a:extLst>
            </p:cNvPr>
            <p:cNvSpPr/>
            <p:nvPr/>
          </p:nvSpPr>
          <p:spPr>
            <a:xfrm>
              <a:off x="6310122" y="4979669"/>
              <a:ext cx="3345179" cy="477520"/>
            </a:xfrm>
            <a:custGeom>
              <a:avLst/>
              <a:gdLst/>
              <a:ahLst/>
              <a:cxnLst/>
              <a:rect l="l" t="t" r="r" b="b"/>
              <a:pathLst>
                <a:path w="3345179" h="477520">
                  <a:moveTo>
                    <a:pt x="0" y="460628"/>
                  </a:moveTo>
                  <a:lnTo>
                    <a:pt x="32809" y="436164"/>
                  </a:lnTo>
                  <a:lnTo>
                    <a:pt x="61433" y="401710"/>
                  </a:lnTo>
                  <a:lnTo>
                    <a:pt x="86514" y="359578"/>
                  </a:lnTo>
                  <a:lnTo>
                    <a:pt x="108693" y="312076"/>
                  </a:lnTo>
                  <a:lnTo>
                    <a:pt x="128610" y="261514"/>
                  </a:lnTo>
                  <a:lnTo>
                    <a:pt x="146907" y="210200"/>
                  </a:lnTo>
                  <a:lnTo>
                    <a:pt x="164225" y="160445"/>
                  </a:lnTo>
                  <a:lnTo>
                    <a:pt x="181205" y="114558"/>
                  </a:lnTo>
                  <a:lnTo>
                    <a:pt x="198489" y="74848"/>
                  </a:lnTo>
                  <a:lnTo>
                    <a:pt x="216717" y="43625"/>
                  </a:lnTo>
                  <a:lnTo>
                    <a:pt x="236531" y="23197"/>
                  </a:lnTo>
                  <a:lnTo>
                    <a:pt x="258572" y="15874"/>
                  </a:lnTo>
                  <a:lnTo>
                    <a:pt x="280422" y="23388"/>
                  </a:lnTo>
                  <a:lnTo>
                    <a:pt x="325580" y="76172"/>
                  </a:lnTo>
                  <a:lnTo>
                    <a:pt x="348736" y="116562"/>
                  </a:lnTo>
                  <a:lnTo>
                    <a:pt x="372176" y="163030"/>
                  </a:lnTo>
                  <a:lnTo>
                    <a:pt x="395823" y="213136"/>
                  </a:lnTo>
                  <a:lnTo>
                    <a:pt x="419603" y="264440"/>
                  </a:lnTo>
                  <a:lnTo>
                    <a:pt x="443440" y="314502"/>
                  </a:lnTo>
                  <a:lnTo>
                    <a:pt x="467258" y="360880"/>
                  </a:lnTo>
                  <a:lnTo>
                    <a:pt x="490982" y="401135"/>
                  </a:lnTo>
                  <a:lnTo>
                    <a:pt x="514536" y="432826"/>
                  </a:lnTo>
                  <a:lnTo>
                    <a:pt x="560831" y="460755"/>
                  </a:lnTo>
                  <a:lnTo>
                    <a:pt x="583572" y="452810"/>
                  </a:lnTo>
                  <a:lnTo>
                    <a:pt x="628859" y="398633"/>
                  </a:lnTo>
                  <a:lnTo>
                    <a:pt x="651404" y="357369"/>
                  </a:lnTo>
                  <a:lnTo>
                    <a:pt x="673881" y="309968"/>
                  </a:lnTo>
                  <a:lnTo>
                    <a:pt x="696290" y="258912"/>
                  </a:lnTo>
                  <a:lnTo>
                    <a:pt x="718630" y="206687"/>
                  </a:lnTo>
                  <a:lnTo>
                    <a:pt x="740899" y="155776"/>
                  </a:lnTo>
                  <a:lnTo>
                    <a:pt x="763097" y="108663"/>
                  </a:lnTo>
                  <a:lnTo>
                    <a:pt x="785223" y="67832"/>
                  </a:lnTo>
                  <a:lnTo>
                    <a:pt x="807275" y="35767"/>
                  </a:lnTo>
                  <a:lnTo>
                    <a:pt x="851153" y="7873"/>
                  </a:lnTo>
                  <a:lnTo>
                    <a:pt x="872948" y="16313"/>
                  </a:lnTo>
                  <a:lnTo>
                    <a:pt x="916041" y="72360"/>
                  </a:lnTo>
                  <a:lnTo>
                    <a:pt x="937402" y="114898"/>
                  </a:lnTo>
                  <a:lnTo>
                    <a:pt x="958683" y="163734"/>
                  </a:lnTo>
                  <a:lnTo>
                    <a:pt x="979913" y="216333"/>
                  </a:lnTo>
                  <a:lnTo>
                    <a:pt x="1001126" y="270161"/>
                  </a:lnTo>
                  <a:lnTo>
                    <a:pt x="1022353" y="322684"/>
                  </a:lnTo>
                  <a:lnTo>
                    <a:pt x="1043624" y="371366"/>
                  </a:lnTo>
                  <a:lnTo>
                    <a:pt x="1064972" y="413675"/>
                  </a:lnTo>
                  <a:lnTo>
                    <a:pt x="1086428" y="447075"/>
                  </a:lnTo>
                  <a:lnTo>
                    <a:pt x="1129792" y="477011"/>
                  </a:lnTo>
                  <a:lnTo>
                    <a:pt x="1151835" y="469339"/>
                  </a:lnTo>
                  <a:lnTo>
                    <a:pt x="1196647" y="414668"/>
                  </a:lnTo>
                  <a:lnTo>
                    <a:pt x="1219299" y="372724"/>
                  </a:lnTo>
                  <a:lnTo>
                    <a:pt x="1242036" y="324414"/>
                  </a:lnTo>
                  <a:lnTo>
                    <a:pt x="1264801" y="272263"/>
                  </a:lnTo>
                  <a:lnTo>
                    <a:pt x="1287534" y="218801"/>
                  </a:lnTo>
                  <a:lnTo>
                    <a:pt x="1310177" y="166556"/>
                  </a:lnTo>
                  <a:lnTo>
                    <a:pt x="1332671" y="118056"/>
                  </a:lnTo>
                  <a:lnTo>
                    <a:pt x="1354957" y="75829"/>
                  </a:lnTo>
                  <a:lnTo>
                    <a:pt x="1376978" y="42402"/>
                  </a:lnTo>
                  <a:lnTo>
                    <a:pt x="1419986" y="12064"/>
                  </a:lnTo>
                  <a:lnTo>
                    <a:pt x="1440831" y="19300"/>
                  </a:lnTo>
                  <a:lnTo>
                    <a:pt x="1481223" y="72514"/>
                  </a:lnTo>
                  <a:lnTo>
                    <a:pt x="1500934" y="113502"/>
                  </a:lnTo>
                  <a:lnTo>
                    <a:pt x="1520429" y="160750"/>
                  </a:lnTo>
                  <a:lnTo>
                    <a:pt x="1539791" y="211763"/>
                  </a:lnTo>
                  <a:lnTo>
                    <a:pt x="1559101" y="264047"/>
                  </a:lnTo>
                  <a:lnTo>
                    <a:pt x="1578440" y="315105"/>
                  </a:lnTo>
                  <a:lnTo>
                    <a:pt x="1597890" y="362444"/>
                  </a:lnTo>
                  <a:lnTo>
                    <a:pt x="1617533" y="403567"/>
                  </a:lnTo>
                  <a:lnTo>
                    <a:pt x="1657722" y="457186"/>
                  </a:lnTo>
                  <a:lnTo>
                    <a:pt x="1678431" y="464692"/>
                  </a:lnTo>
                  <a:lnTo>
                    <a:pt x="1699549" y="456874"/>
                  </a:lnTo>
                  <a:lnTo>
                    <a:pt x="1742642" y="402678"/>
                  </a:lnTo>
                  <a:lnTo>
                    <a:pt x="1764539" y="361279"/>
                  </a:lnTo>
                  <a:lnTo>
                    <a:pt x="1786617" y="313667"/>
                  </a:lnTo>
                  <a:lnTo>
                    <a:pt x="1808838" y="262331"/>
                  </a:lnTo>
                  <a:lnTo>
                    <a:pt x="1831161" y="209762"/>
                  </a:lnTo>
                  <a:lnTo>
                    <a:pt x="1853548" y="158448"/>
                  </a:lnTo>
                  <a:lnTo>
                    <a:pt x="1875960" y="110881"/>
                  </a:lnTo>
                  <a:lnTo>
                    <a:pt x="1898358" y="69550"/>
                  </a:lnTo>
                  <a:lnTo>
                    <a:pt x="1920701" y="36945"/>
                  </a:lnTo>
                  <a:lnTo>
                    <a:pt x="1965071" y="7873"/>
                  </a:lnTo>
                  <a:lnTo>
                    <a:pt x="1987208" y="15619"/>
                  </a:lnTo>
                  <a:lnTo>
                    <a:pt x="2031921" y="69888"/>
                  </a:lnTo>
                  <a:lnTo>
                    <a:pt x="2054398" y="111398"/>
                  </a:lnTo>
                  <a:lnTo>
                    <a:pt x="2076890" y="159150"/>
                  </a:lnTo>
                  <a:lnTo>
                    <a:pt x="2099348" y="210637"/>
                  </a:lnTo>
                  <a:lnTo>
                    <a:pt x="2121723" y="263352"/>
                  </a:lnTo>
                  <a:lnTo>
                    <a:pt x="2143964" y="314789"/>
                  </a:lnTo>
                  <a:lnTo>
                    <a:pt x="2166024" y="362442"/>
                  </a:lnTo>
                  <a:lnTo>
                    <a:pt x="2187852" y="403803"/>
                  </a:lnTo>
                  <a:lnTo>
                    <a:pt x="2209399" y="436367"/>
                  </a:lnTo>
                  <a:lnTo>
                    <a:pt x="2251455" y="465073"/>
                  </a:lnTo>
                  <a:lnTo>
                    <a:pt x="2271782" y="456966"/>
                  </a:lnTo>
                  <a:lnTo>
                    <a:pt x="2310769" y="401630"/>
                  </a:lnTo>
                  <a:lnTo>
                    <a:pt x="2329657" y="359459"/>
                  </a:lnTo>
                  <a:lnTo>
                    <a:pt x="2348294" y="310991"/>
                  </a:lnTo>
                  <a:lnTo>
                    <a:pt x="2366793" y="258754"/>
                  </a:lnTo>
                  <a:lnTo>
                    <a:pt x="2385269" y="205278"/>
                  </a:lnTo>
                  <a:lnTo>
                    <a:pt x="2403836" y="153090"/>
                  </a:lnTo>
                  <a:lnTo>
                    <a:pt x="2422607" y="104721"/>
                  </a:lnTo>
                  <a:lnTo>
                    <a:pt x="2441698" y="62699"/>
                  </a:lnTo>
                  <a:lnTo>
                    <a:pt x="2461222" y="29552"/>
                  </a:lnTo>
                  <a:lnTo>
                    <a:pt x="2502027" y="0"/>
                  </a:lnTo>
                  <a:lnTo>
                    <a:pt x="2523455" y="7796"/>
                  </a:lnTo>
                  <a:lnTo>
                    <a:pt x="2567998" y="62603"/>
                  </a:lnTo>
                  <a:lnTo>
                    <a:pt x="2590928" y="104567"/>
                  </a:lnTo>
                  <a:lnTo>
                    <a:pt x="2614172" y="152875"/>
                  </a:lnTo>
                  <a:lnTo>
                    <a:pt x="2637638" y="205003"/>
                  </a:lnTo>
                  <a:lnTo>
                    <a:pt x="2661234" y="258428"/>
                  </a:lnTo>
                  <a:lnTo>
                    <a:pt x="2684868" y="310628"/>
                  </a:lnTo>
                  <a:lnTo>
                    <a:pt x="2708445" y="359080"/>
                  </a:lnTo>
                  <a:lnTo>
                    <a:pt x="2731875" y="401261"/>
                  </a:lnTo>
                  <a:lnTo>
                    <a:pt x="2755064" y="434647"/>
                  </a:lnTo>
                  <a:lnTo>
                    <a:pt x="2800350" y="464946"/>
                  </a:lnTo>
                  <a:lnTo>
                    <a:pt x="2822454" y="457702"/>
                  </a:lnTo>
                  <a:lnTo>
                    <a:pt x="2866206" y="404565"/>
                  </a:lnTo>
                  <a:lnTo>
                    <a:pt x="2887877" y="363642"/>
                  </a:lnTo>
                  <a:lnTo>
                    <a:pt x="2909425" y="316461"/>
                  </a:lnTo>
                  <a:lnTo>
                    <a:pt x="2930862" y="265509"/>
                  </a:lnTo>
                  <a:lnTo>
                    <a:pt x="2952198" y="213269"/>
                  </a:lnTo>
                  <a:lnTo>
                    <a:pt x="2973445" y="162226"/>
                  </a:lnTo>
                  <a:lnTo>
                    <a:pt x="2994615" y="114865"/>
                  </a:lnTo>
                  <a:lnTo>
                    <a:pt x="3015717" y="73671"/>
                  </a:lnTo>
                  <a:lnTo>
                    <a:pt x="3036764" y="41129"/>
                  </a:lnTo>
                  <a:lnTo>
                    <a:pt x="3078733" y="11937"/>
                  </a:lnTo>
                  <a:lnTo>
                    <a:pt x="3101747" y="20694"/>
                  </a:lnTo>
                  <a:lnTo>
                    <a:pt x="3149066" y="82234"/>
                  </a:lnTo>
                  <a:lnTo>
                    <a:pt x="3172986" y="128712"/>
                  </a:lnTo>
                  <a:lnTo>
                    <a:pt x="3196824" y="181456"/>
                  </a:lnTo>
                  <a:lnTo>
                    <a:pt x="3220386" y="237315"/>
                  </a:lnTo>
                  <a:lnTo>
                    <a:pt x="3243480" y="293134"/>
                  </a:lnTo>
                  <a:lnTo>
                    <a:pt x="3265913" y="345759"/>
                  </a:lnTo>
                  <a:lnTo>
                    <a:pt x="3287492" y="392039"/>
                  </a:lnTo>
                  <a:lnTo>
                    <a:pt x="3308024" y="428818"/>
                  </a:lnTo>
                  <a:lnTo>
                    <a:pt x="3327318" y="452944"/>
                  </a:lnTo>
                  <a:lnTo>
                    <a:pt x="3345179" y="461263"/>
                  </a:lnTo>
                </a:path>
              </a:pathLst>
            </a:custGeom>
            <a:ln w="25908">
              <a:solidFill>
                <a:srgbClr val="000000"/>
              </a:solidFill>
            </a:ln>
          </p:spPr>
          <p:txBody>
            <a:bodyPr wrap="square" lIns="0" tIns="0" rIns="0" bIns="0" rtlCol="0"/>
            <a:lstStyle/>
            <a:p>
              <a:endParaRPr/>
            </a:p>
          </p:txBody>
        </p:sp>
        <p:sp>
          <p:nvSpPr>
            <p:cNvPr id="28" name="object 26">
              <a:extLst>
                <a:ext uri="{FF2B5EF4-FFF2-40B4-BE49-F238E27FC236}">
                  <a16:creationId xmlns:a16="http://schemas.microsoft.com/office/drawing/2014/main" id="{BE28B7C2-199F-7396-9811-D1C144E5EBBC}"/>
                </a:ext>
              </a:extLst>
            </p:cNvPr>
            <p:cNvSpPr/>
            <p:nvPr/>
          </p:nvSpPr>
          <p:spPr>
            <a:xfrm>
              <a:off x="6230112" y="4978907"/>
              <a:ext cx="3672840" cy="478155"/>
            </a:xfrm>
            <a:custGeom>
              <a:avLst/>
              <a:gdLst/>
              <a:ahLst/>
              <a:cxnLst/>
              <a:rect l="l" t="t" r="r" b="b"/>
              <a:pathLst>
                <a:path w="3672840" h="478154">
                  <a:moveTo>
                    <a:pt x="0" y="0"/>
                  </a:moveTo>
                  <a:lnTo>
                    <a:pt x="3672459" y="0"/>
                  </a:lnTo>
                </a:path>
                <a:path w="3672840" h="478154">
                  <a:moveTo>
                    <a:pt x="0" y="477647"/>
                  </a:moveTo>
                  <a:lnTo>
                    <a:pt x="3672459" y="472440"/>
                  </a:lnTo>
                </a:path>
              </a:pathLst>
            </a:custGeom>
            <a:ln w="9144">
              <a:solidFill>
                <a:srgbClr val="0000DC"/>
              </a:solidFill>
            </a:ln>
          </p:spPr>
          <p:txBody>
            <a:bodyPr wrap="square" lIns="0" tIns="0" rIns="0" bIns="0" rtlCol="0"/>
            <a:lstStyle/>
            <a:p>
              <a:endParaRPr/>
            </a:p>
          </p:txBody>
        </p:sp>
        <p:sp>
          <p:nvSpPr>
            <p:cNvPr id="29" name="object 27">
              <a:extLst>
                <a:ext uri="{FF2B5EF4-FFF2-40B4-BE49-F238E27FC236}">
                  <a16:creationId xmlns:a16="http://schemas.microsoft.com/office/drawing/2014/main" id="{345B2250-22E4-BD3B-609B-E369CC31ED05}"/>
                </a:ext>
              </a:extLst>
            </p:cNvPr>
            <p:cNvSpPr/>
            <p:nvPr/>
          </p:nvSpPr>
          <p:spPr>
            <a:xfrm>
              <a:off x="6302502" y="5088762"/>
              <a:ext cx="3467100" cy="266065"/>
            </a:xfrm>
            <a:custGeom>
              <a:avLst/>
              <a:gdLst/>
              <a:ahLst/>
              <a:cxnLst/>
              <a:rect l="l" t="t" r="r" b="b"/>
              <a:pathLst>
                <a:path w="3467100" h="266064">
                  <a:moveTo>
                    <a:pt x="0" y="253619"/>
                  </a:moveTo>
                  <a:lnTo>
                    <a:pt x="20947" y="236674"/>
                  </a:lnTo>
                  <a:lnTo>
                    <a:pt x="56610" y="213217"/>
                  </a:lnTo>
                  <a:lnTo>
                    <a:pt x="95083" y="184306"/>
                  </a:lnTo>
                  <a:lnTo>
                    <a:pt x="124460" y="151003"/>
                  </a:lnTo>
                  <a:lnTo>
                    <a:pt x="150206" y="121795"/>
                  </a:lnTo>
                  <a:lnTo>
                    <a:pt x="175075" y="85771"/>
                  </a:lnTo>
                  <a:lnTo>
                    <a:pt x="201662" y="51754"/>
                  </a:lnTo>
                  <a:lnTo>
                    <a:pt x="232566" y="28562"/>
                  </a:lnTo>
                  <a:lnTo>
                    <a:pt x="270382" y="25018"/>
                  </a:lnTo>
                  <a:lnTo>
                    <a:pt x="303634" y="40690"/>
                  </a:lnTo>
                  <a:lnTo>
                    <a:pt x="342040" y="70815"/>
                  </a:lnTo>
                  <a:lnTo>
                    <a:pt x="383709" y="109817"/>
                  </a:lnTo>
                  <a:lnTo>
                    <a:pt x="426752" y="152121"/>
                  </a:lnTo>
                  <a:lnTo>
                    <a:pt x="469276" y="192149"/>
                  </a:lnTo>
                  <a:lnTo>
                    <a:pt x="509393" y="224327"/>
                  </a:lnTo>
                  <a:lnTo>
                    <a:pt x="545211" y="243078"/>
                  </a:lnTo>
                  <a:lnTo>
                    <a:pt x="590198" y="250678"/>
                  </a:lnTo>
                  <a:lnTo>
                    <a:pt x="618696" y="239585"/>
                  </a:lnTo>
                  <a:lnTo>
                    <a:pt x="644455" y="212395"/>
                  </a:lnTo>
                  <a:lnTo>
                    <a:pt x="681227" y="171703"/>
                  </a:lnTo>
                </a:path>
                <a:path w="3467100" h="266064">
                  <a:moveTo>
                    <a:pt x="630936" y="228981"/>
                  </a:moveTo>
                  <a:lnTo>
                    <a:pt x="649202" y="210593"/>
                  </a:lnTo>
                  <a:lnTo>
                    <a:pt x="678957" y="184086"/>
                  </a:lnTo>
                  <a:lnTo>
                    <a:pt x="711499" y="152149"/>
                  </a:lnTo>
                  <a:lnTo>
                    <a:pt x="738124" y="117475"/>
                  </a:lnTo>
                  <a:lnTo>
                    <a:pt x="765618" y="88798"/>
                  </a:lnTo>
                  <a:lnTo>
                    <a:pt x="794680" y="54178"/>
                  </a:lnTo>
                  <a:lnTo>
                    <a:pt x="826327" y="22148"/>
                  </a:lnTo>
                  <a:lnTo>
                    <a:pt x="861576" y="1244"/>
                  </a:lnTo>
                  <a:lnTo>
                    <a:pt x="901446" y="0"/>
                  </a:lnTo>
                  <a:lnTo>
                    <a:pt x="934267" y="17576"/>
                  </a:lnTo>
                  <a:lnTo>
                    <a:pt x="970952" y="50075"/>
                  </a:lnTo>
                  <a:lnTo>
                    <a:pt x="1010107" y="91643"/>
                  </a:lnTo>
                  <a:lnTo>
                    <a:pt x="1050340" y="136425"/>
                  </a:lnTo>
                  <a:lnTo>
                    <a:pt x="1090257" y="178568"/>
                  </a:lnTo>
                  <a:lnTo>
                    <a:pt x="1128466" y="212218"/>
                  </a:lnTo>
                  <a:lnTo>
                    <a:pt x="1163574" y="231521"/>
                  </a:lnTo>
                  <a:lnTo>
                    <a:pt x="1200924" y="236457"/>
                  </a:lnTo>
                  <a:lnTo>
                    <a:pt x="1225302" y="225325"/>
                  </a:lnTo>
                  <a:lnTo>
                    <a:pt x="1244187" y="201958"/>
                  </a:lnTo>
                  <a:lnTo>
                    <a:pt x="1265060" y="170191"/>
                  </a:lnTo>
                  <a:lnTo>
                    <a:pt x="1295400" y="133857"/>
                  </a:lnTo>
                </a:path>
                <a:path w="3467100" h="266064">
                  <a:moveTo>
                    <a:pt x="1278636" y="162687"/>
                  </a:moveTo>
                  <a:lnTo>
                    <a:pt x="1307734" y="124918"/>
                  </a:lnTo>
                  <a:lnTo>
                    <a:pt x="1336548" y="79994"/>
                  </a:lnTo>
                  <a:lnTo>
                    <a:pt x="1369647" y="45047"/>
                  </a:lnTo>
                  <a:lnTo>
                    <a:pt x="1411604" y="37211"/>
                  </a:lnTo>
                  <a:lnTo>
                    <a:pt x="1476909" y="82772"/>
                  </a:lnTo>
                  <a:lnTo>
                    <a:pt x="1514891" y="121596"/>
                  </a:lnTo>
                  <a:lnTo>
                    <a:pt x="1554130" y="163710"/>
                  </a:lnTo>
                  <a:lnTo>
                    <a:pt x="1592905" y="203560"/>
                  </a:lnTo>
                  <a:lnTo>
                    <a:pt x="1629494" y="235593"/>
                  </a:lnTo>
                  <a:lnTo>
                    <a:pt x="1662176" y="254253"/>
                  </a:lnTo>
                  <a:lnTo>
                    <a:pt x="1702425" y="256014"/>
                  </a:lnTo>
                  <a:lnTo>
                    <a:pt x="1739572" y="237433"/>
                  </a:lnTo>
                  <a:lnTo>
                    <a:pt x="1774628" y="205233"/>
                  </a:lnTo>
                  <a:lnTo>
                    <a:pt x="1808605" y="166138"/>
                  </a:lnTo>
                  <a:lnTo>
                    <a:pt x="1842516" y="126873"/>
                  </a:lnTo>
                </a:path>
                <a:path w="3467100" h="266064">
                  <a:moveTo>
                    <a:pt x="1837944" y="129412"/>
                  </a:moveTo>
                  <a:lnTo>
                    <a:pt x="1862879" y="100775"/>
                  </a:lnTo>
                  <a:lnTo>
                    <a:pt x="1889235" y="66242"/>
                  </a:lnTo>
                  <a:lnTo>
                    <a:pt x="1917944" y="34306"/>
                  </a:lnTo>
                  <a:lnTo>
                    <a:pt x="1949939" y="13458"/>
                  </a:lnTo>
                  <a:lnTo>
                    <a:pt x="1986152" y="12192"/>
                  </a:lnTo>
                  <a:lnTo>
                    <a:pt x="2015924" y="29693"/>
                  </a:lnTo>
                  <a:lnTo>
                    <a:pt x="2049206" y="62086"/>
                  </a:lnTo>
                  <a:lnTo>
                    <a:pt x="2084734" y="103532"/>
                  </a:lnTo>
                  <a:lnTo>
                    <a:pt x="2121243" y="148192"/>
                  </a:lnTo>
                  <a:lnTo>
                    <a:pt x="2157471" y="190228"/>
                  </a:lnTo>
                  <a:lnTo>
                    <a:pt x="2192152" y="223803"/>
                  </a:lnTo>
                  <a:lnTo>
                    <a:pt x="2224024" y="243078"/>
                  </a:lnTo>
                  <a:lnTo>
                    <a:pt x="2269771" y="247959"/>
                  </a:lnTo>
                  <a:lnTo>
                    <a:pt x="2306447" y="230886"/>
                  </a:lnTo>
                  <a:lnTo>
                    <a:pt x="2340645" y="197715"/>
                  </a:lnTo>
                  <a:lnTo>
                    <a:pt x="2378964" y="154305"/>
                  </a:lnTo>
                </a:path>
                <a:path w="3467100" h="266064">
                  <a:moveTo>
                    <a:pt x="2366772" y="176149"/>
                  </a:moveTo>
                  <a:lnTo>
                    <a:pt x="2392889" y="147141"/>
                  </a:lnTo>
                  <a:lnTo>
                    <a:pt x="2422121" y="111452"/>
                  </a:lnTo>
                  <a:lnTo>
                    <a:pt x="2454627" y="77732"/>
                  </a:lnTo>
                  <a:lnTo>
                    <a:pt x="2490565" y="54631"/>
                  </a:lnTo>
                  <a:lnTo>
                    <a:pt x="2530094" y="50800"/>
                  </a:lnTo>
                  <a:lnTo>
                    <a:pt x="2561995" y="65935"/>
                  </a:lnTo>
                  <a:lnTo>
                    <a:pt x="2597620" y="95199"/>
                  </a:lnTo>
                  <a:lnTo>
                    <a:pt x="2635513" y="133159"/>
                  </a:lnTo>
                  <a:lnTo>
                    <a:pt x="2674219" y="174380"/>
                  </a:lnTo>
                  <a:lnTo>
                    <a:pt x="2712283" y="213428"/>
                  </a:lnTo>
                  <a:lnTo>
                    <a:pt x="2748250" y="244870"/>
                  </a:lnTo>
                  <a:lnTo>
                    <a:pt x="2780665" y="263271"/>
                  </a:lnTo>
                  <a:lnTo>
                    <a:pt x="2817758" y="265494"/>
                  </a:lnTo>
                  <a:lnTo>
                    <a:pt x="2847377" y="248014"/>
                  </a:lnTo>
                  <a:lnTo>
                    <a:pt x="2873449" y="217130"/>
                  </a:lnTo>
                  <a:lnTo>
                    <a:pt x="2899898" y="179138"/>
                  </a:lnTo>
                  <a:lnTo>
                    <a:pt x="2930652" y="140335"/>
                  </a:lnTo>
                </a:path>
                <a:path w="3467100" h="266064">
                  <a:moveTo>
                    <a:pt x="2926079" y="142112"/>
                  </a:moveTo>
                  <a:lnTo>
                    <a:pt x="2954171" y="113201"/>
                  </a:lnTo>
                  <a:lnTo>
                    <a:pt x="2988047" y="77792"/>
                  </a:lnTo>
                  <a:lnTo>
                    <a:pt x="3025722" y="44747"/>
                  </a:lnTo>
                  <a:lnTo>
                    <a:pt x="3065206" y="22932"/>
                  </a:lnTo>
                  <a:lnTo>
                    <a:pt x="3104515" y="21209"/>
                  </a:lnTo>
                  <a:lnTo>
                    <a:pt x="3132612" y="38899"/>
                  </a:lnTo>
                  <a:lnTo>
                    <a:pt x="3161576" y="71777"/>
                  </a:lnTo>
                  <a:lnTo>
                    <a:pt x="3191199" y="113878"/>
                  </a:lnTo>
                  <a:lnTo>
                    <a:pt x="3221276" y="159241"/>
                  </a:lnTo>
                  <a:lnTo>
                    <a:pt x="3251599" y="201902"/>
                  </a:lnTo>
                  <a:lnTo>
                    <a:pt x="3281963" y="235899"/>
                  </a:lnTo>
                  <a:lnTo>
                    <a:pt x="3312159" y="255270"/>
                  </a:lnTo>
                  <a:lnTo>
                    <a:pt x="3357907" y="260123"/>
                  </a:lnTo>
                  <a:lnTo>
                    <a:pt x="3394582" y="243141"/>
                  </a:lnTo>
                  <a:lnTo>
                    <a:pt x="3428781" y="210157"/>
                  </a:lnTo>
                  <a:lnTo>
                    <a:pt x="3467100" y="167005"/>
                  </a:lnTo>
                </a:path>
              </a:pathLst>
            </a:custGeom>
            <a:ln w="25908">
              <a:solidFill>
                <a:srgbClr val="006FC0"/>
              </a:solidFill>
            </a:ln>
          </p:spPr>
          <p:txBody>
            <a:bodyPr wrap="square" lIns="0" tIns="0" rIns="0" bIns="0" rtlCol="0"/>
            <a:lstStyle/>
            <a:p>
              <a:endParaRPr/>
            </a:p>
          </p:txBody>
        </p:sp>
      </p:grpSp>
      <p:sp>
        <p:nvSpPr>
          <p:cNvPr id="30" name="Content Placeholder 4">
            <a:extLst>
              <a:ext uri="{FF2B5EF4-FFF2-40B4-BE49-F238E27FC236}">
                <a16:creationId xmlns:a16="http://schemas.microsoft.com/office/drawing/2014/main" id="{6DA8BCBE-49FC-EE38-A735-5FFC65D693A6}"/>
              </a:ext>
            </a:extLst>
          </p:cNvPr>
          <p:cNvSpPr txBox="1">
            <a:spLocks/>
          </p:cNvSpPr>
          <p:nvPr/>
        </p:nvSpPr>
        <p:spPr>
          <a:xfrm>
            <a:off x="6074394" y="1637012"/>
            <a:ext cx="5124619" cy="1371709"/>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en-US" kern="0" dirty="0"/>
              <a:t>Changes in </a:t>
            </a:r>
            <a:r>
              <a:rPr lang="cs-CZ" b="1" kern="0" dirty="0" err="1"/>
              <a:t>resiratory</a:t>
            </a:r>
            <a:r>
              <a:rPr lang="en-US" b="1" kern="0" dirty="0"/>
              <a:t> depth</a:t>
            </a:r>
          </a:p>
        </p:txBody>
      </p:sp>
      <p:sp>
        <p:nvSpPr>
          <p:cNvPr id="31" name="object 11">
            <a:extLst>
              <a:ext uri="{FF2B5EF4-FFF2-40B4-BE49-F238E27FC236}">
                <a16:creationId xmlns:a16="http://schemas.microsoft.com/office/drawing/2014/main" id="{C0018CCB-CA01-6A86-3305-7DC92F4DC4E0}"/>
              </a:ext>
            </a:extLst>
          </p:cNvPr>
          <p:cNvSpPr txBox="1"/>
          <p:nvPr/>
        </p:nvSpPr>
        <p:spPr>
          <a:xfrm>
            <a:off x="4500285" y="2413998"/>
            <a:ext cx="2993390" cy="258404"/>
          </a:xfrm>
          <a:prstGeom prst="rect">
            <a:avLst/>
          </a:prstGeom>
        </p:spPr>
        <p:txBody>
          <a:bodyPr vert="horz" wrap="square" lIns="0" tIns="12065" rIns="0" bIns="0" rtlCol="0">
            <a:spAutoFit/>
          </a:bodyPr>
          <a:lstStyle/>
          <a:p>
            <a:pPr marL="12700">
              <a:lnSpc>
                <a:spcPct val="100000"/>
              </a:lnSpc>
              <a:spcBef>
                <a:spcPts val="95"/>
              </a:spcBef>
            </a:pPr>
            <a:r>
              <a:rPr sz="1600" spc="-30" dirty="0">
                <a:latin typeface="Arial MT"/>
                <a:cs typeface="Arial MT"/>
              </a:rPr>
              <a:t> </a:t>
            </a:r>
            <a:r>
              <a:rPr lang="cs-CZ" sz="1600" b="1" spc="-10" dirty="0" err="1">
                <a:latin typeface="Arial MT"/>
                <a:cs typeface="Arial MT"/>
              </a:rPr>
              <a:t>Eupnea</a:t>
            </a:r>
            <a:r>
              <a:rPr lang="cs-CZ" sz="1600" spc="-10" dirty="0">
                <a:latin typeface="Arial MT"/>
                <a:cs typeface="Arial MT"/>
              </a:rPr>
              <a:t> – </a:t>
            </a:r>
            <a:r>
              <a:rPr lang="cs-CZ" sz="1600" spc="-10" dirty="0" err="1">
                <a:latin typeface="Arial MT"/>
                <a:cs typeface="Arial MT"/>
              </a:rPr>
              <a:t>resting</a:t>
            </a:r>
            <a:r>
              <a:rPr lang="cs-CZ" sz="1600" spc="-10" dirty="0">
                <a:latin typeface="Arial MT"/>
                <a:cs typeface="Arial MT"/>
              </a:rPr>
              <a:t> </a:t>
            </a:r>
            <a:r>
              <a:rPr lang="cs-CZ" sz="1600" spc="-10" dirty="0" err="1">
                <a:latin typeface="Arial MT"/>
                <a:cs typeface="Arial MT"/>
              </a:rPr>
              <a:t>respiration</a:t>
            </a:r>
            <a:endParaRPr sz="1600" dirty="0">
              <a:latin typeface="Arial MT"/>
              <a:cs typeface="Arial MT"/>
            </a:endParaRPr>
          </a:p>
        </p:txBody>
      </p:sp>
    </p:spTree>
    <p:extLst>
      <p:ext uri="{BB962C8B-B14F-4D97-AF65-F5344CB8AC3E}">
        <p14:creationId xmlns:p14="http://schemas.microsoft.com/office/powerpoint/2010/main" val="224246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63EAF42-5A7C-8D7C-0F99-1CD751FD25F8}"/>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FAABD3CB-3DDF-D261-58D5-EAABE4D98CD1}"/>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6802E546-2A15-5A79-855E-E943E55001B9}"/>
              </a:ext>
            </a:extLst>
          </p:cNvPr>
          <p:cNvSpPr>
            <a:spLocks noGrp="1"/>
          </p:cNvSpPr>
          <p:nvPr>
            <p:ph type="title"/>
          </p:nvPr>
        </p:nvSpPr>
        <p:spPr/>
        <p:txBody>
          <a:bodyPr/>
          <a:lstStyle/>
          <a:p>
            <a:r>
              <a:rPr lang="cs-CZ" dirty="0" err="1"/>
              <a:t>Dead</a:t>
            </a:r>
            <a:r>
              <a:rPr lang="cs-CZ" dirty="0"/>
              <a:t> </a:t>
            </a:r>
            <a:r>
              <a:rPr lang="cs-CZ" dirty="0" err="1"/>
              <a:t>space</a:t>
            </a:r>
            <a:endParaRPr lang="cs-CZ" dirty="0"/>
          </a:p>
        </p:txBody>
      </p:sp>
      <p:sp>
        <p:nvSpPr>
          <p:cNvPr id="5" name="Content Placeholder 4">
            <a:extLst>
              <a:ext uri="{FF2B5EF4-FFF2-40B4-BE49-F238E27FC236}">
                <a16:creationId xmlns:a16="http://schemas.microsoft.com/office/drawing/2014/main" id="{4ADB2CDA-3CBF-B9EE-6798-C76AECB8EA40}"/>
              </a:ext>
            </a:extLst>
          </p:cNvPr>
          <p:cNvSpPr>
            <a:spLocks noGrp="1"/>
          </p:cNvSpPr>
          <p:nvPr>
            <p:ph idx="1"/>
          </p:nvPr>
        </p:nvSpPr>
        <p:spPr/>
        <p:txBody>
          <a:bodyPr/>
          <a:lstStyle/>
          <a:p>
            <a:r>
              <a:rPr lang="en-US" dirty="0"/>
              <a:t>Dead space represents the volume of ventilated  </a:t>
            </a:r>
            <a:endParaRPr lang="cs-CZ" dirty="0"/>
          </a:p>
          <a:p>
            <a:pPr marL="72000" indent="0">
              <a:buNone/>
            </a:pPr>
            <a:r>
              <a:rPr lang="cs-CZ" dirty="0"/>
              <a:t>  </a:t>
            </a:r>
            <a:r>
              <a:rPr lang="en-US" dirty="0"/>
              <a:t>air that does not participate in gas exchange</a:t>
            </a:r>
          </a:p>
          <a:p>
            <a:r>
              <a:rPr lang="en-US" dirty="0"/>
              <a:t>There are two types of dead space:</a:t>
            </a:r>
          </a:p>
          <a:p>
            <a:pPr lvl="1"/>
            <a:r>
              <a:rPr lang="en-US" dirty="0"/>
              <a:t>Anatomic – represented by the volume of air that fills the conducting zone of respiration  made up by the nose, trachea, and bronchi (this volume is considered to be 30% of normal  tidal volume (500 mL); therefore, the value of anatomic dead space is 150 mL)</a:t>
            </a:r>
          </a:p>
          <a:p>
            <a:pPr lvl="1"/>
            <a:r>
              <a:rPr lang="en-US" dirty="0"/>
              <a:t>Physiologic or total dead space is equal to anatomic plus alveolar dead space which is the  volume of air in the respiratory zone (respiratory bronchioles, alveolar duct, alveolar sac, and  alveoli ) that does not take part in gas exchange</a:t>
            </a:r>
          </a:p>
          <a:p>
            <a:r>
              <a:rPr lang="en-US" dirty="0"/>
              <a:t>In a healthy adult physiologic dead space is equivalent to anatomic</a:t>
            </a:r>
          </a:p>
        </p:txBody>
      </p:sp>
      <p:pic>
        <p:nvPicPr>
          <p:cNvPr id="6" name="object 4">
            <a:extLst>
              <a:ext uri="{FF2B5EF4-FFF2-40B4-BE49-F238E27FC236}">
                <a16:creationId xmlns:a16="http://schemas.microsoft.com/office/drawing/2014/main" id="{7A30865E-5956-FEB6-39CB-8C875056189A}"/>
              </a:ext>
            </a:extLst>
          </p:cNvPr>
          <p:cNvPicPr/>
          <p:nvPr/>
        </p:nvPicPr>
        <p:blipFill>
          <a:blip r:embed="rId2" cstate="print"/>
          <a:stretch>
            <a:fillRect/>
          </a:stretch>
        </p:blipFill>
        <p:spPr>
          <a:xfrm>
            <a:off x="9598660" y="212852"/>
            <a:ext cx="2267711" cy="2720340"/>
          </a:xfrm>
          <a:prstGeom prst="rect">
            <a:avLst/>
          </a:prstGeom>
        </p:spPr>
      </p:pic>
    </p:spTree>
    <p:extLst>
      <p:ext uri="{BB962C8B-B14F-4D97-AF65-F5344CB8AC3E}">
        <p14:creationId xmlns:p14="http://schemas.microsoft.com/office/powerpoint/2010/main" val="187112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93AB16B-2902-CB6B-FC7C-2CEFDC54C101}"/>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3D991922-8384-A95A-227C-D35FCE7EA799}"/>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A8B2FE3B-10AD-FB09-E7C9-2BC44FF6BE4C}"/>
              </a:ext>
            </a:extLst>
          </p:cNvPr>
          <p:cNvSpPr>
            <a:spLocks noGrp="1"/>
          </p:cNvSpPr>
          <p:nvPr>
            <p:ph type="title"/>
          </p:nvPr>
        </p:nvSpPr>
        <p:spPr/>
        <p:txBody>
          <a:bodyPr/>
          <a:lstStyle/>
          <a:p>
            <a:r>
              <a:rPr lang="cs-CZ" dirty="0" err="1"/>
              <a:t>Dynamic</a:t>
            </a:r>
            <a:r>
              <a:rPr lang="cs-CZ" dirty="0"/>
              <a:t> </a:t>
            </a:r>
            <a:r>
              <a:rPr lang="cs-CZ" dirty="0" err="1"/>
              <a:t>lung</a:t>
            </a:r>
            <a:r>
              <a:rPr lang="cs-CZ" dirty="0"/>
              <a:t> </a:t>
            </a:r>
            <a:r>
              <a:rPr lang="cs-CZ" dirty="0" err="1"/>
              <a:t>volumes</a:t>
            </a:r>
            <a:endParaRPr lang="cs-CZ" dirty="0"/>
          </a:p>
        </p:txBody>
      </p:sp>
      <p:sp>
        <p:nvSpPr>
          <p:cNvPr id="5" name="Content Placeholder 4">
            <a:extLst>
              <a:ext uri="{FF2B5EF4-FFF2-40B4-BE49-F238E27FC236}">
                <a16:creationId xmlns:a16="http://schemas.microsoft.com/office/drawing/2014/main" id="{A562B893-972A-B560-CB18-0F6CA96F864E}"/>
              </a:ext>
            </a:extLst>
          </p:cNvPr>
          <p:cNvSpPr>
            <a:spLocks noGrp="1"/>
          </p:cNvSpPr>
          <p:nvPr>
            <p:ph idx="1"/>
          </p:nvPr>
        </p:nvSpPr>
        <p:spPr/>
        <p:txBody>
          <a:bodyPr/>
          <a:lstStyle/>
          <a:p>
            <a:r>
              <a:rPr lang="en-US" dirty="0"/>
              <a:t>Resting respiration:</a:t>
            </a:r>
          </a:p>
          <a:p>
            <a:pPr lvl="1"/>
            <a:r>
              <a:rPr lang="en-US" dirty="0"/>
              <a:t>Respiratory rate 10-18 breaths/min</a:t>
            </a:r>
          </a:p>
          <a:p>
            <a:pPr lvl="1"/>
            <a:r>
              <a:rPr lang="en-US" dirty="0"/>
              <a:t>Minute ventilation – air volume at respiration per minute (Vt x respiration </a:t>
            </a:r>
            <a:r>
              <a:rPr lang="cs-CZ" dirty="0" err="1"/>
              <a:t>rate</a:t>
            </a:r>
            <a:r>
              <a:rPr lang="en-US" dirty="0"/>
              <a:t>) </a:t>
            </a:r>
            <a:endParaRPr lang="cs-CZ" dirty="0"/>
          </a:p>
          <a:p>
            <a:pPr marL="324000" lvl="1" indent="0">
              <a:buNone/>
            </a:pPr>
            <a:r>
              <a:rPr lang="cs-CZ" dirty="0"/>
              <a:t>   </a:t>
            </a:r>
            <a:r>
              <a:rPr lang="en-US" dirty="0"/>
              <a:t>5-9 l/min</a:t>
            </a:r>
          </a:p>
          <a:p>
            <a:r>
              <a:rPr lang="en-US" dirty="0"/>
              <a:t>Maximum voluntary ventilation (MVV) – the amount of air that can be ventilated at maximum effort (up to 160 l/min)</a:t>
            </a:r>
          </a:p>
          <a:p>
            <a:pPr lvl="1"/>
            <a:r>
              <a:rPr lang="en-US" dirty="0"/>
              <a:t>Ventilation is increased by increasing both the respiration rate and depth of the respiration</a:t>
            </a:r>
          </a:p>
          <a:p>
            <a:r>
              <a:rPr lang="en-US" dirty="0"/>
              <a:t>Respiratory reserve = maximum ventilation / resting ventilation</a:t>
            </a:r>
          </a:p>
          <a:p>
            <a:r>
              <a:rPr lang="en-US" dirty="0"/>
              <a:t>Parameters of forced vital capacity</a:t>
            </a:r>
          </a:p>
          <a:p>
            <a:endParaRPr lang="cs-CZ" dirty="0"/>
          </a:p>
        </p:txBody>
      </p:sp>
    </p:spTree>
    <p:extLst>
      <p:ext uri="{BB962C8B-B14F-4D97-AF65-F5344CB8AC3E}">
        <p14:creationId xmlns:p14="http://schemas.microsoft.com/office/powerpoint/2010/main" val="2824247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B07248F-A866-88C7-6BEF-16E8775867A0}"/>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2B1A186E-7006-27B7-1CB9-4F51DD973176}"/>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6" name="Title 5">
            <a:extLst>
              <a:ext uri="{FF2B5EF4-FFF2-40B4-BE49-F238E27FC236}">
                <a16:creationId xmlns:a16="http://schemas.microsoft.com/office/drawing/2014/main" id="{AC81B6F9-B161-C109-B423-9EA41C2C5372}"/>
              </a:ext>
            </a:extLst>
          </p:cNvPr>
          <p:cNvSpPr>
            <a:spLocks noGrp="1"/>
          </p:cNvSpPr>
          <p:nvPr>
            <p:ph type="title"/>
          </p:nvPr>
        </p:nvSpPr>
        <p:spPr>
          <a:xfrm>
            <a:off x="398502" y="3312159"/>
            <a:ext cx="11361600" cy="759785"/>
          </a:xfrm>
        </p:spPr>
        <p:txBody>
          <a:bodyPr/>
          <a:lstStyle/>
          <a:p>
            <a:r>
              <a:rPr lang="en-US" dirty="0"/>
              <a:t>Recording of forced vital capacity</a:t>
            </a:r>
            <a:endParaRPr lang="cs-CZ" dirty="0"/>
          </a:p>
        </p:txBody>
      </p:sp>
    </p:spTree>
    <p:extLst>
      <p:ext uri="{BB962C8B-B14F-4D97-AF65-F5344CB8AC3E}">
        <p14:creationId xmlns:p14="http://schemas.microsoft.com/office/powerpoint/2010/main" val="1786116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5B8779B-AC9A-0991-5570-423235347CCC}"/>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1905FCA0-2D4F-EC49-4C8E-097AFF4F13AA}"/>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2F061325-B819-44E6-88F1-321E6F0B121A}"/>
              </a:ext>
            </a:extLst>
          </p:cNvPr>
          <p:cNvSpPr>
            <a:spLocks noGrp="1"/>
          </p:cNvSpPr>
          <p:nvPr>
            <p:ph type="title"/>
          </p:nvPr>
        </p:nvSpPr>
        <p:spPr/>
        <p:txBody>
          <a:bodyPr/>
          <a:lstStyle/>
          <a:p>
            <a:r>
              <a:rPr lang="cs-CZ" dirty="0" err="1"/>
              <a:t>Lung</a:t>
            </a:r>
            <a:r>
              <a:rPr lang="cs-CZ" dirty="0"/>
              <a:t> </a:t>
            </a:r>
            <a:r>
              <a:rPr lang="cs-CZ" dirty="0" err="1"/>
              <a:t>diseases</a:t>
            </a:r>
            <a:endParaRPr lang="cs-CZ" dirty="0"/>
          </a:p>
        </p:txBody>
      </p:sp>
      <p:sp>
        <p:nvSpPr>
          <p:cNvPr id="5" name="Content Placeholder 4">
            <a:extLst>
              <a:ext uri="{FF2B5EF4-FFF2-40B4-BE49-F238E27FC236}">
                <a16:creationId xmlns:a16="http://schemas.microsoft.com/office/drawing/2014/main" id="{18E6E6C4-3B92-B9AE-0613-EBAF953657E6}"/>
              </a:ext>
            </a:extLst>
          </p:cNvPr>
          <p:cNvSpPr>
            <a:spLocks noGrp="1"/>
          </p:cNvSpPr>
          <p:nvPr>
            <p:ph idx="1"/>
          </p:nvPr>
        </p:nvSpPr>
        <p:spPr/>
        <p:txBody>
          <a:bodyPr/>
          <a:lstStyle/>
          <a:p>
            <a:r>
              <a:rPr lang="en-US" b="1" dirty="0"/>
              <a:t>Obstruction</a:t>
            </a:r>
            <a:r>
              <a:rPr lang="en-US" dirty="0"/>
              <a:t>: increased airway resistance (asthma, bronchitis, vocal cord swelling, tracheal stenosis, COPD, tumor in the airways)</a:t>
            </a:r>
          </a:p>
          <a:p>
            <a:r>
              <a:rPr lang="en-US" b="1" dirty="0"/>
              <a:t>Restrictions</a:t>
            </a:r>
            <a:r>
              <a:rPr lang="en-US" dirty="0"/>
              <a:t>: decreased lung volumes (tumor, inflammation, swelling of the lungs, pneumothorax... )</a:t>
            </a:r>
          </a:p>
          <a:p>
            <a:endParaRPr lang="cs-CZ" dirty="0"/>
          </a:p>
          <a:p>
            <a:r>
              <a:rPr lang="en-US" dirty="0"/>
              <a:t>An increase in the respiratory rate at a constant tidal volume leads to a relative increase in dead space</a:t>
            </a:r>
          </a:p>
          <a:p>
            <a:endParaRPr lang="cs-CZ" dirty="0"/>
          </a:p>
        </p:txBody>
      </p:sp>
    </p:spTree>
    <p:extLst>
      <p:ext uri="{BB962C8B-B14F-4D97-AF65-F5344CB8AC3E}">
        <p14:creationId xmlns:p14="http://schemas.microsoft.com/office/powerpoint/2010/main" val="2412651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65F9EDE-A691-1BE2-77C3-66470C13245D}"/>
              </a:ext>
            </a:extLst>
          </p:cNvPr>
          <p:cNvSpPr>
            <a:spLocks noGrp="1"/>
          </p:cNvSpPr>
          <p:nvPr>
            <p:ph type="ftr" sz="quarter" idx="10"/>
          </p:nvPr>
        </p:nvSpPr>
        <p:spPr/>
        <p:txBody>
          <a:bodyPr/>
          <a:lstStyle/>
          <a:p>
            <a:r>
              <a:rPr lang="en-US" noProof="0" dirty="0"/>
              <a:t>Department of Physiology, Faculty of Medicine, Masaryk University</a:t>
            </a:r>
          </a:p>
        </p:txBody>
      </p:sp>
      <p:sp>
        <p:nvSpPr>
          <p:cNvPr id="3" name="Slide Number Placeholder 2">
            <a:extLst>
              <a:ext uri="{FF2B5EF4-FFF2-40B4-BE49-F238E27FC236}">
                <a16:creationId xmlns:a16="http://schemas.microsoft.com/office/drawing/2014/main" id="{2CB25040-EAC8-0C88-0866-AA826D204935}"/>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C223851B-A64C-62D2-2AB5-83CE047EF075}"/>
              </a:ext>
            </a:extLst>
          </p:cNvPr>
          <p:cNvSpPr>
            <a:spLocks noGrp="1"/>
          </p:cNvSpPr>
          <p:nvPr>
            <p:ph type="title"/>
          </p:nvPr>
        </p:nvSpPr>
        <p:spPr/>
        <p:txBody>
          <a:bodyPr/>
          <a:lstStyle/>
          <a:p>
            <a:r>
              <a:rPr lang="en-US" dirty="0"/>
              <a:t>Recording of forced vital capacity</a:t>
            </a:r>
            <a:endParaRPr lang="cs-CZ" dirty="0"/>
          </a:p>
        </p:txBody>
      </p:sp>
      <p:sp>
        <p:nvSpPr>
          <p:cNvPr id="5" name="Content Placeholder 4">
            <a:extLst>
              <a:ext uri="{FF2B5EF4-FFF2-40B4-BE49-F238E27FC236}">
                <a16:creationId xmlns:a16="http://schemas.microsoft.com/office/drawing/2014/main" id="{B17D0433-65B9-7568-9801-5AE1FC32F913}"/>
              </a:ext>
            </a:extLst>
          </p:cNvPr>
          <p:cNvSpPr>
            <a:spLocks noGrp="1"/>
          </p:cNvSpPr>
          <p:nvPr>
            <p:ph idx="1"/>
          </p:nvPr>
        </p:nvSpPr>
        <p:spPr>
          <a:xfrm>
            <a:off x="720000" y="1692002"/>
            <a:ext cx="4931500" cy="4139998"/>
          </a:xfrm>
        </p:spPr>
        <p:txBody>
          <a:bodyPr/>
          <a:lstStyle/>
          <a:p>
            <a:r>
              <a:rPr lang="en-US" dirty="0"/>
              <a:t>Dynamic lung volumes</a:t>
            </a:r>
          </a:p>
          <a:p>
            <a:pPr lvl="1"/>
            <a:r>
              <a:rPr lang="en-US" b="1" dirty="0"/>
              <a:t>FVC</a:t>
            </a:r>
            <a:r>
              <a:rPr lang="cs-CZ" b="1" dirty="0"/>
              <a:t> – f</a:t>
            </a:r>
            <a:r>
              <a:rPr lang="en-US" b="1" dirty="0" err="1"/>
              <a:t>orced</a:t>
            </a:r>
            <a:r>
              <a:rPr lang="en-US" b="1" dirty="0"/>
              <a:t> vital capacity </a:t>
            </a:r>
            <a:r>
              <a:rPr lang="en-US" dirty="0"/>
              <a:t>– the maximum volume of air that can be exhaled after maximum inhale</a:t>
            </a:r>
          </a:p>
          <a:p>
            <a:pPr lvl="1"/>
            <a:r>
              <a:rPr lang="en-US" b="1" dirty="0"/>
              <a:t>FEV</a:t>
            </a:r>
            <a:r>
              <a:rPr lang="en-US" b="1" baseline="-25000" dirty="0"/>
              <a:t>1</a:t>
            </a:r>
            <a:r>
              <a:rPr lang="cs-CZ" b="1" dirty="0"/>
              <a:t> – f</a:t>
            </a:r>
            <a:r>
              <a:rPr lang="en-US" b="1" dirty="0" err="1"/>
              <a:t>orced</a:t>
            </a:r>
            <a:r>
              <a:rPr lang="en-US" b="1" dirty="0"/>
              <a:t> expiratory volume in 1 second </a:t>
            </a:r>
            <a:r>
              <a:rPr lang="en-US" dirty="0"/>
              <a:t>– the volume of air exhaled with the greatest effort in 1st second after maximum inhale</a:t>
            </a:r>
          </a:p>
          <a:p>
            <a:pPr lvl="1"/>
            <a:r>
              <a:rPr lang="en-US" b="1" dirty="0"/>
              <a:t>FEV</a:t>
            </a:r>
            <a:r>
              <a:rPr lang="en-US" b="1" baseline="-25000" dirty="0"/>
              <a:t>1</a:t>
            </a:r>
            <a:r>
              <a:rPr lang="en-US" b="1" dirty="0"/>
              <a:t>/FVC ratio </a:t>
            </a:r>
            <a:r>
              <a:rPr lang="en-US" dirty="0"/>
              <a:t>(%) </a:t>
            </a:r>
            <a:r>
              <a:rPr lang="cs-CZ" dirty="0"/>
              <a:t>– r</a:t>
            </a:r>
            <a:r>
              <a:rPr lang="en-US" dirty="0"/>
              <a:t>elative forced expiratory volume in 1 second</a:t>
            </a:r>
            <a:r>
              <a:rPr lang="cs-CZ" dirty="0"/>
              <a:t> = </a:t>
            </a:r>
            <a:r>
              <a:rPr lang="en-US" dirty="0" err="1"/>
              <a:t>Tiffeneau</a:t>
            </a:r>
            <a:r>
              <a:rPr lang="en-US" dirty="0"/>
              <a:t> index</a:t>
            </a:r>
            <a:r>
              <a:rPr lang="cs-CZ" dirty="0"/>
              <a:t> </a:t>
            </a:r>
          </a:p>
          <a:p>
            <a:pPr marL="324000" lvl="1" indent="0">
              <a:buNone/>
            </a:pPr>
            <a:r>
              <a:rPr lang="cs-CZ" dirty="0"/>
              <a:t>   </a:t>
            </a:r>
            <a:r>
              <a:rPr lang="en-US" dirty="0"/>
              <a:t>0.7-1.0 (70%-100%)</a:t>
            </a:r>
          </a:p>
          <a:p>
            <a:endParaRPr lang="cs-CZ" dirty="0"/>
          </a:p>
        </p:txBody>
      </p:sp>
      <p:grpSp>
        <p:nvGrpSpPr>
          <p:cNvPr id="6" name="object 4">
            <a:extLst>
              <a:ext uri="{FF2B5EF4-FFF2-40B4-BE49-F238E27FC236}">
                <a16:creationId xmlns:a16="http://schemas.microsoft.com/office/drawing/2014/main" id="{8BED0928-970B-060C-D7EE-D38373D69776}"/>
              </a:ext>
            </a:extLst>
          </p:cNvPr>
          <p:cNvGrpSpPr/>
          <p:nvPr/>
        </p:nvGrpSpPr>
        <p:grpSpPr>
          <a:xfrm>
            <a:off x="6431089" y="1913486"/>
            <a:ext cx="3811270" cy="3294379"/>
            <a:chOff x="754189" y="2154682"/>
            <a:chExt cx="3811270" cy="3294379"/>
          </a:xfrm>
        </p:grpSpPr>
        <p:sp>
          <p:nvSpPr>
            <p:cNvPr id="7" name="object 5">
              <a:extLst>
                <a:ext uri="{FF2B5EF4-FFF2-40B4-BE49-F238E27FC236}">
                  <a16:creationId xmlns:a16="http://schemas.microsoft.com/office/drawing/2014/main" id="{208F148F-4FE3-28AA-15BC-203D0F1B548A}"/>
                </a:ext>
              </a:extLst>
            </p:cNvPr>
            <p:cNvSpPr/>
            <p:nvPr/>
          </p:nvSpPr>
          <p:spPr>
            <a:xfrm>
              <a:off x="1230629" y="2164842"/>
              <a:ext cx="3324225" cy="3274060"/>
            </a:xfrm>
            <a:custGeom>
              <a:avLst/>
              <a:gdLst/>
              <a:ahLst/>
              <a:cxnLst/>
              <a:rect l="l" t="t" r="r" b="b"/>
              <a:pathLst>
                <a:path w="3324225" h="3274060">
                  <a:moveTo>
                    <a:pt x="7619" y="0"/>
                  </a:moveTo>
                  <a:lnTo>
                    <a:pt x="7619" y="3271520"/>
                  </a:lnTo>
                </a:path>
                <a:path w="3324225" h="3274060">
                  <a:moveTo>
                    <a:pt x="3324225" y="3273552"/>
                  </a:moveTo>
                  <a:lnTo>
                    <a:pt x="0" y="3273552"/>
                  </a:lnTo>
                </a:path>
              </a:pathLst>
            </a:custGeom>
            <a:ln w="19812">
              <a:solidFill>
                <a:srgbClr val="000000"/>
              </a:solidFill>
            </a:ln>
          </p:spPr>
          <p:txBody>
            <a:bodyPr wrap="square" lIns="0" tIns="0" rIns="0" bIns="0" rtlCol="0"/>
            <a:lstStyle/>
            <a:p>
              <a:endParaRPr/>
            </a:p>
          </p:txBody>
        </p:sp>
        <p:sp>
          <p:nvSpPr>
            <p:cNvPr id="8" name="object 6">
              <a:extLst>
                <a:ext uri="{FF2B5EF4-FFF2-40B4-BE49-F238E27FC236}">
                  <a16:creationId xmlns:a16="http://schemas.microsoft.com/office/drawing/2014/main" id="{B37D5AE6-ED0A-10F9-C18E-547E0D5A15E9}"/>
                </a:ext>
              </a:extLst>
            </p:cNvPr>
            <p:cNvSpPr/>
            <p:nvPr/>
          </p:nvSpPr>
          <p:spPr>
            <a:xfrm>
              <a:off x="1247393" y="2623566"/>
              <a:ext cx="2903220" cy="2117090"/>
            </a:xfrm>
            <a:custGeom>
              <a:avLst/>
              <a:gdLst/>
              <a:ahLst/>
              <a:cxnLst/>
              <a:rect l="l" t="t" r="r" b="b"/>
              <a:pathLst>
                <a:path w="2903220" h="2117090">
                  <a:moveTo>
                    <a:pt x="0" y="0"/>
                  </a:moveTo>
                  <a:lnTo>
                    <a:pt x="1815" y="45467"/>
                  </a:lnTo>
                  <a:lnTo>
                    <a:pt x="5015" y="91068"/>
                  </a:lnTo>
                  <a:lnTo>
                    <a:pt x="9437" y="136931"/>
                  </a:lnTo>
                  <a:lnTo>
                    <a:pt x="14912" y="183183"/>
                  </a:lnTo>
                  <a:lnTo>
                    <a:pt x="21276" y="229953"/>
                  </a:lnTo>
                  <a:lnTo>
                    <a:pt x="28362" y="277366"/>
                  </a:lnTo>
                  <a:lnTo>
                    <a:pt x="36006" y="325553"/>
                  </a:lnTo>
                  <a:lnTo>
                    <a:pt x="44041" y="374639"/>
                  </a:lnTo>
                  <a:lnTo>
                    <a:pt x="52301" y="424752"/>
                  </a:lnTo>
                  <a:lnTo>
                    <a:pt x="60620" y="476021"/>
                  </a:lnTo>
                  <a:lnTo>
                    <a:pt x="68834" y="528574"/>
                  </a:lnTo>
                  <a:lnTo>
                    <a:pt x="75680" y="574724"/>
                  </a:lnTo>
                  <a:lnTo>
                    <a:pt x="82548" y="622778"/>
                  </a:lnTo>
                  <a:lnTo>
                    <a:pt x="89503" y="672369"/>
                  </a:lnTo>
                  <a:lnTo>
                    <a:pt x="96611" y="723129"/>
                  </a:lnTo>
                  <a:lnTo>
                    <a:pt x="103940" y="774689"/>
                  </a:lnTo>
                  <a:lnTo>
                    <a:pt x="111555" y="826682"/>
                  </a:lnTo>
                  <a:lnTo>
                    <a:pt x="119522" y="878739"/>
                  </a:lnTo>
                  <a:lnTo>
                    <a:pt x="127908" y="930492"/>
                  </a:lnTo>
                  <a:lnTo>
                    <a:pt x="136778" y="981575"/>
                  </a:lnTo>
                  <a:lnTo>
                    <a:pt x="146200" y="1031617"/>
                  </a:lnTo>
                  <a:lnTo>
                    <a:pt x="156239" y="1080252"/>
                  </a:lnTo>
                  <a:lnTo>
                    <a:pt x="166962" y="1127112"/>
                  </a:lnTo>
                  <a:lnTo>
                    <a:pt x="178434" y="1171829"/>
                  </a:lnTo>
                  <a:lnTo>
                    <a:pt x="194527" y="1227787"/>
                  </a:lnTo>
                  <a:lnTo>
                    <a:pt x="211847" y="1282498"/>
                  </a:lnTo>
                  <a:lnTo>
                    <a:pt x="230250" y="1335833"/>
                  </a:lnTo>
                  <a:lnTo>
                    <a:pt x="249593" y="1387663"/>
                  </a:lnTo>
                  <a:lnTo>
                    <a:pt x="269732" y="1437862"/>
                  </a:lnTo>
                  <a:lnTo>
                    <a:pt x="290522" y="1486300"/>
                  </a:lnTo>
                  <a:lnTo>
                    <a:pt x="311819" y="1532850"/>
                  </a:lnTo>
                  <a:lnTo>
                    <a:pt x="333480" y="1577383"/>
                  </a:lnTo>
                  <a:lnTo>
                    <a:pt x="355361" y="1619772"/>
                  </a:lnTo>
                  <a:lnTo>
                    <a:pt x="377317" y="1659890"/>
                  </a:lnTo>
                  <a:lnTo>
                    <a:pt x="404866" y="1706797"/>
                  </a:lnTo>
                  <a:lnTo>
                    <a:pt x="432835" y="1750230"/>
                  </a:lnTo>
                  <a:lnTo>
                    <a:pt x="461358" y="1790419"/>
                  </a:lnTo>
                  <a:lnTo>
                    <a:pt x="490569" y="1827593"/>
                  </a:lnTo>
                  <a:lnTo>
                    <a:pt x="520601" y="1861981"/>
                  </a:lnTo>
                  <a:lnTo>
                    <a:pt x="551588" y="1893812"/>
                  </a:lnTo>
                  <a:lnTo>
                    <a:pt x="583665" y="1923315"/>
                  </a:lnTo>
                  <a:lnTo>
                    <a:pt x="616966" y="1950720"/>
                  </a:lnTo>
                  <a:lnTo>
                    <a:pt x="656406" y="1978796"/>
                  </a:lnTo>
                  <a:lnTo>
                    <a:pt x="697127" y="2002952"/>
                  </a:lnTo>
                  <a:lnTo>
                    <a:pt x="739147" y="2023698"/>
                  </a:lnTo>
                  <a:lnTo>
                    <a:pt x="782486" y="2041545"/>
                  </a:lnTo>
                  <a:lnTo>
                    <a:pt x="827165" y="2057003"/>
                  </a:lnTo>
                  <a:lnTo>
                    <a:pt x="873204" y="2070585"/>
                  </a:lnTo>
                  <a:lnTo>
                    <a:pt x="920623" y="2082800"/>
                  </a:lnTo>
                  <a:lnTo>
                    <a:pt x="970093" y="2092876"/>
                  </a:lnTo>
                  <a:lnTo>
                    <a:pt x="1021896" y="2100102"/>
                  </a:lnTo>
                  <a:lnTo>
                    <a:pt x="1075301" y="2105080"/>
                  </a:lnTo>
                  <a:lnTo>
                    <a:pt x="1129576" y="2108411"/>
                  </a:lnTo>
                  <a:lnTo>
                    <a:pt x="1183992" y="2110699"/>
                  </a:lnTo>
                  <a:lnTo>
                    <a:pt x="1237817" y="2112544"/>
                  </a:lnTo>
                  <a:lnTo>
                    <a:pt x="1290320" y="2114550"/>
                  </a:lnTo>
                  <a:lnTo>
                    <a:pt x="1341539" y="2116189"/>
                  </a:lnTo>
                  <a:lnTo>
                    <a:pt x="1392209" y="2116827"/>
                  </a:lnTo>
                  <a:lnTo>
                    <a:pt x="1442482" y="2116736"/>
                  </a:lnTo>
                  <a:lnTo>
                    <a:pt x="1492508" y="2116189"/>
                  </a:lnTo>
                  <a:lnTo>
                    <a:pt x="1542439" y="2115460"/>
                  </a:lnTo>
                  <a:lnTo>
                    <a:pt x="1592425" y="2114823"/>
                  </a:lnTo>
                  <a:lnTo>
                    <a:pt x="1642618" y="2114550"/>
                  </a:lnTo>
                  <a:lnTo>
                    <a:pt x="1971420" y="2114550"/>
                  </a:lnTo>
                  <a:lnTo>
                    <a:pt x="2362961" y="2114550"/>
                  </a:lnTo>
                  <a:lnTo>
                    <a:pt x="2668270" y="2114550"/>
                  </a:lnTo>
                  <a:lnTo>
                    <a:pt x="2903220" y="2114550"/>
                  </a:lnTo>
                </a:path>
              </a:pathLst>
            </a:custGeom>
            <a:ln w="25908">
              <a:solidFill>
                <a:srgbClr val="000000"/>
              </a:solidFill>
            </a:ln>
          </p:spPr>
          <p:txBody>
            <a:bodyPr wrap="square" lIns="0" tIns="0" rIns="0" bIns="0" rtlCol="0"/>
            <a:lstStyle/>
            <a:p>
              <a:endParaRPr/>
            </a:p>
          </p:txBody>
        </p:sp>
        <p:sp>
          <p:nvSpPr>
            <p:cNvPr id="9" name="object 7">
              <a:extLst>
                <a:ext uri="{FF2B5EF4-FFF2-40B4-BE49-F238E27FC236}">
                  <a16:creationId xmlns:a16="http://schemas.microsoft.com/office/drawing/2014/main" id="{F5D722C5-AB3B-0F25-8492-6A032AB20316}"/>
                </a:ext>
              </a:extLst>
            </p:cNvPr>
            <p:cNvSpPr/>
            <p:nvPr/>
          </p:nvSpPr>
          <p:spPr>
            <a:xfrm>
              <a:off x="758951" y="4713732"/>
              <a:ext cx="3390900" cy="721995"/>
            </a:xfrm>
            <a:custGeom>
              <a:avLst/>
              <a:gdLst/>
              <a:ahLst/>
              <a:cxnLst/>
              <a:rect l="l" t="t" r="r" b="b"/>
              <a:pathLst>
                <a:path w="3390900" h="721995">
                  <a:moveTo>
                    <a:pt x="3390900" y="22606"/>
                  </a:moveTo>
                  <a:lnTo>
                    <a:pt x="0" y="0"/>
                  </a:lnTo>
                </a:path>
                <a:path w="3390900" h="721995">
                  <a:moveTo>
                    <a:pt x="472770" y="721614"/>
                  </a:moveTo>
                  <a:lnTo>
                    <a:pt x="42671" y="716280"/>
                  </a:lnTo>
                </a:path>
              </a:pathLst>
            </a:custGeom>
            <a:ln w="9144">
              <a:solidFill>
                <a:srgbClr val="00287C"/>
              </a:solidFill>
              <a:prstDash val="sysDash"/>
            </a:ln>
          </p:spPr>
          <p:txBody>
            <a:bodyPr wrap="square" lIns="0" tIns="0" rIns="0" bIns="0" rtlCol="0"/>
            <a:lstStyle/>
            <a:p>
              <a:endParaRPr/>
            </a:p>
          </p:txBody>
        </p:sp>
        <p:sp>
          <p:nvSpPr>
            <p:cNvPr id="10" name="object 8">
              <a:extLst>
                <a:ext uri="{FF2B5EF4-FFF2-40B4-BE49-F238E27FC236}">
                  <a16:creationId xmlns:a16="http://schemas.microsoft.com/office/drawing/2014/main" id="{E3EA4FDD-29AF-23D4-053B-0A92AA191553}"/>
                </a:ext>
              </a:extLst>
            </p:cNvPr>
            <p:cNvSpPr/>
            <p:nvPr/>
          </p:nvSpPr>
          <p:spPr>
            <a:xfrm>
              <a:off x="996810" y="2633472"/>
              <a:ext cx="103505" cy="2080895"/>
            </a:xfrm>
            <a:custGeom>
              <a:avLst/>
              <a:gdLst/>
              <a:ahLst/>
              <a:cxnLst/>
              <a:rect l="l" t="t" r="r" b="b"/>
              <a:pathLst>
                <a:path w="103505" h="2080895">
                  <a:moveTo>
                    <a:pt x="7086" y="1984755"/>
                  </a:moveTo>
                  <a:lnTo>
                    <a:pt x="4051" y="1986407"/>
                  </a:lnTo>
                  <a:lnTo>
                    <a:pt x="1028" y="1988184"/>
                  </a:lnTo>
                  <a:lnTo>
                    <a:pt x="0" y="1992121"/>
                  </a:lnTo>
                  <a:lnTo>
                    <a:pt x="51701" y="2080767"/>
                  </a:lnTo>
                  <a:lnTo>
                    <a:pt x="59036" y="2068195"/>
                  </a:lnTo>
                  <a:lnTo>
                    <a:pt x="45351" y="2068195"/>
                  </a:lnTo>
                  <a:lnTo>
                    <a:pt x="45351" y="2044602"/>
                  </a:lnTo>
                  <a:lnTo>
                    <a:pt x="12738" y="1988692"/>
                  </a:lnTo>
                  <a:lnTo>
                    <a:pt x="10972" y="1985771"/>
                  </a:lnTo>
                  <a:lnTo>
                    <a:pt x="7086" y="1984755"/>
                  </a:lnTo>
                  <a:close/>
                </a:path>
                <a:path w="103505" h="2080895">
                  <a:moveTo>
                    <a:pt x="45351" y="2044602"/>
                  </a:moveTo>
                  <a:lnTo>
                    <a:pt x="45351" y="2068195"/>
                  </a:lnTo>
                  <a:lnTo>
                    <a:pt x="58051" y="2068195"/>
                  </a:lnTo>
                  <a:lnTo>
                    <a:pt x="58051" y="2064892"/>
                  </a:lnTo>
                  <a:lnTo>
                    <a:pt x="46215" y="2064892"/>
                  </a:lnTo>
                  <a:lnTo>
                    <a:pt x="51701" y="2055487"/>
                  </a:lnTo>
                  <a:lnTo>
                    <a:pt x="45351" y="2044602"/>
                  </a:lnTo>
                  <a:close/>
                </a:path>
                <a:path w="103505" h="2080895">
                  <a:moveTo>
                    <a:pt x="96316" y="1984755"/>
                  </a:moveTo>
                  <a:lnTo>
                    <a:pt x="92430" y="1985771"/>
                  </a:lnTo>
                  <a:lnTo>
                    <a:pt x="90665" y="1988692"/>
                  </a:lnTo>
                  <a:lnTo>
                    <a:pt x="58051" y="2044602"/>
                  </a:lnTo>
                  <a:lnTo>
                    <a:pt x="58051" y="2068195"/>
                  </a:lnTo>
                  <a:lnTo>
                    <a:pt x="59036" y="2068195"/>
                  </a:lnTo>
                  <a:lnTo>
                    <a:pt x="103403" y="1992121"/>
                  </a:lnTo>
                  <a:lnTo>
                    <a:pt x="102387" y="1988184"/>
                  </a:lnTo>
                  <a:lnTo>
                    <a:pt x="99352" y="1986407"/>
                  </a:lnTo>
                  <a:lnTo>
                    <a:pt x="96316" y="1984755"/>
                  </a:lnTo>
                  <a:close/>
                </a:path>
                <a:path w="103505" h="2080895">
                  <a:moveTo>
                    <a:pt x="51701" y="2055487"/>
                  </a:moveTo>
                  <a:lnTo>
                    <a:pt x="46215" y="2064892"/>
                  </a:lnTo>
                  <a:lnTo>
                    <a:pt x="57188" y="2064892"/>
                  </a:lnTo>
                  <a:lnTo>
                    <a:pt x="51701" y="2055487"/>
                  </a:lnTo>
                  <a:close/>
                </a:path>
                <a:path w="103505" h="2080895">
                  <a:moveTo>
                    <a:pt x="58051" y="2044602"/>
                  </a:moveTo>
                  <a:lnTo>
                    <a:pt x="51701" y="2055487"/>
                  </a:lnTo>
                  <a:lnTo>
                    <a:pt x="57188" y="2064892"/>
                  </a:lnTo>
                  <a:lnTo>
                    <a:pt x="58051" y="2064892"/>
                  </a:lnTo>
                  <a:lnTo>
                    <a:pt x="58051" y="2044602"/>
                  </a:lnTo>
                  <a:close/>
                </a:path>
                <a:path w="103505" h="2080895">
                  <a:moveTo>
                    <a:pt x="51701" y="25155"/>
                  </a:moveTo>
                  <a:lnTo>
                    <a:pt x="45351" y="36044"/>
                  </a:lnTo>
                  <a:lnTo>
                    <a:pt x="45351" y="2044602"/>
                  </a:lnTo>
                  <a:lnTo>
                    <a:pt x="51701" y="2055487"/>
                  </a:lnTo>
                  <a:lnTo>
                    <a:pt x="58051" y="2044602"/>
                  </a:lnTo>
                  <a:lnTo>
                    <a:pt x="58051" y="36044"/>
                  </a:lnTo>
                  <a:lnTo>
                    <a:pt x="51701" y="25155"/>
                  </a:lnTo>
                  <a:close/>
                </a:path>
                <a:path w="103505" h="2080895">
                  <a:moveTo>
                    <a:pt x="51701" y="0"/>
                  </a:moveTo>
                  <a:lnTo>
                    <a:pt x="0" y="88645"/>
                  </a:lnTo>
                  <a:lnTo>
                    <a:pt x="1028" y="92455"/>
                  </a:lnTo>
                  <a:lnTo>
                    <a:pt x="7086" y="96012"/>
                  </a:lnTo>
                  <a:lnTo>
                    <a:pt x="10972" y="94995"/>
                  </a:lnTo>
                  <a:lnTo>
                    <a:pt x="45351" y="36044"/>
                  </a:lnTo>
                  <a:lnTo>
                    <a:pt x="45351" y="12573"/>
                  </a:lnTo>
                  <a:lnTo>
                    <a:pt x="59034" y="12573"/>
                  </a:lnTo>
                  <a:lnTo>
                    <a:pt x="51701" y="0"/>
                  </a:lnTo>
                  <a:close/>
                </a:path>
                <a:path w="103505" h="2080895">
                  <a:moveTo>
                    <a:pt x="59034" y="12573"/>
                  </a:moveTo>
                  <a:lnTo>
                    <a:pt x="58051" y="12573"/>
                  </a:lnTo>
                  <a:lnTo>
                    <a:pt x="58051" y="36044"/>
                  </a:lnTo>
                  <a:lnTo>
                    <a:pt x="92430" y="94995"/>
                  </a:lnTo>
                  <a:lnTo>
                    <a:pt x="96316" y="96012"/>
                  </a:lnTo>
                  <a:lnTo>
                    <a:pt x="102374" y="92455"/>
                  </a:lnTo>
                  <a:lnTo>
                    <a:pt x="103403" y="88645"/>
                  </a:lnTo>
                  <a:lnTo>
                    <a:pt x="59034" y="12573"/>
                  </a:lnTo>
                  <a:close/>
                </a:path>
                <a:path w="103505" h="2080895">
                  <a:moveTo>
                    <a:pt x="58051" y="12573"/>
                  </a:moveTo>
                  <a:lnTo>
                    <a:pt x="45351" y="12573"/>
                  </a:lnTo>
                  <a:lnTo>
                    <a:pt x="45351" y="36044"/>
                  </a:lnTo>
                  <a:lnTo>
                    <a:pt x="51701" y="25155"/>
                  </a:lnTo>
                  <a:lnTo>
                    <a:pt x="46215" y="15748"/>
                  </a:lnTo>
                  <a:lnTo>
                    <a:pt x="58051" y="15748"/>
                  </a:lnTo>
                  <a:lnTo>
                    <a:pt x="58051" y="12573"/>
                  </a:lnTo>
                  <a:close/>
                </a:path>
                <a:path w="103505" h="2080895">
                  <a:moveTo>
                    <a:pt x="58051" y="15748"/>
                  </a:moveTo>
                  <a:lnTo>
                    <a:pt x="57188" y="15748"/>
                  </a:lnTo>
                  <a:lnTo>
                    <a:pt x="51701" y="25155"/>
                  </a:lnTo>
                  <a:lnTo>
                    <a:pt x="58051" y="36044"/>
                  </a:lnTo>
                  <a:lnTo>
                    <a:pt x="58051" y="15748"/>
                  </a:lnTo>
                  <a:close/>
                </a:path>
                <a:path w="103505" h="2080895">
                  <a:moveTo>
                    <a:pt x="57188" y="15748"/>
                  </a:moveTo>
                  <a:lnTo>
                    <a:pt x="46215" y="15748"/>
                  </a:lnTo>
                  <a:lnTo>
                    <a:pt x="51701" y="25155"/>
                  </a:lnTo>
                  <a:lnTo>
                    <a:pt x="57188" y="15748"/>
                  </a:lnTo>
                  <a:close/>
                </a:path>
              </a:pathLst>
            </a:custGeom>
            <a:solidFill>
              <a:srgbClr val="000000"/>
            </a:solidFill>
          </p:spPr>
          <p:txBody>
            <a:bodyPr wrap="square" lIns="0" tIns="0" rIns="0" bIns="0" rtlCol="0"/>
            <a:lstStyle/>
            <a:p>
              <a:endParaRPr/>
            </a:p>
          </p:txBody>
        </p:sp>
        <p:sp>
          <p:nvSpPr>
            <p:cNvPr id="11" name="object 9">
              <a:extLst>
                <a:ext uri="{FF2B5EF4-FFF2-40B4-BE49-F238E27FC236}">
                  <a16:creationId xmlns:a16="http://schemas.microsoft.com/office/drawing/2014/main" id="{0C44A4F7-F98F-DE02-4971-661978AEA8DE}"/>
                </a:ext>
              </a:extLst>
            </p:cNvPr>
            <p:cNvSpPr/>
            <p:nvPr/>
          </p:nvSpPr>
          <p:spPr>
            <a:xfrm>
              <a:off x="1795271" y="4506467"/>
              <a:ext cx="0" cy="909955"/>
            </a:xfrm>
            <a:custGeom>
              <a:avLst/>
              <a:gdLst/>
              <a:ahLst/>
              <a:cxnLst/>
              <a:rect l="l" t="t" r="r" b="b"/>
              <a:pathLst>
                <a:path h="909954">
                  <a:moveTo>
                    <a:pt x="0" y="909827"/>
                  </a:moveTo>
                  <a:lnTo>
                    <a:pt x="0" y="0"/>
                  </a:lnTo>
                </a:path>
              </a:pathLst>
            </a:custGeom>
            <a:ln w="9144">
              <a:solidFill>
                <a:srgbClr val="0000DC"/>
              </a:solidFill>
              <a:prstDash val="sysDash"/>
            </a:ln>
          </p:spPr>
          <p:txBody>
            <a:bodyPr wrap="square" lIns="0" tIns="0" rIns="0" bIns="0" rtlCol="0"/>
            <a:lstStyle/>
            <a:p>
              <a:endParaRPr/>
            </a:p>
          </p:txBody>
        </p:sp>
        <p:sp>
          <p:nvSpPr>
            <p:cNvPr id="12" name="object 10">
              <a:extLst>
                <a:ext uri="{FF2B5EF4-FFF2-40B4-BE49-F238E27FC236}">
                  <a16:creationId xmlns:a16="http://schemas.microsoft.com/office/drawing/2014/main" id="{46BB59BF-4E6C-B166-4857-6EEC6C6A0794}"/>
                </a:ext>
              </a:extLst>
            </p:cNvPr>
            <p:cNvSpPr/>
            <p:nvPr/>
          </p:nvSpPr>
          <p:spPr>
            <a:xfrm>
              <a:off x="758951" y="2642616"/>
              <a:ext cx="473075" cy="0"/>
            </a:xfrm>
            <a:custGeom>
              <a:avLst/>
              <a:gdLst/>
              <a:ahLst/>
              <a:cxnLst/>
              <a:rect l="l" t="t" r="r" b="b"/>
              <a:pathLst>
                <a:path w="473075">
                  <a:moveTo>
                    <a:pt x="472846" y="0"/>
                  </a:moveTo>
                  <a:lnTo>
                    <a:pt x="0" y="0"/>
                  </a:lnTo>
                </a:path>
              </a:pathLst>
            </a:custGeom>
            <a:ln w="9144">
              <a:solidFill>
                <a:srgbClr val="00832E"/>
              </a:solidFill>
              <a:prstDash val="sysDash"/>
            </a:ln>
          </p:spPr>
          <p:txBody>
            <a:bodyPr wrap="square" lIns="0" tIns="0" rIns="0" bIns="0" rtlCol="0"/>
            <a:lstStyle/>
            <a:p>
              <a:endParaRPr/>
            </a:p>
          </p:txBody>
        </p:sp>
        <p:sp>
          <p:nvSpPr>
            <p:cNvPr id="13" name="object 11">
              <a:extLst>
                <a:ext uri="{FF2B5EF4-FFF2-40B4-BE49-F238E27FC236}">
                  <a16:creationId xmlns:a16="http://schemas.microsoft.com/office/drawing/2014/main" id="{D403E527-7AAE-A082-43D1-3EB5AF265235}"/>
                </a:ext>
              </a:extLst>
            </p:cNvPr>
            <p:cNvSpPr/>
            <p:nvPr/>
          </p:nvSpPr>
          <p:spPr>
            <a:xfrm>
              <a:off x="1005954" y="4736592"/>
              <a:ext cx="103505" cy="680720"/>
            </a:xfrm>
            <a:custGeom>
              <a:avLst/>
              <a:gdLst/>
              <a:ahLst/>
              <a:cxnLst/>
              <a:rect l="l" t="t" r="r" b="b"/>
              <a:pathLst>
                <a:path w="103505" h="680720">
                  <a:moveTo>
                    <a:pt x="7086" y="584580"/>
                  </a:moveTo>
                  <a:lnTo>
                    <a:pt x="4051" y="586358"/>
                  </a:lnTo>
                  <a:lnTo>
                    <a:pt x="1028" y="588009"/>
                  </a:lnTo>
                  <a:lnTo>
                    <a:pt x="0" y="591946"/>
                  </a:lnTo>
                  <a:lnTo>
                    <a:pt x="51701" y="680592"/>
                  </a:lnTo>
                  <a:lnTo>
                    <a:pt x="59036" y="668019"/>
                  </a:lnTo>
                  <a:lnTo>
                    <a:pt x="45351" y="668019"/>
                  </a:lnTo>
                  <a:lnTo>
                    <a:pt x="45351" y="644548"/>
                  </a:lnTo>
                  <a:lnTo>
                    <a:pt x="10972" y="585596"/>
                  </a:lnTo>
                  <a:lnTo>
                    <a:pt x="7086" y="584580"/>
                  </a:lnTo>
                  <a:close/>
                </a:path>
                <a:path w="103505" h="680720">
                  <a:moveTo>
                    <a:pt x="45351" y="644548"/>
                  </a:moveTo>
                  <a:lnTo>
                    <a:pt x="45351" y="668019"/>
                  </a:lnTo>
                  <a:lnTo>
                    <a:pt x="58051" y="668019"/>
                  </a:lnTo>
                  <a:lnTo>
                    <a:pt x="58051" y="664844"/>
                  </a:lnTo>
                  <a:lnTo>
                    <a:pt x="46215" y="664844"/>
                  </a:lnTo>
                  <a:lnTo>
                    <a:pt x="51701" y="655437"/>
                  </a:lnTo>
                  <a:lnTo>
                    <a:pt x="45351" y="644548"/>
                  </a:lnTo>
                  <a:close/>
                </a:path>
                <a:path w="103505" h="680720">
                  <a:moveTo>
                    <a:pt x="96316" y="584580"/>
                  </a:moveTo>
                  <a:lnTo>
                    <a:pt x="92430" y="585596"/>
                  </a:lnTo>
                  <a:lnTo>
                    <a:pt x="58051" y="644548"/>
                  </a:lnTo>
                  <a:lnTo>
                    <a:pt x="58051" y="668019"/>
                  </a:lnTo>
                  <a:lnTo>
                    <a:pt x="59036" y="668019"/>
                  </a:lnTo>
                  <a:lnTo>
                    <a:pt x="103403" y="591946"/>
                  </a:lnTo>
                  <a:lnTo>
                    <a:pt x="102374" y="588009"/>
                  </a:lnTo>
                  <a:lnTo>
                    <a:pt x="99352" y="586358"/>
                  </a:lnTo>
                  <a:lnTo>
                    <a:pt x="96316" y="584580"/>
                  </a:lnTo>
                  <a:close/>
                </a:path>
                <a:path w="103505" h="680720">
                  <a:moveTo>
                    <a:pt x="51701" y="655437"/>
                  </a:moveTo>
                  <a:lnTo>
                    <a:pt x="46215" y="664844"/>
                  </a:lnTo>
                  <a:lnTo>
                    <a:pt x="57188" y="664844"/>
                  </a:lnTo>
                  <a:lnTo>
                    <a:pt x="51701" y="655437"/>
                  </a:lnTo>
                  <a:close/>
                </a:path>
                <a:path w="103505" h="680720">
                  <a:moveTo>
                    <a:pt x="58051" y="644548"/>
                  </a:moveTo>
                  <a:lnTo>
                    <a:pt x="51701" y="655437"/>
                  </a:lnTo>
                  <a:lnTo>
                    <a:pt x="57188" y="664844"/>
                  </a:lnTo>
                  <a:lnTo>
                    <a:pt x="58051" y="664844"/>
                  </a:lnTo>
                  <a:lnTo>
                    <a:pt x="58051" y="644548"/>
                  </a:lnTo>
                  <a:close/>
                </a:path>
                <a:path w="103505" h="680720">
                  <a:moveTo>
                    <a:pt x="51701" y="25155"/>
                  </a:moveTo>
                  <a:lnTo>
                    <a:pt x="45351" y="36044"/>
                  </a:lnTo>
                  <a:lnTo>
                    <a:pt x="45351" y="644548"/>
                  </a:lnTo>
                  <a:lnTo>
                    <a:pt x="51701" y="655437"/>
                  </a:lnTo>
                  <a:lnTo>
                    <a:pt x="58051" y="644548"/>
                  </a:lnTo>
                  <a:lnTo>
                    <a:pt x="58051" y="36044"/>
                  </a:lnTo>
                  <a:lnTo>
                    <a:pt x="51701" y="25155"/>
                  </a:lnTo>
                  <a:close/>
                </a:path>
                <a:path w="103505" h="680720">
                  <a:moveTo>
                    <a:pt x="51701" y="0"/>
                  </a:moveTo>
                  <a:lnTo>
                    <a:pt x="0" y="88645"/>
                  </a:lnTo>
                  <a:lnTo>
                    <a:pt x="1028" y="92455"/>
                  </a:lnTo>
                  <a:lnTo>
                    <a:pt x="7086" y="96011"/>
                  </a:lnTo>
                  <a:lnTo>
                    <a:pt x="10972" y="94995"/>
                  </a:lnTo>
                  <a:lnTo>
                    <a:pt x="45351" y="36044"/>
                  </a:lnTo>
                  <a:lnTo>
                    <a:pt x="45351" y="12572"/>
                  </a:lnTo>
                  <a:lnTo>
                    <a:pt x="59034" y="12572"/>
                  </a:lnTo>
                  <a:lnTo>
                    <a:pt x="51701" y="0"/>
                  </a:lnTo>
                  <a:close/>
                </a:path>
                <a:path w="103505" h="680720">
                  <a:moveTo>
                    <a:pt x="59034" y="12572"/>
                  </a:moveTo>
                  <a:lnTo>
                    <a:pt x="58051" y="12572"/>
                  </a:lnTo>
                  <a:lnTo>
                    <a:pt x="58051" y="36044"/>
                  </a:lnTo>
                  <a:lnTo>
                    <a:pt x="92430" y="94995"/>
                  </a:lnTo>
                  <a:lnTo>
                    <a:pt x="96316" y="96011"/>
                  </a:lnTo>
                  <a:lnTo>
                    <a:pt x="102374" y="92455"/>
                  </a:lnTo>
                  <a:lnTo>
                    <a:pt x="103403" y="88645"/>
                  </a:lnTo>
                  <a:lnTo>
                    <a:pt x="59034" y="12572"/>
                  </a:lnTo>
                  <a:close/>
                </a:path>
                <a:path w="103505" h="680720">
                  <a:moveTo>
                    <a:pt x="58051" y="12572"/>
                  </a:moveTo>
                  <a:lnTo>
                    <a:pt x="45351" y="12572"/>
                  </a:lnTo>
                  <a:lnTo>
                    <a:pt x="45351" y="36044"/>
                  </a:lnTo>
                  <a:lnTo>
                    <a:pt x="51701" y="25155"/>
                  </a:lnTo>
                  <a:lnTo>
                    <a:pt x="46215" y="15747"/>
                  </a:lnTo>
                  <a:lnTo>
                    <a:pt x="58051" y="15747"/>
                  </a:lnTo>
                  <a:lnTo>
                    <a:pt x="58051" y="12572"/>
                  </a:lnTo>
                  <a:close/>
                </a:path>
                <a:path w="103505" h="680720">
                  <a:moveTo>
                    <a:pt x="58051" y="15747"/>
                  </a:moveTo>
                  <a:lnTo>
                    <a:pt x="57188" y="15747"/>
                  </a:lnTo>
                  <a:lnTo>
                    <a:pt x="51701" y="25155"/>
                  </a:lnTo>
                  <a:lnTo>
                    <a:pt x="58051" y="36044"/>
                  </a:lnTo>
                  <a:lnTo>
                    <a:pt x="58051" y="15747"/>
                  </a:lnTo>
                  <a:close/>
                </a:path>
                <a:path w="103505" h="680720">
                  <a:moveTo>
                    <a:pt x="57188" y="15747"/>
                  </a:moveTo>
                  <a:lnTo>
                    <a:pt x="46215" y="15747"/>
                  </a:lnTo>
                  <a:lnTo>
                    <a:pt x="51701" y="25155"/>
                  </a:lnTo>
                  <a:lnTo>
                    <a:pt x="57188" y="15747"/>
                  </a:lnTo>
                  <a:close/>
                </a:path>
              </a:pathLst>
            </a:custGeom>
            <a:solidFill>
              <a:srgbClr val="000000"/>
            </a:solidFill>
          </p:spPr>
          <p:txBody>
            <a:bodyPr wrap="square" lIns="0" tIns="0" rIns="0" bIns="0" rtlCol="0"/>
            <a:lstStyle/>
            <a:p>
              <a:endParaRPr/>
            </a:p>
          </p:txBody>
        </p:sp>
      </p:grpSp>
      <p:sp>
        <p:nvSpPr>
          <p:cNvPr id="14" name="object 12">
            <a:extLst>
              <a:ext uri="{FF2B5EF4-FFF2-40B4-BE49-F238E27FC236}">
                <a16:creationId xmlns:a16="http://schemas.microsoft.com/office/drawing/2014/main" id="{DEE557A9-0E1D-3A80-952B-B3EB07EBBF5A}"/>
              </a:ext>
            </a:extLst>
          </p:cNvPr>
          <p:cNvSpPr txBox="1"/>
          <p:nvPr/>
        </p:nvSpPr>
        <p:spPr>
          <a:xfrm>
            <a:off x="6419494" y="1887577"/>
            <a:ext cx="375920" cy="269240"/>
          </a:xfrm>
          <a:prstGeom prst="rect">
            <a:avLst/>
          </a:prstGeom>
        </p:spPr>
        <p:txBody>
          <a:bodyPr vert="horz" wrap="square" lIns="0" tIns="12065" rIns="0" bIns="0" rtlCol="0">
            <a:spAutoFit/>
          </a:bodyPr>
          <a:lstStyle/>
          <a:p>
            <a:pPr marL="12700">
              <a:lnSpc>
                <a:spcPct val="100000"/>
              </a:lnSpc>
              <a:spcBef>
                <a:spcPts val="95"/>
              </a:spcBef>
            </a:pPr>
            <a:r>
              <a:rPr sz="1600" spc="-5" dirty="0">
                <a:latin typeface="Arial MT"/>
                <a:cs typeface="Arial MT"/>
              </a:rPr>
              <a:t>V</a:t>
            </a:r>
            <a:r>
              <a:rPr sz="1600" spc="-70" dirty="0">
                <a:latin typeface="Arial MT"/>
                <a:cs typeface="Arial MT"/>
              </a:rPr>
              <a:t> </a:t>
            </a:r>
            <a:r>
              <a:rPr sz="1600" spc="-5" dirty="0">
                <a:latin typeface="Arial MT"/>
                <a:cs typeface="Arial MT"/>
              </a:rPr>
              <a:t>[l]</a:t>
            </a:r>
            <a:endParaRPr sz="1600">
              <a:latin typeface="Arial MT"/>
              <a:cs typeface="Arial MT"/>
            </a:endParaRPr>
          </a:p>
        </p:txBody>
      </p:sp>
      <p:sp>
        <p:nvSpPr>
          <p:cNvPr id="15" name="object 13">
            <a:extLst>
              <a:ext uri="{FF2B5EF4-FFF2-40B4-BE49-F238E27FC236}">
                <a16:creationId xmlns:a16="http://schemas.microsoft.com/office/drawing/2014/main" id="{E6785EC6-B59D-3C48-536C-C1A21814DC65}"/>
              </a:ext>
            </a:extLst>
          </p:cNvPr>
          <p:cNvSpPr txBox="1"/>
          <p:nvPr/>
        </p:nvSpPr>
        <p:spPr>
          <a:xfrm>
            <a:off x="9753346" y="5223359"/>
            <a:ext cx="740410" cy="269240"/>
          </a:xfrm>
          <a:prstGeom prst="rect">
            <a:avLst/>
          </a:prstGeom>
        </p:spPr>
        <p:txBody>
          <a:bodyPr vert="horz" wrap="square" lIns="0" tIns="12065" rIns="0" bIns="0" rtlCol="0">
            <a:spAutoFit/>
          </a:bodyPr>
          <a:lstStyle/>
          <a:p>
            <a:pPr marL="12700">
              <a:lnSpc>
                <a:spcPct val="100000"/>
              </a:lnSpc>
              <a:spcBef>
                <a:spcPts val="95"/>
              </a:spcBef>
            </a:pPr>
            <a:r>
              <a:rPr sz="1600" spc="-20" dirty="0">
                <a:latin typeface="Arial MT"/>
                <a:cs typeface="Arial MT"/>
              </a:rPr>
              <a:t>Time</a:t>
            </a:r>
            <a:r>
              <a:rPr sz="1600" spc="-65" dirty="0">
                <a:latin typeface="Arial MT"/>
                <a:cs typeface="Arial MT"/>
              </a:rPr>
              <a:t> </a:t>
            </a:r>
            <a:r>
              <a:rPr sz="1600" spc="-5" dirty="0">
                <a:latin typeface="Arial MT"/>
                <a:cs typeface="Arial MT"/>
              </a:rPr>
              <a:t>[s]</a:t>
            </a:r>
            <a:endParaRPr sz="1600">
              <a:latin typeface="Arial MT"/>
              <a:cs typeface="Arial MT"/>
            </a:endParaRPr>
          </a:p>
        </p:txBody>
      </p:sp>
      <p:sp>
        <p:nvSpPr>
          <p:cNvPr id="16" name="object 14">
            <a:extLst>
              <a:ext uri="{FF2B5EF4-FFF2-40B4-BE49-F238E27FC236}">
                <a16:creationId xmlns:a16="http://schemas.microsoft.com/office/drawing/2014/main" id="{66EF58D9-F9B6-8BB8-E426-D85240004AD5}"/>
              </a:ext>
            </a:extLst>
          </p:cNvPr>
          <p:cNvSpPr txBox="1"/>
          <p:nvPr/>
        </p:nvSpPr>
        <p:spPr>
          <a:xfrm>
            <a:off x="6475575" y="3323796"/>
            <a:ext cx="252095" cy="431800"/>
          </a:xfrm>
          <a:prstGeom prst="rect">
            <a:avLst/>
          </a:prstGeom>
        </p:spPr>
        <p:txBody>
          <a:bodyPr vert="vert270" wrap="square" lIns="0" tIns="0" rIns="0" bIns="0" rtlCol="0">
            <a:spAutoFit/>
          </a:bodyPr>
          <a:lstStyle/>
          <a:p>
            <a:pPr marL="12700">
              <a:lnSpc>
                <a:spcPts val="1864"/>
              </a:lnSpc>
            </a:pPr>
            <a:r>
              <a:rPr sz="1600" b="1" dirty="0">
                <a:solidFill>
                  <a:srgbClr val="0000DC"/>
                </a:solidFill>
                <a:latin typeface="Arial"/>
                <a:cs typeface="Arial"/>
              </a:rPr>
              <a:t>FVC</a:t>
            </a:r>
            <a:endParaRPr sz="1600">
              <a:latin typeface="Arial"/>
              <a:cs typeface="Arial"/>
            </a:endParaRPr>
          </a:p>
        </p:txBody>
      </p:sp>
      <p:sp>
        <p:nvSpPr>
          <p:cNvPr id="17" name="object 15">
            <a:extLst>
              <a:ext uri="{FF2B5EF4-FFF2-40B4-BE49-F238E27FC236}">
                <a16:creationId xmlns:a16="http://schemas.microsoft.com/office/drawing/2014/main" id="{F54A57F3-0513-946A-E26F-F51E9730AB94}"/>
              </a:ext>
            </a:extLst>
          </p:cNvPr>
          <p:cNvSpPr txBox="1"/>
          <p:nvPr/>
        </p:nvSpPr>
        <p:spPr>
          <a:xfrm>
            <a:off x="6495387" y="4703227"/>
            <a:ext cx="252095" cy="304165"/>
          </a:xfrm>
          <a:prstGeom prst="rect">
            <a:avLst/>
          </a:prstGeom>
        </p:spPr>
        <p:txBody>
          <a:bodyPr vert="vert270" wrap="square" lIns="0" tIns="0" rIns="0" bIns="0" rtlCol="0">
            <a:spAutoFit/>
          </a:bodyPr>
          <a:lstStyle/>
          <a:p>
            <a:pPr marL="12700">
              <a:lnSpc>
                <a:spcPts val="1864"/>
              </a:lnSpc>
            </a:pPr>
            <a:r>
              <a:rPr sz="1600" spc="-25" dirty="0">
                <a:latin typeface="Arial MT"/>
                <a:cs typeface="Arial MT"/>
              </a:rPr>
              <a:t>R</a:t>
            </a:r>
            <a:r>
              <a:rPr sz="1600" dirty="0">
                <a:latin typeface="Arial MT"/>
                <a:cs typeface="Arial MT"/>
              </a:rPr>
              <a:t>V</a:t>
            </a:r>
            <a:endParaRPr sz="1600">
              <a:latin typeface="Arial MT"/>
              <a:cs typeface="Arial MT"/>
            </a:endParaRPr>
          </a:p>
        </p:txBody>
      </p:sp>
      <p:sp>
        <p:nvSpPr>
          <p:cNvPr id="18" name="object 16">
            <a:extLst>
              <a:ext uri="{FF2B5EF4-FFF2-40B4-BE49-F238E27FC236}">
                <a16:creationId xmlns:a16="http://schemas.microsoft.com/office/drawing/2014/main" id="{8F652876-2452-8230-E319-8EF1514224F8}"/>
              </a:ext>
            </a:extLst>
          </p:cNvPr>
          <p:cNvSpPr/>
          <p:nvPr/>
        </p:nvSpPr>
        <p:spPr>
          <a:xfrm>
            <a:off x="6888480" y="4268319"/>
            <a:ext cx="608965" cy="0"/>
          </a:xfrm>
          <a:custGeom>
            <a:avLst/>
            <a:gdLst/>
            <a:ahLst/>
            <a:cxnLst/>
            <a:rect l="l" t="t" r="r" b="b"/>
            <a:pathLst>
              <a:path w="608964">
                <a:moveTo>
                  <a:pt x="0" y="0"/>
                </a:moveTo>
                <a:lnTo>
                  <a:pt x="608457" y="0"/>
                </a:lnTo>
              </a:path>
            </a:pathLst>
          </a:custGeom>
          <a:ln w="9144">
            <a:solidFill>
              <a:srgbClr val="0000DC"/>
            </a:solidFill>
            <a:prstDash val="sysDash"/>
          </a:ln>
        </p:spPr>
        <p:txBody>
          <a:bodyPr wrap="square" lIns="0" tIns="0" rIns="0" bIns="0" rtlCol="0"/>
          <a:lstStyle/>
          <a:p>
            <a:endParaRPr/>
          </a:p>
        </p:txBody>
      </p:sp>
      <p:sp>
        <p:nvSpPr>
          <p:cNvPr id="19" name="object 17">
            <a:extLst>
              <a:ext uri="{FF2B5EF4-FFF2-40B4-BE49-F238E27FC236}">
                <a16:creationId xmlns:a16="http://schemas.microsoft.com/office/drawing/2014/main" id="{660DE046-A6B6-DE2C-6229-8E3BBC769420}"/>
              </a:ext>
            </a:extLst>
          </p:cNvPr>
          <p:cNvSpPr txBox="1"/>
          <p:nvPr/>
        </p:nvSpPr>
        <p:spPr>
          <a:xfrm>
            <a:off x="7339138" y="5244822"/>
            <a:ext cx="296545" cy="269240"/>
          </a:xfrm>
          <a:prstGeom prst="rect">
            <a:avLst/>
          </a:prstGeom>
        </p:spPr>
        <p:txBody>
          <a:bodyPr vert="horz" wrap="square" lIns="0" tIns="12065" rIns="0" bIns="0" rtlCol="0">
            <a:spAutoFit/>
          </a:bodyPr>
          <a:lstStyle/>
          <a:p>
            <a:pPr marL="12700">
              <a:lnSpc>
                <a:spcPct val="100000"/>
              </a:lnSpc>
              <a:spcBef>
                <a:spcPts val="95"/>
              </a:spcBef>
            </a:pPr>
            <a:r>
              <a:rPr sz="1600" spc="-5" dirty="0">
                <a:latin typeface="Arial MT"/>
                <a:cs typeface="Arial MT"/>
              </a:rPr>
              <a:t>1</a:t>
            </a:r>
            <a:r>
              <a:rPr sz="1600" spc="-80" dirty="0">
                <a:latin typeface="Arial MT"/>
                <a:cs typeface="Arial MT"/>
              </a:rPr>
              <a:t> </a:t>
            </a:r>
            <a:r>
              <a:rPr sz="1600" spc="-5" dirty="0">
                <a:latin typeface="Arial MT"/>
                <a:cs typeface="Arial MT"/>
              </a:rPr>
              <a:t>s</a:t>
            </a:r>
            <a:endParaRPr sz="1600" dirty="0">
              <a:latin typeface="Arial MT"/>
              <a:cs typeface="Arial MT"/>
            </a:endParaRPr>
          </a:p>
        </p:txBody>
      </p:sp>
      <p:sp>
        <p:nvSpPr>
          <p:cNvPr id="20" name="object 18">
            <a:extLst>
              <a:ext uri="{FF2B5EF4-FFF2-40B4-BE49-F238E27FC236}">
                <a16:creationId xmlns:a16="http://schemas.microsoft.com/office/drawing/2014/main" id="{25AC0386-C4C2-BE61-F141-5119DBDCCCBB}"/>
              </a:ext>
            </a:extLst>
          </p:cNvPr>
          <p:cNvSpPr txBox="1"/>
          <p:nvPr/>
        </p:nvSpPr>
        <p:spPr>
          <a:xfrm>
            <a:off x="9366758" y="3018132"/>
            <a:ext cx="546735" cy="269240"/>
          </a:xfrm>
          <a:prstGeom prst="rect">
            <a:avLst/>
          </a:prstGeom>
        </p:spPr>
        <p:txBody>
          <a:bodyPr vert="horz" wrap="square" lIns="0" tIns="12065" rIns="0" bIns="0" rtlCol="0">
            <a:spAutoFit/>
          </a:bodyPr>
          <a:lstStyle/>
          <a:p>
            <a:pPr marL="38100">
              <a:lnSpc>
                <a:spcPct val="100000"/>
              </a:lnSpc>
              <a:spcBef>
                <a:spcPts val="95"/>
              </a:spcBef>
            </a:pPr>
            <a:r>
              <a:rPr sz="1600" b="1" dirty="0">
                <a:solidFill>
                  <a:srgbClr val="0000DC"/>
                </a:solidFill>
                <a:latin typeface="Arial"/>
                <a:cs typeface="Arial"/>
              </a:rPr>
              <a:t>FEV</a:t>
            </a:r>
            <a:r>
              <a:rPr sz="1575" b="1" baseline="-21164" dirty="0">
                <a:solidFill>
                  <a:srgbClr val="0000DC"/>
                </a:solidFill>
                <a:latin typeface="Arial"/>
                <a:cs typeface="Arial"/>
              </a:rPr>
              <a:t>1</a:t>
            </a:r>
            <a:endParaRPr sz="1575" baseline="-21164">
              <a:latin typeface="Arial"/>
              <a:cs typeface="Arial"/>
            </a:endParaRPr>
          </a:p>
        </p:txBody>
      </p:sp>
      <p:sp>
        <p:nvSpPr>
          <p:cNvPr id="21" name="object 19">
            <a:extLst>
              <a:ext uri="{FF2B5EF4-FFF2-40B4-BE49-F238E27FC236}">
                <a16:creationId xmlns:a16="http://schemas.microsoft.com/office/drawing/2014/main" id="{8D4FC0E4-8AB1-A7BA-9B69-C9FC0C73C794}"/>
              </a:ext>
            </a:extLst>
          </p:cNvPr>
          <p:cNvSpPr/>
          <p:nvPr/>
        </p:nvSpPr>
        <p:spPr>
          <a:xfrm>
            <a:off x="7487411" y="3175612"/>
            <a:ext cx="1885314" cy="1092200"/>
          </a:xfrm>
          <a:custGeom>
            <a:avLst/>
            <a:gdLst/>
            <a:ahLst/>
            <a:cxnLst/>
            <a:rect l="l" t="t" r="r" b="b"/>
            <a:pathLst>
              <a:path w="1885314" h="1092200">
                <a:moveTo>
                  <a:pt x="0" y="1091818"/>
                </a:moveTo>
                <a:lnTo>
                  <a:pt x="697864" y="0"/>
                </a:lnTo>
              </a:path>
              <a:path w="1885314" h="1092200">
                <a:moveTo>
                  <a:pt x="699515" y="0"/>
                </a:moveTo>
                <a:lnTo>
                  <a:pt x="1885061" y="0"/>
                </a:lnTo>
              </a:path>
            </a:pathLst>
          </a:custGeom>
          <a:ln w="9144">
            <a:solidFill>
              <a:srgbClr val="0000DC"/>
            </a:solidFill>
          </a:ln>
        </p:spPr>
        <p:txBody>
          <a:bodyPr wrap="square" lIns="0" tIns="0" rIns="0" bIns="0" rtlCol="0"/>
          <a:lstStyle/>
          <a:p>
            <a:endParaRPr/>
          </a:p>
        </p:txBody>
      </p:sp>
    </p:spTree>
    <p:extLst>
      <p:ext uri="{BB962C8B-B14F-4D97-AF65-F5344CB8AC3E}">
        <p14:creationId xmlns:p14="http://schemas.microsoft.com/office/powerpoint/2010/main" val="3083536258"/>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muni-med-prezentace-16-9-en-v10</Template>
  <TotalTime>120</TotalTime>
  <Words>1250</Words>
  <Application>Microsoft Office PowerPoint</Application>
  <PresentationFormat>Širokoúhlá obrazovka</PresentationFormat>
  <Paragraphs>148</Paragraphs>
  <Slides>14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Arial</vt:lpstr>
      <vt:lpstr>Arial MT</vt:lpstr>
      <vt:lpstr>Cambria Math</vt:lpstr>
      <vt:lpstr>Tahoma</vt:lpstr>
      <vt:lpstr>Wingdings</vt:lpstr>
      <vt:lpstr>Presentation_MU_EN</vt:lpstr>
      <vt:lpstr>Spirometric examination   Recording of forced vital capacity</vt:lpstr>
      <vt:lpstr>Static lung volumes</vt:lpstr>
      <vt:lpstr>Static lung volumes</vt:lpstr>
      <vt:lpstr>Frequency and depth of breathing</vt:lpstr>
      <vt:lpstr>Dead space</vt:lpstr>
      <vt:lpstr>Dynamic lung volumes</vt:lpstr>
      <vt:lpstr>Recording of forced vital capacity</vt:lpstr>
      <vt:lpstr>Lung diseases</vt:lpstr>
      <vt:lpstr>Recording of forced vital capacity</vt:lpstr>
      <vt:lpstr>Recording of forced vital capacity</vt:lpstr>
      <vt:lpstr>Airway resistance (Hagen-Poiseuille law)</vt:lpstr>
      <vt:lpstr>Recording of forced vital capacity</vt:lpstr>
      <vt:lpstr>Maximal respiratory flow – volume curve</vt:lpstr>
      <vt:lpstr>Pneumothorax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Spirometric examination   Recording of forced vital capacity</dc:title>
  <dc:creator>Eva Opatřilová</dc:creator>
  <cp:lastModifiedBy>Zuzana Nováková</cp:lastModifiedBy>
  <cp:revision>3</cp:revision>
  <cp:lastPrinted>1601-01-01T00:00:00Z</cp:lastPrinted>
  <dcterms:created xsi:type="dcterms:W3CDTF">2022-10-13T17:20:56Z</dcterms:created>
  <dcterms:modified xsi:type="dcterms:W3CDTF">2022-10-14T12:33:10Z</dcterms:modified>
</cp:coreProperties>
</file>