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4.jpg" ContentType="image/jpg"/>
  <Override PartName="/ppt/media/image1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3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64" r:id="rId15"/>
    <p:sldId id="265" r:id="rId16"/>
    <p:sldId id="266" r:id="rId17"/>
    <p:sldId id="261" r:id="rId18"/>
    <p:sldId id="262" r:id="rId19"/>
    <p:sldId id="282" r:id="rId20"/>
    <p:sldId id="260" r:id="rId21"/>
    <p:sldId id="283" r:id="rId22"/>
    <p:sldId id="284" r:id="rId23"/>
    <p:sldId id="286" r:id="rId24"/>
    <p:sldId id="258" r:id="rId25"/>
    <p:sldId id="259" r:id="rId26"/>
    <p:sldId id="257" r:id="rId27"/>
    <p:sldId id="285" r:id="rId28"/>
    <p:sldId id="279" r:id="rId29"/>
    <p:sldId id="281" r:id="rId30"/>
    <p:sldId id="278" r:id="rId3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22" autoAdjust="0"/>
    <p:restoredTop sz="95768" autoAdjust="0"/>
  </p:normalViewPr>
  <p:slideViewPr>
    <p:cSldViewPr snapToGrid="0">
      <p:cViewPr>
        <p:scale>
          <a:sx n="100" d="100"/>
          <a:sy n="100" d="100"/>
        </p:scale>
        <p:origin x="906" y="312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178D330-B66C-744A-9DAE-6FE027565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DB8457-0BA6-D54B-A726-511C9A367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Physiology of blood. Blood types. </a:t>
            </a:r>
            <a:br>
              <a:rPr lang="cs-CZ" dirty="0"/>
            </a:br>
            <a:r>
              <a:rPr lang="en-US" dirty="0"/>
              <a:t>Immune system.</a:t>
            </a:r>
            <a:endParaRPr lang="en-GB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Budínská Xenie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2B3DA8-08A1-4842-B3EB-F98EE61AD9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10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BC88283-05F1-4014-B3FD-68662E636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Extinction of red blood cells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DE71A38-6B02-49CE-8CF9-E1DDF21AE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86" y="1517831"/>
            <a:ext cx="7605394" cy="4139998"/>
          </a:xfrm>
        </p:spPr>
        <p:txBody>
          <a:bodyPr/>
          <a:lstStyle/>
          <a:p>
            <a:r>
              <a:rPr lang="en-US" dirty="0"/>
              <a:t>Spleen: phagocytosis of old and damaged erythrocytes</a:t>
            </a:r>
            <a:endParaRPr lang="cs-CZ" dirty="0"/>
          </a:p>
          <a:p>
            <a:r>
              <a:rPr lang="cs-CZ" dirty="0"/>
              <a:t>Hemoglobin=</a:t>
            </a:r>
            <a:r>
              <a:rPr lang="cs-CZ" dirty="0" err="1"/>
              <a:t>globin+hem</a:t>
            </a:r>
            <a:endParaRPr lang="cs-CZ" dirty="0"/>
          </a:p>
          <a:p>
            <a:r>
              <a:rPr lang="cs-CZ" dirty="0"/>
              <a:t>Globin – </a:t>
            </a:r>
            <a:r>
              <a:rPr lang="cs-CZ" dirty="0" err="1"/>
              <a:t>amino</a:t>
            </a:r>
            <a:r>
              <a:rPr lang="cs-CZ" dirty="0"/>
              <a:t> </a:t>
            </a:r>
            <a:r>
              <a:rPr lang="cs-CZ" dirty="0" err="1"/>
              <a:t>acids</a:t>
            </a:r>
            <a:endParaRPr lang="cs-CZ" dirty="0"/>
          </a:p>
          <a:p>
            <a:r>
              <a:rPr lang="cs-CZ" dirty="0"/>
              <a:t>Hem=CO2+Fe+biliverdin</a:t>
            </a:r>
          </a:p>
          <a:p>
            <a:r>
              <a:rPr lang="cs-CZ" dirty="0" err="1"/>
              <a:t>Fe</a:t>
            </a:r>
            <a:r>
              <a:rPr lang="cs-CZ" dirty="0"/>
              <a:t> – </a:t>
            </a:r>
            <a:r>
              <a:rPr lang="cs-CZ" dirty="0" err="1"/>
              <a:t>synthesis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additional</a:t>
            </a:r>
            <a:r>
              <a:rPr lang="cs-CZ" dirty="0"/>
              <a:t> hemoglobin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F555AF-49DC-4FA2-B5AD-DF398DF87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518" y="0"/>
            <a:ext cx="5081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10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8D9F40-0F84-46FA-8FCD-367965B03B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DFB65E9-1FA1-4882-AD92-78F170629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Red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cell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5C779C7-25E9-4E44-9387-7D2BA33AB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29" t="19822" r="56357" b="5179"/>
          <a:stretch/>
        </p:blipFill>
        <p:spPr>
          <a:xfrm>
            <a:off x="666000" y="1324740"/>
            <a:ext cx="7319211" cy="481326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DB8810B-DC6B-41FC-9A9B-46F6471D8D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17568" r="57574" b="5420"/>
          <a:stretch/>
        </p:blipFill>
        <p:spPr>
          <a:xfrm>
            <a:off x="8358087" y="1190743"/>
            <a:ext cx="2771337" cy="194097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691D754-4823-4331-A9E4-5400C1685A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 t="41249" r="1250" b="16745"/>
          <a:stretch/>
        </p:blipFill>
        <p:spPr>
          <a:xfrm>
            <a:off x="9235733" y="3150885"/>
            <a:ext cx="2771337" cy="880612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CC9EB5BF-D95E-481E-8FFC-2411A4BB0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4869" y="4158001"/>
            <a:ext cx="3973920" cy="4139998"/>
          </a:xfrm>
        </p:spPr>
        <p:txBody>
          <a:bodyPr/>
          <a:lstStyle/>
          <a:p>
            <a:pPr lvl="1"/>
            <a:r>
              <a:rPr lang="en-US" dirty="0"/>
              <a:t>biconcave disc - the shape increases the surface by 30%</a:t>
            </a:r>
            <a:endParaRPr lang="cs-CZ" dirty="0"/>
          </a:p>
          <a:p>
            <a:pPr lvl="1"/>
            <a:r>
              <a:rPr lang="en-US" dirty="0"/>
              <a:t>shape is ensured by the protein </a:t>
            </a:r>
            <a:r>
              <a:rPr lang="en-US" b="1" i="1" dirty="0" err="1"/>
              <a:t>spectrin</a:t>
            </a:r>
            <a:endParaRPr lang="cs-CZ" b="1" i="1" dirty="0"/>
          </a:p>
          <a:p>
            <a:pPr lvl="1"/>
            <a:r>
              <a:rPr lang="en-US" dirty="0"/>
              <a:t>shape plasticity important for penetration through narrow capillaries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1239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9D68E55-6B93-43D4-B46B-8D08A8B14B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12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1E14C22-E998-4AC0-8122-AF374AF34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Functions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RBC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4A89943-629B-422D-8080-4AFE0065F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Transport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respiratory</a:t>
            </a:r>
            <a:r>
              <a:rPr lang="cs-CZ" dirty="0"/>
              <a:t> </a:t>
            </a:r>
            <a:r>
              <a:rPr lang="cs-CZ" dirty="0" err="1"/>
              <a:t>gases</a:t>
            </a:r>
            <a:endParaRPr lang="cs-CZ" dirty="0"/>
          </a:p>
          <a:p>
            <a:r>
              <a:rPr lang="cs-CZ" dirty="0" err="1"/>
              <a:t>Buffering</a:t>
            </a:r>
            <a:r>
              <a:rPr lang="cs-CZ" dirty="0"/>
              <a:t> </a:t>
            </a:r>
            <a:r>
              <a:rPr lang="cs-CZ" dirty="0" err="1"/>
              <a:t>system</a:t>
            </a:r>
            <a:endParaRPr lang="cs-CZ" dirty="0"/>
          </a:p>
          <a:p>
            <a:r>
              <a:rPr lang="cs-CZ" dirty="0" err="1"/>
              <a:t>Maintaining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viscosity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2912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E1475B3-3339-4359-8451-C6431355C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13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1EEC3F0-09C8-4769-9580-81D3FE393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Haemoglobin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22F4A7B-8A2D-4347-9B51-F370270F6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Red</a:t>
            </a:r>
            <a:r>
              <a:rPr lang="cs-CZ" dirty="0"/>
              <a:t> pigment </a:t>
            </a:r>
            <a:r>
              <a:rPr lang="cs-CZ" dirty="0" err="1"/>
              <a:t>transporting</a:t>
            </a:r>
            <a:r>
              <a:rPr lang="cs-CZ" dirty="0"/>
              <a:t> oxygen.</a:t>
            </a:r>
          </a:p>
          <a:p>
            <a:r>
              <a:rPr lang="cs-CZ" dirty="0"/>
              <a:t>Protein, 64 450, 4 </a:t>
            </a:r>
            <a:r>
              <a:rPr lang="cs-CZ" dirty="0" err="1"/>
              <a:t>subunits</a:t>
            </a:r>
            <a:r>
              <a:rPr lang="cs-CZ" dirty="0"/>
              <a:t>.</a:t>
            </a:r>
          </a:p>
          <a:p>
            <a:r>
              <a:rPr lang="cs-CZ" dirty="0"/>
              <a:t>Hem – </a:t>
            </a:r>
            <a:r>
              <a:rPr lang="cs-CZ" dirty="0" err="1"/>
              <a:t>derivative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porphyrine</a:t>
            </a:r>
            <a:r>
              <a:rPr lang="cs-CZ" dirty="0"/>
              <a:t> </a:t>
            </a:r>
            <a:r>
              <a:rPr lang="cs-CZ" dirty="0" err="1"/>
              <a:t>containing</a:t>
            </a:r>
            <a:r>
              <a:rPr lang="cs-CZ" dirty="0"/>
              <a:t> iron, </a:t>
            </a:r>
            <a:r>
              <a:rPr lang="cs-CZ" dirty="0" err="1"/>
              <a:t>conjugated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polypeptides</a:t>
            </a:r>
            <a:r>
              <a:rPr lang="cs-CZ" dirty="0"/>
              <a:t> (globin)</a:t>
            </a:r>
          </a:p>
          <a:p>
            <a:r>
              <a:rPr lang="cs-CZ" dirty="0" err="1"/>
              <a:t>Types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hemoglobin:</a:t>
            </a:r>
          </a:p>
          <a:p>
            <a:pPr lvl="1"/>
            <a:r>
              <a:rPr lang="cs-CZ" dirty="0" err="1"/>
              <a:t>Embryonic</a:t>
            </a:r>
            <a:r>
              <a:rPr lang="cs-CZ" dirty="0"/>
              <a:t> </a:t>
            </a:r>
            <a:r>
              <a:rPr lang="cs-CZ" dirty="0" err="1"/>
              <a:t>haemoglobin</a:t>
            </a:r>
            <a:r>
              <a:rPr lang="cs-CZ" dirty="0"/>
              <a:t> (t2e2, a2e2)</a:t>
            </a:r>
          </a:p>
          <a:p>
            <a:pPr lvl="1"/>
            <a:r>
              <a:rPr lang="cs-CZ" dirty="0" err="1"/>
              <a:t>Fetal</a:t>
            </a:r>
            <a:r>
              <a:rPr lang="cs-CZ" dirty="0"/>
              <a:t> </a:t>
            </a:r>
            <a:r>
              <a:rPr lang="cs-CZ" dirty="0" err="1"/>
              <a:t>haemoglobin</a:t>
            </a:r>
            <a:r>
              <a:rPr lang="cs-CZ" dirty="0"/>
              <a:t>: </a:t>
            </a:r>
            <a:r>
              <a:rPr lang="cs-CZ" dirty="0" err="1"/>
              <a:t>Hb</a:t>
            </a:r>
            <a:r>
              <a:rPr lang="cs-CZ" dirty="0"/>
              <a:t> F, b2g2</a:t>
            </a:r>
          </a:p>
          <a:p>
            <a:pPr lvl="1"/>
            <a:r>
              <a:rPr lang="cs-CZ" dirty="0" err="1"/>
              <a:t>Adult</a:t>
            </a:r>
            <a:r>
              <a:rPr lang="cs-CZ" dirty="0"/>
              <a:t> </a:t>
            </a:r>
            <a:r>
              <a:rPr lang="cs-CZ" dirty="0" err="1"/>
              <a:t>haemoglobin</a:t>
            </a:r>
            <a:r>
              <a:rPr lang="cs-CZ" dirty="0"/>
              <a:t>: </a:t>
            </a:r>
            <a:r>
              <a:rPr lang="cs-CZ" dirty="0" err="1"/>
              <a:t>Hb</a:t>
            </a:r>
            <a:r>
              <a:rPr lang="cs-CZ" dirty="0"/>
              <a:t> A, a2b2 </a:t>
            </a:r>
          </a:p>
          <a:p>
            <a:r>
              <a:rPr lang="cs-CZ" dirty="0"/>
              <a:t>Hemoglobin </a:t>
            </a:r>
            <a:r>
              <a:rPr lang="cs-CZ" dirty="0" err="1"/>
              <a:t>derivative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oxyhaemoglobin</a:t>
            </a:r>
            <a:r>
              <a:rPr lang="cs-CZ" dirty="0"/>
              <a:t> - O</a:t>
            </a:r>
            <a:r>
              <a:rPr lang="cs-CZ" baseline="-25000" dirty="0"/>
              <a:t>2</a:t>
            </a:r>
          </a:p>
          <a:p>
            <a:pPr lvl="1"/>
            <a:r>
              <a:rPr lang="cs-CZ" dirty="0" err="1"/>
              <a:t>carbaminohaemoglobin</a:t>
            </a:r>
            <a:r>
              <a:rPr lang="cs-CZ" dirty="0"/>
              <a:t> – CO</a:t>
            </a:r>
            <a:r>
              <a:rPr lang="cs-CZ" baseline="-25000" dirty="0"/>
              <a:t>2</a:t>
            </a:r>
          </a:p>
          <a:p>
            <a:pPr lvl="1"/>
            <a:r>
              <a:rPr lang="cs-CZ" dirty="0" err="1"/>
              <a:t>methaemoglobin</a:t>
            </a:r>
            <a:r>
              <a:rPr lang="cs-CZ" dirty="0"/>
              <a:t> – Fe</a:t>
            </a:r>
            <a:r>
              <a:rPr lang="cs-CZ" baseline="30000" dirty="0"/>
              <a:t>3+ </a:t>
            </a:r>
            <a:r>
              <a:rPr lang="cs-CZ" dirty="0"/>
              <a:t>in hem</a:t>
            </a:r>
          </a:p>
          <a:p>
            <a:pPr lvl="1"/>
            <a:r>
              <a:rPr lang="cs-CZ" dirty="0" err="1"/>
              <a:t>carboxyhaemoglobin</a:t>
            </a:r>
            <a:r>
              <a:rPr lang="cs-CZ" dirty="0"/>
              <a:t> – CO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B3BF199-1CAE-4B8E-954B-FB492B543E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5" b="9150"/>
          <a:stretch/>
        </p:blipFill>
        <p:spPr>
          <a:xfrm>
            <a:off x="5738691" y="3650003"/>
            <a:ext cx="6124193" cy="303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17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BB4F53E-7387-4EC0-96AC-72935B49B9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14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F9E8367-CF81-4905-BA82-BAA04D564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Hemolysis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A17AB8C-6769-4ADB-80E9-0716F67DF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20" y="1282699"/>
            <a:ext cx="9686746" cy="4139998"/>
          </a:xfrm>
        </p:spPr>
        <p:txBody>
          <a:bodyPr/>
          <a:lstStyle/>
          <a:p>
            <a:r>
              <a:rPr lang="en-US" dirty="0"/>
              <a:t>Break</a:t>
            </a:r>
            <a:r>
              <a:rPr lang="cs-CZ" dirty="0" err="1"/>
              <a:t>down</a:t>
            </a:r>
            <a:r>
              <a:rPr lang="en-US" dirty="0"/>
              <a:t> of RBC due to disintegration of its membrane – hemoglobin and intracellular fluid are spilt into the solution</a:t>
            </a:r>
          </a:p>
          <a:p>
            <a:r>
              <a:rPr lang="cs-CZ" dirty="0" err="1"/>
              <a:t>Physical</a:t>
            </a:r>
            <a:r>
              <a:rPr lang="cs-CZ" dirty="0"/>
              <a:t> (</a:t>
            </a:r>
            <a:r>
              <a:rPr lang="cs-CZ" dirty="0" err="1"/>
              <a:t>mechanical</a:t>
            </a:r>
            <a:r>
              <a:rPr lang="cs-CZ" dirty="0"/>
              <a:t> </a:t>
            </a:r>
            <a:r>
              <a:rPr lang="cs-CZ" dirty="0" err="1"/>
              <a:t>damage</a:t>
            </a:r>
            <a:r>
              <a:rPr lang="cs-CZ" dirty="0"/>
              <a:t>):</a:t>
            </a:r>
          </a:p>
          <a:p>
            <a:pPr lvl="1"/>
            <a:r>
              <a:rPr lang="cs-CZ" dirty="0" err="1"/>
              <a:t>shaking</a:t>
            </a:r>
            <a:r>
              <a:rPr lang="cs-CZ" dirty="0"/>
              <a:t>, </a:t>
            </a:r>
            <a:r>
              <a:rPr lang="cs-CZ" dirty="0" err="1"/>
              <a:t>ultrasound</a:t>
            </a:r>
            <a:r>
              <a:rPr lang="cs-CZ" dirty="0"/>
              <a:t>, </a:t>
            </a:r>
            <a:r>
              <a:rPr lang="cs-CZ" dirty="0" err="1"/>
              <a:t>extreme</a:t>
            </a:r>
            <a:r>
              <a:rPr lang="cs-CZ" dirty="0"/>
              <a:t> </a:t>
            </a:r>
            <a:r>
              <a:rPr lang="cs-CZ" dirty="0" err="1"/>
              <a:t>temperature</a:t>
            </a:r>
            <a:r>
              <a:rPr lang="cs-CZ" dirty="0"/>
              <a:t> </a:t>
            </a:r>
            <a:r>
              <a:rPr lang="cs-CZ" dirty="0" err="1"/>
              <a:t>changes</a:t>
            </a:r>
            <a:r>
              <a:rPr lang="cs-CZ" dirty="0"/>
              <a:t>, UV </a:t>
            </a:r>
            <a:r>
              <a:rPr lang="cs-CZ" dirty="0" err="1"/>
              <a:t>radiation</a:t>
            </a:r>
            <a:endParaRPr lang="cs-CZ" dirty="0"/>
          </a:p>
          <a:p>
            <a:r>
              <a:rPr lang="cs-CZ" dirty="0" err="1"/>
              <a:t>Osmotic</a:t>
            </a:r>
            <a:r>
              <a:rPr lang="cs-CZ" dirty="0"/>
              <a:t> (</a:t>
            </a:r>
            <a:r>
              <a:rPr lang="cs-CZ" dirty="0" err="1"/>
              <a:t>hypotonic</a:t>
            </a:r>
            <a:r>
              <a:rPr lang="cs-CZ" dirty="0"/>
              <a:t> </a:t>
            </a:r>
            <a:r>
              <a:rPr lang="cs-CZ" dirty="0" err="1"/>
              <a:t>solution</a:t>
            </a:r>
            <a:r>
              <a:rPr lang="cs-CZ" dirty="0"/>
              <a:t>)</a:t>
            </a:r>
          </a:p>
          <a:p>
            <a:r>
              <a:rPr lang="cs-CZ" dirty="0" err="1"/>
              <a:t>Chemical</a:t>
            </a:r>
            <a:endParaRPr lang="cs-CZ" dirty="0"/>
          </a:p>
          <a:p>
            <a:pPr lvl="1"/>
            <a:r>
              <a:rPr lang="cs-CZ" dirty="0" err="1"/>
              <a:t>strong</a:t>
            </a:r>
            <a:r>
              <a:rPr lang="cs-CZ" dirty="0"/>
              <a:t> </a:t>
            </a:r>
            <a:r>
              <a:rPr lang="cs-CZ" dirty="0" err="1"/>
              <a:t>acids</a:t>
            </a:r>
            <a:r>
              <a:rPr lang="cs-CZ" dirty="0"/>
              <a:t> and </a:t>
            </a:r>
            <a:r>
              <a:rPr lang="cs-CZ" dirty="0" err="1"/>
              <a:t>bases</a:t>
            </a:r>
            <a:r>
              <a:rPr lang="cs-CZ" dirty="0"/>
              <a:t>, fat </a:t>
            </a:r>
            <a:r>
              <a:rPr lang="cs-CZ" dirty="0" err="1"/>
              <a:t>solvents</a:t>
            </a:r>
            <a:r>
              <a:rPr lang="cs-CZ" dirty="0"/>
              <a:t>, </a:t>
            </a:r>
            <a:r>
              <a:rPr lang="cs-CZ" dirty="0" err="1"/>
              <a:t>surfactants</a:t>
            </a:r>
            <a:r>
              <a:rPr lang="cs-CZ" dirty="0"/>
              <a:t> (</a:t>
            </a:r>
            <a:r>
              <a:rPr lang="cs-CZ" dirty="0" err="1"/>
              <a:t>detergents</a:t>
            </a:r>
            <a:r>
              <a:rPr lang="cs-CZ" dirty="0"/>
              <a:t>)</a:t>
            </a:r>
          </a:p>
          <a:p>
            <a:r>
              <a:rPr lang="cs-CZ" dirty="0" err="1"/>
              <a:t>Toxic</a:t>
            </a:r>
            <a:endParaRPr lang="cs-CZ" dirty="0"/>
          </a:p>
          <a:p>
            <a:pPr lvl="1"/>
            <a:r>
              <a:rPr lang="cs-CZ" dirty="0" err="1"/>
              <a:t>bacterial</a:t>
            </a:r>
            <a:r>
              <a:rPr lang="cs-CZ" dirty="0"/>
              <a:t> </a:t>
            </a:r>
            <a:r>
              <a:rPr lang="cs-CZ" dirty="0" err="1"/>
              <a:t>toxins</a:t>
            </a:r>
            <a:r>
              <a:rPr lang="cs-CZ" dirty="0"/>
              <a:t>, </a:t>
            </a:r>
            <a:r>
              <a:rPr lang="cs-CZ" dirty="0" err="1"/>
              <a:t>poisons</a:t>
            </a:r>
            <a:r>
              <a:rPr lang="cs-CZ" dirty="0"/>
              <a:t> (plant, </a:t>
            </a:r>
            <a:r>
              <a:rPr lang="cs-CZ" dirty="0" err="1"/>
              <a:t>snake</a:t>
            </a:r>
            <a:r>
              <a:rPr lang="cs-CZ" dirty="0"/>
              <a:t>, </a:t>
            </a:r>
            <a:r>
              <a:rPr lang="cs-CZ" dirty="0" err="1"/>
              <a:t>insect</a:t>
            </a:r>
            <a:r>
              <a:rPr lang="cs-CZ" dirty="0"/>
              <a:t>, </a:t>
            </a:r>
            <a:r>
              <a:rPr lang="cs-CZ" dirty="0" err="1"/>
              <a:t>spider</a:t>
            </a:r>
            <a:r>
              <a:rPr lang="cs-CZ" dirty="0"/>
              <a:t>), </a:t>
            </a:r>
            <a:r>
              <a:rPr lang="cs-CZ" dirty="0" err="1"/>
              <a:t>parasites</a:t>
            </a:r>
            <a:endParaRPr lang="cs-CZ" dirty="0"/>
          </a:p>
          <a:p>
            <a:r>
              <a:rPr lang="cs-CZ" dirty="0" err="1"/>
              <a:t>Immunological</a:t>
            </a:r>
            <a:endParaRPr lang="cs-CZ" dirty="0"/>
          </a:p>
          <a:p>
            <a:pPr lvl="1"/>
            <a:r>
              <a:rPr lang="cs-CZ" dirty="0" err="1"/>
              <a:t>transfusion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incompatible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5BE67F97-CA6D-4BBC-9DE4-7E384ABD0149}"/>
              </a:ext>
            </a:extLst>
          </p:cNvPr>
          <p:cNvSpPr/>
          <p:nvPr/>
        </p:nvSpPr>
        <p:spPr>
          <a:xfrm>
            <a:off x="8438606" y="2257806"/>
            <a:ext cx="3169920" cy="2342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C2CA1C99-F1F9-4C24-90B3-4674EA1207AC}"/>
              </a:ext>
            </a:extLst>
          </p:cNvPr>
          <p:cNvSpPr/>
          <p:nvPr/>
        </p:nvSpPr>
        <p:spPr>
          <a:xfrm>
            <a:off x="5378994" y="5085842"/>
            <a:ext cx="2014583" cy="14790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998C733A-F369-4E6B-BBEF-7F243F0A7A38}"/>
              </a:ext>
            </a:extLst>
          </p:cNvPr>
          <p:cNvSpPr txBox="1"/>
          <p:nvPr/>
        </p:nvSpPr>
        <p:spPr>
          <a:xfrm>
            <a:off x="7505382" y="4936491"/>
            <a:ext cx="2078355" cy="638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350"/>
              </a:lnSpc>
              <a:spcBef>
                <a:spcPts val="105"/>
              </a:spcBef>
            </a:pPr>
            <a:r>
              <a:rPr lang="cs-CZ" sz="2000" dirty="0" err="1">
                <a:latin typeface="Tahoma"/>
                <a:cs typeface="Tahoma"/>
              </a:rPr>
              <a:t>Malaria</a:t>
            </a:r>
            <a:endParaRPr sz="2000" dirty="0">
              <a:latin typeface="Tahoma"/>
              <a:cs typeface="Tahoma"/>
            </a:endParaRPr>
          </a:p>
          <a:p>
            <a:pPr marL="12700" algn="ctr">
              <a:lnSpc>
                <a:spcPts val="2470"/>
              </a:lnSpc>
            </a:pPr>
            <a:r>
              <a:rPr sz="2100" i="1" spc="-55" dirty="0">
                <a:latin typeface="Tahoma"/>
                <a:cs typeface="Tahoma"/>
              </a:rPr>
              <a:t>(Plasmodium</a:t>
            </a:r>
            <a:r>
              <a:rPr sz="2100" i="1" spc="-114" dirty="0">
                <a:latin typeface="Tahoma"/>
                <a:cs typeface="Tahoma"/>
              </a:rPr>
              <a:t> </a:t>
            </a:r>
            <a:r>
              <a:rPr sz="2100" i="1" spc="-85" dirty="0">
                <a:latin typeface="Tahoma"/>
                <a:cs typeface="Tahoma"/>
              </a:rPr>
              <a:t>spp</a:t>
            </a:r>
            <a:r>
              <a:rPr sz="1900" i="1" spc="-85" dirty="0">
                <a:latin typeface="Tahoma"/>
                <a:cs typeface="Tahoma"/>
              </a:rPr>
              <a:t>.)</a:t>
            </a:r>
            <a:endParaRPr sz="19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387573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41F85E-3339-4815-9C95-62EB119286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15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2AE56AE-F31D-421C-AD75-A87D13F7A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Suspension stability of blood 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9809265-DC84-4E81-8BA4-8164F27EC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8966875" cy="4139998"/>
          </a:xfrm>
        </p:spPr>
        <p:txBody>
          <a:bodyPr/>
          <a:lstStyle/>
          <a:p>
            <a:r>
              <a:rPr lang="en-US" dirty="0"/>
              <a:t>Helmholtz electrical double-layer</a:t>
            </a:r>
            <a:r>
              <a:rPr lang="cs-CZ" dirty="0"/>
              <a:t>:</a:t>
            </a:r>
            <a:endParaRPr lang="en-US" dirty="0"/>
          </a:p>
          <a:p>
            <a:pPr lvl="1"/>
            <a:r>
              <a:rPr lang="en-US" dirty="0"/>
              <a:t>negative charge on the membrane of </a:t>
            </a:r>
            <a:r>
              <a:rPr lang="cs-CZ" dirty="0"/>
              <a:t>RBC (</a:t>
            </a:r>
            <a:r>
              <a:rPr lang="en-US" dirty="0"/>
              <a:t>sialic </a:t>
            </a:r>
            <a:r>
              <a:rPr lang="en-US" dirty="0" err="1"/>
              <a:t>aci</a:t>
            </a:r>
            <a:r>
              <a:rPr lang="cs-CZ" dirty="0"/>
              <a:t>d)</a:t>
            </a:r>
            <a:endParaRPr lang="en-US" dirty="0"/>
          </a:p>
          <a:p>
            <a:pPr lvl="1"/>
            <a:r>
              <a:rPr lang="en-US" dirty="0"/>
              <a:t>1st layer</a:t>
            </a:r>
            <a:r>
              <a:rPr lang="cs-CZ" dirty="0"/>
              <a:t>:</a:t>
            </a:r>
            <a:r>
              <a:rPr lang="en-US" dirty="0"/>
              <a:t> </a:t>
            </a:r>
            <a:r>
              <a:rPr lang="cs-CZ" dirty="0"/>
              <a:t>p</a:t>
            </a:r>
            <a:r>
              <a:rPr lang="en-US" dirty="0" err="1"/>
              <a:t>ositively</a:t>
            </a:r>
            <a:r>
              <a:rPr lang="en-US" dirty="0"/>
              <a:t> charged ions (primarily Na+)</a:t>
            </a:r>
          </a:p>
          <a:p>
            <a:pPr lvl="1"/>
            <a:r>
              <a:rPr lang="en-US" dirty="0"/>
              <a:t>2nd layer</a:t>
            </a:r>
            <a:r>
              <a:rPr lang="cs-CZ" dirty="0"/>
              <a:t>: n</a:t>
            </a:r>
            <a:r>
              <a:rPr lang="en-US" dirty="0" err="1"/>
              <a:t>egatively</a:t>
            </a:r>
            <a:r>
              <a:rPr lang="en-US" dirty="0"/>
              <a:t> charged ions</a:t>
            </a:r>
            <a:r>
              <a:rPr lang="cs-CZ" dirty="0"/>
              <a:t> (Cl-)</a:t>
            </a:r>
            <a:endParaRPr lang="en-US" dirty="0"/>
          </a:p>
          <a:p>
            <a:r>
              <a:rPr lang="en-US" dirty="0"/>
              <a:t>RBCs repel each other</a:t>
            </a:r>
            <a:r>
              <a:rPr lang="cs-CZ" dirty="0"/>
              <a:t> </a:t>
            </a:r>
            <a:r>
              <a:rPr lang="en-US" dirty="0"/>
              <a:t>=&gt; suspension stability</a:t>
            </a:r>
            <a:endParaRPr lang="cs-CZ" dirty="0"/>
          </a:p>
          <a:p>
            <a:r>
              <a:rPr lang="en-US" b="1" dirty="0"/>
              <a:t>Sedimentation rate </a:t>
            </a:r>
            <a:r>
              <a:rPr lang="en-US" dirty="0"/>
              <a:t>indirectly corresponds to suspension stability of</a:t>
            </a:r>
            <a:r>
              <a:rPr lang="cs-CZ" dirty="0"/>
              <a:t> </a:t>
            </a:r>
            <a:r>
              <a:rPr lang="en-US" dirty="0"/>
              <a:t>blood</a:t>
            </a:r>
            <a:endParaRPr lang="cs-CZ" dirty="0"/>
          </a:p>
          <a:p>
            <a:r>
              <a:rPr lang="en-US" dirty="0" err="1"/>
              <a:t>Fahraeus</a:t>
            </a:r>
            <a:r>
              <a:rPr lang="en-US" dirty="0"/>
              <a:t>-Westergren (FW) – direct method</a:t>
            </a:r>
          </a:p>
          <a:p>
            <a:pPr lvl="1"/>
            <a:r>
              <a:rPr lang="en-US" dirty="0"/>
              <a:t>A glass tube in vertical position</a:t>
            </a:r>
          </a:p>
          <a:p>
            <a:pPr lvl="1"/>
            <a:r>
              <a:rPr lang="en-US" dirty="0"/>
              <a:t>Measured after 1 hour (2 hours)</a:t>
            </a:r>
          </a:p>
          <a:p>
            <a:r>
              <a:rPr lang="en-US" dirty="0" err="1"/>
              <a:t>Wintrobe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100 mm long, thin glass tube in oblique position (45°)</a:t>
            </a:r>
          </a:p>
          <a:p>
            <a:pPr lvl="1"/>
            <a:r>
              <a:rPr lang="en-US" dirty="0"/>
              <a:t>Measured after 15 minutes</a:t>
            </a:r>
          </a:p>
          <a:p>
            <a:endParaRPr lang="cs-CZ" dirty="0"/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427CC4D7-2DF2-4FC4-B29F-6B5C8B69D9CA}"/>
              </a:ext>
            </a:extLst>
          </p:cNvPr>
          <p:cNvGrpSpPr/>
          <p:nvPr/>
        </p:nvGrpSpPr>
        <p:grpSpPr>
          <a:xfrm>
            <a:off x="8985758" y="1171576"/>
            <a:ext cx="2980690" cy="3639283"/>
            <a:chOff x="8985758" y="1171576"/>
            <a:chExt cx="2980690" cy="3639283"/>
          </a:xfrm>
        </p:grpSpPr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C81AAAE6-5FF6-4C6A-8E9B-13813826E60F}"/>
                </a:ext>
              </a:extLst>
            </p:cNvPr>
            <p:cNvGrpSpPr/>
            <p:nvPr/>
          </p:nvGrpSpPr>
          <p:grpSpPr>
            <a:xfrm>
              <a:off x="8985758" y="1171576"/>
              <a:ext cx="2980690" cy="2980690"/>
              <a:chOff x="8741918" y="2089277"/>
              <a:chExt cx="2980690" cy="2980690"/>
            </a:xfrm>
          </p:grpSpPr>
          <p:grpSp>
            <p:nvGrpSpPr>
              <p:cNvPr id="6" name="object 5">
                <a:extLst>
                  <a:ext uri="{FF2B5EF4-FFF2-40B4-BE49-F238E27FC236}">
                    <a16:creationId xmlns:a16="http://schemas.microsoft.com/office/drawing/2014/main" id="{84758E28-46F0-42C2-A332-A511F5219A8C}"/>
                  </a:ext>
                </a:extLst>
              </p:cNvPr>
              <p:cNvGrpSpPr/>
              <p:nvPr/>
            </p:nvGrpSpPr>
            <p:grpSpPr>
              <a:xfrm>
                <a:off x="8741918" y="2089277"/>
                <a:ext cx="2980690" cy="2980690"/>
                <a:chOff x="8741918" y="2095754"/>
                <a:chExt cx="2980690" cy="2980690"/>
              </a:xfrm>
            </p:grpSpPr>
            <p:sp>
              <p:nvSpPr>
                <p:cNvPr id="7" name="object 6">
                  <a:extLst>
                    <a:ext uri="{FF2B5EF4-FFF2-40B4-BE49-F238E27FC236}">
                      <a16:creationId xmlns:a16="http://schemas.microsoft.com/office/drawing/2014/main" id="{A0450F36-27C3-449A-94B0-713FDCCA6CCB}"/>
                    </a:ext>
                  </a:extLst>
                </p:cNvPr>
                <p:cNvSpPr/>
                <p:nvPr/>
              </p:nvSpPr>
              <p:spPr>
                <a:xfrm>
                  <a:off x="9612630" y="2911602"/>
                  <a:ext cx="1331976" cy="1330452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" name="object 7">
                  <a:extLst>
                    <a:ext uri="{FF2B5EF4-FFF2-40B4-BE49-F238E27FC236}">
                      <a16:creationId xmlns:a16="http://schemas.microsoft.com/office/drawing/2014/main" id="{07DA0DCA-1FE4-42C7-90F1-E0CF70113904}"/>
                    </a:ext>
                  </a:extLst>
                </p:cNvPr>
                <p:cNvSpPr/>
                <p:nvPr/>
              </p:nvSpPr>
              <p:spPr>
                <a:xfrm>
                  <a:off x="8741918" y="2095754"/>
                  <a:ext cx="2980435" cy="2980436"/>
                </a:xfrm>
                <a:prstGeom prst="rect">
                  <a:avLst/>
                </a:prstGeom>
                <a:blipFill>
                  <a:blip r:embed="rId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9" name="object 42">
                <a:extLst>
                  <a:ext uri="{FF2B5EF4-FFF2-40B4-BE49-F238E27FC236}">
                    <a16:creationId xmlns:a16="http://schemas.microsoft.com/office/drawing/2014/main" id="{E067F857-AF9F-4442-98A8-B382B9F28F93}"/>
                  </a:ext>
                </a:extLst>
              </p:cNvPr>
              <p:cNvSpPr txBox="1"/>
              <p:nvPr/>
            </p:nvSpPr>
            <p:spPr>
              <a:xfrm>
                <a:off x="9957054" y="3384042"/>
                <a:ext cx="1552575" cy="39116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  <a:tabLst>
                    <a:tab pos="928369" algn="l"/>
                    <a:tab pos="1471930" algn="l"/>
                  </a:tabLst>
                </a:pPr>
                <a:r>
                  <a:rPr lang="cs-CZ" sz="3600" spc="-7" baseline="2314" dirty="0">
                    <a:latin typeface="Arial"/>
                    <a:cs typeface="Arial"/>
                  </a:rPr>
                  <a:t>RBC</a:t>
                </a:r>
                <a:r>
                  <a:rPr sz="3600" baseline="2314" dirty="0">
                    <a:latin typeface="Arial"/>
                    <a:cs typeface="Arial"/>
                  </a:rPr>
                  <a:t>	</a:t>
                </a:r>
                <a:r>
                  <a:rPr sz="1600" b="1" spc="-5" dirty="0">
                    <a:solidFill>
                      <a:srgbClr val="C00000"/>
                    </a:solidFill>
                    <a:latin typeface="Arial"/>
                    <a:cs typeface="Arial"/>
                  </a:rPr>
                  <a:t>-</a:t>
                </a:r>
                <a:r>
                  <a:rPr sz="1600" b="1" dirty="0">
                    <a:solidFill>
                      <a:srgbClr val="C00000"/>
                    </a:solidFill>
                    <a:latin typeface="Arial"/>
                    <a:cs typeface="Arial"/>
                  </a:rPr>
                  <a:t>	</a:t>
                </a:r>
                <a:r>
                  <a:rPr sz="1600" b="1" spc="-5" dirty="0">
                    <a:solidFill>
                      <a:srgbClr val="C00000"/>
                    </a:solidFill>
                    <a:latin typeface="Arial"/>
                    <a:cs typeface="Arial"/>
                  </a:rPr>
                  <a:t>-</a:t>
                </a:r>
                <a:endParaRPr sz="16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BF714F03-55A8-45D2-ABE3-45611AC73916}"/>
                </a:ext>
              </a:extLst>
            </p:cNvPr>
            <p:cNvSpPr/>
            <p:nvPr/>
          </p:nvSpPr>
          <p:spPr bwMode="auto">
            <a:xfrm>
              <a:off x="10661283" y="4206032"/>
              <a:ext cx="634701" cy="604827"/>
            </a:xfrm>
            <a:prstGeom prst="ellipse">
              <a:avLst/>
            </a:prstGeom>
            <a:noFill/>
            <a:ln w="57150" cap="flat" cmpd="sng" algn="ctr">
              <a:solidFill>
                <a:srgbClr val="0000D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7C49421D-0B70-4AF0-98EE-12339EE6D3AF}"/>
                </a:ext>
              </a:extLst>
            </p:cNvPr>
            <p:cNvSpPr txBox="1"/>
            <p:nvPr/>
          </p:nvSpPr>
          <p:spPr>
            <a:xfrm>
              <a:off x="10781303" y="4254688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2800" dirty="0">
                  <a:latin typeface="+mn-lt"/>
                </a:rPr>
                <a:t>+</a:t>
              </a:r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8D607C1A-2BC7-445C-8402-BDBF787BA7AC}"/>
                </a:ext>
              </a:extLst>
            </p:cNvPr>
            <p:cNvSpPr/>
            <p:nvPr/>
          </p:nvSpPr>
          <p:spPr bwMode="auto">
            <a:xfrm>
              <a:off x="9734695" y="4206032"/>
              <a:ext cx="634701" cy="604827"/>
            </a:xfrm>
            <a:prstGeom prst="ellipse">
              <a:avLst/>
            </a:prstGeom>
            <a:noFill/>
            <a:ln w="57150" cap="flat" cmpd="sng" algn="ctr">
              <a:solidFill>
                <a:srgbClr val="F01928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F9706FE4-2F41-4FAA-8941-A1F6C84F7F35}"/>
                </a:ext>
              </a:extLst>
            </p:cNvPr>
            <p:cNvSpPr txBox="1"/>
            <p:nvPr/>
          </p:nvSpPr>
          <p:spPr>
            <a:xfrm>
              <a:off x="9899599" y="4239530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2800" dirty="0">
                  <a:latin typeface="+mn-lt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8798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F1D984-7194-4F94-ACB7-3D261ACCF4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16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F5362DC-2EB4-4E5B-9275-DB9D6BFAC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Sedimentation</a:t>
            </a:r>
            <a:r>
              <a:rPr lang="cs-CZ" dirty="0"/>
              <a:t> </a:t>
            </a:r>
            <a:r>
              <a:rPr lang="cs-CZ" dirty="0" err="1"/>
              <a:t>rate</a:t>
            </a:r>
            <a:r>
              <a:rPr lang="cs-CZ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6794863-4938-4F42-87D3-86E846DB5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Men: 2-8 mm/h</a:t>
            </a:r>
          </a:p>
          <a:p>
            <a:r>
              <a:rPr lang="pt-BR" dirty="0"/>
              <a:t>Women: 7-12 mm/h</a:t>
            </a:r>
          </a:p>
          <a:p>
            <a:r>
              <a:rPr lang="pt-BR" dirty="0"/>
              <a:t>Newborns: 2 mm/h</a:t>
            </a:r>
          </a:p>
          <a:p>
            <a:r>
              <a:rPr lang="pt-BR" dirty="0"/>
              <a:t>Infants: 4-8 mm/h</a:t>
            </a:r>
          </a:p>
          <a:p>
            <a:endParaRPr lang="cs-CZ" dirty="0"/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368D0165-F342-4208-9FAF-894069BBC4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164124"/>
              </p:ext>
            </p:extLst>
          </p:nvPr>
        </p:nvGraphicFramePr>
        <p:xfrm>
          <a:off x="6338026" y="1692002"/>
          <a:ext cx="5133974" cy="36068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7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1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5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91440" marR="2946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cs-CZ" sz="1800" spc="-5" dirty="0" err="1">
                          <a:latin typeface="Arial"/>
                          <a:cs typeface="Arial"/>
                        </a:rPr>
                        <a:t>Effect</a:t>
                      </a:r>
                      <a:r>
                        <a:rPr lang="cs-CZ" sz="1800" spc="-5" dirty="0">
                          <a:latin typeface="Arial"/>
                          <a:cs typeface="Arial"/>
                        </a:rPr>
                        <a:t> on ESR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cs-CZ" sz="2800" b="1" spc="-5" dirty="0">
                          <a:latin typeface="Arial"/>
                          <a:cs typeface="Arial"/>
                        </a:rPr>
                        <a:t>↑</a:t>
                      </a:r>
                      <a:r>
                        <a:rPr lang="cs-CZ" sz="2800" b="1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cs-CZ" sz="1800" spc="-5" dirty="0" err="1">
                          <a:latin typeface="Arial"/>
                          <a:cs typeface="Arial"/>
                        </a:rPr>
                        <a:t>value</a:t>
                      </a:r>
                      <a:endParaRPr lang="cs-CZ" sz="1800" dirty="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cs-CZ" sz="2800" spc="-5" dirty="0">
                          <a:latin typeface="Arial"/>
                          <a:cs typeface="Arial"/>
                        </a:rPr>
                        <a:t>↓</a:t>
                      </a:r>
                      <a:r>
                        <a:rPr lang="cs-CZ" sz="2800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cs-CZ" sz="1800" spc="-5" dirty="0" err="1">
                          <a:latin typeface="Arial"/>
                          <a:cs typeface="Arial"/>
                        </a:rPr>
                        <a:t>value</a:t>
                      </a:r>
                      <a:endParaRPr lang="cs-CZ" sz="1800" dirty="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 err="1">
                          <a:latin typeface="Arial"/>
                          <a:cs typeface="Arial"/>
                        </a:rPr>
                        <a:t>Eryt</a:t>
                      </a:r>
                      <a:r>
                        <a:rPr lang="cs-CZ" sz="1800" spc="-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800" spc="-5" dirty="0" err="1">
                          <a:latin typeface="Arial"/>
                          <a:cs typeface="Arial"/>
                        </a:rPr>
                        <a:t>rocyt</a:t>
                      </a:r>
                      <a:r>
                        <a:rPr lang="cs-CZ" sz="1800" spc="-5" dirty="0">
                          <a:latin typeface="Arial"/>
                          <a:cs typeface="Arial"/>
                        </a:rPr>
                        <a:t>es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888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888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88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cs-CZ" sz="1800" spc="-5" dirty="0" err="1">
                          <a:latin typeface="Arial"/>
                          <a:cs typeface="Arial"/>
                        </a:rPr>
                        <a:t>Number</a:t>
                      </a:r>
                      <a:r>
                        <a:rPr lang="cs-CZ"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cs-CZ" sz="1800" spc="-5" dirty="0" err="1">
                          <a:latin typeface="Arial"/>
                          <a:cs typeface="Arial"/>
                        </a:rPr>
                        <a:t>of</a:t>
                      </a:r>
                      <a:r>
                        <a:rPr lang="cs-CZ"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cs-CZ" sz="1800" spc="-5" dirty="0" err="1">
                          <a:latin typeface="Arial"/>
                          <a:cs typeface="Arial"/>
                        </a:rPr>
                        <a:t>RBCs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cs-CZ" sz="1800" spc="-5" dirty="0" err="1">
                          <a:latin typeface="Arial"/>
                          <a:cs typeface="Arial"/>
                        </a:rPr>
                        <a:t>decelerates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cs-CZ" sz="1800" spc="-5" dirty="0" err="1">
                          <a:latin typeface="+mn-lt"/>
                          <a:cs typeface="Arial"/>
                        </a:rPr>
                        <a:t>accelerates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cs-CZ" sz="1800" spc="-20" dirty="0" err="1">
                          <a:latin typeface="Arial"/>
                          <a:cs typeface="Arial"/>
                        </a:rPr>
                        <a:t>Size</a:t>
                      </a:r>
                      <a:r>
                        <a:rPr lang="cs-CZ" sz="1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cs-CZ" sz="1800" spc="-20" dirty="0" err="1">
                          <a:latin typeface="Arial"/>
                          <a:cs typeface="Arial"/>
                        </a:rPr>
                        <a:t>of</a:t>
                      </a:r>
                      <a:r>
                        <a:rPr lang="cs-CZ" sz="1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cs-CZ" sz="1800" spc="-20" dirty="0" err="1">
                          <a:latin typeface="Arial"/>
                          <a:cs typeface="Arial"/>
                        </a:rPr>
                        <a:t>RBCs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cs-CZ" sz="1800" spc="-5" dirty="0" err="1">
                          <a:latin typeface="Arial"/>
                          <a:cs typeface="Arial"/>
                        </a:rPr>
                        <a:t>accelerates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cs-CZ" sz="1800" spc="-5" dirty="0" err="1">
                          <a:latin typeface="+mn-lt"/>
                          <a:cs typeface="Arial"/>
                        </a:rPr>
                        <a:t>decelerates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5" dirty="0" err="1">
                          <a:latin typeface="Arial"/>
                          <a:cs typeface="Arial"/>
                        </a:rPr>
                        <a:t>Pla</a:t>
                      </a:r>
                      <a:r>
                        <a:rPr lang="cs-CZ" sz="1800" spc="-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ma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Albumin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cs-CZ" sz="1800" spc="-5" dirty="0" err="1">
                          <a:latin typeface="+mn-lt"/>
                          <a:cs typeface="Arial"/>
                        </a:rPr>
                        <a:t>decelerates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spc="-5" dirty="0" err="1">
                          <a:latin typeface="+mn-lt"/>
                          <a:cs typeface="Arial"/>
                        </a:rPr>
                        <a:t>accelerates</a:t>
                      </a:r>
                      <a:endParaRPr lang="cs-CZ" sz="1800" dirty="0">
                        <a:latin typeface="+mn-lt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1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5" dirty="0" err="1">
                          <a:latin typeface="Arial"/>
                          <a:cs typeface="Arial"/>
                        </a:rPr>
                        <a:t>Imunoglobulin</a:t>
                      </a:r>
                      <a:r>
                        <a:rPr lang="cs-CZ" sz="1800" spc="-5" dirty="0">
                          <a:latin typeface="Arial"/>
                          <a:cs typeface="Arial"/>
                        </a:rPr>
                        <a:t>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spc="-5" dirty="0" err="1">
                          <a:latin typeface="+mn-lt"/>
                          <a:cs typeface="Arial"/>
                        </a:rPr>
                        <a:t>accelerates</a:t>
                      </a:r>
                      <a:endParaRPr lang="cs-CZ" sz="1800" dirty="0">
                        <a:latin typeface="+mn-lt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cs-CZ" sz="1800" spc="-5" dirty="0" err="1">
                          <a:latin typeface="+mn-lt"/>
                          <a:cs typeface="Arial"/>
                        </a:rPr>
                        <a:t>decelerates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1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Fibrinogen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spc="-5" dirty="0" err="1">
                          <a:latin typeface="+mn-lt"/>
                          <a:cs typeface="Arial"/>
                        </a:rPr>
                        <a:t>accelerates</a:t>
                      </a:r>
                      <a:endParaRPr lang="cs-CZ" sz="1800" dirty="0">
                        <a:latin typeface="+mn-lt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cs-CZ" sz="1800" spc="-5" dirty="0" err="1">
                          <a:latin typeface="+mn-lt"/>
                          <a:cs typeface="Arial"/>
                        </a:rPr>
                        <a:t>decelerates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1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cs-CZ" sz="1800" spc="-20" dirty="0" err="1">
                          <a:latin typeface="Arial"/>
                          <a:cs typeface="Arial"/>
                        </a:rPr>
                        <a:t>Lipids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spc="-5" dirty="0" err="1">
                          <a:latin typeface="+mn-lt"/>
                          <a:cs typeface="Arial"/>
                        </a:rPr>
                        <a:t>accelerates</a:t>
                      </a:r>
                      <a:endParaRPr lang="cs-CZ" sz="1800" dirty="0">
                        <a:latin typeface="+mn-lt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cs-CZ" sz="1800" spc="-5" dirty="0" err="1">
                          <a:latin typeface="+mn-lt"/>
                          <a:cs typeface="Arial"/>
                        </a:rPr>
                        <a:t>decelerates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1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0A018267-BE0C-4708-9E5F-39886D9F9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29" t="39583" r="53214" b="25655"/>
          <a:stretch/>
        </p:blipFill>
        <p:spPr>
          <a:xfrm>
            <a:off x="836022" y="3677081"/>
            <a:ext cx="3082836" cy="240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5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260BFFD-78B3-4F3F-9B76-C53C139A2E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17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8C6EE9F-5725-4725-AA71-198504AD4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groups</a:t>
            </a:r>
            <a:endParaRPr lang="cs-CZ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C2D2AC2B-99A5-4546-9B70-9473D0FD8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</p:spPr>
        <p:txBody>
          <a:bodyPr/>
          <a:lstStyle/>
          <a:p>
            <a:r>
              <a:rPr lang="en-US" dirty="0"/>
              <a:t> is a classification of blood, based on the presence and absence of antigenic substances on the surface of red blood cells </a:t>
            </a:r>
            <a:endParaRPr lang="cs-CZ" dirty="0"/>
          </a:p>
          <a:p>
            <a:r>
              <a:rPr lang="en-US" dirty="0"/>
              <a:t>antigens</a:t>
            </a:r>
            <a:r>
              <a:rPr lang="ru-RU" dirty="0"/>
              <a:t> </a:t>
            </a:r>
            <a:r>
              <a:rPr lang="cs-CZ" dirty="0"/>
              <a:t>(</a:t>
            </a:r>
            <a:r>
              <a:rPr lang="en-US" dirty="0"/>
              <a:t>depending on the blood group system</a:t>
            </a:r>
            <a:r>
              <a:rPr lang="cs-CZ" dirty="0"/>
              <a:t>):</a:t>
            </a:r>
            <a:r>
              <a:rPr lang="en-US" dirty="0"/>
              <a:t> </a:t>
            </a:r>
            <a:endParaRPr lang="cs-CZ" dirty="0"/>
          </a:p>
          <a:p>
            <a:pPr lvl="1"/>
            <a:r>
              <a:rPr lang="en-US" dirty="0"/>
              <a:t>proteins</a:t>
            </a:r>
            <a:endParaRPr lang="cs-CZ" dirty="0"/>
          </a:p>
          <a:p>
            <a:pPr lvl="1"/>
            <a:r>
              <a:rPr lang="en-US" dirty="0"/>
              <a:t>carbohydrates</a:t>
            </a:r>
            <a:endParaRPr lang="cs-CZ" dirty="0"/>
          </a:p>
          <a:p>
            <a:pPr lvl="1"/>
            <a:r>
              <a:rPr lang="en-US" dirty="0"/>
              <a:t>glycoproteins</a:t>
            </a:r>
            <a:endParaRPr lang="cs-CZ" dirty="0"/>
          </a:p>
          <a:p>
            <a:pPr lvl="1"/>
            <a:r>
              <a:rPr lang="en-US" dirty="0"/>
              <a:t>glycolipids</a:t>
            </a:r>
            <a:endParaRPr lang="cs-CZ" dirty="0"/>
          </a:p>
          <a:p>
            <a:r>
              <a:rPr lang="cs-CZ" dirty="0"/>
              <a:t>s</a:t>
            </a:r>
            <a:r>
              <a:rPr lang="en-US" dirty="0" err="1"/>
              <a:t>ome</a:t>
            </a:r>
            <a:r>
              <a:rPr lang="en-US" dirty="0"/>
              <a:t> of these antigens are also present on the surface of other types of cells of various tissues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8136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2CB68A-787E-4FF4-BB35-90243F854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18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65D95CA-DD43-44FE-A3B5-E02404409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AB0 </a:t>
            </a:r>
            <a:r>
              <a:rPr lang="cs-CZ" dirty="0" err="1"/>
              <a:t>system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0CB200-498A-437B-BC14-3FA94A9D2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9207771" cy="1347289"/>
          </a:xfrm>
        </p:spPr>
        <p:txBody>
          <a:bodyPr/>
          <a:lstStyle/>
          <a:p>
            <a:r>
              <a:rPr lang="en-US" dirty="0"/>
              <a:t>Antigens on the surface of RBCs (agglutinogens): A, B</a:t>
            </a:r>
          </a:p>
          <a:p>
            <a:r>
              <a:rPr lang="en-US" dirty="0"/>
              <a:t>Antibodies in the blood (agglutinins): anti-A, anti-B (IgM)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49FA1522-0D21-4601-AB89-BBEB522E365D}"/>
              </a:ext>
            </a:extLst>
          </p:cNvPr>
          <p:cNvSpPr txBox="1">
            <a:spLocks/>
          </p:cNvSpPr>
          <p:nvPr/>
        </p:nvSpPr>
        <p:spPr>
          <a:xfrm>
            <a:off x="8725989" y="2704460"/>
            <a:ext cx="3096048" cy="16520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US" sz="1800" i="1" kern="0" dirty="0"/>
              <a:t>Immunization against A and B happens during the first months of life (these antigens are also in the diet) – agglutinins are then in the blood for the rest of the life</a:t>
            </a:r>
          </a:p>
          <a:p>
            <a:pPr algn="just"/>
            <a:endParaRPr lang="cs-CZ" sz="1800" i="1" kern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984206F-EAB4-4AF2-B8D7-B32F94E1D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60" t="21875" r="7718" b="14130"/>
          <a:stretch/>
        </p:blipFill>
        <p:spPr>
          <a:xfrm>
            <a:off x="369963" y="2551149"/>
            <a:ext cx="8468186" cy="36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85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2CB68A-787E-4FF4-BB35-90243F854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19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65D95CA-DD43-44FE-A3B5-E02404409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Rh</a:t>
            </a:r>
            <a:r>
              <a:rPr lang="cs-CZ" dirty="0"/>
              <a:t> </a:t>
            </a:r>
            <a:r>
              <a:rPr lang="cs-CZ" dirty="0" err="1"/>
              <a:t>factor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1CB5020-A95B-4082-839B-A0B4F24E5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726837"/>
            <a:ext cx="11245577" cy="4139998"/>
          </a:xfrm>
        </p:spPr>
        <p:txBody>
          <a:bodyPr/>
          <a:lstStyle/>
          <a:p>
            <a:r>
              <a:rPr lang="en-US" dirty="0"/>
              <a:t>Antigens D, d (also </a:t>
            </a:r>
            <a:r>
              <a:rPr lang="en-US" dirty="0" err="1"/>
              <a:t>C,c</a:t>
            </a:r>
            <a:r>
              <a:rPr lang="en-US" dirty="0"/>
              <a:t>, E, e, which are weaker) are only on RBCs</a:t>
            </a:r>
          </a:p>
          <a:p>
            <a:pPr lvl="1"/>
            <a:r>
              <a:rPr lang="en-US" dirty="0"/>
              <a:t>The strongest one is an antigen D – if present → Rh+ blood group</a:t>
            </a:r>
          </a:p>
          <a:p>
            <a:pPr lvl="1"/>
            <a:r>
              <a:rPr lang="en-US" dirty="0"/>
              <a:t>In recessive homozygotes (dd) → blood group Rh- (17% in Europe, &lt;1% elsewhere)</a:t>
            </a:r>
          </a:p>
          <a:p>
            <a:r>
              <a:rPr lang="en-US" dirty="0"/>
              <a:t>in Rh- blood, antibodies (anti-D, IgG) develop only after immunization</a:t>
            </a:r>
            <a:endParaRPr lang="cs-CZ" dirty="0"/>
          </a:p>
          <a:p>
            <a:pPr lvl="1"/>
            <a:r>
              <a:rPr lang="en-US" dirty="0"/>
              <a:t>The first reaction is weaker, the next encounter with Rh+ blood will trigger a stronger immune response → hemolysis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A019B45-D68F-440C-B7E4-DE367CC7C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693" y="3673091"/>
            <a:ext cx="2514600" cy="1819275"/>
          </a:xfrm>
          <a:prstGeom prst="rect">
            <a:avLst/>
          </a:prstGeom>
        </p:spPr>
      </p:pic>
      <p:sp>
        <p:nvSpPr>
          <p:cNvPr id="20" name="Zástupný symbol pro obsah 2">
            <a:extLst>
              <a:ext uri="{FF2B5EF4-FFF2-40B4-BE49-F238E27FC236}">
                <a16:creationId xmlns:a16="http://schemas.microsoft.com/office/drawing/2014/main" id="{7DD09DBC-220B-4561-9528-E620D1040ACA}"/>
              </a:ext>
            </a:extLst>
          </p:cNvPr>
          <p:cNvSpPr txBox="1">
            <a:spLocks/>
          </p:cNvSpPr>
          <p:nvPr/>
        </p:nvSpPr>
        <p:spPr>
          <a:xfrm>
            <a:off x="540000" y="3948272"/>
            <a:ext cx="10753200" cy="12689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kern="0" dirty="0"/>
              <a:t>I. </a:t>
            </a:r>
            <a:r>
              <a:rPr lang="cs-CZ" kern="0" dirty="0" err="1"/>
              <a:t>Rh</a:t>
            </a:r>
            <a:r>
              <a:rPr lang="cs-CZ" kern="0" baseline="30000" dirty="0"/>
              <a:t>-</a:t>
            </a:r>
            <a:r>
              <a:rPr lang="cs-CZ" kern="0" dirty="0"/>
              <a:t> + </a:t>
            </a:r>
            <a:r>
              <a:rPr lang="cs-CZ" kern="0" dirty="0" err="1"/>
              <a:t>Rh</a:t>
            </a:r>
            <a:r>
              <a:rPr lang="cs-CZ" kern="0" baseline="30000" dirty="0"/>
              <a:t>+</a:t>
            </a:r>
            <a:r>
              <a:rPr lang="cs-CZ" kern="0" dirty="0"/>
              <a:t> =&gt; N</a:t>
            </a: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F17FA9AA-44A5-474F-BFCE-EA59ADA3E780}"/>
              </a:ext>
            </a:extLst>
          </p:cNvPr>
          <p:cNvGrpSpPr/>
          <p:nvPr/>
        </p:nvGrpSpPr>
        <p:grpSpPr>
          <a:xfrm>
            <a:off x="414000" y="4407754"/>
            <a:ext cx="10753200" cy="2072246"/>
            <a:chOff x="728965" y="4186669"/>
            <a:chExt cx="10753200" cy="2072246"/>
          </a:xfrm>
        </p:grpSpPr>
        <p:sp>
          <p:nvSpPr>
            <p:cNvPr id="22" name="Zástupný symbol pro obsah 2">
              <a:extLst>
                <a:ext uri="{FF2B5EF4-FFF2-40B4-BE49-F238E27FC236}">
                  <a16:creationId xmlns:a16="http://schemas.microsoft.com/office/drawing/2014/main" id="{722C32B9-3E12-4E9F-9C2C-E39C0F4382F7}"/>
                </a:ext>
              </a:extLst>
            </p:cNvPr>
            <p:cNvSpPr txBox="1">
              <a:spLocks/>
            </p:cNvSpPr>
            <p:nvPr/>
          </p:nvSpPr>
          <p:spPr>
            <a:xfrm>
              <a:off x="728965" y="4990003"/>
              <a:ext cx="10753200" cy="126891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52000" indent="-180000" algn="l" rtl="0" eaLnBrk="1" fontAlgn="base" hangingPunct="1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̶"/>
                <a:defRPr sz="28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4000" indent="-1800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̶"/>
                <a:defRPr sz="2000" b="0">
                  <a:solidFill>
                    <a:schemeClr val="tx1"/>
                  </a:solidFill>
                  <a:latin typeface="+mn-lt"/>
                </a:defRPr>
              </a:lvl2pPr>
              <a:lvl3pPr marL="9144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3pPr>
              <a:lvl4pPr marL="1371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4pPr>
              <a:lvl5pPr marL="18288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27432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baseline="0">
                  <a:solidFill>
                    <a:schemeClr val="tx1"/>
                  </a:solidFill>
                  <a:latin typeface="+mn-lt"/>
                </a:defRPr>
              </a:lvl7pPr>
              <a:lvl8pPr marL="32004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8pPr>
              <a:lvl9pPr marL="3657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72000" indent="0">
                <a:buNone/>
              </a:pPr>
              <a:r>
                <a:rPr lang="cs-CZ" kern="0" dirty="0"/>
                <a:t>II. </a:t>
              </a:r>
              <a:r>
                <a:rPr lang="cs-CZ" kern="0" dirty="0" err="1"/>
                <a:t>Rh</a:t>
              </a:r>
              <a:r>
                <a:rPr lang="cs-CZ" kern="0" baseline="30000" dirty="0"/>
                <a:t>-</a:t>
              </a:r>
              <a:r>
                <a:rPr lang="cs-CZ" kern="0" dirty="0"/>
                <a:t> + </a:t>
              </a:r>
              <a:r>
                <a:rPr lang="cs-CZ" kern="0" dirty="0" err="1"/>
                <a:t>Rh</a:t>
              </a:r>
              <a:r>
                <a:rPr lang="cs-CZ" kern="0" baseline="30000" dirty="0"/>
                <a:t>+</a:t>
              </a:r>
              <a:r>
                <a:rPr lang="cs-CZ" kern="0" dirty="0"/>
                <a:t> =&gt; </a:t>
              </a:r>
              <a:r>
                <a:rPr lang="cs-CZ" kern="0" dirty="0" err="1"/>
                <a:t>hemolysis</a:t>
              </a:r>
              <a:endParaRPr lang="cs-CZ" kern="0" dirty="0"/>
            </a:p>
          </p:txBody>
        </p: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933CB4A8-C02C-4668-A723-BA5019858821}"/>
                </a:ext>
              </a:extLst>
            </p:cNvPr>
            <p:cNvGrpSpPr/>
            <p:nvPr/>
          </p:nvGrpSpPr>
          <p:grpSpPr>
            <a:xfrm>
              <a:off x="844122" y="4186669"/>
              <a:ext cx="2697279" cy="1981511"/>
              <a:chOff x="844122" y="4186669"/>
              <a:chExt cx="2697279" cy="1981511"/>
            </a:xfrm>
          </p:grpSpPr>
          <p:cxnSp>
            <p:nvCxnSpPr>
              <p:cNvPr id="24" name="Přímá spojnice 23">
                <a:extLst>
                  <a:ext uri="{FF2B5EF4-FFF2-40B4-BE49-F238E27FC236}">
                    <a16:creationId xmlns:a16="http://schemas.microsoft.com/office/drawing/2014/main" id="{BB16BB98-A006-4783-98F3-CFA676B0B26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71600" y="4687421"/>
                <a:ext cx="2106706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Přímá spojnice 24">
                <a:extLst>
                  <a:ext uri="{FF2B5EF4-FFF2-40B4-BE49-F238E27FC236}">
                    <a16:creationId xmlns:a16="http://schemas.microsoft.com/office/drawing/2014/main" id="{69CC9B51-93CD-4F3F-A7BC-0F0863209D9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78306" y="4186669"/>
                <a:ext cx="0" cy="50075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Přímá spojnice se šipkou 25">
                <a:extLst>
                  <a:ext uri="{FF2B5EF4-FFF2-40B4-BE49-F238E27FC236}">
                    <a16:creationId xmlns:a16="http://schemas.microsoft.com/office/drawing/2014/main" id="{DF60923A-2B90-456E-BC17-A9363BBCE65B}"/>
                  </a:ext>
                </a:extLst>
              </p:cNvPr>
              <p:cNvCxnSpPr/>
              <p:nvPr/>
            </p:nvCxnSpPr>
            <p:spPr bwMode="auto">
              <a:xfrm>
                <a:off x="1362635" y="4687421"/>
                <a:ext cx="0" cy="49417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Obdélník 26">
                <a:extLst>
                  <a:ext uri="{FF2B5EF4-FFF2-40B4-BE49-F238E27FC236}">
                    <a16:creationId xmlns:a16="http://schemas.microsoft.com/office/drawing/2014/main" id="{39F51911-B206-4833-983E-77B963D7FFC8}"/>
                  </a:ext>
                </a:extLst>
              </p:cNvPr>
              <p:cNvSpPr/>
              <p:nvPr/>
            </p:nvSpPr>
            <p:spPr>
              <a:xfrm>
                <a:off x="3058577" y="4286398"/>
                <a:ext cx="48282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1400" kern="0" dirty="0" err="1">
                    <a:solidFill>
                      <a:srgbClr val="C00000"/>
                    </a:solidFill>
                    <a:latin typeface="+mn-lt"/>
                  </a:rPr>
                  <a:t>Rh</a:t>
                </a:r>
                <a:r>
                  <a:rPr lang="cs-CZ" sz="1400" kern="0" baseline="30000" dirty="0">
                    <a:solidFill>
                      <a:srgbClr val="C00000"/>
                    </a:solidFill>
                    <a:latin typeface="+mn-lt"/>
                  </a:rPr>
                  <a:t>+</a:t>
                </a:r>
                <a:endParaRPr lang="cs-CZ" sz="1400" dirty="0">
                  <a:solidFill>
                    <a:srgbClr val="C00000"/>
                  </a:solidFill>
                  <a:latin typeface="+mn-lt"/>
                </a:endParaRPr>
              </a:p>
            </p:txBody>
          </p:sp>
          <p:sp>
            <p:nvSpPr>
              <p:cNvPr id="28" name="Obdélník 27">
                <a:extLst>
                  <a:ext uri="{FF2B5EF4-FFF2-40B4-BE49-F238E27FC236}">
                    <a16:creationId xmlns:a16="http://schemas.microsoft.com/office/drawing/2014/main" id="{8332559F-1E2A-43B2-9B4B-24CCE9F87C88}"/>
                  </a:ext>
                </a:extLst>
              </p:cNvPr>
              <p:cNvSpPr/>
              <p:nvPr/>
            </p:nvSpPr>
            <p:spPr>
              <a:xfrm>
                <a:off x="1996306" y="4379644"/>
                <a:ext cx="48282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1400" kern="0" dirty="0" err="1">
                    <a:solidFill>
                      <a:srgbClr val="C00000"/>
                    </a:solidFill>
                    <a:latin typeface="+mn-lt"/>
                  </a:rPr>
                  <a:t>Rh</a:t>
                </a:r>
                <a:r>
                  <a:rPr lang="cs-CZ" sz="1400" kern="0" baseline="30000" dirty="0">
                    <a:solidFill>
                      <a:srgbClr val="C00000"/>
                    </a:solidFill>
                    <a:latin typeface="+mn-lt"/>
                  </a:rPr>
                  <a:t>+</a:t>
                </a:r>
                <a:endParaRPr lang="cs-CZ" sz="1400" dirty="0">
                  <a:solidFill>
                    <a:srgbClr val="C00000"/>
                  </a:solidFill>
                  <a:latin typeface="+mn-lt"/>
                </a:endParaRPr>
              </a:p>
            </p:txBody>
          </p:sp>
          <p:sp>
            <p:nvSpPr>
              <p:cNvPr id="29" name="Obdélník 28">
                <a:extLst>
                  <a:ext uri="{FF2B5EF4-FFF2-40B4-BE49-F238E27FC236}">
                    <a16:creationId xmlns:a16="http://schemas.microsoft.com/office/drawing/2014/main" id="{90420729-5F32-4739-B714-7E45ED01C052}"/>
                  </a:ext>
                </a:extLst>
              </p:cNvPr>
              <p:cNvSpPr/>
              <p:nvPr/>
            </p:nvSpPr>
            <p:spPr>
              <a:xfrm>
                <a:off x="844122" y="4687421"/>
                <a:ext cx="48282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1400" kern="0" dirty="0" err="1">
                    <a:solidFill>
                      <a:srgbClr val="C00000"/>
                    </a:solidFill>
                    <a:latin typeface="+mn-lt"/>
                  </a:rPr>
                  <a:t>Rh</a:t>
                </a:r>
                <a:r>
                  <a:rPr lang="cs-CZ" sz="1400" kern="0" baseline="30000" dirty="0">
                    <a:solidFill>
                      <a:srgbClr val="C00000"/>
                    </a:solidFill>
                    <a:latin typeface="+mn-lt"/>
                  </a:rPr>
                  <a:t>+</a:t>
                </a:r>
                <a:endParaRPr lang="cs-CZ" sz="1400" dirty="0">
                  <a:solidFill>
                    <a:srgbClr val="C00000"/>
                  </a:solidFill>
                  <a:latin typeface="+mn-lt"/>
                </a:endParaRPr>
              </a:p>
            </p:txBody>
          </p:sp>
          <p:sp>
            <p:nvSpPr>
              <p:cNvPr id="30" name="Obdélník 29">
                <a:extLst>
                  <a:ext uri="{FF2B5EF4-FFF2-40B4-BE49-F238E27FC236}">
                    <a16:creationId xmlns:a16="http://schemas.microsoft.com/office/drawing/2014/main" id="{0B4E8869-EE0E-460D-9AA4-86344260E7AF}"/>
                  </a:ext>
                </a:extLst>
              </p:cNvPr>
              <p:cNvSpPr/>
              <p:nvPr/>
            </p:nvSpPr>
            <p:spPr>
              <a:xfrm>
                <a:off x="950080" y="5644960"/>
                <a:ext cx="6832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1400" kern="0" dirty="0">
                    <a:solidFill>
                      <a:srgbClr val="C00000"/>
                    </a:solidFill>
                    <a:latin typeface="+mn-lt"/>
                  </a:rPr>
                  <a:t>Anti-D</a:t>
                </a:r>
                <a:endParaRPr lang="cs-CZ" sz="1400" kern="0" baseline="30000" dirty="0">
                  <a:solidFill>
                    <a:srgbClr val="C00000"/>
                  </a:solidFill>
                  <a:latin typeface="+mn-lt"/>
                </a:endParaRPr>
              </a:p>
              <a:p>
                <a:pPr algn="ctr"/>
                <a:r>
                  <a:rPr lang="cs-CZ" sz="1400" kern="0" baseline="30000" dirty="0">
                    <a:solidFill>
                      <a:srgbClr val="C00000"/>
                    </a:solidFill>
                    <a:latin typeface="+mn-lt"/>
                  </a:rPr>
                  <a:t>(</a:t>
                </a:r>
                <a:r>
                  <a:rPr lang="cs-CZ" sz="1400" kern="0" baseline="30000" dirty="0" err="1">
                    <a:solidFill>
                      <a:srgbClr val="C00000"/>
                    </a:solidFill>
                    <a:latin typeface="+mn-lt"/>
                  </a:rPr>
                  <a:t>IgG</a:t>
                </a:r>
                <a:r>
                  <a:rPr lang="cs-CZ" sz="1400" kern="0" baseline="30000" dirty="0">
                    <a:solidFill>
                      <a:srgbClr val="C00000"/>
                    </a:solidFill>
                    <a:latin typeface="+mn-lt"/>
                  </a:rPr>
                  <a:t>)</a:t>
                </a:r>
                <a:endParaRPr lang="cs-CZ" sz="1400" dirty="0">
                  <a:solidFill>
                    <a:srgbClr val="C00000"/>
                  </a:solidFill>
                  <a:latin typeface="+mn-lt"/>
                </a:endParaRPr>
              </a:p>
            </p:txBody>
          </p:sp>
          <p:cxnSp>
            <p:nvCxnSpPr>
              <p:cNvPr id="31" name="Přímá spojnice se šipkou 30">
                <a:extLst>
                  <a:ext uri="{FF2B5EF4-FFF2-40B4-BE49-F238E27FC236}">
                    <a16:creationId xmlns:a16="http://schemas.microsoft.com/office/drawing/2014/main" id="{00AA18A4-6CE7-4816-8841-97E48C830DE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353624" y="5495365"/>
                <a:ext cx="0" cy="30707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Přímá spojnice 31">
                <a:extLst>
                  <a:ext uri="{FF2B5EF4-FFF2-40B4-BE49-F238E27FC236}">
                    <a16:creationId xmlns:a16="http://schemas.microsoft.com/office/drawing/2014/main" id="{F954CE98-896C-45F2-B839-BA53FCD3AB3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627112" y="5802444"/>
                <a:ext cx="738387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5F144968-92FF-4E17-965A-A89EA060B27C}"/>
              </a:ext>
            </a:extLst>
          </p:cNvPr>
          <p:cNvGrpSpPr/>
          <p:nvPr/>
        </p:nvGrpSpPr>
        <p:grpSpPr>
          <a:xfrm>
            <a:off x="3354185" y="4117355"/>
            <a:ext cx="1356716" cy="307777"/>
            <a:chOff x="3683045" y="3773021"/>
            <a:chExt cx="1356716" cy="307777"/>
          </a:xfrm>
        </p:grpSpPr>
        <p:sp>
          <p:nvSpPr>
            <p:cNvPr id="34" name="Obdélník 33">
              <a:extLst>
                <a:ext uri="{FF2B5EF4-FFF2-40B4-BE49-F238E27FC236}">
                  <a16:creationId xmlns:a16="http://schemas.microsoft.com/office/drawing/2014/main" id="{92B29F06-CC42-4183-9AC1-0C0725035AC2}"/>
                </a:ext>
              </a:extLst>
            </p:cNvPr>
            <p:cNvSpPr/>
            <p:nvPr/>
          </p:nvSpPr>
          <p:spPr>
            <a:xfrm>
              <a:off x="4356561" y="3773021"/>
              <a:ext cx="6832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chemeClr val="accent3"/>
                  </a:solidFill>
                  <a:latin typeface="+mn-lt"/>
                </a:rPr>
                <a:t>Anti-D</a:t>
              </a:r>
            </a:p>
          </p:txBody>
        </p:sp>
        <p:cxnSp>
          <p:nvCxnSpPr>
            <p:cNvPr id="35" name="Přímá spojnice se šipkou 34">
              <a:extLst>
                <a:ext uri="{FF2B5EF4-FFF2-40B4-BE49-F238E27FC236}">
                  <a16:creationId xmlns:a16="http://schemas.microsoft.com/office/drawing/2014/main" id="{17400877-4F1E-4B67-B7DD-51DC7DBD86D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683045" y="3926909"/>
              <a:ext cx="64904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61DB7C2C-7939-4D0A-A694-1D08FC78DE88}"/>
              </a:ext>
            </a:extLst>
          </p:cNvPr>
          <p:cNvGrpSpPr/>
          <p:nvPr/>
        </p:nvGrpSpPr>
        <p:grpSpPr>
          <a:xfrm>
            <a:off x="635115" y="4481039"/>
            <a:ext cx="4037083" cy="1872961"/>
            <a:chOff x="855952" y="4189466"/>
            <a:chExt cx="4037083" cy="1872961"/>
          </a:xfrm>
        </p:grpSpPr>
        <p:cxnSp>
          <p:nvCxnSpPr>
            <p:cNvPr id="37" name="Přímá spojnice 36">
              <a:extLst>
                <a:ext uri="{FF2B5EF4-FFF2-40B4-BE49-F238E27FC236}">
                  <a16:creationId xmlns:a16="http://schemas.microsoft.com/office/drawing/2014/main" id="{50245911-647A-4B0F-A07C-4C0D3AEB1ED2}"/>
                </a:ext>
              </a:extLst>
            </p:cNvPr>
            <p:cNvCxnSpPr/>
            <p:nvPr/>
          </p:nvCxnSpPr>
          <p:spPr bwMode="auto">
            <a:xfrm>
              <a:off x="1004047" y="4205214"/>
              <a:ext cx="2850777" cy="89109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Přímá spojnice 37">
              <a:extLst>
                <a:ext uri="{FF2B5EF4-FFF2-40B4-BE49-F238E27FC236}">
                  <a16:creationId xmlns:a16="http://schemas.microsoft.com/office/drawing/2014/main" id="{3DD6A418-BF1B-480C-BEC7-B053E9DB959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076569" y="4189466"/>
              <a:ext cx="2930655" cy="90684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Přímá spojnice 38">
              <a:extLst>
                <a:ext uri="{FF2B5EF4-FFF2-40B4-BE49-F238E27FC236}">
                  <a16:creationId xmlns:a16="http://schemas.microsoft.com/office/drawing/2014/main" id="{D68B0EDC-EFCA-4109-9D45-DF70E2095768}"/>
                </a:ext>
              </a:extLst>
            </p:cNvPr>
            <p:cNvCxnSpPr/>
            <p:nvPr/>
          </p:nvCxnSpPr>
          <p:spPr bwMode="auto">
            <a:xfrm>
              <a:off x="3148841" y="5129817"/>
              <a:ext cx="1609189" cy="50299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Přímá spojnice 39">
              <a:extLst>
                <a:ext uri="{FF2B5EF4-FFF2-40B4-BE49-F238E27FC236}">
                  <a16:creationId xmlns:a16="http://schemas.microsoft.com/office/drawing/2014/main" id="{B80FF5A6-3565-49D4-B973-B8FB3228B7D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238757" y="5117498"/>
              <a:ext cx="1654278" cy="5118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Přímá spojnice 40">
              <a:extLst>
                <a:ext uri="{FF2B5EF4-FFF2-40B4-BE49-F238E27FC236}">
                  <a16:creationId xmlns:a16="http://schemas.microsoft.com/office/drawing/2014/main" id="{73882652-06C1-4278-BDE3-46B914E40CEA}"/>
                </a:ext>
              </a:extLst>
            </p:cNvPr>
            <p:cNvCxnSpPr/>
            <p:nvPr/>
          </p:nvCxnSpPr>
          <p:spPr bwMode="auto">
            <a:xfrm>
              <a:off x="901041" y="5542706"/>
              <a:ext cx="1609189" cy="50299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Přímá spojnice 41">
              <a:extLst>
                <a:ext uri="{FF2B5EF4-FFF2-40B4-BE49-F238E27FC236}">
                  <a16:creationId xmlns:a16="http://schemas.microsoft.com/office/drawing/2014/main" id="{EDAA7F5B-723A-4067-B55F-2F7F3231C5E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55952" y="5550539"/>
              <a:ext cx="1654278" cy="5118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02796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AF4FC3-8EB5-4112-8830-3EE6B7CCBC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5106E2A-88B0-48A0-8617-B8E96EF1A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Final</a:t>
            </a:r>
            <a:r>
              <a:rPr lang="cs-CZ" dirty="0"/>
              <a:t> </a:t>
            </a:r>
            <a:r>
              <a:rPr lang="cs-CZ" dirty="0" err="1"/>
              <a:t>exame</a:t>
            </a:r>
            <a:r>
              <a:rPr lang="cs-CZ" dirty="0"/>
              <a:t> </a:t>
            </a:r>
            <a:r>
              <a:rPr lang="cs-CZ" dirty="0" err="1"/>
              <a:t>questions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62AF5A-75D6-4EE4-8A18-AA2219FA8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65580"/>
            <a:ext cx="10753200" cy="4139998"/>
          </a:xfrm>
        </p:spPr>
        <p:txBody>
          <a:bodyPr/>
          <a:lstStyle/>
          <a:p>
            <a:r>
              <a:rPr lang="cs-CZ" dirty="0"/>
              <a:t>76.	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composition</a:t>
            </a:r>
            <a:r>
              <a:rPr lang="cs-CZ" dirty="0"/>
              <a:t> – </a:t>
            </a:r>
            <a:r>
              <a:rPr lang="cs-CZ" dirty="0" err="1"/>
              <a:t>values</a:t>
            </a:r>
            <a:endParaRPr lang="cs-CZ" dirty="0"/>
          </a:p>
          <a:p>
            <a:r>
              <a:rPr lang="cs-CZ" dirty="0"/>
              <a:t>77.	</a:t>
            </a:r>
            <a:r>
              <a:rPr lang="cs-CZ" dirty="0" err="1"/>
              <a:t>Red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cell. </a:t>
            </a:r>
            <a:r>
              <a:rPr lang="cs-CZ" dirty="0" err="1"/>
              <a:t>Haemolysis</a:t>
            </a:r>
            <a:r>
              <a:rPr lang="cs-CZ" dirty="0"/>
              <a:t>.</a:t>
            </a:r>
          </a:p>
          <a:p>
            <a:r>
              <a:rPr lang="cs-CZ" dirty="0"/>
              <a:t>78.	</a:t>
            </a:r>
            <a:r>
              <a:rPr lang="cs-CZ" dirty="0" err="1"/>
              <a:t>Haemoglobin</a:t>
            </a:r>
            <a:r>
              <a:rPr lang="cs-CZ" dirty="0"/>
              <a:t> and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derivatives</a:t>
            </a:r>
            <a:endParaRPr lang="cs-CZ" dirty="0"/>
          </a:p>
          <a:p>
            <a:r>
              <a:rPr lang="cs-CZ" dirty="0"/>
              <a:t>79.	</a:t>
            </a:r>
            <a:r>
              <a:rPr lang="cs-CZ" dirty="0" err="1"/>
              <a:t>Suspension</a:t>
            </a:r>
            <a:r>
              <a:rPr lang="cs-CZ" dirty="0"/>
              <a:t> stability </a:t>
            </a:r>
            <a:r>
              <a:rPr lang="cs-CZ" dirty="0" err="1"/>
              <a:t>of</a:t>
            </a:r>
            <a:r>
              <a:rPr lang="cs-CZ" dirty="0"/>
              <a:t> RBC (</a:t>
            </a:r>
            <a:r>
              <a:rPr lang="cs-CZ" dirty="0" err="1"/>
              <a:t>sedimentation</a:t>
            </a:r>
            <a:r>
              <a:rPr lang="cs-CZ" dirty="0"/>
              <a:t> </a:t>
            </a:r>
            <a:r>
              <a:rPr lang="cs-CZ" dirty="0" err="1"/>
              <a:t>rate</a:t>
            </a:r>
            <a:r>
              <a:rPr lang="cs-CZ" dirty="0"/>
              <a:t>)</a:t>
            </a:r>
          </a:p>
          <a:p>
            <a:r>
              <a:rPr lang="cs-CZ" dirty="0"/>
              <a:t>80.	</a:t>
            </a:r>
            <a:r>
              <a:rPr lang="cs-CZ" dirty="0" err="1"/>
              <a:t>Mechanism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innate</a:t>
            </a:r>
            <a:r>
              <a:rPr lang="cs-CZ" dirty="0"/>
              <a:t> </a:t>
            </a:r>
            <a:r>
              <a:rPr lang="cs-CZ" dirty="0" err="1"/>
              <a:t>immunity</a:t>
            </a:r>
            <a:endParaRPr lang="cs-CZ" dirty="0"/>
          </a:p>
          <a:p>
            <a:r>
              <a:rPr lang="cs-CZ" dirty="0"/>
              <a:t>81.	</a:t>
            </a:r>
            <a:r>
              <a:rPr lang="cs-CZ" dirty="0" err="1"/>
              <a:t>Acquired</a:t>
            </a:r>
            <a:r>
              <a:rPr lang="cs-CZ" dirty="0"/>
              <a:t> </a:t>
            </a:r>
            <a:r>
              <a:rPr lang="cs-CZ" dirty="0" err="1"/>
              <a:t>immunity</a:t>
            </a:r>
            <a:endParaRPr lang="cs-CZ" dirty="0"/>
          </a:p>
          <a:p>
            <a:r>
              <a:rPr lang="cs-CZ" dirty="0"/>
              <a:t>82.	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 </a:t>
            </a:r>
            <a:r>
              <a:rPr lang="cs-CZ" dirty="0" err="1"/>
              <a:t>antigens</a:t>
            </a:r>
            <a:r>
              <a:rPr lang="cs-CZ" dirty="0"/>
              <a:t> </a:t>
            </a:r>
          </a:p>
          <a:p>
            <a:r>
              <a:rPr lang="cs-CZ" dirty="0"/>
              <a:t>83.	</a:t>
            </a:r>
            <a:r>
              <a:rPr lang="cs-CZ" dirty="0" err="1"/>
              <a:t>Function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platelets</a:t>
            </a:r>
            <a:endParaRPr lang="cs-CZ" dirty="0"/>
          </a:p>
          <a:p>
            <a:r>
              <a:rPr lang="cs-CZ" dirty="0"/>
              <a:t>84.	</a:t>
            </a:r>
            <a:r>
              <a:rPr lang="cs-CZ" dirty="0" err="1"/>
              <a:t>Hemocoagulation</a:t>
            </a:r>
            <a:endParaRPr lang="cs-CZ" dirty="0"/>
          </a:p>
          <a:p>
            <a:r>
              <a:rPr lang="cs-CZ" dirty="0"/>
              <a:t>85.	</a:t>
            </a:r>
            <a:r>
              <a:rPr lang="cs-CZ" dirty="0" err="1"/>
              <a:t>Anticlotting</a:t>
            </a:r>
            <a:r>
              <a:rPr lang="cs-CZ" dirty="0"/>
              <a:t> </a:t>
            </a:r>
            <a:r>
              <a:rPr lang="cs-CZ" dirty="0" err="1"/>
              <a:t>mechanism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3920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1D2D18-70FD-4679-A810-48FA9BE1C8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20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49D987D-8C6C-42FA-BD9F-12E5E4EE4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groups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DC3566C-0D48-4F37-8090-0486258DE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562" y="1272870"/>
            <a:ext cx="8278876" cy="558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01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F867F5-3D07-4B71-9EB2-D6229B790B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3027218-D00D-40E8-A7DD-5EC6D499F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Haematopoiesis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EFEDB08-28B5-4768-A67C-0DEE81A4A8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222" y="1108050"/>
            <a:ext cx="7001555" cy="574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72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37B6A1-D32F-4B84-9A8C-FFFD9BCAD1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22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90016EE-D163-4938-803F-42E8CDF1C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Innate</a:t>
            </a:r>
            <a:r>
              <a:rPr lang="cs-CZ" dirty="0"/>
              <a:t> </a:t>
            </a:r>
            <a:r>
              <a:rPr lang="cs-CZ" dirty="0" err="1"/>
              <a:t>immune</a:t>
            </a:r>
            <a:r>
              <a:rPr lang="cs-CZ" dirty="0"/>
              <a:t> </a:t>
            </a:r>
            <a:r>
              <a:rPr lang="cs-CZ" dirty="0" err="1"/>
              <a:t>system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AB0B1FA-069A-450B-9BF8-09A971AA9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already in place</a:t>
            </a:r>
            <a:endParaRPr lang="cs-CZ" dirty="0"/>
          </a:p>
          <a:p>
            <a:r>
              <a:rPr lang="en-US" dirty="0"/>
              <a:t>rapid response</a:t>
            </a:r>
            <a:endParaRPr lang="cs-CZ" dirty="0"/>
          </a:p>
          <a:p>
            <a:r>
              <a:rPr lang="en-US" dirty="0"/>
              <a:t>non-specific pattern response</a:t>
            </a:r>
            <a:endParaRPr lang="cs-CZ" dirty="0"/>
          </a:p>
          <a:p>
            <a:r>
              <a:rPr lang="cs-CZ" dirty="0" err="1"/>
              <a:t>functions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physical</a:t>
            </a:r>
            <a:r>
              <a:rPr lang="cs-CZ" dirty="0"/>
              <a:t> </a:t>
            </a:r>
            <a:r>
              <a:rPr lang="cs-CZ" dirty="0" err="1"/>
              <a:t>barriers</a:t>
            </a:r>
            <a:endParaRPr lang="cs-CZ" dirty="0"/>
          </a:p>
          <a:p>
            <a:pPr lvl="1"/>
            <a:r>
              <a:rPr lang="cs-CZ" dirty="0"/>
              <a:t>leukocyte </a:t>
            </a:r>
            <a:r>
              <a:rPr lang="cs-CZ" dirty="0" err="1"/>
              <a:t>recruitment</a:t>
            </a:r>
            <a:r>
              <a:rPr lang="cs-CZ" dirty="0"/>
              <a:t> (</a:t>
            </a:r>
            <a:r>
              <a:rPr lang="cs-CZ" dirty="0" err="1"/>
              <a:t>inflammation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antiviral</a:t>
            </a:r>
            <a:r>
              <a:rPr lang="cs-CZ" dirty="0"/>
              <a:t> </a:t>
            </a:r>
            <a:r>
              <a:rPr lang="cs-CZ" dirty="0" err="1"/>
              <a:t>defenses</a:t>
            </a:r>
            <a:endParaRPr lang="cs-CZ" dirty="0"/>
          </a:p>
          <a:p>
            <a:r>
              <a:rPr lang="cs-CZ" dirty="0" err="1"/>
              <a:t>Parts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physical</a:t>
            </a:r>
            <a:r>
              <a:rPr lang="cs-CZ" dirty="0"/>
              <a:t>/</a:t>
            </a:r>
            <a:r>
              <a:rPr lang="cs-CZ" dirty="0" err="1"/>
              <a:t>chemical</a:t>
            </a:r>
            <a:r>
              <a:rPr lang="cs-CZ" dirty="0"/>
              <a:t> </a:t>
            </a:r>
            <a:r>
              <a:rPr lang="cs-CZ" dirty="0" err="1"/>
              <a:t>barriers</a:t>
            </a:r>
            <a:endParaRPr lang="cs-CZ" dirty="0"/>
          </a:p>
          <a:p>
            <a:pPr lvl="1"/>
            <a:r>
              <a:rPr lang="cs-CZ" dirty="0" err="1"/>
              <a:t>phagocytes</a:t>
            </a:r>
            <a:r>
              <a:rPr lang="cs-CZ" dirty="0"/>
              <a:t> (</a:t>
            </a:r>
            <a:r>
              <a:rPr lang="cs-CZ" dirty="0" err="1"/>
              <a:t>neutrophils</a:t>
            </a:r>
            <a:r>
              <a:rPr lang="cs-CZ" dirty="0"/>
              <a:t>, </a:t>
            </a:r>
            <a:r>
              <a:rPr lang="cs-CZ" dirty="0" err="1"/>
              <a:t>macrophages</a:t>
            </a:r>
            <a:r>
              <a:rPr lang="cs-CZ" dirty="0"/>
              <a:t>, </a:t>
            </a:r>
            <a:r>
              <a:rPr lang="cs-CZ" dirty="0" err="1"/>
              <a:t>dendritic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, mast </a:t>
            </a:r>
            <a:r>
              <a:rPr lang="cs-CZ" dirty="0" err="1"/>
              <a:t>cells</a:t>
            </a:r>
            <a:r>
              <a:rPr lang="cs-CZ" dirty="0"/>
              <a:t>, </a:t>
            </a:r>
            <a:r>
              <a:rPr lang="cs-CZ" dirty="0" err="1"/>
              <a:t>NKCs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complement</a:t>
            </a:r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C9076EA-0CDA-44AF-96C2-ADDD371D1A6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291" y="945788"/>
            <a:ext cx="4981235" cy="4090784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AD4E47BF-F4AA-4B48-88D1-AB9269715721}"/>
              </a:ext>
            </a:extLst>
          </p:cNvPr>
          <p:cNvGrpSpPr/>
          <p:nvPr/>
        </p:nvGrpSpPr>
        <p:grpSpPr>
          <a:xfrm>
            <a:off x="7376160" y="2429691"/>
            <a:ext cx="3021874" cy="2606881"/>
            <a:chOff x="7376160" y="2429691"/>
            <a:chExt cx="3021874" cy="2606881"/>
          </a:xfrm>
        </p:grpSpPr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272E9B53-7A98-4AA7-857B-809461DDB8CE}"/>
                </a:ext>
              </a:extLst>
            </p:cNvPr>
            <p:cNvSpPr/>
            <p:nvPr/>
          </p:nvSpPr>
          <p:spPr bwMode="auto">
            <a:xfrm>
              <a:off x="7376160" y="2429691"/>
              <a:ext cx="1695651" cy="80508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165F1EA5-5DB8-495F-A699-24261C2C0B10}"/>
                </a:ext>
              </a:extLst>
            </p:cNvPr>
            <p:cNvSpPr/>
            <p:nvPr/>
          </p:nvSpPr>
          <p:spPr bwMode="auto">
            <a:xfrm>
              <a:off x="7376160" y="2429691"/>
              <a:ext cx="3021874" cy="2606881"/>
            </a:xfrm>
            <a:prstGeom prst="rect">
              <a:avLst/>
            </a:prstGeom>
            <a:noFill/>
            <a:ln w="38100" cap="flat" cmpd="sng" algn="ctr">
              <a:solidFill>
                <a:srgbClr val="0000D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379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B81491A-B6BC-4610-8DF2-0E15E09F6A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23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E28F51F-1D47-4CD4-BEF9-72C6D5835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Recognizing</a:t>
            </a:r>
            <a:r>
              <a:rPr lang="cs-CZ" dirty="0"/>
              <a:t> </a:t>
            </a:r>
            <a:r>
              <a:rPr lang="cs-CZ" dirty="0" err="1"/>
              <a:t>invaders</a:t>
            </a:r>
            <a:r>
              <a:rPr lang="cs-CZ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57FB4F8-F9E6-4C14-B8B5-1D362085F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Pathogen-associated</a:t>
            </a:r>
            <a:r>
              <a:rPr lang="cs-CZ" dirty="0"/>
              <a:t> </a:t>
            </a:r>
            <a:r>
              <a:rPr lang="cs-CZ" dirty="0" err="1"/>
              <a:t>molecular</a:t>
            </a:r>
            <a:r>
              <a:rPr lang="cs-CZ" dirty="0"/>
              <a:t> </a:t>
            </a:r>
            <a:r>
              <a:rPr lang="cs-CZ" dirty="0" err="1"/>
              <a:t>patterns</a:t>
            </a:r>
            <a:r>
              <a:rPr lang="cs-CZ" dirty="0"/>
              <a:t> (</a:t>
            </a:r>
            <a:r>
              <a:rPr lang="cs-CZ" b="1" dirty="0" err="1"/>
              <a:t>PAMPs</a:t>
            </a:r>
            <a:r>
              <a:rPr lang="cs-CZ" dirty="0"/>
              <a:t>):</a:t>
            </a:r>
          </a:p>
          <a:p>
            <a:pPr lvl="1"/>
            <a:r>
              <a:rPr lang="cs-CZ" dirty="0" err="1"/>
              <a:t>common</a:t>
            </a:r>
            <a:r>
              <a:rPr lang="cs-CZ" dirty="0"/>
              <a:t> </a:t>
            </a:r>
            <a:r>
              <a:rPr lang="cs-CZ" dirty="0" err="1"/>
              <a:t>molecular</a:t>
            </a:r>
            <a:r>
              <a:rPr lang="cs-CZ" dirty="0"/>
              <a:t> </a:t>
            </a:r>
            <a:r>
              <a:rPr lang="cs-CZ" dirty="0" err="1"/>
              <a:t>patterns</a:t>
            </a:r>
            <a:r>
              <a:rPr lang="cs-CZ" dirty="0"/>
              <a:t> </a:t>
            </a:r>
            <a:r>
              <a:rPr lang="cs-CZ" dirty="0" err="1"/>
              <a:t>typically</a:t>
            </a:r>
            <a:r>
              <a:rPr lang="cs-CZ" dirty="0"/>
              <a:t> </a:t>
            </a:r>
            <a:r>
              <a:rPr lang="cs-CZ" dirty="0" err="1"/>
              <a:t>found</a:t>
            </a:r>
            <a:r>
              <a:rPr lang="cs-CZ" dirty="0"/>
              <a:t> on </a:t>
            </a:r>
            <a:r>
              <a:rPr lang="cs-CZ" dirty="0" err="1"/>
              <a:t>pathogens</a:t>
            </a:r>
            <a:r>
              <a:rPr lang="cs-CZ" dirty="0"/>
              <a:t> (ex. </a:t>
            </a:r>
            <a:r>
              <a:rPr lang="cs-CZ" dirty="0" err="1"/>
              <a:t>Bacterial</a:t>
            </a:r>
            <a:r>
              <a:rPr lang="cs-CZ" dirty="0"/>
              <a:t> </a:t>
            </a:r>
            <a:r>
              <a:rPr lang="cs-CZ" dirty="0" err="1"/>
              <a:t>lipopolysaccharides</a:t>
            </a:r>
            <a:r>
              <a:rPr lang="cs-CZ" dirty="0"/>
              <a:t>, </a:t>
            </a:r>
            <a:r>
              <a:rPr lang="cs-CZ" dirty="0" err="1"/>
              <a:t>mannose</a:t>
            </a:r>
            <a:r>
              <a:rPr lang="cs-CZ" dirty="0"/>
              <a:t>, </a:t>
            </a:r>
            <a:r>
              <a:rPr lang="cs-CZ" dirty="0" err="1"/>
              <a:t>viral</a:t>
            </a:r>
            <a:r>
              <a:rPr lang="cs-CZ" dirty="0"/>
              <a:t> </a:t>
            </a:r>
            <a:r>
              <a:rPr lang="cs-CZ" dirty="0" err="1"/>
              <a:t>nucleic</a:t>
            </a:r>
            <a:r>
              <a:rPr lang="cs-CZ" dirty="0"/>
              <a:t> </a:t>
            </a:r>
            <a:r>
              <a:rPr lang="cs-CZ" dirty="0" err="1"/>
              <a:t>acids</a:t>
            </a:r>
            <a:r>
              <a:rPr lang="cs-CZ" dirty="0"/>
              <a:t>)</a:t>
            </a:r>
          </a:p>
          <a:p>
            <a:r>
              <a:rPr lang="en-US" dirty="0"/>
              <a:t>Damage-associated molecular proteins (</a:t>
            </a:r>
            <a:r>
              <a:rPr lang="en-US" b="1" dirty="0"/>
              <a:t>DAMPs</a:t>
            </a:r>
            <a:r>
              <a:rPr lang="en-US" dirty="0"/>
              <a:t>)</a:t>
            </a:r>
            <a:r>
              <a:rPr lang="cs-CZ" dirty="0"/>
              <a:t>:</a:t>
            </a:r>
          </a:p>
          <a:p>
            <a:pPr lvl="1"/>
            <a:r>
              <a:rPr lang="en-US" dirty="0"/>
              <a:t>common molecular patterns found on the surface of injured or dead host cells (ex. Heat shock proteins)</a:t>
            </a:r>
            <a:endParaRPr lang="cs-CZ" dirty="0"/>
          </a:p>
          <a:p>
            <a:r>
              <a:rPr lang="cs-CZ" dirty="0" err="1"/>
              <a:t>Pattern</a:t>
            </a:r>
            <a:r>
              <a:rPr lang="cs-CZ" dirty="0"/>
              <a:t> </a:t>
            </a:r>
            <a:r>
              <a:rPr lang="cs-CZ" dirty="0" err="1"/>
              <a:t>recognition</a:t>
            </a:r>
            <a:r>
              <a:rPr lang="cs-CZ" dirty="0"/>
              <a:t> </a:t>
            </a:r>
            <a:r>
              <a:rPr lang="cs-CZ" dirty="0" err="1"/>
              <a:t>receptors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receptors</a:t>
            </a:r>
            <a:r>
              <a:rPr lang="cs-CZ" dirty="0"/>
              <a:t> on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immune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recognize</a:t>
            </a:r>
            <a:r>
              <a:rPr lang="cs-CZ" dirty="0"/>
              <a:t> </a:t>
            </a:r>
            <a:r>
              <a:rPr lang="cs-CZ" dirty="0" err="1"/>
              <a:t>PAMPs</a:t>
            </a:r>
            <a:r>
              <a:rPr lang="cs-CZ" dirty="0"/>
              <a:t> and </a:t>
            </a:r>
            <a:r>
              <a:rPr lang="cs-CZ" dirty="0" err="1"/>
              <a:t>DAMPs</a:t>
            </a:r>
            <a:endParaRPr lang="cs-CZ" dirty="0"/>
          </a:p>
          <a:p>
            <a:pPr lvl="1"/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pattern</a:t>
            </a:r>
            <a:r>
              <a:rPr lang="cs-CZ" dirty="0"/>
              <a:t> </a:t>
            </a:r>
            <a:r>
              <a:rPr lang="cs-CZ" dirty="0" err="1"/>
              <a:t>recognition</a:t>
            </a:r>
            <a:r>
              <a:rPr lang="cs-CZ" dirty="0"/>
              <a:t> receptor </a:t>
            </a:r>
            <a:r>
              <a:rPr lang="cs-CZ" dirty="0" err="1"/>
              <a:t>binds</a:t>
            </a:r>
            <a:r>
              <a:rPr lang="cs-CZ" dirty="0"/>
              <a:t> a ligand (PAMP </a:t>
            </a:r>
            <a:r>
              <a:rPr lang="cs-CZ" dirty="0" err="1"/>
              <a:t>or</a:t>
            </a:r>
            <a:r>
              <a:rPr lang="cs-CZ" dirty="0"/>
              <a:t> DAMP)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triggers</a:t>
            </a:r>
            <a:r>
              <a:rPr lang="cs-CZ" dirty="0"/>
              <a:t> </a:t>
            </a:r>
            <a:r>
              <a:rPr lang="cs-CZ" dirty="0" err="1"/>
              <a:t>signal</a:t>
            </a:r>
            <a:r>
              <a:rPr lang="cs-CZ" dirty="0"/>
              <a:t> </a:t>
            </a:r>
            <a:r>
              <a:rPr lang="cs-CZ" dirty="0" err="1"/>
              <a:t>pathway</a:t>
            </a:r>
            <a:r>
              <a:rPr lang="cs-CZ" dirty="0"/>
              <a:t> </a:t>
            </a:r>
            <a:r>
              <a:rPr lang="cs-CZ" dirty="0" err="1"/>
              <a:t>activation</a:t>
            </a:r>
            <a:r>
              <a:rPr lang="cs-CZ" dirty="0"/>
              <a:t> → </a:t>
            </a:r>
            <a:r>
              <a:rPr lang="cs-CZ" dirty="0" err="1"/>
              <a:t>transcription</a:t>
            </a:r>
            <a:r>
              <a:rPr lang="cs-CZ" dirty="0"/>
              <a:t> </a:t>
            </a:r>
            <a:r>
              <a:rPr lang="cs-CZ" dirty="0" err="1"/>
              <a:t>factors</a:t>
            </a:r>
            <a:r>
              <a:rPr lang="cs-CZ" dirty="0"/>
              <a:t> → gene </a:t>
            </a:r>
            <a:r>
              <a:rPr lang="cs-CZ" dirty="0" err="1"/>
              <a:t>expression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inflammatory</a:t>
            </a:r>
            <a:r>
              <a:rPr lang="cs-CZ" dirty="0"/>
              <a:t> and </a:t>
            </a:r>
            <a:r>
              <a:rPr lang="cs-CZ" dirty="0" err="1"/>
              <a:t>antiviral</a:t>
            </a:r>
            <a:r>
              <a:rPr lang="cs-CZ" dirty="0"/>
              <a:t> </a:t>
            </a:r>
            <a:r>
              <a:rPr lang="cs-CZ" dirty="0" err="1"/>
              <a:t>products</a:t>
            </a:r>
            <a:r>
              <a:rPr lang="cs-CZ" dirty="0"/>
              <a:t> → </a:t>
            </a:r>
            <a:r>
              <a:rPr lang="cs-CZ" dirty="0" err="1"/>
              <a:t>recruitment</a:t>
            </a:r>
            <a:r>
              <a:rPr lang="cs-CZ" dirty="0"/>
              <a:t>/</a:t>
            </a:r>
            <a:r>
              <a:rPr lang="cs-CZ" dirty="0" err="1"/>
              <a:t>activation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immune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9941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22ED63-8584-4025-A71F-E1C7B3BCEE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24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048D6A9-5AE3-473E-A94A-8DF5B252D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</a:t>
            </a:r>
            <a:r>
              <a:rPr lang="cs-CZ" dirty="0"/>
              <a:t> </a:t>
            </a:r>
            <a:r>
              <a:rPr lang="en-US" dirty="0"/>
              <a:t>cascade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717329-05DB-4EF8-8182-42239FDAC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11190951" cy="4139998"/>
          </a:xfrm>
        </p:spPr>
        <p:txBody>
          <a:bodyPr/>
          <a:lstStyle/>
          <a:p>
            <a:r>
              <a:rPr lang="en-US" dirty="0"/>
              <a:t>system of proteins; part of the innate immune system</a:t>
            </a:r>
            <a:endParaRPr lang="cs-CZ" dirty="0"/>
          </a:p>
          <a:p>
            <a:r>
              <a:rPr lang="cs-CZ" dirty="0" err="1"/>
              <a:t>functions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cell </a:t>
            </a:r>
            <a:r>
              <a:rPr lang="en-US" dirty="0"/>
              <a:t>lysis</a:t>
            </a:r>
            <a:r>
              <a:rPr lang="cs-CZ" dirty="0"/>
              <a:t> (</a:t>
            </a:r>
            <a:r>
              <a:rPr lang="cs-CZ" dirty="0" err="1"/>
              <a:t>membrane</a:t>
            </a:r>
            <a:r>
              <a:rPr lang="cs-CZ" dirty="0"/>
              <a:t> </a:t>
            </a:r>
            <a:r>
              <a:rPr lang="cs-CZ" dirty="0" err="1"/>
              <a:t>attack</a:t>
            </a:r>
            <a:r>
              <a:rPr lang="cs-CZ" dirty="0"/>
              <a:t> </a:t>
            </a:r>
            <a:r>
              <a:rPr lang="cs-CZ" dirty="0" err="1"/>
              <a:t>complex</a:t>
            </a:r>
            <a:r>
              <a:rPr lang="cs-CZ" dirty="0"/>
              <a:t> – MAC)</a:t>
            </a:r>
            <a:endParaRPr lang="en-US" dirty="0"/>
          </a:p>
          <a:p>
            <a:pPr lvl="1"/>
            <a:r>
              <a:rPr lang="en-US" dirty="0"/>
              <a:t>opsonize</a:t>
            </a:r>
            <a:endParaRPr lang="cs-CZ" dirty="0"/>
          </a:p>
          <a:p>
            <a:pPr lvl="1"/>
            <a:r>
              <a:rPr lang="en-US" dirty="0"/>
              <a:t>attract other immunological cells</a:t>
            </a:r>
            <a:endParaRPr lang="cs-CZ" dirty="0"/>
          </a:p>
          <a:p>
            <a:r>
              <a:rPr lang="cs-CZ" dirty="0" err="1"/>
              <a:t>complement</a:t>
            </a:r>
            <a:r>
              <a:rPr lang="cs-CZ" dirty="0"/>
              <a:t> </a:t>
            </a:r>
            <a:r>
              <a:rPr lang="cs-CZ" dirty="0" err="1"/>
              <a:t>activation</a:t>
            </a:r>
            <a:r>
              <a:rPr lang="cs-CZ" dirty="0"/>
              <a:t> </a:t>
            </a:r>
            <a:r>
              <a:rPr lang="cs-CZ" dirty="0" err="1"/>
              <a:t>pathways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classical</a:t>
            </a:r>
            <a:r>
              <a:rPr lang="cs-CZ" dirty="0"/>
              <a:t> </a:t>
            </a:r>
            <a:r>
              <a:rPr lang="cs-CZ" dirty="0" err="1"/>
              <a:t>activation</a:t>
            </a:r>
            <a:r>
              <a:rPr lang="cs-CZ" dirty="0"/>
              <a:t> </a:t>
            </a:r>
            <a:r>
              <a:rPr lang="cs-CZ" dirty="0" err="1"/>
              <a:t>pathway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alternative</a:t>
            </a:r>
            <a:r>
              <a:rPr lang="cs-CZ" dirty="0"/>
              <a:t> </a:t>
            </a:r>
            <a:r>
              <a:rPr lang="cs-CZ" dirty="0" err="1"/>
              <a:t>activation</a:t>
            </a:r>
            <a:r>
              <a:rPr lang="cs-CZ" dirty="0"/>
              <a:t> </a:t>
            </a:r>
            <a:r>
              <a:rPr lang="cs-CZ" dirty="0" err="1"/>
              <a:t>pathway</a:t>
            </a:r>
            <a:endParaRPr lang="cs-CZ" dirty="0"/>
          </a:p>
          <a:p>
            <a:pPr lvl="1"/>
            <a:r>
              <a:rPr lang="cs-CZ" dirty="0" err="1"/>
              <a:t>lectin</a:t>
            </a:r>
            <a:r>
              <a:rPr lang="cs-CZ" dirty="0"/>
              <a:t> </a:t>
            </a:r>
            <a:r>
              <a:rPr lang="cs-CZ" dirty="0" err="1"/>
              <a:t>activation</a:t>
            </a:r>
            <a:r>
              <a:rPr lang="cs-CZ" dirty="0"/>
              <a:t> </a:t>
            </a:r>
            <a:r>
              <a:rPr lang="cs-CZ" dirty="0" err="1"/>
              <a:t>pathway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F6CA17-A4E6-41AE-A077-67AD241CB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49"/>
          <a:stretch/>
        </p:blipFill>
        <p:spPr>
          <a:xfrm>
            <a:off x="6315474" y="2256311"/>
            <a:ext cx="5397065" cy="341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69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EBE419-C644-4C22-B754-5BAF544835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25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C4CD237-8C5E-495B-8394-17DA51C63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Complement</a:t>
            </a:r>
            <a:r>
              <a:rPr lang="cs-CZ" dirty="0"/>
              <a:t> </a:t>
            </a:r>
            <a:r>
              <a:rPr lang="cs-CZ" dirty="0" err="1"/>
              <a:t>activation</a:t>
            </a:r>
            <a:r>
              <a:rPr lang="cs-CZ" dirty="0"/>
              <a:t> </a:t>
            </a:r>
            <a:r>
              <a:rPr lang="cs-CZ" dirty="0" err="1"/>
              <a:t>pathways</a:t>
            </a:r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DC204AF-85B4-43B8-8955-548FA7661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</a:t>
            </a:r>
            <a:r>
              <a:rPr lang="en-US" dirty="0" err="1"/>
              <a:t>lassical</a:t>
            </a:r>
            <a:r>
              <a:rPr lang="en-US" dirty="0"/>
              <a:t> (Ab dependent) complement activation pathway</a:t>
            </a:r>
            <a:r>
              <a:rPr lang="cs-CZ" dirty="0"/>
              <a:t>:</a:t>
            </a:r>
          </a:p>
          <a:p>
            <a:pPr lvl="1"/>
            <a:r>
              <a:rPr lang="en-US" dirty="0"/>
              <a:t>IgM/IgG brings together multiple C1 complexes</a:t>
            </a:r>
            <a:endParaRPr lang="cs-CZ" dirty="0"/>
          </a:p>
          <a:p>
            <a:pPr lvl="1"/>
            <a:r>
              <a:rPr lang="en-US" dirty="0"/>
              <a:t>inhibitor falls off C1</a:t>
            </a:r>
            <a:endParaRPr lang="cs-CZ" dirty="0"/>
          </a:p>
          <a:p>
            <a:pPr lvl="1"/>
            <a:r>
              <a:rPr lang="en-US" dirty="0"/>
              <a:t>C1 starts cascade that cleaves C3</a:t>
            </a:r>
            <a:endParaRPr lang="cs-CZ" dirty="0"/>
          </a:p>
          <a:p>
            <a:r>
              <a:rPr lang="cs-CZ" dirty="0"/>
              <a:t>a</a:t>
            </a:r>
            <a:r>
              <a:rPr lang="en-US" dirty="0" err="1"/>
              <a:t>lternative</a:t>
            </a:r>
            <a:r>
              <a:rPr lang="en-US" dirty="0"/>
              <a:t> (Ab </a:t>
            </a:r>
            <a:r>
              <a:rPr lang="en-US" dirty="0" err="1"/>
              <a:t>INdependent</a:t>
            </a:r>
            <a:r>
              <a:rPr lang="en-US" dirty="0"/>
              <a:t>) complement activation pathway</a:t>
            </a:r>
            <a:r>
              <a:rPr lang="cs-CZ" dirty="0"/>
              <a:t>:</a:t>
            </a:r>
          </a:p>
          <a:p>
            <a:pPr lvl="1"/>
            <a:r>
              <a:rPr lang="en-US" dirty="0"/>
              <a:t>spontaneous cleavage of C3</a:t>
            </a:r>
            <a:endParaRPr lang="cs-CZ" dirty="0"/>
          </a:p>
          <a:p>
            <a:r>
              <a:rPr lang="cs-CZ" dirty="0" err="1"/>
              <a:t>lectin</a:t>
            </a:r>
            <a:r>
              <a:rPr lang="cs-CZ" dirty="0"/>
              <a:t> </a:t>
            </a:r>
            <a:r>
              <a:rPr lang="cs-CZ" dirty="0" err="1"/>
              <a:t>complement</a:t>
            </a:r>
            <a:r>
              <a:rPr lang="cs-CZ" dirty="0"/>
              <a:t> </a:t>
            </a:r>
            <a:r>
              <a:rPr lang="cs-CZ" dirty="0" err="1"/>
              <a:t>activation</a:t>
            </a:r>
            <a:r>
              <a:rPr lang="cs-CZ" dirty="0"/>
              <a:t> </a:t>
            </a:r>
            <a:r>
              <a:rPr lang="cs-CZ" dirty="0" err="1"/>
              <a:t>pathway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mannose</a:t>
            </a:r>
            <a:r>
              <a:rPr lang="cs-CZ" dirty="0"/>
              <a:t> </a:t>
            </a:r>
            <a:r>
              <a:rPr lang="cs-CZ" dirty="0" err="1"/>
              <a:t>binding</a:t>
            </a:r>
            <a:r>
              <a:rPr lang="cs-CZ" dirty="0"/>
              <a:t> </a:t>
            </a:r>
            <a:r>
              <a:rPr lang="cs-CZ" dirty="0" err="1"/>
              <a:t>lectin</a:t>
            </a:r>
            <a:r>
              <a:rPr lang="cs-CZ" dirty="0"/>
              <a:t> (MBL) </a:t>
            </a:r>
            <a:r>
              <a:rPr lang="cs-CZ" dirty="0" err="1"/>
              <a:t>binds</a:t>
            </a:r>
            <a:r>
              <a:rPr lang="cs-CZ" dirty="0"/>
              <a:t> </a:t>
            </a:r>
            <a:r>
              <a:rPr lang="cs-CZ" dirty="0" err="1"/>
              <a:t>mannose</a:t>
            </a:r>
            <a:r>
              <a:rPr lang="cs-CZ" dirty="0"/>
              <a:t> on </a:t>
            </a:r>
            <a:r>
              <a:rPr lang="cs-CZ" dirty="0" err="1"/>
              <a:t>pathogen</a:t>
            </a:r>
            <a:r>
              <a:rPr lang="cs-CZ" dirty="0"/>
              <a:t> </a:t>
            </a:r>
            <a:r>
              <a:rPr lang="cs-CZ" dirty="0" err="1"/>
              <a:t>surface</a:t>
            </a:r>
            <a:endParaRPr lang="cs-CZ" dirty="0"/>
          </a:p>
          <a:p>
            <a:pPr lvl="1"/>
            <a:r>
              <a:rPr lang="cs-CZ" dirty="0" err="1"/>
              <a:t>activates</a:t>
            </a:r>
            <a:r>
              <a:rPr lang="cs-CZ" dirty="0"/>
              <a:t> MASP</a:t>
            </a:r>
          </a:p>
          <a:p>
            <a:pPr lvl="1"/>
            <a:r>
              <a:rPr lang="cs-CZ" dirty="0"/>
              <a:t>MASP </a:t>
            </a:r>
            <a:r>
              <a:rPr lang="cs-CZ" dirty="0" err="1"/>
              <a:t>cleaves</a:t>
            </a:r>
            <a:r>
              <a:rPr lang="cs-CZ" dirty="0"/>
              <a:t> C3</a:t>
            </a:r>
          </a:p>
        </p:txBody>
      </p:sp>
    </p:spTree>
    <p:extLst>
      <p:ext uri="{BB962C8B-B14F-4D97-AF65-F5344CB8AC3E}">
        <p14:creationId xmlns:p14="http://schemas.microsoft.com/office/powerpoint/2010/main" val="1912696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7EA718-4711-4671-9FF5-571C099D6E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26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43B9C89-EA93-407D-A5F6-7B6139B6B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</a:t>
            </a:r>
            <a:r>
              <a:rPr lang="en-US" dirty="0" err="1"/>
              <a:t>ommon</a:t>
            </a:r>
            <a:r>
              <a:rPr lang="en-US" dirty="0"/>
              <a:t> pathway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1A690A1-BE43-4AB1-97A6-13589D5EC629}"/>
              </a:ext>
            </a:extLst>
          </p:cNvPr>
          <p:cNvSpPr/>
          <p:nvPr/>
        </p:nvSpPr>
        <p:spPr bwMode="auto">
          <a:xfrm>
            <a:off x="3388141" y="1419322"/>
            <a:ext cx="5415719" cy="68306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242D541C-C7E5-47AD-B8EB-B57CE587E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511" y="1570723"/>
            <a:ext cx="2996977" cy="380260"/>
          </a:xfrm>
          <a:ln>
            <a:noFill/>
          </a:ln>
        </p:spPr>
        <p:txBody>
          <a:bodyPr/>
          <a:lstStyle/>
          <a:p>
            <a:pPr marL="72000" indent="0" algn="ctr">
              <a:buNone/>
            </a:pPr>
            <a:r>
              <a:rPr lang="cs-CZ" dirty="0">
                <a:solidFill>
                  <a:schemeClr val="bg1"/>
                </a:solidFill>
              </a:rPr>
              <a:t>C3 =&gt; C3a + C3b</a:t>
            </a:r>
          </a:p>
        </p:txBody>
      </p: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F3BEB227-8E99-42CC-B2BB-234D00221CC2}"/>
              </a:ext>
            </a:extLst>
          </p:cNvPr>
          <p:cNvGrpSpPr/>
          <p:nvPr/>
        </p:nvGrpSpPr>
        <p:grpSpPr>
          <a:xfrm>
            <a:off x="7315077" y="2164451"/>
            <a:ext cx="4467664" cy="1524727"/>
            <a:chOff x="7315077" y="2164451"/>
            <a:chExt cx="4467664" cy="1524727"/>
          </a:xfrm>
        </p:grpSpPr>
        <p:sp>
          <p:nvSpPr>
            <p:cNvPr id="10" name="Zástupný obsah 4">
              <a:extLst>
                <a:ext uri="{FF2B5EF4-FFF2-40B4-BE49-F238E27FC236}">
                  <a16:creationId xmlns:a16="http://schemas.microsoft.com/office/drawing/2014/main" id="{9713A05C-5146-492A-A590-FEE84AAA2AAF}"/>
                </a:ext>
              </a:extLst>
            </p:cNvPr>
            <p:cNvSpPr txBox="1">
              <a:spLocks/>
            </p:cNvSpPr>
            <p:nvPr/>
          </p:nvSpPr>
          <p:spPr>
            <a:xfrm>
              <a:off x="10289190" y="2438746"/>
              <a:ext cx="878727" cy="4515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252000" marR="0" indent="-180000" algn="l" defTabSz="914400" rtl="0" eaLnBrk="1" fontAlgn="base" latinLnBrk="0" hangingPunct="1">
                <a:lnSpc>
                  <a:spcPts val="36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̶"/>
                <a:tabLst/>
                <a:defRPr sz="28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4000" indent="-1800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̶"/>
                <a:defRPr sz="2000" b="0">
                  <a:solidFill>
                    <a:schemeClr val="tx1"/>
                  </a:solidFill>
                  <a:latin typeface="+mn-lt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Tx/>
                <a:buNone/>
                <a:defRPr sz="1600" b="0">
                  <a:solidFill>
                    <a:schemeClr val="tx1"/>
                  </a:solidFill>
                  <a:latin typeface="+mn-lt"/>
                </a:defRPr>
              </a:lvl3pPr>
              <a:lvl4pPr marL="1371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4pPr>
              <a:lvl5pPr marL="18288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Blip>
                  <a:blip r:embed="rId2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27432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baseline="0">
                  <a:solidFill>
                    <a:schemeClr val="tx1"/>
                  </a:solidFill>
                  <a:latin typeface="+mn-lt"/>
                </a:defRPr>
              </a:lvl7pPr>
              <a:lvl8pPr marL="32004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8pPr>
              <a:lvl9pPr marL="3657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72000" indent="0" algn="ctr">
                <a:buFont typeface="Arial" panose="020B0604020202020204" pitchFamily="34" charset="0"/>
                <a:buNone/>
              </a:pPr>
              <a:r>
                <a:rPr lang="cs-CZ" kern="0" dirty="0"/>
                <a:t>C3b</a:t>
              </a:r>
            </a:p>
          </p:txBody>
        </p:sp>
        <p:sp>
          <p:nvSpPr>
            <p:cNvPr id="15" name="Zástupný obsah 4">
              <a:extLst>
                <a:ext uri="{FF2B5EF4-FFF2-40B4-BE49-F238E27FC236}">
                  <a16:creationId xmlns:a16="http://schemas.microsoft.com/office/drawing/2014/main" id="{FB3533F8-6A17-42A7-8EF3-28177F5BE6FD}"/>
                </a:ext>
              </a:extLst>
            </p:cNvPr>
            <p:cNvSpPr txBox="1">
              <a:spLocks/>
            </p:cNvSpPr>
            <p:nvPr/>
          </p:nvSpPr>
          <p:spPr>
            <a:xfrm>
              <a:off x="9674364" y="3237602"/>
              <a:ext cx="2108377" cy="4515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252000" marR="0" indent="-180000" algn="l" defTabSz="914400" rtl="0" eaLnBrk="1" fontAlgn="base" latinLnBrk="0" hangingPunct="1">
                <a:lnSpc>
                  <a:spcPts val="36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̶"/>
                <a:tabLst/>
                <a:defRPr sz="28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4000" indent="-1800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̶"/>
                <a:defRPr sz="2000" b="0">
                  <a:solidFill>
                    <a:schemeClr val="tx1"/>
                  </a:solidFill>
                  <a:latin typeface="+mn-lt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Tx/>
                <a:buNone/>
                <a:defRPr sz="1600" b="0">
                  <a:solidFill>
                    <a:schemeClr val="tx1"/>
                  </a:solidFill>
                  <a:latin typeface="+mn-lt"/>
                </a:defRPr>
              </a:lvl3pPr>
              <a:lvl4pPr marL="1371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4pPr>
              <a:lvl5pPr marL="18288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Blip>
                  <a:blip r:embed="rId2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27432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baseline="0">
                  <a:solidFill>
                    <a:schemeClr val="tx1"/>
                  </a:solidFill>
                  <a:latin typeface="+mn-lt"/>
                </a:defRPr>
              </a:lvl7pPr>
              <a:lvl8pPr marL="32004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8pPr>
              <a:lvl9pPr marL="3657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72000" indent="0" algn="ctr">
                <a:buFont typeface="Arial" panose="020B0604020202020204" pitchFamily="34" charset="0"/>
                <a:buNone/>
              </a:pPr>
              <a:r>
                <a:rPr lang="en-US" kern="0" dirty="0"/>
                <a:t>opsonization</a:t>
              </a:r>
            </a:p>
          </p:txBody>
        </p:sp>
        <p:cxnSp>
          <p:nvCxnSpPr>
            <p:cNvPr id="23" name="Přímá spojnice se šipkou 22">
              <a:extLst>
                <a:ext uri="{FF2B5EF4-FFF2-40B4-BE49-F238E27FC236}">
                  <a16:creationId xmlns:a16="http://schemas.microsoft.com/office/drawing/2014/main" id="{451FBC03-141F-4EF9-9D2B-85F1B5DB5ECB}"/>
                </a:ext>
              </a:extLst>
            </p:cNvPr>
            <p:cNvCxnSpPr/>
            <p:nvPr/>
          </p:nvCxnSpPr>
          <p:spPr bwMode="auto">
            <a:xfrm>
              <a:off x="7315077" y="2164451"/>
              <a:ext cx="3167943" cy="28521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Přímá spojnice se šipkou 25">
              <a:extLst>
                <a:ext uri="{FF2B5EF4-FFF2-40B4-BE49-F238E27FC236}">
                  <a16:creationId xmlns:a16="http://schemas.microsoft.com/office/drawing/2014/main" id="{D747EAE6-B7FA-46F1-922A-36FE37645684}"/>
                </a:ext>
              </a:extLst>
            </p:cNvPr>
            <p:cNvCxnSpPr>
              <a:endCxn id="15" idx="0"/>
            </p:cNvCxnSpPr>
            <p:nvPr/>
          </p:nvCxnSpPr>
          <p:spPr bwMode="auto">
            <a:xfrm>
              <a:off x="10728553" y="2828241"/>
              <a:ext cx="0" cy="40936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B9537285-D6AC-49B3-8702-05FEE914C668}"/>
              </a:ext>
            </a:extLst>
          </p:cNvPr>
          <p:cNvGrpSpPr/>
          <p:nvPr/>
        </p:nvGrpSpPr>
        <p:grpSpPr>
          <a:xfrm>
            <a:off x="4901619" y="2165332"/>
            <a:ext cx="3587224" cy="1599912"/>
            <a:chOff x="4901619" y="2165332"/>
            <a:chExt cx="3587224" cy="1599912"/>
          </a:xfrm>
        </p:grpSpPr>
        <p:sp>
          <p:nvSpPr>
            <p:cNvPr id="11" name="Zástupný obsah 4">
              <a:extLst>
                <a:ext uri="{FF2B5EF4-FFF2-40B4-BE49-F238E27FC236}">
                  <a16:creationId xmlns:a16="http://schemas.microsoft.com/office/drawing/2014/main" id="{0B19602D-0606-4296-B810-481EAE00DABA}"/>
                </a:ext>
              </a:extLst>
            </p:cNvPr>
            <p:cNvSpPr txBox="1">
              <a:spLocks/>
            </p:cNvSpPr>
            <p:nvPr/>
          </p:nvSpPr>
          <p:spPr>
            <a:xfrm>
              <a:off x="4901619" y="2436393"/>
              <a:ext cx="2401704" cy="5227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252000" marR="0" indent="-180000" algn="l" defTabSz="914400" rtl="0" eaLnBrk="1" fontAlgn="base" latinLnBrk="0" hangingPunct="1">
                <a:lnSpc>
                  <a:spcPts val="36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̶"/>
                <a:tabLst/>
                <a:defRPr sz="28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4000" indent="-1800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̶"/>
                <a:defRPr sz="2000" b="0">
                  <a:solidFill>
                    <a:schemeClr val="tx1"/>
                  </a:solidFill>
                  <a:latin typeface="+mn-lt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Tx/>
                <a:buNone/>
                <a:defRPr sz="1600" b="0">
                  <a:solidFill>
                    <a:schemeClr val="tx1"/>
                  </a:solidFill>
                  <a:latin typeface="+mn-lt"/>
                </a:defRPr>
              </a:lvl3pPr>
              <a:lvl4pPr marL="1371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4pPr>
              <a:lvl5pPr marL="18288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Blip>
                  <a:blip r:embed="rId2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27432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baseline="0">
                  <a:solidFill>
                    <a:schemeClr val="tx1"/>
                  </a:solidFill>
                  <a:latin typeface="+mn-lt"/>
                </a:defRPr>
              </a:lvl7pPr>
              <a:lvl8pPr marL="32004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8pPr>
              <a:lvl9pPr marL="3657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72000" indent="0" algn="ctr">
                <a:buFont typeface="Arial" panose="020B0604020202020204" pitchFamily="34" charset="0"/>
                <a:buNone/>
              </a:pPr>
              <a:r>
                <a:rPr lang="cs-CZ" kern="0" dirty="0"/>
                <a:t>C3b + </a:t>
              </a:r>
              <a:r>
                <a:rPr lang="en-US" kern="0" dirty="0"/>
                <a:t>proteins</a:t>
              </a:r>
            </a:p>
          </p:txBody>
        </p:sp>
        <p:sp>
          <p:nvSpPr>
            <p:cNvPr id="14" name="Zástupný obsah 4">
              <a:extLst>
                <a:ext uri="{FF2B5EF4-FFF2-40B4-BE49-F238E27FC236}">
                  <a16:creationId xmlns:a16="http://schemas.microsoft.com/office/drawing/2014/main" id="{0D11522C-F095-4B79-B91C-A09C9E7A6F1F}"/>
                </a:ext>
              </a:extLst>
            </p:cNvPr>
            <p:cNvSpPr txBox="1">
              <a:spLocks/>
            </p:cNvSpPr>
            <p:nvPr/>
          </p:nvSpPr>
          <p:spPr>
            <a:xfrm>
              <a:off x="5522598" y="3242489"/>
              <a:ext cx="2966245" cy="5227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252000" marR="0" indent="-180000" algn="l" defTabSz="914400" rtl="0" eaLnBrk="1" fontAlgn="base" latinLnBrk="0" hangingPunct="1">
                <a:lnSpc>
                  <a:spcPts val="36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̶"/>
                <a:tabLst/>
                <a:defRPr sz="28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4000" indent="-1800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̶"/>
                <a:defRPr sz="2000" b="0">
                  <a:solidFill>
                    <a:schemeClr val="tx1"/>
                  </a:solidFill>
                  <a:latin typeface="+mn-lt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Tx/>
                <a:buNone/>
                <a:defRPr sz="1600" b="0">
                  <a:solidFill>
                    <a:schemeClr val="tx1"/>
                  </a:solidFill>
                  <a:latin typeface="+mn-lt"/>
                </a:defRPr>
              </a:lvl3pPr>
              <a:lvl4pPr marL="1371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4pPr>
              <a:lvl5pPr marL="18288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Blip>
                  <a:blip r:embed="rId2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27432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baseline="0">
                  <a:solidFill>
                    <a:schemeClr val="tx1"/>
                  </a:solidFill>
                  <a:latin typeface="+mn-lt"/>
                </a:defRPr>
              </a:lvl7pPr>
              <a:lvl8pPr marL="32004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8pPr>
              <a:lvl9pPr marL="3657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72000" indent="0" algn="ctr">
                <a:buFont typeface="Arial" panose="020B0604020202020204" pitchFamily="34" charset="0"/>
                <a:buNone/>
              </a:pPr>
              <a:r>
                <a:rPr lang="cs-CZ" kern="0" dirty="0"/>
                <a:t>C5 =&gt; C5a + C5b</a:t>
              </a:r>
            </a:p>
          </p:txBody>
        </p:sp>
        <p:cxnSp>
          <p:nvCxnSpPr>
            <p:cNvPr id="21" name="Přímá spojnice se šipkou 20">
              <a:extLst>
                <a:ext uri="{FF2B5EF4-FFF2-40B4-BE49-F238E27FC236}">
                  <a16:creationId xmlns:a16="http://schemas.microsoft.com/office/drawing/2014/main" id="{A17453E9-A7B7-4A39-8141-5DBA7D090DAA}"/>
                </a:ext>
              </a:extLst>
            </p:cNvPr>
            <p:cNvCxnSpPr/>
            <p:nvPr/>
          </p:nvCxnSpPr>
          <p:spPr bwMode="auto">
            <a:xfrm flipH="1">
              <a:off x="5771232" y="2165332"/>
              <a:ext cx="1508165" cy="33255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Přímá spojnice se šipkou 27">
              <a:extLst>
                <a:ext uri="{FF2B5EF4-FFF2-40B4-BE49-F238E27FC236}">
                  <a16:creationId xmlns:a16="http://schemas.microsoft.com/office/drawing/2014/main" id="{4FDCF6C8-07B4-47D3-AA5E-29A15469E83F}"/>
                </a:ext>
              </a:extLst>
            </p:cNvPr>
            <p:cNvCxnSpPr/>
            <p:nvPr/>
          </p:nvCxnSpPr>
          <p:spPr bwMode="auto">
            <a:xfrm>
              <a:off x="5842482" y="2828241"/>
              <a:ext cx="0" cy="40936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FE5CF26C-61D8-45C6-BE5C-0AABE5F235E1}"/>
              </a:ext>
            </a:extLst>
          </p:cNvPr>
          <p:cNvGrpSpPr/>
          <p:nvPr/>
        </p:nvGrpSpPr>
        <p:grpSpPr>
          <a:xfrm>
            <a:off x="891631" y="2102385"/>
            <a:ext cx="6139584" cy="3652780"/>
            <a:chOff x="891631" y="2102385"/>
            <a:chExt cx="6139584" cy="3652780"/>
          </a:xfrm>
        </p:grpSpPr>
        <p:sp>
          <p:nvSpPr>
            <p:cNvPr id="9" name="Zástupný obsah 4">
              <a:extLst>
                <a:ext uri="{FF2B5EF4-FFF2-40B4-BE49-F238E27FC236}">
                  <a16:creationId xmlns:a16="http://schemas.microsoft.com/office/drawing/2014/main" id="{3B84B623-FCD6-4270-BFDB-C9FC547175E2}"/>
                </a:ext>
              </a:extLst>
            </p:cNvPr>
            <p:cNvSpPr txBox="1">
              <a:spLocks/>
            </p:cNvSpPr>
            <p:nvPr/>
          </p:nvSpPr>
          <p:spPr>
            <a:xfrm>
              <a:off x="891631" y="2471983"/>
              <a:ext cx="830291" cy="45157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252000" marR="0" indent="-180000" algn="l" defTabSz="914400" rtl="0" eaLnBrk="1" fontAlgn="base" latinLnBrk="0" hangingPunct="1">
                <a:lnSpc>
                  <a:spcPts val="36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̶"/>
                <a:tabLst/>
                <a:defRPr sz="28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4000" indent="-1800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̶"/>
                <a:defRPr sz="2000" b="0">
                  <a:solidFill>
                    <a:schemeClr val="tx1"/>
                  </a:solidFill>
                  <a:latin typeface="+mn-lt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Tx/>
                <a:buNone/>
                <a:defRPr sz="1600" b="0">
                  <a:solidFill>
                    <a:schemeClr val="tx1"/>
                  </a:solidFill>
                  <a:latin typeface="+mn-lt"/>
                </a:defRPr>
              </a:lvl3pPr>
              <a:lvl4pPr marL="1371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4pPr>
              <a:lvl5pPr marL="18288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Blip>
                  <a:blip r:embed="rId2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27432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baseline="0">
                  <a:solidFill>
                    <a:schemeClr val="tx1"/>
                  </a:solidFill>
                  <a:latin typeface="+mn-lt"/>
                </a:defRPr>
              </a:lvl7pPr>
              <a:lvl8pPr marL="32004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8pPr>
              <a:lvl9pPr marL="3657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72000" indent="0" algn="ctr">
                <a:buFont typeface="Arial" panose="020B0604020202020204" pitchFamily="34" charset="0"/>
                <a:buNone/>
              </a:pPr>
              <a:r>
                <a:rPr lang="cs-CZ" kern="0" dirty="0"/>
                <a:t>C3a</a:t>
              </a:r>
            </a:p>
          </p:txBody>
        </p: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E3F9E9F2-77FD-4EAC-BAF6-8764D94DD601}"/>
                </a:ext>
              </a:extLst>
            </p:cNvPr>
            <p:cNvGrpSpPr/>
            <p:nvPr/>
          </p:nvGrpSpPr>
          <p:grpSpPr>
            <a:xfrm>
              <a:off x="1005050" y="4078757"/>
              <a:ext cx="4927069" cy="1676408"/>
              <a:chOff x="1005050" y="3924382"/>
              <a:chExt cx="4927069" cy="1676408"/>
            </a:xfrm>
          </p:grpSpPr>
          <p:sp>
            <p:nvSpPr>
              <p:cNvPr id="12" name="Zástupný obsah 4">
                <a:extLst>
                  <a:ext uri="{FF2B5EF4-FFF2-40B4-BE49-F238E27FC236}">
                    <a16:creationId xmlns:a16="http://schemas.microsoft.com/office/drawing/2014/main" id="{29E5BB42-672C-4EDA-9A90-0D2BB846D9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5050" y="3924382"/>
                <a:ext cx="4766182" cy="1676408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0" rIns="0" bIns="0" rtlCol="0">
                <a:noAutofit/>
              </a:bodyPr>
              <a:lstStyle>
                <a:lvl1pPr marL="252000" marR="0" indent="-180000" algn="l" defTabSz="914400" rtl="0" eaLnBrk="1" fontAlgn="base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̶"/>
                  <a:tabLst/>
                  <a:defRPr sz="2800" b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180000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̶"/>
                  <a:defRPr sz="2000" b="0">
                    <a:solidFill>
                      <a:schemeClr val="tx1"/>
                    </a:solidFill>
                    <a:latin typeface="+mn-lt"/>
                  </a:defRPr>
                </a:lvl2pPr>
                <a:lvl3pPr marL="914400" indent="0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3pPr>
                <a:lvl4pPr marL="1371600" indent="0" algn="l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FontTx/>
                  <a:buNone/>
                  <a:defRPr sz="1500" b="0">
                    <a:solidFill>
                      <a:schemeClr val="tx1"/>
                    </a:solidFill>
                    <a:latin typeface="+mn-lt"/>
                  </a:defRPr>
                </a:lvl4pPr>
                <a:lvl5pPr marL="1828800" indent="0" algn="l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Tx/>
                  <a:buNone/>
                  <a:defRPr sz="1500" b="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l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baseline="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l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l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72000" indent="0">
                  <a:buFont typeface="Arial" panose="020B0604020202020204" pitchFamily="34" charset="0"/>
                  <a:buNone/>
                </a:pPr>
                <a:r>
                  <a:rPr lang="cs-CZ" kern="0" dirty="0" err="1"/>
                  <a:t>Chemoattractants</a:t>
                </a:r>
                <a:r>
                  <a:rPr lang="cs-CZ" kern="0" dirty="0"/>
                  <a:t>:</a:t>
                </a:r>
              </a:p>
              <a:p>
                <a:pPr>
                  <a:buFontTx/>
                  <a:buChar char="-"/>
                </a:pPr>
                <a:r>
                  <a:rPr lang="cs-CZ" kern="0" dirty="0" err="1"/>
                  <a:t>attraction</a:t>
                </a:r>
                <a:endParaRPr lang="cs-CZ" kern="0" dirty="0"/>
              </a:p>
              <a:p>
                <a:pPr>
                  <a:buFontTx/>
                  <a:buChar char="-"/>
                </a:pPr>
                <a:r>
                  <a:rPr lang="cs-CZ" kern="0" dirty="0" err="1"/>
                  <a:t>activatation</a:t>
                </a:r>
                <a:endParaRPr lang="cs-CZ" kern="0" dirty="0"/>
              </a:p>
            </p:txBody>
          </p:sp>
          <p:sp>
            <p:nvSpPr>
              <p:cNvPr id="16" name="Zástupný obsah 4">
                <a:extLst>
                  <a:ext uri="{FF2B5EF4-FFF2-40B4-BE49-F238E27FC236}">
                    <a16:creationId xmlns:a16="http://schemas.microsoft.com/office/drawing/2014/main" id="{F33F66E6-86DF-4345-A353-0031C1548B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15096" y="4528641"/>
                <a:ext cx="2417023" cy="577675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0" rIns="0" bIns="0" rtlCol="0">
                <a:noAutofit/>
              </a:bodyPr>
              <a:lstStyle>
                <a:lvl1pPr marL="252000" marR="0" indent="-180000" algn="l" defTabSz="914400" rtl="0" eaLnBrk="1" fontAlgn="base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̶"/>
                  <a:tabLst/>
                  <a:defRPr sz="2800" b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180000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̶"/>
                  <a:defRPr sz="2000" b="0">
                    <a:solidFill>
                      <a:schemeClr val="tx1"/>
                    </a:solidFill>
                    <a:latin typeface="+mn-lt"/>
                  </a:defRPr>
                </a:lvl2pPr>
                <a:lvl3pPr marL="914400" indent="0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3pPr>
                <a:lvl4pPr marL="1371600" indent="0" algn="l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FontTx/>
                  <a:buNone/>
                  <a:defRPr sz="1500" b="0">
                    <a:solidFill>
                      <a:schemeClr val="tx1"/>
                    </a:solidFill>
                    <a:latin typeface="+mn-lt"/>
                  </a:defRPr>
                </a:lvl4pPr>
                <a:lvl5pPr marL="1828800" indent="0" algn="l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Tx/>
                  <a:buNone/>
                  <a:defRPr sz="1500" b="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l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baseline="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l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l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72000" indent="0">
                  <a:buFont typeface="Arial" panose="020B0604020202020204" pitchFamily="34" charset="0"/>
                  <a:buNone/>
                </a:pPr>
                <a:r>
                  <a:rPr lang="cs-CZ" kern="0" dirty="0" err="1"/>
                  <a:t>macrophages</a:t>
                </a:r>
                <a:endParaRPr lang="cs-CZ" kern="0" dirty="0"/>
              </a:p>
            </p:txBody>
          </p:sp>
          <p:sp>
            <p:nvSpPr>
              <p:cNvPr id="17" name="Pravá složená závorka 16">
                <a:extLst>
                  <a:ext uri="{FF2B5EF4-FFF2-40B4-BE49-F238E27FC236}">
                    <a16:creationId xmlns:a16="http://schemas.microsoft.com/office/drawing/2014/main" id="{E402CD03-0CB1-4769-BA91-201BE5AF990A}"/>
                  </a:ext>
                </a:extLst>
              </p:cNvPr>
              <p:cNvSpPr/>
              <p:nvPr/>
            </p:nvSpPr>
            <p:spPr bwMode="auto">
              <a:xfrm>
                <a:off x="3146961" y="4434491"/>
                <a:ext cx="368135" cy="755026"/>
              </a:xfrm>
              <a:prstGeom prst="rightBrac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cxnSp>
          <p:nvCxnSpPr>
            <p:cNvPr id="20" name="Přímá spojnice se šipkou 19">
              <a:extLst>
                <a:ext uri="{FF2B5EF4-FFF2-40B4-BE49-F238E27FC236}">
                  <a16:creationId xmlns:a16="http://schemas.microsoft.com/office/drawing/2014/main" id="{247AA680-01B5-4EFD-A76D-6A40DACCE0CE}"/>
                </a:ext>
              </a:extLst>
            </p:cNvPr>
            <p:cNvCxnSpPr/>
            <p:nvPr/>
          </p:nvCxnSpPr>
          <p:spPr bwMode="auto">
            <a:xfrm flipH="1">
              <a:off x="1531917" y="2102385"/>
              <a:ext cx="4400202" cy="36959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Přímá spojnice se šipkou 29">
              <a:extLst>
                <a:ext uri="{FF2B5EF4-FFF2-40B4-BE49-F238E27FC236}">
                  <a16:creationId xmlns:a16="http://schemas.microsoft.com/office/drawing/2014/main" id="{311EB80A-043E-438B-8567-2C1FB2594A58}"/>
                </a:ext>
              </a:extLst>
            </p:cNvPr>
            <p:cNvCxnSpPr/>
            <p:nvPr/>
          </p:nvCxnSpPr>
          <p:spPr bwMode="auto">
            <a:xfrm>
              <a:off x="1302640" y="2923559"/>
              <a:ext cx="4136" cy="114255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Přímá spojnice se šipkou 31">
              <a:extLst>
                <a:ext uri="{FF2B5EF4-FFF2-40B4-BE49-F238E27FC236}">
                  <a16:creationId xmlns:a16="http://schemas.microsoft.com/office/drawing/2014/main" id="{412A4CCA-71A9-450D-B073-8FB6A5DC788C}"/>
                </a:ext>
              </a:extLst>
            </p:cNvPr>
            <p:cNvCxnSpPr/>
            <p:nvPr/>
          </p:nvCxnSpPr>
          <p:spPr bwMode="auto">
            <a:xfrm flipH="1">
              <a:off x="4059560" y="3669396"/>
              <a:ext cx="2971655" cy="65809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4193EAF4-D3BC-46E5-A35B-075F4EFF9D4E}"/>
              </a:ext>
            </a:extLst>
          </p:cNvPr>
          <p:cNvGrpSpPr/>
          <p:nvPr/>
        </p:nvGrpSpPr>
        <p:grpSpPr>
          <a:xfrm>
            <a:off x="6733309" y="3669396"/>
            <a:ext cx="5099931" cy="3188604"/>
            <a:chOff x="6733309" y="3669396"/>
            <a:chExt cx="5099931" cy="3188604"/>
          </a:xfrm>
        </p:grpSpPr>
        <p:grpSp>
          <p:nvGrpSpPr>
            <p:cNvPr id="36" name="Skupina 35">
              <a:extLst>
                <a:ext uri="{FF2B5EF4-FFF2-40B4-BE49-F238E27FC236}">
                  <a16:creationId xmlns:a16="http://schemas.microsoft.com/office/drawing/2014/main" id="{224E5BE7-1E3F-47D6-8552-A83396D2D836}"/>
                </a:ext>
              </a:extLst>
            </p:cNvPr>
            <p:cNvGrpSpPr/>
            <p:nvPr/>
          </p:nvGrpSpPr>
          <p:grpSpPr>
            <a:xfrm>
              <a:off x="7016559" y="3669396"/>
              <a:ext cx="4766182" cy="919470"/>
              <a:chOff x="7016559" y="3669396"/>
              <a:chExt cx="4766182" cy="919470"/>
            </a:xfrm>
          </p:grpSpPr>
          <p:sp>
            <p:nvSpPr>
              <p:cNvPr id="13" name="Zástupný obsah 4">
                <a:extLst>
                  <a:ext uri="{FF2B5EF4-FFF2-40B4-BE49-F238E27FC236}">
                    <a16:creationId xmlns:a16="http://schemas.microsoft.com/office/drawing/2014/main" id="{42F55F66-DBE4-4534-BF49-639B8C0795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16559" y="4066111"/>
                <a:ext cx="4766182" cy="522755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0" rIns="0" bIns="0" rtlCol="0">
                <a:noAutofit/>
              </a:bodyPr>
              <a:lstStyle>
                <a:lvl1pPr marL="252000" marR="0" indent="-180000" algn="l" defTabSz="914400" rtl="0" eaLnBrk="1" fontAlgn="base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̶"/>
                  <a:tabLst/>
                  <a:defRPr sz="2800" b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180000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̶"/>
                  <a:defRPr sz="2000" b="0">
                    <a:solidFill>
                      <a:schemeClr val="tx1"/>
                    </a:solidFill>
                    <a:latin typeface="+mn-lt"/>
                  </a:defRPr>
                </a:lvl2pPr>
                <a:lvl3pPr marL="914400" indent="0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3pPr>
                <a:lvl4pPr marL="1371600" indent="0" algn="l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FontTx/>
                  <a:buNone/>
                  <a:defRPr sz="1500" b="0">
                    <a:solidFill>
                      <a:schemeClr val="tx1"/>
                    </a:solidFill>
                    <a:latin typeface="+mn-lt"/>
                  </a:defRPr>
                </a:lvl4pPr>
                <a:lvl5pPr marL="1828800" indent="0" algn="l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Tx/>
                  <a:buNone/>
                  <a:defRPr sz="1500" b="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l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baseline="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l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l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72000" indent="0" algn="ctr">
                  <a:buFont typeface="Arial" panose="020B0604020202020204" pitchFamily="34" charset="0"/>
                  <a:buNone/>
                </a:pPr>
                <a:r>
                  <a:rPr lang="cs-CZ" kern="0" dirty="0"/>
                  <a:t>C5b + C6 – 9=&gt;MAC</a:t>
                </a:r>
              </a:p>
            </p:txBody>
          </p:sp>
          <p:cxnSp>
            <p:nvCxnSpPr>
              <p:cNvPr id="29" name="Přímá spojnice se šipkou 28">
                <a:extLst>
                  <a:ext uri="{FF2B5EF4-FFF2-40B4-BE49-F238E27FC236}">
                    <a16:creationId xmlns:a16="http://schemas.microsoft.com/office/drawing/2014/main" id="{EF6E067E-7AE8-43F1-B204-234D9BC97FA1}"/>
                  </a:ext>
                </a:extLst>
              </p:cNvPr>
              <p:cNvCxnSpPr/>
              <p:nvPr/>
            </p:nvCxnSpPr>
            <p:spPr bwMode="auto">
              <a:xfrm>
                <a:off x="8132441" y="3669396"/>
                <a:ext cx="0" cy="40936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8" name="Zástupný obsah 4">
              <a:extLst>
                <a:ext uri="{FF2B5EF4-FFF2-40B4-BE49-F238E27FC236}">
                  <a16:creationId xmlns:a16="http://schemas.microsoft.com/office/drawing/2014/main" id="{1DC315CC-392C-48AC-8D0E-F6B2BA0EB83F}"/>
                </a:ext>
              </a:extLst>
            </p:cNvPr>
            <p:cNvSpPr txBox="1">
              <a:spLocks/>
            </p:cNvSpPr>
            <p:nvPr/>
          </p:nvSpPr>
          <p:spPr>
            <a:xfrm>
              <a:off x="6733309" y="4551592"/>
              <a:ext cx="5099931" cy="2306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252000" marR="0" indent="-180000" algn="l" defTabSz="914400" rtl="0" eaLnBrk="1" fontAlgn="base" latinLnBrk="0" hangingPunct="1">
                <a:lnSpc>
                  <a:spcPts val="36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̶"/>
                <a:tabLst/>
                <a:defRPr sz="28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4000" indent="-1800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̶"/>
                <a:defRPr sz="2000" b="0">
                  <a:solidFill>
                    <a:schemeClr val="tx1"/>
                  </a:solidFill>
                  <a:latin typeface="+mn-lt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Tx/>
                <a:buNone/>
                <a:defRPr sz="1600" b="0">
                  <a:solidFill>
                    <a:schemeClr val="tx1"/>
                  </a:solidFill>
                  <a:latin typeface="+mn-lt"/>
                </a:defRPr>
              </a:lvl3pPr>
              <a:lvl4pPr marL="1371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4pPr>
              <a:lvl5pPr marL="18288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Blip>
                  <a:blip r:embed="rId2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27432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baseline="0">
                  <a:solidFill>
                    <a:schemeClr val="tx1"/>
                  </a:solidFill>
                  <a:latin typeface="+mn-lt"/>
                </a:defRPr>
              </a:lvl7pPr>
              <a:lvl8pPr marL="32004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8pPr>
              <a:lvl9pPr marL="3657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72000" indent="0" algn="just">
                <a:buFont typeface="Arial" panose="020B0604020202020204" pitchFamily="34" charset="0"/>
                <a:buNone/>
              </a:pPr>
              <a:r>
                <a:rPr lang="en-US" sz="1600" kern="0" dirty="0"/>
                <a:t>The membrane attack complex (</a:t>
              </a:r>
              <a:r>
                <a:rPr lang="en-US" sz="1600" b="1" kern="0" dirty="0"/>
                <a:t>MAC</a:t>
              </a:r>
              <a:r>
                <a:rPr lang="en-US" sz="1600" kern="0" dirty="0"/>
                <a:t>)</a:t>
              </a:r>
              <a:r>
                <a:rPr lang="cs-CZ" sz="1600" kern="0" dirty="0"/>
                <a:t> </a:t>
              </a:r>
              <a:r>
                <a:rPr lang="en-US" sz="1600" kern="0" dirty="0"/>
                <a:t>is a complex of proteins typically formed on the surface of pathogen cell</a:t>
              </a:r>
              <a:r>
                <a:rPr lang="cs-CZ" sz="1600" kern="0" dirty="0"/>
                <a:t>. </a:t>
              </a:r>
              <a:r>
                <a:rPr lang="en-US" sz="1600" kern="0" dirty="0"/>
                <a:t>Assembly of the MAC leads to pores that disrupt the cell membrane of target cells, leading to cell lysis and death.</a:t>
              </a:r>
              <a:endParaRPr lang="cs-CZ" sz="160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37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57D367-DCA6-4D8C-BA9E-F87A44A564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27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4958FE-5F72-4F3C-B730-1ED5FFCF9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Adaptive</a:t>
            </a:r>
            <a:r>
              <a:rPr lang="cs-CZ" dirty="0"/>
              <a:t> </a:t>
            </a:r>
            <a:r>
              <a:rPr lang="cs-CZ" dirty="0" err="1"/>
              <a:t>immune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1D03CFE-3C68-4872-9D75-77E7085B8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025" y="1768202"/>
            <a:ext cx="10753200" cy="4139998"/>
          </a:xfrm>
        </p:spPr>
        <p:txBody>
          <a:bodyPr/>
          <a:lstStyle/>
          <a:p>
            <a:r>
              <a:rPr lang="en-US" dirty="0"/>
              <a:t>develops in response to pathogen (antigen)</a:t>
            </a:r>
            <a:endParaRPr lang="cs-CZ" dirty="0"/>
          </a:p>
          <a:p>
            <a:r>
              <a:rPr lang="en-US" dirty="0"/>
              <a:t>specific (responds to Ag)</a:t>
            </a:r>
            <a:endParaRPr lang="cs-CZ" dirty="0"/>
          </a:p>
          <a:p>
            <a:r>
              <a:rPr lang="en-US" dirty="0"/>
              <a:t>diverse (recognizes a lot of </a:t>
            </a:r>
            <a:r>
              <a:rPr lang="en-US" dirty="0" err="1"/>
              <a:t>Ags</a:t>
            </a:r>
            <a:r>
              <a:rPr lang="en-US" dirty="0"/>
              <a:t>)</a:t>
            </a:r>
            <a:endParaRPr lang="cs-CZ" dirty="0"/>
          </a:p>
          <a:p>
            <a:r>
              <a:rPr lang="en-US" dirty="0"/>
              <a:t>immunological memory</a:t>
            </a:r>
            <a:endParaRPr lang="cs-CZ" dirty="0"/>
          </a:p>
          <a:p>
            <a:r>
              <a:rPr lang="en-US" dirty="0"/>
              <a:t>humoral immunity</a:t>
            </a:r>
            <a:r>
              <a:rPr lang="cs-CZ" dirty="0"/>
              <a:t>:</a:t>
            </a:r>
          </a:p>
          <a:p>
            <a:pPr lvl="1"/>
            <a:r>
              <a:rPr lang="en-US" dirty="0"/>
              <a:t>targets extracellular pathogens in blood + mucosal secretions</a:t>
            </a:r>
            <a:endParaRPr lang="cs-CZ" dirty="0"/>
          </a:p>
          <a:p>
            <a:pPr lvl="1"/>
            <a:r>
              <a:rPr lang="en-US" dirty="0"/>
              <a:t>B-cells → make Ab</a:t>
            </a:r>
            <a:endParaRPr lang="cs-CZ" dirty="0"/>
          </a:p>
          <a:p>
            <a:r>
              <a:rPr lang="cs-CZ" dirty="0"/>
              <a:t>cell-</a:t>
            </a:r>
            <a:r>
              <a:rPr lang="cs-CZ" dirty="0" err="1"/>
              <a:t>mediated</a:t>
            </a:r>
            <a:r>
              <a:rPr lang="cs-CZ" dirty="0"/>
              <a:t> </a:t>
            </a:r>
            <a:r>
              <a:rPr lang="cs-CZ" dirty="0" err="1"/>
              <a:t>immunity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targets</a:t>
            </a:r>
            <a:r>
              <a:rPr lang="cs-CZ" dirty="0"/>
              <a:t> </a:t>
            </a:r>
            <a:r>
              <a:rPr lang="cs-CZ" dirty="0" err="1"/>
              <a:t>intracellular</a:t>
            </a:r>
            <a:r>
              <a:rPr lang="cs-CZ" dirty="0"/>
              <a:t> </a:t>
            </a:r>
            <a:r>
              <a:rPr lang="cs-CZ" dirty="0" err="1"/>
              <a:t>pathogens</a:t>
            </a:r>
            <a:endParaRPr lang="cs-CZ" dirty="0"/>
          </a:p>
          <a:p>
            <a:pPr lvl="1"/>
            <a:r>
              <a:rPr lang="cs-CZ" dirty="0"/>
              <a:t>T-</a:t>
            </a:r>
            <a:r>
              <a:rPr lang="cs-CZ" dirty="0" err="1"/>
              <a:t>cells</a:t>
            </a:r>
            <a:r>
              <a:rPr lang="cs-CZ" dirty="0"/>
              <a:t> (</a:t>
            </a:r>
            <a:r>
              <a:rPr lang="cs-CZ" dirty="0" err="1"/>
              <a:t>Cytotoxic</a:t>
            </a:r>
            <a:r>
              <a:rPr lang="cs-CZ" dirty="0"/>
              <a:t> T-</a:t>
            </a:r>
            <a:r>
              <a:rPr lang="cs-CZ" dirty="0" err="1"/>
              <a:t>cells</a:t>
            </a:r>
            <a:r>
              <a:rPr lang="cs-CZ" dirty="0"/>
              <a:t> (CD8+), </a:t>
            </a:r>
            <a:r>
              <a:rPr lang="cs-CZ" dirty="0" err="1"/>
              <a:t>Helper</a:t>
            </a:r>
            <a:r>
              <a:rPr lang="cs-CZ" dirty="0"/>
              <a:t> T-</a:t>
            </a:r>
            <a:r>
              <a:rPr lang="cs-CZ" dirty="0" err="1"/>
              <a:t>cells</a:t>
            </a:r>
            <a:r>
              <a:rPr lang="cs-CZ" dirty="0"/>
              <a:t> (CD4+)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1C84A83-3703-4D28-AC73-E776611120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29" t="18413" r="32000" b="3873"/>
          <a:stretch/>
        </p:blipFill>
        <p:spPr>
          <a:xfrm>
            <a:off x="7645251" y="1497300"/>
            <a:ext cx="4194679" cy="441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22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CE22CD-7C97-4B87-ADEB-92F2DF01C3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28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C3BDB60-EFAE-489D-8B4A-138B47013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Major </a:t>
            </a:r>
            <a:r>
              <a:rPr lang="cs-CZ" dirty="0" err="1"/>
              <a:t>histocompatibility</a:t>
            </a:r>
            <a:r>
              <a:rPr lang="cs-CZ" dirty="0"/>
              <a:t> </a:t>
            </a:r>
            <a:r>
              <a:rPr lang="cs-CZ" dirty="0" err="1"/>
              <a:t>complex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A353C62-AD00-43D3-BF99-3D0243CAA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MHC I </a:t>
            </a:r>
            <a:r>
              <a:rPr lang="en-US" dirty="0"/>
              <a:t>expressed on all nucleated cells</a:t>
            </a:r>
            <a:endParaRPr lang="cs-CZ" dirty="0"/>
          </a:p>
          <a:p>
            <a:r>
              <a:rPr lang="en-US" dirty="0"/>
              <a:t>what's happening inside cell (endogenous peptides)</a:t>
            </a:r>
            <a:endParaRPr lang="cs-CZ" dirty="0"/>
          </a:p>
          <a:p>
            <a:r>
              <a:rPr lang="en-US" dirty="0"/>
              <a:t>MHC class I recognized by CD8+ T cells</a:t>
            </a:r>
            <a:endParaRPr lang="cs-CZ" dirty="0"/>
          </a:p>
          <a:p>
            <a:r>
              <a:rPr lang="en-US" b="1" dirty="0"/>
              <a:t>MHC II </a:t>
            </a:r>
            <a:r>
              <a:rPr lang="en-US" dirty="0"/>
              <a:t>expressed on APCs</a:t>
            </a:r>
            <a:endParaRPr lang="cs-CZ" dirty="0"/>
          </a:p>
          <a:p>
            <a:r>
              <a:rPr lang="en-US" dirty="0"/>
              <a:t>shows what's happening outside cell (exogenous peptides)</a:t>
            </a:r>
            <a:endParaRPr lang="cs-CZ" dirty="0"/>
          </a:p>
          <a:p>
            <a:r>
              <a:rPr lang="en-US" dirty="0"/>
              <a:t>MHC II recognized by CD4+ T cells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2502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44F9F8-D712-4203-BFE4-7D5D698314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29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C4AFC00-F3FB-4B7D-A523-09776C7F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Immunoglobulin</a:t>
            </a:r>
            <a:r>
              <a:rPr lang="cs-CZ" dirty="0"/>
              <a:t> </a:t>
            </a:r>
            <a:r>
              <a:rPr lang="cs-CZ" dirty="0" err="1"/>
              <a:t>structure</a:t>
            </a: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E72498DE-B104-4DC3-9C97-A5666A70C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324"/>
            <a:ext cx="4357674" cy="4048050"/>
          </a:xfrm>
        </p:spPr>
      </p:pic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3EE599E9-EE25-4DAE-93F4-E420787F0604}"/>
              </a:ext>
            </a:extLst>
          </p:cNvPr>
          <p:cNvSpPr txBox="1">
            <a:spLocks/>
          </p:cNvSpPr>
          <p:nvPr/>
        </p:nvSpPr>
        <p:spPr>
          <a:xfrm>
            <a:off x="4493622" y="1147376"/>
            <a:ext cx="7532915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US" sz="2400" kern="0" dirty="0"/>
              <a:t>2 identical heavy chains</a:t>
            </a:r>
            <a:endParaRPr lang="cs-CZ" sz="2400" kern="0" dirty="0"/>
          </a:p>
          <a:p>
            <a:pPr algn="just"/>
            <a:r>
              <a:rPr lang="en-US" sz="2400" kern="0" dirty="0"/>
              <a:t>2 identical light</a:t>
            </a:r>
            <a:r>
              <a:rPr lang="cs-CZ" sz="2400" kern="0" dirty="0"/>
              <a:t> </a:t>
            </a:r>
            <a:r>
              <a:rPr lang="en-US" sz="2400" kern="0" dirty="0"/>
              <a:t>chains</a:t>
            </a:r>
            <a:endParaRPr lang="cs-CZ" sz="2400" kern="0" dirty="0"/>
          </a:p>
          <a:p>
            <a:pPr algn="just"/>
            <a:r>
              <a:rPr lang="en-US" sz="2400" kern="0" dirty="0"/>
              <a:t>constant region (</a:t>
            </a:r>
            <a:r>
              <a:rPr lang="en-US" sz="2400" b="1" kern="0" dirty="0"/>
              <a:t>Fc</a:t>
            </a:r>
            <a:r>
              <a:rPr lang="en-US" sz="2400" kern="0" dirty="0"/>
              <a:t>) remains the same among all antibodies in a class</a:t>
            </a:r>
            <a:endParaRPr lang="cs-CZ" sz="2400" kern="0" dirty="0"/>
          </a:p>
          <a:p>
            <a:pPr algn="just"/>
            <a:r>
              <a:rPr lang="en-US" sz="2400" b="1" kern="0" dirty="0"/>
              <a:t>Fab</a:t>
            </a:r>
            <a:r>
              <a:rPr lang="en-US" sz="2400" kern="0" dirty="0"/>
              <a:t> fragments (fragment antigen-binding region) are responsible for antigen recognition and binding; form the "arms" of the Y; </a:t>
            </a:r>
            <a:endParaRPr lang="cs-CZ" sz="2400" kern="0" dirty="0"/>
          </a:p>
          <a:p>
            <a:pPr algn="just"/>
            <a:r>
              <a:rPr lang="en-US" sz="2400" kern="0" dirty="0"/>
              <a:t>The variable region (</a:t>
            </a:r>
            <a:r>
              <a:rPr lang="en-US" sz="2400" b="1" kern="0" dirty="0" err="1"/>
              <a:t>Fv</a:t>
            </a:r>
            <a:r>
              <a:rPr lang="en-US" sz="2400" kern="0" dirty="0"/>
              <a:t>) is the top part of the Fab fragment; this area varies between antibodies; contains the paratope (antigen binding site)</a:t>
            </a:r>
            <a:endParaRPr lang="cs-CZ" sz="2400" kern="0" dirty="0"/>
          </a:p>
          <a:p>
            <a:pPr algn="just"/>
            <a:endParaRPr lang="en-US" sz="2400" kern="0" dirty="0"/>
          </a:p>
          <a:p>
            <a:pPr algn="just"/>
            <a:endParaRPr lang="cs-CZ" sz="2400" kern="0" dirty="0"/>
          </a:p>
        </p:txBody>
      </p:sp>
    </p:spTree>
    <p:extLst>
      <p:ext uri="{BB962C8B-B14F-4D97-AF65-F5344CB8AC3E}">
        <p14:creationId xmlns:p14="http://schemas.microsoft.com/office/powerpoint/2010/main" val="3195829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0F9C2E-3A2C-4A7B-95BA-061C7027FD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B23A29-3A96-4CEE-ABAD-E244C8285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Functions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blood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B6B1719-8F4F-4F59-A875-79C1FB763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homeostatic</a:t>
            </a:r>
            <a:r>
              <a:rPr lang="cs-CZ" dirty="0"/>
              <a:t> </a:t>
            </a:r>
            <a:r>
              <a:rPr lang="cs-CZ" dirty="0" err="1"/>
              <a:t>function</a:t>
            </a:r>
            <a:endParaRPr lang="cs-CZ" dirty="0"/>
          </a:p>
          <a:p>
            <a:pPr lvl="1"/>
            <a:r>
              <a:rPr lang="cs-CZ" dirty="0" err="1"/>
              <a:t>buffering</a:t>
            </a:r>
            <a:endParaRPr lang="cs-CZ" dirty="0"/>
          </a:p>
          <a:p>
            <a:pPr lvl="1"/>
            <a:r>
              <a:rPr lang="cs-CZ" dirty="0" err="1"/>
              <a:t>thermoregulation</a:t>
            </a:r>
            <a:r>
              <a:rPr lang="cs-CZ" dirty="0"/>
              <a:t> (transport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heat</a:t>
            </a:r>
            <a:r>
              <a:rPr lang="cs-CZ" dirty="0"/>
              <a:t>)</a:t>
            </a:r>
          </a:p>
          <a:p>
            <a:r>
              <a:rPr lang="cs-CZ" dirty="0"/>
              <a:t>transport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substances</a:t>
            </a:r>
            <a:endParaRPr lang="cs-CZ" dirty="0"/>
          </a:p>
          <a:p>
            <a:pPr lvl="1"/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gases</a:t>
            </a:r>
            <a:endParaRPr lang="cs-CZ" dirty="0"/>
          </a:p>
          <a:p>
            <a:pPr lvl="1"/>
            <a:r>
              <a:rPr lang="cs-CZ" dirty="0" err="1"/>
              <a:t>nutrients</a:t>
            </a:r>
            <a:endParaRPr lang="cs-CZ" dirty="0"/>
          </a:p>
          <a:p>
            <a:pPr lvl="1"/>
            <a:r>
              <a:rPr lang="cs-CZ" dirty="0" err="1"/>
              <a:t>metabolites</a:t>
            </a:r>
            <a:endParaRPr lang="cs-CZ" dirty="0"/>
          </a:p>
          <a:p>
            <a:pPr lvl="1"/>
            <a:r>
              <a:rPr lang="cs-CZ" dirty="0" err="1"/>
              <a:t>vitamins</a:t>
            </a:r>
            <a:endParaRPr lang="cs-CZ" dirty="0"/>
          </a:p>
          <a:p>
            <a:pPr lvl="1"/>
            <a:r>
              <a:rPr lang="cs-CZ" dirty="0" err="1"/>
              <a:t>electrolytes</a:t>
            </a:r>
            <a:endParaRPr lang="cs-CZ" dirty="0"/>
          </a:p>
          <a:p>
            <a:r>
              <a:rPr lang="cs-CZ" dirty="0" err="1"/>
              <a:t>humoral</a:t>
            </a:r>
            <a:r>
              <a:rPr lang="cs-CZ" dirty="0"/>
              <a:t>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organism</a:t>
            </a:r>
            <a:r>
              <a:rPr lang="cs-CZ" dirty="0"/>
              <a:t> (</a:t>
            </a:r>
            <a:r>
              <a:rPr lang="cs-CZ" dirty="0" err="1"/>
              <a:t>hormones</a:t>
            </a:r>
            <a:r>
              <a:rPr lang="cs-CZ" dirty="0"/>
              <a:t>)</a:t>
            </a:r>
          </a:p>
          <a:p>
            <a:r>
              <a:rPr lang="cs-CZ" dirty="0" err="1"/>
              <a:t>defence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organism</a:t>
            </a:r>
            <a:r>
              <a:rPr lang="cs-CZ" dirty="0"/>
              <a:t> (</a:t>
            </a:r>
            <a:r>
              <a:rPr lang="cs-CZ" dirty="0" err="1"/>
              <a:t>immune</a:t>
            </a:r>
            <a:r>
              <a:rPr lang="cs-CZ" dirty="0"/>
              <a:t> </a:t>
            </a:r>
            <a:r>
              <a:rPr lang="cs-CZ" dirty="0" err="1"/>
              <a:t>functions</a:t>
            </a:r>
            <a:r>
              <a:rPr lang="cs-CZ" dirty="0"/>
              <a:t>)</a:t>
            </a:r>
          </a:p>
          <a:p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clotting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2832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CE22CD-7C97-4B87-ADEB-92F2DF01C3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30</a:t>
            </a:fld>
            <a:endParaRPr lang="en-GB" altLang="cs-CZ" noProof="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A353C62-AD00-43D3-BF99-3D0243CAA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4110"/>
            <a:ext cx="10753200" cy="4139998"/>
          </a:xfrm>
        </p:spPr>
        <p:txBody>
          <a:bodyPr/>
          <a:lstStyle/>
          <a:p>
            <a:r>
              <a:rPr lang="en-US" dirty="0"/>
              <a:t>IgM</a:t>
            </a:r>
            <a:r>
              <a:rPr lang="cs-CZ" dirty="0"/>
              <a:t>:</a:t>
            </a:r>
          </a:p>
          <a:p>
            <a:pPr lvl="1"/>
            <a:r>
              <a:rPr lang="en-US" dirty="0"/>
              <a:t>is the first antibody produced by activated naive B-cells</a:t>
            </a:r>
            <a:endParaRPr lang="cs-CZ" dirty="0"/>
          </a:p>
          <a:p>
            <a:pPr lvl="1"/>
            <a:r>
              <a:rPr lang="en-US" dirty="0"/>
              <a:t>first response to early infection</a:t>
            </a:r>
            <a:endParaRPr lang="cs-CZ" dirty="0"/>
          </a:p>
          <a:p>
            <a:pPr lvl="1"/>
            <a:r>
              <a:rPr lang="en-US" dirty="0"/>
              <a:t>can be attached to cell surface or secreted into blood &amp; lymph</a:t>
            </a:r>
            <a:endParaRPr lang="cs-CZ" dirty="0"/>
          </a:p>
          <a:p>
            <a:pPr lvl="1"/>
            <a:r>
              <a:rPr lang="en-US" dirty="0"/>
              <a:t>can activate classical complement pathway</a:t>
            </a:r>
            <a:endParaRPr lang="cs-CZ" dirty="0"/>
          </a:p>
          <a:p>
            <a:r>
              <a:rPr lang="en-US" dirty="0"/>
              <a:t>IgG</a:t>
            </a:r>
            <a:endParaRPr lang="cs-CZ" dirty="0"/>
          </a:p>
          <a:p>
            <a:pPr lvl="1"/>
            <a:r>
              <a:rPr lang="en-US" dirty="0"/>
              <a:t>is the most abundant ab in blood</a:t>
            </a:r>
            <a:endParaRPr lang="cs-CZ" dirty="0"/>
          </a:p>
          <a:p>
            <a:pPr lvl="1"/>
            <a:r>
              <a:rPr lang="en-US" dirty="0"/>
              <a:t>can pass from parent to fetus via the placenta</a:t>
            </a:r>
            <a:endParaRPr lang="cs-CZ" dirty="0"/>
          </a:p>
          <a:p>
            <a:pPr lvl="1"/>
            <a:r>
              <a:rPr lang="en-US" dirty="0"/>
              <a:t>tags antigens so phagocytes can eat them (opsonization)</a:t>
            </a:r>
            <a:endParaRPr lang="cs-CZ" dirty="0"/>
          </a:p>
          <a:p>
            <a:pPr lvl="1"/>
            <a:r>
              <a:rPr lang="en-US" dirty="0"/>
              <a:t>capable of antibody-dependent cellular cytotoxicity</a:t>
            </a:r>
            <a:endParaRPr lang="cs-CZ" dirty="0"/>
          </a:p>
          <a:p>
            <a:r>
              <a:rPr lang="en-US" dirty="0"/>
              <a:t>IgA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is</a:t>
            </a:r>
            <a:r>
              <a:rPr lang="cs-CZ" dirty="0"/>
              <a:t> </a:t>
            </a:r>
            <a:r>
              <a:rPr lang="en-US" dirty="0"/>
              <a:t>responsible for mucosal immunity</a:t>
            </a:r>
            <a:endParaRPr lang="cs-CZ" dirty="0"/>
          </a:p>
          <a:p>
            <a:pPr lvl="1"/>
            <a:r>
              <a:rPr lang="en-US" dirty="0"/>
              <a:t>secreted in GI, respiratory, and genitourinary tracts and found in saliva, tears, &amp; milk</a:t>
            </a:r>
            <a:endParaRPr lang="cs-CZ" dirty="0"/>
          </a:p>
          <a:p>
            <a:r>
              <a:rPr lang="cs-CZ" dirty="0"/>
              <a:t> </a:t>
            </a:r>
            <a:r>
              <a:rPr lang="cs-CZ" dirty="0" err="1"/>
              <a:t>IgE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provides</a:t>
            </a:r>
            <a:r>
              <a:rPr lang="cs-CZ" dirty="0"/>
              <a:t> </a:t>
            </a:r>
            <a:r>
              <a:rPr lang="cs-CZ" dirty="0" err="1"/>
              <a:t>helminth</a:t>
            </a:r>
            <a:r>
              <a:rPr lang="cs-CZ" dirty="0"/>
              <a:t> </a:t>
            </a:r>
            <a:r>
              <a:rPr lang="cs-CZ" dirty="0" err="1"/>
              <a:t>protection</a:t>
            </a:r>
            <a:endParaRPr lang="cs-CZ" dirty="0"/>
          </a:p>
          <a:p>
            <a:pPr lvl="1"/>
            <a:r>
              <a:rPr lang="cs-CZ" dirty="0" err="1"/>
              <a:t>is</a:t>
            </a:r>
            <a:r>
              <a:rPr lang="cs-CZ" dirty="0"/>
              <a:t> </a:t>
            </a:r>
            <a:r>
              <a:rPr lang="en-US" dirty="0"/>
              <a:t>responsible for mast cell degranulation</a:t>
            </a:r>
            <a:endParaRPr lang="cs-CZ" dirty="0"/>
          </a:p>
          <a:p>
            <a:r>
              <a:rPr lang="en-US" dirty="0" err="1"/>
              <a:t>IgD</a:t>
            </a:r>
            <a:endParaRPr lang="cs-CZ" dirty="0"/>
          </a:p>
          <a:p>
            <a:pPr lvl="1"/>
            <a:r>
              <a:rPr lang="cs-CZ" dirty="0"/>
              <a:t>c</a:t>
            </a:r>
            <a:r>
              <a:rPr lang="en-US" dirty="0"/>
              <a:t>o-expressed with IgM</a:t>
            </a:r>
            <a:endParaRPr lang="cs-CZ" dirty="0"/>
          </a:p>
          <a:p>
            <a:pPr lvl="1"/>
            <a:r>
              <a:rPr lang="en-US" dirty="0"/>
              <a:t>least understood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8019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DF99C16-ED63-4A9C-A979-E54BF4DF49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4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1773407-BA38-43C8-BD8A-5C310243F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Basic </a:t>
            </a:r>
            <a:r>
              <a:rPr lang="en-US" dirty="0"/>
              <a:t>characteristics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0AC387D-B79A-4776-8A77-EDA13D98F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Suspension character</a:t>
            </a:r>
          </a:p>
          <a:p>
            <a:r>
              <a:rPr lang="en-US" dirty="0"/>
              <a:t>6 - 8% total body mass</a:t>
            </a:r>
          </a:p>
          <a:p>
            <a:r>
              <a:rPr lang="en-US" dirty="0"/>
              <a:t>55% - fluid phase (plasma)</a:t>
            </a:r>
          </a:p>
          <a:p>
            <a:r>
              <a:rPr lang="en-US" dirty="0"/>
              <a:t>45% - formed phase (blood cells</a:t>
            </a:r>
            <a:r>
              <a:rPr lang="cs-CZ" dirty="0"/>
              <a:t>)</a:t>
            </a:r>
            <a:endParaRPr lang="en-US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AAA76B2-6075-4B86-ADBD-A3AE21FAB6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29" t="15536" r="59786" b="10416"/>
          <a:stretch/>
        </p:blipFill>
        <p:spPr>
          <a:xfrm>
            <a:off x="6014832" y="1163553"/>
            <a:ext cx="6177168" cy="453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5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6090B0-6C14-4B34-9F8F-44EE7EB61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5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783D1F-0177-4B04-80C6-94791FA0C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Blood</a:t>
            </a:r>
            <a:r>
              <a:rPr lang="cs-CZ" dirty="0"/>
              <a:t> plasma. </a:t>
            </a:r>
            <a:r>
              <a:rPr lang="cs-CZ" dirty="0" err="1"/>
              <a:t>Inorganic</a:t>
            </a:r>
            <a:r>
              <a:rPr lang="cs-CZ" dirty="0"/>
              <a:t> </a:t>
            </a:r>
            <a:r>
              <a:rPr lang="cs-CZ" dirty="0" err="1"/>
              <a:t>substances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2AEFDA-7D74-4662-94CB-BD859ACD5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1289120" cy="4139998"/>
          </a:xfrm>
        </p:spPr>
        <p:txBody>
          <a:bodyPr/>
          <a:lstStyle/>
          <a:p>
            <a:r>
              <a:rPr lang="cs-CZ" dirty="0"/>
              <a:t>Na</a:t>
            </a:r>
            <a:r>
              <a:rPr lang="cs-CZ" baseline="30000" dirty="0"/>
              <a:t>+</a:t>
            </a:r>
            <a:r>
              <a:rPr lang="cs-CZ" dirty="0"/>
              <a:t> (137-147 </a:t>
            </a:r>
            <a:r>
              <a:rPr lang="cs-CZ" dirty="0" err="1"/>
              <a:t>mmol</a:t>
            </a:r>
            <a:r>
              <a:rPr lang="cs-CZ" dirty="0"/>
              <a:t>/l): </a:t>
            </a:r>
            <a:r>
              <a:rPr lang="cs-CZ" dirty="0" err="1"/>
              <a:t>osmotic</a:t>
            </a:r>
            <a:r>
              <a:rPr lang="cs-CZ" dirty="0"/>
              <a:t> </a:t>
            </a:r>
            <a:r>
              <a:rPr lang="cs-CZ" dirty="0" err="1"/>
              <a:t>pressure</a:t>
            </a:r>
            <a:r>
              <a:rPr lang="cs-CZ" dirty="0"/>
              <a:t>, </a:t>
            </a:r>
            <a:r>
              <a:rPr lang="cs-CZ" dirty="0" err="1"/>
              <a:t>volume</a:t>
            </a:r>
            <a:r>
              <a:rPr lang="cs-CZ" dirty="0"/>
              <a:t>, pH</a:t>
            </a:r>
          </a:p>
          <a:p>
            <a:r>
              <a:rPr lang="cs-CZ" dirty="0"/>
              <a:t>Cl</a:t>
            </a:r>
            <a:r>
              <a:rPr lang="cs-CZ" baseline="30000" dirty="0"/>
              <a:t>-</a:t>
            </a:r>
            <a:r>
              <a:rPr lang="cs-CZ" dirty="0"/>
              <a:t> (98-106 </a:t>
            </a:r>
            <a:r>
              <a:rPr lang="cs-CZ" dirty="0" err="1"/>
              <a:t>mmol</a:t>
            </a:r>
            <a:r>
              <a:rPr lang="cs-CZ" dirty="0"/>
              <a:t>/l): </a:t>
            </a:r>
            <a:r>
              <a:rPr lang="cs-CZ" dirty="0" err="1"/>
              <a:t>osmotic</a:t>
            </a:r>
            <a:r>
              <a:rPr lang="cs-CZ" dirty="0"/>
              <a:t> </a:t>
            </a:r>
            <a:r>
              <a:rPr lang="cs-CZ" dirty="0" err="1"/>
              <a:t>pressure</a:t>
            </a:r>
            <a:r>
              <a:rPr lang="cs-CZ" dirty="0"/>
              <a:t>, </a:t>
            </a:r>
            <a:r>
              <a:rPr lang="cs-CZ" dirty="0" err="1"/>
              <a:t>volume</a:t>
            </a:r>
            <a:r>
              <a:rPr lang="cs-CZ" dirty="0"/>
              <a:t>, pH</a:t>
            </a:r>
          </a:p>
          <a:p>
            <a:r>
              <a:rPr lang="cs-CZ" dirty="0"/>
              <a:t>K</a:t>
            </a:r>
            <a:r>
              <a:rPr lang="cs-CZ" baseline="30000" dirty="0"/>
              <a:t>+</a:t>
            </a:r>
            <a:r>
              <a:rPr lang="cs-CZ" dirty="0"/>
              <a:t> (3,8-5,1 </a:t>
            </a:r>
            <a:r>
              <a:rPr lang="cs-CZ" dirty="0" err="1"/>
              <a:t>mmol</a:t>
            </a:r>
            <a:r>
              <a:rPr lang="cs-CZ" dirty="0"/>
              <a:t>/l): </a:t>
            </a:r>
            <a:r>
              <a:rPr lang="cs-CZ" dirty="0" err="1"/>
              <a:t>muscle</a:t>
            </a:r>
            <a:r>
              <a:rPr lang="cs-CZ" dirty="0"/>
              <a:t> aktivity</a:t>
            </a:r>
          </a:p>
          <a:p>
            <a:r>
              <a:rPr lang="cs-CZ" dirty="0"/>
              <a:t>Ca</a:t>
            </a:r>
            <a:r>
              <a:rPr lang="cs-CZ" baseline="30000" dirty="0"/>
              <a:t>2+</a:t>
            </a:r>
            <a:r>
              <a:rPr lang="cs-CZ" dirty="0"/>
              <a:t> (2,1-2,7mmol/l): </a:t>
            </a:r>
            <a:r>
              <a:rPr lang="en-US" dirty="0"/>
              <a:t>nerve excitability, muscle </a:t>
            </a:r>
            <a:r>
              <a:rPr lang="cs-CZ" dirty="0"/>
              <a:t>aktivity</a:t>
            </a:r>
            <a:r>
              <a:rPr lang="en-US" dirty="0"/>
              <a:t>, blood clotting, membrane permeability, bone mineralization</a:t>
            </a:r>
            <a:endParaRPr lang="cs-CZ" dirty="0"/>
          </a:p>
          <a:p>
            <a:r>
              <a:rPr lang="cs-CZ" dirty="0"/>
              <a:t>P (0,65-1,62 </a:t>
            </a:r>
            <a:r>
              <a:rPr lang="cs-CZ" dirty="0" err="1"/>
              <a:t>mmol</a:t>
            </a:r>
            <a:r>
              <a:rPr lang="cs-CZ" dirty="0"/>
              <a:t>/l): pH </a:t>
            </a:r>
            <a:r>
              <a:rPr lang="cs-CZ" dirty="0" err="1"/>
              <a:t>regulation</a:t>
            </a:r>
            <a:r>
              <a:rPr lang="cs-CZ" dirty="0"/>
              <a:t>, bone </a:t>
            </a:r>
            <a:r>
              <a:rPr lang="cs-CZ" dirty="0" err="1"/>
              <a:t>mineralisation</a:t>
            </a:r>
            <a:endParaRPr lang="cs-CZ" dirty="0"/>
          </a:p>
          <a:p>
            <a:r>
              <a:rPr lang="cs-CZ" dirty="0"/>
              <a:t>Mg</a:t>
            </a:r>
            <a:r>
              <a:rPr lang="cs-CZ" baseline="30000" dirty="0"/>
              <a:t>2+</a:t>
            </a:r>
            <a:r>
              <a:rPr lang="cs-CZ" dirty="0"/>
              <a:t> (0,75-1,25 </a:t>
            </a:r>
            <a:r>
              <a:rPr lang="cs-CZ" dirty="0" err="1"/>
              <a:t>mmol</a:t>
            </a:r>
            <a:r>
              <a:rPr lang="cs-CZ" dirty="0"/>
              <a:t>/l): enzyme </a:t>
            </a:r>
            <a:r>
              <a:rPr lang="cs-CZ" dirty="0" err="1"/>
              <a:t>activity</a:t>
            </a:r>
            <a:r>
              <a:rPr lang="cs-CZ" dirty="0"/>
              <a:t>, nerve excitability</a:t>
            </a:r>
          </a:p>
          <a:p>
            <a:r>
              <a:rPr lang="cs-CZ" dirty="0"/>
              <a:t>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 (25-34 </a:t>
            </a:r>
            <a:r>
              <a:rPr lang="cs-CZ" dirty="0" err="1"/>
              <a:t>mmol</a:t>
            </a:r>
            <a:r>
              <a:rPr lang="cs-CZ" dirty="0"/>
              <a:t>/l): CO2 transport, pH </a:t>
            </a:r>
            <a:r>
              <a:rPr lang="cs-CZ" dirty="0" err="1"/>
              <a:t>maintenance</a:t>
            </a:r>
            <a:endParaRPr lang="cs-CZ" dirty="0"/>
          </a:p>
          <a:p>
            <a:r>
              <a:rPr lang="cs-CZ" dirty="0" err="1"/>
              <a:t>Fe</a:t>
            </a:r>
            <a:r>
              <a:rPr lang="cs-CZ" dirty="0"/>
              <a:t> (16-25 </a:t>
            </a:r>
            <a:r>
              <a:rPr lang="el-GR" dirty="0"/>
              <a:t>μ</a:t>
            </a:r>
            <a:r>
              <a:rPr lang="cs-CZ" dirty="0"/>
              <a:t>mol/l): </a:t>
            </a:r>
            <a:r>
              <a:rPr lang="en-US" dirty="0"/>
              <a:t>part of </a:t>
            </a:r>
            <a:r>
              <a:rPr lang="en-US" dirty="0" err="1"/>
              <a:t>haemoglobin</a:t>
            </a:r>
            <a:r>
              <a:rPr lang="en-US" dirty="0"/>
              <a:t> - gas transport</a:t>
            </a:r>
            <a:endParaRPr lang="cs-CZ" dirty="0"/>
          </a:p>
          <a:p>
            <a:r>
              <a:rPr lang="cs-CZ" dirty="0"/>
              <a:t>I (275-630 </a:t>
            </a:r>
            <a:r>
              <a:rPr lang="cs-CZ" dirty="0" err="1"/>
              <a:t>nmol</a:t>
            </a:r>
            <a:r>
              <a:rPr lang="cs-CZ" dirty="0"/>
              <a:t>/l): </a:t>
            </a:r>
            <a:r>
              <a:rPr lang="cs-CZ" dirty="0" err="1"/>
              <a:t>thyroid</a:t>
            </a:r>
            <a:r>
              <a:rPr lang="cs-CZ" dirty="0"/>
              <a:t> hormone </a:t>
            </a:r>
            <a:r>
              <a:rPr lang="cs-CZ" dirty="0" err="1"/>
              <a:t>production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954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B1518C-0B7C-4984-BED4-BB85A66183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6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A3FAD7-2326-4E1D-A201-86BD51991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Blood</a:t>
            </a:r>
            <a:r>
              <a:rPr lang="cs-CZ" dirty="0"/>
              <a:t> plasma. </a:t>
            </a:r>
            <a:r>
              <a:rPr lang="cs-CZ" dirty="0" err="1"/>
              <a:t>Organic</a:t>
            </a:r>
            <a:r>
              <a:rPr lang="cs-CZ" dirty="0"/>
              <a:t> </a:t>
            </a:r>
            <a:r>
              <a:rPr lang="cs-CZ" dirty="0" err="1"/>
              <a:t>substances</a:t>
            </a:r>
            <a:r>
              <a:rPr lang="cs-CZ" dirty="0"/>
              <a:t>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2E1F45C-C4D1-4CF2-B7F7-A62911CF2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Plasma </a:t>
            </a:r>
            <a:r>
              <a:rPr lang="cs-CZ" dirty="0" err="1"/>
              <a:t>proteins</a:t>
            </a:r>
            <a:r>
              <a:rPr lang="cs-CZ" dirty="0"/>
              <a:t> 60-80 g/l</a:t>
            </a:r>
          </a:p>
          <a:p>
            <a:pPr lvl="1"/>
            <a:r>
              <a:rPr lang="cs-CZ" dirty="0" err="1"/>
              <a:t>Albumins</a:t>
            </a:r>
            <a:r>
              <a:rPr lang="cs-CZ" dirty="0"/>
              <a:t> (40-48 g/l): </a:t>
            </a:r>
            <a:r>
              <a:rPr lang="en-US" dirty="0"/>
              <a:t>oncotic pressure, transport of ions, fatty acids, hormones</a:t>
            </a:r>
            <a:endParaRPr lang="cs-CZ" dirty="0"/>
          </a:p>
          <a:p>
            <a:pPr lvl="1"/>
            <a:r>
              <a:rPr lang="cs-CZ" dirty="0" err="1"/>
              <a:t>Globulins</a:t>
            </a:r>
            <a:r>
              <a:rPr lang="cs-CZ" dirty="0"/>
              <a:t> (18-30 g/l)</a:t>
            </a:r>
          </a:p>
          <a:p>
            <a:pPr lvl="2"/>
            <a:r>
              <a:rPr lang="el-GR" dirty="0"/>
              <a:t>α-</a:t>
            </a:r>
            <a:r>
              <a:rPr lang="cs-CZ" dirty="0"/>
              <a:t>g</a:t>
            </a:r>
            <a:r>
              <a:rPr lang="en-US" dirty="0" err="1"/>
              <a:t>lobulins</a:t>
            </a:r>
            <a:r>
              <a:rPr lang="en-US" dirty="0"/>
              <a:t>: transport of hormones, metals, vitamins</a:t>
            </a:r>
            <a:endParaRPr lang="cs-CZ" dirty="0"/>
          </a:p>
          <a:p>
            <a:pPr lvl="2"/>
            <a:r>
              <a:rPr lang="el-GR" dirty="0"/>
              <a:t>β-</a:t>
            </a:r>
            <a:r>
              <a:rPr lang="cs-CZ" dirty="0"/>
              <a:t> g</a:t>
            </a:r>
            <a:r>
              <a:rPr lang="en-US" dirty="0" err="1"/>
              <a:t>lobulins</a:t>
            </a:r>
            <a:r>
              <a:rPr lang="cs-CZ" dirty="0"/>
              <a:t>: heme </a:t>
            </a:r>
            <a:r>
              <a:rPr lang="cs-CZ" dirty="0" err="1"/>
              <a:t>binding</a:t>
            </a:r>
            <a:r>
              <a:rPr lang="cs-CZ" dirty="0"/>
              <a:t>, vit. B12, iron, cholesterol transport</a:t>
            </a:r>
          </a:p>
          <a:p>
            <a:pPr lvl="2"/>
            <a:r>
              <a:rPr lang="el-GR" dirty="0"/>
              <a:t>γ-</a:t>
            </a:r>
            <a:r>
              <a:rPr lang="cs-CZ" dirty="0"/>
              <a:t> g</a:t>
            </a:r>
            <a:r>
              <a:rPr lang="en-US" dirty="0" err="1"/>
              <a:t>lobulins</a:t>
            </a:r>
            <a:r>
              <a:rPr lang="cs-CZ" dirty="0"/>
              <a:t>: </a:t>
            </a:r>
            <a:r>
              <a:rPr lang="cs-CZ" dirty="0" err="1"/>
              <a:t>antibodies</a:t>
            </a:r>
            <a:r>
              <a:rPr lang="cs-CZ" dirty="0"/>
              <a:t>,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immunity</a:t>
            </a:r>
            <a:endParaRPr lang="cs-CZ" dirty="0"/>
          </a:p>
          <a:p>
            <a:pPr lvl="1"/>
            <a:r>
              <a:rPr lang="cs-CZ" dirty="0"/>
              <a:t>Fibrinogen (3 g/l):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en-US" dirty="0"/>
              <a:t>clotting</a:t>
            </a:r>
          </a:p>
          <a:p>
            <a:r>
              <a:rPr lang="cs-CZ" dirty="0" err="1"/>
              <a:t>Lipids</a:t>
            </a:r>
            <a:r>
              <a:rPr lang="cs-CZ" dirty="0"/>
              <a:t> (4-10 g/l)</a:t>
            </a:r>
          </a:p>
          <a:p>
            <a:r>
              <a:rPr lang="cs-CZ" dirty="0" err="1"/>
              <a:t>Glucose</a:t>
            </a:r>
            <a:r>
              <a:rPr lang="cs-CZ" dirty="0"/>
              <a:t> (4-5,5 </a:t>
            </a:r>
            <a:r>
              <a:rPr lang="cs-CZ" dirty="0" err="1"/>
              <a:t>mmol</a:t>
            </a:r>
            <a:r>
              <a:rPr lang="cs-CZ" dirty="0"/>
              <a:t>/l)</a:t>
            </a:r>
          </a:p>
          <a:p>
            <a:r>
              <a:rPr lang="cs-CZ" dirty="0" err="1"/>
              <a:t>Nitrogen</a:t>
            </a:r>
            <a:r>
              <a:rPr lang="cs-CZ" dirty="0"/>
              <a:t> </a:t>
            </a:r>
            <a:r>
              <a:rPr lang="cs-CZ" dirty="0" err="1"/>
              <a:t>substances</a:t>
            </a:r>
            <a:r>
              <a:rPr lang="cs-CZ" dirty="0"/>
              <a:t> (0,2-0,4 g/l): urea, bilirubin, </a:t>
            </a:r>
            <a:r>
              <a:rPr lang="cs-CZ" dirty="0" err="1"/>
              <a:t>amino</a:t>
            </a:r>
            <a:r>
              <a:rPr lang="cs-CZ" dirty="0"/>
              <a:t> </a:t>
            </a:r>
            <a:r>
              <a:rPr lang="cs-CZ" dirty="0" err="1"/>
              <a:t>acids</a:t>
            </a:r>
            <a:endParaRPr lang="cs-CZ" dirty="0"/>
          </a:p>
          <a:p>
            <a:r>
              <a:rPr lang="cs-CZ" dirty="0" err="1"/>
              <a:t>Hormones</a:t>
            </a:r>
            <a:r>
              <a:rPr lang="cs-CZ" dirty="0"/>
              <a:t>, </a:t>
            </a:r>
            <a:r>
              <a:rPr lang="cs-CZ" dirty="0" err="1"/>
              <a:t>vitamins</a:t>
            </a:r>
            <a:r>
              <a:rPr lang="cs-CZ" dirty="0"/>
              <a:t>, </a:t>
            </a:r>
            <a:r>
              <a:rPr lang="cs-CZ" dirty="0" err="1"/>
              <a:t>enzymes</a:t>
            </a:r>
            <a:r>
              <a:rPr lang="cs-CZ" dirty="0"/>
              <a:t>, </a:t>
            </a:r>
            <a:r>
              <a:rPr lang="cs-CZ" dirty="0" err="1"/>
              <a:t>drugs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9813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8699CF-D4E7-44DD-BBB3-E7658A001E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7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934D536-41B2-4D81-B894-6FB024152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Formed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elements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C11B79B-159A-4261-A89F-119B316588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5641" r="8043" b="8548"/>
          <a:stretch/>
        </p:blipFill>
        <p:spPr>
          <a:xfrm>
            <a:off x="301818" y="1629249"/>
            <a:ext cx="10449309" cy="467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9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F867F5-3D07-4B71-9EB2-D6229B790B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8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3027218-D00D-40E8-A7DD-5EC6D499F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Haematopoiesis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EFEDB08-28B5-4768-A67C-0DEE81A4A8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222" y="1108050"/>
            <a:ext cx="7001555" cy="574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19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99292DD-D14B-40EC-9B2E-665357AC99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9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6CA550-861A-4B12-B322-D20DFBF4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Erythropoiesis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33745E2-A0C4-493F-928F-9DAC8BBB5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68" y="1691025"/>
            <a:ext cx="7344138" cy="4139998"/>
          </a:xfrm>
        </p:spPr>
        <p:txBody>
          <a:bodyPr/>
          <a:lstStyle/>
          <a:p>
            <a:r>
              <a:rPr lang="en-US" dirty="0"/>
              <a:t>Erythropoietin - formation in the kidneys</a:t>
            </a:r>
            <a:endParaRPr lang="cs-CZ" dirty="0"/>
          </a:p>
          <a:p>
            <a:pPr lvl="1"/>
            <a:r>
              <a:rPr lang="en-US" dirty="0"/>
              <a:t>acts on sensitive determinate progenitor cells in the bone marrow</a:t>
            </a:r>
            <a:endParaRPr lang="cs-CZ" dirty="0"/>
          </a:p>
          <a:p>
            <a:pPr lvl="1"/>
            <a:r>
              <a:rPr lang="cs-CZ" dirty="0" err="1"/>
              <a:t>stimulates</a:t>
            </a:r>
            <a:r>
              <a:rPr lang="cs-CZ" dirty="0"/>
              <a:t> </a:t>
            </a:r>
            <a:r>
              <a:rPr lang="cs-CZ" dirty="0" err="1"/>
              <a:t>nucleic</a:t>
            </a:r>
            <a:r>
              <a:rPr lang="cs-CZ" dirty="0"/>
              <a:t> acid </a:t>
            </a:r>
            <a:r>
              <a:rPr lang="cs-CZ" dirty="0" err="1"/>
              <a:t>synthesis</a:t>
            </a:r>
            <a:r>
              <a:rPr lang="cs-CZ" dirty="0"/>
              <a:t> </a:t>
            </a:r>
          </a:p>
          <a:p>
            <a:pPr lvl="1"/>
            <a:r>
              <a:rPr lang="en-US" dirty="0"/>
              <a:t>activates genes required for </a:t>
            </a:r>
            <a:r>
              <a:rPr lang="en-US" dirty="0" err="1"/>
              <a:t>haemoglobin</a:t>
            </a:r>
            <a:r>
              <a:rPr lang="en-US" dirty="0"/>
              <a:t> synthesis</a:t>
            </a:r>
            <a:endParaRPr lang="cs-CZ" dirty="0"/>
          </a:p>
          <a:p>
            <a:pPr lvl="1"/>
            <a:r>
              <a:rPr lang="cs-CZ" dirty="0" err="1"/>
              <a:t>increases</a:t>
            </a:r>
            <a:r>
              <a:rPr lang="cs-CZ" dirty="0"/>
              <a:t> </a:t>
            </a:r>
            <a:r>
              <a:rPr lang="cs-CZ" dirty="0" err="1"/>
              <a:t>Fe</a:t>
            </a:r>
            <a:r>
              <a:rPr lang="cs-CZ" dirty="0"/>
              <a:t> </a:t>
            </a:r>
            <a:r>
              <a:rPr lang="cs-CZ" dirty="0" err="1"/>
              <a:t>intake</a:t>
            </a:r>
            <a:endParaRPr lang="cs-CZ" dirty="0"/>
          </a:p>
          <a:p>
            <a:r>
              <a:rPr lang="en-US" dirty="0"/>
              <a:t>Substances needed for erythrocyte production</a:t>
            </a:r>
            <a:endParaRPr lang="cs-CZ" dirty="0"/>
          </a:p>
          <a:p>
            <a:pPr lvl="1"/>
            <a:r>
              <a:rPr lang="en-US" dirty="0"/>
              <a:t>amino acids: the protein part of </a:t>
            </a:r>
            <a:r>
              <a:rPr lang="en-US" dirty="0" err="1"/>
              <a:t>haemoglobin</a:t>
            </a:r>
            <a:endParaRPr lang="cs-CZ" dirty="0"/>
          </a:p>
          <a:p>
            <a:pPr lvl="1"/>
            <a:r>
              <a:rPr lang="en-US" dirty="0"/>
              <a:t>iron: binding of oxygen to </a:t>
            </a:r>
            <a:r>
              <a:rPr lang="en-US" dirty="0" err="1"/>
              <a:t>haemoglobin</a:t>
            </a:r>
            <a:r>
              <a:rPr lang="en-US" dirty="0"/>
              <a:t> and myoglobin</a:t>
            </a:r>
            <a:endParaRPr lang="cs-CZ" dirty="0"/>
          </a:p>
          <a:p>
            <a:pPr lvl="1"/>
            <a:r>
              <a:rPr lang="cs-CZ" dirty="0"/>
              <a:t>v</a:t>
            </a:r>
            <a:r>
              <a:rPr lang="nn-NO" dirty="0"/>
              <a:t>itamin B12: essential for DNA synthesis</a:t>
            </a:r>
            <a:endParaRPr lang="cs-CZ" dirty="0"/>
          </a:p>
          <a:p>
            <a:pPr lvl="1"/>
            <a:r>
              <a:rPr lang="cs-CZ" dirty="0" err="1"/>
              <a:t>Folic</a:t>
            </a:r>
            <a:r>
              <a:rPr lang="cs-CZ" dirty="0"/>
              <a:t> acid: </a:t>
            </a:r>
            <a:r>
              <a:rPr lang="nn-NO" dirty="0"/>
              <a:t>essential </a:t>
            </a:r>
            <a:r>
              <a:rPr lang="cs-CZ" dirty="0" err="1"/>
              <a:t>for</a:t>
            </a:r>
            <a:r>
              <a:rPr lang="cs-CZ" dirty="0"/>
              <a:t> DNA </a:t>
            </a:r>
            <a:r>
              <a:rPr lang="cs-CZ" dirty="0" err="1"/>
              <a:t>synthesis</a:t>
            </a: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0B6795C-196C-4A8A-BAC3-F563E1ED9924}"/>
              </a:ext>
            </a:extLst>
          </p:cNvPr>
          <p:cNvSpPr/>
          <p:nvPr/>
        </p:nvSpPr>
        <p:spPr bwMode="auto">
          <a:xfrm>
            <a:off x="10615749" y="5921829"/>
            <a:ext cx="1396183" cy="8534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64DB507-0932-46AC-89CF-14B5116FCD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8" r="2826" b="1716"/>
          <a:stretch/>
        </p:blipFill>
        <p:spPr>
          <a:xfrm>
            <a:off x="6822297" y="1182482"/>
            <a:ext cx="5308743" cy="529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7641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en-v10.potx" id="{4809AA62-8658-4889-927F-CCFBD8AEEE2D}" vid="{4A362696-E9B4-4D14-B349-4BDD75ADC31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Physiology of blood. Blood types. Immune system.</Template>
  <TotalTime>1389</TotalTime>
  <Words>1758</Words>
  <Application>Microsoft Office PowerPoint</Application>
  <PresentationFormat>Širokoúhlá obrazovka</PresentationFormat>
  <Paragraphs>306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5" baseType="lpstr">
      <vt:lpstr>Arial</vt:lpstr>
      <vt:lpstr>Tahoma</vt:lpstr>
      <vt:lpstr>Times New Roman</vt:lpstr>
      <vt:lpstr>Wingdings</vt:lpstr>
      <vt:lpstr>Presentation_MU_EN</vt:lpstr>
      <vt:lpstr>Physiology of blood. Blood types.  Immune system.</vt:lpstr>
      <vt:lpstr>Final exame questions</vt:lpstr>
      <vt:lpstr>Functions of the blood</vt:lpstr>
      <vt:lpstr>Basic characteristics</vt:lpstr>
      <vt:lpstr>Blood plasma. Inorganic substances</vt:lpstr>
      <vt:lpstr>Blood plasma. Organic substances.</vt:lpstr>
      <vt:lpstr>Formed blood elements</vt:lpstr>
      <vt:lpstr>Haematopoiesis</vt:lpstr>
      <vt:lpstr>Erythropoiesis</vt:lpstr>
      <vt:lpstr>Extinction of red blood cells</vt:lpstr>
      <vt:lpstr>Red blood cell</vt:lpstr>
      <vt:lpstr>Functions of the RBC</vt:lpstr>
      <vt:lpstr>Haemoglobin</vt:lpstr>
      <vt:lpstr>Hemolysis</vt:lpstr>
      <vt:lpstr>Suspension stability of blood </vt:lpstr>
      <vt:lpstr>Sedimentation rate </vt:lpstr>
      <vt:lpstr>Blood groups</vt:lpstr>
      <vt:lpstr>AB0 system</vt:lpstr>
      <vt:lpstr>Rh factor</vt:lpstr>
      <vt:lpstr>Blood groups</vt:lpstr>
      <vt:lpstr>Haematopoiesis</vt:lpstr>
      <vt:lpstr>Innate immune system</vt:lpstr>
      <vt:lpstr>Recognizing invaders </vt:lpstr>
      <vt:lpstr>Complement cascade</vt:lpstr>
      <vt:lpstr>Complement activation pathways</vt:lpstr>
      <vt:lpstr>Common pathway</vt:lpstr>
      <vt:lpstr>Adaptive immune system </vt:lpstr>
      <vt:lpstr>Major histocompatibility complex</vt:lpstr>
      <vt:lpstr>Immunoglobulin structure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Physiology of blood. Blood types.  Immune system.</dc:title>
  <dc:creator>Xenie Budínská</dc:creator>
  <cp:lastModifiedBy>Xenie Budínská</cp:lastModifiedBy>
  <cp:revision>35</cp:revision>
  <cp:lastPrinted>1601-01-01T00:00:00Z</cp:lastPrinted>
  <dcterms:created xsi:type="dcterms:W3CDTF">2023-11-28T08:27:30Z</dcterms:created>
  <dcterms:modified xsi:type="dcterms:W3CDTF">2023-11-30T11:40:13Z</dcterms:modified>
</cp:coreProperties>
</file>