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75" r:id="rId2"/>
    <p:sldId id="276" r:id="rId3"/>
    <p:sldId id="278" r:id="rId4"/>
    <p:sldId id="289" r:id="rId5"/>
    <p:sldId id="286" r:id="rId6"/>
    <p:sldId id="279" r:id="rId7"/>
    <p:sldId id="280" r:id="rId8"/>
    <p:sldId id="287" r:id="rId9"/>
    <p:sldId id="282" r:id="rId10"/>
    <p:sldId id="283" r:id="rId11"/>
    <p:sldId id="284" r:id="rId12"/>
    <p:sldId id="281" r:id="rId13"/>
    <p:sldId id="285" r:id="rId14"/>
    <p:sldId id="288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144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846480"/>
            <a:ext cx="11361600" cy="1171580"/>
          </a:xfrm>
        </p:spPr>
        <p:txBody>
          <a:bodyPr/>
          <a:lstStyle/>
          <a:p>
            <a:r>
              <a:rPr lang="en-US" dirty="0"/>
              <a:t>Case report </a:t>
            </a:r>
            <a:r>
              <a:rPr lang="cs-CZ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Alagille</a:t>
            </a:r>
            <a:r>
              <a:rPr lang="en-US" dirty="0"/>
              <a:t> syndrome 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Dagmar Procházková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1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604434"/>
            <a:ext cx="10753200" cy="5227566"/>
          </a:xfrm>
        </p:spPr>
        <p:txBody>
          <a:bodyPr/>
          <a:lstStyle/>
          <a:p>
            <a:r>
              <a:rPr lang="cs-CZ" altLang="cs-CZ" dirty="0" err="1" smtClean="0"/>
              <a:t>We</a:t>
            </a:r>
            <a:r>
              <a:rPr lang="cs-CZ" altLang="cs-CZ" dirty="0" smtClean="0"/>
              <a:t> </a:t>
            </a:r>
            <a:r>
              <a:rPr lang="cs-CZ" altLang="cs-CZ" dirty="0" err="1"/>
              <a:t>present</a:t>
            </a:r>
            <a:r>
              <a:rPr lang="cs-CZ" altLang="cs-CZ" dirty="0"/>
              <a:t> p</a:t>
            </a:r>
            <a:r>
              <a:rPr lang="en-US" altLang="cs-CZ" dirty="0" err="1"/>
              <a:t>henotype</a:t>
            </a:r>
            <a:r>
              <a:rPr lang="en-US" altLang="cs-CZ" dirty="0"/>
              <a:t> of 4 </a:t>
            </a:r>
            <a:r>
              <a:rPr lang="en-US" altLang="cs-CZ" dirty="0" err="1"/>
              <a:t>probands</a:t>
            </a:r>
            <a:r>
              <a:rPr lang="en-US" altLang="cs-CZ" dirty="0"/>
              <a:t> with ALGS1, whose involvement was confirmed by molecular genetic </a:t>
            </a:r>
            <a:r>
              <a:rPr lang="en-US" altLang="cs-CZ" dirty="0" smtClean="0"/>
              <a:t>examination</a:t>
            </a:r>
            <a:endParaRPr lang="cs-CZ" altLang="cs-CZ" dirty="0"/>
          </a:p>
          <a:p>
            <a:pPr marL="72000" indent="0">
              <a:buNone/>
            </a:pPr>
            <a:endParaRPr lang="cs-CZ" altLang="cs-CZ" dirty="0"/>
          </a:p>
          <a:p>
            <a:r>
              <a:rPr lang="en-US" altLang="cs-CZ" dirty="0"/>
              <a:t>Method: </a:t>
            </a:r>
            <a:r>
              <a:rPr lang="en-US" altLang="cs-CZ" b="1" dirty="0"/>
              <a:t>next generation sequencing technique </a:t>
            </a:r>
            <a:r>
              <a:rPr lang="en-US" altLang="cs-CZ" dirty="0"/>
              <a:t>(</a:t>
            </a:r>
            <a:r>
              <a:rPr lang="en-US" altLang="cs-CZ" dirty="0" err="1"/>
              <a:t>MiSeq</a:t>
            </a:r>
            <a:r>
              <a:rPr lang="en-US" altLang="cs-CZ" dirty="0"/>
              <a:t>, Illumina) followed by direct sequencing of PCR products on a genetic analyzer. At the genomic DNA level, the coding region of the </a:t>
            </a:r>
            <a:r>
              <a:rPr lang="en-US" altLang="cs-CZ" i="1" dirty="0"/>
              <a:t>JAG1</a:t>
            </a:r>
            <a:r>
              <a:rPr lang="en-US" altLang="cs-CZ" dirty="0"/>
              <a:t> gene, including exon / intron boundaries, was sequenced. The obtained sequences were compared with the reference sequences of the </a:t>
            </a:r>
            <a:r>
              <a:rPr lang="en-US" altLang="cs-CZ" i="1" dirty="0"/>
              <a:t>JAG1</a:t>
            </a:r>
            <a:r>
              <a:rPr lang="en-US" altLang="cs-CZ" dirty="0"/>
              <a:t> gene NG_007496.1 and NM_000214.2. The analysis of the found variants was performed on the basis of the reference database (http://www.ncbi.nlm.nih.gov/projects/SNP).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3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 of patients with ALGS1</a:t>
            </a:r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504735"/>
              </p:ext>
            </p:extLst>
          </p:nvPr>
        </p:nvGraphicFramePr>
        <p:xfrm>
          <a:off x="720000" y="1317357"/>
          <a:ext cx="10438780" cy="4602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905">
                  <a:extLst>
                    <a:ext uri="{9D8B030D-6E8A-4147-A177-3AD203B41FA5}">
                      <a16:colId xmlns:a16="http://schemas.microsoft.com/office/drawing/2014/main" val="3864167323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2222503567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914183839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2149777198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2128334734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2037657857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2228223090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3267479022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3578415638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2914494286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139131451"/>
                    </a:ext>
                  </a:extLst>
                </a:gridCol>
                <a:gridCol w="841170">
                  <a:extLst>
                    <a:ext uri="{9D8B030D-6E8A-4147-A177-3AD203B41FA5}">
                      <a16:colId xmlns:a16="http://schemas.microsoft.com/office/drawing/2014/main" val="649051785"/>
                    </a:ext>
                  </a:extLst>
                </a:gridCol>
                <a:gridCol w="1351388">
                  <a:extLst>
                    <a:ext uri="{9D8B030D-6E8A-4147-A177-3AD203B41FA5}">
                      <a16:colId xmlns:a16="http://schemas.microsoft.com/office/drawing/2014/main" val="457989076"/>
                    </a:ext>
                  </a:extLst>
                </a:gridCol>
                <a:gridCol w="965277">
                  <a:extLst>
                    <a:ext uri="{9D8B030D-6E8A-4147-A177-3AD203B41FA5}">
                      <a16:colId xmlns:a16="http://schemas.microsoft.com/office/drawing/2014/main" val="3947243885"/>
                    </a:ext>
                  </a:extLst>
                </a:gridCol>
              </a:tblGrid>
              <a:tr h="25347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Table 1 Clinical features present in carriers of JAG1 mutations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505678275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1169383812"/>
                  </a:ext>
                </a:extLst>
              </a:tr>
              <a:tr h="36244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Pacient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Diagnosis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Peculiar face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Cholestasis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Liver biopsy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Heart disease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Ocular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Skeletal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Renal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Others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503201447"/>
                  </a:ext>
                </a:extLst>
              </a:tr>
              <a:tr h="46218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Age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anomalies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anomalies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anomalies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564934602"/>
                  </a:ext>
                </a:extLst>
              </a:tr>
              <a:tr h="46218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16 month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yes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yes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intrahepatic bile duct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peripheral pulmonary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butterfly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learning disability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200196314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paucity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artery stenosis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vertebrae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820153053"/>
                  </a:ext>
                </a:extLst>
              </a:tr>
              <a:tr h="46218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2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6 years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yes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yes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intrahepatic bile duct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peripheral pulmonary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no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5609041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paucity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artery stenosis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481943086"/>
                  </a:ext>
                </a:extLst>
              </a:tr>
              <a:tr h="46218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7month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yes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yes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intrahepatic bile duct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peripheral pulmonary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ren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behavioral disorders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39904025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paucity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artery stenosis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arcuatus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302369926"/>
                  </a:ext>
                </a:extLst>
              </a:tr>
              <a:tr h="46218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3 month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yes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yes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intrahepatic bile duct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peripheral pulmonary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embryotoxon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rib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cystic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hypothyroidism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1787257879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paucity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artery stenosis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posterior 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anomalies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disease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growth retardation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650057762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1677648727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784891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molecular genetic testing of the JAG1 gene</a:t>
            </a:r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05939"/>
              </p:ext>
            </p:extLst>
          </p:nvPr>
        </p:nvGraphicFramePr>
        <p:xfrm>
          <a:off x="1311162" y="1655998"/>
          <a:ext cx="9570875" cy="4572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872">
                  <a:extLst>
                    <a:ext uri="{9D8B030D-6E8A-4147-A177-3AD203B41FA5}">
                      <a16:colId xmlns:a16="http://schemas.microsoft.com/office/drawing/2014/main" val="2199230545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2656358296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3588093924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3688183364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1777402446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3871664823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736190867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450607405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3811475385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2464292846"/>
                    </a:ext>
                  </a:extLst>
                </a:gridCol>
                <a:gridCol w="606872">
                  <a:extLst>
                    <a:ext uri="{9D8B030D-6E8A-4147-A177-3AD203B41FA5}">
                      <a16:colId xmlns:a16="http://schemas.microsoft.com/office/drawing/2014/main" val="1245224093"/>
                    </a:ext>
                  </a:extLst>
                </a:gridCol>
                <a:gridCol w="771232">
                  <a:extLst>
                    <a:ext uri="{9D8B030D-6E8A-4147-A177-3AD203B41FA5}">
                      <a16:colId xmlns:a16="http://schemas.microsoft.com/office/drawing/2014/main" val="508891720"/>
                    </a:ext>
                  </a:extLst>
                </a:gridCol>
                <a:gridCol w="1239030">
                  <a:extLst>
                    <a:ext uri="{9D8B030D-6E8A-4147-A177-3AD203B41FA5}">
                      <a16:colId xmlns:a16="http://schemas.microsoft.com/office/drawing/2014/main" val="3354705627"/>
                    </a:ext>
                  </a:extLst>
                </a:gridCol>
                <a:gridCol w="885021">
                  <a:extLst>
                    <a:ext uri="{9D8B030D-6E8A-4147-A177-3AD203B41FA5}">
                      <a16:colId xmlns:a16="http://schemas.microsoft.com/office/drawing/2014/main" val="2565256206"/>
                    </a:ext>
                  </a:extLst>
                </a:gridCol>
              </a:tblGrid>
              <a:tr h="26943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Table 2 Mutations in JAG1 found in patients with Alagille syndrome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1936489588"/>
                  </a:ext>
                </a:extLst>
              </a:tr>
              <a:tr h="272123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570858139"/>
                  </a:ext>
                </a:extLst>
              </a:tr>
              <a:tr h="30538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Pacient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identified sequence variants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Mutation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Exon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cDNA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Protein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Mutation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2543467226"/>
                  </a:ext>
                </a:extLst>
              </a:tr>
              <a:tr h="27212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origin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type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465302483"/>
                  </a:ext>
                </a:extLst>
              </a:tr>
              <a:tr h="52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gene JAG1 (NM_000214.2):c.3189dupG in heterozygous state</a:t>
                      </a:r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not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25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c.3189dupG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p.Asn1064Glufs*45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frameshift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1418659427"/>
                  </a:ext>
                </a:extLst>
              </a:tr>
              <a:tr h="27212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novel mutation, duplication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investigated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1632340364"/>
                  </a:ext>
                </a:extLst>
              </a:tr>
              <a:tr h="52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2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gene JAG1(NM_000214.2): c.2039delG in heterozygous state</a:t>
                      </a:r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mother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16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c.2039delG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p.Gly680Alafs*63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frameshift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1646633677"/>
                  </a:ext>
                </a:extLst>
              </a:tr>
              <a:tr h="27212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novel mutation, deletion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3702180533"/>
                  </a:ext>
                </a:extLst>
              </a:tr>
              <a:tr h="52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gene  JAG1 (NM_000214.2):c.1913delG in heterozygous state</a:t>
                      </a:r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father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15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c.1913delG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p.Cys638Leufs*105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frameshift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3306103702"/>
                  </a:ext>
                </a:extLst>
              </a:tr>
              <a:tr h="27212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novel mutation, deletion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2986336618"/>
                  </a:ext>
                </a:extLst>
              </a:tr>
              <a:tr h="52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gene  JAG1 (NM_000214.2):c.2230C&gt;T p.(Arg744Ter) in heterozygous state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de novo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18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c.2230C&gt;T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p.Arg744Ter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nonsense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1541119842"/>
                  </a:ext>
                </a:extLst>
              </a:tr>
              <a:tr h="27212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substitution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val="487603033"/>
                  </a:ext>
                </a:extLst>
              </a:tr>
              <a:tr h="26943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the c. nomenclature is based on the cDNA sequence NM_000214.2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29559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screening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/>
              <a:t>mother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proband No. 2 </a:t>
            </a:r>
            <a:r>
              <a:rPr lang="cs-CZ" altLang="cs-CZ" dirty="0" err="1"/>
              <a:t>was</a:t>
            </a:r>
            <a:r>
              <a:rPr lang="cs-CZ" altLang="cs-CZ" dirty="0"/>
              <a:t> </a:t>
            </a:r>
            <a:r>
              <a:rPr lang="cs-CZ" altLang="cs-CZ" dirty="0" err="1"/>
              <a:t>monitored</a:t>
            </a:r>
            <a:r>
              <a:rPr lang="cs-CZ" altLang="cs-CZ" dirty="0"/>
              <a:t> </a:t>
            </a:r>
            <a:r>
              <a:rPr lang="cs-CZ" altLang="cs-CZ" dirty="0" err="1"/>
              <a:t>at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Department </a:t>
            </a:r>
            <a:r>
              <a:rPr lang="cs-CZ" altLang="cs-CZ" dirty="0" err="1"/>
              <a:t>of</a:t>
            </a:r>
            <a:r>
              <a:rPr lang="cs-CZ" altLang="cs-CZ" dirty="0"/>
              <a:t> Gastroenterology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unexplained</a:t>
            </a:r>
            <a:r>
              <a:rPr lang="cs-CZ" altLang="cs-CZ" dirty="0"/>
              <a:t> hepatitis</a:t>
            </a:r>
          </a:p>
          <a:p>
            <a:endParaRPr lang="cs-CZ" altLang="cs-CZ" dirty="0"/>
          </a:p>
          <a:p>
            <a:r>
              <a:rPr lang="cs-CZ" altLang="cs-CZ" dirty="0" err="1"/>
              <a:t>Molecular</a:t>
            </a:r>
            <a:r>
              <a:rPr lang="cs-CZ" altLang="cs-CZ" dirty="0"/>
              <a:t> - </a:t>
            </a:r>
            <a:r>
              <a:rPr lang="cs-CZ" altLang="cs-CZ" dirty="0" err="1"/>
              <a:t>genetic</a:t>
            </a:r>
            <a:r>
              <a:rPr lang="cs-CZ" altLang="cs-CZ" dirty="0"/>
              <a:t> </a:t>
            </a:r>
            <a:r>
              <a:rPr lang="cs-CZ" altLang="cs-CZ" dirty="0" err="1"/>
              <a:t>examination</a:t>
            </a:r>
            <a:r>
              <a:rPr lang="cs-CZ" altLang="cs-CZ" dirty="0"/>
              <a:t> </a:t>
            </a:r>
            <a:r>
              <a:rPr lang="cs-CZ" altLang="cs-CZ" dirty="0" err="1"/>
              <a:t>also</a:t>
            </a:r>
            <a:r>
              <a:rPr lang="cs-CZ" altLang="cs-CZ" dirty="0"/>
              <a:t> </a:t>
            </a:r>
            <a:r>
              <a:rPr lang="cs-CZ" altLang="cs-CZ" dirty="0" err="1"/>
              <a:t>confirmed</a:t>
            </a:r>
            <a:r>
              <a:rPr lang="cs-CZ" altLang="cs-CZ" dirty="0"/>
              <a:t>  ALGS1</a:t>
            </a:r>
          </a:p>
          <a:p>
            <a:endParaRPr lang="cs-CZ" altLang="cs-CZ" dirty="0"/>
          </a:p>
          <a:p>
            <a:r>
              <a:rPr lang="cs-CZ" altLang="cs-CZ" dirty="0" err="1"/>
              <a:t>Cardiac</a:t>
            </a:r>
            <a:r>
              <a:rPr lang="cs-CZ" altLang="cs-CZ" dirty="0"/>
              <a:t> </a:t>
            </a:r>
            <a:r>
              <a:rPr lang="cs-CZ" altLang="cs-CZ" dirty="0" err="1"/>
              <a:t>examination</a:t>
            </a:r>
            <a:r>
              <a:rPr lang="cs-CZ" altLang="cs-CZ" dirty="0"/>
              <a:t> </a:t>
            </a:r>
            <a:r>
              <a:rPr lang="cs-CZ" altLang="cs-CZ" dirty="0" err="1"/>
              <a:t>revealed</a:t>
            </a:r>
            <a:r>
              <a:rPr lang="cs-CZ" altLang="cs-CZ" dirty="0"/>
              <a:t> </a:t>
            </a:r>
            <a:r>
              <a:rPr lang="cs-CZ" altLang="cs-CZ" dirty="0" err="1"/>
              <a:t>aortic</a:t>
            </a:r>
            <a:r>
              <a:rPr lang="cs-CZ" altLang="cs-CZ" dirty="0"/>
              <a:t> </a:t>
            </a:r>
            <a:r>
              <a:rPr lang="cs-CZ" altLang="cs-CZ" dirty="0" err="1"/>
              <a:t>valve</a:t>
            </a:r>
            <a:r>
              <a:rPr lang="cs-CZ" altLang="cs-CZ" dirty="0"/>
              <a:t> </a:t>
            </a:r>
            <a:r>
              <a:rPr lang="cs-CZ" altLang="cs-CZ" dirty="0" err="1"/>
              <a:t>insufficiency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err="1"/>
              <a:t>Another</a:t>
            </a:r>
            <a:r>
              <a:rPr lang="cs-CZ" altLang="cs-CZ" dirty="0"/>
              <a:t> </a:t>
            </a:r>
            <a:r>
              <a:rPr lang="cs-CZ" altLang="cs-CZ" dirty="0" err="1"/>
              <a:t>sibling</a:t>
            </a:r>
            <a:r>
              <a:rPr lang="cs-CZ" altLang="cs-CZ" dirty="0"/>
              <a:t> - </a:t>
            </a:r>
            <a:r>
              <a:rPr lang="cs-CZ" altLang="cs-CZ" dirty="0" err="1"/>
              <a:t>molecular-genetically</a:t>
            </a:r>
            <a:r>
              <a:rPr lang="cs-CZ" altLang="cs-CZ" dirty="0"/>
              <a:t> ALGS1 </a:t>
            </a:r>
            <a:r>
              <a:rPr lang="cs-CZ" altLang="cs-CZ" dirty="0" err="1"/>
              <a:t>excluded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b="1" u="sng" dirty="0" err="1"/>
              <a:t>Importance</a:t>
            </a:r>
            <a:r>
              <a:rPr lang="cs-CZ" altLang="cs-CZ" b="1" u="sng" dirty="0"/>
              <a:t>:</a:t>
            </a:r>
            <a:r>
              <a:rPr lang="cs-CZ" altLang="cs-CZ" dirty="0"/>
              <a:t> </a:t>
            </a:r>
            <a:r>
              <a:rPr lang="cs-CZ" altLang="cs-CZ" dirty="0" err="1"/>
              <a:t>diagnosis</a:t>
            </a:r>
            <a:r>
              <a:rPr lang="cs-CZ" altLang="cs-CZ" dirty="0"/>
              <a:t> and </a:t>
            </a:r>
            <a:r>
              <a:rPr lang="cs-CZ" altLang="cs-CZ" dirty="0" err="1"/>
              <a:t>genetic</a:t>
            </a:r>
            <a:r>
              <a:rPr lang="cs-CZ" altLang="cs-CZ" dirty="0"/>
              <a:t> </a:t>
            </a:r>
            <a:r>
              <a:rPr lang="cs-CZ" altLang="cs-CZ" dirty="0" err="1"/>
              <a:t>counseling</a:t>
            </a:r>
            <a:r>
              <a:rPr lang="cs-CZ" altLang="cs-CZ" dirty="0"/>
              <a:t> in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family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351040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The</a:t>
            </a:r>
            <a:r>
              <a:rPr lang="cs-CZ" altLang="cs-CZ" dirty="0"/>
              <a:t> care </a:t>
            </a:r>
            <a:r>
              <a:rPr lang="cs-CZ" altLang="cs-CZ" dirty="0" err="1"/>
              <a:t>of</a:t>
            </a:r>
            <a:r>
              <a:rPr lang="cs-CZ" altLang="cs-CZ" dirty="0"/>
              <a:t> these </a:t>
            </a:r>
            <a:r>
              <a:rPr lang="cs-CZ" altLang="cs-CZ" dirty="0" err="1"/>
              <a:t>patients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multidisciplinary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It</a:t>
            </a:r>
            <a:r>
              <a:rPr lang="cs-CZ" altLang="cs-CZ" dirty="0"/>
              <a:t> </a:t>
            </a:r>
            <a:r>
              <a:rPr lang="cs-CZ" altLang="cs-CZ" dirty="0" err="1"/>
              <a:t>includes</a:t>
            </a:r>
            <a:r>
              <a:rPr lang="cs-CZ" altLang="cs-CZ" dirty="0"/>
              <a:t> a </a:t>
            </a:r>
            <a:r>
              <a:rPr lang="cs-CZ" altLang="cs-CZ" dirty="0" err="1"/>
              <a:t>pediatrician</a:t>
            </a:r>
            <a:r>
              <a:rPr lang="cs-CZ" altLang="cs-CZ" dirty="0"/>
              <a:t>, </a:t>
            </a:r>
            <a:r>
              <a:rPr lang="cs-CZ" altLang="cs-CZ" dirty="0" err="1"/>
              <a:t>hepatologist</a:t>
            </a:r>
            <a:r>
              <a:rPr lang="cs-CZ" altLang="cs-CZ" dirty="0"/>
              <a:t>, </a:t>
            </a:r>
            <a:r>
              <a:rPr lang="cs-CZ" altLang="cs-CZ" dirty="0" err="1"/>
              <a:t>cardiologist</a:t>
            </a:r>
            <a:r>
              <a:rPr lang="cs-CZ" altLang="cs-CZ" dirty="0"/>
              <a:t>, </a:t>
            </a:r>
            <a:r>
              <a:rPr lang="cs-CZ" altLang="cs-CZ" dirty="0" err="1"/>
              <a:t>ophthalmologist</a:t>
            </a:r>
            <a:r>
              <a:rPr lang="cs-CZ" altLang="cs-CZ" dirty="0"/>
              <a:t>, </a:t>
            </a:r>
            <a:r>
              <a:rPr lang="cs-CZ" altLang="cs-CZ" dirty="0" err="1"/>
              <a:t>nephrologist</a:t>
            </a:r>
            <a:r>
              <a:rPr lang="cs-CZ" altLang="cs-CZ" dirty="0"/>
              <a:t>, </a:t>
            </a:r>
            <a:r>
              <a:rPr lang="cs-CZ" altLang="cs-CZ" dirty="0" err="1"/>
              <a:t>endocrinologist</a:t>
            </a:r>
            <a:r>
              <a:rPr lang="cs-CZ" altLang="cs-CZ" dirty="0"/>
              <a:t>, </a:t>
            </a:r>
            <a:r>
              <a:rPr lang="cs-CZ" altLang="cs-CZ" dirty="0" err="1"/>
              <a:t>nutritional</a:t>
            </a:r>
            <a:r>
              <a:rPr lang="cs-CZ" altLang="cs-CZ" dirty="0"/>
              <a:t> </a:t>
            </a:r>
            <a:r>
              <a:rPr lang="cs-CZ" altLang="cs-CZ" dirty="0" err="1"/>
              <a:t>therapist</a:t>
            </a:r>
            <a:r>
              <a:rPr lang="cs-CZ" altLang="cs-CZ" dirty="0"/>
              <a:t>, </a:t>
            </a:r>
            <a:r>
              <a:rPr lang="cs-CZ" altLang="cs-CZ" dirty="0" err="1"/>
              <a:t>radiologist</a:t>
            </a:r>
            <a:r>
              <a:rPr lang="cs-CZ" altLang="cs-CZ" dirty="0"/>
              <a:t>, </a:t>
            </a:r>
            <a:r>
              <a:rPr lang="cs-CZ" altLang="cs-CZ" dirty="0" err="1"/>
              <a:t>geneticist</a:t>
            </a:r>
            <a:r>
              <a:rPr lang="cs-CZ" altLang="cs-CZ" dirty="0"/>
              <a:t> and, in </a:t>
            </a: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/>
              <a:t>cases</a:t>
            </a:r>
            <a:r>
              <a:rPr lang="cs-CZ" altLang="cs-CZ" dirty="0"/>
              <a:t>, a </a:t>
            </a:r>
            <a:r>
              <a:rPr lang="cs-CZ" altLang="cs-CZ" dirty="0" err="1"/>
              <a:t>transplant</a:t>
            </a:r>
            <a:r>
              <a:rPr lang="cs-CZ" altLang="cs-CZ" dirty="0"/>
              <a:t> team.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Molecular-genetic</a:t>
            </a:r>
            <a:r>
              <a:rPr lang="cs-CZ" altLang="cs-CZ" dirty="0"/>
              <a:t> </a:t>
            </a:r>
            <a:r>
              <a:rPr lang="cs-CZ" altLang="cs-CZ" dirty="0" err="1"/>
              <a:t>examination</a:t>
            </a:r>
            <a:r>
              <a:rPr lang="cs-CZ" altLang="cs-CZ" dirty="0"/>
              <a:t> </a:t>
            </a:r>
            <a:r>
              <a:rPr lang="cs-CZ" altLang="cs-CZ" sz="4800" dirty="0">
                <a:solidFill>
                  <a:srgbClr val="FF0000"/>
                </a:solidFill>
              </a:rPr>
              <a:t>x</a:t>
            </a:r>
            <a:r>
              <a:rPr lang="cs-CZ" altLang="cs-CZ" dirty="0"/>
              <a:t> </a:t>
            </a:r>
            <a:r>
              <a:rPr lang="cs-CZ" altLang="cs-CZ" dirty="0" err="1"/>
              <a:t>classical</a:t>
            </a:r>
            <a:r>
              <a:rPr lang="cs-CZ" altLang="cs-CZ" dirty="0"/>
              <a:t> </a:t>
            </a:r>
            <a:r>
              <a:rPr lang="cs-CZ" altLang="cs-CZ" dirty="0" err="1"/>
              <a:t>scoring</a:t>
            </a:r>
            <a:r>
              <a:rPr lang="cs-CZ" altLang="cs-CZ" dirty="0"/>
              <a:t> </a:t>
            </a:r>
            <a:r>
              <a:rPr lang="cs-CZ" altLang="cs-CZ" dirty="0" err="1"/>
              <a:t>system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G</a:t>
            </a:r>
            <a:r>
              <a:rPr lang="en-US" altLang="cs-CZ" dirty="0" err="1"/>
              <a:t>enetic</a:t>
            </a:r>
            <a:r>
              <a:rPr lang="en-US" altLang="cs-CZ" dirty="0"/>
              <a:t> testing in </a:t>
            </a:r>
            <a:r>
              <a:rPr lang="en-US" altLang="cs-CZ" b="1" u="sng" dirty="0"/>
              <a:t>unclear cases</a:t>
            </a:r>
            <a:endParaRPr lang="cs-CZ" altLang="cs-CZ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syndromological</a:t>
            </a:r>
            <a:r>
              <a:rPr lang="en-US" dirty="0" smtClean="0"/>
              <a:t> </a:t>
            </a:r>
            <a:r>
              <a:rPr lang="en-US" dirty="0"/>
              <a:t>analyzes and </a:t>
            </a:r>
            <a:r>
              <a:rPr lang="en-US" dirty="0" err="1"/>
              <a:t>syndromological</a:t>
            </a:r>
            <a:r>
              <a:rPr lang="en-US" dirty="0"/>
              <a:t> diagnostics benefit from working together to share clinical and related laboratory </a:t>
            </a:r>
            <a:r>
              <a:rPr lang="en-US" dirty="0" smtClean="0"/>
              <a:t>findings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is presented with a case report of children with microdeletion syndrome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5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9"/>
          </p:nvPr>
        </p:nvSpPr>
        <p:spPr>
          <a:xfrm>
            <a:off x="720000" y="786411"/>
            <a:ext cx="11105207" cy="1057193"/>
          </a:xfrm>
        </p:spPr>
        <p:txBody>
          <a:bodyPr/>
          <a:lstStyle/>
          <a:p>
            <a:r>
              <a:rPr lang="en-US" altLang="cs-CZ" u="sng" dirty="0" err="1">
                <a:solidFill>
                  <a:srgbClr val="FF0000"/>
                </a:solidFill>
              </a:rPr>
              <a:t>Alagill</a:t>
            </a:r>
            <a:r>
              <a:rPr lang="cs-CZ" altLang="cs-CZ" u="sng" dirty="0">
                <a:solidFill>
                  <a:srgbClr val="FF0000"/>
                </a:solidFill>
              </a:rPr>
              <a:t>e</a:t>
            </a:r>
            <a:r>
              <a:rPr lang="en-US" altLang="cs-CZ" u="sng" dirty="0">
                <a:solidFill>
                  <a:srgbClr val="FF0000"/>
                </a:solidFill>
              </a:rPr>
              <a:t> syndrome </a:t>
            </a:r>
            <a:r>
              <a:rPr lang="en-US" altLang="cs-CZ" dirty="0"/>
              <a:t>is a highly variable, autosomal dominant multisystem disease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30"/>
          </p:nvPr>
        </p:nvSpPr>
        <p:spPr>
          <a:xfrm>
            <a:off x="720000" y="1701505"/>
            <a:ext cx="10751278" cy="4139998"/>
          </a:xfrm>
        </p:spPr>
        <p:txBody>
          <a:bodyPr/>
          <a:lstStyle/>
          <a:p>
            <a:endParaRPr lang="cs-CZ" altLang="cs-CZ" b="1" dirty="0">
              <a:solidFill>
                <a:srgbClr val="FF0000"/>
              </a:solidFill>
            </a:endParaRPr>
          </a:p>
          <a:p>
            <a:r>
              <a:rPr lang="en-US" altLang="cs-CZ" u="sng" dirty="0" err="1"/>
              <a:t>Alagill</a:t>
            </a:r>
            <a:r>
              <a:rPr lang="cs-CZ" altLang="cs-CZ" u="sng" dirty="0"/>
              <a:t>e</a:t>
            </a:r>
            <a:r>
              <a:rPr lang="en-US" altLang="cs-CZ" u="sng" dirty="0"/>
              <a:t> syndrome 1</a:t>
            </a:r>
            <a:r>
              <a:rPr lang="en-US" altLang="cs-CZ" dirty="0"/>
              <a:t>, ALGS1 (MIM # 118450), which is caused by a mutation in the </a:t>
            </a:r>
            <a:r>
              <a:rPr lang="en-US" altLang="cs-CZ" i="1" dirty="0"/>
              <a:t>JAG1</a:t>
            </a:r>
            <a:r>
              <a:rPr lang="en-US" altLang="cs-CZ" dirty="0"/>
              <a:t> gene on chromosome 20p12, with an incidence of 1:30,000 live births, 98% of patients with ALGS</a:t>
            </a:r>
          </a:p>
          <a:p>
            <a:endParaRPr lang="en-US" altLang="cs-CZ" dirty="0"/>
          </a:p>
          <a:p>
            <a:r>
              <a:rPr lang="en-US" altLang="cs-CZ" u="sng" dirty="0" err="1"/>
              <a:t>Alagill</a:t>
            </a:r>
            <a:r>
              <a:rPr lang="cs-CZ" altLang="cs-CZ" u="sng" dirty="0"/>
              <a:t>e</a:t>
            </a:r>
            <a:r>
              <a:rPr lang="en-US" altLang="cs-CZ" u="sng" dirty="0"/>
              <a:t> syndrome 2</a:t>
            </a:r>
            <a:r>
              <a:rPr lang="en-US" altLang="cs-CZ" dirty="0"/>
              <a:t>, ALGS2 (MIM # 610205), which is associated with a mutation in the </a:t>
            </a:r>
            <a:r>
              <a:rPr lang="en-US" altLang="cs-CZ" i="1" dirty="0"/>
              <a:t>NOTCH2</a:t>
            </a:r>
            <a:r>
              <a:rPr lang="en-US" altLang="cs-CZ" dirty="0"/>
              <a:t> gene on chromosome 1p12 and represents a rarer form of disability (1: 70,000 live births), 1-2% of patients with ALGS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9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en-US" dirty="0" smtClean="0"/>
              <a:t>estimated </a:t>
            </a:r>
            <a:r>
              <a:rPr lang="en-US" dirty="0"/>
              <a:t>that less than 7% of patients with </a:t>
            </a:r>
            <a:r>
              <a:rPr lang="en-US" dirty="0" err="1"/>
              <a:t>Alagille</a:t>
            </a:r>
            <a:r>
              <a:rPr lang="en-US" dirty="0"/>
              <a:t> syndrome have deletions of </a:t>
            </a:r>
            <a:r>
              <a:rPr lang="en-US" dirty="0" smtClean="0"/>
              <a:t>20p12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5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9"/>
          </p:nvPr>
        </p:nvSpPr>
        <p:spPr>
          <a:xfrm>
            <a:off x="720000" y="786411"/>
            <a:ext cx="11105207" cy="1057193"/>
          </a:xfrm>
        </p:spPr>
        <p:txBody>
          <a:bodyPr/>
          <a:lstStyle/>
          <a:p>
            <a:r>
              <a:rPr lang="en-US" altLang="cs-CZ" dirty="0"/>
              <a:t>The basic symptom of the syndrome is </a:t>
            </a:r>
            <a:r>
              <a:rPr lang="en-US" altLang="cs-CZ" u="sng" dirty="0">
                <a:solidFill>
                  <a:srgbClr val="FF0000"/>
                </a:solidFill>
              </a:rPr>
              <a:t>a reduction of intrahepatic bile ducts </a:t>
            </a:r>
            <a:r>
              <a:rPr lang="en-US" altLang="cs-CZ" dirty="0"/>
              <a:t>in combination with </a:t>
            </a:r>
            <a:r>
              <a:rPr lang="en-US" altLang="cs-CZ" dirty="0">
                <a:solidFill>
                  <a:srgbClr val="FF0000"/>
                </a:solidFill>
              </a:rPr>
              <a:t>5 </a:t>
            </a:r>
            <a:r>
              <a:rPr lang="en-US" altLang="cs-CZ" dirty="0"/>
              <a:t>diagnostic features: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30"/>
          </p:nvPr>
        </p:nvSpPr>
        <p:spPr>
          <a:xfrm>
            <a:off x="720000" y="1701505"/>
            <a:ext cx="10751278" cy="4139998"/>
          </a:xfrm>
        </p:spPr>
        <p:txBody>
          <a:bodyPr/>
          <a:lstStyle/>
          <a:p>
            <a:r>
              <a:rPr lang="cs-CZ" altLang="cs-CZ" sz="2000" u="sng" dirty="0" err="1"/>
              <a:t>Cholestasis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jaundice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conjugated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hyperbilirubinemia</a:t>
            </a:r>
            <a:r>
              <a:rPr lang="cs-CZ" altLang="cs-CZ" sz="2000" dirty="0"/>
              <a:t>, ↑ GGT, ↑ </a:t>
            </a:r>
            <a:r>
              <a:rPr lang="cs-CZ" altLang="cs-CZ" sz="2000" dirty="0" err="1"/>
              <a:t>Chol</a:t>
            </a:r>
            <a:r>
              <a:rPr lang="cs-CZ" altLang="cs-CZ" sz="2000" dirty="0"/>
              <a:t>, ↑ TGL, 10-20%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patients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rapid </a:t>
            </a:r>
            <a:r>
              <a:rPr lang="cs-CZ" altLang="cs-CZ" sz="2000" dirty="0" err="1"/>
              <a:t>progression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liver </a:t>
            </a:r>
            <a:r>
              <a:rPr lang="cs-CZ" altLang="cs-CZ" sz="2000" dirty="0" err="1"/>
              <a:t>disease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r>
              <a:rPr lang="cs-CZ" altLang="cs-CZ" sz="2000" u="sng" dirty="0" err="1"/>
              <a:t>Congenital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heart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disease</a:t>
            </a:r>
            <a:r>
              <a:rPr lang="cs-CZ" altLang="cs-CZ" sz="2000" u="sng" dirty="0"/>
              <a:t> </a:t>
            </a:r>
            <a:r>
              <a:rPr lang="cs-CZ" altLang="cs-CZ" sz="2000" dirty="0"/>
              <a:t>(most </a:t>
            </a:r>
            <a:r>
              <a:rPr lang="cs-CZ" altLang="cs-CZ" sz="2000" dirty="0" err="1"/>
              <a:t>often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peripheral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stenosis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Fallot's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tetralogy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pulmonary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atresia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atrial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ventricular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septal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defect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r>
              <a:rPr lang="cs-CZ" altLang="cs-CZ" sz="2000" u="sng" dirty="0" err="1"/>
              <a:t>Skeletal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abnormalities</a:t>
            </a:r>
            <a:r>
              <a:rPr lang="cs-CZ" altLang="cs-CZ" sz="2000" u="sng" dirty="0"/>
              <a:t> </a:t>
            </a:r>
            <a:r>
              <a:rPr lang="cs-CZ" altLang="cs-CZ" sz="2000" dirty="0"/>
              <a:t>(most </a:t>
            </a:r>
            <a:r>
              <a:rPr lang="cs-CZ" altLang="cs-CZ" sz="2000" dirty="0" err="1"/>
              <a:t>often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butterfly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vertebrae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vertebral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fusion</a:t>
            </a:r>
            <a:r>
              <a:rPr lang="cs-CZ" altLang="cs-CZ" sz="2000" dirty="0"/>
              <a:t>, spina </a:t>
            </a:r>
            <a:r>
              <a:rPr lang="cs-CZ" altLang="cs-CZ" sz="2000" dirty="0" err="1"/>
              <a:t>bifida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occulta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hemivertebra</a:t>
            </a:r>
            <a:r>
              <a:rPr lang="cs-CZ" altLang="cs-CZ" sz="2000" dirty="0"/>
              <a:t>, 12</a:t>
            </a:r>
            <a:r>
              <a:rPr lang="cs-CZ" altLang="cs-CZ" sz="2000" baseline="30000" dirty="0"/>
              <a:t>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rib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anomalies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r>
              <a:rPr lang="cs-CZ" altLang="cs-CZ" sz="2000" u="sng" dirty="0" err="1"/>
              <a:t>Eye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disorders</a:t>
            </a:r>
            <a:r>
              <a:rPr lang="cs-CZ" altLang="cs-CZ" sz="2000" u="sng" dirty="0"/>
              <a:t> </a:t>
            </a:r>
            <a:r>
              <a:rPr lang="cs-CZ" altLang="cs-CZ" sz="2000" dirty="0"/>
              <a:t>(most </a:t>
            </a:r>
            <a:r>
              <a:rPr lang="cs-CZ" altLang="cs-CZ" sz="2000" dirty="0" err="1"/>
              <a:t>often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posterior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embryotoxon</a:t>
            </a:r>
            <a:r>
              <a:rPr lang="cs-CZ" altLang="cs-CZ" sz="2000" dirty="0"/>
              <a:t> - prominence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Schwalbe´s</a:t>
            </a:r>
            <a:r>
              <a:rPr lang="cs-CZ" altLang="cs-CZ" sz="2000" dirty="0"/>
              <a:t> ring </a:t>
            </a:r>
            <a:r>
              <a:rPr lang="cs-CZ" altLang="cs-CZ" sz="2000" dirty="0" err="1"/>
              <a:t>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interface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iris and </a:t>
            </a:r>
            <a:r>
              <a:rPr lang="cs-CZ" altLang="cs-CZ" sz="2000" dirty="0" err="1"/>
              <a:t>cornea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r>
              <a:rPr lang="cs-CZ" altLang="cs-CZ" sz="2000" u="sng" dirty="0" err="1"/>
              <a:t>Characteristic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appearance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triangular</a:t>
            </a:r>
            <a:r>
              <a:rPr lang="cs-CZ" altLang="cs-CZ" sz="2000" dirty="0"/>
              <a:t> face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wide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forehead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deep</a:t>
            </a:r>
            <a:r>
              <a:rPr lang="cs-CZ" altLang="cs-CZ" sz="2000" dirty="0"/>
              <a:t> set </a:t>
            </a:r>
            <a:r>
              <a:rPr lang="cs-CZ" altLang="cs-CZ" sz="2000" dirty="0" err="1"/>
              <a:t>eyes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hypertelorism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lower</a:t>
            </a:r>
            <a:r>
              <a:rPr lang="cs-CZ" altLang="cs-CZ" sz="2000" dirty="0"/>
              <a:t> set </a:t>
            </a:r>
            <a:r>
              <a:rPr lang="cs-CZ" altLang="cs-CZ" sz="2000" dirty="0" err="1"/>
              <a:t>ears</a:t>
            </a:r>
            <a:r>
              <a:rPr lang="cs-CZ" altLang="cs-CZ" sz="2000" dirty="0"/>
              <a:t> and a </a:t>
            </a:r>
            <a:r>
              <a:rPr lang="cs-CZ" altLang="cs-CZ" sz="2000" dirty="0" err="1"/>
              <a:t>longer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onion-shaped</a:t>
            </a:r>
            <a:r>
              <a:rPr lang="cs-CZ" altLang="cs-CZ" sz="2000" dirty="0"/>
              <a:t> nose</a:t>
            </a:r>
          </a:p>
        </p:txBody>
      </p:sp>
    </p:spTree>
    <p:extLst>
      <p:ext uri="{BB962C8B-B14F-4D97-AF65-F5344CB8AC3E}">
        <p14:creationId xmlns:p14="http://schemas.microsoft.com/office/powerpoint/2010/main" val="28526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2068353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3 of these 5 major characters must be present to confirm the diagnosis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8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 smtClean="0"/>
              <a:t>atient</a:t>
            </a:r>
            <a:r>
              <a:rPr lang="en-US" dirty="0" smtClean="0"/>
              <a:t> </a:t>
            </a:r>
            <a:r>
              <a:rPr lang="en-US" dirty="0"/>
              <a:t>with ALGS, typical face</a:t>
            </a:r>
            <a:endParaRPr lang="cs-CZ" dirty="0"/>
          </a:p>
        </p:txBody>
      </p:sp>
      <p:pic>
        <p:nvPicPr>
          <p:cNvPr id="5" name="Picture 3" descr="D:\Dokumenty\al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00" y="1828800"/>
            <a:ext cx="297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Dokumenty\ala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2200" y="1828800"/>
            <a:ext cx="2895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29"/>
          </p:nvPr>
        </p:nvSpPr>
        <p:spPr>
          <a:xfrm>
            <a:off x="767285" y="942386"/>
            <a:ext cx="5219998" cy="793722"/>
          </a:xfrm>
        </p:spPr>
        <p:txBody>
          <a:bodyPr/>
          <a:lstStyle/>
          <a:p>
            <a:r>
              <a:rPr lang="cs-CZ" altLang="cs-CZ" dirty="0" err="1"/>
              <a:t>posterior</a:t>
            </a:r>
            <a:r>
              <a:rPr lang="cs-CZ" altLang="cs-CZ" dirty="0"/>
              <a:t> </a:t>
            </a:r>
            <a:r>
              <a:rPr lang="cs-CZ" altLang="cs-CZ" dirty="0" err="1"/>
              <a:t>embryotoxon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1531551" y="5434278"/>
            <a:ext cx="5219998" cy="793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dirty="0" err="1" smtClean="0"/>
              <a:t>bile</a:t>
            </a:r>
            <a:r>
              <a:rPr lang="cs-CZ" altLang="cs-CZ" dirty="0" smtClean="0"/>
              <a:t> </a:t>
            </a:r>
            <a:r>
              <a:rPr lang="cs-CZ" altLang="cs-CZ" dirty="0" err="1"/>
              <a:t>duct</a:t>
            </a:r>
            <a:r>
              <a:rPr lang="cs-CZ" altLang="cs-CZ" dirty="0"/>
              <a:t> </a:t>
            </a:r>
            <a:r>
              <a:rPr lang="cs-CZ" altLang="cs-CZ" dirty="0" err="1"/>
              <a:t>paucity</a:t>
            </a:r>
            <a:endParaRPr lang="cs-CZ" altLang="cs-CZ" dirty="0"/>
          </a:p>
          <a:p>
            <a:endParaRPr lang="cs-CZ" altLang="cs-CZ" dirty="0"/>
          </a:p>
          <a:p>
            <a:pPr marL="72000" indent="0">
              <a:buNone/>
            </a:pPr>
            <a:r>
              <a:rPr lang="cs-CZ" altLang="cs-CZ" dirty="0" smtClean="0"/>
              <a:t>             </a:t>
            </a:r>
            <a:endParaRPr lang="cs-CZ" altLang="cs-CZ" dirty="0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972002" y="942386"/>
            <a:ext cx="5219998" cy="793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dirty="0" err="1"/>
              <a:t>butterfly</a:t>
            </a:r>
            <a:r>
              <a:rPr lang="cs-CZ" altLang="cs-CZ" dirty="0"/>
              <a:t> </a:t>
            </a:r>
            <a:r>
              <a:rPr lang="cs-CZ" altLang="cs-CZ" dirty="0" err="1"/>
              <a:t>vertebrae</a:t>
            </a:r>
            <a:endParaRPr lang="cs-CZ" altLang="cs-CZ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0" y="15138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00" y="1467512"/>
            <a:ext cx="2819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1800" y="2885314"/>
            <a:ext cx="3429000" cy="2971800"/>
          </a:xfrm>
          <a:noFill/>
        </p:spPr>
      </p:pic>
    </p:spTree>
    <p:extLst>
      <p:ext uri="{BB962C8B-B14F-4D97-AF65-F5344CB8AC3E}">
        <p14:creationId xmlns:p14="http://schemas.microsoft.com/office/powerpoint/2010/main" val="16402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genetics</a:t>
            </a:r>
            <a:r>
              <a:rPr lang="cs-CZ" dirty="0"/>
              <a:t> – </a:t>
            </a:r>
            <a:r>
              <a:rPr lang="cs-CZ" dirty="0" err="1"/>
              <a:t>practise</a:t>
            </a:r>
            <a:r>
              <a:rPr lang="cs-CZ" dirty="0"/>
              <a:t> (aVLKGC7X1)</a:t>
            </a:r>
            <a:endParaRPr lang="pt-BR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227052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/>
              <a:t>About</a:t>
            </a:r>
            <a:r>
              <a:rPr lang="cs-CZ" altLang="cs-CZ" sz="3200" dirty="0"/>
              <a:t> 39%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patients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suffer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from</a:t>
            </a:r>
            <a:r>
              <a:rPr lang="cs-CZ" altLang="cs-CZ" sz="3200" dirty="0"/>
              <a:t> </a:t>
            </a:r>
            <a:r>
              <a:rPr lang="cs-CZ" altLang="cs-CZ" sz="3200" dirty="0" err="1"/>
              <a:t>kidney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problems</a:t>
            </a:r>
            <a:r>
              <a:rPr lang="cs-CZ" altLang="cs-CZ" sz="3200" dirty="0"/>
              <a:t>, most </a:t>
            </a:r>
            <a:r>
              <a:rPr lang="cs-CZ" altLang="cs-CZ" sz="3200" dirty="0" err="1"/>
              <a:t>often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renal</a:t>
            </a:r>
            <a:r>
              <a:rPr lang="cs-CZ" altLang="cs-CZ" sz="3200" dirty="0"/>
              <a:t> </a:t>
            </a:r>
            <a:r>
              <a:rPr lang="cs-CZ" altLang="cs-CZ" sz="3200" dirty="0" err="1" smtClean="0"/>
              <a:t>dysplasia</a:t>
            </a:r>
            <a:endParaRPr lang="cs-CZ" altLang="cs-CZ" sz="3200" dirty="0"/>
          </a:p>
          <a:p>
            <a:pPr>
              <a:defRPr/>
            </a:pPr>
            <a:r>
              <a:rPr lang="cs-CZ" altLang="cs-CZ" sz="3200" dirty="0" err="1"/>
              <a:t>Growth</a:t>
            </a:r>
            <a:r>
              <a:rPr lang="cs-CZ" altLang="cs-CZ" sz="3200" dirty="0"/>
              <a:t> </a:t>
            </a:r>
            <a:r>
              <a:rPr lang="cs-CZ" altLang="cs-CZ" sz="3200" dirty="0" err="1" smtClean="0"/>
              <a:t>retardation</a:t>
            </a:r>
            <a:endParaRPr lang="cs-CZ" altLang="cs-CZ" sz="3200" dirty="0"/>
          </a:p>
          <a:p>
            <a:pPr>
              <a:defRPr/>
            </a:pPr>
            <a:r>
              <a:rPr lang="cs-CZ" altLang="cs-CZ" sz="3200" dirty="0" err="1" smtClean="0"/>
              <a:t>Pancreatic</a:t>
            </a:r>
            <a:r>
              <a:rPr lang="cs-CZ" altLang="cs-CZ" sz="3200" dirty="0" smtClean="0"/>
              <a:t> </a:t>
            </a:r>
            <a:r>
              <a:rPr lang="cs-CZ" altLang="cs-CZ" sz="3200" dirty="0" err="1"/>
              <a:t>insufficiency</a:t>
            </a:r>
            <a:r>
              <a:rPr lang="cs-CZ" altLang="cs-CZ" sz="3200" dirty="0"/>
              <a:t> (40</a:t>
            </a:r>
            <a:r>
              <a:rPr lang="cs-CZ" altLang="cs-CZ" sz="3200" dirty="0" smtClean="0"/>
              <a:t>%)</a:t>
            </a:r>
            <a:endParaRPr lang="cs-CZ" altLang="cs-CZ" sz="3200" dirty="0"/>
          </a:p>
          <a:p>
            <a:pPr>
              <a:defRPr/>
            </a:pPr>
            <a:r>
              <a:rPr lang="cs-CZ" altLang="cs-CZ" sz="3200" dirty="0" err="1" smtClean="0"/>
              <a:t>Hypothyroidism</a:t>
            </a:r>
            <a:endParaRPr lang="cs-CZ" altLang="cs-CZ" sz="3200" dirty="0"/>
          </a:p>
          <a:p>
            <a:pPr>
              <a:defRPr/>
            </a:pPr>
            <a:r>
              <a:rPr lang="cs-CZ" altLang="cs-CZ" sz="3200" dirty="0" err="1"/>
              <a:t>Recurrent</a:t>
            </a:r>
            <a:r>
              <a:rPr lang="cs-CZ" altLang="cs-CZ" sz="3200" dirty="0"/>
              <a:t> </a:t>
            </a:r>
            <a:r>
              <a:rPr lang="cs-CZ" altLang="cs-CZ" sz="3200" dirty="0" err="1" smtClean="0"/>
              <a:t>infections</a:t>
            </a:r>
            <a:endParaRPr lang="cs-CZ" altLang="cs-CZ" sz="3200" dirty="0"/>
          </a:p>
          <a:p>
            <a:pPr>
              <a:defRPr/>
            </a:pPr>
            <a:r>
              <a:rPr lang="cs-CZ" altLang="cs-CZ" sz="3200" dirty="0" err="1"/>
              <a:t>Mental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retardation</a:t>
            </a:r>
            <a:r>
              <a:rPr lang="cs-CZ" altLang="cs-CZ" sz="3200" dirty="0"/>
              <a:t> and </a:t>
            </a:r>
            <a:r>
              <a:rPr lang="cs-CZ" altLang="cs-CZ" sz="3200" dirty="0" err="1"/>
              <a:t>learning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disabilities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usually</a:t>
            </a:r>
            <a:r>
              <a:rPr lang="cs-CZ" altLang="cs-CZ" sz="3200" dirty="0"/>
              <a:t> in </a:t>
            </a:r>
            <a:r>
              <a:rPr lang="cs-CZ" altLang="cs-CZ" sz="3200" dirty="0" err="1"/>
              <a:t>patients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with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deletion</a:t>
            </a:r>
            <a:r>
              <a:rPr lang="cs-CZ" altLang="cs-CZ" sz="3200" dirty="0"/>
              <a:t> </a:t>
            </a:r>
            <a:r>
              <a:rPr lang="cs-CZ" altLang="cs-CZ" sz="3200" dirty="0" smtClean="0"/>
              <a:t>20p12</a:t>
            </a:r>
            <a:endParaRPr lang="cs-CZ" altLang="cs-CZ" sz="3200" dirty="0"/>
          </a:p>
          <a:p>
            <a:pPr>
              <a:defRPr/>
            </a:pPr>
            <a:r>
              <a:rPr lang="cs-CZ" altLang="cs-CZ" sz="3200" dirty="0" err="1"/>
              <a:t>Alagille</a:t>
            </a:r>
            <a:r>
              <a:rPr lang="cs-CZ" altLang="cs-CZ" sz="3200" dirty="0"/>
              <a:t> syndrome 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genetically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heterogeneous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disorder</a:t>
            </a: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43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79</TotalTime>
  <Words>1030</Words>
  <Application>Microsoft Office PowerPoint</Application>
  <PresentationFormat>Širokoúhlá obrazovka</PresentationFormat>
  <Paragraphs>300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Prezentace_MU_CZ</vt:lpstr>
      <vt:lpstr>Case report 2  Alagille syndrome </vt:lpstr>
      <vt:lpstr>Learning outcomes</vt:lpstr>
      <vt:lpstr>Prezentace aplikace PowerPoint</vt:lpstr>
      <vt:lpstr>Prezentace aplikace PowerPoint</vt:lpstr>
      <vt:lpstr>Prezentace aplikace PowerPoint</vt:lpstr>
      <vt:lpstr>3 of these 5 major characters must be present to confirm the diagnosis  </vt:lpstr>
      <vt:lpstr>Patient with ALGS, typical face</vt:lpstr>
      <vt:lpstr>Prezentace aplikace PowerPoint</vt:lpstr>
      <vt:lpstr>Prezentace aplikace PowerPoint</vt:lpstr>
      <vt:lpstr>Prezentace aplikace PowerPoint</vt:lpstr>
      <vt:lpstr>Phenotype of patients with ALGS1</vt:lpstr>
      <vt:lpstr>Results of molecular genetic testing of the JAG1 gene</vt:lpstr>
      <vt:lpstr>Family screening</vt:lpstr>
      <vt:lpstr>Prezentace aplikace PowerPoint</vt:lpstr>
      <vt:lpstr>Take home message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Procházková Dagmar</cp:lastModifiedBy>
  <cp:revision>14</cp:revision>
  <cp:lastPrinted>1601-01-01T00:00:00Z</cp:lastPrinted>
  <dcterms:created xsi:type="dcterms:W3CDTF">2020-08-24T06:00:57Z</dcterms:created>
  <dcterms:modified xsi:type="dcterms:W3CDTF">2021-11-12T08:25:27Z</dcterms:modified>
</cp:coreProperties>
</file>