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6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288" r:id="rId13"/>
    <p:sldId id="289" r:id="rId14"/>
    <p:sldId id="290" r:id="rId15"/>
    <p:sldId id="291" r:id="rId16"/>
    <p:sldId id="273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0" d="100"/>
          <a:sy n="110" d="100"/>
        </p:scale>
        <p:origin x="14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846480"/>
            <a:ext cx="11361600" cy="1171580"/>
          </a:xfrm>
        </p:spPr>
        <p:txBody>
          <a:bodyPr/>
          <a:lstStyle/>
          <a:p>
            <a:r>
              <a:rPr lang="en-US" dirty="0"/>
              <a:t>Case report </a:t>
            </a:r>
            <a:r>
              <a:rPr lang="cs-CZ" dirty="0" smtClean="0"/>
              <a:t>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Late diagnosis of classical phenylketonuria in our patient (infant)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Dagmar Procházková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937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pic>
        <p:nvPicPr>
          <p:cNvPr id="5" name="Zástupný symbol pro obsah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9351" y="182446"/>
            <a:ext cx="4593150" cy="6045554"/>
          </a:xfrm>
          <a:prstGeom prst="rect">
            <a:avLst/>
          </a:prstGeom>
        </p:spPr>
      </p:pic>
      <p:pic>
        <p:nvPicPr>
          <p:cNvPr id="7" name="Zástupný symbol pro obsah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9699" y="212491"/>
            <a:ext cx="4562619" cy="2957253"/>
          </a:xfrm>
          <a:ln w="19050">
            <a:solidFill>
              <a:srgbClr val="A50021"/>
            </a:solidFill>
            <a:miter lim="800000"/>
            <a:headEnd/>
            <a:tailEnd/>
          </a:ln>
        </p:spPr>
      </p:pic>
      <p:pic>
        <p:nvPicPr>
          <p:cNvPr id="8" name="Zástupný symbol pro obsah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93294" y="3441572"/>
            <a:ext cx="3429000" cy="2514600"/>
          </a:xfrm>
          <a:prstGeom prst="rect">
            <a:avLst/>
          </a:prstGeom>
          <a:ln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809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97280"/>
            <a:ext cx="10753200" cy="4502246"/>
          </a:xfrm>
        </p:spPr>
        <p:txBody>
          <a:bodyPr/>
          <a:lstStyle/>
          <a:p>
            <a:r>
              <a:rPr lang="en-US" altLang="cs-CZ" dirty="0"/>
              <a:t>The child was born in Thailand, his parents worked here in tourism</a:t>
            </a:r>
          </a:p>
          <a:p>
            <a:endParaRPr lang="en-US" altLang="cs-CZ" dirty="0"/>
          </a:p>
          <a:p>
            <a:r>
              <a:rPr lang="en-US" altLang="cs-CZ" dirty="0"/>
              <a:t>Parents had health insurance</a:t>
            </a:r>
          </a:p>
          <a:p>
            <a:endParaRPr lang="en-US" altLang="cs-CZ" dirty="0"/>
          </a:p>
          <a:p>
            <a:r>
              <a:rPr lang="en-US" altLang="cs-CZ" dirty="0"/>
              <a:t>Screening was conducted: 2</a:t>
            </a:r>
            <a:r>
              <a:rPr lang="cs-CZ" altLang="cs-CZ" baseline="30000" dirty="0" err="1"/>
              <a:t>nd</a:t>
            </a:r>
            <a:r>
              <a:rPr lang="en-US" altLang="cs-CZ" dirty="0"/>
              <a:t> day after birth, </a:t>
            </a:r>
            <a:r>
              <a:rPr lang="cs-CZ" altLang="cs-CZ" dirty="0"/>
              <a:t>b</a:t>
            </a:r>
            <a:r>
              <a:rPr lang="en-US" altLang="cs-CZ" dirty="0" err="1"/>
              <a:t>lood</a:t>
            </a:r>
            <a:r>
              <a:rPr lang="en-US" altLang="cs-CZ" dirty="0"/>
              <a:t> </a:t>
            </a:r>
            <a:r>
              <a:rPr lang="en-US" altLang="cs-CZ" dirty="0" err="1"/>
              <a:t>Phe</a:t>
            </a:r>
            <a:r>
              <a:rPr lang="en-US" altLang="cs-CZ" dirty="0"/>
              <a:t> </a:t>
            </a:r>
            <a:r>
              <a:rPr lang="cs-CZ" altLang="cs-CZ" dirty="0" err="1"/>
              <a:t>level</a:t>
            </a:r>
            <a:r>
              <a:rPr lang="cs-CZ" altLang="cs-CZ" dirty="0"/>
              <a:t> </a:t>
            </a:r>
            <a:r>
              <a:rPr lang="en-US" altLang="cs-CZ" dirty="0"/>
              <a:t>3.4 mg/ dl, i.e. 204μmol/l, standard up to </a:t>
            </a:r>
            <a:r>
              <a:rPr lang="cs-CZ" altLang="cs-CZ" dirty="0"/>
              <a:t>2 mg/dl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en-US" altLang="cs-CZ" dirty="0"/>
              <a:t>120μmol/l</a:t>
            </a:r>
          </a:p>
          <a:p>
            <a:endParaRPr lang="en-US" altLang="cs-CZ" dirty="0"/>
          </a:p>
          <a:p>
            <a:r>
              <a:rPr lang="cs-CZ" altLang="cs-CZ" dirty="0" err="1"/>
              <a:t>Parents</a:t>
            </a:r>
            <a:r>
              <a:rPr lang="cs-CZ" altLang="cs-CZ" dirty="0"/>
              <a:t> </a:t>
            </a:r>
            <a:r>
              <a:rPr lang="cs-CZ" altLang="cs-CZ" dirty="0" err="1"/>
              <a:t>were</a:t>
            </a:r>
            <a:r>
              <a:rPr lang="cs-CZ" altLang="cs-CZ" dirty="0"/>
              <a:t> c</a:t>
            </a:r>
            <a:r>
              <a:rPr lang="en-US" altLang="cs-CZ" dirty="0" err="1"/>
              <a:t>ommunicated</a:t>
            </a:r>
            <a:r>
              <a:rPr lang="en-US" altLang="cs-CZ" dirty="0"/>
              <a:t> that the blood </a:t>
            </a:r>
            <a:r>
              <a:rPr lang="en-US" altLang="cs-CZ" dirty="0" err="1"/>
              <a:t>Phe</a:t>
            </a:r>
            <a:r>
              <a:rPr lang="en-US" altLang="cs-CZ" dirty="0"/>
              <a:t> up to 4 mg/ dl, i.e. 240μmol/l, is normal in Thailand, within this range</a:t>
            </a:r>
            <a:r>
              <a:rPr lang="cs-CZ" altLang="cs-CZ" dirty="0"/>
              <a:t>,</a:t>
            </a:r>
            <a:r>
              <a:rPr lang="en-US" altLang="cs-CZ" dirty="0"/>
              <a:t> no further control </a:t>
            </a:r>
            <a:r>
              <a:rPr lang="cs-CZ" altLang="cs-CZ" dirty="0" err="1"/>
              <a:t>was</a:t>
            </a:r>
            <a:r>
              <a:rPr lang="en-US" altLang="cs-CZ" dirty="0"/>
              <a:t> performed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accent1"/>
                </a:solidFill>
              </a:rPr>
              <a:t>!!!!!!!!!!!???????</a:t>
            </a:r>
            <a:endParaRPr lang="en-US" altLang="cs-CZ" dirty="0">
              <a:solidFill>
                <a:schemeClr val="accent1"/>
              </a:solidFill>
            </a:endParaRPr>
          </a:p>
          <a:p>
            <a:endParaRPr lang="en-US" altLang="cs-CZ" dirty="0"/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818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Thailand and inborn errors of metabolism (IEM)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Incidence of </a:t>
            </a:r>
            <a:r>
              <a:rPr lang="cs-CZ" altLang="cs-CZ" dirty="0"/>
              <a:t>IEM</a:t>
            </a:r>
            <a:r>
              <a:rPr lang="en-US" altLang="cs-CZ" dirty="0"/>
              <a:t> in Europe and North America 29-40/100,000, in Asia 16-26/100,000 live </a:t>
            </a:r>
            <a:r>
              <a:rPr lang="en-US" altLang="cs-CZ" dirty="0" smtClean="0"/>
              <a:t>births</a:t>
            </a:r>
            <a:endParaRPr lang="en-US" altLang="cs-CZ" dirty="0"/>
          </a:p>
          <a:p>
            <a:r>
              <a:rPr lang="en-US" altLang="cs-CZ" dirty="0"/>
              <a:t>In Thailand</a:t>
            </a:r>
            <a:r>
              <a:rPr lang="cs-CZ" altLang="cs-CZ" dirty="0"/>
              <a:t> </a:t>
            </a:r>
            <a:r>
              <a:rPr lang="cs-CZ" altLang="cs-CZ" dirty="0" err="1"/>
              <a:t>provided</a:t>
            </a:r>
            <a:r>
              <a:rPr lang="cs-CZ" altLang="cs-CZ" dirty="0"/>
              <a:t> PKU </a:t>
            </a:r>
            <a:r>
              <a:rPr lang="en-US" altLang="cs-CZ" dirty="0"/>
              <a:t>s</a:t>
            </a:r>
            <a:r>
              <a:rPr lang="cs-CZ" altLang="cs-CZ" dirty="0" err="1"/>
              <a:t>creening</a:t>
            </a:r>
            <a:r>
              <a:rPr lang="en-US" altLang="cs-CZ" dirty="0"/>
              <a:t> since 1996, incidence of </a:t>
            </a:r>
            <a:r>
              <a:rPr lang="cs-CZ" altLang="cs-CZ" dirty="0"/>
              <a:t>PKU </a:t>
            </a:r>
            <a:r>
              <a:rPr lang="en-US" altLang="cs-CZ" dirty="0"/>
              <a:t>2.22/ 100,000 live births (180,000 newborns examined in 2012 at </a:t>
            </a:r>
            <a:r>
              <a:rPr lang="en-US" altLang="cs-CZ" dirty="0" err="1"/>
              <a:t>Siriraj</a:t>
            </a:r>
            <a:r>
              <a:rPr lang="en-US" altLang="cs-CZ" dirty="0"/>
              <a:t> Hospital Bangkok</a:t>
            </a:r>
            <a:r>
              <a:rPr lang="en-US" altLang="cs-CZ" dirty="0" smtClean="0"/>
              <a:t>)</a:t>
            </a:r>
            <a:endParaRPr lang="en-US" altLang="cs-CZ" dirty="0"/>
          </a:p>
          <a:p>
            <a:r>
              <a:rPr lang="en-US" altLang="cs-CZ" dirty="0"/>
              <a:t>Method: Guthrie test for low price and simple </a:t>
            </a:r>
            <a:r>
              <a:rPr lang="en-US" altLang="cs-CZ" dirty="0" smtClean="0"/>
              <a:t>examination</a:t>
            </a:r>
            <a:endParaRPr lang="en-US" altLang="cs-CZ" dirty="0"/>
          </a:p>
          <a:p>
            <a:r>
              <a:rPr lang="en-US" altLang="cs-CZ" dirty="0"/>
              <a:t>In 2015, a pilot study on selected </a:t>
            </a:r>
            <a:r>
              <a:rPr lang="cs-CZ" altLang="cs-CZ" dirty="0"/>
              <a:t>IEM</a:t>
            </a:r>
            <a:r>
              <a:rPr lang="en-US" altLang="cs-CZ" dirty="0"/>
              <a:t> using MS/MS – a highly costly method for Thailand, yet the introductions recommend for PKU, IVA, MSUD, MCD </a:t>
            </a:r>
            <a:r>
              <a:rPr lang="en-US" altLang="cs-CZ" sz="1100" dirty="0">
                <a:latin typeface="Arial Narrow" panose="020B0606020202030204" pitchFamily="34" charset="0"/>
              </a:rPr>
              <a:t>(</a:t>
            </a:r>
            <a:r>
              <a:rPr lang="en-US" altLang="cs-CZ" sz="1100" dirty="0" err="1">
                <a:latin typeface="Arial Narrow" panose="020B0606020202030204" pitchFamily="34" charset="0"/>
              </a:rPr>
              <a:t>Thiboonboon</a:t>
            </a:r>
            <a:r>
              <a:rPr lang="en-US" altLang="cs-CZ" sz="1100" dirty="0">
                <a:latin typeface="Arial Narrow" panose="020B0606020202030204" pitchFamily="34" charset="0"/>
              </a:rPr>
              <a:t> K et al.: An Economic Evaluation of Neonatal Screening </a:t>
            </a:r>
            <a:r>
              <a:rPr lang="en-US" altLang="cs-CZ" sz="1100" dirty="0" err="1">
                <a:latin typeface="Arial Narrow" panose="020B0606020202030204" pitchFamily="34" charset="0"/>
              </a:rPr>
              <a:t>fo</a:t>
            </a:r>
            <a:r>
              <a:rPr lang="en-US" altLang="cs-CZ" sz="1100" dirty="0">
                <a:latin typeface="Arial Narrow" panose="020B0606020202030204" pitchFamily="34" charset="0"/>
              </a:rPr>
              <a:t> Inborn Errors of Metabolism Using Tandem Mass Spectrometers in Thailand, </a:t>
            </a:r>
            <a:r>
              <a:rPr lang="en-US" altLang="cs-CZ" sz="1100" dirty="0" err="1">
                <a:latin typeface="Arial Narrow" panose="020B0606020202030204" pitchFamily="34" charset="0"/>
              </a:rPr>
              <a:t>Plos</a:t>
            </a:r>
            <a:r>
              <a:rPr lang="en-US" altLang="cs-CZ" sz="1100" dirty="0">
                <a:latin typeface="Arial Narrow" panose="020B0606020202030204" pitchFamily="34" charset="0"/>
              </a:rPr>
              <a:t> One, August 2015)</a:t>
            </a:r>
            <a:endParaRPr lang="cs-CZ" altLang="cs-CZ" sz="1100" dirty="0">
              <a:latin typeface="Arial Narrow" panose="020B0606020202030204" pitchFamily="34" charset="0"/>
            </a:endParaRPr>
          </a:p>
          <a:p>
            <a:r>
              <a:rPr lang="cs-CZ" altLang="cs-CZ" sz="1100" dirty="0">
                <a:latin typeface="Arial Narrow" panose="020B0606020202030204" pitchFamily="34" charset="0"/>
              </a:rPr>
              <a:t>  </a:t>
            </a:r>
          </a:p>
          <a:p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8053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500" y="726602"/>
            <a:ext cx="5707831" cy="4139998"/>
          </a:xfrm>
        </p:spPr>
        <p:txBody>
          <a:bodyPr/>
          <a:lstStyle/>
          <a:p>
            <a:r>
              <a:rPr lang="en-US" altLang="cs-CZ" dirty="0"/>
              <a:t>the diet of our patients</a:t>
            </a:r>
            <a:r>
              <a:rPr lang="cs-CZ" altLang="cs-CZ" dirty="0"/>
              <a:t> </a:t>
            </a:r>
            <a:r>
              <a:rPr lang="cs-CZ" altLang="cs-CZ" dirty="0" err="1"/>
              <a:t>with</a:t>
            </a:r>
            <a:r>
              <a:rPr lang="cs-CZ" altLang="cs-CZ" dirty="0"/>
              <a:t> PKU</a:t>
            </a:r>
            <a:r>
              <a:rPr lang="en-US" altLang="cs-CZ" dirty="0"/>
              <a:t> is vegetarian and vegan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pic>
        <p:nvPicPr>
          <p:cNvPr id="5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6602"/>
            <a:ext cx="45339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Zástupný symbol pro obsa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32881" y="2480625"/>
            <a:ext cx="6684935" cy="377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6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patient at the age of 24 months: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5541"/>
            <a:ext cx="10753200" cy="4139998"/>
          </a:xfrm>
        </p:spPr>
        <p:txBody>
          <a:bodyPr/>
          <a:lstStyle/>
          <a:p>
            <a:pPr algn="just"/>
            <a:r>
              <a:rPr lang="en-US" altLang="cs-CZ" sz="2000" dirty="0"/>
              <a:t>Anthropometric parameters: weight 12.1 kg, length 86.5 cm, head </a:t>
            </a:r>
            <a:r>
              <a:rPr lang="cs-CZ" altLang="cs-CZ" sz="2000" dirty="0" err="1"/>
              <a:t>frontooccipital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circumference</a:t>
            </a:r>
            <a:r>
              <a:rPr lang="en-US" altLang="cs-CZ" sz="2000" dirty="0"/>
              <a:t> 46.7 </a:t>
            </a:r>
            <a:r>
              <a:rPr lang="en-US" altLang="cs-CZ" sz="2000" dirty="0" smtClean="0"/>
              <a:t>cm</a:t>
            </a:r>
            <a:endParaRPr lang="en-US" altLang="cs-CZ" sz="2000" dirty="0"/>
          </a:p>
          <a:p>
            <a:pPr algn="just"/>
            <a:r>
              <a:rPr lang="en-US" altLang="cs-CZ" sz="2000" dirty="0"/>
              <a:t>Laboratory tests: </a:t>
            </a:r>
            <a:r>
              <a:rPr lang="en-US" altLang="cs-CZ" sz="2000" dirty="0" err="1"/>
              <a:t>Phe</a:t>
            </a:r>
            <a:r>
              <a:rPr lang="en-US" altLang="cs-CZ" sz="2000" dirty="0"/>
              <a:t> in the blood 60-150μmol/l (60-360); Zn in the blood 10.5μmol/l (11.5-15.3); Se in the blood 0.67μmol/l (0.7-1.24); other laboratory parameters in the standard </a:t>
            </a:r>
          </a:p>
          <a:p>
            <a:pPr algn="just"/>
            <a:r>
              <a:rPr lang="en-US" altLang="cs-CZ" sz="2000" dirty="0"/>
              <a:t>Neurological examination: pathological EEG in the sense of epilepsy, but the finding improved, clinically free of seizures, </a:t>
            </a:r>
            <a:r>
              <a:rPr lang="en-US" altLang="cs-CZ" sz="2000" dirty="0" err="1"/>
              <a:t>antiepileptics</a:t>
            </a:r>
            <a:r>
              <a:rPr lang="en-US" altLang="cs-CZ" sz="2000" dirty="0"/>
              <a:t> is not </a:t>
            </a:r>
            <a:r>
              <a:rPr lang="en-US" altLang="cs-CZ" sz="2000" dirty="0" smtClean="0"/>
              <a:t>used</a:t>
            </a:r>
            <a:endParaRPr lang="en-US" altLang="cs-CZ" sz="2000" dirty="0"/>
          </a:p>
          <a:p>
            <a:pPr algn="just"/>
            <a:r>
              <a:rPr lang="en-US" altLang="cs-CZ" sz="2000" dirty="0"/>
              <a:t>NMR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en-US" altLang="cs-CZ" sz="2000" dirty="0"/>
              <a:t>brain now not done due to progress in </a:t>
            </a:r>
            <a:r>
              <a:rPr lang="cs-CZ" altLang="cs-CZ" sz="2000" dirty="0" err="1"/>
              <a:t>psychomotor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development</a:t>
            </a:r>
            <a:r>
              <a:rPr lang="en-US" altLang="cs-CZ" sz="2000" dirty="0"/>
              <a:t> and improved </a:t>
            </a:r>
            <a:r>
              <a:rPr lang="en-US" altLang="cs-CZ" sz="2000" dirty="0" smtClean="0"/>
              <a:t>EEG</a:t>
            </a:r>
            <a:endParaRPr lang="en-US" altLang="cs-CZ" sz="2000" dirty="0"/>
          </a:p>
          <a:p>
            <a:pPr algn="just"/>
            <a:r>
              <a:rPr lang="en-US" altLang="cs-CZ" sz="2000" dirty="0"/>
              <a:t>psychological examination: the level of motor functions ranged from 12 months, the overall level of mental functions corresponded to about 10 months of </a:t>
            </a:r>
            <a:r>
              <a:rPr lang="cs-CZ" altLang="cs-CZ" sz="2000" dirty="0" err="1"/>
              <a:t>age</a:t>
            </a:r>
            <a:r>
              <a:rPr lang="en-US" altLang="cs-CZ" sz="2000" dirty="0"/>
              <a:t>. Prediction for the future</a:t>
            </a:r>
            <a:r>
              <a:rPr lang="cs-CZ" altLang="cs-CZ" sz="2000" dirty="0"/>
              <a:t>:</a:t>
            </a:r>
            <a:r>
              <a:rPr lang="en-US" altLang="cs-CZ" sz="2000" dirty="0"/>
              <a:t> </a:t>
            </a:r>
            <a:r>
              <a:rPr lang="cs-CZ" altLang="cs-CZ" sz="2000" b="1" dirty="0">
                <a:solidFill>
                  <a:schemeClr val="accent1"/>
                </a:solidFill>
              </a:rPr>
              <a:t>I</a:t>
            </a:r>
            <a:r>
              <a:rPr lang="en-US" altLang="cs-CZ" sz="2000" b="1" dirty="0">
                <a:solidFill>
                  <a:schemeClr val="accent1"/>
                </a:solidFill>
              </a:rPr>
              <a:t>Q 44</a:t>
            </a:r>
            <a:r>
              <a:rPr lang="en-US" altLang="cs-CZ" sz="2000" dirty="0"/>
              <a:t>, </a:t>
            </a:r>
            <a:r>
              <a:rPr lang="en-US" altLang="cs-CZ" sz="2000" b="1" u="sng" dirty="0"/>
              <a:t>impairment of </a:t>
            </a:r>
            <a:r>
              <a:rPr lang="en-US" altLang="cs-CZ" sz="2000" b="1" u="sng" dirty="0" err="1"/>
              <a:t>neurocognostic</a:t>
            </a:r>
            <a:r>
              <a:rPr lang="en-US" altLang="cs-CZ" sz="2000" b="1" u="sng" dirty="0"/>
              <a:t> functions is irreversible</a:t>
            </a:r>
          </a:p>
          <a:p>
            <a:pPr algn="just"/>
            <a:endParaRPr lang="en-US" alt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8235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y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/>
              <a:t>can get more information about neonatal screening in the Czech Republic at </a:t>
            </a:r>
            <a:r>
              <a:rPr lang="en-US" b="1" dirty="0">
                <a:solidFill>
                  <a:srgbClr val="FF0000"/>
                </a:solidFill>
              </a:rPr>
              <a:t>www.novorozeneckyscreening.cz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248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therapeutic restrictive diet in PKU will allow normal development of cognitive functions with early </a:t>
            </a:r>
            <a:r>
              <a:rPr lang="en-US" dirty="0" smtClean="0"/>
              <a:t>introduction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</a:t>
            </a:r>
            <a:r>
              <a:rPr lang="en-US" dirty="0" err="1" smtClean="0"/>
              <a:t>eonatal</a:t>
            </a:r>
            <a:r>
              <a:rPr lang="en-US" dirty="0" smtClean="0"/>
              <a:t> </a:t>
            </a:r>
            <a:r>
              <a:rPr lang="en-US" dirty="0"/>
              <a:t>screening is essential for the diagnosis and treatment of PKU</a:t>
            </a:r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 will be introduced to the importance of neonatal </a:t>
            </a:r>
            <a:r>
              <a:rPr lang="en-US" dirty="0" smtClean="0"/>
              <a:t> screening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phenylketonuria</a:t>
            </a:r>
            <a:r>
              <a:rPr lang="cs-CZ" dirty="0" smtClean="0"/>
              <a:t> (PKU)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38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US" dirty="0" smtClean="0"/>
              <a:t>The </a:t>
            </a:r>
            <a:r>
              <a:rPr lang="en-US" dirty="0"/>
              <a:t>case of a 9.5-month-old girl who was investigated for unexplained psychomotor retardation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6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History</a:t>
            </a:r>
            <a:r>
              <a:rPr lang="cs-CZ" dirty="0"/>
              <a:t>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6572"/>
            <a:ext cx="10950224" cy="4139998"/>
          </a:xfrm>
        </p:spPr>
        <p:txBody>
          <a:bodyPr/>
          <a:lstStyle/>
          <a:p>
            <a:r>
              <a:rPr lang="cs-CZ" altLang="cs-CZ" sz="1600" dirty="0" err="1"/>
              <a:t>Family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history</a:t>
            </a:r>
            <a:r>
              <a:rPr lang="en-US" altLang="cs-CZ" sz="1600" dirty="0"/>
              <a:t>: </a:t>
            </a:r>
            <a:r>
              <a:rPr lang="cs-CZ" altLang="cs-CZ" sz="1600" dirty="0" err="1"/>
              <a:t>without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interest</a:t>
            </a:r>
            <a:endParaRPr lang="en-US" altLang="cs-CZ" sz="1600" dirty="0"/>
          </a:p>
          <a:p>
            <a:r>
              <a:rPr lang="cs-CZ" altLang="cs-CZ" sz="1600" dirty="0"/>
              <a:t>A girl </a:t>
            </a:r>
            <a:r>
              <a:rPr lang="en-US" altLang="cs-CZ" sz="1600" dirty="0"/>
              <a:t>from 4</a:t>
            </a:r>
            <a:r>
              <a:rPr lang="cs-CZ" altLang="cs-CZ" sz="1600" baseline="30000" dirty="0" err="1"/>
              <a:t>th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pregnancy</a:t>
            </a:r>
            <a:r>
              <a:rPr lang="en-US" altLang="cs-CZ" sz="1600" dirty="0"/>
              <a:t>, 2</a:t>
            </a:r>
            <a:r>
              <a:rPr lang="cs-CZ" altLang="cs-CZ" sz="1600" dirty="0"/>
              <a:t> </a:t>
            </a:r>
            <a:r>
              <a:rPr lang="en-US" altLang="cs-CZ" sz="1600" dirty="0"/>
              <a:t>x</a:t>
            </a:r>
            <a:r>
              <a:rPr lang="cs-CZ" altLang="cs-CZ" sz="1600" dirty="0"/>
              <a:t> </a:t>
            </a:r>
            <a:r>
              <a:rPr lang="en-US" altLang="cs-CZ" sz="1600" dirty="0"/>
              <a:t>spontaneous abortion, healthy brother, </a:t>
            </a:r>
            <a:r>
              <a:rPr lang="en-US" altLang="cs-CZ" sz="1600" dirty="0" err="1"/>
              <a:t>oligohydramnion</a:t>
            </a:r>
            <a:r>
              <a:rPr lang="en-US" altLang="cs-CZ" sz="1600" dirty="0"/>
              <a:t>, prenatal ultrasound in pregnancy 2x (</a:t>
            </a:r>
            <a:r>
              <a:rPr lang="cs-CZ" altLang="cs-CZ" sz="1600" dirty="0"/>
              <a:t>12</a:t>
            </a:r>
            <a:r>
              <a:rPr lang="en-US" altLang="cs-CZ" sz="1600" baseline="30000" dirty="0" err="1"/>
              <a:t>th</a:t>
            </a:r>
            <a:r>
              <a:rPr lang="en-US" altLang="cs-CZ" sz="1600" dirty="0"/>
              <a:t> and </a:t>
            </a:r>
            <a:r>
              <a:rPr lang="cs-CZ" altLang="cs-CZ" sz="1600" dirty="0"/>
              <a:t>38</a:t>
            </a:r>
            <a:r>
              <a:rPr lang="en-US" altLang="cs-CZ" sz="1600" baseline="30000" dirty="0" err="1"/>
              <a:t>th</a:t>
            </a:r>
            <a:r>
              <a:rPr lang="en-US" altLang="cs-CZ" sz="1600" dirty="0"/>
              <a:t> week), biochemical </a:t>
            </a:r>
            <a:r>
              <a:rPr lang="en-US" altLang="cs-CZ" sz="1600" dirty="0" err="1"/>
              <a:t>scr</a:t>
            </a:r>
            <a:r>
              <a:rPr lang="cs-CZ" altLang="cs-CZ" sz="1600" dirty="0" err="1"/>
              <a:t>eening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of</a:t>
            </a:r>
            <a:r>
              <a:rPr lang="en-US" altLang="cs-CZ" sz="1600" dirty="0"/>
              <a:t> M. Down, all in the norm, childbirth in </a:t>
            </a:r>
            <a:r>
              <a:rPr lang="cs-CZ" altLang="cs-CZ" sz="1600" dirty="0"/>
              <a:t>40</a:t>
            </a:r>
            <a:r>
              <a:rPr lang="en-US" altLang="cs-CZ" sz="1600" baseline="30000" dirty="0" err="1"/>
              <a:t>th</a:t>
            </a:r>
            <a:r>
              <a:rPr lang="en-US" altLang="cs-CZ" sz="1600" dirty="0"/>
              <a:t> week by caesarean section for non-advancing birth, 3600g/ 51 cm, breastfed 6 months, then </a:t>
            </a:r>
            <a:r>
              <a:rPr lang="cs-CZ" altLang="cs-CZ" sz="1600" dirty="0" err="1"/>
              <a:t>mixed</a:t>
            </a:r>
            <a:r>
              <a:rPr lang="cs-CZ" altLang="cs-CZ" sz="1600" dirty="0"/>
              <a:t> baby food</a:t>
            </a:r>
            <a:r>
              <a:rPr lang="en-US" altLang="cs-CZ" sz="1600" dirty="0"/>
              <a:t>, parents observed a difference from older healthy brother –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girl </a:t>
            </a:r>
            <a:r>
              <a:rPr lang="en-US" altLang="cs-CZ" sz="1600" dirty="0"/>
              <a:t>did not smile, did not make contact, family doctor advised to </a:t>
            </a:r>
            <a:r>
              <a:rPr lang="en-US" altLang="cs-CZ" sz="1600" dirty="0" smtClean="0"/>
              <a:t>wait</a:t>
            </a:r>
            <a:endParaRPr lang="en-US" altLang="cs-CZ" sz="1600" dirty="0"/>
          </a:p>
          <a:p>
            <a:r>
              <a:rPr lang="en-US" altLang="cs-CZ" sz="1600" dirty="0"/>
              <a:t>At 8.5 months – eye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examination</a:t>
            </a:r>
            <a:r>
              <a:rPr lang="en-US" altLang="cs-CZ" sz="1600" dirty="0"/>
              <a:t>, finding in the </a:t>
            </a:r>
            <a:r>
              <a:rPr lang="en-US" altLang="cs-CZ" sz="1600" dirty="0" smtClean="0"/>
              <a:t>norm</a:t>
            </a:r>
            <a:endParaRPr lang="en-US" altLang="cs-CZ" sz="1600" dirty="0"/>
          </a:p>
          <a:p>
            <a:r>
              <a:rPr lang="en-US" altLang="cs-CZ" sz="1600" dirty="0"/>
              <a:t>In 9.5 months </a:t>
            </a:r>
            <a:r>
              <a:rPr lang="cs-CZ" altLang="cs-CZ" sz="1600" dirty="0" err="1"/>
              <a:t>was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admitted</a:t>
            </a:r>
            <a:r>
              <a:rPr lang="cs-CZ" altLang="cs-CZ" sz="1600" dirty="0"/>
              <a:t> to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hospital</a:t>
            </a:r>
            <a:r>
              <a:rPr lang="cs-CZ" altLang="cs-CZ" sz="1600" dirty="0"/>
              <a:t>,</a:t>
            </a:r>
            <a:r>
              <a:rPr lang="en-US" altLang="cs-CZ" sz="1600" dirty="0"/>
              <a:t> at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Deparment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Neurology</a:t>
            </a:r>
            <a:r>
              <a:rPr lang="en-US" altLang="cs-CZ" sz="1600" dirty="0"/>
              <a:t> – delay of </a:t>
            </a:r>
            <a:r>
              <a:rPr lang="cs-CZ" altLang="cs-CZ" sz="1600" dirty="0" err="1"/>
              <a:t>psychomotor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development</a:t>
            </a:r>
            <a:r>
              <a:rPr lang="en-US" altLang="cs-CZ" sz="1600" dirty="0"/>
              <a:t>, does not sit, does not climb, </a:t>
            </a:r>
            <a:r>
              <a:rPr lang="cs-CZ" altLang="cs-CZ" sz="1600" dirty="0" err="1"/>
              <a:t>she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rolls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over</a:t>
            </a:r>
            <a:r>
              <a:rPr lang="en-US" altLang="cs-CZ" sz="1600" dirty="0"/>
              <a:t> on the tummy and back, on the tummy is on the elbows, sometimes on the palms, says the syllables</a:t>
            </a:r>
            <a:r>
              <a:rPr lang="cs-CZ" altLang="cs-CZ" sz="1600" dirty="0"/>
              <a:t> </a:t>
            </a:r>
            <a:r>
              <a:rPr lang="en-US" altLang="cs-CZ" sz="1600" dirty="0"/>
              <a:t>   </a:t>
            </a:r>
          </a:p>
          <a:p>
            <a:r>
              <a:rPr lang="en-US" altLang="cs-CZ" sz="1600" dirty="0"/>
              <a:t>age-appropriate nutrition, head </a:t>
            </a:r>
            <a:r>
              <a:rPr lang="cs-CZ" altLang="cs-CZ" sz="1600" dirty="0" err="1"/>
              <a:t>frontooccipital</a:t>
            </a:r>
            <a:r>
              <a:rPr lang="cs-CZ" altLang="cs-CZ" sz="1600" dirty="0"/>
              <a:t> </a:t>
            </a:r>
            <a:r>
              <a:rPr lang="en-US" altLang="cs-CZ" sz="1600" dirty="0"/>
              <a:t>circumference 41 cm</a:t>
            </a:r>
            <a:r>
              <a:rPr lang="cs-CZ" altLang="cs-CZ" sz="1600" dirty="0"/>
              <a:t> ↓</a:t>
            </a:r>
            <a:r>
              <a:rPr lang="en-US" altLang="cs-CZ" sz="1600" dirty="0"/>
              <a:t>, other anthropometric parameters in the </a:t>
            </a:r>
            <a:r>
              <a:rPr lang="en-US" altLang="cs-CZ" sz="1600" dirty="0" smtClean="0"/>
              <a:t>standard</a:t>
            </a:r>
            <a:endParaRPr lang="en-US" altLang="cs-CZ" sz="1600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534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Examination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8206"/>
            <a:ext cx="10753200" cy="4403794"/>
          </a:xfrm>
        </p:spPr>
        <p:txBody>
          <a:bodyPr/>
          <a:lstStyle/>
          <a:p>
            <a:r>
              <a:rPr lang="en-US" altLang="cs-CZ" sz="2300" dirty="0" smtClean="0"/>
              <a:t>Differential </a:t>
            </a:r>
            <a:r>
              <a:rPr lang="en-US" altLang="cs-CZ" sz="2300" dirty="0"/>
              <a:t>diagnosis:</a:t>
            </a:r>
          </a:p>
          <a:p>
            <a:r>
              <a:rPr lang="en-US" altLang="cs-CZ" sz="2300" dirty="0"/>
              <a:t>MRI of the brain: </a:t>
            </a:r>
            <a:r>
              <a:rPr lang="en-US" altLang="cs-CZ" sz="2300" dirty="0" err="1"/>
              <a:t>myelinization</a:t>
            </a:r>
            <a:r>
              <a:rPr lang="en-US" altLang="cs-CZ" sz="2300" dirty="0"/>
              <a:t> of white matter corresponds to 6-8 months of age, delayed, further finding in the </a:t>
            </a:r>
            <a:r>
              <a:rPr lang="en-US" altLang="cs-CZ" sz="2300" dirty="0" smtClean="0"/>
              <a:t>norm</a:t>
            </a:r>
            <a:endParaRPr lang="en-US" altLang="cs-CZ" sz="2300" dirty="0"/>
          </a:p>
          <a:p>
            <a:r>
              <a:rPr lang="en-US" altLang="cs-CZ" sz="2300" dirty="0"/>
              <a:t>metabolic screening was performed to rule out </a:t>
            </a:r>
            <a:r>
              <a:rPr lang="cs-CZ" altLang="cs-CZ" sz="2300" dirty="0" err="1"/>
              <a:t>inborn</a:t>
            </a:r>
            <a:r>
              <a:rPr lang="cs-CZ" altLang="cs-CZ" sz="2300" dirty="0"/>
              <a:t> </a:t>
            </a:r>
            <a:r>
              <a:rPr lang="cs-CZ" altLang="cs-CZ" sz="2300" dirty="0" err="1"/>
              <a:t>error</a:t>
            </a:r>
            <a:r>
              <a:rPr lang="cs-CZ" altLang="cs-CZ" sz="2300" dirty="0"/>
              <a:t> </a:t>
            </a:r>
            <a:r>
              <a:rPr lang="cs-CZ" altLang="cs-CZ" sz="2300" dirty="0" err="1"/>
              <a:t>of</a:t>
            </a:r>
            <a:r>
              <a:rPr lang="cs-CZ" altLang="cs-CZ" sz="2300" dirty="0"/>
              <a:t> </a:t>
            </a:r>
            <a:r>
              <a:rPr lang="cs-CZ" altLang="cs-CZ" sz="2300" dirty="0" err="1"/>
              <a:t>metabolism</a:t>
            </a:r>
            <a:r>
              <a:rPr lang="cs-CZ" altLang="cs-CZ" sz="2300" dirty="0"/>
              <a:t> (IEM</a:t>
            </a:r>
            <a:r>
              <a:rPr lang="cs-CZ" altLang="cs-CZ" sz="2300" dirty="0" smtClean="0"/>
              <a:t>)</a:t>
            </a:r>
            <a:endParaRPr lang="en-US" altLang="cs-CZ" sz="2300" dirty="0"/>
          </a:p>
          <a:p>
            <a:r>
              <a:rPr lang="en-US" altLang="cs-CZ" sz="2300" dirty="0"/>
              <a:t>Phenylalanine (</a:t>
            </a:r>
            <a:r>
              <a:rPr lang="en-US" altLang="cs-CZ" sz="2300" dirty="0" err="1"/>
              <a:t>Phe</a:t>
            </a:r>
            <a:r>
              <a:rPr lang="en-US" altLang="cs-CZ" sz="2300" dirty="0"/>
              <a:t>) in the blood was found to be significantly increased and reached </a:t>
            </a:r>
            <a:r>
              <a:rPr lang="en-US" altLang="cs-CZ" sz="2300" b="1" u="sng" dirty="0">
                <a:solidFill>
                  <a:srgbClr val="FF0000"/>
                </a:solidFill>
              </a:rPr>
              <a:t>1768μmol/l</a:t>
            </a:r>
            <a:r>
              <a:rPr lang="en-US" altLang="cs-CZ" sz="2300" dirty="0"/>
              <a:t> (standard up to 120μmol/l), corresponding to classical phenylketonuria (PKU</a:t>
            </a:r>
            <a:r>
              <a:rPr lang="en-US" altLang="cs-CZ" sz="2300" dirty="0" smtClean="0"/>
              <a:t>)</a:t>
            </a:r>
            <a:endParaRPr lang="en-US" altLang="cs-CZ" sz="2300" dirty="0"/>
          </a:p>
          <a:p>
            <a:r>
              <a:rPr lang="en-US" altLang="cs-CZ" sz="2300" dirty="0"/>
              <a:t>molecular-genetic examination of </a:t>
            </a:r>
            <a:r>
              <a:rPr lang="en-US" altLang="cs-CZ" sz="2300" i="1" dirty="0"/>
              <a:t>PAH</a:t>
            </a:r>
            <a:r>
              <a:rPr lang="en-US" altLang="cs-CZ" sz="2300" dirty="0"/>
              <a:t> gene for PKU/HPA: genotype p.(Gly272*)/p.(Thr328Ala),mutations are described causal</a:t>
            </a:r>
            <a:r>
              <a:rPr lang="cs-CZ" altLang="cs-CZ" sz="2300" dirty="0"/>
              <a:t>, </a:t>
            </a:r>
            <a:r>
              <a:rPr lang="en-US" altLang="cs-CZ" sz="2300" dirty="0"/>
              <a:t>listed in the HGMD database (www.hgmd.org)</a:t>
            </a:r>
          </a:p>
          <a:p>
            <a:endParaRPr lang="cs-CZ" altLang="cs-CZ" sz="2300" dirty="0"/>
          </a:p>
          <a:p>
            <a:endParaRPr lang="cs-CZ" altLang="cs-CZ" sz="2300" dirty="0"/>
          </a:p>
          <a:p>
            <a:endParaRPr lang="cs-CZ" sz="2300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614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Phenylketonuria</a:t>
            </a:r>
            <a:r>
              <a:rPr lang="cs-CZ" dirty="0"/>
              <a:t> - PKU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6537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IEM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en-US" altLang="cs-CZ" sz="2400" dirty="0"/>
              <a:t>amino acid </a:t>
            </a:r>
            <a:r>
              <a:rPr lang="en-US" altLang="cs-CZ" sz="2400" dirty="0" err="1"/>
              <a:t>Phe</a:t>
            </a:r>
            <a:r>
              <a:rPr lang="en-US" altLang="cs-CZ" sz="2400" dirty="0"/>
              <a:t> caused by deficiency of </a:t>
            </a:r>
            <a:r>
              <a:rPr lang="en-US" altLang="cs-CZ" sz="2400" dirty="0" err="1"/>
              <a:t>phenylalanin</a:t>
            </a:r>
            <a:r>
              <a:rPr lang="en-US" altLang="cs-CZ" sz="2400" dirty="0"/>
              <a:t> hydroxylase enzyme (PAH) in the liver (EC 1.14.16.1), </a:t>
            </a:r>
            <a:r>
              <a:rPr lang="en-US" altLang="cs-CZ" sz="2400" i="1" dirty="0"/>
              <a:t>PAH</a:t>
            </a:r>
            <a:r>
              <a:rPr lang="en-US" altLang="cs-CZ" sz="2400" dirty="0"/>
              <a:t> gen </a:t>
            </a:r>
            <a:r>
              <a:rPr lang="en-US" altLang="cs-CZ" sz="2400" dirty="0" smtClean="0"/>
              <a:t>12q23.2</a:t>
            </a:r>
            <a:endParaRPr lang="en-US" altLang="cs-CZ" sz="2400" dirty="0"/>
          </a:p>
          <a:p>
            <a:r>
              <a:rPr lang="en-US" altLang="cs-CZ" sz="2400" dirty="0"/>
              <a:t>Heredity</a:t>
            </a:r>
            <a:r>
              <a:rPr lang="cs-CZ" altLang="cs-CZ" sz="2400" dirty="0"/>
              <a:t>:</a:t>
            </a:r>
            <a:r>
              <a:rPr lang="en-US" altLang="cs-CZ" sz="2400" dirty="0"/>
              <a:t> autosomal recessive, incidence in the Czech Republic 1: 5,250</a:t>
            </a:r>
            <a:r>
              <a:rPr lang="cs-CZ" altLang="cs-CZ" sz="2400" dirty="0"/>
              <a:t> live </a:t>
            </a:r>
            <a:r>
              <a:rPr lang="cs-CZ" altLang="cs-CZ" sz="2400" dirty="0" err="1" smtClean="0"/>
              <a:t>birth</a:t>
            </a:r>
            <a:endParaRPr lang="en-US" altLang="cs-CZ" sz="2400" dirty="0"/>
          </a:p>
          <a:p>
            <a:r>
              <a:rPr lang="en-US" altLang="cs-CZ" sz="2400" dirty="0"/>
              <a:t>r.1954 - prof. Bickel – </a:t>
            </a:r>
            <a:r>
              <a:rPr lang="cs-CZ" altLang="cs-CZ" sz="2400" dirty="0" err="1"/>
              <a:t>therapy</a:t>
            </a:r>
            <a:r>
              <a:rPr lang="cs-CZ" altLang="cs-CZ" sz="2400" dirty="0"/>
              <a:t>: </a:t>
            </a:r>
            <a:r>
              <a:rPr lang="en-US" altLang="cs-CZ" sz="2400" dirty="0"/>
              <a:t>low-protein diet</a:t>
            </a:r>
            <a:r>
              <a:rPr lang="cs-CZ" altLang="cs-CZ" sz="2400" dirty="0"/>
              <a:t>,</a:t>
            </a:r>
            <a:r>
              <a:rPr lang="en-US" altLang="cs-CZ" sz="2400" dirty="0"/>
              <a:t> low in </a:t>
            </a:r>
            <a:r>
              <a:rPr lang="en-US" altLang="cs-CZ" sz="2400" dirty="0" smtClean="0"/>
              <a:t>phenylalanine</a:t>
            </a:r>
            <a:endParaRPr lang="en-US" altLang="cs-CZ" sz="2400" dirty="0"/>
          </a:p>
          <a:p>
            <a:r>
              <a:rPr lang="en-US" altLang="cs-CZ" sz="2400" dirty="0"/>
              <a:t>Early postnatal, sufficiently intense and long-term low</a:t>
            </a:r>
            <a:r>
              <a:rPr lang="cs-CZ" altLang="cs-CZ" sz="2400" dirty="0"/>
              <a:t> protein </a:t>
            </a:r>
            <a:r>
              <a:rPr lang="en-US" altLang="cs-CZ" sz="2400" dirty="0"/>
              <a:t>diet allows normal or almost normal development of cognitive </a:t>
            </a:r>
            <a:r>
              <a:rPr lang="en-US" altLang="cs-CZ" sz="2400" dirty="0" smtClean="0"/>
              <a:t>functions</a:t>
            </a:r>
            <a:endParaRPr lang="en-US" altLang="cs-CZ" sz="2400" dirty="0"/>
          </a:p>
          <a:p>
            <a:r>
              <a:rPr lang="en-US" altLang="cs-CZ" sz="2400" dirty="0"/>
              <a:t>The diet is compiled individually according to sex, weight, age, protein, carbohydrate and fat needs and </a:t>
            </a:r>
            <a:r>
              <a:rPr lang="en-US" altLang="cs-CZ" sz="2400" dirty="0" err="1"/>
              <a:t>Phe</a:t>
            </a:r>
            <a:r>
              <a:rPr lang="en-US" altLang="cs-CZ" sz="2400" dirty="0"/>
              <a:t> tolerance in the </a:t>
            </a:r>
            <a:r>
              <a:rPr lang="en-US" altLang="cs-CZ" sz="2400" dirty="0" smtClean="0"/>
              <a:t>diet</a:t>
            </a:r>
            <a:endParaRPr lang="en-US" altLang="cs-CZ" sz="2400" dirty="0"/>
          </a:p>
          <a:p>
            <a:r>
              <a:rPr lang="en-US" altLang="cs-CZ" sz="2400" dirty="0"/>
              <a:t>Other treatment options: GMP</a:t>
            </a:r>
            <a:r>
              <a:rPr lang="cs-CZ" altLang="cs-CZ" sz="2400" dirty="0"/>
              <a:t>-</a:t>
            </a:r>
            <a:r>
              <a:rPr lang="cs-CZ" altLang="cs-CZ" sz="2400" dirty="0" err="1"/>
              <a:t>glycomacropeptide</a:t>
            </a:r>
            <a:r>
              <a:rPr lang="en-US" altLang="cs-CZ" sz="2400" dirty="0"/>
              <a:t>, </a:t>
            </a:r>
            <a:r>
              <a:rPr lang="cs-CZ" altLang="cs-CZ" sz="2400" dirty="0" err="1"/>
              <a:t>cofactor</a:t>
            </a:r>
            <a:r>
              <a:rPr lang="cs-CZ" altLang="cs-CZ" sz="2400" dirty="0"/>
              <a:t> </a:t>
            </a:r>
            <a:r>
              <a:rPr lang="en-US" altLang="cs-CZ" sz="2400" dirty="0"/>
              <a:t>BH4-Kuvan, </a:t>
            </a:r>
            <a:r>
              <a:rPr lang="cs-CZ" altLang="cs-CZ" sz="2400" dirty="0"/>
              <a:t>enzyme </a:t>
            </a:r>
            <a:r>
              <a:rPr lang="cs-CZ" altLang="cs-CZ" sz="2400" dirty="0" err="1"/>
              <a:t>replacement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therypy</a:t>
            </a:r>
            <a:r>
              <a:rPr lang="cs-CZ" altLang="cs-CZ" sz="2400" dirty="0"/>
              <a:t>-</a:t>
            </a:r>
            <a:r>
              <a:rPr lang="en-US" altLang="cs-CZ" sz="2400" dirty="0"/>
              <a:t>ERT-</a:t>
            </a:r>
            <a:r>
              <a:rPr lang="en-US" altLang="cs-CZ" sz="2400" dirty="0" err="1"/>
              <a:t>Pegvaliasa</a:t>
            </a:r>
            <a:r>
              <a:rPr lang="en-US" altLang="cs-CZ" sz="2400" dirty="0"/>
              <a:t>®</a:t>
            </a:r>
            <a:r>
              <a:rPr lang="cs-CZ" altLang="cs-CZ" sz="2400" dirty="0"/>
              <a:t> (BIOMARIN)</a:t>
            </a:r>
            <a:r>
              <a:rPr lang="en-US" altLang="cs-CZ" sz="2400" dirty="0"/>
              <a:t> </a:t>
            </a:r>
          </a:p>
          <a:p>
            <a:endParaRPr lang="en-US" altLang="cs-CZ" sz="2400" dirty="0"/>
          </a:p>
          <a:p>
            <a:endParaRPr lang="cs-CZ" sz="2400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270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Phenylketonuria-screening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827675" cy="4139998"/>
          </a:xfrm>
        </p:spPr>
        <p:txBody>
          <a:bodyPr/>
          <a:lstStyle/>
          <a:p>
            <a:r>
              <a:rPr lang="cs-CZ" altLang="cs-CZ" dirty="0" err="1"/>
              <a:t>Introduced</a:t>
            </a:r>
            <a:r>
              <a:rPr lang="cs-CZ" altLang="cs-CZ" dirty="0"/>
              <a:t> by Prof. Robert </a:t>
            </a:r>
            <a:r>
              <a:rPr lang="cs-CZ" altLang="cs-CZ" dirty="0" err="1"/>
              <a:t>Guthrie</a:t>
            </a:r>
            <a:r>
              <a:rPr lang="cs-CZ" altLang="cs-CZ" dirty="0"/>
              <a:t> (1916-1995), University </a:t>
            </a:r>
            <a:r>
              <a:rPr lang="cs-CZ" altLang="cs-CZ" dirty="0" err="1"/>
              <a:t>of</a:t>
            </a:r>
            <a:r>
              <a:rPr lang="cs-CZ" altLang="cs-CZ" dirty="0"/>
              <a:t> Buffalo, USA, NY</a:t>
            </a:r>
          </a:p>
          <a:p>
            <a:r>
              <a:rPr lang="cs-CZ" altLang="cs-CZ" dirty="0" smtClean="0"/>
              <a:t>PKU </a:t>
            </a:r>
            <a:r>
              <a:rPr lang="cs-CZ" altLang="cs-CZ" dirty="0"/>
              <a:t>- </a:t>
            </a:r>
            <a:r>
              <a:rPr lang="cs-CZ" altLang="cs-CZ" dirty="0" err="1"/>
              <a:t>bacterial</a:t>
            </a:r>
            <a:r>
              <a:rPr lang="cs-CZ" altLang="cs-CZ" dirty="0"/>
              <a:t> inhibitory test (B. </a:t>
            </a:r>
            <a:r>
              <a:rPr lang="cs-CZ" altLang="cs-CZ" dirty="0" err="1"/>
              <a:t>subtilis</a:t>
            </a:r>
            <a:r>
              <a:rPr lang="cs-CZ" altLang="cs-CZ" dirty="0"/>
              <a:t>)</a:t>
            </a:r>
          </a:p>
          <a:p>
            <a:r>
              <a:rPr lang="cs-CZ" altLang="cs-CZ" dirty="0" smtClean="0"/>
              <a:t>In </a:t>
            </a:r>
            <a:r>
              <a:rPr lang="cs-CZ" altLang="cs-CZ" dirty="0"/>
              <a:t>1963 </a:t>
            </a:r>
            <a:r>
              <a:rPr lang="cs-CZ" altLang="cs-CZ" dirty="0" err="1"/>
              <a:t>introduced</a:t>
            </a:r>
            <a:r>
              <a:rPr lang="cs-CZ" altLang="cs-CZ" dirty="0"/>
              <a:t> - </a:t>
            </a:r>
            <a:r>
              <a:rPr lang="cs-CZ" altLang="cs-CZ" dirty="0" err="1"/>
              <a:t>neonatal</a:t>
            </a:r>
            <a:r>
              <a:rPr lang="cs-CZ" altLang="cs-CZ" dirty="0"/>
              <a:t> </a:t>
            </a:r>
            <a:r>
              <a:rPr lang="cs-CZ" altLang="cs-CZ" dirty="0" err="1"/>
              <a:t>screening</a:t>
            </a:r>
            <a:r>
              <a:rPr lang="cs-CZ" altLang="cs-CZ" dirty="0"/>
              <a:t> in </a:t>
            </a:r>
            <a:r>
              <a:rPr lang="cs-CZ" altLang="cs-CZ" dirty="0" err="1"/>
              <a:t>the</a:t>
            </a:r>
            <a:r>
              <a:rPr lang="cs-CZ" altLang="cs-CZ" dirty="0"/>
              <a:t> Czech Republic, by </a:t>
            </a:r>
            <a:r>
              <a:rPr lang="cs-CZ" altLang="cs-CZ" dirty="0" err="1"/>
              <a:t>law</a:t>
            </a:r>
            <a:r>
              <a:rPr lang="cs-CZ" altLang="cs-CZ" dirty="0"/>
              <a:t> </a:t>
            </a:r>
            <a:r>
              <a:rPr lang="cs-CZ" altLang="cs-CZ" dirty="0" err="1"/>
              <a:t>only</a:t>
            </a:r>
            <a:r>
              <a:rPr lang="cs-CZ" altLang="cs-CZ" dirty="0"/>
              <a:t> in 1975</a:t>
            </a:r>
          </a:p>
          <a:p>
            <a:r>
              <a:rPr lang="cs-CZ" altLang="cs-CZ" dirty="0" err="1" smtClean="0"/>
              <a:t>Since</a:t>
            </a:r>
            <a:r>
              <a:rPr lang="cs-CZ" altLang="cs-CZ" dirty="0" smtClean="0"/>
              <a:t> </a:t>
            </a:r>
            <a:r>
              <a:rPr lang="cs-CZ" altLang="cs-CZ" dirty="0"/>
              <a:t>2009 in </a:t>
            </a:r>
            <a:r>
              <a:rPr lang="cs-CZ" altLang="cs-CZ" dirty="0" err="1"/>
              <a:t>the</a:t>
            </a:r>
            <a:r>
              <a:rPr lang="cs-CZ" altLang="cs-CZ" dirty="0"/>
              <a:t> Czech Republic </a:t>
            </a:r>
            <a:r>
              <a:rPr lang="cs-CZ" altLang="cs-CZ" dirty="0" err="1"/>
              <a:t>screening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provided</a:t>
            </a:r>
            <a:r>
              <a:rPr lang="cs-CZ" altLang="cs-CZ" dirty="0"/>
              <a:t> </a:t>
            </a:r>
            <a:r>
              <a:rPr lang="cs-CZ" altLang="cs-CZ" dirty="0" err="1"/>
              <a:t>using</a:t>
            </a:r>
            <a:r>
              <a:rPr lang="cs-CZ" altLang="cs-CZ" dirty="0"/>
              <a:t> MS/MS (tandem </a:t>
            </a:r>
            <a:r>
              <a:rPr lang="cs-CZ" altLang="cs-CZ" dirty="0" err="1"/>
              <a:t>mass</a:t>
            </a:r>
            <a:r>
              <a:rPr lang="cs-CZ" altLang="cs-CZ" dirty="0"/>
              <a:t> </a:t>
            </a:r>
            <a:r>
              <a:rPr lang="cs-CZ" altLang="cs-CZ" dirty="0" err="1"/>
              <a:t>spectrometry</a:t>
            </a:r>
            <a:r>
              <a:rPr lang="cs-CZ" altLang="cs-CZ" dirty="0"/>
              <a:t>) </a:t>
            </a:r>
          </a:p>
          <a:p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pic>
        <p:nvPicPr>
          <p:cNvPr id="5" name="Zástupný symbol pro obsah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15600" y="1567576"/>
            <a:ext cx="3657600" cy="416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9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Newborn screening in the Czech</a:t>
            </a:r>
            <a:br>
              <a:rPr lang="en-US" dirty="0"/>
            </a:br>
            <a:r>
              <a:rPr lang="en-US" dirty="0"/>
              <a:t>Republic - IEM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altLang="cs-CZ" sz="1800" dirty="0" err="1">
                <a:solidFill>
                  <a:schemeClr val="accent1"/>
                </a:solidFill>
              </a:rPr>
              <a:t>Disturbances</a:t>
            </a:r>
            <a:r>
              <a:rPr lang="cs-CZ" altLang="cs-CZ" sz="1800" dirty="0">
                <a:solidFill>
                  <a:schemeClr val="accent1"/>
                </a:solidFill>
              </a:rPr>
              <a:t> </a:t>
            </a:r>
            <a:r>
              <a:rPr lang="cs-CZ" altLang="cs-CZ" sz="1800" dirty="0" err="1">
                <a:solidFill>
                  <a:schemeClr val="accent1"/>
                </a:solidFill>
              </a:rPr>
              <a:t>of</a:t>
            </a:r>
            <a:r>
              <a:rPr lang="cs-CZ" altLang="cs-CZ" sz="1800" dirty="0">
                <a:solidFill>
                  <a:schemeClr val="accent1"/>
                </a:solidFill>
              </a:rPr>
              <a:t> </a:t>
            </a:r>
            <a:r>
              <a:rPr lang="cs-CZ" altLang="cs-CZ" sz="1800" dirty="0" err="1">
                <a:solidFill>
                  <a:schemeClr val="accent1"/>
                </a:solidFill>
              </a:rPr>
              <a:t>amino</a:t>
            </a:r>
            <a:r>
              <a:rPr lang="cs-CZ" altLang="cs-CZ" sz="1800" dirty="0">
                <a:solidFill>
                  <a:schemeClr val="accent1"/>
                </a:solidFill>
              </a:rPr>
              <a:t> acid </a:t>
            </a:r>
            <a:r>
              <a:rPr lang="cs-CZ" altLang="cs-CZ" sz="1800" dirty="0" err="1">
                <a:solidFill>
                  <a:schemeClr val="accent1"/>
                </a:solidFill>
              </a:rPr>
              <a:t>metabolism</a:t>
            </a:r>
            <a:r>
              <a:rPr lang="cs-CZ" altLang="cs-CZ" sz="1800" dirty="0">
                <a:solidFill>
                  <a:schemeClr val="accent1"/>
                </a:solidFill>
              </a:rPr>
              <a:t>:</a:t>
            </a:r>
          </a:p>
          <a:p>
            <a:r>
              <a:rPr lang="cs-CZ" altLang="cs-CZ" sz="1800" dirty="0" err="1"/>
              <a:t>Phenylketonuria</a:t>
            </a:r>
            <a:r>
              <a:rPr lang="cs-CZ" altLang="cs-CZ" sz="1800" dirty="0"/>
              <a:t> – PKU</a:t>
            </a:r>
          </a:p>
          <a:p>
            <a:r>
              <a:rPr lang="cs-CZ" altLang="cs-CZ" sz="1800" dirty="0" err="1"/>
              <a:t>Maple</a:t>
            </a:r>
            <a:r>
              <a:rPr lang="cs-CZ" altLang="cs-CZ" sz="1800" dirty="0"/>
              <a:t> sirup urine </a:t>
            </a:r>
            <a:r>
              <a:rPr lang="cs-CZ" altLang="cs-CZ" sz="1800" dirty="0" err="1"/>
              <a:t>disease</a:t>
            </a:r>
            <a:r>
              <a:rPr lang="cs-CZ" altLang="cs-CZ" sz="1800" dirty="0"/>
              <a:t> – MSUD</a:t>
            </a:r>
          </a:p>
          <a:p>
            <a:r>
              <a:rPr lang="cs-CZ" altLang="cs-CZ" sz="1800" dirty="0"/>
              <a:t>urea </a:t>
            </a:r>
            <a:r>
              <a:rPr lang="cs-CZ" altLang="cs-CZ" sz="1800" dirty="0" err="1"/>
              <a:t>cycle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defects</a:t>
            </a:r>
            <a:r>
              <a:rPr lang="cs-CZ" altLang="cs-CZ" sz="1800" dirty="0"/>
              <a:t>: </a:t>
            </a:r>
            <a:r>
              <a:rPr lang="cs-CZ" altLang="cs-CZ" sz="1800" dirty="0" err="1"/>
              <a:t>Argininemia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Citrullinemia</a:t>
            </a:r>
            <a:endParaRPr lang="cs-CZ" altLang="cs-CZ" sz="1800" dirty="0"/>
          </a:p>
          <a:p>
            <a:r>
              <a:rPr lang="cs-CZ" altLang="cs-CZ" sz="1800" dirty="0" err="1"/>
              <a:t>Homocystinuria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from</a:t>
            </a:r>
            <a:r>
              <a:rPr lang="cs-CZ" altLang="cs-CZ" sz="1800" dirty="0"/>
              <a:t> CBS </a:t>
            </a:r>
            <a:r>
              <a:rPr lang="cs-CZ" altLang="cs-CZ" sz="1800" dirty="0" err="1"/>
              <a:t>deficiency</a:t>
            </a:r>
            <a:r>
              <a:rPr lang="cs-CZ" altLang="cs-CZ" sz="1800" dirty="0"/>
              <a:t>, pyridoxine non-</a:t>
            </a:r>
            <a:r>
              <a:rPr lang="cs-CZ" altLang="cs-CZ" sz="1800" dirty="0" err="1"/>
              <a:t>responsive</a:t>
            </a:r>
            <a:endParaRPr lang="cs-CZ" altLang="cs-CZ" sz="1800" dirty="0"/>
          </a:p>
          <a:p>
            <a:r>
              <a:rPr lang="cs-CZ" altLang="cs-CZ" sz="1800" dirty="0" err="1"/>
              <a:t>Homocystinuria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from</a:t>
            </a:r>
            <a:r>
              <a:rPr lang="cs-CZ" altLang="cs-CZ" sz="1800" dirty="0"/>
              <a:t> MTHFR </a:t>
            </a:r>
            <a:r>
              <a:rPr lang="cs-CZ" altLang="cs-CZ" sz="1800" dirty="0" err="1"/>
              <a:t>deficiency</a:t>
            </a:r>
            <a:endParaRPr lang="cs-CZ" altLang="cs-CZ" sz="1800" dirty="0"/>
          </a:p>
          <a:p>
            <a:endParaRPr lang="cs-CZ" altLang="cs-CZ" sz="1800" dirty="0"/>
          </a:p>
          <a:p>
            <a:r>
              <a:rPr lang="cs-CZ" altLang="cs-CZ" sz="1800" dirty="0" err="1">
                <a:solidFill>
                  <a:schemeClr val="accent1"/>
                </a:solidFill>
              </a:rPr>
              <a:t>Organic</a:t>
            </a:r>
            <a:r>
              <a:rPr lang="cs-CZ" altLang="cs-CZ" sz="1800" dirty="0">
                <a:solidFill>
                  <a:schemeClr val="accent1"/>
                </a:solidFill>
              </a:rPr>
              <a:t> </a:t>
            </a:r>
            <a:r>
              <a:rPr lang="cs-CZ" altLang="cs-CZ" sz="1800" dirty="0" err="1">
                <a:solidFill>
                  <a:schemeClr val="accent1"/>
                </a:solidFill>
              </a:rPr>
              <a:t>acidurias</a:t>
            </a:r>
            <a:endParaRPr lang="cs-CZ" altLang="cs-CZ" sz="1800" dirty="0">
              <a:solidFill>
                <a:schemeClr val="accent1"/>
              </a:solidFill>
            </a:endParaRPr>
          </a:p>
          <a:p>
            <a:r>
              <a:rPr lang="cs-CZ" altLang="cs-CZ" sz="1800" dirty="0" err="1"/>
              <a:t>Glutaric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aciduria</a:t>
            </a:r>
            <a:r>
              <a:rPr lang="cs-CZ" altLang="cs-CZ" sz="1800" dirty="0"/>
              <a:t> type 1, </a:t>
            </a:r>
            <a:r>
              <a:rPr lang="cs-CZ" altLang="cs-CZ" sz="1800" dirty="0" err="1"/>
              <a:t>Isovaleric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aciduria</a:t>
            </a:r>
            <a:r>
              <a:rPr lang="cs-CZ" altLang="cs-CZ" sz="1800" dirty="0"/>
              <a:t> (IVA)</a:t>
            </a:r>
          </a:p>
          <a:p>
            <a:endParaRPr lang="cs-CZ" altLang="cs-CZ" sz="1800" dirty="0"/>
          </a:p>
          <a:p>
            <a:endParaRPr lang="cs-CZ" altLang="cs-CZ" sz="1800" dirty="0">
              <a:solidFill>
                <a:srgbClr val="000000"/>
              </a:solidFill>
            </a:endParaRPr>
          </a:p>
          <a:p>
            <a:endParaRPr lang="cs-CZ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>
          <a:xfrm>
            <a:off x="6253202" y="1171576"/>
            <a:ext cx="5219998" cy="4139998"/>
          </a:xfrm>
        </p:spPr>
        <p:txBody>
          <a:bodyPr/>
          <a:lstStyle/>
          <a:p>
            <a:r>
              <a:rPr lang="cs-CZ" altLang="cs-CZ" sz="1600" dirty="0" err="1">
                <a:solidFill>
                  <a:schemeClr val="accent1"/>
                </a:solidFill>
              </a:rPr>
              <a:t>Disorders</a:t>
            </a:r>
            <a:r>
              <a:rPr lang="cs-CZ" altLang="cs-CZ" sz="1600" dirty="0">
                <a:solidFill>
                  <a:schemeClr val="accent1"/>
                </a:solidFill>
              </a:rPr>
              <a:t> </a:t>
            </a:r>
            <a:r>
              <a:rPr lang="cs-CZ" altLang="cs-CZ" sz="1600" dirty="0" err="1">
                <a:solidFill>
                  <a:schemeClr val="accent1"/>
                </a:solidFill>
              </a:rPr>
              <a:t>of</a:t>
            </a:r>
            <a:r>
              <a:rPr lang="cs-CZ" altLang="cs-CZ" sz="1600" dirty="0">
                <a:solidFill>
                  <a:schemeClr val="accent1"/>
                </a:solidFill>
              </a:rPr>
              <a:t> </a:t>
            </a:r>
            <a:r>
              <a:rPr lang="cs-CZ" altLang="cs-CZ" sz="1600" dirty="0" err="1">
                <a:solidFill>
                  <a:schemeClr val="accent1"/>
                </a:solidFill>
              </a:rPr>
              <a:t>fatty</a:t>
            </a:r>
            <a:r>
              <a:rPr lang="cs-CZ" altLang="cs-CZ" sz="1600" dirty="0">
                <a:solidFill>
                  <a:schemeClr val="accent1"/>
                </a:solidFill>
              </a:rPr>
              <a:t> acid </a:t>
            </a:r>
            <a:r>
              <a:rPr lang="cs-CZ" altLang="cs-CZ" sz="1600" dirty="0" err="1">
                <a:solidFill>
                  <a:schemeClr val="accent1"/>
                </a:solidFill>
              </a:rPr>
              <a:t>oxidation</a:t>
            </a:r>
            <a:endParaRPr lang="cs-CZ" altLang="cs-CZ" sz="1600" dirty="0">
              <a:solidFill>
                <a:schemeClr val="accent1"/>
              </a:solidFill>
            </a:endParaRPr>
          </a:p>
          <a:p>
            <a:r>
              <a:rPr lang="cs-CZ" altLang="cs-CZ" sz="1600" dirty="0"/>
              <a:t>Medium-</a:t>
            </a:r>
            <a:r>
              <a:rPr lang="cs-CZ" altLang="cs-CZ" sz="1600" dirty="0" err="1"/>
              <a:t>chain</a:t>
            </a:r>
            <a:r>
              <a:rPr lang="cs-CZ" altLang="cs-CZ" sz="1600" dirty="0"/>
              <a:t> acyl-</a:t>
            </a:r>
            <a:r>
              <a:rPr lang="cs-CZ" altLang="cs-CZ" sz="1600" dirty="0" err="1"/>
              <a:t>CoA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dehydrogenase</a:t>
            </a:r>
            <a:r>
              <a:rPr lang="cs-CZ" altLang="cs-CZ" sz="1600" dirty="0"/>
              <a:t> (MCAD)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r>
              <a:rPr lang="cs-CZ" altLang="cs-CZ" sz="1600" dirty="0"/>
              <a:t>Long-</a:t>
            </a:r>
            <a:r>
              <a:rPr lang="cs-CZ" altLang="cs-CZ" sz="1600" dirty="0" err="1"/>
              <a:t>chain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hydroxyacyl-CoA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dehydrogenase</a:t>
            </a:r>
            <a:r>
              <a:rPr lang="cs-CZ" altLang="cs-CZ" sz="1600" dirty="0"/>
              <a:t> (LCHAD)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r>
              <a:rPr lang="cs-CZ" altLang="cs-CZ" sz="1600" dirty="0"/>
              <a:t>Very long-</a:t>
            </a:r>
            <a:r>
              <a:rPr lang="cs-CZ" altLang="cs-CZ" sz="1600" dirty="0" err="1"/>
              <a:t>chain</a:t>
            </a:r>
            <a:r>
              <a:rPr lang="cs-CZ" altLang="cs-CZ" sz="1600" dirty="0"/>
              <a:t> acyl-</a:t>
            </a:r>
            <a:r>
              <a:rPr lang="cs-CZ" altLang="cs-CZ" sz="1600" dirty="0" err="1"/>
              <a:t>CoA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dehydrogenase</a:t>
            </a:r>
            <a:r>
              <a:rPr lang="cs-CZ" altLang="cs-CZ" sz="1600" dirty="0"/>
              <a:t> (VLCHAD)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r>
              <a:rPr lang="cs-CZ" altLang="cs-CZ" sz="1600" dirty="0" err="1"/>
              <a:t>Carnitine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palmitoytransferase</a:t>
            </a:r>
            <a:r>
              <a:rPr lang="cs-CZ" altLang="cs-CZ" sz="1600" dirty="0"/>
              <a:t> I (CPT1)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r>
              <a:rPr lang="cs-CZ" altLang="cs-CZ" sz="1600" dirty="0" err="1"/>
              <a:t>Carnitine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palmitoytransferase</a:t>
            </a:r>
            <a:r>
              <a:rPr lang="cs-CZ" altLang="cs-CZ" sz="1600" dirty="0"/>
              <a:t> II (CPT2)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r>
              <a:rPr lang="cs-CZ" altLang="cs-CZ" sz="1600" dirty="0" err="1"/>
              <a:t>Carnitin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acylcarnitine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translocase</a:t>
            </a:r>
            <a:r>
              <a:rPr lang="cs-CZ" altLang="cs-CZ" sz="1600" dirty="0"/>
              <a:t> (CACT)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pPr marL="72000" indent="0">
              <a:buNone/>
            </a:pPr>
            <a:endParaRPr lang="cs-CZ" altLang="cs-CZ" sz="1600" dirty="0"/>
          </a:p>
          <a:p>
            <a:r>
              <a:rPr lang="cs-CZ" altLang="cs-CZ" sz="1600" dirty="0" err="1"/>
              <a:t>biotinidase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deficiency</a:t>
            </a:r>
            <a:endParaRPr lang="cs-CZ" altLang="cs-CZ" sz="1600" dirty="0"/>
          </a:p>
          <a:p>
            <a:endParaRPr lang="cs-CZ" alt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1771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happen</a:t>
            </a:r>
            <a:r>
              <a:rPr lang="cs-CZ" dirty="0"/>
              <a:t>?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genetics</a:t>
            </a:r>
            <a:r>
              <a:rPr lang="cs-CZ" dirty="0"/>
              <a:t> – </a:t>
            </a:r>
            <a:r>
              <a:rPr lang="cs-CZ" dirty="0" err="1"/>
              <a:t>practise</a:t>
            </a:r>
            <a:r>
              <a:rPr lang="cs-CZ" dirty="0"/>
              <a:t> (aVLKGC7X1)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52627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78</TotalTime>
  <Words>1152</Words>
  <Application>Microsoft Office PowerPoint</Application>
  <PresentationFormat>Širokoúhlá obrazovka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Tahoma</vt:lpstr>
      <vt:lpstr>Wingdings</vt:lpstr>
      <vt:lpstr>Prezentace_MU_CZ</vt:lpstr>
      <vt:lpstr>Case report 3  Late diagnosis of classical phenylketonuria in our patient (infant)</vt:lpstr>
      <vt:lpstr>Learning outcomes</vt:lpstr>
      <vt:lpstr>    The case of a 9.5-month-old girl who was investigated for unexplained psychomotor retardation </vt:lpstr>
      <vt:lpstr>History:</vt:lpstr>
      <vt:lpstr>Examination</vt:lpstr>
      <vt:lpstr>Phenylketonuria - PKU</vt:lpstr>
      <vt:lpstr>Phenylketonuria-screening</vt:lpstr>
      <vt:lpstr>Newborn screening in the Czech Republic - IEM</vt:lpstr>
      <vt:lpstr>     How could that happen? </vt:lpstr>
      <vt:lpstr>Prezentace aplikace PowerPoint</vt:lpstr>
      <vt:lpstr>Prezentace aplikace PowerPoint</vt:lpstr>
      <vt:lpstr>Thailand and inborn errors of metabolism (IEM)</vt:lpstr>
      <vt:lpstr>Prezentace aplikace PowerPoint</vt:lpstr>
      <vt:lpstr>Our patient at the age of 24 months:</vt:lpstr>
      <vt:lpstr>Prezentace aplikace PowerPoint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Procházková Dagmar</cp:lastModifiedBy>
  <cp:revision>12</cp:revision>
  <cp:lastPrinted>1601-01-01T00:00:00Z</cp:lastPrinted>
  <dcterms:created xsi:type="dcterms:W3CDTF">2020-08-24T06:00:57Z</dcterms:created>
  <dcterms:modified xsi:type="dcterms:W3CDTF">2021-11-12T08:37:14Z</dcterms:modified>
</cp:coreProperties>
</file>