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ms-powerpoint.slideshow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8" r:id="rId2"/>
    <p:sldId id="256" r:id="rId3"/>
    <p:sldId id="413" r:id="rId4"/>
    <p:sldId id="457" r:id="rId5"/>
    <p:sldId id="458" r:id="rId6"/>
    <p:sldId id="459" r:id="rId7"/>
    <p:sldId id="414" r:id="rId8"/>
    <p:sldId id="415" r:id="rId9"/>
    <p:sldId id="416" r:id="rId10"/>
    <p:sldId id="417" r:id="rId11"/>
    <p:sldId id="418" r:id="rId12"/>
    <p:sldId id="461" r:id="rId13"/>
    <p:sldId id="462" r:id="rId14"/>
    <p:sldId id="420" r:id="rId15"/>
    <p:sldId id="421" r:id="rId16"/>
    <p:sldId id="422" r:id="rId17"/>
    <p:sldId id="423" r:id="rId18"/>
    <p:sldId id="424" r:id="rId19"/>
    <p:sldId id="313" r:id="rId20"/>
    <p:sldId id="426" r:id="rId21"/>
    <p:sldId id="427" r:id="rId22"/>
    <p:sldId id="428" r:id="rId23"/>
    <p:sldId id="429" r:id="rId24"/>
    <p:sldId id="430" r:id="rId25"/>
    <p:sldId id="431" r:id="rId26"/>
    <p:sldId id="432" r:id="rId27"/>
    <p:sldId id="300" r:id="rId28"/>
    <p:sldId id="433" r:id="rId29"/>
    <p:sldId id="434" r:id="rId30"/>
    <p:sldId id="435" r:id="rId31"/>
    <p:sldId id="436" r:id="rId32"/>
    <p:sldId id="437" r:id="rId33"/>
    <p:sldId id="438" r:id="rId34"/>
    <p:sldId id="439" r:id="rId35"/>
    <p:sldId id="440" r:id="rId36"/>
    <p:sldId id="441" r:id="rId37"/>
    <p:sldId id="442" r:id="rId38"/>
    <p:sldId id="311" r:id="rId39"/>
    <p:sldId id="463" r:id="rId40"/>
    <p:sldId id="474" r:id="rId41"/>
    <p:sldId id="260" r:id="rId42"/>
    <p:sldId id="443" r:id="rId43"/>
    <p:sldId id="444" r:id="rId44"/>
    <p:sldId id="445" r:id="rId45"/>
    <p:sldId id="257" r:id="rId46"/>
    <p:sldId id="259" r:id="rId47"/>
    <p:sldId id="466" r:id="rId48"/>
    <p:sldId id="263" r:id="rId49"/>
    <p:sldId id="471" r:id="rId50"/>
    <p:sldId id="472" r:id="rId51"/>
    <p:sldId id="261" r:id="rId52"/>
    <p:sldId id="262" r:id="rId53"/>
    <p:sldId id="468" r:id="rId54"/>
    <p:sldId id="469" r:id="rId55"/>
    <p:sldId id="470" r:id="rId56"/>
    <p:sldId id="268" r:id="rId57"/>
    <p:sldId id="269" r:id="rId58"/>
    <p:sldId id="270" r:id="rId59"/>
    <p:sldId id="271" r:id="rId60"/>
    <p:sldId id="272" r:id="rId61"/>
    <p:sldId id="273" r:id="rId62"/>
    <p:sldId id="274" r:id="rId63"/>
    <p:sldId id="275" r:id="rId64"/>
    <p:sldId id="276" r:id="rId65"/>
    <p:sldId id="301" r:id="rId66"/>
    <p:sldId id="473" r:id="rId67"/>
    <p:sldId id="279" r:id="rId68"/>
    <p:sldId id="278" r:id="rId69"/>
    <p:sldId id="280" r:id="rId70"/>
    <p:sldId id="282" r:id="rId71"/>
    <p:sldId id="283" r:id="rId72"/>
    <p:sldId id="290" r:id="rId73"/>
    <p:sldId id="291" r:id="rId74"/>
    <p:sldId id="292" r:id="rId75"/>
    <p:sldId id="293" r:id="rId76"/>
    <p:sldId id="295" r:id="rId77"/>
    <p:sldId id="296" r:id="rId78"/>
    <p:sldId id="294" r:id="rId79"/>
    <p:sldId id="297" r:id="rId80"/>
    <p:sldId id="464" r:id="rId81"/>
    <p:sldId id="367" r:id="rId82"/>
    <p:sldId id="284" r:id="rId83"/>
    <p:sldId id="286" r:id="rId84"/>
    <p:sldId id="285" r:id="rId85"/>
    <p:sldId id="287" r:id="rId86"/>
    <p:sldId id="288" r:id="rId87"/>
    <p:sldId id="298" r:id="rId88"/>
    <p:sldId id="475" r:id="rId8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ka Roubalíková" initials="LR" lastIdx="2" clrIdx="0">
    <p:extLst>
      <p:ext uri="{19B8F6BF-5375-455C-9EA6-DF929625EA0E}">
        <p15:presenceInfo xmlns:p15="http://schemas.microsoft.com/office/powerpoint/2012/main" userId="S::70061@muni.cz::3b434e07-3dfe-452c-807a-d04c0df3a6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3" autoAdjust="0"/>
    <p:restoredTop sz="93780" autoAdjust="0"/>
  </p:normalViewPr>
  <p:slideViewPr>
    <p:cSldViewPr>
      <p:cViewPr varScale="1">
        <p:scale>
          <a:sx n="63" d="100"/>
          <a:sy n="63" d="100"/>
        </p:scale>
        <p:origin x="1370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069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commentAuthors" Target="commentAuthor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7CF70-8BF9-4ADE-B158-D6CFCC827599}" type="datetimeFigureOut">
              <a:rPr lang="cs-CZ" smtClean="0"/>
              <a:t>11.10.2020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95EE5-AC76-476B-A86C-62202331F73F}" type="slidenum">
              <a:rPr lang="cs-CZ" smtClean="0"/>
              <a:t>‹#›</a:t>
            </a:fld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7CF70-8BF9-4ADE-B158-D6CFCC827599}" type="datetimeFigureOut">
              <a:rPr lang="cs-CZ" smtClean="0"/>
              <a:t>11.10.2020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95EE5-AC76-476B-A86C-62202331F73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7CF70-8BF9-4ADE-B158-D6CFCC827599}" type="datetimeFigureOut">
              <a:rPr lang="cs-CZ" smtClean="0"/>
              <a:t>11.10.2020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95EE5-AC76-476B-A86C-62202331F73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B828AD-C672-4FA4-BB15-93418BFD1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49EF2F-9580-48F8-B0DB-8A1E5F5B7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F20FE0D-CC79-4193-BAAA-A1B62371B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DE13-6510-49D2-9BC3-3C9E1078148F}" type="datetimeFigureOut">
              <a:rPr lang="cs-CZ" smtClean="0"/>
              <a:t>11.10.2020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F827B85-360A-4606-A235-AA547E948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995DECF-3DC2-4257-BD8C-1BEBE61E8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E7B4E-0186-464B-A6D0-79DFC0BE82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8938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7CF70-8BF9-4ADE-B158-D6CFCC827599}" type="datetimeFigureOut">
              <a:rPr lang="cs-CZ" smtClean="0"/>
              <a:t>11.10.2020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95EE5-AC76-476B-A86C-62202331F73F}" type="slidenum">
              <a:rPr lang="cs-CZ" smtClean="0"/>
              <a:t>‹#›</a:t>
            </a:fld>
            <a:endParaRPr lang="cs-CZ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7CF70-8BF9-4ADE-B158-D6CFCC827599}" type="datetimeFigureOut">
              <a:rPr lang="cs-CZ" smtClean="0"/>
              <a:t>11.10.2020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95EE5-AC76-476B-A86C-62202331F73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7CF70-8BF9-4ADE-B158-D6CFCC827599}" type="datetimeFigureOut">
              <a:rPr lang="cs-CZ" smtClean="0"/>
              <a:t>11.10.2020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95EE5-AC76-476B-A86C-62202331F73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7CF70-8BF9-4ADE-B158-D6CFCC827599}" type="datetimeFigureOut">
              <a:rPr lang="cs-CZ" smtClean="0"/>
              <a:t>11.10.2020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95EE5-AC76-476B-A86C-62202331F73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7CF70-8BF9-4ADE-B158-D6CFCC827599}" type="datetimeFigureOut">
              <a:rPr lang="cs-CZ" smtClean="0"/>
              <a:t>11.10.2020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95EE5-AC76-476B-A86C-62202331F73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7CF70-8BF9-4ADE-B158-D6CFCC827599}" type="datetimeFigureOut">
              <a:rPr lang="cs-CZ" smtClean="0"/>
              <a:t>11.10.2020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95EE5-AC76-476B-A86C-62202331F73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7CF70-8BF9-4ADE-B158-D6CFCC827599}" type="datetimeFigureOut">
              <a:rPr lang="cs-CZ" smtClean="0"/>
              <a:t>11.10.2020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95EE5-AC76-476B-A86C-62202331F73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7CF70-8BF9-4ADE-B158-D6CFCC827599}" type="datetimeFigureOut">
              <a:rPr lang="cs-CZ" smtClean="0"/>
              <a:t>11.10.2020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95EE5-AC76-476B-A86C-62202331F73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71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5D97CF70-8BF9-4ADE-B158-D6CFCC827599}" type="datetimeFigureOut">
              <a:rPr lang="cs-CZ" smtClean="0"/>
              <a:t>11.10.2020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24F95EE5-AC76-476B-A86C-62202331F73F}" type="slidenum">
              <a:rPr lang="cs-CZ" smtClean="0"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Infection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en.wikipedia.org/wiki/Skin" TargetMode="Externa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://en.wikipedia.org/wiki/Biological_tissue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://en.wikipedia.org/wiki/Antimicrobials" TargetMode="External"/><Relationship Id="rId10" Type="http://schemas.openxmlformats.org/officeDocument/2006/relationships/hyperlink" Target="http://en.wikipedia.org/wiki/Putrefaction" TargetMode="External"/><Relationship Id="rId4" Type="http://schemas.openxmlformats.org/officeDocument/2006/relationships/hyperlink" Target="http://en.wikipedia.org/wiki/Greek_language" TargetMode="External"/><Relationship Id="rId9" Type="http://schemas.openxmlformats.org/officeDocument/2006/relationships/hyperlink" Target="http://en.wikipedia.org/wiki/Sepsi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Antibiotic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en.wikipedia.org/wiki/Antimicrobial_agent" TargetMode="External"/><Relationship Id="rId12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http://en.wikipedia.org/wiki/Sterilization_(microbiology)" TargetMode="External"/><Relationship Id="rId11" Type="http://schemas.openxmlformats.org/officeDocument/2006/relationships/hyperlink" Target="http://en.wikipedia.org/wiki/Biocide" TargetMode="External"/><Relationship Id="rId5" Type="http://schemas.openxmlformats.org/officeDocument/2006/relationships/hyperlink" Target="http://en.wikipedia.org/wiki/Endospore" TargetMode="External"/><Relationship Id="rId10" Type="http://schemas.openxmlformats.org/officeDocument/2006/relationships/hyperlink" Target="http://en.wikipedia.org/wiki/Biological_tissue" TargetMode="External"/><Relationship Id="rId4" Type="http://schemas.openxmlformats.org/officeDocument/2006/relationships/hyperlink" Target="http://en.wikipedia.org/wiki/Microorganisms" TargetMode="External"/><Relationship Id="rId9" Type="http://schemas.openxmlformats.org/officeDocument/2006/relationships/hyperlink" Target="http://en.wikipedia.org/wiki/Antiseptic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http://en.wikipedia.org/wiki/Virus" TargetMode="External"/><Relationship Id="rId5" Type="http://schemas.openxmlformats.org/officeDocument/2006/relationships/hyperlink" Target="http://en.wikipedia.org/wiki/Bacterium" TargetMode="External"/><Relationship Id="rId4" Type="http://schemas.openxmlformats.org/officeDocument/2006/relationships/hyperlink" Target="http://en.wikipedia.org/wiki/Fungi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Chemical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en.wikipedia.org/wiki/Heat" TargetMode="External"/><Relationship Id="rId12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http://en.wikipedia.org/wiki/Virus" TargetMode="External"/><Relationship Id="rId11" Type="http://schemas.openxmlformats.org/officeDocument/2006/relationships/hyperlink" Target="http://en.wikipedia.org/wiki/Filtration" TargetMode="External"/><Relationship Id="rId5" Type="http://schemas.openxmlformats.org/officeDocument/2006/relationships/hyperlink" Target="http://en.wikipedia.org/wiki/Bacterium" TargetMode="External"/><Relationship Id="rId10" Type="http://schemas.openxmlformats.org/officeDocument/2006/relationships/hyperlink" Target="http://en.wikipedia.org/wiki/High_pressure_food_preservation" TargetMode="External"/><Relationship Id="rId4" Type="http://schemas.openxmlformats.org/officeDocument/2006/relationships/hyperlink" Target="http://en.wikipedia.org/wiki/Fungi" TargetMode="External"/><Relationship Id="rId9" Type="http://schemas.openxmlformats.org/officeDocument/2006/relationships/hyperlink" Target="http://en.wikipedia.org/wiki/Irradiation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4a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image" Target="../media/image3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3.png"/><Relationship Id="rId4" Type="http://schemas.openxmlformats.org/officeDocument/2006/relationships/image" Target="../media/image34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3.png"/><Relationship Id="rId4" Type="http://schemas.openxmlformats.org/officeDocument/2006/relationships/image" Target="../media/image3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3.png"/><Relationship Id="rId4" Type="http://schemas.openxmlformats.org/officeDocument/2006/relationships/image" Target="../media/image3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3.png"/><Relationship Id="rId4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3.png"/><Relationship Id="rId4" Type="http://schemas.openxmlformats.org/officeDocument/2006/relationships/image" Target="../media/image3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3.png"/><Relationship Id="rId4" Type="http://schemas.openxmlformats.org/officeDocument/2006/relationships/image" Target="../media/image3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3.png"/><Relationship Id="rId4" Type="http://schemas.openxmlformats.org/officeDocument/2006/relationships/image" Target="../media/image3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3.png"/><Relationship Id="rId4" Type="http://schemas.openxmlformats.org/officeDocument/2006/relationships/image" Target="../media/image3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3.png"/><Relationship Id="rId4" Type="http://schemas.openxmlformats.org/officeDocument/2006/relationships/image" Target="../media/image3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3.png"/><Relationship Id="rId4" Type="http://schemas.openxmlformats.org/officeDocument/2006/relationships/image" Target="../media/image40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3.png"/><Relationship Id="rId4" Type="http://schemas.openxmlformats.org/officeDocument/2006/relationships/image" Target="../media/image4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5" Type="http://schemas.openxmlformats.org/officeDocument/2006/relationships/image" Target="../media/image3.png"/><Relationship Id="rId4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5" Type="http://schemas.openxmlformats.org/officeDocument/2006/relationships/image" Target="../media/image3.png"/><Relationship Id="rId4" Type="http://schemas.openxmlformats.org/officeDocument/2006/relationships/image" Target="../media/image4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5" Type="http://schemas.openxmlformats.org/officeDocument/2006/relationships/image" Target="../media/image3.png"/><Relationship Id="rId4" Type="http://schemas.openxmlformats.org/officeDocument/2006/relationships/image" Target="../media/image4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4" Type="http://schemas.openxmlformats.org/officeDocument/2006/relationships/image" Target="../media/image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5" Type="http://schemas.openxmlformats.org/officeDocument/2006/relationships/image" Target="../media/image3.png"/><Relationship Id="rId4" Type="http://schemas.openxmlformats.org/officeDocument/2006/relationships/image" Target="../media/image4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6" Type="http://schemas.openxmlformats.org/officeDocument/2006/relationships/image" Target="../media/image3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5" Type="http://schemas.openxmlformats.org/officeDocument/2006/relationships/image" Target="../media/image3.png"/><Relationship Id="rId4" Type="http://schemas.openxmlformats.org/officeDocument/2006/relationships/image" Target="../media/image4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4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6" Type="http://schemas.openxmlformats.org/officeDocument/2006/relationships/image" Target="../media/image3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6" Type="http://schemas.openxmlformats.org/officeDocument/2006/relationships/image" Target="../media/image3.pn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6" Type="http://schemas.openxmlformats.org/officeDocument/2006/relationships/image" Target="../media/image3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4" Type="http://schemas.openxmlformats.org/officeDocument/2006/relationships/image" Target="../media/image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5" Type="http://schemas.openxmlformats.org/officeDocument/2006/relationships/image" Target="../media/image3.png"/><Relationship Id="rId4" Type="http://schemas.openxmlformats.org/officeDocument/2006/relationships/image" Target="../media/image57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5" Type="http://schemas.openxmlformats.org/officeDocument/2006/relationships/image" Target="../media/image3.png"/><Relationship Id="rId4" Type="http://schemas.openxmlformats.org/officeDocument/2006/relationships/image" Target="../media/image58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5" Type="http://schemas.openxmlformats.org/officeDocument/2006/relationships/image" Target="../media/image3.png"/><Relationship Id="rId4" Type="http://schemas.openxmlformats.org/officeDocument/2006/relationships/hyperlink" Target="https://www.youtube.com/playlist?reload=9&amp;list=PLWXXOUqxJ_VP8lxhFP7jJbXVSdXDi0iaC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3200" dirty="0" err="1"/>
              <a:t>Preclinical</a:t>
            </a:r>
            <a:r>
              <a:rPr lang="cs-CZ" sz="3200" dirty="0"/>
              <a:t> </a:t>
            </a:r>
            <a:r>
              <a:rPr lang="cs-CZ" sz="3200" dirty="0" err="1"/>
              <a:t>dentistry</a:t>
            </a:r>
            <a:r>
              <a:rPr lang="cs-CZ" sz="3200" dirty="0"/>
              <a:t> III.</a:t>
            </a:r>
          </a:p>
          <a:p>
            <a:r>
              <a:rPr lang="cs-CZ" sz="3200" dirty="0" err="1"/>
              <a:t>Lectures</a:t>
            </a:r>
            <a:r>
              <a:rPr lang="cs-CZ" sz="3200" dirty="0"/>
              <a:t> 1. – 2.</a:t>
            </a:r>
          </a:p>
          <a:p>
            <a:endParaRPr lang="cs-CZ" dirty="0"/>
          </a:p>
        </p:txBody>
      </p:sp>
      <p:sp>
        <p:nvSpPr>
          <p:cNvPr id="6" name="Nadpis 5"/>
          <p:cNvSpPr>
            <a:spLocks noGrp="1"/>
          </p:cNvSpPr>
          <p:nvPr>
            <p:ph type="ctrTitle"/>
          </p:nvPr>
        </p:nvSpPr>
        <p:spPr>
          <a:xfrm>
            <a:off x="827584" y="2400602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Oral surgery  </a:t>
            </a:r>
            <a:br>
              <a:rPr lang="cs-CZ" dirty="0"/>
            </a:br>
            <a:endParaRPr lang="cs-CZ" dirty="0"/>
          </a:p>
        </p:txBody>
      </p:sp>
      <p:pic>
        <p:nvPicPr>
          <p:cNvPr id="4" name="Obrázek 3">
            <a:hlinkClick r:id="" action="ppaction://media"/>
            <a:extLst>
              <a:ext uri="{FF2B5EF4-FFF2-40B4-BE49-F238E27FC236}">
                <a16:creationId xmlns:a16="http://schemas.microsoft.com/office/drawing/2014/main" id="{357F102C-482F-4BA1-BFDF-41EAC9D262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D08485AA-606C-4999-82AC-DDF5434343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dirty="0" err="1"/>
              <a:t>Antiseptics</a:t>
            </a:r>
            <a:endParaRPr lang="cs-CZ" altLang="cs-CZ" dirty="0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368EEE2E-1752-45AE-AED9-12D99874688C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eaLnBrk="1" fontAlgn="auto" hangingPunct="1">
              <a:defRPr/>
            </a:pPr>
            <a:r>
              <a:rPr lang="cs-CZ" altLang="cs-CZ" sz="2800" b="1" dirty="0" err="1"/>
              <a:t>Antiseptics</a:t>
            </a:r>
            <a:r>
              <a:rPr lang="cs-CZ" altLang="cs-CZ" sz="2800" dirty="0"/>
              <a:t> (</a:t>
            </a:r>
            <a:r>
              <a:rPr lang="cs-CZ" altLang="cs-CZ" sz="2800" dirty="0" err="1"/>
              <a:t>from</a:t>
            </a:r>
            <a:r>
              <a:rPr lang="cs-CZ" altLang="cs-CZ" sz="2800" dirty="0"/>
              <a:t> </a:t>
            </a:r>
            <a:r>
              <a:rPr lang="cs-CZ" altLang="cs-CZ" sz="2800" dirty="0" err="1">
                <a:hlinkClick r:id="rId4" tooltip="Greek languag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Greek</a:t>
            </a:r>
            <a:r>
              <a:rPr lang="cs-CZ" altLang="cs-CZ" sz="2800" dirty="0"/>
              <a:t> </a:t>
            </a:r>
            <a:r>
              <a:rPr lang="cs-CZ" altLang="cs-CZ" sz="2800" i="1" dirty="0"/>
              <a:t>α</a:t>
            </a:r>
            <a:r>
              <a:rPr lang="cs-CZ" altLang="cs-CZ" sz="2800" i="1" dirty="0" err="1"/>
              <a:t>ντί</a:t>
            </a:r>
            <a:r>
              <a:rPr lang="cs-CZ" altLang="cs-CZ" sz="2800" dirty="0"/>
              <a:t> - </a:t>
            </a:r>
            <a:r>
              <a:rPr lang="cs-CZ" altLang="cs-CZ" sz="2800" i="1" dirty="0"/>
              <a:t>anti</a:t>
            </a:r>
            <a:r>
              <a:rPr lang="cs-CZ" altLang="cs-CZ" sz="2800" dirty="0"/>
              <a:t>, '"</a:t>
            </a:r>
            <a:r>
              <a:rPr lang="cs-CZ" altLang="cs-CZ" sz="2800" dirty="0" err="1"/>
              <a:t>against</a:t>
            </a:r>
            <a:r>
              <a:rPr lang="cs-CZ" altLang="cs-CZ" sz="2800" dirty="0"/>
              <a:t>" + </a:t>
            </a:r>
            <a:r>
              <a:rPr lang="cs-CZ" altLang="cs-CZ" sz="2800" i="1" dirty="0" err="1"/>
              <a:t>ση</a:t>
            </a:r>
            <a:r>
              <a:rPr lang="cs-CZ" altLang="cs-CZ" sz="2800" i="1" dirty="0"/>
              <a:t>πτικός</a:t>
            </a:r>
            <a:r>
              <a:rPr lang="cs-CZ" altLang="cs-CZ" sz="2800" dirty="0"/>
              <a:t> - </a:t>
            </a:r>
            <a:r>
              <a:rPr lang="cs-CZ" altLang="cs-CZ" sz="2800" i="1" dirty="0"/>
              <a:t>septikos</a:t>
            </a:r>
            <a:r>
              <a:rPr lang="cs-CZ" altLang="cs-CZ" sz="2800" dirty="0"/>
              <a:t>, "putrefactive") are </a:t>
            </a:r>
            <a:r>
              <a:rPr lang="cs-CZ" altLang="cs-CZ" sz="2800" dirty="0">
                <a:hlinkClick r:id="rId5" tooltip="Antimicrobial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antimicrobial substances</a:t>
            </a:r>
            <a:r>
              <a:rPr lang="cs-CZ" altLang="cs-CZ" sz="2800" dirty="0"/>
              <a:t> that are applied to living </a:t>
            </a:r>
            <a:r>
              <a:rPr lang="cs-CZ" altLang="cs-CZ" sz="2800" dirty="0">
                <a:hlinkClick r:id="rId6" tooltip="Biological tiss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tissue</a:t>
            </a:r>
            <a:r>
              <a:rPr lang="cs-CZ" altLang="cs-CZ" sz="2800" dirty="0"/>
              <a:t>/</a:t>
            </a:r>
            <a:r>
              <a:rPr lang="cs-CZ" altLang="cs-CZ" sz="2800" dirty="0">
                <a:hlinkClick r:id="rId7" tooltip="Ski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skin</a:t>
            </a:r>
            <a:r>
              <a:rPr lang="cs-CZ" altLang="cs-CZ" sz="2800" dirty="0"/>
              <a:t> to reduce the possibility of </a:t>
            </a:r>
            <a:r>
              <a:rPr lang="cs-CZ" altLang="cs-CZ" sz="2800" dirty="0">
                <a:hlinkClick r:id="rId8" tooltip="Infe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infection</a:t>
            </a:r>
            <a:r>
              <a:rPr lang="cs-CZ" altLang="cs-CZ" sz="2800" dirty="0"/>
              <a:t>, </a:t>
            </a:r>
            <a:r>
              <a:rPr lang="cs-CZ" altLang="cs-CZ" sz="2800" dirty="0">
                <a:hlinkClick r:id="rId9" tooltip="Sepsi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sepsis</a:t>
            </a:r>
            <a:r>
              <a:rPr lang="cs-CZ" altLang="cs-CZ" sz="2800" dirty="0"/>
              <a:t>, or </a:t>
            </a:r>
            <a:r>
              <a:rPr lang="cs-CZ" altLang="cs-CZ" sz="2800" dirty="0">
                <a:hlinkClick r:id="rId10" tooltip="Putref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putrefaction</a:t>
            </a:r>
            <a:r>
              <a:rPr lang="cs-CZ" altLang="cs-CZ" sz="2800" dirty="0"/>
              <a:t>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1720643-417B-4EDA-B2B5-22975EF8E7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E2A8691F-6725-4F7C-8739-3F5653A773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b="1" dirty="0" err="1">
                <a:solidFill>
                  <a:srgbClr val="FFFF00"/>
                </a:solidFill>
              </a:rPr>
              <a:t>Special</a:t>
            </a:r>
            <a:r>
              <a:rPr lang="cs-CZ" altLang="cs-CZ" b="1" dirty="0">
                <a:solidFill>
                  <a:srgbClr val="FFFF00"/>
                </a:solidFill>
              </a:rPr>
              <a:t> </a:t>
            </a:r>
            <a:r>
              <a:rPr lang="cs-CZ" altLang="cs-CZ" b="1" dirty="0" err="1">
                <a:solidFill>
                  <a:srgbClr val="FFFF00"/>
                </a:solidFill>
              </a:rPr>
              <a:t>terms</a:t>
            </a:r>
            <a:r>
              <a:rPr lang="cs-CZ" altLang="cs-CZ" b="1" dirty="0">
                <a:solidFill>
                  <a:srgbClr val="FFFF00"/>
                </a:solidFill>
              </a:rPr>
              <a:t> in </a:t>
            </a:r>
            <a:r>
              <a:rPr lang="cs-CZ" altLang="cs-CZ" b="1" dirty="0" err="1">
                <a:solidFill>
                  <a:srgbClr val="FFFF00"/>
                </a:solidFill>
              </a:rPr>
              <a:t>relation</a:t>
            </a:r>
            <a:r>
              <a:rPr lang="cs-CZ" altLang="cs-CZ" b="1" dirty="0">
                <a:solidFill>
                  <a:srgbClr val="FFFF00"/>
                </a:solidFill>
              </a:rPr>
              <a:t> to </a:t>
            </a:r>
            <a:r>
              <a:rPr lang="cs-CZ" altLang="cs-CZ" b="1" dirty="0" err="1">
                <a:solidFill>
                  <a:srgbClr val="FFFF00"/>
                </a:solidFill>
              </a:rPr>
              <a:t>control</a:t>
            </a:r>
            <a:r>
              <a:rPr lang="cs-CZ" altLang="cs-CZ" b="1" dirty="0">
                <a:solidFill>
                  <a:srgbClr val="FFFF00"/>
                </a:solidFill>
              </a:rPr>
              <a:t> </a:t>
            </a:r>
            <a:r>
              <a:rPr lang="cs-CZ" altLang="cs-CZ" b="1" dirty="0" err="1">
                <a:solidFill>
                  <a:srgbClr val="FFFF00"/>
                </a:solidFill>
              </a:rPr>
              <a:t>of</a:t>
            </a:r>
            <a:r>
              <a:rPr lang="cs-CZ" altLang="cs-CZ" b="1" dirty="0">
                <a:solidFill>
                  <a:srgbClr val="FFFF00"/>
                </a:solidFill>
              </a:rPr>
              <a:t> </a:t>
            </a:r>
            <a:r>
              <a:rPr lang="cs-CZ" altLang="cs-CZ" b="1" dirty="0" err="1">
                <a:solidFill>
                  <a:srgbClr val="FFFF00"/>
                </a:solidFill>
              </a:rPr>
              <a:t>infection</a:t>
            </a:r>
            <a:endParaRPr lang="cs-CZ" altLang="cs-CZ" dirty="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F926283F-0014-4C78-87FF-EBF0B6983ECB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defRPr/>
            </a:pPr>
            <a:endParaRPr lang="cs-CZ" altLang="cs-CZ" sz="2400" b="1" dirty="0"/>
          </a:p>
          <a:p>
            <a:pPr marL="0" indent="0" eaLnBrk="1" fontAlgn="auto" hangingPunct="1">
              <a:lnSpc>
                <a:spcPct val="90000"/>
              </a:lnSpc>
              <a:buNone/>
              <a:defRPr/>
            </a:pPr>
            <a:r>
              <a:rPr lang="cs-CZ" altLang="cs-CZ" sz="4000" u="sng" dirty="0" err="1"/>
              <a:t>Disinfection</a:t>
            </a:r>
            <a:endParaRPr lang="cs-CZ" altLang="cs-CZ" sz="4000" u="sng" dirty="0"/>
          </a:p>
          <a:p>
            <a:pPr marL="0" indent="0" eaLnBrk="1" fontAlgn="auto" hangingPunct="1">
              <a:lnSpc>
                <a:spcPct val="90000"/>
              </a:lnSpc>
              <a:buNone/>
              <a:defRPr/>
            </a:pPr>
            <a:r>
              <a:rPr lang="cs-CZ" altLang="cs-CZ" sz="4000" dirty="0" err="1"/>
              <a:t>is</a:t>
            </a:r>
            <a:r>
              <a:rPr lang="cs-CZ" altLang="cs-CZ" sz="4000" dirty="0"/>
              <a:t> </a:t>
            </a:r>
            <a:r>
              <a:rPr lang="cs-CZ" altLang="cs-CZ" sz="4000" dirty="0" err="1"/>
              <a:t>destruction</a:t>
            </a:r>
            <a:r>
              <a:rPr lang="cs-CZ" altLang="cs-CZ" sz="4000" dirty="0"/>
              <a:t> od </a:t>
            </a:r>
            <a:r>
              <a:rPr lang="cs-CZ" altLang="cs-CZ" sz="4000" dirty="0" err="1"/>
              <a:t>macroorganisms</a:t>
            </a:r>
            <a:r>
              <a:rPr lang="cs-CZ" altLang="cs-CZ" sz="4000" dirty="0"/>
              <a:t> </a:t>
            </a:r>
            <a:r>
              <a:rPr lang="cs-CZ" altLang="cs-CZ" sz="4000" dirty="0" err="1"/>
              <a:t>that</a:t>
            </a:r>
            <a:r>
              <a:rPr lang="cs-CZ" altLang="cs-CZ" sz="4000" dirty="0"/>
              <a:t> are </a:t>
            </a:r>
            <a:r>
              <a:rPr lang="cs-CZ" altLang="cs-CZ" sz="4000" dirty="0" err="1"/>
              <a:t>living</a:t>
            </a:r>
            <a:r>
              <a:rPr lang="cs-CZ" altLang="cs-CZ" sz="4000" dirty="0"/>
              <a:t> on </a:t>
            </a:r>
            <a:r>
              <a:rPr lang="cs-CZ" altLang="cs-CZ" sz="4000" dirty="0" err="1"/>
              <a:t>the</a:t>
            </a:r>
            <a:r>
              <a:rPr lang="cs-CZ" altLang="cs-CZ" sz="4000" dirty="0"/>
              <a:t> </a:t>
            </a:r>
            <a:r>
              <a:rPr lang="cs-CZ" altLang="cs-CZ" sz="4000" dirty="0" err="1"/>
              <a:t>objects</a:t>
            </a:r>
            <a:r>
              <a:rPr lang="cs-CZ" altLang="cs-CZ" sz="4000" dirty="0"/>
              <a:t>. </a:t>
            </a:r>
            <a:r>
              <a:rPr lang="cs-CZ" altLang="cs-CZ" sz="4000" dirty="0" err="1"/>
              <a:t>Desinfection</a:t>
            </a:r>
            <a:r>
              <a:rPr lang="cs-CZ" altLang="cs-CZ" sz="4000" dirty="0"/>
              <a:t> </a:t>
            </a:r>
            <a:r>
              <a:rPr lang="cs-CZ" altLang="cs-CZ" sz="4000" dirty="0" err="1"/>
              <a:t>does</a:t>
            </a:r>
            <a:r>
              <a:rPr lang="cs-CZ" altLang="cs-CZ" sz="4000" dirty="0"/>
              <a:t> not </a:t>
            </a:r>
            <a:r>
              <a:rPr lang="cs-CZ" altLang="cs-CZ" sz="4000" dirty="0" err="1"/>
              <a:t>necesarilly</a:t>
            </a:r>
            <a:r>
              <a:rPr lang="cs-CZ" altLang="cs-CZ" sz="4000" dirty="0"/>
              <a:t> </a:t>
            </a:r>
            <a:r>
              <a:rPr lang="cs-CZ" altLang="cs-CZ" sz="4000" dirty="0" err="1"/>
              <a:t>kill</a:t>
            </a:r>
            <a:r>
              <a:rPr lang="cs-CZ" altLang="cs-CZ" sz="4000" dirty="0"/>
              <a:t> </a:t>
            </a:r>
            <a:r>
              <a:rPr lang="cs-CZ" altLang="cs-CZ" sz="4000" dirty="0" err="1"/>
              <a:t>all</a:t>
            </a:r>
            <a:r>
              <a:rPr lang="cs-CZ" altLang="cs-CZ" sz="4000" dirty="0"/>
              <a:t> </a:t>
            </a:r>
            <a:r>
              <a:rPr lang="cs-CZ" altLang="cs-CZ" sz="4000" dirty="0" err="1"/>
              <a:t>microorganisms</a:t>
            </a:r>
            <a:r>
              <a:rPr lang="cs-CZ" altLang="cs-CZ" sz="4000" dirty="0"/>
              <a:t>. </a:t>
            </a:r>
            <a:r>
              <a:rPr lang="cs-CZ" altLang="cs-CZ" sz="4000" dirty="0" err="1"/>
              <a:t>We</a:t>
            </a:r>
            <a:r>
              <a:rPr lang="cs-CZ" altLang="cs-CZ" sz="4000" dirty="0"/>
              <a:t> use </a:t>
            </a:r>
            <a:r>
              <a:rPr lang="cs-CZ" altLang="cs-CZ" sz="4000" dirty="0" err="1"/>
              <a:t>various</a:t>
            </a:r>
            <a:r>
              <a:rPr lang="cs-CZ" altLang="cs-CZ" sz="4000" dirty="0"/>
              <a:t> </a:t>
            </a:r>
            <a:r>
              <a:rPr lang="cs-CZ" altLang="cs-CZ" sz="4000" dirty="0" err="1"/>
              <a:t>substances</a:t>
            </a:r>
            <a:r>
              <a:rPr lang="cs-CZ" altLang="cs-CZ" sz="4000" dirty="0"/>
              <a:t> – </a:t>
            </a:r>
            <a:r>
              <a:rPr lang="cs-CZ" altLang="cs-CZ" sz="4000" dirty="0" err="1"/>
              <a:t>disinfectants</a:t>
            </a:r>
            <a:r>
              <a:rPr lang="cs-CZ" altLang="cs-CZ" sz="4000" dirty="0"/>
              <a:t>. </a:t>
            </a:r>
          </a:p>
          <a:p>
            <a:pPr marL="0" indent="0" eaLnBrk="1" fontAlgn="auto" hangingPunct="1">
              <a:lnSpc>
                <a:spcPct val="90000"/>
              </a:lnSpc>
              <a:buNone/>
              <a:defRPr/>
            </a:pPr>
            <a:endParaRPr lang="cs-CZ" altLang="cs-CZ" sz="4000" dirty="0"/>
          </a:p>
          <a:p>
            <a:pPr marL="0" indent="0" eaLnBrk="1" fontAlgn="auto" hangingPunct="1">
              <a:lnSpc>
                <a:spcPct val="90000"/>
              </a:lnSpc>
              <a:buNone/>
              <a:defRPr/>
            </a:pPr>
            <a:endParaRPr lang="cs-CZ" altLang="cs-CZ" sz="4000" dirty="0"/>
          </a:p>
          <a:p>
            <a:pPr eaLnBrk="1" fontAlgn="auto" hangingPunct="1">
              <a:lnSpc>
                <a:spcPct val="90000"/>
              </a:lnSpc>
              <a:defRPr/>
            </a:pPr>
            <a:endParaRPr lang="cs-CZ" altLang="cs-CZ" sz="2400" b="1" dirty="0"/>
          </a:p>
          <a:p>
            <a:pPr eaLnBrk="1" fontAlgn="auto" hangingPunct="1">
              <a:lnSpc>
                <a:spcPct val="90000"/>
              </a:lnSpc>
              <a:defRPr/>
            </a:pPr>
            <a:endParaRPr lang="cs-CZ" altLang="cs-CZ" sz="2400" b="1" dirty="0"/>
          </a:p>
          <a:p>
            <a:pPr eaLnBrk="1" fontAlgn="auto" hangingPunct="1">
              <a:lnSpc>
                <a:spcPct val="90000"/>
              </a:lnSpc>
              <a:defRPr/>
            </a:pPr>
            <a:endParaRPr lang="cs-CZ" altLang="cs-CZ" sz="2400" b="1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0C68EAC-1875-4B3E-8116-DC9E52E505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828782A-2B37-4B1F-9642-FF0ECDBC54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F287B35-6914-4F7E-A8D1-36ECA75A7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Disinfectants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151F9EE-4C7F-4629-BE07-9B50C7452A9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endParaRPr lang="cs-CZ" dirty="0"/>
          </a:p>
          <a:p>
            <a:r>
              <a:rPr lang="cs-CZ" altLang="cs-CZ" sz="2400" b="1" dirty="0" err="1"/>
              <a:t>Disinfectants</a:t>
            </a:r>
            <a:r>
              <a:rPr lang="cs-CZ" altLang="cs-CZ" sz="2400" dirty="0"/>
              <a:t> are </a:t>
            </a:r>
            <a:r>
              <a:rPr lang="cs-CZ" altLang="cs-CZ" sz="2400" dirty="0" err="1"/>
              <a:t>substances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that</a:t>
            </a:r>
            <a:r>
              <a:rPr lang="cs-CZ" altLang="cs-CZ" sz="2400" dirty="0"/>
              <a:t> are </a:t>
            </a:r>
            <a:r>
              <a:rPr lang="cs-CZ" altLang="cs-CZ" sz="2400" dirty="0" err="1"/>
              <a:t>applied</a:t>
            </a:r>
            <a:r>
              <a:rPr lang="cs-CZ" altLang="cs-CZ" sz="2400" dirty="0"/>
              <a:t> to non-</a:t>
            </a:r>
            <a:r>
              <a:rPr lang="cs-CZ" altLang="cs-CZ" sz="2400" dirty="0" err="1"/>
              <a:t>living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objects</a:t>
            </a:r>
            <a:r>
              <a:rPr lang="cs-CZ" altLang="cs-CZ" sz="2400" dirty="0"/>
              <a:t> to </a:t>
            </a:r>
            <a:r>
              <a:rPr lang="cs-CZ" altLang="cs-CZ" sz="2400" dirty="0" err="1"/>
              <a:t>destroy</a:t>
            </a:r>
            <a:r>
              <a:rPr lang="cs-CZ" altLang="cs-CZ" sz="2400" dirty="0"/>
              <a:t> </a:t>
            </a:r>
            <a:r>
              <a:rPr lang="cs-CZ" altLang="cs-CZ" sz="2400" dirty="0" err="1">
                <a:hlinkClick r:id="rId4" tooltip="Microorganism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microorganisms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that</a:t>
            </a:r>
            <a:r>
              <a:rPr lang="cs-CZ" altLang="cs-CZ" sz="2400" dirty="0"/>
              <a:t> are </a:t>
            </a:r>
            <a:r>
              <a:rPr lang="cs-CZ" altLang="cs-CZ" sz="2400" dirty="0" err="1"/>
              <a:t>living</a:t>
            </a:r>
            <a:r>
              <a:rPr lang="cs-CZ" altLang="cs-CZ" sz="2400" dirty="0"/>
              <a:t> on </a:t>
            </a:r>
            <a:r>
              <a:rPr lang="cs-CZ" altLang="cs-CZ" sz="2400" dirty="0" err="1"/>
              <a:t>the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objects</a:t>
            </a:r>
            <a:r>
              <a:rPr lang="cs-CZ" altLang="cs-CZ" sz="2400" dirty="0"/>
              <a:t>. </a:t>
            </a:r>
            <a:r>
              <a:rPr lang="cs-CZ" altLang="cs-CZ" sz="2400" dirty="0" err="1"/>
              <a:t>Disinfection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does</a:t>
            </a:r>
            <a:r>
              <a:rPr lang="cs-CZ" altLang="cs-CZ" sz="2400" dirty="0"/>
              <a:t> not </a:t>
            </a:r>
            <a:r>
              <a:rPr lang="cs-CZ" altLang="cs-CZ" sz="2400" dirty="0" err="1"/>
              <a:t>necessarily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kill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all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microorganisms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especially</a:t>
            </a:r>
            <a:r>
              <a:rPr lang="cs-CZ" altLang="cs-CZ" sz="2400" dirty="0"/>
              <a:t> not </a:t>
            </a:r>
            <a:r>
              <a:rPr lang="cs-CZ" altLang="cs-CZ" sz="2400" dirty="0" err="1"/>
              <a:t>resistant</a:t>
            </a:r>
            <a:r>
              <a:rPr lang="cs-CZ" altLang="cs-CZ" sz="2400" dirty="0"/>
              <a:t> </a:t>
            </a:r>
            <a:r>
              <a:rPr lang="cs-CZ" altLang="cs-CZ" sz="2400" dirty="0" err="1">
                <a:hlinkClick r:id="rId5" tooltip="Endospor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bacterial</a:t>
            </a:r>
            <a:r>
              <a:rPr lang="cs-CZ" altLang="cs-CZ" sz="2400" dirty="0">
                <a:hlinkClick r:id="rId5" tooltip="Endospor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altLang="cs-CZ" sz="2400" dirty="0" err="1">
                <a:hlinkClick r:id="rId5" tooltip="Endospor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spores</a:t>
            </a:r>
            <a:r>
              <a:rPr lang="cs-CZ" altLang="cs-CZ" sz="2400" dirty="0"/>
              <a:t>; </a:t>
            </a:r>
            <a:r>
              <a:rPr lang="cs-CZ" altLang="cs-CZ" sz="2400" dirty="0" err="1"/>
              <a:t>it</a:t>
            </a:r>
            <a:r>
              <a:rPr lang="cs-CZ" altLang="cs-CZ" sz="2400" dirty="0"/>
              <a:t> </a:t>
            </a:r>
            <a:r>
              <a:rPr lang="cs-CZ" altLang="cs-CZ" sz="2400" dirty="0" err="1"/>
              <a:t>is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less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effective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than</a:t>
            </a:r>
            <a:r>
              <a:rPr lang="cs-CZ" altLang="cs-CZ" sz="2400" dirty="0"/>
              <a:t> </a:t>
            </a:r>
            <a:r>
              <a:rPr lang="cs-CZ" altLang="cs-CZ" sz="2400" i="1" dirty="0" err="1">
                <a:hlinkClick r:id="rId6" tooltip="Sterilization (microbiology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sterilisation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which</a:t>
            </a:r>
            <a:r>
              <a:rPr lang="cs-CZ" altLang="cs-CZ" sz="2400" dirty="0"/>
              <a:t> </a:t>
            </a:r>
            <a:r>
              <a:rPr lang="cs-CZ" altLang="cs-CZ" sz="2400" dirty="0" err="1"/>
              <a:t>is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extreme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physical</a:t>
            </a:r>
            <a:r>
              <a:rPr lang="cs-CZ" altLang="cs-CZ" sz="2400" dirty="0"/>
              <a:t> and / </a:t>
            </a:r>
            <a:r>
              <a:rPr lang="cs-CZ" altLang="cs-CZ" sz="2400" dirty="0" err="1"/>
              <a:t>or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chemical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process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that</a:t>
            </a:r>
            <a:r>
              <a:rPr lang="cs-CZ" altLang="cs-CZ" sz="2400" dirty="0"/>
              <a:t> </a:t>
            </a:r>
            <a:r>
              <a:rPr lang="cs-CZ" altLang="cs-CZ" sz="2400" dirty="0" err="1"/>
              <a:t>kills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all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types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life</a:t>
            </a:r>
            <a:r>
              <a:rPr lang="cs-CZ" altLang="cs-CZ" sz="2400" dirty="0"/>
              <a:t>. </a:t>
            </a:r>
            <a:r>
              <a:rPr lang="cs-CZ" altLang="cs-CZ" sz="2400" dirty="0" err="1"/>
              <a:t>Disinfectants</a:t>
            </a:r>
            <a:r>
              <a:rPr lang="cs-CZ" altLang="cs-CZ" sz="2400" dirty="0"/>
              <a:t> are </a:t>
            </a:r>
            <a:r>
              <a:rPr lang="cs-CZ" altLang="cs-CZ" sz="2400" dirty="0" err="1"/>
              <a:t>different</a:t>
            </a:r>
            <a:r>
              <a:rPr lang="cs-CZ" altLang="cs-CZ" sz="2400" dirty="0"/>
              <a:t> </a:t>
            </a:r>
            <a:r>
              <a:rPr lang="cs-CZ" altLang="cs-CZ" sz="2400" dirty="0" err="1"/>
              <a:t>from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other</a:t>
            </a:r>
            <a:r>
              <a:rPr lang="cs-CZ" altLang="cs-CZ" sz="2400" dirty="0"/>
              <a:t> </a:t>
            </a:r>
            <a:r>
              <a:rPr lang="cs-CZ" altLang="cs-CZ" sz="2400" dirty="0" err="1">
                <a:hlinkClick r:id="rId7" tooltip="Antimicrobial ag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antimicrobial</a:t>
            </a:r>
            <a:r>
              <a:rPr lang="cs-CZ" altLang="cs-CZ" sz="2400" dirty="0">
                <a:hlinkClick r:id="rId7" tooltip="Antimicrobial ag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altLang="cs-CZ" sz="2400" dirty="0" err="1">
                <a:hlinkClick r:id="rId7" tooltip="Antimicrobial ag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agents</a:t>
            </a:r>
            <a:r>
              <a:rPr lang="cs-CZ" altLang="cs-CZ" sz="2400" dirty="0"/>
              <a:t> such as </a:t>
            </a:r>
            <a:r>
              <a:rPr lang="cs-CZ" altLang="cs-CZ" sz="2400" i="1" dirty="0" err="1">
                <a:hlinkClick r:id="rId8" tooltip="Antibiotic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antibiotics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which</a:t>
            </a:r>
            <a:r>
              <a:rPr lang="cs-CZ" altLang="cs-CZ" sz="2400" dirty="0"/>
              <a:t> </a:t>
            </a:r>
            <a:r>
              <a:rPr lang="cs-CZ" altLang="cs-CZ" sz="2400" dirty="0" err="1"/>
              <a:t>destroy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microorganisms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within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the</a:t>
            </a:r>
            <a:r>
              <a:rPr lang="cs-CZ" altLang="cs-CZ" sz="2400" dirty="0"/>
              <a:t> body, and </a:t>
            </a:r>
            <a:r>
              <a:rPr lang="cs-CZ" altLang="cs-CZ" sz="2400" i="1" dirty="0" err="1">
                <a:hlinkClick r:id="rId9" tooltip="Antiseptic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antiseptics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which</a:t>
            </a:r>
            <a:r>
              <a:rPr lang="cs-CZ" altLang="cs-CZ" sz="2400" dirty="0"/>
              <a:t> </a:t>
            </a:r>
            <a:r>
              <a:rPr lang="cs-CZ" altLang="cs-CZ" sz="2400" dirty="0" err="1"/>
              <a:t>destroy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microorganisms</a:t>
            </a:r>
            <a:r>
              <a:rPr lang="cs-CZ" altLang="cs-CZ" sz="2400" dirty="0"/>
              <a:t> on </a:t>
            </a:r>
            <a:r>
              <a:rPr lang="cs-CZ" altLang="cs-CZ" sz="2400" dirty="0" err="1"/>
              <a:t>living</a:t>
            </a:r>
            <a:r>
              <a:rPr lang="cs-CZ" altLang="cs-CZ" sz="2400" dirty="0"/>
              <a:t> </a:t>
            </a:r>
            <a:r>
              <a:rPr lang="cs-CZ" altLang="cs-CZ" sz="2400" dirty="0" err="1">
                <a:hlinkClick r:id="rId10" tooltip="Biological tiss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tissue</a:t>
            </a:r>
            <a:r>
              <a:rPr lang="cs-CZ" altLang="cs-CZ" sz="2400" dirty="0"/>
              <a:t>. </a:t>
            </a:r>
            <a:r>
              <a:rPr lang="cs-CZ" altLang="cs-CZ" sz="2400" dirty="0" err="1"/>
              <a:t>Disinfectants</a:t>
            </a:r>
            <a:r>
              <a:rPr lang="cs-CZ" altLang="cs-CZ" sz="2400" dirty="0"/>
              <a:t> are </a:t>
            </a:r>
            <a:r>
              <a:rPr lang="cs-CZ" altLang="cs-CZ" sz="2400" dirty="0" err="1"/>
              <a:t>also</a:t>
            </a:r>
            <a:r>
              <a:rPr lang="cs-CZ" altLang="cs-CZ" sz="2400" dirty="0"/>
              <a:t> </a:t>
            </a:r>
            <a:r>
              <a:rPr lang="cs-CZ" altLang="cs-CZ" sz="2400" dirty="0" err="1"/>
              <a:t>different</a:t>
            </a:r>
            <a:r>
              <a:rPr lang="cs-CZ" altLang="cs-CZ" sz="2400" dirty="0"/>
              <a:t> </a:t>
            </a:r>
            <a:r>
              <a:rPr lang="cs-CZ" altLang="cs-CZ" sz="2400" dirty="0" err="1"/>
              <a:t>from</a:t>
            </a:r>
            <a:r>
              <a:rPr lang="cs-CZ" altLang="cs-CZ" sz="2400" dirty="0"/>
              <a:t> </a:t>
            </a:r>
            <a:r>
              <a:rPr lang="cs-CZ" altLang="cs-CZ" sz="2400" dirty="0" err="1">
                <a:hlinkClick r:id="rId11" tooltip="Bioc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biocides</a:t>
            </a:r>
            <a:r>
              <a:rPr lang="cs-CZ" altLang="cs-CZ" sz="2400" dirty="0"/>
              <a:t> — </a:t>
            </a:r>
            <a:r>
              <a:rPr lang="cs-CZ" altLang="cs-CZ" sz="2400" dirty="0" err="1"/>
              <a:t>the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latter</a:t>
            </a:r>
            <a:r>
              <a:rPr lang="cs-CZ" altLang="cs-CZ" sz="2400" dirty="0"/>
              <a:t> are </a:t>
            </a:r>
            <a:r>
              <a:rPr lang="cs-CZ" altLang="cs-CZ" sz="2400" dirty="0" err="1"/>
              <a:t>intended</a:t>
            </a:r>
            <a:r>
              <a:rPr lang="cs-CZ" altLang="cs-CZ" sz="2400" dirty="0"/>
              <a:t> to </a:t>
            </a:r>
            <a:r>
              <a:rPr lang="cs-CZ" altLang="cs-CZ" sz="2400" dirty="0" err="1"/>
              <a:t>destroy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all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forms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life</a:t>
            </a:r>
            <a:r>
              <a:rPr lang="cs-CZ" altLang="cs-CZ" sz="2400" dirty="0"/>
              <a:t>, not just </a:t>
            </a:r>
            <a:r>
              <a:rPr lang="cs-CZ" altLang="cs-CZ" sz="2400" dirty="0" err="1"/>
              <a:t>microorganisms</a:t>
            </a:r>
            <a:r>
              <a:rPr lang="cs-CZ" altLang="cs-CZ" sz="2400" dirty="0"/>
              <a:t>.</a:t>
            </a:r>
          </a:p>
          <a:p>
            <a:endParaRPr lang="cs-CZ" sz="2400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CA74B4D-9DA0-4D77-BAA3-F78ADC6549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3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83FFCB-5124-4FA9-81B8-2560BF4E8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>
                <a:solidFill>
                  <a:srgbClr val="FFFF00"/>
                </a:solidFill>
              </a:rPr>
              <a:t>Special</a:t>
            </a:r>
            <a:r>
              <a:rPr lang="cs-CZ" altLang="cs-CZ" b="1" dirty="0">
                <a:solidFill>
                  <a:srgbClr val="FFFF00"/>
                </a:solidFill>
              </a:rPr>
              <a:t> </a:t>
            </a:r>
            <a:r>
              <a:rPr lang="cs-CZ" altLang="cs-CZ" b="1" dirty="0" err="1">
                <a:solidFill>
                  <a:srgbClr val="FFFF00"/>
                </a:solidFill>
              </a:rPr>
              <a:t>terms</a:t>
            </a:r>
            <a:r>
              <a:rPr lang="cs-CZ" altLang="cs-CZ" b="1" dirty="0">
                <a:solidFill>
                  <a:srgbClr val="FFFF00"/>
                </a:solidFill>
              </a:rPr>
              <a:t> in </a:t>
            </a:r>
            <a:r>
              <a:rPr lang="cs-CZ" altLang="cs-CZ" b="1" dirty="0" err="1">
                <a:solidFill>
                  <a:srgbClr val="FFFF00"/>
                </a:solidFill>
              </a:rPr>
              <a:t>relation</a:t>
            </a:r>
            <a:r>
              <a:rPr lang="cs-CZ" altLang="cs-CZ" b="1" dirty="0">
                <a:solidFill>
                  <a:srgbClr val="FFFF00"/>
                </a:solidFill>
              </a:rPr>
              <a:t> to </a:t>
            </a:r>
            <a:r>
              <a:rPr lang="cs-CZ" altLang="cs-CZ" b="1" dirty="0" err="1">
                <a:solidFill>
                  <a:srgbClr val="FFFF00"/>
                </a:solidFill>
              </a:rPr>
              <a:t>control</a:t>
            </a:r>
            <a:r>
              <a:rPr lang="cs-CZ" altLang="cs-CZ" b="1" dirty="0">
                <a:solidFill>
                  <a:srgbClr val="FFFF00"/>
                </a:solidFill>
              </a:rPr>
              <a:t> </a:t>
            </a:r>
            <a:r>
              <a:rPr lang="cs-CZ" altLang="cs-CZ" b="1" dirty="0" err="1">
                <a:solidFill>
                  <a:srgbClr val="FFFF00"/>
                </a:solidFill>
              </a:rPr>
              <a:t>of</a:t>
            </a:r>
            <a:r>
              <a:rPr lang="cs-CZ" altLang="cs-CZ" b="1" dirty="0">
                <a:solidFill>
                  <a:srgbClr val="FFFF00"/>
                </a:solidFill>
              </a:rPr>
              <a:t> </a:t>
            </a:r>
            <a:r>
              <a:rPr lang="cs-CZ" altLang="cs-CZ" b="1" dirty="0" err="1">
                <a:solidFill>
                  <a:srgbClr val="FFFF00"/>
                </a:solidFill>
              </a:rPr>
              <a:t>infection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821CCD-6211-4E97-92D4-C5D45E4F21C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cs-CZ" sz="2800" b="1" u="sng" dirty="0" err="1"/>
              <a:t>Sterilization</a:t>
            </a:r>
            <a:r>
              <a:rPr lang="cs-CZ" altLang="cs-CZ" sz="2800" u="sng" dirty="0"/>
              <a:t> (</a:t>
            </a:r>
            <a:r>
              <a:rPr lang="cs-CZ" altLang="cs-CZ" sz="2800" u="sng" dirty="0" err="1"/>
              <a:t>or</a:t>
            </a:r>
            <a:r>
              <a:rPr lang="cs-CZ" altLang="cs-CZ" sz="2800" u="sng" dirty="0"/>
              <a:t> </a:t>
            </a:r>
            <a:r>
              <a:rPr lang="cs-CZ" altLang="cs-CZ" sz="2800" b="1" u="sng" dirty="0" err="1"/>
              <a:t>sterilisation</a:t>
            </a:r>
            <a:r>
              <a:rPr lang="cs-CZ" altLang="cs-CZ" sz="2800" u="sng" dirty="0"/>
              <a:t>)</a:t>
            </a:r>
          </a:p>
          <a:p>
            <a:pPr marL="0" indent="0">
              <a:buNone/>
            </a:pPr>
            <a:endParaRPr lang="cs-CZ" altLang="cs-CZ" sz="2800" dirty="0"/>
          </a:p>
          <a:p>
            <a:pPr marL="0" indent="0">
              <a:buNone/>
            </a:pPr>
            <a:r>
              <a:rPr lang="cs-CZ" altLang="cs-CZ" sz="2800" dirty="0" err="1"/>
              <a:t>is</a:t>
            </a:r>
            <a:r>
              <a:rPr lang="cs-CZ" altLang="cs-CZ" sz="2800" dirty="0"/>
              <a:t> a term </a:t>
            </a:r>
            <a:r>
              <a:rPr lang="cs-CZ" altLang="cs-CZ" sz="2800" dirty="0" err="1"/>
              <a:t>referring</a:t>
            </a:r>
            <a:r>
              <a:rPr lang="cs-CZ" altLang="cs-CZ" sz="2800" dirty="0"/>
              <a:t> to any </a:t>
            </a:r>
            <a:r>
              <a:rPr lang="cs-CZ" altLang="cs-CZ" sz="2800" dirty="0" err="1"/>
              <a:t>process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that</a:t>
            </a:r>
            <a:r>
              <a:rPr lang="cs-CZ" altLang="cs-CZ" sz="2800" dirty="0"/>
              <a:t> </a:t>
            </a:r>
            <a:r>
              <a:rPr lang="cs-CZ" altLang="cs-CZ" sz="2800" dirty="0" err="1"/>
              <a:t>eliminates</a:t>
            </a:r>
            <a:r>
              <a:rPr lang="cs-CZ" altLang="cs-CZ" sz="2800" dirty="0"/>
              <a:t> (</a:t>
            </a:r>
            <a:r>
              <a:rPr lang="cs-CZ" altLang="cs-CZ" sz="2800" dirty="0" err="1"/>
              <a:t>removes</a:t>
            </a:r>
            <a:r>
              <a:rPr lang="cs-CZ" altLang="cs-CZ" sz="2800" dirty="0"/>
              <a:t>) </a:t>
            </a:r>
            <a:r>
              <a:rPr lang="cs-CZ" altLang="cs-CZ" sz="2800" dirty="0" err="1"/>
              <a:t>or</a:t>
            </a:r>
            <a:r>
              <a:rPr lang="cs-CZ" altLang="cs-CZ" sz="2800" dirty="0"/>
              <a:t> </a:t>
            </a:r>
            <a:r>
              <a:rPr lang="cs-CZ" altLang="cs-CZ" sz="2800" dirty="0" err="1"/>
              <a:t>kills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all</a:t>
            </a:r>
            <a:r>
              <a:rPr lang="cs-CZ" altLang="cs-CZ" sz="2800" dirty="0"/>
              <a:t> </a:t>
            </a:r>
            <a:r>
              <a:rPr lang="cs-CZ" altLang="cs-CZ" sz="2800" dirty="0" err="1"/>
              <a:t>forms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of</a:t>
            </a:r>
            <a:r>
              <a:rPr lang="cs-CZ" altLang="cs-CZ" sz="2800" dirty="0"/>
              <a:t> </a:t>
            </a:r>
            <a:r>
              <a:rPr lang="cs-CZ" altLang="cs-CZ" sz="2800" dirty="0" err="1"/>
              <a:t>life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including</a:t>
            </a:r>
            <a:r>
              <a:rPr lang="cs-CZ" altLang="cs-CZ" sz="2800" dirty="0"/>
              <a:t> </a:t>
            </a:r>
            <a:r>
              <a:rPr lang="cs-CZ" altLang="cs-CZ" sz="2800" dirty="0" err="1"/>
              <a:t>transmissible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agents</a:t>
            </a:r>
            <a:r>
              <a:rPr lang="cs-CZ" altLang="cs-CZ" sz="2800" dirty="0"/>
              <a:t> (such as </a:t>
            </a:r>
            <a:r>
              <a:rPr lang="cs-CZ" altLang="cs-CZ" sz="2800" dirty="0" err="1">
                <a:hlinkClick r:id="rId4" tooltip="Fung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fungi</a:t>
            </a:r>
            <a:r>
              <a:rPr lang="cs-CZ" altLang="cs-CZ" sz="2800" dirty="0"/>
              <a:t>, </a:t>
            </a:r>
            <a:r>
              <a:rPr lang="cs-CZ" altLang="cs-CZ" sz="2800" dirty="0" err="1">
                <a:hlinkClick r:id="rId5" tooltip="Bacteriu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bacteria</a:t>
            </a:r>
            <a:r>
              <a:rPr lang="cs-CZ" altLang="cs-CZ" sz="2800" dirty="0"/>
              <a:t>, </a:t>
            </a:r>
            <a:r>
              <a:rPr lang="cs-CZ" altLang="cs-CZ" sz="2800" dirty="0" err="1">
                <a:hlinkClick r:id="rId6" tooltip="Viru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viruses</a:t>
            </a:r>
            <a:r>
              <a:rPr lang="cs-CZ" altLang="cs-CZ" sz="2800" dirty="0"/>
              <a:t>, spore </a:t>
            </a:r>
            <a:r>
              <a:rPr lang="cs-CZ" altLang="cs-CZ" sz="2800" dirty="0" err="1"/>
              <a:t>forms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etc</a:t>
            </a:r>
            <a:r>
              <a:rPr lang="cs-CZ" altLang="cs-CZ" sz="2800" dirty="0"/>
              <a:t>.) </a:t>
            </a:r>
            <a:r>
              <a:rPr lang="cs-CZ" altLang="cs-CZ" sz="2800" dirty="0" err="1"/>
              <a:t>present</a:t>
            </a:r>
            <a:r>
              <a:rPr lang="cs-CZ" altLang="cs-CZ" sz="2800" dirty="0"/>
              <a:t> on a </a:t>
            </a:r>
            <a:r>
              <a:rPr lang="cs-CZ" altLang="cs-CZ" sz="2800" dirty="0" err="1"/>
              <a:t>surface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contained</a:t>
            </a:r>
            <a:r>
              <a:rPr lang="cs-CZ" altLang="cs-CZ" sz="2800" dirty="0"/>
              <a:t> in a fluid, in </a:t>
            </a:r>
            <a:r>
              <a:rPr lang="cs-CZ" altLang="cs-CZ" sz="2800" dirty="0" err="1"/>
              <a:t>medication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or</a:t>
            </a:r>
            <a:r>
              <a:rPr lang="cs-CZ" altLang="cs-CZ" sz="2800" dirty="0"/>
              <a:t> in a </a:t>
            </a:r>
            <a:r>
              <a:rPr lang="cs-CZ" altLang="cs-CZ" sz="2800" dirty="0" err="1"/>
              <a:t>compound</a:t>
            </a:r>
            <a:r>
              <a:rPr lang="cs-CZ" altLang="cs-CZ" sz="2800" dirty="0"/>
              <a:t> such as </a:t>
            </a:r>
            <a:r>
              <a:rPr lang="cs-CZ" altLang="cs-CZ" sz="2800" dirty="0" err="1"/>
              <a:t>biological</a:t>
            </a:r>
            <a:r>
              <a:rPr lang="cs-CZ" altLang="cs-CZ" sz="2800" dirty="0"/>
              <a:t> </a:t>
            </a:r>
            <a:r>
              <a:rPr lang="cs-CZ" altLang="cs-CZ" sz="2800" dirty="0" err="1"/>
              <a:t>culture</a:t>
            </a:r>
            <a:r>
              <a:rPr lang="cs-CZ" altLang="cs-CZ" sz="2800" dirty="0"/>
              <a:t> media. </a:t>
            </a:r>
          </a:p>
          <a:p>
            <a:endParaRPr lang="cs-CZ" sz="2800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CC244DF-BEEA-4A1F-85A5-1286358E10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1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86855E30-734C-4095-B68E-2D86027683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dirty="0" err="1"/>
              <a:t>Sterilisation</a:t>
            </a:r>
            <a:endParaRPr lang="cs-CZ" altLang="cs-CZ" dirty="0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44645016-9C50-4649-A8C5-424AB7E2177D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eaLnBrk="1" fontAlgn="auto" hangingPunct="1">
              <a:defRPr/>
            </a:pPr>
            <a:r>
              <a:rPr lang="cs-CZ" altLang="cs-CZ" sz="2800" b="1" dirty="0" err="1"/>
              <a:t>Sterilization</a:t>
            </a:r>
            <a:r>
              <a:rPr lang="cs-CZ" altLang="cs-CZ" sz="2800" dirty="0"/>
              <a:t> (</a:t>
            </a:r>
            <a:r>
              <a:rPr lang="cs-CZ" altLang="cs-CZ" sz="2800" dirty="0" err="1"/>
              <a:t>or</a:t>
            </a:r>
            <a:r>
              <a:rPr lang="cs-CZ" altLang="cs-CZ" sz="2800" dirty="0"/>
              <a:t> </a:t>
            </a:r>
            <a:r>
              <a:rPr lang="cs-CZ" altLang="cs-CZ" sz="2800" b="1" dirty="0" err="1"/>
              <a:t>sterilisation</a:t>
            </a:r>
            <a:r>
              <a:rPr lang="cs-CZ" altLang="cs-CZ" sz="2800" dirty="0"/>
              <a:t>) </a:t>
            </a:r>
            <a:r>
              <a:rPr lang="cs-CZ" altLang="cs-CZ" sz="2800" dirty="0" err="1"/>
              <a:t>is</a:t>
            </a:r>
            <a:r>
              <a:rPr lang="cs-CZ" altLang="cs-CZ" sz="2800" dirty="0"/>
              <a:t> a term </a:t>
            </a:r>
            <a:r>
              <a:rPr lang="cs-CZ" altLang="cs-CZ" sz="2800" dirty="0" err="1"/>
              <a:t>referring</a:t>
            </a:r>
            <a:r>
              <a:rPr lang="cs-CZ" altLang="cs-CZ" sz="2800" dirty="0"/>
              <a:t> to any </a:t>
            </a:r>
            <a:r>
              <a:rPr lang="cs-CZ" altLang="cs-CZ" sz="2800" dirty="0" err="1"/>
              <a:t>process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that</a:t>
            </a:r>
            <a:r>
              <a:rPr lang="cs-CZ" altLang="cs-CZ" sz="2800" dirty="0"/>
              <a:t> </a:t>
            </a:r>
            <a:r>
              <a:rPr lang="cs-CZ" altLang="cs-CZ" sz="2800" dirty="0" err="1"/>
              <a:t>eliminates</a:t>
            </a:r>
            <a:r>
              <a:rPr lang="cs-CZ" altLang="cs-CZ" sz="2800" dirty="0"/>
              <a:t> (</a:t>
            </a:r>
            <a:r>
              <a:rPr lang="cs-CZ" altLang="cs-CZ" sz="2800" dirty="0" err="1"/>
              <a:t>removes</a:t>
            </a:r>
            <a:r>
              <a:rPr lang="cs-CZ" altLang="cs-CZ" sz="2800" dirty="0"/>
              <a:t>) </a:t>
            </a:r>
            <a:r>
              <a:rPr lang="cs-CZ" altLang="cs-CZ" sz="2800" dirty="0" err="1"/>
              <a:t>or</a:t>
            </a:r>
            <a:r>
              <a:rPr lang="cs-CZ" altLang="cs-CZ" sz="2800" dirty="0"/>
              <a:t> </a:t>
            </a:r>
            <a:r>
              <a:rPr lang="cs-CZ" altLang="cs-CZ" sz="2800" dirty="0" err="1"/>
              <a:t>kills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all</a:t>
            </a:r>
            <a:r>
              <a:rPr lang="cs-CZ" altLang="cs-CZ" sz="2800" dirty="0"/>
              <a:t> </a:t>
            </a:r>
            <a:r>
              <a:rPr lang="cs-CZ" altLang="cs-CZ" sz="2800" dirty="0" err="1"/>
              <a:t>forms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of</a:t>
            </a:r>
            <a:r>
              <a:rPr lang="cs-CZ" altLang="cs-CZ" sz="2800" dirty="0"/>
              <a:t> </a:t>
            </a:r>
            <a:r>
              <a:rPr lang="cs-CZ" altLang="cs-CZ" sz="2800" dirty="0" err="1"/>
              <a:t>life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including</a:t>
            </a:r>
            <a:r>
              <a:rPr lang="cs-CZ" altLang="cs-CZ" sz="2800" dirty="0"/>
              <a:t> </a:t>
            </a:r>
            <a:r>
              <a:rPr lang="cs-CZ" altLang="cs-CZ" sz="2800" dirty="0" err="1"/>
              <a:t>transmissible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agents</a:t>
            </a:r>
            <a:r>
              <a:rPr lang="cs-CZ" altLang="cs-CZ" sz="2800" dirty="0"/>
              <a:t> (such as </a:t>
            </a:r>
            <a:r>
              <a:rPr lang="cs-CZ" altLang="cs-CZ" sz="2800" dirty="0" err="1">
                <a:hlinkClick r:id="rId4" tooltip="Fungi"/>
              </a:rPr>
              <a:t>fungi</a:t>
            </a:r>
            <a:r>
              <a:rPr lang="cs-CZ" altLang="cs-CZ" sz="2800" dirty="0"/>
              <a:t>, </a:t>
            </a:r>
            <a:r>
              <a:rPr lang="cs-CZ" altLang="cs-CZ" sz="2800" dirty="0" err="1">
                <a:hlinkClick r:id="rId5" tooltip="Bacterium"/>
              </a:rPr>
              <a:t>bacteria</a:t>
            </a:r>
            <a:r>
              <a:rPr lang="cs-CZ" altLang="cs-CZ" sz="2800" dirty="0"/>
              <a:t>, </a:t>
            </a:r>
            <a:r>
              <a:rPr lang="cs-CZ" altLang="cs-CZ" sz="2800" dirty="0" err="1">
                <a:hlinkClick r:id="rId6" tooltip="Virus"/>
              </a:rPr>
              <a:t>viruses</a:t>
            </a:r>
            <a:r>
              <a:rPr lang="cs-CZ" altLang="cs-CZ" sz="2800" dirty="0"/>
              <a:t>, spore </a:t>
            </a:r>
            <a:r>
              <a:rPr lang="cs-CZ" altLang="cs-CZ" sz="2800" dirty="0" err="1"/>
              <a:t>forms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etc</a:t>
            </a:r>
            <a:r>
              <a:rPr lang="cs-CZ" altLang="cs-CZ" sz="2800" dirty="0"/>
              <a:t>.) </a:t>
            </a:r>
            <a:r>
              <a:rPr lang="cs-CZ" altLang="cs-CZ" sz="2800" dirty="0" err="1"/>
              <a:t>present</a:t>
            </a:r>
            <a:r>
              <a:rPr lang="cs-CZ" altLang="cs-CZ" sz="2800" dirty="0"/>
              <a:t> on a </a:t>
            </a:r>
            <a:r>
              <a:rPr lang="cs-CZ" altLang="cs-CZ" sz="2800" dirty="0" err="1"/>
              <a:t>surface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contained</a:t>
            </a:r>
            <a:r>
              <a:rPr lang="cs-CZ" altLang="cs-CZ" sz="2800" dirty="0"/>
              <a:t> in a fluid, in </a:t>
            </a:r>
            <a:r>
              <a:rPr lang="cs-CZ" altLang="cs-CZ" sz="2800" dirty="0" err="1"/>
              <a:t>medication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or</a:t>
            </a:r>
            <a:r>
              <a:rPr lang="cs-CZ" altLang="cs-CZ" sz="2800" dirty="0"/>
              <a:t> in a </a:t>
            </a:r>
            <a:r>
              <a:rPr lang="cs-CZ" altLang="cs-CZ" sz="2800" dirty="0" err="1"/>
              <a:t>compound</a:t>
            </a:r>
            <a:r>
              <a:rPr lang="cs-CZ" altLang="cs-CZ" sz="2800" dirty="0"/>
              <a:t> such as </a:t>
            </a:r>
            <a:r>
              <a:rPr lang="cs-CZ" altLang="cs-CZ" sz="2800" dirty="0" err="1"/>
              <a:t>biological</a:t>
            </a:r>
            <a:r>
              <a:rPr lang="cs-CZ" altLang="cs-CZ" sz="2800" dirty="0"/>
              <a:t> </a:t>
            </a:r>
            <a:r>
              <a:rPr lang="cs-CZ" altLang="cs-CZ" sz="2800" dirty="0" err="1"/>
              <a:t>culture</a:t>
            </a:r>
            <a:r>
              <a:rPr lang="cs-CZ" altLang="cs-CZ" sz="2800" dirty="0"/>
              <a:t> media. </a:t>
            </a:r>
            <a:r>
              <a:rPr lang="cs-CZ" altLang="cs-CZ" sz="2800" dirty="0" err="1"/>
              <a:t>Sterilization</a:t>
            </a:r>
            <a:r>
              <a:rPr lang="cs-CZ" altLang="cs-CZ" sz="2800" dirty="0"/>
              <a:t> </a:t>
            </a:r>
            <a:r>
              <a:rPr lang="cs-CZ" altLang="cs-CZ" sz="2800" dirty="0" err="1"/>
              <a:t>can</a:t>
            </a:r>
            <a:r>
              <a:rPr lang="cs-CZ" altLang="cs-CZ" sz="2800" dirty="0"/>
              <a:t> </a:t>
            </a:r>
            <a:r>
              <a:rPr lang="cs-CZ" altLang="cs-CZ" sz="2800" dirty="0" err="1"/>
              <a:t>be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achieved</a:t>
            </a:r>
            <a:r>
              <a:rPr lang="cs-CZ" altLang="cs-CZ" sz="2800" dirty="0"/>
              <a:t> by </a:t>
            </a:r>
            <a:r>
              <a:rPr lang="cs-CZ" altLang="cs-CZ" sz="2800" dirty="0" err="1"/>
              <a:t>applying</a:t>
            </a:r>
            <a:r>
              <a:rPr lang="cs-CZ" altLang="cs-CZ" sz="2800" dirty="0"/>
              <a:t> </a:t>
            </a:r>
            <a:r>
              <a:rPr lang="cs-CZ" altLang="cs-CZ" sz="2800" dirty="0" err="1"/>
              <a:t>the</a:t>
            </a:r>
            <a:r>
              <a:rPr lang="cs-CZ" altLang="cs-CZ" sz="2800" dirty="0"/>
              <a:t> proper </a:t>
            </a:r>
            <a:r>
              <a:rPr lang="cs-CZ" altLang="cs-CZ" sz="2800" dirty="0" err="1"/>
              <a:t>combinations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of</a:t>
            </a:r>
            <a:r>
              <a:rPr lang="cs-CZ" altLang="cs-CZ" sz="2800" dirty="0"/>
              <a:t> </a:t>
            </a:r>
            <a:r>
              <a:rPr lang="cs-CZ" altLang="cs-CZ" sz="2800" dirty="0" err="1">
                <a:hlinkClick r:id="rId7" tooltip="Heat"/>
              </a:rPr>
              <a:t>heat</a:t>
            </a:r>
            <a:r>
              <a:rPr lang="cs-CZ" altLang="cs-CZ" sz="2800" dirty="0"/>
              <a:t>, </a:t>
            </a:r>
            <a:r>
              <a:rPr lang="cs-CZ" altLang="cs-CZ" sz="2800" dirty="0" err="1">
                <a:hlinkClick r:id="rId8" tooltip="Chemical"/>
              </a:rPr>
              <a:t>chemicals</a:t>
            </a:r>
            <a:r>
              <a:rPr lang="cs-CZ" altLang="cs-CZ" sz="2800" dirty="0"/>
              <a:t>, </a:t>
            </a:r>
            <a:r>
              <a:rPr lang="cs-CZ" altLang="cs-CZ" sz="2800" dirty="0" err="1">
                <a:hlinkClick r:id="rId9" tooltip="Irradiation"/>
              </a:rPr>
              <a:t>irradiation</a:t>
            </a:r>
            <a:r>
              <a:rPr lang="cs-CZ" altLang="cs-CZ" sz="2800" dirty="0"/>
              <a:t>, </a:t>
            </a:r>
            <a:r>
              <a:rPr lang="cs-CZ" altLang="cs-CZ" sz="2800" dirty="0" err="1">
                <a:hlinkClick r:id="rId10" tooltip="High pressure food preservation"/>
              </a:rPr>
              <a:t>high</a:t>
            </a:r>
            <a:r>
              <a:rPr lang="cs-CZ" altLang="cs-CZ" sz="2800" dirty="0">
                <a:hlinkClick r:id="rId10" tooltip="High pressure food preservation"/>
              </a:rPr>
              <a:t> </a:t>
            </a:r>
            <a:r>
              <a:rPr lang="cs-CZ" altLang="cs-CZ" sz="2800" dirty="0" err="1">
                <a:hlinkClick r:id="rId10" tooltip="High pressure food preservation"/>
              </a:rPr>
              <a:t>pressure</a:t>
            </a:r>
            <a:r>
              <a:rPr lang="cs-CZ" altLang="cs-CZ" sz="2800" dirty="0"/>
              <a:t>, and </a:t>
            </a:r>
            <a:r>
              <a:rPr lang="cs-CZ" altLang="cs-CZ" sz="2800" dirty="0" err="1">
                <a:hlinkClick r:id="rId11" tooltip="Filtration"/>
              </a:rPr>
              <a:t>filtration</a:t>
            </a:r>
            <a:r>
              <a:rPr lang="cs-CZ" altLang="cs-CZ" sz="2800" dirty="0"/>
              <a:t>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2AFACFD-D955-4F66-9564-50BD38B04E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AED5B814-20C8-4999-A29A-A50ED206D7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dirty="0">
                <a:solidFill>
                  <a:srgbClr val="FFFF00"/>
                </a:solidFill>
              </a:rPr>
              <a:t>Dry </a:t>
            </a:r>
            <a:r>
              <a:rPr lang="cs-CZ" altLang="cs-CZ" dirty="0" err="1">
                <a:solidFill>
                  <a:srgbClr val="FFFF00"/>
                </a:solidFill>
              </a:rPr>
              <a:t>heat</a:t>
            </a:r>
            <a:r>
              <a:rPr lang="cs-CZ" altLang="cs-CZ" dirty="0">
                <a:solidFill>
                  <a:srgbClr val="FFFF00"/>
                </a:solidFill>
              </a:rPr>
              <a:t> </a:t>
            </a:r>
            <a:r>
              <a:rPr lang="cs-CZ" altLang="cs-CZ" dirty="0" err="1">
                <a:solidFill>
                  <a:srgbClr val="FFFF00"/>
                </a:solidFill>
              </a:rPr>
              <a:t>sterilisation</a:t>
            </a:r>
            <a:endParaRPr lang="cs-CZ" altLang="cs-CZ" dirty="0">
              <a:solidFill>
                <a:srgbClr val="FFFF00"/>
              </a:solidFill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D916CE61-16F1-4344-BC11-EBA7A28EAABB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eaLnBrk="1" fontAlgn="auto" hangingPunct="1">
              <a:buNone/>
              <a:defRPr/>
            </a:pPr>
            <a:r>
              <a:rPr lang="cs-CZ" altLang="cs-CZ" sz="3200" dirty="0" err="1"/>
              <a:t>Sterilisation</a:t>
            </a:r>
            <a:r>
              <a:rPr lang="cs-CZ" altLang="cs-CZ" sz="3200" dirty="0"/>
              <a:t> unit - </a:t>
            </a:r>
            <a:r>
              <a:rPr lang="cs-CZ" altLang="cs-CZ" sz="3200" dirty="0" err="1"/>
              <a:t>sterilisator</a:t>
            </a:r>
            <a:endParaRPr lang="cs-CZ" altLang="cs-CZ" sz="3200" dirty="0"/>
          </a:p>
          <a:p>
            <a:pPr eaLnBrk="1" fontAlgn="auto" hangingPunct="1">
              <a:defRPr/>
            </a:pPr>
            <a:r>
              <a:rPr lang="cs-CZ" altLang="cs-CZ" sz="3200" dirty="0"/>
              <a:t>Hot air</a:t>
            </a:r>
          </a:p>
          <a:p>
            <a:pPr eaLnBrk="1" fontAlgn="auto" hangingPunct="1">
              <a:defRPr/>
            </a:pPr>
            <a:r>
              <a:rPr lang="cs-CZ" altLang="cs-CZ" sz="3200" dirty="0" err="1"/>
              <a:t>Circulation</a:t>
            </a:r>
            <a:endParaRPr lang="cs-CZ" altLang="cs-CZ" sz="3200" dirty="0"/>
          </a:p>
          <a:p>
            <a:pPr eaLnBrk="1" fontAlgn="auto" hangingPunct="1">
              <a:defRPr/>
            </a:pPr>
            <a:r>
              <a:rPr lang="cs-CZ" altLang="cs-CZ" sz="3200" dirty="0"/>
              <a:t>160,170 </a:t>
            </a:r>
            <a:r>
              <a:rPr lang="cs-CZ" altLang="cs-CZ" sz="3200" dirty="0" err="1"/>
              <a:t>or</a:t>
            </a:r>
            <a:r>
              <a:rPr lang="cs-CZ" altLang="cs-CZ" sz="3200" dirty="0"/>
              <a:t> 180 °C  </a:t>
            </a:r>
          </a:p>
          <a:p>
            <a:pPr eaLnBrk="1" fontAlgn="auto" hangingPunct="1">
              <a:buFontTx/>
              <a:buNone/>
              <a:defRPr/>
            </a:pPr>
            <a:r>
              <a:rPr lang="cs-CZ" altLang="cs-CZ" sz="3200" dirty="0"/>
              <a:t>(60,30,20 min)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EF50CC2-C1FA-40F3-9170-06D5C922A9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CBFB2F5-4BC6-4B5A-BB0A-1AC1E75EFA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9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A7D8D556-0118-4A2B-BA09-2E1DEB71D1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3568" y="116632"/>
            <a:ext cx="79248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dirty="0">
                <a:solidFill>
                  <a:srgbClr val="FFFF00"/>
                </a:solidFill>
              </a:rPr>
              <a:t>Hot </a:t>
            </a:r>
            <a:r>
              <a:rPr lang="cs-CZ" altLang="cs-CZ" dirty="0" err="1">
                <a:solidFill>
                  <a:srgbClr val="FFFF00"/>
                </a:solidFill>
              </a:rPr>
              <a:t>steam</a:t>
            </a:r>
            <a:r>
              <a:rPr lang="cs-CZ" altLang="cs-CZ" dirty="0">
                <a:solidFill>
                  <a:srgbClr val="FFFF00"/>
                </a:solidFill>
              </a:rPr>
              <a:t> </a:t>
            </a:r>
            <a:r>
              <a:rPr lang="cs-CZ" altLang="cs-CZ" dirty="0" err="1">
                <a:solidFill>
                  <a:srgbClr val="FFFF00"/>
                </a:solidFill>
              </a:rPr>
              <a:t>sterilisation</a:t>
            </a:r>
            <a:endParaRPr lang="cs-CZ" altLang="cs-CZ" dirty="0">
              <a:solidFill>
                <a:srgbClr val="FFFF00"/>
              </a:solidFill>
            </a:endParaRP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992F40BB-9C61-4E73-A815-1A96A7437765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0" indent="0" eaLnBrk="1" fontAlgn="auto" hangingPunct="1">
              <a:lnSpc>
                <a:spcPct val="90000"/>
              </a:lnSpc>
              <a:buNone/>
              <a:defRPr/>
            </a:pPr>
            <a:r>
              <a:rPr lang="cs-CZ" altLang="cs-CZ" sz="2800" dirty="0" err="1"/>
              <a:t>Autoclave</a:t>
            </a:r>
            <a:endParaRPr lang="cs-CZ" altLang="cs-CZ" sz="2800" dirty="0"/>
          </a:p>
          <a:p>
            <a:pPr marL="0" indent="0" eaLnBrk="1" fontAlgn="auto" hangingPunct="1">
              <a:lnSpc>
                <a:spcPct val="90000"/>
              </a:lnSpc>
              <a:buNone/>
              <a:defRPr/>
            </a:pPr>
            <a:r>
              <a:rPr lang="cs-CZ" altLang="cs-CZ" sz="2800" dirty="0" err="1"/>
              <a:t>Phases</a:t>
            </a:r>
            <a:r>
              <a:rPr lang="cs-CZ" altLang="cs-CZ" sz="2800" dirty="0"/>
              <a:t>: </a:t>
            </a:r>
            <a:r>
              <a:rPr lang="cs-CZ" altLang="cs-CZ" sz="2800" dirty="0" err="1"/>
              <a:t>vacuum</a:t>
            </a:r>
            <a:r>
              <a:rPr lang="cs-CZ" altLang="cs-CZ" sz="2800" dirty="0"/>
              <a:t> –</a:t>
            </a:r>
            <a:r>
              <a:rPr lang="cs-CZ" altLang="cs-CZ" sz="2800" dirty="0" err="1"/>
              <a:t>steam</a:t>
            </a:r>
            <a:r>
              <a:rPr lang="cs-CZ" altLang="cs-CZ" sz="2800" dirty="0"/>
              <a:t>-air – </a:t>
            </a:r>
            <a:r>
              <a:rPr lang="cs-CZ" altLang="cs-CZ" sz="2800" dirty="0" err="1"/>
              <a:t>drying</a:t>
            </a:r>
            <a:r>
              <a:rPr lang="cs-CZ" altLang="cs-CZ" sz="2800" dirty="0"/>
              <a:t>. </a:t>
            </a:r>
          </a:p>
          <a:p>
            <a:pPr eaLnBrk="1" fontAlgn="auto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800" dirty="0" err="1"/>
              <a:t>Steam</a:t>
            </a:r>
            <a:r>
              <a:rPr lang="cs-CZ" altLang="cs-CZ" sz="2800" dirty="0"/>
              <a:t> – </a:t>
            </a:r>
            <a:r>
              <a:rPr lang="cs-CZ" altLang="cs-CZ" sz="2800" dirty="0" err="1"/>
              <a:t>pressure</a:t>
            </a:r>
            <a:endParaRPr lang="cs-CZ" altLang="cs-CZ" sz="2800" dirty="0"/>
          </a:p>
          <a:p>
            <a:pPr eaLnBrk="1" fontAlgn="auto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800" dirty="0" err="1"/>
              <a:t>Autoclaves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commonly</a:t>
            </a:r>
            <a:r>
              <a:rPr lang="cs-CZ" altLang="cs-CZ" sz="2800" dirty="0"/>
              <a:t> use </a:t>
            </a:r>
            <a:r>
              <a:rPr lang="cs-CZ" altLang="cs-CZ" sz="2800" dirty="0" err="1"/>
              <a:t>steam</a:t>
            </a:r>
            <a:r>
              <a:rPr lang="cs-CZ" altLang="cs-CZ" sz="2800" dirty="0"/>
              <a:t> </a:t>
            </a:r>
            <a:r>
              <a:rPr lang="cs-CZ" altLang="cs-CZ" sz="2800" dirty="0" err="1"/>
              <a:t>heated</a:t>
            </a:r>
            <a:r>
              <a:rPr lang="cs-CZ" altLang="cs-CZ" sz="2800" dirty="0"/>
              <a:t> to</a:t>
            </a:r>
          </a:p>
          <a:p>
            <a:pPr eaLnBrk="1" fontAlgn="auto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800" dirty="0"/>
              <a:t>121–134 °C (250–273 °F). To </a:t>
            </a:r>
            <a:r>
              <a:rPr lang="cs-CZ" altLang="cs-CZ" sz="2800" dirty="0" err="1"/>
              <a:t>achieve</a:t>
            </a:r>
            <a:endParaRPr lang="cs-CZ" altLang="cs-CZ" sz="2800" dirty="0"/>
          </a:p>
          <a:p>
            <a:pPr eaLnBrk="1" fontAlgn="auto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800" dirty="0"/>
              <a:t>sterility, a holding </a:t>
            </a:r>
            <a:r>
              <a:rPr lang="cs-CZ" altLang="cs-CZ" sz="2800" dirty="0" err="1"/>
              <a:t>time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of</a:t>
            </a:r>
            <a:r>
              <a:rPr lang="cs-CZ" altLang="cs-CZ" sz="2800" dirty="0"/>
              <a:t> </a:t>
            </a:r>
            <a:r>
              <a:rPr lang="cs-CZ" altLang="cs-CZ" sz="2800" dirty="0" err="1"/>
              <a:t>at</a:t>
            </a:r>
            <a:r>
              <a:rPr lang="cs-CZ" altLang="cs-CZ" sz="2800" dirty="0"/>
              <a:t> least 15 </a:t>
            </a:r>
            <a:r>
              <a:rPr lang="cs-CZ" altLang="cs-CZ" sz="2800" dirty="0" err="1"/>
              <a:t>minutes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at</a:t>
            </a:r>
            <a:endParaRPr lang="cs-CZ" altLang="cs-CZ" sz="2800" dirty="0"/>
          </a:p>
          <a:p>
            <a:pPr eaLnBrk="1" fontAlgn="auto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800" dirty="0"/>
              <a:t>121 °C (250 °F) </a:t>
            </a:r>
            <a:r>
              <a:rPr lang="cs-CZ" altLang="cs-CZ" sz="2800" dirty="0" err="1"/>
              <a:t>or</a:t>
            </a:r>
            <a:r>
              <a:rPr lang="cs-CZ" altLang="cs-CZ" sz="2800" dirty="0"/>
              <a:t> 3 </a:t>
            </a:r>
            <a:r>
              <a:rPr lang="cs-CZ" altLang="cs-CZ" sz="2800" dirty="0" err="1"/>
              <a:t>minutes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at</a:t>
            </a:r>
            <a:r>
              <a:rPr lang="cs-CZ" altLang="cs-CZ" sz="2800" dirty="0"/>
              <a:t> 134 °C (273 °F) </a:t>
            </a:r>
            <a:r>
              <a:rPr lang="cs-CZ" altLang="cs-CZ" sz="2800" dirty="0" err="1"/>
              <a:t>is</a:t>
            </a:r>
            <a:endParaRPr lang="cs-CZ" altLang="cs-CZ" sz="2800" dirty="0"/>
          </a:p>
          <a:p>
            <a:pPr eaLnBrk="1" fontAlgn="auto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800" dirty="0" err="1"/>
              <a:t>required</a:t>
            </a:r>
            <a:r>
              <a:rPr lang="cs-CZ" altLang="cs-CZ" sz="2800" dirty="0"/>
              <a:t>. </a:t>
            </a: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31588AE-B91F-42D5-9D61-CBD11E77D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06E31C7-7A73-4603-A6CC-3D1C7AE354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CADF77F2-085D-445B-BB42-9CD7CA1347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dirty="0" err="1">
                <a:solidFill>
                  <a:srgbClr val="FFFF00"/>
                </a:solidFill>
              </a:rPr>
              <a:t>Cold</a:t>
            </a:r>
            <a:r>
              <a:rPr lang="cs-CZ" altLang="cs-CZ" dirty="0">
                <a:solidFill>
                  <a:srgbClr val="FFFF00"/>
                </a:solidFill>
              </a:rPr>
              <a:t> </a:t>
            </a:r>
            <a:r>
              <a:rPr lang="cs-CZ" altLang="cs-CZ" dirty="0" err="1">
                <a:solidFill>
                  <a:srgbClr val="FFFF00"/>
                </a:solidFill>
              </a:rPr>
              <a:t>sterilisation</a:t>
            </a:r>
            <a:endParaRPr lang="cs-CZ" altLang="cs-CZ" dirty="0">
              <a:solidFill>
                <a:srgbClr val="FFFF00"/>
              </a:solidFill>
            </a:endParaRP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DC9618A4-F666-408B-8E77-10A46D58DB9B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eaLnBrk="1" fontAlgn="auto" hangingPunct="1">
              <a:defRPr/>
            </a:pPr>
            <a:r>
              <a:rPr lang="cs-CZ" altLang="cs-CZ" sz="3600" u="sng" dirty="0" err="1"/>
              <a:t>Irradiation</a:t>
            </a:r>
            <a:endParaRPr lang="cs-CZ" altLang="cs-CZ" sz="3600" u="sng" dirty="0"/>
          </a:p>
          <a:p>
            <a:pPr eaLnBrk="1" fontAlgn="auto" hangingPunct="1">
              <a:defRPr/>
            </a:pPr>
            <a:r>
              <a:rPr lang="cs-CZ" altLang="cs-CZ" sz="3600" u="sng" dirty="0" err="1"/>
              <a:t>Special</a:t>
            </a:r>
            <a:r>
              <a:rPr lang="cs-CZ" altLang="cs-CZ" sz="3600" u="sng" dirty="0"/>
              <a:t> </a:t>
            </a:r>
            <a:r>
              <a:rPr lang="cs-CZ" altLang="cs-CZ" sz="3600" u="sng" dirty="0" err="1"/>
              <a:t>gas</a:t>
            </a:r>
            <a:endParaRPr lang="cs-CZ" altLang="cs-CZ" sz="3600" u="sng" dirty="0"/>
          </a:p>
          <a:p>
            <a:pPr eaLnBrk="1" fontAlgn="auto" hangingPunct="1">
              <a:defRPr/>
            </a:pPr>
            <a:endParaRPr lang="cs-CZ" altLang="cs-CZ" sz="3600" u="sng" dirty="0"/>
          </a:p>
          <a:p>
            <a:pPr eaLnBrk="1" fontAlgn="auto" hangingPunct="1">
              <a:buFontTx/>
              <a:buNone/>
              <a:defRPr/>
            </a:pPr>
            <a:r>
              <a:rPr lang="cs-CZ" altLang="cs-CZ" sz="3600" u="sng" dirty="0"/>
              <a:t>No in </a:t>
            </a:r>
            <a:r>
              <a:rPr lang="cs-CZ" altLang="cs-CZ" sz="3600" u="sng" dirty="0" err="1"/>
              <a:t>dental</a:t>
            </a:r>
            <a:r>
              <a:rPr lang="cs-CZ" altLang="cs-CZ" sz="3600" u="sng" dirty="0"/>
              <a:t> </a:t>
            </a:r>
            <a:r>
              <a:rPr lang="cs-CZ" altLang="cs-CZ" sz="3600" u="sng" dirty="0" err="1"/>
              <a:t>surgery</a:t>
            </a:r>
            <a:endParaRPr lang="cs-CZ" altLang="cs-CZ" sz="3600" u="sng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137F595-130C-4970-8ED3-9DFFC1023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F568EDF-E635-458E-A36C-B0E16A52D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dirty="0" err="1">
                <a:solidFill>
                  <a:srgbClr val="FFFF00"/>
                </a:solidFill>
              </a:rPr>
              <a:t>Scrubbing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A252CA4-089D-4678-A3F5-B40F08027A7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eaLnBrk="1" fontAlgn="auto" hangingPunct="1">
              <a:buFont typeface="Arial" panose="020B0604020202020204" pitchFamily="34" charset="0"/>
              <a:buNone/>
              <a:defRPr/>
            </a:pPr>
            <a:r>
              <a:rPr lang="cs-CZ" sz="3200" dirty="0" err="1"/>
              <a:t>Aims</a:t>
            </a:r>
            <a:r>
              <a:rPr lang="cs-CZ" sz="3200" dirty="0"/>
              <a:t> and </a:t>
            </a:r>
            <a:r>
              <a:rPr lang="cs-CZ" sz="3200" dirty="0" err="1"/>
              <a:t>objectives</a:t>
            </a:r>
            <a:r>
              <a:rPr lang="cs-CZ" sz="3200" dirty="0"/>
              <a:t>:</a:t>
            </a:r>
          </a:p>
          <a:p>
            <a:pPr marL="0" indent="0" eaLnBrk="1" fontAlgn="auto" hangingPunct="1">
              <a:buFont typeface="Arial" panose="020B0604020202020204" pitchFamily="34" charset="0"/>
              <a:buNone/>
              <a:defRPr/>
            </a:pPr>
            <a:r>
              <a:rPr lang="cs-CZ" sz="3200" dirty="0" err="1"/>
              <a:t>Effectively</a:t>
            </a:r>
            <a:r>
              <a:rPr lang="cs-CZ" sz="3200" dirty="0"/>
              <a:t> </a:t>
            </a:r>
            <a:r>
              <a:rPr lang="cs-CZ" sz="3200" dirty="0" err="1"/>
              <a:t>reduce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number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microorganisms</a:t>
            </a:r>
            <a:r>
              <a:rPr lang="cs-CZ" sz="3200" dirty="0"/>
              <a:t> on </a:t>
            </a:r>
            <a:r>
              <a:rPr lang="cs-CZ" sz="3200" dirty="0" err="1"/>
              <a:t>the</a:t>
            </a:r>
            <a:r>
              <a:rPr lang="cs-CZ" sz="3200" dirty="0"/>
              <a:t> skin</a:t>
            </a:r>
          </a:p>
          <a:p>
            <a:pPr marL="0" indent="0" eaLnBrk="1" fontAlgn="auto" hangingPunct="1">
              <a:buFont typeface="Arial" panose="020B0604020202020204" pitchFamily="34" charset="0"/>
              <a:buNone/>
              <a:defRPr/>
            </a:pPr>
            <a:r>
              <a:rPr lang="cs-CZ" sz="3200" dirty="0"/>
              <a:t>By </a:t>
            </a:r>
            <a:r>
              <a:rPr lang="cs-CZ" sz="3200" dirty="0" err="1"/>
              <a:t>mechanical</a:t>
            </a:r>
            <a:r>
              <a:rPr lang="cs-CZ" sz="3200" dirty="0"/>
              <a:t> </a:t>
            </a:r>
            <a:r>
              <a:rPr lang="cs-CZ" sz="3200" dirty="0" err="1"/>
              <a:t>washing</a:t>
            </a:r>
            <a:endParaRPr lang="cs-CZ" sz="3200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70D647E-3A63-4818-BD59-6009A81549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ázek 1">
            <a:extLst>
              <a:ext uri="{FF2B5EF4-FFF2-40B4-BE49-F238E27FC236}">
                <a16:creationId xmlns:a16="http://schemas.microsoft.com/office/drawing/2014/main" id="{F02CC9E1-9D6A-49E5-B56D-8919D158F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429000"/>
            <a:ext cx="39814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Obrázek 2">
            <a:extLst>
              <a:ext uri="{FF2B5EF4-FFF2-40B4-BE49-F238E27FC236}">
                <a16:creationId xmlns:a16="http://schemas.microsoft.com/office/drawing/2014/main" id="{541A1ADE-ED3E-4114-9DA0-A50F9EA4A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35623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79D089D-71A9-4166-AD07-212338D2D6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>
            <a:extLst>
              <a:ext uri="{FF2B5EF4-FFF2-40B4-BE49-F238E27FC236}">
                <a16:creationId xmlns:a16="http://schemas.microsoft.com/office/drawing/2014/main" id="{452619B8-99B3-4F77-BC97-C20115CDF87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eaLnBrk="1" fontAlgn="auto" hangingPunct="1">
              <a:lnSpc>
                <a:spcPct val="90000"/>
              </a:lnSpc>
              <a:defRPr/>
            </a:pPr>
            <a:r>
              <a:rPr lang="cs-CZ" altLang="cs-CZ" sz="2800" dirty="0" err="1"/>
              <a:t>Dental</a:t>
            </a:r>
            <a:r>
              <a:rPr lang="cs-CZ" altLang="cs-CZ" sz="2800" dirty="0"/>
              <a:t> speciality </a:t>
            </a:r>
            <a:r>
              <a:rPr lang="cs-CZ" altLang="cs-CZ" sz="2800" dirty="0" err="1"/>
              <a:t>that</a:t>
            </a:r>
            <a:r>
              <a:rPr lang="cs-CZ" altLang="cs-CZ" sz="2800" dirty="0"/>
              <a:t> </a:t>
            </a:r>
            <a:r>
              <a:rPr lang="cs-CZ" altLang="cs-CZ" sz="2800" dirty="0" err="1"/>
              <a:t>deals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with</a:t>
            </a:r>
            <a:r>
              <a:rPr lang="cs-CZ" altLang="cs-CZ" sz="2800" dirty="0"/>
              <a:t> </a:t>
            </a:r>
            <a:r>
              <a:rPr lang="cs-CZ" altLang="cs-CZ" sz="2800" dirty="0" err="1"/>
              <a:t>diagnosis</a:t>
            </a:r>
            <a:r>
              <a:rPr lang="cs-CZ" altLang="cs-CZ" sz="2800" dirty="0"/>
              <a:t> and </a:t>
            </a:r>
            <a:r>
              <a:rPr lang="cs-CZ" altLang="cs-CZ" sz="2800" dirty="0" err="1"/>
              <a:t>surgical</a:t>
            </a:r>
            <a:r>
              <a:rPr lang="cs-CZ" altLang="cs-CZ" sz="2800" dirty="0"/>
              <a:t> </a:t>
            </a:r>
            <a:r>
              <a:rPr lang="cs-CZ" altLang="cs-CZ" sz="2800" dirty="0" err="1"/>
              <a:t>treatment</a:t>
            </a:r>
            <a:r>
              <a:rPr lang="cs-CZ" altLang="cs-CZ" sz="2800" dirty="0"/>
              <a:t> </a:t>
            </a:r>
            <a:r>
              <a:rPr lang="cs-CZ" altLang="cs-CZ" sz="2800" dirty="0" err="1"/>
              <a:t>of</a:t>
            </a:r>
            <a:r>
              <a:rPr lang="cs-CZ" altLang="cs-CZ" sz="2800" dirty="0"/>
              <a:t> </a:t>
            </a:r>
            <a:r>
              <a:rPr lang="cs-CZ" altLang="cs-CZ" sz="2800" dirty="0" err="1"/>
              <a:t>diseases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injuries</a:t>
            </a:r>
            <a:r>
              <a:rPr lang="cs-CZ" altLang="cs-CZ" sz="2800" dirty="0"/>
              <a:t> and </a:t>
            </a:r>
            <a:r>
              <a:rPr lang="cs-CZ" altLang="cs-CZ" sz="2800" dirty="0" err="1"/>
              <a:t>deformities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of</a:t>
            </a:r>
            <a:r>
              <a:rPr lang="cs-CZ" altLang="cs-CZ" sz="2800" dirty="0"/>
              <a:t> </a:t>
            </a:r>
            <a:r>
              <a:rPr lang="cs-CZ" altLang="cs-CZ" sz="2800" dirty="0" err="1"/>
              <a:t>teeth</a:t>
            </a:r>
            <a:r>
              <a:rPr lang="cs-CZ" altLang="cs-CZ" sz="2800" dirty="0"/>
              <a:t> and </a:t>
            </a:r>
            <a:r>
              <a:rPr lang="cs-CZ" altLang="cs-CZ" sz="2800" dirty="0" err="1"/>
              <a:t>surroundung</a:t>
            </a:r>
            <a:r>
              <a:rPr lang="cs-CZ" altLang="cs-CZ" sz="2800" dirty="0"/>
              <a:t> </a:t>
            </a:r>
            <a:r>
              <a:rPr lang="cs-CZ" altLang="cs-CZ" sz="2800" dirty="0" err="1"/>
              <a:t>structures</a:t>
            </a:r>
            <a:r>
              <a:rPr lang="cs-CZ" altLang="cs-CZ" sz="2800" dirty="0"/>
              <a:t> (oral </a:t>
            </a:r>
            <a:r>
              <a:rPr lang="cs-CZ" altLang="cs-CZ" sz="2800" dirty="0" err="1"/>
              <a:t>surgery</a:t>
            </a:r>
            <a:r>
              <a:rPr lang="cs-CZ" altLang="cs-CZ" sz="2800" dirty="0"/>
              <a:t>). </a:t>
            </a:r>
            <a:r>
              <a:rPr lang="cs-CZ" altLang="cs-CZ" sz="2800" dirty="0" err="1"/>
              <a:t>Maxilofacial</a:t>
            </a:r>
            <a:r>
              <a:rPr lang="cs-CZ" altLang="cs-CZ" sz="2800" dirty="0"/>
              <a:t> </a:t>
            </a:r>
            <a:r>
              <a:rPr lang="cs-CZ" altLang="cs-CZ" sz="2800" dirty="0" err="1"/>
              <a:t>surgery</a:t>
            </a:r>
            <a:r>
              <a:rPr lang="cs-CZ" altLang="cs-CZ" sz="2800" dirty="0"/>
              <a:t> </a:t>
            </a:r>
            <a:r>
              <a:rPr lang="cs-CZ" altLang="cs-CZ" sz="2800" dirty="0" err="1"/>
              <a:t>is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focused</a:t>
            </a:r>
            <a:r>
              <a:rPr lang="cs-CZ" altLang="cs-CZ" sz="2800" dirty="0"/>
              <a:t> </a:t>
            </a:r>
            <a:r>
              <a:rPr lang="cs-CZ" altLang="cs-CZ" sz="2800" dirty="0" err="1"/>
              <a:t>also</a:t>
            </a:r>
            <a:r>
              <a:rPr lang="cs-CZ" altLang="cs-CZ" sz="2800" dirty="0"/>
              <a:t> on </a:t>
            </a:r>
            <a:r>
              <a:rPr lang="cs-CZ" altLang="cs-CZ" sz="2800" dirty="0" err="1"/>
              <a:t>jaws</a:t>
            </a:r>
            <a:r>
              <a:rPr lang="cs-CZ" altLang="cs-CZ" sz="2800" dirty="0"/>
              <a:t> and face. </a:t>
            </a:r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711D293B-1547-4590-8EEB-149368F05A0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11560" y="1124744"/>
            <a:ext cx="7772400" cy="1470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dirty="0"/>
              <a:t>Oral and </a:t>
            </a:r>
            <a:r>
              <a:rPr lang="cs-CZ" altLang="cs-CZ" dirty="0" err="1"/>
              <a:t>mafilofacioal</a:t>
            </a:r>
            <a:r>
              <a:rPr lang="cs-CZ" altLang="cs-CZ" dirty="0"/>
              <a:t> </a:t>
            </a:r>
            <a:r>
              <a:rPr lang="cs-CZ" altLang="cs-CZ" dirty="0" err="1"/>
              <a:t>surgery</a:t>
            </a:r>
            <a:r>
              <a:rPr lang="cs-CZ" altLang="cs-CZ" dirty="0"/>
              <a:t>. 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9F1846A-B72D-42E2-9D36-749BD7241E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icroorganisms on skin &lt;ul&gt;&lt;li&gt;Transient :-Introduced by soil, dirt, contamination &lt;/li&gt;&lt;/ul&gt;&lt;ul&gt;&lt;li&gt;Resident:- under fing...">
            <a:extLst>
              <a:ext uri="{FF2B5EF4-FFF2-40B4-BE49-F238E27FC236}">
                <a16:creationId xmlns:a16="http://schemas.microsoft.com/office/drawing/2014/main" id="{1AD39ABC-1CC6-42D6-96E4-70CC37162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55563"/>
            <a:ext cx="9158288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BB9308A-4E10-4657-A98D-A609BDA73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reparation for scrubbing &lt;ul&gt;&lt;li&gt;Personal Hygiene &lt;/li&gt;&lt;/ul&gt;&lt;ul&gt;&lt;li&gt;Shower &lt;/li&gt;&lt;/ul&gt;&lt;ul&gt;&lt;li&gt;Healthy skin on hands, finge...">
            <a:extLst>
              <a:ext uri="{FF2B5EF4-FFF2-40B4-BE49-F238E27FC236}">
                <a16:creationId xmlns:a16="http://schemas.microsoft.com/office/drawing/2014/main" id="{00252B69-7FFA-4300-90A3-CC475314C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188913"/>
            <a:ext cx="9169400" cy="680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1E57DAA-19E1-4789-AEF7-811C9DF891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inger Nails &lt;ul&gt;&lt;li&gt;Short &lt;/li&gt;&lt;/ul&gt;&lt;ul&gt;&lt;li&gt;Not over tips of fingers &lt;/li&gt;&lt;/ul&gt;&lt;ul&gt;&lt;li&gt;Short nails &lt;/li&gt;&lt;/ul&gt;&lt;ul&gt;&lt;li&gt;Easy...">
            <a:extLst>
              <a:ext uri="{FF2B5EF4-FFF2-40B4-BE49-F238E27FC236}">
                <a16:creationId xmlns:a16="http://schemas.microsoft.com/office/drawing/2014/main" id="{DEDF86A0-364F-482E-96E3-8276B34CC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88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976D6AA-D29D-43AE-B83C-77E213EE4C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Jewelry &lt;ul&gt;&lt;li&gt;Remove all jewelry i.e. rings, watches, bracelets from hands &amp; arms &lt;/li&gt;&lt;/ul&gt;&lt;ul&gt;&lt;li&gt;Keep them at a sage ...">
            <a:extLst>
              <a:ext uri="{FF2B5EF4-FFF2-40B4-BE49-F238E27FC236}">
                <a16:creationId xmlns:a16="http://schemas.microsoft.com/office/drawing/2014/main" id="{083BF31A-A2C0-484E-BDB2-6B198EA15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44450"/>
            <a:ext cx="9124951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30B7CF3-4E99-4190-8754-41BC33CDE1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Theatre Attire &lt;ul&gt;&lt;li&gt;Scrub Suit &lt;/li&gt;&lt;/ul&gt;&lt;ul&gt;&lt;li&gt;Surgical Cap &amp; face mask &lt;/li&gt;&lt;/ul&gt;&lt;ul&gt;&lt;li&gt;Eye Wear/Wiser &lt;/li&gt;&lt;/ul&gt;&lt;u...">
            <a:extLst>
              <a:ext uri="{FF2B5EF4-FFF2-40B4-BE49-F238E27FC236}">
                <a16:creationId xmlns:a16="http://schemas.microsoft.com/office/drawing/2014/main" id="{ED3B4A0F-A2A5-4865-9A9E-172C52C8A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-952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4A54269-163F-4622-860D-9BC338BC80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Scrub Suit &lt;ul&gt;&lt;li&gt;Street clothes not allowed &lt;/li&gt;&lt;/ul&gt;&lt;ul&gt;&lt;li&gt;Short sleeved cotton scrub suit.  &lt;/li&gt;&lt;/ul&gt;&lt;ul&gt;&lt;li&gt;Sleeve...">
            <a:extLst>
              <a:ext uri="{FF2B5EF4-FFF2-40B4-BE49-F238E27FC236}">
                <a16:creationId xmlns:a16="http://schemas.microsoft.com/office/drawing/2014/main" id="{C63DBFBC-4D0C-4BB8-90B9-D558A9446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9126537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hoes &lt;ul&gt;&lt;li&gt;Street shoes not allowed &lt;/li&gt;&lt;/ul&gt;&lt;ul&gt;&lt;li&gt;Close ended shoes &lt;/li&gt;&lt;/ul&gt;&lt;ul&gt;&lt;li&gt;Chappals or open ended shoes ...">
            <a:extLst>
              <a:ext uri="{FF2B5EF4-FFF2-40B4-BE49-F238E27FC236}">
                <a16:creationId xmlns:a16="http://schemas.microsoft.com/office/drawing/2014/main" id="{A212D475-3F68-480C-9765-ECD767B89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4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Surgical Cap &amp; Face mask &lt;ul&gt;&lt;li&gt;Surgical cap cover hair completely &lt;/li&gt;&lt;/ul&gt;&lt;ul&gt;&lt;li&gt;Including pierced ear rings &lt;/li&gt;&lt;/u...">
            <a:extLst>
              <a:ext uri="{FF2B5EF4-FFF2-40B4-BE49-F238E27FC236}">
                <a16:creationId xmlns:a16="http://schemas.microsoft.com/office/drawing/2014/main" id="{98CA8E85-5952-4577-85E3-CD77E40CF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FOOD/ DRINK NO  food or drinks in Patient Care Areas Food/ Drinks must be consumed in Staff Lounges ">
            <a:extLst>
              <a:ext uri="{FF2B5EF4-FFF2-40B4-BE49-F238E27FC236}">
                <a16:creationId xmlns:a16="http://schemas.microsoft.com/office/drawing/2014/main" id="{B0A78C6F-25F1-4F48-A9AD-80FCD9C1A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6350"/>
            <a:ext cx="9178925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crubbing Agents &lt;ul&gt;&lt;li&gt;Soap 5 minutes &lt;/li&gt;&lt;/ul&gt;&lt;ul&gt;&lt;li&gt;Povidone iodine solution 2minutes ( 8ml required) &lt;/li&gt;&lt;/ul&gt;&lt;ul&gt;...">
            <a:extLst>
              <a:ext uri="{FF2B5EF4-FFF2-40B4-BE49-F238E27FC236}">
                <a16:creationId xmlns:a16="http://schemas.microsoft.com/office/drawing/2014/main" id="{5C96216E-84B3-4CEE-AFAD-3518DE052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-19050"/>
            <a:ext cx="9169401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E673913-D7B0-4FD9-BEB5-57F25D4D80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43A15F1D-39B3-4BDC-BF0E-7EC4B1CD33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dirty="0"/>
              <a:t> </a:t>
            </a:r>
            <a:r>
              <a:rPr lang="cs-CZ" altLang="cs-CZ" dirty="0" err="1"/>
              <a:t>Surgical</a:t>
            </a:r>
            <a:r>
              <a:rPr lang="cs-CZ" altLang="cs-CZ" dirty="0"/>
              <a:t> </a:t>
            </a:r>
            <a:r>
              <a:rPr lang="cs-CZ" altLang="cs-CZ" dirty="0" err="1"/>
              <a:t>procedures</a:t>
            </a:r>
            <a:endParaRPr lang="cs-CZ" altLang="cs-CZ" dirty="0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8FFCD678-DFBF-4F73-9032-4A81FD517EB2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>
          <a:xfrm>
            <a:off x="827088" y="1484313"/>
            <a:ext cx="7543800" cy="4114800"/>
          </a:xfrm>
        </p:spPr>
        <p:txBody>
          <a:bodyPr>
            <a:normAutofit fontScale="62500" lnSpcReduction="20000"/>
          </a:bodyPr>
          <a:lstStyle/>
          <a:p>
            <a:pPr eaLnBrk="1" fontAlgn="auto" hangingPunct="1">
              <a:buFont typeface="Wingdings" pitchFamily="2" charset="2"/>
              <a:buNone/>
              <a:defRPr/>
            </a:pPr>
            <a:r>
              <a:rPr lang="cs-CZ" altLang="cs-CZ" sz="2400" dirty="0" err="1"/>
              <a:t>Incision</a:t>
            </a:r>
            <a:endParaRPr lang="cs-CZ" altLang="cs-CZ" sz="2400" dirty="0"/>
          </a:p>
          <a:p>
            <a:pPr eaLnBrk="1" fontAlgn="auto" hangingPunct="1">
              <a:buFont typeface="Wingdings" pitchFamily="2" charset="2"/>
              <a:buNone/>
              <a:defRPr/>
            </a:pPr>
            <a:r>
              <a:rPr lang="cs-CZ" altLang="cs-CZ" sz="2400" dirty="0" err="1"/>
              <a:t>Extractions</a:t>
            </a:r>
            <a:endParaRPr lang="cs-CZ" altLang="cs-CZ" sz="2400" dirty="0"/>
          </a:p>
          <a:p>
            <a:pPr eaLnBrk="1" fontAlgn="auto" hangingPunct="1">
              <a:buFontTx/>
              <a:buChar char="-"/>
              <a:defRPr/>
            </a:pPr>
            <a:r>
              <a:rPr lang="cs-CZ" altLang="cs-CZ" sz="2400" dirty="0"/>
              <a:t>Single </a:t>
            </a:r>
            <a:r>
              <a:rPr lang="cs-CZ" altLang="cs-CZ" sz="2400" dirty="0" err="1"/>
              <a:t>ectraction</a:t>
            </a:r>
            <a:endParaRPr lang="cs-CZ" altLang="cs-CZ" sz="2400" dirty="0"/>
          </a:p>
          <a:p>
            <a:pPr eaLnBrk="1" fontAlgn="auto" hangingPunct="1">
              <a:buFontTx/>
              <a:buChar char="-"/>
              <a:defRPr/>
            </a:pPr>
            <a:r>
              <a:rPr lang="cs-CZ" altLang="cs-CZ" sz="2400" dirty="0" err="1"/>
              <a:t>Multiple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extractions</a:t>
            </a:r>
            <a:endParaRPr lang="cs-CZ" altLang="cs-CZ" sz="2400" dirty="0"/>
          </a:p>
          <a:p>
            <a:pPr eaLnBrk="1" fontAlgn="auto" hangingPunct="1">
              <a:buFontTx/>
              <a:buChar char="-"/>
              <a:defRPr/>
            </a:pPr>
            <a:r>
              <a:rPr lang="cs-CZ" altLang="cs-CZ" sz="2400" dirty="0" err="1"/>
              <a:t>Surgical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extractions</a:t>
            </a:r>
            <a:endParaRPr lang="cs-CZ" altLang="cs-CZ" sz="2400" dirty="0"/>
          </a:p>
          <a:p>
            <a:pPr eaLnBrk="1" fontAlgn="auto" hangingPunct="1">
              <a:buFont typeface="Wingdings" pitchFamily="2" charset="2"/>
              <a:buNone/>
              <a:defRPr/>
            </a:pPr>
            <a:r>
              <a:rPr lang="cs-CZ" altLang="cs-CZ" sz="2400" dirty="0" err="1"/>
              <a:t>Exposure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</a:t>
            </a:r>
            <a:r>
              <a:rPr lang="cs-CZ" altLang="cs-CZ" sz="2400" dirty="0" err="1"/>
              <a:t>impacted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tooth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e.g</a:t>
            </a:r>
            <a:r>
              <a:rPr lang="cs-CZ" altLang="cs-CZ" sz="2400" dirty="0"/>
              <a:t>. </a:t>
            </a:r>
            <a:r>
              <a:rPr lang="cs-CZ" altLang="cs-CZ" sz="2400" dirty="0" err="1"/>
              <a:t>Canine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third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molar</a:t>
            </a:r>
            <a:r>
              <a:rPr lang="cs-CZ" altLang="cs-CZ" sz="2400" dirty="0"/>
              <a:t>)</a:t>
            </a:r>
          </a:p>
          <a:p>
            <a:pPr eaLnBrk="1" fontAlgn="auto" hangingPunct="1">
              <a:buFont typeface="Wingdings" pitchFamily="2" charset="2"/>
              <a:buNone/>
              <a:defRPr/>
            </a:pPr>
            <a:r>
              <a:rPr lang="cs-CZ" altLang="cs-CZ" sz="2400" dirty="0" err="1"/>
              <a:t>Periodontal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surgery</a:t>
            </a:r>
            <a:r>
              <a:rPr lang="cs-CZ" altLang="cs-CZ" sz="2400" dirty="0"/>
              <a:t> </a:t>
            </a:r>
          </a:p>
          <a:p>
            <a:pPr eaLnBrk="1" fontAlgn="auto" hangingPunct="1">
              <a:buFont typeface="Wingdings" pitchFamily="2" charset="2"/>
              <a:buNone/>
              <a:defRPr/>
            </a:pPr>
            <a:r>
              <a:rPr lang="cs-CZ" altLang="cs-CZ" sz="2400" dirty="0"/>
              <a:t>- </a:t>
            </a:r>
            <a:r>
              <a:rPr lang="cs-CZ" altLang="cs-CZ" sz="2400" dirty="0" err="1"/>
              <a:t>Frenectomy</a:t>
            </a:r>
            <a:endParaRPr lang="cs-CZ" altLang="cs-CZ" sz="2400" dirty="0"/>
          </a:p>
          <a:p>
            <a:pPr eaLnBrk="1" fontAlgn="auto" hangingPunct="1">
              <a:buFont typeface="Wingdings" pitchFamily="2" charset="2"/>
              <a:buNone/>
              <a:defRPr/>
            </a:pPr>
            <a:r>
              <a:rPr lang="cs-CZ" altLang="cs-CZ" sz="2400" dirty="0"/>
              <a:t>- </a:t>
            </a:r>
            <a:r>
              <a:rPr lang="cs-CZ" altLang="cs-CZ" sz="2400" dirty="0" err="1"/>
              <a:t>Gingivectomy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gingivoplasty</a:t>
            </a:r>
            <a:endParaRPr lang="cs-CZ" altLang="cs-CZ" sz="2400" dirty="0"/>
          </a:p>
          <a:p>
            <a:pPr eaLnBrk="1" fontAlgn="auto" hangingPunct="1">
              <a:buFont typeface="Wingdings" pitchFamily="2" charset="2"/>
              <a:buNone/>
              <a:defRPr/>
            </a:pPr>
            <a:r>
              <a:rPr lang="cs-CZ" altLang="cs-CZ" sz="2400" dirty="0"/>
              <a:t>- </a:t>
            </a:r>
            <a:r>
              <a:rPr lang="cs-CZ" altLang="cs-CZ" sz="2400" dirty="0" err="1"/>
              <a:t>Osteoplasty</a:t>
            </a:r>
            <a:endParaRPr lang="cs-CZ" altLang="cs-CZ" sz="2400" dirty="0"/>
          </a:p>
          <a:p>
            <a:pPr eaLnBrk="1" fontAlgn="auto" hangingPunct="1">
              <a:buFont typeface="Wingdings" pitchFamily="2" charset="2"/>
              <a:buNone/>
              <a:defRPr/>
            </a:pPr>
            <a:r>
              <a:rPr lang="cs-CZ" altLang="cs-CZ" sz="2400" dirty="0" err="1"/>
              <a:t>Biopsy</a:t>
            </a:r>
            <a:endParaRPr lang="cs-CZ" altLang="cs-CZ" sz="2400" dirty="0"/>
          </a:p>
          <a:p>
            <a:pPr eaLnBrk="1" fontAlgn="auto" hangingPunct="1">
              <a:buFont typeface="Wingdings" pitchFamily="2" charset="2"/>
              <a:buNone/>
              <a:defRPr/>
            </a:pPr>
            <a:r>
              <a:rPr lang="cs-CZ" altLang="cs-CZ" sz="2400" dirty="0" err="1"/>
              <a:t>Implantation</a:t>
            </a:r>
            <a:endParaRPr lang="cs-CZ" altLang="cs-CZ" sz="2400" dirty="0"/>
          </a:p>
          <a:p>
            <a:pPr eaLnBrk="1" fontAlgn="auto" hangingPunct="1">
              <a:buFont typeface="Wingdings" pitchFamily="2" charset="2"/>
              <a:buNone/>
              <a:defRPr/>
            </a:pPr>
            <a:r>
              <a:rPr lang="cs-CZ" altLang="cs-CZ" sz="2400" dirty="0" err="1"/>
              <a:t>Endodontic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surgery</a:t>
            </a:r>
            <a:r>
              <a:rPr lang="cs-CZ" altLang="cs-CZ" sz="2400" dirty="0"/>
              <a:t> </a:t>
            </a:r>
          </a:p>
          <a:p>
            <a:pPr eaLnBrk="1" fontAlgn="auto" hangingPunct="1">
              <a:buFont typeface="Wingdings" pitchFamily="2" charset="2"/>
              <a:buNone/>
              <a:defRPr/>
            </a:pPr>
            <a:endParaRPr lang="cs-CZ" altLang="cs-CZ" sz="2400" dirty="0"/>
          </a:p>
          <a:p>
            <a:pPr eaLnBrk="1" fontAlgn="auto" hangingPunct="1">
              <a:buFont typeface="Wingdings" pitchFamily="2" charset="2"/>
              <a:buNone/>
              <a:defRPr/>
            </a:pPr>
            <a:endParaRPr lang="cs-CZ" altLang="cs-CZ" sz="2400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A10B51D-D8C4-44F2-A23F-1682CF826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esirable properties of scrubbing agent &lt;ul&gt;&lt;li&gt;Non irritating to skin &lt;/li&gt;&lt;/ul&gt;&lt;ul&gt;&lt;li&gt;Leaves minimum bacteria on skin &lt;...">
            <a:extLst>
              <a:ext uri="{FF2B5EF4-FFF2-40B4-BE49-F238E27FC236}">
                <a16:creationId xmlns:a16="http://schemas.microsoft.com/office/drawing/2014/main" id="{E5D3915C-040B-4716-944B-06DB0A53C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413875" cy="699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443F0C6-4310-441B-8189-F527DBA3CB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crubbing Procedure   &lt;ul&gt;&lt;li&gt;Nail brush for nails &lt;/li&gt;&lt;/ul&gt;&lt;ul&gt;&lt;li&gt;Water  Steady flow  &lt;/li&gt;&lt;/ul&gt;&lt;ul&gt;&lt;li&gt;Comfortable tem...">
            <a:extLst>
              <a:ext uri="{FF2B5EF4-FFF2-40B4-BE49-F238E27FC236}">
                <a16:creationId xmlns:a16="http://schemas.microsoft.com/office/drawing/2014/main" id="{4C55DD93-CC34-4C35-9AD4-B8DB11E6F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975"/>
            <a:ext cx="9215438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Scrub technique &lt;ul&gt;&lt;li&gt;Scrubbing do not include rinsing time &lt;/li&gt;&lt;/ul&gt;&lt;ul&gt;&lt;li&gt;Set water temperature &lt;/li&gt;&lt;/ul&gt;&lt;ul&gt;&lt;li&gt;We...">
            <a:extLst>
              <a:ext uri="{FF2B5EF4-FFF2-40B4-BE49-F238E27FC236}">
                <a16:creationId xmlns:a16="http://schemas.microsoft.com/office/drawing/2014/main" id="{CA2EEBFA-E798-4B60-B753-E8E053A6F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50" y="-1588"/>
            <a:ext cx="922655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Scrubbing Procedure &lt;ul&gt;&lt;li&gt;Turn off taps with elbows  &lt;/li&gt;&lt;/ul&gt;&lt;ul&gt;&lt;li&gt;keep hands elevated. &lt;/li&gt;&lt;/ul&gt;&lt;ul&gt;&lt;li&gt;skin shoul...">
            <a:extLst>
              <a:ext uri="{FF2B5EF4-FFF2-40B4-BE49-F238E27FC236}">
                <a16:creationId xmlns:a16="http://schemas.microsoft.com/office/drawing/2014/main" id="{EBC6CBEF-693E-4F05-A38E-C3CF3CF07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-31750"/>
            <a:ext cx="91059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Gowning Procedure   &lt;ul&gt;&lt;li&gt;Pick up gown from opened pack   &lt;/li&gt;&lt;/ul&gt;&lt;ul&gt;&lt;li&gt;gown is folded with the inside uppermost. &lt;/...">
            <a:extLst>
              <a:ext uri="{FF2B5EF4-FFF2-40B4-BE49-F238E27FC236}">
                <a16:creationId xmlns:a16="http://schemas.microsoft.com/office/drawing/2014/main" id="{BB723998-D95A-41D1-9798-839D85BEA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650" y="0"/>
            <a:ext cx="9264650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PARAMETERS OF A STERILE GOWN &lt;ul&gt;&lt;li&gt;GOWNS ARE CONSIDERED STERILE FROM WAIST LEVEL TO CHEST LEVEL INCLUDING SLEEVES TO 2’ ...">
            <a:extLst>
              <a:ext uri="{FF2B5EF4-FFF2-40B4-BE49-F238E27FC236}">
                <a16:creationId xmlns:a16="http://schemas.microsoft.com/office/drawing/2014/main" id="{7E4F64F3-6308-45C4-BAA5-774EE7602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650" y="0"/>
            <a:ext cx="9264650" cy="694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Gloving Procedure   &lt;ul&gt;&lt;li&gt;The Open Method  &lt;/li&gt;&lt;/ul&gt;&lt;ul&gt;&lt;li&gt;Closed Method  &lt;/li&gt;&lt;/ul&gt;">
            <a:extLst>
              <a:ext uri="{FF2B5EF4-FFF2-40B4-BE49-F238E27FC236}">
                <a16:creationId xmlns:a16="http://schemas.microsoft.com/office/drawing/2014/main" id="{F0C66957-E995-48AE-9DD9-DF0E46229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1163" cy="69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&lt;ul&gt;&lt;ul&gt;&lt;ul&gt;&lt;ul&gt;&lt;ul&gt;&lt;li&gt;Once gowned and gloved  &lt;/li&gt;&lt;/ul&gt;&lt;/ul&gt;&lt;/ul&gt;&lt;/ul&gt;&lt;/ul&gt;&lt;ul&gt;&lt;li&gt;stand with hand palms together   &lt;/l...">
            <a:extLst>
              <a:ext uri="{FF2B5EF4-FFF2-40B4-BE49-F238E27FC236}">
                <a16:creationId xmlns:a16="http://schemas.microsoft.com/office/drawing/2014/main" id="{D216458D-1F83-4643-A228-0EE50B238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163" y="-31750"/>
            <a:ext cx="9301163" cy="697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At the end of the sterile procedure  &lt;ul&gt;&lt;li&gt;First remove the gown over the gloved hands   &lt;/li&gt;&lt;/ul&gt;&lt;ul&gt;&lt;li&gt;Then the glov...">
            <a:extLst>
              <a:ext uri="{FF2B5EF4-FFF2-40B4-BE49-F238E27FC236}">
                <a16:creationId xmlns:a16="http://schemas.microsoft.com/office/drawing/2014/main" id="{955A01A8-EF1A-4B69-B7EA-221A26EC4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301163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FD6A433-B7E5-43CE-8BBB-362EB88466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C6CE64-8669-4B9A-A047-94E642062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204864"/>
            <a:ext cx="7924800" cy="1143000"/>
          </a:xfrm>
        </p:spPr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preparation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operator</a:t>
            </a:r>
            <a:r>
              <a:rPr lang="cs-CZ" dirty="0"/>
              <a:t> and </a:t>
            </a:r>
            <a:r>
              <a:rPr lang="cs-CZ" dirty="0" err="1"/>
              <a:t>operating</a:t>
            </a:r>
            <a:r>
              <a:rPr lang="cs-CZ" dirty="0"/>
              <a:t> </a:t>
            </a:r>
            <a:r>
              <a:rPr lang="cs-CZ" dirty="0" err="1"/>
              <a:t>field</a:t>
            </a:r>
            <a:r>
              <a:rPr lang="cs-CZ" dirty="0"/>
              <a:t> </a:t>
            </a:r>
            <a:r>
              <a:rPr lang="cs-CZ" dirty="0" err="1"/>
              <a:t>will</a:t>
            </a:r>
            <a:r>
              <a:rPr lang="cs-CZ" dirty="0"/>
              <a:t> </a:t>
            </a:r>
            <a:r>
              <a:rPr lang="cs-CZ" dirty="0" err="1"/>
              <a:t>explained</a:t>
            </a:r>
            <a:r>
              <a:rPr lang="cs-CZ" dirty="0"/>
              <a:t> and </a:t>
            </a:r>
            <a:r>
              <a:rPr lang="cs-CZ" dirty="0" err="1"/>
              <a:t>trained</a:t>
            </a:r>
            <a:r>
              <a:rPr lang="cs-CZ" dirty="0"/>
              <a:t> </a:t>
            </a:r>
            <a:r>
              <a:rPr lang="cs-CZ" dirty="0" err="1"/>
              <a:t>practically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3rd </a:t>
            </a:r>
            <a:r>
              <a:rPr lang="cs-CZ" dirty="0" err="1"/>
              <a:t>year</a:t>
            </a:r>
            <a:endParaRPr lang="cs-CZ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4763166-62B9-4CDE-981A-A750B3D10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7E5185E-C48E-4F17-AE50-0AF3C5D63BC5}"/>
              </a:ext>
            </a:extLst>
          </p:cNvPr>
          <p:cNvSpPr txBox="1"/>
          <p:nvPr/>
        </p:nvSpPr>
        <p:spPr>
          <a:xfrm>
            <a:off x="1619672" y="4509120"/>
            <a:ext cx="3139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FFFF00"/>
                </a:solidFill>
              </a:rPr>
              <a:t>This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is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the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endo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of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the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first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lecture</a:t>
            </a:r>
            <a:r>
              <a:rPr lang="cs-CZ" dirty="0">
                <a:solidFill>
                  <a:srgbClr val="FFFF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2761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malé, držení, žena&#10;&#10;Popis byl vytvořen automaticky">
            <a:extLst>
              <a:ext uri="{FF2B5EF4-FFF2-40B4-BE49-F238E27FC236}">
                <a16:creationId xmlns:a16="http://schemas.microsoft.com/office/drawing/2014/main" id="{10163889-AC0D-496D-82CE-A59A6BC4F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945" y="3372698"/>
            <a:ext cx="2229629" cy="1663646"/>
          </a:xfrm>
          <a:prstGeom prst="rect">
            <a:avLst/>
          </a:prstGeom>
        </p:spPr>
      </p:pic>
      <p:pic>
        <p:nvPicPr>
          <p:cNvPr id="5" name="Obrázek 4" descr="Obsah obrázku nůž&#10;&#10;Popis byl vytvořen automaticky">
            <a:extLst>
              <a:ext uri="{FF2B5EF4-FFF2-40B4-BE49-F238E27FC236}">
                <a16:creationId xmlns:a16="http://schemas.microsoft.com/office/drawing/2014/main" id="{07A3E241-C956-4D00-B6F8-49BC363D85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20" y="3372698"/>
            <a:ext cx="2142021" cy="2142021"/>
          </a:xfrm>
          <a:prstGeom prst="rect">
            <a:avLst/>
          </a:prstGeom>
        </p:spPr>
      </p:pic>
      <p:pic>
        <p:nvPicPr>
          <p:cNvPr id="7" name="Obrázek 6" descr="Obsah obrázku červená, objekt, míč, vsedě&#10;&#10;Popis byl vytvořen automaticky">
            <a:extLst>
              <a:ext uri="{FF2B5EF4-FFF2-40B4-BE49-F238E27FC236}">
                <a16:creationId xmlns:a16="http://schemas.microsoft.com/office/drawing/2014/main" id="{A0BC793E-C98A-4109-A3C8-B934C67B28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169" y="3298659"/>
            <a:ext cx="2142021" cy="214202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FCB2F970-4AE3-4294-B9BC-327262A20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Incision</a:t>
            </a:r>
            <a:br>
              <a:rPr lang="cs-CZ" dirty="0"/>
            </a:br>
            <a:r>
              <a:rPr lang="cs-CZ" dirty="0" err="1"/>
              <a:t>Surgical</a:t>
            </a:r>
            <a:r>
              <a:rPr lang="cs-CZ" dirty="0"/>
              <a:t> </a:t>
            </a:r>
            <a:r>
              <a:rPr lang="cs-CZ" dirty="0" err="1"/>
              <a:t>knife</a:t>
            </a:r>
            <a:endParaRPr lang="cs-CZ" dirty="0"/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FB76F327-5F48-48C5-92E7-064EBD16A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2" name="Šipka: nahoru 1">
            <a:extLst>
              <a:ext uri="{FF2B5EF4-FFF2-40B4-BE49-F238E27FC236}">
                <a16:creationId xmlns:a16="http://schemas.microsoft.com/office/drawing/2014/main" id="{AB35A7FA-45B4-40C8-BFF6-9D02DCC12AFB}"/>
              </a:ext>
            </a:extLst>
          </p:cNvPr>
          <p:cNvSpPr/>
          <p:nvPr/>
        </p:nvSpPr>
        <p:spPr>
          <a:xfrm>
            <a:off x="1635753" y="493323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Šipka: nahoru 3">
            <a:extLst>
              <a:ext uri="{FF2B5EF4-FFF2-40B4-BE49-F238E27FC236}">
                <a16:creationId xmlns:a16="http://schemas.microsoft.com/office/drawing/2014/main" id="{A1711254-7743-4589-B1A5-BFB068E3BC28}"/>
              </a:ext>
            </a:extLst>
          </p:cNvPr>
          <p:cNvSpPr/>
          <p:nvPr/>
        </p:nvSpPr>
        <p:spPr>
          <a:xfrm>
            <a:off x="4572000" y="4921092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: nahoru 5">
            <a:extLst>
              <a:ext uri="{FF2B5EF4-FFF2-40B4-BE49-F238E27FC236}">
                <a16:creationId xmlns:a16="http://schemas.microsoft.com/office/drawing/2014/main" id="{F322F93C-DC79-46F5-AB6C-C70C3EE9F6E3}"/>
              </a:ext>
            </a:extLst>
          </p:cNvPr>
          <p:cNvSpPr/>
          <p:nvPr/>
        </p:nvSpPr>
        <p:spPr>
          <a:xfrm>
            <a:off x="7595308" y="486916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4ED111B-8537-407C-8272-C45C1ACA10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3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86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F0FF9B-E7CD-4E92-B6D2-57D8015B4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772816"/>
            <a:ext cx="7924800" cy="1143000"/>
          </a:xfrm>
        </p:spPr>
        <p:txBody>
          <a:bodyPr/>
          <a:lstStyle/>
          <a:p>
            <a:pPr algn="ctr"/>
            <a:r>
              <a:rPr lang="cs-CZ" dirty="0"/>
              <a:t>ANAESTHESIA</a:t>
            </a:r>
          </a:p>
        </p:txBody>
      </p:sp>
    </p:spTree>
    <p:extLst>
      <p:ext uri="{BB962C8B-B14F-4D97-AF65-F5344CB8AC3E}">
        <p14:creationId xmlns:p14="http://schemas.microsoft.com/office/powerpoint/2010/main" val="5374375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5D260491-7540-4796-8471-F27C6D371A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dirty="0" err="1">
                <a:solidFill>
                  <a:srgbClr val="FFFF00"/>
                </a:solidFill>
              </a:rPr>
              <a:t>Anaesthesia</a:t>
            </a:r>
            <a:endParaRPr lang="cs-CZ" altLang="cs-CZ" dirty="0">
              <a:solidFill>
                <a:srgbClr val="FFFF00"/>
              </a:solidFill>
            </a:endParaRP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34ABE86B-923D-4021-AA42-94C167971641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eaLnBrk="1" fontAlgn="auto" hangingPunct="1">
              <a:defRPr/>
            </a:pPr>
            <a:endParaRPr lang="cs-CZ" altLang="cs-CZ" sz="2800" dirty="0"/>
          </a:p>
          <a:p>
            <a:pPr marL="0" indent="0" eaLnBrk="1" fontAlgn="auto" hangingPunct="1">
              <a:buNone/>
              <a:defRPr/>
            </a:pPr>
            <a:r>
              <a:rPr lang="cs-CZ" altLang="cs-CZ" sz="2800" dirty="0" err="1"/>
              <a:t>Dentist</a:t>
            </a:r>
            <a:r>
              <a:rPr lang="cs-CZ" altLang="cs-CZ" sz="2800" dirty="0"/>
              <a:t> </a:t>
            </a:r>
            <a:r>
              <a:rPr lang="cs-CZ" altLang="cs-CZ" sz="2800" dirty="0" err="1"/>
              <a:t>is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responsible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for</a:t>
            </a:r>
            <a:r>
              <a:rPr lang="cs-CZ" altLang="cs-CZ" sz="2800" dirty="0"/>
              <a:t> </a:t>
            </a:r>
            <a:r>
              <a:rPr lang="cs-CZ" altLang="cs-CZ" sz="2800" dirty="0" err="1"/>
              <a:t>providing</a:t>
            </a:r>
            <a:r>
              <a:rPr lang="cs-CZ" altLang="cs-CZ" sz="2800" dirty="0"/>
              <a:t> </a:t>
            </a:r>
            <a:r>
              <a:rPr lang="cs-CZ" altLang="cs-CZ" sz="2800" dirty="0" err="1"/>
              <a:t>the</a:t>
            </a:r>
            <a:endParaRPr lang="cs-CZ" altLang="cs-CZ" sz="2800" dirty="0"/>
          </a:p>
          <a:p>
            <a:pPr eaLnBrk="1" fontAlgn="auto" hangingPunct="1">
              <a:buFont typeface="Wingdings" pitchFamily="2" charset="2"/>
              <a:buNone/>
              <a:defRPr/>
            </a:pPr>
            <a:r>
              <a:rPr lang="cs-CZ" altLang="cs-CZ" sz="2800" dirty="0" err="1"/>
              <a:t>patient</a:t>
            </a:r>
            <a:r>
              <a:rPr lang="cs-CZ" altLang="cs-CZ" sz="2800" dirty="0"/>
              <a:t> </a:t>
            </a:r>
            <a:r>
              <a:rPr lang="cs-CZ" altLang="cs-CZ" sz="2800" dirty="0" err="1"/>
              <a:t>with</a:t>
            </a:r>
            <a:r>
              <a:rPr lang="cs-CZ" altLang="cs-CZ" sz="2800" dirty="0"/>
              <a:t> </a:t>
            </a:r>
            <a:r>
              <a:rPr lang="cs-CZ" altLang="cs-CZ" sz="2800" dirty="0" err="1"/>
              <a:t>comfortable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dental</a:t>
            </a:r>
            <a:endParaRPr lang="cs-CZ" altLang="cs-CZ" sz="2800" dirty="0"/>
          </a:p>
          <a:p>
            <a:pPr eaLnBrk="1" fontAlgn="auto" hangingPunct="1">
              <a:buFont typeface="Wingdings" pitchFamily="2" charset="2"/>
              <a:buNone/>
              <a:defRPr/>
            </a:pPr>
            <a:r>
              <a:rPr lang="cs-CZ" altLang="cs-CZ" sz="2800" dirty="0" err="1"/>
              <a:t>treatment</a:t>
            </a:r>
            <a:r>
              <a:rPr lang="cs-CZ" altLang="cs-CZ" sz="2800" dirty="0"/>
              <a:t> !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E0D8571-F5A5-4EFF-A90E-BB9B5D5E78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FBD9500D-DB37-4B01-A18F-F5A936D9A0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dirty="0" err="1">
                <a:solidFill>
                  <a:srgbClr val="FFFF00"/>
                </a:solidFill>
              </a:rPr>
              <a:t>Pain</a:t>
            </a:r>
            <a:endParaRPr lang="cs-CZ" altLang="cs-CZ" dirty="0">
              <a:solidFill>
                <a:srgbClr val="FFFF00"/>
              </a:solidFill>
            </a:endParaRP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45D0E3C9-8118-434E-8B24-9678BCC8024C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eaLnBrk="1" fontAlgn="auto" hangingPunct="1">
              <a:buFont typeface="Wingdings" pitchFamily="2" charset="2"/>
              <a:buNone/>
              <a:defRPr/>
            </a:pPr>
            <a:r>
              <a:rPr lang="cs-CZ" altLang="cs-CZ" sz="3200" dirty="0"/>
              <a:t>Sensory and </a:t>
            </a:r>
            <a:r>
              <a:rPr lang="cs-CZ" altLang="cs-CZ" sz="3200" dirty="0" err="1"/>
              <a:t>emotional</a:t>
            </a:r>
            <a:r>
              <a:rPr lang="cs-CZ" altLang="cs-CZ" sz="3200" dirty="0"/>
              <a:t> </a:t>
            </a:r>
            <a:r>
              <a:rPr lang="cs-CZ" altLang="cs-CZ" sz="3200" dirty="0" err="1"/>
              <a:t>experience</a:t>
            </a:r>
            <a:endParaRPr lang="cs-CZ" altLang="cs-CZ" sz="3200" dirty="0"/>
          </a:p>
          <a:p>
            <a:pPr eaLnBrk="1" fontAlgn="auto" hangingPunct="1">
              <a:buFont typeface="Wingdings" pitchFamily="2" charset="2"/>
              <a:buNone/>
              <a:defRPr/>
            </a:pPr>
            <a:r>
              <a:rPr lang="cs-CZ" altLang="cs-CZ" sz="3200" dirty="0" err="1"/>
              <a:t>associated</a:t>
            </a:r>
            <a:r>
              <a:rPr lang="cs-CZ" altLang="cs-CZ" sz="3200" dirty="0"/>
              <a:t> </a:t>
            </a:r>
            <a:r>
              <a:rPr lang="cs-CZ" altLang="cs-CZ" sz="3200" dirty="0" err="1"/>
              <a:t>with</a:t>
            </a:r>
            <a:r>
              <a:rPr lang="cs-CZ" altLang="cs-CZ" sz="3200" dirty="0"/>
              <a:t> </a:t>
            </a:r>
            <a:r>
              <a:rPr lang="cs-CZ" altLang="cs-CZ" sz="3200" dirty="0" err="1"/>
              <a:t>actual</a:t>
            </a:r>
            <a:r>
              <a:rPr lang="cs-CZ" altLang="cs-CZ" sz="3200" dirty="0"/>
              <a:t> </a:t>
            </a:r>
            <a:r>
              <a:rPr lang="cs-CZ" altLang="cs-CZ" sz="3200" dirty="0" err="1"/>
              <a:t>or</a:t>
            </a:r>
            <a:r>
              <a:rPr lang="cs-CZ" altLang="cs-CZ" sz="3200" dirty="0"/>
              <a:t> </a:t>
            </a:r>
            <a:r>
              <a:rPr lang="cs-CZ" altLang="cs-CZ" sz="3200" dirty="0" err="1"/>
              <a:t>potentional</a:t>
            </a:r>
            <a:endParaRPr lang="cs-CZ" altLang="cs-CZ" sz="3200" dirty="0"/>
          </a:p>
          <a:p>
            <a:pPr eaLnBrk="1" fontAlgn="auto" hangingPunct="1">
              <a:buFont typeface="Wingdings" pitchFamily="2" charset="2"/>
              <a:buNone/>
              <a:defRPr/>
            </a:pPr>
            <a:r>
              <a:rPr lang="cs-CZ" altLang="cs-CZ" sz="3200" dirty="0" err="1"/>
              <a:t>tissue</a:t>
            </a:r>
            <a:r>
              <a:rPr lang="cs-CZ" altLang="cs-CZ" sz="3200" dirty="0"/>
              <a:t> </a:t>
            </a:r>
            <a:r>
              <a:rPr lang="cs-CZ" altLang="cs-CZ" sz="3200" dirty="0" err="1"/>
              <a:t>damage</a:t>
            </a:r>
            <a:r>
              <a:rPr lang="cs-CZ" altLang="cs-CZ" sz="3200" dirty="0"/>
              <a:t>.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674E5F2-5B8F-4D27-AB23-816971AA8C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ED6D5875-D3B7-4D1F-BC5C-E7DBD248B4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dirty="0" err="1">
                <a:solidFill>
                  <a:srgbClr val="FFFF00"/>
                </a:solidFill>
              </a:rPr>
              <a:t>Pain</a:t>
            </a:r>
            <a:r>
              <a:rPr lang="cs-CZ" altLang="cs-CZ" dirty="0">
                <a:solidFill>
                  <a:srgbClr val="FFFF00"/>
                </a:solidFill>
              </a:rPr>
              <a:t> and </a:t>
            </a:r>
            <a:r>
              <a:rPr lang="cs-CZ" altLang="cs-CZ" dirty="0" err="1">
                <a:solidFill>
                  <a:srgbClr val="FFFF00"/>
                </a:solidFill>
              </a:rPr>
              <a:t>anaesthesia</a:t>
            </a:r>
            <a:endParaRPr lang="cs-CZ" altLang="cs-CZ" dirty="0">
              <a:solidFill>
                <a:srgbClr val="FFFF00"/>
              </a:solidFill>
            </a:endParaRP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5ACE4F4D-0B2D-4767-BF44-028218B49C18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eaLnBrk="1" fontAlgn="auto" hangingPunct="1">
              <a:buFont typeface="Wingdings" pitchFamily="2" charset="2"/>
              <a:buNone/>
              <a:defRPr/>
            </a:pPr>
            <a:r>
              <a:rPr lang="cs-CZ" altLang="cs-CZ" sz="2800" dirty="0" err="1"/>
              <a:t>Pain</a:t>
            </a:r>
            <a:r>
              <a:rPr lang="cs-CZ" altLang="cs-CZ" sz="2800" dirty="0"/>
              <a:t> </a:t>
            </a:r>
            <a:r>
              <a:rPr lang="cs-CZ" altLang="cs-CZ" sz="2800" dirty="0" err="1"/>
              <a:t>occurs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when</a:t>
            </a:r>
            <a:r>
              <a:rPr lang="cs-CZ" altLang="cs-CZ" sz="2800" dirty="0"/>
              <a:t> </a:t>
            </a:r>
            <a:r>
              <a:rPr lang="cs-CZ" altLang="cs-CZ" sz="2800" dirty="0" err="1"/>
              <a:t>pain</a:t>
            </a:r>
            <a:r>
              <a:rPr lang="cs-CZ" altLang="cs-CZ" sz="2800" dirty="0"/>
              <a:t> </a:t>
            </a:r>
            <a:r>
              <a:rPr lang="cs-CZ" altLang="cs-CZ" sz="2800" dirty="0" err="1"/>
              <a:t>receptors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or</a:t>
            </a:r>
            <a:endParaRPr lang="cs-CZ" altLang="cs-CZ" sz="2800" dirty="0"/>
          </a:p>
          <a:p>
            <a:pPr eaLnBrk="1" fontAlgn="auto" hangingPunct="1">
              <a:buFont typeface="Wingdings" pitchFamily="2" charset="2"/>
              <a:buNone/>
              <a:defRPr/>
            </a:pPr>
            <a:r>
              <a:rPr lang="cs-CZ" altLang="cs-CZ" sz="2800" dirty="0"/>
              <a:t>nerve </a:t>
            </a:r>
            <a:r>
              <a:rPr lang="cs-CZ" altLang="cs-CZ" sz="2800" dirty="0" err="1"/>
              <a:t>endings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transmit</a:t>
            </a:r>
            <a:r>
              <a:rPr lang="cs-CZ" altLang="cs-CZ" sz="2800" dirty="0"/>
              <a:t> </a:t>
            </a:r>
            <a:r>
              <a:rPr lang="cs-CZ" altLang="cs-CZ" sz="2800" dirty="0" err="1"/>
              <a:t>impulses</a:t>
            </a:r>
            <a:r>
              <a:rPr lang="cs-CZ" altLang="cs-CZ" sz="2800" dirty="0"/>
              <a:t> to </a:t>
            </a:r>
            <a:r>
              <a:rPr lang="cs-CZ" altLang="cs-CZ" sz="2800" dirty="0" err="1"/>
              <a:t>the</a:t>
            </a:r>
            <a:endParaRPr lang="cs-CZ" altLang="cs-CZ" sz="2800" dirty="0"/>
          </a:p>
          <a:p>
            <a:pPr eaLnBrk="1" fontAlgn="auto" hangingPunct="1">
              <a:buFont typeface="Wingdings" pitchFamily="2" charset="2"/>
              <a:buNone/>
              <a:defRPr/>
            </a:pPr>
            <a:r>
              <a:rPr lang="cs-CZ" altLang="cs-CZ" sz="2800" dirty="0" err="1"/>
              <a:t>central</a:t>
            </a:r>
            <a:r>
              <a:rPr lang="cs-CZ" altLang="cs-CZ" sz="2800" dirty="0"/>
              <a:t> </a:t>
            </a:r>
            <a:r>
              <a:rPr lang="cs-CZ" altLang="cs-CZ" sz="2800" dirty="0" err="1"/>
              <a:t>nervous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system</a:t>
            </a:r>
            <a:r>
              <a:rPr lang="cs-CZ" altLang="cs-CZ" sz="2800" dirty="0"/>
              <a:t>. </a:t>
            </a:r>
          </a:p>
          <a:p>
            <a:pPr eaLnBrk="1" fontAlgn="auto" hangingPunct="1">
              <a:buFont typeface="Wingdings" pitchFamily="2" charset="2"/>
              <a:buNone/>
              <a:defRPr/>
            </a:pPr>
            <a:endParaRPr lang="cs-CZ" altLang="cs-CZ" sz="2800" dirty="0"/>
          </a:p>
          <a:p>
            <a:pPr eaLnBrk="1" fontAlgn="auto" hangingPunct="1">
              <a:buFont typeface="Wingdings" pitchFamily="2" charset="2"/>
              <a:buNone/>
              <a:defRPr/>
            </a:pPr>
            <a:r>
              <a:rPr lang="cs-CZ" altLang="cs-CZ" sz="2800" dirty="0" err="1"/>
              <a:t>Anaesthesia</a:t>
            </a:r>
            <a:r>
              <a:rPr lang="cs-CZ" altLang="cs-CZ" sz="2800" dirty="0"/>
              <a:t> </a:t>
            </a:r>
            <a:r>
              <a:rPr lang="cs-CZ" altLang="cs-CZ" sz="2800" dirty="0" err="1"/>
              <a:t>eliminates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the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pain</a:t>
            </a:r>
            <a:endParaRPr lang="cs-CZ" altLang="cs-CZ" sz="2800" dirty="0"/>
          </a:p>
          <a:p>
            <a:pPr eaLnBrk="1" fontAlgn="auto" hangingPunct="1">
              <a:buFont typeface="Wingdings" pitchFamily="2" charset="2"/>
              <a:buNone/>
              <a:defRPr/>
            </a:pPr>
            <a:r>
              <a:rPr lang="cs-CZ" altLang="cs-CZ" sz="2800" dirty="0" err="1"/>
              <a:t>experience</a:t>
            </a:r>
            <a:r>
              <a:rPr lang="cs-CZ" altLang="cs-CZ" sz="2800" dirty="0"/>
              <a:t> by </a:t>
            </a:r>
            <a:r>
              <a:rPr lang="cs-CZ" altLang="cs-CZ" sz="2800" dirty="0" err="1"/>
              <a:t>interrupting</a:t>
            </a:r>
            <a:r>
              <a:rPr lang="cs-CZ" altLang="cs-CZ" sz="2800" dirty="0"/>
              <a:t> </a:t>
            </a:r>
            <a:r>
              <a:rPr lang="cs-CZ" altLang="cs-CZ" sz="2800" dirty="0" err="1"/>
              <a:t>the</a:t>
            </a:r>
            <a:endParaRPr lang="cs-CZ" altLang="cs-CZ" sz="2800" dirty="0"/>
          </a:p>
          <a:p>
            <a:pPr eaLnBrk="1" fontAlgn="auto" hangingPunct="1">
              <a:buFont typeface="Wingdings" pitchFamily="2" charset="2"/>
              <a:buNone/>
              <a:defRPr/>
            </a:pPr>
            <a:r>
              <a:rPr lang="cs-CZ" altLang="cs-CZ" sz="2800" dirty="0" err="1"/>
              <a:t>transmitted</a:t>
            </a:r>
            <a:r>
              <a:rPr lang="cs-CZ" altLang="cs-CZ" sz="2800" dirty="0"/>
              <a:t> impulse. 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00AFBDE-B1A0-406A-8A16-DD7C5125E4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DC0CA279-5B59-4D16-B41B-7B7005F836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dirty="0" err="1">
                <a:solidFill>
                  <a:srgbClr val="FFFF00"/>
                </a:solidFill>
              </a:rPr>
              <a:t>Anaesthesia</a:t>
            </a:r>
            <a:endParaRPr lang="cs-CZ" altLang="cs-CZ" dirty="0">
              <a:solidFill>
                <a:srgbClr val="FFFF00"/>
              </a:solidFill>
            </a:endParaRP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2045C847-472F-4993-BEAC-B5F8FAFE7DDA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>
          <a:xfrm>
            <a:off x="539750" y="1989138"/>
            <a:ext cx="7924800" cy="4114800"/>
          </a:xfrm>
        </p:spPr>
        <p:txBody>
          <a:bodyPr/>
          <a:lstStyle/>
          <a:p>
            <a:pPr eaLnBrk="1" fontAlgn="auto" hangingPunct="1">
              <a:defRPr/>
            </a:pPr>
            <a:r>
              <a:rPr lang="cs-CZ" altLang="cs-CZ" sz="2800" dirty="0"/>
              <a:t>Absence </a:t>
            </a:r>
            <a:r>
              <a:rPr lang="cs-CZ" altLang="cs-CZ" sz="2800" dirty="0" err="1"/>
              <a:t>of</a:t>
            </a:r>
            <a:r>
              <a:rPr lang="cs-CZ" altLang="cs-CZ" sz="2800" dirty="0"/>
              <a:t> </a:t>
            </a:r>
            <a:r>
              <a:rPr lang="cs-CZ" altLang="cs-CZ" sz="2800" dirty="0" err="1"/>
              <a:t>normal</a:t>
            </a:r>
            <a:r>
              <a:rPr lang="cs-CZ" altLang="cs-CZ" sz="2800" dirty="0"/>
              <a:t> </a:t>
            </a:r>
            <a:r>
              <a:rPr lang="cs-CZ" altLang="cs-CZ" sz="2800" dirty="0" err="1"/>
              <a:t>sensation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esp</a:t>
            </a:r>
            <a:endParaRPr lang="cs-CZ" altLang="cs-CZ" sz="2800" dirty="0"/>
          </a:p>
          <a:p>
            <a:pPr eaLnBrk="1" fontAlgn="auto" hangingPunct="1">
              <a:buFont typeface="Wingdings" pitchFamily="2" charset="2"/>
              <a:buNone/>
              <a:defRPr/>
            </a:pPr>
            <a:r>
              <a:rPr lang="cs-CZ" altLang="cs-CZ" sz="2800" dirty="0"/>
              <a:t>   sensitivity to </a:t>
            </a:r>
            <a:r>
              <a:rPr lang="cs-CZ" altLang="cs-CZ" sz="2800" dirty="0" err="1"/>
              <a:t>pain</a:t>
            </a:r>
            <a:r>
              <a:rPr lang="cs-CZ" altLang="cs-CZ" sz="2800" dirty="0"/>
              <a:t>. 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A24FA21-B0FF-4473-A831-3F2C0F1236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Pain control -  </a:t>
            </a:r>
            <a:r>
              <a:rPr lang="cs-CZ" dirty="0" err="1">
                <a:solidFill>
                  <a:srgbClr val="FFFF00"/>
                </a:solidFill>
              </a:rPr>
              <a:t>Indications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of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anaesthesia</a:t>
            </a:r>
            <a:r>
              <a:rPr lang="en-US" dirty="0">
                <a:solidFill>
                  <a:srgbClr val="FFFF00"/>
                </a:solidFill>
              </a:rPr>
              <a:t> 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cs-CZ" sz="28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r>
              <a:rPr lang="en-US" sz="28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Surgical treatment  </a:t>
            </a:r>
            <a:endParaRPr lang="cs-CZ" sz="28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r>
              <a:rPr lang="en-US" sz="28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Preparation of cavities </a:t>
            </a:r>
            <a:endParaRPr lang="cs-CZ" sz="28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r>
              <a:rPr lang="en-US" sz="28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Preparation for crowns </a:t>
            </a:r>
            <a:endParaRPr lang="cs-CZ" sz="28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r>
              <a:rPr lang="en-US" sz="28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Endodontic treatment</a:t>
            </a:r>
            <a:endParaRPr lang="cs-CZ" sz="28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r>
              <a:rPr lang="cs-CZ" sz="2800" dirty="0" err="1">
                <a:solidFill>
                  <a:schemeClr val="tx1">
                    <a:lumMod val="20000"/>
                    <a:lumOff val="80000"/>
                  </a:schemeClr>
                </a:solidFill>
              </a:rPr>
              <a:t>Peridontal</a:t>
            </a:r>
            <a:r>
              <a:rPr lang="cs-CZ" sz="28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  <a:r>
              <a:rPr lang="cs-CZ" sz="2800" dirty="0" err="1">
                <a:solidFill>
                  <a:schemeClr val="tx1">
                    <a:lumMod val="20000"/>
                    <a:lumOff val="80000"/>
                  </a:schemeClr>
                </a:solidFill>
              </a:rPr>
              <a:t>treatment</a:t>
            </a:r>
            <a:r>
              <a:rPr lang="cs-CZ" sz="28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(</a:t>
            </a:r>
            <a:r>
              <a:rPr lang="cs-CZ" sz="2800" dirty="0" err="1">
                <a:solidFill>
                  <a:schemeClr val="tx1">
                    <a:lumMod val="20000"/>
                    <a:lumOff val="80000"/>
                  </a:schemeClr>
                </a:solidFill>
              </a:rPr>
              <a:t>scaling</a:t>
            </a:r>
            <a:r>
              <a:rPr lang="cs-CZ" sz="28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, </a:t>
            </a:r>
            <a:r>
              <a:rPr lang="cs-CZ" sz="2800" dirty="0" err="1">
                <a:solidFill>
                  <a:schemeClr val="tx1">
                    <a:lumMod val="20000"/>
                    <a:lumOff val="80000"/>
                  </a:schemeClr>
                </a:solidFill>
              </a:rPr>
              <a:t>periodontal</a:t>
            </a:r>
            <a:r>
              <a:rPr lang="cs-CZ" sz="28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  <a:r>
              <a:rPr lang="cs-CZ" sz="2800" dirty="0" err="1">
                <a:solidFill>
                  <a:schemeClr val="tx1">
                    <a:lumMod val="20000"/>
                    <a:lumOff val="80000"/>
                  </a:schemeClr>
                </a:solidFill>
              </a:rPr>
              <a:t>surgery</a:t>
            </a:r>
            <a:r>
              <a:rPr lang="cs-CZ" sz="28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)</a:t>
            </a:r>
            <a:r>
              <a:rPr lang="en-US" sz="28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  <a:endParaRPr lang="cs-CZ" sz="28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E8D051D-6D9B-4DB5-AA9E-BE226E4AAB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8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FF00"/>
                </a:solidFill>
              </a:rPr>
              <a:t>classification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cs-CZ" sz="2800" dirty="0">
              <a:solidFill>
                <a:schemeClr val="tx2"/>
              </a:solidFill>
            </a:endParaRPr>
          </a:p>
          <a:p>
            <a:r>
              <a:rPr lang="cs-CZ" sz="2800" dirty="0">
                <a:solidFill>
                  <a:schemeClr val="tx2"/>
                </a:solidFill>
              </a:rPr>
              <a:t>General </a:t>
            </a:r>
            <a:r>
              <a:rPr lang="cs-CZ" sz="2800" dirty="0" err="1">
                <a:solidFill>
                  <a:schemeClr val="tx2"/>
                </a:solidFill>
              </a:rPr>
              <a:t>anaesthesia</a:t>
            </a:r>
            <a:r>
              <a:rPr lang="cs-CZ" sz="2800" dirty="0">
                <a:solidFill>
                  <a:schemeClr val="tx2"/>
                </a:solidFill>
              </a:rPr>
              <a:t> </a:t>
            </a:r>
          </a:p>
          <a:p>
            <a:r>
              <a:rPr lang="cs-CZ" sz="2800" dirty="0" err="1">
                <a:solidFill>
                  <a:schemeClr val="tx2"/>
                </a:solidFill>
              </a:rPr>
              <a:t>Analgesia</a:t>
            </a:r>
            <a:r>
              <a:rPr lang="cs-CZ" sz="2800" dirty="0">
                <a:solidFill>
                  <a:schemeClr val="tx2"/>
                </a:solidFill>
              </a:rPr>
              <a:t> (</a:t>
            </a:r>
            <a:r>
              <a:rPr lang="cs-CZ" sz="2800" dirty="0" err="1">
                <a:solidFill>
                  <a:schemeClr val="tx2"/>
                </a:solidFill>
              </a:rPr>
              <a:t>inhalation</a:t>
            </a:r>
            <a:r>
              <a:rPr lang="cs-CZ" sz="2800" dirty="0">
                <a:solidFill>
                  <a:schemeClr val="tx2"/>
                </a:solidFill>
              </a:rPr>
              <a:t>, </a:t>
            </a:r>
            <a:r>
              <a:rPr lang="cs-CZ" sz="2800" dirty="0" err="1">
                <a:solidFill>
                  <a:schemeClr val="tx2"/>
                </a:solidFill>
              </a:rPr>
              <a:t>sedation</a:t>
            </a:r>
            <a:r>
              <a:rPr lang="cs-CZ" sz="2800" dirty="0">
                <a:solidFill>
                  <a:schemeClr val="tx2"/>
                </a:solidFill>
              </a:rPr>
              <a:t>) </a:t>
            </a:r>
          </a:p>
          <a:p>
            <a:r>
              <a:rPr lang="cs-CZ" sz="2800" dirty="0" err="1">
                <a:solidFill>
                  <a:schemeClr val="tx2"/>
                </a:solidFill>
              </a:rPr>
              <a:t>Hypnosis</a:t>
            </a:r>
            <a:r>
              <a:rPr lang="cs-CZ" sz="2800" dirty="0">
                <a:solidFill>
                  <a:schemeClr val="tx2"/>
                </a:solidFill>
              </a:rPr>
              <a:t> </a:t>
            </a:r>
          </a:p>
          <a:p>
            <a:r>
              <a:rPr lang="cs-CZ" sz="2800" dirty="0" err="1">
                <a:solidFill>
                  <a:schemeClr val="tx2"/>
                </a:solidFill>
              </a:rPr>
              <a:t>Local</a:t>
            </a:r>
            <a:r>
              <a:rPr lang="cs-CZ" sz="2800" dirty="0">
                <a:solidFill>
                  <a:schemeClr val="tx2"/>
                </a:solidFill>
              </a:rPr>
              <a:t> </a:t>
            </a:r>
            <a:r>
              <a:rPr lang="cs-CZ" sz="2800" dirty="0" err="1">
                <a:solidFill>
                  <a:schemeClr val="tx2"/>
                </a:solidFill>
              </a:rPr>
              <a:t>anaesthesia</a:t>
            </a:r>
            <a:r>
              <a:rPr lang="cs-CZ" sz="2800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A01D460-6EAF-4B9F-AA5C-A0583F0B1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CE7CC5CC-E244-407A-9C0D-322EF54EBF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dirty="0" err="1"/>
              <a:t>Anaesthesia</a:t>
            </a:r>
            <a:endParaRPr lang="cs-CZ" altLang="cs-CZ" dirty="0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7C6C2C72-587D-468A-BA6C-09EBE1C2ABAC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>
          <a:xfrm>
            <a:off x="1187450" y="1628775"/>
            <a:ext cx="7543800" cy="4114800"/>
          </a:xfrm>
        </p:spPr>
        <p:txBody>
          <a:bodyPr>
            <a:normAutofit fontScale="92500" lnSpcReduction="10000"/>
          </a:bodyPr>
          <a:lstStyle/>
          <a:p>
            <a:pPr eaLnBrk="1" fontAlgn="auto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800"/>
              <a:t>Conscious sedation: an anaesthetic agent</a:t>
            </a:r>
          </a:p>
          <a:p>
            <a:pPr eaLnBrk="1" fontAlgn="auto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800"/>
              <a:t>used to produce a sedative effect while</a:t>
            </a:r>
          </a:p>
          <a:p>
            <a:pPr eaLnBrk="1" fontAlgn="auto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800"/>
              <a:t>patient remains conscious. (Sometimes</a:t>
            </a:r>
          </a:p>
          <a:p>
            <a:pPr eaLnBrk="1" fontAlgn="auto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800"/>
              <a:t>inhalation)</a:t>
            </a:r>
          </a:p>
          <a:p>
            <a:pPr eaLnBrk="1" fontAlgn="auto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2800"/>
          </a:p>
          <a:p>
            <a:pPr eaLnBrk="1" fontAlgn="auto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800"/>
              <a:t>General anaesthesia: an anaesthetic agent</a:t>
            </a:r>
          </a:p>
          <a:p>
            <a:pPr eaLnBrk="1" fontAlgn="auto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800"/>
              <a:t>creates a state od unconsciouness</a:t>
            </a:r>
          </a:p>
          <a:p>
            <a:pPr eaLnBrk="1" fontAlgn="auto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800"/>
              <a:t>with absence of sensation of entire</a:t>
            </a:r>
          </a:p>
          <a:p>
            <a:pPr eaLnBrk="1" fontAlgn="auto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800"/>
              <a:t>body. </a:t>
            </a:r>
          </a:p>
          <a:p>
            <a:pPr eaLnBrk="1" fontAlgn="auto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2800"/>
          </a:p>
          <a:p>
            <a:pPr eaLnBrk="1" fontAlgn="auto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2800"/>
          </a:p>
          <a:p>
            <a:pPr eaLnBrk="1" fontAlgn="auto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2800"/>
          </a:p>
          <a:p>
            <a:pPr eaLnBrk="1" fontAlgn="auto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28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90A9D0D-E226-44DC-98B3-730526909F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Local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Anaesthesia</a:t>
            </a:r>
            <a:r>
              <a:rPr lang="cs-CZ" dirty="0"/>
              <a:t>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09600" y="1805493"/>
            <a:ext cx="7924800" cy="3740727"/>
          </a:xfrm>
        </p:spPr>
        <p:txBody>
          <a:bodyPr>
            <a:noAutofit/>
          </a:bodyPr>
          <a:lstStyle/>
          <a:p>
            <a:r>
              <a:rPr lang="cs-CZ" sz="3200" dirty="0" err="1"/>
              <a:t>Topical</a:t>
            </a:r>
            <a:r>
              <a:rPr lang="cs-CZ" sz="3200" dirty="0"/>
              <a:t> (</a:t>
            </a:r>
            <a:r>
              <a:rPr lang="cs-CZ" sz="3200" dirty="0" err="1"/>
              <a:t>spray,liquid</a:t>
            </a:r>
            <a:r>
              <a:rPr lang="cs-CZ" sz="3200" dirty="0"/>
              <a:t>) </a:t>
            </a:r>
            <a:r>
              <a:rPr lang="cs-CZ" sz="3200" dirty="0" err="1"/>
              <a:t>applied</a:t>
            </a:r>
            <a:r>
              <a:rPr lang="cs-CZ" sz="3200" dirty="0"/>
              <a:t> on </a:t>
            </a:r>
            <a:r>
              <a:rPr lang="cs-CZ" sz="3200" dirty="0" err="1"/>
              <a:t>mucosa</a:t>
            </a:r>
            <a:endParaRPr lang="cs-CZ" sz="3200" dirty="0"/>
          </a:p>
          <a:p>
            <a:r>
              <a:rPr lang="cs-CZ" sz="3200" dirty="0"/>
              <a:t>By </a:t>
            </a:r>
            <a:r>
              <a:rPr lang="cs-CZ" sz="3200" dirty="0" err="1"/>
              <a:t>injection</a:t>
            </a:r>
            <a:r>
              <a:rPr lang="cs-CZ" sz="3200" dirty="0"/>
              <a:t> </a:t>
            </a:r>
          </a:p>
          <a:p>
            <a:pPr marL="0" indent="0">
              <a:buNone/>
            </a:pPr>
            <a:r>
              <a:rPr lang="cs-CZ" sz="3200" dirty="0"/>
              <a:t>- </a:t>
            </a:r>
            <a:r>
              <a:rPr lang="cs-CZ" sz="3200" dirty="0" err="1"/>
              <a:t>Infiltration</a:t>
            </a:r>
            <a:r>
              <a:rPr lang="cs-CZ" sz="3200" dirty="0"/>
              <a:t> </a:t>
            </a:r>
          </a:p>
          <a:p>
            <a:pPr marL="0" indent="0">
              <a:buNone/>
            </a:pPr>
            <a:r>
              <a:rPr lang="cs-CZ" sz="3200" dirty="0"/>
              <a:t>- Nerve </a:t>
            </a:r>
            <a:r>
              <a:rPr lang="cs-CZ" sz="3200" dirty="0" err="1"/>
              <a:t>block</a:t>
            </a:r>
            <a:r>
              <a:rPr lang="cs-CZ" sz="3200" dirty="0"/>
              <a:t> </a:t>
            </a:r>
          </a:p>
          <a:p>
            <a:pPr marL="0" indent="0">
              <a:buNone/>
            </a:pPr>
            <a:r>
              <a:rPr lang="cs-CZ" sz="3200" dirty="0"/>
              <a:t>- PDL –</a:t>
            </a:r>
            <a:r>
              <a:rPr lang="cs-CZ" sz="3200" dirty="0" err="1"/>
              <a:t>periodontal</a:t>
            </a:r>
            <a:r>
              <a:rPr lang="cs-CZ" sz="3200" dirty="0"/>
              <a:t> </a:t>
            </a:r>
            <a:r>
              <a:rPr lang="cs-CZ" sz="3200" dirty="0" err="1"/>
              <a:t>ligament</a:t>
            </a:r>
            <a:r>
              <a:rPr lang="cs-CZ" sz="3200" dirty="0"/>
              <a:t> </a:t>
            </a:r>
            <a:r>
              <a:rPr lang="cs-CZ" sz="3200" dirty="0" err="1"/>
              <a:t>anaesthesia</a:t>
            </a:r>
            <a:endParaRPr lang="cs-CZ" sz="3200" dirty="0"/>
          </a:p>
          <a:p>
            <a:pPr marL="0" indent="0">
              <a:buNone/>
            </a:pPr>
            <a:r>
              <a:rPr lang="cs-CZ" sz="3200" dirty="0"/>
              <a:t>- </a:t>
            </a:r>
            <a:r>
              <a:rPr lang="cs-CZ" sz="3200" dirty="0" err="1"/>
              <a:t>Intrapulpal</a:t>
            </a:r>
            <a:r>
              <a:rPr lang="cs-CZ" sz="3200" dirty="0"/>
              <a:t> </a:t>
            </a:r>
            <a:r>
              <a:rPr lang="cs-CZ" sz="3200" dirty="0" err="1"/>
              <a:t>anaesthesia</a:t>
            </a:r>
            <a:r>
              <a:rPr lang="cs-CZ" sz="3200" dirty="0"/>
              <a:t> 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BE4EE5B4-9289-46B9-BB80-554C6BC4FE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6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41"/>
    </mc:Choice>
    <mc:Fallback xmlns="">
      <p:transition spd="slow" advTm="27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Pain control -  </a:t>
            </a:r>
            <a:r>
              <a:rPr lang="cs-CZ" dirty="0" err="1">
                <a:solidFill>
                  <a:srgbClr val="FFFF00"/>
                </a:solidFill>
              </a:rPr>
              <a:t>Indications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of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anaesthesia</a:t>
            </a:r>
            <a:r>
              <a:rPr lang="en-US" dirty="0">
                <a:solidFill>
                  <a:srgbClr val="FFFF00"/>
                </a:solidFill>
              </a:rPr>
              <a:t> 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cs-CZ" sz="28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r>
              <a:rPr lang="en-US" sz="28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Surgical treatment  </a:t>
            </a:r>
            <a:endParaRPr lang="cs-CZ" sz="28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r>
              <a:rPr lang="en-US" sz="28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Preparation of cavities </a:t>
            </a:r>
            <a:endParaRPr lang="cs-CZ" sz="28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r>
              <a:rPr lang="en-US" sz="28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Preparation for crowns </a:t>
            </a:r>
            <a:endParaRPr lang="cs-CZ" sz="28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r>
              <a:rPr lang="en-US" sz="28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Endodontic treatment</a:t>
            </a:r>
            <a:endParaRPr lang="cs-CZ" sz="28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r>
              <a:rPr lang="cs-CZ" sz="2800" dirty="0" err="1">
                <a:solidFill>
                  <a:schemeClr val="tx1">
                    <a:lumMod val="20000"/>
                    <a:lumOff val="80000"/>
                  </a:schemeClr>
                </a:solidFill>
              </a:rPr>
              <a:t>Peridontal</a:t>
            </a:r>
            <a:r>
              <a:rPr lang="cs-CZ" sz="28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  <a:r>
              <a:rPr lang="cs-CZ" sz="2800" dirty="0" err="1">
                <a:solidFill>
                  <a:schemeClr val="tx1">
                    <a:lumMod val="20000"/>
                    <a:lumOff val="80000"/>
                  </a:schemeClr>
                </a:solidFill>
              </a:rPr>
              <a:t>treatment</a:t>
            </a:r>
            <a:r>
              <a:rPr lang="cs-CZ" sz="28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(</a:t>
            </a:r>
            <a:r>
              <a:rPr lang="cs-CZ" sz="2800" dirty="0" err="1">
                <a:solidFill>
                  <a:schemeClr val="tx1">
                    <a:lumMod val="20000"/>
                    <a:lumOff val="80000"/>
                  </a:schemeClr>
                </a:solidFill>
              </a:rPr>
              <a:t>scaling</a:t>
            </a:r>
            <a:r>
              <a:rPr lang="cs-CZ" sz="28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, </a:t>
            </a:r>
            <a:r>
              <a:rPr lang="cs-CZ" sz="2800" dirty="0" err="1">
                <a:solidFill>
                  <a:schemeClr val="tx1">
                    <a:lumMod val="20000"/>
                    <a:lumOff val="80000"/>
                  </a:schemeClr>
                </a:solidFill>
              </a:rPr>
              <a:t>periodontal</a:t>
            </a:r>
            <a:r>
              <a:rPr lang="cs-CZ" sz="28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  <a:r>
              <a:rPr lang="cs-CZ" sz="2800" dirty="0" err="1">
                <a:solidFill>
                  <a:schemeClr val="tx1">
                    <a:lumMod val="20000"/>
                    <a:lumOff val="80000"/>
                  </a:schemeClr>
                </a:solidFill>
              </a:rPr>
              <a:t>surgery</a:t>
            </a:r>
            <a:r>
              <a:rPr lang="cs-CZ" sz="28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)</a:t>
            </a:r>
            <a:r>
              <a:rPr lang="en-US" sz="28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  <a:endParaRPr lang="cs-CZ" sz="28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90C05233-F0B1-4F62-A4EF-ED057B3BD1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6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09"/>
    </mc:Choice>
    <mc:Fallback xmlns="">
      <p:transition spd="slow" advTm="21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377" y="2010997"/>
            <a:ext cx="2333267" cy="273634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34" y="1592797"/>
            <a:ext cx="2267954" cy="15421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684" y="3645024"/>
            <a:ext cx="1844454" cy="166588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138" y="3603573"/>
            <a:ext cx="2004822" cy="174879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680952" y="1547088"/>
            <a:ext cx="29450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 err="1"/>
              <a:t>Incision</a:t>
            </a:r>
            <a:r>
              <a:rPr lang="cs-CZ" sz="1350" dirty="0"/>
              <a:t> – </a:t>
            </a:r>
            <a:r>
              <a:rPr lang="cs-CZ" sz="1350" dirty="0" err="1"/>
              <a:t>possibilities</a:t>
            </a:r>
            <a:r>
              <a:rPr lang="cs-CZ" sz="1350" dirty="0"/>
              <a:t> in </a:t>
            </a:r>
            <a:r>
              <a:rPr lang="cs-CZ" sz="1350" dirty="0" err="1"/>
              <a:t>periodontal</a:t>
            </a:r>
            <a:r>
              <a:rPr lang="cs-CZ" sz="1350" dirty="0"/>
              <a:t> </a:t>
            </a:r>
            <a:r>
              <a:rPr lang="cs-CZ" sz="1350" dirty="0" err="1"/>
              <a:t>sutgery</a:t>
            </a:r>
            <a:endParaRPr lang="cs-CZ" sz="1350" dirty="0"/>
          </a:p>
          <a:p>
            <a:endParaRPr lang="cs-CZ" sz="1350" dirty="0"/>
          </a:p>
          <a:p>
            <a:r>
              <a:rPr lang="cs-CZ" sz="1350" dirty="0" err="1"/>
              <a:t>Example</a:t>
            </a:r>
            <a:r>
              <a:rPr lang="cs-CZ" sz="1350" dirty="0"/>
              <a:t>  </a:t>
            </a:r>
          </a:p>
          <a:p>
            <a:endParaRPr lang="cs-CZ" sz="1350" dirty="0"/>
          </a:p>
        </p:txBody>
      </p:sp>
      <p:sp>
        <p:nvSpPr>
          <p:cNvPr id="11" name="Šipka dolů 10"/>
          <p:cNvSpPr/>
          <p:nvPr/>
        </p:nvSpPr>
        <p:spPr>
          <a:xfrm rot="2674012">
            <a:off x="3993061" y="2154879"/>
            <a:ext cx="363474" cy="7338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2" name="Šipka dolů 11"/>
          <p:cNvSpPr/>
          <p:nvPr/>
        </p:nvSpPr>
        <p:spPr>
          <a:xfrm>
            <a:off x="5632401" y="2963670"/>
            <a:ext cx="363474" cy="7338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cxnSp>
        <p:nvCxnSpPr>
          <p:cNvPr id="14" name="Přímá spojnice se šipkou 13"/>
          <p:cNvCxnSpPr/>
          <p:nvPr/>
        </p:nvCxnSpPr>
        <p:spPr>
          <a:xfrm flipH="1">
            <a:off x="5436096" y="3753036"/>
            <a:ext cx="311630" cy="7560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>
            <a:off x="5814138" y="3753036"/>
            <a:ext cx="540060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8E3414A-8337-46F7-B6E8-07E3BEBCF8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>
                <a:solidFill>
                  <a:srgbClr val="FFFF00"/>
                </a:solidFill>
              </a:rPr>
              <a:t>Local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anaesthesia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Contraindications</a:t>
            </a:r>
            <a:r>
              <a:rPr lang="cs-CZ" dirty="0"/>
              <a:t> </a:t>
            </a:r>
            <a:br>
              <a:rPr lang="cs-CZ" dirty="0"/>
            </a:b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sz="3600" dirty="0" err="1"/>
              <a:t>Allergy</a:t>
            </a:r>
            <a:r>
              <a:rPr lang="cs-CZ" sz="3600" dirty="0"/>
              <a:t>  </a:t>
            </a:r>
          </a:p>
          <a:p>
            <a:r>
              <a:rPr lang="cs-CZ" sz="3600" dirty="0" err="1"/>
              <a:t>Serious</a:t>
            </a:r>
            <a:r>
              <a:rPr lang="cs-CZ" sz="3600" dirty="0"/>
              <a:t> </a:t>
            </a:r>
            <a:r>
              <a:rPr lang="cs-CZ" sz="3600" dirty="0" err="1"/>
              <a:t>systemic</a:t>
            </a:r>
            <a:r>
              <a:rPr lang="cs-CZ" sz="3600" dirty="0"/>
              <a:t> </a:t>
            </a:r>
            <a:r>
              <a:rPr lang="cs-CZ" sz="3600" dirty="0" err="1"/>
              <a:t>diseases</a:t>
            </a:r>
            <a:r>
              <a:rPr lang="cs-CZ" sz="3600" dirty="0"/>
              <a:t> (</a:t>
            </a:r>
            <a:r>
              <a:rPr lang="cs-CZ" sz="3600" dirty="0" err="1"/>
              <a:t>blood</a:t>
            </a:r>
            <a:r>
              <a:rPr lang="cs-CZ" sz="3600" dirty="0"/>
              <a:t> </a:t>
            </a:r>
            <a:r>
              <a:rPr lang="cs-CZ" sz="3600" dirty="0" err="1"/>
              <a:t>circulation</a:t>
            </a:r>
            <a:r>
              <a:rPr lang="cs-CZ" sz="3600" dirty="0"/>
              <a:t>)  </a:t>
            </a:r>
          </a:p>
          <a:p>
            <a:r>
              <a:rPr lang="cs-CZ" sz="3600" dirty="0" err="1"/>
              <a:t>Antithrombotic</a:t>
            </a:r>
            <a:r>
              <a:rPr lang="cs-CZ" sz="3600" dirty="0"/>
              <a:t> </a:t>
            </a:r>
            <a:r>
              <a:rPr lang="cs-CZ" sz="3600" dirty="0" err="1"/>
              <a:t>therapy</a:t>
            </a:r>
            <a:r>
              <a:rPr lang="cs-CZ" sz="3600" dirty="0"/>
              <a:t> , </a:t>
            </a:r>
            <a:r>
              <a:rPr lang="cs-CZ" sz="3600" dirty="0" err="1"/>
              <a:t>coagulopathy</a:t>
            </a:r>
            <a:r>
              <a:rPr lang="cs-CZ" sz="3600" dirty="0"/>
              <a:t> – nerve </a:t>
            </a:r>
            <a:r>
              <a:rPr lang="cs-CZ" sz="3600" dirty="0" err="1"/>
              <a:t>blocked</a:t>
            </a:r>
            <a:r>
              <a:rPr lang="cs-CZ" sz="3600" dirty="0"/>
              <a:t> </a:t>
            </a:r>
            <a:r>
              <a:rPr lang="cs-CZ" sz="3600" dirty="0" err="1"/>
              <a:t>anaesthesia</a:t>
            </a:r>
            <a:r>
              <a:rPr lang="cs-CZ" sz="3600" dirty="0"/>
              <a:t> 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8CACC9F-1AAE-41E8-9C25-3D660CA78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0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99"/>
    </mc:Choice>
    <mc:Fallback xmlns="">
      <p:transition spd="slow" advTm="34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err="1">
                <a:solidFill>
                  <a:srgbClr val="FFFF00"/>
                </a:solidFill>
              </a:rPr>
              <a:t>Drugs</a:t>
            </a:r>
            <a:r>
              <a:rPr lang="cs-CZ" sz="3200" dirty="0"/>
              <a:t> </a:t>
            </a:r>
            <a:br>
              <a:rPr lang="cs-CZ" sz="3200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sz="2800" dirty="0" err="1"/>
              <a:t>Articain</a:t>
            </a:r>
            <a:r>
              <a:rPr lang="cs-CZ" sz="2800" dirty="0"/>
              <a:t> 4% </a:t>
            </a:r>
            <a:r>
              <a:rPr lang="cs-CZ" sz="2800" dirty="0" err="1"/>
              <a:t>with</a:t>
            </a:r>
            <a:r>
              <a:rPr lang="cs-CZ" sz="2800" dirty="0"/>
              <a:t> </a:t>
            </a:r>
            <a:r>
              <a:rPr lang="cs-CZ" sz="2800" dirty="0" err="1"/>
              <a:t>epinephrine</a:t>
            </a:r>
            <a:r>
              <a:rPr lang="cs-CZ" sz="2800" dirty="0"/>
              <a:t> 1: 200 000 </a:t>
            </a:r>
          </a:p>
          <a:p>
            <a:r>
              <a:rPr lang="cs-CZ" sz="2800" dirty="0" err="1"/>
              <a:t>Articain</a:t>
            </a:r>
            <a:r>
              <a:rPr lang="cs-CZ" sz="2800" dirty="0"/>
              <a:t> 4% </a:t>
            </a:r>
            <a:r>
              <a:rPr lang="cs-CZ" sz="2800" dirty="0" err="1"/>
              <a:t>with</a:t>
            </a:r>
            <a:r>
              <a:rPr lang="cs-CZ" sz="2800" dirty="0"/>
              <a:t> </a:t>
            </a:r>
            <a:r>
              <a:rPr lang="cs-CZ" sz="2800" dirty="0" err="1"/>
              <a:t>epinephrin</a:t>
            </a:r>
            <a:r>
              <a:rPr lang="cs-CZ" sz="2800" dirty="0"/>
              <a:t> 1:100 000 </a:t>
            </a:r>
          </a:p>
          <a:p>
            <a:r>
              <a:rPr lang="cs-CZ" sz="2800" dirty="0" err="1"/>
              <a:t>Mepivacain</a:t>
            </a:r>
            <a:r>
              <a:rPr lang="cs-CZ" sz="2800" dirty="0"/>
              <a:t> 3%plain </a:t>
            </a:r>
          </a:p>
          <a:p>
            <a:r>
              <a:rPr lang="cs-CZ" sz="2800" dirty="0" err="1"/>
              <a:t>Prilocaine</a:t>
            </a:r>
            <a:r>
              <a:rPr lang="cs-CZ" sz="2800" dirty="0"/>
              <a:t> 4% </a:t>
            </a:r>
            <a:r>
              <a:rPr lang="cs-CZ" sz="2800" dirty="0" err="1"/>
              <a:t>with</a:t>
            </a:r>
            <a:r>
              <a:rPr lang="cs-CZ" sz="2800" dirty="0"/>
              <a:t> </a:t>
            </a:r>
            <a:r>
              <a:rPr lang="cs-CZ" sz="2800" dirty="0" err="1"/>
              <a:t>epinephrine</a:t>
            </a:r>
            <a:r>
              <a:rPr lang="cs-CZ" sz="2800" dirty="0"/>
              <a:t> 1:200 000 </a:t>
            </a:r>
          </a:p>
          <a:p>
            <a:r>
              <a:rPr lang="cs-CZ" sz="2800" dirty="0" err="1"/>
              <a:t>Prilocaine</a:t>
            </a:r>
            <a:r>
              <a:rPr lang="cs-CZ" sz="2800" dirty="0"/>
              <a:t> </a:t>
            </a:r>
            <a:r>
              <a:rPr lang="cs-CZ" sz="2800" dirty="0" err="1"/>
              <a:t>plain</a:t>
            </a:r>
            <a:r>
              <a:rPr lang="cs-CZ" sz="2800" dirty="0"/>
              <a:t> </a:t>
            </a:r>
          </a:p>
          <a:p>
            <a:r>
              <a:rPr lang="cs-CZ" sz="2800" dirty="0" err="1"/>
              <a:t>Lidocain</a:t>
            </a:r>
            <a:r>
              <a:rPr lang="cs-CZ" sz="2800" dirty="0"/>
              <a:t> </a:t>
            </a:r>
            <a:r>
              <a:rPr lang="cs-CZ" sz="2800" dirty="0" err="1"/>
              <a:t>spray</a:t>
            </a:r>
            <a:r>
              <a:rPr lang="cs-CZ" sz="2800" dirty="0"/>
              <a:t> 10% </a:t>
            </a:r>
          </a:p>
          <a:p>
            <a:r>
              <a:rPr lang="cs-CZ" sz="2800" dirty="0" err="1"/>
              <a:t>Xylocain</a:t>
            </a:r>
            <a:r>
              <a:rPr lang="cs-CZ" sz="2800" dirty="0"/>
              <a:t> </a:t>
            </a:r>
            <a:r>
              <a:rPr lang="cs-CZ" sz="2800" dirty="0" err="1"/>
              <a:t>spray</a:t>
            </a:r>
            <a:r>
              <a:rPr lang="cs-CZ" sz="2800" dirty="0"/>
              <a:t> 10% 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7FDD6CE-3D8A-47CB-B2BC-825A4D66E9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6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60"/>
    </mc:Choice>
    <mc:Fallback xmlns="">
      <p:transition spd="slow" advTm="77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Benefits of local </a:t>
            </a:r>
            <a:r>
              <a:rPr lang="en-US" dirty="0" err="1">
                <a:solidFill>
                  <a:srgbClr val="FFFF00"/>
                </a:solidFill>
              </a:rPr>
              <a:t>anaesthesia</a:t>
            </a:r>
            <a:r>
              <a:rPr lang="en-US" dirty="0"/>
              <a:t> </a:t>
            </a:r>
            <a:br>
              <a:rPr lang="en-US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Comfort for the patient   </a:t>
            </a:r>
          </a:p>
          <a:p>
            <a:r>
              <a:rPr lang="en-US" sz="3200" dirty="0" err="1"/>
              <a:t>Haemostasis</a:t>
            </a:r>
            <a:r>
              <a:rPr lang="en-US" sz="3200" dirty="0"/>
              <a:t> (</a:t>
            </a:r>
            <a:r>
              <a:rPr lang="en-US" sz="3200" dirty="0" err="1"/>
              <a:t>addtion</a:t>
            </a:r>
            <a:r>
              <a:rPr lang="en-US" sz="3200" dirty="0"/>
              <a:t> of </a:t>
            </a:r>
            <a:r>
              <a:rPr lang="en-US" sz="3200" dirty="0" err="1"/>
              <a:t>epinephrin</a:t>
            </a:r>
            <a:r>
              <a:rPr lang="en-US" sz="3200" dirty="0"/>
              <a:t> – hormone of suprarenal gland – </a:t>
            </a:r>
            <a:r>
              <a:rPr lang="en-US" sz="3200" dirty="0" err="1"/>
              <a:t>arteficial</a:t>
            </a:r>
            <a:r>
              <a:rPr lang="en-US" sz="3200" dirty="0"/>
              <a:t>)   </a:t>
            </a:r>
          </a:p>
          <a:p>
            <a:r>
              <a:rPr lang="en-US" sz="3200" dirty="0"/>
              <a:t>Operator efficiency </a:t>
            </a:r>
            <a:endParaRPr lang="cs-CZ" sz="32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D3E6F57-D340-484E-9956-618C60AB50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0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98"/>
    </mc:Choice>
    <mc:Fallback xmlns="">
      <p:transition spd="slow" advTm="18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FF00"/>
                </a:solidFill>
              </a:rPr>
              <a:t>Topical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anaesthesia</a:t>
            </a:r>
            <a:r>
              <a:rPr lang="cs-CZ" dirty="0">
                <a:solidFill>
                  <a:srgbClr val="FFFF00"/>
                </a:solidFill>
              </a:rPr>
              <a:t>  (on </a:t>
            </a:r>
            <a:r>
              <a:rPr lang="cs-CZ" dirty="0" err="1">
                <a:solidFill>
                  <a:srgbClr val="FFFF00"/>
                </a:solidFill>
              </a:rPr>
              <a:t>mucosa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or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skiN</a:t>
            </a:r>
            <a:r>
              <a:rPr lang="cs-CZ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sz="3600" dirty="0" err="1"/>
              <a:t>Liquid</a:t>
            </a:r>
            <a:r>
              <a:rPr lang="cs-CZ" sz="3600" dirty="0"/>
              <a:t> </a:t>
            </a:r>
          </a:p>
          <a:p>
            <a:r>
              <a:rPr lang="cs-CZ" sz="3600" dirty="0" err="1"/>
              <a:t>Spray</a:t>
            </a:r>
            <a:endParaRPr lang="cs-CZ" sz="3600" dirty="0"/>
          </a:p>
          <a:p>
            <a:r>
              <a:rPr lang="cs-CZ" sz="3600" dirty="0" err="1"/>
              <a:t>Creme</a:t>
            </a:r>
            <a:r>
              <a:rPr lang="cs-CZ" sz="3600" dirty="0"/>
              <a:t>, paste</a:t>
            </a:r>
          </a:p>
          <a:p>
            <a:endParaRPr lang="cs-CZ" sz="3600" dirty="0"/>
          </a:p>
          <a:p>
            <a:pPr marL="0" indent="0">
              <a:buNone/>
            </a:pPr>
            <a:r>
              <a:rPr lang="cs-CZ" sz="3600" dirty="0" err="1"/>
              <a:t>Only</a:t>
            </a:r>
            <a:r>
              <a:rPr lang="cs-CZ" sz="3600" dirty="0"/>
              <a:t> nerve </a:t>
            </a:r>
            <a:r>
              <a:rPr lang="cs-CZ" sz="3600" dirty="0" err="1"/>
              <a:t>endings</a:t>
            </a:r>
            <a:r>
              <a:rPr lang="cs-CZ" sz="3600" dirty="0"/>
              <a:t> are </a:t>
            </a:r>
            <a:r>
              <a:rPr lang="cs-CZ" sz="3600" dirty="0" err="1"/>
              <a:t>affected</a:t>
            </a:r>
            <a:endParaRPr lang="cs-CZ" sz="3600" dirty="0"/>
          </a:p>
          <a:p>
            <a:pPr marL="0" indent="0">
              <a:buNone/>
            </a:pPr>
            <a:r>
              <a:rPr lang="cs-CZ" sz="3600" dirty="0" err="1"/>
              <a:t>For</a:t>
            </a:r>
            <a:r>
              <a:rPr lang="cs-CZ" sz="3600" dirty="0"/>
              <a:t> </a:t>
            </a:r>
            <a:r>
              <a:rPr lang="cs-CZ" sz="3600" dirty="0" err="1"/>
              <a:t>extraction</a:t>
            </a:r>
            <a:r>
              <a:rPr lang="cs-CZ" sz="3600" dirty="0"/>
              <a:t> </a:t>
            </a:r>
            <a:r>
              <a:rPr lang="cs-CZ" sz="3600" dirty="0" err="1"/>
              <a:t>of</a:t>
            </a:r>
            <a:r>
              <a:rPr lang="cs-CZ" sz="3600" dirty="0"/>
              <a:t> </a:t>
            </a:r>
            <a:r>
              <a:rPr lang="cs-CZ" sz="3600" dirty="0" err="1"/>
              <a:t>primary</a:t>
            </a:r>
            <a:r>
              <a:rPr lang="cs-CZ" sz="3600" dirty="0"/>
              <a:t> </a:t>
            </a:r>
            <a:r>
              <a:rPr lang="cs-CZ" sz="3600" dirty="0" err="1"/>
              <a:t>teth</a:t>
            </a:r>
            <a:r>
              <a:rPr lang="cs-CZ" sz="3600" dirty="0"/>
              <a:t> (</a:t>
            </a:r>
            <a:r>
              <a:rPr lang="cs-CZ" sz="3600" dirty="0" err="1"/>
              <a:t>when</a:t>
            </a:r>
            <a:r>
              <a:rPr lang="cs-CZ" sz="3600" dirty="0"/>
              <a:t> </a:t>
            </a:r>
            <a:r>
              <a:rPr lang="cs-CZ" sz="3600" dirty="0" err="1"/>
              <a:t>roots</a:t>
            </a:r>
            <a:r>
              <a:rPr lang="cs-CZ" sz="3600" dirty="0"/>
              <a:t> are </a:t>
            </a:r>
            <a:r>
              <a:rPr lang="cs-CZ" sz="3600" dirty="0" err="1"/>
              <a:t>completely</a:t>
            </a:r>
            <a:r>
              <a:rPr lang="cs-CZ" sz="3600" dirty="0"/>
              <a:t> </a:t>
            </a:r>
            <a:r>
              <a:rPr lang="cs-CZ" sz="3600" dirty="0" err="1"/>
              <a:t>resorbed</a:t>
            </a:r>
            <a:r>
              <a:rPr lang="cs-CZ" sz="3600" dirty="0"/>
              <a:t>)</a:t>
            </a:r>
          </a:p>
          <a:p>
            <a:pPr marL="0" indent="0">
              <a:buNone/>
            </a:pPr>
            <a:r>
              <a:rPr lang="cs-CZ" sz="3600" dirty="0" err="1"/>
              <a:t>Anesethesia</a:t>
            </a:r>
            <a:r>
              <a:rPr lang="cs-CZ" sz="3600" dirty="0"/>
              <a:t> </a:t>
            </a:r>
            <a:r>
              <a:rPr lang="cs-CZ" sz="3600" dirty="0" err="1"/>
              <a:t>of</a:t>
            </a:r>
            <a:r>
              <a:rPr lang="cs-CZ" sz="3600" dirty="0"/>
              <a:t> </a:t>
            </a:r>
            <a:r>
              <a:rPr lang="cs-CZ" sz="3600" dirty="0" err="1"/>
              <a:t>the</a:t>
            </a:r>
            <a:r>
              <a:rPr lang="cs-CZ" sz="3600" dirty="0"/>
              <a:t> </a:t>
            </a:r>
            <a:r>
              <a:rPr lang="cs-CZ" sz="3600" dirty="0" err="1"/>
              <a:t>puncture</a:t>
            </a:r>
            <a:r>
              <a:rPr lang="cs-CZ" sz="3600" dirty="0"/>
              <a:t> </a:t>
            </a:r>
            <a:r>
              <a:rPr lang="cs-CZ" sz="3600" dirty="0" err="1"/>
              <a:t>will</a:t>
            </a:r>
            <a:r>
              <a:rPr lang="cs-CZ" sz="3600" dirty="0"/>
              <a:t> </a:t>
            </a:r>
            <a:r>
              <a:rPr lang="cs-CZ" sz="3600" dirty="0" err="1"/>
              <a:t>be</a:t>
            </a:r>
            <a:endParaRPr lang="cs-CZ" sz="36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3BEE745-BA0E-478F-B3FB-0451DFA75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5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46"/>
    </mc:Choice>
    <mc:Fallback xmlns="">
      <p:transition spd="slow" advTm="53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Infiltration</a:t>
            </a:r>
            <a:r>
              <a:rPr lang="cs-CZ" dirty="0">
                <a:solidFill>
                  <a:srgbClr val="FFFF00"/>
                </a:solidFill>
              </a:rPr>
              <a:t> ANAESTHESIA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sz="3200" dirty="0"/>
              <a:t>The drug is delivered by infiltration of soft tissues using syringe and needle. </a:t>
            </a:r>
            <a:endParaRPr lang="cs-CZ" sz="3200" dirty="0"/>
          </a:p>
          <a:p>
            <a:endParaRPr lang="cs-CZ" sz="3200" dirty="0"/>
          </a:p>
          <a:p>
            <a:pPr marL="0" indent="0">
              <a:buNone/>
            </a:pPr>
            <a:r>
              <a:rPr lang="cs-CZ" sz="3200" dirty="0"/>
              <a:t>Nerve </a:t>
            </a:r>
            <a:r>
              <a:rPr lang="cs-CZ" sz="3200" dirty="0" err="1"/>
              <a:t>branches</a:t>
            </a:r>
            <a:r>
              <a:rPr lang="cs-CZ" sz="3200" dirty="0"/>
              <a:t> in </a:t>
            </a:r>
            <a:r>
              <a:rPr lang="cs-CZ" sz="3200" dirty="0" err="1"/>
              <a:t>tissues</a:t>
            </a:r>
            <a:r>
              <a:rPr lang="cs-CZ" sz="3200" dirty="0"/>
              <a:t> are </a:t>
            </a:r>
            <a:r>
              <a:rPr lang="cs-CZ" sz="3200" dirty="0" err="1"/>
              <a:t>affected</a:t>
            </a:r>
            <a:r>
              <a:rPr lang="cs-CZ" sz="3200" dirty="0"/>
              <a:t>. 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70CCE9F-B677-4B9E-BF62-84C72ED464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4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89"/>
    </mc:Choice>
    <mc:Fallback xmlns="">
      <p:transition spd="slow" advTm="16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FF00"/>
                </a:solidFill>
              </a:rPr>
              <a:t>Infiltration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anaesthesia</a:t>
            </a:r>
            <a:r>
              <a:rPr lang="cs-CZ" dirty="0">
                <a:solidFill>
                  <a:srgbClr val="FFFF00"/>
                </a:solidFill>
              </a:rPr>
              <a:t> </a:t>
            </a:r>
            <a:br>
              <a:rPr lang="cs-CZ" dirty="0">
                <a:solidFill>
                  <a:srgbClr val="FFFF00"/>
                </a:solidFill>
              </a:rPr>
            </a:b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sz="3600" dirty="0" err="1"/>
              <a:t>Suitable</a:t>
            </a:r>
            <a:r>
              <a:rPr lang="cs-CZ" sz="3600" dirty="0"/>
              <a:t> </a:t>
            </a:r>
            <a:r>
              <a:rPr lang="cs-CZ" sz="3600" dirty="0" err="1"/>
              <a:t>for</a:t>
            </a:r>
            <a:r>
              <a:rPr lang="cs-CZ" sz="3600" dirty="0"/>
              <a:t> - </a:t>
            </a:r>
            <a:r>
              <a:rPr lang="cs-CZ" sz="3600" dirty="0" err="1"/>
              <a:t>indications</a:t>
            </a:r>
            <a:r>
              <a:rPr lang="cs-CZ" sz="3600" dirty="0"/>
              <a:t> </a:t>
            </a:r>
          </a:p>
          <a:p>
            <a:pPr marL="0" indent="0">
              <a:buNone/>
            </a:pPr>
            <a:r>
              <a:rPr lang="cs-CZ" sz="3600" dirty="0"/>
              <a:t>- </a:t>
            </a:r>
            <a:r>
              <a:rPr lang="cs-CZ" sz="3600" dirty="0" err="1"/>
              <a:t>simple</a:t>
            </a:r>
            <a:r>
              <a:rPr lang="cs-CZ" sz="3600" dirty="0"/>
              <a:t> </a:t>
            </a:r>
            <a:r>
              <a:rPr lang="cs-CZ" sz="3600" dirty="0" err="1"/>
              <a:t>extractions</a:t>
            </a:r>
            <a:r>
              <a:rPr lang="cs-CZ" sz="3600" dirty="0"/>
              <a:t> in  </a:t>
            </a:r>
            <a:r>
              <a:rPr lang="cs-CZ" sz="3600" dirty="0" err="1"/>
              <a:t>maxilla</a:t>
            </a:r>
            <a:r>
              <a:rPr lang="cs-CZ" sz="3600" dirty="0"/>
              <a:t>, </a:t>
            </a:r>
          </a:p>
          <a:p>
            <a:pPr marL="0" indent="0">
              <a:buNone/>
            </a:pPr>
            <a:r>
              <a:rPr lang="cs-CZ" sz="3600" dirty="0"/>
              <a:t>- </a:t>
            </a:r>
            <a:r>
              <a:rPr lang="cs-CZ" sz="3600" dirty="0" err="1"/>
              <a:t>extractions</a:t>
            </a:r>
            <a:r>
              <a:rPr lang="cs-CZ" sz="3600" dirty="0"/>
              <a:t> </a:t>
            </a:r>
            <a:r>
              <a:rPr lang="cs-CZ" sz="3600" dirty="0" err="1"/>
              <a:t>of</a:t>
            </a:r>
            <a:r>
              <a:rPr lang="cs-CZ" sz="3600" dirty="0"/>
              <a:t> </a:t>
            </a:r>
            <a:r>
              <a:rPr lang="cs-CZ" sz="3600" dirty="0" err="1"/>
              <a:t>mandibular</a:t>
            </a:r>
            <a:r>
              <a:rPr lang="cs-CZ" sz="3600" dirty="0"/>
              <a:t> </a:t>
            </a:r>
            <a:r>
              <a:rPr lang="cs-CZ" sz="3600" dirty="0" err="1"/>
              <a:t>incisors</a:t>
            </a:r>
            <a:r>
              <a:rPr lang="cs-CZ" sz="3600" dirty="0"/>
              <a:t>, </a:t>
            </a:r>
            <a:r>
              <a:rPr lang="cs-CZ" sz="3600" dirty="0" err="1"/>
              <a:t>canines</a:t>
            </a:r>
            <a:r>
              <a:rPr lang="cs-CZ" sz="3600" dirty="0"/>
              <a:t> </a:t>
            </a:r>
          </a:p>
          <a:p>
            <a:pPr marL="0" indent="0">
              <a:buNone/>
            </a:pPr>
            <a:r>
              <a:rPr lang="cs-CZ" sz="3600" dirty="0"/>
              <a:t>- soft </a:t>
            </a:r>
            <a:r>
              <a:rPr lang="cs-CZ" sz="3600" dirty="0" err="1"/>
              <a:t>tissue</a:t>
            </a:r>
            <a:r>
              <a:rPr lang="cs-CZ" sz="3600" dirty="0"/>
              <a:t> </a:t>
            </a:r>
            <a:r>
              <a:rPr lang="cs-CZ" sz="3600" dirty="0" err="1"/>
              <a:t>surgery</a:t>
            </a:r>
            <a:r>
              <a:rPr lang="cs-CZ" sz="3600" dirty="0"/>
              <a:t> 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0BB0175-B6F1-4B46-AA4B-DBCF35530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4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40"/>
    </mc:Choice>
    <mc:Fallback xmlns="">
      <p:transition spd="slow" advTm="38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Infiltration </a:t>
            </a:r>
            <a:br>
              <a:rPr lang="en-US" dirty="0">
                <a:solidFill>
                  <a:srgbClr val="FFFF00"/>
                </a:solidFill>
              </a:rPr>
            </a:b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Syringe </a:t>
            </a:r>
            <a:r>
              <a:rPr lang="cs-CZ" sz="3200" dirty="0" err="1"/>
              <a:t>with</a:t>
            </a:r>
            <a:r>
              <a:rPr lang="cs-CZ" sz="3200" dirty="0"/>
              <a:t> s</a:t>
            </a:r>
            <a:r>
              <a:rPr lang="en-US" sz="3200" dirty="0" err="1"/>
              <a:t>hort</a:t>
            </a:r>
            <a:r>
              <a:rPr lang="en-US" sz="3200" dirty="0"/>
              <a:t> needle  </a:t>
            </a:r>
          </a:p>
          <a:p>
            <a:r>
              <a:rPr lang="en-US" sz="3200" dirty="0"/>
              <a:t>Raise lip or cheek The puncture is situated into mucosa </a:t>
            </a:r>
            <a:r>
              <a:rPr lang="en-US" sz="3200" dirty="0" err="1"/>
              <a:t>appr</a:t>
            </a:r>
            <a:r>
              <a:rPr lang="en-US" sz="3200" dirty="0"/>
              <a:t>. 1cm from fornix </a:t>
            </a:r>
            <a:r>
              <a:rPr lang="en-US" sz="3200" dirty="0" err="1"/>
              <a:t>vestibuli</a:t>
            </a:r>
            <a:r>
              <a:rPr lang="en-US" sz="3200" dirty="0"/>
              <a:t>. Do not touch  periosteum.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endParaRPr lang="cs-CZ" sz="3200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73D0B3F5-E4FF-4F1A-8C39-F4232858AD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816347"/>
            <a:ext cx="3124200" cy="2095500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450B2096-5F7C-4EE6-AE5C-EFFF699F7F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2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43"/>
    </mc:Choice>
    <mc:Fallback xmlns="">
      <p:transition spd="slow" advTm="44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FF00"/>
                </a:solidFill>
              </a:rPr>
              <a:t>Nerve </a:t>
            </a:r>
            <a:r>
              <a:rPr lang="cs-CZ" altLang="cs-CZ" dirty="0" err="1">
                <a:solidFill>
                  <a:srgbClr val="FFFF00"/>
                </a:solidFill>
              </a:rPr>
              <a:t>block</a:t>
            </a:r>
            <a:r>
              <a:rPr lang="cs-CZ" altLang="cs-CZ" dirty="0">
                <a:solidFill>
                  <a:srgbClr val="FFFF00"/>
                </a:solidFill>
              </a:rPr>
              <a:t> </a:t>
            </a:r>
            <a:r>
              <a:rPr lang="cs-CZ" altLang="cs-CZ" dirty="0" err="1">
                <a:solidFill>
                  <a:srgbClr val="FFFF00"/>
                </a:solidFill>
              </a:rPr>
              <a:t>anaesthesia</a:t>
            </a:r>
            <a:endParaRPr lang="cs-CZ" altLang="cs-CZ" dirty="0">
              <a:solidFill>
                <a:srgbClr val="FFFF00"/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altLang="cs-CZ" sz="2800" dirty="0" err="1"/>
              <a:t>Syringe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with</a:t>
            </a:r>
            <a:r>
              <a:rPr lang="cs-CZ" altLang="cs-CZ" sz="2800" dirty="0"/>
              <a:t> long </a:t>
            </a:r>
            <a:r>
              <a:rPr lang="cs-CZ" altLang="cs-CZ" sz="2800" dirty="0" err="1"/>
              <a:t>needle</a:t>
            </a:r>
            <a:r>
              <a:rPr lang="cs-CZ" altLang="cs-CZ" sz="2800" dirty="0"/>
              <a:t> 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cs-CZ" altLang="cs-CZ" sz="2800" dirty="0" err="1"/>
              <a:t>Foramen</a:t>
            </a:r>
            <a:r>
              <a:rPr lang="cs-CZ" altLang="cs-CZ" sz="2800" dirty="0"/>
              <a:t> </a:t>
            </a:r>
            <a:r>
              <a:rPr lang="cs-CZ" altLang="cs-CZ" sz="2800" dirty="0" err="1"/>
              <a:t>mandibulare</a:t>
            </a:r>
            <a:endParaRPr lang="cs-CZ" altLang="cs-CZ" sz="2800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cs-CZ" altLang="cs-CZ" sz="2800" dirty="0" err="1"/>
              <a:t>Foramen</a:t>
            </a:r>
            <a:r>
              <a:rPr lang="cs-CZ" altLang="cs-CZ" sz="2800" dirty="0"/>
              <a:t> </a:t>
            </a:r>
            <a:r>
              <a:rPr lang="cs-CZ" altLang="cs-CZ" sz="2800" dirty="0" err="1"/>
              <a:t>mentale</a:t>
            </a:r>
            <a:endParaRPr lang="cs-CZ" altLang="cs-CZ" sz="2800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cs-CZ" altLang="cs-CZ" sz="2800" dirty="0" err="1"/>
              <a:t>Foramen</a:t>
            </a:r>
            <a:r>
              <a:rPr lang="cs-CZ" altLang="cs-CZ" sz="2800" dirty="0"/>
              <a:t> </a:t>
            </a:r>
            <a:r>
              <a:rPr lang="cs-CZ" altLang="cs-CZ" sz="2800" dirty="0" err="1"/>
              <a:t>palatinum</a:t>
            </a:r>
            <a:r>
              <a:rPr lang="cs-CZ" altLang="cs-CZ" sz="2800" dirty="0"/>
              <a:t> </a:t>
            </a:r>
          </a:p>
          <a:p>
            <a:pPr>
              <a:buClr>
                <a:schemeClr val="tx1"/>
              </a:buClr>
              <a:buFont typeface="Wingdings" pitchFamily="2" charset="2"/>
              <a:buNone/>
            </a:pPr>
            <a:r>
              <a:rPr lang="cs-CZ" altLang="cs-CZ" sz="2800" dirty="0"/>
              <a:t>    </a:t>
            </a:r>
            <a:r>
              <a:rPr lang="cs-CZ" altLang="cs-CZ" sz="2800" dirty="0" err="1"/>
              <a:t>majus</a:t>
            </a:r>
            <a:endParaRPr lang="cs-CZ" altLang="cs-CZ" sz="2800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cs-CZ" altLang="cs-CZ" sz="2800" dirty="0" err="1"/>
              <a:t>Foramen</a:t>
            </a:r>
            <a:r>
              <a:rPr lang="cs-CZ" altLang="cs-CZ" sz="2800" dirty="0"/>
              <a:t> </a:t>
            </a:r>
            <a:r>
              <a:rPr lang="cs-CZ" altLang="cs-CZ" sz="2800" dirty="0" err="1"/>
              <a:t>incisivum</a:t>
            </a:r>
            <a:endParaRPr lang="cs-CZ" altLang="cs-CZ" sz="2800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cs-CZ" altLang="cs-CZ" sz="2800" dirty="0" err="1"/>
              <a:t>Foramen</a:t>
            </a:r>
            <a:r>
              <a:rPr lang="cs-CZ" altLang="cs-CZ" sz="2800" dirty="0"/>
              <a:t> </a:t>
            </a:r>
            <a:r>
              <a:rPr lang="cs-CZ" altLang="cs-CZ" sz="2800" dirty="0" err="1"/>
              <a:t>infraorbitale</a:t>
            </a:r>
            <a:endParaRPr lang="cs-CZ" altLang="cs-CZ" sz="2800" dirty="0"/>
          </a:p>
        </p:txBody>
      </p:sp>
      <p:pic>
        <p:nvPicPr>
          <p:cNvPr id="12294" name="Picture 6" descr="svodna anestez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205038"/>
            <a:ext cx="3324225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B1FF6B4-2F23-4DEA-A573-18BD4BF318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72"/>
    </mc:Choice>
    <mc:Fallback xmlns="">
      <p:transition spd="slow" advTm="35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Nerve </a:t>
            </a:r>
            <a:r>
              <a:rPr lang="cs-CZ" altLang="cs-CZ" dirty="0" err="1"/>
              <a:t>block</a:t>
            </a:r>
            <a:r>
              <a:rPr lang="cs-CZ" altLang="cs-CZ" dirty="0"/>
              <a:t> </a:t>
            </a:r>
            <a:r>
              <a:rPr lang="cs-CZ" altLang="cs-CZ" dirty="0" err="1"/>
              <a:t>anaesthesia</a:t>
            </a:r>
            <a:endParaRPr lang="cs-CZ" altLang="cs-CZ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altLang="cs-CZ" sz="3200" u="sng" dirty="0">
                <a:solidFill>
                  <a:schemeClr val="tx2"/>
                </a:solidFill>
              </a:rPr>
              <a:t>N. </a:t>
            </a:r>
            <a:r>
              <a:rPr lang="cs-CZ" altLang="cs-CZ" sz="3200" u="sng" dirty="0" err="1">
                <a:solidFill>
                  <a:schemeClr val="tx2"/>
                </a:solidFill>
              </a:rPr>
              <a:t>alveolaris</a:t>
            </a:r>
            <a:r>
              <a:rPr lang="cs-CZ" altLang="cs-CZ" sz="3200" u="sng" dirty="0">
                <a:solidFill>
                  <a:schemeClr val="tx2"/>
                </a:solidFill>
              </a:rPr>
              <a:t> </a:t>
            </a:r>
            <a:r>
              <a:rPr lang="cs-CZ" altLang="cs-CZ" sz="3200" u="sng" dirty="0" err="1">
                <a:solidFill>
                  <a:schemeClr val="tx2"/>
                </a:solidFill>
              </a:rPr>
              <a:t>inferior</a:t>
            </a:r>
            <a:endParaRPr lang="cs-CZ" altLang="cs-CZ" sz="3200" u="sng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</a:pPr>
            <a:endParaRPr lang="cs-CZ" altLang="cs-CZ" sz="3200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cs-CZ" altLang="cs-CZ" sz="3200" dirty="0" err="1">
                <a:solidFill>
                  <a:schemeClr val="tx2"/>
                </a:solidFill>
              </a:rPr>
              <a:t>Foramen</a:t>
            </a:r>
            <a:r>
              <a:rPr lang="cs-CZ" altLang="cs-CZ" sz="3200" dirty="0">
                <a:solidFill>
                  <a:schemeClr val="tx2"/>
                </a:solidFill>
              </a:rPr>
              <a:t> </a:t>
            </a:r>
            <a:r>
              <a:rPr lang="cs-CZ" altLang="cs-CZ" sz="3200" dirty="0" err="1">
                <a:solidFill>
                  <a:schemeClr val="tx2"/>
                </a:solidFill>
              </a:rPr>
              <a:t>mandibulare</a:t>
            </a:r>
            <a:r>
              <a:rPr lang="cs-CZ" altLang="cs-CZ" sz="3200" dirty="0">
                <a:solidFill>
                  <a:schemeClr val="tx2"/>
                </a:solidFill>
              </a:rPr>
              <a:t> </a:t>
            </a:r>
          </a:p>
          <a:p>
            <a:pPr>
              <a:buFont typeface="Wingdings" pitchFamily="2" charset="2"/>
              <a:buNone/>
            </a:pPr>
            <a:endParaRPr lang="cs-CZ" altLang="cs-CZ" sz="3200" dirty="0">
              <a:solidFill>
                <a:schemeClr val="tx2"/>
              </a:solidFill>
            </a:endParaRPr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2484438" y="3500438"/>
            <a:ext cx="215900" cy="576262"/>
          </a:xfrm>
          <a:prstGeom prst="downArrow">
            <a:avLst>
              <a:gd name="adj1" fmla="val 50000"/>
              <a:gd name="adj2" fmla="val 667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808038" y="4383088"/>
            <a:ext cx="31638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 dirty="0">
                <a:solidFill>
                  <a:srgbClr val="FFFF99"/>
                </a:solidFill>
              </a:rPr>
              <a:t>N. </a:t>
            </a:r>
            <a:r>
              <a:rPr lang="cs-CZ" altLang="cs-CZ" sz="2400" b="1" dirty="0" err="1">
                <a:solidFill>
                  <a:srgbClr val="FFFF99"/>
                </a:solidFill>
              </a:rPr>
              <a:t>Alveolaris</a:t>
            </a:r>
            <a:r>
              <a:rPr lang="cs-CZ" altLang="cs-CZ" sz="2400" b="1" dirty="0">
                <a:solidFill>
                  <a:srgbClr val="FFFF99"/>
                </a:solidFill>
              </a:rPr>
              <a:t> </a:t>
            </a:r>
            <a:r>
              <a:rPr lang="cs-CZ" altLang="cs-CZ" sz="2400" b="1" dirty="0" err="1">
                <a:solidFill>
                  <a:srgbClr val="FFFF99"/>
                </a:solidFill>
              </a:rPr>
              <a:t>inferior</a:t>
            </a:r>
            <a:endParaRPr lang="cs-CZ" altLang="cs-CZ" sz="2400" b="1" dirty="0">
              <a:solidFill>
                <a:srgbClr val="FFFF99"/>
              </a:solidFill>
            </a:endParaRPr>
          </a:p>
          <a:p>
            <a:r>
              <a:rPr lang="cs-CZ" altLang="cs-CZ" sz="2400" b="1" dirty="0">
                <a:solidFill>
                  <a:srgbClr val="FFFF99"/>
                </a:solidFill>
              </a:rPr>
              <a:t>N. </a:t>
            </a:r>
            <a:r>
              <a:rPr lang="cs-CZ" altLang="cs-CZ" sz="2400" b="1" dirty="0" err="1">
                <a:solidFill>
                  <a:srgbClr val="FFFF99"/>
                </a:solidFill>
              </a:rPr>
              <a:t>lingualis</a:t>
            </a:r>
            <a:endParaRPr lang="cs-CZ" altLang="cs-CZ" sz="2400" b="1" dirty="0">
              <a:solidFill>
                <a:srgbClr val="FFFF99"/>
              </a:solidFill>
            </a:endParaRPr>
          </a:p>
        </p:txBody>
      </p:sp>
      <p:pic>
        <p:nvPicPr>
          <p:cNvPr id="8199" name="Picture 7" descr="mandibular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133600"/>
            <a:ext cx="3024187" cy="291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F9D5C84-1EAC-4843-ABFA-E10C29DBB9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42"/>
    </mc:Choice>
    <mc:Fallback xmlns="">
      <p:transition spd="slow" advTm="69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FF00"/>
                </a:solidFill>
              </a:rPr>
              <a:t>Nerve </a:t>
            </a:r>
            <a:r>
              <a:rPr lang="cs-CZ" altLang="cs-CZ" dirty="0" err="1">
                <a:solidFill>
                  <a:srgbClr val="FFFF00"/>
                </a:solidFill>
              </a:rPr>
              <a:t>block</a:t>
            </a:r>
            <a:r>
              <a:rPr lang="cs-CZ" altLang="cs-CZ" dirty="0">
                <a:solidFill>
                  <a:srgbClr val="FFFF00"/>
                </a:solidFill>
              </a:rPr>
              <a:t> </a:t>
            </a:r>
            <a:r>
              <a:rPr lang="cs-CZ" altLang="cs-CZ" dirty="0" err="1">
                <a:solidFill>
                  <a:srgbClr val="FFFF00"/>
                </a:solidFill>
              </a:rPr>
              <a:t>anaesthesia</a:t>
            </a:r>
            <a:endParaRPr lang="cs-CZ" altLang="cs-CZ" dirty="0">
              <a:solidFill>
                <a:srgbClr val="FFFF00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altLang="cs-CZ" sz="3200" dirty="0" err="1"/>
              <a:t>Nervus</a:t>
            </a:r>
            <a:r>
              <a:rPr lang="cs-CZ" altLang="cs-CZ" sz="3200" dirty="0"/>
              <a:t> </a:t>
            </a:r>
            <a:r>
              <a:rPr lang="cs-CZ" altLang="cs-CZ" sz="3200" dirty="0" err="1"/>
              <a:t>alveolaris</a:t>
            </a:r>
            <a:r>
              <a:rPr lang="cs-CZ" altLang="cs-CZ" sz="3200" dirty="0"/>
              <a:t> </a:t>
            </a:r>
            <a:r>
              <a:rPr lang="cs-CZ" altLang="cs-CZ" sz="3200" dirty="0" err="1"/>
              <a:t>inferior</a:t>
            </a:r>
            <a:endParaRPr lang="cs-CZ" altLang="cs-CZ" sz="3200" dirty="0"/>
          </a:p>
          <a:p>
            <a:pPr>
              <a:buFont typeface="Wingdings" pitchFamily="2" charset="2"/>
              <a:buNone/>
            </a:pPr>
            <a:endParaRPr lang="cs-CZ" altLang="cs-CZ" sz="3200" dirty="0"/>
          </a:p>
          <a:p>
            <a:pPr>
              <a:buFont typeface="Wingdings" pitchFamily="2" charset="2"/>
              <a:buNone/>
            </a:pPr>
            <a:r>
              <a:rPr lang="cs-CZ" altLang="cs-CZ" sz="3200" dirty="0"/>
              <a:t>In </a:t>
            </a:r>
            <a:r>
              <a:rPr lang="cs-CZ" altLang="cs-CZ" sz="3200" dirty="0" err="1"/>
              <a:t>sulcus</a:t>
            </a:r>
            <a:r>
              <a:rPr lang="cs-CZ" altLang="cs-CZ" sz="3200" dirty="0"/>
              <a:t> </a:t>
            </a:r>
            <a:r>
              <a:rPr lang="cs-CZ" altLang="cs-CZ" sz="3200" dirty="0" err="1"/>
              <a:t>colli</a:t>
            </a:r>
            <a:r>
              <a:rPr lang="cs-CZ" altLang="cs-CZ" sz="3200" dirty="0"/>
              <a:t> </a:t>
            </a:r>
            <a:r>
              <a:rPr lang="cs-CZ" altLang="cs-CZ" sz="3200" dirty="0" err="1"/>
              <a:t>mandibulae</a:t>
            </a:r>
            <a:endParaRPr lang="cs-CZ" altLang="cs-CZ" sz="3200" dirty="0"/>
          </a:p>
          <a:p>
            <a:pPr>
              <a:buFont typeface="Wingdings" pitchFamily="2" charset="2"/>
              <a:buNone/>
            </a:pPr>
            <a:endParaRPr lang="cs-CZ" altLang="cs-CZ" sz="3200" dirty="0">
              <a:solidFill>
                <a:schemeClr val="tx2"/>
              </a:solidFill>
            </a:endParaRPr>
          </a:p>
        </p:txBody>
      </p:sp>
      <p:pic>
        <p:nvPicPr>
          <p:cNvPr id="10244" name="Picture 4" descr="mandibulark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716338"/>
            <a:ext cx="3757613" cy="214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26DB70C-6910-490F-A261-F937581092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1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95"/>
    </mc:Choice>
    <mc:Fallback xmlns="">
      <p:transition spd="slow" advTm="13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Raising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flap</a:t>
            </a:r>
            <a:r>
              <a:rPr lang="cs-CZ" dirty="0"/>
              <a:t> (</a:t>
            </a:r>
            <a:r>
              <a:rPr lang="cs-CZ" dirty="0" err="1"/>
              <a:t>mucosa</a:t>
            </a:r>
            <a:r>
              <a:rPr lang="cs-CZ" dirty="0"/>
              <a:t> and </a:t>
            </a:r>
            <a:r>
              <a:rPr lang="cs-CZ" dirty="0" err="1"/>
              <a:t>periosteum</a:t>
            </a:r>
            <a:r>
              <a:rPr lang="cs-CZ" dirty="0"/>
              <a:t>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627" y="2287217"/>
            <a:ext cx="3930173" cy="3141402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14D519D-F792-4AB0-B2F1-13029D415F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51" y="2531544"/>
            <a:ext cx="1607344" cy="1607344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634E375-31AA-44A4-BD66-C7510F7286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3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FF00"/>
                </a:solidFill>
              </a:rPr>
              <a:t>Nerve </a:t>
            </a:r>
            <a:r>
              <a:rPr lang="cs-CZ" altLang="cs-CZ" dirty="0" err="1">
                <a:solidFill>
                  <a:srgbClr val="FFFF00"/>
                </a:solidFill>
              </a:rPr>
              <a:t>block</a:t>
            </a:r>
            <a:r>
              <a:rPr lang="cs-CZ" altLang="cs-CZ" dirty="0">
                <a:solidFill>
                  <a:srgbClr val="FFFF00"/>
                </a:solidFill>
              </a:rPr>
              <a:t> </a:t>
            </a:r>
            <a:r>
              <a:rPr lang="cs-CZ" altLang="cs-CZ" dirty="0" err="1">
                <a:solidFill>
                  <a:srgbClr val="FFFF00"/>
                </a:solidFill>
              </a:rPr>
              <a:t>anaesthesia</a:t>
            </a:r>
            <a:endParaRPr lang="cs-CZ" altLang="cs-CZ" dirty="0">
              <a:solidFill>
                <a:srgbClr val="FFFF00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altLang="cs-CZ" sz="3200" u="sng" dirty="0">
                <a:solidFill>
                  <a:schemeClr val="tx2"/>
                </a:solidFill>
              </a:rPr>
              <a:t>N. </a:t>
            </a:r>
            <a:r>
              <a:rPr lang="cs-CZ" altLang="cs-CZ" sz="3200" u="sng" dirty="0" err="1">
                <a:solidFill>
                  <a:schemeClr val="tx2"/>
                </a:solidFill>
              </a:rPr>
              <a:t>alveolaris</a:t>
            </a:r>
            <a:r>
              <a:rPr lang="cs-CZ" altLang="cs-CZ" sz="3200" u="sng" dirty="0">
                <a:solidFill>
                  <a:schemeClr val="tx2"/>
                </a:solidFill>
              </a:rPr>
              <a:t> </a:t>
            </a:r>
            <a:r>
              <a:rPr lang="cs-CZ" altLang="cs-CZ" sz="3200" u="sng" dirty="0" err="1">
                <a:solidFill>
                  <a:schemeClr val="tx2"/>
                </a:solidFill>
              </a:rPr>
              <a:t>inferior</a:t>
            </a:r>
            <a:endParaRPr lang="cs-CZ" altLang="cs-CZ" sz="3200" u="sng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</a:pPr>
            <a:endParaRPr lang="cs-CZ" altLang="cs-CZ" sz="3200" u="sng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cs-CZ" altLang="cs-CZ" sz="3200" dirty="0" err="1">
                <a:solidFill>
                  <a:schemeClr val="tx2"/>
                </a:solidFill>
              </a:rPr>
              <a:t>Indirect</a:t>
            </a:r>
            <a:endParaRPr lang="cs-CZ" altLang="cs-CZ" sz="3200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</a:pPr>
            <a:endParaRPr lang="cs-CZ" altLang="cs-CZ" sz="3200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cs-CZ" altLang="cs-CZ" sz="3200" dirty="0">
                <a:solidFill>
                  <a:schemeClr val="tx2"/>
                </a:solidFill>
              </a:rPr>
              <a:t>Direct</a:t>
            </a:r>
          </a:p>
        </p:txBody>
      </p:sp>
      <p:pic>
        <p:nvPicPr>
          <p:cNvPr id="13317" name="Picture 5" descr="mandibularka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708275"/>
            <a:ext cx="4640262" cy="231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B34E1CC-B155-44EF-8FC7-E745D086A4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0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70"/>
    </mc:Choice>
    <mc:Fallback xmlns="">
      <p:transition spd="slow" advTm="12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FF00"/>
                </a:solidFill>
              </a:rPr>
              <a:t>Nerve </a:t>
            </a:r>
            <a:r>
              <a:rPr lang="cs-CZ" altLang="cs-CZ" dirty="0" err="1">
                <a:solidFill>
                  <a:srgbClr val="FFFF00"/>
                </a:solidFill>
              </a:rPr>
              <a:t>block</a:t>
            </a:r>
            <a:r>
              <a:rPr lang="cs-CZ" altLang="cs-CZ" dirty="0">
                <a:solidFill>
                  <a:srgbClr val="FFFF00"/>
                </a:solidFill>
              </a:rPr>
              <a:t> </a:t>
            </a:r>
            <a:r>
              <a:rPr lang="cs-CZ" altLang="cs-CZ" dirty="0" err="1">
                <a:solidFill>
                  <a:srgbClr val="FFFF00"/>
                </a:solidFill>
              </a:rPr>
              <a:t>anaesthesia</a:t>
            </a:r>
            <a:endParaRPr lang="cs-CZ" altLang="cs-CZ" dirty="0">
              <a:solidFill>
                <a:srgbClr val="FFFF00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altLang="cs-CZ" u="sng" dirty="0">
                <a:solidFill>
                  <a:schemeClr val="tx2"/>
                </a:solidFill>
              </a:rPr>
              <a:t>N. </a:t>
            </a:r>
            <a:r>
              <a:rPr lang="cs-CZ" altLang="cs-CZ" u="sng" dirty="0" err="1">
                <a:solidFill>
                  <a:schemeClr val="tx2"/>
                </a:solidFill>
              </a:rPr>
              <a:t>alveolaris</a:t>
            </a:r>
            <a:r>
              <a:rPr lang="cs-CZ" altLang="cs-CZ" u="sng" dirty="0">
                <a:solidFill>
                  <a:schemeClr val="tx2"/>
                </a:solidFill>
              </a:rPr>
              <a:t> </a:t>
            </a:r>
            <a:r>
              <a:rPr lang="cs-CZ" altLang="cs-CZ" u="sng" dirty="0" err="1">
                <a:solidFill>
                  <a:schemeClr val="tx2"/>
                </a:solidFill>
              </a:rPr>
              <a:t>inferior</a:t>
            </a:r>
            <a:endParaRPr lang="cs-CZ" altLang="cs-CZ" u="sng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</a:pPr>
            <a:endParaRPr lang="cs-CZ" altLang="cs-CZ" u="sng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cs-CZ" altLang="cs-CZ" sz="3600" u="sng" dirty="0" err="1">
                <a:solidFill>
                  <a:schemeClr val="tx2"/>
                </a:solidFill>
              </a:rPr>
              <a:t>Indirect</a:t>
            </a:r>
            <a:endParaRPr lang="cs-CZ" altLang="cs-CZ" sz="3600" u="sng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cs-CZ" altLang="cs-CZ" sz="2000" dirty="0" err="1">
                <a:solidFill>
                  <a:schemeClr val="tx2"/>
                </a:solidFill>
              </a:rPr>
              <a:t>Put</a:t>
            </a:r>
            <a:r>
              <a:rPr lang="cs-CZ" altLang="cs-CZ" sz="2000" dirty="0">
                <a:solidFill>
                  <a:schemeClr val="tx2"/>
                </a:solidFill>
              </a:rPr>
              <a:t> </a:t>
            </a:r>
            <a:r>
              <a:rPr lang="cs-CZ" altLang="cs-CZ" sz="2000" dirty="0" err="1">
                <a:solidFill>
                  <a:schemeClr val="tx2"/>
                </a:solidFill>
              </a:rPr>
              <a:t>the</a:t>
            </a:r>
            <a:r>
              <a:rPr lang="cs-CZ" altLang="cs-CZ" sz="2000" dirty="0">
                <a:solidFill>
                  <a:schemeClr val="tx2"/>
                </a:solidFill>
              </a:rPr>
              <a:t> </a:t>
            </a:r>
            <a:r>
              <a:rPr lang="cs-CZ" altLang="cs-CZ" sz="2000" dirty="0" err="1">
                <a:solidFill>
                  <a:schemeClr val="tx2"/>
                </a:solidFill>
              </a:rPr>
              <a:t>forefinger</a:t>
            </a:r>
            <a:r>
              <a:rPr lang="cs-CZ" altLang="cs-CZ" sz="2000" dirty="0">
                <a:solidFill>
                  <a:schemeClr val="tx2"/>
                </a:solidFill>
              </a:rPr>
              <a:t> </a:t>
            </a:r>
          </a:p>
          <a:p>
            <a:pPr>
              <a:buFont typeface="Wingdings" pitchFamily="2" charset="2"/>
              <a:buNone/>
            </a:pPr>
            <a:r>
              <a:rPr lang="cs-CZ" altLang="cs-CZ" sz="2000" dirty="0">
                <a:solidFill>
                  <a:schemeClr val="tx2"/>
                </a:solidFill>
              </a:rPr>
              <a:t>on </a:t>
            </a:r>
            <a:r>
              <a:rPr lang="cs-CZ" altLang="cs-CZ" sz="2000" dirty="0" err="1">
                <a:solidFill>
                  <a:schemeClr val="tx2"/>
                </a:solidFill>
              </a:rPr>
              <a:t>the</a:t>
            </a:r>
            <a:r>
              <a:rPr lang="cs-CZ" altLang="cs-CZ" sz="2000" dirty="0">
                <a:solidFill>
                  <a:schemeClr val="tx2"/>
                </a:solidFill>
              </a:rPr>
              <a:t> </a:t>
            </a:r>
            <a:r>
              <a:rPr lang="cs-CZ" altLang="cs-CZ" sz="2000" dirty="0" err="1">
                <a:solidFill>
                  <a:schemeClr val="tx2"/>
                </a:solidFill>
              </a:rPr>
              <a:t>occlusal</a:t>
            </a:r>
            <a:r>
              <a:rPr lang="cs-CZ" altLang="cs-CZ" sz="2000" dirty="0">
                <a:solidFill>
                  <a:schemeClr val="tx2"/>
                </a:solidFill>
              </a:rPr>
              <a:t> </a:t>
            </a:r>
            <a:r>
              <a:rPr lang="cs-CZ" altLang="cs-CZ" sz="2000" dirty="0" err="1">
                <a:solidFill>
                  <a:schemeClr val="tx2"/>
                </a:solidFill>
              </a:rPr>
              <a:t>surface</a:t>
            </a:r>
            <a:endParaRPr lang="cs-CZ" altLang="cs-CZ" sz="2000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cs-CZ" altLang="cs-CZ" sz="2000" dirty="0" err="1">
                <a:solidFill>
                  <a:schemeClr val="tx2"/>
                </a:solidFill>
              </a:rPr>
              <a:t>Rotate</a:t>
            </a:r>
            <a:r>
              <a:rPr lang="cs-CZ" altLang="cs-CZ" sz="2000" dirty="0">
                <a:solidFill>
                  <a:schemeClr val="tx2"/>
                </a:solidFill>
              </a:rPr>
              <a:t> </a:t>
            </a:r>
            <a:r>
              <a:rPr lang="cs-CZ" altLang="cs-CZ" sz="2000" dirty="0" err="1">
                <a:solidFill>
                  <a:schemeClr val="tx2"/>
                </a:solidFill>
              </a:rPr>
              <a:t>inside</a:t>
            </a:r>
            <a:r>
              <a:rPr lang="cs-CZ" altLang="cs-CZ" sz="2000" dirty="0">
                <a:solidFill>
                  <a:schemeClr val="tx2"/>
                </a:solidFill>
              </a:rPr>
              <a:t>  (</a:t>
            </a:r>
            <a:r>
              <a:rPr lang="cs-CZ" altLang="cs-CZ" sz="2000" dirty="0" err="1">
                <a:solidFill>
                  <a:schemeClr val="tx2"/>
                </a:solidFill>
              </a:rPr>
              <a:t>nail</a:t>
            </a:r>
            <a:r>
              <a:rPr lang="cs-CZ" altLang="cs-CZ" sz="2000" dirty="0">
                <a:solidFill>
                  <a:schemeClr val="tx2"/>
                </a:solidFill>
              </a:rPr>
              <a:t> </a:t>
            </a:r>
            <a:r>
              <a:rPr lang="cs-CZ" altLang="cs-CZ" sz="2000" dirty="0" err="1">
                <a:solidFill>
                  <a:schemeClr val="tx2"/>
                </a:solidFill>
              </a:rPr>
              <a:t>inside</a:t>
            </a:r>
            <a:r>
              <a:rPr lang="cs-CZ" altLang="cs-CZ" sz="2000" dirty="0">
                <a:solidFill>
                  <a:schemeClr val="tx2"/>
                </a:solidFill>
              </a:rPr>
              <a:t>)</a:t>
            </a:r>
          </a:p>
          <a:p>
            <a:pPr>
              <a:buFont typeface="Wingdings" pitchFamily="2" charset="2"/>
              <a:buNone/>
            </a:pPr>
            <a:r>
              <a:rPr lang="cs-CZ" altLang="cs-CZ" sz="2000" dirty="0">
                <a:solidFill>
                  <a:schemeClr val="tx2"/>
                </a:solidFill>
              </a:rPr>
              <a:t>1 cm up </a:t>
            </a:r>
            <a:r>
              <a:rPr lang="cs-CZ" altLang="cs-CZ" sz="2000" dirty="0" err="1">
                <a:solidFill>
                  <a:schemeClr val="tx2"/>
                </a:solidFill>
              </a:rPr>
              <a:t>occlusal</a:t>
            </a:r>
            <a:r>
              <a:rPr lang="cs-CZ" altLang="cs-CZ" sz="2000" dirty="0">
                <a:solidFill>
                  <a:schemeClr val="tx2"/>
                </a:solidFill>
              </a:rPr>
              <a:t> </a:t>
            </a:r>
            <a:r>
              <a:rPr lang="cs-CZ" altLang="cs-CZ" sz="2000" dirty="0" err="1">
                <a:solidFill>
                  <a:schemeClr val="tx2"/>
                </a:solidFill>
              </a:rPr>
              <a:t>surface</a:t>
            </a:r>
            <a:r>
              <a:rPr lang="cs-CZ" altLang="cs-CZ" sz="2000" dirty="0">
                <a:solidFill>
                  <a:schemeClr val="tx2"/>
                </a:solidFill>
              </a:rPr>
              <a:t> </a:t>
            </a:r>
          </a:p>
          <a:p>
            <a:pPr>
              <a:buFont typeface="Wingdings" pitchFamily="2" charset="2"/>
              <a:buNone/>
            </a:pPr>
            <a:r>
              <a:rPr lang="cs-CZ" altLang="cs-CZ" sz="2000" dirty="0" err="1">
                <a:solidFill>
                  <a:schemeClr val="tx2"/>
                </a:solidFill>
              </a:rPr>
              <a:t>the</a:t>
            </a:r>
            <a:r>
              <a:rPr lang="cs-CZ" altLang="cs-CZ" sz="2000" dirty="0">
                <a:solidFill>
                  <a:schemeClr val="tx2"/>
                </a:solidFill>
              </a:rPr>
              <a:t> </a:t>
            </a:r>
            <a:r>
              <a:rPr lang="cs-CZ" altLang="cs-CZ" sz="2000" dirty="0" err="1">
                <a:solidFill>
                  <a:schemeClr val="tx2"/>
                </a:solidFill>
              </a:rPr>
              <a:t>puncture</a:t>
            </a:r>
            <a:r>
              <a:rPr lang="cs-CZ" altLang="cs-CZ" sz="2000" dirty="0">
                <a:solidFill>
                  <a:schemeClr val="tx2"/>
                </a:solidFill>
              </a:rPr>
              <a:t> </a:t>
            </a:r>
            <a:r>
              <a:rPr lang="cs-CZ" altLang="cs-CZ" sz="2000" dirty="0" err="1">
                <a:solidFill>
                  <a:schemeClr val="tx2"/>
                </a:solidFill>
              </a:rPr>
              <a:t>is</a:t>
            </a:r>
            <a:r>
              <a:rPr lang="cs-CZ" altLang="cs-CZ" sz="2000" dirty="0">
                <a:solidFill>
                  <a:schemeClr val="tx2"/>
                </a:solidFill>
              </a:rPr>
              <a:t> </a:t>
            </a:r>
            <a:r>
              <a:rPr lang="cs-CZ" altLang="cs-CZ" sz="2000" dirty="0" err="1">
                <a:solidFill>
                  <a:schemeClr val="tx2"/>
                </a:solidFill>
              </a:rPr>
              <a:t>situated</a:t>
            </a:r>
            <a:endParaRPr lang="cs-CZ" altLang="cs-CZ" sz="2000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</a:pPr>
            <a:endParaRPr lang="cs-CZ" altLang="cs-CZ" sz="2000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</a:pPr>
            <a:endParaRPr lang="cs-CZ" altLang="cs-CZ" sz="2000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</a:pPr>
            <a:endParaRPr lang="cs-CZ" altLang="cs-CZ" sz="2000" dirty="0"/>
          </a:p>
        </p:txBody>
      </p:sp>
      <p:pic>
        <p:nvPicPr>
          <p:cNvPr id="9222" name="Picture 6" descr="indire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205038"/>
            <a:ext cx="34099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1050EBB-FCE8-43DB-83DE-06AB278E9D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5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88"/>
    </mc:Choice>
    <mc:Fallback xmlns="">
      <p:transition spd="slow" advTm="27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FF00"/>
                </a:solidFill>
              </a:rPr>
              <a:t>Nerve </a:t>
            </a:r>
            <a:r>
              <a:rPr lang="cs-CZ" altLang="cs-CZ" dirty="0" err="1">
                <a:solidFill>
                  <a:srgbClr val="FFFF00"/>
                </a:solidFill>
              </a:rPr>
              <a:t>block</a:t>
            </a:r>
            <a:r>
              <a:rPr lang="cs-CZ" altLang="cs-CZ" dirty="0">
                <a:solidFill>
                  <a:srgbClr val="FFFF00"/>
                </a:solidFill>
              </a:rPr>
              <a:t> </a:t>
            </a:r>
            <a:r>
              <a:rPr lang="cs-CZ" altLang="cs-CZ" dirty="0" err="1">
                <a:solidFill>
                  <a:srgbClr val="FFFF00"/>
                </a:solidFill>
              </a:rPr>
              <a:t>anaesthesia</a:t>
            </a:r>
            <a:endParaRPr lang="cs-CZ" altLang="cs-CZ" dirty="0">
              <a:solidFill>
                <a:srgbClr val="FFFF00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altLang="cs-CZ" sz="3200" u="sng" dirty="0">
                <a:solidFill>
                  <a:schemeClr val="tx2"/>
                </a:solidFill>
              </a:rPr>
              <a:t>N. </a:t>
            </a:r>
            <a:r>
              <a:rPr lang="cs-CZ" altLang="cs-CZ" sz="3200" u="sng" dirty="0" err="1">
                <a:solidFill>
                  <a:schemeClr val="tx2"/>
                </a:solidFill>
              </a:rPr>
              <a:t>alveolaris</a:t>
            </a:r>
            <a:r>
              <a:rPr lang="cs-CZ" altLang="cs-CZ" sz="3200" u="sng" dirty="0">
                <a:solidFill>
                  <a:schemeClr val="tx2"/>
                </a:solidFill>
              </a:rPr>
              <a:t> </a:t>
            </a:r>
            <a:r>
              <a:rPr lang="cs-CZ" altLang="cs-CZ" sz="3200" u="sng" dirty="0" err="1">
                <a:solidFill>
                  <a:schemeClr val="tx2"/>
                </a:solidFill>
              </a:rPr>
              <a:t>inferior</a:t>
            </a:r>
            <a:endParaRPr lang="cs-CZ" altLang="cs-CZ" sz="3200" u="sng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</a:pPr>
            <a:endParaRPr lang="cs-CZ" altLang="cs-CZ" u="sng" dirty="0"/>
          </a:p>
          <a:p>
            <a:pPr>
              <a:buFont typeface="Wingdings" pitchFamily="2" charset="2"/>
              <a:buNone/>
            </a:pPr>
            <a:r>
              <a:rPr lang="cs-CZ" altLang="cs-CZ" sz="3600" u="sng" dirty="0" err="1">
                <a:solidFill>
                  <a:schemeClr val="tx2"/>
                </a:solidFill>
              </a:rPr>
              <a:t>Indirect</a:t>
            </a:r>
            <a:endParaRPr lang="cs-CZ" altLang="cs-CZ" sz="3600" u="sng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cs-CZ" altLang="cs-CZ" sz="2800" dirty="0">
                <a:solidFill>
                  <a:schemeClr val="tx2"/>
                </a:solidFill>
              </a:rPr>
              <a:t>1. </a:t>
            </a:r>
            <a:r>
              <a:rPr lang="cs-CZ" altLang="cs-CZ" sz="2800" dirty="0" err="1">
                <a:solidFill>
                  <a:schemeClr val="tx2"/>
                </a:solidFill>
              </a:rPr>
              <a:t>The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syringe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</a:p>
          <a:p>
            <a:pPr>
              <a:buFont typeface="Wingdings" pitchFamily="2" charset="2"/>
              <a:buNone/>
            </a:pPr>
            <a:r>
              <a:rPr lang="cs-CZ" altLang="cs-CZ" sz="2800" dirty="0">
                <a:solidFill>
                  <a:schemeClr val="tx2"/>
                </a:solidFill>
              </a:rPr>
              <a:t>on </a:t>
            </a:r>
            <a:r>
              <a:rPr lang="cs-CZ" altLang="cs-CZ" sz="2800" dirty="0" err="1">
                <a:solidFill>
                  <a:schemeClr val="tx2"/>
                </a:solidFill>
              </a:rPr>
              <a:t>the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opposite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canine</a:t>
            </a:r>
            <a:endParaRPr lang="cs-CZ" altLang="cs-CZ" sz="2800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cs-CZ" altLang="cs-CZ" sz="2800" dirty="0" err="1">
                <a:solidFill>
                  <a:schemeClr val="tx2"/>
                </a:solidFill>
              </a:rPr>
              <a:t>The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needle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goes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behind</a:t>
            </a:r>
            <a:endParaRPr lang="cs-CZ" altLang="cs-CZ" sz="2800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cs-CZ" altLang="cs-CZ" sz="2800" dirty="0" err="1">
                <a:solidFill>
                  <a:schemeClr val="tx2"/>
                </a:solidFill>
              </a:rPr>
              <a:t>the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crista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temporalis</a:t>
            </a:r>
            <a:r>
              <a:rPr lang="cs-CZ" altLang="cs-CZ" sz="2800" dirty="0">
                <a:solidFill>
                  <a:schemeClr val="tx2"/>
                </a:solidFill>
              </a:rPr>
              <a:t>, </a:t>
            </a:r>
          </a:p>
          <a:p>
            <a:pPr>
              <a:buFont typeface="Wingdings" pitchFamily="2" charset="2"/>
              <a:buNone/>
            </a:pPr>
            <a:endParaRPr lang="cs-CZ" altLang="cs-CZ" sz="2800" dirty="0"/>
          </a:p>
          <a:p>
            <a:pPr>
              <a:buFont typeface="Wingdings" pitchFamily="2" charset="2"/>
              <a:buNone/>
            </a:pPr>
            <a:endParaRPr lang="cs-CZ" altLang="cs-CZ" sz="2000" dirty="0"/>
          </a:p>
          <a:p>
            <a:pPr>
              <a:buFont typeface="Wingdings" pitchFamily="2" charset="2"/>
              <a:buNone/>
            </a:pPr>
            <a:endParaRPr lang="cs-CZ" altLang="cs-CZ" sz="2000" dirty="0"/>
          </a:p>
          <a:p>
            <a:pPr>
              <a:buFont typeface="Wingdings" pitchFamily="2" charset="2"/>
              <a:buNone/>
            </a:pPr>
            <a:endParaRPr lang="cs-CZ" altLang="cs-CZ" sz="2000" dirty="0"/>
          </a:p>
        </p:txBody>
      </p:sp>
      <p:pic>
        <p:nvPicPr>
          <p:cNvPr id="14340" name="Picture 4" descr="indire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205038"/>
            <a:ext cx="34099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24DD9A6-48BD-4D1E-B7A8-AB4838D070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3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51"/>
    </mc:Choice>
    <mc:Fallback xmlns="">
      <p:transition spd="slow" advTm="22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Nerve block anaesthesia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altLang="cs-CZ" sz="3200" u="sng" dirty="0"/>
              <a:t>N. </a:t>
            </a:r>
            <a:r>
              <a:rPr lang="cs-CZ" altLang="cs-CZ" sz="3200" u="sng" dirty="0" err="1"/>
              <a:t>alveolaris</a:t>
            </a:r>
            <a:r>
              <a:rPr lang="cs-CZ" altLang="cs-CZ" sz="3200" u="sng" dirty="0"/>
              <a:t> </a:t>
            </a:r>
            <a:r>
              <a:rPr lang="cs-CZ" altLang="cs-CZ" sz="3200" u="sng" dirty="0" err="1"/>
              <a:t>inferior</a:t>
            </a:r>
            <a:endParaRPr lang="cs-CZ" altLang="cs-CZ" sz="3200" u="sng" dirty="0"/>
          </a:p>
          <a:p>
            <a:pPr>
              <a:buFont typeface="Wingdings" pitchFamily="2" charset="2"/>
              <a:buNone/>
            </a:pPr>
            <a:endParaRPr lang="cs-CZ" altLang="cs-CZ" u="sng" dirty="0"/>
          </a:p>
          <a:p>
            <a:pPr>
              <a:buFont typeface="Wingdings" pitchFamily="2" charset="2"/>
              <a:buNone/>
            </a:pPr>
            <a:r>
              <a:rPr lang="cs-CZ" altLang="cs-CZ" sz="3600" dirty="0" err="1">
                <a:solidFill>
                  <a:schemeClr val="tx2"/>
                </a:solidFill>
              </a:rPr>
              <a:t>Indirect</a:t>
            </a:r>
            <a:endParaRPr lang="cs-CZ" altLang="cs-CZ" sz="3600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cs-CZ" altLang="cs-CZ" sz="2800" dirty="0">
                <a:solidFill>
                  <a:schemeClr val="tx2"/>
                </a:solidFill>
              </a:rPr>
              <a:t>2. </a:t>
            </a:r>
            <a:r>
              <a:rPr lang="cs-CZ" altLang="cs-CZ" sz="2800" dirty="0" err="1">
                <a:solidFill>
                  <a:schemeClr val="tx2"/>
                </a:solidFill>
              </a:rPr>
              <a:t>The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needle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goes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deeper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</a:p>
          <a:p>
            <a:pPr>
              <a:buFont typeface="Wingdings" pitchFamily="2" charset="2"/>
              <a:buNone/>
            </a:pPr>
            <a:r>
              <a:rPr lang="cs-CZ" altLang="cs-CZ" sz="2800" dirty="0">
                <a:solidFill>
                  <a:schemeClr val="tx2"/>
                </a:solidFill>
              </a:rPr>
              <a:t>in </a:t>
            </a:r>
            <a:r>
              <a:rPr lang="cs-CZ" altLang="cs-CZ" sz="2800" dirty="0" err="1">
                <a:solidFill>
                  <a:schemeClr val="tx2"/>
                </a:solidFill>
              </a:rPr>
              <a:t>the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contact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with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the</a:t>
            </a:r>
            <a:r>
              <a:rPr lang="cs-CZ" altLang="cs-CZ" sz="2800" dirty="0">
                <a:solidFill>
                  <a:schemeClr val="tx2"/>
                </a:solidFill>
              </a:rPr>
              <a:t> bone</a:t>
            </a:r>
          </a:p>
          <a:p>
            <a:pPr>
              <a:buFont typeface="Wingdings" pitchFamily="2" charset="2"/>
              <a:buNone/>
            </a:pPr>
            <a:r>
              <a:rPr lang="cs-CZ" altLang="cs-CZ" sz="2800" dirty="0" err="1">
                <a:solidFill>
                  <a:schemeClr val="tx2"/>
                </a:solidFill>
              </a:rPr>
              <a:t>The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syringe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goes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mesial</a:t>
            </a:r>
            <a:endParaRPr lang="cs-CZ" altLang="cs-CZ" sz="2800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</a:pPr>
            <a:endParaRPr lang="cs-CZ" altLang="cs-CZ" sz="2800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</a:pPr>
            <a:endParaRPr lang="cs-CZ" altLang="cs-CZ" sz="2000" dirty="0"/>
          </a:p>
        </p:txBody>
      </p:sp>
      <p:pic>
        <p:nvPicPr>
          <p:cNvPr id="15364" name="Picture 4" descr="indire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05038"/>
            <a:ext cx="34099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7236BF6-4A5C-4302-B670-28D431CCC1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7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38"/>
    </mc:Choice>
    <mc:Fallback xmlns="">
      <p:transition spd="slow" advTm="20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FF00"/>
                </a:solidFill>
              </a:rPr>
              <a:t>Nerve </a:t>
            </a:r>
            <a:r>
              <a:rPr lang="cs-CZ" altLang="cs-CZ" dirty="0" err="1">
                <a:solidFill>
                  <a:srgbClr val="FFFF00"/>
                </a:solidFill>
              </a:rPr>
              <a:t>block</a:t>
            </a:r>
            <a:r>
              <a:rPr lang="cs-CZ" altLang="cs-CZ" dirty="0">
                <a:solidFill>
                  <a:srgbClr val="FFFF00"/>
                </a:solidFill>
              </a:rPr>
              <a:t> </a:t>
            </a:r>
            <a:r>
              <a:rPr lang="cs-CZ" altLang="cs-CZ" dirty="0" err="1">
                <a:solidFill>
                  <a:srgbClr val="FFFF00"/>
                </a:solidFill>
              </a:rPr>
              <a:t>anaesthesia</a:t>
            </a:r>
            <a:endParaRPr lang="cs-CZ" altLang="cs-CZ" dirty="0">
              <a:solidFill>
                <a:srgbClr val="FFFF00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altLang="cs-CZ" sz="3200" u="sng" dirty="0">
                <a:solidFill>
                  <a:schemeClr val="tx2"/>
                </a:solidFill>
              </a:rPr>
              <a:t>N. </a:t>
            </a:r>
            <a:r>
              <a:rPr lang="cs-CZ" altLang="cs-CZ" sz="3200" u="sng" dirty="0" err="1">
                <a:solidFill>
                  <a:schemeClr val="tx2"/>
                </a:solidFill>
              </a:rPr>
              <a:t>alveolaris</a:t>
            </a:r>
            <a:r>
              <a:rPr lang="cs-CZ" altLang="cs-CZ" sz="3200" u="sng" dirty="0">
                <a:solidFill>
                  <a:schemeClr val="tx2"/>
                </a:solidFill>
              </a:rPr>
              <a:t> </a:t>
            </a:r>
            <a:r>
              <a:rPr lang="cs-CZ" altLang="cs-CZ" sz="3200" u="sng" dirty="0" err="1">
                <a:solidFill>
                  <a:schemeClr val="tx2"/>
                </a:solidFill>
              </a:rPr>
              <a:t>inferior</a:t>
            </a:r>
            <a:endParaRPr lang="cs-CZ" altLang="cs-CZ" sz="3200" u="sng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</a:pPr>
            <a:endParaRPr lang="cs-CZ" altLang="cs-CZ" u="sng" dirty="0"/>
          </a:p>
          <a:p>
            <a:pPr>
              <a:buFont typeface="Wingdings" pitchFamily="2" charset="2"/>
              <a:buNone/>
            </a:pPr>
            <a:r>
              <a:rPr lang="cs-CZ" altLang="cs-CZ" sz="4000" u="sng" dirty="0" err="1">
                <a:solidFill>
                  <a:schemeClr val="tx2"/>
                </a:solidFill>
              </a:rPr>
              <a:t>Indirect</a:t>
            </a:r>
            <a:endParaRPr lang="cs-CZ" altLang="cs-CZ" sz="4000" u="sng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cs-CZ" altLang="cs-CZ" sz="2800" dirty="0">
                <a:solidFill>
                  <a:schemeClr val="tx2"/>
                </a:solidFill>
              </a:rPr>
              <a:t>3. </a:t>
            </a:r>
            <a:r>
              <a:rPr lang="cs-CZ" altLang="cs-CZ" sz="2800" dirty="0" err="1">
                <a:solidFill>
                  <a:schemeClr val="tx2"/>
                </a:solidFill>
              </a:rPr>
              <a:t>The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contact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with</a:t>
            </a:r>
            <a:r>
              <a:rPr lang="cs-CZ" altLang="cs-CZ" sz="2800" dirty="0">
                <a:solidFill>
                  <a:schemeClr val="tx2"/>
                </a:solidFill>
              </a:rPr>
              <a:t> bone</a:t>
            </a:r>
          </a:p>
          <a:p>
            <a:pPr>
              <a:buFont typeface="Wingdings" pitchFamily="2" charset="2"/>
              <a:buNone/>
            </a:pPr>
            <a:r>
              <a:rPr lang="cs-CZ" altLang="cs-CZ" sz="2800" dirty="0" err="1">
                <a:solidFill>
                  <a:schemeClr val="tx2"/>
                </a:solidFill>
              </a:rPr>
              <a:t>is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lost</a:t>
            </a:r>
            <a:r>
              <a:rPr lang="cs-CZ" altLang="cs-CZ" sz="2800" dirty="0">
                <a:solidFill>
                  <a:schemeClr val="tx2"/>
                </a:solidFill>
              </a:rPr>
              <a:t>, </a:t>
            </a:r>
            <a:r>
              <a:rPr lang="cs-CZ" altLang="cs-CZ" sz="2800" dirty="0" err="1">
                <a:solidFill>
                  <a:schemeClr val="tx2"/>
                </a:solidFill>
              </a:rPr>
              <a:t>the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syringe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goes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back</a:t>
            </a:r>
            <a:endParaRPr lang="cs-CZ" altLang="cs-CZ" sz="2800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cs-CZ" altLang="cs-CZ" sz="2800" dirty="0" err="1">
                <a:solidFill>
                  <a:schemeClr val="tx2"/>
                </a:solidFill>
              </a:rPr>
              <a:t>Aspiration</a:t>
            </a:r>
            <a:r>
              <a:rPr lang="cs-CZ" altLang="cs-CZ" sz="2800" dirty="0">
                <a:solidFill>
                  <a:schemeClr val="tx2"/>
                </a:solidFill>
              </a:rPr>
              <a:t> and a </a:t>
            </a:r>
            <a:r>
              <a:rPr lang="cs-CZ" altLang="cs-CZ" sz="2800" dirty="0" err="1">
                <a:solidFill>
                  <a:schemeClr val="tx2"/>
                </a:solidFill>
              </a:rPr>
              <a:t>injection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of</a:t>
            </a:r>
            <a:endParaRPr lang="cs-CZ" altLang="cs-CZ" sz="2800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cs-CZ" altLang="cs-CZ" sz="2800" dirty="0" err="1">
                <a:solidFill>
                  <a:schemeClr val="tx2"/>
                </a:solidFill>
              </a:rPr>
              <a:t>the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drug</a:t>
            </a:r>
            <a:r>
              <a:rPr lang="cs-CZ" altLang="cs-CZ" sz="2800" dirty="0">
                <a:solidFill>
                  <a:schemeClr val="tx2"/>
                </a:solidFill>
              </a:rPr>
              <a:t>. </a:t>
            </a:r>
          </a:p>
          <a:p>
            <a:pPr>
              <a:buFont typeface="Wingdings" pitchFamily="2" charset="2"/>
              <a:buNone/>
            </a:pPr>
            <a:endParaRPr lang="cs-CZ" altLang="cs-CZ" sz="2800" dirty="0">
              <a:solidFill>
                <a:schemeClr val="tx2"/>
              </a:solidFill>
            </a:endParaRPr>
          </a:p>
        </p:txBody>
      </p:sp>
      <p:pic>
        <p:nvPicPr>
          <p:cNvPr id="16388" name="Picture 4" descr="indire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76872"/>
            <a:ext cx="34099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68544A5-00AD-4CE0-A572-8AB12EA4B6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7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90"/>
    </mc:Choice>
    <mc:Fallback xmlns="">
      <p:transition spd="slow" advTm="39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284476"/>
            <a:ext cx="5086350" cy="3810000"/>
          </a:xfrm>
        </p:spPr>
      </p:pic>
      <p:sp>
        <p:nvSpPr>
          <p:cNvPr id="6" name="TextovéPole 5"/>
          <p:cNvSpPr txBox="1"/>
          <p:nvPr/>
        </p:nvSpPr>
        <p:spPr>
          <a:xfrm>
            <a:off x="5508104" y="378904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II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419157" y="3751400"/>
            <a:ext cx="290464" cy="3693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2"/>
                </a:solidFill>
              </a:rPr>
              <a:t>I.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311634" y="4521743"/>
            <a:ext cx="343364" cy="3693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2"/>
                </a:solidFill>
              </a:rPr>
              <a:t>II.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5349406" y="4072426"/>
            <a:ext cx="449162" cy="3693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2"/>
                </a:solidFill>
              </a:rPr>
              <a:t>III.</a:t>
            </a:r>
            <a:r>
              <a:rPr lang="cs-CZ" dirty="0"/>
              <a:t> </a:t>
            </a:r>
          </a:p>
        </p:txBody>
      </p:sp>
      <p:cxnSp>
        <p:nvCxnSpPr>
          <p:cNvPr id="13" name="Přímá spojnice se šipkou 12"/>
          <p:cNvCxnSpPr/>
          <p:nvPr/>
        </p:nvCxnSpPr>
        <p:spPr>
          <a:xfrm flipV="1">
            <a:off x="4311634" y="3973706"/>
            <a:ext cx="1170020" cy="56677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>
            <a:stCxn id="7" idx="0"/>
          </p:cNvCxnSpPr>
          <p:nvPr/>
        </p:nvCxnSpPr>
        <p:spPr>
          <a:xfrm flipH="1" flipV="1">
            <a:off x="3632173" y="2780928"/>
            <a:ext cx="1932216" cy="97047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H="1" flipV="1">
            <a:off x="3581141" y="2780928"/>
            <a:ext cx="774835" cy="182197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1B421D70-57FD-41BA-9F3E-0E54DEE8FE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68"/>
    </mc:Choice>
    <mc:Fallback xmlns="">
      <p:transition spd="slow" advTm="60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640D8E-1EBC-43CB-803F-DB110B20E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DIRECT </a:t>
            </a:r>
            <a:r>
              <a:rPr lang="cs-CZ" dirty="0" err="1"/>
              <a:t>Method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68D85E-F2C1-445B-AF75-521C480FDC1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None/>
            </a:pPr>
            <a:r>
              <a:rPr lang="cs-CZ" altLang="cs-CZ" sz="2800" dirty="0" err="1">
                <a:solidFill>
                  <a:schemeClr val="tx2"/>
                </a:solidFill>
              </a:rPr>
              <a:t>The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beginning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is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the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same</a:t>
            </a:r>
            <a:endParaRPr lang="cs-CZ" altLang="cs-CZ" sz="2800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</a:pPr>
            <a:endParaRPr lang="cs-CZ" altLang="cs-CZ" sz="2800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cs-CZ" altLang="cs-CZ" sz="2800" dirty="0" err="1">
                <a:solidFill>
                  <a:schemeClr val="tx2"/>
                </a:solidFill>
              </a:rPr>
              <a:t>Put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the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forefinger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</a:p>
          <a:p>
            <a:pPr>
              <a:buFont typeface="Wingdings" pitchFamily="2" charset="2"/>
              <a:buNone/>
            </a:pPr>
            <a:r>
              <a:rPr lang="cs-CZ" altLang="cs-CZ" sz="2800" dirty="0">
                <a:solidFill>
                  <a:schemeClr val="tx2"/>
                </a:solidFill>
              </a:rPr>
              <a:t>on </a:t>
            </a:r>
            <a:r>
              <a:rPr lang="cs-CZ" altLang="cs-CZ" sz="2800" dirty="0" err="1">
                <a:solidFill>
                  <a:schemeClr val="tx2"/>
                </a:solidFill>
              </a:rPr>
              <a:t>the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occlusal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surface</a:t>
            </a:r>
            <a:endParaRPr lang="cs-CZ" altLang="cs-CZ" sz="2800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cs-CZ" altLang="cs-CZ" sz="2800" dirty="0" err="1">
                <a:solidFill>
                  <a:schemeClr val="tx2"/>
                </a:solidFill>
              </a:rPr>
              <a:t>Rotate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inside</a:t>
            </a:r>
            <a:r>
              <a:rPr lang="cs-CZ" altLang="cs-CZ" sz="2800" dirty="0">
                <a:solidFill>
                  <a:schemeClr val="tx2"/>
                </a:solidFill>
              </a:rPr>
              <a:t>  (</a:t>
            </a:r>
            <a:r>
              <a:rPr lang="cs-CZ" altLang="cs-CZ" sz="2800" dirty="0" err="1">
                <a:solidFill>
                  <a:schemeClr val="tx2"/>
                </a:solidFill>
              </a:rPr>
              <a:t>nail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inside</a:t>
            </a:r>
            <a:r>
              <a:rPr lang="cs-CZ" altLang="cs-CZ" sz="2800" dirty="0">
                <a:solidFill>
                  <a:schemeClr val="tx2"/>
                </a:solidFill>
              </a:rPr>
              <a:t>)</a:t>
            </a:r>
          </a:p>
          <a:p>
            <a:pPr>
              <a:buFont typeface="Wingdings" pitchFamily="2" charset="2"/>
              <a:buNone/>
            </a:pPr>
            <a:r>
              <a:rPr lang="cs-CZ" altLang="cs-CZ" sz="2800" dirty="0">
                <a:solidFill>
                  <a:schemeClr val="tx2"/>
                </a:solidFill>
              </a:rPr>
              <a:t>1 cm up </a:t>
            </a:r>
            <a:r>
              <a:rPr lang="cs-CZ" altLang="cs-CZ" sz="2800" dirty="0" err="1">
                <a:solidFill>
                  <a:schemeClr val="tx2"/>
                </a:solidFill>
              </a:rPr>
              <a:t>occlusal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surface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</a:p>
          <a:p>
            <a:pPr>
              <a:buFont typeface="Wingdings" pitchFamily="2" charset="2"/>
              <a:buNone/>
            </a:pPr>
            <a:r>
              <a:rPr lang="cs-CZ" altLang="cs-CZ" sz="2800" dirty="0" err="1">
                <a:solidFill>
                  <a:schemeClr val="tx2"/>
                </a:solidFill>
              </a:rPr>
              <a:t>the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puncture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is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situated</a:t>
            </a:r>
            <a:endParaRPr lang="cs-CZ" altLang="cs-CZ" sz="2800" dirty="0">
              <a:solidFill>
                <a:schemeClr val="tx2"/>
              </a:solidFill>
            </a:endParaRPr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3194B98-9E5F-407F-A7A2-956A7D0F4A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4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83"/>
    </mc:Choice>
    <mc:Fallback xmlns="">
      <p:transition spd="slow" advTm="22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FF00"/>
                </a:solidFill>
              </a:rPr>
              <a:t>Nerve </a:t>
            </a:r>
            <a:r>
              <a:rPr lang="cs-CZ" altLang="cs-CZ" dirty="0" err="1">
                <a:solidFill>
                  <a:srgbClr val="FFFF00"/>
                </a:solidFill>
              </a:rPr>
              <a:t>block</a:t>
            </a:r>
            <a:r>
              <a:rPr lang="cs-CZ" altLang="cs-CZ" dirty="0">
                <a:solidFill>
                  <a:srgbClr val="FFFF00"/>
                </a:solidFill>
              </a:rPr>
              <a:t> </a:t>
            </a:r>
            <a:r>
              <a:rPr lang="cs-CZ" altLang="cs-CZ" dirty="0" err="1">
                <a:solidFill>
                  <a:srgbClr val="FFFF00"/>
                </a:solidFill>
              </a:rPr>
              <a:t>anaesthesia</a:t>
            </a:r>
            <a:endParaRPr lang="cs-CZ" altLang="cs-CZ" dirty="0">
              <a:solidFill>
                <a:srgbClr val="FFFF00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3200" u="sng" dirty="0">
                <a:solidFill>
                  <a:schemeClr val="tx2"/>
                </a:solidFill>
              </a:rPr>
              <a:t>N. </a:t>
            </a:r>
            <a:r>
              <a:rPr lang="cs-CZ" altLang="cs-CZ" sz="3200" u="sng" dirty="0" err="1">
                <a:solidFill>
                  <a:schemeClr val="tx2"/>
                </a:solidFill>
              </a:rPr>
              <a:t>alveolaris</a:t>
            </a:r>
            <a:r>
              <a:rPr lang="cs-CZ" altLang="cs-CZ" sz="3200" u="sng" dirty="0">
                <a:solidFill>
                  <a:schemeClr val="tx2"/>
                </a:solidFill>
              </a:rPr>
              <a:t> </a:t>
            </a:r>
            <a:r>
              <a:rPr lang="cs-CZ" altLang="cs-CZ" sz="3200" u="sng" dirty="0" err="1">
                <a:solidFill>
                  <a:schemeClr val="tx2"/>
                </a:solidFill>
              </a:rPr>
              <a:t>inferior</a:t>
            </a:r>
            <a:endParaRPr lang="cs-CZ" altLang="cs-CZ" sz="3200" u="sng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800" dirty="0">
                <a:solidFill>
                  <a:schemeClr val="tx2"/>
                </a:solidFill>
              </a:rPr>
              <a:t>Direct</a:t>
            </a:r>
            <a:r>
              <a:rPr lang="cs-CZ" altLang="cs-CZ" sz="2800" dirty="0"/>
              <a:t> 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cs-CZ" altLang="cs-CZ" sz="2400" dirty="0" err="1">
                <a:solidFill>
                  <a:schemeClr val="tx2"/>
                </a:solidFill>
              </a:rPr>
              <a:t>The</a:t>
            </a:r>
            <a:r>
              <a:rPr lang="cs-CZ" altLang="cs-CZ" sz="2400" dirty="0">
                <a:solidFill>
                  <a:schemeClr val="tx2"/>
                </a:solidFill>
              </a:rPr>
              <a:t> </a:t>
            </a:r>
            <a:r>
              <a:rPr lang="cs-CZ" altLang="cs-CZ" sz="2400" dirty="0" err="1">
                <a:solidFill>
                  <a:schemeClr val="tx2"/>
                </a:solidFill>
              </a:rPr>
              <a:t>puncture</a:t>
            </a:r>
            <a:r>
              <a:rPr lang="cs-CZ" altLang="cs-CZ" sz="2400" dirty="0">
                <a:solidFill>
                  <a:schemeClr val="tx2"/>
                </a:solidFill>
              </a:rPr>
              <a:t> </a:t>
            </a:r>
            <a:r>
              <a:rPr lang="cs-CZ" altLang="cs-CZ" sz="2400" dirty="0" err="1">
                <a:solidFill>
                  <a:schemeClr val="tx2"/>
                </a:solidFill>
              </a:rPr>
              <a:t>see</a:t>
            </a:r>
            <a:r>
              <a:rPr lang="cs-CZ" altLang="cs-CZ" sz="2400" dirty="0">
                <a:solidFill>
                  <a:schemeClr val="tx2"/>
                </a:solidFill>
              </a:rPr>
              <a:t> </a:t>
            </a:r>
            <a:r>
              <a:rPr lang="cs-CZ" altLang="cs-CZ" sz="2400" dirty="0" err="1">
                <a:solidFill>
                  <a:schemeClr val="tx2"/>
                </a:solidFill>
              </a:rPr>
              <a:t>previous</a:t>
            </a:r>
            <a:r>
              <a:rPr lang="cs-CZ" altLang="cs-CZ" sz="2400" dirty="0">
                <a:solidFill>
                  <a:schemeClr val="tx2"/>
                </a:solidFill>
              </a:rPr>
              <a:t> slide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cs-CZ" altLang="cs-CZ" sz="2400" dirty="0" err="1">
                <a:solidFill>
                  <a:schemeClr val="tx2"/>
                </a:solidFill>
              </a:rPr>
              <a:t>The</a:t>
            </a:r>
            <a:r>
              <a:rPr lang="cs-CZ" altLang="cs-CZ" sz="2400" dirty="0">
                <a:solidFill>
                  <a:schemeClr val="tx2"/>
                </a:solidFill>
              </a:rPr>
              <a:t> </a:t>
            </a:r>
            <a:r>
              <a:rPr lang="cs-CZ" altLang="cs-CZ" sz="2400" dirty="0" err="1">
                <a:solidFill>
                  <a:schemeClr val="tx2"/>
                </a:solidFill>
              </a:rPr>
              <a:t>syringe</a:t>
            </a:r>
            <a:r>
              <a:rPr lang="cs-CZ" altLang="cs-CZ" sz="2400" dirty="0">
                <a:solidFill>
                  <a:schemeClr val="tx2"/>
                </a:solidFill>
              </a:rPr>
              <a:t> on </a:t>
            </a:r>
            <a:r>
              <a:rPr lang="cs-CZ" altLang="cs-CZ" sz="2400" dirty="0" err="1">
                <a:solidFill>
                  <a:schemeClr val="tx2"/>
                </a:solidFill>
              </a:rPr>
              <a:t>opposite</a:t>
            </a:r>
            <a:r>
              <a:rPr lang="cs-CZ" altLang="cs-CZ" sz="2400" dirty="0">
                <a:solidFill>
                  <a:schemeClr val="tx2"/>
                </a:solidFill>
              </a:rPr>
              <a:t> </a:t>
            </a:r>
            <a:r>
              <a:rPr lang="cs-CZ" altLang="cs-CZ" sz="2400" dirty="0" err="1">
                <a:solidFill>
                  <a:schemeClr val="tx2"/>
                </a:solidFill>
              </a:rPr>
              <a:t>premolars</a:t>
            </a:r>
            <a:endParaRPr lang="cs-CZ" altLang="cs-CZ" sz="24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cs-CZ" altLang="cs-CZ" sz="2400" dirty="0" err="1">
                <a:solidFill>
                  <a:schemeClr val="tx2"/>
                </a:solidFill>
              </a:rPr>
              <a:t>The</a:t>
            </a:r>
            <a:r>
              <a:rPr lang="cs-CZ" altLang="cs-CZ" sz="2400" dirty="0">
                <a:solidFill>
                  <a:schemeClr val="tx2"/>
                </a:solidFill>
              </a:rPr>
              <a:t> </a:t>
            </a:r>
            <a:r>
              <a:rPr lang="cs-CZ" altLang="cs-CZ" sz="2400" dirty="0" err="1">
                <a:solidFill>
                  <a:schemeClr val="tx2"/>
                </a:solidFill>
              </a:rPr>
              <a:t>puncture</a:t>
            </a:r>
            <a:r>
              <a:rPr lang="cs-CZ" altLang="cs-CZ" sz="2400" dirty="0">
                <a:solidFill>
                  <a:schemeClr val="tx2"/>
                </a:solidFill>
              </a:rPr>
              <a:t> </a:t>
            </a:r>
            <a:r>
              <a:rPr lang="cs-CZ" altLang="cs-CZ" sz="2400" dirty="0" err="1">
                <a:solidFill>
                  <a:schemeClr val="tx2"/>
                </a:solidFill>
              </a:rPr>
              <a:t>is</a:t>
            </a:r>
            <a:r>
              <a:rPr lang="cs-CZ" altLang="cs-CZ" sz="2400" dirty="0">
                <a:solidFill>
                  <a:schemeClr val="tx2"/>
                </a:solidFill>
              </a:rPr>
              <a:t> </a:t>
            </a:r>
            <a:r>
              <a:rPr lang="cs-CZ" altLang="cs-CZ" sz="2400" dirty="0" err="1">
                <a:solidFill>
                  <a:schemeClr val="tx2"/>
                </a:solidFill>
              </a:rPr>
              <a:t>situated</a:t>
            </a:r>
            <a:r>
              <a:rPr lang="cs-CZ" altLang="cs-CZ" sz="2400" dirty="0">
                <a:solidFill>
                  <a:schemeClr val="tx2"/>
                </a:solidFill>
              </a:rPr>
              <a:t>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400" dirty="0">
                <a:solidFill>
                  <a:schemeClr val="tx2"/>
                </a:solidFill>
              </a:rPr>
              <a:t>     </a:t>
            </a:r>
            <a:r>
              <a:rPr lang="cs-CZ" altLang="cs-CZ" sz="2400" dirty="0" err="1">
                <a:solidFill>
                  <a:schemeClr val="tx2"/>
                </a:solidFill>
              </a:rPr>
              <a:t>medially</a:t>
            </a:r>
            <a:r>
              <a:rPr lang="cs-CZ" altLang="cs-CZ" sz="2400" dirty="0">
                <a:solidFill>
                  <a:schemeClr val="tx2"/>
                </a:solidFill>
              </a:rPr>
              <a:t> </a:t>
            </a:r>
            <a:r>
              <a:rPr lang="cs-CZ" altLang="cs-CZ" sz="2400" dirty="0" err="1">
                <a:solidFill>
                  <a:schemeClr val="tx2"/>
                </a:solidFill>
              </a:rPr>
              <a:t>from</a:t>
            </a:r>
            <a:r>
              <a:rPr lang="cs-CZ" altLang="cs-CZ" sz="2400" dirty="0">
                <a:solidFill>
                  <a:schemeClr val="tx2"/>
                </a:solidFill>
              </a:rPr>
              <a:t> </a:t>
            </a:r>
            <a:r>
              <a:rPr lang="cs-CZ" altLang="cs-CZ" sz="2400" dirty="0" err="1">
                <a:solidFill>
                  <a:schemeClr val="tx2"/>
                </a:solidFill>
              </a:rPr>
              <a:t>crista</a:t>
            </a:r>
            <a:r>
              <a:rPr lang="cs-CZ" altLang="cs-CZ" sz="2400" dirty="0">
                <a:solidFill>
                  <a:schemeClr val="tx2"/>
                </a:solidFill>
              </a:rPr>
              <a:t> </a:t>
            </a:r>
            <a:r>
              <a:rPr lang="cs-CZ" altLang="cs-CZ" sz="2400" dirty="0" err="1">
                <a:solidFill>
                  <a:schemeClr val="tx2"/>
                </a:solidFill>
              </a:rPr>
              <a:t>temporalis</a:t>
            </a:r>
            <a:r>
              <a:rPr lang="cs-CZ" altLang="cs-CZ" sz="2400" dirty="0">
                <a:solidFill>
                  <a:schemeClr val="tx2"/>
                </a:solidFill>
              </a:rPr>
              <a:t>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400" dirty="0">
                <a:solidFill>
                  <a:schemeClr val="tx2"/>
                </a:solidFill>
              </a:rPr>
              <a:t>    and </a:t>
            </a:r>
            <a:r>
              <a:rPr lang="cs-CZ" altLang="cs-CZ" sz="2400" dirty="0" err="1">
                <a:solidFill>
                  <a:schemeClr val="tx2"/>
                </a:solidFill>
              </a:rPr>
              <a:t>laterally</a:t>
            </a:r>
            <a:r>
              <a:rPr lang="cs-CZ" altLang="cs-CZ" sz="2400" dirty="0">
                <a:solidFill>
                  <a:schemeClr val="tx2"/>
                </a:solidFill>
              </a:rPr>
              <a:t> </a:t>
            </a:r>
            <a:r>
              <a:rPr lang="cs-CZ" altLang="cs-CZ" sz="2400" dirty="0" err="1">
                <a:solidFill>
                  <a:schemeClr val="tx2"/>
                </a:solidFill>
              </a:rPr>
              <a:t>from</a:t>
            </a:r>
            <a:r>
              <a:rPr lang="cs-CZ" altLang="cs-CZ" sz="2400" dirty="0">
                <a:solidFill>
                  <a:schemeClr val="tx2"/>
                </a:solidFill>
              </a:rPr>
              <a:t> </a:t>
            </a:r>
            <a:r>
              <a:rPr lang="cs-CZ" altLang="cs-CZ" sz="2400" dirty="0" err="1">
                <a:solidFill>
                  <a:schemeClr val="tx2"/>
                </a:solidFill>
              </a:rPr>
              <a:t>plica</a:t>
            </a:r>
            <a:r>
              <a:rPr lang="cs-CZ" altLang="cs-CZ" sz="2400" dirty="0">
                <a:solidFill>
                  <a:schemeClr val="tx2"/>
                </a:solidFill>
              </a:rPr>
              <a:t> </a:t>
            </a:r>
            <a:r>
              <a:rPr lang="cs-CZ" altLang="cs-CZ" sz="2400" dirty="0" err="1">
                <a:solidFill>
                  <a:schemeClr val="tx2"/>
                </a:solidFill>
              </a:rPr>
              <a:t>prerygomandibularis</a:t>
            </a:r>
            <a:r>
              <a:rPr lang="cs-CZ" altLang="cs-CZ" sz="2400" dirty="0">
                <a:solidFill>
                  <a:schemeClr val="tx2"/>
                </a:solidFill>
              </a:rPr>
              <a:t> (</a:t>
            </a:r>
            <a:r>
              <a:rPr lang="cs-CZ" altLang="cs-CZ" sz="2400" dirty="0" err="1">
                <a:solidFill>
                  <a:schemeClr val="tx2"/>
                </a:solidFill>
              </a:rPr>
              <a:t>into</a:t>
            </a:r>
            <a:r>
              <a:rPr lang="cs-CZ" altLang="cs-CZ" sz="2400" dirty="0">
                <a:solidFill>
                  <a:schemeClr val="tx2"/>
                </a:solidFill>
              </a:rPr>
              <a:t> a </a:t>
            </a:r>
            <a:r>
              <a:rPr lang="cs-CZ" altLang="cs-CZ" sz="2400" dirty="0" err="1">
                <a:solidFill>
                  <a:schemeClr val="tx2"/>
                </a:solidFill>
              </a:rPr>
              <a:t>small</a:t>
            </a:r>
            <a:r>
              <a:rPr lang="cs-CZ" altLang="cs-CZ" sz="2400" dirty="0">
                <a:solidFill>
                  <a:schemeClr val="tx2"/>
                </a:solidFill>
              </a:rPr>
              <a:t> </a:t>
            </a:r>
            <a:r>
              <a:rPr lang="cs-CZ" altLang="cs-CZ" sz="2400" dirty="0" err="1">
                <a:solidFill>
                  <a:schemeClr val="tx2"/>
                </a:solidFill>
              </a:rPr>
              <a:t>depression</a:t>
            </a:r>
            <a:r>
              <a:rPr lang="cs-CZ" altLang="cs-CZ" sz="2400" dirty="0">
                <a:solidFill>
                  <a:schemeClr val="tx2"/>
                </a:solidFill>
              </a:rPr>
              <a:t> in </a:t>
            </a:r>
            <a:r>
              <a:rPr lang="cs-CZ" altLang="cs-CZ" sz="2400" dirty="0" err="1">
                <a:solidFill>
                  <a:schemeClr val="tx2"/>
                </a:solidFill>
              </a:rPr>
              <a:t>mucosa</a:t>
            </a:r>
            <a:r>
              <a:rPr lang="cs-CZ" altLang="cs-CZ" sz="2400" dirty="0">
                <a:solidFill>
                  <a:schemeClr val="tx2"/>
                </a:solidFill>
              </a:rPr>
              <a:t>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800" dirty="0">
                <a:solidFill>
                  <a:schemeClr val="tx2"/>
                </a:solidFill>
              </a:rPr>
              <a:t>1,5 cm </a:t>
            </a:r>
            <a:r>
              <a:rPr lang="cs-CZ" altLang="cs-CZ" sz="2800" dirty="0" err="1">
                <a:solidFill>
                  <a:schemeClr val="tx2"/>
                </a:solidFill>
              </a:rPr>
              <a:t>deep</a:t>
            </a:r>
            <a:endParaRPr lang="cs-CZ" altLang="cs-CZ" sz="2800" dirty="0">
              <a:solidFill>
                <a:schemeClr val="tx2"/>
              </a:solidFill>
            </a:endParaRPr>
          </a:p>
        </p:txBody>
      </p:sp>
      <p:pic>
        <p:nvPicPr>
          <p:cNvPr id="18436" name="Picture 4" descr="dire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975" y="1772816"/>
            <a:ext cx="2663825" cy="265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A74D1BD-4AC4-456F-A93A-D7F9565DF8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6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75"/>
    </mc:Choice>
    <mc:Fallback xmlns="">
      <p:transition spd="slow" advTm="61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Nerve block anaesthesia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altLang="cs-CZ" sz="3200" u="sng" dirty="0">
                <a:solidFill>
                  <a:schemeClr val="tx2"/>
                </a:solidFill>
              </a:rPr>
              <a:t>N. </a:t>
            </a:r>
            <a:r>
              <a:rPr lang="cs-CZ" altLang="cs-CZ" sz="3200" u="sng" dirty="0" err="1">
                <a:solidFill>
                  <a:schemeClr val="tx2"/>
                </a:solidFill>
              </a:rPr>
              <a:t>alveolaris</a:t>
            </a:r>
            <a:r>
              <a:rPr lang="cs-CZ" altLang="cs-CZ" sz="3200" u="sng" dirty="0">
                <a:solidFill>
                  <a:schemeClr val="tx2"/>
                </a:solidFill>
              </a:rPr>
              <a:t> </a:t>
            </a:r>
            <a:r>
              <a:rPr lang="cs-CZ" altLang="cs-CZ" sz="3200" u="sng" dirty="0" err="1">
                <a:solidFill>
                  <a:schemeClr val="tx2"/>
                </a:solidFill>
              </a:rPr>
              <a:t>inferior</a:t>
            </a:r>
            <a:endParaRPr lang="cs-CZ" altLang="cs-CZ" sz="3200" u="sng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</a:pPr>
            <a:endParaRPr lang="cs-CZ" altLang="cs-CZ" sz="3200" u="sng" dirty="0">
              <a:solidFill>
                <a:schemeClr val="tx2"/>
              </a:solidFill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808038" y="2944813"/>
            <a:ext cx="718498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200" dirty="0" err="1"/>
              <a:t>Anaesthetic</a:t>
            </a:r>
            <a:r>
              <a:rPr lang="cs-CZ" altLang="cs-CZ" sz="3200" dirty="0"/>
              <a:t> </a:t>
            </a:r>
            <a:r>
              <a:rPr lang="cs-CZ" altLang="cs-CZ" sz="3200" dirty="0" err="1"/>
              <a:t>zone</a:t>
            </a:r>
            <a:r>
              <a:rPr lang="cs-CZ" altLang="cs-CZ" sz="3200" dirty="0"/>
              <a:t> </a:t>
            </a:r>
          </a:p>
          <a:p>
            <a:endParaRPr lang="cs-CZ" altLang="cs-CZ" sz="3200" dirty="0"/>
          </a:p>
          <a:p>
            <a:r>
              <a:rPr lang="cs-CZ" altLang="cs-CZ" sz="3200" dirty="0" err="1">
                <a:solidFill>
                  <a:schemeClr val="tx2"/>
                </a:solidFill>
              </a:rPr>
              <a:t>Molars</a:t>
            </a:r>
            <a:r>
              <a:rPr lang="cs-CZ" altLang="cs-CZ" sz="3200" dirty="0">
                <a:solidFill>
                  <a:schemeClr val="tx2"/>
                </a:solidFill>
              </a:rPr>
              <a:t>, </a:t>
            </a:r>
            <a:r>
              <a:rPr lang="cs-CZ" altLang="cs-CZ" sz="3200" dirty="0" err="1">
                <a:solidFill>
                  <a:schemeClr val="tx2"/>
                </a:solidFill>
              </a:rPr>
              <a:t>premolars</a:t>
            </a:r>
            <a:r>
              <a:rPr lang="cs-CZ" altLang="cs-CZ" sz="3200" dirty="0">
                <a:solidFill>
                  <a:schemeClr val="tx2"/>
                </a:solidFill>
              </a:rPr>
              <a:t>, </a:t>
            </a:r>
            <a:r>
              <a:rPr lang="cs-CZ" altLang="cs-CZ" sz="3200" dirty="0" err="1">
                <a:solidFill>
                  <a:schemeClr val="tx2"/>
                </a:solidFill>
              </a:rPr>
              <a:t>mucosa</a:t>
            </a:r>
            <a:r>
              <a:rPr lang="cs-CZ" altLang="cs-CZ" sz="3200" dirty="0">
                <a:solidFill>
                  <a:schemeClr val="tx2"/>
                </a:solidFill>
              </a:rPr>
              <a:t>, skin, bone, </a:t>
            </a:r>
            <a:r>
              <a:rPr lang="cs-CZ" altLang="cs-CZ" sz="3200" dirty="0" err="1">
                <a:solidFill>
                  <a:schemeClr val="tx2"/>
                </a:solidFill>
              </a:rPr>
              <a:t>tongue</a:t>
            </a:r>
            <a:endParaRPr lang="cs-CZ" altLang="cs-CZ" sz="3200" dirty="0">
              <a:solidFill>
                <a:schemeClr val="tx2"/>
              </a:solidFill>
            </a:endParaRPr>
          </a:p>
          <a:p>
            <a:endParaRPr lang="cs-CZ" altLang="cs-CZ" sz="32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7756F16-CB30-4180-884C-2B14D091B5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4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31"/>
    </mc:Choice>
    <mc:Fallback xmlns="">
      <p:transition spd="slow" advTm="29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FF00"/>
                </a:solidFill>
              </a:rPr>
              <a:t>Nerve </a:t>
            </a:r>
            <a:r>
              <a:rPr lang="cs-CZ" altLang="cs-CZ" dirty="0" err="1">
                <a:solidFill>
                  <a:srgbClr val="FFFF00"/>
                </a:solidFill>
              </a:rPr>
              <a:t>block</a:t>
            </a:r>
            <a:r>
              <a:rPr lang="cs-CZ" altLang="cs-CZ" dirty="0">
                <a:solidFill>
                  <a:srgbClr val="FFFF00"/>
                </a:solidFill>
              </a:rPr>
              <a:t> </a:t>
            </a:r>
            <a:r>
              <a:rPr lang="cs-CZ" altLang="cs-CZ" dirty="0" err="1">
                <a:solidFill>
                  <a:srgbClr val="FFFF00"/>
                </a:solidFill>
              </a:rPr>
              <a:t>anaesthesia</a:t>
            </a:r>
            <a:endParaRPr lang="cs-CZ" altLang="cs-CZ" dirty="0">
              <a:solidFill>
                <a:srgbClr val="FFFF00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63550" y="1412776"/>
            <a:ext cx="8229600" cy="453072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cs-CZ" altLang="cs-CZ" sz="2400" u="sng" dirty="0"/>
              <a:t>F. </a:t>
            </a:r>
            <a:r>
              <a:rPr lang="cs-CZ" altLang="cs-CZ" sz="2400" u="sng" dirty="0" err="1"/>
              <a:t>mentale</a:t>
            </a:r>
            <a:r>
              <a:rPr lang="cs-CZ" altLang="cs-CZ" sz="2400" u="sng" dirty="0"/>
              <a:t> </a:t>
            </a:r>
            <a:endParaRPr lang="cs-CZ" altLang="cs-CZ" sz="2400" dirty="0"/>
          </a:p>
          <a:p>
            <a:pPr>
              <a:buFont typeface="Wingdings" pitchFamily="2" charset="2"/>
              <a:buNone/>
            </a:pPr>
            <a:r>
              <a:rPr lang="cs-CZ" altLang="cs-CZ" sz="2400" dirty="0" err="1">
                <a:solidFill>
                  <a:schemeClr val="tx2"/>
                </a:solidFill>
              </a:rPr>
              <a:t>The</a:t>
            </a:r>
            <a:r>
              <a:rPr lang="cs-CZ" altLang="cs-CZ" sz="2400" dirty="0">
                <a:solidFill>
                  <a:schemeClr val="tx2"/>
                </a:solidFill>
              </a:rPr>
              <a:t> </a:t>
            </a:r>
            <a:r>
              <a:rPr lang="cs-CZ" altLang="cs-CZ" sz="2400" dirty="0" err="1">
                <a:solidFill>
                  <a:schemeClr val="tx2"/>
                </a:solidFill>
              </a:rPr>
              <a:t>puncture</a:t>
            </a:r>
            <a:r>
              <a:rPr lang="cs-CZ" altLang="cs-CZ" sz="2400" dirty="0">
                <a:solidFill>
                  <a:schemeClr val="tx2"/>
                </a:solidFill>
              </a:rPr>
              <a:t> </a:t>
            </a:r>
            <a:r>
              <a:rPr lang="cs-CZ" altLang="cs-CZ" sz="2400" dirty="0" err="1">
                <a:solidFill>
                  <a:schemeClr val="tx2"/>
                </a:solidFill>
              </a:rPr>
              <a:t>is</a:t>
            </a:r>
            <a:r>
              <a:rPr lang="cs-CZ" altLang="cs-CZ" sz="2400" dirty="0">
                <a:solidFill>
                  <a:schemeClr val="tx2"/>
                </a:solidFill>
              </a:rPr>
              <a:t> </a:t>
            </a:r>
            <a:r>
              <a:rPr lang="cs-CZ" altLang="cs-CZ" sz="2400" dirty="0" err="1">
                <a:solidFill>
                  <a:schemeClr val="tx2"/>
                </a:solidFill>
              </a:rPr>
              <a:t>situated</a:t>
            </a:r>
            <a:r>
              <a:rPr lang="cs-CZ" altLang="cs-CZ" sz="2400" dirty="0">
                <a:solidFill>
                  <a:schemeClr val="tx2"/>
                </a:solidFill>
              </a:rPr>
              <a:t> </a:t>
            </a:r>
            <a:r>
              <a:rPr lang="cs-CZ" altLang="cs-CZ" sz="2400" dirty="0" err="1">
                <a:solidFill>
                  <a:schemeClr val="tx2"/>
                </a:solidFill>
              </a:rPr>
              <a:t>behind</a:t>
            </a:r>
            <a:endParaRPr lang="cs-CZ" altLang="cs-CZ" sz="2400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cs-CZ" altLang="cs-CZ" sz="2400" dirty="0" err="1">
                <a:solidFill>
                  <a:schemeClr val="tx2"/>
                </a:solidFill>
              </a:rPr>
              <a:t>the</a:t>
            </a:r>
            <a:r>
              <a:rPr lang="cs-CZ" altLang="cs-CZ" sz="2400" dirty="0">
                <a:solidFill>
                  <a:schemeClr val="tx2"/>
                </a:solidFill>
              </a:rPr>
              <a:t> </a:t>
            </a:r>
            <a:r>
              <a:rPr lang="cs-CZ" altLang="cs-CZ" sz="2400" dirty="0" err="1">
                <a:solidFill>
                  <a:schemeClr val="tx2"/>
                </a:solidFill>
              </a:rPr>
              <a:t>distal</a:t>
            </a:r>
            <a:r>
              <a:rPr lang="cs-CZ" altLang="cs-CZ" sz="2400" dirty="0">
                <a:solidFill>
                  <a:schemeClr val="tx2"/>
                </a:solidFill>
              </a:rPr>
              <a:t> </a:t>
            </a:r>
            <a:r>
              <a:rPr lang="cs-CZ" altLang="cs-CZ" sz="2400" dirty="0" err="1">
                <a:solidFill>
                  <a:schemeClr val="tx2"/>
                </a:solidFill>
              </a:rPr>
              <a:t>surface</a:t>
            </a:r>
            <a:r>
              <a:rPr lang="cs-CZ" altLang="cs-CZ" sz="2400" dirty="0">
                <a:solidFill>
                  <a:schemeClr val="tx2"/>
                </a:solidFill>
              </a:rPr>
              <a:t> </a:t>
            </a:r>
            <a:r>
              <a:rPr lang="cs-CZ" altLang="cs-CZ" sz="2400" dirty="0" err="1">
                <a:solidFill>
                  <a:schemeClr val="tx2"/>
                </a:solidFill>
              </a:rPr>
              <a:t>of</a:t>
            </a:r>
            <a:r>
              <a:rPr lang="cs-CZ" altLang="cs-CZ" sz="2400" dirty="0">
                <a:solidFill>
                  <a:schemeClr val="tx2"/>
                </a:solidFill>
              </a:rPr>
              <a:t> 2nd </a:t>
            </a:r>
            <a:r>
              <a:rPr lang="cs-CZ" altLang="cs-CZ" sz="2400" dirty="0" err="1">
                <a:solidFill>
                  <a:schemeClr val="tx2"/>
                </a:solidFill>
              </a:rPr>
              <a:t>premolar</a:t>
            </a:r>
            <a:endParaRPr lang="cs-CZ" altLang="cs-CZ" sz="2400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cs-CZ" altLang="cs-CZ" sz="2400" dirty="0" err="1">
                <a:solidFill>
                  <a:schemeClr val="tx2"/>
                </a:solidFill>
              </a:rPr>
              <a:t>The</a:t>
            </a:r>
            <a:r>
              <a:rPr lang="cs-CZ" altLang="cs-CZ" sz="2400" dirty="0">
                <a:solidFill>
                  <a:schemeClr val="tx2"/>
                </a:solidFill>
              </a:rPr>
              <a:t> </a:t>
            </a:r>
            <a:r>
              <a:rPr lang="cs-CZ" altLang="cs-CZ" sz="2400" dirty="0" err="1">
                <a:solidFill>
                  <a:schemeClr val="tx2"/>
                </a:solidFill>
              </a:rPr>
              <a:t>needle</a:t>
            </a:r>
            <a:r>
              <a:rPr lang="cs-CZ" altLang="cs-CZ" sz="2400" dirty="0">
                <a:solidFill>
                  <a:schemeClr val="tx2"/>
                </a:solidFill>
              </a:rPr>
              <a:t> </a:t>
            </a:r>
            <a:r>
              <a:rPr lang="cs-CZ" altLang="cs-CZ" sz="2400" dirty="0" err="1">
                <a:solidFill>
                  <a:schemeClr val="tx2"/>
                </a:solidFill>
              </a:rPr>
              <a:t>goes</a:t>
            </a:r>
            <a:r>
              <a:rPr lang="cs-CZ" altLang="cs-CZ" sz="2400" dirty="0">
                <a:solidFill>
                  <a:schemeClr val="tx2"/>
                </a:solidFill>
              </a:rPr>
              <a:t> </a:t>
            </a:r>
            <a:r>
              <a:rPr lang="cs-CZ" altLang="cs-CZ" sz="2400" dirty="0" err="1">
                <a:solidFill>
                  <a:schemeClr val="tx2"/>
                </a:solidFill>
              </a:rPr>
              <a:t>between</a:t>
            </a:r>
            <a:r>
              <a:rPr lang="cs-CZ" altLang="cs-CZ" sz="2400" dirty="0">
                <a:solidFill>
                  <a:schemeClr val="tx2"/>
                </a:solidFill>
              </a:rPr>
              <a:t> </a:t>
            </a:r>
          </a:p>
          <a:p>
            <a:pPr>
              <a:buFont typeface="Wingdings" pitchFamily="2" charset="2"/>
              <a:buNone/>
            </a:pPr>
            <a:r>
              <a:rPr lang="cs-CZ" altLang="cs-CZ" sz="2400" dirty="0" err="1">
                <a:solidFill>
                  <a:schemeClr val="tx2"/>
                </a:solidFill>
              </a:rPr>
              <a:t>roots</a:t>
            </a:r>
            <a:r>
              <a:rPr lang="cs-CZ" altLang="cs-CZ" sz="2400" dirty="0">
                <a:solidFill>
                  <a:schemeClr val="tx2"/>
                </a:solidFill>
              </a:rPr>
              <a:t> </a:t>
            </a:r>
            <a:r>
              <a:rPr lang="cs-CZ" altLang="cs-CZ" sz="2400" dirty="0" err="1">
                <a:solidFill>
                  <a:schemeClr val="tx2"/>
                </a:solidFill>
              </a:rPr>
              <a:t>of</a:t>
            </a:r>
            <a:r>
              <a:rPr lang="cs-CZ" altLang="cs-CZ" sz="2400" dirty="0">
                <a:solidFill>
                  <a:schemeClr val="tx2"/>
                </a:solidFill>
              </a:rPr>
              <a:t> </a:t>
            </a:r>
            <a:r>
              <a:rPr lang="cs-CZ" altLang="cs-CZ" sz="2400" dirty="0" err="1">
                <a:solidFill>
                  <a:schemeClr val="tx2"/>
                </a:solidFill>
              </a:rPr>
              <a:t>premolars</a:t>
            </a:r>
            <a:r>
              <a:rPr lang="cs-CZ" altLang="cs-CZ" sz="2400" dirty="0">
                <a:solidFill>
                  <a:schemeClr val="tx2"/>
                </a:solidFill>
              </a:rPr>
              <a:t> </a:t>
            </a:r>
            <a:r>
              <a:rPr lang="cs-CZ" altLang="cs-CZ" sz="2400" dirty="0" err="1">
                <a:solidFill>
                  <a:schemeClr val="tx2"/>
                </a:solidFill>
              </a:rPr>
              <a:t>from</a:t>
            </a:r>
            <a:r>
              <a:rPr lang="cs-CZ" altLang="cs-CZ" sz="2400" dirty="0">
                <a:solidFill>
                  <a:schemeClr val="tx2"/>
                </a:solidFill>
              </a:rPr>
              <a:t> up to </a:t>
            </a:r>
            <a:r>
              <a:rPr lang="cs-CZ" altLang="cs-CZ" sz="2400" dirty="0" err="1">
                <a:solidFill>
                  <a:schemeClr val="tx2"/>
                </a:solidFill>
              </a:rPr>
              <a:t>down</a:t>
            </a:r>
            <a:r>
              <a:rPr lang="cs-CZ" altLang="cs-CZ" sz="2400" dirty="0">
                <a:solidFill>
                  <a:schemeClr val="tx2"/>
                </a:solidFill>
              </a:rPr>
              <a:t>, </a:t>
            </a:r>
          </a:p>
          <a:p>
            <a:pPr>
              <a:buFont typeface="Wingdings" pitchFamily="2" charset="2"/>
              <a:buNone/>
            </a:pPr>
            <a:r>
              <a:rPr lang="cs-CZ" altLang="cs-CZ" sz="2400" dirty="0">
                <a:solidFill>
                  <a:schemeClr val="tx2"/>
                </a:solidFill>
              </a:rPr>
              <a:t>Forward and </a:t>
            </a:r>
            <a:r>
              <a:rPr lang="cs-CZ" altLang="cs-CZ" sz="2400" dirty="0" err="1">
                <a:solidFill>
                  <a:schemeClr val="tx2"/>
                </a:solidFill>
              </a:rPr>
              <a:t>mesially</a:t>
            </a:r>
            <a:endParaRPr lang="cs-CZ" altLang="cs-CZ" sz="2400" dirty="0">
              <a:solidFill>
                <a:schemeClr val="tx2"/>
              </a:solidFill>
            </a:endParaRPr>
          </a:p>
          <a:p>
            <a:pPr>
              <a:buNone/>
            </a:pPr>
            <a:r>
              <a:rPr lang="cs-CZ" altLang="cs-CZ" sz="2400" dirty="0" err="1"/>
              <a:t>Anaesthetic</a:t>
            </a:r>
            <a:r>
              <a:rPr lang="cs-CZ" altLang="cs-CZ" sz="2400" dirty="0"/>
              <a:t> </a:t>
            </a:r>
            <a:r>
              <a:rPr lang="cs-CZ" altLang="cs-CZ" sz="2400" dirty="0" err="1"/>
              <a:t>zone</a:t>
            </a:r>
            <a:r>
              <a:rPr lang="cs-CZ" altLang="cs-CZ" sz="2400" dirty="0"/>
              <a:t>: </a:t>
            </a:r>
            <a:r>
              <a:rPr lang="cs-CZ" altLang="cs-CZ" sz="2400" dirty="0" err="1">
                <a:solidFill>
                  <a:schemeClr val="tx2"/>
                </a:solidFill>
              </a:rPr>
              <a:t>Premolars</a:t>
            </a:r>
            <a:r>
              <a:rPr lang="cs-CZ" altLang="cs-CZ" sz="2400" dirty="0">
                <a:solidFill>
                  <a:schemeClr val="tx2"/>
                </a:solidFill>
              </a:rPr>
              <a:t> and </a:t>
            </a:r>
            <a:r>
              <a:rPr lang="cs-CZ" altLang="cs-CZ" sz="2400" dirty="0" err="1">
                <a:solidFill>
                  <a:schemeClr val="tx2"/>
                </a:solidFill>
              </a:rPr>
              <a:t>canine</a:t>
            </a:r>
            <a:r>
              <a:rPr lang="cs-CZ" altLang="cs-CZ" sz="2400" dirty="0">
                <a:solidFill>
                  <a:schemeClr val="tx2"/>
                </a:solidFill>
              </a:rPr>
              <a:t>, </a:t>
            </a:r>
          </a:p>
          <a:p>
            <a:pPr>
              <a:buNone/>
            </a:pPr>
            <a:r>
              <a:rPr lang="cs-CZ" altLang="cs-CZ" sz="2400" dirty="0" err="1">
                <a:solidFill>
                  <a:schemeClr val="tx2"/>
                </a:solidFill>
              </a:rPr>
              <a:t>mucosa</a:t>
            </a:r>
            <a:r>
              <a:rPr lang="cs-CZ" altLang="cs-CZ" sz="2400" dirty="0">
                <a:solidFill>
                  <a:schemeClr val="tx2"/>
                </a:solidFill>
              </a:rPr>
              <a:t>, skin.</a:t>
            </a:r>
          </a:p>
          <a:p>
            <a:pPr>
              <a:buFont typeface="Wingdings" pitchFamily="2" charset="2"/>
              <a:buNone/>
            </a:pPr>
            <a:endParaRPr lang="cs-CZ" altLang="cs-CZ" sz="2400" dirty="0"/>
          </a:p>
          <a:p>
            <a:pPr>
              <a:buFont typeface="Wingdings" pitchFamily="2" charset="2"/>
              <a:buNone/>
            </a:pPr>
            <a:endParaRPr lang="cs-CZ" altLang="cs-CZ" sz="2400" dirty="0"/>
          </a:p>
          <a:p>
            <a:pPr>
              <a:buFont typeface="Wingdings" pitchFamily="2" charset="2"/>
              <a:buNone/>
            </a:pPr>
            <a:endParaRPr lang="cs-CZ" altLang="cs-CZ" sz="2400" dirty="0"/>
          </a:p>
          <a:p>
            <a:pPr>
              <a:buFont typeface="Wingdings" pitchFamily="2" charset="2"/>
              <a:buNone/>
            </a:pPr>
            <a:endParaRPr lang="cs-CZ" altLang="cs-CZ" sz="2400" dirty="0"/>
          </a:p>
          <a:p>
            <a:pPr>
              <a:buFont typeface="Wingdings" pitchFamily="2" charset="2"/>
              <a:buNone/>
            </a:pPr>
            <a:endParaRPr lang="cs-CZ" altLang="cs-CZ" sz="2400" dirty="0"/>
          </a:p>
        </p:txBody>
      </p:sp>
      <p:pic>
        <p:nvPicPr>
          <p:cNvPr id="21509" name="Picture 5" descr="menta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708275"/>
            <a:ext cx="3113087" cy="285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7046C0C-ABF5-4BAD-B069-30237FDF7E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8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30"/>
    </mc:Choice>
    <mc:Fallback xmlns="">
      <p:transition spd="slow" advTm="57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>
            <a:extLst>
              <a:ext uri="{FF2B5EF4-FFF2-40B4-BE49-F238E27FC236}">
                <a16:creationId xmlns:a16="http://schemas.microsoft.com/office/drawing/2014/main" id="{A46D1982-DC3E-4026-9937-2D01D3FEE04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fontAlgn="auto" hangingPunct="1">
              <a:defRPr/>
            </a:pPr>
            <a:endParaRPr lang="cs-CZ" altLang="cs-CZ"/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7467A5F1-9EE9-4233-AFDE-FC43E08C672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008188"/>
            <a:ext cx="7772400" cy="1470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dirty="0" err="1"/>
              <a:t>Control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Infection</a:t>
            </a:r>
            <a:r>
              <a:rPr lang="cs-CZ" altLang="cs-CZ" dirty="0"/>
              <a:t> </a:t>
            </a:r>
            <a:br>
              <a:rPr lang="cs-CZ" altLang="cs-CZ" dirty="0"/>
            </a:br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A20B106-2C86-4CE7-9043-9337F81593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FF00"/>
                </a:solidFill>
              </a:rPr>
              <a:t>Nerve </a:t>
            </a:r>
            <a:r>
              <a:rPr lang="cs-CZ" altLang="cs-CZ" dirty="0" err="1">
                <a:solidFill>
                  <a:srgbClr val="FFFF00"/>
                </a:solidFill>
              </a:rPr>
              <a:t>block</a:t>
            </a:r>
            <a:r>
              <a:rPr lang="cs-CZ" altLang="cs-CZ" dirty="0">
                <a:solidFill>
                  <a:srgbClr val="FFFF00"/>
                </a:solidFill>
              </a:rPr>
              <a:t> </a:t>
            </a:r>
            <a:r>
              <a:rPr lang="cs-CZ" altLang="cs-CZ" dirty="0" err="1">
                <a:solidFill>
                  <a:srgbClr val="FFFF00"/>
                </a:solidFill>
              </a:rPr>
              <a:t>anaesthesia</a:t>
            </a:r>
            <a:endParaRPr lang="cs-CZ" altLang="cs-CZ" dirty="0">
              <a:solidFill>
                <a:srgbClr val="FFFF00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800" u="sng" dirty="0" err="1"/>
              <a:t>Foramen</a:t>
            </a:r>
            <a:r>
              <a:rPr lang="cs-CZ" altLang="cs-CZ" sz="2800" u="sng" dirty="0"/>
              <a:t> </a:t>
            </a:r>
            <a:r>
              <a:rPr lang="cs-CZ" altLang="cs-CZ" sz="2800" u="sng" dirty="0" err="1"/>
              <a:t>palatinum</a:t>
            </a:r>
            <a:r>
              <a:rPr lang="cs-CZ" altLang="cs-CZ" sz="2800" u="sng" dirty="0"/>
              <a:t> </a:t>
            </a:r>
            <a:r>
              <a:rPr lang="cs-CZ" altLang="cs-CZ" sz="2800" u="sng" dirty="0" err="1"/>
              <a:t>majus</a:t>
            </a:r>
            <a:r>
              <a:rPr lang="cs-CZ" altLang="cs-CZ" sz="2800" u="sng" dirty="0"/>
              <a:t> – </a:t>
            </a:r>
            <a:r>
              <a:rPr lang="cs-CZ" altLang="cs-CZ" sz="2800" u="sng" dirty="0" err="1"/>
              <a:t>nervus</a:t>
            </a:r>
            <a:r>
              <a:rPr lang="cs-CZ" altLang="cs-CZ" sz="2800" u="sng" dirty="0"/>
              <a:t> </a:t>
            </a:r>
            <a:r>
              <a:rPr lang="cs-CZ" altLang="cs-CZ" sz="2800" u="sng" dirty="0" err="1"/>
              <a:t>palatinus</a:t>
            </a:r>
            <a:r>
              <a:rPr lang="cs-CZ" altLang="cs-CZ" sz="2800" u="sng" dirty="0"/>
              <a:t> major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altLang="cs-CZ" sz="2800" u="sng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800" dirty="0" err="1">
                <a:solidFill>
                  <a:schemeClr val="tx2"/>
                </a:solidFill>
              </a:rPr>
              <a:t>Distal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surface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of</a:t>
            </a:r>
            <a:r>
              <a:rPr lang="cs-CZ" altLang="cs-CZ" sz="2800" dirty="0">
                <a:solidFill>
                  <a:schemeClr val="tx2"/>
                </a:solidFill>
              </a:rPr>
              <a:t> second </a:t>
            </a:r>
            <a:r>
              <a:rPr lang="cs-CZ" altLang="cs-CZ" sz="2800" dirty="0" err="1">
                <a:solidFill>
                  <a:schemeClr val="tx2"/>
                </a:solidFill>
              </a:rPr>
              <a:t>molar</a:t>
            </a:r>
            <a:endParaRPr lang="cs-CZ" altLang="cs-CZ" sz="28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800" dirty="0" err="1">
                <a:solidFill>
                  <a:schemeClr val="tx2"/>
                </a:solidFill>
              </a:rPr>
              <a:t>The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puncture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is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800" dirty="0">
                <a:solidFill>
                  <a:schemeClr val="tx2"/>
                </a:solidFill>
              </a:rPr>
              <a:t>0,5 – 1 cm </a:t>
            </a:r>
            <a:r>
              <a:rPr lang="cs-CZ" altLang="cs-CZ" sz="2800" dirty="0" err="1">
                <a:solidFill>
                  <a:schemeClr val="tx2"/>
                </a:solidFill>
              </a:rPr>
              <a:t>before</a:t>
            </a:r>
            <a:endParaRPr lang="cs-CZ" altLang="cs-CZ" sz="28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800" dirty="0" err="1">
                <a:solidFill>
                  <a:schemeClr val="tx2"/>
                </a:solidFill>
              </a:rPr>
              <a:t>from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behind</a:t>
            </a:r>
            <a:r>
              <a:rPr lang="cs-CZ" altLang="cs-CZ" sz="2800" dirty="0">
                <a:solidFill>
                  <a:schemeClr val="tx2"/>
                </a:solidFill>
              </a:rPr>
              <a:t> forward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altLang="cs-CZ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800" dirty="0" err="1"/>
              <a:t>Anaesthetic</a:t>
            </a:r>
            <a:r>
              <a:rPr lang="cs-CZ" altLang="cs-CZ" sz="2800" dirty="0"/>
              <a:t> </a:t>
            </a:r>
            <a:r>
              <a:rPr lang="cs-CZ" altLang="cs-CZ" sz="2800" dirty="0" err="1"/>
              <a:t>zone</a:t>
            </a:r>
            <a:r>
              <a:rPr lang="cs-CZ" altLang="cs-CZ" dirty="0"/>
              <a:t>: </a:t>
            </a:r>
            <a:r>
              <a:rPr lang="cs-CZ" altLang="cs-CZ" sz="2800" dirty="0" err="1">
                <a:solidFill>
                  <a:schemeClr val="tx2"/>
                </a:solidFill>
              </a:rPr>
              <a:t>Half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of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palate</a:t>
            </a:r>
            <a:endParaRPr lang="cs-CZ" altLang="cs-CZ" sz="2800" dirty="0">
              <a:solidFill>
                <a:schemeClr val="tx2"/>
              </a:solidFill>
            </a:endParaRPr>
          </a:p>
        </p:txBody>
      </p:sp>
      <p:pic>
        <p:nvPicPr>
          <p:cNvPr id="20485" name="Picture 5" descr="incisivumpalatin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357563"/>
            <a:ext cx="3865562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6" name="AutoShape 6"/>
          <p:cNvSpPr>
            <a:spLocks noChangeArrowheads="1"/>
          </p:cNvSpPr>
          <p:nvPr/>
        </p:nvSpPr>
        <p:spPr bwMode="auto">
          <a:xfrm>
            <a:off x="5795963" y="2133600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cxnSp>
        <p:nvCxnSpPr>
          <p:cNvPr id="3" name="Přímá spojnice se šipkou 2"/>
          <p:cNvCxnSpPr/>
          <p:nvPr/>
        </p:nvCxnSpPr>
        <p:spPr>
          <a:xfrm>
            <a:off x="4644008" y="2996952"/>
            <a:ext cx="1637730" cy="172819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7C64AD9-01AA-4738-84A5-E1D9B0621B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7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00"/>
    </mc:Choice>
    <mc:Fallback xmlns="">
      <p:transition spd="slow" advTm="48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FF00"/>
                </a:solidFill>
              </a:rPr>
              <a:t>Nerve </a:t>
            </a:r>
            <a:r>
              <a:rPr lang="cs-CZ" altLang="cs-CZ" dirty="0" err="1">
                <a:solidFill>
                  <a:srgbClr val="FFFF00"/>
                </a:solidFill>
              </a:rPr>
              <a:t>block</a:t>
            </a:r>
            <a:r>
              <a:rPr lang="cs-CZ" altLang="cs-CZ" dirty="0">
                <a:solidFill>
                  <a:srgbClr val="FFFF00"/>
                </a:solidFill>
              </a:rPr>
              <a:t> </a:t>
            </a:r>
            <a:r>
              <a:rPr lang="cs-CZ" altLang="cs-CZ" dirty="0" err="1">
                <a:solidFill>
                  <a:srgbClr val="FFFF00"/>
                </a:solidFill>
              </a:rPr>
              <a:t>aesthesia</a:t>
            </a:r>
            <a:endParaRPr lang="cs-CZ" altLang="cs-CZ" dirty="0">
              <a:solidFill>
                <a:srgbClr val="FFFF00"/>
              </a:solidFill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800" u="sng" dirty="0" err="1">
                <a:solidFill>
                  <a:schemeClr val="tx2"/>
                </a:solidFill>
              </a:rPr>
              <a:t>Foramen</a:t>
            </a:r>
            <a:r>
              <a:rPr lang="cs-CZ" altLang="cs-CZ" sz="2800" u="sng" dirty="0">
                <a:solidFill>
                  <a:schemeClr val="tx2"/>
                </a:solidFill>
              </a:rPr>
              <a:t> </a:t>
            </a:r>
            <a:r>
              <a:rPr lang="cs-CZ" altLang="cs-CZ" sz="2800" u="sng" dirty="0" err="1">
                <a:solidFill>
                  <a:schemeClr val="tx2"/>
                </a:solidFill>
              </a:rPr>
              <a:t>incisivum</a:t>
            </a:r>
            <a:r>
              <a:rPr lang="cs-CZ" altLang="cs-CZ" sz="2800" u="sng" dirty="0">
                <a:solidFill>
                  <a:schemeClr val="tx2"/>
                </a:solidFill>
              </a:rPr>
              <a:t> – n. </a:t>
            </a:r>
            <a:r>
              <a:rPr lang="cs-CZ" altLang="cs-CZ" sz="2800" u="sng" dirty="0" err="1">
                <a:solidFill>
                  <a:schemeClr val="tx2"/>
                </a:solidFill>
              </a:rPr>
              <a:t>nasopalatinus</a:t>
            </a:r>
            <a:endParaRPr lang="cs-CZ" altLang="cs-CZ" sz="2800" u="sng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altLang="cs-CZ" sz="28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800" dirty="0" err="1"/>
              <a:t>Nervus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incisivus</a:t>
            </a:r>
            <a:endParaRPr lang="cs-CZ" altLang="cs-CZ" sz="28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800" dirty="0" err="1"/>
              <a:t>Papilla</a:t>
            </a:r>
            <a:r>
              <a:rPr lang="cs-CZ" altLang="cs-CZ" sz="2800" dirty="0"/>
              <a:t> </a:t>
            </a:r>
            <a:r>
              <a:rPr lang="cs-CZ" altLang="cs-CZ" sz="2800" dirty="0" err="1"/>
              <a:t>incisiva</a:t>
            </a:r>
            <a:endParaRPr lang="cs-CZ" altLang="cs-CZ" sz="28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800" dirty="0" err="1"/>
              <a:t>Next</a:t>
            </a:r>
            <a:r>
              <a:rPr lang="cs-CZ" altLang="cs-CZ" sz="2800" dirty="0"/>
              <a:t> tu </a:t>
            </a:r>
            <a:r>
              <a:rPr lang="cs-CZ" altLang="cs-CZ" sz="2800" dirty="0" err="1"/>
              <a:t>papilla</a:t>
            </a:r>
            <a:r>
              <a:rPr lang="cs-CZ" altLang="cs-CZ" sz="2800" dirty="0"/>
              <a:t>,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800" dirty="0" err="1"/>
              <a:t>mesial</a:t>
            </a:r>
            <a:r>
              <a:rPr lang="cs-CZ" altLang="cs-CZ" sz="2800" dirty="0"/>
              <a:t> </a:t>
            </a:r>
            <a:r>
              <a:rPr lang="cs-CZ" altLang="cs-CZ" sz="2800" dirty="0" err="1"/>
              <a:t>direction</a:t>
            </a:r>
            <a:endParaRPr lang="cs-CZ" altLang="cs-CZ" sz="28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altLang="cs-CZ" sz="28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800" i="1" dirty="0" err="1">
                <a:solidFill>
                  <a:srgbClr val="FFFF99"/>
                </a:solidFill>
              </a:rPr>
              <a:t>Triangular</a:t>
            </a:r>
            <a:r>
              <a:rPr lang="cs-CZ" altLang="cs-CZ" sz="2800" i="1" dirty="0">
                <a:solidFill>
                  <a:srgbClr val="FFFF99"/>
                </a:solidFill>
              </a:rPr>
              <a:t> area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800" i="1" dirty="0" err="1">
                <a:solidFill>
                  <a:srgbClr val="FFFF99"/>
                </a:solidFill>
              </a:rPr>
              <a:t>behind</a:t>
            </a:r>
            <a:r>
              <a:rPr lang="cs-CZ" altLang="cs-CZ" sz="2800" i="1" dirty="0">
                <a:solidFill>
                  <a:srgbClr val="FFFF99"/>
                </a:solidFill>
              </a:rPr>
              <a:t> </a:t>
            </a:r>
            <a:r>
              <a:rPr lang="cs-CZ" altLang="cs-CZ" sz="2800" i="1" dirty="0" err="1">
                <a:solidFill>
                  <a:srgbClr val="FFFF99"/>
                </a:solidFill>
              </a:rPr>
              <a:t>incisors</a:t>
            </a:r>
            <a:endParaRPr lang="cs-CZ" altLang="cs-CZ" sz="2800" i="1" dirty="0">
              <a:solidFill>
                <a:srgbClr val="FFFF99"/>
              </a:solidFill>
            </a:endParaRPr>
          </a:p>
        </p:txBody>
      </p:sp>
      <p:pic>
        <p:nvPicPr>
          <p:cNvPr id="23556" name="Picture 4" descr="incisivumpalatin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708275"/>
            <a:ext cx="3865562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7" name="AutoShape 5"/>
          <p:cNvSpPr>
            <a:spLocks noChangeArrowheads="1"/>
          </p:cNvSpPr>
          <p:nvPr/>
        </p:nvSpPr>
        <p:spPr bwMode="auto">
          <a:xfrm>
            <a:off x="7524750" y="1412875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cxnSp>
        <p:nvCxnSpPr>
          <p:cNvPr id="3" name="Přímá spojnice se šipkou 2"/>
          <p:cNvCxnSpPr/>
          <p:nvPr/>
        </p:nvCxnSpPr>
        <p:spPr>
          <a:xfrm>
            <a:off x="4499992" y="2132856"/>
            <a:ext cx="3024758" cy="16561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B7D4FE8-A05C-413D-846B-966298435B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1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60"/>
    </mc:Choice>
    <mc:Fallback xmlns="">
      <p:transition spd="slow" advTm="45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Anaesthesia</a:t>
            </a:r>
            <a:r>
              <a:rPr lang="en-US" dirty="0">
                <a:solidFill>
                  <a:srgbClr val="FFFF00"/>
                </a:solidFill>
              </a:rPr>
              <a:t> on f. </a:t>
            </a:r>
            <a:r>
              <a:rPr lang="en-US" dirty="0" err="1">
                <a:solidFill>
                  <a:srgbClr val="FFFF00"/>
                </a:solidFill>
              </a:rPr>
              <a:t>infraorbitale</a:t>
            </a:r>
            <a:r>
              <a:rPr lang="en-US" dirty="0"/>
              <a:t> </a:t>
            </a:r>
            <a:br>
              <a:rPr lang="en-US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Find the </a:t>
            </a:r>
            <a:r>
              <a:rPr lang="en-US" sz="3200" dirty="0" err="1">
                <a:solidFill>
                  <a:schemeClr val="tx2"/>
                </a:solidFill>
              </a:rPr>
              <a:t>margo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infraorbitalis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endParaRPr lang="cs-CZ" sz="3200" dirty="0">
              <a:solidFill>
                <a:schemeClr val="tx2"/>
              </a:solidFill>
            </a:endParaRPr>
          </a:p>
          <a:p>
            <a:r>
              <a:rPr lang="en-US" sz="3200" dirty="0">
                <a:solidFill>
                  <a:schemeClr val="tx2"/>
                </a:solidFill>
              </a:rPr>
              <a:t>Raise the lip </a:t>
            </a:r>
            <a:endParaRPr lang="cs-CZ" sz="3200" dirty="0">
              <a:solidFill>
                <a:schemeClr val="tx2"/>
              </a:solidFill>
            </a:endParaRPr>
          </a:p>
          <a:p>
            <a:r>
              <a:rPr lang="en-US" sz="3200" dirty="0">
                <a:solidFill>
                  <a:schemeClr val="tx2"/>
                </a:solidFill>
              </a:rPr>
              <a:t> The puncture is situated between canine and 1st premolar </a:t>
            </a:r>
            <a:endParaRPr lang="cs-CZ" sz="3200" dirty="0">
              <a:solidFill>
                <a:schemeClr val="tx2"/>
              </a:solidFill>
            </a:endParaRPr>
          </a:p>
          <a:p>
            <a:r>
              <a:rPr lang="en-US" sz="3200" dirty="0">
                <a:solidFill>
                  <a:schemeClr val="tx2"/>
                </a:solidFill>
              </a:rPr>
              <a:t>The needle goes to the region (</a:t>
            </a:r>
            <a:r>
              <a:rPr lang="en-US" sz="3200" dirty="0" err="1">
                <a:solidFill>
                  <a:schemeClr val="tx2"/>
                </a:solidFill>
              </a:rPr>
              <a:t>appr</a:t>
            </a:r>
            <a:r>
              <a:rPr lang="en-US" sz="3200" dirty="0">
                <a:solidFill>
                  <a:schemeClr val="tx2"/>
                </a:solidFill>
              </a:rPr>
              <a:t> 1 cm below </a:t>
            </a:r>
            <a:r>
              <a:rPr lang="en-US" sz="3200" dirty="0" err="1">
                <a:solidFill>
                  <a:schemeClr val="tx2"/>
                </a:solidFill>
              </a:rPr>
              <a:t>margo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infraorbitalis</a:t>
            </a:r>
            <a:r>
              <a:rPr lang="en-US" sz="3200" dirty="0">
                <a:solidFill>
                  <a:schemeClr val="tx2"/>
                </a:solidFill>
              </a:rPr>
              <a:t>)</a:t>
            </a:r>
            <a:endParaRPr lang="cs-CZ" sz="32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cs-CZ" sz="32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cs-CZ" sz="3200" dirty="0" err="1">
                <a:solidFill>
                  <a:srgbClr val="FFFF00"/>
                </a:solidFill>
              </a:rPr>
              <a:t>Anaesthetic</a:t>
            </a:r>
            <a:r>
              <a:rPr lang="cs-CZ" sz="3200" dirty="0">
                <a:solidFill>
                  <a:srgbClr val="FFFF00"/>
                </a:solidFill>
              </a:rPr>
              <a:t> </a:t>
            </a:r>
            <a:r>
              <a:rPr lang="cs-CZ" sz="3200" dirty="0" err="1">
                <a:solidFill>
                  <a:srgbClr val="FFFF00"/>
                </a:solidFill>
              </a:rPr>
              <a:t>zone</a:t>
            </a:r>
            <a:r>
              <a:rPr lang="cs-CZ" sz="3200" dirty="0">
                <a:solidFill>
                  <a:srgbClr val="FFFF00"/>
                </a:solidFill>
              </a:rPr>
              <a:t>: </a:t>
            </a:r>
            <a:r>
              <a:rPr lang="cs-CZ" sz="3200" dirty="0" err="1">
                <a:solidFill>
                  <a:schemeClr val="tx2"/>
                </a:solidFill>
              </a:rPr>
              <a:t>Canine</a:t>
            </a:r>
            <a:r>
              <a:rPr lang="cs-CZ" sz="3200" dirty="0">
                <a:solidFill>
                  <a:schemeClr val="tx2"/>
                </a:solidFill>
              </a:rPr>
              <a:t> and </a:t>
            </a:r>
            <a:r>
              <a:rPr lang="cs-CZ" sz="3200" dirty="0" err="1">
                <a:solidFill>
                  <a:schemeClr val="tx2"/>
                </a:solidFill>
              </a:rPr>
              <a:t>premolars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endParaRPr lang="cs-CZ" sz="3200" dirty="0">
              <a:solidFill>
                <a:schemeClr val="tx2"/>
              </a:solidFill>
            </a:endParaRP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727840B-24C9-457C-9EE9-B2CCF52883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2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80"/>
    </mc:Choice>
    <mc:Fallback xmlns="">
      <p:transition spd="slow" advTm="47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>
                <a:solidFill>
                  <a:srgbClr val="FFFF00"/>
                </a:solidFill>
              </a:rPr>
              <a:t>Anaesthesia</a:t>
            </a:r>
            <a:r>
              <a:rPr lang="cs-CZ" dirty="0">
                <a:solidFill>
                  <a:srgbClr val="FFFF00"/>
                </a:solidFill>
              </a:rPr>
              <a:t> on tuber </a:t>
            </a:r>
            <a:r>
              <a:rPr lang="cs-CZ" dirty="0" err="1">
                <a:solidFill>
                  <a:srgbClr val="FFFF00"/>
                </a:solidFill>
              </a:rPr>
              <a:t>maxillae</a:t>
            </a:r>
            <a:r>
              <a:rPr lang="cs-CZ" dirty="0"/>
              <a:t>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sz="3200" dirty="0" err="1">
                <a:solidFill>
                  <a:schemeClr val="tx2"/>
                </a:solidFill>
              </a:rPr>
              <a:t>The</a:t>
            </a:r>
            <a:r>
              <a:rPr lang="cs-CZ" sz="3200" dirty="0">
                <a:solidFill>
                  <a:schemeClr val="tx2"/>
                </a:solidFill>
              </a:rPr>
              <a:t> </a:t>
            </a:r>
            <a:r>
              <a:rPr lang="cs-CZ" sz="3200" dirty="0" err="1">
                <a:solidFill>
                  <a:schemeClr val="tx2"/>
                </a:solidFill>
              </a:rPr>
              <a:t>durg</a:t>
            </a:r>
            <a:r>
              <a:rPr lang="cs-CZ" sz="3200" dirty="0">
                <a:solidFill>
                  <a:schemeClr val="tx2"/>
                </a:solidFill>
              </a:rPr>
              <a:t> si </a:t>
            </a:r>
            <a:r>
              <a:rPr lang="cs-CZ" sz="3200" dirty="0" err="1">
                <a:solidFill>
                  <a:schemeClr val="tx2"/>
                </a:solidFill>
              </a:rPr>
              <a:t>delivered</a:t>
            </a:r>
            <a:r>
              <a:rPr lang="cs-CZ" sz="3200" dirty="0">
                <a:solidFill>
                  <a:schemeClr val="tx2"/>
                </a:solidFill>
              </a:rPr>
              <a:t> on tuber </a:t>
            </a:r>
            <a:r>
              <a:rPr lang="cs-CZ" sz="3200" dirty="0" err="1">
                <a:solidFill>
                  <a:schemeClr val="tx2"/>
                </a:solidFill>
              </a:rPr>
              <a:t>maxillae</a:t>
            </a:r>
            <a:r>
              <a:rPr lang="cs-CZ" sz="3200" dirty="0">
                <a:solidFill>
                  <a:schemeClr val="tx2"/>
                </a:solidFill>
              </a:rPr>
              <a:t> </a:t>
            </a:r>
          </a:p>
          <a:p>
            <a:endParaRPr lang="cs-CZ" sz="3200" dirty="0">
              <a:solidFill>
                <a:schemeClr val="tx2"/>
              </a:solidFill>
            </a:endParaRPr>
          </a:p>
          <a:p>
            <a:r>
              <a:rPr lang="cs-CZ" sz="3200" dirty="0" err="1">
                <a:solidFill>
                  <a:schemeClr val="tx2"/>
                </a:solidFill>
              </a:rPr>
              <a:t>The</a:t>
            </a:r>
            <a:r>
              <a:rPr lang="cs-CZ" sz="3200" dirty="0">
                <a:solidFill>
                  <a:schemeClr val="tx2"/>
                </a:solidFill>
              </a:rPr>
              <a:t> </a:t>
            </a:r>
            <a:r>
              <a:rPr lang="cs-CZ" sz="3200" dirty="0" err="1">
                <a:solidFill>
                  <a:schemeClr val="tx2"/>
                </a:solidFill>
              </a:rPr>
              <a:t>puncture</a:t>
            </a:r>
            <a:r>
              <a:rPr lang="cs-CZ" sz="3200" dirty="0">
                <a:solidFill>
                  <a:schemeClr val="tx2"/>
                </a:solidFill>
              </a:rPr>
              <a:t> </a:t>
            </a:r>
            <a:r>
              <a:rPr lang="cs-CZ" sz="3200" dirty="0" err="1">
                <a:solidFill>
                  <a:schemeClr val="tx2"/>
                </a:solidFill>
              </a:rPr>
              <a:t>is</a:t>
            </a:r>
            <a:r>
              <a:rPr lang="cs-CZ" sz="3200" dirty="0">
                <a:solidFill>
                  <a:schemeClr val="tx2"/>
                </a:solidFill>
              </a:rPr>
              <a:t> </a:t>
            </a:r>
            <a:r>
              <a:rPr lang="cs-CZ" sz="3200" dirty="0" err="1">
                <a:solidFill>
                  <a:schemeClr val="tx2"/>
                </a:solidFill>
              </a:rPr>
              <a:t>situated</a:t>
            </a:r>
            <a:r>
              <a:rPr lang="cs-CZ" sz="3200" dirty="0">
                <a:solidFill>
                  <a:schemeClr val="tx2"/>
                </a:solidFill>
              </a:rPr>
              <a:t> </a:t>
            </a:r>
            <a:r>
              <a:rPr lang="cs-CZ" sz="3200" dirty="0" err="1">
                <a:solidFill>
                  <a:schemeClr val="tx2"/>
                </a:solidFill>
              </a:rPr>
              <a:t>behind</a:t>
            </a:r>
            <a:r>
              <a:rPr lang="cs-CZ" sz="3200" dirty="0">
                <a:solidFill>
                  <a:schemeClr val="tx2"/>
                </a:solidFill>
              </a:rPr>
              <a:t> 2nd </a:t>
            </a:r>
            <a:r>
              <a:rPr lang="cs-CZ" sz="3200" dirty="0" err="1">
                <a:solidFill>
                  <a:schemeClr val="tx2"/>
                </a:solidFill>
              </a:rPr>
              <a:t>molar</a:t>
            </a:r>
            <a:r>
              <a:rPr lang="cs-CZ" sz="3200" dirty="0">
                <a:solidFill>
                  <a:schemeClr val="tx2"/>
                </a:solidFill>
              </a:rPr>
              <a:t> (</a:t>
            </a:r>
            <a:r>
              <a:rPr lang="cs-CZ" sz="3200" dirty="0" err="1">
                <a:solidFill>
                  <a:schemeClr val="tx2"/>
                </a:solidFill>
              </a:rPr>
              <a:t>distal</a:t>
            </a:r>
            <a:r>
              <a:rPr lang="cs-CZ" sz="3200" dirty="0">
                <a:solidFill>
                  <a:schemeClr val="tx2"/>
                </a:solidFill>
              </a:rPr>
              <a:t> </a:t>
            </a:r>
            <a:r>
              <a:rPr lang="cs-CZ" sz="3200" dirty="0" err="1">
                <a:solidFill>
                  <a:schemeClr val="tx2"/>
                </a:solidFill>
              </a:rPr>
              <a:t>surface</a:t>
            </a:r>
            <a:r>
              <a:rPr lang="cs-CZ" sz="3200" dirty="0">
                <a:solidFill>
                  <a:schemeClr val="tx2"/>
                </a:solidFill>
              </a:rPr>
              <a:t>), </a:t>
            </a:r>
            <a:r>
              <a:rPr lang="cs-CZ" sz="3200" dirty="0" err="1">
                <a:solidFill>
                  <a:schemeClr val="tx2"/>
                </a:solidFill>
              </a:rPr>
              <a:t>goes</a:t>
            </a:r>
            <a:r>
              <a:rPr lang="cs-CZ" sz="3200" dirty="0">
                <a:solidFill>
                  <a:schemeClr val="tx2"/>
                </a:solidFill>
              </a:rPr>
              <a:t> </a:t>
            </a:r>
            <a:r>
              <a:rPr lang="cs-CZ" sz="3200" dirty="0" err="1">
                <a:solidFill>
                  <a:schemeClr val="tx2"/>
                </a:solidFill>
              </a:rPr>
              <a:t>behind</a:t>
            </a:r>
            <a:r>
              <a:rPr lang="cs-CZ" sz="3200" dirty="0">
                <a:solidFill>
                  <a:schemeClr val="tx2"/>
                </a:solidFill>
              </a:rPr>
              <a:t> and </a:t>
            </a:r>
            <a:r>
              <a:rPr lang="cs-CZ" sz="3200" dirty="0" err="1">
                <a:solidFill>
                  <a:schemeClr val="tx2"/>
                </a:solidFill>
              </a:rPr>
              <a:t>upper</a:t>
            </a:r>
            <a:r>
              <a:rPr lang="cs-CZ" sz="3200" dirty="0">
                <a:solidFill>
                  <a:schemeClr val="tx2"/>
                </a:solidFill>
              </a:rPr>
              <a:t> </a:t>
            </a:r>
            <a:r>
              <a:rPr lang="cs-CZ" sz="3200" dirty="0" err="1">
                <a:solidFill>
                  <a:schemeClr val="tx2"/>
                </a:solidFill>
              </a:rPr>
              <a:t>around</a:t>
            </a:r>
            <a:r>
              <a:rPr lang="cs-CZ" sz="3200" dirty="0">
                <a:solidFill>
                  <a:schemeClr val="tx2"/>
                </a:solidFill>
              </a:rPr>
              <a:t> tuber </a:t>
            </a:r>
            <a:r>
              <a:rPr lang="cs-CZ" sz="3200" dirty="0" err="1">
                <a:solidFill>
                  <a:schemeClr val="tx2"/>
                </a:solidFill>
              </a:rPr>
              <a:t>maxillae</a:t>
            </a:r>
            <a:r>
              <a:rPr lang="cs-CZ" sz="3200" dirty="0">
                <a:solidFill>
                  <a:schemeClr val="tx2"/>
                </a:solidFill>
              </a:rPr>
              <a:t>. </a:t>
            </a:r>
          </a:p>
          <a:p>
            <a:pPr marL="0" indent="0">
              <a:buNone/>
            </a:pPr>
            <a:r>
              <a:rPr lang="cs-CZ" sz="3200" dirty="0" err="1">
                <a:solidFill>
                  <a:srgbClr val="FFFF00"/>
                </a:solidFill>
              </a:rPr>
              <a:t>Anaesthetic</a:t>
            </a:r>
            <a:r>
              <a:rPr lang="cs-CZ" sz="3200" dirty="0">
                <a:solidFill>
                  <a:srgbClr val="FFFF00"/>
                </a:solidFill>
              </a:rPr>
              <a:t> </a:t>
            </a:r>
            <a:r>
              <a:rPr lang="cs-CZ" sz="3200" dirty="0" err="1">
                <a:solidFill>
                  <a:srgbClr val="FFFF00"/>
                </a:solidFill>
              </a:rPr>
              <a:t>zone</a:t>
            </a:r>
            <a:r>
              <a:rPr lang="cs-CZ" sz="3200" dirty="0">
                <a:solidFill>
                  <a:srgbClr val="FFFF00"/>
                </a:solidFill>
              </a:rPr>
              <a:t>: </a:t>
            </a:r>
            <a:r>
              <a:rPr lang="cs-CZ" sz="3200" dirty="0" err="1">
                <a:solidFill>
                  <a:schemeClr val="tx2"/>
                </a:solidFill>
              </a:rPr>
              <a:t>Upper</a:t>
            </a:r>
            <a:r>
              <a:rPr lang="cs-CZ" sz="3200" dirty="0">
                <a:solidFill>
                  <a:schemeClr val="tx2"/>
                </a:solidFill>
              </a:rPr>
              <a:t> </a:t>
            </a:r>
            <a:r>
              <a:rPr lang="cs-CZ" sz="3200" dirty="0" err="1">
                <a:solidFill>
                  <a:schemeClr val="tx2"/>
                </a:solidFill>
              </a:rPr>
              <a:t>molars</a:t>
            </a:r>
            <a:endParaRPr lang="cs-CZ" sz="3200" dirty="0">
              <a:solidFill>
                <a:schemeClr val="tx2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1C707FD-5FDD-4292-B58F-4B29BF5E9B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74"/>
    </mc:Choice>
    <mc:Fallback xmlns="">
      <p:transition spd="slow" advTm="46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PDL </a:t>
            </a:r>
            <a:r>
              <a:rPr lang="cs-CZ" dirty="0" err="1">
                <a:solidFill>
                  <a:srgbClr val="FFFF00"/>
                </a:solidFill>
              </a:rPr>
              <a:t>anaesthesia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cs-CZ" sz="2800" dirty="0">
              <a:solidFill>
                <a:schemeClr val="tx2"/>
              </a:solidFill>
            </a:endParaRPr>
          </a:p>
          <a:p>
            <a:r>
              <a:rPr lang="en-US" sz="2800" dirty="0" err="1">
                <a:solidFill>
                  <a:schemeClr val="tx2"/>
                </a:solidFill>
              </a:rPr>
              <a:t>Intraligamentar</a:t>
            </a:r>
            <a:r>
              <a:rPr lang="cs-CZ" sz="2800" dirty="0">
                <a:solidFill>
                  <a:schemeClr val="tx2"/>
                </a:solidFill>
              </a:rPr>
              <a:t>y</a:t>
            </a:r>
            <a:endParaRPr lang="en-US" sz="2800" dirty="0">
              <a:solidFill>
                <a:schemeClr val="tx2"/>
              </a:solidFill>
            </a:endParaRPr>
          </a:p>
          <a:p>
            <a:r>
              <a:rPr lang="en-US" sz="2800" dirty="0">
                <a:solidFill>
                  <a:schemeClr val="tx2"/>
                </a:solidFill>
              </a:rPr>
              <a:t>Special syringe (pen or gun) The needle is in</a:t>
            </a:r>
            <a:r>
              <a:rPr lang="cs-CZ" sz="2800" dirty="0" err="1">
                <a:solidFill>
                  <a:schemeClr val="tx2"/>
                </a:solidFill>
              </a:rPr>
              <a:t>serted</a:t>
            </a:r>
            <a:r>
              <a:rPr lang="en-US" sz="2800" dirty="0">
                <a:solidFill>
                  <a:schemeClr val="tx2"/>
                </a:solidFill>
              </a:rPr>
              <a:t> into periodontal space – few drops on </a:t>
            </a:r>
            <a:r>
              <a:rPr lang="en-US" sz="2800" dirty="0" err="1">
                <a:solidFill>
                  <a:schemeClr val="tx2"/>
                </a:solidFill>
              </a:rPr>
              <a:t>anaesthetic</a:t>
            </a:r>
            <a:r>
              <a:rPr lang="en-US" sz="2800" dirty="0">
                <a:solidFill>
                  <a:schemeClr val="tx2"/>
                </a:solidFill>
              </a:rPr>
              <a:t>  </a:t>
            </a:r>
          </a:p>
          <a:p>
            <a:r>
              <a:rPr lang="en-US" sz="2800" dirty="0">
                <a:solidFill>
                  <a:schemeClr val="tx2"/>
                </a:solidFill>
              </a:rPr>
              <a:t>Indication: single extraction, preparation, pulp </a:t>
            </a:r>
            <a:r>
              <a:rPr lang="en-US" sz="2800" dirty="0" err="1">
                <a:solidFill>
                  <a:schemeClr val="tx2"/>
                </a:solidFill>
              </a:rPr>
              <a:t>exstirpation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endParaRPr lang="cs-CZ" sz="2800" dirty="0">
              <a:solidFill>
                <a:schemeClr val="tx2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4FFCA64-0E6D-4DE0-BFE4-F133BB5B0F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4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44"/>
    </mc:Choice>
    <mc:Fallback xmlns="">
      <p:transition spd="slow" advTm="45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49C47D9-D696-4BAB-80C4-29F3E493D5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4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2"/>
    </mc:Choice>
    <mc:Fallback xmlns="">
      <p:transition spd="slow" advTm="4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620688"/>
            <a:ext cx="5052053" cy="378904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" y="639985"/>
            <a:ext cx="4704522" cy="352839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971600" y="4941168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Special</a:t>
            </a:r>
            <a:r>
              <a:rPr lang="cs-CZ" dirty="0"/>
              <a:t> </a:t>
            </a:r>
            <a:r>
              <a:rPr lang="cs-CZ" dirty="0" err="1"/>
              <a:t>gun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860032" y="5125834"/>
            <a:ext cx="2359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Anaesthetic</a:t>
            </a:r>
            <a:r>
              <a:rPr lang="cs-CZ" dirty="0"/>
              <a:t>           </a:t>
            </a:r>
            <a:r>
              <a:rPr lang="cs-CZ" dirty="0" err="1"/>
              <a:t>Needle</a:t>
            </a:r>
            <a:endParaRPr lang="cs-CZ" dirty="0"/>
          </a:p>
        </p:txBody>
      </p:sp>
      <p:cxnSp>
        <p:nvCxnSpPr>
          <p:cNvPr id="7" name="Přímá spojnice se šipkou 6"/>
          <p:cNvCxnSpPr/>
          <p:nvPr/>
        </p:nvCxnSpPr>
        <p:spPr>
          <a:xfrm flipH="1">
            <a:off x="5004048" y="2276872"/>
            <a:ext cx="72008" cy="26642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6300192" y="2924944"/>
            <a:ext cx="576064" cy="2088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H="1">
            <a:off x="1331640" y="2515208"/>
            <a:ext cx="1368152" cy="23539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50449DA5-88B7-41F9-8C80-5DA8EFCB5D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0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17"/>
    </mc:Choice>
    <mc:Fallback xmlns="">
      <p:transition spd="slow" advTm="10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71770"/>
            <a:ext cx="5244075" cy="393305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23528" y="4797152"/>
            <a:ext cx="83439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chemeClr val="tx2"/>
                </a:solidFill>
              </a:rPr>
              <a:t>The</a:t>
            </a:r>
            <a:r>
              <a:rPr lang="cs-CZ" sz="2400" dirty="0">
                <a:solidFill>
                  <a:schemeClr val="tx2"/>
                </a:solidFill>
              </a:rPr>
              <a:t>  </a:t>
            </a:r>
            <a:r>
              <a:rPr lang="cs-CZ" sz="2400" dirty="0" err="1">
                <a:solidFill>
                  <a:schemeClr val="tx2"/>
                </a:solidFill>
              </a:rPr>
              <a:t>puncture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is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between</a:t>
            </a:r>
            <a:r>
              <a:rPr lang="cs-CZ" sz="2400" dirty="0">
                <a:solidFill>
                  <a:schemeClr val="tx2"/>
                </a:solidFill>
              </a:rPr>
              <a:t> gingiva and </a:t>
            </a:r>
            <a:r>
              <a:rPr lang="cs-CZ" sz="2400" dirty="0" err="1">
                <a:solidFill>
                  <a:schemeClr val="tx2"/>
                </a:solidFill>
              </a:rPr>
              <a:t>tooth</a:t>
            </a:r>
            <a:r>
              <a:rPr lang="cs-CZ" sz="2400" dirty="0">
                <a:solidFill>
                  <a:schemeClr val="tx2"/>
                </a:solidFill>
              </a:rPr>
              <a:t> and </a:t>
            </a:r>
            <a:r>
              <a:rPr lang="cs-CZ" sz="2400" dirty="0" err="1">
                <a:solidFill>
                  <a:schemeClr val="tx2"/>
                </a:solidFill>
              </a:rPr>
              <a:t>goes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into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gingival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sulcus</a:t>
            </a:r>
            <a:endParaRPr lang="cs-CZ" sz="2400" dirty="0">
              <a:solidFill>
                <a:schemeClr val="tx2"/>
              </a:solidFill>
            </a:endParaRPr>
          </a:p>
          <a:p>
            <a:r>
              <a:rPr lang="cs-CZ" sz="2400" dirty="0">
                <a:solidFill>
                  <a:schemeClr val="tx2"/>
                </a:solidFill>
              </a:rPr>
              <a:t>MB, ML, DB, DL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4CB50BC-CF0C-49D2-8A08-515E58BB0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7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58"/>
    </mc:Choice>
    <mc:Fallback xmlns="">
      <p:transition spd="slow" advTm="22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00"/>
                </a:solidFill>
              </a:rPr>
              <a:t>Intrapulpal</a:t>
            </a:r>
            <a:r>
              <a:rPr lang="en-US" dirty="0">
                <a:solidFill>
                  <a:srgbClr val="FFFF00"/>
                </a:solidFill>
              </a:rPr>
              <a:t>   </a:t>
            </a:r>
            <a:r>
              <a:rPr lang="cs-CZ" dirty="0" err="1">
                <a:solidFill>
                  <a:srgbClr val="FFFF00"/>
                </a:solidFill>
              </a:rPr>
              <a:t>Anaesthesia</a:t>
            </a:r>
            <a:br>
              <a:rPr lang="en-US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4000" dirty="0" err="1">
                <a:solidFill>
                  <a:schemeClr val="tx2"/>
                </a:solidFill>
              </a:rPr>
              <a:t>Exstirpation</a:t>
            </a:r>
            <a:r>
              <a:rPr lang="en-US" sz="4000" dirty="0">
                <a:solidFill>
                  <a:schemeClr val="tx2"/>
                </a:solidFill>
              </a:rPr>
              <a:t> of the pulp – additional step. </a:t>
            </a:r>
            <a:endParaRPr lang="cs-CZ" sz="4000" dirty="0">
              <a:solidFill>
                <a:schemeClr val="tx2"/>
              </a:solidFill>
            </a:endParaRPr>
          </a:p>
          <a:p>
            <a:endParaRPr lang="cs-CZ" sz="40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cs-CZ" sz="4000" dirty="0" err="1">
                <a:solidFill>
                  <a:schemeClr val="tx2"/>
                </a:solidFill>
              </a:rPr>
              <a:t>Directly</a:t>
            </a:r>
            <a:r>
              <a:rPr lang="cs-CZ" sz="4000" dirty="0">
                <a:solidFill>
                  <a:schemeClr val="tx2"/>
                </a:solidFill>
              </a:rPr>
              <a:t> </a:t>
            </a:r>
            <a:r>
              <a:rPr lang="cs-CZ" sz="4000" dirty="0" err="1">
                <a:solidFill>
                  <a:schemeClr val="tx2"/>
                </a:solidFill>
              </a:rPr>
              <a:t>into</a:t>
            </a:r>
            <a:r>
              <a:rPr lang="cs-CZ" sz="4000" dirty="0">
                <a:solidFill>
                  <a:schemeClr val="tx2"/>
                </a:solidFill>
              </a:rPr>
              <a:t> </a:t>
            </a:r>
            <a:r>
              <a:rPr lang="cs-CZ" sz="4000" dirty="0" err="1">
                <a:solidFill>
                  <a:schemeClr val="tx2"/>
                </a:solidFill>
              </a:rPr>
              <a:t>the</a:t>
            </a:r>
            <a:r>
              <a:rPr lang="cs-CZ" sz="4000" dirty="0">
                <a:solidFill>
                  <a:schemeClr val="tx2"/>
                </a:solidFill>
              </a:rPr>
              <a:t> pulp </a:t>
            </a:r>
            <a:r>
              <a:rPr lang="cs-CZ" sz="4000" dirty="0" err="1">
                <a:solidFill>
                  <a:schemeClr val="tx2"/>
                </a:solidFill>
              </a:rPr>
              <a:t>chamber</a:t>
            </a:r>
            <a:endParaRPr lang="cs-CZ" sz="40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cs-CZ" sz="40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8CF8794-C625-402B-B139-066C82F3E6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97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46"/>
    </mc:Choice>
    <mc:Fallback xmlns="">
      <p:transition spd="slow" advTm="25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FF00"/>
                </a:solidFill>
              </a:rPr>
              <a:t>Anaesthesia</a:t>
            </a:r>
            <a:r>
              <a:rPr lang="cs-CZ" dirty="0">
                <a:solidFill>
                  <a:srgbClr val="FFFF00"/>
                </a:solidFill>
              </a:rPr>
              <a:t> - </a:t>
            </a:r>
            <a:r>
              <a:rPr lang="cs-CZ" dirty="0" err="1">
                <a:solidFill>
                  <a:srgbClr val="FFFF00"/>
                </a:solidFill>
              </a:rPr>
              <a:t>complications</a:t>
            </a:r>
            <a:r>
              <a:rPr lang="cs-CZ" dirty="0">
                <a:solidFill>
                  <a:srgbClr val="FFFF00"/>
                </a:solidFill>
              </a:rPr>
              <a:t> </a:t>
            </a:r>
            <a:br>
              <a:rPr lang="cs-CZ" dirty="0">
                <a:solidFill>
                  <a:srgbClr val="FFFF00"/>
                </a:solidFill>
              </a:rPr>
            </a:b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sz="3200" dirty="0" err="1">
                <a:solidFill>
                  <a:schemeClr val="tx2"/>
                </a:solidFill>
              </a:rPr>
              <a:t>Bleeding</a:t>
            </a:r>
            <a:r>
              <a:rPr lang="cs-CZ" sz="3200" dirty="0">
                <a:solidFill>
                  <a:schemeClr val="tx2"/>
                </a:solidFill>
              </a:rPr>
              <a:t>  </a:t>
            </a:r>
          </a:p>
          <a:p>
            <a:r>
              <a:rPr lang="cs-CZ" sz="3200" dirty="0" err="1">
                <a:solidFill>
                  <a:schemeClr val="tx2"/>
                </a:solidFill>
              </a:rPr>
              <a:t>Breakage</a:t>
            </a:r>
            <a:r>
              <a:rPr lang="cs-CZ" sz="3200" dirty="0">
                <a:solidFill>
                  <a:schemeClr val="tx2"/>
                </a:solidFill>
              </a:rPr>
              <a:t> </a:t>
            </a:r>
            <a:r>
              <a:rPr lang="cs-CZ" sz="3200" dirty="0" err="1">
                <a:solidFill>
                  <a:schemeClr val="tx2"/>
                </a:solidFill>
              </a:rPr>
              <a:t>of</a:t>
            </a:r>
            <a:r>
              <a:rPr lang="cs-CZ" sz="3200" dirty="0">
                <a:solidFill>
                  <a:schemeClr val="tx2"/>
                </a:solidFill>
              </a:rPr>
              <a:t> </a:t>
            </a:r>
            <a:r>
              <a:rPr lang="cs-CZ" sz="3200" dirty="0" err="1">
                <a:solidFill>
                  <a:schemeClr val="tx2"/>
                </a:solidFill>
              </a:rPr>
              <a:t>needle</a:t>
            </a:r>
            <a:r>
              <a:rPr lang="cs-CZ" sz="3200" dirty="0">
                <a:solidFill>
                  <a:schemeClr val="tx2"/>
                </a:solidFill>
              </a:rPr>
              <a:t>  </a:t>
            </a:r>
          </a:p>
          <a:p>
            <a:r>
              <a:rPr lang="cs-CZ" sz="3200" dirty="0" err="1">
                <a:solidFill>
                  <a:schemeClr val="tx2"/>
                </a:solidFill>
              </a:rPr>
              <a:t>Heamatoma</a:t>
            </a:r>
            <a:r>
              <a:rPr lang="cs-CZ" sz="3200" dirty="0">
                <a:solidFill>
                  <a:schemeClr val="tx2"/>
                </a:solidFill>
              </a:rPr>
              <a:t>  </a:t>
            </a:r>
          </a:p>
          <a:p>
            <a:r>
              <a:rPr lang="cs-CZ" sz="3200" dirty="0" err="1">
                <a:solidFill>
                  <a:schemeClr val="tx2"/>
                </a:solidFill>
              </a:rPr>
              <a:t>Allergy</a:t>
            </a:r>
            <a:r>
              <a:rPr lang="cs-CZ" sz="3200" dirty="0">
                <a:solidFill>
                  <a:schemeClr val="tx2"/>
                </a:solidFill>
              </a:rPr>
              <a:t> (</a:t>
            </a:r>
            <a:r>
              <a:rPr lang="cs-CZ" sz="3200" dirty="0" err="1">
                <a:solidFill>
                  <a:schemeClr val="tx2"/>
                </a:solidFill>
              </a:rPr>
              <a:t>swelling</a:t>
            </a:r>
            <a:r>
              <a:rPr lang="cs-CZ" sz="3200" dirty="0">
                <a:solidFill>
                  <a:schemeClr val="tx2"/>
                </a:solidFill>
              </a:rPr>
              <a:t>, </a:t>
            </a:r>
            <a:r>
              <a:rPr lang="cs-CZ" sz="3200" dirty="0" err="1">
                <a:solidFill>
                  <a:schemeClr val="tx2"/>
                </a:solidFill>
              </a:rPr>
              <a:t>collaps</a:t>
            </a:r>
            <a:r>
              <a:rPr lang="cs-CZ" sz="3200" dirty="0">
                <a:solidFill>
                  <a:schemeClr val="tx2"/>
                </a:solidFill>
              </a:rPr>
              <a:t>) </a:t>
            </a:r>
          </a:p>
          <a:p>
            <a:endParaRPr lang="cs-CZ" sz="3200" dirty="0">
              <a:solidFill>
                <a:schemeClr val="tx2"/>
              </a:solidFill>
            </a:endParaRPr>
          </a:p>
          <a:p>
            <a:r>
              <a:rPr lang="cs-CZ" sz="3200" i="1" dirty="0" err="1">
                <a:solidFill>
                  <a:schemeClr val="tx2"/>
                </a:solidFill>
              </a:rPr>
              <a:t>Patient´s</a:t>
            </a:r>
            <a:r>
              <a:rPr lang="cs-CZ" sz="3200" i="1" dirty="0">
                <a:solidFill>
                  <a:schemeClr val="tx2"/>
                </a:solidFill>
              </a:rPr>
              <a:t> </a:t>
            </a:r>
            <a:r>
              <a:rPr lang="cs-CZ" sz="3200" i="1" dirty="0" err="1">
                <a:solidFill>
                  <a:schemeClr val="tx2"/>
                </a:solidFill>
              </a:rPr>
              <a:t>history</a:t>
            </a:r>
            <a:r>
              <a:rPr lang="cs-CZ" sz="3200" i="1" dirty="0">
                <a:solidFill>
                  <a:schemeClr val="tx2"/>
                </a:solidFill>
              </a:rPr>
              <a:t> </a:t>
            </a:r>
            <a:r>
              <a:rPr lang="cs-CZ" sz="3200" i="1" dirty="0" err="1">
                <a:solidFill>
                  <a:schemeClr val="tx2"/>
                </a:solidFill>
              </a:rPr>
              <a:t>is</a:t>
            </a:r>
            <a:r>
              <a:rPr lang="cs-CZ" sz="3200" i="1" dirty="0">
                <a:solidFill>
                  <a:schemeClr val="tx2"/>
                </a:solidFill>
              </a:rPr>
              <a:t> </a:t>
            </a:r>
            <a:r>
              <a:rPr lang="cs-CZ" sz="3200" i="1" dirty="0" err="1">
                <a:solidFill>
                  <a:schemeClr val="tx2"/>
                </a:solidFill>
              </a:rPr>
              <a:t>necessary</a:t>
            </a:r>
            <a:r>
              <a:rPr lang="cs-CZ" sz="3200" i="1" dirty="0">
                <a:solidFill>
                  <a:schemeClr val="tx2"/>
                </a:solidFill>
              </a:rPr>
              <a:t>!!!! 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998942A-6BDA-481D-AD8B-237366EA6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0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17"/>
    </mc:Choice>
    <mc:Fallback xmlns="">
      <p:transition spd="slow" advTm="51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F1D180FD-CAA2-47FB-959B-703825BB49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b="1" dirty="0" err="1">
                <a:solidFill>
                  <a:srgbClr val="FFFF00"/>
                </a:solidFill>
              </a:rPr>
              <a:t>Special</a:t>
            </a:r>
            <a:r>
              <a:rPr lang="cs-CZ" altLang="cs-CZ" b="1" dirty="0">
                <a:solidFill>
                  <a:srgbClr val="FFFF00"/>
                </a:solidFill>
              </a:rPr>
              <a:t> </a:t>
            </a:r>
            <a:r>
              <a:rPr lang="cs-CZ" altLang="cs-CZ" b="1" dirty="0" err="1">
                <a:solidFill>
                  <a:srgbClr val="FFFF00"/>
                </a:solidFill>
              </a:rPr>
              <a:t>terms</a:t>
            </a:r>
            <a:r>
              <a:rPr lang="cs-CZ" altLang="cs-CZ" b="1" dirty="0">
                <a:solidFill>
                  <a:srgbClr val="FFFF00"/>
                </a:solidFill>
              </a:rPr>
              <a:t> in </a:t>
            </a:r>
            <a:r>
              <a:rPr lang="cs-CZ" altLang="cs-CZ" b="1" dirty="0" err="1">
                <a:solidFill>
                  <a:srgbClr val="FFFF00"/>
                </a:solidFill>
              </a:rPr>
              <a:t>relation</a:t>
            </a:r>
            <a:r>
              <a:rPr lang="cs-CZ" altLang="cs-CZ" b="1" dirty="0">
                <a:solidFill>
                  <a:srgbClr val="FFFF00"/>
                </a:solidFill>
              </a:rPr>
              <a:t> to </a:t>
            </a:r>
            <a:r>
              <a:rPr lang="cs-CZ" altLang="cs-CZ" b="1" dirty="0" err="1">
                <a:solidFill>
                  <a:srgbClr val="FFFF00"/>
                </a:solidFill>
              </a:rPr>
              <a:t>control</a:t>
            </a:r>
            <a:r>
              <a:rPr lang="cs-CZ" altLang="cs-CZ" b="1" dirty="0">
                <a:solidFill>
                  <a:srgbClr val="FFFF00"/>
                </a:solidFill>
              </a:rPr>
              <a:t> </a:t>
            </a:r>
            <a:r>
              <a:rPr lang="cs-CZ" altLang="cs-CZ" b="1" dirty="0" err="1">
                <a:solidFill>
                  <a:srgbClr val="FFFF00"/>
                </a:solidFill>
              </a:rPr>
              <a:t>of</a:t>
            </a:r>
            <a:r>
              <a:rPr lang="cs-CZ" altLang="cs-CZ" b="1" dirty="0">
                <a:solidFill>
                  <a:srgbClr val="FFFF00"/>
                </a:solidFill>
              </a:rPr>
              <a:t> </a:t>
            </a:r>
            <a:r>
              <a:rPr lang="cs-CZ" altLang="cs-CZ" b="1" dirty="0" err="1">
                <a:solidFill>
                  <a:srgbClr val="FFFF00"/>
                </a:solidFill>
              </a:rPr>
              <a:t>infection</a:t>
            </a:r>
            <a:r>
              <a:rPr lang="cs-CZ" altLang="cs-CZ" b="1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C6A8F70F-5B97-425C-80FE-7785E08E9F4A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>
          <a:xfrm>
            <a:off x="634721" y="1610617"/>
            <a:ext cx="7924800" cy="4114800"/>
          </a:xfrm>
        </p:spPr>
        <p:txBody>
          <a:bodyPr>
            <a:normAutofit/>
          </a:bodyPr>
          <a:lstStyle/>
          <a:p>
            <a:pPr marL="0" indent="0" eaLnBrk="1" fontAlgn="auto" hangingPunct="1">
              <a:buNone/>
              <a:defRPr/>
            </a:pPr>
            <a:r>
              <a:rPr lang="cs-CZ" altLang="cs-CZ" sz="3200" b="1" u="sng" dirty="0" err="1"/>
              <a:t>Asepsis</a:t>
            </a:r>
            <a:endParaRPr lang="cs-CZ" altLang="cs-CZ" sz="3200" b="1" u="sng" dirty="0"/>
          </a:p>
          <a:p>
            <a:pPr marL="0" indent="0" eaLnBrk="1" fontAlgn="auto" hangingPunct="1">
              <a:buNone/>
              <a:defRPr/>
            </a:pPr>
            <a:r>
              <a:rPr lang="cs-CZ" altLang="cs-CZ" sz="2800" b="1" dirty="0"/>
              <a:t>All </a:t>
            </a:r>
            <a:r>
              <a:rPr lang="cs-CZ" altLang="cs-CZ" sz="2800" b="1" dirty="0" err="1"/>
              <a:t>procedures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that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prevent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contamination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of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the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operating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field</a:t>
            </a:r>
            <a:r>
              <a:rPr lang="cs-CZ" altLang="cs-CZ" sz="2800" b="1" dirty="0"/>
              <a:t>:</a:t>
            </a:r>
          </a:p>
          <a:p>
            <a:pPr marL="0" indent="0" eaLnBrk="1" fontAlgn="auto" hangingPunct="1">
              <a:buNone/>
              <a:defRPr/>
            </a:pPr>
            <a:r>
              <a:rPr lang="cs-CZ" altLang="cs-CZ" sz="2800" b="1" dirty="0" err="1"/>
              <a:t>Sterile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gloves</a:t>
            </a:r>
            <a:r>
              <a:rPr lang="cs-CZ" altLang="cs-CZ" sz="2800" b="1" dirty="0"/>
              <a:t> and </a:t>
            </a:r>
            <a:r>
              <a:rPr lang="cs-CZ" altLang="cs-CZ" sz="2800" b="1" dirty="0" err="1"/>
              <a:t>clothes</a:t>
            </a:r>
            <a:endParaRPr lang="cs-CZ" altLang="cs-CZ" sz="2800" b="1" dirty="0"/>
          </a:p>
          <a:p>
            <a:pPr marL="0" indent="0" eaLnBrk="1" fontAlgn="auto" hangingPunct="1">
              <a:buNone/>
              <a:defRPr/>
            </a:pPr>
            <a:r>
              <a:rPr lang="cs-CZ" altLang="cs-CZ" sz="2800" b="1" dirty="0" err="1"/>
              <a:t>Sterile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instruments</a:t>
            </a:r>
            <a:endParaRPr lang="cs-CZ" altLang="cs-CZ" sz="2800" b="1" dirty="0"/>
          </a:p>
          <a:p>
            <a:pPr marL="0" indent="0" eaLnBrk="1" fontAlgn="auto" hangingPunct="1">
              <a:buNone/>
              <a:defRPr/>
            </a:pPr>
            <a:r>
              <a:rPr lang="cs-CZ" altLang="cs-CZ" sz="2800" b="1" dirty="0" err="1"/>
              <a:t>Using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antiseptics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for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decontamination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the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operative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field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before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the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surgical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procedure</a:t>
            </a:r>
            <a:r>
              <a:rPr lang="cs-CZ" altLang="cs-CZ" sz="2800" b="1" dirty="0"/>
              <a:t>. 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C4F62A2-9D27-4D0B-BA71-829B6C16FC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1144542"/>
            <a:ext cx="7886700" cy="994172"/>
          </a:xfrm>
        </p:spPr>
        <p:txBody>
          <a:bodyPr/>
          <a:lstStyle/>
          <a:p>
            <a:pPr algn="ctr"/>
            <a:r>
              <a:rPr lang="cs-CZ" dirty="0" err="1"/>
              <a:t>Adaptation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flap</a:t>
            </a:r>
            <a:r>
              <a:rPr lang="cs-CZ" dirty="0"/>
              <a:t>, </a:t>
            </a:r>
            <a:r>
              <a:rPr lang="cs-CZ" dirty="0" err="1"/>
              <a:t>suture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09" y="2666619"/>
            <a:ext cx="1920240" cy="152476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363" y="2706089"/>
            <a:ext cx="4133088" cy="1524762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594D3BB0-C69B-439F-8561-1DAAD0DFEE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060">
        <p:fade/>
      </p:transition>
    </mc:Choice>
    <mc:Fallback xmlns="">
      <p:transition spd="med" advTm="220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2ADCB5-E95E-40C9-A818-C245A921B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suturE</a:t>
            </a:r>
            <a:endParaRPr lang="cs-CZ" dirty="0"/>
          </a:p>
        </p:txBody>
      </p:sp>
      <p:pic>
        <p:nvPicPr>
          <p:cNvPr id="5" name="Zástupný obsah 4" descr="Obsah obrázku interiér, nůžky, vsedě, dvojice&#10;&#10;Popis byl vytvořen automaticky">
            <a:extLst>
              <a:ext uri="{FF2B5EF4-FFF2-40B4-BE49-F238E27FC236}">
                <a16:creationId xmlns:a16="http://schemas.microsoft.com/office/drawing/2014/main" id="{63C41539-75D2-4670-BA85-03814F117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07" y="2673694"/>
            <a:ext cx="3242517" cy="2111135"/>
          </a:xfrm>
        </p:spPr>
      </p:pic>
      <p:pic>
        <p:nvPicPr>
          <p:cNvPr id="7" name="Obrázek 6" descr="Obsah obrázku jídlo, horké, červená, hranolky&#10;&#10;Popis byl vytvořen automaticky">
            <a:extLst>
              <a:ext uri="{FF2B5EF4-FFF2-40B4-BE49-F238E27FC236}">
                <a16:creationId xmlns:a16="http://schemas.microsoft.com/office/drawing/2014/main" id="{1F888C5F-88B6-4560-A08D-B2EC72462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76" y="2736224"/>
            <a:ext cx="3036874" cy="2111135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1578148-214F-4B13-B784-D3A9357658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9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92"/>
    </mc:Choice>
    <mc:Fallback xmlns="">
      <p:transition spd="slow" advTm="17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Suture</a:t>
            </a:r>
            <a:endParaRPr lang="cs-CZ" alt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7AB9AC-4AE0-4838-8C6E-18EF36771A6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Instruments: </a:t>
            </a:r>
          </a:p>
          <a:p>
            <a:pPr marL="0" indent="0">
              <a:buNone/>
            </a:pPr>
            <a:r>
              <a:rPr lang="cs-CZ" dirty="0" err="1"/>
              <a:t>Needles</a:t>
            </a:r>
            <a:r>
              <a:rPr lang="cs-CZ" dirty="0"/>
              <a:t>: </a:t>
            </a:r>
            <a:r>
              <a:rPr lang="cs-CZ" dirty="0" err="1"/>
              <a:t>bent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Straight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Various</a:t>
            </a:r>
            <a:r>
              <a:rPr lang="cs-CZ" dirty="0"/>
              <a:t> </a:t>
            </a:r>
            <a:r>
              <a:rPr lang="cs-CZ" dirty="0" err="1"/>
              <a:t>size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Needleholder</a:t>
            </a:r>
            <a:r>
              <a:rPr lang="cs-CZ" dirty="0"/>
              <a:t>:</a:t>
            </a:r>
          </a:p>
          <a:p>
            <a:pPr marL="0" indent="0">
              <a:buNone/>
            </a:pPr>
            <a:r>
              <a:rPr lang="cs-CZ" dirty="0" err="1"/>
              <a:t>Without</a:t>
            </a:r>
            <a:r>
              <a:rPr lang="cs-CZ" dirty="0"/>
              <a:t> </a:t>
            </a:r>
            <a:r>
              <a:rPr lang="cs-CZ" dirty="0" err="1"/>
              <a:t>fixation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Autofix</a:t>
            </a:r>
            <a:endParaRPr lang="cs-CZ" dirty="0"/>
          </a:p>
        </p:txBody>
      </p:sp>
      <p:pic>
        <p:nvPicPr>
          <p:cNvPr id="25604" name="Picture 4" descr="jehel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676660"/>
            <a:ext cx="20066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jehl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16998"/>
            <a:ext cx="4125912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jehelec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971406"/>
            <a:ext cx="2336800" cy="357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43478B7-91D7-4CC1-B7CE-43CC404EDB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0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04"/>
    </mc:Choice>
    <mc:Fallback xmlns="">
      <p:transition spd="slow" advTm="56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Suture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altLang="cs-CZ" sz="28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altLang="cs-CZ" sz="28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altLang="cs-CZ" sz="28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altLang="cs-CZ" sz="28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800" dirty="0" err="1"/>
              <a:t>Tweezers</a:t>
            </a:r>
            <a:r>
              <a:rPr lang="cs-CZ" altLang="cs-CZ" sz="2800" dirty="0"/>
              <a:t> – </a:t>
            </a:r>
            <a:r>
              <a:rPr lang="cs-CZ" altLang="cs-CZ" sz="2800" dirty="0" err="1"/>
              <a:t>tissue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forceps</a:t>
            </a:r>
            <a:endParaRPr lang="cs-CZ" altLang="cs-CZ" sz="2800" dirty="0"/>
          </a:p>
        </p:txBody>
      </p:sp>
      <p:pic>
        <p:nvPicPr>
          <p:cNvPr id="29701" name="Picture 5" descr="anatompinz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744361"/>
            <a:ext cx="4700588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pinze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644900"/>
            <a:ext cx="23368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DC369D8-74F5-4098-A169-6419ED5BCB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4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33"/>
    </mc:Choice>
    <mc:Fallback xmlns="">
      <p:transition spd="slow" advTm="35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>
                <a:solidFill>
                  <a:srgbClr val="FFFF00"/>
                </a:solidFill>
              </a:rPr>
              <a:t>Suture</a:t>
            </a:r>
            <a:endParaRPr lang="cs-CZ" altLang="cs-CZ" dirty="0">
              <a:solidFill>
                <a:srgbClr val="FFFF00"/>
              </a:solidFill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800" dirty="0" err="1"/>
              <a:t>Suture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material</a:t>
            </a:r>
            <a:r>
              <a:rPr lang="cs-CZ" altLang="cs-CZ" sz="2800" dirty="0"/>
              <a:t>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800" dirty="0" err="1"/>
              <a:t>Resosbable</a:t>
            </a:r>
            <a:r>
              <a:rPr lang="cs-CZ" altLang="cs-CZ" sz="2800" dirty="0"/>
              <a:t>,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800" dirty="0" err="1"/>
              <a:t>Polyglycol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polyglactin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polydioxynon</a:t>
            </a:r>
            <a:endParaRPr lang="cs-CZ" altLang="cs-CZ" sz="28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800" dirty="0"/>
              <a:t>Non </a:t>
            </a:r>
            <a:r>
              <a:rPr lang="cs-CZ" altLang="cs-CZ" sz="2800" dirty="0" err="1"/>
              <a:t>resorbable</a:t>
            </a:r>
            <a:r>
              <a:rPr lang="cs-CZ" altLang="cs-CZ" sz="2800" dirty="0"/>
              <a:t>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800" dirty="0" err="1"/>
              <a:t>Silk,nylon</a:t>
            </a:r>
            <a:r>
              <a:rPr lang="cs-CZ" altLang="cs-CZ" sz="2800" dirty="0"/>
              <a:t>, PTFE, </a:t>
            </a:r>
            <a:r>
              <a:rPr lang="cs-CZ" altLang="cs-CZ" sz="2800" dirty="0" err="1"/>
              <a:t>Polyester,polyamid</a:t>
            </a:r>
            <a:r>
              <a:rPr lang="cs-CZ" altLang="cs-CZ" sz="2800" dirty="0"/>
              <a:t>.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altLang="cs-CZ" sz="28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800" dirty="0"/>
              <a:t>Monofil, </a:t>
            </a:r>
            <a:r>
              <a:rPr lang="cs-CZ" altLang="cs-CZ" sz="2800" dirty="0" err="1"/>
              <a:t>polyfil</a:t>
            </a:r>
            <a:endParaRPr lang="cs-CZ" altLang="cs-CZ" sz="28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76F0D3D-B97D-4B3B-A487-75E9E083EC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2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13"/>
    </mc:Choice>
    <mc:Fallback xmlns="">
      <p:transition spd="slow" advTm="49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FF00"/>
                </a:solidFill>
              </a:rPr>
              <a:t>Single </a:t>
            </a:r>
            <a:r>
              <a:rPr lang="cs-CZ" altLang="cs-CZ" dirty="0" err="1">
                <a:solidFill>
                  <a:srgbClr val="FFFF00"/>
                </a:solidFill>
              </a:rPr>
              <a:t>suture</a:t>
            </a:r>
            <a:endParaRPr lang="cs-CZ" altLang="cs-CZ" dirty="0">
              <a:solidFill>
                <a:srgbClr val="FFFF00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/>
          <a:lstStyle/>
          <a:p>
            <a:endParaRPr lang="cs-CZ" altLang="cs-CZ" dirty="0"/>
          </a:p>
        </p:txBody>
      </p:sp>
      <p:pic>
        <p:nvPicPr>
          <p:cNvPr id="30724" name="Picture 4" descr="sutru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708" y="1428505"/>
            <a:ext cx="3514427" cy="47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563888" y="1400985"/>
            <a:ext cx="4224811" cy="5447645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chemeClr val="tx2"/>
                </a:solidFill>
              </a:rPr>
              <a:t>The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puncture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is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situated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appr</a:t>
            </a:r>
            <a:r>
              <a:rPr lang="cs-CZ" sz="2400" dirty="0">
                <a:solidFill>
                  <a:schemeClr val="tx2"/>
                </a:solidFill>
              </a:rPr>
              <a:t>. 2 mm</a:t>
            </a:r>
          </a:p>
          <a:p>
            <a:r>
              <a:rPr lang="cs-CZ" sz="2400" dirty="0" err="1">
                <a:solidFill>
                  <a:schemeClr val="tx2"/>
                </a:solidFill>
              </a:rPr>
              <a:t>from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the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border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of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the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wound</a:t>
            </a:r>
            <a:endParaRPr lang="cs-CZ" sz="2400" dirty="0">
              <a:solidFill>
                <a:schemeClr val="tx2"/>
              </a:solidFill>
            </a:endParaRPr>
          </a:p>
          <a:p>
            <a:r>
              <a:rPr lang="cs-CZ" sz="2400" dirty="0" err="1">
                <a:solidFill>
                  <a:schemeClr val="tx2"/>
                </a:solidFill>
              </a:rPr>
              <a:t>The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same</a:t>
            </a:r>
            <a:r>
              <a:rPr lang="cs-CZ" sz="2400" dirty="0">
                <a:solidFill>
                  <a:schemeClr val="tx2"/>
                </a:solidFill>
              </a:rPr>
              <a:t> on </a:t>
            </a:r>
            <a:r>
              <a:rPr lang="cs-CZ" sz="2400" dirty="0" err="1">
                <a:solidFill>
                  <a:schemeClr val="tx2"/>
                </a:solidFill>
              </a:rPr>
              <a:t>the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opposite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site</a:t>
            </a:r>
            <a:r>
              <a:rPr lang="cs-CZ" sz="2400" dirty="0">
                <a:solidFill>
                  <a:schemeClr val="tx2"/>
                </a:solidFill>
              </a:rPr>
              <a:t>. </a:t>
            </a:r>
          </a:p>
          <a:p>
            <a:endParaRPr lang="cs-CZ" sz="2400" dirty="0">
              <a:solidFill>
                <a:schemeClr val="tx2"/>
              </a:solidFill>
            </a:endParaRPr>
          </a:p>
          <a:p>
            <a:endParaRPr lang="cs-CZ" sz="2400" dirty="0">
              <a:solidFill>
                <a:schemeClr val="tx2"/>
              </a:solidFill>
            </a:endParaRPr>
          </a:p>
          <a:p>
            <a:r>
              <a:rPr lang="cs-CZ" sz="2400" dirty="0" err="1">
                <a:solidFill>
                  <a:schemeClr val="tx2"/>
                </a:solidFill>
              </a:rPr>
              <a:t>The</a:t>
            </a:r>
            <a:r>
              <a:rPr lang="cs-CZ" sz="2400" dirty="0">
                <a:solidFill>
                  <a:schemeClr val="tx2"/>
                </a:solidFill>
              </a:rPr>
              <a:t> knot </a:t>
            </a:r>
            <a:r>
              <a:rPr lang="cs-CZ" sz="2400" dirty="0" err="1">
                <a:solidFill>
                  <a:schemeClr val="tx2"/>
                </a:solidFill>
              </a:rPr>
              <a:t>is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out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of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the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wound</a:t>
            </a:r>
            <a:endParaRPr lang="cs-CZ" sz="2400" dirty="0">
              <a:solidFill>
                <a:schemeClr val="tx2"/>
              </a:solidFill>
            </a:endParaRPr>
          </a:p>
          <a:p>
            <a:endParaRPr lang="cs-CZ" sz="2400" dirty="0">
              <a:solidFill>
                <a:schemeClr val="tx2"/>
              </a:solidFill>
            </a:endParaRPr>
          </a:p>
          <a:p>
            <a:endParaRPr lang="cs-CZ" sz="2400" dirty="0">
              <a:solidFill>
                <a:schemeClr val="tx2"/>
              </a:solidFill>
            </a:endParaRPr>
          </a:p>
          <a:p>
            <a:endParaRPr lang="cs-CZ" sz="2400" dirty="0">
              <a:solidFill>
                <a:schemeClr val="tx2"/>
              </a:solidFill>
            </a:endParaRPr>
          </a:p>
          <a:p>
            <a:endParaRPr lang="cs-CZ" sz="2400" dirty="0">
              <a:solidFill>
                <a:schemeClr val="tx2"/>
              </a:solidFill>
            </a:endParaRPr>
          </a:p>
          <a:p>
            <a:endParaRPr lang="cs-CZ" sz="2400" dirty="0">
              <a:solidFill>
                <a:schemeClr val="tx2"/>
              </a:solidFill>
            </a:endParaRPr>
          </a:p>
          <a:p>
            <a:r>
              <a:rPr lang="cs-CZ" sz="2400" dirty="0">
                <a:solidFill>
                  <a:schemeClr val="tx2"/>
                </a:solidFill>
              </a:rPr>
              <a:t> </a:t>
            </a:r>
          </a:p>
          <a:p>
            <a:endParaRPr lang="cs-CZ" sz="2400" dirty="0">
              <a:solidFill>
                <a:schemeClr val="tx2"/>
              </a:solidFill>
            </a:endParaRPr>
          </a:p>
          <a:p>
            <a:endParaRPr lang="cs-CZ" dirty="0"/>
          </a:p>
          <a:p>
            <a:endParaRPr 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14EAD29-8CBC-45DA-B987-817378B20E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4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61"/>
    </mc:Choice>
    <mc:Fallback xmlns="">
      <p:transition spd="slow" advTm="50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2765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/>
          <a:lstStyle/>
          <a:p>
            <a:endParaRPr lang="cs-CZ" altLang="cs-CZ" dirty="0"/>
          </a:p>
        </p:txBody>
      </p:sp>
      <p:pic>
        <p:nvPicPr>
          <p:cNvPr id="27652" name="Picture 4" descr="siti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471328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403648" y="4365104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Single </a:t>
            </a:r>
            <a:r>
              <a:rPr lang="cs-CZ" dirty="0" err="1"/>
              <a:t>suture</a:t>
            </a:r>
            <a:endParaRPr lang="cs-CZ" dirty="0"/>
          </a:p>
          <a:p>
            <a:r>
              <a:rPr lang="cs-CZ" dirty="0" err="1"/>
              <a:t>Coninuing</a:t>
            </a:r>
            <a:r>
              <a:rPr lang="cs-CZ" dirty="0"/>
              <a:t> </a:t>
            </a:r>
            <a:r>
              <a:rPr lang="cs-CZ" dirty="0" err="1"/>
              <a:t>suture</a:t>
            </a:r>
            <a:endParaRPr lang="cs-CZ" dirty="0"/>
          </a:p>
        </p:txBody>
      </p:sp>
      <p:cxnSp>
        <p:nvCxnSpPr>
          <p:cNvPr id="8" name="Přímá spojnice se šipkou 7"/>
          <p:cNvCxnSpPr/>
          <p:nvPr/>
        </p:nvCxnSpPr>
        <p:spPr>
          <a:xfrm flipH="1">
            <a:off x="2555776" y="1628800"/>
            <a:ext cx="1584176" cy="26642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1619672" y="1700808"/>
            <a:ext cx="1276524" cy="29874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37AE73C-6CB1-4996-B18C-41C87947F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99"/>
    </mc:Choice>
    <mc:Fallback xmlns="">
      <p:transition spd="slow" advTm="29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Wide</a:t>
            </a:r>
            <a:r>
              <a:rPr lang="cs-CZ" dirty="0"/>
              <a:t> </a:t>
            </a:r>
            <a:r>
              <a:rPr lang="cs-CZ" dirty="0" err="1"/>
              <a:t>wound</a:t>
            </a:r>
            <a:r>
              <a:rPr lang="cs-CZ" dirty="0"/>
              <a:t> –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borders</a:t>
            </a:r>
            <a:r>
              <a:rPr lang="cs-CZ" dirty="0"/>
              <a:t> are </a:t>
            </a:r>
            <a:r>
              <a:rPr lang="cs-CZ" dirty="0" err="1"/>
              <a:t>brought</a:t>
            </a:r>
            <a:r>
              <a:rPr lang="cs-CZ" dirty="0"/>
              <a:t> </a:t>
            </a:r>
            <a:r>
              <a:rPr lang="cs-CZ" dirty="0" err="1"/>
              <a:t>closer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40768"/>
            <a:ext cx="3147219" cy="234707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005063"/>
            <a:ext cx="3358120" cy="193091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08" y="4098051"/>
            <a:ext cx="2454816" cy="183071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572000" y="184482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err="1"/>
              <a:t>Mattress</a:t>
            </a:r>
            <a:r>
              <a:rPr lang="cs-CZ" dirty="0"/>
              <a:t> </a:t>
            </a:r>
            <a:r>
              <a:rPr lang="cs-CZ" dirty="0" err="1"/>
              <a:t>suture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 err="1"/>
              <a:t>Cross</a:t>
            </a:r>
            <a:r>
              <a:rPr lang="cs-CZ" dirty="0"/>
              <a:t> </a:t>
            </a:r>
            <a:r>
              <a:rPr lang="cs-CZ" dirty="0" err="1"/>
              <a:t>mattress</a:t>
            </a:r>
            <a:r>
              <a:rPr lang="cs-CZ" dirty="0"/>
              <a:t> </a:t>
            </a:r>
            <a:r>
              <a:rPr lang="cs-CZ" dirty="0" err="1"/>
              <a:t>suture</a:t>
            </a:r>
            <a:endParaRPr lang="cs-CZ" dirty="0"/>
          </a:p>
        </p:txBody>
      </p:sp>
      <p:cxnSp>
        <p:nvCxnSpPr>
          <p:cNvPr id="9" name="Přímá spojnice se šipkou 8"/>
          <p:cNvCxnSpPr/>
          <p:nvPr/>
        </p:nvCxnSpPr>
        <p:spPr>
          <a:xfrm flipH="1">
            <a:off x="2915816" y="2060848"/>
            <a:ext cx="1728192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H="1">
            <a:off x="2195736" y="2060848"/>
            <a:ext cx="2448272" cy="2160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H="1">
            <a:off x="4139952" y="2060848"/>
            <a:ext cx="504056" cy="24482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 13"/>
          <p:cNvSpPr/>
          <p:nvPr/>
        </p:nvSpPr>
        <p:spPr>
          <a:xfrm>
            <a:off x="7452320" y="3045153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6" name="Přímá spojnice 15"/>
          <p:cNvCxnSpPr/>
          <p:nvPr/>
        </p:nvCxnSpPr>
        <p:spPr>
          <a:xfrm flipV="1">
            <a:off x="7452320" y="2708920"/>
            <a:ext cx="914400" cy="151216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H="1">
            <a:off x="7668344" y="2708920"/>
            <a:ext cx="69837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>
            <a:off x="7668344" y="2708920"/>
            <a:ext cx="698376" cy="151216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Volný tvar 21"/>
          <p:cNvSpPr/>
          <p:nvPr/>
        </p:nvSpPr>
        <p:spPr>
          <a:xfrm>
            <a:off x="7435970" y="4244196"/>
            <a:ext cx="767751" cy="327804"/>
          </a:xfrm>
          <a:custGeom>
            <a:avLst/>
            <a:gdLst>
              <a:gd name="connsiteX0" fmla="*/ 0 w 767751"/>
              <a:gd name="connsiteY0" fmla="*/ 0 h 327804"/>
              <a:gd name="connsiteX1" fmla="*/ 25879 w 767751"/>
              <a:gd name="connsiteY1" fmla="*/ 51759 h 327804"/>
              <a:gd name="connsiteX2" fmla="*/ 34505 w 767751"/>
              <a:gd name="connsiteY2" fmla="*/ 86264 h 327804"/>
              <a:gd name="connsiteX3" fmla="*/ 60385 w 767751"/>
              <a:gd name="connsiteY3" fmla="*/ 112144 h 327804"/>
              <a:gd name="connsiteX4" fmla="*/ 94890 w 767751"/>
              <a:gd name="connsiteY4" fmla="*/ 172529 h 327804"/>
              <a:gd name="connsiteX5" fmla="*/ 112143 w 767751"/>
              <a:gd name="connsiteY5" fmla="*/ 198408 h 327804"/>
              <a:gd name="connsiteX6" fmla="*/ 163902 w 767751"/>
              <a:gd name="connsiteY6" fmla="*/ 250166 h 327804"/>
              <a:gd name="connsiteX7" fmla="*/ 189781 w 767751"/>
              <a:gd name="connsiteY7" fmla="*/ 258793 h 327804"/>
              <a:gd name="connsiteX8" fmla="*/ 250166 w 767751"/>
              <a:gd name="connsiteY8" fmla="*/ 276046 h 327804"/>
              <a:gd name="connsiteX9" fmla="*/ 276045 w 767751"/>
              <a:gd name="connsiteY9" fmla="*/ 293298 h 327804"/>
              <a:gd name="connsiteX10" fmla="*/ 388188 w 767751"/>
              <a:gd name="connsiteY10" fmla="*/ 301925 h 327804"/>
              <a:gd name="connsiteX11" fmla="*/ 491705 w 767751"/>
              <a:gd name="connsiteY11" fmla="*/ 319178 h 327804"/>
              <a:gd name="connsiteX12" fmla="*/ 517585 w 767751"/>
              <a:gd name="connsiteY12" fmla="*/ 327804 h 327804"/>
              <a:gd name="connsiteX13" fmla="*/ 638355 w 767751"/>
              <a:gd name="connsiteY13" fmla="*/ 319178 h 327804"/>
              <a:gd name="connsiteX14" fmla="*/ 698739 w 767751"/>
              <a:gd name="connsiteY14" fmla="*/ 276046 h 327804"/>
              <a:gd name="connsiteX15" fmla="*/ 733245 w 767751"/>
              <a:gd name="connsiteY15" fmla="*/ 267419 h 327804"/>
              <a:gd name="connsiteX16" fmla="*/ 759124 w 767751"/>
              <a:gd name="connsiteY16" fmla="*/ 250166 h 327804"/>
              <a:gd name="connsiteX17" fmla="*/ 767751 w 767751"/>
              <a:gd name="connsiteY17" fmla="*/ 224287 h 327804"/>
              <a:gd name="connsiteX18" fmla="*/ 750498 w 767751"/>
              <a:gd name="connsiteY18" fmla="*/ 94891 h 327804"/>
              <a:gd name="connsiteX19" fmla="*/ 715992 w 767751"/>
              <a:gd name="connsiteY19" fmla="*/ 34506 h 327804"/>
              <a:gd name="connsiteX20" fmla="*/ 698739 w 767751"/>
              <a:gd name="connsiteY20" fmla="*/ 34506 h 327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67751" h="327804">
                <a:moveTo>
                  <a:pt x="0" y="0"/>
                </a:moveTo>
                <a:cubicBezTo>
                  <a:pt x="8626" y="17253"/>
                  <a:pt x="18715" y="33849"/>
                  <a:pt x="25879" y="51759"/>
                </a:cubicBezTo>
                <a:cubicBezTo>
                  <a:pt x="30282" y="62767"/>
                  <a:pt x="28623" y="75970"/>
                  <a:pt x="34505" y="86264"/>
                </a:cubicBezTo>
                <a:cubicBezTo>
                  <a:pt x="40558" y="96857"/>
                  <a:pt x="51758" y="103517"/>
                  <a:pt x="60385" y="112144"/>
                </a:cubicBezTo>
                <a:cubicBezTo>
                  <a:pt x="74383" y="154139"/>
                  <a:pt x="62250" y="126833"/>
                  <a:pt x="94890" y="172529"/>
                </a:cubicBezTo>
                <a:cubicBezTo>
                  <a:pt x="100916" y="180965"/>
                  <a:pt x="105255" y="190659"/>
                  <a:pt x="112143" y="198408"/>
                </a:cubicBezTo>
                <a:cubicBezTo>
                  <a:pt x="128353" y="216644"/>
                  <a:pt x="140755" y="242450"/>
                  <a:pt x="163902" y="250166"/>
                </a:cubicBezTo>
                <a:cubicBezTo>
                  <a:pt x="172528" y="253042"/>
                  <a:pt x="181038" y="256295"/>
                  <a:pt x="189781" y="258793"/>
                </a:cubicBezTo>
                <a:cubicBezTo>
                  <a:pt x="202689" y="262481"/>
                  <a:pt x="236370" y="269148"/>
                  <a:pt x="250166" y="276046"/>
                </a:cubicBezTo>
                <a:cubicBezTo>
                  <a:pt x="259439" y="280682"/>
                  <a:pt x="265855" y="291387"/>
                  <a:pt x="276045" y="293298"/>
                </a:cubicBezTo>
                <a:cubicBezTo>
                  <a:pt x="312894" y="300207"/>
                  <a:pt x="350883" y="298194"/>
                  <a:pt x="388188" y="301925"/>
                </a:cubicBezTo>
                <a:cubicBezTo>
                  <a:pt x="412546" y="304361"/>
                  <a:pt x="465082" y="312522"/>
                  <a:pt x="491705" y="319178"/>
                </a:cubicBezTo>
                <a:cubicBezTo>
                  <a:pt x="500527" y="321383"/>
                  <a:pt x="508958" y="324929"/>
                  <a:pt x="517585" y="327804"/>
                </a:cubicBezTo>
                <a:cubicBezTo>
                  <a:pt x="557842" y="324929"/>
                  <a:pt x="598545" y="325813"/>
                  <a:pt x="638355" y="319178"/>
                </a:cubicBezTo>
                <a:cubicBezTo>
                  <a:pt x="685399" y="311337"/>
                  <a:pt x="662223" y="296913"/>
                  <a:pt x="698739" y="276046"/>
                </a:cubicBezTo>
                <a:cubicBezTo>
                  <a:pt x="709033" y="270164"/>
                  <a:pt x="721743" y="270295"/>
                  <a:pt x="733245" y="267419"/>
                </a:cubicBezTo>
                <a:cubicBezTo>
                  <a:pt x="741871" y="261668"/>
                  <a:pt x="752647" y="258262"/>
                  <a:pt x="759124" y="250166"/>
                </a:cubicBezTo>
                <a:cubicBezTo>
                  <a:pt x="764804" y="243066"/>
                  <a:pt x="767751" y="233380"/>
                  <a:pt x="767751" y="224287"/>
                </a:cubicBezTo>
                <a:cubicBezTo>
                  <a:pt x="767751" y="107273"/>
                  <a:pt x="767609" y="154783"/>
                  <a:pt x="750498" y="94891"/>
                </a:cubicBezTo>
                <a:cubicBezTo>
                  <a:pt x="741508" y="63425"/>
                  <a:pt x="747586" y="53462"/>
                  <a:pt x="715992" y="34506"/>
                </a:cubicBezTo>
                <a:cubicBezTo>
                  <a:pt x="711061" y="31547"/>
                  <a:pt x="704490" y="34506"/>
                  <a:pt x="698739" y="34506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Volný tvar 22"/>
          <p:cNvSpPr/>
          <p:nvPr/>
        </p:nvSpPr>
        <p:spPr>
          <a:xfrm>
            <a:off x="7726905" y="4235570"/>
            <a:ext cx="645453" cy="552090"/>
          </a:xfrm>
          <a:custGeom>
            <a:avLst/>
            <a:gdLst>
              <a:gd name="connsiteX0" fmla="*/ 614838 w 645453"/>
              <a:gd name="connsiteY0" fmla="*/ 0 h 552090"/>
              <a:gd name="connsiteX1" fmla="*/ 640718 w 645453"/>
              <a:gd name="connsiteY1" fmla="*/ 43132 h 552090"/>
              <a:gd name="connsiteX2" fmla="*/ 614838 w 645453"/>
              <a:gd name="connsiteY2" fmla="*/ 207034 h 552090"/>
              <a:gd name="connsiteX3" fmla="*/ 563080 w 645453"/>
              <a:gd name="connsiteY3" fmla="*/ 258792 h 552090"/>
              <a:gd name="connsiteX4" fmla="*/ 528574 w 645453"/>
              <a:gd name="connsiteY4" fmla="*/ 267419 h 552090"/>
              <a:gd name="connsiteX5" fmla="*/ 502695 w 645453"/>
              <a:gd name="connsiteY5" fmla="*/ 284672 h 552090"/>
              <a:gd name="connsiteX6" fmla="*/ 468189 w 645453"/>
              <a:gd name="connsiteY6" fmla="*/ 293298 h 552090"/>
              <a:gd name="connsiteX7" fmla="*/ 442310 w 645453"/>
              <a:gd name="connsiteY7" fmla="*/ 301924 h 552090"/>
              <a:gd name="connsiteX8" fmla="*/ 373299 w 645453"/>
              <a:gd name="connsiteY8" fmla="*/ 327804 h 552090"/>
              <a:gd name="connsiteX9" fmla="*/ 330167 w 645453"/>
              <a:gd name="connsiteY9" fmla="*/ 345056 h 552090"/>
              <a:gd name="connsiteX10" fmla="*/ 226650 w 645453"/>
              <a:gd name="connsiteY10" fmla="*/ 353683 h 552090"/>
              <a:gd name="connsiteX11" fmla="*/ 71374 w 645453"/>
              <a:gd name="connsiteY11" fmla="*/ 345056 h 552090"/>
              <a:gd name="connsiteX12" fmla="*/ 62748 w 645453"/>
              <a:gd name="connsiteY12" fmla="*/ 319177 h 552090"/>
              <a:gd name="connsiteX13" fmla="*/ 19616 w 645453"/>
              <a:gd name="connsiteY13" fmla="*/ 267419 h 552090"/>
              <a:gd name="connsiteX14" fmla="*/ 10989 w 645453"/>
              <a:gd name="connsiteY14" fmla="*/ 155275 h 552090"/>
              <a:gd name="connsiteX15" fmla="*/ 45495 w 645453"/>
              <a:gd name="connsiteY15" fmla="*/ 138022 h 552090"/>
              <a:gd name="connsiteX16" fmla="*/ 166265 w 645453"/>
              <a:gd name="connsiteY16" fmla="*/ 120770 h 552090"/>
              <a:gd name="connsiteX17" fmla="*/ 287035 w 645453"/>
              <a:gd name="connsiteY17" fmla="*/ 129396 h 552090"/>
              <a:gd name="connsiteX18" fmla="*/ 304287 w 645453"/>
              <a:gd name="connsiteY18" fmla="*/ 155275 h 552090"/>
              <a:gd name="connsiteX19" fmla="*/ 347420 w 645453"/>
              <a:gd name="connsiteY19" fmla="*/ 189781 h 552090"/>
              <a:gd name="connsiteX20" fmla="*/ 442310 w 645453"/>
              <a:gd name="connsiteY20" fmla="*/ 284672 h 552090"/>
              <a:gd name="connsiteX21" fmla="*/ 459563 w 645453"/>
              <a:gd name="connsiteY21" fmla="*/ 336430 h 552090"/>
              <a:gd name="connsiteX22" fmla="*/ 519948 w 645453"/>
              <a:gd name="connsiteY22" fmla="*/ 422694 h 552090"/>
              <a:gd name="connsiteX23" fmla="*/ 545827 w 645453"/>
              <a:gd name="connsiteY23" fmla="*/ 439947 h 552090"/>
              <a:gd name="connsiteX24" fmla="*/ 580333 w 645453"/>
              <a:gd name="connsiteY24" fmla="*/ 491705 h 552090"/>
              <a:gd name="connsiteX25" fmla="*/ 588959 w 645453"/>
              <a:gd name="connsiteY25" fmla="*/ 526211 h 552090"/>
              <a:gd name="connsiteX26" fmla="*/ 614838 w 645453"/>
              <a:gd name="connsiteY26" fmla="*/ 543464 h 552090"/>
              <a:gd name="connsiteX27" fmla="*/ 623465 w 645453"/>
              <a:gd name="connsiteY27" fmla="*/ 552090 h 552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45453" h="552090">
                <a:moveTo>
                  <a:pt x="614838" y="0"/>
                </a:moveTo>
                <a:cubicBezTo>
                  <a:pt x="623465" y="14377"/>
                  <a:pt x="639128" y="26441"/>
                  <a:pt x="640718" y="43132"/>
                </a:cubicBezTo>
                <a:cubicBezTo>
                  <a:pt x="646442" y="103232"/>
                  <a:pt x="654289" y="162652"/>
                  <a:pt x="614838" y="207034"/>
                </a:cubicBezTo>
                <a:cubicBezTo>
                  <a:pt x="598628" y="225270"/>
                  <a:pt x="586750" y="252874"/>
                  <a:pt x="563080" y="258792"/>
                </a:cubicBezTo>
                <a:lnTo>
                  <a:pt x="528574" y="267419"/>
                </a:lnTo>
                <a:cubicBezTo>
                  <a:pt x="519948" y="273170"/>
                  <a:pt x="512224" y="280588"/>
                  <a:pt x="502695" y="284672"/>
                </a:cubicBezTo>
                <a:cubicBezTo>
                  <a:pt x="491798" y="289342"/>
                  <a:pt x="479589" y="290041"/>
                  <a:pt x="468189" y="293298"/>
                </a:cubicBezTo>
                <a:cubicBezTo>
                  <a:pt x="459446" y="295796"/>
                  <a:pt x="450668" y="298342"/>
                  <a:pt x="442310" y="301924"/>
                </a:cubicBezTo>
                <a:cubicBezTo>
                  <a:pt x="318784" y="354863"/>
                  <a:pt x="492574" y="288046"/>
                  <a:pt x="373299" y="327804"/>
                </a:cubicBezTo>
                <a:cubicBezTo>
                  <a:pt x="358609" y="332701"/>
                  <a:pt x="345416" y="342365"/>
                  <a:pt x="330167" y="345056"/>
                </a:cubicBezTo>
                <a:cubicBezTo>
                  <a:pt x="296069" y="351073"/>
                  <a:pt x="261156" y="350807"/>
                  <a:pt x="226650" y="353683"/>
                </a:cubicBezTo>
                <a:cubicBezTo>
                  <a:pt x="174891" y="350807"/>
                  <a:pt x="122101" y="355735"/>
                  <a:pt x="71374" y="345056"/>
                </a:cubicBezTo>
                <a:cubicBezTo>
                  <a:pt x="62476" y="343183"/>
                  <a:pt x="66814" y="327310"/>
                  <a:pt x="62748" y="319177"/>
                </a:cubicBezTo>
                <a:cubicBezTo>
                  <a:pt x="50739" y="295158"/>
                  <a:pt x="38693" y="286496"/>
                  <a:pt x="19616" y="267419"/>
                </a:cubicBezTo>
                <a:cubicBezTo>
                  <a:pt x="6784" y="228924"/>
                  <a:pt x="-12341" y="197268"/>
                  <a:pt x="10989" y="155275"/>
                </a:cubicBezTo>
                <a:cubicBezTo>
                  <a:pt x="17234" y="144034"/>
                  <a:pt x="33454" y="142537"/>
                  <a:pt x="45495" y="138022"/>
                </a:cubicBezTo>
                <a:cubicBezTo>
                  <a:pt x="79607" y="125230"/>
                  <a:pt x="137500" y="123646"/>
                  <a:pt x="166265" y="120770"/>
                </a:cubicBezTo>
                <a:cubicBezTo>
                  <a:pt x="206522" y="123645"/>
                  <a:pt x="247881" y="119608"/>
                  <a:pt x="287035" y="129396"/>
                </a:cubicBezTo>
                <a:cubicBezTo>
                  <a:pt x="297093" y="131910"/>
                  <a:pt x="296956" y="147944"/>
                  <a:pt x="304287" y="155275"/>
                </a:cubicBezTo>
                <a:cubicBezTo>
                  <a:pt x="317306" y="168294"/>
                  <a:pt x="334401" y="176762"/>
                  <a:pt x="347420" y="189781"/>
                </a:cubicBezTo>
                <a:cubicBezTo>
                  <a:pt x="487863" y="330224"/>
                  <a:pt x="239254" y="110622"/>
                  <a:pt x="442310" y="284672"/>
                </a:cubicBezTo>
                <a:cubicBezTo>
                  <a:pt x="448061" y="301925"/>
                  <a:pt x="449475" y="321298"/>
                  <a:pt x="459563" y="336430"/>
                </a:cubicBezTo>
                <a:cubicBezTo>
                  <a:pt x="465196" y="344880"/>
                  <a:pt x="507178" y="409923"/>
                  <a:pt x="519948" y="422694"/>
                </a:cubicBezTo>
                <a:cubicBezTo>
                  <a:pt x="527279" y="430025"/>
                  <a:pt x="537201" y="434196"/>
                  <a:pt x="545827" y="439947"/>
                </a:cubicBezTo>
                <a:cubicBezTo>
                  <a:pt x="557329" y="457200"/>
                  <a:pt x="575304" y="471589"/>
                  <a:pt x="580333" y="491705"/>
                </a:cubicBezTo>
                <a:cubicBezTo>
                  <a:pt x="583208" y="503207"/>
                  <a:pt x="582383" y="516346"/>
                  <a:pt x="588959" y="526211"/>
                </a:cubicBezTo>
                <a:cubicBezTo>
                  <a:pt x="594710" y="534837"/>
                  <a:pt x="606544" y="537244"/>
                  <a:pt x="614838" y="543464"/>
                </a:cubicBezTo>
                <a:cubicBezTo>
                  <a:pt x="618091" y="545904"/>
                  <a:pt x="620589" y="549215"/>
                  <a:pt x="623465" y="552090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5" name="Přímá spojnice se šipkou 24"/>
          <p:cNvCxnSpPr/>
          <p:nvPr/>
        </p:nvCxnSpPr>
        <p:spPr>
          <a:xfrm flipV="1">
            <a:off x="6588224" y="2708920"/>
            <a:ext cx="936104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BA7C467-E22A-4C78-9E3D-47F4B559D8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0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45"/>
    </mc:Choice>
    <mc:Fallback xmlns="">
      <p:transition spd="slow" advTm="23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C88EE3-B5EC-4EF7-8B47-1B77BBFE1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52D87E-DE35-49AA-9768-56D62AFC7BE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568" y="1268760"/>
            <a:ext cx="7924800" cy="4114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exam</a:t>
            </a:r>
            <a:r>
              <a:rPr lang="cs-CZ" dirty="0"/>
              <a:t>: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Students</a:t>
            </a:r>
            <a:r>
              <a:rPr lang="cs-CZ" dirty="0"/>
              <a:t> </a:t>
            </a:r>
            <a:r>
              <a:rPr lang="cs-CZ" dirty="0" err="1"/>
              <a:t>will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asked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preformance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: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Single </a:t>
            </a:r>
            <a:r>
              <a:rPr lang="cs-CZ" dirty="0" err="1"/>
              <a:t>suture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Matress</a:t>
            </a:r>
            <a:r>
              <a:rPr lang="cs-CZ" dirty="0"/>
              <a:t> </a:t>
            </a:r>
            <a:r>
              <a:rPr lang="cs-CZ" dirty="0" err="1"/>
              <a:t>suture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Here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also</a:t>
            </a:r>
            <a:r>
              <a:rPr lang="cs-CZ" dirty="0"/>
              <a:t> a link on </a:t>
            </a:r>
            <a:r>
              <a:rPr lang="cs-CZ" dirty="0" err="1"/>
              <a:t>you</a:t>
            </a:r>
            <a:r>
              <a:rPr lang="cs-CZ" dirty="0"/>
              <a:t> tube: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>
                <a:hlinkClick r:id="rId4"/>
              </a:rPr>
              <a:t>https://www.youtube.com/playlist?reload=9&amp;list=PLWXXOUqxJ_VP8lxhFP7jJbXVSdXDi0iaC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 end </a:t>
            </a:r>
            <a:r>
              <a:rPr lang="cs-CZ" dirty="0" err="1"/>
              <a:t>of</a:t>
            </a:r>
            <a:r>
              <a:rPr lang="cs-CZ" dirty="0"/>
              <a:t> second </a:t>
            </a:r>
            <a:r>
              <a:rPr lang="cs-CZ" dirty="0" err="1"/>
              <a:t>lecture</a:t>
            </a:r>
            <a:r>
              <a:rPr lang="cs-CZ" dirty="0"/>
              <a:t>.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4FF013F-FDB4-4630-BA3F-F875C9799C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2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36"/>
    </mc:Choice>
    <mc:Fallback xmlns="">
      <p:transition spd="slow" advTm="20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F469ACB-B2F8-4F8D-B8AF-732A59389F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b="1" dirty="0" err="1">
                <a:solidFill>
                  <a:srgbClr val="FFFF00"/>
                </a:solidFill>
              </a:rPr>
              <a:t>Special</a:t>
            </a:r>
            <a:r>
              <a:rPr lang="cs-CZ" altLang="cs-CZ" b="1" dirty="0">
                <a:solidFill>
                  <a:srgbClr val="FFFF00"/>
                </a:solidFill>
              </a:rPr>
              <a:t> </a:t>
            </a:r>
            <a:r>
              <a:rPr lang="cs-CZ" altLang="cs-CZ" b="1" dirty="0" err="1">
                <a:solidFill>
                  <a:srgbClr val="FFFF00"/>
                </a:solidFill>
              </a:rPr>
              <a:t>terms</a:t>
            </a:r>
            <a:r>
              <a:rPr lang="cs-CZ" altLang="cs-CZ" b="1" dirty="0">
                <a:solidFill>
                  <a:srgbClr val="FFFF00"/>
                </a:solidFill>
              </a:rPr>
              <a:t> in </a:t>
            </a:r>
            <a:r>
              <a:rPr lang="cs-CZ" altLang="cs-CZ" b="1" dirty="0" err="1">
                <a:solidFill>
                  <a:srgbClr val="FFFF00"/>
                </a:solidFill>
              </a:rPr>
              <a:t>relation</a:t>
            </a:r>
            <a:r>
              <a:rPr lang="cs-CZ" altLang="cs-CZ" b="1" dirty="0">
                <a:solidFill>
                  <a:srgbClr val="FFFF00"/>
                </a:solidFill>
              </a:rPr>
              <a:t> to </a:t>
            </a:r>
            <a:r>
              <a:rPr lang="cs-CZ" altLang="cs-CZ" b="1" dirty="0" err="1">
                <a:solidFill>
                  <a:srgbClr val="FFFF00"/>
                </a:solidFill>
              </a:rPr>
              <a:t>control</a:t>
            </a:r>
            <a:r>
              <a:rPr lang="cs-CZ" altLang="cs-CZ" b="1" dirty="0">
                <a:solidFill>
                  <a:srgbClr val="FFFF00"/>
                </a:solidFill>
              </a:rPr>
              <a:t> </a:t>
            </a:r>
            <a:r>
              <a:rPr lang="cs-CZ" altLang="cs-CZ" b="1" dirty="0" err="1">
                <a:solidFill>
                  <a:srgbClr val="FFFF00"/>
                </a:solidFill>
              </a:rPr>
              <a:t>of</a:t>
            </a:r>
            <a:r>
              <a:rPr lang="cs-CZ" altLang="cs-CZ" b="1" dirty="0">
                <a:solidFill>
                  <a:srgbClr val="FFFF00"/>
                </a:solidFill>
              </a:rPr>
              <a:t> </a:t>
            </a:r>
            <a:r>
              <a:rPr lang="cs-CZ" altLang="cs-CZ" b="1" dirty="0" err="1">
                <a:solidFill>
                  <a:srgbClr val="FFFF00"/>
                </a:solidFill>
              </a:rPr>
              <a:t>infection</a:t>
            </a:r>
            <a:endParaRPr lang="cs-CZ" altLang="cs-CZ" dirty="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FD4E9281-39CE-4179-8C16-E57A2F84AF32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eaLnBrk="1" fontAlgn="auto" hangingPunct="1">
              <a:buNone/>
              <a:defRPr/>
            </a:pPr>
            <a:r>
              <a:rPr lang="cs-CZ" altLang="cs-CZ" sz="2800" b="1" u="sng" dirty="0" err="1"/>
              <a:t>Antisepsis</a:t>
            </a:r>
            <a:endParaRPr lang="cs-CZ" altLang="cs-CZ" sz="2800" b="1" u="sng" dirty="0"/>
          </a:p>
          <a:p>
            <a:pPr eaLnBrk="1" fontAlgn="auto" hangingPunct="1">
              <a:defRPr/>
            </a:pPr>
            <a:endParaRPr lang="cs-CZ" altLang="cs-CZ" sz="2800" dirty="0"/>
          </a:p>
          <a:p>
            <a:pPr marL="0" indent="0" eaLnBrk="1" fontAlgn="auto" hangingPunct="1">
              <a:buNone/>
              <a:defRPr/>
            </a:pPr>
            <a:r>
              <a:rPr lang="cs-CZ" altLang="cs-CZ" sz="2800" b="1" dirty="0" err="1"/>
              <a:t>Preventin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of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infection</a:t>
            </a:r>
            <a:r>
              <a:rPr lang="cs-CZ" altLang="cs-CZ" sz="2800" b="1" dirty="0"/>
              <a:t> by </a:t>
            </a:r>
            <a:r>
              <a:rPr lang="cs-CZ" altLang="cs-CZ" sz="2800" b="1" dirty="0" err="1"/>
              <a:t>inhibiting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or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arresting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the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growth</a:t>
            </a:r>
            <a:r>
              <a:rPr lang="cs-CZ" altLang="cs-CZ" sz="2800" b="1" dirty="0"/>
              <a:t> and </a:t>
            </a:r>
            <a:r>
              <a:rPr lang="cs-CZ" altLang="cs-CZ" sz="2800" b="1" dirty="0" err="1"/>
              <a:t>multiplication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of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germs</a:t>
            </a:r>
            <a:r>
              <a:rPr lang="cs-CZ" altLang="cs-CZ" sz="2800" b="1" dirty="0"/>
              <a:t> (</a:t>
            </a:r>
            <a:r>
              <a:rPr lang="cs-CZ" altLang="cs-CZ" sz="2800" b="1" dirty="0" err="1"/>
              <a:t>infectious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agents</a:t>
            </a:r>
            <a:r>
              <a:rPr lang="cs-CZ" altLang="cs-CZ" sz="2800" b="1" dirty="0"/>
              <a:t>) on skin </a:t>
            </a:r>
            <a:r>
              <a:rPr lang="cs-CZ" altLang="cs-CZ" sz="2800" b="1" dirty="0" err="1"/>
              <a:t>or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mucosa</a:t>
            </a:r>
            <a:r>
              <a:rPr lang="cs-CZ" altLang="cs-CZ" sz="2800" b="1" dirty="0"/>
              <a:t>. 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FA0F419-4A92-444D-BA07-E8EAA792E3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Horizont">
  <a:themeElements>
    <a:clrScheme name="Horizont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t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t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314</TotalTime>
  <Words>1738</Words>
  <Application>Microsoft Office PowerPoint</Application>
  <PresentationFormat>Předvádění na obrazovce (4:3)</PresentationFormat>
  <Paragraphs>383</Paragraphs>
  <Slides>88</Slides>
  <Notes>0</Notes>
  <HiddenSlides>0</HiddenSlides>
  <MMClips>79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88</vt:i4>
      </vt:variant>
    </vt:vector>
  </HeadingPairs>
  <TitlesOfParts>
    <vt:vector size="92" baseType="lpstr">
      <vt:lpstr>Arial</vt:lpstr>
      <vt:lpstr>Arial Narrow</vt:lpstr>
      <vt:lpstr>Wingdings</vt:lpstr>
      <vt:lpstr>Horizont</vt:lpstr>
      <vt:lpstr>Oral surgery   </vt:lpstr>
      <vt:lpstr>Oral and mafilofacioal surgery. </vt:lpstr>
      <vt:lpstr> Surgical procedures</vt:lpstr>
      <vt:lpstr>Incision Surgical knife</vt:lpstr>
      <vt:lpstr>Prezentace aplikace PowerPoint</vt:lpstr>
      <vt:lpstr>Raising the flap (mucosa and periosteum)</vt:lpstr>
      <vt:lpstr>Control of Infection  </vt:lpstr>
      <vt:lpstr>Special terms in relation to control of infection </vt:lpstr>
      <vt:lpstr>Special terms in relation to control of infection</vt:lpstr>
      <vt:lpstr>Antiseptics</vt:lpstr>
      <vt:lpstr>Special terms in relation to control of infection</vt:lpstr>
      <vt:lpstr>Disinfectants</vt:lpstr>
      <vt:lpstr>Special terms in relation to control of infection</vt:lpstr>
      <vt:lpstr>Sterilisation</vt:lpstr>
      <vt:lpstr>Dry heat sterilisation</vt:lpstr>
      <vt:lpstr>Hot steam sterilisation</vt:lpstr>
      <vt:lpstr>Cold sterilisation</vt:lpstr>
      <vt:lpstr>Scrubbing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The preparation of operator and operating field will explained and trained practically from 3rd year</vt:lpstr>
      <vt:lpstr>ANAESTHESIA</vt:lpstr>
      <vt:lpstr>Anaesthesia</vt:lpstr>
      <vt:lpstr>Pain</vt:lpstr>
      <vt:lpstr>Pain and anaesthesia</vt:lpstr>
      <vt:lpstr>Anaesthesia</vt:lpstr>
      <vt:lpstr>Pain control -  Indications of anaesthesia </vt:lpstr>
      <vt:lpstr>classification</vt:lpstr>
      <vt:lpstr>Anaesthesia</vt:lpstr>
      <vt:lpstr>Local Anaesthesia  </vt:lpstr>
      <vt:lpstr>Pain control -  Indications of anaesthesia </vt:lpstr>
      <vt:lpstr>Local anaesthesia Contraindications  </vt:lpstr>
      <vt:lpstr>Drugs  </vt:lpstr>
      <vt:lpstr>Benefits of local anaesthesia  </vt:lpstr>
      <vt:lpstr>Topical anaesthesia  (on mucosa or skiN)</vt:lpstr>
      <vt:lpstr>Infiltration ANAESTHESIA</vt:lpstr>
      <vt:lpstr>Infiltration anaesthesia  </vt:lpstr>
      <vt:lpstr>Infiltration  </vt:lpstr>
      <vt:lpstr>Nerve block anaesthesia</vt:lpstr>
      <vt:lpstr>Nerve block anaesthesia</vt:lpstr>
      <vt:lpstr>Nerve block anaesthesia</vt:lpstr>
      <vt:lpstr>Nerve block anaesthesia</vt:lpstr>
      <vt:lpstr>Nerve block anaesthesia</vt:lpstr>
      <vt:lpstr>Nerve block anaesthesia</vt:lpstr>
      <vt:lpstr>Nerve block anaesthesia</vt:lpstr>
      <vt:lpstr>Nerve block anaesthesia</vt:lpstr>
      <vt:lpstr>Prezentace aplikace PowerPoint</vt:lpstr>
      <vt:lpstr>DIRECT Method</vt:lpstr>
      <vt:lpstr>Nerve block anaesthesia</vt:lpstr>
      <vt:lpstr>Nerve block anaesthesia</vt:lpstr>
      <vt:lpstr>Nerve block anaesthesia</vt:lpstr>
      <vt:lpstr>Nerve block anaesthesia</vt:lpstr>
      <vt:lpstr>Nerve block aesthesia</vt:lpstr>
      <vt:lpstr>Anaesthesia on f. infraorbitale  </vt:lpstr>
      <vt:lpstr>Anaesthesia on tuber maxillae  </vt:lpstr>
      <vt:lpstr>PDL anaesthesia</vt:lpstr>
      <vt:lpstr>Prezentace aplikace PowerPoint</vt:lpstr>
      <vt:lpstr>Prezentace aplikace PowerPoint</vt:lpstr>
      <vt:lpstr>Prezentace aplikace PowerPoint</vt:lpstr>
      <vt:lpstr>Intrapulpal   Anaesthesia </vt:lpstr>
      <vt:lpstr>Anaesthesia - complications  </vt:lpstr>
      <vt:lpstr>Adaptation of the flap, suture</vt:lpstr>
      <vt:lpstr>suturE</vt:lpstr>
      <vt:lpstr>Suture</vt:lpstr>
      <vt:lpstr>Suture</vt:lpstr>
      <vt:lpstr>Suture</vt:lpstr>
      <vt:lpstr>Single suture</vt:lpstr>
      <vt:lpstr>Prezentace aplikace PowerPoint</vt:lpstr>
      <vt:lpstr>Wide wound – the borders are brought closer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Pain control -  anaesthesia</dc:title>
  <dc:creator>Elite</dc:creator>
  <cp:lastModifiedBy>Lenka Roubalíková</cp:lastModifiedBy>
  <cp:revision>36</cp:revision>
  <dcterms:created xsi:type="dcterms:W3CDTF">2016-09-25T16:31:12Z</dcterms:created>
  <dcterms:modified xsi:type="dcterms:W3CDTF">2020-10-11T15:06:50Z</dcterms:modified>
</cp:coreProperties>
</file>