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7" r:id="rId9"/>
    <p:sldMasterId id="2147483669" r:id="rId10"/>
    <p:sldMasterId id="2147483671" r:id="rId11"/>
    <p:sldMasterId id="2147483673" r:id="rId12"/>
    <p:sldMasterId id="2147483675" r:id="rId13"/>
  </p:sld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Relationship Id="rId20" Type="http://schemas.openxmlformats.org/officeDocument/2006/relationships/slide" Target="slides/slide7.xml"/><Relationship Id="rId21" Type="http://schemas.openxmlformats.org/officeDocument/2006/relationships/slide" Target="slides/slide8.xml"/><Relationship Id="rId22" Type="http://schemas.openxmlformats.org/officeDocument/2006/relationships/slide" Target="slides/slide9.xml"/><Relationship Id="rId23" Type="http://schemas.openxmlformats.org/officeDocument/2006/relationships/slide" Target="slides/slide10.xml"/><Relationship Id="rId2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5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6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7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3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4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4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392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2680" cy="1896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4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44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32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32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4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24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20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20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20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2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4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7440" cy="6854760"/>
          </a:xfrm>
          <a:prstGeom prst="rect">
            <a:avLst/>
          </a:prstGeom>
          <a:ln w="0">
            <a:noFill/>
          </a:ln>
        </p:spPr>
      </p:pic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nadpisu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Klikněte pro úpravu formátu textu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Druhá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Třetí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Čtvrtá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Pátá úroveň osnovy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Šestá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cs-CZ" sz="1800" strike="noStrike" u="none">
                <a:solidFill>
                  <a:srgbClr val="ffffff"/>
                </a:solidFill>
                <a:uFillTx/>
                <a:latin typeface="Arial"/>
              </a:rPr>
              <a:t>Sedmá úroveň</a:t>
            </a: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Hypermobilita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685800" y="2142000"/>
            <a:ext cx="10130040" cy="364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Nevzniká výlučně na podkladu poruchy svalu. Vyšetřujeme ji současně s vyšetřením svalového zkrácení a oslabení, zařazujeme ji do  této skupiny vyšetření.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Dle Sachseho  </a:t>
            </a: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rozeznáváme 3 stupně hypermobility: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Místní patologická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Generalizovaná patologická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Konstituční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hypermobilita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685800" y="2142000"/>
            <a:ext cx="10130040" cy="389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Diagnostika hypermobility: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Kůže bývá jemná s volným podkožím, lze snadno vytvořit kožní řasu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Goniometrie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Pohybové testy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Hodnocení 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Není hypermobilita X je hypermobilita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Písmeny A, B, C (žádná malá, výrazná)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2971800" indent="-2275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                                               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Hypermobilita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685800" y="2142000"/>
            <a:ext cx="10130040" cy="364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Generalizovaná -  vznik při poruchách aference  - tabes dorsalis, některé polyneuritidy, centrální poruchy svalového tonu (např.u oligofrenie), některé extrapyramidové nepotlačitelné pohyby -atetóza atd. , ADHD – hypotonie, poruchy mozečku, periferní parezy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Místní hypermobilita - mezi jednotlivými obratli jako kompenzační mechanismy blokády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3600" strike="noStrike" u="none" cap="all">
                <a:solidFill>
                  <a:srgbClr val="ffffff"/>
                </a:solidFill>
                <a:uFillTx/>
                <a:latin typeface="Calibri Light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hypermobilita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685800" y="1810800"/>
            <a:ext cx="10130040" cy="431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Konstituční hypermobilita - postižení celého těla,  nemusí být ve všech oblastech ve stejném stupni a symetrická. Kolísá s věkem, příčina neznámá, souvisí pravděpodobně s insuficiencí mezenchymu, laxicita ligament ( zvětšená kloubní pohyblivost a kloubní instabilita).  Je více u žen.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Její zjištění je důležité pro analýzu patogeneze některých hybných syndromů a pro stanovení reedukačního postupu a určení celkového pohybového režimu.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Při HMB dochází ke zmenšení statické stability.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hypermobilita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685800" y="1757160"/>
            <a:ext cx="10130040" cy="403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Vyšetření HMB - zjištění rozsahu kloubní pohyblivosti. Je to vlastně změření maximálního RP v kloubu pasivně dosažitelného .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Jde o vyšetření jednotlivých segmentů těla a odlišení horní a dolní poloviny těla. Naopak stranové rozdíly nebývají tak obvyklé.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Jde o vyšetření kloubní pohyblivosti - kloubní vůle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hypermobilita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685800" y="2142000"/>
            <a:ext cx="10130040" cy="389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Podle Rychlíkové: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celková - kongenitální X získaná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lokální - kongenitální X získaná -páteř, končetinové klouby, kompezatorní, posttraumatická, pooperační, uvolnění ligament jako důsledek záměrného cvičení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Důležité je zabránit vzniku nebo zhoršování HMB!!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2971800" indent="-2275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                                               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hypermobilita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685800" y="2142000"/>
            <a:ext cx="10130040" cy="389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Zkoušky hypermobility: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Zkouška rotace hlavy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Zkouška šály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Zkouška zapažených paží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Zkouška založených horních končetin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Zkouška extendovaných loktů, zkouška extenze lokte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Zkouška sepnutých rukou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Zkouška sepnutých prstů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2971800" indent="-2275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                                               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hypermobilita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685800" y="2142000"/>
            <a:ext cx="10130040" cy="389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Zkoušky hypermobility: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Zkouška sedu na patách, zkouška čelo-kolena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Zkouška palce (palec k předloktí)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Zkouška předklonu Lp (Thomayer), RTF Lp případně Thp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Zkouška rotace v Lp, LTF Lp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Zkouška rotace v kyčelním kloubu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Zkouška abdukce v ramenním kloubu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marL="285840" indent="-28476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Zkouška extenze kolene, zkouška flexe kyčle s ext. kolenem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2971800" indent="-2275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                                               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hypermobilita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685800" y="2142000"/>
            <a:ext cx="10130040" cy="389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Terapie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sng">
                <a:solidFill>
                  <a:srgbClr val="ffffff"/>
                </a:solidFill>
                <a:uFillTx/>
                <a:latin typeface="Calibri"/>
                <a:ea typeface="DejaVu Sans"/>
              </a:rPr>
              <a:t>Kontraindikace u hypermobility: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Mobilizace hypermobilních segmentů, strečink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Myorelaxantia, Antidepresiva, Nesteroidní antirevmatika (snižují svalový tonus)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2971800" indent="-2275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                                               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685800" y="609480"/>
            <a:ext cx="10130040" cy="1454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	</a:t>
            </a:r>
            <a:r>
              <a:rPr b="1" lang="cs-CZ" sz="4000" strike="noStrike" u="none" cap="all">
                <a:solidFill>
                  <a:srgbClr val="ffffff"/>
                </a:solidFill>
                <a:uFillTx/>
                <a:latin typeface="Calibri"/>
                <a:ea typeface="DejaVu Sans"/>
              </a:rPr>
              <a:t>hypermobilita</a:t>
            </a:r>
            <a:endParaRPr b="0" lang="cs-CZ" sz="40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685800" y="2142000"/>
            <a:ext cx="10130040" cy="3898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1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Cílem terapie: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Stabilizace nestabilních segmentů pomocí svalové funkce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Respektovat svalové řetězce v posturální funkci při zapojení svalů v jejich stabilizační funkci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Facilitovat svaly bezprostředně související s nestabilním segmentem i svaly zajišťující punctum fictum nestabilního segmentu.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  <a:p>
            <a:pPr lvl="6" marL="2971800" indent="-22752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trike="noStrike" u="none">
                <a:solidFill>
                  <a:srgbClr val="ffffff"/>
                </a:solidFill>
                <a:uFillTx/>
                <a:latin typeface="Calibri"/>
                <a:ea typeface="DejaVu Sans"/>
              </a:rPr>
              <a:t>                                                </a:t>
            </a:r>
            <a:endParaRPr b="0" lang="cs-CZ" sz="2800" strike="noStrike" u="none">
              <a:solidFill>
                <a:srgbClr val="ffffff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TM03457452[[fn=Nebesa]]</Template>
  <TotalTime>1218</TotalTime>
  <Application>LibreOffice/24.8.2.1$Windows_X86_64 LibreOffice_project/0f794b6e29741098670a3b95d60478a65d05ef13</Application>
  <AppVersion>15.0000</AppVersion>
  <Words>273</Words>
  <Paragraphs>24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2017-09-17T14:57:45Z</dcterms:created>
  <dc:creator>Kamca</dc:creator>
  <dc:description/>
  <dc:language>cs-CZ</dc:language>
  <cp:lastModifiedBy/>
  <dcterms:modified xsi:type="dcterms:W3CDTF">2024-11-19T20:00:28Z</dcterms:modified>
  <cp:revision>169</cp:revision>
  <dc:subject/>
  <dc:title>SVALOVÝ TEST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Širokoúhlá obrazovka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5</vt:i4>
  </property>
</Properties>
</file>