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media/image1.jpeg" ContentType="image/jpeg"/>
  <Override PartName="/ppt/media/image2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71" r:id="rId9"/>
    <p:sldMasterId id="2147483673" r:id="rId10"/>
    <p:sldMasterId id="2147483675" r:id="rId11"/>
    <p:sldMasterId id="2147483677" r:id="rId12"/>
    <p:sldMasterId id="2147483679" r:id="rId13"/>
    <p:sldMasterId id="2147483681" r:id="rId14"/>
    <p:sldMasterId id="2147483683" r:id="rId15"/>
    <p:sldMasterId id="2147483685" r:id="rId16"/>
    <p:sldMasterId id="2147483687" r:id="rId17"/>
    <p:sldMasterId id="2147483689" r:id="rId18"/>
    <p:sldMasterId id="2147483691" r:id="rId19"/>
    <p:sldMasterId id="2147483693" r:id="rId20"/>
    <p:sldMasterId id="2147483695" r:id="rId21"/>
    <p:sldMasterId id="2147483697" r:id="rId22"/>
    <p:sldMasterId id="2147483699" r:id="rId23"/>
    <p:sldMasterId id="2147483701" r:id="rId24"/>
    <p:sldMasterId id="2147483703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76" r:id="rId46"/>
    <p:sldId id="277" r:id="rId47"/>
    <p:sldId id="278" r:id="rId48"/>
    <p:sldId id="279" r:id="rId49"/>
    <p:sldId id="280" r:id="rId50"/>
    <p:sldId id="281" r:id="rId51"/>
    <p:sldId id="282" r:id="rId52"/>
    <p:sldId id="283" r:id="rId53"/>
    <p:sldId id="284" r:id="rId54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slide" Target="slides/slide11.xml"/><Relationship Id="rId37" Type="http://schemas.openxmlformats.org/officeDocument/2006/relationships/slide" Target="slides/slide12.xml"/><Relationship Id="rId38" Type="http://schemas.openxmlformats.org/officeDocument/2006/relationships/slide" Target="slides/slide13.xml"/><Relationship Id="rId39" Type="http://schemas.openxmlformats.org/officeDocument/2006/relationships/slide" Target="slides/slide14.xml"/><Relationship Id="rId40" Type="http://schemas.openxmlformats.org/officeDocument/2006/relationships/slide" Target="slides/slide15.xml"/><Relationship Id="rId41" Type="http://schemas.openxmlformats.org/officeDocument/2006/relationships/slide" Target="slides/slide16.xml"/><Relationship Id="rId42" Type="http://schemas.openxmlformats.org/officeDocument/2006/relationships/slide" Target="slides/slide17.xml"/><Relationship Id="rId43" Type="http://schemas.openxmlformats.org/officeDocument/2006/relationships/slide" Target="slides/slide18.xml"/><Relationship Id="rId44" Type="http://schemas.openxmlformats.org/officeDocument/2006/relationships/slide" Target="slides/slide19.xml"/><Relationship Id="rId45" Type="http://schemas.openxmlformats.org/officeDocument/2006/relationships/slide" Target="slides/slide20.xml"/><Relationship Id="rId46" Type="http://schemas.openxmlformats.org/officeDocument/2006/relationships/slide" Target="slides/slide21.xml"/><Relationship Id="rId47" Type="http://schemas.openxmlformats.org/officeDocument/2006/relationships/slide" Target="slides/slide22.xml"/><Relationship Id="rId48" Type="http://schemas.openxmlformats.org/officeDocument/2006/relationships/slide" Target="slides/slide23.xml"/><Relationship Id="rId49" Type="http://schemas.openxmlformats.org/officeDocument/2006/relationships/slide" Target="slides/slide24.xml"/><Relationship Id="rId50" Type="http://schemas.openxmlformats.org/officeDocument/2006/relationships/slide" Target="slides/slide25.xml"/><Relationship Id="rId51" Type="http://schemas.openxmlformats.org/officeDocument/2006/relationships/slide" Target="slides/slide26.xml"/><Relationship Id="rId52" Type="http://schemas.openxmlformats.org/officeDocument/2006/relationships/slide" Target="slides/slide27.xml"/><Relationship Id="rId53" Type="http://schemas.openxmlformats.org/officeDocument/2006/relationships/slide" Target="slides/slide28.xml"/><Relationship Id="rId54" Type="http://schemas.openxmlformats.org/officeDocument/2006/relationships/slide" Target="slides/slide29.xml"/><Relationship Id="rId5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Výchoz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Výchozí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Výchozí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Výchozí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ýchozí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ýchozí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Výchozí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Výchozí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Výchozí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Výchozí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ýchozí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9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0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1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2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3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4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5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6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7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8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9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0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1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2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3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16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7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4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4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4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4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4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4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4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4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4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4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4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4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685800" y="1846800"/>
            <a:ext cx="10130400" cy="394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Svalové zkrácení - z nejrůznějších příčin dojde ke klidovému zkrácení. V klidu je kratší  a při pasivním protahování nedovolí dosáhnout plného rozsahu pohybu v kloubu. Stav není provázen elektrickou aktivitou a proto není podložen aktivní kontrakcí svalu a zvýšenou aktivitou nervového systému. Nevzniká výlučně na podkladu poruchy svalu. Vyšetřujeme ji současně s vyšetřením svalového zkrácení a oslabení, zařazujeme ji do  této skupiny vyšetření.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Flexory kyčelního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není možné dosáhnout horizontály, patella je vytažena vzhůru  a bérec trčí šikmo vpřed, při tlaku dochází ke kompenzační flexi v kyčli, stehno je v abdukčním postavení, výrazná prohlubeň laterálně, addukci není možné provést 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Upozornění: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výchozím postavení dojde k hyperextenzi v kloubu kyčelním jde pravděpodobně o hypermobilitu, zde visí bérec šikmo vpřed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Flexory kyčelního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685800" y="1703160"/>
            <a:ext cx="10130400" cy="460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Orientační test: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vleže na břiše, chodidla mimo stůl, při zkrácení m.iliopsoas zůstává flekční držení v kyčelním kloubu, při pasivně prováděné flexi v koleni dojde při  zkrácení m.rectus femoris ke kompenzační flexi v kyčli a ke zvýšení bederní lordózy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lordozu pánve, pozor na nadzvedávání DK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není dostatečná relaxace vyšetřované DK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nutná i fixace terapeutem ne pouze pacientem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</a:t>
            </a: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M.TENSOR FASCIAE LATAE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1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Vyšetření: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zkrácení patrná rýha na laterální straně stehna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Pacient v poloze vleže na zádech, ošetřovaná DK natažená, neošetřovaná pokrčená v kyčli a koleni  a provedeneme překročení ošetřované DK. Fixujeme pánev oš.končetiny a provedeme addukci přes střední rovinu až do předpětí, dále pokračujeme viz.ostatní terapie.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Flexory kolenního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685800" y="2142000"/>
            <a:ext cx="10130400" cy="393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M.biceps femoris, m.semitendinosus a semimebranosus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Vyšetření ukončujeme v momentě kdy začne flexe kolenního kloubu nebo pohyb pánve vzad nebo při bolesti dorsální strany stehna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flexe v kyčli 90°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flexe v kyčli 80°-90°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menší než 80°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Flexory kolenního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685800" y="2142000"/>
            <a:ext cx="10130400" cy="409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fixuje se přímo koleno, má zůstat volné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flexi  v koleni a abdukci a ZR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Nutno druhou DK pokrčenou v kyčli a koleni  čímž měníme postavení pánve (RP menší o 10°)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Nefixuje se pánev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Orientační test: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sed s extendovanými DKK v kolenních kloubech -musí dosáhnout flexe v kyčli 90° - vertikální postavení pánve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Adduktory kyčelního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685800" y="1828800"/>
            <a:ext cx="10130400" cy="39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 při flektovaném koleni a lehce extendované kyčli - pokud  je rozdíl stejný jde o zkrácení jednokloubových adduktorů. Zvětší - li se pouze u flektovaného kolene jde o zkrácení dvoukloubových adduktorů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Lze využít i Patrickův test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RP 40°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malé zkrácení - 30° - 40°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RP menší jak 30°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685800" y="609480"/>
            <a:ext cx="10130400" cy="93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Adduktory kyčelního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aby se současnou abdukcí v kyčli nedocházelo i lehké flexi a zevní rotaci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nevyšetřuje se dvoufázově i s flektovaným i extendovaným kolenem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nedodržuje se lehká abdukce netestované končetiny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nefixuje se pánev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velkou flexi v koleni, což při zkrácení m.rectus femoris vede k facilitaci adductorů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zapomíná se na podepření bérce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0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0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M.piriformis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685800" y="1685520"/>
            <a:ext cx="10130400" cy="451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 možnosti provedení vnitřní rotace a addukce v kyčelním kloubu, v poloze vleže na břiše, flexe kolenních kl. Provedeme VR v kyčli a porovnáme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 rozsah VR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Bolestivost v kyčelním kloubu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Bolestivost v místě m.piriformis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0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0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M.piriformis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Palpace </a:t>
            </a: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:  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 místě křížení spojnice mezi SIPS - trochanter maior a SIAS  -tuber ischiadicum. Palpace šikmo na průběh vláken m.piriformis z horního zevního kvandrantu šikmo směrem do dolního vnitřního kvandrantu hýždě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685800" y="609480"/>
            <a:ext cx="10130400" cy="87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M.Quadratus lumborum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685800" y="1488240"/>
            <a:ext cx="10130400" cy="494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2500"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1.způsob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 úklon trupu který má být symetrický, při zkrácení není LTF plynulá a symetrická, dochází ke kompenzaci v thorakolumbálním  přechodu. Při normálním  RP se spojnice mezi axilou vyšetřované strany  a intergluteální rýhou kryje  s hlavní sagitální rovinou 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2.způsob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Měříme kolmou vzdálenost označeného místa na laterální straně hrudníku a podložky. Dále hodnotíme taili na vyšetřované straně, která v případě zkrácení je konkávní. Sledujeme rozvoj bederní a hrudní páteře. Porovnáváme obě strany.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Kontraktura - určitá forma zkrácení, vazivová přeměna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Nesmíme zkrácení zaměnit za stavy s reflektorickými kontrakturami nebo spazmy  - lumbago, bolestivá poranění kloubního aparátu, fraktury, neuroinfekce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Některé svaly reaguji na patologické situace - zkrácení, kontraktura či oslabení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685800" y="609480"/>
            <a:ext cx="10130400" cy="69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4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M.Quadratus lumborum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685800" y="1648800"/>
            <a:ext cx="10130400" cy="468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měřená vzdálenost je 5 a více centimetrů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měřená vzdálenost je 3-5cm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je menší než 3cm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"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provedeme LTF na neošetřovanou stranu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Ve stoji, HKK založené za hlavou (ošetření spíše laterální fascie)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Ve stoji, HKK zapažené, oš. končetinu chytneme za zápěstí neošetřované končetiny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/>
          <p:nvPr/>
        </p:nvSpPr>
        <p:spPr>
          <a:xfrm>
            <a:off x="685800" y="1025280"/>
            <a:ext cx="10130400" cy="98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cs-CZ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9" name="TextShape 2"/>
          <p:cNvSpPr/>
          <p:nvPr/>
        </p:nvSpPr>
        <p:spPr>
          <a:xfrm>
            <a:off x="685800" y="2438280"/>
            <a:ext cx="10130400" cy="335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M.QUADRATUS LUMBORUM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Během pohybu se současně provede rotace, flexe nebo extenze trupu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Nedostatečná fixace pánve a DKK při vyšetření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Nedostatečná  a málo hluboká palpace svalu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posun pánve do strany nebo elevaci ramen, souhyb pánve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Paravertebrální zádové svaly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685800" y="1792800"/>
            <a:ext cx="10130400" cy="399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2500" lnSpcReduction="1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3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r>
              <a:rPr b="1" lang="cs-CZ" sz="33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měříme vzdálenost čelo - stehna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10 cm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10 -15cm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větší než 15cm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3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Povoluje se předklon překlápěním pánve, nikoliv rozvíjením páteře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Nedbá se na správné výchozí postavení pánve</a:t>
            </a: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3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M.Pectoralis  maior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3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1.část sternální dolní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2. část sternální střední a horní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paže klesne do horizontály,  při tlaku paže klesne pod horizontálu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paže neklesne do horizontály, lze dotlačit ještě do horizontály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paže zůstává v poloze nad horizontálou, nelze stlačit ani do horizontály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685800" y="609480"/>
            <a:ext cx="10130400" cy="69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M.Pectoralis maior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85800" y="1703160"/>
            <a:ext cx="10130400" cy="489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0000" lnSpcReduction="1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3. část klavikulární  a m.pectoralis minor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stlačení ramene je možné provést lehce, není zvýšené napětí vláken klavikulární části 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stlačení lze provést ,ale s malým odporem, palpací zjišťuje zvýšené napětí v palpované části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stlačení ramene nelze provést, palpujeme zvýšené napětí klavikulární části svalu, lze pociťovat i bolest pacientem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Není řádná fixace hrudníku, není šikmým tahem, ale tlakem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Tlak se neklade na humerus ,ale předloktí, tedy přes kloub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Není zachován směr vyš .pohybu, není správné postavení DKK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M.trapezius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Podle stupně stlačení ramenního pletence( pokud je omezena LTF jde asi o kloubní záležitost)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lze provést bez potíží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s malým odporem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nelze provést stlačení, narazíme na tvrdý odpor až zarážku, může být omezen i úklon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M.trapezius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9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Nedodržuje se přesné výchozí postavení hlavy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Zapomíná se na podložení kolen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Nedostatečná fixace pletence ramenního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Pohyb není veden s vyloučením rotace, flexe nebo extenze krční páteře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Netestovat vsedě kvůli řádné relaxaci Cp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M.Levator scapulae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Podle možností  ramenního pletence (nebo jde o kloubní záležitost)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stlačení ramene lze provést lehce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stlačení ramene lze provést s malým odporem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stlačení ramene nelze provést, narazíme na tvrdý odpor a zarážku, může být omezen i úklon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Stejné jako u m.trapeizus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M.SCM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3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 podle rozsahu extenze a orientačně palpujeme svalové bříško a zvláště úponovou šlachu m.SCM.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POZOR!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Extenze - a.vertebralis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Omezení pohybu v páteřních kloubech sval nelze úplně protáhnout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trike="noStrike" u="none">
                <a:solidFill>
                  <a:srgbClr val="ffffff"/>
                </a:solidFill>
                <a:uFillTx/>
                <a:latin typeface="Arial"/>
              </a:rPr>
              <a:t>MM.SCALENI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Arial"/>
              </a:rPr>
              <a:t>Palpace nad klíční kostí,</a:t>
            </a:r>
            <a:endParaRPr b="1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Arial"/>
              </a:rPr>
              <a:t>Vyšetřujeme vsedě, stojíme za zády pacienta, hlava pacienta opřena o hrudník terapeuta, rotovaná na neošetřovanou stranu. </a:t>
            </a:r>
            <a:endParaRPr b="1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Arial"/>
              </a:rPr>
              <a:t>LHK terapeuta zvětšuje předpětí a posléze protažení mm. scaleni kaudálně od klíční kosti.</a:t>
            </a:r>
            <a:endParaRPr b="1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Arial"/>
              </a:rPr>
              <a:t>PHK zvětšuje za bradu rotaci hlavy. </a:t>
            </a:r>
            <a:endParaRPr b="1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Arial"/>
              </a:rPr>
              <a:t>Využijeme facilitaci dechem, případně očima</a:t>
            </a:r>
            <a:endParaRPr b="1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 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685800" y="1810800"/>
            <a:ext cx="10130400" cy="43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 hrají významnou úlohu i v řadě hybných syndromů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Významný sklon  ke zkrácení mají svaly, jež mají výraznou posturální funkci  -  vzpřímený stoj.  Zejména stoj na jedné končetině - nejčastější posturální situace,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Posturální svaly jsou fylogeneticky starší, jsou převážně zapojeny do flexorových mechanismů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Opak fázické svaly - oslabení, útlum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685800" y="609480"/>
            <a:ext cx="10130400" cy="96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 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685800" y="1846800"/>
            <a:ext cx="10130400" cy="48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5000" lnSpcReduction="19999"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Změření pasivního rozsahu pohybu ve správném směru a pozici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Postihnout přesně izolovanou svalovou skupinu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Nejpřesnější  vyšetření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Přesně výchozí polohy, přesné fixace a směr pohybu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Nestlačujeme sval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Síla nesmí jít přes dva klouby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Tlak stejnou rychlostí a provádět pomalu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Tlak ve směru požadovaného pohybu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Nelze vyšetřit při omezení rozsahu pohyblivosti</a:t>
            </a: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51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7" name="Text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457200">
              <a:lnSpc>
                <a:spcPct val="90000"/>
              </a:lnSpc>
              <a:spcBef>
                <a:spcPts val="499"/>
              </a:spcBef>
            </a:pPr>
            <a:r>
              <a:rPr b="0" lang="cs-CZ" sz="4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Terapie: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AGR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PIR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Strečink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Reciproční inhibice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Postfacilitační inhibice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Autoterapie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M.Triceps surae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Celý sval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 soleus s flektovaným kolenem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postavení 90°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chabí 5 °do 90°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2: chybí více jak 5° do 90°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M.Triceps surae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685800" y="1595880"/>
            <a:ext cx="10130400" cy="50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0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Palec se neklade paralelně při zevní hraně chodidla (reflexně facilitace trojhlavého svalu, místo uvolnění)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Palec netlačí celou plochou, mění směr pohybu, dráždí jiné struktury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Nevykonává se pohyb za patu, ale tlačí palcem, povoluje se  aktivní DF nohy, povoluje se aktivní flexe kolene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Předloktí ve směru prodloužení bérce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DK neleží na stole, zvedá se od podložky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testování pro m.soleus se neudrží dosažená DF nohy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Flexory kyčelního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685800" y="2142000"/>
            <a:ext cx="10130400" cy="404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M.iliopsoas, rectus femoris, tensor fasciae latae, krátké adductory stehna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postavení stehna, bérce a deviace patelly, dále také podle možnosti stlačení stehna do hyperextenze, bérce do flexe a stehna do hyperaddukce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0: stehno v horizontále bez deviace patelly, bérec visí při relaxovaném koleni kolmo dolů, patella mírně laterálně, při tlaku lze stehno stlačit mírně pod horizontálu, lze lehce stlačit flexi kolene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Flexory kyčelního kloubu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1: malé zkrácení - v kyčelním kloubu je lehké flekční postavení , bérec trčí šikmo vpřed, stehno je v lehké abdukci a prohlubeň na laterální ploše stehna je zvýrazněna. Při tlaku do hyperextenze je možné stlačit do horizontály, bérec dosáhne do kolmého postavení, aniž dojde ke kompenzační flexi v kyčli. Při tlaku z laterální strany je možné dosáhnout postavení bez deviace do abdukce</a:t>
            </a:r>
            <a:r>
              <a:rPr b="0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1421</TotalTime>
  <Application>LibreOffice/24.8.2.1$Windows_X86_64 LibreOffice_project/0f794b6e29741098670a3b95d60478a65d05ef13</Application>
  <AppVersion>15.0000</AppVersion>
  <Words>1603</Words>
  <Paragraphs>171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2024-12-02T20:19:10Z</dcterms:modified>
  <cp:revision>197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Širokoúhlá obrazovka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28</vt:i4>
  </property>
</Properties>
</file>