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69"/>
  </p:notesMasterIdLst>
  <p:handoutMasterIdLst>
    <p:handoutMasterId r:id="rId70"/>
  </p:handoutMasterIdLst>
  <p:sldIdLst>
    <p:sldId id="256" r:id="rId5"/>
    <p:sldId id="305" r:id="rId6"/>
    <p:sldId id="293" r:id="rId7"/>
    <p:sldId id="299" r:id="rId8"/>
    <p:sldId id="1491" r:id="rId9"/>
    <p:sldId id="1493" r:id="rId10"/>
    <p:sldId id="1495" r:id="rId11"/>
    <p:sldId id="1388" r:id="rId12"/>
    <p:sldId id="1497" r:id="rId13"/>
    <p:sldId id="258" r:id="rId14"/>
    <p:sldId id="295" r:id="rId15"/>
    <p:sldId id="297" r:id="rId16"/>
    <p:sldId id="302" r:id="rId17"/>
    <p:sldId id="1468" r:id="rId18"/>
    <p:sldId id="296" r:id="rId19"/>
    <p:sldId id="298" r:id="rId20"/>
    <p:sldId id="306" r:id="rId21"/>
    <p:sldId id="1462" r:id="rId22"/>
    <p:sldId id="300" r:id="rId23"/>
    <p:sldId id="307" r:id="rId24"/>
    <p:sldId id="1454" r:id="rId25"/>
    <p:sldId id="1455" r:id="rId26"/>
    <p:sldId id="1456" r:id="rId27"/>
    <p:sldId id="1457" r:id="rId28"/>
    <p:sldId id="1459" r:id="rId29"/>
    <p:sldId id="1458" r:id="rId30"/>
    <p:sldId id="1460" r:id="rId31"/>
    <p:sldId id="1461" r:id="rId32"/>
    <p:sldId id="1389" r:id="rId33"/>
    <p:sldId id="1361" r:id="rId34"/>
    <p:sldId id="1496" r:id="rId35"/>
    <p:sldId id="1464" r:id="rId36"/>
    <p:sldId id="303" r:id="rId37"/>
    <p:sldId id="1465" r:id="rId38"/>
    <p:sldId id="1466" r:id="rId39"/>
    <p:sldId id="1467" r:id="rId40"/>
    <p:sldId id="1490" r:id="rId41"/>
    <p:sldId id="1463" r:id="rId42"/>
    <p:sldId id="294" r:id="rId43"/>
    <p:sldId id="1478" r:id="rId44"/>
    <p:sldId id="1479" r:id="rId45"/>
    <p:sldId id="1469" r:id="rId46"/>
    <p:sldId id="1470" r:id="rId47"/>
    <p:sldId id="1471" r:id="rId48"/>
    <p:sldId id="1472" r:id="rId49"/>
    <p:sldId id="1475" r:id="rId50"/>
    <p:sldId id="1476" r:id="rId51"/>
    <p:sldId id="1474" r:id="rId52"/>
    <p:sldId id="1477" r:id="rId53"/>
    <p:sldId id="1480" r:id="rId54"/>
    <p:sldId id="1482" r:id="rId55"/>
    <p:sldId id="1483" r:id="rId56"/>
    <p:sldId id="1481" r:id="rId57"/>
    <p:sldId id="1486" r:id="rId58"/>
    <p:sldId id="1484" r:id="rId59"/>
    <p:sldId id="1489" r:id="rId60"/>
    <p:sldId id="267" r:id="rId61"/>
    <p:sldId id="1473" r:id="rId62"/>
    <p:sldId id="1485" r:id="rId63"/>
    <p:sldId id="1407" r:id="rId64"/>
    <p:sldId id="1449" r:id="rId65"/>
    <p:sldId id="1446" r:id="rId66"/>
    <p:sldId id="1444" r:id="rId67"/>
    <p:sldId id="292" r:id="rId6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9100DC"/>
    <a:srgbClr val="5AC8AF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2810" autoAdjust="0"/>
  </p:normalViewPr>
  <p:slideViewPr>
    <p:cSldViewPr snapToGrid="0">
      <p:cViewPr varScale="1">
        <p:scale>
          <a:sx n="73" d="100"/>
          <a:sy n="73" d="100"/>
        </p:scale>
        <p:origin x="989" y="6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k-SK" sz="1000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4114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C7884-DD32-9273-9D8E-55351D1B9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0D48F4A4-BE96-0E3B-30E8-B83CB47B02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57D3E3A2-9965-EBCF-24FA-6221BDCE8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806EFD5-27E7-E3CF-CA55-230F0527AA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0501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8425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C092D-29C7-4249-B67A-3132DBF77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249BBFCB-8BF5-4685-8FC9-549C644DBF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5A75BFC8-22D9-9213-ABD7-5472009550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2CC6E88-B100-6B5D-55DB-01D5892A0A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0052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2515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E302C-EC25-776C-6663-EC899528B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D8C36AF0-C589-1C23-ADD5-C8ADB59DEA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67D44019-29C6-BBCC-F6E5-0997FA03B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E8E85AE-199C-CA13-4FA7-5E17361552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3655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2FE9F-3F24-5257-2342-43F7412E5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D865270E-FD0C-F9E2-E44B-7E5B6E987A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850EF259-FA69-7AED-4C94-4C1C78BCF5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D0EF28C-2039-68FF-3489-63763C3E26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3989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1302C-071C-37B9-B024-CAD69471B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668283BE-2DB4-E188-281E-28F9B7A5C1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BA97FF97-70C2-9791-2CC1-EC2FA9B6B7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5CE9C51-3754-8375-55BA-819BDCED70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502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16D1F-7346-7143-665F-2D1C83A3C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B3BE2BA2-FF85-FC6B-F639-ECAE38D163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CA0D553F-DEEC-F476-70A5-FCB5B4703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6E346BA-18F7-D47A-1297-AC6E2AE536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510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66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6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dirty="0"/>
              <a:t>BHET031s Etika a komunikace - seminář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741598"/>
            <a:ext cx="11361600" cy="1330347"/>
          </a:xfrm>
        </p:spPr>
        <p:txBody>
          <a:bodyPr/>
          <a:lstStyle/>
          <a:p>
            <a:r>
              <a:rPr lang="cs-CZ" dirty="0"/>
              <a:t>Odborník nebo šarlatán?</a:t>
            </a:r>
            <a:br>
              <a:rPr lang="cs-CZ" dirty="0"/>
            </a:br>
            <a:r>
              <a:rPr lang="cs-CZ" sz="2800" b="0" dirty="0"/>
              <a:t>Kritické myšlení a odbornost jako základ profesní odpovědnosti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960095"/>
          </a:xfrm>
        </p:spPr>
        <p:txBody>
          <a:bodyPr/>
          <a:lstStyle/>
          <a:p>
            <a:r>
              <a:rPr lang="cs-CZ" dirty="0"/>
              <a:t>Tatiana Malatincová</a:t>
            </a:r>
          </a:p>
          <a:p>
            <a:r>
              <a:rPr lang="cs-CZ" dirty="0"/>
              <a:t>ÚLPP LF 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4D6C76E2-214B-D25C-0E03-68AD7E162B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Šarlatánství v medicíně – jaro 2024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83F92A5C-A2B6-B614-06E7-B63DD218CD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73FD21-9FBC-03BA-433E-1695D1F1C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Temná triáda</a:t>
            </a:r>
            <a:endParaRPr lang="sk-SK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17E9A3C0-C3C6-EDF4-4D07-132AC7E295E5}"/>
              </a:ext>
            </a:extLst>
          </p:cNvPr>
          <p:cNvSpPr txBox="1"/>
          <p:nvPr/>
        </p:nvSpPr>
        <p:spPr>
          <a:xfrm>
            <a:off x="4680000" y="1979534"/>
            <a:ext cx="3368807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dirty="0">
                <a:latin typeface="+mn-lt"/>
              </a:rPr>
              <a:t>PSYCHOPATIE</a:t>
            </a:r>
            <a:endParaRPr lang="en-GB" sz="2800" dirty="0" err="1">
              <a:latin typeface="+mn-lt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71351C5-29B0-FE94-069A-20883CA8003C}"/>
              </a:ext>
            </a:extLst>
          </p:cNvPr>
          <p:cNvSpPr txBox="1"/>
          <p:nvPr/>
        </p:nvSpPr>
        <p:spPr>
          <a:xfrm>
            <a:off x="7324975" y="3972962"/>
            <a:ext cx="33688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dirty="0">
                <a:latin typeface="+mn-lt"/>
              </a:rPr>
              <a:t>NARCISMUS</a:t>
            </a:r>
            <a:endParaRPr lang="en-GB" sz="2800" dirty="0" err="1">
              <a:latin typeface="+mn-lt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0E682EB3-4F83-0C93-F210-387ABF7EA89A}"/>
              </a:ext>
            </a:extLst>
          </p:cNvPr>
          <p:cNvSpPr txBox="1"/>
          <p:nvPr/>
        </p:nvSpPr>
        <p:spPr>
          <a:xfrm>
            <a:off x="2128868" y="3972962"/>
            <a:ext cx="3569183" cy="52322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sz="2800" dirty="0">
                <a:latin typeface="+mn-lt"/>
              </a:rPr>
              <a:t>MACHIAVELLISMUS</a:t>
            </a:r>
            <a:endParaRPr lang="en-GB" sz="2800" dirty="0" err="1">
              <a:latin typeface="+mn-lt"/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D6EECE56-2D20-DC43-8A9C-CF2024EA68F0}"/>
              </a:ext>
            </a:extLst>
          </p:cNvPr>
          <p:cNvSpPr txBox="1"/>
          <p:nvPr/>
        </p:nvSpPr>
        <p:spPr>
          <a:xfrm>
            <a:off x="4534643" y="2499194"/>
            <a:ext cx="35446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800" dirty="0">
                <a:latin typeface="+mn-lt"/>
              </a:rPr>
              <a:t>NEDOSTATEK EMPATIE</a:t>
            </a:r>
          </a:p>
          <a:p>
            <a:pPr algn="ctr"/>
            <a:r>
              <a:rPr lang="sk-SK" sz="1800" dirty="0">
                <a:latin typeface="+mn-lt"/>
              </a:rPr>
              <a:t>DŮRAZ NA VLASTNÍ POTŘEBY</a:t>
            </a:r>
          </a:p>
          <a:p>
            <a:pPr algn="ctr"/>
            <a:r>
              <a:rPr lang="sk-SK" sz="1800" dirty="0">
                <a:latin typeface="+mn-lt"/>
              </a:rPr>
              <a:t>MANIPULACE</a:t>
            </a:r>
          </a:p>
          <a:p>
            <a:pPr algn="ctr"/>
            <a:r>
              <a:rPr lang="sk-SK" sz="1800" dirty="0">
                <a:latin typeface="+mn-lt"/>
              </a:rPr>
              <a:t>NEČESTNOST</a:t>
            </a:r>
          </a:p>
          <a:p>
            <a:pPr algn="ctr"/>
            <a:r>
              <a:rPr lang="sk-SK" sz="1800" dirty="0">
                <a:latin typeface="+mn-lt"/>
              </a:rPr>
              <a:t>OSOBNÍ KOUZLO, CHARISMA</a:t>
            </a:r>
            <a:endParaRPr lang="en-GB" sz="1800" dirty="0" err="1">
              <a:latin typeface="+mn-lt"/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A0CF59C4-20F7-5697-0161-9E40C0DD3291}"/>
              </a:ext>
            </a:extLst>
          </p:cNvPr>
          <p:cNvSpPr txBox="1"/>
          <p:nvPr/>
        </p:nvSpPr>
        <p:spPr>
          <a:xfrm>
            <a:off x="4983516" y="378000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600" dirty="0" err="1">
                <a:solidFill>
                  <a:schemeClr val="accent3"/>
                </a:solidFill>
                <a:latin typeface="+mn-lt"/>
              </a:rPr>
              <a:t>Impulsivní</a:t>
            </a:r>
            <a:endParaRPr lang="sk-SK" sz="1600" dirty="0">
              <a:solidFill>
                <a:schemeClr val="accent3"/>
              </a:solidFill>
              <a:latin typeface="+mn-lt"/>
            </a:endParaRPr>
          </a:p>
          <a:p>
            <a:pPr algn="ctr"/>
            <a:r>
              <a:rPr lang="sk-SK" sz="1600" dirty="0" err="1">
                <a:solidFill>
                  <a:schemeClr val="accent3"/>
                </a:solidFill>
                <a:latin typeface="+mn-lt"/>
              </a:rPr>
              <a:t>Agresivní</a:t>
            </a:r>
            <a:r>
              <a:rPr lang="sk-SK" sz="1600" dirty="0">
                <a:solidFill>
                  <a:schemeClr val="accent3"/>
                </a:solidFill>
                <a:latin typeface="+mn-lt"/>
              </a:rPr>
              <a:t>, výbušný</a:t>
            </a:r>
          </a:p>
          <a:p>
            <a:pPr algn="ctr"/>
            <a:r>
              <a:rPr lang="sk-SK" sz="1600" dirty="0" err="1">
                <a:solidFill>
                  <a:schemeClr val="accent3"/>
                </a:solidFill>
                <a:latin typeface="+mn-lt"/>
              </a:rPr>
              <a:t>Emočně</a:t>
            </a:r>
            <a:r>
              <a:rPr lang="sk-SK" sz="1600" dirty="0">
                <a:solidFill>
                  <a:schemeClr val="accent3"/>
                </a:solidFill>
                <a:latin typeface="+mn-lt"/>
              </a:rPr>
              <a:t> chladný</a:t>
            </a:r>
          </a:p>
          <a:p>
            <a:pPr algn="ctr"/>
            <a:r>
              <a:rPr lang="sk-SK" sz="1600" dirty="0">
                <a:solidFill>
                  <a:schemeClr val="accent3"/>
                </a:solidFill>
                <a:latin typeface="+mn-lt"/>
              </a:rPr>
              <a:t>Nemá </a:t>
            </a:r>
            <a:r>
              <a:rPr lang="sk-SK" sz="1600" dirty="0" err="1">
                <a:solidFill>
                  <a:schemeClr val="accent3"/>
                </a:solidFill>
                <a:latin typeface="+mn-lt"/>
              </a:rPr>
              <a:t>svědomí</a:t>
            </a:r>
            <a:endParaRPr lang="sk-SK" sz="1600" dirty="0">
              <a:solidFill>
                <a:schemeClr val="accent3"/>
              </a:solidFill>
              <a:latin typeface="+mn-lt"/>
            </a:endParaRPr>
          </a:p>
          <a:p>
            <a:pPr algn="ctr"/>
            <a:r>
              <a:rPr lang="sk-SK" sz="1600" dirty="0" err="1">
                <a:solidFill>
                  <a:schemeClr val="accent3"/>
                </a:solidFill>
                <a:latin typeface="+mn-lt"/>
              </a:rPr>
              <a:t>Nezodpovědný</a:t>
            </a:r>
            <a:endParaRPr lang="sk-SK" sz="1600" dirty="0">
              <a:solidFill>
                <a:schemeClr val="accent3"/>
              </a:solidFill>
              <a:latin typeface="+mn-lt"/>
            </a:endParaRPr>
          </a:p>
          <a:p>
            <a:pPr algn="ctr"/>
            <a:r>
              <a:rPr lang="sk-SK" sz="1600" dirty="0">
                <a:solidFill>
                  <a:schemeClr val="accent3"/>
                </a:solidFill>
                <a:latin typeface="+mn-lt"/>
              </a:rPr>
              <a:t>Nedbá na pravidla a normy</a:t>
            </a:r>
            <a:endParaRPr lang="en-GB" sz="1600" dirty="0" err="1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D8E67557-379A-B098-B02C-0B449EC07A2E}"/>
              </a:ext>
            </a:extLst>
          </p:cNvPr>
          <p:cNvSpPr txBox="1"/>
          <p:nvPr/>
        </p:nvSpPr>
        <p:spPr>
          <a:xfrm>
            <a:off x="2361591" y="4548302"/>
            <a:ext cx="31037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600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Cílevědomý</a:t>
            </a:r>
            <a:r>
              <a:rPr lang="sk-SK" sz="1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stratég</a:t>
            </a:r>
          </a:p>
          <a:p>
            <a:pPr algn="ctr"/>
            <a:r>
              <a:rPr lang="sk-SK" sz="1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Cynický</a:t>
            </a:r>
          </a:p>
          <a:p>
            <a:pPr algn="ctr"/>
            <a:r>
              <a:rPr lang="sk-SK" sz="1600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Přizpůsobivý</a:t>
            </a:r>
            <a:endParaRPr lang="sk-SK" sz="16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sk-SK" sz="1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Sleduje vlastní </a:t>
            </a:r>
            <a:r>
              <a:rPr lang="sk-SK" sz="1600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zájmy</a:t>
            </a:r>
            <a:endParaRPr lang="sk-SK" sz="16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sk-SK" sz="1600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Morální</a:t>
            </a:r>
            <a:r>
              <a:rPr lang="sk-SK" sz="1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relativista, bezzásadový</a:t>
            </a:r>
          </a:p>
          <a:p>
            <a:pPr algn="ctr"/>
            <a:r>
              <a:rPr lang="sk-SK" sz="1600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Intrikán</a:t>
            </a:r>
            <a:endParaRPr lang="en-GB" sz="1600" dirty="0" err="1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7CC235B4-C9CE-D4F9-98BE-6F338F5AADD0}"/>
              </a:ext>
            </a:extLst>
          </p:cNvPr>
          <p:cNvSpPr txBox="1"/>
          <p:nvPr/>
        </p:nvSpPr>
        <p:spPr>
          <a:xfrm>
            <a:off x="7324975" y="4519310"/>
            <a:ext cx="36279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Arogantní, </a:t>
            </a:r>
            <a:r>
              <a:rPr lang="sk-SK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cítí</a:t>
            </a:r>
            <a:r>
              <a:rPr lang="sk-SK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sk-SK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se</a:t>
            </a:r>
            <a:r>
              <a:rPr lang="sk-SK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sk-SK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nadřazený</a:t>
            </a:r>
            <a:endParaRPr lang="sk-SK" sz="160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algn="ctr"/>
            <a:r>
              <a:rPr lang="sk-SK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Stavění</a:t>
            </a:r>
            <a:r>
              <a:rPr lang="sk-SK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 druhých do </a:t>
            </a:r>
            <a:r>
              <a:rPr lang="sk-SK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podřazené</a:t>
            </a:r>
            <a:r>
              <a:rPr lang="sk-SK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sk-SK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pozice</a:t>
            </a:r>
            <a:endParaRPr lang="sk-SK" sz="160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  <a:p>
            <a:pPr algn="ctr"/>
            <a:r>
              <a:rPr lang="sk-SK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Sebestřední</a:t>
            </a:r>
            <a:r>
              <a:rPr lang="sk-SK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, dožaduje </a:t>
            </a:r>
            <a:r>
              <a:rPr lang="sk-SK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se</a:t>
            </a:r>
            <a:r>
              <a:rPr lang="sk-SK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 pozornosti</a:t>
            </a:r>
          </a:p>
          <a:p>
            <a:pPr algn="ctr"/>
            <a:r>
              <a:rPr lang="sk-SK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Pocit privilegovanosti</a:t>
            </a:r>
          </a:p>
          <a:p>
            <a:pPr algn="ctr"/>
            <a:r>
              <a:rPr lang="sk-SK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Přecitlivělý</a:t>
            </a:r>
            <a:r>
              <a:rPr lang="sk-SK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 na kritiku</a:t>
            </a:r>
          </a:p>
          <a:p>
            <a:pPr algn="ctr"/>
            <a:r>
              <a:rPr lang="sk-SK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Grandiózní</a:t>
            </a:r>
            <a:r>
              <a:rPr lang="sk-SK" sz="16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 a </a:t>
            </a:r>
            <a:r>
              <a:rPr lang="sk-SK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marnivý</a:t>
            </a:r>
            <a:endParaRPr lang="sk-SK" sz="1600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</a:endParaRPr>
          </a:p>
        </p:txBody>
      </p:sp>
      <p:cxnSp>
        <p:nvCxnSpPr>
          <p:cNvPr id="16" name="Rovná spojnica 15">
            <a:extLst>
              <a:ext uri="{FF2B5EF4-FFF2-40B4-BE49-F238E27FC236}">
                <a16:creationId xmlns:a16="http://schemas.microsoft.com/office/drawing/2014/main" id="{95231922-BFF8-550C-BB80-44ABB182352C}"/>
              </a:ext>
            </a:extLst>
          </p:cNvPr>
          <p:cNvCxnSpPr>
            <a:endCxn id="10" idx="0"/>
          </p:cNvCxnSpPr>
          <p:nvPr/>
        </p:nvCxnSpPr>
        <p:spPr bwMode="auto">
          <a:xfrm flipH="1">
            <a:off x="3913460" y="2502754"/>
            <a:ext cx="902380" cy="147020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5AC8A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Rovná spojnica 17">
            <a:extLst>
              <a:ext uri="{FF2B5EF4-FFF2-40B4-BE49-F238E27FC236}">
                <a16:creationId xmlns:a16="http://schemas.microsoft.com/office/drawing/2014/main" id="{9317DAFE-6645-9ED4-8F95-4D2BA7C04C7D}"/>
              </a:ext>
            </a:extLst>
          </p:cNvPr>
          <p:cNvCxnSpPr>
            <a:endCxn id="9" idx="0"/>
          </p:cNvCxnSpPr>
          <p:nvPr/>
        </p:nvCxnSpPr>
        <p:spPr bwMode="auto">
          <a:xfrm>
            <a:off x="7907482" y="2502754"/>
            <a:ext cx="1101897" cy="147020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Rovná spojnica 19">
            <a:extLst>
              <a:ext uri="{FF2B5EF4-FFF2-40B4-BE49-F238E27FC236}">
                <a16:creationId xmlns:a16="http://schemas.microsoft.com/office/drawing/2014/main" id="{B6D5566B-C450-A09F-CFBC-5FFCA3F0AA10}"/>
              </a:ext>
            </a:extLst>
          </p:cNvPr>
          <p:cNvCxnSpPr>
            <a:stCxn id="10" idx="3"/>
            <a:endCxn id="9" idx="1"/>
          </p:cNvCxnSpPr>
          <p:nvPr/>
        </p:nvCxnSpPr>
        <p:spPr bwMode="auto">
          <a:xfrm>
            <a:off x="5698051" y="4234572"/>
            <a:ext cx="162692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C99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BlokTextu 20">
            <a:extLst>
              <a:ext uri="{FF2B5EF4-FFF2-40B4-BE49-F238E27FC236}">
                <a16:creationId xmlns:a16="http://schemas.microsoft.com/office/drawing/2014/main" id="{FC068552-2DB0-FED6-81CF-B28F88AFFE13}"/>
              </a:ext>
            </a:extLst>
          </p:cNvPr>
          <p:cNvSpPr txBox="1"/>
          <p:nvPr/>
        </p:nvSpPr>
        <p:spPr>
          <a:xfrm rot="18084234">
            <a:off x="3111645" y="2752580"/>
            <a:ext cx="1854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600" dirty="0">
                <a:solidFill>
                  <a:srgbClr val="00B050"/>
                </a:solidFill>
                <a:latin typeface="+mn-lt"/>
              </a:rPr>
              <a:t>LEŽ</a:t>
            </a:r>
          </a:p>
          <a:p>
            <a:pPr algn="ctr"/>
            <a:r>
              <a:rPr lang="sk-SK" sz="1600" dirty="0">
                <a:solidFill>
                  <a:srgbClr val="00B050"/>
                </a:solidFill>
                <a:latin typeface="+mn-lt"/>
              </a:rPr>
              <a:t>OPORTUNISMUS</a:t>
            </a:r>
            <a:endParaRPr lang="en-GB" sz="1600" dirty="0" err="1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32A2DF8A-8E54-9489-B1AB-3B2CCA6C9DAC}"/>
              </a:ext>
            </a:extLst>
          </p:cNvPr>
          <p:cNvSpPr txBox="1"/>
          <p:nvPr/>
        </p:nvSpPr>
        <p:spPr>
          <a:xfrm rot="3220964">
            <a:off x="7816630" y="2806865"/>
            <a:ext cx="1914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DŮRAZ NA SEBE</a:t>
            </a:r>
          </a:p>
          <a:p>
            <a:pPr algn="ctr"/>
            <a:r>
              <a:rPr lang="sk-SK" sz="1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PŘECITLIVĚLOST</a:t>
            </a:r>
            <a:endParaRPr lang="en-GB" sz="1600" dirty="0" err="1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A4B0D364-C099-2C4D-884F-74EAC61EDFBF}"/>
              </a:ext>
            </a:extLst>
          </p:cNvPr>
          <p:cNvSpPr txBox="1"/>
          <p:nvPr/>
        </p:nvSpPr>
        <p:spPr>
          <a:xfrm>
            <a:off x="5401051" y="4273310"/>
            <a:ext cx="1923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600" dirty="0">
                <a:solidFill>
                  <a:srgbClr val="9100DC"/>
                </a:solidFill>
                <a:latin typeface="+mn-lt"/>
              </a:rPr>
              <a:t>VLIV</a:t>
            </a:r>
          </a:p>
          <a:p>
            <a:pPr algn="ctr"/>
            <a:r>
              <a:rPr lang="sk-SK" sz="1600" dirty="0">
                <a:solidFill>
                  <a:srgbClr val="9100DC"/>
                </a:solidFill>
                <a:latin typeface="+mn-lt"/>
              </a:rPr>
              <a:t>PŘESVĚDČIVOST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713B3448-D00F-0FDE-17E2-D78DDE3B9279}"/>
              </a:ext>
            </a:extLst>
          </p:cNvPr>
          <p:cNvSpPr txBox="1"/>
          <p:nvPr/>
        </p:nvSpPr>
        <p:spPr>
          <a:xfrm>
            <a:off x="0" y="119950"/>
            <a:ext cx="5320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600" dirty="0">
                <a:solidFill>
                  <a:schemeClr val="tx2"/>
                </a:solidFill>
                <a:latin typeface="+mn-lt"/>
              </a:rPr>
              <a:t>OSOBNOSTNÍ PROFIL PODVODNÍKA-“PREDÁTORA“</a:t>
            </a:r>
            <a:endParaRPr lang="en-GB" sz="1600" dirty="0" err="1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3168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5A44A-AEA5-40DA-3691-428B745D0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ázok 26">
            <a:extLst>
              <a:ext uri="{FF2B5EF4-FFF2-40B4-BE49-F238E27FC236}">
                <a16:creationId xmlns:a16="http://schemas.microsoft.com/office/drawing/2014/main" id="{9CAC4E37-FEB8-AB5D-A4FF-FB1A805C9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470" y="1000819"/>
            <a:ext cx="6572626" cy="4703019"/>
          </a:xfrm>
          <a:prstGeom prst="rect">
            <a:avLst/>
          </a:prstGeom>
        </p:spPr>
      </p:pic>
      <p:sp>
        <p:nvSpPr>
          <p:cNvPr id="15" name="BlokTextu 14">
            <a:extLst>
              <a:ext uri="{FF2B5EF4-FFF2-40B4-BE49-F238E27FC236}">
                <a16:creationId xmlns:a16="http://schemas.microsoft.com/office/drawing/2014/main" id="{918FBF00-2A73-9A24-CE63-84B649CC685E}"/>
              </a:ext>
            </a:extLst>
          </p:cNvPr>
          <p:cNvSpPr txBox="1"/>
          <p:nvPr/>
        </p:nvSpPr>
        <p:spPr>
          <a:xfrm>
            <a:off x="160070" y="4549676"/>
            <a:ext cx="81110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>
                <a:latin typeface="+mn-lt"/>
              </a:rPr>
              <a:t>„Účel </a:t>
            </a:r>
            <a:r>
              <a:rPr lang="sk-SK" sz="1800" dirty="0" err="1">
                <a:latin typeface="+mn-lt"/>
              </a:rPr>
              <a:t>světí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prostředky</a:t>
            </a:r>
            <a:r>
              <a:rPr lang="sk-SK" sz="1800" dirty="0">
                <a:latin typeface="+mn-lt"/>
              </a:rPr>
              <a:t>!“</a:t>
            </a:r>
          </a:p>
          <a:p>
            <a:r>
              <a:rPr lang="sk-SK" sz="1800" dirty="0">
                <a:latin typeface="+mn-lt"/>
              </a:rPr>
              <a:t>„To je </a:t>
            </a:r>
            <a:r>
              <a:rPr lang="sk-SK" sz="1800" dirty="0" err="1">
                <a:latin typeface="+mn-lt"/>
              </a:rPr>
              <a:t>skvělá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příležitost</a:t>
            </a:r>
            <a:r>
              <a:rPr lang="sk-SK" sz="1800" dirty="0">
                <a:latin typeface="+mn-lt"/>
              </a:rPr>
              <a:t>!“</a:t>
            </a:r>
          </a:p>
          <a:p>
            <a:r>
              <a:rPr lang="sk-SK" sz="1800" dirty="0">
                <a:latin typeface="+mn-lt"/>
              </a:rPr>
              <a:t>„</a:t>
            </a:r>
            <a:r>
              <a:rPr lang="sk-SK" sz="1800" dirty="0" err="1">
                <a:latin typeface="+mn-lt"/>
              </a:rPr>
              <a:t>Tohle</a:t>
            </a:r>
            <a:r>
              <a:rPr lang="sk-SK" sz="1800" dirty="0">
                <a:latin typeface="+mn-lt"/>
              </a:rPr>
              <a:t> nemám čas </a:t>
            </a:r>
            <a:r>
              <a:rPr lang="sk-SK" sz="1800" dirty="0" err="1">
                <a:latin typeface="+mn-lt"/>
              </a:rPr>
              <a:t>řešit</a:t>
            </a:r>
            <a:r>
              <a:rPr lang="sk-SK" sz="1800" dirty="0">
                <a:latin typeface="+mn-lt"/>
              </a:rPr>
              <a:t>, </a:t>
            </a:r>
            <a:r>
              <a:rPr lang="sk-SK" sz="1800" dirty="0" err="1">
                <a:latin typeface="+mn-lt"/>
              </a:rPr>
              <a:t>sorry</a:t>
            </a:r>
            <a:r>
              <a:rPr lang="sk-SK" sz="1800" dirty="0">
                <a:latin typeface="+mn-lt"/>
              </a:rPr>
              <a:t>.“</a:t>
            </a:r>
          </a:p>
          <a:p>
            <a:r>
              <a:rPr lang="sk-SK" sz="1800" dirty="0">
                <a:latin typeface="+mn-lt"/>
              </a:rPr>
              <a:t>„</a:t>
            </a:r>
            <a:r>
              <a:rPr lang="sk-SK" sz="1800" dirty="0" err="1">
                <a:latin typeface="+mn-lt"/>
              </a:rPr>
              <a:t>Konečně</a:t>
            </a:r>
            <a:r>
              <a:rPr lang="sk-SK" sz="1800" dirty="0">
                <a:latin typeface="+mn-lt"/>
              </a:rPr>
              <a:t> si i </a:t>
            </a:r>
            <a:r>
              <a:rPr lang="sk-SK" sz="1800" dirty="0" err="1">
                <a:latin typeface="+mn-lt"/>
              </a:rPr>
              <a:t>já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vydělám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nějaké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peníze</a:t>
            </a:r>
            <a:r>
              <a:rPr lang="sk-SK" sz="1800" dirty="0">
                <a:latin typeface="+mn-lt"/>
              </a:rPr>
              <a:t>!“</a:t>
            </a:r>
          </a:p>
          <a:p>
            <a:r>
              <a:rPr lang="sk-SK" sz="1800" dirty="0">
                <a:latin typeface="+mn-lt"/>
              </a:rPr>
              <a:t>„</a:t>
            </a:r>
            <a:r>
              <a:rPr lang="sk-SK" sz="1800" dirty="0" err="1">
                <a:latin typeface="+mn-lt"/>
              </a:rPr>
              <a:t>Vždyť</a:t>
            </a:r>
            <a:r>
              <a:rPr lang="sk-SK" sz="1800" dirty="0">
                <a:latin typeface="+mn-lt"/>
              </a:rPr>
              <a:t> to </a:t>
            </a:r>
            <a:r>
              <a:rPr lang="sk-SK" sz="1800" dirty="0" err="1">
                <a:latin typeface="+mn-lt"/>
              </a:rPr>
              <a:t>dělají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všichni</a:t>
            </a:r>
            <a:r>
              <a:rPr lang="sk-SK" sz="1800" dirty="0">
                <a:latin typeface="+mn-lt"/>
              </a:rPr>
              <a:t>...“</a:t>
            </a:r>
          </a:p>
          <a:p>
            <a:r>
              <a:rPr lang="sk-SK" sz="1800" dirty="0">
                <a:latin typeface="+mn-lt"/>
              </a:rPr>
              <a:t>„</a:t>
            </a:r>
            <a:r>
              <a:rPr lang="sk-SK" sz="1800" dirty="0" err="1">
                <a:latin typeface="+mn-lt"/>
              </a:rPr>
              <a:t>Pokud</a:t>
            </a:r>
            <a:r>
              <a:rPr lang="sk-SK" sz="1800" dirty="0">
                <a:latin typeface="+mn-lt"/>
              </a:rPr>
              <a:t> to </a:t>
            </a:r>
            <a:r>
              <a:rPr lang="sk-SK" sz="1800" dirty="0" err="1">
                <a:latin typeface="+mn-lt"/>
              </a:rPr>
              <a:t>neudělám</a:t>
            </a:r>
            <a:r>
              <a:rPr lang="sk-SK" sz="1800" dirty="0">
                <a:latin typeface="+mn-lt"/>
              </a:rPr>
              <a:t>, nikdy </a:t>
            </a:r>
            <a:r>
              <a:rPr lang="sk-SK" sz="1800" dirty="0" err="1">
                <a:latin typeface="+mn-lt"/>
              </a:rPr>
              <a:t>se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nedostanu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ke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zdrojům</a:t>
            </a:r>
            <a:r>
              <a:rPr lang="sk-SK" sz="1800" dirty="0">
                <a:latin typeface="+mn-lt"/>
              </a:rPr>
              <a:t> / tam, kam </a:t>
            </a:r>
            <a:r>
              <a:rPr lang="sk-SK" sz="1800" dirty="0" err="1">
                <a:latin typeface="+mn-lt"/>
              </a:rPr>
              <a:t>potřebuji</a:t>
            </a:r>
            <a:r>
              <a:rPr lang="sk-SK" sz="1800" dirty="0">
                <a:latin typeface="+mn-lt"/>
              </a:rPr>
              <a:t>...“</a:t>
            </a:r>
          </a:p>
          <a:p>
            <a:r>
              <a:rPr lang="sk-SK" sz="1800" dirty="0">
                <a:latin typeface="+mn-lt"/>
              </a:rPr>
              <a:t>„Buď </a:t>
            </a:r>
            <a:r>
              <a:rPr lang="sk-SK" sz="1800" dirty="0" err="1">
                <a:latin typeface="+mn-lt"/>
              </a:rPr>
              <a:t>jsi</a:t>
            </a:r>
            <a:r>
              <a:rPr lang="sk-SK" sz="1800" dirty="0">
                <a:latin typeface="+mn-lt"/>
              </a:rPr>
              <a:t> žralok, nebo </a:t>
            </a:r>
            <a:r>
              <a:rPr lang="sk-SK" sz="1800" dirty="0" err="1">
                <a:latin typeface="+mn-lt"/>
              </a:rPr>
              <a:t>oběť</a:t>
            </a:r>
            <a:r>
              <a:rPr lang="sk-SK" sz="1800" dirty="0">
                <a:latin typeface="+mn-lt"/>
              </a:rPr>
              <a:t>.“</a:t>
            </a:r>
          </a:p>
          <a:p>
            <a:r>
              <a:rPr lang="sk-SK" sz="1800" dirty="0">
                <a:latin typeface="+mn-lt"/>
              </a:rPr>
              <a:t>„</a:t>
            </a:r>
            <a:r>
              <a:rPr lang="sk-SK" sz="1800" dirty="0" err="1">
                <a:latin typeface="+mn-lt"/>
              </a:rPr>
              <a:t>Takový</a:t>
            </a:r>
            <a:r>
              <a:rPr lang="sk-SK" sz="1800" dirty="0">
                <a:latin typeface="+mn-lt"/>
              </a:rPr>
              <a:t> je tento biznis. Tak to funguje </a:t>
            </a:r>
            <a:r>
              <a:rPr lang="sk-SK" sz="1800" dirty="0" err="1">
                <a:latin typeface="+mn-lt"/>
              </a:rPr>
              <a:t>všude</a:t>
            </a:r>
            <a:r>
              <a:rPr lang="sk-SK" sz="1800" dirty="0">
                <a:latin typeface="+mn-lt"/>
              </a:rPr>
              <a:t>.“</a:t>
            </a:r>
            <a:endParaRPr lang="en-GB" sz="1800" dirty="0" err="1">
              <a:latin typeface="+mn-lt"/>
            </a:endParaRP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253BB0D5-35F0-D076-3361-AEDB3DEDABE7}"/>
              </a:ext>
            </a:extLst>
          </p:cNvPr>
          <p:cNvSpPr txBox="1"/>
          <p:nvPr/>
        </p:nvSpPr>
        <p:spPr>
          <a:xfrm>
            <a:off x="319272" y="281024"/>
            <a:ext cx="43849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>
                <a:latin typeface="+mn-lt"/>
              </a:rPr>
              <a:t>„</a:t>
            </a:r>
            <a:r>
              <a:rPr lang="sk-SK" sz="1800" dirty="0" err="1">
                <a:latin typeface="+mn-lt"/>
              </a:rPr>
              <a:t>Vždyť</a:t>
            </a:r>
            <a:r>
              <a:rPr lang="sk-SK" sz="1800" dirty="0">
                <a:latin typeface="+mn-lt"/>
              </a:rPr>
              <a:t> nikomu až tak moc neškodím...“</a:t>
            </a:r>
          </a:p>
          <a:p>
            <a:r>
              <a:rPr lang="sk-SK" sz="1800" dirty="0">
                <a:latin typeface="+mn-lt"/>
              </a:rPr>
              <a:t>„Je to </a:t>
            </a:r>
            <a:r>
              <a:rPr lang="sk-SK" sz="1800" dirty="0" err="1">
                <a:latin typeface="+mn-lt"/>
              </a:rPr>
              <a:t>jejich</a:t>
            </a:r>
            <a:r>
              <a:rPr lang="sk-SK" sz="1800" dirty="0">
                <a:latin typeface="+mn-lt"/>
              </a:rPr>
              <a:t> problém, že si to </a:t>
            </a:r>
            <a:r>
              <a:rPr lang="sk-SK" sz="1800" dirty="0" err="1">
                <a:latin typeface="+mn-lt"/>
              </a:rPr>
              <a:t>kupují</a:t>
            </a:r>
            <a:r>
              <a:rPr lang="sk-SK" sz="1800" dirty="0">
                <a:latin typeface="+mn-lt"/>
              </a:rPr>
              <a:t>! </a:t>
            </a:r>
            <a:r>
              <a:rPr lang="sk-SK" sz="1800" dirty="0" err="1">
                <a:latin typeface="+mn-lt"/>
              </a:rPr>
              <a:t>Já</a:t>
            </a:r>
            <a:r>
              <a:rPr lang="sk-SK" sz="1800" dirty="0">
                <a:latin typeface="+mn-lt"/>
              </a:rPr>
              <a:t> nikoho do </a:t>
            </a:r>
            <a:r>
              <a:rPr lang="sk-SK" sz="1800" dirty="0" err="1">
                <a:latin typeface="+mn-lt"/>
              </a:rPr>
              <a:t>ničeho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nenutím</a:t>
            </a:r>
            <a:r>
              <a:rPr lang="sk-SK" sz="1800" dirty="0">
                <a:latin typeface="+mn-lt"/>
              </a:rPr>
              <a:t>!“</a:t>
            </a:r>
          </a:p>
          <a:p>
            <a:r>
              <a:rPr lang="sk-SK" sz="1800" dirty="0">
                <a:latin typeface="+mn-lt"/>
              </a:rPr>
              <a:t>„</a:t>
            </a:r>
            <a:r>
              <a:rPr lang="sk-SK" sz="1800" dirty="0" err="1">
                <a:latin typeface="+mn-lt"/>
              </a:rPr>
              <a:t>Vždyť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počkejte</a:t>
            </a:r>
            <a:r>
              <a:rPr lang="sk-SK" sz="1800" dirty="0">
                <a:latin typeface="+mn-lt"/>
              </a:rPr>
              <a:t>, </a:t>
            </a:r>
            <a:r>
              <a:rPr lang="sk-SK" sz="1800" dirty="0" err="1">
                <a:latin typeface="+mn-lt"/>
              </a:rPr>
              <a:t>já</a:t>
            </a:r>
            <a:r>
              <a:rPr lang="sk-SK" sz="1800" dirty="0">
                <a:latin typeface="+mn-lt"/>
              </a:rPr>
              <a:t> vám ukážu!“</a:t>
            </a:r>
          </a:p>
          <a:p>
            <a:r>
              <a:rPr lang="sk-SK" sz="1800" dirty="0">
                <a:latin typeface="+mn-lt"/>
              </a:rPr>
              <a:t>„Proč </a:t>
            </a:r>
            <a:r>
              <a:rPr lang="sk-SK" sz="1800" dirty="0" err="1">
                <a:latin typeface="+mn-lt"/>
              </a:rPr>
              <a:t>bych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měl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nést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odpovědnost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já</a:t>
            </a:r>
            <a:r>
              <a:rPr lang="sk-SK" sz="1800" dirty="0">
                <a:latin typeface="+mn-lt"/>
              </a:rPr>
              <a:t>?? </a:t>
            </a:r>
            <a:r>
              <a:rPr lang="sk-SK" sz="1800" dirty="0" err="1">
                <a:latin typeface="+mn-lt"/>
              </a:rPr>
              <a:t>Byl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jsem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donucen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okolnostmi</a:t>
            </a:r>
            <a:r>
              <a:rPr lang="sk-SK" sz="1800" dirty="0">
                <a:latin typeface="+mn-lt"/>
              </a:rPr>
              <a:t>!“</a:t>
            </a:r>
          </a:p>
          <a:p>
            <a:r>
              <a:rPr lang="sk-SK" sz="1800" dirty="0">
                <a:latin typeface="+mn-lt"/>
              </a:rPr>
              <a:t>„Musím </a:t>
            </a:r>
            <a:r>
              <a:rPr lang="sk-SK" sz="1800" dirty="0" err="1">
                <a:latin typeface="+mn-lt"/>
              </a:rPr>
              <a:t>se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přece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nějak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uživit</a:t>
            </a:r>
            <a:r>
              <a:rPr lang="sk-SK" sz="1800" dirty="0">
                <a:latin typeface="+mn-lt"/>
              </a:rPr>
              <a:t>! Je to práce </a:t>
            </a:r>
            <a:r>
              <a:rPr lang="sk-SK" sz="1800" dirty="0" err="1">
                <a:latin typeface="+mn-lt"/>
              </a:rPr>
              <a:t>jako</a:t>
            </a:r>
            <a:r>
              <a:rPr lang="sk-SK" sz="1800" dirty="0">
                <a:latin typeface="+mn-lt"/>
              </a:rPr>
              <a:t> každá </a:t>
            </a:r>
            <a:r>
              <a:rPr lang="sk-SK" sz="1800" dirty="0" err="1">
                <a:latin typeface="+mn-lt"/>
              </a:rPr>
              <a:t>jiná</a:t>
            </a:r>
            <a:r>
              <a:rPr lang="sk-SK" sz="1800" dirty="0">
                <a:latin typeface="+mn-lt"/>
              </a:rPr>
              <a:t>...“</a:t>
            </a:r>
          </a:p>
          <a:p>
            <a:r>
              <a:rPr lang="sk-SK" sz="1800" dirty="0">
                <a:latin typeface="+mn-lt"/>
              </a:rPr>
              <a:t>„</a:t>
            </a:r>
            <a:r>
              <a:rPr lang="sk-SK" sz="1800" dirty="0" err="1">
                <a:latin typeface="+mn-lt"/>
              </a:rPr>
              <a:t>Ne</a:t>
            </a:r>
            <a:r>
              <a:rPr lang="sk-SK" sz="1800" dirty="0">
                <a:latin typeface="+mn-lt"/>
              </a:rPr>
              <a:t>, </a:t>
            </a:r>
            <a:r>
              <a:rPr lang="sk-SK" sz="1800" dirty="0" err="1">
                <a:latin typeface="+mn-lt"/>
              </a:rPr>
              <a:t>raději</a:t>
            </a:r>
            <a:r>
              <a:rPr lang="sk-SK" sz="1800" dirty="0">
                <a:latin typeface="+mn-lt"/>
              </a:rPr>
              <a:t> to nechci </a:t>
            </a:r>
            <a:r>
              <a:rPr lang="sk-SK" sz="1800" dirty="0" err="1">
                <a:latin typeface="+mn-lt"/>
              </a:rPr>
              <a:t>vědět</a:t>
            </a:r>
            <a:r>
              <a:rPr lang="sk-SK" sz="1800" dirty="0">
                <a:latin typeface="+mn-lt"/>
              </a:rPr>
              <a:t>. </a:t>
            </a:r>
            <a:r>
              <a:rPr lang="sk-SK" sz="1800" dirty="0" err="1">
                <a:latin typeface="+mn-lt"/>
              </a:rPr>
              <a:t>Když</a:t>
            </a:r>
            <a:r>
              <a:rPr lang="sk-SK" sz="1800" dirty="0">
                <a:latin typeface="+mn-lt"/>
              </a:rPr>
              <a:t> to </a:t>
            </a:r>
            <a:r>
              <a:rPr lang="sk-SK" sz="1800" dirty="0" err="1">
                <a:latin typeface="+mn-lt"/>
              </a:rPr>
              <a:t>nevím</a:t>
            </a:r>
            <a:r>
              <a:rPr lang="sk-SK" sz="1800" dirty="0">
                <a:latin typeface="+mn-lt"/>
              </a:rPr>
              <a:t>, </a:t>
            </a:r>
            <a:r>
              <a:rPr lang="sk-SK" sz="1800" dirty="0" err="1">
                <a:latin typeface="+mn-lt"/>
              </a:rPr>
              <a:t>mohu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klidně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spát</a:t>
            </a:r>
            <a:r>
              <a:rPr lang="sk-SK" sz="1800" dirty="0">
                <a:latin typeface="+mn-lt"/>
              </a:rPr>
              <a:t>...“</a:t>
            </a:r>
            <a:endParaRPr lang="en-GB" sz="1800" dirty="0" err="1">
              <a:latin typeface="+mn-lt"/>
            </a:endParaRP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5AE47176-0DB7-94DC-7D67-FC24366EBFB3}"/>
              </a:ext>
            </a:extLst>
          </p:cNvPr>
          <p:cNvSpPr txBox="1"/>
          <p:nvPr/>
        </p:nvSpPr>
        <p:spPr>
          <a:xfrm>
            <a:off x="8102492" y="508361"/>
            <a:ext cx="40895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>
                <a:latin typeface="+mn-lt"/>
              </a:rPr>
              <a:t>„</a:t>
            </a:r>
            <a:r>
              <a:rPr lang="sk-SK" sz="1800" dirty="0" err="1">
                <a:latin typeface="+mn-lt"/>
              </a:rPr>
              <a:t>Lidé</a:t>
            </a:r>
            <a:r>
              <a:rPr lang="sk-SK" sz="1800" dirty="0">
                <a:latin typeface="+mn-lt"/>
              </a:rPr>
              <a:t> mi </a:t>
            </a:r>
            <a:r>
              <a:rPr lang="sk-SK" sz="1800" dirty="0" err="1">
                <a:latin typeface="+mn-lt"/>
              </a:rPr>
              <a:t>věří</a:t>
            </a:r>
            <a:r>
              <a:rPr lang="sk-SK" sz="1800" dirty="0">
                <a:latin typeface="+mn-lt"/>
              </a:rPr>
              <a:t>! To asi </a:t>
            </a:r>
            <a:r>
              <a:rPr lang="sk-SK" sz="1800" dirty="0" err="1">
                <a:latin typeface="+mn-lt"/>
              </a:rPr>
              <a:t>něco</a:t>
            </a:r>
            <a:r>
              <a:rPr lang="sk-SK" sz="1800" dirty="0">
                <a:latin typeface="+mn-lt"/>
              </a:rPr>
              <a:t> znamená, </a:t>
            </a:r>
            <a:r>
              <a:rPr lang="sk-SK" sz="1800" dirty="0" err="1">
                <a:latin typeface="+mn-lt"/>
              </a:rPr>
              <a:t>ne</a:t>
            </a:r>
            <a:r>
              <a:rPr lang="sk-SK" sz="1800" dirty="0">
                <a:latin typeface="+mn-lt"/>
              </a:rPr>
              <a:t>??“</a:t>
            </a:r>
          </a:p>
          <a:p>
            <a:r>
              <a:rPr lang="sk-SK" sz="1800" dirty="0">
                <a:latin typeface="+mn-lt"/>
              </a:rPr>
              <a:t>„To </a:t>
            </a:r>
            <a:r>
              <a:rPr lang="sk-SK" sz="1800" dirty="0" err="1">
                <a:latin typeface="+mn-lt"/>
              </a:rPr>
              <a:t>já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jsem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tady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oběť</a:t>
            </a:r>
            <a:r>
              <a:rPr lang="sk-SK" sz="1800" dirty="0">
                <a:latin typeface="+mn-lt"/>
              </a:rPr>
              <a:t>! </a:t>
            </a:r>
            <a:r>
              <a:rPr lang="sk-SK" sz="1800" dirty="0" err="1">
                <a:latin typeface="+mn-lt"/>
              </a:rPr>
              <a:t>Víš</a:t>
            </a:r>
            <a:r>
              <a:rPr lang="sk-SK" sz="1800" dirty="0">
                <a:latin typeface="+mn-lt"/>
              </a:rPr>
              <a:t>, čím </a:t>
            </a:r>
            <a:r>
              <a:rPr lang="sk-SK" sz="1800" dirty="0" err="1">
                <a:latin typeface="+mn-lt"/>
              </a:rPr>
              <a:t>vším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jsem</a:t>
            </a:r>
            <a:r>
              <a:rPr lang="sk-SK" sz="1800" dirty="0">
                <a:latin typeface="+mn-lt"/>
              </a:rPr>
              <a:t> si musel </a:t>
            </a:r>
            <a:r>
              <a:rPr lang="sk-SK" sz="1800" dirty="0" err="1">
                <a:latin typeface="+mn-lt"/>
              </a:rPr>
              <a:t>projít</a:t>
            </a:r>
            <a:r>
              <a:rPr lang="sk-SK" sz="1800" dirty="0">
                <a:latin typeface="+mn-lt"/>
              </a:rPr>
              <a:t>??““</a:t>
            </a:r>
          </a:p>
          <a:p>
            <a:r>
              <a:rPr lang="sk-SK" sz="1800" dirty="0">
                <a:latin typeface="+mn-lt"/>
              </a:rPr>
              <a:t>„Oni </a:t>
            </a:r>
            <a:r>
              <a:rPr lang="sk-SK" sz="1800" dirty="0" err="1">
                <a:latin typeface="+mn-lt"/>
              </a:rPr>
              <a:t>prostě</a:t>
            </a:r>
            <a:r>
              <a:rPr lang="sk-SK" sz="1800" dirty="0">
                <a:latin typeface="+mn-lt"/>
              </a:rPr>
              <a:t> jen </a:t>
            </a:r>
            <a:r>
              <a:rPr lang="sk-SK" sz="1800" dirty="0" err="1">
                <a:latin typeface="+mn-lt"/>
              </a:rPr>
              <a:t>záviděj</a:t>
            </a:r>
            <a:r>
              <a:rPr lang="sk-SK" sz="1800" dirty="0">
                <a:latin typeface="+mn-lt"/>
              </a:rPr>
              <a:t>...“</a:t>
            </a:r>
          </a:p>
          <a:p>
            <a:r>
              <a:rPr lang="sk-SK" sz="1800" dirty="0">
                <a:latin typeface="+mn-lt"/>
              </a:rPr>
              <a:t>„Po tom </a:t>
            </a:r>
            <a:r>
              <a:rPr lang="sk-SK" sz="1800" dirty="0" err="1">
                <a:latin typeface="+mn-lt"/>
              </a:rPr>
              <a:t>všem</a:t>
            </a:r>
            <a:r>
              <a:rPr lang="sk-SK" sz="1800" dirty="0">
                <a:latin typeface="+mn-lt"/>
              </a:rPr>
              <a:t>, </a:t>
            </a:r>
            <a:r>
              <a:rPr lang="sk-SK" sz="1800" dirty="0" err="1">
                <a:latin typeface="+mn-lt"/>
              </a:rPr>
              <a:t>co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jsem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udělal</a:t>
            </a:r>
            <a:r>
              <a:rPr lang="sk-SK" sz="1800" dirty="0">
                <a:latin typeface="+mn-lt"/>
              </a:rPr>
              <a:t>, si to </a:t>
            </a:r>
            <a:r>
              <a:rPr lang="sk-SK" sz="1800" dirty="0" err="1">
                <a:latin typeface="+mn-lt"/>
              </a:rPr>
              <a:t>rozhodně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zasloužím</a:t>
            </a:r>
            <a:r>
              <a:rPr lang="sk-SK" sz="1800" dirty="0">
                <a:latin typeface="+mn-lt"/>
              </a:rPr>
              <a:t>! Neberte mi to! Proč </a:t>
            </a:r>
            <a:r>
              <a:rPr lang="sk-SK" sz="1800" dirty="0" err="1">
                <a:latin typeface="+mn-lt"/>
              </a:rPr>
              <a:t>se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mě</a:t>
            </a:r>
            <a:r>
              <a:rPr lang="sk-SK" sz="1800" dirty="0">
                <a:latin typeface="+mn-lt"/>
              </a:rPr>
              <a:t> snažíte </a:t>
            </a:r>
            <a:r>
              <a:rPr lang="sk-SK" sz="1800" dirty="0" err="1">
                <a:latin typeface="+mn-lt"/>
              </a:rPr>
              <a:t>zničit</a:t>
            </a:r>
            <a:r>
              <a:rPr lang="sk-SK" sz="1800" dirty="0">
                <a:latin typeface="+mn-lt"/>
              </a:rPr>
              <a:t>?? </a:t>
            </a:r>
            <a:r>
              <a:rPr lang="sk-SK" sz="1800" dirty="0" err="1">
                <a:latin typeface="+mn-lt"/>
              </a:rPr>
              <a:t>Víte</a:t>
            </a:r>
            <a:r>
              <a:rPr lang="sk-SK" sz="1800" dirty="0">
                <a:latin typeface="+mn-lt"/>
              </a:rPr>
              <a:t>, </a:t>
            </a:r>
            <a:r>
              <a:rPr lang="sk-SK" sz="1800" dirty="0" err="1">
                <a:latin typeface="+mn-lt"/>
              </a:rPr>
              <a:t>kolik</a:t>
            </a:r>
            <a:r>
              <a:rPr lang="sk-SK" sz="1800" dirty="0">
                <a:latin typeface="+mn-lt"/>
              </a:rPr>
              <a:t> je to práce??““</a:t>
            </a:r>
          </a:p>
          <a:p>
            <a:r>
              <a:rPr lang="sk-SK" sz="1800" dirty="0">
                <a:latin typeface="+mn-lt"/>
              </a:rPr>
              <a:t>„</a:t>
            </a:r>
            <a:r>
              <a:rPr lang="sk-SK" sz="1800" dirty="0" err="1">
                <a:latin typeface="+mn-lt"/>
              </a:rPr>
              <a:t>Ne</a:t>
            </a:r>
            <a:r>
              <a:rPr lang="sk-SK" sz="1800" dirty="0">
                <a:latin typeface="+mn-lt"/>
              </a:rPr>
              <a:t>, </a:t>
            </a:r>
            <a:r>
              <a:rPr lang="sk-SK" sz="1800" dirty="0" err="1">
                <a:latin typeface="+mn-lt"/>
              </a:rPr>
              <a:t>určitě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se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nemýlím</a:t>
            </a:r>
            <a:r>
              <a:rPr lang="sk-SK" sz="1800" dirty="0">
                <a:latin typeface="+mn-lt"/>
              </a:rPr>
              <a:t>. </a:t>
            </a:r>
            <a:r>
              <a:rPr lang="sk-SK" sz="1800" dirty="0" err="1">
                <a:latin typeface="+mn-lt"/>
              </a:rPr>
              <a:t>Přestaň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ze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mě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dělat</a:t>
            </a:r>
            <a:r>
              <a:rPr lang="sk-SK" sz="1800" dirty="0">
                <a:latin typeface="+mn-lt"/>
              </a:rPr>
              <a:t> idiota!“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402BAF1E-FC1B-8C3B-81A1-498E055FD916}"/>
              </a:ext>
            </a:extLst>
          </p:cNvPr>
          <p:cNvSpPr txBox="1"/>
          <p:nvPr/>
        </p:nvSpPr>
        <p:spPr>
          <a:xfrm>
            <a:off x="9220038" y="3523819"/>
            <a:ext cx="30400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>
                <a:latin typeface="+mn-lt"/>
              </a:rPr>
              <a:t>„</a:t>
            </a:r>
            <a:r>
              <a:rPr lang="sk-SK" sz="1800" dirty="0" err="1">
                <a:latin typeface="+mn-lt"/>
              </a:rPr>
              <a:t>Já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jednoznačně</a:t>
            </a:r>
            <a:r>
              <a:rPr lang="sk-SK" sz="1800" dirty="0">
                <a:latin typeface="+mn-lt"/>
              </a:rPr>
              <a:t> vidím, že to funguje. To je </a:t>
            </a:r>
            <a:r>
              <a:rPr lang="sk-SK" sz="1800" dirty="0" err="1">
                <a:latin typeface="+mn-lt"/>
              </a:rPr>
              <a:t>tvůj</a:t>
            </a:r>
            <a:r>
              <a:rPr lang="sk-SK" sz="1800" dirty="0">
                <a:latin typeface="+mn-lt"/>
              </a:rPr>
              <a:t> problém, </a:t>
            </a:r>
            <a:r>
              <a:rPr lang="sk-SK" sz="1800" dirty="0" err="1">
                <a:latin typeface="+mn-lt"/>
              </a:rPr>
              <a:t>když</a:t>
            </a:r>
            <a:r>
              <a:rPr lang="sk-SK" sz="1800" dirty="0">
                <a:latin typeface="+mn-lt"/>
              </a:rPr>
              <a:t> to nevidíš!“</a:t>
            </a:r>
          </a:p>
          <a:p>
            <a:r>
              <a:rPr lang="sk-SK" sz="1800" dirty="0">
                <a:latin typeface="+mn-lt"/>
              </a:rPr>
              <a:t>„Ti takzvaní odborníci si o </a:t>
            </a:r>
            <a:r>
              <a:rPr lang="sk-SK" sz="1800" dirty="0" err="1">
                <a:latin typeface="+mn-lt"/>
              </a:rPr>
              <a:t>sobě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tolik</a:t>
            </a:r>
            <a:r>
              <a:rPr lang="sk-SK" sz="1800" dirty="0">
                <a:latin typeface="+mn-lt"/>
              </a:rPr>
              <a:t> myslí... </a:t>
            </a:r>
            <a:r>
              <a:rPr lang="sk-SK" sz="1800" dirty="0" err="1">
                <a:latin typeface="+mn-lt"/>
              </a:rPr>
              <a:t>Přitom</a:t>
            </a:r>
            <a:r>
              <a:rPr lang="sk-SK" sz="1800" dirty="0">
                <a:latin typeface="+mn-lt"/>
              </a:rPr>
              <a:t> </a:t>
            </a:r>
            <a:r>
              <a:rPr lang="sk-SK" sz="1800" dirty="0" err="1">
                <a:latin typeface="+mn-lt"/>
              </a:rPr>
              <a:t>jsou</a:t>
            </a:r>
            <a:r>
              <a:rPr lang="sk-SK" sz="1800" dirty="0">
                <a:latin typeface="+mn-lt"/>
              </a:rPr>
              <a:t> tak neschopní...“</a:t>
            </a:r>
            <a:endParaRPr lang="en-GB" sz="1800" dirty="0" err="1">
              <a:latin typeface="+mn-lt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8565F50A-B6FA-8AB4-AF24-AFC6E2AA8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772" y="3817700"/>
            <a:ext cx="2354318" cy="324247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222F6632-0509-447F-C002-25B35B97D752}"/>
              </a:ext>
            </a:extLst>
          </p:cNvPr>
          <p:cNvSpPr txBox="1"/>
          <p:nvPr/>
        </p:nvSpPr>
        <p:spPr>
          <a:xfrm>
            <a:off x="8245541" y="5462811"/>
            <a:ext cx="2401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solidFill>
                  <a:schemeClr val="accent2"/>
                </a:solidFill>
                <a:latin typeface="+mn-lt"/>
              </a:rPr>
              <a:t>Kus „temné triády“ máme </a:t>
            </a:r>
          </a:p>
          <a:p>
            <a:pPr algn="l"/>
            <a:r>
              <a:rPr lang="cs-CZ" dirty="0">
                <a:solidFill>
                  <a:schemeClr val="accent2"/>
                </a:solidFill>
                <a:latin typeface="+mn-lt"/>
              </a:rPr>
              <a:t>v sobě všichni.</a:t>
            </a:r>
          </a:p>
        </p:txBody>
      </p:sp>
    </p:spTree>
    <p:extLst>
      <p:ext uri="{BB962C8B-B14F-4D97-AF65-F5344CB8AC3E}">
        <p14:creationId xmlns:p14="http://schemas.microsoft.com/office/powerpoint/2010/main" val="4220082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10F56-BE96-9579-D02C-EAE208014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D8C207D3-93F7-3021-C9A9-E4C5393160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Šarlatánství v medicíně – jaro 2024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A365D7D8-AA54-BAED-2F51-3A5CC1DB05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7C3C14-59EC-CCF0-BEB4-FB0EC9A34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Profil šarlatánství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918A843B-0F24-3D94-28D1-9AB90077B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Neexistuje žádný specifický psychologický profil, některé vlastnosti pouze mohou upevnit jeho pozici ve specifických situacích...</a:t>
            </a:r>
            <a:endParaRPr lang="sk-SK" sz="2400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FF9166FB-1F11-CC5B-EDEA-066F5E6C2F23}"/>
              </a:ext>
            </a:extLst>
          </p:cNvPr>
          <p:cNvSpPr txBox="1"/>
          <p:nvPr/>
        </p:nvSpPr>
        <p:spPr>
          <a:xfrm>
            <a:off x="4314581" y="2791064"/>
            <a:ext cx="3368807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dirty="0">
                <a:solidFill>
                  <a:schemeClr val="bg1"/>
                </a:solidFill>
                <a:latin typeface="+mn-lt"/>
              </a:rPr>
              <a:t>MOTIVACE</a:t>
            </a:r>
            <a:endParaRPr lang="en-GB" sz="28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AC8CD65-6A84-F543-173E-654F3032E189}"/>
              </a:ext>
            </a:extLst>
          </p:cNvPr>
          <p:cNvSpPr txBox="1"/>
          <p:nvPr/>
        </p:nvSpPr>
        <p:spPr>
          <a:xfrm>
            <a:off x="6959556" y="4784492"/>
            <a:ext cx="3368807" cy="95410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dirty="0">
                <a:solidFill>
                  <a:schemeClr val="bg1"/>
                </a:solidFill>
                <a:latin typeface="+mn-lt"/>
              </a:rPr>
              <a:t>CHYBĚJÍCÍ KONTROLA</a:t>
            </a:r>
            <a:endParaRPr lang="en-GB" sz="28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B6983474-123D-28E3-7A93-BC8C53CFED61}"/>
              </a:ext>
            </a:extLst>
          </p:cNvPr>
          <p:cNvSpPr txBox="1"/>
          <p:nvPr/>
        </p:nvSpPr>
        <p:spPr>
          <a:xfrm>
            <a:off x="1708503" y="4999936"/>
            <a:ext cx="3368806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dirty="0">
                <a:solidFill>
                  <a:schemeClr val="bg1"/>
                </a:solidFill>
                <a:latin typeface="+mn-lt"/>
              </a:rPr>
              <a:t>PŘÍLEŽITOST</a:t>
            </a:r>
            <a:endParaRPr lang="en-GB" sz="2800" dirty="0" err="1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9" name="Rovná spojnica 8">
            <a:extLst>
              <a:ext uri="{FF2B5EF4-FFF2-40B4-BE49-F238E27FC236}">
                <a16:creationId xmlns:a16="http://schemas.microsoft.com/office/drawing/2014/main" id="{C102C62C-5A06-6666-8D5C-F2F83A4E9F62}"/>
              </a:ext>
            </a:extLst>
          </p:cNvPr>
          <p:cNvCxnSpPr>
            <a:cxnSpLocks/>
            <a:endCxn id="8" idx="0"/>
          </p:cNvCxnSpPr>
          <p:nvPr/>
        </p:nvCxnSpPr>
        <p:spPr bwMode="auto">
          <a:xfrm flipH="1">
            <a:off x="3392906" y="3314284"/>
            <a:ext cx="1101897" cy="168565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Rovná spojnica 9">
            <a:extLst>
              <a:ext uri="{FF2B5EF4-FFF2-40B4-BE49-F238E27FC236}">
                <a16:creationId xmlns:a16="http://schemas.microsoft.com/office/drawing/2014/main" id="{E0604612-A043-1AED-52D3-98422C2CAA1D}"/>
              </a:ext>
            </a:extLst>
          </p:cNvPr>
          <p:cNvCxnSpPr>
            <a:endCxn id="7" idx="0"/>
          </p:cNvCxnSpPr>
          <p:nvPr/>
        </p:nvCxnSpPr>
        <p:spPr bwMode="auto">
          <a:xfrm>
            <a:off x="7542063" y="3314284"/>
            <a:ext cx="1101897" cy="147020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Rovná spojnica 10">
            <a:extLst>
              <a:ext uri="{FF2B5EF4-FFF2-40B4-BE49-F238E27FC236}">
                <a16:creationId xmlns:a16="http://schemas.microsoft.com/office/drawing/2014/main" id="{BEF32430-2315-6A87-A477-6D266FD37BEA}"/>
              </a:ext>
            </a:extLst>
          </p:cNvPr>
          <p:cNvCxnSpPr>
            <a:cxnSpLocks/>
            <a:stCxn id="8" idx="3"/>
            <a:endCxn id="7" idx="1"/>
          </p:cNvCxnSpPr>
          <p:nvPr/>
        </p:nvCxnSpPr>
        <p:spPr bwMode="auto">
          <a:xfrm>
            <a:off x="5077309" y="5261546"/>
            <a:ext cx="1882247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BlokTextu 17">
            <a:extLst>
              <a:ext uri="{FF2B5EF4-FFF2-40B4-BE49-F238E27FC236}">
                <a16:creationId xmlns:a16="http://schemas.microsoft.com/office/drawing/2014/main" id="{5489065D-655B-D119-0B88-990B183914A8}"/>
              </a:ext>
            </a:extLst>
          </p:cNvPr>
          <p:cNvSpPr txBox="1"/>
          <p:nvPr/>
        </p:nvSpPr>
        <p:spPr>
          <a:xfrm>
            <a:off x="859651" y="302889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2000" dirty="0" err="1">
                <a:solidFill>
                  <a:schemeClr val="tx2"/>
                </a:solidFill>
                <a:latin typeface="+mn-lt"/>
              </a:rPr>
              <a:t>Anatomie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podvodu:</a:t>
            </a:r>
            <a:endParaRPr lang="en-GB" sz="2000" dirty="0" err="1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1804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76264-A5AC-EA56-5959-2E049600F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D8E8040C-694A-29D5-50B2-CCB9DCC9B4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Šarlatánství v medicíně – jaro 2024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F137C350-8C40-760E-5930-47319B8BC7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0E4DE87-DA8B-2871-E9AB-C47F9F86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Šarlatánství nemusí stát na chamtivosti...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EE40EF49-3D5E-67AC-6A60-1263C60F9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„To dává logiku!“ </a:t>
            </a:r>
            <a:r>
              <a:rPr lang="cs-CZ" sz="2000" dirty="0"/>
              <a:t>– vždyť řešení je naprosto jasné, divím se, že na to ještě nikdo nepřišel...</a:t>
            </a:r>
          </a:p>
          <a:p>
            <a:r>
              <a:rPr lang="cs-CZ" sz="2000" b="1" dirty="0"/>
              <a:t>„Jdi si za svým – </a:t>
            </a:r>
            <a:r>
              <a:rPr lang="cs-CZ" sz="2000" b="1" dirty="0" err="1"/>
              <a:t>nepřejníky</a:t>
            </a:r>
            <a:r>
              <a:rPr lang="cs-CZ" sz="2000" b="1" dirty="0"/>
              <a:t> neposlouchej!“</a:t>
            </a:r>
            <a:r>
              <a:rPr lang="cs-CZ" sz="2000" dirty="0"/>
              <a:t> – tihle lidé mi důvěřují, dělám dobrou práci...</a:t>
            </a:r>
          </a:p>
          <a:p>
            <a:r>
              <a:rPr lang="cs-CZ" sz="2000" b="1" dirty="0"/>
              <a:t>„</a:t>
            </a:r>
            <a:r>
              <a:rPr lang="cs-CZ" sz="2000" b="1" i="1" dirty="0" err="1"/>
              <a:t>Fake</a:t>
            </a:r>
            <a:r>
              <a:rPr lang="cs-CZ" sz="2000" b="1" i="1" dirty="0"/>
              <a:t> </a:t>
            </a:r>
            <a:r>
              <a:rPr lang="cs-CZ" sz="2000" b="1" i="1" dirty="0" err="1"/>
              <a:t>it</a:t>
            </a:r>
            <a:r>
              <a:rPr lang="cs-CZ" sz="2000" b="1" i="1" dirty="0"/>
              <a:t> </a:t>
            </a:r>
            <a:r>
              <a:rPr lang="cs-CZ" sz="2000" b="1" i="1" dirty="0" err="1"/>
              <a:t>until</a:t>
            </a:r>
            <a:r>
              <a:rPr lang="cs-CZ" sz="2000" b="1" i="1" dirty="0"/>
              <a:t> </a:t>
            </a:r>
            <a:r>
              <a:rPr lang="cs-CZ" sz="2000" b="1" i="1" dirty="0" err="1"/>
              <a:t>you</a:t>
            </a:r>
            <a:r>
              <a:rPr lang="cs-CZ" sz="2000" b="1" i="1" dirty="0"/>
              <a:t> make </a:t>
            </a:r>
            <a:r>
              <a:rPr lang="cs-CZ" sz="2000" b="1" i="1" dirty="0" err="1"/>
              <a:t>it</a:t>
            </a:r>
            <a:r>
              <a:rPr lang="cs-CZ" sz="2000" b="1" i="1" dirty="0"/>
              <a:t>!</a:t>
            </a:r>
            <a:r>
              <a:rPr lang="cs-CZ" sz="2000" b="1" dirty="0"/>
              <a:t>“ </a:t>
            </a:r>
            <a:r>
              <a:rPr lang="cs-CZ" sz="2000" dirty="0"/>
              <a:t>– „vím“, že to funguje, potřebuji pouze čas na získání důkazů a vylepšení řešení... Bez toho to nejde, vy to nechápete...</a:t>
            </a:r>
          </a:p>
          <a:p>
            <a:r>
              <a:rPr lang="cs-CZ" sz="2000" b="1" dirty="0"/>
              <a:t>„Účel světí prostředky!“ </a:t>
            </a:r>
            <a:r>
              <a:rPr lang="cs-CZ" sz="2000" dirty="0"/>
              <a:t>– potřebuji práci, živím rodinu, nesu odpovědnost vůči zaměstnancům, investorům...</a:t>
            </a:r>
          </a:p>
          <a:p>
            <a:r>
              <a:rPr lang="cs-CZ" sz="2000" b="1" dirty="0"/>
              <a:t>„Já nechtěl!“ </a:t>
            </a:r>
            <a:r>
              <a:rPr lang="cs-CZ" sz="2000" dirty="0"/>
              <a:t>– těším se z úspěchu a důvěry, nepostřehnu vzrůstající míru zodpovědnosti, nejsem zvyklý ji nést – </a:t>
            </a:r>
            <a:r>
              <a:rPr lang="cs-CZ" sz="2000" b="1" dirty="0"/>
              <a:t>iluze beztrestnosti</a:t>
            </a:r>
          </a:p>
          <a:p>
            <a:r>
              <a:rPr lang="cs-CZ" sz="2000" b="1" dirty="0"/>
              <a:t>„Já ji/mu důvěřoval...“ </a:t>
            </a:r>
            <a:r>
              <a:rPr lang="cs-CZ" sz="2000" dirty="0"/>
              <a:t>– nikdy by mě nenapadlo, že můj životní vzor se může mýlit nebo dokonce úmyslně zavádět... Všechny mé argumenty stály na důvěře v její/jeho slova...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480000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8A49B-5895-F7DE-0B0D-88703ECFC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9888986-8576-2B9A-A421-4B6B61BC61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0B09D06-5010-21EC-24F1-2F19536422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BD38EE-1807-B995-9C4B-170675A6F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7833" y="1692186"/>
            <a:ext cx="4242083" cy="3473628"/>
          </a:xfrm>
        </p:spPr>
        <p:txBody>
          <a:bodyPr/>
          <a:lstStyle/>
          <a:p>
            <a:r>
              <a:rPr lang="sk-SK" sz="3600" b="0" dirty="0"/>
              <a:t>„</a:t>
            </a:r>
            <a:r>
              <a:rPr lang="sk-SK" sz="3600" b="0" dirty="0" err="1"/>
              <a:t>Pseudověda</a:t>
            </a:r>
            <a:r>
              <a:rPr lang="sk-SK" sz="3600" b="0" dirty="0"/>
              <a:t> nám toho moc </a:t>
            </a:r>
            <a:r>
              <a:rPr lang="sk-SK" sz="3600" b="0" dirty="0" err="1"/>
              <a:t>neřekne</a:t>
            </a:r>
            <a:r>
              <a:rPr lang="sk-SK" sz="3600" b="0" dirty="0"/>
              <a:t> </a:t>
            </a:r>
            <a:br>
              <a:rPr lang="sk-SK" sz="3600" b="0" dirty="0"/>
            </a:br>
            <a:r>
              <a:rPr lang="sk-SK" sz="3600" b="0" dirty="0"/>
              <a:t>o fyzické </a:t>
            </a:r>
            <a:r>
              <a:rPr lang="sk-SK" sz="3600" b="0" dirty="0" err="1"/>
              <a:t>realitě</a:t>
            </a:r>
            <a:r>
              <a:rPr lang="sk-SK" sz="3600" b="0" dirty="0"/>
              <a:t>, ale </a:t>
            </a:r>
            <a:r>
              <a:rPr lang="sk-SK" sz="3600" b="0" dirty="0" err="1"/>
              <a:t>vypovídá</a:t>
            </a:r>
            <a:r>
              <a:rPr lang="sk-SK" sz="3600" b="0" dirty="0"/>
              <a:t> </a:t>
            </a:r>
            <a:r>
              <a:rPr lang="sk-SK" sz="3600" b="0" dirty="0" err="1"/>
              <a:t>hodně</a:t>
            </a:r>
            <a:r>
              <a:rPr lang="sk-SK" sz="3600" b="0" dirty="0"/>
              <a:t> o </a:t>
            </a:r>
            <a:r>
              <a:rPr lang="sk-SK" sz="3600" b="0" dirty="0" err="1"/>
              <a:t>té</a:t>
            </a:r>
            <a:r>
              <a:rPr lang="sk-SK" sz="3600" b="0" dirty="0"/>
              <a:t> </a:t>
            </a:r>
            <a:r>
              <a:rPr lang="sk-SK" sz="3600" b="0" dirty="0" err="1"/>
              <a:t>sociální</a:t>
            </a:r>
            <a:r>
              <a:rPr lang="sk-SK" sz="3600" b="0" dirty="0"/>
              <a:t>.“</a:t>
            </a:r>
            <a:endParaRPr lang="en-GB" sz="3600" b="0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670647FC-ED4C-287C-D152-6E778B0EF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26" y="378000"/>
            <a:ext cx="4115958" cy="5306739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57DE1765-B5C4-EF3E-1B19-E809FE0D8F72}"/>
              </a:ext>
            </a:extLst>
          </p:cNvPr>
          <p:cNvSpPr txBox="1"/>
          <p:nvPr/>
        </p:nvSpPr>
        <p:spPr>
          <a:xfrm>
            <a:off x="5927832" y="4500339"/>
            <a:ext cx="5276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000" dirty="0">
                <a:solidFill>
                  <a:schemeClr val="tx2"/>
                </a:solidFill>
                <a:latin typeface="+mn-lt"/>
              </a:rPr>
              <a:t>D. K.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Hecht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–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porozumět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pseudovědeckému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uvažování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je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stejně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důležité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jako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jej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vyvracet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.</a:t>
            </a:r>
            <a:endParaRPr lang="en-GB" sz="2000" dirty="0" err="1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3515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4EF95167-8894-4E5E-76AC-872A00D5CA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422310"/>
            <a:ext cx="7920000" cy="252000"/>
          </a:xfrm>
        </p:spPr>
        <p:txBody>
          <a:bodyPr/>
          <a:lstStyle/>
          <a:p>
            <a:r>
              <a:rPr lang="cs-CZ" dirty="0"/>
              <a:t>Šarlatánství v medicíně – jaro 2024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B469C740-E099-B494-D5CD-97B9D31182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42231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2C1B51-1021-21CE-EEFE-3CB48E82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25" y="111703"/>
            <a:ext cx="10753200" cy="451576"/>
          </a:xfrm>
        </p:spPr>
        <p:txBody>
          <a:bodyPr/>
          <a:lstStyle/>
          <a:p>
            <a:pPr algn="ctr"/>
            <a:r>
              <a:rPr lang="sk-SK" dirty="0" err="1"/>
              <a:t>Anatomie</a:t>
            </a:r>
            <a:r>
              <a:rPr lang="sk-SK" dirty="0"/>
              <a:t> </a:t>
            </a:r>
            <a:r>
              <a:rPr lang="sk-SK" dirty="0" err="1"/>
              <a:t>šarlatánství</a:t>
            </a:r>
            <a:endParaRPr lang="en-GB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96C31EA6-0679-0C93-3BA2-8DC9B6F7F067}"/>
              </a:ext>
            </a:extLst>
          </p:cNvPr>
          <p:cNvSpPr txBox="1"/>
          <p:nvPr/>
        </p:nvSpPr>
        <p:spPr>
          <a:xfrm>
            <a:off x="1708502" y="2134774"/>
            <a:ext cx="3368807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dirty="0">
                <a:solidFill>
                  <a:schemeClr val="bg1"/>
                </a:solidFill>
                <a:latin typeface="+mn-lt"/>
              </a:rPr>
              <a:t>MOTIVACE</a:t>
            </a:r>
            <a:endParaRPr lang="en-GB" sz="28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5F2B170B-3108-7ADE-22EE-9B526E34B556}"/>
              </a:ext>
            </a:extLst>
          </p:cNvPr>
          <p:cNvSpPr txBox="1"/>
          <p:nvPr/>
        </p:nvSpPr>
        <p:spPr>
          <a:xfrm>
            <a:off x="6959556" y="4464452"/>
            <a:ext cx="3368807" cy="95410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dirty="0">
                <a:solidFill>
                  <a:schemeClr val="bg1"/>
                </a:solidFill>
                <a:latin typeface="+mn-lt"/>
              </a:rPr>
              <a:t>CHYBĚJÍCÍ KONTROLA</a:t>
            </a:r>
            <a:endParaRPr lang="en-GB" sz="28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BBAE9117-FE15-4609-F85A-8489682F714E}"/>
              </a:ext>
            </a:extLst>
          </p:cNvPr>
          <p:cNvSpPr txBox="1"/>
          <p:nvPr/>
        </p:nvSpPr>
        <p:spPr>
          <a:xfrm>
            <a:off x="1708503" y="4679896"/>
            <a:ext cx="3368806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dirty="0">
                <a:solidFill>
                  <a:schemeClr val="bg1"/>
                </a:solidFill>
                <a:latin typeface="+mn-lt"/>
              </a:rPr>
              <a:t>PŘÍLEŽITOST</a:t>
            </a:r>
            <a:endParaRPr lang="en-GB" sz="2800" dirty="0" err="1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9" name="Rovná spojnica 8">
            <a:extLst>
              <a:ext uri="{FF2B5EF4-FFF2-40B4-BE49-F238E27FC236}">
                <a16:creationId xmlns:a16="http://schemas.microsoft.com/office/drawing/2014/main" id="{997EF3CF-75C4-DE06-1557-E9F3799E08DB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 bwMode="auto">
          <a:xfrm>
            <a:off x="3392906" y="2657994"/>
            <a:ext cx="0" cy="202190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Rovná spojnica 9">
            <a:extLst>
              <a:ext uri="{FF2B5EF4-FFF2-40B4-BE49-F238E27FC236}">
                <a16:creationId xmlns:a16="http://schemas.microsoft.com/office/drawing/2014/main" id="{AD0743EC-C357-8DE6-2E3F-152D87C2D9EF}"/>
              </a:ext>
            </a:extLst>
          </p:cNvPr>
          <p:cNvCxnSpPr/>
          <p:nvPr/>
        </p:nvCxnSpPr>
        <p:spPr bwMode="auto">
          <a:xfrm flipH="1">
            <a:off x="8643960" y="2630533"/>
            <a:ext cx="16560" cy="182263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Rovná spojnica 10">
            <a:extLst>
              <a:ext uri="{FF2B5EF4-FFF2-40B4-BE49-F238E27FC236}">
                <a16:creationId xmlns:a16="http://schemas.microsoft.com/office/drawing/2014/main" id="{FE983C35-671D-9538-6093-0D86168921A7}"/>
              </a:ext>
            </a:extLst>
          </p:cNvPr>
          <p:cNvCxnSpPr>
            <a:cxnSpLocks/>
          </p:cNvCxnSpPr>
          <p:nvPr/>
        </p:nvCxnSpPr>
        <p:spPr bwMode="auto">
          <a:xfrm>
            <a:off x="5066020" y="4941506"/>
            <a:ext cx="1882247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BlokTextu 13">
            <a:extLst>
              <a:ext uri="{FF2B5EF4-FFF2-40B4-BE49-F238E27FC236}">
                <a16:creationId xmlns:a16="http://schemas.microsoft.com/office/drawing/2014/main" id="{B4E0CD34-46A8-AF28-DF0A-B167B87A2DC8}"/>
              </a:ext>
            </a:extLst>
          </p:cNvPr>
          <p:cNvSpPr txBox="1"/>
          <p:nvPr/>
        </p:nvSpPr>
        <p:spPr>
          <a:xfrm>
            <a:off x="6976116" y="2118602"/>
            <a:ext cx="3368807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dirty="0">
                <a:solidFill>
                  <a:schemeClr val="bg1"/>
                </a:solidFill>
                <a:latin typeface="+mn-lt"/>
              </a:rPr>
              <a:t>NEZNALOST</a:t>
            </a:r>
            <a:endParaRPr lang="en-GB" sz="2800" dirty="0" err="1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6" name="Rovná spojnica 15">
            <a:extLst>
              <a:ext uri="{FF2B5EF4-FFF2-40B4-BE49-F238E27FC236}">
                <a16:creationId xmlns:a16="http://schemas.microsoft.com/office/drawing/2014/main" id="{2C19AEEB-09ED-6C0A-C694-5D2DCEFED419}"/>
              </a:ext>
            </a:extLst>
          </p:cNvPr>
          <p:cNvCxnSpPr>
            <a:cxnSpLocks/>
          </p:cNvCxnSpPr>
          <p:nvPr/>
        </p:nvCxnSpPr>
        <p:spPr bwMode="auto">
          <a:xfrm>
            <a:off x="5080837" y="2362136"/>
            <a:ext cx="1882247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Rovná spojnica 16">
            <a:extLst>
              <a:ext uri="{FF2B5EF4-FFF2-40B4-BE49-F238E27FC236}">
                <a16:creationId xmlns:a16="http://schemas.microsoft.com/office/drawing/2014/main" id="{4F485084-137C-4A3F-6347-BD28D80D1A6E}"/>
              </a:ext>
            </a:extLst>
          </p:cNvPr>
          <p:cNvCxnSpPr/>
          <p:nvPr/>
        </p:nvCxnSpPr>
        <p:spPr bwMode="auto">
          <a:xfrm flipH="1">
            <a:off x="4342310" y="2641822"/>
            <a:ext cx="3030430" cy="203807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20000"/>
                <a:lumOff val="80000"/>
              </a:schemeClr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Rovná spojnica 18">
            <a:extLst>
              <a:ext uri="{FF2B5EF4-FFF2-40B4-BE49-F238E27FC236}">
                <a16:creationId xmlns:a16="http://schemas.microsoft.com/office/drawing/2014/main" id="{F86A53B3-8ACB-3F46-AC42-050729EFB5E5}"/>
              </a:ext>
            </a:extLst>
          </p:cNvPr>
          <p:cNvCxnSpPr/>
          <p:nvPr/>
        </p:nvCxnSpPr>
        <p:spPr bwMode="auto">
          <a:xfrm flipH="1" flipV="1">
            <a:off x="4625878" y="2673775"/>
            <a:ext cx="2940782" cy="175500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20000"/>
                <a:lumOff val="80000"/>
              </a:schemeClr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BlokTextu 22">
            <a:extLst>
              <a:ext uri="{FF2B5EF4-FFF2-40B4-BE49-F238E27FC236}">
                <a16:creationId xmlns:a16="http://schemas.microsoft.com/office/drawing/2014/main" id="{D663A7EB-5B27-5E2F-A7A5-7630CC30CEEF}"/>
              </a:ext>
            </a:extLst>
          </p:cNvPr>
          <p:cNvSpPr txBox="1"/>
          <p:nvPr/>
        </p:nvSpPr>
        <p:spPr>
          <a:xfrm>
            <a:off x="7566660" y="759491"/>
            <a:ext cx="43284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sz="2000" dirty="0">
                <a:solidFill>
                  <a:schemeClr val="tx2"/>
                </a:solidFill>
                <a:latin typeface="+mn-lt"/>
              </a:rPr>
              <a:t>Zjednodušená logika a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zkreslení</a:t>
            </a:r>
            <a:endParaRPr lang="sk-SK" sz="2000" dirty="0">
              <a:solidFill>
                <a:schemeClr val="tx2"/>
              </a:solidFill>
              <a:latin typeface="+mn-lt"/>
            </a:endParaRPr>
          </a:p>
          <a:p>
            <a:pPr algn="r"/>
            <a:r>
              <a:rPr lang="sk-SK" sz="2000" dirty="0" err="1">
                <a:solidFill>
                  <a:schemeClr val="tx2"/>
                </a:solidFill>
                <a:latin typeface="+mn-lt"/>
              </a:rPr>
              <a:t>Zkreslené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a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nedostatečné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informace</a:t>
            </a:r>
            <a:endParaRPr lang="sk-SK" sz="2000" dirty="0">
              <a:solidFill>
                <a:schemeClr val="tx2"/>
              </a:solidFill>
              <a:latin typeface="+mn-lt"/>
            </a:endParaRPr>
          </a:p>
          <a:p>
            <a:pPr algn="r"/>
            <a:r>
              <a:rPr lang="sk-SK" sz="2000" dirty="0">
                <a:solidFill>
                  <a:schemeClr val="tx2"/>
                </a:solidFill>
                <a:latin typeface="+mn-lt"/>
              </a:rPr>
              <a:t>Sám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věřím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, že to funguje</a:t>
            </a:r>
          </a:p>
          <a:p>
            <a:pPr algn="r"/>
            <a:r>
              <a:rPr lang="sk-SK" sz="2000" dirty="0" err="1">
                <a:solidFill>
                  <a:schemeClr val="tx2"/>
                </a:solidFill>
                <a:latin typeface="+mn-lt"/>
              </a:rPr>
              <a:t>Nerozumím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,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proč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bych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se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mohl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mýlit</a:t>
            </a:r>
            <a:endParaRPr lang="en-GB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B1F51458-9204-92E8-16A2-A341AA23A619}"/>
              </a:ext>
            </a:extLst>
          </p:cNvPr>
          <p:cNvSpPr txBox="1"/>
          <p:nvPr/>
        </p:nvSpPr>
        <p:spPr>
          <a:xfrm>
            <a:off x="414000" y="768210"/>
            <a:ext cx="36038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2000" dirty="0" err="1">
                <a:solidFill>
                  <a:schemeClr val="tx2"/>
                </a:solidFill>
                <a:latin typeface="+mn-lt"/>
              </a:rPr>
              <a:t>Úspěch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,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důvěra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,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prestiž</a:t>
            </a:r>
            <a:endParaRPr lang="sk-SK" sz="2000" dirty="0">
              <a:solidFill>
                <a:schemeClr val="tx2"/>
              </a:solidFill>
              <a:latin typeface="+mn-lt"/>
            </a:endParaRPr>
          </a:p>
          <a:p>
            <a:pPr algn="l"/>
            <a:r>
              <a:rPr lang="sk-SK" sz="2000" dirty="0">
                <a:solidFill>
                  <a:schemeClr val="tx2"/>
                </a:solidFill>
                <a:latin typeface="+mn-lt"/>
              </a:rPr>
              <a:t>Zdroje,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naplnění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potřeb</a:t>
            </a:r>
            <a:endParaRPr lang="sk-SK" sz="2000" dirty="0">
              <a:solidFill>
                <a:schemeClr val="tx2"/>
              </a:solidFill>
              <a:latin typeface="+mn-lt"/>
            </a:endParaRPr>
          </a:p>
          <a:p>
            <a:pPr algn="l"/>
            <a:r>
              <a:rPr lang="sk-SK" sz="2000" dirty="0" err="1">
                <a:solidFill>
                  <a:schemeClr val="tx2"/>
                </a:solidFill>
                <a:latin typeface="+mn-lt"/>
              </a:rPr>
              <a:t>Sociální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tlak,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závazky</a:t>
            </a:r>
            <a:endParaRPr lang="sk-SK" sz="2000" dirty="0">
              <a:solidFill>
                <a:schemeClr val="tx2"/>
              </a:solidFill>
              <a:latin typeface="+mn-lt"/>
            </a:endParaRPr>
          </a:p>
          <a:p>
            <a:pPr algn="l"/>
            <a:r>
              <a:rPr lang="sk-SK" sz="2000" dirty="0">
                <a:solidFill>
                  <a:schemeClr val="tx2"/>
                </a:solidFill>
                <a:latin typeface="+mn-lt"/>
              </a:rPr>
              <a:t>Vlastní pocit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poslání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,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naplnění</a:t>
            </a:r>
            <a:endParaRPr lang="en-GB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92EF47FD-6F0F-EA01-39E0-ADBBCB6D63B0}"/>
              </a:ext>
            </a:extLst>
          </p:cNvPr>
          <p:cNvSpPr txBox="1"/>
          <p:nvPr/>
        </p:nvSpPr>
        <p:spPr>
          <a:xfrm>
            <a:off x="111144" y="5260864"/>
            <a:ext cx="6133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2000" dirty="0" err="1">
                <a:solidFill>
                  <a:schemeClr val="tx2"/>
                </a:solidFill>
                <a:latin typeface="+mn-lt"/>
              </a:rPr>
              <a:t>Poptávka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po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alternativním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řešení</a:t>
            </a:r>
            <a:endParaRPr lang="sk-SK" sz="2000" dirty="0">
              <a:solidFill>
                <a:schemeClr val="tx2"/>
              </a:solidFill>
              <a:latin typeface="+mn-lt"/>
            </a:endParaRPr>
          </a:p>
          <a:p>
            <a:pPr algn="l"/>
            <a:r>
              <a:rPr lang="sk-SK" sz="2000" dirty="0" err="1">
                <a:solidFill>
                  <a:schemeClr val="tx2"/>
                </a:solidFill>
                <a:latin typeface="+mn-lt"/>
              </a:rPr>
              <a:t>Důvěra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a podpora „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klientů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“ – osobní šarm, renomé...</a:t>
            </a:r>
          </a:p>
          <a:p>
            <a:pPr algn="l"/>
            <a:r>
              <a:rPr lang="sk-SK" sz="2000" dirty="0">
                <a:solidFill>
                  <a:schemeClr val="tx2"/>
                </a:solidFill>
                <a:latin typeface="+mn-lt"/>
              </a:rPr>
              <a:t>Dostupné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prostředky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propagace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a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komunikace</a:t>
            </a:r>
            <a:endParaRPr lang="en-GB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26" name="Obdĺžnik 25">
            <a:extLst>
              <a:ext uri="{FF2B5EF4-FFF2-40B4-BE49-F238E27FC236}">
                <a16:creationId xmlns:a16="http://schemas.microsoft.com/office/drawing/2014/main" id="{D68EF47C-9D0B-2ABD-11C1-799CA2DE88CA}"/>
              </a:ext>
            </a:extLst>
          </p:cNvPr>
          <p:cNvSpPr/>
          <p:nvPr/>
        </p:nvSpPr>
        <p:spPr bwMode="auto">
          <a:xfrm>
            <a:off x="10504170" y="5710947"/>
            <a:ext cx="1588770" cy="10353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21B30247-23DD-889C-9B77-D574059D0EFF}"/>
              </a:ext>
            </a:extLst>
          </p:cNvPr>
          <p:cNvSpPr txBox="1"/>
          <p:nvPr/>
        </p:nvSpPr>
        <p:spPr>
          <a:xfrm>
            <a:off x="5967760" y="4645310"/>
            <a:ext cx="623138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sz="2000" dirty="0" err="1">
                <a:solidFill>
                  <a:schemeClr val="tx2"/>
                </a:solidFill>
                <a:latin typeface="+mn-lt"/>
              </a:rPr>
              <a:t>Složitost</a:t>
            </a:r>
            <a:endParaRPr lang="sk-SK" sz="2000" dirty="0">
              <a:solidFill>
                <a:schemeClr val="tx2"/>
              </a:solidFill>
              <a:latin typeface="+mn-lt"/>
            </a:endParaRPr>
          </a:p>
          <a:p>
            <a:pPr algn="r"/>
            <a:r>
              <a:rPr lang="sk-SK" sz="2000" dirty="0" err="1">
                <a:solidFill>
                  <a:schemeClr val="tx2"/>
                </a:solidFill>
                <a:latin typeface="+mn-lt"/>
              </a:rPr>
              <a:t>Důvěra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oboru</a:t>
            </a:r>
          </a:p>
          <a:p>
            <a:pPr algn="r"/>
            <a:r>
              <a:rPr lang="sk-SK" sz="2000" dirty="0" err="1">
                <a:solidFill>
                  <a:schemeClr val="tx2"/>
                </a:solidFill>
                <a:latin typeface="+mn-lt"/>
              </a:rPr>
              <a:t>Netransparentnost</a:t>
            </a:r>
            <a:endParaRPr lang="sk-SK" sz="2000" dirty="0">
              <a:solidFill>
                <a:schemeClr val="tx2"/>
              </a:solidFill>
              <a:latin typeface="+mn-lt"/>
            </a:endParaRPr>
          </a:p>
          <a:p>
            <a:pPr algn="r"/>
            <a:r>
              <a:rPr lang="sk-SK" sz="2000" dirty="0" err="1">
                <a:solidFill>
                  <a:schemeClr val="tx2"/>
                </a:solidFill>
                <a:latin typeface="+mn-lt"/>
              </a:rPr>
              <a:t>Omezené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zdroje kontroly</a:t>
            </a:r>
          </a:p>
          <a:p>
            <a:pPr algn="r"/>
            <a:r>
              <a:rPr lang="sk-SK" sz="2000" dirty="0">
                <a:solidFill>
                  <a:schemeClr val="tx2"/>
                </a:solidFill>
                <a:latin typeface="+mn-lt"/>
              </a:rPr>
              <a:t>Hrozba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sankcí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za „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donášení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“ nebo kritiku</a:t>
            </a:r>
          </a:p>
          <a:p>
            <a:pPr algn="r"/>
            <a:r>
              <a:rPr lang="sk-SK" sz="2000" dirty="0">
                <a:solidFill>
                  <a:schemeClr val="tx2"/>
                </a:solidFill>
                <a:latin typeface="+mn-lt"/>
              </a:rPr>
              <a:t>Implicitní normy, konformita,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rozdělená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zodpovědnost</a:t>
            </a:r>
            <a:endParaRPr lang="sk-SK" sz="2000" dirty="0">
              <a:solidFill>
                <a:schemeClr val="tx2"/>
              </a:solidFill>
              <a:latin typeface="+mn-lt"/>
            </a:endParaRPr>
          </a:p>
          <a:p>
            <a:pPr algn="r"/>
            <a:r>
              <a:rPr lang="sk-SK" sz="2000" dirty="0" err="1">
                <a:solidFill>
                  <a:schemeClr val="tx2"/>
                </a:solidFill>
                <a:latin typeface="+mn-lt"/>
              </a:rPr>
              <a:t>Sociální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bubliny; „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groupthink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“</a:t>
            </a:r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A4CC99DF-51A6-AFD7-F689-97EE6F3785A7}"/>
              </a:ext>
            </a:extLst>
          </p:cNvPr>
          <p:cNvSpPr txBox="1"/>
          <p:nvPr/>
        </p:nvSpPr>
        <p:spPr>
          <a:xfrm>
            <a:off x="8660519" y="4064342"/>
            <a:ext cx="224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2000" dirty="0" err="1">
                <a:solidFill>
                  <a:schemeClr val="accent6"/>
                </a:solidFill>
                <a:latin typeface="+mn-lt"/>
              </a:rPr>
              <a:t>Iluze</a:t>
            </a:r>
            <a:r>
              <a:rPr lang="sk-SK" sz="2000" dirty="0">
                <a:solidFill>
                  <a:schemeClr val="accent6"/>
                </a:solidFill>
                <a:latin typeface="+mn-lt"/>
              </a:rPr>
              <a:t> beztrestnosti</a:t>
            </a:r>
            <a:endParaRPr lang="en-GB" sz="2000" dirty="0" err="1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48E035BD-E01A-BF62-EF68-425461B1D737}"/>
              </a:ext>
            </a:extLst>
          </p:cNvPr>
          <p:cNvSpPr txBox="1"/>
          <p:nvPr/>
        </p:nvSpPr>
        <p:spPr>
          <a:xfrm>
            <a:off x="6875549" y="2656480"/>
            <a:ext cx="4423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2000" dirty="0">
                <a:solidFill>
                  <a:schemeClr val="accent6"/>
                </a:solidFill>
                <a:latin typeface="+mn-lt"/>
              </a:rPr>
              <a:t>„</a:t>
            </a:r>
            <a:r>
              <a:rPr lang="sk-SK" sz="2000" dirty="0" err="1">
                <a:solidFill>
                  <a:schemeClr val="accent6"/>
                </a:solidFill>
                <a:latin typeface="+mn-lt"/>
              </a:rPr>
              <a:t>Nejsnadnější</a:t>
            </a:r>
            <a:r>
              <a:rPr lang="sk-SK" sz="2000" dirty="0">
                <a:solidFill>
                  <a:schemeClr val="accent6"/>
                </a:solidFill>
                <a:latin typeface="+mn-lt"/>
              </a:rPr>
              <a:t> je </a:t>
            </a:r>
            <a:r>
              <a:rPr lang="sk-SK" sz="2000" dirty="0" err="1">
                <a:solidFill>
                  <a:schemeClr val="accent6"/>
                </a:solidFill>
                <a:latin typeface="+mn-lt"/>
              </a:rPr>
              <a:t>obelhat</a:t>
            </a:r>
            <a:r>
              <a:rPr lang="sk-SK" sz="2000" dirty="0">
                <a:solidFill>
                  <a:schemeClr val="accent6"/>
                </a:solidFill>
                <a:latin typeface="+mn-lt"/>
              </a:rPr>
              <a:t> sebe sama.“</a:t>
            </a:r>
            <a:endParaRPr lang="en-GB" sz="2000" dirty="0" err="1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5B48B05C-D28F-9E14-17A3-883ECE2D8E84}"/>
              </a:ext>
            </a:extLst>
          </p:cNvPr>
          <p:cNvSpPr txBox="1"/>
          <p:nvPr/>
        </p:nvSpPr>
        <p:spPr>
          <a:xfrm>
            <a:off x="605812" y="2605040"/>
            <a:ext cx="24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2000" i="1" dirty="0">
                <a:solidFill>
                  <a:schemeClr val="accent6"/>
                </a:solidFill>
                <a:latin typeface="+mn-lt"/>
              </a:rPr>
              <a:t>„</a:t>
            </a:r>
            <a:r>
              <a:rPr lang="sk-SK" sz="2000" i="1" dirty="0" err="1">
                <a:solidFill>
                  <a:schemeClr val="accent6"/>
                </a:solidFill>
                <a:latin typeface="+mn-lt"/>
              </a:rPr>
              <a:t>Eyes</a:t>
            </a:r>
            <a:r>
              <a:rPr lang="sk-SK" sz="2000" i="1" dirty="0">
                <a:solidFill>
                  <a:schemeClr val="accent6"/>
                </a:solidFill>
                <a:latin typeface="+mn-lt"/>
              </a:rPr>
              <a:t> on </a:t>
            </a:r>
            <a:r>
              <a:rPr lang="sk-SK" sz="2000" i="1" dirty="0" err="1">
                <a:solidFill>
                  <a:schemeClr val="accent6"/>
                </a:solidFill>
                <a:latin typeface="+mn-lt"/>
              </a:rPr>
              <a:t>the</a:t>
            </a:r>
            <a:r>
              <a:rPr lang="sk-SK" sz="2000" i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sk-SK" sz="2000" i="1" dirty="0" err="1">
                <a:solidFill>
                  <a:schemeClr val="accent6"/>
                </a:solidFill>
                <a:latin typeface="+mn-lt"/>
              </a:rPr>
              <a:t>prize</a:t>
            </a:r>
            <a:r>
              <a:rPr lang="sk-SK" sz="2000" i="1" dirty="0">
                <a:solidFill>
                  <a:schemeClr val="accent6"/>
                </a:solidFill>
                <a:latin typeface="+mn-lt"/>
              </a:rPr>
              <a:t>“</a:t>
            </a:r>
            <a:endParaRPr lang="en-GB" sz="2000" i="1" dirty="0" err="1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2283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F1BEB-B3E7-E518-58B0-C56C4D107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E3D4590F-FA7A-82F9-F034-04956485DC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422310"/>
            <a:ext cx="7920000" cy="252000"/>
          </a:xfrm>
        </p:spPr>
        <p:txBody>
          <a:bodyPr/>
          <a:lstStyle/>
          <a:p>
            <a:r>
              <a:rPr lang="cs-CZ" dirty="0"/>
              <a:t>Šarlatánství v medicíně – jaro 2024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1EDFF1B4-3735-7E5D-F168-0C7564FC19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42231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A5B16C-5662-8CFE-D7F3-61665778C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25" y="111703"/>
            <a:ext cx="10753200" cy="451576"/>
          </a:xfrm>
        </p:spPr>
        <p:txBody>
          <a:bodyPr/>
          <a:lstStyle/>
          <a:p>
            <a:pPr algn="ctr"/>
            <a:r>
              <a:rPr lang="sk-SK" dirty="0" err="1"/>
              <a:t>Anatomie</a:t>
            </a:r>
            <a:r>
              <a:rPr lang="sk-SK" dirty="0"/>
              <a:t> </a:t>
            </a:r>
            <a:r>
              <a:rPr lang="sk-SK" dirty="0" err="1"/>
              <a:t>šarlatánství</a:t>
            </a:r>
            <a:endParaRPr lang="en-GB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4A654BCC-C4EF-D8D9-CADF-91081A237409}"/>
              </a:ext>
            </a:extLst>
          </p:cNvPr>
          <p:cNvSpPr txBox="1"/>
          <p:nvPr/>
        </p:nvSpPr>
        <p:spPr>
          <a:xfrm>
            <a:off x="1708502" y="2134774"/>
            <a:ext cx="3368807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dirty="0">
                <a:solidFill>
                  <a:schemeClr val="bg1"/>
                </a:solidFill>
                <a:latin typeface="+mn-lt"/>
              </a:rPr>
              <a:t>MOTIVACE</a:t>
            </a:r>
            <a:endParaRPr lang="en-GB" sz="28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CA95483A-8295-2345-7FB8-6BDBBAA1A13E}"/>
              </a:ext>
            </a:extLst>
          </p:cNvPr>
          <p:cNvSpPr txBox="1"/>
          <p:nvPr/>
        </p:nvSpPr>
        <p:spPr>
          <a:xfrm>
            <a:off x="6959556" y="4464452"/>
            <a:ext cx="3368807" cy="95410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dirty="0">
                <a:solidFill>
                  <a:schemeClr val="bg1"/>
                </a:solidFill>
                <a:latin typeface="+mn-lt"/>
              </a:rPr>
              <a:t>CHYBĚJÍCÍ KONTROLA</a:t>
            </a:r>
            <a:endParaRPr lang="en-GB" sz="28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FAE1638F-D434-9823-F1D5-F1AA27394C34}"/>
              </a:ext>
            </a:extLst>
          </p:cNvPr>
          <p:cNvSpPr txBox="1"/>
          <p:nvPr/>
        </p:nvSpPr>
        <p:spPr>
          <a:xfrm>
            <a:off x="1708503" y="4679896"/>
            <a:ext cx="3368806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dirty="0">
                <a:solidFill>
                  <a:schemeClr val="bg1"/>
                </a:solidFill>
                <a:latin typeface="+mn-lt"/>
              </a:rPr>
              <a:t>PŘÍLEŽITOST</a:t>
            </a:r>
            <a:endParaRPr lang="en-GB" sz="2800" dirty="0" err="1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9" name="Rovná spojnica 8">
            <a:extLst>
              <a:ext uri="{FF2B5EF4-FFF2-40B4-BE49-F238E27FC236}">
                <a16:creationId xmlns:a16="http://schemas.microsoft.com/office/drawing/2014/main" id="{CF433FD9-E566-7A5A-F498-6ECAC4A3AEAB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 bwMode="auto">
          <a:xfrm>
            <a:off x="3392906" y="2657994"/>
            <a:ext cx="0" cy="202190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Rovná spojnica 9">
            <a:extLst>
              <a:ext uri="{FF2B5EF4-FFF2-40B4-BE49-F238E27FC236}">
                <a16:creationId xmlns:a16="http://schemas.microsoft.com/office/drawing/2014/main" id="{75B492AC-FB4E-6A03-264E-490017B62C13}"/>
              </a:ext>
            </a:extLst>
          </p:cNvPr>
          <p:cNvCxnSpPr>
            <a:stCxn id="14" idx="2"/>
            <a:endCxn id="7" idx="0"/>
          </p:cNvCxnSpPr>
          <p:nvPr/>
        </p:nvCxnSpPr>
        <p:spPr bwMode="auto">
          <a:xfrm flipH="1">
            <a:off x="8643960" y="2641822"/>
            <a:ext cx="16560" cy="182263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Rovná spojnica 10">
            <a:extLst>
              <a:ext uri="{FF2B5EF4-FFF2-40B4-BE49-F238E27FC236}">
                <a16:creationId xmlns:a16="http://schemas.microsoft.com/office/drawing/2014/main" id="{B2E5842C-3219-8F8D-31D2-131229E192F9}"/>
              </a:ext>
            </a:extLst>
          </p:cNvPr>
          <p:cNvCxnSpPr>
            <a:cxnSpLocks/>
            <a:stCxn id="8" idx="3"/>
            <a:endCxn id="7" idx="1"/>
          </p:cNvCxnSpPr>
          <p:nvPr/>
        </p:nvCxnSpPr>
        <p:spPr bwMode="auto">
          <a:xfrm>
            <a:off x="5077309" y="4941506"/>
            <a:ext cx="1882247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BlokTextu 13">
            <a:extLst>
              <a:ext uri="{FF2B5EF4-FFF2-40B4-BE49-F238E27FC236}">
                <a16:creationId xmlns:a16="http://schemas.microsoft.com/office/drawing/2014/main" id="{A2FBA596-2FBE-28D5-780A-E195DCC560A7}"/>
              </a:ext>
            </a:extLst>
          </p:cNvPr>
          <p:cNvSpPr txBox="1"/>
          <p:nvPr/>
        </p:nvSpPr>
        <p:spPr>
          <a:xfrm>
            <a:off x="6976116" y="2118602"/>
            <a:ext cx="3368807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dirty="0">
                <a:solidFill>
                  <a:schemeClr val="bg1"/>
                </a:solidFill>
                <a:latin typeface="+mn-lt"/>
              </a:rPr>
              <a:t>NEZNALOST</a:t>
            </a:r>
            <a:endParaRPr lang="en-GB" sz="2800" dirty="0" err="1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6" name="Rovná spojnica 15">
            <a:extLst>
              <a:ext uri="{FF2B5EF4-FFF2-40B4-BE49-F238E27FC236}">
                <a16:creationId xmlns:a16="http://schemas.microsoft.com/office/drawing/2014/main" id="{037EB360-80DB-F6AC-03F0-52162CEDD880}"/>
              </a:ext>
            </a:extLst>
          </p:cNvPr>
          <p:cNvCxnSpPr>
            <a:cxnSpLocks/>
          </p:cNvCxnSpPr>
          <p:nvPr/>
        </p:nvCxnSpPr>
        <p:spPr bwMode="auto">
          <a:xfrm>
            <a:off x="5068769" y="2362136"/>
            <a:ext cx="1882247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Rovná spojnica 16">
            <a:extLst>
              <a:ext uri="{FF2B5EF4-FFF2-40B4-BE49-F238E27FC236}">
                <a16:creationId xmlns:a16="http://schemas.microsoft.com/office/drawing/2014/main" id="{6537229E-B63E-C3F6-2597-CCF38F0FCF13}"/>
              </a:ext>
            </a:extLst>
          </p:cNvPr>
          <p:cNvCxnSpPr/>
          <p:nvPr/>
        </p:nvCxnSpPr>
        <p:spPr bwMode="auto">
          <a:xfrm flipH="1">
            <a:off x="4342310" y="2641822"/>
            <a:ext cx="3030430" cy="203807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20000"/>
                <a:lumOff val="80000"/>
              </a:schemeClr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Rovná spojnica 18">
            <a:extLst>
              <a:ext uri="{FF2B5EF4-FFF2-40B4-BE49-F238E27FC236}">
                <a16:creationId xmlns:a16="http://schemas.microsoft.com/office/drawing/2014/main" id="{1D455222-53BB-7C7A-CD5D-5C00010668E7}"/>
              </a:ext>
            </a:extLst>
          </p:cNvPr>
          <p:cNvCxnSpPr/>
          <p:nvPr/>
        </p:nvCxnSpPr>
        <p:spPr bwMode="auto">
          <a:xfrm flipH="1" flipV="1">
            <a:off x="4625878" y="2673775"/>
            <a:ext cx="2940782" cy="175500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20000"/>
                <a:lumOff val="80000"/>
              </a:schemeClr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BlokTextu 22">
            <a:extLst>
              <a:ext uri="{FF2B5EF4-FFF2-40B4-BE49-F238E27FC236}">
                <a16:creationId xmlns:a16="http://schemas.microsoft.com/office/drawing/2014/main" id="{7AC3B890-DE5A-36A3-EBBC-E2DEF19C36C4}"/>
              </a:ext>
            </a:extLst>
          </p:cNvPr>
          <p:cNvSpPr txBox="1"/>
          <p:nvPr/>
        </p:nvSpPr>
        <p:spPr>
          <a:xfrm>
            <a:off x="7566660" y="759491"/>
            <a:ext cx="43284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sz="2000" dirty="0">
                <a:solidFill>
                  <a:schemeClr val="tx2"/>
                </a:solidFill>
                <a:latin typeface="+mn-lt"/>
              </a:rPr>
              <a:t>Zjednodušená logika a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zkreslení</a:t>
            </a:r>
            <a:endParaRPr lang="sk-SK" sz="2000" dirty="0">
              <a:solidFill>
                <a:schemeClr val="tx2"/>
              </a:solidFill>
              <a:latin typeface="+mn-lt"/>
            </a:endParaRPr>
          </a:p>
          <a:p>
            <a:pPr algn="r"/>
            <a:r>
              <a:rPr lang="sk-SK" sz="2000" dirty="0" err="1">
                <a:solidFill>
                  <a:schemeClr val="tx2"/>
                </a:solidFill>
                <a:latin typeface="+mn-lt"/>
              </a:rPr>
              <a:t>Zkreslené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a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nedostatečné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informace</a:t>
            </a:r>
            <a:endParaRPr lang="sk-SK" sz="2000" dirty="0">
              <a:solidFill>
                <a:schemeClr val="tx2"/>
              </a:solidFill>
              <a:latin typeface="+mn-lt"/>
            </a:endParaRPr>
          </a:p>
          <a:p>
            <a:pPr algn="r"/>
            <a:r>
              <a:rPr lang="sk-SK" sz="2000" dirty="0">
                <a:solidFill>
                  <a:schemeClr val="tx2"/>
                </a:solidFill>
                <a:latin typeface="+mn-lt"/>
              </a:rPr>
              <a:t>Sám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věřím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, že to funguje</a:t>
            </a:r>
          </a:p>
          <a:p>
            <a:pPr algn="r"/>
            <a:r>
              <a:rPr lang="sk-SK" sz="2000" dirty="0" err="1">
                <a:solidFill>
                  <a:schemeClr val="tx2"/>
                </a:solidFill>
                <a:latin typeface="+mn-lt"/>
              </a:rPr>
              <a:t>Nerozumím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,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proč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bych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se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mohl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mýlit</a:t>
            </a:r>
            <a:endParaRPr lang="en-GB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7ACE6FE9-FA8B-4D80-F8C5-EC788918A5DE}"/>
              </a:ext>
            </a:extLst>
          </p:cNvPr>
          <p:cNvSpPr txBox="1"/>
          <p:nvPr/>
        </p:nvSpPr>
        <p:spPr>
          <a:xfrm>
            <a:off x="414000" y="768210"/>
            <a:ext cx="38715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Úspěch</a:t>
            </a:r>
            <a:r>
              <a:rPr lang="sk-SK" sz="2000" b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důvěra</a:t>
            </a:r>
            <a:r>
              <a:rPr lang="sk-SK" sz="2000" b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prestiž</a:t>
            </a:r>
            <a:endParaRPr lang="sk-SK" sz="2000" b="1" dirty="0">
              <a:solidFill>
                <a:schemeClr val="tx2"/>
              </a:solidFill>
              <a:latin typeface="+mn-lt"/>
            </a:endParaRPr>
          </a:p>
          <a:p>
            <a:pPr algn="l"/>
            <a:r>
              <a:rPr lang="sk-SK" sz="2000" dirty="0">
                <a:solidFill>
                  <a:schemeClr val="tx2"/>
                </a:solidFill>
                <a:latin typeface="+mn-lt"/>
              </a:rPr>
              <a:t>Zdroje,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naplnění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potřeb</a:t>
            </a:r>
            <a:endParaRPr lang="sk-SK" sz="2000" dirty="0">
              <a:solidFill>
                <a:schemeClr val="tx2"/>
              </a:solidFill>
              <a:latin typeface="+mn-lt"/>
            </a:endParaRPr>
          </a:p>
          <a:p>
            <a:pPr algn="l"/>
            <a:r>
              <a:rPr lang="sk-SK" sz="2000" dirty="0" err="1">
                <a:solidFill>
                  <a:schemeClr val="tx2"/>
                </a:solidFill>
                <a:latin typeface="+mn-lt"/>
              </a:rPr>
              <a:t>Sociální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tlak,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závazky</a:t>
            </a:r>
            <a:endParaRPr lang="sk-SK" sz="2000" dirty="0">
              <a:solidFill>
                <a:schemeClr val="tx2"/>
              </a:solidFill>
              <a:latin typeface="+mn-lt"/>
            </a:endParaRPr>
          </a:p>
          <a:p>
            <a:pPr algn="l"/>
            <a:r>
              <a:rPr lang="sk-SK" sz="2000" b="1" dirty="0">
                <a:solidFill>
                  <a:schemeClr val="tx2"/>
                </a:solidFill>
                <a:latin typeface="+mn-lt"/>
              </a:rPr>
              <a:t>Vlastní pocit </a:t>
            </a:r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poslání</a:t>
            </a:r>
            <a:r>
              <a:rPr lang="sk-SK" sz="2000" b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naplnění</a:t>
            </a:r>
            <a:endParaRPr lang="en-GB" sz="2000" b="1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600EBF9E-AF1B-C0FA-714A-13AB051B37DD}"/>
              </a:ext>
            </a:extLst>
          </p:cNvPr>
          <p:cNvSpPr txBox="1"/>
          <p:nvPr/>
        </p:nvSpPr>
        <p:spPr>
          <a:xfrm>
            <a:off x="111144" y="5260864"/>
            <a:ext cx="66062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Poptávka</a:t>
            </a:r>
            <a:r>
              <a:rPr lang="sk-SK" sz="2000" b="1" dirty="0">
                <a:solidFill>
                  <a:schemeClr val="tx2"/>
                </a:solidFill>
                <a:latin typeface="+mn-lt"/>
              </a:rPr>
              <a:t> po </a:t>
            </a:r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alternativním</a:t>
            </a:r>
            <a:r>
              <a:rPr lang="sk-SK" sz="2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řešení</a:t>
            </a:r>
            <a:endParaRPr lang="sk-SK" sz="2000" b="1" dirty="0">
              <a:solidFill>
                <a:schemeClr val="tx2"/>
              </a:solidFill>
              <a:latin typeface="+mn-lt"/>
            </a:endParaRPr>
          </a:p>
          <a:p>
            <a:pPr algn="l"/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Důvěra</a:t>
            </a:r>
            <a:r>
              <a:rPr lang="sk-SK" sz="2000" b="1" dirty="0">
                <a:solidFill>
                  <a:schemeClr val="tx2"/>
                </a:solidFill>
                <a:latin typeface="+mn-lt"/>
              </a:rPr>
              <a:t> a podpora „</a:t>
            </a:r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klientů</a:t>
            </a:r>
            <a:r>
              <a:rPr lang="sk-SK" sz="2000" b="1" dirty="0">
                <a:solidFill>
                  <a:schemeClr val="tx2"/>
                </a:solidFill>
                <a:latin typeface="+mn-lt"/>
              </a:rPr>
              <a:t>“ – osobní šarm, renomé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...</a:t>
            </a:r>
          </a:p>
          <a:p>
            <a:pPr algn="l"/>
            <a:r>
              <a:rPr lang="sk-SK" sz="2000" b="1" dirty="0">
                <a:solidFill>
                  <a:schemeClr val="tx2"/>
                </a:solidFill>
                <a:latin typeface="+mn-lt"/>
              </a:rPr>
              <a:t>Dostupné </a:t>
            </a:r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prostředky</a:t>
            </a:r>
            <a:r>
              <a:rPr lang="sk-SK" sz="2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propagace</a:t>
            </a:r>
            <a:r>
              <a:rPr lang="sk-SK" sz="2000" b="1" dirty="0">
                <a:solidFill>
                  <a:schemeClr val="tx2"/>
                </a:solidFill>
                <a:latin typeface="+mn-lt"/>
              </a:rPr>
              <a:t> a </a:t>
            </a:r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komunikace</a:t>
            </a:r>
            <a:endParaRPr lang="en-GB" sz="2000" b="1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26" name="Obdĺžnik 25">
            <a:extLst>
              <a:ext uri="{FF2B5EF4-FFF2-40B4-BE49-F238E27FC236}">
                <a16:creationId xmlns:a16="http://schemas.microsoft.com/office/drawing/2014/main" id="{A540CAC1-B04C-3F96-B850-305AE7C24482}"/>
              </a:ext>
            </a:extLst>
          </p:cNvPr>
          <p:cNvSpPr/>
          <p:nvPr/>
        </p:nvSpPr>
        <p:spPr bwMode="auto">
          <a:xfrm>
            <a:off x="10504170" y="5710947"/>
            <a:ext cx="1588770" cy="10353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3B5AF2C6-81B0-FD88-344B-0C2A26AE6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669" y="2590882"/>
            <a:ext cx="3191417" cy="2130686"/>
          </a:xfrm>
          <a:prstGeom prst="rect">
            <a:avLst/>
          </a:prstGeom>
        </p:spPr>
      </p:pic>
      <p:sp>
        <p:nvSpPr>
          <p:cNvPr id="13" name="Obdĺžnik 12">
            <a:extLst>
              <a:ext uri="{FF2B5EF4-FFF2-40B4-BE49-F238E27FC236}">
                <a16:creationId xmlns:a16="http://schemas.microsoft.com/office/drawing/2014/main" id="{61712F85-8027-6040-B0E0-E9438863B7CE}"/>
              </a:ext>
            </a:extLst>
          </p:cNvPr>
          <p:cNvSpPr/>
          <p:nvPr/>
        </p:nvSpPr>
        <p:spPr bwMode="auto">
          <a:xfrm>
            <a:off x="4443143" y="4444561"/>
            <a:ext cx="182735" cy="24237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A39F6B55-A7E6-A2A4-40CF-DBE195E2C8CE}"/>
              </a:ext>
            </a:extLst>
          </p:cNvPr>
          <p:cNvSpPr txBox="1"/>
          <p:nvPr/>
        </p:nvSpPr>
        <p:spPr>
          <a:xfrm>
            <a:off x="5441975" y="4645310"/>
            <a:ext cx="675717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Složitost</a:t>
            </a:r>
            <a:endParaRPr lang="sk-SK" sz="2000" b="1" dirty="0">
              <a:solidFill>
                <a:schemeClr val="tx2"/>
              </a:solidFill>
              <a:latin typeface="+mn-lt"/>
            </a:endParaRPr>
          </a:p>
          <a:p>
            <a:pPr algn="r"/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Důvěra</a:t>
            </a:r>
            <a:r>
              <a:rPr lang="sk-SK" sz="2000" b="1" dirty="0">
                <a:solidFill>
                  <a:schemeClr val="tx2"/>
                </a:solidFill>
                <a:latin typeface="+mn-lt"/>
              </a:rPr>
              <a:t> oboru</a:t>
            </a:r>
          </a:p>
          <a:p>
            <a:pPr algn="r"/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Netransparentnost</a:t>
            </a:r>
            <a:endParaRPr lang="sk-SK" sz="2000" b="1" dirty="0">
              <a:solidFill>
                <a:schemeClr val="tx2"/>
              </a:solidFill>
              <a:latin typeface="+mn-lt"/>
            </a:endParaRPr>
          </a:p>
          <a:p>
            <a:pPr algn="r"/>
            <a:r>
              <a:rPr lang="sk-SK" sz="2000" dirty="0" err="1">
                <a:solidFill>
                  <a:schemeClr val="tx2"/>
                </a:solidFill>
                <a:latin typeface="+mn-lt"/>
              </a:rPr>
              <a:t>Omezené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zdroje kontroly</a:t>
            </a:r>
          </a:p>
          <a:p>
            <a:pPr algn="r"/>
            <a:r>
              <a:rPr lang="sk-SK" sz="2000" b="1" dirty="0">
                <a:solidFill>
                  <a:schemeClr val="tx2"/>
                </a:solidFill>
                <a:latin typeface="+mn-lt"/>
              </a:rPr>
              <a:t>Hrozba </a:t>
            </a:r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sankcí</a:t>
            </a:r>
            <a:r>
              <a:rPr lang="sk-SK" sz="2000" b="1" dirty="0">
                <a:solidFill>
                  <a:schemeClr val="tx2"/>
                </a:solidFill>
                <a:latin typeface="+mn-lt"/>
              </a:rPr>
              <a:t> za „</a:t>
            </a:r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donášení</a:t>
            </a:r>
            <a:r>
              <a:rPr lang="sk-SK" sz="2000" b="1" dirty="0">
                <a:solidFill>
                  <a:schemeClr val="tx2"/>
                </a:solidFill>
                <a:latin typeface="+mn-lt"/>
              </a:rPr>
              <a:t>“ nebo kritiku</a:t>
            </a:r>
          </a:p>
          <a:p>
            <a:pPr algn="r"/>
            <a:r>
              <a:rPr lang="sk-SK" sz="2000" b="1" dirty="0">
                <a:solidFill>
                  <a:schemeClr val="tx2"/>
                </a:solidFill>
                <a:latin typeface="+mn-lt"/>
              </a:rPr>
              <a:t>Implicitní normy, konformita, </a:t>
            </a:r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rozdělená</a:t>
            </a:r>
            <a:r>
              <a:rPr lang="sk-SK" sz="2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zodpovědnost</a:t>
            </a:r>
            <a:endParaRPr lang="sk-SK" sz="2000" b="1" dirty="0">
              <a:solidFill>
                <a:schemeClr val="tx2"/>
              </a:solidFill>
              <a:latin typeface="+mn-lt"/>
            </a:endParaRPr>
          </a:p>
          <a:p>
            <a:pPr algn="r"/>
            <a:r>
              <a:rPr lang="sk-SK" sz="2000" dirty="0" err="1">
                <a:solidFill>
                  <a:schemeClr val="tx2"/>
                </a:solidFill>
                <a:latin typeface="+mn-lt"/>
              </a:rPr>
              <a:t>Sociální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bubliny; </a:t>
            </a:r>
            <a:r>
              <a:rPr lang="sk-SK" sz="2000" b="1" dirty="0">
                <a:solidFill>
                  <a:schemeClr val="tx2"/>
                </a:solidFill>
                <a:latin typeface="+mn-lt"/>
              </a:rPr>
              <a:t>„</a:t>
            </a:r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groupthink</a:t>
            </a:r>
            <a:r>
              <a:rPr lang="sk-SK" sz="2000" b="1" dirty="0">
                <a:solidFill>
                  <a:schemeClr val="tx2"/>
                </a:solidFill>
                <a:latin typeface="+mn-lt"/>
              </a:rPr>
              <a:t>“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0A36B75C-1D19-857E-AFAA-A0EFD807E41C}"/>
              </a:ext>
            </a:extLst>
          </p:cNvPr>
          <p:cNvSpPr txBox="1"/>
          <p:nvPr/>
        </p:nvSpPr>
        <p:spPr>
          <a:xfrm>
            <a:off x="8660519" y="4064342"/>
            <a:ext cx="2419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2000" b="1" dirty="0" err="1">
                <a:solidFill>
                  <a:schemeClr val="accent6"/>
                </a:solidFill>
                <a:latin typeface="+mn-lt"/>
              </a:rPr>
              <a:t>Iluze</a:t>
            </a:r>
            <a:r>
              <a:rPr lang="sk-SK" sz="2000" b="1" dirty="0">
                <a:solidFill>
                  <a:schemeClr val="accent6"/>
                </a:solidFill>
                <a:latin typeface="+mn-lt"/>
              </a:rPr>
              <a:t> beztrestnosti</a:t>
            </a:r>
            <a:endParaRPr lang="en-GB" sz="2000" b="1" dirty="0" err="1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B4F11597-5BF9-9FD8-738B-C10904F37FF0}"/>
              </a:ext>
            </a:extLst>
          </p:cNvPr>
          <p:cNvSpPr txBox="1"/>
          <p:nvPr/>
        </p:nvSpPr>
        <p:spPr>
          <a:xfrm>
            <a:off x="7635949" y="2657994"/>
            <a:ext cx="4423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000" dirty="0">
                <a:solidFill>
                  <a:schemeClr val="accent6"/>
                </a:solidFill>
                <a:latin typeface="+mn-lt"/>
              </a:rPr>
              <a:t>„</a:t>
            </a:r>
            <a:r>
              <a:rPr lang="sk-SK" sz="2000" dirty="0" err="1">
                <a:solidFill>
                  <a:schemeClr val="accent6"/>
                </a:solidFill>
                <a:latin typeface="+mn-lt"/>
              </a:rPr>
              <a:t>Nejsnadnější</a:t>
            </a:r>
            <a:r>
              <a:rPr lang="sk-SK" sz="2000" dirty="0">
                <a:solidFill>
                  <a:schemeClr val="accent6"/>
                </a:solidFill>
                <a:latin typeface="+mn-lt"/>
              </a:rPr>
              <a:t> je </a:t>
            </a:r>
            <a:r>
              <a:rPr lang="sk-SK" sz="2000" dirty="0" err="1">
                <a:solidFill>
                  <a:schemeClr val="accent6"/>
                </a:solidFill>
                <a:latin typeface="+mn-lt"/>
              </a:rPr>
              <a:t>obelhat</a:t>
            </a:r>
            <a:r>
              <a:rPr lang="sk-SK" sz="2000" dirty="0">
                <a:solidFill>
                  <a:schemeClr val="accent6"/>
                </a:solidFill>
                <a:latin typeface="+mn-lt"/>
              </a:rPr>
              <a:t> sebe sama.“</a:t>
            </a:r>
            <a:endParaRPr lang="en-GB" sz="2000" dirty="0" err="1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67606060-EAF6-49DF-7F60-192268C70955}"/>
              </a:ext>
            </a:extLst>
          </p:cNvPr>
          <p:cNvSpPr txBox="1"/>
          <p:nvPr/>
        </p:nvSpPr>
        <p:spPr>
          <a:xfrm>
            <a:off x="605812" y="2605040"/>
            <a:ext cx="24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2000" i="1" dirty="0">
                <a:solidFill>
                  <a:schemeClr val="accent6"/>
                </a:solidFill>
                <a:latin typeface="+mn-lt"/>
              </a:rPr>
              <a:t>„</a:t>
            </a:r>
            <a:r>
              <a:rPr lang="sk-SK" sz="2000" i="1" dirty="0" err="1">
                <a:solidFill>
                  <a:schemeClr val="accent6"/>
                </a:solidFill>
                <a:latin typeface="+mn-lt"/>
              </a:rPr>
              <a:t>Eyes</a:t>
            </a:r>
            <a:r>
              <a:rPr lang="sk-SK" sz="2000" i="1" dirty="0">
                <a:solidFill>
                  <a:schemeClr val="accent6"/>
                </a:solidFill>
                <a:latin typeface="+mn-lt"/>
              </a:rPr>
              <a:t> on </a:t>
            </a:r>
            <a:r>
              <a:rPr lang="sk-SK" sz="2000" i="1" dirty="0" err="1">
                <a:solidFill>
                  <a:schemeClr val="accent6"/>
                </a:solidFill>
                <a:latin typeface="+mn-lt"/>
              </a:rPr>
              <a:t>the</a:t>
            </a:r>
            <a:r>
              <a:rPr lang="sk-SK" sz="2000" i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sk-SK" sz="2000" i="1" dirty="0" err="1">
                <a:solidFill>
                  <a:schemeClr val="accent6"/>
                </a:solidFill>
                <a:latin typeface="+mn-lt"/>
              </a:rPr>
              <a:t>prize</a:t>
            </a:r>
            <a:r>
              <a:rPr lang="sk-SK" sz="2000" i="1" dirty="0">
                <a:solidFill>
                  <a:schemeClr val="accent6"/>
                </a:solidFill>
                <a:latin typeface="+mn-lt"/>
              </a:rPr>
              <a:t>“</a:t>
            </a:r>
            <a:endParaRPr lang="en-GB" sz="2000" i="1" dirty="0" err="1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46B38C96-34EC-BEDE-1636-0ACA5C53E8DC}"/>
              </a:ext>
            </a:extLst>
          </p:cNvPr>
          <p:cNvSpPr txBox="1"/>
          <p:nvPr/>
        </p:nvSpPr>
        <p:spPr>
          <a:xfrm>
            <a:off x="50686" y="3056090"/>
            <a:ext cx="42743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800" i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"Asking yourself whether you're wrong is a really good thing... If you really feel strong conviction that you're doing the right thing, then keep going."</a:t>
            </a:r>
            <a:r>
              <a:rPr lang="en-GB" sz="180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 </a:t>
            </a:r>
            <a:endParaRPr lang="sk-SK" sz="180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algn="r"/>
            <a:r>
              <a:rPr lang="en-GB" sz="180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(E. Holmes)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756626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6A4F7-C4DB-7023-178F-116E5D79A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BC564733-D3A9-E58C-2CEB-57BF150237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Šarlatánství v medicíně – jaro 2024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62D4362F-7E67-0E61-7A83-7F2373F5FA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8D33EE-D0D5-0AB1-D923-EA1F5CD3D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39758"/>
            <a:ext cx="11462690" cy="451576"/>
          </a:xfrm>
        </p:spPr>
        <p:txBody>
          <a:bodyPr/>
          <a:lstStyle/>
          <a:p>
            <a:r>
              <a:rPr lang="cs-CZ" sz="3200" dirty="0"/>
              <a:t>Šarlatánství nemusí být „osobním projektem“ jednotlivce...</a:t>
            </a:r>
            <a:endParaRPr lang="sk-SK" sz="3200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9ADC790C-4554-66D6-F71B-BDB4BBDFEA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16" t="37850" b="5233"/>
          <a:stretch/>
        </p:blipFill>
        <p:spPr>
          <a:xfrm>
            <a:off x="454756" y="1331274"/>
            <a:ext cx="3659516" cy="2433549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155C0AE4-1CD2-545B-1138-2182B1FAE8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850" r="53105" b="5233"/>
          <a:stretch/>
        </p:blipFill>
        <p:spPr>
          <a:xfrm>
            <a:off x="7368252" y="3649702"/>
            <a:ext cx="3857928" cy="2633874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F2D9D5A3-821D-29AC-5BFB-2DB91544C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76" y="3676843"/>
            <a:ext cx="4026035" cy="1992321"/>
          </a:xfrm>
          <a:prstGeom prst="rect">
            <a:avLst/>
          </a:prstGeom>
        </p:spPr>
      </p:pic>
      <p:pic>
        <p:nvPicPr>
          <p:cNvPr id="12" name="Obrázok 11" descr="Obrázok, na ktorom je text&#10;&#10;Automaticky generovaný popis">
            <a:extLst>
              <a:ext uri="{FF2B5EF4-FFF2-40B4-BE49-F238E27FC236}">
                <a16:creationId xmlns:a16="http://schemas.microsoft.com/office/drawing/2014/main" id="{5EFAC378-3326-4D25-F716-AF3E4AA331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4114209"/>
            <a:ext cx="2645569" cy="2169367"/>
          </a:xfrm>
          <a:prstGeom prst="rect">
            <a:avLst/>
          </a:prstGeom>
        </p:spPr>
      </p:pic>
      <p:pic>
        <p:nvPicPr>
          <p:cNvPr id="13" name="Picture 2" descr="C:\Users\Taaanique\Desktop\Milgram2.jpg">
            <a:extLst>
              <a:ext uri="{FF2B5EF4-FFF2-40B4-BE49-F238E27FC236}">
                <a16:creationId xmlns:a16="http://schemas.microsoft.com/office/drawing/2014/main" id="{B4632B6C-B9B0-237E-2CFD-F82A8631C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79598" y="1463366"/>
            <a:ext cx="3486888" cy="2169367"/>
          </a:xfrm>
          <a:prstGeom prst="rect">
            <a:avLst/>
          </a:prstGeom>
          <a:noFill/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779CAA1C-D9BD-9D13-A397-BDF8A56CB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109" y="1378783"/>
            <a:ext cx="3170891" cy="233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BlokTextu 14">
            <a:extLst>
              <a:ext uri="{FF2B5EF4-FFF2-40B4-BE49-F238E27FC236}">
                <a16:creationId xmlns:a16="http://schemas.microsoft.com/office/drawing/2014/main" id="{81F133E6-693A-1A58-21E0-E1DBD9886256}"/>
              </a:ext>
            </a:extLst>
          </p:cNvPr>
          <p:cNvSpPr txBox="1"/>
          <p:nvPr/>
        </p:nvSpPr>
        <p:spPr>
          <a:xfrm>
            <a:off x="189430" y="1209506"/>
            <a:ext cx="278954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sk-SK" sz="1600" b="1" dirty="0">
                <a:latin typeface="+mn-lt"/>
              </a:rPr>
              <a:t>SKUPINOVÁ POLARIZACE</a:t>
            </a:r>
            <a:endParaRPr lang="en-GB" sz="1600" b="1" dirty="0" err="1">
              <a:latin typeface="+mn-lt"/>
            </a:endParaRP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5E6AB6E4-0030-C0CF-5333-33857A5CD4BB}"/>
              </a:ext>
            </a:extLst>
          </p:cNvPr>
          <p:cNvSpPr txBox="1"/>
          <p:nvPr/>
        </p:nvSpPr>
        <p:spPr>
          <a:xfrm>
            <a:off x="8813168" y="1042969"/>
            <a:ext cx="275748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sk-SK" sz="1600" b="1" dirty="0">
                <a:latin typeface="+mn-lt"/>
              </a:rPr>
              <a:t>DIFUZE ZODPOVĚDNOSTI</a:t>
            </a:r>
            <a:endParaRPr lang="en-GB" sz="1600" b="1" dirty="0" err="1">
              <a:latin typeface="+mn-lt"/>
            </a:endParaRP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2BAEE5DA-30BC-14AC-051D-8831F9DF6F20}"/>
              </a:ext>
            </a:extLst>
          </p:cNvPr>
          <p:cNvSpPr txBox="1"/>
          <p:nvPr/>
        </p:nvSpPr>
        <p:spPr>
          <a:xfrm>
            <a:off x="4442819" y="1195316"/>
            <a:ext cx="323505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sk-SK" sz="1600" b="1" dirty="0">
                <a:latin typeface="+mn-lt"/>
              </a:rPr>
              <a:t>POSLUŠNOST VŮČI AUTORITĚ</a:t>
            </a:r>
            <a:endParaRPr lang="en-GB" sz="1600" b="1" dirty="0" err="1">
              <a:latin typeface="+mn-lt"/>
            </a:endParaRP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14C2AA9B-1EA1-E900-BEE4-70438FF0FEBB}"/>
              </a:ext>
            </a:extLst>
          </p:cNvPr>
          <p:cNvSpPr txBox="1"/>
          <p:nvPr/>
        </p:nvSpPr>
        <p:spPr>
          <a:xfrm>
            <a:off x="333156" y="5724329"/>
            <a:ext cx="383951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sk-SK" sz="1600" b="1" dirty="0">
                <a:latin typeface="+mn-lt"/>
              </a:rPr>
              <a:t>INFORMAČNÍ (NÁZOROVÁ) BUBLINA</a:t>
            </a:r>
            <a:endParaRPr lang="en-GB" sz="1600" b="1" dirty="0" err="1">
              <a:latin typeface="+mn-lt"/>
            </a:endParaRP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6A996F57-ECE8-E030-421B-E324F5651AC3}"/>
              </a:ext>
            </a:extLst>
          </p:cNvPr>
          <p:cNvSpPr txBox="1"/>
          <p:nvPr/>
        </p:nvSpPr>
        <p:spPr>
          <a:xfrm>
            <a:off x="5096094" y="3875278"/>
            <a:ext cx="155920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sk-SK" sz="1600" b="1" dirty="0">
                <a:latin typeface="+mn-lt"/>
              </a:rPr>
              <a:t>KONFORMITA</a:t>
            </a:r>
            <a:endParaRPr lang="en-GB" sz="1600" b="1" dirty="0" err="1">
              <a:latin typeface="+mn-lt"/>
            </a:endParaRP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317A5955-A914-2A10-8BA5-EE38EDA123B4}"/>
              </a:ext>
            </a:extLst>
          </p:cNvPr>
          <p:cNvSpPr txBox="1"/>
          <p:nvPr/>
        </p:nvSpPr>
        <p:spPr>
          <a:xfrm>
            <a:off x="7278338" y="6184723"/>
            <a:ext cx="156164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sk-SK" sz="1600" b="1" dirty="0">
                <a:latin typeface="+mn-lt"/>
              </a:rPr>
              <a:t>GROUPTHINK</a:t>
            </a:r>
            <a:endParaRPr lang="en-GB" sz="1600" b="1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7902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46C7E-78CF-78B2-941B-B4890172E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03CA4702-EB27-BB11-549D-112A85BFC8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487647"/>
            <a:ext cx="7920000" cy="252000"/>
          </a:xfrm>
        </p:spPr>
        <p:txBody>
          <a:bodyPr/>
          <a:lstStyle/>
          <a:p>
            <a:r>
              <a:rPr lang="cs-CZ" dirty="0"/>
              <a:t>Šarlatánství v medicíně – jaro 2024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26B0FB27-ADB6-5A22-9055-AE5582700F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48764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949867-16BC-A259-F23C-28C19095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Šarlatánství</a:t>
            </a:r>
            <a:r>
              <a:rPr lang="sk-SK" dirty="0"/>
              <a:t> a biznis</a:t>
            </a:r>
            <a:endParaRPr lang="en-GB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0EA679D1-8177-05EC-A6F1-77920D510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329407" cy="4139998"/>
          </a:xfrm>
        </p:spPr>
        <p:txBody>
          <a:bodyPr/>
          <a:lstStyle/>
          <a:p>
            <a:r>
              <a:rPr lang="sk-SK" sz="2400" dirty="0" err="1">
                <a:solidFill>
                  <a:schemeClr val="tx2"/>
                </a:solidFill>
              </a:rPr>
              <a:t>Konkurence</a:t>
            </a:r>
            <a:r>
              <a:rPr lang="sk-SK" sz="2400" dirty="0">
                <a:solidFill>
                  <a:schemeClr val="tx2"/>
                </a:solidFill>
              </a:rPr>
              <a:t>, </a:t>
            </a:r>
            <a:r>
              <a:rPr lang="sk-SK" sz="2400" dirty="0" err="1">
                <a:solidFill>
                  <a:schemeClr val="tx2"/>
                </a:solidFill>
              </a:rPr>
              <a:t>průbojnost</a:t>
            </a:r>
            <a:r>
              <a:rPr lang="sk-SK" sz="2400" dirty="0">
                <a:solidFill>
                  <a:schemeClr val="tx2"/>
                </a:solidFill>
              </a:rPr>
              <a:t> na trhu, </a:t>
            </a:r>
            <a:r>
              <a:rPr lang="sk-SK" sz="2400" dirty="0" err="1">
                <a:solidFill>
                  <a:schemeClr val="tx2"/>
                </a:solidFill>
              </a:rPr>
              <a:t>síťový</a:t>
            </a:r>
            <a:r>
              <a:rPr lang="sk-SK" sz="2400" dirty="0">
                <a:solidFill>
                  <a:schemeClr val="tx2"/>
                </a:solidFill>
              </a:rPr>
              <a:t> marketing...</a:t>
            </a:r>
          </a:p>
          <a:p>
            <a:r>
              <a:rPr lang="sk-SK" sz="2400" dirty="0" err="1">
                <a:solidFill>
                  <a:schemeClr val="tx2"/>
                </a:solidFill>
              </a:rPr>
              <a:t>Definice</a:t>
            </a:r>
            <a:r>
              <a:rPr lang="sk-SK" sz="2400" dirty="0">
                <a:solidFill>
                  <a:schemeClr val="tx2"/>
                </a:solidFill>
              </a:rPr>
              <a:t> </a:t>
            </a:r>
            <a:r>
              <a:rPr lang="sk-SK" sz="2400" dirty="0" err="1">
                <a:solidFill>
                  <a:schemeClr val="tx2"/>
                </a:solidFill>
              </a:rPr>
              <a:t>kompetencí</a:t>
            </a:r>
            <a:r>
              <a:rPr lang="sk-SK" sz="2400" dirty="0">
                <a:solidFill>
                  <a:schemeClr val="tx2"/>
                </a:solidFill>
              </a:rPr>
              <a:t>: </a:t>
            </a:r>
            <a:r>
              <a:rPr lang="sk-SK" sz="2400" dirty="0" err="1">
                <a:solidFill>
                  <a:schemeClr val="tx2"/>
                </a:solidFill>
              </a:rPr>
              <a:t>schopnost</a:t>
            </a:r>
            <a:r>
              <a:rPr lang="sk-SK" sz="2400" dirty="0">
                <a:solidFill>
                  <a:schemeClr val="tx2"/>
                </a:solidFill>
              </a:rPr>
              <a:t> </a:t>
            </a:r>
            <a:r>
              <a:rPr lang="sk-SK" sz="2400" dirty="0" err="1">
                <a:solidFill>
                  <a:schemeClr val="tx2"/>
                </a:solidFill>
              </a:rPr>
              <a:t>persuaze</a:t>
            </a:r>
            <a:r>
              <a:rPr lang="sk-SK" sz="2400" dirty="0">
                <a:solidFill>
                  <a:schemeClr val="tx2"/>
                </a:solidFill>
              </a:rPr>
              <a:t> a </a:t>
            </a:r>
            <a:r>
              <a:rPr lang="sk-SK" sz="2400" dirty="0" err="1">
                <a:solidFill>
                  <a:schemeClr val="tx2"/>
                </a:solidFill>
              </a:rPr>
              <a:t>nabírání</a:t>
            </a:r>
            <a:r>
              <a:rPr lang="sk-SK" sz="2400" dirty="0">
                <a:solidFill>
                  <a:schemeClr val="tx2"/>
                </a:solidFill>
              </a:rPr>
              <a:t> klientely </a:t>
            </a:r>
            <a:r>
              <a:rPr lang="sk-SK" sz="2400" dirty="0" err="1">
                <a:solidFill>
                  <a:schemeClr val="tx2"/>
                </a:solidFill>
              </a:rPr>
              <a:t>se</a:t>
            </a:r>
            <a:r>
              <a:rPr lang="sk-SK" sz="2400" dirty="0">
                <a:solidFill>
                  <a:schemeClr val="tx2"/>
                </a:solidFill>
              </a:rPr>
              <a:t> cení </a:t>
            </a:r>
            <a:r>
              <a:rPr lang="sk-SK" sz="2400" dirty="0" err="1">
                <a:solidFill>
                  <a:schemeClr val="tx2"/>
                </a:solidFill>
              </a:rPr>
              <a:t>více</a:t>
            </a:r>
            <a:r>
              <a:rPr lang="sk-SK" sz="2400" dirty="0">
                <a:solidFill>
                  <a:schemeClr val="tx2"/>
                </a:solidFill>
              </a:rPr>
              <a:t> než </a:t>
            </a:r>
            <a:r>
              <a:rPr lang="sk-SK" sz="2400" dirty="0" err="1">
                <a:solidFill>
                  <a:schemeClr val="tx2"/>
                </a:solidFill>
              </a:rPr>
              <a:t>čestnost</a:t>
            </a:r>
            <a:endParaRPr lang="sk-SK" sz="2400" dirty="0">
              <a:solidFill>
                <a:schemeClr val="tx2"/>
              </a:solidFill>
            </a:endParaRPr>
          </a:p>
          <a:p>
            <a:r>
              <a:rPr lang="sk-SK" sz="2400" dirty="0">
                <a:solidFill>
                  <a:schemeClr val="tx2"/>
                </a:solidFill>
              </a:rPr>
              <a:t>„Mantry“ na </a:t>
            </a:r>
            <a:r>
              <a:rPr lang="sk-SK" sz="2400" dirty="0" err="1">
                <a:solidFill>
                  <a:schemeClr val="tx2"/>
                </a:solidFill>
              </a:rPr>
              <a:t>cestě</a:t>
            </a:r>
            <a:r>
              <a:rPr lang="sk-SK" sz="2400" dirty="0">
                <a:solidFill>
                  <a:schemeClr val="tx2"/>
                </a:solidFill>
              </a:rPr>
              <a:t> k </a:t>
            </a:r>
            <a:r>
              <a:rPr lang="sk-SK" sz="2400" dirty="0" err="1">
                <a:solidFill>
                  <a:schemeClr val="tx2"/>
                </a:solidFill>
              </a:rPr>
              <a:t>úspěchu</a:t>
            </a:r>
            <a:r>
              <a:rPr lang="sk-SK" sz="2400" dirty="0">
                <a:solidFill>
                  <a:schemeClr val="tx2"/>
                </a:solidFill>
              </a:rPr>
              <a:t>: „</a:t>
            </a:r>
            <a:r>
              <a:rPr lang="sk-SK" sz="2400" dirty="0" err="1">
                <a:solidFill>
                  <a:schemeClr val="tx2"/>
                </a:solidFill>
              </a:rPr>
              <a:t>Nenech</a:t>
            </a:r>
            <a:r>
              <a:rPr lang="sk-SK" sz="2400" dirty="0">
                <a:solidFill>
                  <a:schemeClr val="tx2"/>
                </a:solidFill>
              </a:rPr>
              <a:t> </a:t>
            </a:r>
            <a:r>
              <a:rPr lang="sk-SK" sz="2400" dirty="0" err="1">
                <a:solidFill>
                  <a:schemeClr val="tx2"/>
                </a:solidFill>
              </a:rPr>
              <a:t>se</a:t>
            </a:r>
            <a:r>
              <a:rPr lang="sk-SK" sz="2400" dirty="0">
                <a:solidFill>
                  <a:schemeClr val="tx2"/>
                </a:solidFill>
              </a:rPr>
              <a:t> nikým </a:t>
            </a:r>
            <a:r>
              <a:rPr lang="sk-SK" sz="2400" dirty="0" err="1">
                <a:solidFill>
                  <a:schemeClr val="tx2"/>
                </a:solidFill>
              </a:rPr>
              <a:t>odradit</a:t>
            </a:r>
            <a:r>
              <a:rPr lang="sk-SK" sz="2400" dirty="0">
                <a:solidFill>
                  <a:schemeClr val="tx2"/>
                </a:solidFill>
              </a:rPr>
              <a:t>!“ „</a:t>
            </a:r>
            <a:r>
              <a:rPr lang="sk-SK" sz="2400" dirty="0" err="1">
                <a:solidFill>
                  <a:schemeClr val="tx2"/>
                </a:solidFill>
              </a:rPr>
              <a:t>Hejtry</a:t>
            </a:r>
            <a:r>
              <a:rPr lang="sk-SK" sz="2400" dirty="0">
                <a:solidFill>
                  <a:schemeClr val="tx2"/>
                </a:solidFill>
              </a:rPr>
              <a:t> </a:t>
            </a:r>
            <a:r>
              <a:rPr lang="sk-SK" sz="2400" dirty="0" err="1">
                <a:solidFill>
                  <a:schemeClr val="tx2"/>
                </a:solidFill>
              </a:rPr>
              <a:t>neposlouchejme</a:t>
            </a:r>
            <a:r>
              <a:rPr lang="sk-SK" sz="2400" dirty="0">
                <a:solidFill>
                  <a:schemeClr val="tx2"/>
                </a:solidFill>
              </a:rPr>
              <a:t>!“ </a:t>
            </a:r>
            <a:r>
              <a:rPr lang="sk-SK" sz="2400" i="1" dirty="0">
                <a:solidFill>
                  <a:schemeClr val="tx2"/>
                </a:solidFill>
              </a:rPr>
              <a:t>„</a:t>
            </a:r>
            <a:r>
              <a:rPr lang="sk-SK" sz="2400" i="1" dirty="0" err="1">
                <a:solidFill>
                  <a:schemeClr val="tx2"/>
                </a:solidFill>
              </a:rPr>
              <a:t>Keep</a:t>
            </a:r>
            <a:r>
              <a:rPr lang="sk-SK" sz="2400" i="1" dirty="0">
                <a:solidFill>
                  <a:schemeClr val="tx2"/>
                </a:solidFill>
              </a:rPr>
              <a:t> </a:t>
            </a:r>
            <a:r>
              <a:rPr lang="sk-SK" sz="2400" i="1" dirty="0" err="1">
                <a:solidFill>
                  <a:schemeClr val="tx2"/>
                </a:solidFill>
              </a:rPr>
              <a:t>your</a:t>
            </a:r>
            <a:r>
              <a:rPr lang="sk-SK" sz="2400" i="1" dirty="0">
                <a:solidFill>
                  <a:schemeClr val="tx2"/>
                </a:solidFill>
              </a:rPr>
              <a:t> </a:t>
            </a:r>
            <a:r>
              <a:rPr lang="sk-SK" sz="2400" i="1" dirty="0" err="1">
                <a:solidFill>
                  <a:schemeClr val="tx2"/>
                </a:solidFill>
              </a:rPr>
              <a:t>eyes</a:t>
            </a:r>
            <a:r>
              <a:rPr lang="sk-SK" sz="2400" i="1" dirty="0">
                <a:solidFill>
                  <a:schemeClr val="tx2"/>
                </a:solidFill>
              </a:rPr>
              <a:t> on </a:t>
            </a:r>
            <a:r>
              <a:rPr lang="sk-SK" sz="2400" i="1" dirty="0" err="1">
                <a:solidFill>
                  <a:schemeClr val="tx2"/>
                </a:solidFill>
              </a:rPr>
              <a:t>the</a:t>
            </a:r>
            <a:r>
              <a:rPr lang="sk-SK" sz="2400" i="1" dirty="0">
                <a:solidFill>
                  <a:schemeClr val="tx2"/>
                </a:solidFill>
              </a:rPr>
              <a:t> </a:t>
            </a:r>
            <a:r>
              <a:rPr lang="sk-SK" sz="2400" i="1" dirty="0" err="1">
                <a:solidFill>
                  <a:schemeClr val="tx2"/>
                </a:solidFill>
              </a:rPr>
              <a:t>prize</a:t>
            </a:r>
            <a:r>
              <a:rPr lang="sk-SK" sz="2400" i="1" dirty="0">
                <a:solidFill>
                  <a:schemeClr val="tx2"/>
                </a:solidFill>
              </a:rPr>
              <a:t>!“</a:t>
            </a:r>
          </a:p>
          <a:p>
            <a:r>
              <a:rPr lang="sk-SK" sz="2400" i="1" dirty="0" err="1">
                <a:solidFill>
                  <a:schemeClr val="tx2"/>
                </a:solidFill>
              </a:rPr>
              <a:t>Fake</a:t>
            </a:r>
            <a:r>
              <a:rPr lang="sk-SK" sz="2400" i="1" dirty="0">
                <a:solidFill>
                  <a:schemeClr val="tx2"/>
                </a:solidFill>
              </a:rPr>
              <a:t> </a:t>
            </a:r>
            <a:r>
              <a:rPr lang="sk-SK" sz="2400" i="1" dirty="0" err="1">
                <a:solidFill>
                  <a:schemeClr val="tx2"/>
                </a:solidFill>
              </a:rPr>
              <a:t>it</a:t>
            </a:r>
            <a:r>
              <a:rPr lang="sk-SK" sz="2400" i="1" dirty="0">
                <a:solidFill>
                  <a:schemeClr val="tx2"/>
                </a:solidFill>
              </a:rPr>
              <a:t> </a:t>
            </a:r>
            <a:r>
              <a:rPr lang="sk-SK" sz="2400" i="1" dirty="0" err="1">
                <a:solidFill>
                  <a:schemeClr val="tx2"/>
                </a:solidFill>
              </a:rPr>
              <a:t>until</a:t>
            </a:r>
            <a:r>
              <a:rPr lang="sk-SK" sz="2400" i="1" dirty="0">
                <a:solidFill>
                  <a:schemeClr val="tx2"/>
                </a:solidFill>
              </a:rPr>
              <a:t> </a:t>
            </a:r>
            <a:r>
              <a:rPr lang="sk-SK" sz="2400" i="1" dirty="0" err="1">
                <a:solidFill>
                  <a:schemeClr val="tx2"/>
                </a:solidFill>
              </a:rPr>
              <a:t>you</a:t>
            </a:r>
            <a:r>
              <a:rPr lang="sk-SK" sz="2400" i="1" dirty="0">
                <a:solidFill>
                  <a:schemeClr val="tx2"/>
                </a:solidFill>
              </a:rPr>
              <a:t> </a:t>
            </a:r>
            <a:r>
              <a:rPr lang="sk-SK" sz="2400" i="1" dirty="0" err="1">
                <a:solidFill>
                  <a:schemeClr val="tx2"/>
                </a:solidFill>
              </a:rPr>
              <a:t>make</a:t>
            </a:r>
            <a:r>
              <a:rPr lang="sk-SK" sz="2400" i="1" dirty="0">
                <a:solidFill>
                  <a:schemeClr val="tx2"/>
                </a:solidFill>
              </a:rPr>
              <a:t> </a:t>
            </a:r>
            <a:r>
              <a:rPr lang="sk-SK" sz="2400" i="1" dirty="0" err="1">
                <a:solidFill>
                  <a:schemeClr val="tx2"/>
                </a:solidFill>
              </a:rPr>
              <a:t>it</a:t>
            </a:r>
            <a:endParaRPr lang="sk-SK" sz="2400" i="1" dirty="0">
              <a:solidFill>
                <a:schemeClr val="tx2"/>
              </a:solidFill>
            </a:endParaRPr>
          </a:p>
          <a:p>
            <a:r>
              <a:rPr lang="sk-SK" sz="2400" dirty="0">
                <a:solidFill>
                  <a:schemeClr val="tx2"/>
                </a:solidFill>
              </a:rPr>
              <a:t>(Vnímané) implicitní normy a </a:t>
            </a:r>
            <a:r>
              <a:rPr lang="sk-SK" sz="2400" dirty="0" err="1">
                <a:solidFill>
                  <a:schemeClr val="tx2"/>
                </a:solidFill>
              </a:rPr>
              <a:t>racionalizace</a:t>
            </a:r>
            <a:r>
              <a:rPr lang="sk-SK" sz="2400" dirty="0">
                <a:solidFill>
                  <a:schemeClr val="tx2"/>
                </a:solidFill>
              </a:rPr>
              <a:t>: „Vy </a:t>
            </a:r>
            <a:r>
              <a:rPr lang="sk-SK" sz="2400" dirty="0" err="1">
                <a:solidFill>
                  <a:schemeClr val="tx2"/>
                </a:solidFill>
              </a:rPr>
              <a:t>nevíte</a:t>
            </a:r>
            <a:r>
              <a:rPr lang="sk-SK" sz="2400" dirty="0">
                <a:solidFill>
                  <a:schemeClr val="tx2"/>
                </a:solidFill>
              </a:rPr>
              <a:t>, jak to chodí... </a:t>
            </a:r>
            <a:r>
              <a:rPr lang="sk-SK" sz="2400" dirty="0" err="1">
                <a:solidFill>
                  <a:schemeClr val="tx2"/>
                </a:solidFill>
              </a:rPr>
              <a:t>Kdybychom</a:t>
            </a:r>
            <a:r>
              <a:rPr lang="sk-SK" sz="2400" dirty="0">
                <a:solidFill>
                  <a:schemeClr val="tx2"/>
                </a:solidFill>
              </a:rPr>
              <a:t> to </a:t>
            </a:r>
            <a:r>
              <a:rPr lang="sk-SK" sz="2400" dirty="0" err="1">
                <a:solidFill>
                  <a:schemeClr val="tx2"/>
                </a:solidFill>
              </a:rPr>
              <a:t>nedělali</a:t>
            </a:r>
            <a:r>
              <a:rPr lang="sk-SK" sz="2400" dirty="0">
                <a:solidFill>
                  <a:schemeClr val="tx2"/>
                </a:solidFill>
              </a:rPr>
              <a:t>, tak...“</a:t>
            </a:r>
          </a:p>
          <a:p>
            <a:r>
              <a:rPr lang="sk-SK" sz="2400" dirty="0">
                <a:solidFill>
                  <a:schemeClr val="tx2"/>
                </a:solidFill>
              </a:rPr>
              <a:t>„</a:t>
            </a:r>
            <a:r>
              <a:rPr lang="sk-SK" sz="2400" dirty="0" err="1">
                <a:solidFill>
                  <a:schemeClr val="tx2"/>
                </a:solidFill>
              </a:rPr>
              <a:t>Prodejce</a:t>
            </a:r>
            <a:r>
              <a:rPr lang="sk-SK" sz="2400" dirty="0">
                <a:solidFill>
                  <a:schemeClr val="tx2"/>
                </a:solidFill>
              </a:rPr>
              <a:t>“ </a:t>
            </a:r>
            <a:r>
              <a:rPr lang="sk-SK" sz="2400" dirty="0" err="1">
                <a:solidFill>
                  <a:schemeClr val="tx2"/>
                </a:solidFill>
              </a:rPr>
              <a:t>vs</a:t>
            </a:r>
            <a:r>
              <a:rPr lang="sk-SK" sz="2400" dirty="0">
                <a:solidFill>
                  <a:schemeClr val="tx2"/>
                </a:solidFill>
              </a:rPr>
              <a:t>. </a:t>
            </a:r>
            <a:r>
              <a:rPr lang="sk-SK" sz="2400" dirty="0" err="1">
                <a:solidFill>
                  <a:schemeClr val="tx2"/>
                </a:solidFill>
              </a:rPr>
              <a:t>původce</a:t>
            </a:r>
            <a:r>
              <a:rPr lang="sk-SK" sz="2400" dirty="0">
                <a:solidFill>
                  <a:schemeClr val="tx2"/>
                </a:solidFill>
              </a:rPr>
              <a:t> </a:t>
            </a:r>
            <a:r>
              <a:rPr lang="sk-SK" sz="2400" dirty="0" err="1">
                <a:solidFill>
                  <a:schemeClr val="tx2"/>
                </a:solidFill>
              </a:rPr>
              <a:t>obchodního</a:t>
            </a:r>
            <a:r>
              <a:rPr lang="sk-SK" sz="2400" dirty="0">
                <a:solidFill>
                  <a:schemeClr val="tx2"/>
                </a:solidFill>
              </a:rPr>
              <a:t> </a:t>
            </a:r>
            <a:r>
              <a:rPr lang="sk-SK" sz="2400" dirty="0" err="1">
                <a:solidFill>
                  <a:schemeClr val="tx2"/>
                </a:solidFill>
              </a:rPr>
              <a:t>záměru</a:t>
            </a:r>
            <a:r>
              <a:rPr lang="sk-SK" sz="2400" dirty="0">
                <a:solidFill>
                  <a:schemeClr val="tx2"/>
                </a:solidFill>
              </a:rPr>
              <a:t> – </a:t>
            </a:r>
            <a:r>
              <a:rPr lang="sk-SK" sz="2400" dirty="0" err="1">
                <a:solidFill>
                  <a:schemeClr val="tx2"/>
                </a:solidFill>
              </a:rPr>
              <a:t>kdo</a:t>
            </a:r>
            <a:r>
              <a:rPr lang="sk-SK" sz="2400" dirty="0">
                <a:solidFill>
                  <a:schemeClr val="tx2"/>
                </a:solidFill>
              </a:rPr>
              <a:t> je </a:t>
            </a:r>
            <a:r>
              <a:rPr lang="sk-SK" sz="2400" dirty="0" err="1">
                <a:solidFill>
                  <a:schemeClr val="tx2"/>
                </a:solidFill>
              </a:rPr>
              <a:t>zodpovědný</a:t>
            </a:r>
            <a:r>
              <a:rPr lang="sk-SK" sz="2400" dirty="0">
                <a:solidFill>
                  <a:schemeClr val="tx2"/>
                </a:solidFill>
              </a:rPr>
              <a:t>?</a:t>
            </a:r>
          </a:p>
        </p:txBody>
      </p:sp>
      <p:pic>
        <p:nvPicPr>
          <p:cNvPr id="7" name="Obrázok 6" descr="Obrázok, na ktorom je náčrt, kresba, silueta, kreslený obrázok&#10;&#10;Automaticky generovaný popis">
            <a:extLst>
              <a:ext uri="{FF2B5EF4-FFF2-40B4-BE49-F238E27FC236}">
                <a16:creationId xmlns:a16="http://schemas.microsoft.com/office/drawing/2014/main" id="{7B80E22C-6A7F-9AC3-95F6-E0D84C744A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4" t="8552" r="27462" b="9224"/>
          <a:stretch/>
        </p:blipFill>
        <p:spPr>
          <a:xfrm>
            <a:off x="9049407" y="1171576"/>
            <a:ext cx="2848303" cy="479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30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29B21-E7FA-15AB-C350-598A6C80D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6B160B2C-5032-BB8A-1860-DD8810454F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42231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26DE65-FCC8-F85C-EBA9-78572EEA8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25" y="111703"/>
            <a:ext cx="10753200" cy="451576"/>
          </a:xfrm>
        </p:spPr>
        <p:txBody>
          <a:bodyPr/>
          <a:lstStyle/>
          <a:p>
            <a:pPr algn="ctr"/>
            <a:r>
              <a:rPr lang="sk-SK" dirty="0" err="1"/>
              <a:t>Anatomie</a:t>
            </a:r>
            <a:r>
              <a:rPr lang="sk-SK" dirty="0"/>
              <a:t> </a:t>
            </a:r>
            <a:r>
              <a:rPr lang="sk-SK" dirty="0" err="1"/>
              <a:t>šarlatánství</a:t>
            </a:r>
            <a:endParaRPr lang="en-GB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4C198F83-5658-11D7-58B4-EB1D8C1E32EE}"/>
              </a:ext>
            </a:extLst>
          </p:cNvPr>
          <p:cNvSpPr txBox="1"/>
          <p:nvPr/>
        </p:nvSpPr>
        <p:spPr>
          <a:xfrm>
            <a:off x="1708502" y="2134774"/>
            <a:ext cx="3368807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dirty="0">
                <a:solidFill>
                  <a:schemeClr val="bg1"/>
                </a:solidFill>
                <a:latin typeface="+mn-lt"/>
              </a:rPr>
              <a:t>MOTIVACE</a:t>
            </a:r>
            <a:endParaRPr lang="en-GB" sz="28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21796E0D-1254-F7B3-D75C-E9291B5052C7}"/>
              </a:ext>
            </a:extLst>
          </p:cNvPr>
          <p:cNvSpPr txBox="1"/>
          <p:nvPr/>
        </p:nvSpPr>
        <p:spPr>
          <a:xfrm>
            <a:off x="6959556" y="4464452"/>
            <a:ext cx="3368807" cy="95410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dirty="0">
                <a:solidFill>
                  <a:schemeClr val="bg1"/>
                </a:solidFill>
                <a:latin typeface="+mn-lt"/>
              </a:rPr>
              <a:t>CHYBĚJÍCÍ KONTROLA</a:t>
            </a:r>
            <a:endParaRPr lang="en-GB" sz="28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165758A5-354A-66B2-7281-B9DF49D7FB40}"/>
              </a:ext>
            </a:extLst>
          </p:cNvPr>
          <p:cNvSpPr txBox="1"/>
          <p:nvPr/>
        </p:nvSpPr>
        <p:spPr>
          <a:xfrm>
            <a:off x="1708503" y="4679896"/>
            <a:ext cx="3368806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dirty="0">
                <a:solidFill>
                  <a:schemeClr val="bg1"/>
                </a:solidFill>
                <a:latin typeface="+mn-lt"/>
              </a:rPr>
              <a:t>PŘÍLEŽITOST</a:t>
            </a:r>
            <a:endParaRPr lang="en-GB" sz="2800" dirty="0" err="1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9" name="Rovná spojnica 8">
            <a:extLst>
              <a:ext uri="{FF2B5EF4-FFF2-40B4-BE49-F238E27FC236}">
                <a16:creationId xmlns:a16="http://schemas.microsoft.com/office/drawing/2014/main" id="{3E68D8D6-71C0-15CA-01DF-C90826FECEBE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 bwMode="auto">
          <a:xfrm>
            <a:off x="3392906" y="2657994"/>
            <a:ext cx="0" cy="202190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Rovná spojnica 9">
            <a:extLst>
              <a:ext uri="{FF2B5EF4-FFF2-40B4-BE49-F238E27FC236}">
                <a16:creationId xmlns:a16="http://schemas.microsoft.com/office/drawing/2014/main" id="{45B379DC-0AE9-42A9-A3A8-848464089C8A}"/>
              </a:ext>
            </a:extLst>
          </p:cNvPr>
          <p:cNvCxnSpPr>
            <a:stCxn id="14" idx="2"/>
            <a:endCxn id="7" idx="0"/>
          </p:cNvCxnSpPr>
          <p:nvPr/>
        </p:nvCxnSpPr>
        <p:spPr bwMode="auto">
          <a:xfrm flipH="1">
            <a:off x="8643960" y="2641822"/>
            <a:ext cx="16560" cy="182263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Rovná spojnica 10">
            <a:extLst>
              <a:ext uri="{FF2B5EF4-FFF2-40B4-BE49-F238E27FC236}">
                <a16:creationId xmlns:a16="http://schemas.microsoft.com/office/drawing/2014/main" id="{6AAE1C9B-9341-E1EA-A018-0DBD043F90C9}"/>
              </a:ext>
            </a:extLst>
          </p:cNvPr>
          <p:cNvCxnSpPr>
            <a:cxnSpLocks/>
            <a:stCxn id="8" idx="3"/>
            <a:endCxn id="7" idx="1"/>
          </p:cNvCxnSpPr>
          <p:nvPr/>
        </p:nvCxnSpPr>
        <p:spPr bwMode="auto">
          <a:xfrm>
            <a:off x="5077309" y="4941506"/>
            <a:ext cx="1882247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BlokTextu 13">
            <a:extLst>
              <a:ext uri="{FF2B5EF4-FFF2-40B4-BE49-F238E27FC236}">
                <a16:creationId xmlns:a16="http://schemas.microsoft.com/office/drawing/2014/main" id="{84D05D85-7A12-83B5-9DAF-AC370297AE2F}"/>
              </a:ext>
            </a:extLst>
          </p:cNvPr>
          <p:cNvSpPr txBox="1"/>
          <p:nvPr/>
        </p:nvSpPr>
        <p:spPr>
          <a:xfrm>
            <a:off x="6976116" y="2118602"/>
            <a:ext cx="3368807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dirty="0">
                <a:solidFill>
                  <a:schemeClr val="bg1"/>
                </a:solidFill>
                <a:latin typeface="+mn-lt"/>
              </a:rPr>
              <a:t>NEZNALOST</a:t>
            </a:r>
            <a:endParaRPr lang="en-GB" sz="2800" dirty="0" err="1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6" name="Rovná spojnica 15">
            <a:extLst>
              <a:ext uri="{FF2B5EF4-FFF2-40B4-BE49-F238E27FC236}">
                <a16:creationId xmlns:a16="http://schemas.microsoft.com/office/drawing/2014/main" id="{866455D9-AFAF-C6C4-9B30-E67F53CFB88B}"/>
              </a:ext>
            </a:extLst>
          </p:cNvPr>
          <p:cNvCxnSpPr>
            <a:cxnSpLocks/>
          </p:cNvCxnSpPr>
          <p:nvPr/>
        </p:nvCxnSpPr>
        <p:spPr bwMode="auto">
          <a:xfrm>
            <a:off x="5058259" y="2362136"/>
            <a:ext cx="1882247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Rovná spojnica 16">
            <a:extLst>
              <a:ext uri="{FF2B5EF4-FFF2-40B4-BE49-F238E27FC236}">
                <a16:creationId xmlns:a16="http://schemas.microsoft.com/office/drawing/2014/main" id="{5D7891F3-811A-EBD2-2365-1279457E42DA}"/>
              </a:ext>
            </a:extLst>
          </p:cNvPr>
          <p:cNvCxnSpPr/>
          <p:nvPr/>
        </p:nvCxnSpPr>
        <p:spPr bwMode="auto">
          <a:xfrm flipH="1">
            <a:off x="4342310" y="2641822"/>
            <a:ext cx="3030430" cy="203807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20000"/>
                <a:lumOff val="80000"/>
              </a:schemeClr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Rovná spojnica 18">
            <a:extLst>
              <a:ext uri="{FF2B5EF4-FFF2-40B4-BE49-F238E27FC236}">
                <a16:creationId xmlns:a16="http://schemas.microsoft.com/office/drawing/2014/main" id="{E38CEBA3-9178-4E60-476A-66B9030730E5}"/>
              </a:ext>
            </a:extLst>
          </p:cNvPr>
          <p:cNvCxnSpPr/>
          <p:nvPr/>
        </p:nvCxnSpPr>
        <p:spPr bwMode="auto">
          <a:xfrm flipH="1" flipV="1">
            <a:off x="4625878" y="2673775"/>
            <a:ext cx="2940782" cy="175500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2">
                <a:lumMod val="20000"/>
                <a:lumOff val="80000"/>
              </a:schemeClr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BlokTextu 22">
            <a:extLst>
              <a:ext uri="{FF2B5EF4-FFF2-40B4-BE49-F238E27FC236}">
                <a16:creationId xmlns:a16="http://schemas.microsoft.com/office/drawing/2014/main" id="{EFF5965C-03CF-A377-4E73-5B4357DC7B43}"/>
              </a:ext>
            </a:extLst>
          </p:cNvPr>
          <p:cNvSpPr txBox="1"/>
          <p:nvPr/>
        </p:nvSpPr>
        <p:spPr>
          <a:xfrm>
            <a:off x="7279722" y="759491"/>
            <a:ext cx="46153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sz="2000" b="1" dirty="0">
                <a:solidFill>
                  <a:schemeClr val="tx2"/>
                </a:solidFill>
                <a:latin typeface="+mn-lt"/>
              </a:rPr>
              <a:t>Zjednodušená logika a </a:t>
            </a:r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zkreslení</a:t>
            </a:r>
            <a:endParaRPr lang="sk-SK" sz="2000" b="1" dirty="0">
              <a:solidFill>
                <a:schemeClr val="tx2"/>
              </a:solidFill>
              <a:latin typeface="+mn-lt"/>
            </a:endParaRPr>
          </a:p>
          <a:p>
            <a:pPr algn="r"/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Zkreslené</a:t>
            </a:r>
            <a:r>
              <a:rPr lang="sk-SK" sz="2000" b="1" dirty="0">
                <a:solidFill>
                  <a:schemeClr val="tx2"/>
                </a:solidFill>
                <a:latin typeface="+mn-lt"/>
              </a:rPr>
              <a:t> a </a:t>
            </a:r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nedostatečné</a:t>
            </a:r>
            <a:r>
              <a:rPr lang="sk-SK" sz="2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informace</a:t>
            </a:r>
            <a:endParaRPr lang="sk-SK" sz="2000" b="1" dirty="0">
              <a:solidFill>
                <a:schemeClr val="tx2"/>
              </a:solidFill>
              <a:latin typeface="+mn-lt"/>
            </a:endParaRPr>
          </a:p>
          <a:p>
            <a:pPr algn="r"/>
            <a:r>
              <a:rPr lang="sk-SK" sz="2000" b="1" dirty="0">
                <a:solidFill>
                  <a:schemeClr val="tx2"/>
                </a:solidFill>
                <a:latin typeface="+mn-lt"/>
              </a:rPr>
              <a:t>Sám </a:t>
            </a:r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věřím</a:t>
            </a:r>
            <a:r>
              <a:rPr lang="sk-SK" sz="2000" b="1" dirty="0">
                <a:solidFill>
                  <a:schemeClr val="tx2"/>
                </a:solidFill>
                <a:latin typeface="+mn-lt"/>
              </a:rPr>
              <a:t>, že to funguje</a:t>
            </a:r>
          </a:p>
          <a:p>
            <a:pPr algn="r"/>
            <a:r>
              <a:rPr lang="sk-SK" sz="2000" dirty="0" err="1">
                <a:solidFill>
                  <a:schemeClr val="tx2"/>
                </a:solidFill>
                <a:latin typeface="+mn-lt"/>
              </a:rPr>
              <a:t>Nerozumím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,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proč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bych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se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mohl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mýlit</a:t>
            </a:r>
            <a:endParaRPr lang="en-GB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5E5FA509-81EC-99FF-2D02-6E8A0A59690F}"/>
              </a:ext>
            </a:extLst>
          </p:cNvPr>
          <p:cNvSpPr txBox="1"/>
          <p:nvPr/>
        </p:nvSpPr>
        <p:spPr>
          <a:xfrm>
            <a:off x="414000" y="768210"/>
            <a:ext cx="36038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2000" dirty="0" err="1">
                <a:solidFill>
                  <a:schemeClr val="tx2"/>
                </a:solidFill>
                <a:latin typeface="+mn-lt"/>
              </a:rPr>
              <a:t>Úspěch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,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důvěra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,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prestiž</a:t>
            </a:r>
            <a:endParaRPr lang="sk-SK" sz="2000" dirty="0">
              <a:solidFill>
                <a:schemeClr val="tx2"/>
              </a:solidFill>
              <a:latin typeface="+mn-lt"/>
            </a:endParaRPr>
          </a:p>
          <a:p>
            <a:pPr algn="l"/>
            <a:r>
              <a:rPr lang="sk-SK" sz="2000" b="1" dirty="0">
                <a:solidFill>
                  <a:schemeClr val="tx2"/>
                </a:solidFill>
                <a:latin typeface="+mn-lt"/>
              </a:rPr>
              <a:t>Zdroje, </a:t>
            </a:r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naplnění</a:t>
            </a:r>
            <a:r>
              <a:rPr lang="sk-SK" sz="2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potřeb</a:t>
            </a:r>
            <a:endParaRPr lang="sk-SK" sz="2000" b="1" dirty="0">
              <a:solidFill>
                <a:schemeClr val="tx2"/>
              </a:solidFill>
              <a:latin typeface="+mn-lt"/>
            </a:endParaRPr>
          </a:p>
          <a:p>
            <a:pPr algn="l"/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Sociální</a:t>
            </a:r>
            <a:r>
              <a:rPr lang="sk-SK" sz="2000" b="1" dirty="0">
                <a:solidFill>
                  <a:schemeClr val="tx2"/>
                </a:solidFill>
                <a:latin typeface="+mn-lt"/>
              </a:rPr>
              <a:t> tlak, </a:t>
            </a:r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závazky</a:t>
            </a:r>
            <a:endParaRPr lang="sk-SK" sz="2000" b="1" dirty="0">
              <a:solidFill>
                <a:schemeClr val="tx2"/>
              </a:solidFill>
              <a:latin typeface="+mn-lt"/>
            </a:endParaRPr>
          </a:p>
          <a:p>
            <a:pPr algn="l"/>
            <a:r>
              <a:rPr lang="sk-SK" sz="2000" dirty="0">
                <a:solidFill>
                  <a:schemeClr val="tx2"/>
                </a:solidFill>
                <a:latin typeface="+mn-lt"/>
              </a:rPr>
              <a:t>Vlastní pocit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poslání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, 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naplnění</a:t>
            </a:r>
            <a:endParaRPr lang="en-GB" sz="20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2A00E4C7-0ADD-CF3D-8491-CA30ACB30AC3}"/>
              </a:ext>
            </a:extLst>
          </p:cNvPr>
          <p:cNvSpPr txBox="1"/>
          <p:nvPr/>
        </p:nvSpPr>
        <p:spPr>
          <a:xfrm>
            <a:off x="111144" y="5260864"/>
            <a:ext cx="6133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Poptávka</a:t>
            </a:r>
            <a:r>
              <a:rPr lang="sk-SK" sz="2000" b="1" dirty="0">
                <a:solidFill>
                  <a:schemeClr val="tx2"/>
                </a:solidFill>
                <a:latin typeface="+mn-lt"/>
              </a:rPr>
              <a:t> po </a:t>
            </a:r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alternativním</a:t>
            </a:r>
            <a:r>
              <a:rPr lang="sk-SK" sz="2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řešení</a:t>
            </a:r>
            <a:endParaRPr lang="sk-SK" sz="2000" b="1" dirty="0">
              <a:solidFill>
                <a:schemeClr val="tx2"/>
              </a:solidFill>
              <a:latin typeface="+mn-lt"/>
            </a:endParaRPr>
          </a:p>
          <a:p>
            <a:pPr algn="l"/>
            <a:r>
              <a:rPr lang="sk-SK" sz="2000" dirty="0" err="1">
                <a:solidFill>
                  <a:schemeClr val="tx2"/>
                </a:solidFill>
                <a:latin typeface="+mn-lt"/>
              </a:rPr>
              <a:t>Důvěra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a podpora „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klientů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“ – osobní šarm, renomé...</a:t>
            </a:r>
          </a:p>
          <a:p>
            <a:pPr algn="l"/>
            <a:r>
              <a:rPr lang="sk-SK" sz="2000" b="1" dirty="0">
                <a:solidFill>
                  <a:schemeClr val="tx2"/>
                </a:solidFill>
                <a:latin typeface="+mn-lt"/>
              </a:rPr>
              <a:t>Dostupné </a:t>
            </a:r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prostředky</a:t>
            </a:r>
            <a:r>
              <a:rPr lang="sk-SK" sz="2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propagace</a:t>
            </a:r>
            <a:r>
              <a:rPr lang="sk-SK" sz="2000" b="1" dirty="0">
                <a:solidFill>
                  <a:schemeClr val="tx2"/>
                </a:solidFill>
                <a:latin typeface="+mn-lt"/>
              </a:rPr>
              <a:t> a </a:t>
            </a:r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komunikace</a:t>
            </a:r>
            <a:endParaRPr lang="en-GB" sz="2000" b="1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26" name="Obdĺžnik 25">
            <a:extLst>
              <a:ext uri="{FF2B5EF4-FFF2-40B4-BE49-F238E27FC236}">
                <a16:creationId xmlns:a16="http://schemas.microsoft.com/office/drawing/2014/main" id="{1577B2D6-D7F0-F1B8-8CB3-6F3C23A292AE}"/>
              </a:ext>
            </a:extLst>
          </p:cNvPr>
          <p:cNvSpPr/>
          <p:nvPr/>
        </p:nvSpPr>
        <p:spPr bwMode="auto">
          <a:xfrm>
            <a:off x="10504170" y="5710947"/>
            <a:ext cx="1588770" cy="10353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49EE35EB-1C2A-4E4D-31CD-B1C39C7713D9}"/>
              </a:ext>
            </a:extLst>
          </p:cNvPr>
          <p:cNvSpPr txBox="1"/>
          <p:nvPr/>
        </p:nvSpPr>
        <p:spPr>
          <a:xfrm>
            <a:off x="5441975" y="4645310"/>
            <a:ext cx="675717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Složitost</a:t>
            </a:r>
            <a:endParaRPr lang="sk-SK" sz="2000" b="1" dirty="0">
              <a:solidFill>
                <a:schemeClr val="tx2"/>
              </a:solidFill>
              <a:latin typeface="+mn-lt"/>
            </a:endParaRPr>
          </a:p>
          <a:p>
            <a:pPr algn="r"/>
            <a:r>
              <a:rPr lang="sk-SK" sz="2000" dirty="0" err="1">
                <a:solidFill>
                  <a:schemeClr val="tx2"/>
                </a:solidFill>
                <a:latin typeface="+mn-lt"/>
              </a:rPr>
              <a:t>Důvěra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oboru</a:t>
            </a:r>
          </a:p>
          <a:p>
            <a:pPr algn="r"/>
            <a:r>
              <a:rPr lang="sk-SK" sz="2000" dirty="0" err="1">
                <a:solidFill>
                  <a:schemeClr val="tx2"/>
                </a:solidFill>
                <a:latin typeface="+mn-lt"/>
              </a:rPr>
              <a:t>Netransparentnost</a:t>
            </a:r>
            <a:endParaRPr lang="sk-SK" sz="2000" dirty="0">
              <a:solidFill>
                <a:schemeClr val="tx2"/>
              </a:solidFill>
              <a:latin typeface="+mn-lt"/>
            </a:endParaRPr>
          </a:p>
          <a:p>
            <a:pPr algn="r"/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Omezené</a:t>
            </a:r>
            <a:r>
              <a:rPr lang="sk-SK" sz="2000" b="1" dirty="0">
                <a:solidFill>
                  <a:schemeClr val="tx2"/>
                </a:solidFill>
                <a:latin typeface="+mn-lt"/>
              </a:rPr>
              <a:t> zdroje kontroly</a:t>
            </a:r>
          </a:p>
          <a:p>
            <a:pPr algn="r"/>
            <a:r>
              <a:rPr lang="sk-SK" sz="2000" b="1" dirty="0">
                <a:solidFill>
                  <a:schemeClr val="tx2"/>
                </a:solidFill>
                <a:latin typeface="+mn-lt"/>
              </a:rPr>
              <a:t>Hrozba </a:t>
            </a:r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sankcí</a:t>
            </a:r>
            <a:r>
              <a:rPr lang="sk-SK" sz="2000" b="1" dirty="0">
                <a:solidFill>
                  <a:schemeClr val="tx2"/>
                </a:solidFill>
                <a:latin typeface="+mn-lt"/>
              </a:rPr>
              <a:t> za „</a:t>
            </a:r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donášení</a:t>
            </a:r>
            <a:r>
              <a:rPr lang="sk-SK" sz="2000" b="1" dirty="0">
                <a:solidFill>
                  <a:schemeClr val="tx2"/>
                </a:solidFill>
                <a:latin typeface="+mn-lt"/>
              </a:rPr>
              <a:t>“ nebo kritiku</a:t>
            </a:r>
          </a:p>
          <a:p>
            <a:pPr algn="r"/>
            <a:r>
              <a:rPr lang="sk-SK" sz="2000" b="1" dirty="0">
                <a:solidFill>
                  <a:schemeClr val="tx2"/>
                </a:solidFill>
                <a:latin typeface="+mn-lt"/>
              </a:rPr>
              <a:t>Implicitní normy, konformita, </a:t>
            </a:r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rozdělená</a:t>
            </a:r>
            <a:r>
              <a:rPr lang="sk-SK" sz="2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zodpovědnost</a:t>
            </a:r>
            <a:endParaRPr lang="sk-SK" sz="2000" b="1" dirty="0">
              <a:solidFill>
                <a:schemeClr val="tx2"/>
              </a:solidFill>
              <a:latin typeface="+mn-lt"/>
            </a:endParaRPr>
          </a:p>
          <a:p>
            <a:pPr algn="r"/>
            <a:r>
              <a:rPr lang="sk-SK" sz="2000" dirty="0" err="1">
                <a:solidFill>
                  <a:schemeClr val="tx2"/>
                </a:solidFill>
                <a:latin typeface="+mn-lt"/>
              </a:rPr>
              <a:t>Sociální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 bubliny; „</a:t>
            </a:r>
            <a:r>
              <a:rPr lang="sk-SK" sz="2000" dirty="0" err="1">
                <a:solidFill>
                  <a:schemeClr val="tx2"/>
                </a:solidFill>
                <a:latin typeface="+mn-lt"/>
              </a:rPr>
              <a:t>groupthink</a:t>
            </a:r>
            <a:r>
              <a:rPr lang="sk-SK" sz="2000" dirty="0">
                <a:solidFill>
                  <a:schemeClr val="tx2"/>
                </a:solidFill>
                <a:latin typeface="+mn-lt"/>
              </a:rPr>
              <a:t>“</a:t>
            </a:r>
          </a:p>
        </p:txBody>
      </p:sp>
      <p:pic>
        <p:nvPicPr>
          <p:cNvPr id="12" name="Obrázok 11" descr="Obrázok, na ktorom je rad&#10;&#10;Automaticky generovaný popis">
            <a:extLst>
              <a:ext uri="{FF2B5EF4-FFF2-40B4-BE49-F238E27FC236}">
                <a16:creationId xmlns:a16="http://schemas.microsoft.com/office/drawing/2014/main" id="{F63F8E38-4E6A-721B-412B-AAE9A2D12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348" y="2582006"/>
            <a:ext cx="3845065" cy="2161781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519DE144-80E3-37ED-9305-B115BE393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000" y="1807932"/>
            <a:ext cx="759759" cy="726123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971311A7-C15C-1C71-60C4-731B857D3FF7}"/>
              </a:ext>
            </a:extLst>
          </p:cNvPr>
          <p:cNvSpPr txBox="1"/>
          <p:nvPr/>
        </p:nvSpPr>
        <p:spPr>
          <a:xfrm>
            <a:off x="8660519" y="4064342"/>
            <a:ext cx="224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2000" dirty="0" err="1">
                <a:solidFill>
                  <a:schemeClr val="accent6"/>
                </a:solidFill>
                <a:latin typeface="+mn-lt"/>
              </a:rPr>
              <a:t>Iluze</a:t>
            </a:r>
            <a:r>
              <a:rPr lang="sk-SK" sz="2000" dirty="0">
                <a:solidFill>
                  <a:schemeClr val="accent6"/>
                </a:solidFill>
                <a:latin typeface="+mn-lt"/>
              </a:rPr>
              <a:t> beztrestnosti</a:t>
            </a:r>
            <a:endParaRPr lang="en-GB" sz="2000" dirty="0" err="1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8001EC61-DD64-84E0-91A2-3788698DC2D4}"/>
              </a:ext>
            </a:extLst>
          </p:cNvPr>
          <p:cNvSpPr txBox="1"/>
          <p:nvPr/>
        </p:nvSpPr>
        <p:spPr>
          <a:xfrm>
            <a:off x="7635949" y="2657994"/>
            <a:ext cx="4423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000" dirty="0">
                <a:solidFill>
                  <a:schemeClr val="accent6"/>
                </a:solidFill>
                <a:latin typeface="+mn-lt"/>
              </a:rPr>
              <a:t>„</a:t>
            </a:r>
            <a:r>
              <a:rPr lang="sk-SK" sz="2000" dirty="0" err="1">
                <a:solidFill>
                  <a:schemeClr val="accent6"/>
                </a:solidFill>
                <a:latin typeface="+mn-lt"/>
              </a:rPr>
              <a:t>Nejsnadnější</a:t>
            </a:r>
            <a:r>
              <a:rPr lang="sk-SK" sz="2000" dirty="0">
                <a:solidFill>
                  <a:schemeClr val="accent6"/>
                </a:solidFill>
                <a:latin typeface="+mn-lt"/>
              </a:rPr>
              <a:t> je </a:t>
            </a:r>
            <a:r>
              <a:rPr lang="sk-SK" sz="2000" dirty="0" err="1">
                <a:solidFill>
                  <a:schemeClr val="accent6"/>
                </a:solidFill>
                <a:latin typeface="+mn-lt"/>
              </a:rPr>
              <a:t>obelhat</a:t>
            </a:r>
            <a:r>
              <a:rPr lang="sk-SK" sz="2000" dirty="0">
                <a:solidFill>
                  <a:schemeClr val="accent6"/>
                </a:solidFill>
                <a:latin typeface="+mn-lt"/>
              </a:rPr>
              <a:t> sebe sama.“</a:t>
            </a:r>
            <a:endParaRPr lang="en-GB" sz="2000" dirty="0" err="1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8A9364EC-1C1D-40B2-8805-ED3EFC91C740}"/>
              </a:ext>
            </a:extLst>
          </p:cNvPr>
          <p:cNvSpPr txBox="1"/>
          <p:nvPr/>
        </p:nvSpPr>
        <p:spPr>
          <a:xfrm>
            <a:off x="605812" y="2605040"/>
            <a:ext cx="2404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2000" i="1" dirty="0">
                <a:solidFill>
                  <a:schemeClr val="accent6"/>
                </a:solidFill>
                <a:latin typeface="+mn-lt"/>
              </a:rPr>
              <a:t>„</a:t>
            </a:r>
            <a:r>
              <a:rPr lang="sk-SK" sz="2000" i="1" dirty="0" err="1">
                <a:solidFill>
                  <a:schemeClr val="accent6"/>
                </a:solidFill>
                <a:latin typeface="+mn-lt"/>
              </a:rPr>
              <a:t>Eyes</a:t>
            </a:r>
            <a:r>
              <a:rPr lang="sk-SK" sz="2000" i="1" dirty="0">
                <a:solidFill>
                  <a:schemeClr val="accent6"/>
                </a:solidFill>
                <a:latin typeface="+mn-lt"/>
              </a:rPr>
              <a:t> on </a:t>
            </a:r>
            <a:r>
              <a:rPr lang="sk-SK" sz="2000" i="1" dirty="0" err="1">
                <a:solidFill>
                  <a:schemeClr val="accent6"/>
                </a:solidFill>
                <a:latin typeface="+mn-lt"/>
              </a:rPr>
              <a:t>the</a:t>
            </a:r>
            <a:r>
              <a:rPr lang="sk-SK" sz="2000" i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sk-SK" sz="2000" i="1" dirty="0" err="1">
                <a:solidFill>
                  <a:schemeClr val="accent6"/>
                </a:solidFill>
                <a:latin typeface="+mn-lt"/>
              </a:rPr>
              <a:t>prize</a:t>
            </a:r>
            <a:r>
              <a:rPr lang="sk-SK" sz="2000" i="1" dirty="0">
                <a:solidFill>
                  <a:schemeClr val="accent6"/>
                </a:solidFill>
                <a:latin typeface="+mn-lt"/>
              </a:rPr>
              <a:t>“</a:t>
            </a:r>
            <a:endParaRPr lang="en-GB" sz="2000" i="1" dirty="0" err="1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8" name="Zástupný objekt pre pätu 3">
            <a:extLst>
              <a:ext uri="{FF2B5EF4-FFF2-40B4-BE49-F238E27FC236}">
                <a16:creationId xmlns:a16="http://schemas.microsoft.com/office/drawing/2014/main" id="{DC96337A-2417-8B99-EF54-81D88B56326C}"/>
              </a:ext>
            </a:extLst>
          </p:cNvPr>
          <p:cNvSpPr txBox="1">
            <a:spLocks/>
          </p:cNvSpPr>
          <p:nvPr/>
        </p:nvSpPr>
        <p:spPr bwMode="auto">
          <a:xfrm>
            <a:off x="720000" y="6442491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/>
              <a:t>Šarlatánství v medicíně – jaro 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7082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18603-5658-D5E7-1458-F31806735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83B14B5-B768-B117-D8A8-C6C42AA7F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Šarlatánství v medicíně – jaro 2024</a:t>
            </a:r>
          </a:p>
        </p:txBody>
      </p:sp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3DA2791B-E1AC-BE35-D934-9A0EBDE05E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2</a:t>
            </a:fld>
            <a:endParaRPr lang="cs-CZ" altLang="cs-CZ" noProof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EDFDF6C-3E0D-44CE-F3BF-2FC917B8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3026200"/>
            <a:ext cx="11361600" cy="698512"/>
          </a:xfrm>
        </p:spPr>
        <p:txBody>
          <a:bodyPr anchor="t">
            <a:normAutofit/>
          </a:bodyPr>
          <a:lstStyle/>
          <a:p>
            <a:r>
              <a:rPr lang="cs-CZ" dirty="0"/>
              <a:t>„Typický“ šarlatán...?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F26C5A1-442A-2328-9F72-E251E201C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445" y="1708385"/>
            <a:ext cx="5751555" cy="325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3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F6AC1-41B1-3B3E-5AD5-88AB4C879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6F4E21D9-FA84-BD16-2F41-C7FAF83810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C3E69476-7A5E-4D22-5ACC-06C46AC12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897" y="1189614"/>
            <a:ext cx="8414938" cy="4478771"/>
          </a:xfrm>
          <a:prstGeom prst="rect">
            <a:avLst/>
          </a:prstGeom>
        </p:spPr>
      </p:pic>
      <p:sp>
        <p:nvSpPr>
          <p:cNvPr id="9" name="Bublina myšlienky: obláčik 8">
            <a:extLst>
              <a:ext uri="{FF2B5EF4-FFF2-40B4-BE49-F238E27FC236}">
                <a16:creationId xmlns:a16="http://schemas.microsoft.com/office/drawing/2014/main" id="{F5B725DF-6EF4-ED56-1DB9-25DAB0BB5B37}"/>
              </a:ext>
            </a:extLst>
          </p:cNvPr>
          <p:cNvSpPr/>
          <p:nvPr/>
        </p:nvSpPr>
        <p:spPr bwMode="auto">
          <a:xfrm>
            <a:off x="2433146" y="1696116"/>
            <a:ext cx="2911365" cy="1954924"/>
          </a:xfrm>
          <a:prstGeom prst="cloudCallout">
            <a:avLst>
              <a:gd name="adj1" fmla="val 467"/>
              <a:gd name="adj2" fmla="val 66263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C595AEB3-F942-92FD-D1E4-031A12784AF5}"/>
              </a:ext>
            </a:extLst>
          </p:cNvPr>
          <p:cNvSpPr txBox="1"/>
          <p:nvPr/>
        </p:nvSpPr>
        <p:spPr>
          <a:xfrm>
            <a:off x="2604004" y="1977631"/>
            <a:ext cx="2569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>
                <a:latin typeface="+mn-lt"/>
              </a:rPr>
              <a:t>To, </a:t>
            </a:r>
            <a:r>
              <a:rPr lang="sk-SK" sz="1600" dirty="0" err="1">
                <a:latin typeface="+mn-lt"/>
              </a:rPr>
              <a:t>co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říká</a:t>
            </a:r>
            <a:r>
              <a:rPr lang="sk-SK" sz="1600" dirty="0">
                <a:latin typeface="+mn-lt"/>
              </a:rPr>
              <a:t>, </a:t>
            </a:r>
            <a:r>
              <a:rPr lang="sk-SK" sz="1600" dirty="0" err="1">
                <a:latin typeface="+mn-lt"/>
              </a:rPr>
              <a:t>dává</a:t>
            </a:r>
            <a:r>
              <a:rPr lang="sk-SK" sz="1600" dirty="0">
                <a:latin typeface="+mn-lt"/>
              </a:rPr>
              <a:t> </a:t>
            </a:r>
          </a:p>
          <a:p>
            <a:pPr algn="ctr"/>
            <a:r>
              <a:rPr lang="sk-SK" sz="1600" dirty="0" err="1">
                <a:latin typeface="+mn-lt"/>
              </a:rPr>
              <a:t>naprostý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smysl</a:t>
            </a:r>
            <a:r>
              <a:rPr lang="sk-SK" sz="1600" dirty="0">
                <a:latin typeface="+mn-lt"/>
              </a:rPr>
              <a:t> a vypadá tak </a:t>
            </a:r>
            <a:r>
              <a:rPr lang="sk-SK" sz="1600" dirty="0" err="1">
                <a:latin typeface="+mn-lt"/>
              </a:rPr>
              <a:t>důvěryhodně</a:t>
            </a:r>
            <a:r>
              <a:rPr lang="sk-SK" sz="1600" dirty="0">
                <a:latin typeface="+mn-lt"/>
              </a:rPr>
              <a:t>, </a:t>
            </a:r>
            <a:r>
              <a:rPr lang="sk-SK" sz="1600" dirty="0" err="1">
                <a:latin typeface="+mn-lt"/>
              </a:rPr>
              <a:t>chytře</a:t>
            </a:r>
            <a:r>
              <a:rPr lang="sk-SK" sz="1600" dirty="0">
                <a:latin typeface="+mn-lt"/>
              </a:rPr>
              <a:t> a </a:t>
            </a:r>
            <a:r>
              <a:rPr lang="sk-SK" sz="1600" dirty="0" err="1">
                <a:latin typeface="+mn-lt"/>
              </a:rPr>
              <a:t>sebejistě</a:t>
            </a:r>
            <a:r>
              <a:rPr lang="sk-SK" sz="1600" dirty="0">
                <a:latin typeface="+mn-lt"/>
              </a:rPr>
              <a:t>! </a:t>
            </a:r>
            <a:r>
              <a:rPr lang="sk-SK" sz="1600" dirty="0" err="1">
                <a:latin typeface="+mn-lt"/>
              </a:rPr>
              <a:t>Já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ji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věřím</a:t>
            </a:r>
            <a:r>
              <a:rPr lang="sk-SK" sz="1600" dirty="0">
                <a:latin typeface="+mn-lt"/>
              </a:rPr>
              <a:t>! </a:t>
            </a:r>
          </a:p>
          <a:p>
            <a:pPr algn="ctr"/>
            <a:r>
              <a:rPr lang="sk-SK" sz="1600" dirty="0">
                <a:latin typeface="+mn-lt"/>
              </a:rPr>
              <a:t>Je </a:t>
            </a:r>
            <a:r>
              <a:rPr lang="sk-SK" sz="1600" dirty="0" err="1">
                <a:latin typeface="+mn-lt"/>
              </a:rPr>
              <a:t>naprosto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skvělá</a:t>
            </a:r>
            <a:r>
              <a:rPr lang="sk-SK" sz="1600" dirty="0">
                <a:latin typeface="+mn-lt"/>
              </a:rPr>
              <a:t>!</a:t>
            </a:r>
            <a:endParaRPr lang="en-GB" sz="1600" dirty="0" err="1">
              <a:latin typeface="+mn-lt"/>
            </a:endParaRPr>
          </a:p>
        </p:txBody>
      </p:sp>
      <p:sp>
        <p:nvSpPr>
          <p:cNvPr id="10" name="Bublina myšlienky: obláčik 9">
            <a:extLst>
              <a:ext uri="{FF2B5EF4-FFF2-40B4-BE49-F238E27FC236}">
                <a16:creationId xmlns:a16="http://schemas.microsoft.com/office/drawing/2014/main" id="{304D7F50-9B77-C59A-A239-48FA026B2D42}"/>
              </a:ext>
            </a:extLst>
          </p:cNvPr>
          <p:cNvSpPr/>
          <p:nvPr/>
        </p:nvSpPr>
        <p:spPr bwMode="auto">
          <a:xfrm>
            <a:off x="8292664" y="146771"/>
            <a:ext cx="3352798" cy="2344179"/>
          </a:xfrm>
          <a:prstGeom prst="cloudCallout">
            <a:avLst>
              <a:gd name="adj1" fmla="val -57882"/>
              <a:gd name="adj2" fmla="val 62315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2C0301FD-135A-551E-D4A9-F067188C554B}"/>
              </a:ext>
            </a:extLst>
          </p:cNvPr>
          <p:cNvSpPr txBox="1"/>
          <p:nvPr/>
        </p:nvSpPr>
        <p:spPr>
          <a:xfrm>
            <a:off x="8715446" y="587585"/>
            <a:ext cx="2575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 err="1">
                <a:latin typeface="+mn-lt"/>
              </a:rPr>
              <a:t>Poslouchají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mě</a:t>
            </a:r>
            <a:r>
              <a:rPr lang="sk-SK" sz="1600" dirty="0">
                <a:latin typeface="+mn-lt"/>
              </a:rPr>
              <a:t>, </a:t>
            </a:r>
          </a:p>
          <a:p>
            <a:pPr algn="ctr"/>
            <a:r>
              <a:rPr lang="sk-SK" sz="1600" dirty="0" err="1">
                <a:latin typeface="+mn-lt"/>
              </a:rPr>
              <a:t>podporují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mě</a:t>
            </a:r>
            <a:r>
              <a:rPr lang="sk-SK" sz="1600" dirty="0">
                <a:latin typeface="+mn-lt"/>
              </a:rPr>
              <a:t>! To, </a:t>
            </a:r>
            <a:r>
              <a:rPr lang="sk-SK" sz="1600" dirty="0" err="1">
                <a:latin typeface="+mn-lt"/>
              </a:rPr>
              <a:t>co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dělám</a:t>
            </a:r>
            <a:r>
              <a:rPr lang="sk-SK" sz="1600" dirty="0">
                <a:latin typeface="+mn-lt"/>
              </a:rPr>
              <a:t>, má </a:t>
            </a:r>
            <a:r>
              <a:rPr lang="sk-SK" sz="1600" dirty="0" err="1">
                <a:latin typeface="+mn-lt"/>
              </a:rPr>
              <a:t>smysl</a:t>
            </a:r>
            <a:r>
              <a:rPr lang="sk-SK" sz="1600" dirty="0">
                <a:latin typeface="+mn-lt"/>
              </a:rPr>
              <a:t>! </a:t>
            </a:r>
            <a:r>
              <a:rPr lang="sk-SK" sz="1600" dirty="0" err="1">
                <a:latin typeface="+mn-lt"/>
              </a:rPr>
              <a:t>Zjevně</a:t>
            </a:r>
            <a:r>
              <a:rPr lang="sk-SK" sz="1600" dirty="0">
                <a:latin typeface="+mn-lt"/>
              </a:rPr>
              <a:t> to funguje! </a:t>
            </a:r>
            <a:r>
              <a:rPr lang="sk-SK" sz="1600" dirty="0" err="1">
                <a:latin typeface="+mn-lt"/>
              </a:rPr>
              <a:t>Není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se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čeho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bát</a:t>
            </a:r>
            <a:r>
              <a:rPr lang="sk-SK" sz="1600" dirty="0">
                <a:latin typeface="+mn-lt"/>
              </a:rPr>
              <a:t>, </a:t>
            </a:r>
            <a:r>
              <a:rPr lang="sk-SK" sz="1600" dirty="0" err="1">
                <a:latin typeface="+mn-lt"/>
              </a:rPr>
              <a:t>jedeme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dál</a:t>
            </a:r>
            <a:r>
              <a:rPr lang="sk-SK" sz="1600" dirty="0">
                <a:latin typeface="+mn-lt"/>
              </a:rPr>
              <a:t>!</a:t>
            </a:r>
            <a:endParaRPr lang="en-GB" sz="1600" dirty="0" err="1">
              <a:latin typeface="+mn-lt"/>
            </a:endParaRPr>
          </a:p>
        </p:txBody>
      </p:sp>
      <p:sp>
        <p:nvSpPr>
          <p:cNvPr id="4" name="Bublina myšlienky: obláčik 3">
            <a:extLst>
              <a:ext uri="{FF2B5EF4-FFF2-40B4-BE49-F238E27FC236}">
                <a16:creationId xmlns:a16="http://schemas.microsoft.com/office/drawing/2014/main" id="{C848AB1D-EEF2-8E0A-64EA-D8C37742E618}"/>
              </a:ext>
            </a:extLst>
          </p:cNvPr>
          <p:cNvSpPr/>
          <p:nvPr/>
        </p:nvSpPr>
        <p:spPr bwMode="auto">
          <a:xfrm>
            <a:off x="546538" y="2431977"/>
            <a:ext cx="2046185" cy="1800520"/>
          </a:xfrm>
          <a:prstGeom prst="cloudCallout">
            <a:avLst>
              <a:gd name="adj1" fmla="val 30431"/>
              <a:gd name="adj2" fmla="val 834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7CF0CB8F-6494-7112-BF2A-1D605998EA34}"/>
              </a:ext>
            </a:extLst>
          </p:cNvPr>
          <p:cNvSpPr txBox="1"/>
          <p:nvPr/>
        </p:nvSpPr>
        <p:spPr>
          <a:xfrm>
            <a:off x="478262" y="2663633"/>
            <a:ext cx="22140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 err="1">
                <a:latin typeface="+mn-lt"/>
              </a:rPr>
              <a:t>Jo</a:t>
            </a:r>
            <a:r>
              <a:rPr lang="sk-SK" sz="1600" dirty="0">
                <a:latin typeface="+mn-lt"/>
              </a:rPr>
              <a:t>, </a:t>
            </a:r>
            <a:r>
              <a:rPr lang="sk-SK" sz="1600" dirty="0" err="1">
                <a:latin typeface="+mn-lt"/>
              </a:rPr>
              <a:t>tohle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zní</a:t>
            </a:r>
            <a:r>
              <a:rPr lang="sk-SK" sz="1600" dirty="0">
                <a:latin typeface="+mn-lt"/>
              </a:rPr>
              <a:t> </a:t>
            </a:r>
          </a:p>
          <a:p>
            <a:pPr algn="ctr"/>
            <a:r>
              <a:rPr lang="sk-SK" sz="1600" dirty="0" err="1">
                <a:latin typeface="+mn-lt"/>
              </a:rPr>
              <a:t>mnohem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logičtěji</a:t>
            </a:r>
            <a:r>
              <a:rPr lang="sk-SK" sz="1600" dirty="0">
                <a:latin typeface="+mn-lt"/>
              </a:rPr>
              <a:t> </a:t>
            </a:r>
          </a:p>
          <a:p>
            <a:pPr algn="ctr"/>
            <a:r>
              <a:rPr lang="sk-SK" sz="1600" dirty="0">
                <a:latin typeface="+mn-lt"/>
              </a:rPr>
              <a:t>než ty </a:t>
            </a:r>
            <a:r>
              <a:rPr lang="sk-SK" sz="1600" dirty="0" err="1">
                <a:latin typeface="+mn-lt"/>
              </a:rPr>
              <a:t>bláboly</a:t>
            </a:r>
            <a:r>
              <a:rPr lang="sk-SK" sz="1600" dirty="0">
                <a:latin typeface="+mn-lt"/>
              </a:rPr>
              <a:t> od </a:t>
            </a:r>
          </a:p>
          <a:p>
            <a:pPr algn="ctr"/>
            <a:r>
              <a:rPr lang="sk-SK" sz="1600" dirty="0" err="1">
                <a:latin typeface="+mn-lt"/>
              </a:rPr>
              <a:t>těch</a:t>
            </a:r>
            <a:r>
              <a:rPr lang="sk-SK" sz="1600" dirty="0">
                <a:latin typeface="+mn-lt"/>
              </a:rPr>
              <a:t> takzvaných </a:t>
            </a:r>
            <a:r>
              <a:rPr lang="sk-SK" sz="1600" dirty="0" err="1">
                <a:latin typeface="+mn-lt"/>
              </a:rPr>
              <a:t>odborníků</a:t>
            </a:r>
            <a:r>
              <a:rPr lang="sk-SK" sz="1600" dirty="0">
                <a:latin typeface="+mn-lt"/>
              </a:rPr>
              <a:t>...</a:t>
            </a:r>
            <a:endParaRPr lang="en-GB" sz="1600" dirty="0" err="1">
              <a:latin typeface="+mn-lt"/>
            </a:endParaRPr>
          </a:p>
        </p:txBody>
      </p:sp>
      <p:sp>
        <p:nvSpPr>
          <p:cNvPr id="11" name="Bublina myšlienky: obláčik 10">
            <a:extLst>
              <a:ext uri="{FF2B5EF4-FFF2-40B4-BE49-F238E27FC236}">
                <a16:creationId xmlns:a16="http://schemas.microsoft.com/office/drawing/2014/main" id="{48AF6622-1237-0347-11DA-85973CA08BF8}"/>
              </a:ext>
            </a:extLst>
          </p:cNvPr>
          <p:cNvSpPr/>
          <p:nvPr/>
        </p:nvSpPr>
        <p:spPr bwMode="auto">
          <a:xfrm>
            <a:off x="9326009" y="2462434"/>
            <a:ext cx="2559269" cy="1800519"/>
          </a:xfrm>
          <a:prstGeom prst="cloudCallout">
            <a:avLst>
              <a:gd name="adj1" fmla="val -51240"/>
              <a:gd name="adj2" fmla="val 67611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2FE5C679-DFDC-8FE9-C901-31BD4A5271EC}"/>
              </a:ext>
            </a:extLst>
          </p:cNvPr>
          <p:cNvSpPr txBox="1"/>
          <p:nvPr/>
        </p:nvSpPr>
        <p:spPr>
          <a:xfrm>
            <a:off x="9499709" y="2663632"/>
            <a:ext cx="22140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>
                <a:latin typeface="+mn-lt"/>
              </a:rPr>
              <a:t>Je to hrdinka! </a:t>
            </a:r>
            <a:r>
              <a:rPr lang="sk-SK" sz="1600" dirty="0" err="1">
                <a:latin typeface="+mn-lt"/>
              </a:rPr>
              <a:t>Nerozumím</a:t>
            </a:r>
            <a:r>
              <a:rPr lang="sk-SK" sz="1600" dirty="0">
                <a:latin typeface="+mn-lt"/>
              </a:rPr>
              <a:t>, </a:t>
            </a:r>
            <a:r>
              <a:rPr lang="sk-SK" sz="1600" dirty="0" err="1">
                <a:latin typeface="+mn-lt"/>
              </a:rPr>
              <a:t>proč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ji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chtějí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umlčet</a:t>
            </a:r>
            <a:r>
              <a:rPr lang="sk-SK" sz="1600" dirty="0">
                <a:latin typeface="+mn-lt"/>
              </a:rPr>
              <a:t>, ale my </a:t>
            </a:r>
            <a:r>
              <a:rPr lang="sk-SK" sz="1600" dirty="0" err="1">
                <a:latin typeface="+mn-lt"/>
              </a:rPr>
              <a:t>se</a:t>
            </a:r>
            <a:r>
              <a:rPr lang="sk-SK" sz="1600" dirty="0">
                <a:latin typeface="+mn-lt"/>
              </a:rPr>
              <a:t> nenecháme </a:t>
            </a:r>
            <a:r>
              <a:rPr lang="sk-SK" sz="1600" dirty="0" err="1">
                <a:latin typeface="+mn-lt"/>
              </a:rPr>
              <a:t>zmanipulovat</a:t>
            </a:r>
            <a:r>
              <a:rPr lang="sk-SK" sz="1600" dirty="0">
                <a:latin typeface="+mn-lt"/>
              </a:rPr>
              <a:t>...</a:t>
            </a:r>
            <a:endParaRPr lang="en-GB" sz="1600" dirty="0" err="1">
              <a:latin typeface="+mn-lt"/>
            </a:endParaRPr>
          </a:p>
        </p:txBody>
      </p:sp>
      <p:sp>
        <p:nvSpPr>
          <p:cNvPr id="13" name="Zástupný objekt pre pätu 3">
            <a:extLst>
              <a:ext uri="{FF2B5EF4-FFF2-40B4-BE49-F238E27FC236}">
                <a16:creationId xmlns:a16="http://schemas.microsoft.com/office/drawing/2014/main" id="{31ACBF03-A9B9-DF9B-8749-79CCC357A8B1}"/>
              </a:ext>
            </a:extLst>
          </p:cNvPr>
          <p:cNvSpPr txBox="1">
            <a:spLocks/>
          </p:cNvSpPr>
          <p:nvPr/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/>
              <a:t>Šarlatánství v medicíně – jaro 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1606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65015EFA-4BCB-E1F7-97E7-FACA87006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232DC47-5367-327B-1597-C3CFCB6AE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1" y="720000"/>
            <a:ext cx="11378606" cy="451576"/>
          </a:xfrm>
        </p:spPr>
        <p:txBody>
          <a:bodyPr/>
          <a:lstStyle/>
          <a:p>
            <a:r>
              <a:rPr lang="en-GB" dirty="0" err="1"/>
              <a:t>Naše</a:t>
            </a:r>
            <a:r>
              <a:rPr lang="en-GB" dirty="0"/>
              <a:t> </a:t>
            </a:r>
            <a:r>
              <a:rPr lang="en-GB" dirty="0" err="1"/>
              <a:t>vlastní</a:t>
            </a:r>
            <a:r>
              <a:rPr lang="en-GB" dirty="0"/>
              <a:t> </a:t>
            </a:r>
            <a:r>
              <a:rPr lang="en-GB" dirty="0" err="1"/>
              <a:t>mysl</a:t>
            </a:r>
            <a:r>
              <a:rPr lang="en-GB" dirty="0"/>
              <a:t> je </a:t>
            </a:r>
            <a:r>
              <a:rPr lang="en-GB" dirty="0" err="1"/>
              <a:t>náš</a:t>
            </a:r>
            <a:r>
              <a:rPr lang="en-GB" dirty="0"/>
              <a:t> </a:t>
            </a:r>
            <a:r>
              <a:rPr lang="en-GB" dirty="0" err="1"/>
              <a:t>největší</a:t>
            </a:r>
            <a:r>
              <a:rPr lang="en-GB" dirty="0"/>
              <a:t> </a:t>
            </a:r>
            <a:r>
              <a:rPr lang="en-GB" dirty="0" err="1"/>
              <a:t>manipulátor</a:t>
            </a:r>
            <a:r>
              <a:rPr lang="en-GB" dirty="0"/>
              <a:t>...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0658039C-1AF5-6C7C-FC67-1612B63A0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113241" cy="4139998"/>
          </a:xfrm>
        </p:spPr>
        <p:txBody>
          <a:bodyPr/>
          <a:lstStyle/>
          <a:p>
            <a:r>
              <a:rPr lang="en-GB" sz="2400" dirty="0">
                <a:solidFill>
                  <a:schemeClr val="tx2"/>
                </a:solidFill>
              </a:rPr>
              <a:t>Tendence </a:t>
            </a:r>
            <a:r>
              <a:rPr lang="en-GB" sz="2400" dirty="0" err="1">
                <a:solidFill>
                  <a:schemeClr val="tx2"/>
                </a:solidFill>
              </a:rPr>
              <a:t>redukovat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b="1" dirty="0" err="1">
                <a:solidFill>
                  <a:schemeClr val="tx2"/>
                </a:solidFill>
              </a:rPr>
              <a:t>kognitivní</a:t>
            </a:r>
            <a:r>
              <a:rPr lang="en-GB" sz="2400" b="1" dirty="0">
                <a:solidFill>
                  <a:schemeClr val="tx2"/>
                </a:solidFill>
              </a:rPr>
              <a:t> </a:t>
            </a:r>
            <a:r>
              <a:rPr lang="en-GB" sz="2400" b="1" dirty="0" err="1">
                <a:solidFill>
                  <a:schemeClr val="tx2"/>
                </a:solidFill>
              </a:rPr>
              <a:t>disonanci</a:t>
            </a:r>
            <a:r>
              <a:rPr lang="en-GB" sz="2400" dirty="0">
                <a:solidFill>
                  <a:schemeClr val="tx2"/>
                </a:solidFill>
              </a:rPr>
              <a:t> – </a:t>
            </a:r>
            <a:r>
              <a:rPr lang="en-GB" sz="2400" dirty="0" err="1">
                <a:solidFill>
                  <a:schemeClr val="tx2"/>
                </a:solidFill>
              </a:rPr>
              <a:t>pokud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sk-SK" sz="2400" dirty="0">
                <a:solidFill>
                  <a:schemeClr val="tx2"/>
                </a:solidFill>
              </a:rPr>
              <a:t>je má </a:t>
            </a:r>
            <a:r>
              <a:rPr lang="sk-SK" sz="2400" dirty="0" err="1">
                <a:solidFill>
                  <a:schemeClr val="tx2"/>
                </a:solidFill>
              </a:rPr>
              <a:t>interpretace</a:t>
            </a:r>
            <a:r>
              <a:rPr lang="sk-SK" sz="2400" dirty="0">
                <a:solidFill>
                  <a:schemeClr val="tx2"/>
                </a:solidFill>
              </a:rPr>
              <a:t> </a:t>
            </a:r>
            <a:r>
              <a:rPr lang="sk-SK" sz="2400" dirty="0" err="1">
                <a:solidFill>
                  <a:schemeClr val="tx2"/>
                </a:solidFill>
              </a:rPr>
              <a:t>důkazů</a:t>
            </a:r>
            <a:r>
              <a:rPr lang="sk-SK" sz="2400" dirty="0">
                <a:solidFill>
                  <a:schemeClr val="tx2"/>
                </a:solidFill>
              </a:rPr>
              <a:t> v rozporu s tím, </a:t>
            </a:r>
            <a:r>
              <a:rPr lang="sk-SK" sz="2400" dirty="0" err="1">
                <a:solidFill>
                  <a:schemeClr val="tx2"/>
                </a:solidFill>
              </a:rPr>
              <a:t>čemu</a:t>
            </a:r>
            <a:r>
              <a:rPr lang="sk-SK" sz="2400" dirty="0">
                <a:solidFill>
                  <a:schemeClr val="tx2"/>
                </a:solidFill>
              </a:rPr>
              <a:t> </a:t>
            </a:r>
            <a:r>
              <a:rPr lang="sk-SK" sz="2400" dirty="0" err="1">
                <a:solidFill>
                  <a:schemeClr val="tx2"/>
                </a:solidFill>
              </a:rPr>
              <a:t>věřím</a:t>
            </a:r>
            <a:r>
              <a:rPr lang="en-GB" sz="2400" dirty="0">
                <a:solidFill>
                  <a:schemeClr val="tx2"/>
                </a:solidFill>
              </a:rPr>
              <a:t>, </a:t>
            </a:r>
            <a:r>
              <a:rPr lang="en-GB" sz="2400" dirty="0" err="1">
                <a:solidFill>
                  <a:schemeClr val="tx2"/>
                </a:solidFill>
              </a:rPr>
              <a:t>změním</a:t>
            </a:r>
            <a:r>
              <a:rPr lang="en-GB" sz="2400" dirty="0">
                <a:solidFill>
                  <a:schemeClr val="tx2"/>
                </a:solidFill>
              </a:rPr>
              <a:t> to, co je pro m</a:t>
            </a:r>
            <a:r>
              <a:rPr lang="sk-SK" sz="2400" dirty="0">
                <a:solidFill>
                  <a:schemeClr val="tx2"/>
                </a:solidFill>
              </a:rPr>
              <a:t>ě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snadnější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změnit</a:t>
            </a:r>
            <a:endParaRPr lang="en-GB" sz="2400" dirty="0">
              <a:solidFill>
                <a:schemeClr val="tx2"/>
              </a:solidFill>
            </a:endParaRPr>
          </a:p>
          <a:p>
            <a:r>
              <a:rPr lang="en-GB" sz="2400" b="1" dirty="0" err="1">
                <a:solidFill>
                  <a:schemeClr val="tx2"/>
                </a:solidFill>
              </a:rPr>
              <a:t>Konfirmační</a:t>
            </a:r>
            <a:r>
              <a:rPr lang="en-GB" sz="2400" b="1" dirty="0">
                <a:solidFill>
                  <a:schemeClr val="tx2"/>
                </a:solidFill>
              </a:rPr>
              <a:t> </a:t>
            </a:r>
            <a:r>
              <a:rPr lang="en-GB" sz="2400" b="1" dirty="0" err="1">
                <a:solidFill>
                  <a:schemeClr val="tx2"/>
                </a:solidFill>
              </a:rPr>
              <a:t>zkreslení</a:t>
            </a:r>
            <a:r>
              <a:rPr lang="en-GB" sz="2400" b="1" dirty="0">
                <a:solidFill>
                  <a:schemeClr val="tx2"/>
                </a:solidFill>
              </a:rPr>
              <a:t> </a:t>
            </a:r>
            <a:r>
              <a:rPr lang="en-GB" sz="2400" dirty="0">
                <a:solidFill>
                  <a:schemeClr val="tx2"/>
                </a:solidFill>
              </a:rPr>
              <a:t>– </a:t>
            </a:r>
            <a:r>
              <a:rPr lang="en-GB" sz="2400" dirty="0" err="1">
                <a:solidFill>
                  <a:schemeClr val="tx2"/>
                </a:solidFill>
              </a:rPr>
              <a:t>hodnotím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argumenty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tak</a:t>
            </a:r>
            <a:r>
              <a:rPr lang="en-GB" sz="2400" dirty="0">
                <a:solidFill>
                  <a:schemeClr val="tx2"/>
                </a:solidFill>
              </a:rPr>
              <a:t>, aby </a:t>
            </a:r>
            <a:r>
              <a:rPr lang="en-GB" sz="2400" dirty="0" err="1">
                <a:solidFill>
                  <a:schemeClr val="tx2"/>
                </a:solidFill>
              </a:rPr>
              <a:t>vždy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potvrzovaly</a:t>
            </a:r>
            <a:r>
              <a:rPr lang="en-GB" sz="2400" dirty="0">
                <a:solidFill>
                  <a:schemeClr val="tx2"/>
                </a:solidFill>
              </a:rPr>
              <a:t> to, </a:t>
            </a:r>
            <a:r>
              <a:rPr lang="sk-SK" sz="2400" dirty="0" err="1">
                <a:solidFill>
                  <a:schemeClr val="tx2"/>
                </a:solidFill>
              </a:rPr>
              <a:t>čemu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věřím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6" name="Obrázok 5" descr="Obrázok, na ktorom je biela tabuľa&#10;&#10;Automaticky generovaný popis">
            <a:extLst>
              <a:ext uri="{FF2B5EF4-FFF2-40B4-BE49-F238E27FC236}">
                <a16:creationId xmlns:a16="http://schemas.microsoft.com/office/drawing/2014/main" id="{3AEB6333-35B4-5A40-8645-47C4040F7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832" y="1963827"/>
            <a:ext cx="5768749" cy="3252104"/>
          </a:xfrm>
          <a:prstGeom prst="rect">
            <a:avLst/>
          </a:prstGeom>
        </p:spPr>
      </p:pic>
      <p:sp>
        <p:nvSpPr>
          <p:cNvPr id="7" name="Zástupný objekt pre pätu 3">
            <a:extLst>
              <a:ext uri="{FF2B5EF4-FFF2-40B4-BE49-F238E27FC236}">
                <a16:creationId xmlns:a16="http://schemas.microsoft.com/office/drawing/2014/main" id="{0F3A2DBD-81DE-ABFA-4E9A-CFD108BEB53C}"/>
              </a:ext>
            </a:extLst>
          </p:cNvPr>
          <p:cNvSpPr txBox="1">
            <a:spLocks/>
          </p:cNvSpPr>
          <p:nvPr/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/>
              <a:t>Šarlatánství v medicíně – jaro 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8140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180D6C50-AFDD-5D68-89F0-31835ADB95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pic>
        <p:nvPicPr>
          <p:cNvPr id="6" name="Picture 2" descr="C:\Users\Taaanique\Desktop\corr-zero.gif">
            <a:extLst>
              <a:ext uri="{FF2B5EF4-FFF2-40B4-BE49-F238E27FC236}">
                <a16:creationId xmlns:a16="http://schemas.microsoft.com/office/drawing/2014/main" id="{8CA43451-09E1-2572-F18D-572845016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4369" y="1841343"/>
            <a:ext cx="6813662" cy="4460490"/>
          </a:xfrm>
          <a:prstGeom prst="rect">
            <a:avLst/>
          </a:prstGeom>
          <a:noFill/>
        </p:spPr>
      </p:pic>
      <p:sp>
        <p:nvSpPr>
          <p:cNvPr id="7" name="TextovéPole 3">
            <a:extLst>
              <a:ext uri="{FF2B5EF4-FFF2-40B4-BE49-F238E27FC236}">
                <a16:creationId xmlns:a16="http://schemas.microsoft.com/office/drawing/2014/main" id="{3D02B153-CF11-AA5C-73A9-DE6F84998C3F}"/>
              </a:ext>
            </a:extLst>
          </p:cNvPr>
          <p:cNvSpPr txBox="1"/>
          <p:nvPr/>
        </p:nvSpPr>
        <p:spPr>
          <a:xfrm>
            <a:off x="9198031" y="1935867"/>
            <a:ext cx="1728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i="1" dirty="0">
                <a:solidFill>
                  <a:schemeClr val="accent6"/>
                </a:solidFill>
                <a:latin typeface="Calibri" pitchFamily="34" charset="0"/>
              </a:rPr>
              <a:t>r</a:t>
            </a:r>
            <a:r>
              <a:rPr lang="sk-SK" sz="3200" b="1" dirty="0">
                <a:solidFill>
                  <a:schemeClr val="accent6"/>
                </a:solidFill>
                <a:latin typeface="Calibri" pitchFamily="34" charset="0"/>
              </a:rPr>
              <a:t> = .00</a:t>
            </a:r>
            <a:endParaRPr lang="en-GB" sz="3200" b="1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FF49AEFC-203D-E64F-A3B2-9A8DAF57C195}"/>
              </a:ext>
            </a:extLst>
          </p:cNvPr>
          <p:cNvSpPr txBox="1">
            <a:spLocks/>
          </p:cNvSpPr>
          <p:nvPr/>
        </p:nvSpPr>
        <p:spPr>
          <a:xfrm>
            <a:off x="414000" y="127849"/>
            <a:ext cx="11481855" cy="19081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/>
              <a:t>KONFIRMAČNÍ ZKRESLENÍ:</a:t>
            </a:r>
            <a:br>
              <a:rPr lang="cs-CZ" sz="3200" kern="0" dirty="0"/>
            </a:br>
            <a:r>
              <a:rPr lang="cs-CZ" sz="3200" b="0" kern="0" dirty="0"/>
              <a:t>Podceňujeme, jak snadné je v komplexním světě najít podporu pro jakékoliv tvrzení...</a:t>
            </a: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D9E9F457-0D88-091A-5C86-6D032DC0654D}"/>
              </a:ext>
            </a:extLst>
          </p:cNvPr>
          <p:cNvSpPr txBox="1">
            <a:spLocks/>
          </p:cNvSpPr>
          <p:nvPr/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/>
              <a:t>Šarlatánství v medicíně – jaro 2024</a:t>
            </a:r>
            <a:endParaRPr lang="cs-CZ" dirty="0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CF2411EF-876E-E2BC-6B92-A2E19669F78E}"/>
              </a:ext>
            </a:extLst>
          </p:cNvPr>
          <p:cNvSpPr txBox="1"/>
          <p:nvPr/>
        </p:nvSpPr>
        <p:spPr>
          <a:xfrm rot="16200000">
            <a:off x="1447462" y="3549482"/>
            <a:ext cx="22739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latin typeface="+mn-lt"/>
              </a:rPr>
              <a:t>Zdraví</a:t>
            </a:r>
            <a:endParaRPr lang="en-GB" sz="2000" b="1" dirty="0" err="1">
              <a:latin typeface="+mn-lt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8A7DFA2D-6C71-0365-D36C-1DE7438B0AB6}"/>
              </a:ext>
            </a:extLst>
          </p:cNvPr>
          <p:cNvSpPr txBox="1"/>
          <p:nvPr/>
        </p:nvSpPr>
        <p:spPr>
          <a:xfrm>
            <a:off x="4412880" y="5953890"/>
            <a:ext cx="348409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err="1">
                <a:latin typeface="+mn-lt"/>
              </a:rPr>
              <a:t>Množství</a:t>
            </a:r>
            <a:r>
              <a:rPr lang="sk-SK" sz="2000" b="1" dirty="0">
                <a:latin typeface="+mn-lt"/>
              </a:rPr>
              <a:t> </a:t>
            </a:r>
            <a:r>
              <a:rPr lang="sk-SK" sz="2000" b="1" dirty="0" err="1">
                <a:latin typeface="+mn-lt"/>
              </a:rPr>
              <a:t>přípravku</a:t>
            </a:r>
            <a:endParaRPr lang="en-GB" sz="2000" b="1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0863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2E4D4-85E8-2D24-F72F-CB5D55569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F0713C9-9130-97B2-AF9B-00BF20C8D6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pic>
        <p:nvPicPr>
          <p:cNvPr id="6" name="Picture 2" descr="C:\Users\Taaanique\Desktop\corr-zero.gif">
            <a:extLst>
              <a:ext uri="{FF2B5EF4-FFF2-40B4-BE49-F238E27FC236}">
                <a16:creationId xmlns:a16="http://schemas.microsoft.com/office/drawing/2014/main" id="{5526AB75-D493-14D9-17F6-CCA954011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4369" y="1841343"/>
            <a:ext cx="6813662" cy="4460490"/>
          </a:xfrm>
          <a:prstGeom prst="rect">
            <a:avLst/>
          </a:prstGeom>
          <a:noFill/>
        </p:spPr>
      </p:pic>
      <p:sp>
        <p:nvSpPr>
          <p:cNvPr id="7" name="TextovéPole 3">
            <a:extLst>
              <a:ext uri="{FF2B5EF4-FFF2-40B4-BE49-F238E27FC236}">
                <a16:creationId xmlns:a16="http://schemas.microsoft.com/office/drawing/2014/main" id="{A008D244-E33B-7832-FA71-4B8A89EB4E2D}"/>
              </a:ext>
            </a:extLst>
          </p:cNvPr>
          <p:cNvSpPr txBox="1"/>
          <p:nvPr/>
        </p:nvSpPr>
        <p:spPr>
          <a:xfrm>
            <a:off x="9198031" y="1935867"/>
            <a:ext cx="1728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i="1" dirty="0">
                <a:solidFill>
                  <a:schemeClr val="accent6"/>
                </a:solidFill>
                <a:latin typeface="Calibri" pitchFamily="34" charset="0"/>
              </a:rPr>
              <a:t>r</a:t>
            </a:r>
            <a:r>
              <a:rPr lang="sk-SK" sz="3200" b="1" dirty="0">
                <a:solidFill>
                  <a:schemeClr val="accent6"/>
                </a:solidFill>
                <a:latin typeface="Calibri" pitchFamily="34" charset="0"/>
              </a:rPr>
              <a:t> = .70</a:t>
            </a:r>
            <a:endParaRPr lang="en-GB" sz="3200" b="1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9EEDDE6B-471E-AE43-E167-B8CF83BADFC2}"/>
              </a:ext>
            </a:extLst>
          </p:cNvPr>
          <p:cNvSpPr txBox="1">
            <a:spLocks/>
          </p:cNvSpPr>
          <p:nvPr/>
        </p:nvSpPr>
        <p:spPr>
          <a:xfrm>
            <a:off x="414000" y="127849"/>
            <a:ext cx="11481855" cy="19081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/>
              <a:t>KONFIRMAČNÍ ZKRESLENÍ:</a:t>
            </a:r>
            <a:br>
              <a:rPr lang="cs-CZ" sz="3200" kern="0" dirty="0"/>
            </a:br>
            <a:r>
              <a:rPr lang="cs-CZ" sz="3200" b="0" kern="0" dirty="0"/>
              <a:t>Podceňujeme, jak snadné je v komplexním světě najít podporu pro jakékoliv tvrzení...</a:t>
            </a:r>
          </a:p>
        </p:txBody>
      </p:sp>
      <p:sp>
        <p:nvSpPr>
          <p:cNvPr id="4" name="Elipsa 5">
            <a:extLst>
              <a:ext uri="{FF2B5EF4-FFF2-40B4-BE49-F238E27FC236}">
                <a16:creationId xmlns:a16="http://schemas.microsoft.com/office/drawing/2014/main" id="{F947D598-39D4-B079-6739-E865359C9BB7}"/>
              </a:ext>
            </a:extLst>
          </p:cNvPr>
          <p:cNvSpPr/>
          <p:nvPr/>
        </p:nvSpPr>
        <p:spPr>
          <a:xfrm rot="20044406">
            <a:off x="2607038" y="2623425"/>
            <a:ext cx="6977923" cy="2189306"/>
          </a:xfrm>
          <a:prstGeom prst="ellipse">
            <a:avLst/>
          </a:prstGeom>
          <a:solidFill>
            <a:srgbClr val="81E5A7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Zástupný objekt pre pätu 3">
            <a:extLst>
              <a:ext uri="{FF2B5EF4-FFF2-40B4-BE49-F238E27FC236}">
                <a16:creationId xmlns:a16="http://schemas.microsoft.com/office/drawing/2014/main" id="{FC006FC8-7FD6-DE3F-18B5-0BA30DB048CB}"/>
              </a:ext>
            </a:extLst>
          </p:cNvPr>
          <p:cNvSpPr txBox="1">
            <a:spLocks/>
          </p:cNvSpPr>
          <p:nvPr/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/>
              <a:t>Šarlatánství v medicíně – jaro 2024</a:t>
            </a:r>
            <a:endParaRPr lang="cs-CZ" dirty="0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013261AD-6ED9-FE5E-A153-5CF7320F7FA3}"/>
              </a:ext>
            </a:extLst>
          </p:cNvPr>
          <p:cNvSpPr txBox="1"/>
          <p:nvPr/>
        </p:nvSpPr>
        <p:spPr>
          <a:xfrm rot="16200000">
            <a:off x="1447462" y="3549482"/>
            <a:ext cx="22739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latin typeface="+mn-lt"/>
              </a:rPr>
              <a:t>Zdraví</a:t>
            </a:r>
            <a:endParaRPr lang="en-GB" sz="2000" b="1" dirty="0" err="1">
              <a:latin typeface="+mn-lt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CB1477EF-166B-7374-C260-147FD4767940}"/>
              </a:ext>
            </a:extLst>
          </p:cNvPr>
          <p:cNvSpPr txBox="1"/>
          <p:nvPr/>
        </p:nvSpPr>
        <p:spPr>
          <a:xfrm>
            <a:off x="4412880" y="5953890"/>
            <a:ext cx="348409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err="1">
                <a:latin typeface="+mn-lt"/>
              </a:rPr>
              <a:t>Množství</a:t>
            </a:r>
            <a:r>
              <a:rPr lang="sk-SK" sz="2000" b="1" dirty="0">
                <a:latin typeface="+mn-lt"/>
              </a:rPr>
              <a:t> </a:t>
            </a:r>
            <a:r>
              <a:rPr lang="sk-SK" sz="2000" b="1" dirty="0" err="1">
                <a:latin typeface="+mn-lt"/>
              </a:rPr>
              <a:t>přípravku</a:t>
            </a:r>
            <a:endParaRPr lang="en-GB" sz="2000" b="1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1222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C71D1-CF6D-D1E2-897E-4E143084A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53AE7E1-854E-C3FB-EC07-86B9E25DA7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pic>
        <p:nvPicPr>
          <p:cNvPr id="6" name="Picture 2" descr="C:\Users\Taaanique\Desktop\corr-zero.gif">
            <a:extLst>
              <a:ext uri="{FF2B5EF4-FFF2-40B4-BE49-F238E27FC236}">
                <a16:creationId xmlns:a16="http://schemas.microsoft.com/office/drawing/2014/main" id="{09634E54-27EA-2A6F-FBFB-F851AB5A5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4369" y="1841343"/>
            <a:ext cx="6813662" cy="4460490"/>
          </a:xfrm>
          <a:prstGeom prst="rect">
            <a:avLst/>
          </a:prstGeom>
          <a:noFill/>
        </p:spPr>
      </p:pic>
      <p:sp>
        <p:nvSpPr>
          <p:cNvPr id="7" name="TextovéPole 3">
            <a:extLst>
              <a:ext uri="{FF2B5EF4-FFF2-40B4-BE49-F238E27FC236}">
                <a16:creationId xmlns:a16="http://schemas.microsoft.com/office/drawing/2014/main" id="{B5B358F0-94BB-4598-5FC8-5BAC348C4835}"/>
              </a:ext>
            </a:extLst>
          </p:cNvPr>
          <p:cNvSpPr txBox="1"/>
          <p:nvPr/>
        </p:nvSpPr>
        <p:spPr>
          <a:xfrm>
            <a:off x="9198031" y="1935867"/>
            <a:ext cx="1728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i="1" dirty="0">
                <a:solidFill>
                  <a:schemeClr val="accent6"/>
                </a:solidFill>
                <a:latin typeface="Calibri" pitchFamily="34" charset="0"/>
              </a:rPr>
              <a:t>r</a:t>
            </a:r>
            <a:r>
              <a:rPr lang="sk-SK" sz="3200" b="1" dirty="0">
                <a:solidFill>
                  <a:schemeClr val="accent6"/>
                </a:solidFill>
                <a:latin typeface="Calibri" pitchFamily="34" charset="0"/>
              </a:rPr>
              <a:t> = .70</a:t>
            </a:r>
            <a:endParaRPr lang="en-GB" sz="3200" b="1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EC93D4E7-D5E6-C104-3750-C393689983FC}"/>
              </a:ext>
            </a:extLst>
          </p:cNvPr>
          <p:cNvSpPr txBox="1">
            <a:spLocks/>
          </p:cNvSpPr>
          <p:nvPr/>
        </p:nvSpPr>
        <p:spPr>
          <a:xfrm>
            <a:off x="414000" y="127849"/>
            <a:ext cx="11481855" cy="19081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/>
              <a:t>KONFIRMAČNÍ ZKRESLENÍ:</a:t>
            </a:r>
            <a:br>
              <a:rPr lang="cs-CZ" sz="3200" kern="0" dirty="0"/>
            </a:br>
            <a:r>
              <a:rPr lang="cs-CZ" sz="3200" b="0" kern="0" dirty="0"/>
              <a:t>Podceňujeme, jak snadné je v komplexním světě najít podporu pro jakékoliv tvrzení...</a:t>
            </a:r>
          </a:p>
        </p:txBody>
      </p:sp>
      <p:sp>
        <p:nvSpPr>
          <p:cNvPr id="4" name="Elipsa 5">
            <a:extLst>
              <a:ext uri="{FF2B5EF4-FFF2-40B4-BE49-F238E27FC236}">
                <a16:creationId xmlns:a16="http://schemas.microsoft.com/office/drawing/2014/main" id="{53D142C9-3120-2FBF-EBD2-F1DC5712517F}"/>
              </a:ext>
            </a:extLst>
          </p:cNvPr>
          <p:cNvSpPr/>
          <p:nvPr/>
        </p:nvSpPr>
        <p:spPr>
          <a:xfrm rot="20044406">
            <a:off x="2607038" y="2623425"/>
            <a:ext cx="6977923" cy="2189306"/>
          </a:xfrm>
          <a:prstGeom prst="ellipse">
            <a:avLst/>
          </a:prstGeom>
          <a:solidFill>
            <a:srgbClr val="81E5A7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Kříž 6">
            <a:extLst>
              <a:ext uri="{FF2B5EF4-FFF2-40B4-BE49-F238E27FC236}">
                <a16:creationId xmlns:a16="http://schemas.microsoft.com/office/drawing/2014/main" id="{C399ABDD-B985-8E0A-3414-B62EFDD3E062}"/>
              </a:ext>
            </a:extLst>
          </p:cNvPr>
          <p:cNvSpPr/>
          <p:nvPr/>
        </p:nvSpPr>
        <p:spPr>
          <a:xfrm rot="18939056">
            <a:off x="7319535" y="4029870"/>
            <a:ext cx="1584176" cy="1584176"/>
          </a:xfrm>
          <a:prstGeom prst="plus">
            <a:avLst>
              <a:gd name="adj" fmla="val 4515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Kříž 7">
            <a:extLst>
              <a:ext uri="{FF2B5EF4-FFF2-40B4-BE49-F238E27FC236}">
                <a16:creationId xmlns:a16="http://schemas.microsoft.com/office/drawing/2014/main" id="{3563F23C-858C-F2FB-31D1-30A3BA68332E}"/>
              </a:ext>
            </a:extLst>
          </p:cNvPr>
          <p:cNvSpPr/>
          <p:nvPr/>
        </p:nvSpPr>
        <p:spPr>
          <a:xfrm rot="18939056">
            <a:off x="3566174" y="1948367"/>
            <a:ext cx="1584176" cy="1584176"/>
          </a:xfrm>
          <a:prstGeom prst="plus">
            <a:avLst>
              <a:gd name="adj" fmla="val 4515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 descr="C:\Users\Taaanique\Desktop\conceited.png">
            <a:extLst>
              <a:ext uri="{FF2B5EF4-FFF2-40B4-BE49-F238E27FC236}">
                <a16:creationId xmlns:a16="http://schemas.microsoft.com/office/drawing/2014/main" id="{D889E97E-A4C6-DE68-A405-866326194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7002" y="3676203"/>
            <a:ext cx="1452736" cy="1452736"/>
          </a:xfrm>
          <a:prstGeom prst="rect">
            <a:avLst/>
          </a:prstGeom>
          <a:noFill/>
        </p:spPr>
      </p:pic>
      <p:sp>
        <p:nvSpPr>
          <p:cNvPr id="11" name="TextovéPole 9">
            <a:extLst>
              <a:ext uri="{FF2B5EF4-FFF2-40B4-BE49-F238E27FC236}">
                <a16:creationId xmlns:a16="http://schemas.microsoft.com/office/drawing/2014/main" id="{8B4F43A5-253D-0F2B-5B9C-B6B758D050E4}"/>
              </a:ext>
            </a:extLst>
          </p:cNvPr>
          <p:cNvSpPr txBox="1"/>
          <p:nvPr/>
        </p:nvSpPr>
        <p:spPr>
          <a:xfrm>
            <a:off x="5628085" y="2669230"/>
            <a:ext cx="2888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latin typeface="Calibri" pitchFamily="34" charset="0"/>
              </a:rPr>
              <a:t>Se </a:t>
            </a:r>
            <a:r>
              <a:rPr lang="sk-SK" sz="2400" b="1" dirty="0" err="1">
                <a:latin typeface="Calibri" pitchFamily="34" charset="0"/>
              </a:rPr>
              <a:t>svými</a:t>
            </a:r>
            <a:r>
              <a:rPr lang="sk-SK" sz="2400" b="1" dirty="0">
                <a:latin typeface="Calibri" pitchFamily="34" charset="0"/>
              </a:rPr>
              <a:t> zdroji </a:t>
            </a:r>
            <a:r>
              <a:rPr lang="sk-SK" sz="2400" b="1" dirty="0" err="1">
                <a:latin typeface="Calibri" pitchFamily="34" charset="0"/>
              </a:rPr>
              <a:t>informací</a:t>
            </a:r>
            <a:r>
              <a:rPr lang="sk-SK" sz="2400" b="1" dirty="0">
                <a:latin typeface="Calibri" pitchFamily="34" charset="0"/>
              </a:rPr>
              <a:t> si </a:t>
            </a:r>
            <a:r>
              <a:rPr lang="sk-SK" sz="2400" b="1" dirty="0" err="1">
                <a:latin typeface="Calibri" pitchFamily="34" charset="0"/>
              </a:rPr>
              <a:t>mohu</a:t>
            </a:r>
            <a:r>
              <a:rPr lang="sk-SK" sz="2400" b="1" dirty="0">
                <a:latin typeface="Calibri" pitchFamily="34" charset="0"/>
              </a:rPr>
              <a:t> </a:t>
            </a:r>
            <a:r>
              <a:rPr lang="sk-SK" sz="2400" b="1" dirty="0" err="1">
                <a:latin typeface="Calibri" pitchFamily="34" charset="0"/>
              </a:rPr>
              <a:t>dělat</a:t>
            </a:r>
            <a:r>
              <a:rPr lang="sk-SK" sz="2400" b="1" dirty="0">
                <a:latin typeface="Calibri" pitchFamily="34" charset="0"/>
              </a:rPr>
              <a:t>, </a:t>
            </a:r>
            <a:r>
              <a:rPr lang="sk-SK" sz="2400" b="1" dirty="0" err="1">
                <a:latin typeface="Calibri" pitchFamily="34" charset="0"/>
              </a:rPr>
              <a:t>co</a:t>
            </a:r>
            <a:r>
              <a:rPr lang="sk-SK" sz="2400" b="1" dirty="0">
                <a:latin typeface="Calibri" pitchFamily="34" charset="0"/>
              </a:rPr>
              <a:t> chci</a:t>
            </a:r>
            <a:r>
              <a:rPr lang="sk-SK" b="1" dirty="0">
                <a:latin typeface="Calibri" pitchFamily="34" charset="0"/>
              </a:rPr>
              <a:t>!</a:t>
            </a:r>
            <a:endParaRPr lang="en-GB" sz="2400" b="1" dirty="0">
              <a:latin typeface="Calibri" pitchFamily="34" charset="0"/>
            </a:endParaRPr>
          </a:p>
        </p:txBody>
      </p:sp>
      <p:sp>
        <p:nvSpPr>
          <p:cNvPr id="12" name="Zástupný objekt pre pätu 3">
            <a:extLst>
              <a:ext uri="{FF2B5EF4-FFF2-40B4-BE49-F238E27FC236}">
                <a16:creationId xmlns:a16="http://schemas.microsoft.com/office/drawing/2014/main" id="{5F2FFDF4-FCC7-F801-5A1B-C2AC35243D0B}"/>
              </a:ext>
            </a:extLst>
          </p:cNvPr>
          <p:cNvSpPr txBox="1">
            <a:spLocks/>
          </p:cNvSpPr>
          <p:nvPr/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/>
              <a:t>Šarlatánství v medicíně – jaro 2024</a:t>
            </a:r>
            <a:endParaRPr lang="cs-CZ" dirty="0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C07F7B2C-1C82-6485-529D-7436DCE769BB}"/>
              </a:ext>
            </a:extLst>
          </p:cNvPr>
          <p:cNvSpPr txBox="1"/>
          <p:nvPr/>
        </p:nvSpPr>
        <p:spPr>
          <a:xfrm rot="16200000">
            <a:off x="1447462" y="3549482"/>
            <a:ext cx="22739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latin typeface="+mn-lt"/>
              </a:rPr>
              <a:t>Zdraví</a:t>
            </a:r>
            <a:endParaRPr lang="en-GB" sz="2000" b="1" dirty="0" err="1">
              <a:latin typeface="+mn-lt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40CF65E5-9B85-3B92-9593-A9E740B75A5B}"/>
              </a:ext>
            </a:extLst>
          </p:cNvPr>
          <p:cNvSpPr txBox="1"/>
          <p:nvPr/>
        </p:nvSpPr>
        <p:spPr>
          <a:xfrm>
            <a:off x="4412880" y="5953890"/>
            <a:ext cx="348409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err="1">
                <a:latin typeface="+mn-lt"/>
              </a:rPr>
              <a:t>Množství</a:t>
            </a:r>
            <a:r>
              <a:rPr lang="sk-SK" sz="2000" b="1" dirty="0">
                <a:latin typeface="+mn-lt"/>
              </a:rPr>
              <a:t> </a:t>
            </a:r>
            <a:r>
              <a:rPr lang="sk-SK" sz="2000" b="1" dirty="0" err="1">
                <a:latin typeface="+mn-lt"/>
              </a:rPr>
              <a:t>přípravku</a:t>
            </a:r>
            <a:endParaRPr lang="en-GB" sz="2000" b="1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347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DF726-D705-8DBC-2453-8EBE463F3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F8D39984-C19D-F39E-0FA1-2DFA4EC740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pic>
        <p:nvPicPr>
          <p:cNvPr id="6" name="Picture 2" descr="C:\Users\Taaanique\Desktop\1_CZK.png">
            <a:extLst>
              <a:ext uri="{FF2B5EF4-FFF2-40B4-BE49-F238E27FC236}">
                <a16:creationId xmlns:a16="http://schemas.microsoft.com/office/drawing/2014/main" id="{AB32DECE-292B-8F0D-675F-DC5683CA9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2516" y="2156674"/>
            <a:ext cx="1155452" cy="1146208"/>
          </a:xfrm>
          <a:prstGeom prst="rect">
            <a:avLst/>
          </a:prstGeom>
          <a:noFill/>
        </p:spPr>
      </p:pic>
      <p:pic>
        <p:nvPicPr>
          <p:cNvPr id="7" name="Picture 3" descr="C:\Users\Taaanique\Desktop\1_CZK_znak.png">
            <a:extLst>
              <a:ext uri="{FF2B5EF4-FFF2-40B4-BE49-F238E27FC236}">
                <a16:creationId xmlns:a16="http://schemas.microsoft.com/office/drawing/2014/main" id="{FD03A152-D9A1-F1BB-E820-5FA45BAE4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2516" y="3956298"/>
            <a:ext cx="1156693" cy="1147440"/>
          </a:xfrm>
          <a:prstGeom prst="rect">
            <a:avLst/>
          </a:prstGeom>
          <a:noFill/>
        </p:spPr>
      </p:pic>
      <p:pic>
        <p:nvPicPr>
          <p:cNvPr id="8" name="Picture 3" descr="C:\Users\Taaanique\Desktop\1_CZK_znak.png">
            <a:extLst>
              <a:ext uri="{FF2B5EF4-FFF2-40B4-BE49-F238E27FC236}">
                <a16:creationId xmlns:a16="http://schemas.microsoft.com/office/drawing/2014/main" id="{C24DB39E-027D-3C2A-8DE5-87884542F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0668" y="3956298"/>
            <a:ext cx="1156693" cy="1147440"/>
          </a:xfrm>
          <a:prstGeom prst="rect">
            <a:avLst/>
          </a:prstGeom>
          <a:noFill/>
        </p:spPr>
      </p:pic>
      <p:pic>
        <p:nvPicPr>
          <p:cNvPr id="9" name="Picture 3" descr="C:\Users\Taaanique\Desktop\1_CZK_znak.png">
            <a:extLst>
              <a:ext uri="{FF2B5EF4-FFF2-40B4-BE49-F238E27FC236}">
                <a16:creationId xmlns:a16="http://schemas.microsoft.com/office/drawing/2014/main" id="{1B51D7C7-A23A-ED35-5DBE-64A1AF950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4964" y="3956298"/>
            <a:ext cx="1156693" cy="1147440"/>
          </a:xfrm>
          <a:prstGeom prst="rect">
            <a:avLst/>
          </a:prstGeom>
          <a:noFill/>
        </p:spPr>
      </p:pic>
      <p:pic>
        <p:nvPicPr>
          <p:cNvPr id="10" name="Picture 2" descr="C:\Users\Taaanique\Desktop\1_CZK.png">
            <a:extLst>
              <a:ext uri="{FF2B5EF4-FFF2-40B4-BE49-F238E27FC236}">
                <a16:creationId xmlns:a16="http://schemas.microsoft.com/office/drawing/2014/main" id="{445B39D4-B404-502D-8B88-A96B394CF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6812" y="3956298"/>
            <a:ext cx="1161420" cy="1152128"/>
          </a:xfrm>
          <a:prstGeom prst="rect">
            <a:avLst/>
          </a:prstGeom>
          <a:noFill/>
        </p:spPr>
      </p:pic>
      <p:pic>
        <p:nvPicPr>
          <p:cNvPr id="11" name="Picture 2" descr="C:\Users\Taaanique\Desktop\1_CZK.png">
            <a:extLst>
              <a:ext uri="{FF2B5EF4-FFF2-40B4-BE49-F238E27FC236}">
                <a16:creationId xmlns:a16="http://schemas.microsoft.com/office/drawing/2014/main" id="{F04405FF-E6E6-824D-2B46-8E6D9802A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8660" y="2156098"/>
            <a:ext cx="1155452" cy="1146208"/>
          </a:xfrm>
          <a:prstGeom prst="rect">
            <a:avLst/>
          </a:prstGeom>
          <a:noFill/>
        </p:spPr>
      </p:pic>
      <p:pic>
        <p:nvPicPr>
          <p:cNvPr id="12" name="Picture 2" descr="C:\Users\Taaanique\Desktop\1_CZK.png">
            <a:extLst>
              <a:ext uri="{FF2B5EF4-FFF2-40B4-BE49-F238E27FC236}">
                <a16:creationId xmlns:a16="http://schemas.microsoft.com/office/drawing/2014/main" id="{1566B094-0EA1-6B9A-E22D-D97E354BA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6812" y="2156098"/>
            <a:ext cx="1155452" cy="1146208"/>
          </a:xfrm>
          <a:prstGeom prst="rect">
            <a:avLst/>
          </a:prstGeom>
          <a:noFill/>
        </p:spPr>
      </p:pic>
      <p:pic>
        <p:nvPicPr>
          <p:cNvPr id="13" name="Picture 2" descr="C:\Users\Taaanique\Desktop\1_CZK.png">
            <a:extLst>
              <a:ext uri="{FF2B5EF4-FFF2-40B4-BE49-F238E27FC236}">
                <a16:creationId xmlns:a16="http://schemas.microsoft.com/office/drawing/2014/main" id="{230465BC-0BF8-5642-44DF-5CDB21D95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2956" y="2156098"/>
            <a:ext cx="1155452" cy="1146208"/>
          </a:xfrm>
          <a:prstGeom prst="rect">
            <a:avLst/>
          </a:prstGeom>
          <a:noFill/>
        </p:spPr>
      </p:pic>
      <p:pic>
        <p:nvPicPr>
          <p:cNvPr id="14" name="Picture 2" descr="C:\Users\Taaanique\Desktop\1_CZK.png">
            <a:extLst>
              <a:ext uri="{FF2B5EF4-FFF2-40B4-BE49-F238E27FC236}">
                <a16:creationId xmlns:a16="http://schemas.microsoft.com/office/drawing/2014/main" id="{7DEF77FB-7E8A-4699-449A-37192E37B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1108" y="3956298"/>
            <a:ext cx="1155452" cy="1146208"/>
          </a:xfrm>
          <a:prstGeom prst="rect">
            <a:avLst/>
          </a:prstGeom>
          <a:noFill/>
        </p:spPr>
      </p:pic>
      <p:pic>
        <p:nvPicPr>
          <p:cNvPr id="15" name="Picture 2" descr="C:\Users\Taaanique\Desktop\1_CZK.png">
            <a:extLst>
              <a:ext uri="{FF2B5EF4-FFF2-40B4-BE49-F238E27FC236}">
                <a16:creationId xmlns:a16="http://schemas.microsoft.com/office/drawing/2014/main" id="{141F66EE-FE2A-504B-673D-32CD383FB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00" y="2156098"/>
            <a:ext cx="1155452" cy="1146208"/>
          </a:xfrm>
          <a:prstGeom prst="rect">
            <a:avLst/>
          </a:prstGeom>
          <a:noFill/>
        </p:spPr>
      </p:pic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72BCF8CA-17D0-52AE-26D4-DCEB0A2C6ABD}"/>
              </a:ext>
            </a:extLst>
          </p:cNvPr>
          <p:cNvSpPr txBox="1">
            <a:spLocks/>
          </p:cNvSpPr>
          <p:nvPr/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/>
              <a:t>Šarlatánství v medicíně – jaro 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2766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124FD-D5A1-5532-8A8F-BA3784AAE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15795BBD-BF66-FB7E-4A8C-A5CB99C4F4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Šarlatánství v medicíně – jaro 2024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B67485A0-DB93-BD3B-F827-18DF3D4763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30504B2-936C-2A4F-DC4F-11B0F505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385" y="400434"/>
            <a:ext cx="10753200" cy="1163994"/>
          </a:xfrm>
        </p:spPr>
        <p:txBody>
          <a:bodyPr/>
          <a:lstStyle/>
          <a:p>
            <a:r>
              <a:rPr lang="cs-CZ" i="1" dirty="0"/>
              <a:t>Post hoc, ergo </a:t>
            </a:r>
            <a:r>
              <a:rPr lang="cs-CZ" i="1" dirty="0" err="1"/>
              <a:t>propter</a:t>
            </a:r>
            <a:r>
              <a:rPr lang="cs-CZ" i="1" dirty="0"/>
              <a:t> hoc...</a:t>
            </a:r>
            <a:br>
              <a:rPr lang="cs-CZ" i="1" dirty="0"/>
            </a:br>
            <a:r>
              <a:rPr lang="cs-CZ" sz="2200" b="0" dirty="0">
                <a:solidFill>
                  <a:schemeClr val="accent4">
                    <a:lumMod val="50000"/>
                  </a:schemeClr>
                </a:solidFill>
              </a:rPr>
              <a:t>...anebo když „testuji“ kvalitu výzkumu intervencí, nikoli kvalitu intervence výzkumem.</a:t>
            </a:r>
            <a:endParaRPr lang="sk-SK" sz="2200" b="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4C264E66-414F-8809-0433-D6C78A2F5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solidFill>
                  <a:schemeClr val="tx2"/>
                </a:solidFill>
              </a:rPr>
              <a:t>Nesprávná interpretace </a:t>
            </a:r>
            <a:r>
              <a:rPr lang="cs-CZ" sz="2000" dirty="0" err="1">
                <a:solidFill>
                  <a:schemeClr val="tx2"/>
                </a:solidFill>
              </a:rPr>
              <a:t>spoluvýskytu</a:t>
            </a:r>
            <a:r>
              <a:rPr lang="cs-CZ" sz="2000" dirty="0">
                <a:solidFill>
                  <a:schemeClr val="tx2"/>
                </a:solidFill>
              </a:rPr>
              <a:t> jako specifického typu kauzálního vztahu bývá jednou s nejčastějších zdrojů posílení důvěry v nefungující praktiky... ale i nedůvěry ve fungující postupy. Obzvlášť v kombinaci s </a:t>
            </a:r>
            <a:r>
              <a:rPr lang="cs-CZ" sz="2000" dirty="0" err="1">
                <a:solidFill>
                  <a:schemeClr val="tx2"/>
                </a:solidFill>
              </a:rPr>
              <a:t>motivovaně</a:t>
            </a:r>
            <a:r>
              <a:rPr lang="cs-CZ" sz="2000" dirty="0">
                <a:solidFill>
                  <a:schemeClr val="tx2"/>
                </a:solidFill>
              </a:rPr>
              <a:t> selektivním výběrem důkazů.</a:t>
            </a:r>
            <a:endParaRPr lang="sk-SK" sz="2000" i="1" dirty="0">
              <a:solidFill>
                <a:schemeClr val="tx2"/>
              </a:solidFill>
            </a:endParaRPr>
          </a:p>
        </p:txBody>
      </p:sp>
      <p:pic>
        <p:nvPicPr>
          <p:cNvPr id="8" name="Obrázok 7" descr="Obrázok, na ktorom je osoba, ošatenie, stena, vnútri&#10;&#10;Automaticky generovaný popis">
            <a:extLst>
              <a:ext uri="{FF2B5EF4-FFF2-40B4-BE49-F238E27FC236}">
                <a16:creationId xmlns:a16="http://schemas.microsoft.com/office/drawing/2014/main" id="{FA08EF08-A800-E8FF-1FAC-5F8A0C2AC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4" y="3401481"/>
            <a:ext cx="3783725" cy="2483069"/>
          </a:xfrm>
          <a:prstGeom prst="rect">
            <a:avLst/>
          </a:prstGeom>
        </p:spPr>
      </p:pic>
      <p:sp>
        <p:nvSpPr>
          <p:cNvPr id="10" name="Bublina reči: oválna 9">
            <a:extLst>
              <a:ext uri="{FF2B5EF4-FFF2-40B4-BE49-F238E27FC236}">
                <a16:creationId xmlns:a16="http://schemas.microsoft.com/office/drawing/2014/main" id="{821247C6-C396-91AB-2CDD-85E8A88FCEFC}"/>
              </a:ext>
            </a:extLst>
          </p:cNvPr>
          <p:cNvSpPr/>
          <p:nvPr/>
        </p:nvSpPr>
        <p:spPr bwMode="auto">
          <a:xfrm>
            <a:off x="3276352" y="3128090"/>
            <a:ext cx="1651877" cy="1370203"/>
          </a:xfrm>
          <a:prstGeom prst="wedgeEllipseCallout">
            <a:avLst>
              <a:gd name="adj1" fmla="val -62698"/>
              <a:gd name="adj2" fmla="val 5256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D9BC241F-306F-D85C-1440-5AED4EB59555}"/>
              </a:ext>
            </a:extLst>
          </p:cNvPr>
          <p:cNvSpPr txBox="1"/>
          <p:nvPr/>
        </p:nvSpPr>
        <p:spPr>
          <a:xfrm>
            <a:off x="3083971" y="3274582"/>
            <a:ext cx="2036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 err="1">
                <a:latin typeface="+mn-lt"/>
              </a:rPr>
              <a:t>Nejdřív</a:t>
            </a:r>
            <a:r>
              <a:rPr lang="sk-SK" sz="1600" dirty="0">
                <a:latin typeface="+mn-lt"/>
              </a:rPr>
              <a:t> ale, </a:t>
            </a:r>
          </a:p>
          <a:p>
            <a:pPr algn="ctr"/>
            <a:r>
              <a:rPr lang="sk-SK" sz="1600" dirty="0">
                <a:latin typeface="+mn-lt"/>
              </a:rPr>
              <a:t>prosíme, vyplňte </a:t>
            </a:r>
          </a:p>
          <a:p>
            <a:pPr algn="ctr"/>
            <a:r>
              <a:rPr lang="sk-SK" sz="1600" dirty="0" err="1">
                <a:latin typeface="+mn-lt"/>
              </a:rPr>
              <a:t>tady</a:t>
            </a:r>
            <a:r>
              <a:rPr lang="sk-SK" sz="1600" dirty="0">
                <a:latin typeface="+mn-lt"/>
              </a:rPr>
              <a:t> tento dotazník...</a:t>
            </a:r>
            <a:endParaRPr lang="en-GB" sz="1600" dirty="0" err="1">
              <a:latin typeface="+mn-lt"/>
            </a:endParaRPr>
          </a:p>
        </p:txBody>
      </p:sp>
      <p:pic>
        <p:nvPicPr>
          <p:cNvPr id="6" name="Obrázok 5" descr="Obrázok, na ktorom je lopta, pestrofarebnosť, guľa, kruh&#10;&#10;Automaticky generovaný popis">
            <a:extLst>
              <a:ext uri="{FF2B5EF4-FFF2-40B4-BE49-F238E27FC236}">
                <a16:creationId xmlns:a16="http://schemas.microsoft.com/office/drawing/2014/main" id="{9C963A33-521E-A359-CB34-D403EDD987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1"/>
          <a:stretch/>
        </p:blipFill>
        <p:spPr>
          <a:xfrm>
            <a:off x="3585045" y="5052304"/>
            <a:ext cx="1654191" cy="1457812"/>
          </a:xfrm>
          <a:prstGeom prst="rect">
            <a:avLst/>
          </a:prstGeom>
        </p:spPr>
      </p:pic>
      <p:pic>
        <p:nvPicPr>
          <p:cNvPr id="12" name="Obrázok 11" descr="Obrázok, na ktorom je osoba, ošatenie, vnútri, stena&#10;&#10;Automaticky generovaný popis">
            <a:extLst>
              <a:ext uri="{FF2B5EF4-FFF2-40B4-BE49-F238E27FC236}">
                <a16:creationId xmlns:a16="http://schemas.microsoft.com/office/drawing/2014/main" id="{9FE3888E-CD3C-0CDB-349E-F42B95B21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7123" y="3444294"/>
            <a:ext cx="3835020" cy="2876265"/>
          </a:xfrm>
          <a:prstGeom prst="rect">
            <a:avLst/>
          </a:prstGeom>
        </p:spPr>
      </p:pic>
      <p:sp>
        <p:nvSpPr>
          <p:cNvPr id="14" name="Bublina reči: oválna 13">
            <a:extLst>
              <a:ext uri="{FF2B5EF4-FFF2-40B4-BE49-F238E27FC236}">
                <a16:creationId xmlns:a16="http://schemas.microsoft.com/office/drawing/2014/main" id="{69EA00BA-6B6C-5C12-1698-C41E3AA59538}"/>
              </a:ext>
            </a:extLst>
          </p:cNvPr>
          <p:cNvSpPr/>
          <p:nvPr/>
        </p:nvSpPr>
        <p:spPr bwMode="auto">
          <a:xfrm>
            <a:off x="5380131" y="3392905"/>
            <a:ext cx="1749225" cy="1329841"/>
          </a:xfrm>
          <a:prstGeom prst="wedgeEllipseCallout">
            <a:avLst>
              <a:gd name="adj1" fmla="val 68833"/>
              <a:gd name="adj2" fmla="val -6320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Bublina reči: oválna 14">
            <a:extLst>
              <a:ext uri="{FF2B5EF4-FFF2-40B4-BE49-F238E27FC236}">
                <a16:creationId xmlns:a16="http://schemas.microsoft.com/office/drawing/2014/main" id="{E559137B-C5C4-6BBF-C6D9-75BBC1574DD0}"/>
              </a:ext>
            </a:extLst>
          </p:cNvPr>
          <p:cNvSpPr/>
          <p:nvPr/>
        </p:nvSpPr>
        <p:spPr bwMode="auto">
          <a:xfrm>
            <a:off x="9690539" y="3160133"/>
            <a:ext cx="2382508" cy="2005865"/>
          </a:xfrm>
          <a:prstGeom prst="wedgeEllipseCallout">
            <a:avLst>
              <a:gd name="adj1" fmla="val -59923"/>
              <a:gd name="adj2" fmla="val -12483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CCE84D10-90E9-D3D3-3C72-128849E325D5}"/>
              </a:ext>
            </a:extLst>
          </p:cNvPr>
          <p:cNvSpPr txBox="1"/>
          <p:nvPr/>
        </p:nvSpPr>
        <p:spPr>
          <a:xfrm>
            <a:off x="9690539" y="3320302"/>
            <a:ext cx="2382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 err="1">
                <a:latin typeface="+mn-lt"/>
              </a:rPr>
              <a:t>Já</a:t>
            </a:r>
            <a:r>
              <a:rPr lang="sk-SK" sz="1600" dirty="0">
                <a:latin typeface="+mn-lt"/>
              </a:rPr>
              <a:t> tu </a:t>
            </a:r>
            <a:r>
              <a:rPr lang="sk-SK" sz="1600" dirty="0" err="1">
                <a:latin typeface="+mn-lt"/>
              </a:rPr>
              <a:t>metodu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samozřejmě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užívám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pouze</a:t>
            </a:r>
            <a:r>
              <a:rPr lang="sk-SK" sz="1600" dirty="0">
                <a:latin typeface="+mn-lt"/>
              </a:rPr>
              <a:t> u </a:t>
            </a:r>
            <a:r>
              <a:rPr lang="sk-SK" sz="1600" dirty="0" err="1">
                <a:latin typeface="+mn-lt"/>
              </a:rPr>
              <a:t>pacientů</a:t>
            </a:r>
            <a:r>
              <a:rPr lang="sk-SK" sz="1600" dirty="0">
                <a:latin typeface="+mn-lt"/>
              </a:rPr>
              <a:t>, u </a:t>
            </a:r>
            <a:r>
              <a:rPr lang="sk-SK" sz="1600" dirty="0" err="1">
                <a:latin typeface="+mn-lt"/>
              </a:rPr>
              <a:t>nichž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se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jasně</a:t>
            </a:r>
            <a:r>
              <a:rPr lang="sk-SK" sz="1600" dirty="0">
                <a:latin typeface="+mn-lt"/>
              </a:rPr>
              <a:t> ukazuje, že funguje... Ani </a:t>
            </a:r>
            <a:r>
              <a:rPr lang="sk-SK" sz="1600" dirty="0" err="1">
                <a:latin typeface="+mn-lt"/>
              </a:rPr>
              <a:t>vědci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nevědí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všechno</a:t>
            </a:r>
            <a:r>
              <a:rPr lang="sk-SK" sz="1600" dirty="0">
                <a:latin typeface="+mn-lt"/>
              </a:rPr>
              <a:t>...</a:t>
            </a:r>
            <a:endParaRPr lang="en-GB" sz="1600" dirty="0" err="1">
              <a:latin typeface="+mn-lt"/>
            </a:endParaRP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E48D9E34-B28B-B238-86FE-E39FF8FD006C}"/>
              </a:ext>
            </a:extLst>
          </p:cNvPr>
          <p:cNvSpPr txBox="1"/>
          <p:nvPr/>
        </p:nvSpPr>
        <p:spPr>
          <a:xfrm>
            <a:off x="5256402" y="3566523"/>
            <a:ext cx="2036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 err="1">
                <a:latin typeface="+mn-lt"/>
              </a:rPr>
              <a:t>Nejsou</a:t>
            </a:r>
            <a:r>
              <a:rPr lang="sk-SK" sz="1600" dirty="0">
                <a:latin typeface="+mn-lt"/>
              </a:rPr>
              <a:t> pro to </a:t>
            </a:r>
          </a:p>
          <a:p>
            <a:pPr algn="ctr"/>
            <a:r>
              <a:rPr lang="sk-SK" sz="1600" dirty="0">
                <a:latin typeface="+mn-lt"/>
              </a:rPr>
              <a:t>ale </a:t>
            </a:r>
            <a:r>
              <a:rPr lang="sk-SK" sz="1600" dirty="0" err="1">
                <a:latin typeface="+mn-lt"/>
              </a:rPr>
              <a:t>žádné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vědecké</a:t>
            </a:r>
            <a:r>
              <a:rPr lang="sk-SK" sz="1600" dirty="0">
                <a:latin typeface="+mn-lt"/>
              </a:rPr>
              <a:t> </a:t>
            </a:r>
            <a:r>
              <a:rPr lang="sk-SK" sz="1600" dirty="0" err="1">
                <a:latin typeface="+mn-lt"/>
              </a:rPr>
              <a:t>důkazy</a:t>
            </a:r>
            <a:r>
              <a:rPr lang="sk-SK" sz="1600" dirty="0">
                <a:latin typeface="+mn-lt"/>
              </a:rPr>
              <a:t>, pane </a:t>
            </a:r>
            <a:r>
              <a:rPr lang="sk-SK" sz="1600" dirty="0" err="1">
                <a:latin typeface="+mn-lt"/>
              </a:rPr>
              <a:t>doktore</a:t>
            </a:r>
            <a:r>
              <a:rPr lang="sk-SK" sz="1600" dirty="0">
                <a:latin typeface="+mn-lt"/>
              </a:rPr>
              <a:t>...</a:t>
            </a:r>
            <a:endParaRPr lang="en-GB" sz="16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4689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A684AA93-CDDA-10F3-5C53-9244BD2FE3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pic>
        <p:nvPicPr>
          <p:cNvPr id="9" name="Obrázok 8" descr="Obrázok, na ktorom je text, ošatenie, brucho, osoba&#10;&#10;Automaticky generovaný popis">
            <a:extLst>
              <a:ext uri="{FF2B5EF4-FFF2-40B4-BE49-F238E27FC236}">
                <a16:creationId xmlns:a16="http://schemas.microsoft.com/office/drawing/2014/main" id="{35A353FD-334C-0F1E-919D-950C55F28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1625415"/>
            <a:ext cx="6246444" cy="3863780"/>
          </a:xfrm>
          <a:prstGeom prst="rect">
            <a:avLst/>
          </a:prstGeom>
        </p:spPr>
      </p:pic>
      <p:pic>
        <p:nvPicPr>
          <p:cNvPr id="7" name="Obrázok 6" descr="Obrázok, na ktorom je ovocie, bobuľa, superjedlo, sladkosť&#10;&#10;Automaticky generovaný popis">
            <a:extLst>
              <a:ext uri="{FF2B5EF4-FFF2-40B4-BE49-F238E27FC236}">
                <a16:creationId xmlns:a16="http://schemas.microsoft.com/office/drawing/2014/main" id="{76301373-2588-2037-3305-A9F802589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835" y="3926708"/>
            <a:ext cx="2942165" cy="1961443"/>
          </a:xfrm>
          <a:prstGeom prst="rect">
            <a:avLst/>
          </a:prstGeom>
        </p:spPr>
      </p:pic>
      <p:pic>
        <p:nvPicPr>
          <p:cNvPr id="11" name="Obrázok 10" descr="Obrázok, na ktorom je jedlo, tanier, kuchyňa, zelenina&#10;&#10;Automaticky generovaný popis">
            <a:extLst>
              <a:ext uri="{FF2B5EF4-FFF2-40B4-BE49-F238E27FC236}">
                <a16:creationId xmlns:a16="http://schemas.microsoft.com/office/drawing/2014/main" id="{4E3E97C9-03BE-412F-D44F-134B4FDFF0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74" y="2088260"/>
            <a:ext cx="2942166" cy="1961444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B0D9451F-0865-4C5C-C36E-1A99753F3E38}"/>
              </a:ext>
            </a:extLst>
          </p:cNvPr>
          <p:cNvSpPr txBox="1"/>
          <p:nvPr/>
        </p:nvSpPr>
        <p:spPr>
          <a:xfrm>
            <a:off x="219194" y="482912"/>
            <a:ext cx="7330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3200" b="1" dirty="0">
                <a:solidFill>
                  <a:schemeClr val="tx2"/>
                </a:solidFill>
                <a:latin typeface="+mn-lt"/>
              </a:rPr>
              <a:t>„</a:t>
            </a:r>
            <a:r>
              <a:rPr lang="sk-SK" sz="3200" b="1" dirty="0" err="1">
                <a:solidFill>
                  <a:schemeClr val="tx2"/>
                </a:solidFill>
                <a:latin typeface="+mn-lt"/>
              </a:rPr>
              <a:t>Kupte</a:t>
            </a:r>
            <a:r>
              <a:rPr lang="sk-SK" sz="3200" b="1" dirty="0">
                <a:solidFill>
                  <a:schemeClr val="tx2"/>
                </a:solidFill>
                <a:latin typeface="+mn-lt"/>
              </a:rPr>
              <a:t> si náš revoluční </a:t>
            </a:r>
            <a:r>
              <a:rPr lang="sk-SK" sz="3200" b="1" dirty="0" err="1">
                <a:solidFill>
                  <a:schemeClr val="tx2"/>
                </a:solidFill>
                <a:latin typeface="+mn-lt"/>
              </a:rPr>
              <a:t>výrobek</a:t>
            </a:r>
            <a:r>
              <a:rPr lang="sk-SK" sz="3200" b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sk-SK" sz="3200" b="1" dirty="0" err="1">
                <a:solidFill>
                  <a:schemeClr val="tx2"/>
                </a:solidFill>
                <a:latin typeface="+mn-lt"/>
              </a:rPr>
              <a:t>rychlé</a:t>
            </a:r>
            <a:r>
              <a:rPr lang="sk-SK" sz="32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sz="3200" b="1" dirty="0" err="1">
                <a:solidFill>
                  <a:schemeClr val="tx2"/>
                </a:solidFill>
                <a:latin typeface="+mn-lt"/>
              </a:rPr>
              <a:t>hubnutí</a:t>
            </a:r>
            <a:r>
              <a:rPr lang="sk-SK" sz="32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sz="3200" b="1" dirty="0" err="1">
                <a:solidFill>
                  <a:schemeClr val="tx2"/>
                </a:solidFill>
                <a:latin typeface="+mn-lt"/>
              </a:rPr>
              <a:t>zaručeno</a:t>
            </a:r>
            <a:r>
              <a:rPr lang="sk-SK" sz="3200" b="1" dirty="0">
                <a:solidFill>
                  <a:schemeClr val="tx2"/>
                </a:solidFill>
                <a:latin typeface="+mn-lt"/>
              </a:rPr>
              <a:t>!!!“</a:t>
            </a:r>
            <a:endParaRPr lang="en-GB" sz="32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8A9ED41D-4337-E7C0-9FA2-EB7D55811085}"/>
              </a:ext>
            </a:extLst>
          </p:cNvPr>
          <p:cNvSpPr txBox="1"/>
          <p:nvPr/>
        </p:nvSpPr>
        <p:spPr>
          <a:xfrm>
            <a:off x="7988845" y="1034360"/>
            <a:ext cx="3983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800" dirty="0">
                <a:solidFill>
                  <a:schemeClr val="tx2"/>
                </a:solidFill>
                <a:latin typeface="+mn-lt"/>
              </a:rPr>
              <a:t>„</a:t>
            </a:r>
            <a:r>
              <a:rPr lang="sk-SK" sz="1800" dirty="0" err="1">
                <a:solidFill>
                  <a:schemeClr val="tx2"/>
                </a:solidFill>
                <a:latin typeface="+mn-lt"/>
              </a:rPr>
              <a:t>Jo</a:t>
            </a:r>
            <a:r>
              <a:rPr lang="sk-SK" sz="1800" dirty="0">
                <a:solidFill>
                  <a:schemeClr val="tx2"/>
                </a:solidFill>
                <a:latin typeface="+mn-lt"/>
              </a:rPr>
              <a:t> a </a:t>
            </a:r>
            <a:r>
              <a:rPr lang="sk-SK" sz="1800" dirty="0" err="1">
                <a:solidFill>
                  <a:schemeClr val="tx2"/>
                </a:solidFill>
                <a:latin typeface="+mn-lt"/>
              </a:rPr>
              <a:t>mimochodem</a:t>
            </a:r>
            <a:r>
              <a:rPr lang="sk-SK" sz="1800" dirty="0">
                <a:solidFill>
                  <a:schemeClr val="tx2"/>
                </a:solidFill>
                <a:latin typeface="+mn-lt"/>
              </a:rPr>
              <a:t>, pro zaručení efektu je </a:t>
            </a:r>
            <a:r>
              <a:rPr lang="sk-SK" sz="1800" dirty="0" err="1">
                <a:solidFill>
                  <a:schemeClr val="tx2"/>
                </a:solidFill>
                <a:latin typeface="+mn-lt"/>
              </a:rPr>
              <a:t>nutno</a:t>
            </a:r>
            <a:r>
              <a:rPr lang="sk-SK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sz="1800" dirty="0" err="1">
                <a:solidFill>
                  <a:schemeClr val="tx2"/>
                </a:solidFill>
                <a:latin typeface="+mn-lt"/>
              </a:rPr>
              <a:t>dodržovat</a:t>
            </a:r>
            <a:r>
              <a:rPr lang="sk-SK" sz="1800" dirty="0">
                <a:solidFill>
                  <a:schemeClr val="tx2"/>
                </a:solidFill>
                <a:latin typeface="+mn-lt"/>
              </a:rPr>
              <a:t> stanovený postup, </a:t>
            </a:r>
            <a:r>
              <a:rPr lang="sk-SK" sz="1800" dirty="0" err="1">
                <a:solidFill>
                  <a:schemeClr val="tx2"/>
                </a:solidFill>
                <a:latin typeface="+mn-lt"/>
              </a:rPr>
              <a:t>kterého</a:t>
            </a:r>
            <a:r>
              <a:rPr lang="sk-SK" sz="1800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sz="1800" dirty="0" err="1">
                <a:solidFill>
                  <a:schemeClr val="tx2"/>
                </a:solidFill>
                <a:latin typeface="+mn-lt"/>
              </a:rPr>
              <a:t>součástí</a:t>
            </a:r>
            <a:r>
              <a:rPr lang="sk-SK" sz="1800" dirty="0">
                <a:solidFill>
                  <a:schemeClr val="tx2"/>
                </a:solidFill>
                <a:latin typeface="+mn-lt"/>
              </a:rPr>
              <a:t> je...“</a:t>
            </a:r>
            <a:endParaRPr lang="en-GB" sz="1800" dirty="0" err="1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5" name="Obrázok 14" descr="Obrázok, na ktorom je ľudská tvár, ošatenie, osoba, blejzer&#10;&#10;Automaticky generovaný popis">
            <a:extLst>
              <a:ext uri="{FF2B5EF4-FFF2-40B4-BE49-F238E27FC236}">
                <a16:creationId xmlns:a16="http://schemas.microsoft.com/office/drawing/2014/main" id="{89A77B10-1CA6-B057-BED2-B9CCFE7162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67"/>
          <a:stretch/>
        </p:blipFill>
        <p:spPr>
          <a:xfrm>
            <a:off x="6600589" y="4811193"/>
            <a:ext cx="2776512" cy="2046807"/>
          </a:xfrm>
          <a:prstGeom prst="rect">
            <a:avLst/>
          </a:prstGeom>
        </p:spPr>
      </p:pic>
      <p:sp>
        <p:nvSpPr>
          <p:cNvPr id="16" name="Bublina reči: oválna 15">
            <a:extLst>
              <a:ext uri="{FF2B5EF4-FFF2-40B4-BE49-F238E27FC236}">
                <a16:creationId xmlns:a16="http://schemas.microsoft.com/office/drawing/2014/main" id="{53C85F90-8D55-7288-796A-9E80C5B61ED4}"/>
              </a:ext>
            </a:extLst>
          </p:cNvPr>
          <p:cNvSpPr/>
          <p:nvPr/>
        </p:nvSpPr>
        <p:spPr bwMode="auto">
          <a:xfrm>
            <a:off x="5261378" y="4745908"/>
            <a:ext cx="1749225" cy="1329841"/>
          </a:xfrm>
          <a:prstGeom prst="wedgeEllipseCallout">
            <a:avLst>
              <a:gd name="adj1" fmla="val 68833"/>
              <a:gd name="adj2" fmla="val -6320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F6DBB3CA-8C0D-BF9F-54CF-CA010F6A306B}"/>
              </a:ext>
            </a:extLst>
          </p:cNvPr>
          <p:cNvSpPr txBox="1"/>
          <p:nvPr/>
        </p:nvSpPr>
        <p:spPr>
          <a:xfrm>
            <a:off x="5317984" y="4909555"/>
            <a:ext cx="1636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 err="1">
                <a:latin typeface="+mn-lt"/>
              </a:rPr>
              <a:t>Vždyť</a:t>
            </a:r>
            <a:r>
              <a:rPr lang="sk-SK" sz="1600" dirty="0">
                <a:latin typeface="+mn-lt"/>
              </a:rPr>
              <a:t> </a:t>
            </a:r>
          </a:p>
          <a:p>
            <a:pPr algn="ctr"/>
            <a:r>
              <a:rPr lang="sk-SK" sz="1600" dirty="0" err="1">
                <a:latin typeface="+mn-lt"/>
              </a:rPr>
              <a:t>hubnou</a:t>
            </a:r>
            <a:r>
              <a:rPr lang="sk-SK" sz="1600" dirty="0">
                <a:latin typeface="+mn-lt"/>
              </a:rPr>
              <a:t>, tak kde je problém???</a:t>
            </a:r>
            <a:endParaRPr lang="en-GB" sz="1600" dirty="0" err="1">
              <a:latin typeface="+mn-lt"/>
            </a:endParaRP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FCE26803-269E-2166-8D23-135EFFCE6006}"/>
              </a:ext>
            </a:extLst>
          </p:cNvPr>
          <p:cNvSpPr txBox="1">
            <a:spLocks/>
          </p:cNvSpPr>
          <p:nvPr/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/>
              <a:t>Šarlatánství v medicíně – jaro 2024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4674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oľný tvar: obrazec 9">
            <a:extLst>
              <a:ext uri="{FF2B5EF4-FFF2-40B4-BE49-F238E27FC236}">
                <a16:creationId xmlns:a16="http://schemas.microsoft.com/office/drawing/2014/main" id="{C3EF6CAB-91B0-D1C6-5648-60608A6D2E5C}"/>
              </a:ext>
            </a:extLst>
          </p:cNvPr>
          <p:cNvSpPr/>
          <p:nvPr/>
        </p:nvSpPr>
        <p:spPr>
          <a:xfrm>
            <a:off x="6322979" y="3122523"/>
            <a:ext cx="4088655" cy="3323308"/>
          </a:xfrm>
          <a:custGeom>
            <a:avLst/>
            <a:gdLst>
              <a:gd name="connsiteX0" fmla="*/ 0 w 4088655"/>
              <a:gd name="connsiteY0" fmla="*/ 3142090 h 3323308"/>
              <a:gd name="connsiteX1" fmla="*/ 48638 w 4088655"/>
              <a:gd name="connsiteY1" fmla="*/ 3103179 h 3323308"/>
              <a:gd name="connsiteX2" fmla="*/ 369651 w 4088655"/>
              <a:gd name="connsiteY2" fmla="*/ 3083724 h 3323308"/>
              <a:gd name="connsiteX3" fmla="*/ 739302 w 4088655"/>
              <a:gd name="connsiteY3" fmla="*/ 3112907 h 3323308"/>
              <a:gd name="connsiteX4" fmla="*/ 894944 w 4088655"/>
              <a:gd name="connsiteY4" fmla="*/ 3171273 h 3323308"/>
              <a:gd name="connsiteX5" fmla="*/ 972766 w 4088655"/>
              <a:gd name="connsiteY5" fmla="*/ 3210183 h 3323308"/>
              <a:gd name="connsiteX6" fmla="*/ 1040859 w 4088655"/>
              <a:gd name="connsiteY6" fmla="*/ 3249094 h 3323308"/>
              <a:gd name="connsiteX7" fmla="*/ 1381327 w 4088655"/>
              <a:gd name="connsiteY7" fmla="*/ 3268549 h 3323308"/>
              <a:gd name="connsiteX8" fmla="*/ 1896893 w 4088655"/>
              <a:gd name="connsiteY8" fmla="*/ 3307460 h 3323308"/>
              <a:gd name="connsiteX9" fmla="*/ 2402732 w 4088655"/>
              <a:gd name="connsiteY9" fmla="*/ 3288005 h 3323308"/>
              <a:gd name="connsiteX10" fmla="*/ 2577830 w 4088655"/>
              <a:gd name="connsiteY10" fmla="*/ 3239366 h 3323308"/>
              <a:gd name="connsiteX11" fmla="*/ 2801566 w 4088655"/>
              <a:gd name="connsiteY11" fmla="*/ 3112907 h 3323308"/>
              <a:gd name="connsiteX12" fmla="*/ 2918298 w 4088655"/>
              <a:gd name="connsiteY12" fmla="*/ 3044813 h 3323308"/>
              <a:gd name="connsiteX13" fmla="*/ 3112851 w 4088655"/>
              <a:gd name="connsiteY13" fmla="*/ 2966992 h 3323308"/>
              <a:gd name="connsiteX14" fmla="*/ 3210127 w 4088655"/>
              <a:gd name="connsiteY14" fmla="*/ 2928081 h 3323308"/>
              <a:gd name="connsiteX15" fmla="*/ 3307404 w 4088655"/>
              <a:gd name="connsiteY15" fmla="*/ 2869715 h 3323308"/>
              <a:gd name="connsiteX16" fmla="*/ 3394953 w 4088655"/>
              <a:gd name="connsiteY16" fmla="*/ 2830805 h 3323308"/>
              <a:gd name="connsiteX17" fmla="*/ 3647872 w 4088655"/>
              <a:gd name="connsiteY17" fmla="*/ 2645979 h 3323308"/>
              <a:gd name="connsiteX18" fmla="*/ 3871608 w 4088655"/>
              <a:gd name="connsiteY18" fmla="*/ 2490337 h 3323308"/>
              <a:gd name="connsiteX19" fmla="*/ 3939702 w 4088655"/>
              <a:gd name="connsiteY19" fmla="*/ 2383332 h 3323308"/>
              <a:gd name="connsiteX20" fmla="*/ 4027251 w 4088655"/>
              <a:gd name="connsiteY20" fmla="*/ 2266600 h 3323308"/>
              <a:gd name="connsiteX21" fmla="*/ 4075889 w 4088655"/>
              <a:gd name="connsiteY21" fmla="*/ 2159596 h 3323308"/>
              <a:gd name="connsiteX22" fmla="*/ 4066161 w 4088655"/>
              <a:gd name="connsiteY22" fmla="*/ 1926132 h 3323308"/>
              <a:gd name="connsiteX23" fmla="*/ 4027251 w 4088655"/>
              <a:gd name="connsiteY23" fmla="*/ 1828856 h 3323308"/>
              <a:gd name="connsiteX24" fmla="*/ 4007795 w 4088655"/>
              <a:gd name="connsiteY24" fmla="*/ 1770490 h 3323308"/>
              <a:gd name="connsiteX25" fmla="*/ 3959157 w 4088655"/>
              <a:gd name="connsiteY25" fmla="*/ 1702396 h 3323308"/>
              <a:gd name="connsiteX26" fmla="*/ 3910519 w 4088655"/>
              <a:gd name="connsiteY26" fmla="*/ 1614847 h 3323308"/>
              <a:gd name="connsiteX27" fmla="*/ 3871608 w 4088655"/>
              <a:gd name="connsiteY27" fmla="*/ 1498115 h 3323308"/>
              <a:gd name="connsiteX28" fmla="*/ 3784059 w 4088655"/>
              <a:gd name="connsiteY28" fmla="*/ 1342473 h 3323308"/>
              <a:gd name="connsiteX29" fmla="*/ 3774332 w 4088655"/>
              <a:gd name="connsiteY29" fmla="*/ 1293834 h 3323308"/>
              <a:gd name="connsiteX30" fmla="*/ 3754876 w 4088655"/>
              <a:gd name="connsiteY30" fmla="*/ 1274379 h 3323308"/>
              <a:gd name="connsiteX31" fmla="*/ 3745149 w 4088655"/>
              <a:gd name="connsiteY31" fmla="*/ 1225741 h 3323308"/>
              <a:gd name="connsiteX32" fmla="*/ 3735421 w 4088655"/>
              <a:gd name="connsiteY32" fmla="*/ 1196558 h 3323308"/>
              <a:gd name="connsiteX33" fmla="*/ 3715966 w 4088655"/>
              <a:gd name="connsiteY33" fmla="*/ 1118737 h 3323308"/>
              <a:gd name="connsiteX34" fmla="*/ 3706238 w 4088655"/>
              <a:gd name="connsiteY34" fmla="*/ 1089554 h 3323308"/>
              <a:gd name="connsiteX35" fmla="*/ 3677055 w 4088655"/>
              <a:gd name="connsiteY35" fmla="*/ 1060371 h 3323308"/>
              <a:gd name="connsiteX36" fmla="*/ 3560323 w 4088655"/>
              <a:gd name="connsiteY36" fmla="*/ 933911 h 3323308"/>
              <a:gd name="connsiteX37" fmla="*/ 3511685 w 4088655"/>
              <a:gd name="connsiteY37" fmla="*/ 904728 h 3323308"/>
              <a:gd name="connsiteX38" fmla="*/ 3414408 w 4088655"/>
              <a:gd name="connsiteY38" fmla="*/ 826907 h 3323308"/>
              <a:gd name="connsiteX39" fmla="*/ 3375498 w 4088655"/>
              <a:gd name="connsiteY39" fmla="*/ 807451 h 3323308"/>
              <a:gd name="connsiteX40" fmla="*/ 3287949 w 4088655"/>
              <a:gd name="connsiteY40" fmla="*/ 768541 h 3323308"/>
              <a:gd name="connsiteX41" fmla="*/ 3239310 w 4088655"/>
              <a:gd name="connsiteY41" fmla="*/ 749086 h 3323308"/>
              <a:gd name="connsiteX42" fmla="*/ 3200400 w 4088655"/>
              <a:gd name="connsiteY42" fmla="*/ 719903 h 3323308"/>
              <a:gd name="connsiteX43" fmla="*/ 2996119 w 4088655"/>
              <a:gd name="connsiteY43" fmla="*/ 690720 h 3323308"/>
              <a:gd name="connsiteX44" fmla="*/ 2966936 w 4088655"/>
              <a:gd name="connsiteY44" fmla="*/ 671264 h 3323308"/>
              <a:gd name="connsiteX45" fmla="*/ 2869659 w 4088655"/>
              <a:gd name="connsiteY45" fmla="*/ 651809 h 3323308"/>
              <a:gd name="connsiteX46" fmla="*/ 2830749 w 4088655"/>
              <a:gd name="connsiteY46" fmla="*/ 642081 h 3323308"/>
              <a:gd name="connsiteX47" fmla="*/ 2733472 w 4088655"/>
              <a:gd name="connsiteY47" fmla="*/ 612898 h 3323308"/>
              <a:gd name="connsiteX48" fmla="*/ 2665378 w 4088655"/>
              <a:gd name="connsiteY48" fmla="*/ 603171 h 3323308"/>
              <a:gd name="connsiteX49" fmla="*/ 2568102 w 4088655"/>
              <a:gd name="connsiteY49" fmla="*/ 593443 h 3323308"/>
              <a:gd name="connsiteX50" fmla="*/ 2490281 w 4088655"/>
              <a:gd name="connsiteY50" fmla="*/ 583715 h 3323308"/>
              <a:gd name="connsiteX51" fmla="*/ 2363821 w 4088655"/>
              <a:gd name="connsiteY51" fmla="*/ 544805 h 3323308"/>
              <a:gd name="connsiteX52" fmla="*/ 2227634 w 4088655"/>
              <a:gd name="connsiteY52" fmla="*/ 486439 h 3323308"/>
              <a:gd name="connsiteX53" fmla="*/ 2140085 w 4088655"/>
              <a:gd name="connsiteY53" fmla="*/ 447528 h 3323308"/>
              <a:gd name="connsiteX54" fmla="*/ 2081719 w 4088655"/>
              <a:gd name="connsiteY54" fmla="*/ 428073 h 3323308"/>
              <a:gd name="connsiteX55" fmla="*/ 2023353 w 4088655"/>
              <a:gd name="connsiteY55" fmla="*/ 398890 h 3323308"/>
              <a:gd name="connsiteX56" fmla="*/ 1887166 w 4088655"/>
              <a:gd name="connsiteY56" fmla="*/ 379434 h 3323308"/>
              <a:gd name="connsiteX57" fmla="*/ 1741251 w 4088655"/>
              <a:gd name="connsiteY57" fmla="*/ 369707 h 3323308"/>
              <a:gd name="connsiteX58" fmla="*/ 1634247 w 4088655"/>
              <a:gd name="connsiteY58" fmla="*/ 359979 h 3323308"/>
              <a:gd name="connsiteX59" fmla="*/ 1449421 w 4088655"/>
              <a:gd name="connsiteY59" fmla="*/ 330796 h 3323308"/>
              <a:gd name="connsiteX60" fmla="*/ 1274323 w 4088655"/>
              <a:gd name="connsiteY60" fmla="*/ 340524 h 3323308"/>
              <a:gd name="connsiteX61" fmla="*/ 1070042 w 4088655"/>
              <a:gd name="connsiteY61" fmla="*/ 321068 h 3323308"/>
              <a:gd name="connsiteX62" fmla="*/ 972766 w 4088655"/>
              <a:gd name="connsiteY62" fmla="*/ 301613 h 3323308"/>
              <a:gd name="connsiteX63" fmla="*/ 904672 w 4088655"/>
              <a:gd name="connsiteY63" fmla="*/ 291886 h 3323308"/>
              <a:gd name="connsiteX64" fmla="*/ 749030 w 4088655"/>
              <a:gd name="connsiteY64" fmla="*/ 243247 h 3323308"/>
              <a:gd name="connsiteX65" fmla="*/ 622570 w 4088655"/>
              <a:gd name="connsiteY65" fmla="*/ 233520 h 3323308"/>
              <a:gd name="connsiteX66" fmla="*/ 389106 w 4088655"/>
              <a:gd name="connsiteY66" fmla="*/ 175154 h 3323308"/>
              <a:gd name="connsiteX67" fmla="*/ 359923 w 4088655"/>
              <a:gd name="connsiteY67" fmla="*/ 145971 h 3323308"/>
              <a:gd name="connsiteX68" fmla="*/ 321012 w 4088655"/>
              <a:gd name="connsiteY68" fmla="*/ 29239 h 3323308"/>
              <a:gd name="connsiteX69" fmla="*/ 291830 w 4088655"/>
              <a:gd name="connsiteY69" fmla="*/ 56 h 33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088655" h="3323308">
                <a:moveTo>
                  <a:pt x="0" y="3142090"/>
                </a:moveTo>
                <a:cubicBezTo>
                  <a:pt x="16213" y="3129120"/>
                  <a:pt x="31122" y="3114326"/>
                  <a:pt x="48638" y="3103179"/>
                </a:cubicBezTo>
                <a:cubicBezTo>
                  <a:pt x="157676" y="3033791"/>
                  <a:pt x="196785" y="3077321"/>
                  <a:pt x="369651" y="3083724"/>
                </a:cubicBezTo>
                <a:cubicBezTo>
                  <a:pt x="492868" y="3093452"/>
                  <a:pt x="622044" y="3073822"/>
                  <a:pt x="739302" y="3112907"/>
                </a:cubicBezTo>
                <a:cubicBezTo>
                  <a:pt x="803484" y="3134300"/>
                  <a:pt x="825144" y="3140251"/>
                  <a:pt x="894944" y="3171273"/>
                </a:cubicBezTo>
                <a:cubicBezTo>
                  <a:pt x="921447" y="3183052"/>
                  <a:pt x="947176" y="3196535"/>
                  <a:pt x="972766" y="3210183"/>
                </a:cubicBezTo>
                <a:cubicBezTo>
                  <a:pt x="995833" y="3222485"/>
                  <a:pt x="1014980" y="3245397"/>
                  <a:pt x="1040859" y="3249094"/>
                </a:cubicBezTo>
                <a:cubicBezTo>
                  <a:pt x="1153391" y="3265170"/>
                  <a:pt x="1267998" y="3259695"/>
                  <a:pt x="1381327" y="3268549"/>
                </a:cubicBezTo>
                <a:cubicBezTo>
                  <a:pt x="1990680" y="3316154"/>
                  <a:pt x="1363186" y="3285221"/>
                  <a:pt x="1896893" y="3307460"/>
                </a:cubicBezTo>
                <a:cubicBezTo>
                  <a:pt x="2103246" y="3333255"/>
                  <a:pt x="2021760" y="3328107"/>
                  <a:pt x="2402732" y="3288005"/>
                </a:cubicBezTo>
                <a:cubicBezTo>
                  <a:pt x="2435012" y="3284607"/>
                  <a:pt x="2533907" y="3262896"/>
                  <a:pt x="2577830" y="3239366"/>
                </a:cubicBezTo>
                <a:cubicBezTo>
                  <a:pt x="2653344" y="3198912"/>
                  <a:pt x="2727186" y="3155410"/>
                  <a:pt x="2801566" y="3112907"/>
                </a:cubicBezTo>
                <a:cubicBezTo>
                  <a:pt x="2840678" y="3090557"/>
                  <a:pt x="2875563" y="3059058"/>
                  <a:pt x="2918298" y="3044813"/>
                </a:cubicBezTo>
                <a:cubicBezTo>
                  <a:pt x="3143503" y="2969746"/>
                  <a:pt x="2941098" y="3043328"/>
                  <a:pt x="3112851" y="2966992"/>
                </a:cubicBezTo>
                <a:cubicBezTo>
                  <a:pt x="3144764" y="2952808"/>
                  <a:pt x="3178891" y="2943699"/>
                  <a:pt x="3210127" y="2928081"/>
                </a:cubicBezTo>
                <a:cubicBezTo>
                  <a:pt x="3243949" y="2911170"/>
                  <a:pt x="3273941" y="2887327"/>
                  <a:pt x="3307404" y="2869715"/>
                </a:cubicBezTo>
                <a:cubicBezTo>
                  <a:pt x="3335664" y="2854841"/>
                  <a:pt x="3367479" y="2847086"/>
                  <a:pt x="3394953" y="2830805"/>
                </a:cubicBezTo>
                <a:cubicBezTo>
                  <a:pt x="3803630" y="2588627"/>
                  <a:pt x="3416577" y="2812512"/>
                  <a:pt x="3647872" y="2645979"/>
                </a:cubicBezTo>
                <a:cubicBezTo>
                  <a:pt x="3715212" y="2597494"/>
                  <a:pt x="3808817" y="2553128"/>
                  <a:pt x="3871608" y="2490337"/>
                </a:cubicBezTo>
                <a:cubicBezTo>
                  <a:pt x="3928677" y="2433268"/>
                  <a:pt x="3896446" y="2451306"/>
                  <a:pt x="3939702" y="2383332"/>
                </a:cubicBezTo>
                <a:cubicBezTo>
                  <a:pt x="3996180" y="2294580"/>
                  <a:pt x="3966351" y="2376219"/>
                  <a:pt x="4027251" y="2266600"/>
                </a:cubicBezTo>
                <a:cubicBezTo>
                  <a:pt x="4046278" y="2232351"/>
                  <a:pt x="4059676" y="2195264"/>
                  <a:pt x="4075889" y="2159596"/>
                </a:cubicBezTo>
                <a:cubicBezTo>
                  <a:pt x="4092320" y="2061014"/>
                  <a:pt x="4096584" y="2068104"/>
                  <a:pt x="4066161" y="1926132"/>
                </a:cubicBezTo>
                <a:cubicBezTo>
                  <a:pt x="4058844" y="1891984"/>
                  <a:pt x="4039513" y="1861556"/>
                  <a:pt x="4027251" y="1828856"/>
                </a:cubicBezTo>
                <a:cubicBezTo>
                  <a:pt x="4020050" y="1809654"/>
                  <a:pt x="4017518" y="1788547"/>
                  <a:pt x="4007795" y="1770490"/>
                </a:cubicBezTo>
                <a:cubicBezTo>
                  <a:pt x="3994571" y="1745931"/>
                  <a:pt x="3973940" y="1726050"/>
                  <a:pt x="3959157" y="1702396"/>
                </a:cubicBezTo>
                <a:cubicBezTo>
                  <a:pt x="3941464" y="1674086"/>
                  <a:pt x="3926346" y="1644241"/>
                  <a:pt x="3910519" y="1614847"/>
                </a:cubicBezTo>
                <a:cubicBezTo>
                  <a:pt x="3823159" y="1452605"/>
                  <a:pt x="3997746" y="1773323"/>
                  <a:pt x="3871608" y="1498115"/>
                </a:cubicBezTo>
                <a:cubicBezTo>
                  <a:pt x="3846806" y="1444003"/>
                  <a:pt x="3784059" y="1342473"/>
                  <a:pt x="3784059" y="1342473"/>
                </a:cubicBezTo>
                <a:cubicBezTo>
                  <a:pt x="3780817" y="1326260"/>
                  <a:pt x="3780845" y="1309031"/>
                  <a:pt x="3774332" y="1293834"/>
                </a:cubicBezTo>
                <a:cubicBezTo>
                  <a:pt x="3770719" y="1285404"/>
                  <a:pt x="3758489" y="1282809"/>
                  <a:pt x="3754876" y="1274379"/>
                </a:cubicBezTo>
                <a:cubicBezTo>
                  <a:pt x="3748363" y="1259182"/>
                  <a:pt x="3749159" y="1241781"/>
                  <a:pt x="3745149" y="1225741"/>
                </a:cubicBezTo>
                <a:cubicBezTo>
                  <a:pt x="3742662" y="1215793"/>
                  <a:pt x="3738119" y="1206451"/>
                  <a:pt x="3735421" y="1196558"/>
                </a:cubicBezTo>
                <a:cubicBezTo>
                  <a:pt x="3728386" y="1170762"/>
                  <a:pt x="3723001" y="1144533"/>
                  <a:pt x="3715966" y="1118737"/>
                </a:cubicBezTo>
                <a:cubicBezTo>
                  <a:pt x="3713268" y="1108844"/>
                  <a:pt x="3711926" y="1098086"/>
                  <a:pt x="3706238" y="1089554"/>
                </a:cubicBezTo>
                <a:cubicBezTo>
                  <a:pt x="3698607" y="1078108"/>
                  <a:pt x="3686195" y="1070653"/>
                  <a:pt x="3677055" y="1060371"/>
                </a:cubicBezTo>
                <a:cubicBezTo>
                  <a:pt x="3649678" y="1029572"/>
                  <a:pt x="3593329" y="953715"/>
                  <a:pt x="3560323" y="933911"/>
                </a:cubicBezTo>
                <a:cubicBezTo>
                  <a:pt x="3544110" y="924183"/>
                  <a:pt x="3527417" y="915216"/>
                  <a:pt x="3511685" y="904728"/>
                </a:cubicBezTo>
                <a:cubicBezTo>
                  <a:pt x="3419102" y="843006"/>
                  <a:pt x="3537420" y="913016"/>
                  <a:pt x="3414408" y="826907"/>
                </a:cubicBezTo>
                <a:cubicBezTo>
                  <a:pt x="3402528" y="818591"/>
                  <a:pt x="3388664" y="813528"/>
                  <a:pt x="3375498" y="807451"/>
                </a:cubicBezTo>
                <a:cubicBezTo>
                  <a:pt x="3346502" y="794068"/>
                  <a:pt x="3317302" y="781121"/>
                  <a:pt x="3287949" y="768541"/>
                </a:cubicBezTo>
                <a:cubicBezTo>
                  <a:pt x="3271899" y="761663"/>
                  <a:pt x="3254574" y="757566"/>
                  <a:pt x="3239310" y="749086"/>
                </a:cubicBezTo>
                <a:cubicBezTo>
                  <a:pt x="3225138" y="741213"/>
                  <a:pt x="3215875" y="724739"/>
                  <a:pt x="3200400" y="719903"/>
                </a:cubicBezTo>
                <a:cubicBezTo>
                  <a:pt x="3160201" y="707341"/>
                  <a:pt x="3044348" y="696078"/>
                  <a:pt x="2996119" y="690720"/>
                </a:cubicBezTo>
                <a:cubicBezTo>
                  <a:pt x="2986391" y="684235"/>
                  <a:pt x="2977393" y="676493"/>
                  <a:pt x="2966936" y="671264"/>
                </a:cubicBezTo>
                <a:cubicBezTo>
                  <a:pt x="2938400" y="656996"/>
                  <a:pt x="2897817" y="656929"/>
                  <a:pt x="2869659" y="651809"/>
                </a:cubicBezTo>
                <a:cubicBezTo>
                  <a:pt x="2856505" y="649417"/>
                  <a:pt x="2843604" y="645754"/>
                  <a:pt x="2830749" y="642081"/>
                </a:cubicBezTo>
                <a:cubicBezTo>
                  <a:pt x="2798198" y="632781"/>
                  <a:pt x="2766425" y="620652"/>
                  <a:pt x="2733472" y="612898"/>
                </a:cubicBezTo>
                <a:cubicBezTo>
                  <a:pt x="2711153" y="607647"/>
                  <a:pt x="2688149" y="605850"/>
                  <a:pt x="2665378" y="603171"/>
                </a:cubicBezTo>
                <a:cubicBezTo>
                  <a:pt x="2633014" y="599364"/>
                  <a:pt x="2600490" y="597042"/>
                  <a:pt x="2568102" y="593443"/>
                </a:cubicBezTo>
                <a:cubicBezTo>
                  <a:pt x="2542120" y="590556"/>
                  <a:pt x="2516221" y="586958"/>
                  <a:pt x="2490281" y="583715"/>
                </a:cubicBezTo>
                <a:cubicBezTo>
                  <a:pt x="2418205" y="535665"/>
                  <a:pt x="2516061" y="595551"/>
                  <a:pt x="2363821" y="544805"/>
                </a:cubicBezTo>
                <a:cubicBezTo>
                  <a:pt x="2316966" y="529187"/>
                  <a:pt x="2272927" y="506132"/>
                  <a:pt x="2227634" y="486439"/>
                </a:cubicBezTo>
                <a:cubicBezTo>
                  <a:pt x="2198347" y="473705"/>
                  <a:pt x="2170382" y="457627"/>
                  <a:pt x="2140085" y="447528"/>
                </a:cubicBezTo>
                <a:cubicBezTo>
                  <a:pt x="2120630" y="441043"/>
                  <a:pt x="2100649" y="435961"/>
                  <a:pt x="2081719" y="428073"/>
                </a:cubicBezTo>
                <a:cubicBezTo>
                  <a:pt x="2061640" y="419707"/>
                  <a:pt x="2043795" y="406324"/>
                  <a:pt x="2023353" y="398890"/>
                </a:cubicBezTo>
                <a:cubicBezTo>
                  <a:pt x="1996927" y="389280"/>
                  <a:pt x="1900569" y="380551"/>
                  <a:pt x="1887166" y="379434"/>
                </a:cubicBezTo>
                <a:cubicBezTo>
                  <a:pt x="1838588" y="375386"/>
                  <a:pt x="1789854" y="373446"/>
                  <a:pt x="1741251" y="369707"/>
                </a:cubicBezTo>
                <a:cubicBezTo>
                  <a:pt x="1705541" y="366960"/>
                  <a:pt x="1669915" y="363222"/>
                  <a:pt x="1634247" y="359979"/>
                </a:cubicBezTo>
                <a:cubicBezTo>
                  <a:pt x="1577020" y="348533"/>
                  <a:pt x="1501084" y="332410"/>
                  <a:pt x="1449421" y="330796"/>
                </a:cubicBezTo>
                <a:cubicBezTo>
                  <a:pt x="1390994" y="328970"/>
                  <a:pt x="1332689" y="337281"/>
                  <a:pt x="1274323" y="340524"/>
                </a:cubicBezTo>
                <a:cubicBezTo>
                  <a:pt x="1206229" y="334039"/>
                  <a:pt x="1137881" y="329822"/>
                  <a:pt x="1070042" y="321068"/>
                </a:cubicBezTo>
                <a:cubicBezTo>
                  <a:pt x="1037246" y="316836"/>
                  <a:pt x="1005330" y="307359"/>
                  <a:pt x="972766" y="301613"/>
                </a:cubicBezTo>
                <a:cubicBezTo>
                  <a:pt x="950186" y="297629"/>
                  <a:pt x="927370" y="295128"/>
                  <a:pt x="904672" y="291886"/>
                </a:cubicBezTo>
                <a:cubicBezTo>
                  <a:pt x="851886" y="272091"/>
                  <a:pt x="805402" y="251300"/>
                  <a:pt x="749030" y="243247"/>
                </a:cubicBezTo>
                <a:cubicBezTo>
                  <a:pt x="707177" y="237268"/>
                  <a:pt x="664723" y="236762"/>
                  <a:pt x="622570" y="233520"/>
                </a:cubicBezTo>
                <a:cubicBezTo>
                  <a:pt x="504411" y="214863"/>
                  <a:pt x="465357" y="232342"/>
                  <a:pt x="389106" y="175154"/>
                </a:cubicBezTo>
                <a:cubicBezTo>
                  <a:pt x="378100" y="166900"/>
                  <a:pt x="369651" y="155699"/>
                  <a:pt x="359923" y="145971"/>
                </a:cubicBezTo>
                <a:cubicBezTo>
                  <a:pt x="307745" y="41612"/>
                  <a:pt x="382274" y="197708"/>
                  <a:pt x="321012" y="29239"/>
                </a:cubicBezTo>
                <a:cubicBezTo>
                  <a:pt x="309419" y="-2642"/>
                  <a:pt x="310569" y="56"/>
                  <a:pt x="291830" y="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ľný tvar: obrazec 8">
            <a:extLst>
              <a:ext uri="{FF2B5EF4-FFF2-40B4-BE49-F238E27FC236}">
                <a16:creationId xmlns:a16="http://schemas.microsoft.com/office/drawing/2014/main" id="{D98BD420-CAD2-6FB7-4386-B154417F3426}"/>
              </a:ext>
            </a:extLst>
          </p:cNvPr>
          <p:cNvSpPr/>
          <p:nvPr/>
        </p:nvSpPr>
        <p:spPr>
          <a:xfrm>
            <a:off x="6164890" y="3015574"/>
            <a:ext cx="3779060" cy="3044758"/>
          </a:xfrm>
          <a:custGeom>
            <a:avLst/>
            <a:gdLst>
              <a:gd name="connsiteX0" fmla="*/ 138633 w 3779060"/>
              <a:gd name="connsiteY0" fmla="*/ 2821022 h 3044758"/>
              <a:gd name="connsiteX1" fmla="*/ 226182 w 3779060"/>
              <a:gd name="connsiteY1" fmla="*/ 2811294 h 3044758"/>
              <a:gd name="connsiteX2" fmla="*/ 420736 w 3779060"/>
              <a:gd name="connsiteY2" fmla="*/ 2859932 h 3044758"/>
              <a:gd name="connsiteX3" fmla="*/ 488829 w 3779060"/>
              <a:gd name="connsiteY3" fmla="*/ 2879388 h 3044758"/>
              <a:gd name="connsiteX4" fmla="*/ 1198948 w 3779060"/>
              <a:gd name="connsiteY4" fmla="*/ 2908571 h 3044758"/>
              <a:gd name="connsiteX5" fmla="*/ 1315680 w 3779060"/>
              <a:gd name="connsiteY5" fmla="*/ 2947481 h 3044758"/>
              <a:gd name="connsiteX6" fmla="*/ 1374046 w 3779060"/>
              <a:gd name="connsiteY6" fmla="*/ 2957209 h 3044758"/>
              <a:gd name="connsiteX7" fmla="*/ 1549144 w 3779060"/>
              <a:gd name="connsiteY7" fmla="*/ 3015575 h 3044758"/>
              <a:gd name="connsiteX8" fmla="*/ 1685331 w 3779060"/>
              <a:gd name="connsiteY8" fmla="*/ 3035030 h 3044758"/>
              <a:gd name="connsiteX9" fmla="*/ 1763153 w 3779060"/>
              <a:gd name="connsiteY9" fmla="*/ 3044758 h 3044758"/>
              <a:gd name="connsiteX10" fmla="*/ 2084165 w 3779060"/>
              <a:gd name="connsiteY10" fmla="*/ 2996120 h 3044758"/>
              <a:gd name="connsiteX11" fmla="*/ 2230080 w 3779060"/>
              <a:gd name="connsiteY11" fmla="*/ 2957209 h 3044758"/>
              <a:gd name="connsiteX12" fmla="*/ 2424633 w 3779060"/>
              <a:gd name="connsiteY12" fmla="*/ 2937754 h 3044758"/>
              <a:gd name="connsiteX13" fmla="*/ 2609459 w 3779060"/>
              <a:gd name="connsiteY13" fmla="*/ 2898843 h 3044758"/>
              <a:gd name="connsiteX14" fmla="*/ 2765101 w 3779060"/>
              <a:gd name="connsiteY14" fmla="*/ 2850205 h 3044758"/>
              <a:gd name="connsiteX15" fmla="*/ 2901289 w 3779060"/>
              <a:gd name="connsiteY15" fmla="*/ 2782111 h 3044758"/>
              <a:gd name="connsiteX16" fmla="*/ 2940199 w 3779060"/>
              <a:gd name="connsiteY16" fmla="*/ 2772383 h 3044758"/>
              <a:gd name="connsiteX17" fmla="*/ 3163936 w 3779060"/>
              <a:gd name="connsiteY17" fmla="*/ 2684835 h 3044758"/>
              <a:gd name="connsiteX18" fmla="*/ 3270940 w 3779060"/>
              <a:gd name="connsiteY18" fmla="*/ 2616741 h 3044758"/>
              <a:gd name="connsiteX19" fmla="*/ 3348761 w 3779060"/>
              <a:gd name="connsiteY19" fmla="*/ 2568103 h 3044758"/>
              <a:gd name="connsiteX20" fmla="*/ 3543314 w 3779060"/>
              <a:gd name="connsiteY20" fmla="*/ 2354094 h 3044758"/>
              <a:gd name="connsiteX21" fmla="*/ 3611408 w 3779060"/>
              <a:gd name="connsiteY21" fmla="*/ 2286000 h 3044758"/>
              <a:gd name="connsiteX22" fmla="*/ 3630863 w 3779060"/>
              <a:gd name="connsiteY22" fmla="*/ 2256817 h 3044758"/>
              <a:gd name="connsiteX23" fmla="*/ 3708684 w 3779060"/>
              <a:gd name="connsiteY23" fmla="*/ 2159541 h 3044758"/>
              <a:gd name="connsiteX24" fmla="*/ 3767050 w 3779060"/>
              <a:gd name="connsiteY24" fmla="*/ 2033081 h 3044758"/>
              <a:gd name="connsiteX25" fmla="*/ 3757323 w 3779060"/>
              <a:gd name="connsiteY25" fmla="*/ 1721796 h 3044758"/>
              <a:gd name="connsiteX26" fmla="*/ 3718412 w 3779060"/>
              <a:gd name="connsiteY26" fmla="*/ 1605064 h 3044758"/>
              <a:gd name="connsiteX27" fmla="*/ 3708684 w 3779060"/>
              <a:gd name="connsiteY27" fmla="*/ 1536971 h 3044758"/>
              <a:gd name="connsiteX28" fmla="*/ 3689229 w 3779060"/>
              <a:gd name="connsiteY28" fmla="*/ 1507788 h 3044758"/>
              <a:gd name="connsiteX29" fmla="*/ 3640591 w 3779060"/>
              <a:gd name="connsiteY29" fmla="*/ 1410511 h 3044758"/>
              <a:gd name="connsiteX30" fmla="*/ 3601680 w 3779060"/>
              <a:gd name="connsiteY30" fmla="*/ 1313235 h 3044758"/>
              <a:gd name="connsiteX31" fmla="*/ 3572497 w 3779060"/>
              <a:gd name="connsiteY31" fmla="*/ 1245141 h 3044758"/>
              <a:gd name="connsiteX32" fmla="*/ 3543314 w 3779060"/>
              <a:gd name="connsiteY32" fmla="*/ 1196503 h 3044758"/>
              <a:gd name="connsiteX33" fmla="*/ 3368216 w 3779060"/>
              <a:gd name="connsiteY33" fmla="*/ 1031132 h 3044758"/>
              <a:gd name="connsiteX34" fmla="*/ 3280667 w 3779060"/>
              <a:gd name="connsiteY34" fmla="*/ 972766 h 3044758"/>
              <a:gd name="connsiteX35" fmla="*/ 3241757 w 3779060"/>
              <a:gd name="connsiteY35" fmla="*/ 933856 h 3044758"/>
              <a:gd name="connsiteX36" fmla="*/ 3086114 w 3779060"/>
              <a:gd name="connsiteY36" fmla="*/ 875490 h 3044758"/>
              <a:gd name="connsiteX37" fmla="*/ 2988838 w 3779060"/>
              <a:gd name="connsiteY37" fmla="*/ 817124 h 3044758"/>
              <a:gd name="connsiteX38" fmla="*/ 2823467 w 3779060"/>
              <a:gd name="connsiteY38" fmla="*/ 778213 h 3044758"/>
              <a:gd name="connsiteX39" fmla="*/ 2726191 w 3779060"/>
              <a:gd name="connsiteY39" fmla="*/ 768486 h 3044758"/>
              <a:gd name="connsiteX40" fmla="*/ 2434361 w 3779060"/>
              <a:gd name="connsiteY40" fmla="*/ 710120 h 3044758"/>
              <a:gd name="connsiteX41" fmla="*/ 2317629 w 3779060"/>
              <a:gd name="connsiteY41" fmla="*/ 680937 h 3044758"/>
              <a:gd name="connsiteX42" fmla="*/ 2035527 w 3779060"/>
              <a:gd name="connsiteY42" fmla="*/ 661481 h 3044758"/>
              <a:gd name="connsiteX43" fmla="*/ 1860429 w 3779060"/>
              <a:gd name="connsiteY43" fmla="*/ 642026 h 3044758"/>
              <a:gd name="connsiteX44" fmla="*/ 1442140 w 3779060"/>
              <a:gd name="connsiteY44" fmla="*/ 603115 h 3044758"/>
              <a:gd name="connsiteX45" fmla="*/ 1267042 w 3779060"/>
              <a:gd name="connsiteY45" fmla="*/ 573932 h 3044758"/>
              <a:gd name="connsiteX46" fmla="*/ 984940 w 3779060"/>
              <a:gd name="connsiteY46" fmla="*/ 525294 h 3044758"/>
              <a:gd name="connsiteX47" fmla="*/ 644472 w 3779060"/>
              <a:gd name="connsiteY47" fmla="*/ 428017 h 3044758"/>
              <a:gd name="connsiteX48" fmla="*/ 518012 w 3779060"/>
              <a:gd name="connsiteY48" fmla="*/ 359924 h 3044758"/>
              <a:gd name="connsiteX49" fmla="*/ 158089 w 3779060"/>
              <a:gd name="connsiteY49" fmla="*/ 262647 h 3044758"/>
              <a:gd name="connsiteX50" fmla="*/ 31629 w 3779060"/>
              <a:gd name="connsiteY50" fmla="*/ 116732 h 3044758"/>
              <a:gd name="connsiteX51" fmla="*/ 2446 w 3779060"/>
              <a:gd name="connsiteY51" fmla="*/ 68094 h 3044758"/>
              <a:gd name="connsiteX52" fmla="*/ 2446 w 3779060"/>
              <a:gd name="connsiteY52" fmla="*/ 0 h 304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779060" h="3044758">
                <a:moveTo>
                  <a:pt x="138633" y="2821022"/>
                </a:moveTo>
                <a:cubicBezTo>
                  <a:pt x="167816" y="2817779"/>
                  <a:pt x="197013" y="2807928"/>
                  <a:pt x="226182" y="2811294"/>
                </a:cubicBezTo>
                <a:cubicBezTo>
                  <a:pt x="370250" y="2827917"/>
                  <a:pt x="343494" y="2836759"/>
                  <a:pt x="420736" y="2859932"/>
                </a:cubicBezTo>
                <a:cubicBezTo>
                  <a:pt x="443346" y="2866715"/>
                  <a:pt x="466131" y="2872903"/>
                  <a:pt x="488829" y="2879388"/>
                </a:cubicBezTo>
                <a:cubicBezTo>
                  <a:pt x="824789" y="2869789"/>
                  <a:pt x="856455" y="2853772"/>
                  <a:pt x="1198948" y="2908571"/>
                </a:cubicBezTo>
                <a:cubicBezTo>
                  <a:pt x="1239448" y="2915051"/>
                  <a:pt x="1275223" y="2940738"/>
                  <a:pt x="1315680" y="2947481"/>
                </a:cubicBezTo>
                <a:lnTo>
                  <a:pt x="1374046" y="2957209"/>
                </a:lnTo>
                <a:cubicBezTo>
                  <a:pt x="1452391" y="2986589"/>
                  <a:pt x="1463424" y="2992716"/>
                  <a:pt x="1549144" y="3015575"/>
                </a:cubicBezTo>
                <a:cubicBezTo>
                  <a:pt x="1594509" y="3027672"/>
                  <a:pt x="1638295" y="3029497"/>
                  <a:pt x="1685331" y="3035030"/>
                </a:cubicBezTo>
                <a:lnTo>
                  <a:pt x="1763153" y="3044758"/>
                </a:lnTo>
                <a:cubicBezTo>
                  <a:pt x="1870157" y="3028545"/>
                  <a:pt x="1977560" y="3014776"/>
                  <a:pt x="2084165" y="2996120"/>
                </a:cubicBezTo>
                <a:cubicBezTo>
                  <a:pt x="2204681" y="2975029"/>
                  <a:pt x="2099100" y="2975920"/>
                  <a:pt x="2230080" y="2957209"/>
                </a:cubicBezTo>
                <a:cubicBezTo>
                  <a:pt x="2294599" y="2947992"/>
                  <a:pt x="2359994" y="2946095"/>
                  <a:pt x="2424633" y="2937754"/>
                </a:cubicBezTo>
                <a:cubicBezTo>
                  <a:pt x="2475421" y="2931201"/>
                  <a:pt x="2557333" y="2914046"/>
                  <a:pt x="2609459" y="2898843"/>
                </a:cubicBezTo>
                <a:cubicBezTo>
                  <a:pt x="2661640" y="2883624"/>
                  <a:pt x="2718492" y="2878170"/>
                  <a:pt x="2765101" y="2850205"/>
                </a:cubicBezTo>
                <a:cubicBezTo>
                  <a:pt x="2823885" y="2814935"/>
                  <a:pt x="2825581" y="2811230"/>
                  <a:pt x="2901289" y="2782111"/>
                </a:cubicBezTo>
                <a:cubicBezTo>
                  <a:pt x="2913767" y="2777312"/>
                  <a:pt x="2927877" y="2777571"/>
                  <a:pt x="2940199" y="2772383"/>
                </a:cubicBezTo>
                <a:cubicBezTo>
                  <a:pt x="3155711" y="2681641"/>
                  <a:pt x="3011442" y="2722957"/>
                  <a:pt x="3163936" y="2684835"/>
                </a:cubicBezTo>
                <a:lnTo>
                  <a:pt x="3270940" y="2616741"/>
                </a:lnTo>
                <a:cubicBezTo>
                  <a:pt x="3296804" y="2600406"/>
                  <a:pt x="3327131" y="2589734"/>
                  <a:pt x="3348761" y="2568103"/>
                </a:cubicBezTo>
                <a:cubicBezTo>
                  <a:pt x="3519191" y="2397670"/>
                  <a:pt x="3320676" y="2600167"/>
                  <a:pt x="3543314" y="2354094"/>
                </a:cubicBezTo>
                <a:cubicBezTo>
                  <a:pt x="3564850" y="2330291"/>
                  <a:pt x="3589934" y="2309860"/>
                  <a:pt x="3611408" y="2286000"/>
                </a:cubicBezTo>
                <a:cubicBezTo>
                  <a:pt x="3619229" y="2277310"/>
                  <a:pt x="3623735" y="2266084"/>
                  <a:pt x="3630863" y="2256817"/>
                </a:cubicBezTo>
                <a:cubicBezTo>
                  <a:pt x="3656181" y="2223903"/>
                  <a:pt x="3685159" y="2193759"/>
                  <a:pt x="3708684" y="2159541"/>
                </a:cubicBezTo>
                <a:cubicBezTo>
                  <a:pt x="3723943" y="2137347"/>
                  <a:pt x="3757645" y="2055027"/>
                  <a:pt x="3767050" y="2033081"/>
                </a:cubicBezTo>
                <a:cubicBezTo>
                  <a:pt x="3784794" y="1891138"/>
                  <a:pt x="3783940" y="1941385"/>
                  <a:pt x="3757323" y="1721796"/>
                </a:cubicBezTo>
                <a:cubicBezTo>
                  <a:pt x="3747549" y="1641162"/>
                  <a:pt x="3749671" y="1651954"/>
                  <a:pt x="3718412" y="1605064"/>
                </a:cubicBezTo>
                <a:cubicBezTo>
                  <a:pt x="3715169" y="1582366"/>
                  <a:pt x="3715272" y="1558932"/>
                  <a:pt x="3708684" y="1536971"/>
                </a:cubicBezTo>
                <a:cubicBezTo>
                  <a:pt x="3705325" y="1525773"/>
                  <a:pt x="3694772" y="1518082"/>
                  <a:pt x="3689229" y="1507788"/>
                </a:cubicBezTo>
                <a:cubicBezTo>
                  <a:pt x="3672042" y="1475868"/>
                  <a:pt x="3655468" y="1443571"/>
                  <a:pt x="3640591" y="1410511"/>
                </a:cubicBezTo>
                <a:cubicBezTo>
                  <a:pt x="3626260" y="1378664"/>
                  <a:pt x="3614977" y="1345528"/>
                  <a:pt x="3601680" y="1313235"/>
                </a:cubicBezTo>
                <a:cubicBezTo>
                  <a:pt x="3592277" y="1290400"/>
                  <a:pt x="3585202" y="1266316"/>
                  <a:pt x="3572497" y="1245141"/>
                </a:cubicBezTo>
                <a:cubicBezTo>
                  <a:pt x="3562769" y="1228928"/>
                  <a:pt x="3555875" y="1210634"/>
                  <a:pt x="3543314" y="1196503"/>
                </a:cubicBezTo>
                <a:cubicBezTo>
                  <a:pt x="3502163" y="1150208"/>
                  <a:pt x="3428580" y="1074249"/>
                  <a:pt x="3368216" y="1031132"/>
                </a:cubicBezTo>
                <a:cubicBezTo>
                  <a:pt x="3339675" y="1010746"/>
                  <a:pt x="3305468" y="997567"/>
                  <a:pt x="3280667" y="972766"/>
                </a:cubicBezTo>
                <a:cubicBezTo>
                  <a:pt x="3267697" y="959796"/>
                  <a:pt x="3257485" y="943293"/>
                  <a:pt x="3241757" y="933856"/>
                </a:cubicBezTo>
                <a:cubicBezTo>
                  <a:pt x="3164082" y="887250"/>
                  <a:pt x="3154443" y="889155"/>
                  <a:pt x="3086114" y="875490"/>
                </a:cubicBezTo>
                <a:cubicBezTo>
                  <a:pt x="3053689" y="856035"/>
                  <a:pt x="3023012" y="833312"/>
                  <a:pt x="2988838" y="817124"/>
                </a:cubicBezTo>
                <a:cubicBezTo>
                  <a:pt x="2924864" y="786820"/>
                  <a:pt x="2890701" y="785683"/>
                  <a:pt x="2823467" y="778213"/>
                </a:cubicBezTo>
                <a:cubicBezTo>
                  <a:pt x="2791079" y="774614"/>
                  <a:pt x="2758616" y="771728"/>
                  <a:pt x="2726191" y="768486"/>
                </a:cubicBezTo>
                <a:cubicBezTo>
                  <a:pt x="2628914" y="749031"/>
                  <a:pt x="2530602" y="734180"/>
                  <a:pt x="2434361" y="710120"/>
                </a:cubicBezTo>
                <a:cubicBezTo>
                  <a:pt x="2395450" y="700392"/>
                  <a:pt x="2357191" y="687531"/>
                  <a:pt x="2317629" y="680937"/>
                </a:cubicBezTo>
                <a:cubicBezTo>
                  <a:pt x="2274680" y="673779"/>
                  <a:pt x="2057709" y="663382"/>
                  <a:pt x="2035527" y="661481"/>
                </a:cubicBezTo>
                <a:cubicBezTo>
                  <a:pt x="1977016" y="656466"/>
                  <a:pt x="1918795" y="648511"/>
                  <a:pt x="1860429" y="642026"/>
                </a:cubicBezTo>
                <a:cubicBezTo>
                  <a:pt x="1633086" y="585190"/>
                  <a:pt x="1816488" y="622312"/>
                  <a:pt x="1442140" y="603115"/>
                </a:cubicBezTo>
                <a:cubicBezTo>
                  <a:pt x="1374105" y="599626"/>
                  <a:pt x="1336069" y="585436"/>
                  <a:pt x="1267042" y="573932"/>
                </a:cubicBezTo>
                <a:lnTo>
                  <a:pt x="984940" y="525294"/>
                </a:lnTo>
                <a:cubicBezTo>
                  <a:pt x="918125" y="507711"/>
                  <a:pt x="715382" y="457359"/>
                  <a:pt x="644472" y="428017"/>
                </a:cubicBezTo>
                <a:cubicBezTo>
                  <a:pt x="600234" y="409712"/>
                  <a:pt x="562936" y="376475"/>
                  <a:pt x="518012" y="359924"/>
                </a:cubicBezTo>
                <a:cubicBezTo>
                  <a:pt x="446614" y="333619"/>
                  <a:pt x="256237" y="287184"/>
                  <a:pt x="158089" y="262647"/>
                </a:cubicBezTo>
                <a:cubicBezTo>
                  <a:pt x="115936" y="214009"/>
                  <a:pt x="64744" y="171923"/>
                  <a:pt x="31629" y="116732"/>
                </a:cubicBezTo>
                <a:cubicBezTo>
                  <a:pt x="21901" y="100519"/>
                  <a:pt x="7032" y="86437"/>
                  <a:pt x="2446" y="68094"/>
                </a:cubicBezTo>
                <a:cubicBezTo>
                  <a:pt x="-3059" y="46074"/>
                  <a:pt x="2446" y="22698"/>
                  <a:pt x="244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4950A3CE-63F0-0680-D594-93713167D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482" y="1434730"/>
            <a:ext cx="1648194" cy="1648194"/>
          </a:xfrm>
          <a:prstGeom prst="rect">
            <a:avLst/>
          </a:prstGeom>
        </p:spPr>
      </p:pic>
      <p:pic>
        <p:nvPicPr>
          <p:cNvPr id="27" name="Obrázok 26">
            <a:extLst>
              <a:ext uri="{FF2B5EF4-FFF2-40B4-BE49-F238E27FC236}">
                <a16:creationId xmlns:a16="http://schemas.microsoft.com/office/drawing/2014/main" id="{322CB5E6-5A83-0C7B-9D53-7D47293C8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279" y="2691818"/>
            <a:ext cx="1158525" cy="1158525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A155A3AD-0BE5-8645-1F68-568DBC4338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0560" y="3072337"/>
            <a:ext cx="1239653" cy="123965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B449ABC-B97B-B13B-4683-DAEB4FDE1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106" y="181301"/>
            <a:ext cx="9011430" cy="1293028"/>
          </a:xfrm>
        </p:spPr>
        <p:txBody>
          <a:bodyPr>
            <a:normAutofit/>
          </a:bodyPr>
          <a:lstStyle/>
          <a:p>
            <a:r>
              <a:rPr lang="sk-SK" dirty="0" err="1"/>
              <a:t>Zkreslení</a:t>
            </a:r>
            <a:r>
              <a:rPr lang="sk-SK" dirty="0"/>
              <a:t> v </a:t>
            </a:r>
            <a:r>
              <a:rPr lang="sk-SK" dirty="0" err="1"/>
              <a:t>prospěch</a:t>
            </a:r>
            <a:r>
              <a:rPr lang="sk-SK" dirty="0"/>
              <a:t> </a:t>
            </a:r>
            <a:r>
              <a:rPr lang="sk-SK" dirty="0" err="1"/>
              <a:t>kongruence</a:t>
            </a:r>
            <a:br>
              <a:rPr lang="en-GB" dirty="0"/>
            </a:br>
            <a:r>
              <a:rPr lang="sk-SK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Přehnaná</a:t>
            </a:r>
            <a:r>
              <a:rPr lang="sk-SK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sk-SK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sebedůvěra</a:t>
            </a:r>
            <a:endParaRPr lang="cs-CZ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Voľný tvar: obrazec 4">
            <a:extLst>
              <a:ext uri="{FF2B5EF4-FFF2-40B4-BE49-F238E27FC236}">
                <a16:creationId xmlns:a16="http://schemas.microsoft.com/office/drawing/2014/main" id="{6C8BE61D-15F2-8D95-8F21-C66A76D003A1}"/>
              </a:ext>
            </a:extLst>
          </p:cNvPr>
          <p:cNvSpPr/>
          <p:nvPr/>
        </p:nvSpPr>
        <p:spPr>
          <a:xfrm>
            <a:off x="3112851" y="4491116"/>
            <a:ext cx="2305455" cy="1141199"/>
          </a:xfrm>
          <a:custGeom>
            <a:avLst/>
            <a:gdLst>
              <a:gd name="connsiteX0" fmla="*/ 1838528 w 2305455"/>
              <a:gd name="connsiteY0" fmla="*/ 1141199 h 1141199"/>
              <a:gd name="connsiteX1" fmla="*/ 1887166 w 2305455"/>
              <a:gd name="connsiteY1" fmla="*/ 1092561 h 1141199"/>
              <a:gd name="connsiteX2" fmla="*/ 1984443 w 2305455"/>
              <a:gd name="connsiteY2" fmla="*/ 1024467 h 1141199"/>
              <a:gd name="connsiteX3" fmla="*/ 2052536 w 2305455"/>
              <a:gd name="connsiteY3" fmla="*/ 956373 h 1141199"/>
              <a:gd name="connsiteX4" fmla="*/ 2149813 w 2305455"/>
              <a:gd name="connsiteY4" fmla="*/ 829914 h 1141199"/>
              <a:gd name="connsiteX5" fmla="*/ 2169268 w 2305455"/>
              <a:gd name="connsiteY5" fmla="*/ 791003 h 1141199"/>
              <a:gd name="connsiteX6" fmla="*/ 2208179 w 2305455"/>
              <a:gd name="connsiteY6" fmla="*/ 732637 h 1141199"/>
              <a:gd name="connsiteX7" fmla="*/ 2286000 w 2305455"/>
              <a:gd name="connsiteY7" fmla="*/ 499173 h 1141199"/>
              <a:gd name="connsiteX8" fmla="*/ 2305455 w 2305455"/>
              <a:gd name="connsiteY8" fmla="*/ 343531 h 1141199"/>
              <a:gd name="connsiteX9" fmla="*/ 2276272 w 2305455"/>
              <a:gd name="connsiteY9" fmla="*/ 197616 h 1141199"/>
              <a:gd name="connsiteX10" fmla="*/ 2247089 w 2305455"/>
              <a:gd name="connsiteY10" fmla="*/ 178161 h 1141199"/>
              <a:gd name="connsiteX11" fmla="*/ 2217906 w 2305455"/>
              <a:gd name="connsiteY11" fmla="*/ 148978 h 1141199"/>
              <a:gd name="connsiteX12" fmla="*/ 2052536 w 2305455"/>
              <a:gd name="connsiteY12" fmla="*/ 90612 h 1141199"/>
              <a:gd name="connsiteX13" fmla="*/ 2003898 w 2305455"/>
              <a:gd name="connsiteY13" fmla="*/ 71156 h 1141199"/>
              <a:gd name="connsiteX14" fmla="*/ 1848255 w 2305455"/>
              <a:gd name="connsiteY14" fmla="*/ 51701 h 1141199"/>
              <a:gd name="connsiteX15" fmla="*/ 1789889 w 2305455"/>
              <a:gd name="connsiteY15" fmla="*/ 41973 h 1141199"/>
              <a:gd name="connsiteX16" fmla="*/ 1741251 w 2305455"/>
              <a:gd name="connsiteY16" fmla="*/ 32246 h 1141199"/>
              <a:gd name="connsiteX17" fmla="*/ 1634247 w 2305455"/>
              <a:gd name="connsiteY17" fmla="*/ 22518 h 1141199"/>
              <a:gd name="connsiteX18" fmla="*/ 1196502 w 2305455"/>
              <a:gd name="connsiteY18" fmla="*/ 22518 h 1141199"/>
              <a:gd name="connsiteX19" fmla="*/ 1118681 w 2305455"/>
              <a:gd name="connsiteY19" fmla="*/ 51701 h 1141199"/>
              <a:gd name="connsiteX20" fmla="*/ 1021404 w 2305455"/>
              <a:gd name="connsiteY20" fmla="*/ 71156 h 1141199"/>
              <a:gd name="connsiteX21" fmla="*/ 943583 w 2305455"/>
              <a:gd name="connsiteY21" fmla="*/ 90612 h 1141199"/>
              <a:gd name="connsiteX22" fmla="*/ 661481 w 2305455"/>
              <a:gd name="connsiteY22" fmla="*/ 100339 h 1141199"/>
              <a:gd name="connsiteX23" fmla="*/ 165370 w 2305455"/>
              <a:gd name="connsiteY23" fmla="*/ 61429 h 1141199"/>
              <a:gd name="connsiteX24" fmla="*/ 0 w 2305455"/>
              <a:gd name="connsiteY24" fmla="*/ 22518 h 114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05455" h="1141199">
                <a:moveTo>
                  <a:pt x="1838528" y="1141199"/>
                </a:moveTo>
                <a:cubicBezTo>
                  <a:pt x="1854741" y="1124986"/>
                  <a:pt x="1869262" y="1106884"/>
                  <a:pt x="1887166" y="1092561"/>
                </a:cubicBezTo>
                <a:cubicBezTo>
                  <a:pt x="1918073" y="1067835"/>
                  <a:pt x="1984443" y="1024467"/>
                  <a:pt x="1984443" y="1024467"/>
                </a:cubicBezTo>
                <a:cubicBezTo>
                  <a:pt x="2019318" y="972154"/>
                  <a:pt x="1987837" y="1012985"/>
                  <a:pt x="2052536" y="956373"/>
                </a:cubicBezTo>
                <a:cubicBezTo>
                  <a:pt x="2089939" y="923645"/>
                  <a:pt x="2130702" y="868137"/>
                  <a:pt x="2149813" y="829914"/>
                </a:cubicBezTo>
                <a:cubicBezTo>
                  <a:pt x="2156298" y="816944"/>
                  <a:pt x="2161807" y="803438"/>
                  <a:pt x="2169268" y="791003"/>
                </a:cubicBezTo>
                <a:cubicBezTo>
                  <a:pt x="2181298" y="770953"/>
                  <a:pt x="2198503" y="753924"/>
                  <a:pt x="2208179" y="732637"/>
                </a:cubicBezTo>
                <a:cubicBezTo>
                  <a:pt x="2244696" y="652300"/>
                  <a:pt x="2268181" y="582326"/>
                  <a:pt x="2286000" y="499173"/>
                </a:cubicBezTo>
                <a:cubicBezTo>
                  <a:pt x="2297315" y="446369"/>
                  <a:pt x="2299995" y="398137"/>
                  <a:pt x="2305455" y="343531"/>
                </a:cubicBezTo>
                <a:cubicBezTo>
                  <a:pt x="2301566" y="300752"/>
                  <a:pt x="2308850" y="236709"/>
                  <a:pt x="2276272" y="197616"/>
                </a:cubicBezTo>
                <a:cubicBezTo>
                  <a:pt x="2268787" y="188635"/>
                  <a:pt x="2256070" y="185645"/>
                  <a:pt x="2247089" y="178161"/>
                </a:cubicBezTo>
                <a:cubicBezTo>
                  <a:pt x="2236521" y="169354"/>
                  <a:pt x="2229789" y="155910"/>
                  <a:pt x="2217906" y="148978"/>
                </a:cubicBezTo>
                <a:cubicBezTo>
                  <a:pt x="2135146" y="100700"/>
                  <a:pt x="2136873" y="116562"/>
                  <a:pt x="2052536" y="90612"/>
                </a:cubicBezTo>
                <a:cubicBezTo>
                  <a:pt x="2035847" y="85477"/>
                  <a:pt x="2020744" y="75750"/>
                  <a:pt x="2003898" y="71156"/>
                </a:cubicBezTo>
                <a:cubicBezTo>
                  <a:pt x="1966404" y="60930"/>
                  <a:pt x="1877565" y="55365"/>
                  <a:pt x="1848255" y="51701"/>
                </a:cubicBezTo>
                <a:cubicBezTo>
                  <a:pt x="1828684" y="49254"/>
                  <a:pt x="1809295" y="45501"/>
                  <a:pt x="1789889" y="41973"/>
                </a:cubicBezTo>
                <a:cubicBezTo>
                  <a:pt x="1773622" y="39015"/>
                  <a:pt x="1757657" y="34297"/>
                  <a:pt x="1741251" y="32246"/>
                </a:cubicBezTo>
                <a:cubicBezTo>
                  <a:pt x="1705712" y="27804"/>
                  <a:pt x="1669915" y="25761"/>
                  <a:pt x="1634247" y="22518"/>
                </a:cubicBezTo>
                <a:cubicBezTo>
                  <a:pt x="1469028" y="-10527"/>
                  <a:pt x="1518627" y="-4326"/>
                  <a:pt x="1196502" y="22518"/>
                </a:cubicBezTo>
                <a:cubicBezTo>
                  <a:pt x="1168893" y="24819"/>
                  <a:pt x="1145375" y="44286"/>
                  <a:pt x="1118681" y="51701"/>
                </a:cubicBezTo>
                <a:cubicBezTo>
                  <a:pt x="1086820" y="60551"/>
                  <a:pt x="1053684" y="63983"/>
                  <a:pt x="1021404" y="71156"/>
                </a:cubicBezTo>
                <a:cubicBezTo>
                  <a:pt x="995302" y="76956"/>
                  <a:pt x="970234" y="88451"/>
                  <a:pt x="943583" y="90612"/>
                </a:cubicBezTo>
                <a:cubicBezTo>
                  <a:pt x="849801" y="98216"/>
                  <a:pt x="755515" y="97097"/>
                  <a:pt x="661481" y="100339"/>
                </a:cubicBezTo>
                <a:cubicBezTo>
                  <a:pt x="229342" y="61054"/>
                  <a:pt x="476534" y="79732"/>
                  <a:pt x="165370" y="61429"/>
                </a:cubicBezTo>
                <a:cubicBezTo>
                  <a:pt x="-298" y="51684"/>
                  <a:pt x="26126" y="100892"/>
                  <a:pt x="0" y="225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ľný tvar: obrazec 5">
            <a:extLst>
              <a:ext uri="{FF2B5EF4-FFF2-40B4-BE49-F238E27FC236}">
                <a16:creationId xmlns:a16="http://schemas.microsoft.com/office/drawing/2014/main" id="{3ACFD33A-29C8-066D-AA64-6B4E8896EADC}"/>
              </a:ext>
            </a:extLst>
          </p:cNvPr>
          <p:cNvSpPr/>
          <p:nvPr/>
        </p:nvSpPr>
        <p:spPr>
          <a:xfrm>
            <a:off x="1293742" y="4173166"/>
            <a:ext cx="5022059" cy="1673157"/>
          </a:xfrm>
          <a:custGeom>
            <a:avLst/>
            <a:gdLst>
              <a:gd name="connsiteX0" fmla="*/ 4990326 w 5022059"/>
              <a:gd name="connsiteY0" fmla="*/ 1673157 h 1673157"/>
              <a:gd name="connsiteX1" fmla="*/ 4980598 w 5022059"/>
              <a:gd name="connsiteY1" fmla="*/ 1624519 h 1673157"/>
              <a:gd name="connsiteX2" fmla="*/ 4961143 w 5022059"/>
              <a:gd name="connsiteY2" fmla="*/ 1575881 h 1673157"/>
              <a:gd name="connsiteX3" fmla="*/ 4941688 w 5022059"/>
              <a:gd name="connsiteY3" fmla="*/ 1459149 h 1673157"/>
              <a:gd name="connsiteX4" fmla="*/ 4951415 w 5022059"/>
              <a:gd name="connsiteY4" fmla="*/ 1031132 h 1673157"/>
              <a:gd name="connsiteX5" fmla="*/ 4990326 w 5022059"/>
              <a:gd name="connsiteY5" fmla="*/ 875489 h 1673157"/>
              <a:gd name="connsiteX6" fmla="*/ 5000054 w 5022059"/>
              <a:gd name="connsiteY6" fmla="*/ 817123 h 1673157"/>
              <a:gd name="connsiteX7" fmla="*/ 5019509 w 5022059"/>
              <a:gd name="connsiteY7" fmla="*/ 758757 h 1673157"/>
              <a:gd name="connsiteX8" fmla="*/ 5009781 w 5022059"/>
              <a:gd name="connsiteY8" fmla="*/ 496111 h 1673157"/>
              <a:gd name="connsiteX9" fmla="*/ 4951415 w 5022059"/>
              <a:gd name="connsiteY9" fmla="*/ 408562 h 1673157"/>
              <a:gd name="connsiteX10" fmla="*/ 4893049 w 5022059"/>
              <a:gd name="connsiteY10" fmla="*/ 340468 h 1673157"/>
              <a:gd name="connsiteX11" fmla="*/ 4776318 w 5022059"/>
              <a:gd name="connsiteY11" fmla="*/ 252919 h 1673157"/>
              <a:gd name="connsiteX12" fmla="*/ 4708224 w 5022059"/>
              <a:gd name="connsiteY12" fmla="*/ 204281 h 1673157"/>
              <a:gd name="connsiteX13" fmla="*/ 4610947 w 5022059"/>
              <a:gd name="connsiteY13" fmla="*/ 107004 h 1673157"/>
              <a:gd name="connsiteX14" fmla="*/ 4581764 w 5022059"/>
              <a:gd name="connsiteY14" fmla="*/ 97277 h 1673157"/>
              <a:gd name="connsiteX15" fmla="*/ 4513671 w 5022059"/>
              <a:gd name="connsiteY15" fmla="*/ 58366 h 1673157"/>
              <a:gd name="connsiteX16" fmla="*/ 4435849 w 5022059"/>
              <a:gd name="connsiteY16" fmla="*/ 38911 h 1673157"/>
              <a:gd name="connsiteX17" fmla="*/ 4319118 w 5022059"/>
              <a:gd name="connsiteY17" fmla="*/ 0 h 1673157"/>
              <a:gd name="connsiteX18" fmla="*/ 3881373 w 5022059"/>
              <a:gd name="connsiteY18" fmla="*/ 9728 h 1673157"/>
              <a:gd name="connsiteX19" fmla="*/ 3570088 w 5022059"/>
              <a:gd name="connsiteY19" fmla="*/ 29183 h 1673157"/>
              <a:gd name="connsiteX20" fmla="*/ 3501994 w 5022059"/>
              <a:gd name="connsiteY20" fmla="*/ 48638 h 1673157"/>
              <a:gd name="connsiteX21" fmla="*/ 3453356 w 5022059"/>
              <a:gd name="connsiteY21" fmla="*/ 58366 h 1673157"/>
              <a:gd name="connsiteX22" fmla="*/ 2801603 w 5022059"/>
              <a:gd name="connsiteY22" fmla="*/ 87549 h 1673157"/>
              <a:gd name="connsiteX23" fmla="*/ 2665415 w 5022059"/>
              <a:gd name="connsiteY23" fmla="*/ 97277 h 1673157"/>
              <a:gd name="connsiteX24" fmla="*/ 2607049 w 5022059"/>
              <a:gd name="connsiteY24" fmla="*/ 107004 h 1673157"/>
              <a:gd name="connsiteX25" fmla="*/ 2509773 w 5022059"/>
              <a:gd name="connsiteY25" fmla="*/ 116732 h 1673157"/>
              <a:gd name="connsiteX26" fmla="*/ 2354130 w 5022059"/>
              <a:gd name="connsiteY26" fmla="*/ 136187 h 1673157"/>
              <a:gd name="connsiteX27" fmla="*/ 2198488 w 5022059"/>
              <a:gd name="connsiteY27" fmla="*/ 145915 h 1673157"/>
              <a:gd name="connsiteX28" fmla="*/ 2072028 w 5022059"/>
              <a:gd name="connsiteY28" fmla="*/ 136187 h 1673157"/>
              <a:gd name="connsiteX29" fmla="*/ 1663467 w 5022059"/>
              <a:gd name="connsiteY29" fmla="*/ 116732 h 1673157"/>
              <a:gd name="connsiteX30" fmla="*/ 1488369 w 5022059"/>
              <a:gd name="connsiteY30" fmla="*/ 87549 h 1673157"/>
              <a:gd name="connsiteX31" fmla="*/ 1361909 w 5022059"/>
              <a:gd name="connsiteY31" fmla="*/ 77821 h 1673157"/>
              <a:gd name="connsiteX32" fmla="*/ 1128445 w 5022059"/>
              <a:gd name="connsiteY32" fmla="*/ 97277 h 1673157"/>
              <a:gd name="connsiteX33" fmla="*/ 953347 w 5022059"/>
              <a:gd name="connsiteY33" fmla="*/ 136187 h 1673157"/>
              <a:gd name="connsiteX34" fmla="*/ 856071 w 5022059"/>
              <a:gd name="connsiteY34" fmla="*/ 165370 h 1673157"/>
              <a:gd name="connsiteX35" fmla="*/ 758794 w 5022059"/>
              <a:gd name="connsiteY35" fmla="*/ 204281 h 1673157"/>
              <a:gd name="connsiteX36" fmla="*/ 661518 w 5022059"/>
              <a:gd name="connsiteY36" fmla="*/ 233464 h 1673157"/>
              <a:gd name="connsiteX37" fmla="*/ 544786 w 5022059"/>
              <a:gd name="connsiteY37" fmla="*/ 311285 h 1673157"/>
              <a:gd name="connsiteX38" fmla="*/ 350232 w 5022059"/>
              <a:gd name="connsiteY38" fmla="*/ 418289 h 1673157"/>
              <a:gd name="connsiteX39" fmla="*/ 272411 w 5022059"/>
              <a:gd name="connsiteY39" fmla="*/ 486383 h 1673157"/>
              <a:gd name="connsiteX40" fmla="*/ 233501 w 5022059"/>
              <a:gd name="connsiteY40" fmla="*/ 515566 h 1673157"/>
              <a:gd name="connsiteX41" fmla="*/ 145952 w 5022059"/>
              <a:gd name="connsiteY41" fmla="*/ 642025 h 1673157"/>
              <a:gd name="connsiteX42" fmla="*/ 107041 w 5022059"/>
              <a:gd name="connsiteY42" fmla="*/ 671208 h 1673157"/>
              <a:gd name="connsiteX43" fmla="*/ 58403 w 5022059"/>
              <a:gd name="connsiteY43" fmla="*/ 749030 h 1673157"/>
              <a:gd name="connsiteX44" fmla="*/ 48675 w 5022059"/>
              <a:gd name="connsiteY44" fmla="*/ 778213 h 1673157"/>
              <a:gd name="connsiteX45" fmla="*/ 19492 w 5022059"/>
              <a:gd name="connsiteY45" fmla="*/ 836579 h 1673157"/>
              <a:gd name="connsiteX46" fmla="*/ 37 w 5022059"/>
              <a:gd name="connsiteY46" fmla="*/ 875489 h 167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022059" h="1673157">
                <a:moveTo>
                  <a:pt x="4990326" y="1673157"/>
                </a:moveTo>
                <a:cubicBezTo>
                  <a:pt x="4987083" y="1656944"/>
                  <a:pt x="4985349" y="1640355"/>
                  <a:pt x="4980598" y="1624519"/>
                </a:cubicBezTo>
                <a:cubicBezTo>
                  <a:pt x="4975580" y="1607794"/>
                  <a:pt x="4965142" y="1592878"/>
                  <a:pt x="4961143" y="1575881"/>
                </a:cubicBezTo>
                <a:cubicBezTo>
                  <a:pt x="4952108" y="1537482"/>
                  <a:pt x="4948173" y="1498060"/>
                  <a:pt x="4941688" y="1459149"/>
                </a:cubicBezTo>
                <a:cubicBezTo>
                  <a:pt x="4925791" y="1236602"/>
                  <a:pt x="4927267" y="1345055"/>
                  <a:pt x="4951415" y="1031132"/>
                </a:cubicBezTo>
                <a:cubicBezTo>
                  <a:pt x="4959199" y="929939"/>
                  <a:pt x="4953505" y="961405"/>
                  <a:pt x="4990326" y="875489"/>
                </a:cubicBezTo>
                <a:cubicBezTo>
                  <a:pt x="4993569" y="856034"/>
                  <a:pt x="4995270" y="836258"/>
                  <a:pt x="5000054" y="817123"/>
                </a:cubicBezTo>
                <a:cubicBezTo>
                  <a:pt x="5005028" y="797228"/>
                  <a:pt x="5018888" y="779255"/>
                  <a:pt x="5019509" y="758757"/>
                </a:cubicBezTo>
                <a:cubicBezTo>
                  <a:pt x="5022162" y="671188"/>
                  <a:pt x="5026503" y="582109"/>
                  <a:pt x="5009781" y="496111"/>
                </a:cubicBezTo>
                <a:cubicBezTo>
                  <a:pt x="5003086" y="461682"/>
                  <a:pt x="4973325" y="435950"/>
                  <a:pt x="4951415" y="408562"/>
                </a:cubicBezTo>
                <a:cubicBezTo>
                  <a:pt x="4942433" y="397334"/>
                  <a:pt x="4911436" y="354915"/>
                  <a:pt x="4893049" y="340468"/>
                </a:cubicBezTo>
                <a:cubicBezTo>
                  <a:pt x="4854804" y="310418"/>
                  <a:pt x="4810710" y="287311"/>
                  <a:pt x="4776318" y="252919"/>
                </a:cubicBezTo>
                <a:cubicBezTo>
                  <a:pt x="4736881" y="213482"/>
                  <a:pt x="4759440" y="229888"/>
                  <a:pt x="4708224" y="204281"/>
                </a:cubicBezTo>
                <a:cubicBezTo>
                  <a:pt x="4675798" y="171855"/>
                  <a:pt x="4654451" y="121504"/>
                  <a:pt x="4610947" y="107004"/>
                </a:cubicBezTo>
                <a:cubicBezTo>
                  <a:pt x="4601219" y="103762"/>
                  <a:pt x="4590935" y="101863"/>
                  <a:pt x="4581764" y="97277"/>
                </a:cubicBezTo>
                <a:cubicBezTo>
                  <a:pt x="4558382" y="85586"/>
                  <a:pt x="4537943" y="68075"/>
                  <a:pt x="4513671" y="58366"/>
                </a:cubicBezTo>
                <a:cubicBezTo>
                  <a:pt x="4488844" y="48435"/>
                  <a:pt x="4461216" y="47367"/>
                  <a:pt x="4435849" y="38911"/>
                </a:cubicBezTo>
                <a:cubicBezTo>
                  <a:pt x="4293058" y="-8686"/>
                  <a:pt x="4431809" y="22539"/>
                  <a:pt x="4319118" y="0"/>
                </a:cubicBezTo>
                <a:lnTo>
                  <a:pt x="3881373" y="9728"/>
                </a:lnTo>
                <a:cubicBezTo>
                  <a:pt x="3793129" y="12529"/>
                  <a:pt x="3661583" y="22647"/>
                  <a:pt x="3570088" y="29183"/>
                </a:cubicBezTo>
                <a:cubicBezTo>
                  <a:pt x="3547390" y="35668"/>
                  <a:pt x="3524895" y="42913"/>
                  <a:pt x="3501994" y="48638"/>
                </a:cubicBezTo>
                <a:cubicBezTo>
                  <a:pt x="3485954" y="52648"/>
                  <a:pt x="3469623" y="55408"/>
                  <a:pt x="3453356" y="58366"/>
                </a:cubicBezTo>
                <a:cubicBezTo>
                  <a:pt x="3225562" y="99785"/>
                  <a:pt x="3156027" y="75929"/>
                  <a:pt x="2801603" y="87549"/>
                </a:cubicBezTo>
                <a:cubicBezTo>
                  <a:pt x="2756207" y="90792"/>
                  <a:pt x="2710701" y="92749"/>
                  <a:pt x="2665415" y="97277"/>
                </a:cubicBezTo>
                <a:cubicBezTo>
                  <a:pt x="2645789" y="99240"/>
                  <a:pt x="2626620" y="104558"/>
                  <a:pt x="2607049" y="107004"/>
                </a:cubicBezTo>
                <a:cubicBezTo>
                  <a:pt x="2574714" y="111046"/>
                  <a:pt x="2542137" y="112924"/>
                  <a:pt x="2509773" y="116732"/>
                </a:cubicBezTo>
                <a:cubicBezTo>
                  <a:pt x="2418734" y="127443"/>
                  <a:pt x="2456627" y="127987"/>
                  <a:pt x="2354130" y="136187"/>
                </a:cubicBezTo>
                <a:cubicBezTo>
                  <a:pt x="2302314" y="140332"/>
                  <a:pt x="2250369" y="142672"/>
                  <a:pt x="2198488" y="145915"/>
                </a:cubicBezTo>
                <a:cubicBezTo>
                  <a:pt x="2156335" y="142672"/>
                  <a:pt x="2114250" y="138352"/>
                  <a:pt x="2072028" y="136187"/>
                </a:cubicBezTo>
                <a:cubicBezTo>
                  <a:pt x="1868259" y="125738"/>
                  <a:pt x="1841026" y="130937"/>
                  <a:pt x="1663467" y="116732"/>
                </a:cubicBezTo>
                <a:cubicBezTo>
                  <a:pt x="1437059" y="98619"/>
                  <a:pt x="1715707" y="118550"/>
                  <a:pt x="1488369" y="87549"/>
                </a:cubicBezTo>
                <a:cubicBezTo>
                  <a:pt x="1446479" y="81837"/>
                  <a:pt x="1404062" y="81064"/>
                  <a:pt x="1361909" y="77821"/>
                </a:cubicBezTo>
                <a:cubicBezTo>
                  <a:pt x="1283091" y="82747"/>
                  <a:pt x="1206089" y="84336"/>
                  <a:pt x="1128445" y="97277"/>
                </a:cubicBezTo>
                <a:cubicBezTo>
                  <a:pt x="1075981" y="106021"/>
                  <a:pt x="1005812" y="121614"/>
                  <a:pt x="953347" y="136187"/>
                </a:cubicBezTo>
                <a:cubicBezTo>
                  <a:pt x="920729" y="145248"/>
                  <a:pt x="888023" y="154187"/>
                  <a:pt x="856071" y="165370"/>
                </a:cubicBezTo>
                <a:cubicBezTo>
                  <a:pt x="823108" y="176907"/>
                  <a:pt x="791757" y="192744"/>
                  <a:pt x="758794" y="204281"/>
                </a:cubicBezTo>
                <a:cubicBezTo>
                  <a:pt x="726842" y="215464"/>
                  <a:pt x="693216" y="221577"/>
                  <a:pt x="661518" y="233464"/>
                </a:cubicBezTo>
                <a:cubicBezTo>
                  <a:pt x="572454" y="266863"/>
                  <a:pt x="629230" y="257000"/>
                  <a:pt x="544786" y="311285"/>
                </a:cubicBezTo>
                <a:cubicBezTo>
                  <a:pt x="411209" y="397156"/>
                  <a:pt x="516035" y="293935"/>
                  <a:pt x="350232" y="418289"/>
                </a:cubicBezTo>
                <a:cubicBezTo>
                  <a:pt x="252124" y="491871"/>
                  <a:pt x="373160" y="398227"/>
                  <a:pt x="272411" y="486383"/>
                </a:cubicBezTo>
                <a:cubicBezTo>
                  <a:pt x="260210" y="497059"/>
                  <a:pt x="246471" y="505838"/>
                  <a:pt x="233501" y="515566"/>
                </a:cubicBezTo>
                <a:cubicBezTo>
                  <a:pt x="213502" y="548897"/>
                  <a:pt x="171301" y="623013"/>
                  <a:pt x="145952" y="642025"/>
                </a:cubicBezTo>
                <a:lnTo>
                  <a:pt x="107041" y="671208"/>
                </a:lnTo>
                <a:cubicBezTo>
                  <a:pt x="91607" y="694359"/>
                  <a:pt x="70136" y="725564"/>
                  <a:pt x="58403" y="749030"/>
                </a:cubicBezTo>
                <a:cubicBezTo>
                  <a:pt x="53817" y="758201"/>
                  <a:pt x="52840" y="768843"/>
                  <a:pt x="48675" y="778213"/>
                </a:cubicBezTo>
                <a:cubicBezTo>
                  <a:pt x="39841" y="798090"/>
                  <a:pt x="30056" y="817565"/>
                  <a:pt x="19492" y="836579"/>
                </a:cubicBezTo>
                <a:cubicBezTo>
                  <a:pt x="-1762" y="874836"/>
                  <a:pt x="37" y="852303"/>
                  <a:pt x="37" y="8754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ľný tvar: obrazec 6">
            <a:extLst>
              <a:ext uri="{FF2B5EF4-FFF2-40B4-BE49-F238E27FC236}">
                <a16:creationId xmlns:a16="http://schemas.microsoft.com/office/drawing/2014/main" id="{6EF557B7-25B6-455D-5C49-88EA48EFCF61}"/>
              </a:ext>
            </a:extLst>
          </p:cNvPr>
          <p:cNvSpPr/>
          <p:nvPr/>
        </p:nvSpPr>
        <p:spPr>
          <a:xfrm>
            <a:off x="1099226" y="4533089"/>
            <a:ext cx="2013625" cy="1566255"/>
          </a:xfrm>
          <a:custGeom>
            <a:avLst/>
            <a:gdLst>
              <a:gd name="connsiteX0" fmla="*/ 2013625 w 2013625"/>
              <a:gd name="connsiteY0" fmla="*/ 38911 h 1566255"/>
              <a:gd name="connsiteX1" fmla="*/ 1877438 w 2013625"/>
              <a:gd name="connsiteY1" fmla="*/ 9728 h 1566255"/>
              <a:gd name="connsiteX2" fmla="*/ 1838527 w 2013625"/>
              <a:gd name="connsiteY2" fmla="*/ 0 h 1566255"/>
              <a:gd name="connsiteX3" fmla="*/ 1274323 w 2013625"/>
              <a:gd name="connsiteY3" fmla="*/ 9728 h 1566255"/>
              <a:gd name="connsiteX4" fmla="*/ 1215957 w 2013625"/>
              <a:gd name="connsiteY4" fmla="*/ 29183 h 1566255"/>
              <a:gd name="connsiteX5" fmla="*/ 1177046 w 2013625"/>
              <a:gd name="connsiteY5" fmla="*/ 48639 h 1566255"/>
              <a:gd name="connsiteX6" fmla="*/ 1128408 w 2013625"/>
              <a:gd name="connsiteY6" fmla="*/ 58366 h 1566255"/>
              <a:gd name="connsiteX7" fmla="*/ 1040859 w 2013625"/>
              <a:gd name="connsiteY7" fmla="*/ 107005 h 1566255"/>
              <a:gd name="connsiteX8" fmla="*/ 1001948 w 2013625"/>
              <a:gd name="connsiteY8" fmla="*/ 126460 h 1566255"/>
              <a:gd name="connsiteX9" fmla="*/ 943583 w 2013625"/>
              <a:gd name="connsiteY9" fmla="*/ 145915 h 1566255"/>
              <a:gd name="connsiteX10" fmla="*/ 894944 w 2013625"/>
              <a:gd name="connsiteY10" fmla="*/ 165371 h 1566255"/>
              <a:gd name="connsiteX11" fmla="*/ 836578 w 2013625"/>
              <a:gd name="connsiteY11" fmla="*/ 223737 h 1566255"/>
              <a:gd name="connsiteX12" fmla="*/ 758757 w 2013625"/>
              <a:gd name="connsiteY12" fmla="*/ 330741 h 1566255"/>
              <a:gd name="connsiteX13" fmla="*/ 710119 w 2013625"/>
              <a:gd name="connsiteY13" fmla="*/ 428017 h 1566255"/>
              <a:gd name="connsiteX14" fmla="*/ 651753 w 2013625"/>
              <a:gd name="connsiteY14" fmla="*/ 564205 h 1566255"/>
              <a:gd name="connsiteX15" fmla="*/ 642025 w 2013625"/>
              <a:gd name="connsiteY15" fmla="*/ 622571 h 1566255"/>
              <a:gd name="connsiteX16" fmla="*/ 632297 w 2013625"/>
              <a:gd name="connsiteY16" fmla="*/ 651754 h 1566255"/>
              <a:gd name="connsiteX17" fmla="*/ 622570 w 2013625"/>
              <a:gd name="connsiteY17" fmla="*/ 700392 h 1566255"/>
              <a:gd name="connsiteX18" fmla="*/ 612842 w 2013625"/>
              <a:gd name="connsiteY18" fmla="*/ 894945 h 1566255"/>
              <a:gd name="connsiteX19" fmla="*/ 583659 w 2013625"/>
              <a:gd name="connsiteY19" fmla="*/ 992222 h 1566255"/>
              <a:gd name="connsiteX20" fmla="*/ 564204 w 2013625"/>
              <a:gd name="connsiteY20" fmla="*/ 1060315 h 1566255"/>
              <a:gd name="connsiteX21" fmla="*/ 515565 w 2013625"/>
              <a:gd name="connsiteY21" fmla="*/ 1118681 h 1566255"/>
              <a:gd name="connsiteX22" fmla="*/ 496110 w 2013625"/>
              <a:gd name="connsiteY22" fmla="*/ 1147864 h 1566255"/>
              <a:gd name="connsiteX23" fmla="*/ 476655 w 2013625"/>
              <a:gd name="connsiteY23" fmla="*/ 1167320 h 1566255"/>
              <a:gd name="connsiteX24" fmla="*/ 457200 w 2013625"/>
              <a:gd name="connsiteY24" fmla="*/ 1196502 h 1566255"/>
              <a:gd name="connsiteX25" fmla="*/ 437744 w 2013625"/>
              <a:gd name="connsiteY25" fmla="*/ 1235413 h 1566255"/>
              <a:gd name="connsiteX26" fmla="*/ 389106 w 2013625"/>
              <a:gd name="connsiteY26" fmla="*/ 1274324 h 1566255"/>
              <a:gd name="connsiteX27" fmla="*/ 233463 w 2013625"/>
              <a:gd name="connsiteY27" fmla="*/ 1449422 h 1566255"/>
              <a:gd name="connsiteX28" fmla="*/ 77821 w 2013625"/>
              <a:gd name="connsiteY28" fmla="*/ 1536971 h 1566255"/>
              <a:gd name="connsiteX29" fmla="*/ 29183 w 2013625"/>
              <a:gd name="connsiteY29" fmla="*/ 1566154 h 1566255"/>
              <a:gd name="connsiteX30" fmla="*/ 0 w 2013625"/>
              <a:gd name="connsiteY30" fmla="*/ 1546698 h 156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013625" h="1566255">
                <a:moveTo>
                  <a:pt x="2013625" y="38911"/>
                </a:moveTo>
                <a:lnTo>
                  <a:pt x="1877438" y="9728"/>
                </a:lnTo>
                <a:cubicBezTo>
                  <a:pt x="1864387" y="6828"/>
                  <a:pt x="1851897" y="0"/>
                  <a:pt x="1838527" y="0"/>
                </a:cubicBezTo>
                <a:cubicBezTo>
                  <a:pt x="1650431" y="0"/>
                  <a:pt x="1462391" y="6485"/>
                  <a:pt x="1274323" y="9728"/>
                </a:cubicBezTo>
                <a:cubicBezTo>
                  <a:pt x="1254868" y="16213"/>
                  <a:pt x="1234998" y="21567"/>
                  <a:pt x="1215957" y="29183"/>
                </a:cubicBezTo>
                <a:cubicBezTo>
                  <a:pt x="1202493" y="34569"/>
                  <a:pt x="1190803" y="44053"/>
                  <a:pt x="1177046" y="48639"/>
                </a:cubicBezTo>
                <a:cubicBezTo>
                  <a:pt x="1161361" y="53867"/>
                  <a:pt x="1144621" y="55124"/>
                  <a:pt x="1128408" y="58366"/>
                </a:cubicBezTo>
                <a:lnTo>
                  <a:pt x="1040859" y="107005"/>
                </a:lnTo>
                <a:cubicBezTo>
                  <a:pt x="1028091" y="113880"/>
                  <a:pt x="1015412" y="121074"/>
                  <a:pt x="1001948" y="126460"/>
                </a:cubicBezTo>
                <a:cubicBezTo>
                  <a:pt x="982907" y="134076"/>
                  <a:pt x="962856" y="138907"/>
                  <a:pt x="943583" y="145915"/>
                </a:cubicBezTo>
                <a:cubicBezTo>
                  <a:pt x="927172" y="151883"/>
                  <a:pt x="911157" y="158886"/>
                  <a:pt x="894944" y="165371"/>
                </a:cubicBezTo>
                <a:cubicBezTo>
                  <a:pt x="875489" y="184826"/>
                  <a:pt x="852761" y="201485"/>
                  <a:pt x="836578" y="223737"/>
                </a:cubicBezTo>
                <a:lnTo>
                  <a:pt x="758757" y="330741"/>
                </a:lnTo>
                <a:cubicBezTo>
                  <a:pt x="710124" y="476643"/>
                  <a:pt x="770621" y="315657"/>
                  <a:pt x="710119" y="428017"/>
                </a:cubicBezTo>
                <a:cubicBezTo>
                  <a:pt x="692225" y="461249"/>
                  <a:pt x="667699" y="524339"/>
                  <a:pt x="651753" y="564205"/>
                </a:cubicBezTo>
                <a:cubicBezTo>
                  <a:pt x="648510" y="583660"/>
                  <a:pt x="646304" y="603317"/>
                  <a:pt x="642025" y="622571"/>
                </a:cubicBezTo>
                <a:cubicBezTo>
                  <a:pt x="639801" y="632581"/>
                  <a:pt x="634784" y="641806"/>
                  <a:pt x="632297" y="651754"/>
                </a:cubicBezTo>
                <a:cubicBezTo>
                  <a:pt x="628287" y="667794"/>
                  <a:pt x="625812" y="684179"/>
                  <a:pt x="622570" y="700392"/>
                </a:cubicBezTo>
                <a:cubicBezTo>
                  <a:pt x="619327" y="765243"/>
                  <a:pt x="618234" y="830237"/>
                  <a:pt x="612842" y="894945"/>
                </a:cubicBezTo>
                <a:cubicBezTo>
                  <a:pt x="611141" y="915358"/>
                  <a:pt x="587400" y="980065"/>
                  <a:pt x="583659" y="992222"/>
                </a:cubicBezTo>
                <a:cubicBezTo>
                  <a:pt x="576717" y="1014784"/>
                  <a:pt x="575396" y="1039531"/>
                  <a:pt x="564204" y="1060315"/>
                </a:cubicBezTo>
                <a:cubicBezTo>
                  <a:pt x="552197" y="1082613"/>
                  <a:pt x="531113" y="1098690"/>
                  <a:pt x="515565" y="1118681"/>
                </a:cubicBezTo>
                <a:cubicBezTo>
                  <a:pt x="508387" y="1127909"/>
                  <a:pt x="503413" y="1138735"/>
                  <a:pt x="496110" y="1147864"/>
                </a:cubicBezTo>
                <a:cubicBezTo>
                  <a:pt x="490381" y="1155026"/>
                  <a:pt x="482384" y="1160158"/>
                  <a:pt x="476655" y="1167320"/>
                </a:cubicBezTo>
                <a:cubicBezTo>
                  <a:pt x="469352" y="1176449"/>
                  <a:pt x="463000" y="1186352"/>
                  <a:pt x="457200" y="1196502"/>
                </a:cubicBezTo>
                <a:cubicBezTo>
                  <a:pt x="450005" y="1209093"/>
                  <a:pt x="447293" y="1224500"/>
                  <a:pt x="437744" y="1235413"/>
                </a:cubicBezTo>
                <a:cubicBezTo>
                  <a:pt x="424072" y="1251038"/>
                  <a:pt x="403136" y="1259019"/>
                  <a:pt x="389106" y="1274324"/>
                </a:cubicBezTo>
                <a:cubicBezTo>
                  <a:pt x="320939" y="1348689"/>
                  <a:pt x="328618" y="1385986"/>
                  <a:pt x="233463" y="1449422"/>
                </a:cubicBezTo>
                <a:cubicBezTo>
                  <a:pt x="125874" y="1521147"/>
                  <a:pt x="225561" y="1458175"/>
                  <a:pt x="77821" y="1536971"/>
                </a:cubicBezTo>
                <a:cubicBezTo>
                  <a:pt x="61138" y="1545869"/>
                  <a:pt x="47944" y="1563809"/>
                  <a:pt x="29183" y="1566154"/>
                </a:cubicBezTo>
                <a:cubicBezTo>
                  <a:pt x="17582" y="1567604"/>
                  <a:pt x="9728" y="1553183"/>
                  <a:pt x="0" y="15466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ľný tvar: obrazec 7">
            <a:extLst>
              <a:ext uri="{FF2B5EF4-FFF2-40B4-BE49-F238E27FC236}">
                <a16:creationId xmlns:a16="http://schemas.microsoft.com/office/drawing/2014/main" id="{B6B5A7F1-4377-8E88-3AAC-5BFD942246E0}"/>
              </a:ext>
            </a:extLst>
          </p:cNvPr>
          <p:cNvSpPr/>
          <p:nvPr/>
        </p:nvSpPr>
        <p:spPr>
          <a:xfrm>
            <a:off x="145915" y="5038928"/>
            <a:ext cx="1157591" cy="758758"/>
          </a:xfrm>
          <a:custGeom>
            <a:avLst/>
            <a:gdLst>
              <a:gd name="connsiteX0" fmla="*/ 1157591 w 1157591"/>
              <a:gd name="connsiteY0" fmla="*/ 0 h 758758"/>
              <a:gd name="connsiteX1" fmla="*/ 1118681 w 1157591"/>
              <a:gd name="connsiteY1" fmla="*/ 48638 h 758758"/>
              <a:gd name="connsiteX2" fmla="*/ 1031132 w 1157591"/>
              <a:gd name="connsiteY2" fmla="*/ 116732 h 758758"/>
              <a:gd name="connsiteX3" fmla="*/ 972766 w 1157591"/>
              <a:gd name="connsiteY3" fmla="*/ 165370 h 758758"/>
              <a:gd name="connsiteX4" fmla="*/ 914400 w 1157591"/>
              <a:gd name="connsiteY4" fmla="*/ 243191 h 758758"/>
              <a:gd name="connsiteX5" fmla="*/ 817123 w 1157591"/>
              <a:gd name="connsiteY5" fmla="*/ 340468 h 758758"/>
              <a:gd name="connsiteX6" fmla="*/ 768485 w 1157591"/>
              <a:gd name="connsiteY6" fmla="*/ 389106 h 758758"/>
              <a:gd name="connsiteX7" fmla="*/ 680936 w 1157591"/>
              <a:gd name="connsiteY7" fmla="*/ 466927 h 758758"/>
              <a:gd name="connsiteX8" fmla="*/ 457200 w 1157591"/>
              <a:gd name="connsiteY8" fmla="*/ 603115 h 758758"/>
              <a:gd name="connsiteX9" fmla="*/ 369651 w 1157591"/>
              <a:gd name="connsiteY9" fmla="*/ 642025 h 758758"/>
              <a:gd name="connsiteX10" fmla="*/ 262647 w 1157591"/>
              <a:gd name="connsiteY10" fmla="*/ 680936 h 758758"/>
              <a:gd name="connsiteX11" fmla="*/ 184825 w 1157591"/>
              <a:gd name="connsiteY11" fmla="*/ 690663 h 758758"/>
              <a:gd name="connsiteX12" fmla="*/ 0 w 1157591"/>
              <a:gd name="connsiteY12" fmla="*/ 758757 h 75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7591" h="758758">
                <a:moveTo>
                  <a:pt x="1157591" y="0"/>
                </a:moveTo>
                <a:cubicBezTo>
                  <a:pt x="1144621" y="16213"/>
                  <a:pt x="1133362" y="33957"/>
                  <a:pt x="1118681" y="48638"/>
                </a:cubicBezTo>
                <a:cubicBezTo>
                  <a:pt x="1047426" y="119893"/>
                  <a:pt x="1083190" y="76242"/>
                  <a:pt x="1031132" y="116732"/>
                </a:cubicBezTo>
                <a:cubicBezTo>
                  <a:pt x="1011142" y="132280"/>
                  <a:pt x="990674" y="147463"/>
                  <a:pt x="972766" y="165370"/>
                </a:cubicBezTo>
                <a:cubicBezTo>
                  <a:pt x="790180" y="347954"/>
                  <a:pt x="1022161" y="126449"/>
                  <a:pt x="914400" y="243191"/>
                </a:cubicBezTo>
                <a:cubicBezTo>
                  <a:pt x="883296" y="276887"/>
                  <a:pt x="849549" y="308042"/>
                  <a:pt x="817123" y="340468"/>
                </a:cubicBezTo>
                <a:cubicBezTo>
                  <a:pt x="800910" y="356681"/>
                  <a:pt x="785622" y="373873"/>
                  <a:pt x="768485" y="389106"/>
                </a:cubicBezTo>
                <a:cubicBezTo>
                  <a:pt x="739302" y="415046"/>
                  <a:pt x="711757" y="442955"/>
                  <a:pt x="680936" y="466927"/>
                </a:cubicBezTo>
                <a:cubicBezTo>
                  <a:pt x="636155" y="501757"/>
                  <a:pt x="495234" y="586211"/>
                  <a:pt x="457200" y="603115"/>
                </a:cubicBezTo>
                <a:lnTo>
                  <a:pt x="369651" y="642025"/>
                </a:lnTo>
                <a:cubicBezTo>
                  <a:pt x="317313" y="666181"/>
                  <a:pt x="332171" y="667032"/>
                  <a:pt x="262647" y="680936"/>
                </a:cubicBezTo>
                <a:cubicBezTo>
                  <a:pt x="237012" y="686063"/>
                  <a:pt x="210766" y="687421"/>
                  <a:pt x="184825" y="690663"/>
                </a:cubicBezTo>
                <a:cubicBezTo>
                  <a:pt x="6706" y="759932"/>
                  <a:pt x="72352" y="758757"/>
                  <a:pt x="0" y="7587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0E0B3FE7-FAEE-206A-F2D9-55FAB404B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201" y="3843506"/>
            <a:ext cx="1141199" cy="1141199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A5BE3901-5D0E-DB3A-EE4D-4739366C7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2636" y="4311990"/>
            <a:ext cx="1559440" cy="1559440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F8058765-0F47-1C74-C63B-178B6BD8C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571" y="3705219"/>
            <a:ext cx="1141199" cy="1141199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632F55DE-C9AF-E129-2F03-E19091632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7358" y="3720092"/>
            <a:ext cx="1627671" cy="1627671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66D9E6E7-7059-E5E7-13DF-C4A63A1C0D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9634" y="4333444"/>
            <a:ext cx="1434487" cy="1434487"/>
          </a:xfrm>
          <a:prstGeom prst="rect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3C656F22-CC16-D985-CD08-3554DF804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6939" y="4421941"/>
            <a:ext cx="1677403" cy="1677403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4EF79EE2-D070-3CFE-E363-E383E01B9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860" y="5145799"/>
            <a:ext cx="1553207" cy="1553207"/>
          </a:xfrm>
          <a:prstGeom prst="rect">
            <a:avLst/>
          </a:prstGeom>
        </p:spPr>
      </p:pic>
      <p:pic>
        <p:nvPicPr>
          <p:cNvPr id="23" name="Obrázok 22">
            <a:extLst>
              <a:ext uri="{FF2B5EF4-FFF2-40B4-BE49-F238E27FC236}">
                <a16:creationId xmlns:a16="http://schemas.microsoft.com/office/drawing/2014/main" id="{7972A621-FAAC-31E3-15E6-78D4C6FA4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2969" y="3265626"/>
            <a:ext cx="1077628" cy="1077628"/>
          </a:xfrm>
          <a:prstGeom prst="rect">
            <a:avLst/>
          </a:prstGeom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id="{C9134BE8-21CD-6B07-721E-43A01A15D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8266" y="4421941"/>
            <a:ext cx="2052607" cy="2052607"/>
          </a:xfrm>
          <a:prstGeom prst="rect">
            <a:avLst/>
          </a:prstGeom>
        </p:spPr>
      </p:pic>
      <p:pic>
        <p:nvPicPr>
          <p:cNvPr id="25" name="Obrázok 24">
            <a:extLst>
              <a:ext uri="{FF2B5EF4-FFF2-40B4-BE49-F238E27FC236}">
                <a16:creationId xmlns:a16="http://schemas.microsoft.com/office/drawing/2014/main" id="{28948973-5666-C64C-E44E-4E51EC9AE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934" y="3013134"/>
            <a:ext cx="1084473" cy="1084473"/>
          </a:xfrm>
          <a:prstGeom prst="rect">
            <a:avLst/>
          </a:prstGeom>
        </p:spPr>
      </p:pic>
      <p:pic>
        <p:nvPicPr>
          <p:cNvPr id="26" name="Obrázok 25">
            <a:extLst>
              <a:ext uri="{FF2B5EF4-FFF2-40B4-BE49-F238E27FC236}">
                <a16:creationId xmlns:a16="http://schemas.microsoft.com/office/drawing/2014/main" id="{322AC68B-525B-0B69-8802-180D218B4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988" y="3614426"/>
            <a:ext cx="1520062" cy="1520062"/>
          </a:xfrm>
          <a:prstGeom prst="rect">
            <a:avLst/>
          </a:prstGeom>
        </p:spPr>
      </p:pic>
      <p:pic>
        <p:nvPicPr>
          <p:cNvPr id="31" name="Obrázok 30">
            <a:extLst>
              <a:ext uri="{FF2B5EF4-FFF2-40B4-BE49-F238E27FC236}">
                <a16:creationId xmlns:a16="http://schemas.microsoft.com/office/drawing/2014/main" id="{36DDD680-D6D8-D89E-3C49-EEBA988B6F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6582" y="4559176"/>
            <a:ext cx="561107" cy="1374712"/>
          </a:xfrm>
          <a:prstGeom prst="rect">
            <a:avLst/>
          </a:prstGeom>
        </p:spPr>
      </p:pic>
      <p:sp>
        <p:nvSpPr>
          <p:cNvPr id="32" name="Bublina reči: oválna 31">
            <a:extLst>
              <a:ext uri="{FF2B5EF4-FFF2-40B4-BE49-F238E27FC236}">
                <a16:creationId xmlns:a16="http://schemas.microsoft.com/office/drawing/2014/main" id="{99118FF8-E976-818F-33EC-D0FA8AB366FB}"/>
              </a:ext>
            </a:extLst>
          </p:cNvPr>
          <p:cNvSpPr/>
          <p:nvPr/>
        </p:nvSpPr>
        <p:spPr>
          <a:xfrm>
            <a:off x="3535086" y="3344946"/>
            <a:ext cx="1846341" cy="1095805"/>
          </a:xfrm>
          <a:prstGeom prst="wedgeEllipseCallout">
            <a:avLst>
              <a:gd name="adj1" fmla="val 43426"/>
              <a:gd name="adj2" fmla="val 6974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4" name="Obrázok 33">
            <a:extLst>
              <a:ext uri="{FF2B5EF4-FFF2-40B4-BE49-F238E27FC236}">
                <a16:creationId xmlns:a16="http://schemas.microsoft.com/office/drawing/2014/main" id="{612CD63F-D512-7464-B199-0A98DAB97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941" y="3064600"/>
            <a:ext cx="1342417" cy="1342417"/>
          </a:xfrm>
          <a:prstGeom prst="rect">
            <a:avLst/>
          </a:prstGeom>
        </p:spPr>
      </p:pic>
      <p:pic>
        <p:nvPicPr>
          <p:cNvPr id="35" name="Obrázok 34">
            <a:extLst>
              <a:ext uri="{FF2B5EF4-FFF2-40B4-BE49-F238E27FC236}">
                <a16:creationId xmlns:a16="http://schemas.microsoft.com/office/drawing/2014/main" id="{54FE9C87-AA44-6BC6-E570-EB83AEDD8E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3557" y="3563381"/>
            <a:ext cx="1520393" cy="1520393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1AF40491-DFF3-528B-BA76-D81C390DC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086" y="4736953"/>
            <a:ext cx="1158525" cy="1158525"/>
          </a:xfrm>
          <a:prstGeom prst="rect">
            <a:avLst/>
          </a:prstGeom>
        </p:spPr>
      </p:pic>
      <p:pic>
        <p:nvPicPr>
          <p:cNvPr id="36" name="Obrázok 35">
            <a:extLst>
              <a:ext uri="{FF2B5EF4-FFF2-40B4-BE49-F238E27FC236}">
                <a16:creationId xmlns:a16="http://schemas.microsoft.com/office/drawing/2014/main" id="{99DF2830-DE8F-BC3A-345E-ECF4F91383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35348" y="4358113"/>
            <a:ext cx="2120388" cy="2120388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B1B674A4-D514-85B4-EADC-9D4E8F72C0ED}"/>
              </a:ext>
            </a:extLst>
          </p:cNvPr>
          <p:cNvSpPr txBox="1"/>
          <p:nvPr/>
        </p:nvSpPr>
        <p:spPr>
          <a:xfrm>
            <a:off x="8835348" y="1924282"/>
            <a:ext cx="2995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/>
              <a:t>„Jak </a:t>
            </a:r>
            <a:r>
              <a:rPr lang="sk-SK" i="1" dirty="0" err="1"/>
              <a:t>jsem</a:t>
            </a:r>
            <a:r>
              <a:rPr lang="sk-SK" i="1" dirty="0"/>
              <a:t> si toho </a:t>
            </a:r>
            <a:r>
              <a:rPr lang="sk-SK" i="1" dirty="0" err="1"/>
              <a:t>mohl</a:t>
            </a:r>
            <a:r>
              <a:rPr lang="sk-SK" i="1" dirty="0"/>
              <a:t> </a:t>
            </a:r>
            <a:r>
              <a:rPr lang="sk-SK" i="1" dirty="0" err="1"/>
              <a:t>nevšimount</a:t>
            </a:r>
            <a:r>
              <a:rPr lang="sk-SK" i="1" dirty="0"/>
              <a:t>??“</a:t>
            </a:r>
            <a:endParaRPr lang="cs-CZ" i="1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8CCA375C-4FA1-D40A-DF60-E06BF59194FA}"/>
              </a:ext>
            </a:extLst>
          </p:cNvPr>
          <p:cNvSpPr txBox="1"/>
          <p:nvPr/>
        </p:nvSpPr>
        <p:spPr>
          <a:xfrm>
            <a:off x="3513542" y="3475302"/>
            <a:ext cx="1907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 err="1"/>
              <a:t>Věž</a:t>
            </a:r>
            <a:r>
              <a:rPr lang="sk-SK" sz="1400" b="1" dirty="0"/>
              <a:t> je rovnou </a:t>
            </a:r>
            <a:r>
              <a:rPr lang="sk-SK" sz="1400" b="1" dirty="0" err="1"/>
              <a:t>támhle</a:t>
            </a:r>
            <a:r>
              <a:rPr lang="sk-SK" sz="1400" b="1" dirty="0"/>
              <a:t>! </a:t>
            </a:r>
            <a:r>
              <a:rPr lang="sk-SK" sz="1400" b="1" dirty="0" err="1"/>
              <a:t>Tohle</a:t>
            </a:r>
            <a:r>
              <a:rPr lang="sk-SK" sz="1400" b="1" dirty="0"/>
              <a:t> musí </a:t>
            </a:r>
            <a:r>
              <a:rPr lang="sk-SK" sz="1400" b="1" dirty="0" err="1"/>
              <a:t>být</a:t>
            </a:r>
            <a:r>
              <a:rPr lang="sk-SK" sz="1400" b="1" dirty="0"/>
              <a:t> ta </a:t>
            </a:r>
            <a:r>
              <a:rPr lang="sk-SK" sz="1400" b="1" dirty="0" err="1"/>
              <a:t>správná</a:t>
            </a:r>
            <a:r>
              <a:rPr lang="sk-SK" sz="1400" b="1" dirty="0"/>
              <a:t> cesta!</a:t>
            </a:r>
            <a:r>
              <a:rPr lang="en-GB" sz="1400" b="1" dirty="0"/>
              <a:t> </a:t>
            </a:r>
            <a:endParaRPr lang="cs-CZ" sz="1400" b="1" dirty="0"/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EAA90E5B-37EB-B62F-C723-1726FE403487}"/>
              </a:ext>
            </a:extLst>
          </p:cNvPr>
          <p:cNvSpPr txBox="1"/>
          <p:nvPr/>
        </p:nvSpPr>
        <p:spPr>
          <a:xfrm>
            <a:off x="120827" y="1271750"/>
            <a:ext cx="4969354" cy="2491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k-SK" sz="1800" b="1" dirty="0">
                <a:solidFill>
                  <a:schemeClr val="accent1"/>
                </a:solidFill>
              </a:rPr>
              <a:t>KDYŽ</a:t>
            </a:r>
            <a:r>
              <a:rPr lang="en-GB" sz="1800" b="1" dirty="0">
                <a:solidFill>
                  <a:schemeClr val="accent1"/>
                </a:solidFill>
              </a:rPr>
              <a:t> </a:t>
            </a:r>
            <a:r>
              <a:rPr lang="sk-SK" sz="1800" b="1" dirty="0">
                <a:solidFill>
                  <a:schemeClr val="accent6"/>
                </a:solidFill>
              </a:rPr>
              <a:t>SE MÝLÍM</a:t>
            </a:r>
            <a:r>
              <a:rPr lang="sk-SK" sz="1800" b="1" dirty="0">
                <a:solidFill>
                  <a:schemeClr val="accent1"/>
                </a:solidFill>
              </a:rPr>
              <a:t>,</a:t>
            </a:r>
            <a:r>
              <a:rPr lang="en-GB" sz="1800" b="1" dirty="0">
                <a:solidFill>
                  <a:schemeClr val="accent1"/>
                </a:solidFill>
              </a:rPr>
              <a:t> </a:t>
            </a:r>
            <a:r>
              <a:rPr lang="sk-SK" sz="1800" b="1" dirty="0">
                <a:solidFill>
                  <a:schemeClr val="accent1"/>
                </a:solidFill>
              </a:rPr>
              <a:t>JE TO STEJNÝ POCIT, JAKO KDYŽ MÁM PRAVDU</a:t>
            </a:r>
            <a:r>
              <a:rPr lang="en-GB" sz="1800" b="1" dirty="0">
                <a:solidFill>
                  <a:schemeClr val="accent1"/>
                </a:solidFill>
              </a:rPr>
              <a:t>, </a:t>
            </a:r>
            <a:r>
              <a:rPr lang="sk-SK" sz="1800" b="1" dirty="0">
                <a:solidFill>
                  <a:schemeClr val="accent1"/>
                </a:solidFill>
              </a:rPr>
              <a:t>POKUD ŘEŠENÍ/ VYSVĚTLENÍ DÁVÁ SMYSL</a:t>
            </a:r>
            <a:r>
              <a:rPr lang="en-GB" sz="1800" b="1" dirty="0">
                <a:solidFill>
                  <a:schemeClr val="accent1"/>
                </a:solidFill>
              </a:rPr>
              <a:t>. </a:t>
            </a:r>
            <a:r>
              <a:rPr lang="sk-SK" sz="1800" dirty="0">
                <a:solidFill>
                  <a:schemeClr val="accent1"/>
                </a:solidFill>
              </a:rPr>
              <a:t>To, že </a:t>
            </a:r>
            <a:r>
              <a:rPr lang="sk-SK" sz="1800" dirty="0" err="1">
                <a:solidFill>
                  <a:schemeClr val="accent1"/>
                </a:solidFill>
              </a:rPr>
              <a:t>existují</a:t>
            </a:r>
            <a:r>
              <a:rPr lang="sk-SK" sz="1800" dirty="0">
                <a:solidFill>
                  <a:schemeClr val="accent1"/>
                </a:solidFill>
              </a:rPr>
              <a:t> i </a:t>
            </a:r>
            <a:r>
              <a:rPr lang="sk-SK" sz="1800" dirty="0" err="1">
                <a:solidFill>
                  <a:schemeClr val="accent1"/>
                </a:solidFill>
              </a:rPr>
              <a:t>další</a:t>
            </a:r>
            <a:r>
              <a:rPr lang="sk-SK" sz="1800" dirty="0">
                <a:solidFill>
                  <a:schemeClr val="accent1"/>
                </a:solidFill>
              </a:rPr>
              <a:t>, </a:t>
            </a:r>
            <a:r>
              <a:rPr lang="sk-SK" sz="1800" dirty="0" err="1">
                <a:solidFill>
                  <a:schemeClr val="accent1"/>
                </a:solidFill>
              </a:rPr>
              <a:t>stejně</a:t>
            </a:r>
            <a:r>
              <a:rPr lang="sk-SK" sz="1800" dirty="0">
                <a:solidFill>
                  <a:schemeClr val="accent1"/>
                </a:solidFill>
              </a:rPr>
              <a:t> dobrá nebo </a:t>
            </a:r>
            <a:r>
              <a:rPr lang="sk-SK" sz="1800" dirty="0" err="1">
                <a:solidFill>
                  <a:schemeClr val="accent1"/>
                </a:solidFill>
              </a:rPr>
              <a:t>dokonce</a:t>
            </a:r>
            <a:r>
              <a:rPr lang="sk-SK" sz="1800" dirty="0">
                <a:solidFill>
                  <a:schemeClr val="accent1"/>
                </a:solidFill>
              </a:rPr>
              <a:t> lepší </a:t>
            </a:r>
            <a:r>
              <a:rPr lang="sk-SK" sz="1800" dirty="0" err="1">
                <a:solidFill>
                  <a:schemeClr val="accent1"/>
                </a:solidFill>
              </a:rPr>
              <a:t>řešení</a:t>
            </a:r>
            <a:r>
              <a:rPr lang="sk-SK" sz="1800" dirty="0">
                <a:solidFill>
                  <a:schemeClr val="accent1"/>
                </a:solidFill>
              </a:rPr>
              <a:t>/</a:t>
            </a:r>
            <a:r>
              <a:rPr lang="sk-SK" sz="1800" dirty="0" err="1">
                <a:solidFill>
                  <a:schemeClr val="accent1"/>
                </a:solidFill>
              </a:rPr>
              <a:t>vysvětlení</a:t>
            </a:r>
            <a:r>
              <a:rPr lang="sk-SK" dirty="0">
                <a:solidFill>
                  <a:schemeClr val="accent1"/>
                </a:solidFill>
              </a:rPr>
              <a:t>, či často </a:t>
            </a:r>
            <a:r>
              <a:rPr lang="sk-SK" dirty="0" err="1">
                <a:solidFill>
                  <a:schemeClr val="accent1"/>
                </a:solidFill>
              </a:rPr>
              <a:t>uvědomíme</a:t>
            </a:r>
            <a:r>
              <a:rPr lang="sk-SK" dirty="0">
                <a:solidFill>
                  <a:schemeClr val="accent1"/>
                </a:solidFill>
              </a:rPr>
              <a:t>, až </a:t>
            </a:r>
            <a:r>
              <a:rPr lang="sk-SK" dirty="0" err="1">
                <a:solidFill>
                  <a:schemeClr val="accent1"/>
                </a:solidFill>
              </a:rPr>
              <a:t>když</a:t>
            </a:r>
            <a:r>
              <a:rPr lang="sk-SK" dirty="0">
                <a:solidFill>
                  <a:schemeClr val="accent1"/>
                </a:solidFill>
              </a:rPr>
              <a:t> </a:t>
            </a:r>
            <a:r>
              <a:rPr lang="sk-SK" dirty="0" err="1">
                <a:solidFill>
                  <a:schemeClr val="accent1"/>
                </a:solidFill>
              </a:rPr>
              <a:t>situaci</a:t>
            </a:r>
            <a:r>
              <a:rPr lang="sk-SK" dirty="0">
                <a:solidFill>
                  <a:schemeClr val="accent1"/>
                </a:solidFill>
              </a:rPr>
              <a:t> hodnotíme </a:t>
            </a:r>
            <a:r>
              <a:rPr lang="sk-SK" b="1" dirty="0" err="1">
                <a:solidFill>
                  <a:schemeClr val="accent1"/>
                </a:solidFill>
              </a:rPr>
              <a:t>zpětně</a:t>
            </a:r>
            <a:r>
              <a:rPr lang="sk-SK" dirty="0">
                <a:solidFill>
                  <a:schemeClr val="accent1"/>
                </a:solidFill>
              </a:rPr>
              <a:t>.</a:t>
            </a:r>
            <a:endParaRPr lang="en-GB" sz="1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03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B6CF50-2D63-5C62-7B95-55EC024BA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0" y="764373"/>
            <a:ext cx="9315450" cy="1293028"/>
          </a:xfrm>
        </p:spPr>
        <p:txBody>
          <a:bodyPr/>
          <a:lstStyle/>
          <a:p>
            <a:r>
              <a:rPr lang="sk-SK" dirty="0"/>
              <a:t>Odborná </a:t>
            </a:r>
            <a:r>
              <a:rPr lang="sk-SK" dirty="0" err="1"/>
              <a:t>intuice</a:t>
            </a:r>
            <a:r>
              <a:rPr lang="sk-SK" dirty="0"/>
              <a:t> – jak funguje?</a:t>
            </a:r>
            <a:endParaRPr lang="cs-CZ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BFB87493-F54A-EE33-4F67-6D6FCDF34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42" y="2194560"/>
            <a:ext cx="4848224" cy="286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15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50CAEBE1-88F3-A262-CB80-87A922DC8D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Šarlatánství v medicíně – jaro 2024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8AB3C33C-D240-CBDE-5BC2-DA92EC7256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7" name="Obrázok 6" descr="Obrázok, na ktorom je kniha, umenie, ilustrácia, maľovanie&#10;&#10;Automaticky generovaný popis">
            <a:extLst>
              <a:ext uri="{FF2B5EF4-FFF2-40B4-BE49-F238E27FC236}">
                <a16:creationId xmlns:a16="http://schemas.microsoft.com/office/drawing/2014/main" id="{6F8221B3-A24E-98A9-F0B3-8B862E33B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60" y="374891"/>
            <a:ext cx="9233286" cy="5763109"/>
          </a:xfrm>
          <a:prstGeom prst="rect">
            <a:avLst/>
          </a:prstGeom>
        </p:spPr>
      </p:pic>
      <p:sp>
        <p:nvSpPr>
          <p:cNvPr id="8" name="Nadpis 3">
            <a:extLst>
              <a:ext uri="{FF2B5EF4-FFF2-40B4-BE49-F238E27FC236}">
                <a16:creationId xmlns:a16="http://schemas.microsoft.com/office/drawing/2014/main" id="{B2B3C2C0-445A-9829-C50B-EC1C3B857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039" y="374891"/>
            <a:ext cx="8964327" cy="451576"/>
          </a:xfrm>
        </p:spPr>
        <p:txBody>
          <a:bodyPr/>
          <a:lstStyle/>
          <a:p>
            <a:r>
              <a:rPr lang="cs-CZ" sz="2800" dirty="0">
                <a:solidFill>
                  <a:schemeClr val="bg1"/>
                </a:solidFill>
              </a:rPr>
              <a:t>Zákeřný šarlatán a jeho bláhová oběť...?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72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B6CF50-2D63-5C62-7B95-55EC024BA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0" y="764373"/>
            <a:ext cx="9315450" cy="1293028"/>
          </a:xfrm>
        </p:spPr>
        <p:txBody>
          <a:bodyPr/>
          <a:lstStyle/>
          <a:p>
            <a:r>
              <a:rPr lang="sk-SK" dirty="0"/>
              <a:t>Odborná </a:t>
            </a:r>
            <a:r>
              <a:rPr lang="sk-SK" dirty="0" err="1"/>
              <a:t>intuice</a:t>
            </a:r>
            <a:r>
              <a:rPr lang="sk-SK" dirty="0"/>
              <a:t> – jak funguje?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C10744E-4041-52AB-40C8-0B83C356A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426" y="2076320"/>
            <a:ext cx="6527263" cy="4491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>
                <a:solidFill>
                  <a:schemeClr val="tx2"/>
                </a:solidFill>
              </a:rPr>
              <a:t>NA INTUICI NENÍ NIC NADPŘIROZENÉHO...</a:t>
            </a:r>
          </a:p>
          <a:p>
            <a:pPr marL="0" indent="0">
              <a:buNone/>
            </a:pPr>
            <a:endParaRPr lang="sk-SK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800" dirty="0" err="1">
                <a:solidFill>
                  <a:schemeClr val="tx2"/>
                </a:solidFill>
              </a:rPr>
              <a:t>Rychlé</a:t>
            </a:r>
            <a:r>
              <a:rPr lang="sk-SK" sz="1800" dirty="0">
                <a:solidFill>
                  <a:schemeClr val="tx2"/>
                </a:solidFill>
              </a:rPr>
              <a:t> implicitní </a:t>
            </a:r>
            <a:r>
              <a:rPr lang="sk-SK" sz="1800" dirty="0" err="1">
                <a:solidFill>
                  <a:schemeClr val="tx2"/>
                </a:solidFill>
              </a:rPr>
              <a:t>rozhodování</a:t>
            </a:r>
            <a:r>
              <a:rPr lang="sk-SK" sz="1800" dirty="0">
                <a:solidFill>
                  <a:schemeClr val="tx2"/>
                </a:solidFill>
              </a:rPr>
              <a:t> bez </a:t>
            </a:r>
            <a:r>
              <a:rPr lang="sk-SK" sz="1800" dirty="0" err="1">
                <a:solidFill>
                  <a:schemeClr val="tx2"/>
                </a:solidFill>
              </a:rPr>
              <a:t>vědomého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dirty="0" err="1">
                <a:solidFill>
                  <a:schemeClr val="tx2"/>
                </a:solidFill>
              </a:rPr>
              <a:t>rozvažování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dirty="0" err="1">
                <a:solidFill>
                  <a:schemeClr val="tx2"/>
                </a:solidFill>
              </a:rPr>
              <a:t>informací</a:t>
            </a:r>
            <a:r>
              <a:rPr lang="sk-SK" sz="1800" dirty="0">
                <a:solidFill>
                  <a:schemeClr val="tx2"/>
                </a:solidFill>
              </a:rPr>
              <a:t> – rozhodovací „algoritmy“ </a:t>
            </a:r>
            <a:r>
              <a:rPr lang="sk-SK" sz="1800" dirty="0" err="1">
                <a:solidFill>
                  <a:schemeClr val="tx2"/>
                </a:solidFill>
              </a:rPr>
              <a:t>jsou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dirty="0" err="1">
                <a:solidFill>
                  <a:schemeClr val="tx2"/>
                </a:solidFill>
              </a:rPr>
              <a:t>již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dirty="0" err="1">
                <a:solidFill>
                  <a:schemeClr val="tx2"/>
                </a:solidFill>
              </a:rPr>
              <a:t>uloženy</a:t>
            </a:r>
            <a:r>
              <a:rPr lang="sk-SK" sz="1800" dirty="0">
                <a:solidFill>
                  <a:schemeClr val="tx2"/>
                </a:solidFill>
              </a:rPr>
              <a:t> v </a:t>
            </a:r>
            <a:r>
              <a:rPr lang="sk-SK" sz="1800" dirty="0" err="1">
                <a:solidFill>
                  <a:schemeClr val="tx2"/>
                </a:solidFill>
              </a:rPr>
              <a:t>paměti</a:t>
            </a:r>
            <a:r>
              <a:rPr lang="cs-CZ" sz="1800" dirty="0">
                <a:solidFill>
                  <a:schemeClr val="tx2"/>
                </a:solidFill>
              </a:rPr>
              <a:t>Funguje dobře pouze tehdy, je-li problém dobře známý a odborník má již zkušenosti s řešením postaveným na kvalitním zhodnocením důkazů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/>
                </a:solidFill>
              </a:rPr>
              <a:t>Když je potřeba, odborník umí říct, na základě čeho se rozhodl („algoritmus“ umí vědomě popsat, pokud se snaží)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/>
                </a:solidFill>
              </a:rPr>
              <a:t>Intuitivní rozhodnutí lze ale dělat i bez těchto zkušeností – pak jsou založené na...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BFB87493-F54A-EE33-4F67-6D6FCDF34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42" y="2194560"/>
            <a:ext cx="4848224" cy="286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12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B6CF50-2D63-5C62-7B95-55EC024BA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0" y="764373"/>
            <a:ext cx="9315450" cy="1293028"/>
          </a:xfrm>
        </p:spPr>
        <p:txBody>
          <a:bodyPr/>
          <a:lstStyle/>
          <a:p>
            <a:r>
              <a:rPr lang="sk-SK" dirty="0"/>
              <a:t>Odborná </a:t>
            </a:r>
            <a:r>
              <a:rPr lang="sk-SK" dirty="0" err="1"/>
              <a:t>intuice</a:t>
            </a:r>
            <a:r>
              <a:rPr lang="sk-SK" dirty="0"/>
              <a:t> – jak funguje?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C10744E-4041-52AB-40C8-0B83C356A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426" y="2076320"/>
            <a:ext cx="6527263" cy="4491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>
                <a:solidFill>
                  <a:schemeClr val="tx2"/>
                </a:solidFill>
              </a:rPr>
              <a:t>NA INTUICI NENÍ NIC NADPŘIROZENÉHO...</a:t>
            </a:r>
          </a:p>
          <a:p>
            <a:pPr marL="0" indent="0">
              <a:buNone/>
            </a:pPr>
            <a:endParaRPr lang="sk-SK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800" dirty="0" err="1">
                <a:solidFill>
                  <a:schemeClr val="tx2"/>
                </a:solidFill>
              </a:rPr>
              <a:t>Rychlé</a:t>
            </a:r>
            <a:r>
              <a:rPr lang="sk-SK" sz="1800" dirty="0">
                <a:solidFill>
                  <a:schemeClr val="tx2"/>
                </a:solidFill>
              </a:rPr>
              <a:t> implicitní </a:t>
            </a:r>
            <a:r>
              <a:rPr lang="sk-SK" sz="1800" dirty="0" err="1">
                <a:solidFill>
                  <a:schemeClr val="tx2"/>
                </a:solidFill>
              </a:rPr>
              <a:t>rozhodování</a:t>
            </a:r>
            <a:r>
              <a:rPr lang="sk-SK" sz="1800" dirty="0">
                <a:solidFill>
                  <a:schemeClr val="tx2"/>
                </a:solidFill>
              </a:rPr>
              <a:t> bez </a:t>
            </a:r>
            <a:r>
              <a:rPr lang="sk-SK" sz="1800" dirty="0" err="1">
                <a:solidFill>
                  <a:schemeClr val="tx2"/>
                </a:solidFill>
              </a:rPr>
              <a:t>vědomého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dirty="0" err="1">
                <a:solidFill>
                  <a:schemeClr val="tx2"/>
                </a:solidFill>
              </a:rPr>
              <a:t>rozvažování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dirty="0" err="1">
                <a:solidFill>
                  <a:schemeClr val="tx2"/>
                </a:solidFill>
              </a:rPr>
              <a:t>informací</a:t>
            </a:r>
            <a:r>
              <a:rPr lang="sk-SK" sz="1800" dirty="0">
                <a:solidFill>
                  <a:schemeClr val="tx2"/>
                </a:solidFill>
              </a:rPr>
              <a:t> – rozhodovací „algoritmy“ </a:t>
            </a:r>
            <a:r>
              <a:rPr lang="sk-SK" sz="1800" dirty="0" err="1">
                <a:solidFill>
                  <a:schemeClr val="tx2"/>
                </a:solidFill>
              </a:rPr>
              <a:t>jsou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dirty="0" err="1">
                <a:solidFill>
                  <a:schemeClr val="tx2"/>
                </a:solidFill>
              </a:rPr>
              <a:t>již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dirty="0" err="1">
                <a:solidFill>
                  <a:schemeClr val="tx2"/>
                </a:solidFill>
              </a:rPr>
              <a:t>uloženy</a:t>
            </a:r>
            <a:r>
              <a:rPr lang="sk-SK" sz="1800" dirty="0">
                <a:solidFill>
                  <a:schemeClr val="tx2"/>
                </a:solidFill>
              </a:rPr>
              <a:t> v </a:t>
            </a:r>
            <a:r>
              <a:rPr lang="sk-SK" sz="1800" dirty="0" err="1">
                <a:solidFill>
                  <a:schemeClr val="tx2"/>
                </a:solidFill>
              </a:rPr>
              <a:t>paměti</a:t>
            </a:r>
            <a:r>
              <a:rPr lang="cs-CZ" sz="1800" dirty="0">
                <a:solidFill>
                  <a:schemeClr val="tx2"/>
                </a:solidFill>
              </a:rPr>
              <a:t>Funguje dobře pouze tehdy, je-li problém dobře známý a odborník má již zkušenosti s řešením postaveným na kvalitním zhodnocením důkazů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/>
                </a:solidFill>
              </a:rPr>
              <a:t>Když je potřeba, odborník umí říct, na základě čeho se rozhodl („algoritmus“ umí vědomě popsat, pokud se snaží)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/>
                </a:solidFill>
              </a:rPr>
              <a:t>Intuitivní rozhodnutí lze ale dělat i bez těchto zkušeností – pak jsou založené na</a:t>
            </a:r>
            <a:r>
              <a:rPr lang="cs-CZ" sz="1800" b="1" dirty="0">
                <a:solidFill>
                  <a:schemeClr val="tx2"/>
                </a:solidFill>
              </a:rPr>
              <a:t> nedostatečných, izolovaných zkušenostech, stereotypech, heuristikách nebo návycích</a:t>
            </a:r>
            <a:r>
              <a:rPr lang="cs-CZ" sz="1800" dirty="0">
                <a:solidFill>
                  <a:schemeClr val="tx2"/>
                </a:solidFill>
              </a:rPr>
              <a:t> – pocit odbornosti zůstává!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BFB87493-F54A-EE33-4F67-6D6FCDF34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42" y="2194560"/>
            <a:ext cx="4848224" cy="286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897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CEEFAD-F51F-51DE-2B1A-65DB0FEB2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509793"/>
            <a:ext cx="11058600" cy="451576"/>
          </a:xfrm>
        </p:spPr>
        <p:txBody>
          <a:bodyPr/>
          <a:lstStyle/>
          <a:p>
            <a:r>
              <a:rPr lang="sk-SK" dirty="0" err="1"/>
              <a:t>Pokud</a:t>
            </a:r>
            <a:r>
              <a:rPr lang="sk-SK" dirty="0"/>
              <a:t> máte postavení a </a:t>
            </a:r>
            <a:r>
              <a:rPr lang="sk-SK" dirty="0" err="1"/>
              <a:t>lidé</a:t>
            </a:r>
            <a:r>
              <a:rPr lang="sk-SK" dirty="0"/>
              <a:t> vám </a:t>
            </a:r>
            <a:r>
              <a:rPr lang="sk-SK" dirty="0" err="1"/>
              <a:t>věří</a:t>
            </a:r>
            <a:r>
              <a:rPr lang="sk-SK" dirty="0"/>
              <a:t>, </a:t>
            </a:r>
            <a:r>
              <a:rPr lang="sk-SK" dirty="0" err="1"/>
              <a:t>stát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„</a:t>
            </a:r>
            <a:r>
              <a:rPr lang="sk-SK" dirty="0" err="1"/>
              <a:t>nechtěně</a:t>
            </a:r>
            <a:r>
              <a:rPr lang="sk-SK" dirty="0"/>
              <a:t>“ </a:t>
            </a:r>
            <a:r>
              <a:rPr lang="sk-SK" dirty="0" err="1"/>
              <a:t>šarlatánem</a:t>
            </a:r>
            <a:r>
              <a:rPr lang="sk-SK" dirty="0"/>
              <a:t> </a:t>
            </a:r>
            <a:r>
              <a:rPr lang="sk-SK" dirty="0" err="1"/>
              <a:t>může</a:t>
            </a:r>
            <a:r>
              <a:rPr lang="sk-SK" dirty="0"/>
              <a:t> </a:t>
            </a:r>
            <a:r>
              <a:rPr lang="sk-SK" dirty="0" err="1"/>
              <a:t>být</a:t>
            </a:r>
            <a:r>
              <a:rPr lang="sk-SK" dirty="0"/>
              <a:t> </a:t>
            </a:r>
            <a:r>
              <a:rPr lang="sk-SK" dirty="0" err="1"/>
              <a:t>snadnější</a:t>
            </a:r>
            <a:r>
              <a:rPr lang="sk-SK" dirty="0"/>
              <a:t>, než myslíte...</a:t>
            </a:r>
            <a:endParaRPr lang="en-GB" dirty="0"/>
          </a:p>
        </p:txBody>
      </p:sp>
      <p:pic>
        <p:nvPicPr>
          <p:cNvPr id="7" name="Zástupný objekt pre obsah 6" descr="Obrázok, na ktorom je ľudská tvár, osoba, ošatenie, portrét&#10;&#10;Automaticky generovaný popis">
            <a:extLst>
              <a:ext uri="{FF2B5EF4-FFF2-40B4-BE49-F238E27FC236}">
                <a16:creationId xmlns:a16="http://schemas.microsoft.com/office/drawing/2014/main" id="{8F93D6A5-8276-8904-668B-FD4A4FA54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729" y="2374407"/>
            <a:ext cx="3124650" cy="3300412"/>
          </a:xfrm>
        </p:spPr>
      </p:pic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A22666E-28A9-0C54-279C-297BBDE2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  <p:pic>
        <p:nvPicPr>
          <p:cNvPr id="8" name="Obrázok 7" descr="Obrázok, na ktorom je osoba, muž, oblek, pózujúci&#10;&#10;Automaticky generovaný popis">
            <a:extLst>
              <a:ext uri="{FF2B5EF4-FFF2-40B4-BE49-F238E27FC236}">
                <a16:creationId xmlns:a16="http://schemas.microsoft.com/office/drawing/2014/main" id="{CA461993-1E25-76B3-A637-E0AA823C1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00" y="2583030"/>
            <a:ext cx="5599327" cy="3247610"/>
          </a:xfrm>
          <a:prstGeom prst="rect">
            <a:avLst/>
          </a:prstGeom>
        </p:spPr>
      </p:pic>
      <p:sp>
        <p:nvSpPr>
          <p:cNvPr id="9" name="Bublina reči: oválna 8">
            <a:extLst>
              <a:ext uri="{FF2B5EF4-FFF2-40B4-BE49-F238E27FC236}">
                <a16:creationId xmlns:a16="http://schemas.microsoft.com/office/drawing/2014/main" id="{A5DBB7AC-2B41-B492-F2AA-6BA23526355E}"/>
              </a:ext>
            </a:extLst>
          </p:cNvPr>
          <p:cNvSpPr/>
          <p:nvPr/>
        </p:nvSpPr>
        <p:spPr>
          <a:xfrm>
            <a:off x="3962973" y="1699375"/>
            <a:ext cx="2918935" cy="1767309"/>
          </a:xfrm>
          <a:prstGeom prst="wedgeEllipseCallout">
            <a:avLst>
              <a:gd name="adj1" fmla="val -76489"/>
              <a:gd name="adj2" fmla="val 412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FAE857C6-D2E0-47C3-EE6B-C01670DB7F55}"/>
              </a:ext>
            </a:extLst>
          </p:cNvPr>
          <p:cNvSpPr txBox="1"/>
          <p:nvPr/>
        </p:nvSpPr>
        <p:spPr>
          <a:xfrm>
            <a:off x="4028402" y="1845024"/>
            <a:ext cx="2788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Prosím vás, </a:t>
            </a:r>
          </a:p>
          <a:p>
            <a:pPr algn="ctr"/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já se v tom snad vyznám lépe než vy, ne?? </a:t>
            </a:r>
          </a:p>
        </p:txBody>
      </p:sp>
      <p:sp>
        <p:nvSpPr>
          <p:cNvPr id="6" name="Zástupný objekt pre pätu 3">
            <a:extLst>
              <a:ext uri="{FF2B5EF4-FFF2-40B4-BE49-F238E27FC236}">
                <a16:creationId xmlns:a16="http://schemas.microsoft.com/office/drawing/2014/main" id="{A0DBDB6C-D520-F5CB-9876-27E6344D1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Šarlatánství v medicíně – jaro 2024</a:t>
            </a:r>
          </a:p>
        </p:txBody>
      </p:sp>
    </p:spTree>
    <p:extLst>
      <p:ext uri="{BB962C8B-B14F-4D97-AF65-F5344CB8AC3E}">
        <p14:creationId xmlns:p14="http://schemas.microsoft.com/office/powerpoint/2010/main" val="1707319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64F47-5376-357F-8C60-5EC930C7A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0BBE594C-9CAD-5449-AC71-0092417F30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Šarlatánství v medicíně – jaro 2024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AB887AD2-0255-68F2-4B15-C8BF702361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D2A1264-8A08-794D-F638-26A4DF6A6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Dělání chyb je zaručeno.</a:t>
            </a:r>
            <a:br>
              <a:rPr lang="cs-CZ" dirty="0"/>
            </a:br>
            <a:r>
              <a:rPr lang="cs-CZ" dirty="0"/>
              <a:t>Přiznat si omylnost je ale hořká pilulka...</a:t>
            </a:r>
            <a:endParaRPr lang="sk-SK" dirty="0"/>
          </a:p>
        </p:txBody>
      </p:sp>
      <p:pic>
        <p:nvPicPr>
          <p:cNvPr id="9" name="Obrázok 8" descr="Obrázok, na ktorom je ľudská tvár, ošatenie, chlap, osoba&#10;&#10;Automaticky generovaný popis">
            <a:extLst>
              <a:ext uri="{FF2B5EF4-FFF2-40B4-BE49-F238E27FC236}">
                <a16:creationId xmlns:a16="http://schemas.microsoft.com/office/drawing/2014/main" id="{1CE2F5ED-43D4-503E-2EB6-7034F5660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06" y="2191505"/>
            <a:ext cx="6414205" cy="3640495"/>
          </a:xfrm>
          <a:prstGeom prst="rect">
            <a:avLst/>
          </a:prstGeom>
        </p:spPr>
      </p:pic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7A8B5A07-2024-1457-D0BF-D1A0FFC81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2191505"/>
            <a:ext cx="5601777" cy="3640495"/>
          </a:xfrm>
        </p:spPr>
        <p:txBody>
          <a:bodyPr/>
          <a:lstStyle/>
          <a:p>
            <a:r>
              <a:rPr lang="cs-CZ" sz="2000" dirty="0">
                <a:solidFill>
                  <a:schemeClr val="tx2"/>
                </a:solidFill>
              </a:rPr>
              <a:t>Věda není neomylná, počítá se ale s tím, že je </a:t>
            </a:r>
            <a:r>
              <a:rPr lang="cs-CZ" sz="2000" b="1" dirty="0" err="1">
                <a:solidFill>
                  <a:schemeClr val="tx2"/>
                </a:solidFill>
              </a:rPr>
              <a:t>sebekorektivní</a:t>
            </a:r>
            <a:r>
              <a:rPr lang="cs-CZ" sz="2000" dirty="0">
                <a:solidFill>
                  <a:schemeClr val="tx2"/>
                </a:solidFill>
              </a:rPr>
              <a:t>.  </a:t>
            </a:r>
          </a:p>
          <a:p>
            <a:r>
              <a:rPr lang="cs-CZ" sz="2000" dirty="0">
                <a:solidFill>
                  <a:schemeClr val="tx2"/>
                </a:solidFill>
              </a:rPr>
              <a:t>Alternativní praktiky mnohdy profitují z představy, že důvěra ve vědecké bádání má být podmíněna zaručeným výsledkem. </a:t>
            </a:r>
          </a:p>
          <a:p>
            <a:r>
              <a:rPr lang="cs-CZ" sz="2000" b="1" dirty="0" err="1">
                <a:solidFill>
                  <a:schemeClr val="tx2"/>
                </a:solidFill>
              </a:rPr>
              <a:t>Neakceptovatelnost</a:t>
            </a:r>
            <a:r>
              <a:rPr lang="cs-CZ" sz="2000" b="1" dirty="0">
                <a:solidFill>
                  <a:schemeClr val="tx2"/>
                </a:solidFill>
              </a:rPr>
              <a:t> omylnosti </a:t>
            </a:r>
            <a:r>
              <a:rPr lang="cs-CZ" sz="2000" dirty="0">
                <a:solidFill>
                  <a:schemeClr val="tx2"/>
                </a:solidFill>
              </a:rPr>
              <a:t>může přimět „šarlatány“ i „oběti“ pokračovat v propagování/ užívání škodlivých/neúčinných praktik.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14F52A10-1049-76F8-F689-6FC1EAC73FFD}"/>
              </a:ext>
            </a:extLst>
          </p:cNvPr>
          <p:cNvSpPr txBox="1"/>
          <p:nvPr/>
        </p:nvSpPr>
        <p:spPr>
          <a:xfrm>
            <a:off x="7841926" y="3679706"/>
            <a:ext cx="187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err="1">
                <a:solidFill>
                  <a:schemeClr val="bg1">
                    <a:lumMod val="75000"/>
                  </a:schemeClr>
                </a:solidFill>
              </a:rPr>
              <a:t>Co</a:t>
            </a:r>
            <a:r>
              <a:rPr lang="sk-SK" sz="3200" b="1" dirty="0">
                <a:solidFill>
                  <a:schemeClr val="bg1">
                    <a:lumMod val="75000"/>
                  </a:schemeClr>
                </a:solidFill>
              </a:rPr>
              <a:t> tím chceš </a:t>
            </a:r>
            <a:r>
              <a:rPr lang="sk-SK" sz="3200" b="1" dirty="0" err="1">
                <a:solidFill>
                  <a:schemeClr val="bg1">
                    <a:lumMod val="75000"/>
                  </a:schemeClr>
                </a:solidFill>
              </a:rPr>
              <a:t>říct</a:t>
            </a:r>
            <a:r>
              <a:rPr lang="sk-SK" sz="3200" b="1" dirty="0">
                <a:solidFill>
                  <a:schemeClr val="bg1">
                    <a:lumMod val="75000"/>
                  </a:schemeClr>
                </a:solidFill>
              </a:rPr>
              <a:t>??</a:t>
            </a:r>
            <a:endParaRPr lang="cs-CZ" sz="3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89475BAA-362B-D319-B185-57F1CEBFE0EF}"/>
              </a:ext>
            </a:extLst>
          </p:cNvPr>
          <p:cNvSpPr txBox="1"/>
          <p:nvPr/>
        </p:nvSpPr>
        <p:spPr>
          <a:xfrm>
            <a:off x="3757088" y="6061612"/>
            <a:ext cx="6639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Proč </a:t>
            </a:r>
            <a:r>
              <a:rPr lang="sk-SK" sz="3200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se</a:t>
            </a:r>
            <a:r>
              <a:rPr lang="sk-SK" sz="3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bojíme </a:t>
            </a:r>
            <a:r>
              <a:rPr lang="sk-SK" sz="3200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přiznat</a:t>
            </a:r>
            <a:r>
              <a:rPr lang="sk-SK" sz="3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chybu?</a:t>
            </a:r>
            <a:endParaRPr lang="cs-CZ" sz="32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141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1F38B6-D223-5140-F729-283B4D7D9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sk-SK" dirty="0"/>
              <a:t>Jak </a:t>
            </a:r>
            <a:r>
              <a:rPr lang="sk-SK" dirty="0" err="1"/>
              <a:t>zjistím</a:t>
            </a:r>
            <a:r>
              <a:rPr lang="sk-SK" dirty="0"/>
              <a:t>, </a:t>
            </a:r>
            <a:r>
              <a:rPr lang="sk-SK" dirty="0" err="1"/>
              <a:t>jestli</a:t>
            </a:r>
            <a:r>
              <a:rPr lang="sk-SK" dirty="0"/>
              <a:t> je </a:t>
            </a:r>
            <a:r>
              <a:rPr lang="sk-SK" dirty="0" err="1"/>
              <a:t>někdo</a:t>
            </a:r>
            <a:r>
              <a:rPr lang="sk-SK" dirty="0"/>
              <a:t> šarlatán...?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AE60BC7-13D6-8EFC-4FE4-0A77A69DE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154568"/>
            <a:ext cx="11563511" cy="4150428"/>
          </a:xfrm>
        </p:spPr>
        <p:txBody>
          <a:bodyPr/>
          <a:lstStyle/>
          <a:p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Varovné signály, že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něco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není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v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pořádku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  <a:p>
            <a:endParaRPr lang="sk-SK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Apelování</a:t>
            </a:r>
            <a:r>
              <a:rPr lang="sk-SK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na „kritické </a:t>
            </a:r>
            <a:r>
              <a:rPr lang="sk-SK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myšlení</a:t>
            </a:r>
            <a:r>
              <a:rPr lang="sk-SK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 neodborné </a:t>
            </a:r>
            <a:r>
              <a:rPr lang="sk-SK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veřejnosti</a:t>
            </a:r>
            <a:endParaRPr lang="sk-SK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sk-SK" sz="1600" dirty="0"/>
              <a:t>Je </a:t>
            </a:r>
            <a:r>
              <a:rPr lang="sk-SK" sz="1600" dirty="0" err="1"/>
              <a:t>odpovědností</a:t>
            </a:r>
            <a:r>
              <a:rPr lang="sk-SK" sz="1600" dirty="0"/>
              <a:t> odborné obce </a:t>
            </a:r>
            <a:r>
              <a:rPr lang="sk-SK" sz="1600" dirty="0" err="1"/>
              <a:t>shodnout</a:t>
            </a:r>
            <a:r>
              <a:rPr lang="sk-SK" sz="1600" dirty="0"/>
              <a:t> </a:t>
            </a:r>
            <a:r>
              <a:rPr lang="sk-SK" sz="1600" dirty="0" err="1"/>
              <a:t>se</a:t>
            </a:r>
            <a:r>
              <a:rPr lang="sk-SK" sz="1600" dirty="0"/>
              <a:t> na </a:t>
            </a:r>
            <a:r>
              <a:rPr lang="sk-SK" sz="1600" dirty="0" err="1"/>
              <a:t>oficiálním</a:t>
            </a:r>
            <a:r>
              <a:rPr lang="sk-SK" sz="1600" dirty="0"/>
              <a:t> doporučení, </a:t>
            </a:r>
            <a:r>
              <a:rPr lang="sk-SK" sz="1600" dirty="0" err="1"/>
              <a:t>pokud</a:t>
            </a:r>
            <a:r>
              <a:rPr lang="sk-SK" sz="1600" dirty="0"/>
              <a:t> je to možné. </a:t>
            </a:r>
            <a:r>
              <a:rPr lang="sk-SK" sz="1600" dirty="0" err="1"/>
              <a:t>Nelze</a:t>
            </a:r>
            <a:r>
              <a:rPr lang="sk-SK" sz="1600" dirty="0"/>
              <a:t> </a:t>
            </a:r>
            <a:r>
              <a:rPr lang="sk-SK" sz="1600" dirty="0" err="1"/>
              <a:t>očekávat</a:t>
            </a:r>
            <a:r>
              <a:rPr lang="sk-SK" sz="1600" dirty="0"/>
              <a:t>, že </a:t>
            </a:r>
            <a:r>
              <a:rPr lang="sk-SK" sz="1600" dirty="0" err="1"/>
              <a:t>člověk</a:t>
            </a:r>
            <a:r>
              <a:rPr lang="sk-SK" sz="1600" dirty="0"/>
              <a:t> bez </a:t>
            </a:r>
            <a:r>
              <a:rPr lang="sk-SK" sz="1600" dirty="0" err="1"/>
              <a:t>patřičného</a:t>
            </a:r>
            <a:r>
              <a:rPr lang="sk-SK" sz="1600" dirty="0"/>
              <a:t> </a:t>
            </a:r>
            <a:r>
              <a:rPr lang="sk-SK" sz="1600" dirty="0" err="1"/>
              <a:t>vzdělání</a:t>
            </a:r>
            <a:r>
              <a:rPr lang="sk-SK" sz="1600" dirty="0"/>
              <a:t> vyhodnotí argumenty </a:t>
            </a:r>
            <a:r>
              <a:rPr lang="sk-SK" sz="1600" dirty="0" err="1"/>
              <a:t>všech</a:t>
            </a:r>
            <a:r>
              <a:rPr lang="sk-SK" sz="1600" dirty="0"/>
              <a:t> </a:t>
            </a:r>
            <a:r>
              <a:rPr lang="sk-SK" sz="1600" dirty="0" err="1"/>
              <a:t>stran</a:t>
            </a:r>
            <a:r>
              <a:rPr lang="sk-SK" sz="1600" dirty="0"/>
              <a:t> </a:t>
            </a:r>
            <a:r>
              <a:rPr lang="sk-SK" sz="1600" dirty="0" err="1"/>
              <a:t>sofistikovaněji</a:t>
            </a:r>
            <a:r>
              <a:rPr lang="sk-SK" sz="1600" dirty="0"/>
              <a:t>, </a:t>
            </a:r>
            <a:r>
              <a:rPr lang="sk-SK" sz="1600" dirty="0" err="1"/>
              <a:t>když</a:t>
            </a:r>
            <a:r>
              <a:rPr lang="sk-SK" sz="1600" dirty="0"/>
              <a:t> </a:t>
            </a:r>
            <a:r>
              <a:rPr lang="sk-SK" sz="1600" dirty="0" err="1"/>
              <a:t>se</a:t>
            </a:r>
            <a:r>
              <a:rPr lang="sk-SK" sz="1600" dirty="0"/>
              <a:t> odborníci (</a:t>
            </a:r>
            <a:r>
              <a:rPr lang="sk-SK" sz="1600" dirty="0" err="1"/>
              <a:t>zdánlivě</a:t>
            </a:r>
            <a:r>
              <a:rPr lang="sk-SK" sz="1600" dirty="0"/>
              <a:t>) </a:t>
            </a:r>
            <a:r>
              <a:rPr lang="sk-SK" sz="1600" dirty="0" err="1"/>
              <a:t>neumí</a:t>
            </a:r>
            <a:r>
              <a:rPr lang="sk-SK" sz="1600" dirty="0"/>
              <a:t> </a:t>
            </a:r>
            <a:r>
              <a:rPr lang="sk-SK" sz="1600" dirty="0" err="1"/>
              <a:t>shodnout</a:t>
            </a:r>
            <a:r>
              <a:rPr lang="sk-SK" sz="16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Budování</a:t>
            </a:r>
            <a:r>
              <a:rPr lang="sk-SK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sociální</a:t>
            </a:r>
            <a:r>
              <a:rPr lang="sk-SK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bubliny 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–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vyhýbání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se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otevřeným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diskusím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odborníky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zastávajícími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jiný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názor,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využívání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vlastní, „bezpečné“ platformy, jednostranný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autoritativní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výklad a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monolog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rozhovory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pouze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pro „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spřízněná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 média, </a:t>
            </a:r>
            <a:r>
              <a:rPr lang="sk-SK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gate-</a:t>
            </a:r>
            <a:r>
              <a:rPr lang="sk-SK" sz="20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keeping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na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sociálních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sítích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Manipulativní</a:t>
            </a:r>
            <a:r>
              <a:rPr lang="sk-SK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jazyk, argumentační (logické) skoky,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ignorování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relevantní kritiky...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sk-SK" sz="1800" dirty="0" err="1">
                <a:solidFill>
                  <a:schemeClr val="tx2"/>
                </a:solidFill>
              </a:rPr>
              <a:t>Bottom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dirty="0" err="1">
                <a:solidFill>
                  <a:schemeClr val="tx2"/>
                </a:solidFill>
              </a:rPr>
              <a:t>line</a:t>
            </a:r>
            <a:r>
              <a:rPr lang="sk-SK" sz="1800" dirty="0">
                <a:solidFill>
                  <a:schemeClr val="tx2"/>
                </a:solidFill>
              </a:rPr>
              <a:t>: </a:t>
            </a:r>
            <a:r>
              <a:rPr lang="sk-SK" sz="1800" dirty="0" err="1">
                <a:solidFill>
                  <a:schemeClr val="tx2"/>
                </a:solidFill>
              </a:rPr>
              <a:t>Pokud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dirty="0" err="1">
                <a:solidFill>
                  <a:schemeClr val="tx2"/>
                </a:solidFill>
              </a:rPr>
              <a:t>se</a:t>
            </a:r>
            <a:r>
              <a:rPr lang="sk-SK" sz="1800" dirty="0">
                <a:solidFill>
                  <a:schemeClr val="tx2"/>
                </a:solidFill>
              </a:rPr>
              <a:t> jedná o </a:t>
            </a:r>
            <a:r>
              <a:rPr lang="sk-SK" sz="1800" dirty="0" err="1">
                <a:solidFill>
                  <a:schemeClr val="tx2"/>
                </a:solidFill>
              </a:rPr>
              <a:t>předního</a:t>
            </a:r>
            <a:r>
              <a:rPr lang="sk-SK" sz="1800" dirty="0">
                <a:solidFill>
                  <a:schemeClr val="tx2"/>
                </a:solidFill>
              </a:rPr>
              <a:t> odborníka nebo </a:t>
            </a:r>
            <a:r>
              <a:rPr lang="sk-SK" sz="1800" dirty="0" err="1">
                <a:solidFill>
                  <a:schemeClr val="tx2"/>
                </a:solidFill>
              </a:rPr>
              <a:t>influencera</a:t>
            </a:r>
            <a:r>
              <a:rPr lang="sk-SK" sz="1800" dirty="0">
                <a:solidFill>
                  <a:schemeClr val="tx2"/>
                </a:solidFill>
              </a:rPr>
              <a:t>, je obvykle možné </a:t>
            </a:r>
            <a:r>
              <a:rPr lang="sk-SK" sz="1800" dirty="0" err="1">
                <a:solidFill>
                  <a:schemeClr val="tx2"/>
                </a:solidFill>
              </a:rPr>
              <a:t>dohledat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dirty="0" err="1">
                <a:solidFill>
                  <a:schemeClr val="tx2"/>
                </a:solidFill>
              </a:rPr>
              <a:t>hodnocení</a:t>
            </a:r>
            <a:r>
              <a:rPr lang="sk-SK" sz="1800" dirty="0">
                <a:solidFill>
                  <a:schemeClr val="tx2"/>
                </a:solidFill>
              </a:rPr>
              <a:t> jeho/</a:t>
            </a:r>
            <a:r>
              <a:rPr lang="sk-SK" sz="1800" dirty="0" err="1">
                <a:solidFill>
                  <a:schemeClr val="tx2"/>
                </a:solidFill>
              </a:rPr>
              <a:t>její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dirty="0" err="1">
                <a:solidFill>
                  <a:schemeClr val="tx2"/>
                </a:solidFill>
              </a:rPr>
              <a:t>důvěryhodnosti</a:t>
            </a:r>
            <a:r>
              <a:rPr lang="sk-SK" sz="1800" dirty="0">
                <a:solidFill>
                  <a:schemeClr val="tx2"/>
                </a:solidFill>
              </a:rPr>
              <a:t> a kvality jeho/</a:t>
            </a:r>
            <a:r>
              <a:rPr lang="sk-SK" sz="1800" dirty="0" err="1">
                <a:solidFill>
                  <a:schemeClr val="tx2"/>
                </a:solidFill>
              </a:rPr>
              <a:t>jejích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dirty="0" err="1">
                <a:solidFill>
                  <a:schemeClr val="tx2"/>
                </a:solidFill>
              </a:rPr>
              <a:t>argumentů</a:t>
            </a:r>
            <a:r>
              <a:rPr lang="sk-SK" sz="1800" dirty="0">
                <a:solidFill>
                  <a:schemeClr val="tx2"/>
                </a:solidFill>
              </a:rPr>
              <a:t> online (v </a:t>
            </a:r>
            <a:r>
              <a:rPr lang="sk-SK" sz="1800" dirty="0" err="1">
                <a:solidFill>
                  <a:schemeClr val="tx2"/>
                </a:solidFill>
              </a:rPr>
              <a:t>případě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dirty="0" err="1">
                <a:solidFill>
                  <a:schemeClr val="tx2"/>
                </a:solidFill>
              </a:rPr>
              <a:t>odborníků</a:t>
            </a:r>
            <a:r>
              <a:rPr lang="sk-SK" sz="1800" dirty="0">
                <a:solidFill>
                  <a:schemeClr val="tx2"/>
                </a:solidFill>
              </a:rPr>
              <a:t> často </a:t>
            </a:r>
            <a:r>
              <a:rPr lang="sk-SK" sz="1800" dirty="0" err="1">
                <a:solidFill>
                  <a:schemeClr val="tx2"/>
                </a:solidFill>
              </a:rPr>
              <a:t>přímo</a:t>
            </a:r>
            <a:r>
              <a:rPr lang="sk-SK" sz="1800" dirty="0">
                <a:solidFill>
                  <a:schemeClr val="tx2"/>
                </a:solidFill>
              </a:rPr>
              <a:t> i akademické </a:t>
            </a:r>
            <a:r>
              <a:rPr lang="sk-SK" sz="1800" dirty="0" err="1">
                <a:solidFill>
                  <a:schemeClr val="tx2"/>
                </a:solidFill>
              </a:rPr>
              <a:t>publikace</a:t>
            </a:r>
            <a:r>
              <a:rPr lang="sk-SK" sz="1800" dirty="0">
                <a:solidFill>
                  <a:schemeClr val="tx2"/>
                </a:solidFill>
              </a:rPr>
              <a:t>). Častá </a:t>
            </a:r>
            <a:r>
              <a:rPr lang="sk-SK" sz="1800" dirty="0" err="1">
                <a:solidFill>
                  <a:schemeClr val="tx2"/>
                </a:solidFill>
              </a:rPr>
              <a:t>jsou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dirty="0" err="1">
                <a:solidFill>
                  <a:schemeClr val="tx2"/>
                </a:solidFill>
              </a:rPr>
              <a:t>upozornění</a:t>
            </a:r>
            <a:r>
              <a:rPr lang="sk-SK" sz="1800" dirty="0">
                <a:solidFill>
                  <a:schemeClr val="tx2"/>
                </a:solidFill>
              </a:rPr>
              <a:t> na nepodložená </a:t>
            </a:r>
            <a:r>
              <a:rPr lang="sk-SK" sz="1800" dirty="0" err="1">
                <a:solidFill>
                  <a:schemeClr val="tx2"/>
                </a:solidFill>
              </a:rPr>
              <a:t>tvrzení</a:t>
            </a:r>
            <a:r>
              <a:rPr lang="sk-SK" sz="1800" dirty="0">
                <a:solidFill>
                  <a:schemeClr val="tx2"/>
                </a:solidFill>
              </a:rPr>
              <a:t>, </a:t>
            </a:r>
            <a:r>
              <a:rPr lang="sk-SK" sz="1800" dirty="0" err="1">
                <a:solidFill>
                  <a:schemeClr val="tx2"/>
                </a:solidFill>
              </a:rPr>
              <a:t>přehnané</a:t>
            </a:r>
            <a:r>
              <a:rPr lang="sk-SK" sz="1800" dirty="0">
                <a:solidFill>
                  <a:schemeClr val="tx2"/>
                </a:solidFill>
              </a:rPr>
              <a:t> nebo </a:t>
            </a:r>
            <a:r>
              <a:rPr lang="sk-SK" sz="1800" dirty="0" err="1">
                <a:solidFill>
                  <a:schemeClr val="tx2"/>
                </a:solidFill>
              </a:rPr>
              <a:t>překroucené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dirty="0" err="1">
                <a:solidFill>
                  <a:schemeClr val="tx2"/>
                </a:solidFill>
              </a:rPr>
              <a:t>interpretace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dirty="0" err="1">
                <a:solidFill>
                  <a:schemeClr val="tx2"/>
                </a:solidFill>
              </a:rPr>
              <a:t>výzkumu</a:t>
            </a:r>
            <a:r>
              <a:rPr lang="sk-SK" sz="1800" dirty="0">
                <a:solidFill>
                  <a:schemeClr val="tx2"/>
                </a:solidFill>
              </a:rPr>
              <a:t> nebo </a:t>
            </a:r>
            <a:r>
              <a:rPr lang="sk-SK" sz="1800" dirty="0" err="1">
                <a:solidFill>
                  <a:schemeClr val="tx2"/>
                </a:solidFill>
              </a:rPr>
              <a:t>zanedbání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dirty="0" err="1">
                <a:solidFill>
                  <a:schemeClr val="tx2"/>
                </a:solidFill>
              </a:rPr>
              <a:t>důležitých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dirty="0" err="1">
                <a:solidFill>
                  <a:schemeClr val="tx2"/>
                </a:solidFill>
              </a:rPr>
              <a:t>hledisek</a:t>
            </a:r>
            <a:r>
              <a:rPr lang="sk-SK" sz="1800" dirty="0">
                <a:solidFill>
                  <a:schemeClr val="tx2"/>
                </a:solidFill>
              </a:rPr>
              <a:t>.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D8F7B0E3-18B5-FB45-32CC-9B1B2D33F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Šarlatánství v medicíně – jaro 2024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368114C-809F-D7CF-9387-C744117E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83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3C966-168D-5DE7-405C-5145A137E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59AE61B1-BAC4-41E5-0E9A-B2991C94A6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Šarlatánství v medicíně – jaro 2024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2D01167-BF1C-702D-627C-37B8E883ED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0CE2D2F-1A54-39CC-36F6-4C1342ACD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831" y="268424"/>
            <a:ext cx="10220726" cy="451576"/>
          </a:xfrm>
        </p:spPr>
        <p:txBody>
          <a:bodyPr/>
          <a:lstStyle/>
          <a:p>
            <a:r>
              <a:rPr lang="cs-CZ" dirty="0"/>
              <a:t>Manipulativní jazyk, který funguje: </a:t>
            </a:r>
            <a:br>
              <a:rPr lang="cs-CZ" dirty="0"/>
            </a:br>
            <a:r>
              <a:rPr lang="cs-CZ" dirty="0"/>
              <a:t>Hezké argumenty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7C98EBD4-53E9-679E-545B-400FDE783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67435"/>
            <a:ext cx="7103201" cy="4445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b="1" dirty="0"/>
              <a:t>Jednostranné argumenty </a:t>
            </a:r>
            <a:r>
              <a:rPr lang="cs-CZ" sz="2000" dirty="0"/>
              <a:t>a zatajení relevantních protiargumentů a limitů</a:t>
            </a:r>
          </a:p>
          <a:p>
            <a:pPr>
              <a:lnSpc>
                <a:spcPct val="100000"/>
              </a:lnSpc>
            </a:pPr>
            <a:r>
              <a:rPr lang="cs-CZ" sz="2000" b="1" dirty="0"/>
              <a:t>„Logické skoky“ </a:t>
            </a:r>
            <a:r>
              <a:rPr lang="cs-CZ" sz="2000" dirty="0"/>
              <a:t>a užívání silných </a:t>
            </a:r>
            <a:r>
              <a:rPr lang="cs-CZ" sz="2000" b="1" dirty="0"/>
              <a:t>nepodložených tvrzení</a:t>
            </a:r>
            <a:r>
              <a:rPr lang="cs-CZ" sz="2000" dirty="0"/>
              <a:t> jako vysvětlení (</a:t>
            </a:r>
            <a:r>
              <a:rPr lang="cs-CZ" sz="2000" i="1" dirty="0"/>
              <a:t>„Každý lékař ale ví, že...“</a:t>
            </a:r>
            <a:r>
              <a:rPr lang="cs-CZ" sz="2000" dirty="0"/>
              <a:t>) a jejich </a:t>
            </a:r>
            <a:r>
              <a:rPr lang="cs-CZ" sz="2000" b="1" dirty="0"/>
              <a:t>opakované zdůrazňování </a:t>
            </a:r>
            <a:r>
              <a:rPr lang="cs-CZ" sz="2000" dirty="0"/>
              <a:t>(pro zvýšení věrohodnosti)</a:t>
            </a:r>
          </a:p>
          <a:p>
            <a:pPr>
              <a:lnSpc>
                <a:spcPct val="100000"/>
              </a:lnSpc>
            </a:pPr>
            <a:r>
              <a:rPr lang="sk-SK" sz="2000" dirty="0" err="1"/>
              <a:t>Reakce</a:t>
            </a:r>
            <a:r>
              <a:rPr lang="sk-SK" sz="2000" dirty="0"/>
              <a:t> </a:t>
            </a:r>
            <a:r>
              <a:rPr lang="sk-SK" sz="2000" dirty="0" err="1"/>
              <a:t>pouze</a:t>
            </a:r>
            <a:r>
              <a:rPr lang="sk-SK" sz="2000" dirty="0"/>
              <a:t> na </a:t>
            </a:r>
            <a:r>
              <a:rPr lang="sk-SK" sz="2000" b="1" dirty="0"/>
              <a:t>nastrčené</a:t>
            </a:r>
            <a:r>
              <a:rPr lang="sk-SK" sz="2000" dirty="0"/>
              <a:t> (</a:t>
            </a:r>
            <a:r>
              <a:rPr lang="sk-SK" sz="2000" i="1" dirty="0" err="1"/>
              <a:t>straw</a:t>
            </a:r>
            <a:r>
              <a:rPr lang="sk-SK" sz="2000" i="1" dirty="0"/>
              <a:t> man</a:t>
            </a:r>
            <a:r>
              <a:rPr lang="sk-SK" sz="2000" dirty="0"/>
              <a:t>) nebo </a:t>
            </a:r>
            <a:r>
              <a:rPr lang="sk-SK" sz="2000" dirty="0" err="1"/>
              <a:t>méně</a:t>
            </a:r>
            <a:r>
              <a:rPr lang="sk-SK" sz="2000" dirty="0"/>
              <a:t> relevantní a </a:t>
            </a:r>
            <a:r>
              <a:rPr lang="sk-SK" sz="2000" dirty="0" err="1"/>
              <a:t>méně</a:t>
            </a:r>
            <a:r>
              <a:rPr lang="sk-SK" sz="2000" dirty="0"/>
              <a:t> kvalitní protiargumenty</a:t>
            </a:r>
          </a:p>
          <a:p>
            <a:pPr>
              <a:lnSpc>
                <a:spcPct val="100000"/>
              </a:lnSpc>
            </a:pPr>
            <a:r>
              <a:rPr lang="sk-SK" sz="2000" b="1" dirty="0"/>
              <a:t>Zjednodušená </a:t>
            </a:r>
            <a:r>
              <a:rPr lang="sk-SK" sz="2000" b="1" dirty="0" err="1"/>
              <a:t>vysvětlení</a:t>
            </a:r>
            <a:r>
              <a:rPr lang="sk-SK" sz="2000" dirty="0"/>
              <a:t>, </a:t>
            </a:r>
            <a:r>
              <a:rPr lang="sk-SK" sz="2000" dirty="0" err="1"/>
              <a:t>která</a:t>
            </a:r>
            <a:r>
              <a:rPr lang="sk-SK" sz="2000" dirty="0"/>
              <a:t> </a:t>
            </a:r>
            <a:r>
              <a:rPr lang="sk-SK" sz="2000" dirty="0" err="1"/>
              <a:t>znějí</a:t>
            </a:r>
            <a:r>
              <a:rPr lang="sk-SK" sz="2000" dirty="0"/>
              <a:t> </a:t>
            </a:r>
            <a:r>
              <a:rPr lang="sk-SK" sz="2000" dirty="0" err="1"/>
              <a:t>intuitivně</a:t>
            </a:r>
            <a:r>
              <a:rPr lang="sk-SK" sz="2000" dirty="0"/>
              <a:t> logicky, avšak </a:t>
            </a:r>
            <a:r>
              <a:rPr lang="sk-SK" sz="2000" dirty="0" err="1"/>
              <a:t>mnohdy</a:t>
            </a:r>
            <a:r>
              <a:rPr lang="sk-SK" sz="2000" dirty="0"/>
              <a:t> </a:t>
            </a:r>
            <a:r>
              <a:rPr lang="sk-SK" sz="2000" dirty="0" err="1"/>
              <a:t>mísí</a:t>
            </a:r>
            <a:r>
              <a:rPr lang="sk-SK" sz="2000" dirty="0"/>
              <a:t> </a:t>
            </a:r>
            <a:r>
              <a:rPr lang="sk-SK" sz="2000" dirty="0" err="1"/>
              <a:t>pseudovědecké</a:t>
            </a:r>
            <a:r>
              <a:rPr lang="sk-SK" sz="2000" dirty="0"/>
              <a:t> koncepty s </a:t>
            </a:r>
            <a:r>
              <a:rPr lang="sk-SK" sz="2000" dirty="0" err="1"/>
              <a:t>vědeckými</a:t>
            </a:r>
            <a:r>
              <a:rPr lang="sk-SK" sz="2000" dirty="0"/>
              <a:t> (</a:t>
            </a:r>
            <a:r>
              <a:rPr lang="sk-SK" sz="2000" dirty="0" err="1"/>
              <a:t>např</a:t>
            </a:r>
            <a:r>
              <a:rPr lang="sk-SK" sz="2000" dirty="0"/>
              <a:t>. teleologické </a:t>
            </a:r>
            <a:r>
              <a:rPr lang="sk-SK" sz="2000" dirty="0" err="1"/>
              <a:t>myšlení</a:t>
            </a:r>
            <a:r>
              <a:rPr lang="sk-SK" sz="2000" dirty="0"/>
              <a:t> a </a:t>
            </a:r>
            <a:r>
              <a:rPr lang="sk-SK" sz="2000" dirty="0" err="1"/>
              <a:t>esencialismus</a:t>
            </a:r>
            <a:r>
              <a:rPr lang="sk-SK" sz="2000" dirty="0"/>
              <a:t>) nebo </a:t>
            </a:r>
            <a:r>
              <a:rPr lang="sk-SK" sz="2000" dirty="0" err="1"/>
              <a:t>zachycují</a:t>
            </a:r>
            <a:r>
              <a:rPr lang="sk-SK" sz="2000" dirty="0"/>
              <a:t> komplexní realitu </a:t>
            </a:r>
            <a:r>
              <a:rPr lang="sk-SK" sz="2000" dirty="0" err="1"/>
              <a:t>neúplně</a:t>
            </a:r>
            <a:endParaRPr lang="sk-SK" sz="2000" dirty="0"/>
          </a:p>
          <a:p>
            <a:pPr>
              <a:lnSpc>
                <a:spcPct val="100000"/>
              </a:lnSpc>
            </a:pPr>
            <a:r>
              <a:rPr lang="sk-SK" sz="2000" b="1" dirty="0"/>
              <a:t>Jednostranná </a:t>
            </a:r>
            <a:r>
              <a:rPr lang="sk-SK" sz="2000" b="1" dirty="0" err="1"/>
              <a:t>prezentace</a:t>
            </a:r>
            <a:r>
              <a:rPr lang="sk-SK" sz="2000" b="1" dirty="0"/>
              <a:t> </a:t>
            </a:r>
            <a:r>
              <a:rPr lang="sk-SK" sz="2000" b="1" dirty="0" err="1"/>
              <a:t>důkazů</a:t>
            </a:r>
            <a:r>
              <a:rPr lang="sk-SK" sz="2000" b="1" dirty="0"/>
              <a:t> </a:t>
            </a:r>
            <a:r>
              <a:rPr lang="sk-SK" sz="2000" dirty="0"/>
              <a:t>účinnosti</a:t>
            </a:r>
          </a:p>
          <a:p>
            <a:pPr>
              <a:lnSpc>
                <a:spcPct val="100000"/>
              </a:lnSpc>
            </a:pPr>
            <a:r>
              <a:rPr lang="sk-SK" sz="2000" b="1" dirty="0" err="1">
                <a:solidFill>
                  <a:schemeClr val="accent1"/>
                </a:solidFill>
              </a:rPr>
              <a:t>Emočně</a:t>
            </a:r>
            <a:r>
              <a:rPr lang="sk-SK" sz="2000" b="1" dirty="0">
                <a:solidFill>
                  <a:schemeClr val="accent1"/>
                </a:solidFill>
              </a:rPr>
              <a:t> nabité </a:t>
            </a:r>
            <a:r>
              <a:rPr lang="sk-SK" sz="2000" dirty="0" err="1">
                <a:solidFill>
                  <a:schemeClr val="accent1"/>
                </a:solidFill>
              </a:rPr>
              <a:t>příběhy</a:t>
            </a:r>
            <a:r>
              <a:rPr lang="sk-SK" sz="2000" dirty="0">
                <a:solidFill>
                  <a:schemeClr val="accent1"/>
                </a:solidFill>
              </a:rPr>
              <a:t> a </a:t>
            </a:r>
            <a:r>
              <a:rPr lang="sk-SK" sz="2000" dirty="0" err="1">
                <a:solidFill>
                  <a:schemeClr val="accent1"/>
                </a:solidFill>
              </a:rPr>
              <a:t>prezentace</a:t>
            </a:r>
            <a:r>
              <a:rPr lang="sk-SK" sz="2000" dirty="0">
                <a:solidFill>
                  <a:schemeClr val="accent1"/>
                </a:solidFill>
              </a:rPr>
              <a:t> </a:t>
            </a:r>
            <a:r>
              <a:rPr lang="sk-SK" sz="2000" dirty="0" err="1">
                <a:solidFill>
                  <a:schemeClr val="accent1"/>
                </a:solidFill>
              </a:rPr>
              <a:t>vlastních</a:t>
            </a:r>
            <a:r>
              <a:rPr lang="sk-SK" sz="2000" dirty="0">
                <a:solidFill>
                  <a:schemeClr val="accent1"/>
                </a:solidFill>
              </a:rPr>
              <a:t> </a:t>
            </a:r>
            <a:r>
              <a:rPr lang="sk-SK" sz="2000" dirty="0" err="1">
                <a:solidFill>
                  <a:schemeClr val="accent1"/>
                </a:solidFill>
              </a:rPr>
              <a:t>motivů</a:t>
            </a:r>
            <a:endParaRPr lang="sk-SK" sz="20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sk-SK" sz="2000" b="1" dirty="0" err="1">
                <a:solidFill>
                  <a:schemeClr val="accent1"/>
                </a:solidFill>
              </a:rPr>
              <a:t>Vytváření</a:t>
            </a:r>
            <a:r>
              <a:rPr lang="sk-SK" sz="2000" b="1" dirty="0">
                <a:solidFill>
                  <a:schemeClr val="accent1"/>
                </a:solidFill>
              </a:rPr>
              <a:t> „</a:t>
            </a:r>
            <a:r>
              <a:rPr lang="sk-SK" sz="2000" b="1" dirty="0" err="1">
                <a:solidFill>
                  <a:schemeClr val="accent1"/>
                </a:solidFill>
              </a:rPr>
              <a:t>hypu</a:t>
            </a:r>
            <a:r>
              <a:rPr lang="sk-SK" sz="2000" b="1" dirty="0">
                <a:solidFill>
                  <a:schemeClr val="accent1"/>
                </a:solidFill>
              </a:rPr>
              <a:t>“</a:t>
            </a:r>
            <a:r>
              <a:rPr lang="sk-SK" sz="2000" dirty="0">
                <a:solidFill>
                  <a:schemeClr val="accent1"/>
                </a:solidFill>
              </a:rPr>
              <a:t> – „</a:t>
            </a:r>
            <a:r>
              <a:rPr lang="sk-SK" sz="2000" dirty="0" err="1">
                <a:solidFill>
                  <a:schemeClr val="accent1"/>
                </a:solidFill>
              </a:rPr>
              <a:t>inovativní</a:t>
            </a:r>
            <a:r>
              <a:rPr lang="sk-SK" sz="2000" dirty="0">
                <a:solidFill>
                  <a:schemeClr val="accent1"/>
                </a:solidFill>
              </a:rPr>
              <a:t>, revoluční“, nebo naopak </a:t>
            </a:r>
            <a:r>
              <a:rPr lang="sk-SK" sz="2000" dirty="0" err="1">
                <a:solidFill>
                  <a:schemeClr val="accent1"/>
                </a:solidFill>
              </a:rPr>
              <a:t>odkazování</a:t>
            </a:r>
            <a:r>
              <a:rPr lang="sk-SK" sz="2000" dirty="0">
                <a:solidFill>
                  <a:schemeClr val="accent1"/>
                </a:solidFill>
              </a:rPr>
              <a:t> na </a:t>
            </a:r>
            <a:r>
              <a:rPr lang="sk-SK" sz="2000" dirty="0" err="1">
                <a:solidFill>
                  <a:schemeClr val="accent1"/>
                </a:solidFill>
              </a:rPr>
              <a:t>letité</a:t>
            </a:r>
            <a:r>
              <a:rPr lang="sk-SK" sz="2000" dirty="0">
                <a:solidFill>
                  <a:schemeClr val="accent1"/>
                </a:solidFill>
              </a:rPr>
              <a:t> </a:t>
            </a:r>
            <a:r>
              <a:rPr lang="sk-SK" sz="2000" dirty="0" err="1">
                <a:solidFill>
                  <a:schemeClr val="accent1"/>
                </a:solidFill>
              </a:rPr>
              <a:t>tradice</a:t>
            </a:r>
            <a:r>
              <a:rPr lang="sk-SK" sz="2000" dirty="0">
                <a:solidFill>
                  <a:schemeClr val="accent1"/>
                </a:solidFill>
              </a:rPr>
              <a:t> a prastarou </a:t>
            </a:r>
            <a:r>
              <a:rPr lang="sk-SK" sz="2000" dirty="0" err="1">
                <a:solidFill>
                  <a:schemeClr val="accent1"/>
                </a:solidFill>
              </a:rPr>
              <a:t>moudrost</a:t>
            </a:r>
            <a:endParaRPr lang="sk-SK" sz="2000" dirty="0">
              <a:solidFill>
                <a:schemeClr val="accent1"/>
              </a:solidFill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6B3DE171-579F-6063-C3AE-A523999D9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075" y="2411314"/>
            <a:ext cx="3405353" cy="3365602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78F98A02-B693-4570-5F98-05DC688680A0}"/>
              </a:ext>
            </a:extLst>
          </p:cNvPr>
          <p:cNvSpPr txBox="1"/>
          <p:nvPr/>
        </p:nvSpPr>
        <p:spPr>
          <a:xfrm>
            <a:off x="7823201" y="862333"/>
            <a:ext cx="4477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>
                <a:solidFill>
                  <a:srgbClr val="CC99FF"/>
                </a:solidFill>
              </a:rPr>
              <a:t>Šarlatánství</a:t>
            </a:r>
            <a:r>
              <a:rPr lang="sk-SK" sz="2000" dirty="0">
                <a:solidFill>
                  <a:srgbClr val="CC99FF"/>
                </a:solidFill>
              </a:rPr>
              <a:t> profituje z komplexnosti </a:t>
            </a:r>
            <a:r>
              <a:rPr lang="sk-SK" sz="2000" dirty="0" err="1">
                <a:solidFill>
                  <a:srgbClr val="CC99FF"/>
                </a:solidFill>
              </a:rPr>
              <a:t>poznání</a:t>
            </a:r>
            <a:r>
              <a:rPr lang="sk-SK" sz="2000" dirty="0">
                <a:solidFill>
                  <a:srgbClr val="CC99FF"/>
                </a:solidFill>
              </a:rPr>
              <a:t>, náročnosti </a:t>
            </a:r>
            <a:r>
              <a:rPr lang="sk-SK" sz="2000" dirty="0" err="1">
                <a:solidFill>
                  <a:srgbClr val="CC99FF"/>
                </a:solidFill>
              </a:rPr>
              <a:t>porozumění</a:t>
            </a:r>
            <a:r>
              <a:rPr lang="sk-SK" sz="2000" dirty="0">
                <a:solidFill>
                  <a:srgbClr val="CC99FF"/>
                </a:solidFill>
              </a:rPr>
              <a:t>, </a:t>
            </a:r>
            <a:r>
              <a:rPr lang="sk-SK" sz="2000" dirty="0" err="1">
                <a:solidFill>
                  <a:srgbClr val="CC99FF"/>
                </a:solidFill>
              </a:rPr>
              <a:t>obtížné</a:t>
            </a:r>
            <a:r>
              <a:rPr lang="sk-SK" sz="2000" dirty="0">
                <a:solidFill>
                  <a:srgbClr val="CC99FF"/>
                </a:solidFill>
              </a:rPr>
              <a:t> dostupnosti </a:t>
            </a:r>
            <a:r>
              <a:rPr lang="sk-SK" sz="2000" dirty="0" err="1">
                <a:solidFill>
                  <a:srgbClr val="CC99FF"/>
                </a:solidFill>
              </a:rPr>
              <a:t>informací</a:t>
            </a:r>
            <a:r>
              <a:rPr lang="sk-SK" sz="2000" dirty="0">
                <a:solidFill>
                  <a:srgbClr val="CC99FF"/>
                </a:solidFill>
              </a:rPr>
              <a:t>, </a:t>
            </a:r>
            <a:r>
              <a:rPr lang="sk-SK" sz="2000" dirty="0" err="1">
                <a:solidFill>
                  <a:srgbClr val="CC99FF"/>
                </a:solidFill>
              </a:rPr>
              <a:t>zdlouhavosti</a:t>
            </a:r>
            <a:r>
              <a:rPr lang="sk-SK" sz="2000" dirty="0">
                <a:solidFill>
                  <a:srgbClr val="CC99FF"/>
                </a:solidFill>
              </a:rPr>
              <a:t> </a:t>
            </a:r>
            <a:r>
              <a:rPr lang="sk-SK" sz="2000" dirty="0" err="1">
                <a:solidFill>
                  <a:srgbClr val="CC99FF"/>
                </a:solidFill>
              </a:rPr>
              <a:t>posuzování</a:t>
            </a:r>
            <a:r>
              <a:rPr lang="sk-SK" sz="2000" dirty="0">
                <a:solidFill>
                  <a:srgbClr val="CC99FF"/>
                </a:solidFill>
              </a:rPr>
              <a:t> </a:t>
            </a:r>
            <a:r>
              <a:rPr lang="sk-SK" sz="2000" dirty="0" err="1">
                <a:solidFill>
                  <a:srgbClr val="CC99FF"/>
                </a:solidFill>
              </a:rPr>
              <a:t>důkazů</a:t>
            </a:r>
            <a:r>
              <a:rPr lang="sk-SK" sz="2000" dirty="0">
                <a:solidFill>
                  <a:srgbClr val="CC99FF"/>
                </a:solidFill>
              </a:rPr>
              <a:t>.</a:t>
            </a:r>
            <a:endParaRPr lang="cs-CZ" sz="2000" dirty="0">
              <a:solidFill>
                <a:srgbClr val="CC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935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E7059-4D12-6EF1-EB77-67F2436CC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3C5CD95C-9001-6201-F085-B383D153FD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Šarlatánství v medicíně – jaro 2024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FB36A8D0-4A84-7DFD-9B71-360DC49778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071713C-D8CD-55CF-F1E5-58CCE3CCC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94212"/>
            <a:ext cx="10935973" cy="451576"/>
          </a:xfrm>
        </p:spPr>
        <p:txBody>
          <a:bodyPr/>
          <a:lstStyle/>
          <a:p>
            <a:r>
              <a:rPr lang="cs-CZ" dirty="0"/>
              <a:t>Manipulativní jazyk, který funguje: Strategické podkopání důvěry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F6C37C48-6EF0-D3F8-2DC0-D32433522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6942041" cy="4445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b="1" dirty="0"/>
              <a:t>Otrava studny </a:t>
            </a:r>
            <a:r>
              <a:rPr lang="cs-CZ" sz="2000" dirty="0"/>
              <a:t>= „Zdrojům protiargumentů nelze věřit!“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„</a:t>
            </a:r>
            <a:r>
              <a:rPr lang="cs-CZ" sz="2000" i="1" dirty="0" err="1"/>
              <a:t>Scientific</a:t>
            </a:r>
            <a:r>
              <a:rPr lang="cs-CZ" sz="2000" i="1" dirty="0"/>
              <a:t> impotence </a:t>
            </a:r>
            <a:r>
              <a:rPr lang="cs-CZ" sz="2000" i="1" dirty="0" err="1"/>
              <a:t>discounting</a:t>
            </a:r>
            <a:r>
              <a:rPr lang="cs-CZ" sz="2000" dirty="0"/>
              <a:t>“ – odvolávání se na to, že </a:t>
            </a:r>
            <a:r>
              <a:rPr lang="cs-CZ" sz="2000" b="1" dirty="0"/>
              <a:t>věda neumí všechno vysvětlit </a:t>
            </a:r>
            <a:r>
              <a:rPr lang="cs-CZ" sz="2000" dirty="0"/>
              <a:t>a že vědecké metody jsou limitované</a:t>
            </a:r>
          </a:p>
          <a:p>
            <a:pPr>
              <a:lnSpc>
                <a:spcPct val="100000"/>
              </a:lnSpc>
            </a:pPr>
            <a:r>
              <a:rPr lang="cs-CZ" sz="2000" b="1" dirty="0"/>
              <a:t>Role oběti a hrdiny</a:t>
            </a:r>
            <a:r>
              <a:rPr lang="cs-CZ" sz="2000" dirty="0"/>
              <a:t>: Upozorňování na dogmatismus a uzavřenost vědy, příp. zkorumpovanost vědy a průmyslu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Připomínání vědeckých omylů a neschopnosti vyřešit důležité otázky</a:t>
            </a:r>
          </a:p>
          <a:p>
            <a:pPr>
              <a:lnSpc>
                <a:spcPct val="100000"/>
              </a:lnSpc>
            </a:pPr>
            <a:r>
              <a:rPr lang="cs-CZ" sz="2000" b="1" dirty="0"/>
              <a:t>Podněcování vzniku konspiračních teorií </a:t>
            </a:r>
            <a:r>
              <a:rPr lang="cs-CZ" sz="2000" dirty="0"/>
              <a:t>– „Už vám ale neřeknou, že...“ </a:t>
            </a:r>
          </a:p>
          <a:p>
            <a:pPr>
              <a:lnSpc>
                <a:spcPct val="100000"/>
              </a:lnSpc>
            </a:pPr>
            <a:r>
              <a:rPr lang="cs-CZ" sz="2000" b="1" dirty="0"/>
              <a:t>Rétorické nástroje </a:t>
            </a:r>
            <a:r>
              <a:rPr lang="cs-CZ" sz="2000" dirty="0"/>
              <a:t>zvyšující persuasivní dopad tvrzení: falešná dichotomie, falešná analogie, šikmá plocha...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7C82E21C-8A70-C507-DEB0-E418149E7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619" y="2233263"/>
            <a:ext cx="3405353" cy="336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350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F752B-9196-C388-E3EF-13698C6A3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F3CAB120-A675-A006-F284-8DA9E8942D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Šarlatánství v medicíně – jaro 2024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65A55C2E-4907-31F3-2EA8-B41CA9075F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C8E87C-8091-3EFE-05E9-84BD8359F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94212"/>
            <a:ext cx="9580139" cy="451576"/>
          </a:xfrm>
        </p:spPr>
        <p:txBody>
          <a:bodyPr/>
          <a:lstStyle/>
          <a:p>
            <a:r>
              <a:rPr lang="cs-CZ" dirty="0"/>
              <a:t>Manipulativní jazyk, který funguje: Lapání do sítě emocí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CD2CF8BE-D102-39F0-C495-62AE51649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2017986"/>
            <a:ext cx="6942041" cy="4120014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b="1" dirty="0"/>
              <a:t>Navázání blízkého kontaktu a vytvoření pocitu závazku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b="1" dirty="0"/>
          </a:p>
          <a:p>
            <a:pPr>
              <a:lnSpc>
                <a:spcPct val="100000"/>
              </a:lnSpc>
            </a:pPr>
            <a:r>
              <a:rPr lang="cs-CZ" sz="2000" dirty="0"/>
              <a:t>Nabízení věcí a služeb „zdarma“ – musím to nějak splatit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Obětovaný čas – měl jsem říct „ne“ na začátku...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Milý a přívětivý přístup prodejce, navázání přátelské atmosféry, kterou odmítnutím „zkazím“ – chci mu udělat radost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Vlastní životní příběh prodejce – chci ho podpořit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Apelování na „zdravý rozum“ – budu vypadat jako idiot, pokud odmítnu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Nenucené „vymámení“ pozitivní zpětné vazby – pokud teď odmítnu, budu vypadat jako pokrytec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Navození pocitu, že to dělám pro někoho jiného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3AF858EB-B473-A15D-299F-50B927116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619" y="2233263"/>
            <a:ext cx="3405353" cy="336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64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04554-38ED-08B7-A2EB-6402485DF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0B15603-921D-D3CC-AF55-8E787E5DDE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Šarlatánství v medicíně – jaro 2024</a:t>
            </a:r>
          </a:p>
        </p:txBody>
      </p:sp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68AC0AAD-6CC7-F15F-2EE5-A68C18336C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38</a:t>
            </a:fld>
            <a:endParaRPr lang="cs-CZ" altLang="cs-CZ" noProof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4FD8ABD-F31F-6A23-A90A-6C4E03768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993" y="4077235"/>
            <a:ext cx="7766171" cy="698512"/>
          </a:xfrm>
        </p:spPr>
        <p:txBody>
          <a:bodyPr anchor="t">
            <a:normAutofit/>
          </a:bodyPr>
          <a:lstStyle/>
          <a:p>
            <a:r>
              <a:rPr lang="cs-CZ" dirty="0"/>
              <a:t>„Typická oběť“ šarlatána...?</a:t>
            </a:r>
            <a:endParaRPr lang="sk-SK" dirty="0"/>
          </a:p>
        </p:txBody>
      </p:sp>
      <p:pic>
        <p:nvPicPr>
          <p:cNvPr id="7" name="Obrázok 6" descr="Obrázok, na ktorom je bezstavovec, pavúk, článkonožec, hmyz&#10;&#10;Automaticky generovaný popis">
            <a:extLst>
              <a:ext uri="{FF2B5EF4-FFF2-40B4-BE49-F238E27FC236}">
                <a16:creationId xmlns:a16="http://schemas.microsoft.com/office/drawing/2014/main" id="{E233C4E8-1E45-B13B-9415-964F3DCB99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r="42307" b="9366"/>
          <a:stretch/>
        </p:blipFill>
        <p:spPr>
          <a:xfrm>
            <a:off x="0" y="1813456"/>
            <a:ext cx="3837411" cy="427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728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EB1AC-2C74-3810-ABBE-142CD5D73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FBF45DF6-9383-06D1-1E07-CC09715B3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Šarlatánství v medicíně – jaro 2024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CD232076-BFDB-ADD3-9474-2A4F401D46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A1751EB-09EF-3BAE-5169-99A89ABDA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74424"/>
            <a:ext cx="10753200" cy="451576"/>
          </a:xfrm>
        </p:spPr>
        <p:txBody>
          <a:bodyPr/>
          <a:lstStyle/>
          <a:p>
            <a:r>
              <a:rPr lang="cs-CZ" dirty="0"/>
              <a:t>Jsou někteří lidé více náchylní propadnout šarlatánským praktikám...?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F6F92073-224D-1AE8-139A-26254145C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291252"/>
            <a:ext cx="6132745" cy="3289738"/>
          </a:xfrm>
        </p:spPr>
        <p:txBody>
          <a:bodyPr/>
          <a:lstStyle/>
          <a:p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Přívětivost...?</a:t>
            </a:r>
          </a:p>
          <a:p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Konzervativní hodnoty...?</a:t>
            </a:r>
          </a:p>
          <a:p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Otevřenost mysli...?</a:t>
            </a:r>
          </a:p>
          <a:p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Autoritářské tendence...?</a:t>
            </a:r>
          </a:p>
          <a:p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co „nadšenci pro vědu“...?</a:t>
            </a:r>
            <a:endParaRPr lang="sk-SK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Obrázok 6" descr="Obrázok, na ktorom je animovaná rozprávka, ilustrácia, animácia, kresba&#10;&#10;Automaticky generovaný popis">
            <a:extLst>
              <a:ext uri="{FF2B5EF4-FFF2-40B4-BE49-F238E27FC236}">
                <a16:creationId xmlns:a16="http://schemas.microsoft.com/office/drawing/2014/main" id="{60E43D65-23A2-BBF2-C954-D3C98D2A5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61" y="2048361"/>
            <a:ext cx="6001339" cy="337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46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A4EF3-F1B0-E53D-4F51-72C215613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79300E59-BBCC-7111-8C19-CE66098E25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6B457DF2-1860-9E68-49E7-530EE9ACE1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2E7A5EC-14E3-6AA6-4967-5D2DBA9C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On(a) </a:t>
            </a:r>
            <a:r>
              <a:rPr lang="sk-SK" dirty="0" err="1"/>
              <a:t>nemůže</a:t>
            </a:r>
            <a:r>
              <a:rPr lang="sk-SK" dirty="0"/>
              <a:t> </a:t>
            </a:r>
            <a:r>
              <a:rPr lang="sk-SK" dirty="0" err="1"/>
              <a:t>být</a:t>
            </a:r>
            <a:r>
              <a:rPr lang="sk-SK" dirty="0"/>
              <a:t> šarlatán...</a:t>
            </a:r>
            <a:endParaRPr lang="en-GB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980399DD-909D-9EA3-9B0A-F82A44982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733352" cy="4139998"/>
          </a:xfrm>
        </p:spPr>
        <p:txBody>
          <a:bodyPr/>
          <a:lstStyle/>
          <a:p>
            <a:r>
              <a:rPr lang="sk-SK" dirty="0"/>
              <a:t>„</a:t>
            </a:r>
            <a:r>
              <a:rPr lang="sk-SK" dirty="0" err="1"/>
              <a:t>Vím</a:t>
            </a:r>
            <a:r>
              <a:rPr lang="sk-SK" dirty="0"/>
              <a:t>, že je to uznávaný odborník a </a:t>
            </a:r>
            <a:r>
              <a:rPr lang="sk-SK" dirty="0" err="1"/>
              <a:t>vědec</a:t>
            </a:r>
            <a:r>
              <a:rPr lang="sk-SK" dirty="0"/>
              <a:t>. </a:t>
            </a:r>
            <a:r>
              <a:rPr lang="sk-SK" dirty="0" err="1"/>
              <a:t>Pomohl</a:t>
            </a:r>
            <a:r>
              <a:rPr lang="sk-SK" dirty="0"/>
              <a:t>/a </a:t>
            </a:r>
            <a:r>
              <a:rPr lang="sk-SK" dirty="0" err="1"/>
              <a:t>spoustě</a:t>
            </a:r>
            <a:r>
              <a:rPr lang="sk-SK" dirty="0"/>
              <a:t> </a:t>
            </a:r>
            <a:r>
              <a:rPr lang="sk-SK" dirty="0" err="1"/>
              <a:t>lidem</a:t>
            </a:r>
            <a:r>
              <a:rPr lang="sk-SK" dirty="0"/>
              <a:t>.“</a:t>
            </a:r>
          </a:p>
          <a:p>
            <a:endParaRPr lang="sk-SK" dirty="0"/>
          </a:p>
          <a:p>
            <a:r>
              <a:rPr lang="sk-SK" dirty="0"/>
              <a:t>„Znám jeho/</a:t>
            </a:r>
            <a:r>
              <a:rPr lang="sk-SK" dirty="0" err="1"/>
              <a:t>její</a:t>
            </a:r>
            <a:r>
              <a:rPr lang="sk-SK" dirty="0"/>
              <a:t> </a:t>
            </a:r>
            <a:r>
              <a:rPr lang="sk-SK" dirty="0" err="1"/>
              <a:t>motivy</a:t>
            </a:r>
            <a:r>
              <a:rPr lang="sk-SK" dirty="0"/>
              <a:t>. </a:t>
            </a:r>
            <a:r>
              <a:rPr lang="sk-SK" dirty="0" err="1"/>
              <a:t>Dělá</a:t>
            </a:r>
            <a:r>
              <a:rPr lang="sk-SK" dirty="0"/>
              <a:t> to </a:t>
            </a:r>
            <a:r>
              <a:rPr lang="sk-SK" dirty="0" err="1"/>
              <a:t>nezištně</a:t>
            </a:r>
            <a:r>
              <a:rPr lang="sk-SK" dirty="0"/>
              <a:t>. Chce </a:t>
            </a:r>
            <a:r>
              <a:rPr lang="sk-SK" dirty="0" err="1"/>
              <a:t>pomáhat</a:t>
            </a:r>
            <a:r>
              <a:rPr lang="sk-SK" dirty="0"/>
              <a:t>.“</a:t>
            </a:r>
          </a:p>
          <a:p>
            <a:endParaRPr lang="sk-SK" dirty="0"/>
          </a:p>
          <a:p>
            <a:r>
              <a:rPr lang="sk-SK" dirty="0"/>
              <a:t>„</a:t>
            </a:r>
            <a:r>
              <a:rPr lang="sk-SK" dirty="0" err="1"/>
              <a:t>Vždyť</a:t>
            </a:r>
            <a:r>
              <a:rPr lang="sk-SK" dirty="0"/>
              <a:t> je to naše </a:t>
            </a:r>
            <a:r>
              <a:rPr lang="sk-SK" dirty="0" err="1"/>
              <a:t>Simča</a:t>
            </a:r>
            <a:r>
              <a:rPr lang="sk-SK" dirty="0"/>
              <a:t>! </a:t>
            </a:r>
            <a:r>
              <a:rPr lang="sk-SK" dirty="0" err="1"/>
              <a:t>Nejpoctivější</a:t>
            </a:r>
            <a:r>
              <a:rPr lang="sk-SK" dirty="0"/>
              <a:t> </a:t>
            </a:r>
            <a:r>
              <a:rPr lang="sk-SK" dirty="0" err="1"/>
              <a:t>člověk</a:t>
            </a:r>
            <a:r>
              <a:rPr lang="sk-SK" dirty="0"/>
              <a:t>, </a:t>
            </a:r>
            <a:r>
              <a:rPr lang="sk-SK" dirty="0" err="1"/>
              <a:t>co</a:t>
            </a:r>
            <a:r>
              <a:rPr lang="sk-SK" dirty="0"/>
              <a:t> znám!“</a:t>
            </a:r>
            <a:endParaRPr lang="en-GB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C0C43B2A-78F5-C4B8-A116-AD21B358C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587" y="1881941"/>
            <a:ext cx="4983357" cy="330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503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5A3E896E-DBF5-24F5-569A-6FC1E359BF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0D0D5D2-0E96-D549-1E86-91DDFE317B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2FC0B9CD-A46D-CD74-A0A8-E93B5E851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228546"/>
            <a:ext cx="5184206" cy="6400907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1C621919-77C2-A331-6704-A84C38F8A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90235"/>
            <a:ext cx="5981650" cy="460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01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2A326-5DC8-C053-B6F2-361BB7204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89709D4B-0386-ECE9-EB4E-DEE4DD9210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Šarlatánství v medicíně – jaro 2024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C14E1BF6-AA43-232A-8FD9-E1E91AAEC9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540EB78-1466-6233-D8BB-A819E39E0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74424"/>
            <a:ext cx="10753200" cy="451576"/>
          </a:xfrm>
        </p:spPr>
        <p:txBody>
          <a:bodyPr/>
          <a:lstStyle/>
          <a:p>
            <a:r>
              <a:rPr lang="cs-CZ" dirty="0"/>
              <a:t>Jsou někteří lidé více náchylní propadnout šarlatánským praktikám...?</a:t>
            </a:r>
            <a:endParaRPr lang="sk-SK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06A3EE06-D16C-161F-DE1C-C1A5C19A7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291252"/>
            <a:ext cx="6132745" cy="3289738"/>
          </a:xfrm>
        </p:spPr>
        <p:txBody>
          <a:bodyPr/>
          <a:lstStyle/>
          <a:p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Přívětivost...?</a:t>
            </a:r>
          </a:p>
          <a:p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Konzervativní hodnoty...?</a:t>
            </a:r>
          </a:p>
          <a:p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Otevřenost mysli...?</a:t>
            </a:r>
          </a:p>
          <a:p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Autoritářské tendence...?</a:t>
            </a:r>
          </a:p>
          <a:p>
            <a:r>
              <a:rPr lang="cs-CZ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co „nadšenci pro vědu“...?</a:t>
            </a:r>
            <a:endParaRPr lang="sk-SK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Obrázok 6" descr="Obrázok, na ktorom je animovaná rozprávka, ilustrácia, animácia, kresba&#10;&#10;Automaticky generovaný popis">
            <a:extLst>
              <a:ext uri="{FF2B5EF4-FFF2-40B4-BE49-F238E27FC236}">
                <a16:creationId xmlns:a16="http://schemas.microsoft.com/office/drawing/2014/main" id="{5468504F-01D3-048B-5B73-14A93BB140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61" y="2048361"/>
            <a:ext cx="6001339" cy="3374973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015C95F5-6200-5677-447E-7A29D61ECBF3}"/>
              </a:ext>
            </a:extLst>
          </p:cNvPr>
          <p:cNvSpPr txBox="1"/>
          <p:nvPr/>
        </p:nvSpPr>
        <p:spPr>
          <a:xfrm>
            <a:off x="540000" y="4974044"/>
            <a:ext cx="5114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000" b="1" dirty="0">
                <a:solidFill>
                  <a:schemeClr val="tx2"/>
                </a:solidFill>
                <a:latin typeface="+mn-lt"/>
              </a:rPr>
              <a:t>Pozor na stereotypy!!! </a:t>
            </a:r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Nelze</a:t>
            </a:r>
            <a:r>
              <a:rPr lang="sk-SK" sz="2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podceňovat</a:t>
            </a:r>
            <a:r>
              <a:rPr lang="sk-SK" sz="2000" b="1" dirty="0">
                <a:solidFill>
                  <a:schemeClr val="tx2"/>
                </a:solidFill>
                <a:latin typeface="+mn-lt"/>
              </a:rPr>
              <a:t>, jak </a:t>
            </a:r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snadné</a:t>
            </a:r>
            <a:r>
              <a:rPr lang="sk-SK" sz="2000" b="1" dirty="0">
                <a:solidFill>
                  <a:schemeClr val="tx2"/>
                </a:solidFill>
                <a:latin typeface="+mn-lt"/>
              </a:rPr>
              <a:t> je </a:t>
            </a:r>
            <a:r>
              <a:rPr lang="sk-SK" sz="2000" b="1" dirty="0" err="1">
                <a:solidFill>
                  <a:schemeClr val="tx2"/>
                </a:solidFill>
                <a:latin typeface="+mn-lt"/>
              </a:rPr>
              <a:t>podlehnout</a:t>
            </a:r>
            <a:r>
              <a:rPr lang="sk-SK" sz="2000" b="1" dirty="0">
                <a:solidFill>
                  <a:schemeClr val="tx2"/>
                </a:solidFill>
                <a:latin typeface="+mn-lt"/>
              </a:rPr>
              <a:t>!!!</a:t>
            </a:r>
            <a:endParaRPr lang="en-GB" sz="2000" b="1" dirty="0" err="1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73342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9E0CC-15E7-CD9E-60AB-EA103928A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3F6A37C-435F-D52F-71E6-10E98012C8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Šarlatánství v medicíně – jaro 2024</a:t>
            </a:r>
          </a:p>
        </p:txBody>
      </p:sp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A15347EB-D4A0-AE07-1107-FDD3BFAC03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42</a:t>
            </a:fld>
            <a:endParaRPr lang="cs-CZ" altLang="cs-CZ" noProof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3832B40-BFE4-3A5F-DB51-02FFE493D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57" y="2910586"/>
            <a:ext cx="5581884" cy="698512"/>
          </a:xfrm>
        </p:spPr>
        <p:txBody>
          <a:bodyPr anchor="t">
            <a:normAutofit fontScale="90000"/>
          </a:bodyPr>
          <a:lstStyle/>
          <a:p>
            <a:pPr algn="r"/>
            <a:r>
              <a:rPr lang="cs-CZ" dirty="0"/>
              <a:t>Co všechno způsobuje, že lidé podléhají šarlatánům?</a:t>
            </a:r>
            <a:endParaRPr lang="sk-SK" dirty="0"/>
          </a:p>
        </p:txBody>
      </p:sp>
      <p:pic>
        <p:nvPicPr>
          <p:cNvPr id="4" name="Obrázok 3" descr="Obrázok, na ktorom je animovaná rozprávka, ilustrácia, animácia, kresba&#10;&#10;Automaticky generovaný popis">
            <a:extLst>
              <a:ext uri="{FF2B5EF4-FFF2-40B4-BE49-F238E27FC236}">
                <a16:creationId xmlns:a16="http://schemas.microsoft.com/office/drawing/2014/main" id="{4B46C1EB-7D66-B294-90ED-3C769D38CD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61" y="2048361"/>
            <a:ext cx="6001339" cy="337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042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58587-F9F0-A2C2-EDC6-591007558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7758F77D-DD1C-41BC-5577-B9CC36ECDC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43</a:t>
            </a:fld>
            <a:endParaRPr lang="cs-CZ" altLang="cs-CZ" noProof="0" dirty="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70886BFB-D26F-9DDD-8663-5151F8DABE96}"/>
              </a:ext>
            </a:extLst>
          </p:cNvPr>
          <p:cNvSpPr txBox="1">
            <a:spLocks/>
          </p:cNvSpPr>
          <p:nvPr/>
        </p:nvSpPr>
        <p:spPr>
          <a:xfrm>
            <a:off x="514904" y="1110601"/>
            <a:ext cx="10982417" cy="24759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sk-SK" kern="0"/>
              <a:t>INDIVIDUÁLNÍ VLIV: Co lidi přesvědčí a co odradí?</a:t>
            </a:r>
            <a:endParaRPr lang="sk-SK" kern="0" dirty="0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1A1201EA-B1CC-547F-D742-CEE23B5B2DBF}"/>
              </a:ext>
            </a:extLst>
          </p:cNvPr>
          <p:cNvSpPr txBox="1"/>
          <p:nvPr/>
        </p:nvSpPr>
        <p:spPr>
          <a:xfrm>
            <a:off x="1239597" y="3950563"/>
            <a:ext cx="2388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Persuaze</a:t>
            </a:r>
            <a:endParaRPr lang="sk-SK" sz="40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Rovná spojovacia šípka 16">
            <a:extLst>
              <a:ext uri="{FF2B5EF4-FFF2-40B4-BE49-F238E27FC236}">
                <a16:creationId xmlns:a16="http://schemas.microsoft.com/office/drawing/2014/main" id="{ED207C0F-3B66-A25B-8E1B-4FE5699C8766}"/>
              </a:ext>
            </a:extLst>
          </p:cNvPr>
          <p:cNvCxnSpPr>
            <a:cxnSpLocks/>
          </p:cNvCxnSpPr>
          <p:nvPr/>
        </p:nvCxnSpPr>
        <p:spPr>
          <a:xfrm flipV="1">
            <a:off x="3628392" y="4331139"/>
            <a:ext cx="1458511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lokTextu 17">
            <a:extLst>
              <a:ext uri="{FF2B5EF4-FFF2-40B4-BE49-F238E27FC236}">
                <a16:creationId xmlns:a16="http://schemas.microsoft.com/office/drawing/2014/main" id="{ADECB969-F810-2DB3-05BD-C30EE66A28B2}"/>
              </a:ext>
            </a:extLst>
          </p:cNvPr>
          <p:cNvSpPr txBox="1"/>
          <p:nvPr/>
        </p:nvSpPr>
        <p:spPr>
          <a:xfrm>
            <a:off x="5156129" y="3950563"/>
            <a:ext cx="1636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Postoj</a:t>
            </a:r>
          </a:p>
        </p:txBody>
      </p:sp>
      <p:cxnSp>
        <p:nvCxnSpPr>
          <p:cNvPr id="19" name="Rovná spojovacia šípka 18">
            <a:extLst>
              <a:ext uri="{FF2B5EF4-FFF2-40B4-BE49-F238E27FC236}">
                <a16:creationId xmlns:a16="http://schemas.microsoft.com/office/drawing/2014/main" id="{FD430897-11E8-389A-5AC1-27193A5AEF27}"/>
              </a:ext>
            </a:extLst>
          </p:cNvPr>
          <p:cNvCxnSpPr>
            <a:cxnSpLocks/>
          </p:cNvCxnSpPr>
          <p:nvPr/>
        </p:nvCxnSpPr>
        <p:spPr>
          <a:xfrm flipV="1">
            <a:off x="6898435" y="4331139"/>
            <a:ext cx="1458511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lokTextu 19">
            <a:extLst>
              <a:ext uri="{FF2B5EF4-FFF2-40B4-BE49-F238E27FC236}">
                <a16:creationId xmlns:a16="http://schemas.microsoft.com/office/drawing/2014/main" id="{58E7600B-B1CB-59E5-3DE9-229A4573F8D0}"/>
              </a:ext>
            </a:extLst>
          </p:cNvPr>
          <p:cNvSpPr txBox="1"/>
          <p:nvPr/>
        </p:nvSpPr>
        <p:spPr>
          <a:xfrm>
            <a:off x="8320854" y="3977196"/>
            <a:ext cx="2388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Chování</a:t>
            </a:r>
            <a:endParaRPr lang="sk-SK" sz="40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pätu 1">
            <a:extLst>
              <a:ext uri="{FF2B5EF4-FFF2-40B4-BE49-F238E27FC236}">
                <a16:creationId xmlns:a16="http://schemas.microsoft.com/office/drawing/2014/main" id="{26361B30-1838-E848-2D27-E2500B90C1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Šarlatánství v medicíně – jaro 2024</a:t>
            </a:r>
          </a:p>
        </p:txBody>
      </p:sp>
    </p:spTree>
    <p:extLst>
      <p:ext uri="{BB962C8B-B14F-4D97-AF65-F5344CB8AC3E}">
        <p14:creationId xmlns:p14="http://schemas.microsoft.com/office/powerpoint/2010/main" val="17465877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E3953-9E16-D2B5-863E-CD2E9341B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BD66074F-5087-093A-61E8-AECAFBD3FF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44</a:t>
            </a:fld>
            <a:endParaRPr lang="cs-CZ" altLang="cs-CZ" noProof="0" dirty="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A44D5921-8AC3-7EE5-07D0-39C241F0103E}"/>
              </a:ext>
            </a:extLst>
          </p:cNvPr>
          <p:cNvSpPr txBox="1">
            <a:spLocks/>
          </p:cNvSpPr>
          <p:nvPr/>
        </p:nvSpPr>
        <p:spPr>
          <a:xfrm>
            <a:off x="514904" y="1110601"/>
            <a:ext cx="10982417" cy="24759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sk-SK" kern="0"/>
              <a:t>INDIVIDUÁLNÍ VLIV: Co lidi přesvědčí a co odradí?</a:t>
            </a:r>
            <a:endParaRPr lang="sk-SK" kern="0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078D9DBD-3C94-79EA-0262-6931957A9DEC}"/>
              </a:ext>
            </a:extLst>
          </p:cNvPr>
          <p:cNvSpPr txBox="1"/>
          <p:nvPr/>
        </p:nvSpPr>
        <p:spPr>
          <a:xfrm>
            <a:off x="1239597" y="3950563"/>
            <a:ext cx="2388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Persuaze</a:t>
            </a:r>
            <a:endParaRPr lang="sk-SK" sz="40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Rovná spojovacia šípka 3">
            <a:extLst>
              <a:ext uri="{FF2B5EF4-FFF2-40B4-BE49-F238E27FC236}">
                <a16:creationId xmlns:a16="http://schemas.microsoft.com/office/drawing/2014/main" id="{9619B173-F99F-5E17-7203-DA6335DAA40D}"/>
              </a:ext>
            </a:extLst>
          </p:cNvPr>
          <p:cNvCxnSpPr>
            <a:cxnSpLocks/>
          </p:cNvCxnSpPr>
          <p:nvPr/>
        </p:nvCxnSpPr>
        <p:spPr>
          <a:xfrm flipV="1">
            <a:off x="3628392" y="4331139"/>
            <a:ext cx="1458511" cy="1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BlokTextu 4">
            <a:extLst>
              <a:ext uri="{FF2B5EF4-FFF2-40B4-BE49-F238E27FC236}">
                <a16:creationId xmlns:a16="http://schemas.microsoft.com/office/drawing/2014/main" id="{6249F451-50E4-934E-779B-E4098A4BECA2}"/>
              </a:ext>
            </a:extLst>
          </p:cNvPr>
          <p:cNvSpPr txBox="1"/>
          <p:nvPr/>
        </p:nvSpPr>
        <p:spPr>
          <a:xfrm>
            <a:off x="5156129" y="3950563"/>
            <a:ext cx="1636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Postoj</a:t>
            </a:r>
          </a:p>
        </p:txBody>
      </p:sp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8E5E8725-AD10-FC51-A596-57B6C541D1A2}"/>
              </a:ext>
            </a:extLst>
          </p:cNvPr>
          <p:cNvCxnSpPr>
            <a:cxnSpLocks/>
          </p:cNvCxnSpPr>
          <p:nvPr/>
        </p:nvCxnSpPr>
        <p:spPr>
          <a:xfrm flipV="1">
            <a:off x="6898435" y="4331139"/>
            <a:ext cx="1458511" cy="1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>
            <a:extLst>
              <a:ext uri="{FF2B5EF4-FFF2-40B4-BE49-F238E27FC236}">
                <a16:creationId xmlns:a16="http://schemas.microsoft.com/office/drawing/2014/main" id="{2FFFAB91-2B45-652C-266E-E4CE0518F833}"/>
              </a:ext>
            </a:extLst>
          </p:cNvPr>
          <p:cNvSpPr txBox="1"/>
          <p:nvPr/>
        </p:nvSpPr>
        <p:spPr>
          <a:xfrm>
            <a:off x="8320854" y="3977196"/>
            <a:ext cx="2388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Chování</a:t>
            </a:r>
            <a:endParaRPr lang="sk-SK" sz="40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96E86C17-3B5E-82EC-F992-5EF023044784}"/>
              </a:ext>
            </a:extLst>
          </p:cNvPr>
          <p:cNvSpPr txBox="1"/>
          <p:nvPr/>
        </p:nvSpPr>
        <p:spPr>
          <a:xfrm>
            <a:off x="4037542" y="3604915"/>
            <a:ext cx="487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EDB496CA-D183-B081-297A-890F032A06A0}"/>
              </a:ext>
            </a:extLst>
          </p:cNvPr>
          <p:cNvSpPr txBox="1"/>
          <p:nvPr/>
        </p:nvSpPr>
        <p:spPr>
          <a:xfrm>
            <a:off x="7308937" y="3596620"/>
            <a:ext cx="487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id="{318B6DBD-54B7-505B-1E93-3E75E8CE21DD}"/>
              </a:ext>
            </a:extLst>
          </p:cNvPr>
          <p:cNvCxnSpPr>
            <a:cxnSpLocks/>
          </p:cNvCxnSpPr>
          <p:nvPr/>
        </p:nvCxnSpPr>
        <p:spPr>
          <a:xfrm flipV="1">
            <a:off x="6862342" y="4658450"/>
            <a:ext cx="1633588" cy="10889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objekt pre pätu 1">
            <a:extLst>
              <a:ext uri="{FF2B5EF4-FFF2-40B4-BE49-F238E27FC236}">
                <a16:creationId xmlns:a16="http://schemas.microsoft.com/office/drawing/2014/main" id="{1DE1E2CA-6631-5AA2-1DFC-4C766F89AB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Šarlatánství v medicíně – jaro 2024</a:t>
            </a:r>
          </a:p>
        </p:txBody>
      </p:sp>
    </p:spTree>
    <p:extLst>
      <p:ext uri="{BB962C8B-B14F-4D97-AF65-F5344CB8AC3E}">
        <p14:creationId xmlns:p14="http://schemas.microsoft.com/office/powerpoint/2010/main" val="22682592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7406D-0ED3-2FD4-3BC9-3FAB1AA3C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66E34123-4431-C327-04D6-DE4267C13D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E6930140-2E41-2F1D-90AE-AF71015F2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Persuaze</a:t>
            </a:r>
            <a:r>
              <a:rPr lang="cs-CZ" dirty="0"/>
              <a:t> – jak funguje?</a:t>
            </a:r>
          </a:p>
        </p:txBody>
      </p:sp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9D22C033-25CE-3AE3-A9D4-91F6FE357384}"/>
              </a:ext>
            </a:extLst>
          </p:cNvPr>
          <p:cNvCxnSpPr/>
          <p:nvPr/>
        </p:nvCxnSpPr>
        <p:spPr>
          <a:xfrm flipH="1">
            <a:off x="4261282" y="1784412"/>
            <a:ext cx="1145219" cy="6835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606D46DA-2D1B-B6F6-E57C-D1620A8F686C}"/>
              </a:ext>
            </a:extLst>
          </p:cNvPr>
          <p:cNvCxnSpPr/>
          <p:nvPr/>
        </p:nvCxnSpPr>
        <p:spPr>
          <a:xfrm>
            <a:off x="5850384" y="1811045"/>
            <a:ext cx="1189608" cy="7013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kTextu 8">
            <a:extLst>
              <a:ext uri="{FF2B5EF4-FFF2-40B4-BE49-F238E27FC236}">
                <a16:creationId xmlns:a16="http://schemas.microsoft.com/office/drawing/2014/main" id="{B32C2550-2C0A-1C3A-8798-AE045979B309}"/>
              </a:ext>
            </a:extLst>
          </p:cNvPr>
          <p:cNvSpPr txBox="1"/>
          <p:nvPr/>
        </p:nvSpPr>
        <p:spPr>
          <a:xfrm>
            <a:off x="2500227" y="2538831"/>
            <a:ext cx="25186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sk-SK" sz="3200" dirty="0" err="1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Centrální</a:t>
            </a:r>
            <a:r>
              <a:rPr lang="sk-SK" sz="3200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</a:p>
          <a:p>
            <a:pPr algn="ctr"/>
            <a:r>
              <a:rPr lang="sk-SK" sz="3200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cesta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10991130-252D-981A-1C32-0B4ADA545B7A}"/>
              </a:ext>
            </a:extLst>
          </p:cNvPr>
          <p:cNvSpPr txBox="1"/>
          <p:nvPr/>
        </p:nvSpPr>
        <p:spPr>
          <a:xfrm>
            <a:off x="6096000" y="2565464"/>
            <a:ext cx="2317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sk-SK" sz="3200" dirty="0" err="1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Periferní</a:t>
            </a:r>
            <a:r>
              <a:rPr lang="sk-SK" sz="3200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</a:p>
          <a:p>
            <a:pPr algn="ctr"/>
            <a:r>
              <a:rPr lang="sk-SK" sz="3200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cesta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A2320A9D-4990-76E2-A981-1D238F00B85F}"/>
              </a:ext>
            </a:extLst>
          </p:cNvPr>
          <p:cNvSpPr txBox="1"/>
          <p:nvPr/>
        </p:nvSpPr>
        <p:spPr>
          <a:xfrm>
            <a:off x="6645731" y="3654397"/>
            <a:ext cx="36888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Heuristiky:</a:t>
            </a:r>
          </a:p>
          <a:p>
            <a:r>
              <a:rPr lang="sk-SK" dirty="0"/>
              <a:t>Charakteristiky </a:t>
            </a:r>
            <a:r>
              <a:rPr lang="sk-SK" dirty="0" err="1"/>
              <a:t>řečníka</a:t>
            </a:r>
            <a:endParaRPr lang="sk-SK" dirty="0"/>
          </a:p>
          <a:p>
            <a:r>
              <a:rPr lang="sk-SK" dirty="0"/>
              <a:t>Povrchní charakteristiky </a:t>
            </a:r>
            <a:r>
              <a:rPr lang="sk-SK" dirty="0" err="1"/>
              <a:t>zprávy</a:t>
            </a:r>
            <a:endParaRPr lang="sk-SK" dirty="0"/>
          </a:p>
          <a:p>
            <a:r>
              <a:rPr lang="sk-SK" dirty="0"/>
              <a:t>Charakteristiky adresáta </a:t>
            </a:r>
            <a:r>
              <a:rPr lang="sk-SK" dirty="0" err="1"/>
              <a:t>zprávy</a:t>
            </a:r>
            <a:endParaRPr lang="sk-SK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B865C9D6-A993-371B-1848-6CB0D3437EE1}"/>
              </a:ext>
            </a:extLst>
          </p:cNvPr>
          <p:cNvSpPr txBox="1"/>
          <p:nvPr/>
        </p:nvSpPr>
        <p:spPr>
          <a:xfrm>
            <a:off x="2049517" y="3642682"/>
            <a:ext cx="3688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/>
              <a:t>Pádnost</a:t>
            </a:r>
            <a:r>
              <a:rPr lang="sk-SK" b="1" dirty="0"/>
              <a:t> </a:t>
            </a:r>
            <a:r>
              <a:rPr lang="sk-SK" b="1" dirty="0" err="1"/>
              <a:t>argumentů</a:t>
            </a:r>
            <a:endParaRPr lang="sk-SK" b="1" dirty="0"/>
          </a:p>
          <a:p>
            <a:endParaRPr lang="sk-SK" dirty="0"/>
          </a:p>
          <a:p>
            <a:r>
              <a:rPr lang="sk-SK" dirty="0"/>
              <a:t>Za </a:t>
            </a:r>
            <a:r>
              <a:rPr lang="sk-SK" dirty="0" err="1"/>
              <a:t>jakých</a:t>
            </a:r>
            <a:r>
              <a:rPr lang="sk-SK" dirty="0"/>
              <a:t> </a:t>
            </a:r>
            <a:r>
              <a:rPr lang="sk-SK" dirty="0" err="1"/>
              <a:t>podmínek</a:t>
            </a:r>
            <a:r>
              <a:rPr lang="sk-SK" dirty="0"/>
              <a:t>...?</a:t>
            </a:r>
          </a:p>
        </p:txBody>
      </p:sp>
      <p:sp>
        <p:nvSpPr>
          <p:cNvPr id="4" name="Zástupný objekt pre pätu 1">
            <a:extLst>
              <a:ext uri="{FF2B5EF4-FFF2-40B4-BE49-F238E27FC236}">
                <a16:creationId xmlns:a16="http://schemas.microsoft.com/office/drawing/2014/main" id="{2749D576-7CA6-9F94-3D60-6F05C6688B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Šarlatánství v medicíně – jaro 2024</a:t>
            </a:r>
          </a:p>
        </p:txBody>
      </p:sp>
    </p:spTree>
    <p:extLst>
      <p:ext uri="{BB962C8B-B14F-4D97-AF65-F5344CB8AC3E}">
        <p14:creationId xmlns:p14="http://schemas.microsoft.com/office/powerpoint/2010/main" val="28340549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E2D76-CFAF-E4D0-0A63-0648E545A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58E8BBB4-B830-2969-8296-B71C9B55B2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157777C-D890-DDDC-311D-058146BD2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err="1"/>
              <a:t>Přirozené</a:t>
            </a:r>
            <a:r>
              <a:rPr lang="sk-SK" sz="3200" dirty="0"/>
              <a:t> </a:t>
            </a:r>
            <a:r>
              <a:rPr lang="sk-SK" sz="3200" dirty="0" err="1"/>
              <a:t>lidské</a:t>
            </a:r>
            <a:r>
              <a:rPr lang="sk-SK" sz="3200" dirty="0"/>
              <a:t> </a:t>
            </a:r>
            <a:r>
              <a:rPr lang="sk-SK" sz="3200" dirty="0" err="1"/>
              <a:t>tendence</a:t>
            </a:r>
            <a:r>
              <a:rPr lang="sk-SK" sz="3200" dirty="0"/>
              <a:t>, </a:t>
            </a:r>
            <a:r>
              <a:rPr lang="sk-SK" sz="3200" dirty="0" err="1"/>
              <a:t>které</a:t>
            </a:r>
            <a:r>
              <a:rPr lang="sk-SK" sz="3200" dirty="0"/>
              <a:t> </a:t>
            </a:r>
            <a:r>
              <a:rPr lang="sk-SK" sz="3200" dirty="0" err="1"/>
              <a:t>nahrávají</a:t>
            </a:r>
            <a:r>
              <a:rPr lang="sk-SK" sz="3200" dirty="0"/>
              <a:t> </a:t>
            </a:r>
            <a:r>
              <a:rPr lang="sk-SK" sz="3200" dirty="0" err="1"/>
              <a:t>šarlatánům</a:t>
            </a:r>
            <a:r>
              <a:rPr lang="sk-SK" sz="3200" dirty="0"/>
              <a:t>:</a:t>
            </a:r>
            <a:endParaRPr lang="en-GB" sz="3200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AD66DF58-ACBB-4D2C-3CDC-3DF0955BA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42802"/>
            <a:ext cx="6479586" cy="3789197"/>
          </a:xfrm>
        </p:spPr>
        <p:txBody>
          <a:bodyPr/>
          <a:lstStyle/>
          <a:p>
            <a:pPr marL="72000" indent="0">
              <a:buNone/>
            </a:pPr>
            <a:r>
              <a:rPr lang="sk-SK" sz="2400" b="1" dirty="0"/>
              <a:t>Teleologické </a:t>
            </a:r>
            <a:r>
              <a:rPr lang="sk-SK" sz="2400" b="1" dirty="0" err="1"/>
              <a:t>myšlení</a:t>
            </a:r>
            <a:r>
              <a:rPr lang="sk-SK" sz="2400" b="1" dirty="0"/>
              <a:t> a </a:t>
            </a:r>
            <a:r>
              <a:rPr lang="sk-SK" sz="2400" b="1" dirty="0" err="1"/>
              <a:t>esencialismus</a:t>
            </a:r>
            <a:endParaRPr lang="sk-SK" sz="2400" b="1" dirty="0"/>
          </a:p>
          <a:p>
            <a:pPr marL="72000" indent="0">
              <a:buNone/>
            </a:pPr>
            <a:r>
              <a:rPr lang="sk-SK" sz="2400" i="1" dirty="0"/>
              <a:t>„Vše dobré je z </a:t>
            </a:r>
            <a:r>
              <a:rPr lang="sk-SK" sz="2400" i="1" dirty="0" err="1"/>
              <a:t>přírody</a:t>
            </a:r>
            <a:r>
              <a:rPr lang="sk-SK" sz="2400" i="1" dirty="0"/>
              <a:t>!“</a:t>
            </a:r>
          </a:p>
          <a:p>
            <a:pPr marL="72000" indent="0">
              <a:buNone/>
            </a:pPr>
            <a:endParaRPr lang="sk-SK" sz="2400" i="1" dirty="0"/>
          </a:p>
          <a:p>
            <a:r>
              <a:rPr lang="sk-SK" sz="2400" dirty="0"/>
              <a:t>Implicitní </a:t>
            </a:r>
            <a:r>
              <a:rPr lang="sk-SK" sz="2400" dirty="0" err="1"/>
              <a:t>přesvědčení</a:t>
            </a:r>
            <a:r>
              <a:rPr lang="sk-SK" sz="2400" dirty="0"/>
              <a:t>, že za </a:t>
            </a:r>
            <a:r>
              <a:rPr lang="sk-SK" sz="2400" dirty="0" err="1"/>
              <a:t>působením</a:t>
            </a:r>
            <a:r>
              <a:rPr lang="sk-SK" sz="2400" dirty="0"/>
              <a:t> </a:t>
            </a:r>
            <a:r>
              <a:rPr lang="sk-SK" sz="2400" dirty="0" err="1"/>
              <a:t>různých</a:t>
            </a:r>
            <a:r>
              <a:rPr lang="sk-SK" sz="2400" dirty="0"/>
              <a:t> </a:t>
            </a:r>
            <a:r>
              <a:rPr lang="sk-SK" sz="2400" dirty="0" err="1"/>
              <a:t>látek</a:t>
            </a:r>
            <a:r>
              <a:rPr lang="sk-SK" sz="2400" dirty="0"/>
              <a:t>, </a:t>
            </a:r>
            <a:r>
              <a:rPr lang="sk-SK" sz="2400" dirty="0" err="1"/>
              <a:t>postupů</a:t>
            </a:r>
            <a:r>
              <a:rPr lang="sk-SK" sz="2400" dirty="0"/>
              <a:t> </a:t>
            </a:r>
            <a:r>
              <a:rPr lang="sk-SK" sz="2400" dirty="0" err="1"/>
              <a:t>atd</a:t>
            </a:r>
            <a:r>
              <a:rPr lang="sk-SK" sz="2400" dirty="0"/>
              <a:t>. je </a:t>
            </a:r>
            <a:r>
              <a:rPr lang="sk-SK" sz="2400" dirty="0" err="1"/>
              <a:t>úmysl</a:t>
            </a:r>
            <a:r>
              <a:rPr lang="sk-SK" sz="2400" dirty="0"/>
              <a:t> nebo účel („</a:t>
            </a:r>
            <a:r>
              <a:rPr lang="sk-SK" sz="2400" dirty="0" err="1"/>
              <a:t>Příroda</a:t>
            </a:r>
            <a:r>
              <a:rPr lang="sk-SK" sz="2400" dirty="0"/>
              <a:t> to </a:t>
            </a:r>
            <a:r>
              <a:rPr lang="sk-SK" sz="2400" dirty="0" err="1"/>
              <a:t>dělá</a:t>
            </a:r>
            <a:r>
              <a:rPr lang="sk-SK" sz="2400" dirty="0"/>
              <a:t>, aby...“)</a:t>
            </a:r>
          </a:p>
          <a:p>
            <a:r>
              <a:rPr lang="sk-SK" sz="2400" dirty="0" err="1"/>
              <a:t>Představa</a:t>
            </a:r>
            <a:r>
              <a:rPr lang="sk-SK" sz="2400" dirty="0"/>
              <a:t>, že látka nebo postup musí </a:t>
            </a:r>
            <a:r>
              <a:rPr lang="sk-SK" sz="2400" dirty="0" err="1"/>
              <a:t>stabilně</a:t>
            </a:r>
            <a:r>
              <a:rPr lang="sk-SK" sz="2400" dirty="0"/>
              <a:t> </a:t>
            </a:r>
            <a:r>
              <a:rPr lang="sk-SK" sz="2400" dirty="0" err="1"/>
              <a:t>spadat</a:t>
            </a:r>
            <a:r>
              <a:rPr lang="sk-SK" sz="2400" dirty="0"/>
              <a:t> do určité </a:t>
            </a:r>
            <a:r>
              <a:rPr lang="sk-SK" sz="2400" dirty="0" err="1"/>
              <a:t>kategorie</a:t>
            </a:r>
            <a:r>
              <a:rPr lang="sk-SK" sz="2400" dirty="0"/>
              <a:t> (</a:t>
            </a:r>
            <a:r>
              <a:rPr lang="sk-SK" sz="2400" dirty="0" err="1"/>
              <a:t>přírodné</a:t>
            </a:r>
            <a:r>
              <a:rPr lang="sk-SK" sz="2400" dirty="0"/>
              <a:t>/ </a:t>
            </a:r>
            <a:r>
              <a:rPr lang="sk-SK" sz="2400" dirty="0" err="1"/>
              <a:t>umělé</a:t>
            </a:r>
            <a:r>
              <a:rPr lang="sk-SK" sz="2400" dirty="0"/>
              <a:t>, </a:t>
            </a:r>
            <a:r>
              <a:rPr lang="sk-SK" sz="2400" dirty="0" err="1"/>
              <a:t>prospěšné</a:t>
            </a:r>
            <a:r>
              <a:rPr lang="sk-SK" sz="2400" dirty="0"/>
              <a:t>/ toxické...)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30593CB1-AFA8-AF7B-0A44-F4479143207C}"/>
              </a:ext>
            </a:extLst>
          </p:cNvPr>
          <p:cNvSpPr txBox="1"/>
          <p:nvPr/>
        </p:nvSpPr>
        <p:spPr>
          <a:xfrm>
            <a:off x="666000" y="1232392"/>
            <a:ext cx="5554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2000" dirty="0">
                <a:solidFill>
                  <a:schemeClr val="accent1"/>
                </a:solidFill>
                <a:latin typeface="+mn-lt"/>
              </a:rPr>
              <a:t>(</a:t>
            </a:r>
            <a:r>
              <a:rPr lang="sk-SK" sz="2000" dirty="0" err="1">
                <a:solidFill>
                  <a:schemeClr val="accent1"/>
                </a:solidFill>
                <a:latin typeface="+mn-lt"/>
              </a:rPr>
              <a:t>Lobato</a:t>
            </a:r>
            <a:r>
              <a:rPr lang="sk-SK" sz="2000" dirty="0">
                <a:solidFill>
                  <a:schemeClr val="accent1"/>
                </a:solidFill>
                <a:latin typeface="+mn-lt"/>
              </a:rPr>
              <a:t> &amp; </a:t>
            </a:r>
            <a:r>
              <a:rPr lang="sk-SK" sz="2000" dirty="0" err="1">
                <a:solidFill>
                  <a:schemeClr val="accent1"/>
                </a:solidFill>
                <a:latin typeface="+mn-lt"/>
              </a:rPr>
              <a:t>Zimmermann</a:t>
            </a:r>
            <a:r>
              <a:rPr lang="sk-SK" sz="2000" dirty="0">
                <a:solidFill>
                  <a:schemeClr val="accent1"/>
                </a:solidFill>
                <a:latin typeface="+mn-lt"/>
              </a:rPr>
              <a:t>, 2018, </a:t>
            </a:r>
            <a:r>
              <a:rPr lang="sk-SK" sz="2000" i="1" dirty="0" err="1">
                <a:solidFill>
                  <a:schemeClr val="accent1"/>
                </a:solidFill>
                <a:latin typeface="+mn-lt"/>
              </a:rPr>
              <a:t>Pseudoscience</a:t>
            </a:r>
            <a:r>
              <a:rPr lang="sk-SK" sz="2000" dirty="0">
                <a:solidFill>
                  <a:schemeClr val="accent1"/>
                </a:solidFill>
                <a:latin typeface="+mn-lt"/>
              </a:rPr>
              <a:t>)</a:t>
            </a:r>
            <a:endParaRPr lang="en-GB" sz="2000" dirty="0" err="1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8" name="Obrázok 7" descr="Obrázok, na ktorom je osoba, váza, ľudská tvár, vnútri&#10;&#10;Automaticky generovaný popis">
            <a:extLst>
              <a:ext uri="{FF2B5EF4-FFF2-40B4-BE49-F238E27FC236}">
                <a16:creationId xmlns:a16="http://schemas.microsoft.com/office/drawing/2014/main" id="{65216CA5-F23C-81EB-1A18-1B2B8AC039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72" y="2154621"/>
            <a:ext cx="4803228" cy="3202152"/>
          </a:xfrm>
          <a:prstGeom prst="rect">
            <a:avLst/>
          </a:prstGeom>
        </p:spPr>
      </p:pic>
      <p:sp>
        <p:nvSpPr>
          <p:cNvPr id="7" name="Zástupný objekt pre pätu 1">
            <a:extLst>
              <a:ext uri="{FF2B5EF4-FFF2-40B4-BE49-F238E27FC236}">
                <a16:creationId xmlns:a16="http://schemas.microsoft.com/office/drawing/2014/main" id="{AD43C106-D366-9A1A-19D9-A2A452851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Šarlatánství v medicíně – jaro 2024</a:t>
            </a:r>
          </a:p>
        </p:txBody>
      </p:sp>
    </p:spTree>
    <p:extLst>
      <p:ext uri="{BB962C8B-B14F-4D97-AF65-F5344CB8AC3E}">
        <p14:creationId xmlns:p14="http://schemas.microsoft.com/office/powerpoint/2010/main" val="32537965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DB943-C6ED-1B3E-4A0F-71819B7AB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1A6D978C-42E2-5453-FBED-59853CFE3B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559DCCB-9C8E-056A-6B23-31DFE5B01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err="1"/>
              <a:t>Přirozené</a:t>
            </a:r>
            <a:r>
              <a:rPr lang="sk-SK" sz="3200" dirty="0"/>
              <a:t> </a:t>
            </a:r>
            <a:r>
              <a:rPr lang="sk-SK" sz="3200" dirty="0" err="1"/>
              <a:t>lidské</a:t>
            </a:r>
            <a:r>
              <a:rPr lang="sk-SK" sz="3200" dirty="0"/>
              <a:t> </a:t>
            </a:r>
            <a:r>
              <a:rPr lang="sk-SK" sz="3200" dirty="0" err="1"/>
              <a:t>tendence</a:t>
            </a:r>
            <a:r>
              <a:rPr lang="sk-SK" sz="3200" dirty="0"/>
              <a:t>, </a:t>
            </a:r>
            <a:r>
              <a:rPr lang="sk-SK" sz="3200" dirty="0" err="1"/>
              <a:t>které</a:t>
            </a:r>
            <a:r>
              <a:rPr lang="sk-SK" sz="3200" dirty="0"/>
              <a:t> </a:t>
            </a:r>
            <a:r>
              <a:rPr lang="sk-SK" sz="3200" dirty="0" err="1"/>
              <a:t>nahrávají</a:t>
            </a:r>
            <a:r>
              <a:rPr lang="sk-SK" sz="3200" dirty="0"/>
              <a:t> </a:t>
            </a:r>
            <a:r>
              <a:rPr lang="sk-SK" sz="3200" dirty="0" err="1"/>
              <a:t>šarlatánům</a:t>
            </a:r>
            <a:r>
              <a:rPr lang="sk-SK" sz="3200" dirty="0"/>
              <a:t>:</a:t>
            </a:r>
            <a:endParaRPr lang="en-GB" sz="3200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830F3F6C-5FC4-58DE-14CE-6429E9554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42802"/>
            <a:ext cx="6363972" cy="3789197"/>
          </a:xfrm>
        </p:spPr>
        <p:txBody>
          <a:bodyPr/>
          <a:lstStyle/>
          <a:p>
            <a:pPr marL="72000" indent="0">
              <a:buNone/>
            </a:pPr>
            <a:r>
              <a:rPr lang="sk-SK" sz="2400" b="1" dirty="0" err="1"/>
              <a:t>Důvěra</a:t>
            </a:r>
            <a:r>
              <a:rPr lang="sk-SK" sz="2400" b="1" dirty="0"/>
              <a:t> v </a:t>
            </a:r>
            <a:r>
              <a:rPr lang="sk-SK" sz="2400" b="1" dirty="0" err="1"/>
              <a:t>svědectví</a:t>
            </a:r>
            <a:endParaRPr lang="sk-SK" sz="2400" b="1" dirty="0"/>
          </a:p>
          <a:p>
            <a:pPr marL="72000" indent="0">
              <a:buNone/>
            </a:pPr>
            <a:r>
              <a:rPr lang="sk-SK" sz="2400" i="1" dirty="0"/>
              <a:t>„Proč </a:t>
            </a:r>
            <a:r>
              <a:rPr lang="sk-SK" sz="2400" i="1" dirty="0" err="1"/>
              <a:t>bych</a:t>
            </a:r>
            <a:r>
              <a:rPr lang="sk-SK" sz="2400" i="1" dirty="0"/>
              <a:t> mu </a:t>
            </a:r>
            <a:r>
              <a:rPr lang="sk-SK" sz="2400" i="1" dirty="0" err="1"/>
              <a:t>nevěřil</a:t>
            </a:r>
            <a:r>
              <a:rPr lang="sk-SK" sz="2400" i="1" dirty="0"/>
              <a:t>??“</a:t>
            </a:r>
          </a:p>
          <a:p>
            <a:pPr marL="72000" indent="0">
              <a:buNone/>
            </a:pPr>
            <a:endParaRPr lang="sk-SK" sz="2400" i="1" dirty="0"/>
          </a:p>
          <a:p>
            <a:r>
              <a:rPr lang="sk-SK" sz="2400" dirty="0" err="1"/>
              <a:t>Důvěra</a:t>
            </a:r>
            <a:r>
              <a:rPr lang="sk-SK" sz="2400" dirty="0"/>
              <a:t> je naše základní nastavení od </a:t>
            </a:r>
            <a:r>
              <a:rPr lang="sk-SK" sz="2400" dirty="0" err="1"/>
              <a:t>dětství</a:t>
            </a:r>
            <a:r>
              <a:rPr lang="sk-SK" sz="2400" dirty="0"/>
              <a:t>, </a:t>
            </a:r>
            <a:r>
              <a:rPr lang="sk-SK" sz="2400" dirty="0" err="1"/>
              <a:t>pokud</a:t>
            </a:r>
            <a:r>
              <a:rPr lang="sk-SK" sz="2400" dirty="0"/>
              <a:t> nemáme </a:t>
            </a:r>
            <a:r>
              <a:rPr lang="sk-SK" sz="2400" dirty="0" err="1"/>
              <a:t>pádný</a:t>
            </a:r>
            <a:r>
              <a:rPr lang="sk-SK" sz="2400" dirty="0"/>
              <a:t> </a:t>
            </a:r>
            <a:r>
              <a:rPr lang="sk-SK" sz="2400" dirty="0" err="1"/>
              <a:t>důvod</a:t>
            </a:r>
            <a:r>
              <a:rPr lang="sk-SK" sz="2400" dirty="0"/>
              <a:t> </a:t>
            </a:r>
            <a:r>
              <a:rPr lang="sk-SK" sz="2400" dirty="0" err="1"/>
              <a:t>zpochybňovat</a:t>
            </a:r>
            <a:r>
              <a:rPr lang="sk-SK" sz="2400" dirty="0"/>
              <a:t> </a:t>
            </a:r>
            <a:r>
              <a:rPr lang="sk-SK" sz="2400" dirty="0" err="1"/>
              <a:t>úmysl</a:t>
            </a:r>
            <a:r>
              <a:rPr lang="sk-SK" sz="2400" dirty="0"/>
              <a:t> (</a:t>
            </a:r>
            <a:r>
              <a:rPr lang="sk-SK" sz="2400" dirty="0" err="1"/>
              <a:t>což</a:t>
            </a:r>
            <a:r>
              <a:rPr lang="sk-SK" sz="2400" dirty="0"/>
              <a:t> je v rozporu s </a:t>
            </a:r>
            <a:r>
              <a:rPr lang="sk-SK" sz="2400" dirty="0" err="1"/>
              <a:t>principy</a:t>
            </a:r>
            <a:r>
              <a:rPr lang="sk-SK" sz="2400" dirty="0"/>
              <a:t> </a:t>
            </a:r>
            <a:r>
              <a:rPr lang="sk-SK" sz="2400" dirty="0" err="1"/>
              <a:t>vědeckého</a:t>
            </a:r>
            <a:r>
              <a:rPr lang="sk-SK" sz="2400" dirty="0"/>
              <a:t> </a:t>
            </a:r>
            <a:r>
              <a:rPr lang="sk-SK" sz="2400" dirty="0" err="1"/>
              <a:t>skepticismu</a:t>
            </a:r>
            <a:r>
              <a:rPr lang="sk-SK" sz="2400" dirty="0"/>
              <a:t>)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352A54F0-E672-4004-8B2B-483714C36B7F}"/>
              </a:ext>
            </a:extLst>
          </p:cNvPr>
          <p:cNvSpPr txBox="1"/>
          <p:nvPr/>
        </p:nvSpPr>
        <p:spPr>
          <a:xfrm>
            <a:off x="666000" y="1232392"/>
            <a:ext cx="5554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2000" dirty="0">
                <a:solidFill>
                  <a:schemeClr val="accent1"/>
                </a:solidFill>
                <a:latin typeface="+mn-lt"/>
              </a:rPr>
              <a:t>(</a:t>
            </a:r>
            <a:r>
              <a:rPr lang="sk-SK" sz="2000" dirty="0" err="1">
                <a:solidFill>
                  <a:schemeClr val="accent1"/>
                </a:solidFill>
                <a:latin typeface="+mn-lt"/>
              </a:rPr>
              <a:t>Lobato</a:t>
            </a:r>
            <a:r>
              <a:rPr lang="sk-SK" sz="2000" dirty="0">
                <a:solidFill>
                  <a:schemeClr val="accent1"/>
                </a:solidFill>
                <a:latin typeface="+mn-lt"/>
              </a:rPr>
              <a:t> &amp; </a:t>
            </a:r>
            <a:r>
              <a:rPr lang="sk-SK" sz="2000" dirty="0" err="1">
                <a:solidFill>
                  <a:schemeClr val="accent1"/>
                </a:solidFill>
                <a:latin typeface="+mn-lt"/>
              </a:rPr>
              <a:t>Zimmermann</a:t>
            </a:r>
            <a:r>
              <a:rPr lang="sk-SK" sz="2000" dirty="0">
                <a:solidFill>
                  <a:schemeClr val="accent1"/>
                </a:solidFill>
                <a:latin typeface="+mn-lt"/>
              </a:rPr>
              <a:t>, 2018, </a:t>
            </a:r>
            <a:r>
              <a:rPr lang="sk-SK" sz="2000" i="1" dirty="0" err="1">
                <a:solidFill>
                  <a:schemeClr val="accent1"/>
                </a:solidFill>
                <a:latin typeface="+mn-lt"/>
              </a:rPr>
              <a:t>Pseudoscience</a:t>
            </a:r>
            <a:r>
              <a:rPr lang="sk-SK" sz="2000" dirty="0">
                <a:solidFill>
                  <a:schemeClr val="accent1"/>
                </a:solidFill>
                <a:latin typeface="+mn-lt"/>
              </a:rPr>
              <a:t>)</a:t>
            </a:r>
            <a:endParaRPr lang="en-GB" sz="2000" dirty="0" err="1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8" name="Obrázok 7" descr="Obrázok, na ktorom je nebo, oblak, exteriér, osoba&#10;&#10;Automaticky generovaný popis">
            <a:extLst>
              <a:ext uri="{FF2B5EF4-FFF2-40B4-BE49-F238E27FC236}">
                <a16:creationId xmlns:a16="http://schemas.microsoft.com/office/drawing/2014/main" id="{DDB1CF2F-6476-C316-D920-5954109A8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959" y="2147637"/>
            <a:ext cx="4614041" cy="3061552"/>
          </a:xfrm>
          <a:prstGeom prst="rect">
            <a:avLst/>
          </a:prstGeom>
        </p:spPr>
      </p:pic>
      <p:sp>
        <p:nvSpPr>
          <p:cNvPr id="7" name="Zástupný objekt pre pätu 1">
            <a:extLst>
              <a:ext uri="{FF2B5EF4-FFF2-40B4-BE49-F238E27FC236}">
                <a16:creationId xmlns:a16="http://schemas.microsoft.com/office/drawing/2014/main" id="{7702CF0A-DCDE-C977-FC0F-F072D977A3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Šarlatánství v medicíně – jaro 2024</a:t>
            </a:r>
          </a:p>
        </p:txBody>
      </p:sp>
    </p:spTree>
    <p:extLst>
      <p:ext uri="{BB962C8B-B14F-4D97-AF65-F5344CB8AC3E}">
        <p14:creationId xmlns:p14="http://schemas.microsoft.com/office/powerpoint/2010/main" val="31556129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489CA-168B-249F-C2C4-AAD9ED6B7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7EF0C2D3-D1B0-891E-EE96-40ED268AEE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0117DD-9B0E-FDCE-8377-DEC049E76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err="1"/>
              <a:t>Přirozené</a:t>
            </a:r>
            <a:r>
              <a:rPr lang="sk-SK" sz="3200" dirty="0"/>
              <a:t> </a:t>
            </a:r>
            <a:r>
              <a:rPr lang="sk-SK" sz="3200" dirty="0" err="1"/>
              <a:t>lidské</a:t>
            </a:r>
            <a:r>
              <a:rPr lang="sk-SK" sz="3200" dirty="0"/>
              <a:t> </a:t>
            </a:r>
            <a:r>
              <a:rPr lang="sk-SK" sz="3200" dirty="0" err="1"/>
              <a:t>tendence</a:t>
            </a:r>
            <a:r>
              <a:rPr lang="sk-SK" sz="3200" dirty="0"/>
              <a:t>, </a:t>
            </a:r>
            <a:r>
              <a:rPr lang="sk-SK" sz="3200" dirty="0" err="1"/>
              <a:t>které</a:t>
            </a:r>
            <a:r>
              <a:rPr lang="sk-SK" sz="3200" dirty="0"/>
              <a:t> </a:t>
            </a:r>
            <a:r>
              <a:rPr lang="sk-SK" sz="3200" dirty="0" err="1"/>
              <a:t>nahrávají</a:t>
            </a:r>
            <a:r>
              <a:rPr lang="sk-SK" sz="3200" dirty="0"/>
              <a:t> </a:t>
            </a:r>
            <a:r>
              <a:rPr lang="sk-SK" sz="3200" dirty="0" err="1"/>
              <a:t>šarlatánům</a:t>
            </a:r>
            <a:r>
              <a:rPr lang="sk-SK" sz="3200" dirty="0"/>
              <a:t>:</a:t>
            </a:r>
            <a:endParaRPr lang="en-GB" sz="3200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E812C5E0-8359-70AC-09F9-15EE5CB40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42802"/>
            <a:ext cx="6363972" cy="3789197"/>
          </a:xfrm>
        </p:spPr>
        <p:txBody>
          <a:bodyPr/>
          <a:lstStyle/>
          <a:p>
            <a:pPr marL="72000" indent="0">
              <a:buNone/>
            </a:pPr>
            <a:r>
              <a:rPr lang="sk-SK" sz="2000" b="1" dirty="0" err="1"/>
              <a:t>Intuitivní</a:t>
            </a:r>
            <a:r>
              <a:rPr lang="sk-SK" sz="2000" b="1" dirty="0"/>
              <a:t> </a:t>
            </a:r>
            <a:r>
              <a:rPr lang="sk-SK" sz="2000" b="1" dirty="0" err="1"/>
              <a:t>myšlení</a:t>
            </a:r>
            <a:r>
              <a:rPr lang="sk-SK" sz="2000" b="1" dirty="0"/>
              <a:t> </a:t>
            </a:r>
            <a:r>
              <a:rPr lang="sk-SK" sz="2000" dirty="0" err="1"/>
              <a:t>před</a:t>
            </a:r>
            <a:r>
              <a:rPr lang="sk-SK" sz="2000" dirty="0"/>
              <a:t> analytickým</a:t>
            </a:r>
            <a:endParaRPr lang="sk-SK" sz="2000" b="1" dirty="0"/>
          </a:p>
          <a:p>
            <a:pPr marL="72000" indent="0">
              <a:buNone/>
            </a:pPr>
            <a:r>
              <a:rPr lang="sk-SK" sz="2000" i="1" dirty="0"/>
              <a:t>„Z toho mám dobrý pocit!“</a:t>
            </a:r>
          </a:p>
          <a:p>
            <a:pPr marL="72000" indent="0">
              <a:buNone/>
            </a:pPr>
            <a:endParaRPr lang="sk-SK" sz="2000" i="1" dirty="0"/>
          </a:p>
          <a:p>
            <a:r>
              <a:rPr lang="sk-SK" sz="2000" dirty="0"/>
              <a:t>Analytické </a:t>
            </a:r>
            <a:r>
              <a:rPr lang="sk-SK" sz="2000" dirty="0" err="1"/>
              <a:t>myšlení</a:t>
            </a:r>
            <a:r>
              <a:rPr lang="sk-SK" sz="2000" dirty="0"/>
              <a:t> je nákladné a vyžaduje </a:t>
            </a:r>
            <a:r>
              <a:rPr lang="sk-SK" sz="2000" dirty="0" err="1"/>
              <a:t>cílené</a:t>
            </a:r>
            <a:r>
              <a:rPr lang="sk-SK" sz="2000" dirty="0"/>
              <a:t> </a:t>
            </a:r>
            <a:r>
              <a:rPr lang="sk-SK" sz="2000" dirty="0" err="1"/>
              <a:t>rozvíjení</a:t>
            </a:r>
            <a:r>
              <a:rPr lang="sk-SK" sz="2000" dirty="0"/>
              <a:t> </a:t>
            </a:r>
            <a:r>
              <a:rPr lang="sk-SK" sz="2000" b="1" dirty="0" err="1"/>
              <a:t>metakognitivních</a:t>
            </a:r>
            <a:r>
              <a:rPr lang="sk-SK" sz="2000" b="1" dirty="0"/>
              <a:t> </a:t>
            </a:r>
            <a:r>
              <a:rPr lang="sk-SK" sz="2000" b="1" dirty="0" err="1"/>
              <a:t>dovedností</a:t>
            </a:r>
            <a:endParaRPr lang="sk-SK" sz="2000" b="1" dirty="0"/>
          </a:p>
          <a:p>
            <a:r>
              <a:rPr lang="sk-SK" sz="2000" dirty="0" err="1"/>
              <a:t>Kontraintuitivní</a:t>
            </a:r>
            <a:r>
              <a:rPr lang="sk-SK" sz="2000" dirty="0"/>
              <a:t> </a:t>
            </a:r>
            <a:r>
              <a:rPr lang="sk-SK" sz="2000" dirty="0" err="1"/>
              <a:t>informace</a:t>
            </a:r>
            <a:r>
              <a:rPr lang="sk-SK" sz="2000" dirty="0"/>
              <a:t> </a:t>
            </a:r>
            <a:r>
              <a:rPr lang="sk-SK" sz="2000" dirty="0" err="1"/>
              <a:t>zpracováváme</a:t>
            </a:r>
            <a:r>
              <a:rPr lang="sk-SK" sz="2000" dirty="0"/>
              <a:t> </a:t>
            </a:r>
            <a:r>
              <a:rPr lang="sk-SK" sz="2000" dirty="0" err="1"/>
              <a:t>déle</a:t>
            </a:r>
            <a:endParaRPr lang="sk-SK" sz="2000" dirty="0"/>
          </a:p>
          <a:p>
            <a:r>
              <a:rPr lang="sk-SK" sz="2000" dirty="0" err="1"/>
              <a:t>Vědecká</a:t>
            </a:r>
            <a:r>
              <a:rPr lang="sk-SK" sz="2000" dirty="0"/>
              <a:t> </a:t>
            </a:r>
            <a:r>
              <a:rPr lang="sk-SK" sz="2000" dirty="0" err="1"/>
              <a:t>vysvětlení</a:t>
            </a:r>
            <a:r>
              <a:rPr lang="sk-SK" sz="2000" dirty="0"/>
              <a:t> </a:t>
            </a:r>
            <a:r>
              <a:rPr lang="sk-SK" sz="2000" dirty="0" err="1"/>
              <a:t>intuitivní</a:t>
            </a:r>
            <a:r>
              <a:rPr lang="sk-SK" sz="2000" dirty="0"/>
              <a:t> </a:t>
            </a:r>
            <a:r>
              <a:rPr lang="sk-SK" sz="2000" dirty="0" err="1"/>
              <a:t>vysvětlení</a:t>
            </a:r>
            <a:r>
              <a:rPr lang="sk-SK" sz="2000" dirty="0"/>
              <a:t> </a:t>
            </a:r>
            <a:r>
              <a:rPr lang="sk-SK" sz="2000" dirty="0" err="1"/>
              <a:t>nenahrazujou</a:t>
            </a:r>
            <a:r>
              <a:rPr lang="sk-SK" sz="2000" dirty="0"/>
              <a:t> – </a:t>
            </a:r>
            <a:r>
              <a:rPr lang="sk-SK" sz="2000" dirty="0" err="1"/>
              <a:t>pouze</a:t>
            </a:r>
            <a:r>
              <a:rPr lang="sk-SK" sz="2000" dirty="0"/>
              <a:t> je </a:t>
            </a:r>
            <a:r>
              <a:rPr lang="sk-SK" sz="2000" dirty="0" err="1"/>
              <a:t>potlačují</a:t>
            </a:r>
            <a:r>
              <a:rPr lang="sk-SK" sz="2000" dirty="0"/>
              <a:t> do úzadí – </a:t>
            </a:r>
            <a:r>
              <a:rPr lang="sk-SK" sz="2000" dirty="0" err="1"/>
              <a:t>pořád</a:t>
            </a:r>
            <a:r>
              <a:rPr lang="sk-SK" sz="2000" dirty="0"/>
              <a:t> </a:t>
            </a:r>
            <a:r>
              <a:rPr lang="sk-SK" sz="2000" dirty="0" err="1"/>
              <a:t>působí</a:t>
            </a:r>
            <a:r>
              <a:rPr lang="sk-SK" sz="2000" dirty="0"/>
              <a:t>! </a:t>
            </a:r>
          </a:p>
          <a:p>
            <a:r>
              <a:rPr lang="sk-SK" sz="2000" b="1" dirty="0" err="1"/>
              <a:t>Odkud</a:t>
            </a:r>
            <a:r>
              <a:rPr lang="sk-SK" sz="2000" b="1" dirty="0"/>
              <a:t> </a:t>
            </a:r>
            <a:r>
              <a:rPr lang="sk-SK" sz="2000" b="1" dirty="0" err="1"/>
              <a:t>se</a:t>
            </a:r>
            <a:r>
              <a:rPr lang="sk-SK" sz="2000" b="1" dirty="0"/>
              <a:t> </a:t>
            </a:r>
            <a:r>
              <a:rPr lang="sk-SK" sz="2000" b="1" dirty="0" err="1"/>
              <a:t>intuice</a:t>
            </a:r>
            <a:r>
              <a:rPr lang="sk-SK" sz="2000" b="1" dirty="0"/>
              <a:t> </a:t>
            </a:r>
            <a:r>
              <a:rPr lang="sk-SK" sz="2000" b="1" dirty="0" err="1"/>
              <a:t>bere</a:t>
            </a:r>
            <a:r>
              <a:rPr lang="sk-SK" sz="2000" b="1" dirty="0"/>
              <a:t>?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0E0BBFA7-81B5-5CB4-96E6-3A126AAC6C81}"/>
              </a:ext>
            </a:extLst>
          </p:cNvPr>
          <p:cNvSpPr txBox="1"/>
          <p:nvPr/>
        </p:nvSpPr>
        <p:spPr>
          <a:xfrm>
            <a:off x="666000" y="1232392"/>
            <a:ext cx="5554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2000" dirty="0">
                <a:solidFill>
                  <a:schemeClr val="accent1"/>
                </a:solidFill>
                <a:latin typeface="+mn-lt"/>
              </a:rPr>
              <a:t>(</a:t>
            </a:r>
            <a:r>
              <a:rPr lang="sk-SK" sz="2000" dirty="0" err="1">
                <a:solidFill>
                  <a:schemeClr val="accent1"/>
                </a:solidFill>
                <a:latin typeface="+mn-lt"/>
              </a:rPr>
              <a:t>Lobato</a:t>
            </a:r>
            <a:r>
              <a:rPr lang="sk-SK" sz="2000" dirty="0">
                <a:solidFill>
                  <a:schemeClr val="accent1"/>
                </a:solidFill>
                <a:latin typeface="+mn-lt"/>
              </a:rPr>
              <a:t> &amp; </a:t>
            </a:r>
            <a:r>
              <a:rPr lang="sk-SK" sz="2000" dirty="0" err="1">
                <a:solidFill>
                  <a:schemeClr val="accent1"/>
                </a:solidFill>
                <a:latin typeface="+mn-lt"/>
              </a:rPr>
              <a:t>Zimmermann</a:t>
            </a:r>
            <a:r>
              <a:rPr lang="sk-SK" sz="2000" dirty="0">
                <a:solidFill>
                  <a:schemeClr val="accent1"/>
                </a:solidFill>
                <a:latin typeface="+mn-lt"/>
              </a:rPr>
              <a:t>, 2018, </a:t>
            </a:r>
            <a:r>
              <a:rPr lang="sk-SK" sz="2000" i="1" dirty="0" err="1">
                <a:solidFill>
                  <a:schemeClr val="accent1"/>
                </a:solidFill>
                <a:latin typeface="+mn-lt"/>
              </a:rPr>
              <a:t>Pseudoscience</a:t>
            </a:r>
            <a:r>
              <a:rPr lang="sk-SK" sz="2000" dirty="0">
                <a:solidFill>
                  <a:schemeClr val="accent1"/>
                </a:solidFill>
                <a:latin typeface="+mn-lt"/>
              </a:rPr>
              <a:t>)</a:t>
            </a:r>
            <a:endParaRPr lang="en-GB" sz="2000" dirty="0" err="1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0" name="Obrázok 9" descr="Obrázok, na ktorom je text, šálka na kávu, hrnček, servírovací riad&#10;&#10;Automaticky generovaný popis">
            <a:extLst>
              <a:ext uri="{FF2B5EF4-FFF2-40B4-BE49-F238E27FC236}">
                <a16:creationId xmlns:a16="http://schemas.microsoft.com/office/drawing/2014/main" id="{837DEEEB-C957-7CAD-F6A6-4456D8D7A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644" y="1567577"/>
            <a:ext cx="4617356" cy="327922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A36CCEFB-7CCA-64D1-76C3-689C0F7C3C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5" t="2468" r="5334" b="22113"/>
          <a:stretch/>
        </p:blipFill>
        <p:spPr>
          <a:xfrm>
            <a:off x="7399282" y="4512644"/>
            <a:ext cx="3216167" cy="2049518"/>
          </a:xfrm>
          <a:prstGeom prst="rect">
            <a:avLst/>
          </a:prstGeom>
        </p:spPr>
      </p:pic>
      <p:sp>
        <p:nvSpPr>
          <p:cNvPr id="9" name="Zástupný objekt pre pätu 1">
            <a:extLst>
              <a:ext uri="{FF2B5EF4-FFF2-40B4-BE49-F238E27FC236}">
                <a16:creationId xmlns:a16="http://schemas.microsoft.com/office/drawing/2014/main" id="{1CADECD6-23B2-E7D0-7FC4-C9543A56E8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Šarlatánství v medicíně – jaro 2024</a:t>
            </a:r>
          </a:p>
        </p:txBody>
      </p:sp>
    </p:spTree>
    <p:extLst>
      <p:ext uri="{BB962C8B-B14F-4D97-AF65-F5344CB8AC3E}">
        <p14:creationId xmlns:p14="http://schemas.microsoft.com/office/powerpoint/2010/main" val="29224060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475C9-D8B8-9B25-B868-7F2C169D6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53F14D07-0973-5523-A466-D7647B653E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7E29E14-7935-87EA-24DB-12C430943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err="1"/>
              <a:t>Přirozené</a:t>
            </a:r>
            <a:r>
              <a:rPr lang="sk-SK" sz="3200" dirty="0"/>
              <a:t> </a:t>
            </a:r>
            <a:r>
              <a:rPr lang="sk-SK" sz="3200" dirty="0" err="1"/>
              <a:t>lidské</a:t>
            </a:r>
            <a:r>
              <a:rPr lang="sk-SK" sz="3200" dirty="0"/>
              <a:t> </a:t>
            </a:r>
            <a:r>
              <a:rPr lang="sk-SK" sz="3200" dirty="0" err="1"/>
              <a:t>tendence</a:t>
            </a:r>
            <a:r>
              <a:rPr lang="sk-SK" sz="3200" dirty="0"/>
              <a:t>, </a:t>
            </a:r>
            <a:r>
              <a:rPr lang="sk-SK" sz="3200" dirty="0" err="1"/>
              <a:t>které</a:t>
            </a:r>
            <a:r>
              <a:rPr lang="sk-SK" sz="3200" dirty="0"/>
              <a:t> </a:t>
            </a:r>
            <a:r>
              <a:rPr lang="sk-SK" sz="3200" dirty="0" err="1"/>
              <a:t>nahrávají</a:t>
            </a:r>
            <a:r>
              <a:rPr lang="sk-SK" sz="3200" dirty="0"/>
              <a:t> </a:t>
            </a:r>
            <a:r>
              <a:rPr lang="sk-SK" sz="3200" dirty="0" err="1"/>
              <a:t>šarlatánům</a:t>
            </a:r>
            <a:r>
              <a:rPr lang="sk-SK" sz="3200" dirty="0"/>
              <a:t>:</a:t>
            </a:r>
            <a:endParaRPr lang="en-GB" sz="3200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C166754F-837D-2C44-D731-54450DBE4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977877"/>
            <a:ext cx="6918512" cy="3789197"/>
          </a:xfrm>
        </p:spPr>
        <p:txBody>
          <a:bodyPr/>
          <a:lstStyle/>
          <a:p>
            <a:pPr marL="72000" indent="0">
              <a:buNone/>
            </a:pPr>
            <a:r>
              <a:rPr lang="sk-SK" sz="2000" b="1" dirty="0"/>
              <a:t>Ukotvení: </a:t>
            </a:r>
            <a:r>
              <a:rPr lang="sk-SK" sz="2000" b="1" dirty="0" err="1"/>
              <a:t>Vytvořit</a:t>
            </a:r>
            <a:r>
              <a:rPr lang="sk-SK" sz="2000" b="1" dirty="0"/>
              <a:t> si nový názor je </a:t>
            </a:r>
            <a:r>
              <a:rPr lang="sk-SK" sz="2000" b="1" dirty="0" err="1"/>
              <a:t>přirozeně</a:t>
            </a:r>
            <a:r>
              <a:rPr lang="sk-SK" sz="2000" b="1" dirty="0"/>
              <a:t> </a:t>
            </a:r>
            <a:r>
              <a:rPr lang="sk-SK" sz="2000" b="1" dirty="0" err="1"/>
              <a:t>snazší</a:t>
            </a:r>
            <a:r>
              <a:rPr lang="sk-SK" sz="2000" b="1" dirty="0"/>
              <a:t> než názor </a:t>
            </a:r>
            <a:r>
              <a:rPr lang="sk-SK" sz="2000" b="1" dirty="0" err="1"/>
              <a:t>změnit</a:t>
            </a:r>
            <a:endParaRPr lang="sk-SK" sz="2000" b="1" dirty="0"/>
          </a:p>
          <a:p>
            <a:pPr marL="72000" indent="0">
              <a:buNone/>
            </a:pPr>
            <a:r>
              <a:rPr lang="sk-SK" sz="2000" i="1" dirty="0"/>
              <a:t>„No to </a:t>
            </a:r>
            <a:r>
              <a:rPr lang="sk-SK" sz="2000" i="1" dirty="0" err="1"/>
              <a:t>se</a:t>
            </a:r>
            <a:r>
              <a:rPr lang="sk-SK" sz="2000" i="1" dirty="0"/>
              <a:t> mi </a:t>
            </a:r>
            <a:r>
              <a:rPr lang="sk-SK" sz="2000" i="1" dirty="0" err="1"/>
              <a:t>nějak</a:t>
            </a:r>
            <a:r>
              <a:rPr lang="sk-SK" sz="2000" i="1" dirty="0"/>
              <a:t> nezdá...“</a:t>
            </a:r>
          </a:p>
          <a:p>
            <a:pPr marL="72000" indent="0">
              <a:buNone/>
            </a:pPr>
            <a:endParaRPr lang="sk-SK" sz="2000" i="1" dirty="0"/>
          </a:p>
          <a:p>
            <a:r>
              <a:rPr lang="sk-SK" sz="2000" dirty="0" err="1"/>
              <a:t>Vytvořením</a:t>
            </a:r>
            <a:r>
              <a:rPr lang="sk-SK" sz="2000" dirty="0"/>
              <a:t> postoje </a:t>
            </a:r>
            <a:r>
              <a:rPr lang="sk-SK" sz="2000" dirty="0" err="1"/>
              <a:t>se</a:t>
            </a:r>
            <a:r>
              <a:rPr lang="sk-SK" sz="2000" dirty="0"/>
              <a:t> </a:t>
            </a:r>
            <a:r>
              <a:rPr lang="sk-SK" sz="2000" dirty="0" err="1"/>
              <a:t>utvářejí</a:t>
            </a:r>
            <a:r>
              <a:rPr lang="sk-SK" sz="2000" dirty="0"/>
              <a:t> komplexní </a:t>
            </a:r>
            <a:r>
              <a:rPr lang="sk-SK" sz="2000" dirty="0" err="1"/>
              <a:t>schémata</a:t>
            </a:r>
            <a:r>
              <a:rPr lang="sk-SK" sz="2000" dirty="0"/>
              <a:t> </a:t>
            </a:r>
            <a:r>
              <a:rPr lang="sk-SK" sz="2000" dirty="0" err="1"/>
              <a:t>myšlení</a:t>
            </a:r>
            <a:endParaRPr lang="sk-SK" sz="2000" dirty="0"/>
          </a:p>
          <a:p>
            <a:r>
              <a:rPr lang="sk-SK" sz="2000" dirty="0" err="1"/>
              <a:t>Jiný</a:t>
            </a:r>
            <a:r>
              <a:rPr lang="sk-SK" sz="2000" dirty="0"/>
              <a:t> </a:t>
            </a:r>
            <a:r>
              <a:rPr lang="sk-SK" sz="2000" dirty="0" err="1"/>
              <a:t>způsob</a:t>
            </a:r>
            <a:r>
              <a:rPr lang="sk-SK" sz="2000" dirty="0"/>
              <a:t> </a:t>
            </a:r>
            <a:r>
              <a:rPr lang="sk-SK" sz="2000" dirty="0" err="1"/>
              <a:t>myšlení</a:t>
            </a:r>
            <a:r>
              <a:rPr lang="sk-SK" sz="2000" dirty="0"/>
              <a:t> s sebou často </a:t>
            </a:r>
            <a:r>
              <a:rPr lang="sk-SK" sz="2000" dirty="0" err="1"/>
              <a:t>přináší</a:t>
            </a:r>
            <a:r>
              <a:rPr lang="sk-SK" sz="2000" dirty="0"/>
              <a:t> </a:t>
            </a:r>
            <a:r>
              <a:rPr lang="sk-SK" sz="2000" dirty="0" err="1"/>
              <a:t>nutnost</a:t>
            </a:r>
            <a:r>
              <a:rPr lang="sk-SK" sz="2000" dirty="0"/>
              <a:t> </a:t>
            </a:r>
            <a:r>
              <a:rPr lang="sk-SK" sz="2000" dirty="0" err="1"/>
              <a:t>převzít</a:t>
            </a:r>
            <a:r>
              <a:rPr lang="sk-SK" sz="2000" dirty="0"/>
              <a:t> </a:t>
            </a:r>
            <a:r>
              <a:rPr lang="sk-SK" sz="2000" dirty="0" err="1"/>
              <a:t>odpovědnost</a:t>
            </a:r>
            <a:r>
              <a:rPr lang="sk-SK" sz="2000" dirty="0"/>
              <a:t> – </a:t>
            </a:r>
            <a:r>
              <a:rPr lang="sk-SK" sz="2000" dirty="0" err="1"/>
              <a:t>vysvětlení</a:t>
            </a:r>
            <a:r>
              <a:rPr lang="sk-SK" sz="2000" dirty="0"/>
              <a:t>, </a:t>
            </a:r>
            <a:r>
              <a:rPr lang="sk-SK" sz="2000" dirty="0" err="1"/>
              <a:t>smíření</a:t>
            </a:r>
            <a:r>
              <a:rPr lang="sk-SK" sz="2000" dirty="0"/>
              <a:t> </a:t>
            </a:r>
            <a:r>
              <a:rPr lang="sk-SK" sz="2000" dirty="0" err="1"/>
              <a:t>se</a:t>
            </a:r>
            <a:r>
              <a:rPr lang="sk-SK" sz="2000" dirty="0"/>
              <a:t> s </a:t>
            </a:r>
            <a:r>
              <a:rPr lang="sk-SK" sz="2000" dirty="0" err="1"/>
              <a:t>omylností</a:t>
            </a:r>
            <a:r>
              <a:rPr lang="sk-SK" sz="2000" dirty="0"/>
              <a:t>, </a:t>
            </a:r>
            <a:r>
              <a:rPr lang="sk-SK" sz="2000" dirty="0" err="1"/>
              <a:t>příp</a:t>
            </a:r>
            <a:r>
              <a:rPr lang="sk-SK" sz="2000" dirty="0"/>
              <a:t>. </a:t>
            </a:r>
            <a:r>
              <a:rPr lang="sk-SK" sz="2000" dirty="0" err="1"/>
              <a:t>změnu</a:t>
            </a:r>
            <a:r>
              <a:rPr lang="sk-SK" sz="2000" dirty="0"/>
              <a:t> </a:t>
            </a:r>
            <a:r>
              <a:rPr lang="sk-SK" sz="2000" dirty="0" err="1"/>
              <a:t>chování</a:t>
            </a:r>
            <a:r>
              <a:rPr lang="sk-SK" sz="2000" dirty="0"/>
              <a:t>, </a:t>
            </a:r>
            <a:r>
              <a:rPr lang="sk-SK" sz="2000" dirty="0" err="1"/>
              <a:t>která</a:t>
            </a:r>
            <a:r>
              <a:rPr lang="sk-SK" sz="2000" dirty="0"/>
              <a:t> je náročná (zvyky, normy). 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359B8CF2-C173-3085-876E-779CD8FB8522}"/>
              </a:ext>
            </a:extLst>
          </p:cNvPr>
          <p:cNvSpPr txBox="1"/>
          <p:nvPr/>
        </p:nvSpPr>
        <p:spPr>
          <a:xfrm>
            <a:off x="666000" y="1232392"/>
            <a:ext cx="5554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2000" dirty="0">
                <a:solidFill>
                  <a:schemeClr val="accent1"/>
                </a:solidFill>
                <a:latin typeface="+mn-lt"/>
              </a:rPr>
              <a:t>(</a:t>
            </a:r>
            <a:r>
              <a:rPr lang="sk-SK" sz="2000" dirty="0" err="1">
                <a:solidFill>
                  <a:schemeClr val="accent1"/>
                </a:solidFill>
                <a:latin typeface="+mn-lt"/>
              </a:rPr>
              <a:t>Lobato</a:t>
            </a:r>
            <a:r>
              <a:rPr lang="sk-SK" sz="2000" dirty="0">
                <a:solidFill>
                  <a:schemeClr val="accent1"/>
                </a:solidFill>
                <a:latin typeface="+mn-lt"/>
              </a:rPr>
              <a:t> &amp; </a:t>
            </a:r>
            <a:r>
              <a:rPr lang="sk-SK" sz="2000" dirty="0" err="1">
                <a:solidFill>
                  <a:schemeClr val="accent1"/>
                </a:solidFill>
                <a:latin typeface="+mn-lt"/>
              </a:rPr>
              <a:t>Zimmermann</a:t>
            </a:r>
            <a:r>
              <a:rPr lang="sk-SK" sz="2000" dirty="0">
                <a:solidFill>
                  <a:schemeClr val="accent1"/>
                </a:solidFill>
                <a:latin typeface="+mn-lt"/>
              </a:rPr>
              <a:t>, 2018, </a:t>
            </a:r>
            <a:r>
              <a:rPr lang="sk-SK" sz="2000" i="1" dirty="0" err="1">
                <a:solidFill>
                  <a:schemeClr val="accent1"/>
                </a:solidFill>
                <a:latin typeface="+mn-lt"/>
              </a:rPr>
              <a:t>Pseudoscience</a:t>
            </a:r>
            <a:r>
              <a:rPr lang="sk-SK" sz="2000" dirty="0">
                <a:solidFill>
                  <a:schemeClr val="accent1"/>
                </a:solidFill>
                <a:latin typeface="+mn-lt"/>
              </a:rPr>
              <a:t>)</a:t>
            </a:r>
            <a:endParaRPr lang="en-GB" sz="2000" dirty="0" err="1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7" name="Picture 2" descr="C:\Users\Taaanique\Desktop\Bayesian.jpg">
            <a:extLst>
              <a:ext uri="{FF2B5EF4-FFF2-40B4-BE49-F238E27FC236}">
                <a16:creationId xmlns:a16="http://schemas.microsoft.com/office/drawing/2014/main" id="{368457A2-57C2-BF3A-2092-F607273E7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112" y="2643702"/>
            <a:ext cx="4238177" cy="2622372"/>
          </a:xfrm>
          <a:prstGeom prst="rect">
            <a:avLst/>
          </a:prstGeom>
          <a:noFill/>
        </p:spPr>
      </p:pic>
      <p:sp>
        <p:nvSpPr>
          <p:cNvPr id="9" name="Zástupný objekt pre pätu 1">
            <a:extLst>
              <a:ext uri="{FF2B5EF4-FFF2-40B4-BE49-F238E27FC236}">
                <a16:creationId xmlns:a16="http://schemas.microsoft.com/office/drawing/2014/main" id="{AF697146-DD5D-D84F-2D00-B576E65DC9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Šarlatánství v medicíně – jaro 2024</a:t>
            </a:r>
          </a:p>
        </p:txBody>
      </p:sp>
    </p:spTree>
    <p:extLst>
      <p:ext uri="{BB962C8B-B14F-4D97-AF65-F5344CB8AC3E}">
        <p14:creationId xmlns:p14="http://schemas.microsoft.com/office/powerpoint/2010/main" val="175332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F5660190-4DBB-C2B3-3CC0-2B475D8450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2089FFC-BB86-7560-9307-9B4C6B7E2E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79B087-EF33-8233-125E-EC47D5E1B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Šarlatánské praktiky ≠ nedostatečná kvalifikace 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0AF83F6B-5112-AD4D-AC3F-9CA874C0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44414"/>
            <a:ext cx="10753200" cy="3887586"/>
          </a:xfrm>
        </p:spPr>
        <p:txBody>
          <a:bodyPr/>
          <a:lstStyle/>
          <a:p>
            <a:r>
              <a:rPr lang="cs-CZ" sz="2400" dirty="0"/>
              <a:t>Realizace vědecky nepodpořených procedur</a:t>
            </a:r>
          </a:p>
          <a:p>
            <a:r>
              <a:rPr lang="cs-CZ" sz="2400" dirty="0"/>
              <a:t>Propagace a prodej vědecky nepodpořených produktů</a:t>
            </a:r>
          </a:p>
          <a:p>
            <a:r>
              <a:rPr lang="cs-CZ" sz="2400" dirty="0"/>
              <a:t>Nepotřebné zákroky a indikace</a:t>
            </a:r>
          </a:p>
          <a:p>
            <a:r>
              <a:rPr lang="cs-CZ" sz="2400" dirty="0"/>
              <a:t>Používání mylných/nepodpořených tvrzení za účelem motivovat pacienta/klienta k zákroku/zakoupení produktu, který reálně nepotřebuje; zavádějící doporučení, zastrašování</a:t>
            </a:r>
          </a:p>
          <a:p>
            <a:r>
              <a:rPr lang="cs-CZ" sz="2400" dirty="0"/>
              <a:t>Zamlčování nebo bagatelizace rizik preferovaného postupu</a:t>
            </a:r>
          </a:p>
          <a:p>
            <a:r>
              <a:rPr lang="cs-CZ" sz="2400" dirty="0"/>
              <a:t>Zamlčování nebo bagatelizace výhod „konkurenčního“ postupu nebo relevantních zdrojů informací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944755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AF267-FEC2-4E94-3D53-33CC722C3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A829312-5F96-AD49-10DB-CE0A057D5E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88C622-E2D1-E3B4-23D6-29043C7EF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err="1"/>
              <a:t>Přirozené</a:t>
            </a:r>
            <a:r>
              <a:rPr lang="sk-SK" sz="3200" dirty="0"/>
              <a:t> </a:t>
            </a:r>
            <a:r>
              <a:rPr lang="sk-SK" sz="3200" dirty="0" err="1"/>
              <a:t>lidské</a:t>
            </a:r>
            <a:r>
              <a:rPr lang="sk-SK" sz="3200" dirty="0"/>
              <a:t> </a:t>
            </a:r>
            <a:r>
              <a:rPr lang="sk-SK" sz="3200" dirty="0" err="1"/>
              <a:t>tendence</a:t>
            </a:r>
            <a:r>
              <a:rPr lang="sk-SK" sz="3200" dirty="0"/>
              <a:t>, </a:t>
            </a:r>
            <a:r>
              <a:rPr lang="sk-SK" sz="3200" dirty="0" err="1"/>
              <a:t>které</a:t>
            </a:r>
            <a:r>
              <a:rPr lang="sk-SK" sz="3200" dirty="0"/>
              <a:t> </a:t>
            </a:r>
            <a:r>
              <a:rPr lang="sk-SK" sz="3200" dirty="0" err="1"/>
              <a:t>nahrávají</a:t>
            </a:r>
            <a:r>
              <a:rPr lang="sk-SK" sz="3200" dirty="0"/>
              <a:t> </a:t>
            </a:r>
            <a:r>
              <a:rPr lang="sk-SK" sz="3200" dirty="0" err="1"/>
              <a:t>šarlatánům</a:t>
            </a:r>
            <a:r>
              <a:rPr lang="sk-SK" sz="3200" dirty="0"/>
              <a:t>:</a:t>
            </a:r>
            <a:endParaRPr lang="en-GB" sz="3200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3145C06-2338-5C3A-FCC8-2DFDBEB82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701" y="2042802"/>
            <a:ext cx="6064622" cy="3789197"/>
          </a:xfrm>
        </p:spPr>
        <p:txBody>
          <a:bodyPr/>
          <a:lstStyle/>
          <a:p>
            <a:pPr marL="72000" indent="0">
              <a:buNone/>
            </a:pPr>
            <a:r>
              <a:rPr lang="sk-SK" sz="2000" b="1" dirty="0"/>
              <a:t>Motivovaná </a:t>
            </a:r>
            <a:r>
              <a:rPr lang="sk-SK" sz="2000" b="1" dirty="0" err="1"/>
              <a:t>kognice</a:t>
            </a:r>
            <a:endParaRPr lang="sk-SK" sz="2000" b="1" dirty="0"/>
          </a:p>
          <a:p>
            <a:pPr marL="72000" indent="0">
              <a:buNone/>
            </a:pPr>
            <a:r>
              <a:rPr lang="sk-SK" sz="2000" i="1" dirty="0"/>
              <a:t>„No </a:t>
            </a:r>
            <a:r>
              <a:rPr lang="sk-SK" sz="2000" i="1" dirty="0" err="1"/>
              <a:t>podle</a:t>
            </a:r>
            <a:r>
              <a:rPr lang="sk-SK" sz="2000" i="1" dirty="0"/>
              <a:t> </a:t>
            </a:r>
            <a:r>
              <a:rPr lang="sk-SK" sz="2000" i="1" dirty="0" err="1"/>
              <a:t>mě</a:t>
            </a:r>
            <a:r>
              <a:rPr lang="sk-SK" sz="2000" i="1" dirty="0"/>
              <a:t> to </a:t>
            </a:r>
            <a:r>
              <a:rPr lang="sk-SK" sz="2000" i="1" dirty="0" err="1"/>
              <a:t>říká</a:t>
            </a:r>
            <a:r>
              <a:rPr lang="sk-SK" sz="2000" i="1" dirty="0"/>
              <a:t> </a:t>
            </a:r>
            <a:r>
              <a:rPr lang="sk-SK" sz="2000" i="1" dirty="0" err="1"/>
              <a:t>něco</a:t>
            </a:r>
            <a:r>
              <a:rPr lang="sk-SK" sz="2000" i="1" dirty="0"/>
              <a:t> </a:t>
            </a:r>
            <a:r>
              <a:rPr lang="sk-SK" sz="2000" i="1" dirty="0" err="1"/>
              <a:t>jiného</a:t>
            </a:r>
            <a:r>
              <a:rPr lang="sk-SK" sz="2000" i="1" dirty="0"/>
              <a:t>...“</a:t>
            </a:r>
          </a:p>
          <a:p>
            <a:pPr marL="72000" indent="0">
              <a:buNone/>
            </a:pPr>
            <a:endParaRPr lang="sk-SK" sz="2000" i="1" dirty="0"/>
          </a:p>
          <a:p>
            <a:r>
              <a:rPr lang="sk-SK" sz="2000" dirty="0"/>
              <a:t>Naše </a:t>
            </a:r>
            <a:r>
              <a:rPr lang="sk-SK" sz="2000" dirty="0" err="1"/>
              <a:t>sociokulturní</a:t>
            </a:r>
            <a:r>
              <a:rPr lang="sk-SK" sz="2000" dirty="0"/>
              <a:t> </a:t>
            </a:r>
            <a:r>
              <a:rPr lang="sk-SK" sz="2000" dirty="0" err="1"/>
              <a:t>schémata</a:t>
            </a:r>
            <a:r>
              <a:rPr lang="sk-SK" sz="2000" dirty="0"/>
              <a:t> i </a:t>
            </a:r>
            <a:r>
              <a:rPr lang="sk-SK" sz="2000" dirty="0" err="1"/>
              <a:t>motivace</a:t>
            </a:r>
            <a:r>
              <a:rPr lang="sk-SK" sz="2000" dirty="0"/>
              <a:t> </a:t>
            </a:r>
            <a:r>
              <a:rPr lang="sk-SK" sz="2000" dirty="0" err="1"/>
              <a:t>ovlivňují</a:t>
            </a:r>
            <a:r>
              <a:rPr lang="sk-SK" sz="2000" dirty="0"/>
              <a:t> to, jak </a:t>
            </a:r>
            <a:r>
              <a:rPr lang="sk-SK" sz="2000" dirty="0" err="1"/>
              <a:t>rozumíme</a:t>
            </a:r>
            <a:r>
              <a:rPr lang="sk-SK" sz="2000" dirty="0"/>
              <a:t> obsahu </a:t>
            </a:r>
            <a:r>
              <a:rPr lang="sk-SK" sz="2000" dirty="0" err="1"/>
              <a:t>mluvy</a:t>
            </a:r>
            <a:r>
              <a:rPr lang="sk-SK" sz="2000" dirty="0"/>
              <a:t> a textu – obzvlášť </a:t>
            </a:r>
            <a:r>
              <a:rPr lang="sk-SK" sz="2000" dirty="0" err="1"/>
              <a:t>když</a:t>
            </a:r>
            <a:r>
              <a:rPr lang="sk-SK" sz="2000" dirty="0"/>
              <a:t> </a:t>
            </a:r>
            <a:r>
              <a:rPr lang="sk-SK" sz="2000" dirty="0" err="1"/>
              <a:t>tvrzení</a:t>
            </a:r>
            <a:r>
              <a:rPr lang="sk-SK" sz="2000" dirty="0"/>
              <a:t> </a:t>
            </a:r>
            <a:r>
              <a:rPr lang="sk-SK" sz="2000" dirty="0" err="1"/>
              <a:t>nejsou</a:t>
            </a:r>
            <a:r>
              <a:rPr lang="sk-SK" sz="2000" dirty="0"/>
              <a:t> jednoznačná, </a:t>
            </a:r>
            <a:r>
              <a:rPr lang="sk-SK" sz="2000" dirty="0" err="1"/>
              <a:t>nýbrž</a:t>
            </a:r>
            <a:r>
              <a:rPr lang="sk-SK" sz="2000" dirty="0"/>
              <a:t> </a:t>
            </a:r>
            <a:r>
              <a:rPr lang="sk-SK" sz="2000" dirty="0" err="1"/>
              <a:t>zdrženlivá</a:t>
            </a:r>
            <a:r>
              <a:rPr lang="sk-SK" sz="2000" dirty="0"/>
              <a:t> (</a:t>
            </a:r>
            <a:r>
              <a:rPr lang="sk-SK" sz="2000" dirty="0" err="1"/>
              <a:t>tj</a:t>
            </a:r>
            <a:r>
              <a:rPr lang="sk-SK" sz="2000" dirty="0"/>
              <a:t>. </a:t>
            </a:r>
            <a:r>
              <a:rPr lang="sk-SK" sz="2000" dirty="0" err="1"/>
              <a:t>neshodneme</a:t>
            </a:r>
            <a:r>
              <a:rPr lang="sk-SK" sz="2000" dirty="0"/>
              <a:t> </a:t>
            </a:r>
            <a:r>
              <a:rPr lang="sk-SK" sz="2000" dirty="0" err="1"/>
              <a:t>se</a:t>
            </a:r>
            <a:r>
              <a:rPr lang="sk-SK" sz="2000" dirty="0"/>
              <a:t> v </a:t>
            </a:r>
            <a:r>
              <a:rPr lang="sk-SK" sz="2000" dirty="0" err="1"/>
              <a:t>míře</a:t>
            </a:r>
            <a:r>
              <a:rPr lang="sk-SK" sz="2000" dirty="0"/>
              <a:t> </a:t>
            </a:r>
            <a:r>
              <a:rPr lang="sk-SK" sz="2000" dirty="0" err="1"/>
              <a:t>jistoty</a:t>
            </a:r>
            <a:r>
              <a:rPr lang="sk-SK" sz="2000" dirty="0"/>
              <a:t>)</a:t>
            </a:r>
          </a:p>
          <a:p>
            <a:r>
              <a:rPr lang="sk-SK" sz="2000" dirty="0" err="1"/>
              <a:t>Věci</a:t>
            </a:r>
            <a:r>
              <a:rPr lang="sk-SK" sz="2000" dirty="0"/>
              <a:t> si </a:t>
            </a:r>
            <a:r>
              <a:rPr lang="sk-SK" sz="2000" dirty="0" err="1"/>
              <a:t>pamatuji</a:t>
            </a:r>
            <a:r>
              <a:rPr lang="sk-SK" sz="2000" dirty="0"/>
              <a:t> tak, jak </a:t>
            </a:r>
            <a:r>
              <a:rPr lang="sk-SK" sz="2000" dirty="0" err="1"/>
              <a:t>jsem</a:t>
            </a:r>
            <a:r>
              <a:rPr lang="sk-SK" sz="2000" dirty="0"/>
              <a:t> si je interpretoval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5BB1B896-57DC-88CD-0588-28F289402246}"/>
              </a:ext>
            </a:extLst>
          </p:cNvPr>
          <p:cNvSpPr txBox="1"/>
          <p:nvPr/>
        </p:nvSpPr>
        <p:spPr>
          <a:xfrm>
            <a:off x="666000" y="1232392"/>
            <a:ext cx="5554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2000" dirty="0">
                <a:solidFill>
                  <a:schemeClr val="accent1"/>
                </a:solidFill>
                <a:latin typeface="+mn-lt"/>
              </a:rPr>
              <a:t>(</a:t>
            </a:r>
            <a:r>
              <a:rPr lang="sk-SK" sz="2000" dirty="0" err="1">
                <a:solidFill>
                  <a:schemeClr val="accent1"/>
                </a:solidFill>
                <a:latin typeface="+mn-lt"/>
              </a:rPr>
              <a:t>Lobato</a:t>
            </a:r>
            <a:r>
              <a:rPr lang="sk-SK" sz="2000" dirty="0">
                <a:solidFill>
                  <a:schemeClr val="accent1"/>
                </a:solidFill>
                <a:latin typeface="+mn-lt"/>
              </a:rPr>
              <a:t> &amp; </a:t>
            </a:r>
            <a:r>
              <a:rPr lang="sk-SK" sz="2000" dirty="0" err="1">
                <a:solidFill>
                  <a:schemeClr val="accent1"/>
                </a:solidFill>
                <a:latin typeface="+mn-lt"/>
              </a:rPr>
              <a:t>Zimmermann</a:t>
            </a:r>
            <a:r>
              <a:rPr lang="sk-SK" sz="2000" dirty="0">
                <a:solidFill>
                  <a:schemeClr val="accent1"/>
                </a:solidFill>
                <a:latin typeface="+mn-lt"/>
              </a:rPr>
              <a:t>, 2018, </a:t>
            </a:r>
            <a:r>
              <a:rPr lang="sk-SK" sz="2000" i="1" dirty="0" err="1">
                <a:solidFill>
                  <a:schemeClr val="accent1"/>
                </a:solidFill>
                <a:latin typeface="+mn-lt"/>
              </a:rPr>
              <a:t>Pseudoscience</a:t>
            </a:r>
            <a:r>
              <a:rPr lang="sk-SK" sz="2000" dirty="0">
                <a:solidFill>
                  <a:schemeClr val="accent1"/>
                </a:solidFill>
                <a:latin typeface="+mn-lt"/>
              </a:rPr>
              <a:t>)</a:t>
            </a:r>
            <a:endParaRPr lang="en-GB" sz="2000" dirty="0" err="1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9" name="Obrázok 8" descr="Obrázok, na ktorom je kresba, náčrt, ilustrácia, obrysy&#10;&#10;Automaticky generovaný popis">
            <a:extLst>
              <a:ext uri="{FF2B5EF4-FFF2-40B4-BE49-F238E27FC236}">
                <a16:creationId xmlns:a16="http://schemas.microsoft.com/office/drawing/2014/main" id="{5BAE7A82-11A6-E7AC-7EA4-AD62404C0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23" y="2042802"/>
            <a:ext cx="5554727" cy="3547648"/>
          </a:xfrm>
          <a:prstGeom prst="rect">
            <a:avLst/>
          </a:prstGeom>
        </p:spPr>
      </p:pic>
      <p:sp>
        <p:nvSpPr>
          <p:cNvPr id="10" name="Zástupný objekt pre pätu 1">
            <a:extLst>
              <a:ext uri="{FF2B5EF4-FFF2-40B4-BE49-F238E27FC236}">
                <a16:creationId xmlns:a16="http://schemas.microsoft.com/office/drawing/2014/main" id="{67A52FA7-7A44-138B-4E4A-BCF0AF9119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Šarlatánství v medicíně – jaro 2024</a:t>
            </a:r>
          </a:p>
        </p:txBody>
      </p:sp>
    </p:spTree>
    <p:extLst>
      <p:ext uri="{BB962C8B-B14F-4D97-AF65-F5344CB8AC3E}">
        <p14:creationId xmlns:p14="http://schemas.microsoft.com/office/powerpoint/2010/main" val="18160342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FD808-4903-55E4-2F43-E9A4AE7F9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E2F8E9F0-B8B5-801D-0628-FA96A4A72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E11DD18-7D0A-5815-E8D6-16C44438E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err="1"/>
              <a:t>Přirozené</a:t>
            </a:r>
            <a:r>
              <a:rPr lang="sk-SK" sz="3200" dirty="0"/>
              <a:t> </a:t>
            </a:r>
            <a:r>
              <a:rPr lang="sk-SK" sz="3200" dirty="0" err="1"/>
              <a:t>lidské</a:t>
            </a:r>
            <a:r>
              <a:rPr lang="sk-SK" sz="3200" dirty="0"/>
              <a:t> </a:t>
            </a:r>
            <a:r>
              <a:rPr lang="sk-SK" sz="3200" dirty="0" err="1"/>
              <a:t>tendence</a:t>
            </a:r>
            <a:r>
              <a:rPr lang="sk-SK" sz="3200" dirty="0"/>
              <a:t>, </a:t>
            </a:r>
            <a:r>
              <a:rPr lang="sk-SK" sz="3200" dirty="0" err="1"/>
              <a:t>které</a:t>
            </a:r>
            <a:r>
              <a:rPr lang="sk-SK" sz="3200" dirty="0"/>
              <a:t> </a:t>
            </a:r>
            <a:r>
              <a:rPr lang="sk-SK" sz="3200" dirty="0" err="1"/>
              <a:t>nahrávají</a:t>
            </a:r>
            <a:r>
              <a:rPr lang="sk-SK" sz="3200" dirty="0"/>
              <a:t> </a:t>
            </a:r>
            <a:r>
              <a:rPr lang="sk-SK" sz="3200" dirty="0" err="1"/>
              <a:t>šarlatánům</a:t>
            </a:r>
            <a:r>
              <a:rPr lang="sk-SK" sz="3200" dirty="0"/>
              <a:t>:</a:t>
            </a:r>
            <a:endParaRPr lang="en-GB" sz="3200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78DB6E01-C7FE-3367-8A77-37514CB26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42802"/>
            <a:ext cx="5680800" cy="3789197"/>
          </a:xfrm>
        </p:spPr>
        <p:txBody>
          <a:bodyPr/>
          <a:lstStyle/>
          <a:p>
            <a:pPr marL="72000" indent="0">
              <a:buNone/>
            </a:pPr>
            <a:r>
              <a:rPr lang="sk-SK" sz="2200" b="1" dirty="0" err="1"/>
              <a:t>Kognitivní</a:t>
            </a:r>
            <a:r>
              <a:rPr lang="sk-SK" sz="2200" b="1" dirty="0"/>
              <a:t> chyby v </a:t>
            </a:r>
            <a:r>
              <a:rPr lang="sk-SK" sz="2200" b="1" dirty="0" err="1"/>
              <a:t>kauzálním</a:t>
            </a:r>
            <a:r>
              <a:rPr lang="sk-SK" sz="2200" b="1" dirty="0"/>
              <a:t> </a:t>
            </a:r>
            <a:r>
              <a:rPr lang="sk-SK" sz="2200" b="1" dirty="0" err="1"/>
              <a:t>usuzování</a:t>
            </a:r>
            <a:endParaRPr lang="sk-SK" sz="2200" b="1" dirty="0"/>
          </a:p>
          <a:p>
            <a:pPr marL="72000" indent="0">
              <a:buNone/>
            </a:pPr>
            <a:r>
              <a:rPr lang="sk-SK" sz="2200" i="1" dirty="0"/>
              <a:t>„Musí to </a:t>
            </a:r>
            <a:r>
              <a:rPr lang="sk-SK" sz="2200" i="1" dirty="0" err="1"/>
              <a:t>být</a:t>
            </a:r>
            <a:r>
              <a:rPr lang="sk-SK" sz="2200" i="1" dirty="0"/>
              <a:t> </a:t>
            </a:r>
            <a:r>
              <a:rPr lang="sk-SK" sz="2200" i="1" dirty="0" err="1"/>
              <a:t>kvůli</a:t>
            </a:r>
            <a:r>
              <a:rPr lang="sk-SK" sz="2200" i="1" dirty="0"/>
              <a:t> tomu...“</a:t>
            </a:r>
          </a:p>
          <a:p>
            <a:pPr marL="72000" indent="0">
              <a:buNone/>
            </a:pPr>
            <a:endParaRPr lang="sk-SK" sz="2200" i="1" dirty="0"/>
          </a:p>
          <a:p>
            <a:r>
              <a:rPr lang="sk-SK" sz="2200" dirty="0" err="1"/>
              <a:t>Spoluvýskyt</a:t>
            </a:r>
            <a:r>
              <a:rPr lang="sk-SK" sz="2200" dirty="0"/>
              <a:t> </a:t>
            </a:r>
            <a:r>
              <a:rPr lang="sk-SK" sz="2200" dirty="0" err="1"/>
              <a:t>kvůli</a:t>
            </a:r>
            <a:r>
              <a:rPr lang="sk-SK" sz="2200" dirty="0"/>
              <a:t> </a:t>
            </a:r>
            <a:r>
              <a:rPr lang="sk-SK" sz="2200" dirty="0" err="1"/>
              <a:t>třetímu</a:t>
            </a:r>
            <a:r>
              <a:rPr lang="sk-SK" sz="2200" dirty="0"/>
              <a:t> faktoru</a:t>
            </a:r>
          </a:p>
          <a:p>
            <a:r>
              <a:rPr lang="sk-SK" sz="2200" dirty="0"/>
              <a:t>Kauzalita v </a:t>
            </a:r>
            <a:r>
              <a:rPr lang="sk-SK" sz="2200" dirty="0" err="1"/>
              <a:t>opačném</a:t>
            </a:r>
            <a:r>
              <a:rPr lang="sk-SK" sz="2200" dirty="0"/>
              <a:t> </a:t>
            </a:r>
            <a:r>
              <a:rPr lang="sk-SK" sz="2200" dirty="0" err="1"/>
              <a:t>směru</a:t>
            </a:r>
            <a:endParaRPr lang="sk-SK" sz="2200" dirty="0"/>
          </a:p>
          <a:p>
            <a:r>
              <a:rPr lang="sk-SK" sz="2200" dirty="0"/>
              <a:t>Regrese k </a:t>
            </a:r>
            <a:r>
              <a:rPr lang="sk-SK" sz="2200" dirty="0" err="1"/>
              <a:t>průměru</a:t>
            </a:r>
            <a:r>
              <a:rPr lang="sk-SK" sz="2200" dirty="0"/>
              <a:t> („</a:t>
            </a:r>
            <a:r>
              <a:rPr lang="sk-SK" sz="2200" dirty="0" err="1"/>
              <a:t>spontánní</a:t>
            </a:r>
            <a:r>
              <a:rPr lang="sk-SK" sz="2200" dirty="0"/>
              <a:t>“ výkyvy)</a:t>
            </a:r>
          </a:p>
          <a:p>
            <a:r>
              <a:rPr lang="sk-SK" sz="2200" dirty="0"/>
              <a:t>Placebo (zvlášť u </a:t>
            </a:r>
            <a:r>
              <a:rPr lang="sk-SK" sz="2200" dirty="0" err="1"/>
              <a:t>subjektivních</a:t>
            </a:r>
            <a:r>
              <a:rPr lang="sk-SK" sz="2200" dirty="0"/>
              <a:t> kritérií </a:t>
            </a:r>
            <a:r>
              <a:rPr lang="sk-SK" sz="2200" dirty="0" err="1"/>
              <a:t>změny</a:t>
            </a:r>
            <a:r>
              <a:rPr lang="sk-SK" sz="2200" dirty="0"/>
              <a:t> stavu)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ADD616AF-029B-5D34-0885-D0BEFC5C6B23}"/>
              </a:ext>
            </a:extLst>
          </p:cNvPr>
          <p:cNvSpPr txBox="1"/>
          <p:nvPr/>
        </p:nvSpPr>
        <p:spPr>
          <a:xfrm>
            <a:off x="666000" y="1232392"/>
            <a:ext cx="4828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2000" dirty="0">
                <a:solidFill>
                  <a:schemeClr val="accent1"/>
                </a:solidFill>
                <a:latin typeface="+mn-lt"/>
              </a:rPr>
              <a:t>(</a:t>
            </a:r>
            <a:r>
              <a:rPr lang="sk-SK" sz="2000" dirty="0" err="1">
                <a:solidFill>
                  <a:schemeClr val="accent1"/>
                </a:solidFill>
                <a:latin typeface="+mn-lt"/>
              </a:rPr>
              <a:t>Blanco</a:t>
            </a:r>
            <a:r>
              <a:rPr lang="sk-SK" sz="2000" dirty="0">
                <a:solidFill>
                  <a:schemeClr val="accent1"/>
                </a:solidFill>
                <a:latin typeface="+mn-lt"/>
              </a:rPr>
              <a:t> &amp; </a:t>
            </a:r>
            <a:r>
              <a:rPr lang="sk-SK" sz="2000" dirty="0" err="1">
                <a:solidFill>
                  <a:schemeClr val="accent1"/>
                </a:solidFill>
                <a:latin typeface="+mn-lt"/>
              </a:rPr>
              <a:t>Matute</a:t>
            </a:r>
            <a:r>
              <a:rPr lang="sk-SK" sz="2000" dirty="0">
                <a:solidFill>
                  <a:schemeClr val="accent1"/>
                </a:solidFill>
                <a:latin typeface="+mn-lt"/>
              </a:rPr>
              <a:t>, 2018, </a:t>
            </a:r>
            <a:r>
              <a:rPr lang="sk-SK" sz="2000" i="1" dirty="0" err="1">
                <a:solidFill>
                  <a:schemeClr val="accent1"/>
                </a:solidFill>
                <a:latin typeface="+mn-lt"/>
              </a:rPr>
              <a:t>Pseudoscience</a:t>
            </a:r>
            <a:r>
              <a:rPr lang="sk-SK" sz="2000" dirty="0">
                <a:solidFill>
                  <a:schemeClr val="accent1"/>
                </a:solidFill>
                <a:latin typeface="+mn-lt"/>
              </a:rPr>
              <a:t>)</a:t>
            </a:r>
            <a:endParaRPr lang="en-GB" sz="2000" dirty="0" err="1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8" name="Obrázok 7" descr="Obrázok, na ktorom je kreslený obrázok, text, animák, ilustrácia&#10;&#10;Automaticky generovaný popis">
            <a:extLst>
              <a:ext uri="{FF2B5EF4-FFF2-40B4-BE49-F238E27FC236}">
                <a16:creationId xmlns:a16="http://schemas.microsoft.com/office/drawing/2014/main" id="{DFC4B4B1-D402-F567-FD4A-11ECA27BA7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2" r="12480"/>
          <a:stretch/>
        </p:blipFill>
        <p:spPr>
          <a:xfrm>
            <a:off x="7031719" y="1881487"/>
            <a:ext cx="4979659" cy="3636601"/>
          </a:xfrm>
          <a:prstGeom prst="rect">
            <a:avLst/>
          </a:prstGeom>
        </p:spPr>
      </p:pic>
      <p:sp>
        <p:nvSpPr>
          <p:cNvPr id="10" name="Zástupný objekt pre pätu 1">
            <a:extLst>
              <a:ext uri="{FF2B5EF4-FFF2-40B4-BE49-F238E27FC236}">
                <a16:creationId xmlns:a16="http://schemas.microsoft.com/office/drawing/2014/main" id="{29A1792E-9A65-C988-71E5-3120ADE16C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Šarlatánství v medicíně – jaro 2024</a:t>
            </a:r>
          </a:p>
        </p:txBody>
      </p:sp>
    </p:spTree>
    <p:extLst>
      <p:ext uri="{BB962C8B-B14F-4D97-AF65-F5344CB8AC3E}">
        <p14:creationId xmlns:p14="http://schemas.microsoft.com/office/powerpoint/2010/main" val="4013294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9616F80-E0C4-3730-1E4F-B01E48EA44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pic>
        <p:nvPicPr>
          <p:cNvPr id="6" name="Obrázok 5" descr="Obrázok, na ktorom je animovaná rozprávka, ilustrácia, animácia, kresba&#10;&#10;Automaticky generovaný popis">
            <a:extLst>
              <a:ext uri="{FF2B5EF4-FFF2-40B4-BE49-F238E27FC236}">
                <a16:creationId xmlns:a16="http://schemas.microsoft.com/office/drawing/2014/main" id="{FE2481E6-C3C7-2B74-E6E1-005B1F4B55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217" y="2000354"/>
            <a:ext cx="4599605" cy="2586680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986EE58A-9F92-568B-371B-ADB8DBADFEDA}"/>
              </a:ext>
            </a:extLst>
          </p:cNvPr>
          <p:cNvSpPr txBox="1"/>
          <p:nvPr/>
        </p:nvSpPr>
        <p:spPr>
          <a:xfrm>
            <a:off x="1978190" y="947416"/>
            <a:ext cx="3688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tx2"/>
                </a:solidFill>
              </a:rPr>
              <a:t>Regrese k </a:t>
            </a:r>
            <a:r>
              <a:rPr lang="sk-SK" dirty="0" err="1">
                <a:solidFill>
                  <a:schemeClr val="tx2"/>
                </a:solidFill>
              </a:rPr>
              <a:t>průměru</a:t>
            </a:r>
            <a:endParaRPr lang="sk-SK" dirty="0">
              <a:solidFill>
                <a:schemeClr val="tx2"/>
              </a:solidFill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4A82349F-37C6-9103-D79D-33C506F8C399}"/>
              </a:ext>
            </a:extLst>
          </p:cNvPr>
          <p:cNvSpPr txBox="1"/>
          <p:nvPr/>
        </p:nvSpPr>
        <p:spPr>
          <a:xfrm>
            <a:off x="794540" y="2563876"/>
            <a:ext cx="213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dirty="0" err="1"/>
              <a:t>Primární</a:t>
            </a:r>
            <a:r>
              <a:rPr lang="sk-SK" dirty="0"/>
              <a:t> </a:t>
            </a:r>
            <a:r>
              <a:rPr lang="sk-SK" dirty="0" err="1"/>
              <a:t>tendence</a:t>
            </a:r>
            <a:r>
              <a:rPr lang="sk-SK" dirty="0"/>
              <a:t> </a:t>
            </a:r>
            <a:r>
              <a:rPr lang="sk-SK" dirty="0" err="1"/>
              <a:t>důvěřovat</a:t>
            </a:r>
            <a:endParaRPr lang="sk-SK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6F2211C5-5D07-9B5B-CB64-6633A947D2E6}"/>
              </a:ext>
            </a:extLst>
          </p:cNvPr>
          <p:cNvSpPr txBox="1"/>
          <p:nvPr/>
        </p:nvSpPr>
        <p:spPr>
          <a:xfrm>
            <a:off x="5911217" y="401550"/>
            <a:ext cx="3276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dirty="0"/>
              <a:t>Šarlatánovo </a:t>
            </a:r>
            <a:r>
              <a:rPr lang="sk-SK" dirty="0" err="1"/>
              <a:t>charisma</a:t>
            </a:r>
            <a:r>
              <a:rPr lang="sk-SK" dirty="0"/>
              <a:t> / </a:t>
            </a:r>
            <a:r>
              <a:rPr lang="sk-SK" dirty="0" err="1"/>
              <a:t>věrohodně</a:t>
            </a:r>
            <a:r>
              <a:rPr lang="sk-SK" dirty="0"/>
              <a:t> </a:t>
            </a:r>
            <a:r>
              <a:rPr lang="sk-SK" dirty="0" err="1"/>
              <a:t>vypadající</a:t>
            </a:r>
            <a:r>
              <a:rPr lang="sk-SK" dirty="0"/>
              <a:t> firma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E9DCFB22-A943-471D-C1B4-A54CF5A61D95}"/>
              </a:ext>
            </a:extLst>
          </p:cNvPr>
          <p:cNvSpPr txBox="1"/>
          <p:nvPr/>
        </p:nvSpPr>
        <p:spPr>
          <a:xfrm>
            <a:off x="1687317" y="4919001"/>
            <a:ext cx="3196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dirty="0" err="1"/>
              <a:t>Touha</a:t>
            </a:r>
            <a:r>
              <a:rPr lang="sk-SK" dirty="0"/>
              <a:t>, aby to fungovalo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2DAD066B-20A8-D369-8518-C4FCA4BD6ABC}"/>
              </a:ext>
            </a:extLst>
          </p:cNvPr>
          <p:cNvSpPr txBox="1"/>
          <p:nvPr/>
        </p:nvSpPr>
        <p:spPr>
          <a:xfrm>
            <a:off x="8662408" y="1971880"/>
            <a:ext cx="2699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dirty="0" err="1"/>
              <a:t>Intuitivně</a:t>
            </a:r>
            <a:r>
              <a:rPr lang="sk-SK" dirty="0"/>
              <a:t> </a:t>
            </a:r>
            <a:r>
              <a:rPr lang="sk-SK" dirty="0" err="1"/>
              <a:t>věrohodné</a:t>
            </a:r>
            <a:r>
              <a:rPr lang="sk-SK" dirty="0"/>
              <a:t> </a:t>
            </a:r>
            <a:r>
              <a:rPr lang="sk-SK" dirty="0" err="1"/>
              <a:t>vysvětlení</a:t>
            </a:r>
            <a:endParaRPr lang="sk-SK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BCED55A3-739A-8DBE-E2E1-8362249E53B4}"/>
              </a:ext>
            </a:extLst>
          </p:cNvPr>
          <p:cNvSpPr txBox="1"/>
          <p:nvPr/>
        </p:nvSpPr>
        <p:spPr>
          <a:xfrm>
            <a:off x="4742158" y="5153671"/>
            <a:ext cx="4079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dirty="0" err="1"/>
              <a:t>Soulad</a:t>
            </a:r>
            <a:r>
              <a:rPr lang="sk-SK" dirty="0"/>
              <a:t> s </a:t>
            </a:r>
            <a:r>
              <a:rPr lang="sk-SK" dirty="0" err="1"/>
              <a:t>kulturně</a:t>
            </a:r>
            <a:r>
              <a:rPr lang="sk-SK" dirty="0"/>
              <a:t> </a:t>
            </a:r>
            <a:r>
              <a:rPr lang="sk-SK" dirty="0" err="1"/>
              <a:t>podmíněným</a:t>
            </a:r>
            <a:r>
              <a:rPr lang="sk-SK" dirty="0"/>
              <a:t> / </a:t>
            </a:r>
            <a:r>
              <a:rPr lang="sk-SK" dirty="0" err="1"/>
              <a:t>spirituálním</a:t>
            </a:r>
            <a:r>
              <a:rPr lang="sk-SK" dirty="0"/>
              <a:t> </a:t>
            </a:r>
            <a:r>
              <a:rPr lang="sk-SK" dirty="0" err="1"/>
              <a:t>vnímáním</a:t>
            </a:r>
            <a:r>
              <a:rPr lang="sk-SK" dirty="0"/>
              <a:t> </a:t>
            </a:r>
            <a:r>
              <a:rPr lang="sk-SK" dirty="0" err="1"/>
              <a:t>světa</a:t>
            </a:r>
            <a:endParaRPr lang="sk-SK" dirty="0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D91AF87F-D856-3896-674A-2A59009EBA53}"/>
              </a:ext>
            </a:extLst>
          </p:cNvPr>
          <p:cNvSpPr txBox="1"/>
          <p:nvPr/>
        </p:nvSpPr>
        <p:spPr>
          <a:xfrm>
            <a:off x="8373698" y="4088004"/>
            <a:ext cx="3276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dirty="0" err="1"/>
              <a:t>Nepřehlednost</a:t>
            </a:r>
            <a:r>
              <a:rPr lang="sk-SK" dirty="0"/>
              <a:t> odborných </a:t>
            </a:r>
            <a:r>
              <a:rPr lang="sk-SK" dirty="0" err="1"/>
              <a:t>informaci</a:t>
            </a:r>
            <a:endParaRPr lang="sk-SK" dirty="0"/>
          </a:p>
        </p:txBody>
      </p:sp>
      <p:cxnSp>
        <p:nvCxnSpPr>
          <p:cNvPr id="16" name="Rovná spojovacia šípka 15">
            <a:extLst>
              <a:ext uri="{FF2B5EF4-FFF2-40B4-BE49-F238E27FC236}">
                <a16:creationId xmlns:a16="http://schemas.microsoft.com/office/drawing/2014/main" id="{651BFD72-94B2-9F0D-042F-E7D49A5FC1BE}"/>
              </a:ext>
            </a:extLst>
          </p:cNvPr>
          <p:cNvCxnSpPr/>
          <p:nvPr/>
        </p:nvCxnSpPr>
        <p:spPr bwMode="auto">
          <a:xfrm>
            <a:off x="3285455" y="1522352"/>
            <a:ext cx="1598139" cy="100753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Rovná spojovacia šípka 17">
            <a:extLst>
              <a:ext uri="{FF2B5EF4-FFF2-40B4-BE49-F238E27FC236}">
                <a16:creationId xmlns:a16="http://schemas.microsoft.com/office/drawing/2014/main" id="{9570485B-F1EC-FA11-0F60-271D2C145F64}"/>
              </a:ext>
            </a:extLst>
          </p:cNvPr>
          <p:cNvCxnSpPr/>
          <p:nvPr/>
        </p:nvCxnSpPr>
        <p:spPr bwMode="auto">
          <a:xfrm flipV="1">
            <a:off x="2415663" y="2987543"/>
            <a:ext cx="2326495" cy="10897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Rovná spojovacia šípka 20">
            <a:extLst>
              <a:ext uri="{FF2B5EF4-FFF2-40B4-BE49-F238E27FC236}">
                <a16:creationId xmlns:a16="http://schemas.microsoft.com/office/drawing/2014/main" id="{0DBE42E7-3464-000D-E53B-252A96777B7D}"/>
              </a:ext>
            </a:extLst>
          </p:cNvPr>
          <p:cNvCxnSpPr/>
          <p:nvPr/>
        </p:nvCxnSpPr>
        <p:spPr bwMode="auto">
          <a:xfrm flipH="1">
            <a:off x="6366933" y="1522352"/>
            <a:ext cx="965853" cy="73474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Rovná spojovacia šípka 22">
            <a:extLst>
              <a:ext uri="{FF2B5EF4-FFF2-40B4-BE49-F238E27FC236}">
                <a16:creationId xmlns:a16="http://schemas.microsoft.com/office/drawing/2014/main" id="{3A0947F2-15EF-4784-4458-0BE9186EBBF7}"/>
              </a:ext>
            </a:extLst>
          </p:cNvPr>
          <p:cNvCxnSpPr/>
          <p:nvPr/>
        </p:nvCxnSpPr>
        <p:spPr bwMode="auto">
          <a:xfrm flipH="1">
            <a:off x="6375964" y="2735097"/>
            <a:ext cx="1997734" cy="8863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Rovná spojovacia šípka 26">
            <a:extLst>
              <a:ext uri="{FF2B5EF4-FFF2-40B4-BE49-F238E27FC236}">
                <a16:creationId xmlns:a16="http://schemas.microsoft.com/office/drawing/2014/main" id="{9443DFDC-002B-0C39-79E9-5A302C4404EE}"/>
              </a:ext>
            </a:extLst>
          </p:cNvPr>
          <p:cNvCxnSpPr/>
          <p:nvPr/>
        </p:nvCxnSpPr>
        <p:spPr bwMode="auto">
          <a:xfrm flipH="1" flipV="1">
            <a:off x="6220178" y="3331424"/>
            <a:ext cx="1746644" cy="91771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Rovná spojovacia šípka 29">
            <a:extLst>
              <a:ext uri="{FF2B5EF4-FFF2-40B4-BE49-F238E27FC236}">
                <a16:creationId xmlns:a16="http://schemas.microsoft.com/office/drawing/2014/main" id="{0EB0D150-797E-149D-56AA-6204BB7A6294}"/>
              </a:ext>
            </a:extLst>
          </p:cNvPr>
          <p:cNvCxnSpPr/>
          <p:nvPr/>
        </p:nvCxnSpPr>
        <p:spPr bwMode="auto">
          <a:xfrm flipV="1">
            <a:off x="5813302" y="3487045"/>
            <a:ext cx="0" cy="143195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Rovná spojovacia šípka 31">
            <a:extLst>
              <a:ext uri="{FF2B5EF4-FFF2-40B4-BE49-F238E27FC236}">
                <a16:creationId xmlns:a16="http://schemas.microsoft.com/office/drawing/2014/main" id="{055D790A-3B92-C6E3-D1B3-16DD059A5DC1}"/>
              </a:ext>
            </a:extLst>
          </p:cNvPr>
          <p:cNvCxnSpPr/>
          <p:nvPr/>
        </p:nvCxnSpPr>
        <p:spPr bwMode="auto">
          <a:xfrm flipV="1">
            <a:off x="3453368" y="3428486"/>
            <a:ext cx="1664348" cy="138737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Zástupný objekt pre pätu 1">
            <a:extLst>
              <a:ext uri="{FF2B5EF4-FFF2-40B4-BE49-F238E27FC236}">
                <a16:creationId xmlns:a16="http://schemas.microsoft.com/office/drawing/2014/main" id="{6DCDDCDA-9D08-B5FB-8E24-AF70B69EF8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Šarlatánství v medicíně – jaro 2024</a:t>
            </a:r>
          </a:p>
        </p:txBody>
      </p:sp>
    </p:spTree>
    <p:extLst>
      <p:ext uri="{BB962C8B-B14F-4D97-AF65-F5344CB8AC3E}">
        <p14:creationId xmlns:p14="http://schemas.microsoft.com/office/powerpoint/2010/main" val="6171306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7C20E-0DAD-908E-C548-167A89562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57C56DA-3AFF-0B09-87FF-45767A3410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Šarlatánství v medicíně – jaro 2024</a:t>
            </a:r>
          </a:p>
        </p:txBody>
      </p:sp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E7A2B22B-DF5B-1CB3-F1BE-C957FBE53D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53</a:t>
            </a:fld>
            <a:endParaRPr lang="cs-CZ" altLang="cs-CZ" noProof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4BFF13F-BF1A-305A-D66B-9A1520160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560630"/>
            <a:ext cx="5581884" cy="698512"/>
          </a:xfrm>
        </p:spPr>
        <p:txBody>
          <a:bodyPr anchor="t">
            <a:normAutofit fontScale="90000"/>
          </a:bodyPr>
          <a:lstStyle/>
          <a:p>
            <a:pPr algn="r"/>
            <a:r>
              <a:rPr lang="cs-CZ" dirty="0"/>
              <a:t>Jaké specifické okolnosti nahrávají šarlatánům?</a:t>
            </a:r>
            <a:endParaRPr lang="sk-SK" dirty="0"/>
          </a:p>
        </p:txBody>
      </p:sp>
      <p:pic>
        <p:nvPicPr>
          <p:cNvPr id="4" name="Obrázok 3" descr="Obrázok, na ktorom je animovaná rozprávka, ilustrácia, animácia, kresba&#10;&#10;Automaticky generovaný popis">
            <a:extLst>
              <a:ext uri="{FF2B5EF4-FFF2-40B4-BE49-F238E27FC236}">
                <a16:creationId xmlns:a16="http://schemas.microsoft.com/office/drawing/2014/main" id="{30B581B5-0433-E45E-6E6E-ACAA31E913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61" y="2048361"/>
            <a:ext cx="6001339" cy="337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258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29C2D-4723-B38F-97D5-B93F4C0DF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7856DAF1-DA31-D540-E507-62192DA778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6653BC-16C4-259D-E8AF-A38C8AD7C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err="1"/>
              <a:t>Specifické</a:t>
            </a:r>
            <a:r>
              <a:rPr lang="sk-SK" sz="3200" dirty="0"/>
              <a:t> okolnosti, </a:t>
            </a:r>
            <a:r>
              <a:rPr lang="sk-SK" sz="3200" dirty="0" err="1"/>
              <a:t>které</a:t>
            </a:r>
            <a:r>
              <a:rPr lang="sk-SK" sz="3200" dirty="0"/>
              <a:t> </a:t>
            </a:r>
            <a:r>
              <a:rPr lang="sk-SK" sz="3200" dirty="0" err="1"/>
              <a:t>nahrávají</a:t>
            </a:r>
            <a:r>
              <a:rPr lang="sk-SK" sz="3200" dirty="0"/>
              <a:t> </a:t>
            </a:r>
            <a:r>
              <a:rPr lang="sk-SK" sz="3200" dirty="0" err="1"/>
              <a:t>šarlatánům</a:t>
            </a:r>
            <a:r>
              <a:rPr lang="sk-SK" sz="3200" dirty="0"/>
              <a:t>:</a:t>
            </a:r>
            <a:endParaRPr lang="en-GB" sz="3200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1C214A94-32C7-330D-1013-EEC4E32A7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37699"/>
            <a:ext cx="6018844" cy="3924178"/>
          </a:xfrm>
        </p:spPr>
        <p:txBody>
          <a:bodyPr/>
          <a:lstStyle/>
          <a:p>
            <a:r>
              <a:rPr lang="sk-SK" sz="2400" b="1" dirty="0" err="1">
                <a:solidFill>
                  <a:schemeClr val="tx2"/>
                </a:solidFill>
              </a:rPr>
              <a:t>Nedůvěra</a:t>
            </a:r>
            <a:r>
              <a:rPr lang="sk-SK" sz="2400" dirty="0">
                <a:solidFill>
                  <a:schemeClr val="tx2"/>
                </a:solidFill>
              </a:rPr>
              <a:t> </a:t>
            </a:r>
            <a:r>
              <a:rPr lang="sk-SK" sz="2400" dirty="0" err="1">
                <a:solidFill>
                  <a:schemeClr val="tx2"/>
                </a:solidFill>
              </a:rPr>
              <a:t>vůči</a:t>
            </a:r>
            <a:r>
              <a:rPr lang="sk-SK" sz="2400" dirty="0">
                <a:solidFill>
                  <a:schemeClr val="tx2"/>
                </a:solidFill>
              </a:rPr>
              <a:t> </a:t>
            </a:r>
            <a:r>
              <a:rPr lang="sk-SK" sz="2400" dirty="0" err="1">
                <a:solidFill>
                  <a:schemeClr val="tx2"/>
                </a:solidFill>
              </a:rPr>
              <a:t>konvenčním</a:t>
            </a:r>
            <a:r>
              <a:rPr lang="sk-SK" sz="2400" dirty="0">
                <a:solidFill>
                  <a:schemeClr val="tx2"/>
                </a:solidFill>
              </a:rPr>
              <a:t>/doporučeným </a:t>
            </a:r>
            <a:r>
              <a:rPr lang="sk-SK" sz="2400" dirty="0" err="1">
                <a:solidFill>
                  <a:schemeClr val="tx2"/>
                </a:solidFill>
              </a:rPr>
              <a:t>postupům</a:t>
            </a:r>
            <a:r>
              <a:rPr lang="sk-SK" sz="2400" dirty="0">
                <a:solidFill>
                  <a:schemeClr val="tx2"/>
                </a:solidFill>
              </a:rPr>
              <a:t> – </a:t>
            </a:r>
            <a:r>
              <a:rPr lang="sk-SK" sz="2400" dirty="0" err="1">
                <a:solidFill>
                  <a:schemeClr val="tx2"/>
                </a:solidFill>
              </a:rPr>
              <a:t>proč</a:t>
            </a:r>
            <a:r>
              <a:rPr lang="sk-SK" sz="2400" dirty="0">
                <a:solidFill>
                  <a:schemeClr val="tx2"/>
                </a:solidFill>
              </a:rPr>
              <a:t> </a:t>
            </a:r>
            <a:r>
              <a:rPr lang="sk-SK" sz="2400" dirty="0" err="1">
                <a:solidFill>
                  <a:schemeClr val="tx2"/>
                </a:solidFill>
              </a:rPr>
              <a:t>můžu</a:t>
            </a:r>
            <a:r>
              <a:rPr lang="sk-SK" sz="2400" dirty="0">
                <a:solidFill>
                  <a:schemeClr val="tx2"/>
                </a:solidFill>
              </a:rPr>
              <a:t> </a:t>
            </a:r>
            <a:r>
              <a:rPr lang="sk-SK" sz="2400" dirty="0" err="1">
                <a:solidFill>
                  <a:schemeClr val="tx2"/>
                </a:solidFill>
              </a:rPr>
              <a:t>nedůvěřovat</a:t>
            </a:r>
            <a:r>
              <a:rPr lang="sk-SK" sz="2400" dirty="0">
                <a:solidFill>
                  <a:schemeClr val="tx2"/>
                </a:solidFill>
              </a:rPr>
              <a:t>...?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6" name="Zástupný objekt pre pätu 1">
            <a:extLst>
              <a:ext uri="{FF2B5EF4-FFF2-40B4-BE49-F238E27FC236}">
                <a16:creationId xmlns:a16="http://schemas.microsoft.com/office/drawing/2014/main" id="{88F3BE58-97AB-A949-6BB3-96D9E8A0E4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Šarlatánství v medicíně – jaro 2024</a:t>
            </a:r>
          </a:p>
        </p:txBody>
      </p:sp>
      <p:pic>
        <p:nvPicPr>
          <p:cNvPr id="7" name="Obrázok 6" descr="Obrázok, na ktorom je osoba, nebo, prst, necht&#10;&#10;Automaticky generovaný popis">
            <a:extLst>
              <a:ext uri="{FF2B5EF4-FFF2-40B4-BE49-F238E27FC236}">
                <a16:creationId xmlns:a16="http://schemas.microsoft.com/office/drawing/2014/main" id="{71CF49B5-1373-6317-FFB9-49761BEEC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132" y="1824068"/>
            <a:ext cx="3751439" cy="375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551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B932C-39C7-6AB8-A044-074181185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293BF2E-416A-A4C2-BA63-789A2502E8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97FAB02-84FA-D49C-CAF2-FFC268BC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err="1"/>
              <a:t>Specifické</a:t>
            </a:r>
            <a:r>
              <a:rPr lang="sk-SK" sz="3200" dirty="0"/>
              <a:t> okolnosti, </a:t>
            </a:r>
            <a:r>
              <a:rPr lang="sk-SK" sz="3200" dirty="0" err="1"/>
              <a:t>které</a:t>
            </a:r>
            <a:r>
              <a:rPr lang="sk-SK" sz="3200" dirty="0"/>
              <a:t> </a:t>
            </a:r>
            <a:r>
              <a:rPr lang="sk-SK" sz="3200" dirty="0" err="1"/>
              <a:t>nahrávají</a:t>
            </a:r>
            <a:r>
              <a:rPr lang="sk-SK" sz="3200" dirty="0"/>
              <a:t> </a:t>
            </a:r>
            <a:r>
              <a:rPr lang="sk-SK" sz="3200" dirty="0" err="1"/>
              <a:t>šarlatánům</a:t>
            </a:r>
            <a:r>
              <a:rPr lang="sk-SK" sz="3200" dirty="0"/>
              <a:t>:</a:t>
            </a:r>
            <a:endParaRPr lang="en-GB" sz="3200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CA3D3F76-EC74-80EC-2FF3-E32B33444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13655"/>
            <a:ext cx="10753200" cy="4414345"/>
          </a:xfrm>
        </p:spPr>
        <p:txBody>
          <a:bodyPr/>
          <a:lstStyle/>
          <a:p>
            <a:r>
              <a:rPr lang="sk-SK" sz="2000" b="1" dirty="0" err="1">
                <a:solidFill>
                  <a:schemeClr val="tx2"/>
                </a:solidFill>
              </a:rPr>
              <a:t>Nedůvěra</a:t>
            </a:r>
            <a:r>
              <a:rPr lang="sk-SK" sz="2000" dirty="0">
                <a:solidFill>
                  <a:schemeClr val="tx2"/>
                </a:solidFill>
              </a:rPr>
              <a:t> </a:t>
            </a:r>
            <a:r>
              <a:rPr lang="sk-SK" sz="2000" dirty="0" err="1">
                <a:solidFill>
                  <a:schemeClr val="tx2"/>
                </a:solidFill>
              </a:rPr>
              <a:t>vůči</a:t>
            </a:r>
            <a:r>
              <a:rPr lang="sk-SK" sz="2000" dirty="0">
                <a:solidFill>
                  <a:schemeClr val="tx2"/>
                </a:solidFill>
              </a:rPr>
              <a:t> </a:t>
            </a:r>
            <a:r>
              <a:rPr lang="sk-SK" sz="2000" dirty="0" err="1">
                <a:solidFill>
                  <a:schemeClr val="tx2"/>
                </a:solidFill>
              </a:rPr>
              <a:t>konvenčním</a:t>
            </a:r>
            <a:r>
              <a:rPr lang="sk-SK" sz="2000" dirty="0">
                <a:solidFill>
                  <a:schemeClr val="tx2"/>
                </a:solidFill>
              </a:rPr>
              <a:t>/doporučeným </a:t>
            </a:r>
            <a:r>
              <a:rPr lang="sk-SK" sz="2000" dirty="0" err="1">
                <a:solidFill>
                  <a:schemeClr val="tx2"/>
                </a:solidFill>
              </a:rPr>
              <a:t>postupům</a:t>
            </a:r>
            <a:r>
              <a:rPr lang="sk-SK" sz="2000" dirty="0">
                <a:solidFill>
                  <a:schemeClr val="tx2"/>
                </a:solidFill>
              </a:rPr>
              <a:t> (špatná </a:t>
            </a:r>
            <a:r>
              <a:rPr lang="sk-SK" sz="2000" dirty="0" err="1">
                <a:solidFill>
                  <a:schemeClr val="tx2"/>
                </a:solidFill>
              </a:rPr>
              <a:t>zkušenost</a:t>
            </a:r>
            <a:r>
              <a:rPr lang="sk-SK" sz="2000" dirty="0">
                <a:solidFill>
                  <a:schemeClr val="tx2"/>
                </a:solidFill>
              </a:rPr>
              <a:t>, skupinová </a:t>
            </a:r>
            <a:r>
              <a:rPr lang="sk-SK" sz="2000" dirty="0" err="1">
                <a:solidFill>
                  <a:schemeClr val="tx2"/>
                </a:solidFill>
              </a:rPr>
              <a:t>polarizace</a:t>
            </a:r>
            <a:r>
              <a:rPr lang="sk-SK" sz="2000" dirty="0">
                <a:solidFill>
                  <a:schemeClr val="tx2"/>
                </a:solidFill>
              </a:rPr>
              <a:t>, </a:t>
            </a:r>
            <a:r>
              <a:rPr lang="sk-SK" sz="2000" dirty="0" err="1">
                <a:solidFill>
                  <a:schemeClr val="tx2"/>
                </a:solidFill>
              </a:rPr>
              <a:t>konspirační</a:t>
            </a:r>
            <a:r>
              <a:rPr lang="sk-SK" sz="2000" dirty="0">
                <a:solidFill>
                  <a:schemeClr val="tx2"/>
                </a:solidFill>
              </a:rPr>
              <a:t> </a:t>
            </a:r>
            <a:r>
              <a:rPr lang="sk-SK" sz="2000" dirty="0" err="1">
                <a:solidFill>
                  <a:schemeClr val="tx2"/>
                </a:solidFill>
              </a:rPr>
              <a:t>teorie</a:t>
            </a:r>
            <a:r>
              <a:rPr lang="sk-SK" sz="2000" dirty="0">
                <a:solidFill>
                  <a:schemeClr val="tx2"/>
                </a:solidFill>
              </a:rPr>
              <a:t>, </a:t>
            </a:r>
            <a:r>
              <a:rPr lang="sk-SK" sz="2000" dirty="0" err="1">
                <a:solidFill>
                  <a:schemeClr val="tx2"/>
                </a:solidFill>
              </a:rPr>
              <a:t>dezinformace</a:t>
            </a:r>
            <a:r>
              <a:rPr lang="sk-SK" sz="2000" dirty="0">
                <a:solidFill>
                  <a:schemeClr val="tx2"/>
                </a:solidFill>
              </a:rPr>
              <a:t>, odpor </a:t>
            </a:r>
            <a:r>
              <a:rPr lang="sk-SK" sz="2000" dirty="0" err="1">
                <a:solidFill>
                  <a:schemeClr val="tx2"/>
                </a:solidFill>
              </a:rPr>
              <a:t>vůči</a:t>
            </a:r>
            <a:r>
              <a:rPr lang="sk-SK" sz="2000" dirty="0">
                <a:solidFill>
                  <a:schemeClr val="tx2"/>
                </a:solidFill>
              </a:rPr>
              <a:t> </a:t>
            </a:r>
            <a:r>
              <a:rPr lang="sk-SK" sz="2000" dirty="0" err="1">
                <a:solidFill>
                  <a:schemeClr val="tx2"/>
                </a:solidFill>
              </a:rPr>
              <a:t>autoritě</a:t>
            </a:r>
            <a:r>
              <a:rPr lang="sk-SK" sz="2000" dirty="0">
                <a:solidFill>
                  <a:schemeClr val="tx2"/>
                </a:solidFill>
              </a:rPr>
              <a:t>...) nebo </a:t>
            </a:r>
            <a:r>
              <a:rPr lang="sk-SK" sz="2000" dirty="0" err="1">
                <a:solidFill>
                  <a:schemeClr val="tx2"/>
                </a:solidFill>
              </a:rPr>
              <a:t>vědě</a:t>
            </a:r>
            <a:r>
              <a:rPr lang="sk-SK" sz="2000" dirty="0">
                <a:solidFill>
                  <a:schemeClr val="tx2"/>
                </a:solidFill>
              </a:rPr>
              <a:t> </a:t>
            </a:r>
            <a:r>
              <a:rPr lang="sk-SK" sz="2000" dirty="0" err="1">
                <a:solidFill>
                  <a:schemeClr val="tx2"/>
                </a:solidFill>
              </a:rPr>
              <a:t>jako</a:t>
            </a:r>
            <a:r>
              <a:rPr lang="sk-SK" sz="2000" dirty="0">
                <a:solidFill>
                  <a:schemeClr val="tx2"/>
                </a:solidFill>
              </a:rPr>
              <a:t> </a:t>
            </a:r>
            <a:r>
              <a:rPr lang="sk-SK" sz="2000" dirty="0" err="1">
                <a:solidFill>
                  <a:schemeClr val="tx2"/>
                </a:solidFill>
              </a:rPr>
              <a:t>takové</a:t>
            </a:r>
            <a:endParaRPr lang="sk-SK" sz="2000" dirty="0">
              <a:solidFill>
                <a:schemeClr val="tx2"/>
              </a:solidFill>
            </a:endParaRPr>
          </a:p>
          <a:p>
            <a:r>
              <a:rPr lang="sk-SK" sz="2000" dirty="0">
                <a:solidFill>
                  <a:schemeClr val="tx2"/>
                </a:solidFill>
              </a:rPr>
              <a:t>Strach </a:t>
            </a:r>
            <a:r>
              <a:rPr lang="sk-SK" sz="2000" dirty="0" err="1">
                <a:solidFill>
                  <a:schemeClr val="tx2"/>
                </a:solidFill>
              </a:rPr>
              <a:t>týkající</a:t>
            </a:r>
            <a:r>
              <a:rPr lang="sk-SK" sz="2000" dirty="0">
                <a:solidFill>
                  <a:schemeClr val="tx2"/>
                </a:solidFill>
              </a:rPr>
              <a:t> </a:t>
            </a:r>
            <a:r>
              <a:rPr lang="sk-SK" sz="2000" dirty="0" err="1">
                <a:solidFill>
                  <a:schemeClr val="tx2"/>
                </a:solidFill>
              </a:rPr>
              <a:t>se</a:t>
            </a:r>
            <a:r>
              <a:rPr lang="sk-SK" sz="2000" dirty="0">
                <a:solidFill>
                  <a:schemeClr val="tx2"/>
                </a:solidFill>
              </a:rPr>
              <a:t> bezpečnosti a </a:t>
            </a:r>
            <a:r>
              <a:rPr lang="sk-SK" sz="2000" dirty="0" err="1">
                <a:solidFill>
                  <a:schemeClr val="tx2"/>
                </a:solidFill>
              </a:rPr>
              <a:t>nepříjemných</a:t>
            </a:r>
            <a:r>
              <a:rPr lang="sk-SK" sz="2000" dirty="0">
                <a:solidFill>
                  <a:schemeClr val="tx2"/>
                </a:solidFill>
              </a:rPr>
              <a:t> </a:t>
            </a:r>
            <a:r>
              <a:rPr lang="sk-SK" sz="2000" b="1" dirty="0" err="1">
                <a:solidFill>
                  <a:schemeClr val="tx2"/>
                </a:solidFill>
              </a:rPr>
              <a:t>vedlejších</a:t>
            </a:r>
            <a:r>
              <a:rPr lang="sk-SK" sz="2000" b="1" dirty="0">
                <a:solidFill>
                  <a:schemeClr val="tx2"/>
                </a:solidFill>
              </a:rPr>
              <a:t> </a:t>
            </a:r>
            <a:r>
              <a:rPr lang="sk-SK" sz="2000" b="1" dirty="0" err="1">
                <a:solidFill>
                  <a:schemeClr val="tx2"/>
                </a:solidFill>
              </a:rPr>
              <a:t>účinků</a:t>
            </a:r>
            <a:r>
              <a:rPr lang="sk-SK" sz="2000" b="1" dirty="0">
                <a:solidFill>
                  <a:schemeClr val="tx2"/>
                </a:solidFill>
              </a:rPr>
              <a:t> </a:t>
            </a:r>
            <a:r>
              <a:rPr lang="sk-SK" sz="2000" dirty="0" err="1">
                <a:solidFill>
                  <a:schemeClr val="tx2"/>
                </a:solidFill>
              </a:rPr>
              <a:t>konvenčních</a:t>
            </a:r>
            <a:r>
              <a:rPr lang="sk-SK" sz="2000" dirty="0">
                <a:solidFill>
                  <a:schemeClr val="tx2"/>
                </a:solidFill>
              </a:rPr>
              <a:t> </a:t>
            </a:r>
            <a:r>
              <a:rPr lang="sk-SK" sz="2000" dirty="0" err="1">
                <a:solidFill>
                  <a:schemeClr val="tx2"/>
                </a:solidFill>
              </a:rPr>
              <a:t>přípravků</a:t>
            </a:r>
            <a:r>
              <a:rPr lang="sk-SK" sz="2000" dirty="0">
                <a:solidFill>
                  <a:schemeClr val="tx2"/>
                </a:solidFill>
              </a:rPr>
              <a:t> a </a:t>
            </a:r>
            <a:r>
              <a:rPr lang="sk-SK" sz="2000" dirty="0" err="1">
                <a:solidFill>
                  <a:schemeClr val="tx2"/>
                </a:solidFill>
              </a:rPr>
              <a:t>postupů</a:t>
            </a:r>
            <a:endParaRPr lang="sk-SK" sz="2000" dirty="0">
              <a:solidFill>
                <a:schemeClr val="tx2"/>
              </a:solidFill>
            </a:endParaRPr>
          </a:p>
          <a:p>
            <a:r>
              <a:rPr lang="sk-SK" sz="2000" b="1" dirty="0" err="1">
                <a:solidFill>
                  <a:schemeClr val="tx2"/>
                </a:solidFill>
              </a:rPr>
              <a:t>Nákladnost</a:t>
            </a:r>
            <a:r>
              <a:rPr lang="sk-SK" sz="2000" dirty="0">
                <a:solidFill>
                  <a:schemeClr val="tx2"/>
                </a:solidFill>
              </a:rPr>
              <a:t> nebo </a:t>
            </a:r>
            <a:r>
              <a:rPr lang="sk-SK" sz="2000" dirty="0" err="1">
                <a:solidFill>
                  <a:schemeClr val="tx2"/>
                </a:solidFill>
              </a:rPr>
              <a:t>obtížná</a:t>
            </a:r>
            <a:r>
              <a:rPr lang="sk-SK" sz="2000" dirty="0">
                <a:solidFill>
                  <a:schemeClr val="tx2"/>
                </a:solidFill>
              </a:rPr>
              <a:t> </a:t>
            </a:r>
            <a:r>
              <a:rPr lang="sk-SK" sz="2000" dirty="0" err="1">
                <a:solidFill>
                  <a:schemeClr val="tx2"/>
                </a:solidFill>
              </a:rPr>
              <a:t>dostupnost</a:t>
            </a:r>
            <a:r>
              <a:rPr lang="sk-SK" sz="2000" dirty="0">
                <a:solidFill>
                  <a:schemeClr val="tx2"/>
                </a:solidFill>
              </a:rPr>
              <a:t> konvenční </a:t>
            </a:r>
            <a:r>
              <a:rPr lang="sk-SK" sz="2000" dirty="0" err="1">
                <a:solidFill>
                  <a:schemeClr val="tx2"/>
                </a:solidFill>
              </a:rPr>
              <a:t>léčby</a:t>
            </a:r>
            <a:endParaRPr lang="sk-SK" sz="2000" dirty="0">
              <a:solidFill>
                <a:schemeClr val="tx2"/>
              </a:solidFill>
            </a:endParaRPr>
          </a:p>
          <a:p>
            <a:r>
              <a:rPr lang="sk-SK" sz="2000" dirty="0">
                <a:solidFill>
                  <a:schemeClr val="tx2"/>
                </a:solidFill>
              </a:rPr>
              <a:t>„</a:t>
            </a:r>
            <a:r>
              <a:rPr lang="sk-SK" sz="2000" b="1" dirty="0">
                <a:solidFill>
                  <a:schemeClr val="tx2"/>
                </a:solidFill>
              </a:rPr>
              <a:t>Poslední </a:t>
            </a:r>
            <a:r>
              <a:rPr lang="sk-SK" sz="2000" b="1" dirty="0" err="1">
                <a:solidFill>
                  <a:schemeClr val="tx2"/>
                </a:solidFill>
              </a:rPr>
              <a:t>naděje</a:t>
            </a:r>
            <a:r>
              <a:rPr lang="sk-SK" sz="2000" dirty="0">
                <a:solidFill>
                  <a:schemeClr val="tx2"/>
                </a:solidFill>
              </a:rPr>
              <a:t>“ </a:t>
            </a:r>
            <a:r>
              <a:rPr lang="sk-SK" sz="2000" i="1" dirty="0">
                <a:solidFill>
                  <a:schemeClr val="tx2"/>
                </a:solidFill>
              </a:rPr>
              <a:t>(„</a:t>
            </a:r>
            <a:r>
              <a:rPr lang="sk-SK" sz="2000" i="1" dirty="0" err="1">
                <a:solidFill>
                  <a:schemeClr val="tx2"/>
                </a:solidFill>
              </a:rPr>
              <a:t>Co</a:t>
            </a:r>
            <a:r>
              <a:rPr lang="sk-SK" sz="2000" i="1" dirty="0">
                <a:solidFill>
                  <a:schemeClr val="tx2"/>
                </a:solidFill>
              </a:rPr>
              <a:t> </a:t>
            </a:r>
            <a:r>
              <a:rPr lang="sk-SK" sz="2000" i="1" dirty="0" err="1">
                <a:solidFill>
                  <a:schemeClr val="tx2"/>
                </a:solidFill>
              </a:rPr>
              <a:t>kdyby</a:t>
            </a:r>
            <a:r>
              <a:rPr lang="sk-SK" sz="2000" i="1" dirty="0">
                <a:solidFill>
                  <a:schemeClr val="tx2"/>
                </a:solidFill>
              </a:rPr>
              <a:t> náhodou...“) </a:t>
            </a:r>
            <a:r>
              <a:rPr lang="sk-SK" sz="2000" dirty="0">
                <a:solidFill>
                  <a:schemeClr val="tx2"/>
                </a:solidFill>
              </a:rPr>
              <a:t>– silná </a:t>
            </a:r>
            <a:r>
              <a:rPr lang="sk-SK" sz="2000" dirty="0" err="1">
                <a:solidFill>
                  <a:schemeClr val="tx2"/>
                </a:solidFill>
              </a:rPr>
              <a:t>touha</a:t>
            </a:r>
            <a:r>
              <a:rPr lang="sk-SK" sz="2000" dirty="0">
                <a:solidFill>
                  <a:schemeClr val="tx2"/>
                </a:solidFill>
              </a:rPr>
              <a:t> po poslední šanci </a:t>
            </a:r>
            <a:r>
              <a:rPr lang="sk-SK" sz="2000" dirty="0" err="1">
                <a:solidFill>
                  <a:schemeClr val="tx2"/>
                </a:solidFill>
              </a:rPr>
              <a:t>při</a:t>
            </a:r>
            <a:r>
              <a:rPr lang="sk-SK" sz="2000" dirty="0">
                <a:solidFill>
                  <a:schemeClr val="tx2"/>
                </a:solidFill>
              </a:rPr>
              <a:t> špatné prognóze nebo </a:t>
            </a:r>
            <a:r>
              <a:rPr lang="sk-SK" sz="2000" dirty="0" err="1">
                <a:solidFill>
                  <a:schemeClr val="tx2"/>
                </a:solidFill>
              </a:rPr>
              <a:t>vysoce</a:t>
            </a:r>
            <a:r>
              <a:rPr lang="sk-SK" sz="2000" dirty="0">
                <a:solidFill>
                  <a:schemeClr val="tx2"/>
                </a:solidFill>
              </a:rPr>
              <a:t> rizikové / </a:t>
            </a:r>
            <a:r>
              <a:rPr lang="sk-SK" sz="2000" dirty="0" err="1">
                <a:solidFill>
                  <a:schemeClr val="tx2"/>
                </a:solidFill>
              </a:rPr>
              <a:t>omezeně</a:t>
            </a:r>
            <a:r>
              <a:rPr lang="sk-SK" sz="2000" dirty="0">
                <a:solidFill>
                  <a:schemeClr val="tx2"/>
                </a:solidFill>
              </a:rPr>
              <a:t> účinné konvenční </a:t>
            </a:r>
            <a:r>
              <a:rPr lang="sk-SK" sz="2000" dirty="0" err="1">
                <a:solidFill>
                  <a:schemeClr val="tx2"/>
                </a:solidFill>
              </a:rPr>
              <a:t>léčbě</a:t>
            </a:r>
            <a:endParaRPr lang="sk-SK" sz="2000" dirty="0">
              <a:solidFill>
                <a:schemeClr val="tx2"/>
              </a:solidFill>
            </a:endParaRPr>
          </a:p>
          <a:p>
            <a:r>
              <a:rPr lang="sk-SK" sz="2000" b="1" dirty="0">
                <a:solidFill>
                  <a:schemeClr val="tx2"/>
                </a:solidFill>
              </a:rPr>
              <a:t>Nedostupné nebo </a:t>
            </a:r>
            <a:r>
              <a:rPr lang="sk-SK" sz="2000" b="1" dirty="0" err="1">
                <a:solidFill>
                  <a:schemeClr val="tx2"/>
                </a:solidFill>
              </a:rPr>
              <a:t>matoucí</a:t>
            </a:r>
            <a:r>
              <a:rPr lang="sk-SK" sz="2000" b="1" dirty="0">
                <a:solidFill>
                  <a:schemeClr val="tx2"/>
                </a:solidFill>
              </a:rPr>
              <a:t> </a:t>
            </a:r>
            <a:r>
              <a:rPr lang="sk-SK" sz="2000" b="1" dirty="0" err="1">
                <a:solidFill>
                  <a:schemeClr val="tx2"/>
                </a:solidFill>
              </a:rPr>
              <a:t>informace</a:t>
            </a:r>
            <a:r>
              <a:rPr lang="sk-SK" sz="2000" b="1" dirty="0">
                <a:solidFill>
                  <a:schemeClr val="tx2"/>
                </a:solidFill>
              </a:rPr>
              <a:t> </a:t>
            </a:r>
            <a:r>
              <a:rPr lang="sk-SK" sz="2000" dirty="0">
                <a:solidFill>
                  <a:schemeClr val="tx2"/>
                </a:solidFill>
              </a:rPr>
              <a:t>o účinných </a:t>
            </a:r>
            <a:r>
              <a:rPr lang="sk-SK" sz="2000" dirty="0" err="1">
                <a:solidFill>
                  <a:schemeClr val="tx2"/>
                </a:solidFill>
              </a:rPr>
              <a:t>postupech</a:t>
            </a:r>
            <a:r>
              <a:rPr lang="sk-SK" sz="2000" dirty="0">
                <a:solidFill>
                  <a:schemeClr val="tx2"/>
                </a:solidFill>
              </a:rPr>
              <a:t> </a:t>
            </a:r>
          </a:p>
          <a:p>
            <a:r>
              <a:rPr lang="sk-SK" sz="2000" dirty="0" err="1">
                <a:solidFill>
                  <a:schemeClr val="tx2"/>
                </a:solidFill>
              </a:rPr>
              <a:t>Nedostupnost</a:t>
            </a:r>
            <a:r>
              <a:rPr lang="sk-SK" sz="2000" dirty="0">
                <a:solidFill>
                  <a:schemeClr val="tx2"/>
                </a:solidFill>
              </a:rPr>
              <a:t> </a:t>
            </a:r>
            <a:r>
              <a:rPr lang="sk-SK" sz="2000" dirty="0" err="1">
                <a:solidFill>
                  <a:schemeClr val="tx2"/>
                </a:solidFill>
              </a:rPr>
              <a:t>přímých</a:t>
            </a:r>
            <a:r>
              <a:rPr lang="sk-SK" sz="2000" dirty="0">
                <a:solidFill>
                  <a:schemeClr val="tx2"/>
                </a:solidFill>
              </a:rPr>
              <a:t> </a:t>
            </a:r>
            <a:r>
              <a:rPr lang="sk-SK" sz="2000" dirty="0" err="1">
                <a:solidFill>
                  <a:schemeClr val="tx2"/>
                </a:solidFill>
              </a:rPr>
              <a:t>důkazů</a:t>
            </a:r>
            <a:r>
              <a:rPr lang="sk-SK" sz="2000" dirty="0">
                <a:solidFill>
                  <a:schemeClr val="tx2"/>
                </a:solidFill>
              </a:rPr>
              <a:t> o </a:t>
            </a:r>
            <a:r>
              <a:rPr lang="sk-SK" sz="2000" dirty="0" err="1">
                <a:solidFill>
                  <a:schemeClr val="tx2"/>
                </a:solidFill>
              </a:rPr>
              <a:t>rizicích</a:t>
            </a:r>
            <a:r>
              <a:rPr lang="sk-SK" sz="2000" dirty="0">
                <a:solidFill>
                  <a:schemeClr val="tx2"/>
                </a:solidFill>
              </a:rPr>
              <a:t> </a:t>
            </a:r>
            <a:r>
              <a:rPr lang="sk-SK" sz="2000" dirty="0" err="1">
                <a:solidFill>
                  <a:schemeClr val="tx2"/>
                </a:solidFill>
              </a:rPr>
              <a:t>alternativních</a:t>
            </a:r>
            <a:r>
              <a:rPr lang="sk-SK" sz="2000" dirty="0">
                <a:solidFill>
                  <a:schemeClr val="tx2"/>
                </a:solidFill>
              </a:rPr>
              <a:t> </a:t>
            </a:r>
            <a:r>
              <a:rPr lang="sk-SK" sz="2000" dirty="0" err="1">
                <a:solidFill>
                  <a:schemeClr val="tx2"/>
                </a:solidFill>
              </a:rPr>
              <a:t>postupů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6" name="Zástupný objekt pre pätu 1">
            <a:extLst>
              <a:ext uri="{FF2B5EF4-FFF2-40B4-BE49-F238E27FC236}">
                <a16:creationId xmlns:a16="http://schemas.microsoft.com/office/drawing/2014/main" id="{E87AEF03-DFF1-4F4C-C851-B7D6059999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Šarlatánství v medicíně – jaro 2024</a:t>
            </a:r>
          </a:p>
        </p:txBody>
      </p:sp>
    </p:spTree>
    <p:extLst>
      <p:ext uri="{BB962C8B-B14F-4D97-AF65-F5344CB8AC3E}">
        <p14:creationId xmlns:p14="http://schemas.microsoft.com/office/powerpoint/2010/main" val="12189272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DB6AB12A-80E4-2603-1507-23164A1849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65B28FF-57D3-2634-F66E-A618FCE98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Kouzlo</a:t>
            </a:r>
            <a:r>
              <a:rPr lang="sk-SK" dirty="0"/>
              <a:t> </a:t>
            </a:r>
            <a:r>
              <a:rPr lang="sk-SK" dirty="0" err="1"/>
              <a:t>alternativních</a:t>
            </a:r>
            <a:r>
              <a:rPr lang="sk-SK" dirty="0"/>
              <a:t> </a:t>
            </a:r>
            <a:r>
              <a:rPr lang="sk-SK" dirty="0" err="1"/>
              <a:t>přístupů</a:t>
            </a:r>
            <a:endParaRPr lang="en-GB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41D2171E-2287-6F8E-FB86-37D89CAA0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597407"/>
            <a:ext cx="7139681" cy="4139998"/>
          </a:xfrm>
        </p:spPr>
        <p:txBody>
          <a:bodyPr/>
          <a:lstStyle/>
          <a:p>
            <a:r>
              <a:rPr lang="sk-SK" sz="1800" b="1" dirty="0">
                <a:solidFill>
                  <a:schemeClr val="tx2"/>
                </a:solidFill>
              </a:rPr>
              <a:t>„</a:t>
            </a:r>
            <a:r>
              <a:rPr lang="sk-SK" sz="1800" b="1" dirty="0" err="1">
                <a:solidFill>
                  <a:schemeClr val="tx2"/>
                </a:solidFill>
              </a:rPr>
              <a:t>Lidštější</a:t>
            </a:r>
            <a:r>
              <a:rPr lang="sk-SK" sz="1800" b="1" dirty="0">
                <a:solidFill>
                  <a:schemeClr val="tx2"/>
                </a:solidFill>
              </a:rPr>
              <a:t>“ </a:t>
            </a:r>
            <a:r>
              <a:rPr lang="sk-SK" sz="1800" b="1" dirty="0" err="1">
                <a:solidFill>
                  <a:schemeClr val="tx2"/>
                </a:solidFill>
              </a:rPr>
              <a:t>přístup</a:t>
            </a:r>
            <a:r>
              <a:rPr lang="sk-SK" sz="1800" b="1" dirty="0">
                <a:solidFill>
                  <a:schemeClr val="tx2"/>
                </a:solidFill>
              </a:rPr>
              <a:t> </a:t>
            </a:r>
            <a:r>
              <a:rPr lang="sk-SK" sz="1800" dirty="0">
                <a:solidFill>
                  <a:schemeClr val="tx2"/>
                </a:solidFill>
              </a:rPr>
              <a:t>– </a:t>
            </a:r>
            <a:r>
              <a:rPr lang="sk-SK" sz="1800" dirty="0" err="1">
                <a:solidFill>
                  <a:schemeClr val="tx2"/>
                </a:solidFill>
              </a:rPr>
              <a:t>důraz</a:t>
            </a:r>
            <a:r>
              <a:rPr lang="sk-SK" sz="1800" dirty="0">
                <a:solidFill>
                  <a:schemeClr val="tx2"/>
                </a:solidFill>
              </a:rPr>
              <a:t> na </a:t>
            </a:r>
            <a:r>
              <a:rPr lang="sk-SK" sz="1800" dirty="0" err="1">
                <a:solidFill>
                  <a:schemeClr val="tx2"/>
                </a:solidFill>
              </a:rPr>
              <a:t>emoce</a:t>
            </a:r>
            <a:r>
              <a:rPr lang="sk-SK" sz="1800" dirty="0">
                <a:solidFill>
                  <a:schemeClr val="tx2"/>
                </a:solidFill>
              </a:rPr>
              <a:t>, </a:t>
            </a:r>
            <a:r>
              <a:rPr lang="sk-SK" sz="1800" dirty="0" err="1">
                <a:solidFill>
                  <a:schemeClr val="tx2"/>
                </a:solidFill>
              </a:rPr>
              <a:t>vyslechnutí</a:t>
            </a:r>
            <a:r>
              <a:rPr lang="sk-SK" sz="1800" dirty="0">
                <a:solidFill>
                  <a:schemeClr val="tx2"/>
                </a:solidFill>
              </a:rPr>
              <a:t>, </a:t>
            </a:r>
            <a:r>
              <a:rPr lang="sk-SK" sz="1800" dirty="0" err="1">
                <a:solidFill>
                  <a:schemeClr val="tx2"/>
                </a:solidFill>
              </a:rPr>
              <a:t>porozumění</a:t>
            </a:r>
            <a:r>
              <a:rPr lang="sk-SK" sz="1800" dirty="0">
                <a:solidFill>
                  <a:schemeClr val="tx2"/>
                </a:solidFill>
              </a:rPr>
              <a:t>, </a:t>
            </a:r>
            <a:r>
              <a:rPr lang="sk-SK" sz="1800" dirty="0" err="1">
                <a:solidFill>
                  <a:schemeClr val="tx2"/>
                </a:solidFill>
              </a:rPr>
              <a:t>sklidnění</a:t>
            </a:r>
            <a:r>
              <a:rPr lang="sk-SK" sz="1800" dirty="0">
                <a:solidFill>
                  <a:schemeClr val="tx2"/>
                </a:solidFill>
              </a:rPr>
              <a:t>, </a:t>
            </a:r>
            <a:r>
              <a:rPr lang="sk-SK" sz="1800" dirty="0" err="1">
                <a:solidFill>
                  <a:schemeClr val="tx2"/>
                </a:solidFill>
              </a:rPr>
              <a:t>více</a:t>
            </a:r>
            <a:r>
              <a:rPr lang="sk-SK" sz="1800" dirty="0">
                <a:solidFill>
                  <a:schemeClr val="tx2"/>
                </a:solidFill>
              </a:rPr>
              <a:t> času pro pacienta, podpora </a:t>
            </a:r>
            <a:r>
              <a:rPr lang="sk-SK" sz="1800" b="1" dirty="0" err="1">
                <a:solidFill>
                  <a:schemeClr val="tx2"/>
                </a:solidFill>
              </a:rPr>
              <a:t>naděje</a:t>
            </a:r>
            <a:r>
              <a:rPr lang="sk-SK" sz="1800" b="1" dirty="0">
                <a:solidFill>
                  <a:schemeClr val="tx2"/>
                </a:solidFill>
              </a:rPr>
              <a:t> a </a:t>
            </a:r>
            <a:r>
              <a:rPr lang="sk-SK" sz="1800" b="1" dirty="0" err="1">
                <a:solidFill>
                  <a:schemeClr val="tx2"/>
                </a:solidFill>
              </a:rPr>
              <a:t>pozitivního</a:t>
            </a:r>
            <a:r>
              <a:rPr lang="sk-SK" sz="1800" b="1" dirty="0">
                <a:solidFill>
                  <a:schemeClr val="tx2"/>
                </a:solidFill>
              </a:rPr>
              <a:t> </a:t>
            </a:r>
            <a:r>
              <a:rPr lang="sk-SK" sz="1800" b="1" dirty="0" err="1">
                <a:solidFill>
                  <a:schemeClr val="tx2"/>
                </a:solidFill>
              </a:rPr>
              <a:t>pohledu</a:t>
            </a:r>
            <a:r>
              <a:rPr lang="sk-SK" sz="1800" b="1" dirty="0">
                <a:solidFill>
                  <a:schemeClr val="tx2"/>
                </a:solidFill>
              </a:rPr>
              <a:t> na </a:t>
            </a:r>
            <a:r>
              <a:rPr lang="sk-SK" sz="1800" b="1" dirty="0" err="1">
                <a:solidFill>
                  <a:schemeClr val="tx2"/>
                </a:solidFill>
              </a:rPr>
              <a:t>věc</a:t>
            </a:r>
            <a:r>
              <a:rPr lang="sk-SK" sz="1800" dirty="0">
                <a:solidFill>
                  <a:schemeClr val="tx2"/>
                </a:solidFill>
              </a:rPr>
              <a:t>... </a:t>
            </a:r>
            <a:r>
              <a:rPr lang="sk-SK" sz="1800" dirty="0" err="1">
                <a:solidFill>
                  <a:schemeClr val="tx2"/>
                </a:solidFill>
              </a:rPr>
              <a:t>Vlídný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dirty="0" err="1">
                <a:solidFill>
                  <a:schemeClr val="tx2"/>
                </a:solidFill>
              </a:rPr>
              <a:t>lidský</a:t>
            </a:r>
            <a:r>
              <a:rPr lang="sk-SK" sz="1800" dirty="0">
                <a:solidFill>
                  <a:schemeClr val="tx2"/>
                </a:solidFill>
              </a:rPr>
              <a:t> kontakt </a:t>
            </a:r>
            <a:r>
              <a:rPr lang="sk-SK" sz="1800" dirty="0" err="1">
                <a:solidFill>
                  <a:schemeClr val="tx2"/>
                </a:solidFill>
              </a:rPr>
              <a:t>vzbuzuje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dirty="0" err="1">
                <a:solidFill>
                  <a:schemeClr val="tx2"/>
                </a:solidFill>
              </a:rPr>
              <a:t>důvěru</a:t>
            </a:r>
            <a:r>
              <a:rPr lang="sk-SK" sz="1800" dirty="0">
                <a:solidFill>
                  <a:schemeClr val="tx2"/>
                </a:solidFill>
              </a:rPr>
              <a:t>!</a:t>
            </a:r>
          </a:p>
          <a:p>
            <a:r>
              <a:rPr lang="sk-SK" sz="1800" dirty="0" err="1">
                <a:solidFill>
                  <a:schemeClr val="tx2"/>
                </a:solidFill>
              </a:rPr>
              <a:t>Alternativní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dirty="0" err="1">
                <a:solidFill>
                  <a:schemeClr val="tx2"/>
                </a:solidFill>
              </a:rPr>
              <a:t>přístupy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dirty="0" err="1">
                <a:solidFill>
                  <a:schemeClr val="tx2"/>
                </a:solidFill>
              </a:rPr>
              <a:t>mohou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dirty="0" err="1">
                <a:solidFill>
                  <a:schemeClr val="tx2"/>
                </a:solidFill>
              </a:rPr>
              <a:t>být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b="1" dirty="0" err="1">
                <a:solidFill>
                  <a:schemeClr val="tx2"/>
                </a:solidFill>
              </a:rPr>
              <a:t>příjemné</a:t>
            </a:r>
            <a:r>
              <a:rPr lang="sk-SK" sz="1800" b="1" dirty="0">
                <a:solidFill>
                  <a:schemeClr val="tx2"/>
                </a:solidFill>
              </a:rPr>
              <a:t>, relaxační, </a:t>
            </a:r>
            <a:r>
              <a:rPr lang="sk-SK" sz="1800" b="1" dirty="0" err="1">
                <a:solidFill>
                  <a:schemeClr val="tx2"/>
                </a:solidFill>
              </a:rPr>
              <a:t>rozptylující</a:t>
            </a:r>
            <a:endParaRPr lang="sk-SK" sz="1800" b="1" dirty="0">
              <a:solidFill>
                <a:schemeClr val="tx2"/>
              </a:solidFill>
            </a:endParaRPr>
          </a:p>
          <a:p>
            <a:r>
              <a:rPr lang="sk-SK" sz="1800" dirty="0" err="1">
                <a:solidFill>
                  <a:schemeClr val="tx2"/>
                </a:solidFill>
              </a:rPr>
              <a:t>Někdy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dirty="0" err="1">
                <a:solidFill>
                  <a:schemeClr val="tx2"/>
                </a:solidFill>
              </a:rPr>
              <a:t>pomohou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b="1" dirty="0" err="1">
                <a:solidFill>
                  <a:schemeClr val="tx2"/>
                </a:solidFill>
              </a:rPr>
              <a:t>odbourat</a:t>
            </a:r>
            <a:r>
              <a:rPr lang="sk-SK" sz="1800" b="1" dirty="0">
                <a:solidFill>
                  <a:schemeClr val="tx2"/>
                </a:solidFill>
              </a:rPr>
              <a:t> </a:t>
            </a:r>
            <a:r>
              <a:rPr lang="sk-SK" sz="1800" b="1" dirty="0" err="1">
                <a:solidFill>
                  <a:schemeClr val="tx2"/>
                </a:solidFill>
              </a:rPr>
              <a:t>nepříjemné</a:t>
            </a:r>
            <a:r>
              <a:rPr lang="sk-SK" sz="1800" b="1" dirty="0">
                <a:solidFill>
                  <a:schemeClr val="tx2"/>
                </a:solidFill>
              </a:rPr>
              <a:t> </a:t>
            </a:r>
            <a:r>
              <a:rPr lang="sk-SK" sz="1800" b="1" dirty="0" err="1">
                <a:solidFill>
                  <a:schemeClr val="tx2"/>
                </a:solidFill>
              </a:rPr>
              <a:t>symptomy</a:t>
            </a:r>
            <a:r>
              <a:rPr lang="sk-SK" sz="1800" b="1" dirty="0">
                <a:solidFill>
                  <a:schemeClr val="tx2"/>
                </a:solidFill>
              </a:rPr>
              <a:t> </a:t>
            </a:r>
            <a:r>
              <a:rPr lang="sk-SK" sz="1800" dirty="0">
                <a:solidFill>
                  <a:schemeClr val="tx2"/>
                </a:solidFill>
              </a:rPr>
              <a:t>nebo </a:t>
            </a:r>
            <a:r>
              <a:rPr lang="sk-SK" sz="1800" dirty="0" err="1">
                <a:solidFill>
                  <a:schemeClr val="tx2"/>
                </a:solidFill>
              </a:rPr>
              <a:t>vedlejší</a:t>
            </a:r>
            <a:r>
              <a:rPr lang="sk-SK" sz="1800" dirty="0">
                <a:solidFill>
                  <a:schemeClr val="tx2"/>
                </a:solidFill>
              </a:rPr>
              <a:t> účinky </a:t>
            </a:r>
            <a:r>
              <a:rPr lang="sk-SK" sz="1800" dirty="0" err="1">
                <a:solidFill>
                  <a:schemeClr val="tx2"/>
                </a:solidFill>
              </a:rPr>
              <a:t>léčby</a:t>
            </a:r>
            <a:r>
              <a:rPr lang="sk-SK" sz="1800" dirty="0">
                <a:solidFill>
                  <a:schemeClr val="tx2"/>
                </a:solidFill>
              </a:rPr>
              <a:t> – </a:t>
            </a:r>
            <a:r>
              <a:rPr lang="sk-SK" sz="1800" dirty="0" err="1">
                <a:solidFill>
                  <a:schemeClr val="tx2"/>
                </a:solidFill>
              </a:rPr>
              <a:t>falešný</a:t>
            </a:r>
            <a:r>
              <a:rPr lang="sk-SK" sz="1800" dirty="0">
                <a:solidFill>
                  <a:schemeClr val="tx2"/>
                </a:solidFill>
              </a:rPr>
              <a:t> pocit, že </a:t>
            </a:r>
            <a:r>
              <a:rPr lang="sk-SK" sz="1800" dirty="0" err="1">
                <a:solidFill>
                  <a:schemeClr val="tx2"/>
                </a:solidFill>
              </a:rPr>
              <a:t>jsou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dirty="0" err="1">
                <a:solidFill>
                  <a:schemeClr val="tx2"/>
                </a:solidFill>
              </a:rPr>
              <a:t>celkově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dirty="0" err="1">
                <a:solidFill>
                  <a:schemeClr val="tx2"/>
                </a:solidFill>
              </a:rPr>
              <a:t>prospěšnější</a:t>
            </a:r>
            <a:r>
              <a:rPr lang="sk-SK" sz="1800" dirty="0">
                <a:solidFill>
                  <a:schemeClr val="tx2"/>
                </a:solidFill>
              </a:rPr>
              <a:t> „netoxickým“ </a:t>
            </a:r>
            <a:r>
              <a:rPr lang="sk-SK" sz="1800" dirty="0" err="1">
                <a:solidFill>
                  <a:schemeClr val="tx2"/>
                </a:solidFill>
              </a:rPr>
              <a:t>způsobem</a:t>
            </a:r>
            <a:endParaRPr lang="sk-SK" sz="1800" dirty="0">
              <a:solidFill>
                <a:schemeClr val="tx2"/>
              </a:solidFill>
            </a:endParaRPr>
          </a:p>
          <a:p>
            <a:r>
              <a:rPr lang="sk-SK" sz="1800" b="1" dirty="0">
                <a:solidFill>
                  <a:schemeClr val="tx2"/>
                </a:solidFill>
              </a:rPr>
              <a:t>Pocit </a:t>
            </a:r>
            <a:r>
              <a:rPr lang="sk-SK" sz="1800" b="1" dirty="0" err="1">
                <a:solidFill>
                  <a:schemeClr val="tx2"/>
                </a:solidFill>
              </a:rPr>
              <a:t>mnohem</a:t>
            </a:r>
            <a:r>
              <a:rPr lang="sk-SK" sz="1800" b="1" dirty="0">
                <a:solidFill>
                  <a:schemeClr val="tx2"/>
                </a:solidFill>
              </a:rPr>
              <a:t> </a:t>
            </a:r>
            <a:r>
              <a:rPr lang="sk-SK" sz="1800" b="1" dirty="0" err="1">
                <a:solidFill>
                  <a:schemeClr val="tx2"/>
                </a:solidFill>
              </a:rPr>
              <a:t>větší</a:t>
            </a:r>
            <a:r>
              <a:rPr lang="sk-SK" sz="1800" b="1" dirty="0">
                <a:solidFill>
                  <a:schemeClr val="tx2"/>
                </a:solidFill>
              </a:rPr>
              <a:t> kontroly</a:t>
            </a:r>
            <a:r>
              <a:rPr lang="sk-SK" sz="1800" dirty="0">
                <a:solidFill>
                  <a:schemeClr val="tx2"/>
                </a:solidFill>
              </a:rPr>
              <a:t>: „</a:t>
            </a:r>
            <a:r>
              <a:rPr lang="sk-SK" sz="1800" dirty="0" err="1">
                <a:solidFill>
                  <a:schemeClr val="tx2"/>
                </a:solidFill>
              </a:rPr>
              <a:t>Já</a:t>
            </a:r>
            <a:r>
              <a:rPr lang="sk-SK" sz="1800" dirty="0">
                <a:solidFill>
                  <a:schemeClr val="tx2"/>
                </a:solidFill>
              </a:rPr>
              <a:t> to </a:t>
            </a:r>
            <a:r>
              <a:rPr lang="sk-SK" sz="1800" dirty="0" err="1">
                <a:solidFill>
                  <a:schemeClr val="tx2"/>
                </a:solidFill>
              </a:rPr>
              <a:t>dělám</a:t>
            </a:r>
            <a:r>
              <a:rPr lang="sk-SK" sz="1800" dirty="0">
                <a:solidFill>
                  <a:schemeClr val="tx2"/>
                </a:solidFill>
              </a:rPr>
              <a:t> pro sebe“ spíše než „</a:t>
            </a:r>
            <a:r>
              <a:rPr lang="sk-SK" sz="1800" dirty="0" err="1">
                <a:solidFill>
                  <a:schemeClr val="tx2"/>
                </a:solidFill>
              </a:rPr>
              <a:t>něco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dirty="0" err="1">
                <a:solidFill>
                  <a:schemeClr val="tx2"/>
                </a:solidFill>
              </a:rPr>
              <a:t>se</a:t>
            </a:r>
            <a:r>
              <a:rPr lang="sk-SK" sz="1800" dirty="0">
                <a:solidFill>
                  <a:schemeClr val="tx2"/>
                </a:solidFill>
              </a:rPr>
              <a:t> mi </a:t>
            </a:r>
            <a:r>
              <a:rPr lang="sk-SK" sz="1800" dirty="0" err="1">
                <a:solidFill>
                  <a:schemeClr val="tx2"/>
                </a:solidFill>
              </a:rPr>
              <a:t>děje</a:t>
            </a:r>
            <a:r>
              <a:rPr lang="sk-SK" sz="1800" dirty="0">
                <a:solidFill>
                  <a:schemeClr val="tx2"/>
                </a:solidFill>
              </a:rPr>
              <a:t>“ / „</a:t>
            </a:r>
            <a:r>
              <a:rPr lang="sk-SK" sz="1800" dirty="0" err="1">
                <a:solidFill>
                  <a:schemeClr val="tx2"/>
                </a:solidFill>
              </a:rPr>
              <a:t>něco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dirty="0" err="1">
                <a:solidFill>
                  <a:schemeClr val="tx2"/>
                </a:solidFill>
              </a:rPr>
              <a:t>se</a:t>
            </a:r>
            <a:r>
              <a:rPr lang="sk-SK" sz="1800" dirty="0">
                <a:solidFill>
                  <a:schemeClr val="tx2"/>
                </a:solidFill>
              </a:rPr>
              <a:t> mnou </a:t>
            </a:r>
            <a:r>
              <a:rPr lang="sk-SK" sz="1800" dirty="0" err="1">
                <a:solidFill>
                  <a:schemeClr val="tx2"/>
                </a:solidFill>
              </a:rPr>
              <a:t>dělají</a:t>
            </a:r>
            <a:r>
              <a:rPr lang="sk-SK" sz="1800" dirty="0">
                <a:solidFill>
                  <a:schemeClr val="tx2"/>
                </a:solidFill>
              </a:rPr>
              <a:t>“</a:t>
            </a:r>
            <a:endParaRPr lang="en-GB" sz="1800" dirty="0">
              <a:solidFill>
                <a:schemeClr val="tx2"/>
              </a:solidFill>
            </a:endParaRPr>
          </a:p>
        </p:txBody>
      </p:sp>
      <p:pic>
        <p:nvPicPr>
          <p:cNvPr id="7" name="Obrázok 6" descr="Obrázok, na ktorom je osoba, kuchynské náčinie, hrnček, hrnčiarstvo&#10;&#10;Automaticky generovaný popis">
            <a:extLst>
              <a:ext uri="{FF2B5EF4-FFF2-40B4-BE49-F238E27FC236}">
                <a16:creationId xmlns:a16="http://schemas.microsoft.com/office/drawing/2014/main" id="{0CDDB6FE-CF8B-6878-B5A1-C967FD602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3" y="1777783"/>
            <a:ext cx="4386317" cy="3289738"/>
          </a:xfrm>
          <a:prstGeom prst="rect">
            <a:avLst/>
          </a:prstGeom>
        </p:spPr>
      </p:pic>
      <p:sp>
        <p:nvSpPr>
          <p:cNvPr id="8" name="Zástupný objekt pre pätu 1">
            <a:extLst>
              <a:ext uri="{FF2B5EF4-FFF2-40B4-BE49-F238E27FC236}">
                <a16:creationId xmlns:a16="http://schemas.microsoft.com/office/drawing/2014/main" id="{6CB4AB9B-1328-E562-FDAB-FA41C9D9BC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Šarlatánství v medicíně – jaro 2024</a:t>
            </a:r>
          </a:p>
        </p:txBody>
      </p:sp>
    </p:spTree>
    <p:extLst>
      <p:ext uri="{BB962C8B-B14F-4D97-AF65-F5344CB8AC3E}">
        <p14:creationId xmlns:p14="http://schemas.microsoft.com/office/powerpoint/2010/main" val="37466542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0045340-C26D-8E3B-698A-1D9A79AB05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Šarlatánství v medicíně – jaro 2024</a:t>
            </a:r>
          </a:p>
        </p:txBody>
      </p:sp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7954AD81-E099-1AAF-39D0-D632644668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57</a:t>
            </a:fld>
            <a:endParaRPr lang="cs-CZ" altLang="cs-CZ" noProof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78D2195-A683-279C-106F-EF1787579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730488"/>
            <a:ext cx="6950565" cy="698512"/>
          </a:xfrm>
        </p:spPr>
        <p:txBody>
          <a:bodyPr anchor="t">
            <a:normAutofit fontScale="90000"/>
          </a:bodyPr>
          <a:lstStyle/>
          <a:p>
            <a:r>
              <a:rPr lang="cs-CZ" dirty="0"/>
              <a:t>Jak komunikovat s člověkem pod vlivem šarlatána?</a:t>
            </a:r>
            <a:endParaRPr lang="sk-SK" dirty="0"/>
          </a:p>
        </p:txBody>
      </p:sp>
      <p:pic>
        <p:nvPicPr>
          <p:cNvPr id="5" name="Obrázok 4" descr="Obrázok, na ktorom je ošatenie, osoba, stena, obuv&#10;&#10;Automaticky generovaný popis">
            <a:extLst>
              <a:ext uri="{FF2B5EF4-FFF2-40B4-BE49-F238E27FC236}">
                <a16:creationId xmlns:a16="http://schemas.microsoft.com/office/drawing/2014/main" id="{D74B4D29-B2AD-4F32-EB45-FB530007D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599" y="1534576"/>
            <a:ext cx="6012401" cy="4008267"/>
          </a:xfrm>
          <a:prstGeom prst="rect">
            <a:avLst/>
          </a:prstGeom>
        </p:spPr>
      </p:pic>
      <p:sp>
        <p:nvSpPr>
          <p:cNvPr id="7" name="Bublina reči: oválna 6">
            <a:extLst>
              <a:ext uri="{FF2B5EF4-FFF2-40B4-BE49-F238E27FC236}">
                <a16:creationId xmlns:a16="http://schemas.microsoft.com/office/drawing/2014/main" id="{5D6CB88E-66B9-EC86-B876-FC8326AF027F}"/>
              </a:ext>
            </a:extLst>
          </p:cNvPr>
          <p:cNvSpPr/>
          <p:nvPr/>
        </p:nvSpPr>
        <p:spPr bwMode="auto">
          <a:xfrm>
            <a:off x="8211599" y="169333"/>
            <a:ext cx="2253201" cy="1233241"/>
          </a:xfrm>
          <a:prstGeom prst="wedgeEllipseCallout">
            <a:avLst>
              <a:gd name="adj1" fmla="val 43613"/>
              <a:gd name="adj2" fmla="val 107398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7E56F7A7-B5C0-4533-A90C-350D02F8208D}"/>
              </a:ext>
            </a:extLst>
          </p:cNvPr>
          <p:cNvSpPr txBox="1"/>
          <p:nvPr/>
        </p:nvSpPr>
        <p:spPr>
          <a:xfrm>
            <a:off x="8310910" y="221658"/>
            <a:ext cx="2054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Jak </a:t>
            </a:r>
          </a:p>
          <a:p>
            <a:pPr algn="ctr"/>
            <a:r>
              <a:rPr lang="sk-SK" sz="20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můžeš</a:t>
            </a:r>
            <a:r>
              <a:rPr lang="sk-SK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sk-SK" sz="20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být</a:t>
            </a:r>
            <a:r>
              <a:rPr lang="sk-SK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tak blbej??!</a:t>
            </a:r>
            <a:endParaRPr lang="en-GB" sz="2000" b="1" dirty="0" err="1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00192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EB961-0F6C-7167-F583-E59DF04E6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88A80EC1-F60B-6B20-A5D0-DA9FC1B24B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C90197-8A4F-F729-5B03-EC5A44221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err="1"/>
              <a:t>Není</a:t>
            </a:r>
            <a:r>
              <a:rPr lang="sk-SK" sz="3200" dirty="0"/>
              <a:t> to </a:t>
            </a:r>
            <a:r>
              <a:rPr lang="sk-SK" sz="3200" dirty="0" err="1"/>
              <a:t>válka</a:t>
            </a:r>
            <a:r>
              <a:rPr lang="sk-SK" sz="3200" dirty="0"/>
              <a:t> ega proti egu...</a:t>
            </a:r>
            <a:endParaRPr lang="en-GB" sz="3200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C8996DEA-A003-903C-9C5A-E8A2B8F19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454936"/>
            <a:ext cx="11256889" cy="4139998"/>
          </a:xfrm>
        </p:spPr>
        <p:txBody>
          <a:bodyPr/>
          <a:lstStyle/>
          <a:p>
            <a:r>
              <a:rPr lang="sk-SK" sz="2000" b="1" dirty="0" err="1">
                <a:solidFill>
                  <a:schemeClr val="tx2">
                    <a:lumMod val="75000"/>
                  </a:schemeClr>
                </a:solidFill>
              </a:rPr>
              <a:t>Respekt</a:t>
            </a:r>
            <a:r>
              <a:rPr lang="sk-SK" sz="2000" b="1" dirty="0">
                <a:solidFill>
                  <a:schemeClr val="tx2">
                    <a:lumMod val="75000"/>
                  </a:schemeClr>
                </a:solidFill>
              </a:rPr>
              <a:t> a „</a:t>
            </a:r>
            <a:r>
              <a:rPr lang="sk-SK" sz="2000" b="1" dirty="0" err="1">
                <a:solidFill>
                  <a:schemeClr val="tx2">
                    <a:lumMod val="75000"/>
                  </a:schemeClr>
                </a:solidFill>
              </a:rPr>
              <a:t>racionální</a:t>
            </a:r>
            <a:r>
              <a:rPr lang="sk-SK" sz="2000" b="1" dirty="0">
                <a:solidFill>
                  <a:schemeClr val="tx2">
                    <a:lumMod val="75000"/>
                  </a:schemeClr>
                </a:solidFill>
              </a:rPr>
              <a:t> pokora“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</a:rPr>
              <a:t>Pamatuji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</a:rPr>
              <a:t>, že každý 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</a:rPr>
              <a:t>vycházíme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</a:rPr>
              <a:t>ze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</a:rPr>
              <a:t>specifického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</a:rPr>
              <a:t>informačního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</a:rPr>
              <a:t> základu. 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</a:rPr>
              <a:t>Pevnost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</a:rPr>
              <a:t> jeho/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</a:rPr>
              <a:t>její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</a:rPr>
              <a:t>přesedčení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</a:rPr>
              <a:t>může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</a:rPr>
              <a:t>být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</a:rPr>
              <a:t> tak silná a 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</a:rPr>
              <a:t>dobře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</a:rPr>
              <a:t>podložena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</a:rPr>
              <a:t>selektivně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</a:rPr>
              <a:t> dostupnými 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</a:rPr>
              <a:t>důkazy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</a:rPr>
              <a:t>jako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</a:rPr>
              <a:t> je 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</a:rPr>
              <a:t>pevnost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</a:rPr>
              <a:t>mého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</a:rPr>
              <a:t>přesvědčení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</a:rPr>
              <a:t>. Je možné, že 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</a:rPr>
              <a:t>se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</a:rPr>
              <a:t>taky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</a:rPr>
              <a:t>mýlím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</a:rPr>
              <a:t>můj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</a:rPr>
              <a:t>subjektivní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</a:rPr>
              <a:t> pocit je 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</a:rPr>
              <a:t>stejně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</a:rPr>
              <a:t>zkreslený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</a:rPr>
              <a:t>jako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</a:rPr>
              <a:t> ten jeho/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</a:rPr>
              <a:t>její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r>
              <a:rPr lang="sk-SK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Aktivní</a:t>
            </a:r>
            <a:r>
              <a:rPr lang="sk-SK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vyslechnutí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Zajímám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se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odkud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názor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pochází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 čím je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podložen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I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pokud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ho/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ji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nebudu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schopen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přesvědčit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alespoň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mi to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pomůže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porozumět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jeho/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její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motivům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</a:p>
          <a:p>
            <a:r>
              <a:rPr lang="sk-SK" sz="2000" b="1" dirty="0" err="1">
                <a:solidFill>
                  <a:schemeClr val="tx2">
                    <a:lumMod val="75000"/>
                  </a:schemeClr>
                </a:solidFill>
              </a:rPr>
              <a:t>Vyjádření</a:t>
            </a:r>
            <a:r>
              <a:rPr lang="sk-SK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k-SK" sz="2000" b="1" dirty="0" err="1">
                <a:solidFill>
                  <a:schemeClr val="tx2">
                    <a:lumMod val="75000"/>
                  </a:schemeClr>
                </a:solidFill>
              </a:rPr>
              <a:t>porozumění</a:t>
            </a:r>
            <a:r>
              <a:rPr lang="sk-SK" sz="2000" b="1" dirty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sk-SK" sz="2000" b="1" dirty="0" err="1">
                <a:solidFill>
                  <a:schemeClr val="tx2">
                    <a:lumMod val="75000"/>
                  </a:schemeClr>
                </a:solidFill>
              </a:rPr>
              <a:t>důvodů</a:t>
            </a:r>
            <a:r>
              <a:rPr lang="sk-SK" sz="20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sk-SK" sz="2000" b="1" dirty="0" err="1">
                <a:solidFill>
                  <a:schemeClr val="tx2">
                    <a:lumMod val="75000"/>
                  </a:schemeClr>
                </a:solidFill>
              </a:rPr>
              <a:t>proč</a:t>
            </a:r>
            <a:r>
              <a:rPr lang="sk-SK" sz="2000" b="1" dirty="0">
                <a:solidFill>
                  <a:schemeClr val="tx2">
                    <a:lumMod val="75000"/>
                  </a:schemeClr>
                </a:solidFill>
              </a:rPr>
              <a:t> to </a:t>
            </a:r>
            <a:r>
              <a:rPr lang="sk-SK" sz="2000" b="1" dirty="0" err="1">
                <a:solidFill>
                  <a:schemeClr val="tx2">
                    <a:lumMod val="75000"/>
                  </a:schemeClr>
                </a:solidFill>
              </a:rPr>
              <a:t>já</a:t>
            </a:r>
            <a:r>
              <a:rPr lang="sk-SK" sz="2000" b="1" dirty="0">
                <a:solidFill>
                  <a:schemeClr val="tx2">
                    <a:lumMod val="75000"/>
                  </a:schemeClr>
                </a:solidFill>
              </a:rPr>
              <a:t> vidím </a:t>
            </a:r>
            <a:r>
              <a:rPr lang="sk-SK" sz="2000" b="1" dirty="0" err="1">
                <a:solidFill>
                  <a:schemeClr val="tx2">
                    <a:lumMod val="75000"/>
                  </a:schemeClr>
                </a:solidFill>
              </a:rPr>
              <a:t>jinak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</a:rPr>
              <a:t>Vyhnout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</a:rPr>
              <a:t>se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</a:rPr>
              <a:t> „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</a:rPr>
              <a:t>značkování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</a:rPr>
              <a:t>“ a 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</a:rPr>
              <a:t>znevažování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</a:rPr>
              <a:t>agresivní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</a:rPr>
              <a:t>emotivní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</a:rPr>
              <a:t>přetlačování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</a:rPr>
              <a:t> názoru má </a:t>
            </a:r>
            <a:r>
              <a:rPr lang="sk-SK" sz="2000" dirty="0" err="1">
                <a:solidFill>
                  <a:schemeClr val="tx2">
                    <a:lumMod val="75000"/>
                  </a:schemeClr>
                </a:solidFill>
              </a:rPr>
              <a:t>obyvkle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</a:rPr>
              <a:t> opačný efekt!</a:t>
            </a:r>
          </a:p>
          <a:p>
            <a:r>
              <a:rPr lang="sk-SK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Nevyčleňovať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lidi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 „podivným“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názorem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ze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své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komunity (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pokud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je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tedy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mou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motivací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naděje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na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pozitivní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vliv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nikoli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jejich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izolace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). </a:t>
            </a:r>
            <a:r>
              <a:rPr lang="sk-SK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Riziko skupinové </a:t>
            </a:r>
            <a:r>
              <a:rPr lang="sk-SK" sz="2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polarizace</a:t>
            </a:r>
            <a:r>
              <a:rPr lang="sk-SK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!</a:t>
            </a:r>
          </a:p>
        </p:txBody>
      </p:sp>
      <p:sp>
        <p:nvSpPr>
          <p:cNvPr id="6" name="Zástupný objekt pre pätu 1">
            <a:extLst>
              <a:ext uri="{FF2B5EF4-FFF2-40B4-BE49-F238E27FC236}">
                <a16:creationId xmlns:a16="http://schemas.microsoft.com/office/drawing/2014/main" id="{354C0132-EBC0-1A69-80D0-AC374F4BD2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Šarlatánství v medicíně – jaro 2024</a:t>
            </a:r>
          </a:p>
        </p:txBody>
      </p:sp>
    </p:spTree>
    <p:extLst>
      <p:ext uri="{BB962C8B-B14F-4D97-AF65-F5344CB8AC3E}">
        <p14:creationId xmlns:p14="http://schemas.microsoft.com/office/powerpoint/2010/main" val="21975338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15FAC-5B5D-61E3-CF00-99CD7F6FF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955483E-B78C-325F-3FB0-44FF7F63EC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Šarlatánství v medicíně – jaro 2024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69D7760-79D5-E5E9-5EA1-F7CE44AF77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372E69-792A-7543-BA31-3FEAC7FF5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Proč </a:t>
            </a:r>
            <a:r>
              <a:rPr lang="sk-SK" dirty="0" err="1"/>
              <a:t>šíření</a:t>
            </a:r>
            <a:r>
              <a:rPr lang="sk-SK" dirty="0"/>
              <a:t> </a:t>
            </a:r>
            <a:r>
              <a:rPr lang="sk-SK" dirty="0" err="1"/>
              <a:t>dezinformací</a:t>
            </a:r>
            <a:r>
              <a:rPr lang="sk-SK" dirty="0"/>
              <a:t> škodí, i </a:t>
            </a:r>
            <a:r>
              <a:rPr lang="sk-SK" dirty="0" err="1"/>
              <a:t>když</a:t>
            </a:r>
            <a:r>
              <a:rPr lang="sk-SK" dirty="0"/>
              <a:t> </a:t>
            </a:r>
            <a:r>
              <a:rPr lang="sk-SK" dirty="0" err="1"/>
              <a:t>jim</a:t>
            </a:r>
            <a:r>
              <a:rPr lang="sk-SK" dirty="0"/>
              <a:t> </a:t>
            </a:r>
            <a:r>
              <a:rPr lang="sk-SK" dirty="0" err="1"/>
              <a:t>lidé</a:t>
            </a:r>
            <a:r>
              <a:rPr lang="sk-SK" dirty="0"/>
              <a:t> </a:t>
            </a:r>
            <a:r>
              <a:rPr lang="sk-SK" dirty="0" err="1"/>
              <a:t>přímo</a:t>
            </a:r>
            <a:r>
              <a:rPr lang="sk-SK" dirty="0"/>
              <a:t> </a:t>
            </a:r>
            <a:r>
              <a:rPr lang="sk-SK" dirty="0" err="1"/>
              <a:t>neuvěří</a:t>
            </a:r>
            <a:r>
              <a:rPr lang="sk-SK" dirty="0"/>
              <a:t>?</a:t>
            </a:r>
            <a:endParaRPr lang="en-GB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52E33FE6-EDFA-7230-BED5-57A88F0FC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302933"/>
            <a:ext cx="6493600" cy="3772066"/>
          </a:xfrm>
        </p:spPr>
        <p:txBody>
          <a:bodyPr/>
          <a:lstStyle/>
          <a:p>
            <a:r>
              <a:rPr lang="sk-SK" sz="2400" dirty="0" err="1">
                <a:solidFill>
                  <a:schemeClr val="tx2"/>
                </a:solidFill>
              </a:rPr>
              <a:t>Pamatuj</a:t>
            </a:r>
            <a:r>
              <a:rPr lang="sk-SK" sz="2400" dirty="0">
                <a:solidFill>
                  <a:schemeClr val="tx2"/>
                </a:solidFill>
              </a:rPr>
              <a:t> na </a:t>
            </a:r>
            <a:r>
              <a:rPr lang="sk-SK" sz="2400" dirty="0" err="1">
                <a:solidFill>
                  <a:schemeClr val="tx2"/>
                </a:solidFill>
              </a:rPr>
              <a:t>primární</a:t>
            </a:r>
            <a:r>
              <a:rPr lang="sk-SK" sz="2400" dirty="0">
                <a:solidFill>
                  <a:schemeClr val="tx2"/>
                </a:solidFill>
              </a:rPr>
              <a:t> </a:t>
            </a:r>
            <a:r>
              <a:rPr lang="sk-SK" sz="2400" dirty="0" err="1">
                <a:solidFill>
                  <a:schemeClr val="tx2"/>
                </a:solidFill>
              </a:rPr>
              <a:t>důvěru</a:t>
            </a:r>
            <a:r>
              <a:rPr lang="sk-SK" sz="2400" dirty="0">
                <a:solidFill>
                  <a:schemeClr val="tx2"/>
                </a:solidFill>
              </a:rPr>
              <a:t>! </a:t>
            </a:r>
            <a:r>
              <a:rPr lang="sk-SK" sz="2400" i="1" dirty="0">
                <a:solidFill>
                  <a:schemeClr val="tx2"/>
                </a:solidFill>
              </a:rPr>
              <a:t>(No </a:t>
            </a:r>
            <a:r>
              <a:rPr lang="sk-SK" sz="2400" i="1" dirty="0" err="1">
                <a:solidFill>
                  <a:schemeClr val="tx2"/>
                </a:solidFill>
              </a:rPr>
              <a:t>smoke</a:t>
            </a:r>
            <a:r>
              <a:rPr lang="sk-SK" sz="2400" i="1" dirty="0">
                <a:solidFill>
                  <a:schemeClr val="tx2"/>
                </a:solidFill>
              </a:rPr>
              <a:t> </a:t>
            </a:r>
            <a:r>
              <a:rPr lang="sk-SK" sz="2400" i="1" dirty="0" err="1">
                <a:solidFill>
                  <a:schemeClr val="tx2"/>
                </a:solidFill>
              </a:rPr>
              <a:t>without</a:t>
            </a:r>
            <a:r>
              <a:rPr lang="sk-SK" sz="2400" i="1" dirty="0">
                <a:solidFill>
                  <a:schemeClr val="tx2"/>
                </a:solidFill>
              </a:rPr>
              <a:t> </a:t>
            </a:r>
            <a:r>
              <a:rPr lang="sk-SK" sz="2400" i="1" dirty="0" err="1">
                <a:solidFill>
                  <a:schemeClr val="tx2"/>
                </a:solidFill>
              </a:rPr>
              <a:t>fire</a:t>
            </a:r>
            <a:r>
              <a:rPr lang="sk-SK" sz="2400" i="1" dirty="0">
                <a:solidFill>
                  <a:schemeClr val="tx2"/>
                </a:solidFill>
              </a:rPr>
              <a:t>)</a:t>
            </a:r>
          </a:p>
          <a:p>
            <a:r>
              <a:rPr lang="sk-SK" sz="2400" dirty="0" err="1">
                <a:solidFill>
                  <a:schemeClr val="tx2"/>
                </a:solidFill>
              </a:rPr>
              <a:t>Lidé</a:t>
            </a:r>
            <a:r>
              <a:rPr lang="sk-SK" sz="2400" dirty="0">
                <a:solidFill>
                  <a:schemeClr val="tx2"/>
                </a:solidFill>
              </a:rPr>
              <a:t> </a:t>
            </a:r>
            <a:r>
              <a:rPr lang="sk-SK" sz="2400" dirty="0" err="1">
                <a:solidFill>
                  <a:schemeClr val="tx2"/>
                </a:solidFill>
              </a:rPr>
              <a:t>nemají</a:t>
            </a:r>
            <a:r>
              <a:rPr lang="sk-SK" sz="2400" dirty="0">
                <a:solidFill>
                  <a:schemeClr val="tx2"/>
                </a:solidFill>
              </a:rPr>
              <a:t> čas </a:t>
            </a:r>
            <a:r>
              <a:rPr lang="sk-SK" sz="2400" dirty="0" err="1">
                <a:solidFill>
                  <a:schemeClr val="tx2"/>
                </a:solidFill>
              </a:rPr>
              <a:t>všechny</a:t>
            </a:r>
            <a:r>
              <a:rPr lang="sk-SK" sz="2400" dirty="0">
                <a:solidFill>
                  <a:schemeClr val="tx2"/>
                </a:solidFill>
              </a:rPr>
              <a:t> </a:t>
            </a:r>
            <a:r>
              <a:rPr lang="sk-SK" sz="2400" dirty="0" err="1">
                <a:solidFill>
                  <a:schemeClr val="tx2"/>
                </a:solidFill>
              </a:rPr>
              <a:t>dezinformace</a:t>
            </a:r>
            <a:r>
              <a:rPr lang="sk-SK" sz="2400" dirty="0">
                <a:solidFill>
                  <a:schemeClr val="tx2"/>
                </a:solidFill>
              </a:rPr>
              <a:t> „</a:t>
            </a:r>
            <a:r>
              <a:rPr lang="sk-SK" sz="2400" dirty="0" err="1">
                <a:solidFill>
                  <a:schemeClr val="tx2"/>
                </a:solidFill>
              </a:rPr>
              <a:t>řešit</a:t>
            </a:r>
            <a:r>
              <a:rPr lang="sk-SK" sz="2400" dirty="0">
                <a:solidFill>
                  <a:schemeClr val="tx2"/>
                </a:solidFill>
              </a:rPr>
              <a:t>“ – vidí </a:t>
            </a:r>
            <a:r>
              <a:rPr lang="sk-SK" sz="2400" dirty="0" err="1">
                <a:solidFill>
                  <a:schemeClr val="tx2"/>
                </a:solidFill>
              </a:rPr>
              <a:t>pouze</a:t>
            </a:r>
            <a:r>
              <a:rPr lang="sk-SK" sz="2400" dirty="0">
                <a:solidFill>
                  <a:schemeClr val="tx2"/>
                </a:solidFill>
              </a:rPr>
              <a:t> to, že </a:t>
            </a:r>
            <a:r>
              <a:rPr lang="sk-SK" sz="2400" dirty="0" err="1">
                <a:solidFill>
                  <a:schemeClr val="tx2"/>
                </a:solidFill>
              </a:rPr>
              <a:t>se</a:t>
            </a:r>
            <a:r>
              <a:rPr lang="sk-SK" sz="2400" dirty="0">
                <a:solidFill>
                  <a:schemeClr val="tx2"/>
                </a:solidFill>
              </a:rPr>
              <a:t> hromadí určitá </a:t>
            </a:r>
            <a:r>
              <a:rPr lang="sk-SK" sz="2400" dirty="0" err="1">
                <a:solidFill>
                  <a:schemeClr val="tx2"/>
                </a:solidFill>
              </a:rPr>
              <a:t>tvrzení</a:t>
            </a:r>
            <a:r>
              <a:rPr lang="sk-SK" sz="2400" dirty="0">
                <a:solidFill>
                  <a:schemeClr val="tx2"/>
                </a:solidFill>
              </a:rPr>
              <a:t> (pro / proti) – </a:t>
            </a:r>
            <a:r>
              <a:rPr lang="sk-SK" sz="2400" b="1" dirty="0" err="1">
                <a:solidFill>
                  <a:schemeClr val="tx2"/>
                </a:solidFill>
              </a:rPr>
              <a:t>iluze</a:t>
            </a:r>
            <a:r>
              <a:rPr lang="sk-SK" sz="2400" b="1" dirty="0">
                <a:solidFill>
                  <a:schemeClr val="tx2"/>
                </a:solidFill>
              </a:rPr>
              <a:t> kontroverznosti </a:t>
            </a:r>
            <a:r>
              <a:rPr lang="sk-SK" sz="2400" dirty="0" err="1">
                <a:solidFill>
                  <a:schemeClr val="tx2"/>
                </a:solidFill>
              </a:rPr>
              <a:t>tématu</a:t>
            </a:r>
            <a:endParaRPr lang="sk-SK" sz="2400" dirty="0">
              <a:solidFill>
                <a:schemeClr val="tx2"/>
              </a:solidFill>
            </a:endParaRPr>
          </a:p>
          <a:p>
            <a:r>
              <a:rPr lang="sk-SK" sz="1800" dirty="0" err="1">
                <a:solidFill>
                  <a:schemeClr val="tx2"/>
                </a:solidFill>
              </a:rPr>
              <a:t>Pokud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dirty="0" err="1">
                <a:solidFill>
                  <a:schemeClr val="tx2"/>
                </a:solidFill>
              </a:rPr>
              <a:t>přestanu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dirty="0" err="1">
                <a:solidFill>
                  <a:schemeClr val="tx2"/>
                </a:solidFill>
              </a:rPr>
              <a:t>důvěřovat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dirty="0" err="1">
                <a:solidFill>
                  <a:schemeClr val="tx2"/>
                </a:solidFill>
              </a:rPr>
              <a:t>doporučením</a:t>
            </a:r>
            <a:r>
              <a:rPr lang="sk-SK" sz="1800" dirty="0">
                <a:solidFill>
                  <a:schemeClr val="tx2"/>
                </a:solidFill>
              </a:rPr>
              <a:t>, </a:t>
            </a:r>
            <a:r>
              <a:rPr lang="sk-SK" sz="1800" dirty="0" err="1">
                <a:solidFill>
                  <a:schemeClr val="tx2"/>
                </a:solidFill>
              </a:rPr>
              <a:t>mohu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dirty="0" err="1">
                <a:solidFill>
                  <a:schemeClr val="tx2"/>
                </a:solidFill>
              </a:rPr>
              <a:t>být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dirty="0" err="1">
                <a:solidFill>
                  <a:schemeClr val="tx2"/>
                </a:solidFill>
              </a:rPr>
              <a:t>více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dirty="0" err="1">
                <a:solidFill>
                  <a:schemeClr val="tx2"/>
                </a:solidFill>
              </a:rPr>
              <a:t>zranitelný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dirty="0" err="1">
                <a:solidFill>
                  <a:schemeClr val="tx2"/>
                </a:solidFill>
              </a:rPr>
              <a:t>vůči</a:t>
            </a:r>
            <a:r>
              <a:rPr lang="sk-SK" sz="1800" dirty="0">
                <a:solidFill>
                  <a:schemeClr val="tx2"/>
                </a:solidFill>
              </a:rPr>
              <a:t> „</a:t>
            </a:r>
            <a:r>
              <a:rPr lang="sk-SK" sz="1800" dirty="0" err="1">
                <a:solidFill>
                  <a:schemeClr val="tx2"/>
                </a:solidFill>
              </a:rPr>
              <a:t>alternativním</a:t>
            </a:r>
            <a:r>
              <a:rPr lang="sk-SK" sz="1800" dirty="0">
                <a:solidFill>
                  <a:schemeClr val="tx2"/>
                </a:solidFill>
              </a:rPr>
              <a:t>“ praktikám, </a:t>
            </a:r>
            <a:r>
              <a:rPr lang="sk-SK" sz="1800" dirty="0" err="1">
                <a:solidFill>
                  <a:schemeClr val="tx2"/>
                </a:solidFill>
              </a:rPr>
              <a:t>když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dirty="0" err="1">
                <a:solidFill>
                  <a:schemeClr val="tx2"/>
                </a:solidFill>
              </a:rPr>
              <a:t>najednou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dirty="0" err="1">
                <a:solidFill>
                  <a:schemeClr val="tx2"/>
                </a:solidFill>
              </a:rPr>
              <a:t>potřebuji</a:t>
            </a:r>
            <a:r>
              <a:rPr lang="sk-SK" sz="1800" dirty="0">
                <a:solidFill>
                  <a:schemeClr val="tx2"/>
                </a:solidFill>
              </a:rPr>
              <a:t> </a:t>
            </a:r>
            <a:r>
              <a:rPr lang="sk-SK" sz="1800" dirty="0" err="1">
                <a:solidFill>
                  <a:schemeClr val="tx2"/>
                </a:solidFill>
              </a:rPr>
              <a:t>řešení</a:t>
            </a:r>
            <a:r>
              <a:rPr lang="sk-SK" sz="18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9" name="Obrázok 8" descr="Obrázok, na ktorom je animák, kresba, ilustrácia, animovaná rozprávka&#10;&#10;Automaticky generovaný popis">
            <a:extLst>
              <a:ext uri="{FF2B5EF4-FFF2-40B4-BE49-F238E27FC236}">
                <a16:creationId xmlns:a16="http://schemas.microsoft.com/office/drawing/2014/main" id="{6556C5A2-A7CE-87E8-7EFB-E35AF540C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9" y="1896532"/>
            <a:ext cx="4281574" cy="37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54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1CEE1B37-9D46-A964-D0FE-86F2BAB4C4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6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id="{207837B6-EE5D-D016-B2FC-82F550581D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0325726" cy="6883817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7716CE2E-69B0-F33E-36F9-D2BCD429C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1844897"/>
            <a:ext cx="10753200" cy="2538207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Odbornos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je postavena na kritickém myšlení.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je a není kritické myšlení?</a:t>
            </a:r>
          </a:p>
        </p:txBody>
      </p:sp>
    </p:spTree>
    <p:extLst>
      <p:ext uri="{BB962C8B-B14F-4D97-AF65-F5344CB8AC3E}">
        <p14:creationId xmlns:p14="http://schemas.microsoft.com/office/powerpoint/2010/main" val="12703657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FCCCA683-2A53-426C-A7AA-9FA1C8651CE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DA638BC-B565-452D-9483-381654E3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759" y="4235669"/>
            <a:ext cx="7252138" cy="1365688"/>
          </a:xfrm>
        </p:spPr>
        <p:txBody>
          <a:bodyPr/>
          <a:lstStyle/>
          <a:p>
            <a:pPr algn="l"/>
            <a:r>
              <a:rPr lang="cs-CZ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POZNÁM KRITICKY MYSLÍCÍHO ČLOVĚKA?</a:t>
            </a:r>
          </a:p>
        </p:txBody>
      </p:sp>
    </p:spTree>
    <p:extLst>
      <p:ext uri="{BB962C8B-B14F-4D97-AF65-F5344CB8AC3E}">
        <p14:creationId xmlns:p14="http://schemas.microsoft.com/office/powerpoint/2010/main" val="3548351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31538CFB-168F-C3B2-5348-F3216EE94D6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86AADF2-4EED-4122-A502-66EE69C9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19683"/>
            <a:ext cx="10364451" cy="1596177"/>
          </a:xfrm>
        </p:spPr>
        <p:txBody>
          <a:bodyPr/>
          <a:lstStyle/>
          <a:p>
            <a:pPr algn="l"/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Jak poznám kriticky myslícího člověka?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0DA5450-55AF-4CF9-94EE-31C6474A14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3659" y="1731523"/>
            <a:ext cx="11400817" cy="4616726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Klade důraz na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DŮKAZY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– u sebe i opozice, rozlišuje míru podpoření tvrzení (řádný důkaz vs. spekulace; srovnání síly důkazů protichůdných tvrzení; alternativní vysvětlení atd.)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Posuzuje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věrohodnost zdroje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 informace 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– co to znamená?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Zajímá se o protiargument a pomáhá oponentovi formulovat jej co nejpřesněji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(strání se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argumentačních faulů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a nezneužívá oslabenou pozici oponenta)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Uvědomuje si, že je vždycky zaujatý a náchylný k logickým chybám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, i když to přímo „nepociťuje“, a testuje svá kognitivní zkreslení („Přijal bych tento argument od oponenta?“; „existuje alternativní vysvětlení?“; „co by změnilo můj názor?“)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Chová se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zodpovědně ohledně toho, co říká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(uvědomuje si, že i nepodložený výrok může lidi ovlivnit, např. vyvolat neoprávněné pochybnosti, nežádoucí chování...)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Zná povahu induktivních argumentů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– je připravený změnit názor s příchodem nových informací; rozlišuje silný a slabý argument, dostatek a nedostatek informací; uvědomuje si, že někdy je nutné udělat závěr z limitovaných informací – posuzuje kvalitu argumentu v čase, kdy byl formulován, nikoliv ze zpětného pohledu (</a:t>
            </a:r>
            <a:r>
              <a:rPr lang="cs-CZ" dirty="0" err="1">
                <a:solidFill>
                  <a:schemeClr val="accent5">
                    <a:lumMod val="50000"/>
                  </a:schemeClr>
                </a:solidFill>
              </a:rPr>
              <a:t>hindsight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5">
                    <a:lumMod val="50000"/>
                  </a:schemeClr>
                </a:solidFill>
              </a:rPr>
              <a:t>bias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08726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28F996E-EBD5-156D-D435-7791F15B0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Jak na </a:t>
            </a:r>
            <a:r>
              <a:rPr lang="sk-SK" dirty="0" err="1"/>
              <a:t>kognitivní</a:t>
            </a:r>
            <a:r>
              <a:rPr lang="sk-SK" dirty="0"/>
              <a:t> chyby a </a:t>
            </a:r>
            <a:r>
              <a:rPr lang="sk-SK" dirty="0" err="1"/>
              <a:t>zkreslení</a:t>
            </a:r>
            <a:endParaRPr lang="cs-CZ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C74A83A9-DB8B-D48F-F34C-A1FC3867E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62176"/>
            <a:ext cx="10820400" cy="45910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 POKOROU.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Kurz kritického myšlení – osvojení principů, povědomí o kognitivních chybách – jsou časté a </a:t>
            </a:r>
            <a:r>
              <a:rPr lang="cs-CZ" b="1" dirty="0">
                <a:solidFill>
                  <a:srgbClr val="002060"/>
                </a:solidFill>
              </a:rPr>
              <a:t>vyskytují se vždycky</a:t>
            </a:r>
            <a:r>
              <a:rPr lang="cs-CZ" dirty="0">
                <a:solidFill>
                  <a:srgbClr val="002060"/>
                </a:solidFill>
              </a:rPr>
              <a:t>! Nepodceňovat!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Návyk kladení otázek proti zkreslení („de-</a:t>
            </a:r>
            <a:r>
              <a:rPr lang="cs-CZ" dirty="0" err="1">
                <a:solidFill>
                  <a:srgbClr val="002060"/>
                </a:solidFill>
              </a:rPr>
              <a:t>biasing</a:t>
            </a:r>
            <a:r>
              <a:rPr lang="cs-CZ" dirty="0">
                <a:solidFill>
                  <a:srgbClr val="002060"/>
                </a:solidFill>
              </a:rPr>
              <a:t>“): </a:t>
            </a:r>
            <a:r>
              <a:rPr lang="cs-CZ" b="1" dirty="0">
                <a:solidFill>
                  <a:srgbClr val="002060"/>
                </a:solidFill>
              </a:rPr>
              <a:t>„Jak by to mohlo být jinak?“</a:t>
            </a:r>
            <a:r>
              <a:rPr lang="cs-CZ" dirty="0">
                <a:solidFill>
                  <a:srgbClr val="002060"/>
                </a:solidFill>
              </a:rPr>
              <a:t> – alternativní vysvětlení a postupy; diferenciální diagnostika; </a:t>
            </a:r>
            <a:r>
              <a:rPr lang="cs-CZ" b="1" dirty="0">
                <a:solidFill>
                  <a:srgbClr val="002060"/>
                </a:solidFill>
              </a:rPr>
              <a:t>ověření </a:t>
            </a:r>
            <a:r>
              <a:rPr lang="cs-CZ" b="1" dirty="0" err="1">
                <a:solidFill>
                  <a:srgbClr val="002060"/>
                </a:solidFill>
              </a:rPr>
              <a:t>vyvrátitelnosti</a:t>
            </a:r>
            <a:r>
              <a:rPr lang="cs-CZ" dirty="0">
                <a:solidFill>
                  <a:srgbClr val="002060"/>
                </a:solidFill>
              </a:rPr>
              <a:t>: „Co by se muselo stát, abych změnil názor?“ – podněcuji další ověřování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Medicína založená na důkazech </a:t>
            </a:r>
            <a:r>
              <a:rPr lang="cs-CZ" dirty="0">
                <a:solidFill>
                  <a:srgbClr val="002060"/>
                </a:solidFill>
              </a:rPr>
              <a:t>– osvojení principů vědeckého myšlení, schopnost posuzovat sílu důkazů – udělat z toho návyk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Odpočinek a prostor pro dělání rozhodnutí – k heuristikám se uchylujeme především, když nemáme dostatek zdrojů (čas, energie, mentální kapacita).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Dodržování protokolů; získávání </a:t>
            </a:r>
            <a:r>
              <a:rPr lang="cs-CZ" b="1" dirty="0">
                <a:solidFill>
                  <a:srgbClr val="002060"/>
                </a:solidFill>
              </a:rPr>
              <a:t>druhého pohledu </a:t>
            </a:r>
            <a:r>
              <a:rPr lang="cs-CZ" dirty="0">
                <a:solidFill>
                  <a:srgbClr val="002060"/>
                </a:solidFill>
              </a:rPr>
              <a:t>(</a:t>
            </a:r>
            <a:r>
              <a:rPr lang="cs-CZ" i="1" dirty="0">
                <a:solidFill>
                  <a:srgbClr val="002060"/>
                </a:solidFill>
              </a:rPr>
              <a:t>second </a:t>
            </a:r>
            <a:r>
              <a:rPr lang="cs-CZ" i="1" dirty="0" err="1">
                <a:solidFill>
                  <a:srgbClr val="002060"/>
                </a:solidFill>
              </a:rPr>
              <a:t>opinion</a:t>
            </a:r>
            <a:r>
              <a:rPr lang="cs-CZ" dirty="0">
                <a:solidFill>
                  <a:srgbClr val="002060"/>
                </a:solidFill>
              </a:rPr>
              <a:t>) – obzvlášť u vysokého rizika zkreslení (emoční zaujatost, </a:t>
            </a:r>
            <a:r>
              <a:rPr lang="cs-CZ" dirty="0" err="1">
                <a:solidFill>
                  <a:srgbClr val="002060"/>
                </a:solidFill>
              </a:rPr>
              <a:t>ovlivněnost</a:t>
            </a:r>
            <a:r>
              <a:rPr lang="cs-CZ" dirty="0">
                <a:solidFill>
                  <a:srgbClr val="002060"/>
                </a:solidFill>
              </a:rPr>
              <a:t> specifickým informačním vstupem)</a:t>
            </a:r>
          </a:p>
        </p:txBody>
      </p:sp>
    </p:spTree>
    <p:extLst>
      <p:ext uri="{BB962C8B-B14F-4D97-AF65-F5344CB8AC3E}">
        <p14:creationId xmlns:p14="http://schemas.microsoft.com/office/powerpoint/2010/main" val="19156499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70C948-9E80-4163-A110-2BB45DE0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317" y="831512"/>
            <a:ext cx="9364013" cy="1191233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KRITICKÁ DISKUSE: Náměty, které vám možná nenapadly...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C995146-1FAD-4395-AF24-4C6DE1EC74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2533650"/>
            <a:ext cx="10363826" cy="407670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Začít od sebe a své referenční skupiny </a:t>
            </a:r>
            <a:r>
              <a:rPr lang="cs-CZ" dirty="0">
                <a:solidFill>
                  <a:srgbClr val="002060"/>
                </a:solidFill>
              </a:rPr>
              <a:t>– „Je toto dobrý argument? Přijal bych takovéto zdůvodnění od oponenta? Dopouští se osoba nebo médium, kterému jinak důvěřuji nebo se s ním ztotožňuji, nějaké problematické strategie v prezentaci argumentů a snaze lidi přesvědčit? Kde vidím možná konfirmační zkreslení? Jaké alternativy nezvažuji?“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V debatě s oponentem se spíše na komunikaci svého postoje a vyvracení tvrzení, s kterými nesouhlasím, zaměřit na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důsledné reflektování postoje druhé strany 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(= AKTIVNÍ NASLOUCHÁNÍ) – pomoct MU verbalizovat argument tak, jak je zamýšlen („Je tohle to, co jsi myslel?“)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Hledání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společné půdy 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(„v čem spolu souhlasíme?“) a základního bodu rozporu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Otevřené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přiznávání omylů 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jako samozřejmost a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schopnost měnit názor 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na základě nových informací jako ctnost</a:t>
            </a:r>
          </a:p>
        </p:txBody>
      </p:sp>
    </p:spTree>
    <p:extLst>
      <p:ext uri="{BB962C8B-B14F-4D97-AF65-F5344CB8AC3E}">
        <p14:creationId xmlns:p14="http://schemas.microsoft.com/office/powerpoint/2010/main" val="1342065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2EF2EF72-BB44-22A8-6A78-365AEEC033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Šarlatánství v medicíně – jaro 2024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B6EEF17-EA65-8140-0FE9-9EC5F5F075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674722A-C188-E266-42CF-53DF38929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895000"/>
            <a:ext cx="10753200" cy="451576"/>
          </a:xfrm>
        </p:spPr>
        <p:txBody>
          <a:bodyPr/>
          <a:lstStyle/>
          <a:p>
            <a:r>
              <a:rPr lang="cs-CZ" dirty="0"/>
              <a:t>Děkuji za pozornost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80764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1CEE1B37-9D46-A964-D0FE-86F2BAB4C4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6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id="{207837B6-EE5D-D016-B2FC-82F550581D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0325726" cy="6883817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7716CE2E-69B0-F33E-36F9-D2BCD429C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je a není kritické myšlení?</a:t>
            </a:r>
          </a:p>
        </p:txBody>
      </p:sp>
      <p:sp>
        <p:nvSpPr>
          <p:cNvPr id="2" name="Zástupný objekt pre obsah 2">
            <a:extLst>
              <a:ext uri="{FF2B5EF4-FFF2-40B4-BE49-F238E27FC236}">
                <a16:creationId xmlns:a16="http://schemas.microsoft.com/office/drawing/2014/main" id="{4EE9BA2A-FA30-FCA9-6778-0A2A32FC8DDD}"/>
              </a:ext>
            </a:extLst>
          </p:cNvPr>
          <p:cNvSpPr txBox="1">
            <a:spLocks/>
          </p:cNvSpPr>
          <p:nvPr/>
        </p:nvSpPr>
        <p:spPr>
          <a:xfrm>
            <a:off x="720000" y="1705800"/>
            <a:ext cx="10363826" cy="4648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Kritické myšlení je...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ker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Pečlivé přemýšlení za účelem hodnocení výroků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ker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Založeno na zákonitostech induktivní a deduktivní logiky (posuzování důkazů)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ker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Konzistentní (i vzhledem k chování)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ker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Uvědomování si možných zdrojů zkreslení vlastního myšlení bez ohledu na pocit jistoty!</a:t>
            </a:r>
          </a:p>
          <a:p>
            <a:endParaRPr lang="cs-CZ" b="1" kern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ker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Kritické myšlení není...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ker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Kritizování, pohrdání, negativismus, cynismus...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ker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Odmítání tvrzení a doporučení na základě subjektivního pocitu nejistoty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ker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„Rovnostářský“ přístup k názorům bez ohledu na důkazy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ker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Automatický „průvodní jev“ inteligence nebo úrovně vzdělání</a:t>
            </a:r>
            <a:endParaRPr lang="cs-CZ" kern="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8244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904487-6907-4548-E2AA-353390DEA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103" y="312756"/>
            <a:ext cx="8798162" cy="1077229"/>
          </a:xfrm>
        </p:spPr>
        <p:txBody>
          <a:bodyPr/>
          <a:lstStyle/>
          <a:p>
            <a:r>
              <a:rPr lang="sk-SK" dirty="0"/>
              <a:t>Jak </a:t>
            </a:r>
            <a:r>
              <a:rPr lang="sk-SK" dirty="0" err="1"/>
              <a:t>přemýšlí</a:t>
            </a:r>
            <a:r>
              <a:rPr lang="sk-SK" dirty="0"/>
              <a:t> </a:t>
            </a:r>
            <a:r>
              <a:rPr lang="sk-SK" dirty="0" err="1"/>
              <a:t>skutečný</a:t>
            </a:r>
            <a:r>
              <a:rPr lang="sk-SK" dirty="0"/>
              <a:t> odborník </a:t>
            </a:r>
            <a:r>
              <a:rPr lang="sk-SK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B5D191C-3E58-66E5-EED2-74773E166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76" y="1389985"/>
            <a:ext cx="4911034" cy="507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48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F5660190-4DBB-C2B3-3CC0-2B475D8450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2089FFC-BB86-7560-9307-9B4C6B7E2E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79B087-EF33-8233-125E-EC47D5E1B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Šarlatánské praktiky ≠ nedostatečná kvalifikace 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0AF83F6B-5112-AD4D-AC3F-9CA874C0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44414"/>
            <a:ext cx="10753200" cy="3887586"/>
          </a:xfrm>
        </p:spPr>
        <p:txBody>
          <a:bodyPr/>
          <a:lstStyle/>
          <a:p>
            <a:r>
              <a:rPr lang="cs-CZ" sz="2400" dirty="0"/>
              <a:t>Realizace vědecky nepodpořených procedur</a:t>
            </a:r>
          </a:p>
          <a:p>
            <a:r>
              <a:rPr lang="cs-CZ" sz="2400" dirty="0"/>
              <a:t>Propagace a prodej vědecky nepodpořených produktů</a:t>
            </a:r>
          </a:p>
          <a:p>
            <a:r>
              <a:rPr lang="cs-CZ" sz="2400" dirty="0"/>
              <a:t>Nepotřebné zákroky a indikace</a:t>
            </a:r>
          </a:p>
          <a:p>
            <a:r>
              <a:rPr lang="cs-CZ" sz="2400" dirty="0"/>
              <a:t>Používání mylných/nepodpořených tvrzení za účelem motivovat pacienta/klienta k zákroku/zakoupení produktu, který reálně nepotřebuje; zavádějící doporučení, zastrašování</a:t>
            </a:r>
          </a:p>
          <a:p>
            <a:r>
              <a:rPr lang="cs-CZ" sz="2400" dirty="0"/>
              <a:t>Zamlčování nebo bagatelizace rizik preferovaného postupu</a:t>
            </a:r>
          </a:p>
          <a:p>
            <a:r>
              <a:rPr lang="cs-CZ" sz="2400" dirty="0"/>
              <a:t>Zamlčování nebo bagatelizace výhod „konkurenčního“ postupu nebo relevantních zdrojů informací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8112814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F31C82024C9247832CC989DF0C11D7" ma:contentTypeVersion="4" ma:contentTypeDescription="Vytvoří nový dokument" ma:contentTypeScope="" ma:versionID="2defdbb1717d94dc8167170d2a98cd9f">
  <xsd:schema xmlns:xsd="http://www.w3.org/2001/XMLSchema" xmlns:xs="http://www.w3.org/2001/XMLSchema" xmlns:p="http://schemas.microsoft.com/office/2006/metadata/properties" xmlns:ns2="6c2b8418-3f5a-4a3b-97ad-c20333fbc063" targetNamespace="http://schemas.microsoft.com/office/2006/metadata/properties" ma:root="true" ma:fieldsID="051f668feffab5e02ab8c7774dff04e8" ns2:_="">
    <xsd:import namespace="6c2b8418-3f5a-4a3b-97ad-c20333fbc0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b8418-3f5a-4a3b-97ad-c20333fbc0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62D24A-B921-464D-9CBE-2ACA6EAAC1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2b8418-3f5a-4a3b-97ad-c20333fbc0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EB8C21-6455-4CAB-9E6C-FF2BBC5C704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04A478C-59C2-403C-9432-598165C90B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</Template>
  <TotalTime>5526</TotalTime>
  <Words>4463</Words>
  <Application>Microsoft Office PowerPoint</Application>
  <PresentationFormat>Širokouhlá</PresentationFormat>
  <Paragraphs>558</Paragraphs>
  <Slides>64</Slides>
  <Notes>9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64</vt:i4>
      </vt:variant>
    </vt:vector>
  </HeadingPairs>
  <TitlesOfParts>
    <vt:vector size="70" baseType="lpstr">
      <vt:lpstr>Arial</vt:lpstr>
      <vt:lpstr>Calibri</vt:lpstr>
      <vt:lpstr>Open Sans</vt:lpstr>
      <vt:lpstr>Tahoma</vt:lpstr>
      <vt:lpstr>Wingdings</vt:lpstr>
      <vt:lpstr>Prezentace_MU_CZ</vt:lpstr>
      <vt:lpstr>Odborník nebo šarlatán? Kritické myšlení a odbornost jako základ profesní odpovědnosti</vt:lpstr>
      <vt:lpstr>„Typický“ šarlatán...?</vt:lpstr>
      <vt:lpstr>Zákeřný šarlatán a jeho bláhová oběť...?</vt:lpstr>
      <vt:lpstr>On(a) nemůže být šarlatán...</vt:lpstr>
      <vt:lpstr>Šarlatánské praktiky ≠ nedostatečná kvalifikace </vt:lpstr>
      <vt:lpstr>Odbornost je postavena na kritickém myšlení.  Co je a není kritické myšlení?</vt:lpstr>
      <vt:lpstr>Co je a není kritické myšlení?</vt:lpstr>
      <vt:lpstr>Jak přemýšlí skutečný odborník </vt:lpstr>
      <vt:lpstr>Šarlatánské praktiky ≠ nedostatečná kvalifikace </vt:lpstr>
      <vt:lpstr>Temná triáda</vt:lpstr>
      <vt:lpstr>Prezentácia programu PowerPoint</vt:lpstr>
      <vt:lpstr>Profil šarlatánství</vt:lpstr>
      <vt:lpstr>Šarlatánství nemusí stát na chamtivosti...</vt:lpstr>
      <vt:lpstr>„Pseudověda nám toho moc neřekne  o fyzické realitě, ale vypovídá hodně o té sociální.“</vt:lpstr>
      <vt:lpstr>Anatomie šarlatánství</vt:lpstr>
      <vt:lpstr>Anatomie šarlatánství</vt:lpstr>
      <vt:lpstr>Šarlatánství nemusí být „osobním projektem“ jednotlivce...</vt:lpstr>
      <vt:lpstr>Šarlatánství a biznis</vt:lpstr>
      <vt:lpstr>Anatomie šarlatánství</vt:lpstr>
      <vt:lpstr>Prezentácia programu PowerPoint</vt:lpstr>
      <vt:lpstr>Naše vlastní mysl je náš největší manipulátor...</vt:lpstr>
      <vt:lpstr>Prezentácia programu PowerPoint</vt:lpstr>
      <vt:lpstr>Prezentácia programu PowerPoint</vt:lpstr>
      <vt:lpstr>Prezentácia programu PowerPoint</vt:lpstr>
      <vt:lpstr>Prezentácia programu PowerPoint</vt:lpstr>
      <vt:lpstr>Post hoc, ergo propter hoc... ...anebo když „testuji“ kvalitu výzkumu intervencí, nikoli kvalitu intervence výzkumem.</vt:lpstr>
      <vt:lpstr>Prezentácia programu PowerPoint</vt:lpstr>
      <vt:lpstr>Zkreslení v prospěch kongruence Přehnaná sebedůvěra</vt:lpstr>
      <vt:lpstr>Odborná intuice – jak funguje?</vt:lpstr>
      <vt:lpstr>Odborná intuice – jak funguje?</vt:lpstr>
      <vt:lpstr>Odborná intuice – jak funguje?</vt:lpstr>
      <vt:lpstr>Pokud máte postavení a lidé vám věří, stát se „nechtěně“ šarlatánem může být snadnější, než myslíte...</vt:lpstr>
      <vt:lpstr>Dělání chyb je zaručeno. Přiznat si omylnost je ale hořká pilulka...</vt:lpstr>
      <vt:lpstr>Jak zjistím, jestli je někdo šarlatán...?</vt:lpstr>
      <vt:lpstr>Manipulativní jazyk, který funguje:  Hezké argumenty</vt:lpstr>
      <vt:lpstr>Manipulativní jazyk, který funguje: Strategické podkopání důvěry</vt:lpstr>
      <vt:lpstr>Manipulativní jazyk, který funguje: Lapání do sítě emocí</vt:lpstr>
      <vt:lpstr>„Typická oběť“ šarlatána...?</vt:lpstr>
      <vt:lpstr>Jsou někteří lidé více náchylní propadnout šarlatánským praktikám...?</vt:lpstr>
      <vt:lpstr>Prezentácia programu PowerPoint</vt:lpstr>
      <vt:lpstr>Jsou někteří lidé více náchylní propadnout šarlatánským praktikám...?</vt:lpstr>
      <vt:lpstr>Co všechno způsobuje, že lidé podléhají šarlatánům?</vt:lpstr>
      <vt:lpstr>Prezentácia programu PowerPoint</vt:lpstr>
      <vt:lpstr>Prezentácia programu PowerPoint</vt:lpstr>
      <vt:lpstr>Persuaze – jak funguje?</vt:lpstr>
      <vt:lpstr>Přirozené lidské tendence, které nahrávají šarlatánům:</vt:lpstr>
      <vt:lpstr>Přirozené lidské tendence, které nahrávají šarlatánům:</vt:lpstr>
      <vt:lpstr>Přirozené lidské tendence, které nahrávají šarlatánům:</vt:lpstr>
      <vt:lpstr>Přirozené lidské tendence, které nahrávají šarlatánům:</vt:lpstr>
      <vt:lpstr>Přirozené lidské tendence, které nahrávají šarlatánům:</vt:lpstr>
      <vt:lpstr>Přirozené lidské tendence, které nahrávají šarlatánům:</vt:lpstr>
      <vt:lpstr>Prezentácia programu PowerPoint</vt:lpstr>
      <vt:lpstr>Jaké specifické okolnosti nahrávají šarlatánům?</vt:lpstr>
      <vt:lpstr>Specifické okolnosti, které nahrávají šarlatánům:</vt:lpstr>
      <vt:lpstr>Specifické okolnosti, které nahrávají šarlatánům:</vt:lpstr>
      <vt:lpstr>Kouzlo alternativních přístupů</vt:lpstr>
      <vt:lpstr>Jak komunikovat s člověkem pod vlivem šarlatána?</vt:lpstr>
      <vt:lpstr>Není to válka ega proti egu...</vt:lpstr>
      <vt:lpstr>Proč šíření dezinformací škodí, i když jim lidé přímo neuvěří?</vt:lpstr>
      <vt:lpstr>JAK POZNÁM KRITICKY MYSLÍCÍHO ČLOVĚKA?</vt:lpstr>
      <vt:lpstr>Jak poznám kriticky myslícího člověka?</vt:lpstr>
      <vt:lpstr>Jak na kognitivní chyby a zkreslení</vt:lpstr>
      <vt:lpstr>KRITICKÁ DISKUSE: Náměty, které vám možná nenapadly...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Medicína založena na důkazech</dc:title>
  <dc:creator>Samuel Hricko</dc:creator>
  <cp:lastModifiedBy>Tatiana Malatincová</cp:lastModifiedBy>
  <cp:revision>272</cp:revision>
  <cp:lastPrinted>1601-01-01T00:00:00Z</cp:lastPrinted>
  <dcterms:created xsi:type="dcterms:W3CDTF">2024-01-01T16:22:03Z</dcterms:created>
  <dcterms:modified xsi:type="dcterms:W3CDTF">2024-10-23T11:41:56Z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0x010100A9F31C82024C9247832CC989DF0C11D7</vt:lpwstr>
  </property>
</Properties>
</file>