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01" r:id="rId2"/>
    <p:sldId id="256" r:id="rId3"/>
    <p:sldId id="257" r:id="rId4"/>
    <p:sldId id="258" r:id="rId5"/>
    <p:sldId id="306" r:id="rId6"/>
    <p:sldId id="271" r:id="rId7"/>
    <p:sldId id="281" r:id="rId8"/>
    <p:sldId id="282" r:id="rId9"/>
    <p:sldId id="272" r:id="rId10"/>
    <p:sldId id="304" r:id="rId11"/>
    <p:sldId id="305" r:id="rId12"/>
    <p:sldId id="310" r:id="rId13"/>
    <p:sldId id="287" r:id="rId14"/>
    <p:sldId id="311" r:id="rId15"/>
    <p:sldId id="302" r:id="rId16"/>
    <p:sldId id="285" r:id="rId17"/>
    <p:sldId id="286" r:id="rId18"/>
    <p:sldId id="293" r:id="rId19"/>
    <p:sldId id="292" r:id="rId20"/>
    <p:sldId id="303" r:id="rId21"/>
    <p:sldId id="274" r:id="rId22"/>
    <p:sldId id="309" r:id="rId23"/>
    <p:sldId id="295" r:id="rId24"/>
    <p:sldId id="299" r:id="rId25"/>
    <p:sldId id="288" r:id="rId26"/>
    <p:sldId id="296" r:id="rId27"/>
    <p:sldId id="294" r:id="rId28"/>
    <p:sldId id="289" r:id="rId29"/>
    <p:sldId id="312" r:id="rId30"/>
    <p:sldId id="300" r:id="rId31"/>
    <p:sldId id="291" r:id="rId32"/>
    <p:sldId id="313" r:id="rId33"/>
    <p:sldId id="290" r:id="rId34"/>
    <p:sldId id="298" r:id="rId35"/>
    <p:sldId id="283" r:id="rId36"/>
    <p:sldId id="308" r:id="rId37"/>
    <p:sldId id="273" r:id="rId38"/>
    <p:sldId id="275" r:id="rId39"/>
    <p:sldId id="278" r:id="rId40"/>
    <p:sldId id="279" r:id="rId41"/>
    <p:sldId id="280" r:id="rId42"/>
    <p:sldId id="297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BEE7-14C4-44FB-A08E-619E98B56898}" type="datetimeFigureOut">
              <a:rPr lang="cs-CZ" smtClean="0"/>
              <a:t>21. 11. 2015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2FCAF-EACA-4EF9-9B72-61C5E045B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9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2FCAF-EACA-4EF9-9B72-61C5E045B456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96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C53ED2B-00C9-4A20-B018-FF128DAEB2CB}" type="datetimeFigureOut">
              <a:rPr lang="cs-CZ" smtClean="0"/>
              <a:t>21. 11. 2015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F6F5005-AC1A-43D8-82D2-9FCA71785E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ED2B-00C9-4A20-B018-FF128DAEB2CB}" type="datetimeFigureOut">
              <a:rPr lang="cs-CZ" smtClean="0"/>
              <a:t>21. 11. 2015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5005-AC1A-43D8-82D2-9FCA71785E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ED2B-00C9-4A20-B018-FF128DAEB2CB}" type="datetimeFigureOut">
              <a:rPr lang="cs-CZ" smtClean="0"/>
              <a:t>21. 11. 2015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5005-AC1A-43D8-82D2-9FCA71785E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C53ED2B-00C9-4A20-B018-FF128DAEB2CB}" type="datetimeFigureOut">
              <a:rPr lang="cs-CZ" smtClean="0"/>
              <a:t>21. 11. 2015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5005-AC1A-43D8-82D2-9FCA71785E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C53ED2B-00C9-4A20-B018-FF128DAEB2CB}" type="datetimeFigureOut">
              <a:rPr lang="cs-CZ" smtClean="0"/>
              <a:t>21. 11. 2015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F6F5005-AC1A-43D8-82D2-9FCA71785E98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53ED2B-00C9-4A20-B018-FF128DAEB2CB}" type="datetimeFigureOut">
              <a:rPr lang="cs-CZ" smtClean="0"/>
              <a:t>21. 11. 2015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6F5005-AC1A-43D8-82D2-9FCA71785E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C53ED2B-00C9-4A20-B018-FF128DAEB2CB}" type="datetimeFigureOut">
              <a:rPr lang="cs-CZ" smtClean="0"/>
              <a:t>21. 11. 2015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F6F5005-AC1A-43D8-82D2-9FCA71785E9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ED2B-00C9-4A20-B018-FF128DAEB2CB}" type="datetimeFigureOut">
              <a:rPr lang="cs-CZ" smtClean="0"/>
              <a:t>21. 11. 2015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5005-AC1A-43D8-82D2-9FCA71785E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53ED2B-00C9-4A20-B018-FF128DAEB2CB}" type="datetimeFigureOut">
              <a:rPr lang="cs-CZ" smtClean="0"/>
              <a:t>21. 11. 2015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6F5005-AC1A-43D8-82D2-9FCA71785E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C53ED2B-00C9-4A20-B018-FF128DAEB2CB}" type="datetimeFigureOut">
              <a:rPr lang="cs-CZ" smtClean="0"/>
              <a:t>21. 11. 2015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F6F5005-AC1A-43D8-82D2-9FCA71785E9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C53ED2B-00C9-4A20-B018-FF128DAEB2CB}" type="datetimeFigureOut">
              <a:rPr lang="cs-CZ" smtClean="0"/>
              <a:t>21. 11. 2015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F6F5005-AC1A-43D8-82D2-9FCA71785E9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C53ED2B-00C9-4A20-B018-FF128DAEB2CB}" type="datetimeFigureOut">
              <a:rPr lang="cs-CZ" smtClean="0"/>
              <a:t>21. 11. 2015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6F5005-AC1A-43D8-82D2-9FCA71785E98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4162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   </a:t>
            </a:r>
            <a:r>
              <a:rPr lang="cs-CZ" sz="5400" b="1" dirty="0" smtClean="0"/>
              <a:t>Materiály, nástroje</a:t>
            </a:r>
            <a:br>
              <a:rPr lang="cs-CZ" sz="5400" b="1" dirty="0" smtClean="0"/>
            </a:br>
            <a:r>
              <a:rPr lang="cs-CZ" sz="5400" b="1" dirty="0"/>
              <a:t> </a:t>
            </a:r>
            <a:r>
              <a:rPr lang="cs-CZ" sz="5400" b="1" dirty="0" smtClean="0"/>
              <a:t>         a přístroje</a:t>
            </a:r>
            <a:br>
              <a:rPr lang="cs-CZ" sz="5400" b="1" dirty="0" smtClean="0"/>
            </a:br>
            <a:r>
              <a:rPr lang="cs-CZ" sz="5400" b="1" dirty="0" smtClean="0"/>
              <a:t>       v </a:t>
            </a:r>
            <a:r>
              <a:rPr lang="cs-CZ" sz="5400" b="1" dirty="0" err="1" smtClean="0"/>
              <a:t>endodoncii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4149080"/>
            <a:ext cx="8229600" cy="2377736"/>
          </a:xfrm>
        </p:spPr>
        <p:txBody>
          <a:bodyPr/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Mgr. Petra </a:t>
            </a:r>
            <a:r>
              <a:rPr lang="cs-CZ" dirty="0" err="1" smtClean="0"/>
              <a:t>Bielczyková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58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instrumentária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2400" dirty="0" smtClean="0"/>
              <a:t>Lokální  anestezie ( pokud bude potřeba)</a:t>
            </a:r>
          </a:p>
          <a:p>
            <a:r>
              <a:rPr lang="cs-CZ" sz="2400" dirty="0" err="1" smtClean="0"/>
              <a:t>Apexlokátor</a:t>
            </a:r>
            <a:r>
              <a:rPr lang="cs-CZ" sz="2400" dirty="0" smtClean="0"/>
              <a:t> ( měrka)</a:t>
            </a:r>
          </a:p>
          <a:p>
            <a:r>
              <a:rPr lang="cs-CZ" sz="2400" dirty="0" smtClean="0"/>
              <a:t>Roztok na výplach kořenového kanálku</a:t>
            </a:r>
          </a:p>
          <a:p>
            <a:r>
              <a:rPr lang="cs-CZ" sz="2400" dirty="0" smtClean="0"/>
              <a:t>Stojánek na nástroje</a:t>
            </a:r>
          </a:p>
          <a:p>
            <a:r>
              <a:rPr lang="cs-CZ" sz="2400" dirty="0" smtClean="0"/>
              <a:t>Papírové, případně</a:t>
            </a:r>
          </a:p>
          <a:p>
            <a:pPr marL="64008" indent="0">
              <a:buNone/>
            </a:pPr>
            <a:r>
              <a:rPr lang="cs-CZ" sz="2400" dirty="0" smtClean="0"/>
              <a:t> </a:t>
            </a:r>
            <a:r>
              <a:rPr lang="cs-CZ" sz="2400" dirty="0" err="1" smtClean="0"/>
              <a:t>gutaperchové</a:t>
            </a:r>
            <a:r>
              <a:rPr lang="cs-CZ" sz="2400" dirty="0" smtClean="0"/>
              <a:t> čepy</a:t>
            </a:r>
          </a:p>
          <a:p>
            <a:pPr marL="64008" indent="0">
              <a:buNone/>
            </a:pPr>
            <a:endParaRPr lang="cs-CZ" sz="2400" dirty="0" smtClean="0"/>
          </a:p>
          <a:p>
            <a:endParaRPr lang="cs-CZ" sz="2400" dirty="0" smtClean="0"/>
          </a:p>
          <a:p>
            <a:endParaRPr lang="cs-CZ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28590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35613" y="5143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Stojánek k rychlému odkládání</a:t>
            </a:r>
          </a:p>
          <a:p>
            <a:r>
              <a:rPr lang="cs-CZ" dirty="0"/>
              <a:t> kořenových nástrojů, je možné</a:t>
            </a:r>
          </a:p>
          <a:p>
            <a:r>
              <a:rPr lang="cs-CZ" dirty="0"/>
              <a:t> naplnění dezinfekčním roztokem, </a:t>
            </a:r>
          </a:p>
          <a:p>
            <a:r>
              <a:rPr lang="cs-CZ" dirty="0" err="1"/>
              <a:t>autoklavovatelné</a:t>
            </a:r>
            <a:r>
              <a:rPr lang="cs-CZ" dirty="0"/>
              <a:t>, </a:t>
            </a:r>
          </a:p>
          <a:p>
            <a:r>
              <a:rPr lang="cs-CZ" dirty="0"/>
              <a:t>vyrobeno z hliníku</a:t>
            </a:r>
          </a:p>
        </p:txBody>
      </p:sp>
    </p:spTree>
    <p:extLst>
      <p:ext uri="{BB962C8B-B14F-4D97-AF65-F5344CB8AC3E}">
        <p14:creationId xmlns:p14="http://schemas.microsoft.com/office/powerpoint/2010/main" val="288768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instrumentária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852737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Endodontický set</a:t>
            </a:r>
          </a:p>
          <a:p>
            <a:r>
              <a:rPr lang="cs-CZ" dirty="0" smtClean="0"/>
              <a:t>EDTA pasta </a:t>
            </a:r>
          </a:p>
          <a:p>
            <a:r>
              <a:rPr lang="cs-CZ" dirty="0" err="1" smtClean="0"/>
              <a:t>Sealer</a:t>
            </a:r>
            <a:endParaRPr lang="cs-CZ" dirty="0" smtClean="0"/>
          </a:p>
          <a:p>
            <a:r>
              <a:rPr lang="cs-CZ" dirty="0" smtClean="0"/>
              <a:t>Hladítko, </a:t>
            </a:r>
            <a:r>
              <a:rPr lang="cs-CZ" dirty="0" err="1" smtClean="0"/>
              <a:t>cpátko</a:t>
            </a:r>
            <a:endParaRPr lang="cs-CZ" dirty="0" smtClean="0"/>
          </a:p>
          <a:p>
            <a:r>
              <a:rPr lang="cs-CZ" dirty="0" smtClean="0"/>
              <a:t>Provizorní výplňový materiál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97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APEXLOKÁTOR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Apexlokátorem</a:t>
            </a:r>
            <a:r>
              <a:rPr lang="cs-CZ" dirty="0"/>
              <a:t>: </a:t>
            </a:r>
            <a:endParaRPr lang="cs-CZ" dirty="0" smtClean="0"/>
          </a:p>
          <a:p>
            <a:pPr marL="64008" indent="0">
              <a:buNone/>
            </a:pPr>
            <a:r>
              <a:rPr lang="cs-CZ" dirty="0" err="1" smtClean="0"/>
              <a:t>Apexlokátor</a:t>
            </a:r>
            <a:r>
              <a:rPr lang="cs-CZ" dirty="0" smtClean="0"/>
              <a:t> </a:t>
            </a:r>
            <a:r>
              <a:rPr lang="cs-CZ" dirty="0"/>
              <a:t>je elektronické zařízení na měření délky kanálku, resp. určení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fysiologicum</a:t>
            </a:r>
            <a:r>
              <a:rPr lang="cs-CZ" dirty="0"/>
              <a:t> případně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apicale</a:t>
            </a:r>
            <a:r>
              <a:rPr lang="cs-CZ" dirty="0"/>
              <a:t>. 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Přístroj </a:t>
            </a:r>
            <a:r>
              <a:rPr lang="cs-CZ" dirty="0"/>
              <a:t>měří odpor mezi jednotlivými tkáněmi pomocí elektrod, jednu tvoří ret a druhou kořenový nástroj v kanálku zubu. </a:t>
            </a: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r>
              <a:rPr lang="cs-CZ" dirty="0" smtClean="0"/>
              <a:t>Jakmile </a:t>
            </a:r>
            <a:r>
              <a:rPr lang="cs-CZ" dirty="0"/>
              <a:t>nástroj dosáhne na apikální oblast, na displeji se zobrazí detailní zvětšení této </a:t>
            </a:r>
            <a:r>
              <a:rPr lang="cs-CZ" dirty="0" smtClean="0"/>
              <a:t>oblasti. </a:t>
            </a:r>
          </a:p>
          <a:p>
            <a:pPr marL="64008" indent="0">
              <a:buNone/>
            </a:pPr>
            <a:r>
              <a:rPr lang="cs-CZ" dirty="0" smtClean="0"/>
              <a:t>Barevné </a:t>
            </a:r>
            <a:r>
              <a:rPr lang="cs-CZ" dirty="0"/>
              <a:t>rozlišení určuje polohu konce kořenového nástroje. Pohyb nástroje v apikální oblasti je doprovázen zvukovým signálem, když špička nástroje mine nejhlubší místo, začne blikat červená tečka a budou zaznívat krátké varovné signály.</a:t>
            </a:r>
          </a:p>
        </p:txBody>
      </p:sp>
    </p:spTree>
    <p:extLst>
      <p:ext uri="{BB962C8B-B14F-4D97-AF65-F5344CB8AC3E}">
        <p14:creationId xmlns:p14="http://schemas.microsoft.com/office/powerpoint/2010/main" val="337243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PEXLOKÁTOR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multifunkční přístroj pro endodontické ošetřování zubních kanálků, který umožňuje sledovat pozici nástroje během preparace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61" y="1916832"/>
            <a:ext cx="2962323" cy="296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5"/>
            <a:ext cx="3816424" cy="33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3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Endo</a:t>
            </a:r>
            <a:r>
              <a:rPr lang="cs-CZ" dirty="0" smtClean="0"/>
              <a:t> - ruční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 rozšíření se použijí tři základní kořenové nástroje s různým průměrem. </a:t>
            </a:r>
            <a:endParaRPr lang="cs-CZ" dirty="0" smtClean="0"/>
          </a:p>
          <a:p>
            <a:r>
              <a:rPr lang="cs-CZ" dirty="0" smtClean="0"/>
              <a:t>Jsou </a:t>
            </a:r>
            <a:r>
              <a:rPr lang="cs-CZ" dirty="0"/>
              <a:t>to </a:t>
            </a:r>
            <a:r>
              <a:rPr lang="cs-CZ" dirty="0" err="1"/>
              <a:t>pronikače</a:t>
            </a:r>
            <a:r>
              <a:rPr lang="cs-CZ" dirty="0"/>
              <a:t> (K-</a:t>
            </a:r>
            <a:r>
              <a:rPr lang="cs-CZ" dirty="0" err="1"/>
              <a:t>reamer</a:t>
            </a:r>
            <a:r>
              <a:rPr lang="cs-CZ" dirty="0"/>
              <a:t>), rozšiřovače (K-</a:t>
            </a:r>
            <a:r>
              <a:rPr lang="cs-CZ" dirty="0" err="1"/>
              <a:t>řle</a:t>
            </a:r>
            <a:r>
              <a:rPr lang="cs-CZ" dirty="0"/>
              <a:t>), kořenové pilníčky (H-</a:t>
            </a:r>
            <a:r>
              <a:rPr lang="cs-CZ" dirty="0" err="1"/>
              <a:t>řle</a:t>
            </a:r>
            <a:r>
              <a:rPr lang="cs-CZ" dirty="0"/>
              <a:t>) na ruční rozšíření.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možné kanálky opracovat i strojově pomocí </a:t>
            </a:r>
            <a:r>
              <a:rPr lang="cs-CZ" dirty="0" err="1"/>
              <a:t>endomotorů</a:t>
            </a:r>
            <a:r>
              <a:rPr lang="cs-CZ" dirty="0"/>
              <a:t> a </a:t>
            </a:r>
            <a:r>
              <a:rPr lang="cs-CZ" dirty="0" err="1"/>
              <a:t>nikltitanových</a:t>
            </a:r>
            <a:r>
              <a:rPr lang="cs-CZ" dirty="0"/>
              <a:t> nástrojů. 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Při </a:t>
            </a:r>
            <a:r>
              <a:rPr lang="cs-CZ" dirty="0"/>
              <a:t>každé výměně kořenového nástroje následuje výplach. 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Pokud </a:t>
            </a:r>
            <a:r>
              <a:rPr lang="cs-CZ" dirty="0"/>
              <a:t>je kanálek čistý bez bakterií, vyplachuje se nejčastěji fyziologickým roztokem. 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V </a:t>
            </a:r>
            <a:r>
              <a:rPr lang="cs-CZ" dirty="0"/>
              <a:t>případě infekce v kanálku použijeme chlornan sodný nebo </a:t>
            </a:r>
            <a:r>
              <a:rPr lang="cs-CZ" dirty="0" err="1"/>
              <a:t>chlorhexidin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893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Ruční opracování kořenových kanálků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K- </a:t>
            </a:r>
            <a:r>
              <a:rPr lang="cs-CZ" sz="2400" dirty="0" err="1"/>
              <a:t>Reamer</a:t>
            </a:r>
            <a:r>
              <a:rPr lang="cs-CZ" sz="2400" dirty="0"/>
              <a:t> ( </a:t>
            </a:r>
            <a:r>
              <a:rPr lang="cs-CZ" sz="2400" dirty="0" err="1"/>
              <a:t>pronikač</a:t>
            </a:r>
            <a:r>
              <a:rPr lang="cs-CZ" sz="2400" dirty="0"/>
              <a:t>)</a:t>
            </a:r>
            <a:r>
              <a:rPr lang="cs-CZ" sz="2400" dirty="0">
                <a:latin typeface="Arial"/>
              </a:rPr>
              <a:t> rotační technika preparace – primární vyšetření, zprůchodňování kanálků, odstraňování starých výplní</a:t>
            </a:r>
            <a:r>
              <a:rPr lang="cs-CZ" sz="2400" dirty="0" smtClean="0">
                <a:latin typeface="Arial"/>
              </a:rPr>
              <a:t>.</a:t>
            </a:r>
            <a:endParaRPr lang="cs-CZ" sz="2400" dirty="0" smtClean="0"/>
          </a:p>
          <a:p>
            <a:pPr marL="64008" indent="0">
              <a:buNone/>
            </a:pPr>
            <a:r>
              <a:rPr lang="cs-CZ" sz="2400" dirty="0">
                <a:latin typeface="Arial"/>
              </a:rPr>
              <a:t>Označení nástroje </a:t>
            </a:r>
            <a:r>
              <a:rPr lang="cs-CZ" sz="2400" dirty="0" smtClean="0">
                <a:latin typeface="Arial"/>
              </a:rPr>
              <a:t>trojúhelník</a:t>
            </a:r>
          </a:p>
          <a:p>
            <a:r>
              <a:rPr lang="cs-CZ" sz="2400" dirty="0" smtClean="0">
                <a:latin typeface="Arial"/>
              </a:rPr>
              <a:t>H – </a:t>
            </a:r>
            <a:r>
              <a:rPr lang="cs-CZ" sz="2400" dirty="0">
                <a:latin typeface="Arial"/>
              </a:rPr>
              <a:t>Fille </a:t>
            </a:r>
            <a:r>
              <a:rPr lang="cs-CZ" sz="2400" dirty="0" err="1" smtClean="0">
                <a:latin typeface="Arial"/>
              </a:rPr>
              <a:t>Hedström</a:t>
            </a:r>
            <a:r>
              <a:rPr lang="cs-CZ" sz="2400" dirty="0" smtClean="0">
                <a:latin typeface="Arial"/>
              </a:rPr>
              <a:t> </a:t>
            </a:r>
            <a:r>
              <a:rPr lang="cs-CZ" sz="2400" dirty="0">
                <a:latin typeface="Arial"/>
              </a:rPr>
              <a:t>lineární technika preparace</a:t>
            </a:r>
          </a:p>
          <a:p>
            <a:pPr marL="64008" indent="0">
              <a:buNone/>
            </a:pPr>
            <a:r>
              <a:rPr lang="cs-CZ" sz="2400" dirty="0" smtClean="0">
                <a:latin typeface="Arial"/>
              </a:rPr>
              <a:t>  rozšíření </a:t>
            </a:r>
            <a:r>
              <a:rPr lang="cs-CZ" sz="2400" dirty="0">
                <a:latin typeface="Arial"/>
              </a:rPr>
              <a:t>kořenového </a:t>
            </a:r>
            <a:r>
              <a:rPr lang="cs-CZ" sz="2400" dirty="0" smtClean="0">
                <a:latin typeface="Arial"/>
              </a:rPr>
              <a:t>kanálku</a:t>
            </a:r>
          </a:p>
          <a:p>
            <a:pPr marL="64008" indent="0">
              <a:buNone/>
            </a:pPr>
            <a:r>
              <a:rPr lang="cs-CZ" sz="2400" dirty="0" smtClean="0">
                <a:latin typeface="Arial"/>
              </a:rPr>
              <a:t>Označení nástroje kruh</a:t>
            </a:r>
          </a:p>
          <a:p>
            <a:r>
              <a:rPr lang="cs-CZ" sz="2400" dirty="0" smtClean="0">
                <a:latin typeface="Arial"/>
              </a:rPr>
              <a:t> </a:t>
            </a:r>
            <a:r>
              <a:rPr lang="cs-CZ" sz="2400" dirty="0">
                <a:latin typeface="Arial"/>
              </a:rPr>
              <a:t>K </a:t>
            </a:r>
            <a:r>
              <a:rPr lang="cs-CZ" sz="2400" dirty="0" smtClean="0">
                <a:latin typeface="Arial"/>
              </a:rPr>
              <a:t>–Fille ( pilník)</a:t>
            </a:r>
          </a:p>
          <a:p>
            <a:pPr marL="64008" indent="0">
              <a:buNone/>
            </a:pPr>
            <a:r>
              <a:rPr lang="cs-CZ" sz="2400" dirty="0" smtClean="0">
                <a:latin typeface="Arial"/>
              </a:rPr>
              <a:t>lineární</a:t>
            </a:r>
            <a:r>
              <a:rPr lang="cs-CZ" sz="2400" dirty="0">
                <a:latin typeface="Arial"/>
              </a:rPr>
              <a:t>, případně kombinovaná technika </a:t>
            </a:r>
            <a:r>
              <a:rPr lang="cs-CZ" sz="2400" dirty="0" smtClean="0">
                <a:latin typeface="Arial"/>
              </a:rPr>
              <a:t>preparace rozšíření </a:t>
            </a:r>
            <a:r>
              <a:rPr lang="cs-CZ" sz="2400" dirty="0">
                <a:latin typeface="Arial"/>
              </a:rPr>
              <a:t>kořenového </a:t>
            </a:r>
            <a:r>
              <a:rPr lang="cs-CZ" sz="2400" dirty="0" smtClean="0">
                <a:latin typeface="Arial"/>
              </a:rPr>
              <a:t>kanálku.</a:t>
            </a:r>
          </a:p>
          <a:p>
            <a:pPr marL="64008" indent="0">
              <a:buNone/>
            </a:pPr>
            <a:r>
              <a:rPr lang="cs-CZ" sz="2400" dirty="0" smtClean="0">
                <a:latin typeface="Arial"/>
              </a:rPr>
              <a:t>Označení nástroje čtverec</a:t>
            </a:r>
          </a:p>
          <a:p>
            <a:pPr marL="64008" indent="0">
              <a:buNone/>
            </a:pPr>
            <a:endParaRPr lang="cs-CZ" sz="2400" dirty="0" smtClean="0">
              <a:latin typeface="Arial"/>
            </a:endParaRPr>
          </a:p>
          <a:p>
            <a:pPr marL="64008" indent="0">
              <a:buNone/>
            </a:pPr>
            <a:endParaRPr lang="cs-CZ" dirty="0">
              <a:latin typeface="Arial"/>
            </a:endParaRPr>
          </a:p>
          <a:p>
            <a:pPr marL="64008" indent="0">
              <a:buNone/>
            </a:pPr>
            <a:endParaRPr lang="cs-CZ" dirty="0">
              <a:latin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82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ENDODONCIE - OŠETŘENÍ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PRONIKAČE </a:t>
            </a:r>
            <a:r>
              <a:rPr lang="cs-CZ" dirty="0" smtClean="0"/>
              <a:t>– K – </a:t>
            </a:r>
            <a:r>
              <a:rPr lang="cs-CZ" dirty="0" err="1" smtClean="0"/>
              <a:t>Reamer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    </a:t>
            </a:r>
          </a:p>
          <a:p>
            <a:endParaRPr lang="cs-CZ" dirty="0" smtClean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ROZŠIŘOVAČE – </a:t>
            </a:r>
          </a:p>
          <a:p>
            <a:pPr marL="64008" indent="0">
              <a:buNone/>
            </a:pPr>
            <a:r>
              <a:rPr lang="cs-CZ" dirty="0" smtClean="0"/>
              <a:t>H- </a:t>
            </a:r>
            <a:r>
              <a:rPr lang="cs-CZ" dirty="0" err="1" smtClean="0"/>
              <a:t>fille</a:t>
            </a:r>
            <a:r>
              <a:rPr lang="cs-CZ" dirty="0" smtClean="0"/>
              <a:t> </a:t>
            </a:r>
            <a:r>
              <a:rPr lang="cs-CZ" dirty="0" err="1" smtClean="0"/>
              <a:t>Hedström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K- Fille </a:t>
            </a: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563327"/>
            <a:ext cx="2585805" cy="206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355241"/>
            <a:ext cx="3456385" cy="22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3185616" cy="205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829800" y="3105835"/>
            <a:ext cx="4079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Nikl-titanové nástroje ke strojnímu opracování apikální části kanálku.</a:t>
            </a:r>
            <a:endParaRPr lang="cs-CZ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44" y="4241248"/>
            <a:ext cx="18002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3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ENDODONCIE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LENTULE na provizorní plnění kořenového kanálku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</a:t>
            </a:r>
            <a:r>
              <a:rPr lang="cs-CZ" dirty="0" smtClean="0"/>
              <a:t>                                               </a:t>
            </a:r>
            <a:r>
              <a:rPr lang="cs-CZ" sz="2000" dirty="0" smtClean="0"/>
              <a:t>měrka na délku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                                                        kořenového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                                                               kanálku -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2000" dirty="0" smtClean="0"/>
              <a:t>EXTIRPAČNÍ JEHLY</a:t>
            </a:r>
          </a:p>
          <a:p>
            <a:pPr marL="64008" indent="0">
              <a:buNone/>
            </a:pPr>
            <a:r>
              <a:rPr lang="cs-CZ" sz="2000" dirty="0" smtClean="0"/>
              <a:t>Pro vitální </a:t>
            </a:r>
            <a:r>
              <a:rPr lang="cs-CZ" sz="2000" dirty="0" err="1" smtClean="0"/>
              <a:t>extirpaci</a:t>
            </a:r>
            <a:endParaRPr lang="cs-CZ" sz="2000" dirty="0" smtClean="0"/>
          </a:p>
          <a:p>
            <a:pPr marL="64008" indent="0">
              <a:buNone/>
            </a:pPr>
            <a:r>
              <a:rPr lang="cs-CZ" sz="2000" dirty="0" smtClean="0"/>
              <a:t> nervu</a:t>
            </a:r>
            <a:endParaRPr lang="cs-CZ" sz="2000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3" y="2282809"/>
            <a:ext cx="28575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33" y="4559284"/>
            <a:ext cx="28575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73645" y="4262295"/>
            <a:ext cx="2945904" cy="163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1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ENDODONCIE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Lubrikační prostředek. </a:t>
            </a:r>
            <a:r>
              <a:rPr lang="cs-CZ" sz="2000" dirty="0" smtClean="0"/>
              <a:t>( EDTA)</a:t>
            </a:r>
          </a:p>
          <a:p>
            <a:pPr marL="64008" indent="0">
              <a:buNone/>
            </a:pPr>
            <a:r>
              <a:rPr lang="cs-CZ" sz="2000" dirty="0" smtClean="0"/>
              <a:t>     Ulehčuje </a:t>
            </a:r>
            <a:r>
              <a:rPr lang="cs-CZ" sz="2000" dirty="0"/>
              <a:t>odstranění </a:t>
            </a:r>
            <a:r>
              <a:rPr lang="cs-CZ" sz="2000" dirty="0" smtClean="0"/>
              <a:t>dřeně</a:t>
            </a:r>
          </a:p>
          <a:p>
            <a:pPr marL="6400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z </a:t>
            </a:r>
            <a:r>
              <a:rPr lang="cs-CZ" sz="2000" dirty="0"/>
              <a:t>kořenového kanálku </a:t>
            </a:r>
            <a:endParaRPr lang="cs-CZ" sz="2000" dirty="0" smtClean="0"/>
          </a:p>
          <a:p>
            <a:pPr marL="6400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a </a:t>
            </a:r>
            <a:r>
              <a:rPr lang="cs-CZ" sz="2000" dirty="0"/>
              <a:t>šetří kořenové </a:t>
            </a:r>
            <a:r>
              <a:rPr lang="cs-CZ" sz="2000" dirty="0" smtClean="0"/>
              <a:t>rozšiřovače</a:t>
            </a:r>
          </a:p>
          <a:p>
            <a:pPr marL="64008" indent="0">
              <a:buNone/>
            </a:pPr>
            <a:endParaRPr lang="cs-CZ" sz="2000" dirty="0"/>
          </a:p>
          <a:p>
            <a:pPr marL="64008" indent="0">
              <a:buNone/>
            </a:pPr>
            <a:r>
              <a:rPr lang="cs-CZ" sz="2000" dirty="0" smtClean="0"/>
              <a:t>    Ošetření s </a:t>
            </a:r>
            <a:r>
              <a:rPr lang="cs-CZ" sz="2000" dirty="0" err="1" smtClean="0"/>
              <a:t>kofferdamem</a:t>
            </a:r>
            <a:endParaRPr lang="cs-CZ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312368" cy="202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3337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" y="4185417"/>
            <a:ext cx="2568317" cy="219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7152"/>
            <a:ext cx="2466975" cy="191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 MOTOR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21818"/>
            <a:ext cx="8229600" cy="4572000"/>
          </a:xfrm>
        </p:spPr>
        <p:txBody>
          <a:bodyPr>
            <a:normAutofit/>
          </a:bodyPr>
          <a:lstStyle/>
          <a:p>
            <a:r>
              <a:rPr lang="cs-CZ" sz="2400" dirty="0"/>
              <a:t>Inovativní </a:t>
            </a:r>
            <a:r>
              <a:rPr lang="cs-CZ" sz="2400" dirty="0" smtClean="0"/>
              <a:t>endodontický</a:t>
            </a:r>
          </a:p>
          <a:p>
            <a:pPr marL="64008" indent="0">
              <a:buNone/>
            </a:pPr>
            <a:r>
              <a:rPr lang="cs-CZ" sz="2400" dirty="0" smtClean="0"/>
              <a:t> </a:t>
            </a:r>
            <a:r>
              <a:rPr lang="cs-CZ" sz="2400" dirty="0"/>
              <a:t>systém, který umožňuje </a:t>
            </a:r>
            <a:endParaRPr lang="cs-CZ" sz="2400" dirty="0" smtClean="0"/>
          </a:p>
          <a:p>
            <a:pPr marL="64008" indent="0">
              <a:buNone/>
            </a:pPr>
            <a:r>
              <a:rPr lang="cs-CZ" sz="2400" dirty="0" smtClean="0"/>
              <a:t>opracování </a:t>
            </a:r>
            <a:r>
              <a:rPr lang="cs-CZ" sz="2400" dirty="0"/>
              <a:t>kanálku </a:t>
            </a:r>
            <a:endParaRPr lang="cs-CZ" sz="2400" dirty="0" smtClean="0"/>
          </a:p>
          <a:p>
            <a:pPr marL="64008" indent="0">
              <a:buNone/>
            </a:pPr>
            <a:r>
              <a:rPr lang="cs-CZ" sz="2400" dirty="0" smtClean="0"/>
              <a:t>jedním </a:t>
            </a:r>
            <a:r>
              <a:rPr lang="cs-CZ" sz="2400" dirty="0"/>
              <a:t>nástrojem. </a:t>
            </a:r>
            <a:endParaRPr lang="cs-CZ" sz="2400" dirty="0" smtClean="0"/>
          </a:p>
          <a:p>
            <a:pPr marL="64008" indent="0">
              <a:buNone/>
            </a:pPr>
            <a:r>
              <a:rPr lang="cs-CZ" sz="2400" dirty="0" smtClean="0"/>
              <a:t>Přináší </a:t>
            </a:r>
            <a:r>
              <a:rPr lang="cs-CZ" sz="2400" dirty="0"/>
              <a:t>tak </a:t>
            </a:r>
            <a:r>
              <a:rPr lang="cs-CZ" sz="2400" dirty="0" smtClean="0"/>
              <a:t>zjednodušení</a:t>
            </a:r>
          </a:p>
          <a:p>
            <a:pPr marL="64008" indent="0">
              <a:buNone/>
            </a:pPr>
            <a:r>
              <a:rPr lang="cs-CZ" sz="2400" dirty="0" smtClean="0"/>
              <a:t> </a:t>
            </a:r>
            <a:r>
              <a:rPr lang="cs-CZ" sz="2400" dirty="0"/>
              <a:t>práce, není </a:t>
            </a:r>
            <a:r>
              <a:rPr lang="cs-CZ" sz="2400" dirty="0" smtClean="0"/>
              <a:t>potřeba</a:t>
            </a:r>
          </a:p>
          <a:p>
            <a:pPr marL="64008" indent="0">
              <a:buNone/>
            </a:pPr>
            <a:r>
              <a:rPr lang="cs-CZ" sz="2400" dirty="0" smtClean="0"/>
              <a:t> </a:t>
            </a:r>
            <a:r>
              <a:rPr lang="cs-CZ" sz="2400" dirty="0"/>
              <a:t>žádná výměna </a:t>
            </a:r>
            <a:endParaRPr lang="cs-CZ" sz="2400" dirty="0" smtClean="0"/>
          </a:p>
          <a:p>
            <a:pPr marL="64008" indent="0">
              <a:buNone/>
            </a:pPr>
            <a:r>
              <a:rPr lang="cs-CZ" sz="2400" dirty="0" smtClean="0"/>
              <a:t>kořenových </a:t>
            </a:r>
            <a:r>
              <a:rPr lang="cs-CZ" sz="2400" dirty="0"/>
              <a:t>nástrojů, </a:t>
            </a:r>
            <a:endParaRPr lang="cs-CZ" sz="2400" dirty="0" smtClean="0"/>
          </a:p>
          <a:p>
            <a:pPr marL="64008" indent="0">
              <a:buNone/>
            </a:pPr>
            <a:r>
              <a:rPr lang="cs-CZ" sz="2400" dirty="0" smtClean="0"/>
              <a:t>snižuje </a:t>
            </a:r>
            <a:r>
              <a:rPr lang="cs-CZ" sz="2400" dirty="0"/>
              <a:t>se riziko zalomení nástrojů, zkracuje se doba ošetření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13308"/>
            <a:ext cx="3456384" cy="313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98" y="188640"/>
            <a:ext cx="2124668" cy="212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404664"/>
            <a:ext cx="8062912" cy="2448271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Z řeckého </a:t>
            </a:r>
            <a:r>
              <a:rPr lang="cs-CZ" sz="3100" dirty="0" err="1"/>
              <a:t>endo</a:t>
            </a:r>
            <a:r>
              <a:rPr lang="cs-CZ" sz="3100" dirty="0"/>
              <a:t> = uvnitř a </a:t>
            </a:r>
            <a:r>
              <a:rPr lang="cs-CZ" sz="3100" dirty="0" err="1"/>
              <a:t>odous</a:t>
            </a:r>
            <a:r>
              <a:rPr lang="cs-CZ" sz="3100" dirty="0"/>
              <a:t>, </a:t>
            </a:r>
            <a:r>
              <a:rPr lang="cs-CZ" sz="3100" dirty="0" err="1"/>
              <a:t>odontos</a:t>
            </a:r>
            <a:r>
              <a:rPr lang="cs-CZ" sz="3100" dirty="0"/>
              <a:t> = zub</a:t>
            </a:r>
            <a:r>
              <a:rPr lang="cs-CZ" sz="3100" dirty="0" smtClean="0"/>
              <a:t>.</a:t>
            </a:r>
            <a:br>
              <a:rPr lang="cs-CZ" sz="3100" dirty="0" smtClean="0"/>
            </a:br>
            <a:r>
              <a:rPr lang="cs-CZ" sz="3100" dirty="0" smtClean="0"/>
              <a:t> </a:t>
            </a:r>
            <a:r>
              <a:rPr lang="cs-CZ" sz="3100" dirty="0" err="1"/>
              <a:t>Endodoncie</a:t>
            </a:r>
            <a:r>
              <a:rPr lang="cs-CZ" sz="3100" dirty="0"/>
              <a:t> se zabývá zubní dření a tkání, která obklopuje zub. Je součástí </a:t>
            </a:r>
            <a:r>
              <a:rPr lang="cs-CZ" sz="3100" dirty="0" err="1"/>
              <a:t>restorativní</a:t>
            </a:r>
            <a:r>
              <a:rPr lang="cs-CZ" sz="3100" dirty="0"/>
              <a:t> neboli záchovné stomatologie</a:t>
            </a:r>
            <a:r>
              <a:rPr lang="cs-CZ" dirty="0"/>
              <a:t>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544" y="3068960"/>
            <a:ext cx="8062912" cy="3240360"/>
          </a:xfrm>
        </p:spPr>
        <p:txBody>
          <a:bodyPr>
            <a:normAutofit/>
          </a:bodyPr>
          <a:lstStyle/>
          <a:p>
            <a:r>
              <a:rPr lang="cs-CZ" b="1" dirty="0"/>
              <a:t>Souhrn několika vyšetřujících </a:t>
            </a:r>
            <a:r>
              <a:rPr lang="cs-CZ" b="1" dirty="0" smtClean="0"/>
              <a:t>procedur</a:t>
            </a:r>
          </a:p>
          <a:p>
            <a:r>
              <a:rPr lang="cs-CZ" b="1" dirty="0" smtClean="0"/>
              <a:t> </a:t>
            </a:r>
            <a:r>
              <a:rPr lang="cs-CZ" b="1" dirty="0"/>
              <a:t>a technik, které vedou k ochraně </a:t>
            </a:r>
            <a:r>
              <a:rPr lang="cs-CZ" b="1" dirty="0" smtClean="0"/>
              <a:t>zdravé</a:t>
            </a:r>
          </a:p>
          <a:p>
            <a:r>
              <a:rPr lang="cs-CZ" b="1" dirty="0" smtClean="0"/>
              <a:t> zubní dřeně.</a:t>
            </a:r>
          </a:p>
          <a:p>
            <a:r>
              <a:rPr lang="cs-CZ" b="1" dirty="0" smtClean="0"/>
              <a:t> V případě </a:t>
            </a:r>
            <a:r>
              <a:rPr lang="cs-CZ" b="1" dirty="0" err="1" smtClean="0"/>
              <a:t>nenávratnéhopoškození</a:t>
            </a:r>
            <a:r>
              <a:rPr lang="cs-CZ" b="1" dirty="0" smtClean="0"/>
              <a:t> pulpy zachování </a:t>
            </a:r>
            <a:r>
              <a:rPr lang="cs-CZ" b="1" dirty="0" err="1" smtClean="0"/>
              <a:t>nevitálníhozubu</a:t>
            </a:r>
            <a:r>
              <a:rPr lang="cs-CZ" b="1" dirty="0" smtClean="0"/>
              <a:t>, po funkční stránce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68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opracování kořenového kanálku a zjištění délky pomocí měrky, nebo </a:t>
            </a:r>
            <a:r>
              <a:rPr lang="cs-CZ" dirty="0" err="1" smtClean="0"/>
              <a:t>apexlokátoru</a:t>
            </a:r>
            <a:r>
              <a:rPr lang="cs-CZ" dirty="0" smtClean="0"/>
              <a:t> se lékař rozhodne kořenový kanálek zaplnit provizorní či definitivní kořenovou výplní.</a:t>
            </a:r>
          </a:p>
          <a:p>
            <a:r>
              <a:rPr lang="cs-CZ" dirty="0" smtClean="0"/>
              <a:t>Kořenový kanálek se vysuší pomocí papírových čepů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10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Endodontické  ošetření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Výkon se zpravidla provádí v místním znecitlivění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Metoda centrálního čepu </a:t>
            </a:r>
          </a:p>
          <a:p>
            <a:r>
              <a:rPr lang="cs-CZ" dirty="0" smtClean="0"/>
              <a:t>Laterální kondenzace (</a:t>
            </a:r>
            <a:r>
              <a:rPr lang="cs-CZ" dirty="0" err="1" smtClean="0"/>
              <a:t>gutaperchové</a:t>
            </a:r>
            <a:r>
              <a:rPr lang="cs-CZ" dirty="0" smtClean="0"/>
              <a:t> čepy)</a:t>
            </a:r>
          </a:p>
          <a:p>
            <a:r>
              <a:rPr lang="cs-CZ" dirty="0" smtClean="0"/>
              <a:t>Metoda teplé kondenzace </a:t>
            </a:r>
            <a:r>
              <a:rPr lang="cs-CZ" dirty="0" err="1" smtClean="0"/>
              <a:t>gutaperchy</a:t>
            </a:r>
            <a:endParaRPr lang="cs-CZ" dirty="0" smtClean="0"/>
          </a:p>
          <a:p>
            <a:r>
              <a:rPr lang="cs-CZ" dirty="0" smtClean="0"/>
              <a:t>Utěsňují se pomocí speciálních cementů( báze epoxidů, silikonu, </a:t>
            </a:r>
            <a:r>
              <a:rPr lang="cs-CZ" dirty="0" err="1" smtClean="0"/>
              <a:t>zinkoxid</a:t>
            </a:r>
            <a:r>
              <a:rPr lang="cs-CZ" dirty="0" smtClean="0"/>
              <a:t> – eugenolu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4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RTG – s nástrojem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Měřicím </a:t>
            </a:r>
            <a:r>
              <a:rPr lang="cs-CZ" dirty="0" err="1"/>
              <a:t>rtg</a:t>
            </a:r>
            <a:r>
              <a:rPr lang="cs-CZ" dirty="0"/>
              <a:t> snímkem: 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Jedná </a:t>
            </a:r>
            <a:r>
              <a:rPr lang="cs-CZ" dirty="0"/>
              <a:t>se o snímek zubu s nástrojem minimálně ISO 15 (zpravidla </a:t>
            </a:r>
            <a:r>
              <a:rPr lang="cs-CZ" dirty="0" err="1"/>
              <a:t>Reamer</a:t>
            </a:r>
            <a:r>
              <a:rPr lang="cs-CZ" dirty="0"/>
              <a:t> nebo </a:t>
            </a:r>
            <a:r>
              <a:rPr lang="cs-CZ" dirty="0" err="1"/>
              <a:t>Kfile</a:t>
            </a:r>
            <a:r>
              <a:rPr lang="cs-CZ" dirty="0"/>
              <a:t>), který je zaveden na tzv. bezpečnou délku, pomocí kterého se určí skutečná pracovní délka. </a:t>
            </a:r>
          </a:p>
        </p:txBody>
      </p:sp>
    </p:spTree>
    <p:extLst>
      <p:ext uri="{BB962C8B-B14F-4D97-AF65-F5344CB8AC3E}">
        <p14:creationId xmlns:p14="http://schemas.microsoft.com/office/powerpoint/2010/main" val="3138467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ENDODONCIE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Rtg</a:t>
            </a:r>
            <a:r>
              <a:rPr lang="cs-CZ" dirty="0" smtClean="0"/>
              <a:t> s nástrojem</a:t>
            </a:r>
          </a:p>
          <a:p>
            <a:endParaRPr lang="cs-CZ" dirty="0"/>
          </a:p>
          <a:p>
            <a:r>
              <a:rPr lang="cs-CZ" dirty="0" err="1" smtClean="0"/>
              <a:t>Rtg</a:t>
            </a:r>
            <a:r>
              <a:rPr lang="cs-CZ" dirty="0" smtClean="0"/>
              <a:t> po plnění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48" y="197972"/>
            <a:ext cx="3962572" cy="304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48" y="3559528"/>
            <a:ext cx="4159601" cy="35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9" y="3741186"/>
            <a:ext cx="4773687" cy="31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1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ENDODONCIE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Postup endodontického ošetření: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28623"/>
            <a:ext cx="6120680" cy="289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331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cs-CZ" dirty="0" smtClean="0"/>
              <a:t>NDODONCIE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PAPÍROVÉ ČEPY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GURAPERCHOVÉ</a:t>
            </a:r>
          </a:p>
          <a:p>
            <a:pPr marL="64008" indent="0">
              <a:buNone/>
            </a:pPr>
            <a:r>
              <a:rPr lang="cs-CZ" dirty="0"/>
              <a:t> </a:t>
            </a:r>
            <a:r>
              <a:rPr lang="cs-CZ" dirty="0" smtClean="0"/>
              <a:t>   ČEPY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772816"/>
            <a:ext cx="351499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351499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1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ENDODONCIE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72371"/>
            <a:ext cx="8229600" cy="4572000"/>
          </a:xfrm>
        </p:spPr>
        <p:txBody>
          <a:bodyPr/>
          <a:lstStyle/>
          <a:p>
            <a:r>
              <a:rPr lang="cs-CZ" dirty="0" smtClean="0"/>
              <a:t>VYSUŠENÍ K.K </a:t>
            </a:r>
          </a:p>
          <a:p>
            <a:endParaRPr lang="cs-CZ" dirty="0"/>
          </a:p>
          <a:p>
            <a:r>
              <a:rPr lang="cs-CZ" dirty="0" smtClean="0"/>
              <a:t>LATERÁLNÍ KONDENZACE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2304256" cy="34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36" y="2852936"/>
            <a:ext cx="26642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3398794" cy="324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7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ENDODONCIE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Přístroj pro plnění kořenových kanálků</a:t>
            </a:r>
          </a:p>
          <a:p>
            <a:pPr marL="64008" indent="0">
              <a:buNone/>
            </a:pPr>
            <a:r>
              <a:rPr lang="cs-CZ" sz="2000" dirty="0"/>
              <a:t>                     </a:t>
            </a:r>
            <a:r>
              <a:rPr lang="cs-CZ" sz="2000" dirty="0" err="1"/>
              <a:t>BeeFill</a:t>
            </a:r>
            <a:r>
              <a:rPr lang="cs-CZ" sz="2000" dirty="0"/>
              <a:t> </a:t>
            </a:r>
            <a:r>
              <a:rPr lang="cs-CZ" sz="2000" dirty="0" smtClean="0"/>
              <a:t>2in1</a:t>
            </a:r>
          </a:p>
          <a:p>
            <a:pPr marL="64008" indent="0">
              <a:buNone/>
            </a:pPr>
            <a:endParaRPr lang="cs-CZ" sz="2000" dirty="0"/>
          </a:p>
          <a:p>
            <a:pPr marL="64008" indent="0">
              <a:buNone/>
            </a:pPr>
            <a:endParaRPr lang="cs-CZ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11" y="692696"/>
            <a:ext cx="2731318" cy="273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4896544" cy="32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592288" cy="417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369838"/>
            <a:ext cx="2526902" cy="156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ENDODONCIE - OŠETŘENÍ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cs-CZ" sz="2400" dirty="0" smtClean="0"/>
              <a:t>K výplachu kořenového kanálku se může použít </a:t>
            </a:r>
            <a:r>
              <a:rPr lang="cs-CZ" sz="2400" dirty="0"/>
              <a:t>také </a:t>
            </a:r>
            <a:r>
              <a:rPr lang="cs-CZ" sz="2400" dirty="0" err="1"/>
              <a:t>RinseEndo</a:t>
            </a:r>
            <a:r>
              <a:rPr lang="cs-CZ" sz="2400" dirty="0"/>
              <a:t>, který zajistí důkladný výplach. Jedná se o ultrazvukový výplach s chlornanem sodným, kombinace mechanického a chemického vyčištění.</a:t>
            </a:r>
            <a:endParaRPr lang="cs-CZ" sz="2400" dirty="0" smtClean="0"/>
          </a:p>
          <a:p>
            <a:pPr>
              <a:buFontTx/>
              <a:buChar char="-"/>
            </a:pPr>
            <a:r>
              <a:rPr lang="cs-CZ" dirty="0" err="1" smtClean="0"/>
              <a:t>Chlorhexidin</a:t>
            </a:r>
            <a:r>
              <a:rPr lang="cs-CZ" dirty="0" smtClean="0"/>
              <a:t> </a:t>
            </a:r>
            <a:r>
              <a:rPr lang="cs-CZ" sz="2600" dirty="0" smtClean="0"/>
              <a:t>0,20% </a:t>
            </a:r>
          </a:p>
          <a:p>
            <a:pPr marL="64008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</a:t>
            </a:r>
            <a:r>
              <a:rPr lang="cs-CZ" sz="2200" dirty="0" smtClean="0"/>
              <a:t>Přípravek </a:t>
            </a:r>
            <a:r>
              <a:rPr lang="cs-CZ" sz="2200" dirty="0"/>
              <a:t>na </a:t>
            </a:r>
            <a:endParaRPr lang="cs-CZ" sz="2200" dirty="0" smtClean="0"/>
          </a:p>
          <a:p>
            <a:pPr marL="64008" indent="0">
              <a:buNone/>
            </a:pPr>
            <a:r>
              <a:rPr lang="cs-CZ" sz="2200" dirty="0" smtClean="0"/>
              <a:t>   </a:t>
            </a:r>
            <a:r>
              <a:rPr lang="cs-CZ" sz="2200" dirty="0" err="1" smtClean="0"/>
              <a:t>chlorhexidindiglukonátové</a:t>
            </a:r>
            <a:r>
              <a:rPr lang="cs-CZ" sz="2200" dirty="0" smtClean="0"/>
              <a:t> </a:t>
            </a:r>
            <a:r>
              <a:rPr lang="cs-CZ" sz="2200" dirty="0"/>
              <a:t>bázi </a:t>
            </a:r>
            <a:endParaRPr lang="cs-CZ" sz="2200" dirty="0" smtClean="0"/>
          </a:p>
          <a:p>
            <a:pPr marL="64008" indent="0">
              <a:buNone/>
            </a:pPr>
            <a:r>
              <a:rPr lang="cs-CZ" sz="2200" dirty="0" smtClean="0"/>
              <a:t>  (</a:t>
            </a:r>
            <a:r>
              <a:rPr lang="cs-CZ" sz="2200" dirty="0"/>
              <a:t>20 </a:t>
            </a:r>
            <a:r>
              <a:rPr lang="cs-CZ" sz="2200" dirty="0" smtClean="0"/>
              <a:t>%) </a:t>
            </a:r>
            <a:r>
              <a:rPr lang="cs-CZ" sz="2200" dirty="0"/>
              <a:t>k dezinfekci </a:t>
            </a:r>
            <a:r>
              <a:rPr lang="cs-CZ" sz="2200" dirty="0" smtClean="0"/>
              <a:t>kořenových</a:t>
            </a:r>
          </a:p>
          <a:p>
            <a:pPr marL="64008" indent="0">
              <a:buNone/>
            </a:pPr>
            <a:r>
              <a:rPr lang="cs-CZ" sz="2200" dirty="0" smtClean="0"/>
              <a:t> kanálků</a:t>
            </a:r>
            <a:endParaRPr lang="cs-CZ" sz="2200" dirty="0"/>
          </a:p>
          <a:p>
            <a:pPr>
              <a:buFontTx/>
              <a:buChar char="-"/>
            </a:pPr>
            <a:r>
              <a:rPr lang="cs-CZ" dirty="0" smtClean="0"/>
              <a:t>Chlornan sodný</a:t>
            </a:r>
            <a:endParaRPr lang="cs-CZ" sz="2400" dirty="0" smtClean="0"/>
          </a:p>
          <a:p>
            <a:pPr marL="64008" indent="0">
              <a:buNone/>
            </a:pPr>
            <a:r>
              <a:rPr lang="cs-CZ" sz="2400" dirty="0" smtClean="0"/>
              <a:t>Účinná </a:t>
            </a:r>
            <a:r>
              <a:rPr lang="cs-CZ" sz="2400" dirty="0"/>
              <a:t>koncentrace </a:t>
            </a:r>
            <a:r>
              <a:rPr lang="cs-CZ" sz="2400" dirty="0" smtClean="0"/>
              <a:t>chlornanu</a:t>
            </a:r>
          </a:p>
          <a:p>
            <a:pPr marL="64008" indent="0">
              <a:buNone/>
            </a:pPr>
            <a:r>
              <a:rPr lang="cs-CZ" sz="2400" dirty="0" smtClean="0"/>
              <a:t> </a:t>
            </a:r>
            <a:r>
              <a:rPr lang="cs-CZ" sz="2400" dirty="0"/>
              <a:t>sodného pro výplach je v </a:t>
            </a:r>
            <a:r>
              <a:rPr lang="cs-CZ" sz="2400" dirty="0" smtClean="0"/>
              <a:t>rozmezí</a:t>
            </a:r>
          </a:p>
          <a:p>
            <a:pPr marL="64008" indent="0">
              <a:buNone/>
            </a:pPr>
            <a:r>
              <a:rPr lang="cs-CZ" sz="2400" dirty="0" smtClean="0"/>
              <a:t> </a:t>
            </a:r>
            <a:r>
              <a:rPr lang="cs-CZ" sz="2400" dirty="0"/>
              <a:t>0,1 až 5,25 procent</a:t>
            </a:r>
            <a:r>
              <a:rPr lang="cs-CZ" sz="2400" dirty="0" smtClean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74479"/>
            <a:ext cx="2787162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0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  - použití laseru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Kořenový kanálek velmi důkladně vyčistí svou energií laserový paprsek. Vybavení laserem však stále ještě není součástí běžné ordinací zubařské praxe. </a:t>
            </a:r>
          </a:p>
        </p:txBody>
      </p:sp>
    </p:spTree>
    <p:extLst>
      <p:ext uri="{BB962C8B-B14F-4D97-AF65-F5344CB8AC3E}">
        <p14:creationId xmlns:p14="http://schemas.microsoft.com/office/powerpoint/2010/main" val="261162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OŠETŘENÍ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1. Odstranit zbytky měkkých tkání uvnitř zubu a desinfikovat tvrdé zubní tkáně.</a:t>
            </a:r>
          </a:p>
          <a:p>
            <a:endParaRPr lang="cs-CZ" sz="2400" dirty="0"/>
          </a:p>
          <a:p>
            <a:r>
              <a:rPr lang="cs-CZ" sz="2400" dirty="0"/>
              <a:t>2. Opracovat systém </a:t>
            </a:r>
            <a:r>
              <a:rPr lang="cs-CZ" sz="2400" dirty="0" smtClean="0"/>
              <a:t>kořenových</a:t>
            </a:r>
          </a:p>
          <a:p>
            <a:pPr marL="64008" indent="0">
              <a:buNone/>
            </a:pPr>
            <a:r>
              <a:rPr lang="cs-CZ" sz="2400" dirty="0" smtClean="0"/>
              <a:t>    </a:t>
            </a:r>
            <a:r>
              <a:rPr lang="cs-CZ" sz="2400" dirty="0" err="1" smtClean="0"/>
              <a:t>kanálků,aby</a:t>
            </a:r>
            <a:r>
              <a:rPr lang="cs-CZ" sz="2400" dirty="0" smtClean="0"/>
              <a:t> </a:t>
            </a:r>
            <a:r>
              <a:rPr lang="cs-CZ" sz="2400" dirty="0"/>
              <a:t>bylo možné </a:t>
            </a:r>
            <a:r>
              <a:rPr lang="cs-CZ" sz="2400" dirty="0" smtClean="0"/>
              <a:t>jej</a:t>
            </a:r>
          </a:p>
          <a:p>
            <a:pPr marL="64008" indent="0">
              <a:buNone/>
            </a:pPr>
            <a:r>
              <a:rPr lang="cs-CZ" sz="2400" dirty="0" smtClean="0"/>
              <a:t>    hermeticky </a:t>
            </a:r>
            <a:r>
              <a:rPr lang="cs-CZ" sz="2400" dirty="0"/>
              <a:t>uzavřít.</a:t>
            </a:r>
          </a:p>
          <a:p>
            <a:endParaRPr lang="cs-CZ" sz="2400" dirty="0"/>
          </a:p>
          <a:p>
            <a:r>
              <a:rPr lang="cs-CZ" sz="2400" dirty="0"/>
              <a:t>3. Utěsnit prázdný prostor tak, </a:t>
            </a:r>
            <a:endParaRPr lang="cs-CZ" sz="2400" dirty="0" smtClean="0"/>
          </a:p>
          <a:p>
            <a:pPr marL="64008" indent="0">
              <a:buNone/>
            </a:pPr>
            <a:r>
              <a:rPr lang="cs-CZ" sz="2400" dirty="0" smtClean="0"/>
              <a:t>    aby </a:t>
            </a:r>
            <a:r>
              <a:rPr lang="cs-CZ" sz="2400" dirty="0"/>
              <a:t>v něm neobíhaly tekutiny </a:t>
            </a:r>
            <a:endParaRPr lang="cs-CZ" sz="2400" dirty="0" smtClean="0"/>
          </a:p>
          <a:p>
            <a:pPr marL="64008" indent="0">
              <a:buNone/>
            </a:pPr>
            <a:r>
              <a:rPr lang="cs-CZ" sz="2400" dirty="0" smtClean="0"/>
              <a:t>    a </a:t>
            </a:r>
            <a:r>
              <a:rPr lang="cs-CZ" sz="2400" dirty="0"/>
              <a:t>nemohly se v něm </a:t>
            </a:r>
            <a:r>
              <a:rPr lang="cs-CZ" sz="2400" dirty="0" smtClean="0"/>
              <a:t>znovu</a:t>
            </a:r>
          </a:p>
          <a:p>
            <a:pPr marL="64008" indent="0">
              <a:buNone/>
            </a:pPr>
            <a:r>
              <a:rPr lang="cs-CZ" sz="2400" dirty="0" smtClean="0"/>
              <a:t>    usídlit mikroorganismy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767195" cy="42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1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ENDODONCIE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Provizorní plnění kořenového kanálku</a:t>
            </a:r>
          </a:p>
          <a:p>
            <a:pPr marL="64008" indent="0">
              <a:buNone/>
            </a:pPr>
            <a:r>
              <a:rPr lang="cs-CZ" dirty="0" smtClean="0"/>
              <a:t>-Hydroxid vápenatý – dezinfekční vložka do kořenového kanálku</a:t>
            </a:r>
          </a:p>
          <a:p>
            <a:pPr marL="64008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041632" cy="266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695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Endo</a:t>
            </a:r>
            <a:r>
              <a:rPr lang="cs-CZ" dirty="0" smtClean="0"/>
              <a:t> </a:t>
            </a:r>
            <a:r>
              <a:rPr lang="cs-CZ" dirty="0" smtClean="0"/>
              <a:t>–provizorní  výplňový </a:t>
            </a:r>
            <a:r>
              <a:rPr lang="cs-CZ" dirty="0" smtClean="0"/>
              <a:t>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 </a:t>
            </a:r>
            <a:r>
              <a:rPr lang="cs-CZ" sz="2000" dirty="0" err="1"/>
              <a:t>UltraCal</a:t>
            </a:r>
            <a:r>
              <a:rPr lang="cs-CZ" sz="2000" dirty="0"/>
              <a:t> - </a:t>
            </a:r>
            <a:r>
              <a:rPr lang="cs-CZ" sz="2000" dirty="0" err="1"/>
              <a:t>Rentgenokontrastní</a:t>
            </a:r>
            <a:r>
              <a:rPr lang="cs-CZ" sz="2000" dirty="0"/>
              <a:t> pasta</a:t>
            </a:r>
          </a:p>
          <a:p>
            <a:pPr marL="64008" indent="0">
              <a:buNone/>
            </a:pPr>
            <a:r>
              <a:rPr lang="cs-CZ" sz="2000" dirty="0"/>
              <a:t>   </a:t>
            </a:r>
            <a:r>
              <a:rPr lang="cs-CZ" sz="2000" dirty="0" smtClean="0"/>
              <a:t>       </a:t>
            </a:r>
            <a:r>
              <a:rPr lang="cs-CZ" sz="2000" dirty="0"/>
              <a:t>na bázi Ca(OH) 2 a vody má pH 12,5.</a:t>
            </a:r>
          </a:p>
          <a:p>
            <a:pPr marL="64008" indent="0">
              <a:buNone/>
            </a:pPr>
            <a:r>
              <a:rPr lang="cs-CZ" sz="2000" dirty="0"/>
              <a:t>   </a:t>
            </a:r>
            <a:r>
              <a:rPr lang="cs-CZ" sz="2000" dirty="0" smtClean="0"/>
              <a:t>       </a:t>
            </a:r>
            <a:r>
              <a:rPr lang="cs-CZ" sz="2000" dirty="0"/>
              <a:t>Používá se jako léčivá vložka </a:t>
            </a:r>
          </a:p>
          <a:p>
            <a:pPr marL="64008" indent="0">
              <a:buNone/>
            </a:pPr>
            <a:r>
              <a:rPr lang="cs-CZ" sz="2000" dirty="0"/>
              <a:t>    </a:t>
            </a:r>
            <a:r>
              <a:rPr lang="cs-CZ" sz="2000" dirty="0" smtClean="0"/>
              <a:t>      </a:t>
            </a:r>
            <a:r>
              <a:rPr lang="cs-CZ" sz="2000" dirty="0"/>
              <a:t>do kořenového kanálku.</a:t>
            </a:r>
          </a:p>
          <a:p>
            <a:pPr marL="64008" indent="0">
              <a:buNone/>
            </a:pPr>
            <a:r>
              <a:rPr lang="cs-CZ" sz="2000" dirty="0"/>
              <a:t>   </a:t>
            </a:r>
            <a:r>
              <a:rPr lang="cs-CZ" sz="2000" dirty="0" smtClean="0"/>
              <a:t>       </a:t>
            </a:r>
            <a:r>
              <a:rPr lang="cs-CZ" sz="2000" dirty="0"/>
              <a:t>Hydroxid vápenatý má </a:t>
            </a:r>
          </a:p>
          <a:p>
            <a:pPr marL="64008" indent="0">
              <a:buNone/>
            </a:pPr>
            <a:r>
              <a:rPr lang="cs-CZ" sz="2000" dirty="0"/>
              <a:t>    </a:t>
            </a:r>
            <a:r>
              <a:rPr lang="cs-CZ" sz="2000" dirty="0" smtClean="0"/>
              <a:t>      </a:t>
            </a:r>
            <a:r>
              <a:rPr lang="cs-CZ" sz="2000" dirty="0"/>
              <a:t>antibakteriální účinnost</a:t>
            </a:r>
          </a:p>
          <a:p>
            <a:pPr marL="64008" indent="0">
              <a:buNone/>
            </a:pPr>
            <a:r>
              <a:rPr lang="cs-CZ" sz="2000" dirty="0" smtClean="0"/>
              <a:t>          </a:t>
            </a:r>
            <a:r>
              <a:rPr lang="cs-CZ" sz="2000" dirty="0"/>
              <a:t>a stimuluje hojení kosti</a:t>
            </a:r>
            <a:r>
              <a:rPr lang="cs-CZ" sz="2000" dirty="0" smtClean="0"/>
              <a:t>.</a:t>
            </a:r>
          </a:p>
          <a:p>
            <a:pPr marL="64008" indent="0">
              <a:buNone/>
            </a:pPr>
            <a:endParaRPr lang="cs-CZ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27176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7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Definitivní plnění kořenového kanálku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Výplň kořenového kanálku je prováděna pomocí </a:t>
            </a:r>
            <a:r>
              <a:rPr lang="cs-CZ" dirty="0" err="1"/>
              <a:t>sealeru</a:t>
            </a:r>
            <a:r>
              <a:rPr lang="cs-CZ" dirty="0"/>
              <a:t> a gutaperčových 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čepů </a:t>
            </a:r>
            <a:r>
              <a:rPr lang="cs-CZ" dirty="0"/>
              <a:t>s využitím různých druhů kondenzačních technik. 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Zaplnění </a:t>
            </a:r>
            <a:r>
              <a:rPr lang="cs-CZ" dirty="0"/>
              <a:t>je nutné ještě zkontrolovat pomocí rentgenového vyšetření. </a:t>
            </a:r>
          </a:p>
        </p:txBody>
      </p:sp>
    </p:spTree>
    <p:extLst>
      <p:ext uri="{BB962C8B-B14F-4D97-AF65-F5344CB8AC3E}">
        <p14:creationId xmlns:p14="http://schemas.microsoft.com/office/powerpoint/2010/main" val="3440583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Endo</a:t>
            </a:r>
            <a:r>
              <a:rPr lang="cs-CZ" dirty="0" smtClean="0"/>
              <a:t> – výplňový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AHA 26 se stříbrem</a:t>
            </a:r>
          </a:p>
          <a:p>
            <a:pPr marL="64008" indent="0">
              <a:buNone/>
            </a:pPr>
            <a:r>
              <a:rPr lang="cs-CZ" sz="2000" dirty="0" smtClean="0"/>
              <a:t>     Kořenový </a:t>
            </a:r>
            <a:r>
              <a:rPr lang="cs-CZ" sz="2000" dirty="0"/>
              <a:t>výplňový materiál </a:t>
            </a:r>
            <a:endParaRPr lang="cs-CZ" sz="2000" dirty="0" smtClean="0"/>
          </a:p>
          <a:p>
            <a:pPr marL="64008" indent="0">
              <a:buNone/>
            </a:pPr>
            <a:r>
              <a:rPr lang="cs-CZ" sz="2000" dirty="0" smtClean="0"/>
              <a:t>     na </a:t>
            </a:r>
            <a:r>
              <a:rPr lang="cs-CZ" sz="2000" dirty="0"/>
              <a:t>bázi epoxidové </a:t>
            </a:r>
            <a:r>
              <a:rPr lang="cs-CZ" sz="2000" dirty="0" smtClean="0"/>
              <a:t>pryskyřice</a:t>
            </a:r>
          </a:p>
          <a:p>
            <a:pPr marL="6400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ve </a:t>
            </a:r>
            <a:r>
              <a:rPr lang="cs-CZ" sz="2000" dirty="0"/>
              <a:t>formě </a:t>
            </a:r>
            <a:r>
              <a:rPr lang="cs-CZ" sz="2000" dirty="0" smtClean="0"/>
              <a:t>prášek-tekutina</a:t>
            </a:r>
          </a:p>
          <a:p>
            <a:pPr marL="64008" indent="0">
              <a:buNone/>
            </a:pPr>
            <a:endParaRPr lang="cs-CZ" sz="2000" dirty="0"/>
          </a:p>
          <a:p>
            <a:pPr marL="64008" indent="0">
              <a:buNone/>
            </a:pPr>
            <a:endParaRPr lang="cs-CZ" sz="2000" dirty="0"/>
          </a:p>
          <a:p>
            <a:r>
              <a:rPr lang="cs-CZ" dirty="0" smtClean="0"/>
              <a:t>Zdokonalená</a:t>
            </a:r>
          </a:p>
          <a:p>
            <a:pPr marL="64008" indent="0">
              <a:buNone/>
            </a:pPr>
            <a:r>
              <a:rPr lang="cs-CZ" dirty="0" smtClean="0"/>
              <a:t>    </a:t>
            </a:r>
            <a:r>
              <a:rPr lang="cs-CZ" dirty="0"/>
              <a:t>verze osvědčené </a:t>
            </a:r>
            <a:endParaRPr lang="cs-CZ" dirty="0" smtClean="0"/>
          </a:p>
          <a:p>
            <a:pPr marL="64008" indent="0">
              <a:buNone/>
            </a:pPr>
            <a:r>
              <a:rPr lang="cs-CZ" dirty="0"/>
              <a:t> </a:t>
            </a:r>
            <a:r>
              <a:rPr lang="cs-CZ" dirty="0" smtClean="0"/>
              <a:t>   AH </a:t>
            </a:r>
            <a:r>
              <a:rPr lang="cs-CZ" dirty="0"/>
              <a:t>26.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28575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28575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0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Endo</a:t>
            </a:r>
            <a:r>
              <a:rPr lang="cs-CZ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 – výplňový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Endomethazon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>
                <a:latin typeface="Times New Roman"/>
              </a:rPr>
              <a:t>Antiseptický</a:t>
            </a:r>
            <a:r>
              <a:rPr lang="cs-CZ" dirty="0">
                <a:latin typeface="Times New Roman"/>
              </a:rPr>
              <a:t>, nedráždivý, </a:t>
            </a:r>
            <a:r>
              <a:rPr lang="cs-CZ" dirty="0" smtClean="0">
                <a:latin typeface="Times New Roman"/>
              </a:rPr>
              <a:t>nevstřebatelný kořenový výplňový </a:t>
            </a:r>
            <a:r>
              <a:rPr lang="cs-CZ" dirty="0">
                <a:latin typeface="Times New Roman"/>
              </a:rPr>
              <a:t>materiál </a:t>
            </a:r>
            <a:r>
              <a:rPr lang="cs-CZ" dirty="0" smtClean="0">
                <a:latin typeface="Times New Roman"/>
              </a:rPr>
              <a:t>obsahující </a:t>
            </a:r>
            <a:r>
              <a:rPr lang="cs-CZ" dirty="0" err="1">
                <a:latin typeface="Times New Roman"/>
              </a:rPr>
              <a:t>Hydrocortison</a:t>
            </a:r>
            <a:r>
              <a:rPr lang="cs-CZ" dirty="0">
                <a:latin typeface="Times New Roman"/>
              </a:rPr>
              <a:t> acetát</a:t>
            </a:r>
          </a:p>
          <a:p>
            <a:pPr marL="64008" indent="0">
              <a:buNone/>
            </a:pPr>
            <a:r>
              <a:rPr lang="cs-CZ" dirty="0"/>
              <a:t>                                  </a:t>
            </a:r>
            <a:r>
              <a:rPr lang="cs-CZ" dirty="0" smtClean="0"/>
              <a:t>         </a:t>
            </a:r>
            <a:r>
              <a:rPr lang="cs-CZ" sz="2000" b="1" dirty="0" smtClean="0"/>
              <a:t>Indikace</a:t>
            </a:r>
            <a:r>
              <a:rPr lang="cs-CZ" sz="2000" dirty="0" smtClean="0"/>
              <a:t> :  </a:t>
            </a:r>
          </a:p>
          <a:p>
            <a:pPr marL="6400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                             Definitivní </a:t>
            </a:r>
            <a:r>
              <a:rPr lang="cs-CZ" sz="2000" dirty="0" err="1" smtClean="0"/>
              <a:t>kořenovávýplň</a:t>
            </a:r>
            <a:r>
              <a:rPr lang="cs-CZ" sz="2000" dirty="0" smtClean="0"/>
              <a:t> </a:t>
            </a:r>
          </a:p>
          <a:p>
            <a:pPr marL="6400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                             </a:t>
            </a:r>
            <a:r>
              <a:rPr lang="cs-CZ" sz="2000" b="1" dirty="0" smtClean="0"/>
              <a:t>Použití: </a:t>
            </a:r>
            <a:r>
              <a:rPr lang="cs-CZ" sz="2000" dirty="0" smtClean="0"/>
              <a:t>Smíchat prášek a</a:t>
            </a:r>
          </a:p>
          <a:p>
            <a:pPr marL="6400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                      tekutinu do konzistence aby se</a:t>
            </a:r>
          </a:p>
          <a:p>
            <a:pPr marL="6400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                            snadno nanášela </a:t>
            </a:r>
            <a:r>
              <a:rPr lang="cs-CZ" sz="2000" dirty="0" err="1" smtClean="0"/>
              <a:t>lentulí</a:t>
            </a:r>
            <a:r>
              <a:rPr lang="cs-CZ" sz="2000" dirty="0" smtClean="0"/>
              <a:t> do </a:t>
            </a:r>
          </a:p>
          <a:p>
            <a:pPr marL="6400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                             kanálku. </a:t>
            </a:r>
          </a:p>
          <a:p>
            <a:pPr marL="64008" indent="0">
              <a:buNone/>
            </a:pPr>
            <a:r>
              <a:rPr lang="cs-CZ" sz="2000" dirty="0" smtClean="0"/>
              <a:t>                                                                1 kapka + 1 odměrka prášku</a:t>
            </a:r>
            <a:endParaRPr lang="cs-CZ" sz="2000" dirty="0"/>
          </a:p>
          <a:p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462398" cy="29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274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Endo</a:t>
            </a:r>
            <a:r>
              <a:rPr lang="cs-CZ" dirty="0"/>
              <a:t> – výplňový materiál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EUGENOL</a:t>
            </a:r>
          </a:p>
          <a:p>
            <a:r>
              <a:rPr lang="cs-CZ" dirty="0"/>
              <a:t>je rovněž užitečným a silným DEZINFEKČNÍM </a:t>
            </a:r>
            <a:r>
              <a:rPr lang="cs-CZ" dirty="0" smtClean="0"/>
              <a:t>PROSTŘEDKEM</a:t>
            </a:r>
            <a:r>
              <a:rPr lang="cs-CZ" dirty="0"/>
              <a:t>. </a:t>
            </a:r>
          </a:p>
          <a:p>
            <a:r>
              <a:rPr lang="cs-CZ" dirty="0"/>
              <a:t>EUGENOLOVÝ CEMENT </a:t>
            </a:r>
            <a:r>
              <a:rPr lang="cs-CZ" dirty="0" smtClean="0"/>
              <a:t> </a:t>
            </a:r>
            <a:r>
              <a:rPr lang="cs-CZ" sz="2800" dirty="0" smtClean="0"/>
              <a:t>nejvyšší biokompatibilita </a:t>
            </a:r>
            <a:endParaRPr lang="cs-CZ" sz="2800" dirty="0"/>
          </a:p>
          <a:p>
            <a:r>
              <a:rPr lang="cs-CZ" dirty="0"/>
              <a:t>Po finálním vložení cementu se významně snižuje </a:t>
            </a:r>
            <a:r>
              <a:rPr lang="cs-CZ" dirty="0" smtClean="0"/>
              <a:t>buněčná </a:t>
            </a:r>
            <a:r>
              <a:rPr lang="cs-CZ" dirty="0"/>
              <a:t>toxicita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3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Endo</a:t>
            </a:r>
            <a:r>
              <a:rPr lang="cs-CZ" dirty="0"/>
              <a:t> – výplňový materiál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860032"/>
          </a:xfrm>
        </p:spPr>
        <p:txBody>
          <a:bodyPr>
            <a:noAutofit/>
          </a:bodyPr>
          <a:lstStyle/>
          <a:p>
            <a:r>
              <a:rPr lang="cs-CZ" sz="2400" dirty="0" err="1" smtClean="0"/>
              <a:t>Gutta-percha</a:t>
            </a:r>
            <a:endParaRPr lang="cs-CZ" sz="2400" dirty="0" smtClean="0"/>
          </a:p>
          <a:p>
            <a:pPr marL="64008" indent="0">
              <a:buNone/>
            </a:pPr>
            <a:r>
              <a:rPr lang="cs-CZ" sz="2400" dirty="0"/>
              <a:t>Jako výborný plnící a inertní materiál je </a:t>
            </a:r>
            <a:r>
              <a:rPr lang="cs-CZ" sz="2400" dirty="0" smtClean="0"/>
              <a:t>považována </a:t>
            </a:r>
            <a:r>
              <a:rPr lang="cs-CZ" sz="2400" dirty="0" err="1" smtClean="0"/>
              <a:t>gutta</a:t>
            </a:r>
            <a:r>
              <a:rPr lang="cs-CZ" sz="2400" dirty="0" smtClean="0"/>
              <a:t> </a:t>
            </a:r>
            <a:r>
              <a:rPr lang="cs-CZ" sz="2400" dirty="0" err="1" smtClean="0"/>
              <a:t>percha</a:t>
            </a:r>
            <a:r>
              <a:rPr lang="cs-CZ" sz="2400" dirty="0"/>
              <a:t>, která </a:t>
            </a:r>
            <a:r>
              <a:rPr lang="cs-CZ" sz="2400" dirty="0" smtClean="0"/>
              <a:t>ale nemůže  </a:t>
            </a:r>
            <a:r>
              <a:rPr lang="cs-CZ" sz="2400" dirty="0"/>
              <a:t>vyřešit  aspekt  </a:t>
            </a:r>
            <a:r>
              <a:rPr lang="cs-CZ" sz="2400" dirty="0" err="1"/>
              <a:t>antibaktericidní</a:t>
            </a:r>
            <a:r>
              <a:rPr lang="cs-CZ" sz="2400" dirty="0" smtClean="0"/>
              <a:t>.</a:t>
            </a:r>
          </a:p>
          <a:p>
            <a:pPr marL="64008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 err="1" smtClean="0"/>
              <a:t>gutta</a:t>
            </a:r>
            <a:r>
              <a:rPr lang="cs-CZ" sz="2400" dirty="0" smtClean="0"/>
              <a:t> </a:t>
            </a:r>
            <a:r>
              <a:rPr lang="cs-CZ" sz="2400" dirty="0" err="1" smtClean="0"/>
              <a:t>percha</a:t>
            </a:r>
            <a:r>
              <a:rPr lang="cs-CZ" sz="2400" dirty="0" smtClean="0"/>
              <a:t> zahřátá </a:t>
            </a:r>
            <a:r>
              <a:rPr lang="cs-CZ" sz="2400" dirty="0"/>
              <a:t>vertikální kondenzací, </a:t>
            </a:r>
            <a:r>
              <a:rPr lang="cs-CZ" sz="2400" dirty="0" smtClean="0"/>
              <a:t>nedokáže </a:t>
            </a:r>
            <a:r>
              <a:rPr lang="cs-CZ" sz="2400" dirty="0"/>
              <a:t>kompletně zaplnit  </a:t>
            </a:r>
            <a:r>
              <a:rPr lang="cs-CZ" sz="2400" dirty="0" smtClean="0"/>
              <a:t>úzký kanálek. </a:t>
            </a:r>
          </a:p>
          <a:p>
            <a:pPr marL="64008" indent="0">
              <a:buNone/>
            </a:pPr>
            <a:r>
              <a:rPr lang="cs-CZ" sz="2400" dirty="0" smtClean="0"/>
              <a:t>Pokud </a:t>
            </a:r>
            <a:r>
              <a:rPr lang="cs-CZ" sz="2400" dirty="0"/>
              <a:t>se umístí </a:t>
            </a:r>
            <a:r>
              <a:rPr lang="cs-CZ" sz="2400" dirty="0" smtClean="0"/>
              <a:t>za </a:t>
            </a:r>
            <a:r>
              <a:rPr lang="cs-CZ" sz="2400" dirty="0"/>
              <a:t>apex v </a:t>
            </a:r>
            <a:r>
              <a:rPr lang="cs-CZ" sz="2400" dirty="0" err="1" smtClean="0"/>
              <a:t>periodontiu</a:t>
            </a:r>
            <a:r>
              <a:rPr lang="cs-CZ" sz="2400" dirty="0" smtClean="0"/>
              <a:t>, není  </a:t>
            </a:r>
            <a:r>
              <a:rPr lang="cs-CZ" sz="2400" dirty="0"/>
              <a:t>vůbec  inertní.  Není  vstřebatelná,  bude  vždy  </a:t>
            </a:r>
            <a:r>
              <a:rPr lang="cs-CZ" sz="2400" dirty="0" smtClean="0"/>
              <a:t>dráždit a protože </a:t>
            </a:r>
            <a:r>
              <a:rPr lang="cs-CZ" sz="2400" dirty="0" err="1" smtClean="0"/>
              <a:t>gutta</a:t>
            </a:r>
            <a:r>
              <a:rPr lang="cs-CZ" sz="2400" dirty="0" smtClean="0"/>
              <a:t> </a:t>
            </a:r>
            <a:r>
              <a:rPr lang="cs-CZ" sz="2400" dirty="0" err="1" smtClean="0"/>
              <a:t>percha</a:t>
            </a:r>
            <a:r>
              <a:rPr lang="cs-CZ" sz="2400" dirty="0" smtClean="0"/>
              <a:t> </a:t>
            </a:r>
            <a:r>
              <a:rPr lang="cs-CZ" sz="2400" dirty="0"/>
              <a:t>nemá žádnou funkci v kanálku (dokonce ani ne uzavírací), je nezbytné </a:t>
            </a:r>
            <a:r>
              <a:rPr lang="cs-CZ" sz="2400" dirty="0" smtClean="0"/>
              <a:t>používat </a:t>
            </a:r>
            <a:r>
              <a:rPr lang="cs-CZ" sz="2400" dirty="0"/>
              <a:t>přídavný </a:t>
            </a:r>
            <a:r>
              <a:rPr lang="cs-CZ" sz="2400" dirty="0" smtClean="0"/>
              <a:t>cement</a:t>
            </a:r>
            <a:r>
              <a:rPr lang="cs-CZ" sz="2400" dirty="0"/>
              <a:t>, </a:t>
            </a:r>
            <a:r>
              <a:rPr lang="cs-CZ" sz="2400" dirty="0" smtClean="0"/>
              <a:t>který </a:t>
            </a:r>
            <a:r>
              <a:rPr lang="cs-CZ" sz="2400" dirty="0"/>
              <a:t>uzavře koronální a apikální zóny </a:t>
            </a:r>
            <a:r>
              <a:rPr lang="cs-CZ" sz="2400" dirty="0" smtClean="0"/>
              <a:t>kanálku.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8052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OŠETŘENÍ ZUBU PO PLNĚNÍ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Ošetření „</a:t>
            </a:r>
            <a:r>
              <a:rPr lang="cs-CZ" dirty="0" smtClean="0"/>
              <a:t>lege </a:t>
            </a:r>
            <a:r>
              <a:rPr lang="cs-CZ" dirty="0" err="1" smtClean="0"/>
              <a:t>artis</a:t>
            </a:r>
            <a:r>
              <a:rPr lang="cs-CZ" dirty="0"/>
              <a:t>“ je ošetření takto plněného zubu kořenovým </a:t>
            </a:r>
            <a:r>
              <a:rPr lang="cs-CZ" dirty="0" smtClean="0"/>
              <a:t>čepem </a:t>
            </a:r>
            <a:r>
              <a:rPr lang="cs-CZ" dirty="0"/>
              <a:t>(nástavbou) a zubní korunkou. </a:t>
            </a:r>
            <a:endParaRPr lang="cs-CZ" dirty="0" smtClean="0"/>
          </a:p>
          <a:p>
            <a:pPr marL="64008" indent="0">
              <a:buNone/>
            </a:pPr>
            <a:endParaRPr lang="cs-CZ" dirty="0" smtClean="0"/>
          </a:p>
          <a:p>
            <a:r>
              <a:rPr lang="cs-CZ" dirty="0" smtClean="0"/>
              <a:t>Tento postup </a:t>
            </a:r>
            <a:r>
              <a:rPr lang="cs-CZ" dirty="0"/>
              <a:t>je možno obejít v případě malé destrukce </a:t>
            </a:r>
            <a:r>
              <a:rPr lang="cs-CZ" dirty="0" smtClean="0"/>
              <a:t>zubu </a:t>
            </a:r>
            <a:r>
              <a:rPr lang="cs-CZ" dirty="0"/>
              <a:t>kvalitní pevnou výplní, většinou </a:t>
            </a:r>
            <a:r>
              <a:rPr lang="cs-CZ" dirty="0" smtClean="0"/>
              <a:t>kompozitní, která </a:t>
            </a:r>
            <a:r>
              <a:rPr lang="cs-CZ" dirty="0"/>
              <a:t>oslabený zub zpevňuje</a:t>
            </a:r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7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 KOMPLIKACÍ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Správně endodonticky ošetřený zub se může ošetřit výplní nebo použít k dalšímu protetickému řešení, a tak může sloužit ještě řadu let, při kvalitní péči i po celý zbytek života klienta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U zdravého jedince běžný výkon</a:t>
            </a:r>
          </a:p>
          <a:p>
            <a:pPr marL="64008" indent="0">
              <a:buNone/>
            </a:pPr>
            <a:r>
              <a:rPr lang="cs-CZ" dirty="0"/>
              <a:t>lidí s </a:t>
            </a:r>
            <a:r>
              <a:rPr lang="cs-CZ" dirty="0" smtClean="0"/>
              <a:t>celkovým onemocněním je </a:t>
            </a:r>
            <a:r>
              <a:rPr lang="cs-CZ" dirty="0"/>
              <a:t>nutno vybrat šetrné nezatěžující anestetikum</a:t>
            </a:r>
            <a:r>
              <a:rPr lang="cs-CZ" dirty="0" smtClean="0"/>
              <a:t>,</a:t>
            </a:r>
          </a:p>
          <a:p>
            <a:pPr marL="64008" indent="0">
              <a:buNone/>
            </a:pPr>
            <a:r>
              <a:rPr lang="cs-CZ" dirty="0" smtClean="0"/>
              <a:t>    případně </a:t>
            </a:r>
            <a:r>
              <a:rPr lang="cs-CZ" dirty="0"/>
              <a:t>antibiotikum</a:t>
            </a:r>
            <a:r>
              <a:rPr lang="cs-CZ" dirty="0" smtClean="0"/>
              <a:t>.</a:t>
            </a:r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POUČENÍ PACIENTA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Ošetřený zub může být citlivý na skus</a:t>
            </a:r>
          </a:p>
          <a:p>
            <a:r>
              <a:rPr lang="cs-CZ" dirty="0" smtClean="0"/>
              <a:t>Výskyt otoku v oblasti kořene</a:t>
            </a:r>
          </a:p>
          <a:p>
            <a:r>
              <a:rPr lang="cs-CZ" dirty="0" err="1" smtClean="0"/>
              <a:t>Intraorální</a:t>
            </a:r>
            <a:r>
              <a:rPr lang="cs-CZ" dirty="0" smtClean="0"/>
              <a:t> incize v anestezii</a:t>
            </a:r>
          </a:p>
          <a:p>
            <a:r>
              <a:rPr lang="cs-CZ" dirty="0"/>
              <a:t>Může dojít k rozlomení </a:t>
            </a:r>
            <a:r>
              <a:rPr lang="cs-CZ" dirty="0" smtClean="0"/>
              <a:t>kořene</a:t>
            </a:r>
          </a:p>
          <a:p>
            <a:r>
              <a:rPr lang="cs-CZ" dirty="0"/>
              <a:t>endodontické ošetření patří k vůbec nejsložitějšímu a nejrizikovějšímu ošetření ve stomatologii</a:t>
            </a:r>
            <a:r>
              <a:rPr lang="cs-CZ" dirty="0" smtClean="0"/>
              <a:t>.</a:t>
            </a:r>
          </a:p>
          <a:p>
            <a:r>
              <a:rPr lang="cs-CZ" dirty="0"/>
              <a:t>anatomický systém zubních kořenů je velmi složitý, individuální a nevyzpytatelný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3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ANATOMIE ZUBU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54" y="1916832"/>
            <a:ext cx="5715000" cy="463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6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KANÁLKŮ V ZUBU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435280" cy="4572000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Počet </a:t>
            </a:r>
            <a:r>
              <a:rPr lang="cs-CZ" dirty="0"/>
              <a:t>kanálků v jednotlivých zubech: </a:t>
            </a: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r>
              <a:rPr lang="cs-CZ" dirty="0" smtClean="0"/>
              <a:t>1. Horní </a:t>
            </a:r>
            <a:r>
              <a:rPr lang="cs-CZ" dirty="0"/>
              <a:t>a dolní řezáky a špičáky - zpravidla 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    jeden kanálek </a:t>
            </a:r>
          </a:p>
          <a:p>
            <a:pPr marL="64008" indent="0">
              <a:buNone/>
            </a:pPr>
            <a:r>
              <a:rPr lang="cs-CZ" dirty="0" smtClean="0"/>
              <a:t>2. Horní </a:t>
            </a:r>
            <a:r>
              <a:rPr lang="cs-CZ" dirty="0"/>
              <a:t>a dolní třenové zuby (4+5) - dva až </a:t>
            </a:r>
            <a:r>
              <a:rPr lang="cs-CZ" dirty="0" smtClean="0"/>
              <a:t>tři</a:t>
            </a:r>
          </a:p>
          <a:p>
            <a:pPr marL="64008" indent="0">
              <a:buNone/>
            </a:pPr>
            <a:r>
              <a:rPr lang="cs-CZ" dirty="0"/>
              <a:t> </a:t>
            </a:r>
            <a:r>
              <a:rPr lang="cs-CZ" dirty="0" smtClean="0"/>
              <a:t>   kanálky </a:t>
            </a:r>
            <a:endParaRPr lang="cs-CZ" dirty="0"/>
          </a:p>
          <a:p>
            <a:pPr marL="64008" indent="0">
              <a:buNone/>
            </a:pPr>
            <a:r>
              <a:rPr lang="cs-CZ" dirty="0" smtClean="0"/>
              <a:t>3. Horní </a:t>
            </a:r>
            <a:r>
              <a:rPr lang="cs-CZ" dirty="0"/>
              <a:t>a dolní stoličky - tři až pět kanálků </a:t>
            </a:r>
          </a:p>
        </p:txBody>
      </p:sp>
    </p:spTree>
    <p:extLst>
      <p:ext uri="{BB962C8B-B14F-4D97-AF65-F5344CB8AC3E}">
        <p14:creationId xmlns:p14="http://schemas.microsoft.com/office/powerpoint/2010/main" val="10517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ALTERNATIVY OŠETŘENÍ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Žádné </a:t>
            </a:r>
            <a:r>
              <a:rPr lang="cs-CZ" dirty="0"/>
              <a:t>ošetření </a:t>
            </a: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r>
              <a:rPr lang="cs-CZ" dirty="0" smtClean="0"/>
              <a:t>2. Čekání </a:t>
            </a:r>
            <a:r>
              <a:rPr lang="cs-CZ" dirty="0"/>
              <a:t>na plné rozvinutí </a:t>
            </a:r>
            <a:r>
              <a:rPr lang="cs-CZ" dirty="0" smtClean="0"/>
              <a:t>příznaků</a:t>
            </a:r>
          </a:p>
          <a:p>
            <a:pPr marL="64008" indent="0">
              <a:buNone/>
            </a:pPr>
            <a:r>
              <a:rPr lang="cs-CZ" dirty="0"/>
              <a:t> </a:t>
            </a:r>
            <a:r>
              <a:rPr lang="cs-CZ" dirty="0" smtClean="0"/>
              <a:t>      (</a:t>
            </a:r>
            <a:r>
              <a:rPr lang="cs-CZ" dirty="0"/>
              <a:t>vznik váčku, </a:t>
            </a:r>
            <a:r>
              <a:rPr lang="cs-CZ" dirty="0" smtClean="0"/>
              <a:t>možný </a:t>
            </a:r>
            <a:r>
              <a:rPr lang="cs-CZ" dirty="0"/>
              <a:t>otok) </a:t>
            </a: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r>
              <a:rPr lang="cs-CZ" dirty="0" smtClean="0"/>
              <a:t>3. Vytržení </a:t>
            </a:r>
            <a:r>
              <a:rPr lang="cs-CZ" dirty="0"/>
              <a:t>zubu a jeho náhrada </a:t>
            </a:r>
            <a:endParaRPr lang="cs-CZ" dirty="0" smtClean="0"/>
          </a:p>
          <a:p>
            <a:pPr marL="64008" indent="0">
              <a:buNone/>
            </a:pPr>
            <a:r>
              <a:rPr lang="cs-CZ" dirty="0"/>
              <a:t> </a:t>
            </a:r>
            <a:r>
              <a:rPr lang="cs-CZ" dirty="0" smtClean="0"/>
              <a:t>       implantátem</a:t>
            </a:r>
            <a:r>
              <a:rPr lang="cs-CZ" dirty="0"/>
              <a:t>, můstkem </a:t>
            </a:r>
            <a:r>
              <a:rPr lang="cs-CZ" dirty="0" smtClean="0"/>
              <a:t>či </a:t>
            </a:r>
            <a:r>
              <a:rPr lang="cs-CZ" dirty="0"/>
              <a:t>protézou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83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24736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9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Endodoncie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Pokud je PULPOVÝ zánět nebo infekce ponechán bez </a:t>
            </a:r>
            <a:r>
              <a:rPr lang="cs-CZ" sz="2800" dirty="0" smtClean="0"/>
              <a:t>ošetření</a:t>
            </a:r>
            <a:r>
              <a:rPr lang="cs-CZ" sz="2800" dirty="0"/>
              <a:t>, může </a:t>
            </a:r>
            <a:r>
              <a:rPr lang="cs-CZ" sz="2800" dirty="0" smtClean="0"/>
              <a:t>způsobit bolest  </a:t>
            </a:r>
            <a:r>
              <a:rPr lang="cs-CZ" sz="2800" dirty="0"/>
              <a:t>anebo  vést  až  k  abscesu  (hnis).  </a:t>
            </a:r>
            <a:endParaRPr lang="cs-CZ" sz="2800" dirty="0" smtClean="0"/>
          </a:p>
          <a:p>
            <a:r>
              <a:rPr lang="cs-CZ" sz="2800" dirty="0" smtClean="0"/>
              <a:t>Endodontické  </a:t>
            </a:r>
            <a:r>
              <a:rPr lang="cs-CZ" sz="2800" dirty="0"/>
              <a:t>léčení  odstraní </a:t>
            </a:r>
            <a:r>
              <a:rPr lang="cs-CZ" sz="2800" dirty="0" smtClean="0"/>
              <a:t>zanícenou </a:t>
            </a:r>
            <a:r>
              <a:rPr lang="cs-CZ" sz="2800" dirty="0"/>
              <a:t>nebo infikovanou pulpu, pečlivě vyčistí </a:t>
            </a:r>
            <a:r>
              <a:rPr lang="cs-CZ" sz="2800" dirty="0" smtClean="0"/>
              <a:t>a vytvaruje </a:t>
            </a:r>
            <a:r>
              <a:rPr lang="cs-CZ" sz="2800" dirty="0"/>
              <a:t>vnitřek kanálků, </a:t>
            </a:r>
            <a:r>
              <a:rPr lang="cs-CZ" sz="2800" dirty="0" smtClean="0"/>
              <a:t>potom </a:t>
            </a:r>
            <a:r>
              <a:rPr lang="cs-CZ" sz="2800" dirty="0"/>
              <a:t>vyplní a uzavře tento prostor. </a:t>
            </a:r>
            <a:endParaRPr lang="cs-CZ" sz="2800" dirty="0" smtClean="0"/>
          </a:p>
          <a:p>
            <a:r>
              <a:rPr lang="cs-CZ" sz="2800" dirty="0" smtClean="0"/>
              <a:t>Následně umístí </a:t>
            </a:r>
            <a:r>
              <a:rPr lang="cs-CZ" sz="2800" dirty="0"/>
              <a:t>zubař korunku nebo jinak </a:t>
            </a:r>
            <a:r>
              <a:rPr lang="cs-CZ" sz="2800" dirty="0" smtClean="0"/>
              <a:t>restauruje </a:t>
            </a:r>
            <a:r>
              <a:rPr lang="cs-CZ" sz="2800" dirty="0"/>
              <a:t>zub, aby jej ochránil a uvedl do plné </a:t>
            </a:r>
            <a:r>
              <a:rPr lang="cs-CZ" sz="2800" dirty="0" smtClean="0"/>
              <a:t>funkce</a:t>
            </a:r>
            <a:r>
              <a:rPr lang="cs-CZ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946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A OŠETŘENÍ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Postižený zub se vyšetřuje poklepem, reakcí na </a:t>
            </a:r>
            <a:r>
              <a:rPr lang="cs-CZ" dirty="0" smtClean="0"/>
              <a:t>chlad </a:t>
            </a:r>
            <a:r>
              <a:rPr lang="cs-CZ" dirty="0"/>
              <a:t>či teplo a rentgenem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/>
              <a:t>určení diagnózy </a:t>
            </a:r>
            <a:r>
              <a:rPr lang="cs-CZ" dirty="0" smtClean="0"/>
              <a:t>se odstraní </a:t>
            </a:r>
            <a:r>
              <a:rPr lang="cs-CZ" dirty="0"/>
              <a:t>veškerá zkažená zubovina a provrtá se </a:t>
            </a:r>
            <a:r>
              <a:rPr lang="cs-CZ" dirty="0" smtClean="0"/>
              <a:t>strop </a:t>
            </a:r>
            <a:r>
              <a:rPr lang="cs-CZ" dirty="0"/>
              <a:t>nad dřeňovou dutinou (trepanace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dřeňová dutina </a:t>
            </a:r>
            <a:r>
              <a:rPr lang="cs-CZ" dirty="0"/>
              <a:t>se </a:t>
            </a:r>
            <a:r>
              <a:rPr lang="cs-CZ" dirty="0" smtClean="0"/>
              <a:t>rozšíří </a:t>
            </a:r>
            <a:r>
              <a:rPr lang="cs-CZ" dirty="0"/>
              <a:t>a </a:t>
            </a:r>
            <a:r>
              <a:rPr lang="cs-CZ" dirty="0" smtClean="0"/>
              <a:t>dřeň </a:t>
            </a:r>
            <a:r>
              <a:rPr lang="cs-CZ" dirty="0"/>
              <a:t>či její zbytky se odstraní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5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ENDODONCIE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2897"/>
            <a:ext cx="4536504" cy="456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8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ENDODONCIE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Endodontické léčení je nezbytné, když je PULPA = </a:t>
            </a:r>
            <a:r>
              <a:rPr lang="cs-CZ" dirty="0" smtClean="0"/>
              <a:t>dřeň zasažená </a:t>
            </a:r>
            <a:r>
              <a:rPr lang="cs-CZ" dirty="0"/>
              <a:t>zánětem nebo infekcí z důvodu hlubokého </a:t>
            </a:r>
            <a:r>
              <a:rPr lang="cs-CZ" dirty="0" smtClean="0"/>
              <a:t>kazu </a:t>
            </a:r>
            <a:r>
              <a:rPr lang="cs-CZ" dirty="0"/>
              <a:t>(</a:t>
            </a:r>
            <a:r>
              <a:rPr lang="cs-CZ" dirty="0" err="1"/>
              <a:t>caries</a:t>
            </a:r>
            <a:r>
              <a:rPr lang="cs-CZ" dirty="0"/>
              <a:t>), </a:t>
            </a:r>
            <a:endParaRPr lang="cs-CZ" dirty="0" smtClean="0"/>
          </a:p>
          <a:p>
            <a:r>
              <a:rPr lang="cs-CZ" dirty="0" smtClean="0"/>
              <a:t>při opakovaných </a:t>
            </a:r>
            <a:r>
              <a:rPr lang="cs-CZ" dirty="0"/>
              <a:t>léčebných dentálních procedurách, u </a:t>
            </a:r>
            <a:r>
              <a:rPr lang="cs-CZ" dirty="0" smtClean="0"/>
              <a:t>prasklého </a:t>
            </a:r>
            <a:r>
              <a:rPr lang="cs-CZ" dirty="0"/>
              <a:t>nebo </a:t>
            </a:r>
            <a:r>
              <a:rPr lang="cs-CZ" dirty="0" smtClean="0"/>
              <a:t>odštípnutého </a:t>
            </a:r>
            <a:r>
              <a:rPr lang="cs-CZ" dirty="0"/>
              <a:t>zubu, při poranění zubu. </a:t>
            </a:r>
          </a:p>
        </p:txBody>
      </p:sp>
    </p:spTree>
    <p:extLst>
      <p:ext uri="{BB962C8B-B14F-4D97-AF65-F5344CB8AC3E}">
        <p14:creationId xmlns:p14="http://schemas.microsoft.com/office/powerpoint/2010/main" val="37622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ENDODONTICKÉ OŠETŘENÍ ZUBU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Změří se délka kanálku – </a:t>
            </a:r>
            <a:r>
              <a:rPr lang="cs-CZ" dirty="0" err="1" smtClean="0"/>
              <a:t>apexlokátorem</a:t>
            </a:r>
            <a:endParaRPr lang="cs-CZ" dirty="0" smtClean="0"/>
          </a:p>
          <a:p>
            <a:r>
              <a:rPr lang="cs-CZ" dirty="0" smtClean="0"/>
              <a:t>Kořenový kanálek se opracuje ručními nástroji, případně strojovou </a:t>
            </a:r>
            <a:r>
              <a:rPr lang="cs-CZ" dirty="0" err="1" smtClean="0"/>
              <a:t>endodoncií</a:t>
            </a:r>
            <a:endParaRPr lang="cs-CZ" dirty="0" smtClean="0"/>
          </a:p>
          <a:p>
            <a:r>
              <a:rPr lang="cs-CZ" dirty="0" smtClean="0"/>
              <a:t>Průběžně </a:t>
            </a:r>
            <a:r>
              <a:rPr lang="cs-CZ" dirty="0" err="1" smtClean="0"/>
              <a:t>k.k.vyplachujeme</a:t>
            </a:r>
            <a:r>
              <a:rPr lang="cs-CZ" dirty="0" smtClean="0"/>
              <a:t> </a:t>
            </a:r>
            <a:r>
              <a:rPr lang="cs-CZ" dirty="0" err="1" smtClean="0"/>
              <a:t>dezinfekčím</a:t>
            </a:r>
            <a:r>
              <a:rPr lang="cs-CZ" dirty="0" smtClean="0"/>
              <a:t> roztokem</a:t>
            </a:r>
          </a:p>
          <a:p>
            <a:r>
              <a:rPr lang="cs-CZ" dirty="0" err="1" smtClean="0"/>
              <a:t>K.k</a:t>
            </a:r>
            <a:r>
              <a:rPr lang="cs-CZ" dirty="0" smtClean="0"/>
              <a:t>. zaplníme dezinfekční vložkou, nebo se definitivně zaplní + RTG</a:t>
            </a:r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3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361</TotalTime>
  <Words>1451</Words>
  <Application>Microsoft Office PowerPoint</Application>
  <PresentationFormat>Předvádění na obrazovce (4:3)</PresentationFormat>
  <Paragraphs>264</Paragraphs>
  <Slides>42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Talent</vt:lpstr>
      <vt:lpstr>       Materiály, nástroje           a přístroje        v endodoncii</vt:lpstr>
      <vt:lpstr>Z řeckého endo = uvnitř a odous, odontos = zub.  Endodoncie se zabývá zubní dření a tkání, která obklopuje zub. Je součástí restorativní neboli záchovné stomatologie. </vt:lpstr>
      <vt:lpstr>CÍL OŠETŘENÍ</vt:lpstr>
      <vt:lpstr>ANATOMIE ZUBU</vt:lpstr>
      <vt:lpstr>Endodoncie</vt:lpstr>
      <vt:lpstr>VYŠETŘENÍ A OŠETŘENÍ</vt:lpstr>
      <vt:lpstr>ENDODONCIE</vt:lpstr>
      <vt:lpstr>ENDODONCIE</vt:lpstr>
      <vt:lpstr>ENDODONTICKÉ OŠETŘENÍ ZUBU</vt:lpstr>
      <vt:lpstr>Příprava instrumentária </vt:lpstr>
      <vt:lpstr>Příprava instrumentária</vt:lpstr>
      <vt:lpstr>APEXLOKÁTOR</vt:lpstr>
      <vt:lpstr>APEXLOKÁTOR</vt:lpstr>
      <vt:lpstr>Endo - ruční nástroje</vt:lpstr>
      <vt:lpstr>Ruční opracování kořenových kanálků</vt:lpstr>
      <vt:lpstr>ENDODONCIE - OŠETŘENÍ </vt:lpstr>
      <vt:lpstr>ENDODONCIE</vt:lpstr>
      <vt:lpstr>ENDODONCIE</vt:lpstr>
      <vt:lpstr>ENDO MOTOR</vt:lpstr>
      <vt:lpstr>Pracovní postup</vt:lpstr>
      <vt:lpstr>Endodontické  ošetření</vt:lpstr>
      <vt:lpstr>RTG – s nástrojem</vt:lpstr>
      <vt:lpstr>ENDODONCIE</vt:lpstr>
      <vt:lpstr>ENDODONCIE</vt:lpstr>
      <vt:lpstr>ENDODONCIE</vt:lpstr>
      <vt:lpstr>ENDODONCIE</vt:lpstr>
      <vt:lpstr>ENDODONCIE</vt:lpstr>
      <vt:lpstr>ENDODONCIE - OŠETŘENÍ</vt:lpstr>
      <vt:lpstr>ENDO  - použití laseru</vt:lpstr>
      <vt:lpstr>ENDODONCIE</vt:lpstr>
      <vt:lpstr>Endo –provizorní  výplňový materiál</vt:lpstr>
      <vt:lpstr>Definitivní plnění kořenového kanálku</vt:lpstr>
      <vt:lpstr>Endo – výplňový materiál</vt:lpstr>
      <vt:lpstr>Endo – výplňový materiál</vt:lpstr>
      <vt:lpstr>Endo – výplňový materiál</vt:lpstr>
      <vt:lpstr>Endo – výplňový materiál</vt:lpstr>
      <vt:lpstr>OŠETŘENÍ ZUBU PO PLNĚNÍ</vt:lpstr>
      <vt:lpstr>VÝSKYT  KOMPLIKACÍ</vt:lpstr>
      <vt:lpstr>POUČENÍ PACIENTA</vt:lpstr>
      <vt:lpstr>POČET KANÁLKŮ V ZUBU</vt:lpstr>
      <vt:lpstr>ALTERNATIVY OŠETŘENÍ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petra.beruska</dc:creator>
  <cp:lastModifiedBy>petra.beruska</cp:lastModifiedBy>
  <cp:revision>45</cp:revision>
  <dcterms:created xsi:type="dcterms:W3CDTF">2015-10-12T17:16:20Z</dcterms:created>
  <dcterms:modified xsi:type="dcterms:W3CDTF">2015-11-21T15:20:17Z</dcterms:modified>
</cp:coreProperties>
</file>