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7" r:id="rId3"/>
    <p:sldId id="287" r:id="rId4"/>
    <p:sldId id="274" r:id="rId5"/>
    <p:sldId id="290" r:id="rId6"/>
    <p:sldId id="258" r:id="rId7"/>
    <p:sldId id="330" r:id="rId8"/>
    <p:sldId id="288" r:id="rId9"/>
    <p:sldId id="276" r:id="rId10"/>
    <p:sldId id="299" r:id="rId11"/>
    <p:sldId id="328" r:id="rId12"/>
    <p:sldId id="325" r:id="rId13"/>
    <p:sldId id="302" r:id="rId14"/>
    <p:sldId id="300" r:id="rId15"/>
    <p:sldId id="279" r:id="rId16"/>
    <p:sldId id="320" r:id="rId17"/>
    <p:sldId id="280" r:id="rId18"/>
    <p:sldId id="310" r:id="rId19"/>
    <p:sldId id="311" r:id="rId20"/>
    <p:sldId id="312" r:id="rId21"/>
    <p:sldId id="313" r:id="rId22"/>
    <p:sldId id="314" r:id="rId23"/>
    <p:sldId id="282" r:id="rId24"/>
    <p:sldId id="267" r:id="rId25"/>
    <p:sldId id="268" r:id="rId26"/>
    <p:sldId id="308" r:id="rId27"/>
    <p:sldId id="319" r:id="rId28"/>
    <p:sldId id="315" r:id="rId29"/>
    <p:sldId id="316" r:id="rId30"/>
    <p:sldId id="317" r:id="rId31"/>
    <p:sldId id="318" r:id="rId32"/>
    <p:sldId id="321" r:id="rId33"/>
    <p:sldId id="331" r:id="rId34"/>
    <p:sldId id="329" r:id="rId35"/>
    <p:sldId id="285" r:id="rId36"/>
    <p:sldId id="305" r:id="rId37"/>
    <p:sldId id="303" r:id="rId38"/>
    <p:sldId id="326" r:id="rId39"/>
    <p:sldId id="324" r:id="rId40"/>
    <p:sldId id="327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  <a:srgbClr val="800000"/>
    <a:srgbClr val="FFEDB3"/>
    <a:srgbClr val="FFCC99"/>
    <a:srgbClr val="D6E4F2"/>
    <a:srgbClr val="F3F7FB"/>
    <a:srgbClr val="FF9999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5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11" Type="http://schemas.openxmlformats.org/officeDocument/2006/relationships/slide" Target="slides/slide35.xml"/><Relationship Id="rId5" Type="http://schemas.openxmlformats.org/officeDocument/2006/relationships/slide" Target="slides/slide13.xml"/><Relationship Id="rId10" Type="http://schemas.openxmlformats.org/officeDocument/2006/relationships/slide" Target="slides/slide34.xml"/><Relationship Id="rId4" Type="http://schemas.openxmlformats.org/officeDocument/2006/relationships/slide" Target="slides/slide10.xml"/><Relationship Id="rId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F682DBB-FFE7-4E4B-A7CF-2D43B3D269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82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627DE92-80B7-4BCA-B959-D3665768E4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3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568CE-F7DB-4120-A66F-3BD7554D43D6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137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968F3-3886-4765-B263-E75A0D0E8333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404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71481-9A89-44B6-BE30-E734BE6F5F7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8503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01219-DE73-4EF7-893B-7BDD88351B8F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952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AFA6-9050-4700-B2CC-2B38852CC87D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8285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A956D-4045-4CBF-BE38-9BEB674228DE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4749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826F-9EF8-4CA5-861A-7A24E1C128B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6868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B5BCA-CC00-4F54-AD76-D1FCB941D91A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8509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95C12-02F0-4367-A1AD-958FF8602712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4659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71AC-3C12-4BC2-9898-EE2ECED29B28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6050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BC1E8-7E04-45E0-80BA-F6CE5EF6DC7D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37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97AB-0EC4-4813-88B1-A932CFC5FDD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9967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98220-79D3-475A-9163-A411F2EA771C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0637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0DA40-BA44-40F4-8469-369115CF90B5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265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CDA60-617B-44E6-9D57-BD8A692C266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667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8B7A6-1730-4DA4-9540-B3CAB977372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60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F103F-4C5A-4A02-BFF4-BAABB0351ACD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334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8997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419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9ED8-26B4-4E7B-B565-F21FC2EA3D1A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1647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D0E15-FAFE-4914-A274-0F8BBBB5919C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958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5A1E-55C3-486C-9978-F770FA760E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5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0B883-311B-4E29-BBD3-17B1D2FC7C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9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0705-8B5D-461F-828E-19A3D01A75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27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252828-DC98-4FD7-ACAC-2F746C48F2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9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690D-7C09-446E-B9F7-BB3B6EFF3B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484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C3B8-9BE8-4DED-B751-388CCC683D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052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4BAA0-B5A8-40E3-AB37-E7EBF5EB21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060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0C20-CB9C-4088-B2F1-03C1588E07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24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4FC3-2ABA-4F3A-9DBA-3D4B9B45AA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520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91C5-4309-41A7-8EA6-EF93CB3328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2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70B6B-4D53-423C-A153-24D4F64AB9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333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87B00-5666-4E6F-8076-1FEBF6B515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48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5E9EFF"/>
            </a:gs>
            <a:gs pos="6000">
              <a:srgbClr val="85C2FF"/>
            </a:gs>
            <a:gs pos="15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A11832E-44C0-44FE-8835-98DDAEA1F76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47800"/>
            <a:ext cx="8208962" cy="14700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 analytických metod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908648"/>
            <a:ext cx="7272808" cy="1752600"/>
          </a:xfrm>
          <a:noFill/>
        </p:spPr>
        <p:txBody>
          <a:bodyPr/>
          <a:lstStyle/>
          <a:p>
            <a:r>
              <a:rPr lang="cs-CZ" altLang="cs-CZ" sz="2400" i="1" dirty="0" smtClean="0"/>
              <a:t>Miroslava Beňovská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409-E60B-478C-AE52-8F1EED287F38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8913"/>
            <a:ext cx="6705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Kalibrační funkce</a:t>
            </a:r>
          </a:p>
          <a:p>
            <a:pPr marL="609600" indent="-609600">
              <a:buFontTx/>
              <a:buBlip>
                <a:blip r:embed="rId3"/>
              </a:buBlip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</a:t>
            </a: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Nelineární</a:t>
            </a:r>
          </a:p>
          <a:p>
            <a:pPr marL="609600" indent="-609600" algn="ctr">
              <a:buFontTx/>
              <a:buNone/>
            </a:pPr>
            <a:endParaRPr lang="cs-CZ" altLang="cs-CZ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Vyhodnocení: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Manuální 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2800" b="1" dirty="0"/>
              <a:t>Způsoby </a:t>
            </a:r>
            <a:r>
              <a:rPr lang="cs-CZ" altLang="cs-CZ" sz="28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92088"/>
            <a:ext cx="8579296" cy="60932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Lineární dvoubodovou – pro </a:t>
            </a:r>
            <a:r>
              <a:rPr lang="cs-CZ" altLang="cs-CZ" sz="2400" b="1" dirty="0">
                <a:solidFill>
                  <a:srgbClr val="990033"/>
                </a:solidFill>
              </a:rPr>
              <a:t>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Nelineární </a:t>
            </a:r>
            <a:r>
              <a:rPr lang="cs-CZ" altLang="cs-CZ" sz="2400" b="1" dirty="0" smtClean="0"/>
              <a:t>–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pro turbidimetrické,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imunoturbidimetrické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imunonefelometrické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a imunoanalytické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smtClean="0"/>
              <a:t>    Příklady: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4P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5P</a:t>
            </a:r>
            <a:endParaRPr lang="cs-CZ" altLang="cs-CZ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RCM2T2 exponenciální funkce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</a:t>
            </a:r>
            <a:r>
              <a:rPr lang="cs-CZ" altLang="cs-CZ" sz="2400" b="1" dirty="0" err="1"/>
              <a:t>S</a:t>
            </a:r>
            <a:r>
              <a:rPr lang="cs-CZ" altLang="cs-CZ" sz="2400" b="1" dirty="0" err="1" smtClean="0"/>
              <a:t>pline</a:t>
            </a: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ISE </a:t>
            </a:r>
            <a:r>
              <a:rPr lang="cs-CZ" altLang="cs-CZ" sz="2400" b="1" dirty="0"/>
              <a:t>(tříbodová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Na analyzátor je třeba </a:t>
            </a:r>
            <a:r>
              <a:rPr lang="cs-CZ" altLang="cs-CZ" sz="2400" b="1" dirty="0" smtClean="0"/>
              <a:t>nainstalovat </a:t>
            </a:r>
            <a:r>
              <a:rPr lang="cs-CZ" altLang="cs-CZ" sz="2400" dirty="0" smtClean="0"/>
              <a:t>každou šarži </a:t>
            </a:r>
            <a:r>
              <a:rPr lang="cs-CZ" altLang="cs-CZ" sz="2400" dirty="0" err="1" smtClean="0"/>
              <a:t>kalibrátoru</a:t>
            </a:r>
            <a:endParaRPr lang="cs-CZ" alt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 smtClean="0"/>
              <a:t>Kalibrátory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Roche</a:t>
            </a:r>
            <a:r>
              <a:rPr lang="cs-CZ" altLang="cs-CZ" sz="2400" b="1" dirty="0" smtClean="0"/>
              <a:t> a Siemens mají pro každou šarži 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jedinečné čárové kódy </a:t>
            </a:r>
            <a:r>
              <a:rPr lang="cs-CZ" altLang="cs-CZ" sz="2400" b="1" dirty="0" smtClean="0"/>
              <a:t>využívané při analýze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4669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Kalibrační křivka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Je</a:t>
            </a:r>
            <a:r>
              <a:rPr lang="cs-CZ" sz="2800" b="1" i="1" dirty="0" smtClean="0"/>
              <a:t> grafickým </a:t>
            </a:r>
            <a:r>
              <a:rPr lang="cs-CZ" sz="2800" b="1" i="1" dirty="0"/>
              <a:t>znázorněním</a:t>
            </a:r>
            <a:r>
              <a:rPr lang="cs-CZ" sz="2800" dirty="0"/>
              <a:t>  závislosti měřeného signálu na měřené vlastnosti analytu (např. </a:t>
            </a:r>
            <a:r>
              <a:rPr lang="cs-CZ" sz="2800" dirty="0" smtClean="0"/>
              <a:t>koncentraci)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7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FF84-EC7D-4B6E-B70F-FD5EC7ECA235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128963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Přednost se dává lineárním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funkcím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Průběh křivky se vypočítá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regresní analýzou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F44B-A616-4F19-A257-DDF50BE36313}" type="slidenum">
              <a:rPr lang="cs-CZ" altLang="cs-CZ"/>
              <a:pPr/>
              <a:t>14</a:t>
            </a:fld>
            <a:endParaRPr lang="cs-CZ" altLang="cs-CZ"/>
          </a:p>
        </p:txBody>
      </p:sp>
      <p:pic>
        <p:nvPicPr>
          <p:cNvPr id="107523" name="Picture 3" descr="Kalibrace_lineárni 1b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1182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600200" y="5486400"/>
            <a:ext cx="6096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faktor</a:t>
            </a:r>
          </a:p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 =A/</a:t>
            </a:r>
            <a:r>
              <a:rPr lang="cs-CZ" altLang="cs-CZ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c.l</a:t>
            </a:r>
            <a:endParaRPr lang="cs-CZ" altLang="cs-CZ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390-B9A2-4064-9CF3-5D7B5B810B9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Rovnice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 = a  + </a:t>
            </a:r>
            <a:r>
              <a:rPr lang="cs-CZ" altLang="cs-CZ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b.X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Y…. signál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X…. koncentrace analytu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a…. úsek na ose y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intercept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b…. směrnice přímky(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slope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(a…by měla být blízká nule)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16</a:t>
            </a:fld>
            <a:endParaRPr lang="cs-CZ" altLang="cs-CZ"/>
          </a:p>
        </p:txBody>
      </p:sp>
      <p:pic>
        <p:nvPicPr>
          <p:cNvPr id="134146" name="Picture 2" descr="F:\Roche\Export\Screenshots\cobas c 8000 DM 2015-09-30T204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0598"/>
            <a:ext cx="13205658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BCF3-E241-47FC-8B5F-B319F666957D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analýzou můžeme kontrolovat (ověřovat)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linearitu kalibrace</a:t>
            </a: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Pomáhají  i metody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korelační analýzy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(= metoda, která studuje vztah mezi dvěma proměnnými hodnotami)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Pasing-Bablokova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Demingova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jmout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101012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ejmout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3513"/>
            <a:ext cx="7740650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5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023E-DFD2-468E-8FDB-EAC3C1551E7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281987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Měřící zařízení </a:t>
            </a:r>
            <a:r>
              <a:rPr lang="cs-CZ" alt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 přístroje</a:t>
            </a:r>
          </a:p>
          <a:p>
            <a:pPr marL="0" indent="0" eaLnBrk="0" hangingPunct="0"/>
            <a:r>
              <a:rPr lang="cs-CZ" alt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pro </a:t>
            </a: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měření fyzikálních veličin musí být výrobci kalibrovaná</a:t>
            </a:r>
          </a:p>
          <a:p>
            <a:pPr eaLnBrk="0" hangingPunct="0"/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Objem: pipety 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Teplota (+37°C </a:t>
            </a:r>
            <a:r>
              <a:rPr lang="en-US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±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definovaná přesnost)</a:t>
            </a:r>
            <a:endParaRPr lang="en-US" altLang="cs-CZ" sz="28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Hmotnost: váhy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endParaRPr lang="cs-CZ" altLang="cs-CZ" sz="32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Pro účely </a:t>
            </a:r>
            <a:r>
              <a:rPr lang="cs-CZ" altLang="cs-CZ" sz="32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akreditace:</a:t>
            </a:r>
            <a:r>
              <a:rPr lang="cs-CZ" altLang="cs-CZ" sz="32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verifikace</a:t>
            </a:r>
            <a:r>
              <a:rPr lang="cs-CZ" altLang="cs-CZ" sz="32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(ověření)    - certifikát (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Český metrologický institut)</a:t>
            </a:r>
          </a:p>
          <a:p>
            <a:pPr eaLnBrk="0" hangingPunct="0">
              <a:buFont typeface="Wingdings" pitchFamily="2" charset="2"/>
              <a:buNone/>
            </a:pP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- v laboratoři</a:t>
            </a:r>
          </a:p>
          <a:p>
            <a:pPr eaLnBrk="0" hangingPunct="0"/>
            <a:endParaRPr lang="cs-CZ" altLang="cs-CZ" sz="2800" u="sng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ejmo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6525"/>
            <a:ext cx="831691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ejmout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48712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oche\Export\Screenshots\cobas c 8000 DM 2015-09-30T192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BB4-3BDA-4EA8-905D-D58958D26C59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382000" cy="597708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4000" b="1" dirty="0"/>
              <a:t>Nelineární funkce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Typická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imunoanalytické metody –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imunoturbidimetrie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imunonefelometrie,imunoanalýza</a:t>
            </a: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klinické laboratoři obvykle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realizována šesti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Proložení kalibrační křivky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spline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logit-log-1, logit-log-2,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logit-log-3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RCM2T2 exponenciální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kvadratický model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kubický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8567-9D0D-4C37-92E3-9AF3874651CB}" type="slidenum">
              <a:rPr lang="cs-CZ" altLang="cs-CZ"/>
              <a:pPr/>
              <a:t>24</a:t>
            </a:fld>
            <a:endParaRPr lang="cs-CZ" altLang="cs-CZ"/>
          </a:p>
        </p:txBody>
      </p:sp>
      <p:pic>
        <p:nvPicPr>
          <p:cNvPr id="32772" name="Picture 4" descr="pp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76250"/>
            <a:ext cx="6842125" cy="634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685-A89A-4F46-858C-42C989CBBF13}" type="slidenum">
              <a:rPr lang="cs-CZ" altLang="cs-CZ"/>
              <a:pPr/>
              <a:t>25</a:t>
            </a:fld>
            <a:endParaRPr lang="cs-CZ" altLang="cs-CZ"/>
          </a:p>
        </p:txBody>
      </p:sp>
      <p:pic>
        <p:nvPicPr>
          <p:cNvPr id="34820" name="Picture 4" descr="rrr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250"/>
            <a:ext cx="9144000" cy="635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jmout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1010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27</a:t>
            </a:fld>
            <a:endParaRPr lang="cs-CZ" altLang="cs-CZ"/>
          </a:p>
        </p:txBody>
      </p:sp>
      <p:pic>
        <p:nvPicPr>
          <p:cNvPr id="133122" name="Picture 2" descr="F:\Roche\Export\Screenshots\cobas c 8000 DM 2015-09-30T204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" y="-888609"/>
            <a:ext cx="13235846" cy="82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Kalibrace </a:t>
            </a:r>
            <a:r>
              <a:rPr lang="cs-CZ" altLang="cs-CZ" sz="2800" b="1" dirty="0"/>
              <a:t>na </a:t>
            </a:r>
            <a:r>
              <a:rPr lang="cs-CZ" altLang="cs-CZ" sz="2800" b="1" dirty="0" smtClean="0"/>
              <a:t>imunochemických </a:t>
            </a:r>
            <a:r>
              <a:rPr lang="cs-CZ" altLang="cs-CZ" sz="2800" b="1" dirty="0"/>
              <a:t>analyzátorech </a:t>
            </a:r>
            <a:r>
              <a:rPr lang="cs-CZ" altLang="cs-CZ" sz="28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/>
              <a:t> </a:t>
            </a:r>
            <a:r>
              <a:rPr lang="cs-CZ" altLang="cs-CZ" sz="2800" b="1" dirty="0" smtClean="0"/>
              <a:t>                             (</a:t>
            </a:r>
            <a:r>
              <a:rPr lang="cs-CZ" altLang="cs-CZ" sz="2800" b="1" dirty="0" err="1" smtClean="0"/>
              <a:t>Roche</a:t>
            </a:r>
            <a:r>
              <a:rPr lang="cs-CZ" altLang="cs-CZ" sz="2800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K výpočtu koncentrace stanovovaných analytů </a:t>
            </a:r>
            <a:r>
              <a:rPr lang="cs-CZ" altLang="cs-CZ" sz="2400" b="1" dirty="0" smtClean="0"/>
              <a:t>- </a:t>
            </a:r>
            <a:r>
              <a:rPr lang="cs-CZ" altLang="cs-CZ" sz="2400" b="1" dirty="0"/>
              <a:t>nelineární kalibrační závislosti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Využití kubických polynomů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Master křivka od výrobce - zákazník ji při kalibraci pouze koriguje na aktuální podmínky (dvě hladiny</a:t>
            </a:r>
            <a:r>
              <a:rPr lang="cs-CZ" altLang="cs-CZ" sz="24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89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80988"/>
            <a:ext cx="902652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B978-4892-4FD1-9565-70E45588BBD4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620713"/>
            <a:ext cx="6696075" cy="935037"/>
          </a:xfrm>
        </p:spPr>
        <p:txBody>
          <a:bodyPr/>
          <a:lstStyle/>
          <a:p>
            <a:r>
              <a:rPr lang="pl-PL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</a:t>
            </a:r>
            <a:r>
              <a:rPr lang="pl-P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 </a:t>
            </a: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IVD </a:t>
            </a: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98/79/ES</a:t>
            </a:r>
            <a:r>
              <a:rPr lang="pl-PL" sz="2800" dirty="0">
                <a:solidFill>
                  <a:schemeClr val="tx2"/>
                </a:solidFill>
              </a:rPr>
              <a:t/>
            </a:r>
            <a:br>
              <a:rPr lang="pl-PL" sz="2800" dirty="0">
                <a:solidFill>
                  <a:schemeClr val="tx2"/>
                </a:solidFill>
              </a:rPr>
            </a:br>
            <a:endParaRPr lang="cs-CZ" alt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57021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cs-CZ" altLang="cs-CZ" sz="3200" dirty="0"/>
              <a:t> </a:t>
            </a: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oubor pravidel pro způsobilost výrobců laboratorních diagnostik a zařízení</a:t>
            </a:r>
          </a:p>
          <a:p>
            <a:pPr eaLnBrk="0" hangingPunct="0">
              <a:buFontTx/>
              <a:buChar char="•"/>
            </a:pPr>
            <a:endParaRPr lang="cs-CZ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cs-CZ" alt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vyžadována návaznost  hodnot  pracovních </a:t>
            </a:r>
            <a:r>
              <a:rPr lang="cs-CZ" altLang="cs-CZ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kalibrátorů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povinnost poskytnutí dat výkonnostních charakteristik měřících postupů, včetně postupu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kalibrace</a:t>
            </a:r>
          </a:p>
          <a:p>
            <a:pPr eaLnBrk="0" hangingPunct="0"/>
            <a:endParaRPr lang="cs-CZ" alt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Grafickým symbolem shody vlastností výrobku s požadavky</a:t>
            </a:r>
          </a:p>
          <a:p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formulovanými Směrnicí 98/79/ES je „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CE“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značka</a:t>
            </a:r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(realizace návaznosti je popsána v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normě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18153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altLang="cs-CZ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9156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33089"/>
            <a:ext cx="9026525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32</a:t>
            </a:fld>
            <a:endParaRPr lang="cs-CZ" altLang="cs-CZ"/>
          </a:p>
        </p:txBody>
      </p:sp>
      <p:pic>
        <p:nvPicPr>
          <p:cNvPr id="135170" name="Picture 2" descr="F:\Roche\Export\Screenshots\cobas c 8000 DM 2015-09-30T203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283955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Nové pojetí </a:t>
            </a:r>
            <a:r>
              <a:rPr lang="cs-CZ" sz="2800" b="1" dirty="0" smtClean="0">
                <a:solidFill>
                  <a:srgbClr val="800000"/>
                </a:solidFill>
              </a:rPr>
              <a:t>nelineární</a:t>
            </a:r>
            <a:r>
              <a:rPr lang="cs-CZ" sz="2800" b="1" dirty="0" smtClean="0"/>
              <a:t> kalibrace na klinických </a:t>
            </a:r>
            <a:r>
              <a:rPr lang="cs-CZ" sz="2800" b="1" dirty="0" smtClean="0"/>
              <a:t>modulech/analyzátorech (včetně ISE)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42813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b="1" dirty="0" smtClean="0"/>
              <a:t>Na přístroji </a:t>
            </a:r>
            <a:r>
              <a:rPr lang="cs-CZ" sz="2400" b="1" dirty="0" err="1" smtClean="0">
                <a:solidFill>
                  <a:srgbClr val="800000"/>
                </a:solidFill>
              </a:rPr>
              <a:t>cobas</a:t>
            </a:r>
            <a:r>
              <a:rPr lang="cs-CZ" sz="2400" b="1" dirty="0" smtClean="0">
                <a:solidFill>
                  <a:srgbClr val="800000"/>
                </a:solidFill>
              </a:rPr>
              <a:t> pro – </a:t>
            </a:r>
            <a:r>
              <a:rPr lang="cs-CZ" sz="2400" b="1" dirty="0" err="1" smtClean="0">
                <a:solidFill>
                  <a:srgbClr val="800000"/>
                </a:solidFill>
              </a:rPr>
              <a:t>cobas</a:t>
            </a:r>
            <a:r>
              <a:rPr lang="cs-CZ" sz="2400" b="1" dirty="0" smtClean="0">
                <a:solidFill>
                  <a:srgbClr val="800000"/>
                </a:solidFill>
              </a:rPr>
              <a:t> </a:t>
            </a:r>
            <a:r>
              <a:rPr lang="cs-CZ" sz="2400" b="1" dirty="0" err="1" smtClean="0">
                <a:solidFill>
                  <a:srgbClr val="800000"/>
                </a:solidFill>
              </a:rPr>
              <a:t>Autocal</a:t>
            </a:r>
            <a:r>
              <a:rPr lang="cs-CZ" sz="2400" b="1" dirty="0" smtClean="0">
                <a:solidFill>
                  <a:srgbClr val="800000"/>
                </a:solidFill>
              </a:rPr>
              <a:t> pro turbidimetrické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rgbClr val="800000"/>
                </a:solidFill>
              </a:rPr>
              <a:t> </a:t>
            </a:r>
            <a:r>
              <a:rPr lang="cs-CZ" sz="2400" b="1" dirty="0" smtClean="0">
                <a:solidFill>
                  <a:srgbClr val="800000"/>
                </a:solidFill>
              </a:rPr>
              <a:t>                                             metody</a:t>
            </a:r>
          </a:p>
          <a:p>
            <a:endParaRPr lang="cs-CZ" sz="2400" b="1" dirty="0" smtClean="0">
              <a:solidFill>
                <a:srgbClr val="800000"/>
              </a:solidFill>
            </a:endParaRPr>
          </a:p>
          <a:p>
            <a:r>
              <a:rPr lang="cs-CZ" sz="2400" b="1" dirty="0" smtClean="0"/>
              <a:t>Při první instalaci metody – provede se šestibodová kalibrace (full kalibrace)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S každou novou šarží se kalibrační křivka automaticky upraví pomocí tzv. podílu šarže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           Omezení počtu kalibrací, úspora testů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33</a:t>
            </a:fld>
            <a:endParaRPr lang="cs-CZ" altLang="cs-CZ"/>
          </a:p>
        </p:txBody>
      </p:sp>
      <p:sp>
        <p:nvSpPr>
          <p:cNvPr id="5" name="Šipka doprava 4"/>
          <p:cNvSpPr/>
          <p:nvPr/>
        </p:nvSpPr>
        <p:spPr bwMode="auto">
          <a:xfrm>
            <a:off x="573648" y="5805264"/>
            <a:ext cx="685984" cy="108011"/>
          </a:xfrm>
          <a:prstGeom prst="rightArrow">
            <a:avLst/>
          </a:prstGeom>
          <a:solidFill>
            <a:srgbClr val="99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62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479D-A699-43FF-8B7F-54E4704D89F7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Rozsah 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(pracovní rozsah měření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Interval koncentrací, v němž lze dosáhnout požadované hodnoty přesnosti a pravdivosti měření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Meze: dolní a horní mez stanovitelnosti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4DB7-248A-4BF1-B471-6B0192B1AEB4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nová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šarže reagencií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doporučené údaje výrobce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výsledky kontrolních vzorků mimo   povolené rozmezí, …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výměna některých částí měřícího zařízení (např.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dávkovače,elektrody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A82-DA89-4943-AFF1-8E673ABEDA3B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08963" cy="14779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Kontrola kalibrace a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četnost kalibrací (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Analýza kontrolních materiálů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doporučení výrobců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IKK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Kontrolní grafy (regulační diagramy)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1BC2-CB27-4F9A-8DC5-E4A695824F49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001000" cy="11731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Počet a rozmístění 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rozsah kalibrace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8840"/>
            <a:ext cx="9036496" cy="456436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postup kalibrace výrobcem IVD MD 98/79 EC</a:t>
            </a:r>
          </a:p>
          <a:p>
            <a:pPr marL="0" indent="0"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Počet kal. bodů: lineární1-3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(L-M-H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);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nelin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6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(při validaci 10 – 15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Zamítnutí kalibrace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sz="2400" b="1" dirty="0"/>
              <a:t>N</a:t>
            </a:r>
            <a:r>
              <a:rPr lang="cs-CZ" sz="2400" b="1" dirty="0" smtClean="0"/>
              <a:t>aměřené </a:t>
            </a:r>
            <a:r>
              <a:rPr lang="cs-CZ" sz="2400" b="1" dirty="0"/>
              <a:t>signály/měřené veličiny </a:t>
            </a:r>
            <a:r>
              <a:rPr lang="cs-CZ" sz="2400" b="1" dirty="0" err="1"/>
              <a:t>kalibrátorů</a:t>
            </a:r>
            <a:r>
              <a:rPr lang="cs-CZ" sz="2400" b="1" dirty="0"/>
              <a:t> nesplňují předepsané hodnoty od </a:t>
            </a:r>
            <a:r>
              <a:rPr lang="cs-CZ" sz="2400" b="1" dirty="0" smtClean="0"/>
              <a:t>výrobce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Častá chyba - </a:t>
            </a:r>
            <a:r>
              <a:rPr lang="cs-CZ" sz="2400" b="1" dirty="0" err="1" smtClean="0"/>
              <a:t>Duplicate</a:t>
            </a:r>
            <a:r>
              <a:rPr lang="cs-CZ" sz="2400" b="1" dirty="0" smtClean="0"/>
              <a:t> limit </a:t>
            </a:r>
            <a:r>
              <a:rPr lang="cs-CZ" sz="2400" b="1" dirty="0" err="1" smtClean="0"/>
              <a:t>error</a:t>
            </a:r>
            <a:r>
              <a:rPr lang="cs-CZ" sz="2400" b="1" dirty="0" smtClean="0"/>
              <a:t> (všechny kalibrační body se měří 2x (až 4x) – příliš velký rozdíl vede k chybovému hlášení a zamítnutí kalibrace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39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65454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3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80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BD88-BD66-4826-8D37-6331F9E87DC1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5040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Definice: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Soubor úkonů, kterými se za specifických podmínek stanoví vztah mezi hodnotami veličin, které jsou indikovány měřícím přístrojem nebo měřícím systémem nebo referenčním materiálem a odpovídajícími hodnotami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14600" y="260350"/>
            <a:ext cx="3429000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40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93460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3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80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195-3990-495D-9B1B-AC7579C214A4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Zjednodušeně: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Kalibrace určuje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vztah mezi měřeným signálem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a množstvím (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koncentrací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zjišťované látky (analytu).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Tento vztah je definován matematickým modelem (kalibrační funkcí)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Zajišťuje přenos hodnot z referenčních materiálů/metod do rutinní laboratoře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nástrojem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návaznosti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pro všechny analyty existují referenční materiály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  <a:endParaRPr lang="cs-CZ" altLang="cs-CZ" sz="2000" b="1" dirty="0"/>
          </a:p>
          <a:p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Sekundární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/>
              <a:t>- </a:t>
            </a:r>
            <a:r>
              <a:rPr lang="cs-CZ" sz="2000" b="1" dirty="0" smtClean="0"/>
              <a:t>hodnota </a:t>
            </a:r>
            <a:r>
              <a:rPr lang="cs-CZ" sz="2000" b="1" dirty="0"/>
              <a:t>přiřazena pomocí </a:t>
            </a:r>
            <a:r>
              <a:rPr lang="cs-CZ" sz="2000" b="1" dirty="0" smtClean="0"/>
              <a:t>referenčního </a:t>
            </a:r>
            <a:r>
              <a:rPr lang="cs-CZ" sz="2000" b="1" dirty="0"/>
              <a:t>měřícího </a:t>
            </a:r>
            <a:r>
              <a:rPr lang="cs-CZ" sz="2000" b="1" dirty="0" smtClean="0"/>
              <a:t>postupu (např. </a:t>
            </a:r>
            <a:r>
              <a:rPr lang="cs-CZ" sz="2000" b="1" dirty="0" err="1" smtClean="0"/>
              <a:t>multikalibrátory</a:t>
            </a:r>
            <a:r>
              <a:rPr lang="cs-CZ" sz="2000" b="1" dirty="0" smtClean="0"/>
              <a:t> v klinické laboratoři jsou </a:t>
            </a:r>
            <a:r>
              <a:rPr lang="cs-CZ" altLang="cs-CZ" sz="2000" b="1" dirty="0" smtClean="0"/>
              <a:t>sekundární </a:t>
            </a:r>
            <a:r>
              <a:rPr lang="cs-CZ" altLang="cs-CZ" sz="2000" b="1" dirty="0"/>
              <a:t>matricové </a:t>
            </a:r>
            <a:r>
              <a:rPr lang="cs-CZ" altLang="cs-CZ" sz="2000" b="1" dirty="0" err="1"/>
              <a:t>kalibrátory</a:t>
            </a:r>
            <a:r>
              <a:rPr lang="cs-CZ" altLang="cs-CZ" sz="2000" b="1" dirty="0"/>
              <a:t> pro základní </a:t>
            </a:r>
            <a:r>
              <a:rPr lang="cs-CZ" altLang="cs-CZ" sz="2000" b="1" dirty="0" smtClean="0"/>
              <a:t>analyty</a:t>
            </a:r>
            <a:r>
              <a:rPr lang="cs-CZ" sz="2000" b="1" dirty="0" smtClean="0"/>
              <a:t>)</a:t>
            </a: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</a:p>
          <a:p>
            <a:pPr marL="0" indent="0">
              <a:buNone/>
            </a:pPr>
            <a:endParaRPr lang="cs-CZ" altLang="cs-CZ" sz="2000" b="1" dirty="0"/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Certifikované referenční materiály (CRM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– </a:t>
            </a:r>
            <a:r>
              <a:rPr lang="cs-CZ" altLang="cs-CZ" sz="2000" b="1" dirty="0" smtClean="0">
                <a:solidFill>
                  <a:srgbClr val="990033"/>
                </a:solidFill>
              </a:rPr>
              <a:t>návaznost, nejistota</a:t>
            </a:r>
          </a:p>
          <a:p>
            <a:pPr marL="0" indent="0">
              <a:buNone/>
            </a:pPr>
            <a:endParaRPr lang="cs-CZ" altLang="cs-CZ" sz="2000" b="1" dirty="0">
              <a:solidFill>
                <a:srgbClr val="990033"/>
              </a:solidFill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Pracovní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výrobce</a:t>
            </a:r>
          </a:p>
          <a:p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dodávané výrobci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altLang="cs-CZ" sz="2000" b="1" dirty="0" smtClean="0"/>
              <a:t>včetně </a:t>
            </a:r>
            <a:r>
              <a:rPr lang="cs-CZ" altLang="cs-CZ" sz="2000" b="1" dirty="0" err="1" smtClean="0"/>
              <a:t>multikalibrátorů</a:t>
            </a:r>
            <a:endParaRPr lang="cs-CZ" altLang="cs-CZ" sz="2000" b="1" dirty="0"/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7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3159-12C0-43AD-9331-D9E7BB1D9B4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129463" cy="510688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Ideální </a:t>
            </a:r>
            <a:r>
              <a:rPr lang="cs-CZ" alt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</a:t>
            </a:r>
            <a:r>
              <a:rPr lang="cs-CZ" alt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v laboratoři</a:t>
            </a:r>
            <a:endParaRPr lang="cs-CZ" altLang="cs-CZ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cs-CZ" altLang="cs-CZ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odvozené srovnáním s CRM (certifikovaný referenční materiál) nebo stanovenými referenčními metodami</a:t>
            </a: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Komutabilní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(matrice shodná s matricí biologických vzorků)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udanou nejistotou hodnot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BBD6-4F9C-4C20-975E-926F7045C1C1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/>
          <a:p>
            <a:pPr algn="l"/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Nejčastější nedostatky </a:t>
            </a:r>
            <a:r>
              <a:rPr lang="cs-CZ" altLang="cs-CZ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pocházející od výrobce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bez návaznosti na referenční materiál (metody)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Návaznost není řádně provedena a dokumentována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Rozdíly mezi šaržemi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Různé hodnoty v závislosti na použité metodě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579</Words>
  <Application>Microsoft Office PowerPoint</Application>
  <PresentationFormat>Předvádění na obrazovce (4:3)</PresentationFormat>
  <Paragraphs>241</Paragraphs>
  <Slides>40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Symbol</vt:lpstr>
      <vt:lpstr>Tahoma</vt:lpstr>
      <vt:lpstr>Wingdings</vt:lpstr>
      <vt:lpstr>Výchozí návrh</vt:lpstr>
      <vt:lpstr>Kalibrace analytických metod</vt:lpstr>
      <vt:lpstr>Prezentace aplikace PowerPoint</vt:lpstr>
      <vt:lpstr>Směrnice rady IVD 98/79/ES </vt:lpstr>
      <vt:lpstr>Prezentace aplikace PowerPoint</vt:lpstr>
      <vt:lpstr>Prezentace aplikace PowerPoint</vt:lpstr>
      <vt:lpstr>Kalibrátory</vt:lpstr>
      <vt:lpstr>Kalibrátory</vt:lpstr>
      <vt:lpstr>Prezentace aplikace PowerPoint</vt:lpstr>
      <vt:lpstr>Nejčastější nedostatky kalibrátorů pocházející od výrobce</vt:lpstr>
      <vt:lpstr>Prezentace aplikace PowerPoint</vt:lpstr>
      <vt:lpstr>Způsoby kalibrace </vt:lpstr>
      <vt:lpstr>Kalibrační křivka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Nové pojetí nelineární kalibrace na klinických modulech/analyzátorech (včetně ISE)</vt:lpstr>
      <vt:lpstr>Prezentace aplikace PowerPoint</vt:lpstr>
      <vt:lpstr>Prezentace aplikace PowerPoint</vt:lpstr>
      <vt:lpstr>Kontrola kalibrace a četnost kalibrací (rekalibrace)</vt:lpstr>
      <vt:lpstr>Počet a rozmístění kalibrátorů, rozsah kalibrace</vt:lpstr>
      <vt:lpstr>Zamítnutí kalibrace</vt:lpstr>
      <vt:lpstr>Prezentace aplikace PowerPoint</vt:lpstr>
      <vt:lpstr>Prezentace aplikace PowerPoint</vt:lpstr>
    </vt:vector>
  </TitlesOfParts>
  <Company>fnusa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ještě další</dc:title>
  <dc:creator>breinek</dc:creator>
  <cp:lastModifiedBy>Beňovská Miroslava</cp:lastModifiedBy>
  <cp:revision>145</cp:revision>
  <dcterms:created xsi:type="dcterms:W3CDTF">2007-02-12T07:07:35Z</dcterms:created>
  <dcterms:modified xsi:type="dcterms:W3CDTF">2024-10-24T07:01:10Z</dcterms:modified>
</cp:coreProperties>
</file>