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4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6" r:id="rId3"/>
    <p:sldId id="297" r:id="rId4"/>
    <p:sldId id="257" r:id="rId5"/>
    <p:sldId id="258" r:id="rId6"/>
    <p:sldId id="259" r:id="rId7"/>
    <p:sldId id="263" r:id="rId8"/>
    <p:sldId id="264" r:id="rId9"/>
    <p:sldId id="280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0" r:id="rId22"/>
    <p:sldId id="261" r:id="rId23"/>
    <p:sldId id="279" r:id="rId24"/>
    <p:sldId id="262" r:id="rId25"/>
    <p:sldId id="288" r:id="rId26"/>
    <p:sldId id="282" r:id="rId27"/>
    <p:sldId id="285" r:id="rId28"/>
    <p:sldId id="283" r:id="rId29"/>
    <p:sldId id="291" r:id="rId30"/>
    <p:sldId id="293" r:id="rId31"/>
    <p:sldId id="294" r:id="rId32"/>
    <p:sldId id="295" r:id="rId33"/>
    <p:sldId id="292" r:id="rId34"/>
    <p:sldId id="299" r:id="rId35"/>
    <p:sldId id="29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3078-EFA7-41B8-9E1A-1EF522B2E846}" type="slidenum">
              <a:rPr smtClean="0"/>
              <a:pPr>
                <a:defRPr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B11BB-71AF-4EB4-9CDA-D5CF75A9B09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79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30.10.2024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667271"/>
          </a:xfrm>
        </p:spPr>
        <p:txBody>
          <a:bodyPr/>
          <a:lstStyle/>
          <a:p>
            <a:r>
              <a:rPr lang="cs-CZ" sz="6600"/>
              <a:t>Nové parametry</a:t>
            </a:r>
            <a:endParaRPr lang="cs-CZ" sz="66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                  </a:t>
            </a:r>
            <a:r>
              <a:rPr lang="cs-CZ" sz="2000" b="1" dirty="0" err="1"/>
              <a:t>Presepsin</a:t>
            </a:r>
            <a:r>
              <a:rPr lang="cs-CZ" sz="2000" b="1" dirty="0"/>
              <a:t>            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                   </a:t>
            </a:r>
          </a:p>
          <a:p>
            <a:pPr marL="0" indent="0">
              <a:buNone/>
            </a:pPr>
            <a:r>
              <a:rPr lang="cs-CZ" sz="2000" b="1" dirty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/>
              <a:t>                       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sepse pro diagnostiku, monitorování i prognózu podobně jako PCT</a:t>
            </a:r>
          </a:p>
          <a:p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/>
              <a:t>presepsin</a:t>
            </a:r>
            <a:r>
              <a:rPr lang="cs-CZ" sz="2000" b="1" dirty="0"/>
              <a:t> a PCT se nechovají zcela totožně</a:t>
            </a:r>
          </a:p>
          <a:p>
            <a:endParaRPr lang="cs-CZ" sz="2000" b="1" dirty="0"/>
          </a:p>
          <a:p>
            <a:r>
              <a:rPr lang="cs-CZ" sz="2000" b="1" dirty="0"/>
              <a:t>snižuje se pomaleji než PCT,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jeví se jako lepší ukazatel negativní prognózy</a:t>
            </a:r>
          </a:p>
          <a:p>
            <a:pPr marL="0" indent="0">
              <a:buNone/>
            </a:pP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   předpovědi 30 denní mortality)</a:t>
            </a:r>
          </a:p>
          <a:p>
            <a:pPr marL="0" indent="0">
              <a:buNone/>
            </a:pP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výhodné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/>
              <a:t> dohromady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Lp-PLA</a:t>
            </a:r>
            <a:r>
              <a:rPr lang="cs-CZ" altLang="cs-CZ" b="1" baseline="-25000" dirty="0"/>
              <a:t>2</a:t>
            </a:r>
            <a:r>
              <a:rPr lang="cs-CZ" altLang="cs-CZ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/>
              <a:t>- fosfolipáza 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výskyt 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enzym 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/>
              <a:t>- vázána 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/>
              <a:t>vysoká 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 plát,</a:t>
            </a:r>
            <a:r>
              <a:rPr lang="cs-CZ" altLang="cs-CZ" sz="2000" dirty="0"/>
              <a:t> může vést k IM nebo CMP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  nízká 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/>
              <a:t>Fotometrická metoda</a:t>
            </a:r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/>
              <a:t>Cut</a:t>
            </a:r>
            <a:r>
              <a:rPr lang="cs-CZ" altLang="cs-CZ" b="1" dirty="0"/>
              <a:t> </a:t>
            </a:r>
            <a:r>
              <a:rPr lang="cs-CZ" altLang="cs-CZ" b="1" dirty="0" err="1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- nízké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- 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>
                <a:latin typeface="Verdana" pitchFamily="34" charset="0"/>
              </a:rPr>
              <a:t>Heterogenní</a:t>
            </a:r>
            <a:r>
              <a:rPr altLang="cs-CZ" sz="1800">
                <a:latin typeface="Verdana" pitchFamily="34" charset="0"/>
              </a:rPr>
              <a:t> </a:t>
            </a:r>
            <a:r>
              <a:rPr altLang="cs-CZ" sz="1800" b="1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>
                <a:latin typeface="Verdana" pitchFamily="34" charset="0"/>
              </a:rPr>
              <a:t>Protilátka značená </a:t>
            </a:r>
            <a:r>
              <a:rPr altLang="cs-CZ" sz="1800" b="1">
                <a:latin typeface="Verdana" pitchFamily="34" charset="0"/>
              </a:rPr>
              <a:t>rutheinovým komplexem</a:t>
            </a:r>
            <a:r>
              <a:rPr altLang="cs-CZ" sz="1800">
                <a:latin typeface="Verdana" pitchFamily="34" charset="0"/>
              </a:rPr>
              <a:t> </a:t>
            </a:r>
          </a:p>
          <a:p>
            <a:r>
              <a:rPr altLang="cs-CZ" sz="1800">
                <a:latin typeface="Verdana" pitchFamily="34" charset="0"/>
              </a:rPr>
              <a:t>Separace na mikročásticích </a:t>
            </a:r>
          </a:p>
          <a:p>
            <a:r>
              <a:rPr altLang="cs-CZ" sz="1800">
                <a:latin typeface="Verdana" pitchFamily="34" charset="0"/>
              </a:rPr>
              <a:t>Elektrochemiluminiscenční reakce - substrát </a:t>
            </a:r>
            <a:r>
              <a:rPr altLang="cs-CZ" sz="1800" b="1">
                <a:latin typeface="Verdana" pitchFamily="34" charset="0"/>
              </a:rPr>
              <a:t>tripropylamin</a:t>
            </a:r>
          </a:p>
          <a:p>
            <a:r>
              <a:rPr altLang="cs-CZ" sz="1800" b="1">
                <a:latin typeface="Verdana" pitchFamily="34" charset="0"/>
              </a:rPr>
              <a:t>Oxidace na </a:t>
            </a:r>
            <a:r>
              <a:rPr altLang="cs-CZ" sz="1800">
                <a:latin typeface="Verdana" pitchFamily="34" charset="0"/>
              </a:rPr>
              <a:t>platinové elektrodě </a:t>
            </a:r>
          </a:p>
          <a:p>
            <a:r>
              <a:rPr altLang="cs-CZ" sz="1800">
                <a:latin typeface="Verdana" pitchFamily="34" charset="0"/>
              </a:rPr>
              <a:t>Vznik </a:t>
            </a:r>
            <a:r>
              <a:rPr altLang="cs-CZ" sz="1800" b="1">
                <a:latin typeface="Verdana" pitchFamily="34" charset="0"/>
              </a:rPr>
              <a:t>chemiluminiscenčního záření</a:t>
            </a:r>
          </a:p>
          <a:p>
            <a:endParaRPr altLang="cs-CZ" sz="1800" b="1">
              <a:latin typeface="Verdana" pitchFamily="34" charset="0"/>
            </a:endParaRPr>
          </a:p>
          <a:p>
            <a:endParaRPr altLang="cs-CZ" sz="1800">
              <a:latin typeface="Verdana" pitchFamily="34" charset="0"/>
            </a:endParaRPr>
          </a:p>
          <a:p>
            <a:pPr>
              <a:buFont typeface="Arial" charset="0"/>
              <a:buNone/>
            </a:pPr>
            <a:br>
              <a:rPr altLang="cs-CZ"/>
            </a:br>
            <a:br>
              <a:rPr altLang="cs-CZ"/>
            </a:br>
            <a:endParaRPr altLang="cs-CZ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77875"/>
          </a:xfrm>
        </p:spPr>
        <p:txBody>
          <a:bodyPr/>
          <a:lstStyle/>
          <a:p>
            <a:r>
              <a:rPr altLang="cs-CZ" sz="2400" b="1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hodnoty, Roche</a:t>
            </a:r>
          </a:p>
        </p:txBody>
      </p:sp>
      <p:pic>
        <p:nvPicPr>
          <p:cNvPr id="24579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511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4210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13250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52049-1EA2-404C-821B-65458EF7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Nové parametry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2CFDA-8F6D-423E-A489-A6B3EDB68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Uplatnění nových klinických markerů je přímý důsledek základního a aplikovaného výzkumu</a:t>
            </a:r>
          </a:p>
          <a:p>
            <a:r>
              <a:rPr lang="cs-CZ"/>
              <a:t>Nový analyt musí předčit zavedené metody specificitou a sensitivitou (AUC křivka)</a:t>
            </a:r>
          </a:p>
          <a:p>
            <a:pPr lvl="1"/>
            <a:r>
              <a:rPr lang="cs-CZ"/>
              <a:t>Např. vysoce sensitivní kardiální troponiny téměř nahradily ostatní markery pro AIM</a:t>
            </a:r>
          </a:p>
          <a:p>
            <a:r>
              <a:rPr lang="cs-CZ"/>
              <a:t>Dostupností</a:t>
            </a:r>
          </a:p>
          <a:p>
            <a:pPr lvl="1"/>
            <a:r>
              <a:rPr lang="cs-CZ"/>
              <a:t>Převedení řady analytů do POCT režimu </a:t>
            </a:r>
          </a:p>
          <a:p>
            <a:r>
              <a:rPr lang="cs-CZ"/>
              <a:t>Doplňují stávající markery</a:t>
            </a:r>
          </a:p>
          <a:p>
            <a:pPr lvl="1"/>
            <a:r>
              <a:rPr lang="cs-CZ"/>
              <a:t>Např. aktivní formy markerů (vitamínu D, B12)	</a:t>
            </a:r>
          </a:p>
          <a:p>
            <a:r>
              <a:rPr lang="cs-CZ"/>
              <a:t>Cenou</a:t>
            </a:r>
          </a:p>
          <a:p>
            <a:pPr lvl="1"/>
            <a:r>
              <a:rPr lang="cs-CZ"/>
              <a:t>Toxikologický screening pomocí separačních metod vs. Imunochemické proužky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9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684213" y="115888"/>
            <a:ext cx="8077200" cy="855662"/>
          </a:xfrm>
        </p:spPr>
        <p:txBody>
          <a:bodyPr/>
          <a:lstStyle/>
          <a:p>
            <a:r>
              <a:rPr altLang="cs-CZ" sz="2400" b="1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 – 16.-20. týden gravidity</a:t>
            </a:r>
            <a:endParaRPr altLang="cs-CZ" sz="2400" b="1">
              <a:solidFill>
                <a:srgbClr val="0085B4"/>
              </a:solidFill>
              <a:latin typeface="Verdana" pitchFamily="34" charset="0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</p:nvPr>
        </p:nvGraphicFramePr>
        <p:xfrm>
          <a:off x="900113" y="1196975"/>
          <a:ext cx="8064500" cy="5330829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Údaje firmy    Roche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Vypočítané hodnoty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OKB FN Brno </a:t>
                      </a:r>
                      <a:r>
                        <a:rPr kumimoji="0" lang="cs-CZ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(81 zdravých)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(pg/ml)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PlGF</a:t>
                      </a: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(pg/ml)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sFlt-1/PlGF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Hlavním produkt metabolismu cholesterolu </a:t>
            </a:r>
          </a:p>
          <a:p>
            <a:r>
              <a:rPr lang="cs-CZ" dirty="0"/>
              <a:t>Různé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/>
              <a:t>cholanové</a:t>
            </a:r>
            <a:r>
              <a:rPr lang="cs-CZ" dirty="0"/>
              <a:t> </a:t>
            </a:r>
          </a:p>
          <a:p>
            <a:r>
              <a:rPr lang="cs-CZ" dirty="0"/>
              <a:t>Základními 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cs-CZ" dirty="0"/>
              <a:t>V organismu se zapojují do trávení, vstřebávání a metabolismu lipidů</a:t>
            </a:r>
          </a:p>
          <a:p>
            <a:r>
              <a:rPr lang="cs-CZ" dirty="0"/>
              <a:t> Transportují se společně se žlučí do střeva, kde jsou z 95 % znovu resorbovány a vrací se do jater </a:t>
            </a:r>
          </a:p>
          <a:p>
            <a:r>
              <a:rPr lang="cs-CZ" dirty="0"/>
              <a:t>Jsou </a:t>
            </a:r>
            <a:r>
              <a:rPr lang="cs-CZ" b="1" dirty="0"/>
              <a:t>ukazatelem správné funkce </a:t>
            </a:r>
            <a:r>
              <a:rPr lang="cs-CZ" b="1" dirty="0" err="1"/>
              <a:t>hepatocytů</a:t>
            </a:r>
            <a:r>
              <a:rPr lang="cs-CZ" dirty="0"/>
              <a:t> </a:t>
            </a:r>
          </a:p>
          <a:p>
            <a:r>
              <a:rPr lang="cs-CZ" dirty="0"/>
              <a:t>Zvýšený obsah žlučových kyselin v séru je zaznamenán u pacientů s akutní hepatitidou, chronickou hepatitidou, jaterní steatózou a rakovinou jater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vyšetření žlučových kyselin (S)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Význam pro 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(poruchu vylučování žluči do duodena)</a:t>
            </a:r>
          </a:p>
          <a:p>
            <a:endParaRPr lang="cs-CZ" dirty="0"/>
          </a:p>
          <a:p>
            <a:r>
              <a:rPr lang="cs-CZ" dirty="0"/>
              <a:t>Ta zvyšuje riziko předčasného porodu či intrauterinní úmrtí plodu</a:t>
            </a:r>
          </a:p>
          <a:p>
            <a:endParaRPr lang="cs-CZ" dirty="0"/>
          </a:p>
          <a:p>
            <a:r>
              <a:rPr lang="cs-CZ" dirty="0"/>
              <a:t>Sleduje se u pacientů s jaterní cirhózou</a:t>
            </a:r>
          </a:p>
          <a:p>
            <a:endParaRPr lang="cs-CZ" dirty="0"/>
          </a:p>
          <a:p>
            <a:r>
              <a:rPr lang="cs-CZ" dirty="0"/>
              <a:t>Stanovení lze použít při studiu exkreční schopnosti jater nebo při studiu vrozených defektů metabolismu žlučových kyselin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/>
              <a:t>Metody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Fotometrické stanovení</a:t>
            </a:r>
          </a:p>
          <a:p>
            <a:pPr marL="457200" lvl="1" indent="0">
              <a:buNone/>
            </a:pPr>
            <a:r>
              <a:rPr lang="cs-CZ" b="1" dirty="0"/>
              <a:t>                3-α-</a:t>
            </a:r>
            <a:r>
              <a:rPr lang="cs-CZ" b="1" dirty="0" err="1"/>
              <a:t>hydroxysteroiddehydrogenasa</a:t>
            </a:r>
            <a:r>
              <a:rPr lang="cs-CZ" b="1" dirty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/>
              <a:t>+ </a:t>
            </a:r>
            <a:r>
              <a:rPr lang="cs-CZ" sz="2000" b="1" dirty="0"/>
              <a:t> --&gt;3-oxo 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                     NADH + NBT --&gt; NAD</a:t>
            </a:r>
            <a:r>
              <a:rPr lang="cs-CZ" sz="2000" b="1" baseline="30000" dirty="0"/>
              <a:t> +</a:t>
            </a:r>
            <a:r>
              <a:rPr lang="cs-CZ" sz="2000" b="1" dirty="0"/>
              <a:t> 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/>
              <a:t>nm</a:t>
            </a:r>
            <a:r>
              <a:rPr lang="cs-CZ" dirty="0"/>
              <a:t>, je přímo úměrný koncentraci žlučových kyselin</a:t>
            </a:r>
          </a:p>
          <a:p>
            <a:pPr marL="0" indent="0">
              <a:buNone/>
            </a:pPr>
            <a:r>
              <a:rPr lang="cs-CZ" sz="1800" dirty="0"/>
              <a:t>(NBT - </a:t>
            </a:r>
            <a:r>
              <a:rPr lang="cs-CZ" sz="1800" dirty="0" err="1"/>
              <a:t>nitrotetrazoliová</a:t>
            </a:r>
            <a:r>
              <a:rPr lang="cs-CZ" sz="1800" dirty="0"/>
              <a:t> modř)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rozmezí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M, Ž: 		0-150 let		do 8 µmol/l</a:t>
            </a:r>
          </a:p>
          <a:p>
            <a:pPr marL="0" indent="0">
              <a:buNone/>
            </a:pPr>
            <a:r>
              <a:rPr lang="cs-CZ" dirty="0"/>
              <a:t>Těhotné: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Peptide</a:t>
            </a:r>
          </a:p>
          <a:p>
            <a:endParaRPr lang="cs-CZ" b="1" dirty="0"/>
          </a:p>
          <a:p>
            <a:r>
              <a:rPr lang="cs-CZ" dirty="0"/>
              <a:t>Nádorový </a:t>
            </a:r>
            <a:r>
              <a:rPr lang="cs-CZ" dirty="0" err="1"/>
              <a:t>marker</a:t>
            </a:r>
            <a:r>
              <a:rPr lang="cs-CZ" dirty="0"/>
              <a:t> pro  malobuněčný karcinomem plic (SCLC)</a:t>
            </a:r>
          </a:p>
          <a:p>
            <a:r>
              <a:rPr lang="cs-CZ" i="1" dirty="0"/>
              <a:t>SCLC představuje agresivnější formu plicních 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(</a:t>
            </a:r>
            <a:r>
              <a:rPr lang="cs-CZ" b="1" dirty="0"/>
              <a:t>GRP </a:t>
            </a:r>
            <a:r>
              <a:rPr lang="cs-CZ" dirty="0"/>
              <a:t>je neuropeptid)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proGRP</a:t>
            </a:r>
            <a:r>
              <a:rPr lang="cs-CZ" dirty="0"/>
              <a:t> - nejvhodnější </a:t>
            </a:r>
            <a:r>
              <a:rPr lang="cs-CZ" dirty="0" err="1"/>
              <a:t>marker</a:t>
            </a:r>
            <a:r>
              <a:rPr lang="cs-CZ" dirty="0"/>
              <a:t> 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:</a:t>
            </a:r>
          </a:p>
          <a:p>
            <a:pPr lvl="0"/>
            <a:r>
              <a:rPr lang="cs-CZ" dirty="0"/>
              <a:t>Uvolňován jen ve velmi malém množství u lidí, kteří trpí nenádorovými 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stoupá již v  </a:t>
            </a:r>
            <a:r>
              <a:rPr lang="cs-CZ" dirty="0" err="1"/>
              <a:t>ranném</a:t>
            </a:r>
            <a:r>
              <a:rPr lang="cs-CZ" dirty="0"/>
              <a:t> stádiu SCLC --&gt; význam pro časnou detekci tumoru </a:t>
            </a:r>
          </a:p>
          <a:p>
            <a:pPr lvl="0"/>
            <a:r>
              <a:rPr lang="cs-CZ" dirty="0"/>
              <a:t>Dále sledování průběhu choroby, účinnosti terapie a odhalení recidivy</a:t>
            </a:r>
          </a:p>
          <a:p>
            <a:pPr lvl="0"/>
            <a:r>
              <a:rPr lang="cs-CZ" dirty="0"/>
              <a:t>Lepší než embryonální antigen (CEA)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/>
              <a:t>Metody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/>
              <a:t>Abbott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Dvoukroková</a:t>
            </a:r>
            <a:r>
              <a:rPr lang="cs-CZ" dirty="0"/>
              <a:t> chemiluminiscenční analýza, separace pomocí paramagnetických mikročástic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Materiál pro analýzu: plazma, sérum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AMH </a:t>
            </a:r>
            <a:br>
              <a:rPr lang="cs-CZ" sz="4400" b="1" dirty="0"/>
            </a:br>
            <a:r>
              <a:rPr lang="cs-CZ" sz="4400" b="1" dirty="0"/>
              <a:t>(Anti- M</a:t>
            </a:r>
            <a:r>
              <a:rPr lang="hu-HU" sz="4400" b="1" dirty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/>
              <a:t>M</a:t>
            </a:r>
            <a:r>
              <a:rPr lang="hu-HU" sz="2800" b="1" dirty="0"/>
              <a:t>űllerian inhibiting faktor</a:t>
            </a:r>
            <a:endParaRPr lang="cs-CZ" sz="2800" b="1" dirty="0"/>
          </a:p>
          <a:p>
            <a:pPr>
              <a:lnSpc>
                <a:spcPct val="150000"/>
              </a:lnSpc>
            </a:pPr>
            <a:r>
              <a:rPr lang="cs-CZ" sz="2800" dirty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Produkován </a:t>
            </a:r>
            <a:r>
              <a:rPr lang="cs-CZ" sz="2800" dirty="0" err="1"/>
              <a:t>granulózními</a:t>
            </a:r>
            <a:r>
              <a:rPr lang="cs-CZ" sz="2800" dirty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52049-1EA2-404C-821B-65458EF7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Nové parametry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12CFDA-8F6D-423E-A489-A6B3EDB68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Jedná se především o</a:t>
            </a:r>
          </a:p>
          <a:p>
            <a:endParaRPr lang="cs-CZ"/>
          </a:p>
          <a:p>
            <a:r>
              <a:rPr lang="cs-CZ"/>
              <a:t>Zánětlivé markery</a:t>
            </a:r>
          </a:p>
          <a:p>
            <a:r>
              <a:rPr lang="cs-CZ"/>
              <a:t>Specifické proteiny</a:t>
            </a:r>
          </a:p>
        </p:txBody>
      </p:sp>
    </p:spTree>
    <p:extLst>
      <p:ext uri="{BB962C8B-B14F-4D97-AF65-F5344CB8AC3E}">
        <p14:creationId xmlns:p14="http://schemas.microsoft.com/office/powerpoint/2010/main" val="2100492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AMH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/>
              <a:t>Biochemický ukazatel ovariální rezervy</a:t>
            </a:r>
            <a:r>
              <a:rPr lang="cs-CZ" sz="2800" dirty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/>
              <a:t>Diagnostika </a:t>
            </a:r>
            <a:r>
              <a:rPr lang="cs-CZ" sz="2800" dirty="0" err="1"/>
              <a:t>polycystického</a:t>
            </a:r>
            <a:r>
              <a:rPr lang="cs-CZ" sz="2800" dirty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/>
              <a:t>Tumormarker</a:t>
            </a:r>
            <a:r>
              <a:rPr lang="cs-CZ" sz="2800" dirty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/>
              <a:t>Vyšetření u nejasného genitálu u novorozenců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v asistované reprodukci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/>
              <a:t>Korelace hladiny AMH s počtem rostoucích folikulů a ziskem </a:t>
            </a:r>
            <a:r>
              <a:rPr lang="cs-CZ" sz="2800" dirty="0" err="1"/>
              <a:t>oocytů</a:t>
            </a:r>
            <a:r>
              <a:rPr lang="cs-CZ" sz="2800" dirty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Predikce odpovědi na kontrolovanou ovariální stimulaci (COS)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Vyšetření potenciálních dárkyň </a:t>
            </a:r>
            <a:r>
              <a:rPr lang="cs-CZ" sz="2800" dirty="0" err="1"/>
              <a:t>oocytů</a:t>
            </a:r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/>
              <a:t>Automatická </a:t>
            </a:r>
            <a:r>
              <a:rPr lang="cs-CZ" b="1" dirty="0" err="1"/>
              <a:t>imunoanalýza</a:t>
            </a:r>
            <a:r>
              <a:rPr lang="cs-CZ" b="1" dirty="0"/>
              <a:t> – systémy </a:t>
            </a:r>
            <a:r>
              <a:rPr lang="cs-CZ" b="1" dirty="0" err="1"/>
              <a:t>Beckman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ELISA</a:t>
            </a:r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Příklad interpretace hodnot AMH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Prognosticky špatné AMH &lt; 0,7 </a:t>
            </a:r>
            <a:r>
              <a:rPr lang="cs-CZ" sz="2800" dirty="0" err="1"/>
              <a:t>ng</a:t>
            </a:r>
            <a:r>
              <a:rPr lang="cs-CZ" sz="2800" dirty="0"/>
              <a:t>/ml 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www.advancedfertility.com</a:t>
            </a:r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15DE0-B46E-4F59-9236-640511BA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SARS-</a:t>
            </a:r>
            <a:r>
              <a:rPr lang="en-GB" b="1" dirty="0" err="1"/>
              <a:t>CoV</a:t>
            </a:r>
            <a:r>
              <a:rPr lang="cs-CZ" b="1" dirty="0"/>
              <a:t>, RSV, Influenza</a:t>
            </a:r>
            <a:endParaRPr lang="en-GB" dirty="0"/>
          </a:p>
        </p:txBody>
      </p:sp>
      <p:pic>
        <p:nvPicPr>
          <p:cNvPr id="5" name="Zástupný obsah 4" descr="Obsah obrázku text, vzdálené, regulátor, interiér&#10;&#10;Popis byl vytvořen automaticky">
            <a:extLst>
              <a:ext uri="{FF2B5EF4-FFF2-40B4-BE49-F238E27FC236}">
                <a16:creationId xmlns:a16="http://schemas.microsoft.com/office/drawing/2014/main" id="{3D405C06-60CB-4D60-A5E4-9CFB4125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007528" cy="4525963"/>
          </a:xfrm>
        </p:spPr>
      </p:pic>
      <p:pic>
        <p:nvPicPr>
          <p:cNvPr id="11" name="Obrázek 10" descr="Obsah obrázku monitor, tiskárna, elektronika, bílá&#10;&#10;Popis byl vytvořen automaticky">
            <a:extLst>
              <a:ext uri="{FF2B5EF4-FFF2-40B4-BE49-F238E27FC236}">
                <a16:creationId xmlns:a16="http://schemas.microsoft.com/office/drawing/2014/main" id="{CBDE931A-26BD-483A-A445-59A97617F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96" y="1794223"/>
            <a:ext cx="4528624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366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88E8C-9BD8-4EC2-94D0-084EE5EF2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5C229-ECC6-48F0-94F6-AE0FAE070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08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/>
              <a:t>lipocalin</a:t>
            </a:r>
            <a:endParaRPr lang="cs-CZ" b="1" i="1" dirty="0"/>
          </a:p>
          <a:p>
            <a:pPr lvl="0"/>
            <a:endParaRPr lang="cs-CZ" b="1" dirty="0"/>
          </a:p>
          <a:p>
            <a:pPr lvl="0"/>
            <a:r>
              <a:rPr lang="cs-CZ" dirty="0"/>
              <a:t>Přítomen v tkáni plic, žaludku, tenkého střeva a ledvin</a:t>
            </a:r>
          </a:p>
          <a:p>
            <a:pPr lvl="0"/>
            <a:r>
              <a:rPr lang="cs-CZ" dirty="0"/>
              <a:t>Při poškození ledvin NGAL vylučován do moči a plazmy </a:t>
            </a:r>
          </a:p>
          <a:p>
            <a:pPr lvl="0"/>
            <a:r>
              <a:rPr lang="cs-CZ" b="1" dirty="0">
                <a:solidFill>
                  <a:schemeClr val="tx2"/>
                </a:solidFill>
              </a:rPr>
              <a:t>Časný ukazatel akutního poškození ledvin </a:t>
            </a:r>
            <a:r>
              <a:rPr lang="cs-CZ" dirty="0"/>
              <a:t>- hladina stoupá v moči a krvi během dvou hodin od vzniku poškození ledvin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Metody:</a:t>
            </a:r>
          </a:p>
          <a:p>
            <a:pPr marL="0" indent="0">
              <a:buNone/>
            </a:pPr>
            <a:r>
              <a:rPr lang="cs-CZ" b="1" dirty="0" err="1"/>
              <a:t>Imunoanalýza</a:t>
            </a:r>
            <a:r>
              <a:rPr lang="cs-CZ" dirty="0"/>
              <a:t> – </a:t>
            </a:r>
            <a:r>
              <a:rPr lang="cs-CZ" dirty="0" err="1"/>
              <a:t>Abbott</a:t>
            </a:r>
            <a:r>
              <a:rPr lang="cs-CZ" dirty="0"/>
              <a:t>, </a:t>
            </a:r>
            <a:r>
              <a:rPr lang="cs-CZ" dirty="0" err="1"/>
              <a:t>Roche</a:t>
            </a:r>
            <a:endParaRPr lang="cs-CZ" dirty="0"/>
          </a:p>
          <a:p>
            <a:pPr marL="0" indent="0">
              <a:buNone/>
            </a:pPr>
            <a:r>
              <a:rPr lang="cs-CZ" b="1" dirty="0" err="1"/>
              <a:t>Imunoturbidimetrie</a:t>
            </a:r>
            <a:r>
              <a:rPr lang="cs-CZ" dirty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                                    částicích</a:t>
            </a:r>
          </a:p>
          <a:p>
            <a:pPr marL="0" indent="0">
              <a:buNone/>
            </a:pPr>
            <a:r>
              <a:rPr lang="cs-CZ" b="1" dirty="0"/>
              <a:t>ELISA</a:t>
            </a:r>
            <a:r>
              <a:rPr lang="cs-CZ" dirty="0"/>
              <a:t> – firma </a:t>
            </a:r>
            <a:r>
              <a:rPr lang="cs-CZ" dirty="0" err="1"/>
              <a:t>Bioporto</a:t>
            </a:r>
            <a:r>
              <a:rPr lang="cs-CZ" dirty="0"/>
              <a:t> (dodává </a:t>
            </a:r>
            <a:r>
              <a:rPr lang="cs-CZ" dirty="0" err="1"/>
              <a:t>Lab</a:t>
            </a:r>
            <a:r>
              <a:rPr lang="cs-CZ" dirty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Materiál: </a:t>
            </a:r>
            <a:r>
              <a:rPr lang="cs-CZ" b="1" dirty="0"/>
              <a:t>U,P,S</a:t>
            </a:r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Cut</a:t>
            </a:r>
            <a:r>
              <a:rPr lang="cs-CZ" b="1" dirty="0"/>
              <a:t> </a:t>
            </a:r>
            <a:r>
              <a:rPr lang="cs-CZ" b="1" dirty="0" err="1"/>
              <a:t>off</a:t>
            </a:r>
            <a:r>
              <a:rPr lang="cs-CZ" b="1" dirty="0"/>
              <a:t> - moč:132 </a:t>
            </a:r>
            <a:r>
              <a:rPr lang="cs-CZ" b="1" dirty="0" err="1"/>
              <a:t>ng</a:t>
            </a:r>
            <a:r>
              <a:rPr lang="cs-CZ" b="1" dirty="0"/>
              <a:t>/ml</a:t>
            </a:r>
          </a:p>
        </p:txBody>
      </p:sp>
    </p:spTree>
    <p:extLst>
      <p:ext uri="{BB962C8B-B14F-4D97-AF65-F5344CB8AC3E}">
        <p14:creationId xmlns:p14="http://schemas.microsoft.com/office/powerpoint/2010/main" val="149293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stavů</a:t>
            </a:r>
          </a:p>
          <a:p>
            <a:r>
              <a:rPr lang="cs-CZ" sz="2000" b="1" dirty="0"/>
              <a:t>rozpustný N-terminální fragment CD14</a:t>
            </a:r>
          </a:p>
          <a:p>
            <a:r>
              <a:rPr lang="cs-CZ" sz="2000" b="1" dirty="0">
                <a:solidFill>
                  <a:srgbClr val="000000"/>
                </a:solidFill>
              </a:rPr>
              <a:t>CD14 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makrofág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/>
              <a:t>CD 14 je receptorem pro lipopolysacharidy bakterií, navázáním se aktivuje TLR4 prozánětlivá signalizační kaskáda a zánětlivá reakce</a:t>
            </a: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mechanizmus 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>
              <a:solidFill>
                <a:schemeClr val="tx2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rychlý vzestup hladiny v krvi (cca za 2 hodiny)</a:t>
            </a:r>
          </a:p>
          <a:p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důležitá je dynamika koncentrace</a:t>
            </a:r>
          </a:p>
          <a:p>
            <a:endParaRPr lang="cs-CZ" sz="2000" b="1" dirty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uplatnění trendu ve dnech 1-7 při předpovědi 30 denní mortality </a:t>
            </a: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/>
              <a:t>stanovení presepsinu na přístroji  PATHFAST, Mitsubishi </a:t>
            </a:r>
            <a:r>
              <a:rPr lang="cs-CZ" sz="2200" b="1" dirty="0" err="1"/>
              <a:t>Chemical</a:t>
            </a:r>
            <a:r>
              <a:rPr lang="cs-CZ" sz="2200" b="1" dirty="0"/>
              <a:t> (dodává </a:t>
            </a:r>
            <a:r>
              <a:rPr lang="cs-CZ" sz="2200" b="1" dirty="0" err="1"/>
              <a:t>Medesa</a:t>
            </a:r>
            <a:r>
              <a:rPr lang="cs-CZ" sz="2200" b="1" dirty="0"/>
              <a:t>) </a:t>
            </a:r>
          </a:p>
          <a:p>
            <a:pPr lvl="1"/>
            <a:r>
              <a:rPr lang="cs-CZ" sz="2200" b="1" dirty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/>
              <a:t>odběrový materiál – </a:t>
            </a:r>
            <a:r>
              <a:rPr lang="cs-CZ" sz="2200" b="1" dirty="0" err="1"/>
              <a:t>heparinát</a:t>
            </a:r>
            <a:r>
              <a:rPr lang="cs-CZ" sz="2200" b="1" dirty="0"/>
              <a:t> </a:t>
            </a:r>
            <a:r>
              <a:rPr lang="cs-CZ" sz="2200" b="1" dirty="0" err="1"/>
              <a:t>litný</a:t>
            </a:r>
            <a:r>
              <a:rPr lang="cs-CZ" sz="2200" b="1" dirty="0"/>
              <a:t> </a:t>
            </a:r>
          </a:p>
          <a:p>
            <a:pPr lvl="1"/>
            <a:r>
              <a:rPr lang="cs-CZ" sz="2200" b="1" dirty="0"/>
              <a:t>cena 350 Kč/test, souprava 21000 Kč na 60 testů</a:t>
            </a:r>
          </a:p>
          <a:p>
            <a:endParaRPr lang="cs-CZ" sz="2200" b="1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607</TotalTime>
  <Words>1376</Words>
  <Application>Microsoft Office PowerPoint</Application>
  <PresentationFormat>Předvádění na obrazovce (4:3)</PresentationFormat>
  <Paragraphs>269</Paragraphs>
  <Slides>35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Palatino Linotype</vt:lpstr>
      <vt:lpstr>Verdana</vt:lpstr>
      <vt:lpstr>Exekutivní</vt:lpstr>
      <vt:lpstr>Bitmap Image</vt:lpstr>
      <vt:lpstr>Nové parametry</vt:lpstr>
      <vt:lpstr>Nové parametry</vt:lpstr>
      <vt:lpstr>Nové parametry</vt:lpstr>
      <vt:lpstr>NGAL</vt:lpstr>
      <vt:lpstr>NGAL</vt:lpstr>
      <vt:lpstr>NGAL</vt:lpstr>
      <vt:lpstr>Presepsin</vt:lpstr>
      <vt:lpstr>Presepsin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Očekáváné hodnoty, Roche</vt:lpstr>
      <vt:lpstr>Očekáváné hodnoty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  <vt:lpstr>SARS-CoV, RSV, Influenza</vt:lpstr>
      <vt:lpstr>Děkuji za pozornost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FNUSAUSER1</cp:lastModifiedBy>
  <cp:revision>36</cp:revision>
  <dcterms:created xsi:type="dcterms:W3CDTF">2015-12-09T12:15:01Z</dcterms:created>
  <dcterms:modified xsi:type="dcterms:W3CDTF">2024-10-30T07:06:57Z</dcterms:modified>
</cp:coreProperties>
</file>