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8" r:id="rId6"/>
    <p:sldId id="259" r:id="rId7"/>
    <p:sldId id="269" r:id="rId8"/>
    <p:sldId id="271" r:id="rId9"/>
    <p:sldId id="260" r:id="rId10"/>
    <p:sldId id="263" r:id="rId11"/>
    <p:sldId id="265" r:id="rId12"/>
    <p:sldId id="270" r:id="rId13"/>
    <p:sldId id="274" r:id="rId14"/>
    <p:sldId id="273" r:id="rId15"/>
    <p:sldId id="275" r:id="rId16"/>
    <p:sldId id="277" r:id="rId17"/>
    <p:sldId id="276" r:id="rId18"/>
    <p:sldId id="268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E1E1FF"/>
    <a:srgbClr val="9B9BFF"/>
    <a:srgbClr val="8B8BFF"/>
    <a:srgbClr val="D9D9FF"/>
    <a:srgbClr val="BADFF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8" y="9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3C5F7-534F-4923-8F6C-27F43EF5EFD7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950E8044-8A4A-4256-9ED2-FF0621DEB115}">
      <dgm:prSet phldrT="[Text]"/>
      <dgm:spPr/>
      <dgm:t>
        <a:bodyPr/>
        <a:lstStyle/>
        <a:p>
          <a:r>
            <a:rPr lang="cs-CZ" b="1" dirty="0"/>
            <a:t>Ošetřující lékař</a:t>
          </a:r>
          <a:r>
            <a:rPr lang="cs-CZ" dirty="0"/>
            <a:t>: </a:t>
          </a:r>
        </a:p>
        <a:p>
          <a:r>
            <a:rPr lang="cs-CZ" dirty="0"/>
            <a:t>vedení léčby pacienta</a:t>
          </a:r>
        </a:p>
      </dgm:t>
    </dgm:pt>
    <dgm:pt modelId="{9A9C020B-2739-4786-A418-9ADE7F73FC91}" type="parTrans" cxnId="{B2C9466F-46CA-4044-B61D-4A6885A7B3E8}">
      <dgm:prSet/>
      <dgm:spPr/>
      <dgm:t>
        <a:bodyPr/>
        <a:lstStyle/>
        <a:p>
          <a:endParaRPr lang="cs-CZ"/>
        </a:p>
      </dgm:t>
    </dgm:pt>
    <dgm:pt modelId="{D2C0E33F-DF38-4589-8085-E40B16FB4E1F}" type="sibTrans" cxnId="{B2C9466F-46CA-4044-B61D-4A6885A7B3E8}">
      <dgm:prSet/>
      <dgm:spPr/>
      <dgm:t>
        <a:bodyPr/>
        <a:lstStyle/>
        <a:p>
          <a:endParaRPr lang="cs-CZ"/>
        </a:p>
      </dgm:t>
    </dgm:pt>
    <dgm:pt modelId="{395F390E-34A9-4AB9-9E68-9D41DCA50D7D}">
      <dgm:prSet/>
      <dgm:spPr/>
      <dgm:t>
        <a:bodyPr/>
        <a:lstStyle/>
        <a:p>
          <a:r>
            <a:rPr lang="cs-CZ" b="1" dirty="0"/>
            <a:t>Klinická biochemie</a:t>
          </a:r>
          <a:r>
            <a:rPr lang="cs-CZ" dirty="0"/>
            <a:t>: </a:t>
          </a:r>
        </a:p>
        <a:p>
          <a:r>
            <a:rPr lang="cs-CZ" dirty="0"/>
            <a:t>stanovení koncentrace léčiva v biologickém materiálu</a:t>
          </a:r>
        </a:p>
      </dgm:t>
    </dgm:pt>
    <dgm:pt modelId="{DFD8CAD6-8E8E-4858-BF58-E86A44A6A779}" type="parTrans" cxnId="{C10EC3B4-5AB0-4B48-9817-9526BD57CE5F}">
      <dgm:prSet/>
      <dgm:spPr/>
      <dgm:t>
        <a:bodyPr/>
        <a:lstStyle/>
        <a:p>
          <a:endParaRPr lang="cs-CZ"/>
        </a:p>
      </dgm:t>
    </dgm:pt>
    <dgm:pt modelId="{470AA1BE-9F3D-4283-A021-9888B3B6E6F1}" type="sibTrans" cxnId="{C10EC3B4-5AB0-4B48-9817-9526BD57CE5F}">
      <dgm:prSet/>
      <dgm:spPr/>
      <dgm:t>
        <a:bodyPr/>
        <a:lstStyle/>
        <a:p>
          <a:endParaRPr lang="cs-CZ"/>
        </a:p>
      </dgm:t>
    </dgm:pt>
    <dgm:pt modelId="{AEFC3276-FCC8-4145-89A4-7FC0BEB5729C}">
      <dgm:prSet/>
      <dgm:spPr/>
      <dgm:t>
        <a:bodyPr/>
        <a:lstStyle/>
        <a:p>
          <a:r>
            <a:rPr lang="cs-CZ" b="1" dirty="0"/>
            <a:t>Klinická farmakologie</a:t>
          </a:r>
          <a:r>
            <a:rPr lang="cs-CZ" dirty="0"/>
            <a:t>:</a:t>
          </a:r>
        </a:p>
        <a:p>
          <a:r>
            <a:rPr lang="cs-CZ" dirty="0"/>
            <a:t> interpretace a výpočet           farmakokinetických parametrů</a:t>
          </a:r>
        </a:p>
      </dgm:t>
    </dgm:pt>
    <dgm:pt modelId="{7D6AC0C3-5B87-412D-9AC2-31F195D9A684}" type="parTrans" cxnId="{E7EA623F-5867-4D9E-AA95-EE29852AF804}">
      <dgm:prSet/>
      <dgm:spPr/>
      <dgm:t>
        <a:bodyPr/>
        <a:lstStyle/>
        <a:p>
          <a:endParaRPr lang="cs-CZ"/>
        </a:p>
      </dgm:t>
    </dgm:pt>
    <dgm:pt modelId="{0E579AC2-B38E-49F2-99A3-A0A7E449D86A}" type="sibTrans" cxnId="{E7EA623F-5867-4D9E-AA95-EE29852AF804}">
      <dgm:prSet/>
      <dgm:spPr/>
      <dgm:t>
        <a:bodyPr/>
        <a:lstStyle/>
        <a:p>
          <a:endParaRPr lang="cs-CZ"/>
        </a:p>
      </dgm:t>
    </dgm:pt>
    <dgm:pt modelId="{B189314A-7294-46FD-BA89-AFA7E26B7A51}" type="pres">
      <dgm:prSet presAssocID="{8D53C5F7-534F-4923-8F6C-27F43EF5E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12CA54-DBE1-4E88-AACB-082C23D57AF5}" type="pres">
      <dgm:prSet presAssocID="{950E8044-8A4A-4256-9ED2-FF0621DEB1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080E1-7847-4E2D-90EA-3EC04540A204}" type="pres">
      <dgm:prSet presAssocID="{D2C0E33F-DF38-4589-8085-E40B16FB4E1F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2329987-C8AF-4797-9551-60EE8B85A3AE}" type="pres">
      <dgm:prSet presAssocID="{D2C0E33F-DF38-4589-8085-E40B16FB4E1F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E6CACBBA-0B3D-4CE9-9C0A-26A7D886B90D}" type="pres">
      <dgm:prSet presAssocID="{395F390E-34A9-4AB9-9E68-9D41DCA50D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0912E-5404-4174-93BF-A00FA64A92F2}" type="pres">
      <dgm:prSet presAssocID="{470AA1BE-9F3D-4283-A021-9888B3B6E6F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9031DAC-AE5B-4FCD-9565-2197FAF727F9}" type="pres">
      <dgm:prSet presAssocID="{470AA1BE-9F3D-4283-A021-9888B3B6E6F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2174F76-AF4C-4F29-B0A4-61AA88F3CFA1}" type="pres">
      <dgm:prSet presAssocID="{AEFC3276-FCC8-4145-89A4-7FC0BEB572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2F3D72-B179-4973-9DA7-90E5E3FB2431}" type="pres">
      <dgm:prSet presAssocID="{0E579AC2-B38E-49F2-99A3-A0A7E449D86A}" presName="sibTrans" presStyleLbl="sibTrans2D1" presStyleIdx="2" presStyleCnt="3"/>
      <dgm:spPr/>
      <dgm:t>
        <a:bodyPr/>
        <a:lstStyle/>
        <a:p>
          <a:endParaRPr lang="cs-CZ"/>
        </a:p>
      </dgm:t>
    </dgm:pt>
    <dgm:pt modelId="{35800C25-F5EE-4591-A9B9-D7124AF4C059}" type="pres">
      <dgm:prSet presAssocID="{0E579AC2-B38E-49F2-99A3-A0A7E449D86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8F4B609-2BA4-4DB4-A7AF-CFEB5FCF4EA4}" type="presOf" srcId="{0E579AC2-B38E-49F2-99A3-A0A7E449D86A}" destId="{2B2F3D72-B179-4973-9DA7-90E5E3FB2431}" srcOrd="0" destOrd="0" presId="urn:microsoft.com/office/officeart/2005/8/layout/cycle7"/>
    <dgm:cxn modelId="{9E75E1AF-59AA-4026-BC9B-ADC2720F0B89}" type="presOf" srcId="{950E8044-8A4A-4256-9ED2-FF0621DEB115}" destId="{C012CA54-DBE1-4E88-AACB-082C23D57AF5}" srcOrd="0" destOrd="0" presId="urn:microsoft.com/office/officeart/2005/8/layout/cycle7"/>
    <dgm:cxn modelId="{3748034E-D5EA-4FFC-9A00-9D2D736E4E90}" type="presOf" srcId="{AEFC3276-FCC8-4145-89A4-7FC0BEB5729C}" destId="{62174F76-AF4C-4F29-B0A4-61AA88F3CFA1}" srcOrd="0" destOrd="0" presId="urn:microsoft.com/office/officeart/2005/8/layout/cycle7"/>
    <dgm:cxn modelId="{155758B2-10BE-49BD-A8CD-5D5E4606B7DD}" type="presOf" srcId="{0E579AC2-B38E-49F2-99A3-A0A7E449D86A}" destId="{35800C25-F5EE-4591-A9B9-D7124AF4C059}" srcOrd="1" destOrd="0" presId="urn:microsoft.com/office/officeart/2005/8/layout/cycle7"/>
    <dgm:cxn modelId="{5EF86FAB-073C-43B0-8F12-7E1F2D03394E}" type="presOf" srcId="{D2C0E33F-DF38-4589-8085-E40B16FB4E1F}" destId="{C2329987-C8AF-4797-9551-60EE8B85A3AE}" srcOrd="1" destOrd="0" presId="urn:microsoft.com/office/officeart/2005/8/layout/cycle7"/>
    <dgm:cxn modelId="{C10EC3B4-5AB0-4B48-9817-9526BD57CE5F}" srcId="{8D53C5F7-534F-4923-8F6C-27F43EF5EFD7}" destId="{395F390E-34A9-4AB9-9E68-9D41DCA50D7D}" srcOrd="1" destOrd="0" parTransId="{DFD8CAD6-8E8E-4858-BF58-E86A44A6A779}" sibTransId="{470AA1BE-9F3D-4283-A021-9888B3B6E6F1}"/>
    <dgm:cxn modelId="{97AB0428-EFAF-4127-AB07-1A5CA308FE5A}" type="presOf" srcId="{D2C0E33F-DF38-4589-8085-E40B16FB4E1F}" destId="{13E080E1-7847-4E2D-90EA-3EC04540A204}" srcOrd="0" destOrd="0" presId="urn:microsoft.com/office/officeart/2005/8/layout/cycle7"/>
    <dgm:cxn modelId="{E7EA623F-5867-4D9E-AA95-EE29852AF804}" srcId="{8D53C5F7-534F-4923-8F6C-27F43EF5EFD7}" destId="{AEFC3276-FCC8-4145-89A4-7FC0BEB5729C}" srcOrd="2" destOrd="0" parTransId="{7D6AC0C3-5B87-412D-9AC2-31F195D9A684}" sibTransId="{0E579AC2-B38E-49F2-99A3-A0A7E449D86A}"/>
    <dgm:cxn modelId="{15354B5E-11B6-4D08-AEDD-C2461603126F}" type="presOf" srcId="{470AA1BE-9F3D-4283-A021-9888B3B6E6F1}" destId="{28D0912E-5404-4174-93BF-A00FA64A92F2}" srcOrd="0" destOrd="0" presId="urn:microsoft.com/office/officeart/2005/8/layout/cycle7"/>
    <dgm:cxn modelId="{7EF76AE1-29FD-4D25-9F22-1CDBC7750D9C}" type="presOf" srcId="{470AA1BE-9F3D-4283-A021-9888B3B6E6F1}" destId="{A9031DAC-AE5B-4FCD-9565-2197FAF727F9}" srcOrd="1" destOrd="0" presId="urn:microsoft.com/office/officeart/2005/8/layout/cycle7"/>
    <dgm:cxn modelId="{B2C9466F-46CA-4044-B61D-4A6885A7B3E8}" srcId="{8D53C5F7-534F-4923-8F6C-27F43EF5EFD7}" destId="{950E8044-8A4A-4256-9ED2-FF0621DEB115}" srcOrd="0" destOrd="0" parTransId="{9A9C020B-2739-4786-A418-9ADE7F73FC91}" sibTransId="{D2C0E33F-DF38-4589-8085-E40B16FB4E1F}"/>
    <dgm:cxn modelId="{A4059628-03EC-42C9-A41A-15AC5F35F6E5}" type="presOf" srcId="{8D53C5F7-534F-4923-8F6C-27F43EF5EFD7}" destId="{B189314A-7294-46FD-BA89-AFA7E26B7A51}" srcOrd="0" destOrd="0" presId="urn:microsoft.com/office/officeart/2005/8/layout/cycle7"/>
    <dgm:cxn modelId="{6ACC6D4D-C4C0-40B1-BB61-A28B14B20998}" type="presOf" srcId="{395F390E-34A9-4AB9-9E68-9D41DCA50D7D}" destId="{E6CACBBA-0B3D-4CE9-9C0A-26A7D886B90D}" srcOrd="0" destOrd="0" presId="urn:microsoft.com/office/officeart/2005/8/layout/cycle7"/>
    <dgm:cxn modelId="{C2AE99F8-13B7-496E-8AF8-EE624F3ACF18}" type="presParOf" srcId="{B189314A-7294-46FD-BA89-AFA7E26B7A51}" destId="{C012CA54-DBE1-4E88-AACB-082C23D57AF5}" srcOrd="0" destOrd="0" presId="urn:microsoft.com/office/officeart/2005/8/layout/cycle7"/>
    <dgm:cxn modelId="{4678DF20-A0BD-4D68-8CCF-5A98204D3E98}" type="presParOf" srcId="{B189314A-7294-46FD-BA89-AFA7E26B7A51}" destId="{13E080E1-7847-4E2D-90EA-3EC04540A204}" srcOrd="1" destOrd="0" presId="urn:microsoft.com/office/officeart/2005/8/layout/cycle7"/>
    <dgm:cxn modelId="{621773E0-B6E1-4D65-9E4A-CFDAF922D536}" type="presParOf" srcId="{13E080E1-7847-4E2D-90EA-3EC04540A204}" destId="{C2329987-C8AF-4797-9551-60EE8B85A3AE}" srcOrd="0" destOrd="0" presId="urn:microsoft.com/office/officeart/2005/8/layout/cycle7"/>
    <dgm:cxn modelId="{4F363451-B46B-492C-9A9F-FB628D309FAB}" type="presParOf" srcId="{B189314A-7294-46FD-BA89-AFA7E26B7A51}" destId="{E6CACBBA-0B3D-4CE9-9C0A-26A7D886B90D}" srcOrd="2" destOrd="0" presId="urn:microsoft.com/office/officeart/2005/8/layout/cycle7"/>
    <dgm:cxn modelId="{35A7C118-3561-4CF6-9E41-0EA7F4720AFA}" type="presParOf" srcId="{B189314A-7294-46FD-BA89-AFA7E26B7A51}" destId="{28D0912E-5404-4174-93BF-A00FA64A92F2}" srcOrd="3" destOrd="0" presId="urn:microsoft.com/office/officeart/2005/8/layout/cycle7"/>
    <dgm:cxn modelId="{5614AC0A-E493-48FB-9BA9-FEBADCBEF5E6}" type="presParOf" srcId="{28D0912E-5404-4174-93BF-A00FA64A92F2}" destId="{A9031DAC-AE5B-4FCD-9565-2197FAF727F9}" srcOrd="0" destOrd="0" presId="urn:microsoft.com/office/officeart/2005/8/layout/cycle7"/>
    <dgm:cxn modelId="{B25E3CF6-5749-4F5E-9FF6-AE2086020F04}" type="presParOf" srcId="{B189314A-7294-46FD-BA89-AFA7E26B7A51}" destId="{62174F76-AF4C-4F29-B0A4-61AA88F3CFA1}" srcOrd="4" destOrd="0" presId="urn:microsoft.com/office/officeart/2005/8/layout/cycle7"/>
    <dgm:cxn modelId="{90F82B83-C55C-4998-BB26-E2E9E22FEBDE}" type="presParOf" srcId="{B189314A-7294-46FD-BA89-AFA7E26B7A51}" destId="{2B2F3D72-B179-4973-9DA7-90E5E3FB2431}" srcOrd="5" destOrd="0" presId="urn:microsoft.com/office/officeart/2005/8/layout/cycle7"/>
    <dgm:cxn modelId="{1EB5083E-5111-4B95-B4EF-1C857E499A2B}" type="presParOf" srcId="{2B2F3D72-B179-4973-9DA7-90E5E3FB2431}" destId="{35800C25-F5EE-4591-A9B9-D7124AF4C05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2CA54-DBE1-4E88-AACB-082C23D57AF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Ošetřující lékař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vedení léčby pacienta</a:t>
          </a:r>
        </a:p>
      </dsp:txBody>
      <dsp:txXfrm>
        <a:off x="2026603" y="31997"/>
        <a:ext cx="2042793" cy="990578"/>
      </dsp:txXfrm>
    </dsp:sp>
    <dsp:sp modelId="{13E080E1-7847-4E2D-90EA-3EC04540A204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3479006" y="1921517"/>
        <a:ext cx="875480" cy="220965"/>
      </dsp:txXfrm>
    </dsp:sp>
    <dsp:sp modelId="{E6CACBBA-0B3D-4CE9-9C0A-26A7D886B90D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biochemie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stanovení koncentrace léčiva v biologickém materiálu</a:t>
          </a:r>
        </a:p>
      </dsp:txBody>
      <dsp:txXfrm>
        <a:off x="3764096" y="3041423"/>
        <a:ext cx="2042793" cy="990578"/>
      </dsp:txXfrm>
    </dsp:sp>
    <dsp:sp modelId="{28D0912E-5404-4174-93BF-A00FA64A92F2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610259" y="3426230"/>
        <a:ext cx="875480" cy="220965"/>
      </dsp:txXfrm>
    </dsp:sp>
    <dsp:sp modelId="{62174F76-AF4C-4F29-B0A4-61AA88F3CFA1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farmakologie</a:t>
          </a:r>
          <a:r>
            <a:rPr lang="cs-CZ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 interpretace a výpočet           farmakokinetických parametrů</a:t>
          </a:r>
        </a:p>
      </dsp:txBody>
      <dsp:txXfrm>
        <a:off x="289109" y="3041423"/>
        <a:ext cx="2042793" cy="990578"/>
      </dsp:txXfrm>
    </dsp:sp>
    <dsp:sp modelId="{2B2F3D72-B179-4973-9DA7-90E5E3FB2431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0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9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1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1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6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53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89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7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28000" r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512C-F741-4FE7-BC75-06D344846531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2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177281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Stanovení hladin léčiv a TDM</a:t>
            </a:r>
          </a:p>
        </p:txBody>
      </p:sp>
    </p:spTree>
    <p:extLst>
      <p:ext uri="{BB962C8B-B14F-4D97-AF65-F5344CB8AC3E}">
        <p14:creationId xmlns:p14="http://schemas.microsoft.com/office/powerpoint/2010/main" val="34545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70922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i="1" dirty="0"/>
          </a:p>
          <a:p>
            <a:r>
              <a:rPr lang="cs-CZ" sz="2000" b="1" i="1" dirty="0"/>
              <a:t>Chromatografické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vysoká účinnost, dobrá opakovatelnost a robustnost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umožňuje rozlišit i metabolity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náročnější na přípravu vzorků,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příprava vzorků:</a:t>
            </a:r>
          </a:p>
          <a:p>
            <a:pPr lvl="1"/>
            <a:r>
              <a:rPr lang="cs-CZ" i="1" dirty="0"/>
              <a:t>SPE</a:t>
            </a:r>
            <a:r>
              <a:rPr lang="cs-CZ" dirty="0"/>
              <a:t> (Solid-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/>
              <a:t>) – na kolonkách</a:t>
            </a:r>
          </a:p>
          <a:p>
            <a:pPr lvl="1"/>
            <a:r>
              <a:rPr lang="cs-CZ" i="1" dirty="0"/>
              <a:t>LLE</a:t>
            </a:r>
            <a:r>
              <a:rPr lang="cs-CZ" dirty="0"/>
              <a:t> (</a:t>
            </a:r>
            <a:r>
              <a:rPr lang="cs-CZ" dirty="0" err="1"/>
              <a:t>Liquid-Liquid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/>
              <a:t>) – extrakce do organických rozpouštědel</a:t>
            </a:r>
          </a:p>
          <a:p>
            <a:pPr lvl="1"/>
            <a:r>
              <a:rPr lang="cs-CZ" i="1" dirty="0"/>
              <a:t>PP</a:t>
            </a:r>
            <a:r>
              <a:rPr lang="cs-CZ" dirty="0"/>
              <a:t> (Protein </a:t>
            </a:r>
            <a:r>
              <a:rPr lang="cs-CZ" dirty="0" err="1"/>
              <a:t>Precipitation</a:t>
            </a:r>
            <a:r>
              <a:rPr lang="cs-CZ" dirty="0"/>
              <a:t>) – </a:t>
            </a:r>
            <a:r>
              <a:rPr lang="cs-CZ" dirty="0" err="1" smtClean="0"/>
              <a:t>deproteinace</a:t>
            </a:r>
            <a:r>
              <a:rPr lang="cs-CZ" dirty="0" smtClean="0"/>
              <a:t> </a:t>
            </a:r>
            <a:r>
              <a:rPr lang="cs-CZ" dirty="0"/>
              <a:t>vzorku</a:t>
            </a:r>
          </a:p>
          <a:p>
            <a:pPr marL="0" lvl="1"/>
            <a:endParaRPr lang="cs-CZ" dirty="0"/>
          </a:p>
          <a:p>
            <a:pPr marL="0" lvl="1"/>
            <a:r>
              <a:rPr lang="cs-CZ" dirty="0"/>
              <a:t>	- případně před-/</a:t>
            </a:r>
            <a:r>
              <a:rPr lang="cs-CZ" dirty="0" err="1"/>
              <a:t>postkolonová</a:t>
            </a:r>
            <a:r>
              <a:rPr lang="cs-CZ" dirty="0"/>
              <a:t> </a:t>
            </a:r>
            <a:r>
              <a:rPr lang="cs-CZ" i="1" dirty="0" err="1"/>
              <a:t>derivatizace</a:t>
            </a:r>
            <a:r>
              <a:rPr lang="cs-CZ" i="1" dirty="0"/>
              <a:t> </a:t>
            </a:r>
            <a:r>
              <a:rPr lang="cs-CZ" dirty="0"/>
              <a:t>vzorku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dříve zejména </a:t>
            </a:r>
            <a:r>
              <a:rPr lang="cs-CZ" dirty="0" err="1"/>
              <a:t>tenkovrstevná</a:t>
            </a:r>
            <a:r>
              <a:rPr lang="cs-CZ" dirty="0"/>
              <a:t> chromatografie (TLC), v současnosti kapalinová chromatografie s různými typy detekce, menší podíl pak plynová chromatografie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8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69127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RP-HPLC </a:t>
            </a:r>
            <a:r>
              <a:rPr lang="cs-CZ" sz="2000" i="1" dirty="0"/>
              <a:t>(  Reverse </a:t>
            </a:r>
            <a:r>
              <a:rPr lang="cs-CZ" sz="2000" i="1" dirty="0" err="1"/>
              <a:t>Phase</a:t>
            </a:r>
            <a:r>
              <a:rPr lang="cs-CZ" sz="2000" i="1" dirty="0"/>
              <a:t> HPLC) </a:t>
            </a:r>
            <a:endParaRPr lang="cs-CZ" sz="2000" b="1" i="1" dirty="0"/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nejpoužívanější metodou HPLC v praxi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používá se k separaci polárních látek, mezi které patří většina léčiv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detekce: UV/VIS, fluorescenční, elektrochemická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antimykotika: </a:t>
            </a:r>
            <a:r>
              <a:rPr lang="cs-CZ" i="1" dirty="0" err="1"/>
              <a:t>Vorikonazol</a:t>
            </a:r>
            <a:r>
              <a:rPr lang="cs-CZ" dirty="0"/>
              <a:t>, </a:t>
            </a:r>
            <a:r>
              <a:rPr lang="cs-CZ" i="1" dirty="0" err="1"/>
              <a:t>Posakonazol</a:t>
            </a:r>
            <a:endParaRPr lang="cs-CZ" i="1" dirty="0"/>
          </a:p>
          <a:p>
            <a:r>
              <a:rPr lang="cs-CZ" dirty="0"/>
              <a:t>      inhibitory </a:t>
            </a:r>
            <a:r>
              <a:rPr lang="cs-CZ" dirty="0" err="1"/>
              <a:t>tyrozinkinázy</a:t>
            </a:r>
            <a:r>
              <a:rPr lang="cs-CZ" dirty="0"/>
              <a:t>: </a:t>
            </a:r>
            <a:r>
              <a:rPr lang="cs-CZ" i="1" dirty="0" err="1"/>
              <a:t>Nilotinib</a:t>
            </a:r>
            <a:r>
              <a:rPr lang="cs-CZ" dirty="0"/>
              <a:t>, </a:t>
            </a:r>
            <a:r>
              <a:rPr lang="cs-CZ" i="1" dirty="0" err="1"/>
              <a:t>Imatinib</a:t>
            </a:r>
            <a:endParaRPr lang="cs-CZ" i="1" dirty="0"/>
          </a:p>
          <a:p>
            <a:r>
              <a:rPr lang="cs-CZ" dirty="0"/>
              <a:t>      </a:t>
            </a:r>
            <a:r>
              <a:rPr lang="cs-CZ" dirty="0" err="1"/>
              <a:t>imunosipresiva</a:t>
            </a:r>
            <a:r>
              <a:rPr lang="cs-CZ" dirty="0"/>
              <a:t>: </a:t>
            </a:r>
            <a:r>
              <a:rPr lang="cs-CZ" i="1" dirty="0"/>
              <a:t>Kyselina </a:t>
            </a:r>
            <a:r>
              <a:rPr lang="cs-CZ" i="1" dirty="0" err="1"/>
              <a:t>mykofenolová</a:t>
            </a:r>
            <a:endParaRPr lang="cs-CZ" i="1" dirty="0"/>
          </a:p>
          <a:p>
            <a:r>
              <a:rPr lang="cs-CZ" dirty="0"/>
              <a:t>      cytostatika: </a:t>
            </a:r>
            <a:r>
              <a:rPr lang="cs-CZ" i="1" dirty="0" err="1"/>
              <a:t>Busulfan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r>
              <a:rPr lang="cs-CZ" sz="2000" b="1" i="1" dirty="0"/>
              <a:t>LC-MS/MS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velmi vysoká citlivost a specifita, robustnost, možnost rozlišení i jednotlivých metabolitů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vyšší pořizovací náklady, technická náročnost,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příprava vzorků stejná jako u HPLC, odpadá potřeba případné </a:t>
            </a:r>
            <a:r>
              <a:rPr lang="cs-CZ" dirty="0" err="1"/>
              <a:t>derivatizace</a:t>
            </a: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07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Odběr vzorku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1371600" lvl="3" indent="0">
              <a:buNone/>
            </a:pPr>
            <a:r>
              <a:rPr lang="cs-CZ" b="1" dirty="0" smtClean="0"/>
              <a:t>Léky s dlouhým poločasem eliminace </a:t>
            </a:r>
            <a:r>
              <a:rPr lang="cs-CZ" dirty="0" smtClean="0"/>
              <a:t>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další dávkou</a:t>
            </a:r>
          </a:p>
          <a:p>
            <a:pPr marL="1371600" lvl="3" indent="0">
              <a:buNone/>
            </a:pPr>
            <a:r>
              <a:rPr lang="cs-CZ" b="1" dirty="0" smtClean="0"/>
              <a:t>		</a:t>
            </a:r>
            <a:r>
              <a:rPr lang="cs-CZ" dirty="0" smtClean="0"/>
              <a:t>- po dosažení </a:t>
            </a:r>
            <a:r>
              <a:rPr lang="cs-CZ" dirty="0" err="1" smtClean="0"/>
              <a:t>Steady-state</a:t>
            </a:r>
            <a:r>
              <a:rPr lang="cs-CZ" dirty="0" smtClean="0"/>
              <a:t> (4-5 poločasů)</a:t>
            </a:r>
            <a:endParaRPr lang="cs-CZ" b="1" dirty="0" smtClean="0"/>
          </a:p>
          <a:p>
            <a:pPr marL="1371600" lvl="3" indent="0">
              <a:buNone/>
            </a:pPr>
            <a:r>
              <a:rPr lang="cs-CZ" b="1" dirty="0" smtClean="0"/>
              <a:t>Léky s krátkým poločasem eliminace</a:t>
            </a:r>
            <a:r>
              <a:rPr lang="cs-CZ" dirty="0" smtClean="0"/>
              <a:t> 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podáním (tzv. bazální koncentrace)</a:t>
            </a:r>
          </a:p>
          <a:p>
            <a:pPr marL="1371600" lvl="3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dirty="0" smtClean="0"/>
              <a:t>- po podání, když je dosaženo max. </a:t>
            </a:r>
            <a:r>
              <a:rPr lang="cs-CZ" dirty="0" err="1" smtClean="0"/>
              <a:t>konc</a:t>
            </a:r>
            <a:r>
              <a:rPr lang="cs-CZ" dirty="0" smtClean="0"/>
              <a:t>. 			  (= </a:t>
            </a:r>
            <a:r>
              <a:rPr lang="cs-CZ" dirty="0" err="1" smtClean="0"/>
              <a:t>peak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lvl="8">
              <a:buSzPct val="50000"/>
            </a:pPr>
            <a:r>
              <a:rPr lang="cs-CZ" dirty="0" smtClean="0"/>
              <a:t>Závisí na: způsobu podání, lékové formě (u perorálního podání se vstřebá pouze část léku v závislosti na GIT pacienta, rozdílná doba vstřebávání…)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909328"/>
            <a:ext cx="4305300" cy="1581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688437"/>
            <a:ext cx="5417418" cy="319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5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6453"/>
              </p:ext>
            </p:extLst>
          </p:nvPr>
        </p:nvGraphicFramePr>
        <p:xfrm>
          <a:off x="755576" y="260648"/>
          <a:ext cx="8291264" cy="647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7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 krve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terapeutická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gentamicin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8-15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vankomycin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20-40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amikacin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i.m.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digoxin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 (6-11 h. po něm)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0,8-2,0 µg/l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teofylin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během infuze, 2-4 h. po podání p. os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8-20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10-18 h. po podání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0,6 -1,6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Cyklosporin 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dle doby po transplantaci (druh transplantace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8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Př. Stanovení </a:t>
            </a:r>
            <a:r>
              <a:rPr lang="cs-CZ" sz="2400" b="1" dirty="0" err="1"/>
              <a:t>busulfanu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r>
              <a:rPr lang="cs-CZ" dirty="0"/>
              <a:t>Součást </a:t>
            </a:r>
            <a:r>
              <a:rPr lang="cs-CZ" dirty="0" err="1"/>
              <a:t>vysokodávkované</a:t>
            </a:r>
            <a:r>
              <a:rPr lang="cs-CZ" dirty="0"/>
              <a:t> protinádorové chemoterapie (před transplantací krvetvorných buněk)</a:t>
            </a:r>
          </a:p>
          <a:p>
            <a:pPr lvl="3"/>
            <a:r>
              <a:rPr lang="cs-CZ" dirty="0"/>
              <a:t>Velké </a:t>
            </a:r>
            <a:r>
              <a:rPr lang="cs-CZ" dirty="0" err="1"/>
              <a:t>interindividuální</a:t>
            </a:r>
            <a:r>
              <a:rPr lang="cs-CZ" dirty="0"/>
              <a:t> rozdíly</a:t>
            </a:r>
          </a:p>
          <a:p>
            <a:pPr lvl="3"/>
            <a:r>
              <a:rPr lang="cs-CZ" dirty="0"/>
              <a:t>Nežádoucí účinky: především </a:t>
            </a:r>
            <a:r>
              <a:rPr lang="cs-CZ" dirty="0" err="1"/>
              <a:t>hepatotoxicita</a:t>
            </a:r>
            <a:r>
              <a:rPr lang="cs-CZ" dirty="0"/>
              <a:t> (nejčastěji </a:t>
            </a:r>
            <a:r>
              <a:rPr lang="cs-CZ" dirty="0" err="1"/>
              <a:t>zapřičiňuje</a:t>
            </a:r>
            <a:r>
              <a:rPr lang="cs-CZ" dirty="0"/>
              <a:t> </a:t>
            </a:r>
            <a:r>
              <a:rPr lang="cs-CZ" dirty="0" err="1"/>
              <a:t>venookluzivní</a:t>
            </a:r>
            <a:r>
              <a:rPr lang="cs-CZ" dirty="0"/>
              <a:t> nemoc jater - VOD)</a:t>
            </a:r>
          </a:p>
          <a:p>
            <a:pPr lvl="3"/>
            <a:r>
              <a:rPr lang="cs-CZ" dirty="0"/>
              <a:t>Monitorování hladiny (tabletová forma) po 1., 5., 9., 13. dávce, začátek po 6 hodinách (30 min. před další dávkou), pak v hodinových intervalech do další dávky</a:t>
            </a:r>
          </a:p>
          <a:p>
            <a:pPr lvl="3"/>
            <a:r>
              <a:rPr lang="cs-CZ" dirty="0"/>
              <a:t>Vyhodnocuje se plocha pod křivkou, vypočítává tzv. </a:t>
            </a:r>
            <a:r>
              <a:rPr lang="cs-CZ" dirty="0" err="1"/>
              <a:t>Steady-state</a:t>
            </a:r>
            <a:r>
              <a:rPr lang="cs-CZ" dirty="0"/>
              <a:t> </a:t>
            </a:r>
            <a:r>
              <a:rPr lang="cs-CZ" dirty="0" err="1"/>
              <a:t>concentration</a:t>
            </a:r>
            <a:r>
              <a:rPr lang="cs-CZ" dirty="0"/>
              <a:t> – </a:t>
            </a:r>
            <a:r>
              <a:rPr lang="cs-CZ" dirty="0" err="1"/>
              <a:t>Css</a:t>
            </a:r>
            <a:r>
              <a:rPr lang="cs-CZ" dirty="0"/>
              <a:t> (doporučovaná: 850-1000 </a:t>
            </a:r>
            <a:r>
              <a:rPr lang="cs-CZ" dirty="0" err="1"/>
              <a:t>ng</a:t>
            </a:r>
            <a:r>
              <a:rPr lang="cs-CZ" dirty="0"/>
              <a:t>/ml)</a:t>
            </a:r>
          </a:p>
          <a:p>
            <a:pPr lvl="3"/>
            <a:r>
              <a:rPr lang="cs-CZ" dirty="0"/>
              <a:t>Na základě </a:t>
            </a:r>
            <a:r>
              <a:rPr lang="cs-CZ" dirty="0" err="1"/>
              <a:t>Css</a:t>
            </a:r>
            <a:r>
              <a:rPr lang="cs-CZ" dirty="0"/>
              <a:t> korekce 3., 7., 11., 15. dávky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Metoda: HPLC  na reverzní fázi s UV detekcí</a:t>
            </a:r>
          </a:p>
        </p:txBody>
      </p:sp>
    </p:spTree>
    <p:extLst>
      <p:ext uri="{BB962C8B-B14F-4D97-AF65-F5344CB8AC3E}">
        <p14:creationId xmlns:p14="http://schemas.microsoft.com/office/powerpoint/2010/main" val="21087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lnSpcReduction="10000"/>
          </a:bodyPr>
          <a:lstStyle/>
          <a:p>
            <a:pPr lvl="3"/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– používá se jako antidepresivum, při léčbě v manické fázi mánií a maniodepresivních </a:t>
            </a:r>
            <a:r>
              <a:rPr lang="cs-CZ" dirty="0" smtClean="0"/>
              <a:t>psychóz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Účinek: zvyšuje vstřebávání neurotransmiterů, redukuje tak jejich koncentraci v </a:t>
            </a:r>
            <a:r>
              <a:rPr lang="cs-CZ" dirty="0" err="1"/>
              <a:t>neuronálním</a:t>
            </a:r>
            <a:r>
              <a:rPr lang="cs-CZ" dirty="0"/>
              <a:t> napojení, působí jako sedativum. </a:t>
            </a:r>
            <a:endParaRPr lang="cs-CZ" dirty="0" smtClean="0"/>
          </a:p>
          <a:p>
            <a:pPr lvl="3"/>
            <a:endParaRPr lang="cs-CZ" dirty="0" smtClean="0"/>
          </a:p>
          <a:p>
            <a:pPr lvl="3"/>
            <a:r>
              <a:rPr lang="cs-CZ" dirty="0" err="1" smtClean="0"/>
              <a:t>Absorce</a:t>
            </a:r>
            <a:r>
              <a:rPr lang="cs-CZ" dirty="0" smtClean="0"/>
              <a:t> </a:t>
            </a:r>
            <a:r>
              <a:rPr lang="cs-CZ" dirty="0" err="1"/>
              <a:t>Li</a:t>
            </a:r>
            <a:r>
              <a:rPr lang="cs-CZ" dirty="0"/>
              <a:t> z GIT je úplná s vrcholem po 2-4 hod., vylučování je dvoufázové – nejdříve se vyloučí 30-40% dávky s poločasem 24 h., zbytek </a:t>
            </a:r>
            <a:r>
              <a:rPr lang="cs-CZ" dirty="0" err="1"/>
              <a:t>Li</a:t>
            </a:r>
            <a:r>
              <a:rPr lang="cs-CZ" dirty="0"/>
              <a:t> , který se vstřebal do </a:t>
            </a:r>
            <a:r>
              <a:rPr lang="cs-CZ" dirty="0" err="1"/>
              <a:t>buňek</a:t>
            </a:r>
            <a:r>
              <a:rPr lang="cs-CZ" dirty="0"/>
              <a:t> (součást buněčného iontového obsahu) se vyloučí za 48 -72 h.. Snížená </a:t>
            </a:r>
            <a:r>
              <a:rPr lang="cs-CZ" dirty="0" err="1"/>
              <a:t>fce</a:t>
            </a:r>
            <a:r>
              <a:rPr lang="cs-CZ" dirty="0"/>
              <a:t> ledvin prodlužuje dobu vylučování </a:t>
            </a:r>
            <a:r>
              <a:rPr lang="cs-CZ" dirty="0" err="1" smtClean="0"/>
              <a:t>Li</a:t>
            </a:r>
            <a:endParaRPr lang="cs-CZ" dirty="0" smtClean="0"/>
          </a:p>
          <a:p>
            <a:pPr lvl="3"/>
            <a:endParaRPr lang="cs-CZ" dirty="0"/>
          </a:p>
          <a:p>
            <a:pPr lvl="3"/>
            <a:r>
              <a:rPr lang="cs-CZ" dirty="0"/>
              <a:t>Hladina </a:t>
            </a:r>
            <a:r>
              <a:rPr lang="cs-CZ" dirty="0" err="1"/>
              <a:t>Li</a:t>
            </a:r>
            <a:r>
              <a:rPr lang="cs-CZ" dirty="0"/>
              <a:t> se sleduje z důvodu možné </a:t>
            </a:r>
            <a:r>
              <a:rPr lang="cs-CZ" dirty="0" smtClean="0"/>
              <a:t>intoxikace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 12 </a:t>
            </a:r>
            <a:r>
              <a:rPr lang="cs-CZ" dirty="0"/>
              <a:t>h. po podání: 1,0 -1,2 </a:t>
            </a:r>
            <a:r>
              <a:rPr lang="cs-CZ" dirty="0" err="1" smtClean="0"/>
              <a:t>mmol</a:t>
            </a:r>
            <a:r>
              <a:rPr lang="cs-CZ" dirty="0" smtClean="0"/>
              <a:t>/l - optimální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1,2-1,5 </a:t>
            </a:r>
            <a:r>
              <a:rPr lang="cs-CZ" dirty="0" err="1" smtClean="0"/>
              <a:t>mmol</a:t>
            </a:r>
            <a:r>
              <a:rPr lang="cs-CZ" dirty="0" smtClean="0"/>
              <a:t>/l - varující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&gt; </a:t>
            </a:r>
            <a:r>
              <a:rPr lang="cs-CZ" dirty="0"/>
              <a:t>1,5 </a:t>
            </a:r>
            <a:r>
              <a:rPr lang="cs-CZ" dirty="0" err="1" smtClean="0"/>
              <a:t>mmol</a:t>
            </a:r>
            <a:r>
              <a:rPr lang="cs-CZ" dirty="0" smtClean="0"/>
              <a:t> /l    - možné </a:t>
            </a:r>
            <a:r>
              <a:rPr lang="cs-CZ" dirty="0"/>
              <a:t>riziko intoxikace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cs-CZ" u="sng" dirty="0"/>
              <a:t>Klinické projevy: </a:t>
            </a:r>
            <a:endParaRPr lang="cs-CZ" u="sng" dirty="0" smtClean="0"/>
          </a:p>
          <a:p>
            <a:pPr marL="1371600" lvl="3" indent="0">
              <a:buNone/>
            </a:pPr>
            <a:endParaRPr lang="cs-CZ" u="sng" dirty="0"/>
          </a:p>
          <a:p>
            <a:pPr lvl="3"/>
            <a:r>
              <a:rPr lang="cs-CZ" dirty="0"/>
              <a:t>apatie, pomalé reakce, netečnost, letargie, potíže při řeči, nepravidelné chvění, křečovité záškuby svalů, svalová </a:t>
            </a:r>
            <a:r>
              <a:rPr lang="cs-CZ" dirty="0" smtClean="0"/>
              <a:t>slabost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nebezpečí intoxikace se zvyšuje při dehydrataci pacienta, zvýšená </a:t>
            </a:r>
            <a:r>
              <a:rPr lang="cs-CZ" dirty="0" err="1"/>
              <a:t>reabsorbce</a:t>
            </a:r>
            <a:r>
              <a:rPr lang="cs-CZ" dirty="0"/>
              <a:t> </a:t>
            </a:r>
            <a:r>
              <a:rPr lang="cs-CZ" dirty="0" err="1"/>
              <a:t>Li</a:t>
            </a:r>
            <a:r>
              <a:rPr lang="cs-CZ" dirty="0"/>
              <a:t> v ledvinách (zvýšení </a:t>
            </a:r>
            <a:r>
              <a:rPr lang="cs-CZ" dirty="0" err="1"/>
              <a:t>konc</a:t>
            </a:r>
            <a:r>
              <a:rPr lang="cs-CZ" dirty="0"/>
              <a:t>. v krvi</a:t>
            </a:r>
            <a:r>
              <a:rPr lang="cs-CZ" dirty="0" smtClean="0"/>
              <a:t>)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chronická intoxikace:  dochází k poškození nervů, ledvin, ovlivňuje ženské pohlavní </a:t>
            </a:r>
            <a:r>
              <a:rPr lang="cs-CZ" dirty="0" smtClean="0"/>
              <a:t>orgány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Léčba: </a:t>
            </a:r>
            <a:r>
              <a:rPr lang="cs-CZ" dirty="0" err="1"/>
              <a:t>antidotum</a:t>
            </a:r>
            <a:r>
              <a:rPr lang="cs-CZ" dirty="0"/>
              <a:t> není známo, podává se hydrogenuhličitan, který urychluje vylučování lithia z těla, hemodialýza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Kazuistika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45 let, přivezena v bezvědomí, úmyslné předávkování pacientky léčené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deprese</a:t>
            </a:r>
          </a:p>
          <a:p>
            <a:pPr lvl="3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52093"/>
              </p:ext>
            </p:extLst>
          </p:nvPr>
        </p:nvGraphicFramePr>
        <p:xfrm>
          <a:off x="251520" y="2492896"/>
          <a:ext cx="8640961" cy="30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8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5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[0,6-1,2]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poznámka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 na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ARO,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bezvědomí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dialýze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vyplavení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buněk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překlad na psychiatrické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2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01350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463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https://is.muni.cz/do/rect/el/estud/lf/ps23/biochem_nalezy/web/index.html</a:t>
            </a:r>
          </a:p>
        </p:txBody>
      </p:sp>
    </p:spTree>
    <p:extLst>
      <p:ext uri="{BB962C8B-B14F-4D97-AF65-F5344CB8AC3E}">
        <p14:creationId xmlns:p14="http://schemas.microsoft.com/office/powerpoint/2010/main" val="151524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=  </a:t>
            </a:r>
            <a:r>
              <a:rPr lang="cs-CZ" i="1" dirty="0"/>
              <a:t>soubor postupů určených k optimalizaci konkrétní farmakoterapie  </a:t>
            </a:r>
          </a:p>
          <a:p>
            <a:pPr algn="just"/>
            <a:r>
              <a:rPr lang="cs-CZ" i="1" dirty="0"/>
              <a:t>    konkrétního pacienta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03848" y="177281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→ </a:t>
            </a:r>
            <a:r>
              <a:rPr lang="cs-CZ" b="1" dirty="0"/>
              <a:t>cyklus</a:t>
            </a:r>
            <a:r>
              <a:rPr lang="cs-CZ" dirty="0"/>
              <a:t> stanovení koncentrace léčiva v biologickém materiálu, provedení farmakokinetické analýzy a interpretace nálezu, návrhu vhodného dávkovacího schématu, jeho aplikace a opakovaného stanovení koncentrace léčiva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357301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TDM tedy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 jen samotné stanovení koncentrace léčiva v biologickém materiálu a k interpretaci nestačí pouhá číselná hodnota nebo srovnání číselných hodnot několika laboratorních vyšetření.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95736" y="508518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Cílem je </a:t>
            </a:r>
            <a:r>
              <a:rPr lang="cs-CZ" b="1" dirty="0"/>
              <a:t>farmakokinetická analýza</a:t>
            </a:r>
            <a:r>
              <a:rPr lang="cs-CZ" dirty="0"/>
              <a:t>, tj. </a:t>
            </a:r>
            <a:r>
              <a:rPr lang="cs-CZ" i="1" dirty="0"/>
              <a:t>určení dávkovacího režimu vhodného pro dosažení terapeutických koncentrací léčiv</a:t>
            </a:r>
            <a:r>
              <a:rPr lang="cs-CZ" dirty="0"/>
              <a:t> pomocí matematického zpracování laboratorních výsledků a výpočtu individuálních farmakokinetických parametrů konkrétního pacienta </a:t>
            </a:r>
          </a:p>
          <a:p>
            <a:pPr algn="just"/>
            <a:r>
              <a:rPr lang="cs-CZ" dirty="0">
                <a:latin typeface="Meiryo UI"/>
                <a:ea typeface="Meiryo UI"/>
                <a:cs typeface="Meiryo UI"/>
              </a:rPr>
              <a:t>⇒ </a:t>
            </a:r>
            <a:r>
              <a:rPr lang="cs-CZ" b="1" i="1" dirty="0"/>
              <a:t>bezpečnější, účinnější a efektivnější léčba</a:t>
            </a:r>
          </a:p>
        </p:txBody>
      </p:sp>
    </p:spTree>
    <p:extLst>
      <p:ext uri="{BB962C8B-B14F-4D97-AF65-F5344CB8AC3E}">
        <p14:creationId xmlns:p14="http://schemas.microsoft.com/office/powerpoint/2010/main" val="36293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Interdisciplinární charakter:</a:t>
            </a: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416897376"/>
              </p:ext>
            </p:extLst>
          </p:nvPr>
        </p:nvGraphicFramePr>
        <p:xfrm>
          <a:off x="219573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2771800" y="321297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Účinná 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26175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/>
          </a:bodyPr>
          <a:lstStyle/>
          <a:p>
            <a:r>
              <a:rPr lang="cs-CZ" sz="2200" dirty="0"/>
              <a:t>Nutné monitorování koncentrace léku tak, aby došlo k úpravě dávkovacího režimu a lék byl přítomen v rozmezí terapeutické koncentrace</a:t>
            </a:r>
          </a:p>
          <a:p>
            <a:r>
              <a:rPr lang="cs-CZ" sz="2200" dirty="0"/>
              <a:t>Terapeutická koncentrace</a:t>
            </a:r>
          </a:p>
          <a:p>
            <a:pPr lvl="3"/>
            <a:r>
              <a:rPr lang="cs-CZ" sz="1800" dirty="0"/>
              <a:t>dolní mez = koncentrace, kdy je již dosaženo terapeutického účinku</a:t>
            </a:r>
          </a:p>
          <a:p>
            <a:pPr lvl="3"/>
            <a:r>
              <a:rPr lang="cs-CZ" sz="1800" dirty="0"/>
              <a:t>horní mez = koncentrace, kdy lék ještě nevykazuje toxické účinky</a:t>
            </a:r>
          </a:p>
          <a:p>
            <a:r>
              <a:rPr lang="cs-CZ" sz="2200" dirty="0"/>
              <a:t>Rychlost </a:t>
            </a:r>
            <a:r>
              <a:rPr lang="cs-CZ" sz="2200" dirty="0" err="1"/>
              <a:t>metabolizace</a:t>
            </a:r>
            <a:r>
              <a:rPr lang="cs-CZ" sz="2200" dirty="0"/>
              <a:t> léčiva se liší – genetický polymorfismus </a:t>
            </a:r>
          </a:p>
          <a:p>
            <a:pPr lvl="3"/>
            <a:r>
              <a:rPr lang="cs-CZ" sz="1800" dirty="0"/>
              <a:t>(ovlivnění dostupnosti a eliminace léčiva i dynamiku účinku a toxicity)</a:t>
            </a:r>
          </a:p>
          <a:p>
            <a:pPr lvl="3"/>
            <a:endParaRPr lang="cs-CZ" dirty="0"/>
          </a:p>
          <a:p>
            <a:r>
              <a:rPr lang="cs-CZ" sz="2200" dirty="0"/>
              <a:t>Dle fenotypu se rozlišují tzv. pomalí a rychlí </a:t>
            </a:r>
            <a:r>
              <a:rPr lang="cs-CZ" sz="2200" dirty="0" err="1"/>
              <a:t>metabolizátoři</a:t>
            </a:r>
            <a:endParaRPr lang="fr-FR" sz="2200" dirty="0"/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148350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340768"/>
            <a:ext cx="7211144" cy="47853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Kompartment</a:t>
            </a:r>
            <a:r>
              <a:rPr lang="cs-CZ" dirty="0"/>
              <a:t> (</a:t>
            </a:r>
            <a:r>
              <a:rPr lang="cs-CZ" dirty="0" err="1"/>
              <a:t>oddil</a:t>
            </a:r>
            <a:r>
              <a:rPr lang="cs-CZ" dirty="0"/>
              <a:t>)</a:t>
            </a:r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Prostor v jehož </a:t>
            </a:r>
            <a:r>
              <a:rPr lang="cs-CZ" dirty="0" err="1"/>
              <a:t>celem</a:t>
            </a:r>
            <a:r>
              <a:rPr lang="cs-CZ" dirty="0"/>
              <a:t> objemu jsou hodnoty parametrů, </a:t>
            </a:r>
            <a:r>
              <a:rPr lang="cs-CZ" dirty="0" smtClean="0"/>
              <a:t>které charakterizuji 	pohyb </a:t>
            </a:r>
            <a:r>
              <a:rPr lang="cs-CZ" dirty="0"/>
              <a:t>a </a:t>
            </a:r>
            <a:r>
              <a:rPr lang="cs-CZ" dirty="0" err="1"/>
              <a:t>chovani</a:t>
            </a:r>
            <a:r>
              <a:rPr lang="cs-CZ" dirty="0"/>
              <a:t> </a:t>
            </a:r>
            <a:r>
              <a:rPr lang="cs-CZ" dirty="0" err="1"/>
              <a:t>lečiva</a:t>
            </a:r>
            <a:r>
              <a:rPr lang="cs-CZ" dirty="0"/>
              <a:t> (stupeň disociace, </a:t>
            </a:r>
            <a:r>
              <a:rPr lang="cs-CZ" dirty="0" err="1"/>
              <a:t>difuzni</a:t>
            </a:r>
            <a:r>
              <a:rPr lang="cs-CZ" dirty="0"/>
              <a:t> </a:t>
            </a:r>
            <a:r>
              <a:rPr lang="cs-CZ" dirty="0" smtClean="0"/>
              <a:t>koeficient) </a:t>
            </a:r>
            <a:r>
              <a:rPr lang="cs-CZ" dirty="0" err="1" smtClean="0"/>
              <a:t>stejne</a:t>
            </a:r>
            <a:endParaRPr lang="cs-CZ" dirty="0" smtClean="0"/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Hl. </a:t>
            </a:r>
            <a:r>
              <a:rPr lang="cs-CZ" dirty="0" err="1"/>
              <a:t>kompartmenty</a:t>
            </a:r>
            <a:r>
              <a:rPr lang="cs-CZ" dirty="0"/>
              <a:t>: plazma, </a:t>
            </a:r>
            <a:r>
              <a:rPr lang="cs-CZ" dirty="0" err="1"/>
              <a:t>intracelularni</a:t>
            </a:r>
            <a:r>
              <a:rPr lang="cs-CZ" dirty="0"/>
              <a:t>/</a:t>
            </a:r>
            <a:r>
              <a:rPr lang="cs-CZ" dirty="0" err="1"/>
              <a:t>extracelularni</a:t>
            </a:r>
            <a:r>
              <a:rPr lang="cs-CZ" dirty="0"/>
              <a:t> tekutina, </a:t>
            </a:r>
            <a:r>
              <a:rPr lang="cs-CZ" dirty="0" err="1" smtClean="0"/>
              <a:t>tukova</a:t>
            </a:r>
            <a:r>
              <a:rPr lang="cs-CZ" dirty="0" smtClean="0"/>
              <a:t> </a:t>
            </a:r>
            <a:r>
              <a:rPr lang="cs-CZ" dirty="0" err="1" smtClean="0"/>
              <a:t>tkaň</a:t>
            </a:r>
            <a:endParaRPr lang="cs-CZ" dirty="0" smtClean="0"/>
          </a:p>
          <a:p>
            <a:pPr marL="0" indent="0" defTabSz="630238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Distribučni</a:t>
            </a:r>
            <a:r>
              <a:rPr lang="cs-CZ" dirty="0"/>
              <a:t> objem</a:t>
            </a:r>
          </a:p>
          <a:p>
            <a:pPr marL="0" indent="0">
              <a:buNone/>
              <a:tabLst>
                <a:tab pos="630238" algn="l"/>
              </a:tabLst>
            </a:pPr>
            <a:r>
              <a:rPr lang="pl-PL" dirty="0" smtClean="0"/>
              <a:t>	– </a:t>
            </a:r>
            <a:r>
              <a:rPr lang="pl-PL" dirty="0"/>
              <a:t>Podava informaci o rozděleni latky v organismu</a:t>
            </a:r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Poměr mezi </a:t>
            </a:r>
            <a:r>
              <a:rPr lang="cs-CZ" dirty="0" err="1"/>
              <a:t>absolutnim</a:t>
            </a:r>
            <a:r>
              <a:rPr lang="cs-CZ" dirty="0"/>
              <a:t> </a:t>
            </a:r>
            <a:r>
              <a:rPr lang="cs-CZ" dirty="0" err="1"/>
              <a:t>množstvim</a:t>
            </a:r>
            <a:r>
              <a:rPr lang="cs-CZ" dirty="0"/>
              <a:t> </a:t>
            </a:r>
            <a:r>
              <a:rPr lang="cs-CZ" dirty="0" err="1"/>
              <a:t>latky</a:t>
            </a:r>
            <a:r>
              <a:rPr lang="cs-CZ" dirty="0"/>
              <a:t> a nalezenou koncentraci </a:t>
            </a:r>
            <a:r>
              <a:rPr lang="cs-CZ" dirty="0" err="1"/>
              <a:t>latky</a:t>
            </a:r>
            <a:endParaRPr lang="cs-CZ" dirty="0"/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Často při stanoveni </a:t>
            </a:r>
            <a:r>
              <a:rPr lang="cs-CZ" dirty="0" err="1"/>
              <a:t>počatečni</a:t>
            </a:r>
            <a:r>
              <a:rPr lang="cs-CZ" dirty="0"/>
              <a:t> </a:t>
            </a:r>
            <a:r>
              <a:rPr lang="cs-CZ" dirty="0" err="1"/>
              <a:t>davky</a:t>
            </a:r>
            <a:r>
              <a:rPr lang="cs-CZ" dirty="0"/>
              <a:t> (</a:t>
            </a:r>
            <a:r>
              <a:rPr lang="cs-CZ" dirty="0" err="1"/>
              <a:t>čim</a:t>
            </a:r>
            <a:r>
              <a:rPr lang="cs-CZ" dirty="0"/>
              <a:t> </a:t>
            </a:r>
            <a:r>
              <a:rPr lang="cs-CZ" dirty="0" err="1"/>
              <a:t>větši</a:t>
            </a:r>
            <a:r>
              <a:rPr lang="cs-CZ" dirty="0"/>
              <a:t> </a:t>
            </a:r>
            <a:r>
              <a:rPr lang="cs-CZ" dirty="0" err="1"/>
              <a:t>distr</a:t>
            </a:r>
            <a:r>
              <a:rPr lang="cs-CZ" dirty="0"/>
              <a:t>. objem, </a:t>
            </a:r>
            <a:r>
              <a:rPr lang="cs-CZ" dirty="0" err="1"/>
              <a:t>tim</a:t>
            </a:r>
            <a:r>
              <a:rPr lang="cs-CZ" dirty="0"/>
              <a:t> </a:t>
            </a:r>
            <a:r>
              <a:rPr lang="cs-CZ" dirty="0" smtClean="0"/>
              <a:t>menši 	koncentrace </a:t>
            </a:r>
            <a:r>
              <a:rPr lang="cs-CZ" dirty="0"/>
              <a:t>dosažena po </a:t>
            </a:r>
            <a:r>
              <a:rPr lang="cs-CZ" dirty="0" err="1"/>
              <a:t>stejne</a:t>
            </a:r>
            <a:r>
              <a:rPr lang="cs-CZ" dirty="0"/>
              <a:t> </a:t>
            </a:r>
            <a:r>
              <a:rPr lang="cs-CZ" dirty="0" err="1"/>
              <a:t>davce</a:t>
            </a:r>
            <a:r>
              <a:rPr lang="cs-CZ" dirty="0"/>
              <a:t> </a:t>
            </a:r>
            <a:r>
              <a:rPr lang="cs-CZ" dirty="0" err="1"/>
              <a:t>lečiva</a:t>
            </a:r>
            <a:r>
              <a:rPr lang="cs-CZ" dirty="0" smtClean="0"/>
              <a:t>)</a:t>
            </a:r>
          </a:p>
          <a:p>
            <a:pPr marL="0" indent="0" defTabSz="630238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Poločas eliminace</a:t>
            </a:r>
          </a:p>
          <a:p>
            <a:pPr marL="0" indent="0" defTabSz="630238">
              <a:buNone/>
            </a:pPr>
            <a:r>
              <a:rPr lang="pl-PL" dirty="0" smtClean="0"/>
              <a:t>	– </a:t>
            </a:r>
            <a:r>
              <a:rPr lang="pl-PL" dirty="0"/>
              <a:t>Rychlost eliminace lečiva z </a:t>
            </a:r>
            <a:r>
              <a:rPr lang="pl-PL" dirty="0" smtClean="0"/>
              <a:t>organismu</a:t>
            </a:r>
          </a:p>
          <a:p>
            <a:pPr marL="0" indent="0" defTabSz="630238">
              <a:buNone/>
            </a:pPr>
            <a:endParaRPr lang="pl-PL" dirty="0"/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Celkova</a:t>
            </a:r>
            <a:r>
              <a:rPr lang="cs-CZ" dirty="0"/>
              <a:t> </a:t>
            </a:r>
            <a:r>
              <a:rPr lang="cs-CZ" dirty="0" err="1"/>
              <a:t>clearance</a:t>
            </a:r>
            <a:endParaRPr lang="cs-CZ" dirty="0"/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 err="1"/>
              <a:t>Množstvi</a:t>
            </a:r>
            <a:r>
              <a:rPr lang="cs-CZ" dirty="0"/>
              <a:t> plazmy (krve), </a:t>
            </a:r>
            <a:r>
              <a:rPr lang="cs-CZ" dirty="0" err="1"/>
              <a:t>ktera</a:t>
            </a:r>
            <a:r>
              <a:rPr lang="cs-CZ" dirty="0"/>
              <a:t> se </a:t>
            </a:r>
            <a:r>
              <a:rPr lang="cs-CZ" dirty="0" err="1"/>
              <a:t>uplně</a:t>
            </a:r>
            <a:r>
              <a:rPr lang="cs-CZ" dirty="0"/>
              <a:t> očisti za jednotku času </a:t>
            </a:r>
            <a:r>
              <a:rPr lang="cs-CZ" dirty="0" smtClean="0"/>
              <a:t>všemi 	</a:t>
            </a:r>
            <a:r>
              <a:rPr lang="cs-CZ" dirty="0" err="1" smtClean="0"/>
              <a:t>eliminačnimi</a:t>
            </a:r>
            <a:r>
              <a:rPr lang="cs-CZ" dirty="0" smtClean="0"/>
              <a:t> cestami</a:t>
            </a:r>
          </a:p>
          <a:p>
            <a:pPr marL="0" indent="0" defTabSz="630238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Biologicka</a:t>
            </a:r>
            <a:r>
              <a:rPr lang="cs-CZ" dirty="0"/>
              <a:t> </a:t>
            </a:r>
            <a:r>
              <a:rPr lang="cs-CZ" dirty="0" smtClean="0"/>
              <a:t>dostupnost</a:t>
            </a:r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 err="1"/>
              <a:t>Podil</a:t>
            </a:r>
            <a:r>
              <a:rPr lang="cs-CZ" dirty="0"/>
              <a:t> </a:t>
            </a:r>
            <a:r>
              <a:rPr lang="cs-CZ" dirty="0" err="1"/>
              <a:t>učinne</a:t>
            </a:r>
            <a:r>
              <a:rPr lang="cs-CZ" dirty="0"/>
              <a:t> </a:t>
            </a:r>
            <a:r>
              <a:rPr lang="cs-CZ" dirty="0" err="1"/>
              <a:t>latky</a:t>
            </a:r>
            <a:r>
              <a:rPr lang="cs-CZ" dirty="0"/>
              <a:t>, </a:t>
            </a:r>
            <a:r>
              <a:rPr lang="cs-CZ" dirty="0" err="1"/>
              <a:t>ktera</a:t>
            </a:r>
            <a:r>
              <a:rPr lang="cs-CZ" dirty="0"/>
              <a:t> se dostava do </a:t>
            </a:r>
            <a:r>
              <a:rPr lang="cs-CZ" dirty="0" err="1"/>
              <a:t>systemoveho</a:t>
            </a:r>
            <a:r>
              <a:rPr lang="cs-CZ" dirty="0"/>
              <a:t> </a:t>
            </a:r>
            <a:r>
              <a:rPr lang="cs-CZ" dirty="0" err="1"/>
              <a:t>krevniho</a:t>
            </a:r>
            <a:r>
              <a:rPr lang="cs-CZ" dirty="0"/>
              <a:t> objemu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27998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67744" y="-16103"/>
            <a:ext cx="6696744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Kdy se TDM provádí?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u léčiv vyznačujících se </a:t>
            </a:r>
            <a:r>
              <a:rPr lang="cs-CZ" b="1" dirty="0"/>
              <a:t>úzkým terapeutickým rozmezím</a:t>
            </a:r>
            <a:r>
              <a:rPr lang="cs-CZ" dirty="0"/>
              <a:t> (Digoxin, </a:t>
            </a:r>
            <a:r>
              <a:rPr lang="cs-CZ" dirty="0" smtClean="0"/>
              <a:t>	Lithium</a:t>
            </a:r>
            <a:r>
              <a:rPr lang="cs-CZ" dirty="0"/>
              <a:t>), </a:t>
            </a:r>
            <a:r>
              <a:rPr lang="cs-CZ" b="1" dirty="0"/>
              <a:t>těsným vztahem mezi dávkou a účinkem</a:t>
            </a:r>
            <a:r>
              <a:rPr lang="cs-CZ" dirty="0"/>
              <a:t>, </a:t>
            </a:r>
            <a:r>
              <a:rPr lang="cs-CZ" dirty="0" smtClean="0"/>
              <a:t>	</a:t>
            </a:r>
            <a:r>
              <a:rPr lang="cs-CZ" b="1" dirty="0" smtClean="0"/>
              <a:t>nelineární </a:t>
            </a:r>
            <a:r>
              <a:rPr lang="cs-CZ" b="1" dirty="0"/>
              <a:t>kinetikou</a:t>
            </a:r>
            <a:r>
              <a:rPr lang="cs-CZ" dirty="0"/>
              <a:t> a u léčiv, jejichž </a:t>
            </a:r>
            <a:r>
              <a:rPr lang="cs-CZ" b="1" dirty="0"/>
              <a:t>účinek není klinicky </a:t>
            </a:r>
            <a:r>
              <a:rPr lang="cs-CZ" b="1" dirty="0" smtClean="0"/>
              <a:t>	měřitelný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kvantifikovatelný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velká </a:t>
            </a:r>
            <a:r>
              <a:rPr lang="cs-CZ" dirty="0"/>
              <a:t>inter- a </a:t>
            </a:r>
            <a:r>
              <a:rPr lang="cs-CZ" dirty="0" err="1"/>
              <a:t>intraindividuální</a:t>
            </a:r>
            <a:r>
              <a:rPr lang="cs-CZ" dirty="0"/>
              <a:t> </a:t>
            </a:r>
            <a:r>
              <a:rPr lang="cs-CZ" b="1" dirty="0"/>
              <a:t>variabilita</a:t>
            </a:r>
            <a:r>
              <a:rPr lang="cs-CZ" dirty="0"/>
              <a:t> léčiv (Cyklosporin 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výskyt toxických nebo nežádoucích </a:t>
            </a:r>
            <a:r>
              <a:rPr lang="cs-CZ" b="1" dirty="0"/>
              <a:t>vedlejších účinků</a:t>
            </a:r>
            <a:r>
              <a:rPr lang="cs-CZ" dirty="0"/>
              <a:t>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smtClean="0"/>
              <a:t>	Amikacin)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profylaktické podávání </a:t>
            </a:r>
            <a:r>
              <a:rPr lang="cs-CZ" dirty="0"/>
              <a:t>léčiv (antiepileptika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zahájení nebo </a:t>
            </a:r>
            <a:r>
              <a:rPr lang="cs-CZ" b="1" dirty="0"/>
              <a:t>změna terapie</a:t>
            </a:r>
            <a:r>
              <a:rPr lang="cs-CZ" dirty="0"/>
              <a:t> a při dlouhodobém užívání a </a:t>
            </a:r>
            <a:r>
              <a:rPr lang="cs-CZ" dirty="0" smtClean="0"/>
              <a:t>	</a:t>
            </a:r>
            <a:r>
              <a:rPr lang="cs-CZ" b="1" dirty="0" smtClean="0"/>
              <a:t>kontrole terapie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lékové </a:t>
            </a:r>
            <a:r>
              <a:rPr lang="cs-CZ" b="1" dirty="0" smtClean="0"/>
              <a:t>interference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vznik </a:t>
            </a:r>
            <a:r>
              <a:rPr lang="cs-CZ" b="1" dirty="0"/>
              <a:t>nedostatečné terapeutické </a:t>
            </a:r>
            <a:r>
              <a:rPr lang="cs-CZ" b="1" dirty="0" smtClean="0"/>
              <a:t>odpovědi</a:t>
            </a:r>
            <a:r>
              <a:rPr lang="cs-CZ" dirty="0" smtClean="0"/>
              <a:t> (snížená vnímavost, 	nedodržování léčby…)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nedodržování </a:t>
            </a:r>
            <a:r>
              <a:rPr lang="cs-CZ" b="1" dirty="0" smtClean="0"/>
              <a:t>léčby</a:t>
            </a:r>
            <a:r>
              <a:rPr lang="cs-CZ" dirty="0" smtClean="0"/>
              <a:t> </a:t>
            </a:r>
            <a:r>
              <a:rPr lang="cs-CZ" dirty="0"/>
              <a:t>ze strany </a:t>
            </a:r>
            <a:r>
              <a:rPr lang="cs-CZ" dirty="0" smtClean="0"/>
              <a:t>pacienta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b="1" dirty="0"/>
              <a:t>metabolického fenotypu</a:t>
            </a:r>
            <a:r>
              <a:rPr lang="cs-CZ" dirty="0"/>
              <a:t> (rychlí x pomalí </a:t>
            </a:r>
            <a:r>
              <a:rPr lang="cs-CZ" dirty="0" err="1"/>
              <a:t>metabolizátoři</a:t>
            </a:r>
            <a:r>
              <a:rPr lang="cs-CZ" dirty="0"/>
              <a:t>, </a:t>
            </a:r>
            <a:r>
              <a:rPr lang="cs-CZ" dirty="0" smtClean="0"/>
              <a:t>	modelové </a:t>
            </a:r>
            <a:r>
              <a:rPr lang="cs-CZ" dirty="0"/>
              <a:t>substráty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Porucha </a:t>
            </a:r>
            <a:r>
              <a:rPr lang="cs-CZ" b="1" dirty="0" err="1" smtClean="0"/>
              <a:t>fce</a:t>
            </a:r>
            <a:r>
              <a:rPr lang="cs-CZ" b="1" dirty="0" smtClean="0"/>
              <a:t> ledvin, jater</a:t>
            </a:r>
            <a:r>
              <a:rPr lang="cs-CZ" dirty="0" smtClean="0"/>
              <a:t> – podílí se na metabolismu a eliminaci léku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297077" cy="289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96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Farmakokinetika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TDM popisuje </a:t>
            </a:r>
            <a:r>
              <a:rPr lang="cs-CZ" sz="2000" dirty="0"/>
              <a:t>farmakokinetický status </a:t>
            </a:r>
            <a:r>
              <a:rPr lang="cs-CZ" sz="2000" dirty="0" smtClean="0"/>
              <a:t>pacienta</a:t>
            </a:r>
          </a:p>
          <a:p>
            <a:endParaRPr lang="cs-CZ" sz="2000" u="sng" dirty="0"/>
          </a:p>
          <a:p>
            <a:r>
              <a:rPr lang="fr-FR" sz="2000" dirty="0"/>
              <a:t>Pro sledování osudu léku v organismu, hodnocení dávkování léku je nutná znalost:</a:t>
            </a:r>
          </a:p>
          <a:p>
            <a:pPr lvl="1"/>
            <a:r>
              <a:rPr lang="fr-FR" sz="1600" dirty="0"/>
              <a:t> </a:t>
            </a:r>
            <a:r>
              <a:rPr lang="fr-FR" sz="1800" dirty="0"/>
              <a:t>věk, pohlaví, výška, váha, BMI, fce ledvin, jater</a:t>
            </a:r>
          </a:p>
          <a:p>
            <a:pPr lvl="1"/>
            <a:r>
              <a:rPr lang="fr-FR" sz="1800" dirty="0"/>
              <a:t>údaje o druhu léku (včetně formy a dávky)</a:t>
            </a:r>
          </a:p>
          <a:p>
            <a:pPr lvl="1"/>
            <a:r>
              <a:rPr lang="fr-FR" sz="1800" dirty="0"/>
              <a:t>údaje o způsobu podání léku (způsob, doba)</a:t>
            </a:r>
          </a:p>
          <a:p>
            <a:pPr lvl="1"/>
            <a:r>
              <a:rPr lang="fr-FR" sz="1800" dirty="0"/>
              <a:t>doba odběru na stanovení </a:t>
            </a:r>
            <a:r>
              <a:rPr lang="fr-FR" sz="1800" dirty="0" smtClean="0"/>
              <a:t>léku</a:t>
            </a:r>
            <a:endParaRPr lang="cs-CZ" sz="1800" dirty="0" smtClean="0"/>
          </a:p>
          <a:p>
            <a:pPr lvl="1"/>
            <a:endParaRPr lang="fr-FR" sz="1800" dirty="0"/>
          </a:p>
          <a:p>
            <a:r>
              <a:rPr lang="fr-FR" sz="2000" dirty="0"/>
              <a:t>Na základě těchto údajů odhadne speciální program předpokládanou konc. léku a porovná jí s naměřenou → simulací změny dávky nebo intervalu podání určí optimální způsob léčby popř. lékové interakce (podání více léků současně)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0668"/>
            <a:ext cx="6573167" cy="653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8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9890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	Nejčastěji monitorované látky: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lvl="2"/>
            <a:r>
              <a:rPr lang="cs-CZ" b="1" dirty="0"/>
              <a:t>Antiepileptika </a:t>
            </a:r>
            <a:r>
              <a:rPr lang="cs-CZ" dirty="0"/>
              <a:t>(</a:t>
            </a:r>
            <a:r>
              <a:rPr lang="cs-CZ" dirty="0" err="1"/>
              <a:t>karbamazepin</a:t>
            </a:r>
            <a:r>
              <a:rPr lang="cs-CZ" dirty="0"/>
              <a:t>, </a:t>
            </a:r>
            <a:r>
              <a:rPr lang="cs-CZ" dirty="0" err="1"/>
              <a:t>fenytoin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valproová</a:t>
            </a:r>
            <a:r>
              <a:rPr lang="cs-CZ" dirty="0"/>
              <a:t>, fenobarbital…)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Imunosupresiva</a:t>
            </a:r>
            <a:r>
              <a:rPr lang="cs-CZ" b="1" dirty="0"/>
              <a:t> </a:t>
            </a:r>
            <a:r>
              <a:rPr lang="cs-CZ" dirty="0"/>
              <a:t>– imunosuprese potlačením aktivity T-lymfocytů, vysoce toxické látky (cyklosporin, </a:t>
            </a:r>
            <a:r>
              <a:rPr lang="cs-CZ" dirty="0" err="1"/>
              <a:t>takrolimus</a:t>
            </a:r>
            <a:r>
              <a:rPr lang="cs-CZ" dirty="0"/>
              <a:t>, </a:t>
            </a:r>
            <a:r>
              <a:rPr lang="cs-CZ" dirty="0" err="1"/>
              <a:t>sirolimus</a:t>
            </a:r>
            <a:r>
              <a:rPr lang="cs-CZ" dirty="0"/>
              <a:t>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Cytostatika </a:t>
            </a:r>
            <a:r>
              <a:rPr lang="cs-CZ" dirty="0"/>
              <a:t>– látky zastavující růst a množení buněk, hl. v tkáních s vysokou proliferační aktivitou (</a:t>
            </a:r>
            <a:r>
              <a:rPr lang="cs-CZ" dirty="0" err="1"/>
              <a:t>metotrexát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Kardiotonika</a:t>
            </a:r>
            <a:r>
              <a:rPr lang="cs-CZ" dirty="0"/>
              <a:t> – zvyšují tonus a sílu kontrakce dekompenzovaného myokardu, úzké terapeutické rozmezí (digoxin, digitoxin)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Antiastmatika</a:t>
            </a:r>
            <a:r>
              <a:rPr lang="cs-CZ" dirty="0"/>
              <a:t> – </a:t>
            </a:r>
            <a:r>
              <a:rPr lang="cs-CZ" dirty="0" err="1"/>
              <a:t>brachodilatační</a:t>
            </a:r>
            <a:r>
              <a:rPr lang="cs-CZ" dirty="0"/>
              <a:t> působení (teofylin)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Antibiotika</a:t>
            </a:r>
            <a:r>
              <a:rPr lang="cs-CZ" dirty="0"/>
              <a:t> – Aminoglykosidy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err="1"/>
              <a:t>vancomycin</a:t>
            </a:r>
            <a:r>
              <a:rPr lang="cs-CZ" dirty="0"/>
              <a:t>, amikacin…)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Psychofarmaka</a:t>
            </a:r>
            <a:r>
              <a:rPr lang="cs-CZ" dirty="0"/>
              <a:t> (lithium, benzodiazepin, </a:t>
            </a:r>
            <a:r>
              <a:rPr lang="cs-CZ" dirty="0" err="1"/>
              <a:t>tricyklická</a:t>
            </a:r>
            <a:r>
              <a:rPr lang="cs-CZ" dirty="0"/>
              <a:t> antidepresiva)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836712"/>
            <a:ext cx="662473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Imunochemické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uplatnění zejména v rutinních klinických laboratořích </a:t>
            </a:r>
            <a:r>
              <a:rPr lang="cs-CZ" dirty="0">
                <a:latin typeface="Meiryo UI"/>
                <a:ea typeface="Meiryo UI"/>
                <a:cs typeface="Meiryo UI"/>
              </a:rPr>
              <a:t>⇒  </a:t>
            </a:r>
            <a:r>
              <a:rPr lang="cs-CZ" dirty="0"/>
              <a:t>jednoduchá automatizace, snadná manipulace a možnost analýzy větších sérií vzorků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výskyt nespecifických reakcí a neschopnost identifikovat aktivní metabolity léčiv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Většinou kompetitivní princip</a:t>
            </a:r>
          </a:p>
          <a:p>
            <a:endParaRPr lang="cs-CZ" dirty="0"/>
          </a:p>
          <a:p>
            <a:r>
              <a:rPr lang="cs-CZ" b="1" dirty="0"/>
              <a:t>Elektro-chemiluminiscenční </a:t>
            </a:r>
            <a:r>
              <a:rPr lang="cs-CZ" b="1" dirty="0" err="1"/>
              <a:t>imunoanalýza</a:t>
            </a:r>
            <a:r>
              <a:rPr lang="cs-CZ" b="1" dirty="0"/>
              <a:t>, </a:t>
            </a:r>
            <a:r>
              <a:rPr lang="cs-CZ" b="1" i="1" dirty="0"/>
              <a:t>ECLIA </a:t>
            </a:r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Digoxin</a:t>
            </a:r>
          </a:p>
          <a:p>
            <a:r>
              <a:rPr lang="cs-CZ" b="1" dirty="0"/>
              <a:t>Chemiluminiscenční </a:t>
            </a:r>
            <a:r>
              <a:rPr lang="cs-CZ" b="1" dirty="0" err="1"/>
              <a:t>imunoanalýza</a:t>
            </a:r>
            <a:r>
              <a:rPr lang="cs-CZ" b="1" dirty="0"/>
              <a:t> na mikročásticích, </a:t>
            </a:r>
            <a:r>
              <a:rPr lang="cs-CZ" b="1" i="1" dirty="0"/>
              <a:t>CMIA</a:t>
            </a:r>
          </a:p>
          <a:p>
            <a:r>
              <a:rPr lang="cs-CZ" dirty="0"/>
              <a:t>(</a:t>
            </a:r>
            <a:r>
              <a:rPr lang="cs-CZ" dirty="0" err="1"/>
              <a:t>Architect</a:t>
            </a:r>
            <a:r>
              <a:rPr lang="cs-CZ" dirty="0"/>
              <a:t> </a:t>
            </a:r>
            <a:r>
              <a:rPr lang="cs-CZ" dirty="0" err="1"/>
              <a:t>Abbott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antiepileptika: </a:t>
            </a:r>
            <a:r>
              <a:rPr lang="cs-CZ" i="1" dirty="0" err="1"/>
              <a:t>Fenytoin</a:t>
            </a:r>
            <a:r>
              <a:rPr lang="cs-CZ" dirty="0"/>
              <a:t>, </a:t>
            </a:r>
            <a:r>
              <a:rPr lang="cs-CZ" i="1" dirty="0" err="1"/>
              <a:t>Karbamazepin</a:t>
            </a:r>
            <a:r>
              <a:rPr lang="cs-CZ" dirty="0"/>
              <a:t>, </a:t>
            </a:r>
            <a:r>
              <a:rPr lang="cs-CZ" i="1" dirty="0"/>
              <a:t>Kyselina </a:t>
            </a:r>
            <a:r>
              <a:rPr lang="cs-CZ" i="1" dirty="0" err="1"/>
              <a:t>Valproová</a:t>
            </a:r>
            <a:r>
              <a:rPr lang="cs-CZ" i="1" dirty="0"/>
              <a:t> </a:t>
            </a:r>
          </a:p>
          <a:p>
            <a:r>
              <a:rPr lang="cs-CZ" dirty="0"/>
              <a:t>      </a:t>
            </a:r>
            <a:r>
              <a:rPr lang="cs-CZ" dirty="0" err="1"/>
              <a:t>imunosupresiva</a:t>
            </a:r>
            <a:r>
              <a:rPr lang="cs-CZ" dirty="0"/>
              <a:t>: </a:t>
            </a:r>
            <a:r>
              <a:rPr lang="cs-CZ" i="1" dirty="0"/>
              <a:t>Cyklosporin A</a:t>
            </a:r>
          </a:p>
          <a:p>
            <a:r>
              <a:rPr lang="cs-CZ" dirty="0"/>
              <a:t>      cytostatika: </a:t>
            </a:r>
            <a:r>
              <a:rPr lang="cs-CZ" i="1" dirty="0" err="1"/>
              <a:t>Metotrexát</a:t>
            </a:r>
            <a:endParaRPr lang="cs-CZ" i="1" dirty="0"/>
          </a:p>
          <a:p>
            <a:endParaRPr lang="cs-CZ" i="1" dirty="0"/>
          </a:p>
          <a:p>
            <a:r>
              <a:rPr lang="cs-CZ" b="1" dirty="0" err="1"/>
              <a:t>Imunoturbidimetrie</a:t>
            </a:r>
            <a:endParaRPr lang="cs-CZ" b="1" i="1" dirty="0"/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8000/6000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Amikacin, Teofylin</a:t>
            </a:r>
          </a:p>
          <a:p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1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11404</TotalTime>
  <Words>1572</Words>
  <Application>Microsoft Office PowerPoint</Application>
  <PresentationFormat>Předvádění na obrazovce (4:3)</PresentationFormat>
  <Paragraphs>263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Meiryo UI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Farmakokinetika</vt:lpstr>
      <vt:lpstr> Nejčastěji monitorované látky:</vt:lpstr>
      <vt:lpstr>Prezentace aplikace PowerPoint</vt:lpstr>
      <vt:lpstr>Prezentace aplikace PowerPoint</vt:lpstr>
      <vt:lpstr>Prezentace aplikace PowerPoint</vt:lpstr>
      <vt:lpstr> Odběr vzorku </vt:lpstr>
      <vt:lpstr>Prezentace aplikace PowerPoint</vt:lpstr>
      <vt:lpstr> Př. Stanovení busulfanu </vt:lpstr>
      <vt:lpstr> Otrava Li</vt:lpstr>
      <vt:lpstr> Otrava Li</vt:lpstr>
      <vt:lpstr> Kazuistika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Pleskova Veronika</dc:creator>
  <cp:lastModifiedBy>Tomanová Jana</cp:lastModifiedBy>
  <cp:revision>71</cp:revision>
  <dcterms:created xsi:type="dcterms:W3CDTF">2016-05-09T07:21:13Z</dcterms:created>
  <dcterms:modified xsi:type="dcterms:W3CDTF">2024-10-08T11:06:31Z</dcterms:modified>
</cp:coreProperties>
</file>