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6"/>
  </p:notesMasterIdLst>
  <p:sldIdLst>
    <p:sldId id="704" r:id="rId2"/>
    <p:sldId id="763" r:id="rId3"/>
    <p:sldId id="754" r:id="rId4"/>
    <p:sldId id="755" r:id="rId5"/>
    <p:sldId id="757" r:id="rId6"/>
    <p:sldId id="756" r:id="rId7"/>
    <p:sldId id="758" r:id="rId8"/>
    <p:sldId id="759" r:id="rId9"/>
    <p:sldId id="760" r:id="rId10"/>
    <p:sldId id="761" r:id="rId11"/>
    <p:sldId id="762" r:id="rId12"/>
    <p:sldId id="705" r:id="rId13"/>
    <p:sldId id="407" r:id="rId14"/>
    <p:sldId id="314" r:id="rId15"/>
    <p:sldId id="587" r:id="rId16"/>
    <p:sldId id="273" r:id="rId17"/>
    <p:sldId id="645" r:id="rId18"/>
    <p:sldId id="308" r:id="rId19"/>
    <p:sldId id="665" r:id="rId20"/>
    <p:sldId id="644" r:id="rId21"/>
    <p:sldId id="664" r:id="rId22"/>
    <p:sldId id="283" r:id="rId23"/>
    <p:sldId id="309" r:id="rId24"/>
    <p:sldId id="666" r:id="rId25"/>
    <p:sldId id="288" r:id="rId26"/>
    <p:sldId id="667" r:id="rId27"/>
    <p:sldId id="668" r:id="rId28"/>
    <p:sldId id="669" r:id="rId29"/>
    <p:sldId id="670" r:id="rId30"/>
    <p:sldId id="671" r:id="rId31"/>
    <p:sldId id="574" r:id="rId32"/>
    <p:sldId id="575" r:id="rId33"/>
    <p:sldId id="293" r:id="rId34"/>
    <p:sldId id="294" r:id="rId35"/>
    <p:sldId id="295" r:id="rId36"/>
    <p:sldId id="298" r:id="rId37"/>
    <p:sldId id="299" r:id="rId38"/>
    <p:sldId id="357" r:id="rId39"/>
    <p:sldId id="300" r:id="rId40"/>
    <p:sldId id="279" r:id="rId41"/>
    <p:sldId id="301" r:id="rId42"/>
    <p:sldId id="358" r:id="rId43"/>
    <p:sldId id="280" r:id="rId44"/>
    <p:sldId id="558" r:id="rId45"/>
    <p:sldId id="559" r:id="rId46"/>
    <p:sldId id="341" r:id="rId47"/>
    <p:sldId id="297" r:id="rId48"/>
    <p:sldId id="296" r:id="rId49"/>
    <p:sldId id="302" r:id="rId50"/>
    <p:sldId id="764" r:id="rId51"/>
    <p:sldId id="417" r:id="rId52"/>
    <p:sldId id="316" r:id="rId53"/>
    <p:sldId id="660" r:id="rId54"/>
    <p:sldId id="317" r:id="rId55"/>
    <p:sldId id="345" r:id="rId56"/>
    <p:sldId id="315" r:id="rId57"/>
    <p:sldId id="311" r:id="rId58"/>
    <p:sldId id="359" r:id="rId59"/>
    <p:sldId id="312" r:id="rId60"/>
    <p:sldId id="455" r:id="rId61"/>
    <p:sldId id="456" r:id="rId62"/>
    <p:sldId id="390" r:id="rId63"/>
    <p:sldId id="391" r:id="rId64"/>
    <p:sldId id="672" r:id="rId65"/>
    <p:sldId id="709" r:id="rId66"/>
    <p:sldId id="362" r:id="rId67"/>
    <p:sldId id="350" r:id="rId68"/>
    <p:sldId id="673" r:id="rId69"/>
    <p:sldId id="351" r:id="rId70"/>
    <p:sldId id="674" r:id="rId71"/>
    <p:sldId id="675" r:id="rId72"/>
    <p:sldId id="745" r:id="rId73"/>
    <p:sldId id="676" r:id="rId74"/>
    <p:sldId id="352" r:id="rId75"/>
    <p:sldId id="342" r:id="rId76"/>
    <p:sldId id="353" r:id="rId77"/>
    <p:sldId id="744" r:id="rId78"/>
    <p:sldId id="556" r:id="rId79"/>
    <p:sldId id="361" r:id="rId80"/>
    <p:sldId id="375" r:id="rId81"/>
    <p:sldId id="733" r:id="rId82"/>
    <p:sldId id="711" r:id="rId83"/>
    <p:sldId id="734" r:id="rId84"/>
    <p:sldId id="730" r:id="rId85"/>
    <p:sldId id="731" r:id="rId86"/>
    <p:sldId id="732" r:id="rId87"/>
    <p:sldId id="677" r:id="rId88"/>
    <p:sldId id="735" r:id="rId89"/>
    <p:sldId id="715" r:id="rId90"/>
    <p:sldId id="679" r:id="rId91"/>
    <p:sldId id="710" r:id="rId92"/>
    <p:sldId id="380" r:id="rId93"/>
    <p:sldId id="389" r:id="rId94"/>
    <p:sldId id="383" r:id="rId95"/>
    <p:sldId id="736" r:id="rId96"/>
    <p:sldId id="381" r:id="rId97"/>
    <p:sldId id="769" r:id="rId98"/>
    <p:sldId id="767" r:id="rId99"/>
    <p:sldId id="382" r:id="rId100"/>
    <p:sldId id="737" r:id="rId101"/>
    <p:sldId id="392" r:id="rId102"/>
    <p:sldId id="399" r:id="rId103"/>
    <p:sldId id="396" r:id="rId104"/>
    <p:sldId id="680" r:id="rId105"/>
    <p:sldId id="394" r:id="rId106"/>
    <p:sldId id="395" r:id="rId107"/>
    <p:sldId id="402" r:id="rId108"/>
    <p:sldId id="403" r:id="rId109"/>
    <p:sldId id="404" r:id="rId110"/>
    <p:sldId id="405" r:id="rId111"/>
    <p:sldId id="401" r:id="rId112"/>
    <p:sldId id="406" r:id="rId113"/>
    <p:sldId id="400" r:id="rId114"/>
    <p:sldId id="408" r:id="rId115"/>
    <p:sldId id="738" r:id="rId116"/>
    <p:sldId id="416" r:id="rId117"/>
    <p:sldId id="271" r:id="rId118"/>
    <p:sldId id="681" r:id="rId119"/>
    <p:sldId id="410" r:id="rId120"/>
    <p:sldId id="413" r:id="rId121"/>
    <p:sldId id="414" r:id="rId122"/>
    <p:sldId id="741" r:id="rId123"/>
    <p:sldId id="409" r:id="rId124"/>
    <p:sldId id="739" r:id="rId125"/>
    <p:sldId id="746" r:id="rId126"/>
    <p:sldId id="411" r:id="rId127"/>
    <p:sldId id="432" r:id="rId128"/>
    <p:sldId id="418" r:id="rId129"/>
    <p:sldId id="419" r:id="rId130"/>
    <p:sldId id="435" r:id="rId131"/>
    <p:sldId id="420" r:id="rId132"/>
    <p:sldId id="682" r:id="rId133"/>
    <p:sldId id="421" r:id="rId134"/>
    <p:sldId id="427" r:id="rId135"/>
    <p:sldId id="683" r:id="rId136"/>
    <p:sldId id="424" r:id="rId137"/>
    <p:sldId id="426" r:id="rId138"/>
    <p:sldId id="703" r:id="rId139"/>
    <p:sldId id="425" r:id="rId140"/>
    <p:sldId id="433" r:id="rId141"/>
    <p:sldId id="437" r:id="rId142"/>
    <p:sldId id="428" r:id="rId143"/>
    <p:sldId id="753" r:id="rId144"/>
    <p:sldId id="430" r:id="rId145"/>
    <p:sldId id="752" r:id="rId146"/>
    <p:sldId id="423" r:id="rId147"/>
    <p:sldId id="422" r:id="rId148"/>
    <p:sldId id="429" r:id="rId149"/>
    <p:sldId id="431" r:id="rId150"/>
    <p:sldId id="438" r:id="rId151"/>
    <p:sldId id="439" r:id="rId152"/>
    <p:sldId id="684" r:id="rId153"/>
    <p:sldId id="440" r:id="rId154"/>
    <p:sldId id="441" r:id="rId155"/>
    <p:sldId id="266" r:id="rId156"/>
    <p:sldId id="712" r:id="rId157"/>
    <p:sldId id="319" r:id="rId158"/>
    <p:sldId id="462" r:id="rId159"/>
    <p:sldId id="468" r:id="rId160"/>
    <p:sldId id="465" r:id="rId161"/>
    <p:sldId id="320" r:id="rId162"/>
    <p:sldId id="466" r:id="rId163"/>
    <p:sldId id="463" r:id="rId164"/>
    <p:sldId id="464" r:id="rId165"/>
    <p:sldId id="446" r:id="rId166"/>
    <p:sldId id="443" r:id="rId167"/>
    <p:sldId id="467" r:id="rId168"/>
    <p:sldId id="685" r:id="rId169"/>
    <p:sldId id="372" r:id="rId170"/>
    <p:sldId id="371" r:id="rId171"/>
    <p:sldId id="374" r:id="rId172"/>
    <p:sldId id="469" r:id="rId173"/>
    <p:sldId id="470" r:id="rId174"/>
    <p:sldId id="655" r:id="rId175"/>
    <p:sldId id="471" r:id="rId176"/>
    <p:sldId id="472" r:id="rId177"/>
    <p:sldId id="388" r:id="rId178"/>
    <p:sldId id="473" r:id="rId179"/>
    <p:sldId id="474" r:id="rId180"/>
    <p:sldId id="475" r:id="rId181"/>
    <p:sldId id="476" r:id="rId182"/>
    <p:sldId id="355" r:id="rId183"/>
    <p:sldId id="356" r:id="rId184"/>
    <p:sldId id="287" r:id="rId185"/>
    <p:sldId id="477" r:id="rId186"/>
    <p:sldId id="768" r:id="rId187"/>
    <p:sldId id="478" r:id="rId188"/>
    <p:sldId id="449" r:id="rId189"/>
    <p:sldId id="479" r:id="rId190"/>
    <p:sldId id="482" r:id="rId191"/>
    <p:sldId id="480" r:id="rId192"/>
    <p:sldId id="387" r:id="rId193"/>
    <p:sldId id="481" r:id="rId194"/>
    <p:sldId id="686" r:id="rId195"/>
    <p:sldId id="687" r:id="rId196"/>
    <p:sldId id="485" r:id="rId197"/>
    <p:sldId id="486" r:id="rId198"/>
    <p:sldId id="487" r:id="rId199"/>
    <p:sldId id="450" r:id="rId200"/>
    <p:sldId id="460" r:id="rId201"/>
    <p:sldId id="276" r:id="rId202"/>
    <p:sldId id="322" r:id="rId203"/>
    <p:sldId id="323" r:id="rId204"/>
    <p:sldId id="488" r:id="rId205"/>
    <p:sldId id="453" r:id="rId206"/>
    <p:sldId id="688" r:id="rId207"/>
    <p:sldId id="489" r:id="rId208"/>
    <p:sldId id="454" r:id="rId209"/>
    <p:sldId id="490" r:id="rId210"/>
    <p:sldId id="713" r:id="rId211"/>
    <p:sldId id="491" r:id="rId212"/>
    <p:sldId id="492" r:id="rId213"/>
    <p:sldId id="509" r:id="rId214"/>
    <p:sldId id="457" r:id="rId215"/>
    <p:sldId id="493" r:id="rId216"/>
    <p:sldId id="494" r:id="rId217"/>
    <p:sldId id="496" r:id="rId218"/>
    <p:sldId id="495" r:id="rId219"/>
    <p:sldId id="497" r:id="rId220"/>
    <p:sldId id="501" r:id="rId221"/>
    <p:sldId id="499" r:id="rId222"/>
    <p:sldId id="508" r:id="rId223"/>
    <p:sldId id="459" r:id="rId224"/>
    <p:sldId id="511" r:id="rId225"/>
    <p:sldId id="504" r:id="rId226"/>
    <p:sldId id="505" r:id="rId227"/>
    <p:sldId id="512" r:id="rId228"/>
    <p:sldId id="507" r:id="rId229"/>
    <p:sldId id="541" r:id="rId230"/>
    <p:sldId id="543" r:id="rId231"/>
    <p:sldId id="542" r:id="rId232"/>
    <p:sldId id="544" r:id="rId233"/>
    <p:sldId id="729" r:id="rId234"/>
    <p:sldId id="513" r:id="rId235"/>
    <p:sldId id="502" r:id="rId236"/>
    <p:sldId id="514" r:id="rId237"/>
    <p:sldId id="742" r:id="rId238"/>
    <p:sldId id="516" r:id="rId239"/>
    <p:sldId id="515" r:id="rId240"/>
    <p:sldId id="503" r:id="rId241"/>
    <p:sldId id="458" r:id="rId242"/>
    <p:sldId id="498" r:id="rId243"/>
    <p:sldId id="447" r:id="rId244"/>
    <p:sldId id="510" r:id="rId245"/>
    <p:sldId id="461" r:id="rId246"/>
    <p:sldId id="518" r:id="rId247"/>
    <p:sldId id="448" r:id="rId248"/>
    <p:sldId id="519" r:id="rId249"/>
    <p:sldId id="747" r:id="rId250"/>
    <p:sldId id="748" r:id="rId251"/>
    <p:sldId id="750" r:id="rId252"/>
    <p:sldId id="521" r:id="rId253"/>
    <p:sldId id="520" r:id="rId254"/>
    <p:sldId id="522" r:id="rId255"/>
    <p:sldId id="523" r:id="rId256"/>
    <p:sldId id="524" r:id="rId257"/>
    <p:sldId id="525" r:id="rId258"/>
    <p:sldId id="526" r:id="rId259"/>
    <p:sldId id="527" r:id="rId260"/>
    <p:sldId id="691" r:id="rId261"/>
    <p:sldId id="286" r:id="rId262"/>
    <p:sldId id="529" r:id="rId263"/>
    <p:sldId id="325" r:id="rId264"/>
    <p:sldId id="530" r:id="rId265"/>
    <p:sldId id="384" r:id="rId266"/>
    <p:sldId id="326" r:id="rId267"/>
    <p:sldId id="370" r:id="rId268"/>
    <p:sldId id="369" r:id="rId269"/>
    <p:sldId id="539" r:id="rId270"/>
    <p:sldId id="327" r:id="rId271"/>
    <p:sldId id="532" r:id="rId272"/>
    <p:sldId id="533" r:id="rId273"/>
    <p:sldId id="536" r:id="rId274"/>
    <p:sldId id="535" r:id="rId275"/>
    <p:sldId id="538" r:id="rId276"/>
    <p:sldId id="368" r:id="rId277"/>
    <p:sldId id="537" r:id="rId278"/>
    <p:sldId id="749" r:id="rId279"/>
    <p:sldId id="547" r:id="rId280"/>
    <p:sldId id="743" r:id="rId281"/>
    <p:sldId id="663" r:id="rId282"/>
    <p:sldId id="550" r:id="rId283"/>
    <p:sldId id="662" r:id="rId284"/>
    <p:sldId id="548" r:id="rId285"/>
    <p:sldId id="553" r:id="rId286"/>
    <p:sldId id="552" r:id="rId287"/>
    <p:sldId id="554" r:id="rId288"/>
    <p:sldId id="551" r:id="rId289"/>
    <p:sldId id="549" r:id="rId290"/>
    <p:sldId id="560" r:id="rId291"/>
    <p:sldId id="689" r:id="rId292"/>
    <p:sldId id="690" r:id="rId293"/>
    <p:sldId id="564" r:id="rId294"/>
    <p:sldId id="692" r:id="rId295"/>
    <p:sldId id="563" r:id="rId296"/>
    <p:sldId id="562" r:id="rId297"/>
    <p:sldId id="591" r:id="rId298"/>
    <p:sldId id="694" r:id="rId299"/>
    <p:sldId id="751" r:id="rId300"/>
    <p:sldId id="567" r:id="rId301"/>
    <p:sldId id="284" r:id="rId302"/>
    <p:sldId id="565" r:id="rId303"/>
    <p:sldId id="695" r:id="rId304"/>
    <p:sldId id="579" r:id="rId305"/>
    <p:sldId id="576" r:id="rId306"/>
    <p:sldId id="578" r:id="rId307"/>
    <p:sldId id="577" r:id="rId308"/>
    <p:sldId id="568" r:id="rId309"/>
    <p:sldId id="571" r:id="rId310"/>
    <p:sldId id="586" r:id="rId311"/>
    <p:sldId id="580" r:id="rId312"/>
    <p:sldId id="597" r:id="rId313"/>
    <p:sldId id="581" r:id="rId314"/>
    <p:sldId id="604" r:id="rId315"/>
    <p:sldId id="582" r:id="rId316"/>
    <p:sldId id="696" r:id="rId317"/>
    <p:sldId id="697" r:id="rId318"/>
    <p:sldId id="659" r:id="rId319"/>
    <p:sldId id="603" r:id="rId320"/>
    <p:sldId id="600" r:id="rId321"/>
    <p:sldId id="661" r:id="rId322"/>
    <p:sldId id="602" r:id="rId323"/>
    <p:sldId id="605" r:id="rId324"/>
    <p:sldId id="606" r:id="rId325"/>
    <p:sldId id="584" r:id="rId326"/>
    <p:sldId id="592" r:id="rId327"/>
    <p:sldId id="608" r:id="rId328"/>
    <p:sldId id="698" r:id="rId329"/>
    <p:sldId id="701" r:id="rId330"/>
    <p:sldId id="699" r:id="rId331"/>
    <p:sldId id="700" r:id="rId332"/>
    <p:sldId id="585" r:id="rId333"/>
    <p:sldId id="623" r:id="rId334"/>
    <p:sldId id="637" r:id="rId335"/>
    <p:sldId id="638" r:id="rId336"/>
    <p:sldId id="640" r:id="rId337"/>
    <p:sldId id="639" r:id="rId338"/>
    <p:sldId id="593" r:id="rId339"/>
    <p:sldId id="594" r:id="rId340"/>
    <p:sldId id="595" r:id="rId341"/>
    <p:sldId id="622" r:id="rId342"/>
    <p:sldId id="702" r:id="rId343"/>
    <p:sldId id="624" r:id="rId344"/>
    <p:sldId id="706" r:id="rId345"/>
    <p:sldId id="707" r:id="rId346"/>
    <p:sldId id="708" r:id="rId347"/>
    <p:sldId id="714" r:id="rId348"/>
    <p:sldId id="628" r:id="rId349"/>
    <p:sldId id="765" r:id="rId350"/>
    <p:sldId id="625" r:id="rId351"/>
    <p:sldId id="716" r:id="rId352"/>
    <p:sldId id="717" r:id="rId353"/>
    <p:sldId id="612" r:id="rId354"/>
    <p:sldId id="766" r:id="rId355"/>
    <p:sldId id="629" r:id="rId356"/>
    <p:sldId id="718" r:id="rId357"/>
    <p:sldId id="719" r:id="rId358"/>
    <p:sldId id="721" r:id="rId359"/>
    <p:sldId id="722" r:id="rId360"/>
    <p:sldId id="723" r:id="rId361"/>
    <p:sldId id="636" r:id="rId362"/>
    <p:sldId id="642" r:id="rId363"/>
    <p:sldId id="635" r:id="rId364"/>
    <p:sldId id="724" r:id="rId365"/>
    <p:sldId id="561" r:id="rId366"/>
    <p:sldId id="643" r:id="rId367"/>
    <p:sldId id="607" r:id="rId368"/>
    <p:sldId id="725" r:id="rId369"/>
    <p:sldId id="693" r:id="rId370"/>
    <p:sldId id="726" r:id="rId371"/>
    <p:sldId id="646" r:id="rId372"/>
    <p:sldId id="648" r:id="rId373"/>
    <p:sldId id="647" r:id="rId374"/>
    <p:sldId id="650" r:id="rId375"/>
    <p:sldId id="653" r:id="rId376"/>
    <p:sldId id="649" r:id="rId377"/>
    <p:sldId id="727" r:id="rId378"/>
    <p:sldId id="596" r:id="rId379"/>
    <p:sldId id="651" r:id="rId380"/>
    <p:sldId id="728" r:id="rId381"/>
    <p:sldId id="615" r:id="rId382"/>
    <p:sldId id="652" r:id="rId383"/>
    <p:sldId id="614" r:id="rId384"/>
    <p:sldId id="720" r:id="rId385"/>
  </p:sldIdLst>
  <p:sldSz cx="9144000" cy="6858000" type="screen4x3"/>
  <p:notesSz cx="6858000" cy="9144000"/>
  <p:embeddedFontLst>
    <p:embeddedFont>
      <p:font typeface="Arial CE" panose="020B0604020202020204" pitchFamily="34" charset="0"/>
      <p:regular r:id="rId387"/>
      <p:bold r:id="rId388"/>
      <p:italic r:id="rId389"/>
      <p:boldItalic r:id="rId390"/>
    </p:embeddedFont>
  </p:embeddedFont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5F5F5F"/>
    <a:srgbClr val="5DAEFF"/>
    <a:srgbClr val="CC0066"/>
    <a:srgbClr val="9966FF"/>
    <a:srgbClr val="F8C300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20"/>
    </p:cViewPr>
  </p:sorterViewPr>
  <p:notesViewPr>
    <p:cSldViewPr>
      <p:cViewPr varScale="1">
        <p:scale>
          <a:sx n="65" d="100"/>
          <a:sy n="65" d="100"/>
        </p:scale>
        <p:origin x="-162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font" Target="fonts/font2.fntdata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font" Target="fonts/font3.fntdata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font" Target="fonts/font4.fntdata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presProps" Target="presProps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theme" Target="theme/theme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2344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234500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45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345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2345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CFB722BD-5B3A-4501-8924-304C24F7CAF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270FE-69A7-47AE-9545-6DE8B186E2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803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FA0C6-D5AF-4289-8F34-0437A158C4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38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23CC5-D456-4A63-9B6C-B8C7037415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634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D837563-A433-4FF6-BFC4-BEC82B33BA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8526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2B00912-4E20-4E8D-92F3-02AFBB7349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646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F5CDC3-1E02-41A5-920C-38CEDB3B1E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01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8A820-105E-4044-A7F0-FD301067A0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296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00A88-F126-4766-B262-9433C03A63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617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096AC-74E7-4E73-9A31-4112A980568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566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5469B-35F0-44D6-B2B6-E8C0781D84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1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C26F2-4806-49C1-9274-C581705FED5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15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F2C94-CD58-4E19-8356-B3E4F1C472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230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B5C3F-5C2E-4985-BE5E-1C45BBEB4A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907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A7A20-F574-4BA6-80F5-7F5EF12DB1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248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ADE90F91-60A8-407F-9F9A-D5FB5EF8E4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bartleby.com/107/227.html#i891" TargetMode="Externa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bartleby.com/107/225.html#i873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www.bartleby.com/107/225.html#i872" TargetMode="Externa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www.bartleby.com/107/225.html#i874" TargetMode="Externa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bartleby.com/107/225.html#i873" TargetMode="External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hyperlink" Target="http://www.bartleby.com/107/226.html#i887" TargetMode="External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hyperlink" Target="http://www.bartleby.com/107/226.html#i883" TargetMode="External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9.jpeg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6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6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6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6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6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6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6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6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6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514600"/>
            <a:ext cx="8839200" cy="1143000"/>
          </a:xfrm>
        </p:spPr>
        <p:txBody>
          <a:bodyPr/>
          <a:lstStyle/>
          <a:p>
            <a:r>
              <a:rPr lang="cs-CZ" altLang="cs-CZ" sz="6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Anatomie  oka</a:t>
            </a:r>
            <a:endParaRPr lang="cs-CZ" alt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Nervová  tkáň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329237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cs-CZ" altLang="cs-CZ" b="1"/>
              <a:t>Nervová tkáň </a:t>
            </a:r>
            <a:r>
              <a:rPr lang="cs-CZ" altLang="cs-CZ"/>
              <a:t>má schopnost vytvářet, přijímat a vést vzruchy.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Neuron</a:t>
            </a:r>
            <a:r>
              <a:rPr lang="cs-CZ" altLang="cs-CZ"/>
              <a:t> je základní stavební a funkční jednotkou nervové tkáně.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Neuron se skládá</a:t>
            </a:r>
            <a:r>
              <a:rPr lang="cs-CZ" altLang="cs-CZ"/>
              <a:t>: z těla nervové buňky, axonu a dendritů.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Axon</a:t>
            </a:r>
            <a:r>
              <a:rPr lang="cs-CZ" altLang="cs-CZ"/>
              <a:t> vede odstředivě (od těla buňky); dendrity vedou dostředivě.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Gliové buňky</a:t>
            </a:r>
            <a:r>
              <a:rPr lang="cs-CZ" altLang="cs-CZ"/>
              <a:t> zajišťují vhodné prostředí pro činnost neuronů.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Slzy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4572000"/>
          </a:xfrm>
        </p:spPr>
        <p:txBody>
          <a:bodyPr/>
          <a:lstStyle/>
          <a:p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99% voda, 1% soli (NaCl, KCl), 0,2-0,6% bílkovin (albumin, prealbumin …) + Glc, aminokyseliny, enzymy</a:t>
            </a:r>
          </a:p>
          <a:p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Lysozym + Ig (sekreční IgA, IgE) - baktericidní efekt</a:t>
            </a:r>
          </a:p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cs-CZ" altLang="cs-CZ" sz="4400" b="1" i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Odvodný  slzný  systém</a:t>
            </a:r>
            <a:endParaRPr lang="cs-CZ" altLang="cs-CZ" sz="44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Schéma slzných c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1149350"/>
            <a:ext cx="5965825" cy="45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1" name="Picture 3" descr="Schéma slzných c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image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00125"/>
            <a:ext cx="4572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13"/>
            <a:ext cx="73152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7463"/>
            <a:ext cx="7391400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75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7281863" y="4876800"/>
            <a:ext cx="18621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/>
              <a:t>Concha nasi </a:t>
            </a:r>
          </a:p>
          <a:p>
            <a:pPr>
              <a:lnSpc>
                <a:spcPct val="90000"/>
              </a:lnSpc>
            </a:pPr>
            <a:r>
              <a:rPr lang="cs-CZ" altLang="cs-CZ"/>
              <a:t>inferior</a:t>
            </a:r>
          </a:p>
        </p:txBody>
      </p:sp>
      <p:sp>
        <p:nvSpPr>
          <p:cNvPr id="146437" name="Line 5"/>
          <p:cNvSpPr>
            <a:spLocks noChangeShapeType="1"/>
          </p:cNvSpPr>
          <p:nvPr/>
        </p:nvSpPr>
        <p:spPr bwMode="auto">
          <a:xfrm flipH="1">
            <a:off x="6477000" y="5257800"/>
            <a:ext cx="838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7316788" y="5867400"/>
            <a:ext cx="182721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/>
              <a:t>Meatus nasi </a:t>
            </a:r>
          </a:p>
          <a:p>
            <a:pPr>
              <a:lnSpc>
                <a:spcPct val="90000"/>
              </a:lnSpc>
            </a:pPr>
            <a:r>
              <a:rPr lang="cs-CZ" altLang="cs-CZ"/>
              <a:t>inferior</a:t>
            </a:r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 flipH="1" flipV="1">
            <a:off x="5867400" y="5410200"/>
            <a:ext cx="14478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7543800" y="3810000"/>
            <a:ext cx="1468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Plica </a:t>
            </a:r>
          </a:p>
          <a:p>
            <a:r>
              <a:rPr lang="cs-CZ" altLang="cs-CZ"/>
              <a:t>lacrimalis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 flipH="1">
            <a:off x="5791200" y="4267200"/>
            <a:ext cx="16764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DCG fyziologick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Sakální ostru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Subsakální obstru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Neuron</a:t>
            </a:r>
          </a:p>
        </p:txBody>
      </p:sp>
      <p:sp>
        <p:nvSpPr>
          <p:cNvPr id="684040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1268413"/>
            <a:ext cx="5003800" cy="5256212"/>
          </a:xfrm>
        </p:spPr>
        <p:txBody>
          <a:bodyPr/>
          <a:lstStyle/>
          <a:p>
            <a:pPr marL="533400" indent="-533400">
              <a:buFontTx/>
              <a:buAutoNum type="alphaLcPeriod"/>
            </a:pPr>
            <a:r>
              <a:rPr lang="cs-CZ" altLang="cs-CZ"/>
              <a:t>dendrity </a:t>
            </a:r>
          </a:p>
          <a:p>
            <a:pPr marL="533400" indent="-533400">
              <a:buFontTx/>
              <a:buAutoNum type="alphaLcPeriod"/>
            </a:pPr>
            <a:r>
              <a:rPr lang="cs-CZ" altLang="cs-CZ"/>
              <a:t>malé neurony spojené s tělem velkého neuronu </a:t>
            </a:r>
          </a:p>
          <a:p>
            <a:pPr marL="533400" indent="-533400">
              <a:buFontTx/>
              <a:buAutoNum type="alphaLcPeriod"/>
            </a:pPr>
            <a:r>
              <a:rPr lang="cs-CZ" altLang="cs-CZ"/>
              <a:t>drsné endoplazmatické retikulum </a:t>
            </a:r>
          </a:p>
          <a:p>
            <a:pPr marL="533400" indent="-533400">
              <a:buFontTx/>
              <a:buAutoNum type="alphaLcPeriod"/>
            </a:pPr>
            <a:r>
              <a:rPr lang="cs-CZ" altLang="cs-CZ"/>
              <a:t>synapse </a:t>
            </a:r>
          </a:p>
          <a:p>
            <a:pPr marL="533400" indent="-533400">
              <a:buFontTx/>
              <a:buAutoNum type="alphaLcPeriod"/>
            </a:pPr>
            <a:r>
              <a:rPr lang="cs-CZ" altLang="cs-CZ"/>
              <a:t>myelinová pochva axonu </a:t>
            </a:r>
          </a:p>
          <a:p>
            <a:pPr marL="533400" indent="-533400">
              <a:buFontTx/>
              <a:buAutoNum type="alphaLcPeriod"/>
            </a:pPr>
            <a:r>
              <a:rPr lang="cs-CZ" altLang="cs-CZ"/>
              <a:t>svalové vlákno a motorická ploténka</a:t>
            </a:r>
          </a:p>
        </p:txBody>
      </p:sp>
      <p:pic>
        <p:nvPicPr>
          <p:cNvPr id="684041" name="Picture 9" descr="nerv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836613"/>
            <a:ext cx="3187700" cy="6021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Stenóza slzovo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Sondáž slzných cest</a:t>
            </a:r>
            <a:endParaRPr lang="cs-CZ" altLang="cs-CZ"/>
          </a:p>
        </p:txBody>
      </p:sp>
      <p:pic>
        <p:nvPicPr>
          <p:cNvPr id="152579" name="Picture 3" descr="a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" y="1981200"/>
            <a:ext cx="7529513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Lacrimal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5" name="Picture 3" descr="Lacrimal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2362200" y="0"/>
            <a:ext cx="483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Akutní  dakryocystitida</a:t>
            </a:r>
            <a:endParaRPr lang="cs-CZ" altLang="cs-CZ" sz="36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Spojivka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Spojivka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Conjunctiva palpebralis</a:t>
            </a:r>
            <a:endParaRPr lang="cs-CZ" altLang="cs-CZ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Tarzální 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Orbitální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Lymfatická tkáň - folikuly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Papily</a:t>
            </a:r>
          </a:p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Fornix</a:t>
            </a:r>
            <a:endParaRPr lang="cs-CZ" altLang="cs-CZ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Conjunctiva bulbi</a:t>
            </a:r>
            <a:endParaRPr lang="cs-CZ" altLang="cs-CZ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Sklerální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Limbální</a:t>
            </a:r>
          </a:p>
          <a:p>
            <a:endParaRPr lang="cs-CZ" altLang="cs-CZ" b="1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026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2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ey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16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Tarzální  spojivka </a:t>
            </a:r>
            <a:endParaRPr lang="cs-CZ" altLang="cs-CZ"/>
          </a:p>
        </p:txBody>
      </p:sp>
      <p:pic>
        <p:nvPicPr>
          <p:cNvPr id="161797" name="Picture 5" descr="lids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495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lids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495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0" y="6248400"/>
            <a:ext cx="4243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Papilární  reakce tarzální spojivky</a:t>
            </a:r>
            <a:endParaRPr lang="cs-CZ" altLang="cs-CZ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cs-CZ" altLang="cs-CZ" sz="6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Anatomická orientace</a:t>
            </a:r>
          </a:p>
        </p:txBody>
      </p:sp>
      <p:pic>
        <p:nvPicPr>
          <p:cNvPr id="48845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467600" cy="550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8452" name="Rectangle 1028"/>
          <p:cNvSpPr>
            <a:spLocks noChangeArrowheads="1"/>
          </p:cNvSpPr>
          <p:nvPr/>
        </p:nvSpPr>
        <p:spPr bwMode="auto">
          <a:xfrm>
            <a:off x="1295400" y="990600"/>
            <a:ext cx="2514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Sagitální rovina (1)</a:t>
            </a:r>
          </a:p>
          <a:p>
            <a:endParaRPr lang="cs-CZ" altLang="cs-CZ" sz="2000"/>
          </a:p>
        </p:txBody>
      </p:sp>
      <p:sp>
        <p:nvSpPr>
          <p:cNvPr id="488454" name="Rectangle 1030"/>
          <p:cNvSpPr>
            <a:spLocks noChangeArrowheads="1"/>
          </p:cNvSpPr>
          <p:nvPr/>
        </p:nvSpPr>
        <p:spPr bwMode="auto">
          <a:xfrm>
            <a:off x="2973388" y="1371600"/>
            <a:ext cx="32623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/>
              <a:t>Transverzální (horizontální)</a:t>
            </a:r>
          </a:p>
          <a:p>
            <a:pPr algn="ctr"/>
            <a:r>
              <a:rPr lang="cs-CZ" altLang="cs-CZ" sz="2000"/>
              <a:t>rovina (4)</a:t>
            </a:r>
          </a:p>
        </p:txBody>
      </p:sp>
      <p:sp>
        <p:nvSpPr>
          <p:cNvPr id="488455" name="Rectangle 1031"/>
          <p:cNvSpPr>
            <a:spLocks noChangeArrowheads="1"/>
          </p:cNvSpPr>
          <p:nvPr/>
        </p:nvSpPr>
        <p:spPr bwMode="auto">
          <a:xfrm>
            <a:off x="5562600" y="990600"/>
            <a:ext cx="3671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Frontální (koronární) rovina (3)</a:t>
            </a:r>
          </a:p>
        </p:txBody>
      </p:sp>
      <p:sp>
        <p:nvSpPr>
          <p:cNvPr id="488456" name="Rectangle 1032"/>
          <p:cNvSpPr>
            <a:spLocks noChangeArrowheads="1"/>
          </p:cNvSpPr>
          <p:nvPr/>
        </p:nvSpPr>
        <p:spPr bwMode="auto">
          <a:xfrm>
            <a:off x="228600" y="6491288"/>
            <a:ext cx="8686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800" b="0"/>
              <a:t>5- Sagitální osa;  6- transversální osa;  7- vertikální (longitudinální) osa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i="1">
                <a:solidFill>
                  <a:srgbClr val="3333CC"/>
                </a:solidFill>
                <a:latin typeface="Arial" panose="020B0604020202020204" pitchFamily="34" charset="0"/>
              </a:rPr>
              <a:t>Folikulární  reakce  spojivky</a:t>
            </a:r>
            <a:endParaRPr lang="cs-CZ" altLang="cs-CZ"/>
          </a:p>
        </p:txBody>
      </p:sp>
      <p:pic>
        <p:nvPicPr>
          <p:cNvPr id="164867" name="Picture 3" descr="INF Con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5562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09600"/>
            <a:ext cx="8642350" cy="1143000"/>
          </a:xfrm>
        </p:spPr>
        <p:txBody>
          <a:bodyPr/>
          <a:lstStyle/>
          <a:p>
            <a:r>
              <a:rPr lang="cs-CZ" altLang="cs-CZ" b="1" i="1">
                <a:solidFill>
                  <a:schemeClr val="accent2"/>
                </a:solidFill>
                <a:latin typeface="Arial" panose="020B0604020202020204" pitchFamily="34" charset="0"/>
              </a:rPr>
              <a:t>Dolní  přechodná  řasa spojivky – fornix conjunctivae</a:t>
            </a:r>
            <a:endParaRPr lang="cs-CZ" altLang="cs-CZ"/>
          </a:p>
        </p:txBody>
      </p:sp>
      <p:pic>
        <p:nvPicPr>
          <p:cNvPr id="165891" name="Picture 3" descr="all conj18"/>
          <p:cNvPicPr>
            <a:picLocks noChangeAspect="1" noChangeArrowheads="1"/>
          </p:cNvPicPr>
          <p:nvPr/>
        </p:nvPicPr>
        <p:blipFill>
          <a:blip r:embed="rId2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19600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all conj19"/>
          <p:cNvPicPr>
            <a:picLocks noChangeAspect="1"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4196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sz="4000" b="1" i="1">
                <a:solidFill>
                  <a:srgbClr val="3333CC"/>
                </a:solidFill>
                <a:latin typeface="Arial" panose="020B0604020202020204" pitchFamily="34" charset="0"/>
              </a:rPr>
              <a:t>Chemoza  spojivky</a:t>
            </a:r>
            <a:endParaRPr lang="cs-CZ" altLang="cs-CZ"/>
          </a:p>
        </p:txBody>
      </p:sp>
      <p:pic>
        <p:nvPicPr>
          <p:cNvPr id="529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57300"/>
            <a:ext cx="74676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381000"/>
            <a:ext cx="4800600" cy="533400"/>
          </a:xfrm>
        </p:spPr>
        <p:txBody>
          <a:bodyPr/>
          <a:lstStyle/>
          <a:p>
            <a:r>
              <a:rPr lang="cs-CZ" altLang="cs-CZ" sz="2000" b="1"/>
              <a:t>Vícevrstevný nerohovějící epitel spojivky</a:t>
            </a:r>
            <a:endParaRPr lang="cs-CZ" altLang="cs-CZ"/>
          </a:p>
        </p:txBody>
      </p:sp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867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3" name="Line 5"/>
          <p:cNvSpPr>
            <a:spLocks noChangeShapeType="1"/>
          </p:cNvSpPr>
          <p:nvPr/>
        </p:nvSpPr>
        <p:spPr bwMode="auto">
          <a:xfrm flipH="1">
            <a:off x="5334000" y="838200"/>
            <a:ext cx="12192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381000" y="457200"/>
            <a:ext cx="284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Junkční naevus spojivky</a:t>
            </a:r>
          </a:p>
        </p:txBody>
      </p:sp>
      <p:sp>
        <p:nvSpPr>
          <p:cNvPr id="160775" name="Line 7"/>
          <p:cNvSpPr>
            <a:spLocks noChangeShapeType="1"/>
          </p:cNvSpPr>
          <p:nvPr/>
        </p:nvSpPr>
        <p:spPr bwMode="auto">
          <a:xfrm>
            <a:off x="1524000" y="838200"/>
            <a:ext cx="1828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152400" y="3581400"/>
            <a:ext cx="1339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Substantia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propria</a:t>
            </a:r>
            <a:endParaRPr lang="cs-CZ" altLang="cs-CZ" sz="1000">
              <a:solidFill>
                <a:schemeClr val="tx1"/>
              </a:solidFill>
            </a:endParaRPr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>
            <a:off x="838200" y="4343400"/>
            <a:ext cx="2438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Spojivka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7363" name="Rectangle 3"/>
          <p:cNvSpPr>
            <a:spLocks noChangeArrowheads="1"/>
          </p:cNvSpPr>
          <p:nvPr>
            <p:ph type="body" idx="1"/>
          </p:nvPr>
        </p:nvSpPr>
        <p:spPr>
          <a:xfrm>
            <a:off x="0" y="2286000"/>
            <a:ext cx="9144000" cy="4572000"/>
          </a:xfrm>
        </p:spPr>
        <p:txBody>
          <a:bodyPr/>
          <a:lstStyle/>
          <a:p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Akcesorní slzné žlázky Wolfringovy a Krauseho</a:t>
            </a:r>
          </a:p>
          <a:p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Henleho krypty  Manzovy žlázky mazové</a:t>
            </a:r>
          </a:p>
          <a:p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Lysozym + Ig (sekreční IgA, IgE) - baktericidní efekt</a:t>
            </a:r>
          </a:p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</a:rPr>
              <a:t>Anatomie  spojivky  a  jejich  žlázek</a:t>
            </a:r>
          </a:p>
        </p:txBody>
      </p:sp>
      <p:pic>
        <p:nvPicPr>
          <p:cNvPr id="537606" name="Picture 6" descr="Nik_0000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981075"/>
            <a:ext cx="5426075" cy="587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7607" name="Rectangle 7"/>
          <p:cNvSpPr>
            <a:spLocks noChangeArrowheads="1"/>
          </p:cNvSpPr>
          <p:nvPr/>
        </p:nvSpPr>
        <p:spPr bwMode="auto">
          <a:xfrm>
            <a:off x="6443663" y="1773238"/>
            <a:ext cx="27003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/>
              <a:t>Pohárkové  buňky</a:t>
            </a:r>
            <a:endParaRPr lang="cs-CZ" altLang="cs-CZ" b="0"/>
          </a:p>
        </p:txBody>
      </p:sp>
      <p:sp>
        <p:nvSpPr>
          <p:cNvPr id="537608" name="Rectangle 8"/>
          <p:cNvSpPr>
            <a:spLocks noChangeArrowheads="1"/>
          </p:cNvSpPr>
          <p:nvPr/>
        </p:nvSpPr>
        <p:spPr bwMode="auto">
          <a:xfrm>
            <a:off x="6443663" y="2565400"/>
            <a:ext cx="2555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/>
              <a:t>Manzovy žlázky</a:t>
            </a:r>
            <a:endParaRPr lang="cs-CZ" altLang="cs-CZ" b="0"/>
          </a:p>
        </p:txBody>
      </p:sp>
      <p:sp>
        <p:nvSpPr>
          <p:cNvPr id="537609" name="Rectangle 9"/>
          <p:cNvSpPr>
            <a:spLocks noChangeArrowheads="1"/>
          </p:cNvSpPr>
          <p:nvPr/>
        </p:nvSpPr>
        <p:spPr bwMode="auto">
          <a:xfrm>
            <a:off x="6588125" y="3284538"/>
            <a:ext cx="2555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/>
              <a:t>Wolfringovy žlázky</a:t>
            </a:r>
            <a:endParaRPr lang="cs-CZ" altLang="cs-CZ" b="0"/>
          </a:p>
        </p:txBody>
      </p:sp>
      <p:sp>
        <p:nvSpPr>
          <p:cNvPr id="537610" name="Rectangle 10"/>
          <p:cNvSpPr>
            <a:spLocks noChangeArrowheads="1"/>
          </p:cNvSpPr>
          <p:nvPr/>
        </p:nvSpPr>
        <p:spPr bwMode="auto">
          <a:xfrm>
            <a:off x="6372225" y="3860800"/>
            <a:ext cx="25923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/>
              <a:t>Henleho  krypty</a:t>
            </a:r>
            <a:endParaRPr lang="cs-CZ" altLang="cs-CZ" b="0"/>
          </a:p>
        </p:txBody>
      </p:sp>
      <p:sp>
        <p:nvSpPr>
          <p:cNvPr id="537611" name="Rectangle 11"/>
          <p:cNvSpPr>
            <a:spLocks noChangeArrowheads="1"/>
          </p:cNvSpPr>
          <p:nvPr/>
        </p:nvSpPr>
        <p:spPr bwMode="auto">
          <a:xfrm>
            <a:off x="6588125" y="908050"/>
            <a:ext cx="23764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0"/>
              <a:t>Krauseho žlázky </a:t>
            </a:r>
            <a:endParaRPr lang="cs-CZ" altLang="cs-CZ" b="0"/>
          </a:p>
        </p:txBody>
      </p:sp>
      <p:sp>
        <p:nvSpPr>
          <p:cNvPr id="537612" name="Rectangle 12"/>
          <p:cNvSpPr>
            <a:spLocks noChangeArrowheads="1"/>
          </p:cNvSpPr>
          <p:nvPr/>
        </p:nvSpPr>
        <p:spPr bwMode="auto">
          <a:xfrm>
            <a:off x="0" y="1052513"/>
            <a:ext cx="16541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b="0"/>
              <a:t>Spojivkový fornix</a:t>
            </a:r>
          </a:p>
        </p:txBody>
      </p:sp>
      <p:sp>
        <p:nvSpPr>
          <p:cNvPr id="537613" name="Rectangle 13"/>
          <p:cNvSpPr>
            <a:spLocks noChangeArrowheads="1"/>
          </p:cNvSpPr>
          <p:nvPr/>
        </p:nvSpPr>
        <p:spPr bwMode="auto">
          <a:xfrm>
            <a:off x="0" y="1773238"/>
            <a:ext cx="1692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b="0"/>
              <a:t>Bulbární spojivka</a:t>
            </a:r>
          </a:p>
        </p:txBody>
      </p:sp>
      <p:sp>
        <p:nvSpPr>
          <p:cNvPr id="537614" name="Rectangle 14"/>
          <p:cNvSpPr>
            <a:spLocks noChangeArrowheads="1"/>
          </p:cNvSpPr>
          <p:nvPr/>
        </p:nvSpPr>
        <p:spPr bwMode="auto">
          <a:xfrm>
            <a:off x="0" y="2420938"/>
            <a:ext cx="1692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b="0"/>
              <a:t>Víčková spojivka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543050" y="196850"/>
            <a:ext cx="567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3600">
                <a:solidFill>
                  <a:schemeClr val="tx1"/>
                </a:solidFill>
              </a:rPr>
              <a:t>Bakteriální  konjunktivitida</a:t>
            </a:r>
            <a:endParaRPr lang="en-US" altLang="cs-CZ" sz="4400">
              <a:solidFill>
                <a:srgbClr val="FFFF00"/>
              </a:solidFill>
            </a:endParaRP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304800" y="4813300"/>
            <a:ext cx="4392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>
                <a:solidFill>
                  <a:schemeClr val="tx1"/>
                </a:solidFill>
              </a:rPr>
              <a:t>Krusty zasychajícího sekretu </a:t>
            </a:r>
          </a:p>
          <a:p>
            <a:pPr>
              <a:lnSpc>
                <a:spcPct val="80000"/>
              </a:lnSpc>
            </a:pPr>
            <a:r>
              <a:rPr lang="cs-CZ" altLang="cs-CZ" sz="2000">
                <a:solidFill>
                  <a:schemeClr val="tx1"/>
                </a:solidFill>
              </a:rPr>
              <a:t>na víčkách a povrchní injekce spojivky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5334000" y="4800600"/>
            <a:ext cx="2919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>
                <a:solidFill>
                  <a:schemeClr val="tx1"/>
                </a:solidFill>
              </a:rPr>
              <a:t>Mukopurulentní sekrece</a:t>
            </a:r>
            <a:r>
              <a:rPr lang="en-US" altLang="cs-CZ" sz="20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62823" name="Picture 7" descr="INF Con2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495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INF Co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191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22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Okohybný  systém  oka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sz="2800" b="1" i="1">
                <a:solidFill>
                  <a:srgbClr val="CC0099"/>
                </a:solidFill>
                <a:latin typeface="Arial" panose="020B0604020202020204" pitchFamily="34" charset="0"/>
              </a:rPr>
              <a:t>Zevní oční svaly pravého oka v primárním pohledovém směru (pohled shora)</a:t>
            </a:r>
            <a:endParaRPr lang="cs-CZ" altLang="cs-CZ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343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96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2514600"/>
            <a:ext cx="8839200" cy="1143000"/>
          </a:xfrm>
        </p:spPr>
        <p:txBody>
          <a:bodyPr/>
          <a:lstStyle/>
          <a:p>
            <a:r>
              <a:rPr lang="cs-CZ" altLang="cs-CZ" sz="6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Orbita a její obsah</a:t>
            </a:r>
            <a:endParaRPr lang="cs-CZ" altLang="cs-CZ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90467" name="Picture 3" descr="ey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00600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0" y="155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190469" name="Group 5"/>
          <p:cNvGrpSpPr>
            <a:grpSpLocks/>
          </p:cNvGrpSpPr>
          <p:nvPr/>
        </p:nvGrpSpPr>
        <p:grpSpPr bwMode="auto">
          <a:xfrm>
            <a:off x="4724400" y="990600"/>
            <a:ext cx="4419600" cy="4495800"/>
            <a:chOff x="-3" y="-3"/>
            <a:chExt cx="5088" cy="2364"/>
          </a:xfrm>
        </p:grpSpPr>
        <p:grpSp>
          <p:nvGrpSpPr>
            <p:cNvPr id="190470" name="Group 6"/>
            <p:cNvGrpSpPr>
              <a:grpSpLocks/>
            </p:cNvGrpSpPr>
            <p:nvPr/>
          </p:nvGrpSpPr>
          <p:grpSpPr bwMode="auto">
            <a:xfrm>
              <a:off x="0" y="0"/>
              <a:ext cx="5082" cy="2358"/>
              <a:chOff x="0" y="0"/>
              <a:chExt cx="5082" cy="2358"/>
            </a:xfrm>
          </p:grpSpPr>
          <p:sp>
            <p:nvSpPr>
              <p:cNvPr id="19047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082" cy="2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N. lacrimalis (V)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N. frontalis (V)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N. trochlearis (IV)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N. abducens (VI)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N. Nasociliaris (V)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Horní &amp; dolní větev  nervus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    oculomotorius  (III)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7. N. opticus (II)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8. Anulus tendineus communis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472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082" cy="235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90473" name="Rectangle 9"/>
            <p:cNvSpPr>
              <a:spLocks noChangeArrowheads="1"/>
            </p:cNvSpPr>
            <p:nvPr/>
          </p:nvSpPr>
          <p:spPr bwMode="auto">
            <a:xfrm>
              <a:off x="-3" y="-3"/>
              <a:ext cx="5088" cy="2364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Tillauxova  spirála</a:t>
            </a:r>
            <a:endParaRPr lang="cs-CZ" altLang="cs-CZ"/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267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113"/>
            <a:ext cx="7162800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sz="3200" b="1" i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Dorzální  pohled  na  bulbus</a:t>
            </a:r>
          </a:p>
        </p:txBody>
      </p:sp>
      <p:pic>
        <p:nvPicPr>
          <p:cNvPr id="17510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4800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/>
              <a:t>Struktura trochlee - kladky</a:t>
            </a: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464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6686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Svalový  kužel</a:t>
            </a:r>
            <a:endParaRPr lang="cs-CZ" altLang="cs-CZ"/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800600" cy="488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r>
              <a:rPr lang="cs-CZ" altLang="cs-CZ" sz="36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Sagitální řez okem - Tenonské pouzdro</a:t>
            </a:r>
            <a:endParaRPr lang="cs-CZ" altLang="cs-CZ"/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80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1026" descr="image89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86500" cy="57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5380" name="Rectangle 1028"/>
          <p:cNvSpPr>
            <a:spLocks noChangeArrowheads="1"/>
          </p:cNvSpPr>
          <p:nvPr/>
        </p:nvSpPr>
        <p:spPr bwMode="auto">
          <a:xfrm>
            <a:off x="228600" y="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600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Sagitální řez okem - Tenonské pouzdro</a:t>
            </a:r>
            <a:endParaRPr lang="cs-CZ" altLang="cs-CZ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/>
              <a:t>Pojivové  struktury  orbity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4958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0"/>
            <a:ext cx="6829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4267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41640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/>
              <a:t>Osy hybnosti bulbu </a:t>
            </a:r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257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7315200" y="2667000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elevace    deprese</a:t>
            </a:r>
          </a:p>
        </p:txBody>
      </p:sp>
      <p:sp>
        <p:nvSpPr>
          <p:cNvPr id="183301" name="Line 5"/>
          <p:cNvSpPr>
            <a:spLocks noChangeShapeType="1"/>
          </p:cNvSpPr>
          <p:nvPr/>
        </p:nvSpPr>
        <p:spPr bwMode="auto">
          <a:xfrm flipH="1">
            <a:off x="6477000" y="33528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3276600" y="6461125"/>
            <a:ext cx="245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Abdukce  x  addukce</a:t>
            </a:r>
          </a:p>
        </p:txBody>
      </p:sp>
      <p:sp>
        <p:nvSpPr>
          <p:cNvPr id="183303" name="Line 7"/>
          <p:cNvSpPr>
            <a:spLocks noChangeShapeType="1"/>
          </p:cNvSpPr>
          <p:nvPr/>
        </p:nvSpPr>
        <p:spPr bwMode="auto">
          <a:xfrm flipV="1">
            <a:off x="4495800" y="61722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7391400" y="4267200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intorze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extorze</a:t>
            </a:r>
          </a:p>
        </p:txBody>
      </p:sp>
      <p:sp>
        <p:nvSpPr>
          <p:cNvPr id="183306" name="Line 10"/>
          <p:cNvSpPr>
            <a:spLocks noChangeShapeType="1"/>
          </p:cNvSpPr>
          <p:nvPr/>
        </p:nvSpPr>
        <p:spPr bwMode="auto">
          <a:xfrm flipH="1">
            <a:off x="6858000" y="45720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3" name="Picture 5" descr="Nik_00017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1925"/>
            <a:ext cx="7632700" cy="6634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5014" name="Rectangle 6"/>
          <p:cNvSpPr>
            <a:spLocks noChangeArrowheads="1"/>
          </p:cNvSpPr>
          <p:nvPr/>
        </p:nvSpPr>
        <p:spPr bwMode="auto">
          <a:xfrm>
            <a:off x="7315200" y="1628775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C0066"/>
                </a:solidFill>
              </a:rPr>
              <a:t>elevace    deprese</a:t>
            </a:r>
          </a:p>
        </p:txBody>
      </p:sp>
      <p:sp>
        <p:nvSpPr>
          <p:cNvPr id="555015" name="Rectangle 7"/>
          <p:cNvSpPr>
            <a:spLocks noChangeArrowheads="1"/>
          </p:cNvSpPr>
          <p:nvPr/>
        </p:nvSpPr>
        <p:spPr bwMode="auto">
          <a:xfrm>
            <a:off x="4859338" y="6461125"/>
            <a:ext cx="245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CC0066"/>
                </a:solidFill>
              </a:rPr>
              <a:t>Abdukce  x  addukce</a:t>
            </a: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7380288" y="3213100"/>
            <a:ext cx="121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C0066"/>
                </a:solidFill>
              </a:rPr>
              <a:t>intorze</a:t>
            </a:r>
          </a:p>
          <a:p>
            <a:r>
              <a:rPr lang="cs-CZ" altLang="cs-CZ" sz="2000">
                <a:solidFill>
                  <a:srgbClr val="CC0066"/>
                </a:solidFill>
              </a:rPr>
              <a:t>extorze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75"/>
            <a:ext cx="73152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Dukce  -  Verze  -  Vergence</a:t>
            </a:r>
          </a:p>
        </p:txBody>
      </p:sp>
      <p:pic>
        <p:nvPicPr>
          <p:cNvPr id="552966" name="Picture 6" descr="Nik_0001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7908925" cy="4875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cs-CZ" altLang="cs-CZ" sz="3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Vlastnosti zevních očních svalů</a:t>
            </a:r>
            <a:endParaRPr lang="cs-CZ" altLang="cs-CZ"/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7818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Činnost m. rectus superior</a:t>
            </a:r>
            <a:endParaRPr lang="cs-CZ" altLang="cs-CZ"/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2819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2667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2895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429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31242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5029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sz="5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Kosti  očnice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7630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Os ethmoidale (čichová kost)</a:t>
            </a:r>
          </a:p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Os frontale (čelní kost)</a:t>
            </a:r>
          </a:p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Os lacrimale (slzná kůstka)</a:t>
            </a:r>
          </a:p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Maxilla (horní čelist)</a:t>
            </a:r>
          </a:p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Os palatinum (patrová kost)</a:t>
            </a:r>
          </a:p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Os sphenoidale (klínová kost)</a:t>
            </a:r>
          </a:p>
          <a:p>
            <a:pPr>
              <a:lnSpc>
                <a:spcPct val="90000"/>
              </a:lnSpc>
            </a:pPr>
            <a:r>
              <a:rPr lang="cs-CZ" altLang="cs-CZ" sz="3600" b="1">
                <a:solidFill>
                  <a:srgbClr val="FF0066"/>
                </a:solidFill>
                <a:latin typeface="Arial" panose="020B0604020202020204" pitchFamily="34" charset="0"/>
              </a:rPr>
              <a:t>Os zygomaticum (jařmová, lícní kost)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146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Koule  oční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915400" cy="6172200"/>
          </a:xfrm>
        </p:spPr>
        <p:txBody>
          <a:bodyPr/>
          <a:lstStyle/>
          <a:p>
            <a:r>
              <a:rPr lang="cs-CZ" altLang="cs-CZ" sz="2400"/>
              <a:t>Vzdálenost bulbu od stěn očnice </a:t>
            </a:r>
            <a:r>
              <a:rPr lang="cs-CZ" altLang="cs-CZ" sz="2400">
                <a:sym typeface="Symbol" panose="05050102010706020507" pitchFamily="18" charset="2"/>
              </a:rPr>
              <a:t></a:t>
            </a:r>
            <a:r>
              <a:rPr lang="cs-CZ" altLang="cs-CZ" sz="2400"/>
              <a:t> 1cm</a:t>
            </a:r>
          </a:p>
          <a:p>
            <a:r>
              <a:rPr lang="cs-CZ" altLang="cs-CZ" sz="2400"/>
              <a:t>Přední a zadní pól, ekvátor, meridiány</a:t>
            </a:r>
          </a:p>
          <a:p>
            <a:r>
              <a:rPr lang="cs-CZ" altLang="cs-CZ" sz="2400"/>
              <a:t>Předozadní délka </a:t>
            </a:r>
            <a:r>
              <a:rPr lang="cs-CZ" altLang="cs-CZ" sz="2400">
                <a:sym typeface="Symbol" panose="05050102010706020507" pitchFamily="18" charset="2"/>
              </a:rPr>
              <a:t> 24,2mm, od ekvátoru k ekvátoru  24,1mm, vertikálně  23,6mm, zadní plocha rohovky - makula  21,74mm,  váha  7g, obsah  6,5cm</a:t>
            </a:r>
            <a:r>
              <a:rPr lang="cs-CZ" altLang="cs-CZ" sz="2400" baseline="30000">
                <a:sym typeface="Symbol" panose="05050102010706020507" pitchFamily="18" charset="2"/>
              </a:rPr>
              <a:t>2</a:t>
            </a:r>
          </a:p>
          <a:p>
            <a:r>
              <a:rPr lang="cs-CZ" altLang="cs-CZ" sz="2400">
                <a:sym typeface="Symbol" panose="05050102010706020507" pitchFamily="18" charset="2"/>
              </a:rPr>
              <a:t>Úhel mezi osou bulbu a osou očnice je 23°</a:t>
            </a:r>
          </a:p>
          <a:p>
            <a:r>
              <a:rPr lang="cs-CZ" altLang="cs-CZ" sz="2400">
                <a:sym typeface="Symbol" panose="05050102010706020507" pitchFamily="18" charset="2"/>
              </a:rPr>
              <a:t>Bellův fenomén - stočení bulbů nahoru  				   </a:t>
            </a:r>
            <a:r>
              <a:rPr lang="cs-CZ" altLang="cs-CZ" sz="2400"/>
              <a:t>ve spánku (povolí tonus svalů)</a:t>
            </a:r>
          </a:p>
          <a:p>
            <a:r>
              <a:rPr lang="cs-CZ" altLang="cs-CZ" sz="2400"/>
              <a:t>Anatomická osa - spojnice mezi oběma</a:t>
            </a:r>
          </a:p>
          <a:p>
            <a:pPr>
              <a:buFontTx/>
              <a:buNone/>
            </a:pPr>
            <a:r>
              <a:rPr lang="cs-CZ" altLang="cs-CZ" sz="2400"/>
              <a:t>			         póly oka</a:t>
            </a:r>
          </a:p>
          <a:p>
            <a:r>
              <a:rPr lang="cs-CZ" altLang="cs-CZ" sz="2400"/>
              <a:t>Optická osa - spojuje bod max. zakřivení</a:t>
            </a:r>
          </a:p>
          <a:p>
            <a:pPr>
              <a:buFontTx/>
              <a:buNone/>
            </a:pPr>
            <a:r>
              <a:rPr lang="cs-CZ" altLang="cs-CZ" sz="2400"/>
              <a:t>			   rohovky a obou ploch čočky</a:t>
            </a:r>
          </a:p>
          <a:p>
            <a:r>
              <a:rPr lang="cs-CZ" altLang="cs-CZ" sz="2400"/>
              <a:t>Osa vidění - spojnice fovea centralis a </a:t>
            </a:r>
          </a:p>
          <a:p>
            <a:pPr>
              <a:buFontTx/>
              <a:buNone/>
            </a:pPr>
            <a:r>
              <a:rPr lang="cs-CZ" altLang="cs-CZ" sz="2400"/>
              <a:t>			 bodu fixace</a:t>
            </a:r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2819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6111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3875" name="Rectangle 1027"/>
          <p:cNvSpPr>
            <a:spLocks noChangeArrowheads="1"/>
          </p:cNvSpPr>
          <p:nvPr/>
        </p:nvSpPr>
        <p:spPr bwMode="auto">
          <a:xfrm>
            <a:off x="6705600" y="228600"/>
            <a:ext cx="200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990000"/>
                </a:solidFill>
                <a:latin typeface="Arial CE" panose="020B0604020202020204" pitchFamily="34" charset="0"/>
                <a:sym typeface="Symbol" panose="05050102010706020507" pitchFamily="18" charset="2"/>
              </a:rPr>
              <a:t>Optická  osa</a:t>
            </a:r>
          </a:p>
          <a:p>
            <a:r>
              <a:rPr lang="cs-CZ" altLang="cs-CZ" sz="1800">
                <a:solidFill>
                  <a:srgbClr val="990000"/>
                </a:solidFill>
                <a:latin typeface="Arial CE" panose="020B0604020202020204" pitchFamily="34" charset="0"/>
                <a:sym typeface="Symbol" panose="05050102010706020507" pitchFamily="18" charset="2"/>
              </a:rPr>
              <a:t>Anatomická  osa</a:t>
            </a:r>
          </a:p>
        </p:txBody>
      </p:sp>
      <p:sp>
        <p:nvSpPr>
          <p:cNvPr id="463876" name="Rectangle 1028"/>
          <p:cNvSpPr>
            <a:spLocks noChangeArrowheads="1"/>
          </p:cNvSpPr>
          <p:nvPr/>
        </p:nvSpPr>
        <p:spPr bwMode="auto">
          <a:xfrm>
            <a:off x="685800" y="228600"/>
            <a:ext cx="142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990000"/>
                </a:solidFill>
                <a:latin typeface="Arial CE" panose="020B0604020202020204" pitchFamily="34" charset="0"/>
                <a:sym typeface="Symbol" panose="05050102010706020507" pitchFamily="18" charset="2"/>
              </a:rPr>
              <a:t>Linea visus</a:t>
            </a:r>
          </a:p>
          <a:p>
            <a:r>
              <a:rPr lang="cs-CZ" altLang="cs-CZ" sz="1800">
                <a:solidFill>
                  <a:srgbClr val="990000"/>
                </a:solidFill>
                <a:latin typeface="Arial CE" panose="020B0604020202020204" pitchFamily="34" charset="0"/>
                <a:sym typeface="Symbol" panose="05050102010706020507" pitchFamily="18" charset="2"/>
              </a:rPr>
              <a:t>Osa vidění</a:t>
            </a:r>
          </a:p>
        </p:txBody>
      </p:sp>
      <p:sp>
        <p:nvSpPr>
          <p:cNvPr id="463877" name="Line 1029"/>
          <p:cNvSpPr>
            <a:spLocks noChangeShapeType="1"/>
          </p:cNvSpPr>
          <p:nvPr/>
        </p:nvSpPr>
        <p:spPr bwMode="auto">
          <a:xfrm flipV="1">
            <a:off x="1981200" y="228600"/>
            <a:ext cx="2590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3878" name="Line 1030"/>
          <p:cNvSpPr>
            <a:spLocks noChangeShapeType="1"/>
          </p:cNvSpPr>
          <p:nvPr/>
        </p:nvSpPr>
        <p:spPr bwMode="auto">
          <a:xfrm flipH="1" flipV="1">
            <a:off x="4724400" y="228600"/>
            <a:ext cx="1981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3879" name="Rectangle 1031"/>
          <p:cNvSpPr>
            <a:spLocks noChangeArrowheads="1"/>
          </p:cNvSpPr>
          <p:nvPr/>
        </p:nvSpPr>
        <p:spPr bwMode="auto">
          <a:xfrm>
            <a:off x="3733800" y="2895600"/>
            <a:ext cx="606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990000"/>
                </a:solidFill>
                <a:latin typeface="Arial CE" panose="020B0604020202020204" pitchFamily="34" charset="0"/>
                <a:sym typeface="Symbol" panose="05050102010706020507" pitchFamily="18" charset="2"/>
              </a:rPr>
              <a:t>4-7°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Obaly  bulbu</a:t>
            </a:r>
            <a:endParaRPr lang="en-US" alt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915400" cy="4114800"/>
          </a:xfrm>
        </p:spPr>
        <p:txBody>
          <a:bodyPr/>
          <a:lstStyle/>
          <a:p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Tunica fibrosa	</a:t>
            </a:r>
            <a:r>
              <a:rPr lang="en-US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- rohovka</a:t>
            </a:r>
          </a:p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					</a:t>
            </a:r>
            <a:r>
              <a:rPr lang="en-US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- bělima</a:t>
            </a:r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	</a:t>
            </a:r>
          </a:p>
          <a:p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Tunica vasculosa - uvea	</a:t>
            </a:r>
            <a:r>
              <a:rPr lang="en-US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- cévnatka</a:t>
            </a:r>
          </a:p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							</a:t>
            </a:r>
            <a:r>
              <a:rPr lang="en-US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- řasnaté tělísko						- duhovka</a:t>
            </a:r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	</a:t>
            </a:r>
          </a:p>
          <a:p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Tunica nervosa 	</a:t>
            </a:r>
            <a:r>
              <a:rPr lang="en-US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- stratum pigmenti retinae</a:t>
            </a:r>
          </a:p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					</a:t>
            </a:r>
            <a:r>
              <a:rPr lang="en-US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- retina</a:t>
            </a:r>
            <a:endParaRPr lang="en-US" altLang="cs-CZ" b="1">
              <a:solidFill>
                <a:srgbClr val="006699"/>
              </a:solidFill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Obsah koule oční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Lens cristalina (čočka)</a:t>
            </a:r>
          </a:p>
          <a:p>
            <a:pPr>
              <a:buFontTx/>
              <a:buNone/>
            </a:pPr>
            <a:endParaRPr lang="en-US" altLang="cs-CZ" b="1">
              <a:solidFill>
                <a:srgbClr val="006699"/>
              </a:solidFill>
              <a:latin typeface="Arial CE" panose="020B0604020202020204" pitchFamily="34" charset="0"/>
            </a:endParaRPr>
          </a:p>
          <a:p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Corpus vitreum (sklivec)</a:t>
            </a:r>
          </a:p>
          <a:p>
            <a:pPr>
              <a:buFontTx/>
              <a:buNone/>
            </a:pPr>
            <a:endParaRPr lang="en-US" altLang="cs-CZ" b="1">
              <a:solidFill>
                <a:srgbClr val="006699"/>
              </a:solidFill>
              <a:latin typeface="Arial CE" panose="020B0604020202020204" pitchFamily="34" charset="0"/>
            </a:endParaRPr>
          </a:p>
          <a:p>
            <a:r>
              <a:rPr lang="en-US" altLang="cs-CZ" b="1">
                <a:solidFill>
                  <a:srgbClr val="006699"/>
                </a:solidFill>
                <a:latin typeface="Arial CE" panose="020B0604020202020204" pitchFamily="34" charset="0"/>
              </a:rPr>
              <a:t>Humor aquaeus (komorová voda)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Anatomy%20of%20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763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497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Bělima (sclera)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en-US" altLang="cs-CZ">
                <a:solidFill>
                  <a:srgbClr val="006699"/>
                </a:solidFill>
              </a:rPr>
              <a:t>5/6 (&gt;80%) pevného obalu oka </a:t>
            </a:r>
          </a:p>
          <a:p>
            <a:r>
              <a:rPr lang="en-US" altLang="cs-CZ" b="1">
                <a:solidFill>
                  <a:srgbClr val="006699"/>
                </a:solidFill>
              </a:rPr>
              <a:t>Episkléra</a:t>
            </a:r>
            <a:r>
              <a:rPr lang="en-US" altLang="cs-CZ">
                <a:solidFill>
                  <a:srgbClr val="006699"/>
                </a:solidFill>
              </a:rPr>
              <a:t> - vnější pojivový kryt (1-0,6mm)</a:t>
            </a:r>
          </a:p>
          <a:p>
            <a:r>
              <a:rPr lang="en-US" altLang="cs-CZ" b="1">
                <a:solidFill>
                  <a:srgbClr val="006699"/>
                </a:solidFill>
              </a:rPr>
              <a:t>Area cribriformis sclerae </a:t>
            </a:r>
            <a:r>
              <a:rPr lang="en-US" altLang="cs-CZ">
                <a:solidFill>
                  <a:srgbClr val="006699"/>
                </a:solidFill>
              </a:rPr>
              <a:t>- výstup n. opticus</a:t>
            </a:r>
          </a:p>
          <a:p>
            <a:r>
              <a:rPr lang="en-US" altLang="cs-CZ">
                <a:solidFill>
                  <a:srgbClr val="006699"/>
                </a:solidFill>
              </a:rPr>
              <a:t>Na zadním pólu přechází skléra do pochev n.II, vpředu korneosklerálním limbem v rohovku </a:t>
            </a:r>
          </a:p>
          <a:p>
            <a:r>
              <a:rPr lang="en-US" altLang="cs-CZ" b="1">
                <a:solidFill>
                  <a:srgbClr val="006699"/>
                </a:solidFill>
              </a:rPr>
              <a:t>Histologie:</a:t>
            </a:r>
            <a:r>
              <a:rPr lang="en-US" altLang="cs-CZ">
                <a:solidFill>
                  <a:srgbClr val="006699"/>
                </a:solidFill>
              </a:rPr>
              <a:t> </a:t>
            </a:r>
            <a:r>
              <a:rPr lang="en-US" altLang="cs-CZ">
                <a:solidFill>
                  <a:srgbClr val="00CC99"/>
                </a:solidFill>
              </a:rPr>
              <a:t>kolagenní</a:t>
            </a:r>
            <a:r>
              <a:rPr lang="en-US" altLang="cs-CZ">
                <a:solidFill>
                  <a:srgbClr val="006699"/>
                </a:solidFill>
              </a:rPr>
              <a:t> (nejvíce typ I, méně typ      III-VI) a </a:t>
            </a:r>
            <a:r>
              <a:rPr lang="en-US" altLang="cs-CZ">
                <a:solidFill>
                  <a:srgbClr val="00CC99"/>
                </a:solidFill>
              </a:rPr>
              <a:t>elastinová</a:t>
            </a:r>
            <a:r>
              <a:rPr lang="en-US" altLang="cs-CZ">
                <a:solidFill>
                  <a:srgbClr val="006699"/>
                </a:solidFill>
              </a:rPr>
              <a:t> vlákna (málo </a:t>
            </a:r>
            <a:r>
              <a:rPr lang="en-US" altLang="cs-CZ">
                <a:solidFill>
                  <a:srgbClr val="006699"/>
                </a:solidFill>
                <a:sym typeface="Wingdings" panose="05000000000000000000" pitchFamily="2" charset="2"/>
              </a:rPr>
              <a:t> malá možnost vyklenutí)</a:t>
            </a:r>
            <a:r>
              <a:rPr lang="en-US" altLang="cs-CZ">
                <a:solidFill>
                  <a:srgbClr val="006699"/>
                </a:solidFill>
              </a:rPr>
              <a:t>, </a:t>
            </a:r>
            <a:r>
              <a:rPr lang="en-US" altLang="cs-CZ">
                <a:solidFill>
                  <a:srgbClr val="00CC99"/>
                </a:solidFill>
              </a:rPr>
              <a:t>proteoglykany</a:t>
            </a:r>
            <a:r>
              <a:rPr lang="en-US" altLang="cs-CZ">
                <a:solidFill>
                  <a:srgbClr val="006699"/>
                </a:solidFill>
              </a:rPr>
              <a:t> a </a:t>
            </a:r>
            <a:r>
              <a:rPr lang="en-US" altLang="cs-CZ">
                <a:solidFill>
                  <a:srgbClr val="00CC99"/>
                </a:solidFill>
              </a:rPr>
              <a:t>glykoproteiny</a:t>
            </a:r>
            <a:r>
              <a:rPr lang="en-US" altLang="cs-CZ">
                <a:solidFill>
                  <a:srgbClr val="006699"/>
                </a:solidFill>
              </a:rPr>
              <a:t>, ojediněle </a:t>
            </a:r>
            <a:r>
              <a:rPr lang="en-US" altLang="cs-CZ">
                <a:solidFill>
                  <a:srgbClr val="00CC99"/>
                </a:solidFill>
              </a:rPr>
              <a:t>fibroblasty</a:t>
            </a:r>
            <a:r>
              <a:rPr lang="en-US" altLang="cs-CZ">
                <a:solidFill>
                  <a:srgbClr val="006699"/>
                </a:solidFill>
              </a:rPr>
              <a:t>, obsahuje 90% </a:t>
            </a:r>
            <a:r>
              <a:rPr lang="en-US" altLang="cs-CZ">
                <a:solidFill>
                  <a:srgbClr val="00CC99"/>
                </a:solidFill>
              </a:rPr>
              <a:t>vody</a:t>
            </a:r>
            <a:endParaRPr lang="en-US" altLang="cs-CZ">
              <a:solidFill>
                <a:srgbClr val="006699"/>
              </a:solidFill>
            </a:endParaRPr>
          </a:p>
          <a:p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6111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9" name="Rectangle 9"/>
          <p:cNvSpPr>
            <a:spLocks noChangeArrowheads="1"/>
          </p:cNvSpPr>
          <p:nvPr/>
        </p:nvSpPr>
        <p:spPr bwMode="auto">
          <a:xfrm>
            <a:off x="3810000" y="3657600"/>
            <a:ext cx="606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990000"/>
                </a:solidFill>
                <a:latin typeface="Arial CE" panose="020B0604020202020204" pitchFamily="34" charset="0"/>
                <a:sym typeface="Symbol" panose="05050102010706020507" pitchFamily="18" charset="2"/>
              </a:rPr>
              <a:t>4-7°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9460" name="Picture 4" descr="ey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206875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82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4267200" y="685800"/>
            <a:ext cx="5029200" cy="5638800"/>
            <a:chOff x="-3" y="-3"/>
            <a:chExt cx="3414" cy="3284"/>
          </a:xfrm>
        </p:grpSpPr>
        <p:grpSp>
          <p:nvGrpSpPr>
            <p:cNvPr id="19468" name="Group 12"/>
            <p:cNvGrpSpPr>
              <a:grpSpLocks/>
            </p:cNvGrpSpPr>
            <p:nvPr/>
          </p:nvGrpSpPr>
          <p:grpSpPr bwMode="auto">
            <a:xfrm>
              <a:off x="0" y="0"/>
              <a:ext cx="3408" cy="3278"/>
              <a:chOff x="0" y="0"/>
              <a:chExt cx="3408" cy="3278"/>
            </a:xfrm>
          </p:grpSpPr>
          <p:sp>
            <p:nvSpPr>
              <p:cNvPr id="19466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08" cy="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Čelní kost (os frontale)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Nosní kůstka (os nasale)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Slzná kost (os lacrimale)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Maxilární kost (maxilla, horní čelist)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Jařmová kost (os zygomaticum)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Spánková kost (os temporale)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7. Temenní kost (os parietale)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8. Velké křídlo kosti klínové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    (ala major ossis sphenoidalis) 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9. Jařmový výběžek kosti spánkové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10. Malé křídlo kosti klínové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      (ala minor ossis sphenoidalis)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11. Čichová kost (os ethmoidale)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12. Patrová kost (os palatinum)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67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08" cy="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9469" name="Rectangle 13"/>
            <p:cNvSpPr>
              <a:spLocks noChangeArrowheads="1"/>
            </p:cNvSpPr>
            <p:nvPr/>
          </p:nvSpPr>
          <p:spPr bwMode="auto">
            <a:xfrm>
              <a:off x="-3" y="-3"/>
              <a:ext cx="3414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19476" name="Group 20"/>
          <p:cNvGrpSpPr>
            <a:grpSpLocks/>
          </p:cNvGrpSpPr>
          <p:nvPr/>
        </p:nvGrpSpPr>
        <p:grpSpPr bwMode="auto">
          <a:xfrm>
            <a:off x="152400" y="228600"/>
            <a:ext cx="4114800" cy="762000"/>
            <a:chOff x="-3" y="-3"/>
            <a:chExt cx="2324" cy="294"/>
          </a:xfrm>
        </p:grpSpPr>
        <p:grpSp>
          <p:nvGrpSpPr>
            <p:cNvPr id="19474" name="Group 18"/>
            <p:cNvGrpSpPr>
              <a:grpSpLocks/>
            </p:cNvGrpSpPr>
            <p:nvPr/>
          </p:nvGrpSpPr>
          <p:grpSpPr bwMode="auto">
            <a:xfrm>
              <a:off x="0" y="0"/>
              <a:ext cx="2318" cy="288"/>
              <a:chOff x="0" y="0"/>
              <a:chExt cx="2318" cy="288"/>
            </a:xfrm>
          </p:grpSpPr>
          <p:sp>
            <p:nvSpPr>
              <p:cNvPr id="19472" name="Rectangle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1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3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Předozadní pohled na kostru levé očnice</a:t>
                </a:r>
                <a:r>
                  <a:rPr lang="cs-CZ" altLang="cs-CZ">
                    <a:solidFill>
                      <a:srgbClr val="009900"/>
                    </a:solidFill>
                  </a:rPr>
                  <a:t> </a:t>
                </a:r>
                <a:endParaRPr lang="cs-CZ" altLang="cs-CZ" b="0">
                  <a:solidFill>
                    <a:srgbClr val="009900"/>
                  </a:solidFill>
                </a:endParaRPr>
              </a:p>
            </p:txBody>
          </p:sp>
          <p:sp>
            <p:nvSpPr>
              <p:cNvPr id="19473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1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9475" name="Rectangle 19"/>
            <p:cNvSpPr>
              <a:spLocks noChangeArrowheads="1"/>
            </p:cNvSpPr>
            <p:nvPr/>
          </p:nvSpPr>
          <p:spPr bwMode="auto">
            <a:xfrm>
              <a:off x="-3" y="-3"/>
              <a:ext cx="2324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381000" y="152400"/>
            <a:ext cx="8229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Přechod skléry do pochev optiku na zadním pólu oka</a:t>
            </a:r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28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Přechod skléry do rohovky - korneosklerální limbus</a:t>
            </a:r>
            <a:endParaRPr lang="en-US" altLang="cs-CZ" sz="3600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76200" y="3581400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Episkléra</a:t>
            </a:r>
            <a:endParaRPr lang="en-US" altLang="cs-CZ" sz="3600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8638"/>
            <a:ext cx="7010400" cy="632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6" name="Line 8"/>
          <p:cNvSpPr>
            <a:spLocks noChangeShapeType="1"/>
          </p:cNvSpPr>
          <p:nvPr/>
        </p:nvSpPr>
        <p:spPr bwMode="auto">
          <a:xfrm>
            <a:off x="1295400" y="4038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3" descr="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3200400" cy="28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6" name="Picture 4" descr="POAG14"/>
          <p:cNvPicPr>
            <a:picLocks noChangeAspect="1" noChangeArrowheads="1"/>
          </p:cNvPicPr>
          <p:nvPr/>
        </p:nvPicPr>
        <p:blipFill>
          <a:blip r:embed="rId3">
            <a:lum bright="1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58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4565650" y="152400"/>
            <a:ext cx="4578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Lamina cribriformis </a:t>
            </a:r>
          </a:p>
          <a:p>
            <a:pPr algn="ctr"/>
            <a:r>
              <a:rPr lang="en-US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sclerae</a:t>
            </a: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304800" y="1676400"/>
            <a:ext cx="4248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Skléra, episkléra a</a:t>
            </a:r>
          </a:p>
          <a:p>
            <a:r>
              <a:rPr lang="en-US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Tenonské pouzdro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Bělima (sclera)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en-US" altLang="cs-CZ" b="1">
                <a:solidFill>
                  <a:srgbClr val="006699"/>
                </a:solidFill>
              </a:rPr>
              <a:t>Episkléra</a:t>
            </a:r>
            <a:r>
              <a:rPr lang="en-US" altLang="cs-CZ">
                <a:solidFill>
                  <a:srgbClr val="006699"/>
                </a:solidFill>
              </a:rPr>
              <a:t> přechází v </a:t>
            </a:r>
            <a:r>
              <a:rPr lang="en-US" altLang="cs-CZ" b="1">
                <a:solidFill>
                  <a:srgbClr val="006699"/>
                </a:solidFill>
              </a:rPr>
              <a:t>Tenonské pouzdro</a:t>
            </a:r>
            <a:r>
              <a:rPr lang="en-US" altLang="cs-CZ">
                <a:solidFill>
                  <a:srgbClr val="006699"/>
                </a:solidFill>
              </a:rPr>
              <a:t> - elastická membrána obalující  skléru, přecházejí do ní obaly zevních očních svalů</a:t>
            </a:r>
          </a:p>
          <a:p>
            <a:r>
              <a:rPr lang="en-US" altLang="cs-CZ" b="1">
                <a:solidFill>
                  <a:srgbClr val="006699"/>
                </a:solidFill>
              </a:rPr>
              <a:t>Úpony zevních očních svalů</a:t>
            </a:r>
            <a:r>
              <a:rPr lang="en-US" altLang="cs-CZ">
                <a:solidFill>
                  <a:srgbClr val="006699"/>
                </a:solidFill>
              </a:rPr>
              <a:t> přecházejí do tkáně skléry. Skléra je nejtenčí v oblasti za úpony přímých svalů (0,3mm) a ztlušťuje se směrem k optiku (1mm) a k limbu (0,8mm)</a:t>
            </a:r>
          </a:p>
          <a:p>
            <a:r>
              <a:rPr lang="en-US" altLang="cs-CZ" b="1">
                <a:solidFill>
                  <a:srgbClr val="006699"/>
                </a:solidFill>
              </a:rPr>
              <a:t>Lamina fusca sclerae</a:t>
            </a:r>
            <a:r>
              <a:rPr lang="en-US" altLang="cs-CZ">
                <a:solidFill>
                  <a:srgbClr val="006699"/>
                </a:solidFill>
              </a:rPr>
              <a:t> - vnitřní vrstva skléry v kontaktu s cévnatkou; obsahuje </a:t>
            </a:r>
            <a:r>
              <a:rPr lang="en-US" altLang="cs-CZ">
                <a:solidFill>
                  <a:srgbClr val="00CC99"/>
                </a:solidFill>
              </a:rPr>
              <a:t>melanocyty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r>
              <a:rPr lang="cs-CZ" altLang="cs-CZ" sz="36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Sagitální řez okem - Tenonské pouzdro</a:t>
            </a:r>
            <a:endParaRPr lang="cs-CZ" altLang="cs-CZ"/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80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Skléra</a:t>
            </a:r>
          </a:p>
        </p:txBody>
      </p:sp>
      <p:pic>
        <p:nvPicPr>
          <p:cNvPr id="202756" name="Picture 4" descr="retina4.jpg (75807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6286500" cy="43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7" name="Line 5"/>
          <p:cNvSpPr>
            <a:spLocks noChangeShapeType="1"/>
          </p:cNvSpPr>
          <p:nvPr/>
        </p:nvSpPr>
        <p:spPr bwMode="auto">
          <a:xfrm flipH="1">
            <a:off x="5105400" y="3429000"/>
            <a:ext cx="16764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6781800" y="3171825"/>
            <a:ext cx="1806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Lamina fusca</a:t>
            </a:r>
          </a:p>
          <a:p>
            <a:r>
              <a:rPr lang="en-US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sclerae</a:t>
            </a:r>
            <a:endParaRPr lang="en-US" altLang="cs-CZ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Skléra</a:t>
            </a:r>
          </a:p>
        </p:txBody>
      </p:sp>
      <p:pic>
        <p:nvPicPr>
          <p:cNvPr id="199684" name="Picture 4" descr="scl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6286500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5" name="Line 5"/>
          <p:cNvSpPr>
            <a:spLocks noChangeShapeType="1"/>
          </p:cNvSpPr>
          <p:nvPr/>
        </p:nvSpPr>
        <p:spPr bwMode="auto">
          <a:xfrm flipH="1">
            <a:off x="6096000" y="1600200"/>
            <a:ext cx="457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6477000" y="990600"/>
            <a:ext cx="1806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Lamina fusca</a:t>
            </a:r>
          </a:p>
          <a:p>
            <a:r>
              <a:rPr lang="en-US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sclerae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Bělima (sclera)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768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</a:rPr>
              <a:t>Průběh cév a nervů sklérou: </a:t>
            </a:r>
            <a:r>
              <a:rPr lang="cs-CZ" altLang="cs-CZ" b="1">
                <a:solidFill>
                  <a:srgbClr val="00CC99"/>
                </a:solidFill>
              </a:rPr>
              <a:t>aa. et nn. ciliares posteriores breves</a:t>
            </a:r>
            <a:r>
              <a:rPr lang="cs-CZ" altLang="cs-CZ">
                <a:solidFill>
                  <a:srgbClr val="00CC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</a:rPr>
              <a:t>- v oblasti n. II ; </a:t>
            </a:r>
            <a:r>
              <a:rPr lang="cs-CZ" altLang="cs-CZ" b="1">
                <a:solidFill>
                  <a:srgbClr val="00CC99"/>
                </a:solidFill>
              </a:rPr>
              <a:t>aa. et nn. posteriores ciliares longi</a:t>
            </a:r>
            <a:r>
              <a:rPr lang="cs-CZ" altLang="cs-CZ">
                <a:solidFill>
                  <a:srgbClr val="006699"/>
                </a:solidFill>
              </a:rPr>
              <a:t> jdou suprachoroidálním prostorem (mezi cévnatkou a sklérou) k duhovce;  </a:t>
            </a:r>
            <a:r>
              <a:rPr lang="cs-CZ" altLang="cs-CZ" b="1">
                <a:solidFill>
                  <a:srgbClr val="00CC99"/>
                </a:solidFill>
              </a:rPr>
              <a:t>aa. et nn. ciliares anteriore</a:t>
            </a:r>
            <a:r>
              <a:rPr lang="cs-CZ" altLang="cs-CZ">
                <a:solidFill>
                  <a:srgbClr val="006699"/>
                </a:solidFill>
              </a:rPr>
              <a:t> pronikají skrz skléru při limbu;  </a:t>
            </a:r>
            <a:r>
              <a:rPr lang="cs-CZ" altLang="cs-CZ" b="1">
                <a:solidFill>
                  <a:srgbClr val="00CC99"/>
                </a:solidFill>
              </a:rPr>
              <a:t>4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 b="1">
                <a:solidFill>
                  <a:srgbClr val="00CC99"/>
                </a:solidFill>
              </a:rPr>
              <a:t>vv. vorticosae </a:t>
            </a:r>
            <a:r>
              <a:rPr lang="cs-CZ" altLang="cs-CZ">
                <a:solidFill>
                  <a:srgbClr val="006699"/>
                </a:solidFill>
              </a:rPr>
              <a:t>pronikají skrze skléru    z oka v úrovni ekvátoru.</a:t>
            </a:r>
          </a:p>
          <a:p>
            <a:r>
              <a:rPr lang="cs-CZ" altLang="cs-CZ">
                <a:solidFill>
                  <a:srgbClr val="006699"/>
                </a:solidFill>
              </a:rPr>
              <a:t>Skléra je inervována jen řídce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 je relativně málo citlivá</a:t>
            </a:r>
            <a:endParaRPr lang="cs-CZ" altLang="cs-CZ" b="1">
              <a:solidFill>
                <a:srgbClr val="00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1" name="Rectangle 2053"/>
          <p:cNvSpPr>
            <a:spLocks noChangeArrowheads="1"/>
          </p:cNvSpPr>
          <p:nvPr/>
        </p:nvSpPr>
        <p:spPr bwMode="auto">
          <a:xfrm>
            <a:off x="6858000" y="5334000"/>
            <a:ext cx="188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Vortikózní žíly</a:t>
            </a:r>
          </a:p>
        </p:txBody>
      </p:sp>
      <p:sp>
        <p:nvSpPr>
          <p:cNvPr id="464903" name="Rectangle 2055"/>
          <p:cNvSpPr>
            <a:spLocks noChangeArrowheads="1"/>
          </p:cNvSpPr>
          <p:nvPr/>
        </p:nvSpPr>
        <p:spPr bwMode="auto">
          <a:xfrm>
            <a:off x="6400800" y="762000"/>
            <a:ext cx="2705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Přední ciliární arterie</a:t>
            </a:r>
          </a:p>
        </p:txBody>
      </p:sp>
      <p:sp>
        <p:nvSpPr>
          <p:cNvPr id="464905" name="Rectangle 2057"/>
          <p:cNvSpPr>
            <a:spLocks noChangeArrowheads="1"/>
          </p:cNvSpPr>
          <p:nvPr/>
        </p:nvSpPr>
        <p:spPr bwMode="auto">
          <a:xfrm>
            <a:off x="6705600" y="3657600"/>
            <a:ext cx="2273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Suprachoroidální</a:t>
            </a:r>
          </a:p>
          <a:p>
            <a:pPr algn="ctr"/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prostor</a:t>
            </a:r>
          </a:p>
        </p:txBody>
      </p:sp>
      <p:pic>
        <p:nvPicPr>
          <p:cNvPr id="464907" name="Picture 2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5495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908" name="Rectangle 2060"/>
          <p:cNvSpPr>
            <a:spLocks noChangeArrowheads="1"/>
          </p:cNvSpPr>
          <p:nvPr/>
        </p:nvSpPr>
        <p:spPr bwMode="auto">
          <a:xfrm>
            <a:off x="6248400" y="6096000"/>
            <a:ext cx="259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Zadní ciliární arterie</a:t>
            </a:r>
            <a:endParaRPr lang="en-US" altLang="cs-CZ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464909" name="Line 2061"/>
          <p:cNvSpPr>
            <a:spLocks noChangeShapeType="1"/>
          </p:cNvSpPr>
          <p:nvPr/>
        </p:nvSpPr>
        <p:spPr bwMode="auto">
          <a:xfrm flipH="1" flipV="1">
            <a:off x="2895600" y="6096000"/>
            <a:ext cx="3276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4910" name="Line 2062"/>
          <p:cNvSpPr>
            <a:spLocks noChangeShapeType="1"/>
          </p:cNvSpPr>
          <p:nvPr/>
        </p:nvSpPr>
        <p:spPr bwMode="auto">
          <a:xfrm flipH="1" flipV="1">
            <a:off x="5257800" y="5105400"/>
            <a:ext cx="1600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4911" name="Line 2063"/>
          <p:cNvSpPr>
            <a:spLocks noChangeShapeType="1"/>
          </p:cNvSpPr>
          <p:nvPr/>
        </p:nvSpPr>
        <p:spPr bwMode="auto">
          <a:xfrm flipH="1" flipV="1">
            <a:off x="5410200" y="3733800"/>
            <a:ext cx="1219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4912" name="Line 2064"/>
          <p:cNvSpPr>
            <a:spLocks noChangeShapeType="1"/>
          </p:cNvSpPr>
          <p:nvPr/>
        </p:nvSpPr>
        <p:spPr bwMode="auto">
          <a:xfrm flipH="1">
            <a:off x="5562600" y="1143000"/>
            <a:ext cx="914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026" descr="image87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85800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Rectangle 1027"/>
          <p:cNvSpPr>
            <a:spLocks noChangeArrowheads="1"/>
          </p:cNvSpPr>
          <p:nvPr/>
        </p:nvSpPr>
        <p:spPr bwMode="auto">
          <a:xfrm>
            <a:off x="1981200" y="533400"/>
            <a:ext cx="528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Průběh ciliárních artérií</a:t>
            </a:r>
            <a:endParaRPr lang="cs-CZ" altLang="cs-CZ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cs-CZ" altLang="cs-CZ" sz="7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Stěny očnice</a:t>
            </a:r>
          </a:p>
        </p:txBody>
      </p:sp>
      <p:sp>
        <p:nvSpPr>
          <p:cNvPr id="4188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715000"/>
          </a:xfrm>
        </p:spPr>
        <p:txBody>
          <a:bodyPr/>
          <a:lstStyle/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Strop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9900"/>
                </a:solidFill>
              </a:rPr>
              <a:t>os frontale a malé křídlo kosti klínové.   (fossa glandullae lacrimalis; spina trochlearis)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Mediální stěna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frontální výběžek maxily,             os lacrimale, os ethmoidale, tělo a malé křídlo kosti klínové, processus orbitalis ossis palatini.         (fossa sacci lacrimalis)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Spodina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maxilla, os zygomaticum, processus orbitalis ossis palatini.                                      (sulcus infraorbitalis)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Laterální stěna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velké křídlo kosti klínové,            os zygomaticum.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mage87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2751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1981200" y="533400"/>
            <a:ext cx="526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Průběh ciliárních nervů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image87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572000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181100" y="381000"/>
            <a:ext cx="7067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Průběh vortikozních žil sklérou </a:t>
            </a:r>
          </a:p>
          <a:p>
            <a:pPr algn="ctr"/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 oblasti ekvátoru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 (cornea)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Tvar</a:t>
            </a:r>
            <a:r>
              <a:rPr lang="cs-CZ" altLang="cs-CZ">
                <a:solidFill>
                  <a:srgbClr val="006699"/>
                </a:solidFill>
              </a:rPr>
              <a:t> horizontálně uložené elipsy </a:t>
            </a:r>
          </a:p>
          <a:p>
            <a:pPr>
              <a:buFontTx/>
              <a:buNone/>
            </a:pPr>
            <a:r>
              <a:rPr lang="cs-CZ" altLang="cs-CZ"/>
              <a:t>	</a:t>
            </a:r>
            <a:r>
              <a:rPr lang="cs-CZ" altLang="cs-CZ" sz="2800" b="1">
                <a:solidFill>
                  <a:srgbClr val="00CC99"/>
                </a:solidFill>
              </a:rPr>
              <a:t>Microcornea</a:t>
            </a:r>
            <a:r>
              <a:rPr lang="cs-CZ" altLang="cs-CZ" sz="2800">
                <a:solidFill>
                  <a:srgbClr val="006699"/>
                </a:solidFill>
              </a:rPr>
              <a:t> - horizont. Průměr &lt; 10mm</a:t>
            </a:r>
          </a:p>
          <a:p>
            <a:pPr>
              <a:buFontTx/>
              <a:buNone/>
            </a:pPr>
            <a:r>
              <a:rPr lang="cs-CZ" altLang="cs-CZ" sz="2800">
                <a:solidFill>
                  <a:srgbClr val="006699"/>
                </a:solidFill>
              </a:rPr>
              <a:t>	</a:t>
            </a:r>
            <a:r>
              <a:rPr lang="cs-CZ" altLang="cs-CZ" sz="2800" b="1">
                <a:solidFill>
                  <a:srgbClr val="00CC99"/>
                </a:solidFill>
              </a:rPr>
              <a:t>Megalocornea </a:t>
            </a:r>
            <a:r>
              <a:rPr lang="cs-CZ" altLang="cs-CZ" sz="2800">
                <a:solidFill>
                  <a:srgbClr val="006699"/>
                </a:solidFill>
              </a:rPr>
              <a:t>- horizont. Průměr &gt; 13mm</a:t>
            </a:r>
            <a:endParaRPr lang="cs-CZ" altLang="cs-CZ">
              <a:solidFill>
                <a:srgbClr val="006699"/>
              </a:solidFill>
            </a:endParaRPr>
          </a:p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Poloměr zakřivení</a:t>
            </a:r>
            <a:r>
              <a:rPr lang="cs-CZ" altLang="cs-CZ">
                <a:solidFill>
                  <a:srgbClr val="006699"/>
                </a:solidFill>
              </a:rPr>
              <a:t> 	- 	přední plocha = 7,8 mm 					zadní plocha = 7 mm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Fyziologický rohovkový astigmatismus</a:t>
            </a:r>
            <a:r>
              <a:rPr lang="cs-CZ" altLang="cs-CZ">
                <a:solidFill>
                  <a:srgbClr val="006699"/>
                </a:solidFill>
              </a:rPr>
              <a:t> - silnější zakřivení vertikálního meridiánu (0,5 Dpt)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Tloušťka rohovky </a:t>
            </a:r>
            <a:r>
              <a:rPr lang="cs-CZ" altLang="cs-CZ">
                <a:solidFill>
                  <a:srgbClr val="006699"/>
                </a:solidFill>
              </a:rPr>
              <a:t>- v centru 0,6mm, v periferii 1mm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Funkce</a:t>
            </a:r>
            <a:r>
              <a:rPr lang="cs-CZ" altLang="cs-CZ">
                <a:solidFill>
                  <a:srgbClr val="006699"/>
                </a:solidFill>
              </a:rPr>
              <a:t>: optická (transparence, 43Dpt), mechanická</a:t>
            </a:r>
            <a:endParaRPr lang="cs-CZ" altLang="cs-CZ"/>
          </a:p>
        </p:txBody>
      </p:sp>
      <p:sp>
        <p:nvSpPr>
          <p:cNvPr id="226308" name="Oval 4"/>
          <p:cNvSpPr>
            <a:spLocks noChangeArrowheads="1"/>
          </p:cNvSpPr>
          <p:nvPr/>
        </p:nvSpPr>
        <p:spPr bwMode="auto">
          <a:xfrm>
            <a:off x="6705600" y="1143000"/>
            <a:ext cx="1371600" cy="1219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6309" name="Line 5"/>
          <p:cNvSpPr>
            <a:spLocks noChangeShapeType="1"/>
          </p:cNvSpPr>
          <p:nvPr/>
        </p:nvSpPr>
        <p:spPr bwMode="auto">
          <a:xfrm>
            <a:off x="6705600" y="1752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7391400" y="1447800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0">
                <a:solidFill>
                  <a:schemeClr val="tx1"/>
                </a:solidFill>
              </a:rPr>
              <a:t>12mm</a:t>
            </a:r>
            <a:endParaRPr lang="en-US" altLang="cs-CZ" b="0">
              <a:solidFill>
                <a:srgbClr val="006699"/>
              </a:solidFill>
            </a:endParaRP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391400" y="1143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6315" name="Rectangle 11"/>
          <p:cNvSpPr>
            <a:spLocks noChangeArrowheads="1"/>
          </p:cNvSpPr>
          <p:nvPr/>
        </p:nvSpPr>
        <p:spPr bwMode="auto">
          <a:xfrm>
            <a:off x="6781800" y="1295400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0">
                <a:solidFill>
                  <a:schemeClr val="tx1"/>
                </a:solidFill>
              </a:rPr>
              <a:t>11mm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</a:rPr>
              <a:t>1. Epitel:</a:t>
            </a:r>
            <a:r>
              <a:rPr lang="en-US" altLang="cs-CZ">
                <a:solidFill>
                  <a:srgbClr val="006699"/>
                </a:solidFill>
              </a:rPr>
              <a:t> 	- mnohovrstevný (5-6 vrstev), dlaždicovitý, 		  nerohovějící 				</a:t>
            </a:r>
          </a:p>
          <a:p>
            <a:pPr>
              <a:buFontTx/>
              <a:buNone/>
            </a:pPr>
            <a:r>
              <a:rPr lang="en-US" altLang="cs-CZ">
                <a:solidFill>
                  <a:srgbClr val="006699"/>
                </a:solidFill>
              </a:rPr>
              <a:t>			- připojen k </a:t>
            </a:r>
            <a:r>
              <a:rPr lang="en-US" altLang="cs-CZ" b="1">
                <a:solidFill>
                  <a:srgbClr val="00CC99"/>
                </a:solidFill>
              </a:rPr>
              <a:t>bazální membráně 		  		  </a:t>
            </a:r>
            <a:r>
              <a:rPr lang="en-US" altLang="cs-CZ">
                <a:solidFill>
                  <a:srgbClr val="006699"/>
                </a:solidFill>
              </a:rPr>
              <a:t>(kolagen typu IV, laminin, fibronektin) 		  </a:t>
            </a:r>
            <a:r>
              <a:rPr lang="en-US" altLang="cs-CZ">
                <a:solidFill>
                  <a:srgbClr val="00CC99"/>
                </a:solidFill>
              </a:rPr>
              <a:t>hemidesmosomy</a:t>
            </a:r>
            <a:r>
              <a:rPr lang="en-US" altLang="cs-CZ">
                <a:solidFill>
                  <a:srgbClr val="006699"/>
                </a:solidFill>
              </a:rPr>
              <a:t> a </a:t>
            </a:r>
            <a:r>
              <a:rPr lang="en-US" altLang="cs-CZ">
                <a:solidFill>
                  <a:srgbClr val="00CC99"/>
                </a:solidFill>
              </a:rPr>
              <a:t>fibrilami</a:t>
            </a:r>
            <a:r>
              <a:rPr lang="en-US" altLang="cs-CZ">
                <a:solidFill>
                  <a:srgbClr val="006699"/>
                </a:solidFill>
              </a:rPr>
              <a:t> (kolagen VII. 		  typu), které jsou zakotveny v 				  </a:t>
            </a:r>
            <a:r>
              <a:rPr lang="en-US" altLang="cs-CZ" b="1">
                <a:solidFill>
                  <a:srgbClr val="00CC99"/>
                </a:solidFill>
              </a:rPr>
              <a:t>Bowmannově membráně</a:t>
            </a:r>
            <a:endParaRPr lang="en-US" altLang="cs-CZ">
              <a:solidFill>
                <a:srgbClr val="006699"/>
              </a:solidFill>
            </a:endParaRPr>
          </a:p>
          <a:p>
            <a:pPr>
              <a:buFontTx/>
              <a:buNone/>
            </a:pPr>
            <a:r>
              <a:rPr lang="en-US" altLang="cs-CZ">
                <a:solidFill>
                  <a:srgbClr val="006699"/>
                </a:solidFill>
              </a:rPr>
              <a:t>			- velká regenerační schopnost, při 			  poškození (erozi) -reepitelizace do 72 hod</a:t>
            </a:r>
          </a:p>
          <a:p>
            <a:pPr>
              <a:buFontTx/>
              <a:buNone/>
            </a:pPr>
            <a:r>
              <a:rPr lang="en-US" altLang="cs-CZ">
                <a:solidFill>
                  <a:srgbClr val="006699"/>
                </a:solidFill>
              </a:rPr>
              <a:t>			- fyziologická obměna v 6-7 denním cyklu</a:t>
            </a:r>
          </a:p>
          <a:p>
            <a:pPr>
              <a:buFontTx/>
              <a:buNone/>
            </a:pPr>
            <a:r>
              <a:rPr lang="en-US" altLang="cs-CZ">
                <a:solidFill>
                  <a:srgbClr val="006699"/>
                </a:solidFill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36700"/>
            <a:ext cx="71628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9059" name="Rectangle 2051"/>
          <p:cNvSpPr>
            <a:spLocks noChangeArrowheads="1"/>
          </p:cNvSpPr>
          <p:nvPr/>
        </p:nvSpPr>
        <p:spPr bwMode="auto">
          <a:xfrm>
            <a:off x="0" y="228600"/>
            <a:ext cx="8991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48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Schéma rohovkového epitelu</a:t>
            </a:r>
            <a:endParaRPr lang="cs-CZ" altLang="cs-CZ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  <a:endParaRPr lang="en-US" altLang="cs-CZ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</a:rPr>
              <a:t>2. </a:t>
            </a:r>
            <a:r>
              <a:rPr lang="cs-CZ" altLang="cs-CZ" b="1">
                <a:solidFill>
                  <a:srgbClr val="006699"/>
                </a:solidFill>
              </a:rPr>
              <a:t>Bowmanova membrána: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	</a:t>
            </a:r>
            <a:r>
              <a:rPr lang="cs-CZ" altLang="cs-CZ">
                <a:solidFill>
                  <a:srgbClr val="006699"/>
                </a:solidFill>
              </a:rPr>
              <a:t>- pod bazální membránou epitelu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	- po traumatu neregemeruje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3. Stroma: 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	</a:t>
            </a:r>
            <a:r>
              <a:rPr lang="cs-CZ" altLang="cs-CZ">
                <a:solidFill>
                  <a:srgbClr val="006699"/>
                </a:solidFill>
              </a:rPr>
              <a:t>- Extracelulární matrix (kolagen, proteoglykany)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	- Stromální bb. - keratocyty (fibroblasty) - 		  produkují extracelulární matrix</a:t>
            </a:r>
            <a:endParaRPr lang="cs-CZ" altLang="cs-CZ" b="1">
              <a:solidFill>
                <a:srgbClr val="006699"/>
              </a:solidFill>
            </a:endParaRP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	</a:t>
            </a:r>
            <a:endParaRPr lang="cs-CZ" altLang="cs-CZ" sz="2800">
              <a:solidFill>
                <a:srgbClr val="00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  <a:endParaRPr lang="en-US" altLang="cs-CZ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715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3. Stroma: 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	 </a:t>
            </a:r>
            <a:r>
              <a:rPr lang="cs-CZ" altLang="cs-CZ">
                <a:solidFill>
                  <a:srgbClr val="006699"/>
                </a:solidFill>
              </a:rPr>
              <a:t>- svazečky </a:t>
            </a:r>
            <a:r>
              <a:rPr lang="cs-CZ" altLang="cs-CZ" i="1">
                <a:solidFill>
                  <a:srgbClr val="006699"/>
                </a:solidFill>
              </a:rPr>
              <a:t>kolagenních vláken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 sz="2400">
                <a:solidFill>
                  <a:srgbClr val="006699"/>
                </a:solidFill>
              </a:rPr>
              <a:t>(kolagen I, III, V, VI 	    typ)</a:t>
            </a:r>
            <a:r>
              <a:rPr lang="cs-CZ" altLang="cs-CZ">
                <a:solidFill>
                  <a:srgbClr val="006699"/>
                </a:solidFill>
              </a:rPr>
              <a:t>, které se kříží ve všech směrech a jsou 	  	   složené z jemných </a:t>
            </a:r>
            <a:r>
              <a:rPr lang="cs-CZ" altLang="cs-CZ" b="1">
                <a:solidFill>
                  <a:srgbClr val="00CC99"/>
                </a:solidFill>
              </a:rPr>
              <a:t>fibril</a:t>
            </a:r>
            <a:r>
              <a:rPr lang="cs-CZ" altLang="cs-CZ">
                <a:solidFill>
                  <a:srgbClr val="006699"/>
                </a:solidFill>
              </a:rPr>
              <a:t> o pravidelné tloušťce    	   a pravidelné vzdálenosti mezi sebou </a:t>
            </a:r>
            <a:r>
              <a:rPr lang="cs-CZ" altLang="cs-CZ" sz="2400">
                <a:solidFill>
                  <a:srgbClr val="006699"/>
                </a:solidFill>
              </a:rPr>
              <a:t>(pod vlnovou 	    délkou světla)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 </a:t>
            </a:r>
            <a:r>
              <a:rPr lang="cs-CZ" altLang="cs-CZ">
                <a:solidFill>
                  <a:srgbClr val="00CC99"/>
                </a:solidFill>
                <a:sym typeface="Wingdings" panose="05000000000000000000" pitchFamily="2" charset="2"/>
              </a:rPr>
              <a:t>průhlednost rohovky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CC99"/>
                </a:solidFill>
                <a:sym typeface="Wingdings" panose="05000000000000000000" pitchFamily="2" charset="2"/>
              </a:rPr>
              <a:t>		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- hydratace stromatu ~ 80%  </a:t>
            </a:r>
            <a:r>
              <a:rPr lang="cs-CZ" altLang="cs-CZ">
                <a:solidFill>
                  <a:srgbClr val="00CC99"/>
                </a:solidFill>
                <a:sym typeface="Wingdings" panose="05000000000000000000" pitchFamily="2" charset="2"/>
              </a:rPr>
              <a:t>průhlednost 		  rohovky</a:t>
            </a:r>
            <a:endParaRPr lang="cs-CZ" altLang="cs-CZ">
              <a:solidFill>
                <a:srgbClr val="006699"/>
              </a:solidFill>
              <a:sym typeface="Wingdings" panose="05000000000000000000" pitchFamily="2" charset="2"/>
            </a:endParaRP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		- </a:t>
            </a:r>
            <a:r>
              <a:rPr lang="cs-CZ" altLang="cs-CZ" i="1">
                <a:solidFill>
                  <a:srgbClr val="006699"/>
                </a:solidFill>
                <a:sym typeface="Wingdings" panose="05000000000000000000" pitchFamily="2" charset="2"/>
              </a:rPr>
              <a:t>Proteoglykany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 </a:t>
            </a:r>
            <a:r>
              <a:rPr lang="cs-CZ" altLang="cs-CZ" sz="2400">
                <a:solidFill>
                  <a:srgbClr val="006699"/>
                </a:solidFill>
                <a:sym typeface="Wingdings" panose="05000000000000000000" pitchFamily="2" charset="2"/>
              </a:rPr>
              <a:t>(keratansulfát, chondroitinsulfát, 		   dermatansulfát).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Jejich zbobtnáním (při  obsahu 	  H</a:t>
            </a:r>
            <a:r>
              <a:rPr lang="cs-CZ" altLang="cs-CZ" baseline="-25000">
                <a:solidFill>
                  <a:srgbClr val="006699"/>
                </a:solidFill>
                <a:sym typeface="Wingdings" panose="05000000000000000000" pitchFamily="2" charset="2"/>
              </a:rPr>
              <a:t>2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O) se kolagenové fibrily roztlačí  ztráta 	  pravidelné struktury rohovka se kalí (edém)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Rohovka</a:t>
            </a:r>
            <a:endParaRPr lang="cs-CZ" altLang="cs-CZ"/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019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AC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68713"/>
            <a:ext cx="34290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3" descr="Ac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331152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4" name="Picture 4" descr="Ac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67188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0" y="2895600"/>
            <a:ext cx="4105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000">
                <a:solidFill>
                  <a:srgbClr val="CC0000"/>
                </a:solidFill>
              </a:rPr>
              <a:t>Transparentní rohovka</a:t>
            </a:r>
            <a:r>
              <a:rPr lang="cs-CZ" altLang="cs-CZ" sz="3200">
                <a:solidFill>
                  <a:srgbClr val="006699"/>
                </a:solidFill>
              </a:rPr>
              <a:t> </a:t>
            </a:r>
            <a:endParaRPr lang="cs-CZ" altLang="cs-CZ">
              <a:solidFill>
                <a:srgbClr val="006699"/>
              </a:solidFill>
            </a:endParaRPr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2438400" y="762000"/>
            <a:ext cx="26812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000">
                <a:solidFill>
                  <a:srgbClr val="CC0000"/>
                </a:solidFill>
              </a:rPr>
              <a:t>Edém rohovky</a:t>
            </a:r>
            <a:r>
              <a:rPr lang="cs-CZ" altLang="cs-CZ" sz="30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  <a:endParaRPr lang="en-US" altLang="cs-CZ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</a:rPr>
              <a:t>4. Descemetova membrána</a:t>
            </a:r>
            <a:r>
              <a:rPr lang="cs-CZ" altLang="cs-CZ" b="1">
                <a:solidFill>
                  <a:srgbClr val="006699"/>
                </a:solidFill>
              </a:rPr>
              <a:t>: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	</a:t>
            </a:r>
            <a:r>
              <a:rPr lang="cs-CZ" altLang="cs-CZ">
                <a:solidFill>
                  <a:srgbClr val="006699"/>
                </a:solidFill>
              </a:rPr>
              <a:t>- je produktem </a:t>
            </a:r>
            <a:r>
              <a:rPr lang="cs-CZ" altLang="cs-CZ">
                <a:solidFill>
                  <a:srgbClr val="00CC99"/>
                </a:solidFill>
              </a:rPr>
              <a:t>endotelových bb.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 sz="2400">
                <a:solidFill>
                  <a:srgbClr val="006699"/>
                </a:solidFill>
              </a:rPr>
              <a:t>(kolagen typu IV, 	   VII, fibronektin, laminin)</a:t>
            </a:r>
          </a:p>
          <a:p>
            <a:pPr>
              <a:buFontTx/>
              <a:buNone/>
            </a:pPr>
            <a:r>
              <a:rPr lang="cs-CZ" altLang="cs-CZ" sz="2400">
                <a:solidFill>
                  <a:srgbClr val="006699"/>
                </a:solidFill>
              </a:rPr>
              <a:t>		</a:t>
            </a:r>
            <a:r>
              <a:rPr lang="cs-CZ" altLang="cs-CZ">
                <a:solidFill>
                  <a:srgbClr val="006699"/>
                </a:solidFill>
              </a:rPr>
              <a:t>-</a:t>
            </a:r>
            <a:r>
              <a:rPr lang="cs-CZ" altLang="cs-CZ" sz="2400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</a:rPr>
              <a:t>obsahuje elastická vlákna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</a:t>
            </a:r>
            <a:r>
              <a:rPr lang="cs-CZ" altLang="cs-CZ">
                <a:solidFill>
                  <a:srgbClr val="006699"/>
                </a:solidFill>
              </a:rPr>
              <a:t> elasticita 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	- v periferii končí ve </a:t>
            </a:r>
            <a:r>
              <a:rPr lang="cs-CZ" altLang="cs-CZ" b="1">
                <a:solidFill>
                  <a:srgbClr val="00CC99"/>
                </a:solidFill>
              </a:rPr>
              <a:t>Schwalbeho linii</a:t>
            </a:r>
            <a:r>
              <a:rPr lang="cs-CZ" altLang="cs-CZ">
                <a:solidFill>
                  <a:srgbClr val="006699"/>
                </a:solidFill>
              </a:rPr>
              <a:t> 			  komorového úhlu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Mediální stěna orbity </a:t>
            </a:r>
            <a:endParaRPr lang="cs-CZ" altLang="cs-CZ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5943600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52400" y="1524000"/>
            <a:ext cx="365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Processus orbitalis ossis palatini</a:t>
            </a:r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>
            <a:off x="2057400" y="1981200"/>
            <a:ext cx="1371600" cy="1524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1600200" y="0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altLang="cs-CZ" sz="3600">
                <a:solidFill>
                  <a:srgbClr val="009900"/>
                </a:solidFill>
              </a:rPr>
              <a:t>Struktury komorového úhlu - </a:t>
            </a:r>
          </a:p>
          <a:p>
            <a:pPr algn="ctr"/>
            <a:r>
              <a:rPr lang="en-US" altLang="cs-CZ" sz="3600">
                <a:solidFill>
                  <a:srgbClr val="009900"/>
                </a:solidFill>
              </a:rPr>
              <a:t>Schwalbeho linie</a:t>
            </a:r>
          </a:p>
        </p:txBody>
      </p:sp>
      <p:pic>
        <p:nvPicPr>
          <p:cNvPr id="232451" name="Picture 3" descr="A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876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3" name="Rectangle 5"/>
          <p:cNvSpPr>
            <a:spLocks noChangeArrowheads="1"/>
          </p:cNvSpPr>
          <p:nvPr/>
        </p:nvSpPr>
        <p:spPr bwMode="auto">
          <a:xfrm>
            <a:off x="5011738" y="1524000"/>
            <a:ext cx="2009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Schwalbeho linie</a:t>
            </a: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3429000" y="2743200"/>
            <a:ext cx="2122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Schlemmův</a:t>
            </a:r>
            <a:r>
              <a:rPr lang="en-US" altLang="cs-CZ" sz="2000">
                <a:solidFill>
                  <a:schemeClr val="bg1"/>
                </a:solidFill>
              </a:rPr>
              <a:t> </a:t>
            </a:r>
            <a:r>
              <a:rPr lang="en-US" altLang="cs-CZ" sz="2000">
                <a:solidFill>
                  <a:schemeClr val="tx1"/>
                </a:solidFill>
              </a:rPr>
              <a:t>kanál</a:t>
            </a:r>
            <a:endParaRPr lang="en-US" altLang="cs-CZ" sz="2000">
              <a:solidFill>
                <a:schemeClr val="bg1"/>
              </a:solidFill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05338" y="20415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Trabeculum</a:t>
            </a:r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3048000" y="3505200"/>
            <a:ext cx="1233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Sklerální </a:t>
            </a:r>
          </a:p>
          <a:p>
            <a:r>
              <a:rPr lang="en-US" altLang="cs-CZ" sz="2000">
                <a:solidFill>
                  <a:schemeClr val="tx1"/>
                </a:solidFill>
              </a:rPr>
              <a:t>ostruha</a:t>
            </a:r>
            <a:endParaRPr lang="en-US" altLang="cs-CZ" sz="2000">
              <a:solidFill>
                <a:schemeClr val="bg1"/>
              </a:solidFill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1897063" y="4114800"/>
            <a:ext cx="119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Výběžky </a:t>
            </a:r>
          </a:p>
          <a:p>
            <a:r>
              <a:rPr lang="en-US" altLang="cs-CZ" sz="2000">
                <a:solidFill>
                  <a:schemeClr val="tx1"/>
                </a:solidFill>
              </a:rPr>
              <a:t>duhovky</a:t>
            </a:r>
            <a:endParaRPr lang="en-US" altLang="cs-CZ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  <a:endParaRPr lang="en-US" altLang="cs-CZ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b="1">
                <a:solidFill>
                  <a:srgbClr val="006699"/>
                </a:solidFill>
              </a:rPr>
              <a:t>5. </a:t>
            </a:r>
            <a:r>
              <a:rPr lang="cs-CZ" altLang="cs-CZ" b="1">
                <a:solidFill>
                  <a:srgbClr val="006699"/>
                </a:solidFill>
              </a:rPr>
              <a:t>Endotel:</a:t>
            </a:r>
            <a:r>
              <a:rPr lang="cs-CZ" altLang="cs-CZ">
                <a:solidFill>
                  <a:srgbClr val="006699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	- jedna vrstva polygonálních bb.	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	- po narození 4-5000 bb/mm</a:t>
            </a:r>
            <a:r>
              <a:rPr lang="cs-CZ" altLang="cs-CZ" baseline="30000">
                <a:solidFill>
                  <a:srgbClr val="006699"/>
                </a:solidFill>
              </a:rPr>
              <a:t>2</a:t>
            </a:r>
            <a:r>
              <a:rPr lang="cs-CZ" altLang="cs-CZ">
                <a:solidFill>
                  <a:srgbClr val="006699"/>
                </a:solidFill>
              </a:rPr>
              <a:t>; po 60. roce života	  2000 bb/mm</a:t>
            </a:r>
            <a:r>
              <a:rPr lang="cs-CZ" altLang="cs-CZ" baseline="30000">
                <a:solidFill>
                  <a:srgbClr val="006699"/>
                </a:solidFill>
              </a:rPr>
              <a:t>2</a:t>
            </a:r>
          </a:p>
          <a:p>
            <a:pPr>
              <a:buFontTx/>
              <a:buNone/>
            </a:pPr>
            <a:r>
              <a:rPr lang="cs-CZ" altLang="cs-CZ" baseline="30000">
                <a:solidFill>
                  <a:srgbClr val="006699"/>
                </a:solidFill>
              </a:rPr>
              <a:t>		</a:t>
            </a:r>
            <a:r>
              <a:rPr lang="cs-CZ" altLang="cs-CZ">
                <a:solidFill>
                  <a:srgbClr val="006699"/>
                </a:solidFill>
              </a:rPr>
              <a:t>- reparace endotelu probíhá zvětšováním 		  nepoškozených bb. - bb. se nedělí !!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	- Na/K - ATPázová pumpa endotelu pomáhá 	  udržovat konstantní hydrataci rohovky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 		  transparenci! Při  endotelií &lt; 500 </a:t>
            </a:r>
            <a:r>
              <a:rPr lang="cs-CZ" altLang="cs-CZ">
                <a:solidFill>
                  <a:srgbClr val="006699"/>
                </a:solidFill>
              </a:rPr>
              <a:t>bb/mm</a:t>
            </a:r>
            <a:r>
              <a:rPr lang="cs-CZ" altLang="cs-CZ" baseline="30000">
                <a:solidFill>
                  <a:srgbClr val="006699"/>
                </a:solidFill>
              </a:rPr>
              <a:t>2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 	  stromální edém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		</a:t>
            </a:r>
            <a:endParaRPr lang="en-US" altLang="cs-CZ">
              <a:solidFill>
                <a:srgbClr val="006699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419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51054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0">
                <a:solidFill>
                  <a:schemeClr val="tx1"/>
                </a:solidFill>
              </a:rPr>
              <a:t>Composite of contact lens related endothelial morphometry changes (x120). </a:t>
            </a:r>
          </a:p>
          <a:p>
            <a:pPr algn="ctr"/>
            <a:r>
              <a:rPr lang="cs-CZ" altLang="cs-CZ" sz="1600" b="0">
                <a:solidFill>
                  <a:schemeClr val="tx1"/>
                </a:solidFill>
              </a:rPr>
              <a:t>As duration of contact lens wear increases, there is a constant cell density, progressive reduction </a:t>
            </a:r>
          </a:p>
          <a:p>
            <a:pPr algn="ctr"/>
            <a:r>
              <a:rPr lang="cs-CZ" altLang="cs-CZ" sz="1600" b="0">
                <a:solidFill>
                  <a:schemeClr val="tx1"/>
                </a:solidFill>
              </a:rPr>
              <a:t>in percentage of hexagons, and progressive increase in coefficient of variation (CV) of cell size.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2438400" y="381000"/>
            <a:ext cx="440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Rohovkový endotel</a:t>
            </a:r>
            <a:endParaRPr lang="cs-CZ" altLang="cs-CZ" sz="3200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181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2743200" y="533400"/>
            <a:ext cx="3924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Rohovkový endotel</a:t>
            </a:r>
            <a:endParaRPr lang="cs-CZ" altLang="cs-CZ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Řez  rohovkou</a:t>
            </a:r>
          </a:p>
        </p:txBody>
      </p:sp>
      <p:pic>
        <p:nvPicPr>
          <p:cNvPr id="33796" name="Picture 4" descr="4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664325" cy="4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  <a:endParaRPr lang="en-US" altLang="cs-CZ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8964612" cy="40354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cs-CZ" sz="4000" b="1">
                <a:solidFill>
                  <a:srgbClr val="006699"/>
                </a:solidFill>
              </a:rPr>
              <a:t>Senzitivní inervace rohovky</a:t>
            </a:r>
            <a:r>
              <a:rPr lang="cs-CZ" altLang="cs-CZ">
                <a:solidFill>
                  <a:srgbClr val="006699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</a:t>
            </a:r>
            <a:r>
              <a:rPr lang="cs-CZ" altLang="cs-CZ" sz="3400">
                <a:solidFill>
                  <a:srgbClr val="006699"/>
                </a:solidFill>
              </a:rPr>
              <a:t>- Rohovka je nejcitlivější tkání v těle</a:t>
            </a:r>
          </a:p>
          <a:p>
            <a:pPr>
              <a:buFontTx/>
              <a:buNone/>
            </a:pPr>
            <a:r>
              <a:rPr lang="cs-CZ" altLang="cs-CZ" sz="3400">
                <a:solidFill>
                  <a:srgbClr val="006699"/>
                </a:solidFill>
              </a:rPr>
              <a:t>	- </a:t>
            </a:r>
            <a:r>
              <a:rPr lang="cs-CZ" altLang="cs-CZ" sz="3400">
                <a:solidFill>
                  <a:srgbClr val="00CC99"/>
                </a:solidFill>
              </a:rPr>
              <a:t>Plexus ciliaris</a:t>
            </a:r>
            <a:r>
              <a:rPr lang="cs-CZ" altLang="cs-CZ" sz="3400">
                <a:solidFill>
                  <a:srgbClr val="006699"/>
                </a:solidFill>
              </a:rPr>
              <a:t> (nervová pleteň mezi corpus 	ciliaris a sklérou) vlákna z nn. ciliares z  n. 	nasociliaris z  I. větve n. trigeminus 	(oftalmická)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 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		</a:t>
            </a:r>
            <a:endParaRPr lang="en-US" altLang="cs-CZ">
              <a:solidFill>
                <a:srgbClr val="006699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981075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Výživa  rohovky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569325" cy="5472112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  <a:latin typeface="Arial" panose="020B0604020202020204" pitchFamily="34" charset="0"/>
              </a:rPr>
              <a:t>Zásobení O</a:t>
            </a:r>
            <a:r>
              <a:rPr lang="cs-CZ" altLang="cs-CZ" b="1" baseline="-25000">
                <a:solidFill>
                  <a:srgbClr val="006699"/>
                </a:solidFill>
                <a:latin typeface="Arial" panose="020B0604020202020204" pitchFamily="34" charset="0"/>
              </a:rPr>
              <a:t>2</a:t>
            </a:r>
            <a:r>
              <a:rPr lang="cs-CZ" altLang="cs-CZ" b="1">
                <a:solidFill>
                  <a:srgbClr val="006699"/>
                </a:solidFill>
                <a:latin typeface="Arial" panose="020B0604020202020204" pitchFamily="34" charset="0"/>
              </a:rPr>
              <a:t> ze 3 zdrojů</a:t>
            </a:r>
            <a:r>
              <a:rPr lang="cs-CZ" altLang="cs-CZ"/>
              <a:t>:</a:t>
            </a:r>
          </a:p>
          <a:p>
            <a:pPr lvl="1"/>
            <a:r>
              <a:rPr lang="cs-CZ" altLang="cs-CZ" b="1">
                <a:solidFill>
                  <a:srgbClr val="CC0066"/>
                </a:solidFill>
              </a:rPr>
              <a:t>Přes slzný film</a:t>
            </a:r>
            <a:r>
              <a:rPr lang="cs-CZ" altLang="cs-CZ" b="1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</a:rPr>
              <a:t>z atmosféry (při otevřených očích) – </a:t>
            </a:r>
            <a:r>
              <a:rPr lang="cs-CZ" altLang="cs-CZ" i="1">
                <a:solidFill>
                  <a:srgbClr val="006699"/>
                </a:solidFill>
              </a:rPr>
              <a:t>epitel a větší část stromatu</a:t>
            </a:r>
            <a:r>
              <a:rPr lang="cs-CZ" altLang="cs-CZ">
                <a:solidFill>
                  <a:srgbClr val="006699"/>
                </a:solidFill>
              </a:rPr>
              <a:t>. P</a:t>
            </a:r>
            <a:r>
              <a:rPr lang="cs-CZ" altLang="cs-CZ" baseline="-25000">
                <a:solidFill>
                  <a:srgbClr val="006699"/>
                </a:solidFill>
              </a:rPr>
              <a:t>O2</a:t>
            </a:r>
            <a:r>
              <a:rPr lang="cs-CZ" altLang="cs-CZ">
                <a:solidFill>
                  <a:srgbClr val="006699"/>
                </a:solidFill>
              </a:rPr>
              <a:t>= 155mmHg</a:t>
            </a:r>
          </a:p>
          <a:p>
            <a:pPr lvl="1"/>
            <a:r>
              <a:rPr lang="cs-CZ" altLang="cs-CZ" b="1">
                <a:solidFill>
                  <a:srgbClr val="CC0066"/>
                </a:solidFill>
              </a:rPr>
              <a:t>Z komorové tekutiny</a:t>
            </a:r>
            <a:r>
              <a:rPr lang="cs-CZ" altLang="cs-CZ" b="1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</a:rPr>
              <a:t>– </a:t>
            </a:r>
            <a:r>
              <a:rPr lang="cs-CZ" altLang="cs-CZ" i="1">
                <a:solidFill>
                  <a:srgbClr val="006699"/>
                </a:solidFill>
              </a:rPr>
              <a:t>endotel a hlubší vrstvy stromatu</a:t>
            </a:r>
            <a:r>
              <a:rPr lang="cs-CZ" altLang="cs-CZ">
                <a:solidFill>
                  <a:srgbClr val="006699"/>
                </a:solidFill>
              </a:rPr>
              <a:t>  (O</a:t>
            </a:r>
            <a:r>
              <a:rPr lang="cs-CZ" altLang="cs-CZ" baseline="-25000">
                <a:solidFill>
                  <a:srgbClr val="006699"/>
                </a:solidFill>
              </a:rPr>
              <a:t>2</a:t>
            </a:r>
            <a:r>
              <a:rPr lang="cs-CZ" altLang="cs-CZ">
                <a:solidFill>
                  <a:srgbClr val="006699"/>
                </a:solidFill>
              </a:rPr>
              <a:t> se do KV dostává z cév duhovky a řasnatého tělesa) – zásobení nezávislé na vnějších vlivech. P</a:t>
            </a:r>
            <a:r>
              <a:rPr lang="cs-CZ" altLang="cs-CZ" baseline="-25000">
                <a:solidFill>
                  <a:srgbClr val="006699"/>
                </a:solidFill>
              </a:rPr>
              <a:t>O2</a:t>
            </a:r>
            <a:r>
              <a:rPr lang="cs-CZ" altLang="cs-CZ">
                <a:solidFill>
                  <a:srgbClr val="006699"/>
                </a:solidFill>
              </a:rPr>
              <a:t>= 55mmHg</a:t>
            </a:r>
          </a:p>
          <a:p>
            <a:pPr lvl="1"/>
            <a:r>
              <a:rPr lang="cs-CZ" altLang="cs-CZ" b="1">
                <a:solidFill>
                  <a:srgbClr val="CC0066"/>
                </a:solidFill>
              </a:rPr>
              <a:t>Ze spojivkových cév</a:t>
            </a:r>
            <a:r>
              <a:rPr lang="cs-CZ" altLang="cs-CZ" b="1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</a:rPr>
              <a:t>(při zavřených očích).           P</a:t>
            </a:r>
            <a:r>
              <a:rPr lang="cs-CZ" altLang="cs-CZ" baseline="-25000">
                <a:solidFill>
                  <a:srgbClr val="006699"/>
                </a:solidFill>
              </a:rPr>
              <a:t>O2</a:t>
            </a:r>
            <a:r>
              <a:rPr lang="cs-CZ" altLang="cs-CZ">
                <a:solidFill>
                  <a:srgbClr val="006699"/>
                </a:solidFill>
              </a:rPr>
              <a:t>= 55mmHg</a:t>
            </a:r>
            <a:endParaRPr lang="cs-CZ" altLang="cs-CZ"/>
          </a:p>
          <a:p>
            <a:r>
              <a:rPr lang="cs-CZ" altLang="cs-CZ" b="1">
                <a:solidFill>
                  <a:srgbClr val="006699"/>
                </a:solidFill>
                <a:latin typeface="Arial" panose="020B0604020202020204" pitchFamily="34" charset="0"/>
              </a:rPr>
              <a:t>Zásobení Glukózou </a:t>
            </a:r>
            <a:r>
              <a:rPr lang="cs-CZ" altLang="cs-CZ">
                <a:solidFill>
                  <a:srgbClr val="006699"/>
                </a:solidFill>
                <a:latin typeface="Arial" panose="020B0604020202020204" pitchFamily="34" charset="0"/>
              </a:rPr>
              <a:t>z KV – převážně anaerobní metabolizace </a:t>
            </a:r>
            <a:r>
              <a:rPr lang="cs-CZ" altLang="cs-CZ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laktát</a:t>
            </a:r>
            <a:r>
              <a:rPr lang="cs-CZ" altLang="cs-CZ">
                <a:solidFill>
                  <a:srgbClr val="006699"/>
                </a:solidFill>
                <a:latin typeface="Arial" panose="020B0604020202020204" pitchFamily="34" charset="0"/>
              </a:rPr>
              <a:t> </a:t>
            </a:r>
          </a:p>
          <a:p>
            <a:pPr lvl="1"/>
            <a:endParaRPr lang="cs-CZ" altLang="cs-CZ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Rohovka</a:t>
            </a:r>
            <a:endParaRPr lang="en-US" altLang="cs-CZ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76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Limbus rohovky 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</a:t>
            </a:r>
            <a:r>
              <a:rPr lang="cs-CZ" altLang="cs-CZ">
                <a:solidFill>
                  <a:srgbClr val="006699"/>
                </a:solidFill>
              </a:rPr>
              <a:t>- periferní, asi 1mm široký okraj rohovky 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6699"/>
                </a:solidFill>
              </a:rPr>
              <a:t>	- rohovka zde přechází do spojivky a do skléry 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		</a:t>
            </a:r>
          </a:p>
        </p:txBody>
      </p:sp>
      <p:pic>
        <p:nvPicPr>
          <p:cNvPr id="23757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82975"/>
            <a:ext cx="4648200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Řez  rohovkou</a:t>
            </a:r>
          </a:p>
        </p:txBody>
      </p:sp>
      <p:pic>
        <p:nvPicPr>
          <p:cNvPr id="205828" name="Picture 4" descr="cornea1.jpg (61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628650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CC0000"/>
                </a:solidFill>
                <a:latin typeface="Arial CE" panose="020B0604020202020204" pitchFamily="34" charset="0"/>
              </a:rPr>
              <a:t>Tunica vasculosa - uvea</a:t>
            </a:r>
            <a:endParaRPr lang="cs-CZ" altLang="cs-CZ" b="1">
              <a:solidFill>
                <a:srgbClr val="006699"/>
              </a:solidFill>
              <a:latin typeface="Arial CE" panose="020B0604020202020204" pitchFamily="34" charset="0"/>
            </a:endParaRP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334000"/>
          </a:xfrm>
        </p:spPr>
        <p:txBody>
          <a:bodyPr/>
          <a:lstStyle/>
          <a:p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Duhovka </a:t>
            </a:r>
          </a:p>
          <a:p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Řasnaté tělísko</a:t>
            </a:r>
          </a:p>
          <a:p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Cévnatka</a:t>
            </a:r>
          </a:p>
          <a:p>
            <a:pPr>
              <a:buFontTx/>
              <a:buNone/>
            </a:pPr>
            <a:endParaRPr lang="cs-CZ" altLang="cs-CZ" b="1">
              <a:solidFill>
                <a:schemeClr val="accent1"/>
              </a:solidFill>
              <a:latin typeface="Arial CE" panose="020B0604020202020204" pitchFamily="34" charset="0"/>
            </a:endParaRP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Vyživovací funkce </a:t>
            </a:r>
            <a:r>
              <a:rPr lang="cs-CZ" altLang="cs-CZ" sz="2400" b="1">
                <a:solidFill>
                  <a:srgbClr val="0000FF"/>
                </a:solidFill>
                <a:latin typeface="Arial CE" panose="020B0604020202020204" pitchFamily="34" charset="0"/>
              </a:rPr>
              <a:t>(včetně tyčinek, čípků a RPE)</a:t>
            </a:r>
            <a:endParaRPr lang="cs-CZ" altLang="cs-CZ" b="1">
              <a:solidFill>
                <a:srgbClr val="0000FF"/>
              </a:solidFill>
              <a:latin typeface="Arial CE" panose="020B0604020202020204" pitchFamily="34" charset="0"/>
            </a:endParaRP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Regulace světla vstupujícího do oka (duhovka)</a:t>
            </a: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Produkce nitrooční tekutiny (corpus ciliare)</a:t>
            </a: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Akomodace (corpus ciliare)</a:t>
            </a:r>
            <a:endParaRPr lang="cs-CZ" altLang="cs-CZ" b="1">
              <a:solidFill>
                <a:schemeClr val="accent1"/>
              </a:solidFill>
              <a:latin typeface="Arial CE" panose="020B0604020202020204" pitchFamily="34" charset="0"/>
            </a:endParaRPr>
          </a:p>
          <a:p>
            <a:endParaRPr lang="en-US" altLang="cs-CZ" b="1">
              <a:solidFill>
                <a:schemeClr val="accent1"/>
              </a:solidFill>
              <a:latin typeface="Arial CE" panose="020B0604020202020204" pitchFamily="34" charset="0"/>
            </a:endParaRPr>
          </a:p>
          <a:p>
            <a:endParaRPr lang="cs-CZ" altLang="cs-CZ" b="1">
              <a:solidFill>
                <a:schemeClr val="accent1"/>
              </a:solidFill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Laterální stěna orbity</a:t>
            </a:r>
            <a:endParaRPr lang="cs-CZ" altLang="cs-CZ"/>
          </a:p>
        </p:txBody>
      </p:sp>
      <p:sp>
        <p:nvSpPr>
          <p:cNvPr id="441349" name="Rectangle 1029"/>
          <p:cNvSpPr>
            <a:spLocks noChangeArrowheads="1"/>
          </p:cNvSpPr>
          <p:nvPr/>
        </p:nvSpPr>
        <p:spPr bwMode="auto">
          <a:xfrm>
            <a:off x="2743200" y="31242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cs-CZ" sz="4400" b="0"/>
          </a:p>
        </p:txBody>
      </p:sp>
      <p:sp>
        <p:nvSpPr>
          <p:cNvPr id="441351" name="Rectangle 1031"/>
          <p:cNvSpPr>
            <a:spLocks noChangeArrowheads="1"/>
          </p:cNvSpPr>
          <p:nvPr/>
        </p:nvSpPr>
        <p:spPr bwMode="auto">
          <a:xfrm>
            <a:off x="6858000" y="3657600"/>
            <a:ext cx="1911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Velké křídlo </a:t>
            </a:r>
          </a:p>
          <a:p>
            <a:r>
              <a:rPr lang="cs-CZ" altLang="cs-CZ"/>
              <a:t>kosti klínové </a:t>
            </a:r>
          </a:p>
        </p:txBody>
      </p:sp>
      <p:sp>
        <p:nvSpPr>
          <p:cNvPr id="441353" name="Rectangle 1033"/>
          <p:cNvSpPr>
            <a:spLocks noChangeArrowheads="1"/>
          </p:cNvSpPr>
          <p:nvPr/>
        </p:nvSpPr>
        <p:spPr bwMode="auto">
          <a:xfrm>
            <a:off x="6705600" y="2133600"/>
            <a:ext cx="2308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Fissura orbitalis</a:t>
            </a:r>
          </a:p>
          <a:p>
            <a:r>
              <a:rPr lang="cs-CZ" altLang="cs-CZ"/>
              <a:t>superior</a:t>
            </a:r>
          </a:p>
        </p:txBody>
      </p:sp>
      <p:sp>
        <p:nvSpPr>
          <p:cNvPr id="441355" name="Rectangle 1035"/>
          <p:cNvSpPr>
            <a:spLocks noChangeArrowheads="1"/>
          </p:cNvSpPr>
          <p:nvPr/>
        </p:nvSpPr>
        <p:spPr bwMode="auto">
          <a:xfrm>
            <a:off x="0" y="4191000"/>
            <a:ext cx="2308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Fissura orbitalis</a:t>
            </a:r>
          </a:p>
          <a:p>
            <a:r>
              <a:rPr lang="cs-CZ" altLang="cs-CZ"/>
              <a:t>inferior </a:t>
            </a:r>
          </a:p>
        </p:txBody>
      </p:sp>
      <p:pic>
        <p:nvPicPr>
          <p:cNvPr id="441359" name="Picture 1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3775"/>
            <a:ext cx="3506788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60" name="Line 1040"/>
          <p:cNvSpPr>
            <a:spLocks noChangeShapeType="1"/>
          </p:cNvSpPr>
          <p:nvPr/>
        </p:nvSpPr>
        <p:spPr bwMode="auto">
          <a:xfrm flipH="1">
            <a:off x="5181600" y="2590800"/>
            <a:ext cx="15240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1361" name="Line 1041"/>
          <p:cNvSpPr>
            <a:spLocks noChangeShapeType="1"/>
          </p:cNvSpPr>
          <p:nvPr/>
        </p:nvSpPr>
        <p:spPr bwMode="auto">
          <a:xfrm flipH="1" flipV="1">
            <a:off x="5181600" y="40386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1362" name="Line 1042"/>
          <p:cNvSpPr>
            <a:spLocks noChangeShapeType="1"/>
          </p:cNvSpPr>
          <p:nvPr/>
        </p:nvSpPr>
        <p:spPr bwMode="auto">
          <a:xfrm flipV="1">
            <a:off x="2286000" y="4343400"/>
            <a:ext cx="1981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1363" name="Rectangle 1043"/>
          <p:cNvSpPr>
            <a:spLocks noChangeArrowheads="1"/>
          </p:cNvSpPr>
          <p:nvPr/>
        </p:nvSpPr>
        <p:spPr bwMode="auto">
          <a:xfrm>
            <a:off x="0" y="3352800"/>
            <a:ext cx="243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Os  zygomaticum</a:t>
            </a:r>
          </a:p>
        </p:txBody>
      </p:sp>
      <p:sp>
        <p:nvSpPr>
          <p:cNvPr id="441365" name="Rectangle 1045"/>
          <p:cNvSpPr>
            <a:spLocks noChangeArrowheads="1"/>
          </p:cNvSpPr>
          <p:nvPr/>
        </p:nvSpPr>
        <p:spPr bwMode="auto">
          <a:xfrm>
            <a:off x="0" y="2351088"/>
            <a:ext cx="2670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/>
              <a:t>Foramen </a:t>
            </a:r>
          </a:p>
          <a:p>
            <a:pPr>
              <a:lnSpc>
                <a:spcPct val="90000"/>
              </a:lnSpc>
            </a:pPr>
            <a:r>
              <a:rPr lang="cs-CZ" altLang="cs-CZ"/>
              <a:t>zygomaticoorbitale</a:t>
            </a:r>
          </a:p>
        </p:txBody>
      </p:sp>
      <p:sp>
        <p:nvSpPr>
          <p:cNvPr id="441366" name="Line 1046"/>
          <p:cNvSpPr>
            <a:spLocks noChangeShapeType="1"/>
          </p:cNvSpPr>
          <p:nvPr/>
        </p:nvSpPr>
        <p:spPr bwMode="auto">
          <a:xfrm>
            <a:off x="2362200" y="36576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1367" name="Line 1047"/>
          <p:cNvSpPr>
            <a:spLocks noChangeShapeType="1"/>
          </p:cNvSpPr>
          <p:nvPr/>
        </p:nvSpPr>
        <p:spPr bwMode="auto">
          <a:xfrm>
            <a:off x="2667000" y="2971800"/>
            <a:ext cx="1066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1368" name="Rectangle 1048"/>
          <p:cNvSpPr>
            <a:spLocks noChangeArrowheads="1"/>
          </p:cNvSpPr>
          <p:nvPr/>
        </p:nvSpPr>
        <p:spPr bwMode="auto">
          <a:xfrm>
            <a:off x="0" y="5029200"/>
            <a:ext cx="1987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Canalis infra-</a:t>
            </a:r>
          </a:p>
          <a:p>
            <a:r>
              <a:rPr lang="cs-CZ" altLang="cs-CZ"/>
              <a:t>orbitalis </a:t>
            </a:r>
          </a:p>
        </p:txBody>
      </p:sp>
      <p:sp>
        <p:nvSpPr>
          <p:cNvPr id="441369" name="Line 1049"/>
          <p:cNvSpPr>
            <a:spLocks noChangeShapeType="1"/>
          </p:cNvSpPr>
          <p:nvPr/>
        </p:nvSpPr>
        <p:spPr bwMode="auto">
          <a:xfrm flipV="1">
            <a:off x="1981200" y="4648200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1370" name="Rectangle 1050"/>
          <p:cNvSpPr>
            <a:spLocks noChangeArrowheads="1"/>
          </p:cNvSpPr>
          <p:nvPr/>
        </p:nvSpPr>
        <p:spPr bwMode="auto">
          <a:xfrm>
            <a:off x="6629400" y="5334000"/>
            <a:ext cx="235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Sinus maxillaris </a:t>
            </a:r>
          </a:p>
        </p:txBody>
      </p:sp>
      <p:sp>
        <p:nvSpPr>
          <p:cNvPr id="441371" name="Line 1051"/>
          <p:cNvSpPr>
            <a:spLocks noChangeShapeType="1"/>
          </p:cNvSpPr>
          <p:nvPr/>
        </p:nvSpPr>
        <p:spPr bwMode="auto">
          <a:xfrm flipH="1" flipV="1">
            <a:off x="3886200" y="5562600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2051"/>
          <p:cNvSpPr>
            <a:spLocks noChangeArrowheads="1"/>
          </p:cNvSpPr>
          <p:nvPr/>
        </p:nvSpPr>
        <p:spPr bwMode="auto">
          <a:xfrm>
            <a:off x="2209800" y="76200"/>
            <a:ext cx="4848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3200" i="1">
                <a:solidFill>
                  <a:srgbClr val="CC0000"/>
                </a:solidFill>
                <a:latin typeface="Arial CE" panose="020B0604020202020204" pitchFamily="34" charset="0"/>
              </a:rPr>
              <a:t>Tunica vasculosa - uvea</a:t>
            </a:r>
            <a:endParaRPr lang="cs-CZ" altLang="cs-CZ" sz="3200" i="1">
              <a:solidFill>
                <a:srgbClr val="CC0000"/>
              </a:solidFill>
              <a:latin typeface="Arial CE" panose="020B0604020202020204" pitchFamily="34" charset="0"/>
            </a:endParaRPr>
          </a:p>
        </p:txBody>
      </p:sp>
      <p:pic>
        <p:nvPicPr>
          <p:cNvPr id="241668" name="Picture 2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54063"/>
            <a:ext cx="4892675" cy="61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CC0000"/>
                </a:solidFill>
                <a:latin typeface="Arial CE" panose="020B0604020202020204" pitchFamily="34" charset="0"/>
              </a:rPr>
              <a:t>Duhovka - iris</a:t>
            </a:r>
            <a:endParaRPr lang="cs-CZ" altLang="cs-CZ" b="1">
              <a:solidFill>
                <a:srgbClr val="006699"/>
              </a:solidFill>
              <a:latin typeface="Arial CE" panose="020B0604020202020204" pitchFamily="34" charset="0"/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334000"/>
          </a:xfrm>
        </p:spPr>
        <p:txBody>
          <a:bodyPr/>
          <a:lstStyle/>
          <a:p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Odděluje přední a zadní komoru oční</a:t>
            </a:r>
          </a:p>
          <a:p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Zornice (pupila)</a:t>
            </a:r>
          </a:p>
          <a:p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Pupilární oblast - duhovkové okruží </a:t>
            </a:r>
            <a:r>
              <a:rPr lang="cs-CZ" altLang="cs-CZ" sz="2400" b="1">
                <a:solidFill>
                  <a:schemeClr val="accent1"/>
                </a:solidFill>
                <a:latin typeface="Arial CE" panose="020B0604020202020204" pitchFamily="34" charset="0"/>
              </a:rPr>
              <a:t>(vyvýšená přechodná zóna)</a:t>
            </a:r>
            <a:r>
              <a:rPr lang="cs-CZ" altLang="cs-CZ" b="1">
                <a:solidFill>
                  <a:schemeClr val="accent1"/>
                </a:solidFill>
                <a:latin typeface="Arial CE" panose="020B0604020202020204" pitchFamily="34" charset="0"/>
              </a:rPr>
              <a:t> -  ciliární oblast</a:t>
            </a:r>
          </a:p>
          <a:p>
            <a:endParaRPr lang="cs-CZ" altLang="cs-CZ" b="1">
              <a:solidFill>
                <a:schemeClr val="accent1"/>
              </a:solidFill>
              <a:latin typeface="Arial CE" panose="020B0604020202020204" pitchFamily="34" charset="0"/>
            </a:endParaRPr>
          </a:p>
        </p:txBody>
      </p:sp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24263"/>
            <a:ext cx="457200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553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CC0000"/>
                </a:solidFill>
                <a:latin typeface="Arial CE" panose="020B0604020202020204" pitchFamily="34" charset="0"/>
              </a:rPr>
              <a:t>Duhovka - iris</a:t>
            </a:r>
            <a:endParaRPr lang="cs-CZ" altLang="cs-CZ" b="1" i="1">
              <a:solidFill>
                <a:srgbClr val="CC0000"/>
              </a:solidFill>
              <a:latin typeface="Arial CE" panose="020B0604020202020204" pitchFamily="34" charset="0"/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334000"/>
          </a:xfrm>
        </p:spPr>
        <p:txBody>
          <a:bodyPr/>
          <a:lstStyle/>
          <a:p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Duhovková tkáň se skládá z </a:t>
            </a:r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předního listu 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(mezoderm) a </a:t>
            </a:r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zadního listu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(ektoderm)</a:t>
            </a: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Endotel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pokrývá přední plochu duhovky</a:t>
            </a: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Stroma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- pojivo s kolagenními a elastickými vlákny</a:t>
            </a: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Circulus arteriosus iridis major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2800">
                <a:solidFill>
                  <a:srgbClr val="0000FF"/>
                </a:solidFill>
                <a:latin typeface="Arial CE" panose="020B0604020202020204" pitchFamily="34" charset="0"/>
              </a:rPr>
              <a:t>(kořen duhovky a přední partie corpus ciliare)</a:t>
            </a:r>
            <a:endParaRPr lang="cs-CZ" altLang="cs-CZ">
              <a:solidFill>
                <a:srgbClr val="0000FF"/>
              </a:solidFill>
              <a:latin typeface="Arial CE" panose="020B0604020202020204" pitchFamily="34" charset="0"/>
            </a:endParaRP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Circulus arteriosus iridis minor </a:t>
            </a:r>
            <a:r>
              <a:rPr lang="cs-CZ" altLang="cs-CZ" sz="2800">
                <a:solidFill>
                  <a:srgbClr val="0000FF"/>
                </a:solidFill>
                <a:latin typeface="Arial CE" panose="020B0604020202020204" pitchFamily="34" charset="0"/>
              </a:rPr>
              <a:t>(kapilární kličky v oblasti sfinkteru)</a:t>
            </a:r>
            <a:endParaRPr lang="cs-CZ" altLang="cs-CZ" b="1">
              <a:solidFill>
                <a:srgbClr val="0000FF"/>
              </a:solidFill>
              <a:latin typeface="Arial CE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altLang="cs-CZ" b="1" i="1">
                <a:solidFill>
                  <a:srgbClr val="CC0000"/>
                </a:solidFill>
                <a:latin typeface="Arial CE" panose="020B0604020202020204" pitchFamily="34" charset="0"/>
              </a:rPr>
              <a:t>Svaly  duhovky</a:t>
            </a:r>
            <a:endParaRPr lang="cs-CZ" altLang="cs-CZ" b="1" i="1">
              <a:solidFill>
                <a:srgbClr val="CC0000"/>
              </a:solidFill>
              <a:latin typeface="Arial CE" panose="020B0604020202020204" pitchFamily="34" charset="0"/>
            </a:endParaRPr>
          </a:p>
        </p:txBody>
      </p:sp>
      <p:pic>
        <p:nvPicPr>
          <p:cNvPr id="4659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65163"/>
            <a:ext cx="685800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5931" name="Rectangle 11"/>
          <p:cNvSpPr>
            <a:spLocks noChangeArrowheads="1"/>
          </p:cNvSpPr>
          <p:nvPr/>
        </p:nvSpPr>
        <p:spPr bwMode="auto">
          <a:xfrm>
            <a:off x="2895600" y="914400"/>
            <a:ext cx="2706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M. sphincter pupillae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(parasympaticus)</a:t>
            </a:r>
          </a:p>
        </p:txBody>
      </p:sp>
      <p:sp>
        <p:nvSpPr>
          <p:cNvPr id="465932" name="Line 12"/>
          <p:cNvSpPr>
            <a:spLocks noChangeShapeType="1"/>
          </p:cNvSpPr>
          <p:nvPr/>
        </p:nvSpPr>
        <p:spPr bwMode="auto">
          <a:xfrm>
            <a:off x="5334000" y="1295400"/>
            <a:ext cx="20574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33" name="Line 13"/>
          <p:cNvSpPr>
            <a:spLocks noChangeShapeType="1"/>
          </p:cNvSpPr>
          <p:nvPr/>
        </p:nvSpPr>
        <p:spPr bwMode="auto">
          <a:xfrm>
            <a:off x="5334000" y="1295400"/>
            <a:ext cx="144780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34" name="Rectangle 14"/>
          <p:cNvSpPr>
            <a:spLocks noChangeArrowheads="1"/>
          </p:cNvSpPr>
          <p:nvPr/>
        </p:nvSpPr>
        <p:spPr bwMode="auto">
          <a:xfrm>
            <a:off x="381000" y="1676400"/>
            <a:ext cx="25638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M. dilatator pupillae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(sympaticus)</a:t>
            </a:r>
          </a:p>
        </p:txBody>
      </p:sp>
      <p:sp>
        <p:nvSpPr>
          <p:cNvPr id="465935" name="Line 15"/>
          <p:cNvSpPr>
            <a:spLocks noChangeShapeType="1"/>
          </p:cNvSpPr>
          <p:nvPr/>
        </p:nvSpPr>
        <p:spPr bwMode="auto">
          <a:xfrm>
            <a:off x="2971800" y="2057400"/>
            <a:ext cx="365760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36" name="Line 16"/>
          <p:cNvSpPr>
            <a:spLocks noChangeShapeType="1"/>
          </p:cNvSpPr>
          <p:nvPr/>
        </p:nvSpPr>
        <p:spPr bwMode="auto">
          <a:xfrm>
            <a:off x="2971800" y="2057400"/>
            <a:ext cx="152400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37" name="Rectangle 17"/>
          <p:cNvSpPr>
            <a:spLocks noChangeArrowheads="1"/>
          </p:cNvSpPr>
          <p:nvPr/>
        </p:nvSpPr>
        <p:spPr bwMode="auto">
          <a:xfrm>
            <a:off x="3962400" y="5029200"/>
            <a:ext cx="2228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Cirkulární vlákna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m. ciliaris</a:t>
            </a:r>
          </a:p>
        </p:txBody>
      </p:sp>
      <p:sp>
        <p:nvSpPr>
          <p:cNvPr id="465938" name="Line 18"/>
          <p:cNvSpPr>
            <a:spLocks noChangeShapeType="1"/>
          </p:cNvSpPr>
          <p:nvPr/>
        </p:nvSpPr>
        <p:spPr bwMode="auto">
          <a:xfrm flipH="1" flipV="1">
            <a:off x="4114800" y="47244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39" name="Rectangle 19"/>
          <p:cNvSpPr>
            <a:spLocks noChangeArrowheads="1"/>
          </p:cNvSpPr>
          <p:nvPr/>
        </p:nvSpPr>
        <p:spPr bwMode="auto">
          <a:xfrm>
            <a:off x="2133600" y="5562600"/>
            <a:ext cx="203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Radiální vlákna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m. ciliaris</a:t>
            </a:r>
          </a:p>
        </p:txBody>
      </p:sp>
      <p:sp>
        <p:nvSpPr>
          <p:cNvPr id="465940" name="Line 20"/>
          <p:cNvSpPr>
            <a:spLocks noChangeShapeType="1"/>
          </p:cNvSpPr>
          <p:nvPr/>
        </p:nvSpPr>
        <p:spPr bwMode="auto">
          <a:xfrm flipV="1">
            <a:off x="2819400" y="4800600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41" name="Rectangle 21"/>
          <p:cNvSpPr>
            <a:spLocks noChangeArrowheads="1"/>
          </p:cNvSpPr>
          <p:nvPr/>
        </p:nvSpPr>
        <p:spPr bwMode="auto">
          <a:xfrm>
            <a:off x="152400" y="3886200"/>
            <a:ext cx="16779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Meridionální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vlákna 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m. ciliaris</a:t>
            </a:r>
          </a:p>
        </p:txBody>
      </p:sp>
      <p:sp>
        <p:nvSpPr>
          <p:cNvPr id="465942" name="Line 22"/>
          <p:cNvSpPr>
            <a:spLocks noChangeShapeType="1"/>
          </p:cNvSpPr>
          <p:nvPr/>
        </p:nvSpPr>
        <p:spPr bwMode="auto">
          <a:xfrm>
            <a:off x="1828800" y="4191000"/>
            <a:ext cx="1447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43" name="Rectangle 23"/>
          <p:cNvSpPr>
            <a:spLocks noChangeArrowheads="1"/>
          </p:cNvSpPr>
          <p:nvPr/>
        </p:nvSpPr>
        <p:spPr bwMode="auto">
          <a:xfrm>
            <a:off x="7543800" y="4267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Processus 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ciliares</a:t>
            </a:r>
          </a:p>
        </p:txBody>
      </p:sp>
      <p:sp>
        <p:nvSpPr>
          <p:cNvPr id="465944" name="Line 24"/>
          <p:cNvSpPr>
            <a:spLocks noChangeShapeType="1"/>
          </p:cNvSpPr>
          <p:nvPr/>
        </p:nvSpPr>
        <p:spPr bwMode="auto">
          <a:xfrm flipH="1" flipV="1">
            <a:off x="4953000" y="4343400"/>
            <a:ext cx="2667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5945" name="Line 25"/>
          <p:cNvSpPr>
            <a:spLocks noChangeShapeType="1"/>
          </p:cNvSpPr>
          <p:nvPr/>
        </p:nvSpPr>
        <p:spPr bwMode="auto">
          <a:xfrm flipH="1">
            <a:off x="4876800" y="4572000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Ventrální pohled na iris</a:t>
            </a:r>
            <a:endParaRPr lang="cs-CZ" altLang="cs-CZ"/>
          </a:p>
        </p:txBody>
      </p:sp>
      <p:pic>
        <p:nvPicPr>
          <p:cNvPr id="46694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63086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48" name="Rectangle 1028"/>
          <p:cNvSpPr>
            <a:spLocks noChangeArrowheads="1"/>
          </p:cNvSpPr>
          <p:nvPr/>
        </p:nvSpPr>
        <p:spPr bwMode="auto">
          <a:xfrm>
            <a:off x="6662738" y="1447800"/>
            <a:ext cx="2481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Anulus iridis major</a:t>
            </a:r>
          </a:p>
        </p:txBody>
      </p:sp>
      <p:sp>
        <p:nvSpPr>
          <p:cNvPr id="466949" name="Line 1029"/>
          <p:cNvSpPr>
            <a:spLocks noChangeShapeType="1"/>
          </p:cNvSpPr>
          <p:nvPr/>
        </p:nvSpPr>
        <p:spPr bwMode="auto">
          <a:xfrm flipH="1">
            <a:off x="6019800" y="1905000"/>
            <a:ext cx="1143000" cy="1447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6950" name="Line 1030"/>
          <p:cNvSpPr>
            <a:spLocks noChangeShapeType="1"/>
          </p:cNvSpPr>
          <p:nvPr/>
        </p:nvSpPr>
        <p:spPr bwMode="auto">
          <a:xfrm flipH="1">
            <a:off x="7010400" y="1905000"/>
            <a:ext cx="1524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6951" name="Rectangle 1031"/>
          <p:cNvSpPr>
            <a:spLocks noChangeArrowheads="1"/>
          </p:cNvSpPr>
          <p:nvPr/>
        </p:nvSpPr>
        <p:spPr bwMode="auto">
          <a:xfrm>
            <a:off x="6662738" y="5791200"/>
            <a:ext cx="2495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Anulus iridis minor</a:t>
            </a:r>
          </a:p>
        </p:txBody>
      </p:sp>
      <p:sp>
        <p:nvSpPr>
          <p:cNvPr id="466952" name="Line 1032"/>
          <p:cNvSpPr>
            <a:spLocks noChangeShapeType="1"/>
          </p:cNvSpPr>
          <p:nvPr/>
        </p:nvSpPr>
        <p:spPr bwMode="auto">
          <a:xfrm flipH="1" flipV="1">
            <a:off x="5486400" y="4724400"/>
            <a:ext cx="12192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6953" name="Line 1033"/>
          <p:cNvSpPr>
            <a:spLocks noChangeShapeType="1"/>
          </p:cNvSpPr>
          <p:nvPr/>
        </p:nvSpPr>
        <p:spPr bwMode="auto">
          <a:xfrm flipH="1" flipV="1">
            <a:off x="6096000" y="4419600"/>
            <a:ext cx="609600" cy="1447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6954" name="Rectangle 1034"/>
          <p:cNvSpPr>
            <a:spLocks noChangeArrowheads="1"/>
          </p:cNvSpPr>
          <p:nvPr/>
        </p:nvSpPr>
        <p:spPr bwMode="auto">
          <a:xfrm>
            <a:off x="0" y="2286000"/>
            <a:ext cx="1933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Přední plocha 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čočky</a:t>
            </a:r>
          </a:p>
        </p:txBody>
      </p:sp>
      <p:sp>
        <p:nvSpPr>
          <p:cNvPr id="466955" name="Line 1035"/>
          <p:cNvSpPr>
            <a:spLocks noChangeShapeType="1"/>
          </p:cNvSpPr>
          <p:nvPr/>
        </p:nvSpPr>
        <p:spPr bwMode="auto">
          <a:xfrm>
            <a:off x="1676400" y="2667000"/>
            <a:ext cx="25146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0"/>
            <a:ext cx="3995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CC0000"/>
                </a:solidFill>
                <a:latin typeface="Arial CE" panose="020B0604020202020204" pitchFamily="34" charset="0"/>
              </a:rPr>
              <a:t>Duhovka - iris</a:t>
            </a:r>
            <a:endParaRPr lang="cs-CZ" altLang="cs-CZ" b="1" i="1">
              <a:solidFill>
                <a:srgbClr val="CC0000"/>
              </a:solidFill>
              <a:latin typeface="Arial CE" panose="020B0604020202020204" pitchFamily="34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3340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Barva duhovky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je závislá na množství pigmentu ve stromatu a skladbě duhovkové tkáně </a:t>
            </a:r>
            <a:r>
              <a:rPr lang="cs-CZ" altLang="cs-CZ" sz="2800">
                <a:solidFill>
                  <a:srgbClr val="0000FF"/>
                </a:solidFill>
                <a:latin typeface="Arial CE" panose="020B0604020202020204" pitchFamily="34" charset="0"/>
              </a:rPr>
              <a:t>(</a:t>
            </a:r>
            <a:r>
              <a:rPr lang="cs-CZ" altLang="cs-CZ" sz="2800">
                <a:solidFill>
                  <a:srgbClr val="00CC99"/>
                </a:solidFill>
                <a:latin typeface="Arial CE" panose="020B0604020202020204" pitchFamily="34" charset="0"/>
              </a:rPr>
              <a:t>albíni</a:t>
            </a:r>
            <a:r>
              <a:rPr lang="cs-CZ" altLang="cs-CZ" sz="2800">
                <a:solidFill>
                  <a:srgbClr val="0000FF"/>
                </a:solidFill>
                <a:latin typeface="Arial CE" panose="020B0604020202020204" pitchFamily="34" charset="0"/>
              </a:rPr>
              <a:t> nemají v epitelu ani ve stromatu žádný pigment)</a:t>
            </a:r>
            <a:endParaRPr lang="cs-CZ" altLang="cs-CZ" b="1">
              <a:solidFill>
                <a:srgbClr val="0000FF"/>
              </a:solidFill>
              <a:latin typeface="Arial CE" panose="020B0604020202020204" pitchFamily="34" charset="0"/>
            </a:endParaRPr>
          </a:p>
          <a:p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Epitel duhovky 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tvoří zadní list duhovky a má   2 vrstvy:</a:t>
            </a:r>
          </a:p>
          <a:p>
            <a:pPr lvl="1"/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přední vrstva bb.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je prodloužením RPE</a:t>
            </a:r>
          </a:p>
          <a:p>
            <a:pPr lvl="1"/>
            <a:r>
              <a:rPr lang="cs-CZ" altLang="cs-CZ" b="1">
                <a:solidFill>
                  <a:srgbClr val="0000FF"/>
                </a:solidFill>
                <a:latin typeface="Arial CE" panose="020B0604020202020204" pitchFamily="34" charset="0"/>
              </a:rPr>
              <a:t>zadní vrstva bb.</a:t>
            </a:r>
            <a:r>
              <a:rPr lang="cs-CZ" altLang="cs-CZ">
                <a:solidFill>
                  <a:srgbClr val="0000FF"/>
                </a:solidFill>
                <a:latin typeface="Arial CE" panose="020B0604020202020204" pitchFamily="34" charset="0"/>
              </a:rPr>
              <a:t> (více do centra bulbu) je pokračováním nepigmentovaného ciliárního epitelu</a:t>
            </a:r>
            <a:endParaRPr lang="cs-CZ" altLang="cs-CZ" b="1">
              <a:solidFill>
                <a:srgbClr val="0000FF"/>
              </a:solidFill>
              <a:latin typeface="Arial CE" panose="020B0604020202020204" pitchFamily="34" charset="0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tipiris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6137275" cy="45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 i="1">
                <a:solidFill>
                  <a:srgbClr val="CC0000"/>
                </a:solidFill>
                <a:latin typeface="Arial CE" panose="020B0604020202020204" pitchFamily="34" charset="0"/>
              </a:rPr>
              <a:t>Dvě vrstvy epitelu duhovky, m. sphincter pupillae, pigmentové bb. stromatu 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Duhovka - Iris</a:t>
            </a:r>
          </a:p>
        </p:txBody>
      </p:sp>
      <p:pic>
        <p:nvPicPr>
          <p:cNvPr id="206852" name="Picture 4" descr="iris.jpg (3182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486400" cy="36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Buňka</a:t>
            </a:r>
          </a:p>
        </p:txBody>
      </p:sp>
      <p:pic>
        <p:nvPicPr>
          <p:cNvPr id="688134" name="Picture 6" descr="cell_structur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06463"/>
            <a:ext cx="7920038" cy="5940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sz="7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Otvory v očnici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Canalis opticus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opticus, a. ophthalmica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Fissura orbitalis superior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III, n. IV, n. VI,        n. V/1 (n. ophthalmicus), v. ophthalmica superior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Fissura orbitalis inferior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et n. infraorbitalis,       n. zygomaticus, v. ophthalmica inferior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Canalis infraorbilatis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a., v., n. infraorbitalis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Foramen ethmoidale anterius et posterius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vasa et n. ethmoidalis anterior et posterior</a:t>
            </a: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Canalis nasolacrimalis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ductus nasolacrimalis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Foramen zygomaticoorbitale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cs-CZ" altLang="cs-CZ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zygomaticus + a.</a:t>
            </a:r>
            <a:endParaRPr lang="cs-CZ" altLang="cs-CZ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Corpus ciliare</a:t>
            </a:r>
            <a:endParaRPr lang="en-US" altLang="cs-CZ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cs-CZ" altLang="cs-CZ">
                <a:solidFill>
                  <a:schemeClr val="accent2"/>
                </a:solidFill>
              </a:rPr>
              <a:t>Leží mezi kořenem duhovky a ora serrata</a:t>
            </a:r>
          </a:p>
          <a:p>
            <a:pPr lvl="1"/>
            <a:r>
              <a:rPr lang="cs-CZ" altLang="cs-CZ" b="1">
                <a:solidFill>
                  <a:schemeClr val="accent2"/>
                </a:solidFill>
              </a:rPr>
              <a:t>Pars plicata</a:t>
            </a:r>
            <a:r>
              <a:rPr lang="cs-CZ" altLang="cs-CZ">
                <a:solidFill>
                  <a:schemeClr val="accent2"/>
                </a:solidFill>
              </a:rPr>
              <a:t> (výběžky v předních partiích c.ciliare)</a:t>
            </a:r>
          </a:p>
          <a:p>
            <a:pPr lvl="1"/>
            <a:r>
              <a:rPr lang="cs-CZ" altLang="cs-CZ" b="1">
                <a:solidFill>
                  <a:schemeClr val="accent2"/>
                </a:solidFill>
              </a:rPr>
              <a:t>Pars plana</a:t>
            </a:r>
            <a:endParaRPr lang="cs-CZ" altLang="cs-CZ">
              <a:solidFill>
                <a:schemeClr val="accent2"/>
              </a:solidFill>
            </a:endParaRPr>
          </a:p>
          <a:p>
            <a:pPr lvl="1"/>
            <a:r>
              <a:rPr lang="cs-CZ" altLang="cs-CZ" b="1">
                <a:solidFill>
                  <a:schemeClr val="accent2"/>
                </a:solidFill>
              </a:rPr>
              <a:t>Processus ciliares </a:t>
            </a:r>
            <a:r>
              <a:rPr lang="cs-CZ" altLang="cs-CZ">
                <a:solidFill>
                  <a:schemeClr val="accent2"/>
                </a:solidFill>
              </a:rPr>
              <a:t>(radiální výběžky v pars plicata)</a:t>
            </a:r>
          </a:p>
          <a:p>
            <a:pPr lvl="1"/>
            <a:r>
              <a:rPr lang="cs-CZ" altLang="cs-CZ" b="1">
                <a:solidFill>
                  <a:schemeClr val="accent2"/>
                </a:solidFill>
              </a:rPr>
              <a:t>M. ciliaris </a:t>
            </a:r>
            <a:r>
              <a:rPr lang="cs-CZ" altLang="cs-CZ">
                <a:solidFill>
                  <a:schemeClr val="accent2"/>
                </a:solidFill>
              </a:rPr>
              <a:t>(v bazální části c. ciliare)</a:t>
            </a:r>
          </a:p>
          <a:p>
            <a:r>
              <a:rPr lang="cs-CZ" altLang="cs-CZ" b="1">
                <a:solidFill>
                  <a:schemeClr val="accent2"/>
                </a:solidFill>
              </a:rPr>
              <a:t>Lamina supraciliaris</a:t>
            </a:r>
            <a:r>
              <a:rPr lang="cs-CZ" altLang="cs-CZ">
                <a:solidFill>
                  <a:schemeClr val="accent2"/>
                </a:solidFill>
              </a:rPr>
              <a:t> - řídká pojivová tkáň mezi sklérou a c.ciliare - pokračování suprachoroidálního prostoru </a:t>
            </a:r>
          </a:p>
          <a:p>
            <a:r>
              <a:rPr lang="cs-CZ" altLang="cs-CZ">
                <a:solidFill>
                  <a:schemeClr val="accent2"/>
                </a:solidFill>
              </a:rPr>
              <a:t>Funkce: 	1. Akomodace</a:t>
            </a:r>
          </a:p>
          <a:p>
            <a:pPr>
              <a:buFontTx/>
              <a:buNone/>
            </a:pPr>
            <a:r>
              <a:rPr lang="cs-CZ" altLang="cs-CZ">
                <a:solidFill>
                  <a:schemeClr val="accent2"/>
                </a:solidFill>
              </a:rPr>
              <a:t>			2. Produkce komorové tekutiny</a:t>
            </a:r>
          </a:p>
          <a:p>
            <a:endParaRPr lang="cs-CZ" altLang="cs-CZ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2532" name="Picture 4" descr="ey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1922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5181600" y="2133600"/>
            <a:ext cx="2790825" cy="3022600"/>
            <a:chOff x="-3" y="-3"/>
            <a:chExt cx="1758" cy="1904"/>
          </a:xfrm>
        </p:grpSpPr>
        <p:grpSp>
          <p:nvGrpSpPr>
            <p:cNvPr id="22540" name="Group 12"/>
            <p:cNvGrpSpPr>
              <a:grpSpLocks/>
            </p:cNvGrpSpPr>
            <p:nvPr/>
          </p:nvGrpSpPr>
          <p:grpSpPr bwMode="auto">
            <a:xfrm>
              <a:off x="0" y="0"/>
              <a:ext cx="1752" cy="1898"/>
              <a:chOff x="0" y="0"/>
              <a:chExt cx="1752" cy="1898"/>
            </a:xfrm>
          </p:grpSpPr>
          <p:sp>
            <p:nvSpPr>
              <p:cNvPr id="22538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52" cy="1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>
                    <a:solidFill>
                      <a:schemeClr val="tx1"/>
                    </a:solidFill>
                  </a:rPr>
                  <a:t>1. Čočka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2. Ora serrata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3. Skléra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4. Ciliární výběžky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5. Pars plicata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6. Pars plana</a:t>
                </a:r>
                <a:r>
                  <a:rPr lang="cs-CZ" altLang="cs-CZ" b="0">
                    <a:solidFill>
                      <a:schemeClr val="tx1"/>
                    </a:solidFill>
                  </a:rPr>
                  <a:t>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39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52" cy="189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2541" name="Rectangle 13"/>
            <p:cNvSpPr>
              <a:spLocks noChangeArrowheads="1"/>
            </p:cNvSpPr>
            <p:nvPr/>
          </p:nvSpPr>
          <p:spPr bwMode="auto">
            <a:xfrm>
              <a:off x="-3" y="-3"/>
              <a:ext cx="1758" cy="1904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588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2548" name="Group 20"/>
          <p:cNvGrpSpPr>
            <a:grpSpLocks/>
          </p:cNvGrpSpPr>
          <p:nvPr/>
        </p:nvGrpSpPr>
        <p:grpSpPr bwMode="auto">
          <a:xfrm>
            <a:off x="2209800" y="304800"/>
            <a:ext cx="5053013" cy="466725"/>
            <a:chOff x="-3" y="-3"/>
            <a:chExt cx="3183" cy="294"/>
          </a:xfrm>
        </p:grpSpPr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0" y="0"/>
              <a:ext cx="3177" cy="288"/>
              <a:chOff x="0" y="0"/>
              <a:chExt cx="3177" cy="288"/>
            </a:xfrm>
          </p:grpSpPr>
          <p:sp>
            <p:nvSpPr>
              <p:cNvPr id="22544" name="Rectangle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17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2800">
                    <a:solidFill>
                      <a:schemeClr val="tx1"/>
                    </a:solidFill>
                    <a:latin typeface="Arial" panose="020B0604020202020204" pitchFamily="34" charset="0"/>
                  </a:rPr>
                  <a:t>Koronární  řez  oční  koulí</a:t>
                </a:r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45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177" cy="28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2547" name="Rectangle 19"/>
            <p:cNvSpPr>
              <a:spLocks noChangeArrowheads="1"/>
            </p:cNvSpPr>
            <p:nvPr/>
          </p:nvSpPr>
          <p:spPr bwMode="auto">
            <a:xfrm>
              <a:off x="-3" y="-3"/>
              <a:ext cx="3183" cy="294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69988"/>
            <a:ext cx="5715000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Iris a corpus ciliare - dorzální pohled</a:t>
            </a:r>
            <a:endParaRPr lang="cs-CZ" altLang="cs-CZ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28600" y="2057400"/>
            <a:ext cx="1074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Corpus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ciliare</a:t>
            </a: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1219200" y="2438400"/>
            <a:ext cx="19812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1219200" y="2438400"/>
            <a:ext cx="1143000" cy="1828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7467600" y="2133600"/>
            <a:ext cx="1539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Processus </a:t>
            </a:r>
          </a:p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ciliares</a:t>
            </a: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>
            <a:off x="6324600" y="2514600"/>
            <a:ext cx="10668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6324600" y="2514600"/>
            <a:ext cx="1066800" cy="1066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7359650" y="4114800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Facies </a:t>
            </a:r>
          </a:p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posterior iridis</a:t>
            </a:r>
            <a:endParaRPr lang="cs-CZ" altLang="cs-CZ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H="1" flipV="1">
            <a:off x="5638800" y="4419600"/>
            <a:ext cx="1752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7029450" y="51816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Facies </a:t>
            </a:r>
          </a:p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posterior corneae</a:t>
            </a: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 flipV="1">
            <a:off x="4724400" y="4267200"/>
            <a:ext cx="23622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Dorzální pohled na výřez corpus ciliare</a:t>
            </a:r>
            <a:endParaRPr lang="cs-CZ" altLang="cs-CZ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26275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7467600" y="213360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Plicae iridis</a:t>
            </a: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6705600" y="2438400"/>
            <a:ext cx="8382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5181600" y="2133600"/>
            <a:ext cx="169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Plicae ciliares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>
            <a:off x="4800600" y="2514600"/>
            <a:ext cx="7620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H="1">
            <a:off x="4953000" y="2514600"/>
            <a:ext cx="6096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172200" y="5867400"/>
            <a:ext cx="219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Processus ciliares</a:t>
            </a:r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H="1" flipV="1">
            <a:off x="5257800" y="5638800"/>
            <a:ext cx="8382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H="1" flipV="1">
            <a:off x="5257800" y="5181600"/>
            <a:ext cx="8382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2667000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Ora serrata</a:t>
            </a:r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>
            <a:off x="1066800" y="3048000"/>
            <a:ext cx="7620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>
            <a:off x="1066800" y="3048000"/>
            <a:ext cx="6858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Musculus ciliaris</a:t>
            </a:r>
            <a:endParaRPr lang="en-US" altLang="cs-CZ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accent2"/>
                </a:solidFill>
              </a:rPr>
              <a:t>Müllerův sval</a:t>
            </a:r>
            <a:r>
              <a:rPr lang="cs-CZ" altLang="cs-CZ" b="0">
                <a:solidFill>
                  <a:schemeClr val="accent2"/>
                </a:solidFill>
              </a:rPr>
              <a:t> - cirkulární stah při akomodaci</a:t>
            </a:r>
            <a:endParaRPr lang="cs-CZ" altLang="cs-CZ">
              <a:solidFill>
                <a:schemeClr val="accent2"/>
              </a:solidFill>
            </a:endParaRPr>
          </a:p>
          <a:p>
            <a:r>
              <a:rPr lang="cs-CZ" altLang="cs-CZ">
                <a:solidFill>
                  <a:schemeClr val="accent2"/>
                </a:solidFill>
              </a:rPr>
              <a:t>Brückeův sval</a:t>
            </a:r>
            <a:r>
              <a:rPr lang="cs-CZ" altLang="cs-CZ" b="0">
                <a:solidFill>
                  <a:schemeClr val="accent2"/>
                </a:solidFill>
              </a:rPr>
              <a:t> - longitudinální vlákna - desakomodace</a:t>
            </a:r>
          </a:p>
          <a:p>
            <a:r>
              <a:rPr lang="cs-CZ" altLang="cs-CZ" b="0">
                <a:solidFill>
                  <a:schemeClr val="accent2"/>
                </a:solidFill>
              </a:rPr>
              <a:t>Vzadu se sval spojuje s lamina elastica </a:t>
            </a:r>
            <a:r>
              <a:rPr lang="cs-CZ" altLang="cs-CZ">
                <a:solidFill>
                  <a:schemeClr val="accent2"/>
                </a:solidFill>
              </a:rPr>
              <a:t>Bruchovy membrány</a:t>
            </a:r>
            <a:r>
              <a:rPr lang="cs-CZ" altLang="cs-CZ" b="0">
                <a:solidFill>
                  <a:schemeClr val="accent2"/>
                </a:solidFill>
              </a:rPr>
              <a:t>, vpředu jdou svalová vlákna ke sklerální osruze a končí v </a:t>
            </a:r>
            <a:r>
              <a:rPr lang="cs-CZ" altLang="cs-CZ">
                <a:solidFill>
                  <a:schemeClr val="accent2"/>
                </a:solidFill>
              </a:rPr>
              <a:t>trámčině komorového úhlu.</a:t>
            </a:r>
            <a:endParaRPr lang="cs-CZ" altLang="cs-CZ" b="0">
              <a:solidFill>
                <a:schemeClr val="accent2"/>
              </a:solidFill>
            </a:endParaRPr>
          </a:p>
          <a:p>
            <a:r>
              <a:rPr lang="cs-CZ" altLang="cs-CZ" b="0">
                <a:solidFill>
                  <a:schemeClr val="accent2"/>
                </a:solidFill>
              </a:rPr>
              <a:t>Inervace: - </a:t>
            </a:r>
            <a:r>
              <a:rPr lang="cs-CZ" altLang="cs-CZ">
                <a:solidFill>
                  <a:schemeClr val="accent2"/>
                </a:solidFill>
              </a:rPr>
              <a:t>parasympaticus - </a:t>
            </a:r>
            <a:r>
              <a:rPr lang="cs-CZ" altLang="cs-CZ" b="0">
                <a:solidFill>
                  <a:schemeClr val="accent2"/>
                </a:solidFill>
              </a:rPr>
              <a:t>Müllerův sval                		 - </a:t>
            </a:r>
            <a:r>
              <a:rPr lang="cs-CZ" altLang="cs-CZ">
                <a:solidFill>
                  <a:schemeClr val="accent2"/>
                </a:solidFill>
              </a:rPr>
              <a:t>sympaticus</a:t>
            </a:r>
            <a:r>
              <a:rPr lang="cs-CZ" altLang="cs-CZ" b="0">
                <a:solidFill>
                  <a:schemeClr val="accent2"/>
                </a:solidFill>
              </a:rPr>
              <a:t> - Brückeův sval</a:t>
            </a:r>
          </a:p>
          <a:p>
            <a:r>
              <a:rPr lang="cs-CZ" altLang="cs-CZ">
                <a:solidFill>
                  <a:schemeClr val="accent2"/>
                </a:solidFill>
              </a:rPr>
              <a:t>Stroma </a:t>
            </a:r>
            <a:r>
              <a:rPr lang="cs-CZ" altLang="cs-CZ" b="0">
                <a:solidFill>
                  <a:schemeClr val="accent2"/>
                </a:solidFill>
              </a:rPr>
              <a:t>corpus ciliare - pojivo + cévní síť + chromatofory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Duhovko-rohovkový komorový úhel</a:t>
            </a:r>
          </a:p>
        </p:txBody>
      </p:sp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6705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ChangeArrowheads="1"/>
          </p:cNvSpPr>
          <p:nvPr/>
        </p:nvSpPr>
        <p:spPr bwMode="auto">
          <a:xfrm>
            <a:off x="0" y="457200"/>
            <a:ext cx="224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Iris – facies ant.</a:t>
            </a:r>
          </a:p>
        </p:txBody>
      </p:sp>
      <p:sp>
        <p:nvSpPr>
          <p:cNvPr id="467973" name="Rectangle 5"/>
          <p:cNvSpPr>
            <a:spLocks noChangeArrowheads="1"/>
          </p:cNvSpPr>
          <p:nvPr/>
        </p:nvSpPr>
        <p:spPr bwMode="auto">
          <a:xfrm>
            <a:off x="0" y="5562600"/>
            <a:ext cx="150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ciliaris</a:t>
            </a:r>
          </a:p>
        </p:txBody>
      </p:sp>
      <p:sp>
        <p:nvSpPr>
          <p:cNvPr id="467975" name="Rectangle 7"/>
          <p:cNvSpPr>
            <a:spLocks noChangeArrowheads="1"/>
          </p:cNvSpPr>
          <p:nvPr/>
        </p:nvSpPr>
        <p:spPr bwMode="auto">
          <a:xfrm>
            <a:off x="0" y="1371600"/>
            <a:ext cx="163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Chorioidea</a:t>
            </a:r>
          </a:p>
        </p:txBody>
      </p:sp>
      <p:sp>
        <p:nvSpPr>
          <p:cNvPr id="467977" name="Rectangle 9"/>
          <p:cNvSpPr>
            <a:spLocks noChangeArrowheads="1"/>
          </p:cNvSpPr>
          <p:nvPr/>
        </p:nvSpPr>
        <p:spPr bwMode="auto">
          <a:xfrm>
            <a:off x="0" y="4648200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Nn. ciliares</a:t>
            </a:r>
          </a:p>
        </p:txBody>
      </p:sp>
      <p:pic>
        <p:nvPicPr>
          <p:cNvPr id="46798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"/>
            <a:ext cx="6858000" cy="68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81" name="Line 13"/>
          <p:cNvSpPr>
            <a:spLocks noChangeShapeType="1"/>
          </p:cNvSpPr>
          <p:nvPr/>
        </p:nvSpPr>
        <p:spPr bwMode="auto">
          <a:xfrm>
            <a:off x="2209800" y="762000"/>
            <a:ext cx="2514600" cy="1447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7982" name="Line 14"/>
          <p:cNvSpPr>
            <a:spLocks noChangeShapeType="1"/>
          </p:cNvSpPr>
          <p:nvPr/>
        </p:nvSpPr>
        <p:spPr bwMode="auto">
          <a:xfrm>
            <a:off x="1676400" y="1676400"/>
            <a:ext cx="12954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7983" name="Line 15"/>
          <p:cNvSpPr>
            <a:spLocks noChangeShapeType="1"/>
          </p:cNvSpPr>
          <p:nvPr/>
        </p:nvSpPr>
        <p:spPr bwMode="auto">
          <a:xfrm flipV="1">
            <a:off x="1600200" y="2819400"/>
            <a:ext cx="1143000" cy="2057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7984" name="Line 16"/>
          <p:cNvSpPr>
            <a:spLocks noChangeShapeType="1"/>
          </p:cNvSpPr>
          <p:nvPr/>
        </p:nvSpPr>
        <p:spPr bwMode="auto">
          <a:xfrm>
            <a:off x="1600200" y="4876800"/>
            <a:ext cx="1371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7985" name="Line 17"/>
          <p:cNvSpPr>
            <a:spLocks noChangeShapeType="1"/>
          </p:cNvSpPr>
          <p:nvPr/>
        </p:nvSpPr>
        <p:spPr bwMode="auto">
          <a:xfrm flipV="1">
            <a:off x="1524000" y="5410200"/>
            <a:ext cx="31242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Processus ciliares</a:t>
            </a:r>
            <a:endParaRPr lang="en-US" altLang="cs-CZ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98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249860" name="Rectangle 1028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accent2"/>
                </a:solidFill>
              </a:rPr>
              <a:t>Kapilární síť </a:t>
            </a:r>
            <a:r>
              <a:rPr lang="cs-CZ" altLang="cs-CZ" b="0">
                <a:solidFill>
                  <a:schemeClr val="accent2"/>
                </a:solidFill>
              </a:rPr>
              <a:t>ciliárních výběžků</a:t>
            </a:r>
            <a:r>
              <a:rPr lang="cs-CZ" altLang="cs-CZ">
                <a:solidFill>
                  <a:schemeClr val="accent2"/>
                </a:solidFill>
              </a:rPr>
              <a:t> </a:t>
            </a:r>
            <a:r>
              <a:rPr lang="cs-CZ" altLang="cs-CZ">
                <a:solidFill>
                  <a:schemeClr val="accent2"/>
                </a:solidFill>
                <a:sym typeface="Wingdings" panose="05000000000000000000" pitchFamily="2" charset="2"/>
              </a:rPr>
              <a:t> </a:t>
            </a:r>
            <a:r>
              <a:rPr lang="cs-CZ" altLang="cs-CZ" b="0">
                <a:solidFill>
                  <a:schemeClr val="accent2"/>
                </a:solidFill>
                <a:sym typeface="Wingdings" panose="05000000000000000000" pitchFamily="2" charset="2"/>
              </a:rPr>
              <a:t>produkce komorové tekutiny</a:t>
            </a:r>
          </a:p>
          <a:p>
            <a:r>
              <a:rPr lang="cs-CZ" altLang="cs-CZ">
                <a:solidFill>
                  <a:schemeClr val="accent2"/>
                </a:solidFill>
                <a:sym typeface="Wingdings" panose="05000000000000000000" pitchFamily="2" charset="2"/>
              </a:rPr>
              <a:t>Ciliární epitel: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vnější vrstva</a:t>
            </a:r>
            <a:r>
              <a:rPr lang="cs-CZ" altLang="cs-CZ" b="0">
                <a:solidFill>
                  <a:schemeClr val="accent2"/>
                </a:solidFill>
              </a:rPr>
              <a:t> - pokračování RPE, pigmentovaná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vnitřní vrstva</a:t>
            </a:r>
            <a:r>
              <a:rPr lang="cs-CZ" altLang="cs-CZ" b="0">
                <a:solidFill>
                  <a:schemeClr val="accent2"/>
                </a:solidFill>
              </a:rPr>
              <a:t> - nepigmentovaná, pokračování redukovaných retinálních vrstev</a:t>
            </a:r>
            <a:endParaRPr lang="cs-CZ" altLang="cs-CZ">
              <a:solidFill>
                <a:schemeClr val="accent2"/>
              </a:solidFill>
            </a:endParaRPr>
          </a:p>
          <a:p>
            <a:r>
              <a:rPr lang="cs-CZ" altLang="cs-CZ">
                <a:solidFill>
                  <a:schemeClr val="accent2"/>
                </a:solidFill>
              </a:rPr>
              <a:t>Inervace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senzitivní</a:t>
            </a:r>
            <a:r>
              <a:rPr lang="cs-CZ" altLang="cs-CZ" b="0">
                <a:solidFill>
                  <a:schemeClr val="accent2"/>
                </a:solidFill>
              </a:rPr>
              <a:t> - z n.V/1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parasympaticus</a:t>
            </a:r>
            <a:r>
              <a:rPr lang="cs-CZ" altLang="cs-CZ" b="0">
                <a:solidFill>
                  <a:schemeClr val="accent2"/>
                </a:solidFill>
              </a:rPr>
              <a:t> - z n.III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sympaticus</a:t>
            </a:r>
            <a:r>
              <a:rPr lang="cs-CZ" altLang="cs-CZ" b="0">
                <a:solidFill>
                  <a:schemeClr val="accent2"/>
                </a:solidFill>
              </a:rPr>
              <a:t> - hraje podřadnou roli při akomodaci</a:t>
            </a:r>
            <a:endParaRPr lang="cs-CZ" altLang="cs-CZ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Corpus ciliare - dvě vrstvy ciliárního epitelu</a:t>
            </a:r>
            <a:r>
              <a:rPr lang="cs-CZ" altLang="cs-CZ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10948" name="Picture 4" descr="ciliary2.jpg (68047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6286500" cy="43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Choroidea – cévnatka</a:t>
            </a:r>
            <a:endParaRPr lang="en-US" altLang="cs-CZ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accent2"/>
                </a:solidFill>
              </a:rPr>
              <a:t>Výživa vnějších vrstev </a:t>
            </a:r>
            <a:r>
              <a:rPr lang="cs-CZ" altLang="cs-CZ" b="0">
                <a:solidFill>
                  <a:schemeClr val="accent2"/>
                </a:solidFill>
              </a:rPr>
              <a:t>sítnice – tyčinek a čípků</a:t>
            </a:r>
          </a:p>
          <a:p>
            <a:r>
              <a:rPr lang="cs-CZ" altLang="cs-CZ" b="0">
                <a:solidFill>
                  <a:schemeClr val="accent2"/>
                </a:solidFill>
              </a:rPr>
              <a:t>Rozprostírá se od ora serrata k papile n.II </a:t>
            </a:r>
          </a:p>
          <a:p>
            <a:r>
              <a:rPr lang="cs-CZ" altLang="cs-CZ">
                <a:solidFill>
                  <a:schemeClr val="accent2"/>
                </a:solidFill>
              </a:rPr>
              <a:t>Suprachoroidea- </a:t>
            </a:r>
            <a:r>
              <a:rPr lang="cs-CZ" altLang="cs-CZ" b="0">
                <a:solidFill>
                  <a:schemeClr val="accent2"/>
                </a:solidFill>
              </a:rPr>
              <a:t>prostor mezi sklérou a cévnatkou (aa. a nn. ciliares posteriores longi)</a:t>
            </a:r>
            <a:r>
              <a:rPr lang="cs-CZ" altLang="cs-CZ">
                <a:solidFill>
                  <a:schemeClr val="accent2"/>
                </a:solidFill>
              </a:rPr>
              <a:t> </a:t>
            </a:r>
          </a:p>
          <a:p>
            <a:r>
              <a:rPr lang="cs-CZ" altLang="cs-CZ">
                <a:solidFill>
                  <a:schemeClr val="accent2"/>
                </a:solidFill>
              </a:rPr>
              <a:t>Stroma</a:t>
            </a:r>
            <a:r>
              <a:rPr lang="cs-CZ" altLang="cs-CZ" b="0">
                <a:solidFill>
                  <a:schemeClr val="accent2"/>
                </a:solidFill>
              </a:rPr>
              <a:t> cévnatky = cévy (větve zadních krátkých a dlouhých ciliárních arterií a předních ciliárních arterií, vortikózní žíly) + pojivo</a:t>
            </a:r>
          </a:p>
          <a:p>
            <a:r>
              <a:rPr lang="cs-CZ" altLang="cs-CZ">
                <a:solidFill>
                  <a:schemeClr val="accent2"/>
                </a:solidFill>
              </a:rPr>
              <a:t>Choriocapilaris</a:t>
            </a:r>
            <a:r>
              <a:rPr lang="cs-CZ" altLang="cs-CZ" b="0">
                <a:solidFill>
                  <a:schemeClr val="accent2"/>
                </a:solidFill>
              </a:rPr>
              <a:t> – nejvnitřnější vrstva, zásobuje RPE a tyčinky s čípky</a:t>
            </a:r>
          </a:p>
          <a:p>
            <a:endParaRPr lang="cs-CZ" altLang="cs-CZ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8" name="Rectangle 1052"/>
          <p:cNvSpPr>
            <a:spLocks noChangeArrowheads="1"/>
          </p:cNvSpPr>
          <p:nvPr/>
        </p:nvSpPr>
        <p:spPr bwMode="auto">
          <a:xfrm>
            <a:off x="2514600" y="228600"/>
            <a:ext cx="4224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Otvory v očnici</a:t>
            </a:r>
            <a:endParaRPr lang="cs-CZ" altLang="cs-CZ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440354" name="Object 1058"/>
          <p:cNvGraphicFramePr>
            <a:graphicFrameLocks noChangeAspect="1"/>
          </p:cNvGraphicFramePr>
          <p:nvPr/>
        </p:nvGraphicFramePr>
        <p:xfrm>
          <a:off x="1066800" y="1492250"/>
          <a:ext cx="5867400" cy="536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4" name="Rastrový obrázek" r:id="rId3" imgW="2857748" imgH="2613333" progId="Paint.Picture">
                  <p:embed/>
                </p:oleObj>
              </mc:Choice>
              <mc:Fallback>
                <p:oleObj name="Rastrový obrázek" r:id="rId3" imgW="2857748" imgH="2613333" progId="Paint.Picture">
                  <p:embed/>
                  <p:pic>
                    <p:nvPicPr>
                      <p:cNvPr id="0" name="Object 10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492250"/>
                        <a:ext cx="5867400" cy="536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5" name="Rectangle 1059"/>
          <p:cNvSpPr>
            <a:spLocks noChangeArrowheads="1"/>
          </p:cNvSpPr>
          <p:nvPr/>
        </p:nvSpPr>
        <p:spPr bwMode="auto">
          <a:xfrm>
            <a:off x="6172200" y="2286000"/>
            <a:ext cx="183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Canalis opticus</a:t>
            </a:r>
          </a:p>
        </p:txBody>
      </p:sp>
      <p:sp>
        <p:nvSpPr>
          <p:cNvPr id="440356" name="Rectangle 1060"/>
          <p:cNvSpPr>
            <a:spLocks noChangeArrowheads="1"/>
          </p:cNvSpPr>
          <p:nvPr/>
        </p:nvSpPr>
        <p:spPr bwMode="auto">
          <a:xfrm>
            <a:off x="0" y="1371600"/>
            <a:ext cx="2495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Foramen ethmoidale </a:t>
            </a:r>
          </a:p>
          <a:p>
            <a:r>
              <a:rPr lang="cs-CZ" altLang="cs-CZ" sz="2000"/>
              <a:t>anterior et posterior</a:t>
            </a:r>
          </a:p>
        </p:txBody>
      </p:sp>
      <p:sp>
        <p:nvSpPr>
          <p:cNvPr id="440357" name="Line 1061"/>
          <p:cNvSpPr>
            <a:spLocks noChangeShapeType="1"/>
          </p:cNvSpPr>
          <p:nvPr/>
        </p:nvSpPr>
        <p:spPr bwMode="auto">
          <a:xfrm>
            <a:off x="1828800" y="2057400"/>
            <a:ext cx="16002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58" name="Line 1062"/>
          <p:cNvSpPr>
            <a:spLocks noChangeShapeType="1"/>
          </p:cNvSpPr>
          <p:nvPr/>
        </p:nvSpPr>
        <p:spPr bwMode="auto">
          <a:xfrm>
            <a:off x="609600" y="2057400"/>
            <a:ext cx="23622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59" name="Rectangle 1063"/>
          <p:cNvSpPr>
            <a:spLocks noChangeArrowheads="1"/>
          </p:cNvSpPr>
          <p:nvPr/>
        </p:nvSpPr>
        <p:spPr bwMode="auto">
          <a:xfrm>
            <a:off x="0" y="2514600"/>
            <a:ext cx="12525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Crista </a:t>
            </a:r>
          </a:p>
          <a:p>
            <a:r>
              <a:rPr lang="cs-CZ" altLang="cs-CZ" sz="2000"/>
              <a:t>lacrimalis</a:t>
            </a:r>
          </a:p>
          <a:p>
            <a:r>
              <a:rPr lang="cs-CZ" altLang="cs-CZ" sz="2000"/>
              <a:t>posterior</a:t>
            </a:r>
          </a:p>
        </p:txBody>
      </p:sp>
      <p:sp>
        <p:nvSpPr>
          <p:cNvPr id="440360" name="Line 1064"/>
          <p:cNvSpPr>
            <a:spLocks noChangeShapeType="1"/>
          </p:cNvSpPr>
          <p:nvPr/>
        </p:nvSpPr>
        <p:spPr bwMode="auto">
          <a:xfrm>
            <a:off x="1219200" y="3048000"/>
            <a:ext cx="12192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1" name="Rectangle 1065"/>
          <p:cNvSpPr>
            <a:spLocks noChangeArrowheads="1"/>
          </p:cNvSpPr>
          <p:nvPr/>
        </p:nvSpPr>
        <p:spPr bwMode="auto">
          <a:xfrm>
            <a:off x="0" y="3657600"/>
            <a:ext cx="1252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Sulcus</a:t>
            </a:r>
          </a:p>
          <a:p>
            <a:r>
              <a:rPr lang="cs-CZ" altLang="cs-CZ" sz="2000"/>
              <a:t>lacrimalis</a:t>
            </a:r>
          </a:p>
        </p:txBody>
      </p:sp>
      <p:sp>
        <p:nvSpPr>
          <p:cNvPr id="440362" name="Line 1066"/>
          <p:cNvSpPr>
            <a:spLocks noChangeShapeType="1"/>
          </p:cNvSpPr>
          <p:nvPr/>
        </p:nvSpPr>
        <p:spPr bwMode="auto">
          <a:xfrm>
            <a:off x="990600" y="3962400"/>
            <a:ext cx="12954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3" name="Rectangle 1067"/>
          <p:cNvSpPr>
            <a:spLocks noChangeArrowheads="1"/>
          </p:cNvSpPr>
          <p:nvPr/>
        </p:nvSpPr>
        <p:spPr bwMode="auto">
          <a:xfrm>
            <a:off x="0" y="4572000"/>
            <a:ext cx="12525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Canalis</a:t>
            </a:r>
          </a:p>
          <a:p>
            <a:r>
              <a:rPr lang="cs-CZ" altLang="cs-CZ" sz="2000"/>
              <a:t>naso-</a:t>
            </a:r>
          </a:p>
          <a:p>
            <a:r>
              <a:rPr lang="cs-CZ" altLang="cs-CZ" sz="2000"/>
              <a:t>lacrimalis</a:t>
            </a:r>
          </a:p>
        </p:txBody>
      </p:sp>
      <p:sp>
        <p:nvSpPr>
          <p:cNvPr id="440364" name="Line 1068"/>
          <p:cNvSpPr>
            <a:spLocks noChangeShapeType="1"/>
          </p:cNvSpPr>
          <p:nvPr/>
        </p:nvSpPr>
        <p:spPr bwMode="auto">
          <a:xfrm flipV="1">
            <a:off x="990600" y="4724400"/>
            <a:ext cx="14478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5" name="Line 1069"/>
          <p:cNvSpPr>
            <a:spLocks noChangeShapeType="1"/>
          </p:cNvSpPr>
          <p:nvPr/>
        </p:nvSpPr>
        <p:spPr bwMode="auto">
          <a:xfrm>
            <a:off x="2438400" y="4724400"/>
            <a:ext cx="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6" name="Line 1070"/>
          <p:cNvSpPr>
            <a:spLocks noChangeShapeType="1"/>
          </p:cNvSpPr>
          <p:nvPr/>
        </p:nvSpPr>
        <p:spPr bwMode="auto">
          <a:xfrm flipH="1">
            <a:off x="3810000" y="2514600"/>
            <a:ext cx="2362200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7" name="Rectangle 1071"/>
          <p:cNvSpPr>
            <a:spLocks noChangeArrowheads="1"/>
          </p:cNvSpPr>
          <p:nvPr/>
        </p:nvSpPr>
        <p:spPr bwMode="auto">
          <a:xfrm>
            <a:off x="6172200" y="1295400"/>
            <a:ext cx="2063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Incisura frontalis</a:t>
            </a:r>
          </a:p>
        </p:txBody>
      </p:sp>
      <p:sp>
        <p:nvSpPr>
          <p:cNvPr id="440368" name="Line 1072"/>
          <p:cNvSpPr>
            <a:spLocks noChangeShapeType="1"/>
          </p:cNvSpPr>
          <p:nvPr/>
        </p:nvSpPr>
        <p:spPr bwMode="auto">
          <a:xfrm flipH="1">
            <a:off x="3276600" y="1524000"/>
            <a:ext cx="29718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69" name="Rectangle 1073"/>
          <p:cNvSpPr>
            <a:spLocks noChangeArrowheads="1"/>
          </p:cNvSpPr>
          <p:nvPr/>
        </p:nvSpPr>
        <p:spPr bwMode="auto">
          <a:xfrm>
            <a:off x="6172200" y="1752600"/>
            <a:ext cx="2670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Incisura supraorbitalis</a:t>
            </a:r>
          </a:p>
        </p:txBody>
      </p:sp>
      <p:sp>
        <p:nvSpPr>
          <p:cNvPr id="440370" name="Line 1074"/>
          <p:cNvSpPr>
            <a:spLocks noChangeShapeType="1"/>
          </p:cNvSpPr>
          <p:nvPr/>
        </p:nvSpPr>
        <p:spPr bwMode="auto">
          <a:xfrm flipH="1">
            <a:off x="4572000" y="1981200"/>
            <a:ext cx="15240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71" name="Rectangle 1075"/>
          <p:cNvSpPr>
            <a:spLocks noChangeArrowheads="1"/>
          </p:cNvSpPr>
          <p:nvPr/>
        </p:nvSpPr>
        <p:spPr bwMode="auto">
          <a:xfrm>
            <a:off x="6213475" y="2743200"/>
            <a:ext cx="2930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Fissura orbitalis superior</a:t>
            </a:r>
          </a:p>
        </p:txBody>
      </p:sp>
      <p:sp>
        <p:nvSpPr>
          <p:cNvPr id="440372" name="Line 1076"/>
          <p:cNvSpPr>
            <a:spLocks noChangeShapeType="1"/>
          </p:cNvSpPr>
          <p:nvPr/>
        </p:nvSpPr>
        <p:spPr bwMode="auto">
          <a:xfrm flipH="1">
            <a:off x="4343400" y="2971800"/>
            <a:ext cx="17526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73" name="Rectangle 1077"/>
          <p:cNvSpPr>
            <a:spLocks noChangeArrowheads="1"/>
          </p:cNvSpPr>
          <p:nvPr/>
        </p:nvSpPr>
        <p:spPr bwMode="auto">
          <a:xfrm>
            <a:off x="6299200" y="3124200"/>
            <a:ext cx="284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Fissura orbitalis inferior</a:t>
            </a:r>
          </a:p>
        </p:txBody>
      </p:sp>
      <p:sp>
        <p:nvSpPr>
          <p:cNvPr id="440374" name="Line 1078"/>
          <p:cNvSpPr>
            <a:spLocks noChangeShapeType="1"/>
          </p:cNvSpPr>
          <p:nvPr/>
        </p:nvSpPr>
        <p:spPr bwMode="auto">
          <a:xfrm flipH="1">
            <a:off x="4495800" y="3352800"/>
            <a:ext cx="19050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75" name="Line 1079"/>
          <p:cNvSpPr>
            <a:spLocks noChangeShapeType="1"/>
          </p:cNvSpPr>
          <p:nvPr/>
        </p:nvSpPr>
        <p:spPr bwMode="auto">
          <a:xfrm flipH="1">
            <a:off x="5029200" y="3352800"/>
            <a:ext cx="13716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76" name="Rectangle 1080"/>
          <p:cNvSpPr>
            <a:spLocks noChangeArrowheads="1"/>
          </p:cNvSpPr>
          <p:nvPr/>
        </p:nvSpPr>
        <p:spPr bwMode="auto">
          <a:xfrm>
            <a:off x="6705600" y="3810000"/>
            <a:ext cx="225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Foramen </a:t>
            </a:r>
          </a:p>
          <a:p>
            <a:r>
              <a:rPr lang="cs-CZ" altLang="cs-CZ" sz="2000"/>
              <a:t>zygomaticoorbitale</a:t>
            </a:r>
          </a:p>
        </p:txBody>
      </p:sp>
      <p:sp>
        <p:nvSpPr>
          <p:cNvPr id="440377" name="Line 1081"/>
          <p:cNvSpPr>
            <a:spLocks noChangeShapeType="1"/>
          </p:cNvSpPr>
          <p:nvPr/>
        </p:nvSpPr>
        <p:spPr bwMode="auto">
          <a:xfrm flipH="1">
            <a:off x="5334000" y="4267200"/>
            <a:ext cx="12954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78" name="Rectangle 1082"/>
          <p:cNvSpPr>
            <a:spLocks noChangeArrowheads="1"/>
          </p:cNvSpPr>
          <p:nvPr/>
        </p:nvSpPr>
        <p:spPr bwMode="auto">
          <a:xfrm>
            <a:off x="7031038" y="4876800"/>
            <a:ext cx="2112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Foramen </a:t>
            </a:r>
          </a:p>
          <a:p>
            <a:r>
              <a:rPr lang="cs-CZ" altLang="cs-CZ" sz="2000"/>
              <a:t>zygomaticofaciale</a:t>
            </a:r>
          </a:p>
        </p:txBody>
      </p:sp>
      <p:sp>
        <p:nvSpPr>
          <p:cNvPr id="440379" name="Line 1083"/>
          <p:cNvSpPr>
            <a:spLocks noChangeShapeType="1"/>
          </p:cNvSpPr>
          <p:nvPr/>
        </p:nvSpPr>
        <p:spPr bwMode="auto">
          <a:xfrm flipH="1">
            <a:off x="6172200" y="5257800"/>
            <a:ext cx="762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80" name="Rectangle 1084"/>
          <p:cNvSpPr>
            <a:spLocks noChangeArrowheads="1"/>
          </p:cNvSpPr>
          <p:nvPr/>
        </p:nvSpPr>
        <p:spPr bwMode="auto">
          <a:xfrm>
            <a:off x="6756400" y="5791200"/>
            <a:ext cx="238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Sulcus infraorbitalis</a:t>
            </a:r>
          </a:p>
        </p:txBody>
      </p:sp>
      <p:sp>
        <p:nvSpPr>
          <p:cNvPr id="440381" name="Line 1085"/>
          <p:cNvSpPr>
            <a:spLocks noChangeShapeType="1"/>
          </p:cNvSpPr>
          <p:nvPr/>
        </p:nvSpPr>
        <p:spPr bwMode="auto">
          <a:xfrm flipH="1" flipV="1">
            <a:off x="4419600" y="5181600"/>
            <a:ext cx="24384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82" name="Rectangle 1086"/>
          <p:cNvSpPr>
            <a:spLocks noChangeArrowheads="1"/>
          </p:cNvSpPr>
          <p:nvPr/>
        </p:nvSpPr>
        <p:spPr bwMode="auto">
          <a:xfrm>
            <a:off x="6529388" y="6324600"/>
            <a:ext cx="2614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Foramen infraorbitale</a:t>
            </a:r>
          </a:p>
        </p:txBody>
      </p:sp>
      <p:sp>
        <p:nvSpPr>
          <p:cNvPr id="440383" name="Line 1087"/>
          <p:cNvSpPr>
            <a:spLocks noChangeShapeType="1"/>
          </p:cNvSpPr>
          <p:nvPr/>
        </p:nvSpPr>
        <p:spPr bwMode="auto">
          <a:xfrm flipH="1" flipV="1">
            <a:off x="3733800" y="6324600"/>
            <a:ext cx="2667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Cévnatka</a:t>
            </a:r>
          </a:p>
        </p:txBody>
      </p:sp>
      <p:pic>
        <p:nvPicPr>
          <p:cNvPr id="251908" name="Picture 4" descr="Eye_choroid_coat_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9963"/>
            <a:ext cx="7848600" cy="58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9" name="Line 5"/>
          <p:cNvSpPr>
            <a:spLocks noChangeShapeType="1"/>
          </p:cNvSpPr>
          <p:nvPr/>
        </p:nvSpPr>
        <p:spPr bwMode="auto">
          <a:xfrm>
            <a:off x="1981200" y="1447800"/>
            <a:ext cx="2438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1910" name="Rectangle 6"/>
          <p:cNvSpPr>
            <a:spLocks noChangeArrowheads="1"/>
          </p:cNvSpPr>
          <p:nvPr/>
        </p:nvSpPr>
        <p:spPr bwMode="auto">
          <a:xfrm>
            <a:off x="685800" y="990600"/>
            <a:ext cx="212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Vortikózní žíla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cs-CZ" altLang="cs-CZ" sz="3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Artérie cévnatky po odpreparování skléry</a:t>
            </a:r>
          </a:p>
        </p:txBody>
      </p:sp>
      <p:pic>
        <p:nvPicPr>
          <p:cNvPr id="252932" name="Picture 4" descr="image87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54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Lobulární architektura cévního systému cévnatky</a:t>
            </a:r>
            <a:endParaRPr lang="cs-CZ" altLang="cs-CZ"/>
          </a:p>
        </p:txBody>
      </p:sp>
      <p:pic>
        <p:nvPicPr>
          <p:cNvPr id="27238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6096000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LM%20cho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276600"/>
            <a:ext cx="6748463" cy="101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0" y="252413"/>
            <a:ext cx="2249488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cévnatka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cs-CZ" altLang="cs-CZ" sz="48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Choroidea – cévnatka</a:t>
            </a:r>
            <a:endParaRPr lang="en-US" altLang="cs-CZ" sz="4800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cs-CZ" altLang="cs-CZ">
              <a:solidFill>
                <a:schemeClr val="accent2"/>
              </a:solidFill>
            </a:endParaRPr>
          </a:p>
          <a:p>
            <a:r>
              <a:rPr lang="cs-CZ" altLang="cs-CZ">
                <a:solidFill>
                  <a:schemeClr val="accent2"/>
                </a:solidFill>
              </a:rPr>
              <a:t>Bruchova membrána</a:t>
            </a:r>
            <a:r>
              <a:rPr lang="cs-CZ" altLang="cs-CZ" b="0">
                <a:solidFill>
                  <a:schemeClr val="accent2"/>
                </a:solidFill>
              </a:rPr>
              <a:t> – hranice mezi cévnatkou a RPE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Lamina elastica</a:t>
            </a:r>
            <a:r>
              <a:rPr lang="cs-CZ" altLang="cs-CZ" b="0">
                <a:solidFill>
                  <a:schemeClr val="accent2"/>
                </a:solidFill>
              </a:rPr>
              <a:t> – vnější vrstva s elastickými vlákny</a:t>
            </a:r>
          </a:p>
          <a:p>
            <a:pPr lvl="1"/>
            <a:r>
              <a:rPr lang="cs-CZ" altLang="cs-CZ">
                <a:solidFill>
                  <a:schemeClr val="accent2"/>
                </a:solidFill>
              </a:rPr>
              <a:t>Lamina cuticulosa</a:t>
            </a:r>
            <a:r>
              <a:rPr lang="cs-CZ" altLang="cs-CZ" b="0">
                <a:solidFill>
                  <a:schemeClr val="accent2"/>
                </a:solidFill>
              </a:rPr>
              <a:t> </a:t>
            </a:r>
            <a:r>
              <a:rPr lang="cs-CZ" altLang="cs-CZ">
                <a:solidFill>
                  <a:schemeClr val="accent2"/>
                </a:solidFill>
              </a:rPr>
              <a:t>–</a:t>
            </a:r>
            <a:r>
              <a:rPr lang="cs-CZ" altLang="cs-CZ" b="0">
                <a:solidFill>
                  <a:schemeClr val="accent2"/>
                </a:solidFill>
              </a:rPr>
              <a:t> neobsahuje elastická vlákna, bazální membrána RPE</a:t>
            </a:r>
          </a:p>
          <a:p>
            <a:pPr lvl="1">
              <a:buFontTx/>
              <a:buNone/>
            </a:pPr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cs-CZ" altLang="cs-CZ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Komorový úhel – angulus iridocornealis</a:t>
            </a:r>
            <a:endParaRPr lang="en-US" altLang="cs-CZ" b="1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solidFill>
                  <a:schemeClr val="accent2"/>
                </a:solidFill>
              </a:rPr>
              <a:t>Schwalbeho linie</a:t>
            </a:r>
            <a:r>
              <a:rPr lang="cs-CZ" altLang="cs-CZ" b="0">
                <a:solidFill>
                  <a:schemeClr val="accent2"/>
                </a:solidFill>
              </a:rPr>
              <a:t>- zakončení Descemetské membr.</a:t>
            </a:r>
          </a:p>
          <a:p>
            <a:r>
              <a:rPr lang="cs-CZ" altLang="cs-CZ">
                <a:solidFill>
                  <a:schemeClr val="accent2"/>
                </a:solidFill>
              </a:rPr>
              <a:t>Trabeculum uveale</a:t>
            </a:r>
            <a:r>
              <a:rPr lang="cs-CZ" altLang="cs-CZ" b="0">
                <a:solidFill>
                  <a:schemeClr val="accent2"/>
                </a:solidFill>
              </a:rPr>
              <a:t> (Trabeculum iridis,ciliare)</a:t>
            </a:r>
          </a:p>
          <a:p>
            <a:r>
              <a:rPr lang="cs-CZ" altLang="cs-CZ">
                <a:solidFill>
                  <a:schemeClr val="accent2"/>
                </a:solidFill>
              </a:rPr>
              <a:t>Trabeculum corneosclerale</a:t>
            </a:r>
          </a:p>
          <a:p>
            <a:pPr>
              <a:buFontTx/>
              <a:buNone/>
            </a:pPr>
            <a:r>
              <a:rPr lang="cs-CZ" altLang="cs-CZ">
                <a:solidFill>
                  <a:schemeClr val="accent2"/>
                </a:solidFill>
              </a:rPr>
              <a:t>		</a:t>
            </a:r>
            <a:r>
              <a:rPr lang="cs-CZ" altLang="cs-CZ" b="0">
                <a:solidFill>
                  <a:schemeClr val="accent2"/>
                </a:solidFill>
              </a:rPr>
              <a:t>Elastická mříž s otvory pro odtok  KV</a:t>
            </a:r>
            <a:r>
              <a:rPr lang="cs-CZ" altLang="cs-CZ">
                <a:solidFill>
                  <a:schemeClr val="accent2"/>
                </a:solidFill>
              </a:rPr>
              <a:t> </a:t>
            </a:r>
          </a:p>
          <a:p>
            <a:r>
              <a:rPr lang="cs-CZ" altLang="cs-CZ">
                <a:solidFill>
                  <a:schemeClr val="accent2"/>
                </a:solidFill>
              </a:rPr>
              <a:t>Sklerální ostruha</a:t>
            </a:r>
            <a:r>
              <a:rPr lang="cs-CZ" altLang="cs-CZ" b="0">
                <a:solidFill>
                  <a:schemeClr val="accent2"/>
                </a:solidFill>
              </a:rPr>
              <a:t>, sulcus sclerae</a:t>
            </a:r>
          </a:p>
          <a:p>
            <a:r>
              <a:rPr lang="cs-CZ" altLang="cs-CZ">
                <a:solidFill>
                  <a:schemeClr val="accent2"/>
                </a:solidFill>
              </a:rPr>
              <a:t>Schlemmův kanál</a:t>
            </a:r>
            <a:r>
              <a:rPr lang="cs-CZ" altLang="cs-CZ" b="0">
                <a:solidFill>
                  <a:schemeClr val="accent2"/>
                </a:solidFill>
              </a:rPr>
              <a:t> je od PK oddělen trabekulem, stavbou odpovídá cévě. Odtok ze Schlemm. kanálu je do intrasklerálního cévního plexu a kolektorovými vodními vénami do episklerálních cév</a:t>
            </a:r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  <a:p>
            <a:pPr lvl="1">
              <a:buFontTx/>
              <a:buNone/>
            </a:pPr>
            <a:endParaRPr lang="cs-CZ" altLang="cs-CZ">
              <a:solidFill>
                <a:schemeClr val="accent2"/>
              </a:solidFill>
            </a:endParaRPr>
          </a:p>
          <a:p>
            <a:endParaRPr lang="cs-CZ" altLang="cs-CZ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Struktury komorového úhlu</a:t>
            </a:r>
          </a:p>
        </p:txBody>
      </p:sp>
      <p:pic>
        <p:nvPicPr>
          <p:cNvPr id="258051" name="Picture 3" descr="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81113"/>
            <a:ext cx="6096000" cy="55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0" y="1981200"/>
            <a:ext cx="32004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a) Uveál. trabekulum</a:t>
            </a:r>
            <a:r>
              <a:rPr lang="en-US" altLang="cs-CZ" sz="200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b) Korneosklerální trabe.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c) Schwalbeho linie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d) Schlemmův kanál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e) Kolektorové vodní cévy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f) Longitudinální svalová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    vlákna m. ciliaris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1"/>
                </a:solidFill>
              </a:rPr>
              <a:t>g) Sklerální ostruha</a:t>
            </a:r>
          </a:p>
          <a:p>
            <a:pPr>
              <a:spcBef>
                <a:spcPct val="50000"/>
              </a:spcBef>
            </a:pPr>
            <a:endParaRPr lang="cs-CZ" altLang="cs-CZ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ChangeArrowheads="1"/>
          </p:cNvSpPr>
          <p:nvPr/>
        </p:nvSpPr>
        <p:spPr bwMode="auto">
          <a:xfrm>
            <a:off x="1600200" y="0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altLang="cs-CZ" sz="3600">
                <a:solidFill>
                  <a:srgbClr val="009900"/>
                </a:solidFill>
              </a:rPr>
              <a:t>Struktury komorového úhlu - </a:t>
            </a:r>
          </a:p>
          <a:p>
            <a:pPr algn="ctr"/>
            <a:endParaRPr lang="en-US" altLang="cs-CZ" sz="3600">
              <a:solidFill>
                <a:srgbClr val="009900"/>
              </a:solidFill>
            </a:endParaRPr>
          </a:p>
        </p:txBody>
      </p:sp>
      <p:pic>
        <p:nvPicPr>
          <p:cNvPr id="256003" name="Picture 3" descr="A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4038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5011738" y="1524000"/>
            <a:ext cx="2009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Schwalbeho linie</a:t>
            </a:r>
          </a:p>
        </p:txBody>
      </p:sp>
      <p:sp>
        <p:nvSpPr>
          <p:cNvPr id="256005" name="Rectangle 5"/>
          <p:cNvSpPr>
            <a:spLocks noChangeArrowheads="1"/>
          </p:cNvSpPr>
          <p:nvPr/>
        </p:nvSpPr>
        <p:spPr bwMode="auto">
          <a:xfrm>
            <a:off x="3429000" y="2743200"/>
            <a:ext cx="2122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Schlemmův</a:t>
            </a:r>
            <a:r>
              <a:rPr lang="en-US" altLang="cs-CZ" sz="2000">
                <a:solidFill>
                  <a:schemeClr val="bg1"/>
                </a:solidFill>
              </a:rPr>
              <a:t> </a:t>
            </a:r>
            <a:r>
              <a:rPr lang="en-US" altLang="cs-CZ" sz="2000">
                <a:solidFill>
                  <a:schemeClr val="tx1"/>
                </a:solidFill>
              </a:rPr>
              <a:t>kanál</a:t>
            </a:r>
            <a:endParaRPr lang="en-US" altLang="cs-CZ" sz="2000">
              <a:solidFill>
                <a:schemeClr val="bg1"/>
              </a:solidFill>
            </a:endParaRPr>
          </a:p>
        </p:txBody>
      </p:sp>
      <p:sp>
        <p:nvSpPr>
          <p:cNvPr id="256006" name="Rectangle 6"/>
          <p:cNvSpPr>
            <a:spLocks noChangeArrowheads="1"/>
          </p:cNvSpPr>
          <p:nvPr/>
        </p:nvSpPr>
        <p:spPr bwMode="auto">
          <a:xfrm>
            <a:off x="4605338" y="20415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Trabeculum</a:t>
            </a:r>
          </a:p>
        </p:txBody>
      </p:sp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3048000" y="3505200"/>
            <a:ext cx="1233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Sklerální </a:t>
            </a:r>
          </a:p>
          <a:p>
            <a:r>
              <a:rPr lang="en-US" altLang="cs-CZ" sz="2000">
                <a:solidFill>
                  <a:schemeClr val="tx1"/>
                </a:solidFill>
              </a:rPr>
              <a:t>ostruha</a:t>
            </a:r>
            <a:endParaRPr lang="en-US" altLang="cs-CZ" sz="2000">
              <a:solidFill>
                <a:schemeClr val="bg1"/>
              </a:solidFill>
            </a:endParaRPr>
          </a:p>
        </p:txBody>
      </p:sp>
      <p:sp>
        <p:nvSpPr>
          <p:cNvPr id="256008" name="Rectangle 8"/>
          <p:cNvSpPr>
            <a:spLocks noChangeArrowheads="1"/>
          </p:cNvSpPr>
          <p:nvPr/>
        </p:nvSpPr>
        <p:spPr bwMode="auto">
          <a:xfrm>
            <a:off x="1897063" y="4114800"/>
            <a:ext cx="119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Výběžky </a:t>
            </a:r>
          </a:p>
          <a:p>
            <a:r>
              <a:rPr lang="en-US" altLang="cs-CZ" sz="2000">
                <a:solidFill>
                  <a:schemeClr val="tx1"/>
                </a:solidFill>
              </a:rPr>
              <a:t>duhovky</a:t>
            </a:r>
            <a:endParaRPr lang="en-US" altLang="cs-CZ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Tunica interna (nervosa) bulbi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Stratum pigmentosum – RPE</a:t>
            </a:r>
          </a:p>
          <a:p>
            <a:pPr lvl="1"/>
            <a:r>
              <a:rPr lang="cs-CZ" altLang="cs-CZ" b="1">
                <a:solidFill>
                  <a:srgbClr val="FF3300"/>
                </a:solidFill>
              </a:rPr>
              <a:t>Významný pro metabolismus tyčinek a čípků </a:t>
            </a:r>
            <a:r>
              <a:rPr lang="cs-CZ" altLang="cs-CZ">
                <a:solidFill>
                  <a:srgbClr val="FF3300"/>
                </a:solidFill>
              </a:rPr>
              <a:t>(regenerace zrakového pigmentu, fagocytóza zevních segmentů fotoreceptorů …)</a:t>
            </a:r>
            <a:r>
              <a:rPr lang="cs-CZ" altLang="cs-CZ" b="1">
                <a:solidFill>
                  <a:srgbClr val="FF3300"/>
                </a:solidFill>
              </a:rPr>
              <a:t>!! </a:t>
            </a:r>
            <a:r>
              <a:rPr lang="cs-CZ" altLang="cs-CZ" b="1">
                <a:solidFill>
                  <a:srgbClr val="FF3300"/>
                </a:solidFill>
                <a:sym typeface="Wingdings" panose="05000000000000000000" pitchFamily="2" charset="2"/>
              </a:rPr>
              <a:t> </a:t>
            </a:r>
            <a:r>
              <a:rPr lang="cs-CZ" altLang="cs-CZ">
                <a:solidFill>
                  <a:srgbClr val="FF3300"/>
                </a:solidFill>
                <a:sym typeface="Wingdings" panose="05000000000000000000" pitchFamily="2" charset="2"/>
              </a:rPr>
              <a:t>porucha </a:t>
            </a:r>
            <a:r>
              <a:rPr lang="cs-CZ" altLang="cs-CZ" b="1">
                <a:solidFill>
                  <a:srgbClr val="FF3300"/>
                </a:solidFill>
                <a:sym typeface="Wingdings" panose="05000000000000000000" pitchFamily="2" charset="2"/>
              </a:rPr>
              <a:t> </a:t>
            </a:r>
            <a:r>
              <a:rPr lang="cs-CZ" altLang="cs-CZ">
                <a:solidFill>
                  <a:srgbClr val="FF3300"/>
                </a:solidFill>
                <a:sym typeface="Wingdings" panose="05000000000000000000" pitchFamily="2" charset="2"/>
              </a:rPr>
              <a:t>VPMD…</a:t>
            </a:r>
          </a:p>
          <a:p>
            <a:pPr lvl="1"/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1 vrstva kubických bb. s pigmentovými granuly lipofuscinu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Retina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9700" name="Picture 4" descr="rsa2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800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1588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0" y="457200"/>
            <a:ext cx="9144000" cy="466725"/>
            <a:chOff x="-3" y="-3"/>
            <a:chExt cx="2159" cy="294"/>
          </a:xfrm>
        </p:grpSpPr>
        <p:grpSp>
          <p:nvGrpSpPr>
            <p:cNvPr id="29708" name="Group 12"/>
            <p:cNvGrpSpPr>
              <a:grpSpLocks/>
            </p:cNvGrpSpPr>
            <p:nvPr/>
          </p:nvGrpSpPr>
          <p:grpSpPr bwMode="auto">
            <a:xfrm>
              <a:off x="0" y="0"/>
              <a:ext cx="2153" cy="288"/>
              <a:chOff x="0" y="0"/>
              <a:chExt cx="2153" cy="288"/>
            </a:xfrm>
          </p:grpSpPr>
          <p:sp>
            <p:nvSpPr>
              <p:cNvPr id="29706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4000">
                    <a:solidFill>
                      <a:srgbClr val="CC0000"/>
                    </a:solidFill>
                  </a:rPr>
                  <a:t>Transverzální řez lebkou                           - vztah k ethmoidálním sinům</a:t>
                </a:r>
                <a:r>
                  <a:rPr lang="cs-CZ" altLang="cs-CZ">
                    <a:solidFill>
                      <a:schemeClr val="tx1"/>
                    </a:solidFill>
                  </a:rPr>
                  <a:t> </a:t>
                </a:r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07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1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-3" y="-3"/>
              <a:ext cx="2159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9716" name="Group 20"/>
          <p:cNvGrpSpPr>
            <a:grpSpLocks/>
          </p:cNvGrpSpPr>
          <p:nvPr/>
        </p:nvGrpSpPr>
        <p:grpSpPr bwMode="auto">
          <a:xfrm>
            <a:off x="4953000" y="1828800"/>
            <a:ext cx="4038600" cy="3752850"/>
            <a:chOff x="-3" y="-3"/>
            <a:chExt cx="2414" cy="2364"/>
          </a:xfrm>
        </p:grpSpPr>
        <p:grpSp>
          <p:nvGrpSpPr>
            <p:cNvPr id="29714" name="Group 18"/>
            <p:cNvGrpSpPr>
              <a:grpSpLocks/>
            </p:cNvGrpSpPr>
            <p:nvPr/>
          </p:nvGrpSpPr>
          <p:grpSpPr bwMode="auto">
            <a:xfrm>
              <a:off x="0" y="0"/>
              <a:ext cx="2408" cy="2358"/>
              <a:chOff x="0" y="0"/>
              <a:chExt cx="2408" cy="2358"/>
            </a:xfrm>
          </p:grpSpPr>
          <p:sp>
            <p:nvSpPr>
              <p:cNvPr id="29712" name="Rectangle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08" cy="2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Nos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Oční bulva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Přední ethmoidální sklípky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Střední ethmoidální sklípky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Zadní ethmoidální sklípky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Sinus sphenoidalis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7. Zrakový nerv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8. Frontální lalok mozkový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13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08" cy="2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-3" y="-3"/>
              <a:ext cx="2414" cy="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4749800" y="5715000"/>
            <a:ext cx="439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Klinika</a:t>
            </a:r>
            <a:r>
              <a:rPr lang="cs-CZ" altLang="cs-CZ" b="0">
                <a:solidFill>
                  <a:schemeClr val="tx1"/>
                </a:solidFill>
              </a:rPr>
              <a:t>: - riziko přechodu infekce</a:t>
            </a:r>
          </a:p>
          <a:p>
            <a:r>
              <a:rPr lang="cs-CZ" altLang="cs-CZ" b="0">
                <a:solidFill>
                  <a:schemeClr val="tx1"/>
                </a:solidFill>
              </a:rPr>
              <a:t>	   - traumatologie orbity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3" descr="re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r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49738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152400" y="0"/>
            <a:ext cx="8686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3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Pigmentový epitel sítnice v elektronmikroskopickém obraze</a:t>
            </a:r>
            <a:endParaRPr lang="cs-CZ" altLang="cs-CZ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Fagocytóza zevních segmentů fotoreceptorů prostřednictvím RPE</a:t>
            </a:r>
            <a:endParaRPr lang="cs-CZ" altLang="cs-CZ"/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57912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152400" y="2590800"/>
            <a:ext cx="27416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Výběžky apikální zóny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RPE mezi vnější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segmenty fotoreceptorů</a:t>
            </a:r>
          </a:p>
        </p:txBody>
      </p:sp>
      <p:sp>
        <p:nvSpPr>
          <p:cNvPr id="271366" name="Line 6"/>
          <p:cNvSpPr>
            <a:spLocks noChangeShapeType="1"/>
          </p:cNvSpPr>
          <p:nvPr/>
        </p:nvSpPr>
        <p:spPr bwMode="auto">
          <a:xfrm>
            <a:off x="2362200" y="3581400"/>
            <a:ext cx="838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cs-CZ" altLang="cs-CZ" sz="60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Sítnice</a:t>
            </a:r>
            <a:endParaRPr lang="en-US" altLang="cs-CZ" sz="6000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16067" name="Rectangle 3"/>
          <p:cNvSpPr>
            <a:spLocks noChangeArrowheads="1"/>
          </p:cNvSpPr>
          <p:nvPr>
            <p:ph type="body" idx="1"/>
          </p:nvPr>
        </p:nvSpPr>
        <p:spPr>
          <a:xfrm>
            <a:off x="381000" y="2057400"/>
            <a:ext cx="8458200" cy="3657600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Pars optica retinae </a:t>
            </a:r>
            <a:r>
              <a:rPr lang="cs-CZ" altLang="cs-CZ" sz="2800">
                <a:solidFill>
                  <a:schemeClr val="accent2"/>
                </a:solidFill>
              </a:rPr>
              <a:t>- od ora serrata k papile n.II</a:t>
            </a:r>
            <a:endParaRPr lang="cs-CZ" altLang="cs-CZ" sz="2800" b="1">
              <a:solidFill>
                <a:schemeClr val="accent2"/>
              </a:solidFill>
            </a:endParaRPr>
          </a:p>
          <a:p>
            <a:r>
              <a:rPr lang="cs-CZ" altLang="cs-CZ" sz="2800" b="1">
                <a:solidFill>
                  <a:schemeClr val="accent2"/>
                </a:solidFill>
              </a:rPr>
              <a:t>Pars coeca retinae </a:t>
            </a:r>
            <a:r>
              <a:rPr lang="cs-CZ" altLang="cs-CZ" sz="2800">
                <a:solidFill>
                  <a:schemeClr val="accent2"/>
                </a:solidFill>
              </a:rPr>
              <a:t>- od ora serrata k epitelu řasnatého tělíska a duhovky - sítnice zde má charakter jednovrstevného nepigmentového epitelu </a:t>
            </a:r>
          </a:p>
          <a:p>
            <a:r>
              <a:rPr lang="cs-CZ" altLang="cs-CZ" sz="2800">
                <a:solidFill>
                  <a:schemeClr val="accent2"/>
                </a:solidFill>
              </a:rPr>
              <a:t>Sítnice je jen </a:t>
            </a:r>
            <a:r>
              <a:rPr lang="cs-CZ" altLang="cs-CZ" sz="2800" b="1">
                <a:solidFill>
                  <a:schemeClr val="accent2"/>
                </a:solidFill>
              </a:rPr>
              <a:t>volně</a:t>
            </a:r>
            <a:r>
              <a:rPr lang="cs-CZ" altLang="cs-CZ" sz="2800">
                <a:solidFill>
                  <a:schemeClr val="accent2"/>
                </a:solidFill>
              </a:rPr>
              <a:t> přiložena k cévnatce (hraje úlohu při patofyziologii odchlípení sítnice). </a:t>
            </a:r>
            <a:r>
              <a:rPr lang="cs-CZ" altLang="cs-CZ" sz="2800" b="1">
                <a:solidFill>
                  <a:schemeClr val="accent2"/>
                </a:solidFill>
              </a:rPr>
              <a:t>Pevně</a:t>
            </a:r>
            <a:r>
              <a:rPr lang="cs-CZ" altLang="cs-CZ" sz="2800">
                <a:solidFill>
                  <a:schemeClr val="accent2"/>
                </a:solidFill>
              </a:rPr>
              <a:t> je retina fixována pouze k papile  a k ora serrata.</a:t>
            </a:r>
          </a:p>
          <a:p>
            <a:endParaRPr lang="cs-CZ" altLang="cs-CZ" sz="2800">
              <a:solidFill>
                <a:schemeClr val="accent2"/>
              </a:solidFill>
            </a:endParaRPr>
          </a:p>
          <a:p>
            <a:endParaRPr lang="cs-CZ" altLang="cs-CZ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cs-CZ" altLang="cs-CZ" sz="60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Sítnice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29600" cy="4876800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Čípky</a:t>
            </a:r>
            <a:r>
              <a:rPr lang="cs-CZ" altLang="cs-CZ" sz="2800">
                <a:solidFill>
                  <a:schemeClr val="accent2"/>
                </a:solidFill>
              </a:rPr>
              <a:t>  6 - 7 000 000</a:t>
            </a:r>
            <a:r>
              <a:rPr lang="cs-CZ" altLang="cs-CZ" sz="2800" b="1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chemeClr val="accent2"/>
                </a:solidFill>
              </a:rPr>
              <a:t>(tři typy pigmentu)</a:t>
            </a:r>
            <a:endParaRPr lang="cs-CZ" altLang="cs-CZ" sz="2800" b="1">
              <a:solidFill>
                <a:schemeClr val="accent2"/>
              </a:solidFill>
            </a:endParaRPr>
          </a:p>
          <a:p>
            <a:r>
              <a:rPr lang="cs-CZ" altLang="cs-CZ" sz="2800" b="1">
                <a:solidFill>
                  <a:schemeClr val="accent2"/>
                </a:solidFill>
              </a:rPr>
              <a:t>Tyčinky</a:t>
            </a:r>
            <a:r>
              <a:rPr lang="cs-CZ" altLang="cs-CZ" sz="2800">
                <a:solidFill>
                  <a:schemeClr val="accent2"/>
                </a:solidFill>
              </a:rPr>
              <a:t> 120 000 000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Bipolární bb.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Gangliové bb. 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Podpůrné bb.</a:t>
            </a:r>
            <a:r>
              <a:rPr lang="cs-CZ" altLang="cs-CZ" sz="2800">
                <a:solidFill>
                  <a:schemeClr val="accent2"/>
                </a:solidFill>
              </a:rPr>
              <a:t>                                                    </a:t>
            </a:r>
            <a:r>
              <a:rPr lang="cs-CZ" altLang="cs-CZ" sz="2400" b="1">
                <a:solidFill>
                  <a:schemeClr val="accent2"/>
                </a:solidFill>
              </a:rPr>
              <a:t>(M</a:t>
            </a:r>
            <a:r>
              <a:rPr lang="en-US" altLang="cs-CZ" sz="2400" b="1">
                <a:solidFill>
                  <a:schemeClr val="accent2"/>
                </a:solidFill>
                <a:cs typeface="Times New Roman" panose="02020603050405020304" pitchFamily="18" charset="0"/>
              </a:rPr>
              <a:t>ü</a:t>
            </a:r>
            <a:r>
              <a:rPr lang="cs-CZ" altLang="cs-CZ" sz="2400" b="1">
                <a:solidFill>
                  <a:schemeClr val="accent2"/>
                </a:solidFill>
              </a:rPr>
              <a:t>llerovy podpůrné bb., neuroglie)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Asociační bb. </a:t>
            </a:r>
            <a:r>
              <a:rPr lang="cs-CZ" altLang="cs-CZ" sz="2800">
                <a:solidFill>
                  <a:schemeClr val="accent2"/>
                </a:solidFill>
              </a:rPr>
              <a:t>ve vnitřní jádrové                                    		       vrstvě sítnice</a:t>
            </a:r>
          </a:p>
          <a:p>
            <a:pPr lvl="1"/>
            <a:r>
              <a:rPr lang="cs-CZ" altLang="cs-CZ" sz="2400" b="1">
                <a:solidFill>
                  <a:schemeClr val="accent2"/>
                </a:solidFill>
              </a:rPr>
              <a:t>Horizontální bb.</a:t>
            </a:r>
          </a:p>
          <a:p>
            <a:pPr lvl="1"/>
            <a:r>
              <a:rPr lang="cs-CZ" altLang="cs-CZ" sz="2400" b="1">
                <a:solidFill>
                  <a:schemeClr val="accent2"/>
                </a:solidFill>
              </a:rPr>
              <a:t>Amakrinní bb.</a:t>
            </a:r>
          </a:p>
        </p:txBody>
      </p:sp>
      <p:pic>
        <p:nvPicPr>
          <p:cNvPr id="274436" name="Picture 4" descr="smlcone-r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cs-CZ" altLang="cs-CZ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Přechod pars optica sítnice do nepigmentovaného epitelu pars coeca retinae na úrovni ora serrata</a:t>
            </a:r>
            <a:endParaRPr lang="cs-CZ" altLang="cs-CZ"/>
          </a:p>
        </p:txBody>
      </p:sp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6705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300"/>
            <a:ext cx="4648200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0"/>
            <a:ext cx="5349875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4800600" y="5181600"/>
            <a:ext cx="42148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>
                <a:solidFill>
                  <a:srgbClr val="CC0000"/>
                </a:solidFill>
              </a:rPr>
              <a:t>Struktura sítnice při </a:t>
            </a:r>
          </a:p>
          <a:p>
            <a:r>
              <a:rPr lang="cs-CZ" altLang="cs-CZ" sz="3200">
                <a:solidFill>
                  <a:srgbClr val="CC0000"/>
                </a:solidFill>
              </a:rPr>
              <a:t>okraji terče zrakového </a:t>
            </a:r>
          </a:p>
          <a:p>
            <a:r>
              <a:rPr lang="cs-CZ" altLang="cs-CZ" sz="3200">
                <a:solidFill>
                  <a:srgbClr val="CC0000"/>
                </a:solidFill>
              </a:rPr>
              <a:t>nervu</a:t>
            </a:r>
          </a:p>
        </p:txBody>
      </p:sp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609600" y="152400"/>
            <a:ext cx="31432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>
                <a:solidFill>
                  <a:srgbClr val="CC0000"/>
                </a:solidFill>
              </a:rPr>
              <a:t>Struktura sítnice</a:t>
            </a:r>
          </a:p>
          <a:p>
            <a:r>
              <a:rPr lang="cs-CZ" altLang="cs-CZ" sz="3200">
                <a:solidFill>
                  <a:srgbClr val="CC0000"/>
                </a:solidFill>
              </a:rPr>
              <a:t>v makule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- ve foveola centralis jsou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jen čípky, tyčinky se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objevují až ve vzdálenosti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0,13mm od centrální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jamky</a:t>
            </a:r>
            <a:endParaRPr lang="cs-CZ" altLang="cs-CZ" sz="32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Struktura tyčinek a čípků</a:t>
            </a:r>
          </a:p>
        </p:txBody>
      </p:sp>
      <p:sp>
        <p:nvSpPr>
          <p:cNvPr id="2754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Tyčinky 	</a:t>
            </a:r>
            <a:r>
              <a:rPr lang="cs-CZ" altLang="cs-CZ" sz="2800">
                <a:solidFill>
                  <a:schemeClr val="accent2"/>
                </a:solidFill>
              </a:rPr>
              <a:t>- </a:t>
            </a:r>
            <a:r>
              <a:rPr lang="cs-CZ" altLang="cs-CZ" sz="2800">
                <a:solidFill>
                  <a:srgbClr val="CC0000"/>
                </a:solidFill>
              </a:rPr>
              <a:t>vnější úsek</a:t>
            </a:r>
            <a:r>
              <a:rPr lang="cs-CZ" altLang="cs-CZ" sz="2800">
                <a:solidFill>
                  <a:schemeClr val="accent2"/>
                </a:solidFill>
              </a:rPr>
              <a:t> (obsahuje světločivý pigment)</a:t>
            </a:r>
          </a:p>
          <a:p>
            <a:pPr>
              <a:buFontTx/>
              <a:buNone/>
            </a:pPr>
            <a:r>
              <a:rPr lang="cs-CZ" altLang="cs-CZ" sz="2800">
                <a:solidFill>
                  <a:schemeClr val="accent2"/>
                </a:solidFill>
              </a:rPr>
              <a:t>				- </a:t>
            </a:r>
            <a:r>
              <a:rPr lang="cs-CZ" altLang="cs-CZ" sz="2800">
                <a:solidFill>
                  <a:srgbClr val="006699"/>
                </a:solidFill>
              </a:rPr>
              <a:t>vnější výběžek</a:t>
            </a:r>
            <a:r>
              <a:rPr lang="cs-CZ" altLang="cs-CZ" sz="2800">
                <a:solidFill>
                  <a:srgbClr val="009900"/>
                </a:solidFill>
              </a:rPr>
              <a:t> </a:t>
            </a:r>
            <a:r>
              <a:rPr lang="cs-CZ" altLang="cs-CZ" sz="2800">
                <a:solidFill>
                  <a:schemeClr val="accent2"/>
                </a:solidFill>
              </a:rPr>
              <a:t>(disky s rhodopsinem)</a:t>
            </a:r>
          </a:p>
          <a:p>
            <a:pPr>
              <a:buFontTx/>
              <a:buNone/>
            </a:pPr>
            <a:r>
              <a:rPr lang="cs-CZ" altLang="cs-CZ" sz="2800">
                <a:solidFill>
                  <a:schemeClr val="accent2"/>
                </a:solidFill>
              </a:rPr>
              <a:t>				- </a:t>
            </a:r>
            <a:r>
              <a:rPr lang="cs-CZ" altLang="cs-CZ" sz="2800">
                <a:solidFill>
                  <a:srgbClr val="006699"/>
                </a:solidFill>
              </a:rPr>
              <a:t>přechodná zóna</a:t>
            </a:r>
            <a:endParaRPr lang="cs-CZ" altLang="cs-CZ" sz="280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cs-CZ" altLang="cs-CZ" sz="2800">
                <a:solidFill>
                  <a:schemeClr val="accent2"/>
                </a:solidFill>
              </a:rPr>
              <a:t>				- </a:t>
            </a:r>
            <a:r>
              <a:rPr lang="cs-CZ" altLang="cs-CZ" sz="2800">
                <a:solidFill>
                  <a:srgbClr val="006699"/>
                </a:solidFill>
              </a:rPr>
              <a:t>vnitřní výběžek</a:t>
            </a:r>
            <a:r>
              <a:rPr lang="cs-CZ" altLang="cs-CZ" sz="2800">
                <a:solidFill>
                  <a:schemeClr val="accent2"/>
                </a:solidFill>
              </a:rPr>
              <a:t> (elipsoid; mitochondrie)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			</a:t>
            </a:r>
            <a:r>
              <a:rPr lang="cs-CZ" altLang="cs-CZ" sz="2800">
                <a:solidFill>
                  <a:schemeClr val="accent2"/>
                </a:solidFill>
              </a:rPr>
              <a:t>- </a:t>
            </a:r>
            <a:r>
              <a:rPr lang="cs-CZ" altLang="cs-CZ" sz="2800">
                <a:solidFill>
                  <a:srgbClr val="CC0000"/>
                </a:solidFill>
              </a:rPr>
              <a:t>vnitřní úsek</a:t>
            </a:r>
            <a:r>
              <a:rPr lang="cs-CZ" altLang="cs-CZ" sz="2800">
                <a:solidFill>
                  <a:schemeClr val="accent2"/>
                </a:solidFill>
              </a:rPr>
              <a:t> (buněčné jádro a nervové vlákno)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Čípky</a:t>
            </a:r>
            <a:r>
              <a:rPr lang="cs-CZ" altLang="cs-CZ" sz="2800">
                <a:solidFill>
                  <a:schemeClr val="accent2"/>
                </a:solidFill>
              </a:rPr>
              <a:t> - obdobná struktura jako u tyčinek.Ve vnějším  výběžku vnějšího úseku obsahují Jodopsin</a:t>
            </a:r>
          </a:p>
          <a:p>
            <a:r>
              <a:rPr lang="cs-CZ" altLang="cs-CZ" sz="2800">
                <a:solidFill>
                  <a:schemeClr val="accent2"/>
                </a:solidFill>
              </a:rPr>
              <a:t>Vnější výběžky tyčinek a čípků se zabořují do RPE</a:t>
            </a:r>
          </a:p>
          <a:p>
            <a:pPr>
              <a:buFontTx/>
              <a:buNone/>
            </a:pPr>
            <a:endParaRPr lang="cs-CZ" altLang="cs-CZ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Neuroretinální synapse</a:t>
            </a:r>
            <a:endParaRPr lang="cs-CZ" altLang="cs-CZ"/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7037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40" name="Line 4"/>
          <p:cNvSpPr>
            <a:spLocks noChangeShapeType="1"/>
          </p:cNvSpPr>
          <p:nvPr/>
        </p:nvSpPr>
        <p:spPr bwMode="auto">
          <a:xfrm flipH="1">
            <a:off x="4724400" y="5791200"/>
            <a:ext cx="2514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7239000" y="5562600"/>
            <a:ext cx="1698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0">
                <a:solidFill>
                  <a:schemeClr val="tx1"/>
                </a:solidFill>
              </a:rPr>
              <a:t>vnější výběžek</a:t>
            </a:r>
            <a:endParaRPr lang="cs-CZ" altLang="cs-CZ" sz="2000" b="0">
              <a:solidFill>
                <a:srgbClr val="006699"/>
              </a:solidFill>
            </a:endParaRPr>
          </a:p>
        </p:txBody>
      </p:sp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7239000" y="4953000"/>
            <a:ext cx="1768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0">
                <a:solidFill>
                  <a:schemeClr val="tx1"/>
                </a:solidFill>
              </a:rPr>
              <a:t>vnitřní výběžek</a:t>
            </a:r>
            <a:endParaRPr lang="cs-CZ" altLang="cs-CZ" sz="2000" b="0">
              <a:solidFill>
                <a:srgbClr val="006699"/>
              </a:solidFill>
            </a:endParaRPr>
          </a:p>
        </p:txBody>
      </p:sp>
      <p:sp>
        <p:nvSpPr>
          <p:cNvPr id="270343" name="Line 7"/>
          <p:cNvSpPr>
            <a:spLocks noChangeShapeType="1"/>
          </p:cNvSpPr>
          <p:nvPr/>
        </p:nvSpPr>
        <p:spPr bwMode="auto">
          <a:xfrm flipH="1" flipV="1">
            <a:off x="4800600" y="4953000"/>
            <a:ext cx="2438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0345" name="AutoShape 9"/>
          <p:cNvSpPr>
            <a:spLocks noChangeArrowheads="1"/>
          </p:cNvSpPr>
          <p:nvPr/>
        </p:nvSpPr>
        <p:spPr bwMode="auto">
          <a:xfrm>
            <a:off x="8686800" y="5334000"/>
            <a:ext cx="457200" cy="1219200"/>
          </a:xfrm>
          <a:prstGeom prst="curvedLeftArrow">
            <a:avLst>
              <a:gd name="adj1" fmla="val 53333"/>
              <a:gd name="adj2" fmla="val 106667"/>
              <a:gd name="adj3" fmla="val 315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0346" name="Rectangle 10"/>
          <p:cNvSpPr>
            <a:spLocks noChangeArrowheads="1"/>
          </p:cNvSpPr>
          <p:nvPr/>
        </p:nvSpPr>
        <p:spPr bwMode="auto">
          <a:xfrm>
            <a:off x="7924800" y="5257800"/>
            <a:ext cx="320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endParaRPr lang="cs-CZ" altLang="cs-CZ" sz="2000" b="0">
              <a:solidFill>
                <a:srgbClr val="006699"/>
              </a:solidFill>
            </a:endParaRPr>
          </a:p>
        </p:txBody>
      </p:sp>
      <p:sp>
        <p:nvSpPr>
          <p:cNvPr id="270347" name="Rectangle 11"/>
          <p:cNvSpPr>
            <a:spLocks noChangeArrowheads="1"/>
          </p:cNvSpPr>
          <p:nvPr/>
        </p:nvSpPr>
        <p:spPr bwMode="auto">
          <a:xfrm>
            <a:off x="7239000" y="6096000"/>
            <a:ext cx="137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006699"/>
                </a:solidFill>
              </a:rPr>
              <a:t>vnější úsek</a:t>
            </a:r>
            <a:endParaRPr lang="cs-CZ" altLang="cs-CZ" sz="2000" b="0">
              <a:solidFill>
                <a:srgbClr val="CC0000"/>
              </a:solidFill>
            </a:endParaRPr>
          </a:p>
        </p:txBody>
      </p:sp>
      <p:sp>
        <p:nvSpPr>
          <p:cNvPr id="270348" name="Rectangle 12"/>
          <p:cNvSpPr>
            <a:spLocks noChangeArrowheads="1"/>
          </p:cNvSpPr>
          <p:nvPr/>
        </p:nvSpPr>
        <p:spPr bwMode="auto">
          <a:xfrm>
            <a:off x="7239000" y="4267200"/>
            <a:ext cx="1487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006699"/>
                </a:solidFill>
              </a:rPr>
              <a:t>vnitřní úsek</a:t>
            </a:r>
            <a:endParaRPr lang="cs-CZ" altLang="cs-CZ" sz="2000" b="0">
              <a:solidFill>
                <a:srgbClr val="CC0000"/>
              </a:solidFill>
            </a:endParaRPr>
          </a:p>
        </p:txBody>
      </p:sp>
      <p:sp>
        <p:nvSpPr>
          <p:cNvPr id="270349" name="Line 13"/>
          <p:cNvSpPr>
            <a:spLocks noChangeShapeType="1"/>
          </p:cNvSpPr>
          <p:nvPr/>
        </p:nvSpPr>
        <p:spPr bwMode="auto">
          <a:xfrm flipH="1" flipV="1">
            <a:off x="4800600" y="4419600"/>
            <a:ext cx="2362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Tyčinky a čípky</a:t>
            </a:r>
          </a:p>
        </p:txBody>
      </p:sp>
      <p:pic>
        <p:nvPicPr>
          <p:cNvPr id="308228" name="Picture 4" descr="G_011_15_glaucoma_photoreceptor_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6338"/>
            <a:ext cx="8686800" cy="56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5547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500938" y="3352800"/>
            <a:ext cx="1643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Ligamentum </a:t>
            </a:r>
          </a:p>
          <a:p>
            <a:r>
              <a:rPr lang="cs-CZ" altLang="cs-CZ" sz="2000"/>
              <a:t>palpebrale</a:t>
            </a:r>
          </a:p>
          <a:p>
            <a:r>
              <a:rPr lang="cs-CZ" altLang="cs-CZ" sz="2000"/>
              <a:t>mediale</a:t>
            </a: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 flipV="1">
            <a:off x="6400800" y="2514600"/>
            <a:ext cx="10668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838200"/>
            <a:ext cx="1262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Glandula </a:t>
            </a:r>
          </a:p>
          <a:p>
            <a:r>
              <a:rPr lang="cs-CZ" altLang="cs-CZ" sz="2000"/>
              <a:t>lacrimalis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505200"/>
            <a:ext cx="13049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Corpus </a:t>
            </a:r>
          </a:p>
          <a:p>
            <a:r>
              <a:rPr lang="cs-CZ" altLang="cs-CZ" sz="2000"/>
              <a:t>adiposum </a:t>
            </a:r>
          </a:p>
          <a:p>
            <a:r>
              <a:rPr lang="cs-CZ" altLang="cs-CZ" sz="2000"/>
              <a:t>orbitae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1219200" y="3505200"/>
            <a:ext cx="1905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1219200" y="12954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1905000"/>
            <a:ext cx="16430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Ligamentum </a:t>
            </a:r>
          </a:p>
          <a:p>
            <a:r>
              <a:rPr lang="cs-CZ" altLang="cs-CZ" sz="2000"/>
              <a:t>palpebrale</a:t>
            </a:r>
          </a:p>
          <a:p>
            <a:r>
              <a:rPr lang="cs-CZ" altLang="cs-CZ" sz="2000"/>
              <a:t>laterale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>
            <a:off x="1371600" y="24384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391400" y="4953000"/>
            <a:ext cx="1544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M. obliquus </a:t>
            </a:r>
          </a:p>
          <a:p>
            <a:r>
              <a:rPr lang="cs-CZ" altLang="cs-CZ" sz="2000"/>
              <a:t>inferior</a:t>
            </a: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 flipH="1" flipV="1">
            <a:off x="5257800" y="4114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7848600" y="1447800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Saccus</a:t>
            </a:r>
          </a:p>
          <a:p>
            <a:r>
              <a:rPr lang="cs-CZ" altLang="cs-CZ" sz="2000"/>
              <a:t>lacrimalis</a:t>
            </a:r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 flipH="1">
            <a:off x="6705600" y="1828800"/>
            <a:ext cx="1219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5943600"/>
            <a:ext cx="2614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Foramen infraorbitale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2590800" y="5410200"/>
            <a:ext cx="2895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0" y="4800600"/>
            <a:ext cx="93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Tarsus</a:t>
            </a:r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 flipV="1">
            <a:off x="990600" y="2590800"/>
            <a:ext cx="3962400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66" name="Line 22"/>
          <p:cNvSpPr>
            <a:spLocks noChangeShapeType="1"/>
          </p:cNvSpPr>
          <p:nvPr/>
        </p:nvSpPr>
        <p:spPr bwMode="auto">
          <a:xfrm flipV="1">
            <a:off x="990600" y="3352800"/>
            <a:ext cx="373380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67" name="Line 23"/>
          <p:cNvSpPr>
            <a:spLocks noChangeShapeType="1"/>
          </p:cNvSpPr>
          <p:nvPr/>
        </p:nvSpPr>
        <p:spPr bwMode="auto">
          <a:xfrm flipH="1" flipV="1">
            <a:off x="6934200" y="2895600"/>
            <a:ext cx="533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0" y="0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M. levator palpebrae superioris</a:t>
            </a:r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>
            <a:off x="1371600" y="457200"/>
            <a:ext cx="32766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7994650" y="0"/>
            <a:ext cx="1149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Incisura </a:t>
            </a:r>
          </a:p>
          <a:p>
            <a:r>
              <a:rPr lang="cs-CZ" altLang="cs-CZ" sz="2000"/>
              <a:t>supra-</a:t>
            </a:r>
          </a:p>
          <a:p>
            <a:r>
              <a:rPr lang="cs-CZ" altLang="cs-CZ" sz="2000"/>
              <a:t>orbitalis</a:t>
            </a:r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 flipH="1">
            <a:off x="5105400" y="457200"/>
            <a:ext cx="2895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Struktura čípků</a:t>
            </a:r>
          </a:p>
        </p:txBody>
      </p:sp>
      <p:pic>
        <p:nvPicPr>
          <p:cNvPr id="310276" name="Picture 4" descr="G_011_28_glaucoma_photoreceptor_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Zevní segment tyčinek</a:t>
            </a:r>
          </a:p>
        </p:txBody>
      </p:sp>
      <p:pic>
        <p:nvPicPr>
          <p:cNvPr id="309252" name="Picture 4" descr="G_011_23_glaucoma_photoreceptor_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2450"/>
            <a:ext cx="7696200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Zevní segment čípků</a:t>
            </a:r>
          </a:p>
        </p:txBody>
      </p:sp>
      <p:pic>
        <p:nvPicPr>
          <p:cNvPr id="311300" name="Picture 4" descr="G_011_30_glaucoma_photoreceptor_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87630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9" name="Picture 3" descr="rhodo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Bipolární  buňky</a:t>
            </a:r>
          </a:p>
        </p:txBody>
      </p:sp>
      <p:sp>
        <p:nvSpPr>
          <p:cNvPr id="276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10600" cy="41148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</a:rPr>
              <a:t>První neuron sítnice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Ganglion retinae </a:t>
            </a:r>
            <a:r>
              <a:rPr lang="cs-CZ" altLang="cs-CZ">
                <a:solidFill>
                  <a:srgbClr val="006699"/>
                </a:solidFill>
              </a:rPr>
              <a:t>(spojení smyslových bb. s bipolárními bb.)</a:t>
            </a:r>
            <a:endParaRPr lang="cs-CZ" altLang="cs-CZ" b="1">
              <a:solidFill>
                <a:srgbClr val="006699"/>
              </a:solidFill>
            </a:endParaRPr>
          </a:p>
          <a:p>
            <a:r>
              <a:rPr lang="cs-CZ" altLang="cs-CZ" b="1">
                <a:solidFill>
                  <a:srgbClr val="006699"/>
                </a:solidFill>
              </a:rPr>
              <a:t>Individuální přepojení:</a:t>
            </a:r>
            <a:r>
              <a:rPr lang="cs-CZ" altLang="cs-CZ">
                <a:solidFill>
                  <a:srgbClr val="006699"/>
                </a:solidFill>
              </a:rPr>
              <a:t> jeden fotoreceptor na jednu bipolární buňku. Je jen v centru fovey (asi 2 500 čípků)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Difúzní přepojení:</a:t>
            </a:r>
            <a:r>
              <a:rPr lang="cs-CZ" altLang="cs-CZ">
                <a:solidFill>
                  <a:srgbClr val="006699"/>
                </a:solidFill>
              </a:rPr>
              <a:t> několik smyslových bb. je přepojeno na jednu bipolární buňku a několik bipolárních bb. na jednu gangliovou buňku 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5" name="Picture 3" descr="re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7504113" cy="56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7483475" y="2057400"/>
            <a:ext cx="1660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>
                <a:solidFill>
                  <a:schemeClr val="tx1"/>
                </a:solidFill>
              </a:rPr>
              <a:t>Individuální</a:t>
            </a:r>
          </a:p>
          <a:p>
            <a:r>
              <a:rPr lang="cs-CZ" altLang="cs-CZ" sz="2200">
                <a:solidFill>
                  <a:schemeClr val="tx1"/>
                </a:solidFill>
              </a:rPr>
              <a:t> přepojení</a:t>
            </a:r>
            <a:endParaRPr lang="en-US" altLang="cs-CZ">
              <a:solidFill>
                <a:srgbClr val="006699"/>
              </a:solidFill>
            </a:endParaRPr>
          </a:p>
        </p:txBody>
      </p:sp>
      <p:sp>
        <p:nvSpPr>
          <p:cNvPr id="264197" name="Line 5"/>
          <p:cNvSpPr>
            <a:spLocks noChangeShapeType="1"/>
          </p:cNvSpPr>
          <p:nvPr/>
        </p:nvSpPr>
        <p:spPr bwMode="auto">
          <a:xfrm flipH="1">
            <a:off x="6324600" y="2819400"/>
            <a:ext cx="16764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7620000" y="0"/>
            <a:ext cx="1403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>
                <a:solidFill>
                  <a:schemeClr val="tx1"/>
                </a:solidFill>
              </a:rPr>
              <a:t>   Difuzní</a:t>
            </a:r>
          </a:p>
          <a:p>
            <a:r>
              <a:rPr lang="cs-CZ" altLang="cs-CZ" sz="2200">
                <a:solidFill>
                  <a:schemeClr val="tx1"/>
                </a:solidFill>
              </a:rPr>
              <a:t> přepojení</a:t>
            </a:r>
            <a:endParaRPr lang="en-US" altLang="cs-CZ" sz="2200">
              <a:solidFill>
                <a:schemeClr val="tx1"/>
              </a:solidFill>
            </a:endParaRPr>
          </a:p>
        </p:txBody>
      </p:sp>
      <p:sp>
        <p:nvSpPr>
          <p:cNvPr id="264199" name="Line 7"/>
          <p:cNvSpPr>
            <a:spLocks noChangeShapeType="1"/>
          </p:cNvSpPr>
          <p:nvPr/>
        </p:nvSpPr>
        <p:spPr bwMode="auto">
          <a:xfrm flipH="1">
            <a:off x="5867400" y="762000"/>
            <a:ext cx="2209800" cy="1219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 flipH="1">
            <a:off x="5486400" y="762000"/>
            <a:ext cx="2590800" cy="1905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 flipH="1">
            <a:off x="4953000" y="762000"/>
            <a:ext cx="31242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cs-CZ" altLang="cs-CZ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Gangliové, asciační a podpůrné buňky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5720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</a:rPr>
              <a:t>Druhý neuron sítnice</a:t>
            </a:r>
            <a:r>
              <a:rPr lang="cs-CZ" altLang="cs-CZ">
                <a:solidFill>
                  <a:srgbClr val="006699"/>
                </a:solidFill>
              </a:rPr>
              <a:t> </a:t>
            </a:r>
            <a:r>
              <a:rPr lang="cs-CZ" altLang="cs-CZ">
                <a:solidFill>
                  <a:srgbClr val="006699"/>
                </a:solidFill>
                <a:sym typeface="Wingdings" panose="05000000000000000000" pitchFamily="2" charset="2"/>
              </a:rPr>
              <a:t></a:t>
            </a:r>
            <a:r>
              <a:rPr lang="cs-CZ" altLang="cs-CZ">
                <a:solidFill>
                  <a:srgbClr val="006699"/>
                </a:solidFill>
              </a:rPr>
              <a:t> neurit do </a:t>
            </a:r>
            <a:r>
              <a:rPr lang="cs-CZ" altLang="cs-CZ" b="1">
                <a:solidFill>
                  <a:srgbClr val="006699"/>
                </a:solidFill>
              </a:rPr>
              <a:t>Corpus geniculatum laterale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Asociační bb.</a:t>
            </a:r>
            <a:r>
              <a:rPr lang="cs-CZ" altLang="cs-CZ">
                <a:solidFill>
                  <a:srgbClr val="006699"/>
                </a:solidFill>
              </a:rPr>
              <a:t> - ve vnitřní jádrové vrstvě</a:t>
            </a:r>
          </a:p>
          <a:p>
            <a:pPr lvl="1"/>
            <a:r>
              <a:rPr lang="cs-CZ" altLang="cs-CZ" b="1">
                <a:solidFill>
                  <a:srgbClr val="006699"/>
                </a:solidFill>
              </a:rPr>
              <a:t>Horizontální bb.</a:t>
            </a:r>
            <a:r>
              <a:rPr lang="cs-CZ" altLang="cs-CZ">
                <a:solidFill>
                  <a:srgbClr val="006699"/>
                </a:solidFill>
              </a:rPr>
              <a:t> - synapse s čípky a tyčinkami horizontálně; nejasná funkce</a:t>
            </a:r>
          </a:p>
          <a:p>
            <a:pPr lvl="1"/>
            <a:r>
              <a:rPr lang="cs-CZ" altLang="cs-CZ" b="1">
                <a:solidFill>
                  <a:srgbClr val="006699"/>
                </a:solidFill>
              </a:rPr>
              <a:t>Amakrinní bb. </a:t>
            </a:r>
            <a:r>
              <a:rPr lang="cs-CZ" altLang="cs-CZ">
                <a:solidFill>
                  <a:srgbClr val="006699"/>
                </a:solidFill>
              </a:rPr>
              <a:t>- propojují i větší množství gangliových bb.; podpůrná úloha ?</a:t>
            </a:r>
            <a:endParaRPr lang="cs-CZ" altLang="cs-CZ" b="1">
              <a:solidFill>
                <a:srgbClr val="006699"/>
              </a:solidFill>
            </a:endParaRPr>
          </a:p>
          <a:p>
            <a:r>
              <a:rPr lang="cs-CZ" altLang="cs-CZ" b="1">
                <a:solidFill>
                  <a:srgbClr val="006699"/>
                </a:solidFill>
              </a:rPr>
              <a:t>Podpůrné bb.</a:t>
            </a:r>
            <a:r>
              <a:rPr lang="cs-CZ" altLang="cs-CZ">
                <a:solidFill>
                  <a:srgbClr val="006699"/>
                </a:solidFill>
              </a:rPr>
              <a:t> - podpůrná a vyživovací funkce</a:t>
            </a:r>
          </a:p>
          <a:p>
            <a:pPr lvl="1"/>
            <a:r>
              <a:rPr lang="cs-CZ" altLang="cs-CZ" b="1">
                <a:solidFill>
                  <a:srgbClr val="006699"/>
                </a:solidFill>
              </a:rPr>
              <a:t>Müllerovy bb.</a:t>
            </a:r>
            <a:r>
              <a:rPr lang="cs-CZ" altLang="cs-CZ">
                <a:solidFill>
                  <a:srgbClr val="006699"/>
                </a:solidFill>
              </a:rPr>
              <a:t> - prostupují všemi vrstvami sítnice</a:t>
            </a:r>
          </a:p>
          <a:p>
            <a:pPr lvl="1"/>
            <a:r>
              <a:rPr lang="cs-CZ" altLang="cs-CZ" b="1">
                <a:solidFill>
                  <a:srgbClr val="006699"/>
                </a:solidFill>
              </a:rPr>
              <a:t>Neuroglie</a:t>
            </a:r>
            <a:r>
              <a:rPr lang="cs-CZ" altLang="cs-CZ">
                <a:solidFill>
                  <a:srgbClr val="006699"/>
                </a:solidFill>
              </a:rPr>
              <a:t> - mikroglie, astrocyty - schopnost fagocytózy, metabolická funkce </a:t>
            </a:r>
            <a:endParaRPr lang="cs-CZ" altLang="cs-CZ" b="1">
              <a:solidFill>
                <a:srgbClr val="006699"/>
              </a:solidFill>
            </a:endParaRPr>
          </a:p>
          <a:p>
            <a:endParaRPr lang="cs-CZ" altLang="cs-CZ">
              <a:solidFill>
                <a:srgbClr val="006699"/>
              </a:solidFill>
            </a:endParaRPr>
          </a:p>
          <a:p>
            <a:pPr lvl="1">
              <a:buFontTx/>
              <a:buNone/>
            </a:pPr>
            <a:endParaRPr lang="cs-CZ" altLang="cs-CZ" b="1">
              <a:solidFill>
                <a:srgbClr val="006699"/>
              </a:solidFill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Buňky neuroglie sítnice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</a:rPr>
              <a:t>Müllerovy bb.</a:t>
            </a:r>
            <a:r>
              <a:rPr lang="cs-CZ" altLang="cs-CZ" sz="2800">
                <a:solidFill>
                  <a:srgbClr val="006699"/>
                </a:solidFill>
              </a:rPr>
              <a:t> – prostupují všemi vrstvami sítnice</a:t>
            </a:r>
            <a:r>
              <a:rPr lang="cs-CZ" altLang="cs-CZ">
                <a:solidFill>
                  <a:srgbClr val="006699"/>
                </a:solidFill>
              </a:rPr>
              <a:t> </a:t>
            </a:r>
          </a:p>
          <a:p>
            <a:pPr>
              <a:buFontTx/>
              <a:buNone/>
            </a:pPr>
            <a:r>
              <a:rPr lang="cs-CZ" altLang="cs-CZ" sz="2800">
                <a:solidFill>
                  <a:srgbClr val="006699"/>
                </a:solidFill>
              </a:rPr>
              <a:t>				  - vytváří MLI (jejich basální membrána)			  - udržují strukturální integritu vrstev 				     sítnice </a:t>
            </a:r>
          </a:p>
          <a:p>
            <a:pPr>
              <a:buFontTx/>
              <a:buNone/>
            </a:pPr>
            <a:r>
              <a:rPr lang="cs-CZ" altLang="cs-CZ" sz="2800">
                <a:solidFill>
                  <a:srgbClr val="006699"/>
                </a:solidFill>
              </a:rPr>
              <a:t>				  - regulace homeostázy extracelulárního 			    prostředí sítnice (K</a:t>
            </a:r>
            <a:r>
              <a:rPr lang="cs-CZ" altLang="cs-CZ" sz="2800" baseline="30000">
                <a:solidFill>
                  <a:srgbClr val="006699"/>
                </a:solidFill>
              </a:rPr>
              <a:t>+</a:t>
            </a:r>
            <a:r>
              <a:rPr lang="cs-CZ" altLang="cs-CZ" sz="2800">
                <a:solidFill>
                  <a:srgbClr val="006699"/>
                </a:solidFill>
              </a:rPr>
              <a:t>, odstranění 				    glutamátu, cyklus retinalu, syntéza 				    glykogenu, cytokinů, glukóza pro neur.)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Astrocyty </a:t>
            </a:r>
            <a:r>
              <a:rPr lang="cs-CZ" altLang="cs-CZ" sz="2800" b="1">
                <a:solidFill>
                  <a:srgbClr val="006699"/>
                </a:solidFill>
              </a:rPr>
              <a:t>-</a:t>
            </a:r>
            <a:r>
              <a:rPr lang="cs-CZ" altLang="cs-CZ" sz="2800">
                <a:solidFill>
                  <a:srgbClr val="006699"/>
                </a:solidFill>
              </a:rPr>
              <a:t> ve vrstvě gangliových bb. a vnitřní 			      plexiformní vrstvě </a:t>
            </a:r>
          </a:p>
          <a:p>
            <a:r>
              <a:rPr lang="cs-CZ" altLang="cs-CZ" b="1">
                <a:solidFill>
                  <a:srgbClr val="006699"/>
                </a:solidFill>
              </a:rPr>
              <a:t>Mikroglie </a:t>
            </a:r>
            <a:r>
              <a:rPr lang="cs-CZ" altLang="cs-CZ" sz="2800">
                <a:solidFill>
                  <a:srgbClr val="006699"/>
                </a:solidFill>
              </a:rPr>
              <a:t>– schopnost fagocytózy a mobility – pohybu 		      (…patologické stavy – záněty…)</a:t>
            </a:r>
            <a:endParaRPr lang="cs-CZ" altLang="cs-CZ" b="1">
              <a:solidFill>
                <a:srgbClr val="006699"/>
              </a:solidFill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5" name="Picture 3" descr="retinalcircui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cs-CZ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Müllerovy, horizontální a amakrinní bb.</a:t>
            </a:r>
            <a:endParaRPr lang="en-US" altLang="cs-CZ"/>
          </a:p>
        </p:txBody>
      </p:sp>
      <p:pic>
        <p:nvPicPr>
          <p:cNvPr id="278531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6613"/>
            <a:ext cx="47037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1250"/>
            <a:ext cx="6797675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2371" name="Rectangle 3"/>
          <p:cNvSpPr>
            <a:spLocks noChangeArrowheads="1"/>
          </p:cNvSpPr>
          <p:nvPr/>
        </p:nvSpPr>
        <p:spPr bwMode="auto">
          <a:xfrm>
            <a:off x="0" y="4419600"/>
            <a:ext cx="1198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Septum</a:t>
            </a:r>
          </a:p>
          <a:p>
            <a:r>
              <a:rPr lang="cs-CZ" altLang="cs-CZ"/>
              <a:t>orbitale</a:t>
            </a:r>
          </a:p>
        </p:txBody>
      </p:sp>
      <p:sp>
        <p:nvSpPr>
          <p:cNvPr id="442372" name="Line 4"/>
          <p:cNvSpPr>
            <a:spLocks noChangeShapeType="1"/>
          </p:cNvSpPr>
          <p:nvPr/>
        </p:nvSpPr>
        <p:spPr bwMode="auto">
          <a:xfrm flipV="1">
            <a:off x="1371600" y="2971800"/>
            <a:ext cx="3886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2373" name="Line 5"/>
          <p:cNvSpPr>
            <a:spLocks noChangeShapeType="1"/>
          </p:cNvSpPr>
          <p:nvPr/>
        </p:nvSpPr>
        <p:spPr bwMode="auto">
          <a:xfrm>
            <a:off x="1371600" y="4876800"/>
            <a:ext cx="2667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2374" name="Rectangle 6"/>
          <p:cNvSpPr>
            <a:spLocks noChangeArrowheads="1"/>
          </p:cNvSpPr>
          <p:nvPr/>
        </p:nvSpPr>
        <p:spPr bwMode="auto">
          <a:xfrm>
            <a:off x="7207250" y="5105400"/>
            <a:ext cx="1936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Ligamentum </a:t>
            </a:r>
          </a:p>
          <a:p>
            <a:r>
              <a:rPr lang="cs-CZ" altLang="cs-CZ"/>
              <a:t>Palpebrale</a:t>
            </a:r>
          </a:p>
          <a:p>
            <a:r>
              <a:rPr lang="cs-CZ" altLang="cs-CZ"/>
              <a:t>mediale</a:t>
            </a:r>
          </a:p>
        </p:txBody>
      </p:sp>
      <p:sp>
        <p:nvSpPr>
          <p:cNvPr id="442375" name="Line 7"/>
          <p:cNvSpPr>
            <a:spLocks noChangeShapeType="1"/>
          </p:cNvSpPr>
          <p:nvPr/>
        </p:nvSpPr>
        <p:spPr bwMode="auto">
          <a:xfrm flipH="1" flipV="1">
            <a:off x="6553200" y="3886200"/>
            <a:ext cx="6858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9" name="Picture 3" descr="re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7467600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3124200" y="1219200"/>
            <a:ext cx="106680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5221" name="Rectangle 5"/>
          <p:cNvSpPr>
            <a:spLocks noChangeArrowheads="1"/>
          </p:cNvSpPr>
          <p:nvPr/>
        </p:nvSpPr>
        <p:spPr bwMode="auto">
          <a:xfrm>
            <a:off x="4114800" y="762000"/>
            <a:ext cx="2273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>
                <a:solidFill>
                  <a:schemeClr val="tx1"/>
                </a:solidFill>
              </a:rPr>
              <a:t>Müllerova buňka</a:t>
            </a:r>
            <a:endParaRPr lang="en-US" altLang="cs-CZ">
              <a:solidFill>
                <a:srgbClr val="006699"/>
              </a:solidFill>
            </a:endParaRP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609600" y="762000"/>
            <a:ext cx="254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>
                <a:solidFill>
                  <a:schemeClr val="tx1"/>
                </a:solidFill>
              </a:rPr>
              <a:t>Horizontální buňka</a:t>
            </a:r>
            <a:endParaRPr lang="en-US" altLang="cs-CZ" b="0">
              <a:solidFill>
                <a:schemeClr val="tx1"/>
              </a:solidFill>
            </a:endParaRPr>
          </a:p>
        </p:txBody>
      </p:sp>
      <p:sp>
        <p:nvSpPr>
          <p:cNvPr id="265223" name="Line 7"/>
          <p:cNvSpPr>
            <a:spLocks noChangeShapeType="1"/>
          </p:cNvSpPr>
          <p:nvPr/>
        </p:nvSpPr>
        <p:spPr bwMode="auto">
          <a:xfrm flipH="1">
            <a:off x="914400" y="1219200"/>
            <a:ext cx="1295400" cy="3581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7543800" y="2971800"/>
            <a:ext cx="1600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0">
                <a:solidFill>
                  <a:schemeClr val="tx1"/>
                </a:solidFill>
              </a:rPr>
              <a:t>Amakrinní</a:t>
            </a:r>
          </a:p>
          <a:p>
            <a:r>
              <a:rPr lang="cs-CZ" altLang="cs-CZ" b="0">
                <a:solidFill>
                  <a:schemeClr val="tx1"/>
                </a:solidFill>
              </a:rPr>
              <a:t>buňka</a:t>
            </a:r>
            <a:endParaRPr lang="en-US" altLang="cs-CZ" b="0">
              <a:solidFill>
                <a:schemeClr val="tx1"/>
              </a:solidFill>
            </a:endParaRPr>
          </a:p>
        </p:txBody>
      </p:sp>
      <p:sp>
        <p:nvSpPr>
          <p:cNvPr id="265225" name="Line 9"/>
          <p:cNvSpPr>
            <a:spLocks noChangeShapeType="1"/>
          </p:cNvSpPr>
          <p:nvPr/>
        </p:nvSpPr>
        <p:spPr bwMode="auto">
          <a:xfrm flipH="1">
            <a:off x="3505200" y="3733800"/>
            <a:ext cx="449580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sz="6000" b="1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Vrstvy sítnice</a:t>
            </a:r>
            <a:endParaRPr lang="en-US" altLang="cs-CZ" sz="6000" b="1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1.</a:t>
            </a:r>
            <a:r>
              <a:rPr lang="en-US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Pigmentový epitel sítnice</a:t>
            </a:r>
            <a:r>
              <a:rPr lang="cs-CZ" altLang="cs-CZ" sz="2800">
                <a:solidFill>
                  <a:schemeClr val="accent2"/>
                </a:solidFill>
              </a:rPr>
              <a:t> (RPE)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2.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Vrstva zevních výběžků tyčinek a čípků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3.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Membrana limitans externa</a:t>
            </a:r>
            <a:r>
              <a:rPr lang="cs-CZ" altLang="cs-CZ" sz="2800">
                <a:solidFill>
                  <a:schemeClr val="accent2"/>
                </a:solidFill>
              </a:rPr>
              <a:t> (horizontálně probíhající výběžky M</a:t>
            </a:r>
            <a:r>
              <a:rPr lang="cs-CZ" altLang="cs-CZ" sz="2800">
                <a:solidFill>
                  <a:schemeClr val="accent2"/>
                </a:solidFill>
                <a:cs typeface="Times New Roman" panose="02020603050405020304" pitchFamily="18" charset="0"/>
              </a:rPr>
              <a:t>ü</a:t>
            </a:r>
            <a:r>
              <a:rPr lang="cs-CZ" altLang="cs-CZ" sz="2800">
                <a:solidFill>
                  <a:schemeClr val="accent2"/>
                </a:solidFill>
              </a:rPr>
              <a:t>llerových bb.)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4.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Vnější vrstva jader světločivých elementů</a:t>
            </a:r>
            <a:r>
              <a:rPr lang="cs-CZ" altLang="cs-CZ" sz="2800">
                <a:solidFill>
                  <a:schemeClr val="accent2"/>
                </a:solidFill>
              </a:rPr>
              <a:t> (tyčinky a čípky)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5.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Vnější plexiformní vrstva</a:t>
            </a:r>
            <a:r>
              <a:rPr lang="cs-CZ" altLang="cs-CZ" sz="2800">
                <a:solidFill>
                  <a:schemeClr val="accent2"/>
                </a:solidFill>
              </a:rPr>
              <a:t> - spoje mezi receptory a bipol. bb.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6.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Vnitřní jádrová vrstva</a:t>
            </a:r>
            <a:r>
              <a:rPr lang="cs-CZ" altLang="cs-CZ" sz="2800">
                <a:solidFill>
                  <a:schemeClr val="accent2"/>
                </a:solidFill>
              </a:rPr>
              <a:t> (jádra bipolárních, horizontálních, amakrinních a M</a:t>
            </a:r>
            <a:r>
              <a:rPr lang="cs-CZ" altLang="cs-CZ" sz="2800">
                <a:solidFill>
                  <a:schemeClr val="accent2"/>
                </a:solidFill>
                <a:cs typeface="Times New Roman" panose="02020603050405020304" pitchFamily="18" charset="0"/>
              </a:rPr>
              <a:t>ü</a:t>
            </a:r>
            <a:r>
              <a:rPr lang="cs-CZ" altLang="cs-CZ" sz="2800">
                <a:solidFill>
                  <a:schemeClr val="accent2"/>
                </a:solidFill>
              </a:rPr>
              <a:t>llerových buněk 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7.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Vniřní plexiformní vrstva</a:t>
            </a:r>
            <a:r>
              <a:rPr lang="cs-CZ" altLang="cs-CZ" sz="2800">
                <a:solidFill>
                  <a:schemeClr val="accent2"/>
                </a:solidFill>
              </a:rPr>
              <a:t> -neurity bipol., dendrity gangl. b.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8.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Vrstva gangliových buněk </a:t>
            </a:r>
            <a:r>
              <a:rPr lang="cs-CZ" altLang="cs-CZ" sz="2800">
                <a:solidFill>
                  <a:schemeClr val="accent2"/>
                </a:solidFill>
              </a:rPr>
              <a:t>(ganglion opticum)</a:t>
            </a:r>
            <a:endParaRPr lang="cs-CZ" altLang="cs-CZ" sz="28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9.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Vrstva zrakových nervových  vláken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10.</a:t>
            </a:r>
            <a:r>
              <a:rPr lang="cs-CZ" altLang="cs-CZ" sz="2800">
                <a:solidFill>
                  <a:schemeClr val="accent2"/>
                </a:solidFill>
              </a:rPr>
              <a:t> </a:t>
            </a:r>
            <a:r>
              <a:rPr lang="cs-CZ" altLang="cs-CZ" sz="2800">
                <a:solidFill>
                  <a:srgbClr val="FF0000"/>
                </a:solidFill>
              </a:rPr>
              <a:t>Membrana limitans interna</a:t>
            </a:r>
            <a:r>
              <a:rPr lang="cs-CZ" altLang="cs-CZ" sz="2800">
                <a:solidFill>
                  <a:schemeClr val="accent2"/>
                </a:solidFill>
              </a:rPr>
              <a:t> (MLI- ohraničení proti sklivci)</a:t>
            </a:r>
          </a:p>
          <a:p>
            <a:pPr>
              <a:lnSpc>
                <a:spcPct val="90000"/>
              </a:lnSpc>
            </a:pPr>
            <a:endParaRPr lang="cs-CZ" altLang="cs-CZ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3" descr="RetinalLayers-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324600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 descr="retina3.jpg (7883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38862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Vrstvy sítnice</a:t>
            </a: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3962400" y="741363"/>
            <a:ext cx="5181600" cy="611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b="0">
                <a:solidFill>
                  <a:schemeClr val="tx1"/>
                </a:solidFill>
              </a:rPr>
              <a:t>1. </a:t>
            </a:r>
            <a:r>
              <a:rPr lang="cs-CZ" altLang="cs-CZ" b="0">
                <a:solidFill>
                  <a:schemeClr val="tx1"/>
                </a:solidFill>
              </a:rPr>
              <a:t>Pigmentový epitel sítnice (RPE)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2. Vrstva zevních výběžků tyčinek a	    čípků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3. Membrana limitans externa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4. Vnější vrstva jader světločivných elementů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5. Vnější plexiformní vrstva vláken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6. Vnitřní jádrová vrstva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7. Vniřní plexiformní vrstva vláken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8. Vrstva gangliových buněk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9. Vrstva zrakových nervových  vláken</a:t>
            </a: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chemeClr val="tx1"/>
                </a:solidFill>
              </a:rPr>
              <a:t>10. Membrana limitans interna (MLI)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Topografie nervových vláken sítnice</a:t>
            </a:r>
            <a:endParaRPr lang="cs-CZ" altLang="cs-CZ"/>
          </a:p>
        </p:txBody>
      </p:sp>
      <p:pic>
        <p:nvPicPr>
          <p:cNvPr id="273411" name="Picture 1027" descr="A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52663"/>
            <a:ext cx="6324600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2" name="Rectangle 1028"/>
          <p:cNvSpPr>
            <a:spLocks noChangeArrowheads="1"/>
          </p:cNvSpPr>
          <p:nvPr/>
        </p:nvSpPr>
        <p:spPr bwMode="auto">
          <a:xfrm>
            <a:off x="6324600" y="2590800"/>
            <a:ext cx="20939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Makulopapilární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svazeček</a:t>
            </a:r>
          </a:p>
        </p:txBody>
      </p:sp>
      <p:sp>
        <p:nvSpPr>
          <p:cNvPr id="273413" name="Rectangle 1029"/>
          <p:cNvSpPr>
            <a:spLocks noChangeArrowheads="1"/>
          </p:cNvSpPr>
          <p:nvPr/>
        </p:nvSpPr>
        <p:spPr bwMode="auto">
          <a:xfrm>
            <a:off x="152400" y="4953000"/>
            <a:ext cx="2262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Horizontální raphe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Průřez zadním pólem oka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Specifické úseky sítnice</a:t>
            </a:r>
          </a:p>
        </p:txBody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Papilla n. optici</a:t>
            </a:r>
            <a:r>
              <a:rPr lang="cs-CZ" altLang="cs-CZ">
                <a:solidFill>
                  <a:srgbClr val="0000FF"/>
                </a:solidFill>
              </a:rPr>
              <a:t> – jen MLI, fyziologická exkavace</a:t>
            </a:r>
          </a:p>
          <a:p>
            <a:endParaRPr lang="cs-CZ" altLang="cs-CZ" b="1">
              <a:solidFill>
                <a:srgbClr val="0000FF"/>
              </a:solidFill>
            </a:endParaRPr>
          </a:p>
        </p:txBody>
      </p:sp>
      <p:pic>
        <p:nvPicPr>
          <p:cNvPr id="281604" name="Picture 1028" descr="Neuropathies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3225"/>
            <a:ext cx="4114800" cy="33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4953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 descr="optic nerve.jpg (6559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23963"/>
            <a:ext cx="6286500" cy="4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Specifické úseky sítnice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20574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Fovea centralis</a:t>
            </a:r>
            <a:r>
              <a:rPr lang="cs-CZ" altLang="cs-CZ">
                <a:solidFill>
                  <a:srgbClr val="0000FF"/>
                </a:solidFill>
              </a:rPr>
              <a:t> – foveola obsahuje jen čípky, vnitřní vrstvy sítnice jsou odtlačeny do stran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Macula lutea</a:t>
            </a:r>
            <a:r>
              <a:rPr lang="cs-CZ" altLang="cs-CZ">
                <a:solidFill>
                  <a:srgbClr val="0000FF"/>
                </a:solidFill>
              </a:rPr>
              <a:t> – nemá cévy, pigment xantofylin</a:t>
            </a:r>
            <a:endParaRPr lang="cs-CZ" altLang="cs-CZ" b="1">
              <a:solidFill>
                <a:srgbClr val="0000FF"/>
              </a:solidFill>
            </a:endParaRPr>
          </a:p>
        </p:txBody>
      </p:sp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24125"/>
            <a:ext cx="52578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702" name="Picture 6" descr="Nik_0000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276475"/>
            <a:ext cx="48783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395288" y="188913"/>
            <a:ext cx="8280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FAG snímek zadního pólu oka</a:t>
            </a:r>
          </a:p>
          <a:p>
            <a:pPr algn="ctr"/>
            <a:endParaRPr lang="cs-CZ" altLang="cs-CZ" sz="360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Char char="-"/>
            </a:pPr>
            <a:r>
              <a:rPr lang="cs-CZ" altLang="cs-CZ">
                <a:solidFill>
                  <a:schemeClr val="accent2"/>
                </a:solidFill>
              </a:rPr>
              <a:t> Rozsah  </a:t>
            </a:r>
            <a:r>
              <a:rPr lang="cs-CZ" altLang="cs-CZ" u="sng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MAKULY</a:t>
            </a:r>
            <a:r>
              <a:rPr lang="cs-CZ" altLang="cs-CZ">
                <a:solidFill>
                  <a:schemeClr val="accent2"/>
                </a:solidFill>
              </a:rPr>
              <a:t>  zobrazuje  modrá  kružnice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rgbClr val="FF9900"/>
                </a:solidFill>
              </a:rPr>
              <a:t> </a:t>
            </a:r>
            <a:r>
              <a:rPr lang="cs-CZ" altLang="cs-CZ">
                <a:solidFill>
                  <a:srgbClr val="F8C300"/>
                </a:solidFill>
              </a:rPr>
              <a:t>Oblast </a:t>
            </a:r>
            <a:r>
              <a:rPr lang="cs-CZ" altLang="cs-CZ" u="sng">
                <a:solidFill>
                  <a:srgbClr val="F8C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FOVEY</a:t>
            </a:r>
            <a:r>
              <a:rPr lang="cs-CZ" altLang="cs-CZ">
                <a:solidFill>
                  <a:srgbClr val="F8C300"/>
                </a:solidFill>
              </a:rPr>
              <a:t> ohraničuje žlutá kružnice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86200" y="152400"/>
            <a:ext cx="5081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Vertikální  řez orbitou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5943600"/>
            <a:ext cx="193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infraorbitalis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                (V/2)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4419600"/>
            <a:ext cx="1481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obliquus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inferior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5181600"/>
            <a:ext cx="192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Septum orbitale</a:t>
            </a: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2133600"/>
            <a:ext cx="1797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orbicularis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oculi</a:t>
            </a:r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0" y="457200"/>
            <a:ext cx="2173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Corpus adiposum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orbitae</a:t>
            </a:r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46150"/>
            <a:ext cx="6934200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6934200" y="1143000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frontalis (V/1)</a:t>
            </a:r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 flipH="1">
            <a:off x="6858000" y="1524000"/>
            <a:ext cx="9144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1524000" y="2514600"/>
            <a:ext cx="20574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1524000" y="2514600"/>
            <a:ext cx="16764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>
            <a:off x="1143000" y="4876800"/>
            <a:ext cx="33528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1905000" y="5486400"/>
            <a:ext cx="16764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 flipV="1">
            <a:off x="1828800" y="5943600"/>
            <a:ext cx="3657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>
            <a:off x="1219200" y="914400"/>
            <a:ext cx="3124200" cy="1447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Oblast  fovea  centralis</a:t>
            </a:r>
          </a:p>
        </p:txBody>
      </p:sp>
      <p:pic>
        <p:nvPicPr>
          <p:cNvPr id="543750" name="Picture 6" descr="Nik_0000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743200"/>
            <a:ext cx="47148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3751" name="Rectangle 7"/>
          <p:cNvSpPr>
            <a:spLocks noChangeArrowheads="1"/>
          </p:cNvSpPr>
          <p:nvPr/>
        </p:nvSpPr>
        <p:spPr bwMode="auto">
          <a:xfrm>
            <a:off x="250825" y="1196975"/>
            <a:ext cx="8893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altLang="cs-CZ">
                <a:solidFill>
                  <a:srgbClr val="F8C300"/>
                </a:solidFill>
              </a:rPr>
              <a:t>Oblast </a:t>
            </a:r>
            <a:r>
              <a:rPr lang="cs-CZ" altLang="cs-CZ" u="sng">
                <a:solidFill>
                  <a:srgbClr val="F8C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FOVEY</a:t>
            </a:r>
            <a:r>
              <a:rPr lang="cs-CZ" altLang="cs-CZ">
                <a:solidFill>
                  <a:srgbClr val="F8C300"/>
                </a:solidFill>
              </a:rPr>
              <a:t> ohraničuje žlutá kružnice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rgbClr val="FF0000"/>
                </a:solidFill>
              </a:rPr>
              <a:t> </a:t>
            </a:r>
            <a:r>
              <a:rPr lang="cs-CZ" altLang="cs-CZ" u="sng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FOVEÁLNÍ  AVASKULÁRNÍ  ZÓNA</a:t>
            </a:r>
            <a:r>
              <a:rPr lang="cs-CZ" altLang="cs-CZ" b="0">
                <a:solidFill>
                  <a:srgbClr val="FF0000"/>
                </a:solidFill>
              </a:rPr>
              <a:t> </a:t>
            </a:r>
            <a:r>
              <a:rPr lang="cs-CZ" altLang="cs-CZ">
                <a:solidFill>
                  <a:srgbClr val="FF0000"/>
                </a:solidFill>
              </a:rPr>
              <a:t>– červená kružnice</a:t>
            </a:r>
          </a:p>
          <a:p>
            <a:pPr>
              <a:buFontTx/>
              <a:buChar char="-"/>
            </a:pPr>
            <a:r>
              <a:rPr lang="cs-CZ" altLang="cs-CZ" u="sng">
                <a:solidFill>
                  <a:srgbClr val="9966FF"/>
                </a:solidFill>
              </a:rPr>
              <a:t> </a:t>
            </a:r>
            <a:r>
              <a:rPr lang="cs-CZ" altLang="cs-CZ" u="sng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FOVEOLA</a:t>
            </a:r>
            <a:r>
              <a:rPr lang="cs-CZ" altLang="cs-CZ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>
                <a:solidFill>
                  <a:schemeClr val="hlink"/>
                </a:solidFill>
              </a:rPr>
              <a:t>– světle fialová kružnice</a:t>
            </a:r>
          </a:p>
          <a:p>
            <a:pPr>
              <a:buFontTx/>
              <a:buChar char="-"/>
            </a:pPr>
            <a:r>
              <a:rPr lang="cs-CZ" altLang="cs-CZ">
                <a:solidFill>
                  <a:schemeClr val="bg1"/>
                </a:solidFill>
              </a:rPr>
              <a:t> </a:t>
            </a:r>
            <a:r>
              <a:rPr lang="cs-CZ" altLang="cs-CZ" u="sng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UMBO</a:t>
            </a:r>
            <a:r>
              <a:rPr lang="cs-CZ" altLang="cs-CZ">
                <a:solidFill>
                  <a:schemeClr val="bg1"/>
                </a:solidFill>
              </a:rPr>
              <a:t> – centrální vkleslina - bílá tečka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Fyziologický  foveální  reflex</a:t>
            </a:r>
          </a:p>
        </p:txBody>
      </p:sp>
      <p:pic>
        <p:nvPicPr>
          <p:cNvPr id="548870" name="Picture 6" descr="Nik_0001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308100"/>
            <a:ext cx="5545138" cy="5545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300"/>
            <a:ext cx="4648200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0"/>
            <a:ext cx="5349875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4800600" y="5181600"/>
            <a:ext cx="42148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>
                <a:solidFill>
                  <a:srgbClr val="CC0000"/>
                </a:solidFill>
              </a:rPr>
              <a:t>Struktura sítnice při </a:t>
            </a:r>
          </a:p>
          <a:p>
            <a:r>
              <a:rPr lang="cs-CZ" altLang="cs-CZ" sz="3200">
                <a:solidFill>
                  <a:srgbClr val="CC0000"/>
                </a:solidFill>
              </a:rPr>
              <a:t>okraji terče zrakového </a:t>
            </a:r>
          </a:p>
          <a:p>
            <a:r>
              <a:rPr lang="cs-CZ" altLang="cs-CZ" sz="3200">
                <a:solidFill>
                  <a:srgbClr val="CC0000"/>
                </a:solidFill>
              </a:rPr>
              <a:t>nervu</a:t>
            </a:r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609600" y="152400"/>
            <a:ext cx="31432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>
                <a:solidFill>
                  <a:srgbClr val="CC0000"/>
                </a:solidFill>
              </a:rPr>
              <a:t>Struktura sítnice</a:t>
            </a:r>
          </a:p>
          <a:p>
            <a:r>
              <a:rPr lang="cs-CZ" altLang="cs-CZ" sz="3200">
                <a:solidFill>
                  <a:srgbClr val="CC0000"/>
                </a:solidFill>
              </a:rPr>
              <a:t>v makule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- ve foveola centralis jsou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jen čípky, tyčinky se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objevují až ve vzdálenosti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0,13mm od centrální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jamky</a:t>
            </a:r>
            <a:endParaRPr lang="cs-CZ" altLang="cs-CZ" sz="32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Specifické úseky sítnice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Ora serrata </a:t>
            </a:r>
            <a:r>
              <a:rPr lang="cs-CZ" altLang="cs-CZ">
                <a:solidFill>
                  <a:srgbClr val="0000FF"/>
                </a:solidFill>
              </a:rPr>
              <a:t>– přechod optické části sítnce ve slepou, redukce vrstev sítnice, MLI pokračuje na iris </a:t>
            </a:r>
            <a:endParaRPr lang="cs-CZ" altLang="cs-CZ" b="1">
              <a:solidFill>
                <a:srgbClr val="0000FF"/>
              </a:solidFill>
            </a:endParaRPr>
          </a:p>
        </p:txBody>
      </p:sp>
      <p:pic>
        <p:nvPicPr>
          <p:cNvPr id="284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38400"/>
            <a:ext cx="6705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86723" name="Picture 3" descr="ey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0" y="1922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86725" name="Group 5"/>
          <p:cNvGrpSpPr>
            <a:grpSpLocks/>
          </p:cNvGrpSpPr>
          <p:nvPr/>
        </p:nvGrpSpPr>
        <p:grpSpPr bwMode="auto">
          <a:xfrm>
            <a:off x="5029200" y="2133600"/>
            <a:ext cx="2790825" cy="3022600"/>
            <a:chOff x="-3" y="-3"/>
            <a:chExt cx="1758" cy="1904"/>
          </a:xfrm>
        </p:grpSpPr>
        <p:grpSp>
          <p:nvGrpSpPr>
            <p:cNvPr id="286726" name="Group 6"/>
            <p:cNvGrpSpPr>
              <a:grpSpLocks/>
            </p:cNvGrpSpPr>
            <p:nvPr/>
          </p:nvGrpSpPr>
          <p:grpSpPr bwMode="auto">
            <a:xfrm>
              <a:off x="0" y="0"/>
              <a:ext cx="1752" cy="1898"/>
              <a:chOff x="0" y="0"/>
              <a:chExt cx="1752" cy="1898"/>
            </a:xfrm>
          </p:grpSpPr>
          <p:sp>
            <p:nvSpPr>
              <p:cNvPr id="286727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52" cy="1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>
                    <a:solidFill>
                      <a:schemeClr val="tx1"/>
                    </a:solidFill>
                  </a:rPr>
                  <a:t>1.</a:t>
                </a:r>
                <a:r>
                  <a:rPr lang="cs-CZ" altLang="cs-CZ" b="0">
                    <a:solidFill>
                      <a:schemeClr val="tx1"/>
                    </a:solidFill>
                  </a:rPr>
                  <a:t> </a:t>
                </a:r>
                <a:r>
                  <a:rPr lang="cs-CZ" altLang="cs-CZ">
                    <a:solidFill>
                      <a:schemeClr val="tx1"/>
                    </a:solidFill>
                  </a:rPr>
                  <a:t>Čočka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2. Ora serrata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3. Skléra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4. Ciliární výběžky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5. Pars plicata </a:t>
                </a:r>
              </a:p>
              <a:p>
                <a:r>
                  <a:rPr lang="cs-CZ" altLang="cs-CZ">
                    <a:solidFill>
                      <a:schemeClr val="tx1"/>
                    </a:solidFill>
                  </a:rPr>
                  <a:t>6. Pars plana </a:t>
                </a:r>
              </a:p>
              <a:p>
                <a:pPr eaLnBrk="0" hangingPunct="0"/>
                <a:endParaRPr lang="cs-CZ" alt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286728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52" cy="189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86729" name="Rectangle 9"/>
            <p:cNvSpPr>
              <a:spLocks noChangeArrowheads="1"/>
            </p:cNvSpPr>
            <p:nvPr/>
          </p:nvSpPr>
          <p:spPr bwMode="auto">
            <a:xfrm>
              <a:off x="-3" y="-3"/>
              <a:ext cx="1758" cy="1904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730" name="Rectangle 10"/>
          <p:cNvSpPr>
            <a:spLocks noChangeArrowheads="1"/>
          </p:cNvSpPr>
          <p:nvPr/>
        </p:nvSpPr>
        <p:spPr bwMode="auto">
          <a:xfrm>
            <a:off x="1588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86731" name="Group 11"/>
          <p:cNvGrpSpPr>
            <a:grpSpLocks/>
          </p:cNvGrpSpPr>
          <p:nvPr/>
        </p:nvGrpSpPr>
        <p:grpSpPr bwMode="auto">
          <a:xfrm>
            <a:off x="2209800" y="304800"/>
            <a:ext cx="5053013" cy="466725"/>
            <a:chOff x="-3" y="-3"/>
            <a:chExt cx="3183" cy="294"/>
          </a:xfrm>
        </p:grpSpPr>
        <p:grpSp>
          <p:nvGrpSpPr>
            <p:cNvPr id="286732" name="Group 12"/>
            <p:cNvGrpSpPr>
              <a:grpSpLocks/>
            </p:cNvGrpSpPr>
            <p:nvPr/>
          </p:nvGrpSpPr>
          <p:grpSpPr bwMode="auto">
            <a:xfrm>
              <a:off x="0" y="0"/>
              <a:ext cx="3177" cy="288"/>
              <a:chOff x="0" y="0"/>
              <a:chExt cx="3177" cy="288"/>
            </a:xfrm>
          </p:grpSpPr>
          <p:sp>
            <p:nvSpPr>
              <p:cNvPr id="286733" name="Rectangle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17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32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Koronární  řez  oční  koulí</a:t>
                </a:r>
                <a:endParaRPr lang="cs-CZ" altLang="cs-CZ" sz="3200" b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86734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17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86735" name="Rectangle 15"/>
            <p:cNvSpPr>
              <a:spLocks noChangeArrowheads="1"/>
            </p:cNvSpPr>
            <p:nvPr/>
          </p:nvSpPr>
          <p:spPr bwMode="auto">
            <a:xfrm>
              <a:off x="-3" y="-3"/>
              <a:ext cx="318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Cévní  zásobení  sítnice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572000"/>
          </a:xfrm>
        </p:spPr>
        <p:txBody>
          <a:bodyPr/>
          <a:lstStyle/>
          <a:p>
            <a:r>
              <a:rPr lang="cs-CZ" altLang="cs-CZ" b="1">
                <a:solidFill>
                  <a:srgbClr val="FF3300"/>
                </a:solidFill>
              </a:rPr>
              <a:t>A. centralis retinae</a:t>
            </a:r>
            <a:r>
              <a:rPr lang="cs-CZ" altLang="cs-CZ">
                <a:solidFill>
                  <a:srgbClr val="0000FF"/>
                </a:solidFill>
              </a:rPr>
              <a:t> (z a. ophthalmica z a. carotis interna) – oddělena od sklivce MLI, vyživují 1. a 2. neuron (bipolární a gangliové bb.)</a:t>
            </a:r>
          </a:p>
          <a:p>
            <a:r>
              <a:rPr lang="cs-CZ" altLang="cs-CZ" b="1">
                <a:solidFill>
                  <a:srgbClr val="FF3300"/>
                </a:solidFill>
              </a:rPr>
              <a:t>Choriokapilaris</a:t>
            </a:r>
            <a:r>
              <a:rPr lang="cs-CZ" altLang="cs-CZ">
                <a:solidFill>
                  <a:srgbClr val="0000FF"/>
                </a:solidFill>
              </a:rPr>
              <a:t> – zásobuje RPE a smyslový epitel tyčinek a čípků</a:t>
            </a:r>
          </a:p>
          <a:p>
            <a:r>
              <a:rPr lang="cs-CZ" altLang="cs-CZ" b="1">
                <a:solidFill>
                  <a:srgbClr val="FF3300"/>
                </a:solidFill>
              </a:rPr>
              <a:t>A. cilioretinalis</a:t>
            </a:r>
            <a:r>
              <a:rPr lang="cs-CZ" altLang="cs-CZ">
                <a:solidFill>
                  <a:srgbClr val="0000FF"/>
                </a:solidFill>
              </a:rPr>
              <a:t> – variabilní, může zásobovat tyčinky a čípky</a:t>
            </a:r>
          </a:p>
          <a:p>
            <a:r>
              <a:rPr lang="cs-CZ" altLang="cs-CZ" b="1">
                <a:solidFill>
                  <a:srgbClr val="FF3300"/>
                </a:solidFill>
              </a:rPr>
              <a:t>V. centralis retinae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96300" cy="1492250"/>
          </a:xfrm>
        </p:spPr>
        <p:txBody>
          <a:bodyPr/>
          <a:lstStyle/>
          <a:p>
            <a:r>
              <a:rPr lang="cs-CZ" altLang="cs-CZ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Cévy  ve  foveální  oblasti – </a:t>
            </a:r>
            <a:br>
              <a:rPr lang="cs-CZ" altLang="cs-CZ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foveální  avaskulární  zóna</a:t>
            </a:r>
          </a:p>
        </p:txBody>
      </p:sp>
      <p:pic>
        <p:nvPicPr>
          <p:cNvPr id="288773" name="Picture 5" descr="Nik_00010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17788"/>
            <a:ext cx="9144000" cy="3343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sz="4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Větve a. centralis retinae</a:t>
            </a:r>
          </a:p>
        </p:txBody>
      </p:sp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502275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/>
          <a:lstStyle/>
          <a:p>
            <a:r>
              <a:rPr lang="cs-CZ" altLang="cs-CZ" sz="4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Vnitřní prostory očního bulbu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Komorová voda</a:t>
            </a:r>
          </a:p>
          <a:p>
            <a:pPr lvl="1"/>
            <a:r>
              <a:rPr lang="cs-CZ" altLang="cs-CZ">
                <a:solidFill>
                  <a:srgbClr val="0000FF"/>
                </a:solidFill>
              </a:rPr>
              <a:t>Produkce výběžky c.c. sekretoricko difúzním mechanismem </a:t>
            </a:r>
          </a:p>
          <a:p>
            <a:pPr lvl="1"/>
            <a:r>
              <a:rPr lang="cs-CZ" altLang="cs-CZ">
                <a:solidFill>
                  <a:srgbClr val="0000FF"/>
                </a:solidFill>
              </a:rPr>
              <a:t>Cirkulace</a:t>
            </a:r>
          </a:p>
          <a:p>
            <a:pPr lvl="1"/>
            <a:r>
              <a:rPr lang="cs-CZ" altLang="cs-CZ">
                <a:solidFill>
                  <a:srgbClr val="0000FF"/>
                </a:solidFill>
              </a:rPr>
              <a:t>Stálá produkce 2,2mm</a:t>
            </a:r>
            <a:r>
              <a:rPr lang="cs-CZ" altLang="cs-CZ" baseline="30000">
                <a:solidFill>
                  <a:srgbClr val="0000FF"/>
                </a:solidFill>
              </a:rPr>
              <a:t>3</a:t>
            </a:r>
            <a:r>
              <a:rPr lang="cs-CZ" altLang="cs-CZ">
                <a:solidFill>
                  <a:srgbClr val="0000FF"/>
                </a:solidFill>
                <a:cs typeface="Times New Roman" panose="02020603050405020304" pitchFamily="18" charset="0"/>
              </a:rPr>
              <a:t>/</a:t>
            </a:r>
            <a:r>
              <a:rPr lang="cs-CZ" altLang="cs-CZ">
                <a:solidFill>
                  <a:srgbClr val="0000FF"/>
                </a:solidFill>
              </a:rPr>
              <a:t>min, </a:t>
            </a:r>
          </a:p>
          <a:p>
            <a:pPr lvl="1">
              <a:buFontTx/>
              <a:buNone/>
            </a:pPr>
            <a:r>
              <a:rPr lang="cs-CZ" altLang="cs-CZ">
                <a:solidFill>
                  <a:srgbClr val="0000FF"/>
                </a:solidFill>
              </a:rPr>
              <a:t>	obsah se obnoví za 10 hod.</a:t>
            </a:r>
          </a:p>
          <a:p>
            <a:pPr lvl="1"/>
            <a:r>
              <a:rPr lang="cs-CZ" altLang="cs-CZ">
                <a:solidFill>
                  <a:srgbClr val="0000FF"/>
                </a:solidFill>
              </a:rPr>
              <a:t>Výživa rohovky a čočky</a:t>
            </a:r>
          </a:p>
        </p:txBody>
      </p:sp>
      <p:pic>
        <p:nvPicPr>
          <p:cNvPr id="290820" name="Picture 4" descr="A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4038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Vnitřní prostory očního blbu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438400"/>
            <a:ext cx="8763000" cy="41148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Camera oculi anterior</a:t>
            </a:r>
            <a:endParaRPr lang="cs-CZ" altLang="cs-CZ">
              <a:solidFill>
                <a:srgbClr val="0000FF"/>
              </a:solidFill>
            </a:endParaRPr>
          </a:p>
          <a:p>
            <a:pPr lvl="1"/>
            <a:r>
              <a:rPr lang="cs-CZ" altLang="cs-CZ">
                <a:solidFill>
                  <a:srgbClr val="0000FF"/>
                </a:solidFill>
              </a:rPr>
              <a:t>Hloubka mezi 3-3,7mm (myopové hlubší, hypermetropové mělčí PK)</a:t>
            </a:r>
          </a:p>
          <a:p>
            <a:endParaRPr lang="cs-CZ" altLang="cs-CZ" b="1">
              <a:solidFill>
                <a:srgbClr val="0000FF"/>
              </a:solidFill>
            </a:endParaRPr>
          </a:p>
          <a:p>
            <a:r>
              <a:rPr lang="cs-CZ" altLang="cs-CZ" b="1">
                <a:solidFill>
                  <a:srgbClr val="0000FF"/>
                </a:solidFill>
              </a:rPr>
              <a:t>Camera oculi posterior</a:t>
            </a:r>
          </a:p>
          <a:p>
            <a:pPr lvl="1"/>
            <a:r>
              <a:rPr lang="cs-CZ" altLang="cs-CZ">
                <a:solidFill>
                  <a:srgbClr val="0000FF"/>
                </a:solidFill>
              </a:rPr>
              <a:t>Štěrbinovitý prostor (hloubka 0,5mm)</a:t>
            </a:r>
          </a:p>
          <a:p>
            <a:pPr lvl="1"/>
            <a:endParaRPr lang="cs-CZ" altLang="cs-CZ">
              <a:solidFill>
                <a:srgbClr val="0000FF"/>
              </a:solidFill>
            </a:endParaRPr>
          </a:p>
          <a:p>
            <a:pPr lvl="1">
              <a:buFontTx/>
              <a:buNone/>
            </a:pPr>
            <a:endParaRPr lang="cs-CZ" altLang="cs-CZ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5110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228600" y="2286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Frontální řez</a:t>
            </a:r>
          </a:p>
        </p:txBody>
      </p:sp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152400" y="2057400"/>
            <a:ext cx="2092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Sinus ethmoidalis</a:t>
            </a:r>
          </a:p>
        </p:txBody>
      </p:sp>
      <p:sp>
        <p:nvSpPr>
          <p:cNvPr id="443397" name="Line 5"/>
          <p:cNvSpPr>
            <a:spLocks noChangeShapeType="1"/>
          </p:cNvSpPr>
          <p:nvPr/>
        </p:nvSpPr>
        <p:spPr bwMode="auto">
          <a:xfrm flipV="1">
            <a:off x="2286000" y="2286000"/>
            <a:ext cx="2819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152400" y="3200400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Sinus maxillaris</a:t>
            </a:r>
          </a:p>
        </p:txBody>
      </p:sp>
      <p:sp>
        <p:nvSpPr>
          <p:cNvPr id="443400" name="Line 8"/>
          <p:cNvSpPr>
            <a:spLocks noChangeShapeType="1"/>
          </p:cNvSpPr>
          <p:nvPr/>
        </p:nvSpPr>
        <p:spPr bwMode="auto">
          <a:xfrm flipV="1">
            <a:off x="2057400" y="3429000"/>
            <a:ext cx="2514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3401" name="Rectangle 9"/>
          <p:cNvSpPr>
            <a:spLocks noChangeArrowheads="1"/>
          </p:cNvSpPr>
          <p:nvPr/>
        </p:nvSpPr>
        <p:spPr bwMode="auto">
          <a:xfrm>
            <a:off x="7772400" y="1676400"/>
            <a:ext cx="1262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lacrimalis</a:t>
            </a:r>
          </a:p>
        </p:txBody>
      </p:sp>
      <p:sp>
        <p:nvSpPr>
          <p:cNvPr id="443402" name="Line 10"/>
          <p:cNvSpPr>
            <a:spLocks noChangeShapeType="1"/>
          </p:cNvSpPr>
          <p:nvPr/>
        </p:nvSpPr>
        <p:spPr bwMode="auto">
          <a:xfrm flipH="1">
            <a:off x="6781800" y="2057400"/>
            <a:ext cx="9144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3403" name="Rectangle 11"/>
          <p:cNvSpPr>
            <a:spLocks noChangeArrowheads="1"/>
          </p:cNvSpPr>
          <p:nvPr/>
        </p:nvSpPr>
        <p:spPr bwMode="auto">
          <a:xfrm>
            <a:off x="7315200" y="381000"/>
            <a:ext cx="1754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Sinus frontalis</a:t>
            </a:r>
          </a:p>
        </p:txBody>
      </p:sp>
      <p:sp>
        <p:nvSpPr>
          <p:cNvPr id="443404" name="Line 12"/>
          <p:cNvSpPr>
            <a:spLocks noChangeShapeType="1"/>
          </p:cNvSpPr>
          <p:nvPr/>
        </p:nvSpPr>
        <p:spPr bwMode="auto">
          <a:xfrm flipH="1">
            <a:off x="6019800" y="685800"/>
            <a:ext cx="13716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2700"/>
            <a:ext cx="7620000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43" name="Rectangle 1027"/>
          <p:cNvSpPr>
            <a:spLocks noChangeArrowheads="1"/>
          </p:cNvSpPr>
          <p:nvPr/>
        </p:nvSpPr>
        <p:spPr bwMode="auto">
          <a:xfrm>
            <a:off x="762000" y="533400"/>
            <a:ext cx="36369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>
                <a:solidFill>
                  <a:schemeClr val="tx1"/>
                </a:solidFill>
              </a:rPr>
              <a:t>Přední komora oční</a:t>
            </a:r>
          </a:p>
        </p:txBody>
      </p:sp>
      <p:sp>
        <p:nvSpPr>
          <p:cNvPr id="471044" name="Line 1028"/>
          <p:cNvSpPr>
            <a:spLocks noChangeShapeType="1"/>
          </p:cNvSpPr>
          <p:nvPr/>
        </p:nvSpPr>
        <p:spPr bwMode="auto">
          <a:xfrm>
            <a:off x="3733800" y="1066800"/>
            <a:ext cx="29718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045" name="Rectangle 1029"/>
          <p:cNvSpPr>
            <a:spLocks noChangeArrowheads="1"/>
          </p:cNvSpPr>
          <p:nvPr/>
        </p:nvSpPr>
        <p:spPr bwMode="auto">
          <a:xfrm>
            <a:off x="0" y="1905000"/>
            <a:ext cx="3502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>
                <a:solidFill>
                  <a:schemeClr val="tx1"/>
                </a:solidFill>
              </a:rPr>
              <a:t>Zadní komora oční</a:t>
            </a:r>
          </a:p>
        </p:txBody>
      </p:sp>
      <p:sp>
        <p:nvSpPr>
          <p:cNvPr id="471046" name="Line 1030"/>
          <p:cNvSpPr>
            <a:spLocks noChangeShapeType="1"/>
          </p:cNvSpPr>
          <p:nvPr/>
        </p:nvSpPr>
        <p:spPr bwMode="auto">
          <a:xfrm>
            <a:off x="1981200" y="2438400"/>
            <a:ext cx="38862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ornea_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sz="4800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Čočka – lens cristallina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Bikonvexní; ekvátor; přední a zadní pól</a:t>
            </a:r>
          </a:p>
        </p:txBody>
      </p:sp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43088"/>
            <a:ext cx="7010400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0"/>
            <a:ext cx="6773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18288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Pouzdro 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Epitel - </a:t>
            </a:r>
            <a:r>
              <a:rPr lang="cs-CZ" altLang="cs-CZ">
                <a:solidFill>
                  <a:srgbClr val="0000FF"/>
                </a:solidFill>
              </a:rPr>
              <a:t>pod pouzdrem na přední ploše až k ekvátoru</a:t>
            </a:r>
            <a:r>
              <a:rPr lang="cs-CZ" altLang="cs-CZ" b="1">
                <a:solidFill>
                  <a:srgbClr val="0000FF"/>
                </a:solidFill>
              </a:rPr>
              <a:t> 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Čočkové stroma</a:t>
            </a:r>
            <a:r>
              <a:rPr lang="cs-CZ" altLang="cs-CZ">
                <a:solidFill>
                  <a:srgbClr val="0000FF"/>
                </a:solidFill>
              </a:rPr>
              <a:t> – vlákna z ekvatoriál. epitel. bb.</a:t>
            </a:r>
            <a:endParaRPr lang="cs-CZ" altLang="cs-CZ" b="1">
              <a:solidFill>
                <a:srgbClr val="0000FF"/>
              </a:solidFill>
            </a:endParaRPr>
          </a:p>
        </p:txBody>
      </p:sp>
      <p:pic>
        <p:nvPicPr>
          <p:cNvPr id="294916" name="Picture 4" descr="lens2.jpg (5096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82850"/>
            <a:ext cx="7315200" cy="43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  <a:noFill/>
          <a:ln/>
        </p:spPr>
        <p:txBody>
          <a:bodyPr/>
          <a:lstStyle/>
          <a:p>
            <a:r>
              <a:rPr lang="cs-CZ" altLang="cs-CZ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Čočka - histologie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6375"/>
            <a:ext cx="74676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762000" y="304800"/>
            <a:ext cx="76723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4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Histologická  skladba  čočky</a:t>
            </a:r>
            <a:r>
              <a:rPr lang="cs-CZ" altLang="cs-CZ" sz="320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895600" y="0"/>
            <a:ext cx="3948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4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Pouzdro  čočky</a:t>
            </a:r>
            <a:r>
              <a:rPr lang="cs-CZ" altLang="cs-CZ" sz="320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04888"/>
            <a:ext cx="7620000" cy="585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026" descr="image88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220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1027"/>
          <p:cNvSpPr>
            <a:spLocks noChangeArrowheads="1"/>
          </p:cNvSpPr>
          <p:nvPr/>
        </p:nvSpPr>
        <p:spPr bwMode="auto">
          <a:xfrm>
            <a:off x="228600" y="914400"/>
            <a:ext cx="4945063" cy="408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3200">
                <a:solidFill>
                  <a:srgbClr val="0000FF"/>
                </a:solidFill>
              </a:rPr>
              <a:t>Ekvatoriální oblast </a:t>
            </a:r>
          </a:p>
          <a:p>
            <a:pPr>
              <a:spcBef>
                <a:spcPct val="20000"/>
              </a:spcBef>
            </a:pPr>
            <a:r>
              <a:rPr lang="cs-CZ" altLang="cs-CZ" sz="3200">
                <a:solidFill>
                  <a:srgbClr val="0000FF"/>
                </a:solidFill>
              </a:rPr>
              <a:t>čočkového epitelu </a:t>
            </a:r>
          </a:p>
          <a:p>
            <a:pPr>
              <a:spcBef>
                <a:spcPct val="20000"/>
              </a:spcBef>
            </a:pPr>
            <a:r>
              <a:rPr lang="cs-CZ" altLang="cs-CZ" sz="3200" b="0">
                <a:solidFill>
                  <a:srgbClr val="0000FF"/>
                </a:solidFill>
              </a:rPr>
              <a:t>– epitelové bb. se zde</a:t>
            </a:r>
          </a:p>
          <a:p>
            <a:pPr>
              <a:spcBef>
                <a:spcPct val="20000"/>
              </a:spcBef>
            </a:pPr>
            <a:r>
              <a:rPr lang="cs-CZ" altLang="cs-CZ" sz="3200" b="0">
                <a:solidFill>
                  <a:srgbClr val="0000FF"/>
                </a:solidFill>
              </a:rPr>
              <a:t>prodlužují a utvářejí</a:t>
            </a:r>
          </a:p>
          <a:p>
            <a:pPr>
              <a:spcBef>
                <a:spcPct val="20000"/>
              </a:spcBef>
            </a:pPr>
            <a:r>
              <a:rPr lang="cs-CZ" altLang="cs-CZ" sz="3200" b="0">
                <a:solidFill>
                  <a:srgbClr val="0000FF"/>
                </a:solidFill>
              </a:rPr>
              <a:t>čočková vlákna – neustálý</a:t>
            </a:r>
          </a:p>
          <a:p>
            <a:pPr>
              <a:spcBef>
                <a:spcPct val="20000"/>
              </a:spcBef>
            </a:pPr>
            <a:r>
              <a:rPr lang="cs-CZ" altLang="cs-CZ" sz="3200" b="0">
                <a:solidFill>
                  <a:srgbClr val="0000FF"/>
                </a:solidFill>
              </a:rPr>
              <a:t>proces </a:t>
            </a:r>
            <a:r>
              <a:rPr lang="cs-CZ" altLang="cs-CZ" sz="3200" b="0">
                <a:solidFill>
                  <a:srgbClr val="0000FF"/>
                </a:solidFill>
                <a:sym typeface="Wingdings" panose="05000000000000000000" pitchFamily="2" charset="2"/>
              </a:rPr>
              <a:t> vrstvení čočkových</a:t>
            </a:r>
          </a:p>
          <a:p>
            <a:pPr>
              <a:spcBef>
                <a:spcPct val="20000"/>
              </a:spcBef>
            </a:pPr>
            <a:r>
              <a:rPr lang="cs-CZ" altLang="cs-CZ" sz="3200" b="0">
                <a:solidFill>
                  <a:srgbClr val="0000FF"/>
                </a:solidFill>
                <a:sym typeface="Wingdings" panose="05000000000000000000" pitchFamily="2" charset="2"/>
              </a:rPr>
              <a:t>hmot</a:t>
            </a:r>
            <a:endParaRPr lang="cs-CZ" altLang="cs-CZ" sz="32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28600" y="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cs-CZ" altLang="cs-CZ" sz="3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Vrstvení  čočkových  hmot, čočkové jádro</a:t>
            </a: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0288"/>
            <a:ext cx="6096000" cy="58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cs-CZ" sz="4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Čočkové  švy</a:t>
            </a:r>
          </a:p>
        </p:txBody>
      </p:sp>
      <p:pic>
        <p:nvPicPr>
          <p:cNvPr id="305156" name="Picture 4" descr="G_007_19_glaucoma_lens_fib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3250"/>
            <a:ext cx="7620000" cy="498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9" name="Rectangle 2051"/>
          <p:cNvSpPr>
            <a:spLocks noChangeArrowheads="1"/>
          </p:cNvSpPr>
          <p:nvPr/>
        </p:nvSpPr>
        <p:spPr bwMode="auto">
          <a:xfrm>
            <a:off x="6781800" y="2514600"/>
            <a:ext cx="2001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N. lacrimalis</a:t>
            </a:r>
          </a:p>
        </p:txBody>
      </p:sp>
      <p:sp>
        <p:nvSpPr>
          <p:cNvPr id="444421" name="Rectangle 2053"/>
          <p:cNvSpPr>
            <a:spLocks noChangeArrowheads="1"/>
          </p:cNvSpPr>
          <p:nvPr/>
        </p:nvSpPr>
        <p:spPr bwMode="auto">
          <a:xfrm>
            <a:off x="6669088" y="4114800"/>
            <a:ext cx="2405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ophthalmicus V/1</a:t>
            </a:r>
          </a:p>
        </p:txBody>
      </p:sp>
      <p:sp>
        <p:nvSpPr>
          <p:cNvPr id="444423" name="Rectangle 2055"/>
          <p:cNvSpPr>
            <a:spLocks noChangeArrowheads="1"/>
          </p:cNvSpPr>
          <p:nvPr/>
        </p:nvSpPr>
        <p:spPr bwMode="auto">
          <a:xfrm>
            <a:off x="0" y="312420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frontalis</a:t>
            </a:r>
          </a:p>
        </p:txBody>
      </p:sp>
      <p:sp>
        <p:nvSpPr>
          <p:cNvPr id="444425" name="Rectangle 2057"/>
          <p:cNvSpPr>
            <a:spLocks noChangeArrowheads="1"/>
          </p:cNvSpPr>
          <p:nvPr/>
        </p:nvSpPr>
        <p:spPr bwMode="auto">
          <a:xfrm>
            <a:off x="0" y="3581400"/>
            <a:ext cx="2178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trochlearis (IV)</a:t>
            </a:r>
          </a:p>
        </p:txBody>
      </p:sp>
      <p:sp>
        <p:nvSpPr>
          <p:cNvPr id="444427" name="Rectangle 2059"/>
          <p:cNvSpPr>
            <a:spLocks noChangeArrowheads="1"/>
          </p:cNvSpPr>
          <p:nvPr/>
        </p:nvSpPr>
        <p:spPr bwMode="auto">
          <a:xfrm>
            <a:off x="0" y="19050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supraorbitalis</a:t>
            </a:r>
          </a:p>
        </p:txBody>
      </p:sp>
      <p:sp>
        <p:nvSpPr>
          <p:cNvPr id="444430" name="Rectangle 2062"/>
          <p:cNvSpPr>
            <a:spLocks noChangeArrowheads="1"/>
          </p:cNvSpPr>
          <p:nvPr/>
        </p:nvSpPr>
        <p:spPr bwMode="auto">
          <a:xfrm>
            <a:off x="0" y="1295400"/>
            <a:ext cx="228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supratrochlearis</a:t>
            </a:r>
          </a:p>
        </p:txBody>
      </p:sp>
      <p:sp>
        <p:nvSpPr>
          <p:cNvPr id="444432" name="Rectangle 2064"/>
          <p:cNvSpPr>
            <a:spLocks noChangeArrowheads="1"/>
          </p:cNvSpPr>
          <p:nvPr/>
        </p:nvSpPr>
        <p:spPr bwMode="auto">
          <a:xfrm>
            <a:off x="0" y="23622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nasociliaris</a:t>
            </a:r>
          </a:p>
        </p:txBody>
      </p:sp>
      <p:sp>
        <p:nvSpPr>
          <p:cNvPr id="444434" name="Rectangle 2066"/>
          <p:cNvSpPr>
            <a:spLocks noChangeArrowheads="1"/>
          </p:cNvSpPr>
          <p:nvPr/>
        </p:nvSpPr>
        <p:spPr bwMode="auto">
          <a:xfrm>
            <a:off x="6750050" y="1295400"/>
            <a:ext cx="239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- pars orbitalis</a:t>
            </a:r>
          </a:p>
        </p:txBody>
      </p:sp>
      <p:sp>
        <p:nvSpPr>
          <p:cNvPr id="444436" name="Rectangle 2068"/>
          <p:cNvSpPr>
            <a:spLocks noChangeArrowheads="1"/>
          </p:cNvSpPr>
          <p:nvPr/>
        </p:nvSpPr>
        <p:spPr bwMode="auto">
          <a:xfrm>
            <a:off x="6781800" y="31242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444438" name="Rectangle 2070"/>
          <p:cNvSpPr>
            <a:spLocks noChangeArrowheads="1"/>
          </p:cNvSpPr>
          <p:nvPr/>
        </p:nvSpPr>
        <p:spPr bwMode="auto">
          <a:xfrm>
            <a:off x="0" y="4572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444440" name="Rectangle 2072"/>
          <p:cNvSpPr>
            <a:spLocks noChangeArrowheads="1"/>
          </p:cNvSpPr>
          <p:nvPr/>
        </p:nvSpPr>
        <p:spPr bwMode="auto">
          <a:xfrm>
            <a:off x="0" y="5029200"/>
            <a:ext cx="257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oculomotorius (III)</a:t>
            </a:r>
          </a:p>
        </p:txBody>
      </p:sp>
      <p:sp>
        <p:nvSpPr>
          <p:cNvPr id="444442" name="Rectangle 2074"/>
          <p:cNvSpPr>
            <a:spLocks noChangeArrowheads="1"/>
          </p:cNvSpPr>
          <p:nvPr/>
        </p:nvSpPr>
        <p:spPr bwMode="auto">
          <a:xfrm>
            <a:off x="0" y="54102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pic>
        <p:nvPicPr>
          <p:cNvPr id="444444" name="Picture 2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0"/>
            <a:ext cx="3952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4445" name="Line 2077"/>
          <p:cNvSpPr>
            <a:spLocks noChangeShapeType="1"/>
          </p:cNvSpPr>
          <p:nvPr/>
        </p:nvSpPr>
        <p:spPr bwMode="auto">
          <a:xfrm flipH="1">
            <a:off x="5334000" y="1600200"/>
            <a:ext cx="1371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4446" name="Line 2078"/>
          <p:cNvSpPr>
            <a:spLocks noChangeShapeType="1"/>
          </p:cNvSpPr>
          <p:nvPr/>
        </p:nvSpPr>
        <p:spPr bwMode="auto">
          <a:xfrm flipH="1" flipV="1">
            <a:off x="5029200" y="2514600"/>
            <a:ext cx="17526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47" name="Line 2079"/>
          <p:cNvSpPr>
            <a:spLocks noChangeShapeType="1"/>
          </p:cNvSpPr>
          <p:nvPr/>
        </p:nvSpPr>
        <p:spPr bwMode="auto">
          <a:xfrm flipH="1" flipV="1">
            <a:off x="3810000" y="3048000"/>
            <a:ext cx="2971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4448" name="Line 2080"/>
          <p:cNvSpPr>
            <a:spLocks noChangeShapeType="1"/>
          </p:cNvSpPr>
          <p:nvPr/>
        </p:nvSpPr>
        <p:spPr bwMode="auto">
          <a:xfrm flipH="1">
            <a:off x="4267200" y="4343400"/>
            <a:ext cx="24384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49" name="Line 2081"/>
          <p:cNvSpPr>
            <a:spLocks noChangeShapeType="1"/>
          </p:cNvSpPr>
          <p:nvPr/>
        </p:nvSpPr>
        <p:spPr bwMode="auto">
          <a:xfrm>
            <a:off x="1981200" y="5638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4450" name="Line 2082"/>
          <p:cNvSpPr>
            <a:spLocks noChangeShapeType="1"/>
          </p:cNvSpPr>
          <p:nvPr/>
        </p:nvSpPr>
        <p:spPr bwMode="auto">
          <a:xfrm>
            <a:off x="2514600" y="5257800"/>
            <a:ext cx="10668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4451" name="Line 2083"/>
          <p:cNvSpPr>
            <a:spLocks noChangeShapeType="1"/>
          </p:cNvSpPr>
          <p:nvPr/>
        </p:nvSpPr>
        <p:spPr bwMode="auto">
          <a:xfrm>
            <a:off x="2209800" y="3810000"/>
            <a:ext cx="1828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52" name="Line 2084"/>
          <p:cNvSpPr>
            <a:spLocks noChangeShapeType="1"/>
          </p:cNvSpPr>
          <p:nvPr/>
        </p:nvSpPr>
        <p:spPr bwMode="auto">
          <a:xfrm>
            <a:off x="2209800" y="3810000"/>
            <a:ext cx="1600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4453" name="Line 2085"/>
          <p:cNvSpPr>
            <a:spLocks noChangeShapeType="1"/>
          </p:cNvSpPr>
          <p:nvPr/>
        </p:nvSpPr>
        <p:spPr bwMode="auto">
          <a:xfrm>
            <a:off x="1371600" y="3352800"/>
            <a:ext cx="2743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54" name="Line 2086"/>
          <p:cNvSpPr>
            <a:spLocks noChangeShapeType="1"/>
          </p:cNvSpPr>
          <p:nvPr/>
        </p:nvSpPr>
        <p:spPr bwMode="auto">
          <a:xfrm>
            <a:off x="1828800" y="2590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55" name="Line 2087"/>
          <p:cNvSpPr>
            <a:spLocks noChangeShapeType="1"/>
          </p:cNvSpPr>
          <p:nvPr/>
        </p:nvSpPr>
        <p:spPr bwMode="auto">
          <a:xfrm flipV="1">
            <a:off x="1981200" y="2057400"/>
            <a:ext cx="2133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56" name="Line 2088"/>
          <p:cNvSpPr>
            <a:spLocks noChangeShapeType="1"/>
          </p:cNvSpPr>
          <p:nvPr/>
        </p:nvSpPr>
        <p:spPr bwMode="auto">
          <a:xfrm flipV="1">
            <a:off x="1981200" y="1752600"/>
            <a:ext cx="22860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4457" name="Line 2089"/>
          <p:cNvSpPr>
            <a:spLocks noChangeShapeType="1"/>
          </p:cNvSpPr>
          <p:nvPr/>
        </p:nvSpPr>
        <p:spPr bwMode="auto">
          <a:xfrm>
            <a:off x="2286000" y="1524000"/>
            <a:ext cx="1524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4458" name="Line 2090"/>
          <p:cNvSpPr>
            <a:spLocks noChangeShapeType="1"/>
          </p:cNvSpPr>
          <p:nvPr/>
        </p:nvSpPr>
        <p:spPr bwMode="auto">
          <a:xfrm>
            <a:off x="2057400" y="685800"/>
            <a:ext cx="2209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Čočkové  švy – pohled od ekvátoru</a:t>
            </a: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5113"/>
            <a:ext cx="9144000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</a:rPr>
              <a:t>Hexagonální struktura čočkových vláken na řezu kolmém k jejich podélné ose</a:t>
            </a:r>
          </a:p>
        </p:txBody>
      </p:sp>
      <p:pic>
        <p:nvPicPr>
          <p:cNvPr id="297988" name="Picture 4" descr="lens_ff_f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715000" cy="45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2" name="Picture 4" descr="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338"/>
            <a:ext cx="8610600" cy="67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Čočka na řezu</a:t>
            </a:r>
          </a:p>
        </p:txBody>
      </p:sp>
      <p:pic>
        <p:nvPicPr>
          <p:cNvPr id="302084" name="Picture 4" descr="G_007_12_glaucoma_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39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Závěsný aparát čočky – fibrae zonullares</a:t>
            </a:r>
            <a:r>
              <a:rPr lang="cs-CZ" altLang="cs-CZ" sz="4000">
                <a:solidFill>
                  <a:srgbClr val="006699"/>
                </a:solidFill>
              </a:rPr>
              <a:t> – kolagenní a elastické fibrily</a:t>
            </a:r>
            <a:endParaRPr lang="cs-CZ" altLang="cs-CZ" b="1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1060" name="Picture 4" descr="G_007_07_glaucoma_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24025"/>
            <a:ext cx="78486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Úpon závěsného aparátu na zonulární lamele čočkového pouzdra</a:t>
            </a:r>
          </a:p>
        </p:txBody>
      </p:sp>
      <p:pic>
        <p:nvPicPr>
          <p:cNvPr id="304132" name="Picture 1028" descr="G_007_15_glaucoma_lens_epithel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73238"/>
            <a:ext cx="7772400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image88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86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Řez čočkou, pouzdrem a závěsným aparátem čočky</a:t>
            </a:r>
          </a:p>
        </p:txBody>
      </p:sp>
      <p:pic>
        <p:nvPicPr>
          <p:cNvPr id="303108" name="Picture 4" descr="G_007_13_glaucoma_lens_caps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73250"/>
            <a:ext cx="7620000" cy="498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Stárnutí čočky a rozptyl světla</a:t>
            </a:r>
          </a:p>
        </p:txBody>
      </p:sp>
      <p:pic>
        <p:nvPicPr>
          <p:cNvPr id="545797" name="Picture 5" descr="lensagin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1981200"/>
            <a:ext cx="76136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Sklivec – corpus vitreum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cs-CZ" altLang="cs-CZ">
                <a:solidFill>
                  <a:srgbClr val="0000FF"/>
                </a:solidFill>
              </a:rPr>
              <a:t>Želatinózní hmota</a:t>
            </a:r>
          </a:p>
          <a:p>
            <a:r>
              <a:rPr lang="cs-CZ" altLang="cs-CZ">
                <a:solidFill>
                  <a:srgbClr val="0000FF"/>
                </a:solidFill>
              </a:rPr>
              <a:t>Udržuje tvar oka</a:t>
            </a:r>
          </a:p>
          <a:p>
            <a:r>
              <a:rPr lang="cs-CZ" altLang="cs-CZ">
                <a:solidFill>
                  <a:srgbClr val="0000FF"/>
                </a:solidFill>
              </a:rPr>
              <a:t>Refrakční médium</a:t>
            </a:r>
          </a:p>
          <a:p>
            <a:r>
              <a:rPr lang="cs-CZ" altLang="cs-CZ">
                <a:solidFill>
                  <a:srgbClr val="0000FF"/>
                </a:solidFill>
              </a:rPr>
              <a:t>Objem 4ml, 98% H</a:t>
            </a:r>
            <a:r>
              <a:rPr lang="cs-CZ" altLang="cs-CZ" baseline="-25000">
                <a:solidFill>
                  <a:srgbClr val="0000FF"/>
                </a:solidFill>
              </a:rPr>
              <a:t>2</a:t>
            </a:r>
            <a:r>
              <a:rPr lang="cs-CZ" altLang="cs-CZ">
                <a:solidFill>
                  <a:srgbClr val="0000FF"/>
                </a:solidFill>
              </a:rPr>
              <a:t>O</a:t>
            </a:r>
          </a:p>
          <a:p>
            <a:r>
              <a:rPr lang="cs-CZ" altLang="cs-CZ">
                <a:solidFill>
                  <a:srgbClr val="0000FF"/>
                </a:solidFill>
              </a:rPr>
              <a:t>Bílkovina vitrein</a:t>
            </a:r>
          </a:p>
          <a:p>
            <a:r>
              <a:rPr lang="cs-CZ" altLang="cs-CZ">
                <a:solidFill>
                  <a:srgbClr val="0000FF"/>
                </a:solidFill>
              </a:rPr>
              <a:t>Kyselina hyaluronová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 viskozita sklivce </a:t>
            </a:r>
          </a:p>
          <a:p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Kolagenní fibrily</a:t>
            </a:r>
            <a:endParaRPr lang="cs-CZ" altLang="cs-CZ">
              <a:solidFill>
                <a:srgbClr val="0000FF"/>
              </a:solidFill>
            </a:endParaRPr>
          </a:p>
        </p:txBody>
      </p:sp>
      <p:pic>
        <p:nvPicPr>
          <p:cNvPr id="3143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6576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2051"/>
          <p:cNvSpPr>
            <a:spLocks noChangeArrowheads="1"/>
          </p:cNvSpPr>
          <p:nvPr/>
        </p:nvSpPr>
        <p:spPr bwMode="auto">
          <a:xfrm>
            <a:off x="6553200" y="1752600"/>
            <a:ext cx="239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- pars orbitalis</a:t>
            </a:r>
          </a:p>
        </p:txBody>
      </p:sp>
      <p:sp>
        <p:nvSpPr>
          <p:cNvPr id="445445" name="Rectangle 2053"/>
          <p:cNvSpPr>
            <a:spLocks noChangeArrowheads="1"/>
          </p:cNvSpPr>
          <p:nvPr/>
        </p:nvSpPr>
        <p:spPr bwMode="auto">
          <a:xfrm>
            <a:off x="6553200" y="2971800"/>
            <a:ext cx="2147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rectus lateralis</a:t>
            </a:r>
          </a:p>
        </p:txBody>
      </p:sp>
      <p:sp>
        <p:nvSpPr>
          <p:cNvPr id="445447" name="Rectangle 2055"/>
          <p:cNvSpPr>
            <a:spLocks noChangeArrowheads="1"/>
          </p:cNvSpPr>
          <p:nvPr/>
        </p:nvSpPr>
        <p:spPr bwMode="auto">
          <a:xfrm>
            <a:off x="6553200" y="2514600"/>
            <a:ext cx="2001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N. lacrimalis</a:t>
            </a:r>
          </a:p>
        </p:txBody>
      </p:sp>
      <p:sp>
        <p:nvSpPr>
          <p:cNvPr id="445449" name="Rectangle 2057"/>
          <p:cNvSpPr>
            <a:spLocks noChangeArrowheads="1"/>
          </p:cNvSpPr>
          <p:nvPr/>
        </p:nvSpPr>
        <p:spPr bwMode="auto">
          <a:xfrm>
            <a:off x="6553200" y="35814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sp>
        <p:nvSpPr>
          <p:cNvPr id="445451" name="Rectangle 2059"/>
          <p:cNvSpPr>
            <a:spLocks noChangeArrowheads="1"/>
          </p:cNvSpPr>
          <p:nvPr/>
        </p:nvSpPr>
        <p:spPr bwMode="auto">
          <a:xfrm>
            <a:off x="6553200" y="4343400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445453" name="Rectangle 2061"/>
          <p:cNvSpPr>
            <a:spLocks noChangeArrowheads="1"/>
          </p:cNvSpPr>
          <p:nvPr/>
        </p:nvSpPr>
        <p:spPr bwMode="auto">
          <a:xfrm>
            <a:off x="0" y="4267200"/>
            <a:ext cx="2178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trochlearis (IV)</a:t>
            </a:r>
          </a:p>
        </p:txBody>
      </p:sp>
      <p:sp>
        <p:nvSpPr>
          <p:cNvPr id="445455" name="Rectangle 2063"/>
          <p:cNvSpPr>
            <a:spLocks noChangeArrowheads="1"/>
          </p:cNvSpPr>
          <p:nvPr/>
        </p:nvSpPr>
        <p:spPr bwMode="auto">
          <a:xfrm>
            <a:off x="0" y="152400"/>
            <a:ext cx="2524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levator palpebrae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superioris</a:t>
            </a:r>
          </a:p>
        </p:txBody>
      </p:sp>
      <p:sp>
        <p:nvSpPr>
          <p:cNvPr id="445457" name="Rectangle 2065"/>
          <p:cNvSpPr>
            <a:spLocks noChangeArrowheads="1"/>
          </p:cNvSpPr>
          <p:nvPr/>
        </p:nvSpPr>
        <p:spPr bwMode="auto">
          <a:xfrm>
            <a:off x="0" y="1219200"/>
            <a:ext cx="2192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rectus superior</a:t>
            </a:r>
          </a:p>
        </p:txBody>
      </p:sp>
      <p:sp>
        <p:nvSpPr>
          <p:cNvPr id="445459" name="Rectangle 2067"/>
          <p:cNvSpPr>
            <a:spLocks noChangeArrowheads="1"/>
          </p:cNvSpPr>
          <p:nvPr/>
        </p:nvSpPr>
        <p:spPr bwMode="auto">
          <a:xfrm>
            <a:off x="0" y="2743200"/>
            <a:ext cx="2460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obliquus superior</a:t>
            </a:r>
          </a:p>
        </p:txBody>
      </p:sp>
      <p:sp>
        <p:nvSpPr>
          <p:cNvPr id="445461" name="Rectangle 2069"/>
          <p:cNvSpPr>
            <a:spLocks noChangeArrowheads="1"/>
          </p:cNvSpPr>
          <p:nvPr/>
        </p:nvSpPr>
        <p:spPr bwMode="auto">
          <a:xfrm>
            <a:off x="0" y="19812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pic>
        <p:nvPicPr>
          <p:cNvPr id="445463" name="Picture 2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178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5464" name="Line 2072"/>
          <p:cNvSpPr>
            <a:spLocks noChangeShapeType="1"/>
          </p:cNvSpPr>
          <p:nvPr/>
        </p:nvSpPr>
        <p:spPr bwMode="auto">
          <a:xfrm flipH="1">
            <a:off x="5410200" y="2133600"/>
            <a:ext cx="1143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65" name="Line 2073"/>
          <p:cNvSpPr>
            <a:spLocks noChangeShapeType="1"/>
          </p:cNvSpPr>
          <p:nvPr/>
        </p:nvSpPr>
        <p:spPr bwMode="auto">
          <a:xfrm flipH="1">
            <a:off x="5181600" y="2743200"/>
            <a:ext cx="1371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66" name="Line 2074"/>
          <p:cNvSpPr>
            <a:spLocks noChangeShapeType="1"/>
          </p:cNvSpPr>
          <p:nvPr/>
        </p:nvSpPr>
        <p:spPr bwMode="auto">
          <a:xfrm flipH="1" flipV="1">
            <a:off x="5486400" y="3048000"/>
            <a:ext cx="10668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67" name="Line 2075"/>
          <p:cNvSpPr>
            <a:spLocks noChangeShapeType="1"/>
          </p:cNvSpPr>
          <p:nvPr/>
        </p:nvSpPr>
        <p:spPr bwMode="auto">
          <a:xfrm flipH="1" flipV="1">
            <a:off x="4953000" y="3733800"/>
            <a:ext cx="1600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68" name="Line 2076"/>
          <p:cNvSpPr>
            <a:spLocks noChangeShapeType="1"/>
          </p:cNvSpPr>
          <p:nvPr/>
        </p:nvSpPr>
        <p:spPr bwMode="auto">
          <a:xfrm flipH="1" flipV="1">
            <a:off x="4572000" y="3733800"/>
            <a:ext cx="19812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69" name="Line 2077"/>
          <p:cNvSpPr>
            <a:spLocks noChangeShapeType="1"/>
          </p:cNvSpPr>
          <p:nvPr/>
        </p:nvSpPr>
        <p:spPr bwMode="auto">
          <a:xfrm>
            <a:off x="2133600" y="4495800"/>
            <a:ext cx="2057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70" name="Line 2078"/>
          <p:cNvSpPr>
            <a:spLocks noChangeShapeType="1"/>
          </p:cNvSpPr>
          <p:nvPr/>
        </p:nvSpPr>
        <p:spPr bwMode="auto">
          <a:xfrm flipV="1">
            <a:off x="2438400" y="2819400"/>
            <a:ext cx="9906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71" name="Line 2079"/>
          <p:cNvSpPr>
            <a:spLocks noChangeShapeType="1"/>
          </p:cNvSpPr>
          <p:nvPr/>
        </p:nvSpPr>
        <p:spPr bwMode="auto">
          <a:xfrm>
            <a:off x="1905000" y="2209800"/>
            <a:ext cx="16764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72" name="Line 2080"/>
          <p:cNvSpPr>
            <a:spLocks noChangeShapeType="1"/>
          </p:cNvSpPr>
          <p:nvPr/>
        </p:nvSpPr>
        <p:spPr bwMode="auto">
          <a:xfrm>
            <a:off x="2133600" y="1447800"/>
            <a:ext cx="26670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5473" name="Line 2081"/>
          <p:cNvSpPr>
            <a:spLocks noChangeShapeType="1"/>
          </p:cNvSpPr>
          <p:nvPr/>
        </p:nvSpPr>
        <p:spPr bwMode="auto">
          <a:xfrm>
            <a:off x="2362200" y="533400"/>
            <a:ext cx="2438400" cy="1066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Sklivec  –  molekulární  složení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Kolagen (nejvíce typ II)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Glykosaminoglykany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Kyselina hyaluronová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 viskozita sklivce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Chondroitin sulfát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Nekolagenové strukturální proteiny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Fibrilliny (mutace u Marfanova syndromu)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Opticin (dříve nazýván vitrican)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Vit 1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0000FF"/>
                </a:solidFill>
              </a:rPr>
              <a:t>Další komponenty: aminokyseliny, albumin, transferin, metaloproteinázy, kyselina askorbová (ochrana sítnice a čočky před volnými radikály)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cs-CZ" altLang="cs-CZ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>
              <a:solidFill>
                <a:srgbClr val="0000FF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2882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50292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Sklivec</a:t>
            </a:r>
          </a:p>
        </p:txBody>
      </p:sp>
      <p:pic>
        <p:nvPicPr>
          <p:cNvPr id="317446" name="Picture 6" descr="eye_model_vitre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7300"/>
            <a:ext cx="6583363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Anatomie sklivce</a:t>
            </a:r>
          </a:p>
        </p:txBody>
      </p:sp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511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Sklivec, Cloquetův kanál</a:t>
            </a:r>
          </a:p>
        </p:txBody>
      </p:sp>
      <p:pic>
        <p:nvPicPr>
          <p:cNvPr id="315396" name="Picture 4" descr="G_031_01_glaucoma_diseases_of_vitre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3988"/>
            <a:ext cx="8305800" cy="54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304800" y="1295400"/>
            <a:ext cx="342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>
                <a:solidFill>
                  <a:schemeClr val="tx1"/>
                </a:solidFill>
              </a:rPr>
              <a:t>Cloquetův kanál</a:t>
            </a:r>
          </a:p>
        </p:txBody>
      </p:sp>
      <p:sp>
        <p:nvSpPr>
          <p:cNvPr id="315398" name="Line 6"/>
          <p:cNvSpPr>
            <a:spLocks noChangeShapeType="1"/>
          </p:cNvSpPr>
          <p:nvPr/>
        </p:nvSpPr>
        <p:spPr bwMode="auto">
          <a:xfrm>
            <a:off x="1828800" y="1905000"/>
            <a:ext cx="26670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cs-CZ" altLang="cs-CZ" sz="4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Vývoj sklivce </a:t>
            </a:r>
            <a:br>
              <a:rPr lang="cs-CZ" altLang="cs-CZ" sz="4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altLang="cs-CZ" sz="4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cs-CZ" altLang="cs-CZ" b="1">
                <a:solidFill>
                  <a:srgbClr val="0000FF"/>
                </a:solidFill>
              </a:rPr>
              <a:t>Primární sklivec</a:t>
            </a:r>
            <a:r>
              <a:rPr lang="cs-CZ" altLang="cs-CZ">
                <a:solidFill>
                  <a:srgbClr val="0000FF"/>
                </a:solidFill>
              </a:rPr>
              <a:t> – od 2. embryonálního měsíce – ektodermální původ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Cloquetův kanál</a:t>
            </a:r>
            <a:r>
              <a:rPr lang="cs-CZ" altLang="cs-CZ">
                <a:solidFill>
                  <a:srgbClr val="0000FF"/>
                </a:solidFill>
              </a:rPr>
              <a:t> – vzniká zatlačováním primárního sklivce sekundárním sklivcem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Sekundární sklivec</a:t>
            </a:r>
            <a:r>
              <a:rPr lang="cs-CZ" altLang="cs-CZ">
                <a:solidFill>
                  <a:srgbClr val="0000FF"/>
                </a:solidFill>
              </a:rPr>
              <a:t> – od 4. embryonálního měsíce tvořen ze sítnice</a:t>
            </a:r>
          </a:p>
          <a:p>
            <a:r>
              <a:rPr lang="cs-CZ" altLang="cs-CZ" b="1">
                <a:solidFill>
                  <a:srgbClr val="0000FF"/>
                </a:solidFill>
              </a:rPr>
              <a:t>Terciální sklivec</a:t>
            </a:r>
            <a:r>
              <a:rPr lang="cs-CZ" altLang="cs-CZ">
                <a:solidFill>
                  <a:srgbClr val="0000FF"/>
                </a:solidFill>
              </a:rPr>
              <a:t> – definitivní struktura sklivce a zonulárních vláken</a:t>
            </a:r>
            <a:endParaRPr lang="cs-CZ" altLang="cs-CZ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487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15" name="Rectangle 3"/>
          <p:cNvSpPr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Vývoj sklivce </a:t>
            </a:r>
          </a:p>
          <a:p>
            <a:pPr algn="ctr"/>
            <a:r>
              <a:rPr lang="cs-CZ" altLang="cs-CZ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primární  a  sekundární  sklivec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4611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Patologie sklivce</a:t>
            </a:r>
          </a:p>
        </p:txBody>
      </p:sp>
      <p:pic>
        <p:nvPicPr>
          <p:cNvPr id="318468" name="Picture 4" descr="Vit-seperation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04913"/>
            <a:ext cx="6934200" cy="56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Schéma  vitrektomie</a:t>
            </a:r>
          </a:p>
        </p:txBody>
      </p:sp>
      <p:pic>
        <p:nvPicPr>
          <p:cNvPr id="316420" name="Picture 4" descr="G_031_05_glaucoma_diseases_of_vitre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1725"/>
            <a:ext cx="91440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0" y="32766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nasociliaris</a:t>
            </a:r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0" y="3810000"/>
            <a:ext cx="279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ethmoidalis posterior</a:t>
            </a:r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0" y="2667000"/>
            <a:ext cx="269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ethmoidalis anterior</a:t>
            </a:r>
          </a:p>
        </p:txBody>
      </p:sp>
      <p:sp>
        <p:nvSpPr>
          <p:cNvPr id="446473" name="Rectangle 9"/>
          <p:cNvSpPr>
            <a:spLocks noChangeArrowheads="1"/>
          </p:cNvSpPr>
          <p:nvPr/>
        </p:nvSpPr>
        <p:spPr bwMode="auto">
          <a:xfrm>
            <a:off x="0" y="1981200"/>
            <a:ext cx="2198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infratrochlearis</a:t>
            </a:r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0" y="609600"/>
            <a:ext cx="228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supratrochlearis</a:t>
            </a:r>
          </a:p>
        </p:txBody>
      </p:sp>
      <p:sp>
        <p:nvSpPr>
          <p:cNvPr id="446477" name="Rectangle 13"/>
          <p:cNvSpPr>
            <a:spLocks noChangeArrowheads="1"/>
          </p:cNvSpPr>
          <p:nvPr/>
        </p:nvSpPr>
        <p:spPr bwMode="auto">
          <a:xfrm>
            <a:off x="0" y="990600"/>
            <a:ext cx="183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dorsalis nasi</a:t>
            </a:r>
          </a:p>
        </p:txBody>
      </p:sp>
      <p:sp>
        <p:nvSpPr>
          <p:cNvPr id="446479" name="Rectangle 15"/>
          <p:cNvSpPr>
            <a:spLocks noChangeArrowheads="1"/>
          </p:cNvSpPr>
          <p:nvPr/>
        </p:nvSpPr>
        <p:spPr bwMode="auto">
          <a:xfrm>
            <a:off x="0" y="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446481" name="Rectangle 17"/>
          <p:cNvSpPr>
            <a:spLocks noChangeArrowheads="1"/>
          </p:cNvSpPr>
          <p:nvPr/>
        </p:nvSpPr>
        <p:spPr bwMode="auto">
          <a:xfrm>
            <a:off x="0" y="15240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446483" name="Rectangle 19"/>
          <p:cNvSpPr>
            <a:spLocks noChangeArrowheads="1"/>
          </p:cNvSpPr>
          <p:nvPr/>
        </p:nvSpPr>
        <p:spPr bwMode="auto">
          <a:xfrm>
            <a:off x="6781800" y="4267200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446485" name="Rectangle 21"/>
          <p:cNvSpPr>
            <a:spLocks noChangeArrowheads="1"/>
          </p:cNvSpPr>
          <p:nvPr/>
        </p:nvSpPr>
        <p:spPr bwMode="auto">
          <a:xfrm>
            <a:off x="0" y="4343400"/>
            <a:ext cx="1993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ciliaris longus</a:t>
            </a:r>
          </a:p>
        </p:txBody>
      </p:sp>
      <p:sp>
        <p:nvSpPr>
          <p:cNvPr id="446487" name="Rectangle 23"/>
          <p:cNvSpPr>
            <a:spLocks noChangeArrowheads="1"/>
          </p:cNvSpPr>
          <p:nvPr/>
        </p:nvSpPr>
        <p:spPr bwMode="auto">
          <a:xfrm>
            <a:off x="6859588" y="32004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Ciliares breves</a:t>
            </a:r>
          </a:p>
        </p:txBody>
      </p:sp>
      <p:sp>
        <p:nvSpPr>
          <p:cNvPr id="446489" name="Rectangle 25"/>
          <p:cNvSpPr>
            <a:spLocks noChangeArrowheads="1"/>
          </p:cNvSpPr>
          <p:nvPr/>
        </p:nvSpPr>
        <p:spPr bwMode="auto">
          <a:xfrm>
            <a:off x="6859588" y="2667000"/>
            <a:ext cx="2001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N. lacrimalis</a:t>
            </a:r>
          </a:p>
        </p:txBody>
      </p:sp>
      <p:sp>
        <p:nvSpPr>
          <p:cNvPr id="446493" name="Rectangle 29"/>
          <p:cNvSpPr>
            <a:spLocks noChangeArrowheads="1"/>
          </p:cNvSpPr>
          <p:nvPr/>
        </p:nvSpPr>
        <p:spPr bwMode="auto">
          <a:xfrm>
            <a:off x="6858000" y="1828800"/>
            <a:ext cx="233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</a:t>
            </a:r>
          </a:p>
        </p:txBody>
      </p:sp>
      <p:sp>
        <p:nvSpPr>
          <p:cNvPr id="446495" name="Rectangle 31"/>
          <p:cNvSpPr>
            <a:spLocks noChangeArrowheads="1"/>
          </p:cNvSpPr>
          <p:nvPr/>
        </p:nvSpPr>
        <p:spPr bwMode="auto">
          <a:xfrm>
            <a:off x="6858000" y="37338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pic>
        <p:nvPicPr>
          <p:cNvPr id="44649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81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98" name="Line 34"/>
          <p:cNvSpPr>
            <a:spLocks noChangeShapeType="1"/>
          </p:cNvSpPr>
          <p:nvPr/>
        </p:nvSpPr>
        <p:spPr bwMode="auto">
          <a:xfrm flipH="1">
            <a:off x="5867400" y="2057400"/>
            <a:ext cx="990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6499" name="Rectangle 35"/>
          <p:cNvSpPr>
            <a:spLocks noChangeArrowheads="1"/>
          </p:cNvSpPr>
          <p:nvPr/>
        </p:nvSpPr>
        <p:spPr bwMode="auto">
          <a:xfrm>
            <a:off x="6669088" y="5029200"/>
            <a:ext cx="247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Ophthalmicus V/1</a:t>
            </a:r>
          </a:p>
        </p:txBody>
      </p:sp>
      <p:sp>
        <p:nvSpPr>
          <p:cNvPr id="446500" name="Line 36"/>
          <p:cNvSpPr>
            <a:spLocks noChangeShapeType="1"/>
          </p:cNvSpPr>
          <p:nvPr/>
        </p:nvSpPr>
        <p:spPr bwMode="auto">
          <a:xfrm flipH="1">
            <a:off x="5715000" y="2895600"/>
            <a:ext cx="1219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1" name="Line 37"/>
          <p:cNvSpPr>
            <a:spLocks noChangeShapeType="1"/>
          </p:cNvSpPr>
          <p:nvPr/>
        </p:nvSpPr>
        <p:spPr bwMode="auto">
          <a:xfrm flipH="1" flipV="1">
            <a:off x="5029200" y="3429000"/>
            <a:ext cx="1828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2" name="Line 38"/>
          <p:cNvSpPr>
            <a:spLocks noChangeShapeType="1"/>
          </p:cNvSpPr>
          <p:nvPr/>
        </p:nvSpPr>
        <p:spPr bwMode="auto">
          <a:xfrm flipH="1" flipV="1">
            <a:off x="5334000" y="3733800"/>
            <a:ext cx="1524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6503" name="Line 39"/>
          <p:cNvSpPr>
            <a:spLocks noChangeShapeType="1"/>
          </p:cNvSpPr>
          <p:nvPr/>
        </p:nvSpPr>
        <p:spPr bwMode="auto">
          <a:xfrm flipH="1" flipV="1">
            <a:off x="4876800" y="3810000"/>
            <a:ext cx="19050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4" name="Line 40"/>
          <p:cNvSpPr>
            <a:spLocks noChangeShapeType="1"/>
          </p:cNvSpPr>
          <p:nvPr/>
        </p:nvSpPr>
        <p:spPr bwMode="auto">
          <a:xfrm flipH="1" flipV="1">
            <a:off x="4876800" y="5181600"/>
            <a:ext cx="1752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5" name="Line 41"/>
          <p:cNvSpPr>
            <a:spLocks noChangeShapeType="1"/>
          </p:cNvSpPr>
          <p:nvPr/>
        </p:nvSpPr>
        <p:spPr bwMode="auto">
          <a:xfrm flipV="1">
            <a:off x="1981200" y="3810000"/>
            <a:ext cx="25146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6" name="Line 42"/>
          <p:cNvSpPr>
            <a:spLocks noChangeShapeType="1"/>
          </p:cNvSpPr>
          <p:nvPr/>
        </p:nvSpPr>
        <p:spPr bwMode="auto">
          <a:xfrm flipV="1">
            <a:off x="2667000" y="3810000"/>
            <a:ext cx="1524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7" name="Line 43"/>
          <p:cNvSpPr>
            <a:spLocks noChangeShapeType="1"/>
          </p:cNvSpPr>
          <p:nvPr/>
        </p:nvSpPr>
        <p:spPr bwMode="auto">
          <a:xfrm>
            <a:off x="1828800" y="3505200"/>
            <a:ext cx="24384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8" name="Line 44"/>
          <p:cNvSpPr>
            <a:spLocks noChangeShapeType="1"/>
          </p:cNvSpPr>
          <p:nvPr/>
        </p:nvSpPr>
        <p:spPr bwMode="auto">
          <a:xfrm>
            <a:off x="2667000" y="2895600"/>
            <a:ext cx="12192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09" name="Line 45"/>
          <p:cNvSpPr>
            <a:spLocks noChangeShapeType="1"/>
          </p:cNvSpPr>
          <p:nvPr/>
        </p:nvSpPr>
        <p:spPr bwMode="auto">
          <a:xfrm>
            <a:off x="2209800" y="2209800"/>
            <a:ext cx="17526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10" name="Line 46"/>
          <p:cNvSpPr>
            <a:spLocks noChangeShapeType="1"/>
          </p:cNvSpPr>
          <p:nvPr/>
        </p:nvSpPr>
        <p:spPr bwMode="auto">
          <a:xfrm>
            <a:off x="1905000" y="1752600"/>
            <a:ext cx="21336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11" name="Line 47"/>
          <p:cNvSpPr>
            <a:spLocks noChangeShapeType="1"/>
          </p:cNvSpPr>
          <p:nvPr/>
        </p:nvSpPr>
        <p:spPr bwMode="auto">
          <a:xfrm>
            <a:off x="1828800" y="1219200"/>
            <a:ext cx="2057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12" name="Line 48"/>
          <p:cNvSpPr>
            <a:spLocks noChangeShapeType="1"/>
          </p:cNvSpPr>
          <p:nvPr/>
        </p:nvSpPr>
        <p:spPr bwMode="auto">
          <a:xfrm>
            <a:off x="2362200" y="838200"/>
            <a:ext cx="17526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6513" name="Line 49"/>
          <p:cNvSpPr>
            <a:spLocks noChangeShapeType="1"/>
          </p:cNvSpPr>
          <p:nvPr/>
        </p:nvSpPr>
        <p:spPr bwMode="auto">
          <a:xfrm>
            <a:off x="1981200" y="304800"/>
            <a:ext cx="2438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Zraková  dráha</a:t>
            </a:r>
          </a:p>
        </p:txBody>
      </p:sp>
      <p:sp>
        <p:nvSpPr>
          <p:cNvPr id="328707" name="Rectangle 3"/>
          <p:cNvSpPr>
            <a:spLocks noChangeArrowheads="1"/>
          </p:cNvSpPr>
          <p:nvPr>
            <p:ph type="body" idx="1"/>
          </p:nvPr>
        </p:nvSpPr>
        <p:spPr>
          <a:xfrm>
            <a:off x="0" y="1600200"/>
            <a:ext cx="9144000" cy="4876800"/>
          </a:xfrm>
        </p:spPr>
        <p:txBody>
          <a:bodyPr/>
          <a:lstStyle/>
          <a:p>
            <a:r>
              <a:rPr lang="cs-CZ" altLang="cs-CZ">
                <a:solidFill>
                  <a:srgbClr val="0000FF"/>
                </a:solidFill>
              </a:rPr>
              <a:t>Od smyslových bb. sítnice po zrakové centra v okcipitáním laloku kůry mozkové</a:t>
            </a:r>
          </a:p>
          <a:p>
            <a:r>
              <a:rPr lang="cs-CZ" altLang="cs-CZ">
                <a:solidFill>
                  <a:srgbClr val="0000FF"/>
                </a:solidFill>
              </a:rPr>
              <a:t>Fotoreceptory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 bipolární bb.  gangliové bb.  vrstva nervových vláken sítnice  n. opticus  chiasma opticum  tractus opticus  corpus geniculatum laterale (primární zrakové centrum  Radiatio optica (Gratioletův svazeček)  korová centra okcipitálního laloku (area striata (17), parastriata (18), peristriata (19))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6972300" y="1981200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6900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967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9010" name="Rectangle 18"/>
          <p:cNvSpPr>
            <a:spLocks noChangeArrowheads="1"/>
          </p:cNvSpPr>
          <p:nvPr/>
        </p:nvSpPr>
        <p:spPr bwMode="auto">
          <a:xfrm>
            <a:off x="0" y="1295400"/>
            <a:ext cx="222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mediale</a:t>
            </a:r>
          </a:p>
        </p:txBody>
      </p:sp>
      <p:sp>
        <p:nvSpPr>
          <p:cNvPr id="469011" name="Line 19"/>
          <p:cNvSpPr>
            <a:spLocks noChangeShapeType="1"/>
          </p:cNvSpPr>
          <p:nvPr/>
        </p:nvSpPr>
        <p:spPr bwMode="auto">
          <a:xfrm>
            <a:off x="1219200" y="1676400"/>
            <a:ext cx="4191000" cy="2209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9012" name="Rectangle 20"/>
          <p:cNvSpPr>
            <a:spLocks noChangeArrowheads="1"/>
          </p:cNvSpPr>
          <p:nvPr/>
        </p:nvSpPr>
        <p:spPr bwMode="auto">
          <a:xfrm>
            <a:off x="6972300" y="1371600"/>
            <a:ext cx="217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              laterale </a:t>
            </a:r>
          </a:p>
        </p:txBody>
      </p:sp>
      <p:sp>
        <p:nvSpPr>
          <p:cNvPr id="469013" name="Line 21"/>
          <p:cNvSpPr>
            <a:spLocks noChangeShapeType="1"/>
          </p:cNvSpPr>
          <p:nvPr/>
        </p:nvSpPr>
        <p:spPr bwMode="auto">
          <a:xfrm flipH="1">
            <a:off x="5715000" y="1752600"/>
            <a:ext cx="2057400" cy="2286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9014" name="Rectangle 22"/>
          <p:cNvSpPr>
            <a:spLocks noChangeArrowheads="1"/>
          </p:cNvSpPr>
          <p:nvPr/>
        </p:nvSpPr>
        <p:spPr bwMode="auto">
          <a:xfrm>
            <a:off x="76200" y="54864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Sulcus calcarinus</a:t>
            </a:r>
          </a:p>
        </p:txBody>
      </p:sp>
      <p:sp>
        <p:nvSpPr>
          <p:cNvPr id="469015" name="Line 23"/>
          <p:cNvSpPr>
            <a:spLocks noChangeShapeType="1"/>
          </p:cNvSpPr>
          <p:nvPr/>
        </p:nvSpPr>
        <p:spPr bwMode="auto">
          <a:xfrm flipH="1">
            <a:off x="1981200" y="5029200"/>
            <a:ext cx="2590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9016" name="Rectangle 24"/>
          <p:cNvSpPr>
            <a:spLocks noChangeArrowheads="1"/>
          </p:cNvSpPr>
          <p:nvPr/>
        </p:nvSpPr>
        <p:spPr bwMode="auto">
          <a:xfrm>
            <a:off x="7162800" y="6491288"/>
            <a:ext cx="1358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Area striata</a:t>
            </a:r>
          </a:p>
        </p:txBody>
      </p:sp>
      <p:sp>
        <p:nvSpPr>
          <p:cNvPr id="469017" name="Line 25"/>
          <p:cNvSpPr>
            <a:spLocks noChangeShapeType="1"/>
          </p:cNvSpPr>
          <p:nvPr/>
        </p:nvSpPr>
        <p:spPr bwMode="auto">
          <a:xfrm flipH="1" flipV="1">
            <a:off x="5029200" y="5486400"/>
            <a:ext cx="22098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9018" name="Rectangle 26"/>
          <p:cNvSpPr>
            <a:spLocks noChangeArrowheads="1"/>
          </p:cNvSpPr>
          <p:nvPr/>
        </p:nvSpPr>
        <p:spPr bwMode="auto">
          <a:xfrm>
            <a:off x="7162800" y="58674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Brachium colliculi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superioris</a:t>
            </a:r>
          </a:p>
        </p:txBody>
      </p:sp>
      <p:sp>
        <p:nvSpPr>
          <p:cNvPr id="469019" name="Line 27"/>
          <p:cNvSpPr>
            <a:spLocks noChangeShapeType="1"/>
          </p:cNvSpPr>
          <p:nvPr/>
        </p:nvSpPr>
        <p:spPr bwMode="auto">
          <a:xfrm flipH="1" flipV="1">
            <a:off x="5257800" y="4114800"/>
            <a:ext cx="1905000" cy="2057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9020" name="Rectangle 28"/>
          <p:cNvSpPr>
            <a:spLocks noChangeArrowheads="1"/>
          </p:cNvSpPr>
          <p:nvPr/>
        </p:nvSpPr>
        <p:spPr bwMode="auto">
          <a:xfrm>
            <a:off x="7099300" y="5181600"/>
            <a:ext cx="2044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Choroidální plexus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Laterální komory</a:t>
            </a:r>
          </a:p>
        </p:txBody>
      </p:sp>
      <p:sp>
        <p:nvSpPr>
          <p:cNvPr id="469021" name="Line 29"/>
          <p:cNvSpPr>
            <a:spLocks noChangeShapeType="1"/>
          </p:cNvSpPr>
          <p:nvPr/>
        </p:nvSpPr>
        <p:spPr bwMode="auto">
          <a:xfrm flipH="1" flipV="1">
            <a:off x="6096000" y="4495800"/>
            <a:ext cx="10668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9022" name="Rectangle 30"/>
          <p:cNvSpPr>
            <a:spLocks noChangeArrowheads="1"/>
          </p:cNvSpPr>
          <p:nvPr/>
        </p:nvSpPr>
        <p:spPr bwMode="auto">
          <a:xfrm>
            <a:off x="7467600" y="4724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Radiatio optica</a:t>
            </a:r>
          </a:p>
        </p:txBody>
      </p:sp>
      <p:sp>
        <p:nvSpPr>
          <p:cNvPr id="469023" name="Line 31"/>
          <p:cNvSpPr>
            <a:spLocks noChangeShapeType="1"/>
          </p:cNvSpPr>
          <p:nvPr/>
        </p:nvSpPr>
        <p:spPr bwMode="auto">
          <a:xfrm flipH="1" flipV="1">
            <a:off x="6553200" y="4114800"/>
            <a:ext cx="914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0" y="3886200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oculomotorius</a:t>
            </a:r>
          </a:p>
        </p:txBody>
      </p:sp>
      <p:sp>
        <p:nvSpPr>
          <p:cNvPr id="470020" name="Line 4"/>
          <p:cNvSpPr>
            <a:spLocks noChangeShapeType="1"/>
          </p:cNvSpPr>
          <p:nvPr/>
        </p:nvSpPr>
        <p:spPr bwMode="auto">
          <a:xfrm flipV="1">
            <a:off x="1981200" y="41148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0021" name="Rectangle 5"/>
          <p:cNvSpPr>
            <a:spLocks noChangeArrowheads="1"/>
          </p:cNvSpPr>
          <p:nvPr/>
        </p:nvSpPr>
        <p:spPr bwMode="auto">
          <a:xfrm>
            <a:off x="0" y="5105400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Colliculus superior</a:t>
            </a:r>
          </a:p>
        </p:txBody>
      </p:sp>
      <p:sp>
        <p:nvSpPr>
          <p:cNvPr id="470022" name="Line 6"/>
          <p:cNvSpPr>
            <a:spLocks noChangeShapeType="1"/>
          </p:cNvSpPr>
          <p:nvPr/>
        </p:nvSpPr>
        <p:spPr bwMode="auto">
          <a:xfrm flipH="1">
            <a:off x="2133600" y="4876800"/>
            <a:ext cx="2209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Terč  zrakového  nervu</a:t>
            </a:r>
          </a:p>
        </p:txBody>
      </p:sp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6019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3048000" y="1447800"/>
            <a:ext cx="317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PD = 1,5mm</a:t>
            </a:r>
            <a:endParaRPr lang="cs-CZ" altLang="cs-CZ" b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75" name="Rectangle 11"/>
          <p:cNvSpPr>
            <a:spLocks noChangeArrowheads="1"/>
          </p:cNvSpPr>
          <p:nvPr/>
        </p:nvSpPr>
        <p:spPr bwMode="auto">
          <a:xfrm>
            <a:off x="457200" y="304800"/>
            <a:ext cx="81867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Průřez  terčem  zrakového  nervu</a:t>
            </a:r>
            <a:endParaRPr lang="cs-CZ" altLang="cs-CZ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207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2079" name="Rectangle 15"/>
          <p:cNvSpPr>
            <a:spLocks noChangeArrowheads="1"/>
          </p:cNvSpPr>
          <p:nvPr/>
        </p:nvSpPr>
        <p:spPr bwMode="auto">
          <a:xfrm>
            <a:off x="0" y="60198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Vagina externa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(dura mater)</a:t>
            </a:r>
          </a:p>
        </p:txBody>
      </p:sp>
      <p:sp>
        <p:nvSpPr>
          <p:cNvPr id="472080" name="Line 16"/>
          <p:cNvSpPr>
            <a:spLocks noChangeShapeType="1"/>
          </p:cNvSpPr>
          <p:nvPr/>
        </p:nvSpPr>
        <p:spPr bwMode="auto">
          <a:xfrm flipV="1">
            <a:off x="1676400" y="5638800"/>
            <a:ext cx="2362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2081" name="Rectangle 17"/>
          <p:cNvSpPr>
            <a:spLocks noChangeArrowheads="1"/>
          </p:cNvSpPr>
          <p:nvPr/>
        </p:nvSpPr>
        <p:spPr bwMode="auto">
          <a:xfrm>
            <a:off x="0" y="5257800"/>
            <a:ext cx="292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Spatium intervaginale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(subarachnoideální prostor)</a:t>
            </a:r>
          </a:p>
        </p:txBody>
      </p:sp>
      <p:sp>
        <p:nvSpPr>
          <p:cNvPr id="472082" name="Line 18"/>
          <p:cNvSpPr>
            <a:spLocks noChangeShapeType="1"/>
          </p:cNvSpPr>
          <p:nvPr/>
        </p:nvSpPr>
        <p:spPr bwMode="auto">
          <a:xfrm flipV="1">
            <a:off x="2438400" y="51054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2083" name="Rectangle 19"/>
          <p:cNvSpPr>
            <a:spLocks noChangeArrowheads="1"/>
          </p:cNvSpPr>
          <p:nvPr/>
        </p:nvSpPr>
        <p:spPr bwMode="auto">
          <a:xfrm>
            <a:off x="0" y="4419600"/>
            <a:ext cx="260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Vagina interna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(pia mater, arachnoidea)</a:t>
            </a:r>
          </a:p>
        </p:txBody>
      </p:sp>
      <p:sp>
        <p:nvSpPr>
          <p:cNvPr id="472084" name="Line 20"/>
          <p:cNvSpPr>
            <a:spLocks noChangeShapeType="1"/>
          </p:cNvSpPr>
          <p:nvPr/>
        </p:nvSpPr>
        <p:spPr bwMode="auto">
          <a:xfrm flipV="1">
            <a:off x="2209800" y="4343400"/>
            <a:ext cx="2209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2085" name="Rectangle 21"/>
          <p:cNvSpPr>
            <a:spLocks noChangeArrowheads="1"/>
          </p:cNvSpPr>
          <p:nvPr/>
        </p:nvSpPr>
        <p:spPr bwMode="auto">
          <a:xfrm>
            <a:off x="2895600" y="1600200"/>
            <a:ext cx="1536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Area cribrosa</a:t>
            </a:r>
          </a:p>
        </p:txBody>
      </p:sp>
      <p:sp>
        <p:nvSpPr>
          <p:cNvPr id="472086" name="Line 22"/>
          <p:cNvSpPr>
            <a:spLocks noChangeShapeType="1"/>
          </p:cNvSpPr>
          <p:nvPr/>
        </p:nvSpPr>
        <p:spPr bwMode="auto">
          <a:xfrm>
            <a:off x="3962400" y="19812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2087" name="Rectangle 23"/>
          <p:cNvSpPr>
            <a:spLocks noChangeArrowheads="1"/>
          </p:cNvSpPr>
          <p:nvPr/>
        </p:nvSpPr>
        <p:spPr bwMode="auto">
          <a:xfrm>
            <a:off x="4191000" y="1219200"/>
            <a:ext cx="213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Exkavace terče n. II</a:t>
            </a:r>
          </a:p>
        </p:txBody>
      </p:sp>
      <p:sp>
        <p:nvSpPr>
          <p:cNvPr id="472088" name="Line 24"/>
          <p:cNvSpPr>
            <a:spLocks noChangeShapeType="1"/>
          </p:cNvSpPr>
          <p:nvPr/>
        </p:nvSpPr>
        <p:spPr bwMode="auto">
          <a:xfrm>
            <a:off x="5181600" y="16002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8991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Přední oddíl zrakového nervu</a:t>
            </a:r>
            <a:b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cévní zásobení (periferní a axiální systém)</a:t>
            </a: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2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2484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Úseky zrakového nervu</a:t>
            </a:r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408363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81" name="Rectangle 5"/>
          <p:cNvSpPr>
            <a:spLocks noChangeArrowheads="1"/>
          </p:cNvSpPr>
          <p:nvPr/>
        </p:nvSpPr>
        <p:spPr bwMode="auto">
          <a:xfrm>
            <a:off x="152400" y="1371600"/>
            <a:ext cx="52578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</a:rPr>
              <a:t> Délka n. II - 35-55mm,  asi 1 milion </a:t>
            </a:r>
          </a:p>
          <a:p>
            <a:r>
              <a:rPr lang="cs-CZ" altLang="cs-CZ">
                <a:solidFill>
                  <a:srgbClr val="0000FF"/>
                </a:solidFill>
              </a:rPr>
              <a:t>   vláken; 4 úseky 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</a:rPr>
              <a:t> </a:t>
            </a:r>
            <a:r>
              <a:rPr lang="cs-CZ" altLang="cs-CZ">
                <a:solidFill>
                  <a:srgbClr val="009900"/>
                </a:solidFill>
              </a:rPr>
              <a:t>Intrasklerální úsek</a:t>
            </a:r>
            <a:r>
              <a:rPr lang="cs-CZ" altLang="cs-CZ">
                <a:solidFill>
                  <a:srgbClr val="0000FF"/>
                </a:solidFill>
              </a:rPr>
              <a:t>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 myelinizace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    </a:t>
            </a:r>
            <a:r>
              <a:rPr lang="cs-CZ" altLang="cs-CZ">
                <a:solidFill>
                  <a:srgbClr val="0000FF"/>
                </a:solidFill>
              </a:rPr>
              <a:t>nervových vláken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</a:rPr>
              <a:t> </a:t>
            </a:r>
            <a:r>
              <a:rPr lang="cs-CZ" altLang="cs-CZ">
                <a:solidFill>
                  <a:srgbClr val="009900"/>
                </a:solidFill>
              </a:rPr>
              <a:t>Intraorbitální úsek</a:t>
            </a:r>
            <a:r>
              <a:rPr lang="cs-CZ" altLang="cs-CZ">
                <a:solidFill>
                  <a:srgbClr val="0000FF"/>
                </a:solidFill>
              </a:rPr>
              <a:t>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 obaly n. II</a:t>
            </a:r>
          </a:p>
          <a:p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  (pleny mozkové); esovitý průběh;</a:t>
            </a:r>
          </a:p>
          <a:p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  vstup a. centralis ret. Do n.II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cs-CZ" altLang="cs-CZ">
                <a:solidFill>
                  <a:srgbClr val="009900"/>
                </a:solidFill>
                <a:sym typeface="Wingdings" panose="05000000000000000000" pitchFamily="2" charset="2"/>
              </a:rPr>
              <a:t>Intrakanalikulární úsek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</a:t>
            </a:r>
            <a:r>
              <a:rPr lang="cs-CZ" altLang="cs-CZ">
                <a:solidFill>
                  <a:srgbClr val="009900"/>
                </a:solidFill>
                <a:sym typeface="Wingdings" panose="05000000000000000000" pitchFamily="2" charset="2"/>
              </a:rPr>
              <a:t> 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tvrdá   </a:t>
            </a:r>
          </a:p>
          <a:p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  plena n. II přechází v periorbitu; </a:t>
            </a:r>
          </a:p>
          <a:p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  a. ophthalmica leží pod n. II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cs-CZ" altLang="cs-CZ">
                <a:solidFill>
                  <a:srgbClr val="009900"/>
                </a:solidFill>
                <a:sym typeface="Wingdings" panose="05000000000000000000" pitchFamily="2" charset="2"/>
              </a:rPr>
              <a:t>Intrakraniální úsek</a:t>
            </a: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 n. II již nemá</a:t>
            </a:r>
          </a:p>
          <a:p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  tvrdou plenu mozkovou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V n. II  je asi tisíc svazečků n. vláken</a:t>
            </a:r>
          </a:p>
          <a:p>
            <a:pPr>
              <a:buFontTx/>
              <a:buChar char="•"/>
            </a:pPr>
            <a:r>
              <a:rPr lang="cs-CZ" altLang="cs-CZ">
                <a:solidFill>
                  <a:srgbClr val="0000FF"/>
                </a:solidFill>
                <a:sym typeface="Wingdings" panose="05000000000000000000" pitchFamily="2" charset="2"/>
              </a:rPr>
              <a:t> Pia mater, arachnoidea, dura mater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sz="4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Fibrae medullares – myelinizované nervové vlákna</a:t>
            </a:r>
          </a:p>
        </p:txBody>
      </p:sp>
      <p:grpSp>
        <p:nvGrpSpPr>
          <p:cNvPr id="362499" name="Group 3"/>
          <p:cNvGrpSpPr>
            <a:grpSpLocks/>
          </p:cNvGrpSpPr>
          <p:nvPr/>
        </p:nvGrpSpPr>
        <p:grpSpPr bwMode="auto">
          <a:xfrm>
            <a:off x="0" y="1600200"/>
            <a:ext cx="9144000" cy="4648200"/>
            <a:chOff x="69" y="192"/>
            <a:chExt cx="6363" cy="3120"/>
          </a:xfrm>
        </p:grpSpPr>
        <p:sp>
          <p:nvSpPr>
            <p:cNvPr id="362500" name="Rectangle 4"/>
            <p:cNvSpPr>
              <a:spLocks noChangeArrowheads="1"/>
            </p:cNvSpPr>
            <p:nvPr/>
          </p:nvSpPr>
          <p:spPr bwMode="auto">
            <a:xfrm>
              <a:off x="1694" y="192"/>
              <a:ext cx="128" cy="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endParaRPr lang="en-US" altLang="cs-CZ" sz="3600">
                <a:solidFill>
                  <a:srgbClr val="FAFD00"/>
                </a:solidFill>
              </a:endParaRPr>
            </a:p>
          </p:txBody>
        </p:sp>
        <p:sp>
          <p:nvSpPr>
            <p:cNvPr id="362501" name="Rectangle 5"/>
            <p:cNvSpPr>
              <a:spLocks noChangeArrowheads="1"/>
            </p:cNvSpPr>
            <p:nvPr/>
          </p:nvSpPr>
          <p:spPr bwMode="auto">
            <a:xfrm>
              <a:off x="4904" y="2977"/>
              <a:ext cx="128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endParaRPr lang="en-US" altLang="cs-CZ" sz="2000">
                <a:solidFill>
                  <a:schemeClr val="tx1"/>
                </a:solidFill>
              </a:endParaRPr>
            </a:p>
          </p:txBody>
        </p:sp>
        <p:sp>
          <p:nvSpPr>
            <p:cNvPr id="362502" name="Rectangle 6"/>
            <p:cNvSpPr>
              <a:spLocks noChangeArrowheads="1"/>
            </p:cNvSpPr>
            <p:nvPr/>
          </p:nvSpPr>
          <p:spPr bwMode="auto">
            <a:xfrm>
              <a:off x="408" y="2977"/>
              <a:ext cx="128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endParaRPr lang="en-US" altLang="cs-CZ" sz="2000">
                <a:solidFill>
                  <a:schemeClr val="tx1"/>
                </a:solidFill>
              </a:endParaRPr>
            </a:p>
          </p:txBody>
        </p:sp>
        <p:sp>
          <p:nvSpPr>
            <p:cNvPr id="362503" name="Rectangle 7"/>
            <p:cNvSpPr>
              <a:spLocks noChangeArrowheads="1"/>
            </p:cNvSpPr>
            <p:nvPr/>
          </p:nvSpPr>
          <p:spPr bwMode="auto">
            <a:xfrm>
              <a:off x="2771" y="3025"/>
              <a:ext cx="128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endParaRPr lang="en-US" altLang="cs-CZ" sz="2000">
                <a:solidFill>
                  <a:schemeClr val="tx1"/>
                </a:solidFill>
              </a:endParaRPr>
            </a:p>
          </p:txBody>
        </p:sp>
        <p:pic>
          <p:nvPicPr>
            <p:cNvPr id="362504" name="Picture 8" descr="ON Anomalies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" y="1104"/>
              <a:ext cx="2235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505" name="Picture 9" descr="ON Anomalies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" y="1104"/>
              <a:ext cx="2187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506" name="Picture 10" descr="ON Anomalies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" y="1104"/>
              <a:ext cx="2235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2507" name="Rectangle 11"/>
            <p:cNvSpPr>
              <a:spLocks noChangeArrowheads="1"/>
            </p:cNvSpPr>
            <p:nvPr/>
          </p:nvSpPr>
          <p:spPr bwMode="auto">
            <a:xfrm>
              <a:off x="96" y="1104"/>
              <a:ext cx="6288" cy="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AFD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2508" name="Line 12"/>
            <p:cNvSpPr>
              <a:spLocks noChangeShapeType="1"/>
            </p:cNvSpPr>
            <p:nvPr/>
          </p:nvSpPr>
          <p:spPr bwMode="auto">
            <a:xfrm>
              <a:off x="2304" y="1104"/>
              <a:ext cx="0" cy="220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AFD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2509" name="Line 13"/>
            <p:cNvSpPr>
              <a:spLocks noChangeShapeType="1"/>
            </p:cNvSpPr>
            <p:nvPr/>
          </p:nvSpPr>
          <p:spPr bwMode="auto">
            <a:xfrm>
              <a:off x="4320" y="1104"/>
              <a:ext cx="0" cy="220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AFD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2510" name="Line 14"/>
            <p:cNvSpPr>
              <a:spLocks noChangeShapeType="1"/>
            </p:cNvSpPr>
            <p:nvPr/>
          </p:nvSpPr>
          <p:spPr bwMode="auto">
            <a:xfrm>
              <a:off x="96" y="2976"/>
              <a:ext cx="628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AFD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2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4126" name="Rectangle 14"/>
          <p:cNvSpPr>
            <a:spLocks noChangeArrowheads="1"/>
          </p:cNvSpPr>
          <p:nvPr/>
        </p:nvSpPr>
        <p:spPr bwMode="auto">
          <a:xfrm>
            <a:off x="685800" y="1066800"/>
            <a:ext cx="222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Dura mater cranialis</a:t>
            </a:r>
          </a:p>
        </p:txBody>
      </p:sp>
      <p:sp>
        <p:nvSpPr>
          <p:cNvPr id="474127" name="Line 15"/>
          <p:cNvSpPr>
            <a:spLocks noChangeShapeType="1"/>
          </p:cNvSpPr>
          <p:nvPr/>
        </p:nvSpPr>
        <p:spPr bwMode="auto">
          <a:xfrm flipH="1" flipV="1">
            <a:off x="2438400" y="1447800"/>
            <a:ext cx="2057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4128" name="Line 16"/>
          <p:cNvSpPr>
            <a:spLocks noChangeShapeType="1"/>
          </p:cNvSpPr>
          <p:nvPr/>
        </p:nvSpPr>
        <p:spPr bwMode="auto">
          <a:xfrm flipH="1" flipV="1">
            <a:off x="2438400" y="1447800"/>
            <a:ext cx="152400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4129" name="Rectangle 17"/>
          <p:cNvSpPr>
            <a:spLocks noChangeArrowheads="1"/>
          </p:cNvSpPr>
          <p:nvPr/>
        </p:nvSpPr>
        <p:spPr bwMode="auto">
          <a:xfrm>
            <a:off x="2133600" y="609600"/>
            <a:ext cx="294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Anulus tendineus communis</a:t>
            </a:r>
          </a:p>
        </p:txBody>
      </p:sp>
      <p:sp>
        <p:nvSpPr>
          <p:cNvPr id="474130" name="Line 18"/>
          <p:cNvSpPr>
            <a:spLocks noChangeShapeType="1"/>
          </p:cNvSpPr>
          <p:nvPr/>
        </p:nvSpPr>
        <p:spPr bwMode="auto">
          <a:xfrm>
            <a:off x="3581400" y="990600"/>
            <a:ext cx="1447800" cy="2590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4131" name="Line 19"/>
          <p:cNvSpPr>
            <a:spLocks noChangeShapeType="1"/>
          </p:cNvSpPr>
          <p:nvPr/>
        </p:nvSpPr>
        <p:spPr bwMode="auto">
          <a:xfrm>
            <a:off x="3581400" y="990600"/>
            <a:ext cx="16002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4132" name="Rectangle 20"/>
          <p:cNvSpPr>
            <a:spLocks noChangeArrowheads="1"/>
          </p:cNvSpPr>
          <p:nvPr/>
        </p:nvSpPr>
        <p:spPr bwMode="auto">
          <a:xfrm>
            <a:off x="3962400" y="228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Vagina externa</a:t>
            </a:r>
          </a:p>
        </p:txBody>
      </p:sp>
      <p:sp>
        <p:nvSpPr>
          <p:cNvPr id="474133" name="Line 21"/>
          <p:cNvSpPr>
            <a:spLocks noChangeShapeType="1"/>
          </p:cNvSpPr>
          <p:nvPr/>
        </p:nvSpPr>
        <p:spPr bwMode="auto">
          <a:xfrm flipH="1" flipV="1">
            <a:off x="5181600" y="609600"/>
            <a:ext cx="457200" cy="2514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4134" name="Rectangle 22"/>
          <p:cNvSpPr>
            <a:spLocks noChangeArrowheads="1"/>
          </p:cNvSpPr>
          <p:nvPr/>
        </p:nvSpPr>
        <p:spPr bwMode="auto">
          <a:xfrm>
            <a:off x="5562600" y="0"/>
            <a:ext cx="165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Vagina interna</a:t>
            </a:r>
          </a:p>
        </p:txBody>
      </p:sp>
      <p:sp>
        <p:nvSpPr>
          <p:cNvPr id="474135" name="Line 23"/>
          <p:cNvSpPr>
            <a:spLocks noChangeShapeType="1"/>
          </p:cNvSpPr>
          <p:nvPr/>
        </p:nvSpPr>
        <p:spPr bwMode="auto">
          <a:xfrm flipH="1">
            <a:off x="6096000" y="381000"/>
            <a:ext cx="228600" cy="274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Obaly  zrakového  nervu</a:t>
            </a:r>
          </a:p>
        </p:txBody>
      </p:sp>
      <p:pic>
        <p:nvPicPr>
          <p:cNvPr id="550918" name="Picture 6" descr="Nik_0002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688" y="1981200"/>
            <a:ext cx="62706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Buněčné  organely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9138"/>
            <a:ext cx="3810000" cy="41148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kanál cytoplazmatické membrány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mitochondrie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cytoskelet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cytoplazmatické váčky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Jádro s jadérkem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jaderná membrána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endoplazmatické retikulum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endoplazmatické retikulum </a:t>
            </a:r>
            <a:br>
              <a:rPr lang="cs-CZ" altLang="cs-CZ" sz="2000"/>
            </a:br>
            <a:r>
              <a:rPr lang="cs-CZ" altLang="cs-CZ" sz="2000"/>
              <a:t> s dělícím tělískem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dělící tělísko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Golgiho komplex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lyzosomy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fagocytóza </a:t>
            </a:r>
          </a:p>
          <a:p>
            <a:pPr marL="381000" indent="-381000"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557062" name="Picture 6" descr="bunka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192213"/>
            <a:ext cx="5867400" cy="566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1027"/>
          <p:cNvSpPr>
            <a:spLocks noChangeArrowheads="1"/>
          </p:cNvSpPr>
          <p:nvPr/>
        </p:nvSpPr>
        <p:spPr bwMode="auto">
          <a:xfrm>
            <a:off x="7010400" y="3810000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III</a:t>
            </a:r>
          </a:p>
        </p:txBody>
      </p:sp>
      <p:sp>
        <p:nvSpPr>
          <p:cNvPr id="448517" name="Rectangle 1029"/>
          <p:cNvSpPr>
            <a:spLocks noChangeArrowheads="1"/>
          </p:cNvSpPr>
          <p:nvPr/>
        </p:nvSpPr>
        <p:spPr bwMode="auto">
          <a:xfrm>
            <a:off x="7010400" y="4495800"/>
            <a:ext cx="777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IV</a:t>
            </a:r>
          </a:p>
        </p:txBody>
      </p:sp>
      <p:sp>
        <p:nvSpPr>
          <p:cNvPr id="448519" name="Rectangle 1031"/>
          <p:cNvSpPr>
            <a:spLocks noChangeArrowheads="1"/>
          </p:cNvSpPr>
          <p:nvPr/>
        </p:nvSpPr>
        <p:spPr bwMode="auto">
          <a:xfrm>
            <a:off x="6769100" y="3276600"/>
            <a:ext cx="2495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 A. infraorbitalis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                           (V/2)</a:t>
            </a:r>
          </a:p>
        </p:txBody>
      </p:sp>
      <p:sp>
        <p:nvSpPr>
          <p:cNvPr id="448521" name="Rectangle 1033"/>
          <p:cNvSpPr>
            <a:spLocks noChangeArrowheads="1"/>
          </p:cNvSpPr>
          <p:nvPr/>
        </p:nvSpPr>
        <p:spPr bwMode="auto">
          <a:xfrm>
            <a:off x="6781800" y="2819400"/>
            <a:ext cx="244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zygomaticus (V/2)</a:t>
            </a:r>
          </a:p>
        </p:txBody>
      </p:sp>
      <p:sp>
        <p:nvSpPr>
          <p:cNvPr id="448523" name="Rectangle 1035"/>
          <p:cNvSpPr>
            <a:spLocks noChangeArrowheads="1"/>
          </p:cNvSpPr>
          <p:nvPr/>
        </p:nvSpPr>
        <p:spPr bwMode="auto">
          <a:xfrm>
            <a:off x="0" y="3124200"/>
            <a:ext cx="2312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 A. ethmoidalis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posterior</a:t>
            </a:r>
          </a:p>
        </p:txBody>
      </p:sp>
      <p:sp>
        <p:nvSpPr>
          <p:cNvPr id="448525" name="Rectangle 1037"/>
          <p:cNvSpPr>
            <a:spLocks noChangeArrowheads="1"/>
          </p:cNvSpPr>
          <p:nvPr/>
        </p:nvSpPr>
        <p:spPr bwMode="auto">
          <a:xfrm>
            <a:off x="0" y="40386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448527" name="Rectangle 1039"/>
          <p:cNvSpPr>
            <a:spLocks noChangeArrowheads="1"/>
          </p:cNvSpPr>
          <p:nvPr/>
        </p:nvSpPr>
        <p:spPr bwMode="auto">
          <a:xfrm>
            <a:off x="0" y="1143000"/>
            <a:ext cx="2198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infratrochlearis</a:t>
            </a:r>
          </a:p>
        </p:txBody>
      </p:sp>
      <p:sp>
        <p:nvSpPr>
          <p:cNvPr id="448529" name="Rectangle 1041"/>
          <p:cNvSpPr>
            <a:spLocks noChangeArrowheads="1"/>
          </p:cNvSpPr>
          <p:nvPr/>
        </p:nvSpPr>
        <p:spPr bwMode="auto">
          <a:xfrm>
            <a:off x="0" y="1905000"/>
            <a:ext cx="2312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 A. ethmoidalis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anterior</a:t>
            </a:r>
          </a:p>
        </p:txBody>
      </p:sp>
      <p:sp>
        <p:nvSpPr>
          <p:cNvPr id="448531" name="Rectangle 1043"/>
          <p:cNvSpPr>
            <a:spLocks noChangeArrowheads="1"/>
          </p:cNvSpPr>
          <p:nvPr/>
        </p:nvSpPr>
        <p:spPr bwMode="auto">
          <a:xfrm>
            <a:off x="0" y="26670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nasociliaris</a:t>
            </a:r>
          </a:p>
        </p:txBody>
      </p:sp>
      <p:pic>
        <p:nvPicPr>
          <p:cNvPr id="448533" name="Picture 1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32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8534" name="Line 1046"/>
          <p:cNvSpPr>
            <a:spLocks noChangeShapeType="1"/>
          </p:cNvSpPr>
          <p:nvPr/>
        </p:nvSpPr>
        <p:spPr bwMode="auto">
          <a:xfrm flipV="1">
            <a:off x="2209800" y="1295400"/>
            <a:ext cx="1371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35" name="Line 1047"/>
          <p:cNvSpPr>
            <a:spLocks noChangeShapeType="1"/>
          </p:cNvSpPr>
          <p:nvPr/>
        </p:nvSpPr>
        <p:spPr bwMode="auto">
          <a:xfrm>
            <a:off x="1828800" y="2362200"/>
            <a:ext cx="1143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36" name="Line 1048"/>
          <p:cNvSpPr>
            <a:spLocks noChangeShapeType="1"/>
          </p:cNvSpPr>
          <p:nvPr/>
        </p:nvSpPr>
        <p:spPr bwMode="auto">
          <a:xfrm>
            <a:off x="1676400" y="2895600"/>
            <a:ext cx="1905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37" name="Line 1049"/>
          <p:cNvSpPr>
            <a:spLocks noChangeShapeType="1"/>
          </p:cNvSpPr>
          <p:nvPr/>
        </p:nvSpPr>
        <p:spPr bwMode="auto">
          <a:xfrm flipV="1">
            <a:off x="1981200" y="3276600"/>
            <a:ext cx="9144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38" name="Line 1050"/>
          <p:cNvSpPr>
            <a:spLocks noChangeShapeType="1"/>
          </p:cNvSpPr>
          <p:nvPr/>
        </p:nvSpPr>
        <p:spPr bwMode="auto">
          <a:xfrm flipV="1">
            <a:off x="1905000" y="3733800"/>
            <a:ext cx="16764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39" name="Line 1051"/>
          <p:cNvSpPr>
            <a:spLocks noChangeShapeType="1"/>
          </p:cNvSpPr>
          <p:nvPr/>
        </p:nvSpPr>
        <p:spPr bwMode="auto">
          <a:xfrm flipH="1" flipV="1">
            <a:off x="4267200" y="4267200"/>
            <a:ext cx="2743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40" name="Line 1052"/>
          <p:cNvSpPr>
            <a:spLocks noChangeShapeType="1"/>
          </p:cNvSpPr>
          <p:nvPr/>
        </p:nvSpPr>
        <p:spPr bwMode="auto">
          <a:xfrm flipH="1" flipV="1">
            <a:off x="4267200" y="3657600"/>
            <a:ext cx="27432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41" name="Line 1053"/>
          <p:cNvSpPr>
            <a:spLocks noChangeShapeType="1"/>
          </p:cNvSpPr>
          <p:nvPr/>
        </p:nvSpPr>
        <p:spPr bwMode="auto">
          <a:xfrm flipH="1" flipV="1">
            <a:off x="4724400" y="3200400"/>
            <a:ext cx="20574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8542" name="Line 1054"/>
          <p:cNvSpPr>
            <a:spLocks noChangeShapeType="1"/>
          </p:cNvSpPr>
          <p:nvPr/>
        </p:nvSpPr>
        <p:spPr bwMode="auto">
          <a:xfrm flipH="1" flipV="1">
            <a:off x="4953000" y="2819400"/>
            <a:ext cx="17526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Příčný řez n. II - retrobulbárně</a:t>
            </a:r>
            <a:endParaRPr lang="cs-CZ" altLang="cs-CZ"/>
          </a:p>
        </p:txBody>
      </p:sp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87680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152400" y="1752600"/>
            <a:ext cx="286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Svazečky nervových vláken</a:t>
            </a:r>
          </a:p>
        </p:txBody>
      </p:sp>
      <p:sp>
        <p:nvSpPr>
          <p:cNvPr id="336901" name="Line 5"/>
          <p:cNvSpPr>
            <a:spLocks noChangeShapeType="1"/>
          </p:cNvSpPr>
          <p:nvPr/>
        </p:nvSpPr>
        <p:spPr bwMode="auto">
          <a:xfrm>
            <a:off x="2362200" y="2057400"/>
            <a:ext cx="9906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3962400" y="175260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Septa pojivové tkáně</a:t>
            </a:r>
          </a:p>
        </p:txBody>
      </p:sp>
      <p:sp>
        <p:nvSpPr>
          <p:cNvPr id="336903" name="Line 7"/>
          <p:cNvSpPr>
            <a:spLocks noChangeShapeType="1"/>
          </p:cNvSpPr>
          <p:nvPr/>
        </p:nvSpPr>
        <p:spPr bwMode="auto">
          <a:xfrm flipH="1">
            <a:off x="3886200" y="2133600"/>
            <a:ext cx="9144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369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2209800"/>
            <a:ext cx="424021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0724" name="Picture 4" descr="eye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206875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34" name="Group 14"/>
          <p:cNvGrpSpPr>
            <a:grpSpLocks/>
          </p:cNvGrpSpPr>
          <p:nvPr/>
        </p:nvGrpSpPr>
        <p:grpSpPr bwMode="auto">
          <a:xfrm>
            <a:off x="4191000" y="304800"/>
            <a:ext cx="4953000" cy="6553200"/>
            <a:chOff x="-3" y="-3"/>
            <a:chExt cx="5203" cy="3284"/>
          </a:xfrm>
        </p:grpSpPr>
        <p:grpSp>
          <p:nvGrpSpPr>
            <p:cNvPr id="30732" name="Group 12"/>
            <p:cNvGrpSpPr>
              <a:grpSpLocks/>
            </p:cNvGrpSpPr>
            <p:nvPr/>
          </p:nvGrpSpPr>
          <p:grpSpPr bwMode="auto">
            <a:xfrm>
              <a:off x="0" y="0"/>
              <a:ext cx="5197" cy="3278"/>
              <a:chOff x="0" y="0"/>
              <a:chExt cx="5197" cy="3278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197" cy="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Zrakový nerv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Chiasma opticum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Tractus opticus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Corpus geniculatum laterale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Radiatio optica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Zrakový kortex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7. Colliculus superior středního mozku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8. Putamen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9. Dlouhé asociační svazky -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    fasciculus occipitofrontalis inferior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10. Pulvinar Thalami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11. Fissura Calcarina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12. Zadní roh postranní komory</a:t>
                </a:r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197" cy="3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0733" name="Rectangle 13"/>
            <p:cNvSpPr>
              <a:spLocks noChangeArrowheads="1"/>
            </p:cNvSpPr>
            <p:nvPr/>
          </p:nvSpPr>
          <p:spPr bwMode="auto">
            <a:xfrm>
              <a:off x="-3" y="-3"/>
              <a:ext cx="5203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Chiasma opticum</a:t>
            </a:r>
          </a:p>
        </p:txBody>
      </p:sp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419600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48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6482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Koronární řez skrz chiasma opticum a sinus cavernosus</a:t>
            </a:r>
            <a:endParaRPr lang="en-US" altLang="cs-CZ"/>
          </a:p>
        </p:txBody>
      </p:sp>
      <p:pic>
        <p:nvPicPr>
          <p:cNvPr id="47516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4475"/>
            <a:ext cx="7924800" cy="53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61" name="Rectangle 25"/>
          <p:cNvSpPr>
            <a:spLocks noChangeArrowheads="1"/>
          </p:cNvSpPr>
          <p:nvPr/>
        </p:nvSpPr>
        <p:spPr bwMode="auto">
          <a:xfrm>
            <a:off x="152400" y="15240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475162" name="Line 26"/>
          <p:cNvSpPr>
            <a:spLocks noChangeShapeType="1"/>
          </p:cNvSpPr>
          <p:nvPr/>
        </p:nvSpPr>
        <p:spPr bwMode="auto">
          <a:xfrm>
            <a:off x="1828800" y="1905000"/>
            <a:ext cx="13716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63" name="Rectangle 27"/>
          <p:cNvSpPr>
            <a:spLocks noChangeArrowheads="1"/>
          </p:cNvSpPr>
          <p:nvPr/>
        </p:nvSpPr>
        <p:spPr bwMode="auto">
          <a:xfrm>
            <a:off x="152400" y="1905000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carotis interna</a:t>
            </a:r>
          </a:p>
        </p:txBody>
      </p:sp>
      <p:sp>
        <p:nvSpPr>
          <p:cNvPr id="475164" name="Line 28"/>
          <p:cNvSpPr>
            <a:spLocks noChangeShapeType="1"/>
          </p:cNvSpPr>
          <p:nvPr/>
        </p:nvSpPr>
        <p:spPr bwMode="auto">
          <a:xfrm>
            <a:off x="1752600" y="2286000"/>
            <a:ext cx="16002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65" name="Line 29"/>
          <p:cNvSpPr>
            <a:spLocks noChangeShapeType="1"/>
          </p:cNvSpPr>
          <p:nvPr/>
        </p:nvSpPr>
        <p:spPr bwMode="auto">
          <a:xfrm>
            <a:off x="1752600" y="2286000"/>
            <a:ext cx="1143000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66" name="Rectangle 30"/>
          <p:cNvSpPr>
            <a:spLocks noChangeArrowheads="1"/>
          </p:cNvSpPr>
          <p:nvPr/>
        </p:nvSpPr>
        <p:spPr bwMode="auto">
          <a:xfrm>
            <a:off x="228600" y="24384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III</a:t>
            </a:r>
          </a:p>
        </p:txBody>
      </p:sp>
      <p:sp>
        <p:nvSpPr>
          <p:cNvPr id="475167" name="Line 31"/>
          <p:cNvSpPr>
            <a:spLocks noChangeShapeType="1"/>
          </p:cNvSpPr>
          <p:nvPr/>
        </p:nvSpPr>
        <p:spPr bwMode="auto">
          <a:xfrm>
            <a:off x="685800" y="2667000"/>
            <a:ext cx="17526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68" name="Rectangle 32"/>
          <p:cNvSpPr>
            <a:spLocks noChangeArrowheads="1"/>
          </p:cNvSpPr>
          <p:nvPr/>
        </p:nvSpPr>
        <p:spPr bwMode="auto">
          <a:xfrm>
            <a:off x="228600" y="28194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5169" name="Line 33"/>
          <p:cNvSpPr>
            <a:spLocks noChangeShapeType="1"/>
          </p:cNvSpPr>
          <p:nvPr/>
        </p:nvSpPr>
        <p:spPr bwMode="auto">
          <a:xfrm>
            <a:off x="609600" y="3048000"/>
            <a:ext cx="17526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70" name="Rectangle 34"/>
          <p:cNvSpPr>
            <a:spLocks noChangeArrowheads="1"/>
          </p:cNvSpPr>
          <p:nvPr/>
        </p:nvSpPr>
        <p:spPr bwMode="auto">
          <a:xfrm>
            <a:off x="228600" y="3276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VI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5171" name="Line 35"/>
          <p:cNvSpPr>
            <a:spLocks noChangeShapeType="1"/>
          </p:cNvSpPr>
          <p:nvPr/>
        </p:nvSpPr>
        <p:spPr bwMode="auto">
          <a:xfrm>
            <a:off x="685800" y="3505200"/>
            <a:ext cx="19812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72" name="Rectangle 36"/>
          <p:cNvSpPr>
            <a:spLocks noChangeArrowheads="1"/>
          </p:cNvSpPr>
          <p:nvPr/>
        </p:nvSpPr>
        <p:spPr bwMode="auto">
          <a:xfrm>
            <a:off x="228600" y="3733800"/>
            <a:ext cx="527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V/1</a:t>
            </a:r>
          </a:p>
          <a:p>
            <a:endParaRPr lang="cs-CZ" altLang="cs-CZ" sz="1800">
              <a:solidFill>
                <a:schemeClr val="tx1"/>
              </a:solidFill>
            </a:endParaRPr>
          </a:p>
          <a:p>
            <a:r>
              <a:rPr lang="cs-CZ" altLang="cs-CZ" sz="1800">
                <a:solidFill>
                  <a:schemeClr val="tx1"/>
                </a:solidFill>
              </a:rPr>
              <a:t>V/2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5173" name="Line 37"/>
          <p:cNvSpPr>
            <a:spLocks noChangeShapeType="1"/>
          </p:cNvSpPr>
          <p:nvPr/>
        </p:nvSpPr>
        <p:spPr bwMode="auto">
          <a:xfrm>
            <a:off x="762000" y="3962400"/>
            <a:ext cx="14478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74" name="Line 38"/>
          <p:cNvSpPr>
            <a:spLocks noChangeShapeType="1"/>
          </p:cNvSpPr>
          <p:nvPr/>
        </p:nvSpPr>
        <p:spPr bwMode="auto">
          <a:xfrm>
            <a:off x="685800" y="4495800"/>
            <a:ext cx="10668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75" name="Rectangle 39"/>
          <p:cNvSpPr>
            <a:spLocks noChangeArrowheads="1"/>
          </p:cNvSpPr>
          <p:nvPr/>
        </p:nvSpPr>
        <p:spPr bwMode="auto">
          <a:xfrm>
            <a:off x="7162800" y="2743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Sinus sphenoidalis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5176" name="Line 40"/>
          <p:cNvSpPr>
            <a:spLocks noChangeShapeType="1"/>
          </p:cNvSpPr>
          <p:nvPr/>
        </p:nvSpPr>
        <p:spPr bwMode="auto">
          <a:xfrm flipH="1">
            <a:off x="5638800" y="3124200"/>
            <a:ext cx="18288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77" name="Rectangle 41"/>
          <p:cNvSpPr>
            <a:spLocks noChangeArrowheads="1"/>
          </p:cNvSpPr>
          <p:nvPr/>
        </p:nvSpPr>
        <p:spPr bwMode="auto">
          <a:xfrm>
            <a:off x="7010400" y="2209800"/>
            <a:ext cx="185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Sinus cavernosus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5178" name="Line 42"/>
          <p:cNvSpPr>
            <a:spLocks noChangeShapeType="1"/>
          </p:cNvSpPr>
          <p:nvPr/>
        </p:nvSpPr>
        <p:spPr bwMode="auto">
          <a:xfrm flipH="1">
            <a:off x="6172200" y="2514600"/>
            <a:ext cx="11430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5179" name="Rectangle 43"/>
          <p:cNvSpPr>
            <a:spLocks noChangeArrowheads="1"/>
          </p:cNvSpPr>
          <p:nvPr/>
        </p:nvSpPr>
        <p:spPr bwMode="auto">
          <a:xfrm>
            <a:off x="6927850" y="1676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Hypofýza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5180" name="Line 44"/>
          <p:cNvSpPr>
            <a:spLocks noChangeShapeType="1"/>
          </p:cNvSpPr>
          <p:nvPr/>
        </p:nvSpPr>
        <p:spPr bwMode="auto">
          <a:xfrm flipH="1">
            <a:off x="4800600" y="1981200"/>
            <a:ext cx="23622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ChangeArrowheads="1"/>
          </p:cNvSpPr>
          <p:nvPr/>
        </p:nvSpPr>
        <p:spPr bwMode="auto">
          <a:xfrm>
            <a:off x="0" y="0"/>
            <a:ext cx="9144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cs-CZ" sz="3500">
                <a:solidFill>
                  <a:srgbClr val="CC3300"/>
                </a:solidFill>
              </a:rPr>
              <a:t>Sagitální řez skrz chiasma opticum a hypofýzu</a:t>
            </a:r>
            <a:endParaRPr lang="en-US" altLang="cs-CZ" sz="3600">
              <a:solidFill>
                <a:srgbClr val="FAFD00"/>
              </a:solidFill>
            </a:endParaRPr>
          </a:p>
        </p:txBody>
      </p:sp>
      <p:pic>
        <p:nvPicPr>
          <p:cNvPr id="349187" name="Picture 3" descr="Chias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8026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2767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chemeClr val="tx1"/>
                </a:solidFill>
              </a:rPr>
              <a:t>Horní nasální nervová vlákna</a:t>
            </a:r>
            <a:endParaRPr lang="cs-CZ" altLang="cs-CZ" sz="1600">
              <a:solidFill>
                <a:schemeClr val="bg1"/>
              </a:solidFill>
            </a:endParaRP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2057400" y="1905000"/>
            <a:ext cx="166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chemeClr val="tx1"/>
                </a:solidFill>
              </a:rPr>
              <a:t>Vlákna z makuly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990600" y="2209800"/>
            <a:ext cx="2720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chemeClr val="tx1"/>
                </a:solidFill>
              </a:rPr>
              <a:t>Dolní nasální nervová vlákna</a:t>
            </a:r>
            <a:endParaRPr lang="cs-CZ" altLang="cs-CZ" sz="1600">
              <a:solidFill>
                <a:schemeClr val="bg1"/>
              </a:solidFill>
            </a:endParaRPr>
          </a:p>
        </p:txBody>
      </p: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990600" y="3733800"/>
            <a:ext cx="1581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Anterior clinoid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1238250" y="4267200"/>
            <a:ext cx="1020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Hypofýza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6553200" y="1371600"/>
            <a:ext cx="1201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III. komora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5" name="Text Box 11"/>
          <p:cNvSpPr txBox="1">
            <a:spLocks noChangeArrowheads="1"/>
          </p:cNvSpPr>
          <p:nvPr/>
        </p:nvSpPr>
        <p:spPr bwMode="auto">
          <a:xfrm>
            <a:off x="6477000" y="1981200"/>
            <a:ext cx="190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Kraniopharyngeom</a:t>
            </a:r>
          </a:p>
        </p:txBody>
      </p:sp>
      <p:sp>
        <p:nvSpPr>
          <p:cNvPr id="349196" name="Text Box 12"/>
          <p:cNvSpPr txBox="1">
            <a:spLocks noChangeArrowheads="1"/>
          </p:cNvSpPr>
          <p:nvPr/>
        </p:nvSpPr>
        <p:spPr bwMode="auto">
          <a:xfrm>
            <a:off x="6434138" y="2711450"/>
            <a:ext cx="1716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Chiasma opticum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7" name="Text Box 13"/>
          <p:cNvSpPr txBox="1">
            <a:spLocks noChangeArrowheads="1"/>
          </p:cNvSpPr>
          <p:nvPr/>
        </p:nvSpPr>
        <p:spPr bwMode="auto">
          <a:xfrm>
            <a:off x="6434138" y="3092450"/>
            <a:ext cx="1806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Diaphragma sellae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8" name="Text Box 14"/>
          <p:cNvSpPr txBox="1">
            <a:spLocks noChangeArrowheads="1"/>
          </p:cNvSpPr>
          <p:nvPr/>
        </p:nvSpPr>
        <p:spPr bwMode="auto">
          <a:xfrm>
            <a:off x="6477000" y="3505200"/>
            <a:ext cx="1627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Posterior clinoid</a:t>
            </a:r>
            <a:endParaRPr lang="en-US" altLang="cs-CZ" sz="1600">
              <a:solidFill>
                <a:schemeClr val="bg1"/>
              </a:solidFill>
            </a:endParaRPr>
          </a:p>
        </p:txBody>
      </p:sp>
      <p:sp>
        <p:nvSpPr>
          <p:cNvPr id="349199" name="Text Box 15"/>
          <p:cNvSpPr txBox="1">
            <a:spLocks noChangeArrowheads="1"/>
          </p:cNvSpPr>
          <p:nvPr/>
        </p:nvSpPr>
        <p:spPr bwMode="auto">
          <a:xfrm>
            <a:off x="6367463" y="4540250"/>
            <a:ext cx="1411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>
                <a:solidFill>
                  <a:schemeClr val="tx1"/>
                </a:solidFill>
              </a:rPr>
              <a:t>Dorsum sellae</a:t>
            </a:r>
          </a:p>
        </p:txBody>
      </p:sp>
    </p:spTree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911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4800600" y="228600"/>
            <a:ext cx="4343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Křížení vláken v chiasma opticum</a:t>
            </a:r>
            <a:endParaRPr lang="en-US" altLang="cs-CZ" sz="1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cs-CZ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Přední klička Willbrandtova</a:t>
            </a:r>
            <a:endParaRPr lang="en-US" altLang="cs-CZ"/>
          </a:p>
        </p:txBody>
      </p:sp>
      <p:pic>
        <p:nvPicPr>
          <p:cNvPr id="348165" name="Picture 5" descr="Chiasm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19175"/>
            <a:ext cx="6324600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6" name="Rectangle 6"/>
          <p:cNvSpPr>
            <a:spLocks noChangeArrowheads="1"/>
          </p:cNvSpPr>
          <p:nvPr/>
        </p:nvSpPr>
        <p:spPr bwMode="auto">
          <a:xfrm>
            <a:off x="4648200" y="12954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Junkční skotom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8167" name="Rectangle 7"/>
          <p:cNvSpPr>
            <a:spLocks noChangeArrowheads="1"/>
          </p:cNvSpPr>
          <p:nvPr/>
        </p:nvSpPr>
        <p:spPr bwMode="auto">
          <a:xfrm>
            <a:off x="5334000" y="2209800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Meningeoma tuberculi sellae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8168" name="Rectangle 8"/>
          <p:cNvSpPr>
            <a:spLocks noChangeArrowheads="1"/>
          </p:cNvSpPr>
          <p:nvPr/>
        </p:nvSpPr>
        <p:spPr bwMode="auto">
          <a:xfrm>
            <a:off x="1905000" y="6248400"/>
            <a:ext cx="290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Meningeoma sulci olfactorii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2438400" y="5638800"/>
            <a:ext cx="246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Meningeom sfenoidální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hrany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8170" name="Rectangle 10"/>
          <p:cNvSpPr>
            <a:spLocks noChangeArrowheads="1"/>
          </p:cNvSpPr>
          <p:nvPr/>
        </p:nvSpPr>
        <p:spPr bwMode="auto">
          <a:xfrm>
            <a:off x="1752600" y="9906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Levé oko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8171" name="Rectangle 11"/>
          <p:cNvSpPr>
            <a:spLocks noChangeArrowheads="1"/>
          </p:cNvSpPr>
          <p:nvPr/>
        </p:nvSpPr>
        <p:spPr bwMode="auto">
          <a:xfrm>
            <a:off x="3352800" y="990600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Pravé oko</a:t>
            </a:r>
            <a:endParaRPr lang="en-US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cs-CZ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Zadní klička Willbrandtova</a:t>
            </a:r>
            <a:endParaRPr lang="en-US" altLang="cs-CZ"/>
          </a:p>
        </p:txBody>
      </p:sp>
      <p:pic>
        <p:nvPicPr>
          <p:cNvPr id="347139" name="Picture 3" descr="Chiasm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8238"/>
            <a:ext cx="7239000" cy="57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6172200" y="601980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Kraniofaryngeom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7141" name="Rectangle 5"/>
          <p:cNvSpPr>
            <a:spLocks noChangeArrowheads="1"/>
          </p:cNvSpPr>
          <p:nvPr/>
        </p:nvSpPr>
        <p:spPr bwMode="auto">
          <a:xfrm>
            <a:off x="1447800" y="1219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Levé oko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7142" name="Rectangle 6"/>
          <p:cNvSpPr>
            <a:spLocks noChangeArrowheads="1"/>
          </p:cNvSpPr>
          <p:nvPr/>
        </p:nvSpPr>
        <p:spPr bwMode="auto">
          <a:xfrm>
            <a:off x="3276600" y="1219200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Pravé oko</a:t>
            </a:r>
            <a:endParaRPr lang="en-US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Makulární vlákna se částečně kříží a částečně nekříží</a:t>
            </a:r>
            <a:endParaRPr lang="cs-CZ" altLang="cs-CZ"/>
          </a:p>
        </p:txBody>
      </p:sp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49561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0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325"/>
            <a:ext cx="7026275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1002" name="Rectangle 10"/>
          <p:cNvSpPr>
            <a:spLocks noChangeArrowheads="1"/>
          </p:cNvSpPr>
          <p:nvPr/>
        </p:nvSpPr>
        <p:spPr bwMode="auto">
          <a:xfrm>
            <a:off x="6781800" y="2895600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Pedunculus cerebri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středního mozku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41003" name="Rectangle 11"/>
          <p:cNvSpPr>
            <a:spLocks noChangeArrowheads="1"/>
          </p:cNvSpPr>
          <p:nvPr/>
        </p:nvSpPr>
        <p:spPr bwMode="auto">
          <a:xfrm>
            <a:off x="6629400" y="41148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Corpus geniculatum laterale; metathalamus</a:t>
            </a:r>
          </a:p>
        </p:txBody>
      </p:sp>
      <p:sp>
        <p:nvSpPr>
          <p:cNvPr id="341004" name="Line 12"/>
          <p:cNvSpPr>
            <a:spLocks noChangeShapeType="1"/>
          </p:cNvSpPr>
          <p:nvPr/>
        </p:nvSpPr>
        <p:spPr bwMode="auto">
          <a:xfrm flipH="1">
            <a:off x="4876800" y="3200400"/>
            <a:ext cx="19050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1005" name="Line 13"/>
          <p:cNvSpPr>
            <a:spLocks noChangeShapeType="1"/>
          </p:cNvSpPr>
          <p:nvPr/>
        </p:nvSpPr>
        <p:spPr bwMode="auto">
          <a:xfrm flipH="1">
            <a:off x="6019800" y="4495800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1006" name="Rectangle 14"/>
          <p:cNvSpPr>
            <a:spLocks noChangeArrowheads="1"/>
          </p:cNvSpPr>
          <p:nvPr/>
        </p:nvSpPr>
        <p:spPr bwMode="auto">
          <a:xfrm>
            <a:off x="6553200" y="57912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Corpus geniculatum mediale; metathalamus</a:t>
            </a:r>
          </a:p>
        </p:txBody>
      </p:sp>
      <p:sp>
        <p:nvSpPr>
          <p:cNvPr id="341007" name="Line 15"/>
          <p:cNvSpPr>
            <a:spLocks noChangeShapeType="1"/>
          </p:cNvSpPr>
          <p:nvPr/>
        </p:nvSpPr>
        <p:spPr bwMode="auto">
          <a:xfrm flipH="1" flipV="1">
            <a:off x="5181600" y="5562600"/>
            <a:ext cx="13716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1008" name="Rectangle 16"/>
          <p:cNvSpPr>
            <a:spLocks noChangeArrowheads="1"/>
          </p:cNvSpPr>
          <p:nvPr/>
        </p:nvSpPr>
        <p:spPr bwMode="auto">
          <a:xfrm>
            <a:off x="5638800" y="6491288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Pulvinar thalamu</a:t>
            </a:r>
          </a:p>
        </p:txBody>
      </p:sp>
      <p:sp>
        <p:nvSpPr>
          <p:cNvPr id="341009" name="Line 17"/>
          <p:cNvSpPr>
            <a:spLocks noChangeShapeType="1"/>
          </p:cNvSpPr>
          <p:nvPr/>
        </p:nvSpPr>
        <p:spPr bwMode="auto">
          <a:xfrm flipH="1" flipV="1">
            <a:off x="4648200" y="6324600"/>
            <a:ext cx="9906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1010" name="Rectangle 18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0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Tractus opticus obkružující mozkový kmen</a:t>
            </a:r>
          </a:p>
        </p:txBody>
      </p:sp>
      <p:sp>
        <p:nvSpPr>
          <p:cNvPr id="341011" name="Rectangle 19"/>
          <p:cNvSpPr>
            <a:spLocks noChangeArrowheads="1"/>
          </p:cNvSpPr>
          <p:nvPr/>
        </p:nvSpPr>
        <p:spPr bwMode="auto">
          <a:xfrm>
            <a:off x="0" y="6491288"/>
            <a:ext cx="281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Nucleus ruber mesencefala</a:t>
            </a:r>
          </a:p>
        </p:txBody>
      </p:sp>
      <p:sp>
        <p:nvSpPr>
          <p:cNvPr id="341012" name="Line 20"/>
          <p:cNvSpPr>
            <a:spLocks noChangeShapeType="1"/>
          </p:cNvSpPr>
          <p:nvPr/>
        </p:nvSpPr>
        <p:spPr bwMode="auto">
          <a:xfrm flipV="1">
            <a:off x="2209800" y="5257800"/>
            <a:ext cx="9144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1013" name="Line 21"/>
          <p:cNvSpPr>
            <a:spLocks noChangeShapeType="1"/>
          </p:cNvSpPr>
          <p:nvPr/>
        </p:nvSpPr>
        <p:spPr bwMode="auto">
          <a:xfrm flipV="1">
            <a:off x="2209800" y="5257800"/>
            <a:ext cx="16002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0"/>
            <a:ext cx="3724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Dráha pupilomotorického reflexu</a:t>
            </a:r>
          </a:p>
        </p:txBody>
      </p:sp>
      <p:pic>
        <p:nvPicPr>
          <p:cNvPr id="356355" name="Picture 3" descr="Neuropathies 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5076825" cy="54102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85913"/>
            <a:ext cx="6629400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0212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Průřez tractus opticus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Corpus geniculatum laterale</a:t>
            </a:r>
            <a:endParaRPr lang="cs-CZ" altLang="cs-CZ" b="1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Primární, subkortikální zrakové centrum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zakončení primární zrakové dráhy v thalamu mezimozku</a:t>
            </a: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Gangliové bb. se zde přepojují na III. neuron zrakové dráhy   </a:t>
            </a: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Buněčná jádra tvoří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 vrstev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šedé hmoty mozkové</a:t>
            </a: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Každé aferentní nervové vlákno je spojeno s jádry   3 vrstev</a:t>
            </a: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Makulární vlákna se napojují na větší počet buněk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 zesílení impulzů</a:t>
            </a:r>
            <a:endParaRPr lang="cs-CZ" altLang="cs-CZ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Corpus geniculatum laterale</a:t>
            </a:r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/>
            </a:r>
            <a:b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sagitální řez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8006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0" y="5241925"/>
            <a:ext cx="9144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000">
                <a:solidFill>
                  <a:srgbClr val="006699"/>
                </a:solidFill>
              </a:rPr>
              <a:t>- </a:t>
            </a:r>
            <a:r>
              <a:rPr lang="cs-CZ" altLang="cs-CZ" sz="3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Vlákna K probíhají mezi lamelami</a:t>
            </a:r>
          </a:p>
          <a:p>
            <a:r>
              <a:rPr lang="cs-CZ" altLang="cs-CZ" sz="3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Zkřížená vlákna jsou napojena na vrstvu 1, 4, 6</a:t>
            </a:r>
          </a:p>
          <a:p>
            <a:r>
              <a:rPr lang="cs-CZ" altLang="cs-CZ" sz="3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Nezkřížená vlákna jsou spojena s vrstvami 2, 3 a 5</a:t>
            </a:r>
            <a:endParaRPr lang="cs-CZ" altLang="cs-CZ" sz="300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Corpus geniculatum laterale</a:t>
            </a:r>
            <a:endParaRPr lang="cs-CZ" altLang="cs-CZ" b="1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Dle velikosti neuronů lze vrstvy CGL rozdělit na:</a:t>
            </a:r>
            <a:endParaRPr lang="cs-CZ" altLang="cs-CZ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Magnicelulární neuromy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(buňky M)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nejvíce zastoupeny ve vrstvách 1 a 2. Snad nesou informace týkající se vnímání pohybu a nižšího kontrastu, nižší prostorové frekvence.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Parvicelulární neurony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(buňky P)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ve vrstvách 3-6. Snad nesou informace o vnímání barev a rozlišovací schopnosti zraku (kontrastní citlivost o vysoké prostorové frekvenci)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Koniocelulární neurony (buňky K)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 nacházejí v interlaminárních zónách a povrchových vrstvách CGL. Dostávají impulsy z retiny a colliculus superior. Zajišťují asi modulaci informací z obou systémů (P i M)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Radiatio optica</a:t>
            </a:r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- Gratioletův svazeček – tractus geniculo-corticalis</a:t>
            </a:r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075"/>
            <a:ext cx="501015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2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1981200"/>
            <a:ext cx="40544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ChangeArrowheads="1"/>
          </p:cNvSpPr>
          <p:nvPr/>
        </p:nvSpPr>
        <p:spPr bwMode="auto">
          <a:xfrm>
            <a:off x="6972300" y="1981200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76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967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6164" name="Rectangle 4"/>
          <p:cNvSpPr>
            <a:spLocks noChangeArrowheads="1"/>
          </p:cNvSpPr>
          <p:nvPr/>
        </p:nvSpPr>
        <p:spPr bwMode="auto">
          <a:xfrm>
            <a:off x="0" y="1295400"/>
            <a:ext cx="222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mediale</a:t>
            </a:r>
          </a:p>
        </p:txBody>
      </p:sp>
      <p:sp>
        <p:nvSpPr>
          <p:cNvPr id="476165" name="Line 5"/>
          <p:cNvSpPr>
            <a:spLocks noChangeShapeType="1"/>
          </p:cNvSpPr>
          <p:nvPr/>
        </p:nvSpPr>
        <p:spPr bwMode="auto">
          <a:xfrm>
            <a:off x="1219200" y="1676400"/>
            <a:ext cx="4191000" cy="2209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6166" name="Rectangle 6"/>
          <p:cNvSpPr>
            <a:spLocks noChangeArrowheads="1"/>
          </p:cNvSpPr>
          <p:nvPr/>
        </p:nvSpPr>
        <p:spPr bwMode="auto">
          <a:xfrm>
            <a:off x="6972300" y="1371600"/>
            <a:ext cx="217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              laterale </a:t>
            </a:r>
          </a:p>
        </p:txBody>
      </p:sp>
      <p:sp>
        <p:nvSpPr>
          <p:cNvPr id="476167" name="Line 7"/>
          <p:cNvSpPr>
            <a:spLocks noChangeShapeType="1"/>
          </p:cNvSpPr>
          <p:nvPr/>
        </p:nvSpPr>
        <p:spPr bwMode="auto">
          <a:xfrm flipH="1">
            <a:off x="5715000" y="1752600"/>
            <a:ext cx="2057400" cy="2286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6168" name="Rectangle 8"/>
          <p:cNvSpPr>
            <a:spLocks noChangeArrowheads="1"/>
          </p:cNvSpPr>
          <p:nvPr/>
        </p:nvSpPr>
        <p:spPr bwMode="auto">
          <a:xfrm>
            <a:off x="76200" y="54864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Sulcus calcarinus</a:t>
            </a:r>
          </a:p>
        </p:txBody>
      </p:sp>
      <p:sp>
        <p:nvSpPr>
          <p:cNvPr id="476169" name="Line 9"/>
          <p:cNvSpPr>
            <a:spLocks noChangeShapeType="1"/>
          </p:cNvSpPr>
          <p:nvPr/>
        </p:nvSpPr>
        <p:spPr bwMode="auto">
          <a:xfrm flipH="1">
            <a:off x="1981200" y="5029200"/>
            <a:ext cx="2590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6170" name="Rectangle 10"/>
          <p:cNvSpPr>
            <a:spLocks noChangeArrowheads="1"/>
          </p:cNvSpPr>
          <p:nvPr/>
        </p:nvSpPr>
        <p:spPr bwMode="auto">
          <a:xfrm>
            <a:off x="7162800" y="6491288"/>
            <a:ext cx="1358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Area striata</a:t>
            </a:r>
          </a:p>
        </p:txBody>
      </p:sp>
      <p:sp>
        <p:nvSpPr>
          <p:cNvPr id="476171" name="Line 11"/>
          <p:cNvSpPr>
            <a:spLocks noChangeShapeType="1"/>
          </p:cNvSpPr>
          <p:nvPr/>
        </p:nvSpPr>
        <p:spPr bwMode="auto">
          <a:xfrm flipH="1" flipV="1">
            <a:off x="5029200" y="5486400"/>
            <a:ext cx="22098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6172" name="Rectangle 12"/>
          <p:cNvSpPr>
            <a:spLocks noChangeArrowheads="1"/>
          </p:cNvSpPr>
          <p:nvPr/>
        </p:nvSpPr>
        <p:spPr bwMode="auto">
          <a:xfrm>
            <a:off x="7162800" y="58674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Brachium colliculi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superioris</a:t>
            </a:r>
          </a:p>
        </p:txBody>
      </p:sp>
      <p:sp>
        <p:nvSpPr>
          <p:cNvPr id="476173" name="Line 13"/>
          <p:cNvSpPr>
            <a:spLocks noChangeShapeType="1"/>
          </p:cNvSpPr>
          <p:nvPr/>
        </p:nvSpPr>
        <p:spPr bwMode="auto">
          <a:xfrm flipH="1" flipV="1">
            <a:off x="5257800" y="4114800"/>
            <a:ext cx="1905000" cy="2057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6174" name="Rectangle 14"/>
          <p:cNvSpPr>
            <a:spLocks noChangeArrowheads="1"/>
          </p:cNvSpPr>
          <p:nvPr/>
        </p:nvSpPr>
        <p:spPr bwMode="auto">
          <a:xfrm>
            <a:off x="7099300" y="5181600"/>
            <a:ext cx="2044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Choroidální plexus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laterální komory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76175" name="Line 15"/>
          <p:cNvSpPr>
            <a:spLocks noChangeShapeType="1"/>
          </p:cNvSpPr>
          <p:nvPr/>
        </p:nvSpPr>
        <p:spPr bwMode="auto">
          <a:xfrm flipH="1" flipV="1">
            <a:off x="6096000" y="4495800"/>
            <a:ext cx="10668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6176" name="Rectangle 16"/>
          <p:cNvSpPr>
            <a:spLocks noChangeArrowheads="1"/>
          </p:cNvSpPr>
          <p:nvPr/>
        </p:nvSpPr>
        <p:spPr bwMode="auto">
          <a:xfrm>
            <a:off x="7467600" y="4724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Radiatio optica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76177" name="Line 17"/>
          <p:cNvSpPr>
            <a:spLocks noChangeShapeType="1"/>
          </p:cNvSpPr>
          <p:nvPr/>
        </p:nvSpPr>
        <p:spPr bwMode="auto">
          <a:xfrm flipH="1" flipV="1">
            <a:off x="6553200" y="4114800"/>
            <a:ext cx="914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Radiace thalamu</a:t>
            </a:r>
          </a:p>
        </p:txBody>
      </p:sp>
      <p:pic>
        <p:nvPicPr>
          <p:cNvPr id="4771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63700"/>
            <a:ext cx="77724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7195" name="Rectangle 11"/>
          <p:cNvSpPr>
            <a:spLocks noChangeArrowheads="1"/>
          </p:cNvSpPr>
          <p:nvPr/>
        </p:nvSpPr>
        <p:spPr bwMode="auto">
          <a:xfrm>
            <a:off x="228600" y="6019800"/>
            <a:ext cx="170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Tractus opticus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7196" name="Line 12"/>
          <p:cNvSpPr>
            <a:spLocks noChangeShapeType="1"/>
          </p:cNvSpPr>
          <p:nvPr/>
        </p:nvSpPr>
        <p:spPr bwMode="auto">
          <a:xfrm flipV="1">
            <a:off x="1219200" y="5562600"/>
            <a:ext cx="9144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7197" name="Rectangle 13"/>
          <p:cNvSpPr>
            <a:spLocks noChangeArrowheads="1"/>
          </p:cNvSpPr>
          <p:nvPr/>
        </p:nvSpPr>
        <p:spPr bwMode="auto">
          <a:xfrm>
            <a:off x="6705600" y="5562600"/>
            <a:ext cx="186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Radiatio acustica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7198" name="Line 14"/>
          <p:cNvSpPr>
            <a:spLocks noChangeShapeType="1"/>
          </p:cNvSpPr>
          <p:nvPr/>
        </p:nvSpPr>
        <p:spPr bwMode="auto">
          <a:xfrm flipH="1" flipV="1">
            <a:off x="5334000" y="4572000"/>
            <a:ext cx="1676400" cy="1066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7199" name="Rectangle 15"/>
          <p:cNvSpPr>
            <a:spLocks noChangeArrowheads="1"/>
          </p:cNvSpPr>
          <p:nvPr/>
        </p:nvSpPr>
        <p:spPr bwMode="auto">
          <a:xfrm>
            <a:off x="7086600" y="50292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Radiatio optica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77200" name="Line 16"/>
          <p:cNvSpPr>
            <a:spLocks noChangeShapeType="1"/>
          </p:cNvSpPr>
          <p:nvPr/>
        </p:nvSpPr>
        <p:spPr bwMode="auto">
          <a:xfrm flipH="1" flipV="1">
            <a:off x="7315200" y="4191000"/>
            <a:ext cx="685800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Stavba koncového mozku</a:t>
            </a:r>
          </a:p>
        </p:txBody>
      </p: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263683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33528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3276600"/>
            <a:ext cx="2582862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1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35280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Korová zraková centra okcipitálního laloku</a:t>
            </a:r>
            <a:endParaRPr lang="en-US" altLang="cs-CZ" b="1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striata (17; V1)</a:t>
            </a:r>
          </a:p>
          <a:p>
            <a:pPr>
              <a:buFontTx/>
              <a:buNone/>
            </a:pP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parastriata (18; V2, V3, VP)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	area peristriata (19; V3A, LO, V7, V8, V4v)</a:t>
            </a: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 area striata končí vlákna zrakové dráhy</a:t>
            </a: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striata - informace z makuly se projikují do kaudální poloviny zrakového kortexu, informace z periferie zorného pole se projikují rostrálně</a:t>
            </a:r>
          </a:p>
          <a:p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Začíná zde zpracování zrakového vjemu: barvy, pohybu a tvaru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60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171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2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 area striata končí vlákna zrakové dráhy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419600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33613"/>
            <a:ext cx="4648200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800600" y="53340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17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35205" name="Line 5"/>
          <p:cNvSpPr>
            <a:spLocks noChangeShapeType="1"/>
          </p:cNvSpPr>
          <p:nvPr/>
        </p:nvSpPr>
        <p:spPr bwMode="auto">
          <a:xfrm flipH="1" flipV="1">
            <a:off x="4267200" y="4724400"/>
            <a:ext cx="6096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07" name="Rectangle 7"/>
          <p:cNvSpPr>
            <a:spLocks noChangeArrowheads="1"/>
          </p:cNvSpPr>
          <p:nvPr/>
        </p:nvSpPr>
        <p:spPr bwMode="auto">
          <a:xfrm>
            <a:off x="4343400" y="53340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18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35208" name="Line 8"/>
          <p:cNvSpPr>
            <a:spLocks noChangeShapeType="1"/>
          </p:cNvSpPr>
          <p:nvPr/>
        </p:nvSpPr>
        <p:spPr bwMode="auto">
          <a:xfrm flipH="1" flipV="1">
            <a:off x="4038600" y="4876800"/>
            <a:ext cx="3810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09" name="Rectangle 9"/>
          <p:cNvSpPr>
            <a:spLocks noChangeArrowheads="1"/>
          </p:cNvSpPr>
          <p:nvPr/>
        </p:nvSpPr>
        <p:spPr bwMode="auto">
          <a:xfrm>
            <a:off x="8077200" y="51816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18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3810000" y="53340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19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35211" name="Line 11"/>
          <p:cNvSpPr>
            <a:spLocks noChangeShapeType="1"/>
          </p:cNvSpPr>
          <p:nvPr/>
        </p:nvSpPr>
        <p:spPr bwMode="auto">
          <a:xfrm flipH="1" flipV="1">
            <a:off x="3657600" y="4800600"/>
            <a:ext cx="3048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12" name="Rectangle 12"/>
          <p:cNvSpPr>
            <a:spLocks noChangeArrowheads="1"/>
          </p:cNvSpPr>
          <p:nvPr/>
        </p:nvSpPr>
        <p:spPr bwMode="auto">
          <a:xfrm>
            <a:off x="8534400" y="51816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17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35213" name="Line 13"/>
          <p:cNvSpPr>
            <a:spLocks noChangeShapeType="1"/>
          </p:cNvSpPr>
          <p:nvPr/>
        </p:nvSpPr>
        <p:spPr bwMode="auto">
          <a:xfrm flipV="1">
            <a:off x="8763000" y="4191000"/>
            <a:ext cx="1524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14" name="Line 14"/>
          <p:cNvSpPr>
            <a:spLocks noChangeShapeType="1"/>
          </p:cNvSpPr>
          <p:nvPr/>
        </p:nvSpPr>
        <p:spPr bwMode="auto">
          <a:xfrm flipV="1">
            <a:off x="8305800" y="4343400"/>
            <a:ext cx="2286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15" name="Line 15"/>
          <p:cNvSpPr>
            <a:spLocks noChangeShapeType="1"/>
          </p:cNvSpPr>
          <p:nvPr/>
        </p:nvSpPr>
        <p:spPr bwMode="auto">
          <a:xfrm flipV="1">
            <a:off x="8305800" y="3657600"/>
            <a:ext cx="228600" cy="1524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7543800" y="51816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19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35217" name="Line 17"/>
          <p:cNvSpPr>
            <a:spLocks noChangeShapeType="1"/>
          </p:cNvSpPr>
          <p:nvPr/>
        </p:nvSpPr>
        <p:spPr bwMode="auto">
          <a:xfrm flipV="1">
            <a:off x="7772400" y="3352800"/>
            <a:ext cx="762000" cy="1828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 flipV="1">
            <a:off x="7772400" y="4343400"/>
            <a:ext cx="762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Okcipitální korová zraková centra</a:t>
            </a:r>
            <a:endParaRPr lang="cs-CZ" altLang="cs-CZ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parastriata a peristriata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slouží k integraci zrakových vjemů s dalšími korovými centry a funkcemi a k dalšímu zpracování zrakového vjemu. </a:t>
            </a:r>
          </a:p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parastriata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je vyhrazena optomotorické koordinaci očí</a:t>
            </a:r>
          </a:p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 peristriata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slouží pro integraci zrakových informací  s ostatními smyslovými, fatickými a mentálními aktivitami</a:t>
            </a:r>
          </a:p>
          <a:p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V8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zpracování vnímání barev;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V3A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zpracování vnímání pohybu;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percepce velkých objektů</a:t>
            </a: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Supranukleární (centrální) regulace očních pohybů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5943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07" name="Rectangle 3"/>
          <p:cNvSpPr>
            <a:spLocks noChangeArrowheads="1"/>
          </p:cNvSpPr>
          <p:nvPr/>
        </p:nvSpPr>
        <p:spPr bwMode="auto">
          <a:xfrm>
            <a:off x="152400" y="0"/>
            <a:ext cx="48514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EB798F"/>
                </a:solidFill>
              </a:rPr>
              <a:t>Korové okohybné centrum ve frontálním laloku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EB798F"/>
                </a:solidFill>
              </a:rPr>
              <a:t>pro volní pohyby očí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6400800" y="76200"/>
            <a:ext cx="24447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EB798F"/>
                </a:solidFill>
              </a:rPr>
              <a:t>Parietookcipitálního </a:t>
            </a:r>
          </a:p>
          <a:p>
            <a:r>
              <a:rPr lang="cs-CZ" altLang="cs-CZ" sz="1800">
                <a:solidFill>
                  <a:srgbClr val="EB798F"/>
                </a:solidFill>
              </a:rPr>
              <a:t>centrum reflexních </a:t>
            </a:r>
          </a:p>
          <a:p>
            <a:r>
              <a:rPr lang="cs-CZ" altLang="cs-CZ" sz="1800">
                <a:solidFill>
                  <a:srgbClr val="EB798F"/>
                </a:solidFill>
              </a:rPr>
              <a:t>pohybů očních </a:t>
            </a:r>
          </a:p>
          <a:p>
            <a:r>
              <a:rPr lang="cs-CZ" altLang="cs-CZ" sz="1800">
                <a:solidFill>
                  <a:srgbClr val="EB798F"/>
                </a:solidFill>
              </a:rPr>
              <a:t>(podmíněny zrakovým </a:t>
            </a:r>
          </a:p>
          <a:p>
            <a:r>
              <a:rPr lang="cs-CZ" altLang="cs-CZ" sz="1800">
                <a:solidFill>
                  <a:srgbClr val="EB798F"/>
                </a:solidFill>
              </a:rPr>
              <a:t>vjemem)</a:t>
            </a:r>
          </a:p>
          <a:p>
            <a:r>
              <a:rPr lang="cs-CZ" altLang="cs-CZ" sz="1800">
                <a:solidFill>
                  <a:srgbClr val="EB798F"/>
                </a:solidFill>
              </a:rPr>
              <a:t> </a:t>
            </a:r>
          </a:p>
          <a:p>
            <a:r>
              <a:rPr lang="cs-CZ" altLang="cs-CZ" sz="1800">
                <a:solidFill>
                  <a:srgbClr val="EB798F"/>
                </a:solidFill>
              </a:rPr>
              <a:t> </a:t>
            </a:r>
          </a:p>
        </p:txBody>
      </p:sp>
      <p:sp>
        <p:nvSpPr>
          <p:cNvPr id="354311" name="Rectangle 7"/>
          <p:cNvSpPr>
            <a:spLocks noChangeArrowheads="1"/>
          </p:cNvSpPr>
          <p:nvPr/>
        </p:nvSpPr>
        <p:spPr bwMode="auto">
          <a:xfrm>
            <a:off x="6477000" y="4114800"/>
            <a:ext cx="2501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5DAEFF"/>
                </a:solidFill>
              </a:rPr>
              <a:t>Paramediální pontinní</a:t>
            </a:r>
          </a:p>
          <a:p>
            <a:r>
              <a:rPr lang="cs-CZ" altLang="cs-CZ" sz="1800">
                <a:solidFill>
                  <a:srgbClr val="5DAEFF"/>
                </a:solidFill>
              </a:rPr>
              <a:t>retikulární formace </a:t>
            </a:r>
          </a:p>
          <a:p>
            <a:r>
              <a:rPr lang="cs-CZ" altLang="cs-CZ" sz="1800">
                <a:solidFill>
                  <a:srgbClr val="5DAEFF"/>
                </a:solidFill>
              </a:rPr>
              <a:t>(horizontální pohledové</a:t>
            </a:r>
          </a:p>
          <a:p>
            <a:r>
              <a:rPr lang="cs-CZ" altLang="cs-CZ" sz="1800">
                <a:solidFill>
                  <a:srgbClr val="5DAEFF"/>
                </a:solidFill>
              </a:rPr>
              <a:t>centrum)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354313" name="Rectangle 9"/>
          <p:cNvSpPr>
            <a:spLocks noChangeArrowheads="1"/>
          </p:cNvSpPr>
          <p:nvPr/>
        </p:nvSpPr>
        <p:spPr bwMode="auto">
          <a:xfrm>
            <a:off x="6477000" y="2057400"/>
            <a:ext cx="25082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CC00"/>
                </a:solidFill>
              </a:rPr>
              <a:t>Rostrální interstitiální </a:t>
            </a:r>
          </a:p>
          <a:p>
            <a:r>
              <a:rPr lang="cs-CZ" altLang="cs-CZ" sz="1800">
                <a:solidFill>
                  <a:srgbClr val="FFCC00"/>
                </a:solidFill>
              </a:rPr>
              <a:t>jádro fasciculus </a:t>
            </a:r>
          </a:p>
          <a:p>
            <a:r>
              <a:rPr lang="cs-CZ" altLang="cs-CZ" sz="1800">
                <a:solidFill>
                  <a:srgbClr val="FFCC00"/>
                </a:solidFill>
              </a:rPr>
              <a:t>longitudinalis medialis </a:t>
            </a:r>
          </a:p>
          <a:p>
            <a:r>
              <a:rPr lang="cs-CZ" altLang="cs-CZ" sz="1800">
                <a:solidFill>
                  <a:srgbClr val="FFCC00"/>
                </a:solidFill>
              </a:rPr>
              <a:t>mesencefala (vertikální </a:t>
            </a:r>
          </a:p>
          <a:p>
            <a:r>
              <a:rPr lang="cs-CZ" altLang="cs-CZ" sz="1800">
                <a:solidFill>
                  <a:srgbClr val="FFCC00"/>
                </a:solidFill>
              </a:rPr>
              <a:t>pohledové centrum)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Supranukleární pohledová centra</a:t>
            </a:r>
          </a:p>
        </p:txBody>
      </p:sp>
      <p:pic>
        <p:nvPicPr>
          <p:cNvPr id="363523" name="Picture 3" descr="Supranuclea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0"/>
            <a:ext cx="320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cs-CZ" altLang="cs-CZ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Nervové zásobení oka</a:t>
            </a:r>
            <a:endParaRPr lang="cs-CZ" altLang="cs-CZ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7150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Motorické nervy</a:t>
            </a: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oculomotorius (III)</a:t>
            </a:r>
          </a:p>
          <a:p>
            <a:pPr lvl="1"/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trochlearis (IV) </a:t>
            </a:r>
          </a:p>
          <a:p>
            <a:pPr lvl="1"/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abducens (VI)</a:t>
            </a:r>
          </a:p>
          <a:p>
            <a:pPr lvl="1"/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facialis (VII) </a:t>
            </a:r>
          </a:p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Senzitivní nervy</a:t>
            </a: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trigeminus (V) {n. ophthalmicus, n. maxillaris,            n. mandibularis}</a:t>
            </a:r>
          </a:p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Autonomní nervy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altLang="cs-CZ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parasympaticus (n. III, n. VII), sympaticus,    ganglion ciliare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381000" y="47244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Pons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(Varolův most)</a:t>
            </a:r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381000" y="6216650"/>
            <a:ext cx="1790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Medulla spinalis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(mícha)</a:t>
            </a:r>
          </a:p>
        </p:txBody>
      </p:sp>
      <p:sp>
        <p:nvSpPr>
          <p:cNvPr id="479238" name="Rectangle 6"/>
          <p:cNvSpPr>
            <a:spLocks noChangeArrowheads="1"/>
          </p:cNvSpPr>
          <p:nvPr/>
        </p:nvSpPr>
        <p:spPr bwMode="auto">
          <a:xfrm>
            <a:off x="381000" y="4114800"/>
            <a:ext cx="171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Mesencephalon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(střední mozek)</a:t>
            </a:r>
          </a:p>
        </p:txBody>
      </p:sp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381000" y="32766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Diencephalon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(mezimozek)</a:t>
            </a:r>
          </a:p>
        </p:txBody>
      </p:sp>
      <p:pic>
        <p:nvPicPr>
          <p:cNvPr id="47924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2700"/>
            <a:ext cx="69342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9248" name="Line 16"/>
          <p:cNvSpPr>
            <a:spLocks noChangeShapeType="1"/>
          </p:cNvSpPr>
          <p:nvPr/>
        </p:nvSpPr>
        <p:spPr bwMode="auto">
          <a:xfrm flipV="1">
            <a:off x="2133600" y="6248400"/>
            <a:ext cx="43434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9249" name="Line 17"/>
          <p:cNvSpPr>
            <a:spLocks noChangeShapeType="1"/>
          </p:cNvSpPr>
          <p:nvPr/>
        </p:nvSpPr>
        <p:spPr bwMode="auto">
          <a:xfrm flipV="1">
            <a:off x="2438400" y="5410200"/>
            <a:ext cx="38862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9250" name="Line 18"/>
          <p:cNvSpPr>
            <a:spLocks noChangeShapeType="1"/>
          </p:cNvSpPr>
          <p:nvPr/>
        </p:nvSpPr>
        <p:spPr bwMode="auto">
          <a:xfrm flipV="1">
            <a:off x="1143000" y="4648200"/>
            <a:ext cx="48006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9251" name="Line 19"/>
          <p:cNvSpPr>
            <a:spLocks noChangeShapeType="1"/>
          </p:cNvSpPr>
          <p:nvPr/>
        </p:nvSpPr>
        <p:spPr bwMode="auto">
          <a:xfrm flipV="1">
            <a:off x="2057400" y="3657600"/>
            <a:ext cx="3962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9252" name="Line 20"/>
          <p:cNvSpPr>
            <a:spLocks noChangeShapeType="1"/>
          </p:cNvSpPr>
          <p:nvPr/>
        </p:nvSpPr>
        <p:spPr bwMode="auto">
          <a:xfrm flipV="1">
            <a:off x="1981200" y="3124200"/>
            <a:ext cx="37338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9253" name="Line 21"/>
          <p:cNvSpPr>
            <a:spLocks noChangeShapeType="1"/>
          </p:cNvSpPr>
          <p:nvPr/>
        </p:nvSpPr>
        <p:spPr bwMode="auto">
          <a:xfrm flipV="1">
            <a:off x="2133600" y="1524000"/>
            <a:ext cx="37338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9254" name="Rectangle 22"/>
          <p:cNvSpPr>
            <a:spLocks noChangeArrowheads="1"/>
          </p:cNvSpPr>
          <p:nvPr/>
        </p:nvSpPr>
        <p:spPr bwMode="auto">
          <a:xfrm>
            <a:off x="381000" y="2438400"/>
            <a:ext cx="184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Telencephalon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(koncový mozek)</a:t>
            </a:r>
          </a:p>
        </p:txBody>
      </p:sp>
      <p:sp>
        <p:nvSpPr>
          <p:cNvPr id="479255" name="Rectangle 23"/>
          <p:cNvSpPr>
            <a:spLocks noChangeArrowheads="1"/>
          </p:cNvSpPr>
          <p:nvPr/>
        </p:nvSpPr>
        <p:spPr bwMode="auto">
          <a:xfrm>
            <a:off x="381000" y="54864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Medulla oblongata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(prodloužená mícha)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9144000" cy="1143000"/>
          </a:xfrm>
        </p:spPr>
        <p:txBody>
          <a:bodyPr/>
          <a:lstStyle/>
          <a:p>
            <a:r>
              <a:rPr lang="cs-CZ" altLang="cs-CZ" sz="42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Nervová jádra mozkového kmene</a:t>
            </a:r>
            <a:endParaRPr lang="cs-CZ" alt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2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6659563" y="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frontalis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4284663" y="260350"/>
            <a:ext cx="2447925" cy="10810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659563" y="333375"/>
            <a:ext cx="171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nasociliaris</a:t>
            </a: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4932363" y="620713"/>
            <a:ext cx="1727200" cy="1079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H="1">
            <a:off x="5364163" y="1268413"/>
            <a:ext cx="1295400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6659563" y="981075"/>
            <a:ext cx="2178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trochlearis (IV)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6588125" y="620713"/>
            <a:ext cx="255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obliquus superior</a:t>
            </a:r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>
            <a:off x="5435600" y="908050"/>
            <a:ext cx="1223963" cy="1008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2916238" y="6461125"/>
            <a:ext cx="1922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Sinus maxillaris</a:t>
            </a:r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flipV="1">
            <a:off x="4859338" y="5805488"/>
            <a:ext cx="1081087" cy="86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5076825" y="6461125"/>
            <a:ext cx="2135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Sinus ethmoidales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V="1">
            <a:off x="6372225" y="3500438"/>
            <a:ext cx="720725" cy="30972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V="1">
            <a:off x="6372225" y="4508500"/>
            <a:ext cx="863600" cy="2089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7221538" y="6461125"/>
            <a:ext cx="1995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Meatus nasi sup.</a:t>
            </a: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 flipV="1">
            <a:off x="8316913" y="3716338"/>
            <a:ext cx="71437" cy="2881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0" y="6461125"/>
            <a:ext cx="2813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A. et V. infraorbitalis</a:t>
            </a:r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 flipV="1">
            <a:off x="2555875" y="5589588"/>
            <a:ext cx="2160588" cy="9350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auto">
          <a:xfrm>
            <a:off x="0" y="5949950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recus inferior</a:t>
            </a:r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 flipV="1">
            <a:off x="1979613" y="5084763"/>
            <a:ext cx="1871662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0" y="5157788"/>
            <a:ext cx="2295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oculomotorius –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ramus inferior (III)</a:t>
            </a:r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 flipV="1">
            <a:off x="2124075" y="4437063"/>
            <a:ext cx="2087563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0" y="2565400"/>
            <a:ext cx="1979613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V. ophthalmica sup.</a:t>
            </a:r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1835150" y="2781300"/>
            <a:ext cx="15843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0" y="4365625"/>
            <a:ext cx="176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recus later.</a:t>
            </a:r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 flipV="1">
            <a:off x="1619250" y="3644900"/>
            <a:ext cx="1008063" cy="86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0" y="3644900"/>
            <a:ext cx="1979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   (VI)</a:t>
            </a: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1258888" y="3141663"/>
            <a:ext cx="1728787" cy="574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9968" name="Rectangle 32"/>
          <p:cNvSpPr>
            <a:spLocks noChangeArrowheads="1"/>
          </p:cNvSpPr>
          <p:nvPr/>
        </p:nvSpPr>
        <p:spPr bwMode="auto">
          <a:xfrm>
            <a:off x="0" y="4797425"/>
            <a:ext cx="1698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opticus (II)</a:t>
            </a: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1619250" y="3429000"/>
            <a:ext cx="2592388" cy="1584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9970" name="Rectangle 34"/>
          <p:cNvSpPr>
            <a:spLocks noChangeArrowheads="1"/>
          </p:cNvSpPr>
          <p:nvPr/>
        </p:nvSpPr>
        <p:spPr bwMode="auto">
          <a:xfrm>
            <a:off x="0" y="2133600"/>
            <a:ext cx="15636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lacrimalis</a:t>
            </a:r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 flipV="1">
            <a:off x="1547813" y="2276475"/>
            <a:ext cx="936625" cy="73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72" name="Rectangle 36"/>
          <p:cNvSpPr>
            <a:spLocks noChangeArrowheads="1"/>
          </p:cNvSpPr>
          <p:nvPr/>
        </p:nvSpPr>
        <p:spPr bwMode="auto">
          <a:xfrm>
            <a:off x="0" y="1052513"/>
            <a:ext cx="212407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oculomotorius - ramus superior (III)</a:t>
            </a:r>
          </a:p>
        </p:txBody>
      </p:sp>
      <p:sp>
        <p:nvSpPr>
          <p:cNvPr id="39973" name="Line 37"/>
          <p:cNvSpPr>
            <a:spLocks noChangeShapeType="1"/>
          </p:cNvSpPr>
          <p:nvPr/>
        </p:nvSpPr>
        <p:spPr bwMode="auto">
          <a:xfrm>
            <a:off x="611188" y="1844675"/>
            <a:ext cx="338455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74" name="Rectangle 38"/>
          <p:cNvSpPr>
            <a:spLocks noChangeArrowheads="1"/>
          </p:cNvSpPr>
          <p:nvPr/>
        </p:nvSpPr>
        <p:spPr bwMode="auto">
          <a:xfrm>
            <a:off x="0" y="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1547813" y="404813"/>
            <a:ext cx="1511300" cy="1584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9976" name="Rectangle 40"/>
          <p:cNvSpPr>
            <a:spLocks noChangeArrowheads="1"/>
          </p:cNvSpPr>
          <p:nvPr/>
        </p:nvSpPr>
        <p:spPr bwMode="auto">
          <a:xfrm>
            <a:off x="1979613" y="0"/>
            <a:ext cx="242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levator palp. sup.</a:t>
            </a:r>
          </a:p>
        </p:txBody>
      </p:sp>
      <p:sp>
        <p:nvSpPr>
          <p:cNvPr id="39977" name="Line 41"/>
          <p:cNvSpPr>
            <a:spLocks noChangeShapeType="1"/>
          </p:cNvSpPr>
          <p:nvPr/>
        </p:nvSpPr>
        <p:spPr bwMode="auto">
          <a:xfrm>
            <a:off x="2987675" y="333375"/>
            <a:ext cx="576263" cy="13668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9978" name="Rectangle 42"/>
          <p:cNvSpPr>
            <a:spLocks noChangeArrowheads="1"/>
          </p:cNvSpPr>
          <p:nvPr/>
        </p:nvSpPr>
        <p:spPr bwMode="auto">
          <a:xfrm>
            <a:off x="3924300" y="260350"/>
            <a:ext cx="194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rectus sup.</a:t>
            </a:r>
          </a:p>
        </p:txBody>
      </p:sp>
      <p:sp>
        <p:nvSpPr>
          <p:cNvPr id="39979" name="Line 43"/>
          <p:cNvSpPr>
            <a:spLocks noChangeShapeType="1"/>
          </p:cNvSpPr>
          <p:nvPr/>
        </p:nvSpPr>
        <p:spPr bwMode="auto">
          <a:xfrm flipH="1">
            <a:off x="3851275" y="620713"/>
            <a:ext cx="360363" cy="1368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39980" name="Rectangle 44"/>
          <p:cNvSpPr>
            <a:spLocks noChangeArrowheads="1"/>
          </p:cNvSpPr>
          <p:nvPr/>
        </p:nvSpPr>
        <p:spPr bwMode="auto">
          <a:xfrm>
            <a:off x="6659563" y="1341438"/>
            <a:ext cx="2176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rectus medialis</a:t>
            </a:r>
          </a:p>
        </p:txBody>
      </p:sp>
      <p:sp>
        <p:nvSpPr>
          <p:cNvPr id="39982" name="Line 46"/>
          <p:cNvSpPr>
            <a:spLocks noChangeShapeType="1"/>
          </p:cNvSpPr>
          <p:nvPr/>
        </p:nvSpPr>
        <p:spPr bwMode="auto">
          <a:xfrm flipH="1">
            <a:off x="5580063" y="1700213"/>
            <a:ext cx="2016125" cy="14414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91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79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0292" name="Line 36"/>
          <p:cNvSpPr>
            <a:spLocks noChangeShapeType="1"/>
          </p:cNvSpPr>
          <p:nvPr/>
        </p:nvSpPr>
        <p:spPr bwMode="auto">
          <a:xfrm flipV="1">
            <a:off x="3352800" y="48768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3" name="Line 37"/>
          <p:cNvSpPr>
            <a:spLocks noChangeShapeType="1"/>
          </p:cNvSpPr>
          <p:nvPr/>
        </p:nvSpPr>
        <p:spPr bwMode="auto">
          <a:xfrm flipV="1">
            <a:off x="2438400" y="40386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4" name="Line 38"/>
          <p:cNvSpPr>
            <a:spLocks noChangeShapeType="1"/>
          </p:cNvSpPr>
          <p:nvPr/>
        </p:nvSpPr>
        <p:spPr bwMode="auto">
          <a:xfrm flipV="1">
            <a:off x="1828800" y="3810000"/>
            <a:ext cx="2057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5" name="Line 39"/>
          <p:cNvSpPr>
            <a:spLocks noChangeShapeType="1"/>
          </p:cNvSpPr>
          <p:nvPr/>
        </p:nvSpPr>
        <p:spPr bwMode="auto">
          <a:xfrm>
            <a:off x="1676400" y="3352800"/>
            <a:ext cx="2514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6" name="Line 40"/>
          <p:cNvSpPr>
            <a:spLocks noChangeShapeType="1"/>
          </p:cNvSpPr>
          <p:nvPr/>
        </p:nvSpPr>
        <p:spPr bwMode="auto">
          <a:xfrm>
            <a:off x="2590800" y="2743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7" name="Line 41"/>
          <p:cNvSpPr>
            <a:spLocks noChangeShapeType="1"/>
          </p:cNvSpPr>
          <p:nvPr/>
        </p:nvSpPr>
        <p:spPr bwMode="auto">
          <a:xfrm>
            <a:off x="1676400" y="2057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8" name="Line 42"/>
          <p:cNvSpPr>
            <a:spLocks noChangeShapeType="1"/>
          </p:cNvSpPr>
          <p:nvPr/>
        </p:nvSpPr>
        <p:spPr bwMode="auto">
          <a:xfrm>
            <a:off x="1676400" y="15240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299" name="Line 43"/>
          <p:cNvSpPr>
            <a:spLocks noChangeShapeType="1"/>
          </p:cNvSpPr>
          <p:nvPr/>
        </p:nvSpPr>
        <p:spPr bwMode="auto">
          <a:xfrm>
            <a:off x="2667000" y="6858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00" name="Rectangle 44"/>
          <p:cNvSpPr>
            <a:spLocks noChangeArrowheads="1"/>
          </p:cNvSpPr>
          <p:nvPr/>
        </p:nvSpPr>
        <p:spPr bwMode="auto">
          <a:xfrm>
            <a:off x="2209800" y="6216650"/>
            <a:ext cx="142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IV.  Komora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mozková</a:t>
            </a:r>
          </a:p>
        </p:txBody>
      </p:sp>
      <p:sp>
        <p:nvSpPr>
          <p:cNvPr id="480301" name="Rectangle 45"/>
          <p:cNvSpPr>
            <a:spLocks noChangeArrowheads="1"/>
          </p:cNvSpPr>
          <p:nvPr/>
        </p:nvSpPr>
        <p:spPr bwMode="auto">
          <a:xfrm>
            <a:off x="381000" y="25908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480302" name="Rectangle 46"/>
          <p:cNvSpPr>
            <a:spLocks noChangeArrowheads="1"/>
          </p:cNvSpPr>
          <p:nvPr/>
        </p:nvSpPr>
        <p:spPr bwMode="auto">
          <a:xfrm>
            <a:off x="381000" y="32004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480303" name="Rectangle 47"/>
          <p:cNvSpPr>
            <a:spLocks noChangeArrowheads="1"/>
          </p:cNvSpPr>
          <p:nvPr/>
        </p:nvSpPr>
        <p:spPr bwMode="auto">
          <a:xfrm>
            <a:off x="381000" y="38100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480304" name="Rectangle 48"/>
          <p:cNvSpPr>
            <a:spLocks noChangeArrowheads="1"/>
          </p:cNvSpPr>
          <p:nvPr/>
        </p:nvSpPr>
        <p:spPr bwMode="auto">
          <a:xfrm>
            <a:off x="304800" y="4267200"/>
            <a:ext cx="214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Nucleus salivatorius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superior n. VII</a:t>
            </a:r>
          </a:p>
        </p:txBody>
      </p:sp>
      <p:sp>
        <p:nvSpPr>
          <p:cNvPr id="480305" name="Rectangle 49"/>
          <p:cNvSpPr>
            <a:spLocks noChangeArrowheads="1"/>
          </p:cNvSpPr>
          <p:nvPr/>
        </p:nvSpPr>
        <p:spPr bwMode="auto">
          <a:xfrm>
            <a:off x="381000" y="18288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480306" name="Rectangle 50"/>
          <p:cNvSpPr>
            <a:spLocks noChangeArrowheads="1"/>
          </p:cNvSpPr>
          <p:nvPr/>
        </p:nvSpPr>
        <p:spPr bwMode="auto">
          <a:xfrm>
            <a:off x="381000" y="1295400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III</a:t>
            </a:r>
          </a:p>
        </p:txBody>
      </p:sp>
      <p:sp>
        <p:nvSpPr>
          <p:cNvPr id="480307" name="Rectangle 51"/>
          <p:cNvSpPr>
            <a:spLocks noChangeArrowheads="1"/>
          </p:cNvSpPr>
          <p:nvPr/>
        </p:nvSpPr>
        <p:spPr bwMode="auto">
          <a:xfrm>
            <a:off x="0" y="381000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Parasympatické  Edinger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Westphalovo jádro n. III</a:t>
            </a:r>
          </a:p>
        </p:txBody>
      </p:sp>
      <p:sp>
        <p:nvSpPr>
          <p:cNvPr id="480308" name="Line 52"/>
          <p:cNvSpPr>
            <a:spLocks noChangeShapeType="1"/>
          </p:cNvSpPr>
          <p:nvPr/>
        </p:nvSpPr>
        <p:spPr bwMode="auto">
          <a:xfrm flipH="1">
            <a:off x="4419600" y="3810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09" name="Line 53"/>
          <p:cNvSpPr>
            <a:spLocks noChangeShapeType="1"/>
          </p:cNvSpPr>
          <p:nvPr/>
        </p:nvSpPr>
        <p:spPr bwMode="auto">
          <a:xfrm flipH="1">
            <a:off x="5867400" y="7620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10" name="Line 54"/>
          <p:cNvSpPr>
            <a:spLocks noChangeShapeType="1"/>
          </p:cNvSpPr>
          <p:nvPr/>
        </p:nvSpPr>
        <p:spPr bwMode="auto">
          <a:xfrm flipH="1">
            <a:off x="5562600" y="1143000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11" name="Line 55"/>
          <p:cNvSpPr>
            <a:spLocks noChangeShapeType="1"/>
          </p:cNvSpPr>
          <p:nvPr/>
        </p:nvSpPr>
        <p:spPr bwMode="auto">
          <a:xfrm flipH="1" flipV="1">
            <a:off x="6400800" y="1676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12" name="Line 56"/>
          <p:cNvSpPr>
            <a:spLocks noChangeShapeType="1"/>
          </p:cNvSpPr>
          <p:nvPr/>
        </p:nvSpPr>
        <p:spPr bwMode="auto">
          <a:xfrm flipH="1" flipV="1">
            <a:off x="4876800" y="1600200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13" name="Line 57"/>
          <p:cNvSpPr>
            <a:spLocks noChangeShapeType="1"/>
          </p:cNvSpPr>
          <p:nvPr/>
        </p:nvSpPr>
        <p:spPr bwMode="auto">
          <a:xfrm flipH="1" flipV="1">
            <a:off x="4800600" y="2133600"/>
            <a:ext cx="2057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15" name="Line 59"/>
          <p:cNvSpPr>
            <a:spLocks noChangeShapeType="1"/>
          </p:cNvSpPr>
          <p:nvPr/>
        </p:nvSpPr>
        <p:spPr bwMode="auto">
          <a:xfrm flipH="1" flipV="1">
            <a:off x="4572000" y="2438400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16" name="Line 60"/>
          <p:cNvSpPr>
            <a:spLocks noChangeShapeType="1"/>
          </p:cNvSpPr>
          <p:nvPr/>
        </p:nvSpPr>
        <p:spPr bwMode="auto">
          <a:xfrm flipH="1" flipV="1">
            <a:off x="5029200" y="31242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17" name="Line 61"/>
          <p:cNvSpPr>
            <a:spLocks noChangeShapeType="1"/>
          </p:cNvSpPr>
          <p:nvPr/>
        </p:nvSpPr>
        <p:spPr bwMode="auto">
          <a:xfrm flipH="1">
            <a:off x="4800600" y="3200400"/>
            <a:ext cx="15240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0318" name="Rectangle 62"/>
          <p:cNvSpPr>
            <a:spLocks noChangeArrowheads="1"/>
          </p:cNvSpPr>
          <p:nvPr/>
        </p:nvSpPr>
        <p:spPr bwMode="auto">
          <a:xfrm>
            <a:off x="6330950" y="2819400"/>
            <a:ext cx="281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n.V (mesencefalické,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pontinní, spinální)</a:t>
            </a:r>
          </a:p>
        </p:txBody>
      </p:sp>
      <p:sp>
        <p:nvSpPr>
          <p:cNvPr id="480319" name="Rectangle 63"/>
          <p:cNvSpPr>
            <a:spLocks noChangeArrowheads="1"/>
          </p:cNvSpPr>
          <p:nvPr/>
        </p:nvSpPr>
        <p:spPr bwMode="auto">
          <a:xfrm>
            <a:off x="6858000" y="2057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Colliculuc superior</a:t>
            </a:r>
          </a:p>
        </p:txBody>
      </p:sp>
      <p:sp>
        <p:nvSpPr>
          <p:cNvPr id="480320" name="Rectangle 64"/>
          <p:cNvSpPr>
            <a:spLocks noChangeArrowheads="1"/>
          </p:cNvSpPr>
          <p:nvPr/>
        </p:nvSpPr>
        <p:spPr bwMode="auto">
          <a:xfrm>
            <a:off x="6858000" y="23622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Colliculuc 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0321" name="Rectangle 65"/>
          <p:cNvSpPr>
            <a:spLocks noChangeArrowheads="1"/>
          </p:cNvSpPr>
          <p:nvPr/>
        </p:nvSpPr>
        <p:spPr bwMode="auto">
          <a:xfrm>
            <a:off x="6972300" y="1447800"/>
            <a:ext cx="217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laterale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0322" name="Rectangle 66"/>
          <p:cNvSpPr>
            <a:spLocks noChangeArrowheads="1"/>
          </p:cNvSpPr>
          <p:nvPr/>
        </p:nvSpPr>
        <p:spPr bwMode="auto">
          <a:xfrm>
            <a:off x="6934200" y="838200"/>
            <a:ext cx="203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mediale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0323" name="Rectangle 67"/>
          <p:cNvSpPr>
            <a:spLocks noChangeArrowheads="1"/>
          </p:cNvSpPr>
          <p:nvPr/>
        </p:nvSpPr>
        <p:spPr bwMode="auto">
          <a:xfrm>
            <a:off x="6934200" y="533400"/>
            <a:ext cx="170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Pulvinar thalami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0324" name="Rectangle 68"/>
          <p:cNvSpPr>
            <a:spLocks noChangeArrowheads="1"/>
          </p:cNvSpPr>
          <p:nvPr/>
        </p:nvSpPr>
        <p:spPr bwMode="auto">
          <a:xfrm>
            <a:off x="6934200" y="152400"/>
            <a:ext cx="156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Corpus pineale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0325" name="Rectangle 69"/>
          <p:cNvSpPr>
            <a:spLocks noChangeArrowheads="1"/>
          </p:cNvSpPr>
          <p:nvPr/>
        </p:nvSpPr>
        <p:spPr bwMode="auto">
          <a:xfrm>
            <a:off x="7086600" y="4191000"/>
            <a:ext cx="197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cochlearis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posterior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0326" name="Line 70"/>
          <p:cNvSpPr>
            <a:spLocks noChangeShapeType="1"/>
          </p:cNvSpPr>
          <p:nvPr/>
        </p:nvSpPr>
        <p:spPr bwMode="auto">
          <a:xfrm flipH="1" flipV="1">
            <a:off x="5638800" y="43434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27" name="Rectangle 71"/>
          <p:cNvSpPr>
            <a:spLocks noChangeArrowheads="1"/>
          </p:cNvSpPr>
          <p:nvPr/>
        </p:nvSpPr>
        <p:spPr bwMode="auto">
          <a:xfrm>
            <a:off x="7086600" y="4953000"/>
            <a:ext cx="210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vestibularis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medialis</a:t>
            </a:r>
          </a:p>
        </p:txBody>
      </p:sp>
      <p:sp>
        <p:nvSpPr>
          <p:cNvPr id="480328" name="Line 72"/>
          <p:cNvSpPr>
            <a:spLocks noChangeShapeType="1"/>
          </p:cNvSpPr>
          <p:nvPr/>
        </p:nvSpPr>
        <p:spPr bwMode="auto">
          <a:xfrm flipH="1" flipV="1">
            <a:off x="4724400" y="4648200"/>
            <a:ext cx="2362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29" name="Rectangle 73"/>
          <p:cNvSpPr>
            <a:spLocks noChangeArrowheads="1"/>
          </p:cNvSpPr>
          <p:nvPr/>
        </p:nvSpPr>
        <p:spPr bwMode="auto">
          <a:xfrm>
            <a:off x="7086600" y="57150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solitarius</a:t>
            </a:r>
          </a:p>
        </p:txBody>
      </p:sp>
      <p:sp>
        <p:nvSpPr>
          <p:cNvPr id="480330" name="Line 74"/>
          <p:cNvSpPr>
            <a:spLocks noChangeShapeType="1"/>
          </p:cNvSpPr>
          <p:nvPr/>
        </p:nvSpPr>
        <p:spPr bwMode="auto">
          <a:xfrm flipH="1" flipV="1">
            <a:off x="4495800" y="5791200"/>
            <a:ext cx="2514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31" name="Rectangle 75"/>
          <p:cNvSpPr>
            <a:spLocks noChangeArrowheads="1"/>
          </p:cNvSpPr>
          <p:nvPr/>
        </p:nvSpPr>
        <p:spPr bwMode="auto">
          <a:xfrm>
            <a:off x="304800" y="4876800"/>
            <a:ext cx="2044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salivatorius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0332" name="Line 76"/>
          <p:cNvSpPr>
            <a:spLocks noChangeShapeType="1"/>
          </p:cNvSpPr>
          <p:nvPr/>
        </p:nvSpPr>
        <p:spPr bwMode="auto">
          <a:xfrm flipV="1">
            <a:off x="2362200" y="43434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33" name="Rectangle 77"/>
          <p:cNvSpPr>
            <a:spLocks noChangeArrowheads="1"/>
          </p:cNvSpPr>
          <p:nvPr/>
        </p:nvSpPr>
        <p:spPr bwMode="auto">
          <a:xfrm>
            <a:off x="304800" y="5942013"/>
            <a:ext cx="1758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dorsalis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nervi vagi</a:t>
            </a:r>
          </a:p>
          <a:p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0334" name="Line 78"/>
          <p:cNvSpPr>
            <a:spLocks noChangeShapeType="1"/>
          </p:cNvSpPr>
          <p:nvPr/>
        </p:nvSpPr>
        <p:spPr bwMode="auto">
          <a:xfrm flipV="1">
            <a:off x="1600200" y="4953000"/>
            <a:ext cx="2514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35" name="Rectangle 79"/>
          <p:cNvSpPr>
            <a:spLocks noChangeArrowheads="1"/>
          </p:cNvSpPr>
          <p:nvPr/>
        </p:nvSpPr>
        <p:spPr bwMode="auto">
          <a:xfrm>
            <a:off x="304800" y="54864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ambiguus</a:t>
            </a:r>
          </a:p>
        </p:txBody>
      </p:sp>
      <p:sp>
        <p:nvSpPr>
          <p:cNvPr id="480336" name="Line 80"/>
          <p:cNvSpPr>
            <a:spLocks noChangeShapeType="1"/>
          </p:cNvSpPr>
          <p:nvPr/>
        </p:nvSpPr>
        <p:spPr bwMode="auto">
          <a:xfrm flipV="1">
            <a:off x="2133600" y="46482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37" name="Rectangle 81"/>
          <p:cNvSpPr>
            <a:spLocks noChangeArrowheads="1"/>
          </p:cNvSpPr>
          <p:nvPr/>
        </p:nvSpPr>
        <p:spPr bwMode="auto">
          <a:xfrm>
            <a:off x="2362200" y="5562600"/>
            <a:ext cx="146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</a:t>
            </a:r>
          </a:p>
        </p:txBody>
      </p:sp>
      <p:sp>
        <p:nvSpPr>
          <p:cNvPr id="480338" name="Line 82"/>
          <p:cNvSpPr>
            <a:spLocks noChangeShapeType="1"/>
          </p:cNvSpPr>
          <p:nvPr/>
        </p:nvSpPr>
        <p:spPr bwMode="auto">
          <a:xfrm flipV="1">
            <a:off x="3200400" y="49530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0339" name="Rectangle 83"/>
          <p:cNvSpPr>
            <a:spLocks noChangeArrowheads="1"/>
          </p:cNvSpPr>
          <p:nvPr/>
        </p:nvSpPr>
        <p:spPr bwMode="auto">
          <a:xfrm>
            <a:off x="6724650" y="6491288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accessorii</a:t>
            </a:r>
          </a:p>
        </p:txBody>
      </p:sp>
      <p:sp>
        <p:nvSpPr>
          <p:cNvPr id="480340" name="Line 84"/>
          <p:cNvSpPr>
            <a:spLocks noChangeShapeType="1"/>
          </p:cNvSpPr>
          <p:nvPr/>
        </p:nvSpPr>
        <p:spPr bwMode="auto">
          <a:xfrm flipH="1" flipV="1">
            <a:off x="4191000" y="6477000"/>
            <a:ext cx="2514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4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0"/>
            <a:ext cx="3878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5" name="Line 35"/>
          <p:cNvSpPr>
            <a:spLocks noChangeShapeType="1"/>
          </p:cNvSpPr>
          <p:nvPr/>
        </p:nvSpPr>
        <p:spPr bwMode="auto">
          <a:xfrm flipV="1">
            <a:off x="2438400" y="38100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6" name="Line 36"/>
          <p:cNvSpPr>
            <a:spLocks noChangeShapeType="1"/>
          </p:cNvSpPr>
          <p:nvPr/>
        </p:nvSpPr>
        <p:spPr bwMode="auto">
          <a:xfrm flipV="1">
            <a:off x="2590800" y="3581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7" name="Line 37"/>
          <p:cNvSpPr>
            <a:spLocks noChangeShapeType="1"/>
          </p:cNvSpPr>
          <p:nvPr/>
        </p:nvSpPr>
        <p:spPr bwMode="auto">
          <a:xfrm flipV="1">
            <a:off x="2133600" y="35814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8" name="Line 38"/>
          <p:cNvSpPr>
            <a:spLocks noChangeShapeType="1"/>
          </p:cNvSpPr>
          <p:nvPr/>
        </p:nvSpPr>
        <p:spPr bwMode="auto">
          <a:xfrm>
            <a:off x="1143000" y="2438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9" name="Line 39"/>
          <p:cNvSpPr>
            <a:spLocks noChangeShapeType="1"/>
          </p:cNvSpPr>
          <p:nvPr/>
        </p:nvSpPr>
        <p:spPr bwMode="auto">
          <a:xfrm>
            <a:off x="1752600" y="17526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0" name="Line 40"/>
          <p:cNvSpPr>
            <a:spLocks noChangeShapeType="1"/>
          </p:cNvSpPr>
          <p:nvPr/>
        </p:nvSpPr>
        <p:spPr bwMode="auto">
          <a:xfrm>
            <a:off x="2362200" y="1066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1" name="Line 41"/>
          <p:cNvSpPr>
            <a:spLocks noChangeShapeType="1"/>
          </p:cNvSpPr>
          <p:nvPr/>
        </p:nvSpPr>
        <p:spPr bwMode="auto">
          <a:xfrm>
            <a:off x="2057400" y="457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2" name="Line 42"/>
          <p:cNvSpPr>
            <a:spLocks noChangeShapeType="1"/>
          </p:cNvSpPr>
          <p:nvPr/>
        </p:nvSpPr>
        <p:spPr bwMode="auto">
          <a:xfrm flipH="1">
            <a:off x="4800600" y="304800"/>
            <a:ext cx="2057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3" name="Line 43"/>
          <p:cNvSpPr>
            <a:spLocks noChangeShapeType="1"/>
          </p:cNvSpPr>
          <p:nvPr/>
        </p:nvSpPr>
        <p:spPr bwMode="auto">
          <a:xfrm flipH="1">
            <a:off x="4724400" y="304800"/>
            <a:ext cx="2133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4" name="Line 44"/>
          <p:cNvSpPr>
            <a:spLocks noChangeShapeType="1"/>
          </p:cNvSpPr>
          <p:nvPr/>
        </p:nvSpPr>
        <p:spPr bwMode="auto">
          <a:xfrm flipH="1">
            <a:off x="4876800" y="990600"/>
            <a:ext cx="1981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5" name="Line 45"/>
          <p:cNvSpPr>
            <a:spLocks noChangeShapeType="1"/>
          </p:cNvSpPr>
          <p:nvPr/>
        </p:nvSpPr>
        <p:spPr bwMode="auto">
          <a:xfrm flipH="1">
            <a:off x="5638800" y="144780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6" name="Line 46"/>
          <p:cNvSpPr>
            <a:spLocks noChangeShapeType="1"/>
          </p:cNvSpPr>
          <p:nvPr/>
        </p:nvSpPr>
        <p:spPr bwMode="auto">
          <a:xfrm flipH="1">
            <a:off x="5029200" y="2209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7" name="Line 47"/>
          <p:cNvSpPr>
            <a:spLocks noChangeShapeType="1"/>
          </p:cNvSpPr>
          <p:nvPr/>
        </p:nvSpPr>
        <p:spPr bwMode="auto">
          <a:xfrm flipH="1" flipV="1">
            <a:off x="5334000" y="2514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8" name="Line 48"/>
          <p:cNvSpPr>
            <a:spLocks noChangeShapeType="1"/>
          </p:cNvSpPr>
          <p:nvPr/>
        </p:nvSpPr>
        <p:spPr bwMode="auto">
          <a:xfrm flipH="1" flipV="1">
            <a:off x="5638800" y="26670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9" name="Line 49"/>
          <p:cNvSpPr>
            <a:spLocks noChangeShapeType="1"/>
          </p:cNvSpPr>
          <p:nvPr/>
        </p:nvSpPr>
        <p:spPr bwMode="auto">
          <a:xfrm flipH="1" flipV="1">
            <a:off x="4648200" y="3200400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0" name="Line 50"/>
          <p:cNvSpPr>
            <a:spLocks noChangeShapeType="1"/>
          </p:cNvSpPr>
          <p:nvPr/>
        </p:nvSpPr>
        <p:spPr bwMode="auto">
          <a:xfrm flipH="1" flipV="1">
            <a:off x="4495800" y="3581400"/>
            <a:ext cx="2438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1" name="Rectangle 51"/>
          <p:cNvSpPr>
            <a:spLocks noChangeArrowheads="1"/>
          </p:cNvSpPr>
          <p:nvPr/>
        </p:nvSpPr>
        <p:spPr bwMode="auto">
          <a:xfrm>
            <a:off x="0" y="4419600"/>
            <a:ext cx="267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vestibulocochlearis VIII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32" name="Rectangle 52"/>
          <p:cNvSpPr>
            <a:spLocks noChangeArrowheads="1"/>
          </p:cNvSpPr>
          <p:nvPr/>
        </p:nvSpPr>
        <p:spPr bwMode="auto">
          <a:xfrm>
            <a:off x="838200" y="4038600"/>
            <a:ext cx="168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abducens VI</a:t>
            </a:r>
          </a:p>
        </p:txBody>
      </p:sp>
      <p:sp>
        <p:nvSpPr>
          <p:cNvPr id="481333" name="Rectangle 53"/>
          <p:cNvSpPr>
            <a:spLocks noChangeArrowheads="1"/>
          </p:cNvSpPr>
          <p:nvPr/>
        </p:nvSpPr>
        <p:spPr bwMode="auto">
          <a:xfrm>
            <a:off x="990600" y="3429000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 facialis</a:t>
            </a:r>
          </a:p>
        </p:txBody>
      </p:sp>
      <p:sp>
        <p:nvSpPr>
          <p:cNvPr id="481334" name="Rectangle 54"/>
          <p:cNvSpPr>
            <a:spLocks noChangeArrowheads="1"/>
          </p:cNvSpPr>
          <p:nvPr/>
        </p:nvSpPr>
        <p:spPr bwMode="auto">
          <a:xfrm>
            <a:off x="457200" y="2209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Pons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35" name="Rectangle 55"/>
          <p:cNvSpPr>
            <a:spLocks noChangeArrowheads="1"/>
          </p:cNvSpPr>
          <p:nvPr/>
        </p:nvSpPr>
        <p:spPr bwMode="auto">
          <a:xfrm>
            <a:off x="228600" y="15240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trigeminus</a:t>
            </a:r>
          </a:p>
        </p:txBody>
      </p:sp>
      <p:sp>
        <p:nvSpPr>
          <p:cNvPr id="481336" name="Rectangle 56"/>
          <p:cNvSpPr>
            <a:spLocks noChangeArrowheads="1"/>
          </p:cNvSpPr>
          <p:nvPr/>
        </p:nvSpPr>
        <p:spPr bwMode="auto">
          <a:xfrm>
            <a:off x="457200" y="838200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oculomotorius</a:t>
            </a:r>
          </a:p>
        </p:txBody>
      </p:sp>
      <p:sp>
        <p:nvSpPr>
          <p:cNvPr id="481337" name="Rectangle 57"/>
          <p:cNvSpPr>
            <a:spLocks noChangeArrowheads="1"/>
          </p:cNvSpPr>
          <p:nvPr/>
        </p:nvSpPr>
        <p:spPr bwMode="auto">
          <a:xfrm>
            <a:off x="533400" y="2286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ruber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38" name="Rectangle 58"/>
          <p:cNvSpPr>
            <a:spLocks noChangeArrowheads="1"/>
          </p:cNvSpPr>
          <p:nvPr/>
        </p:nvSpPr>
        <p:spPr bwMode="auto">
          <a:xfrm>
            <a:off x="6813550" y="0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Parasympatické a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motorické jádro n. III</a:t>
            </a:r>
          </a:p>
        </p:txBody>
      </p:sp>
      <p:sp>
        <p:nvSpPr>
          <p:cNvPr id="481339" name="Rectangle 59"/>
          <p:cNvSpPr>
            <a:spLocks noChangeArrowheads="1"/>
          </p:cNvSpPr>
          <p:nvPr/>
        </p:nvSpPr>
        <p:spPr bwMode="auto">
          <a:xfrm>
            <a:off x="6858000" y="762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481340" name="Rectangle 60"/>
          <p:cNvSpPr>
            <a:spLocks noChangeArrowheads="1"/>
          </p:cNvSpPr>
          <p:nvPr/>
        </p:nvSpPr>
        <p:spPr bwMode="auto">
          <a:xfrm>
            <a:off x="6858000" y="1219200"/>
            <a:ext cx="201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trochlearis</a:t>
            </a:r>
            <a:r>
              <a:rPr lang="cs-CZ" altLang="cs-CZ" sz="1800" b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- dorzální výstup !!!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41" name="Rectangle 61"/>
          <p:cNvSpPr>
            <a:spLocks noChangeArrowheads="1"/>
          </p:cNvSpPr>
          <p:nvPr/>
        </p:nvSpPr>
        <p:spPr bwMode="auto">
          <a:xfrm>
            <a:off x="6858000" y="19812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481342" name="Rectangle 62"/>
          <p:cNvSpPr>
            <a:spLocks noChangeArrowheads="1"/>
          </p:cNvSpPr>
          <p:nvPr/>
        </p:nvSpPr>
        <p:spPr bwMode="auto">
          <a:xfrm>
            <a:off x="6858000" y="2286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481343" name="Rectangle 63"/>
          <p:cNvSpPr>
            <a:spLocks noChangeArrowheads="1"/>
          </p:cNvSpPr>
          <p:nvPr/>
        </p:nvSpPr>
        <p:spPr bwMode="auto">
          <a:xfrm>
            <a:off x="6858000" y="25908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Ventriculus quartus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(IV. komora)</a:t>
            </a:r>
            <a:endParaRPr lang="en-US" altLang="cs-CZ" sz="1800" b="0">
              <a:solidFill>
                <a:schemeClr val="tx1"/>
              </a:solidFill>
            </a:endParaRPr>
          </a:p>
        </p:txBody>
      </p:sp>
      <p:sp>
        <p:nvSpPr>
          <p:cNvPr id="481344" name="Rectangle 64"/>
          <p:cNvSpPr>
            <a:spLocks noChangeArrowheads="1"/>
          </p:cNvSpPr>
          <p:nvPr/>
        </p:nvSpPr>
        <p:spPr bwMode="auto">
          <a:xfrm>
            <a:off x="6858000" y="32004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481345" name="Rectangle 65"/>
          <p:cNvSpPr>
            <a:spLocks noChangeArrowheads="1"/>
          </p:cNvSpPr>
          <p:nvPr/>
        </p:nvSpPr>
        <p:spPr bwMode="auto">
          <a:xfrm>
            <a:off x="6858000" y="3733800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Nucleus salivatorius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superior n. VII</a:t>
            </a:r>
          </a:p>
        </p:txBody>
      </p:sp>
      <p:sp>
        <p:nvSpPr>
          <p:cNvPr id="481346" name="Rectangle 66"/>
          <p:cNvSpPr>
            <a:spLocks noChangeArrowheads="1"/>
          </p:cNvSpPr>
          <p:nvPr/>
        </p:nvSpPr>
        <p:spPr bwMode="auto">
          <a:xfrm>
            <a:off x="6858000" y="4648200"/>
            <a:ext cx="154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47" name="Line 67"/>
          <p:cNvSpPr>
            <a:spLocks noChangeShapeType="1"/>
          </p:cNvSpPr>
          <p:nvPr/>
        </p:nvSpPr>
        <p:spPr bwMode="auto">
          <a:xfrm flipH="1" flipV="1">
            <a:off x="5029200" y="43434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48" name="Rectangle 68"/>
          <p:cNvSpPr>
            <a:spLocks noChangeArrowheads="1"/>
          </p:cNvSpPr>
          <p:nvPr/>
        </p:nvSpPr>
        <p:spPr bwMode="auto">
          <a:xfrm>
            <a:off x="0" y="5410200"/>
            <a:ext cx="196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hypoglossus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49" name="Line 69"/>
          <p:cNvSpPr>
            <a:spLocks noChangeShapeType="1"/>
          </p:cNvSpPr>
          <p:nvPr/>
        </p:nvSpPr>
        <p:spPr bwMode="auto">
          <a:xfrm flipV="1">
            <a:off x="2057400" y="4343400"/>
            <a:ext cx="1828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50" name="Line 70"/>
          <p:cNvSpPr>
            <a:spLocks noChangeShapeType="1"/>
          </p:cNvSpPr>
          <p:nvPr/>
        </p:nvSpPr>
        <p:spPr bwMode="auto">
          <a:xfrm flipV="1">
            <a:off x="2057400" y="4648200"/>
            <a:ext cx="1905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51" name="Line 71"/>
          <p:cNvSpPr>
            <a:spLocks noChangeShapeType="1"/>
          </p:cNvSpPr>
          <p:nvPr/>
        </p:nvSpPr>
        <p:spPr bwMode="auto">
          <a:xfrm flipV="1">
            <a:off x="2057400" y="49530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52" name="Rectangle 72"/>
          <p:cNvSpPr>
            <a:spLocks noChangeArrowheads="1"/>
          </p:cNvSpPr>
          <p:nvPr/>
        </p:nvSpPr>
        <p:spPr bwMode="auto">
          <a:xfrm>
            <a:off x="6858000" y="54864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accessorii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53" name="Line 73"/>
          <p:cNvSpPr>
            <a:spLocks noChangeShapeType="1"/>
          </p:cNvSpPr>
          <p:nvPr/>
        </p:nvSpPr>
        <p:spPr bwMode="auto">
          <a:xfrm flipH="1" flipV="1">
            <a:off x="4876800" y="5638800"/>
            <a:ext cx="1905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54" name="Rectangle 74"/>
          <p:cNvSpPr>
            <a:spLocks noChangeArrowheads="1"/>
          </p:cNvSpPr>
          <p:nvPr/>
        </p:nvSpPr>
        <p:spPr bwMode="auto">
          <a:xfrm>
            <a:off x="3276600" y="5867400"/>
            <a:ext cx="156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accessorius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                  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55" name="Line 75"/>
          <p:cNvSpPr>
            <a:spLocks noChangeShapeType="1"/>
          </p:cNvSpPr>
          <p:nvPr/>
        </p:nvSpPr>
        <p:spPr bwMode="auto">
          <a:xfrm flipH="1" flipV="1">
            <a:off x="4191000" y="4876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56" name="Rectangle 76"/>
          <p:cNvSpPr>
            <a:spLocks noChangeArrowheads="1"/>
          </p:cNvSpPr>
          <p:nvPr/>
        </p:nvSpPr>
        <p:spPr bwMode="auto">
          <a:xfrm>
            <a:off x="0" y="4800600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glossopharyngeus IX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1357" name="Line 77"/>
          <p:cNvSpPr>
            <a:spLocks noChangeShapeType="1"/>
          </p:cNvSpPr>
          <p:nvPr/>
        </p:nvSpPr>
        <p:spPr bwMode="auto">
          <a:xfrm flipV="1">
            <a:off x="2438400" y="42672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58" name="Rectangle 78"/>
          <p:cNvSpPr>
            <a:spLocks noChangeArrowheads="1"/>
          </p:cNvSpPr>
          <p:nvPr/>
        </p:nvSpPr>
        <p:spPr bwMode="auto">
          <a:xfrm>
            <a:off x="0" y="51054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vagus X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71575"/>
            <a:ext cx="6294438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1" name="Rectangle 3"/>
          <p:cNvSpPr>
            <a:spLocks noChangeArrowheads="1"/>
          </p:cNvSpPr>
          <p:nvPr/>
        </p:nvSpPr>
        <p:spPr bwMode="auto">
          <a:xfrm>
            <a:off x="0" y="0"/>
            <a:ext cx="8991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Jádra okohybných nervů v mozkovém kmeni</a:t>
            </a:r>
            <a:endParaRPr lang="cs-CZ" altLang="cs-CZ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5332" name="Rectangle 4"/>
          <p:cNvSpPr>
            <a:spLocks noChangeArrowheads="1"/>
          </p:cNvSpPr>
          <p:nvPr/>
        </p:nvSpPr>
        <p:spPr bwMode="auto">
          <a:xfrm>
            <a:off x="1447800" y="3124200"/>
            <a:ext cx="106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Střední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mozek</a:t>
            </a:r>
          </a:p>
        </p:txBody>
      </p:sp>
      <p:sp>
        <p:nvSpPr>
          <p:cNvPr id="355333" name="Rectangle 5"/>
          <p:cNvSpPr>
            <a:spLocks noChangeArrowheads="1"/>
          </p:cNvSpPr>
          <p:nvPr/>
        </p:nvSpPr>
        <p:spPr bwMode="auto">
          <a:xfrm>
            <a:off x="1981200" y="44196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Most</a:t>
            </a:r>
          </a:p>
        </p:txBody>
      </p: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1676400" y="5867400"/>
            <a:ext cx="141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Prodloužená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mícha</a:t>
            </a: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6477000" y="5562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VI</a:t>
            </a: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6477000" y="51054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VII</a:t>
            </a:r>
          </a:p>
        </p:txBody>
      </p:sp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6629400" y="46482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VII</a:t>
            </a:r>
          </a:p>
        </p:txBody>
      </p:sp>
      <p:sp>
        <p:nvSpPr>
          <p:cNvPr id="355338" name="Rectangle 10"/>
          <p:cNvSpPr>
            <a:spLocks noChangeArrowheads="1"/>
          </p:cNvSpPr>
          <p:nvPr/>
        </p:nvSpPr>
        <p:spPr bwMode="auto">
          <a:xfrm>
            <a:off x="6400800" y="37338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III</a:t>
            </a:r>
          </a:p>
        </p:txBody>
      </p:sp>
      <p:sp>
        <p:nvSpPr>
          <p:cNvPr id="355339" name="Rectangle 11"/>
          <p:cNvSpPr>
            <a:spLocks noChangeArrowheads="1"/>
          </p:cNvSpPr>
          <p:nvPr/>
        </p:nvSpPr>
        <p:spPr bwMode="auto">
          <a:xfrm>
            <a:off x="6553200" y="34290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057400"/>
            <a:ext cx="7772400" cy="1143000"/>
          </a:xfrm>
        </p:spPr>
        <p:txBody>
          <a:bodyPr anchor="ctr"/>
          <a:lstStyle/>
          <a:p>
            <a:r>
              <a:rPr lang="cs-CZ" altLang="cs-CZ" sz="5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Motorická inervace oka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N. oculomotorius (III)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Jádrový komplex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leží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mesencefalu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úrovni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colliculus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superior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pod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Silviovým</a:t>
            </a:r>
            <a:r>
              <a:rPr lang="cs-CZ" altLang="cs-CZ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akveduktem</a:t>
            </a:r>
            <a:endParaRPr lang="cs-CZ" altLang="cs-CZ" b="1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Podjádro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levator palpebrae superioris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je </a:t>
            </a:r>
            <a:r>
              <a:rPr lang="cs-CZ" altLang="cs-CZ" b="1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nepárová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středová struktura, která inervuje oba levátory (pravého i levého oka) !!</a:t>
            </a:r>
          </a:p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Podjádro pro m. rectus superior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je párové a inervuje </a:t>
            </a:r>
            <a:r>
              <a:rPr lang="cs-CZ" altLang="cs-CZ" b="1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kontralaterální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horní přímý sval</a:t>
            </a:r>
          </a:p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Podjádra  pro m. rectus medialis, inferior a        m. obliquus inferior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jsou párové a inervují </a:t>
            </a:r>
            <a:r>
              <a:rPr lang="cs-CZ" altLang="cs-CZ" b="1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stejnostranné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svaly</a:t>
            </a:r>
          </a:p>
          <a:p>
            <a:pPr>
              <a:buFontTx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172200" cy="495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652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Struktura jádrového komplexu n.III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cs-CZ" altLang="cs-CZ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Léze postihující jádrový komplex n. III</a:t>
            </a:r>
            <a:endParaRPr lang="cs-CZ" altLang="cs-CZ" sz="72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2971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rgbClr val="006699"/>
                </a:solidFill>
              </a:rPr>
              <a:t>	Stejnostranná paréza n. okulomotorius  s ipsilaterálním ušetřením a kontralaterálním postižením elevace oka (m. rectus superior) a bilaterální parciální ptózou (m. levator palpebrae superioris)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067800" cy="1143000"/>
          </a:xfrm>
        </p:spPr>
        <p:txBody>
          <a:bodyPr/>
          <a:lstStyle/>
          <a:p>
            <a:r>
              <a:rPr lang="cs-CZ" altLang="cs-CZ" b="1">
                <a:solidFill>
                  <a:srgbClr val="CC3300"/>
                </a:solidFill>
              </a:rPr>
              <a:t>Anatomie mesencefala v úrovni jádrového komplexu n.III</a:t>
            </a:r>
            <a:endParaRPr lang="cs-CZ" altLang="cs-CZ"/>
          </a:p>
        </p:txBody>
      </p:sp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239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N. oculomotorius (III) - průběh nervu</a:t>
            </a:r>
          </a:p>
        </p:txBody>
      </p:sp>
      <p:pic>
        <p:nvPicPr>
          <p:cNvPr id="364547" name="Picture 3" descr="Moto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75"/>
            <a:ext cx="91440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2286000" y="121920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n.III</a:t>
            </a:r>
          </a:p>
        </p:txBody>
      </p:sp>
      <p:sp>
        <p:nvSpPr>
          <p:cNvPr id="364549" name="Rectangle 5"/>
          <p:cNvSpPr>
            <a:spLocks noChangeArrowheads="1"/>
          </p:cNvSpPr>
          <p:nvPr/>
        </p:nvSpPr>
        <p:spPr bwMode="auto">
          <a:xfrm>
            <a:off x="3733800" y="17526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Hypofýza</a:t>
            </a: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4800600" y="2133600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carotis interna</a:t>
            </a: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5410200" y="2819400"/>
            <a:ext cx="185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Sinus cavernosus</a:t>
            </a:r>
          </a:p>
        </p:txBody>
      </p:sp>
      <p:sp>
        <p:nvSpPr>
          <p:cNvPr id="364552" name="Rectangle 8"/>
          <p:cNvSpPr>
            <a:spLocks noChangeArrowheads="1"/>
          </p:cNvSpPr>
          <p:nvPr/>
        </p:nvSpPr>
        <p:spPr bwMode="auto">
          <a:xfrm>
            <a:off x="4876800" y="52578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III</a:t>
            </a:r>
          </a:p>
        </p:txBody>
      </p:sp>
      <p:sp>
        <p:nvSpPr>
          <p:cNvPr id="364553" name="Rectangle 9"/>
          <p:cNvSpPr>
            <a:spLocks noChangeArrowheads="1"/>
          </p:cNvSpPr>
          <p:nvPr/>
        </p:nvSpPr>
        <p:spPr bwMode="auto">
          <a:xfrm>
            <a:off x="2895600" y="54864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Clivus</a:t>
            </a:r>
          </a:p>
        </p:txBody>
      </p:sp>
      <p:sp>
        <p:nvSpPr>
          <p:cNvPr id="364554" name="Rectangle 10"/>
          <p:cNvSpPr>
            <a:spLocks noChangeArrowheads="1"/>
          </p:cNvSpPr>
          <p:nvPr/>
        </p:nvSpPr>
        <p:spPr bwMode="auto">
          <a:xfrm>
            <a:off x="2286000" y="6172200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basillaris</a:t>
            </a:r>
          </a:p>
        </p:txBody>
      </p:sp>
      <p:sp>
        <p:nvSpPr>
          <p:cNvPr id="364555" name="Rectangle 11"/>
          <p:cNvSpPr>
            <a:spLocks noChangeArrowheads="1"/>
          </p:cNvSpPr>
          <p:nvPr/>
        </p:nvSpPr>
        <p:spPr bwMode="auto">
          <a:xfrm>
            <a:off x="0" y="5410200"/>
            <a:ext cx="210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zh-CN" sz="1800">
                <a:solidFill>
                  <a:schemeClr val="tx1"/>
                </a:solidFill>
              </a:rPr>
              <a:t>A. cerebri posterior</a:t>
            </a:r>
          </a:p>
        </p:txBody>
      </p:sp>
      <p:sp>
        <p:nvSpPr>
          <p:cNvPr id="364556" name="Rectangle 12"/>
          <p:cNvSpPr>
            <a:spLocks noChangeArrowheads="1"/>
          </p:cNvSpPr>
          <p:nvPr/>
        </p:nvSpPr>
        <p:spPr bwMode="auto">
          <a:xfrm>
            <a:off x="1143000" y="39624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Pons</a:t>
            </a:r>
          </a:p>
        </p:txBody>
      </p:sp>
      <p:sp>
        <p:nvSpPr>
          <p:cNvPr id="364557" name="Rectangle 13"/>
          <p:cNvSpPr>
            <a:spLocks noChangeArrowheads="1"/>
          </p:cNvSpPr>
          <p:nvPr/>
        </p:nvSpPr>
        <p:spPr bwMode="auto">
          <a:xfrm>
            <a:off x="0" y="1981200"/>
            <a:ext cx="157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zh-CN" sz="1800">
                <a:solidFill>
                  <a:schemeClr val="tx1"/>
                </a:solidFill>
              </a:rPr>
              <a:t>Nucleus ruber</a:t>
            </a:r>
          </a:p>
        </p:txBody>
      </p:sp>
      <p:sp>
        <p:nvSpPr>
          <p:cNvPr id="364558" name="Rectangle 14"/>
          <p:cNvSpPr>
            <a:spLocks noChangeArrowheads="1"/>
          </p:cNvSpPr>
          <p:nvPr/>
        </p:nvSpPr>
        <p:spPr bwMode="auto">
          <a:xfrm>
            <a:off x="5638800" y="58674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364559" name="Line 15"/>
          <p:cNvSpPr>
            <a:spLocks noChangeShapeType="1"/>
          </p:cNvSpPr>
          <p:nvPr/>
        </p:nvSpPr>
        <p:spPr bwMode="auto">
          <a:xfrm flipV="1">
            <a:off x="6400800" y="4724400"/>
            <a:ext cx="3048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N. trochlearis (IV)</a:t>
            </a:r>
          </a:p>
        </p:txBody>
      </p:sp>
      <p:grpSp>
        <p:nvGrpSpPr>
          <p:cNvPr id="365571" name="Group 3"/>
          <p:cNvGrpSpPr>
            <a:grpSpLocks/>
          </p:cNvGrpSpPr>
          <p:nvPr/>
        </p:nvGrpSpPr>
        <p:grpSpPr bwMode="auto">
          <a:xfrm>
            <a:off x="1219200" y="914400"/>
            <a:ext cx="6096000" cy="5638800"/>
            <a:chOff x="1344" y="576"/>
            <a:chExt cx="3456" cy="3552"/>
          </a:xfrm>
        </p:grpSpPr>
        <p:sp>
          <p:nvSpPr>
            <p:cNvPr id="365572" name="Rectangle 4"/>
            <p:cNvSpPr>
              <a:spLocks noChangeArrowheads="1"/>
            </p:cNvSpPr>
            <p:nvPr/>
          </p:nvSpPr>
          <p:spPr bwMode="auto">
            <a:xfrm>
              <a:off x="1440" y="3513"/>
              <a:ext cx="27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buSzPct val="60000"/>
                <a:buFontTx/>
                <a:buChar char="•"/>
              </a:pPr>
              <a:r>
                <a:rPr lang="en-US" altLang="cs-CZ" sz="1800">
                  <a:solidFill>
                    <a:schemeClr val="tx1"/>
                  </a:solidFill>
                </a:rPr>
                <a:t>  </a:t>
              </a:r>
              <a:r>
                <a:rPr lang="cs-CZ" altLang="cs-CZ" sz="1800">
                  <a:solidFill>
                    <a:schemeClr val="tx1"/>
                  </a:solidFill>
                </a:rPr>
                <a:t>Jediný hlavový nerv, který vybíhá dorzálně !!!</a:t>
              </a: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365573" name="Rectangle 5"/>
            <p:cNvSpPr>
              <a:spLocks noChangeArrowheads="1"/>
            </p:cNvSpPr>
            <p:nvPr/>
          </p:nvSpPr>
          <p:spPr bwMode="auto">
            <a:xfrm>
              <a:off x="1440" y="3696"/>
              <a:ext cx="15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buSzPct val="60000"/>
                <a:buFontTx/>
                <a:buChar char="•"/>
              </a:pPr>
              <a:r>
                <a:rPr lang="en-US" altLang="cs-CZ" sz="1800">
                  <a:solidFill>
                    <a:schemeClr val="tx1"/>
                  </a:solidFill>
                </a:rPr>
                <a:t>  </a:t>
              </a:r>
              <a:r>
                <a:rPr lang="cs-CZ" altLang="cs-CZ" sz="1800">
                  <a:solidFill>
                    <a:schemeClr val="tx1"/>
                  </a:solidFill>
                </a:rPr>
                <a:t>Zkřížený hlavový nerv !</a:t>
              </a: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365574" name="Rectangle 6"/>
            <p:cNvSpPr>
              <a:spLocks noChangeArrowheads="1"/>
            </p:cNvSpPr>
            <p:nvPr/>
          </p:nvSpPr>
          <p:spPr bwMode="auto">
            <a:xfrm>
              <a:off x="1440" y="3897"/>
              <a:ext cx="20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buSzPct val="60000"/>
                <a:buFontTx/>
                <a:buChar char="•"/>
              </a:pPr>
              <a:r>
                <a:rPr lang="en-US" altLang="cs-CZ" sz="1800">
                  <a:solidFill>
                    <a:schemeClr val="tx1"/>
                  </a:solidFill>
                </a:rPr>
                <a:t>  </a:t>
              </a:r>
              <a:r>
                <a:rPr lang="cs-CZ" altLang="cs-CZ" sz="1800">
                  <a:solidFill>
                    <a:schemeClr val="tx1"/>
                  </a:solidFill>
                </a:rPr>
                <a:t>Velmi dlouhý průběh; tenký nerv </a:t>
              </a:r>
              <a:endParaRPr lang="en-US" altLang="cs-CZ" sz="1800">
                <a:solidFill>
                  <a:schemeClr val="tx1"/>
                </a:solidFill>
              </a:endParaRPr>
            </a:p>
          </p:txBody>
        </p:sp>
        <p:pic>
          <p:nvPicPr>
            <p:cNvPr id="365575" name="Picture 7" descr="Motor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76"/>
              <a:ext cx="3454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5576" name="Text Box 8"/>
            <p:cNvSpPr txBox="1">
              <a:spLocks noChangeArrowheads="1"/>
            </p:cNvSpPr>
            <p:nvPr/>
          </p:nvSpPr>
          <p:spPr bwMode="auto">
            <a:xfrm>
              <a:off x="1344" y="960"/>
              <a:ext cx="9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altLang="cs-CZ" sz="1600">
                  <a:solidFill>
                    <a:schemeClr val="tx1"/>
                  </a:solidFill>
                </a:rPr>
                <a:t>A. Carotis interna</a:t>
              </a:r>
              <a:endParaRPr lang="en-US" altLang="cs-CZ" sz="1600">
                <a:solidFill>
                  <a:schemeClr val="tx1"/>
                </a:solidFill>
              </a:endParaRPr>
            </a:p>
          </p:txBody>
        </p:sp>
        <p:sp>
          <p:nvSpPr>
            <p:cNvPr id="365577" name="Text Box 9"/>
            <p:cNvSpPr txBox="1">
              <a:spLocks noChangeArrowheads="1"/>
            </p:cNvSpPr>
            <p:nvPr/>
          </p:nvSpPr>
          <p:spPr bwMode="auto">
            <a:xfrm>
              <a:off x="1344" y="1313"/>
              <a:ext cx="121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cs-CZ" altLang="cs-CZ" sz="1600">
                  <a:solidFill>
                    <a:schemeClr val="tx1"/>
                  </a:solidFill>
                </a:rPr>
                <a:t>A. </a:t>
              </a:r>
              <a:r>
                <a:rPr lang="en-US" altLang="cs-CZ" sz="1600">
                  <a:solidFill>
                    <a:schemeClr val="tx1"/>
                  </a:solidFill>
                </a:rPr>
                <a:t>Communican</a:t>
              </a:r>
              <a:r>
                <a:rPr lang="cs-CZ" altLang="cs-CZ" sz="1600">
                  <a:solidFill>
                    <a:schemeClr val="tx1"/>
                  </a:solidFill>
                </a:rPr>
                <a:t>s post.</a:t>
              </a:r>
              <a:endParaRPr lang="en-US" altLang="cs-CZ" sz="1600">
                <a:solidFill>
                  <a:schemeClr val="tx1"/>
                </a:solidFill>
              </a:endParaRPr>
            </a:p>
            <a:p>
              <a:pPr eaLnBrk="0" hangingPunct="0">
                <a:lnSpc>
                  <a:spcPct val="70000"/>
                </a:lnSpc>
              </a:pPr>
              <a:r>
                <a:rPr lang="en-US" altLang="cs-CZ" sz="1600">
                  <a:solidFill>
                    <a:schemeClr val="bg1"/>
                  </a:solidFill>
                </a:rPr>
                <a:t> artery</a:t>
              </a:r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2208" y="1488"/>
              <a:ext cx="23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1600">
                  <a:solidFill>
                    <a:schemeClr val="tx1"/>
                  </a:solidFill>
                </a:rPr>
                <a:t>III</a:t>
              </a:r>
            </a:p>
          </p:txBody>
        </p:sp>
        <p:sp>
          <p:nvSpPr>
            <p:cNvPr id="365579" name="Text Box 11"/>
            <p:cNvSpPr txBox="1">
              <a:spLocks noChangeArrowheads="1"/>
            </p:cNvSpPr>
            <p:nvPr/>
          </p:nvSpPr>
          <p:spPr bwMode="auto">
            <a:xfrm>
              <a:off x="2208" y="1632"/>
              <a:ext cx="2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1600">
                  <a:solidFill>
                    <a:schemeClr val="tx1"/>
                  </a:solidFill>
                </a:rPr>
                <a:t>VI</a:t>
              </a:r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1344" y="1790"/>
              <a:ext cx="995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cs-CZ" altLang="cs-CZ" sz="1600">
                  <a:solidFill>
                    <a:schemeClr val="tx1"/>
                  </a:solidFill>
                </a:rPr>
                <a:t>A. cerebralis post.</a:t>
              </a:r>
              <a:endParaRPr lang="en-US" altLang="cs-CZ" sz="1600">
                <a:solidFill>
                  <a:schemeClr val="tx1"/>
                </a:solidFill>
              </a:endParaRPr>
            </a:p>
          </p:txBody>
        </p:sp>
        <p:sp>
          <p:nvSpPr>
            <p:cNvPr id="365581" name="Text Box 13"/>
            <p:cNvSpPr txBox="1">
              <a:spLocks noChangeArrowheads="1"/>
            </p:cNvSpPr>
            <p:nvPr/>
          </p:nvSpPr>
          <p:spPr bwMode="auto">
            <a:xfrm>
              <a:off x="1344" y="1946"/>
              <a:ext cx="1181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cs-CZ" altLang="cs-CZ" sz="1600">
                  <a:solidFill>
                    <a:schemeClr val="tx1"/>
                  </a:solidFill>
                </a:rPr>
                <a:t>A. Cerebellaris super.</a:t>
              </a:r>
              <a:endParaRPr lang="en-US" altLang="cs-CZ" sz="1600">
                <a:solidFill>
                  <a:schemeClr val="tx1"/>
                </a:solidFill>
              </a:endParaRPr>
            </a:p>
          </p:txBody>
        </p:sp>
        <p:sp>
          <p:nvSpPr>
            <p:cNvPr id="365582" name="Text Box 14"/>
            <p:cNvSpPr txBox="1">
              <a:spLocks noChangeArrowheads="1"/>
            </p:cNvSpPr>
            <p:nvPr/>
          </p:nvSpPr>
          <p:spPr bwMode="auto">
            <a:xfrm>
              <a:off x="1728" y="2160"/>
              <a:ext cx="695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cs-CZ" altLang="cs-CZ" sz="1600">
                  <a:solidFill>
                    <a:schemeClr val="tx1"/>
                  </a:solidFill>
                </a:rPr>
                <a:t>A. basillaris</a:t>
              </a:r>
              <a:endParaRPr lang="en-US" altLang="cs-CZ" sz="1600">
                <a:solidFill>
                  <a:schemeClr val="tx1"/>
                </a:solidFill>
              </a:endParaRPr>
            </a:p>
          </p:txBody>
        </p:sp>
        <p:sp>
          <p:nvSpPr>
            <p:cNvPr id="365583" name="Text Box 15"/>
            <p:cNvSpPr txBox="1">
              <a:spLocks noChangeArrowheads="1"/>
            </p:cNvSpPr>
            <p:nvPr/>
          </p:nvSpPr>
          <p:spPr bwMode="auto">
            <a:xfrm>
              <a:off x="2304" y="2284"/>
              <a:ext cx="2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1600">
                  <a:solidFill>
                    <a:schemeClr val="tx1"/>
                  </a:solidFill>
                </a:rPr>
                <a:t>IV</a:t>
              </a:r>
            </a:p>
          </p:txBody>
        </p:sp>
        <p:sp>
          <p:nvSpPr>
            <p:cNvPr id="365584" name="Rectangle 16"/>
            <p:cNvSpPr>
              <a:spLocks noChangeArrowheads="1"/>
            </p:cNvSpPr>
            <p:nvPr/>
          </p:nvSpPr>
          <p:spPr bwMode="auto">
            <a:xfrm>
              <a:off x="1344" y="576"/>
              <a:ext cx="3456" cy="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AFD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5585" name="Line 17"/>
            <p:cNvSpPr>
              <a:spLocks noChangeShapeType="1"/>
            </p:cNvSpPr>
            <p:nvPr/>
          </p:nvSpPr>
          <p:spPr bwMode="auto">
            <a:xfrm>
              <a:off x="1344" y="3504"/>
              <a:ext cx="345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AFD00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225"/>
            <a:ext cx="7391400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5445125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N. zygomaticus</a:t>
            </a: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1476375" y="5013325"/>
            <a:ext cx="1223963" cy="5762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56325" y="476250"/>
            <a:ext cx="298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N. et A.  supraorbitalis</a:t>
            </a: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H="1">
            <a:off x="5651500" y="836613"/>
            <a:ext cx="1296988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835150" y="0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Os frontale</a:t>
            </a: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2411413" y="404813"/>
            <a:ext cx="936625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0" y="2636838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Os  zygomaticum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468313" y="3068638"/>
            <a:ext cx="1150937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7235825" y="1341438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Os ethmoidale</a:t>
            </a: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H="1">
            <a:off x="6732588" y="1700213"/>
            <a:ext cx="647700" cy="7921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0" y="4724400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Periorbita</a:t>
            </a: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V="1">
            <a:off x="1258888" y="4508500"/>
            <a:ext cx="1225550" cy="3603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0" y="1484313"/>
            <a:ext cx="1908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Glandula lacrimalis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1187450" y="1844675"/>
            <a:ext cx="14398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0" y="6461125"/>
            <a:ext cx="28130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A. et V. infraorbitalis</a:t>
            </a: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V="1">
            <a:off x="971550" y="5516563"/>
            <a:ext cx="2879725" cy="936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0" y="3573463"/>
            <a:ext cx="1403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M. Rectus inferior</a:t>
            </a:r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>
            <a:off x="1042988" y="4076700"/>
            <a:ext cx="2881312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3276600" y="0"/>
            <a:ext cx="2968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levator palpebrae sup.</a:t>
            </a:r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>
            <a:off x="3995738" y="404813"/>
            <a:ext cx="431800" cy="936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6372225" y="0"/>
            <a:ext cx="194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rectus sup.</a:t>
            </a:r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 flipH="1">
            <a:off x="4572000" y="260350"/>
            <a:ext cx="1800225" cy="14398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0" y="2205038"/>
            <a:ext cx="195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recus lateral.</a:t>
            </a:r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>
            <a:off x="1835150" y="2420938"/>
            <a:ext cx="1296988" cy="2873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6588125" y="908050"/>
            <a:ext cx="2555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Obliquus superior</a:t>
            </a:r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 flipH="1">
            <a:off x="6084888" y="1196975"/>
            <a:ext cx="574675" cy="719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7775575" y="1700213"/>
            <a:ext cx="1368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M. rectus medialis</a:t>
            </a:r>
          </a:p>
        </p:txBody>
      </p:sp>
      <p:sp>
        <p:nvSpPr>
          <p:cNvPr id="40991" name="Line 31"/>
          <p:cNvSpPr>
            <a:spLocks noChangeShapeType="1"/>
          </p:cNvSpPr>
          <p:nvPr/>
        </p:nvSpPr>
        <p:spPr bwMode="auto">
          <a:xfrm flipH="1">
            <a:off x="5795963" y="2133600"/>
            <a:ext cx="2016125" cy="86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8243888" y="5229225"/>
            <a:ext cx="12239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0"/>
              <a:t>Concha nasalis media</a:t>
            </a:r>
          </a:p>
        </p:txBody>
      </p:sp>
      <p:sp>
        <p:nvSpPr>
          <p:cNvPr id="40993" name="Line 33"/>
          <p:cNvSpPr>
            <a:spLocks noChangeShapeType="1"/>
          </p:cNvSpPr>
          <p:nvPr/>
        </p:nvSpPr>
        <p:spPr bwMode="auto">
          <a:xfrm flipH="1" flipV="1">
            <a:off x="7667625" y="5084763"/>
            <a:ext cx="649288" cy="504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4140200" y="6381750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Sinus maxillaris</a:t>
            </a:r>
          </a:p>
        </p:txBody>
      </p:sp>
      <p:sp>
        <p:nvSpPr>
          <p:cNvPr id="40995" name="Text Box 35"/>
          <p:cNvSpPr txBox="1">
            <a:spLocks noChangeArrowheads="1"/>
          </p:cNvSpPr>
          <p:nvPr/>
        </p:nvSpPr>
        <p:spPr bwMode="auto">
          <a:xfrm>
            <a:off x="8243888" y="3573463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Sinus ethmoid.</a:t>
            </a:r>
          </a:p>
        </p:txBody>
      </p:sp>
      <p:sp>
        <p:nvSpPr>
          <p:cNvPr id="40996" name="Line 36"/>
          <p:cNvSpPr>
            <a:spLocks noChangeShapeType="1"/>
          </p:cNvSpPr>
          <p:nvPr/>
        </p:nvSpPr>
        <p:spPr bwMode="auto">
          <a:xfrm flipH="1" flipV="1">
            <a:off x="7235825" y="2924175"/>
            <a:ext cx="1081088" cy="1009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0997" name="Line 37"/>
          <p:cNvSpPr>
            <a:spLocks noChangeShapeType="1"/>
          </p:cNvSpPr>
          <p:nvPr/>
        </p:nvSpPr>
        <p:spPr bwMode="auto">
          <a:xfrm flipH="1">
            <a:off x="7164388" y="3933825"/>
            <a:ext cx="1152525" cy="714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N. abducens (VI)</a:t>
            </a:r>
          </a:p>
        </p:txBody>
      </p:sp>
      <p:pic>
        <p:nvPicPr>
          <p:cNvPr id="366595" name="Picture 3" descr="Motor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88392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3505200" y="14478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Hypofýza</a:t>
            </a:r>
          </a:p>
        </p:txBody>
      </p:sp>
      <p:sp>
        <p:nvSpPr>
          <p:cNvPr id="366597" name="Rectangle 5"/>
          <p:cNvSpPr>
            <a:spLocks noChangeArrowheads="1"/>
          </p:cNvSpPr>
          <p:nvPr/>
        </p:nvSpPr>
        <p:spPr bwMode="auto">
          <a:xfrm>
            <a:off x="4648200" y="1881188"/>
            <a:ext cx="1892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800">
                <a:solidFill>
                  <a:schemeClr val="tx1"/>
                </a:solidFill>
              </a:rPr>
              <a:t>A. carotis interna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5181600" y="2514600"/>
            <a:ext cx="185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Sinus cavernosus</a:t>
            </a:r>
          </a:p>
        </p:txBody>
      </p:sp>
      <p:sp>
        <p:nvSpPr>
          <p:cNvPr id="366599" name="Rectangle 7"/>
          <p:cNvSpPr>
            <a:spLocks noChangeArrowheads="1"/>
          </p:cNvSpPr>
          <p:nvPr/>
        </p:nvSpPr>
        <p:spPr bwMode="auto">
          <a:xfrm>
            <a:off x="5257800" y="52578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VI</a:t>
            </a:r>
          </a:p>
        </p:txBody>
      </p:sp>
      <p:sp>
        <p:nvSpPr>
          <p:cNvPr id="366600" name="Rectangle 8"/>
          <p:cNvSpPr>
            <a:spLocks noChangeArrowheads="1"/>
          </p:cNvSpPr>
          <p:nvPr/>
        </p:nvSpPr>
        <p:spPr bwMode="auto">
          <a:xfrm>
            <a:off x="3429000" y="4191000"/>
            <a:ext cx="179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Ligamentum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Petroclinoideum</a:t>
            </a:r>
          </a:p>
        </p:txBody>
      </p:sp>
      <p:sp>
        <p:nvSpPr>
          <p:cNvPr id="366601" name="Rectangle 9"/>
          <p:cNvSpPr>
            <a:spLocks noChangeArrowheads="1"/>
          </p:cNvSpPr>
          <p:nvPr/>
        </p:nvSpPr>
        <p:spPr bwMode="auto">
          <a:xfrm>
            <a:off x="2819400" y="50292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Clivus</a:t>
            </a:r>
          </a:p>
        </p:txBody>
      </p:sp>
      <p:sp>
        <p:nvSpPr>
          <p:cNvPr id="366602" name="Rectangle 10"/>
          <p:cNvSpPr>
            <a:spLocks noChangeArrowheads="1"/>
          </p:cNvSpPr>
          <p:nvPr/>
        </p:nvSpPr>
        <p:spPr bwMode="auto">
          <a:xfrm>
            <a:off x="2209800" y="5715000"/>
            <a:ext cx="217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Tractus pyramidalis</a:t>
            </a:r>
          </a:p>
        </p:txBody>
      </p:sp>
      <p:sp>
        <p:nvSpPr>
          <p:cNvPr id="366603" name="Rectangle 11"/>
          <p:cNvSpPr>
            <a:spLocks noChangeArrowheads="1"/>
          </p:cNvSpPr>
          <p:nvPr/>
        </p:nvSpPr>
        <p:spPr bwMode="auto">
          <a:xfrm>
            <a:off x="381000" y="5181600"/>
            <a:ext cx="140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Vestibulární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jádro</a:t>
            </a:r>
          </a:p>
        </p:txBody>
      </p:sp>
      <p:sp>
        <p:nvSpPr>
          <p:cNvPr id="366604" name="Rectangle 12"/>
          <p:cNvSpPr>
            <a:spLocks noChangeArrowheads="1"/>
          </p:cNvSpPr>
          <p:nvPr/>
        </p:nvSpPr>
        <p:spPr bwMode="auto">
          <a:xfrm>
            <a:off x="381000" y="24384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IV. komora</a:t>
            </a:r>
          </a:p>
        </p:txBody>
      </p:sp>
      <p:sp>
        <p:nvSpPr>
          <p:cNvPr id="366605" name="Rectangle 13"/>
          <p:cNvSpPr>
            <a:spLocks noChangeArrowheads="1"/>
          </p:cNvSpPr>
          <p:nvPr/>
        </p:nvSpPr>
        <p:spPr bwMode="auto">
          <a:xfrm>
            <a:off x="1295400" y="1676400"/>
            <a:ext cx="122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Lemniscus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medialis</a:t>
            </a:r>
          </a:p>
        </p:txBody>
      </p:sp>
      <p:sp>
        <p:nvSpPr>
          <p:cNvPr id="366606" name="Rectangle 14"/>
          <p:cNvSpPr>
            <a:spLocks noChangeArrowheads="1"/>
          </p:cNvSpPr>
          <p:nvPr/>
        </p:nvSpPr>
        <p:spPr bwMode="auto">
          <a:xfrm>
            <a:off x="2362200" y="1143000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basillaris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N. facialis (VII)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610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Motorická inervace</a:t>
            </a: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orbicularis oculi</a:t>
            </a:r>
          </a:p>
          <a:p>
            <a:pPr lvl="1">
              <a:lnSpc>
                <a:spcPct val="90000"/>
              </a:lnSpc>
            </a:pP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corrugator supercilii</a:t>
            </a:r>
          </a:p>
          <a:p>
            <a:pPr lvl="1">
              <a:lnSpc>
                <a:spcPct val="90000"/>
              </a:lnSpc>
            </a:pP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M. frontalis</a:t>
            </a:r>
          </a:p>
          <a:p>
            <a:pPr>
              <a:lnSpc>
                <a:spcPct val="90000"/>
              </a:lnSpc>
            </a:pPr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Autonomní (parasympatická) inervace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altLang="cs-CZ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Nucleus salivatorius superior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 n.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intermedius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ganglion pterygopalatinum 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(přepojení na postsynaptické vlákno)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cs-CZ" altLang="cs-CZ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maxillaris (V/2)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n. zygomaticus 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cs-CZ" alt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n. lacrimalis (V/1)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cs-CZ" altLang="cs-CZ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1" name="Rectangle 1027"/>
          <p:cNvSpPr>
            <a:spLocks noChangeArrowheads="1"/>
          </p:cNvSpPr>
          <p:nvPr/>
        </p:nvSpPr>
        <p:spPr bwMode="auto">
          <a:xfrm>
            <a:off x="0" y="685800"/>
            <a:ext cx="172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frontalis</a:t>
            </a:r>
          </a:p>
        </p:txBody>
      </p:sp>
      <p:sp>
        <p:nvSpPr>
          <p:cNvPr id="483332" name="Line 1028"/>
          <p:cNvSpPr>
            <a:spLocks noChangeShapeType="1"/>
          </p:cNvSpPr>
          <p:nvPr/>
        </p:nvSpPr>
        <p:spPr bwMode="auto">
          <a:xfrm flipV="1">
            <a:off x="685800" y="152400"/>
            <a:ext cx="990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3333" name="Rectangle 1029"/>
          <p:cNvSpPr>
            <a:spLocks noChangeArrowheads="1"/>
          </p:cNvSpPr>
          <p:nvPr/>
        </p:nvSpPr>
        <p:spPr bwMode="auto">
          <a:xfrm>
            <a:off x="3581400" y="-49213"/>
            <a:ext cx="2044700" cy="8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corrugator</a:t>
            </a:r>
          </a:p>
          <a:p>
            <a:r>
              <a:rPr lang="cs-CZ" altLang="cs-CZ"/>
              <a:t>supercilii</a:t>
            </a:r>
            <a:endParaRPr lang="cs-CZ" altLang="cs-CZ" sz="2000"/>
          </a:p>
        </p:txBody>
      </p:sp>
      <p:sp>
        <p:nvSpPr>
          <p:cNvPr id="483334" name="Line 1030"/>
          <p:cNvSpPr>
            <a:spLocks noChangeShapeType="1"/>
          </p:cNvSpPr>
          <p:nvPr/>
        </p:nvSpPr>
        <p:spPr bwMode="auto">
          <a:xfrm>
            <a:off x="5029200" y="457200"/>
            <a:ext cx="1371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3337" name="Rectangle 1033"/>
          <p:cNvSpPr>
            <a:spLocks noChangeArrowheads="1"/>
          </p:cNvSpPr>
          <p:nvPr/>
        </p:nvSpPr>
        <p:spPr bwMode="auto">
          <a:xfrm>
            <a:off x="228600" y="5638800"/>
            <a:ext cx="283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orbicullaris oculi</a:t>
            </a:r>
          </a:p>
        </p:txBody>
      </p:sp>
      <p:sp>
        <p:nvSpPr>
          <p:cNvPr id="483338" name="Line 1034"/>
          <p:cNvSpPr>
            <a:spLocks noChangeShapeType="1"/>
          </p:cNvSpPr>
          <p:nvPr/>
        </p:nvSpPr>
        <p:spPr bwMode="auto">
          <a:xfrm flipV="1">
            <a:off x="838200" y="4114800"/>
            <a:ext cx="9906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057400"/>
            <a:ext cx="7772400" cy="1143000"/>
          </a:xfrm>
        </p:spPr>
        <p:txBody>
          <a:bodyPr anchor="ctr"/>
          <a:lstStyle/>
          <a:p>
            <a:r>
              <a:rPr lang="cs-CZ" altLang="cs-CZ" sz="5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Senzitivní inervace oka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79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75" name="Line 3"/>
          <p:cNvSpPr>
            <a:spLocks noChangeShapeType="1"/>
          </p:cNvSpPr>
          <p:nvPr/>
        </p:nvSpPr>
        <p:spPr bwMode="auto">
          <a:xfrm flipV="1">
            <a:off x="3352800" y="48768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76" name="Line 4"/>
          <p:cNvSpPr>
            <a:spLocks noChangeShapeType="1"/>
          </p:cNvSpPr>
          <p:nvPr/>
        </p:nvSpPr>
        <p:spPr bwMode="auto">
          <a:xfrm flipV="1">
            <a:off x="2438400" y="40386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77" name="Line 5"/>
          <p:cNvSpPr>
            <a:spLocks noChangeShapeType="1"/>
          </p:cNvSpPr>
          <p:nvPr/>
        </p:nvSpPr>
        <p:spPr bwMode="auto">
          <a:xfrm flipV="1">
            <a:off x="1828800" y="3810000"/>
            <a:ext cx="2057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78" name="Line 6"/>
          <p:cNvSpPr>
            <a:spLocks noChangeShapeType="1"/>
          </p:cNvSpPr>
          <p:nvPr/>
        </p:nvSpPr>
        <p:spPr bwMode="auto">
          <a:xfrm>
            <a:off x="1676400" y="3352800"/>
            <a:ext cx="2514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2590800" y="2743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80" name="Line 8"/>
          <p:cNvSpPr>
            <a:spLocks noChangeShapeType="1"/>
          </p:cNvSpPr>
          <p:nvPr/>
        </p:nvSpPr>
        <p:spPr bwMode="auto">
          <a:xfrm>
            <a:off x="1676400" y="2057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81" name="Line 9"/>
          <p:cNvSpPr>
            <a:spLocks noChangeShapeType="1"/>
          </p:cNvSpPr>
          <p:nvPr/>
        </p:nvSpPr>
        <p:spPr bwMode="auto">
          <a:xfrm>
            <a:off x="1676400" y="15240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82" name="Line 10"/>
          <p:cNvSpPr>
            <a:spLocks noChangeShapeType="1"/>
          </p:cNvSpPr>
          <p:nvPr/>
        </p:nvSpPr>
        <p:spPr bwMode="auto">
          <a:xfrm>
            <a:off x="2667000" y="6858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83" name="Rectangle 11"/>
          <p:cNvSpPr>
            <a:spLocks noChangeArrowheads="1"/>
          </p:cNvSpPr>
          <p:nvPr/>
        </p:nvSpPr>
        <p:spPr bwMode="auto">
          <a:xfrm>
            <a:off x="2209800" y="6216650"/>
            <a:ext cx="142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IV.  Komora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mozková</a:t>
            </a:r>
          </a:p>
        </p:txBody>
      </p:sp>
      <p:sp>
        <p:nvSpPr>
          <p:cNvPr id="489484" name="Rectangle 12"/>
          <p:cNvSpPr>
            <a:spLocks noChangeArrowheads="1"/>
          </p:cNvSpPr>
          <p:nvPr/>
        </p:nvSpPr>
        <p:spPr bwMode="auto">
          <a:xfrm>
            <a:off x="381000" y="25908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489485" name="Rectangle 13"/>
          <p:cNvSpPr>
            <a:spLocks noChangeArrowheads="1"/>
          </p:cNvSpPr>
          <p:nvPr/>
        </p:nvSpPr>
        <p:spPr bwMode="auto">
          <a:xfrm>
            <a:off x="381000" y="32004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489486" name="Rectangle 14"/>
          <p:cNvSpPr>
            <a:spLocks noChangeArrowheads="1"/>
          </p:cNvSpPr>
          <p:nvPr/>
        </p:nvSpPr>
        <p:spPr bwMode="auto">
          <a:xfrm>
            <a:off x="381000" y="38100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489487" name="Rectangle 15"/>
          <p:cNvSpPr>
            <a:spLocks noChangeArrowheads="1"/>
          </p:cNvSpPr>
          <p:nvPr/>
        </p:nvSpPr>
        <p:spPr bwMode="auto">
          <a:xfrm>
            <a:off x="304800" y="4267200"/>
            <a:ext cx="214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Nucleus salivatorius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superior n. VII</a:t>
            </a:r>
          </a:p>
        </p:txBody>
      </p:sp>
      <p:sp>
        <p:nvSpPr>
          <p:cNvPr id="489488" name="Rectangle 16"/>
          <p:cNvSpPr>
            <a:spLocks noChangeArrowheads="1"/>
          </p:cNvSpPr>
          <p:nvPr/>
        </p:nvSpPr>
        <p:spPr bwMode="auto">
          <a:xfrm>
            <a:off x="381000" y="18288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489489" name="Rectangle 17"/>
          <p:cNvSpPr>
            <a:spLocks noChangeArrowheads="1"/>
          </p:cNvSpPr>
          <p:nvPr/>
        </p:nvSpPr>
        <p:spPr bwMode="auto">
          <a:xfrm>
            <a:off x="381000" y="1295400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III</a:t>
            </a:r>
          </a:p>
        </p:txBody>
      </p:sp>
      <p:sp>
        <p:nvSpPr>
          <p:cNvPr id="489490" name="Rectangle 18"/>
          <p:cNvSpPr>
            <a:spLocks noChangeArrowheads="1"/>
          </p:cNvSpPr>
          <p:nvPr/>
        </p:nvSpPr>
        <p:spPr bwMode="auto">
          <a:xfrm>
            <a:off x="0" y="381000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Parasympatické  Edinger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Westphalovo jádro n. III</a:t>
            </a:r>
          </a:p>
        </p:txBody>
      </p:sp>
      <p:sp>
        <p:nvSpPr>
          <p:cNvPr id="489491" name="Line 19"/>
          <p:cNvSpPr>
            <a:spLocks noChangeShapeType="1"/>
          </p:cNvSpPr>
          <p:nvPr/>
        </p:nvSpPr>
        <p:spPr bwMode="auto">
          <a:xfrm flipH="1">
            <a:off x="4419600" y="3810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92" name="Line 20"/>
          <p:cNvSpPr>
            <a:spLocks noChangeShapeType="1"/>
          </p:cNvSpPr>
          <p:nvPr/>
        </p:nvSpPr>
        <p:spPr bwMode="auto">
          <a:xfrm flipH="1">
            <a:off x="5867400" y="7620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493" name="Line 21"/>
          <p:cNvSpPr>
            <a:spLocks noChangeShapeType="1"/>
          </p:cNvSpPr>
          <p:nvPr/>
        </p:nvSpPr>
        <p:spPr bwMode="auto">
          <a:xfrm flipH="1">
            <a:off x="5562600" y="1143000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494" name="Line 22"/>
          <p:cNvSpPr>
            <a:spLocks noChangeShapeType="1"/>
          </p:cNvSpPr>
          <p:nvPr/>
        </p:nvSpPr>
        <p:spPr bwMode="auto">
          <a:xfrm flipH="1" flipV="1">
            <a:off x="6400800" y="1676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495" name="Line 23"/>
          <p:cNvSpPr>
            <a:spLocks noChangeShapeType="1"/>
          </p:cNvSpPr>
          <p:nvPr/>
        </p:nvSpPr>
        <p:spPr bwMode="auto">
          <a:xfrm flipH="1" flipV="1">
            <a:off x="4876800" y="1600200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96" name="Line 24"/>
          <p:cNvSpPr>
            <a:spLocks noChangeShapeType="1"/>
          </p:cNvSpPr>
          <p:nvPr/>
        </p:nvSpPr>
        <p:spPr bwMode="auto">
          <a:xfrm flipH="1" flipV="1">
            <a:off x="4800600" y="2133600"/>
            <a:ext cx="2057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97" name="Line 25"/>
          <p:cNvSpPr>
            <a:spLocks noChangeShapeType="1"/>
          </p:cNvSpPr>
          <p:nvPr/>
        </p:nvSpPr>
        <p:spPr bwMode="auto">
          <a:xfrm flipH="1" flipV="1">
            <a:off x="4572000" y="2438400"/>
            <a:ext cx="17526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98" name="Line 26"/>
          <p:cNvSpPr>
            <a:spLocks noChangeShapeType="1"/>
          </p:cNvSpPr>
          <p:nvPr/>
        </p:nvSpPr>
        <p:spPr bwMode="auto">
          <a:xfrm flipH="1" flipV="1">
            <a:off x="5029200" y="3124200"/>
            <a:ext cx="12954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499" name="Line 27"/>
          <p:cNvSpPr>
            <a:spLocks noChangeShapeType="1"/>
          </p:cNvSpPr>
          <p:nvPr/>
        </p:nvSpPr>
        <p:spPr bwMode="auto">
          <a:xfrm flipH="1">
            <a:off x="4800600" y="3200400"/>
            <a:ext cx="1524000" cy="2362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9500" name="Rectangle 28"/>
          <p:cNvSpPr>
            <a:spLocks noChangeArrowheads="1"/>
          </p:cNvSpPr>
          <p:nvPr/>
        </p:nvSpPr>
        <p:spPr bwMode="auto">
          <a:xfrm>
            <a:off x="6330950" y="2819400"/>
            <a:ext cx="281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Jádro n.V (mesencefalické,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pontinní, spinální)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9501" name="Rectangle 29"/>
          <p:cNvSpPr>
            <a:spLocks noChangeArrowheads="1"/>
          </p:cNvSpPr>
          <p:nvPr/>
        </p:nvSpPr>
        <p:spPr bwMode="auto">
          <a:xfrm>
            <a:off x="6858000" y="2057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Colliculuc superior</a:t>
            </a:r>
          </a:p>
        </p:txBody>
      </p:sp>
      <p:sp>
        <p:nvSpPr>
          <p:cNvPr id="489502" name="Rectangle 30"/>
          <p:cNvSpPr>
            <a:spLocks noChangeArrowheads="1"/>
          </p:cNvSpPr>
          <p:nvPr/>
        </p:nvSpPr>
        <p:spPr bwMode="auto">
          <a:xfrm>
            <a:off x="6858000" y="23622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Colliculuc 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9503" name="Rectangle 31"/>
          <p:cNvSpPr>
            <a:spLocks noChangeArrowheads="1"/>
          </p:cNvSpPr>
          <p:nvPr/>
        </p:nvSpPr>
        <p:spPr bwMode="auto">
          <a:xfrm>
            <a:off x="6972300" y="1447800"/>
            <a:ext cx="217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laterale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9504" name="Rectangle 32"/>
          <p:cNvSpPr>
            <a:spLocks noChangeArrowheads="1"/>
          </p:cNvSpPr>
          <p:nvPr/>
        </p:nvSpPr>
        <p:spPr bwMode="auto">
          <a:xfrm>
            <a:off x="6934200" y="838200"/>
            <a:ext cx="203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mediale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9505" name="Rectangle 33"/>
          <p:cNvSpPr>
            <a:spLocks noChangeArrowheads="1"/>
          </p:cNvSpPr>
          <p:nvPr/>
        </p:nvSpPr>
        <p:spPr bwMode="auto">
          <a:xfrm>
            <a:off x="6934200" y="533400"/>
            <a:ext cx="170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Pulvinar thalami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9506" name="Rectangle 34"/>
          <p:cNvSpPr>
            <a:spLocks noChangeArrowheads="1"/>
          </p:cNvSpPr>
          <p:nvPr/>
        </p:nvSpPr>
        <p:spPr bwMode="auto">
          <a:xfrm>
            <a:off x="6934200" y="152400"/>
            <a:ext cx="156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Corpus pineale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489507" name="Rectangle 35"/>
          <p:cNvSpPr>
            <a:spLocks noChangeArrowheads="1"/>
          </p:cNvSpPr>
          <p:nvPr/>
        </p:nvSpPr>
        <p:spPr bwMode="auto">
          <a:xfrm>
            <a:off x="7086600" y="4191000"/>
            <a:ext cx="197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cochlearis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posterior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9508" name="Line 36"/>
          <p:cNvSpPr>
            <a:spLocks noChangeShapeType="1"/>
          </p:cNvSpPr>
          <p:nvPr/>
        </p:nvSpPr>
        <p:spPr bwMode="auto">
          <a:xfrm flipH="1" flipV="1">
            <a:off x="5638800" y="43434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09" name="Rectangle 37"/>
          <p:cNvSpPr>
            <a:spLocks noChangeArrowheads="1"/>
          </p:cNvSpPr>
          <p:nvPr/>
        </p:nvSpPr>
        <p:spPr bwMode="auto">
          <a:xfrm>
            <a:off x="7086600" y="4953000"/>
            <a:ext cx="210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vestibularis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medialis</a:t>
            </a:r>
          </a:p>
        </p:txBody>
      </p:sp>
      <p:sp>
        <p:nvSpPr>
          <p:cNvPr id="489510" name="Line 38"/>
          <p:cNvSpPr>
            <a:spLocks noChangeShapeType="1"/>
          </p:cNvSpPr>
          <p:nvPr/>
        </p:nvSpPr>
        <p:spPr bwMode="auto">
          <a:xfrm flipH="1" flipV="1">
            <a:off x="4724400" y="4648200"/>
            <a:ext cx="2362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11" name="Rectangle 39"/>
          <p:cNvSpPr>
            <a:spLocks noChangeArrowheads="1"/>
          </p:cNvSpPr>
          <p:nvPr/>
        </p:nvSpPr>
        <p:spPr bwMode="auto">
          <a:xfrm>
            <a:off x="7086600" y="57150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solitarius</a:t>
            </a:r>
          </a:p>
        </p:txBody>
      </p:sp>
      <p:sp>
        <p:nvSpPr>
          <p:cNvPr id="489512" name="Line 40"/>
          <p:cNvSpPr>
            <a:spLocks noChangeShapeType="1"/>
          </p:cNvSpPr>
          <p:nvPr/>
        </p:nvSpPr>
        <p:spPr bwMode="auto">
          <a:xfrm flipH="1" flipV="1">
            <a:off x="4495800" y="5791200"/>
            <a:ext cx="2514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13" name="Rectangle 41"/>
          <p:cNvSpPr>
            <a:spLocks noChangeArrowheads="1"/>
          </p:cNvSpPr>
          <p:nvPr/>
        </p:nvSpPr>
        <p:spPr bwMode="auto">
          <a:xfrm>
            <a:off x="304800" y="4876800"/>
            <a:ext cx="2044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salivatorius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9514" name="Line 42"/>
          <p:cNvSpPr>
            <a:spLocks noChangeShapeType="1"/>
          </p:cNvSpPr>
          <p:nvPr/>
        </p:nvSpPr>
        <p:spPr bwMode="auto">
          <a:xfrm flipV="1">
            <a:off x="2362200" y="43434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15" name="Rectangle 43"/>
          <p:cNvSpPr>
            <a:spLocks noChangeArrowheads="1"/>
          </p:cNvSpPr>
          <p:nvPr/>
        </p:nvSpPr>
        <p:spPr bwMode="auto">
          <a:xfrm>
            <a:off x="304800" y="5942013"/>
            <a:ext cx="1758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dorsalis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nervi vagi</a:t>
            </a:r>
          </a:p>
          <a:p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89516" name="Line 44"/>
          <p:cNvSpPr>
            <a:spLocks noChangeShapeType="1"/>
          </p:cNvSpPr>
          <p:nvPr/>
        </p:nvSpPr>
        <p:spPr bwMode="auto">
          <a:xfrm flipV="1">
            <a:off x="1600200" y="4953000"/>
            <a:ext cx="2514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17" name="Rectangle 45"/>
          <p:cNvSpPr>
            <a:spLocks noChangeArrowheads="1"/>
          </p:cNvSpPr>
          <p:nvPr/>
        </p:nvSpPr>
        <p:spPr bwMode="auto">
          <a:xfrm>
            <a:off x="304800" y="54864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ambiguus</a:t>
            </a:r>
          </a:p>
        </p:txBody>
      </p:sp>
      <p:sp>
        <p:nvSpPr>
          <p:cNvPr id="489518" name="Line 46"/>
          <p:cNvSpPr>
            <a:spLocks noChangeShapeType="1"/>
          </p:cNvSpPr>
          <p:nvPr/>
        </p:nvSpPr>
        <p:spPr bwMode="auto">
          <a:xfrm flipV="1">
            <a:off x="2133600" y="46482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19" name="Rectangle 47"/>
          <p:cNvSpPr>
            <a:spLocks noChangeArrowheads="1"/>
          </p:cNvSpPr>
          <p:nvPr/>
        </p:nvSpPr>
        <p:spPr bwMode="auto">
          <a:xfrm>
            <a:off x="2362200" y="5562600"/>
            <a:ext cx="146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</a:t>
            </a:r>
          </a:p>
        </p:txBody>
      </p:sp>
      <p:sp>
        <p:nvSpPr>
          <p:cNvPr id="489520" name="Line 48"/>
          <p:cNvSpPr>
            <a:spLocks noChangeShapeType="1"/>
          </p:cNvSpPr>
          <p:nvPr/>
        </p:nvSpPr>
        <p:spPr bwMode="auto">
          <a:xfrm flipV="1">
            <a:off x="3200400" y="49530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9521" name="Rectangle 49"/>
          <p:cNvSpPr>
            <a:spLocks noChangeArrowheads="1"/>
          </p:cNvSpPr>
          <p:nvPr/>
        </p:nvSpPr>
        <p:spPr bwMode="auto">
          <a:xfrm>
            <a:off x="6724650" y="6491288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accessorii</a:t>
            </a:r>
          </a:p>
        </p:txBody>
      </p:sp>
      <p:sp>
        <p:nvSpPr>
          <p:cNvPr id="489522" name="Line 50"/>
          <p:cNvSpPr>
            <a:spLocks noChangeShapeType="1"/>
          </p:cNvSpPr>
          <p:nvPr/>
        </p:nvSpPr>
        <p:spPr bwMode="auto">
          <a:xfrm flipH="1" flipV="1">
            <a:off x="4191000" y="6477000"/>
            <a:ext cx="2514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0"/>
            <a:ext cx="3878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0499" name="Line 3"/>
          <p:cNvSpPr>
            <a:spLocks noChangeShapeType="1"/>
          </p:cNvSpPr>
          <p:nvPr/>
        </p:nvSpPr>
        <p:spPr bwMode="auto">
          <a:xfrm flipV="1">
            <a:off x="2438400" y="38100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0" name="Line 4"/>
          <p:cNvSpPr>
            <a:spLocks noChangeShapeType="1"/>
          </p:cNvSpPr>
          <p:nvPr/>
        </p:nvSpPr>
        <p:spPr bwMode="auto">
          <a:xfrm flipV="1">
            <a:off x="2590800" y="3581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1" name="Line 5"/>
          <p:cNvSpPr>
            <a:spLocks noChangeShapeType="1"/>
          </p:cNvSpPr>
          <p:nvPr/>
        </p:nvSpPr>
        <p:spPr bwMode="auto">
          <a:xfrm flipV="1">
            <a:off x="2133600" y="35814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2" name="Line 6"/>
          <p:cNvSpPr>
            <a:spLocks noChangeShapeType="1"/>
          </p:cNvSpPr>
          <p:nvPr/>
        </p:nvSpPr>
        <p:spPr bwMode="auto">
          <a:xfrm>
            <a:off x="1143000" y="2438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3" name="Line 7"/>
          <p:cNvSpPr>
            <a:spLocks noChangeShapeType="1"/>
          </p:cNvSpPr>
          <p:nvPr/>
        </p:nvSpPr>
        <p:spPr bwMode="auto">
          <a:xfrm>
            <a:off x="1752600" y="1752600"/>
            <a:ext cx="10668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4" name="Line 8"/>
          <p:cNvSpPr>
            <a:spLocks noChangeShapeType="1"/>
          </p:cNvSpPr>
          <p:nvPr/>
        </p:nvSpPr>
        <p:spPr bwMode="auto">
          <a:xfrm>
            <a:off x="2362200" y="1066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5" name="Line 9"/>
          <p:cNvSpPr>
            <a:spLocks noChangeShapeType="1"/>
          </p:cNvSpPr>
          <p:nvPr/>
        </p:nvSpPr>
        <p:spPr bwMode="auto">
          <a:xfrm>
            <a:off x="2057400" y="457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6" name="Line 10"/>
          <p:cNvSpPr>
            <a:spLocks noChangeShapeType="1"/>
          </p:cNvSpPr>
          <p:nvPr/>
        </p:nvSpPr>
        <p:spPr bwMode="auto">
          <a:xfrm flipH="1">
            <a:off x="4800600" y="304800"/>
            <a:ext cx="2057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7" name="Line 11"/>
          <p:cNvSpPr>
            <a:spLocks noChangeShapeType="1"/>
          </p:cNvSpPr>
          <p:nvPr/>
        </p:nvSpPr>
        <p:spPr bwMode="auto">
          <a:xfrm flipH="1">
            <a:off x="4724400" y="304800"/>
            <a:ext cx="2133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8" name="Line 12"/>
          <p:cNvSpPr>
            <a:spLocks noChangeShapeType="1"/>
          </p:cNvSpPr>
          <p:nvPr/>
        </p:nvSpPr>
        <p:spPr bwMode="auto">
          <a:xfrm flipH="1">
            <a:off x="4876800" y="990600"/>
            <a:ext cx="1981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09" name="Line 13"/>
          <p:cNvSpPr>
            <a:spLocks noChangeShapeType="1"/>
          </p:cNvSpPr>
          <p:nvPr/>
        </p:nvSpPr>
        <p:spPr bwMode="auto">
          <a:xfrm flipH="1">
            <a:off x="5638800" y="144780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10" name="Line 14"/>
          <p:cNvSpPr>
            <a:spLocks noChangeShapeType="1"/>
          </p:cNvSpPr>
          <p:nvPr/>
        </p:nvSpPr>
        <p:spPr bwMode="auto">
          <a:xfrm flipH="1">
            <a:off x="5029200" y="2209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11" name="Line 15"/>
          <p:cNvSpPr>
            <a:spLocks noChangeShapeType="1"/>
          </p:cNvSpPr>
          <p:nvPr/>
        </p:nvSpPr>
        <p:spPr bwMode="auto">
          <a:xfrm flipH="1" flipV="1">
            <a:off x="5334000" y="2514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12" name="Line 16"/>
          <p:cNvSpPr>
            <a:spLocks noChangeShapeType="1"/>
          </p:cNvSpPr>
          <p:nvPr/>
        </p:nvSpPr>
        <p:spPr bwMode="auto">
          <a:xfrm flipH="1" flipV="1">
            <a:off x="5638800" y="26670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13" name="Line 17"/>
          <p:cNvSpPr>
            <a:spLocks noChangeShapeType="1"/>
          </p:cNvSpPr>
          <p:nvPr/>
        </p:nvSpPr>
        <p:spPr bwMode="auto">
          <a:xfrm flipH="1" flipV="1">
            <a:off x="4648200" y="3200400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14" name="Line 18"/>
          <p:cNvSpPr>
            <a:spLocks noChangeShapeType="1"/>
          </p:cNvSpPr>
          <p:nvPr/>
        </p:nvSpPr>
        <p:spPr bwMode="auto">
          <a:xfrm flipH="1" flipV="1">
            <a:off x="4495800" y="3581400"/>
            <a:ext cx="2438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0515" name="Rectangle 19"/>
          <p:cNvSpPr>
            <a:spLocks noChangeArrowheads="1"/>
          </p:cNvSpPr>
          <p:nvPr/>
        </p:nvSpPr>
        <p:spPr bwMode="auto">
          <a:xfrm>
            <a:off x="0" y="4419600"/>
            <a:ext cx="267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vestibulocochlearis VIII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16" name="Rectangle 20"/>
          <p:cNvSpPr>
            <a:spLocks noChangeArrowheads="1"/>
          </p:cNvSpPr>
          <p:nvPr/>
        </p:nvSpPr>
        <p:spPr bwMode="auto">
          <a:xfrm>
            <a:off x="838200" y="4038600"/>
            <a:ext cx="168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abducens VI</a:t>
            </a:r>
          </a:p>
        </p:txBody>
      </p:sp>
      <p:sp>
        <p:nvSpPr>
          <p:cNvPr id="490517" name="Rectangle 21"/>
          <p:cNvSpPr>
            <a:spLocks noChangeArrowheads="1"/>
          </p:cNvSpPr>
          <p:nvPr/>
        </p:nvSpPr>
        <p:spPr bwMode="auto">
          <a:xfrm>
            <a:off x="990600" y="3429000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 facialis</a:t>
            </a:r>
          </a:p>
        </p:txBody>
      </p:sp>
      <p:sp>
        <p:nvSpPr>
          <p:cNvPr id="490518" name="Rectangle 22"/>
          <p:cNvSpPr>
            <a:spLocks noChangeArrowheads="1"/>
          </p:cNvSpPr>
          <p:nvPr/>
        </p:nvSpPr>
        <p:spPr bwMode="auto">
          <a:xfrm>
            <a:off x="457200" y="2209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Pons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19" name="Rectangle 23"/>
          <p:cNvSpPr>
            <a:spLocks noChangeArrowheads="1"/>
          </p:cNvSpPr>
          <p:nvPr/>
        </p:nvSpPr>
        <p:spPr bwMode="auto">
          <a:xfrm>
            <a:off x="228600" y="15240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trigeminus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20" name="Rectangle 24"/>
          <p:cNvSpPr>
            <a:spLocks noChangeArrowheads="1"/>
          </p:cNvSpPr>
          <p:nvPr/>
        </p:nvSpPr>
        <p:spPr bwMode="auto">
          <a:xfrm>
            <a:off x="457200" y="838200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oculomotorius</a:t>
            </a:r>
          </a:p>
        </p:txBody>
      </p:sp>
      <p:sp>
        <p:nvSpPr>
          <p:cNvPr id="490521" name="Rectangle 25"/>
          <p:cNvSpPr>
            <a:spLocks noChangeArrowheads="1"/>
          </p:cNvSpPr>
          <p:nvPr/>
        </p:nvSpPr>
        <p:spPr bwMode="auto">
          <a:xfrm>
            <a:off x="533400" y="2286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ruber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22" name="Rectangle 26"/>
          <p:cNvSpPr>
            <a:spLocks noChangeArrowheads="1"/>
          </p:cNvSpPr>
          <p:nvPr/>
        </p:nvSpPr>
        <p:spPr bwMode="auto">
          <a:xfrm>
            <a:off x="6813550" y="0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Parasympatické a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motorické jádro n. III</a:t>
            </a:r>
          </a:p>
        </p:txBody>
      </p:sp>
      <p:sp>
        <p:nvSpPr>
          <p:cNvPr id="490523" name="Rectangle 27"/>
          <p:cNvSpPr>
            <a:spLocks noChangeArrowheads="1"/>
          </p:cNvSpPr>
          <p:nvPr/>
        </p:nvSpPr>
        <p:spPr bwMode="auto">
          <a:xfrm>
            <a:off x="6858000" y="762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490524" name="Rectangle 28"/>
          <p:cNvSpPr>
            <a:spLocks noChangeArrowheads="1"/>
          </p:cNvSpPr>
          <p:nvPr/>
        </p:nvSpPr>
        <p:spPr bwMode="auto">
          <a:xfrm>
            <a:off x="6858000" y="1219200"/>
            <a:ext cx="201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trochlearis</a:t>
            </a:r>
            <a:r>
              <a:rPr lang="cs-CZ" altLang="cs-CZ" sz="1800" b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- dorzální výstup !!!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25" name="Rectangle 29"/>
          <p:cNvSpPr>
            <a:spLocks noChangeArrowheads="1"/>
          </p:cNvSpPr>
          <p:nvPr/>
        </p:nvSpPr>
        <p:spPr bwMode="auto">
          <a:xfrm>
            <a:off x="6858000" y="19812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490526" name="Rectangle 30"/>
          <p:cNvSpPr>
            <a:spLocks noChangeArrowheads="1"/>
          </p:cNvSpPr>
          <p:nvPr/>
        </p:nvSpPr>
        <p:spPr bwMode="auto">
          <a:xfrm>
            <a:off x="6858000" y="2286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490527" name="Rectangle 31"/>
          <p:cNvSpPr>
            <a:spLocks noChangeArrowheads="1"/>
          </p:cNvSpPr>
          <p:nvPr/>
        </p:nvSpPr>
        <p:spPr bwMode="auto">
          <a:xfrm>
            <a:off x="6858000" y="25908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Ventriculus quartus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(IV. komora)</a:t>
            </a:r>
            <a:endParaRPr lang="en-US" altLang="cs-CZ" sz="1800" b="0">
              <a:solidFill>
                <a:schemeClr val="tx1"/>
              </a:solidFill>
            </a:endParaRPr>
          </a:p>
        </p:txBody>
      </p:sp>
      <p:sp>
        <p:nvSpPr>
          <p:cNvPr id="490528" name="Rectangle 32"/>
          <p:cNvSpPr>
            <a:spLocks noChangeArrowheads="1"/>
          </p:cNvSpPr>
          <p:nvPr/>
        </p:nvSpPr>
        <p:spPr bwMode="auto">
          <a:xfrm>
            <a:off x="6858000" y="32004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490529" name="Rectangle 33"/>
          <p:cNvSpPr>
            <a:spLocks noChangeArrowheads="1"/>
          </p:cNvSpPr>
          <p:nvPr/>
        </p:nvSpPr>
        <p:spPr bwMode="auto">
          <a:xfrm>
            <a:off x="6858000" y="3733800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Nucleus salivatorius 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superior n. VII</a:t>
            </a:r>
          </a:p>
        </p:txBody>
      </p:sp>
      <p:sp>
        <p:nvSpPr>
          <p:cNvPr id="490530" name="Rectangle 34"/>
          <p:cNvSpPr>
            <a:spLocks noChangeArrowheads="1"/>
          </p:cNvSpPr>
          <p:nvPr/>
        </p:nvSpPr>
        <p:spPr bwMode="auto">
          <a:xfrm>
            <a:off x="6858000" y="4648200"/>
            <a:ext cx="154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31" name="Line 35"/>
          <p:cNvSpPr>
            <a:spLocks noChangeShapeType="1"/>
          </p:cNvSpPr>
          <p:nvPr/>
        </p:nvSpPr>
        <p:spPr bwMode="auto">
          <a:xfrm flipH="1" flipV="1">
            <a:off x="5029200" y="43434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32" name="Rectangle 36"/>
          <p:cNvSpPr>
            <a:spLocks noChangeArrowheads="1"/>
          </p:cNvSpPr>
          <p:nvPr/>
        </p:nvSpPr>
        <p:spPr bwMode="auto">
          <a:xfrm>
            <a:off x="0" y="5410200"/>
            <a:ext cx="196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hypoglossus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33" name="Line 37"/>
          <p:cNvSpPr>
            <a:spLocks noChangeShapeType="1"/>
          </p:cNvSpPr>
          <p:nvPr/>
        </p:nvSpPr>
        <p:spPr bwMode="auto">
          <a:xfrm flipV="1">
            <a:off x="2057400" y="4343400"/>
            <a:ext cx="1828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34" name="Line 38"/>
          <p:cNvSpPr>
            <a:spLocks noChangeShapeType="1"/>
          </p:cNvSpPr>
          <p:nvPr/>
        </p:nvSpPr>
        <p:spPr bwMode="auto">
          <a:xfrm flipV="1">
            <a:off x="2057400" y="4648200"/>
            <a:ext cx="1905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35" name="Line 39"/>
          <p:cNvSpPr>
            <a:spLocks noChangeShapeType="1"/>
          </p:cNvSpPr>
          <p:nvPr/>
        </p:nvSpPr>
        <p:spPr bwMode="auto">
          <a:xfrm flipV="1">
            <a:off x="2057400" y="49530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36" name="Rectangle 40"/>
          <p:cNvSpPr>
            <a:spLocks noChangeArrowheads="1"/>
          </p:cNvSpPr>
          <p:nvPr/>
        </p:nvSpPr>
        <p:spPr bwMode="auto">
          <a:xfrm>
            <a:off x="6858000" y="54864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accessorii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37" name="Line 41"/>
          <p:cNvSpPr>
            <a:spLocks noChangeShapeType="1"/>
          </p:cNvSpPr>
          <p:nvPr/>
        </p:nvSpPr>
        <p:spPr bwMode="auto">
          <a:xfrm flipH="1" flipV="1">
            <a:off x="4876800" y="5638800"/>
            <a:ext cx="1905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38" name="Rectangle 42"/>
          <p:cNvSpPr>
            <a:spLocks noChangeArrowheads="1"/>
          </p:cNvSpPr>
          <p:nvPr/>
        </p:nvSpPr>
        <p:spPr bwMode="auto">
          <a:xfrm>
            <a:off x="3276600" y="5867400"/>
            <a:ext cx="156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accessorius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                  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39" name="Line 43"/>
          <p:cNvSpPr>
            <a:spLocks noChangeShapeType="1"/>
          </p:cNvSpPr>
          <p:nvPr/>
        </p:nvSpPr>
        <p:spPr bwMode="auto">
          <a:xfrm flipH="1" flipV="1">
            <a:off x="4191000" y="4876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40" name="Rectangle 44"/>
          <p:cNvSpPr>
            <a:spLocks noChangeArrowheads="1"/>
          </p:cNvSpPr>
          <p:nvPr/>
        </p:nvSpPr>
        <p:spPr bwMode="auto">
          <a:xfrm>
            <a:off x="0" y="4800600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glossopharyngeus IX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90541" name="Line 45"/>
          <p:cNvSpPr>
            <a:spLocks noChangeShapeType="1"/>
          </p:cNvSpPr>
          <p:nvPr/>
        </p:nvSpPr>
        <p:spPr bwMode="auto">
          <a:xfrm flipV="1">
            <a:off x="2438400" y="42672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0542" name="Rectangle 46"/>
          <p:cNvSpPr>
            <a:spLocks noChangeArrowheads="1"/>
          </p:cNvSpPr>
          <p:nvPr/>
        </p:nvSpPr>
        <p:spPr bwMode="auto">
          <a:xfrm>
            <a:off x="0" y="51054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vagus X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cs-CZ" altLang="cs-CZ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Ganglion trigeminale</a:t>
            </a:r>
          </a:p>
        </p:txBody>
      </p:sp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6477000" y="1676400"/>
            <a:ext cx="233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ophthalmicus (V/1)</a:t>
            </a:r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6553200" y="2438400"/>
            <a:ext cx="1993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maxillaris (V/2)</a:t>
            </a:r>
          </a:p>
        </p:txBody>
      </p:sp>
      <p:sp>
        <p:nvSpPr>
          <p:cNvPr id="491528" name="Rectangle 8"/>
          <p:cNvSpPr>
            <a:spLocks noChangeArrowheads="1"/>
          </p:cNvSpPr>
          <p:nvPr/>
        </p:nvSpPr>
        <p:spPr bwMode="auto">
          <a:xfrm>
            <a:off x="6705600" y="3200400"/>
            <a:ext cx="232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mandibularis (V/3)</a:t>
            </a:r>
          </a:p>
        </p:txBody>
      </p:sp>
      <p:sp>
        <p:nvSpPr>
          <p:cNvPr id="491530" name="Rectangle 10"/>
          <p:cNvSpPr>
            <a:spLocks noChangeArrowheads="1"/>
          </p:cNvSpPr>
          <p:nvPr/>
        </p:nvSpPr>
        <p:spPr bwMode="auto">
          <a:xfrm>
            <a:off x="6553200" y="4953000"/>
            <a:ext cx="222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Ganglion semilunare</a:t>
            </a:r>
          </a:p>
        </p:txBody>
      </p:sp>
      <p:sp>
        <p:nvSpPr>
          <p:cNvPr id="491532" name="Rectangle 12"/>
          <p:cNvSpPr>
            <a:spLocks noChangeArrowheads="1"/>
          </p:cNvSpPr>
          <p:nvPr/>
        </p:nvSpPr>
        <p:spPr bwMode="auto">
          <a:xfrm>
            <a:off x="6629400" y="5638800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trigeminus (V)</a:t>
            </a:r>
          </a:p>
        </p:txBody>
      </p:sp>
      <p:pic>
        <p:nvPicPr>
          <p:cNvPr id="49153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54063"/>
            <a:ext cx="5089525" cy="61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35" name="Line 15"/>
          <p:cNvSpPr>
            <a:spLocks noChangeShapeType="1"/>
          </p:cNvSpPr>
          <p:nvPr/>
        </p:nvSpPr>
        <p:spPr bwMode="auto">
          <a:xfrm flipH="1">
            <a:off x="4267200" y="2057400"/>
            <a:ext cx="2667000" cy="1066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536" name="Line 16"/>
          <p:cNvSpPr>
            <a:spLocks noChangeShapeType="1"/>
          </p:cNvSpPr>
          <p:nvPr/>
        </p:nvSpPr>
        <p:spPr bwMode="auto">
          <a:xfrm flipH="1">
            <a:off x="4419600" y="2743200"/>
            <a:ext cx="22860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537" name="Line 17"/>
          <p:cNvSpPr>
            <a:spLocks noChangeShapeType="1"/>
          </p:cNvSpPr>
          <p:nvPr/>
        </p:nvSpPr>
        <p:spPr bwMode="auto">
          <a:xfrm flipH="1">
            <a:off x="4495800" y="3429000"/>
            <a:ext cx="21336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538" name="Line 18"/>
          <p:cNvSpPr>
            <a:spLocks noChangeShapeType="1"/>
          </p:cNvSpPr>
          <p:nvPr/>
        </p:nvSpPr>
        <p:spPr bwMode="auto">
          <a:xfrm flipH="1" flipV="1">
            <a:off x="4343400" y="3810000"/>
            <a:ext cx="22098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539" name="Line 19"/>
          <p:cNvSpPr>
            <a:spLocks noChangeShapeType="1"/>
          </p:cNvSpPr>
          <p:nvPr/>
        </p:nvSpPr>
        <p:spPr bwMode="auto">
          <a:xfrm flipH="1" flipV="1">
            <a:off x="4343400" y="4038600"/>
            <a:ext cx="2286000" cy="1752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Oblasti senzitivní inervace n. V</a:t>
            </a: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6705600" y="2109788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ophthalmicus V/1</a:t>
            </a: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6629400" y="4343400"/>
            <a:ext cx="1979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maxillaris V/2</a:t>
            </a: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6629400" y="5105400"/>
            <a:ext cx="2347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mandibularis V/3</a:t>
            </a:r>
          </a:p>
        </p:txBody>
      </p:sp>
      <p:pic>
        <p:nvPicPr>
          <p:cNvPr id="50075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60499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0751" name="Line 15"/>
          <p:cNvSpPr>
            <a:spLocks noChangeShapeType="1"/>
          </p:cNvSpPr>
          <p:nvPr/>
        </p:nvSpPr>
        <p:spPr bwMode="auto">
          <a:xfrm flipV="1">
            <a:off x="533400" y="2514600"/>
            <a:ext cx="1066800" cy="304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0" y="5486400"/>
            <a:ext cx="1535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occipitalis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major</a:t>
            </a:r>
          </a:p>
        </p:txBody>
      </p:sp>
      <p:sp>
        <p:nvSpPr>
          <p:cNvPr id="500753" name="Line 17"/>
          <p:cNvSpPr>
            <a:spLocks noChangeShapeType="1"/>
          </p:cNvSpPr>
          <p:nvPr/>
        </p:nvSpPr>
        <p:spPr bwMode="auto">
          <a:xfrm flipH="1">
            <a:off x="4419600" y="2362200"/>
            <a:ext cx="22860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0754" name="Line 18"/>
          <p:cNvSpPr>
            <a:spLocks noChangeShapeType="1"/>
          </p:cNvSpPr>
          <p:nvPr/>
        </p:nvSpPr>
        <p:spPr bwMode="auto">
          <a:xfrm flipH="1" flipV="1">
            <a:off x="4419600" y="4038600"/>
            <a:ext cx="21336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0755" name="Line 19"/>
          <p:cNvSpPr>
            <a:spLocks noChangeShapeType="1"/>
          </p:cNvSpPr>
          <p:nvPr/>
        </p:nvSpPr>
        <p:spPr bwMode="auto">
          <a:xfrm flipH="1" flipV="1">
            <a:off x="4572000" y="4953000"/>
            <a:ext cx="18288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5791200" y="6248400"/>
            <a:ext cx="196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Plexus cervicalis</a:t>
            </a:r>
          </a:p>
        </p:txBody>
      </p:sp>
      <p:sp>
        <p:nvSpPr>
          <p:cNvPr id="500757" name="Line 21"/>
          <p:cNvSpPr>
            <a:spLocks noChangeShapeType="1"/>
          </p:cNvSpPr>
          <p:nvPr/>
        </p:nvSpPr>
        <p:spPr bwMode="auto">
          <a:xfrm flipH="1" flipV="1">
            <a:off x="3429000" y="6096000"/>
            <a:ext cx="23622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cs-CZ" altLang="cs-CZ" sz="5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Senzitivní inervace oka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r>
              <a:rPr lang="cs-CZ" altLang="cs-CZ" sz="28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ophthalmicus V/1 </a:t>
            </a:r>
            <a:r>
              <a:rPr lang="cs-CZ" altLang="cs-CZ" sz="28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(čistě senzitivní větev)</a:t>
            </a:r>
            <a:endParaRPr lang="cs-CZ" altLang="cs-CZ" sz="280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lacrimalis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slzná žláza, zevní koutek, parasympaticus z  n. VII (přes V/2)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 sekrece slz</a:t>
            </a:r>
            <a:endParaRPr lang="cs-CZ" altLang="cs-CZ" sz="240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frontalis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supraorbitalis, n. supratrochlealis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čelo, horní víčko , kořen nosu, vnitřní koutek</a:t>
            </a:r>
          </a:p>
          <a:p>
            <a:pPr lvl="1"/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nasociliaris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ethmoidalis ant., n. ethmoidali posterior, n. infratrochlearis, senzitivní kořen k ciliárnímu gangliu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nosní sliznice, víčka, , slzný váček, rohovka …</a:t>
            </a:r>
          </a:p>
          <a:p>
            <a:r>
              <a:rPr lang="cs-CZ" altLang="cs-CZ" sz="28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maxillaris V/2 </a:t>
            </a:r>
            <a:r>
              <a:rPr lang="cs-CZ" altLang="cs-CZ" sz="28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(čistě senzitivní větev)</a:t>
            </a:r>
            <a:r>
              <a:rPr lang="cs-CZ" altLang="cs-CZ"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altLang="cs-CZ" sz="280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infraorbitalis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spojivka dolního víčka</a:t>
            </a:r>
            <a:endParaRPr lang="cs-CZ" altLang="cs-CZ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zygomaticus </a:t>
            </a:r>
            <a:r>
              <a:rPr lang="cs-CZ" altLang="cs-CZ" sz="2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sekretorická parasympatická vlákna z n.VII pro  slznou žlázu</a:t>
            </a:r>
            <a:endParaRPr lang="cs-CZ" altLang="cs-CZ" sz="2400"/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413"/>
            <a:ext cx="9144000" cy="6454775"/>
          </a:xfrm>
        </p:spPr>
      </p:pic>
      <p:sp>
        <p:nvSpPr>
          <p:cNvPr id="696323" name="Rectangle 3"/>
          <p:cNvSpPr>
            <a:spLocks noChangeArrowheads="1"/>
          </p:cNvSpPr>
          <p:nvPr/>
        </p:nvSpPr>
        <p:spPr bwMode="auto">
          <a:xfrm>
            <a:off x="1547813" y="573405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Pons Varoli</a:t>
            </a:r>
          </a:p>
        </p:txBody>
      </p:sp>
      <p:sp>
        <p:nvSpPr>
          <p:cNvPr id="696324" name="Line 4"/>
          <p:cNvSpPr>
            <a:spLocks noChangeShapeType="1"/>
          </p:cNvSpPr>
          <p:nvPr/>
        </p:nvSpPr>
        <p:spPr bwMode="auto">
          <a:xfrm flipV="1">
            <a:off x="1763713" y="4076700"/>
            <a:ext cx="144462" cy="1728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25" name="Rectangle 5"/>
          <p:cNvSpPr>
            <a:spLocks noChangeArrowheads="1"/>
          </p:cNvSpPr>
          <p:nvPr/>
        </p:nvSpPr>
        <p:spPr bwMode="auto">
          <a:xfrm>
            <a:off x="0" y="1773238"/>
            <a:ext cx="1968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Trigeminus (V)</a:t>
            </a:r>
          </a:p>
        </p:txBody>
      </p:sp>
      <p:sp>
        <p:nvSpPr>
          <p:cNvPr id="696326" name="Line 6"/>
          <p:cNvSpPr>
            <a:spLocks noChangeShapeType="1"/>
          </p:cNvSpPr>
          <p:nvPr/>
        </p:nvSpPr>
        <p:spPr bwMode="auto">
          <a:xfrm>
            <a:off x="611188" y="2205038"/>
            <a:ext cx="1368425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327" name="Rectangle 7"/>
          <p:cNvSpPr>
            <a:spLocks noChangeArrowheads="1"/>
          </p:cNvSpPr>
          <p:nvPr/>
        </p:nvSpPr>
        <p:spPr bwMode="auto">
          <a:xfrm>
            <a:off x="0" y="1412875"/>
            <a:ext cx="226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Ganglion trigeminale</a:t>
            </a:r>
          </a:p>
        </p:txBody>
      </p:sp>
      <p:sp>
        <p:nvSpPr>
          <p:cNvPr id="696328" name="Line 8"/>
          <p:cNvSpPr>
            <a:spLocks noChangeShapeType="1"/>
          </p:cNvSpPr>
          <p:nvPr/>
        </p:nvSpPr>
        <p:spPr bwMode="auto">
          <a:xfrm>
            <a:off x="1979613" y="1773238"/>
            <a:ext cx="720725" cy="2016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329" name="Rectangle 9"/>
          <p:cNvSpPr>
            <a:spLocks noChangeArrowheads="1"/>
          </p:cNvSpPr>
          <p:nvPr/>
        </p:nvSpPr>
        <p:spPr bwMode="auto">
          <a:xfrm>
            <a:off x="684213" y="908050"/>
            <a:ext cx="165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Ramus tentorii</a:t>
            </a:r>
          </a:p>
        </p:txBody>
      </p:sp>
      <p:sp>
        <p:nvSpPr>
          <p:cNvPr id="696330" name="Line 10"/>
          <p:cNvSpPr>
            <a:spLocks noChangeShapeType="1"/>
          </p:cNvSpPr>
          <p:nvPr/>
        </p:nvSpPr>
        <p:spPr bwMode="auto">
          <a:xfrm>
            <a:off x="2268538" y="1125538"/>
            <a:ext cx="503237" cy="151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31" name="Rectangle 11"/>
          <p:cNvSpPr>
            <a:spLocks noChangeArrowheads="1"/>
          </p:cNvSpPr>
          <p:nvPr/>
        </p:nvSpPr>
        <p:spPr bwMode="auto">
          <a:xfrm>
            <a:off x="0" y="212725"/>
            <a:ext cx="3876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N. Ophthalmicus (V/1)</a:t>
            </a:r>
          </a:p>
        </p:txBody>
      </p:sp>
      <p:sp>
        <p:nvSpPr>
          <p:cNvPr id="696332" name="Line 12"/>
          <p:cNvSpPr>
            <a:spLocks noChangeShapeType="1"/>
          </p:cNvSpPr>
          <p:nvPr/>
        </p:nvSpPr>
        <p:spPr bwMode="auto">
          <a:xfrm>
            <a:off x="2700338" y="765175"/>
            <a:ext cx="503237" cy="23764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33" name="Rectangle 13"/>
          <p:cNvSpPr>
            <a:spLocks noChangeArrowheads="1"/>
          </p:cNvSpPr>
          <p:nvPr/>
        </p:nvSpPr>
        <p:spPr bwMode="auto">
          <a:xfrm>
            <a:off x="4211638" y="4868863"/>
            <a:ext cx="266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Fissura orbitalis superior</a:t>
            </a:r>
          </a:p>
        </p:txBody>
      </p:sp>
      <p:sp>
        <p:nvSpPr>
          <p:cNvPr id="696334" name="Line 14"/>
          <p:cNvSpPr>
            <a:spLocks noChangeShapeType="1"/>
          </p:cNvSpPr>
          <p:nvPr/>
        </p:nvSpPr>
        <p:spPr bwMode="auto">
          <a:xfrm flipH="1" flipV="1">
            <a:off x="3851275" y="3357563"/>
            <a:ext cx="649288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35" name="Rectangle 15"/>
          <p:cNvSpPr>
            <a:spLocks noChangeArrowheads="1"/>
          </p:cNvSpPr>
          <p:nvPr/>
        </p:nvSpPr>
        <p:spPr bwMode="auto">
          <a:xfrm>
            <a:off x="3995738" y="404813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Frontalis</a:t>
            </a:r>
          </a:p>
        </p:txBody>
      </p:sp>
      <p:sp>
        <p:nvSpPr>
          <p:cNvPr id="696336" name="Line 16"/>
          <p:cNvSpPr>
            <a:spLocks noChangeShapeType="1"/>
          </p:cNvSpPr>
          <p:nvPr/>
        </p:nvSpPr>
        <p:spPr bwMode="auto">
          <a:xfrm>
            <a:off x="4572000" y="836613"/>
            <a:ext cx="144463" cy="1368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37" name="Rectangle 17"/>
          <p:cNvSpPr>
            <a:spLocks noChangeArrowheads="1"/>
          </p:cNvSpPr>
          <p:nvPr/>
        </p:nvSpPr>
        <p:spPr bwMode="auto">
          <a:xfrm>
            <a:off x="2916238" y="1196975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Lacrimalis</a:t>
            </a:r>
          </a:p>
        </p:txBody>
      </p:sp>
      <p:sp>
        <p:nvSpPr>
          <p:cNvPr id="696338" name="Line 18"/>
          <p:cNvSpPr>
            <a:spLocks noChangeShapeType="1"/>
          </p:cNvSpPr>
          <p:nvPr/>
        </p:nvSpPr>
        <p:spPr bwMode="auto">
          <a:xfrm>
            <a:off x="3708400" y="1557338"/>
            <a:ext cx="576263" cy="1079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339" name="Rectangle 19"/>
          <p:cNvSpPr>
            <a:spLocks noChangeArrowheads="1"/>
          </p:cNvSpPr>
          <p:nvPr/>
        </p:nvSpPr>
        <p:spPr bwMode="auto">
          <a:xfrm>
            <a:off x="3276600" y="5373688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Nasociliaris</a:t>
            </a:r>
          </a:p>
        </p:txBody>
      </p:sp>
      <p:sp>
        <p:nvSpPr>
          <p:cNvPr id="696340" name="Line 20"/>
          <p:cNvSpPr>
            <a:spLocks noChangeShapeType="1"/>
          </p:cNvSpPr>
          <p:nvPr/>
        </p:nvSpPr>
        <p:spPr bwMode="auto">
          <a:xfrm flipV="1">
            <a:off x="3563938" y="3141663"/>
            <a:ext cx="144462" cy="2303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41" name="Rectangle 21"/>
          <p:cNvSpPr>
            <a:spLocks noChangeArrowheads="1"/>
          </p:cNvSpPr>
          <p:nvPr/>
        </p:nvSpPr>
        <p:spPr bwMode="auto">
          <a:xfrm>
            <a:off x="5219700" y="4005263"/>
            <a:ext cx="1892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Nn. Ciliares longi</a:t>
            </a:r>
          </a:p>
        </p:txBody>
      </p:sp>
      <p:sp>
        <p:nvSpPr>
          <p:cNvPr id="696342" name="Line 22"/>
          <p:cNvSpPr>
            <a:spLocks noChangeShapeType="1"/>
          </p:cNvSpPr>
          <p:nvPr/>
        </p:nvSpPr>
        <p:spPr bwMode="auto">
          <a:xfrm flipH="1" flipV="1">
            <a:off x="5076825" y="2781300"/>
            <a:ext cx="503238" cy="1223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43" name="Line 23"/>
          <p:cNvSpPr>
            <a:spLocks noChangeShapeType="1"/>
          </p:cNvSpPr>
          <p:nvPr/>
        </p:nvSpPr>
        <p:spPr bwMode="auto">
          <a:xfrm flipH="1" flipV="1">
            <a:off x="5508625" y="2997200"/>
            <a:ext cx="71438" cy="1008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44" name="Rectangle 24"/>
          <p:cNvSpPr>
            <a:spLocks noChangeArrowheads="1"/>
          </p:cNvSpPr>
          <p:nvPr/>
        </p:nvSpPr>
        <p:spPr bwMode="auto">
          <a:xfrm>
            <a:off x="4787900" y="4365625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696345" name="Line 25"/>
          <p:cNvSpPr>
            <a:spLocks noChangeShapeType="1"/>
          </p:cNvSpPr>
          <p:nvPr/>
        </p:nvSpPr>
        <p:spPr bwMode="auto">
          <a:xfrm flipH="1" flipV="1">
            <a:off x="4932363" y="3789363"/>
            <a:ext cx="21590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46" name="Rectangle 26"/>
          <p:cNvSpPr>
            <a:spLocks noChangeArrowheads="1"/>
          </p:cNvSpPr>
          <p:nvPr/>
        </p:nvSpPr>
        <p:spPr bwMode="auto">
          <a:xfrm>
            <a:off x="4716463" y="836613"/>
            <a:ext cx="283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Ethmoidalis post. et ant.</a:t>
            </a:r>
          </a:p>
        </p:txBody>
      </p:sp>
      <p:sp>
        <p:nvSpPr>
          <p:cNvPr id="696347" name="Line 27"/>
          <p:cNvSpPr>
            <a:spLocks noChangeShapeType="1"/>
          </p:cNvSpPr>
          <p:nvPr/>
        </p:nvSpPr>
        <p:spPr bwMode="auto">
          <a:xfrm flipH="1">
            <a:off x="4859338" y="1268413"/>
            <a:ext cx="504825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48" name="Line 28"/>
          <p:cNvSpPr>
            <a:spLocks noChangeShapeType="1"/>
          </p:cNvSpPr>
          <p:nvPr/>
        </p:nvSpPr>
        <p:spPr bwMode="auto">
          <a:xfrm>
            <a:off x="5364163" y="1268413"/>
            <a:ext cx="576262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49" name="Rectangle 29"/>
          <p:cNvSpPr>
            <a:spLocks noChangeArrowheads="1"/>
          </p:cNvSpPr>
          <p:nvPr/>
        </p:nvSpPr>
        <p:spPr bwMode="auto">
          <a:xfrm>
            <a:off x="5508625" y="404813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Supraorbitalis</a:t>
            </a:r>
          </a:p>
        </p:txBody>
      </p:sp>
      <p:sp>
        <p:nvSpPr>
          <p:cNvPr id="696350" name="Line 30"/>
          <p:cNvSpPr>
            <a:spLocks noChangeShapeType="1"/>
          </p:cNvSpPr>
          <p:nvPr/>
        </p:nvSpPr>
        <p:spPr bwMode="auto">
          <a:xfrm>
            <a:off x="7308850" y="692150"/>
            <a:ext cx="64770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51" name="Rectangle 31"/>
          <p:cNvSpPr>
            <a:spLocks noChangeArrowheads="1"/>
          </p:cNvSpPr>
          <p:nvPr/>
        </p:nvSpPr>
        <p:spPr bwMode="auto">
          <a:xfrm>
            <a:off x="6300788" y="0"/>
            <a:ext cx="2843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Supratrochlearis</a:t>
            </a:r>
          </a:p>
        </p:txBody>
      </p:sp>
      <p:sp>
        <p:nvSpPr>
          <p:cNvPr id="696352" name="Line 32"/>
          <p:cNvSpPr>
            <a:spLocks noChangeShapeType="1"/>
          </p:cNvSpPr>
          <p:nvPr/>
        </p:nvSpPr>
        <p:spPr bwMode="auto">
          <a:xfrm>
            <a:off x="7451725" y="333375"/>
            <a:ext cx="1152525" cy="935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6353" name="Rectangle 33"/>
          <p:cNvSpPr>
            <a:spLocks noChangeArrowheads="1"/>
          </p:cNvSpPr>
          <p:nvPr/>
        </p:nvSpPr>
        <p:spPr bwMode="auto">
          <a:xfrm>
            <a:off x="7118350" y="5876925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Infratrochlearis</a:t>
            </a:r>
          </a:p>
        </p:txBody>
      </p:sp>
      <p:sp>
        <p:nvSpPr>
          <p:cNvPr id="696354" name="Line 34"/>
          <p:cNvSpPr>
            <a:spLocks noChangeShapeType="1"/>
          </p:cNvSpPr>
          <p:nvPr/>
        </p:nvSpPr>
        <p:spPr bwMode="auto">
          <a:xfrm flipV="1">
            <a:off x="8893175" y="1989138"/>
            <a:ext cx="71438" cy="3887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55" name="Rectangle 35"/>
          <p:cNvSpPr>
            <a:spLocks noChangeArrowheads="1"/>
          </p:cNvSpPr>
          <p:nvPr/>
        </p:nvSpPr>
        <p:spPr bwMode="auto">
          <a:xfrm>
            <a:off x="6948488" y="4508500"/>
            <a:ext cx="1720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Zygomaticus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(z N. Maxillaris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 -V/2)</a:t>
            </a:r>
          </a:p>
        </p:txBody>
      </p:sp>
      <p:sp>
        <p:nvSpPr>
          <p:cNvPr id="696357" name="Line 37"/>
          <p:cNvSpPr>
            <a:spLocks noChangeShapeType="1"/>
          </p:cNvSpPr>
          <p:nvPr/>
        </p:nvSpPr>
        <p:spPr bwMode="auto">
          <a:xfrm flipH="1" flipV="1">
            <a:off x="7019925" y="3860800"/>
            <a:ext cx="215900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6358" name="Rectangle 38"/>
          <p:cNvSpPr>
            <a:spLocks noChangeArrowheads="1"/>
          </p:cNvSpPr>
          <p:nvPr/>
        </p:nvSpPr>
        <p:spPr bwMode="auto">
          <a:xfrm>
            <a:off x="7092950" y="3500438"/>
            <a:ext cx="180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R. communicans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cum n. lacrimali</a:t>
            </a:r>
          </a:p>
        </p:txBody>
      </p:sp>
      <p:sp>
        <p:nvSpPr>
          <p:cNvPr id="696359" name="Line 39"/>
          <p:cNvSpPr>
            <a:spLocks noChangeShapeType="1"/>
          </p:cNvSpPr>
          <p:nvPr/>
        </p:nvSpPr>
        <p:spPr bwMode="auto">
          <a:xfrm flipH="1" flipV="1">
            <a:off x="7308850" y="3141663"/>
            <a:ext cx="576263" cy="503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6350"/>
            <a:ext cx="8229600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0"/>
            <a:ext cx="3724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7315" name="Rectangle 3"/>
          <p:cNvSpPr>
            <a:spLocks noChangeArrowheads="1"/>
          </p:cNvSpPr>
          <p:nvPr/>
        </p:nvSpPr>
        <p:spPr bwMode="auto">
          <a:xfrm>
            <a:off x="304800" y="28956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nasociliaris</a:t>
            </a:r>
          </a:p>
        </p:txBody>
      </p:sp>
      <p:sp>
        <p:nvSpPr>
          <p:cNvPr id="397316" name="Line 4"/>
          <p:cNvSpPr>
            <a:spLocks noChangeShapeType="1"/>
          </p:cNvSpPr>
          <p:nvPr/>
        </p:nvSpPr>
        <p:spPr bwMode="auto">
          <a:xfrm flipV="1">
            <a:off x="1828800" y="3048000"/>
            <a:ext cx="28194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17" name="Rectangle 5"/>
          <p:cNvSpPr>
            <a:spLocks noChangeArrowheads="1"/>
          </p:cNvSpPr>
          <p:nvPr/>
        </p:nvSpPr>
        <p:spPr bwMode="auto">
          <a:xfrm>
            <a:off x="6858000" y="32004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lacrimalis</a:t>
            </a:r>
          </a:p>
        </p:txBody>
      </p:sp>
      <p:sp>
        <p:nvSpPr>
          <p:cNvPr id="397318" name="Line 6"/>
          <p:cNvSpPr>
            <a:spLocks noChangeShapeType="1"/>
          </p:cNvSpPr>
          <p:nvPr/>
        </p:nvSpPr>
        <p:spPr bwMode="auto">
          <a:xfrm flipH="1" flipV="1">
            <a:off x="5638800" y="3276600"/>
            <a:ext cx="10668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19" name="Rectangle 7"/>
          <p:cNvSpPr>
            <a:spLocks noChangeArrowheads="1"/>
          </p:cNvSpPr>
          <p:nvPr/>
        </p:nvSpPr>
        <p:spPr bwMode="auto">
          <a:xfrm>
            <a:off x="6858000" y="22098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frontalis</a:t>
            </a:r>
          </a:p>
        </p:txBody>
      </p:sp>
      <p:sp>
        <p:nvSpPr>
          <p:cNvPr id="397320" name="Line 8"/>
          <p:cNvSpPr>
            <a:spLocks noChangeShapeType="1"/>
          </p:cNvSpPr>
          <p:nvPr/>
        </p:nvSpPr>
        <p:spPr bwMode="auto">
          <a:xfrm flipH="1">
            <a:off x="5105400" y="2438400"/>
            <a:ext cx="167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>
            <a:off x="381000" y="3048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supratrochlearis</a:t>
            </a:r>
          </a:p>
        </p:txBody>
      </p:sp>
      <p:sp>
        <p:nvSpPr>
          <p:cNvPr id="397322" name="Line 10"/>
          <p:cNvSpPr>
            <a:spLocks noChangeShapeType="1"/>
          </p:cNvSpPr>
          <p:nvPr/>
        </p:nvSpPr>
        <p:spPr bwMode="auto">
          <a:xfrm>
            <a:off x="2438400" y="533400"/>
            <a:ext cx="22860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23" name="Rectangle 11"/>
          <p:cNvSpPr>
            <a:spLocks noChangeArrowheads="1"/>
          </p:cNvSpPr>
          <p:nvPr/>
        </p:nvSpPr>
        <p:spPr bwMode="auto">
          <a:xfrm>
            <a:off x="7010400" y="304800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supraorbitalis</a:t>
            </a:r>
          </a:p>
        </p:txBody>
      </p:sp>
      <p:sp>
        <p:nvSpPr>
          <p:cNvPr id="397324" name="Line 12"/>
          <p:cNvSpPr>
            <a:spLocks noChangeShapeType="1"/>
          </p:cNvSpPr>
          <p:nvPr/>
        </p:nvSpPr>
        <p:spPr bwMode="auto">
          <a:xfrm flipH="1">
            <a:off x="5181600" y="609600"/>
            <a:ext cx="18288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25" name="Rectangle 13"/>
          <p:cNvSpPr>
            <a:spLocks noChangeArrowheads="1"/>
          </p:cNvSpPr>
          <p:nvPr/>
        </p:nvSpPr>
        <p:spPr bwMode="auto">
          <a:xfrm>
            <a:off x="304800" y="152400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infratrochlearis</a:t>
            </a:r>
          </a:p>
        </p:txBody>
      </p:sp>
      <p:sp>
        <p:nvSpPr>
          <p:cNvPr id="397326" name="Line 14"/>
          <p:cNvSpPr>
            <a:spLocks noChangeShapeType="1"/>
          </p:cNvSpPr>
          <p:nvPr/>
        </p:nvSpPr>
        <p:spPr bwMode="auto">
          <a:xfrm>
            <a:off x="2286000" y="1752600"/>
            <a:ext cx="2057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28" name="Rectangle 16"/>
          <p:cNvSpPr>
            <a:spLocks noChangeArrowheads="1"/>
          </p:cNvSpPr>
          <p:nvPr/>
        </p:nvSpPr>
        <p:spPr bwMode="auto">
          <a:xfrm>
            <a:off x="304800" y="2286000"/>
            <a:ext cx="280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Radix senzitiva ggl. ciliaris</a:t>
            </a:r>
          </a:p>
        </p:txBody>
      </p:sp>
      <p:sp>
        <p:nvSpPr>
          <p:cNvPr id="397329" name="Line 17"/>
          <p:cNvSpPr>
            <a:spLocks noChangeShapeType="1"/>
          </p:cNvSpPr>
          <p:nvPr/>
        </p:nvSpPr>
        <p:spPr bwMode="auto">
          <a:xfrm>
            <a:off x="3048000" y="2514600"/>
            <a:ext cx="17526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7330" name="Rectangle 18"/>
          <p:cNvSpPr>
            <a:spLocks noChangeArrowheads="1"/>
          </p:cNvSpPr>
          <p:nvPr/>
        </p:nvSpPr>
        <p:spPr bwMode="auto">
          <a:xfrm>
            <a:off x="304800" y="1905000"/>
            <a:ext cx="283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ethmoidalis post. et ant. </a:t>
            </a:r>
          </a:p>
        </p:txBody>
      </p:sp>
      <p:sp>
        <p:nvSpPr>
          <p:cNvPr id="397331" name="Line 19"/>
          <p:cNvSpPr>
            <a:spLocks noChangeShapeType="1"/>
          </p:cNvSpPr>
          <p:nvPr/>
        </p:nvSpPr>
        <p:spPr bwMode="auto">
          <a:xfrm flipV="1">
            <a:off x="2971800" y="1981200"/>
            <a:ext cx="6858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6781800" y="2514600"/>
            <a:ext cx="2001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</a:t>
            </a:r>
            <a:r>
              <a:rPr lang="cs-CZ" altLang="cs-CZ" sz="2000">
                <a:solidFill>
                  <a:srgbClr val="FF0000"/>
                </a:solidFill>
              </a:rPr>
              <a:t>N. lacrimalis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6669088" y="4114800"/>
            <a:ext cx="2405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ophthalmicus V/1</a:t>
            </a:r>
          </a:p>
        </p:txBody>
      </p:sp>
      <p:sp>
        <p:nvSpPr>
          <p:cNvPr id="502788" name="Rectangle 4"/>
          <p:cNvSpPr>
            <a:spLocks noChangeArrowheads="1"/>
          </p:cNvSpPr>
          <p:nvPr/>
        </p:nvSpPr>
        <p:spPr bwMode="auto">
          <a:xfrm>
            <a:off x="0" y="312420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frontalis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2789" name="Rectangle 5"/>
          <p:cNvSpPr>
            <a:spLocks noChangeArrowheads="1"/>
          </p:cNvSpPr>
          <p:nvPr/>
        </p:nvSpPr>
        <p:spPr bwMode="auto">
          <a:xfrm>
            <a:off x="0" y="3581400"/>
            <a:ext cx="2178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trochlearis (IV)</a:t>
            </a:r>
          </a:p>
        </p:txBody>
      </p:sp>
      <p:sp>
        <p:nvSpPr>
          <p:cNvPr id="502790" name="Rectangle 6"/>
          <p:cNvSpPr>
            <a:spLocks noChangeArrowheads="1"/>
          </p:cNvSpPr>
          <p:nvPr/>
        </p:nvSpPr>
        <p:spPr bwMode="auto">
          <a:xfrm>
            <a:off x="0" y="19050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supraorbitalis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0" y="1295400"/>
            <a:ext cx="228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supratrochlearis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2792" name="Rectangle 8"/>
          <p:cNvSpPr>
            <a:spLocks noChangeArrowheads="1"/>
          </p:cNvSpPr>
          <p:nvPr/>
        </p:nvSpPr>
        <p:spPr bwMode="auto">
          <a:xfrm>
            <a:off x="0" y="23622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nasociliaris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2793" name="Rectangle 9"/>
          <p:cNvSpPr>
            <a:spLocks noChangeArrowheads="1"/>
          </p:cNvSpPr>
          <p:nvPr/>
        </p:nvSpPr>
        <p:spPr bwMode="auto">
          <a:xfrm>
            <a:off x="6750050" y="1295400"/>
            <a:ext cx="239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- pars orbitalis</a:t>
            </a:r>
          </a:p>
        </p:txBody>
      </p:sp>
      <p:sp>
        <p:nvSpPr>
          <p:cNvPr id="502794" name="Rectangle 10"/>
          <p:cNvSpPr>
            <a:spLocks noChangeArrowheads="1"/>
          </p:cNvSpPr>
          <p:nvPr/>
        </p:nvSpPr>
        <p:spPr bwMode="auto">
          <a:xfrm>
            <a:off x="6781800" y="31242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502795" name="Rectangle 11"/>
          <p:cNvSpPr>
            <a:spLocks noChangeArrowheads="1"/>
          </p:cNvSpPr>
          <p:nvPr/>
        </p:nvSpPr>
        <p:spPr bwMode="auto">
          <a:xfrm>
            <a:off x="0" y="4572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502796" name="Rectangle 12"/>
          <p:cNvSpPr>
            <a:spLocks noChangeArrowheads="1"/>
          </p:cNvSpPr>
          <p:nvPr/>
        </p:nvSpPr>
        <p:spPr bwMode="auto">
          <a:xfrm>
            <a:off x="0" y="5029200"/>
            <a:ext cx="257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oculomotorius (III)</a:t>
            </a: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0" y="54102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pic>
        <p:nvPicPr>
          <p:cNvPr id="50279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0"/>
            <a:ext cx="3952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799" name="Line 15"/>
          <p:cNvSpPr>
            <a:spLocks noChangeShapeType="1"/>
          </p:cNvSpPr>
          <p:nvPr/>
        </p:nvSpPr>
        <p:spPr bwMode="auto">
          <a:xfrm flipH="1">
            <a:off x="5334000" y="1600200"/>
            <a:ext cx="1371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2800" name="Line 16"/>
          <p:cNvSpPr>
            <a:spLocks noChangeShapeType="1"/>
          </p:cNvSpPr>
          <p:nvPr/>
        </p:nvSpPr>
        <p:spPr bwMode="auto">
          <a:xfrm flipH="1" flipV="1">
            <a:off x="5029200" y="2514600"/>
            <a:ext cx="17526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01" name="Line 17"/>
          <p:cNvSpPr>
            <a:spLocks noChangeShapeType="1"/>
          </p:cNvSpPr>
          <p:nvPr/>
        </p:nvSpPr>
        <p:spPr bwMode="auto">
          <a:xfrm flipH="1" flipV="1">
            <a:off x="3810000" y="3048000"/>
            <a:ext cx="2971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2802" name="Line 18"/>
          <p:cNvSpPr>
            <a:spLocks noChangeShapeType="1"/>
          </p:cNvSpPr>
          <p:nvPr/>
        </p:nvSpPr>
        <p:spPr bwMode="auto">
          <a:xfrm flipH="1">
            <a:off x="4267200" y="4343400"/>
            <a:ext cx="24384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03" name="Line 19"/>
          <p:cNvSpPr>
            <a:spLocks noChangeShapeType="1"/>
          </p:cNvSpPr>
          <p:nvPr/>
        </p:nvSpPr>
        <p:spPr bwMode="auto">
          <a:xfrm>
            <a:off x="1981200" y="5638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2804" name="Line 20"/>
          <p:cNvSpPr>
            <a:spLocks noChangeShapeType="1"/>
          </p:cNvSpPr>
          <p:nvPr/>
        </p:nvSpPr>
        <p:spPr bwMode="auto">
          <a:xfrm>
            <a:off x="2514600" y="5257800"/>
            <a:ext cx="10668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2805" name="Line 21"/>
          <p:cNvSpPr>
            <a:spLocks noChangeShapeType="1"/>
          </p:cNvSpPr>
          <p:nvPr/>
        </p:nvSpPr>
        <p:spPr bwMode="auto">
          <a:xfrm>
            <a:off x="2209800" y="3810000"/>
            <a:ext cx="1828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06" name="Line 22"/>
          <p:cNvSpPr>
            <a:spLocks noChangeShapeType="1"/>
          </p:cNvSpPr>
          <p:nvPr/>
        </p:nvSpPr>
        <p:spPr bwMode="auto">
          <a:xfrm>
            <a:off x="2209800" y="3810000"/>
            <a:ext cx="1600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2807" name="Line 23"/>
          <p:cNvSpPr>
            <a:spLocks noChangeShapeType="1"/>
          </p:cNvSpPr>
          <p:nvPr/>
        </p:nvSpPr>
        <p:spPr bwMode="auto">
          <a:xfrm>
            <a:off x="1371600" y="3352800"/>
            <a:ext cx="2743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08" name="Line 24"/>
          <p:cNvSpPr>
            <a:spLocks noChangeShapeType="1"/>
          </p:cNvSpPr>
          <p:nvPr/>
        </p:nvSpPr>
        <p:spPr bwMode="auto">
          <a:xfrm>
            <a:off x="1828800" y="2590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09" name="Line 25"/>
          <p:cNvSpPr>
            <a:spLocks noChangeShapeType="1"/>
          </p:cNvSpPr>
          <p:nvPr/>
        </p:nvSpPr>
        <p:spPr bwMode="auto">
          <a:xfrm flipV="1">
            <a:off x="1981200" y="2057400"/>
            <a:ext cx="2133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10" name="Line 26"/>
          <p:cNvSpPr>
            <a:spLocks noChangeShapeType="1"/>
          </p:cNvSpPr>
          <p:nvPr/>
        </p:nvSpPr>
        <p:spPr bwMode="auto">
          <a:xfrm flipV="1">
            <a:off x="1981200" y="1752600"/>
            <a:ext cx="22860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2811" name="Line 27"/>
          <p:cNvSpPr>
            <a:spLocks noChangeShapeType="1"/>
          </p:cNvSpPr>
          <p:nvPr/>
        </p:nvSpPr>
        <p:spPr bwMode="auto">
          <a:xfrm>
            <a:off x="2286000" y="1524000"/>
            <a:ext cx="1524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812" name="Line 28"/>
          <p:cNvSpPr>
            <a:spLocks noChangeShapeType="1"/>
          </p:cNvSpPr>
          <p:nvPr/>
        </p:nvSpPr>
        <p:spPr bwMode="auto">
          <a:xfrm>
            <a:off x="2057400" y="685800"/>
            <a:ext cx="2209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0" y="32766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nasociliaris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11" name="Rectangle 3"/>
          <p:cNvSpPr>
            <a:spLocks noChangeArrowheads="1"/>
          </p:cNvSpPr>
          <p:nvPr/>
        </p:nvSpPr>
        <p:spPr bwMode="auto">
          <a:xfrm>
            <a:off x="0" y="3810000"/>
            <a:ext cx="279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ethmoidalis posterior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12" name="Rectangle 4"/>
          <p:cNvSpPr>
            <a:spLocks noChangeArrowheads="1"/>
          </p:cNvSpPr>
          <p:nvPr/>
        </p:nvSpPr>
        <p:spPr bwMode="auto">
          <a:xfrm>
            <a:off x="0" y="2667000"/>
            <a:ext cx="269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ethmoidalis anterior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0" y="1981200"/>
            <a:ext cx="2198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infratrochlearis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0" y="609600"/>
            <a:ext cx="228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supratrochlearis</a:t>
            </a: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0" y="990600"/>
            <a:ext cx="183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dorsalis nasi</a:t>
            </a:r>
          </a:p>
        </p:txBody>
      </p:sp>
      <p:sp>
        <p:nvSpPr>
          <p:cNvPr id="503816" name="Rectangle 8"/>
          <p:cNvSpPr>
            <a:spLocks noChangeArrowheads="1"/>
          </p:cNvSpPr>
          <p:nvPr/>
        </p:nvSpPr>
        <p:spPr bwMode="auto">
          <a:xfrm>
            <a:off x="0" y="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503817" name="Rectangle 9"/>
          <p:cNvSpPr>
            <a:spLocks noChangeArrowheads="1"/>
          </p:cNvSpPr>
          <p:nvPr/>
        </p:nvSpPr>
        <p:spPr bwMode="auto">
          <a:xfrm>
            <a:off x="0" y="15240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503818" name="Rectangle 10"/>
          <p:cNvSpPr>
            <a:spLocks noChangeArrowheads="1"/>
          </p:cNvSpPr>
          <p:nvPr/>
        </p:nvSpPr>
        <p:spPr bwMode="auto">
          <a:xfrm>
            <a:off x="6781800" y="4267200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503819" name="Rectangle 11"/>
          <p:cNvSpPr>
            <a:spLocks noChangeArrowheads="1"/>
          </p:cNvSpPr>
          <p:nvPr/>
        </p:nvSpPr>
        <p:spPr bwMode="auto">
          <a:xfrm>
            <a:off x="0" y="4343400"/>
            <a:ext cx="1993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ciliaris longus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20" name="Rectangle 12"/>
          <p:cNvSpPr>
            <a:spLocks noChangeArrowheads="1"/>
          </p:cNvSpPr>
          <p:nvPr/>
        </p:nvSpPr>
        <p:spPr bwMode="auto">
          <a:xfrm>
            <a:off x="6859588" y="32004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Ciliares breves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21" name="Rectangle 13"/>
          <p:cNvSpPr>
            <a:spLocks noChangeArrowheads="1"/>
          </p:cNvSpPr>
          <p:nvPr/>
        </p:nvSpPr>
        <p:spPr bwMode="auto">
          <a:xfrm>
            <a:off x="6859588" y="2667000"/>
            <a:ext cx="2001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</a:t>
            </a:r>
            <a:r>
              <a:rPr lang="cs-CZ" altLang="cs-CZ" sz="2000">
                <a:solidFill>
                  <a:srgbClr val="FF0000"/>
                </a:solidFill>
              </a:rPr>
              <a:t>N. lacrimalis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22" name="Rectangle 14"/>
          <p:cNvSpPr>
            <a:spLocks noChangeArrowheads="1"/>
          </p:cNvSpPr>
          <p:nvPr/>
        </p:nvSpPr>
        <p:spPr bwMode="auto">
          <a:xfrm>
            <a:off x="6858000" y="1828800"/>
            <a:ext cx="233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</a:t>
            </a:r>
          </a:p>
        </p:txBody>
      </p:sp>
      <p:sp>
        <p:nvSpPr>
          <p:cNvPr id="503823" name="Rectangle 15"/>
          <p:cNvSpPr>
            <a:spLocks noChangeArrowheads="1"/>
          </p:cNvSpPr>
          <p:nvPr/>
        </p:nvSpPr>
        <p:spPr bwMode="auto">
          <a:xfrm>
            <a:off x="6858000" y="37338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pic>
        <p:nvPicPr>
          <p:cNvPr id="50382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81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3825" name="Line 17"/>
          <p:cNvSpPr>
            <a:spLocks noChangeShapeType="1"/>
          </p:cNvSpPr>
          <p:nvPr/>
        </p:nvSpPr>
        <p:spPr bwMode="auto">
          <a:xfrm flipH="1">
            <a:off x="5867400" y="2057400"/>
            <a:ext cx="990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3826" name="Rectangle 18"/>
          <p:cNvSpPr>
            <a:spLocks noChangeArrowheads="1"/>
          </p:cNvSpPr>
          <p:nvPr/>
        </p:nvSpPr>
        <p:spPr bwMode="auto">
          <a:xfrm>
            <a:off x="6669088" y="5029200"/>
            <a:ext cx="247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Ophthalmicus V/1</a:t>
            </a: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03827" name="Line 19"/>
          <p:cNvSpPr>
            <a:spLocks noChangeShapeType="1"/>
          </p:cNvSpPr>
          <p:nvPr/>
        </p:nvSpPr>
        <p:spPr bwMode="auto">
          <a:xfrm flipH="1">
            <a:off x="5715000" y="2895600"/>
            <a:ext cx="1219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28" name="Line 20"/>
          <p:cNvSpPr>
            <a:spLocks noChangeShapeType="1"/>
          </p:cNvSpPr>
          <p:nvPr/>
        </p:nvSpPr>
        <p:spPr bwMode="auto">
          <a:xfrm flipH="1" flipV="1">
            <a:off x="5029200" y="3429000"/>
            <a:ext cx="1828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29" name="Line 21"/>
          <p:cNvSpPr>
            <a:spLocks noChangeShapeType="1"/>
          </p:cNvSpPr>
          <p:nvPr/>
        </p:nvSpPr>
        <p:spPr bwMode="auto">
          <a:xfrm flipH="1" flipV="1">
            <a:off x="5334000" y="3733800"/>
            <a:ext cx="1524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3830" name="Line 22"/>
          <p:cNvSpPr>
            <a:spLocks noChangeShapeType="1"/>
          </p:cNvSpPr>
          <p:nvPr/>
        </p:nvSpPr>
        <p:spPr bwMode="auto">
          <a:xfrm flipH="1" flipV="1">
            <a:off x="4876800" y="3810000"/>
            <a:ext cx="19050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1" name="Line 23"/>
          <p:cNvSpPr>
            <a:spLocks noChangeShapeType="1"/>
          </p:cNvSpPr>
          <p:nvPr/>
        </p:nvSpPr>
        <p:spPr bwMode="auto">
          <a:xfrm flipH="1" flipV="1">
            <a:off x="4876800" y="5181600"/>
            <a:ext cx="1752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2" name="Line 24"/>
          <p:cNvSpPr>
            <a:spLocks noChangeShapeType="1"/>
          </p:cNvSpPr>
          <p:nvPr/>
        </p:nvSpPr>
        <p:spPr bwMode="auto">
          <a:xfrm flipV="1">
            <a:off x="1981200" y="3810000"/>
            <a:ext cx="25146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3" name="Line 25"/>
          <p:cNvSpPr>
            <a:spLocks noChangeShapeType="1"/>
          </p:cNvSpPr>
          <p:nvPr/>
        </p:nvSpPr>
        <p:spPr bwMode="auto">
          <a:xfrm flipV="1">
            <a:off x="2743200" y="3810000"/>
            <a:ext cx="14478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4" name="Line 26"/>
          <p:cNvSpPr>
            <a:spLocks noChangeShapeType="1"/>
          </p:cNvSpPr>
          <p:nvPr/>
        </p:nvSpPr>
        <p:spPr bwMode="auto">
          <a:xfrm>
            <a:off x="1828800" y="3505200"/>
            <a:ext cx="24384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5" name="Line 27"/>
          <p:cNvSpPr>
            <a:spLocks noChangeShapeType="1"/>
          </p:cNvSpPr>
          <p:nvPr/>
        </p:nvSpPr>
        <p:spPr bwMode="auto">
          <a:xfrm>
            <a:off x="2667000" y="2895600"/>
            <a:ext cx="12192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6" name="Line 28"/>
          <p:cNvSpPr>
            <a:spLocks noChangeShapeType="1"/>
          </p:cNvSpPr>
          <p:nvPr/>
        </p:nvSpPr>
        <p:spPr bwMode="auto">
          <a:xfrm>
            <a:off x="2209800" y="2209800"/>
            <a:ext cx="17526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7" name="Line 29"/>
          <p:cNvSpPr>
            <a:spLocks noChangeShapeType="1"/>
          </p:cNvSpPr>
          <p:nvPr/>
        </p:nvSpPr>
        <p:spPr bwMode="auto">
          <a:xfrm>
            <a:off x="1905000" y="1752600"/>
            <a:ext cx="21336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8" name="Line 30"/>
          <p:cNvSpPr>
            <a:spLocks noChangeShapeType="1"/>
          </p:cNvSpPr>
          <p:nvPr/>
        </p:nvSpPr>
        <p:spPr bwMode="auto">
          <a:xfrm>
            <a:off x="1828800" y="1219200"/>
            <a:ext cx="2057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39" name="Line 31"/>
          <p:cNvSpPr>
            <a:spLocks noChangeShapeType="1"/>
          </p:cNvSpPr>
          <p:nvPr/>
        </p:nvSpPr>
        <p:spPr bwMode="auto">
          <a:xfrm>
            <a:off x="2362200" y="838200"/>
            <a:ext cx="17526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3840" name="Line 32"/>
          <p:cNvSpPr>
            <a:spLocks noChangeShapeType="1"/>
          </p:cNvSpPr>
          <p:nvPr/>
        </p:nvSpPr>
        <p:spPr bwMode="auto">
          <a:xfrm>
            <a:off x="1981200" y="304800"/>
            <a:ext cx="2438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4648200" y="5334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384005" name="Line 5"/>
          <p:cNvSpPr>
            <a:spLocks noChangeShapeType="1"/>
          </p:cNvSpPr>
          <p:nvPr/>
        </p:nvSpPr>
        <p:spPr bwMode="auto">
          <a:xfrm flipH="1">
            <a:off x="4953000" y="914400"/>
            <a:ext cx="685800" cy="2438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N. Maxillaris (V/2)</a:t>
            </a:r>
          </a:p>
        </p:txBody>
      </p:sp>
      <p:pic>
        <p:nvPicPr>
          <p:cNvPr id="69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6962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7348" name="Line 4"/>
          <p:cNvSpPr>
            <a:spLocks noChangeShapeType="1"/>
          </p:cNvSpPr>
          <p:nvPr/>
        </p:nvSpPr>
        <p:spPr bwMode="auto">
          <a:xfrm>
            <a:off x="5029200" y="2971800"/>
            <a:ext cx="3048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349" name="Rectangle 5"/>
          <p:cNvSpPr>
            <a:spLocks noChangeArrowheads="1"/>
          </p:cNvSpPr>
          <p:nvPr/>
        </p:nvSpPr>
        <p:spPr bwMode="auto">
          <a:xfrm>
            <a:off x="3429000" y="2590800"/>
            <a:ext cx="183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zygomaticus</a:t>
            </a:r>
          </a:p>
        </p:txBody>
      </p:sp>
      <p:sp>
        <p:nvSpPr>
          <p:cNvPr id="697350" name="Rectangle 6"/>
          <p:cNvSpPr>
            <a:spLocks noChangeArrowheads="1"/>
          </p:cNvSpPr>
          <p:nvPr/>
        </p:nvSpPr>
        <p:spPr bwMode="auto">
          <a:xfrm>
            <a:off x="4225925" y="6096000"/>
            <a:ext cx="4918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pterygopalatinum</a:t>
            </a:r>
            <a:endParaRPr lang="cs-CZ" altLang="cs-CZ" sz="2000" b="0">
              <a:solidFill>
                <a:schemeClr val="tx1"/>
              </a:solidFill>
            </a:endParaRPr>
          </a:p>
        </p:txBody>
      </p:sp>
      <p:sp>
        <p:nvSpPr>
          <p:cNvPr id="697351" name="Line 7"/>
          <p:cNvSpPr>
            <a:spLocks noChangeShapeType="1"/>
          </p:cNvSpPr>
          <p:nvPr/>
        </p:nvSpPr>
        <p:spPr bwMode="auto">
          <a:xfrm>
            <a:off x="4572000" y="4267200"/>
            <a:ext cx="152400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352" name="Line 8"/>
          <p:cNvSpPr>
            <a:spLocks noChangeShapeType="1"/>
          </p:cNvSpPr>
          <p:nvPr/>
        </p:nvSpPr>
        <p:spPr bwMode="auto">
          <a:xfrm flipH="1">
            <a:off x="7239000" y="1828800"/>
            <a:ext cx="10668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353" name="Line 9"/>
          <p:cNvSpPr>
            <a:spLocks noChangeShapeType="1"/>
          </p:cNvSpPr>
          <p:nvPr/>
        </p:nvSpPr>
        <p:spPr bwMode="auto">
          <a:xfrm>
            <a:off x="5105400" y="1752600"/>
            <a:ext cx="1143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354" name="Line 10"/>
          <p:cNvSpPr>
            <a:spLocks noChangeShapeType="1"/>
          </p:cNvSpPr>
          <p:nvPr/>
        </p:nvSpPr>
        <p:spPr bwMode="auto">
          <a:xfrm>
            <a:off x="2438400" y="2057400"/>
            <a:ext cx="114300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7355" name="Rectangle 11"/>
          <p:cNvSpPr>
            <a:spLocks noChangeArrowheads="1"/>
          </p:cNvSpPr>
          <p:nvPr/>
        </p:nvSpPr>
        <p:spPr bwMode="auto">
          <a:xfrm>
            <a:off x="3124200" y="1447800"/>
            <a:ext cx="2490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    N. lacrimalis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(z N. ophthalmicus)</a:t>
            </a:r>
          </a:p>
        </p:txBody>
      </p:sp>
      <p:sp>
        <p:nvSpPr>
          <p:cNvPr id="697356" name="Rectangle 12"/>
          <p:cNvSpPr>
            <a:spLocks noChangeArrowheads="1"/>
          </p:cNvSpPr>
          <p:nvPr/>
        </p:nvSpPr>
        <p:spPr bwMode="auto">
          <a:xfrm>
            <a:off x="6477000" y="1066800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Ramus communicans cum nervo lacrimali</a:t>
            </a:r>
          </a:p>
        </p:txBody>
      </p:sp>
      <p:sp>
        <p:nvSpPr>
          <p:cNvPr id="697357" name="Rectangle 13"/>
          <p:cNvSpPr>
            <a:spLocks noChangeArrowheads="1"/>
          </p:cNvSpPr>
          <p:nvPr/>
        </p:nvSpPr>
        <p:spPr bwMode="auto">
          <a:xfrm>
            <a:off x="533400" y="1676400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maxillaris V/2</a:t>
            </a:r>
          </a:p>
        </p:txBody>
      </p:sp>
      <p:sp>
        <p:nvSpPr>
          <p:cNvPr id="697358" name="Rectangle 14"/>
          <p:cNvSpPr>
            <a:spLocks noChangeArrowheads="1"/>
          </p:cNvSpPr>
          <p:nvPr/>
        </p:nvSpPr>
        <p:spPr bwMode="auto">
          <a:xfrm>
            <a:off x="7086600" y="5638800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N. infraorbitalis</a:t>
            </a:r>
          </a:p>
        </p:txBody>
      </p:sp>
      <p:sp>
        <p:nvSpPr>
          <p:cNvPr id="697359" name="Line 15"/>
          <p:cNvSpPr>
            <a:spLocks noChangeShapeType="1"/>
          </p:cNvSpPr>
          <p:nvPr/>
        </p:nvSpPr>
        <p:spPr bwMode="auto">
          <a:xfrm flipH="1" flipV="1">
            <a:off x="6227763" y="4076700"/>
            <a:ext cx="935037" cy="1714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7360" name="Line 16"/>
          <p:cNvSpPr>
            <a:spLocks noChangeShapeType="1"/>
          </p:cNvSpPr>
          <p:nvPr/>
        </p:nvSpPr>
        <p:spPr bwMode="auto">
          <a:xfrm flipV="1">
            <a:off x="7162800" y="4495800"/>
            <a:ext cx="5334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7361" name="Rectangle 17"/>
          <p:cNvSpPr>
            <a:spLocks noChangeArrowheads="1"/>
          </p:cNvSpPr>
          <p:nvPr/>
        </p:nvSpPr>
        <p:spPr bwMode="auto">
          <a:xfrm>
            <a:off x="2843213" y="2205038"/>
            <a:ext cx="2135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0">
                <a:solidFill>
                  <a:schemeClr val="tx1"/>
                </a:solidFill>
              </a:rPr>
              <a:t>Foramen rotundum</a:t>
            </a:r>
          </a:p>
        </p:txBody>
      </p:sp>
      <p:sp>
        <p:nvSpPr>
          <p:cNvPr id="697362" name="Line 18"/>
          <p:cNvSpPr>
            <a:spLocks noChangeShapeType="1"/>
          </p:cNvSpPr>
          <p:nvPr/>
        </p:nvSpPr>
        <p:spPr bwMode="auto">
          <a:xfrm>
            <a:off x="3203575" y="2565400"/>
            <a:ext cx="720725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7363" name="Rectangle 19"/>
          <p:cNvSpPr>
            <a:spLocks noChangeArrowheads="1"/>
          </p:cNvSpPr>
          <p:nvPr/>
        </p:nvSpPr>
        <p:spPr bwMode="auto">
          <a:xfrm>
            <a:off x="4932363" y="4292600"/>
            <a:ext cx="1638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Nn. Alveolares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         superiores</a:t>
            </a:r>
          </a:p>
        </p:txBody>
      </p:sp>
      <p:sp>
        <p:nvSpPr>
          <p:cNvPr id="697364" name="Line 20"/>
          <p:cNvSpPr>
            <a:spLocks noChangeShapeType="1"/>
          </p:cNvSpPr>
          <p:nvPr/>
        </p:nvSpPr>
        <p:spPr bwMode="auto">
          <a:xfrm flipH="1" flipV="1">
            <a:off x="5435600" y="4221163"/>
            <a:ext cx="288925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7365" name="Line 21"/>
          <p:cNvSpPr>
            <a:spLocks noChangeShapeType="1"/>
          </p:cNvSpPr>
          <p:nvPr/>
        </p:nvSpPr>
        <p:spPr bwMode="auto">
          <a:xfrm flipV="1">
            <a:off x="5724525" y="4149725"/>
            <a:ext cx="2159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057400"/>
            <a:ext cx="7772400" cy="1143000"/>
          </a:xfrm>
        </p:spPr>
        <p:txBody>
          <a:bodyPr anchor="ctr"/>
          <a:lstStyle/>
          <a:p>
            <a:r>
              <a:rPr lang="cs-CZ" altLang="cs-CZ" sz="5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Autonomní inervace oka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79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4835" name="Line 3"/>
          <p:cNvSpPr>
            <a:spLocks noChangeShapeType="1"/>
          </p:cNvSpPr>
          <p:nvPr/>
        </p:nvSpPr>
        <p:spPr bwMode="auto">
          <a:xfrm flipV="1">
            <a:off x="3352800" y="48768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36" name="Line 4"/>
          <p:cNvSpPr>
            <a:spLocks noChangeShapeType="1"/>
          </p:cNvSpPr>
          <p:nvPr/>
        </p:nvSpPr>
        <p:spPr bwMode="auto">
          <a:xfrm flipV="1">
            <a:off x="2438400" y="4038600"/>
            <a:ext cx="1600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37" name="Line 5"/>
          <p:cNvSpPr>
            <a:spLocks noChangeShapeType="1"/>
          </p:cNvSpPr>
          <p:nvPr/>
        </p:nvSpPr>
        <p:spPr bwMode="auto">
          <a:xfrm flipV="1">
            <a:off x="1828800" y="3810000"/>
            <a:ext cx="2057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38" name="Line 6"/>
          <p:cNvSpPr>
            <a:spLocks noChangeShapeType="1"/>
          </p:cNvSpPr>
          <p:nvPr/>
        </p:nvSpPr>
        <p:spPr bwMode="auto">
          <a:xfrm>
            <a:off x="1676400" y="3352800"/>
            <a:ext cx="2514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>
            <a:off x="2590800" y="2743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40" name="Line 8"/>
          <p:cNvSpPr>
            <a:spLocks noChangeShapeType="1"/>
          </p:cNvSpPr>
          <p:nvPr/>
        </p:nvSpPr>
        <p:spPr bwMode="auto">
          <a:xfrm>
            <a:off x="1676400" y="2057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41" name="Line 9"/>
          <p:cNvSpPr>
            <a:spLocks noChangeShapeType="1"/>
          </p:cNvSpPr>
          <p:nvPr/>
        </p:nvSpPr>
        <p:spPr bwMode="auto">
          <a:xfrm>
            <a:off x="1676400" y="15240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42" name="Line 10"/>
          <p:cNvSpPr>
            <a:spLocks noChangeShapeType="1"/>
          </p:cNvSpPr>
          <p:nvPr/>
        </p:nvSpPr>
        <p:spPr bwMode="auto">
          <a:xfrm>
            <a:off x="2667000" y="6858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43" name="Rectangle 11"/>
          <p:cNvSpPr>
            <a:spLocks noChangeArrowheads="1"/>
          </p:cNvSpPr>
          <p:nvPr/>
        </p:nvSpPr>
        <p:spPr bwMode="auto">
          <a:xfrm>
            <a:off x="2209800" y="6216650"/>
            <a:ext cx="142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IV.  Komora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mozková</a:t>
            </a:r>
          </a:p>
        </p:txBody>
      </p:sp>
      <p:sp>
        <p:nvSpPr>
          <p:cNvPr id="504844" name="Rectangle 12"/>
          <p:cNvSpPr>
            <a:spLocks noChangeArrowheads="1"/>
          </p:cNvSpPr>
          <p:nvPr/>
        </p:nvSpPr>
        <p:spPr bwMode="auto">
          <a:xfrm>
            <a:off x="381000" y="25908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504845" name="Rectangle 13"/>
          <p:cNvSpPr>
            <a:spLocks noChangeArrowheads="1"/>
          </p:cNvSpPr>
          <p:nvPr/>
        </p:nvSpPr>
        <p:spPr bwMode="auto">
          <a:xfrm>
            <a:off x="381000" y="32004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504846" name="Rectangle 14"/>
          <p:cNvSpPr>
            <a:spLocks noChangeArrowheads="1"/>
          </p:cNvSpPr>
          <p:nvPr/>
        </p:nvSpPr>
        <p:spPr bwMode="auto">
          <a:xfrm>
            <a:off x="381000" y="38100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504847" name="Rectangle 15"/>
          <p:cNvSpPr>
            <a:spLocks noChangeArrowheads="1"/>
          </p:cNvSpPr>
          <p:nvPr/>
        </p:nvSpPr>
        <p:spPr bwMode="auto">
          <a:xfrm>
            <a:off x="304800" y="4267200"/>
            <a:ext cx="214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Nucleus salivatorius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superior n. VII</a:t>
            </a:r>
          </a:p>
        </p:txBody>
      </p:sp>
      <p:sp>
        <p:nvSpPr>
          <p:cNvPr id="504848" name="Rectangle 16"/>
          <p:cNvSpPr>
            <a:spLocks noChangeArrowheads="1"/>
          </p:cNvSpPr>
          <p:nvPr/>
        </p:nvSpPr>
        <p:spPr bwMode="auto">
          <a:xfrm>
            <a:off x="381000" y="18288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504849" name="Rectangle 17"/>
          <p:cNvSpPr>
            <a:spLocks noChangeArrowheads="1"/>
          </p:cNvSpPr>
          <p:nvPr/>
        </p:nvSpPr>
        <p:spPr bwMode="auto">
          <a:xfrm>
            <a:off x="381000" y="1295400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III</a:t>
            </a:r>
          </a:p>
        </p:txBody>
      </p:sp>
      <p:sp>
        <p:nvSpPr>
          <p:cNvPr id="504850" name="Rectangle 18"/>
          <p:cNvSpPr>
            <a:spLocks noChangeArrowheads="1"/>
          </p:cNvSpPr>
          <p:nvPr/>
        </p:nvSpPr>
        <p:spPr bwMode="auto">
          <a:xfrm>
            <a:off x="0" y="381000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Parasympatické  Edinger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Westphalovo jádro n. 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4851" name="Line 19"/>
          <p:cNvSpPr>
            <a:spLocks noChangeShapeType="1"/>
          </p:cNvSpPr>
          <p:nvPr/>
        </p:nvSpPr>
        <p:spPr bwMode="auto">
          <a:xfrm flipH="1">
            <a:off x="4419600" y="3810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52" name="Line 20"/>
          <p:cNvSpPr>
            <a:spLocks noChangeShapeType="1"/>
          </p:cNvSpPr>
          <p:nvPr/>
        </p:nvSpPr>
        <p:spPr bwMode="auto">
          <a:xfrm flipH="1">
            <a:off x="5867400" y="7620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53" name="Line 21"/>
          <p:cNvSpPr>
            <a:spLocks noChangeShapeType="1"/>
          </p:cNvSpPr>
          <p:nvPr/>
        </p:nvSpPr>
        <p:spPr bwMode="auto">
          <a:xfrm flipH="1">
            <a:off x="5562600" y="1143000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54" name="Line 22"/>
          <p:cNvSpPr>
            <a:spLocks noChangeShapeType="1"/>
          </p:cNvSpPr>
          <p:nvPr/>
        </p:nvSpPr>
        <p:spPr bwMode="auto">
          <a:xfrm flipH="1" flipV="1">
            <a:off x="6400800" y="1676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55" name="Line 23"/>
          <p:cNvSpPr>
            <a:spLocks noChangeShapeType="1"/>
          </p:cNvSpPr>
          <p:nvPr/>
        </p:nvSpPr>
        <p:spPr bwMode="auto">
          <a:xfrm flipH="1" flipV="1">
            <a:off x="4876800" y="1600200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56" name="Line 24"/>
          <p:cNvSpPr>
            <a:spLocks noChangeShapeType="1"/>
          </p:cNvSpPr>
          <p:nvPr/>
        </p:nvSpPr>
        <p:spPr bwMode="auto">
          <a:xfrm flipH="1" flipV="1">
            <a:off x="4800600" y="2133600"/>
            <a:ext cx="2057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57" name="Line 25"/>
          <p:cNvSpPr>
            <a:spLocks noChangeShapeType="1"/>
          </p:cNvSpPr>
          <p:nvPr/>
        </p:nvSpPr>
        <p:spPr bwMode="auto">
          <a:xfrm flipH="1" flipV="1">
            <a:off x="4572000" y="2438400"/>
            <a:ext cx="1752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58" name="Line 26"/>
          <p:cNvSpPr>
            <a:spLocks noChangeShapeType="1"/>
          </p:cNvSpPr>
          <p:nvPr/>
        </p:nvSpPr>
        <p:spPr bwMode="auto">
          <a:xfrm flipH="1" flipV="1">
            <a:off x="5029200" y="3124200"/>
            <a:ext cx="1295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59" name="Line 27"/>
          <p:cNvSpPr>
            <a:spLocks noChangeShapeType="1"/>
          </p:cNvSpPr>
          <p:nvPr/>
        </p:nvSpPr>
        <p:spPr bwMode="auto">
          <a:xfrm flipH="1">
            <a:off x="4800600" y="3200400"/>
            <a:ext cx="1524000" cy="2362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4860" name="Rectangle 28"/>
          <p:cNvSpPr>
            <a:spLocks noChangeArrowheads="1"/>
          </p:cNvSpPr>
          <p:nvPr/>
        </p:nvSpPr>
        <p:spPr bwMode="auto">
          <a:xfrm>
            <a:off x="6330950" y="2819400"/>
            <a:ext cx="281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n.V (mesencefalické,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pontinní, spinální)</a:t>
            </a:r>
          </a:p>
        </p:txBody>
      </p:sp>
      <p:sp>
        <p:nvSpPr>
          <p:cNvPr id="504861" name="Rectangle 29"/>
          <p:cNvSpPr>
            <a:spLocks noChangeArrowheads="1"/>
          </p:cNvSpPr>
          <p:nvPr/>
        </p:nvSpPr>
        <p:spPr bwMode="auto">
          <a:xfrm>
            <a:off x="6858000" y="2057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Colliculuc superior</a:t>
            </a:r>
          </a:p>
        </p:txBody>
      </p:sp>
      <p:sp>
        <p:nvSpPr>
          <p:cNvPr id="504862" name="Rectangle 30"/>
          <p:cNvSpPr>
            <a:spLocks noChangeArrowheads="1"/>
          </p:cNvSpPr>
          <p:nvPr/>
        </p:nvSpPr>
        <p:spPr bwMode="auto">
          <a:xfrm>
            <a:off x="6858000" y="23622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Colliculuc 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4863" name="Rectangle 31"/>
          <p:cNvSpPr>
            <a:spLocks noChangeArrowheads="1"/>
          </p:cNvSpPr>
          <p:nvPr/>
        </p:nvSpPr>
        <p:spPr bwMode="auto">
          <a:xfrm>
            <a:off x="6972300" y="1447800"/>
            <a:ext cx="217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>
                <a:solidFill>
                  <a:schemeClr val="tx1"/>
                </a:solidFill>
              </a:rPr>
              <a:t>laterale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4864" name="Rectangle 32"/>
          <p:cNvSpPr>
            <a:spLocks noChangeArrowheads="1"/>
          </p:cNvSpPr>
          <p:nvPr/>
        </p:nvSpPr>
        <p:spPr bwMode="auto">
          <a:xfrm>
            <a:off x="6934200" y="838200"/>
            <a:ext cx="203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Corpus geniculatum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mediale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4865" name="Rectangle 33"/>
          <p:cNvSpPr>
            <a:spLocks noChangeArrowheads="1"/>
          </p:cNvSpPr>
          <p:nvPr/>
        </p:nvSpPr>
        <p:spPr bwMode="auto">
          <a:xfrm>
            <a:off x="6934200" y="533400"/>
            <a:ext cx="170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Pulvinar thalami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4866" name="Rectangle 34"/>
          <p:cNvSpPr>
            <a:spLocks noChangeArrowheads="1"/>
          </p:cNvSpPr>
          <p:nvPr/>
        </p:nvSpPr>
        <p:spPr bwMode="auto">
          <a:xfrm>
            <a:off x="6934200" y="152400"/>
            <a:ext cx="156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Corpus pineale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4867" name="Rectangle 35"/>
          <p:cNvSpPr>
            <a:spLocks noChangeArrowheads="1"/>
          </p:cNvSpPr>
          <p:nvPr/>
        </p:nvSpPr>
        <p:spPr bwMode="auto">
          <a:xfrm>
            <a:off x="7086600" y="4191000"/>
            <a:ext cx="1974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cochlearis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posterior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4868" name="Line 36"/>
          <p:cNvSpPr>
            <a:spLocks noChangeShapeType="1"/>
          </p:cNvSpPr>
          <p:nvPr/>
        </p:nvSpPr>
        <p:spPr bwMode="auto">
          <a:xfrm flipH="1" flipV="1">
            <a:off x="5638800" y="43434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69" name="Rectangle 37"/>
          <p:cNvSpPr>
            <a:spLocks noChangeArrowheads="1"/>
          </p:cNvSpPr>
          <p:nvPr/>
        </p:nvSpPr>
        <p:spPr bwMode="auto">
          <a:xfrm>
            <a:off x="7086600" y="4953000"/>
            <a:ext cx="210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vestibularis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medialis</a:t>
            </a:r>
          </a:p>
        </p:txBody>
      </p:sp>
      <p:sp>
        <p:nvSpPr>
          <p:cNvPr id="504870" name="Line 38"/>
          <p:cNvSpPr>
            <a:spLocks noChangeShapeType="1"/>
          </p:cNvSpPr>
          <p:nvPr/>
        </p:nvSpPr>
        <p:spPr bwMode="auto">
          <a:xfrm flipH="1" flipV="1">
            <a:off x="4724400" y="4648200"/>
            <a:ext cx="2362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71" name="Rectangle 39"/>
          <p:cNvSpPr>
            <a:spLocks noChangeArrowheads="1"/>
          </p:cNvSpPr>
          <p:nvPr/>
        </p:nvSpPr>
        <p:spPr bwMode="auto">
          <a:xfrm>
            <a:off x="7086600" y="57150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solitarius</a:t>
            </a:r>
          </a:p>
        </p:txBody>
      </p:sp>
      <p:sp>
        <p:nvSpPr>
          <p:cNvPr id="504872" name="Line 40"/>
          <p:cNvSpPr>
            <a:spLocks noChangeShapeType="1"/>
          </p:cNvSpPr>
          <p:nvPr/>
        </p:nvSpPr>
        <p:spPr bwMode="auto">
          <a:xfrm flipH="1" flipV="1">
            <a:off x="4495800" y="5791200"/>
            <a:ext cx="2514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73" name="Rectangle 41"/>
          <p:cNvSpPr>
            <a:spLocks noChangeArrowheads="1"/>
          </p:cNvSpPr>
          <p:nvPr/>
        </p:nvSpPr>
        <p:spPr bwMode="auto">
          <a:xfrm>
            <a:off x="304800" y="4876800"/>
            <a:ext cx="2044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salivatorius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4874" name="Line 42"/>
          <p:cNvSpPr>
            <a:spLocks noChangeShapeType="1"/>
          </p:cNvSpPr>
          <p:nvPr/>
        </p:nvSpPr>
        <p:spPr bwMode="auto">
          <a:xfrm flipV="1">
            <a:off x="2362200" y="43434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75" name="Rectangle 43"/>
          <p:cNvSpPr>
            <a:spLocks noChangeArrowheads="1"/>
          </p:cNvSpPr>
          <p:nvPr/>
        </p:nvSpPr>
        <p:spPr bwMode="auto">
          <a:xfrm>
            <a:off x="304800" y="5942013"/>
            <a:ext cx="1758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dorsalis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nervi vagi</a:t>
            </a:r>
          </a:p>
          <a:p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4876" name="Line 44"/>
          <p:cNvSpPr>
            <a:spLocks noChangeShapeType="1"/>
          </p:cNvSpPr>
          <p:nvPr/>
        </p:nvSpPr>
        <p:spPr bwMode="auto">
          <a:xfrm flipV="1">
            <a:off x="1600200" y="4953000"/>
            <a:ext cx="2514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77" name="Rectangle 45"/>
          <p:cNvSpPr>
            <a:spLocks noChangeArrowheads="1"/>
          </p:cNvSpPr>
          <p:nvPr/>
        </p:nvSpPr>
        <p:spPr bwMode="auto">
          <a:xfrm>
            <a:off x="304800" y="54864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ambiguus</a:t>
            </a:r>
          </a:p>
        </p:txBody>
      </p:sp>
      <p:sp>
        <p:nvSpPr>
          <p:cNvPr id="504878" name="Line 46"/>
          <p:cNvSpPr>
            <a:spLocks noChangeShapeType="1"/>
          </p:cNvSpPr>
          <p:nvPr/>
        </p:nvSpPr>
        <p:spPr bwMode="auto">
          <a:xfrm flipV="1">
            <a:off x="2133600" y="46482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79" name="Rectangle 47"/>
          <p:cNvSpPr>
            <a:spLocks noChangeArrowheads="1"/>
          </p:cNvSpPr>
          <p:nvPr/>
        </p:nvSpPr>
        <p:spPr bwMode="auto">
          <a:xfrm>
            <a:off x="2362200" y="5562600"/>
            <a:ext cx="146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</a:t>
            </a:r>
          </a:p>
        </p:txBody>
      </p:sp>
      <p:sp>
        <p:nvSpPr>
          <p:cNvPr id="504880" name="Line 48"/>
          <p:cNvSpPr>
            <a:spLocks noChangeShapeType="1"/>
          </p:cNvSpPr>
          <p:nvPr/>
        </p:nvSpPr>
        <p:spPr bwMode="auto">
          <a:xfrm flipV="1">
            <a:off x="3200400" y="49530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4881" name="Rectangle 49"/>
          <p:cNvSpPr>
            <a:spLocks noChangeArrowheads="1"/>
          </p:cNvSpPr>
          <p:nvPr/>
        </p:nvSpPr>
        <p:spPr bwMode="auto">
          <a:xfrm>
            <a:off x="6724650" y="6491288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accessorii</a:t>
            </a:r>
          </a:p>
        </p:txBody>
      </p:sp>
      <p:sp>
        <p:nvSpPr>
          <p:cNvPr id="504882" name="Line 50"/>
          <p:cNvSpPr>
            <a:spLocks noChangeShapeType="1"/>
          </p:cNvSpPr>
          <p:nvPr/>
        </p:nvSpPr>
        <p:spPr bwMode="auto">
          <a:xfrm flipH="1" flipV="1">
            <a:off x="4191000" y="6477000"/>
            <a:ext cx="2514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0"/>
            <a:ext cx="3878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59" name="Line 3"/>
          <p:cNvSpPr>
            <a:spLocks noChangeShapeType="1"/>
          </p:cNvSpPr>
          <p:nvPr/>
        </p:nvSpPr>
        <p:spPr bwMode="auto">
          <a:xfrm flipV="1">
            <a:off x="2438400" y="38100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0" name="Line 4"/>
          <p:cNvSpPr>
            <a:spLocks noChangeShapeType="1"/>
          </p:cNvSpPr>
          <p:nvPr/>
        </p:nvSpPr>
        <p:spPr bwMode="auto">
          <a:xfrm flipV="1">
            <a:off x="2590800" y="3581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1" name="Line 5"/>
          <p:cNvSpPr>
            <a:spLocks noChangeShapeType="1"/>
          </p:cNvSpPr>
          <p:nvPr/>
        </p:nvSpPr>
        <p:spPr bwMode="auto">
          <a:xfrm flipV="1">
            <a:off x="2133600" y="3581400"/>
            <a:ext cx="1371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2" name="Line 6"/>
          <p:cNvSpPr>
            <a:spLocks noChangeShapeType="1"/>
          </p:cNvSpPr>
          <p:nvPr/>
        </p:nvSpPr>
        <p:spPr bwMode="auto">
          <a:xfrm>
            <a:off x="1143000" y="2438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3" name="Line 7"/>
          <p:cNvSpPr>
            <a:spLocks noChangeShapeType="1"/>
          </p:cNvSpPr>
          <p:nvPr/>
        </p:nvSpPr>
        <p:spPr bwMode="auto">
          <a:xfrm>
            <a:off x="1752600" y="1752600"/>
            <a:ext cx="10668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4" name="Line 8"/>
          <p:cNvSpPr>
            <a:spLocks noChangeShapeType="1"/>
          </p:cNvSpPr>
          <p:nvPr/>
        </p:nvSpPr>
        <p:spPr bwMode="auto">
          <a:xfrm>
            <a:off x="2362200" y="1066800"/>
            <a:ext cx="1371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5" name="Line 9"/>
          <p:cNvSpPr>
            <a:spLocks noChangeShapeType="1"/>
          </p:cNvSpPr>
          <p:nvPr/>
        </p:nvSpPr>
        <p:spPr bwMode="auto">
          <a:xfrm>
            <a:off x="2057400" y="457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6" name="Line 10"/>
          <p:cNvSpPr>
            <a:spLocks noChangeShapeType="1"/>
          </p:cNvSpPr>
          <p:nvPr/>
        </p:nvSpPr>
        <p:spPr bwMode="auto">
          <a:xfrm flipH="1">
            <a:off x="4800600" y="304800"/>
            <a:ext cx="2057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7" name="Line 11"/>
          <p:cNvSpPr>
            <a:spLocks noChangeShapeType="1"/>
          </p:cNvSpPr>
          <p:nvPr/>
        </p:nvSpPr>
        <p:spPr bwMode="auto">
          <a:xfrm flipH="1">
            <a:off x="4724400" y="304800"/>
            <a:ext cx="2133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8" name="Line 12"/>
          <p:cNvSpPr>
            <a:spLocks noChangeShapeType="1"/>
          </p:cNvSpPr>
          <p:nvPr/>
        </p:nvSpPr>
        <p:spPr bwMode="auto">
          <a:xfrm flipH="1">
            <a:off x="4876800" y="990600"/>
            <a:ext cx="1981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69" name="Line 13"/>
          <p:cNvSpPr>
            <a:spLocks noChangeShapeType="1"/>
          </p:cNvSpPr>
          <p:nvPr/>
        </p:nvSpPr>
        <p:spPr bwMode="auto">
          <a:xfrm flipH="1">
            <a:off x="5638800" y="144780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70" name="Line 14"/>
          <p:cNvSpPr>
            <a:spLocks noChangeShapeType="1"/>
          </p:cNvSpPr>
          <p:nvPr/>
        </p:nvSpPr>
        <p:spPr bwMode="auto">
          <a:xfrm flipH="1">
            <a:off x="5029200" y="2209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71" name="Line 15"/>
          <p:cNvSpPr>
            <a:spLocks noChangeShapeType="1"/>
          </p:cNvSpPr>
          <p:nvPr/>
        </p:nvSpPr>
        <p:spPr bwMode="auto">
          <a:xfrm flipH="1" flipV="1">
            <a:off x="5334000" y="2514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72" name="Line 16"/>
          <p:cNvSpPr>
            <a:spLocks noChangeShapeType="1"/>
          </p:cNvSpPr>
          <p:nvPr/>
        </p:nvSpPr>
        <p:spPr bwMode="auto">
          <a:xfrm flipH="1" flipV="1">
            <a:off x="5638800" y="26670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73" name="Line 17"/>
          <p:cNvSpPr>
            <a:spLocks noChangeShapeType="1"/>
          </p:cNvSpPr>
          <p:nvPr/>
        </p:nvSpPr>
        <p:spPr bwMode="auto">
          <a:xfrm flipH="1" flipV="1">
            <a:off x="4648200" y="3200400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74" name="Line 18"/>
          <p:cNvSpPr>
            <a:spLocks noChangeShapeType="1"/>
          </p:cNvSpPr>
          <p:nvPr/>
        </p:nvSpPr>
        <p:spPr bwMode="auto">
          <a:xfrm flipH="1" flipV="1">
            <a:off x="4495800" y="3581400"/>
            <a:ext cx="24384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5875" name="Rectangle 19"/>
          <p:cNvSpPr>
            <a:spLocks noChangeArrowheads="1"/>
          </p:cNvSpPr>
          <p:nvPr/>
        </p:nvSpPr>
        <p:spPr bwMode="auto">
          <a:xfrm>
            <a:off x="0" y="4419600"/>
            <a:ext cx="267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vestibulocochlearis VIII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76" name="Rectangle 20"/>
          <p:cNvSpPr>
            <a:spLocks noChangeArrowheads="1"/>
          </p:cNvSpPr>
          <p:nvPr/>
        </p:nvSpPr>
        <p:spPr bwMode="auto">
          <a:xfrm>
            <a:off x="838200" y="4038600"/>
            <a:ext cx="168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abducens VI</a:t>
            </a:r>
          </a:p>
        </p:txBody>
      </p:sp>
      <p:sp>
        <p:nvSpPr>
          <p:cNvPr id="505877" name="Rectangle 21"/>
          <p:cNvSpPr>
            <a:spLocks noChangeArrowheads="1"/>
          </p:cNvSpPr>
          <p:nvPr/>
        </p:nvSpPr>
        <p:spPr bwMode="auto">
          <a:xfrm>
            <a:off x="990600" y="3429000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 facialis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78" name="Rectangle 22"/>
          <p:cNvSpPr>
            <a:spLocks noChangeArrowheads="1"/>
          </p:cNvSpPr>
          <p:nvPr/>
        </p:nvSpPr>
        <p:spPr bwMode="auto">
          <a:xfrm>
            <a:off x="457200" y="2209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Pons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79" name="Rectangle 23"/>
          <p:cNvSpPr>
            <a:spLocks noChangeArrowheads="1"/>
          </p:cNvSpPr>
          <p:nvPr/>
        </p:nvSpPr>
        <p:spPr bwMode="auto">
          <a:xfrm>
            <a:off x="228600" y="15240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trigeminus</a:t>
            </a:r>
          </a:p>
        </p:txBody>
      </p:sp>
      <p:sp>
        <p:nvSpPr>
          <p:cNvPr id="505880" name="Rectangle 24"/>
          <p:cNvSpPr>
            <a:spLocks noChangeArrowheads="1"/>
          </p:cNvSpPr>
          <p:nvPr/>
        </p:nvSpPr>
        <p:spPr bwMode="auto">
          <a:xfrm>
            <a:off x="457200" y="838200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oculomotorius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81" name="Rectangle 25"/>
          <p:cNvSpPr>
            <a:spLocks noChangeArrowheads="1"/>
          </p:cNvSpPr>
          <p:nvPr/>
        </p:nvSpPr>
        <p:spPr bwMode="auto">
          <a:xfrm>
            <a:off x="533400" y="2286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ruber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82" name="Rectangle 26"/>
          <p:cNvSpPr>
            <a:spLocks noChangeArrowheads="1"/>
          </p:cNvSpPr>
          <p:nvPr/>
        </p:nvSpPr>
        <p:spPr bwMode="auto">
          <a:xfrm>
            <a:off x="6813550" y="0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Parasympatické a 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motorické jádro n. 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83" name="Rectangle 27"/>
          <p:cNvSpPr>
            <a:spLocks noChangeArrowheads="1"/>
          </p:cNvSpPr>
          <p:nvPr/>
        </p:nvSpPr>
        <p:spPr bwMode="auto">
          <a:xfrm>
            <a:off x="6858000" y="762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505884" name="Rectangle 28"/>
          <p:cNvSpPr>
            <a:spLocks noChangeArrowheads="1"/>
          </p:cNvSpPr>
          <p:nvPr/>
        </p:nvSpPr>
        <p:spPr bwMode="auto">
          <a:xfrm>
            <a:off x="6858000" y="1219200"/>
            <a:ext cx="201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trochlearis</a:t>
            </a:r>
            <a:r>
              <a:rPr lang="cs-CZ" altLang="cs-CZ" sz="1800" b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- dorzální výstup !!!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85" name="Rectangle 29"/>
          <p:cNvSpPr>
            <a:spLocks noChangeArrowheads="1"/>
          </p:cNvSpPr>
          <p:nvPr/>
        </p:nvSpPr>
        <p:spPr bwMode="auto">
          <a:xfrm>
            <a:off x="6858000" y="19812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505886" name="Rectangle 30"/>
          <p:cNvSpPr>
            <a:spLocks noChangeArrowheads="1"/>
          </p:cNvSpPr>
          <p:nvPr/>
        </p:nvSpPr>
        <p:spPr bwMode="auto">
          <a:xfrm>
            <a:off x="6858000" y="2286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505887" name="Rectangle 31"/>
          <p:cNvSpPr>
            <a:spLocks noChangeArrowheads="1"/>
          </p:cNvSpPr>
          <p:nvPr/>
        </p:nvSpPr>
        <p:spPr bwMode="auto">
          <a:xfrm>
            <a:off x="6858000" y="25908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Ventriculus quartus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(IV. komora)</a:t>
            </a:r>
            <a:endParaRPr lang="en-US" altLang="cs-CZ" sz="1800" b="0">
              <a:solidFill>
                <a:schemeClr val="tx1"/>
              </a:solidFill>
            </a:endParaRPr>
          </a:p>
        </p:txBody>
      </p:sp>
      <p:sp>
        <p:nvSpPr>
          <p:cNvPr id="505888" name="Rectangle 32"/>
          <p:cNvSpPr>
            <a:spLocks noChangeArrowheads="1"/>
          </p:cNvSpPr>
          <p:nvPr/>
        </p:nvSpPr>
        <p:spPr bwMode="auto">
          <a:xfrm>
            <a:off x="6858000" y="32004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505889" name="Rectangle 33"/>
          <p:cNvSpPr>
            <a:spLocks noChangeArrowheads="1"/>
          </p:cNvSpPr>
          <p:nvPr/>
        </p:nvSpPr>
        <p:spPr bwMode="auto">
          <a:xfrm>
            <a:off x="6858000" y="3733800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Nucleus salivatorius 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superior n. VII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90" name="Rectangle 34"/>
          <p:cNvSpPr>
            <a:spLocks noChangeArrowheads="1"/>
          </p:cNvSpPr>
          <p:nvPr/>
        </p:nvSpPr>
        <p:spPr bwMode="auto">
          <a:xfrm>
            <a:off x="6858000" y="4648200"/>
            <a:ext cx="154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91" name="Line 35"/>
          <p:cNvSpPr>
            <a:spLocks noChangeShapeType="1"/>
          </p:cNvSpPr>
          <p:nvPr/>
        </p:nvSpPr>
        <p:spPr bwMode="auto">
          <a:xfrm flipH="1" flipV="1">
            <a:off x="5029200" y="43434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892" name="Rectangle 36"/>
          <p:cNvSpPr>
            <a:spLocks noChangeArrowheads="1"/>
          </p:cNvSpPr>
          <p:nvPr/>
        </p:nvSpPr>
        <p:spPr bwMode="auto">
          <a:xfrm>
            <a:off x="0" y="5410200"/>
            <a:ext cx="196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hypoglossus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93" name="Line 37"/>
          <p:cNvSpPr>
            <a:spLocks noChangeShapeType="1"/>
          </p:cNvSpPr>
          <p:nvPr/>
        </p:nvSpPr>
        <p:spPr bwMode="auto">
          <a:xfrm flipV="1">
            <a:off x="2057400" y="4343400"/>
            <a:ext cx="1828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894" name="Line 38"/>
          <p:cNvSpPr>
            <a:spLocks noChangeShapeType="1"/>
          </p:cNvSpPr>
          <p:nvPr/>
        </p:nvSpPr>
        <p:spPr bwMode="auto">
          <a:xfrm flipV="1">
            <a:off x="2057400" y="4648200"/>
            <a:ext cx="1905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895" name="Line 39"/>
          <p:cNvSpPr>
            <a:spLocks noChangeShapeType="1"/>
          </p:cNvSpPr>
          <p:nvPr/>
        </p:nvSpPr>
        <p:spPr bwMode="auto">
          <a:xfrm flipV="1">
            <a:off x="2057400" y="49530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896" name="Rectangle 40"/>
          <p:cNvSpPr>
            <a:spLocks noChangeArrowheads="1"/>
          </p:cNvSpPr>
          <p:nvPr/>
        </p:nvSpPr>
        <p:spPr bwMode="auto">
          <a:xfrm>
            <a:off x="6858000" y="54864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accessorii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97" name="Line 41"/>
          <p:cNvSpPr>
            <a:spLocks noChangeShapeType="1"/>
          </p:cNvSpPr>
          <p:nvPr/>
        </p:nvSpPr>
        <p:spPr bwMode="auto">
          <a:xfrm flipH="1" flipV="1">
            <a:off x="4876800" y="5638800"/>
            <a:ext cx="1905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898" name="Rectangle 42"/>
          <p:cNvSpPr>
            <a:spLocks noChangeArrowheads="1"/>
          </p:cNvSpPr>
          <p:nvPr/>
        </p:nvSpPr>
        <p:spPr bwMode="auto">
          <a:xfrm>
            <a:off x="3276600" y="5867400"/>
            <a:ext cx="156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accessorius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                  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899" name="Line 43"/>
          <p:cNvSpPr>
            <a:spLocks noChangeShapeType="1"/>
          </p:cNvSpPr>
          <p:nvPr/>
        </p:nvSpPr>
        <p:spPr bwMode="auto">
          <a:xfrm flipH="1" flipV="1">
            <a:off x="4191000" y="4876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900" name="Rectangle 44"/>
          <p:cNvSpPr>
            <a:spLocks noChangeArrowheads="1"/>
          </p:cNvSpPr>
          <p:nvPr/>
        </p:nvSpPr>
        <p:spPr bwMode="auto">
          <a:xfrm>
            <a:off x="0" y="4800600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glossopharyngeus IX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5901" name="Line 45"/>
          <p:cNvSpPr>
            <a:spLocks noChangeShapeType="1"/>
          </p:cNvSpPr>
          <p:nvPr/>
        </p:nvSpPr>
        <p:spPr bwMode="auto">
          <a:xfrm flipV="1">
            <a:off x="2438400" y="42672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5902" name="Rectangle 46"/>
          <p:cNvSpPr>
            <a:spLocks noChangeArrowheads="1"/>
          </p:cNvSpPr>
          <p:nvPr/>
        </p:nvSpPr>
        <p:spPr bwMode="auto">
          <a:xfrm>
            <a:off x="0" y="51054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vagus X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27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98563"/>
            <a:ext cx="75438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7928" name="Line 24"/>
          <p:cNvSpPr>
            <a:spLocks noChangeShapeType="1"/>
          </p:cNvSpPr>
          <p:nvPr/>
        </p:nvSpPr>
        <p:spPr bwMode="auto">
          <a:xfrm flipH="1">
            <a:off x="1905000" y="838200"/>
            <a:ext cx="213360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29" name="Line 25"/>
          <p:cNvSpPr>
            <a:spLocks noChangeShapeType="1"/>
          </p:cNvSpPr>
          <p:nvPr/>
        </p:nvSpPr>
        <p:spPr bwMode="auto">
          <a:xfrm flipH="1">
            <a:off x="3505200" y="838200"/>
            <a:ext cx="5334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30" name="Rectangle 26"/>
          <p:cNvSpPr>
            <a:spLocks noChangeArrowheads="1"/>
          </p:cNvSpPr>
          <p:nvPr/>
        </p:nvSpPr>
        <p:spPr bwMode="auto">
          <a:xfrm>
            <a:off x="2590800" y="5334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trochlearis (IV)</a:t>
            </a:r>
          </a:p>
        </p:txBody>
      </p:sp>
      <p:sp>
        <p:nvSpPr>
          <p:cNvPr id="507931" name="Rectangle 27"/>
          <p:cNvSpPr>
            <a:spLocks noChangeArrowheads="1"/>
          </p:cNvSpPr>
          <p:nvPr/>
        </p:nvSpPr>
        <p:spPr bwMode="auto">
          <a:xfrm>
            <a:off x="4343400" y="228600"/>
            <a:ext cx="233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oculomotorius (III)</a:t>
            </a:r>
          </a:p>
        </p:txBody>
      </p:sp>
      <p:sp>
        <p:nvSpPr>
          <p:cNvPr id="507932" name="Line 28"/>
          <p:cNvSpPr>
            <a:spLocks noChangeShapeType="1"/>
          </p:cNvSpPr>
          <p:nvPr/>
        </p:nvSpPr>
        <p:spPr bwMode="auto">
          <a:xfrm flipH="1">
            <a:off x="3657600" y="609600"/>
            <a:ext cx="114300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33" name="Rectangle 29"/>
          <p:cNvSpPr>
            <a:spLocks noChangeArrowheads="1"/>
          </p:cNvSpPr>
          <p:nvPr/>
        </p:nvSpPr>
        <p:spPr bwMode="auto">
          <a:xfrm>
            <a:off x="4953000" y="533400"/>
            <a:ext cx="323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Radix senzitiva</a:t>
            </a:r>
            <a:r>
              <a:rPr lang="cs-CZ" altLang="cs-CZ" sz="1800">
                <a:solidFill>
                  <a:schemeClr val="tx1"/>
                </a:solidFill>
              </a:rPr>
              <a:t> z n. nasociliaris</a:t>
            </a:r>
          </a:p>
        </p:txBody>
      </p:sp>
      <p:sp>
        <p:nvSpPr>
          <p:cNvPr id="507934" name="Line 30"/>
          <p:cNvSpPr>
            <a:spLocks noChangeShapeType="1"/>
          </p:cNvSpPr>
          <p:nvPr/>
        </p:nvSpPr>
        <p:spPr bwMode="auto">
          <a:xfrm flipV="1">
            <a:off x="4876800" y="838200"/>
            <a:ext cx="4572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35" name="Rectangle 31"/>
          <p:cNvSpPr>
            <a:spLocks noChangeArrowheads="1"/>
          </p:cNvSpPr>
          <p:nvPr/>
        </p:nvSpPr>
        <p:spPr bwMode="auto">
          <a:xfrm>
            <a:off x="5410200" y="914400"/>
            <a:ext cx="231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Ramus superior n. III</a:t>
            </a:r>
          </a:p>
        </p:txBody>
      </p:sp>
      <p:sp>
        <p:nvSpPr>
          <p:cNvPr id="507937" name="Rectangle 33"/>
          <p:cNvSpPr>
            <a:spLocks noChangeArrowheads="1"/>
          </p:cNvSpPr>
          <p:nvPr/>
        </p:nvSpPr>
        <p:spPr bwMode="auto">
          <a:xfrm>
            <a:off x="5435600" y="3429000"/>
            <a:ext cx="370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Ganglion ciliare</a:t>
            </a:r>
            <a:r>
              <a:rPr lang="cs-CZ" altLang="cs-CZ" sz="1800">
                <a:solidFill>
                  <a:schemeClr val="tx1"/>
                </a:solidFill>
              </a:rPr>
              <a:t>; nn. Ciliares breves</a:t>
            </a:r>
          </a:p>
        </p:txBody>
      </p:sp>
      <p:sp>
        <p:nvSpPr>
          <p:cNvPr id="507938" name="Line 34"/>
          <p:cNvSpPr>
            <a:spLocks noChangeShapeType="1"/>
          </p:cNvSpPr>
          <p:nvPr/>
        </p:nvSpPr>
        <p:spPr bwMode="auto">
          <a:xfrm flipV="1">
            <a:off x="5257800" y="1219200"/>
            <a:ext cx="228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39" name="Line 35"/>
          <p:cNvSpPr>
            <a:spLocks noChangeShapeType="1"/>
          </p:cNvSpPr>
          <p:nvPr/>
        </p:nvSpPr>
        <p:spPr bwMode="auto">
          <a:xfrm>
            <a:off x="5791200" y="2514600"/>
            <a:ext cx="14478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40" name="Rectangle 36"/>
          <p:cNvSpPr>
            <a:spLocks noChangeArrowheads="1"/>
          </p:cNvSpPr>
          <p:nvPr/>
        </p:nvSpPr>
        <p:spPr bwMode="auto">
          <a:xfrm>
            <a:off x="5562600" y="3810000"/>
            <a:ext cx="23749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Ramus inferior n. III; 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radix parasympathica</a:t>
            </a:r>
          </a:p>
          <a:p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07941" name="Line 37"/>
          <p:cNvSpPr>
            <a:spLocks noChangeShapeType="1"/>
          </p:cNvSpPr>
          <p:nvPr/>
        </p:nvSpPr>
        <p:spPr bwMode="auto">
          <a:xfrm flipH="1" flipV="1">
            <a:off x="4419600" y="2971800"/>
            <a:ext cx="12192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42" name="Line 38"/>
          <p:cNvSpPr>
            <a:spLocks noChangeShapeType="1"/>
          </p:cNvSpPr>
          <p:nvPr/>
        </p:nvSpPr>
        <p:spPr bwMode="auto">
          <a:xfrm flipH="1" flipV="1">
            <a:off x="4191000" y="3505200"/>
            <a:ext cx="228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43" name="Rectangle 39"/>
          <p:cNvSpPr>
            <a:spLocks noChangeArrowheads="1"/>
          </p:cNvSpPr>
          <p:nvPr/>
        </p:nvSpPr>
        <p:spPr bwMode="auto">
          <a:xfrm>
            <a:off x="3429000" y="4495800"/>
            <a:ext cx="3924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Plexus sympathicus; </a:t>
            </a:r>
            <a:r>
              <a:rPr lang="cs-CZ" altLang="cs-CZ" sz="1800">
                <a:solidFill>
                  <a:srgbClr val="FF0000"/>
                </a:solidFill>
              </a:rPr>
              <a:t>radix sympathica</a:t>
            </a:r>
          </a:p>
        </p:txBody>
      </p:sp>
      <p:sp>
        <p:nvSpPr>
          <p:cNvPr id="507944" name="Line 40"/>
          <p:cNvSpPr>
            <a:spLocks noChangeShapeType="1"/>
          </p:cNvSpPr>
          <p:nvPr/>
        </p:nvSpPr>
        <p:spPr bwMode="auto">
          <a:xfrm flipV="1">
            <a:off x="3200400" y="2971800"/>
            <a:ext cx="533400" cy="2209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45" name="Line 41"/>
          <p:cNvSpPr>
            <a:spLocks noChangeShapeType="1"/>
          </p:cNvSpPr>
          <p:nvPr/>
        </p:nvSpPr>
        <p:spPr bwMode="auto">
          <a:xfrm flipH="1" flipV="1">
            <a:off x="2286000" y="4038600"/>
            <a:ext cx="914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46" name="Rectangle 42"/>
          <p:cNvSpPr>
            <a:spLocks noChangeArrowheads="1"/>
          </p:cNvSpPr>
          <p:nvPr/>
        </p:nvSpPr>
        <p:spPr bwMode="auto">
          <a:xfrm>
            <a:off x="3048000" y="5181600"/>
            <a:ext cx="1841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abducens (VI)</a:t>
            </a:r>
          </a:p>
        </p:txBody>
      </p:sp>
      <p:sp>
        <p:nvSpPr>
          <p:cNvPr id="507947" name="Line 43"/>
          <p:cNvSpPr>
            <a:spLocks noChangeShapeType="1"/>
          </p:cNvSpPr>
          <p:nvPr/>
        </p:nvSpPr>
        <p:spPr bwMode="auto">
          <a:xfrm flipH="1" flipV="1">
            <a:off x="5486400" y="2514600"/>
            <a:ext cx="3810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7948" name="Line 44"/>
          <p:cNvSpPr>
            <a:spLocks noChangeShapeType="1"/>
          </p:cNvSpPr>
          <p:nvPr/>
        </p:nvSpPr>
        <p:spPr bwMode="auto">
          <a:xfrm>
            <a:off x="5181600" y="2895600"/>
            <a:ext cx="3810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9" name="Rectangle 11"/>
          <p:cNvSpPr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Parasympatická sekretorická vlákna pro slznou žlázu z n. VII</a:t>
            </a:r>
          </a:p>
        </p:txBody>
      </p:sp>
      <p:pic>
        <p:nvPicPr>
          <p:cNvPr id="50894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2788"/>
            <a:ext cx="70866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8941" name="Line 13"/>
          <p:cNvSpPr>
            <a:spLocks noChangeShapeType="1"/>
          </p:cNvSpPr>
          <p:nvPr/>
        </p:nvSpPr>
        <p:spPr bwMode="auto">
          <a:xfrm flipV="1">
            <a:off x="4800600" y="4343400"/>
            <a:ext cx="1143000" cy="1905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8942" name="Line 14"/>
          <p:cNvSpPr>
            <a:spLocks noChangeShapeType="1"/>
          </p:cNvSpPr>
          <p:nvPr/>
        </p:nvSpPr>
        <p:spPr bwMode="auto">
          <a:xfrm>
            <a:off x="1981200" y="4114800"/>
            <a:ext cx="17526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8944" name="Line 16"/>
          <p:cNvSpPr>
            <a:spLocks noChangeShapeType="1"/>
          </p:cNvSpPr>
          <p:nvPr/>
        </p:nvSpPr>
        <p:spPr bwMode="auto">
          <a:xfrm>
            <a:off x="4114800" y="2209800"/>
            <a:ext cx="18288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8946" name="Rectangle 18"/>
          <p:cNvSpPr>
            <a:spLocks noChangeArrowheads="1"/>
          </p:cNvSpPr>
          <p:nvPr/>
        </p:nvSpPr>
        <p:spPr bwMode="auto">
          <a:xfrm>
            <a:off x="2743200" y="1752600"/>
            <a:ext cx="1979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maxillaris V/2</a:t>
            </a:r>
          </a:p>
        </p:txBody>
      </p:sp>
      <p:sp>
        <p:nvSpPr>
          <p:cNvPr id="508947" name="Rectangle 19"/>
          <p:cNvSpPr>
            <a:spLocks noChangeArrowheads="1"/>
          </p:cNvSpPr>
          <p:nvPr/>
        </p:nvSpPr>
        <p:spPr bwMode="auto">
          <a:xfrm>
            <a:off x="304800" y="2438400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petrosus major</a:t>
            </a:r>
          </a:p>
        </p:txBody>
      </p:sp>
      <p:sp>
        <p:nvSpPr>
          <p:cNvPr id="508948" name="Rectangle 20"/>
          <p:cNvSpPr>
            <a:spLocks noChangeArrowheads="1"/>
          </p:cNvSpPr>
          <p:nvPr/>
        </p:nvSpPr>
        <p:spPr bwMode="auto">
          <a:xfrm>
            <a:off x="0" y="3810000"/>
            <a:ext cx="2771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facialis VII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(</a:t>
            </a:r>
            <a:r>
              <a:rPr lang="cs-CZ" altLang="cs-CZ" sz="2000">
                <a:solidFill>
                  <a:srgbClr val="FF0000"/>
                </a:solidFill>
              </a:rPr>
              <a:t>nucleus salivatorius superior</a:t>
            </a:r>
            <a:r>
              <a:rPr lang="cs-CZ" altLang="cs-CZ" sz="2000">
                <a:solidFill>
                  <a:schemeClr val="tx1"/>
                </a:solidFill>
              </a:rPr>
              <a:t> – parasympatické jádro)</a:t>
            </a:r>
          </a:p>
        </p:txBody>
      </p:sp>
      <p:sp>
        <p:nvSpPr>
          <p:cNvPr id="508949" name="Rectangle 21"/>
          <p:cNvSpPr>
            <a:spLocks noChangeArrowheads="1"/>
          </p:cNvSpPr>
          <p:nvPr/>
        </p:nvSpPr>
        <p:spPr bwMode="auto">
          <a:xfrm>
            <a:off x="1676400" y="6172200"/>
            <a:ext cx="319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Ganglion pterygopalatinum</a:t>
            </a:r>
          </a:p>
        </p:txBody>
      </p:sp>
      <p:sp>
        <p:nvSpPr>
          <p:cNvPr id="508950" name="Line 22"/>
          <p:cNvSpPr>
            <a:spLocks noChangeShapeType="1"/>
          </p:cNvSpPr>
          <p:nvPr/>
        </p:nvSpPr>
        <p:spPr bwMode="auto">
          <a:xfrm>
            <a:off x="2362200" y="2743200"/>
            <a:ext cx="20574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8951" name="Rectangle 23"/>
          <p:cNvSpPr>
            <a:spLocks noChangeArrowheads="1"/>
          </p:cNvSpPr>
          <p:nvPr/>
        </p:nvSpPr>
        <p:spPr bwMode="auto">
          <a:xfrm>
            <a:off x="6629400" y="1752600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infraorbitalis</a:t>
            </a:r>
          </a:p>
        </p:txBody>
      </p:sp>
      <p:sp>
        <p:nvSpPr>
          <p:cNvPr id="508952" name="Line 24"/>
          <p:cNvSpPr>
            <a:spLocks noChangeShapeType="1"/>
          </p:cNvSpPr>
          <p:nvPr/>
        </p:nvSpPr>
        <p:spPr bwMode="auto">
          <a:xfrm flipH="1">
            <a:off x="6781800" y="2209800"/>
            <a:ext cx="609600" cy="2209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8953" name="Line 25"/>
          <p:cNvSpPr>
            <a:spLocks noChangeShapeType="1"/>
          </p:cNvSpPr>
          <p:nvPr/>
        </p:nvSpPr>
        <p:spPr bwMode="auto">
          <a:xfrm>
            <a:off x="7391400" y="2209800"/>
            <a:ext cx="381000" cy="2667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65" name="Rectangle 13"/>
          <p:cNvSpPr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Parasympatická sekretorická vlákna pro slznou žlázu</a:t>
            </a:r>
          </a:p>
        </p:txBody>
      </p:sp>
      <p:pic>
        <p:nvPicPr>
          <p:cNvPr id="50996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6962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67" name="Line 15"/>
          <p:cNvSpPr>
            <a:spLocks noChangeShapeType="1"/>
          </p:cNvSpPr>
          <p:nvPr/>
        </p:nvSpPr>
        <p:spPr bwMode="auto">
          <a:xfrm>
            <a:off x="5029200" y="2971800"/>
            <a:ext cx="304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9968" name="Rectangle 16"/>
          <p:cNvSpPr>
            <a:spLocks noChangeArrowheads="1"/>
          </p:cNvSpPr>
          <p:nvPr/>
        </p:nvSpPr>
        <p:spPr bwMode="auto">
          <a:xfrm>
            <a:off x="3429000" y="2590800"/>
            <a:ext cx="183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zygomaticus</a:t>
            </a:r>
          </a:p>
        </p:txBody>
      </p:sp>
      <p:sp>
        <p:nvSpPr>
          <p:cNvPr id="509969" name="Rectangle 17"/>
          <p:cNvSpPr>
            <a:spLocks noChangeArrowheads="1"/>
          </p:cNvSpPr>
          <p:nvPr/>
        </p:nvSpPr>
        <p:spPr bwMode="auto">
          <a:xfrm>
            <a:off x="4225925" y="6096000"/>
            <a:ext cx="4918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Ganglion pterygopalatinum</a:t>
            </a:r>
            <a:r>
              <a:rPr lang="cs-CZ" altLang="cs-CZ" sz="2000">
                <a:solidFill>
                  <a:schemeClr val="tx1"/>
                </a:solidFill>
              </a:rPr>
              <a:t> přepo-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jení na postganglionární neuron</a:t>
            </a:r>
          </a:p>
        </p:txBody>
      </p:sp>
      <p:sp>
        <p:nvSpPr>
          <p:cNvPr id="509970" name="Line 18"/>
          <p:cNvSpPr>
            <a:spLocks noChangeShapeType="1"/>
          </p:cNvSpPr>
          <p:nvPr/>
        </p:nvSpPr>
        <p:spPr bwMode="auto">
          <a:xfrm>
            <a:off x="4572000" y="4267200"/>
            <a:ext cx="15240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9971" name="Line 19"/>
          <p:cNvSpPr>
            <a:spLocks noChangeShapeType="1"/>
          </p:cNvSpPr>
          <p:nvPr/>
        </p:nvSpPr>
        <p:spPr bwMode="auto">
          <a:xfrm flipH="1">
            <a:off x="7239000" y="1828800"/>
            <a:ext cx="10668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9972" name="Line 20"/>
          <p:cNvSpPr>
            <a:spLocks noChangeShapeType="1"/>
          </p:cNvSpPr>
          <p:nvPr/>
        </p:nvSpPr>
        <p:spPr bwMode="auto">
          <a:xfrm>
            <a:off x="5105400" y="1752600"/>
            <a:ext cx="1143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9973" name="Line 21"/>
          <p:cNvSpPr>
            <a:spLocks noChangeShapeType="1"/>
          </p:cNvSpPr>
          <p:nvPr/>
        </p:nvSpPr>
        <p:spPr bwMode="auto">
          <a:xfrm>
            <a:off x="2438400" y="2057400"/>
            <a:ext cx="1143000" cy="1676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9974" name="Rectangle 22"/>
          <p:cNvSpPr>
            <a:spLocks noChangeArrowheads="1"/>
          </p:cNvSpPr>
          <p:nvPr/>
        </p:nvSpPr>
        <p:spPr bwMode="auto">
          <a:xfrm>
            <a:off x="3124200" y="1447800"/>
            <a:ext cx="2490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    N. lacrimalis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(z N. ophthalmicus)</a:t>
            </a:r>
          </a:p>
        </p:txBody>
      </p:sp>
      <p:sp>
        <p:nvSpPr>
          <p:cNvPr id="509975" name="Rectangle 23"/>
          <p:cNvSpPr>
            <a:spLocks noChangeArrowheads="1"/>
          </p:cNvSpPr>
          <p:nvPr/>
        </p:nvSpPr>
        <p:spPr bwMode="auto">
          <a:xfrm>
            <a:off x="6477000" y="1066800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Ramus communicans cum nervo lacrimali</a:t>
            </a:r>
          </a:p>
        </p:txBody>
      </p:sp>
      <p:sp>
        <p:nvSpPr>
          <p:cNvPr id="509976" name="Rectangle 24"/>
          <p:cNvSpPr>
            <a:spLocks noChangeArrowheads="1"/>
          </p:cNvSpPr>
          <p:nvPr/>
        </p:nvSpPr>
        <p:spPr bwMode="auto">
          <a:xfrm>
            <a:off x="533400" y="1676400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maxillaris V/2</a:t>
            </a:r>
          </a:p>
        </p:txBody>
      </p:sp>
      <p:sp>
        <p:nvSpPr>
          <p:cNvPr id="509977" name="Rectangle 25"/>
          <p:cNvSpPr>
            <a:spLocks noChangeArrowheads="1"/>
          </p:cNvSpPr>
          <p:nvPr/>
        </p:nvSpPr>
        <p:spPr bwMode="auto">
          <a:xfrm>
            <a:off x="7086600" y="5638800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infraorbitalis</a:t>
            </a:r>
          </a:p>
        </p:txBody>
      </p:sp>
      <p:sp>
        <p:nvSpPr>
          <p:cNvPr id="509978" name="Line 26"/>
          <p:cNvSpPr>
            <a:spLocks noChangeShapeType="1"/>
          </p:cNvSpPr>
          <p:nvPr/>
        </p:nvSpPr>
        <p:spPr bwMode="auto">
          <a:xfrm flipH="1" flipV="1">
            <a:off x="5638800" y="4114800"/>
            <a:ext cx="1524000" cy="1676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9979" name="Line 27"/>
          <p:cNvSpPr>
            <a:spLocks noChangeShapeType="1"/>
          </p:cNvSpPr>
          <p:nvPr/>
        </p:nvSpPr>
        <p:spPr bwMode="auto">
          <a:xfrm flipV="1">
            <a:off x="7162800" y="4495800"/>
            <a:ext cx="5334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Zornicové reakce - parasympatická pupilomotorická vlákna</a:t>
            </a:r>
            <a:endParaRPr lang="cs-CZ" altLang="cs-CZ" sz="6000" b="1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09603" name="Picture 3" descr="Neuropathies 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4362450" cy="46482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995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5748" name="Rectangle 4"/>
          <p:cNvSpPr>
            <a:spLocks noChangeArrowheads="1"/>
          </p:cNvSpPr>
          <p:nvPr/>
        </p:nvSpPr>
        <p:spPr bwMode="auto">
          <a:xfrm>
            <a:off x="0" y="1524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20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Autonomní nervový systém oka</a:t>
            </a:r>
          </a:p>
        </p:txBody>
      </p:sp>
      <p:sp>
        <p:nvSpPr>
          <p:cNvPr id="415750" name="Rectangle 6"/>
          <p:cNvSpPr>
            <a:spLocks noChangeArrowheads="1"/>
          </p:cNvSpPr>
          <p:nvPr/>
        </p:nvSpPr>
        <p:spPr bwMode="auto">
          <a:xfrm>
            <a:off x="0" y="1584325"/>
            <a:ext cx="51054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Sympaticus </a:t>
            </a:r>
            <a:r>
              <a:rPr lang="cs-CZ" altLang="cs-CZ" sz="2000" b="0">
                <a:solidFill>
                  <a:srgbClr val="006699"/>
                </a:solidFill>
              </a:rPr>
              <a:t>(nikde se nekříží)</a:t>
            </a:r>
            <a:endParaRPr lang="cs-CZ" altLang="cs-CZ" sz="2000" b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sz="2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Neuron (centrální) 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začíná v </a:t>
            </a:r>
            <a:r>
              <a:rPr lang="cs-CZ" altLang="cs-CZ" sz="2000" b="0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zadním hypothalamu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sestupuje nezkříženě mozkovým kmenem a končí v </a:t>
            </a:r>
            <a:r>
              <a:rPr lang="cs-CZ" altLang="cs-CZ" sz="2000" b="0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Budgeho ciliospinárním centru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míchy mezi C8 a Th2</a:t>
            </a:r>
          </a:p>
          <a:p>
            <a:pPr lvl="1"/>
            <a:r>
              <a:rPr lang="cs-CZ" altLang="cs-CZ" sz="2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Neuron (pregangliový) 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vystupuje z Budgeova ciliospinálního centra míchy a končí v </a:t>
            </a:r>
            <a:r>
              <a:rPr lang="cs-CZ" altLang="cs-CZ" sz="2000" b="0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ganglion cervicale superius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krku</a:t>
            </a:r>
          </a:p>
          <a:p>
            <a:pPr lvl="1"/>
            <a:r>
              <a:rPr lang="cs-CZ" altLang="cs-CZ" sz="2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Neuron (postgangliový) 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vystupuje podél a. carotis a přidává se k oftalmické větvi n. trigeminus. Cestou n. nasociliaris a nn. ciliares longi</a:t>
            </a:r>
            <a:r>
              <a:rPr lang="cs-CZ" altLang="cs-CZ" sz="2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dosahuje k </a:t>
            </a:r>
            <a:r>
              <a:rPr lang="cs-CZ" altLang="cs-CZ" sz="2000" b="0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dilatátoru zornice a corpus ciliare</a:t>
            </a:r>
            <a:endParaRPr lang="cs-CZ" altLang="cs-CZ" sz="2000" b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r>
              <a:rPr lang="cs-CZ" altLang="cs-CZ" sz="2000" b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Sympatická vlákna přes ganglion ciliare pouze probíhají, nepřepojují se zde!!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5875"/>
            <a:ext cx="73152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5184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0984" name="Line 8"/>
          <p:cNvSpPr>
            <a:spLocks noChangeShapeType="1"/>
          </p:cNvSpPr>
          <p:nvPr/>
        </p:nvSpPr>
        <p:spPr bwMode="auto">
          <a:xfrm flipH="1" flipV="1">
            <a:off x="2514600" y="3200400"/>
            <a:ext cx="32766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0985" name="Line 9"/>
          <p:cNvSpPr>
            <a:spLocks noChangeShapeType="1"/>
          </p:cNvSpPr>
          <p:nvPr/>
        </p:nvSpPr>
        <p:spPr bwMode="auto">
          <a:xfrm flipH="1" flipV="1">
            <a:off x="2743200" y="1524000"/>
            <a:ext cx="3200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0986" name="Rectangle 10"/>
          <p:cNvSpPr>
            <a:spLocks noChangeArrowheads="1"/>
          </p:cNvSpPr>
          <p:nvPr/>
        </p:nvSpPr>
        <p:spPr bwMode="auto">
          <a:xfrm>
            <a:off x="5959475" y="3733800"/>
            <a:ext cx="3155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cervicale medium</a:t>
            </a:r>
          </a:p>
        </p:txBody>
      </p:sp>
      <p:sp>
        <p:nvSpPr>
          <p:cNvPr id="510987" name="Rectangle 11"/>
          <p:cNvSpPr>
            <a:spLocks noChangeArrowheads="1"/>
          </p:cNvSpPr>
          <p:nvPr/>
        </p:nvSpPr>
        <p:spPr bwMode="auto">
          <a:xfrm>
            <a:off x="5959475" y="2209800"/>
            <a:ext cx="318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cervicale superius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057400"/>
            <a:ext cx="7772400" cy="1143000"/>
          </a:xfrm>
        </p:spPr>
        <p:txBody>
          <a:bodyPr anchor="ctr"/>
          <a:lstStyle/>
          <a:p>
            <a:r>
              <a:rPr lang="cs-CZ" altLang="cs-CZ" sz="5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Krevní zásobení oka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-457200"/>
            <a:ext cx="5080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6096000" y="5029200"/>
            <a:ext cx="2403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carotis communis</a:t>
            </a:r>
          </a:p>
        </p:txBody>
      </p:sp>
      <p:sp>
        <p:nvSpPr>
          <p:cNvPr id="378885" name="Line 5"/>
          <p:cNvSpPr>
            <a:spLocks noChangeShapeType="1"/>
          </p:cNvSpPr>
          <p:nvPr/>
        </p:nvSpPr>
        <p:spPr bwMode="auto">
          <a:xfrm flipH="1">
            <a:off x="4876800" y="5257800"/>
            <a:ext cx="1219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886" name="Rectangle 6"/>
          <p:cNvSpPr>
            <a:spLocks noChangeArrowheads="1"/>
          </p:cNvSpPr>
          <p:nvPr/>
        </p:nvSpPr>
        <p:spPr bwMode="auto">
          <a:xfrm>
            <a:off x="6740525" y="33528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carotis externa</a:t>
            </a:r>
          </a:p>
        </p:txBody>
      </p:sp>
      <p:sp>
        <p:nvSpPr>
          <p:cNvPr id="378887" name="Line 7"/>
          <p:cNvSpPr>
            <a:spLocks noChangeShapeType="1"/>
          </p:cNvSpPr>
          <p:nvPr/>
        </p:nvSpPr>
        <p:spPr bwMode="auto">
          <a:xfrm flipH="1">
            <a:off x="5029200" y="3581400"/>
            <a:ext cx="1600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888" name="Rectangle 8"/>
          <p:cNvSpPr>
            <a:spLocks noChangeArrowheads="1"/>
          </p:cNvSpPr>
          <p:nvPr/>
        </p:nvSpPr>
        <p:spPr bwMode="auto">
          <a:xfrm>
            <a:off x="304800" y="22098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carotis interna</a:t>
            </a:r>
          </a:p>
        </p:txBody>
      </p:sp>
      <p:sp>
        <p:nvSpPr>
          <p:cNvPr id="378890" name="Line 10"/>
          <p:cNvSpPr>
            <a:spLocks noChangeShapeType="1"/>
          </p:cNvSpPr>
          <p:nvPr/>
        </p:nvSpPr>
        <p:spPr bwMode="auto">
          <a:xfrm>
            <a:off x="2362200" y="2438400"/>
            <a:ext cx="2362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891" name="Rectangle 11"/>
          <p:cNvSpPr>
            <a:spLocks noChangeArrowheads="1"/>
          </p:cNvSpPr>
          <p:nvPr/>
        </p:nvSpPr>
        <p:spPr bwMode="auto">
          <a:xfrm>
            <a:off x="381000" y="4800600"/>
            <a:ext cx="166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vertebralis</a:t>
            </a:r>
          </a:p>
        </p:txBody>
      </p:sp>
      <p:sp>
        <p:nvSpPr>
          <p:cNvPr id="378892" name="Line 12"/>
          <p:cNvSpPr>
            <a:spLocks noChangeShapeType="1"/>
          </p:cNvSpPr>
          <p:nvPr/>
        </p:nvSpPr>
        <p:spPr bwMode="auto">
          <a:xfrm>
            <a:off x="2133600" y="5029200"/>
            <a:ext cx="2209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893" name="Rectangle 13"/>
          <p:cNvSpPr>
            <a:spLocks noChangeArrowheads="1"/>
          </p:cNvSpPr>
          <p:nvPr/>
        </p:nvSpPr>
        <p:spPr bwMode="auto">
          <a:xfrm>
            <a:off x="381000" y="121920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basilaris</a:t>
            </a:r>
          </a:p>
        </p:txBody>
      </p:sp>
      <p:sp>
        <p:nvSpPr>
          <p:cNvPr id="378894" name="Line 14"/>
          <p:cNvSpPr>
            <a:spLocks noChangeShapeType="1"/>
          </p:cNvSpPr>
          <p:nvPr/>
        </p:nvSpPr>
        <p:spPr bwMode="auto">
          <a:xfrm>
            <a:off x="1828800" y="1447800"/>
            <a:ext cx="228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3"/>
          <p:cNvSpPr>
            <a:spLocks noChangeArrowheads="1"/>
          </p:cNvSpPr>
          <p:nvPr/>
        </p:nvSpPr>
        <p:spPr bwMode="auto">
          <a:xfrm>
            <a:off x="6781800" y="2667000"/>
            <a:ext cx="207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carotis interna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512005" name="Rectangle 5"/>
          <p:cNvSpPr>
            <a:spLocks noChangeArrowheads="1"/>
          </p:cNvSpPr>
          <p:nvPr/>
        </p:nvSpPr>
        <p:spPr bwMode="auto">
          <a:xfrm>
            <a:off x="6781800" y="20574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512007" name="Rectangle 7"/>
          <p:cNvSpPr>
            <a:spLocks noChangeArrowheads="1"/>
          </p:cNvSpPr>
          <p:nvPr/>
        </p:nvSpPr>
        <p:spPr bwMode="auto">
          <a:xfrm>
            <a:off x="6781800" y="1524000"/>
            <a:ext cx="2220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cerebri anterior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512010" name="Rectangle 10"/>
          <p:cNvSpPr>
            <a:spLocks noChangeArrowheads="1"/>
          </p:cNvSpPr>
          <p:nvPr/>
        </p:nvSpPr>
        <p:spPr bwMode="auto">
          <a:xfrm>
            <a:off x="6781800" y="4191000"/>
            <a:ext cx="2052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communicans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posterior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512012" name="Rectangle 12"/>
          <p:cNvSpPr>
            <a:spLocks noChangeArrowheads="1"/>
          </p:cNvSpPr>
          <p:nvPr/>
        </p:nvSpPr>
        <p:spPr bwMode="auto">
          <a:xfrm>
            <a:off x="6781800" y="3657600"/>
            <a:ext cx="1995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cerebri media</a:t>
            </a:r>
            <a:endParaRPr lang="en-US" altLang="cs-CZ" sz="2000">
              <a:solidFill>
                <a:schemeClr val="tx1"/>
              </a:solidFill>
            </a:endParaRPr>
          </a:p>
        </p:txBody>
      </p:sp>
      <p:sp>
        <p:nvSpPr>
          <p:cNvPr id="512014" name="Rectangle 14"/>
          <p:cNvSpPr>
            <a:spLocks noChangeArrowheads="1"/>
          </p:cNvSpPr>
          <p:nvPr/>
        </p:nvSpPr>
        <p:spPr bwMode="auto">
          <a:xfrm>
            <a:off x="6781800" y="510540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basilaris</a:t>
            </a:r>
          </a:p>
        </p:txBody>
      </p:sp>
      <p:pic>
        <p:nvPicPr>
          <p:cNvPr id="51201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075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17" name="Line 17"/>
          <p:cNvSpPr>
            <a:spLocks noChangeShapeType="1"/>
          </p:cNvSpPr>
          <p:nvPr/>
        </p:nvSpPr>
        <p:spPr bwMode="auto">
          <a:xfrm flipH="1">
            <a:off x="4648200" y="1752600"/>
            <a:ext cx="1981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18" name="Line 18"/>
          <p:cNvSpPr>
            <a:spLocks noChangeShapeType="1"/>
          </p:cNvSpPr>
          <p:nvPr/>
        </p:nvSpPr>
        <p:spPr bwMode="auto">
          <a:xfrm flipH="1">
            <a:off x="4724400" y="1752600"/>
            <a:ext cx="19050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19" name="Line 19"/>
          <p:cNvSpPr>
            <a:spLocks noChangeShapeType="1"/>
          </p:cNvSpPr>
          <p:nvPr/>
        </p:nvSpPr>
        <p:spPr bwMode="auto">
          <a:xfrm flipH="1">
            <a:off x="5181600" y="2286000"/>
            <a:ext cx="16764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20" name="Line 20"/>
          <p:cNvSpPr>
            <a:spLocks noChangeShapeType="1"/>
          </p:cNvSpPr>
          <p:nvPr/>
        </p:nvSpPr>
        <p:spPr bwMode="auto">
          <a:xfrm flipH="1">
            <a:off x="5181600" y="2895600"/>
            <a:ext cx="1600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21" name="Line 21"/>
          <p:cNvSpPr>
            <a:spLocks noChangeShapeType="1"/>
          </p:cNvSpPr>
          <p:nvPr/>
        </p:nvSpPr>
        <p:spPr bwMode="auto">
          <a:xfrm flipH="1" flipV="1">
            <a:off x="5029200" y="2971800"/>
            <a:ext cx="1828800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22" name="Line 22"/>
          <p:cNvSpPr>
            <a:spLocks noChangeShapeType="1"/>
          </p:cNvSpPr>
          <p:nvPr/>
        </p:nvSpPr>
        <p:spPr bwMode="auto">
          <a:xfrm flipH="1" flipV="1">
            <a:off x="4800600" y="3200400"/>
            <a:ext cx="19812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23" name="Line 23"/>
          <p:cNvSpPr>
            <a:spLocks noChangeShapeType="1"/>
          </p:cNvSpPr>
          <p:nvPr/>
        </p:nvSpPr>
        <p:spPr bwMode="auto">
          <a:xfrm flipH="1" flipV="1">
            <a:off x="4419600" y="4114800"/>
            <a:ext cx="24384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24" name="Rectangle 24"/>
          <p:cNvSpPr>
            <a:spLocks noChangeArrowheads="1"/>
          </p:cNvSpPr>
          <p:nvPr/>
        </p:nvSpPr>
        <p:spPr bwMode="auto">
          <a:xfrm>
            <a:off x="533400" y="1066800"/>
            <a:ext cx="127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opticus</a:t>
            </a:r>
          </a:p>
        </p:txBody>
      </p:sp>
      <p:sp>
        <p:nvSpPr>
          <p:cNvPr id="512025" name="Line 25"/>
          <p:cNvSpPr>
            <a:spLocks noChangeShapeType="1"/>
          </p:cNvSpPr>
          <p:nvPr/>
        </p:nvSpPr>
        <p:spPr bwMode="auto">
          <a:xfrm>
            <a:off x="1752600" y="1295400"/>
            <a:ext cx="22098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26" name="Rectangle 26"/>
          <p:cNvSpPr>
            <a:spLocks noChangeArrowheads="1"/>
          </p:cNvSpPr>
          <p:nvPr/>
        </p:nvSpPr>
        <p:spPr bwMode="auto">
          <a:xfrm>
            <a:off x="76200" y="3810000"/>
            <a:ext cx="2319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cerebri posterior</a:t>
            </a:r>
          </a:p>
        </p:txBody>
      </p:sp>
      <p:sp>
        <p:nvSpPr>
          <p:cNvPr id="512027" name="Line 27"/>
          <p:cNvSpPr>
            <a:spLocks noChangeShapeType="1"/>
          </p:cNvSpPr>
          <p:nvPr/>
        </p:nvSpPr>
        <p:spPr bwMode="auto">
          <a:xfrm flipV="1">
            <a:off x="2362200" y="3657600"/>
            <a:ext cx="15240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5710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3091" name="Rectangle 3"/>
          <p:cNvSpPr>
            <a:spLocks noChangeArrowheads="1"/>
          </p:cNvSpPr>
          <p:nvPr/>
        </p:nvSpPr>
        <p:spPr bwMode="auto">
          <a:xfrm>
            <a:off x="7086600" y="1905000"/>
            <a:ext cx="127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opticus</a:t>
            </a:r>
          </a:p>
        </p:txBody>
      </p:sp>
      <p:sp>
        <p:nvSpPr>
          <p:cNvPr id="473092" name="Line 4"/>
          <p:cNvSpPr>
            <a:spLocks noChangeShapeType="1"/>
          </p:cNvSpPr>
          <p:nvPr/>
        </p:nvSpPr>
        <p:spPr bwMode="auto">
          <a:xfrm flipH="1">
            <a:off x="4038600" y="2133600"/>
            <a:ext cx="3048000" cy="381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3093" name="Rectangle 5"/>
          <p:cNvSpPr>
            <a:spLocks noChangeArrowheads="1"/>
          </p:cNvSpPr>
          <p:nvPr/>
        </p:nvSpPr>
        <p:spPr bwMode="auto">
          <a:xfrm>
            <a:off x="7050088" y="2514600"/>
            <a:ext cx="2093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Chiasma opticum</a:t>
            </a:r>
          </a:p>
        </p:txBody>
      </p:sp>
      <p:sp>
        <p:nvSpPr>
          <p:cNvPr id="473094" name="Line 6"/>
          <p:cNvSpPr>
            <a:spLocks noChangeShapeType="1"/>
          </p:cNvSpPr>
          <p:nvPr/>
        </p:nvSpPr>
        <p:spPr bwMode="auto">
          <a:xfrm flipH="1" flipV="1">
            <a:off x="3810000" y="2667000"/>
            <a:ext cx="32766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3095" name="Rectangle 7"/>
          <p:cNvSpPr>
            <a:spLocks noChangeArrowheads="1"/>
          </p:cNvSpPr>
          <p:nvPr/>
        </p:nvSpPr>
        <p:spPr bwMode="auto">
          <a:xfrm>
            <a:off x="7099300" y="3657600"/>
            <a:ext cx="204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oculomotorius</a:t>
            </a:r>
          </a:p>
        </p:txBody>
      </p:sp>
      <p:sp>
        <p:nvSpPr>
          <p:cNvPr id="473096" name="Line 8"/>
          <p:cNvSpPr>
            <a:spLocks noChangeShapeType="1"/>
          </p:cNvSpPr>
          <p:nvPr/>
        </p:nvSpPr>
        <p:spPr bwMode="auto">
          <a:xfrm flipH="1" flipV="1">
            <a:off x="4114800" y="3200400"/>
            <a:ext cx="2971800" cy="609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3097" name="Rectangle 9"/>
          <p:cNvSpPr>
            <a:spLocks noChangeArrowheads="1"/>
          </p:cNvSpPr>
          <p:nvPr/>
        </p:nvSpPr>
        <p:spPr bwMode="auto">
          <a:xfrm>
            <a:off x="7086600" y="4648200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</a:t>
            </a:r>
          </a:p>
        </p:txBody>
      </p:sp>
      <p:sp>
        <p:nvSpPr>
          <p:cNvPr id="473098" name="Line 10"/>
          <p:cNvSpPr>
            <a:spLocks noChangeShapeType="1"/>
          </p:cNvSpPr>
          <p:nvPr/>
        </p:nvSpPr>
        <p:spPr bwMode="auto">
          <a:xfrm flipH="1" flipV="1">
            <a:off x="4038600" y="3962400"/>
            <a:ext cx="3048000" cy="914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3099" name="Rectangle 11"/>
          <p:cNvSpPr>
            <a:spLocks noChangeArrowheads="1"/>
          </p:cNvSpPr>
          <p:nvPr/>
        </p:nvSpPr>
        <p:spPr bwMode="auto">
          <a:xfrm>
            <a:off x="7086600" y="4191000"/>
            <a:ext cx="166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trigeminus</a:t>
            </a:r>
          </a:p>
        </p:txBody>
      </p:sp>
      <p:sp>
        <p:nvSpPr>
          <p:cNvPr id="473100" name="Line 12"/>
          <p:cNvSpPr>
            <a:spLocks noChangeShapeType="1"/>
          </p:cNvSpPr>
          <p:nvPr/>
        </p:nvSpPr>
        <p:spPr bwMode="auto">
          <a:xfrm flipH="1" flipV="1">
            <a:off x="4572000" y="3657600"/>
            <a:ext cx="2514600" cy="762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4288"/>
            <a:ext cx="71628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4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43" name="Line 19"/>
          <p:cNvSpPr>
            <a:spLocks noChangeShapeType="1"/>
          </p:cNvSpPr>
          <p:nvPr/>
        </p:nvSpPr>
        <p:spPr bwMode="auto">
          <a:xfrm flipH="1" flipV="1">
            <a:off x="2438400" y="40386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44" name="Rectangle 20"/>
          <p:cNvSpPr>
            <a:spLocks noChangeArrowheads="1"/>
          </p:cNvSpPr>
          <p:nvPr/>
        </p:nvSpPr>
        <p:spPr bwMode="auto">
          <a:xfrm>
            <a:off x="2209800" y="4495800"/>
            <a:ext cx="1563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lacrimalis</a:t>
            </a:r>
          </a:p>
        </p:txBody>
      </p:sp>
      <p:sp>
        <p:nvSpPr>
          <p:cNvPr id="513045" name="Line 21"/>
          <p:cNvSpPr>
            <a:spLocks noChangeShapeType="1"/>
          </p:cNvSpPr>
          <p:nvPr/>
        </p:nvSpPr>
        <p:spPr bwMode="auto">
          <a:xfrm flipH="1">
            <a:off x="1524000" y="5334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47" name="Rectangle 23"/>
          <p:cNvSpPr>
            <a:spLocks noChangeArrowheads="1"/>
          </p:cNvSpPr>
          <p:nvPr/>
        </p:nvSpPr>
        <p:spPr bwMode="auto">
          <a:xfrm>
            <a:off x="2133600" y="51054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513048" name="Rectangle 24"/>
          <p:cNvSpPr>
            <a:spLocks noChangeArrowheads="1"/>
          </p:cNvSpPr>
          <p:nvPr/>
        </p:nvSpPr>
        <p:spPr bwMode="auto">
          <a:xfrm>
            <a:off x="2057400" y="5943600"/>
            <a:ext cx="207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carotis interna</a:t>
            </a:r>
            <a:endParaRPr lang="cs-CZ" altLang="cs-CZ" b="0">
              <a:solidFill>
                <a:schemeClr val="tx1"/>
              </a:solidFill>
            </a:endParaRPr>
          </a:p>
        </p:txBody>
      </p:sp>
      <p:sp>
        <p:nvSpPr>
          <p:cNvPr id="513049" name="Line 25"/>
          <p:cNvSpPr>
            <a:spLocks noChangeShapeType="1"/>
          </p:cNvSpPr>
          <p:nvPr/>
        </p:nvSpPr>
        <p:spPr bwMode="auto">
          <a:xfrm flipH="1">
            <a:off x="1524000" y="6172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50" name="Rectangle 26"/>
          <p:cNvSpPr>
            <a:spLocks noChangeArrowheads="1"/>
          </p:cNvSpPr>
          <p:nvPr/>
        </p:nvSpPr>
        <p:spPr bwMode="auto">
          <a:xfrm>
            <a:off x="457200" y="6096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90%</a:t>
            </a:r>
          </a:p>
        </p:txBody>
      </p:sp>
      <p:sp>
        <p:nvSpPr>
          <p:cNvPr id="513051" name="Rectangle 27"/>
          <p:cNvSpPr>
            <a:spLocks noChangeArrowheads="1"/>
          </p:cNvSpPr>
          <p:nvPr/>
        </p:nvSpPr>
        <p:spPr bwMode="auto">
          <a:xfrm>
            <a:off x="3733800" y="8382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513052" name="Line 28"/>
          <p:cNvSpPr>
            <a:spLocks noChangeShapeType="1"/>
          </p:cNvSpPr>
          <p:nvPr/>
        </p:nvSpPr>
        <p:spPr bwMode="auto">
          <a:xfrm flipH="1" flipV="1">
            <a:off x="2895600" y="6858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53" name="Line 29"/>
          <p:cNvSpPr>
            <a:spLocks noChangeShapeType="1"/>
          </p:cNvSpPr>
          <p:nvPr/>
        </p:nvSpPr>
        <p:spPr bwMode="auto">
          <a:xfrm flipV="1">
            <a:off x="5715000" y="6858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54" name="Line 30"/>
          <p:cNvSpPr>
            <a:spLocks noChangeShapeType="1"/>
          </p:cNvSpPr>
          <p:nvPr/>
        </p:nvSpPr>
        <p:spPr bwMode="auto">
          <a:xfrm>
            <a:off x="4114800" y="5334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55" name="Line 31"/>
          <p:cNvSpPr>
            <a:spLocks noChangeShapeType="1"/>
          </p:cNvSpPr>
          <p:nvPr/>
        </p:nvSpPr>
        <p:spPr bwMode="auto">
          <a:xfrm>
            <a:off x="4191000" y="6172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3056" name="Rectangle 32"/>
          <p:cNvSpPr>
            <a:spLocks noChangeArrowheads="1"/>
          </p:cNvSpPr>
          <p:nvPr/>
        </p:nvSpPr>
        <p:spPr bwMode="auto">
          <a:xfrm>
            <a:off x="5715000" y="6096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10%</a:t>
            </a:r>
          </a:p>
        </p:txBody>
      </p:sp>
      <p:sp>
        <p:nvSpPr>
          <p:cNvPr id="513057" name="Rectangle 33"/>
          <p:cNvSpPr>
            <a:spLocks noChangeArrowheads="1"/>
          </p:cNvSpPr>
          <p:nvPr/>
        </p:nvSpPr>
        <p:spPr bwMode="auto">
          <a:xfrm>
            <a:off x="6629400" y="4648200"/>
            <a:ext cx="1563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lacrimalis</a:t>
            </a:r>
          </a:p>
        </p:txBody>
      </p:sp>
      <p:sp>
        <p:nvSpPr>
          <p:cNvPr id="513058" name="Line 34"/>
          <p:cNvSpPr>
            <a:spLocks noChangeShapeType="1"/>
          </p:cNvSpPr>
          <p:nvPr/>
        </p:nvSpPr>
        <p:spPr bwMode="auto">
          <a:xfrm flipH="1" flipV="1">
            <a:off x="6858000" y="40386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cs-CZ" altLang="cs-CZ" sz="5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Větve a. ophthalmica</a:t>
            </a:r>
            <a:endParaRPr lang="cs-CZ" altLang="cs-CZ" sz="5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4102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A. centralis retinae</a:t>
            </a:r>
            <a:r>
              <a:rPr lang="cs-CZ" alt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 vstupuje ~ 1cm za okem do    n.opticus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cs-CZ" altLang="cs-CZ" b="1">
                <a:solidFill>
                  <a:srgbClr val="FF0000"/>
                </a:solidFill>
              </a:rPr>
              <a:t>A. lacrimalis</a:t>
            </a:r>
            <a:r>
              <a:rPr lang="cs-CZ" altLang="cs-CZ"/>
              <a:t> ke gland. lacrimalis; </a:t>
            </a:r>
            <a:r>
              <a:rPr lang="cs-CZ" altLang="cs-CZ">
                <a:sym typeface="Wingdings" panose="05000000000000000000" pitchFamily="2" charset="2"/>
              </a:rPr>
              <a:t> </a:t>
            </a:r>
            <a:r>
              <a:rPr lang="cs-CZ" altLang="cs-CZ">
                <a:solidFill>
                  <a:srgbClr val="FF0000"/>
                </a:solidFill>
              </a:rPr>
              <a:t>rr. musculares</a:t>
            </a:r>
            <a:r>
              <a:rPr lang="cs-CZ" altLang="cs-CZ"/>
              <a:t> pro okolní okohybné svaly; konečné větve </a:t>
            </a:r>
            <a:r>
              <a:rPr lang="cs-CZ" altLang="cs-CZ">
                <a:solidFill>
                  <a:srgbClr val="FF0000"/>
                </a:solidFill>
              </a:rPr>
              <a:t>aa.palpebrales laterales</a:t>
            </a:r>
            <a:r>
              <a:rPr lang="cs-CZ" altLang="cs-CZ"/>
              <a:t> pro laterální koutek oční (spojivka, víčka)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3. Rr. Musculares </a:t>
            </a:r>
            <a:r>
              <a:rPr lang="cs-CZ" altLang="cs-CZ"/>
              <a:t>k okohybným svalům; </a:t>
            </a:r>
            <a:r>
              <a:rPr lang="cs-CZ" altLang="cs-CZ">
                <a:sym typeface="Wingdings" panose="05000000000000000000" pitchFamily="2" charset="2"/>
              </a:rPr>
              <a:t> </a:t>
            </a:r>
            <a:r>
              <a:rPr lang="cs-CZ" altLang="cs-CZ">
                <a:solidFill>
                  <a:srgbClr val="FF0000"/>
                </a:solidFill>
                <a:sym typeface="Wingdings" panose="05000000000000000000" pitchFamily="2" charset="2"/>
              </a:rPr>
              <a:t>aa</a:t>
            </a:r>
            <a:r>
              <a:rPr lang="cs-CZ" altLang="cs-CZ">
                <a:solidFill>
                  <a:srgbClr val="FF0000"/>
                </a:solidFill>
              </a:rPr>
              <a:t>.ciliares anteriores</a:t>
            </a:r>
            <a:r>
              <a:rPr lang="cs-CZ" altLang="cs-CZ"/>
              <a:t> ke corpus ciliare; </a:t>
            </a:r>
            <a:r>
              <a:rPr lang="cs-CZ" altLang="cs-CZ">
                <a:solidFill>
                  <a:srgbClr val="FF0000"/>
                </a:solidFill>
              </a:rPr>
              <a:t>aa.episclerales</a:t>
            </a:r>
            <a:r>
              <a:rPr lang="cs-CZ" altLang="cs-CZ"/>
              <a:t>, </a:t>
            </a:r>
            <a:r>
              <a:rPr lang="cs-CZ" altLang="cs-CZ">
                <a:solidFill>
                  <a:srgbClr val="FF0000"/>
                </a:solidFill>
              </a:rPr>
              <a:t>aa.conjunctivales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4. Aa. ciliares posteriores breves</a:t>
            </a:r>
            <a:r>
              <a:rPr lang="cs-CZ" altLang="cs-CZ"/>
              <a:t> pro cévnatku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 descr="image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"/>
            <a:ext cx="7467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5976938" y="1600200"/>
            <a:ext cx="3167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>
                <a:solidFill>
                  <a:schemeClr val="tx1"/>
                </a:solidFill>
              </a:rPr>
              <a:t>Aa. palpebrales laterales</a:t>
            </a:r>
          </a:p>
        </p:txBody>
      </p:sp>
      <p:sp>
        <p:nvSpPr>
          <p:cNvPr id="421892" name="Line 4"/>
          <p:cNvSpPr>
            <a:spLocks noChangeShapeType="1"/>
          </p:cNvSpPr>
          <p:nvPr/>
        </p:nvSpPr>
        <p:spPr bwMode="auto">
          <a:xfrm flipV="1">
            <a:off x="5410200" y="1828800"/>
            <a:ext cx="6858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cs-CZ" altLang="cs-CZ" b="1">
                <a:solidFill>
                  <a:srgbClr val="FF0000"/>
                </a:solidFill>
              </a:rPr>
              <a:t>Aa. ciliares posteriores longae nasal. et temporal.</a:t>
            </a:r>
            <a:r>
              <a:rPr lang="cs-CZ" altLang="cs-CZ"/>
              <a:t> jdou po průchodu sklérou ke corpus ciliare a spolu a aa. ciliares ant. tvoří  </a:t>
            </a:r>
            <a:r>
              <a:rPr lang="cs-CZ" altLang="cs-CZ">
                <a:solidFill>
                  <a:srgbClr val="FF0000"/>
                </a:solidFill>
              </a:rPr>
              <a:t>circulus arteriosus iridis major a minor</a:t>
            </a:r>
            <a:endParaRPr lang="cs-CZ" altLang="cs-CZ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 </a:t>
            </a:r>
            <a:r>
              <a:rPr lang="cs-CZ" altLang="cs-CZ" b="1">
                <a:solidFill>
                  <a:srgbClr val="FF0000"/>
                </a:solidFill>
              </a:rPr>
              <a:t>A. supraorbitalis</a:t>
            </a:r>
            <a:r>
              <a:rPr lang="cs-CZ" altLang="cs-CZ"/>
              <a:t> zásobuje oblast čela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7. A. ethmoidalis posterior </a:t>
            </a:r>
            <a:r>
              <a:rPr lang="cs-CZ" altLang="cs-CZ"/>
              <a:t>pro sliznici sinus sphenoidalis a cellulae ethmoidales posteriores 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8. A. ethmoidalis anterior </a:t>
            </a:r>
            <a:r>
              <a:rPr lang="cs-CZ" altLang="cs-CZ"/>
              <a:t>pro sliznici sinus frontalis a cellulae ethmoidales anteriores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9. Aa. palpebrales mediales </a:t>
            </a:r>
            <a:r>
              <a:rPr lang="cs-CZ" altLang="cs-CZ"/>
              <a:t>jdou</a:t>
            </a:r>
            <a:r>
              <a:rPr lang="cs-CZ" altLang="cs-CZ" b="1">
                <a:solidFill>
                  <a:srgbClr val="FF0000"/>
                </a:solidFill>
              </a:rPr>
              <a:t> </a:t>
            </a:r>
            <a:r>
              <a:rPr lang="cs-CZ" altLang="cs-CZ"/>
              <a:t>k víčkům. Při jejich volném okraji vytvářejí s aa. palpebrales laterales   (z a. lacrimalis)  </a:t>
            </a:r>
            <a:r>
              <a:rPr lang="cs-CZ" altLang="cs-CZ">
                <a:solidFill>
                  <a:srgbClr val="FF0000"/>
                </a:solidFill>
              </a:rPr>
              <a:t>arcus palpebralis sup. et inf.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 descr="image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"/>
            <a:ext cx="7467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5976938" y="1600200"/>
            <a:ext cx="3167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>
                <a:solidFill>
                  <a:schemeClr val="tx1"/>
                </a:solidFill>
              </a:rPr>
              <a:t>Aa. palpebrales laterales</a:t>
            </a:r>
          </a:p>
        </p:txBody>
      </p:sp>
      <p:sp>
        <p:nvSpPr>
          <p:cNvPr id="423940" name="Line 4"/>
          <p:cNvSpPr>
            <a:spLocks noChangeShapeType="1"/>
          </p:cNvSpPr>
          <p:nvPr/>
        </p:nvSpPr>
        <p:spPr bwMode="auto">
          <a:xfrm flipV="1">
            <a:off x="5410200" y="1828800"/>
            <a:ext cx="6858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image8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85800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1" name="Rectangle 3"/>
          <p:cNvSpPr>
            <a:spLocks noChangeArrowheads="1"/>
          </p:cNvSpPr>
          <p:nvPr/>
        </p:nvSpPr>
        <p:spPr bwMode="auto">
          <a:xfrm>
            <a:off x="1981200" y="533400"/>
            <a:ext cx="528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Průběh ciliárních artérií</a:t>
            </a:r>
            <a:endParaRPr lang="cs-CZ" altLang="cs-CZ" i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CE" panose="020B0604020202020204" pitchFamily="34" charset="0"/>
            </a:endParaRP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362200"/>
            <a:ext cx="9144000" cy="3810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10. </a:t>
            </a:r>
            <a:r>
              <a:rPr lang="cs-CZ" altLang="cs-CZ" b="1">
                <a:solidFill>
                  <a:srgbClr val="FF0000"/>
                </a:solidFill>
              </a:rPr>
              <a:t>A. supratrochlearis (a. frontalis) </a:t>
            </a:r>
            <a:r>
              <a:rPr lang="cs-CZ" altLang="cs-CZ"/>
              <a:t>přechází do kůže nad kořenem nosním</a:t>
            </a:r>
          </a:p>
          <a:p>
            <a:pPr>
              <a:buFontTx/>
              <a:buNone/>
            </a:pPr>
            <a:endParaRPr lang="cs-CZ" altLang="cs-CZ"/>
          </a:p>
          <a:p>
            <a:pPr>
              <a:buFontTx/>
              <a:buNone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11. </a:t>
            </a:r>
            <a:r>
              <a:rPr lang="cs-CZ" altLang="cs-CZ" b="1">
                <a:solidFill>
                  <a:srgbClr val="FF0000"/>
                </a:solidFill>
              </a:rPr>
              <a:t>A. dorsalis nasi </a:t>
            </a:r>
            <a:r>
              <a:rPr lang="cs-CZ" altLang="cs-CZ"/>
              <a:t>přechází na dorsum nosu a anastomozuje s </a:t>
            </a:r>
            <a:r>
              <a:rPr lang="cs-CZ" altLang="cs-CZ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angularis</a:t>
            </a:r>
            <a:r>
              <a:rPr lang="cs-CZ" altLang="cs-CZ"/>
              <a:t> z </a:t>
            </a:r>
            <a:r>
              <a:rPr lang="cs-CZ" altLang="cs-CZ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facialis!!!</a:t>
            </a:r>
            <a:r>
              <a:rPr lang="cs-CZ" altLang="cs-CZ"/>
              <a:t> (</a:t>
            </a:r>
            <a:r>
              <a:rPr lang="cs-CZ" altLang="cs-CZ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a. carotis externa</a:t>
            </a:r>
            <a:r>
              <a:rPr lang="cs-CZ" altLang="cs-CZ"/>
              <a:t>) </a:t>
            </a:r>
          </a:p>
          <a:p>
            <a:pPr>
              <a:buFontTx/>
              <a:buNone/>
            </a:pPr>
            <a:endParaRPr lang="cs-CZ" altLang="cs-CZ"/>
          </a:p>
          <a:p>
            <a:endParaRPr lang="cs-CZ" altLang="cs-CZ"/>
          </a:p>
        </p:txBody>
      </p:sp>
      <p:sp>
        <p:nvSpPr>
          <p:cNvPr id="422915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4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Konečné větve a. ophthalmica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0" y="32766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nasociliaris</a:t>
            </a: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0" y="3810000"/>
            <a:ext cx="279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ethmoidalis posterior</a:t>
            </a: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0" y="2667000"/>
            <a:ext cx="269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ethmoidalis anterior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0" y="1981200"/>
            <a:ext cx="2198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infratrochlearis</a:t>
            </a:r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0" y="609600"/>
            <a:ext cx="228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supratrochlearis</a:t>
            </a: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0" y="990600"/>
            <a:ext cx="183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dorsalis nasi</a:t>
            </a:r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auto">
          <a:xfrm>
            <a:off x="0" y="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514057" name="Rectangle 9"/>
          <p:cNvSpPr>
            <a:spLocks noChangeArrowheads="1"/>
          </p:cNvSpPr>
          <p:nvPr/>
        </p:nvSpPr>
        <p:spPr bwMode="auto">
          <a:xfrm>
            <a:off x="0" y="15240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514058" name="Rectangle 10"/>
          <p:cNvSpPr>
            <a:spLocks noChangeArrowheads="1"/>
          </p:cNvSpPr>
          <p:nvPr/>
        </p:nvSpPr>
        <p:spPr bwMode="auto">
          <a:xfrm>
            <a:off x="6781800" y="4267200"/>
            <a:ext cx="192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Ganglion ciliare</a:t>
            </a:r>
          </a:p>
        </p:txBody>
      </p:sp>
      <p:sp>
        <p:nvSpPr>
          <p:cNvPr id="514059" name="Rectangle 11"/>
          <p:cNvSpPr>
            <a:spLocks noChangeArrowheads="1"/>
          </p:cNvSpPr>
          <p:nvPr/>
        </p:nvSpPr>
        <p:spPr bwMode="auto">
          <a:xfrm>
            <a:off x="0" y="4343400"/>
            <a:ext cx="1993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ciliaris longus</a:t>
            </a:r>
          </a:p>
        </p:txBody>
      </p:sp>
      <p:sp>
        <p:nvSpPr>
          <p:cNvPr id="514060" name="Rectangle 12"/>
          <p:cNvSpPr>
            <a:spLocks noChangeArrowheads="1"/>
          </p:cNvSpPr>
          <p:nvPr/>
        </p:nvSpPr>
        <p:spPr bwMode="auto">
          <a:xfrm>
            <a:off x="6859588" y="32004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Ciliares breves</a:t>
            </a:r>
          </a:p>
        </p:txBody>
      </p:sp>
      <p:sp>
        <p:nvSpPr>
          <p:cNvPr id="514061" name="Rectangle 13"/>
          <p:cNvSpPr>
            <a:spLocks noChangeArrowheads="1"/>
          </p:cNvSpPr>
          <p:nvPr/>
        </p:nvSpPr>
        <p:spPr bwMode="auto">
          <a:xfrm>
            <a:off x="6859588" y="2667000"/>
            <a:ext cx="2001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N. lacrimalis</a:t>
            </a:r>
          </a:p>
        </p:txBody>
      </p:sp>
      <p:sp>
        <p:nvSpPr>
          <p:cNvPr id="514062" name="Rectangle 14"/>
          <p:cNvSpPr>
            <a:spLocks noChangeArrowheads="1"/>
          </p:cNvSpPr>
          <p:nvPr/>
        </p:nvSpPr>
        <p:spPr bwMode="auto">
          <a:xfrm>
            <a:off x="6858000" y="1828800"/>
            <a:ext cx="233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</a:t>
            </a:r>
          </a:p>
        </p:txBody>
      </p:sp>
      <p:sp>
        <p:nvSpPr>
          <p:cNvPr id="514063" name="Rectangle 15"/>
          <p:cNvSpPr>
            <a:spLocks noChangeArrowheads="1"/>
          </p:cNvSpPr>
          <p:nvPr/>
        </p:nvSpPr>
        <p:spPr bwMode="auto">
          <a:xfrm>
            <a:off x="6858000" y="37338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pic>
        <p:nvPicPr>
          <p:cNvPr id="51406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81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4065" name="Line 17"/>
          <p:cNvSpPr>
            <a:spLocks noChangeShapeType="1"/>
          </p:cNvSpPr>
          <p:nvPr/>
        </p:nvSpPr>
        <p:spPr bwMode="auto">
          <a:xfrm flipH="1">
            <a:off x="5867400" y="2057400"/>
            <a:ext cx="990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066" name="Rectangle 18"/>
          <p:cNvSpPr>
            <a:spLocks noChangeArrowheads="1"/>
          </p:cNvSpPr>
          <p:nvPr/>
        </p:nvSpPr>
        <p:spPr bwMode="auto">
          <a:xfrm>
            <a:off x="6669088" y="5029200"/>
            <a:ext cx="247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Ophthalmicus V/1</a:t>
            </a:r>
          </a:p>
        </p:txBody>
      </p:sp>
      <p:sp>
        <p:nvSpPr>
          <p:cNvPr id="514067" name="Line 19"/>
          <p:cNvSpPr>
            <a:spLocks noChangeShapeType="1"/>
          </p:cNvSpPr>
          <p:nvPr/>
        </p:nvSpPr>
        <p:spPr bwMode="auto">
          <a:xfrm flipH="1">
            <a:off x="5715000" y="2895600"/>
            <a:ext cx="1219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68" name="Line 20"/>
          <p:cNvSpPr>
            <a:spLocks noChangeShapeType="1"/>
          </p:cNvSpPr>
          <p:nvPr/>
        </p:nvSpPr>
        <p:spPr bwMode="auto">
          <a:xfrm flipH="1" flipV="1">
            <a:off x="5029200" y="3429000"/>
            <a:ext cx="1828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69" name="Line 21"/>
          <p:cNvSpPr>
            <a:spLocks noChangeShapeType="1"/>
          </p:cNvSpPr>
          <p:nvPr/>
        </p:nvSpPr>
        <p:spPr bwMode="auto">
          <a:xfrm flipH="1" flipV="1">
            <a:off x="5334000" y="3733800"/>
            <a:ext cx="1524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4070" name="Line 22"/>
          <p:cNvSpPr>
            <a:spLocks noChangeShapeType="1"/>
          </p:cNvSpPr>
          <p:nvPr/>
        </p:nvSpPr>
        <p:spPr bwMode="auto">
          <a:xfrm flipH="1" flipV="1">
            <a:off x="4876800" y="3810000"/>
            <a:ext cx="19050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1" name="Line 23"/>
          <p:cNvSpPr>
            <a:spLocks noChangeShapeType="1"/>
          </p:cNvSpPr>
          <p:nvPr/>
        </p:nvSpPr>
        <p:spPr bwMode="auto">
          <a:xfrm flipH="1" flipV="1">
            <a:off x="4876800" y="5181600"/>
            <a:ext cx="1752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2" name="Line 24"/>
          <p:cNvSpPr>
            <a:spLocks noChangeShapeType="1"/>
          </p:cNvSpPr>
          <p:nvPr/>
        </p:nvSpPr>
        <p:spPr bwMode="auto">
          <a:xfrm flipV="1">
            <a:off x="1981200" y="3810000"/>
            <a:ext cx="25146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3" name="Line 25"/>
          <p:cNvSpPr>
            <a:spLocks noChangeShapeType="1"/>
          </p:cNvSpPr>
          <p:nvPr/>
        </p:nvSpPr>
        <p:spPr bwMode="auto">
          <a:xfrm flipV="1">
            <a:off x="2667000" y="3810000"/>
            <a:ext cx="1524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4" name="Line 26"/>
          <p:cNvSpPr>
            <a:spLocks noChangeShapeType="1"/>
          </p:cNvSpPr>
          <p:nvPr/>
        </p:nvSpPr>
        <p:spPr bwMode="auto">
          <a:xfrm>
            <a:off x="1828800" y="3505200"/>
            <a:ext cx="24384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5" name="Line 27"/>
          <p:cNvSpPr>
            <a:spLocks noChangeShapeType="1"/>
          </p:cNvSpPr>
          <p:nvPr/>
        </p:nvSpPr>
        <p:spPr bwMode="auto">
          <a:xfrm>
            <a:off x="2667000" y="2895600"/>
            <a:ext cx="12192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6" name="Line 28"/>
          <p:cNvSpPr>
            <a:spLocks noChangeShapeType="1"/>
          </p:cNvSpPr>
          <p:nvPr/>
        </p:nvSpPr>
        <p:spPr bwMode="auto">
          <a:xfrm>
            <a:off x="2209800" y="2209800"/>
            <a:ext cx="17526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7" name="Line 29"/>
          <p:cNvSpPr>
            <a:spLocks noChangeShapeType="1"/>
          </p:cNvSpPr>
          <p:nvPr/>
        </p:nvSpPr>
        <p:spPr bwMode="auto">
          <a:xfrm>
            <a:off x="1905000" y="1752600"/>
            <a:ext cx="21336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8" name="Line 30"/>
          <p:cNvSpPr>
            <a:spLocks noChangeShapeType="1"/>
          </p:cNvSpPr>
          <p:nvPr/>
        </p:nvSpPr>
        <p:spPr bwMode="auto">
          <a:xfrm>
            <a:off x="1828800" y="1219200"/>
            <a:ext cx="20574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79" name="Line 31"/>
          <p:cNvSpPr>
            <a:spLocks noChangeShapeType="1"/>
          </p:cNvSpPr>
          <p:nvPr/>
        </p:nvSpPr>
        <p:spPr bwMode="auto">
          <a:xfrm>
            <a:off x="2362200" y="838200"/>
            <a:ext cx="17526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4080" name="Line 32"/>
          <p:cNvSpPr>
            <a:spLocks noChangeShapeType="1"/>
          </p:cNvSpPr>
          <p:nvPr/>
        </p:nvSpPr>
        <p:spPr bwMode="auto">
          <a:xfrm>
            <a:off x="1981200" y="304800"/>
            <a:ext cx="2438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43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685800"/>
          </a:xfrm>
        </p:spPr>
        <p:txBody>
          <a:bodyPr/>
          <a:lstStyle/>
          <a:p>
            <a:r>
              <a:rPr lang="cs-CZ" altLang="cs-CZ" sz="4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Odvod žilní krve z orbity</a:t>
            </a:r>
            <a:endParaRPr lang="cs-CZ" altLang="cs-CZ" sz="5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V. ophthalmica superior</a:t>
            </a:r>
            <a:r>
              <a:rPr lang="cs-CZ" altLang="cs-CZ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/>
              <a:t>začíná v oblasti vnitřního očního koutku jako </a:t>
            </a: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v. nasofrontalis</a:t>
            </a:r>
            <a:r>
              <a:rPr lang="cs-CZ" altLang="cs-CZ"/>
              <a:t>. Anastomozuje s </a:t>
            </a:r>
            <a:r>
              <a:rPr lang="cs-CZ" altLang="cs-CZ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v. angularis</a:t>
            </a:r>
            <a:r>
              <a:rPr lang="cs-CZ" altLang="cs-CZ"/>
              <a:t>  (napojení na </a:t>
            </a:r>
            <a:r>
              <a:rPr lang="cs-CZ" altLang="cs-CZ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v.facialis</a:t>
            </a:r>
            <a:r>
              <a:rPr lang="cs-CZ" altLang="cs-CZ"/>
              <a:t>). Přítoky:       </a:t>
            </a: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vv. palpebrales,  vv. ethmoidales ant. et post.,            v. lacrimalis, vv. ciliares, vv. musculares,            vv. vorticosae, v. centralis retinae.</a:t>
            </a:r>
            <a:r>
              <a:rPr lang="cs-CZ" altLang="cs-CZ"/>
              <a:t> V. ophthalmica sup.  jde přes fissura orbitalis superior a ústí do </a:t>
            </a: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sinus cavernosus.</a:t>
            </a:r>
          </a:p>
          <a:p>
            <a:pPr>
              <a:buFontTx/>
              <a:buNone/>
            </a:pP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V. ophthalmica inferior </a:t>
            </a:r>
            <a:r>
              <a:rPr lang="cs-CZ" altLang="cs-CZ"/>
              <a:t>vzniká z  žilní pleteně na spodině orbity. Anastomozuje s v. ophthalmica sup. Orbitu opouští přes fissura orbitalis inf. a ústí do </a:t>
            </a: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plexus pterygoideus</a:t>
            </a:r>
            <a:r>
              <a:rPr lang="cs-CZ" altLang="cs-CZ"/>
              <a:t>. </a:t>
            </a:r>
          </a:p>
          <a:p>
            <a:pPr>
              <a:buFontTx/>
              <a:buNone/>
            </a:pPr>
            <a:endParaRPr lang="cs-CZ" altLang="cs-CZ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11200"/>
            <a:ext cx="83058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0" y="27432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v. angularis</a:t>
            </a:r>
          </a:p>
        </p:txBody>
      </p:sp>
      <p:sp>
        <p:nvSpPr>
          <p:cNvPr id="515077" name="Rectangle 5"/>
          <p:cNvSpPr>
            <a:spLocks noChangeArrowheads="1"/>
          </p:cNvSpPr>
          <p:nvPr/>
        </p:nvSpPr>
        <p:spPr bwMode="auto">
          <a:xfrm>
            <a:off x="0" y="49530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v. facialis</a:t>
            </a:r>
          </a:p>
        </p:txBody>
      </p:sp>
      <p:sp>
        <p:nvSpPr>
          <p:cNvPr id="515081" name="Rectangle 9"/>
          <p:cNvSpPr>
            <a:spLocks noChangeArrowheads="1"/>
          </p:cNvSpPr>
          <p:nvPr/>
        </p:nvSpPr>
        <p:spPr bwMode="auto">
          <a:xfrm>
            <a:off x="0" y="10668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v. ophthalmica </a:t>
            </a:r>
          </a:p>
          <a:p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5090" name="Rectangle 18"/>
          <p:cNvSpPr>
            <a:spLocks noChangeArrowheads="1"/>
          </p:cNvSpPr>
          <p:nvPr/>
        </p:nvSpPr>
        <p:spPr bwMode="auto">
          <a:xfrm>
            <a:off x="0" y="38862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v. ophthalmica </a:t>
            </a:r>
          </a:p>
          <a:p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inferior</a:t>
            </a:r>
            <a:endParaRPr lang="cs-CZ" altLang="cs-CZ" sz="1800">
              <a:solidFill>
                <a:schemeClr val="tx1"/>
              </a:solidFill>
            </a:endParaRPr>
          </a:p>
        </p:txBody>
      </p:sp>
      <p:pic>
        <p:nvPicPr>
          <p:cNvPr id="515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95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093" name="Line 21"/>
          <p:cNvSpPr>
            <a:spLocks noChangeShapeType="1"/>
          </p:cNvSpPr>
          <p:nvPr/>
        </p:nvSpPr>
        <p:spPr bwMode="auto">
          <a:xfrm flipH="1" flipV="1">
            <a:off x="1143000" y="1447800"/>
            <a:ext cx="22098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1371600" y="2971800"/>
            <a:ext cx="1219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 flipV="1">
            <a:off x="1371600" y="2971800"/>
            <a:ext cx="12954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 flipV="1">
            <a:off x="1524000" y="3276600"/>
            <a:ext cx="15240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5097" name="Line 25"/>
          <p:cNvSpPr>
            <a:spLocks noChangeShapeType="1"/>
          </p:cNvSpPr>
          <p:nvPr/>
        </p:nvSpPr>
        <p:spPr bwMode="auto">
          <a:xfrm flipH="1">
            <a:off x="1143000" y="5029200"/>
            <a:ext cx="2667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098" name="Line 26"/>
          <p:cNvSpPr>
            <a:spLocks noChangeShapeType="1"/>
          </p:cNvSpPr>
          <p:nvPr/>
        </p:nvSpPr>
        <p:spPr bwMode="auto">
          <a:xfrm flipH="1" flipV="1">
            <a:off x="4495800" y="2971800"/>
            <a:ext cx="28194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099" name="Rectangle 27"/>
          <p:cNvSpPr>
            <a:spLocks noChangeArrowheads="1"/>
          </p:cNvSpPr>
          <p:nvPr/>
        </p:nvSpPr>
        <p:spPr bwMode="auto">
          <a:xfrm>
            <a:off x="7010400" y="39624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Plexus pterygoideus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5100" name="Line 28"/>
          <p:cNvSpPr>
            <a:spLocks noChangeShapeType="1"/>
          </p:cNvSpPr>
          <p:nvPr/>
        </p:nvSpPr>
        <p:spPr bwMode="auto">
          <a:xfrm flipH="1" flipV="1">
            <a:off x="4114800" y="3581400"/>
            <a:ext cx="28956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5101" name="Line 29"/>
          <p:cNvSpPr>
            <a:spLocks noChangeShapeType="1"/>
          </p:cNvSpPr>
          <p:nvPr/>
        </p:nvSpPr>
        <p:spPr bwMode="auto">
          <a:xfrm flipH="1" flipV="1">
            <a:off x="5105400" y="4572000"/>
            <a:ext cx="18288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102" name="Line 30"/>
          <p:cNvSpPr>
            <a:spLocks noChangeShapeType="1"/>
          </p:cNvSpPr>
          <p:nvPr/>
        </p:nvSpPr>
        <p:spPr bwMode="auto">
          <a:xfrm flipH="1" flipV="1">
            <a:off x="4800600" y="5257800"/>
            <a:ext cx="2133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5103" name="Rectangle 31"/>
          <p:cNvSpPr>
            <a:spLocks noChangeArrowheads="1"/>
          </p:cNvSpPr>
          <p:nvPr/>
        </p:nvSpPr>
        <p:spPr bwMode="auto">
          <a:xfrm>
            <a:off x="7086600" y="48006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v. jugularis interna</a:t>
            </a:r>
          </a:p>
        </p:txBody>
      </p:sp>
      <p:sp>
        <p:nvSpPr>
          <p:cNvPr id="515104" name="Rectangle 32"/>
          <p:cNvSpPr>
            <a:spLocks noChangeArrowheads="1"/>
          </p:cNvSpPr>
          <p:nvPr/>
        </p:nvSpPr>
        <p:spPr bwMode="auto">
          <a:xfrm>
            <a:off x="6927850" y="541020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v. retromandibularis</a:t>
            </a:r>
          </a:p>
        </p:txBody>
      </p:sp>
      <p:sp>
        <p:nvSpPr>
          <p:cNvPr id="515105" name="Rectangle 33"/>
          <p:cNvSpPr>
            <a:spLocks noChangeArrowheads="1"/>
          </p:cNvSpPr>
          <p:nvPr/>
        </p:nvSpPr>
        <p:spPr bwMode="auto">
          <a:xfrm>
            <a:off x="7289800" y="3429000"/>
            <a:ext cx="185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Sinus cavernosus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8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718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87" name="Line 15"/>
          <p:cNvSpPr>
            <a:spLocks noChangeShapeType="1"/>
          </p:cNvSpPr>
          <p:nvPr/>
        </p:nvSpPr>
        <p:spPr bwMode="auto">
          <a:xfrm>
            <a:off x="1371600" y="762000"/>
            <a:ext cx="2057400" cy="914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7088" name="Line 16"/>
          <p:cNvSpPr>
            <a:spLocks noChangeShapeType="1"/>
          </p:cNvSpPr>
          <p:nvPr/>
        </p:nvSpPr>
        <p:spPr bwMode="auto">
          <a:xfrm flipV="1">
            <a:off x="1219200" y="2362200"/>
            <a:ext cx="26670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7089" name="Line 17"/>
          <p:cNvSpPr>
            <a:spLocks noChangeShapeType="1"/>
          </p:cNvSpPr>
          <p:nvPr/>
        </p:nvSpPr>
        <p:spPr bwMode="auto">
          <a:xfrm flipV="1">
            <a:off x="1828800" y="3048000"/>
            <a:ext cx="20574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7090" name="Line 18"/>
          <p:cNvSpPr>
            <a:spLocks noChangeShapeType="1"/>
          </p:cNvSpPr>
          <p:nvPr/>
        </p:nvSpPr>
        <p:spPr bwMode="auto">
          <a:xfrm flipH="1">
            <a:off x="4038600" y="685800"/>
            <a:ext cx="28956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7091" name="Line 19"/>
          <p:cNvSpPr>
            <a:spLocks noChangeShapeType="1"/>
          </p:cNvSpPr>
          <p:nvPr/>
        </p:nvSpPr>
        <p:spPr bwMode="auto">
          <a:xfrm flipH="1">
            <a:off x="3886200" y="1447800"/>
            <a:ext cx="32004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7092" name="Rectangle 20"/>
          <p:cNvSpPr>
            <a:spLocks noChangeArrowheads="1"/>
          </p:cNvSpPr>
          <p:nvPr/>
        </p:nvSpPr>
        <p:spPr bwMode="auto">
          <a:xfrm>
            <a:off x="7086600" y="121920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vv. ciliares</a:t>
            </a:r>
          </a:p>
        </p:txBody>
      </p:sp>
      <p:sp>
        <p:nvSpPr>
          <p:cNvPr id="387093" name="Rectangle 21"/>
          <p:cNvSpPr>
            <a:spLocks noChangeArrowheads="1"/>
          </p:cNvSpPr>
          <p:nvPr/>
        </p:nvSpPr>
        <p:spPr bwMode="auto">
          <a:xfrm>
            <a:off x="6934200" y="4572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v. nasofrontalis</a:t>
            </a:r>
          </a:p>
        </p:txBody>
      </p:sp>
      <p:sp>
        <p:nvSpPr>
          <p:cNvPr id="387094" name="Rectangle 22"/>
          <p:cNvSpPr>
            <a:spLocks noChangeArrowheads="1"/>
          </p:cNvSpPr>
          <p:nvPr/>
        </p:nvSpPr>
        <p:spPr bwMode="auto">
          <a:xfrm>
            <a:off x="0" y="5334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v. lacrimalis</a:t>
            </a:r>
          </a:p>
        </p:txBody>
      </p:sp>
      <p:sp>
        <p:nvSpPr>
          <p:cNvPr id="387095" name="Rectangle 23"/>
          <p:cNvSpPr>
            <a:spLocks noChangeArrowheads="1"/>
          </p:cNvSpPr>
          <p:nvPr/>
        </p:nvSpPr>
        <p:spPr bwMode="auto">
          <a:xfrm>
            <a:off x="0" y="2362200"/>
            <a:ext cx="19812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v. ophthalmica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superior</a:t>
            </a:r>
          </a:p>
        </p:txBody>
      </p:sp>
      <p:sp>
        <p:nvSpPr>
          <p:cNvPr id="387096" name="Rectangle 24"/>
          <p:cNvSpPr>
            <a:spLocks noChangeArrowheads="1"/>
          </p:cNvSpPr>
          <p:nvPr/>
        </p:nvSpPr>
        <p:spPr bwMode="auto">
          <a:xfrm>
            <a:off x="0" y="3429000"/>
            <a:ext cx="185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Sinus cavernosus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image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572000" cy="41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87" name="Rectangle 3"/>
          <p:cNvSpPr>
            <a:spLocks noChangeArrowheads="1"/>
          </p:cNvSpPr>
          <p:nvPr/>
        </p:nvSpPr>
        <p:spPr bwMode="auto">
          <a:xfrm>
            <a:off x="1181100" y="381000"/>
            <a:ext cx="7067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Průběh vortikozních žil sklérou </a:t>
            </a:r>
          </a:p>
          <a:p>
            <a:pPr algn="ctr"/>
            <a:r>
              <a:rPr lang="cs-CZ" altLang="cs-CZ" sz="3600" i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CE" panose="020B0604020202020204" pitchFamily="34" charset="0"/>
              </a:rPr>
              <a:t>v oblasti ekvátoru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1" name="Rectangle 3"/>
          <p:cNvSpPr>
            <a:spLocks noChangeArrowheads="1"/>
          </p:cNvSpPr>
          <p:nvPr/>
        </p:nvSpPr>
        <p:spPr bwMode="auto">
          <a:xfrm>
            <a:off x="6477000" y="2819400"/>
            <a:ext cx="248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 Sinus cavernosus</a:t>
            </a:r>
          </a:p>
        </p:txBody>
      </p:sp>
      <p:pic>
        <p:nvPicPr>
          <p:cNvPr id="386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348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6055" name="Line 7"/>
          <p:cNvSpPr>
            <a:spLocks noChangeShapeType="1"/>
          </p:cNvSpPr>
          <p:nvPr/>
        </p:nvSpPr>
        <p:spPr bwMode="auto">
          <a:xfrm flipH="1" flipV="1">
            <a:off x="3505200" y="2819400"/>
            <a:ext cx="30480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6056" name="Line 8"/>
          <p:cNvSpPr>
            <a:spLocks noChangeShapeType="1"/>
          </p:cNvSpPr>
          <p:nvPr/>
        </p:nvSpPr>
        <p:spPr bwMode="auto">
          <a:xfrm flipH="1" flipV="1">
            <a:off x="4343400" y="2743200"/>
            <a:ext cx="22098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cs-CZ" b="1" i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Koronární řez skrze               sinus cavernosus</a:t>
            </a:r>
            <a:endParaRPr lang="en-US" altLang="cs-CZ"/>
          </a:p>
        </p:txBody>
      </p:sp>
      <p:pic>
        <p:nvPicPr>
          <p:cNvPr id="506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4475"/>
            <a:ext cx="7924800" cy="53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6884" name="Rectangle 4"/>
          <p:cNvSpPr>
            <a:spLocks noChangeArrowheads="1"/>
          </p:cNvSpPr>
          <p:nvPr/>
        </p:nvSpPr>
        <p:spPr bwMode="auto">
          <a:xfrm>
            <a:off x="152400" y="15240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506885" name="Line 5"/>
          <p:cNvSpPr>
            <a:spLocks noChangeShapeType="1"/>
          </p:cNvSpPr>
          <p:nvPr/>
        </p:nvSpPr>
        <p:spPr bwMode="auto">
          <a:xfrm>
            <a:off x="1828800" y="1905000"/>
            <a:ext cx="137160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86" name="Rectangle 6"/>
          <p:cNvSpPr>
            <a:spLocks noChangeArrowheads="1"/>
          </p:cNvSpPr>
          <p:nvPr/>
        </p:nvSpPr>
        <p:spPr bwMode="auto">
          <a:xfrm>
            <a:off x="152400" y="1905000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A. carotis interna</a:t>
            </a:r>
          </a:p>
        </p:txBody>
      </p:sp>
      <p:sp>
        <p:nvSpPr>
          <p:cNvPr id="506887" name="Line 7"/>
          <p:cNvSpPr>
            <a:spLocks noChangeShapeType="1"/>
          </p:cNvSpPr>
          <p:nvPr/>
        </p:nvSpPr>
        <p:spPr bwMode="auto">
          <a:xfrm>
            <a:off x="1752600" y="2286000"/>
            <a:ext cx="16002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1752600" y="2286000"/>
            <a:ext cx="1143000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89" name="Rectangle 9"/>
          <p:cNvSpPr>
            <a:spLocks noChangeArrowheads="1"/>
          </p:cNvSpPr>
          <p:nvPr/>
        </p:nvSpPr>
        <p:spPr bwMode="auto">
          <a:xfrm>
            <a:off x="228600" y="24384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III</a:t>
            </a:r>
          </a:p>
        </p:txBody>
      </p:sp>
      <p:sp>
        <p:nvSpPr>
          <p:cNvPr id="506890" name="Line 10"/>
          <p:cNvSpPr>
            <a:spLocks noChangeShapeType="1"/>
          </p:cNvSpPr>
          <p:nvPr/>
        </p:nvSpPr>
        <p:spPr bwMode="auto">
          <a:xfrm>
            <a:off x="685800" y="2667000"/>
            <a:ext cx="17526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91" name="Rectangle 11"/>
          <p:cNvSpPr>
            <a:spLocks noChangeArrowheads="1"/>
          </p:cNvSpPr>
          <p:nvPr/>
        </p:nvSpPr>
        <p:spPr bwMode="auto">
          <a:xfrm>
            <a:off x="228600" y="28194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IV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6892" name="Line 12"/>
          <p:cNvSpPr>
            <a:spLocks noChangeShapeType="1"/>
          </p:cNvSpPr>
          <p:nvPr/>
        </p:nvSpPr>
        <p:spPr bwMode="auto">
          <a:xfrm>
            <a:off x="609600" y="3048000"/>
            <a:ext cx="17526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93" name="Rectangle 13"/>
          <p:cNvSpPr>
            <a:spLocks noChangeArrowheads="1"/>
          </p:cNvSpPr>
          <p:nvPr/>
        </p:nvSpPr>
        <p:spPr bwMode="auto">
          <a:xfrm>
            <a:off x="228600" y="3276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VI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6894" name="Line 14"/>
          <p:cNvSpPr>
            <a:spLocks noChangeShapeType="1"/>
          </p:cNvSpPr>
          <p:nvPr/>
        </p:nvSpPr>
        <p:spPr bwMode="auto">
          <a:xfrm>
            <a:off x="685800" y="3505200"/>
            <a:ext cx="19812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95" name="Rectangle 15"/>
          <p:cNvSpPr>
            <a:spLocks noChangeArrowheads="1"/>
          </p:cNvSpPr>
          <p:nvPr/>
        </p:nvSpPr>
        <p:spPr bwMode="auto">
          <a:xfrm>
            <a:off x="228600" y="3733800"/>
            <a:ext cx="527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V/1</a:t>
            </a:r>
          </a:p>
          <a:p>
            <a:endParaRPr lang="cs-CZ" altLang="cs-CZ" sz="1800">
              <a:solidFill>
                <a:schemeClr val="tx1"/>
              </a:solidFill>
            </a:endParaRPr>
          </a:p>
          <a:p>
            <a:r>
              <a:rPr lang="cs-CZ" altLang="cs-CZ" sz="1800">
                <a:solidFill>
                  <a:schemeClr val="tx1"/>
                </a:solidFill>
              </a:rPr>
              <a:t>V/2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6896" name="Line 16"/>
          <p:cNvSpPr>
            <a:spLocks noChangeShapeType="1"/>
          </p:cNvSpPr>
          <p:nvPr/>
        </p:nvSpPr>
        <p:spPr bwMode="auto">
          <a:xfrm>
            <a:off x="762000" y="3962400"/>
            <a:ext cx="14478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97" name="Line 17"/>
          <p:cNvSpPr>
            <a:spLocks noChangeShapeType="1"/>
          </p:cNvSpPr>
          <p:nvPr/>
        </p:nvSpPr>
        <p:spPr bwMode="auto">
          <a:xfrm>
            <a:off x="685800" y="4495800"/>
            <a:ext cx="10668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898" name="Rectangle 18"/>
          <p:cNvSpPr>
            <a:spLocks noChangeArrowheads="1"/>
          </p:cNvSpPr>
          <p:nvPr/>
        </p:nvSpPr>
        <p:spPr bwMode="auto">
          <a:xfrm>
            <a:off x="7162800" y="2743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Sinus sphenoidalis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6899" name="Line 19"/>
          <p:cNvSpPr>
            <a:spLocks noChangeShapeType="1"/>
          </p:cNvSpPr>
          <p:nvPr/>
        </p:nvSpPr>
        <p:spPr bwMode="auto">
          <a:xfrm flipH="1">
            <a:off x="5638800" y="3124200"/>
            <a:ext cx="18288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900" name="Rectangle 20"/>
          <p:cNvSpPr>
            <a:spLocks noChangeArrowheads="1"/>
          </p:cNvSpPr>
          <p:nvPr/>
        </p:nvSpPr>
        <p:spPr bwMode="auto">
          <a:xfrm>
            <a:off x="6858000" y="2171700"/>
            <a:ext cx="2438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3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Sinus cavernosus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6901" name="Line 21"/>
          <p:cNvSpPr>
            <a:spLocks noChangeShapeType="1"/>
          </p:cNvSpPr>
          <p:nvPr/>
        </p:nvSpPr>
        <p:spPr bwMode="auto">
          <a:xfrm flipH="1">
            <a:off x="6172200" y="2590800"/>
            <a:ext cx="12192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6902" name="Rectangle 22"/>
          <p:cNvSpPr>
            <a:spLocks noChangeArrowheads="1"/>
          </p:cNvSpPr>
          <p:nvPr/>
        </p:nvSpPr>
        <p:spPr bwMode="auto">
          <a:xfrm>
            <a:off x="6927850" y="1676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Hypofýza</a:t>
            </a: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506903" name="Line 23"/>
          <p:cNvSpPr>
            <a:spLocks noChangeShapeType="1"/>
          </p:cNvSpPr>
          <p:nvPr/>
        </p:nvSpPr>
        <p:spPr bwMode="auto">
          <a:xfrm flipH="1">
            <a:off x="4800600" y="1981200"/>
            <a:ext cx="23622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6686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Tkáně</a:t>
            </a:r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876925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cs-CZ" altLang="cs-CZ" b="1"/>
              <a:t>Tkáň je soubor buněk </a:t>
            </a:r>
            <a:r>
              <a:rPr lang="cs-CZ" altLang="cs-CZ"/>
              <a:t>přibližně stejného tvaru a jedné hlavní funkce.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Tkáně </a:t>
            </a:r>
            <a:r>
              <a:rPr lang="cs-CZ" altLang="cs-CZ"/>
              <a:t>jsou výsledkem specializace buněk.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Rozlišujeme pět typů tkání</a:t>
            </a:r>
            <a:r>
              <a:rPr lang="cs-CZ" altLang="cs-CZ"/>
              <a:t> : </a:t>
            </a:r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epitelovou, pojivovou, svalovou, nervovou tkáň a tekutou tkáň - krev.</a:t>
            </a:r>
            <a:r>
              <a:rPr lang="cs-CZ" altLang="cs-CZ"/>
              <a:t>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Orgán</a:t>
            </a:r>
            <a:r>
              <a:rPr lang="cs-CZ" altLang="cs-CZ"/>
              <a:t> je soubor tkání oddělený (ohraničený) zřetelně od okolí, který vykonává určité funkce. Na stavbě orgánu se podílejí různé tkáně 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b="1"/>
              <a:t>Stavební hierarchie organismu: buňka &gt;&gt; tkáň &gt;&gt; orgán &gt;&gt; orgánový systém &gt;&gt; organismus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5606" name="Picture 6" descr="ey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181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1922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5486400" y="1981200"/>
            <a:ext cx="3657600" cy="3022600"/>
            <a:chOff x="-3" y="-3"/>
            <a:chExt cx="2796" cy="1904"/>
          </a:xfrm>
        </p:grpSpPr>
        <p:grpSp>
          <p:nvGrpSpPr>
            <p:cNvPr id="25610" name="Group 10"/>
            <p:cNvGrpSpPr>
              <a:grpSpLocks/>
            </p:cNvGrpSpPr>
            <p:nvPr/>
          </p:nvGrpSpPr>
          <p:grpSpPr bwMode="auto">
            <a:xfrm>
              <a:off x="0" y="0"/>
              <a:ext cx="2790" cy="1898"/>
              <a:chOff x="0" y="0"/>
              <a:chExt cx="2790" cy="1898"/>
            </a:xfrm>
          </p:grpSpPr>
          <p:sp>
            <p:nvSpPr>
              <p:cNvPr id="25608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790" cy="1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Tenonské pouzdro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Rohovka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M. levator palpebrae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    superioris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M. rectus lateralis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M. obliquus inferior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Glandula lacrimalis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609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790" cy="1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11" name="Rectangle 11"/>
            <p:cNvSpPr>
              <a:spLocks noChangeArrowheads="1"/>
            </p:cNvSpPr>
            <p:nvPr/>
          </p:nvSpPr>
          <p:spPr bwMode="auto">
            <a:xfrm>
              <a:off x="-3" y="-3"/>
              <a:ext cx="2796" cy="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588"/>
            <a:ext cx="75438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6628" name="Picture 4" descr="ey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00600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1557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4876800" y="990600"/>
            <a:ext cx="4267200" cy="4495800"/>
            <a:chOff x="-3" y="-3"/>
            <a:chExt cx="5088" cy="2364"/>
          </a:xfrm>
        </p:grpSpPr>
        <p:grpSp>
          <p:nvGrpSpPr>
            <p:cNvPr id="26636" name="Group 12"/>
            <p:cNvGrpSpPr>
              <a:grpSpLocks/>
            </p:cNvGrpSpPr>
            <p:nvPr/>
          </p:nvGrpSpPr>
          <p:grpSpPr bwMode="auto">
            <a:xfrm>
              <a:off x="0" y="0"/>
              <a:ext cx="5082" cy="2358"/>
              <a:chOff x="0" y="0"/>
              <a:chExt cx="5082" cy="2358"/>
            </a:xfrm>
          </p:grpSpPr>
          <p:sp>
            <p:nvSpPr>
              <p:cNvPr id="26634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082" cy="2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N. lacrimalis (V)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N. frontalis (V)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N. trochlearis (IV)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N. abducens (VI)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N. nasociliaris (V)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N. oculomotorius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	– horní a dolní větev (III)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7. N. opticus (II)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8. Anulus tendineus communis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35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082" cy="2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6637" name="Rectangle 13"/>
            <p:cNvSpPr>
              <a:spLocks noChangeArrowheads="1"/>
            </p:cNvSpPr>
            <p:nvPr/>
          </p:nvSpPr>
          <p:spPr bwMode="auto">
            <a:xfrm>
              <a:off x="-3" y="-3"/>
              <a:ext cx="5088" cy="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image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"/>
            <a:ext cx="7467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875"/>
            <a:ext cx="86868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638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513"/>
            <a:ext cx="9144000" cy="398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Příčný řez zrakovým nervem</a:t>
            </a:r>
            <a:endParaRPr lang="cs-CZ" altLang="cs-CZ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9938"/>
            <a:ext cx="6049963" cy="608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113"/>
            <a:ext cx="7162800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Epitel</a:t>
            </a:r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8964613" cy="5661025"/>
          </a:xfrm>
        </p:spPr>
        <p:txBody>
          <a:bodyPr/>
          <a:lstStyle/>
          <a:p>
            <a:pPr marL="609600" indent="-609600"/>
            <a:r>
              <a:rPr lang="cs-CZ" altLang="cs-CZ" sz="3400" b="1"/>
              <a:t>Epitel</a:t>
            </a:r>
            <a:r>
              <a:rPr lang="cs-CZ" altLang="cs-CZ" sz="3400"/>
              <a:t> je tkáň složená z těsně na sebe naléhajících buněk. </a:t>
            </a:r>
          </a:p>
          <a:p>
            <a:pPr marL="609600" indent="-609600"/>
            <a:r>
              <a:rPr lang="cs-CZ" altLang="cs-CZ" sz="3400" b="1"/>
              <a:t>Podle tvaru buněk </a:t>
            </a:r>
            <a:r>
              <a:rPr lang="cs-CZ" altLang="cs-CZ" sz="3400"/>
              <a:t>rozlišujeme: </a:t>
            </a:r>
            <a:r>
              <a:rPr lang="cs-CZ" altLang="cs-CZ" sz="3400" i="1">
                <a:effectLst>
                  <a:outerShdw blurRad="38100" dist="38100" dir="2700000" algn="tl">
                    <a:srgbClr val="C0C0C0"/>
                  </a:outerShdw>
                </a:effectLst>
              </a:rPr>
              <a:t>epitel plochý, cylindrický (válcový) a kubický (krychlový) epitel. </a:t>
            </a:r>
          </a:p>
          <a:p>
            <a:pPr marL="609600" indent="-609600"/>
            <a:r>
              <a:rPr lang="cs-CZ" altLang="cs-CZ" sz="3400" b="1"/>
              <a:t>Podle počtu vrstev </a:t>
            </a:r>
            <a:r>
              <a:rPr lang="cs-CZ" altLang="cs-CZ" sz="3400"/>
              <a:t>rozlišujeme: </a:t>
            </a:r>
            <a:r>
              <a:rPr lang="cs-CZ" altLang="cs-CZ" sz="3400" i="1">
                <a:effectLst>
                  <a:outerShdw blurRad="38100" dist="38100" dir="2700000" algn="tl">
                    <a:srgbClr val="C0C0C0"/>
                  </a:outerShdw>
                </a:effectLst>
              </a:rPr>
              <a:t>jednovrstevný a vícevrstevný epitel. </a:t>
            </a:r>
          </a:p>
          <a:p>
            <a:pPr marL="609600" indent="-609600"/>
            <a:r>
              <a:rPr lang="cs-CZ" altLang="cs-CZ" sz="3400" b="1"/>
              <a:t>Podle funkcí</a:t>
            </a:r>
            <a:r>
              <a:rPr lang="cs-CZ" altLang="cs-CZ" sz="3400"/>
              <a:t>, které epitel plní rozeznáváme: </a:t>
            </a:r>
            <a:r>
              <a:rPr lang="cs-CZ" altLang="cs-CZ" sz="3400" i="1">
                <a:effectLst>
                  <a:outerShdw blurRad="38100" dist="38100" dir="2700000" algn="tl">
                    <a:srgbClr val="C0C0C0"/>
                  </a:outerShdw>
                </a:effectLst>
              </a:rPr>
              <a:t>krycí, výstelkový, žlázový, resorpční a smyslový epitel.</a:t>
            </a:r>
            <a:r>
              <a:rPr lang="cs-CZ" altLang="cs-CZ" sz="3400"/>
              <a:t> </a:t>
            </a:r>
          </a:p>
          <a:p>
            <a:pPr marL="609600" indent="-609600">
              <a:buFontTx/>
              <a:buNone/>
            </a:pPr>
            <a:endParaRPr lang="cs-CZ" altLang="cs-CZ" sz="3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762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6011863" y="6165850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N. infraorbitalis</a:t>
            </a:r>
          </a:p>
        </p:txBody>
      </p:sp>
      <p:sp>
        <p:nvSpPr>
          <p:cNvPr id="695300" name="Line 4"/>
          <p:cNvSpPr>
            <a:spLocks noChangeShapeType="1"/>
          </p:cNvSpPr>
          <p:nvPr/>
        </p:nvSpPr>
        <p:spPr bwMode="auto">
          <a:xfrm flipH="1" flipV="1">
            <a:off x="5724525" y="4941888"/>
            <a:ext cx="647700" cy="1223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5301" name="Rectangle 5"/>
          <p:cNvSpPr>
            <a:spLocks noChangeArrowheads="1"/>
          </p:cNvSpPr>
          <p:nvPr/>
        </p:nvSpPr>
        <p:spPr bwMode="auto">
          <a:xfrm>
            <a:off x="3851275" y="6381750"/>
            <a:ext cx="183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N. zygomaticus</a:t>
            </a:r>
          </a:p>
        </p:txBody>
      </p:sp>
      <p:sp>
        <p:nvSpPr>
          <p:cNvPr id="695302" name="Line 6"/>
          <p:cNvSpPr>
            <a:spLocks noChangeShapeType="1"/>
          </p:cNvSpPr>
          <p:nvPr/>
        </p:nvSpPr>
        <p:spPr bwMode="auto">
          <a:xfrm flipV="1">
            <a:off x="4211638" y="4868863"/>
            <a:ext cx="506412" cy="1512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5303" name="Rectangle 7"/>
          <p:cNvSpPr>
            <a:spLocks noChangeArrowheads="1"/>
          </p:cNvSpPr>
          <p:nvPr/>
        </p:nvSpPr>
        <p:spPr bwMode="auto">
          <a:xfrm>
            <a:off x="0" y="6461125"/>
            <a:ext cx="330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Foramen zygomaticoorbitale</a:t>
            </a:r>
          </a:p>
        </p:txBody>
      </p:sp>
      <p:sp>
        <p:nvSpPr>
          <p:cNvPr id="695304" name="Line 8"/>
          <p:cNvSpPr>
            <a:spLocks noChangeShapeType="1"/>
          </p:cNvSpPr>
          <p:nvPr/>
        </p:nvSpPr>
        <p:spPr bwMode="auto">
          <a:xfrm flipV="1">
            <a:off x="611188" y="5157788"/>
            <a:ext cx="2016125" cy="1366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95305" name="Rectangle 9"/>
          <p:cNvSpPr>
            <a:spLocks noChangeArrowheads="1"/>
          </p:cNvSpPr>
          <p:nvPr/>
        </p:nvSpPr>
        <p:spPr bwMode="auto">
          <a:xfrm>
            <a:off x="3635375" y="3573463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Ramus communicans cum nervo lacrimali</a:t>
            </a:r>
          </a:p>
        </p:txBody>
      </p:sp>
      <p:sp>
        <p:nvSpPr>
          <p:cNvPr id="695306" name="Line 10"/>
          <p:cNvSpPr>
            <a:spLocks noChangeShapeType="1"/>
          </p:cNvSpPr>
          <p:nvPr/>
        </p:nvSpPr>
        <p:spPr bwMode="auto">
          <a:xfrm flipH="1">
            <a:off x="3059113" y="3933825"/>
            <a:ext cx="576262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5307" name="Rectangle 11"/>
          <p:cNvSpPr>
            <a:spLocks noChangeArrowheads="1"/>
          </p:cNvSpPr>
          <p:nvPr/>
        </p:nvSpPr>
        <p:spPr bwMode="auto">
          <a:xfrm>
            <a:off x="6156325" y="1484313"/>
            <a:ext cx="249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    N. a A. lacrimalis</a:t>
            </a:r>
          </a:p>
        </p:txBody>
      </p:sp>
      <p:sp>
        <p:nvSpPr>
          <p:cNvPr id="695308" name="Line 12"/>
          <p:cNvSpPr>
            <a:spLocks noChangeShapeType="1"/>
          </p:cNvSpPr>
          <p:nvPr/>
        </p:nvSpPr>
        <p:spPr bwMode="auto">
          <a:xfrm flipH="1">
            <a:off x="5219700" y="1773238"/>
            <a:ext cx="1150938" cy="865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95309" name="Rectangle 13"/>
          <p:cNvSpPr>
            <a:spLocks noChangeArrowheads="1"/>
          </p:cNvSpPr>
          <p:nvPr/>
        </p:nvSpPr>
        <p:spPr bwMode="auto">
          <a:xfrm>
            <a:off x="7775575" y="4005263"/>
            <a:ext cx="1368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Fissura   orbitalis inferior</a:t>
            </a:r>
          </a:p>
        </p:txBody>
      </p:sp>
      <p:sp>
        <p:nvSpPr>
          <p:cNvPr id="695310" name="Line 14"/>
          <p:cNvSpPr>
            <a:spLocks noChangeShapeType="1"/>
          </p:cNvSpPr>
          <p:nvPr/>
        </p:nvSpPr>
        <p:spPr bwMode="auto">
          <a:xfrm flipH="1">
            <a:off x="6516688" y="4292600"/>
            <a:ext cx="1295400" cy="649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Víčka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420938"/>
            <a:ext cx="8820150" cy="4032250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Modifikované kožní řasy</a:t>
            </a:r>
          </a:p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Tarsus </a:t>
            </a:r>
            <a:r>
              <a:rPr lang="en-US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=</a:t>
            </a:r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„kostra“ víček,  „chrupavčité“ pojivo</a:t>
            </a:r>
            <a:endParaRPr lang="en-US" altLang="cs-CZ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Ochranná funkce</a:t>
            </a:r>
          </a:p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Roztírají slzný film - mrkání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AutoShape 4"/>
          <p:cNvSpPr>
            <a:spLocks/>
          </p:cNvSpPr>
          <p:nvPr/>
        </p:nvSpPr>
        <p:spPr bwMode="auto">
          <a:xfrm>
            <a:off x="5940425" y="3357563"/>
            <a:ext cx="287338" cy="719137"/>
          </a:xfrm>
          <a:prstGeom prst="rightBrace">
            <a:avLst>
              <a:gd name="adj1" fmla="val 20856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7191375" y="2420938"/>
            <a:ext cx="195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Oční štěrbina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6300788" y="2708275"/>
            <a:ext cx="935037" cy="9366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6670675" y="4365625"/>
            <a:ext cx="2473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Caruncula lacrimalis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H="1" flipV="1">
            <a:off x="6732588" y="4005263"/>
            <a:ext cx="71437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6443663" y="5013325"/>
            <a:ext cx="24257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Plica semilunalis </a:t>
            </a:r>
          </a:p>
          <a:p>
            <a:r>
              <a:rPr lang="cs-CZ" altLang="cs-CZ" sz="1800"/>
              <a:t>(rudimentální 3. víčko)</a:t>
            </a:r>
            <a:endParaRPr lang="cs-CZ" altLang="cs-CZ" sz="2000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 flipV="1">
            <a:off x="6372225" y="3933825"/>
            <a:ext cx="144463" cy="1150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7797800" y="3141663"/>
            <a:ext cx="134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Angulus </a:t>
            </a:r>
          </a:p>
          <a:p>
            <a:r>
              <a:rPr lang="cs-CZ" altLang="cs-CZ"/>
              <a:t>medialis</a:t>
            </a:r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7164388" y="3573463"/>
            <a:ext cx="720725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2060575"/>
            <a:ext cx="2544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Palpebra superior</a:t>
            </a:r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2411413" y="2349500"/>
            <a:ext cx="1439862" cy="3587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4508500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Palpebra inferior</a:t>
            </a:r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 flipV="1">
            <a:off x="2555875" y="4365625"/>
            <a:ext cx="936625" cy="431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4643438" y="692150"/>
            <a:ext cx="256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Sulcus palpebralis</a:t>
            </a: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 flipH="1">
            <a:off x="5148263" y="1196975"/>
            <a:ext cx="1008062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1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4181" name="Line 5"/>
          <p:cNvSpPr>
            <a:spLocks noChangeShapeType="1"/>
          </p:cNvSpPr>
          <p:nvPr/>
        </p:nvSpPr>
        <p:spPr bwMode="auto">
          <a:xfrm flipV="1">
            <a:off x="2195513" y="4652963"/>
            <a:ext cx="16573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4182" name="Rectangle 6"/>
          <p:cNvSpPr>
            <a:spLocks noChangeArrowheads="1"/>
          </p:cNvSpPr>
          <p:nvPr/>
        </p:nvSpPr>
        <p:spPr bwMode="auto">
          <a:xfrm>
            <a:off x="0" y="4846638"/>
            <a:ext cx="233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 Margo palpebralis</a:t>
            </a:r>
          </a:p>
        </p:txBody>
      </p:sp>
      <p:sp>
        <p:nvSpPr>
          <p:cNvPr id="434185" name="Rectangle 9"/>
          <p:cNvSpPr>
            <a:spLocks noChangeArrowheads="1"/>
          </p:cNvSpPr>
          <p:nvPr/>
        </p:nvSpPr>
        <p:spPr bwMode="auto">
          <a:xfrm>
            <a:off x="6896100" y="5157788"/>
            <a:ext cx="2247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Punctum lacrimale</a:t>
            </a:r>
          </a:p>
        </p:txBody>
      </p:sp>
      <p:sp>
        <p:nvSpPr>
          <p:cNvPr id="434186" name="Line 10"/>
          <p:cNvSpPr>
            <a:spLocks noChangeShapeType="1"/>
          </p:cNvSpPr>
          <p:nvPr/>
        </p:nvSpPr>
        <p:spPr bwMode="auto">
          <a:xfrm flipH="1" flipV="1">
            <a:off x="6372225" y="5013325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4189" name="AutoShape 13"/>
          <p:cNvSpPr>
            <a:spLocks/>
          </p:cNvSpPr>
          <p:nvPr/>
        </p:nvSpPr>
        <p:spPr bwMode="auto">
          <a:xfrm rot="2151902">
            <a:off x="6732588" y="4652963"/>
            <a:ext cx="228600" cy="484187"/>
          </a:xfrm>
          <a:prstGeom prst="rightBrace">
            <a:avLst>
              <a:gd name="adj1" fmla="val 0"/>
              <a:gd name="adj2" fmla="val 51292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4190" name="Rectangle 14"/>
          <p:cNvSpPr>
            <a:spLocks noChangeArrowheads="1"/>
          </p:cNvSpPr>
          <p:nvPr/>
        </p:nvSpPr>
        <p:spPr bwMode="auto">
          <a:xfrm>
            <a:off x="6896100" y="4724400"/>
            <a:ext cx="241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Pars lacrimalis palp </a:t>
            </a:r>
          </a:p>
        </p:txBody>
      </p:sp>
      <p:sp>
        <p:nvSpPr>
          <p:cNvPr id="434192" name="AutoShape 16"/>
          <p:cNvSpPr>
            <a:spLocks/>
          </p:cNvSpPr>
          <p:nvPr/>
        </p:nvSpPr>
        <p:spPr bwMode="auto">
          <a:xfrm rot="6013740">
            <a:off x="4419600" y="4876800"/>
            <a:ext cx="663575" cy="2232025"/>
          </a:xfrm>
          <a:prstGeom prst="rightBrace">
            <a:avLst>
              <a:gd name="adj1" fmla="val 2803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4193" name="Rectangle 17"/>
          <p:cNvSpPr>
            <a:spLocks noChangeArrowheads="1"/>
          </p:cNvSpPr>
          <p:nvPr/>
        </p:nvSpPr>
        <p:spPr bwMode="auto">
          <a:xfrm>
            <a:off x="2627313" y="6092825"/>
            <a:ext cx="2141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Pars ciliaris palp. </a:t>
            </a:r>
          </a:p>
        </p:txBody>
      </p:sp>
      <p:sp>
        <p:nvSpPr>
          <p:cNvPr id="434195" name="Rectangle 19"/>
          <p:cNvSpPr>
            <a:spLocks noChangeArrowheads="1"/>
          </p:cNvSpPr>
          <p:nvPr/>
        </p:nvSpPr>
        <p:spPr bwMode="auto">
          <a:xfrm>
            <a:off x="0" y="5157788"/>
            <a:ext cx="3654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(Limbus palp. anterior= cutaneus</a:t>
            </a:r>
          </a:p>
          <a:p>
            <a:r>
              <a:rPr lang="cs-CZ" altLang="cs-CZ" sz="1800"/>
              <a:t> Limbus palp. posterior= conjunct.)</a:t>
            </a:r>
          </a:p>
        </p:txBody>
      </p:sp>
      <p:sp>
        <p:nvSpPr>
          <p:cNvPr id="434196" name="Rectangle 20"/>
          <p:cNvSpPr>
            <a:spLocks noChangeArrowheads="1"/>
          </p:cNvSpPr>
          <p:nvPr/>
        </p:nvSpPr>
        <p:spPr bwMode="auto">
          <a:xfrm>
            <a:off x="827088" y="3284538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Angulus lateralis</a:t>
            </a:r>
          </a:p>
        </p:txBody>
      </p:sp>
      <p:sp>
        <p:nvSpPr>
          <p:cNvPr id="434197" name="Line 21"/>
          <p:cNvSpPr>
            <a:spLocks noChangeShapeType="1"/>
          </p:cNvSpPr>
          <p:nvPr/>
        </p:nvSpPr>
        <p:spPr bwMode="auto">
          <a:xfrm>
            <a:off x="2843213" y="3573463"/>
            <a:ext cx="720725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4198" name="Rectangle 22"/>
          <p:cNvSpPr>
            <a:spLocks noChangeArrowheads="1"/>
          </p:cNvSpPr>
          <p:nvPr/>
        </p:nvSpPr>
        <p:spPr bwMode="auto">
          <a:xfrm>
            <a:off x="6670675" y="2852738"/>
            <a:ext cx="2473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Caruncula lacrimalis</a:t>
            </a:r>
          </a:p>
        </p:txBody>
      </p:sp>
      <p:sp>
        <p:nvSpPr>
          <p:cNvPr id="434199" name="Line 23"/>
          <p:cNvSpPr>
            <a:spLocks noChangeShapeType="1"/>
          </p:cNvSpPr>
          <p:nvPr/>
        </p:nvSpPr>
        <p:spPr bwMode="auto">
          <a:xfrm flipH="1">
            <a:off x="6732588" y="3213100"/>
            <a:ext cx="935037" cy="1152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4200" name="Rectangle 24"/>
          <p:cNvSpPr>
            <a:spLocks noChangeArrowheads="1"/>
          </p:cNvSpPr>
          <p:nvPr/>
        </p:nvSpPr>
        <p:spPr bwMode="auto">
          <a:xfrm>
            <a:off x="6443663" y="1341438"/>
            <a:ext cx="242570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Plica semilunalis </a:t>
            </a:r>
          </a:p>
          <a:p>
            <a:r>
              <a:rPr lang="cs-CZ" altLang="cs-CZ" sz="1800"/>
              <a:t>(rudimentální 3. víčko)</a:t>
            </a:r>
            <a:endParaRPr lang="cs-CZ" altLang="cs-CZ" sz="2000"/>
          </a:p>
        </p:txBody>
      </p:sp>
      <p:sp>
        <p:nvSpPr>
          <p:cNvPr id="434201" name="Line 25"/>
          <p:cNvSpPr>
            <a:spLocks noChangeShapeType="1"/>
          </p:cNvSpPr>
          <p:nvPr/>
        </p:nvSpPr>
        <p:spPr bwMode="auto">
          <a:xfrm flipH="1">
            <a:off x="6516688" y="2060575"/>
            <a:ext cx="142875" cy="2016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1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2997200"/>
            <a:ext cx="226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bg1"/>
                </a:solidFill>
              </a:rPr>
              <a:t>Sulcus</a:t>
            </a:r>
            <a:r>
              <a:rPr lang="cs-CZ" altLang="cs-CZ" sz="2000"/>
              <a:t> </a:t>
            </a:r>
            <a:r>
              <a:rPr lang="cs-CZ" altLang="cs-CZ" sz="2000">
                <a:solidFill>
                  <a:schemeClr val="bg1"/>
                </a:solidFill>
              </a:rPr>
              <a:t>palpebralis</a:t>
            </a:r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flipV="1">
            <a:off x="2195513" y="2997200"/>
            <a:ext cx="2376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716338"/>
            <a:ext cx="226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bg1"/>
                </a:solidFill>
              </a:rPr>
              <a:t>Pars tarsalis palp.</a:t>
            </a: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 flipV="1">
            <a:off x="2195513" y="3716338"/>
            <a:ext cx="2376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2349500"/>
            <a:ext cx="226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bg1"/>
                </a:solidFill>
              </a:rPr>
              <a:t>Pars orbitalis palp.</a:t>
            </a: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V="1">
            <a:off x="2268538" y="2349500"/>
            <a:ext cx="2376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648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6345238" y="1916113"/>
            <a:ext cx="279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Conjunctiva palpebralis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H="1">
            <a:off x="5435600" y="2349500"/>
            <a:ext cx="172878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7235825" y="2276475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(Tarsální část)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cs-CZ" altLang="cs-CZ" sz="40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Tarzální – Meibomské mazové žlázky</a:t>
            </a:r>
            <a:r>
              <a:rPr lang="cs-CZ" altLang="cs-CZ" sz="4000"/>
              <a:t> 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3925"/>
            <a:ext cx="80772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981075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Řez dolním víčkem</a:t>
            </a:r>
          </a:p>
        </p:txBody>
      </p:sp>
      <p:pic>
        <p:nvPicPr>
          <p:cNvPr id="108550" name="Picture 6" descr="Nik_0000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952500"/>
            <a:ext cx="7993062" cy="590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4067175" y="765175"/>
            <a:ext cx="4600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 Limbus palpebralis anterior = conjunctivalis</a:t>
            </a:r>
          </a:p>
          <a:p>
            <a:r>
              <a:rPr lang="cs-CZ" altLang="cs-CZ" sz="1800"/>
              <a:t> Limbus palpebralis posterior = cutaneus</a:t>
            </a: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 flipV="1">
            <a:off x="4067175" y="98107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>
            <a:off x="4067175" y="1125538"/>
            <a:ext cx="1444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755650" y="4005263"/>
            <a:ext cx="1995488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 </a:t>
            </a:r>
            <a:r>
              <a:rPr lang="cs-CZ" altLang="cs-CZ" sz="1600"/>
              <a:t>(mazová žlázka, </a:t>
            </a:r>
          </a:p>
          <a:p>
            <a:r>
              <a:rPr lang="cs-CZ" altLang="cs-CZ" sz="1600"/>
              <a:t>  brání lomivosti řas)</a:t>
            </a: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0" y="1797050"/>
            <a:ext cx="26273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(potní žlázka, svlažuje řasy)</a:t>
            </a:r>
          </a:p>
          <a:p>
            <a:r>
              <a:rPr lang="cs-CZ" altLang="cs-CZ" sz="160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cs-CZ" altLang="cs-CZ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Histologický řez  horním  víčkem</a:t>
            </a:r>
            <a:endParaRPr lang="cs-CZ" altLang="cs-CZ" sz="400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914400"/>
            <a:ext cx="39560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2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5" y="0"/>
            <a:ext cx="5472113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Epitel</a:t>
            </a:r>
          </a:p>
        </p:txBody>
      </p:sp>
      <p:sp>
        <p:nvSpPr>
          <p:cNvPr id="5601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68413"/>
            <a:ext cx="4495800" cy="55895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jednovrstevný dlaždicový epitel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jednovrstevný kubický epitel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jednovrstevný válcový (cylindrický) epitel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cylindrický řasinkový epitel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vícevrstevný kubický epitel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vícevrstevný dlaždicový (nerohovějící) epitel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vícevrstevný dlaždicový (rohovějící) epitel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tzv. přechodný epitel (mění tvar podle náplně) - stěna prázdného dutého orgánu </a:t>
            </a:r>
          </a:p>
          <a:p>
            <a:pPr>
              <a:lnSpc>
                <a:spcPct val="80000"/>
              </a:lnSpc>
              <a:buFontTx/>
              <a:buAutoNum type="alphaLcPeriod"/>
            </a:pPr>
            <a:r>
              <a:rPr lang="cs-CZ" altLang="cs-CZ" sz="2400"/>
              <a:t>tzv. přechodný epitel (mění tvar podle náplně) </a:t>
            </a:r>
            <a:br>
              <a:rPr lang="cs-CZ" altLang="cs-CZ" sz="2400"/>
            </a:br>
            <a:r>
              <a:rPr lang="cs-CZ" altLang="cs-CZ" sz="2400"/>
              <a:t> - stěna plného dutého orgánu </a:t>
            </a:r>
          </a:p>
        </p:txBody>
      </p:sp>
      <p:pic>
        <p:nvPicPr>
          <p:cNvPr id="560135" name="Picture 7" descr="Epitel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24125"/>
            <a:ext cx="4495800" cy="3573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 descr="eyelid2.jpg (6442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286500" cy="42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1143000" y="606425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4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Řez  Meibomskou žlázou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5" name="Picture 3" descr="eyelid3.jpg (7792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286500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1524000" y="762000"/>
            <a:ext cx="63992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Detail Meibomské žlázy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6248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Zeissovy  mazové  žlázky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019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1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Mollovy  potní  žlázky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1250"/>
            <a:ext cx="6797675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0" y="4419600"/>
            <a:ext cx="1198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Septum</a:t>
            </a:r>
          </a:p>
          <a:p>
            <a:r>
              <a:rPr lang="cs-CZ" altLang="cs-CZ"/>
              <a:t>orbitale</a:t>
            </a:r>
          </a:p>
        </p:txBody>
      </p:sp>
      <p:sp>
        <p:nvSpPr>
          <p:cNvPr id="449540" name="Line 4"/>
          <p:cNvSpPr>
            <a:spLocks noChangeShapeType="1"/>
          </p:cNvSpPr>
          <p:nvPr/>
        </p:nvSpPr>
        <p:spPr bwMode="auto">
          <a:xfrm flipV="1">
            <a:off x="1371600" y="2971800"/>
            <a:ext cx="3886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9541" name="Line 5"/>
          <p:cNvSpPr>
            <a:spLocks noChangeShapeType="1"/>
          </p:cNvSpPr>
          <p:nvPr/>
        </p:nvSpPr>
        <p:spPr bwMode="auto">
          <a:xfrm>
            <a:off x="1371600" y="4876800"/>
            <a:ext cx="2667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9542" name="Rectangle 6"/>
          <p:cNvSpPr>
            <a:spLocks noChangeArrowheads="1"/>
          </p:cNvSpPr>
          <p:nvPr/>
        </p:nvSpPr>
        <p:spPr bwMode="auto">
          <a:xfrm>
            <a:off x="7207250" y="5105400"/>
            <a:ext cx="1936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Ligamentum </a:t>
            </a:r>
          </a:p>
          <a:p>
            <a:r>
              <a:rPr lang="cs-CZ" altLang="cs-CZ"/>
              <a:t>Palpebrale</a:t>
            </a:r>
          </a:p>
          <a:p>
            <a:r>
              <a:rPr lang="cs-CZ" altLang="cs-CZ"/>
              <a:t>mediale</a:t>
            </a:r>
          </a:p>
        </p:txBody>
      </p:sp>
      <p:sp>
        <p:nvSpPr>
          <p:cNvPr id="449543" name="Line 7"/>
          <p:cNvSpPr>
            <a:spLocks noChangeShapeType="1"/>
          </p:cNvSpPr>
          <p:nvPr/>
        </p:nvSpPr>
        <p:spPr bwMode="auto">
          <a:xfrm flipH="1" flipV="1">
            <a:off x="6553200" y="3886200"/>
            <a:ext cx="6858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2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M. orbicularis oculi</a:t>
            </a:r>
            <a:endParaRPr lang="cs-CZ" altLang="cs-CZ" sz="4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3" name="Rectangle 3"/>
          <p:cNvSpPr>
            <a:spLocks noChangeArrowheads="1"/>
          </p:cNvSpPr>
          <p:nvPr/>
        </p:nvSpPr>
        <p:spPr bwMode="auto">
          <a:xfrm>
            <a:off x="0" y="685800"/>
            <a:ext cx="172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frontalis</a:t>
            </a:r>
          </a:p>
        </p:txBody>
      </p:sp>
      <p:sp>
        <p:nvSpPr>
          <p:cNvPr id="450564" name="Line 4"/>
          <p:cNvSpPr>
            <a:spLocks noChangeShapeType="1"/>
          </p:cNvSpPr>
          <p:nvPr/>
        </p:nvSpPr>
        <p:spPr bwMode="auto">
          <a:xfrm flipV="1">
            <a:off x="685800" y="152400"/>
            <a:ext cx="990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565" name="Rectangle 5"/>
          <p:cNvSpPr>
            <a:spLocks noChangeArrowheads="1"/>
          </p:cNvSpPr>
          <p:nvPr/>
        </p:nvSpPr>
        <p:spPr bwMode="auto">
          <a:xfrm>
            <a:off x="3581400" y="-49213"/>
            <a:ext cx="2044700" cy="8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M. corrugator</a:t>
            </a:r>
          </a:p>
          <a:p>
            <a:r>
              <a:rPr lang="cs-CZ" altLang="cs-CZ"/>
              <a:t>supercilii</a:t>
            </a:r>
            <a:endParaRPr lang="cs-CZ" altLang="cs-CZ" sz="2000"/>
          </a:p>
        </p:txBody>
      </p:sp>
      <p:sp>
        <p:nvSpPr>
          <p:cNvPr id="450566" name="Line 6"/>
          <p:cNvSpPr>
            <a:spLocks noChangeShapeType="1"/>
          </p:cNvSpPr>
          <p:nvPr/>
        </p:nvSpPr>
        <p:spPr bwMode="auto">
          <a:xfrm>
            <a:off x="5029200" y="457200"/>
            <a:ext cx="1371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567" name="Rectangle 7"/>
          <p:cNvSpPr>
            <a:spLocks noChangeArrowheads="1"/>
          </p:cNvSpPr>
          <p:nvPr/>
        </p:nvSpPr>
        <p:spPr bwMode="auto">
          <a:xfrm>
            <a:off x="6400800" y="4876800"/>
            <a:ext cx="193675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Ligamentum </a:t>
            </a:r>
          </a:p>
          <a:p>
            <a:r>
              <a:rPr lang="cs-CZ" altLang="cs-CZ"/>
              <a:t>Palpebrale</a:t>
            </a:r>
          </a:p>
          <a:p>
            <a:r>
              <a:rPr lang="cs-CZ" altLang="cs-CZ"/>
              <a:t>mediale</a:t>
            </a:r>
          </a:p>
        </p:txBody>
      </p:sp>
      <p:sp>
        <p:nvSpPr>
          <p:cNvPr id="450568" name="Line 8"/>
          <p:cNvSpPr>
            <a:spLocks noChangeShapeType="1"/>
          </p:cNvSpPr>
          <p:nvPr/>
        </p:nvSpPr>
        <p:spPr bwMode="auto">
          <a:xfrm flipH="1" flipV="1">
            <a:off x="5486400" y="2743200"/>
            <a:ext cx="9144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569" name="Rectangle 9"/>
          <p:cNvSpPr>
            <a:spLocks noChangeArrowheads="1"/>
          </p:cNvSpPr>
          <p:nvPr/>
        </p:nvSpPr>
        <p:spPr bwMode="auto">
          <a:xfrm>
            <a:off x="2362200" y="5181600"/>
            <a:ext cx="22225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Pretarsální část</a:t>
            </a:r>
          </a:p>
        </p:txBody>
      </p:sp>
      <p:sp>
        <p:nvSpPr>
          <p:cNvPr id="450570" name="Rectangle 10"/>
          <p:cNvSpPr>
            <a:spLocks noChangeArrowheads="1"/>
          </p:cNvSpPr>
          <p:nvPr/>
        </p:nvSpPr>
        <p:spPr bwMode="auto">
          <a:xfrm>
            <a:off x="3657600" y="4191000"/>
            <a:ext cx="2239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Preseptální část</a:t>
            </a:r>
          </a:p>
        </p:txBody>
      </p:sp>
      <p:sp>
        <p:nvSpPr>
          <p:cNvPr id="450571" name="Rectangle 11"/>
          <p:cNvSpPr>
            <a:spLocks noChangeArrowheads="1"/>
          </p:cNvSpPr>
          <p:nvPr/>
        </p:nvSpPr>
        <p:spPr bwMode="auto">
          <a:xfrm>
            <a:off x="0" y="5181600"/>
            <a:ext cx="1985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Orbitální část</a:t>
            </a:r>
          </a:p>
        </p:txBody>
      </p:sp>
      <p:sp>
        <p:nvSpPr>
          <p:cNvPr id="450572" name="Line 12"/>
          <p:cNvSpPr>
            <a:spLocks noChangeShapeType="1"/>
          </p:cNvSpPr>
          <p:nvPr/>
        </p:nvSpPr>
        <p:spPr bwMode="auto">
          <a:xfrm flipV="1">
            <a:off x="228600" y="1295400"/>
            <a:ext cx="152400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573" name="Line 13"/>
          <p:cNvSpPr>
            <a:spLocks noChangeShapeType="1"/>
          </p:cNvSpPr>
          <p:nvPr/>
        </p:nvSpPr>
        <p:spPr bwMode="auto">
          <a:xfrm flipH="1" flipV="1">
            <a:off x="2667000" y="1600200"/>
            <a:ext cx="152400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574" name="Line 14"/>
          <p:cNvSpPr>
            <a:spLocks noChangeShapeType="1"/>
          </p:cNvSpPr>
          <p:nvPr/>
        </p:nvSpPr>
        <p:spPr bwMode="auto">
          <a:xfrm flipV="1">
            <a:off x="2438400" y="2133600"/>
            <a:ext cx="76200" cy="312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1143000"/>
          </a:xfrm>
        </p:spPr>
        <p:txBody>
          <a:bodyPr anchor="ctr"/>
          <a:lstStyle/>
          <a:p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M. levator palpebrae superioris</a:t>
            </a:r>
            <a:endParaRPr lang="cs-CZ" altLang="cs-CZ" sz="4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Pojivová  a  podpůrná  tkáň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cs-CZ" alt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Pojivové tkáně</a:t>
            </a:r>
            <a:r>
              <a:rPr lang="cs-CZ" altLang="cs-CZ" sz="2400">
                <a:solidFill>
                  <a:schemeClr val="accent2"/>
                </a:solidFill>
              </a:rPr>
              <a:t> (vazivo, chrupavka, kost)</a:t>
            </a:r>
            <a:r>
              <a:rPr lang="cs-CZ" altLang="cs-CZ" sz="2400"/>
              <a:t> se skládají z buněk, beztvaré mezibuněčné hmoty a vláknité mezibuněčné hmoty. Mezibuněčnou hmotu produkují buňky. 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Vazivo</a:t>
            </a:r>
            <a:r>
              <a:rPr lang="cs-CZ" altLang="cs-CZ" sz="2400" b="1"/>
              <a:t> </a:t>
            </a:r>
            <a:r>
              <a:rPr lang="cs-CZ" altLang="cs-CZ" sz="2400"/>
              <a:t>tvoří buňky vaziva, kolagenní, elastická a retikulární vlákna a beztvará mezibuněčná hmota. Tuhé vazivo: vazy, šlachy; řídké vazivo: vmezeřené vazivo; elastické vazivo: některé vazy na páteři; tukové vazivo: podkoží, tukové polštáře kolem orgánů; lymfoidní vazivo: mízní uzliny. 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Chrupavka</a:t>
            </a:r>
            <a:r>
              <a:rPr lang="cs-CZ" altLang="cs-CZ" sz="2400"/>
              <a:t> je složená z buněk (chondrocytů), beztvaré mezibuněčné hmoty, kolagenních a elastických vláken. Hyalinní (kloubní) chrupavka je tvrdá a hladká; elastická chrupavka je pružná a vazivová chrupavka je především mechanicky odolná (meziobratlové destičky). 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Kostní tkáň </a:t>
            </a:r>
            <a:r>
              <a:rPr lang="cs-CZ" altLang="cs-CZ" sz="2400"/>
              <a:t>je pojivová tkáň s mineralizovanou základní hmotou. Kolagenní vlákna tvoří buď nepravidelné pletivo (trámce) nebo vrstvy - lamely. Na povrchu lamel jsou uloženy kostní buňky (osteocyty). Kostní minerály (sloučeniny vápníku, fosforu, hořčíku a sodíku) jsou vázány na povrch kolagenních vláken. </a:t>
            </a:r>
          </a:p>
          <a:p>
            <a:pPr marL="609600" indent="-609600">
              <a:lnSpc>
                <a:spcPct val="80000"/>
              </a:lnSpc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588"/>
            <a:ext cx="75438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4288"/>
            <a:ext cx="71628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6781800" y="2514600"/>
            <a:ext cx="2001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 a N. lacrimalis</a:t>
            </a:r>
          </a:p>
        </p:txBody>
      </p:sp>
      <p:sp>
        <p:nvSpPr>
          <p:cNvPr id="536579" name="Rectangle 3"/>
          <p:cNvSpPr>
            <a:spLocks noChangeArrowheads="1"/>
          </p:cNvSpPr>
          <p:nvPr/>
        </p:nvSpPr>
        <p:spPr bwMode="auto">
          <a:xfrm>
            <a:off x="6669088" y="4114800"/>
            <a:ext cx="2405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ophthalmicus V/1</a:t>
            </a:r>
          </a:p>
        </p:txBody>
      </p:sp>
      <p:sp>
        <p:nvSpPr>
          <p:cNvPr id="536580" name="Rectangle 4"/>
          <p:cNvSpPr>
            <a:spLocks noChangeArrowheads="1"/>
          </p:cNvSpPr>
          <p:nvPr/>
        </p:nvSpPr>
        <p:spPr bwMode="auto">
          <a:xfrm>
            <a:off x="0" y="3124200"/>
            <a:ext cx="140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frontalis</a:t>
            </a:r>
          </a:p>
        </p:txBody>
      </p:sp>
      <p:sp>
        <p:nvSpPr>
          <p:cNvPr id="536581" name="Rectangle 5"/>
          <p:cNvSpPr>
            <a:spLocks noChangeArrowheads="1"/>
          </p:cNvSpPr>
          <p:nvPr/>
        </p:nvSpPr>
        <p:spPr bwMode="auto">
          <a:xfrm>
            <a:off x="0" y="3581400"/>
            <a:ext cx="2178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trochlearis (IV)</a:t>
            </a:r>
          </a:p>
        </p:txBody>
      </p:sp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0" y="19050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supraorbitalis</a:t>
            </a:r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0" y="1295400"/>
            <a:ext cx="228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supratrochlearis</a:t>
            </a:r>
          </a:p>
        </p:txBody>
      </p:sp>
      <p:sp>
        <p:nvSpPr>
          <p:cNvPr id="536584" name="Rectangle 8"/>
          <p:cNvSpPr>
            <a:spLocks noChangeArrowheads="1"/>
          </p:cNvSpPr>
          <p:nvPr/>
        </p:nvSpPr>
        <p:spPr bwMode="auto">
          <a:xfrm>
            <a:off x="0" y="2362200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nasociliaris</a:t>
            </a:r>
          </a:p>
        </p:txBody>
      </p:sp>
      <p:sp>
        <p:nvSpPr>
          <p:cNvPr id="536585" name="Rectangle 9"/>
          <p:cNvSpPr>
            <a:spLocks noChangeArrowheads="1"/>
          </p:cNvSpPr>
          <p:nvPr/>
        </p:nvSpPr>
        <p:spPr bwMode="auto">
          <a:xfrm>
            <a:off x="6750050" y="1295400"/>
            <a:ext cx="2393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Glandula lacrimalis 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- pars orbitalis</a:t>
            </a:r>
          </a:p>
        </p:txBody>
      </p:sp>
      <p:sp>
        <p:nvSpPr>
          <p:cNvPr id="536586" name="Rectangle 10"/>
          <p:cNvSpPr>
            <a:spLocks noChangeArrowheads="1"/>
          </p:cNvSpPr>
          <p:nvPr/>
        </p:nvSpPr>
        <p:spPr bwMode="auto">
          <a:xfrm>
            <a:off x="6781800" y="31242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ophthalmica</a:t>
            </a:r>
          </a:p>
        </p:txBody>
      </p:sp>
      <p:sp>
        <p:nvSpPr>
          <p:cNvPr id="536587" name="Rectangle 11"/>
          <p:cNvSpPr>
            <a:spLocks noChangeArrowheads="1"/>
          </p:cNvSpPr>
          <p:nvPr/>
        </p:nvSpPr>
        <p:spPr bwMode="auto">
          <a:xfrm>
            <a:off x="0" y="4572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A. supraorbitalis</a:t>
            </a:r>
          </a:p>
        </p:txBody>
      </p:sp>
      <p:sp>
        <p:nvSpPr>
          <p:cNvPr id="536588" name="Rectangle 12"/>
          <p:cNvSpPr>
            <a:spLocks noChangeArrowheads="1"/>
          </p:cNvSpPr>
          <p:nvPr/>
        </p:nvSpPr>
        <p:spPr bwMode="auto">
          <a:xfrm>
            <a:off x="0" y="5029200"/>
            <a:ext cx="257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oculomotorius (III)</a:t>
            </a:r>
          </a:p>
        </p:txBody>
      </p:sp>
      <p:sp>
        <p:nvSpPr>
          <p:cNvPr id="536589" name="Rectangle 13"/>
          <p:cNvSpPr>
            <a:spLocks noChangeArrowheads="1"/>
          </p:cNvSpPr>
          <p:nvPr/>
        </p:nvSpPr>
        <p:spPr bwMode="auto">
          <a:xfrm>
            <a:off x="0" y="5410200"/>
            <a:ext cx="202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abducens (VI)</a:t>
            </a:r>
          </a:p>
        </p:txBody>
      </p:sp>
      <p:pic>
        <p:nvPicPr>
          <p:cNvPr id="53659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0"/>
            <a:ext cx="3952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6591" name="Line 15"/>
          <p:cNvSpPr>
            <a:spLocks noChangeShapeType="1"/>
          </p:cNvSpPr>
          <p:nvPr/>
        </p:nvSpPr>
        <p:spPr bwMode="auto">
          <a:xfrm flipH="1">
            <a:off x="5334000" y="1600200"/>
            <a:ext cx="1371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92" name="Line 16"/>
          <p:cNvSpPr>
            <a:spLocks noChangeShapeType="1"/>
          </p:cNvSpPr>
          <p:nvPr/>
        </p:nvSpPr>
        <p:spPr bwMode="auto">
          <a:xfrm flipH="1" flipV="1">
            <a:off x="5029200" y="2514600"/>
            <a:ext cx="17526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593" name="Line 17"/>
          <p:cNvSpPr>
            <a:spLocks noChangeShapeType="1"/>
          </p:cNvSpPr>
          <p:nvPr/>
        </p:nvSpPr>
        <p:spPr bwMode="auto">
          <a:xfrm flipH="1" flipV="1">
            <a:off x="3810000" y="3048000"/>
            <a:ext cx="2971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94" name="Line 18"/>
          <p:cNvSpPr>
            <a:spLocks noChangeShapeType="1"/>
          </p:cNvSpPr>
          <p:nvPr/>
        </p:nvSpPr>
        <p:spPr bwMode="auto">
          <a:xfrm flipH="1">
            <a:off x="4267200" y="4343400"/>
            <a:ext cx="24384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595" name="Line 19"/>
          <p:cNvSpPr>
            <a:spLocks noChangeShapeType="1"/>
          </p:cNvSpPr>
          <p:nvPr/>
        </p:nvSpPr>
        <p:spPr bwMode="auto">
          <a:xfrm>
            <a:off x="1981200" y="5638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96" name="Line 20"/>
          <p:cNvSpPr>
            <a:spLocks noChangeShapeType="1"/>
          </p:cNvSpPr>
          <p:nvPr/>
        </p:nvSpPr>
        <p:spPr bwMode="auto">
          <a:xfrm>
            <a:off x="2514600" y="5257800"/>
            <a:ext cx="10668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97" name="Line 21"/>
          <p:cNvSpPr>
            <a:spLocks noChangeShapeType="1"/>
          </p:cNvSpPr>
          <p:nvPr/>
        </p:nvSpPr>
        <p:spPr bwMode="auto">
          <a:xfrm>
            <a:off x="2209800" y="3810000"/>
            <a:ext cx="1828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598" name="Line 22"/>
          <p:cNvSpPr>
            <a:spLocks noChangeShapeType="1"/>
          </p:cNvSpPr>
          <p:nvPr/>
        </p:nvSpPr>
        <p:spPr bwMode="auto">
          <a:xfrm>
            <a:off x="2209800" y="3810000"/>
            <a:ext cx="1600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599" name="Line 23"/>
          <p:cNvSpPr>
            <a:spLocks noChangeShapeType="1"/>
          </p:cNvSpPr>
          <p:nvPr/>
        </p:nvSpPr>
        <p:spPr bwMode="auto">
          <a:xfrm>
            <a:off x="1371600" y="3352800"/>
            <a:ext cx="2743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600" name="Line 24"/>
          <p:cNvSpPr>
            <a:spLocks noChangeShapeType="1"/>
          </p:cNvSpPr>
          <p:nvPr/>
        </p:nvSpPr>
        <p:spPr bwMode="auto">
          <a:xfrm>
            <a:off x="1828800" y="2590800"/>
            <a:ext cx="1905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601" name="Line 25"/>
          <p:cNvSpPr>
            <a:spLocks noChangeShapeType="1"/>
          </p:cNvSpPr>
          <p:nvPr/>
        </p:nvSpPr>
        <p:spPr bwMode="auto">
          <a:xfrm flipV="1">
            <a:off x="1981200" y="2057400"/>
            <a:ext cx="21336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602" name="Line 26"/>
          <p:cNvSpPr>
            <a:spLocks noChangeShapeType="1"/>
          </p:cNvSpPr>
          <p:nvPr/>
        </p:nvSpPr>
        <p:spPr bwMode="auto">
          <a:xfrm flipV="1">
            <a:off x="1981200" y="1752600"/>
            <a:ext cx="22860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603" name="Line 27"/>
          <p:cNvSpPr>
            <a:spLocks noChangeShapeType="1"/>
          </p:cNvSpPr>
          <p:nvPr/>
        </p:nvSpPr>
        <p:spPr bwMode="auto">
          <a:xfrm>
            <a:off x="2286000" y="1524000"/>
            <a:ext cx="1524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6604" name="Line 28"/>
          <p:cNvSpPr>
            <a:spLocks noChangeShapeType="1"/>
          </p:cNvSpPr>
          <p:nvPr/>
        </p:nvSpPr>
        <p:spPr bwMode="auto">
          <a:xfrm>
            <a:off x="2057400" y="685800"/>
            <a:ext cx="2209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6605" name="Rectangle 29"/>
          <p:cNvSpPr>
            <a:spLocks noChangeArrowheads="1"/>
          </p:cNvSpPr>
          <p:nvPr/>
        </p:nvSpPr>
        <p:spPr bwMode="auto">
          <a:xfrm>
            <a:off x="6516688" y="333375"/>
            <a:ext cx="2460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M. levator palpebrae</a:t>
            </a:r>
          </a:p>
          <a:p>
            <a:r>
              <a:rPr lang="cs-CZ" altLang="cs-CZ" sz="2000">
                <a:solidFill>
                  <a:srgbClr val="FF0000"/>
                </a:solidFill>
              </a:rPr>
              <a:t>      superioris</a:t>
            </a:r>
            <a:r>
              <a:rPr lang="cs-CZ" altLang="cs-CZ" sz="2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36606" name="Line 30"/>
          <p:cNvSpPr>
            <a:spLocks noChangeShapeType="1"/>
          </p:cNvSpPr>
          <p:nvPr/>
        </p:nvSpPr>
        <p:spPr bwMode="auto">
          <a:xfrm flipH="1">
            <a:off x="4787900" y="836613"/>
            <a:ext cx="2016125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1250"/>
            <a:ext cx="6797675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3635" name="Rectangle 3"/>
          <p:cNvSpPr>
            <a:spLocks noChangeArrowheads="1"/>
          </p:cNvSpPr>
          <p:nvPr/>
        </p:nvSpPr>
        <p:spPr bwMode="auto">
          <a:xfrm>
            <a:off x="0" y="4419600"/>
            <a:ext cx="1198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Septum</a:t>
            </a:r>
          </a:p>
          <a:p>
            <a:r>
              <a:rPr lang="cs-CZ" altLang="cs-CZ"/>
              <a:t>orbitale</a:t>
            </a:r>
          </a:p>
        </p:txBody>
      </p:sp>
      <p:sp>
        <p:nvSpPr>
          <p:cNvPr id="453636" name="Line 4"/>
          <p:cNvSpPr>
            <a:spLocks noChangeShapeType="1"/>
          </p:cNvSpPr>
          <p:nvPr/>
        </p:nvSpPr>
        <p:spPr bwMode="auto">
          <a:xfrm flipV="1">
            <a:off x="1371600" y="2971800"/>
            <a:ext cx="3886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3637" name="Line 5"/>
          <p:cNvSpPr>
            <a:spLocks noChangeShapeType="1"/>
          </p:cNvSpPr>
          <p:nvPr/>
        </p:nvSpPr>
        <p:spPr bwMode="auto">
          <a:xfrm>
            <a:off x="1371600" y="4876800"/>
            <a:ext cx="2667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3638" name="Rectangle 6"/>
          <p:cNvSpPr>
            <a:spLocks noChangeArrowheads="1"/>
          </p:cNvSpPr>
          <p:nvPr/>
        </p:nvSpPr>
        <p:spPr bwMode="auto">
          <a:xfrm>
            <a:off x="7207250" y="5105400"/>
            <a:ext cx="1936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Ligamentum </a:t>
            </a:r>
          </a:p>
          <a:p>
            <a:r>
              <a:rPr lang="cs-CZ" altLang="cs-CZ"/>
              <a:t>Palpebrale</a:t>
            </a:r>
          </a:p>
          <a:p>
            <a:r>
              <a:rPr lang="cs-CZ" altLang="cs-CZ"/>
              <a:t>mediale</a:t>
            </a:r>
          </a:p>
        </p:txBody>
      </p:sp>
      <p:sp>
        <p:nvSpPr>
          <p:cNvPr id="453639" name="Line 7"/>
          <p:cNvSpPr>
            <a:spLocks noChangeShapeType="1"/>
          </p:cNvSpPr>
          <p:nvPr/>
        </p:nvSpPr>
        <p:spPr bwMode="auto">
          <a:xfrm flipH="1" flipV="1">
            <a:off x="6553200" y="3886200"/>
            <a:ext cx="6858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3640" name="Rectangle 8"/>
          <p:cNvSpPr>
            <a:spLocks noChangeArrowheads="1"/>
          </p:cNvSpPr>
          <p:nvPr/>
        </p:nvSpPr>
        <p:spPr bwMode="auto">
          <a:xfrm>
            <a:off x="0" y="1143000"/>
            <a:ext cx="293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Aponeuroza levátoru</a:t>
            </a:r>
          </a:p>
        </p:txBody>
      </p:sp>
      <p:sp>
        <p:nvSpPr>
          <p:cNvPr id="453641" name="Line 9"/>
          <p:cNvSpPr>
            <a:spLocks noChangeShapeType="1"/>
          </p:cNvSpPr>
          <p:nvPr/>
        </p:nvSpPr>
        <p:spPr bwMode="auto">
          <a:xfrm>
            <a:off x="1447800" y="1600200"/>
            <a:ext cx="2438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3642" name="Rectangle 10"/>
          <p:cNvSpPr>
            <a:spLocks noChangeArrowheads="1"/>
          </p:cNvSpPr>
          <p:nvPr/>
        </p:nvSpPr>
        <p:spPr bwMode="auto">
          <a:xfrm>
            <a:off x="0" y="2514600"/>
            <a:ext cx="20208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Glandula </a:t>
            </a:r>
          </a:p>
          <a:p>
            <a:r>
              <a:rPr lang="cs-CZ" altLang="cs-CZ"/>
              <a:t>lacrimalis</a:t>
            </a:r>
          </a:p>
          <a:p>
            <a:r>
              <a:rPr lang="cs-CZ" altLang="cs-CZ"/>
              <a:t>(pars orbitalis</a:t>
            </a:r>
          </a:p>
          <a:p>
            <a:r>
              <a:rPr lang="cs-CZ" altLang="cs-CZ"/>
              <a:t>a palpebralis)</a:t>
            </a:r>
          </a:p>
        </p:txBody>
      </p:sp>
      <p:sp>
        <p:nvSpPr>
          <p:cNvPr id="453643" name="Line 11"/>
          <p:cNvSpPr>
            <a:spLocks noChangeShapeType="1"/>
          </p:cNvSpPr>
          <p:nvPr/>
        </p:nvSpPr>
        <p:spPr bwMode="auto">
          <a:xfrm>
            <a:off x="1524000" y="2819400"/>
            <a:ext cx="18288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3644" name="Line 12"/>
          <p:cNvSpPr>
            <a:spLocks noChangeShapeType="1"/>
          </p:cNvSpPr>
          <p:nvPr/>
        </p:nvSpPr>
        <p:spPr bwMode="auto">
          <a:xfrm>
            <a:off x="1524000" y="2819400"/>
            <a:ext cx="1981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150"/>
            <a:ext cx="9144000" cy="5041900"/>
          </a:xfrm>
        </p:spPr>
        <p:txBody>
          <a:bodyPr anchor="ctr"/>
          <a:lstStyle/>
          <a:p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M. tarsalis Mülleri</a:t>
            </a:r>
            <a:b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</a:t>
            </a:r>
            <a:b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komplex retraktorů dolního víčka</a:t>
            </a:r>
            <a:endParaRPr lang="cs-CZ" altLang="cs-CZ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1028" descr="Nik_0000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0"/>
            <a:ext cx="53530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648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150"/>
            <a:ext cx="9144000" cy="5041900"/>
          </a:xfrm>
        </p:spPr>
        <p:txBody>
          <a:bodyPr anchor="ctr"/>
          <a:lstStyle/>
          <a:p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Cévní  a  lymfatická</a:t>
            </a:r>
            <a:b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20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/>
            </a:r>
            <a:br>
              <a:rPr lang="cs-CZ" altLang="cs-CZ" sz="20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cs-CZ" altLang="cs-CZ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drenáž  víček</a:t>
            </a:r>
            <a:endParaRPr lang="cs-CZ" altLang="cs-CZ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1" name="Picture 3" descr="image5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7162800" y="12192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a. a  v. supra-orbitalis</a:t>
            </a:r>
          </a:p>
        </p:txBody>
      </p:sp>
      <p:sp>
        <p:nvSpPr>
          <p:cNvPr id="324614" name="Line 6"/>
          <p:cNvSpPr>
            <a:spLocks noChangeShapeType="1"/>
          </p:cNvSpPr>
          <p:nvPr/>
        </p:nvSpPr>
        <p:spPr bwMode="auto">
          <a:xfrm flipH="1">
            <a:off x="5257800" y="1752600"/>
            <a:ext cx="19812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7239000" y="21336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a. supra-trochlearis</a:t>
            </a:r>
          </a:p>
        </p:txBody>
      </p:sp>
      <p:sp>
        <p:nvSpPr>
          <p:cNvPr id="324616" name="Line 8"/>
          <p:cNvSpPr>
            <a:spLocks noChangeShapeType="1"/>
          </p:cNvSpPr>
          <p:nvPr/>
        </p:nvSpPr>
        <p:spPr bwMode="auto">
          <a:xfrm flipH="1">
            <a:off x="5715000" y="2514600"/>
            <a:ext cx="1524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17" name="Rectangle 9"/>
          <p:cNvSpPr>
            <a:spLocks noChangeArrowheads="1"/>
          </p:cNvSpPr>
          <p:nvPr/>
        </p:nvSpPr>
        <p:spPr bwMode="auto">
          <a:xfrm>
            <a:off x="7162800" y="5867400"/>
            <a:ext cx="193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a. a v. facialis</a:t>
            </a:r>
          </a:p>
        </p:txBody>
      </p:sp>
      <p:sp>
        <p:nvSpPr>
          <p:cNvPr id="324618" name="Line 10"/>
          <p:cNvSpPr>
            <a:spLocks noChangeShapeType="1"/>
          </p:cNvSpPr>
          <p:nvPr/>
        </p:nvSpPr>
        <p:spPr bwMode="auto">
          <a:xfrm flipH="1" flipV="1">
            <a:off x="5410200" y="5410200"/>
            <a:ext cx="175260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19" name="Rectangle 11"/>
          <p:cNvSpPr>
            <a:spLocks noChangeArrowheads="1"/>
          </p:cNvSpPr>
          <p:nvPr/>
        </p:nvSpPr>
        <p:spPr bwMode="auto">
          <a:xfrm>
            <a:off x="7239000" y="3429000"/>
            <a:ext cx="2209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300">
                <a:solidFill>
                  <a:schemeClr val="tx1"/>
                </a:solidFill>
              </a:rPr>
              <a:t>a. v. angularis</a:t>
            </a:r>
          </a:p>
        </p:txBody>
      </p:sp>
      <p:sp>
        <p:nvSpPr>
          <p:cNvPr id="324620" name="Line 12"/>
          <p:cNvSpPr>
            <a:spLocks noChangeShapeType="1"/>
          </p:cNvSpPr>
          <p:nvPr/>
        </p:nvSpPr>
        <p:spPr bwMode="auto">
          <a:xfrm flipH="1">
            <a:off x="6248400" y="3657600"/>
            <a:ext cx="990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21" name="Rectangle 13"/>
          <p:cNvSpPr>
            <a:spLocks noChangeArrowheads="1"/>
          </p:cNvSpPr>
          <p:nvPr/>
        </p:nvSpPr>
        <p:spPr bwMode="auto">
          <a:xfrm>
            <a:off x="7162800" y="4191000"/>
            <a:ext cx="1981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a. palpebralis sup. et inf.</a:t>
            </a:r>
          </a:p>
        </p:txBody>
      </p:sp>
      <p:sp>
        <p:nvSpPr>
          <p:cNvPr id="324622" name="Line 14"/>
          <p:cNvSpPr>
            <a:spLocks noChangeShapeType="1"/>
          </p:cNvSpPr>
          <p:nvPr/>
        </p:nvSpPr>
        <p:spPr bwMode="auto">
          <a:xfrm flipH="1" flipV="1">
            <a:off x="4495800" y="4038600"/>
            <a:ext cx="27432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23" name="Line 15"/>
          <p:cNvSpPr>
            <a:spLocks noChangeShapeType="1"/>
          </p:cNvSpPr>
          <p:nvPr/>
        </p:nvSpPr>
        <p:spPr bwMode="auto">
          <a:xfrm flipH="1">
            <a:off x="4648200" y="4572000"/>
            <a:ext cx="2590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24" name="Rectangle 16"/>
          <p:cNvSpPr>
            <a:spLocks noChangeArrowheads="1"/>
          </p:cNvSpPr>
          <p:nvPr/>
        </p:nvSpPr>
        <p:spPr bwMode="auto">
          <a:xfrm>
            <a:off x="0" y="457200"/>
            <a:ext cx="177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a. lacrimalis</a:t>
            </a:r>
          </a:p>
        </p:txBody>
      </p:sp>
      <p:sp>
        <p:nvSpPr>
          <p:cNvPr id="324625" name="Line 17"/>
          <p:cNvSpPr>
            <a:spLocks noChangeShapeType="1"/>
          </p:cNvSpPr>
          <p:nvPr/>
        </p:nvSpPr>
        <p:spPr bwMode="auto">
          <a:xfrm>
            <a:off x="609600" y="914400"/>
            <a:ext cx="21336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0" y="5334000"/>
            <a:ext cx="17573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větve a. a v.</a:t>
            </a:r>
          </a:p>
          <a:p>
            <a:r>
              <a:rPr lang="cs-CZ" altLang="cs-CZ">
                <a:solidFill>
                  <a:schemeClr val="tx1"/>
                </a:solidFill>
              </a:rPr>
              <a:t>temporalis</a:t>
            </a:r>
          </a:p>
          <a:p>
            <a:r>
              <a:rPr lang="cs-CZ" altLang="cs-CZ">
                <a:solidFill>
                  <a:schemeClr val="tx1"/>
                </a:solidFill>
              </a:rPr>
              <a:t>superficialis</a:t>
            </a:r>
          </a:p>
        </p:txBody>
      </p:sp>
      <p:sp>
        <p:nvSpPr>
          <p:cNvPr id="324627" name="Line 19"/>
          <p:cNvSpPr>
            <a:spLocks noChangeShapeType="1"/>
          </p:cNvSpPr>
          <p:nvPr/>
        </p:nvSpPr>
        <p:spPr bwMode="auto">
          <a:xfrm flipV="1">
            <a:off x="533400" y="4800600"/>
            <a:ext cx="3810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28" name="Line 20"/>
          <p:cNvSpPr>
            <a:spLocks noChangeShapeType="1"/>
          </p:cNvSpPr>
          <p:nvPr/>
        </p:nvSpPr>
        <p:spPr bwMode="auto">
          <a:xfrm flipV="1">
            <a:off x="533400" y="4267200"/>
            <a:ext cx="3810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4629" name="Rectangle 21"/>
          <p:cNvSpPr>
            <a:spLocks noChangeArrowheads="1"/>
          </p:cNvSpPr>
          <p:nvPr/>
        </p:nvSpPr>
        <p:spPr bwMode="auto">
          <a:xfrm>
            <a:off x="6629400" y="6400800"/>
            <a:ext cx="221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a. infraorbitalis</a:t>
            </a:r>
          </a:p>
        </p:txBody>
      </p:sp>
      <p:sp>
        <p:nvSpPr>
          <p:cNvPr id="324630" name="Line 22"/>
          <p:cNvSpPr>
            <a:spLocks noChangeShapeType="1"/>
          </p:cNvSpPr>
          <p:nvPr/>
        </p:nvSpPr>
        <p:spPr bwMode="auto">
          <a:xfrm flipH="1" flipV="1">
            <a:off x="4343400" y="6096000"/>
            <a:ext cx="22860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</a:rPr>
              <a:t>Lymfatická  drenáž  víček</a:t>
            </a:r>
          </a:p>
        </p:txBody>
      </p:sp>
      <p:pic>
        <p:nvPicPr>
          <p:cNvPr id="110597" name="Picture 5" descr="Nik_0000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908050"/>
            <a:ext cx="4938713" cy="594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Svalová  tkáň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54355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cs-CZ" altLang="cs-CZ" sz="3400"/>
              <a:t>Svalová tkáň se může zkrátit (smrštit) - </a:t>
            </a:r>
            <a:r>
              <a:rPr lang="cs-CZ" altLang="cs-CZ" sz="3400" b="1"/>
              <a:t>kontrahovat</a:t>
            </a:r>
            <a:r>
              <a:rPr lang="cs-CZ" altLang="cs-CZ" sz="3400"/>
              <a:t>.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3400"/>
              <a:t>Základní </a:t>
            </a:r>
            <a:r>
              <a:rPr lang="cs-CZ" altLang="cs-CZ" sz="3400" b="1"/>
              <a:t>stavební a funkční jednotkou </a:t>
            </a:r>
            <a:r>
              <a:rPr lang="cs-CZ" altLang="cs-CZ" sz="3400"/>
              <a:t>hladké (orgánové) a srdeční svaloviny je svalová buňka.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3400"/>
              <a:t>Základní </a:t>
            </a:r>
            <a:r>
              <a:rPr lang="cs-CZ" altLang="cs-CZ" sz="3400" b="1"/>
              <a:t>stavební jednotkou</a:t>
            </a:r>
            <a:r>
              <a:rPr lang="cs-CZ" altLang="cs-CZ" sz="3400"/>
              <a:t> příčně pruhované (kosterní) svaloviny je svalové vlákno.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3400"/>
              <a:t>Základními </a:t>
            </a:r>
            <a:r>
              <a:rPr lang="cs-CZ" altLang="cs-CZ" sz="3400" b="1"/>
              <a:t>kontraktilními jednotkami </a:t>
            </a:r>
            <a:r>
              <a:rPr lang="cs-CZ" altLang="cs-CZ" sz="3400"/>
              <a:t>orgánové i kosterní svaloviny jsou myofibrily. </a:t>
            </a:r>
            <a:br>
              <a:rPr lang="cs-CZ" altLang="cs-CZ" sz="3400"/>
            </a:br>
            <a:endParaRPr lang="cs-CZ" altLang="cs-CZ" sz="3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cs-CZ" altLang="cs-CZ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Slzné  ústrojí</a:t>
            </a:r>
            <a:endParaRPr lang="cs-CZ" altLang="cs-CZ" sz="44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Slzné  ústrojí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12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r>
              <a:rPr lang="cs-CZ" altLang="cs-CZ" b="1">
                <a:solidFill>
                  <a:schemeClr val="accent2"/>
                </a:solidFill>
                <a:latin typeface="Arial" panose="020B0604020202020204" pitchFamily="34" charset="0"/>
              </a:rPr>
              <a:t>Glandula lacrimalis</a:t>
            </a:r>
            <a:endParaRPr lang="cs-CZ" altLang="cs-CZ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Glandullae accesoriae 	</a:t>
            </a:r>
          </a:p>
          <a:p>
            <a:pPr lvl="2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Wolfringovy žlázky (ve víčkách, 2-5)</a:t>
            </a:r>
          </a:p>
          <a:p>
            <a:pPr lvl="2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Krauseho žlázky (v přechodních řasách spojivky, až 20)</a:t>
            </a:r>
          </a:p>
          <a:p>
            <a:r>
              <a:rPr lang="cs-CZ" altLang="cs-CZ" b="1">
                <a:solidFill>
                  <a:schemeClr val="accent2"/>
                </a:solidFill>
                <a:latin typeface="Arial" panose="020B0604020202020204" pitchFamily="34" charset="0"/>
              </a:rPr>
              <a:t>Slzný film 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Důležitý pro metabolismus a výživu rohovky (O</a:t>
            </a:r>
            <a:r>
              <a:rPr lang="cs-CZ" altLang="cs-CZ" baseline="-2500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)!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Vyrovnávají drobné nerovnosti rohovky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Odplavují nečistoty a odumřelé buňky</a:t>
            </a:r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 b="1">
                <a:solidFill>
                  <a:schemeClr val="accent2"/>
                </a:solidFill>
                <a:latin typeface="Arial" panose="020B0604020202020204" pitchFamily="34" charset="0"/>
              </a:rPr>
              <a:t>Odvodné cesty slzné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odvod slz do nosu</a:t>
            </a:r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 descr="image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00125"/>
            <a:ext cx="4572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Inervace  slzné  žlázy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224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Senzitivní</a:t>
            </a:r>
            <a:endParaRPr lang="cs-CZ" altLang="cs-CZ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V/1 (n. trigeminus, n. ophthalmicus, n. lacrimalis)</a:t>
            </a:r>
          </a:p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Sympatická</a:t>
            </a:r>
            <a:r>
              <a:rPr lang="cs-CZ" altLang="cs-CZ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sympaticus kolem a.lacrimalis či z n. zygomaticus</a:t>
            </a:r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Parasympatická</a:t>
            </a:r>
            <a:endParaRPr lang="cs-CZ" altLang="cs-CZ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Ncl. salivatorius sup. n. VII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N. petrosus maior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Ggl. Pterygopalatinum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Nn. pterygopalatini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 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N. zygomaticus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R. communicans cum nervo lacrimali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N. lacrimalis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0"/>
            <a:ext cx="3878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8147" name="Line 3"/>
          <p:cNvSpPr>
            <a:spLocks noChangeShapeType="1"/>
          </p:cNvSpPr>
          <p:nvPr/>
        </p:nvSpPr>
        <p:spPr bwMode="auto">
          <a:xfrm flipV="1">
            <a:off x="2438400" y="38100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48" name="Line 4"/>
          <p:cNvSpPr>
            <a:spLocks noChangeShapeType="1"/>
          </p:cNvSpPr>
          <p:nvPr/>
        </p:nvSpPr>
        <p:spPr bwMode="auto">
          <a:xfrm flipV="1">
            <a:off x="2590800" y="3581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49" name="Line 5"/>
          <p:cNvSpPr>
            <a:spLocks noChangeShapeType="1"/>
          </p:cNvSpPr>
          <p:nvPr/>
        </p:nvSpPr>
        <p:spPr bwMode="auto">
          <a:xfrm flipV="1">
            <a:off x="2133600" y="3581400"/>
            <a:ext cx="1371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1143000" y="2438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1752600" y="1752600"/>
            <a:ext cx="10668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2362200" y="1066800"/>
            <a:ext cx="1371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3" name="Line 9"/>
          <p:cNvSpPr>
            <a:spLocks noChangeShapeType="1"/>
          </p:cNvSpPr>
          <p:nvPr/>
        </p:nvSpPr>
        <p:spPr bwMode="auto">
          <a:xfrm>
            <a:off x="2057400" y="457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4" name="Line 10"/>
          <p:cNvSpPr>
            <a:spLocks noChangeShapeType="1"/>
          </p:cNvSpPr>
          <p:nvPr/>
        </p:nvSpPr>
        <p:spPr bwMode="auto">
          <a:xfrm flipH="1">
            <a:off x="4800600" y="304800"/>
            <a:ext cx="2057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5" name="Line 11"/>
          <p:cNvSpPr>
            <a:spLocks noChangeShapeType="1"/>
          </p:cNvSpPr>
          <p:nvPr/>
        </p:nvSpPr>
        <p:spPr bwMode="auto">
          <a:xfrm flipH="1">
            <a:off x="4724400" y="304800"/>
            <a:ext cx="2133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6" name="Line 12"/>
          <p:cNvSpPr>
            <a:spLocks noChangeShapeType="1"/>
          </p:cNvSpPr>
          <p:nvPr/>
        </p:nvSpPr>
        <p:spPr bwMode="auto">
          <a:xfrm flipH="1">
            <a:off x="4876800" y="990600"/>
            <a:ext cx="1981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7" name="Line 13"/>
          <p:cNvSpPr>
            <a:spLocks noChangeShapeType="1"/>
          </p:cNvSpPr>
          <p:nvPr/>
        </p:nvSpPr>
        <p:spPr bwMode="auto">
          <a:xfrm flipH="1">
            <a:off x="5638800" y="144780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8" name="Line 14"/>
          <p:cNvSpPr>
            <a:spLocks noChangeShapeType="1"/>
          </p:cNvSpPr>
          <p:nvPr/>
        </p:nvSpPr>
        <p:spPr bwMode="auto">
          <a:xfrm flipH="1">
            <a:off x="5029200" y="2209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59" name="Line 15"/>
          <p:cNvSpPr>
            <a:spLocks noChangeShapeType="1"/>
          </p:cNvSpPr>
          <p:nvPr/>
        </p:nvSpPr>
        <p:spPr bwMode="auto">
          <a:xfrm flipH="1" flipV="1">
            <a:off x="5334000" y="2514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60" name="Line 16"/>
          <p:cNvSpPr>
            <a:spLocks noChangeShapeType="1"/>
          </p:cNvSpPr>
          <p:nvPr/>
        </p:nvSpPr>
        <p:spPr bwMode="auto">
          <a:xfrm flipH="1" flipV="1">
            <a:off x="5638800" y="2667000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61" name="Line 17"/>
          <p:cNvSpPr>
            <a:spLocks noChangeShapeType="1"/>
          </p:cNvSpPr>
          <p:nvPr/>
        </p:nvSpPr>
        <p:spPr bwMode="auto">
          <a:xfrm flipH="1" flipV="1">
            <a:off x="4648200" y="3200400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62" name="Line 18"/>
          <p:cNvSpPr>
            <a:spLocks noChangeShapeType="1"/>
          </p:cNvSpPr>
          <p:nvPr/>
        </p:nvSpPr>
        <p:spPr bwMode="auto">
          <a:xfrm flipH="1" flipV="1">
            <a:off x="4495800" y="3581400"/>
            <a:ext cx="24384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8163" name="Rectangle 19"/>
          <p:cNvSpPr>
            <a:spLocks noChangeArrowheads="1"/>
          </p:cNvSpPr>
          <p:nvPr/>
        </p:nvSpPr>
        <p:spPr bwMode="auto">
          <a:xfrm>
            <a:off x="0" y="4419600"/>
            <a:ext cx="267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vestibulocochlearis VIII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64" name="Rectangle 20"/>
          <p:cNvSpPr>
            <a:spLocks noChangeArrowheads="1"/>
          </p:cNvSpPr>
          <p:nvPr/>
        </p:nvSpPr>
        <p:spPr bwMode="auto">
          <a:xfrm>
            <a:off x="838200" y="4038600"/>
            <a:ext cx="168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abducens VI</a:t>
            </a:r>
          </a:p>
        </p:txBody>
      </p:sp>
      <p:sp>
        <p:nvSpPr>
          <p:cNvPr id="518165" name="Rectangle 21"/>
          <p:cNvSpPr>
            <a:spLocks noChangeArrowheads="1"/>
          </p:cNvSpPr>
          <p:nvPr/>
        </p:nvSpPr>
        <p:spPr bwMode="auto">
          <a:xfrm>
            <a:off x="990600" y="3429000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 facialis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66" name="Rectangle 22"/>
          <p:cNvSpPr>
            <a:spLocks noChangeArrowheads="1"/>
          </p:cNvSpPr>
          <p:nvPr/>
        </p:nvSpPr>
        <p:spPr bwMode="auto">
          <a:xfrm>
            <a:off x="457200" y="2209800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Pons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67" name="Rectangle 23"/>
          <p:cNvSpPr>
            <a:spLocks noChangeArrowheads="1"/>
          </p:cNvSpPr>
          <p:nvPr/>
        </p:nvSpPr>
        <p:spPr bwMode="auto">
          <a:xfrm>
            <a:off x="228600" y="15240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trigeminus</a:t>
            </a:r>
          </a:p>
        </p:txBody>
      </p:sp>
      <p:sp>
        <p:nvSpPr>
          <p:cNvPr id="518168" name="Rectangle 24"/>
          <p:cNvSpPr>
            <a:spLocks noChangeArrowheads="1"/>
          </p:cNvSpPr>
          <p:nvPr/>
        </p:nvSpPr>
        <p:spPr bwMode="auto">
          <a:xfrm>
            <a:off x="457200" y="838200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N. oculomotorius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69" name="Rectangle 25"/>
          <p:cNvSpPr>
            <a:spLocks noChangeArrowheads="1"/>
          </p:cNvSpPr>
          <p:nvPr/>
        </p:nvSpPr>
        <p:spPr bwMode="auto">
          <a:xfrm>
            <a:off x="533400" y="2286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ruber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70" name="Rectangle 26"/>
          <p:cNvSpPr>
            <a:spLocks noChangeArrowheads="1"/>
          </p:cNvSpPr>
          <p:nvPr/>
        </p:nvSpPr>
        <p:spPr bwMode="auto">
          <a:xfrm>
            <a:off x="6813550" y="0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Parasympatické a 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motorické jádro n. III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71" name="Rectangle 27"/>
          <p:cNvSpPr>
            <a:spLocks noChangeArrowheads="1"/>
          </p:cNvSpPr>
          <p:nvPr/>
        </p:nvSpPr>
        <p:spPr bwMode="auto">
          <a:xfrm>
            <a:off x="6858000" y="762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IV</a:t>
            </a:r>
          </a:p>
        </p:txBody>
      </p:sp>
      <p:sp>
        <p:nvSpPr>
          <p:cNvPr id="518172" name="Rectangle 28"/>
          <p:cNvSpPr>
            <a:spLocks noChangeArrowheads="1"/>
          </p:cNvSpPr>
          <p:nvPr/>
        </p:nvSpPr>
        <p:spPr bwMode="auto">
          <a:xfrm>
            <a:off x="6858000" y="1219200"/>
            <a:ext cx="201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N. trochlearis</a:t>
            </a:r>
            <a:r>
              <a:rPr lang="cs-CZ" altLang="cs-CZ" sz="1800" b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- dorzální výstup !!!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73" name="Rectangle 29"/>
          <p:cNvSpPr>
            <a:spLocks noChangeArrowheads="1"/>
          </p:cNvSpPr>
          <p:nvPr/>
        </p:nvSpPr>
        <p:spPr bwMode="auto">
          <a:xfrm>
            <a:off x="6858000" y="19812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Motorické jádro n. V</a:t>
            </a:r>
          </a:p>
        </p:txBody>
      </p:sp>
      <p:sp>
        <p:nvSpPr>
          <p:cNvPr id="518174" name="Rectangle 30"/>
          <p:cNvSpPr>
            <a:spLocks noChangeArrowheads="1"/>
          </p:cNvSpPr>
          <p:nvPr/>
        </p:nvSpPr>
        <p:spPr bwMode="auto">
          <a:xfrm>
            <a:off x="6858000" y="22860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</a:t>
            </a:r>
          </a:p>
        </p:txBody>
      </p:sp>
      <p:sp>
        <p:nvSpPr>
          <p:cNvPr id="518175" name="Rectangle 31"/>
          <p:cNvSpPr>
            <a:spLocks noChangeArrowheads="1"/>
          </p:cNvSpPr>
          <p:nvPr/>
        </p:nvSpPr>
        <p:spPr bwMode="auto">
          <a:xfrm>
            <a:off x="6858000" y="25908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Ventriculus quartus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(IV. komora)</a:t>
            </a:r>
            <a:endParaRPr lang="en-US" altLang="cs-CZ" sz="1800" b="0">
              <a:solidFill>
                <a:schemeClr val="tx1"/>
              </a:solidFill>
            </a:endParaRPr>
          </a:p>
        </p:txBody>
      </p:sp>
      <p:sp>
        <p:nvSpPr>
          <p:cNvPr id="518176" name="Rectangle 32"/>
          <p:cNvSpPr>
            <a:spLocks noChangeArrowheads="1"/>
          </p:cNvSpPr>
          <p:nvPr/>
        </p:nvSpPr>
        <p:spPr bwMode="auto">
          <a:xfrm>
            <a:off x="6858000" y="32004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Jádro n. VII</a:t>
            </a:r>
          </a:p>
        </p:txBody>
      </p:sp>
      <p:sp>
        <p:nvSpPr>
          <p:cNvPr id="518177" name="Rectangle 33"/>
          <p:cNvSpPr>
            <a:spLocks noChangeArrowheads="1"/>
          </p:cNvSpPr>
          <p:nvPr/>
        </p:nvSpPr>
        <p:spPr bwMode="auto">
          <a:xfrm>
            <a:off x="6858000" y="3733800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Nucleus salivatorius </a:t>
            </a:r>
          </a:p>
          <a:p>
            <a:r>
              <a:rPr lang="cs-CZ" altLang="cs-CZ" sz="1800">
                <a:solidFill>
                  <a:srgbClr val="FF0000"/>
                </a:solidFill>
              </a:rPr>
              <a:t>superior n. VII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78" name="Rectangle 34"/>
          <p:cNvSpPr>
            <a:spLocks noChangeArrowheads="1"/>
          </p:cNvSpPr>
          <p:nvPr/>
        </p:nvSpPr>
        <p:spPr bwMode="auto">
          <a:xfrm>
            <a:off x="6858000" y="4648200"/>
            <a:ext cx="154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hypoglossi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79" name="Line 35"/>
          <p:cNvSpPr>
            <a:spLocks noChangeShapeType="1"/>
          </p:cNvSpPr>
          <p:nvPr/>
        </p:nvSpPr>
        <p:spPr bwMode="auto">
          <a:xfrm flipH="1" flipV="1">
            <a:off x="5029200" y="4343400"/>
            <a:ext cx="175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80" name="Rectangle 36"/>
          <p:cNvSpPr>
            <a:spLocks noChangeArrowheads="1"/>
          </p:cNvSpPr>
          <p:nvPr/>
        </p:nvSpPr>
        <p:spPr bwMode="auto">
          <a:xfrm>
            <a:off x="0" y="5410200"/>
            <a:ext cx="196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hypoglossus XII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81" name="Line 37"/>
          <p:cNvSpPr>
            <a:spLocks noChangeShapeType="1"/>
          </p:cNvSpPr>
          <p:nvPr/>
        </p:nvSpPr>
        <p:spPr bwMode="auto">
          <a:xfrm flipV="1">
            <a:off x="2057400" y="4343400"/>
            <a:ext cx="1828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82" name="Line 38"/>
          <p:cNvSpPr>
            <a:spLocks noChangeShapeType="1"/>
          </p:cNvSpPr>
          <p:nvPr/>
        </p:nvSpPr>
        <p:spPr bwMode="auto">
          <a:xfrm flipV="1">
            <a:off x="2057400" y="4648200"/>
            <a:ext cx="1905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83" name="Line 39"/>
          <p:cNvSpPr>
            <a:spLocks noChangeShapeType="1"/>
          </p:cNvSpPr>
          <p:nvPr/>
        </p:nvSpPr>
        <p:spPr bwMode="auto">
          <a:xfrm flipV="1">
            <a:off x="2057400" y="49530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84" name="Rectangle 40"/>
          <p:cNvSpPr>
            <a:spLocks noChangeArrowheads="1"/>
          </p:cNvSpPr>
          <p:nvPr/>
        </p:nvSpPr>
        <p:spPr bwMode="auto">
          <a:xfrm>
            <a:off x="6858000" y="5486400"/>
            <a:ext cx="151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Nucleus nervi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accessorii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85" name="Line 41"/>
          <p:cNvSpPr>
            <a:spLocks noChangeShapeType="1"/>
          </p:cNvSpPr>
          <p:nvPr/>
        </p:nvSpPr>
        <p:spPr bwMode="auto">
          <a:xfrm flipH="1" flipV="1">
            <a:off x="4876800" y="5638800"/>
            <a:ext cx="1905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86" name="Rectangle 42"/>
          <p:cNvSpPr>
            <a:spLocks noChangeArrowheads="1"/>
          </p:cNvSpPr>
          <p:nvPr/>
        </p:nvSpPr>
        <p:spPr bwMode="auto">
          <a:xfrm>
            <a:off x="3276600" y="5867400"/>
            <a:ext cx="156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accessorius </a:t>
            </a:r>
          </a:p>
          <a:p>
            <a:r>
              <a:rPr lang="cs-CZ" altLang="cs-CZ" sz="1800" b="0">
                <a:solidFill>
                  <a:schemeClr val="tx1"/>
                </a:solidFill>
              </a:rPr>
              <a:t>                   XI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87" name="Line 43"/>
          <p:cNvSpPr>
            <a:spLocks noChangeShapeType="1"/>
          </p:cNvSpPr>
          <p:nvPr/>
        </p:nvSpPr>
        <p:spPr bwMode="auto">
          <a:xfrm flipH="1" flipV="1">
            <a:off x="4191000" y="4876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88" name="Rectangle 44"/>
          <p:cNvSpPr>
            <a:spLocks noChangeArrowheads="1"/>
          </p:cNvSpPr>
          <p:nvPr/>
        </p:nvSpPr>
        <p:spPr bwMode="auto">
          <a:xfrm>
            <a:off x="0" y="4800600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glossopharyngeus IX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518189" name="Line 45"/>
          <p:cNvSpPr>
            <a:spLocks noChangeShapeType="1"/>
          </p:cNvSpPr>
          <p:nvPr/>
        </p:nvSpPr>
        <p:spPr bwMode="auto">
          <a:xfrm flipV="1">
            <a:off x="2438400" y="42672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8190" name="Rectangle 46"/>
          <p:cNvSpPr>
            <a:spLocks noChangeArrowheads="1"/>
          </p:cNvSpPr>
          <p:nvPr/>
        </p:nvSpPr>
        <p:spPr bwMode="auto">
          <a:xfrm>
            <a:off x="0" y="51054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0">
                <a:solidFill>
                  <a:schemeClr val="tx1"/>
                </a:solidFill>
              </a:rPr>
              <a:t>N. vagus X</a:t>
            </a:r>
            <a:endParaRPr lang="cs-CZ" altLang="cs-CZ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Parasympatická sekretorická vlákna pro slznou žlázu z n. VII</a:t>
            </a:r>
          </a:p>
        </p:txBody>
      </p:sp>
      <p:pic>
        <p:nvPicPr>
          <p:cNvPr id="519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2788"/>
            <a:ext cx="70866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9172" name="Line 4"/>
          <p:cNvSpPr>
            <a:spLocks noChangeShapeType="1"/>
          </p:cNvSpPr>
          <p:nvPr/>
        </p:nvSpPr>
        <p:spPr bwMode="auto">
          <a:xfrm flipV="1">
            <a:off x="4800600" y="4343400"/>
            <a:ext cx="1143000" cy="1905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9173" name="Line 5"/>
          <p:cNvSpPr>
            <a:spLocks noChangeShapeType="1"/>
          </p:cNvSpPr>
          <p:nvPr/>
        </p:nvSpPr>
        <p:spPr bwMode="auto">
          <a:xfrm>
            <a:off x="1979613" y="4076700"/>
            <a:ext cx="1754187" cy="266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9174" name="Line 6"/>
          <p:cNvSpPr>
            <a:spLocks noChangeShapeType="1"/>
          </p:cNvSpPr>
          <p:nvPr/>
        </p:nvSpPr>
        <p:spPr bwMode="auto">
          <a:xfrm>
            <a:off x="4114800" y="2209800"/>
            <a:ext cx="18288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2743200" y="1752600"/>
            <a:ext cx="1979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maxillaris V/2</a:t>
            </a:r>
          </a:p>
        </p:txBody>
      </p:sp>
      <p:sp>
        <p:nvSpPr>
          <p:cNvPr id="519176" name="Rectangle 8"/>
          <p:cNvSpPr>
            <a:spLocks noChangeArrowheads="1"/>
          </p:cNvSpPr>
          <p:nvPr/>
        </p:nvSpPr>
        <p:spPr bwMode="auto">
          <a:xfrm>
            <a:off x="304800" y="2438400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petrosus major</a:t>
            </a:r>
          </a:p>
        </p:txBody>
      </p:sp>
      <p:sp>
        <p:nvSpPr>
          <p:cNvPr id="519177" name="Rectangle 9"/>
          <p:cNvSpPr>
            <a:spLocks noChangeArrowheads="1"/>
          </p:cNvSpPr>
          <p:nvPr/>
        </p:nvSpPr>
        <p:spPr bwMode="auto">
          <a:xfrm>
            <a:off x="0" y="3810000"/>
            <a:ext cx="27717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facialis VII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(</a:t>
            </a:r>
            <a:r>
              <a:rPr lang="cs-CZ" altLang="cs-CZ" sz="2000">
                <a:solidFill>
                  <a:srgbClr val="FF0000"/>
                </a:solidFill>
              </a:rPr>
              <a:t>nucleus salivatorius superior</a:t>
            </a:r>
            <a:r>
              <a:rPr lang="cs-CZ" altLang="cs-CZ" sz="2000">
                <a:solidFill>
                  <a:schemeClr val="tx1"/>
                </a:solidFill>
              </a:rPr>
              <a:t> – parasympatické jádro)</a:t>
            </a:r>
          </a:p>
        </p:txBody>
      </p:sp>
      <p:sp>
        <p:nvSpPr>
          <p:cNvPr id="519178" name="Rectangle 10"/>
          <p:cNvSpPr>
            <a:spLocks noChangeArrowheads="1"/>
          </p:cNvSpPr>
          <p:nvPr/>
        </p:nvSpPr>
        <p:spPr bwMode="auto">
          <a:xfrm>
            <a:off x="1676400" y="6172200"/>
            <a:ext cx="319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Ganglion pterygopalatinum</a:t>
            </a:r>
          </a:p>
        </p:txBody>
      </p:sp>
      <p:sp>
        <p:nvSpPr>
          <p:cNvPr id="519179" name="Line 11"/>
          <p:cNvSpPr>
            <a:spLocks noChangeShapeType="1"/>
          </p:cNvSpPr>
          <p:nvPr/>
        </p:nvSpPr>
        <p:spPr bwMode="auto">
          <a:xfrm>
            <a:off x="2362200" y="2743200"/>
            <a:ext cx="20574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9180" name="Rectangle 12"/>
          <p:cNvSpPr>
            <a:spLocks noChangeArrowheads="1"/>
          </p:cNvSpPr>
          <p:nvPr/>
        </p:nvSpPr>
        <p:spPr bwMode="auto">
          <a:xfrm>
            <a:off x="6629400" y="1752600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infraorbitalis</a:t>
            </a:r>
          </a:p>
        </p:txBody>
      </p:sp>
      <p:sp>
        <p:nvSpPr>
          <p:cNvPr id="519181" name="Line 13"/>
          <p:cNvSpPr>
            <a:spLocks noChangeShapeType="1"/>
          </p:cNvSpPr>
          <p:nvPr/>
        </p:nvSpPr>
        <p:spPr bwMode="auto">
          <a:xfrm flipH="1">
            <a:off x="6781800" y="2209800"/>
            <a:ext cx="609600" cy="2209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9182" name="Line 14"/>
          <p:cNvSpPr>
            <a:spLocks noChangeShapeType="1"/>
          </p:cNvSpPr>
          <p:nvPr/>
        </p:nvSpPr>
        <p:spPr bwMode="auto">
          <a:xfrm>
            <a:off x="7391400" y="2209800"/>
            <a:ext cx="381000" cy="2667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9183" name="Rectangle 15"/>
          <p:cNvSpPr>
            <a:spLocks noChangeArrowheads="1"/>
          </p:cNvSpPr>
          <p:nvPr/>
        </p:nvSpPr>
        <p:spPr bwMode="auto">
          <a:xfrm>
            <a:off x="323850" y="5661025"/>
            <a:ext cx="2530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canalis pterygoidei</a:t>
            </a:r>
          </a:p>
        </p:txBody>
      </p:sp>
      <p:sp>
        <p:nvSpPr>
          <p:cNvPr id="519184" name="Line 16"/>
          <p:cNvSpPr>
            <a:spLocks noChangeShapeType="1"/>
          </p:cNvSpPr>
          <p:nvPr/>
        </p:nvSpPr>
        <p:spPr bwMode="auto">
          <a:xfrm flipV="1">
            <a:off x="2771775" y="4149725"/>
            <a:ext cx="3024188" cy="172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9185" name="Line 17"/>
          <p:cNvSpPr>
            <a:spLocks noChangeShapeType="1"/>
          </p:cNvSpPr>
          <p:nvPr/>
        </p:nvSpPr>
        <p:spPr bwMode="auto">
          <a:xfrm flipV="1">
            <a:off x="1979613" y="3716338"/>
            <a:ext cx="1944687" cy="3603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9186" name="Rectangle 18"/>
          <p:cNvSpPr>
            <a:spLocks noChangeArrowheads="1"/>
          </p:cNvSpPr>
          <p:nvPr/>
        </p:nvSpPr>
        <p:spPr bwMode="auto">
          <a:xfrm>
            <a:off x="323850" y="1989138"/>
            <a:ext cx="2647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0">
                <a:solidFill>
                  <a:schemeClr val="tx1"/>
                </a:solidFill>
              </a:rPr>
              <a:t>Plexus carotcus internus</a:t>
            </a:r>
          </a:p>
        </p:txBody>
      </p:sp>
      <p:sp>
        <p:nvSpPr>
          <p:cNvPr id="519187" name="Line 19"/>
          <p:cNvSpPr>
            <a:spLocks noChangeShapeType="1"/>
          </p:cNvSpPr>
          <p:nvPr/>
        </p:nvSpPr>
        <p:spPr bwMode="auto">
          <a:xfrm>
            <a:off x="2916238" y="2276475"/>
            <a:ext cx="2160587" cy="1223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Parasympatická sekretorická vlákna pro slznou žlázu</a:t>
            </a:r>
          </a:p>
        </p:txBody>
      </p:sp>
      <p:pic>
        <p:nvPicPr>
          <p:cNvPr id="520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6962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0196" name="Line 4"/>
          <p:cNvSpPr>
            <a:spLocks noChangeShapeType="1"/>
          </p:cNvSpPr>
          <p:nvPr/>
        </p:nvSpPr>
        <p:spPr bwMode="auto">
          <a:xfrm>
            <a:off x="5029200" y="2971800"/>
            <a:ext cx="3048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3429000" y="2590800"/>
            <a:ext cx="183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zygomaticus</a:t>
            </a:r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4225925" y="6096000"/>
            <a:ext cx="4918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Ganglion pterygopalatinum</a:t>
            </a:r>
            <a:r>
              <a:rPr lang="cs-CZ" altLang="cs-CZ" sz="2000">
                <a:solidFill>
                  <a:schemeClr val="tx1"/>
                </a:solidFill>
              </a:rPr>
              <a:t> přepo-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jení na postganglionární neuron</a:t>
            </a:r>
          </a:p>
        </p:txBody>
      </p:sp>
      <p:sp>
        <p:nvSpPr>
          <p:cNvPr id="520199" name="Line 7"/>
          <p:cNvSpPr>
            <a:spLocks noChangeShapeType="1"/>
          </p:cNvSpPr>
          <p:nvPr/>
        </p:nvSpPr>
        <p:spPr bwMode="auto">
          <a:xfrm>
            <a:off x="4572000" y="4267200"/>
            <a:ext cx="15240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 flipH="1">
            <a:off x="7239000" y="1828800"/>
            <a:ext cx="10668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>
            <a:off x="5105400" y="1752600"/>
            <a:ext cx="1143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>
            <a:off x="2438400" y="2057400"/>
            <a:ext cx="1143000" cy="1676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0203" name="Rectangle 11"/>
          <p:cNvSpPr>
            <a:spLocks noChangeArrowheads="1"/>
          </p:cNvSpPr>
          <p:nvPr/>
        </p:nvSpPr>
        <p:spPr bwMode="auto">
          <a:xfrm>
            <a:off x="3124200" y="1447800"/>
            <a:ext cx="2490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    N. lacrimalis</a:t>
            </a:r>
          </a:p>
          <a:p>
            <a:r>
              <a:rPr lang="cs-CZ" altLang="cs-CZ" sz="2000">
                <a:solidFill>
                  <a:schemeClr val="tx1"/>
                </a:solidFill>
              </a:rPr>
              <a:t>(z N. ophthalmicus)</a:t>
            </a:r>
          </a:p>
        </p:txBody>
      </p:sp>
      <p:sp>
        <p:nvSpPr>
          <p:cNvPr id="520204" name="Rectangle 12"/>
          <p:cNvSpPr>
            <a:spLocks noChangeArrowheads="1"/>
          </p:cNvSpPr>
          <p:nvPr/>
        </p:nvSpPr>
        <p:spPr bwMode="auto">
          <a:xfrm>
            <a:off x="6477000" y="1066800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Ramus communicans cum nervo lacrimali</a:t>
            </a:r>
          </a:p>
        </p:txBody>
      </p:sp>
      <p:sp>
        <p:nvSpPr>
          <p:cNvPr id="520205" name="Rectangle 13"/>
          <p:cNvSpPr>
            <a:spLocks noChangeArrowheads="1"/>
          </p:cNvSpPr>
          <p:nvPr/>
        </p:nvSpPr>
        <p:spPr bwMode="auto">
          <a:xfrm>
            <a:off x="533400" y="1676400"/>
            <a:ext cx="202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maxillaris V/2</a:t>
            </a:r>
          </a:p>
        </p:txBody>
      </p:sp>
      <p:sp>
        <p:nvSpPr>
          <p:cNvPr id="520206" name="Rectangle 14"/>
          <p:cNvSpPr>
            <a:spLocks noChangeArrowheads="1"/>
          </p:cNvSpPr>
          <p:nvPr/>
        </p:nvSpPr>
        <p:spPr bwMode="auto">
          <a:xfrm>
            <a:off x="7086600" y="5638800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N. infraorbitalis</a:t>
            </a:r>
          </a:p>
        </p:txBody>
      </p:sp>
      <p:sp>
        <p:nvSpPr>
          <p:cNvPr id="520207" name="Line 15"/>
          <p:cNvSpPr>
            <a:spLocks noChangeShapeType="1"/>
          </p:cNvSpPr>
          <p:nvPr/>
        </p:nvSpPr>
        <p:spPr bwMode="auto">
          <a:xfrm flipH="1" flipV="1">
            <a:off x="5638800" y="4114800"/>
            <a:ext cx="1524000" cy="1676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0208" name="Line 16"/>
          <p:cNvSpPr>
            <a:spLocks noChangeShapeType="1"/>
          </p:cNvSpPr>
          <p:nvPr/>
        </p:nvSpPr>
        <p:spPr bwMode="auto">
          <a:xfrm flipV="1">
            <a:off x="7162800" y="4495800"/>
            <a:ext cx="53340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0209" name="Rectangle 17"/>
          <p:cNvSpPr>
            <a:spLocks noChangeArrowheads="1"/>
          </p:cNvSpPr>
          <p:nvPr/>
        </p:nvSpPr>
        <p:spPr bwMode="auto">
          <a:xfrm>
            <a:off x="2843213" y="2205038"/>
            <a:ext cx="2135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0">
                <a:solidFill>
                  <a:schemeClr val="tx1"/>
                </a:solidFill>
              </a:rPr>
              <a:t>Foramen rotundum</a:t>
            </a:r>
          </a:p>
        </p:txBody>
      </p:sp>
      <p:sp>
        <p:nvSpPr>
          <p:cNvPr id="520210" name="Line 18"/>
          <p:cNvSpPr>
            <a:spLocks noChangeShapeType="1"/>
          </p:cNvSpPr>
          <p:nvPr/>
        </p:nvSpPr>
        <p:spPr bwMode="auto">
          <a:xfrm>
            <a:off x="3276600" y="2565400"/>
            <a:ext cx="647700" cy="1150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762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5683" name="Rectangle 3"/>
          <p:cNvSpPr>
            <a:spLocks noChangeArrowheads="1"/>
          </p:cNvSpPr>
          <p:nvPr/>
        </p:nvSpPr>
        <p:spPr bwMode="auto">
          <a:xfrm>
            <a:off x="6011863" y="6165850"/>
            <a:ext cx="193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N. infraorbitalis</a:t>
            </a:r>
          </a:p>
        </p:txBody>
      </p:sp>
      <p:sp>
        <p:nvSpPr>
          <p:cNvPr id="455684" name="Line 4"/>
          <p:cNvSpPr>
            <a:spLocks noChangeShapeType="1"/>
          </p:cNvSpPr>
          <p:nvPr/>
        </p:nvSpPr>
        <p:spPr bwMode="auto">
          <a:xfrm flipH="1" flipV="1">
            <a:off x="5724525" y="4941888"/>
            <a:ext cx="647700" cy="1223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55685" name="Rectangle 5"/>
          <p:cNvSpPr>
            <a:spLocks noChangeArrowheads="1"/>
          </p:cNvSpPr>
          <p:nvPr/>
        </p:nvSpPr>
        <p:spPr bwMode="auto">
          <a:xfrm>
            <a:off x="3851275" y="6381750"/>
            <a:ext cx="183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N. zygomaticus</a:t>
            </a:r>
          </a:p>
        </p:txBody>
      </p:sp>
      <p:sp>
        <p:nvSpPr>
          <p:cNvPr id="455686" name="Line 6"/>
          <p:cNvSpPr>
            <a:spLocks noChangeShapeType="1"/>
          </p:cNvSpPr>
          <p:nvPr/>
        </p:nvSpPr>
        <p:spPr bwMode="auto">
          <a:xfrm flipV="1">
            <a:off x="4211638" y="4868863"/>
            <a:ext cx="506412" cy="1512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55687" name="Rectangle 7"/>
          <p:cNvSpPr>
            <a:spLocks noChangeArrowheads="1"/>
          </p:cNvSpPr>
          <p:nvPr/>
        </p:nvSpPr>
        <p:spPr bwMode="auto">
          <a:xfrm>
            <a:off x="0" y="6461125"/>
            <a:ext cx="330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Foramen zygomaticoorbitale</a:t>
            </a:r>
          </a:p>
        </p:txBody>
      </p:sp>
      <p:sp>
        <p:nvSpPr>
          <p:cNvPr id="455688" name="Line 8"/>
          <p:cNvSpPr>
            <a:spLocks noChangeShapeType="1"/>
          </p:cNvSpPr>
          <p:nvPr/>
        </p:nvSpPr>
        <p:spPr bwMode="auto">
          <a:xfrm flipV="1">
            <a:off x="611188" y="5157788"/>
            <a:ext cx="2016125" cy="1366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55689" name="Rectangle 9"/>
          <p:cNvSpPr>
            <a:spLocks noChangeArrowheads="1"/>
          </p:cNvSpPr>
          <p:nvPr/>
        </p:nvSpPr>
        <p:spPr bwMode="auto">
          <a:xfrm>
            <a:off x="3635375" y="3573463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Ramus communicans cum nervo lacrimali</a:t>
            </a:r>
          </a:p>
        </p:txBody>
      </p:sp>
      <p:sp>
        <p:nvSpPr>
          <p:cNvPr id="455690" name="Line 10"/>
          <p:cNvSpPr>
            <a:spLocks noChangeShapeType="1"/>
          </p:cNvSpPr>
          <p:nvPr/>
        </p:nvSpPr>
        <p:spPr bwMode="auto">
          <a:xfrm flipH="1">
            <a:off x="3059113" y="3933825"/>
            <a:ext cx="576262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55691" name="Rectangle 11"/>
          <p:cNvSpPr>
            <a:spLocks noChangeArrowheads="1"/>
          </p:cNvSpPr>
          <p:nvPr/>
        </p:nvSpPr>
        <p:spPr bwMode="auto">
          <a:xfrm>
            <a:off x="6156325" y="1484313"/>
            <a:ext cx="249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    N. a A. lacrimalis</a:t>
            </a:r>
          </a:p>
        </p:txBody>
      </p:sp>
      <p:sp>
        <p:nvSpPr>
          <p:cNvPr id="455692" name="Line 12"/>
          <p:cNvSpPr>
            <a:spLocks noChangeShapeType="1"/>
          </p:cNvSpPr>
          <p:nvPr/>
        </p:nvSpPr>
        <p:spPr bwMode="auto">
          <a:xfrm flipH="1">
            <a:off x="5219700" y="1773238"/>
            <a:ext cx="1150938" cy="865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55693" name="Rectangle 13"/>
          <p:cNvSpPr>
            <a:spLocks noChangeArrowheads="1"/>
          </p:cNvSpPr>
          <p:nvPr/>
        </p:nvSpPr>
        <p:spPr bwMode="auto">
          <a:xfrm>
            <a:off x="7775575" y="4005263"/>
            <a:ext cx="1368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Fissura   orbitalis inferior</a:t>
            </a:r>
          </a:p>
        </p:txBody>
      </p:sp>
      <p:sp>
        <p:nvSpPr>
          <p:cNvPr id="455695" name="Line 15"/>
          <p:cNvSpPr>
            <a:spLocks noChangeShapeType="1"/>
          </p:cNvSpPr>
          <p:nvPr/>
        </p:nvSpPr>
        <p:spPr bwMode="auto">
          <a:xfrm flipH="1">
            <a:off x="6516688" y="4292600"/>
            <a:ext cx="1295400" cy="649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Inervace  slzné  žlázy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4572000"/>
          </a:xfrm>
        </p:spPr>
        <p:txBody>
          <a:bodyPr/>
          <a:lstStyle/>
          <a:p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Bazální sekreci slz ovlivňuje </a:t>
            </a:r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sympaticus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,</a:t>
            </a:r>
            <a:r>
              <a:rPr lang="cs-CZ" altLang="cs-CZ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reflektorická sekrece slz je zprostředkována </a:t>
            </a:r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parasympatikem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, kdy </a:t>
            </a:r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senzitivní vlákna n.V/1</a:t>
            </a:r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 vytvářejí aferentní dráhu reflexního oblouku</a:t>
            </a:r>
          </a:p>
          <a:p>
            <a:r>
              <a:rPr lang="cs-CZ" altLang="cs-CZ" b="1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Bazální sekrece slz:</a:t>
            </a:r>
            <a:r>
              <a:rPr lang="cs-CZ" altLang="cs-CZ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je klidová konstantní sekrece na níž se podílejí akcesorní slzné žlázy i hlavní slzná žláza jako jeden celek</a:t>
            </a:r>
            <a:endParaRPr lang="cs-CZ" altLang="cs-CZ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5547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63" name="Rectangle 2051"/>
          <p:cNvSpPr>
            <a:spLocks noChangeArrowheads="1"/>
          </p:cNvSpPr>
          <p:nvPr/>
        </p:nvSpPr>
        <p:spPr bwMode="auto">
          <a:xfrm>
            <a:off x="7500938" y="3352800"/>
            <a:ext cx="1643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Ligamentum </a:t>
            </a:r>
          </a:p>
          <a:p>
            <a:r>
              <a:rPr lang="cs-CZ" altLang="cs-CZ" sz="2000"/>
              <a:t>palpebrale</a:t>
            </a:r>
          </a:p>
          <a:p>
            <a:r>
              <a:rPr lang="cs-CZ" altLang="cs-CZ" sz="2000"/>
              <a:t>mediale</a:t>
            </a:r>
          </a:p>
        </p:txBody>
      </p:sp>
      <p:sp>
        <p:nvSpPr>
          <p:cNvPr id="501764" name="Line 2052"/>
          <p:cNvSpPr>
            <a:spLocks noChangeShapeType="1"/>
          </p:cNvSpPr>
          <p:nvPr/>
        </p:nvSpPr>
        <p:spPr bwMode="auto">
          <a:xfrm flipH="1" flipV="1">
            <a:off x="6400800" y="2514600"/>
            <a:ext cx="10668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65" name="Rectangle 2053"/>
          <p:cNvSpPr>
            <a:spLocks noChangeArrowheads="1"/>
          </p:cNvSpPr>
          <p:nvPr/>
        </p:nvSpPr>
        <p:spPr bwMode="auto">
          <a:xfrm>
            <a:off x="0" y="838200"/>
            <a:ext cx="1262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Glandula </a:t>
            </a:r>
          </a:p>
          <a:p>
            <a:r>
              <a:rPr lang="cs-CZ" altLang="cs-CZ" sz="2000"/>
              <a:t>lacrimalis</a:t>
            </a:r>
          </a:p>
        </p:txBody>
      </p:sp>
      <p:sp>
        <p:nvSpPr>
          <p:cNvPr id="501766" name="Rectangle 2054"/>
          <p:cNvSpPr>
            <a:spLocks noChangeArrowheads="1"/>
          </p:cNvSpPr>
          <p:nvPr/>
        </p:nvSpPr>
        <p:spPr bwMode="auto">
          <a:xfrm>
            <a:off x="0" y="3505200"/>
            <a:ext cx="13049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Corpus </a:t>
            </a:r>
          </a:p>
          <a:p>
            <a:r>
              <a:rPr lang="cs-CZ" altLang="cs-CZ" sz="2000"/>
              <a:t>adiposum </a:t>
            </a:r>
          </a:p>
          <a:p>
            <a:r>
              <a:rPr lang="cs-CZ" altLang="cs-CZ" sz="2000"/>
              <a:t>orbitae</a:t>
            </a:r>
          </a:p>
        </p:txBody>
      </p:sp>
      <p:sp>
        <p:nvSpPr>
          <p:cNvPr id="501767" name="Line 2055"/>
          <p:cNvSpPr>
            <a:spLocks noChangeShapeType="1"/>
          </p:cNvSpPr>
          <p:nvPr/>
        </p:nvSpPr>
        <p:spPr bwMode="auto">
          <a:xfrm flipV="1">
            <a:off x="1219200" y="3505200"/>
            <a:ext cx="1905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68" name="Line 2056"/>
          <p:cNvSpPr>
            <a:spLocks noChangeShapeType="1"/>
          </p:cNvSpPr>
          <p:nvPr/>
        </p:nvSpPr>
        <p:spPr bwMode="auto">
          <a:xfrm>
            <a:off x="1219200" y="12954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69" name="Rectangle 2057"/>
          <p:cNvSpPr>
            <a:spLocks noChangeArrowheads="1"/>
          </p:cNvSpPr>
          <p:nvPr/>
        </p:nvSpPr>
        <p:spPr bwMode="auto">
          <a:xfrm>
            <a:off x="0" y="1905000"/>
            <a:ext cx="16430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Ligamentum </a:t>
            </a:r>
          </a:p>
          <a:p>
            <a:r>
              <a:rPr lang="cs-CZ" altLang="cs-CZ" sz="2000"/>
              <a:t>palpebrale</a:t>
            </a:r>
          </a:p>
          <a:p>
            <a:r>
              <a:rPr lang="cs-CZ" altLang="cs-CZ" sz="2000"/>
              <a:t>laterale</a:t>
            </a:r>
          </a:p>
        </p:txBody>
      </p:sp>
      <p:sp>
        <p:nvSpPr>
          <p:cNvPr id="501770" name="Line 2058"/>
          <p:cNvSpPr>
            <a:spLocks noChangeShapeType="1"/>
          </p:cNvSpPr>
          <p:nvPr/>
        </p:nvSpPr>
        <p:spPr bwMode="auto">
          <a:xfrm>
            <a:off x="1371600" y="24384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71" name="Rectangle 2059"/>
          <p:cNvSpPr>
            <a:spLocks noChangeArrowheads="1"/>
          </p:cNvSpPr>
          <p:nvPr/>
        </p:nvSpPr>
        <p:spPr bwMode="auto">
          <a:xfrm>
            <a:off x="7391400" y="4953000"/>
            <a:ext cx="1544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M. obliquus </a:t>
            </a:r>
          </a:p>
          <a:p>
            <a:r>
              <a:rPr lang="cs-CZ" altLang="cs-CZ" sz="2000"/>
              <a:t>inferior</a:t>
            </a:r>
          </a:p>
        </p:txBody>
      </p:sp>
      <p:sp>
        <p:nvSpPr>
          <p:cNvPr id="501772" name="Line 2060"/>
          <p:cNvSpPr>
            <a:spLocks noChangeShapeType="1"/>
          </p:cNvSpPr>
          <p:nvPr/>
        </p:nvSpPr>
        <p:spPr bwMode="auto">
          <a:xfrm flipH="1" flipV="1">
            <a:off x="5257800" y="4114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73" name="Rectangle 2061"/>
          <p:cNvSpPr>
            <a:spLocks noChangeArrowheads="1"/>
          </p:cNvSpPr>
          <p:nvPr/>
        </p:nvSpPr>
        <p:spPr bwMode="auto">
          <a:xfrm>
            <a:off x="7848600" y="1447800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Saccus</a:t>
            </a:r>
          </a:p>
          <a:p>
            <a:r>
              <a:rPr lang="cs-CZ" altLang="cs-CZ" sz="2000"/>
              <a:t>lacrimalis</a:t>
            </a:r>
          </a:p>
        </p:txBody>
      </p:sp>
      <p:sp>
        <p:nvSpPr>
          <p:cNvPr id="501774" name="Line 2062"/>
          <p:cNvSpPr>
            <a:spLocks noChangeShapeType="1"/>
          </p:cNvSpPr>
          <p:nvPr/>
        </p:nvSpPr>
        <p:spPr bwMode="auto">
          <a:xfrm flipH="1">
            <a:off x="6705600" y="1828800"/>
            <a:ext cx="1219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75" name="Rectangle 2063"/>
          <p:cNvSpPr>
            <a:spLocks noChangeArrowheads="1"/>
          </p:cNvSpPr>
          <p:nvPr/>
        </p:nvSpPr>
        <p:spPr bwMode="auto">
          <a:xfrm>
            <a:off x="0" y="5943600"/>
            <a:ext cx="2614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Foramen infraorbitale</a:t>
            </a:r>
          </a:p>
        </p:txBody>
      </p:sp>
      <p:sp>
        <p:nvSpPr>
          <p:cNvPr id="501776" name="Line 2064"/>
          <p:cNvSpPr>
            <a:spLocks noChangeShapeType="1"/>
          </p:cNvSpPr>
          <p:nvPr/>
        </p:nvSpPr>
        <p:spPr bwMode="auto">
          <a:xfrm flipV="1">
            <a:off x="2590800" y="5410200"/>
            <a:ext cx="2895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77" name="Rectangle 2065"/>
          <p:cNvSpPr>
            <a:spLocks noChangeArrowheads="1"/>
          </p:cNvSpPr>
          <p:nvPr/>
        </p:nvSpPr>
        <p:spPr bwMode="auto">
          <a:xfrm>
            <a:off x="0" y="4800600"/>
            <a:ext cx="93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Tarsus</a:t>
            </a:r>
          </a:p>
        </p:txBody>
      </p:sp>
      <p:sp>
        <p:nvSpPr>
          <p:cNvPr id="501778" name="Line 2066"/>
          <p:cNvSpPr>
            <a:spLocks noChangeShapeType="1"/>
          </p:cNvSpPr>
          <p:nvPr/>
        </p:nvSpPr>
        <p:spPr bwMode="auto">
          <a:xfrm flipV="1">
            <a:off x="990600" y="2590800"/>
            <a:ext cx="3962400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79" name="Line 2067"/>
          <p:cNvSpPr>
            <a:spLocks noChangeShapeType="1"/>
          </p:cNvSpPr>
          <p:nvPr/>
        </p:nvSpPr>
        <p:spPr bwMode="auto">
          <a:xfrm flipV="1">
            <a:off x="990600" y="3352800"/>
            <a:ext cx="373380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80" name="Line 2068"/>
          <p:cNvSpPr>
            <a:spLocks noChangeShapeType="1"/>
          </p:cNvSpPr>
          <p:nvPr/>
        </p:nvSpPr>
        <p:spPr bwMode="auto">
          <a:xfrm flipH="1" flipV="1">
            <a:off x="6934200" y="2895600"/>
            <a:ext cx="533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81" name="Rectangle 2069"/>
          <p:cNvSpPr>
            <a:spLocks noChangeArrowheads="1"/>
          </p:cNvSpPr>
          <p:nvPr/>
        </p:nvSpPr>
        <p:spPr bwMode="auto">
          <a:xfrm>
            <a:off x="0" y="0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M. levator palpebrae superioris</a:t>
            </a:r>
          </a:p>
        </p:txBody>
      </p:sp>
      <p:sp>
        <p:nvSpPr>
          <p:cNvPr id="501782" name="Line 2070"/>
          <p:cNvSpPr>
            <a:spLocks noChangeShapeType="1"/>
          </p:cNvSpPr>
          <p:nvPr/>
        </p:nvSpPr>
        <p:spPr bwMode="auto">
          <a:xfrm>
            <a:off x="1371600" y="457200"/>
            <a:ext cx="32766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83" name="Rectangle 2071"/>
          <p:cNvSpPr>
            <a:spLocks noChangeArrowheads="1"/>
          </p:cNvSpPr>
          <p:nvPr/>
        </p:nvSpPr>
        <p:spPr bwMode="auto">
          <a:xfrm>
            <a:off x="7994650" y="0"/>
            <a:ext cx="1149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Incisura </a:t>
            </a:r>
          </a:p>
          <a:p>
            <a:r>
              <a:rPr lang="cs-CZ" altLang="cs-CZ" sz="2000"/>
              <a:t>supra-</a:t>
            </a:r>
          </a:p>
          <a:p>
            <a:r>
              <a:rPr lang="cs-CZ" altLang="cs-CZ" sz="2000"/>
              <a:t>orbitalis</a:t>
            </a:r>
          </a:p>
        </p:txBody>
      </p:sp>
      <p:sp>
        <p:nvSpPr>
          <p:cNvPr id="501784" name="Line 2072"/>
          <p:cNvSpPr>
            <a:spLocks noChangeShapeType="1"/>
          </p:cNvSpPr>
          <p:nvPr/>
        </p:nvSpPr>
        <p:spPr bwMode="auto">
          <a:xfrm flipH="1">
            <a:off x="5105400" y="457200"/>
            <a:ext cx="2895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052513"/>
          </a:xfrm>
        </p:spPr>
        <p:txBody>
          <a:bodyPr/>
          <a:lstStyle/>
          <a:p>
            <a:r>
              <a:rPr lang="cs-CZ" altLang="cs-CZ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Sval</a:t>
            </a:r>
          </a:p>
        </p:txBody>
      </p:sp>
      <p:sp>
        <p:nvSpPr>
          <p:cNvPr id="6809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08050"/>
            <a:ext cx="4495800" cy="5761038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r>
              <a:rPr lang="cs-CZ" altLang="cs-CZ" sz="2000"/>
              <a:t>průřez paží </a:t>
            </a:r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/>
            </a:pPr>
            <a:r>
              <a:rPr lang="cs-CZ" altLang="cs-CZ" sz="1800"/>
              <a:t>vnitřní hlava trojhlavého pažního svalu </a:t>
            </a:r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/>
            </a:pPr>
            <a:r>
              <a:rPr lang="cs-CZ" altLang="cs-CZ" sz="1800"/>
              <a:t>pažní kost </a:t>
            </a:r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/>
            </a:pPr>
            <a:r>
              <a:rPr lang="cs-CZ" altLang="cs-CZ" sz="1800"/>
              <a:t>pažní nervověcévní svazek </a:t>
            </a:r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/>
            </a:pPr>
            <a:r>
              <a:rPr lang="cs-CZ" altLang="cs-CZ" sz="1800"/>
              <a:t>pažní fascie </a:t>
            </a:r>
          </a:p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endParaRPr lang="cs-CZ" altLang="cs-CZ" sz="2000"/>
          </a:p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r>
              <a:rPr lang="cs-CZ" altLang="cs-CZ" sz="2000"/>
              <a:t>svalové bříško</a:t>
            </a:r>
            <a:br>
              <a:rPr lang="cs-CZ" altLang="cs-CZ" sz="2000"/>
            </a:br>
            <a:endParaRPr lang="cs-CZ" altLang="cs-CZ" sz="2000"/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 startAt="5"/>
            </a:pPr>
            <a:r>
              <a:rPr lang="cs-CZ" altLang="cs-CZ" sz="1800"/>
              <a:t>úponová šlacha </a:t>
            </a:r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 startAt="5"/>
            </a:pPr>
            <a:r>
              <a:rPr lang="cs-CZ" altLang="cs-CZ" sz="1800"/>
              <a:t>svazek svalových vláken </a:t>
            </a:r>
          </a:p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endParaRPr lang="cs-CZ" altLang="cs-CZ" sz="2000"/>
          </a:p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r>
              <a:rPr lang="cs-CZ" altLang="cs-CZ" sz="2000"/>
              <a:t>svazek svalových vláken</a:t>
            </a:r>
            <a:br>
              <a:rPr lang="cs-CZ" altLang="cs-CZ" sz="2000"/>
            </a:br>
            <a:endParaRPr lang="cs-CZ" altLang="cs-CZ" sz="2000"/>
          </a:p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r>
              <a:rPr lang="cs-CZ" altLang="cs-CZ" sz="2000"/>
              <a:t>myofibrila (svalové vlákénko)</a:t>
            </a:r>
            <a:br>
              <a:rPr lang="cs-CZ" altLang="cs-CZ" sz="2000"/>
            </a:br>
            <a:endParaRPr lang="cs-CZ" altLang="cs-CZ" sz="2000"/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 startAt="7"/>
            </a:pPr>
            <a:r>
              <a:rPr lang="cs-CZ" altLang="cs-CZ" sz="1800"/>
              <a:t>aktinová vlákna </a:t>
            </a:r>
            <a:br>
              <a:rPr lang="cs-CZ" altLang="cs-CZ" sz="1800"/>
            </a:br>
            <a:r>
              <a:rPr lang="cs-CZ" altLang="cs-CZ" sz="1800"/>
              <a:t>(kontraktilní bílkovina svalu) </a:t>
            </a:r>
          </a:p>
          <a:p>
            <a:pPr marL="914400" lvl="1" indent="-457200">
              <a:lnSpc>
                <a:spcPct val="80000"/>
              </a:lnSpc>
              <a:buFont typeface="Symbol" panose="05050102010706020507" pitchFamily="18" charset="2"/>
              <a:buAutoNum type="alphaLcPeriod" startAt="7"/>
            </a:pPr>
            <a:r>
              <a:rPr lang="cs-CZ" altLang="cs-CZ" sz="1800"/>
              <a:t>molekula myozinu </a:t>
            </a:r>
            <a:br>
              <a:rPr lang="cs-CZ" altLang="cs-CZ" sz="1800"/>
            </a:br>
            <a:r>
              <a:rPr lang="cs-CZ" altLang="cs-CZ" sz="1800"/>
              <a:t>(kontraktilní bílkovina svalu) </a:t>
            </a:r>
          </a:p>
          <a:p>
            <a:pPr marL="533400" indent="-533400">
              <a:lnSpc>
                <a:spcPct val="80000"/>
              </a:lnSpc>
              <a:buFont typeface="Symbol" panose="05050102010706020507" pitchFamily="18" charset="2"/>
              <a:buAutoNum type="alphaUcPeriod"/>
            </a:pPr>
            <a:endParaRPr lang="cs-CZ" altLang="cs-CZ" sz="2000"/>
          </a:p>
        </p:txBody>
      </p:sp>
      <p:pic>
        <p:nvPicPr>
          <p:cNvPr id="680967" name="Picture 7" descr="sval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8" y="836613"/>
            <a:ext cx="4200525" cy="6021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1250"/>
            <a:ext cx="6797675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7731" name="Rectangle 1027"/>
          <p:cNvSpPr>
            <a:spLocks noChangeArrowheads="1"/>
          </p:cNvSpPr>
          <p:nvPr/>
        </p:nvSpPr>
        <p:spPr bwMode="auto">
          <a:xfrm>
            <a:off x="0" y="4419600"/>
            <a:ext cx="1198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Septum</a:t>
            </a:r>
          </a:p>
          <a:p>
            <a:r>
              <a:rPr lang="cs-CZ" altLang="cs-CZ"/>
              <a:t>orbitale</a:t>
            </a:r>
          </a:p>
        </p:txBody>
      </p:sp>
      <p:sp>
        <p:nvSpPr>
          <p:cNvPr id="457732" name="Line 1028"/>
          <p:cNvSpPr>
            <a:spLocks noChangeShapeType="1"/>
          </p:cNvSpPr>
          <p:nvPr/>
        </p:nvSpPr>
        <p:spPr bwMode="auto">
          <a:xfrm flipV="1">
            <a:off x="1371600" y="2971800"/>
            <a:ext cx="3886200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7733" name="Line 1029"/>
          <p:cNvSpPr>
            <a:spLocks noChangeShapeType="1"/>
          </p:cNvSpPr>
          <p:nvPr/>
        </p:nvSpPr>
        <p:spPr bwMode="auto">
          <a:xfrm>
            <a:off x="1371600" y="4876800"/>
            <a:ext cx="26670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7734" name="Rectangle 1030"/>
          <p:cNvSpPr>
            <a:spLocks noChangeArrowheads="1"/>
          </p:cNvSpPr>
          <p:nvPr/>
        </p:nvSpPr>
        <p:spPr bwMode="auto">
          <a:xfrm>
            <a:off x="7207250" y="5105400"/>
            <a:ext cx="1936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Ligamentum </a:t>
            </a:r>
          </a:p>
          <a:p>
            <a:r>
              <a:rPr lang="cs-CZ" altLang="cs-CZ"/>
              <a:t>Palpebrale</a:t>
            </a:r>
          </a:p>
          <a:p>
            <a:r>
              <a:rPr lang="cs-CZ" altLang="cs-CZ"/>
              <a:t>mediale</a:t>
            </a:r>
          </a:p>
        </p:txBody>
      </p:sp>
      <p:sp>
        <p:nvSpPr>
          <p:cNvPr id="457735" name="Line 1031"/>
          <p:cNvSpPr>
            <a:spLocks noChangeShapeType="1"/>
          </p:cNvSpPr>
          <p:nvPr/>
        </p:nvSpPr>
        <p:spPr bwMode="auto">
          <a:xfrm flipH="1" flipV="1">
            <a:off x="6553200" y="3886200"/>
            <a:ext cx="6858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7736" name="Rectangle 1032"/>
          <p:cNvSpPr>
            <a:spLocks noChangeArrowheads="1"/>
          </p:cNvSpPr>
          <p:nvPr/>
        </p:nvSpPr>
        <p:spPr bwMode="auto">
          <a:xfrm>
            <a:off x="0" y="1143000"/>
            <a:ext cx="2935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Aponeuroza levátoru</a:t>
            </a:r>
          </a:p>
        </p:txBody>
      </p:sp>
      <p:sp>
        <p:nvSpPr>
          <p:cNvPr id="457737" name="Line 1033"/>
          <p:cNvSpPr>
            <a:spLocks noChangeShapeType="1"/>
          </p:cNvSpPr>
          <p:nvPr/>
        </p:nvSpPr>
        <p:spPr bwMode="auto">
          <a:xfrm>
            <a:off x="1447800" y="1600200"/>
            <a:ext cx="2438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7738" name="Rectangle 1034"/>
          <p:cNvSpPr>
            <a:spLocks noChangeArrowheads="1"/>
          </p:cNvSpPr>
          <p:nvPr/>
        </p:nvSpPr>
        <p:spPr bwMode="auto">
          <a:xfrm>
            <a:off x="0" y="2514600"/>
            <a:ext cx="20208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Glandula </a:t>
            </a:r>
          </a:p>
          <a:p>
            <a:r>
              <a:rPr lang="cs-CZ" altLang="cs-CZ"/>
              <a:t>lacrimalis</a:t>
            </a:r>
          </a:p>
          <a:p>
            <a:r>
              <a:rPr lang="cs-CZ" altLang="cs-CZ"/>
              <a:t>(pars orbitalis</a:t>
            </a:r>
          </a:p>
          <a:p>
            <a:r>
              <a:rPr lang="cs-CZ" altLang="cs-CZ"/>
              <a:t>a palpebralis)</a:t>
            </a:r>
          </a:p>
        </p:txBody>
      </p:sp>
      <p:sp>
        <p:nvSpPr>
          <p:cNvPr id="457739" name="Line 1035"/>
          <p:cNvSpPr>
            <a:spLocks noChangeShapeType="1"/>
          </p:cNvSpPr>
          <p:nvPr/>
        </p:nvSpPr>
        <p:spPr bwMode="auto">
          <a:xfrm>
            <a:off x="1524000" y="2819400"/>
            <a:ext cx="18288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7740" name="Line 1036"/>
          <p:cNvSpPr>
            <a:spLocks noChangeShapeType="1"/>
          </p:cNvSpPr>
          <p:nvPr/>
        </p:nvSpPr>
        <p:spPr bwMode="auto">
          <a:xfrm>
            <a:off x="1524000" y="2819400"/>
            <a:ext cx="1981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102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96643" name="Rectangle 102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496644" name="Picture 1028" descr="ey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181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6645" name="Rectangle 1029"/>
          <p:cNvSpPr>
            <a:spLocks noChangeArrowheads="1"/>
          </p:cNvSpPr>
          <p:nvPr/>
        </p:nvSpPr>
        <p:spPr bwMode="auto">
          <a:xfrm>
            <a:off x="0" y="1922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496646" name="Group 1030"/>
          <p:cNvGrpSpPr>
            <a:grpSpLocks/>
          </p:cNvGrpSpPr>
          <p:nvPr/>
        </p:nvGrpSpPr>
        <p:grpSpPr bwMode="auto">
          <a:xfrm>
            <a:off x="5486400" y="1981200"/>
            <a:ext cx="3657600" cy="3022600"/>
            <a:chOff x="-3" y="-3"/>
            <a:chExt cx="2796" cy="1904"/>
          </a:xfrm>
        </p:grpSpPr>
        <p:grpSp>
          <p:nvGrpSpPr>
            <p:cNvPr id="496647" name="Group 1031"/>
            <p:cNvGrpSpPr>
              <a:grpSpLocks/>
            </p:cNvGrpSpPr>
            <p:nvPr/>
          </p:nvGrpSpPr>
          <p:grpSpPr bwMode="auto">
            <a:xfrm>
              <a:off x="0" y="0"/>
              <a:ext cx="2790" cy="1898"/>
              <a:chOff x="0" y="0"/>
              <a:chExt cx="2790" cy="1898"/>
            </a:xfrm>
          </p:grpSpPr>
          <p:sp>
            <p:nvSpPr>
              <p:cNvPr id="496648" name="Rectangle 10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790" cy="1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cs-CZ" altLang="cs-CZ" b="0">
                    <a:solidFill>
                      <a:schemeClr val="tx1"/>
                    </a:solidFill>
                  </a:rPr>
                  <a:t>1. Tenonské pouzdro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2. Rohovka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3. M. levator palpebrae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    superioris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4. M. rectus lateralis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5. M. obliquus inferior </a:t>
                </a:r>
              </a:p>
              <a:p>
                <a:r>
                  <a:rPr lang="cs-CZ" altLang="cs-CZ" b="0">
                    <a:solidFill>
                      <a:schemeClr val="tx1"/>
                    </a:solidFill>
                  </a:rPr>
                  <a:t>6. Glandula lacrimalis </a:t>
                </a:r>
              </a:p>
              <a:p>
                <a:pPr eaLnBrk="0" hangingPunct="0"/>
                <a:endParaRPr lang="cs-CZ" altLang="cs-CZ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6649" name="Rectangle 103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790" cy="1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">
                    <a:solidFill>
                      <a:srgbClr val="A0A0A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96650" name="Rectangle 1034"/>
            <p:cNvSpPr>
              <a:spLocks noChangeArrowheads="1"/>
            </p:cNvSpPr>
            <p:nvPr/>
          </p:nvSpPr>
          <p:spPr bwMode="auto">
            <a:xfrm>
              <a:off x="-3" y="-3"/>
              <a:ext cx="2796" cy="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1112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6096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04800" y="609600"/>
            <a:ext cx="861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800" b="0">
                <a:solidFill>
                  <a:schemeClr val="tx1"/>
                </a:solidFill>
              </a:rPr>
              <a:t>Tubulo-acinozní slzná  žláza</a:t>
            </a:r>
            <a:endParaRPr lang="cs-CZ" altLang="cs-CZ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Histologický  řez  slznou  žlázou</a:t>
            </a:r>
            <a:endParaRPr lang="cs-CZ" altLang="cs-CZ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477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Histologický  řez  slznou  žlázou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 sz="4000" i="1">
                <a:solidFill>
                  <a:srgbClr val="FF0000"/>
                </a:solidFill>
              </a:rPr>
              <a:t>detail</a:t>
            </a:r>
            <a:r>
              <a:rPr lang="cs-CZ" altLang="cs-CZ"/>
              <a:t> 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38400"/>
            <a:ext cx="43434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cs-CZ" altLang="cs-CZ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Slzný film</a:t>
            </a:r>
            <a:endParaRPr lang="cs-CZ" altLang="cs-CZ" b="1" i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Mukózní vrstva</a:t>
            </a:r>
            <a:endParaRPr lang="cs-CZ" altLang="cs-CZ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Pohárkové buňky, Henleovy krypty a Manzovy žlázky spojivky + dlaždicové bb. epitelu spojivky a rohovky; v kontaktu s mikroklky epitelových bb. rohovky</a:t>
            </a:r>
          </a:p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Vodní vrstva</a:t>
            </a:r>
            <a:r>
              <a:rPr lang="cs-CZ" altLang="cs-CZ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Slzné žlázy (hlavní žlázy, Krauseho, Wolfringovy)</a:t>
            </a:r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 b="1">
                <a:solidFill>
                  <a:srgbClr val="A50021"/>
                </a:solidFill>
                <a:latin typeface="Arial" panose="020B0604020202020204" pitchFamily="34" charset="0"/>
              </a:rPr>
              <a:t>Olejová vrstva</a:t>
            </a:r>
            <a:endParaRPr lang="cs-CZ" altLang="cs-CZ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/>
            <a:r>
              <a:rPr lang="cs-CZ" altLang="cs-CZ">
                <a:solidFill>
                  <a:schemeClr val="accent2"/>
                </a:solidFill>
                <a:latin typeface="Arial" panose="020B0604020202020204" pitchFamily="34" charset="0"/>
              </a:rPr>
              <a:t>Meibomské žlázky; brání rychlému vypařování slz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Slzný  film </a:t>
            </a: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4572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b="1">
                <a:solidFill>
                  <a:srgbClr val="6600FF"/>
                </a:solidFill>
              </a:rPr>
              <a:t>Funkce mukózní vrstvy slzného filmu</a:t>
            </a:r>
            <a:r>
              <a:rPr lang="cs-CZ" altLang="cs-CZ"/>
              <a:t> </a:t>
            </a:r>
          </a:p>
        </p:txBody>
      </p:sp>
      <p:pic>
        <p:nvPicPr>
          <p:cNvPr id="700419" name="Picture 3" descr="Nik_0000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032000"/>
            <a:ext cx="6651625" cy="482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0420" name="Text Box 4"/>
          <p:cNvSpPr txBox="1">
            <a:spLocks noChangeArrowheads="1"/>
          </p:cNvSpPr>
          <p:nvPr/>
        </p:nvSpPr>
        <p:spPr bwMode="auto">
          <a:xfrm>
            <a:off x="1763713" y="6308725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Deficit hlenové vrstvy</a:t>
            </a:r>
          </a:p>
        </p:txBody>
      </p:sp>
      <p:sp>
        <p:nvSpPr>
          <p:cNvPr id="700421" name="Text Box 5"/>
          <p:cNvSpPr txBox="1">
            <a:spLocks noChangeArrowheads="1"/>
          </p:cNvSpPr>
          <p:nvPr/>
        </p:nvSpPr>
        <p:spPr bwMode="auto">
          <a:xfrm>
            <a:off x="5651500" y="6308725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Fyziologický stav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143000"/>
          </a:xfrm>
        </p:spPr>
        <p:txBody>
          <a:bodyPr/>
          <a:lstStyle/>
          <a:p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„Současný“ model slzného filmu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569325" cy="4897437"/>
          </a:xfrm>
        </p:spPr>
        <p:txBody>
          <a:bodyPr/>
          <a:lstStyle/>
          <a:p>
            <a:r>
              <a:rPr lang="cs-CZ" altLang="cs-CZ" b="1">
                <a:solidFill>
                  <a:srgbClr val="0033CC"/>
                </a:solidFill>
                <a:latin typeface="Arial" panose="020B0604020202020204" pitchFamily="34" charset="0"/>
              </a:rPr>
              <a:t>Nejde o 3 přesně oddělené vrstvy</a:t>
            </a:r>
          </a:p>
          <a:p>
            <a:r>
              <a:rPr lang="cs-CZ" altLang="cs-CZ" b="1" u="sng">
                <a:solidFill>
                  <a:srgbClr val="6600CC"/>
                </a:solidFill>
                <a:latin typeface="Arial" panose="020B0604020202020204" pitchFamily="34" charset="0"/>
              </a:rPr>
              <a:t>Muciny</a:t>
            </a:r>
            <a:r>
              <a:rPr lang="cs-CZ" altLang="cs-CZ" b="1">
                <a:solidFill>
                  <a:srgbClr val="0033CC"/>
                </a:solidFill>
                <a:latin typeface="Arial" panose="020B0604020202020204" pitchFamily="34" charset="0"/>
              </a:rPr>
              <a:t> jsou zastoupeny v celé tloušťce slzného filmu </a:t>
            </a:r>
          </a:p>
          <a:p>
            <a:r>
              <a:rPr lang="cs-CZ" altLang="cs-CZ" b="1" i="1">
                <a:solidFill>
                  <a:srgbClr val="0033CC"/>
                </a:solidFill>
                <a:latin typeface="Arial" panose="020B0604020202020204" pitchFamily="34" charset="0"/>
              </a:rPr>
              <a:t>Mucinové molekuly</a:t>
            </a:r>
            <a:r>
              <a:rPr lang="cs-CZ" altLang="cs-CZ" b="1">
                <a:solidFill>
                  <a:srgbClr val="0033CC"/>
                </a:solidFill>
                <a:latin typeface="Arial" panose="020B0604020202020204" pitchFamily="34" charset="0"/>
              </a:rPr>
              <a:t> vytvářejí v slzném filmu </a:t>
            </a:r>
            <a:r>
              <a:rPr lang="cs-CZ" altLang="cs-CZ" b="1" i="1">
                <a:solidFill>
                  <a:srgbClr val="0033CC"/>
                </a:solidFill>
                <a:latin typeface="Arial" panose="020B0604020202020204" pitchFamily="34" charset="0"/>
              </a:rPr>
              <a:t>gradient</a:t>
            </a:r>
            <a:r>
              <a:rPr lang="cs-CZ" altLang="cs-CZ" b="1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altLang="cs-CZ" b="1">
                <a:solidFill>
                  <a:srgbClr val="0033CC"/>
                </a:solidFill>
                <a:latin typeface="Arial" panose="020B0604020202020204" pitchFamily="34" charset="0"/>
              </a:rPr>
              <a:t>Model lipidové vrstvy a vrstvy vodné fáze s difundovaným mucinem v různé koncentraci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27241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28575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27241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28575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5632</TotalTime>
  <Words>9205</Words>
  <Application>Microsoft Office PowerPoint</Application>
  <PresentationFormat>Předvádění na obrazovce (4:3)</PresentationFormat>
  <Paragraphs>1815</Paragraphs>
  <Slides>384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384</vt:i4>
      </vt:variant>
    </vt:vector>
  </HeadingPairs>
  <TitlesOfParts>
    <vt:vector size="391" baseType="lpstr">
      <vt:lpstr>Wingdings</vt:lpstr>
      <vt:lpstr>Arial CE</vt:lpstr>
      <vt:lpstr>Times New Roman</vt:lpstr>
      <vt:lpstr>Symbol</vt:lpstr>
      <vt:lpstr>Arial</vt:lpstr>
      <vt:lpstr>Default Design</vt:lpstr>
      <vt:lpstr>Obrázek programu Paintbrush</vt:lpstr>
      <vt:lpstr>Anatomie  oka</vt:lpstr>
      <vt:lpstr>Buňka</vt:lpstr>
      <vt:lpstr>Buněčné  organely</vt:lpstr>
      <vt:lpstr>Tkáně</vt:lpstr>
      <vt:lpstr>Epitel</vt:lpstr>
      <vt:lpstr>Epitel</vt:lpstr>
      <vt:lpstr>Pojivová  a  podpůrná  tkáň</vt:lpstr>
      <vt:lpstr>Svalová  tkáň</vt:lpstr>
      <vt:lpstr>Sval</vt:lpstr>
      <vt:lpstr>Nervová  tkáň</vt:lpstr>
      <vt:lpstr>Neuron</vt:lpstr>
      <vt:lpstr>Anatomická orientace</vt:lpstr>
      <vt:lpstr>Orbita a její obsah</vt:lpstr>
      <vt:lpstr>Prezentace aplikace PowerPoint</vt:lpstr>
      <vt:lpstr>Kosti  očnice</vt:lpstr>
      <vt:lpstr>Prezentace aplikace PowerPoint</vt:lpstr>
      <vt:lpstr>Stěny očnice</vt:lpstr>
      <vt:lpstr>Mediální stěna orbity </vt:lpstr>
      <vt:lpstr>Laterální stěna orbity</vt:lpstr>
      <vt:lpstr>Otvory v očnici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Příčný řez zrakovým nervem</vt:lpstr>
      <vt:lpstr>Prezentace aplikace PowerPoint</vt:lpstr>
      <vt:lpstr>Prezentace aplikace PowerPoint</vt:lpstr>
      <vt:lpstr>Víčka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Tarzální – Meibomské mazové žlázky </vt:lpstr>
      <vt:lpstr>Řez dolním víčkem</vt:lpstr>
      <vt:lpstr>Histologický řez  horním  víčkem</vt:lpstr>
      <vt:lpstr>Prezentace aplikace PowerPoint</vt:lpstr>
      <vt:lpstr>Prezentace aplikace PowerPoint</vt:lpstr>
      <vt:lpstr>Zeissovy  mazové  žlázky</vt:lpstr>
      <vt:lpstr>Mollovy  potní  žlázky</vt:lpstr>
      <vt:lpstr>Prezentace aplikace PowerPoint</vt:lpstr>
      <vt:lpstr>Prezentace aplikace PowerPoint</vt:lpstr>
      <vt:lpstr>Prezentace aplikace PowerPoint</vt:lpstr>
      <vt:lpstr>M. orbicularis oculi</vt:lpstr>
      <vt:lpstr>Prezentace aplikace PowerPoint</vt:lpstr>
      <vt:lpstr>M. levator palpebrae superioris</vt:lpstr>
      <vt:lpstr>Prezentace aplikace PowerPoint</vt:lpstr>
      <vt:lpstr>Prezentace aplikace PowerPoint</vt:lpstr>
      <vt:lpstr>Prezentace aplikace PowerPoint</vt:lpstr>
      <vt:lpstr>Prezentace aplikace PowerPoint</vt:lpstr>
      <vt:lpstr>M. tarsalis Mülleri a komplex retraktorů dolního víčka</vt:lpstr>
      <vt:lpstr>Prezentace aplikace PowerPoint</vt:lpstr>
      <vt:lpstr>Prezentace aplikace PowerPoint</vt:lpstr>
      <vt:lpstr>Cévní  a  lymfatická  drenáž  víček</vt:lpstr>
      <vt:lpstr>Prezentace aplikace PowerPoint</vt:lpstr>
      <vt:lpstr>Lymfatická  drenáž  víček</vt:lpstr>
      <vt:lpstr>Slzné  ústrojí</vt:lpstr>
      <vt:lpstr>Slzné  ústrojí</vt:lpstr>
      <vt:lpstr>Prezentace aplikace PowerPoint</vt:lpstr>
      <vt:lpstr>Inervace  slzné  žlázy</vt:lpstr>
      <vt:lpstr>Prezentace aplikace PowerPoint</vt:lpstr>
      <vt:lpstr>Prezentace aplikace PowerPoint</vt:lpstr>
      <vt:lpstr>Prezentace aplikace PowerPoint</vt:lpstr>
      <vt:lpstr>Prezentace aplikace PowerPoint</vt:lpstr>
      <vt:lpstr>Inervace  slzné  žlázy</vt:lpstr>
      <vt:lpstr>Prezentace aplikace PowerPoint</vt:lpstr>
      <vt:lpstr>Prezentace aplikace PowerPoint</vt:lpstr>
      <vt:lpstr>Prezentace aplikace PowerPoint</vt:lpstr>
      <vt:lpstr>Prezentace aplikace PowerPoint</vt:lpstr>
      <vt:lpstr>Histologický  řez  slznou  žlázou</vt:lpstr>
      <vt:lpstr>Histologický  řez  slznou  žlázou detail </vt:lpstr>
      <vt:lpstr>Slzný film</vt:lpstr>
      <vt:lpstr>Slzný  film </vt:lpstr>
      <vt:lpstr>Funkce mukózní vrstvy slzného filmu </vt:lpstr>
      <vt:lpstr>„Současný“ model slzného filmu</vt:lpstr>
      <vt:lpstr>Prezentace aplikace PowerPoint</vt:lpstr>
      <vt:lpstr>Slzy</vt:lpstr>
      <vt:lpstr>Odvodný  slzný 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Sondáž slzných cest</vt:lpstr>
      <vt:lpstr>Prezentace aplikace PowerPoint</vt:lpstr>
      <vt:lpstr>Prezentace aplikace PowerPoint</vt:lpstr>
      <vt:lpstr>Spojivka</vt:lpstr>
      <vt:lpstr>Spojivka</vt:lpstr>
      <vt:lpstr>Prezentace aplikace PowerPoint</vt:lpstr>
      <vt:lpstr>Prezentace aplikace PowerPoint</vt:lpstr>
      <vt:lpstr>Prezentace aplikace PowerPoint</vt:lpstr>
      <vt:lpstr>Tarzální  spojivka </vt:lpstr>
      <vt:lpstr>Folikulární  reakce  spojivky</vt:lpstr>
      <vt:lpstr>Dolní  přechodná  řasa spojivky – fornix conjunctivae</vt:lpstr>
      <vt:lpstr>Chemoza  spojivky</vt:lpstr>
      <vt:lpstr>Vícevrstevný nerohovějící epitel spojivky</vt:lpstr>
      <vt:lpstr>Spojivka</vt:lpstr>
      <vt:lpstr>Anatomie  spojivky  a  jejich  žlázek</vt:lpstr>
      <vt:lpstr>Prezentace aplikace PowerPoint</vt:lpstr>
      <vt:lpstr>Okohybný  systém  oka</vt:lpstr>
      <vt:lpstr>Zevní oční svaly pravého oka v primárním pohledovém směru (pohled shora)</vt:lpstr>
      <vt:lpstr>Prezentace aplikace PowerPoint</vt:lpstr>
      <vt:lpstr>Prezentace aplikace PowerPoint</vt:lpstr>
      <vt:lpstr>Tillauxova  spirála</vt:lpstr>
      <vt:lpstr>Prezentace aplikace PowerPoint</vt:lpstr>
      <vt:lpstr>Dorzální  pohled  na  bulbus</vt:lpstr>
      <vt:lpstr>Struktura trochlee - kladky</vt:lpstr>
      <vt:lpstr>Prezentace aplikace PowerPoint</vt:lpstr>
      <vt:lpstr>Svalový  kužel</vt:lpstr>
      <vt:lpstr>Sagitální řez okem - Tenonské pouzdro</vt:lpstr>
      <vt:lpstr>Prezentace aplikace PowerPoint</vt:lpstr>
      <vt:lpstr>Pojivové  struktury  orbity</vt:lpstr>
      <vt:lpstr>Prezentace aplikace PowerPoint</vt:lpstr>
      <vt:lpstr>Prezentace aplikace PowerPoint</vt:lpstr>
      <vt:lpstr>Osy hybnosti bulbu </vt:lpstr>
      <vt:lpstr>Prezentace aplikace PowerPoint</vt:lpstr>
      <vt:lpstr>Prezentace aplikace PowerPoint</vt:lpstr>
      <vt:lpstr>Dukce  -  Verze  -  Vergence</vt:lpstr>
      <vt:lpstr>Vlastnosti zevních očních svalů</vt:lpstr>
      <vt:lpstr>Činnost m. rectus superior</vt:lpstr>
      <vt:lpstr>Prezentace aplikace PowerPoint</vt:lpstr>
      <vt:lpstr>Prezentace aplikace PowerPoint</vt:lpstr>
      <vt:lpstr>Koule  oční</vt:lpstr>
      <vt:lpstr>Prezentace aplikace PowerPoint</vt:lpstr>
      <vt:lpstr>Prezentace aplikace PowerPoint</vt:lpstr>
      <vt:lpstr>Obaly  bulbu</vt:lpstr>
      <vt:lpstr>Obsah koule oční</vt:lpstr>
      <vt:lpstr>Prezentace aplikace PowerPoint</vt:lpstr>
      <vt:lpstr>Prezentace aplikace PowerPoint</vt:lpstr>
      <vt:lpstr>Prezentace aplikace PowerPoint</vt:lpstr>
      <vt:lpstr>Bělima (sclera)</vt:lpstr>
      <vt:lpstr>Prezentace aplikace PowerPoint</vt:lpstr>
      <vt:lpstr>Prezentace aplikace PowerPoint</vt:lpstr>
      <vt:lpstr>Prezentace aplikace PowerPoint</vt:lpstr>
      <vt:lpstr>Prezentace aplikace PowerPoint</vt:lpstr>
      <vt:lpstr>Bělima (sclera)</vt:lpstr>
      <vt:lpstr>Sagitální řez okem - Tenonské pouzdro</vt:lpstr>
      <vt:lpstr>Skléra</vt:lpstr>
      <vt:lpstr>Skléra</vt:lpstr>
      <vt:lpstr>Bělima (sclera)</vt:lpstr>
      <vt:lpstr>Prezentace aplikace PowerPoint</vt:lpstr>
      <vt:lpstr>Prezentace aplikace PowerPoint</vt:lpstr>
      <vt:lpstr>Prezentace aplikace PowerPoint</vt:lpstr>
      <vt:lpstr>Prezentace aplikace PowerPoint</vt:lpstr>
      <vt:lpstr>Rohovka (cornea)</vt:lpstr>
      <vt:lpstr>Rohovka</vt:lpstr>
      <vt:lpstr>Prezentace aplikace PowerPoint</vt:lpstr>
      <vt:lpstr>Rohovka</vt:lpstr>
      <vt:lpstr>Rohovka</vt:lpstr>
      <vt:lpstr>Rohovka</vt:lpstr>
      <vt:lpstr>Prezentace aplikace PowerPoint</vt:lpstr>
      <vt:lpstr>Rohovka</vt:lpstr>
      <vt:lpstr>Prezentace aplikace PowerPoint</vt:lpstr>
      <vt:lpstr>Rohovka</vt:lpstr>
      <vt:lpstr>Prezentace aplikace PowerPoint</vt:lpstr>
      <vt:lpstr>Prezentace aplikace PowerPoint</vt:lpstr>
      <vt:lpstr>Řez  rohovkou</vt:lpstr>
      <vt:lpstr>Rohovka</vt:lpstr>
      <vt:lpstr>Výživa  rohovky</vt:lpstr>
      <vt:lpstr>Rohovka</vt:lpstr>
      <vt:lpstr>Řez  rohovkou</vt:lpstr>
      <vt:lpstr>Tunica vasculosa - uvea</vt:lpstr>
      <vt:lpstr>Prezentace aplikace PowerPoint</vt:lpstr>
      <vt:lpstr>Duhovka - iris</vt:lpstr>
      <vt:lpstr>Prezentace aplikace PowerPoint</vt:lpstr>
      <vt:lpstr>Duhovka - iris</vt:lpstr>
      <vt:lpstr>Svaly  duhovky</vt:lpstr>
      <vt:lpstr>Ventrální pohled na iris</vt:lpstr>
      <vt:lpstr>Prezentace aplikace PowerPoint</vt:lpstr>
      <vt:lpstr>Duhovka - iris</vt:lpstr>
      <vt:lpstr>Prezentace aplikace PowerPoint</vt:lpstr>
      <vt:lpstr>Duhovka - Iris</vt:lpstr>
      <vt:lpstr>Corpus ciliare</vt:lpstr>
      <vt:lpstr>Prezentace aplikace PowerPoint</vt:lpstr>
      <vt:lpstr>Prezentace aplikace PowerPoint</vt:lpstr>
      <vt:lpstr>Dorzální pohled na výřez corpus ciliare</vt:lpstr>
      <vt:lpstr>Musculus ciliaris</vt:lpstr>
      <vt:lpstr>Duhovko-rohovkový komorový úhel</vt:lpstr>
      <vt:lpstr>Prezentace aplikace PowerPoint</vt:lpstr>
      <vt:lpstr>Processus ciliares</vt:lpstr>
      <vt:lpstr>Corpus ciliare - dvě vrstvy ciliárního epitelu </vt:lpstr>
      <vt:lpstr>Choroidea – cévnatka</vt:lpstr>
      <vt:lpstr>Prezentace aplikace PowerPoint</vt:lpstr>
      <vt:lpstr>Cévnatka</vt:lpstr>
      <vt:lpstr>Artérie cévnatky po odpreparování skléry</vt:lpstr>
      <vt:lpstr>Lobulární architektura cévního systému cévnatky</vt:lpstr>
      <vt:lpstr>Prezentace aplikace PowerPoint</vt:lpstr>
      <vt:lpstr>Choroidea – cévnatka</vt:lpstr>
      <vt:lpstr>Komorový úhel – angulus iridocornealis</vt:lpstr>
      <vt:lpstr>Struktury komorového úhlu</vt:lpstr>
      <vt:lpstr>Prezentace aplikace PowerPoint</vt:lpstr>
      <vt:lpstr>Tunica interna (nervosa) bulbi</vt:lpstr>
      <vt:lpstr>Prezentace aplikace PowerPoint</vt:lpstr>
      <vt:lpstr>Prezentace aplikace PowerPoint</vt:lpstr>
      <vt:lpstr>Fagocytóza zevních segmentů fotoreceptorů prostřednictvím RPE</vt:lpstr>
      <vt:lpstr>Sítnice</vt:lpstr>
      <vt:lpstr>Sítnice</vt:lpstr>
      <vt:lpstr>Přechod pars optica sítnice do nepigmentovaného epitelu pars coeca retinae na úrovni ora serrata</vt:lpstr>
      <vt:lpstr>Prezentace aplikace PowerPoint</vt:lpstr>
      <vt:lpstr>Struktura tyčinek a čípků</vt:lpstr>
      <vt:lpstr>Neuroretinální synapse</vt:lpstr>
      <vt:lpstr>Tyčinky a čípky</vt:lpstr>
      <vt:lpstr>Struktura čípků</vt:lpstr>
      <vt:lpstr>Zevní segment tyčinek</vt:lpstr>
      <vt:lpstr>Zevní segment čípků</vt:lpstr>
      <vt:lpstr>Prezentace aplikace PowerPoint</vt:lpstr>
      <vt:lpstr>Bipolární  buňky</vt:lpstr>
      <vt:lpstr>Prezentace aplikace PowerPoint</vt:lpstr>
      <vt:lpstr>Gangliové, asciační a podpůrné buňky</vt:lpstr>
      <vt:lpstr>Buňky neuroglie sítnice</vt:lpstr>
      <vt:lpstr>Prezentace aplikace PowerPoint</vt:lpstr>
      <vt:lpstr>Müllerovy, horizontální a amakrinní bb.</vt:lpstr>
      <vt:lpstr>Prezentace aplikace PowerPoint</vt:lpstr>
      <vt:lpstr>Vrstvy sítnice</vt:lpstr>
      <vt:lpstr>Prezentace aplikace PowerPoint</vt:lpstr>
      <vt:lpstr>Prezentace aplikace PowerPoint</vt:lpstr>
      <vt:lpstr>Topografie nervových vláken sítnice</vt:lpstr>
      <vt:lpstr>Prezentace aplikace PowerPoint</vt:lpstr>
      <vt:lpstr>Specifické úseky sítnice</vt:lpstr>
      <vt:lpstr>Prezentace aplikace PowerPoint</vt:lpstr>
      <vt:lpstr>Specifické úseky sítnice</vt:lpstr>
      <vt:lpstr>Prezentace aplikace PowerPoint</vt:lpstr>
      <vt:lpstr>Oblast  fovea  centralis</vt:lpstr>
      <vt:lpstr>Fyziologický  foveální  reflex</vt:lpstr>
      <vt:lpstr>Prezentace aplikace PowerPoint</vt:lpstr>
      <vt:lpstr>Specifické úseky sítnice</vt:lpstr>
      <vt:lpstr>Prezentace aplikace PowerPoint</vt:lpstr>
      <vt:lpstr>Cévní  zásobení  sítnice</vt:lpstr>
      <vt:lpstr>Cévy  ve  foveální  oblasti –  foveální  avaskulární  zóna</vt:lpstr>
      <vt:lpstr>Větve a. centralis retinae</vt:lpstr>
      <vt:lpstr>Vnitřní prostory očního bulbu</vt:lpstr>
      <vt:lpstr>Vnitřní prostory očního blbu</vt:lpstr>
      <vt:lpstr>Prezentace aplikace PowerPoint</vt:lpstr>
      <vt:lpstr>Prezentace aplikace PowerPoint</vt:lpstr>
      <vt:lpstr>Čočka – lens cristallina</vt:lpstr>
      <vt:lpstr>Prezentace aplikace PowerPoint</vt:lpstr>
      <vt:lpstr>Čočka - histologie</vt:lpstr>
      <vt:lpstr>Prezentace aplikace PowerPoint</vt:lpstr>
      <vt:lpstr>Prezentace aplikace PowerPoint</vt:lpstr>
      <vt:lpstr>Prezentace aplikace PowerPoint</vt:lpstr>
      <vt:lpstr>Prezentace aplikace PowerPoint</vt:lpstr>
      <vt:lpstr>Čočkové  švy</vt:lpstr>
      <vt:lpstr>Prezentace aplikace PowerPoint</vt:lpstr>
      <vt:lpstr>Hexagonální struktura čočkových vláken na řezu kolmém k jejich podélné ose</vt:lpstr>
      <vt:lpstr>Prezentace aplikace PowerPoint</vt:lpstr>
      <vt:lpstr>Čočka na řezu</vt:lpstr>
      <vt:lpstr>Závěsný aparát čočky – fibrae zonullares – kolagenní a elastické fibrily</vt:lpstr>
      <vt:lpstr>Úpon závěsného aparátu na zonulární lamele čočkového pouzdra</vt:lpstr>
      <vt:lpstr>Prezentace aplikace PowerPoint</vt:lpstr>
      <vt:lpstr>Řez čočkou, pouzdrem a závěsným aparátem čočky</vt:lpstr>
      <vt:lpstr>Stárnutí čočky a rozptyl světla</vt:lpstr>
      <vt:lpstr>Sklivec – corpus vitreum</vt:lpstr>
      <vt:lpstr>Sklivec  –  molekulární  složení</vt:lpstr>
      <vt:lpstr>Prezentace aplikace PowerPoint</vt:lpstr>
      <vt:lpstr>Sklivec</vt:lpstr>
      <vt:lpstr>Anatomie sklivce</vt:lpstr>
      <vt:lpstr>Sklivec, Cloquetův kanál</vt:lpstr>
      <vt:lpstr>Vývoj sklivce  </vt:lpstr>
      <vt:lpstr>Prezentace aplikace PowerPoint</vt:lpstr>
      <vt:lpstr>Prezentace aplikace PowerPoint</vt:lpstr>
      <vt:lpstr>Patologie sklivce</vt:lpstr>
      <vt:lpstr>Schéma  vitrektomie</vt:lpstr>
      <vt:lpstr>Zraková  dráha</vt:lpstr>
      <vt:lpstr>Prezentace aplikace PowerPoint</vt:lpstr>
      <vt:lpstr>Prezentace aplikace PowerPoint</vt:lpstr>
      <vt:lpstr> Terč  zrakového  nervu</vt:lpstr>
      <vt:lpstr>Prezentace aplikace PowerPoint</vt:lpstr>
      <vt:lpstr>Přední oddíl zrakového nervu  cévní zásobení (periferní a axiální systém)</vt:lpstr>
      <vt:lpstr>Úseky zrakového nervu</vt:lpstr>
      <vt:lpstr>Fibrae medullares – myelinizované nervové vlákna</vt:lpstr>
      <vt:lpstr>Prezentace aplikace PowerPoint</vt:lpstr>
      <vt:lpstr>Obaly  zrakového  nervu</vt:lpstr>
      <vt:lpstr>Příčný řez n. II - retrobulbárně</vt:lpstr>
      <vt:lpstr>Prezentace aplikace PowerPoint</vt:lpstr>
      <vt:lpstr>Chiasma opticum</vt:lpstr>
      <vt:lpstr>Koronární řez skrz chiasma opticum a sinus cavernosus</vt:lpstr>
      <vt:lpstr>Prezentace aplikace PowerPoint</vt:lpstr>
      <vt:lpstr>Prezentace aplikace PowerPoint</vt:lpstr>
      <vt:lpstr>Přední klička Willbrandtova</vt:lpstr>
      <vt:lpstr>Zadní klička Willbrandtova</vt:lpstr>
      <vt:lpstr>Makulární vlákna se částečně kříží a částečně nekříží</vt:lpstr>
      <vt:lpstr>Prezentace aplikace PowerPoint</vt:lpstr>
      <vt:lpstr>Dráha pupilomotorického reflexu</vt:lpstr>
      <vt:lpstr>Prezentace aplikace PowerPoint</vt:lpstr>
      <vt:lpstr>Corpus geniculatum laterale</vt:lpstr>
      <vt:lpstr>Corpus geniculatum laterale sagitální řez</vt:lpstr>
      <vt:lpstr>Corpus geniculatum laterale</vt:lpstr>
      <vt:lpstr>Radiatio optica - Gratioletův svazeček – tractus geniculo-corticalis</vt:lpstr>
      <vt:lpstr>Prezentace aplikace PowerPoint</vt:lpstr>
      <vt:lpstr>Radiace thalamu</vt:lpstr>
      <vt:lpstr>Stavba koncového mozku</vt:lpstr>
      <vt:lpstr>Korová zraková centra okcipitálního laloku</vt:lpstr>
      <vt:lpstr>Prezentace aplikace PowerPoint</vt:lpstr>
      <vt:lpstr>Prezentace aplikace PowerPoint</vt:lpstr>
      <vt:lpstr>Prezentace aplikace PowerPoint</vt:lpstr>
      <vt:lpstr>Okcipitální korová zraková centra</vt:lpstr>
      <vt:lpstr>Supranukleární (centrální) regulace očních pohybů</vt:lpstr>
      <vt:lpstr>Prezentace aplikace PowerPoint</vt:lpstr>
      <vt:lpstr>Supranukleární pohledová centra</vt:lpstr>
      <vt:lpstr>Nervové zásobení oka</vt:lpstr>
      <vt:lpstr>Prezentace aplikace PowerPoint</vt:lpstr>
      <vt:lpstr>Nervová jádra mozkového kmene</vt:lpstr>
      <vt:lpstr>Prezentace aplikace PowerPoint</vt:lpstr>
      <vt:lpstr>Prezentace aplikace PowerPoint</vt:lpstr>
      <vt:lpstr>Prezentace aplikace PowerPoint</vt:lpstr>
      <vt:lpstr>Motorická inervace oka</vt:lpstr>
      <vt:lpstr>N. oculomotorius (III)</vt:lpstr>
      <vt:lpstr>Prezentace aplikace PowerPoint</vt:lpstr>
      <vt:lpstr>Léze postihující jádrový komplex n. III</vt:lpstr>
      <vt:lpstr>Anatomie mesencefala v úrovni jádrového komplexu n.III</vt:lpstr>
      <vt:lpstr>N. oculomotorius (III) - průběh nervu</vt:lpstr>
      <vt:lpstr>N. trochlearis (IV)</vt:lpstr>
      <vt:lpstr>N. abducens (VI)</vt:lpstr>
      <vt:lpstr>N. facialis (VII)</vt:lpstr>
      <vt:lpstr>Prezentace aplikace PowerPoint</vt:lpstr>
      <vt:lpstr>Senzitivní inervace oka</vt:lpstr>
      <vt:lpstr>Prezentace aplikace PowerPoint</vt:lpstr>
      <vt:lpstr>Prezentace aplikace PowerPoint</vt:lpstr>
      <vt:lpstr>Ganglion trigeminale</vt:lpstr>
      <vt:lpstr>Prezentace aplikace PowerPoint</vt:lpstr>
      <vt:lpstr>Senzitivní inervace oka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Autonomní inervace oka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Zornicové reakce - parasympatická pupilomotorická vlákna</vt:lpstr>
      <vt:lpstr>Prezentace aplikace PowerPoint</vt:lpstr>
      <vt:lpstr>Prezentace aplikace PowerPoint</vt:lpstr>
      <vt:lpstr>Prezentace aplikace PowerPoint</vt:lpstr>
      <vt:lpstr>Prezentace aplikace PowerPoint</vt:lpstr>
      <vt:lpstr>Krevní zásobení oka</vt:lpstr>
      <vt:lpstr>Prezentace aplikace PowerPoint</vt:lpstr>
      <vt:lpstr>Prezentace aplikace PowerPoint</vt:lpstr>
      <vt:lpstr>Prezentace aplikace PowerPoint</vt:lpstr>
      <vt:lpstr>Prezentace aplikace PowerPoint</vt:lpstr>
      <vt:lpstr>Větve a. ophthalmica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Odvod žilní krve z orbity</vt:lpstr>
      <vt:lpstr>Prezentace aplikace PowerPoint</vt:lpstr>
      <vt:lpstr>Prezentace aplikace PowerPoint</vt:lpstr>
      <vt:lpstr>Prezentace aplikace PowerPoint</vt:lpstr>
      <vt:lpstr>Prezentace aplikace PowerPoint</vt:lpstr>
      <vt:lpstr>Koronární řez skrze               sinus cavernosus</vt:lpstr>
    </vt:vector>
  </TitlesOfParts>
  <Company>KNOO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</dc:title>
  <dc:creator>as.MUDr.Tomáš Jurečka</dc:creator>
  <cp:lastModifiedBy>Miki Skorkovský</cp:lastModifiedBy>
  <cp:revision>535</cp:revision>
  <dcterms:created xsi:type="dcterms:W3CDTF">2003-09-22T11:50:24Z</dcterms:created>
  <dcterms:modified xsi:type="dcterms:W3CDTF">2020-10-13T15:55:26Z</dcterms:modified>
</cp:coreProperties>
</file>