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9" r:id="rId4"/>
    <p:sldId id="294" r:id="rId5"/>
    <p:sldId id="295" r:id="rId6"/>
    <p:sldId id="296" r:id="rId7"/>
    <p:sldId id="297" r:id="rId8"/>
    <p:sldId id="298" r:id="rId9"/>
    <p:sldId id="299" r:id="rId10"/>
    <p:sldId id="309" r:id="rId11"/>
    <p:sldId id="303" r:id="rId12"/>
    <p:sldId id="300" r:id="rId13"/>
    <p:sldId id="310" r:id="rId14"/>
    <p:sldId id="305" r:id="rId15"/>
    <p:sldId id="304" r:id="rId16"/>
    <p:sldId id="311" r:id="rId17"/>
    <p:sldId id="301" r:id="rId18"/>
    <p:sldId id="312" r:id="rId19"/>
    <p:sldId id="302" r:id="rId20"/>
    <p:sldId id="313" r:id="rId21"/>
    <p:sldId id="306" r:id="rId22"/>
    <p:sldId id="314" r:id="rId23"/>
    <p:sldId id="307" r:id="rId24"/>
    <p:sldId id="315" r:id="rId25"/>
    <p:sldId id="308" r:id="rId26"/>
    <p:sldId id="316" r:id="rId27"/>
    <p:sldId id="319" r:id="rId28"/>
    <p:sldId id="323" r:id="rId29"/>
    <p:sldId id="324" r:id="rId30"/>
    <p:sldId id="322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37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12/13/2016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12/13/2016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12/13/2016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12/13/2016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12/13/2016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12/13/2016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JQ2uJ8Lg9Hw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488545" y="0"/>
            <a:ext cx="8689976" cy="2509213"/>
          </a:xfrm>
        </p:spPr>
        <p:txBody>
          <a:bodyPr>
            <a:normAutofit/>
          </a:bodyPr>
          <a:lstStyle/>
          <a:p>
            <a:r>
              <a:rPr lang="cs-C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Genová terapie dědičných onemocnění sítnice a zrakového nervu: současný stav poznání</a:t>
            </a:r>
            <a:endParaRPr lang="cs-CZ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61545" y="2904067"/>
            <a:ext cx="8689976" cy="1905000"/>
          </a:xfrm>
        </p:spPr>
        <p:txBody>
          <a:bodyPr>
            <a:normAutofit/>
          </a:bodyPr>
          <a:lstStyle/>
          <a:p>
            <a:r>
              <a:rPr lang="cs-C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Šárka Skorkovská</a:t>
            </a:r>
          </a:p>
          <a:p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LF Masarykovy univerzity v Brně</a:t>
            </a:r>
          </a:p>
          <a:p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6923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 descr="Výsledek obrázku pro leber congenital amauros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8154" y="414868"/>
            <a:ext cx="9144000" cy="6352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3792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1117150"/>
          </a:xfrm>
        </p:spPr>
        <p:txBody>
          <a:bodyPr>
            <a:normAutofit/>
          </a:bodyPr>
          <a:lstStyle/>
          <a:p>
            <a:r>
              <a:rPr lang="cs-CZ" cap="non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Leberova</a:t>
            </a:r>
            <a:r>
              <a:rPr lang="cs-CZ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 kongenitální amauróza 2 (LCA)</a:t>
            </a:r>
            <a:endParaRPr lang="cs-CZ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913774" y="1921934"/>
            <a:ext cx="10363826" cy="4047066"/>
          </a:xfrm>
        </p:spPr>
        <p:txBody>
          <a:bodyPr/>
          <a:lstStyle/>
          <a:p>
            <a:r>
              <a:rPr lang="cs-CZ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2007 první klinické zkoušky, do 5/2015 zařazeno 39 pac. S LCA2</a:t>
            </a:r>
          </a:p>
          <a:p>
            <a:r>
              <a:rPr lang="cs-CZ" cap="non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Akutálně</a:t>
            </a:r>
            <a:r>
              <a:rPr lang="cs-CZ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 fáze III se </a:t>
            </a:r>
            <a:r>
              <a:rPr lang="cs-CZ" cap="non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subretinální</a:t>
            </a:r>
            <a:r>
              <a:rPr lang="cs-CZ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 aplikací upraveného </a:t>
            </a:r>
            <a:r>
              <a:rPr lang="cs-CZ" cap="non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adeno</a:t>
            </a:r>
            <a:r>
              <a:rPr lang="cs-CZ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-asociovaného viru (AAV2)</a:t>
            </a:r>
          </a:p>
          <a:p>
            <a:r>
              <a:rPr lang="cs-CZ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Zlepšení ZO v rozdílné míře, zlepšení citlivosti sítnice po 1-2 měsících, po 12 měsících opět pokles, zlepšení ZP</a:t>
            </a:r>
          </a:p>
          <a:p>
            <a:r>
              <a:rPr lang="cs-CZ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Degenerativní procesy fotoreceptorů se po genové terapii nezastavily a progredovaly</a:t>
            </a:r>
          </a:p>
          <a:p>
            <a:r>
              <a:rPr lang="cs-CZ" cap="non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V.s</a:t>
            </a:r>
            <a:r>
              <a:rPr lang="cs-CZ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. účinek léčby závislý na množství podaného vektoru→ nízké dávky  </a:t>
            </a:r>
          </a:p>
          <a:p>
            <a:endParaRPr lang="cs-CZ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3714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1117150"/>
          </a:xfrm>
        </p:spPr>
        <p:txBody>
          <a:bodyPr>
            <a:normAutofit/>
          </a:bodyPr>
          <a:lstStyle/>
          <a:p>
            <a:r>
              <a:rPr lang="cs-CZ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Retinitis </a:t>
            </a:r>
            <a:r>
              <a:rPr lang="cs-CZ" cap="non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pigmentosa</a:t>
            </a:r>
            <a:r>
              <a:rPr lang="cs-CZ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 38 (RP)</a:t>
            </a:r>
            <a:endParaRPr lang="cs-CZ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913774" y="1921934"/>
            <a:ext cx="10363826" cy="4047066"/>
          </a:xfrm>
        </p:spPr>
        <p:txBody>
          <a:bodyPr/>
          <a:lstStyle/>
          <a:p>
            <a:r>
              <a:rPr lang="cs-CZ" cap="non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Nesyndromová</a:t>
            </a:r>
            <a:r>
              <a:rPr lang="cs-CZ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 RP - heterogenní skupina progresivních nemocí sítnice, mutace v nejméně 50 genech </a:t>
            </a:r>
          </a:p>
          <a:p>
            <a:r>
              <a:rPr lang="cs-CZ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RP38 – vzácná </a:t>
            </a:r>
            <a:r>
              <a:rPr lang="cs-CZ" cap="non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autosomál</a:t>
            </a:r>
            <a:r>
              <a:rPr lang="cs-CZ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. recesivní forma RP, mutace v genu MERTK (</a:t>
            </a:r>
            <a:r>
              <a:rPr lang="cs-CZ" cap="non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Mer</a:t>
            </a:r>
            <a:r>
              <a:rPr lang="cs-CZ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 proto-</a:t>
            </a:r>
            <a:r>
              <a:rPr lang="cs-CZ" cap="non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oncogene</a:t>
            </a:r>
            <a:r>
              <a:rPr lang="cs-CZ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, tyrosine </a:t>
            </a:r>
            <a:r>
              <a:rPr lang="cs-CZ" cap="non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kinase</a:t>
            </a:r>
            <a:r>
              <a:rPr lang="cs-CZ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) - enzym potřebný k fagocytóze odloučených zevních segmentů fotoreceptorů RPE</a:t>
            </a:r>
          </a:p>
          <a:p>
            <a:r>
              <a:rPr lang="cs-CZ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Ztráta enzymu </a:t>
            </a:r>
            <a:r>
              <a:rPr lang="cs-CZ" cap="non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MERTK→porucha</a:t>
            </a:r>
            <a:r>
              <a:rPr lang="cs-CZ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cap="non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fagocytózy→akumulace</a:t>
            </a:r>
            <a:r>
              <a:rPr lang="cs-CZ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 metabolitů </a:t>
            </a:r>
            <a:r>
              <a:rPr lang="cs-CZ" cap="non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rhodopsinu→apoptóza</a:t>
            </a:r>
            <a:r>
              <a:rPr lang="cs-CZ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 a degenerace sítnice</a:t>
            </a:r>
          </a:p>
          <a:p>
            <a:r>
              <a:rPr lang="cs-CZ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Příznaky – šeroslepost v 1.dekádě věku, postižení čípků, atrofie </a:t>
            </a:r>
            <a:r>
              <a:rPr lang="cs-CZ" cap="non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makuly</a:t>
            </a:r>
            <a:r>
              <a:rPr lang="cs-CZ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cs-CZ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6938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0" name="Picture 2" descr="Výsledek obrázku pro retinitis pigmentos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2" y="2493232"/>
            <a:ext cx="4286250" cy="3171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8" descr="Výsledek obrázku pro retinitis pigmentos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2058" name="Picture 10" descr="Výsledek obrázku pro retinitis pigmentos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9146" y="2925366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Výsledek obrázku pro retinitis pigmentos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5730" y="488351"/>
            <a:ext cx="523875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5104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1117150"/>
          </a:xfrm>
        </p:spPr>
        <p:txBody>
          <a:bodyPr>
            <a:normAutofit/>
          </a:bodyPr>
          <a:lstStyle/>
          <a:p>
            <a:r>
              <a:rPr lang="cs-CZ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Retinitis </a:t>
            </a:r>
            <a:r>
              <a:rPr lang="cs-CZ" cap="non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pigmentosa</a:t>
            </a:r>
            <a:r>
              <a:rPr lang="cs-CZ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 38 (RP)</a:t>
            </a:r>
            <a:endParaRPr lang="cs-CZ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913774" y="1921934"/>
            <a:ext cx="10363826" cy="4047066"/>
          </a:xfrm>
        </p:spPr>
        <p:txBody>
          <a:bodyPr/>
          <a:lstStyle/>
          <a:p>
            <a:r>
              <a:rPr lang="cs-CZ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Preklinická studie – krysí model – pomocí </a:t>
            </a:r>
            <a:r>
              <a:rPr lang="cs-CZ" cap="non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lentivirových</a:t>
            </a:r>
            <a:r>
              <a:rPr lang="cs-CZ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 vektorů vneseny funkční kopie genu </a:t>
            </a:r>
            <a:r>
              <a:rPr lang="cs-CZ" cap="non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MERTK→částečné</a:t>
            </a:r>
            <a:r>
              <a:rPr lang="cs-CZ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cap="non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obnovění</a:t>
            </a:r>
            <a:r>
              <a:rPr lang="cs-CZ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 funkcí sítnice</a:t>
            </a:r>
          </a:p>
          <a:p>
            <a:r>
              <a:rPr lang="cs-CZ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Klinická studie fáze I (2011) – 3 pac. </a:t>
            </a:r>
            <a:r>
              <a:rPr lang="cs-CZ" cap="non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subretinálně</a:t>
            </a:r>
            <a:r>
              <a:rPr lang="cs-CZ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 aplikován AAV2 vektor obnovující funkci MERTK bez nežádoucích účinků</a:t>
            </a:r>
            <a:endParaRPr lang="cs-CZ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7414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1117150"/>
          </a:xfrm>
        </p:spPr>
        <p:txBody>
          <a:bodyPr>
            <a:normAutofit/>
          </a:bodyPr>
          <a:lstStyle/>
          <a:p>
            <a:r>
              <a:rPr lang="cs-CZ" cap="non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Stargardtova</a:t>
            </a:r>
            <a:r>
              <a:rPr lang="cs-CZ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cap="non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makulární</a:t>
            </a:r>
            <a:r>
              <a:rPr lang="cs-CZ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 degenerace</a:t>
            </a:r>
            <a:endParaRPr lang="cs-CZ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913774" y="1921934"/>
            <a:ext cx="10363826" cy="4047066"/>
          </a:xfrm>
        </p:spPr>
        <p:txBody>
          <a:bodyPr/>
          <a:lstStyle/>
          <a:p>
            <a:r>
              <a:rPr lang="cs-CZ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Výskyt 1 na 10000, ztenčování sítnice v </a:t>
            </a:r>
            <a:r>
              <a:rPr lang="cs-CZ" cap="non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makule</a:t>
            </a:r>
            <a:r>
              <a:rPr lang="cs-CZ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, vznik jizvy s depozity </a:t>
            </a:r>
            <a:r>
              <a:rPr lang="cs-CZ" cap="non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lipofuscinu</a:t>
            </a:r>
            <a:endParaRPr lang="cs-CZ" cap="non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Mutace ve 3 genech, nejčastější </a:t>
            </a:r>
            <a:r>
              <a:rPr lang="cs-CZ" cap="non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autosom</a:t>
            </a:r>
            <a:r>
              <a:rPr lang="cs-CZ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. recesivní typ (STGD1) mutace v genu </a:t>
            </a:r>
            <a:r>
              <a:rPr lang="cs-CZ" i="1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ABCA4 (</a:t>
            </a:r>
            <a:r>
              <a:rPr lang="cs-CZ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kódování proteinu transportu části fotoreceptorů do RPE)</a:t>
            </a:r>
          </a:p>
          <a:p>
            <a:r>
              <a:rPr lang="cs-CZ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Vliv mutace na zpracování vit. </a:t>
            </a:r>
            <a:r>
              <a:rPr lang="cs-CZ" cap="non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A→akumulace</a:t>
            </a:r>
            <a:r>
              <a:rPr lang="cs-CZ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 toxického </a:t>
            </a:r>
            <a:r>
              <a:rPr lang="cs-CZ" cap="non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bisretinoidu</a:t>
            </a:r>
            <a:r>
              <a:rPr lang="cs-CZ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 A2E</a:t>
            </a:r>
            <a:r>
              <a:rPr lang="cs-CZ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→</a:t>
            </a:r>
            <a:r>
              <a:rPr lang="cs-CZ" cap="non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apoptóza</a:t>
            </a:r>
            <a:r>
              <a:rPr lang="cs-CZ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cap="non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bb</a:t>
            </a:r>
            <a:r>
              <a:rPr lang="cs-CZ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 RPE a fotoreceptorů</a:t>
            </a:r>
          </a:p>
          <a:p>
            <a:r>
              <a:rPr lang="cs-CZ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2011 </a:t>
            </a:r>
            <a:r>
              <a:rPr lang="cs-CZ" cap="non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klin.studie</a:t>
            </a:r>
            <a:r>
              <a:rPr lang="cs-CZ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 fáze I/II s lékem </a:t>
            </a:r>
            <a:r>
              <a:rPr lang="cs-CZ" cap="non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StarGen</a:t>
            </a:r>
            <a:r>
              <a:rPr lang="cs-CZ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, výsledky dosud nepublikovány</a:t>
            </a:r>
          </a:p>
          <a:p>
            <a:r>
              <a:rPr lang="cs-CZ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2012 myší model – přenos funkční kopie </a:t>
            </a:r>
            <a:r>
              <a:rPr lang="cs-CZ" i="1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ABCA4</a:t>
            </a:r>
            <a:r>
              <a:rPr lang="cs-CZ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→perzistentní exprese genu, zlepšení adaptace na tmu a ↓ ukládání </a:t>
            </a:r>
            <a:r>
              <a:rPr lang="cs-CZ" cap="non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lipofuscinu</a:t>
            </a:r>
            <a:r>
              <a:rPr lang="cs-CZ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, zatím neregistrováno pro </a:t>
            </a:r>
            <a:r>
              <a:rPr lang="cs-CZ" cap="non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klin.studii</a:t>
            </a:r>
            <a:r>
              <a:rPr lang="cs-CZ" i="1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cs-CZ" cap="non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cap="non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4710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3074" name="Picture 2" descr="Související obráze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435" y="361950"/>
            <a:ext cx="3714750" cy="318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Související obráze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435" y="3543300"/>
            <a:ext cx="4095750" cy="3238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Výsledek obrázku pro stargardt diseas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6603" y="2792966"/>
            <a:ext cx="5476875" cy="402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Výsledek obrázku pro stargardt diseas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6603" y="345040"/>
            <a:ext cx="2857500" cy="2447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3594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1117150"/>
          </a:xfrm>
        </p:spPr>
        <p:txBody>
          <a:bodyPr>
            <a:normAutofit/>
          </a:bodyPr>
          <a:lstStyle/>
          <a:p>
            <a:r>
              <a:rPr lang="cs-CZ" cap="non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Chorioideremie</a:t>
            </a:r>
            <a:r>
              <a:rPr lang="cs-CZ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cs-CZ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913774" y="1921934"/>
            <a:ext cx="10363826" cy="4047066"/>
          </a:xfrm>
        </p:spPr>
        <p:txBody>
          <a:bodyPr/>
          <a:lstStyle/>
          <a:p>
            <a:r>
              <a:rPr lang="cs-CZ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Dědičnost vázána na X chromozom, mutace genu </a:t>
            </a:r>
            <a:r>
              <a:rPr lang="cs-CZ" i="1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CHM </a:t>
            </a:r>
            <a:r>
              <a:rPr lang="cs-CZ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– regulace transportu vezikul při </a:t>
            </a:r>
            <a:r>
              <a:rPr lang="cs-CZ" cap="non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endo</a:t>
            </a:r>
            <a:r>
              <a:rPr lang="cs-CZ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- a </a:t>
            </a:r>
            <a:r>
              <a:rPr lang="cs-CZ" cap="non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exocytóze→porucha</a:t>
            </a:r>
            <a:r>
              <a:rPr lang="cs-CZ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 transportu opsinu do </a:t>
            </a:r>
            <a:r>
              <a:rPr lang="cs-CZ" cap="non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zev</a:t>
            </a:r>
            <a:r>
              <a:rPr lang="cs-CZ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. segmentů fotoreceptorů, porucha migrace </a:t>
            </a:r>
            <a:r>
              <a:rPr lang="cs-CZ" cap="non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melanosomů</a:t>
            </a:r>
            <a:r>
              <a:rPr lang="cs-CZ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 v RPE </a:t>
            </a:r>
            <a:r>
              <a:rPr lang="cs-CZ" cap="none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cs-CZ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↓ fagocytózy </a:t>
            </a:r>
            <a:r>
              <a:rPr lang="cs-CZ" cap="non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zev</a:t>
            </a:r>
            <a:r>
              <a:rPr lang="cs-CZ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. segmentů fotoreceptorů </a:t>
            </a:r>
            <a:r>
              <a:rPr lang="cs-CZ" cap="non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bb</a:t>
            </a:r>
            <a:r>
              <a:rPr lang="cs-CZ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. RPE</a:t>
            </a:r>
            <a:r>
              <a:rPr lang="cs-CZ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→degenerace </a:t>
            </a:r>
            <a:r>
              <a:rPr lang="cs-CZ" cap="non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choriokapilaris</a:t>
            </a:r>
            <a:r>
              <a:rPr lang="cs-CZ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, RPE a fotoreceptorů</a:t>
            </a:r>
          </a:p>
          <a:p>
            <a:r>
              <a:rPr lang="cs-CZ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2011 klin. studie – 6 pac. aplikována funkční kopie </a:t>
            </a:r>
            <a:r>
              <a:rPr lang="cs-CZ" i="1" cap="none" dirty="0">
                <a:latin typeface="Arial" panose="020B0604020202020204" pitchFamily="34" charset="0"/>
                <a:cs typeface="Arial" panose="020B0604020202020204" pitchFamily="34" charset="0"/>
              </a:rPr>
              <a:t>CHM</a:t>
            </a:r>
            <a:r>
              <a:rPr lang="cs-CZ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 pomocí AAV </a:t>
            </a:r>
            <a:r>
              <a:rPr lang="cs-CZ" cap="non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vektoru→zvýšení</a:t>
            </a:r>
            <a:r>
              <a:rPr lang="cs-CZ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 citlivosti sítnice (</a:t>
            </a:r>
            <a:r>
              <a:rPr lang="cs-CZ" cap="non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mikroperimetrie</a:t>
            </a:r>
            <a:r>
              <a:rPr lang="cs-CZ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), zlepšení ZO    </a:t>
            </a:r>
          </a:p>
          <a:p>
            <a:endParaRPr lang="cs-CZ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9172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098" name="Picture 2" descr="Výsledek obrázku pro choroiderem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881" y="540079"/>
            <a:ext cx="3105150" cy="2171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Výsledek obrázku pro choroiderem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3575777"/>
            <a:ext cx="3869267" cy="2915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Související obrázek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6031" y="198906"/>
            <a:ext cx="2543175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Výsledek obrázku pro choroideremi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8325" y="2038350"/>
            <a:ext cx="6543675" cy="481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7506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1117150"/>
          </a:xfrm>
        </p:spPr>
        <p:txBody>
          <a:bodyPr>
            <a:normAutofit/>
          </a:bodyPr>
          <a:lstStyle/>
          <a:p>
            <a:r>
              <a:rPr lang="cs-CZ" cap="non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Leberova</a:t>
            </a:r>
            <a:r>
              <a:rPr lang="cs-CZ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 hereditární neuropatie optiku (LHON)</a:t>
            </a:r>
            <a:endParaRPr lang="cs-CZ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913774" y="1921934"/>
            <a:ext cx="10363826" cy="4047066"/>
          </a:xfrm>
        </p:spPr>
        <p:txBody>
          <a:bodyPr/>
          <a:lstStyle/>
          <a:p>
            <a:r>
              <a:rPr lang="cs-CZ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Nejčastější mitochondriální onemocnění s oboustrannou akutní nebo subakutní ztrátou zraku degenerací gangliových buněk a atrofií ZN</a:t>
            </a:r>
          </a:p>
          <a:p>
            <a:r>
              <a:rPr lang="cs-CZ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V 90% případů jedna ze tří mutací genu </a:t>
            </a:r>
            <a:r>
              <a:rPr lang="cs-CZ" i="1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MT-ND1, MT-ND4 </a:t>
            </a:r>
            <a:r>
              <a:rPr lang="cs-CZ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cs-CZ" i="1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MT-ND6, </a:t>
            </a:r>
            <a:r>
              <a:rPr lang="cs-CZ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chybné uspořádání respiračního řetězce v </a:t>
            </a:r>
            <a:r>
              <a:rPr lang="cs-CZ" cap="non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mitochondriích→ovlivnění</a:t>
            </a:r>
            <a:r>
              <a:rPr lang="cs-CZ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 tvorby ATP a vznik nežádoucích reaktivních O</a:t>
            </a:r>
            <a:r>
              <a:rPr lang="cs-CZ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₂ </a:t>
            </a:r>
            <a:r>
              <a:rPr lang="cs-CZ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radikálů</a:t>
            </a:r>
          </a:p>
          <a:p>
            <a:r>
              <a:rPr lang="cs-CZ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Klin. studie fáze</a:t>
            </a:r>
            <a:r>
              <a:rPr lang="cs-CZ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III s </a:t>
            </a:r>
            <a:r>
              <a:rPr lang="cs-CZ" cap="non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intravitreální</a:t>
            </a:r>
            <a:r>
              <a:rPr lang="cs-CZ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 aplikací AAV vektoru s genem </a:t>
            </a:r>
            <a:r>
              <a:rPr lang="cs-CZ" i="1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MT-ND4 </a:t>
            </a:r>
            <a:r>
              <a:rPr lang="cs-CZ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u 9 pac. zlepšení ZO a citlivosti sítnice v ZP, RNFL se nezvýšila </a:t>
            </a:r>
            <a:endParaRPr lang="cs-CZ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1503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007083"/>
          </a:xfrm>
        </p:spPr>
        <p:txBody>
          <a:bodyPr/>
          <a:lstStyle/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Genová terapie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913774" y="1845734"/>
            <a:ext cx="10363826" cy="4174066"/>
          </a:xfrm>
        </p:spPr>
        <p:txBody>
          <a:bodyPr/>
          <a:lstStyle/>
          <a:p>
            <a:r>
              <a:rPr lang="cs-CZ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Přenos plně funkční kopie genu s cílem nahradit sníženou či nulovou funkci proteinu kódovaného mutovaným genem a/nebo na regeneraci či stabilizaci narušené struktury sítnice</a:t>
            </a:r>
          </a:p>
          <a:p>
            <a:r>
              <a:rPr lang="cs-CZ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Oko ideální cílový orgán pro genové terapie – snadná dostupnost, malý rozměr, imunologické privilegium a možnost kontralaterální kontroly</a:t>
            </a:r>
          </a:p>
          <a:p>
            <a:r>
              <a:rPr lang="cs-CZ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Léčebný postup přenosu genetického materiálu do genomu jako náhradu nebo ovlivnění exprese proteinu účastnícího se patogeneze onemocnění</a:t>
            </a:r>
          </a:p>
          <a:p>
            <a:r>
              <a:rPr lang="cs-CZ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Stále jen léčba experimentální</a:t>
            </a:r>
          </a:p>
          <a:p>
            <a:endParaRPr lang="cs-CZ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3392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5122" name="Picture 2" descr="Výsledek obrázku pro hereditary lebers optic neuropath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509" y="81092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Související obráze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8509" y="2622602"/>
            <a:ext cx="5715000" cy="4124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1378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1117150"/>
          </a:xfrm>
        </p:spPr>
        <p:txBody>
          <a:bodyPr>
            <a:normAutofit/>
          </a:bodyPr>
          <a:lstStyle/>
          <a:p>
            <a:r>
              <a:rPr lang="cs-CZ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X-vázaná </a:t>
            </a:r>
            <a:r>
              <a:rPr lang="cs-CZ" cap="non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retinoschíza</a:t>
            </a:r>
            <a:r>
              <a:rPr lang="cs-CZ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 (XLRS)</a:t>
            </a:r>
            <a:endParaRPr lang="cs-CZ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913774" y="1921934"/>
            <a:ext cx="10363826" cy="4047066"/>
          </a:xfrm>
        </p:spPr>
        <p:txBody>
          <a:bodyPr/>
          <a:lstStyle/>
          <a:p>
            <a:r>
              <a:rPr lang="cs-CZ" cap="non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Monogenně</a:t>
            </a:r>
            <a:r>
              <a:rPr lang="cs-CZ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 podmíněná, manifestace v 1. dekádě, prevalence 1 na 5-25000</a:t>
            </a:r>
          </a:p>
          <a:p>
            <a:r>
              <a:rPr lang="cs-CZ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Mutace genu </a:t>
            </a:r>
            <a:r>
              <a:rPr lang="cs-CZ" i="1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RS1</a:t>
            </a:r>
            <a:r>
              <a:rPr lang="cs-CZ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cap="non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retinoschisin</a:t>
            </a:r>
            <a:r>
              <a:rPr lang="cs-CZ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 1) rozštěp vnitřních vrstev sítnice v </a:t>
            </a:r>
            <a:r>
              <a:rPr lang="cs-CZ" cap="non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makule</a:t>
            </a:r>
            <a:r>
              <a:rPr lang="cs-CZ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, produkt genu exprimován ve fotoreceptorech a bipolárních </a:t>
            </a:r>
            <a:r>
              <a:rPr lang="cs-CZ" cap="non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bb</a:t>
            </a:r>
            <a:r>
              <a:rPr lang="cs-CZ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. s podílem na adhezi těchto </a:t>
            </a:r>
            <a:r>
              <a:rPr lang="cs-CZ" cap="non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bb</a:t>
            </a:r>
            <a:r>
              <a:rPr lang="cs-CZ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cs-CZ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2015 2 studie fáze I a II s </a:t>
            </a:r>
            <a:r>
              <a:rPr lang="cs-CZ" cap="non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intravitreální</a:t>
            </a:r>
            <a:r>
              <a:rPr lang="cs-CZ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 aplikací AAV sérotypu 2 a 8 </a:t>
            </a:r>
            <a:br>
              <a:rPr lang="cs-CZ" cap="none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7101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146" name="Picture 2" descr="Výsledek obrázku pro x linked retinoschis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908" y="781049"/>
            <a:ext cx="5476875" cy="501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Související obráze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1783" y="428624"/>
            <a:ext cx="6353175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6706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1117150"/>
          </a:xfrm>
        </p:spPr>
        <p:txBody>
          <a:bodyPr>
            <a:normAutofit/>
          </a:bodyPr>
          <a:lstStyle/>
          <a:p>
            <a:r>
              <a:rPr lang="cs-CZ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Achromatopsie </a:t>
            </a:r>
            <a:endParaRPr lang="cs-CZ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913774" y="1921934"/>
            <a:ext cx="10363826" cy="4047066"/>
          </a:xfrm>
        </p:spPr>
        <p:txBody>
          <a:bodyPr/>
          <a:lstStyle/>
          <a:p>
            <a:r>
              <a:rPr lang="cs-CZ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Porucha funkce čípků, prevalence 1 na 30000</a:t>
            </a:r>
          </a:p>
          <a:p>
            <a:r>
              <a:rPr lang="cs-CZ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Popsána mutace 5 genů, 50% případů mutace v genu </a:t>
            </a:r>
            <a:r>
              <a:rPr lang="cs-CZ" i="1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CNGB3 </a:t>
            </a:r>
            <a:r>
              <a:rPr lang="cs-CZ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cs-CZ" cap="non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cyclic</a:t>
            </a:r>
            <a:r>
              <a:rPr lang="cs-CZ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cap="non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nucleotide</a:t>
            </a:r>
            <a:r>
              <a:rPr lang="cs-CZ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cap="non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gated</a:t>
            </a:r>
            <a:r>
              <a:rPr lang="cs-CZ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cs-CZ" cap="non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channel</a:t>
            </a:r>
            <a:r>
              <a:rPr lang="cs-CZ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 beta 3)</a:t>
            </a:r>
          </a:p>
          <a:p>
            <a:r>
              <a:rPr lang="cs-CZ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Narušení tvorby CNG </a:t>
            </a:r>
            <a:r>
              <a:rPr lang="cs-CZ" cap="non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kanálů→vstup</a:t>
            </a:r>
            <a:r>
              <a:rPr lang="cs-CZ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 kationů do </a:t>
            </a:r>
            <a:r>
              <a:rPr lang="cs-CZ" cap="non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buněk→apoptóza</a:t>
            </a:r>
            <a:r>
              <a:rPr lang="cs-CZ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cap="non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bb</a:t>
            </a:r>
            <a:r>
              <a:rPr lang="cs-CZ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., tyčinky neporušeny</a:t>
            </a:r>
          </a:p>
          <a:p>
            <a:r>
              <a:rPr lang="cs-CZ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2015 klin. studie fáze I a II se </a:t>
            </a:r>
            <a:r>
              <a:rPr lang="cs-CZ" cap="non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subretinální</a:t>
            </a:r>
            <a:r>
              <a:rPr lang="cs-CZ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 aplikací AAV vektorů  </a:t>
            </a:r>
            <a:endParaRPr lang="cs-CZ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8705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7170" name="Picture 2" descr="Související obráze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5642" y="723898"/>
            <a:ext cx="6343650" cy="2352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Výsledek obrázku pro achromatops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0842" y="3362454"/>
            <a:ext cx="5276850" cy="2714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Výsledek obrázku pro achromatopsi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846" y="3228971"/>
            <a:ext cx="3819525" cy="3486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5298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1117150"/>
          </a:xfrm>
        </p:spPr>
        <p:txBody>
          <a:bodyPr>
            <a:normAutofit/>
          </a:bodyPr>
          <a:lstStyle/>
          <a:p>
            <a:r>
              <a:rPr lang="cs-CZ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Závěr </a:t>
            </a:r>
            <a:endParaRPr lang="cs-CZ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913774" y="1921934"/>
            <a:ext cx="10363826" cy="4047066"/>
          </a:xfrm>
        </p:spPr>
        <p:txBody>
          <a:bodyPr/>
          <a:lstStyle/>
          <a:p>
            <a:r>
              <a:rPr lang="cs-CZ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Genové terapie = nadějný přístup v léčbě zvláště u chorob sítnice, kde chybí léky či léčebné metody</a:t>
            </a:r>
          </a:p>
          <a:p>
            <a:r>
              <a:rPr lang="cs-CZ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V ČR neprobíhá žádná klinická studie genové terapie</a:t>
            </a:r>
          </a:p>
          <a:p>
            <a:r>
              <a:rPr lang="cs-CZ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Důvody: chybí legislativa pro klinické studie genové terapie, nedostatek odborníků a nízká informovanost odborné i laické veřejnosti </a:t>
            </a:r>
            <a:endParaRPr lang="cs-CZ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5450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9109" y="254450"/>
            <a:ext cx="10364451" cy="1596177"/>
          </a:xfrm>
        </p:spPr>
        <p:txBody>
          <a:bodyPr>
            <a:normAutofit/>
          </a:bodyPr>
          <a:lstStyle/>
          <a:p>
            <a:r>
              <a:rPr lang="cs-CZ" sz="32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Využití kmenových buněk v léčbě očních onemocnění</a:t>
            </a:r>
            <a:endParaRPr lang="cs-CZ" sz="3200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913774" y="1850627"/>
            <a:ext cx="10363826" cy="4262305"/>
          </a:xfrm>
        </p:spPr>
        <p:txBody>
          <a:bodyPr/>
          <a:lstStyle/>
          <a:p>
            <a:r>
              <a:rPr lang="cs-CZ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Kmenové buňky dospělého organismu –mezenchymální kmenové </a:t>
            </a:r>
            <a:r>
              <a:rPr lang="cs-CZ" cap="non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bb</a:t>
            </a:r>
            <a:r>
              <a:rPr lang="cs-CZ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. (MSC)</a:t>
            </a:r>
          </a:p>
          <a:p>
            <a:r>
              <a:rPr lang="cs-CZ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Transplantace bez genetické modifikace, schopnost migrace a diferenciace, nejčastěji s kostní dřeně nebo tukové tkáně</a:t>
            </a:r>
          </a:p>
          <a:p>
            <a:r>
              <a:rPr lang="cs-CZ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MSC v léčbě onemocnění sítnice – po </a:t>
            </a:r>
            <a:r>
              <a:rPr lang="cs-CZ" cap="non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subretinální</a:t>
            </a:r>
            <a:r>
              <a:rPr lang="cs-CZ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 aplikaci </a:t>
            </a:r>
            <a:r>
              <a:rPr lang="cs-CZ" cap="non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MSC→diferenciace</a:t>
            </a:r>
            <a:r>
              <a:rPr lang="cs-CZ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 na </a:t>
            </a:r>
            <a:r>
              <a:rPr lang="cs-CZ" cap="non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bb</a:t>
            </a:r>
            <a:r>
              <a:rPr lang="cs-CZ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. se znaky RPE a fotoreceptorů</a:t>
            </a:r>
            <a:r>
              <a:rPr lang="cs-CZ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→ retinitis </a:t>
            </a:r>
            <a:r>
              <a:rPr lang="cs-CZ" cap="non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pigmentosa</a:t>
            </a:r>
            <a:r>
              <a:rPr lang="cs-CZ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cap="non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Stargardtova</a:t>
            </a:r>
            <a:r>
              <a:rPr lang="cs-CZ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cap="non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makulární</a:t>
            </a:r>
            <a:r>
              <a:rPr lang="cs-CZ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 degenerace </a:t>
            </a:r>
          </a:p>
          <a:p>
            <a:r>
              <a:rPr lang="cs-CZ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 ischemická onemocnění sítnice – DR – </a:t>
            </a:r>
            <a:r>
              <a:rPr lang="cs-CZ" cap="non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i.v</a:t>
            </a:r>
            <a:r>
              <a:rPr lang="cs-CZ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. aplikace </a:t>
            </a:r>
            <a:r>
              <a:rPr lang="cs-CZ" cap="non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MSC→diferenciace</a:t>
            </a:r>
            <a:r>
              <a:rPr lang="cs-CZ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 na astrocyty a </a:t>
            </a:r>
            <a:r>
              <a:rPr lang="cs-CZ" cap="non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bb</a:t>
            </a:r>
            <a:r>
              <a:rPr lang="cs-CZ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cap="non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exprimující</a:t>
            </a:r>
            <a:r>
              <a:rPr lang="cs-CZ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 rodopsin, obnova funkčnosti </a:t>
            </a:r>
            <a:r>
              <a:rPr lang="cs-CZ" cap="non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hematoretinální</a:t>
            </a:r>
            <a:r>
              <a:rPr lang="cs-CZ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 bariéry</a:t>
            </a:r>
          </a:p>
          <a:p>
            <a:r>
              <a:rPr lang="cs-CZ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VPMD – </a:t>
            </a:r>
            <a:r>
              <a:rPr lang="cs-CZ" cap="non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subretinální</a:t>
            </a:r>
            <a:r>
              <a:rPr lang="cs-CZ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 aplikace </a:t>
            </a:r>
            <a:r>
              <a:rPr lang="cs-CZ" cap="non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MSC→náhrada</a:t>
            </a:r>
            <a:r>
              <a:rPr lang="cs-CZ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 RPE a obnova integrity vrstev </a:t>
            </a:r>
            <a:r>
              <a:rPr lang="cs-CZ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sítnice  </a:t>
            </a:r>
            <a:endParaRPr lang="cs-CZ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02416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9109" y="254450"/>
            <a:ext cx="10364451" cy="1596177"/>
          </a:xfrm>
        </p:spPr>
        <p:txBody>
          <a:bodyPr>
            <a:normAutofit/>
          </a:bodyPr>
          <a:lstStyle/>
          <a:p>
            <a:r>
              <a:rPr lang="cs-CZ" sz="32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Otázky studentů</a:t>
            </a:r>
            <a:endParaRPr lang="cs-CZ" sz="3200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913774" y="1850627"/>
            <a:ext cx="10363826" cy="4262305"/>
          </a:xfrm>
        </p:spPr>
        <p:txBody>
          <a:bodyPr/>
          <a:lstStyle/>
          <a:p>
            <a:r>
              <a:rPr lang="cs-CZ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Krátkozrakost –těhotenství, sport, změny ve stáří, korekce, léčba</a:t>
            </a:r>
          </a:p>
          <a:p>
            <a:r>
              <a:rPr lang="cs-CZ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Není indikací pro </a:t>
            </a:r>
            <a:r>
              <a:rPr lang="cs-CZ" cap="non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s.c</a:t>
            </a:r>
            <a:r>
              <a:rPr lang="cs-CZ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., lze rodit spontánně</a:t>
            </a:r>
          </a:p>
          <a:p>
            <a:r>
              <a:rPr lang="cs-CZ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Nevhodné sporty – kontaktní sporty, skoky do vody, bungee jumping, sporty spojené s rizikem kontuze bulbu</a:t>
            </a:r>
          </a:p>
          <a:p>
            <a:r>
              <a:rPr lang="cs-CZ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Korekce – brýle, kontaktní čočky, refrakční zákroky</a:t>
            </a:r>
          </a:p>
          <a:p>
            <a:r>
              <a:rPr lang="cs-CZ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Patologie oka – </a:t>
            </a:r>
            <a:r>
              <a:rPr lang="cs-CZ" cap="non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vitium</a:t>
            </a:r>
            <a:r>
              <a:rPr lang="cs-CZ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cap="non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maculae</a:t>
            </a:r>
            <a:r>
              <a:rPr lang="cs-CZ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cap="non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lutae</a:t>
            </a:r>
            <a:r>
              <a:rPr lang="cs-CZ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cap="non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myopicum</a:t>
            </a:r>
            <a:r>
              <a:rPr lang="cs-CZ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, riziko trhlin sítnice a odchlípení sítnice, sklerální </a:t>
            </a:r>
            <a:r>
              <a:rPr lang="cs-CZ" cap="non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stafylom</a:t>
            </a:r>
            <a:r>
              <a:rPr lang="cs-CZ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, glaukom</a:t>
            </a:r>
          </a:p>
          <a:p>
            <a:r>
              <a:rPr lang="cs-CZ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Dědičnost </a:t>
            </a:r>
            <a:endParaRPr lang="cs-CZ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63242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9109" y="254450"/>
            <a:ext cx="10364451" cy="1596177"/>
          </a:xfrm>
        </p:spPr>
        <p:txBody>
          <a:bodyPr>
            <a:normAutofit/>
          </a:bodyPr>
          <a:lstStyle/>
          <a:p>
            <a:r>
              <a:rPr lang="cs-CZ" sz="32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Otázky studentů</a:t>
            </a:r>
            <a:endParaRPr lang="cs-CZ" sz="3200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913774" y="1850627"/>
            <a:ext cx="10363826" cy="4262305"/>
          </a:xfrm>
        </p:spPr>
        <p:txBody>
          <a:bodyPr/>
          <a:lstStyle/>
          <a:p>
            <a:r>
              <a:rPr lang="cs-CZ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Onkologie v oftalmologii</a:t>
            </a:r>
          </a:p>
          <a:p>
            <a:r>
              <a:rPr lang="cs-CZ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Retinoblastom, uveální melanomy, metastatické nitrooční nádory  </a:t>
            </a:r>
          </a:p>
          <a:p>
            <a:r>
              <a:rPr lang="cs-CZ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Léčba: enukleace bulbu, </a:t>
            </a:r>
            <a:r>
              <a:rPr lang="cs-CZ" cap="non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brachyterapie</a:t>
            </a:r>
            <a:r>
              <a:rPr lang="cs-CZ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, protonová </a:t>
            </a:r>
            <a:r>
              <a:rPr lang="cs-CZ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terapie, </a:t>
            </a:r>
            <a:r>
              <a:rPr lang="cs-CZ" cap="non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choroidektomie</a:t>
            </a:r>
            <a:r>
              <a:rPr lang="cs-CZ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cap="non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iridocyklektomie</a:t>
            </a:r>
            <a:endParaRPr lang="cs-CZ" cap="none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408160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9109" y="254450"/>
            <a:ext cx="10364451" cy="1596177"/>
          </a:xfrm>
        </p:spPr>
        <p:txBody>
          <a:bodyPr>
            <a:normAutofit/>
          </a:bodyPr>
          <a:lstStyle/>
          <a:p>
            <a:r>
              <a:rPr lang="cs-CZ" sz="32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Otázky studentů</a:t>
            </a:r>
            <a:endParaRPr lang="cs-CZ" sz="3200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913774" y="1850627"/>
            <a:ext cx="10363826" cy="4262305"/>
          </a:xfrm>
        </p:spPr>
        <p:txBody>
          <a:bodyPr/>
          <a:lstStyle/>
          <a:p>
            <a:r>
              <a:rPr lang="cs-CZ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3D tisk v oftalmologii – zcela na začátku, snad individuální modely glaukomových drenážních implantátů, umělé nitrooční čočky </a:t>
            </a:r>
          </a:p>
          <a:p>
            <a:r>
              <a:rPr lang="cs-CZ" cap="non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Osteo-odontokeratoprotéza</a:t>
            </a:r>
            <a:r>
              <a:rPr lang="cs-CZ" cap="none" dirty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cs-CZ" cap="none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</a:t>
            </a:r>
            <a:r>
              <a:rPr lang="cs-CZ" cap="none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www.youtube.com/watch?v=JQ2uJ8Lg9Hw</a:t>
            </a:r>
            <a:endParaRPr lang="cs-CZ" cap="none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31497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1117150"/>
          </a:xfrm>
        </p:spPr>
        <p:txBody>
          <a:bodyPr>
            <a:normAutofit/>
          </a:bodyPr>
          <a:lstStyle/>
          <a:p>
            <a:r>
              <a:rPr lang="cs-CZ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Genová terapie</a:t>
            </a:r>
            <a:endParaRPr lang="cs-CZ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913774" y="1921934"/>
            <a:ext cx="10363826" cy="4047066"/>
          </a:xfrm>
        </p:spPr>
        <p:txBody>
          <a:bodyPr/>
          <a:lstStyle/>
          <a:p>
            <a:r>
              <a:rPr lang="cs-CZ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Nutná znalost příčiny geneticky podmíněné choroby na molekulární úrovni = určit gen odpovědný za nemoc</a:t>
            </a:r>
          </a:p>
          <a:p>
            <a:r>
              <a:rPr lang="cs-CZ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Určení konkrétní mutace způsobující patologický proces</a:t>
            </a:r>
          </a:p>
          <a:p>
            <a:r>
              <a:rPr lang="cs-CZ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Poznatky o genetických příčinách v databázi OMIM (Online </a:t>
            </a:r>
            <a:r>
              <a:rPr lang="cs-CZ" cap="non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Mendelian</a:t>
            </a:r>
            <a:r>
              <a:rPr lang="cs-CZ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 Inheritance in Man) „http“//www.omim.org“ nyní obsahuje více než 5000 záznamů</a:t>
            </a:r>
          </a:p>
          <a:p>
            <a:r>
              <a:rPr lang="cs-CZ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Hodnocení účinků aplikace genové terapie podle vymizení nebo zmírnění nemoci</a:t>
            </a:r>
          </a:p>
          <a:p>
            <a:r>
              <a:rPr lang="cs-CZ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Nesmí mít negativní vliv na životně důležité </a:t>
            </a:r>
            <a:r>
              <a:rPr lang="cs-CZ" cap="none" smtClean="0">
                <a:latin typeface="Arial" panose="020B0604020202020204" pitchFamily="34" charset="0"/>
                <a:cs typeface="Arial" panose="020B0604020202020204" pitchFamily="34" charset="0"/>
              </a:rPr>
              <a:t>funkce organismu  </a:t>
            </a:r>
            <a:endParaRPr lang="cs-CZ" cap="non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cs-CZ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endParaRPr lang="cs-CZ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318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947816"/>
          </a:xfrm>
        </p:spPr>
        <p:txBody>
          <a:bodyPr>
            <a:normAutofit/>
          </a:bodyPr>
          <a:lstStyle/>
          <a:p>
            <a:r>
              <a:rPr lang="cs-CZ" sz="32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Změna barvy duhovky</a:t>
            </a:r>
            <a:endParaRPr lang="cs-CZ" sz="3200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625907" y="1692933"/>
            <a:ext cx="10363826" cy="3974442"/>
          </a:xfrm>
        </p:spPr>
        <p:txBody>
          <a:bodyPr>
            <a:normAutofit/>
          </a:bodyPr>
          <a:lstStyle/>
          <a:p>
            <a:r>
              <a:rPr lang="cs-CZ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Stroma </a:t>
            </a:r>
            <a:r>
              <a:rPr lang="cs-CZ" cap="non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Medical</a:t>
            </a:r>
            <a:r>
              <a:rPr lang="cs-CZ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cs-CZ" cap="non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Strõma</a:t>
            </a:r>
            <a:r>
              <a:rPr lang="cs-CZ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cap="none" dirty="0" err="1">
                <a:latin typeface="Arial" panose="020B0604020202020204" pitchFamily="34" charset="0"/>
                <a:cs typeface="Arial" panose="020B0604020202020204" pitchFamily="34" charset="0"/>
              </a:rPr>
              <a:t>procedure</a:t>
            </a:r>
            <a:r>
              <a:rPr lang="cs-CZ" cap="none" dirty="0">
                <a:latin typeface="Arial" panose="020B0604020202020204" pitchFamily="34" charset="0"/>
                <a:cs typeface="Arial" panose="020B0604020202020204" pitchFamily="34" charset="0"/>
              </a:rPr>
              <a:t>-laserový </a:t>
            </a:r>
            <a:r>
              <a:rPr lang="cs-CZ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zákrok k odstranění pigmentu v duhovce</a:t>
            </a:r>
          </a:p>
          <a:p>
            <a:r>
              <a:rPr lang="cs-CZ" cap="non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BrightOcular</a:t>
            </a:r>
            <a:r>
              <a:rPr lang="cs-CZ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cs-CZ" cap="non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NewcolorIris</a:t>
            </a:r>
            <a:r>
              <a:rPr lang="cs-CZ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 –implantace barevného disku před duhovku rohovkovou ranou </a:t>
            </a:r>
          </a:p>
          <a:p>
            <a:r>
              <a:rPr lang="cs-CZ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Komplikace:  </a:t>
            </a:r>
            <a:r>
              <a:rPr lang="en-US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↓</a:t>
            </a:r>
            <a:r>
              <a:rPr lang="cs-CZ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 vidění a slepota, ↑ NT → glaukom, katarakta, ztráta transparence rohovky, uveitidy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1900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Výsledek obrázku pro change of eye colour surgicall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1425" y="4290483"/>
            <a:ext cx="462915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29675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1117150"/>
          </a:xfrm>
        </p:spPr>
        <p:txBody>
          <a:bodyPr>
            <a:normAutofit/>
          </a:bodyPr>
          <a:lstStyle/>
          <a:p>
            <a:r>
              <a:rPr lang="cs-CZ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Genová terapie</a:t>
            </a:r>
            <a:endParaRPr lang="cs-CZ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913774" y="1921934"/>
            <a:ext cx="10363826" cy="4047066"/>
          </a:xfrm>
        </p:spPr>
        <p:txBody>
          <a:bodyPr/>
          <a:lstStyle/>
          <a:p>
            <a:r>
              <a:rPr lang="cs-CZ" i="1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cs-CZ" i="1" cap="non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vivo</a:t>
            </a:r>
            <a:r>
              <a:rPr lang="cs-CZ" i="1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 cílové buňky po celou dobu léčby součástí organismu</a:t>
            </a:r>
          </a:p>
          <a:p>
            <a:r>
              <a:rPr lang="cs-CZ" i="1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In vitro </a:t>
            </a:r>
            <a:r>
              <a:rPr lang="cs-CZ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cílové </a:t>
            </a:r>
            <a:r>
              <a:rPr lang="cs-CZ" cap="non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bb</a:t>
            </a:r>
            <a:r>
              <a:rPr lang="cs-CZ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. z organismu odebrány a po provedení léčby vráceny zpět</a:t>
            </a:r>
          </a:p>
          <a:p>
            <a:r>
              <a:rPr lang="cs-CZ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První krok – zjištění příčiny nemoci na molekulárně genetické úrovni</a:t>
            </a:r>
          </a:p>
          <a:p>
            <a:r>
              <a:rPr lang="cs-CZ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Genetická informace přenesena do cílových </a:t>
            </a:r>
            <a:r>
              <a:rPr lang="cs-CZ" cap="non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bb</a:t>
            </a:r>
            <a:r>
              <a:rPr lang="cs-CZ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. pomocí nosičů – vektorů</a:t>
            </a:r>
          </a:p>
          <a:p>
            <a:r>
              <a:rPr lang="cs-CZ" cap="non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Transdukovaná</a:t>
            </a:r>
            <a:r>
              <a:rPr lang="cs-CZ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 buňka = buňka s vneseným genem podmiňujícím funkční expresi </a:t>
            </a:r>
          </a:p>
          <a:p>
            <a:pPr marL="0" indent="0">
              <a:buNone/>
            </a:pPr>
            <a:r>
              <a:rPr lang="cs-CZ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   (vyjádření genetické informace)</a:t>
            </a:r>
          </a:p>
          <a:p>
            <a:r>
              <a:rPr lang="cs-CZ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Ideální vektor=průnik do velkého počtu cílových </a:t>
            </a:r>
            <a:r>
              <a:rPr lang="cs-CZ" cap="non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bb</a:t>
            </a:r>
            <a:r>
              <a:rPr lang="cs-CZ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cs-CZ" cap="non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3063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1117150"/>
          </a:xfrm>
        </p:spPr>
        <p:txBody>
          <a:bodyPr>
            <a:normAutofit/>
          </a:bodyPr>
          <a:lstStyle/>
          <a:p>
            <a:r>
              <a:rPr lang="cs-CZ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Genová terapie</a:t>
            </a:r>
            <a:endParaRPr lang="cs-CZ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913774" y="1921934"/>
            <a:ext cx="10363826" cy="4047066"/>
          </a:xfrm>
        </p:spPr>
        <p:txBody>
          <a:bodyPr/>
          <a:lstStyle/>
          <a:p>
            <a:r>
              <a:rPr lang="cs-CZ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Vektory –virové, nevirové</a:t>
            </a:r>
          </a:p>
          <a:p>
            <a:pPr marL="0" indent="0">
              <a:buNone/>
            </a:pPr>
            <a:r>
              <a:rPr lang="cs-CZ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   virové (adenovirové, retrovirové)- odstraněna patogenita viru, nahrazena expresní</a:t>
            </a:r>
          </a:p>
          <a:p>
            <a:pPr marL="0" indent="0">
              <a:buNone/>
            </a:pPr>
            <a:r>
              <a:rPr lang="cs-CZ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   kazetou obsahující přepsanou informaci, která má nahradit patologickou informaci </a:t>
            </a:r>
          </a:p>
          <a:p>
            <a:r>
              <a:rPr lang="cs-CZ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Nevýhody virových vektorů </a:t>
            </a:r>
          </a:p>
          <a:p>
            <a:pPr marL="0" indent="0">
              <a:buNone/>
            </a:pPr>
            <a:r>
              <a:rPr lang="cs-CZ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  náhodné vložení genetické informace → narušení sekvence jiného genu → spuštění</a:t>
            </a:r>
          </a:p>
          <a:p>
            <a:pPr marL="0" indent="0">
              <a:buNone/>
            </a:pPr>
            <a:r>
              <a:rPr lang="cs-CZ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  maligní transformace buňky</a:t>
            </a:r>
          </a:p>
          <a:p>
            <a:r>
              <a:rPr lang="cs-CZ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Nestabilní exprese genu – opakovaná aplikace již není účinná v léčbě</a:t>
            </a:r>
          </a:p>
          <a:p>
            <a:r>
              <a:rPr lang="cs-CZ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Problematické stanovení léčebné dávky a počtu aplikací</a:t>
            </a:r>
          </a:p>
          <a:p>
            <a:endParaRPr lang="cs-CZ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5965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1117150"/>
          </a:xfrm>
        </p:spPr>
        <p:txBody>
          <a:bodyPr>
            <a:normAutofit/>
          </a:bodyPr>
          <a:lstStyle/>
          <a:p>
            <a:r>
              <a:rPr lang="cs-CZ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Genová terapie</a:t>
            </a:r>
            <a:endParaRPr lang="cs-CZ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913774" y="1921934"/>
            <a:ext cx="10363826" cy="4047066"/>
          </a:xfrm>
        </p:spPr>
        <p:txBody>
          <a:bodyPr/>
          <a:lstStyle/>
          <a:p>
            <a:r>
              <a:rPr lang="cs-CZ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Způsoby aplikace vektorů</a:t>
            </a:r>
          </a:p>
          <a:p>
            <a:r>
              <a:rPr lang="cs-CZ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Onemocnění sítnice – </a:t>
            </a:r>
            <a:r>
              <a:rPr lang="cs-CZ" cap="non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intravitreální</a:t>
            </a:r>
            <a:r>
              <a:rPr lang="cs-CZ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 nebo </a:t>
            </a:r>
            <a:r>
              <a:rPr lang="cs-CZ" cap="non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subretinální</a:t>
            </a:r>
            <a:r>
              <a:rPr lang="cs-CZ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 injekce</a:t>
            </a:r>
          </a:p>
          <a:p>
            <a:r>
              <a:rPr lang="cs-CZ" cap="non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Intravitreální</a:t>
            </a:r>
            <a:r>
              <a:rPr lang="cs-CZ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-méně invazivní, méně účinná, neproniká do hloubky sítnice, účinkuje jen ve vnitřní vrstvě sítnice</a:t>
            </a:r>
          </a:p>
          <a:p>
            <a:r>
              <a:rPr lang="cs-CZ" cap="non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Subretinální</a:t>
            </a:r>
            <a:r>
              <a:rPr lang="cs-CZ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-průnik do fotoreceptorů a RPE, účinnost 5-10x vyšší než u </a:t>
            </a:r>
            <a:r>
              <a:rPr lang="cs-CZ" cap="non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intravitreální</a:t>
            </a:r>
            <a:r>
              <a:rPr lang="cs-CZ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cap="non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inj</a:t>
            </a:r>
            <a:r>
              <a:rPr lang="cs-CZ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.,</a:t>
            </a:r>
          </a:p>
          <a:p>
            <a:pPr marL="0" indent="0">
              <a:buNone/>
            </a:pPr>
            <a:r>
              <a:rPr lang="cs-CZ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  riziko odchlípení sítnice  </a:t>
            </a:r>
          </a:p>
          <a:p>
            <a:endParaRPr lang="cs-CZ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4653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1117150"/>
          </a:xfrm>
        </p:spPr>
        <p:txBody>
          <a:bodyPr>
            <a:normAutofit/>
          </a:bodyPr>
          <a:lstStyle/>
          <a:p>
            <a:r>
              <a:rPr lang="cs-CZ" cap="none" dirty="0">
                <a:latin typeface="Arial" panose="020B0604020202020204" pitchFamily="34" charset="0"/>
                <a:cs typeface="Arial" panose="020B0604020202020204" pitchFamily="34" charset="0"/>
              </a:rPr>
              <a:t>Způsoby aplikace vektorů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22640394"/>
              </p:ext>
            </p:extLst>
          </p:nvPr>
        </p:nvGraphicFramePr>
        <p:xfrm>
          <a:off x="914400" y="1922463"/>
          <a:ext cx="10363200" cy="3571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08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Způsob podání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Cílové buňky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výhody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nevýhody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intravenózní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Vnitřní vrstvy sítnice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Žádné oční nežádoucí účinky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Fagocytóza částic, transfekce jiných tkání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periokulární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Fotoreceptory, RPE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Neinvazivní pro sítnici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Nízká transfekce sítnice a RPE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intravitreální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Vnitřní vrstvy sítnice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Zřídka oční nežádoucí účinky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Riziko </a:t>
                      </a:r>
                      <a:r>
                        <a:rPr lang="cs-CZ" dirty="0" err="1" smtClean="0"/>
                        <a:t>endoftalmitidy</a:t>
                      </a:r>
                      <a:r>
                        <a:rPr lang="cs-CZ" dirty="0" smtClean="0"/>
                        <a:t> a odchlípení sítnice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subretinální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Fotoreceptory, RPE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Nejvyšší účinek transfekce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Invazivní, </a:t>
                      </a:r>
                      <a:r>
                        <a:rPr lang="cs-CZ" dirty="0" err="1" smtClean="0"/>
                        <a:t>amoce</a:t>
                      </a:r>
                      <a:r>
                        <a:rPr lang="cs-CZ" dirty="0" smtClean="0"/>
                        <a:t> sítnice vede k buněčné smrti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suprachoroidální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Fotoreceptory, RPE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Nedochází k elevaci </a:t>
                      </a:r>
                      <a:r>
                        <a:rPr lang="cs-CZ" dirty="0" err="1" smtClean="0"/>
                        <a:t>neuroretiny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Vyšší </a:t>
                      </a:r>
                      <a:r>
                        <a:rPr lang="cs-CZ" smtClean="0"/>
                        <a:t>rychlost eliminace </a:t>
                      </a:r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2354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46042" y="330651"/>
            <a:ext cx="10364451" cy="1117150"/>
          </a:xfrm>
        </p:spPr>
        <p:txBody>
          <a:bodyPr>
            <a:normAutofit/>
          </a:bodyPr>
          <a:lstStyle/>
          <a:p>
            <a:r>
              <a:rPr lang="cs-CZ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Genová terapie-stádium klinických zkoušek</a:t>
            </a:r>
            <a:endParaRPr lang="cs-CZ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913774" y="1921934"/>
            <a:ext cx="10363826" cy="4047066"/>
          </a:xfrm>
        </p:spPr>
        <p:txBody>
          <a:bodyPr/>
          <a:lstStyle/>
          <a:p>
            <a:r>
              <a:rPr lang="cs-CZ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Fáze I – stanovení maximální tolerované dávky a bezpečnosti na nerandomizované skupině dobrovolníků</a:t>
            </a:r>
          </a:p>
          <a:p>
            <a:r>
              <a:rPr lang="cs-CZ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Fáze II – zjištění účinné dávky léku (nerandomizovaná studie)</a:t>
            </a:r>
          </a:p>
          <a:p>
            <a:r>
              <a:rPr lang="cs-CZ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Fáze III – porovnání účinnosti nového léku se standardní terapií (jedna skupina léčena běžně, druhá skupina novým lékem, dvojitě zaslepená studie), podle výsledku pak registrace léku</a:t>
            </a:r>
          </a:p>
          <a:p>
            <a:r>
              <a:rPr lang="cs-CZ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Fáze IV – sledování nežádoucích účinků léku po registraci v dlouhodobém užívání </a:t>
            </a:r>
          </a:p>
          <a:p>
            <a:endParaRPr lang="cs-CZ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0405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1117150"/>
          </a:xfrm>
        </p:spPr>
        <p:txBody>
          <a:bodyPr>
            <a:normAutofit/>
          </a:bodyPr>
          <a:lstStyle/>
          <a:p>
            <a:r>
              <a:rPr lang="cs-CZ" cap="non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Leberova</a:t>
            </a:r>
            <a:r>
              <a:rPr lang="cs-CZ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 kongenitální amauróza 2 (LCA)</a:t>
            </a:r>
            <a:endParaRPr lang="cs-CZ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913774" y="1921934"/>
            <a:ext cx="10363826" cy="4047066"/>
          </a:xfrm>
        </p:spPr>
        <p:txBody>
          <a:bodyPr/>
          <a:lstStyle/>
          <a:p>
            <a:r>
              <a:rPr lang="cs-CZ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Geneticky heterogenní skupina nemocí daná mutací nejméně 22 genů, výskyt v populaci méně než 1 na 1000000 narozených dětí</a:t>
            </a:r>
          </a:p>
          <a:p>
            <a:r>
              <a:rPr lang="cs-CZ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LCA – autosomálně recesivní, mutace v genu RPE65, gen exprimován v RPE, podílí se na recyklaci opsinu a rodopsinu (konvertuje </a:t>
            </a:r>
            <a:r>
              <a:rPr lang="cs-CZ" cap="non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all</a:t>
            </a:r>
            <a:r>
              <a:rPr lang="cs-CZ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cs-CZ" i="1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trans</a:t>
            </a:r>
            <a:r>
              <a:rPr lang="cs-CZ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cs-CZ" cap="non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retinoidy</a:t>
            </a:r>
            <a:r>
              <a:rPr lang="cs-CZ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 na 11-cis </a:t>
            </a:r>
            <a:r>
              <a:rPr lang="cs-CZ" cap="non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retinal</a:t>
            </a:r>
            <a:r>
              <a:rPr lang="cs-CZ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cs-CZ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Absence nebo nedostatečná funkce RPE65→hromadění </a:t>
            </a:r>
            <a:r>
              <a:rPr lang="cs-CZ" i="1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trans-</a:t>
            </a:r>
            <a:r>
              <a:rPr lang="cs-CZ" cap="non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retinyl</a:t>
            </a:r>
            <a:r>
              <a:rPr lang="cs-CZ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 esterů → degenerace fotoreceptorů </a:t>
            </a:r>
          </a:p>
          <a:p>
            <a:r>
              <a:rPr lang="cs-CZ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LCA2 navržena pro genovou terapii ( časná manifestace a dlouho zachovaná struktura sítnice</a:t>
            </a:r>
          </a:p>
          <a:p>
            <a:endParaRPr lang="cs-CZ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0189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pka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TM04033925[[fn=Kapka]]</Template>
  <TotalTime>1263</TotalTime>
  <Words>1434</Words>
  <Application>Microsoft Office PowerPoint</Application>
  <PresentationFormat>Širokoúhlá obrazovka</PresentationFormat>
  <Paragraphs>137</Paragraphs>
  <Slides>30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30</vt:i4>
      </vt:variant>
    </vt:vector>
  </HeadingPairs>
  <TitlesOfParts>
    <vt:vector size="34" baseType="lpstr">
      <vt:lpstr>Arial</vt:lpstr>
      <vt:lpstr>Times New Roman</vt:lpstr>
      <vt:lpstr>Tw Cen MT</vt:lpstr>
      <vt:lpstr>Kapka</vt:lpstr>
      <vt:lpstr>Genová terapie dědičných onemocnění sítnice a zrakového nervu: současný stav poznání</vt:lpstr>
      <vt:lpstr>Genová terapie</vt:lpstr>
      <vt:lpstr>Genová terapie</vt:lpstr>
      <vt:lpstr>Genová terapie</vt:lpstr>
      <vt:lpstr>Genová terapie</vt:lpstr>
      <vt:lpstr>Genová terapie</vt:lpstr>
      <vt:lpstr>Způsoby aplikace vektorů</vt:lpstr>
      <vt:lpstr>Genová terapie-stádium klinických zkoušek</vt:lpstr>
      <vt:lpstr>Leberova kongenitální amauróza 2 (LCA)</vt:lpstr>
      <vt:lpstr>Prezentace aplikace PowerPoint</vt:lpstr>
      <vt:lpstr>Leberova kongenitální amauróza 2 (LCA)</vt:lpstr>
      <vt:lpstr>Retinitis pigmentosa 38 (RP)</vt:lpstr>
      <vt:lpstr>Prezentace aplikace PowerPoint</vt:lpstr>
      <vt:lpstr>Retinitis pigmentosa 38 (RP)</vt:lpstr>
      <vt:lpstr>Stargardtova makulární degenerace</vt:lpstr>
      <vt:lpstr>Prezentace aplikace PowerPoint</vt:lpstr>
      <vt:lpstr>Chorioideremie </vt:lpstr>
      <vt:lpstr>Prezentace aplikace PowerPoint</vt:lpstr>
      <vt:lpstr>Leberova hereditární neuropatie optiku (LHON)</vt:lpstr>
      <vt:lpstr>Prezentace aplikace PowerPoint</vt:lpstr>
      <vt:lpstr>X-vázaná retinoschíza (XLRS)</vt:lpstr>
      <vt:lpstr>Prezentace aplikace PowerPoint</vt:lpstr>
      <vt:lpstr>Achromatopsie </vt:lpstr>
      <vt:lpstr>Prezentace aplikace PowerPoint</vt:lpstr>
      <vt:lpstr>Závěr </vt:lpstr>
      <vt:lpstr>Využití kmenových buněk v léčbě očních onemocnění</vt:lpstr>
      <vt:lpstr>Otázky studentů</vt:lpstr>
      <vt:lpstr>Otázky studentů</vt:lpstr>
      <vt:lpstr>Otázky studentů</vt:lpstr>
      <vt:lpstr>Změna barvy duhovky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Umělé slzy v léčbě suchého oka aneb není slza jako slza</dc:title>
  <dc:creator>Miki Skorkovský</dc:creator>
  <cp:lastModifiedBy>Miki Skorkovský</cp:lastModifiedBy>
  <cp:revision>120</cp:revision>
  <dcterms:created xsi:type="dcterms:W3CDTF">2016-10-16T15:40:52Z</dcterms:created>
  <dcterms:modified xsi:type="dcterms:W3CDTF">2016-12-13T08:18:11Z</dcterms:modified>
</cp:coreProperties>
</file>