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43"/>
  </p:notesMasterIdLst>
  <p:handoutMasterIdLst>
    <p:handoutMasterId r:id="rId44"/>
  </p:handoutMasterIdLst>
  <p:sldIdLst>
    <p:sldId id="256" r:id="rId5"/>
    <p:sldId id="341" r:id="rId6"/>
    <p:sldId id="264" r:id="rId7"/>
    <p:sldId id="342" r:id="rId8"/>
    <p:sldId id="293" r:id="rId9"/>
    <p:sldId id="344" r:id="rId10"/>
    <p:sldId id="296" r:id="rId11"/>
    <p:sldId id="297" r:id="rId12"/>
    <p:sldId id="298" r:id="rId13"/>
    <p:sldId id="299" r:id="rId14"/>
    <p:sldId id="301" r:id="rId15"/>
    <p:sldId id="345" r:id="rId16"/>
    <p:sldId id="302" r:id="rId17"/>
    <p:sldId id="303" r:id="rId18"/>
    <p:sldId id="304" r:id="rId19"/>
    <p:sldId id="305" r:id="rId20"/>
    <p:sldId id="306" r:id="rId21"/>
    <p:sldId id="307" r:id="rId22"/>
    <p:sldId id="308" r:id="rId23"/>
    <p:sldId id="309" r:id="rId24"/>
    <p:sldId id="310" r:id="rId25"/>
    <p:sldId id="321" r:id="rId26"/>
    <p:sldId id="322" r:id="rId27"/>
    <p:sldId id="323" r:id="rId28"/>
    <p:sldId id="324" r:id="rId29"/>
    <p:sldId id="325" r:id="rId30"/>
    <p:sldId id="326" r:id="rId31"/>
    <p:sldId id="311" r:id="rId32"/>
    <p:sldId id="312" r:id="rId33"/>
    <p:sldId id="313" r:id="rId34"/>
    <p:sldId id="314" r:id="rId35"/>
    <p:sldId id="315" r:id="rId36"/>
    <p:sldId id="316" r:id="rId37"/>
    <p:sldId id="317" r:id="rId38"/>
    <p:sldId id="318" r:id="rId39"/>
    <p:sldId id="319" r:id="rId40"/>
    <p:sldId id="320" r:id="rId41"/>
    <p:sldId id="343" r:id="rId4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505D6-A060-43D0-0F7C-05F87AA86144}" v="3" dt="2024-10-01T17:11:50.72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5768" autoAdjust="0"/>
  </p:normalViewPr>
  <p:slideViewPr>
    <p:cSldViewPr snapToGrid="0">
      <p:cViewPr varScale="1">
        <p:scale>
          <a:sx n="88" d="100"/>
          <a:sy n="88" d="100"/>
        </p:scale>
        <p:origin x="533" y="6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69"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na Slezáčková" userId="S::24238@muni.cz::81870b90-65ee-4311-b1b2-426775910038" providerId="AD" clId="Web-{CE8505D6-A060-43D0-0F7C-05F87AA86144}"/>
    <pc:docChg chg="modSld">
      <pc:chgData name="Alena Slezáčková" userId="S::24238@muni.cz::81870b90-65ee-4311-b1b2-426775910038" providerId="AD" clId="Web-{CE8505D6-A060-43D0-0F7C-05F87AA86144}" dt="2024-10-01T17:11:50.726" v="2" actId="20577"/>
      <pc:docMkLst>
        <pc:docMk/>
      </pc:docMkLst>
      <pc:sldChg chg="modSp">
        <pc:chgData name="Alena Slezáčková" userId="S::24238@muni.cz::81870b90-65ee-4311-b1b2-426775910038" providerId="AD" clId="Web-{CE8505D6-A060-43D0-0F7C-05F87AA86144}" dt="2024-10-01T17:11:50.726" v="2" actId="20577"/>
        <pc:sldMkLst>
          <pc:docMk/>
          <pc:sldMk cId="525640353" sldId="304"/>
        </pc:sldMkLst>
        <pc:spChg chg="mod">
          <ac:chgData name="Alena Slezáčková" userId="S::24238@muni.cz::81870b90-65ee-4311-b1b2-426775910038" providerId="AD" clId="Web-{CE8505D6-A060-43D0-0F7C-05F87AA86144}" dt="2024-10-01T17:11:50.726" v="2" actId="20577"/>
          <ac:spMkLst>
            <pc:docMk/>
            <pc:sldMk cId="525640353" sldId="304"/>
            <ac:spMk id="2" creationId="{082AA75B-1D0D-4279-99B1-7D865CA88A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17810-EB3E-417B-BBBD-FBAA9608A742}" type="datetime1">
              <a:rPr lang="en-GB" smtClean="0"/>
              <a:t>18/11/2024</a:t>
            </a:fld>
            <a:endParaRPr lang="en-GB"/>
          </a:p>
        </p:txBody>
      </p:sp>
      <p:sp>
        <p:nvSpPr>
          <p:cNvPr id="5" name="Footer Placeholder 4"/>
          <p:cNvSpPr>
            <a:spLocks noGrp="1"/>
          </p:cNvSpPr>
          <p:nvPr>
            <p:ph type="ftr" sz="quarter" idx="11"/>
          </p:nvPr>
        </p:nvSpPr>
        <p:spPr/>
        <p:txBody>
          <a:bodyPr/>
          <a:lstStyle/>
          <a:p>
            <a:r>
              <a:rPr lang="en-US"/>
              <a:t>Leandro Loriga Ph.D. - Masaryk University - Ethics</a:t>
            </a:r>
            <a:endParaRPr lang="en-GB"/>
          </a:p>
        </p:txBody>
      </p:sp>
      <p:sp>
        <p:nvSpPr>
          <p:cNvPr id="6" name="Slide Number Placeholder 5"/>
          <p:cNvSpPr>
            <a:spLocks noGrp="1"/>
          </p:cNvSpPr>
          <p:nvPr>
            <p:ph type="sldNum" sz="quarter" idx="12"/>
          </p:nvPr>
        </p:nvSpPr>
        <p:spPr/>
        <p:txBody>
          <a:bodyPr/>
          <a:lstStyle/>
          <a:p>
            <a:fld id="{A74CAA46-4D6D-4EDD-AA48-389E59911E74}" type="slidenum">
              <a:rPr lang="en-GB" smtClean="0"/>
              <a:t>‹#›</a:t>
            </a:fld>
            <a:endParaRPr lang="en-GB"/>
          </a:p>
        </p:txBody>
      </p:sp>
    </p:spTree>
    <p:extLst>
      <p:ext uri="{BB962C8B-B14F-4D97-AF65-F5344CB8AC3E}">
        <p14:creationId xmlns:p14="http://schemas.microsoft.com/office/powerpoint/2010/main" val="163946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enisa.millova@med.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smtClean="0"/>
              <a:t>Etika ve zdravotnictví</a:t>
            </a:r>
            <a:br>
              <a:rPr lang="cs-CZ" dirty="0" smtClean="0"/>
            </a:br>
            <a:r>
              <a:rPr lang="cs-CZ" dirty="0" smtClean="0"/>
              <a:t>3. setkání</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1"/>
            <a:ext cx="11361600" cy="1797381"/>
          </a:xfrm>
        </p:spPr>
        <p:txBody>
          <a:bodyPr/>
          <a:lstStyle/>
          <a:p>
            <a:endParaRPr lang="cs-CZ" dirty="0"/>
          </a:p>
          <a:p>
            <a:r>
              <a:rPr lang="cs-CZ" dirty="0">
                <a:solidFill>
                  <a:schemeClr val="bg1">
                    <a:lumMod val="50000"/>
                  </a:schemeClr>
                </a:solidFill>
              </a:rPr>
              <a:t>PhDr. </a:t>
            </a:r>
            <a:r>
              <a:rPr lang="cs-CZ" dirty="0" smtClean="0">
                <a:solidFill>
                  <a:schemeClr val="bg1">
                    <a:lumMod val="50000"/>
                  </a:schemeClr>
                </a:solidFill>
              </a:rPr>
              <a:t>Denisa Denglerová, </a:t>
            </a:r>
            <a:r>
              <a:rPr lang="cs-CZ" dirty="0">
                <a:solidFill>
                  <a:schemeClr val="bg1">
                    <a:lumMod val="50000"/>
                  </a:schemeClr>
                </a:solidFill>
              </a:rPr>
              <a:t>Ph.D</a:t>
            </a:r>
            <a:r>
              <a:rPr lang="cs-CZ" dirty="0" smtClean="0">
                <a:solidFill>
                  <a:schemeClr val="bg1">
                    <a:lumMod val="50000"/>
                  </a:schemeClr>
                </a:solidFill>
              </a:rPr>
              <a:t>.</a:t>
            </a:r>
          </a:p>
          <a:p>
            <a:r>
              <a:rPr lang="cs-CZ" dirty="0" smtClean="0">
                <a:hlinkClick r:id="rId2"/>
              </a:rPr>
              <a:t>denisa.denglerova@med.muni.cz</a:t>
            </a:r>
            <a:endParaRPr lang="cs-CZ" dirty="0">
              <a:solidFill>
                <a:schemeClr val="bg1">
                  <a:lumMod val="50000"/>
                </a:schemeClr>
              </a:solidFill>
            </a:endParaRPr>
          </a:p>
          <a:p>
            <a:r>
              <a:rPr lang="cs-CZ" dirty="0">
                <a:solidFill>
                  <a:schemeClr val="bg1">
                    <a:lumMod val="50000"/>
                  </a:schemeClr>
                </a:solidFill>
              </a:rPr>
              <a:t>Ústav lékařské psychologie a psychosomatiky</a:t>
            </a:r>
          </a:p>
          <a:p>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DEE3-CE7F-445F-8BDA-1F44FE1EECAC}"/>
              </a:ext>
            </a:extLst>
          </p:cNvPr>
          <p:cNvSpPr>
            <a:spLocks noGrp="1"/>
          </p:cNvSpPr>
          <p:nvPr>
            <p:ph type="title"/>
          </p:nvPr>
        </p:nvSpPr>
        <p:spPr>
          <a:xfrm>
            <a:off x="719400" y="511278"/>
            <a:ext cx="10753200" cy="451576"/>
          </a:xfrm>
        </p:spPr>
        <p:txBody>
          <a:bodyPr/>
          <a:lstStyle/>
          <a:p>
            <a:r>
              <a:rPr lang="cs-CZ" dirty="0"/>
              <a:t>KAZUISTIKA</a:t>
            </a:r>
          </a:p>
        </p:txBody>
      </p:sp>
      <p:sp>
        <p:nvSpPr>
          <p:cNvPr id="3" name="Zástupný symbol pro obsah 2">
            <a:extLst>
              <a:ext uri="{FF2B5EF4-FFF2-40B4-BE49-F238E27FC236}">
                <a16:creationId xmlns:a16="http://schemas.microsoft.com/office/drawing/2014/main" id="{F2F19C71-6A5D-42E8-B857-F03A74A55DBD}"/>
              </a:ext>
            </a:extLst>
          </p:cNvPr>
          <p:cNvSpPr>
            <a:spLocks noGrp="1"/>
          </p:cNvSpPr>
          <p:nvPr>
            <p:ph idx="1"/>
          </p:nvPr>
        </p:nvSpPr>
        <p:spPr>
          <a:xfrm>
            <a:off x="862149" y="1033670"/>
            <a:ext cx="10824754" cy="5744817"/>
          </a:xfrm>
        </p:spPr>
        <p:txBody>
          <a:bodyPr/>
          <a:lstStyle/>
          <a:p>
            <a:pPr marL="280392" lvl="1" algn="just">
              <a:lnSpc>
                <a:spcPts val="3376"/>
              </a:lnSpc>
            </a:pPr>
            <a:r>
              <a:rPr lang="cs-CZ" sz="1800" i="1" dirty="0">
                <a:solidFill>
                  <a:srgbClr val="202020"/>
                </a:solidFill>
                <a:latin typeface="+mj-lt"/>
                <a:ea typeface="Rosario"/>
                <a:cs typeface="Rosario"/>
                <a:sym typeface="Rosario"/>
              </a:rPr>
              <a:t>„Pacient, který je členem náboženské skupiny Svědkové Jehovovi, utrpí vážný úraz při autonehodě a má masivní krvácení. Lékař ví, že krevní transfuze je jediný způsob, jak pacienta zachránit. Pacient však na základě svého náboženského přesvědčení odmítá jakoukoli krevní transfuzi, i když je plně informován o tom, že by jeho život mohl být ohrožen bez této léčby.“</a:t>
            </a:r>
          </a:p>
          <a:p>
            <a:pPr marL="280392" lvl="1" algn="just">
              <a:lnSpc>
                <a:spcPts val="3376"/>
              </a:lnSpc>
            </a:pPr>
            <a:endParaRPr lang="cs-CZ" sz="1800" i="1" dirty="0">
              <a:solidFill>
                <a:srgbClr val="202020"/>
              </a:solidFill>
              <a:latin typeface="+mj-lt"/>
              <a:ea typeface="Rosario"/>
              <a:cs typeface="Rosario"/>
              <a:sym typeface="Rosario"/>
            </a:endParaRPr>
          </a:p>
          <a:p>
            <a:pPr marL="280392" lvl="1" algn="just">
              <a:lnSpc>
                <a:spcPts val="3376"/>
              </a:lnSpc>
            </a:pPr>
            <a:r>
              <a:rPr lang="cs-CZ" sz="1800" dirty="0">
                <a:solidFill>
                  <a:srgbClr val="C00000"/>
                </a:solidFill>
                <a:latin typeface="Impact" panose="020B0806030902050204" pitchFamily="34" charset="0"/>
                <a:ea typeface="Rosario"/>
                <a:cs typeface="Rosario"/>
                <a:sym typeface="Rosario"/>
              </a:rPr>
              <a:t>APLIKACE DEONTOLOGIE:</a:t>
            </a:r>
            <a:endParaRPr lang="en-US" sz="1800" dirty="0">
              <a:solidFill>
                <a:srgbClr val="C00000"/>
              </a:solidFill>
              <a:latin typeface="Impact" panose="020B0806030902050204" pitchFamily="34" charset="0"/>
              <a:ea typeface="Rosario"/>
              <a:cs typeface="Rosario"/>
              <a:sym typeface="Rosario"/>
            </a:endParaRPr>
          </a:p>
          <a:p>
            <a:pPr marL="700087" lvl="2" indent="-342900" algn="just">
              <a:lnSpc>
                <a:spcPts val="3376"/>
              </a:lnSpc>
              <a:buClr>
                <a:srgbClr val="0000DC"/>
              </a:buClr>
              <a:buFont typeface="Arial" panose="020B0604020202020204" pitchFamily="34" charset="0"/>
              <a:buChar char="•"/>
            </a:pPr>
            <a:r>
              <a:rPr lang="cs-CZ" sz="1800" dirty="0">
                <a:solidFill>
                  <a:srgbClr val="202020"/>
                </a:solidFill>
                <a:latin typeface="+mj-lt"/>
                <a:ea typeface="Rosario"/>
                <a:cs typeface="Rosario"/>
                <a:sym typeface="Rosario"/>
              </a:rPr>
              <a:t>Z pohledu deontologie je klíčové </a:t>
            </a:r>
            <a:r>
              <a:rPr lang="cs-CZ" sz="1800" b="1" dirty="0">
                <a:solidFill>
                  <a:srgbClr val="0000DC"/>
                </a:solidFill>
                <a:latin typeface="+mj-lt"/>
                <a:ea typeface="Rosario"/>
                <a:cs typeface="Rosario"/>
                <a:sym typeface="Rosario"/>
              </a:rPr>
              <a:t>respektovat pacientovu autonomii a jeho rozhodnutí</a:t>
            </a:r>
            <a:r>
              <a:rPr lang="cs-CZ" sz="1800" dirty="0">
                <a:solidFill>
                  <a:srgbClr val="202020"/>
                </a:solidFill>
                <a:latin typeface="+mj-lt"/>
                <a:ea typeface="Rosario"/>
                <a:cs typeface="Rosario"/>
                <a:sym typeface="Rosario"/>
              </a:rPr>
              <a:t>, i když by transfuze mohla zachránit jeho život. Pacientovo právo rozhodovat o vlastní léčbě má vyšší morální hodnotu než důsledky jeho rozhodnutí, a tedy i potenciální smrt.</a:t>
            </a:r>
          </a:p>
          <a:p>
            <a:pPr marL="700087" lvl="2" indent="-342900" algn="just">
              <a:lnSpc>
                <a:spcPts val="3376"/>
              </a:lnSpc>
              <a:buClr>
                <a:srgbClr val="0000DC"/>
              </a:buClr>
              <a:buFont typeface="Arial" panose="020B0604020202020204" pitchFamily="34" charset="0"/>
              <a:buChar char="•"/>
            </a:pPr>
            <a:endParaRPr lang="cs-CZ" sz="1800" dirty="0">
              <a:solidFill>
                <a:srgbClr val="202020"/>
              </a:solidFill>
              <a:latin typeface="+mj-lt"/>
              <a:ea typeface="Rosario"/>
              <a:cs typeface="Rosario"/>
              <a:sym typeface="Rosario"/>
            </a:endParaRPr>
          </a:p>
          <a:p>
            <a:pPr marL="179388" lvl="2" algn="just">
              <a:lnSpc>
                <a:spcPts val="3376"/>
              </a:lnSpc>
              <a:buClr>
                <a:srgbClr val="0000DC"/>
              </a:buClr>
            </a:pPr>
            <a:r>
              <a:rPr lang="cs-CZ" sz="1800" b="1" dirty="0">
                <a:solidFill>
                  <a:srgbClr val="C00000"/>
                </a:solidFill>
                <a:latin typeface="+mj-lt"/>
                <a:ea typeface="Rosario"/>
                <a:cs typeface="Rosario"/>
                <a:sym typeface="Rosario"/>
              </a:rPr>
              <a:t>Deontologický přístup: </a:t>
            </a:r>
            <a:r>
              <a:rPr lang="cs-CZ" sz="1800" dirty="0">
                <a:solidFill>
                  <a:srgbClr val="202020"/>
                </a:solidFill>
                <a:latin typeface="+mj-lt"/>
                <a:ea typeface="Rosario"/>
                <a:cs typeface="Rosario"/>
                <a:sym typeface="Rosario"/>
              </a:rPr>
              <a:t>Lékař má morální povinnost respektovat přání pacienta, protože zásada respektování autonomního rozhodnutí je klíčová. I když lékař nesouhlasí s rozhodnutím a důsledky mohou být smrtelné, jeho povinností je dodržet pacientovu volbu.</a:t>
            </a:r>
          </a:p>
          <a:p>
            <a:pPr marL="357187" lvl="2" algn="just">
              <a:lnSpc>
                <a:spcPts val="3376"/>
              </a:lnSpc>
              <a:buClr>
                <a:srgbClr val="0000DC"/>
              </a:buClr>
            </a:pPr>
            <a:endParaRPr lang="cs-CZ" sz="2000" dirty="0">
              <a:solidFill>
                <a:srgbClr val="202020"/>
              </a:solidFill>
              <a:latin typeface="+mj-lt"/>
              <a:ea typeface="Rosario"/>
              <a:cs typeface="Rosario"/>
              <a:sym typeface="Rosario"/>
            </a:endParaRPr>
          </a:p>
          <a:p>
            <a:endParaRPr lang="cs-CZ" sz="2000" dirty="0">
              <a:latin typeface="+mj-lt"/>
            </a:endParaRPr>
          </a:p>
        </p:txBody>
      </p:sp>
      <p:sp>
        <p:nvSpPr>
          <p:cNvPr id="5" name="Zástupný symbol pro číslo snímku 4">
            <a:extLst>
              <a:ext uri="{FF2B5EF4-FFF2-40B4-BE49-F238E27FC236}">
                <a16:creationId xmlns:a16="http://schemas.microsoft.com/office/drawing/2014/main" id="{AEC73CFE-B490-4040-8F9F-16603DFB7260}"/>
              </a:ext>
            </a:extLst>
          </p:cNvPr>
          <p:cNvSpPr>
            <a:spLocks noGrp="1"/>
          </p:cNvSpPr>
          <p:nvPr>
            <p:ph type="sldNum" sz="quarter" idx="12"/>
          </p:nvPr>
        </p:nvSpPr>
        <p:spPr/>
        <p:txBody>
          <a:bodyPr/>
          <a:lstStyle/>
          <a:p>
            <a:fld id="{A74CAA46-4D6D-4EDD-AA48-389E59911E74}" type="slidenum">
              <a:rPr lang="en-GB" smtClean="0"/>
              <a:t>10</a:t>
            </a:fld>
            <a:endParaRPr lang="en-GB"/>
          </a:p>
        </p:txBody>
      </p:sp>
    </p:spTree>
    <p:extLst>
      <p:ext uri="{BB962C8B-B14F-4D97-AF65-F5344CB8AC3E}">
        <p14:creationId xmlns:p14="http://schemas.microsoft.com/office/powerpoint/2010/main" val="326058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A79E59-DA05-4F1B-ACC7-56489A9B6C47}"/>
              </a:ext>
            </a:extLst>
          </p:cNvPr>
          <p:cNvSpPr>
            <a:spLocks noGrp="1"/>
          </p:cNvSpPr>
          <p:nvPr>
            <p:ph type="title"/>
          </p:nvPr>
        </p:nvSpPr>
        <p:spPr/>
        <p:txBody>
          <a:bodyPr/>
          <a:lstStyle/>
          <a:p>
            <a:r>
              <a:rPr lang="cs-CZ" dirty="0"/>
              <a:t>ETIKA </a:t>
            </a:r>
            <a:r>
              <a:rPr lang="cs-CZ" dirty="0" smtClean="0"/>
              <a:t>CTNOSTÍ</a:t>
            </a:r>
            <a:endParaRPr lang="cs-CZ" dirty="0"/>
          </a:p>
        </p:txBody>
      </p:sp>
      <p:sp>
        <p:nvSpPr>
          <p:cNvPr id="3" name="Zástupný symbol pro obsah 2">
            <a:extLst>
              <a:ext uri="{FF2B5EF4-FFF2-40B4-BE49-F238E27FC236}">
                <a16:creationId xmlns:a16="http://schemas.microsoft.com/office/drawing/2014/main" id="{09B8186E-87A4-41FE-9FC3-C51A69A87F2D}"/>
              </a:ext>
            </a:extLst>
          </p:cNvPr>
          <p:cNvSpPr>
            <a:spLocks noGrp="1"/>
          </p:cNvSpPr>
          <p:nvPr>
            <p:ph idx="1"/>
          </p:nvPr>
        </p:nvSpPr>
        <p:spPr>
          <a:xfrm>
            <a:off x="666000" y="1410789"/>
            <a:ext cx="11142823" cy="5225142"/>
          </a:xfrm>
        </p:spPr>
        <p:txBody>
          <a:bodyPr/>
          <a:lstStyle/>
          <a:p>
            <a:pPr marL="457200" indent="-457200">
              <a:buFont typeface="Arial" panose="020B0604020202020204" pitchFamily="34" charset="0"/>
              <a:buChar char="•"/>
            </a:pPr>
            <a:r>
              <a:rPr lang="cs-CZ" sz="2000" dirty="0">
                <a:solidFill>
                  <a:srgbClr val="202020"/>
                </a:solidFill>
                <a:latin typeface="+mj-lt"/>
                <a:ea typeface="Rosario"/>
                <a:cs typeface="Rosario"/>
                <a:sym typeface="Rosario"/>
              </a:rPr>
              <a:t>k</a:t>
            </a:r>
            <a:r>
              <a:rPr lang="cs-CZ" sz="2000" dirty="0" smtClean="0">
                <a:solidFill>
                  <a:srgbClr val="202020"/>
                </a:solidFill>
                <a:latin typeface="+mj-lt"/>
                <a:ea typeface="Rosario"/>
                <a:cs typeface="Rosario"/>
                <a:sym typeface="Rosario"/>
              </a:rPr>
              <a:t>odexy, úmluvy, pravidla (důležité např. v deontologii) – nejsou schopny dát odpověď ve všech situacích </a:t>
            </a:r>
          </a:p>
          <a:p>
            <a:pPr marL="457200" indent="-457200">
              <a:buFont typeface="Arial" panose="020B0604020202020204" pitchFamily="34" charset="0"/>
              <a:buChar char="•"/>
            </a:pPr>
            <a:r>
              <a:rPr lang="cs-CZ" sz="2000" dirty="0">
                <a:solidFill>
                  <a:srgbClr val="202020"/>
                </a:solidFill>
                <a:latin typeface="+mj-lt"/>
                <a:ea typeface="Rosario"/>
                <a:cs typeface="Rosario"/>
                <a:sym typeface="Rosario"/>
              </a:rPr>
              <a:t>e</a:t>
            </a:r>
            <a:r>
              <a:rPr lang="cs-CZ" sz="2000" dirty="0" smtClean="0">
                <a:solidFill>
                  <a:srgbClr val="202020"/>
                </a:solidFill>
                <a:latin typeface="+mj-lt"/>
                <a:ea typeface="Rosario"/>
                <a:cs typeface="Rosario"/>
                <a:sym typeface="Rosario"/>
              </a:rPr>
              <a:t>tika ctností klade </a:t>
            </a:r>
            <a:r>
              <a:rPr lang="cs-CZ" sz="2000" b="1" dirty="0">
                <a:solidFill>
                  <a:srgbClr val="0000DC"/>
                </a:solidFill>
                <a:latin typeface="+mj-lt"/>
                <a:ea typeface="Rosario"/>
                <a:cs typeface="Rosario"/>
                <a:sym typeface="Rosario"/>
              </a:rPr>
              <a:t>důraz na charakter a morální kvality </a:t>
            </a:r>
            <a:r>
              <a:rPr lang="cs-CZ" sz="2000" b="1" dirty="0" smtClean="0">
                <a:solidFill>
                  <a:srgbClr val="0000DC"/>
                </a:solidFill>
                <a:latin typeface="+mj-lt"/>
                <a:ea typeface="Rosario"/>
                <a:cs typeface="Rosario"/>
                <a:sym typeface="Rosario"/>
              </a:rPr>
              <a:t>člověka </a:t>
            </a:r>
            <a:r>
              <a:rPr lang="cs-CZ" sz="2000" dirty="0" smtClean="0">
                <a:solidFill>
                  <a:srgbClr val="202020"/>
                </a:solidFill>
                <a:latin typeface="+mj-lt"/>
                <a:ea typeface="Rosario"/>
                <a:cs typeface="Rosario"/>
                <a:sym typeface="Rosario"/>
              </a:rPr>
              <a:t> </a:t>
            </a:r>
          </a:p>
          <a:p>
            <a:pPr marL="457200" indent="-457200">
              <a:buFont typeface="Arial" panose="020B0604020202020204" pitchFamily="34" charset="0"/>
              <a:buChar char="•"/>
            </a:pPr>
            <a:r>
              <a:rPr lang="cs-CZ" sz="2000" b="1" dirty="0" smtClean="0">
                <a:solidFill>
                  <a:srgbClr val="0000DC"/>
                </a:solidFill>
                <a:latin typeface="+mj-lt"/>
                <a:ea typeface="Rosario"/>
                <a:cs typeface="Rosario"/>
                <a:sym typeface="Rosario"/>
              </a:rPr>
              <a:t>morální </a:t>
            </a:r>
            <a:r>
              <a:rPr lang="cs-CZ" sz="2000" b="1" dirty="0">
                <a:solidFill>
                  <a:srgbClr val="0000DC"/>
                </a:solidFill>
                <a:latin typeface="+mj-lt"/>
                <a:ea typeface="Rosario"/>
                <a:cs typeface="Rosario"/>
                <a:sym typeface="Rosario"/>
              </a:rPr>
              <a:t>jednání </a:t>
            </a:r>
            <a:r>
              <a:rPr lang="cs-CZ" sz="2000" b="1" dirty="0" smtClean="0">
                <a:solidFill>
                  <a:srgbClr val="0000DC"/>
                </a:solidFill>
                <a:latin typeface="+mj-lt"/>
                <a:ea typeface="Rosario"/>
                <a:cs typeface="Rosario"/>
                <a:sym typeface="Rosario"/>
              </a:rPr>
              <a:t>jako výsledek </a:t>
            </a:r>
            <a:r>
              <a:rPr lang="cs-CZ" sz="2000" b="1" dirty="0">
                <a:solidFill>
                  <a:srgbClr val="0000DC"/>
                </a:solidFill>
                <a:latin typeface="+mj-lt"/>
                <a:ea typeface="Rosario"/>
                <a:cs typeface="Rosario"/>
                <a:sym typeface="Rosario"/>
              </a:rPr>
              <a:t>ctností </a:t>
            </a:r>
            <a:r>
              <a:rPr lang="cs-CZ" sz="2000" dirty="0">
                <a:solidFill>
                  <a:srgbClr val="202020"/>
                </a:solidFill>
                <a:latin typeface="+mj-lt"/>
                <a:ea typeface="Rosario"/>
                <a:cs typeface="Rosario"/>
                <a:sym typeface="Rosario"/>
              </a:rPr>
              <a:t>– stabilních a rozvinutých vlastností osobnosti, jako jsou soucit, moudrost, trpělivost, upřímnost a </a:t>
            </a:r>
            <a:r>
              <a:rPr lang="cs-CZ" sz="2000" dirty="0" smtClean="0">
                <a:solidFill>
                  <a:srgbClr val="202020"/>
                </a:solidFill>
                <a:latin typeface="+mj-lt"/>
                <a:ea typeface="Rosario"/>
                <a:cs typeface="Rosario"/>
                <a:sym typeface="Rosario"/>
              </a:rPr>
              <a:t>odvaha</a:t>
            </a:r>
          </a:p>
          <a:p>
            <a:pPr marL="457200" indent="-457200">
              <a:buFont typeface="Arial" panose="020B0604020202020204" pitchFamily="34" charset="0"/>
              <a:buChar char="•"/>
            </a:pPr>
            <a:r>
              <a:rPr lang="cs-CZ" sz="2000" dirty="0">
                <a:solidFill>
                  <a:srgbClr val="202020"/>
                </a:solidFill>
                <a:latin typeface="+mj-lt"/>
                <a:ea typeface="Rosario"/>
                <a:cs typeface="Rosario"/>
                <a:sym typeface="Rosario"/>
              </a:rPr>
              <a:t>z</a:t>
            </a:r>
            <a:r>
              <a:rPr lang="cs-CZ" sz="2000" dirty="0" smtClean="0">
                <a:solidFill>
                  <a:srgbClr val="202020"/>
                </a:solidFill>
                <a:latin typeface="+mj-lt"/>
                <a:ea typeface="Rosario"/>
                <a:cs typeface="Rosario"/>
                <a:sym typeface="Rosario"/>
              </a:rPr>
              <a:t>ávisí na motivech člověka k danému činu, velmi důležité v pomáhajících profesích – stejný skutek je možné udělat z důvodu altruismu i z důvodu osobních či profesních ambicí</a:t>
            </a:r>
          </a:p>
          <a:p>
            <a:pPr marL="457200" indent="-457200">
              <a:buFont typeface="Arial" panose="020B0604020202020204" pitchFamily="34" charset="0"/>
              <a:buChar char="•"/>
            </a:pPr>
            <a:r>
              <a:rPr lang="cs-CZ" sz="2000" dirty="0">
                <a:solidFill>
                  <a:srgbClr val="202020"/>
                </a:solidFill>
                <a:latin typeface="+mj-lt"/>
                <a:ea typeface="Rosario"/>
                <a:cs typeface="Rosario"/>
                <a:sym typeface="Rosario"/>
              </a:rPr>
              <a:t>s</a:t>
            </a:r>
            <a:r>
              <a:rPr lang="cs-CZ" sz="2000" dirty="0" smtClean="0">
                <a:solidFill>
                  <a:srgbClr val="202020"/>
                </a:solidFill>
                <a:latin typeface="+mj-lt"/>
                <a:ea typeface="Rosario"/>
                <a:cs typeface="Rosario"/>
                <a:sym typeface="Rosario"/>
              </a:rPr>
              <a:t>právné </a:t>
            </a:r>
            <a:r>
              <a:rPr lang="cs-CZ" sz="2000" dirty="0">
                <a:solidFill>
                  <a:srgbClr val="202020"/>
                </a:solidFill>
                <a:latin typeface="+mj-lt"/>
                <a:ea typeface="Rosario"/>
                <a:cs typeface="Rosario"/>
                <a:sym typeface="Rosario"/>
              </a:rPr>
              <a:t>jednání vyplývá z toho, </a:t>
            </a:r>
            <a:r>
              <a:rPr lang="cs-CZ" sz="2000" b="1" dirty="0">
                <a:solidFill>
                  <a:srgbClr val="0000DC"/>
                </a:solidFill>
                <a:latin typeface="+mj-lt"/>
                <a:ea typeface="Rosario"/>
                <a:cs typeface="Rosario"/>
                <a:sym typeface="Rosario"/>
              </a:rPr>
              <a:t>jaký člověk je</a:t>
            </a:r>
            <a:r>
              <a:rPr lang="cs-CZ" sz="2000" dirty="0">
                <a:solidFill>
                  <a:srgbClr val="202020"/>
                </a:solidFill>
                <a:latin typeface="+mj-lt"/>
                <a:ea typeface="Rosario"/>
                <a:cs typeface="Rosario"/>
                <a:sym typeface="Rosario"/>
              </a:rPr>
              <a:t>, nikoli pouze z dodržování pravidel nebo dosahování konkrétních </a:t>
            </a:r>
            <a:r>
              <a:rPr lang="cs-CZ" sz="2000" dirty="0" smtClean="0">
                <a:solidFill>
                  <a:srgbClr val="202020"/>
                </a:solidFill>
                <a:latin typeface="+mj-lt"/>
                <a:ea typeface="Rosario"/>
                <a:cs typeface="Rosario"/>
                <a:sym typeface="Rosario"/>
              </a:rPr>
              <a:t>výsledků</a:t>
            </a:r>
            <a:endParaRPr lang="cs-CZ" sz="2000" dirty="0">
              <a:solidFill>
                <a:srgbClr val="202020"/>
              </a:solidFill>
              <a:latin typeface="+mj-lt"/>
              <a:ea typeface="Rosario"/>
              <a:cs typeface="Rosario"/>
              <a:sym typeface="Rosario"/>
            </a:endParaRPr>
          </a:p>
          <a:p>
            <a:pPr marL="457200" indent="-457200">
              <a:buFont typeface="Arial" panose="020B0604020202020204" pitchFamily="34" charset="0"/>
              <a:buChar char="•"/>
            </a:pPr>
            <a:endParaRPr lang="cs-CZ" sz="2200" dirty="0" smtClean="0">
              <a:solidFill>
                <a:srgbClr val="202020"/>
              </a:solidFill>
              <a:latin typeface="+mj-lt"/>
              <a:ea typeface="Rosario"/>
              <a:cs typeface="Rosario"/>
              <a:sym typeface="Rosario"/>
            </a:endParaRPr>
          </a:p>
          <a:p>
            <a:pPr marL="457200" indent="-457200">
              <a:buFont typeface="Arial" panose="020B0604020202020204" pitchFamily="34" charset="0"/>
              <a:buChar char="•"/>
            </a:pPr>
            <a:r>
              <a:rPr lang="cs-CZ" sz="2000" dirty="0" smtClean="0">
                <a:solidFill>
                  <a:srgbClr val="202020"/>
                </a:solidFill>
                <a:latin typeface="+mj-lt"/>
                <a:ea typeface="Rosario"/>
                <a:cs typeface="Rosario"/>
                <a:sym typeface="Rosario"/>
              </a:rPr>
              <a:t>modernější pojmenování etika morální zdatnosti </a:t>
            </a:r>
            <a:endParaRPr lang="cs-CZ" sz="2000" dirty="0">
              <a:solidFill>
                <a:srgbClr val="202020"/>
              </a:solidFill>
              <a:latin typeface="+mj-lt"/>
              <a:ea typeface="Rosario"/>
              <a:cs typeface="Rosario"/>
              <a:sym typeface="Rosario"/>
            </a:endParaRPr>
          </a:p>
          <a:p>
            <a:pPr marL="457200" indent="-457200">
              <a:buFont typeface="Arial" panose="020B0604020202020204" pitchFamily="34" charset="0"/>
              <a:buChar char="•"/>
            </a:pPr>
            <a:endParaRPr lang="cs-CZ" dirty="0" smtClean="0">
              <a:solidFill>
                <a:srgbClr val="202020"/>
              </a:solidFill>
              <a:latin typeface="Rosario"/>
              <a:ea typeface="Rosario"/>
              <a:cs typeface="Rosario"/>
              <a:sym typeface="Rosario"/>
            </a:endParaRPr>
          </a:p>
          <a:p>
            <a:r>
              <a:rPr lang="cs-CZ" sz="2000" i="1" dirty="0" smtClean="0">
                <a:solidFill>
                  <a:srgbClr val="202020"/>
                </a:solidFill>
                <a:latin typeface="+mj-lt"/>
                <a:ea typeface="Rosario"/>
                <a:cs typeface="Rosario"/>
                <a:sym typeface="Rosario"/>
              </a:rPr>
              <a:t>	K zamyšlení: Jaké ctnosti jsou důležité pro Vás?</a:t>
            </a:r>
            <a:endParaRPr lang="en-US" sz="2000" i="1" dirty="0">
              <a:solidFill>
                <a:srgbClr val="202020"/>
              </a:solidFill>
              <a:latin typeface="+mj-lt"/>
              <a:ea typeface="Rosario"/>
              <a:cs typeface="Rosario"/>
              <a:sym typeface="Rosario"/>
            </a:endParaRPr>
          </a:p>
          <a:p>
            <a:endParaRPr lang="cs-CZ" dirty="0"/>
          </a:p>
        </p:txBody>
      </p:sp>
      <p:sp>
        <p:nvSpPr>
          <p:cNvPr id="5" name="Zástupný symbol pro číslo snímku 4">
            <a:extLst>
              <a:ext uri="{FF2B5EF4-FFF2-40B4-BE49-F238E27FC236}">
                <a16:creationId xmlns:a16="http://schemas.microsoft.com/office/drawing/2014/main" id="{74EF89F5-1CE0-4D6B-8B99-2E9770675A37}"/>
              </a:ext>
            </a:extLst>
          </p:cNvPr>
          <p:cNvSpPr>
            <a:spLocks noGrp="1"/>
          </p:cNvSpPr>
          <p:nvPr>
            <p:ph type="sldNum" sz="quarter" idx="12"/>
          </p:nvPr>
        </p:nvSpPr>
        <p:spPr/>
        <p:txBody>
          <a:bodyPr/>
          <a:lstStyle/>
          <a:p>
            <a:fld id="{A74CAA46-4D6D-4EDD-AA48-389E59911E74}" type="slidenum">
              <a:rPr lang="en-GB" smtClean="0"/>
              <a:t>11</a:t>
            </a:fld>
            <a:endParaRPr lang="en-GB"/>
          </a:p>
        </p:txBody>
      </p:sp>
    </p:spTree>
    <p:extLst>
      <p:ext uri="{BB962C8B-B14F-4D97-AF65-F5344CB8AC3E}">
        <p14:creationId xmlns:p14="http://schemas.microsoft.com/office/powerpoint/2010/main" val="338737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CTNOSTÍ - PŘEDSTAVITELÉ</a:t>
            </a:r>
            <a:endParaRPr lang="cs-CZ" dirty="0"/>
          </a:p>
        </p:txBody>
      </p:sp>
      <p:sp>
        <p:nvSpPr>
          <p:cNvPr id="3" name="Zástupný symbol pro obsah 2"/>
          <p:cNvSpPr>
            <a:spLocks noGrp="1"/>
          </p:cNvSpPr>
          <p:nvPr>
            <p:ph idx="1"/>
          </p:nvPr>
        </p:nvSpPr>
        <p:spPr>
          <a:xfrm>
            <a:off x="718800" y="1871999"/>
            <a:ext cx="10753200" cy="4180457"/>
          </a:xfrm>
        </p:spPr>
        <p:txBody>
          <a:bodyPr/>
          <a:lstStyle/>
          <a:p>
            <a:pPr marL="457200" indent="-457200">
              <a:buFont typeface="Arial" panose="020B0604020202020204" pitchFamily="34" charset="0"/>
              <a:buChar char="•"/>
            </a:pPr>
            <a:r>
              <a:rPr lang="cs-CZ" sz="2200" b="1" dirty="0" smtClean="0">
                <a:solidFill>
                  <a:srgbClr val="202020"/>
                </a:solidFill>
                <a:ea typeface="Rosario"/>
                <a:cs typeface="Rosario"/>
                <a:sym typeface="Rosario"/>
              </a:rPr>
              <a:t>Aristoteles </a:t>
            </a:r>
          </a:p>
          <a:p>
            <a:pPr marL="1371600" lvl="2" indent="-457200">
              <a:buFont typeface="Arial" panose="020B0604020202020204" pitchFamily="34" charset="0"/>
              <a:buChar char="•"/>
            </a:pPr>
            <a:r>
              <a:rPr lang="cs-CZ" sz="1600" dirty="0">
                <a:solidFill>
                  <a:srgbClr val="202020"/>
                </a:solidFill>
                <a:ea typeface="Rosario"/>
                <a:cs typeface="Rosario"/>
                <a:sym typeface="Rosario"/>
              </a:rPr>
              <a:t>p</a:t>
            </a:r>
            <a:r>
              <a:rPr lang="cs-CZ" sz="1600" dirty="0" smtClean="0">
                <a:solidFill>
                  <a:srgbClr val="202020"/>
                </a:solidFill>
                <a:ea typeface="Rosario"/>
                <a:cs typeface="Rosario"/>
                <a:sym typeface="Rosario"/>
              </a:rPr>
              <a:t>ůvodní myšlenky etiky ctností</a:t>
            </a:r>
          </a:p>
          <a:p>
            <a:pPr marL="1371600" lvl="2" indent="-457200">
              <a:buFont typeface="Arial" panose="020B0604020202020204" pitchFamily="34" charset="0"/>
              <a:buChar char="•"/>
            </a:pPr>
            <a:r>
              <a:rPr lang="cs-CZ" sz="1600" dirty="0" err="1" smtClean="0"/>
              <a:t>eudaimonia</a:t>
            </a:r>
            <a:r>
              <a:rPr lang="cs-CZ" sz="1600" dirty="0" smtClean="0"/>
              <a:t> = štěstí</a:t>
            </a:r>
            <a:r>
              <a:rPr lang="cs-CZ" sz="1600" dirty="0"/>
              <a:t>,</a:t>
            </a:r>
            <a:r>
              <a:rPr lang="cs-CZ" sz="1600" dirty="0" smtClean="0"/>
              <a:t> zdařilý život, blaženost </a:t>
            </a:r>
            <a:endParaRPr lang="cs-CZ" sz="1600" dirty="0"/>
          </a:p>
          <a:p>
            <a:pPr marL="1371600" lvl="2" indent="-457200">
              <a:buFont typeface="Arial" panose="020B0604020202020204" pitchFamily="34" charset="0"/>
              <a:buChar char="•"/>
            </a:pPr>
            <a:r>
              <a:rPr lang="cs-CZ" sz="1600" dirty="0" err="1" smtClean="0"/>
              <a:t>areté</a:t>
            </a:r>
            <a:r>
              <a:rPr lang="cs-CZ" sz="1600" dirty="0" smtClean="0"/>
              <a:t> = ctnost</a:t>
            </a:r>
            <a:r>
              <a:rPr lang="cs-CZ" sz="1600" dirty="0"/>
              <a:t>, výtečnost, </a:t>
            </a:r>
            <a:r>
              <a:rPr lang="cs-CZ" sz="1600" dirty="0" smtClean="0"/>
              <a:t>zdatnost </a:t>
            </a:r>
          </a:p>
          <a:p>
            <a:pPr marL="1371600" lvl="2" indent="-457200">
              <a:buFont typeface="Arial" panose="020B0604020202020204" pitchFamily="34" charset="0"/>
              <a:buChar char="•"/>
            </a:pPr>
            <a:r>
              <a:rPr lang="cs-CZ" sz="1600" dirty="0" smtClean="0"/>
              <a:t>jak dosáhnout </a:t>
            </a:r>
            <a:r>
              <a:rPr lang="cs-CZ" sz="1600" dirty="0" err="1" smtClean="0"/>
              <a:t>eudaimonie</a:t>
            </a:r>
            <a:r>
              <a:rPr lang="cs-CZ" sz="1600" dirty="0" smtClean="0"/>
              <a:t> dle Aristotela - zdařilý </a:t>
            </a:r>
            <a:r>
              <a:rPr lang="cs-CZ" sz="1600" dirty="0"/>
              <a:t>život spočívá v činnosti lidské </a:t>
            </a:r>
            <a:r>
              <a:rPr lang="cs-CZ" sz="1600" dirty="0" smtClean="0"/>
              <a:t>duše</a:t>
            </a:r>
            <a:endParaRPr lang="cs-CZ" sz="1600" b="1" dirty="0" smtClean="0">
              <a:solidFill>
                <a:srgbClr val="202020"/>
              </a:solidFill>
              <a:ea typeface="Rosario"/>
              <a:cs typeface="Rosario"/>
              <a:sym typeface="Rosario"/>
            </a:endParaRPr>
          </a:p>
          <a:p>
            <a:pPr marL="457200" indent="-457200">
              <a:buFont typeface="Arial" panose="020B0604020202020204" pitchFamily="34" charset="0"/>
              <a:buChar char="•"/>
            </a:pPr>
            <a:endParaRPr lang="cs-CZ" sz="2200" b="1" dirty="0" smtClean="0">
              <a:solidFill>
                <a:srgbClr val="202020"/>
              </a:solidFill>
              <a:ea typeface="Rosario"/>
              <a:cs typeface="Rosario"/>
              <a:sym typeface="Rosario"/>
            </a:endParaRPr>
          </a:p>
          <a:p>
            <a:pPr marL="457200" indent="-457200">
              <a:buFont typeface="Arial" panose="020B0604020202020204" pitchFamily="34" charset="0"/>
              <a:buChar char="•"/>
            </a:pPr>
            <a:r>
              <a:rPr lang="cs-CZ" sz="2200" b="1" dirty="0" smtClean="0">
                <a:solidFill>
                  <a:srgbClr val="202020"/>
                </a:solidFill>
                <a:ea typeface="Rosario"/>
                <a:cs typeface="Rosario"/>
                <a:sym typeface="Rosario"/>
              </a:rPr>
              <a:t>Elizabeth </a:t>
            </a:r>
            <a:r>
              <a:rPr lang="cs-CZ" sz="2200" b="1" dirty="0" err="1">
                <a:solidFill>
                  <a:srgbClr val="202020"/>
                </a:solidFill>
                <a:ea typeface="Rosario"/>
                <a:cs typeface="Rosario"/>
                <a:sym typeface="Rosario"/>
              </a:rPr>
              <a:t>Anscombe</a:t>
            </a:r>
            <a:r>
              <a:rPr lang="cs-CZ" sz="2200" b="1" dirty="0">
                <a:solidFill>
                  <a:srgbClr val="202020"/>
                </a:solidFill>
                <a:ea typeface="Rosario"/>
                <a:cs typeface="Rosario"/>
                <a:sym typeface="Rosario"/>
              </a:rPr>
              <a:t> </a:t>
            </a:r>
          </a:p>
          <a:p>
            <a:pPr marL="1371600" lvl="2" indent="-457200">
              <a:buFont typeface="Arial" panose="020B0604020202020204" pitchFamily="34" charset="0"/>
              <a:buChar char="•"/>
            </a:pPr>
            <a:r>
              <a:rPr lang="cs-CZ" sz="1600" dirty="0">
                <a:solidFill>
                  <a:srgbClr val="202020"/>
                </a:solidFill>
                <a:ea typeface="Rosario"/>
                <a:cs typeface="Rosario"/>
                <a:sym typeface="Rosario"/>
              </a:rPr>
              <a:t>žačka L. </a:t>
            </a:r>
            <a:r>
              <a:rPr lang="cs-CZ" sz="1600" dirty="0" err="1">
                <a:solidFill>
                  <a:srgbClr val="202020"/>
                </a:solidFill>
                <a:ea typeface="Rosario"/>
                <a:cs typeface="Rosario"/>
                <a:sym typeface="Rosario"/>
              </a:rPr>
              <a:t>Wittgensteina</a:t>
            </a:r>
            <a:endParaRPr lang="cs-CZ" sz="1600" dirty="0">
              <a:solidFill>
                <a:srgbClr val="202020"/>
              </a:solidFill>
              <a:ea typeface="Rosario"/>
              <a:cs typeface="Rosario"/>
              <a:sym typeface="Rosario"/>
            </a:endParaRPr>
          </a:p>
          <a:p>
            <a:pPr marL="1371600" lvl="2" indent="-457200">
              <a:buFont typeface="Arial" panose="020B0604020202020204" pitchFamily="34" charset="0"/>
              <a:buChar char="•"/>
            </a:pPr>
            <a:r>
              <a:rPr lang="cs-CZ" sz="1600" dirty="0" err="1">
                <a:solidFill>
                  <a:srgbClr val="202020"/>
                </a:solidFill>
                <a:ea typeface="Rosario"/>
                <a:cs typeface="Rosario"/>
                <a:sym typeface="Rosario"/>
              </a:rPr>
              <a:t>Modern</a:t>
            </a:r>
            <a:r>
              <a:rPr lang="cs-CZ" sz="1600" dirty="0">
                <a:solidFill>
                  <a:srgbClr val="202020"/>
                </a:solidFill>
                <a:ea typeface="Rosario"/>
                <a:cs typeface="Rosario"/>
                <a:sym typeface="Rosario"/>
              </a:rPr>
              <a:t> </a:t>
            </a:r>
            <a:r>
              <a:rPr lang="cs-CZ" sz="1600" dirty="0" err="1">
                <a:solidFill>
                  <a:srgbClr val="202020"/>
                </a:solidFill>
                <a:ea typeface="Rosario"/>
                <a:cs typeface="Rosario"/>
                <a:sym typeface="Rosario"/>
              </a:rPr>
              <a:t>Moral</a:t>
            </a:r>
            <a:r>
              <a:rPr lang="cs-CZ" sz="1600" dirty="0">
                <a:solidFill>
                  <a:srgbClr val="202020"/>
                </a:solidFill>
                <a:ea typeface="Rosario"/>
                <a:cs typeface="Rosario"/>
                <a:sym typeface="Rosario"/>
              </a:rPr>
              <a:t> </a:t>
            </a:r>
            <a:r>
              <a:rPr lang="cs-CZ" sz="1600" dirty="0" err="1">
                <a:solidFill>
                  <a:srgbClr val="202020"/>
                </a:solidFill>
                <a:ea typeface="Rosario"/>
                <a:cs typeface="Rosario"/>
                <a:sym typeface="Rosario"/>
              </a:rPr>
              <a:t>Philosophy</a:t>
            </a:r>
            <a:r>
              <a:rPr lang="cs-CZ" sz="1600" dirty="0">
                <a:solidFill>
                  <a:srgbClr val="202020"/>
                </a:solidFill>
                <a:ea typeface="Rosario"/>
                <a:cs typeface="Rosario"/>
                <a:sym typeface="Rosario"/>
              </a:rPr>
              <a:t> (1958) – </a:t>
            </a:r>
            <a:r>
              <a:rPr lang="cs-CZ" sz="1600" dirty="0" err="1">
                <a:solidFill>
                  <a:srgbClr val="202020"/>
                </a:solidFill>
                <a:ea typeface="Rosario"/>
                <a:cs typeface="Rosario"/>
                <a:sym typeface="Rosario"/>
              </a:rPr>
              <a:t>konsekvencionalismus</a:t>
            </a:r>
            <a:endParaRPr lang="cs-CZ" sz="1600" dirty="0">
              <a:solidFill>
                <a:srgbClr val="202020"/>
              </a:solidFill>
              <a:ea typeface="Rosario"/>
              <a:cs typeface="Rosario"/>
              <a:sym typeface="Rosario"/>
            </a:endParaRPr>
          </a:p>
          <a:p>
            <a:pPr marL="1371600" lvl="2" indent="-457200">
              <a:buFont typeface="Arial" panose="020B0604020202020204" pitchFamily="34" charset="0"/>
              <a:buChar char="•"/>
            </a:pPr>
            <a:r>
              <a:rPr lang="cs-CZ" sz="1600" dirty="0">
                <a:solidFill>
                  <a:srgbClr val="202020"/>
                </a:solidFill>
                <a:ea typeface="Rosario"/>
                <a:cs typeface="Rosario"/>
                <a:sym typeface="Rosario"/>
              </a:rPr>
              <a:t>spravedlivé vedení války</a:t>
            </a:r>
          </a:p>
          <a:p>
            <a:pPr marL="1371600" lvl="2" indent="-457200">
              <a:buFont typeface="Arial" panose="020B0604020202020204" pitchFamily="34" charset="0"/>
              <a:buChar char="•"/>
            </a:pPr>
            <a:r>
              <a:rPr lang="cs-CZ" sz="1600" dirty="0">
                <a:solidFill>
                  <a:srgbClr val="202020"/>
                </a:solidFill>
                <a:ea typeface="Rosario"/>
                <a:cs typeface="Rosario"/>
                <a:sym typeface="Rosario"/>
              </a:rPr>
              <a:t>sexuální </a:t>
            </a:r>
            <a:r>
              <a:rPr lang="cs-CZ" sz="1600" dirty="0" smtClean="0">
                <a:solidFill>
                  <a:srgbClr val="202020"/>
                </a:solidFill>
                <a:ea typeface="Rosario"/>
                <a:cs typeface="Rosario"/>
                <a:sym typeface="Rosario"/>
              </a:rPr>
              <a:t>etika</a:t>
            </a:r>
          </a:p>
          <a:p>
            <a:pPr marL="1371600" lvl="2" indent="-457200">
              <a:buFont typeface="Arial" panose="020B0604020202020204" pitchFamily="34" charset="0"/>
              <a:buChar char="•"/>
            </a:pPr>
            <a:endParaRPr lang="cs-CZ" sz="1600" dirty="0">
              <a:solidFill>
                <a:srgbClr val="202020"/>
              </a:solidFill>
              <a:ea typeface="Rosario"/>
              <a:cs typeface="Rosario"/>
              <a:sym typeface="Rosario"/>
            </a:endParaRPr>
          </a:p>
          <a:p>
            <a:pPr marL="457200" lvl="1" indent="-457200">
              <a:buFont typeface="Arial" panose="020B0604020202020204" pitchFamily="34" charset="0"/>
              <a:buChar char="•"/>
            </a:pPr>
            <a:endParaRPr lang="cs-CZ" sz="2200" b="1" dirty="0" smtClean="0">
              <a:solidFill>
                <a:srgbClr val="202020"/>
              </a:solidFill>
              <a:ea typeface="Rosario"/>
              <a:cs typeface="Rosario"/>
              <a:sym typeface="Rosario"/>
            </a:endParaRPr>
          </a:p>
          <a:p>
            <a:pPr marL="457200" lvl="1" indent="-457200">
              <a:buFont typeface="Arial" panose="020B0604020202020204" pitchFamily="34" charset="0"/>
              <a:buChar char="•"/>
            </a:pPr>
            <a:r>
              <a:rPr lang="cs-CZ" sz="2200" b="1" dirty="0" smtClean="0">
                <a:solidFill>
                  <a:srgbClr val="202020"/>
                </a:solidFill>
                <a:ea typeface="Rosario"/>
                <a:cs typeface="Rosario"/>
                <a:sym typeface="Rosario"/>
              </a:rPr>
              <a:t>Edmund D. </a:t>
            </a:r>
            <a:r>
              <a:rPr lang="cs-CZ" sz="2200" b="1" dirty="0" err="1" smtClean="0">
                <a:solidFill>
                  <a:srgbClr val="202020"/>
                </a:solidFill>
                <a:ea typeface="Rosario"/>
                <a:cs typeface="Rosario"/>
                <a:sym typeface="Rosario"/>
              </a:rPr>
              <a:t>Pellegrino</a:t>
            </a:r>
            <a:r>
              <a:rPr lang="cs-CZ" sz="2200" b="1" dirty="0" smtClean="0">
                <a:solidFill>
                  <a:srgbClr val="202020"/>
                </a:solidFill>
                <a:ea typeface="Rosario"/>
                <a:cs typeface="Rosario"/>
                <a:sym typeface="Rosario"/>
              </a:rPr>
              <a:t> (1920-2013) </a:t>
            </a:r>
          </a:p>
          <a:p>
            <a:pPr marL="1371600" lvl="2" indent="-457200">
              <a:buFont typeface="Arial" panose="020B0604020202020204" pitchFamily="34" charset="0"/>
              <a:buChar char="•"/>
            </a:pPr>
            <a:r>
              <a:rPr lang="cs-CZ" sz="1600" dirty="0" smtClean="0">
                <a:solidFill>
                  <a:srgbClr val="202020"/>
                </a:solidFill>
                <a:ea typeface="Rosario"/>
                <a:cs typeface="Rosario"/>
                <a:sym typeface="Rosario"/>
              </a:rPr>
              <a:t>zakladatel moderní biomedicínské etiky</a:t>
            </a:r>
            <a:endParaRPr lang="cs-CZ" sz="1600" dirty="0">
              <a:solidFill>
                <a:srgbClr val="202020"/>
              </a:solidFill>
              <a:ea typeface="Rosario"/>
              <a:cs typeface="Rosario"/>
              <a:sym typeface="Rosario"/>
            </a:endParaRPr>
          </a:p>
        </p:txBody>
      </p:sp>
      <p:sp>
        <p:nvSpPr>
          <p:cNvPr id="5" name="Zástupný symbol pro číslo snímku 4"/>
          <p:cNvSpPr>
            <a:spLocks noGrp="1"/>
          </p:cNvSpPr>
          <p:nvPr>
            <p:ph type="sldNum" sz="quarter" idx="12"/>
          </p:nvPr>
        </p:nvSpPr>
        <p:spPr/>
        <p:txBody>
          <a:bodyPr/>
          <a:lstStyle/>
          <a:p>
            <a:fld id="{A74CAA46-4D6D-4EDD-AA48-389E59911E74}" type="slidenum">
              <a:rPr lang="en-GB" smtClean="0"/>
              <a:t>12</a:t>
            </a:fld>
            <a:endParaRPr lang="en-GB"/>
          </a:p>
        </p:txBody>
      </p:sp>
      <p:pic>
        <p:nvPicPr>
          <p:cNvPr id="6" name="Obrázek 5">
            <a:extLst>
              <a:ext uri="{FF2B5EF4-FFF2-40B4-BE49-F238E27FC236}">
                <a16:creationId xmlns:a16="http://schemas.microsoft.com/office/drawing/2014/main" id="{60A5FEAF-15EE-4F03-9378-C55C8847C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61" y="3716761"/>
            <a:ext cx="2180008" cy="1450696"/>
          </a:xfrm>
          <a:prstGeom prst="rect">
            <a:avLst/>
          </a:prstGeom>
        </p:spPr>
      </p:pic>
      <p:pic>
        <p:nvPicPr>
          <p:cNvPr id="7" name="Obrázek 6">
            <a:extLst>
              <a:ext uri="{FF2B5EF4-FFF2-40B4-BE49-F238E27FC236}">
                <a16:creationId xmlns:a16="http://schemas.microsoft.com/office/drawing/2014/main" id="{1BB11395-AA7D-42CD-88A0-860B629AB20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91165" y="1770633"/>
            <a:ext cx="1245704" cy="1245704"/>
          </a:xfrm>
          <a:prstGeom prst="rect">
            <a:avLst/>
          </a:prstGeom>
        </p:spPr>
      </p:pic>
    </p:spTree>
    <p:extLst>
      <p:ext uri="{BB962C8B-B14F-4D97-AF65-F5344CB8AC3E}">
        <p14:creationId xmlns:p14="http://schemas.microsoft.com/office/powerpoint/2010/main" val="38815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85AB8-FC9C-49A0-AA0E-B9BEC26F7853}"/>
              </a:ext>
            </a:extLst>
          </p:cNvPr>
          <p:cNvSpPr>
            <a:spLocks noGrp="1"/>
          </p:cNvSpPr>
          <p:nvPr>
            <p:ph type="title"/>
          </p:nvPr>
        </p:nvSpPr>
        <p:spPr/>
        <p:txBody>
          <a:bodyPr/>
          <a:lstStyle/>
          <a:p>
            <a:r>
              <a:rPr lang="cs-CZ" dirty="0"/>
              <a:t>ETIKA CNOSTÍ – ZÁKLADNÍ PRINCIPY</a:t>
            </a:r>
          </a:p>
        </p:txBody>
      </p:sp>
      <p:sp>
        <p:nvSpPr>
          <p:cNvPr id="3" name="Zástupný symbol pro obsah 2">
            <a:extLst>
              <a:ext uri="{FF2B5EF4-FFF2-40B4-BE49-F238E27FC236}">
                <a16:creationId xmlns:a16="http://schemas.microsoft.com/office/drawing/2014/main" id="{6358C3BE-1382-4C1D-9210-DD4B66B4F31F}"/>
              </a:ext>
            </a:extLst>
          </p:cNvPr>
          <p:cNvSpPr>
            <a:spLocks noGrp="1"/>
          </p:cNvSpPr>
          <p:nvPr>
            <p:ph idx="1"/>
          </p:nvPr>
        </p:nvSpPr>
        <p:spPr>
          <a:xfrm>
            <a:off x="923110" y="1872000"/>
            <a:ext cx="10101942" cy="3960000"/>
          </a:xfrm>
        </p:spPr>
        <p:txBody>
          <a:bodyPr/>
          <a:lstStyle/>
          <a:p>
            <a:pPr marL="0" lvl="2" algn="just">
              <a:lnSpc>
                <a:spcPts val="3376"/>
              </a:lnSpc>
            </a:pPr>
            <a:r>
              <a:rPr lang="cs-CZ" sz="2400" dirty="0">
                <a:solidFill>
                  <a:srgbClr val="202020"/>
                </a:solidFill>
                <a:latin typeface="+mj-lt"/>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1) Ctnosti: </a:t>
            </a:r>
            <a:r>
              <a:rPr lang="cs-CZ" sz="2000" dirty="0">
                <a:solidFill>
                  <a:srgbClr val="202020"/>
                </a:solidFill>
                <a:latin typeface="+mj-lt"/>
                <a:ea typeface="Rosario"/>
                <a:cs typeface="Rosario"/>
                <a:sym typeface="Rosario"/>
              </a:rPr>
              <a:t>stabilní charakterové vlastnosti, které vedou k morálně správnému jednání. Člověk se učí ctnostnému chování prostřednictvím zkušeností a morálního růstu.</a:t>
            </a:r>
          </a:p>
          <a:p>
            <a:pPr marL="0" lvl="2" algn="just">
              <a:lnSpc>
                <a:spcPts val="3376"/>
              </a:lnSpc>
            </a:pPr>
            <a:endParaRPr lang="cs-CZ" sz="2000" dirty="0">
              <a:solidFill>
                <a:srgbClr val="202020"/>
              </a:solidFill>
              <a:latin typeface="+mj-lt"/>
              <a:ea typeface="Rosario"/>
              <a:cs typeface="Rosario"/>
              <a:sym typeface="Rosario"/>
            </a:endParaRPr>
          </a:p>
          <a:p>
            <a:pPr marL="0" lvl="2" algn="just">
              <a:lnSpc>
                <a:spcPts val="3376"/>
              </a:lnSpc>
            </a:pPr>
            <a:r>
              <a:rPr lang="cs-CZ" sz="2000" dirty="0">
                <a:solidFill>
                  <a:srgbClr val="202020"/>
                </a:solidFill>
                <a:latin typeface="+mj-lt"/>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2) Morální vývoj: </a:t>
            </a:r>
            <a:r>
              <a:rPr lang="cs-CZ" sz="2000" dirty="0">
                <a:solidFill>
                  <a:srgbClr val="202020"/>
                </a:solidFill>
                <a:latin typeface="+mj-lt"/>
                <a:ea typeface="Rosario"/>
                <a:cs typeface="Rosario"/>
                <a:sym typeface="Rosario"/>
              </a:rPr>
              <a:t>klíčovým aspektem je osobní růst a zlepšování morálního charakteru jedince. Morální rozhodnutí by mělo odrážet osobnost lékaře, který jedná podle svých ctností.</a:t>
            </a:r>
          </a:p>
          <a:p>
            <a:pPr marL="0" lvl="2" algn="just">
              <a:lnSpc>
                <a:spcPts val="3376"/>
              </a:lnSpc>
            </a:pPr>
            <a:endParaRPr lang="cs-CZ" sz="2000" dirty="0">
              <a:solidFill>
                <a:srgbClr val="202020"/>
              </a:solidFill>
              <a:latin typeface="+mj-lt"/>
              <a:ea typeface="Rosario"/>
              <a:cs typeface="Rosario"/>
              <a:sym typeface="Rosario"/>
            </a:endParaRPr>
          </a:p>
          <a:p>
            <a:pPr marL="0" lvl="2" algn="just">
              <a:lnSpc>
                <a:spcPts val="3376"/>
              </a:lnSpc>
            </a:pPr>
            <a:r>
              <a:rPr lang="cs-CZ" sz="2000" dirty="0">
                <a:solidFill>
                  <a:srgbClr val="202020"/>
                </a:solidFill>
                <a:latin typeface="+mj-lt"/>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3) Zaměření na celý život: </a:t>
            </a:r>
            <a:r>
              <a:rPr lang="cs-CZ" sz="2000" dirty="0">
                <a:solidFill>
                  <a:srgbClr val="202020"/>
                </a:solidFill>
                <a:latin typeface="+mj-lt"/>
                <a:ea typeface="Rosario"/>
                <a:cs typeface="Rosario"/>
                <a:sym typeface="Rosario"/>
              </a:rPr>
              <a:t>správné rozhodování není jen o jednotlivých činech, ale o tom, jak se jednotlivé činy skládají v dlouhodobý ctnostný život.</a:t>
            </a:r>
          </a:p>
          <a:p>
            <a:endParaRPr lang="cs-CZ" sz="2400" dirty="0">
              <a:latin typeface="+mj-lt"/>
            </a:endParaRPr>
          </a:p>
        </p:txBody>
      </p:sp>
      <p:sp>
        <p:nvSpPr>
          <p:cNvPr id="5" name="Zástupný symbol pro číslo snímku 4">
            <a:extLst>
              <a:ext uri="{FF2B5EF4-FFF2-40B4-BE49-F238E27FC236}">
                <a16:creationId xmlns:a16="http://schemas.microsoft.com/office/drawing/2014/main" id="{DE4B1DC3-BE90-4EA9-BEBF-E5738ECA5A2D}"/>
              </a:ext>
            </a:extLst>
          </p:cNvPr>
          <p:cNvSpPr>
            <a:spLocks noGrp="1"/>
          </p:cNvSpPr>
          <p:nvPr>
            <p:ph type="sldNum" sz="quarter" idx="12"/>
          </p:nvPr>
        </p:nvSpPr>
        <p:spPr/>
        <p:txBody>
          <a:bodyPr/>
          <a:lstStyle/>
          <a:p>
            <a:fld id="{A74CAA46-4D6D-4EDD-AA48-389E59911E74}" type="slidenum">
              <a:rPr lang="en-GB" smtClean="0"/>
              <a:t>13</a:t>
            </a:fld>
            <a:endParaRPr lang="en-GB"/>
          </a:p>
        </p:txBody>
      </p:sp>
    </p:spTree>
    <p:extLst>
      <p:ext uri="{BB962C8B-B14F-4D97-AF65-F5344CB8AC3E}">
        <p14:creationId xmlns:p14="http://schemas.microsoft.com/office/powerpoint/2010/main" val="211519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C5E7DC-7144-4DCC-97FA-246A17A7D182}"/>
              </a:ext>
            </a:extLst>
          </p:cNvPr>
          <p:cNvSpPr>
            <a:spLocks noGrp="1"/>
          </p:cNvSpPr>
          <p:nvPr>
            <p:ph type="title"/>
          </p:nvPr>
        </p:nvSpPr>
        <p:spPr/>
        <p:txBody>
          <a:bodyPr/>
          <a:lstStyle/>
          <a:p>
            <a:r>
              <a:rPr lang="cs-CZ" dirty="0"/>
              <a:t>APLIKACE PRINCIPŮ ETIKY </a:t>
            </a:r>
            <a:r>
              <a:rPr lang="cs-CZ" dirty="0" smtClean="0"/>
              <a:t>CTNOSTÍ</a:t>
            </a:r>
            <a:endParaRPr lang="cs-CZ" dirty="0"/>
          </a:p>
        </p:txBody>
      </p:sp>
      <p:sp>
        <p:nvSpPr>
          <p:cNvPr id="3" name="Zástupný symbol pro obsah 2">
            <a:extLst>
              <a:ext uri="{FF2B5EF4-FFF2-40B4-BE49-F238E27FC236}">
                <a16:creationId xmlns:a16="http://schemas.microsoft.com/office/drawing/2014/main" id="{42E74F2D-FFF8-406E-AF1D-F3CC9734D827}"/>
              </a:ext>
            </a:extLst>
          </p:cNvPr>
          <p:cNvSpPr>
            <a:spLocks noGrp="1"/>
          </p:cNvSpPr>
          <p:nvPr>
            <p:ph idx="1"/>
          </p:nvPr>
        </p:nvSpPr>
        <p:spPr>
          <a:xfrm>
            <a:off x="720000" y="1872000"/>
            <a:ext cx="10627269" cy="3960000"/>
          </a:xfrm>
        </p:spPr>
        <p:txBody>
          <a:bodyPr/>
          <a:lstStyle/>
          <a:p>
            <a:pPr marL="280392" lvl="1" algn="just">
              <a:lnSpc>
                <a:spcPts val="3376"/>
              </a:lnSpc>
            </a:pPr>
            <a:r>
              <a:rPr lang="cs-CZ" sz="2400" dirty="0">
                <a:solidFill>
                  <a:srgbClr val="202020"/>
                </a:solidFill>
                <a:latin typeface="+mj-lt"/>
                <a:ea typeface="Rosario"/>
                <a:cs typeface="Rosario"/>
                <a:sym typeface="Rosario"/>
              </a:rPr>
              <a:t>Lékař, který se stará o pacienta v terminálním stadiu nemoci, </a:t>
            </a:r>
            <a:r>
              <a:rPr lang="cs-CZ" sz="2400" b="1" dirty="0">
                <a:solidFill>
                  <a:srgbClr val="0000DC"/>
                </a:solidFill>
                <a:latin typeface="+mj-lt"/>
                <a:ea typeface="Rosario"/>
                <a:cs typeface="Rosario"/>
                <a:sym typeface="Rosario"/>
              </a:rPr>
              <a:t>nejedná jen podle pravidel</a:t>
            </a:r>
            <a:r>
              <a:rPr lang="cs-CZ" sz="2400" dirty="0">
                <a:solidFill>
                  <a:srgbClr val="202020"/>
                </a:solidFill>
                <a:latin typeface="+mj-lt"/>
                <a:ea typeface="Rosario"/>
                <a:cs typeface="Rosario"/>
                <a:sym typeface="Rosario"/>
              </a:rPr>
              <a:t> (např. nezpůsobovat utrpení), </a:t>
            </a:r>
            <a:r>
              <a:rPr lang="cs-CZ" sz="2400" b="1" dirty="0">
                <a:solidFill>
                  <a:srgbClr val="0000DC"/>
                </a:solidFill>
                <a:latin typeface="+mj-lt"/>
                <a:ea typeface="Rosario"/>
                <a:cs typeface="Rosario"/>
                <a:sym typeface="Rosario"/>
              </a:rPr>
              <a:t>ale také podle svých ctností </a:t>
            </a:r>
            <a:r>
              <a:rPr lang="cs-CZ" sz="2400" dirty="0">
                <a:solidFill>
                  <a:srgbClr val="202020"/>
                </a:solidFill>
                <a:latin typeface="+mj-lt"/>
                <a:ea typeface="Rosario"/>
                <a:cs typeface="Rosario"/>
                <a:sym typeface="Rosario"/>
              </a:rPr>
              <a:t>– například soucitu, empatie a moudrosti. Místo soustředění se na technické aspekty léčby se lékař řídí tím, </a:t>
            </a:r>
            <a:r>
              <a:rPr lang="cs-CZ" sz="2400" b="1" dirty="0" smtClean="0">
                <a:solidFill>
                  <a:srgbClr val="0000DC"/>
                </a:solidFill>
                <a:latin typeface="+mj-lt"/>
                <a:ea typeface="Rosario"/>
                <a:cs typeface="Rosario"/>
                <a:sym typeface="Rosario"/>
              </a:rPr>
              <a:t>jakým člověkem </a:t>
            </a:r>
            <a:r>
              <a:rPr lang="cs-CZ" sz="2400" b="1" dirty="0">
                <a:solidFill>
                  <a:srgbClr val="0000DC"/>
                </a:solidFill>
                <a:latin typeface="+mj-lt"/>
                <a:ea typeface="Rosario"/>
                <a:cs typeface="Rosario"/>
                <a:sym typeface="Rosario"/>
              </a:rPr>
              <a:t>chce být </a:t>
            </a:r>
            <a:r>
              <a:rPr lang="cs-CZ" sz="2400" dirty="0">
                <a:solidFill>
                  <a:srgbClr val="202020"/>
                </a:solidFill>
                <a:latin typeface="+mj-lt"/>
                <a:ea typeface="Rosario"/>
                <a:cs typeface="Rosario"/>
                <a:sym typeface="Rosario"/>
              </a:rPr>
              <a:t>– lékař, který se soustředí na péči a respektování důstojnosti pacienta, i když ví, že už není možné vyléčení. Vede ho jeho ctnost soucitu a snaha ulevit od utrpení.</a:t>
            </a:r>
          </a:p>
          <a:p>
            <a:pPr marL="560785" lvl="1" indent="-280393" algn="just">
              <a:lnSpc>
                <a:spcPts val="3376"/>
              </a:lnSpc>
              <a:buFont typeface="Arial"/>
              <a:buChar char="•"/>
            </a:pPr>
            <a:endParaRPr lang="cs-CZ" sz="2400" dirty="0">
              <a:solidFill>
                <a:srgbClr val="202020"/>
              </a:solidFill>
              <a:latin typeface="+mj-lt"/>
              <a:ea typeface="Rosario"/>
              <a:cs typeface="Rosario"/>
              <a:sym typeface="Rosario"/>
            </a:endParaRPr>
          </a:p>
          <a:p>
            <a:endParaRPr lang="cs-CZ" sz="2400" dirty="0">
              <a:latin typeface="+mj-lt"/>
            </a:endParaRPr>
          </a:p>
        </p:txBody>
      </p:sp>
      <p:sp>
        <p:nvSpPr>
          <p:cNvPr id="5" name="Zástupný symbol pro číslo snímku 4">
            <a:extLst>
              <a:ext uri="{FF2B5EF4-FFF2-40B4-BE49-F238E27FC236}">
                <a16:creationId xmlns:a16="http://schemas.microsoft.com/office/drawing/2014/main" id="{6E6204D2-D22E-4C3D-910A-D5AB4F57068C}"/>
              </a:ext>
            </a:extLst>
          </p:cNvPr>
          <p:cNvSpPr>
            <a:spLocks noGrp="1"/>
          </p:cNvSpPr>
          <p:nvPr>
            <p:ph type="sldNum" sz="quarter" idx="12"/>
          </p:nvPr>
        </p:nvSpPr>
        <p:spPr/>
        <p:txBody>
          <a:bodyPr/>
          <a:lstStyle/>
          <a:p>
            <a:fld id="{A74CAA46-4D6D-4EDD-AA48-389E59911E74}" type="slidenum">
              <a:rPr lang="en-GB" smtClean="0"/>
              <a:t>14</a:t>
            </a:fld>
            <a:endParaRPr lang="en-GB"/>
          </a:p>
        </p:txBody>
      </p:sp>
    </p:spTree>
    <p:extLst>
      <p:ext uri="{BB962C8B-B14F-4D97-AF65-F5344CB8AC3E}">
        <p14:creationId xmlns:p14="http://schemas.microsoft.com/office/powerpoint/2010/main" val="23809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AA75B-1D0D-4279-99B1-7D865CA88A20}"/>
              </a:ext>
            </a:extLst>
          </p:cNvPr>
          <p:cNvSpPr>
            <a:spLocks noGrp="1"/>
          </p:cNvSpPr>
          <p:nvPr>
            <p:ph type="title"/>
          </p:nvPr>
        </p:nvSpPr>
        <p:spPr/>
        <p:txBody>
          <a:bodyPr/>
          <a:lstStyle/>
          <a:p>
            <a:r>
              <a:rPr lang="cs-CZ"/>
              <a:t>PROBLÉMY A NEVÝHODY ETIKY CTNOSTÍ</a:t>
            </a:r>
            <a:endParaRPr lang="cs-CZ" dirty="0"/>
          </a:p>
        </p:txBody>
      </p:sp>
      <p:sp>
        <p:nvSpPr>
          <p:cNvPr id="3" name="Zástupný symbol pro obsah 2">
            <a:extLst>
              <a:ext uri="{FF2B5EF4-FFF2-40B4-BE49-F238E27FC236}">
                <a16:creationId xmlns:a16="http://schemas.microsoft.com/office/drawing/2014/main" id="{3ACA5CF5-111B-4D14-B141-58E162DFC3EE}"/>
              </a:ext>
            </a:extLst>
          </p:cNvPr>
          <p:cNvSpPr>
            <a:spLocks noGrp="1"/>
          </p:cNvSpPr>
          <p:nvPr>
            <p:ph idx="1"/>
          </p:nvPr>
        </p:nvSpPr>
        <p:spPr>
          <a:xfrm>
            <a:off x="531223" y="1292087"/>
            <a:ext cx="10941977" cy="4838747"/>
          </a:xfrm>
        </p:spPr>
        <p:txBody>
          <a:bodyPr/>
          <a:lstStyle/>
          <a:p>
            <a:pPr marL="280392" lvl="1" algn="just">
              <a:lnSpc>
                <a:spcPts val="3376"/>
              </a:lnSpc>
            </a:pPr>
            <a:r>
              <a:rPr lang="cs-CZ" sz="2000" dirty="0">
                <a:solidFill>
                  <a:srgbClr val="C00000"/>
                </a:solidFill>
                <a:latin typeface="Impact" panose="020B0806030902050204" pitchFamily="34" charset="0"/>
                <a:ea typeface="Rosario"/>
                <a:cs typeface="Rosario"/>
                <a:sym typeface="Rosario"/>
              </a:rPr>
              <a:t>JE SUBJEKTIVNÍ A NEJEDNOZNAČNÁ:</a:t>
            </a:r>
          </a:p>
          <a:p>
            <a:pPr marL="623292" lvl="1" indent="-342900" algn="just">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Je subjektivní, protože </a:t>
            </a:r>
            <a:r>
              <a:rPr lang="cs-CZ" sz="2000" b="1" dirty="0">
                <a:solidFill>
                  <a:srgbClr val="C00000"/>
                </a:solidFill>
                <a:latin typeface="+mj-lt"/>
                <a:ea typeface="Rosario"/>
                <a:cs typeface="Rosario"/>
                <a:sym typeface="Rosario"/>
              </a:rPr>
              <a:t>různí lidé mohou mít různé názory </a:t>
            </a:r>
            <a:r>
              <a:rPr lang="cs-CZ" sz="2000" dirty="0">
                <a:solidFill>
                  <a:srgbClr val="202020"/>
                </a:solidFill>
                <a:latin typeface="+mj-lt"/>
                <a:ea typeface="Rosario"/>
                <a:cs typeface="Rosario"/>
                <a:sym typeface="Rosario"/>
              </a:rPr>
              <a:t>na to, co je správné a jaké ctnosti jsou nejdůležitější. Chybí jednoznačná pravidla nebo konkrétní doporučení, jak se zachovat ve složitých situacích.</a:t>
            </a:r>
          </a:p>
          <a:p>
            <a:pPr marL="280392" lvl="1" algn="just">
              <a:lnSpc>
                <a:spcPct val="100000"/>
              </a:lnSpc>
            </a:pPr>
            <a:r>
              <a:rPr lang="cs-CZ" sz="2000" b="1" dirty="0">
                <a:solidFill>
                  <a:srgbClr val="0000DC"/>
                </a:solidFill>
                <a:latin typeface="+mj-lt"/>
                <a:ea typeface="Rosario"/>
                <a:cs typeface="Rosario"/>
                <a:sym typeface="Rosario"/>
              </a:rPr>
              <a:t>Problém v medicíně: </a:t>
            </a:r>
            <a:r>
              <a:rPr lang="cs-CZ" sz="2000" i="1" dirty="0">
                <a:solidFill>
                  <a:srgbClr val="202020"/>
                </a:solidFill>
                <a:latin typeface="+mj-lt"/>
                <a:ea typeface="Rosario"/>
                <a:cs typeface="Rosario"/>
                <a:sym typeface="Rosario"/>
              </a:rPr>
              <a:t>Jeden lékař může zdůrazňovat ctnost odvahy a rozhodnout se pro agresivní léčbu, zatímco jiný může klást důraz na soucit a zvolit paliativní péči. Ctnostná etika nepředkládá jasný návod, co je správné.</a:t>
            </a:r>
          </a:p>
          <a:p>
            <a:pPr marL="280392" lvl="1" algn="just">
              <a:lnSpc>
                <a:spcPts val="3376"/>
              </a:lnSpc>
            </a:pPr>
            <a:endParaRPr lang="cs-CZ" sz="2000" dirty="0" smtClean="0">
              <a:solidFill>
                <a:srgbClr val="C00000"/>
              </a:solidFill>
              <a:latin typeface="Impact" panose="020B0806030902050204" pitchFamily="34" charset="0"/>
              <a:ea typeface="Rosario"/>
              <a:cs typeface="Rosario"/>
              <a:sym typeface="Rosario"/>
            </a:endParaRPr>
          </a:p>
          <a:p>
            <a:pPr marL="280392" lvl="1" algn="just">
              <a:lnSpc>
                <a:spcPts val="3376"/>
              </a:lnSpc>
            </a:pPr>
            <a:r>
              <a:rPr lang="cs-CZ" sz="2000" dirty="0" smtClean="0">
                <a:solidFill>
                  <a:srgbClr val="C00000"/>
                </a:solidFill>
                <a:latin typeface="Impact" panose="020B0806030902050204" pitchFamily="34" charset="0"/>
                <a:ea typeface="Rosario"/>
                <a:cs typeface="Rosario"/>
                <a:sym typeface="Rosario"/>
              </a:rPr>
              <a:t>HROZÍ </a:t>
            </a:r>
            <a:r>
              <a:rPr lang="cs-CZ" sz="2000" dirty="0">
                <a:solidFill>
                  <a:srgbClr val="C00000"/>
                </a:solidFill>
                <a:latin typeface="Impact" panose="020B0806030902050204" pitchFamily="34" charset="0"/>
                <a:ea typeface="Rosario"/>
                <a:cs typeface="Rosario"/>
                <a:sym typeface="Rosario"/>
              </a:rPr>
              <a:t>RIZIKO IDEALIZACE:</a:t>
            </a:r>
          </a:p>
          <a:p>
            <a:pPr marL="623292" lvl="1" indent="-342900" algn="just">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Klade důraz na </a:t>
            </a:r>
            <a:r>
              <a:rPr lang="cs-CZ" sz="2000" b="1" dirty="0">
                <a:solidFill>
                  <a:srgbClr val="C00000"/>
                </a:solidFill>
                <a:latin typeface="+mj-lt"/>
                <a:ea typeface="Rosario"/>
                <a:cs typeface="Rosario"/>
                <a:sym typeface="Rosario"/>
              </a:rPr>
              <a:t>ideál ctnostného člověka</a:t>
            </a:r>
            <a:r>
              <a:rPr lang="cs-CZ" sz="2000" dirty="0">
                <a:solidFill>
                  <a:srgbClr val="202020"/>
                </a:solidFill>
                <a:latin typeface="+mj-lt"/>
                <a:ea typeface="Rosario"/>
                <a:cs typeface="Rosario"/>
                <a:sym typeface="Rosario"/>
              </a:rPr>
              <a:t>, což může být pro některé jedince nedosažitelné. Může také vést k tomu, že morální odpovědnost bude záviset pouze na osobnosti lékaře a ne na objektivních pravidlech.</a:t>
            </a:r>
          </a:p>
          <a:p>
            <a:pPr marL="280392" lvl="1" algn="just">
              <a:lnSpc>
                <a:spcPct val="100000"/>
              </a:lnSpc>
            </a:pPr>
            <a:r>
              <a:rPr lang="cs-CZ" sz="2000" b="1" dirty="0">
                <a:solidFill>
                  <a:srgbClr val="0000DC"/>
                </a:solidFill>
                <a:latin typeface="+mj-lt"/>
                <a:ea typeface="Rosario"/>
                <a:cs typeface="Rosario"/>
                <a:sym typeface="Rosario"/>
              </a:rPr>
              <a:t>Problém v medicíně: </a:t>
            </a:r>
            <a:r>
              <a:rPr lang="cs-CZ" sz="2000" i="1" dirty="0">
                <a:solidFill>
                  <a:srgbClr val="202020"/>
                </a:solidFill>
                <a:latin typeface="+mj-lt"/>
                <a:ea typeface="Rosario"/>
                <a:cs typeface="Rosario"/>
                <a:sym typeface="Rosario"/>
              </a:rPr>
              <a:t>Ne všichni lékaři mohou mít stejný stupeň rozvinutých ctností nebo morální zralosti. To může vést k rozdílným přístupům k péči o pacienty.</a:t>
            </a:r>
          </a:p>
          <a:p>
            <a:endParaRPr lang="cs-CZ" sz="2000" dirty="0">
              <a:latin typeface="+mj-lt"/>
            </a:endParaRPr>
          </a:p>
        </p:txBody>
      </p:sp>
      <p:sp>
        <p:nvSpPr>
          <p:cNvPr id="5" name="Zástupný symbol pro číslo snímku 4">
            <a:extLst>
              <a:ext uri="{FF2B5EF4-FFF2-40B4-BE49-F238E27FC236}">
                <a16:creationId xmlns:a16="http://schemas.microsoft.com/office/drawing/2014/main" id="{F46CEDFD-73E9-4E0C-B415-080749391C06}"/>
              </a:ext>
            </a:extLst>
          </p:cNvPr>
          <p:cNvSpPr>
            <a:spLocks noGrp="1"/>
          </p:cNvSpPr>
          <p:nvPr>
            <p:ph type="sldNum" sz="quarter" idx="12"/>
          </p:nvPr>
        </p:nvSpPr>
        <p:spPr/>
        <p:txBody>
          <a:bodyPr/>
          <a:lstStyle/>
          <a:p>
            <a:fld id="{A74CAA46-4D6D-4EDD-AA48-389E59911E74}" type="slidenum">
              <a:rPr lang="en-GB" smtClean="0"/>
              <a:t>15</a:t>
            </a:fld>
            <a:endParaRPr lang="en-GB"/>
          </a:p>
        </p:txBody>
      </p:sp>
    </p:spTree>
    <p:extLst>
      <p:ext uri="{BB962C8B-B14F-4D97-AF65-F5344CB8AC3E}">
        <p14:creationId xmlns:p14="http://schemas.microsoft.com/office/powerpoint/2010/main" val="52564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67C11-FC5E-4D54-975F-3D83B60CC027}"/>
              </a:ext>
            </a:extLst>
          </p:cNvPr>
          <p:cNvSpPr>
            <a:spLocks noGrp="1"/>
          </p:cNvSpPr>
          <p:nvPr>
            <p:ph type="title"/>
          </p:nvPr>
        </p:nvSpPr>
        <p:spPr/>
        <p:txBody>
          <a:bodyPr/>
          <a:lstStyle/>
          <a:p>
            <a:r>
              <a:rPr lang="cs-CZ" dirty="0"/>
              <a:t>PROBLÉMY A NEVÝHODY ETIKY </a:t>
            </a:r>
            <a:r>
              <a:rPr lang="cs-CZ" dirty="0" smtClean="0"/>
              <a:t>CTNOSTÍ</a:t>
            </a:r>
            <a:endParaRPr lang="cs-CZ" dirty="0"/>
          </a:p>
        </p:txBody>
      </p:sp>
      <p:sp>
        <p:nvSpPr>
          <p:cNvPr id="3" name="Zástupný symbol pro obsah 2">
            <a:extLst>
              <a:ext uri="{FF2B5EF4-FFF2-40B4-BE49-F238E27FC236}">
                <a16:creationId xmlns:a16="http://schemas.microsoft.com/office/drawing/2014/main" id="{73B3E2EA-FBFD-4B41-9BEB-637BE61F1109}"/>
              </a:ext>
            </a:extLst>
          </p:cNvPr>
          <p:cNvSpPr>
            <a:spLocks noGrp="1"/>
          </p:cNvSpPr>
          <p:nvPr>
            <p:ph idx="1"/>
          </p:nvPr>
        </p:nvSpPr>
        <p:spPr>
          <a:xfrm>
            <a:off x="720000" y="1872000"/>
            <a:ext cx="10679520" cy="3960000"/>
          </a:xfrm>
        </p:spPr>
        <p:txBody>
          <a:bodyPr/>
          <a:lstStyle/>
          <a:p>
            <a:pPr marL="280392" lvl="1" algn="just">
              <a:lnSpc>
                <a:spcPts val="3376"/>
              </a:lnSpc>
            </a:pPr>
            <a:r>
              <a:rPr lang="cs-CZ" sz="2400" dirty="0">
                <a:solidFill>
                  <a:srgbClr val="C00000"/>
                </a:solidFill>
                <a:latin typeface="Impact" panose="020B0806030902050204" pitchFamily="34" charset="0"/>
                <a:ea typeface="Rosario"/>
                <a:cs typeface="Rosario"/>
                <a:sym typeface="Rosario"/>
              </a:rPr>
              <a:t>NENABÍZÍ DOSTATEK KONKRÉTNÍCH POSTUPŮ:</a:t>
            </a:r>
          </a:p>
          <a:p>
            <a:pPr marL="623292" lvl="1" indent="-342900" algn="just">
              <a:lnSpc>
                <a:spcPct val="100000"/>
              </a:lnSpc>
              <a:buFont typeface="Arial" panose="020B0604020202020204" pitchFamily="34" charset="0"/>
              <a:buChar char="•"/>
            </a:pPr>
            <a:r>
              <a:rPr lang="cs-CZ" sz="2400" dirty="0">
                <a:solidFill>
                  <a:srgbClr val="202020"/>
                </a:solidFill>
                <a:latin typeface="+mj-lt"/>
                <a:ea typeface="Rosario"/>
                <a:cs typeface="Rosario"/>
                <a:sym typeface="Rosario"/>
              </a:rPr>
              <a:t>Zaměřuje se spíše na </a:t>
            </a:r>
            <a:r>
              <a:rPr lang="cs-CZ" sz="2400" b="1" dirty="0">
                <a:solidFill>
                  <a:srgbClr val="C00000"/>
                </a:solidFill>
                <a:latin typeface="+mj-lt"/>
                <a:ea typeface="Rosario"/>
                <a:cs typeface="Rosario"/>
                <a:sym typeface="Rosario"/>
              </a:rPr>
              <a:t>osobní charakter než na konkrétní činy</a:t>
            </a:r>
            <a:r>
              <a:rPr lang="cs-CZ" sz="2400" dirty="0">
                <a:solidFill>
                  <a:srgbClr val="202020"/>
                </a:solidFill>
                <a:latin typeface="+mj-lt"/>
                <a:ea typeface="Rosario"/>
                <a:cs typeface="Rosario"/>
                <a:sym typeface="Rosario"/>
              </a:rPr>
              <a:t>, což může být problém, když jsou potřebná jednoznačná rozhodnutí.</a:t>
            </a:r>
          </a:p>
          <a:p>
            <a:pPr marL="280392" lvl="1" algn="just">
              <a:lnSpc>
                <a:spcPct val="100000"/>
              </a:lnSpc>
            </a:pPr>
            <a:r>
              <a:rPr lang="cs-CZ" sz="2400" b="1" dirty="0">
                <a:solidFill>
                  <a:srgbClr val="0000DC"/>
                </a:solidFill>
                <a:latin typeface="+mj-lt"/>
                <a:ea typeface="Rosario"/>
                <a:cs typeface="Rosario"/>
                <a:sym typeface="Rosario"/>
              </a:rPr>
              <a:t>Problém v medicíně: </a:t>
            </a:r>
            <a:r>
              <a:rPr lang="cs-CZ" sz="2400" i="1" dirty="0">
                <a:solidFill>
                  <a:srgbClr val="202020"/>
                </a:solidFill>
                <a:latin typeface="+mj-lt"/>
                <a:ea typeface="Rosario"/>
                <a:cs typeface="Rosario"/>
                <a:sym typeface="Rosario"/>
              </a:rPr>
              <a:t>Lékař může vědět, že by měl být soucitný, ale nemusí vědět, jak konkrétně jednat v dané situaci – například kdy přesně ukončit léčbu nebo jak postupovat při obtížných etických dilematech.</a:t>
            </a:r>
          </a:p>
          <a:p>
            <a:endParaRPr lang="cs-CZ" dirty="0"/>
          </a:p>
        </p:txBody>
      </p:sp>
      <p:sp>
        <p:nvSpPr>
          <p:cNvPr id="5" name="Zástupný symbol pro číslo snímku 4">
            <a:extLst>
              <a:ext uri="{FF2B5EF4-FFF2-40B4-BE49-F238E27FC236}">
                <a16:creationId xmlns:a16="http://schemas.microsoft.com/office/drawing/2014/main" id="{37AE5DE7-50CA-4B2A-8166-2D3718840031}"/>
              </a:ext>
            </a:extLst>
          </p:cNvPr>
          <p:cNvSpPr>
            <a:spLocks noGrp="1"/>
          </p:cNvSpPr>
          <p:nvPr>
            <p:ph type="sldNum" sz="quarter" idx="12"/>
          </p:nvPr>
        </p:nvSpPr>
        <p:spPr/>
        <p:txBody>
          <a:bodyPr/>
          <a:lstStyle/>
          <a:p>
            <a:fld id="{A74CAA46-4D6D-4EDD-AA48-389E59911E74}" type="slidenum">
              <a:rPr lang="en-GB" smtClean="0"/>
              <a:t>16</a:t>
            </a:fld>
            <a:endParaRPr lang="en-GB"/>
          </a:p>
        </p:txBody>
      </p:sp>
    </p:spTree>
    <p:extLst>
      <p:ext uri="{BB962C8B-B14F-4D97-AF65-F5344CB8AC3E}">
        <p14:creationId xmlns:p14="http://schemas.microsoft.com/office/powerpoint/2010/main" val="31938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BA46D-393F-46CD-A5BF-DC7EFAD97920}"/>
              </a:ext>
            </a:extLst>
          </p:cNvPr>
          <p:cNvSpPr>
            <a:spLocks noGrp="1"/>
          </p:cNvSpPr>
          <p:nvPr>
            <p:ph type="title"/>
          </p:nvPr>
        </p:nvSpPr>
        <p:spPr/>
        <p:txBody>
          <a:bodyPr/>
          <a:lstStyle/>
          <a:p>
            <a:r>
              <a:rPr lang="cs-CZ" dirty="0"/>
              <a:t>PRINCIPIALISMUS</a:t>
            </a:r>
          </a:p>
        </p:txBody>
      </p:sp>
      <p:sp>
        <p:nvSpPr>
          <p:cNvPr id="3" name="Zástupný symbol pro obsah 2">
            <a:extLst>
              <a:ext uri="{FF2B5EF4-FFF2-40B4-BE49-F238E27FC236}">
                <a16:creationId xmlns:a16="http://schemas.microsoft.com/office/drawing/2014/main" id="{42179273-06E1-4DF9-991E-8977EF500402}"/>
              </a:ext>
            </a:extLst>
          </p:cNvPr>
          <p:cNvSpPr>
            <a:spLocks noGrp="1"/>
          </p:cNvSpPr>
          <p:nvPr>
            <p:ph idx="1"/>
          </p:nvPr>
        </p:nvSpPr>
        <p:spPr>
          <a:xfrm>
            <a:off x="0" y="1411357"/>
            <a:ext cx="12192000" cy="4420643"/>
          </a:xfrm>
        </p:spPr>
        <p:txBody>
          <a:bodyPr/>
          <a:lstStyle/>
          <a:p>
            <a:pPr marL="457200" indent="-457200">
              <a:buFont typeface="Arial" panose="020B0604020202020204" pitchFamily="34" charset="0"/>
              <a:buChar char="•"/>
            </a:pPr>
            <a:r>
              <a:rPr lang="cs-CZ" sz="2200" dirty="0">
                <a:solidFill>
                  <a:srgbClr val="202020"/>
                </a:solidFill>
                <a:latin typeface="+mj-lt"/>
                <a:ea typeface="Rosario"/>
                <a:cs typeface="Rosario"/>
                <a:sym typeface="Rosario"/>
              </a:rPr>
              <a:t>etický přístup, který tvrdí, že morální rozhodování by mělo být založeno na </a:t>
            </a:r>
            <a:r>
              <a:rPr lang="cs-CZ" sz="2200" b="1" dirty="0">
                <a:solidFill>
                  <a:srgbClr val="0000DC"/>
                </a:solidFill>
                <a:latin typeface="+mj-lt"/>
                <a:ea typeface="Rosario"/>
                <a:cs typeface="Rosario"/>
                <a:sym typeface="Rosario"/>
              </a:rPr>
              <a:t>čtyřech základních etických principech</a:t>
            </a:r>
            <a:r>
              <a:rPr lang="cs-CZ" sz="2200" dirty="0">
                <a:solidFill>
                  <a:srgbClr val="202020"/>
                </a:solidFill>
                <a:latin typeface="+mj-lt"/>
                <a:ea typeface="Rosario"/>
                <a:cs typeface="Rosario"/>
                <a:sym typeface="Rosario"/>
              </a:rPr>
              <a:t>. Tyto principy poskytují praktický rámec pro řešení etických dilemat a často se používají v bioetice, zejména v medicíně. Správné jednání by mělo brát v úvahu všechny čtyři principy a nalézt mezi nimi rovnováhu.</a:t>
            </a:r>
          </a:p>
          <a:p>
            <a:pPr marL="457200" indent="-457200">
              <a:buFont typeface="Arial" panose="020B0604020202020204" pitchFamily="34" charset="0"/>
              <a:buChar char="•"/>
            </a:pPr>
            <a:endParaRPr lang="cs-CZ" sz="2200" dirty="0">
              <a:solidFill>
                <a:srgbClr val="202020"/>
              </a:solidFill>
              <a:latin typeface="+mj-lt"/>
              <a:ea typeface="Rosario"/>
              <a:cs typeface="Rosario"/>
              <a:sym typeface="Rosario"/>
            </a:endParaRPr>
          </a:p>
          <a:p>
            <a:pPr marL="457200" indent="-457200">
              <a:buFont typeface="Arial" panose="020B0604020202020204" pitchFamily="34" charset="0"/>
              <a:buChar char="•"/>
            </a:pPr>
            <a:r>
              <a:rPr lang="en-US" sz="2200" b="1" dirty="0">
                <a:solidFill>
                  <a:srgbClr val="202020"/>
                </a:solidFill>
                <a:latin typeface="+mj-lt"/>
                <a:ea typeface="Rosario"/>
                <a:cs typeface="Rosario"/>
                <a:sym typeface="Rosario"/>
              </a:rPr>
              <a:t>Tom Beauchamp</a:t>
            </a:r>
            <a:endParaRPr lang="cs-CZ" sz="2200" b="1" dirty="0">
              <a:solidFill>
                <a:srgbClr val="202020"/>
              </a:solidFill>
              <a:latin typeface="+mj-lt"/>
              <a:ea typeface="Rosario"/>
              <a:cs typeface="Rosario"/>
              <a:sym typeface="Rosario"/>
            </a:endParaRPr>
          </a:p>
          <a:p>
            <a:pPr marL="457200" indent="-457200">
              <a:buFont typeface="Arial" panose="020B0604020202020204" pitchFamily="34" charset="0"/>
              <a:buChar char="•"/>
            </a:pPr>
            <a:endParaRPr lang="cs-CZ" sz="2200" b="1" dirty="0">
              <a:solidFill>
                <a:srgbClr val="202020"/>
              </a:solidFill>
              <a:latin typeface="+mj-lt"/>
              <a:ea typeface="Rosario"/>
              <a:cs typeface="Rosario"/>
              <a:sym typeface="Rosario"/>
            </a:endParaRPr>
          </a:p>
          <a:p>
            <a:pPr marL="457200" indent="-457200">
              <a:buFont typeface="Arial" panose="020B0604020202020204" pitchFamily="34" charset="0"/>
              <a:buChar char="•"/>
            </a:pPr>
            <a:endParaRPr lang="cs-CZ" sz="2200" b="1" dirty="0">
              <a:solidFill>
                <a:srgbClr val="202020"/>
              </a:solidFill>
              <a:latin typeface="+mj-lt"/>
              <a:ea typeface="Rosario"/>
              <a:cs typeface="Rosario"/>
              <a:sym typeface="Rosario"/>
            </a:endParaRPr>
          </a:p>
          <a:p>
            <a:pPr marL="457200" indent="-457200">
              <a:buFont typeface="Arial" panose="020B0604020202020204" pitchFamily="34" charset="0"/>
              <a:buChar char="•"/>
            </a:pPr>
            <a:r>
              <a:rPr lang="en-US" sz="2200" b="1" dirty="0">
                <a:solidFill>
                  <a:srgbClr val="202020"/>
                </a:solidFill>
                <a:latin typeface="+mj-lt"/>
                <a:ea typeface="Rosario"/>
                <a:cs typeface="Rosario"/>
                <a:sym typeface="Rosario"/>
              </a:rPr>
              <a:t>James Childress</a:t>
            </a:r>
            <a:endParaRPr lang="cs-CZ" sz="2200" b="1" dirty="0">
              <a:solidFill>
                <a:srgbClr val="202020"/>
              </a:solidFill>
              <a:latin typeface="+mj-lt"/>
              <a:ea typeface="Rosario"/>
              <a:cs typeface="Rosario"/>
              <a:sym typeface="Rosario"/>
            </a:endParaRPr>
          </a:p>
          <a:p>
            <a:endParaRPr lang="cs-CZ" dirty="0"/>
          </a:p>
        </p:txBody>
      </p:sp>
      <p:sp>
        <p:nvSpPr>
          <p:cNvPr id="5" name="Zástupný symbol pro číslo snímku 4">
            <a:extLst>
              <a:ext uri="{FF2B5EF4-FFF2-40B4-BE49-F238E27FC236}">
                <a16:creationId xmlns:a16="http://schemas.microsoft.com/office/drawing/2014/main" id="{5B5981F3-1F93-4699-93ED-12DA85D3DC47}"/>
              </a:ext>
            </a:extLst>
          </p:cNvPr>
          <p:cNvSpPr>
            <a:spLocks noGrp="1"/>
          </p:cNvSpPr>
          <p:nvPr>
            <p:ph type="sldNum" sz="quarter" idx="12"/>
          </p:nvPr>
        </p:nvSpPr>
        <p:spPr/>
        <p:txBody>
          <a:bodyPr/>
          <a:lstStyle/>
          <a:p>
            <a:fld id="{A74CAA46-4D6D-4EDD-AA48-389E59911E74}" type="slidenum">
              <a:rPr lang="en-GB" smtClean="0"/>
              <a:t>17</a:t>
            </a:fld>
            <a:endParaRPr lang="en-GB"/>
          </a:p>
        </p:txBody>
      </p:sp>
      <p:pic>
        <p:nvPicPr>
          <p:cNvPr id="10" name="Obrázek 9">
            <a:extLst>
              <a:ext uri="{FF2B5EF4-FFF2-40B4-BE49-F238E27FC236}">
                <a16:creationId xmlns:a16="http://schemas.microsoft.com/office/drawing/2014/main" id="{AF9F9A61-A9A1-4B16-85D2-C14D88D05CB8}"/>
              </a:ext>
            </a:extLst>
          </p:cNvPr>
          <p:cNvPicPr>
            <a:picLocks noChangeAspect="1"/>
          </p:cNvPicPr>
          <p:nvPr/>
        </p:nvPicPr>
        <p:blipFill rotWithShape="1">
          <a:blip r:embed="rId2"/>
          <a:srcRect l="24456" t="27971" r="24348" b="22174"/>
          <a:stretch/>
        </p:blipFill>
        <p:spPr>
          <a:xfrm>
            <a:off x="3131405" y="3219251"/>
            <a:ext cx="5207526" cy="2852530"/>
          </a:xfrm>
          <a:prstGeom prst="rect">
            <a:avLst/>
          </a:prstGeom>
        </p:spPr>
      </p:pic>
    </p:spTree>
    <p:extLst>
      <p:ext uri="{BB962C8B-B14F-4D97-AF65-F5344CB8AC3E}">
        <p14:creationId xmlns:p14="http://schemas.microsoft.com/office/powerpoint/2010/main" val="373214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BB203-F385-41BA-B68F-775BECF3BB02}"/>
              </a:ext>
            </a:extLst>
          </p:cNvPr>
          <p:cNvSpPr>
            <a:spLocks noGrp="1"/>
          </p:cNvSpPr>
          <p:nvPr>
            <p:ph type="title"/>
          </p:nvPr>
        </p:nvSpPr>
        <p:spPr/>
        <p:txBody>
          <a:bodyPr/>
          <a:lstStyle/>
          <a:p>
            <a:r>
              <a:rPr lang="cs-CZ" dirty="0"/>
              <a:t>PRINCIPIALISMUS – ZÁKLADNÍ PRINCIPY</a:t>
            </a:r>
          </a:p>
        </p:txBody>
      </p:sp>
      <p:sp>
        <p:nvSpPr>
          <p:cNvPr id="3" name="Zástupný symbol pro obsah 2">
            <a:extLst>
              <a:ext uri="{FF2B5EF4-FFF2-40B4-BE49-F238E27FC236}">
                <a16:creationId xmlns:a16="http://schemas.microsoft.com/office/drawing/2014/main" id="{99D1DDB6-2E50-4ED3-81CC-CD61728EBA5A}"/>
              </a:ext>
            </a:extLst>
          </p:cNvPr>
          <p:cNvSpPr>
            <a:spLocks noGrp="1"/>
          </p:cNvSpPr>
          <p:nvPr>
            <p:ph idx="1"/>
          </p:nvPr>
        </p:nvSpPr>
        <p:spPr>
          <a:xfrm>
            <a:off x="129209" y="1872000"/>
            <a:ext cx="11688417" cy="3960000"/>
          </a:xfrm>
        </p:spPr>
        <p:txBody>
          <a:bodyPr/>
          <a:lstStyle/>
          <a:p>
            <a:pPr marL="0" lvl="2" algn="just">
              <a:lnSpc>
                <a:spcPts val="3376"/>
              </a:lnSpc>
            </a:pPr>
            <a:r>
              <a:rPr lang="cs-CZ" sz="2400" dirty="0">
                <a:solidFill>
                  <a:srgbClr val="C00000"/>
                </a:solidFill>
                <a:latin typeface="Impact" panose="020B0806030902050204" pitchFamily="34" charset="0"/>
                <a:ea typeface="Rosario"/>
                <a:cs typeface="Rosario"/>
                <a:sym typeface="Rosario"/>
              </a:rPr>
              <a:t>	1) Autonomie: </a:t>
            </a:r>
            <a:r>
              <a:rPr lang="cs-CZ" sz="2400" dirty="0">
                <a:solidFill>
                  <a:srgbClr val="202020"/>
                </a:solidFill>
                <a:latin typeface="+mj-lt"/>
                <a:ea typeface="Rosario"/>
                <a:cs typeface="Rosario"/>
                <a:sym typeface="Rosario"/>
              </a:rPr>
              <a:t>respektování práva pacienta rozhodovat o své vlastní léčbě a zachování jeho svobody volby.</a:t>
            </a:r>
          </a:p>
          <a:p>
            <a:pPr marL="0" lvl="2" algn="just">
              <a:lnSpc>
                <a:spcPts val="3376"/>
              </a:lnSpc>
            </a:pPr>
            <a:r>
              <a:rPr lang="cs-CZ" sz="2400" dirty="0">
                <a:solidFill>
                  <a:srgbClr val="C00000"/>
                </a:solidFill>
                <a:latin typeface="Impact" panose="020B0806030902050204" pitchFamily="34" charset="0"/>
                <a:ea typeface="Rosario"/>
                <a:cs typeface="Rosario"/>
                <a:sym typeface="Rosario"/>
              </a:rPr>
              <a:t>	2) Neškodit (non-</a:t>
            </a:r>
            <a:r>
              <a:rPr lang="cs-CZ" sz="2400" dirty="0" err="1">
                <a:solidFill>
                  <a:srgbClr val="C00000"/>
                </a:solidFill>
                <a:latin typeface="Impact" panose="020B0806030902050204" pitchFamily="34" charset="0"/>
                <a:ea typeface="Rosario"/>
                <a:cs typeface="Rosario"/>
                <a:sym typeface="Rosario"/>
              </a:rPr>
              <a:t>maleficence</a:t>
            </a:r>
            <a:r>
              <a:rPr lang="cs-CZ" sz="2400" dirty="0">
                <a:solidFill>
                  <a:srgbClr val="C00000"/>
                </a:solidFill>
                <a:latin typeface="Impact" panose="020B0806030902050204" pitchFamily="34" charset="0"/>
                <a:ea typeface="Rosario"/>
                <a:cs typeface="Rosario"/>
                <a:sym typeface="Rosario"/>
              </a:rPr>
              <a:t>): </a:t>
            </a:r>
            <a:r>
              <a:rPr lang="cs-CZ" sz="2400" dirty="0">
                <a:solidFill>
                  <a:srgbClr val="202020"/>
                </a:solidFill>
                <a:latin typeface="+mj-lt"/>
                <a:ea typeface="Rosario"/>
                <a:cs typeface="Rosario"/>
                <a:sym typeface="Rosario"/>
              </a:rPr>
              <a:t>povinnost lékaře neubližovat pacientovi a vyhýbat se činům, které mohou pacientovi způsobit škodu.</a:t>
            </a:r>
          </a:p>
          <a:p>
            <a:pPr marL="0" lvl="2" algn="just">
              <a:lnSpc>
                <a:spcPts val="3376"/>
              </a:lnSpc>
            </a:pPr>
            <a:r>
              <a:rPr lang="cs-CZ" sz="2400" dirty="0">
                <a:solidFill>
                  <a:srgbClr val="C00000"/>
                </a:solidFill>
                <a:latin typeface="Impact" panose="020B0806030902050204" pitchFamily="34" charset="0"/>
                <a:ea typeface="Rosario"/>
                <a:cs typeface="Rosario"/>
                <a:sym typeface="Rosario"/>
              </a:rPr>
              <a:t>	3) Dobročinnost (</a:t>
            </a:r>
            <a:r>
              <a:rPr lang="cs-CZ" sz="2400" dirty="0" err="1">
                <a:solidFill>
                  <a:srgbClr val="C00000"/>
                </a:solidFill>
                <a:latin typeface="Impact" panose="020B0806030902050204" pitchFamily="34" charset="0"/>
                <a:ea typeface="Rosario"/>
                <a:cs typeface="Rosario"/>
                <a:sym typeface="Rosario"/>
              </a:rPr>
              <a:t>beneficence</a:t>
            </a:r>
            <a:r>
              <a:rPr lang="cs-CZ" sz="2400" dirty="0">
                <a:solidFill>
                  <a:srgbClr val="C00000"/>
                </a:solidFill>
                <a:latin typeface="Impact" panose="020B0806030902050204" pitchFamily="34" charset="0"/>
                <a:ea typeface="Rosario"/>
                <a:cs typeface="Rosario"/>
                <a:sym typeface="Rosario"/>
              </a:rPr>
              <a:t>): </a:t>
            </a:r>
            <a:r>
              <a:rPr lang="cs-CZ" sz="2400" dirty="0">
                <a:solidFill>
                  <a:srgbClr val="202020"/>
                </a:solidFill>
                <a:latin typeface="+mj-lt"/>
                <a:ea typeface="Rosario"/>
                <a:cs typeface="Rosario"/>
                <a:sym typeface="Rosario"/>
              </a:rPr>
              <a:t>povinnost lékaře jednat v nejlepším zájmu pacienta a usilovat o jeho prospěch, zmírňovat utrpení a poskytovat efektivní léčbu.</a:t>
            </a:r>
          </a:p>
          <a:p>
            <a:pPr marL="0" lvl="2" algn="just">
              <a:lnSpc>
                <a:spcPts val="3376"/>
              </a:lnSpc>
            </a:pPr>
            <a:r>
              <a:rPr lang="cs-CZ" sz="2400" dirty="0">
                <a:solidFill>
                  <a:srgbClr val="C00000"/>
                </a:solidFill>
                <a:latin typeface="Impact" panose="020B0806030902050204" pitchFamily="34" charset="0"/>
                <a:ea typeface="Rosario"/>
                <a:cs typeface="Rosario"/>
                <a:sym typeface="Rosario"/>
              </a:rPr>
              <a:t>	4) Spravedlnost: </a:t>
            </a:r>
            <a:r>
              <a:rPr lang="cs-CZ" sz="2400" dirty="0">
                <a:solidFill>
                  <a:srgbClr val="202020"/>
                </a:solidFill>
                <a:latin typeface="+mj-lt"/>
                <a:ea typeface="Rosario"/>
                <a:cs typeface="Rosario"/>
                <a:sym typeface="Rosario"/>
              </a:rPr>
              <a:t>zajištění spravedlivého přístupu k léčbě a zdravotním zdrojům, aby byly tyto zdroje rozdělovány rovnoměrně mezi pacienty bez diskriminace.</a:t>
            </a:r>
          </a:p>
          <a:p>
            <a:endParaRPr lang="cs-CZ" sz="2400" dirty="0">
              <a:latin typeface="+mj-lt"/>
            </a:endParaRPr>
          </a:p>
        </p:txBody>
      </p:sp>
      <p:sp>
        <p:nvSpPr>
          <p:cNvPr id="5" name="Zástupný symbol pro číslo snímku 4">
            <a:extLst>
              <a:ext uri="{FF2B5EF4-FFF2-40B4-BE49-F238E27FC236}">
                <a16:creationId xmlns:a16="http://schemas.microsoft.com/office/drawing/2014/main" id="{8AB7710D-4659-4E0A-8158-1C50F0BC591A}"/>
              </a:ext>
            </a:extLst>
          </p:cNvPr>
          <p:cNvSpPr>
            <a:spLocks noGrp="1"/>
          </p:cNvSpPr>
          <p:nvPr>
            <p:ph type="sldNum" sz="quarter" idx="12"/>
          </p:nvPr>
        </p:nvSpPr>
        <p:spPr/>
        <p:txBody>
          <a:bodyPr/>
          <a:lstStyle/>
          <a:p>
            <a:fld id="{A74CAA46-4D6D-4EDD-AA48-389E59911E74}" type="slidenum">
              <a:rPr lang="en-GB" smtClean="0"/>
              <a:t>18</a:t>
            </a:fld>
            <a:endParaRPr lang="en-GB"/>
          </a:p>
        </p:txBody>
      </p:sp>
    </p:spTree>
    <p:extLst>
      <p:ext uri="{BB962C8B-B14F-4D97-AF65-F5344CB8AC3E}">
        <p14:creationId xmlns:p14="http://schemas.microsoft.com/office/powerpoint/2010/main" val="205103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A0F67A0-C1A8-40B7-83DD-7D98A6FD8E28}"/>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0577BC5C-07C6-4C74-AB8E-3D2A9F0FFE34}"/>
              </a:ext>
            </a:extLst>
          </p:cNvPr>
          <p:cNvSpPr>
            <a:spLocks noGrp="1"/>
          </p:cNvSpPr>
          <p:nvPr>
            <p:ph type="title"/>
          </p:nvPr>
        </p:nvSpPr>
        <p:spPr/>
        <p:txBody>
          <a:bodyPr/>
          <a:lstStyle/>
          <a:p>
            <a:r>
              <a:rPr lang="cs-CZ" dirty="0"/>
              <a:t>APLIKACE PRINCIPIALISMU</a:t>
            </a:r>
          </a:p>
        </p:txBody>
      </p:sp>
      <p:sp>
        <p:nvSpPr>
          <p:cNvPr id="5" name="Zástupný symbol pro obsah 4">
            <a:extLst>
              <a:ext uri="{FF2B5EF4-FFF2-40B4-BE49-F238E27FC236}">
                <a16:creationId xmlns:a16="http://schemas.microsoft.com/office/drawing/2014/main" id="{33947E55-430A-4C16-A002-6493FF7B68BD}"/>
              </a:ext>
            </a:extLst>
          </p:cNvPr>
          <p:cNvSpPr>
            <a:spLocks noGrp="1"/>
          </p:cNvSpPr>
          <p:nvPr>
            <p:ph idx="1"/>
          </p:nvPr>
        </p:nvSpPr>
        <p:spPr>
          <a:xfrm>
            <a:off x="0" y="1451113"/>
            <a:ext cx="12192000" cy="5028887"/>
          </a:xfrm>
        </p:spPr>
        <p:txBody>
          <a:bodyPr/>
          <a:lstStyle/>
          <a:p>
            <a:pPr marL="72000" indent="0" algn="just">
              <a:lnSpc>
                <a:spcPts val="3376"/>
              </a:lnSpc>
              <a:buNone/>
            </a:pPr>
            <a:r>
              <a:rPr lang="cs-CZ" sz="2000" dirty="0">
                <a:solidFill>
                  <a:srgbClr val="202020"/>
                </a:solidFill>
                <a:latin typeface="+mj-lt"/>
                <a:ea typeface="Rosario"/>
                <a:cs typeface="Rosario"/>
                <a:sym typeface="Rosario"/>
              </a:rPr>
              <a:t>Pacient s pokročilou nevyléčitelnou nemocí žádá o přístup k experimentální léčbě, která nebyla dosud plně ověřena a může nést rizika. Lékař se musí rozhodnout na základě čtyř principů:</a:t>
            </a:r>
          </a:p>
          <a:p>
            <a:pPr marL="560785" lvl="1" indent="-280393" algn="just">
              <a:lnSpc>
                <a:spcPts val="3376"/>
              </a:lnSpc>
              <a:buFont typeface="Arial"/>
              <a:buChar char="•"/>
            </a:pPr>
            <a:r>
              <a:rPr lang="cs-CZ" dirty="0">
                <a:solidFill>
                  <a:srgbClr val="0000DC"/>
                </a:solidFill>
                <a:latin typeface="+mj-lt"/>
                <a:ea typeface="Rosario"/>
                <a:cs typeface="Rosario"/>
                <a:sym typeface="Rosario"/>
              </a:rPr>
              <a:t>Autonomie: </a:t>
            </a:r>
            <a:r>
              <a:rPr lang="cs-CZ" dirty="0">
                <a:solidFill>
                  <a:srgbClr val="202020"/>
                </a:solidFill>
                <a:latin typeface="+mj-lt"/>
                <a:ea typeface="Rosario"/>
                <a:cs typeface="Rosario"/>
                <a:sym typeface="Rosario"/>
              </a:rPr>
              <a:t>Pacient má právo rozhodnout se pro tuto léčbu, pokud je plně informován o rizicích.</a:t>
            </a:r>
          </a:p>
          <a:p>
            <a:pPr marL="560785" lvl="1" indent="-280393" algn="just">
              <a:lnSpc>
                <a:spcPts val="3376"/>
              </a:lnSpc>
              <a:buFont typeface="Arial"/>
              <a:buChar char="•"/>
            </a:pPr>
            <a:r>
              <a:rPr lang="cs-CZ" dirty="0">
                <a:solidFill>
                  <a:srgbClr val="0000DC"/>
                </a:solidFill>
                <a:latin typeface="+mj-lt"/>
                <a:ea typeface="Rosario"/>
                <a:cs typeface="Rosario"/>
                <a:sym typeface="Rosario"/>
              </a:rPr>
              <a:t>Neškodit: </a:t>
            </a:r>
            <a:r>
              <a:rPr lang="cs-CZ" dirty="0">
                <a:solidFill>
                  <a:srgbClr val="202020"/>
                </a:solidFill>
                <a:latin typeface="+mj-lt"/>
                <a:ea typeface="Rosario"/>
                <a:cs typeface="Rosario"/>
                <a:sym typeface="Rosario"/>
              </a:rPr>
              <a:t>Lékař by měl zvážit, zda léčba pacientovi neublíží více, než mu může pomoci.</a:t>
            </a:r>
          </a:p>
          <a:p>
            <a:pPr marL="560785" lvl="1" indent="-280393" algn="just">
              <a:lnSpc>
                <a:spcPts val="3376"/>
              </a:lnSpc>
              <a:buFont typeface="Arial"/>
              <a:buChar char="•"/>
            </a:pPr>
            <a:r>
              <a:rPr lang="cs-CZ" dirty="0">
                <a:solidFill>
                  <a:srgbClr val="0000DC"/>
                </a:solidFill>
                <a:latin typeface="+mj-lt"/>
                <a:ea typeface="Rosario"/>
                <a:cs typeface="Rosario"/>
                <a:sym typeface="Rosario"/>
              </a:rPr>
              <a:t>Dobročinnost: </a:t>
            </a:r>
            <a:r>
              <a:rPr lang="cs-CZ" dirty="0">
                <a:solidFill>
                  <a:srgbClr val="202020"/>
                </a:solidFill>
                <a:latin typeface="+mj-lt"/>
                <a:ea typeface="Rosario"/>
                <a:cs typeface="Rosario"/>
                <a:sym typeface="Rosario"/>
              </a:rPr>
              <a:t>Experimentální léčba by mohla pacientovi přinést určitou naději a snížit jeho utrpení, ale to musí být vyváženo možností poškození.</a:t>
            </a:r>
          </a:p>
          <a:p>
            <a:pPr marL="560785" lvl="1" indent="-280393" algn="just">
              <a:lnSpc>
                <a:spcPts val="3376"/>
              </a:lnSpc>
              <a:buFont typeface="Arial"/>
              <a:buChar char="•"/>
            </a:pPr>
            <a:r>
              <a:rPr lang="cs-CZ" dirty="0">
                <a:solidFill>
                  <a:srgbClr val="0000DC"/>
                </a:solidFill>
                <a:latin typeface="+mj-lt"/>
                <a:ea typeface="Rosario"/>
                <a:cs typeface="Rosario"/>
                <a:sym typeface="Rosario"/>
              </a:rPr>
              <a:t>Spravedlnost: </a:t>
            </a:r>
            <a:r>
              <a:rPr lang="cs-CZ" dirty="0">
                <a:solidFill>
                  <a:srgbClr val="202020"/>
                </a:solidFill>
                <a:latin typeface="+mj-lt"/>
                <a:ea typeface="Rosario"/>
                <a:cs typeface="Rosario"/>
                <a:sym typeface="Rosario"/>
              </a:rPr>
              <a:t>Lékař musí také zajistit, že přístup k této experimentální léčbě je spravedlivě přidělován a není upřednostňován jeden pacient na úkor ostatních.</a:t>
            </a:r>
          </a:p>
          <a:p>
            <a:pPr marL="560785" lvl="1" indent="-280393" algn="just">
              <a:lnSpc>
                <a:spcPts val="3376"/>
              </a:lnSpc>
              <a:buFont typeface="Arial"/>
              <a:buChar char="•"/>
            </a:pPr>
            <a:endParaRPr lang="cs-CZ" dirty="0">
              <a:solidFill>
                <a:srgbClr val="202020"/>
              </a:solidFill>
              <a:latin typeface="+mj-lt"/>
              <a:ea typeface="Rosario"/>
              <a:cs typeface="Rosario"/>
              <a:sym typeface="Rosario"/>
            </a:endParaRPr>
          </a:p>
          <a:p>
            <a:pPr marL="72000" indent="0">
              <a:buNone/>
            </a:pPr>
            <a:r>
              <a:rPr lang="cs-CZ" sz="2000" b="1" dirty="0">
                <a:solidFill>
                  <a:srgbClr val="C00000"/>
                </a:solidFill>
                <a:latin typeface="+mj-lt"/>
                <a:ea typeface="Rosario"/>
                <a:cs typeface="Rosario"/>
                <a:sym typeface="Rosario"/>
              </a:rPr>
              <a:t>Měl by pacient s nevyléčitelnou nemocí dostat přístup k experimentální léčbě, která může být riziková? Jak byste vyvažovali mezi respektem k pacientově autonomii, povinností neškodit a možností poskytnout naději skrze experimentální léčbu?</a:t>
            </a:r>
          </a:p>
          <a:p>
            <a:pPr marL="72000" indent="0">
              <a:buNone/>
            </a:pPr>
            <a:endParaRPr lang="cs-CZ" sz="2000" dirty="0">
              <a:latin typeface="+mj-lt"/>
            </a:endParaRPr>
          </a:p>
        </p:txBody>
      </p:sp>
    </p:spTree>
    <p:extLst>
      <p:ext uri="{BB962C8B-B14F-4D97-AF65-F5344CB8AC3E}">
        <p14:creationId xmlns:p14="http://schemas.microsoft.com/office/powerpoint/2010/main" val="3874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Zápatí prezentace</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smtClean="0"/>
              <a:t>FILOZOFICKÝ NÁHLED MORÁLNÍCH DILEMAT</a:t>
            </a:r>
            <a:endParaRPr lang="cs-CZ" dirty="0"/>
          </a:p>
        </p:txBody>
      </p:sp>
      <p:sp>
        <p:nvSpPr>
          <p:cNvPr id="5" name="Zástupný symbol pro obsah 4"/>
          <p:cNvSpPr>
            <a:spLocks noGrp="1"/>
          </p:cNvSpPr>
          <p:nvPr>
            <p:ph idx="1"/>
          </p:nvPr>
        </p:nvSpPr>
        <p:spPr/>
        <p:txBody>
          <a:bodyPr/>
          <a:lstStyle/>
          <a:p>
            <a:pPr marL="72000" indent="0">
              <a:buNone/>
            </a:pPr>
            <a:endParaRPr lang="cs-CZ" dirty="0"/>
          </a:p>
          <a:p>
            <a:pPr marL="72000" indent="0">
              <a:buNone/>
            </a:pPr>
            <a:r>
              <a:rPr lang="cs-CZ" dirty="0" err="1" smtClean="0"/>
              <a:t>Trolley</a:t>
            </a:r>
            <a:r>
              <a:rPr lang="cs-CZ" dirty="0" smtClean="0"/>
              <a:t> problém</a:t>
            </a:r>
          </a:p>
          <a:p>
            <a:pPr marL="72000" indent="0">
              <a:buNone/>
            </a:pPr>
            <a:r>
              <a:rPr lang="cs-CZ" dirty="0" smtClean="0"/>
              <a:t>Heinzovo dilema</a:t>
            </a:r>
          </a:p>
          <a:p>
            <a:pPr marL="72000" indent="0">
              <a:buNone/>
            </a:pPr>
            <a:r>
              <a:rPr lang="cs-CZ" dirty="0" err="1" smtClean="0"/>
              <a:t>Joeovo</a:t>
            </a:r>
            <a:r>
              <a:rPr lang="cs-CZ" dirty="0" smtClean="0"/>
              <a:t> dilema</a:t>
            </a:r>
          </a:p>
          <a:p>
            <a:pPr marL="72000" indent="0">
              <a:buNone/>
            </a:pPr>
            <a:endParaRPr lang="cs-CZ" dirty="0"/>
          </a:p>
        </p:txBody>
      </p:sp>
    </p:spTree>
    <p:extLst>
      <p:ext uri="{BB962C8B-B14F-4D97-AF65-F5344CB8AC3E}">
        <p14:creationId xmlns:p14="http://schemas.microsoft.com/office/powerpoint/2010/main" val="822754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53753B1-F8AF-4E67-BF38-E5C0E4EC410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AB6D5393-055E-4590-95E0-1B33B15D6F8F}"/>
              </a:ext>
            </a:extLst>
          </p:cNvPr>
          <p:cNvSpPr>
            <a:spLocks noGrp="1"/>
          </p:cNvSpPr>
          <p:nvPr>
            <p:ph type="title"/>
          </p:nvPr>
        </p:nvSpPr>
        <p:spPr/>
        <p:txBody>
          <a:bodyPr/>
          <a:lstStyle/>
          <a:p>
            <a:r>
              <a:rPr lang="cs-CZ" dirty="0"/>
              <a:t>PROBLÉMY A NEVÝHODY PRINCIPIALISMU</a:t>
            </a:r>
          </a:p>
        </p:txBody>
      </p:sp>
      <p:sp>
        <p:nvSpPr>
          <p:cNvPr id="5" name="Zástupný symbol pro obsah 4">
            <a:extLst>
              <a:ext uri="{FF2B5EF4-FFF2-40B4-BE49-F238E27FC236}">
                <a16:creationId xmlns:a16="http://schemas.microsoft.com/office/drawing/2014/main" id="{7BEEEC20-E797-4983-9D62-C0CD64EBD52E}"/>
              </a:ext>
            </a:extLst>
          </p:cNvPr>
          <p:cNvSpPr>
            <a:spLocks noGrp="1"/>
          </p:cNvSpPr>
          <p:nvPr>
            <p:ph idx="1"/>
          </p:nvPr>
        </p:nvSpPr>
        <p:spPr>
          <a:xfrm>
            <a:off x="89452" y="1282148"/>
            <a:ext cx="12102548" cy="5466522"/>
          </a:xfrm>
        </p:spPr>
        <p:txBody>
          <a:bodyPr/>
          <a:lstStyle/>
          <a:p>
            <a:pPr marL="280392" lvl="1" indent="0" algn="just">
              <a:lnSpc>
                <a:spcPts val="3376"/>
              </a:lnSpc>
              <a:buNone/>
            </a:pPr>
            <a:r>
              <a:rPr lang="cs-CZ" dirty="0">
                <a:solidFill>
                  <a:srgbClr val="C00000"/>
                </a:solidFill>
                <a:latin typeface="Impact" panose="020B0806030902050204" pitchFamily="34" charset="0"/>
                <a:ea typeface="Rosario"/>
                <a:cs typeface="Rosario"/>
                <a:sym typeface="Rosario"/>
              </a:rPr>
              <a:t>MEZI PRINCIPY MŮŽE NASTAT KONFLIKT:</a:t>
            </a:r>
          </a:p>
          <a:p>
            <a:pPr marL="623292" lvl="1" indent="-342900" algn="just">
              <a:lnSpc>
                <a:spcPts val="3376"/>
              </a:lnSpc>
              <a:buFont typeface="Arial" panose="020B0604020202020204" pitchFamily="34" charset="0"/>
              <a:buChar char="•"/>
            </a:pPr>
            <a:r>
              <a:rPr lang="cs-CZ" dirty="0">
                <a:solidFill>
                  <a:srgbClr val="202020"/>
                </a:solidFill>
                <a:latin typeface="+mj-lt"/>
                <a:ea typeface="Rosario"/>
                <a:cs typeface="Rosario"/>
                <a:sym typeface="Rosario"/>
              </a:rPr>
              <a:t>Jedním z hlavních problémů </a:t>
            </a:r>
            <a:r>
              <a:rPr lang="cs-CZ" dirty="0" err="1">
                <a:solidFill>
                  <a:srgbClr val="202020"/>
                </a:solidFill>
                <a:latin typeface="+mj-lt"/>
                <a:ea typeface="Rosario"/>
                <a:cs typeface="Rosario"/>
                <a:sym typeface="Rosario"/>
              </a:rPr>
              <a:t>principialismu</a:t>
            </a:r>
            <a:r>
              <a:rPr lang="cs-CZ" dirty="0">
                <a:solidFill>
                  <a:srgbClr val="202020"/>
                </a:solidFill>
                <a:latin typeface="+mj-lt"/>
                <a:ea typeface="Rosario"/>
                <a:cs typeface="Rosario"/>
                <a:sym typeface="Rosario"/>
              </a:rPr>
              <a:t> je, že </a:t>
            </a:r>
            <a:r>
              <a:rPr lang="cs-CZ" b="1" dirty="0">
                <a:solidFill>
                  <a:srgbClr val="C00000"/>
                </a:solidFill>
                <a:latin typeface="+mj-lt"/>
                <a:ea typeface="Rosario"/>
                <a:cs typeface="Rosario"/>
                <a:sym typeface="Rosario"/>
              </a:rPr>
              <a:t>čtyři principy mohou být v konfliktu</a:t>
            </a:r>
            <a:r>
              <a:rPr lang="cs-CZ" dirty="0">
                <a:solidFill>
                  <a:srgbClr val="202020"/>
                </a:solidFill>
                <a:latin typeface="+mj-lt"/>
                <a:ea typeface="Rosario"/>
                <a:cs typeface="Rosario"/>
                <a:sym typeface="Rosario"/>
              </a:rPr>
              <a:t>. Například respektování autonomie pacienta může být v rozporu s principem neškodit, když pacient žádá léčbu, která může být nebezpečná.</a:t>
            </a:r>
          </a:p>
          <a:p>
            <a:pPr marL="280392" lvl="1" indent="0" algn="just">
              <a:lnSpc>
                <a:spcPts val="3376"/>
              </a:lnSpc>
              <a:buNone/>
            </a:pPr>
            <a:r>
              <a:rPr lang="cs-CZ" b="1" dirty="0">
                <a:solidFill>
                  <a:srgbClr val="0000DC"/>
                </a:solidFill>
                <a:latin typeface="+mj-lt"/>
                <a:ea typeface="Rosario"/>
                <a:cs typeface="Rosario"/>
                <a:sym typeface="Rosario"/>
              </a:rPr>
              <a:t>Problém v medicíně: </a:t>
            </a:r>
            <a:r>
              <a:rPr lang="cs-CZ" i="1" dirty="0">
                <a:solidFill>
                  <a:srgbClr val="202020"/>
                </a:solidFill>
                <a:latin typeface="+mj-lt"/>
                <a:ea typeface="Rosario"/>
                <a:cs typeface="Rosario"/>
                <a:sym typeface="Rosario"/>
              </a:rPr>
              <a:t>Lékař může čelit dilematu, kdy dodržení jednoho principu vede k porušení jiného, jako například když pacient žádá o léčbu, která je riskantní, ale potenciálně nadějná.</a:t>
            </a:r>
          </a:p>
          <a:p>
            <a:pPr marL="280392" lvl="1" indent="0" algn="just">
              <a:lnSpc>
                <a:spcPts val="3376"/>
              </a:lnSpc>
              <a:buNone/>
            </a:pPr>
            <a:endParaRPr lang="cs-CZ" i="1" dirty="0">
              <a:solidFill>
                <a:srgbClr val="202020"/>
              </a:solidFill>
              <a:latin typeface="+mj-lt"/>
              <a:ea typeface="Rosario"/>
              <a:cs typeface="Rosario"/>
              <a:sym typeface="Rosario"/>
            </a:endParaRPr>
          </a:p>
          <a:p>
            <a:pPr marL="280392" lvl="1" indent="0" algn="just">
              <a:lnSpc>
                <a:spcPts val="3376"/>
              </a:lnSpc>
              <a:buNone/>
            </a:pPr>
            <a:r>
              <a:rPr lang="cs-CZ" dirty="0">
                <a:solidFill>
                  <a:srgbClr val="C00000"/>
                </a:solidFill>
                <a:latin typeface="Impact" panose="020B0806030902050204" pitchFamily="34" charset="0"/>
                <a:ea typeface="Rosario"/>
                <a:cs typeface="Rosario"/>
                <a:sym typeface="Rosario"/>
              </a:rPr>
              <a:t>PRINCIPY JSOU PŘÍLIŠ OBECNÉ:</a:t>
            </a:r>
          </a:p>
          <a:p>
            <a:pPr marL="623292" lvl="1" indent="-342900" algn="just">
              <a:lnSpc>
                <a:spcPts val="3376"/>
              </a:lnSpc>
              <a:buFont typeface="Arial" panose="020B0604020202020204" pitchFamily="34" charset="0"/>
              <a:buChar char="•"/>
            </a:pPr>
            <a:r>
              <a:rPr lang="cs-CZ" dirty="0">
                <a:solidFill>
                  <a:srgbClr val="202020"/>
                </a:solidFill>
                <a:latin typeface="+mj-lt"/>
                <a:ea typeface="Rosario"/>
                <a:cs typeface="Rosario"/>
                <a:sym typeface="Rosario"/>
              </a:rPr>
              <a:t>Principy jsou obecné a </a:t>
            </a:r>
            <a:r>
              <a:rPr lang="cs-CZ" b="1" dirty="0">
                <a:solidFill>
                  <a:srgbClr val="C00000"/>
                </a:solidFill>
                <a:latin typeface="+mj-lt"/>
                <a:ea typeface="Rosario"/>
                <a:cs typeface="Rosario"/>
                <a:sym typeface="Rosario"/>
              </a:rPr>
              <a:t>nemusí vždy poskytovat konkrétní návod</a:t>
            </a:r>
            <a:r>
              <a:rPr lang="cs-CZ" dirty="0">
                <a:solidFill>
                  <a:srgbClr val="202020"/>
                </a:solidFill>
                <a:latin typeface="+mj-lt"/>
                <a:ea typeface="Rosario"/>
                <a:cs typeface="Rosario"/>
                <a:sym typeface="Rosario"/>
              </a:rPr>
              <a:t>, jak postupovat v jednotlivých situacích. Jejich interpretace závisí na kontextu a mohou vést k různým závěrům v různých situacích.</a:t>
            </a:r>
          </a:p>
          <a:p>
            <a:pPr marL="280392" lvl="1" indent="0" algn="just">
              <a:lnSpc>
                <a:spcPts val="3376"/>
              </a:lnSpc>
              <a:buNone/>
            </a:pPr>
            <a:r>
              <a:rPr lang="cs-CZ" b="1" dirty="0">
                <a:solidFill>
                  <a:srgbClr val="0000DC"/>
                </a:solidFill>
                <a:latin typeface="+mj-lt"/>
                <a:ea typeface="Rosario"/>
                <a:cs typeface="Rosario"/>
                <a:sym typeface="Rosario"/>
              </a:rPr>
              <a:t>Problém v medicíně: </a:t>
            </a:r>
            <a:r>
              <a:rPr lang="cs-CZ" i="1" dirty="0">
                <a:solidFill>
                  <a:srgbClr val="202020"/>
                </a:solidFill>
                <a:latin typeface="+mj-lt"/>
                <a:ea typeface="Rosario"/>
                <a:cs typeface="Rosario"/>
                <a:sym typeface="Rosario"/>
              </a:rPr>
              <a:t>Lékaři mohou mít různé názory na to, jak aplikovat principy v konkrétních případech, což může vést k rozdílným závěrům o tom, co je správné.</a:t>
            </a:r>
          </a:p>
          <a:p>
            <a:pPr marL="72000" indent="0">
              <a:buNone/>
            </a:pPr>
            <a:endParaRPr lang="cs-CZ" sz="2000" dirty="0">
              <a:latin typeface="+mj-lt"/>
            </a:endParaRPr>
          </a:p>
        </p:txBody>
      </p:sp>
    </p:spTree>
    <p:extLst>
      <p:ext uri="{BB962C8B-B14F-4D97-AF65-F5344CB8AC3E}">
        <p14:creationId xmlns:p14="http://schemas.microsoft.com/office/powerpoint/2010/main" val="185025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44688E8-E108-4B76-8363-D591076841E9}"/>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092911A4-5D3B-4875-80B0-E9B103AF394B}"/>
              </a:ext>
            </a:extLst>
          </p:cNvPr>
          <p:cNvSpPr>
            <a:spLocks noGrp="1"/>
          </p:cNvSpPr>
          <p:nvPr>
            <p:ph type="title"/>
          </p:nvPr>
        </p:nvSpPr>
        <p:spPr/>
        <p:txBody>
          <a:bodyPr/>
          <a:lstStyle/>
          <a:p>
            <a:r>
              <a:rPr lang="cs-CZ" dirty="0"/>
              <a:t>PROBLÉMY A NEVÝHODY PRINCIPIALISMU</a:t>
            </a:r>
          </a:p>
        </p:txBody>
      </p:sp>
      <p:sp>
        <p:nvSpPr>
          <p:cNvPr id="5" name="Zástupný symbol pro obsah 4">
            <a:extLst>
              <a:ext uri="{FF2B5EF4-FFF2-40B4-BE49-F238E27FC236}">
                <a16:creationId xmlns:a16="http://schemas.microsoft.com/office/drawing/2014/main" id="{986AA2EA-86CC-42D7-B25C-53E35EDF4A86}"/>
              </a:ext>
            </a:extLst>
          </p:cNvPr>
          <p:cNvSpPr>
            <a:spLocks noGrp="1"/>
          </p:cNvSpPr>
          <p:nvPr>
            <p:ph idx="1"/>
          </p:nvPr>
        </p:nvSpPr>
        <p:spPr>
          <a:xfrm>
            <a:off x="0" y="1692002"/>
            <a:ext cx="11473200" cy="4139998"/>
          </a:xfrm>
        </p:spPr>
        <p:txBody>
          <a:bodyPr/>
          <a:lstStyle/>
          <a:p>
            <a:pPr marL="280392" lvl="1" indent="0" algn="just">
              <a:lnSpc>
                <a:spcPts val="3376"/>
              </a:lnSpc>
              <a:buNone/>
            </a:pPr>
            <a:r>
              <a:rPr lang="cs-CZ" sz="2400" dirty="0">
                <a:solidFill>
                  <a:srgbClr val="C00000"/>
                </a:solidFill>
                <a:latin typeface="Impact" panose="020B0806030902050204" pitchFamily="34" charset="0"/>
                <a:ea typeface="Rosario"/>
                <a:cs typeface="Rosario"/>
                <a:sym typeface="Rosario"/>
              </a:rPr>
              <a:t>NEŘEŠÍ HLUBŠÍ FILOZOFICKÉ OTÁZKY:</a:t>
            </a:r>
          </a:p>
          <a:p>
            <a:pPr marL="623292" lvl="1" indent="-342900" algn="just">
              <a:lnSpc>
                <a:spcPts val="3376"/>
              </a:lnSpc>
              <a:buFont typeface="Arial" panose="020B0604020202020204" pitchFamily="34" charset="0"/>
              <a:buChar char="•"/>
            </a:pPr>
            <a:r>
              <a:rPr lang="cs-CZ" sz="2400" dirty="0" err="1">
                <a:solidFill>
                  <a:srgbClr val="202020"/>
                </a:solidFill>
                <a:latin typeface="+mj-lt"/>
                <a:ea typeface="Rosario"/>
                <a:cs typeface="Rosario"/>
                <a:sym typeface="Rosario"/>
              </a:rPr>
              <a:t>Principialismus</a:t>
            </a:r>
            <a:r>
              <a:rPr lang="cs-CZ" sz="2400" dirty="0">
                <a:solidFill>
                  <a:srgbClr val="202020"/>
                </a:solidFill>
                <a:latin typeface="+mj-lt"/>
                <a:ea typeface="Rosario"/>
                <a:cs typeface="Rosario"/>
                <a:sym typeface="Rosario"/>
              </a:rPr>
              <a:t> je praktický rámec, ale </a:t>
            </a:r>
            <a:r>
              <a:rPr lang="cs-CZ" sz="2400" b="1" dirty="0">
                <a:solidFill>
                  <a:srgbClr val="C00000"/>
                </a:solidFill>
                <a:latin typeface="+mj-lt"/>
                <a:ea typeface="Rosario"/>
                <a:cs typeface="Rosario"/>
                <a:sym typeface="Rosario"/>
              </a:rPr>
              <a:t>nezabývá se hlubšími otázkami morální filozofie</a:t>
            </a:r>
            <a:r>
              <a:rPr lang="cs-CZ" sz="2400" dirty="0">
                <a:solidFill>
                  <a:srgbClr val="202020"/>
                </a:solidFill>
                <a:latin typeface="+mj-lt"/>
                <a:ea typeface="Rosario"/>
                <a:cs typeface="Rosario"/>
                <a:sym typeface="Rosario"/>
              </a:rPr>
              <a:t>, jako jsou základy samotné morálky nebo důvody, proč bychom měli dodržovat určité principy. Chybí mu tedy filozofická hloubka některých jiných etických teorií, jako je deontologie nebo utilitarismus.</a:t>
            </a:r>
          </a:p>
          <a:p>
            <a:pPr marL="280392" lvl="1" indent="0" algn="just">
              <a:lnSpc>
                <a:spcPts val="3376"/>
              </a:lnSpc>
              <a:buNone/>
            </a:pPr>
            <a:r>
              <a:rPr lang="cs-CZ" sz="2400" b="1" dirty="0">
                <a:solidFill>
                  <a:srgbClr val="0000DC"/>
                </a:solidFill>
                <a:latin typeface="+mj-lt"/>
                <a:ea typeface="Rosario"/>
                <a:cs typeface="Rosario"/>
                <a:sym typeface="Rosario"/>
              </a:rPr>
              <a:t>Problém v medicíně: </a:t>
            </a:r>
            <a:r>
              <a:rPr lang="cs-CZ" sz="2400" i="1" dirty="0">
                <a:solidFill>
                  <a:srgbClr val="202020"/>
                </a:solidFill>
                <a:latin typeface="+mj-lt"/>
                <a:ea typeface="Rosario"/>
                <a:cs typeface="Rosario"/>
                <a:sym typeface="Rosario"/>
              </a:rPr>
              <a:t>Lékaři se mohou ptát, proč by měli principy následovat a jak je správně vyvážit, když jsou v konfliktu.</a:t>
            </a:r>
          </a:p>
          <a:p>
            <a:pPr marL="72000" indent="0">
              <a:buNone/>
            </a:pPr>
            <a:endParaRPr lang="cs-CZ" dirty="0"/>
          </a:p>
        </p:txBody>
      </p:sp>
    </p:spTree>
    <p:extLst>
      <p:ext uri="{BB962C8B-B14F-4D97-AF65-F5344CB8AC3E}">
        <p14:creationId xmlns:p14="http://schemas.microsoft.com/office/powerpoint/2010/main" val="143591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98C5A16-E929-458C-863F-35EF1A60854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EEE978F1-1A85-40C5-9071-81004045177A}"/>
              </a:ext>
            </a:extLst>
          </p:cNvPr>
          <p:cNvSpPr>
            <a:spLocks noGrp="1"/>
          </p:cNvSpPr>
          <p:nvPr>
            <p:ph type="title"/>
          </p:nvPr>
        </p:nvSpPr>
        <p:spPr>
          <a:xfrm>
            <a:off x="719400" y="396102"/>
            <a:ext cx="10753200" cy="451576"/>
          </a:xfrm>
        </p:spPr>
        <p:txBody>
          <a:bodyPr/>
          <a:lstStyle/>
          <a:p>
            <a:r>
              <a:rPr lang="cs-CZ" dirty="0"/>
              <a:t>TEORIE SPRAVEDLNOSTI</a:t>
            </a:r>
          </a:p>
        </p:txBody>
      </p:sp>
      <p:sp>
        <p:nvSpPr>
          <p:cNvPr id="5" name="Zástupný symbol pro obsah 4">
            <a:extLst>
              <a:ext uri="{FF2B5EF4-FFF2-40B4-BE49-F238E27FC236}">
                <a16:creationId xmlns:a16="http://schemas.microsoft.com/office/drawing/2014/main" id="{D170FD02-AB60-4334-A6FD-898EA026F9B8}"/>
              </a:ext>
            </a:extLst>
          </p:cNvPr>
          <p:cNvSpPr>
            <a:spLocks noGrp="1"/>
          </p:cNvSpPr>
          <p:nvPr>
            <p:ph idx="1"/>
          </p:nvPr>
        </p:nvSpPr>
        <p:spPr>
          <a:xfrm>
            <a:off x="287383" y="1195614"/>
            <a:ext cx="11277600" cy="5284386"/>
          </a:xfrm>
        </p:spPr>
        <p:txBody>
          <a:bodyPr/>
          <a:lstStyle/>
          <a:p>
            <a:pPr>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zaměřuje se na to, jak by měly být zdroje, práva a povinnosti </a:t>
            </a:r>
            <a:r>
              <a:rPr lang="cs-CZ" sz="2000" b="1" dirty="0">
                <a:solidFill>
                  <a:srgbClr val="0000DC"/>
                </a:solidFill>
                <a:latin typeface="+mj-lt"/>
                <a:ea typeface="Rosario"/>
                <a:cs typeface="Rosario"/>
                <a:sym typeface="Rosario"/>
              </a:rPr>
              <a:t>spravedlivě rozdělovány mezi jednotlivce ve </a:t>
            </a:r>
            <a:r>
              <a:rPr lang="cs-CZ" sz="2000" b="1" dirty="0" smtClean="0">
                <a:solidFill>
                  <a:srgbClr val="0000DC"/>
                </a:solidFill>
                <a:latin typeface="+mj-lt"/>
                <a:ea typeface="Rosario"/>
                <a:cs typeface="Rosario"/>
                <a:sym typeface="Rosario"/>
              </a:rPr>
              <a:t>společnosti</a:t>
            </a:r>
            <a:endParaRPr lang="cs-CZ" sz="2000" dirty="0">
              <a:solidFill>
                <a:srgbClr val="202020"/>
              </a:solidFill>
              <a:latin typeface="+mj-lt"/>
              <a:ea typeface="Rosario"/>
              <a:cs typeface="Rosario"/>
              <a:sym typeface="Rosario"/>
            </a:endParaRPr>
          </a:p>
          <a:p>
            <a:pPr>
              <a:lnSpc>
                <a:spcPct val="100000"/>
              </a:lnSpc>
              <a:buFont typeface="Arial" panose="020B0604020202020204" pitchFamily="34" charset="0"/>
              <a:buChar char="•"/>
            </a:pPr>
            <a:r>
              <a:rPr lang="cs-CZ" sz="2000" dirty="0" smtClean="0">
                <a:solidFill>
                  <a:srgbClr val="202020"/>
                </a:solidFill>
                <a:latin typeface="+mj-lt"/>
                <a:ea typeface="Rosario"/>
                <a:cs typeface="Rosario"/>
                <a:sym typeface="Rosario"/>
              </a:rPr>
              <a:t>jak </a:t>
            </a:r>
            <a:r>
              <a:rPr lang="cs-CZ" sz="2000" dirty="0">
                <a:solidFill>
                  <a:srgbClr val="202020"/>
                </a:solidFill>
                <a:latin typeface="+mj-lt"/>
                <a:ea typeface="Rosario"/>
                <a:cs typeface="Rosario"/>
                <a:sym typeface="Rosario"/>
              </a:rPr>
              <a:t>by měly být </a:t>
            </a:r>
            <a:r>
              <a:rPr lang="cs-CZ" sz="2000" b="1" dirty="0">
                <a:solidFill>
                  <a:srgbClr val="0000DC"/>
                </a:solidFill>
                <a:latin typeface="+mj-lt"/>
                <a:ea typeface="Rosario"/>
                <a:cs typeface="Rosario"/>
                <a:sym typeface="Rosario"/>
              </a:rPr>
              <a:t>zdravotní péče a lékařské zdroje přidělovány spravedlivě</a:t>
            </a:r>
            <a:r>
              <a:rPr lang="cs-CZ" sz="2000" dirty="0">
                <a:solidFill>
                  <a:srgbClr val="202020"/>
                </a:solidFill>
                <a:latin typeface="+mj-lt"/>
                <a:ea typeface="Rosario"/>
                <a:cs typeface="Rosario"/>
                <a:sym typeface="Rosario"/>
              </a:rPr>
              <a:t>, aby nikdo nebyl diskriminován a aby všichni měli rovný přístup k </a:t>
            </a:r>
            <a:r>
              <a:rPr lang="cs-CZ" sz="2000" dirty="0" smtClean="0">
                <a:solidFill>
                  <a:srgbClr val="202020"/>
                </a:solidFill>
                <a:latin typeface="+mj-lt"/>
                <a:ea typeface="Rosario"/>
                <a:cs typeface="Rosario"/>
                <a:sym typeface="Rosario"/>
              </a:rPr>
              <a:t>péči</a:t>
            </a:r>
            <a:endParaRPr lang="cs-CZ" sz="2000" dirty="0">
              <a:solidFill>
                <a:srgbClr val="202020"/>
              </a:solidFill>
              <a:latin typeface="+mj-lt"/>
              <a:ea typeface="Rosario"/>
              <a:cs typeface="Rosario"/>
              <a:sym typeface="Rosario"/>
            </a:endParaRPr>
          </a:p>
          <a:p>
            <a:pPr marL="72000" indent="0">
              <a:buNone/>
            </a:pPr>
            <a:endParaRPr lang="cs-CZ" sz="2000" b="1" dirty="0" smtClean="0">
              <a:solidFill>
                <a:srgbClr val="202020"/>
              </a:solidFill>
              <a:latin typeface="+mj-lt"/>
              <a:ea typeface="Rosario"/>
              <a:cs typeface="Rosario"/>
              <a:sym typeface="Rosario"/>
            </a:endParaRPr>
          </a:p>
          <a:p>
            <a:pPr marL="72000" indent="0">
              <a:buNone/>
            </a:pPr>
            <a:r>
              <a:rPr lang="cs-CZ" sz="2000" b="1" dirty="0" smtClean="0">
                <a:solidFill>
                  <a:srgbClr val="202020"/>
                </a:solidFill>
                <a:latin typeface="+mj-lt"/>
                <a:ea typeface="Rosario"/>
                <a:cs typeface="Rosario"/>
                <a:sym typeface="Rosario"/>
              </a:rPr>
              <a:t>John </a:t>
            </a:r>
            <a:r>
              <a:rPr lang="cs-CZ" sz="2000" b="1" dirty="0" err="1">
                <a:solidFill>
                  <a:srgbClr val="202020"/>
                </a:solidFill>
                <a:latin typeface="+mj-lt"/>
                <a:ea typeface="Rosario"/>
                <a:cs typeface="Rosario"/>
                <a:sym typeface="Rosario"/>
              </a:rPr>
              <a:t>Rawls</a:t>
            </a:r>
            <a:endParaRPr lang="cs-CZ" sz="2000" b="1" dirty="0">
              <a:solidFill>
                <a:srgbClr val="202020"/>
              </a:solidFill>
              <a:latin typeface="+mj-lt"/>
              <a:ea typeface="Rosario"/>
              <a:cs typeface="Rosario"/>
              <a:sym typeface="Rosario"/>
            </a:endParaRPr>
          </a:p>
          <a:p>
            <a:pPr lvl="1">
              <a:buFont typeface="Arial" panose="020B0604020202020204" pitchFamily="34" charset="0"/>
              <a:buChar char="•"/>
            </a:pPr>
            <a:r>
              <a:rPr lang="cs-CZ" sz="1800" dirty="0" smtClean="0">
                <a:solidFill>
                  <a:srgbClr val="202020"/>
                </a:solidFill>
                <a:ea typeface="Rosario"/>
                <a:cs typeface="Rosario"/>
                <a:sym typeface="Rosario"/>
              </a:rPr>
              <a:t>1971 Teorie spravedlnosti</a:t>
            </a:r>
          </a:p>
          <a:p>
            <a:pPr lvl="1">
              <a:buFont typeface="Arial" panose="020B0604020202020204" pitchFamily="34" charset="0"/>
              <a:buChar char="•"/>
            </a:pPr>
            <a:r>
              <a:rPr lang="cs-CZ" sz="1800" dirty="0">
                <a:solidFill>
                  <a:srgbClr val="202020"/>
                </a:solidFill>
                <a:ea typeface="Rosario"/>
                <a:cs typeface="Rosario"/>
                <a:sym typeface="Rosario"/>
              </a:rPr>
              <a:t>z</a:t>
            </a:r>
            <a:r>
              <a:rPr lang="cs-CZ" sz="1800" dirty="0" smtClean="0">
                <a:solidFill>
                  <a:srgbClr val="202020"/>
                </a:solidFill>
                <a:ea typeface="Rosario"/>
                <a:cs typeface="Rosario"/>
                <a:sym typeface="Rosario"/>
              </a:rPr>
              <a:t>ávoj nevědění</a:t>
            </a:r>
          </a:p>
          <a:p>
            <a:pPr lvl="1">
              <a:buFont typeface="Arial" panose="020B0604020202020204" pitchFamily="34" charset="0"/>
              <a:buChar char="•"/>
            </a:pPr>
            <a:r>
              <a:rPr lang="cs-CZ" sz="1800" dirty="0">
                <a:solidFill>
                  <a:srgbClr val="202020"/>
                </a:solidFill>
                <a:ea typeface="Rosario"/>
                <a:cs typeface="Rosario"/>
                <a:sym typeface="Rosario"/>
              </a:rPr>
              <a:t>n</a:t>
            </a:r>
            <a:r>
              <a:rPr lang="cs-CZ" sz="1800" dirty="0" smtClean="0">
                <a:solidFill>
                  <a:srgbClr val="202020"/>
                </a:solidFill>
                <a:ea typeface="Rosario"/>
                <a:cs typeface="Rosario"/>
                <a:sym typeface="Rosario"/>
              </a:rPr>
              <a:t>avazuje na Aristotela v pojetí ctnosti </a:t>
            </a:r>
          </a:p>
          <a:p>
            <a:pPr lvl="2">
              <a:buFont typeface="Arial" panose="020B0604020202020204" pitchFamily="34" charset="0"/>
              <a:buChar char="•"/>
            </a:pPr>
            <a:r>
              <a:rPr lang="cs-CZ" sz="1400" dirty="0" smtClean="0">
                <a:solidFill>
                  <a:srgbClr val="202020"/>
                </a:solidFill>
                <a:ea typeface="Rosario"/>
                <a:cs typeface="Rosario"/>
                <a:sym typeface="Rosario"/>
              </a:rPr>
              <a:t>spravedlnost základní ctnost společenských institucí</a:t>
            </a:r>
          </a:p>
          <a:p>
            <a:pPr lvl="1">
              <a:buFont typeface="Arial" panose="020B0604020202020204" pitchFamily="34" charset="0"/>
              <a:buChar char="•"/>
            </a:pPr>
            <a:r>
              <a:rPr lang="cs-CZ" sz="1800" dirty="0" smtClean="0"/>
              <a:t>kritika - lidé žijící </a:t>
            </a:r>
            <a:r>
              <a:rPr lang="cs-CZ" sz="1800" dirty="0"/>
              <a:t>v </a:t>
            </a:r>
            <a:r>
              <a:rPr lang="cs-CZ" sz="1800" dirty="0" smtClean="0"/>
              <a:t>nouzi</a:t>
            </a:r>
            <a:r>
              <a:rPr lang="cs-CZ" sz="1800" dirty="0"/>
              <a:t> </a:t>
            </a:r>
            <a:r>
              <a:rPr lang="cs-CZ" sz="1800" dirty="0" smtClean="0"/>
              <a:t>nemají </a:t>
            </a:r>
            <a:r>
              <a:rPr lang="cs-CZ" sz="1800" dirty="0"/>
              <a:t>na prvním místě občanské a politické </a:t>
            </a:r>
            <a:r>
              <a:rPr lang="cs-CZ" sz="1800" dirty="0" smtClean="0"/>
              <a:t>svobody (primární je zajištění)</a:t>
            </a:r>
            <a:endParaRPr lang="cs-CZ" sz="1800" dirty="0">
              <a:solidFill>
                <a:srgbClr val="202020"/>
              </a:solidFill>
              <a:ea typeface="Rosario"/>
              <a:cs typeface="Rosario"/>
              <a:sym typeface="Rosario"/>
            </a:endParaRPr>
          </a:p>
          <a:p>
            <a:pPr marL="72000" indent="0">
              <a:buNone/>
            </a:pPr>
            <a:endParaRPr lang="cs-CZ" sz="2400" b="1" dirty="0">
              <a:solidFill>
                <a:srgbClr val="202020"/>
              </a:solidFill>
              <a:latin typeface="+mj-lt"/>
              <a:ea typeface="Rosario"/>
              <a:cs typeface="Rosario"/>
              <a:sym typeface="Rosario"/>
            </a:endParaRPr>
          </a:p>
          <a:p>
            <a:pPr marL="72000" indent="0">
              <a:buNone/>
            </a:pPr>
            <a:r>
              <a:rPr lang="cs-CZ" sz="2000" b="1" dirty="0" err="1">
                <a:solidFill>
                  <a:srgbClr val="202020"/>
                </a:solidFill>
                <a:latin typeface="+mj-lt"/>
                <a:ea typeface="Rosario"/>
                <a:cs typeface="Rosario"/>
                <a:sym typeface="Rosario"/>
              </a:rPr>
              <a:t>Amartya</a:t>
            </a:r>
            <a:r>
              <a:rPr lang="cs-CZ" sz="2000" b="1" dirty="0">
                <a:solidFill>
                  <a:srgbClr val="202020"/>
                </a:solidFill>
                <a:latin typeface="+mj-lt"/>
                <a:ea typeface="Rosario"/>
                <a:cs typeface="Rosario"/>
                <a:sym typeface="Rosario"/>
              </a:rPr>
              <a:t> Sen</a:t>
            </a:r>
          </a:p>
          <a:p>
            <a:pPr lvl="1">
              <a:buFont typeface="Arial" panose="020B0604020202020204" pitchFamily="34" charset="0"/>
              <a:buChar char="•"/>
            </a:pPr>
            <a:r>
              <a:rPr lang="cs-CZ" sz="1800" dirty="0" smtClean="0"/>
              <a:t>1998 Nobelova </a:t>
            </a:r>
            <a:r>
              <a:rPr lang="cs-CZ" sz="1800" dirty="0"/>
              <a:t>cenou za ekonomii </a:t>
            </a:r>
            <a:r>
              <a:rPr lang="cs-CZ" sz="1800" dirty="0" smtClean="0"/>
              <a:t>za </a:t>
            </a:r>
            <a:r>
              <a:rPr lang="cs-CZ" sz="1800" dirty="0"/>
              <a:t>příspěvek k ekonomii </a:t>
            </a:r>
            <a:r>
              <a:rPr lang="cs-CZ" sz="1800" dirty="0" smtClean="0"/>
              <a:t>blahobytu</a:t>
            </a:r>
          </a:p>
          <a:p>
            <a:pPr lvl="1">
              <a:buFont typeface="Arial" panose="020B0604020202020204" pitchFamily="34" charset="0"/>
              <a:buChar char="•"/>
            </a:pPr>
            <a:r>
              <a:rPr lang="cs-CZ" sz="1800" dirty="0"/>
              <a:t>a</a:t>
            </a:r>
            <a:r>
              <a:rPr lang="cs-CZ" sz="1800" dirty="0" smtClean="0"/>
              <a:t>nalýza hladomorů v Indii a Etiopii</a:t>
            </a:r>
          </a:p>
          <a:p>
            <a:pPr marL="72000" indent="0">
              <a:buNone/>
            </a:pPr>
            <a:endParaRPr lang="cs-CZ" dirty="0"/>
          </a:p>
        </p:txBody>
      </p:sp>
      <p:pic>
        <p:nvPicPr>
          <p:cNvPr id="10" name="Obrázek 9">
            <a:extLst>
              <a:ext uri="{FF2B5EF4-FFF2-40B4-BE49-F238E27FC236}">
                <a16:creationId xmlns:a16="http://schemas.microsoft.com/office/drawing/2014/main" id="{026AA274-382C-4660-90BA-37A37FE3C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8230" y="2742568"/>
            <a:ext cx="968090" cy="1438813"/>
          </a:xfrm>
          <a:prstGeom prst="rect">
            <a:avLst/>
          </a:prstGeom>
        </p:spPr>
      </p:pic>
      <p:pic>
        <p:nvPicPr>
          <p:cNvPr id="12" name="Obrázek 11">
            <a:extLst>
              <a:ext uri="{FF2B5EF4-FFF2-40B4-BE49-F238E27FC236}">
                <a16:creationId xmlns:a16="http://schemas.microsoft.com/office/drawing/2014/main" id="{4206D188-0054-4A5C-B061-01BB9608A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8230" y="4987780"/>
            <a:ext cx="1243517" cy="1492220"/>
          </a:xfrm>
          <a:prstGeom prst="rect">
            <a:avLst/>
          </a:prstGeom>
        </p:spPr>
      </p:pic>
    </p:spTree>
    <p:extLst>
      <p:ext uri="{BB962C8B-B14F-4D97-AF65-F5344CB8AC3E}">
        <p14:creationId xmlns:p14="http://schemas.microsoft.com/office/powerpoint/2010/main" val="240742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08D8762-7C09-407B-8A49-B0C316FBF22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0B4A0EC4-30E7-417B-BABD-48CCA9B1ED67}"/>
              </a:ext>
            </a:extLst>
          </p:cNvPr>
          <p:cNvSpPr>
            <a:spLocks noGrp="1"/>
          </p:cNvSpPr>
          <p:nvPr>
            <p:ph type="title"/>
          </p:nvPr>
        </p:nvSpPr>
        <p:spPr>
          <a:xfrm>
            <a:off x="89452" y="720000"/>
            <a:ext cx="12102548" cy="451576"/>
          </a:xfrm>
        </p:spPr>
        <p:txBody>
          <a:bodyPr/>
          <a:lstStyle/>
          <a:p>
            <a:r>
              <a:rPr lang="cs-CZ" dirty="0"/>
              <a:t>TEORIE SPRAVEDLNOSTI – ZÁKLADNÍ PRINCIPY</a:t>
            </a:r>
          </a:p>
        </p:txBody>
      </p:sp>
      <p:sp>
        <p:nvSpPr>
          <p:cNvPr id="5" name="Zástupný symbol pro obsah 4">
            <a:extLst>
              <a:ext uri="{FF2B5EF4-FFF2-40B4-BE49-F238E27FC236}">
                <a16:creationId xmlns:a16="http://schemas.microsoft.com/office/drawing/2014/main" id="{5D8A44DC-548D-4D97-A6A3-0EA98BE40AC2}"/>
              </a:ext>
            </a:extLst>
          </p:cNvPr>
          <p:cNvSpPr>
            <a:spLocks noGrp="1"/>
          </p:cNvSpPr>
          <p:nvPr>
            <p:ph idx="1"/>
          </p:nvPr>
        </p:nvSpPr>
        <p:spPr>
          <a:xfrm>
            <a:off x="348344" y="1692001"/>
            <a:ext cx="11408228" cy="4604295"/>
          </a:xfrm>
        </p:spPr>
        <p:txBody>
          <a:bodyPr/>
          <a:lstStyle/>
          <a:p>
            <a:pPr marL="88900" lvl="2" algn="just"/>
            <a:r>
              <a:rPr lang="cs-CZ" sz="2400" dirty="0">
                <a:solidFill>
                  <a:srgbClr val="C00000"/>
                </a:solidFill>
                <a:latin typeface="Impact" panose="020B0806030902050204" pitchFamily="34" charset="0"/>
                <a:ea typeface="Rosario"/>
                <a:cs typeface="Rosario"/>
                <a:sym typeface="Rosario"/>
              </a:rPr>
              <a:t>	1) Spravedlnost jako férovost: </a:t>
            </a:r>
            <a:r>
              <a:rPr lang="cs-CZ" sz="2400" dirty="0">
                <a:solidFill>
                  <a:srgbClr val="202020"/>
                </a:solidFill>
                <a:latin typeface="+mj-lt"/>
                <a:ea typeface="Rosario"/>
                <a:cs typeface="Rosario"/>
                <a:sym typeface="Rosario"/>
              </a:rPr>
              <a:t>spravedlnost je dosažena tehdy, pokud jsou společenské instituce uspořádány tak, že každý má stejnou šanci dosáhnout základních životních statků a příležitostí</a:t>
            </a:r>
            <a:r>
              <a:rPr lang="cs-CZ" sz="2400" dirty="0" smtClean="0">
                <a:solidFill>
                  <a:srgbClr val="202020"/>
                </a:solidFill>
                <a:latin typeface="+mj-lt"/>
                <a:ea typeface="Rosario"/>
                <a:cs typeface="Rosario"/>
                <a:sym typeface="Rosario"/>
              </a:rPr>
              <a:t>.</a:t>
            </a:r>
          </a:p>
          <a:p>
            <a:pPr marL="88900" lvl="2" algn="just"/>
            <a:endParaRPr lang="cs-CZ" sz="2400" dirty="0">
              <a:solidFill>
                <a:srgbClr val="202020"/>
              </a:solidFill>
              <a:latin typeface="+mj-lt"/>
              <a:ea typeface="Rosario"/>
              <a:cs typeface="Rosario"/>
              <a:sym typeface="Rosario"/>
            </a:endParaRPr>
          </a:p>
          <a:p>
            <a:pPr marL="88900" lvl="2" algn="just"/>
            <a:r>
              <a:rPr lang="cs-CZ" sz="2400" dirty="0">
                <a:solidFill>
                  <a:srgbClr val="C00000"/>
                </a:solidFill>
                <a:latin typeface="Impact" panose="020B0806030902050204" pitchFamily="34" charset="0"/>
                <a:ea typeface="Rosario"/>
                <a:cs typeface="Rosario"/>
                <a:sym typeface="Rosario"/>
              </a:rPr>
              <a:t>	2) Závoj nevědomosti: </a:t>
            </a:r>
            <a:r>
              <a:rPr lang="cs-CZ" sz="2400" dirty="0">
                <a:solidFill>
                  <a:srgbClr val="202020"/>
                </a:solidFill>
                <a:latin typeface="+mj-lt"/>
                <a:ea typeface="Rosario"/>
                <a:cs typeface="Rosario"/>
                <a:sym typeface="Rosario"/>
              </a:rPr>
              <a:t>ideální stav, kdy lidé rozhodují o principech spravedlnosti, aniž by věděli, jaké postavení, schopnosti, majetek či zdraví budou mít v reálném životě. Cílem je, aby rozhodnutí byla spravedlivá pro všechny, bez upřednostňování jedné skupiny</a:t>
            </a:r>
            <a:r>
              <a:rPr lang="cs-CZ" sz="2400" dirty="0" smtClean="0">
                <a:solidFill>
                  <a:srgbClr val="202020"/>
                </a:solidFill>
                <a:latin typeface="+mj-lt"/>
                <a:ea typeface="Rosario"/>
                <a:cs typeface="Rosario"/>
                <a:sym typeface="Rosario"/>
              </a:rPr>
              <a:t>.</a:t>
            </a:r>
          </a:p>
          <a:p>
            <a:pPr marL="88900" lvl="2" algn="just"/>
            <a:endParaRPr lang="cs-CZ" sz="2400" dirty="0">
              <a:solidFill>
                <a:srgbClr val="202020"/>
              </a:solidFill>
              <a:latin typeface="+mj-lt"/>
              <a:ea typeface="Rosario"/>
              <a:cs typeface="Rosario"/>
              <a:sym typeface="Rosario"/>
            </a:endParaRPr>
          </a:p>
          <a:p>
            <a:pPr marL="88900" lvl="2" algn="just"/>
            <a:r>
              <a:rPr lang="cs-CZ" sz="2400" dirty="0">
                <a:solidFill>
                  <a:srgbClr val="C00000"/>
                </a:solidFill>
                <a:latin typeface="Impact" panose="020B0806030902050204" pitchFamily="34" charset="0"/>
                <a:ea typeface="Rosario"/>
                <a:cs typeface="Rosario"/>
                <a:sym typeface="Rosario"/>
              </a:rPr>
              <a:t>	3) Distribuční spravedlnost: </a:t>
            </a:r>
            <a:r>
              <a:rPr lang="cs-CZ" sz="2400" dirty="0">
                <a:solidFill>
                  <a:srgbClr val="202020"/>
                </a:solidFill>
                <a:latin typeface="+mj-lt"/>
                <a:ea typeface="Rosario"/>
                <a:cs typeface="Rosario"/>
                <a:sym typeface="Rosario"/>
              </a:rPr>
              <a:t>jak jsou ve společnosti rozdělovány zdroje, bohatství a příležitosti, a jak je možné zajistit, aby nikdo nebyl znevýhodněn kvůli svým vrozeným vlastnostem (např. zdravotní stav, sociální postavení).</a:t>
            </a:r>
          </a:p>
          <a:p>
            <a:pPr marL="72000" indent="0">
              <a:buNone/>
            </a:pPr>
            <a:endParaRPr lang="cs-CZ" sz="2400" dirty="0">
              <a:latin typeface="+mj-lt"/>
            </a:endParaRPr>
          </a:p>
        </p:txBody>
      </p:sp>
    </p:spTree>
    <p:extLst>
      <p:ext uri="{BB962C8B-B14F-4D97-AF65-F5344CB8AC3E}">
        <p14:creationId xmlns:p14="http://schemas.microsoft.com/office/powerpoint/2010/main" val="19589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A821F3F-0A42-424A-BF27-288A1FF81795}"/>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7062D80D-372D-4DD8-AA54-B4BDF76A0931}"/>
              </a:ext>
            </a:extLst>
          </p:cNvPr>
          <p:cNvSpPr>
            <a:spLocks noGrp="1"/>
          </p:cNvSpPr>
          <p:nvPr>
            <p:ph type="title"/>
          </p:nvPr>
        </p:nvSpPr>
        <p:spPr/>
        <p:txBody>
          <a:bodyPr/>
          <a:lstStyle/>
          <a:p>
            <a:r>
              <a:rPr lang="cs-CZ" dirty="0"/>
              <a:t>APLIKACE TEORIE SPRAVEDLNOSTI</a:t>
            </a:r>
          </a:p>
        </p:txBody>
      </p:sp>
      <p:sp>
        <p:nvSpPr>
          <p:cNvPr id="5" name="Zástupný symbol pro obsah 4">
            <a:extLst>
              <a:ext uri="{FF2B5EF4-FFF2-40B4-BE49-F238E27FC236}">
                <a16:creationId xmlns:a16="http://schemas.microsoft.com/office/drawing/2014/main" id="{5627A06F-D801-44DE-9AEC-6EEA9945D9FF}"/>
              </a:ext>
            </a:extLst>
          </p:cNvPr>
          <p:cNvSpPr>
            <a:spLocks noGrp="1"/>
          </p:cNvSpPr>
          <p:nvPr>
            <p:ph idx="1"/>
          </p:nvPr>
        </p:nvSpPr>
        <p:spPr>
          <a:xfrm>
            <a:off x="119270" y="1692002"/>
            <a:ext cx="11353930" cy="4139998"/>
          </a:xfrm>
        </p:spPr>
        <p:txBody>
          <a:bodyPr/>
          <a:lstStyle/>
          <a:p>
            <a:pPr marL="280392" lvl="1" indent="0" algn="just">
              <a:lnSpc>
                <a:spcPts val="3376"/>
              </a:lnSpc>
              <a:buNone/>
            </a:pPr>
            <a:r>
              <a:rPr lang="cs-CZ" sz="2400" dirty="0">
                <a:solidFill>
                  <a:srgbClr val="202020"/>
                </a:solidFill>
                <a:latin typeface="+mj-lt"/>
                <a:ea typeface="Rosario"/>
                <a:cs typeface="Rosario"/>
                <a:sym typeface="Rosario"/>
              </a:rPr>
              <a:t>Když jsou </a:t>
            </a:r>
            <a:r>
              <a:rPr lang="cs-CZ" sz="2400" b="1" dirty="0">
                <a:solidFill>
                  <a:srgbClr val="0000DC"/>
                </a:solidFill>
                <a:latin typeface="+mj-lt"/>
                <a:ea typeface="Rosario"/>
                <a:cs typeface="Rosario"/>
                <a:sym typeface="Rosario"/>
              </a:rPr>
              <a:t>zdravotní zdroje omezené</a:t>
            </a:r>
            <a:r>
              <a:rPr lang="cs-CZ" sz="2400" dirty="0">
                <a:solidFill>
                  <a:srgbClr val="202020"/>
                </a:solidFill>
                <a:latin typeface="+mj-lt"/>
                <a:ea typeface="Rosario"/>
                <a:cs typeface="Rosario"/>
                <a:sym typeface="Rosario"/>
              </a:rPr>
              <a:t>, jako například při rozdělování orgánů k transplantaci, musí lékaři rozhodovat na základě </a:t>
            </a:r>
            <a:r>
              <a:rPr lang="cs-CZ" sz="2400" b="1" dirty="0">
                <a:solidFill>
                  <a:srgbClr val="0000DC"/>
                </a:solidFill>
                <a:latin typeface="+mj-lt"/>
                <a:ea typeface="Rosario"/>
                <a:cs typeface="Rosario"/>
                <a:sym typeface="Rosario"/>
              </a:rPr>
              <a:t>spravedlnosti</a:t>
            </a:r>
            <a:r>
              <a:rPr lang="cs-CZ" sz="2400" dirty="0">
                <a:solidFill>
                  <a:srgbClr val="202020"/>
                </a:solidFill>
                <a:latin typeface="+mj-lt"/>
                <a:ea typeface="Rosario"/>
                <a:cs typeface="Rosario"/>
                <a:sym typeface="Rosario"/>
              </a:rPr>
              <a:t>. Teorie spravedlnosti by vyžadovala, aby každý pacient měl stejnou šanci na přístup k orgánům, nezávisle na jeho sociálním nebo ekonomickém postavení. Rozdělování by mělo být založeno na </a:t>
            </a:r>
            <a:r>
              <a:rPr lang="cs-CZ" sz="2400" b="1" dirty="0">
                <a:solidFill>
                  <a:srgbClr val="0000DC"/>
                </a:solidFill>
                <a:latin typeface="+mj-lt"/>
                <a:ea typeface="Rosario"/>
                <a:cs typeface="Rosario"/>
                <a:sym typeface="Rosario"/>
              </a:rPr>
              <a:t>férových kritériích</a:t>
            </a:r>
            <a:r>
              <a:rPr lang="cs-CZ" sz="2400" dirty="0">
                <a:solidFill>
                  <a:srgbClr val="202020"/>
                </a:solidFill>
                <a:latin typeface="+mj-lt"/>
                <a:ea typeface="Rosario"/>
                <a:cs typeface="Rosario"/>
                <a:sym typeface="Rosario"/>
              </a:rPr>
              <a:t>, jako je naléhavost a šance na úspěšnou transplantaci, nikoli na tom, kdo má více prostředků nebo lepší postavení ve společnosti.</a:t>
            </a:r>
          </a:p>
          <a:p>
            <a:pPr marL="72000" indent="0">
              <a:buNone/>
            </a:pPr>
            <a:endParaRPr lang="cs-CZ" sz="2000" dirty="0">
              <a:latin typeface="+mj-lt"/>
            </a:endParaRPr>
          </a:p>
        </p:txBody>
      </p:sp>
    </p:spTree>
    <p:extLst>
      <p:ext uri="{BB962C8B-B14F-4D97-AF65-F5344CB8AC3E}">
        <p14:creationId xmlns:p14="http://schemas.microsoft.com/office/powerpoint/2010/main" val="133013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5379B90-F365-4682-B3C9-3BCAEA8B9C51}"/>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FF107CFE-7200-496E-A3CC-B0687546E49A}"/>
              </a:ext>
            </a:extLst>
          </p:cNvPr>
          <p:cNvSpPr>
            <a:spLocks noGrp="1"/>
          </p:cNvSpPr>
          <p:nvPr>
            <p:ph type="title"/>
          </p:nvPr>
        </p:nvSpPr>
        <p:spPr/>
        <p:txBody>
          <a:bodyPr/>
          <a:lstStyle/>
          <a:p>
            <a:r>
              <a:rPr lang="cs-CZ" dirty="0"/>
              <a:t>KAZUISTIKA</a:t>
            </a:r>
          </a:p>
        </p:txBody>
      </p:sp>
      <p:sp>
        <p:nvSpPr>
          <p:cNvPr id="5" name="Zástupný symbol pro obsah 4">
            <a:extLst>
              <a:ext uri="{FF2B5EF4-FFF2-40B4-BE49-F238E27FC236}">
                <a16:creationId xmlns:a16="http://schemas.microsoft.com/office/drawing/2014/main" id="{A425BB33-B86E-410F-9564-E85619C6122A}"/>
              </a:ext>
            </a:extLst>
          </p:cNvPr>
          <p:cNvSpPr>
            <a:spLocks noGrp="1"/>
          </p:cNvSpPr>
          <p:nvPr>
            <p:ph idx="1"/>
          </p:nvPr>
        </p:nvSpPr>
        <p:spPr>
          <a:xfrm>
            <a:off x="414000" y="1692002"/>
            <a:ext cx="11059200" cy="4708798"/>
          </a:xfrm>
        </p:spPr>
        <p:txBody>
          <a:bodyPr/>
          <a:lstStyle/>
          <a:p>
            <a:pPr marL="280392" lvl="1" indent="0" algn="just">
              <a:lnSpc>
                <a:spcPts val="3376"/>
              </a:lnSpc>
              <a:buNone/>
            </a:pPr>
            <a:r>
              <a:rPr lang="cs-CZ" sz="2400" i="1" dirty="0">
                <a:solidFill>
                  <a:srgbClr val="202020"/>
                </a:solidFill>
                <a:ea typeface="Rosario"/>
                <a:cs typeface="Rosario"/>
                <a:sym typeface="Rosario"/>
              </a:rPr>
              <a:t>„V nemocnici jsou k dispozici dva pacienti čekající na transplantaci jater – jeden je mladší, nemá pojištění, ale má vysokou šanci na přežití po transplantaci, zatímco druhý je starší, má pojištění, ale jeho šance na přežití jsou nižší. Podle teorie spravedlnosti by mělo být rozhodnuto podle spravedlivých kritérií založených na zdravotním stavu, nikoli na finančních možnostech nebo sociálním statusu.“</a:t>
            </a:r>
          </a:p>
          <a:p>
            <a:pPr marL="560785" lvl="1" indent="-280393" algn="just">
              <a:lnSpc>
                <a:spcPts val="3376"/>
              </a:lnSpc>
              <a:buFont typeface="Arial"/>
              <a:buChar char="•"/>
            </a:pPr>
            <a:endParaRPr lang="cs-CZ" sz="2400" dirty="0">
              <a:solidFill>
                <a:srgbClr val="202020"/>
              </a:solidFill>
              <a:ea typeface="Rosario"/>
              <a:cs typeface="Rosario"/>
              <a:sym typeface="Rosario"/>
            </a:endParaRPr>
          </a:p>
          <a:p>
            <a:pPr marL="280392" lvl="1" indent="0" algn="just">
              <a:lnSpc>
                <a:spcPts val="3376"/>
              </a:lnSpc>
              <a:buNone/>
            </a:pPr>
            <a:r>
              <a:rPr lang="cs-CZ" sz="2200" b="1" dirty="0">
                <a:solidFill>
                  <a:srgbClr val="C00000"/>
                </a:solidFill>
                <a:ea typeface="Rosario"/>
                <a:cs typeface="Rosario"/>
                <a:sym typeface="Rosario"/>
              </a:rPr>
              <a:t>Jak byste rozhodli, kdo dostane orgán k transplantaci, pokud je dostupný jen jeden? </a:t>
            </a:r>
          </a:p>
          <a:p>
            <a:pPr marL="280392" lvl="1" indent="0" algn="just">
              <a:lnSpc>
                <a:spcPts val="3376"/>
              </a:lnSpc>
              <a:buNone/>
            </a:pPr>
            <a:r>
              <a:rPr lang="cs-CZ" sz="2200" b="1" dirty="0">
                <a:solidFill>
                  <a:srgbClr val="C00000"/>
                </a:solidFill>
                <a:ea typeface="Rosario"/>
                <a:cs typeface="Rosario"/>
                <a:sym typeface="Rosario"/>
              </a:rPr>
              <a:t>Jak zajistit, aby toto rozhodnutí bylo spravedlivé a neupřednostňovalo určité skupiny pacientů na základě jejich majetkových poměrů nebo postavení?</a:t>
            </a:r>
          </a:p>
          <a:p>
            <a:pPr marL="72000" indent="0">
              <a:buNone/>
            </a:pPr>
            <a:endParaRPr lang="cs-CZ" sz="3200" dirty="0"/>
          </a:p>
        </p:txBody>
      </p:sp>
    </p:spTree>
    <p:extLst>
      <p:ext uri="{BB962C8B-B14F-4D97-AF65-F5344CB8AC3E}">
        <p14:creationId xmlns:p14="http://schemas.microsoft.com/office/powerpoint/2010/main" val="421104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059DA40-AB3E-4778-B69B-3579BD79686C}"/>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F93D0D95-21E3-4219-908C-1909B4AE5F7B}"/>
              </a:ext>
            </a:extLst>
          </p:cNvPr>
          <p:cNvSpPr>
            <a:spLocks noGrp="1"/>
          </p:cNvSpPr>
          <p:nvPr>
            <p:ph type="title"/>
          </p:nvPr>
        </p:nvSpPr>
        <p:spPr>
          <a:xfrm>
            <a:off x="0" y="720000"/>
            <a:ext cx="12192000" cy="451576"/>
          </a:xfrm>
        </p:spPr>
        <p:txBody>
          <a:bodyPr/>
          <a:lstStyle/>
          <a:p>
            <a:r>
              <a:rPr lang="cs-CZ" sz="3700" dirty="0"/>
              <a:t>PROBLÉMY A NEVÝHODY TEORIE SPRAVEDLNOSTI</a:t>
            </a:r>
          </a:p>
        </p:txBody>
      </p:sp>
      <p:sp>
        <p:nvSpPr>
          <p:cNvPr id="5" name="Zástupný symbol pro obsah 4">
            <a:extLst>
              <a:ext uri="{FF2B5EF4-FFF2-40B4-BE49-F238E27FC236}">
                <a16:creationId xmlns:a16="http://schemas.microsoft.com/office/drawing/2014/main" id="{E53EBA0E-4EA6-4CDA-AA0B-E656B25A9A13}"/>
              </a:ext>
            </a:extLst>
          </p:cNvPr>
          <p:cNvSpPr>
            <a:spLocks noGrp="1"/>
          </p:cNvSpPr>
          <p:nvPr>
            <p:ph idx="1"/>
          </p:nvPr>
        </p:nvSpPr>
        <p:spPr>
          <a:xfrm>
            <a:off x="0" y="1692002"/>
            <a:ext cx="11473200" cy="4139998"/>
          </a:xfrm>
        </p:spPr>
        <p:txBody>
          <a:bodyPr/>
          <a:lstStyle/>
          <a:p>
            <a:pPr marL="280392" lvl="1" indent="0" algn="just">
              <a:lnSpc>
                <a:spcPts val="3376"/>
              </a:lnSpc>
              <a:buNone/>
            </a:pPr>
            <a:r>
              <a:rPr lang="cs-CZ" sz="2400" dirty="0">
                <a:solidFill>
                  <a:srgbClr val="C00000"/>
                </a:solidFill>
                <a:latin typeface="Impact" panose="020B0806030902050204" pitchFamily="34" charset="0"/>
                <a:ea typeface="Rosario"/>
                <a:cs typeface="Rosario"/>
                <a:sym typeface="Rosario"/>
              </a:rPr>
              <a:t>ROVNOST A POTŘEBA MOHOU BÝT V KONFLIKTU:</a:t>
            </a:r>
          </a:p>
          <a:p>
            <a:pPr marL="737592" lvl="1" indent="-457200" algn="just">
              <a:lnSpc>
                <a:spcPts val="3376"/>
              </a:lnSpc>
              <a:buFont typeface="Arial" panose="020B0604020202020204" pitchFamily="34" charset="0"/>
              <a:buChar char="•"/>
            </a:pPr>
            <a:r>
              <a:rPr lang="cs-CZ" sz="2400" dirty="0">
                <a:solidFill>
                  <a:srgbClr val="202020"/>
                </a:solidFill>
                <a:latin typeface="+mj-lt"/>
                <a:ea typeface="Rosario"/>
                <a:cs typeface="Rosario"/>
                <a:sym typeface="Rosario"/>
              </a:rPr>
              <a:t>Teorie spravedlnosti může mít problém s tím, jak </a:t>
            </a:r>
            <a:r>
              <a:rPr lang="cs-CZ" sz="2400" b="1" dirty="0">
                <a:solidFill>
                  <a:srgbClr val="C00000"/>
                </a:solidFill>
                <a:latin typeface="+mj-lt"/>
                <a:ea typeface="Rosario"/>
                <a:cs typeface="Rosario"/>
                <a:sym typeface="Rosario"/>
              </a:rPr>
              <a:t>vyvážit rovný přístup k péči a zároveň zohlednit</a:t>
            </a:r>
            <a:r>
              <a:rPr lang="cs-CZ" sz="2400" dirty="0">
                <a:solidFill>
                  <a:srgbClr val="202020"/>
                </a:solidFill>
                <a:latin typeface="+mj-lt"/>
                <a:ea typeface="Rosario"/>
                <a:cs typeface="Rosario"/>
                <a:sym typeface="Rosario"/>
              </a:rPr>
              <a:t>, že někteří lidé mohou mít </a:t>
            </a:r>
            <a:r>
              <a:rPr lang="cs-CZ" sz="2400" b="1" dirty="0">
                <a:solidFill>
                  <a:srgbClr val="C00000"/>
                </a:solidFill>
                <a:latin typeface="+mj-lt"/>
                <a:ea typeface="Rosario"/>
                <a:cs typeface="Rosario"/>
                <a:sym typeface="Rosario"/>
              </a:rPr>
              <a:t>větší potřebu zdravotní péče </a:t>
            </a:r>
            <a:r>
              <a:rPr lang="cs-CZ" sz="2400" dirty="0">
                <a:solidFill>
                  <a:srgbClr val="202020"/>
                </a:solidFill>
                <a:latin typeface="+mj-lt"/>
                <a:ea typeface="Rosario"/>
                <a:cs typeface="Rosario"/>
                <a:sym typeface="Rosario"/>
              </a:rPr>
              <a:t>než jiní. Například jak rozdělit omezené zdroje mezi pacienty s různými úrovněmi potřeb a závažnosti zdravotního stavu.</a:t>
            </a:r>
          </a:p>
          <a:p>
            <a:pPr marL="280392" lvl="1" indent="0" algn="just">
              <a:lnSpc>
                <a:spcPts val="3376"/>
              </a:lnSpc>
              <a:buNone/>
            </a:pPr>
            <a:r>
              <a:rPr lang="cs-CZ" sz="2400" b="1" dirty="0">
                <a:solidFill>
                  <a:srgbClr val="0000DC"/>
                </a:solidFill>
                <a:latin typeface="+mj-lt"/>
                <a:ea typeface="Rosario"/>
                <a:cs typeface="Rosario"/>
                <a:sym typeface="Rosario"/>
              </a:rPr>
              <a:t>Problém v medicíně: </a:t>
            </a:r>
            <a:r>
              <a:rPr lang="cs-CZ" sz="2400" dirty="0">
                <a:solidFill>
                  <a:srgbClr val="202020"/>
                </a:solidFill>
                <a:latin typeface="+mj-lt"/>
                <a:ea typeface="Rosario"/>
                <a:cs typeface="Rosario"/>
                <a:sym typeface="Rosario"/>
              </a:rPr>
              <a:t>Pokud všichni mají mít stejný přístup, může to znamenat, že pacient s menší potřebou dostane léčbu dříve než pacient, který ji naléhavě potřebuje.</a:t>
            </a:r>
          </a:p>
          <a:p>
            <a:pPr marL="72000" indent="0">
              <a:buNone/>
            </a:pPr>
            <a:endParaRPr lang="cs-CZ" dirty="0"/>
          </a:p>
        </p:txBody>
      </p:sp>
    </p:spTree>
    <p:extLst>
      <p:ext uri="{BB962C8B-B14F-4D97-AF65-F5344CB8AC3E}">
        <p14:creationId xmlns:p14="http://schemas.microsoft.com/office/powerpoint/2010/main" val="210688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C14209E-0A45-476F-97A5-E1D11C84CB13}"/>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64860EA2-D36E-4B1C-A374-913428468B49}"/>
              </a:ext>
            </a:extLst>
          </p:cNvPr>
          <p:cNvSpPr>
            <a:spLocks noGrp="1"/>
          </p:cNvSpPr>
          <p:nvPr>
            <p:ph type="title"/>
          </p:nvPr>
        </p:nvSpPr>
        <p:spPr>
          <a:xfrm>
            <a:off x="0" y="378000"/>
            <a:ext cx="12192000" cy="451576"/>
          </a:xfrm>
        </p:spPr>
        <p:txBody>
          <a:bodyPr/>
          <a:lstStyle/>
          <a:p>
            <a:r>
              <a:rPr lang="cs-CZ" sz="3700" dirty="0"/>
              <a:t>PROBLÉMY A NEVÝHODY TEORIE SPRAVEDLNOSTI</a:t>
            </a:r>
          </a:p>
        </p:txBody>
      </p:sp>
      <p:sp>
        <p:nvSpPr>
          <p:cNvPr id="5" name="Zástupný symbol pro obsah 4">
            <a:extLst>
              <a:ext uri="{FF2B5EF4-FFF2-40B4-BE49-F238E27FC236}">
                <a16:creationId xmlns:a16="http://schemas.microsoft.com/office/drawing/2014/main" id="{50EFCF50-E4F9-4C76-AD62-FDC71DBBB69A}"/>
              </a:ext>
            </a:extLst>
          </p:cNvPr>
          <p:cNvSpPr>
            <a:spLocks noGrp="1"/>
          </p:cNvSpPr>
          <p:nvPr>
            <p:ph idx="1"/>
          </p:nvPr>
        </p:nvSpPr>
        <p:spPr>
          <a:xfrm>
            <a:off x="540000" y="1029868"/>
            <a:ext cx="11042469" cy="5309972"/>
          </a:xfrm>
        </p:spPr>
        <p:txBody>
          <a:bodyPr/>
          <a:lstStyle/>
          <a:p>
            <a:pPr marL="280392" lvl="1" indent="0" algn="just">
              <a:lnSpc>
                <a:spcPts val="3376"/>
              </a:lnSpc>
              <a:buNone/>
            </a:pPr>
            <a:r>
              <a:rPr lang="cs-CZ" sz="2200" dirty="0">
                <a:solidFill>
                  <a:srgbClr val="C00000"/>
                </a:solidFill>
                <a:latin typeface="Impact" panose="020B0806030902050204" pitchFamily="34" charset="0"/>
                <a:ea typeface="Rosario"/>
                <a:cs typeface="Rosario"/>
                <a:sym typeface="Rosario"/>
              </a:rPr>
              <a:t>NE VŽDY JSOU JASNÁ KRITÉRIA TOHO, CO JE „FÉROVÉ“:</a:t>
            </a:r>
          </a:p>
          <a:p>
            <a:pPr marL="737592" lvl="1" indent="-457200" algn="just">
              <a:buFont typeface="Arial" panose="020B0604020202020204" pitchFamily="34" charset="0"/>
              <a:buChar char="•"/>
            </a:pPr>
            <a:r>
              <a:rPr lang="cs-CZ" sz="2200" dirty="0">
                <a:solidFill>
                  <a:srgbClr val="202020"/>
                </a:solidFill>
                <a:latin typeface="+mj-lt"/>
                <a:ea typeface="Rosario"/>
                <a:cs typeface="Rosario"/>
                <a:sym typeface="Rosario"/>
              </a:rPr>
              <a:t>Teorie poskytuje obecný rámec pro spravedlnost, ale </a:t>
            </a:r>
            <a:r>
              <a:rPr lang="cs-CZ" sz="2200" b="1" dirty="0">
                <a:solidFill>
                  <a:srgbClr val="C00000"/>
                </a:solidFill>
                <a:latin typeface="+mj-lt"/>
                <a:ea typeface="Rosario"/>
                <a:cs typeface="Rosario"/>
                <a:sym typeface="Rosario"/>
              </a:rPr>
              <a:t>nepředkládá konkrétní kritéria</a:t>
            </a:r>
            <a:r>
              <a:rPr lang="cs-CZ" sz="2200" dirty="0">
                <a:solidFill>
                  <a:srgbClr val="202020"/>
                </a:solidFill>
                <a:latin typeface="+mj-lt"/>
                <a:ea typeface="Rosario"/>
                <a:cs typeface="Rosario"/>
                <a:sym typeface="Rosario"/>
              </a:rPr>
              <a:t>, jak by mělo být spravedlivě rozhodováno v různých situacích, zejména v kontextu zdravotní péče.</a:t>
            </a:r>
          </a:p>
          <a:p>
            <a:pPr marL="280392" lvl="1" indent="0" algn="just">
              <a:buNone/>
            </a:pPr>
            <a:r>
              <a:rPr lang="cs-CZ" sz="2200" b="1" dirty="0">
                <a:solidFill>
                  <a:srgbClr val="0000DC"/>
                </a:solidFill>
                <a:latin typeface="+mj-lt"/>
                <a:ea typeface="Rosario"/>
                <a:cs typeface="Rosario"/>
                <a:sym typeface="Rosario"/>
              </a:rPr>
              <a:t>Problém v medicíně: </a:t>
            </a:r>
            <a:r>
              <a:rPr lang="cs-CZ" sz="2200" dirty="0">
                <a:solidFill>
                  <a:srgbClr val="202020"/>
                </a:solidFill>
                <a:latin typeface="+mj-lt"/>
                <a:ea typeface="Rosario"/>
                <a:cs typeface="Rosario"/>
                <a:sym typeface="Rosario"/>
              </a:rPr>
              <a:t>Například při rozdělování omezených zdrojů (např. transplantace) může být obtížné definovat, co přesně znamená „férovost“ a jaké faktory by měly být brány v úvahu.</a:t>
            </a:r>
          </a:p>
          <a:p>
            <a:pPr marL="280392" lvl="1" indent="0" algn="just">
              <a:buNone/>
            </a:pPr>
            <a:endParaRPr lang="cs-CZ" sz="2200" dirty="0" smtClean="0">
              <a:solidFill>
                <a:srgbClr val="C00000"/>
              </a:solidFill>
              <a:latin typeface="Impact" panose="020B0806030902050204" pitchFamily="34" charset="0"/>
              <a:ea typeface="Rosario"/>
              <a:cs typeface="Rosario"/>
              <a:sym typeface="Rosario"/>
            </a:endParaRPr>
          </a:p>
          <a:p>
            <a:pPr marL="280392" lvl="1" indent="0" algn="just">
              <a:buNone/>
            </a:pPr>
            <a:r>
              <a:rPr lang="cs-CZ" sz="2200" dirty="0" smtClean="0">
                <a:solidFill>
                  <a:srgbClr val="C00000"/>
                </a:solidFill>
                <a:latin typeface="Impact" panose="020B0806030902050204" pitchFamily="34" charset="0"/>
                <a:ea typeface="Rosario"/>
                <a:cs typeface="Rosario"/>
                <a:sym typeface="Rosario"/>
              </a:rPr>
              <a:t>NEJSLABŠÍ </a:t>
            </a:r>
            <a:r>
              <a:rPr lang="cs-CZ" sz="2200" dirty="0">
                <a:solidFill>
                  <a:srgbClr val="C00000"/>
                </a:solidFill>
                <a:latin typeface="Impact" panose="020B0806030902050204" pitchFamily="34" charset="0"/>
                <a:ea typeface="Rosario"/>
                <a:cs typeface="Rosario"/>
                <a:sym typeface="Rosario"/>
              </a:rPr>
              <a:t>MOHOU BÝT NEFÉROVĚ UPŘEDNOSTŇOVÁNI:</a:t>
            </a:r>
          </a:p>
          <a:p>
            <a:pPr marL="623292" lvl="1" indent="-342900" algn="just">
              <a:buFont typeface="Arial" panose="020B0604020202020204" pitchFamily="34" charset="0"/>
              <a:buChar char="•"/>
            </a:pPr>
            <a:r>
              <a:rPr lang="cs-CZ" sz="2200" dirty="0">
                <a:solidFill>
                  <a:srgbClr val="202020"/>
                </a:solidFill>
                <a:latin typeface="+mj-lt"/>
                <a:ea typeface="Rosario"/>
                <a:cs typeface="Rosario"/>
                <a:sym typeface="Rosario"/>
              </a:rPr>
              <a:t>Teorie spravedlnosti může vést k tomu, že se budou upřednostňovat ti, kteří jsou nejzranitelnější nebo nejvíce znevýhodněni, což může někdy znamenat </a:t>
            </a:r>
            <a:r>
              <a:rPr lang="cs-CZ" sz="2200" b="1" dirty="0">
                <a:solidFill>
                  <a:srgbClr val="C00000"/>
                </a:solidFill>
                <a:latin typeface="+mj-lt"/>
                <a:ea typeface="Rosario"/>
                <a:cs typeface="Rosario"/>
                <a:sym typeface="Rosario"/>
              </a:rPr>
              <a:t>přehlížení</a:t>
            </a:r>
            <a:r>
              <a:rPr lang="cs-CZ" sz="2200" dirty="0">
                <a:solidFill>
                  <a:srgbClr val="202020"/>
                </a:solidFill>
                <a:latin typeface="+mj-lt"/>
                <a:ea typeface="Rosario"/>
                <a:cs typeface="Rosario"/>
                <a:sym typeface="Rosario"/>
              </a:rPr>
              <a:t> těch, kteří mají lepší vyhlídky, ale nejsou v tak vážné situaci.</a:t>
            </a:r>
          </a:p>
          <a:p>
            <a:pPr marL="280392" lvl="1" indent="0" algn="just">
              <a:buNone/>
            </a:pPr>
            <a:r>
              <a:rPr lang="cs-CZ" sz="2200" b="1" dirty="0">
                <a:solidFill>
                  <a:srgbClr val="0000DC"/>
                </a:solidFill>
                <a:latin typeface="+mj-lt"/>
                <a:ea typeface="Rosario"/>
                <a:cs typeface="Rosario"/>
                <a:sym typeface="Rosario"/>
              </a:rPr>
              <a:t>Problém v medicíně: </a:t>
            </a:r>
            <a:r>
              <a:rPr lang="cs-CZ" sz="2200" dirty="0">
                <a:solidFill>
                  <a:srgbClr val="202020"/>
                </a:solidFill>
                <a:latin typeface="+mj-lt"/>
                <a:ea typeface="Rosario"/>
                <a:cs typeface="Rosario"/>
                <a:sym typeface="Rosario"/>
              </a:rPr>
              <a:t>Například při pandemii by podle některých interpretací spravedlnosti mohly být více upřednostňovány skupiny s vyšší mírou rizika, i když jejich šance na přežití jsou nižší.</a:t>
            </a:r>
          </a:p>
          <a:p>
            <a:pPr marL="280392" lvl="1" indent="0" algn="just">
              <a:lnSpc>
                <a:spcPts val="3376"/>
              </a:lnSpc>
              <a:buNone/>
            </a:pPr>
            <a:endParaRPr lang="cs-CZ" sz="2200" dirty="0">
              <a:solidFill>
                <a:srgbClr val="202020"/>
              </a:solidFill>
              <a:latin typeface="+mj-lt"/>
              <a:ea typeface="Rosario"/>
              <a:cs typeface="Rosario"/>
              <a:sym typeface="Rosario"/>
            </a:endParaRPr>
          </a:p>
          <a:p>
            <a:pPr marL="72000" indent="0">
              <a:buNone/>
            </a:pPr>
            <a:endParaRPr lang="cs-CZ" dirty="0"/>
          </a:p>
        </p:txBody>
      </p:sp>
    </p:spTree>
    <p:extLst>
      <p:ext uri="{BB962C8B-B14F-4D97-AF65-F5344CB8AC3E}">
        <p14:creationId xmlns:p14="http://schemas.microsoft.com/office/powerpoint/2010/main" val="696890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51B8F9-4B25-4C76-85BE-B0D0AEF9A6E2}"/>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4DCD1F3D-6273-437E-87FD-028405E82510}"/>
              </a:ext>
            </a:extLst>
          </p:cNvPr>
          <p:cNvSpPr>
            <a:spLocks noGrp="1"/>
          </p:cNvSpPr>
          <p:nvPr>
            <p:ph type="title"/>
          </p:nvPr>
        </p:nvSpPr>
        <p:spPr>
          <a:xfrm>
            <a:off x="666390" y="389075"/>
            <a:ext cx="10753200" cy="451576"/>
          </a:xfrm>
        </p:spPr>
        <p:txBody>
          <a:bodyPr/>
          <a:lstStyle/>
          <a:p>
            <a:r>
              <a:rPr lang="cs-CZ" dirty="0"/>
              <a:t>DISKURZIVNÍ ETIKA</a:t>
            </a:r>
          </a:p>
        </p:txBody>
      </p:sp>
      <p:sp>
        <p:nvSpPr>
          <p:cNvPr id="5" name="Zástupný symbol pro obsah 4">
            <a:extLst>
              <a:ext uri="{FF2B5EF4-FFF2-40B4-BE49-F238E27FC236}">
                <a16:creationId xmlns:a16="http://schemas.microsoft.com/office/drawing/2014/main" id="{D267B3EC-9B67-473D-957F-B78BA3DBDA12}"/>
              </a:ext>
            </a:extLst>
          </p:cNvPr>
          <p:cNvSpPr>
            <a:spLocks noGrp="1"/>
          </p:cNvSpPr>
          <p:nvPr>
            <p:ph idx="1"/>
          </p:nvPr>
        </p:nvSpPr>
        <p:spPr>
          <a:xfrm>
            <a:off x="923109" y="1065999"/>
            <a:ext cx="10828363" cy="5352218"/>
          </a:xfrm>
        </p:spPr>
        <p:txBody>
          <a:bodyPr/>
          <a:lstStyle/>
          <a:p>
            <a:pPr>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etická teorie, která tvrdí, že morální normy a rozhodnutí jsou platné pouze tehdy, pokud jsou dosaženy prostřednictvím </a:t>
            </a:r>
            <a:r>
              <a:rPr lang="cs-CZ" sz="2000" b="1" dirty="0">
                <a:solidFill>
                  <a:srgbClr val="0000DC"/>
                </a:solidFill>
                <a:latin typeface="+mj-lt"/>
                <a:ea typeface="Rosario"/>
                <a:cs typeface="Rosario"/>
                <a:sym typeface="Rosario"/>
              </a:rPr>
              <a:t>otevřeného, racionálního a rovného dialogu </a:t>
            </a:r>
            <a:r>
              <a:rPr lang="cs-CZ" sz="2000" dirty="0">
                <a:solidFill>
                  <a:srgbClr val="202020"/>
                </a:solidFill>
                <a:latin typeface="+mj-lt"/>
                <a:ea typeface="Rosario"/>
                <a:cs typeface="Rosario"/>
                <a:sym typeface="Rosario"/>
              </a:rPr>
              <a:t>mezi všemi zúčastněnými </a:t>
            </a:r>
            <a:r>
              <a:rPr lang="cs-CZ" sz="2000" dirty="0" smtClean="0">
                <a:solidFill>
                  <a:srgbClr val="202020"/>
                </a:solidFill>
                <a:latin typeface="+mj-lt"/>
                <a:ea typeface="Rosario"/>
                <a:cs typeface="Rosario"/>
                <a:sym typeface="Rosario"/>
              </a:rPr>
              <a:t>stranami</a:t>
            </a:r>
          </a:p>
          <a:p>
            <a:pPr>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s</a:t>
            </a:r>
            <a:r>
              <a:rPr lang="cs-CZ" sz="2000" dirty="0" smtClean="0">
                <a:solidFill>
                  <a:srgbClr val="202020"/>
                </a:solidFill>
                <a:latin typeface="+mj-lt"/>
                <a:ea typeface="Rosario"/>
                <a:cs typeface="Rosario"/>
                <a:sym typeface="Rosario"/>
              </a:rPr>
              <a:t>právné </a:t>
            </a:r>
            <a:r>
              <a:rPr lang="cs-CZ" sz="2000" dirty="0">
                <a:solidFill>
                  <a:srgbClr val="202020"/>
                </a:solidFill>
                <a:latin typeface="+mj-lt"/>
                <a:ea typeface="Rosario"/>
                <a:cs typeface="Rosario"/>
                <a:sym typeface="Rosario"/>
              </a:rPr>
              <a:t>jednání je to, na čem se účastníci etické diskuze </a:t>
            </a:r>
            <a:r>
              <a:rPr lang="cs-CZ" sz="2000" b="1" dirty="0">
                <a:solidFill>
                  <a:srgbClr val="0000DC"/>
                </a:solidFill>
                <a:latin typeface="+mj-lt"/>
                <a:ea typeface="Rosario"/>
                <a:cs typeface="Rosario"/>
                <a:sym typeface="Rosario"/>
              </a:rPr>
              <a:t>shodnou jako na rozumném a spravedlivém </a:t>
            </a:r>
            <a:r>
              <a:rPr lang="cs-CZ" sz="2000" b="1" dirty="0" smtClean="0">
                <a:solidFill>
                  <a:srgbClr val="0000DC"/>
                </a:solidFill>
                <a:latin typeface="+mj-lt"/>
                <a:ea typeface="Rosario"/>
                <a:cs typeface="Rosario"/>
                <a:sym typeface="Rosario"/>
              </a:rPr>
              <a:t>řešení</a:t>
            </a:r>
          </a:p>
          <a:p>
            <a:pPr>
              <a:lnSpc>
                <a:spcPct val="100000"/>
              </a:lnSpc>
              <a:buFont typeface="Arial" panose="020B0604020202020204" pitchFamily="34" charset="0"/>
              <a:buChar char="•"/>
            </a:pPr>
            <a:endParaRPr lang="cs-CZ" sz="2000" dirty="0">
              <a:solidFill>
                <a:srgbClr val="202020"/>
              </a:solidFill>
              <a:latin typeface="+mj-lt"/>
              <a:ea typeface="Rosario"/>
              <a:cs typeface="Rosario"/>
              <a:sym typeface="Rosario"/>
            </a:endParaRPr>
          </a:p>
          <a:p>
            <a:pPr marL="72000" indent="0">
              <a:buNone/>
            </a:pPr>
            <a:r>
              <a:rPr lang="cs-CZ" sz="2400" b="1" dirty="0" err="1" smtClean="0">
                <a:solidFill>
                  <a:srgbClr val="202020"/>
                </a:solidFill>
                <a:latin typeface="+mj-lt"/>
                <a:ea typeface="Rosario"/>
                <a:cs typeface="Rosario"/>
                <a:sym typeface="Rosario"/>
              </a:rPr>
              <a:t>Jürgen</a:t>
            </a:r>
            <a:r>
              <a:rPr lang="cs-CZ" sz="2400" b="1" dirty="0" smtClean="0">
                <a:solidFill>
                  <a:srgbClr val="202020"/>
                </a:solidFill>
                <a:latin typeface="+mj-lt"/>
                <a:ea typeface="Rosario"/>
                <a:cs typeface="Rosario"/>
                <a:sym typeface="Rosario"/>
              </a:rPr>
              <a:t> </a:t>
            </a:r>
            <a:r>
              <a:rPr lang="cs-CZ" sz="2400" b="1" dirty="0" err="1" smtClean="0">
                <a:solidFill>
                  <a:srgbClr val="202020"/>
                </a:solidFill>
                <a:latin typeface="+mj-lt"/>
                <a:ea typeface="Rosario"/>
                <a:cs typeface="Rosario"/>
                <a:sym typeface="Rosario"/>
              </a:rPr>
              <a:t>Habermas</a:t>
            </a:r>
            <a:endParaRPr lang="cs-CZ" sz="2400" b="1" dirty="0" smtClean="0">
              <a:solidFill>
                <a:srgbClr val="202020"/>
              </a:solidFill>
              <a:latin typeface="+mj-lt"/>
              <a:ea typeface="Rosario"/>
              <a:cs typeface="Rosario"/>
              <a:sym typeface="Rosario"/>
            </a:endParaRPr>
          </a:p>
          <a:p>
            <a:pPr lvl="1">
              <a:buFont typeface="Arial" panose="020B0604020202020204" pitchFamily="34" charset="0"/>
              <a:buChar char="•"/>
            </a:pPr>
            <a:r>
              <a:rPr lang="cs-CZ" sz="1600" dirty="0">
                <a:solidFill>
                  <a:srgbClr val="202020"/>
                </a:solidFill>
                <a:latin typeface="+mj-lt"/>
                <a:ea typeface="Rosario"/>
                <a:cs typeface="Rosario"/>
                <a:sym typeface="Rosario"/>
              </a:rPr>
              <a:t>f</a:t>
            </a:r>
            <a:r>
              <a:rPr lang="cs-CZ" sz="1600" dirty="0" smtClean="0">
                <a:solidFill>
                  <a:srgbClr val="202020"/>
                </a:solidFill>
                <a:latin typeface="+mj-lt"/>
                <a:ea typeface="Rosario"/>
                <a:cs typeface="Rosario"/>
                <a:sym typeface="Rosario"/>
              </a:rPr>
              <a:t>rankfurtská škola</a:t>
            </a:r>
          </a:p>
          <a:p>
            <a:pPr lvl="1">
              <a:buFont typeface="Arial" panose="020B0604020202020204" pitchFamily="34" charset="0"/>
              <a:buChar char="•"/>
            </a:pPr>
            <a:r>
              <a:rPr lang="cs-CZ" sz="1600" dirty="0">
                <a:solidFill>
                  <a:srgbClr val="202020"/>
                </a:solidFill>
                <a:latin typeface="+mj-lt"/>
                <a:ea typeface="Rosario"/>
                <a:cs typeface="Rosario"/>
                <a:sym typeface="Rosario"/>
              </a:rPr>
              <a:t>t</a:t>
            </a:r>
            <a:r>
              <a:rPr lang="cs-CZ" sz="1600" dirty="0" smtClean="0">
                <a:solidFill>
                  <a:srgbClr val="202020"/>
                </a:solidFill>
                <a:latin typeface="+mj-lt"/>
                <a:ea typeface="Rosario"/>
                <a:cs typeface="Rosario"/>
                <a:sym typeface="Rosario"/>
              </a:rPr>
              <a:t>eorie komunikativního jednání (x instrumentálního jednání)</a:t>
            </a:r>
          </a:p>
          <a:p>
            <a:pPr lvl="1">
              <a:buFont typeface="Arial" panose="020B0604020202020204" pitchFamily="34" charset="0"/>
              <a:buChar char="•"/>
            </a:pPr>
            <a:r>
              <a:rPr lang="cs-CZ" sz="1600" dirty="0">
                <a:solidFill>
                  <a:srgbClr val="202020"/>
                </a:solidFill>
                <a:latin typeface="+mj-lt"/>
                <a:ea typeface="Rosario"/>
                <a:cs typeface="Rosario"/>
                <a:sym typeface="Rosario"/>
              </a:rPr>
              <a:t>s</a:t>
            </a:r>
            <a:r>
              <a:rPr lang="cs-CZ" sz="1600" dirty="0" smtClean="0">
                <a:solidFill>
                  <a:srgbClr val="202020"/>
                </a:solidFill>
                <a:latin typeface="+mj-lt"/>
                <a:ea typeface="Rosario"/>
                <a:cs typeface="Rosario"/>
                <a:sym typeface="Rosario"/>
              </a:rPr>
              <a:t>naha o sjednocení myšlenek K. Marxe, S. Freuda a Ch. </a:t>
            </a:r>
            <a:r>
              <a:rPr lang="cs-CZ" sz="1600" dirty="0" err="1" smtClean="0">
                <a:solidFill>
                  <a:srgbClr val="202020"/>
                </a:solidFill>
                <a:latin typeface="+mj-lt"/>
                <a:ea typeface="Rosario"/>
                <a:cs typeface="Rosario"/>
                <a:sym typeface="Rosario"/>
              </a:rPr>
              <a:t>Peirce</a:t>
            </a:r>
            <a:endParaRPr lang="cs-CZ" sz="1600" dirty="0" smtClean="0">
              <a:solidFill>
                <a:srgbClr val="202020"/>
              </a:solidFill>
              <a:latin typeface="+mj-lt"/>
              <a:ea typeface="Rosario"/>
              <a:cs typeface="Rosario"/>
              <a:sym typeface="Rosario"/>
            </a:endParaRPr>
          </a:p>
          <a:p>
            <a:pPr marL="324000" lvl="1" indent="0">
              <a:buNone/>
            </a:pPr>
            <a:endParaRPr lang="cs-CZ" sz="2400" b="1" dirty="0">
              <a:solidFill>
                <a:srgbClr val="202020"/>
              </a:solidFill>
              <a:latin typeface="+mj-lt"/>
              <a:ea typeface="Rosario"/>
              <a:cs typeface="Rosario"/>
              <a:sym typeface="Rosario"/>
            </a:endParaRPr>
          </a:p>
          <a:p>
            <a:pPr marL="72000" indent="0">
              <a:buNone/>
            </a:pPr>
            <a:r>
              <a:rPr lang="cs-CZ" sz="2400" b="1" dirty="0">
                <a:solidFill>
                  <a:srgbClr val="202020"/>
                </a:solidFill>
                <a:latin typeface="+mj-lt"/>
                <a:ea typeface="Rosario"/>
                <a:cs typeface="Rosario"/>
                <a:sym typeface="Rosario"/>
              </a:rPr>
              <a:t>Karl-Otto </a:t>
            </a:r>
            <a:r>
              <a:rPr lang="cs-CZ" sz="2400" b="1" dirty="0" smtClean="0">
                <a:solidFill>
                  <a:srgbClr val="202020"/>
                </a:solidFill>
                <a:latin typeface="+mj-lt"/>
                <a:ea typeface="Rosario"/>
                <a:cs typeface="Rosario"/>
                <a:sym typeface="Rosario"/>
              </a:rPr>
              <a:t>Apel</a:t>
            </a:r>
          </a:p>
          <a:p>
            <a:pPr lvl="1">
              <a:buFont typeface="Arial" panose="020B0604020202020204" pitchFamily="34" charset="0"/>
              <a:buChar char="•"/>
            </a:pPr>
            <a:r>
              <a:rPr lang="cs-CZ" sz="1600" dirty="0">
                <a:solidFill>
                  <a:srgbClr val="202020"/>
                </a:solidFill>
                <a:ea typeface="Rosario"/>
                <a:cs typeface="Rosario"/>
                <a:sym typeface="Rosario"/>
              </a:rPr>
              <a:t>diskurzivní </a:t>
            </a:r>
            <a:r>
              <a:rPr lang="cs-CZ" sz="1600" dirty="0" smtClean="0">
                <a:solidFill>
                  <a:srgbClr val="202020"/>
                </a:solidFill>
                <a:ea typeface="Rosario"/>
                <a:cs typeface="Rosario"/>
                <a:sym typeface="Rosario"/>
              </a:rPr>
              <a:t>etika </a:t>
            </a:r>
            <a:r>
              <a:rPr lang="cs-CZ" sz="1600" dirty="0">
                <a:solidFill>
                  <a:srgbClr val="202020"/>
                </a:solidFill>
                <a:ea typeface="Rosario"/>
                <a:cs typeface="Rosario"/>
                <a:sym typeface="Rosario"/>
              </a:rPr>
              <a:t>jako východisko z </a:t>
            </a:r>
            <a:r>
              <a:rPr lang="cs-CZ" sz="1600" dirty="0" smtClean="0">
                <a:solidFill>
                  <a:srgbClr val="202020"/>
                </a:solidFill>
                <a:ea typeface="Rosario"/>
                <a:cs typeface="Rosario"/>
                <a:sym typeface="Rosario"/>
              </a:rPr>
              <a:t>etického </a:t>
            </a:r>
            <a:r>
              <a:rPr lang="cs-CZ" sz="1600" dirty="0">
                <a:solidFill>
                  <a:srgbClr val="202020"/>
                </a:solidFill>
                <a:ea typeface="Rosario"/>
                <a:cs typeface="Rosario"/>
                <a:sym typeface="Rosario"/>
              </a:rPr>
              <a:t>relativismu a </a:t>
            </a:r>
            <a:r>
              <a:rPr lang="cs-CZ" sz="1600" dirty="0" smtClean="0">
                <a:solidFill>
                  <a:srgbClr val="202020"/>
                </a:solidFill>
                <a:ea typeface="Rosario"/>
                <a:cs typeface="Rosario"/>
                <a:sym typeface="Rosario"/>
              </a:rPr>
              <a:t>nihilismu</a:t>
            </a:r>
          </a:p>
          <a:p>
            <a:pPr lvl="1">
              <a:buFont typeface="Arial" panose="020B0604020202020204" pitchFamily="34" charset="0"/>
              <a:buChar char="•"/>
            </a:pPr>
            <a:r>
              <a:rPr lang="pl-PL" sz="1600" dirty="0" smtClean="0"/>
              <a:t>analýza </a:t>
            </a:r>
            <a:r>
              <a:rPr lang="pl-PL" sz="1600" dirty="0"/>
              <a:t>podmínek rozhovoru a </a:t>
            </a:r>
            <a:r>
              <a:rPr lang="pl-PL" sz="1600" dirty="0" smtClean="0"/>
              <a:t>argumentace</a:t>
            </a:r>
          </a:p>
          <a:p>
            <a:pPr lvl="1">
              <a:buFont typeface="Arial" panose="020B0604020202020204" pitchFamily="34" charset="0"/>
              <a:buChar char="•"/>
            </a:pPr>
            <a:r>
              <a:rPr lang="cs-CZ" sz="1600" dirty="0"/>
              <a:t>každý míní své výpovědi vážně a totéž předpokládá u svých </a:t>
            </a:r>
            <a:r>
              <a:rPr lang="cs-CZ" sz="1600" dirty="0" smtClean="0"/>
              <a:t>partnerů</a:t>
            </a:r>
            <a:endParaRPr lang="pl-PL" sz="1600" dirty="0" smtClean="0"/>
          </a:p>
          <a:p>
            <a:pPr marL="72000" indent="0">
              <a:buNone/>
            </a:pPr>
            <a:endParaRPr lang="cs-CZ" sz="2400" b="1" dirty="0" smtClean="0">
              <a:solidFill>
                <a:srgbClr val="202020"/>
              </a:solidFill>
              <a:latin typeface="+mj-lt"/>
              <a:ea typeface="Rosario"/>
              <a:cs typeface="Rosario"/>
              <a:sym typeface="Rosario"/>
            </a:endParaRPr>
          </a:p>
          <a:p>
            <a:pPr marL="72000" indent="0">
              <a:buNone/>
            </a:pPr>
            <a:endParaRPr lang="cs-CZ" sz="2400" b="1" dirty="0">
              <a:solidFill>
                <a:srgbClr val="202020"/>
              </a:solidFill>
              <a:latin typeface="+mj-lt"/>
              <a:ea typeface="Rosario"/>
              <a:cs typeface="Rosario"/>
              <a:sym typeface="Rosario"/>
            </a:endParaRPr>
          </a:p>
          <a:p>
            <a:pPr marL="72000" indent="0">
              <a:buNone/>
            </a:pPr>
            <a:endParaRPr lang="cs-CZ" dirty="0"/>
          </a:p>
        </p:txBody>
      </p:sp>
      <p:pic>
        <p:nvPicPr>
          <p:cNvPr id="7" name="Obrázek 6">
            <a:extLst>
              <a:ext uri="{FF2B5EF4-FFF2-40B4-BE49-F238E27FC236}">
                <a16:creationId xmlns:a16="http://schemas.microsoft.com/office/drawing/2014/main" id="{DF6C3029-E4D8-4B33-80E1-A9C7A32F7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615" y="3028926"/>
            <a:ext cx="1322294" cy="1426363"/>
          </a:xfrm>
          <a:prstGeom prst="rect">
            <a:avLst/>
          </a:prstGeom>
        </p:spPr>
      </p:pic>
      <p:pic>
        <p:nvPicPr>
          <p:cNvPr id="9" name="Obrázek 8">
            <a:extLst>
              <a:ext uri="{FF2B5EF4-FFF2-40B4-BE49-F238E27FC236}">
                <a16:creationId xmlns:a16="http://schemas.microsoft.com/office/drawing/2014/main" id="{4C1FE36D-967B-4B58-85DE-30189183E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615" y="4588670"/>
            <a:ext cx="1322294" cy="1765330"/>
          </a:xfrm>
          <a:prstGeom prst="rect">
            <a:avLst/>
          </a:prstGeom>
        </p:spPr>
      </p:pic>
    </p:spTree>
    <p:extLst>
      <p:ext uri="{BB962C8B-B14F-4D97-AF65-F5344CB8AC3E}">
        <p14:creationId xmlns:p14="http://schemas.microsoft.com/office/powerpoint/2010/main" val="767693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F7E4B5-F109-4303-A0EE-7DFB9AA1DC98}"/>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4406F02C-B75A-4332-A021-68A35CE254C4}"/>
              </a:ext>
            </a:extLst>
          </p:cNvPr>
          <p:cNvSpPr>
            <a:spLocks noGrp="1"/>
          </p:cNvSpPr>
          <p:nvPr>
            <p:ph type="title"/>
          </p:nvPr>
        </p:nvSpPr>
        <p:spPr/>
        <p:txBody>
          <a:bodyPr/>
          <a:lstStyle/>
          <a:p>
            <a:r>
              <a:rPr lang="cs-CZ" dirty="0"/>
              <a:t>DISKURZIVNÍ ETIKA – ZÁKLADNÍ PRINCIPY</a:t>
            </a:r>
          </a:p>
        </p:txBody>
      </p:sp>
      <p:sp>
        <p:nvSpPr>
          <p:cNvPr id="5" name="Zástupný symbol pro obsah 4">
            <a:extLst>
              <a:ext uri="{FF2B5EF4-FFF2-40B4-BE49-F238E27FC236}">
                <a16:creationId xmlns:a16="http://schemas.microsoft.com/office/drawing/2014/main" id="{C71E2E03-E44A-4AE9-AFE2-7AFB30126208}"/>
              </a:ext>
            </a:extLst>
          </p:cNvPr>
          <p:cNvSpPr>
            <a:spLocks noGrp="1"/>
          </p:cNvSpPr>
          <p:nvPr>
            <p:ph idx="1"/>
          </p:nvPr>
        </p:nvSpPr>
        <p:spPr>
          <a:xfrm>
            <a:off x="99391" y="1692002"/>
            <a:ext cx="11976652" cy="4139998"/>
          </a:xfrm>
        </p:spPr>
        <p:txBody>
          <a:bodyPr/>
          <a:lstStyle/>
          <a:p>
            <a:pPr marL="0" lvl="2" algn="just">
              <a:lnSpc>
                <a:spcPts val="3376"/>
              </a:lnSpc>
            </a:pPr>
            <a:r>
              <a:rPr lang="cs-CZ" sz="2400" dirty="0">
                <a:solidFill>
                  <a:srgbClr val="C00000"/>
                </a:solidFill>
                <a:latin typeface="Impact" panose="020B0806030902050204" pitchFamily="34" charset="0"/>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1) Dialog a konsensus: </a:t>
            </a:r>
            <a:r>
              <a:rPr lang="cs-CZ" sz="2000" dirty="0">
                <a:solidFill>
                  <a:srgbClr val="202020"/>
                </a:solidFill>
                <a:latin typeface="+mj-lt"/>
                <a:ea typeface="Rosario"/>
                <a:cs typeface="Rosario"/>
                <a:sym typeface="Rosario"/>
              </a:rPr>
              <a:t>morální pravidla a rozhodnutí jsou správná tehdy, pokud vzniknou v otevřeném a rovném </a:t>
            </a:r>
            <a:r>
              <a:rPr lang="cs-CZ" sz="2000" dirty="0">
                <a:latin typeface="+mj-lt"/>
                <a:ea typeface="Rosario"/>
                <a:cs typeface="Rosario"/>
                <a:sym typeface="Rosario"/>
              </a:rPr>
              <a:t>dialogu mezi všemi zúčastněnými</a:t>
            </a:r>
            <a:r>
              <a:rPr lang="cs-CZ" sz="2000" dirty="0">
                <a:solidFill>
                  <a:srgbClr val="202020"/>
                </a:solidFill>
                <a:latin typeface="+mj-lt"/>
                <a:ea typeface="Rosario"/>
                <a:cs typeface="Rosario"/>
                <a:sym typeface="Rosario"/>
              </a:rPr>
              <a:t>, kteří mají možnost se k problému vyjádřit.</a:t>
            </a:r>
          </a:p>
          <a:p>
            <a:pPr marL="0" lvl="2" algn="just">
              <a:lnSpc>
                <a:spcPts val="3376"/>
              </a:lnSpc>
            </a:pPr>
            <a:endParaRPr lang="cs-CZ" sz="2000" dirty="0">
              <a:solidFill>
                <a:srgbClr val="202020"/>
              </a:solidFill>
              <a:latin typeface="+mj-lt"/>
              <a:ea typeface="Rosario"/>
              <a:cs typeface="Rosario"/>
              <a:sym typeface="Rosario"/>
            </a:endParaRPr>
          </a:p>
          <a:p>
            <a:pPr marL="0" lvl="2" algn="just">
              <a:lnSpc>
                <a:spcPts val="3376"/>
              </a:lnSpc>
            </a:pPr>
            <a:r>
              <a:rPr lang="cs-CZ" sz="2000" dirty="0">
                <a:solidFill>
                  <a:srgbClr val="202020"/>
                </a:solidFill>
                <a:latin typeface="+mj-lt"/>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2) Rovnost účastníků: </a:t>
            </a:r>
            <a:r>
              <a:rPr lang="cs-CZ" sz="2000" dirty="0">
                <a:solidFill>
                  <a:srgbClr val="202020"/>
                </a:solidFill>
                <a:latin typeface="+mj-lt"/>
                <a:ea typeface="Rosario"/>
                <a:cs typeface="Rosario"/>
                <a:sym typeface="Rosario"/>
              </a:rPr>
              <a:t>všichni účastníci dialogu musí mít stejnou příležitost vyjádřit své názory a argumenty, a žádná strana by neměla mít větší moc než jiná.</a:t>
            </a:r>
          </a:p>
          <a:p>
            <a:pPr marL="0" lvl="2" algn="just">
              <a:lnSpc>
                <a:spcPts val="3376"/>
              </a:lnSpc>
            </a:pPr>
            <a:endParaRPr lang="cs-CZ" sz="2000" dirty="0">
              <a:solidFill>
                <a:srgbClr val="202020"/>
              </a:solidFill>
              <a:latin typeface="+mj-lt"/>
              <a:ea typeface="Rosario"/>
              <a:cs typeface="Rosario"/>
              <a:sym typeface="Rosario"/>
            </a:endParaRPr>
          </a:p>
          <a:p>
            <a:pPr marL="0" lvl="2" algn="just">
              <a:lnSpc>
                <a:spcPts val="3376"/>
              </a:lnSpc>
            </a:pPr>
            <a:r>
              <a:rPr lang="cs-CZ" sz="2000" dirty="0">
                <a:solidFill>
                  <a:srgbClr val="202020"/>
                </a:solidFill>
                <a:latin typeface="+mj-lt"/>
                <a:ea typeface="Rosario"/>
                <a:cs typeface="Rosario"/>
                <a:sym typeface="Rosario"/>
              </a:rPr>
              <a:t>	</a:t>
            </a:r>
            <a:r>
              <a:rPr lang="cs-CZ" sz="2000" dirty="0">
                <a:solidFill>
                  <a:srgbClr val="C00000"/>
                </a:solidFill>
                <a:latin typeface="Impact" panose="020B0806030902050204" pitchFamily="34" charset="0"/>
                <a:ea typeface="Rosario"/>
                <a:cs typeface="Rosario"/>
                <a:sym typeface="Rosario"/>
              </a:rPr>
              <a:t>3) Racionalita a otevřenost: </a:t>
            </a:r>
            <a:r>
              <a:rPr lang="cs-CZ" sz="2000" dirty="0">
                <a:solidFill>
                  <a:srgbClr val="202020"/>
                </a:solidFill>
                <a:latin typeface="+mj-lt"/>
                <a:ea typeface="Rosario"/>
                <a:cs typeface="Rosario"/>
                <a:sym typeface="Rosario"/>
              </a:rPr>
              <a:t>diskuze musí být racionální a musí brát v úvahu všechny relevantní pohledy a zájmy, aniž by některé byly upřednostněny bez věcného důvodu.</a:t>
            </a:r>
          </a:p>
          <a:p>
            <a:pPr marL="72000" indent="0">
              <a:buNone/>
            </a:pPr>
            <a:endParaRPr lang="cs-CZ" dirty="0"/>
          </a:p>
        </p:txBody>
      </p:sp>
    </p:spTree>
    <p:extLst>
      <p:ext uri="{BB962C8B-B14F-4D97-AF65-F5344CB8AC3E}">
        <p14:creationId xmlns:p14="http://schemas.microsoft.com/office/powerpoint/2010/main" val="31355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70EF-23EE-8126-918E-1D8634EC37C2}"/>
              </a:ext>
            </a:extLst>
          </p:cNvPr>
          <p:cNvSpPr>
            <a:spLocks noGrp="1"/>
          </p:cNvSpPr>
          <p:nvPr>
            <p:ph type="title"/>
          </p:nvPr>
        </p:nvSpPr>
        <p:spPr>
          <a:xfrm>
            <a:off x="0" y="92075"/>
            <a:ext cx="11292840" cy="312103"/>
          </a:xfrm>
        </p:spPr>
        <p:txBody>
          <a:bodyPr>
            <a:noAutofit/>
          </a:bodyPr>
          <a:lstStyle/>
          <a:p>
            <a:pPr algn="ctr"/>
            <a:r>
              <a:rPr lang="cs-CZ" b="1" dirty="0">
                <a:ea typeface="Calibri" panose="020F0502020204030204" pitchFamily="34" charset="0"/>
                <a:cs typeface="Calibri" panose="020F0502020204030204" pitchFamily="34" charset="0"/>
              </a:rPr>
              <a:t>DESKRIPTIVNÍ A NORMATIVNÍ ETIKA</a:t>
            </a:r>
            <a:endParaRPr lang="en-GB" b="1" dirty="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0646465-BFCA-2DBC-7FE2-614E3F2B2D04}"/>
              </a:ext>
            </a:extLst>
          </p:cNvPr>
          <p:cNvSpPr>
            <a:spLocks noGrp="1"/>
          </p:cNvSpPr>
          <p:nvPr>
            <p:ph type="sldNum" sz="quarter" idx="12"/>
          </p:nvPr>
        </p:nvSpPr>
        <p:spPr/>
        <p:txBody>
          <a:bodyPr>
            <a:normAutofit/>
          </a:bodyPr>
          <a:lstStyle/>
          <a:p>
            <a:fld id="{A74CAA46-4D6D-4EDD-AA48-389E59911E74}" type="slidenum">
              <a:rPr lang="en-GB" smtClean="0"/>
              <a:t>3</a:t>
            </a:fld>
            <a:endParaRPr lang="en-GB"/>
          </a:p>
        </p:txBody>
      </p:sp>
      <p:graphicFrame>
        <p:nvGraphicFramePr>
          <p:cNvPr id="10" name="Table 9">
            <a:extLst>
              <a:ext uri="{FF2B5EF4-FFF2-40B4-BE49-F238E27FC236}">
                <a16:creationId xmlns:a16="http://schemas.microsoft.com/office/drawing/2014/main" id="{E009ACFB-967D-0E57-20E7-6BF683D8DDA8}"/>
              </a:ext>
            </a:extLst>
          </p:cNvPr>
          <p:cNvGraphicFramePr>
            <a:graphicFrameLocks noGrp="1"/>
          </p:cNvGraphicFramePr>
          <p:nvPr>
            <p:extLst>
              <p:ext uri="{D42A27DB-BD31-4B8C-83A1-F6EECF244321}">
                <p14:modId xmlns:p14="http://schemas.microsoft.com/office/powerpoint/2010/main" val="1996589156"/>
              </p:ext>
            </p:extLst>
          </p:nvPr>
        </p:nvGraphicFramePr>
        <p:xfrm>
          <a:off x="259396" y="719666"/>
          <a:ext cx="10571164" cy="1463040"/>
        </p:xfrm>
        <a:graphic>
          <a:graphicData uri="http://schemas.openxmlformats.org/drawingml/2006/table">
            <a:tbl>
              <a:tblPr firstRow="1" bandRow="1">
                <a:tableStyleId>{5C22544A-7EE6-4342-B048-85BDC9FD1C3A}</a:tableStyleId>
              </a:tblPr>
              <a:tblGrid>
                <a:gridCol w="5285582">
                  <a:extLst>
                    <a:ext uri="{9D8B030D-6E8A-4147-A177-3AD203B41FA5}">
                      <a16:colId xmlns:a16="http://schemas.microsoft.com/office/drawing/2014/main" val="2933562974"/>
                    </a:ext>
                  </a:extLst>
                </a:gridCol>
                <a:gridCol w="5285582">
                  <a:extLst>
                    <a:ext uri="{9D8B030D-6E8A-4147-A177-3AD203B41FA5}">
                      <a16:colId xmlns:a16="http://schemas.microsoft.com/office/drawing/2014/main" val="2315199367"/>
                    </a:ext>
                  </a:extLst>
                </a:gridCol>
              </a:tblGrid>
              <a:tr h="370840">
                <a:tc>
                  <a:txBody>
                    <a:bodyPr/>
                    <a:lstStyle/>
                    <a:p>
                      <a:pPr algn="just"/>
                      <a:r>
                        <a:rPr lang="cs-CZ" b="1" noProof="0" dirty="0">
                          <a:solidFill>
                            <a:schemeClr val="tx1"/>
                          </a:solidFill>
                        </a:rPr>
                        <a:t>Deskriptivní etika </a:t>
                      </a:r>
                      <a:r>
                        <a:rPr lang="cs-CZ" b="0" noProof="0" dirty="0">
                          <a:solidFill>
                            <a:schemeClr val="tx1"/>
                          </a:solidFill>
                        </a:rPr>
                        <a:t>se zaměřuje na to, čemu lidé skutečně věří, pokud jde o morálku. Jedná se o faktické, </a:t>
                      </a:r>
                      <a:r>
                        <a:rPr lang="cs-CZ" b="1" noProof="0" dirty="0">
                          <a:solidFill>
                            <a:srgbClr val="0000DC"/>
                          </a:solidFill>
                        </a:rPr>
                        <a:t>nehodnotící studium </a:t>
                      </a:r>
                      <a:r>
                        <a:rPr lang="cs-CZ" b="0" noProof="0" dirty="0">
                          <a:solidFill>
                            <a:schemeClr val="tx1"/>
                          </a:solidFill>
                        </a:rPr>
                        <a:t>morálních přesvědčení a praktik lidí napříč kulturami a společnostmi.</a:t>
                      </a:r>
                    </a:p>
                  </a:txBody>
                  <a:tcPr>
                    <a:solidFill>
                      <a:schemeClr val="bg1"/>
                    </a:solidFill>
                  </a:tcPr>
                </a:tc>
                <a:tc>
                  <a:txBody>
                    <a:bodyPr/>
                    <a:lstStyle/>
                    <a:p>
                      <a:pPr algn="just"/>
                      <a:r>
                        <a:rPr lang="cs-CZ" b="1" noProof="0" dirty="0">
                          <a:solidFill>
                            <a:schemeClr val="tx1"/>
                          </a:solidFill>
                        </a:rPr>
                        <a:t>Normativní etika </a:t>
                      </a:r>
                      <a:r>
                        <a:rPr lang="cs-CZ" b="0" noProof="0" dirty="0">
                          <a:solidFill>
                            <a:schemeClr val="tx1"/>
                          </a:solidFill>
                        </a:rPr>
                        <a:t>se zabývá tím, jak by lidé </a:t>
                      </a:r>
                      <a:r>
                        <a:rPr lang="cs-CZ" b="1" noProof="0" dirty="0">
                          <a:solidFill>
                            <a:srgbClr val="0000DC"/>
                          </a:solidFill>
                        </a:rPr>
                        <a:t>měli jednat</a:t>
                      </a:r>
                      <a:r>
                        <a:rPr lang="cs-CZ" b="1" noProof="0" dirty="0">
                          <a:solidFill>
                            <a:schemeClr val="tx1"/>
                          </a:solidFill>
                        </a:rPr>
                        <a:t>. </a:t>
                      </a:r>
                      <a:r>
                        <a:rPr lang="cs-CZ" b="1" noProof="0" dirty="0">
                          <a:solidFill>
                            <a:srgbClr val="0000DC"/>
                          </a:solidFill>
                        </a:rPr>
                        <a:t>Předepisuje morální normy a principy</a:t>
                      </a:r>
                      <a:r>
                        <a:rPr lang="cs-CZ" b="0" noProof="0" dirty="0">
                          <a:solidFill>
                            <a:schemeClr val="tx1"/>
                          </a:solidFill>
                        </a:rPr>
                        <a:t>, jejichž cílem je určit, co je správné a co ne.</a:t>
                      </a:r>
                    </a:p>
                  </a:txBody>
                  <a:tcPr>
                    <a:solidFill>
                      <a:schemeClr val="bg1"/>
                    </a:solidFill>
                  </a:tcPr>
                </a:tc>
                <a:extLst>
                  <a:ext uri="{0D108BD9-81ED-4DB2-BD59-A6C34878D82A}">
                    <a16:rowId xmlns:a16="http://schemas.microsoft.com/office/drawing/2014/main" val="3387868986"/>
                  </a:ext>
                </a:extLst>
              </a:tr>
            </a:tbl>
          </a:graphicData>
        </a:graphic>
      </p:graphicFrame>
      <p:sp>
        <p:nvSpPr>
          <p:cNvPr id="11" name="Right Brace 10">
            <a:extLst>
              <a:ext uri="{FF2B5EF4-FFF2-40B4-BE49-F238E27FC236}">
                <a16:creationId xmlns:a16="http://schemas.microsoft.com/office/drawing/2014/main" id="{5F5C9607-0C5A-7579-7432-3656FCF15582}"/>
              </a:ext>
            </a:extLst>
          </p:cNvPr>
          <p:cNvSpPr/>
          <p:nvPr/>
        </p:nvSpPr>
        <p:spPr>
          <a:xfrm rot="5400000">
            <a:off x="2465914" y="17358"/>
            <a:ext cx="631088" cy="5044124"/>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2" name="Right Brace 11">
            <a:extLst>
              <a:ext uri="{FF2B5EF4-FFF2-40B4-BE49-F238E27FC236}">
                <a16:creationId xmlns:a16="http://schemas.microsoft.com/office/drawing/2014/main" id="{F61F5CD2-344F-EA24-3666-0A6587F86E5E}"/>
              </a:ext>
            </a:extLst>
          </p:cNvPr>
          <p:cNvSpPr/>
          <p:nvPr/>
        </p:nvSpPr>
        <p:spPr>
          <a:xfrm rot="5400000">
            <a:off x="7852938" y="17358"/>
            <a:ext cx="631088" cy="5044124"/>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FB65AA5F-5EED-8010-E709-42373004468F}"/>
              </a:ext>
            </a:extLst>
          </p:cNvPr>
          <p:cNvSpPr txBox="1"/>
          <p:nvPr/>
        </p:nvSpPr>
        <p:spPr>
          <a:xfrm>
            <a:off x="1378321" y="6550871"/>
            <a:ext cx="2793684" cy="276999"/>
          </a:xfrm>
          <a:prstGeom prst="rect">
            <a:avLst/>
          </a:prstGeom>
          <a:noFill/>
        </p:spPr>
        <p:txBody>
          <a:bodyPr wrap="square">
            <a:spAutoFit/>
          </a:bodyPr>
          <a:lstStyle/>
          <a:p>
            <a:pPr algn="just"/>
            <a:r>
              <a:rPr lang="en-GB" sz="1200" dirty="0" err="1"/>
              <a:t>Bronisław</a:t>
            </a:r>
            <a:r>
              <a:rPr lang="en-GB" sz="1200" dirty="0"/>
              <a:t> Malinowski (1884–1942)</a:t>
            </a:r>
          </a:p>
        </p:txBody>
      </p:sp>
      <p:pic>
        <p:nvPicPr>
          <p:cNvPr id="22" name="Picture 21">
            <a:extLst>
              <a:ext uri="{FF2B5EF4-FFF2-40B4-BE49-F238E27FC236}">
                <a16:creationId xmlns:a16="http://schemas.microsoft.com/office/drawing/2014/main" id="{921863B8-0E66-EB9C-896D-19F90A284895}"/>
              </a:ext>
            </a:extLst>
          </p:cNvPr>
          <p:cNvPicPr>
            <a:picLocks noChangeAspect="1"/>
          </p:cNvPicPr>
          <p:nvPr/>
        </p:nvPicPr>
        <p:blipFill>
          <a:blip r:embed="rId2"/>
          <a:stretch>
            <a:fillRect/>
          </a:stretch>
        </p:blipFill>
        <p:spPr>
          <a:xfrm>
            <a:off x="1487016" y="4224973"/>
            <a:ext cx="2287424" cy="2225040"/>
          </a:xfrm>
          <a:prstGeom prst="rect">
            <a:avLst/>
          </a:prstGeom>
        </p:spPr>
      </p:pic>
      <p:sp>
        <p:nvSpPr>
          <p:cNvPr id="24" name="TextBox 23">
            <a:extLst>
              <a:ext uri="{FF2B5EF4-FFF2-40B4-BE49-F238E27FC236}">
                <a16:creationId xmlns:a16="http://schemas.microsoft.com/office/drawing/2014/main" id="{6C9BA4EB-4157-C48C-18BE-1490EFE71C50}"/>
              </a:ext>
            </a:extLst>
          </p:cNvPr>
          <p:cNvSpPr txBox="1"/>
          <p:nvPr/>
        </p:nvSpPr>
        <p:spPr>
          <a:xfrm>
            <a:off x="172878" y="2816689"/>
            <a:ext cx="5217160" cy="1477328"/>
          </a:xfrm>
          <a:prstGeom prst="rect">
            <a:avLst/>
          </a:prstGeom>
          <a:noFill/>
        </p:spPr>
        <p:txBody>
          <a:bodyPr wrap="square">
            <a:spAutoFit/>
          </a:bodyPr>
          <a:lstStyle/>
          <a:p>
            <a:pPr algn="just"/>
            <a:r>
              <a:rPr lang="cs-CZ" sz="1800" dirty="0">
                <a:latin typeface="+mj-lt"/>
              </a:rPr>
              <a:t>Antropologové, sociologové, psychologové a historici zkoumají morální normy, které se odrážejí v profesní praxi, etických kodexech, institucionálních prohlášeních, pravidlech a veřejných politikách.</a:t>
            </a:r>
          </a:p>
        </p:txBody>
      </p:sp>
      <p:graphicFrame>
        <p:nvGraphicFramePr>
          <p:cNvPr id="25" name="Table 24">
            <a:extLst>
              <a:ext uri="{FF2B5EF4-FFF2-40B4-BE49-F238E27FC236}">
                <a16:creationId xmlns:a16="http://schemas.microsoft.com/office/drawing/2014/main" id="{A28B716B-1279-2B87-9F0D-7EA1A0C1D9EB}"/>
              </a:ext>
            </a:extLst>
          </p:cNvPr>
          <p:cNvGraphicFramePr>
            <a:graphicFrameLocks noGrp="1"/>
          </p:cNvGraphicFramePr>
          <p:nvPr>
            <p:extLst>
              <p:ext uri="{D42A27DB-BD31-4B8C-83A1-F6EECF244321}">
                <p14:modId xmlns:p14="http://schemas.microsoft.com/office/powerpoint/2010/main" val="2568439199"/>
              </p:ext>
            </p:extLst>
          </p:nvPr>
        </p:nvGraphicFramePr>
        <p:xfrm>
          <a:off x="5646420" y="2965545"/>
          <a:ext cx="5564824" cy="2585720"/>
        </p:xfrm>
        <a:graphic>
          <a:graphicData uri="http://schemas.openxmlformats.org/drawingml/2006/table">
            <a:tbl>
              <a:tblPr firstRow="1" bandRow="1">
                <a:tableStyleId>{BC89EF96-8CEA-46FF-86C4-4CE0E7609802}</a:tableStyleId>
              </a:tblPr>
              <a:tblGrid>
                <a:gridCol w="5564824">
                  <a:extLst>
                    <a:ext uri="{9D8B030D-6E8A-4147-A177-3AD203B41FA5}">
                      <a16:colId xmlns:a16="http://schemas.microsoft.com/office/drawing/2014/main" val="3255110239"/>
                    </a:ext>
                  </a:extLst>
                </a:gridCol>
              </a:tblGrid>
              <a:tr h="370840">
                <a:tc>
                  <a:txBody>
                    <a:bodyPr/>
                    <a:lstStyle/>
                    <a:p>
                      <a:pPr algn="ctr"/>
                      <a:r>
                        <a:rPr lang="cs-CZ" b="1" dirty="0"/>
                        <a:t>PŘÍSTUPY</a:t>
                      </a:r>
                      <a:endParaRPr lang="en-GB" b="1" dirty="0"/>
                    </a:p>
                  </a:txBody>
                  <a:tcPr/>
                </a:tc>
                <a:extLst>
                  <a:ext uri="{0D108BD9-81ED-4DB2-BD59-A6C34878D82A}">
                    <a16:rowId xmlns:a16="http://schemas.microsoft.com/office/drawing/2014/main" val="2653504671"/>
                  </a:ext>
                </a:extLst>
              </a:tr>
              <a:tr h="370840">
                <a:tc>
                  <a:txBody>
                    <a:bodyPr/>
                    <a:lstStyle/>
                    <a:p>
                      <a:pPr algn="ctr"/>
                      <a:r>
                        <a:rPr lang="cs-CZ" dirty="0"/>
                        <a:t>deontologie</a:t>
                      </a:r>
                      <a:endParaRPr lang="en-GB" b="0" dirty="0"/>
                    </a:p>
                  </a:txBody>
                  <a:tcPr/>
                </a:tc>
                <a:extLst>
                  <a:ext uri="{0D108BD9-81ED-4DB2-BD59-A6C34878D82A}">
                    <a16:rowId xmlns:a16="http://schemas.microsoft.com/office/drawing/2014/main" val="828834176"/>
                  </a:ext>
                </a:extLst>
              </a:tr>
              <a:tr h="370840">
                <a:tc>
                  <a:txBody>
                    <a:bodyPr/>
                    <a:lstStyle/>
                    <a:p>
                      <a:pPr algn="ctr"/>
                      <a:r>
                        <a:rPr lang="cs-CZ" dirty="0"/>
                        <a:t>etika </a:t>
                      </a:r>
                      <a:r>
                        <a:rPr lang="cs-CZ" dirty="0" smtClean="0"/>
                        <a:t>ctností</a:t>
                      </a:r>
                      <a:endParaRPr lang="en-GB" b="0" dirty="0"/>
                    </a:p>
                  </a:txBody>
                  <a:tcPr/>
                </a:tc>
                <a:extLst>
                  <a:ext uri="{0D108BD9-81ED-4DB2-BD59-A6C34878D82A}">
                    <a16:rowId xmlns:a16="http://schemas.microsoft.com/office/drawing/2014/main" val="1930660403"/>
                  </a:ext>
                </a:extLst>
              </a:tr>
              <a:tr h="370840">
                <a:tc>
                  <a:txBody>
                    <a:bodyPr/>
                    <a:lstStyle/>
                    <a:p>
                      <a:pPr algn="ctr"/>
                      <a:r>
                        <a:rPr lang="cs-CZ" dirty="0" err="1"/>
                        <a:t>principialismus</a:t>
                      </a:r>
                      <a:endParaRPr lang="en-GB" b="0" dirty="0"/>
                    </a:p>
                  </a:txBody>
                  <a:tcPr/>
                </a:tc>
                <a:extLst>
                  <a:ext uri="{0D108BD9-81ED-4DB2-BD59-A6C34878D82A}">
                    <a16:rowId xmlns:a16="http://schemas.microsoft.com/office/drawing/2014/main" val="2450897613"/>
                  </a:ext>
                </a:extLst>
              </a:tr>
              <a:tr h="370840">
                <a:tc>
                  <a:txBody>
                    <a:bodyPr/>
                    <a:lstStyle/>
                    <a:p>
                      <a:pPr algn="ctr"/>
                      <a:r>
                        <a:rPr lang="cs-CZ" dirty="0"/>
                        <a:t>narativní etika</a:t>
                      </a:r>
                      <a:endParaRPr lang="en-GB" b="0" dirty="0"/>
                    </a:p>
                  </a:txBody>
                  <a:tcPr/>
                </a:tc>
                <a:extLst>
                  <a:ext uri="{0D108BD9-81ED-4DB2-BD59-A6C34878D82A}">
                    <a16:rowId xmlns:a16="http://schemas.microsoft.com/office/drawing/2014/main" val="2460403786"/>
                  </a:ext>
                </a:extLst>
              </a:tr>
              <a:tr h="185420">
                <a:tc>
                  <a:txBody>
                    <a:bodyPr/>
                    <a:lstStyle/>
                    <a:p>
                      <a:pPr algn="ctr"/>
                      <a:r>
                        <a:rPr lang="cs-CZ" dirty="0"/>
                        <a:t>diskurzivní etika</a:t>
                      </a:r>
                      <a:endParaRPr lang="en-GB" b="0" dirty="0"/>
                    </a:p>
                  </a:txBody>
                  <a:tcPr/>
                </a:tc>
                <a:extLst>
                  <a:ext uri="{0D108BD9-81ED-4DB2-BD59-A6C34878D82A}">
                    <a16:rowId xmlns:a16="http://schemas.microsoft.com/office/drawing/2014/main" val="2086926269"/>
                  </a:ext>
                </a:extLst>
              </a:tr>
              <a:tr h="185420">
                <a:tc>
                  <a:txBody>
                    <a:bodyPr/>
                    <a:lstStyle/>
                    <a:p>
                      <a:pPr algn="ctr"/>
                      <a:r>
                        <a:rPr lang="cs-CZ" dirty="0"/>
                        <a:t>teorie spravedlnosti</a:t>
                      </a:r>
                      <a:endParaRPr lang="en-GB" b="0" dirty="0"/>
                    </a:p>
                  </a:txBody>
                  <a:tcPr/>
                </a:tc>
                <a:extLst>
                  <a:ext uri="{0D108BD9-81ED-4DB2-BD59-A6C34878D82A}">
                    <a16:rowId xmlns:a16="http://schemas.microsoft.com/office/drawing/2014/main" val="1865630542"/>
                  </a:ext>
                </a:extLst>
              </a:tr>
            </a:tbl>
          </a:graphicData>
        </a:graphic>
      </p:graphicFrame>
      <p:sp>
        <p:nvSpPr>
          <p:cNvPr id="26" name="TextBox 25">
            <a:extLst>
              <a:ext uri="{FF2B5EF4-FFF2-40B4-BE49-F238E27FC236}">
                <a16:creationId xmlns:a16="http://schemas.microsoft.com/office/drawing/2014/main" id="{25A62B25-9C39-388B-4B1B-07E6B3B5C181}"/>
              </a:ext>
            </a:extLst>
          </p:cNvPr>
          <p:cNvSpPr txBox="1"/>
          <p:nvPr/>
        </p:nvSpPr>
        <p:spPr>
          <a:xfrm>
            <a:off x="7218004" y="5650468"/>
            <a:ext cx="2780761"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a:t>principy &amp; pravidla</a:t>
            </a:r>
            <a:endParaRPr lang="en-GB" dirty="0"/>
          </a:p>
        </p:txBody>
      </p:sp>
    </p:spTree>
    <p:extLst>
      <p:ext uri="{BB962C8B-B14F-4D97-AF65-F5344CB8AC3E}">
        <p14:creationId xmlns:p14="http://schemas.microsoft.com/office/powerpoint/2010/main" val="66271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5B59B2D-FF98-4D31-BFFF-B3EC935EB748}"/>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AFD9F52F-97EA-4B4F-9611-3358280EA47F}"/>
              </a:ext>
            </a:extLst>
          </p:cNvPr>
          <p:cNvSpPr>
            <a:spLocks noGrp="1"/>
          </p:cNvSpPr>
          <p:nvPr>
            <p:ph type="title"/>
          </p:nvPr>
        </p:nvSpPr>
        <p:spPr/>
        <p:txBody>
          <a:bodyPr/>
          <a:lstStyle/>
          <a:p>
            <a:r>
              <a:rPr lang="cs-CZ" dirty="0"/>
              <a:t>APLIKACE DISKURZIVNÍ ETIKY</a:t>
            </a:r>
          </a:p>
        </p:txBody>
      </p:sp>
      <p:sp>
        <p:nvSpPr>
          <p:cNvPr id="5" name="Zástupný symbol pro obsah 4">
            <a:extLst>
              <a:ext uri="{FF2B5EF4-FFF2-40B4-BE49-F238E27FC236}">
                <a16:creationId xmlns:a16="http://schemas.microsoft.com/office/drawing/2014/main" id="{5CE372E6-182B-42A5-9628-F43FDEE2C12C}"/>
              </a:ext>
            </a:extLst>
          </p:cNvPr>
          <p:cNvSpPr>
            <a:spLocks noGrp="1"/>
          </p:cNvSpPr>
          <p:nvPr>
            <p:ph idx="1"/>
          </p:nvPr>
        </p:nvSpPr>
        <p:spPr>
          <a:xfrm>
            <a:off x="-89452" y="1284497"/>
            <a:ext cx="12192000" cy="4139998"/>
          </a:xfrm>
        </p:spPr>
        <p:txBody>
          <a:bodyPr/>
          <a:lstStyle/>
          <a:p>
            <a:pPr marL="280392" lvl="1" indent="0" algn="just">
              <a:lnSpc>
                <a:spcPts val="3376"/>
              </a:lnSpc>
              <a:buNone/>
            </a:pPr>
            <a:r>
              <a:rPr lang="cs-CZ" sz="2200" dirty="0">
                <a:solidFill>
                  <a:srgbClr val="202020"/>
                </a:solidFill>
                <a:latin typeface="+mj-lt"/>
                <a:ea typeface="Rosario"/>
                <a:cs typeface="Rosario"/>
                <a:sym typeface="Rosario"/>
              </a:rPr>
              <a:t>V multikulturní nemocnici se pacient a jeho rodina dostanou do konfliktu s lékaři ohledně konkrétní léčby, která odporuje jejich kulturním nebo náboženským přesvědčením. </a:t>
            </a:r>
            <a:r>
              <a:rPr lang="cs-CZ" sz="2200" b="1" dirty="0">
                <a:solidFill>
                  <a:srgbClr val="0000DC"/>
                </a:solidFill>
                <a:latin typeface="+mj-lt"/>
                <a:ea typeface="Rosario"/>
                <a:cs typeface="Rosario"/>
                <a:sym typeface="Rosario"/>
              </a:rPr>
              <a:t>Namísto jednostranného rozhodnutí lékařů nebo pacienta </a:t>
            </a:r>
            <a:r>
              <a:rPr lang="cs-CZ" sz="2200" dirty="0">
                <a:solidFill>
                  <a:srgbClr val="202020"/>
                </a:solidFill>
                <a:latin typeface="+mj-lt"/>
                <a:ea typeface="Rosario"/>
                <a:cs typeface="Rosario"/>
                <a:sym typeface="Rosario"/>
              </a:rPr>
              <a:t>je podle diskurzivní etiky nutné uspořádat </a:t>
            </a:r>
            <a:r>
              <a:rPr lang="cs-CZ" sz="2200" b="1" dirty="0">
                <a:solidFill>
                  <a:srgbClr val="0000DC"/>
                </a:solidFill>
                <a:latin typeface="+mj-lt"/>
                <a:ea typeface="Rosario"/>
                <a:cs typeface="Rosario"/>
                <a:sym typeface="Rosario"/>
              </a:rPr>
              <a:t>otevřený dialog</a:t>
            </a:r>
            <a:r>
              <a:rPr lang="cs-CZ" sz="2200" dirty="0">
                <a:solidFill>
                  <a:srgbClr val="202020"/>
                </a:solidFill>
                <a:latin typeface="+mj-lt"/>
                <a:ea typeface="Rosario"/>
                <a:cs typeface="Rosario"/>
                <a:sym typeface="Rosario"/>
              </a:rPr>
              <a:t>, do kterého se zapojí všichni relevantní účastníci (pacient, rodina, lékařský tým). Cílem je </a:t>
            </a:r>
            <a:r>
              <a:rPr lang="cs-CZ" sz="2200" b="1" dirty="0">
                <a:solidFill>
                  <a:srgbClr val="0000DC"/>
                </a:solidFill>
                <a:latin typeface="+mj-lt"/>
                <a:ea typeface="Rosario"/>
                <a:cs typeface="Rosario"/>
                <a:sym typeface="Rosario"/>
              </a:rPr>
              <a:t>dospět ke konsensu</a:t>
            </a:r>
            <a:r>
              <a:rPr lang="cs-CZ" sz="2200" dirty="0">
                <a:solidFill>
                  <a:srgbClr val="202020"/>
                </a:solidFill>
                <a:latin typeface="+mj-lt"/>
                <a:ea typeface="Rosario"/>
                <a:cs typeface="Rosario"/>
                <a:sym typeface="Rosario"/>
              </a:rPr>
              <a:t>, který bude brát v úvahu všechny pohledy a zajistí respekt ke kulturním a individuálním rozdílům.</a:t>
            </a:r>
          </a:p>
          <a:p>
            <a:pPr marL="280392" lvl="1" indent="0" algn="just">
              <a:lnSpc>
                <a:spcPts val="3376"/>
              </a:lnSpc>
              <a:buNone/>
            </a:pPr>
            <a:r>
              <a:rPr lang="cs-CZ" sz="2200" dirty="0">
                <a:solidFill>
                  <a:schemeClr val="accent3"/>
                </a:solidFill>
                <a:latin typeface="Impact" panose="020B0806030902050204" pitchFamily="34" charset="0"/>
                <a:ea typeface="Rosario"/>
                <a:cs typeface="Rosario"/>
                <a:sym typeface="Rosario"/>
              </a:rPr>
              <a:t>Příklad: </a:t>
            </a:r>
            <a:r>
              <a:rPr lang="cs-CZ" sz="2200" i="1" dirty="0">
                <a:solidFill>
                  <a:srgbClr val="202020"/>
                </a:solidFill>
                <a:latin typeface="+mj-lt"/>
                <a:ea typeface="Rosario"/>
                <a:cs typeface="Rosario"/>
                <a:sym typeface="Rosario"/>
              </a:rPr>
              <a:t>Pacient, který z náboženských důvodů odmítá krevní transfuzi, lékařský tým a rodina pacienta vedou otevřenou diskusi, aby našli řešení, které respektuje hodnoty pacienta a zároveň zajistí co nejlepší zdravotní péči.</a:t>
            </a:r>
          </a:p>
          <a:p>
            <a:pPr marL="280392" lvl="1" indent="0" algn="just">
              <a:lnSpc>
                <a:spcPts val="3376"/>
              </a:lnSpc>
              <a:buNone/>
            </a:pPr>
            <a:r>
              <a:rPr lang="cs-CZ" sz="2200" b="1" dirty="0">
                <a:solidFill>
                  <a:srgbClr val="C00000"/>
                </a:solidFill>
                <a:latin typeface="+mj-lt"/>
                <a:ea typeface="Rosario"/>
                <a:cs typeface="Rosario"/>
                <a:sym typeface="Rosario"/>
              </a:rPr>
              <a:t>Jak byste vedli otevřený dialog s pacientem a jeho rodinou, kteří odmítají léčbu z kulturních nebo náboženských důvodů? Jaké kroky byste podnikli, abyste dosáhli konsensu, který je pro všechny strany eticky přijatelný?</a:t>
            </a:r>
          </a:p>
          <a:p>
            <a:pPr marL="72000" indent="0">
              <a:buNone/>
            </a:pPr>
            <a:endParaRPr lang="cs-CZ" sz="2200" dirty="0">
              <a:latin typeface="+mj-lt"/>
            </a:endParaRPr>
          </a:p>
        </p:txBody>
      </p:sp>
    </p:spTree>
    <p:extLst>
      <p:ext uri="{BB962C8B-B14F-4D97-AF65-F5344CB8AC3E}">
        <p14:creationId xmlns:p14="http://schemas.microsoft.com/office/powerpoint/2010/main" val="287040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B1D73C4-4AB0-4814-BFE2-DA12595C2CE1}"/>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A2490E6A-B75F-4F2F-92F8-256D4BD8E2DE}"/>
              </a:ext>
            </a:extLst>
          </p:cNvPr>
          <p:cNvSpPr>
            <a:spLocks noGrp="1"/>
          </p:cNvSpPr>
          <p:nvPr>
            <p:ph type="title"/>
          </p:nvPr>
        </p:nvSpPr>
        <p:spPr>
          <a:xfrm>
            <a:off x="198783" y="720000"/>
            <a:ext cx="11718234" cy="451576"/>
          </a:xfrm>
        </p:spPr>
        <p:txBody>
          <a:bodyPr/>
          <a:lstStyle/>
          <a:p>
            <a:r>
              <a:rPr lang="cs-CZ" dirty="0"/>
              <a:t>PROBLÉMY A NEVÝHODY DISKURZIVNÍ ETIKY</a:t>
            </a:r>
          </a:p>
        </p:txBody>
      </p:sp>
      <p:sp>
        <p:nvSpPr>
          <p:cNvPr id="5" name="Zástupný symbol pro obsah 4">
            <a:extLst>
              <a:ext uri="{FF2B5EF4-FFF2-40B4-BE49-F238E27FC236}">
                <a16:creationId xmlns:a16="http://schemas.microsoft.com/office/drawing/2014/main" id="{BE421ACC-7EF4-453A-B530-595B23A3D1C7}"/>
              </a:ext>
            </a:extLst>
          </p:cNvPr>
          <p:cNvSpPr>
            <a:spLocks noGrp="1"/>
          </p:cNvSpPr>
          <p:nvPr>
            <p:ph idx="1"/>
          </p:nvPr>
        </p:nvSpPr>
        <p:spPr>
          <a:xfrm>
            <a:off x="414000" y="1628503"/>
            <a:ext cx="11281611" cy="4040636"/>
          </a:xfrm>
        </p:spPr>
        <p:txBody>
          <a:bodyPr/>
          <a:lstStyle/>
          <a:p>
            <a:pPr marL="280392" lvl="1" indent="0" algn="just">
              <a:lnSpc>
                <a:spcPts val="3376"/>
              </a:lnSpc>
              <a:buNone/>
            </a:pPr>
            <a:r>
              <a:rPr lang="cs-CZ" dirty="0" smtClean="0">
                <a:solidFill>
                  <a:srgbClr val="C00000"/>
                </a:solidFill>
                <a:latin typeface="Impact" panose="020B0806030902050204" pitchFamily="34" charset="0"/>
                <a:ea typeface="Rosario"/>
                <a:cs typeface="Rosario"/>
                <a:sym typeface="Rosario"/>
              </a:rPr>
              <a:t>PROBLEMATIKA ČASU - MŮŽE </a:t>
            </a:r>
            <a:r>
              <a:rPr lang="cs-CZ" dirty="0">
                <a:solidFill>
                  <a:srgbClr val="C00000"/>
                </a:solidFill>
                <a:latin typeface="Impact" panose="020B0806030902050204" pitchFamily="34" charset="0"/>
                <a:ea typeface="Rosario"/>
                <a:cs typeface="Rosario"/>
                <a:sym typeface="Rosario"/>
              </a:rPr>
              <a:t>BÝT ČASOVĚ NÁROČNÁ:</a:t>
            </a:r>
          </a:p>
          <a:p>
            <a:pPr marL="623292" lvl="1" indent="-342900" algn="just">
              <a:buFont typeface="Arial" panose="020B0604020202020204" pitchFamily="34" charset="0"/>
              <a:buChar char="•"/>
            </a:pPr>
            <a:r>
              <a:rPr lang="cs-CZ" dirty="0">
                <a:solidFill>
                  <a:srgbClr val="202020"/>
                </a:solidFill>
                <a:latin typeface="+mj-lt"/>
                <a:ea typeface="Rosario"/>
                <a:cs typeface="Rosario"/>
                <a:sym typeface="Rosario"/>
              </a:rPr>
              <a:t>Diskurzivní etika </a:t>
            </a:r>
            <a:r>
              <a:rPr lang="cs-CZ" b="1" dirty="0">
                <a:solidFill>
                  <a:srgbClr val="C00000"/>
                </a:solidFill>
                <a:latin typeface="+mj-lt"/>
                <a:ea typeface="Rosario"/>
                <a:cs typeface="Rosario"/>
                <a:sym typeface="Rosario"/>
              </a:rPr>
              <a:t>vyžaduje dostatek času a prostoru </a:t>
            </a:r>
            <a:r>
              <a:rPr lang="cs-CZ" dirty="0">
                <a:solidFill>
                  <a:srgbClr val="202020"/>
                </a:solidFill>
                <a:latin typeface="+mj-lt"/>
                <a:ea typeface="Rosario"/>
                <a:cs typeface="Rosario"/>
                <a:sym typeface="Rosario"/>
              </a:rPr>
              <a:t>pro komplexní dialog a diskusi, což může být v některých situacích nepraktické, zejména v naléhavých případech v medicíně, kde je třeba rychle rozhodnout.</a:t>
            </a:r>
          </a:p>
          <a:p>
            <a:pPr marL="280392" lvl="1" indent="0" algn="just">
              <a:buNone/>
            </a:pPr>
            <a:r>
              <a:rPr lang="cs-CZ" b="1" dirty="0">
                <a:solidFill>
                  <a:srgbClr val="0000DC"/>
                </a:solidFill>
                <a:latin typeface="+mj-lt"/>
                <a:ea typeface="Rosario"/>
                <a:cs typeface="Rosario"/>
                <a:sym typeface="Rosario"/>
              </a:rPr>
              <a:t>Problém v medicíně: </a:t>
            </a:r>
            <a:r>
              <a:rPr lang="cs-CZ" i="1" dirty="0">
                <a:solidFill>
                  <a:srgbClr val="202020"/>
                </a:solidFill>
                <a:latin typeface="+mj-lt"/>
                <a:ea typeface="Rosario"/>
                <a:cs typeface="Rosario"/>
                <a:sym typeface="Rosario"/>
              </a:rPr>
              <a:t>V akutních krizových situacích, jako jsou život ohrožující stavy, nemusí být prostor pro dlouhé diskuze, což může diskurzivní přístup omezit.</a:t>
            </a:r>
            <a:endParaRPr lang="cs-CZ" sz="2000" i="1" dirty="0">
              <a:solidFill>
                <a:srgbClr val="202020"/>
              </a:solidFill>
              <a:latin typeface="+mj-lt"/>
              <a:ea typeface="Rosario"/>
              <a:cs typeface="Rosario"/>
              <a:sym typeface="Rosario"/>
            </a:endParaRPr>
          </a:p>
          <a:p>
            <a:pPr marL="280392" lvl="1" indent="0" algn="just">
              <a:buNone/>
            </a:pPr>
            <a:endParaRPr lang="cs-CZ" dirty="0" smtClean="0">
              <a:solidFill>
                <a:srgbClr val="C00000"/>
              </a:solidFill>
              <a:latin typeface="Impact" panose="020B0806030902050204" pitchFamily="34" charset="0"/>
              <a:ea typeface="Rosario"/>
              <a:cs typeface="Rosario"/>
              <a:sym typeface="Rosario"/>
            </a:endParaRPr>
          </a:p>
          <a:p>
            <a:pPr marL="280392" lvl="1" indent="0" algn="just">
              <a:buNone/>
            </a:pPr>
            <a:r>
              <a:rPr lang="cs-CZ" dirty="0" smtClean="0">
                <a:solidFill>
                  <a:srgbClr val="C00000"/>
                </a:solidFill>
                <a:latin typeface="Impact" panose="020B0806030902050204" pitchFamily="34" charset="0"/>
                <a:ea typeface="Rosario"/>
                <a:cs typeface="Rosario"/>
                <a:sym typeface="Rosario"/>
              </a:rPr>
              <a:t>PROBLEMATIKA MOCI - ČASTO </a:t>
            </a:r>
            <a:r>
              <a:rPr lang="cs-CZ" dirty="0">
                <a:solidFill>
                  <a:srgbClr val="C00000"/>
                </a:solidFill>
                <a:latin typeface="Impact" panose="020B0806030902050204" pitchFamily="34" charset="0"/>
                <a:ea typeface="Rosario"/>
                <a:cs typeface="Rosario"/>
                <a:sym typeface="Rosario"/>
              </a:rPr>
              <a:t>NEEXISTUJE ROVNOVÁHA V POZICÍCH PACIENT VS. LÉKAŘ:</a:t>
            </a:r>
          </a:p>
          <a:p>
            <a:pPr marL="623292" lvl="1" indent="-342900" algn="just">
              <a:buFont typeface="Arial" panose="020B0604020202020204" pitchFamily="34" charset="0"/>
              <a:buChar char="•"/>
            </a:pPr>
            <a:r>
              <a:rPr lang="cs-CZ" dirty="0">
                <a:solidFill>
                  <a:srgbClr val="202020"/>
                </a:solidFill>
                <a:latin typeface="+mj-lt"/>
                <a:ea typeface="Rosario"/>
                <a:cs typeface="Rosario"/>
                <a:sym typeface="Rosario"/>
              </a:rPr>
              <a:t>I když je cílem diskurzivní etiky rovnost mezi účastníky, v reálném světě často </a:t>
            </a:r>
            <a:r>
              <a:rPr lang="cs-CZ" b="1" dirty="0">
                <a:solidFill>
                  <a:srgbClr val="C00000"/>
                </a:solidFill>
                <a:latin typeface="+mj-lt"/>
                <a:ea typeface="Rosario"/>
                <a:cs typeface="Rosario"/>
                <a:sym typeface="Rosario"/>
              </a:rPr>
              <a:t>existuje nerovnováha </a:t>
            </a:r>
            <a:r>
              <a:rPr lang="cs-CZ" dirty="0">
                <a:solidFill>
                  <a:srgbClr val="202020"/>
                </a:solidFill>
                <a:latin typeface="+mj-lt"/>
                <a:ea typeface="Rosario"/>
                <a:cs typeface="Rosario"/>
                <a:sym typeface="Rosario"/>
              </a:rPr>
              <a:t>ve znalostech a moci mezi pacienty a zdravotnickými profesionály. Pacienti nemusí mít dostatečné znalosti nebo zkušenosti k tomu, aby se účinně zapojili do diskuze, což může vést k nerovným výsledkům.</a:t>
            </a:r>
          </a:p>
          <a:p>
            <a:pPr marL="280392" lvl="1" indent="0" algn="just">
              <a:buNone/>
            </a:pPr>
            <a:r>
              <a:rPr lang="cs-CZ" b="1" dirty="0">
                <a:solidFill>
                  <a:srgbClr val="0000DC"/>
                </a:solidFill>
                <a:latin typeface="+mj-lt"/>
                <a:ea typeface="Rosario"/>
                <a:cs typeface="Rosario"/>
                <a:sym typeface="Rosario"/>
              </a:rPr>
              <a:t>Problém v medicíně: </a:t>
            </a:r>
            <a:r>
              <a:rPr lang="cs-CZ" i="1" dirty="0">
                <a:solidFill>
                  <a:srgbClr val="202020"/>
                </a:solidFill>
                <a:latin typeface="+mj-lt"/>
                <a:ea typeface="Rosario"/>
                <a:cs typeface="Rosario"/>
                <a:sym typeface="Rosario"/>
              </a:rPr>
              <a:t>Lékaři mají často mnohem více odborných znalostí než pacienti, což může vést k tomu, že pacientova perspektiva nebude brána stejně vážně, i když je formálně zahrnuta do diskuse.</a:t>
            </a:r>
          </a:p>
          <a:p>
            <a:pPr marL="72000" indent="0">
              <a:buNone/>
            </a:pPr>
            <a:endParaRPr lang="cs-CZ" sz="2000" dirty="0">
              <a:latin typeface="+mj-lt"/>
            </a:endParaRPr>
          </a:p>
        </p:txBody>
      </p:sp>
    </p:spTree>
    <p:extLst>
      <p:ext uri="{BB962C8B-B14F-4D97-AF65-F5344CB8AC3E}">
        <p14:creationId xmlns:p14="http://schemas.microsoft.com/office/powerpoint/2010/main" val="3071724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6218403-2E39-42AD-9858-A0CA62F87F17}"/>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A782A2C9-477C-4F21-A80E-088DD2B5EDA9}"/>
              </a:ext>
            </a:extLst>
          </p:cNvPr>
          <p:cNvSpPr>
            <a:spLocks noGrp="1"/>
          </p:cNvSpPr>
          <p:nvPr>
            <p:ph type="title"/>
          </p:nvPr>
        </p:nvSpPr>
        <p:spPr>
          <a:xfrm>
            <a:off x="258417" y="720000"/>
            <a:ext cx="11658600" cy="451576"/>
          </a:xfrm>
        </p:spPr>
        <p:txBody>
          <a:bodyPr/>
          <a:lstStyle/>
          <a:p>
            <a:r>
              <a:rPr lang="cs-CZ" dirty="0"/>
              <a:t>PROBLÉMY A NEVÝHODY DISKURZIVNÍ ETIKY</a:t>
            </a:r>
          </a:p>
        </p:txBody>
      </p:sp>
      <p:sp>
        <p:nvSpPr>
          <p:cNvPr id="5" name="Zástupný symbol pro obsah 4">
            <a:extLst>
              <a:ext uri="{FF2B5EF4-FFF2-40B4-BE49-F238E27FC236}">
                <a16:creationId xmlns:a16="http://schemas.microsoft.com/office/drawing/2014/main" id="{C9286300-78CD-48C3-A074-067AC82D06CB}"/>
              </a:ext>
            </a:extLst>
          </p:cNvPr>
          <p:cNvSpPr>
            <a:spLocks noGrp="1"/>
          </p:cNvSpPr>
          <p:nvPr>
            <p:ph idx="1"/>
          </p:nvPr>
        </p:nvSpPr>
        <p:spPr>
          <a:xfrm>
            <a:off x="119269" y="1692002"/>
            <a:ext cx="11966713" cy="4139998"/>
          </a:xfrm>
        </p:spPr>
        <p:txBody>
          <a:bodyPr/>
          <a:lstStyle/>
          <a:p>
            <a:pPr marL="280392" lvl="1" indent="0" algn="just">
              <a:lnSpc>
                <a:spcPts val="3376"/>
              </a:lnSpc>
              <a:buNone/>
            </a:pPr>
            <a:r>
              <a:rPr lang="cs-CZ" sz="2200" dirty="0">
                <a:solidFill>
                  <a:srgbClr val="C00000"/>
                </a:solidFill>
                <a:latin typeface="Impact" panose="020B0806030902050204" pitchFamily="34" charset="0"/>
                <a:ea typeface="Rosario"/>
                <a:cs typeface="Rosario"/>
                <a:sym typeface="Rosario"/>
              </a:rPr>
              <a:t>DOSÁHNOUT KONSENZU NENÍ VŽDY MOŽNÉ:</a:t>
            </a:r>
          </a:p>
          <a:p>
            <a:pPr marL="623292" lvl="1" indent="-342900" algn="just">
              <a:lnSpc>
                <a:spcPts val="3376"/>
              </a:lnSpc>
              <a:buFont typeface="Arial" panose="020B0604020202020204" pitchFamily="34" charset="0"/>
              <a:buChar char="•"/>
            </a:pPr>
            <a:r>
              <a:rPr lang="cs-CZ" sz="2200" dirty="0">
                <a:solidFill>
                  <a:srgbClr val="202020"/>
                </a:solidFill>
                <a:latin typeface="+mj-lt"/>
                <a:ea typeface="Rosario"/>
                <a:cs typeface="Rosario"/>
                <a:sym typeface="Rosario"/>
              </a:rPr>
              <a:t>Diskurzivní etika předpokládá, že je možné dosáhnout konsensu, ale v praxi to </a:t>
            </a:r>
            <a:r>
              <a:rPr lang="cs-CZ" sz="2200" b="1" dirty="0">
                <a:solidFill>
                  <a:srgbClr val="C00000"/>
                </a:solidFill>
                <a:latin typeface="+mj-lt"/>
                <a:ea typeface="Rosario"/>
                <a:cs typeface="Rosario"/>
                <a:sym typeface="Rosario"/>
              </a:rPr>
              <a:t>nemusí být vždy reálné</a:t>
            </a:r>
            <a:r>
              <a:rPr lang="cs-CZ" sz="2200" dirty="0">
                <a:solidFill>
                  <a:srgbClr val="202020"/>
                </a:solidFill>
                <a:latin typeface="+mj-lt"/>
                <a:ea typeface="Rosario"/>
                <a:cs typeface="Rosario"/>
                <a:sym typeface="Rosario"/>
              </a:rPr>
              <a:t>. Někdy mohou být morální nebo kulturní rozdíly natolik zásadní, že není možné najít řešení, které by vyhovovalo všem zúčastněným.</a:t>
            </a:r>
          </a:p>
          <a:p>
            <a:pPr marL="280392" lvl="1" indent="0" algn="just">
              <a:lnSpc>
                <a:spcPts val="3376"/>
              </a:lnSpc>
              <a:buNone/>
            </a:pPr>
            <a:r>
              <a:rPr lang="cs-CZ" sz="2200" b="1" dirty="0">
                <a:solidFill>
                  <a:srgbClr val="0000DC"/>
                </a:solidFill>
                <a:latin typeface="+mj-lt"/>
                <a:ea typeface="Rosario"/>
                <a:cs typeface="Rosario"/>
                <a:sym typeface="Rosario"/>
              </a:rPr>
              <a:t>Problém v medicíně: </a:t>
            </a:r>
            <a:r>
              <a:rPr lang="cs-CZ" sz="2200" i="1" dirty="0">
                <a:solidFill>
                  <a:srgbClr val="202020"/>
                </a:solidFill>
                <a:latin typeface="+mj-lt"/>
                <a:ea typeface="Rosario"/>
                <a:cs typeface="Rosario"/>
                <a:sym typeface="Rosario"/>
              </a:rPr>
              <a:t>Pacient a lékaři mohou mít zcela odlišné názory na léčbu, a navzdory diskuzi nemusí být možné dosáhnout shody, což vytváří etické napětí.</a:t>
            </a:r>
          </a:p>
          <a:p>
            <a:pPr marL="72000" indent="0">
              <a:buNone/>
            </a:pPr>
            <a:endParaRPr lang="cs-CZ" dirty="0" smtClean="0"/>
          </a:p>
          <a:p>
            <a:pPr marL="72000" indent="0">
              <a:buNone/>
            </a:pPr>
            <a:r>
              <a:rPr lang="cs-CZ" sz="2400" b="1" i="1" dirty="0" smtClean="0"/>
              <a:t>K zamyšlení: Jak pracujete s mocí?</a:t>
            </a:r>
            <a:endParaRPr lang="cs-CZ" sz="2400" b="1" i="1" dirty="0"/>
          </a:p>
        </p:txBody>
      </p:sp>
    </p:spTree>
    <p:extLst>
      <p:ext uri="{BB962C8B-B14F-4D97-AF65-F5344CB8AC3E}">
        <p14:creationId xmlns:p14="http://schemas.microsoft.com/office/powerpoint/2010/main" val="43871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501D733-37A6-4C5D-9D25-F417F3FB1A08}"/>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8D321D7F-FF38-4DAA-B706-1D0F54FD7A5B}"/>
              </a:ext>
            </a:extLst>
          </p:cNvPr>
          <p:cNvSpPr>
            <a:spLocks noGrp="1"/>
          </p:cNvSpPr>
          <p:nvPr>
            <p:ph type="title"/>
          </p:nvPr>
        </p:nvSpPr>
        <p:spPr>
          <a:xfrm>
            <a:off x="666000" y="371657"/>
            <a:ext cx="10753200" cy="451576"/>
          </a:xfrm>
        </p:spPr>
        <p:txBody>
          <a:bodyPr/>
          <a:lstStyle/>
          <a:p>
            <a:r>
              <a:rPr lang="cs-CZ" dirty="0"/>
              <a:t>NARATIVNÍ ETIKA</a:t>
            </a:r>
          </a:p>
        </p:txBody>
      </p:sp>
      <p:sp>
        <p:nvSpPr>
          <p:cNvPr id="5" name="Zástupný symbol pro obsah 4">
            <a:extLst>
              <a:ext uri="{FF2B5EF4-FFF2-40B4-BE49-F238E27FC236}">
                <a16:creationId xmlns:a16="http://schemas.microsoft.com/office/drawing/2014/main" id="{1A3E06F2-DC0E-452C-8853-3D6101CAF2D3}"/>
              </a:ext>
            </a:extLst>
          </p:cNvPr>
          <p:cNvSpPr>
            <a:spLocks noGrp="1"/>
          </p:cNvSpPr>
          <p:nvPr>
            <p:ph idx="1"/>
          </p:nvPr>
        </p:nvSpPr>
        <p:spPr>
          <a:xfrm>
            <a:off x="540000" y="1761669"/>
            <a:ext cx="11090023" cy="4909095"/>
          </a:xfrm>
        </p:spPr>
        <p:txBody>
          <a:bodyPr/>
          <a:lstStyle/>
          <a:p>
            <a:pPr>
              <a:lnSpc>
                <a:spcPct val="100000"/>
              </a:lnSpc>
              <a:buFont typeface="Arial" panose="020B0604020202020204" pitchFamily="34" charset="0"/>
              <a:buChar char="•"/>
            </a:pPr>
            <a:r>
              <a:rPr lang="cs-CZ" sz="2000" dirty="0">
                <a:solidFill>
                  <a:srgbClr val="202020"/>
                </a:solidFill>
                <a:latin typeface="+mj-lt"/>
                <a:ea typeface="Rosario"/>
                <a:cs typeface="Rosario"/>
                <a:sym typeface="Rosario"/>
              </a:rPr>
              <a:t>etická teorie, která zdůrazňuje význam </a:t>
            </a:r>
            <a:r>
              <a:rPr lang="cs-CZ" sz="2000" b="1" dirty="0">
                <a:solidFill>
                  <a:srgbClr val="0000DC"/>
                </a:solidFill>
                <a:latin typeface="+mj-lt"/>
                <a:ea typeface="Rosario"/>
                <a:cs typeface="Rosario"/>
                <a:sym typeface="Rosario"/>
              </a:rPr>
              <a:t>příběhů jednotlivců a jejich osobních zkušeností </a:t>
            </a:r>
            <a:r>
              <a:rPr lang="cs-CZ" sz="2000" dirty="0">
                <a:solidFill>
                  <a:srgbClr val="202020"/>
                </a:solidFill>
                <a:latin typeface="+mj-lt"/>
                <a:ea typeface="Rosario"/>
                <a:cs typeface="Rosario"/>
                <a:sym typeface="Rosario"/>
              </a:rPr>
              <a:t>při morálním </a:t>
            </a:r>
            <a:r>
              <a:rPr lang="cs-CZ" sz="2000" dirty="0" smtClean="0">
                <a:solidFill>
                  <a:srgbClr val="202020"/>
                </a:solidFill>
                <a:latin typeface="+mj-lt"/>
                <a:ea typeface="Rosario"/>
                <a:cs typeface="Rosario"/>
                <a:sym typeface="Rosario"/>
              </a:rPr>
              <a:t>rozhodování, zaměřuje se na </a:t>
            </a:r>
            <a:r>
              <a:rPr lang="cs-CZ" sz="2000" b="1" dirty="0">
                <a:solidFill>
                  <a:srgbClr val="0000DC"/>
                </a:solidFill>
                <a:latin typeface="+mj-lt"/>
                <a:ea typeface="Rosario"/>
                <a:cs typeface="Rosario"/>
                <a:sym typeface="Rosario"/>
              </a:rPr>
              <a:t>jedinečnost každé situace</a:t>
            </a:r>
            <a:r>
              <a:rPr lang="cs-CZ" sz="2000" dirty="0">
                <a:solidFill>
                  <a:srgbClr val="202020"/>
                </a:solidFill>
                <a:latin typeface="+mj-lt"/>
                <a:ea typeface="Rosario"/>
                <a:cs typeface="Rosario"/>
                <a:sym typeface="Rosario"/>
              </a:rPr>
              <a:t> a na porozumění životním příběhům pacientů, jejich hodnotám, emocím a kulturnímu </a:t>
            </a:r>
            <a:r>
              <a:rPr lang="cs-CZ" sz="2000" dirty="0" smtClean="0">
                <a:solidFill>
                  <a:srgbClr val="202020"/>
                </a:solidFill>
                <a:latin typeface="+mj-lt"/>
                <a:ea typeface="Rosario"/>
                <a:cs typeface="Rosario"/>
                <a:sym typeface="Rosario"/>
              </a:rPr>
              <a:t>kontextu</a:t>
            </a:r>
          </a:p>
          <a:p>
            <a:pPr>
              <a:lnSpc>
                <a:spcPct val="100000"/>
              </a:lnSpc>
              <a:buFont typeface="Arial" panose="020B0604020202020204" pitchFamily="34" charset="0"/>
              <a:buChar char="•"/>
            </a:pPr>
            <a:r>
              <a:rPr lang="cs-CZ" sz="2000" dirty="0" smtClean="0">
                <a:solidFill>
                  <a:srgbClr val="202020"/>
                </a:solidFill>
                <a:latin typeface="+mj-lt"/>
                <a:ea typeface="Rosario"/>
                <a:cs typeface="Rosario"/>
                <a:sym typeface="Rosario"/>
              </a:rPr>
              <a:t>rozhodování o etických otázkách na </a:t>
            </a:r>
            <a:r>
              <a:rPr lang="cs-CZ" sz="2000" dirty="0">
                <a:solidFill>
                  <a:srgbClr val="202020"/>
                </a:solidFill>
                <a:latin typeface="+mj-lt"/>
                <a:ea typeface="Rosario"/>
                <a:cs typeface="Rosario"/>
                <a:sym typeface="Rosario"/>
              </a:rPr>
              <a:t>základě </a:t>
            </a:r>
            <a:r>
              <a:rPr lang="cs-CZ" sz="2000" dirty="0" smtClean="0">
                <a:solidFill>
                  <a:srgbClr val="202020"/>
                </a:solidFill>
                <a:latin typeface="+mj-lt"/>
                <a:ea typeface="Rosario"/>
                <a:cs typeface="Rosario"/>
                <a:sym typeface="Rosario"/>
              </a:rPr>
              <a:t>pacientových příběhů, </a:t>
            </a:r>
            <a:r>
              <a:rPr lang="cs-CZ" sz="2000" dirty="0">
                <a:solidFill>
                  <a:srgbClr val="202020"/>
                </a:solidFill>
                <a:latin typeface="+mj-lt"/>
                <a:ea typeface="Rosario"/>
                <a:cs typeface="Rosario"/>
                <a:sym typeface="Rosario"/>
              </a:rPr>
              <a:t>spíše než </a:t>
            </a:r>
            <a:r>
              <a:rPr lang="cs-CZ" sz="2000" dirty="0" smtClean="0">
                <a:solidFill>
                  <a:srgbClr val="202020"/>
                </a:solidFill>
                <a:latin typeface="+mj-lt"/>
                <a:ea typeface="Rosario"/>
                <a:cs typeface="Rosario"/>
                <a:sym typeface="Rosario"/>
              </a:rPr>
              <a:t>aplikování univerzálních principů</a:t>
            </a:r>
            <a:endParaRPr lang="cs-CZ" sz="2000" dirty="0">
              <a:solidFill>
                <a:srgbClr val="202020"/>
              </a:solidFill>
              <a:latin typeface="+mj-lt"/>
              <a:ea typeface="Rosario"/>
              <a:cs typeface="Rosario"/>
              <a:sym typeface="Rosario"/>
            </a:endParaRPr>
          </a:p>
          <a:p>
            <a:pPr marL="72000" indent="0">
              <a:buNone/>
            </a:pPr>
            <a:endParaRPr lang="cs-CZ" sz="2400" dirty="0">
              <a:solidFill>
                <a:srgbClr val="202020"/>
              </a:solidFill>
              <a:latin typeface="+mj-lt"/>
              <a:ea typeface="Rosario"/>
              <a:cs typeface="Rosario"/>
              <a:sym typeface="Rosario"/>
            </a:endParaRPr>
          </a:p>
          <a:p>
            <a:pPr marL="72000" indent="0">
              <a:buNone/>
            </a:pPr>
            <a:endParaRPr lang="cs-CZ" sz="2000" b="1" dirty="0" smtClean="0">
              <a:solidFill>
                <a:srgbClr val="202020"/>
              </a:solidFill>
              <a:latin typeface="+mj-lt"/>
              <a:ea typeface="Rosario"/>
              <a:cs typeface="Rosario"/>
              <a:sym typeface="Rosario"/>
            </a:endParaRPr>
          </a:p>
          <a:p>
            <a:pPr marL="72000" indent="0">
              <a:buNone/>
            </a:pPr>
            <a:r>
              <a:rPr lang="en-US" sz="2000" b="1" dirty="0" smtClean="0">
                <a:solidFill>
                  <a:srgbClr val="202020"/>
                </a:solidFill>
                <a:latin typeface="+mj-lt"/>
                <a:ea typeface="Rosario"/>
                <a:cs typeface="Rosario"/>
                <a:sym typeface="Rosario"/>
              </a:rPr>
              <a:t>Martha Nussbaum</a:t>
            </a:r>
            <a:endParaRPr lang="cs-CZ" sz="2000" b="1" dirty="0" smtClean="0">
              <a:solidFill>
                <a:srgbClr val="202020"/>
              </a:solidFill>
              <a:latin typeface="+mj-lt"/>
              <a:ea typeface="Rosario"/>
              <a:cs typeface="Rosario"/>
              <a:sym typeface="Rosario"/>
            </a:endParaRPr>
          </a:p>
          <a:p>
            <a:pPr lvl="1">
              <a:buFont typeface="Arial" panose="020B0604020202020204" pitchFamily="34" charset="0"/>
              <a:buChar char="•"/>
            </a:pPr>
            <a:r>
              <a:rPr lang="cs-CZ" sz="1800" dirty="0" smtClean="0">
                <a:latin typeface="+mj-lt"/>
              </a:rPr>
              <a:t>soucítění</a:t>
            </a:r>
            <a:r>
              <a:rPr lang="cs-CZ" sz="1800" dirty="0">
                <a:latin typeface="+mj-lt"/>
              </a:rPr>
              <a:t>, </a:t>
            </a:r>
            <a:r>
              <a:rPr lang="cs-CZ" sz="1800" dirty="0" smtClean="0">
                <a:latin typeface="+mj-lt"/>
              </a:rPr>
              <a:t>individualita </a:t>
            </a:r>
            <a:r>
              <a:rPr lang="cs-CZ" sz="1800" dirty="0">
                <a:latin typeface="+mj-lt"/>
              </a:rPr>
              <a:t>a </a:t>
            </a:r>
            <a:r>
              <a:rPr lang="cs-CZ" sz="1800" dirty="0" smtClean="0">
                <a:latin typeface="+mj-lt"/>
              </a:rPr>
              <a:t>vzájemnost – láska</a:t>
            </a:r>
          </a:p>
          <a:p>
            <a:pPr lvl="1">
              <a:buFont typeface="Arial" panose="020B0604020202020204" pitchFamily="34" charset="0"/>
              <a:buChar char="•"/>
            </a:pPr>
            <a:r>
              <a:rPr lang="cs-CZ" sz="1800" dirty="0">
                <a:solidFill>
                  <a:srgbClr val="202020"/>
                </a:solidFill>
                <a:latin typeface="+mj-lt"/>
                <a:ea typeface="Rosario"/>
                <a:cs typeface="Rosario"/>
                <a:sym typeface="Rosario"/>
              </a:rPr>
              <a:t>e</a:t>
            </a:r>
            <a:r>
              <a:rPr lang="cs-CZ" sz="1800" dirty="0" smtClean="0">
                <a:solidFill>
                  <a:srgbClr val="202020"/>
                </a:solidFill>
                <a:latin typeface="+mj-lt"/>
                <a:ea typeface="Rosario"/>
                <a:cs typeface="Rosario"/>
                <a:sym typeface="Rosario"/>
              </a:rPr>
              <a:t>tika péče – vychází ze vztahu pečovaného a pečujícího</a:t>
            </a:r>
          </a:p>
          <a:p>
            <a:pPr lvl="1">
              <a:buFont typeface="Arial" panose="020B0604020202020204" pitchFamily="34" charset="0"/>
              <a:buChar char="•"/>
            </a:pPr>
            <a:r>
              <a:rPr lang="cs-CZ" sz="1800" dirty="0" smtClean="0">
                <a:solidFill>
                  <a:srgbClr val="202020"/>
                </a:solidFill>
                <a:latin typeface="+mj-lt"/>
                <a:ea typeface="Rosario"/>
                <a:cs typeface="Rosario"/>
                <a:sym typeface="Rosario"/>
              </a:rPr>
              <a:t>maskulinní x feministické pojetí etiky </a:t>
            </a:r>
          </a:p>
          <a:p>
            <a:pPr lvl="1">
              <a:buFont typeface="Arial" panose="020B0604020202020204" pitchFamily="34" charset="0"/>
              <a:buChar char="•"/>
            </a:pPr>
            <a:r>
              <a:rPr lang="cs-CZ" sz="1800" dirty="0">
                <a:solidFill>
                  <a:srgbClr val="202020"/>
                </a:solidFill>
                <a:latin typeface="+mj-lt"/>
                <a:ea typeface="Rosario"/>
                <a:cs typeface="Rosario"/>
                <a:sym typeface="Rosario"/>
              </a:rPr>
              <a:t>p</a:t>
            </a:r>
            <a:r>
              <a:rPr lang="cs-CZ" sz="1800" dirty="0" smtClean="0">
                <a:solidFill>
                  <a:srgbClr val="202020"/>
                </a:solidFill>
                <a:latin typeface="+mj-lt"/>
                <a:ea typeface="Rosario"/>
                <a:cs typeface="Rosario"/>
                <a:sym typeface="Rosario"/>
              </a:rPr>
              <a:t>ráva homosexuálu,</a:t>
            </a:r>
            <a:r>
              <a:rPr lang="pt-BR" sz="1800" dirty="0" smtClean="0">
                <a:solidFill>
                  <a:srgbClr val="202020"/>
                </a:solidFill>
                <a:latin typeface="+mj-lt"/>
                <a:ea typeface="Rosario"/>
                <a:cs typeface="Rosario"/>
                <a:sym typeface="Rosario"/>
              </a:rPr>
              <a:t> feminism</a:t>
            </a:r>
            <a:r>
              <a:rPr lang="cs-CZ" sz="1800" dirty="0" err="1" smtClean="0">
                <a:solidFill>
                  <a:srgbClr val="202020"/>
                </a:solidFill>
                <a:latin typeface="+mj-lt"/>
                <a:ea typeface="Rosario"/>
                <a:cs typeface="Rosario"/>
                <a:sym typeface="Rosario"/>
              </a:rPr>
              <a:t>us</a:t>
            </a:r>
            <a:r>
              <a:rPr lang="pt-BR" sz="1800" dirty="0" smtClean="0">
                <a:solidFill>
                  <a:srgbClr val="202020"/>
                </a:solidFill>
                <a:latin typeface="+mj-lt"/>
                <a:ea typeface="Rosario"/>
                <a:cs typeface="Rosario"/>
                <a:sym typeface="Rosario"/>
              </a:rPr>
              <a:t>, etnicit</a:t>
            </a:r>
            <a:r>
              <a:rPr lang="cs-CZ" sz="1800" dirty="0" smtClean="0">
                <a:solidFill>
                  <a:srgbClr val="202020"/>
                </a:solidFill>
                <a:latin typeface="+mj-lt"/>
                <a:ea typeface="Rosario"/>
                <a:cs typeface="Rosario"/>
                <a:sym typeface="Rosario"/>
              </a:rPr>
              <a:t>a</a:t>
            </a:r>
            <a:r>
              <a:rPr lang="pt-BR" sz="1800" dirty="0" smtClean="0">
                <a:solidFill>
                  <a:srgbClr val="202020"/>
                </a:solidFill>
                <a:latin typeface="+mj-lt"/>
                <a:ea typeface="Rosario"/>
                <a:cs typeface="Rosario"/>
                <a:sym typeface="Rosario"/>
              </a:rPr>
              <a:t>, </a:t>
            </a:r>
            <a:r>
              <a:rPr lang="pt-BR" sz="1800" dirty="0">
                <a:solidFill>
                  <a:srgbClr val="202020"/>
                </a:solidFill>
                <a:latin typeface="+mj-lt"/>
                <a:ea typeface="Rosario"/>
                <a:cs typeface="Rosario"/>
                <a:sym typeface="Rosario"/>
              </a:rPr>
              <a:t>politickou filozofií a </a:t>
            </a:r>
            <a:r>
              <a:rPr lang="pt-BR" sz="1800" dirty="0" smtClean="0">
                <a:solidFill>
                  <a:srgbClr val="202020"/>
                </a:solidFill>
                <a:latin typeface="+mj-lt"/>
                <a:ea typeface="Rosario"/>
                <a:cs typeface="Rosario"/>
                <a:sym typeface="Rosario"/>
              </a:rPr>
              <a:t>práv</a:t>
            </a:r>
            <a:r>
              <a:rPr lang="cs-CZ" sz="1800" dirty="0" smtClean="0">
                <a:solidFill>
                  <a:srgbClr val="202020"/>
                </a:solidFill>
                <a:latin typeface="+mj-lt"/>
                <a:ea typeface="Rosario"/>
                <a:cs typeface="Rosario"/>
                <a:sym typeface="Rosario"/>
              </a:rPr>
              <a:t>a</a:t>
            </a:r>
            <a:r>
              <a:rPr lang="pt-BR" sz="1800" dirty="0" smtClean="0">
                <a:solidFill>
                  <a:srgbClr val="202020"/>
                </a:solidFill>
                <a:latin typeface="+mj-lt"/>
                <a:ea typeface="Rosario"/>
                <a:cs typeface="Rosario"/>
                <a:sym typeface="Rosario"/>
              </a:rPr>
              <a:t> zvířat</a:t>
            </a:r>
            <a:endParaRPr lang="cs-CZ" sz="1800" dirty="0" smtClean="0">
              <a:solidFill>
                <a:srgbClr val="202020"/>
              </a:solidFill>
              <a:latin typeface="+mj-lt"/>
              <a:ea typeface="Rosario"/>
              <a:cs typeface="Rosario"/>
              <a:sym typeface="Rosario"/>
            </a:endParaRPr>
          </a:p>
          <a:p>
            <a:pPr lvl="1">
              <a:buFont typeface="Arial" panose="020B0604020202020204" pitchFamily="34" charset="0"/>
              <a:buChar char="•"/>
            </a:pPr>
            <a:r>
              <a:rPr lang="cs-CZ" sz="1800" dirty="0" smtClean="0">
                <a:solidFill>
                  <a:srgbClr val="202020"/>
                </a:solidFill>
                <a:latin typeface="+mj-lt"/>
                <a:ea typeface="Rosario"/>
                <a:cs typeface="Rosario"/>
                <a:sym typeface="Rosario"/>
              </a:rPr>
              <a:t>kritika přístupu </a:t>
            </a:r>
            <a:r>
              <a:rPr lang="cs-CZ" sz="1800" dirty="0" smtClean="0">
                <a:solidFill>
                  <a:srgbClr val="202020"/>
                </a:solidFill>
                <a:latin typeface="+mj-lt"/>
                <a:ea typeface="Rosario"/>
                <a:cs typeface="Rosario"/>
                <a:sym typeface="Rosario"/>
              </a:rPr>
              <a:t>Johna </a:t>
            </a:r>
            <a:r>
              <a:rPr lang="cs-CZ" sz="1800" dirty="0" err="1" smtClean="0">
                <a:solidFill>
                  <a:srgbClr val="202020"/>
                </a:solidFill>
                <a:latin typeface="+mj-lt"/>
                <a:ea typeface="Rosario"/>
                <a:cs typeface="Rosario"/>
                <a:sym typeface="Rosario"/>
              </a:rPr>
              <a:t>Rawlse</a:t>
            </a:r>
            <a:endParaRPr lang="cs-CZ" sz="1800" dirty="0">
              <a:solidFill>
                <a:srgbClr val="202020"/>
              </a:solidFill>
              <a:latin typeface="+mj-lt"/>
              <a:ea typeface="Rosario"/>
              <a:cs typeface="Rosario"/>
              <a:sym typeface="Rosario"/>
            </a:endParaRPr>
          </a:p>
          <a:p>
            <a:pPr marL="72000" indent="0">
              <a:buNone/>
            </a:pPr>
            <a:endParaRPr lang="cs-CZ" dirty="0"/>
          </a:p>
        </p:txBody>
      </p:sp>
      <p:pic>
        <p:nvPicPr>
          <p:cNvPr id="9" name="Obrázek 8">
            <a:extLst>
              <a:ext uri="{FF2B5EF4-FFF2-40B4-BE49-F238E27FC236}">
                <a16:creationId xmlns:a16="http://schemas.microsoft.com/office/drawing/2014/main" id="{0B91074C-E1FE-4A9F-8CD1-F655A9461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29" y="3244133"/>
            <a:ext cx="2865120" cy="1910079"/>
          </a:xfrm>
          <a:prstGeom prst="rect">
            <a:avLst/>
          </a:prstGeom>
        </p:spPr>
      </p:pic>
    </p:spTree>
    <p:extLst>
      <p:ext uri="{BB962C8B-B14F-4D97-AF65-F5344CB8AC3E}">
        <p14:creationId xmlns:p14="http://schemas.microsoft.com/office/powerpoint/2010/main" val="351614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83B7CF4-78C1-416E-9B14-656EB83141B0}"/>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73BA9019-0E5F-4E1B-83D1-A2983AFB2882}"/>
              </a:ext>
            </a:extLst>
          </p:cNvPr>
          <p:cNvSpPr>
            <a:spLocks noGrp="1"/>
          </p:cNvSpPr>
          <p:nvPr>
            <p:ph type="title"/>
          </p:nvPr>
        </p:nvSpPr>
        <p:spPr/>
        <p:txBody>
          <a:bodyPr/>
          <a:lstStyle/>
          <a:p>
            <a:r>
              <a:rPr lang="cs-CZ" dirty="0"/>
              <a:t>NARATIVNÍ ETIKA – ZÁKLADNÍ PRINCIPY</a:t>
            </a:r>
          </a:p>
        </p:txBody>
      </p:sp>
      <p:sp>
        <p:nvSpPr>
          <p:cNvPr id="5" name="Zástupný symbol pro obsah 4">
            <a:extLst>
              <a:ext uri="{FF2B5EF4-FFF2-40B4-BE49-F238E27FC236}">
                <a16:creationId xmlns:a16="http://schemas.microsoft.com/office/drawing/2014/main" id="{1FF01222-B849-43B6-9C6B-458BF1F69330}"/>
              </a:ext>
            </a:extLst>
          </p:cNvPr>
          <p:cNvSpPr>
            <a:spLocks noGrp="1"/>
          </p:cNvSpPr>
          <p:nvPr>
            <p:ph idx="1"/>
          </p:nvPr>
        </p:nvSpPr>
        <p:spPr>
          <a:xfrm>
            <a:off x="99391" y="1692002"/>
            <a:ext cx="12016409" cy="4139998"/>
          </a:xfrm>
        </p:spPr>
        <p:txBody>
          <a:bodyPr/>
          <a:lstStyle/>
          <a:p>
            <a:pPr marL="179388" lvl="2" algn="just">
              <a:lnSpc>
                <a:spcPts val="3376"/>
              </a:lnSpc>
            </a:pPr>
            <a:r>
              <a:rPr lang="cs-CZ" sz="2400" dirty="0">
                <a:solidFill>
                  <a:srgbClr val="202020"/>
                </a:solidFill>
                <a:latin typeface="+mj-lt"/>
                <a:ea typeface="Rosario"/>
                <a:cs typeface="Rosario"/>
                <a:sym typeface="Rosario"/>
              </a:rPr>
              <a:t>	</a:t>
            </a:r>
            <a:r>
              <a:rPr lang="cs-CZ" sz="2400" dirty="0">
                <a:solidFill>
                  <a:srgbClr val="C00000"/>
                </a:solidFill>
                <a:latin typeface="Impact" panose="020B0806030902050204" pitchFamily="34" charset="0"/>
                <a:ea typeface="Rosario"/>
                <a:cs typeface="Rosario"/>
                <a:sym typeface="Rosario"/>
              </a:rPr>
              <a:t>1) Osobní příběhy: </a:t>
            </a:r>
            <a:r>
              <a:rPr lang="cs-CZ" sz="2400" dirty="0">
                <a:solidFill>
                  <a:srgbClr val="202020"/>
                </a:solidFill>
                <a:latin typeface="+mj-lt"/>
                <a:ea typeface="Rosario"/>
                <a:cs typeface="Rosario"/>
                <a:sym typeface="Rosario"/>
              </a:rPr>
              <a:t>morální rozhodování se zakládá na individuálních příbězích a zkušenostech jednotlivců, nikoli na abstraktních pravidlech. Každý pacient má svůj vlastní životní kontext, který je nutné brát v úvahu.</a:t>
            </a:r>
          </a:p>
          <a:p>
            <a:pPr marL="179388" lvl="2" algn="just">
              <a:lnSpc>
                <a:spcPts val="3376"/>
              </a:lnSpc>
            </a:pPr>
            <a:endParaRPr lang="cs-CZ" sz="2400" dirty="0">
              <a:solidFill>
                <a:srgbClr val="202020"/>
              </a:solidFill>
              <a:latin typeface="+mj-lt"/>
              <a:ea typeface="Rosario"/>
              <a:cs typeface="Rosario"/>
              <a:sym typeface="Rosario"/>
            </a:endParaRPr>
          </a:p>
          <a:p>
            <a:pPr marL="179388" lvl="2" algn="just">
              <a:lnSpc>
                <a:spcPts val="3376"/>
              </a:lnSpc>
            </a:pPr>
            <a:r>
              <a:rPr lang="cs-CZ" sz="2400" dirty="0">
                <a:solidFill>
                  <a:srgbClr val="202020"/>
                </a:solidFill>
                <a:latin typeface="+mj-lt"/>
                <a:ea typeface="Rosario"/>
                <a:cs typeface="Rosario"/>
                <a:sym typeface="Rosario"/>
              </a:rPr>
              <a:t>	</a:t>
            </a:r>
            <a:r>
              <a:rPr lang="cs-CZ" sz="2400" dirty="0">
                <a:solidFill>
                  <a:srgbClr val="C00000"/>
                </a:solidFill>
                <a:latin typeface="Impact" panose="020B0806030902050204" pitchFamily="34" charset="0"/>
                <a:ea typeface="Rosario"/>
                <a:cs typeface="Rosario"/>
                <a:sym typeface="Rosario"/>
              </a:rPr>
              <a:t>2) Empatie a naslouchání: </a:t>
            </a:r>
            <a:r>
              <a:rPr lang="cs-CZ" sz="2400" dirty="0">
                <a:solidFill>
                  <a:srgbClr val="202020"/>
                </a:solidFill>
                <a:latin typeface="+mj-lt"/>
                <a:ea typeface="Rosario"/>
                <a:cs typeface="Rosario"/>
                <a:sym typeface="Rosario"/>
              </a:rPr>
              <a:t>etické rozhodování vyžaduje empatii a naslouchání pacientům, aby bylo možné pochopit jejich hodnoty, strachy, naděje a obavy.</a:t>
            </a:r>
          </a:p>
          <a:p>
            <a:pPr marL="179388" lvl="2" algn="just">
              <a:lnSpc>
                <a:spcPts val="3376"/>
              </a:lnSpc>
            </a:pPr>
            <a:endParaRPr lang="cs-CZ" sz="2400" dirty="0">
              <a:solidFill>
                <a:srgbClr val="202020"/>
              </a:solidFill>
              <a:latin typeface="+mj-lt"/>
              <a:ea typeface="Rosario"/>
              <a:cs typeface="Rosario"/>
              <a:sym typeface="Rosario"/>
            </a:endParaRPr>
          </a:p>
          <a:p>
            <a:pPr marL="179388" lvl="2" algn="just">
              <a:lnSpc>
                <a:spcPts val="3376"/>
              </a:lnSpc>
            </a:pPr>
            <a:r>
              <a:rPr lang="cs-CZ" sz="2400" dirty="0">
                <a:solidFill>
                  <a:srgbClr val="202020"/>
                </a:solidFill>
                <a:latin typeface="+mj-lt"/>
                <a:ea typeface="Rosario"/>
                <a:cs typeface="Rosario"/>
                <a:sym typeface="Rosario"/>
              </a:rPr>
              <a:t>	</a:t>
            </a:r>
            <a:r>
              <a:rPr lang="cs-CZ" sz="2400" dirty="0">
                <a:solidFill>
                  <a:srgbClr val="C00000"/>
                </a:solidFill>
                <a:latin typeface="Impact" panose="020B0806030902050204" pitchFamily="34" charset="0"/>
                <a:ea typeface="Rosario"/>
                <a:cs typeface="Rosario"/>
                <a:sym typeface="Rosario"/>
              </a:rPr>
              <a:t>3) Jedinečnost situací: </a:t>
            </a:r>
            <a:r>
              <a:rPr lang="cs-CZ" sz="2400" dirty="0">
                <a:solidFill>
                  <a:srgbClr val="202020"/>
                </a:solidFill>
                <a:latin typeface="+mj-lt"/>
                <a:ea typeface="Rosario"/>
                <a:cs typeface="Rosario"/>
                <a:sym typeface="Rosario"/>
              </a:rPr>
              <a:t>neexistuje univerzální řešení pro všechny pacienty. Každý případ je jedinečný, a proto musí být etická rozhodnutí přizpůsobena konkrétním okolnostem dané osoby.</a:t>
            </a:r>
          </a:p>
          <a:p>
            <a:pPr marL="72000" indent="0">
              <a:buNone/>
            </a:pPr>
            <a:endParaRPr lang="cs-CZ" dirty="0"/>
          </a:p>
        </p:txBody>
      </p:sp>
    </p:spTree>
    <p:extLst>
      <p:ext uri="{BB962C8B-B14F-4D97-AF65-F5344CB8AC3E}">
        <p14:creationId xmlns:p14="http://schemas.microsoft.com/office/powerpoint/2010/main" val="342869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232E7A4-7B72-4316-B2F2-27F99311A809}"/>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938BF5F1-CC78-4E71-85F5-A91A83CF0D2D}"/>
              </a:ext>
            </a:extLst>
          </p:cNvPr>
          <p:cNvSpPr>
            <a:spLocks noGrp="1"/>
          </p:cNvSpPr>
          <p:nvPr>
            <p:ph type="title"/>
          </p:nvPr>
        </p:nvSpPr>
        <p:spPr/>
        <p:txBody>
          <a:bodyPr/>
          <a:lstStyle/>
          <a:p>
            <a:r>
              <a:rPr lang="cs-CZ" dirty="0"/>
              <a:t>APLIKACE NARATIVNÍ ETIKY</a:t>
            </a:r>
          </a:p>
        </p:txBody>
      </p:sp>
      <p:sp>
        <p:nvSpPr>
          <p:cNvPr id="5" name="Zástupný symbol pro obsah 4">
            <a:extLst>
              <a:ext uri="{FF2B5EF4-FFF2-40B4-BE49-F238E27FC236}">
                <a16:creationId xmlns:a16="http://schemas.microsoft.com/office/drawing/2014/main" id="{FD22615E-4EE9-4046-80D0-1CA54B922E87}"/>
              </a:ext>
            </a:extLst>
          </p:cNvPr>
          <p:cNvSpPr>
            <a:spLocks noGrp="1"/>
          </p:cNvSpPr>
          <p:nvPr>
            <p:ph idx="1"/>
          </p:nvPr>
        </p:nvSpPr>
        <p:spPr>
          <a:xfrm>
            <a:off x="487680" y="1443522"/>
            <a:ext cx="11059886" cy="5036477"/>
          </a:xfrm>
        </p:spPr>
        <p:txBody>
          <a:bodyPr/>
          <a:lstStyle/>
          <a:p>
            <a:pPr marL="280392" lvl="1" indent="0" algn="just">
              <a:buNone/>
            </a:pPr>
            <a:r>
              <a:rPr lang="cs-CZ" sz="2200" dirty="0">
                <a:solidFill>
                  <a:srgbClr val="202020"/>
                </a:solidFill>
                <a:latin typeface="+mj-lt"/>
                <a:ea typeface="Rosario"/>
                <a:cs typeface="Rosario"/>
                <a:sym typeface="Rosario"/>
              </a:rPr>
              <a:t>Pacient s pokročilou demencí již není schopen vyjádřit své přání ohledně léčby. Lékaři musí rozhodnout, jak pokračovat v péči o pacienta, například zda pokračovat v agresivní léčbě nebo přejít na paliativní péči. Narativní přístup vyžaduje, aby </a:t>
            </a:r>
            <a:r>
              <a:rPr lang="cs-CZ" sz="2200" b="1" dirty="0">
                <a:solidFill>
                  <a:srgbClr val="0000DC"/>
                </a:solidFill>
                <a:latin typeface="+mj-lt"/>
                <a:ea typeface="Rosario"/>
                <a:cs typeface="Rosario"/>
                <a:sym typeface="Rosario"/>
              </a:rPr>
              <a:t>lékaři naslouchali pacientově rodině</a:t>
            </a:r>
            <a:r>
              <a:rPr lang="cs-CZ" sz="2200" dirty="0">
                <a:solidFill>
                  <a:srgbClr val="202020"/>
                </a:solidFill>
                <a:latin typeface="+mj-lt"/>
                <a:ea typeface="Rosario"/>
                <a:cs typeface="Rosario"/>
                <a:sym typeface="Rosario"/>
              </a:rPr>
              <a:t>, která může přinést světlo do jeho </a:t>
            </a:r>
            <a:r>
              <a:rPr lang="cs-CZ" sz="2200" b="1" dirty="0">
                <a:solidFill>
                  <a:srgbClr val="0000DC"/>
                </a:solidFill>
                <a:latin typeface="+mj-lt"/>
                <a:ea typeface="Rosario"/>
                <a:cs typeface="Rosario"/>
                <a:sym typeface="Rosario"/>
              </a:rPr>
              <a:t>osobního příběhu </a:t>
            </a:r>
            <a:r>
              <a:rPr lang="cs-CZ" sz="2200" dirty="0">
                <a:solidFill>
                  <a:srgbClr val="202020"/>
                </a:solidFill>
                <a:latin typeface="+mj-lt"/>
                <a:ea typeface="Rosario"/>
                <a:cs typeface="Rosario"/>
                <a:sym typeface="Rosario"/>
              </a:rPr>
              <a:t>– například jaké hodnoty měl pacient před zhoršením nemoci, jaké měl názory na léčbu a co by si přál v této situaci</a:t>
            </a:r>
            <a:r>
              <a:rPr lang="cs-CZ" sz="2200" dirty="0" smtClean="0">
                <a:solidFill>
                  <a:srgbClr val="202020"/>
                </a:solidFill>
                <a:latin typeface="+mj-lt"/>
                <a:ea typeface="Rosario"/>
                <a:cs typeface="Rosario"/>
                <a:sym typeface="Rosario"/>
              </a:rPr>
              <a:t>.</a:t>
            </a:r>
          </a:p>
          <a:p>
            <a:pPr marL="280392" lvl="1" indent="0" algn="just">
              <a:buNone/>
            </a:pPr>
            <a:endParaRPr lang="cs-CZ" sz="2200" dirty="0">
              <a:solidFill>
                <a:srgbClr val="202020"/>
              </a:solidFill>
              <a:latin typeface="+mj-lt"/>
              <a:ea typeface="Rosario"/>
              <a:cs typeface="Rosario"/>
              <a:sym typeface="Rosario"/>
            </a:endParaRPr>
          </a:p>
          <a:p>
            <a:pPr marL="280392" lvl="1" indent="0" algn="just">
              <a:buNone/>
            </a:pPr>
            <a:r>
              <a:rPr lang="cs-CZ" sz="2200" dirty="0">
                <a:solidFill>
                  <a:schemeClr val="accent3"/>
                </a:solidFill>
                <a:latin typeface="Impact" panose="020B0806030902050204" pitchFamily="34" charset="0"/>
                <a:ea typeface="Rosario"/>
                <a:cs typeface="Rosario"/>
                <a:sym typeface="Rosario"/>
              </a:rPr>
              <a:t>Příklad: </a:t>
            </a:r>
            <a:r>
              <a:rPr lang="cs-CZ" sz="2200" i="1" dirty="0">
                <a:solidFill>
                  <a:srgbClr val="202020"/>
                </a:solidFill>
                <a:latin typeface="+mj-lt"/>
                <a:ea typeface="Rosario"/>
                <a:cs typeface="Rosario"/>
                <a:sym typeface="Rosario"/>
              </a:rPr>
              <a:t>Pacient byl před onemocněním silným zastáncem paliativní péče a věřil v důstojné umírání bez zbytečné bolesti. Lékař, který rozumí pacientovu příběhu, může na základě toho přijmout rozhodnutí, které respektuje jeho hodnoty a přání, i když je již nelze přímo zjistit.</a:t>
            </a:r>
          </a:p>
          <a:p>
            <a:pPr marL="280392" lvl="1" indent="0" algn="just">
              <a:buNone/>
            </a:pPr>
            <a:r>
              <a:rPr lang="cs-CZ" sz="2200" b="1" dirty="0">
                <a:solidFill>
                  <a:srgbClr val="C00000"/>
                </a:solidFill>
                <a:latin typeface="+mj-lt"/>
                <a:ea typeface="Rosario"/>
                <a:cs typeface="Rosario"/>
                <a:sym typeface="Rosario"/>
              </a:rPr>
              <a:t>Jak byste naslouchali a porozuměli příběhu pacienta s demencí, který již není schopen vyjádřit své přání ohledně léčby? Jaké kroky byste podnikli, abyste pochopili jeho hodnoty a zajistili péči, která respektuje jeho osobní příběh?</a:t>
            </a:r>
          </a:p>
          <a:p>
            <a:pPr marL="72000" indent="0">
              <a:buNone/>
            </a:pPr>
            <a:endParaRPr lang="cs-CZ" sz="2200" dirty="0">
              <a:latin typeface="+mj-lt"/>
            </a:endParaRPr>
          </a:p>
        </p:txBody>
      </p:sp>
    </p:spTree>
    <p:extLst>
      <p:ext uri="{BB962C8B-B14F-4D97-AF65-F5344CB8AC3E}">
        <p14:creationId xmlns:p14="http://schemas.microsoft.com/office/powerpoint/2010/main" val="40163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77EBCC9-812A-4F26-A3D2-4CE8239B4C7B}"/>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47FE7065-D06F-4E0B-92E5-5ED7A380AAFD}"/>
              </a:ext>
            </a:extLst>
          </p:cNvPr>
          <p:cNvSpPr>
            <a:spLocks noGrp="1"/>
          </p:cNvSpPr>
          <p:nvPr>
            <p:ph type="title"/>
          </p:nvPr>
        </p:nvSpPr>
        <p:spPr>
          <a:xfrm>
            <a:off x="178903" y="720000"/>
            <a:ext cx="11738113" cy="451576"/>
          </a:xfrm>
        </p:spPr>
        <p:txBody>
          <a:bodyPr/>
          <a:lstStyle/>
          <a:p>
            <a:r>
              <a:rPr lang="cs-CZ" dirty="0"/>
              <a:t>PROBLÉMY A NEVÝHODY NARATIVNÍ ETIKY</a:t>
            </a:r>
          </a:p>
        </p:txBody>
      </p:sp>
      <p:sp>
        <p:nvSpPr>
          <p:cNvPr id="5" name="Zástupný symbol pro obsah 4">
            <a:extLst>
              <a:ext uri="{FF2B5EF4-FFF2-40B4-BE49-F238E27FC236}">
                <a16:creationId xmlns:a16="http://schemas.microsoft.com/office/drawing/2014/main" id="{3D277226-67ED-41B3-932A-91B7FF684895}"/>
              </a:ext>
            </a:extLst>
          </p:cNvPr>
          <p:cNvSpPr>
            <a:spLocks noGrp="1"/>
          </p:cNvSpPr>
          <p:nvPr>
            <p:ph idx="1"/>
          </p:nvPr>
        </p:nvSpPr>
        <p:spPr>
          <a:xfrm>
            <a:off x="0" y="1441174"/>
            <a:ext cx="12036287" cy="4390826"/>
          </a:xfrm>
        </p:spPr>
        <p:txBody>
          <a:bodyPr/>
          <a:lstStyle/>
          <a:p>
            <a:pPr marL="280392" lvl="1" indent="0" algn="just">
              <a:lnSpc>
                <a:spcPts val="3376"/>
              </a:lnSpc>
              <a:buNone/>
            </a:pPr>
            <a:r>
              <a:rPr lang="cs-CZ" dirty="0">
                <a:solidFill>
                  <a:srgbClr val="C00000"/>
                </a:solidFill>
                <a:latin typeface="Impact" panose="020B0806030902050204" pitchFamily="34" charset="0"/>
                <a:ea typeface="Rosario"/>
                <a:cs typeface="Rosario"/>
                <a:sym typeface="Rosario"/>
              </a:rPr>
              <a:t>PŘÍBĚHY JSOU SUBJEKTIVNÍ A ČASTO SLOŽITÉ PRO INTERPRETACI:</a:t>
            </a:r>
          </a:p>
          <a:p>
            <a:pPr marL="623292" lvl="1" indent="-342900" algn="just">
              <a:lnSpc>
                <a:spcPts val="3376"/>
              </a:lnSpc>
              <a:buFont typeface="Arial" panose="020B0604020202020204" pitchFamily="34" charset="0"/>
              <a:buChar char="•"/>
            </a:pPr>
            <a:r>
              <a:rPr lang="cs-CZ" dirty="0">
                <a:solidFill>
                  <a:srgbClr val="202020"/>
                </a:solidFill>
                <a:latin typeface="+mj-lt"/>
                <a:ea typeface="Rosario"/>
                <a:cs typeface="Rosario"/>
                <a:sym typeface="Rosario"/>
              </a:rPr>
              <a:t>Příběhy pacientů jsou komplexní a často se mohou </a:t>
            </a:r>
            <a:r>
              <a:rPr lang="cs-CZ" b="1" dirty="0">
                <a:solidFill>
                  <a:srgbClr val="C00000"/>
                </a:solidFill>
                <a:latin typeface="+mj-lt"/>
                <a:ea typeface="Rosario"/>
                <a:cs typeface="Rosario"/>
                <a:sym typeface="Rosario"/>
              </a:rPr>
              <a:t>interpretovat různými způsoby</a:t>
            </a:r>
            <a:r>
              <a:rPr lang="cs-CZ" dirty="0">
                <a:solidFill>
                  <a:srgbClr val="202020"/>
                </a:solidFill>
                <a:latin typeface="+mj-lt"/>
                <a:ea typeface="Rosario"/>
                <a:cs typeface="Rosario"/>
                <a:sym typeface="Rosario"/>
              </a:rPr>
              <a:t>. Lékaři mohou mít odlišné pohledy na to, jak daný příběh interpretovat a jak na něj reagovat.</a:t>
            </a:r>
          </a:p>
          <a:p>
            <a:pPr marL="280392" lvl="1" indent="0" algn="just">
              <a:lnSpc>
                <a:spcPts val="3376"/>
              </a:lnSpc>
              <a:buNone/>
            </a:pPr>
            <a:r>
              <a:rPr lang="cs-CZ" b="1" dirty="0">
                <a:solidFill>
                  <a:srgbClr val="0000DC"/>
                </a:solidFill>
                <a:latin typeface="+mj-lt"/>
                <a:ea typeface="Rosario"/>
                <a:cs typeface="Rosario"/>
                <a:sym typeface="Rosario"/>
              </a:rPr>
              <a:t>Problém v medicíně: </a:t>
            </a:r>
            <a:r>
              <a:rPr lang="cs-CZ" dirty="0">
                <a:solidFill>
                  <a:srgbClr val="202020"/>
                </a:solidFill>
                <a:latin typeface="+mj-lt"/>
                <a:ea typeface="Rosario"/>
                <a:cs typeface="Rosario"/>
                <a:sym typeface="Rosario"/>
              </a:rPr>
              <a:t>Různí členové lékařského týmu nebo rodiny mohou interpretovat přání pacienta různě, což může vést k etickým konfliktům o tom, jak postupovat.</a:t>
            </a:r>
          </a:p>
          <a:p>
            <a:pPr marL="280392" lvl="1" indent="0" algn="just">
              <a:lnSpc>
                <a:spcPts val="3376"/>
              </a:lnSpc>
              <a:buNone/>
            </a:pPr>
            <a:r>
              <a:rPr lang="cs-CZ" dirty="0">
                <a:solidFill>
                  <a:srgbClr val="C00000"/>
                </a:solidFill>
                <a:latin typeface="Impact" panose="020B0806030902050204" pitchFamily="34" charset="0"/>
                <a:ea typeface="Rosario"/>
                <a:cs typeface="Rosario"/>
                <a:sym typeface="Rosario"/>
              </a:rPr>
              <a:t>NEEXISTUJÍ UNIVERZÁLNÍ PRAVIDLA:</a:t>
            </a:r>
          </a:p>
          <a:p>
            <a:pPr marL="623292" lvl="1" indent="-342900" algn="just">
              <a:lnSpc>
                <a:spcPts val="3376"/>
              </a:lnSpc>
              <a:buFont typeface="Arial" panose="020B0604020202020204" pitchFamily="34" charset="0"/>
              <a:buChar char="•"/>
            </a:pPr>
            <a:r>
              <a:rPr lang="cs-CZ" sz="2000" dirty="0">
                <a:solidFill>
                  <a:srgbClr val="202020"/>
                </a:solidFill>
                <a:latin typeface="+mj-lt"/>
                <a:ea typeface="Rosario"/>
                <a:cs typeface="Rosario"/>
                <a:sym typeface="Rosario"/>
              </a:rPr>
              <a:t>Narativní etika zdůrazňuje jedinečnost jednotlivců a situací, což může vést k tomu, že </a:t>
            </a:r>
            <a:r>
              <a:rPr lang="cs-CZ" sz="2000" b="1" dirty="0">
                <a:solidFill>
                  <a:srgbClr val="C00000"/>
                </a:solidFill>
                <a:latin typeface="+mj-lt"/>
                <a:ea typeface="Rosario"/>
                <a:cs typeface="Rosario"/>
                <a:sym typeface="Rosario"/>
              </a:rPr>
              <a:t>chybí jasná pravidla a pokyny pro rozhodování</a:t>
            </a:r>
            <a:r>
              <a:rPr lang="cs-CZ" sz="2000" dirty="0">
                <a:solidFill>
                  <a:srgbClr val="202020"/>
                </a:solidFill>
                <a:latin typeface="+mj-lt"/>
                <a:ea typeface="Rosario"/>
                <a:cs typeface="Rosario"/>
                <a:sym typeface="Rosario"/>
              </a:rPr>
              <a:t>. Neexistuje jednotný rámec, který by se dal aplikovat na všechny případy.</a:t>
            </a:r>
          </a:p>
          <a:p>
            <a:pPr marL="280392" lvl="1" indent="0" algn="just">
              <a:lnSpc>
                <a:spcPts val="3376"/>
              </a:lnSpc>
              <a:buNone/>
            </a:pPr>
            <a:r>
              <a:rPr lang="cs-CZ" sz="2000" b="1" dirty="0">
                <a:solidFill>
                  <a:srgbClr val="0000DC"/>
                </a:solidFill>
                <a:latin typeface="+mj-lt"/>
                <a:ea typeface="Rosario"/>
                <a:cs typeface="Rosario"/>
                <a:sym typeface="Rosario"/>
              </a:rPr>
              <a:t>Problém v medicíně: </a:t>
            </a:r>
            <a:r>
              <a:rPr lang="cs-CZ" sz="2000" dirty="0">
                <a:solidFill>
                  <a:srgbClr val="202020"/>
                </a:solidFill>
                <a:latin typeface="+mj-lt"/>
                <a:ea typeface="Rosario"/>
                <a:cs typeface="Rosario"/>
                <a:sym typeface="Rosario"/>
              </a:rPr>
              <a:t>Při akutních a naléhavých situacích může být nedostatek jasných pravidel nevýhodou, protože rozhodnutí mohou být zpomalena dlouhým nasloucháním a rozborem osobního příběhu.</a:t>
            </a:r>
          </a:p>
          <a:p>
            <a:pPr marL="72000" indent="0">
              <a:buNone/>
            </a:pPr>
            <a:endParaRPr lang="cs-CZ" sz="2000" dirty="0">
              <a:latin typeface="+mj-lt"/>
            </a:endParaRPr>
          </a:p>
        </p:txBody>
      </p:sp>
    </p:spTree>
    <p:extLst>
      <p:ext uri="{BB962C8B-B14F-4D97-AF65-F5344CB8AC3E}">
        <p14:creationId xmlns:p14="http://schemas.microsoft.com/office/powerpoint/2010/main" val="4098308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F246BAA-EBB2-4C0C-BCB2-212CC355A79F}"/>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2E61A73B-B8BA-4315-9F92-C19B514D05F2}"/>
              </a:ext>
            </a:extLst>
          </p:cNvPr>
          <p:cNvSpPr>
            <a:spLocks noGrp="1"/>
          </p:cNvSpPr>
          <p:nvPr>
            <p:ph type="title"/>
          </p:nvPr>
        </p:nvSpPr>
        <p:spPr>
          <a:xfrm>
            <a:off x="109330" y="720000"/>
            <a:ext cx="11363870" cy="451576"/>
          </a:xfrm>
        </p:spPr>
        <p:txBody>
          <a:bodyPr/>
          <a:lstStyle/>
          <a:p>
            <a:r>
              <a:rPr lang="cs-CZ" dirty="0"/>
              <a:t>PROBLÉMY A NEVÝHODY NARATIVNÍ ETIKY</a:t>
            </a:r>
          </a:p>
        </p:txBody>
      </p:sp>
      <p:sp>
        <p:nvSpPr>
          <p:cNvPr id="5" name="Zástupný symbol pro obsah 4">
            <a:extLst>
              <a:ext uri="{FF2B5EF4-FFF2-40B4-BE49-F238E27FC236}">
                <a16:creationId xmlns:a16="http://schemas.microsoft.com/office/drawing/2014/main" id="{7901D140-BD96-467D-8D60-53C27E90605A}"/>
              </a:ext>
            </a:extLst>
          </p:cNvPr>
          <p:cNvSpPr>
            <a:spLocks noGrp="1"/>
          </p:cNvSpPr>
          <p:nvPr>
            <p:ph idx="1"/>
          </p:nvPr>
        </p:nvSpPr>
        <p:spPr>
          <a:xfrm>
            <a:off x="109329" y="1331843"/>
            <a:ext cx="11946835" cy="4500157"/>
          </a:xfrm>
        </p:spPr>
        <p:txBody>
          <a:bodyPr/>
          <a:lstStyle/>
          <a:p>
            <a:pPr marL="280392" lvl="1" indent="0" algn="just">
              <a:lnSpc>
                <a:spcPts val="3376"/>
              </a:lnSpc>
              <a:buNone/>
            </a:pPr>
            <a:r>
              <a:rPr lang="cs-CZ" sz="2400" dirty="0">
                <a:solidFill>
                  <a:srgbClr val="C00000"/>
                </a:solidFill>
                <a:latin typeface="Impact" panose="020B0806030902050204" pitchFamily="34" charset="0"/>
                <a:ea typeface="Rosario"/>
                <a:cs typeface="Rosario"/>
                <a:sym typeface="Rosario"/>
              </a:rPr>
              <a:t>ZÁVISLOST NA KOMUNIKACI S RODINOU:</a:t>
            </a:r>
          </a:p>
          <a:p>
            <a:pPr marL="737592" lvl="1" indent="-457200" algn="just">
              <a:lnSpc>
                <a:spcPts val="3376"/>
              </a:lnSpc>
              <a:buFont typeface="Arial" panose="020B0604020202020204" pitchFamily="34" charset="0"/>
              <a:buChar char="•"/>
            </a:pPr>
            <a:r>
              <a:rPr lang="cs-CZ" sz="2400" dirty="0">
                <a:solidFill>
                  <a:srgbClr val="202020"/>
                </a:solidFill>
                <a:latin typeface="+mj-lt"/>
                <a:ea typeface="Rosario"/>
                <a:cs typeface="Rosario"/>
                <a:sym typeface="Rosario"/>
              </a:rPr>
              <a:t>V případech, kdy pacient nemůže sám komunikovat, se lékaři musí spoléhat na rodinné příslušníky, aby jim poskytli informace o pacientově příběhu. Tyto </a:t>
            </a:r>
            <a:r>
              <a:rPr lang="cs-CZ" sz="2400" b="1" dirty="0">
                <a:solidFill>
                  <a:srgbClr val="C00000"/>
                </a:solidFill>
                <a:latin typeface="+mj-lt"/>
                <a:ea typeface="Rosario"/>
                <a:cs typeface="Rosario"/>
                <a:sym typeface="Rosario"/>
              </a:rPr>
              <a:t>informace však mohou být zkreslené nebo neúplné</a:t>
            </a:r>
            <a:r>
              <a:rPr lang="cs-CZ" sz="2400" dirty="0">
                <a:solidFill>
                  <a:srgbClr val="202020"/>
                </a:solidFill>
                <a:latin typeface="+mj-lt"/>
                <a:ea typeface="Rosario"/>
                <a:cs typeface="Rosario"/>
                <a:sym typeface="Rosario"/>
              </a:rPr>
              <a:t>.</a:t>
            </a:r>
          </a:p>
          <a:p>
            <a:pPr marL="280392" lvl="1" indent="0" algn="just">
              <a:lnSpc>
                <a:spcPts val="3376"/>
              </a:lnSpc>
              <a:buNone/>
            </a:pPr>
            <a:r>
              <a:rPr lang="cs-CZ" sz="2400" b="1" dirty="0">
                <a:solidFill>
                  <a:schemeClr val="accent3"/>
                </a:solidFill>
                <a:latin typeface="+mj-lt"/>
                <a:ea typeface="Rosario"/>
                <a:cs typeface="Rosario"/>
                <a:sym typeface="Rosario"/>
              </a:rPr>
              <a:t>Problém v medicíně: </a:t>
            </a:r>
            <a:r>
              <a:rPr lang="cs-CZ" sz="2400" dirty="0">
                <a:solidFill>
                  <a:srgbClr val="202020"/>
                </a:solidFill>
                <a:latin typeface="+mj-lt"/>
                <a:ea typeface="Rosario"/>
                <a:cs typeface="Rosario"/>
                <a:sym typeface="Rosario"/>
              </a:rPr>
              <a:t>Rodinní příslušníci mohou mít vlastní agendu nebo mohou vkládat do rozhodování své vlastní hodnoty a preference místo toho, aby objektivně prezentovali přání pacienta.</a:t>
            </a:r>
          </a:p>
          <a:p>
            <a:pPr marL="72000" indent="0">
              <a:buNone/>
            </a:pPr>
            <a:endParaRPr lang="cs-CZ" dirty="0"/>
          </a:p>
        </p:txBody>
      </p:sp>
    </p:spTree>
    <p:extLst>
      <p:ext uri="{BB962C8B-B14F-4D97-AF65-F5344CB8AC3E}">
        <p14:creationId xmlns:p14="http://schemas.microsoft.com/office/powerpoint/2010/main" val="405502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Zápatí prezentace</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smtClean="0"/>
              <a:t>PROPOJENÍ MORÁLNÍCH DILEMAT S FILOZOFICKÝMI PŘÍSTUPY K MORÁLCE</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3762492421"/>
              </p:ext>
            </p:extLst>
          </p:nvPr>
        </p:nvGraphicFramePr>
        <p:xfrm>
          <a:off x="2124890" y="2220685"/>
          <a:ext cx="8360229" cy="3039295"/>
        </p:xfrm>
        <a:graphic>
          <a:graphicData uri="http://schemas.openxmlformats.org/drawingml/2006/table">
            <a:tbl>
              <a:tblPr>
                <a:tableStyleId>{5C22544A-7EE6-4342-B048-85BDC9FD1C3A}</a:tableStyleId>
              </a:tblPr>
              <a:tblGrid>
                <a:gridCol w="2891247">
                  <a:extLst>
                    <a:ext uri="{9D8B030D-6E8A-4147-A177-3AD203B41FA5}">
                      <a16:colId xmlns:a16="http://schemas.microsoft.com/office/drawing/2014/main" val="897420423"/>
                    </a:ext>
                  </a:extLst>
                </a:gridCol>
                <a:gridCol w="2978332">
                  <a:extLst>
                    <a:ext uri="{9D8B030D-6E8A-4147-A177-3AD203B41FA5}">
                      <a16:colId xmlns:a16="http://schemas.microsoft.com/office/drawing/2014/main" val="3322024626"/>
                    </a:ext>
                  </a:extLst>
                </a:gridCol>
                <a:gridCol w="2490650">
                  <a:extLst>
                    <a:ext uri="{9D8B030D-6E8A-4147-A177-3AD203B41FA5}">
                      <a16:colId xmlns:a16="http://schemas.microsoft.com/office/drawing/2014/main" val="467457670"/>
                    </a:ext>
                  </a:extLst>
                </a:gridCol>
              </a:tblGrid>
              <a:tr h="750382">
                <a:tc>
                  <a:txBody>
                    <a:bodyPr/>
                    <a:lstStyle/>
                    <a:p>
                      <a:pPr algn="l" fontAlgn="b"/>
                      <a:r>
                        <a:rPr lang="cs-CZ" sz="1800" b="1" u="none" strike="noStrike" dirty="0" smtClean="0">
                          <a:effectLst/>
                        </a:rPr>
                        <a:t>PŘÍSTUPY</a:t>
                      </a:r>
                    </a:p>
                    <a:p>
                      <a:pPr algn="l" fontAlgn="b"/>
                      <a:endParaRPr lang="cs-CZ"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cs-CZ" sz="1800" b="1" u="none" strike="noStrike">
                          <a:effectLst/>
                        </a:rPr>
                        <a:t>ŘEŠENÍ HEINZOVA DILEMATU</a:t>
                      </a:r>
                      <a:endParaRPr lang="cs-CZ"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b="1" u="none" strike="noStrike" dirty="0">
                          <a:effectLst/>
                        </a:rPr>
                        <a:t>ŘEŠENÍ TROLLEY PROBLEM</a:t>
                      </a:r>
                      <a:endParaRPr lang="cs-CZ"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46434153"/>
                  </a:ext>
                </a:extLst>
              </a:tr>
              <a:tr h="380331">
                <a:tc>
                  <a:txBody>
                    <a:bodyPr/>
                    <a:lstStyle/>
                    <a:p>
                      <a:pPr algn="l" fontAlgn="b"/>
                      <a:r>
                        <a:rPr lang="cs-CZ" sz="1800" u="none" strike="noStrike">
                          <a:effectLst/>
                        </a:rPr>
                        <a:t>DEONTOLOGIE</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0344350"/>
                  </a:ext>
                </a:extLst>
              </a:tr>
              <a:tr h="380331">
                <a:tc>
                  <a:txBody>
                    <a:bodyPr/>
                    <a:lstStyle/>
                    <a:p>
                      <a:pPr algn="l" fontAlgn="b"/>
                      <a:r>
                        <a:rPr lang="cs-CZ" sz="1800" u="none" strike="noStrike">
                          <a:effectLst/>
                        </a:rPr>
                        <a:t>ETIKA CTNOSTÍ</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70340263"/>
                  </a:ext>
                </a:extLst>
              </a:tr>
              <a:tr h="380331">
                <a:tc>
                  <a:txBody>
                    <a:bodyPr/>
                    <a:lstStyle/>
                    <a:p>
                      <a:pPr algn="l" fontAlgn="b"/>
                      <a:r>
                        <a:rPr lang="cs-CZ" sz="1800" u="none" strike="noStrike">
                          <a:effectLst/>
                        </a:rPr>
                        <a:t>PRINCIPIALISMUS</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rtl="0" fontAlgn="t"/>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115912"/>
                  </a:ext>
                </a:extLst>
              </a:tr>
              <a:tr h="380331">
                <a:tc>
                  <a:txBody>
                    <a:bodyPr/>
                    <a:lstStyle/>
                    <a:p>
                      <a:pPr algn="l" fontAlgn="b"/>
                      <a:r>
                        <a:rPr lang="cs-CZ" sz="1800" u="none" strike="noStrike">
                          <a:effectLst/>
                        </a:rPr>
                        <a:t>DISKURZIVNÍ ETIKA</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1661407"/>
                  </a:ext>
                </a:extLst>
              </a:tr>
              <a:tr h="380331">
                <a:tc>
                  <a:txBody>
                    <a:bodyPr/>
                    <a:lstStyle/>
                    <a:p>
                      <a:pPr algn="l" fontAlgn="b"/>
                      <a:r>
                        <a:rPr lang="cs-CZ" sz="1800" u="none" strike="noStrike">
                          <a:effectLst/>
                        </a:rPr>
                        <a:t>NARATIVNÍ ETIKA</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1039958"/>
                  </a:ext>
                </a:extLst>
              </a:tr>
              <a:tr h="387258">
                <a:tc>
                  <a:txBody>
                    <a:bodyPr/>
                    <a:lstStyle/>
                    <a:p>
                      <a:pPr algn="l" fontAlgn="b"/>
                      <a:r>
                        <a:rPr lang="cs-CZ" sz="1800" u="none" strike="noStrike" dirty="0">
                          <a:effectLst/>
                        </a:rPr>
                        <a:t>TEORIE SPRAVEDLNOSTI</a:t>
                      </a:r>
                      <a:endParaRPr lang="cs-CZ"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815846"/>
                  </a:ext>
                </a:extLst>
              </a:tr>
            </a:tbl>
          </a:graphicData>
        </a:graphic>
      </p:graphicFrame>
    </p:spTree>
    <p:extLst>
      <p:ext uri="{BB962C8B-B14F-4D97-AF65-F5344CB8AC3E}">
        <p14:creationId xmlns:p14="http://schemas.microsoft.com/office/powerpoint/2010/main" val="19474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FILOZOFICKÉ PŘÍSTUPY K ETICE</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3900318946"/>
              </p:ext>
            </p:extLst>
          </p:nvPr>
        </p:nvGraphicFramePr>
        <p:xfrm>
          <a:off x="2386150" y="1810028"/>
          <a:ext cx="6593486" cy="3779519"/>
        </p:xfrm>
        <a:graphic>
          <a:graphicData uri="http://schemas.openxmlformats.org/drawingml/2006/table">
            <a:tbl>
              <a:tblPr>
                <a:tableStyleId>{5C22544A-7EE6-4342-B048-85BDC9FD1C3A}</a:tableStyleId>
              </a:tblPr>
              <a:tblGrid>
                <a:gridCol w="3708836">
                  <a:extLst>
                    <a:ext uri="{9D8B030D-6E8A-4147-A177-3AD203B41FA5}">
                      <a16:colId xmlns:a16="http://schemas.microsoft.com/office/drawing/2014/main" val="2043203049"/>
                    </a:ext>
                  </a:extLst>
                </a:gridCol>
                <a:gridCol w="2884650">
                  <a:extLst>
                    <a:ext uri="{9D8B030D-6E8A-4147-A177-3AD203B41FA5}">
                      <a16:colId xmlns:a16="http://schemas.microsoft.com/office/drawing/2014/main" val="2898578123"/>
                    </a:ext>
                  </a:extLst>
                </a:gridCol>
              </a:tblGrid>
              <a:tr h="347426">
                <a:tc>
                  <a:txBody>
                    <a:bodyPr/>
                    <a:lstStyle/>
                    <a:p>
                      <a:pPr algn="l" fontAlgn="b"/>
                      <a:r>
                        <a:rPr lang="cs-CZ" sz="2000" b="1" u="none" strike="noStrike" dirty="0">
                          <a:effectLst/>
                          <a:latin typeface="+mj-lt"/>
                        </a:rPr>
                        <a:t>PŘÍSTUPY</a:t>
                      </a:r>
                      <a:endParaRPr lang="cs-CZ" sz="2000" b="1" i="0" u="none" strike="noStrike" dirty="0">
                        <a:solidFill>
                          <a:srgbClr val="000000"/>
                        </a:solidFill>
                        <a:effectLst/>
                        <a:latin typeface="+mj-lt"/>
                      </a:endParaRPr>
                    </a:p>
                  </a:txBody>
                  <a:tcPr marL="7620" marR="7620" marT="7620" marB="0" anchor="b"/>
                </a:tc>
                <a:tc>
                  <a:txBody>
                    <a:bodyPr/>
                    <a:lstStyle/>
                    <a:p>
                      <a:pPr algn="l" fontAlgn="b"/>
                      <a:r>
                        <a:rPr lang="cs-CZ" sz="2000" b="1" u="none" strike="noStrike" dirty="0">
                          <a:effectLst/>
                          <a:latin typeface="+mj-lt"/>
                        </a:rPr>
                        <a:t>PŘEDSTAVITELÉ</a:t>
                      </a:r>
                      <a:endParaRPr lang="cs-CZ" sz="20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271433478"/>
                  </a:ext>
                </a:extLst>
              </a:tr>
              <a:tr h="316809">
                <a:tc>
                  <a:txBody>
                    <a:bodyPr/>
                    <a:lstStyle/>
                    <a:p>
                      <a:pPr algn="l" fontAlgn="b"/>
                      <a:r>
                        <a:rPr lang="cs-CZ" sz="2000" u="none" strike="noStrike" dirty="0" smtClean="0">
                          <a:effectLst/>
                          <a:latin typeface="+mj-lt"/>
                        </a:rPr>
                        <a:t>DEONTOLOGIE</a:t>
                      </a:r>
                      <a:endParaRPr lang="cs-CZ" sz="2000" b="0" i="0" u="none" strike="noStrike" dirty="0">
                        <a:solidFill>
                          <a:srgbClr val="000000"/>
                        </a:solidFill>
                        <a:effectLst/>
                        <a:latin typeface="+mj-lt"/>
                      </a:endParaRPr>
                    </a:p>
                  </a:txBody>
                  <a:tcPr marL="7620" marR="7620" marT="7620" marB="0" anchor="b"/>
                </a:tc>
                <a:tc>
                  <a:txBody>
                    <a:bodyPr/>
                    <a:lstStyle/>
                    <a:p>
                      <a:pPr algn="l" fontAlgn="b"/>
                      <a:r>
                        <a:rPr lang="cs-CZ" sz="2000" u="none" strike="noStrike">
                          <a:effectLst/>
                          <a:latin typeface="+mj-lt"/>
                        </a:rPr>
                        <a:t>Immanuel Kant</a:t>
                      </a:r>
                      <a:endParaRPr lang="cs-CZ" sz="20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921721149"/>
                  </a:ext>
                </a:extLst>
              </a:tr>
              <a:tr h="884424">
                <a:tc>
                  <a:txBody>
                    <a:bodyPr/>
                    <a:lstStyle/>
                    <a:p>
                      <a:pPr algn="l" fontAlgn="b"/>
                      <a:r>
                        <a:rPr lang="cs-CZ" sz="2000" u="none" strike="noStrike" dirty="0">
                          <a:effectLst/>
                          <a:latin typeface="+mj-lt"/>
                        </a:rPr>
                        <a:t>ETIKA CTNOSTÍ</a:t>
                      </a:r>
                      <a:endParaRPr lang="cs-CZ" sz="2000" b="0" i="0" u="none" strike="noStrike" dirty="0">
                        <a:solidFill>
                          <a:srgbClr val="000000"/>
                        </a:solidFill>
                        <a:effectLst/>
                        <a:latin typeface="+mj-lt"/>
                      </a:endParaRPr>
                    </a:p>
                  </a:txBody>
                  <a:tcPr marL="7620" marR="7620" marT="7620" marB="0" anchor="b"/>
                </a:tc>
                <a:tc>
                  <a:txBody>
                    <a:bodyPr/>
                    <a:lstStyle/>
                    <a:p>
                      <a:pPr algn="l" fontAlgn="b"/>
                      <a:r>
                        <a:rPr lang="cs-CZ" sz="2000" u="none" strike="noStrike" dirty="0">
                          <a:effectLst/>
                          <a:latin typeface="+mj-lt"/>
                        </a:rPr>
                        <a:t>Aristoteles      </a:t>
                      </a:r>
                      <a:endParaRPr lang="cs-CZ" sz="2000" u="none" strike="noStrike" dirty="0" smtClean="0">
                        <a:effectLst/>
                        <a:latin typeface="+mj-lt"/>
                      </a:endParaRPr>
                    </a:p>
                    <a:p>
                      <a:pPr algn="l" fontAlgn="b"/>
                      <a:r>
                        <a:rPr lang="cs-CZ" sz="2000" u="none" strike="noStrike" dirty="0" smtClean="0">
                          <a:effectLst/>
                          <a:latin typeface="+mj-lt"/>
                        </a:rPr>
                        <a:t>Elizabeth </a:t>
                      </a:r>
                      <a:r>
                        <a:rPr lang="cs-CZ" sz="2000" u="none" strike="noStrike" dirty="0" err="1">
                          <a:effectLst/>
                          <a:latin typeface="+mj-lt"/>
                        </a:rPr>
                        <a:t>Anscombe</a:t>
                      </a:r>
                      <a:endParaRPr lang="cs-CZ" sz="20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222064243"/>
                  </a:ext>
                </a:extLst>
              </a:tr>
              <a:tr h="633617">
                <a:tc>
                  <a:txBody>
                    <a:bodyPr/>
                    <a:lstStyle/>
                    <a:p>
                      <a:pPr algn="l" fontAlgn="b"/>
                      <a:r>
                        <a:rPr lang="cs-CZ" sz="2000" u="none" strike="noStrike" dirty="0">
                          <a:effectLst/>
                          <a:latin typeface="+mj-lt"/>
                        </a:rPr>
                        <a:t>PRINCIPIALISMUS</a:t>
                      </a:r>
                      <a:endParaRPr lang="cs-CZ" sz="2000" b="0" i="0" u="none" strike="noStrike" dirty="0">
                        <a:solidFill>
                          <a:srgbClr val="000000"/>
                        </a:solidFill>
                        <a:effectLst/>
                        <a:latin typeface="+mj-lt"/>
                      </a:endParaRPr>
                    </a:p>
                  </a:txBody>
                  <a:tcPr marL="7620" marR="7620" marT="7620" marB="0" anchor="b"/>
                </a:tc>
                <a:tc>
                  <a:txBody>
                    <a:bodyPr/>
                    <a:lstStyle/>
                    <a:p>
                      <a:pPr algn="l" rtl="0" fontAlgn="t">
                        <a:buClr>
                          <a:schemeClr val="tx2"/>
                        </a:buClr>
                        <a:buSzPts val="1100"/>
                        <a:buFont typeface="Calibri" panose="020F0502020204030204" pitchFamily="34" charset="0"/>
                        <a:buNone/>
                      </a:pPr>
                      <a:r>
                        <a:rPr lang="cs-CZ" sz="2000" b="0" i="0" u="none" strike="noStrike" dirty="0" smtClean="0">
                          <a:solidFill>
                            <a:srgbClr val="000000"/>
                          </a:solidFill>
                          <a:effectLst/>
                          <a:latin typeface="+mj-lt"/>
                        </a:rPr>
                        <a:t>Tom </a:t>
                      </a:r>
                      <a:r>
                        <a:rPr lang="cs-CZ" sz="2000" b="0" i="0" u="none" strike="noStrike" dirty="0" err="1" smtClean="0">
                          <a:solidFill>
                            <a:srgbClr val="000000"/>
                          </a:solidFill>
                          <a:effectLst/>
                          <a:latin typeface="+mj-lt"/>
                        </a:rPr>
                        <a:t>Beauchamp</a:t>
                      </a:r>
                      <a:endParaRPr lang="cs-CZ" sz="2000" b="0" i="0" u="none" strike="noStrike" dirty="0" smtClean="0">
                        <a:solidFill>
                          <a:srgbClr val="000000"/>
                        </a:solidFill>
                        <a:effectLst/>
                        <a:latin typeface="+mj-lt"/>
                      </a:endParaRPr>
                    </a:p>
                    <a:p>
                      <a:pPr algn="l" rtl="0" fontAlgn="t">
                        <a:buClr>
                          <a:schemeClr val="tx2"/>
                        </a:buClr>
                        <a:buSzPts val="1100"/>
                        <a:buFont typeface="Calibri" panose="020F0502020204030204" pitchFamily="34" charset="0"/>
                        <a:buNone/>
                      </a:pPr>
                      <a:r>
                        <a:rPr lang="cs-CZ" sz="2000" b="0" i="0" u="none" strike="noStrike" dirty="0" smtClean="0">
                          <a:solidFill>
                            <a:srgbClr val="000000"/>
                          </a:solidFill>
                          <a:effectLst/>
                          <a:latin typeface="+mj-lt"/>
                        </a:rPr>
                        <a:t>James </a:t>
                      </a:r>
                      <a:r>
                        <a:rPr lang="cs-CZ" sz="2000" b="0" i="0" u="none" strike="noStrike" dirty="0" err="1" smtClean="0">
                          <a:solidFill>
                            <a:srgbClr val="000000"/>
                          </a:solidFill>
                          <a:effectLst/>
                          <a:latin typeface="+mj-lt"/>
                        </a:rPr>
                        <a:t>Childress</a:t>
                      </a:r>
                      <a:endParaRPr lang="cs-CZ" sz="2000" b="0" i="0" u="none" strike="noStrike" dirty="0">
                        <a:solidFill>
                          <a:srgbClr val="000000"/>
                        </a:solidFill>
                        <a:effectLst/>
                        <a:latin typeface="+mj-lt"/>
                      </a:endParaRPr>
                    </a:p>
                  </a:txBody>
                  <a:tcPr marL="7620" marR="7620" marT="7620" marB="0"/>
                </a:tc>
                <a:extLst>
                  <a:ext uri="{0D108BD9-81ED-4DB2-BD59-A6C34878D82A}">
                    <a16:rowId xmlns:a16="http://schemas.microsoft.com/office/drawing/2014/main" val="898812702"/>
                  </a:ext>
                </a:extLst>
              </a:tr>
              <a:tr h="633617">
                <a:tc>
                  <a:txBody>
                    <a:bodyPr/>
                    <a:lstStyle/>
                    <a:p>
                      <a:pPr algn="l" fontAlgn="b"/>
                      <a:r>
                        <a:rPr lang="cs-CZ" sz="2000" u="none" strike="noStrike">
                          <a:effectLst/>
                          <a:latin typeface="+mj-lt"/>
                        </a:rPr>
                        <a:t>DISKURZIVNÍ ETIKA</a:t>
                      </a:r>
                      <a:endParaRPr lang="cs-CZ" sz="2000" b="0" i="0" u="none" strike="noStrike">
                        <a:solidFill>
                          <a:srgbClr val="000000"/>
                        </a:solidFill>
                        <a:effectLst/>
                        <a:latin typeface="+mj-lt"/>
                      </a:endParaRPr>
                    </a:p>
                  </a:txBody>
                  <a:tcPr marL="7620" marR="7620" marT="7620" marB="0" anchor="b"/>
                </a:tc>
                <a:tc>
                  <a:txBody>
                    <a:bodyPr/>
                    <a:lstStyle/>
                    <a:p>
                      <a:pPr algn="l" fontAlgn="b"/>
                      <a:r>
                        <a:rPr lang="cs-CZ" sz="2000" u="none" strike="noStrike" dirty="0" err="1">
                          <a:effectLst/>
                          <a:latin typeface="+mj-lt"/>
                        </a:rPr>
                        <a:t>Jürgen</a:t>
                      </a:r>
                      <a:r>
                        <a:rPr lang="cs-CZ" sz="2000" u="none" strike="noStrike" dirty="0">
                          <a:effectLst/>
                          <a:latin typeface="+mj-lt"/>
                        </a:rPr>
                        <a:t> </a:t>
                      </a:r>
                      <a:r>
                        <a:rPr lang="cs-CZ" sz="2000" u="none" strike="noStrike" dirty="0" err="1">
                          <a:effectLst/>
                          <a:latin typeface="+mj-lt"/>
                        </a:rPr>
                        <a:t>Habermas</a:t>
                      </a:r>
                      <a:r>
                        <a:rPr lang="cs-CZ" sz="2000" u="none" strike="noStrike" dirty="0">
                          <a:effectLst/>
                          <a:latin typeface="+mj-lt"/>
                        </a:rPr>
                        <a:t> </a:t>
                      </a:r>
                      <a:endParaRPr lang="cs-CZ" sz="2000" u="none" strike="noStrike" dirty="0" smtClean="0">
                        <a:effectLst/>
                        <a:latin typeface="+mj-lt"/>
                      </a:endParaRPr>
                    </a:p>
                    <a:p>
                      <a:pPr algn="l" fontAlgn="b"/>
                      <a:r>
                        <a:rPr lang="cs-CZ" sz="2000" u="none" strike="noStrike" dirty="0" smtClean="0">
                          <a:effectLst/>
                          <a:latin typeface="+mj-lt"/>
                        </a:rPr>
                        <a:t>Karel </a:t>
                      </a:r>
                      <a:r>
                        <a:rPr lang="cs-CZ" sz="2000" u="none" strike="noStrike" dirty="0">
                          <a:effectLst/>
                          <a:latin typeface="+mj-lt"/>
                        </a:rPr>
                        <a:t>Otto Apel</a:t>
                      </a:r>
                      <a:endParaRPr lang="cs-CZ" sz="20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541618073"/>
                  </a:ext>
                </a:extLst>
              </a:tr>
              <a:tr h="316809">
                <a:tc>
                  <a:txBody>
                    <a:bodyPr/>
                    <a:lstStyle/>
                    <a:p>
                      <a:pPr algn="l" fontAlgn="b"/>
                      <a:r>
                        <a:rPr lang="cs-CZ" sz="2000" u="none" strike="noStrike">
                          <a:effectLst/>
                          <a:latin typeface="+mj-lt"/>
                        </a:rPr>
                        <a:t>NARATIVNÍ ETIKA</a:t>
                      </a:r>
                      <a:endParaRPr lang="cs-CZ" sz="2000" b="0" i="0" u="none" strike="noStrike">
                        <a:solidFill>
                          <a:srgbClr val="000000"/>
                        </a:solidFill>
                        <a:effectLst/>
                        <a:latin typeface="+mj-lt"/>
                      </a:endParaRPr>
                    </a:p>
                  </a:txBody>
                  <a:tcPr marL="7620" marR="7620" marT="7620" marB="0" anchor="b"/>
                </a:tc>
                <a:tc>
                  <a:txBody>
                    <a:bodyPr/>
                    <a:lstStyle/>
                    <a:p>
                      <a:pPr algn="l" fontAlgn="b"/>
                      <a:r>
                        <a:rPr lang="cs-CZ" sz="2000" u="none" strike="noStrike" dirty="0">
                          <a:effectLst/>
                          <a:latin typeface="+mj-lt"/>
                        </a:rPr>
                        <a:t>Martha </a:t>
                      </a:r>
                      <a:r>
                        <a:rPr lang="cs-CZ" sz="2000" u="none" strike="noStrike" dirty="0" err="1">
                          <a:effectLst/>
                          <a:latin typeface="+mj-lt"/>
                        </a:rPr>
                        <a:t>Nussbaum</a:t>
                      </a:r>
                      <a:endParaRPr lang="cs-CZ" sz="20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833079344"/>
                  </a:ext>
                </a:extLst>
              </a:tr>
              <a:tr h="646817">
                <a:tc>
                  <a:txBody>
                    <a:bodyPr/>
                    <a:lstStyle/>
                    <a:p>
                      <a:pPr algn="l" fontAlgn="b"/>
                      <a:r>
                        <a:rPr lang="cs-CZ" sz="2000" u="none" strike="noStrike">
                          <a:effectLst/>
                          <a:latin typeface="+mj-lt"/>
                        </a:rPr>
                        <a:t>TEORIE SPRAVEDLNOSTI</a:t>
                      </a:r>
                      <a:endParaRPr lang="cs-CZ" sz="2000" b="0" i="0" u="none" strike="noStrike">
                        <a:solidFill>
                          <a:srgbClr val="000000"/>
                        </a:solidFill>
                        <a:effectLst/>
                        <a:latin typeface="+mj-lt"/>
                      </a:endParaRPr>
                    </a:p>
                  </a:txBody>
                  <a:tcPr marL="7620" marR="7620" marT="7620" marB="0" anchor="b"/>
                </a:tc>
                <a:tc>
                  <a:txBody>
                    <a:bodyPr/>
                    <a:lstStyle/>
                    <a:p>
                      <a:pPr algn="l" fontAlgn="b"/>
                      <a:r>
                        <a:rPr lang="cs-CZ" sz="2000" u="none" strike="noStrike" dirty="0">
                          <a:effectLst/>
                          <a:latin typeface="+mj-lt"/>
                        </a:rPr>
                        <a:t>John </a:t>
                      </a:r>
                      <a:r>
                        <a:rPr lang="cs-CZ" sz="2000" u="none" strike="noStrike" dirty="0" err="1">
                          <a:effectLst/>
                          <a:latin typeface="+mj-lt"/>
                        </a:rPr>
                        <a:t>Rawls</a:t>
                      </a:r>
                      <a:r>
                        <a:rPr lang="cs-CZ" sz="2000" u="none" strike="noStrike" dirty="0">
                          <a:effectLst/>
                          <a:latin typeface="+mj-lt"/>
                        </a:rPr>
                        <a:t>      </a:t>
                      </a:r>
                      <a:endParaRPr lang="cs-CZ" sz="2000" u="none" strike="noStrike" dirty="0" smtClean="0">
                        <a:effectLst/>
                        <a:latin typeface="+mj-lt"/>
                      </a:endParaRPr>
                    </a:p>
                    <a:p>
                      <a:pPr algn="l" fontAlgn="b"/>
                      <a:r>
                        <a:rPr lang="cs-CZ" sz="2000" u="none" strike="noStrike" dirty="0" err="1" smtClean="0">
                          <a:effectLst/>
                          <a:latin typeface="+mj-lt"/>
                        </a:rPr>
                        <a:t>Amartya</a:t>
                      </a:r>
                      <a:r>
                        <a:rPr lang="cs-CZ" sz="2000" u="none" strike="noStrike" dirty="0" smtClean="0">
                          <a:effectLst/>
                          <a:latin typeface="+mj-lt"/>
                        </a:rPr>
                        <a:t> </a:t>
                      </a:r>
                      <a:r>
                        <a:rPr lang="cs-CZ" sz="2000" u="none" strike="noStrike" dirty="0">
                          <a:effectLst/>
                          <a:latin typeface="+mj-lt"/>
                        </a:rPr>
                        <a:t>Sen</a:t>
                      </a:r>
                      <a:endParaRPr lang="cs-CZ" sz="20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021195337"/>
                  </a:ext>
                </a:extLst>
              </a:tr>
            </a:tbl>
          </a:graphicData>
        </a:graphic>
      </p:graphicFrame>
      <p:sp>
        <p:nvSpPr>
          <p:cNvPr id="4" name="Zástupný symbol pro zápatí 3"/>
          <p:cNvSpPr>
            <a:spLocks noGrp="1"/>
          </p:cNvSpPr>
          <p:nvPr>
            <p:ph type="ftr" sz="quarter" idx="11"/>
          </p:nvPr>
        </p:nvSpPr>
        <p:spPr/>
        <p:txBody>
          <a:bodyPr/>
          <a:lstStyle/>
          <a:p>
            <a:endParaRPr lang="en-GB" dirty="0"/>
          </a:p>
        </p:txBody>
      </p:sp>
      <p:sp>
        <p:nvSpPr>
          <p:cNvPr id="5" name="Zástupný symbol pro číslo snímku 4"/>
          <p:cNvSpPr>
            <a:spLocks noGrp="1"/>
          </p:cNvSpPr>
          <p:nvPr>
            <p:ph type="sldNum" sz="quarter" idx="12"/>
          </p:nvPr>
        </p:nvSpPr>
        <p:spPr/>
        <p:txBody>
          <a:bodyPr/>
          <a:lstStyle/>
          <a:p>
            <a:fld id="{A74CAA46-4D6D-4EDD-AA48-389E59911E74}" type="slidenum">
              <a:rPr lang="en-GB" smtClean="0"/>
              <a:t>4</a:t>
            </a:fld>
            <a:endParaRPr lang="en-GB"/>
          </a:p>
        </p:txBody>
      </p:sp>
    </p:spTree>
    <p:extLst>
      <p:ext uri="{BB962C8B-B14F-4D97-AF65-F5344CB8AC3E}">
        <p14:creationId xmlns:p14="http://schemas.microsoft.com/office/powerpoint/2010/main" val="3577200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545E5-3093-4977-B138-B6CE2B137622}"/>
              </a:ext>
            </a:extLst>
          </p:cNvPr>
          <p:cNvSpPr>
            <a:spLocks noGrp="1"/>
          </p:cNvSpPr>
          <p:nvPr>
            <p:ph type="title"/>
          </p:nvPr>
        </p:nvSpPr>
        <p:spPr/>
        <p:txBody>
          <a:bodyPr/>
          <a:lstStyle/>
          <a:p>
            <a:r>
              <a:rPr lang="cs-CZ" dirty="0"/>
              <a:t>DEONTOLOGIE</a:t>
            </a:r>
          </a:p>
        </p:txBody>
      </p:sp>
      <p:sp>
        <p:nvSpPr>
          <p:cNvPr id="3" name="Zástupný symbol pro obsah 2">
            <a:extLst>
              <a:ext uri="{FF2B5EF4-FFF2-40B4-BE49-F238E27FC236}">
                <a16:creationId xmlns:a16="http://schemas.microsoft.com/office/drawing/2014/main" id="{66BFFC5F-645C-4F22-AE8A-C608E5640CFD}"/>
              </a:ext>
            </a:extLst>
          </p:cNvPr>
          <p:cNvSpPr>
            <a:spLocks noGrp="1"/>
          </p:cNvSpPr>
          <p:nvPr>
            <p:ph idx="1"/>
          </p:nvPr>
        </p:nvSpPr>
        <p:spPr>
          <a:xfrm>
            <a:off x="719999" y="1371600"/>
            <a:ext cx="10496641" cy="4856400"/>
          </a:xfrm>
        </p:spPr>
        <p:txBody>
          <a:bodyPr/>
          <a:lstStyle/>
          <a:p>
            <a:pPr marL="342900" indent="-342900">
              <a:buFont typeface="Arial" panose="020B0604020202020204" pitchFamily="34" charset="0"/>
              <a:buChar char="•"/>
            </a:pPr>
            <a:r>
              <a:rPr lang="cs-CZ" sz="2200" dirty="0">
                <a:solidFill>
                  <a:srgbClr val="202020"/>
                </a:solidFill>
                <a:latin typeface="+mj-lt"/>
                <a:ea typeface="Rosario"/>
                <a:cs typeface="Rosario"/>
                <a:sym typeface="Rosario"/>
              </a:rPr>
              <a:t>k</a:t>
            </a:r>
            <a:r>
              <a:rPr lang="cs-CZ" sz="2200" dirty="0" smtClean="0">
                <a:solidFill>
                  <a:srgbClr val="202020"/>
                </a:solidFill>
                <a:latin typeface="+mj-lt"/>
                <a:ea typeface="Rosario"/>
                <a:cs typeface="Rosario"/>
                <a:sym typeface="Rosario"/>
              </a:rPr>
              <a:t>líčový pojem - mravní závaznost, mravní povinnost</a:t>
            </a:r>
          </a:p>
          <a:p>
            <a:pPr marL="342900" indent="-342900">
              <a:buFont typeface="Arial" panose="020B0604020202020204" pitchFamily="34" charset="0"/>
              <a:buChar char="•"/>
            </a:pPr>
            <a:r>
              <a:rPr lang="cs-CZ" sz="2200" dirty="0" err="1" smtClean="0">
                <a:solidFill>
                  <a:srgbClr val="202020"/>
                </a:solidFill>
                <a:latin typeface="+mj-lt"/>
                <a:ea typeface="Rosario"/>
                <a:cs typeface="Rosario"/>
                <a:sym typeface="Rosario"/>
              </a:rPr>
              <a:t>deontos</a:t>
            </a:r>
            <a:r>
              <a:rPr lang="cs-CZ" sz="2200" dirty="0" smtClean="0">
                <a:solidFill>
                  <a:srgbClr val="202020"/>
                </a:solidFill>
                <a:latin typeface="+mj-lt"/>
                <a:ea typeface="Rosario"/>
                <a:cs typeface="Rosario"/>
                <a:sym typeface="Rosario"/>
              </a:rPr>
              <a:t> =  to, co je povinností udělat</a:t>
            </a:r>
          </a:p>
          <a:p>
            <a:pPr marL="342900" indent="-342900">
              <a:buFont typeface="Arial" panose="020B0604020202020204" pitchFamily="34" charset="0"/>
              <a:buChar char="•"/>
            </a:pPr>
            <a:r>
              <a:rPr lang="cs-CZ" sz="2200" b="1" dirty="0" smtClean="0">
                <a:solidFill>
                  <a:srgbClr val="0000DC"/>
                </a:solidFill>
                <a:latin typeface="+mj-lt"/>
                <a:ea typeface="Rosario"/>
                <a:cs typeface="Rosario"/>
                <a:sym typeface="Rosario"/>
              </a:rPr>
              <a:t>morálnost </a:t>
            </a:r>
            <a:r>
              <a:rPr lang="cs-CZ" sz="2200" b="1" dirty="0">
                <a:solidFill>
                  <a:srgbClr val="0000DC"/>
                </a:solidFill>
                <a:latin typeface="+mj-lt"/>
                <a:ea typeface="Rosario"/>
                <a:cs typeface="Rosario"/>
                <a:sym typeface="Rosario"/>
              </a:rPr>
              <a:t>činu nezávisí na jeho důsledcích</a:t>
            </a:r>
            <a:r>
              <a:rPr lang="cs-CZ" sz="2200" dirty="0">
                <a:solidFill>
                  <a:srgbClr val="202020"/>
                </a:solidFill>
                <a:latin typeface="+mj-lt"/>
                <a:ea typeface="Rosario"/>
                <a:cs typeface="Rosario"/>
                <a:sym typeface="Rosario"/>
              </a:rPr>
              <a:t>, ale na povinnostech a zásadách, které by měly být </a:t>
            </a:r>
            <a:r>
              <a:rPr lang="cs-CZ" sz="2200" dirty="0" smtClean="0">
                <a:solidFill>
                  <a:srgbClr val="202020"/>
                </a:solidFill>
                <a:latin typeface="+mj-lt"/>
                <a:ea typeface="Rosario"/>
                <a:cs typeface="Rosario"/>
                <a:sym typeface="Rosario"/>
              </a:rPr>
              <a:t>dodržovány</a:t>
            </a:r>
          </a:p>
          <a:p>
            <a:pPr marL="342900" indent="-342900">
              <a:buFont typeface="Arial" panose="020B0604020202020204" pitchFamily="34" charset="0"/>
              <a:buChar char="•"/>
            </a:pPr>
            <a:r>
              <a:rPr lang="cs-CZ" sz="2200" dirty="0">
                <a:solidFill>
                  <a:srgbClr val="202020"/>
                </a:solidFill>
                <a:latin typeface="+mj-lt"/>
                <a:ea typeface="Rosario"/>
                <a:cs typeface="Rosario"/>
                <a:sym typeface="Rosario"/>
              </a:rPr>
              <a:t>n</a:t>
            </a:r>
            <a:r>
              <a:rPr lang="cs-CZ" sz="2200" dirty="0" smtClean="0">
                <a:solidFill>
                  <a:srgbClr val="202020"/>
                </a:solidFill>
                <a:latin typeface="+mj-lt"/>
                <a:ea typeface="Rosario"/>
                <a:cs typeface="Rosario"/>
                <a:sym typeface="Rosario"/>
              </a:rPr>
              <a:t>ěkteré </a:t>
            </a:r>
            <a:r>
              <a:rPr lang="cs-CZ" sz="2200" dirty="0">
                <a:solidFill>
                  <a:srgbClr val="202020"/>
                </a:solidFill>
                <a:latin typeface="+mj-lt"/>
                <a:ea typeface="Rosario"/>
                <a:cs typeface="Rosario"/>
                <a:sym typeface="Rosario"/>
              </a:rPr>
              <a:t>činy jsou správné nebo špatné samy o sobě, bez ohledu na jejich </a:t>
            </a:r>
            <a:r>
              <a:rPr lang="cs-CZ" sz="2200" dirty="0" smtClean="0">
                <a:solidFill>
                  <a:srgbClr val="202020"/>
                </a:solidFill>
                <a:latin typeface="+mj-lt"/>
                <a:ea typeface="Rosario"/>
                <a:cs typeface="Rosario"/>
                <a:sym typeface="Rosario"/>
              </a:rPr>
              <a:t>následky</a:t>
            </a:r>
          </a:p>
          <a:p>
            <a:pPr marL="342900" indent="-342900">
              <a:buFont typeface="Arial" panose="020B0604020202020204" pitchFamily="34" charset="0"/>
              <a:buChar char="•"/>
            </a:pPr>
            <a:r>
              <a:rPr lang="cs-CZ" sz="2200" dirty="0">
                <a:solidFill>
                  <a:srgbClr val="202020"/>
                </a:solidFill>
                <a:latin typeface="+mj-lt"/>
                <a:ea typeface="Rosario"/>
                <a:cs typeface="Rosario"/>
                <a:sym typeface="Rosario"/>
              </a:rPr>
              <a:t>d</a:t>
            </a:r>
            <a:r>
              <a:rPr lang="cs-CZ" sz="2200" dirty="0" smtClean="0">
                <a:solidFill>
                  <a:srgbClr val="202020"/>
                </a:solidFill>
                <a:latin typeface="+mj-lt"/>
                <a:ea typeface="Rosario"/>
                <a:cs typeface="Rosario"/>
                <a:sym typeface="Rosario"/>
              </a:rPr>
              <a:t>ůležité </a:t>
            </a:r>
            <a:r>
              <a:rPr lang="cs-CZ" sz="2200" dirty="0">
                <a:solidFill>
                  <a:srgbClr val="202020"/>
                </a:solidFill>
                <a:latin typeface="+mj-lt"/>
                <a:ea typeface="Rosario"/>
                <a:cs typeface="Rosario"/>
                <a:sym typeface="Rosario"/>
              </a:rPr>
              <a:t>je </a:t>
            </a:r>
            <a:r>
              <a:rPr lang="cs-CZ" sz="2200" dirty="0" smtClean="0">
                <a:solidFill>
                  <a:srgbClr val="202020"/>
                </a:solidFill>
                <a:latin typeface="+mj-lt"/>
                <a:ea typeface="Rosario"/>
                <a:cs typeface="Rosario"/>
                <a:sym typeface="Rosario"/>
              </a:rPr>
              <a:t>dodržovat morální pravidla</a:t>
            </a:r>
          </a:p>
          <a:p>
            <a:pPr marL="342900" indent="-342900">
              <a:buFont typeface="Arial" panose="020B0604020202020204" pitchFamily="34" charset="0"/>
              <a:buChar char="•"/>
            </a:pPr>
            <a:endParaRPr lang="cs-CZ" sz="2200" dirty="0">
              <a:solidFill>
                <a:srgbClr val="202020"/>
              </a:solidFill>
              <a:latin typeface="+mj-lt"/>
              <a:ea typeface="Rosario"/>
              <a:cs typeface="Rosario"/>
              <a:sym typeface="Rosario"/>
            </a:endParaRPr>
          </a:p>
          <a:p>
            <a:pPr marL="342900" indent="-342900">
              <a:buFont typeface="Arial" panose="020B0604020202020204" pitchFamily="34" charset="0"/>
              <a:buChar char="•"/>
            </a:pPr>
            <a:r>
              <a:rPr lang="cs-CZ" sz="2200" i="1" dirty="0" smtClean="0">
                <a:solidFill>
                  <a:srgbClr val="202020"/>
                </a:solidFill>
                <a:latin typeface="+mj-lt"/>
                <a:ea typeface="Rosario"/>
                <a:cs typeface="Rosario"/>
                <a:sym typeface="Rosario"/>
              </a:rPr>
              <a:t>K zamyšlení: Je etické lhát gestapu?</a:t>
            </a:r>
            <a:endParaRPr lang="cs-CZ" sz="2200" i="1" dirty="0">
              <a:solidFill>
                <a:srgbClr val="202020"/>
              </a:solidFill>
              <a:latin typeface="+mj-lt"/>
              <a:ea typeface="Rosario"/>
              <a:cs typeface="Rosario"/>
              <a:sym typeface="Rosario"/>
            </a:endParaRPr>
          </a:p>
          <a:p>
            <a:pPr marL="342900" indent="-342900">
              <a:buFont typeface="Arial" panose="020B0604020202020204" pitchFamily="34" charset="0"/>
              <a:buChar char="•"/>
            </a:pPr>
            <a:endParaRPr lang="cs-CZ" sz="2200" dirty="0">
              <a:solidFill>
                <a:srgbClr val="202020"/>
              </a:solidFill>
              <a:latin typeface="+mj-lt"/>
              <a:ea typeface="Rosario"/>
              <a:cs typeface="Rosario"/>
              <a:sym typeface="Rosario"/>
            </a:endParaRPr>
          </a:p>
          <a:p>
            <a:endParaRPr lang="cs-CZ" sz="2400" dirty="0">
              <a:latin typeface="+mj-lt"/>
            </a:endParaRPr>
          </a:p>
        </p:txBody>
      </p:sp>
      <p:sp>
        <p:nvSpPr>
          <p:cNvPr id="5" name="Zástupný symbol pro číslo snímku 4">
            <a:extLst>
              <a:ext uri="{FF2B5EF4-FFF2-40B4-BE49-F238E27FC236}">
                <a16:creationId xmlns:a16="http://schemas.microsoft.com/office/drawing/2014/main" id="{BF36BC38-5EEC-406D-B75E-AC846042A852}"/>
              </a:ext>
            </a:extLst>
          </p:cNvPr>
          <p:cNvSpPr>
            <a:spLocks noGrp="1"/>
          </p:cNvSpPr>
          <p:nvPr>
            <p:ph type="sldNum" sz="quarter" idx="12"/>
          </p:nvPr>
        </p:nvSpPr>
        <p:spPr/>
        <p:txBody>
          <a:bodyPr/>
          <a:lstStyle/>
          <a:p>
            <a:fld id="{A74CAA46-4D6D-4EDD-AA48-389E59911E74}" type="slidenum">
              <a:rPr lang="en-GB" smtClean="0"/>
              <a:t>5</a:t>
            </a:fld>
            <a:endParaRPr lang="en-GB"/>
          </a:p>
        </p:txBody>
      </p:sp>
    </p:spTree>
    <p:extLst>
      <p:ext uri="{BB962C8B-B14F-4D97-AF65-F5344CB8AC3E}">
        <p14:creationId xmlns:p14="http://schemas.microsoft.com/office/powerpoint/2010/main" val="247511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DEONTOLOGIE - ZÁSTUPCI</a:t>
            </a:r>
            <a:endParaRPr lang="cs-CZ" dirty="0"/>
          </a:p>
        </p:txBody>
      </p:sp>
      <p:sp>
        <p:nvSpPr>
          <p:cNvPr id="3" name="Zástupný symbol pro obsah 2"/>
          <p:cNvSpPr>
            <a:spLocks noGrp="1"/>
          </p:cNvSpPr>
          <p:nvPr>
            <p:ph idx="1"/>
          </p:nvPr>
        </p:nvSpPr>
        <p:spPr>
          <a:xfrm>
            <a:off x="718800" y="1672046"/>
            <a:ext cx="8320697" cy="4159954"/>
          </a:xfrm>
        </p:spPr>
        <p:txBody>
          <a:bodyPr/>
          <a:lstStyle/>
          <a:p>
            <a:r>
              <a:rPr lang="cs-CZ" sz="2200" b="1" dirty="0">
                <a:solidFill>
                  <a:srgbClr val="202020"/>
                </a:solidFill>
                <a:ea typeface="Rosario"/>
                <a:cs typeface="Rosario"/>
                <a:sym typeface="Rosario"/>
              </a:rPr>
              <a:t>Immanuel </a:t>
            </a:r>
            <a:r>
              <a:rPr lang="cs-CZ" sz="2200" b="1" dirty="0" smtClean="0">
                <a:solidFill>
                  <a:srgbClr val="202020"/>
                </a:solidFill>
                <a:ea typeface="Rosario"/>
                <a:cs typeface="Rosario"/>
                <a:sym typeface="Rosario"/>
              </a:rPr>
              <a:t>Kant</a:t>
            </a:r>
          </a:p>
          <a:p>
            <a:endParaRPr lang="cs-CZ" sz="2200" dirty="0">
              <a:solidFill>
                <a:srgbClr val="202020"/>
              </a:solidFill>
              <a:ea typeface="Rosario"/>
              <a:cs typeface="Rosario"/>
              <a:sym typeface="Rosario"/>
            </a:endParaRPr>
          </a:p>
          <a:p>
            <a:pPr marL="0" lvl="2" algn="just">
              <a:lnSpc>
                <a:spcPts val="3376"/>
              </a:lnSpc>
            </a:pPr>
            <a:r>
              <a:rPr lang="cs-CZ" sz="2000" dirty="0">
                <a:solidFill>
                  <a:srgbClr val="C00000"/>
                </a:solidFill>
                <a:latin typeface="Impact" panose="020B0806030902050204" pitchFamily="34" charset="0"/>
                <a:ea typeface="Rosario"/>
                <a:cs typeface="Rosario"/>
                <a:sym typeface="Rosario"/>
              </a:rPr>
              <a:t>1) morální povinnost: </a:t>
            </a:r>
            <a:r>
              <a:rPr lang="cs-CZ" sz="2000" dirty="0">
                <a:solidFill>
                  <a:srgbClr val="202020"/>
                </a:solidFill>
                <a:ea typeface="Rosario"/>
                <a:cs typeface="Rosario"/>
                <a:sym typeface="Rosario"/>
              </a:rPr>
              <a:t>lidé mají morální povinnost jednat správně bez ohledu na důsledky jejich činů. Některé věci, jako je říkat pravdu nebo neubližovat druhým, jsou vždy povinností.</a:t>
            </a:r>
          </a:p>
          <a:p>
            <a:pPr marL="0" lvl="2" algn="just">
              <a:lnSpc>
                <a:spcPts val="3376"/>
              </a:lnSpc>
            </a:pPr>
            <a:r>
              <a:rPr lang="cs-CZ" sz="2000" dirty="0">
                <a:solidFill>
                  <a:srgbClr val="C00000"/>
                </a:solidFill>
                <a:latin typeface="Impact" panose="020B0806030902050204" pitchFamily="34" charset="0"/>
                <a:ea typeface="Rosario"/>
                <a:cs typeface="Rosario"/>
                <a:sym typeface="Rosario"/>
              </a:rPr>
              <a:t>2) kategorický imperativ: </a:t>
            </a:r>
            <a:r>
              <a:rPr lang="cs-CZ" sz="2000" dirty="0">
                <a:solidFill>
                  <a:srgbClr val="202020"/>
                </a:solidFill>
                <a:ea typeface="Rosario"/>
                <a:cs typeface="Rosario"/>
                <a:sym typeface="Rosario"/>
              </a:rPr>
              <a:t>morální pravidla jsou univerzální a bez výjimek. Jednat tak, aby zásada tvého jednání mohla být univerzálním zákonem.</a:t>
            </a:r>
          </a:p>
          <a:p>
            <a:pPr marL="0" lvl="2" algn="just">
              <a:lnSpc>
                <a:spcPts val="3376"/>
              </a:lnSpc>
            </a:pPr>
            <a:r>
              <a:rPr lang="cs-CZ" sz="2000" dirty="0">
                <a:solidFill>
                  <a:srgbClr val="C00000"/>
                </a:solidFill>
                <a:latin typeface="Impact" panose="020B0806030902050204" pitchFamily="34" charset="0"/>
                <a:ea typeface="Rosario"/>
                <a:cs typeface="Rosario"/>
                <a:sym typeface="Rosario"/>
              </a:rPr>
              <a:t>3) respekt k autonomii a důstojnosti: </a:t>
            </a:r>
            <a:r>
              <a:rPr lang="cs-CZ" sz="2000" dirty="0">
                <a:solidFill>
                  <a:srgbClr val="202020"/>
                </a:solidFill>
                <a:ea typeface="Rosario"/>
                <a:cs typeface="Rosario"/>
                <a:sym typeface="Rosario"/>
              </a:rPr>
              <a:t>každá lidská bytost musí být respektována jako cíl sám o sobě, nikoli jako prostředek k dosažení nějakého cíle.</a:t>
            </a:r>
          </a:p>
        </p:txBody>
      </p:sp>
      <p:sp>
        <p:nvSpPr>
          <p:cNvPr id="5" name="Zástupný symbol pro číslo snímku 4"/>
          <p:cNvSpPr>
            <a:spLocks noGrp="1"/>
          </p:cNvSpPr>
          <p:nvPr>
            <p:ph type="sldNum" sz="quarter" idx="12"/>
          </p:nvPr>
        </p:nvSpPr>
        <p:spPr/>
        <p:txBody>
          <a:bodyPr/>
          <a:lstStyle/>
          <a:p>
            <a:fld id="{A74CAA46-4D6D-4EDD-AA48-389E59911E74}" type="slidenum">
              <a:rPr lang="en-GB" smtClean="0"/>
              <a:t>6</a:t>
            </a:fld>
            <a:endParaRPr lang="en-GB"/>
          </a:p>
        </p:txBody>
      </p:sp>
      <p:pic>
        <p:nvPicPr>
          <p:cNvPr id="6" name="Obrázek 5">
            <a:extLst>
              <a:ext uri="{FF2B5EF4-FFF2-40B4-BE49-F238E27FC236}">
                <a16:creationId xmlns:a16="http://schemas.microsoft.com/office/drawing/2014/main" id="{9735D9B2-B5EF-4284-8A08-78DAD75BF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3137" y="313509"/>
            <a:ext cx="3327885" cy="3204753"/>
          </a:xfrm>
          <a:prstGeom prst="rect">
            <a:avLst/>
          </a:prstGeom>
        </p:spPr>
      </p:pic>
    </p:spTree>
    <p:extLst>
      <p:ext uri="{BB962C8B-B14F-4D97-AF65-F5344CB8AC3E}">
        <p14:creationId xmlns:p14="http://schemas.microsoft.com/office/powerpoint/2010/main" val="103458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8BC490-8735-471A-B0ED-08697C5ED808}"/>
              </a:ext>
            </a:extLst>
          </p:cNvPr>
          <p:cNvSpPr>
            <a:spLocks noGrp="1"/>
          </p:cNvSpPr>
          <p:nvPr>
            <p:ph type="title"/>
          </p:nvPr>
        </p:nvSpPr>
        <p:spPr/>
        <p:txBody>
          <a:bodyPr/>
          <a:lstStyle/>
          <a:p>
            <a:r>
              <a:rPr lang="cs-CZ" dirty="0"/>
              <a:t>APLIKACE PRINCIPŮ DEONTOLOGIE</a:t>
            </a:r>
          </a:p>
        </p:txBody>
      </p:sp>
      <p:sp>
        <p:nvSpPr>
          <p:cNvPr id="3" name="Zástupný symbol pro obsah 2">
            <a:extLst>
              <a:ext uri="{FF2B5EF4-FFF2-40B4-BE49-F238E27FC236}">
                <a16:creationId xmlns:a16="http://schemas.microsoft.com/office/drawing/2014/main" id="{285F8119-D600-43DD-AC5E-57888BA9B172}"/>
              </a:ext>
            </a:extLst>
          </p:cNvPr>
          <p:cNvSpPr>
            <a:spLocks noGrp="1"/>
          </p:cNvSpPr>
          <p:nvPr>
            <p:ph idx="1"/>
          </p:nvPr>
        </p:nvSpPr>
        <p:spPr>
          <a:xfrm>
            <a:off x="783771" y="1872000"/>
            <a:ext cx="10572206" cy="4608000"/>
          </a:xfrm>
        </p:spPr>
        <p:txBody>
          <a:bodyPr/>
          <a:lstStyle/>
          <a:p>
            <a:pPr marL="280392" lvl="1" algn="just">
              <a:lnSpc>
                <a:spcPts val="3376"/>
              </a:lnSpc>
            </a:pPr>
            <a:r>
              <a:rPr lang="cs-CZ" sz="2400" dirty="0">
                <a:solidFill>
                  <a:srgbClr val="202020"/>
                </a:solidFill>
                <a:latin typeface="+mj-lt"/>
                <a:ea typeface="Rosario"/>
                <a:cs typeface="Rosario"/>
                <a:sym typeface="Rosario"/>
              </a:rPr>
              <a:t>Pokud pacient odmítá život zachraňující léčbu (např. krevní transfuzi z náboženských důvodů), deontologický přístup klade důraz na </a:t>
            </a:r>
            <a:r>
              <a:rPr lang="cs-CZ" sz="2400" b="1" dirty="0">
                <a:solidFill>
                  <a:srgbClr val="0000DC"/>
                </a:solidFill>
                <a:latin typeface="+mj-lt"/>
                <a:ea typeface="Rosario"/>
                <a:cs typeface="Rosario"/>
                <a:sym typeface="Rosario"/>
              </a:rPr>
              <a:t>respektování pacientovy autonomie</a:t>
            </a:r>
            <a:r>
              <a:rPr lang="cs-CZ" sz="2400" dirty="0">
                <a:solidFill>
                  <a:srgbClr val="202020"/>
                </a:solidFill>
                <a:latin typeface="+mj-lt"/>
                <a:ea typeface="Rosario"/>
                <a:cs typeface="Rosario"/>
                <a:sym typeface="Rosario"/>
              </a:rPr>
              <a:t>, i když by </a:t>
            </a:r>
            <a:r>
              <a:rPr lang="cs-CZ" sz="2400" b="1" dirty="0">
                <a:solidFill>
                  <a:srgbClr val="0000DC"/>
                </a:solidFill>
                <a:latin typeface="+mj-lt"/>
                <a:ea typeface="Rosario"/>
                <a:cs typeface="Rosario"/>
                <a:sym typeface="Rosario"/>
              </a:rPr>
              <a:t>důsledkem bylo poškození zdraví nebo smrt pacienta</a:t>
            </a:r>
            <a:r>
              <a:rPr lang="cs-CZ" sz="2400" dirty="0">
                <a:solidFill>
                  <a:srgbClr val="202020"/>
                </a:solidFill>
                <a:latin typeface="+mj-lt"/>
                <a:ea typeface="Rosario"/>
                <a:cs typeface="Rosario"/>
                <a:sym typeface="Rosario"/>
              </a:rPr>
              <a:t>. Lékař má povinnost respektovat práva pacienta a jeho </a:t>
            </a:r>
            <a:r>
              <a:rPr lang="cs-CZ" sz="2400" b="1" dirty="0">
                <a:solidFill>
                  <a:srgbClr val="0000DC"/>
                </a:solidFill>
                <a:latin typeface="+mj-lt"/>
                <a:ea typeface="Rosario"/>
                <a:cs typeface="Rosario"/>
                <a:sym typeface="Rosario"/>
              </a:rPr>
              <a:t>informované rozhodnutí</a:t>
            </a:r>
            <a:r>
              <a:rPr lang="cs-CZ" sz="2400" dirty="0">
                <a:solidFill>
                  <a:srgbClr val="202020"/>
                </a:solidFill>
                <a:latin typeface="+mj-lt"/>
                <a:ea typeface="Rosario"/>
                <a:cs typeface="Rosario"/>
                <a:sym typeface="Rosario"/>
              </a:rPr>
              <a:t>, i když s ním nesouhlasí nebo by to mělo negativní důsledky.</a:t>
            </a:r>
          </a:p>
          <a:p>
            <a:pPr algn="just">
              <a:lnSpc>
                <a:spcPts val="3376"/>
              </a:lnSpc>
            </a:pPr>
            <a:endParaRPr lang="cs-CZ" sz="2400" dirty="0">
              <a:solidFill>
                <a:srgbClr val="202020"/>
              </a:solidFill>
              <a:latin typeface="+mj-lt"/>
              <a:ea typeface="Rosario"/>
              <a:cs typeface="Rosario"/>
              <a:sym typeface="Rosario"/>
            </a:endParaRPr>
          </a:p>
          <a:p>
            <a:pPr marL="280392" lvl="1" algn="just">
              <a:lnSpc>
                <a:spcPts val="3376"/>
              </a:lnSpc>
            </a:pPr>
            <a:endParaRPr lang="cs-CZ" sz="2400" dirty="0">
              <a:solidFill>
                <a:srgbClr val="202020"/>
              </a:solidFill>
              <a:latin typeface="+mj-lt"/>
              <a:ea typeface="Rosario"/>
              <a:cs typeface="Rosario"/>
              <a:sym typeface="Rosario"/>
            </a:endParaRPr>
          </a:p>
          <a:p>
            <a:pPr marL="280392" lvl="1" algn="just">
              <a:lnSpc>
                <a:spcPts val="3376"/>
              </a:lnSpc>
            </a:pPr>
            <a:r>
              <a:rPr lang="cs-CZ" sz="2400" b="1" dirty="0">
                <a:solidFill>
                  <a:srgbClr val="C00000"/>
                </a:solidFill>
                <a:latin typeface="+mj-lt"/>
                <a:ea typeface="Rosario"/>
                <a:cs typeface="Rosario"/>
                <a:sym typeface="Rosario"/>
              </a:rPr>
              <a:t>Měl by lékař respektovat přání pacienta, který odmítá život zachraňující léčbu, i když ví, že to může vést ke smrti pacienta?</a:t>
            </a:r>
          </a:p>
          <a:p>
            <a:endParaRPr lang="cs-CZ" dirty="0"/>
          </a:p>
        </p:txBody>
      </p:sp>
      <p:sp>
        <p:nvSpPr>
          <p:cNvPr id="5" name="Zástupný symbol pro číslo snímku 4">
            <a:extLst>
              <a:ext uri="{FF2B5EF4-FFF2-40B4-BE49-F238E27FC236}">
                <a16:creationId xmlns:a16="http://schemas.microsoft.com/office/drawing/2014/main" id="{883D6E8F-FD62-4B10-B62D-BEEE30C362A9}"/>
              </a:ext>
            </a:extLst>
          </p:cNvPr>
          <p:cNvSpPr>
            <a:spLocks noGrp="1"/>
          </p:cNvSpPr>
          <p:nvPr>
            <p:ph type="sldNum" sz="quarter" idx="12"/>
          </p:nvPr>
        </p:nvSpPr>
        <p:spPr/>
        <p:txBody>
          <a:bodyPr/>
          <a:lstStyle/>
          <a:p>
            <a:fld id="{A74CAA46-4D6D-4EDD-AA48-389E59911E74}" type="slidenum">
              <a:rPr lang="en-GB" smtClean="0"/>
              <a:t>7</a:t>
            </a:fld>
            <a:endParaRPr lang="en-GB"/>
          </a:p>
        </p:txBody>
      </p:sp>
    </p:spTree>
    <p:extLst>
      <p:ext uri="{BB962C8B-B14F-4D97-AF65-F5344CB8AC3E}">
        <p14:creationId xmlns:p14="http://schemas.microsoft.com/office/powerpoint/2010/main" val="40492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7D090-E2DC-42B1-9322-082ADF80981F}"/>
              </a:ext>
            </a:extLst>
          </p:cNvPr>
          <p:cNvSpPr>
            <a:spLocks noGrp="1"/>
          </p:cNvSpPr>
          <p:nvPr>
            <p:ph type="title"/>
          </p:nvPr>
        </p:nvSpPr>
        <p:spPr/>
        <p:txBody>
          <a:bodyPr/>
          <a:lstStyle/>
          <a:p>
            <a:r>
              <a:rPr lang="cs-CZ" dirty="0"/>
              <a:t>PROBLÉMY A NEVÝHODY DEONTOLOGIE</a:t>
            </a:r>
          </a:p>
        </p:txBody>
      </p:sp>
      <p:sp>
        <p:nvSpPr>
          <p:cNvPr id="3" name="Zástupný symbol pro obsah 2">
            <a:extLst>
              <a:ext uri="{FF2B5EF4-FFF2-40B4-BE49-F238E27FC236}">
                <a16:creationId xmlns:a16="http://schemas.microsoft.com/office/drawing/2014/main" id="{55A20CF3-0E7A-4AC2-B2C0-BA3C8D376E81}"/>
              </a:ext>
            </a:extLst>
          </p:cNvPr>
          <p:cNvSpPr>
            <a:spLocks noGrp="1"/>
          </p:cNvSpPr>
          <p:nvPr>
            <p:ph idx="1"/>
          </p:nvPr>
        </p:nvSpPr>
        <p:spPr>
          <a:xfrm>
            <a:off x="949233" y="1321904"/>
            <a:ext cx="10049693" cy="5466522"/>
          </a:xfrm>
        </p:spPr>
        <p:txBody>
          <a:bodyPr/>
          <a:lstStyle/>
          <a:p>
            <a:pPr marL="280392" lvl="1" algn="just">
              <a:lnSpc>
                <a:spcPts val="3376"/>
              </a:lnSpc>
            </a:pPr>
            <a:r>
              <a:rPr lang="cs-CZ" sz="2597" dirty="0">
                <a:solidFill>
                  <a:srgbClr val="C00000"/>
                </a:solidFill>
                <a:latin typeface="Impact" panose="020B0806030902050204" pitchFamily="34" charset="0"/>
                <a:ea typeface="Rosario"/>
                <a:cs typeface="Rosario"/>
                <a:sym typeface="Rosario"/>
              </a:rPr>
              <a:t>IGNORUJE DŮSLEDKY</a:t>
            </a:r>
            <a:r>
              <a:rPr lang="en-US" sz="2597" dirty="0">
                <a:solidFill>
                  <a:srgbClr val="C00000"/>
                </a:solidFill>
                <a:latin typeface="Impact" panose="020B0806030902050204" pitchFamily="34" charset="0"/>
                <a:ea typeface="Rosario"/>
                <a:cs typeface="Rosario"/>
                <a:sym typeface="Rosario"/>
              </a:rPr>
              <a:t>:</a:t>
            </a:r>
          </a:p>
          <a:p>
            <a:pPr marL="357188" lvl="2" indent="-268288" algn="just">
              <a:lnSpc>
                <a:spcPct val="100000"/>
              </a:lnSpc>
              <a:buClr>
                <a:srgbClr val="0000DC"/>
              </a:buClr>
              <a:buFont typeface="Arial" panose="020B0604020202020204" pitchFamily="34" charset="0"/>
              <a:buChar char="•"/>
            </a:pPr>
            <a:r>
              <a:rPr lang="cs-CZ" sz="2000" dirty="0">
                <a:solidFill>
                  <a:srgbClr val="202020"/>
                </a:solidFill>
                <a:latin typeface="+mj-lt"/>
                <a:ea typeface="Rosario"/>
                <a:cs typeface="Rosario"/>
                <a:sym typeface="Rosario"/>
              </a:rPr>
              <a:t>Klade </a:t>
            </a:r>
            <a:r>
              <a:rPr lang="cs-CZ" sz="2000" b="1" dirty="0">
                <a:solidFill>
                  <a:srgbClr val="C00000"/>
                </a:solidFill>
                <a:latin typeface="+mj-lt"/>
                <a:ea typeface="Rosario"/>
                <a:cs typeface="Rosario"/>
                <a:sym typeface="Rosario"/>
              </a:rPr>
              <a:t>důraz na povinnosti bez ohledu na důsledky</a:t>
            </a:r>
            <a:r>
              <a:rPr lang="cs-CZ" sz="2000" dirty="0">
                <a:solidFill>
                  <a:srgbClr val="202020"/>
                </a:solidFill>
                <a:latin typeface="+mj-lt"/>
                <a:ea typeface="Rosario"/>
                <a:cs typeface="Rosario"/>
                <a:sym typeface="Rosario"/>
              </a:rPr>
              <a:t>, což může vést k nežádoucím nebo dokonce </a:t>
            </a:r>
            <a:r>
              <a:rPr lang="cs-CZ" sz="2000" b="1" dirty="0">
                <a:solidFill>
                  <a:srgbClr val="C00000"/>
                </a:solidFill>
                <a:latin typeface="+mj-lt"/>
                <a:ea typeface="Rosario"/>
                <a:cs typeface="Rosario"/>
                <a:sym typeface="Rosario"/>
              </a:rPr>
              <a:t>škodlivým následkům</a:t>
            </a:r>
            <a:r>
              <a:rPr lang="cs-CZ" sz="2000" dirty="0">
                <a:solidFill>
                  <a:srgbClr val="202020"/>
                </a:solidFill>
                <a:latin typeface="+mj-lt"/>
                <a:ea typeface="Rosario"/>
                <a:cs typeface="Rosario"/>
                <a:sym typeface="Rosario"/>
              </a:rPr>
              <a:t>. Někdy je těžké ignorovat, že striktní dodržování pravidel může způsobit větší </a:t>
            </a:r>
            <a:r>
              <a:rPr lang="cs-CZ" sz="2000" dirty="0" smtClean="0">
                <a:solidFill>
                  <a:srgbClr val="202020"/>
                </a:solidFill>
                <a:latin typeface="+mj-lt"/>
                <a:ea typeface="Rosario"/>
                <a:cs typeface="Rosario"/>
                <a:sym typeface="Rosario"/>
              </a:rPr>
              <a:t>škodu.</a:t>
            </a:r>
            <a:endParaRPr lang="cs-CZ" sz="2000" dirty="0">
              <a:solidFill>
                <a:srgbClr val="202020"/>
              </a:solidFill>
              <a:latin typeface="+mj-lt"/>
              <a:ea typeface="Rosario"/>
              <a:cs typeface="Rosario"/>
              <a:sym typeface="Rosario"/>
            </a:endParaRPr>
          </a:p>
          <a:p>
            <a:pPr marL="88900" lvl="2" algn="just">
              <a:lnSpc>
                <a:spcPts val="3376"/>
              </a:lnSpc>
              <a:buClr>
                <a:srgbClr val="0000DC"/>
              </a:buClr>
            </a:pPr>
            <a:r>
              <a:rPr lang="cs-CZ" sz="2000" b="1" dirty="0">
                <a:solidFill>
                  <a:srgbClr val="0000DC"/>
                </a:solidFill>
                <a:latin typeface="+mj-lt"/>
                <a:ea typeface="Rosario"/>
                <a:cs typeface="Rosario"/>
                <a:sym typeface="Rosario"/>
              </a:rPr>
              <a:t>Problém v medicíně: </a:t>
            </a:r>
            <a:r>
              <a:rPr lang="cs-CZ" sz="2000" i="1" dirty="0">
                <a:solidFill>
                  <a:srgbClr val="202020"/>
                </a:solidFill>
                <a:latin typeface="+mj-lt"/>
                <a:ea typeface="Rosario"/>
                <a:cs typeface="Rosario"/>
                <a:sym typeface="Rosario"/>
              </a:rPr>
              <a:t>L</a:t>
            </a:r>
            <a:r>
              <a:rPr lang="cs-CZ" sz="2000" i="1" dirty="0" smtClean="0">
                <a:solidFill>
                  <a:srgbClr val="202020"/>
                </a:solidFill>
                <a:latin typeface="+mj-lt"/>
                <a:ea typeface="Rosario"/>
                <a:cs typeface="Rosario"/>
                <a:sym typeface="Rosario"/>
              </a:rPr>
              <a:t>ékař </a:t>
            </a:r>
            <a:r>
              <a:rPr lang="cs-CZ" sz="2000" i="1" dirty="0">
                <a:solidFill>
                  <a:srgbClr val="202020"/>
                </a:solidFill>
                <a:latin typeface="+mj-lt"/>
                <a:ea typeface="Rosario"/>
                <a:cs typeface="Rosario"/>
                <a:sym typeface="Rosario"/>
              </a:rPr>
              <a:t>může odmítnout přikročit </a:t>
            </a:r>
            <a:r>
              <a:rPr lang="cs-CZ" sz="2000" i="1" dirty="0" smtClean="0">
                <a:solidFill>
                  <a:srgbClr val="202020"/>
                </a:solidFill>
                <a:latin typeface="+mj-lt"/>
                <a:ea typeface="Rosario"/>
                <a:cs typeface="Rosario"/>
                <a:sym typeface="Rosario"/>
              </a:rPr>
              <a:t>k léčbě</a:t>
            </a:r>
            <a:r>
              <a:rPr lang="cs-CZ" sz="2000" i="1" dirty="0">
                <a:solidFill>
                  <a:srgbClr val="202020"/>
                </a:solidFill>
                <a:latin typeface="+mj-lt"/>
                <a:ea typeface="Rosario"/>
                <a:cs typeface="Rosario"/>
                <a:sym typeface="Rosario"/>
              </a:rPr>
              <a:t>, protože respektuje přání pacienta, i když to povede k zbytečné smrti, </a:t>
            </a:r>
            <a:r>
              <a:rPr lang="cs-CZ" sz="2000" i="1" dirty="0" smtClean="0">
                <a:solidFill>
                  <a:srgbClr val="202020"/>
                </a:solidFill>
                <a:latin typeface="+mj-lt"/>
                <a:ea typeface="Rosario"/>
                <a:cs typeface="Rosario"/>
                <a:sym typeface="Rosario"/>
              </a:rPr>
              <a:t>které bylo </a:t>
            </a:r>
            <a:r>
              <a:rPr lang="cs-CZ" sz="2000" i="1" dirty="0">
                <a:solidFill>
                  <a:srgbClr val="202020"/>
                </a:solidFill>
                <a:latin typeface="+mj-lt"/>
                <a:ea typeface="Rosario"/>
                <a:cs typeface="Rosario"/>
                <a:sym typeface="Rosario"/>
              </a:rPr>
              <a:t>možné zabránit.</a:t>
            </a:r>
          </a:p>
          <a:p>
            <a:pPr marL="280392" lvl="1" algn="just">
              <a:lnSpc>
                <a:spcPts val="3376"/>
              </a:lnSpc>
            </a:pPr>
            <a:endParaRPr lang="cs-CZ" sz="2200" dirty="0">
              <a:solidFill>
                <a:srgbClr val="202020"/>
              </a:solidFill>
              <a:latin typeface="+mj-lt"/>
              <a:ea typeface="Rosario"/>
              <a:cs typeface="Rosario"/>
              <a:sym typeface="Rosario"/>
            </a:endParaRPr>
          </a:p>
          <a:p>
            <a:pPr marL="280392" lvl="1" algn="just">
              <a:lnSpc>
                <a:spcPts val="3376"/>
              </a:lnSpc>
            </a:pPr>
            <a:r>
              <a:rPr lang="cs-CZ" sz="2597" dirty="0">
                <a:solidFill>
                  <a:srgbClr val="C00000"/>
                </a:solidFill>
                <a:latin typeface="Impact" panose="020B0806030902050204" pitchFamily="34" charset="0"/>
                <a:ea typeface="Rosario"/>
                <a:cs typeface="Rosario"/>
                <a:sym typeface="Rosario"/>
              </a:rPr>
              <a:t>MÁ RIGIDNÍ PRAVIDLA:</a:t>
            </a:r>
          </a:p>
          <a:p>
            <a:pPr marL="357188" lvl="2" indent="-268288" algn="just">
              <a:lnSpc>
                <a:spcPct val="100000"/>
              </a:lnSpc>
              <a:buClr>
                <a:srgbClr val="0000DC"/>
              </a:buClr>
              <a:buFont typeface="Arial" panose="020B0604020202020204" pitchFamily="34" charset="0"/>
              <a:buChar char="•"/>
            </a:pPr>
            <a:r>
              <a:rPr lang="cs-CZ" sz="2000" dirty="0">
                <a:solidFill>
                  <a:srgbClr val="202020"/>
                </a:solidFill>
                <a:latin typeface="+mj-lt"/>
                <a:ea typeface="Rosario"/>
                <a:cs typeface="Rosario"/>
                <a:sym typeface="Rosario"/>
              </a:rPr>
              <a:t>Předpokládá, že </a:t>
            </a:r>
            <a:r>
              <a:rPr lang="cs-CZ" sz="2000" b="1" dirty="0">
                <a:solidFill>
                  <a:srgbClr val="C00000"/>
                </a:solidFill>
                <a:latin typeface="+mj-lt"/>
                <a:ea typeface="Rosario"/>
                <a:cs typeface="Rosario"/>
                <a:sym typeface="Rosario"/>
              </a:rPr>
              <a:t>morální pravidla jsou pevná a neměnná</a:t>
            </a:r>
            <a:r>
              <a:rPr lang="cs-CZ" sz="2000" dirty="0">
                <a:solidFill>
                  <a:srgbClr val="202020"/>
                </a:solidFill>
                <a:latin typeface="+mj-lt"/>
                <a:ea typeface="Rosario"/>
                <a:cs typeface="Rosario"/>
                <a:sym typeface="Rosario"/>
              </a:rPr>
              <a:t>, což může být v reálném životě nepraktické. Neexistuje prostor pro flexibilitu nebo výjimky, což může vést k </a:t>
            </a:r>
            <a:r>
              <a:rPr lang="cs-CZ" sz="2000" b="1" dirty="0">
                <a:solidFill>
                  <a:srgbClr val="C00000"/>
                </a:solidFill>
                <a:latin typeface="+mj-lt"/>
                <a:ea typeface="Rosario"/>
                <a:cs typeface="Rosario"/>
                <a:sym typeface="Rosario"/>
              </a:rPr>
              <a:t>morálním konfliktům</a:t>
            </a:r>
            <a:r>
              <a:rPr lang="cs-CZ" sz="2000" dirty="0">
                <a:solidFill>
                  <a:srgbClr val="202020"/>
                </a:solidFill>
                <a:latin typeface="+mj-lt"/>
                <a:ea typeface="Rosario"/>
                <a:cs typeface="Rosario"/>
                <a:sym typeface="Rosario"/>
              </a:rPr>
              <a:t>.</a:t>
            </a:r>
          </a:p>
          <a:p>
            <a:pPr marL="88900" lvl="2" algn="just">
              <a:lnSpc>
                <a:spcPts val="3376"/>
              </a:lnSpc>
              <a:buClr>
                <a:srgbClr val="0000DC"/>
              </a:buClr>
            </a:pPr>
            <a:r>
              <a:rPr lang="cs-CZ" sz="2000" b="1" dirty="0">
                <a:solidFill>
                  <a:srgbClr val="0000DC"/>
                </a:solidFill>
                <a:latin typeface="+mj-lt"/>
                <a:ea typeface="Rosario"/>
                <a:cs typeface="Rosario"/>
                <a:sym typeface="Rosario"/>
              </a:rPr>
              <a:t>Problém v medicíně: </a:t>
            </a:r>
            <a:r>
              <a:rPr lang="cs-CZ" sz="2000" i="1" dirty="0">
                <a:solidFill>
                  <a:srgbClr val="202020"/>
                </a:solidFill>
                <a:latin typeface="+mj-lt"/>
                <a:ea typeface="Rosario"/>
                <a:cs typeface="Rosario"/>
                <a:sym typeface="Rosario"/>
              </a:rPr>
              <a:t>Lékař může čelit situaci, kdy se etická pravidla navzájem vylučují (např. dodržení pravidla o nezraňování pacientů vs. respektování autonomie pacienta) a nemá jasný návod, jak jednat.</a:t>
            </a:r>
          </a:p>
          <a:p>
            <a:endParaRPr lang="cs-CZ" dirty="0"/>
          </a:p>
        </p:txBody>
      </p:sp>
      <p:sp>
        <p:nvSpPr>
          <p:cNvPr id="5" name="Zástupný symbol pro číslo snímku 4">
            <a:extLst>
              <a:ext uri="{FF2B5EF4-FFF2-40B4-BE49-F238E27FC236}">
                <a16:creationId xmlns:a16="http://schemas.microsoft.com/office/drawing/2014/main" id="{510BC0EC-C597-4E93-8EA6-E7D59815AD25}"/>
              </a:ext>
            </a:extLst>
          </p:cNvPr>
          <p:cNvSpPr>
            <a:spLocks noGrp="1"/>
          </p:cNvSpPr>
          <p:nvPr>
            <p:ph type="sldNum" sz="quarter" idx="12"/>
          </p:nvPr>
        </p:nvSpPr>
        <p:spPr/>
        <p:txBody>
          <a:bodyPr/>
          <a:lstStyle/>
          <a:p>
            <a:fld id="{A74CAA46-4D6D-4EDD-AA48-389E59911E74}" type="slidenum">
              <a:rPr lang="en-GB" smtClean="0"/>
              <a:t>8</a:t>
            </a:fld>
            <a:endParaRPr lang="en-GB"/>
          </a:p>
        </p:txBody>
      </p:sp>
    </p:spTree>
    <p:extLst>
      <p:ext uri="{BB962C8B-B14F-4D97-AF65-F5344CB8AC3E}">
        <p14:creationId xmlns:p14="http://schemas.microsoft.com/office/powerpoint/2010/main" val="1527615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4077A-3590-40EF-AF06-46B176D0232A}"/>
              </a:ext>
            </a:extLst>
          </p:cNvPr>
          <p:cNvSpPr>
            <a:spLocks noGrp="1"/>
          </p:cNvSpPr>
          <p:nvPr>
            <p:ph type="title"/>
          </p:nvPr>
        </p:nvSpPr>
        <p:spPr/>
        <p:txBody>
          <a:bodyPr/>
          <a:lstStyle/>
          <a:p>
            <a:r>
              <a:rPr lang="cs-CZ" dirty="0"/>
              <a:t>PROBLÉMY A NEVÝHODY DEONTOLOGIE</a:t>
            </a:r>
          </a:p>
        </p:txBody>
      </p:sp>
      <p:sp>
        <p:nvSpPr>
          <p:cNvPr id="3" name="Zástupný symbol pro obsah 2">
            <a:extLst>
              <a:ext uri="{FF2B5EF4-FFF2-40B4-BE49-F238E27FC236}">
                <a16:creationId xmlns:a16="http://schemas.microsoft.com/office/drawing/2014/main" id="{D2D81E54-C3F5-49A0-AFD5-8B27357003DE}"/>
              </a:ext>
            </a:extLst>
          </p:cNvPr>
          <p:cNvSpPr>
            <a:spLocks noGrp="1"/>
          </p:cNvSpPr>
          <p:nvPr>
            <p:ph idx="1"/>
          </p:nvPr>
        </p:nvSpPr>
        <p:spPr>
          <a:xfrm>
            <a:off x="-139148" y="1872000"/>
            <a:ext cx="12115800" cy="3960000"/>
          </a:xfrm>
        </p:spPr>
        <p:txBody>
          <a:bodyPr/>
          <a:lstStyle/>
          <a:p>
            <a:pPr marL="280392" lvl="1" algn="just">
              <a:lnSpc>
                <a:spcPts val="3376"/>
              </a:lnSpc>
            </a:pPr>
            <a:r>
              <a:rPr lang="cs-CZ" sz="2400" dirty="0">
                <a:solidFill>
                  <a:srgbClr val="C00000"/>
                </a:solidFill>
                <a:latin typeface="Impact" panose="020B0806030902050204" pitchFamily="34" charset="0"/>
                <a:ea typeface="Rosario"/>
                <a:cs typeface="Rosario"/>
                <a:sym typeface="Rosario"/>
              </a:rPr>
              <a:t>NEBERE V ÚVAHU KONTEXT:</a:t>
            </a:r>
            <a:endParaRPr lang="en-US" sz="2400" dirty="0">
              <a:solidFill>
                <a:srgbClr val="C00000"/>
              </a:solidFill>
              <a:latin typeface="Impact" panose="020B0806030902050204" pitchFamily="34" charset="0"/>
              <a:ea typeface="Rosario"/>
              <a:cs typeface="Rosario"/>
              <a:sym typeface="Rosario"/>
            </a:endParaRPr>
          </a:p>
          <a:p>
            <a:pPr marL="715963" lvl="2" indent="-358775" algn="just">
              <a:lnSpc>
                <a:spcPts val="3376"/>
              </a:lnSpc>
              <a:buClr>
                <a:srgbClr val="0000DC"/>
              </a:buClr>
              <a:buFont typeface="Arial" panose="020B0604020202020204" pitchFamily="34" charset="0"/>
              <a:buChar char="•"/>
            </a:pPr>
            <a:r>
              <a:rPr lang="cs-CZ" sz="2400" dirty="0">
                <a:solidFill>
                  <a:srgbClr val="202020"/>
                </a:solidFill>
                <a:latin typeface="+mj-lt"/>
                <a:ea typeface="Rosario"/>
                <a:cs typeface="Rosario"/>
                <a:sym typeface="Rosario"/>
              </a:rPr>
              <a:t>Zaměřuje na abstraktní pravidla, ale nevěnuje pozornost konkrétním okolnostem a kontextu jednotlivých případů, což může vést k nerozlišování mezi různými situacemi, které vyžadují odlišný přístup.</a:t>
            </a:r>
          </a:p>
          <a:p>
            <a:pPr marL="357188" lvl="2" algn="just">
              <a:lnSpc>
                <a:spcPts val="3376"/>
              </a:lnSpc>
              <a:buClr>
                <a:srgbClr val="0000DC"/>
              </a:buClr>
            </a:pPr>
            <a:r>
              <a:rPr lang="cs-CZ" sz="2400" b="1" dirty="0">
                <a:solidFill>
                  <a:srgbClr val="0000DC"/>
                </a:solidFill>
                <a:latin typeface="+mj-lt"/>
                <a:ea typeface="Rosario"/>
                <a:cs typeface="Rosario"/>
                <a:sym typeface="Rosario"/>
              </a:rPr>
              <a:t>Problém v medicíně: </a:t>
            </a:r>
            <a:r>
              <a:rPr lang="cs-CZ" sz="2400" i="1" dirty="0">
                <a:solidFill>
                  <a:srgbClr val="202020"/>
                </a:solidFill>
                <a:latin typeface="+mj-lt"/>
                <a:ea typeface="Rosario"/>
                <a:cs typeface="Rosario"/>
                <a:sym typeface="Rosario"/>
              </a:rPr>
              <a:t>Každý pacient a situace jsou jedinečné a nelze je vždy posuzovat pouze podle univerzálních pravidel.</a:t>
            </a:r>
          </a:p>
          <a:p>
            <a:endParaRPr lang="cs-CZ" dirty="0"/>
          </a:p>
        </p:txBody>
      </p:sp>
      <p:sp>
        <p:nvSpPr>
          <p:cNvPr id="5" name="Zástupný symbol pro číslo snímku 4">
            <a:extLst>
              <a:ext uri="{FF2B5EF4-FFF2-40B4-BE49-F238E27FC236}">
                <a16:creationId xmlns:a16="http://schemas.microsoft.com/office/drawing/2014/main" id="{2DD99128-B9C9-449E-8F5A-C2F33B722E85}"/>
              </a:ext>
            </a:extLst>
          </p:cNvPr>
          <p:cNvSpPr>
            <a:spLocks noGrp="1"/>
          </p:cNvSpPr>
          <p:nvPr>
            <p:ph type="sldNum" sz="quarter" idx="12"/>
          </p:nvPr>
        </p:nvSpPr>
        <p:spPr/>
        <p:txBody>
          <a:bodyPr/>
          <a:lstStyle/>
          <a:p>
            <a:fld id="{A74CAA46-4D6D-4EDD-AA48-389E59911E74}" type="slidenum">
              <a:rPr lang="en-GB" smtClean="0"/>
              <a:t>9</a:t>
            </a:fld>
            <a:endParaRPr lang="en-GB"/>
          </a:p>
        </p:txBody>
      </p:sp>
    </p:spTree>
    <p:extLst>
      <p:ext uri="{BB962C8B-B14F-4D97-AF65-F5344CB8AC3E}">
        <p14:creationId xmlns:p14="http://schemas.microsoft.com/office/powerpoint/2010/main" val="210122888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7b8438-7947-48ae-b9fd-5bb6af67cc6c">
      <Terms xmlns="http://schemas.microsoft.com/office/infopath/2007/PartnerControls"/>
    </lcf76f155ced4ddcb4097134ff3c332f>
    <TaxCatchAll xmlns="3903f059-374d-40c2-9fe9-54f72ed69fe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7DC2226D64884CA016DC27BD8BD94E" ma:contentTypeVersion="14" ma:contentTypeDescription="Vytvoří nový dokument" ma:contentTypeScope="" ma:versionID="d1237a9285283856705e4f2c67561553">
  <xsd:schema xmlns:xsd="http://www.w3.org/2001/XMLSchema" xmlns:xs="http://www.w3.org/2001/XMLSchema" xmlns:p="http://schemas.microsoft.com/office/2006/metadata/properties" xmlns:ns2="fd7b8438-7947-48ae-b9fd-5bb6af67cc6c" xmlns:ns3="3903f059-374d-40c2-9fe9-54f72ed69fee" targetNamespace="http://schemas.microsoft.com/office/2006/metadata/properties" ma:root="true" ma:fieldsID="46f975f6db00dbe2e82c4e467b5f4832" ns2:_="" ns3:_="">
    <xsd:import namespace="fd7b8438-7947-48ae-b9fd-5bb6af67cc6c"/>
    <xsd:import namespace="3903f059-374d-40c2-9fe9-54f72ed69fe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b8438-7947-48ae-b9fd-5bb6af67c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03f059-374d-40c2-9fe9-54f72ed69fe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33f0df6-5538-4a3c-b27d-75853d8b9b77}" ma:internalName="TaxCatchAll" ma:showField="CatchAllData" ma:web="3903f059-374d-40c2-9fe9-54f72ed69f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08005-EB1D-4707-AB3D-6E74D79ECBD3}">
  <ds:schemaRefs>
    <ds:schemaRef ds:uri="http://purl.org/dc/elements/1.1/"/>
    <ds:schemaRef ds:uri="http://schemas.microsoft.com/office/2006/metadata/properties"/>
    <ds:schemaRef ds:uri="http://schemas.microsoft.com/office/2006/documentManagement/types"/>
    <ds:schemaRef ds:uri="3903f059-374d-40c2-9fe9-54f72ed69fee"/>
    <ds:schemaRef ds:uri="http://purl.org/dc/dcmitype/"/>
    <ds:schemaRef ds:uri="http://schemas.openxmlformats.org/package/2006/metadata/core-properties"/>
    <ds:schemaRef ds:uri="fd7b8438-7947-48ae-b9fd-5bb6af67cc6c"/>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A345491-4108-45EB-9D37-5DD033B00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7b8438-7947-48ae-b9fd-5bb6af67cc6c"/>
    <ds:schemaRef ds:uri="3903f059-374d-40c2-9fe9-54f72ed69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DBF480-995C-404F-B069-75A5B970FA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muni-med-prezentace-16-9-cz-v11</Template>
  <TotalTime>2490</TotalTime>
  <Words>3316</Words>
  <Application>Microsoft Office PowerPoint</Application>
  <PresentationFormat>Širokoúhlá obrazovka</PresentationFormat>
  <Paragraphs>330</Paragraphs>
  <Slides>38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Impact</vt:lpstr>
      <vt:lpstr>Rosario</vt:lpstr>
      <vt:lpstr>Tahoma</vt:lpstr>
      <vt:lpstr>Wingdings</vt:lpstr>
      <vt:lpstr>Prezentace_MU_CZ</vt:lpstr>
      <vt:lpstr>Etika ve zdravotnictví 3. setkání</vt:lpstr>
      <vt:lpstr>FILOZOFICKÝ NÁHLED MORÁLNÍCH DILEMAT</vt:lpstr>
      <vt:lpstr>DESKRIPTIVNÍ A NORMATIVNÍ ETIKA</vt:lpstr>
      <vt:lpstr>FILOZOFICKÉ PŘÍSTUPY K ETICE</vt:lpstr>
      <vt:lpstr>DEONTOLOGIE</vt:lpstr>
      <vt:lpstr>DEONTOLOGIE - ZÁSTUPCI</vt:lpstr>
      <vt:lpstr>APLIKACE PRINCIPŮ DEONTOLOGIE</vt:lpstr>
      <vt:lpstr>PROBLÉMY A NEVÝHODY DEONTOLOGIE</vt:lpstr>
      <vt:lpstr>PROBLÉMY A NEVÝHODY DEONTOLOGIE</vt:lpstr>
      <vt:lpstr>KAZUISTIKA</vt:lpstr>
      <vt:lpstr>ETIKA CTNOSTÍ</vt:lpstr>
      <vt:lpstr>ETIKA CTNOSTÍ - PŘEDSTAVITELÉ</vt:lpstr>
      <vt:lpstr>ETIKA CNOSTÍ – ZÁKLADNÍ PRINCIPY</vt:lpstr>
      <vt:lpstr>APLIKACE PRINCIPŮ ETIKY CTNOSTÍ</vt:lpstr>
      <vt:lpstr>PROBLÉMY A NEVÝHODY ETIKY CTNOSTÍ</vt:lpstr>
      <vt:lpstr>PROBLÉMY A NEVÝHODY ETIKY CTNOSTÍ</vt:lpstr>
      <vt:lpstr>PRINCIPIALISMUS</vt:lpstr>
      <vt:lpstr>PRINCIPIALISMUS – ZÁKLADNÍ PRINCIPY</vt:lpstr>
      <vt:lpstr>APLIKACE PRINCIPIALISMU</vt:lpstr>
      <vt:lpstr>PROBLÉMY A NEVÝHODY PRINCIPIALISMU</vt:lpstr>
      <vt:lpstr>PROBLÉMY A NEVÝHODY PRINCIPIALISMU</vt:lpstr>
      <vt:lpstr>TEORIE SPRAVEDLNOSTI</vt:lpstr>
      <vt:lpstr>TEORIE SPRAVEDLNOSTI – ZÁKLADNÍ PRINCIPY</vt:lpstr>
      <vt:lpstr>APLIKACE TEORIE SPRAVEDLNOSTI</vt:lpstr>
      <vt:lpstr>KAZUISTIKA</vt:lpstr>
      <vt:lpstr>PROBLÉMY A NEVÝHODY TEORIE SPRAVEDLNOSTI</vt:lpstr>
      <vt:lpstr>PROBLÉMY A NEVÝHODY TEORIE SPRAVEDLNOSTI</vt:lpstr>
      <vt:lpstr>DISKURZIVNÍ ETIKA</vt:lpstr>
      <vt:lpstr>DISKURZIVNÍ ETIKA – ZÁKLADNÍ PRINCIPY</vt:lpstr>
      <vt:lpstr>APLIKACE DISKURZIVNÍ ETIKY</vt:lpstr>
      <vt:lpstr>PROBLÉMY A NEVÝHODY DISKURZIVNÍ ETIKY</vt:lpstr>
      <vt:lpstr>PROBLÉMY A NEVÝHODY DISKURZIVNÍ ETIKY</vt:lpstr>
      <vt:lpstr>NARATIVNÍ ETIKA</vt:lpstr>
      <vt:lpstr>NARATIVNÍ ETIKA – ZÁKLADNÍ PRINCIPY</vt:lpstr>
      <vt:lpstr>APLIKACE NARATIVNÍ ETIKY</vt:lpstr>
      <vt:lpstr>PROBLÉMY A NEVÝHODY NARATIVNÍ ETIKY</vt:lpstr>
      <vt:lpstr>PROBLÉMY A NEVÝHODY NARATIVNÍ ETIKY</vt:lpstr>
      <vt:lpstr>PROPOJENÍ MORÁLNÍCH DILEMAT S FILOZOFICKÝMI PŘÍSTUPY K MORÁLCE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a role etiky v medicíně</dc:title>
  <dc:creator>Katarína Millová</dc:creator>
  <cp:lastModifiedBy>Denisa Denglerová</cp:lastModifiedBy>
  <cp:revision>78</cp:revision>
  <cp:lastPrinted>1601-01-01T00:00:00Z</cp:lastPrinted>
  <dcterms:created xsi:type="dcterms:W3CDTF">2024-09-26T12:55:55Z</dcterms:created>
  <dcterms:modified xsi:type="dcterms:W3CDTF">2024-11-18T10:11:22Z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0x010100217DC2226D64884CA016DC27BD8BD94E</vt:lpwstr>
  </property>
  <property fmtid="{D5CDD505-2E9C-101B-9397-08002B2CF9AE}" pid="3" name="MediaServiceImageTags">
    <vt:lpwstr/>
  </property>
</Properties>
</file>