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2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60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92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6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1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8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7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5D25-636D-422C-8558-FE96A6B0A842}" type="datetimeFigureOut">
              <a:rPr lang="cs-CZ" smtClean="0"/>
              <a:t>01.12.2024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1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publications.cuni.cz/handle/20.500.14178/222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 z interkulturní psychologie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Interkulturní aspekty etických problémů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778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Kulturně vázané psychiatrické syndromy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4776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 </a:t>
            </a:r>
            <a:r>
              <a:rPr lang="cs-CZ" dirty="0"/>
              <a:t>jaké míry mentální nemoci odráží kulturu, ze které </a:t>
            </a:r>
            <a:r>
              <a:rPr lang="cs-CZ" dirty="0" smtClean="0"/>
              <a:t>vyvstávají?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ntropologové </a:t>
            </a:r>
            <a:r>
              <a:rPr lang="cs-CZ" dirty="0"/>
              <a:t>mají tendenci zdůrazňovat spíše relativistické a kulturně specifické aspekty </a:t>
            </a:r>
            <a:r>
              <a:rPr lang="cs-CZ" dirty="0" smtClean="0"/>
              <a:t>syndromů</a:t>
            </a:r>
          </a:p>
          <a:p>
            <a:pPr lvl="1"/>
            <a:r>
              <a:rPr lang="cs-CZ" dirty="0" smtClean="0"/>
              <a:t>psychiatři </a:t>
            </a:r>
            <a:r>
              <a:rPr lang="cs-CZ" dirty="0"/>
              <a:t>tíhnou spíše k univerzálnímu a neuropsychologickému </a:t>
            </a:r>
            <a:r>
              <a:rPr lang="cs-CZ" dirty="0" smtClean="0"/>
              <a:t>vysvětlení</a:t>
            </a:r>
            <a:endParaRPr lang="cs-CZ" dirty="0"/>
          </a:p>
          <a:p>
            <a:r>
              <a:rPr lang="cs-CZ" dirty="0" smtClean="0"/>
              <a:t>kulturně </a:t>
            </a:r>
            <a:r>
              <a:rPr lang="cs-CZ" dirty="0"/>
              <a:t>specifických </a:t>
            </a:r>
            <a:r>
              <a:rPr lang="cs-CZ" dirty="0" smtClean="0"/>
              <a:t>poruch je mnohem více – jsou to i ty „naše“ (viz kulturní etnocentrismus) </a:t>
            </a:r>
          </a:p>
          <a:p>
            <a:r>
              <a:rPr lang="cs-CZ" dirty="0" smtClean="0"/>
              <a:t>některé </a:t>
            </a:r>
            <a:r>
              <a:rPr lang="cs-CZ" dirty="0"/>
              <a:t>syndromy obsažené v kategoriích </a:t>
            </a:r>
            <a:r>
              <a:rPr lang="cs-CZ" dirty="0" smtClean="0"/>
              <a:t>DSM-IV (chronický </a:t>
            </a:r>
            <a:r>
              <a:rPr lang="cs-CZ" dirty="0"/>
              <a:t>únavový </a:t>
            </a:r>
            <a:r>
              <a:rPr lang="cs-CZ" dirty="0" smtClean="0"/>
              <a:t>syndrom, </a:t>
            </a:r>
            <a:r>
              <a:rPr lang="cs-CZ" dirty="0" err="1" smtClean="0"/>
              <a:t>disociativní</a:t>
            </a:r>
            <a:r>
              <a:rPr lang="cs-CZ" dirty="0" smtClean="0"/>
              <a:t> </a:t>
            </a:r>
            <a:r>
              <a:rPr lang="cs-CZ" dirty="0"/>
              <a:t>porucha </a:t>
            </a:r>
            <a:r>
              <a:rPr lang="cs-CZ" dirty="0" smtClean="0"/>
              <a:t>identity) nejsou v ostatních </a:t>
            </a:r>
            <a:r>
              <a:rPr lang="cs-CZ" dirty="0"/>
              <a:t>zemích </a:t>
            </a:r>
            <a:r>
              <a:rPr lang="cs-CZ" dirty="0" smtClean="0"/>
              <a:t>známy</a:t>
            </a:r>
          </a:p>
          <a:p>
            <a:r>
              <a:rPr lang="cs-CZ" dirty="0"/>
              <a:t>v</a:t>
            </a:r>
            <a:r>
              <a:rPr lang="cs-CZ" dirty="0" smtClean="0"/>
              <a:t> USA jsou </a:t>
            </a:r>
            <a:r>
              <a:rPr lang="cs-CZ" dirty="0"/>
              <a:t>zařazeny v běžných kategoriích a do kulturně podmíněných syndromů </a:t>
            </a:r>
            <a:r>
              <a:rPr lang="cs-CZ" dirty="0" smtClean="0"/>
              <a:t>nespadají</a:t>
            </a:r>
          </a:p>
          <a:p>
            <a:r>
              <a:rPr lang="cs-CZ" dirty="0" smtClean="0"/>
              <a:t>rozšíření duševních poruch, F kategorie dle MKN není rovnoměrné!</a:t>
            </a:r>
          </a:p>
          <a:p>
            <a:r>
              <a:rPr lang="cs-CZ" dirty="0" smtClean="0"/>
              <a:t> Mezinárodní pilotní studie schizofrenie (od 60. let 20. století) – stabilita napříč časem i geografickou lokací, rozmanitost v obsahu bludů a halucinací</a:t>
            </a:r>
          </a:p>
          <a:p>
            <a:r>
              <a:rPr lang="cs-CZ" dirty="0" smtClean="0"/>
              <a:t>Mezinárodní pilotní studie deprese – velké rozdíly v množství výskytu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73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etnocentrismus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Sklon k preferování vlastního způsobu života před všemi ostatními</a:t>
            </a:r>
          </a:p>
          <a:p>
            <a:r>
              <a:rPr lang="cs-CZ" dirty="0" smtClean="0"/>
              <a:t>Poměřování všeho cizího prostřednictvím norem a hodnot vlastního společenství</a:t>
            </a:r>
          </a:p>
          <a:p>
            <a:r>
              <a:rPr lang="cs-CZ" dirty="0" smtClean="0"/>
              <a:t>Za správné, užitečné, pravdivé jsou považovány pouze hodnoty, normy a ideje sociální skupiny, s níž se jedinec identifikuje (kritéria velmi široká)</a:t>
            </a:r>
          </a:p>
          <a:p>
            <a:r>
              <a:rPr lang="cs-CZ" dirty="0" smtClean="0"/>
              <a:t>Příčina chybných interpretací, při studiu určité kultury je potřeba se orientovat podle jejích vlastních významů a hodnot</a:t>
            </a:r>
          </a:p>
          <a:p>
            <a:r>
              <a:rPr lang="cs-CZ" dirty="0" smtClean="0"/>
              <a:t>Sociální vědy se snaží etnocentrismus omezit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etnocentrismu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etnocentrismus</a:t>
            </a:r>
          </a:p>
          <a:p>
            <a:r>
              <a:rPr lang="cs-CZ" dirty="0" smtClean="0"/>
              <a:t>Umírněný etnocentrismus</a:t>
            </a:r>
          </a:p>
          <a:p>
            <a:r>
              <a:rPr lang="cs-CZ" dirty="0" smtClean="0"/>
              <a:t>Agresivní etnocentrismus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5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relativismus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4994"/>
            <a:ext cx="10515600" cy="486196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Průcha: „…Každou </a:t>
            </a:r>
            <a:r>
              <a:rPr lang="cs-CZ" b="1" dirty="0" smtClean="0"/>
              <a:t>specifickou kulturu </a:t>
            </a:r>
            <a:r>
              <a:rPr lang="cs-CZ" dirty="0" smtClean="0"/>
              <a:t>lze vnímat jako systém forem chování, hodnot a norem, </a:t>
            </a:r>
            <a:r>
              <a:rPr lang="cs-CZ" b="1" dirty="0" smtClean="0"/>
              <a:t>charakteristický pro danou společnost</a:t>
            </a:r>
            <a:r>
              <a:rPr lang="cs-CZ" dirty="0" smtClean="0"/>
              <a:t>, obecně přijímaný a napodobovaný, vstupuje do procesu socializace, reprodukuje se v kulturních výtvorech a stabilizuje se ve zvycích a obyčejích </a:t>
            </a:r>
            <a:r>
              <a:rPr lang="cs-CZ" b="1" dirty="0" smtClean="0"/>
              <a:t>dané skupiny</a:t>
            </a:r>
            <a:r>
              <a:rPr lang="cs-CZ" dirty="0" smtClean="0"/>
              <a:t>…“</a:t>
            </a:r>
          </a:p>
          <a:p>
            <a:r>
              <a:rPr lang="cs-CZ" dirty="0" smtClean="0"/>
              <a:t>Teoreticko</a:t>
            </a:r>
            <a:r>
              <a:rPr lang="cs-CZ" dirty="0"/>
              <a:t>-</a:t>
            </a:r>
            <a:r>
              <a:rPr lang="cs-CZ" dirty="0" smtClean="0"/>
              <a:t>metodologický přístup ke studiu takovýchto kulturních specifik, předpokládající, že pochopení je možné pouze v kontextu vlastních hodnot, norem a idejí.</a:t>
            </a:r>
          </a:p>
          <a:p>
            <a:r>
              <a:rPr lang="cs-CZ" dirty="0" smtClean="0"/>
              <a:t>Opozice k doktríně </a:t>
            </a:r>
            <a:r>
              <a:rPr lang="cs-CZ" dirty="0" err="1" smtClean="0"/>
              <a:t>evropocentrismu</a:t>
            </a:r>
            <a:r>
              <a:rPr lang="cs-CZ" dirty="0" smtClean="0"/>
              <a:t> počátku 20. století</a:t>
            </a:r>
          </a:p>
          <a:p>
            <a:r>
              <a:rPr lang="cs-CZ" dirty="0" smtClean="0"/>
              <a:t>Ochota připustit existenci více vzájemně si rovnocenných kultur, tzn. hodnotových a normativních systémů</a:t>
            </a:r>
          </a:p>
          <a:p>
            <a:r>
              <a:rPr lang="cs-CZ" dirty="0" smtClean="0"/>
              <a:t>Nikoliv nihilistická devalvace kulturních hodnot – </a:t>
            </a:r>
            <a:r>
              <a:rPr lang="cs-CZ" dirty="0" err="1" smtClean="0"/>
              <a:t>filozoficko</a:t>
            </a:r>
            <a:r>
              <a:rPr lang="cs-CZ" dirty="0" smtClean="0"/>
              <a:t> etický problém, zapojení </a:t>
            </a:r>
            <a:r>
              <a:rPr lang="cs-CZ" dirty="0" err="1" smtClean="0"/>
              <a:t>metakognice</a:t>
            </a:r>
            <a:r>
              <a:rPr lang="cs-CZ" dirty="0" smtClean="0"/>
              <a:t> a uvědomění si vlastního východiska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42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Konvergence a divergence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konvergence – sbližování a nárůst podobnosti kulturních prvků a projevů ve vzájemně izolovaných a původně odlišných systémech (příklad)</a:t>
            </a:r>
          </a:p>
          <a:p>
            <a:r>
              <a:rPr lang="cs-CZ" dirty="0" smtClean="0"/>
              <a:t>Kulturní divergence – rozrůzňování a diverzita kulturních prvků včetně nového uvědomění si identity (příklad</a:t>
            </a:r>
            <a:r>
              <a:rPr lang="cs-CZ" dirty="0" smtClean="0"/>
              <a:t>)</a:t>
            </a:r>
          </a:p>
          <a:p>
            <a:r>
              <a:rPr lang="en-US" dirty="0" err="1"/>
              <a:t>Kulturní</a:t>
            </a:r>
            <a:r>
              <a:rPr lang="en-US" dirty="0"/>
              <a:t> </a:t>
            </a:r>
            <a:r>
              <a:rPr lang="en-US" dirty="0" err="1"/>
              <a:t>rozdíly</a:t>
            </a:r>
            <a:r>
              <a:rPr lang="en-US" dirty="0"/>
              <a:t> je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identifikovat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třech</a:t>
            </a:r>
            <a:r>
              <a:rPr lang="en-US" dirty="0"/>
              <a:t> </a:t>
            </a:r>
            <a:r>
              <a:rPr lang="en-US" dirty="0" err="1"/>
              <a:t>základních</a:t>
            </a:r>
            <a:r>
              <a:rPr lang="en-US" dirty="0"/>
              <a:t> </a:t>
            </a:r>
            <a:r>
              <a:rPr lang="en-US" dirty="0" err="1"/>
              <a:t>dimenzích</a:t>
            </a:r>
            <a:r>
              <a:rPr lang="en-US" dirty="0"/>
              <a:t> </a:t>
            </a:r>
            <a:r>
              <a:rPr lang="en-US" dirty="0" err="1" smtClean="0"/>
              <a:t>kultury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artefaktů</a:t>
            </a:r>
            <a:r>
              <a:rPr lang="en-US" dirty="0"/>
              <a:t> (</a:t>
            </a:r>
            <a:r>
              <a:rPr lang="en-US" dirty="0" err="1"/>
              <a:t>cílevědomých</a:t>
            </a:r>
            <a:r>
              <a:rPr lang="en-US" dirty="0"/>
              <a:t> </a:t>
            </a:r>
            <a:r>
              <a:rPr lang="en-US" dirty="0" err="1"/>
              <a:t>materiálních</a:t>
            </a:r>
            <a:r>
              <a:rPr lang="en-US" dirty="0"/>
              <a:t> </a:t>
            </a:r>
            <a:r>
              <a:rPr lang="en-US" dirty="0" err="1"/>
              <a:t>produktů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/>
              <a:t>sociokulturních</a:t>
            </a:r>
            <a:r>
              <a:rPr lang="en-US" dirty="0"/>
              <a:t> </a:t>
            </a:r>
            <a:r>
              <a:rPr lang="en-US" dirty="0" err="1"/>
              <a:t>regulativů</a:t>
            </a:r>
            <a:r>
              <a:rPr lang="en-US" dirty="0"/>
              <a:t> (</a:t>
            </a:r>
            <a:r>
              <a:rPr lang="en-US" dirty="0" err="1"/>
              <a:t>obyčejů</a:t>
            </a:r>
            <a:r>
              <a:rPr lang="en-US" dirty="0"/>
              <a:t>, </a:t>
            </a:r>
            <a:r>
              <a:rPr lang="en-US" dirty="0" err="1"/>
              <a:t>mravů</a:t>
            </a:r>
            <a:r>
              <a:rPr lang="en-US" dirty="0"/>
              <a:t>, </a:t>
            </a:r>
            <a:r>
              <a:rPr lang="en-US" dirty="0" err="1"/>
              <a:t>zákonů</a:t>
            </a:r>
            <a:r>
              <a:rPr lang="en-US" dirty="0"/>
              <a:t>, </a:t>
            </a:r>
            <a:r>
              <a:rPr lang="en-US" dirty="0" err="1"/>
              <a:t>tabu</a:t>
            </a:r>
            <a:r>
              <a:rPr lang="en-US" dirty="0"/>
              <a:t>) </a:t>
            </a:r>
            <a:endParaRPr lang="cs-CZ" dirty="0"/>
          </a:p>
          <a:p>
            <a:pPr lvl="1"/>
            <a:r>
              <a:rPr lang="cs-CZ" dirty="0" smtClean="0"/>
              <a:t> na úrovni </a:t>
            </a:r>
            <a:r>
              <a:rPr lang="en-US" dirty="0" err="1" smtClean="0"/>
              <a:t>idejí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kognitivních</a:t>
            </a:r>
            <a:r>
              <a:rPr lang="en-US" dirty="0"/>
              <a:t> a </a:t>
            </a:r>
            <a:r>
              <a:rPr lang="en-US" dirty="0" err="1"/>
              <a:t>symbolických</a:t>
            </a:r>
            <a:r>
              <a:rPr lang="en-US" dirty="0"/>
              <a:t> </a:t>
            </a:r>
            <a:r>
              <a:rPr lang="en-US" dirty="0" err="1"/>
              <a:t>systémů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6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Multikulturalismus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 60. léta 20. století USA a Kanada</a:t>
            </a:r>
          </a:p>
          <a:p>
            <a:r>
              <a:rPr lang="cs-CZ" dirty="0" smtClean="0"/>
              <a:t>Spíše idea či víra – lidé s různými kořeny mohou žít pospolu a učit se porozumět obraznosti druhých, vzájemná komunikace a soužití přes hranice rasy, jazyka, rodu, věku… bez předsudků a iluzí je nejen možná, ale i přínosná </a:t>
            </a:r>
          </a:p>
          <a:p>
            <a:r>
              <a:rPr lang="cs-CZ" dirty="0" smtClean="0"/>
              <a:t>Politické zabarvení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50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Akomodace – vnější přizpůsobení</a:t>
            </a:r>
          </a:p>
          <a:p>
            <a:pPr lvl="1"/>
            <a:r>
              <a:rPr lang="cs-CZ" dirty="0" smtClean="0"/>
              <a:t>Členové menšiny si uvědomují existenci jiných hodnot a norem chování, než vyznávají a užívají, navenek je respektují, ale vnitřně je nepřijímají, neztotožňují se s nimi</a:t>
            </a:r>
          </a:p>
          <a:p>
            <a:pPr lvl="1"/>
            <a:r>
              <a:rPr lang="cs-CZ" dirty="0" smtClean="0"/>
              <a:t>Potenciální konfliktní situace</a:t>
            </a:r>
          </a:p>
          <a:p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Postupné včleňování jednoho etnika/skupiny do druhé, znaky původní kultury se postupně ztrácejí (teoreticky částečně oboustranné)</a:t>
            </a:r>
          </a:p>
          <a:p>
            <a:pPr lvl="1"/>
            <a:r>
              <a:rPr lang="cs-CZ" dirty="0" smtClean="0"/>
              <a:t>Vynucená x dobrovolná</a:t>
            </a:r>
          </a:p>
          <a:p>
            <a:r>
              <a:rPr lang="cs-CZ" dirty="0" smtClean="0"/>
              <a:t>Amalgamace</a:t>
            </a:r>
          </a:p>
          <a:p>
            <a:pPr lvl="1"/>
            <a:r>
              <a:rPr lang="cs-CZ" dirty="0" smtClean="0"/>
              <a:t>Úplné promíchání menšinového a většinového obyvatelstva v podstatě bez možného rozpoznání – skrze manželské svazky a společné potomky – ideální stav (ve smyslu ideálního typu)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43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Výsledné stavy kulturního kontaktu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Segregace</a:t>
            </a:r>
          </a:p>
          <a:p>
            <a:pPr lvl="1"/>
            <a:r>
              <a:rPr lang="cs-CZ" dirty="0"/>
              <a:t>Izolace většiny a menšiny</a:t>
            </a:r>
          </a:p>
          <a:p>
            <a:pPr lvl="1"/>
            <a:r>
              <a:rPr lang="cs-CZ" dirty="0"/>
              <a:t>Nespolupráce</a:t>
            </a:r>
          </a:p>
          <a:p>
            <a:pPr lvl="1"/>
            <a:r>
              <a:rPr lang="cs-CZ" dirty="0"/>
              <a:t>Záměrné vyhýbání se kontaktům</a:t>
            </a:r>
          </a:p>
          <a:p>
            <a:pPr lvl="1"/>
            <a:r>
              <a:rPr lang="cs-CZ" dirty="0"/>
              <a:t>Oddělená existence</a:t>
            </a:r>
          </a:p>
          <a:p>
            <a:pPr lvl="1"/>
            <a:r>
              <a:rPr lang="cs-CZ" dirty="0"/>
              <a:t>Obvykle doprovázeno přesvědčením o méněcennosti </a:t>
            </a:r>
            <a:r>
              <a:rPr lang="cs-CZ" dirty="0" smtClean="0"/>
              <a:t>menšiny</a:t>
            </a:r>
          </a:p>
          <a:p>
            <a:pPr lvl="1"/>
            <a:r>
              <a:rPr lang="cs-CZ" dirty="0" smtClean="0"/>
              <a:t>Apartheid v </a:t>
            </a:r>
            <a:r>
              <a:rPr lang="cs-CZ" dirty="0" err="1" smtClean="0"/>
              <a:t>JARu</a:t>
            </a:r>
            <a:r>
              <a:rPr lang="cs-CZ" dirty="0" smtClean="0"/>
              <a:t> – kdo je ale menšina (černoši 80 %, běloši 9 %, míšenci 9 %)</a:t>
            </a:r>
            <a:endParaRPr lang="cs-CZ" dirty="0"/>
          </a:p>
          <a:p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Rozhodnutí na základě nedominantní skupiny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002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Jelínková a kol (2023). Zkušenosti lékařů s interkulturními rozdíly v komunikaci s ukrajinskými uprchlíky</a:t>
            </a:r>
          </a:p>
          <a:p>
            <a:pPr lvl="1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publications.cuni.cz/handle/20.500.14178/2225</a:t>
            </a:r>
            <a:endParaRPr lang="cs-CZ" dirty="0" smtClean="0"/>
          </a:p>
          <a:p>
            <a:r>
              <a:rPr lang="cs-CZ" dirty="0"/>
              <a:t>k</a:t>
            </a:r>
            <a:r>
              <a:rPr lang="cs-CZ" dirty="0" smtClean="0"/>
              <a:t>ategorie Jazykové bariéry</a:t>
            </a:r>
          </a:p>
          <a:p>
            <a:pPr lvl="1"/>
            <a:r>
              <a:rPr lang="cs-CZ" dirty="0" smtClean="0"/>
              <a:t>Problémy s dorozuměním</a:t>
            </a:r>
          </a:p>
          <a:p>
            <a:pPr lvl="1"/>
            <a:r>
              <a:rPr lang="cs-CZ" dirty="0" smtClean="0"/>
              <a:t>Tlumočení</a:t>
            </a:r>
          </a:p>
          <a:p>
            <a:pPr lvl="1"/>
            <a:r>
              <a:rPr lang="cs-CZ" dirty="0" smtClean="0"/>
              <a:t>Informace od pacientů, zdravotnická dokumentace</a:t>
            </a:r>
          </a:p>
          <a:p>
            <a:pPr lvl="1"/>
            <a:r>
              <a:rPr lang="cs-CZ" dirty="0" smtClean="0"/>
              <a:t>Telemedicína</a:t>
            </a:r>
          </a:p>
          <a:p>
            <a:r>
              <a:rPr lang="cs-CZ" dirty="0" smtClean="0"/>
              <a:t>kategorie Odlišnost zdravotnických systémů</a:t>
            </a:r>
          </a:p>
          <a:p>
            <a:pPr lvl="1"/>
            <a:r>
              <a:rPr lang="cs-CZ" dirty="0" smtClean="0"/>
              <a:t>Vztah lékaře a pacienta</a:t>
            </a:r>
          </a:p>
          <a:p>
            <a:pPr lvl="1"/>
            <a:r>
              <a:rPr lang="cs-CZ" dirty="0" smtClean="0"/>
              <a:t>Způsob komunikace</a:t>
            </a:r>
          </a:p>
          <a:p>
            <a:pPr lvl="1"/>
            <a:r>
              <a:rPr lang="cs-CZ" dirty="0" smtClean="0"/>
              <a:t>Zdravotnický materiál a pomůcky</a:t>
            </a:r>
          </a:p>
          <a:p>
            <a:pPr lvl="1"/>
            <a:r>
              <a:rPr lang="cs-CZ" dirty="0" smtClean="0"/>
              <a:t>Preskripce léků </a:t>
            </a:r>
          </a:p>
        </p:txBody>
      </p:sp>
    </p:spTree>
    <p:extLst>
      <p:ext uri="{BB962C8B-B14F-4D97-AF65-F5344CB8AC3E}">
        <p14:creationId xmlns:p14="http://schemas.microsoft.com/office/powerpoint/2010/main" val="869647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kategorie Přístup ke zdraví a nemoci</a:t>
            </a:r>
          </a:p>
          <a:p>
            <a:pPr lvl="1"/>
            <a:r>
              <a:rPr lang="cs-CZ" dirty="0" smtClean="0"/>
              <a:t>Doplňky stravy a psychofarmaka</a:t>
            </a:r>
          </a:p>
          <a:p>
            <a:pPr lvl="1"/>
            <a:r>
              <a:rPr lang="cs-CZ" dirty="0" smtClean="0"/>
              <a:t>Přístup k léčbě</a:t>
            </a:r>
          </a:p>
          <a:p>
            <a:pPr lvl="2"/>
            <a:r>
              <a:rPr lang="cs-CZ" dirty="0" smtClean="0"/>
              <a:t>Abúzus alkoholu</a:t>
            </a:r>
          </a:p>
          <a:p>
            <a:pPr lvl="2"/>
            <a:r>
              <a:rPr lang="cs-CZ" dirty="0" smtClean="0"/>
              <a:t>Větší odolnost – „více vydrží“</a:t>
            </a:r>
          </a:p>
          <a:p>
            <a:pPr lvl="2"/>
            <a:r>
              <a:rPr lang="cs-CZ" dirty="0" smtClean="0"/>
              <a:t>Stres, deprese, psychiatrické potíže, často </a:t>
            </a:r>
            <a:r>
              <a:rPr lang="cs-CZ" dirty="0" err="1" smtClean="0"/>
              <a:t>psychosomatizované</a:t>
            </a:r>
            <a:endParaRPr lang="cs-CZ" dirty="0"/>
          </a:p>
          <a:p>
            <a:r>
              <a:rPr lang="cs-CZ" dirty="0" smtClean="0"/>
              <a:t>Kategorie Předsudky</a:t>
            </a:r>
          </a:p>
          <a:p>
            <a:pPr lvl="1"/>
            <a:r>
              <a:rPr lang="cs-CZ" dirty="0" smtClean="0"/>
              <a:t>Očkování</a:t>
            </a:r>
          </a:p>
          <a:p>
            <a:pPr lvl="1"/>
            <a:r>
              <a:rPr lang="cs-CZ" dirty="0" smtClean="0"/>
              <a:t>Zneužívání zdravotní péče</a:t>
            </a:r>
          </a:p>
          <a:p>
            <a:pPr marL="457200" lvl="1" indent="0"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83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událost/kulturní 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dvou kultur s vlastní dějinnou narací</a:t>
            </a:r>
          </a:p>
          <a:p>
            <a:r>
              <a:rPr lang="cs-CZ" dirty="0" smtClean="0"/>
              <a:t>Kdo je ten druhý?</a:t>
            </a:r>
          </a:p>
          <a:p>
            <a:r>
              <a:rPr lang="cs-CZ" dirty="0" smtClean="0"/>
              <a:t>Minulost - Kolumbus</a:t>
            </a:r>
          </a:p>
          <a:p>
            <a:r>
              <a:rPr lang="cs-CZ" dirty="0" smtClean="0"/>
              <a:t>Současnost – na mikroúrovni kmeny na hranicích </a:t>
            </a:r>
            <a:r>
              <a:rPr lang="cs-CZ" dirty="0"/>
              <a:t>B</a:t>
            </a:r>
            <a:r>
              <a:rPr lang="cs-CZ" dirty="0" smtClean="0"/>
              <a:t>razílie a Peru</a:t>
            </a:r>
          </a:p>
          <a:p>
            <a:r>
              <a:rPr lang="cs-CZ" dirty="0" smtClean="0"/>
              <a:t>Budoucnost - meziplanetární kontakty</a:t>
            </a:r>
          </a:p>
          <a:p>
            <a:r>
              <a:rPr lang="cs-CZ" dirty="0" smtClean="0"/>
              <a:t>Má minimálně dva svědky a dvě rovnocenné interpretace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090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Finsko </a:t>
            </a:r>
          </a:p>
          <a:p>
            <a:pPr lvl="1"/>
            <a:r>
              <a:rPr lang="cs-CZ" dirty="0" smtClean="0"/>
              <a:t>zdravotní sestra ve škole, součást týmu ostatních (především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Ped</a:t>
            </a:r>
            <a:r>
              <a:rPr lang="cs-CZ" dirty="0" smtClean="0"/>
              <a:t>.)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reventivní prohlídky – sestra + lékař ve škole</a:t>
            </a:r>
          </a:p>
          <a:p>
            <a:pPr lvl="1"/>
            <a:r>
              <a:rPr lang="cs-CZ" dirty="0" smtClean="0"/>
              <a:t> zodpovědnost za zdravotní stav dětí i cestou do školy a ze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82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Madeleine </a:t>
            </a:r>
            <a:r>
              <a:rPr lang="cs-CZ" dirty="0" err="1" smtClean="0"/>
              <a:t>Leiningerová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zakladatelka </a:t>
            </a:r>
            <a:r>
              <a:rPr lang="cs-CZ" dirty="0" err="1" smtClean="0"/>
              <a:t>transkulturního</a:t>
            </a:r>
            <a:r>
              <a:rPr lang="cs-CZ" dirty="0" smtClean="0"/>
              <a:t> ošetřovatelství – 50. léta 20</a:t>
            </a:r>
            <a:r>
              <a:rPr lang="cs-CZ" dirty="0"/>
              <a:t>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ranskulturní</a:t>
            </a:r>
            <a:r>
              <a:rPr lang="cs-CZ" dirty="0" smtClean="0"/>
              <a:t> </a:t>
            </a:r>
            <a:r>
              <a:rPr lang="cs-CZ" dirty="0"/>
              <a:t>ošetřovatelství je významná oblast studia a praxe orientovaná na komparativní významy kulturní </a:t>
            </a:r>
            <a:r>
              <a:rPr lang="cs-CZ" dirty="0" smtClean="0"/>
              <a:t>péče, </a:t>
            </a:r>
            <a:r>
              <a:rPr lang="cs-CZ" dirty="0"/>
              <a:t>víry a praktiky individuí či skupin stejných či odlišných </a:t>
            </a:r>
            <a:r>
              <a:rPr lang="cs-CZ" dirty="0" smtClean="0"/>
              <a:t>kultur </a:t>
            </a:r>
          </a:p>
          <a:p>
            <a:r>
              <a:rPr lang="cs-CZ" dirty="0"/>
              <a:t>c</a:t>
            </a:r>
            <a:r>
              <a:rPr lang="cs-CZ" dirty="0" smtClean="0"/>
              <a:t>íl - poskytovat </a:t>
            </a:r>
            <a:r>
              <a:rPr lang="cs-CZ" dirty="0"/>
              <a:t>kulturně shodnou a diferencovanou péči praktikovanou pro zdravé a nemocné lidi anebo jim pomáhat čelit nepříznivým lidským podmínkám, chorobě či umírání kulturně vhodným </a:t>
            </a:r>
            <a:r>
              <a:rPr lang="cs-CZ" dirty="0" smtClean="0"/>
              <a:t>způsobem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63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 politický kontext</a:t>
            </a:r>
          </a:p>
          <a:p>
            <a:r>
              <a:rPr lang="cs-CZ" dirty="0" smtClean="0"/>
              <a:t>Téma se v sociálních vědách objevuje v 19. století – popis imigrantských kultur, mapování života v ghettech</a:t>
            </a:r>
          </a:p>
          <a:p>
            <a:r>
              <a:rPr lang="cs-CZ" dirty="0"/>
              <a:t>U</a:t>
            </a:r>
            <a:r>
              <a:rPr lang="cs-CZ" dirty="0" smtClean="0"/>
              <a:t>rbanizace a uspořádávání měst</a:t>
            </a:r>
          </a:p>
          <a:p>
            <a:r>
              <a:rPr lang="cs-CZ" dirty="0" smtClean="0"/>
              <a:t>Paradox – problémy druhé či třetí generace</a:t>
            </a:r>
          </a:p>
          <a:p>
            <a:r>
              <a:rPr lang="cs-CZ" dirty="0" smtClean="0"/>
              <a:t>Výrazný nárůst </a:t>
            </a:r>
            <a:r>
              <a:rPr lang="cs-CZ" dirty="0"/>
              <a:t>p</a:t>
            </a:r>
            <a:r>
              <a:rPr lang="cs-CZ" dirty="0" smtClean="0"/>
              <a:t>ublikací – více v oblasti sociologie, pedagogiky, až poté psychologie</a:t>
            </a:r>
          </a:p>
          <a:p>
            <a:r>
              <a:rPr lang="cs-CZ" dirty="0" err="1" smtClean="0"/>
              <a:t>Feuerstein</a:t>
            </a:r>
            <a:r>
              <a:rPr lang="cs-CZ" dirty="0" smtClean="0"/>
              <a:t> – zdůraznění problémů identity</a:t>
            </a:r>
          </a:p>
          <a:p>
            <a:r>
              <a:rPr lang="cs-CZ" dirty="0" smtClean="0"/>
              <a:t>Imigrace a diverzita – rozdíl Evropy a USA</a:t>
            </a:r>
          </a:p>
          <a:p>
            <a:r>
              <a:rPr lang="cs-CZ" dirty="0" smtClean="0"/>
              <a:t>Intenzita odlišnosti – „třetí svět“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4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změny, k nimž dochází vlivem kulturního kontaktu</a:t>
            </a:r>
          </a:p>
          <a:p>
            <a:r>
              <a:rPr lang="cs-CZ" dirty="0" smtClean="0"/>
              <a:t>Zkušenost jednotlivců či skupiny, kteří jsou konfrontováni se změnami ve svém kulturním prostředí</a:t>
            </a:r>
          </a:p>
          <a:p>
            <a:r>
              <a:rPr lang="cs-CZ" dirty="0" smtClean="0"/>
              <a:t>Skupiny/jednotlivci z různých kultur vstupují do stálého bezprostředního kontaktu, který vede ke změnám v původních kulturních vzorech jedné nebo obou skupin (</a:t>
            </a:r>
            <a:r>
              <a:rPr lang="cs-CZ" dirty="0" err="1" smtClean="0"/>
              <a:t>Redfield</a:t>
            </a:r>
            <a:r>
              <a:rPr lang="cs-CZ" dirty="0" smtClean="0"/>
              <a:t>, 1935)</a:t>
            </a:r>
          </a:p>
          <a:p>
            <a:r>
              <a:rPr lang="cs-CZ" dirty="0" smtClean="0"/>
              <a:t>Difuze kulturních prvků</a:t>
            </a:r>
          </a:p>
          <a:p>
            <a:r>
              <a:rPr lang="cs-CZ" dirty="0" smtClean="0"/>
              <a:t>Původní (první) x kontaktní kultura</a:t>
            </a:r>
          </a:p>
          <a:p>
            <a:r>
              <a:rPr lang="cs-CZ" dirty="0" smtClean="0"/>
              <a:t>Kulturní šok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1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W. </a:t>
            </a:r>
            <a:r>
              <a:rPr lang="cs-CZ" dirty="0" err="1" smtClean="0"/>
              <a:t>Berry</a:t>
            </a:r>
            <a:r>
              <a:rPr lang="cs-CZ" dirty="0" smtClean="0"/>
              <a:t> – akulturační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přisuzované hodnoty</a:t>
            </a:r>
          </a:p>
          <a:p>
            <a:pPr lvl="1"/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Marginalizace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1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Konfrontace kultur – poznání kladů a záporů</a:t>
            </a:r>
          </a:p>
          <a:p>
            <a:r>
              <a:rPr lang="cs-CZ" dirty="0" smtClean="0"/>
              <a:t>Akceptování některých kulturních obsahů, jejich selekce</a:t>
            </a:r>
          </a:p>
          <a:p>
            <a:r>
              <a:rPr lang="cs-CZ" dirty="0" smtClean="0"/>
              <a:t>Přijetí do vlastního kulturního systému</a:t>
            </a:r>
          </a:p>
          <a:p>
            <a:r>
              <a:rPr lang="cs-CZ" dirty="0" smtClean="0"/>
              <a:t>Modifikace x eliminace</a:t>
            </a:r>
          </a:p>
          <a:p>
            <a:r>
              <a:rPr lang="cs-CZ" dirty="0" smtClean="0"/>
              <a:t>Akulturační reakce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6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9760"/>
            <a:ext cx="10515600" cy="4523740"/>
          </a:xfrm>
        </p:spPr>
        <p:txBody>
          <a:bodyPr>
            <a:normAutofit/>
          </a:bodyPr>
          <a:lstStyle/>
          <a:p>
            <a:r>
              <a:rPr lang="cs-CZ" dirty="0" smtClean="0"/>
              <a:t>Formální i neformální přejímání kulturních norem a zkušeností v průběhu ontogeneze</a:t>
            </a:r>
          </a:p>
          <a:p>
            <a:r>
              <a:rPr lang="cs-CZ" dirty="0" smtClean="0"/>
              <a:t>Proces adaptace jedince na určitou kulturu</a:t>
            </a:r>
          </a:p>
          <a:p>
            <a:r>
              <a:rPr lang="cs-CZ" dirty="0" smtClean="0"/>
              <a:t>Vrůstání jedince do kultury ve formě učení</a:t>
            </a:r>
          </a:p>
          <a:p>
            <a:r>
              <a:rPr lang="cs-CZ" dirty="0" smtClean="0"/>
              <a:t>Jazyková úroveň je markantní</a:t>
            </a:r>
          </a:p>
          <a:p>
            <a:r>
              <a:rPr lang="cs-CZ" dirty="0" smtClean="0"/>
              <a:t>Vytváření kulturní identity (citlivé období?, konfúzní identita), vědomí příslušnosti, přijímaná očekávání</a:t>
            </a:r>
          </a:p>
          <a:p>
            <a:r>
              <a:rPr lang="cs-CZ" dirty="0" smtClean="0"/>
              <a:t>Vliv kultury na psychické </a:t>
            </a:r>
            <a:r>
              <a:rPr lang="cs-CZ" dirty="0" smtClean="0"/>
              <a:t>poruchy – kulturně vázané psychiatrické syndromy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5314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Kulturně </a:t>
            </a:r>
            <a:r>
              <a:rPr lang="cs-CZ" dirty="0"/>
              <a:t>vázané psychiatrické </a:t>
            </a:r>
            <a:r>
              <a:rPr lang="cs-CZ" dirty="0" smtClean="0"/>
              <a:t>syndromy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bound</a:t>
            </a:r>
            <a:r>
              <a:rPr lang="cs-CZ" dirty="0" smtClean="0"/>
              <a:t> </a:t>
            </a:r>
            <a:r>
              <a:rPr lang="cs-CZ" dirty="0" err="1" smtClean="0"/>
              <a:t>syndroms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yskytují se pouze v konkrétní společnosti, kultuře</a:t>
            </a: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námé a uznávané coby nemoci x chování buď zcela neznáme nebo bez statutu nemoci</a:t>
            </a:r>
          </a:p>
          <a:p>
            <a:r>
              <a:rPr lang="cs-CZ" dirty="0"/>
              <a:t>n</a:t>
            </a:r>
            <a:r>
              <a:rPr lang="cs-CZ" dirty="0" smtClean="0"/>
              <a:t>epatří sem nemoci se </a:t>
            </a:r>
            <a:r>
              <a:rPr lang="cs-CZ" dirty="0"/>
              <a:t>známým původem - nemoci či abnormality, způsobené </a:t>
            </a:r>
            <a:r>
              <a:rPr lang="cs-CZ" dirty="0" smtClean="0"/>
              <a:t>vlivem </a:t>
            </a:r>
            <a:r>
              <a:rPr lang="cs-CZ" dirty="0"/>
              <a:t>prostředí, </a:t>
            </a:r>
            <a:r>
              <a:rPr lang="cs-CZ" dirty="0" smtClean="0"/>
              <a:t>genetiky, etnickými rituály atd. (intolerance laktózy v dospělosti - jižní Amerika, Afrika, Asie 95 % versus severní Evropa 15-20 %)</a:t>
            </a:r>
          </a:p>
          <a:p>
            <a:r>
              <a:rPr lang="cs-CZ" dirty="0"/>
              <a:t>t</a:t>
            </a:r>
            <a:r>
              <a:rPr lang="cs-CZ" dirty="0" smtClean="0"/>
              <a:t>ypický příklad:</a:t>
            </a:r>
          </a:p>
          <a:p>
            <a:pPr lvl="1"/>
            <a:r>
              <a:rPr lang="cs-CZ" dirty="0" err="1" smtClean="0"/>
              <a:t>Taijin</a:t>
            </a:r>
            <a:r>
              <a:rPr lang="cs-CZ" dirty="0" smtClean="0"/>
              <a:t> </a:t>
            </a:r>
            <a:r>
              <a:rPr lang="cs-CZ" dirty="0" err="1" smtClean="0"/>
              <a:t>kyofusho</a:t>
            </a:r>
            <a:r>
              <a:rPr lang="cs-CZ" dirty="0" smtClean="0"/>
              <a:t> v Japonsku</a:t>
            </a:r>
          </a:p>
          <a:p>
            <a:pPr lvl="1"/>
            <a:r>
              <a:rPr lang="cs-CZ" dirty="0" smtClean="0"/>
              <a:t>Syndrom apatických dětí (=syndrom rezignace) ve Švédsku</a:t>
            </a:r>
          </a:p>
        </p:txBody>
      </p:sp>
    </p:spTree>
    <p:extLst>
      <p:ext uri="{BB962C8B-B14F-4D97-AF65-F5344CB8AC3E}">
        <p14:creationId xmlns:p14="http://schemas.microsoft.com/office/powerpoint/2010/main" val="246549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Taijin</a:t>
            </a:r>
            <a:r>
              <a:rPr lang="cs-CZ" dirty="0"/>
              <a:t> </a:t>
            </a:r>
            <a:r>
              <a:rPr lang="cs-CZ" dirty="0" err="1"/>
              <a:t>kyofusho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význam: </a:t>
            </a:r>
            <a:r>
              <a:rPr lang="cs-CZ" dirty="0" err="1" smtClean="0"/>
              <a:t>sho</a:t>
            </a:r>
            <a:r>
              <a:rPr lang="cs-CZ" dirty="0" smtClean="0"/>
              <a:t> </a:t>
            </a:r>
            <a:r>
              <a:rPr lang="cs-CZ" dirty="0"/>
              <a:t>– porucha, </a:t>
            </a:r>
            <a:r>
              <a:rPr lang="cs-CZ" dirty="0" err="1" smtClean="0"/>
              <a:t>kyofu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strach, </a:t>
            </a:r>
            <a:r>
              <a:rPr lang="cs-CZ" dirty="0" err="1" smtClean="0"/>
              <a:t>taijin</a:t>
            </a:r>
            <a:r>
              <a:rPr lang="cs-CZ" dirty="0" smtClean="0"/>
              <a:t> </a:t>
            </a:r>
            <a:r>
              <a:rPr lang="cs-CZ" dirty="0"/>
              <a:t>– mezilidské </a:t>
            </a:r>
            <a:r>
              <a:rPr lang="cs-CZ" dirty="0" smtClean="0"/>
              <a:t>vztahy </a:t>
            </a:r>
          </a:p>
          <a:p>
            <a:r>
              <a:rPr lang="cs-CZ" dirty="0"/>
              <a:t>l</a:t>
            </a:r>
            <a:r>
              <a:rPr lang="cs-CZ" dirty="0" smtClean="0"/>
              <a:t>idé mají </a:t>
            </a:r>
            <a:r>
              <a:rPr lang="cs-CZ" dirty="0"/>
              <a:t>strach z toho, jak jejich tělo a jeho funkce vnímají lidé </a:t>
            </a:r>
            <a:r>
              <a:rPr lang="cs-CZ" dirty="0" smtClean="0"/>
              <a:t>okolo</a:t>
            </a:r>
          </a:p>
          <a:p>
            <a:r>
              <a:rPr lang="cs-CZ" dirty="0" smtClean="0"/>
              <a:t>stydí se za své </a:t>
            </a:r>
            <a:r>
              <a:rPr lang="cs-CZ" dirty="0"/>
              <a:t>tělo a jeho funkce </a:t>
            </a:r>
            <a:r>
              <a:rPr lang="cs-CZ" dirty="0" smtClean="0"/>
              <a:t>stydí</a:t>
            </a:r>
          </a:p>
          <a:p>
            <a:pPr lvl="1"/>
            <a:r>
              <a:rPr lang="cs-CZ" dirty="0" smtClean="0"/>
              <a:t>strach </a:t>
            </a:r>
            <a:r>
              <a:rPr lang="cs-CZ" dirty="0"/>
              <a:t>z vlastního </a:t>
            </a:r>
            <a:r>
              <a:rPr lang="cs-CZ" dirty="0" smtClean="0"/>
              <a:t>pachu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trach z toho, jak </a:t>
            </a:r>
            <a:r>
              <a:rPr lang="cs-CZ" dirty="0"/>
              <a:t>se </a:t>
            </a:r>
            <a:r>
              <a:rPr lang="cs-CZ" dirty="0" smtClean="0"/>
              <a:t>pohybují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trach z vlastního vzhledu (jak působí na okolí) </a:t>
            </a:r>
            <a:endParaRPr lang="cs-CZ" dirty="0"/>
          </a:p>
          <a:p>
            <a:pPr lvl="1"/>
            <a:r>
              <a:rPr lang="cs-CZ" dirty="0" smtClean="0"/>
              <a:t>strach z toho, že vlastní </a:t>
            </a:r>
            <a:r>
              <a:rPr lang="cs-CZ" dirty="0"/>
              <a:t>postoje, chování, </a:t>
            </a:r>
            <a:r>
              <a:rPr lang="cs-CZ" dirty="0" smtClean="0"/>
              <a:t>víra, názory </a:t>
            </a:r>
            <a:r>
              <a:rPr lang="cs-CZ" dirty="0"/>
              <a:t>jsou odlišné od </a:t>
            </a:r>
            <a:r>
              <a:rPr lang="cs-CZ" dirty="0" smtClean="0"/>
              <a:t>ostatních… </a:t>
            </a:r>
          </a:p>
          <a:p>
            <a:pPr lvl="1"/>
            <a:r>
              <a:rPr lang="cs-CZ" dirty="0" smtClean="0"/>
              <a:t>nechtějí </a:t>
            </a:r>
            <a:r>
              <a:rPr lang="cs-CZ" dirty="0"/>
              <a:t>druhé lidi obtěžovat, urážet svým </a:t>
            </a:r>
            <a:r>
              <a:rPr lang="cs-CZ" dirty="0" smtClean="0"/>
              <a:t>vzhledem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omatické projevy – panické záchvaty, potíže s dýcháním, bušení srdce… </a:t>
            </a:r>
          </a:p>
          <a:p>
            <a:r>
              <a:rPr lang="cs-CZ" dirty="0"/>
              <a:t>c</a:t>
            </a:r>
            <a:r>
              <a:rPr lang="cs-CZ" dirty="0" smtClean="0"/>
              <a:t>ca 15-20 % japonské a korejské populace v posledních 20 letech, rozšíření i do </a:t>
            </a:r>
            <a:r>
              <a:rPr lang="cs-CZ" dirty="0" err="1" smtClean="0"/>
              <a:t>Indonesie</a:t>
            </a:r>
            <a:r>
              <a:rPr lang="cs-CZ" dirty="0" smtClean="0"/>
              <a:t> a Švýcarska </a:t>
            </a:r>
          </a:p>
          <a:p>
            <a:pPr lvl="1"/>
            <a:r>
              <a:rPr lang="cs-CZ" sz="1800" dirty="0" err="1" smtClean="0"/>
              <a:t>Vriends</a:t>
            </a:r>
            <a:r>
              <a:rPr lang="cs-CZ" sz="1800" dirty="0" smtClean="0"/>
              <a:t>, </a:t>
            </a:r>
            <a:r>
              <a:rPr lang="cs-CZ" sz="1800" dirty="0" err="1" smtClean="0"/>
              <a:t>Pfaltz</a:t>
            </a:r>
            <a:r>
              <a:rPr lang="cs-CZ" sz="1800" dirty="0" smtClean="0"/>
              <a:t>, </a:t>
            </a:r>
            <a:r>
              <a:rPr lang="cs-CZ" sz="1800" dirty="0" err="1" smtClean="0"/>
              <a:t>Novianti</a:t>
            </a:r>
            <a:r>
              <a:rPr lang="cs-CZ" sz="1800" dirty="0" smtClean="0"/>
              <a:t>, </a:t>
            </a:r>
            <a:r>
              <a:rPr lang="cs-CZ" sz="1800" dirty="0" err="1" smtClean="0"/>
              <a:t>Hadiyono</a:t>
            </a:r>
            <a:r>
              <a:rPr lang="cs-CZ" sz="1800" dirty="0" smtClean="0"/>
              <a:t> (2013). </a:t>
            </a:r>
            <a:r>
              <a:rPr lang="en-US" sz="1800" dirty="0" err="1" smtClean="0"/>
              <a:t>Taijin</a:t>
            </a:r>
            <a:r>
              <a:rPr lang="en-US" sz="1800" dirty="0" smtClean="0"/>
              <a:t> </a:t>
            </a:r>
            <a:r>
              <a:rPr lang="en-US" sz="1800" dirty="0" err="1"/>
              <a:t>kyofusho</a:t>
            </a:r>
            <a:r>
              <a:rPr lang="en-US" sz="1800" dirty="0"/>
              <a:t> and social anxiety and their clinical relevance in Indonesia and Switzerland</a:t>
            </a:r>
            <a:endParaRPr lang="cs-CZ" sz="1800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511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1302</Words>
  <Application>Microsoft Office PowerPoint</Application>
  <PresentationFormat>Širokoúhlá obrazovka</PresentationFormat>
  <Paragraphs>152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Základní pojmy z interkulturní psychologie</vt:lpstr>
      <vt:lpstr>Kontaktní událost/kulturní kontakt</vt:lpstr>
      <vt:lpstr>Imigrace</vt:lpstr>
      <vt:lpstr>Akulturace</vt:lpstr>
      <vt:lpstr>J. W. Berry – akulturační strategie</vt:lpstr>
      <vt:lpstr>Fáze akulturace</vt:lpstr>
      <vt:lpstr>Enkulturace</vt:lpstr>
      <vt:lpstr>Kulturně vázané psychiatrické syndromy Culture bound syndroms</vt:lpstr>
      <vt:lpstr>Taijin kyofusho</vt:lpstr>
      <vt:lpstr>Kulturně vázané psychiatrické syndromy </vt:lpstr>
      <vt:lpstr>Kulturní etnocentrismus</vt:lpstr>
      <vt:lpstr>Druhy etnocentrismu</vt:lpstr>
      <vt:lpstr>Kulturní relativismus</vt:lpstr>
      <vt:lpstr>Konvergence a divergence</vt:lpstr>
      <vt:lpstr>Multikulturalismus</vt:lpstr>
      <vt:lpstr>Výsledné stavy kulturního kontaktu</vt:lpstr>
      <vt:lpstr>Výsledné stavy kulturního kontaktu</vt:lpstr>
      <vt:lpstr>Příklady ve zdravotnictví</vt:lpstr>
      <vt:lpstr>Příklady ve zdravotnictví</vt:lpstr>
      <vt:lpstr>Příklady ve zdravotnictví</vt:lpstr>
      <vt:lpstr>Madeleine Leiningerová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z interkulturní psychologie</dc:title>
  <dc:creator>Denglerova</dc:creator>
  <cp:lastModifiedBy>Denisa Denglerová</cp:lastModifiedBy>
  <cp:revision>27</cp:revision>
  <dcterms:created xsi:type="dcterms:W3CDTF">2018-09-18T13:02:56Z</dcterms:created>
  <dcterms:modified xsi:type="dcterms:W3CDTF">2024-12-02T10:21:58Z</dcterms:modified>
</cp:coreProperties>
</file>