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0" r:id="rId33"/>
    <p:sldId id="287" r:id="rId34"/>
    <p:sldId id="288" r:id="rId35"/>
    <p:sldId id="289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CF4CBB-011F-0EDA-570F-8B6172F89CB4}" v="2" dt="2024-02-27T11:08:02.7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931" autoAdjust="0"/>
  </p:normalViewPr>
  <p:slideViewPr>
    <p:cSldViewPr snapToGrid="0">
      <p:cViewPr varScale="1">
        <p:scale>
          <a:sx n="98" d="100"/>
          <a:sy n="98" d="100"/>
        </p:scale>
        <p:origin x="82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F8F8-3BD7-4DE1-A1EF-4771FAA763A4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9C6-F2EC-4D31-9FAE-FB376FAA89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060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F8F8-3BD7-4DE1-A1EF-4771FAA763A4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9C6-F2EC-4D31-9FAE-FB376FAA89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252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F8F8-3BD7-4DE1-A1EF-4771FAA763A4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9C6-F2EC-4D31-9FAE-FB376FAA89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1761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í snímek – inverz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3" y="411640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2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79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31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F8F8-3BD7-4DE1-A1EF-4771FAA763A4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9C6-F2EC-4D31-9FAE-FB376FAA89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78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F8F8-3BD7-4DE1-A1EF-4771FAA763A4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9C6-F2EC-4D31-9FAE-FB376FAA89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1603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F8F8-3BD7-4DE1-A1EF-4771FAA763A4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9C6-F2EC-4D31-9FAE-FB376FAA89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6380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F8F8-3BD7-4DE1-A1EF-4771FAA763A4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9C6-F2EC-4D31-9FAE-FB376FAA89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237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F8F8-3BD7-4DE1-A1EF-4771FAA763A4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9C6-F2EC-4D31-9FAE-FB376FAA89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593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F8F8-3BD7-4DE1-A1EF-4771FAA763A4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9C6-F2EC-4D31-9FAE-FB376FAA89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977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F8F8-3BD7-4DE1-A1EF-4771FAA763A4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9C6-F2EC-4D31-9FAE-FB376FAA89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134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F8F8-3BD7-4DE1-A1EF-4771FAA763A4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9C6-F2EC-4D31-9FAE-FB376FAA89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38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BD4F8F8-3BD7-4DE1-A1EF-4771FAA763A4}" type="datetimeFigureOut">
              <a:rPr lang="cs-CZ" smtClean="0"/>
              <a:pPr/>
              <a:t>20.11.2024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996C39C6-F2EC-4D31-9FAE-FB376FAA89C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957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00D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geekymedics.com/cervical-spine-x-ray-interpretation-osce-guide/" TargetMode="External"/><Relationship Id="rId3" Type="http://schemas.openxmlformats.org/officeDocument/2006/relationships/hyperlink" Target="https://www.wikiskripta.eu/w/Chipaultovo_pravidlo" TargetMode="External"/><Relationship Id="rId7" Type="http://schemas.openxmlformats.org/officeDocument/2006/relationships/hyperlink" Target="https://www.orthobullets.com/spine/2003/spine-biomechanics" TargetMode="External"/><Relationship Id="rId12" Type="http://schemas.openxmlformats.org/officeDocument/2006/relationships/hyperlink" Target="https://radiopaedia.org/cases/normal-cervical-spine-mri-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z.pinterest.com/pin/533746993314818464/" TargetMode="External"/><Relationship Id="rId11" Type="http://schemas.openxmlformats.org/officeDocument/2006/relationships/hyperlink" Target="https://radiopaedia.org/images/16085487?case_id=39801" TargetMode="External"/><Relationship Id="rId5" Type="http://schemas.openxmlformats.org/officeDocument/2006/relationships/hyperlink" Target="https://radiologykey.com/back-and-spinal-cord-2/" TargetMode="External"/><Relationship Id="rId10" Type="http://schemas.openxmlformats.org/officeDocument/2006/relationships/hyperlink" Target="https://quizlet.com/551292885/cervical-spine-tmj-flash-cards/" TargetMode="External"/><Relationship Id="rId4" Type="http://schemas.openxmlformats.org/officeDocument/2006/relationships/hyperlink" Target="https://befittrainingphysio.com/dermatomes-myotomes-and-reflexes-whats-it-all-about/" TargetMode="External"/><Relationship Id="rId9" Type="http://schemas.openxmlformats.org/officeDocument/2006/relationships/hyperlink" Target="https://radiopaedia.org/images/16084247?case_id=39801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sianspinejournal.org/journal/view.php?number=173" TargetMode="External"/><Relationship Id="rId13" Type="http://schemas.openxmlformats.org/officeDocument/2006/relationships/hyperlink" Target="https://www.alibaba.com/product-detail/Professional-Medical-Halo-Vest_60770545340.html" TargetMode="External"/><Relationship Id="rId3" Type="http://schemas.openxmlformats.org/officeDocument/2006/relationships/hyperlink" Target="https://aospine.aofoundation.org/-/media/project/aocmf/aospine/documents/clinical-library-and-tools/classifications/aos_injury_classification_pocket_card_thoracolumbar.pdf?la=en&amp;hash=952D7E944B0F0F541AB7B03B7421F03A021CA924" TargetMode="External"/><Relationship Id="rId7" Type="http://schemas.openxmlformats.org/officeDocument/2006/relationships/hyperlink" Target="https://radiopaedia.org/cases/fielding-and-hawkins-classification-of-atlantoaxial-rotatory-subluxation" TargetMode="External"/><Relationship Id="rId12" Type="http://schemas.openxmlformats.org/officeDocument/2006/relationships/hyperlink" Target="https://cz.pinterest.com/emilysteffensen/orthoses-spinal-management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aculty.washington.edu/jeff8rob/trauma-radiology-reference-resource/3-spine/jefferson-classification/" TargetMode="External"/><Relationship Id="rId11" Type="http://schemas.openxmlformats.org/officeDocument/2006/relationships/hyperlink" Target="https://is.muni.cz/th/trzel/Bakalarska_prace_Vojtech_Sevcik.pdf" TargetMode="External"/><Relationship Id="rId5" Type="http://schemas.openxmlformats.org/officeDocument/2006/relationships/hyperlink" Target="https://sites.uw.edu/eradsite/trauma-radiology-reference-resource/3-spine/atlanto-occipital-dissociation/" TargetMode="External"/><Relationship Id="rId10" Type="http://schemas.openxmlformats.org/officeDocument/2006/relationships/hyperlink" Target="https://orthopaedicprinciples.com/2017/10/hangmans-fracture/" TargetMode="External"/><Relationship Id="rId4" Type="http://schemas.openxmlformats.org/officeDocument/2006/relationships/hyperlink" Target="https://aneskey.com/cervical-thoracic-and-lumbar-fractures/" TargetMode="External"/><Relationship Id="rId9" Type="http://schemas.openxmlformats.org/officeDocument/2006/relationships/hyperlink" Target="https://www.injuryjournal.com/article/S0020-1383(20)30633-1/fulltext" TargetMode="External"/><Relationship Id="rId14" Type="http://schemas.openxmlformats.org/officeDocument/2006/relationships/hyperlink" Target="https://e-medicalbroker.com/en/products/braces-supports/back/tlso-braces/orliman-short-jewett-hyper-extension-spinal-brace-with-pubic-support-4395.html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d-nb.info/1160919631/34" TargetMode="External"/><Relationship Id="rId13" Type="http://schemas.openxmlformats.org/officeDocument/2006/relationships/hyperlink" Target="https://www.semanticscholar.org/paper/Long-Thoracic-and-Lumbar-Spinal-Stabilization-with-Kuroki-Inomata/6ba244f1dc30528dd9260812a91663f75d0f296a/figure/3" TargetMode="External"/><Relationship Id="rId3" Type="http://schemas.openxmlformats.org/officeDocument/2006/relationships/hyperlink" Target="https://surgeryreference.aofoundation.org/spine/trauma/occipitocervical/anderson-dalonzo-type-iii/posterior-c1-c2-fixation" TargetMode="External"/><Relationship Id="rId7" Type="http://schemas.openxmlformats.org/officeDocument/2006/relationships/hyperlink" Target="https://www.discspine.com/procedures/anterior-cervical-discectomy-and-fusion-acdf/" TargetMode="External"/><Relationship Id="rId12" Type="http://schemas.openxmlformats.org/officeDocument/2006/relationships/hyperlink" Target="https://orthostreams.com/2012/08/70-of-pedicle-screws-are-misplaced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rthoinfo.aaos.org/en/treatment/cervical-radiculopathy-surgical-treatment-options/" TargetMode="External"/><Relationship Id="rId11" Type="http://schemas.openxmlformats.org/officeDocument/2006/relationships/hyperlink" Target="https://totalspinebrain.com/kyphoplasty-for-compression-fractures/" TargetMode="External"/><Relationship Id="rId5" Type="http://schemas.openxmlformats.org/officeDocument/2006/relationships/hyperlink" Target="https://www.orthoindy.com/UserFiles/File/Posterior%20Cervical%20Fusion%20Surgery%20Guide(1).pdf" TargetMode="External"/><Relationship Id="rId10" Type="http://schemas.openxmlformats.org/officeDocument/2006/relationships/hyperlink" Target="https://altairhealth.com/altair-health-spine-center-procedures/lumbar-laminectomy/" TargetMode="External"/><Relationship Id="rId4" Type="http://schemas.openxmlformats.org/officeDocument/2006/relationships/hyperlink" Target="https://surgeryreference.aofoundation.org/spine/trauma/subaxial-cervical/c/cervical-spine-posterior-fixation#rod-insertion" TargetMode="External"/><Relationship Id="rId9" Type="http://schemas.openxmlformats.org/officeDocument/2006/relationships/hyperlink" Target="https://www.inspiredspine.com/conditions-treatments/treatments/minimally-invasive-spinal-surgeries/cervical-laminoplasty/" TargetMode="External"/><Relationship Id="rId14" Type="http://schemas.openxmlformats.org/officeDocument/2006/relationships/hyperlink" Target="https://invibio.com/spin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457FC-5DEE-4DD3-A392-AE51DA2F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944824"/>
            <a:ext cx="9936709" cy="1171580"/>
          </a:xfrm>
        </p:spPr>
        <p:txBody>
          <a:bodyPr>
            <a:normAutofit/>
          </a:bodyPr>
          <a:lstStyle/>
          <a:p>
            <a:r>
              <a:rPr lang="cs-CZ" dirty="0"/>
              <a:t>Poranění páteře a míchy</a:t>
            </a:r>
            <a:endParaRPr lang="cs-CZ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900668-58F8-4404-9B1F-82379F975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368" y="4116404"/>
            <a:ext cx="9936709" cy="1312861"/>
          </a:xfrm>
        </p:spPr>
        <p:txBody>
          <a:bodyPr>
            <a:norm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Martin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Kábela</a:t>
            </a:r>
            <a:r>
              <a:rPr lang="cs-CZ" dirty="0">
                <a:latin typeface="Arial" pitchFamily="34" charset="0"/>
                <a:cs typeface="Arial" pitchFamily="34" charset="0"/>
              </a:rPr>
              <a:t>, Vladimír Nekuda</a:t>
            </a:r>
          </a:p>
          <a:p>
            <a:r>
              <a:rPr lang="cs-CZ" sz="1500" i="1" dirty="0">
                <a:latin typeface="Arial" pitchFamily="34" charset="0"/>
                <a:cs typeface="Arial" pitchFamily="34" charset="0"/>
              </a:rPr>
              <a:t>Klinika úrazové chirurgie TC FN Brno</a:t>
            </a:r>
            <a:endParaRPr sz="1500" i="1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931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Diagnostika poranění páteře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Anamnéza</a:t>
            </a:r>
          </a:p>
          <a:p>
            <a:endParaRPr lang="cs-CZ" dirty="0"/>
          </a:p>
          <a:p>
            <a:r>
              <a:rPr lang="cs-CZ" dirty="0"/>
              <a:t>Neurologické vyšetření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Zobrazovací metody</a:t>
            </a:r>
          </a:p>
          <a:p>
            <a:pPr lvl="1"/>
            <a:r>
              <a:rPr lang="cs-CZ" dirty="0"/>
              <a:t>RTG </a:t>
            </a:r>
          </a:p>
          <a:p>
            <a:pPr lvl="2"/>
            <a:r>
              <a:rPr lang="cs-CZ" dirty="0"/>
              <a:t>Základní AP + bočná projekce</a:t>
            </a:r>
          </a:p>
          <a:p>
            <a:pPr lvl="2"/>
            <a:r>
              <a:rPr lang="cs-CZ" dirty="0"/>
              <a:t>„funkční snímky“</a:t>
            </a:r>
          </a:p>
          <a:p>
            <a:pPr lvl="2"/>
            <a:r>
              <a:rPr lang="cs-CZ" dirty="0"/>
              <a:t>Speciální projekce (</a:t>
            </a:r>
            <a:r>
              <a:rPr lang="cs-CZ" dirty="0" err="1"/>
              <a:t>Sandbergova</a:t>
            </a:r>
            <a:r>
              <a:rPr lang="cs-CZ" dirty="0"/>
              <a:t>, „</a:t>
            </a:r>
            <a:r>
              <a:rPr lang="cs-CZ" dirty="0" err="1"/>
              <a:t>plaváček</a:t>
            </a:r>
            <a:r>
              <a:rPr lang="cs-CZ" dirty="0"/>
              <a:t>“)</a:t>
            </a:r>
          </a:p>
          <a:p>
            <a:pPr lvl="1"/>
            <a:r>
              <a:rPr lang="cs-CZ" dirty="0"/>
              <a:t>CT</a:t>
            </a:r>
          </a:p>
          <a:p>
            <a:pPr lvl="1"/>
            <a:r>
              <a:rPr lang="cs-CZ" dirty="0"/>
              <a:t>NMR</a:t>
            </a:r>
          </a:p>
          <a:p>
            <a:pPr lvl="1"/>
            <a:endParaRPr lang="cs-CZ" dirty="0"/>
          </a:p>
        </p:txBody>
      </p:sp>
      <p:pic>
        <p:nvPicPr>
          <p:cNvPr id="5" name="Obrázek9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6172200" y="2045970"/>
            <a:ext cx="4709160" cy="341264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283400" y="6092944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7</a:t>
            </a:r>
          </a:p>
        </p:txBody>
      </p:sp>
    </p:spTree>
    <p:extLst>
      <p:ext uri="{BB962C8B-B14F-4D97-AF65-F5344CB8AC3E}">
        <p14:creationId xmlns:p14="http://schemas.microsoft.com/office/powerpoint/2010/main" val="1028142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11"/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2800031" y="2240280"/>
            <a:ext cx="1943420" cy="2717404"/>
          </a:xfrm>
          <a:prstGeom prst="rect">
            <a:avLst/>
          </a:prstGeom>
        </p:spPr>
      </p:pic>
      <p:pic>
        <p:nvPicPr>
          <p:cNvPr id="6" name="Obrázek10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742950" y="1143000"/>
            <a:ext cx="2057081" cy="2691766"/>
          </a:xfrm>
          <a:prstGeom prst="rect">
            <a:avLst/>
          </a:prstGeom>
        </p:spPr>
      </p:pic>
      <p:pic>
        <p:nvPicPr>
          <p:cNvPr id="7" name="Obrázek12"/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743451" y="3834766"/>
            <a:ext cx="2194559" cy="2782727"/>
          </a:xfrm>
          <a:prstGeom prst="rect">
            <a:avLst/>
          </a:prstGeom>
        </p:spPr>
      </p:pic>
      <p:pic>
        <p:nvPicPr>
          <p:cNvPr id="8" name="Obrázek13"/>
          <p:cNvPicPr>
            <a:picLocks noGrp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 bwMode="auto">
          <a:xfrm>
            <a:off x="7591424" y="1877061"/>
            <a:ext cx="3282315" cy="345503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05472" y="4211559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8a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688540" y="5418256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8b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938010" y="6248161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8c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9605010" y="5418256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9</a:t>
            </a:r>
          </a:p>
        </p:txBody>
      </p:sp>
    </p:spTree>
    <p:extLst>
      <p:ext uri="{BB962C8B-B14F-4D97-AF65-F5344CB8AC3E}">
        <p14:creationId xmlns:p14="http://schemas.microsoft.com/office/powerpoint/2010/main" val="2778297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Klasifikace poranění páteře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…by měla být popisná, určit podstatu poranění, jeho prognózu a být nápomocná v léčebném rozhodovacím algoritmu. V neposlední řadě umožnit jednoznačnou komunikaci mezi lékaři a statistické hodnocení pro vědecké účely. </a:t>
            </a:r>
          </a:p>
          <a:p>
            <a:pPr marL="0" indent="0">
              <a:buNone/>
            </a:pPr>
            <a:r>
              <a:rPr lang="cs-CZ" dirty="0"/>
              <a:t>Všeobecně akceptovaným klasifikačním systémem pro dolní krční a </a:t>
            </a:r>
            <a:r>
              <a:rPr lang="cs-CZ" dirty="0" err="1"/>
              <a:t>thorakolumbální</a:t>
            </a:r>
            <a:r>
              <a:rPr lang="cs-CZ" dirty="0"/>
              <a:t> páteř je AO klasifikace, jejíž základ položil prof. </a:t>
            </a:r>
            <a:r>
              <a:rPr lang="cs-CZ" dirty="0" err="1"/>
              <a:t>Magerl</a:t>
            </a:r>
            <a:r>
              <a:rPr lang="cs-CZ" dirty="0"/>
              <a:t> již v roce 1994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 hangingPunct="0">
              <a:buNone/>
            </a:pPr>
            <a:r>
              <a:rPr lang="cs-CZ" dirty="0"/>
              <a:t>Podstatou dělení dle AO jsou tři typy poranění (stejně jako i v jiných oblastech)</a:t>
            </a:r>
          </a:p>
          <a:p>
            <a:pPr marL="0" indent="0" hangingPunct="0">
              <a:buNone/>
            </a:pPr>
            <a:r>
              <a:rPr lang="cs-CZ" dirty="0"/>
              <a:t> </a:t>
            </a:r>
          </a:p>
          <a:p>
            <a:pPr hangingPunct="0"/>
            <a:r>
              <a:rPr lang="cs-CZ" dirty="0"/>
              <a:t>A: poranění s kompresí obratlového těla (přední sloupec)</a:t>
            </a:r>
          </a:p>
          <a:p>
            <a:pPr hangingPunct="0"/>
            <a:r>
              <a:rPr lang="cs-CZ" dirty="0"/>
              <a:t>B: poranění obratlového těla (disku) s poraněním zadního sloupce (nestabilní v S rovině)</a:t>
            </a:r>
          </a:p>
          <a:p>
            <a:pPr hangingPunct="0"/>
            <a:r>
              <a:rPr lang="cs-CZ" dirty="0"/>
              <a:t>C: poranění předního i zadního sloupce s rotací (nestabilní ve dvou a více rovinách)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7338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AO klasifikace</a:t>
            </a:r>
          </a:p>
        </p:txBody>
      </p:sp>
      <p:pic>
        <p:nvPicPr>
          <p:cNvPr id="5" name="Obrázek2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6195060" y="1405890"/>
            <a:ext cx="4973125" cy="4549433"/>
          </a:xfrm>
          <a:prstGeom prst="rect">
            <a:avLst/>
          </a:prstGeom>
        </p:spPr>
      </p:pic>
      <p:pic>
        <p:nvPicPr>
          <p:cNvPr id="6" name="Obrázek3"/>
          <p:cNvPicPr>
            <a:picLocks noGrp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 bwMode="auto">
          <a:xfrm>
            <a:off x="720090" y="1405890"/>
            <a:ext cx="5326379" cy="477107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734260" y="6287254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10a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992060" y="6242288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10b</a:t>
            </a:r>
          </a:p>
        </p:txBody>
      </p:sp>
    </p:spTree>
    <p:extLst>
      <p:ext uri="{BB962C8B-B14F-4D97-AF65-F5344CB8AC3E}">
        <p14:creationId xmlns:p14="http://schemas.microsoft.com/office/powerpoint/2010/main" val="3502481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Klasifikace poranění C0-C2/3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112331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V této oblasti jsou akceptovány jednotlivé „původní“ klasifikace, snad s ohledem na anatomickou a biomechanickou složitost na straně jedné, snad s ohledem na uniformitu poranění na straně druhé. 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40130" y="2777489"/>
            <a:ext cx="10313670" cy="3399473"/>
          </a:xfrm>
        </p:spPr>
        <p:txBody>
          <a:bodyPr>
            <a:normAutofit fontScale="70000" lnSpcReduction="20000"/>
          </a:bodyPr>
          <a:lstStyle/>
          <a:p>
            <a:pPr hangingPunct="0"/>
            <a:r>
              <a:rPr lang="cs-CZ" dirty="0"/>
              <a:t>1, Poranění okcipitální kosti (C0): 	 	3 typy dle Andersona a </a:t>
            </a:r>
            <a:r>
              <a:rPr lang="cs-CZ" dirty="0" err="1"/>
              <a:t>Montesana</a:t>
            </a:r>
            <a:endParaRPr lang="cs-CZ" dirty="0"/>
          </a:p>
          <a:p>
            <a:pPr hangingPunct="0"/>
            <a:r>
              <a:rPr lang="cs-CZ" dirty="0"/>
              <a:t>2, Atlanto-okcipitální dislokace (C0/1): 	3 typy dle </a:t>
            </a:r>
            <a:r>
              <a:rPr lang="cs-CZ" dirty="0" err="1"/>
              <a:t>Traynelise</a:t>
            </a:r>
            <a:endParaRPr lang="cs-CZ" dirty="0"/>
          </a:p>
          <a:p>
            <a:pPr hangingPunct="0"/>
            <a:r>
              <a:rPr lang="cs-CZ" dirty="0"/>
              <a:t>3, Poranění C1: 				5 typů dle </a:t>
            </a:r>
            <a:r>
              <a:rPr lang="cs-CZ" dirty="0" err="1"/>
              <a:t>Gehweilera</a:t>
            </a:r>
            <a:endParaRPr lang="cs-CZ" dirty="0"/>
          </a:p>
          <a:p>
            <a:pPr marL="0" indent="0" hangingPunct="0">
              <a:buNone/>
            </a:pPr>
            <a:r>
              <a:rPr lang="cs-CZ" dirty="0"/>
              <a:t>				      </a:t>
            </a:r>
            <a:r>
              <a:rPr lang="cs-CZ" dirty="0" err="1"/>
              <a:t>Jeffersonova</a:t>
            </a:r>
            <a:r>
              <a:rPr lang="cs-CZ" dirty="0"/>
              <a:t> zlomenina (oba oblouky)</a:t>
            </a:r>
          </a:p>
          <a:p>
            <a:pPr hangingPunct="0"/>
            <a:r>
              <a:rPr lang="cs-CZ" dirty="0"/>
              <a:t>4, Atlanto-axiální nestabilita (C1/2): 		4 typy dle </a:t>
            </a:r>
            <a:r>
              <a:rPr lang="cs-CZ" dirty="0" err="1"/>
              <a:t>Fieldinga</a:t>
            </a:r>
            <a:r>
              <a:rPr lang="cs-CZ" dirty="0"/>
              <a:t> a Hawkinse</a:t>
            </a:r>
          </a:p>
          <a:p>
            <a:pPr hangingPunct="0"/>
            <a:r>
              <a:rPr lang="cs-CZ" dirty="0"/>
              <a:t>5, Poranění C2:	a, poranění </a:t>
            </a:r>
            <a:r>
              <a:rPr lang="cs-CZ" dirty="0" err="1"/>
              <a:t>dentu</a:t>
            </a:r>
            <a:r>
              <a:rPr lang="cs-CZ" dirty="0"/>
              <a:t>	3 typy dle Andersona a D </a:t>
            </a:r>
            <a:r>
              <a:rPr lang="cs-CZ" dirty="0" err="1"/>
              <a:t>Alonza</a:t>
            </a:r>
            <a:endParaRPr lang="cs-CZ" dirty="0"/>
          </a:p>
          <a:p>
            <a:pPr marL="0" indent="0" hangingPunct="0">
              <a:buNone/>
            </a:pPr>
            <a:r>
              <a:rPr lang="cs-CZ" dirty="0"/>
              <a:t>			b, poranění těla	3 typy</a:t>
            </a:r>
          </a:p>
          <a:p>
            <a:pPr hangingPunct="0"/>
            <a:r>
              <a:rPr lang="cs-CZ" dirty="0"/>
              <a:t>6, traumatická </a:t>
            </a:r>
            <a:r>
              <a:rPr lang="cs-CZ" dirty="0" err="1"/>
              <a:t>spondylolistéza</a:t>
            </a:r>
            <a:r>
              <a:rPr lang="cs-CZ" dirty="0"/>
              <a:t>  		3 typy dle </a:t>
            </a:r>
            <a:r>
              <a:rPr lang="cs-CZ" dirty="0" err="1"/>
              <a:t>Effendiho</a:t>
            </a:r>
            <a:endParaRPr lang="cs-CZ" dirty="0"/>
          </a:p>
          <a:p>
            <a:pPr marL="0" indent="0" hangingPunct="0">
              <a:buNone/>
            </a:pPr>
            <a:r>
              <a:rPr lang="cs-CZ" dirty="0"/>
              <a:t>	 (Katovská zlomenina)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7290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Poranění okcipitální kosti (C0):</a:t>
            </a:r>
            <a:br>
              <a:rPr lang="cs-CZ" dirty="0"/>
            </a:br>
            <a:r>
              <a:rPr lang="cs-CZ" dirty="0"/>
              <a:t>3 typy dle Andersona a </a:t>
            </a:r>
            <a:r>
              <a:rPr lang="cs-CZ" dirty="0" err="1"/>
              <a:t>Montesana</a:t>
            </a:r>
            <a:endParaRPr lang="cs-CZ" dirty="0"/>
          </a:p>
        </p:txBody>
      </p:sp>
      <p:pic>
        <p:nvPicPr>
          <p:cNvPr id="4" name="Obrázek14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508760" y="2183130"/>
            <a:ext cx="9292589" cy="326897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74640" y="6127234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11a</a:t>
            </a:r>
          </a:p>
        </p:txBody>
      </p:sp>
    </p:spTree>
    <p:extLst>
      <p:ext uri="{BB962C8B-B14F-4D97-AF65-F5344CB8AC3E}">
        <p14:creationId xmlns:p14="http://schemas.microsoft.com/office/powerpoint/2010/main" val="2747106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Atlanto-okcipitální dislokace (C0/1): 	</a:t>
            </a:r>
            <a:br>
              <a:rPr lang="cs-CZ" dirty="0"/>
            </a:br>
            <a:r>
              <a:rPr lang="cs-CZ" dirty="0"/>
              <a:t>3 typy dle </a:t>
            </a:r>
            <a:r>
              <a:rPr lang="cs-CZ" dirty="0" err="1"/>
              <a:t>Traynelise</a:t>
            </a:r>
            <a:endParaRPr lang="cs-CZ" dirty="0"/>
          </a:p>
        </p:txBody>
      </p:sp>
      <p:pic>
        <p:nvPicPr>
          <p:cNvPr id="4" name="Obrázek15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2234847" y="1825625"/>
            <a:ext cx="7722305" cy="43513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757370" y="6311900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11b</a:t>
            </a:r>
          </a:p>
        </p:txBody>
      </p:sp>
    </p:spTree>
    <p:extLst>
      <p:ext uri="{BB962C8B-B14F-4D97-AF65-F5344CB8AC3E}">
        <p14:creationId xmlns:p14="http://schemas.microsoft.com/office/powerpoint/2010/main" val="1960753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hangingPunct="0"/>
            <a:r>
              <a:rPr lang="cs-CZ" dirty="0"/>
              <a:t>Poranění C1: 5 typů dle </a:t>
            </a:r>
            <a:r>
              <a:rPr lang="cs-CZ" dirty="0" err="1"/>
              <a:t>Gehweilera</a:t>
            </a:r>
            <a:br>
              <a:rPr lang="cs-CZ" dirty="0"/>
            </a:br>
            <a:r>
              <a:rPr lang="cs-CZ" dirty="0" err="1"/>
              <a:t>Jeffersonova</a:t>
            </a:r>
            <a:r>
              <a:rPr lang="cs-CZ" dirty="0"/>
              <a:t> zlomenina (oba oblouky)</a:t>
            </a:r>
          </a:p>
        </p:txBody>
      </p:sp>
      <p:pic>
        <p:nvPicPr>
          <p:cNvPr id="4" name="Obrázek16"/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2238374" y="1690688"/>
            <a:ext cx="7854316" cy="3361372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1371600" y="5303520"/>
            <a:ext cx="9982200" cy="873442"/>
          </a:xfrm>
        </p:spPr>
        <p:txBody>
          <a:bodyPr/>
          <a:lstStyle/>
          <a:p>
            <a:pPr algn="ctr"/>
            <a:r>
              <a:rPr lang="cs-CZ" dirty="0" err="1"/>
              <a:t>Pozn</a:t>
            </a:r>
            <a:r>
              <a:rPr lang="cs-CZ" dirty="0"/>
              <a:t>: 5. typem je odlomení postranních výběžků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488305" y="6059090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11c</a:t>
            </a:r>
          </a:p>
        </p:txBody>
      </p:sp>
    </p:spTree>
    <p:extLst>
      <p:ext uri="{BB962C8B-B14F-4D97-AF65-F5344CB8AC3E}">
        <p14:creationId xmlns:p14="http://schemas.microsoft.com/office/powerpoint/2010/main" val="3486792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Atlanto-axiální nestabilita (C1/2): </a:t>
            </a:r>
            <a:br>
              <a:rPr lang="cs-CZ" dirty="0"/>
            </a:br>
            <a:r>
              <a:rPr lang="cs-CZ" dirty="0"/>
              <a:t>4 typy dle </a:t>
            </a:r>
            <a:r>
              <a:rPr lang="cs-CZ" dirty="0" err="1"/>
              <a:t>Fieldinga</a:t>
            </a:r>
            <a:r>
              <a:rPr lang="cs-CZ" dirty="0"/>
              <a:t> a Hawkinse</a:t>
            </a:r>
          </a:p>
        </p:txBody>
      </p:sp>
      <p:pic>
        <p:nvPicPr>
          <p:cNvPr id="4" name="Obrázek17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2308860" y="1825625"/>
            <a:ext cx="7360920" cy="43513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221605" y="6176963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11d</a:t>
            </a:r>
          </a:p>
        </p:txBody>
      </p:sp>
    </p:spTree>
    <p:extLst>
      <p:ext uri="{BB962C8B-B14F-4D97-AF65-F5344CB8AC3E}">
        <p14:creationId xmlns:p14="http://schemas.microsoft.com/office/powerpoint/2010/main" val="1761959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6461" y="304801"/>
            <a:ext cx="10358927" cy="937846"/>
          </a:xfrm>
        </p:spPr>
        <p:txBody>
          <a:bodyPr>
            <a:normAutofit/>
          </a:bodyPr>
          <a:lstStyle/>
          <a:p>
            <a:pPr algn="ctr" hangingPunct="0"/>
            <a:r>
              <a:rPr lang="cs-CZ" dirty="0"/>
              <a:t>Poranění C2: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cs-CZ" dirty="0"/>
              <a:t>poranění </a:t>
            </a:r>
            <a:r>
              <a:rPr lang="cs-CZ" dirty="0" err="1"/>
              <a:t>dentu</a:t>
            </a:r>
            <a:r>
              <a:rPr lang="cs-CZ" dirty="0"/>
              <a:t> </a:t>
            </a:r>
          </a:p>
          <a:p>
            <a:pPr algn="ctr"/>
            <a:r>
              <a:rPr lang="cs-CZ" dirty="0"/>
              <a:t> 3 typy dle Andersona a D </a:t>
            </a:r>
            <a:r>
              <a:rPr lang="cs-CZ" dirty="0" err="1"/>
              <a:t>Alonza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poranění těla	3 typy</a:t>
            </a:r>
            <a:br>
              <a:rPr lang="cs-CZ" dirty="0"/>
            </a:br>
            <a:endParaRPr lang="cs-CZ" dirty="0"/>
          </a:p>
        </p:txBody>
      </p:sp>
      <p:pic>
        <p:nvPicPr>
          <p:cNvPr id="8" name="Obrázek19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1148862" y="2943591"/>
            <a:ext cx="4337537" cy="3093794"/>
          </a:xfrm>
          <a:prstGeom prst="rect">
            <a:avLst/>
          </a:prstGeom>
        </p:spPr>
      </p:pic>
      <p:pic>
        <p:nvPicPr>
          <p:cNvPr id="9" name="Obrázek18"/>
          <p:cNvPicPr>
            <a:picLocks noGrp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 bwMode="auto">
          <a:xfrm>
            <a:off x="6682947" y="2505075"/>
            <a:ext cx="4161694" cy="368458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443235" y="6189663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11f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970666" y="6243202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11e</a:t>
            </a:r>
          </a:p>
        </p:txBody>
      </p:sp>
    </p:spTree>
    <p:extLst>
      <p:ext uri="{BB962C8B-B14F-4D97-AF65-F5344CB8AC3E}">
        <p14:creationId xmlns:p14="http://schemas.microsoft.com/office/powerpoint/2010/main" val="2651876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Funkce páteře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Páteř je osovým orgánem</a:t>
            </a:r>
          </a:p>
          <a:p>
            <a:pPr lvl="1"/>
            <a:r>
              <a:rPr lang="cs-CZ" dirty="0"/>
              <a:t>Statický nosník/funkce</a:t>
            </a:r>
          </a:p>
          <a:p>
            <a:pPr lvl="1"/>
            <a:r>
              <a:rPr lang="cs-CZ" dirty="0"/>
              <a:t>Dynamický nosník/funkce</a:t>
            </a:r>
          </a:p>
          <a:p>
            <a:pPr lvl="1"/>
            <a:r>
              <a:rPr lang="cs-CZ" dirty="0"/>
              <a:t>Ochranná funkce pro nervové struktury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r>
              <a:rPr lang="cs-CZ" dirty="0"/>
              <a:t>Pochopení celé problematiky, tedy nejen anatomie, ale i vývoje, biomechaniky a podstaty funkce páteře, je nutnou podmínkou k rozhodnutí o správném terapeutickém postupu. Nedílnou součástí je pak znalost základů neurologie.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6642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52925" y="365125"/>
            <a:ext cx="11462085" cy="1325563"/>
          </a:xfrm>
        </p:spPr>
        <p:txBody>
          <a:bodyPr>
            <a:noAutofit/>
          </a:bodyPr>
          <a:lstStyle/>
          <a:p>
            <a:pPr algn="ctr" hangingPunct="0"/>
            <a:r>
              <a:rPr lang="cs-CZ" dirty="0"/>
              <a:t>Traumatická </a:t>
            </a:r>
            <a:r>
              <a:rPr lang="cs-CZ" dirty="0" err="1"/>
              <a:t>spondylolistéza</a:t>
            </a:r>
            <a:r>
              <a:rPr lang="cs-CZ" dirty="0"/>
              <a:t> (Katovská zlomenina)</a:t>
            </a:r>
            <a:br>
              <a:rPr lang="cs-CZ" dirty="0"/>
            </a:br>
            <a:r>
              <a:rPr lang="cs-CZ" dirty="0"/>
              <a:t>3 typy dle </a:t>
            </a:r>
            <a:r>
              <a:rPr lang="cs-CZ" dirty="0" err="1"/>
              <a:t>Effendiho</a:t>
            </a:r>
            <a:endParaRPr lang="cs-CZ" dirty="0"/>
          </a:p>
        </p:txBody>
      </p:sp>
      <p:pic>
        <p:nvPicPr>
          <p:cNvPr id="18" name="Picture 10" descr="Nalezený obrázek pro hangman's frac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140" y="1817370"/>
            <a:ext cx="7349490" cy="444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397450" y="5963840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11g</a:t>
            </a:r>
          </a:p>
        </p:txBody>
      </p:sp>
    </p:spTree>
    <p:extLst>
      <p:ext uri="{BB962C8B-B14F-4D97-AF65-F5344CB8AC3E}">
        <p14:creationId xmlns:p14="http://schemas.microsoft.com/office/powerpoint/2010/main" val="4204242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/>
              <a:t>Terapie poranění páteře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hangingPunct="0">
              <a:buNone/>
            </a:pPr>
            <a:r>
              <a:rPr lang="cs-CZ" dirty="0"/>
              <a:t> - ke každému pacientovi přistupujeme individuálně. Zvažujeme typ poranění, lokalizaci, kvalitu kosti, věk a celkový zdravotní stav pacienta, sociální aspekty a přání pacienta.</a:t>
            </a:r>
          </a:p>
          <a:p>
            <a:pPr marL="0" indent="0" hangingPunct="0">
              <a:buNone/>
            </a:pPr>
            <a:endParaRPr lang="cs-CZ" dirty="0"/>
          </a:p>
          <a:p>
            <a:pPr marL="0" indent="0" hangingPunct="0">
              <a:buNone/>
            </a:pPr>
            <a:r>
              <a:rPr lang="cs-CZ" dirty="0"/>
              <a:t>- s rozvojem a zdokonalováním implantátů se rozšiřují možnosti a indikační kritéria k operační léčbě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0265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/>
              <a:t>Terapie poranění páteře - konzervativní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hangingPunct="0"/>
            <a:r>
              <a:rPr lang="cs-CZ" dirty="0"/>
              <a:t>volíme u pacientů s poraněním páteře bez neurologické léze a bez </a:t>
            </a:r>
            <a:r>
              <a:rPr lang="cs-CZ" dirty="0" err="1"/>
              <a:t>instability</a:t>
            </a:r>
            <a:r>
              <a:rPr lang="cs-CZ" dirty="0"/>
              <a:t>. </a:t>
            </a:r>
          </a:p>
          <a:p>
            <a:pPr hangingPunct="0"/>
            <a:r>
              <a:rPr lang="cs-CZ" dirty="0"/>
              <a:t>v současné době ji preferujeme pouze u nejjednodušších typů poranění.</a:t>
            </a:r>
          </a:p>
          <a:p>
            <a:pPr hangingPunct="0"/>
            <a:r>
              <a:rPr lang="cs-CZ" dirty="0"/>
              <a:t>ke konzervativní terapii používáme </a:t>
            </a:r>
            <a:r>
              <a:rPr lang="cs-CZ" dirty="0" err="1"/>
              <a:t>Philladelphia</a:t>
            </a:r>
            <a:r>
              <a:rPr lang="cs-CZ" dirty="0"/>
              <a:t> límec, </a:t>
            </a:r>
            <a:r>
              <a:rPr lang="cs-CZ" dirty="0" err="1"/>
              <a:t>Somi</a:t>
            </a:r>
            <a:r>
              <a:rPr lang="cs-CZ" dirty="0"/>
              <a:t> límec, </a:t>
            </a:r>
            <a:r>
              <a:rPr lang="cs-CZ" dirty="0" err="1"/>
              <a:t>Krčně</a:t>
            </a:r>
            <a:r>
              <a:rPr lang="cs-CZ" dirty="0"/>
              <a:t>-trupovou ortézu, tříbodový </a:t>
            </a:r>
            <a:r>
              <a:rPr lang="cs-CZ" dirty="0" err="1"/>
              <a:t>Jewetta</a:t>
            </a:r>
            <a:r>
              <a:rPr lang="cs-CZ" dirty="0"/>
              <a:t> korzet, </a:t>
            </a:r>
            <a:r>
              <a:rPr lang="cs-CZ" dirty="0" err="1"/>
              <a:t>Hallo</a:t>
            </a:r>
            <a:r>
              <a:rPr lang="cs-CZ" dirty="0"/>
              <a:t> vestu.</a:t>
            </a:r>
          </a:p>
          <a:p>
            <a:endParaRPr lang="cs-CZ" dirty="0"/>
          </a:p>
        </p:txBody>
      </p:sp>
      <p:pic>
        <p:nvPicPr>
          <p:cNvPr id="5" name="Obrázek21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7303770" y="2431415"/>
            <a:ext cx="3272790" cy="265485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220660" y="5642328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12a</a:t>
            </a:r>
          </a:p>
        </p:txBody>
      </p:sp>
    </p:spTree>
    <p:extLst>
      <p:ext uri="{BB962C8B-B14F-4D97-AF65-F5344CB8AC3E}">
        <p14:creationId xmlns:p14="http://schemas.microsoft.com/office/powerpoint/2010/main" val="4128360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22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808355" y="396875"/>
            <a:ext cx="2620010" cy="3001010"/>
          </a:xfrm>
          <a:prstGeom prst="rect">
            <a:avLst/>
          </a:prstGeom>
        </p:spPr>
      </p:pic>
      <p:pic>
        <p:nvPicPr>
          <p:cNvPr id="3" name="Obrázek23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358956" y="1640522"/>
            <a:ext cx="2834005" cy="3514725"/>
          </a:xfrm>
          <a:prstGeom prst="rect">
            <a:avLst/>
          </a:prstGeom>
        </p:spPr>
      </p:pic>
      <p:pic>
        <p:nvPicPr>
          <p:cNvPr id="4" name="Obrázek24"/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8167052" y="2262286"/>
            <a:ext cx="2372360" cy="359156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901564" y="5484514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12c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08355" y="3989824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12b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604442" y="6183114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12d</a:t>
            </a:r>
          </a:p>
        </p:txBody>
      </p:sp>
    </p:spTree>
    <p:extLst>
      <p:ext uri="{BB962C8B-B14F-4D97-AF65-F5344CB8AC3E}">
        <p14:creationId xmlns:p14="http://schemas.microsoft.com/office/powerpoint/2010/main" val="201878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Terapie poranění páteře - operační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hangingPunct="0">
              <a:buNone/>
            </a:pPr>
            <a:r>
              <a:rPr lang="cs-CZ" dirty="0"/>
              <a:t>*absolutní indikace: </a:t>
            </a:r>
          </a:p>
          <a:p>
            <a:pPr marL="0" indent="0" hangingPunct="0">
              <a:buNone/>
            </a:pPr>
            <a:r>
              <a:rPr lang="cs-CZ" dirty="0"/>
              <a:t>	všechna poranění s neurologickou lézí</a:t>
            </a:r>
          </a:p>
          <a:p>
            <a:pPr marL="0" indent="0" hangingPunct="0">
              <a:buNone/>
            </a:pPr>
            <a:r>
              <a:rPr lang="cs-CZ" dirty="0"/>
              <a:t> 	hrubé dislokace páteřního sloupce </a:t>
            </a:r>
          </a:p>
          <a:p>
            <a:pPr marL="0" indent="0" hangingPunct="0">
              <a:buNone/>
            </a:pPr>
            <a:r>
              <a:rPr lang="cs-CZ" dirty="0"/>
              <a:t>	luxační zlomeniny a otevřená poranění </a:t>
            </a:r>
          </a:p>
          <a:p>
            <a:pPr marL="0" indent="0" hangingPunct="0">
              <a:buNone/>
            </a:pPr>
            <a:r>
              <a:rPr lang="cs-CZ" dirty="0"/>
              <a:t>Krátký interval mezi úrazem a dekompresí má pro osud míchy pravděpodobně zásadní význam.</a:t>
            </a:r>
          </a:p>
          <a:p>
            <a:pPr marL="0" indent="0" hangingPunct="0">
              <a:buNone/>
            </a:pPr>
            <a:endParaRPr lang="cs-CZ" dirty="0"/>
          </a:p>
          <a:p>
            <a:pPr marL="0" indent="0" hangingPunct="0">
              <a:buNone/>
            </a:pPr>
            <a:r>
              <a:rPr lang="cs-CZ" dirty="0"/>
              <a:t>*relativní indikace: </a:t>
            </a:r>
          </a:p>
          <a:p>
            <a:pPr marL="0" indent="0" hangingPunct="0">
              <a:buNone/>
            </a:pPr>
            <a:r>
              <a:rPr lang="cs-CZ" dirty="0"/>
              <a:t>	</a:t>
            </a:r>
            <a:r>
              <a:rPr lang="cs-CZ" dirty="0" err="1"/>
              <a:t>ligamentózní</a:t>
            </a:r>
            <a:r>
              <a:rPr lang="cs-CZ" dirty="0"/>
              <a:t> nestabilita</a:t>
            </a:r>
          </a:p>
          <a:p>
            <a:pPr marL="0" indent="0" hangingPunct="0">
              <a:buNone/>
            </a:pPr>
            <a:r>
              <a:rPr lang="cs-CZ" dirty="0"/>
              <a:t>	kyfóza nad 20°</a:t>
            </a:r>
          </a:p>
          <a:p>
            <a:pPr marL="0" indent="0" hangingPunct="0">
              <a:buNone/>
            </a:pPr>
            <a:r>
              <a:rPr lang="cs-CZ" dirty="0"/>
              <a:t>	stenóza páteřního kanálu &gt; 50%	</a:t>
            </a:r>
          </a:p>
          <a:p>
            <a:pPr marL="0" indent="0" hangingPunct="0">
              <a:buNone/>
            </a:pPr>
            <a:r>
              <a:rPr lang="cs-CZ" dirty="0"/>
              <a:t>             	snížení přední hrany těla obratle &gt; 50%</a:t>
            </a:r>
          </a:p>
          <a:p>
            <a:pPr marL="0" indent="0" hangingPunct="0">
              <a:buNone/>
            </a:pPr>
            <a:r>
              <a:rPr lang="cs-CZ" dirty="0"/>
              <a:t>	mnohočetné kompresní zlomeniny.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 hangingPunct="0">
              <a:buNone/>
            </a:pPr>
            <a:r>
              <a:rPr lang="cs-CZ" dirty="0"/>
              <a:t>Cíl léčby dle </a:t>
            </a:r>
            <a:r>
              <a:rPr lang="cs-CZ" dirty="0" err="1"/>
              <a:t>Magerla</a:t>
            </a:r>
            <a:r>
              <a:rPr lang="cs-CZ" dirty="0"/>
              <a:t>: </a:t>
            </a:r>
          </a:p>
          <a:p>
            <a:pPr marL="0" indent="0" hangingPunct="0">
              <a:buNone/>
            </a:pPr>
            <a:endParaRPr lang="cs-CZ" dirty="0"/>
          </a:p>
          <a:p>
            <a:pPr marL="0" indent="0" hangingPunct="0">
              <a:buNone/>
            </a:pPr>
            <a:r>
              <a:rPr lang="cs-CZ" dirty="0"/>
              <a:t>* návrat neurologických funkcí</a:t>
            </a:r>
          </a:p>
          <a:p>
            <a:pPr marL="0" indent="0" hangingPunct="0">
              <a:buNone/>
            </a:pPr>
            <a:r>
              <a:rPr lang="cs-CZ" dirty="0"/>
              <a:t>* udržení dosud zachovalých neurologických funkcí</a:t>
            </a:r>
          </a:p>
          <a:p>
            <a:pPr marL="0" indent="0" hangingPunct="0">
              <a:buNone/>
            </a:pPr>
            <a:r>
              <a:rPr lang="cs-CZ" dirty="0"/>
              <a:t>* komfort pro pacienta během léčby</a:t>
            </a:r>
          </a:p>
          <a:p>
            <a:pPr marL="0" indent="0" hangingPunct="0">
              <a:buNone/>
            </a:pPr>
            <a:r>
              <a:rPr lang="cs-CZ" dirty="0"/>
              <a:t>* možnost časné fyzické a sociální rehabilitace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operační výkony zahrnují</a:t>
            </a:r>
          </a:p>
          <a:p>
            <a:pPr marL="0" indent="0">
              <a:buNone/>
            </a:pPr>
            <a:r>
              <a:rPr lang="cs-CZ" dirty="0"/>
              <a:t> 		*dekompresi</a:t>
            </a:r>
          </a:p>
          <a:p>
            <a:pPr marL="0" indent="0">
              <a:buNone/>
            </a:pPr>
            <a:r>
              <a:rPr lang="cs-CZ" dirty="0"/>
              <a:t>		*repozici		</a:t>
            </a:r>
          </a:p>
          <a:p>
            <a:pPr marL="0" indent="0">
              <a:buNone/>
            </a:pPr>
            <a:r>
              <a:rPr lang="cs-CZ" dirty="0"/>
              <a:t> 		*stabilizaci</a:t>
            </a:r>
          </a:p>
        </p:txBody>
      </p:sp>
    </p:spTree>
    <p:extLst>
      <p:ext uri="{BB962C8B-B14F-4D97-AF65-F5344CB8AC3E}">
        <p14:creationId xmlns:p14="http://schemas.microsoft.com/office/powerpoint/2010/main" val="335208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32155"/>
          </a:xfrm>
        </p:spPr>
        <p:txBody>
          <a:bodyPr/>
          <a:lstStyle/>
          <a:p>
            <a:pPr algn="ctr"/>
            <a:r>
              <a:rPr lang="cs-CZ" b="1" dirty="0"/>
              <a:t>Terapie poranění páteře - operační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223011"/>
            <a:ext cx="5157787" cy="594359"/>
          </a:xfrm>
        </p:spPr>
        <p:txBody>
          <a:bodyPr/>
          <a:lstStyle/>
          <a:p>
            <a:pPr algn="ctr"/>
            <a:r>
              <a:rPr lang="cs-CZ" dirty="0"/>
              <a:t>Přední přístup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114552"/>
            <a:ext cx="5157787" cy="4075111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C </a:t>
            </a:r>
            <a:r>
              <a:rPr lang="cs-CZ" dirty="0" err="1"/>
              <a:t>pateř</a:t>
            </a:r>
            <a:r>
              <a:rPr lang="cs-CZ" dirty="0"/>
              <a:t>: preferován</a:t>
            </a:r>
          </a:p>
          <a:p>
            <a:pPr lvl="1"/>
            <a:r>
              <a:rPr lang="cs-CZ" dirty="0"/>
              <a:t>relativně jednoduchý </a:t>
            </a:r>
          </a:p>
          <a:p>
            <a:pPr lvl="1"/>
            <a:r>
              <a:rPr lang="cs-CZ" dirty="0"/>
              <a:t>bezpečný </a:t>
            </a:r>
          </a:p>
          <a:p>
            <a:pPr lvl="1"/>
            <a:r>
              <a:rPr lang="cs-CZ" dirty="0"/>
              <a:t>s minimální krevní ztrátou. </a:t>
            </a:r>
          </a:p>
          <a:p>
            <a:pPr lvl="1"/>
            <a:r>
              <a:rPr lang="cs-CZ" dirty="0"/>
              <a:t>ošetří nejčastější příčinu útlaku míchy v této oblasti, tedy výhřez části postiženého disku do páteřního kanálu. </a:t>
            </a:r>
          </a:p>
          <a:p>
            <a:pPr lvl="1"/>
            <a:r>
              <a:rPr lang="cs-CZ" dirty="0"/>
              <a:t>Nevýhodou je obtížná repozice</a:t>
            </a:r>
          </a:p>
          <a:p>
            <a:pPr lvl="1"/>
            <a:r>
              <a:rPr lang="cs-CZ" dirty="0"/>
              <a:t>Komplikace: porucha polykacího aktu, fonace</a:t>
            </a:r>
          </a:p>
          <a:p>
            <a:r>
              <a:rPr lang="cs-CZ" dirty="0" err="1"/>
              <a:t>Th</a:t>
            </a:r>
            <a:r>
              <a:rPr lang="cs-CZ" dirty="0"/>
              <a:t> a L </a:t>
            </a:r>
            <a:r>
              <a:rPr lang="cs-CZ" dirty="0" err="1"/>
              <a:t>pateř</a:t>
            </a:r>
            <a:r>
              <a:rPr lang="cs-CZ" dirty="0"/>
              <a:t>: technicky náročný především pro anatomické poměry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223011"/>
            <a:ext cx="5183188" cy="594359"/>
          </a:xfrm>
        </p:spPr>
        <p:txBody>
          <a:bodyPr/>
          <a:lstStyle/>
          <a:p>
            <a:pPr algn="ctr"/>
            <a:r>
              <a:rPr lang="cs-CZ" dirty="0"/>
              <a:t>Zadní přístup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114552"/>
            <a:ext cx="5183188" cy="4075111"/>
          </a:xfrm>
        </p:spPr>
        <p:txBody>
          <a:bodyPr>
            <a:normAutofit fontScale="85000" lnSpcReduction="20000"/>
          </a:bodyPr>
          <a:lstStyle/>
          <a:p>
            <a:pPr hangingPunct="0"/>
            <a:r>
              <a:rPr lang="cs-CZ" dirty="0"/>
              <a:t>C </a:t>
            </a:r>
            <a:r>
              <a:rPr lang="cs-CZ" dirty="0" err="1"/>
              <a:t>pateř</a:t>
            </a:r>
            <a:r>
              <a:rPr lang="cs-CZ" dirty="0"/>
              <a:t>: </a:t>
            </a:r>
          </a:p>
          <a:p>
            <a:pPr lvl="1" hangingPunct="0"/>
            <a:r>
              <a:rPr lang="cs-CZ" dirty="0"/>
              <a:t>extenzivní rozrušení svalové vrstvy</a:t>
            </a:r>
          </a:p>
          <a:p>
            <a:pPr lvl="1" hangingPunct="0"/>
            <a:r>
              <a:rPr lang="cs-CZ" dirty="0"/>
              <a:t>může být doprovázeno nemalou krevní ztrátou. </a:t>
            </a:r>
          </a:p>
          <a:p>
            <a:pPr lvl="1" hangingPunct="0"/>
            <a:r>
              <a:rPr lang="cs-CZ" dirty="0"/>
              <a:t>stran poranění nervových struktur bezpečný </a:t>
            </a:r>
          </a:p>
          <a:p>
            <a:pPr lvl="1" hangingPunct="0"/>
            <a:r>
              <a:rPr lang="cs-CZ" dirty="0"/>
              <a:t>dovoluje pohodlnou repozici páteře. </a:t>
            </a:r>
          </a:p>
          <a:p>
            <a:pPr lvl="1" hangingPunct="0"/>
            <a:r>
              <a:rPr lang="cs-CZ" dirty="0"/>
              <a:t>komplikací je vyšší riziko poruchy hojení rány</a:t>
            </a:r>
          </a:p>
          <a:p>
            <a:r>
              <a:rPr lang="cs-CZ" dirty="0"/>
              <a:t> </a:t>
            </a:r>
            <a:r>
              <a:rPr lang="cs-CZ" dirty="0" err="1"/>
              <a:t>Th</a:t>
            </a:r>
            <a:r>
              <a:rPr lang="cs-CZ" dirty="0"/>
              <a:t> a L </a:t>
            </a:r>
            <a:r>
              <a:rPr lang="cs-CZ" dirty="0" err="1"/>
              <a:t>pateř</a:t>
            </a:r>
            <a:r>
              <a:rPr lang="cs-CZ" dirty="0"/>
              <a:t>: </a:t>
            </a:r>
            <a:r>
              <a:rPr lang="cs-CZ" dirty="0" err="1"/>
              <a:t>transpedikulární</a:t>
            </a:r>
            <a:endParaRPr lang="cs-CZ" dirty="0"/>
          </a:p>
          <a:p>
            <a:pPr lvl="1"/>
            <a:r>
              <a:rPr lang="cs-CZ" dirty="0"/>
              <a:t>technicky nenáročný</a:t>
            </a:r>
          </a:p>
          <a:p>
            <a:pPr lvl="1"/>
            <a:r>
              <a:rPr lang="cs-CZ" dirty="0"/>
              <a:t>relativně bezpečný </a:t>
            </a:r>
          </a:p>
          <a:p>
            <a:pPr lvl="1"/>
            <a:r>
              <a:rPr lang="cs-CZ" dirty="0"/>
              <a:t>s možností repozice postiženého obratle pomocí distrakce a </a:t>
            </a:r>
            <a:r>
              <a:rPr lang="cs-CZ" dirty="0" err="1"/>
              <a:t>dekyfotizace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6508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druhy OP výkonů na páteři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hangingPunct="0"/>
            <a:r>
              <a:rPr lang="cs-CZ" dirty="0" err="1"/>
              <a:t>Korpektomie</a:t>
            </a:r>
            <a:r>
              <a:rPr lang="cs-CZ" dirty="0"/>
              <a:t>: odstranění obratlového těla s dvěma sousedními ploténkami. Obratlové tělo pak nahrazujeme implantátem, autogenním či allogenním štěpem (tkáňová banka)</a:t>
            </a:r>
          </a:p>
          <a:p>
            <a:pPr marL="0" indent="0" hangingPunct="0">
              <a:buNone/>
            </a:pPr>
            <a:endParaRPr lang="cs-CZ" dirty="0"/>
          </a:p>
          <a:p>
            <a:pPr hangingPunct="0"/>
            <a:r>
              <a:rPr lang="cs-CZ" dirty="0" err="1"/>
              <a:t>Diskektomie</a:t>
            </a:r>
            <a:r>
              <a:rPr lang="cs-CZ" dirty="0"/>
              <a:t>: odstranění poraněné ploténky, její náhrada implantátem, autogenním či allogenním štěpem (tkáňová banka)</a:t>
            </a:r>
          </a:p>
          <a:p>
            <a:pPr marL="0" indent="0" hangingPunct="0">
              <a:buNone/>
            </a:pPr>
            <a:endParaRPr lang="cs-CZ" dirty="0"/>
          </a:p>
          <a:p>
            <a:pPr hangingPunct="0"/>
            <a:r>
              <a:rPr lang="cs-CZ" dirty="0" err="1"/>
              <a:t>Transpedikulární</a:t>
            </a:r>
            <a:r>
              <a:rPr lang="cs-CZ" dirty="0"/>
              <a:t> </a:t>
            </a:r>
            <a:r>
              <a:rPr lang="cs-CZ" dirty="0" err="1"/>
              <a:t>stabilisace</a:t>
            </a:r>
            <a:r>
              <a:rPr lang="cs-CZ" dirty="0"/>
              <a:t>: </a:t>
            </a:r>
            <a:r>
              <a:rPr lang="cs-CZ" dirty="0" err="1"/>
              <a:t>stabilisace</a:t>
            </a:r>
            <a:r>
              <a:rPr lang="cs-CZ" dirty="0"/>
              <a:t> dvou a více obratlů šrouby zavedenými ze zadního přístupu do obratlových těl přes </a:t>
            </a:r>
            <a:r>
              <a:rPr lang="cs-CZ" dirty="0" err="1"/>
              <a:t>pedikly</a:t>
            </a:r>
            <a:r>
              <a:rPr lang="cs-CZ" dirty="0"/>
              <a:t>.</a:t>
            </a:r>
          </a:p>
          <a:p>
            <a:pPr marL="0" indent="0" hangingPunct="0">
              <a:buNone/>
            </a:pPr>
            <a:endParaRPr lang="cs-CZ" dirty="0"/>
          </a:p>
          <a:p>
            <a:pPr marL="0" indent="0" hangingPunc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Obrázek32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9178093" y="2777490"/>
            <a:ext cx="2628900" cy="3115469"/>
          </a:xfrm>
          <a:prstGeom prst="rect">
            <a:avLst/>
          </a:prstGeom>
        </p:spPr>
      </p:pic>
      <p:pic>
        <p:nvPicPr>
          <p:cNvPr id="1026" name="Picture 2" descr="Zobrazit zdrojový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357847"/>
            <a:ext cx="2891396" cy="181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obrazit zdrojový obr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410652"/>
            <a:ext cx="2581275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obrazit zdrojový obráze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093" y="229759"/>
            <a:ext cx="2414270" cy="236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8303698" y="6205816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13 e, f, i, j</a:t>
            </a:r>
          </a:p>
        </p:txBody>
      </p:sp>
    </p:spTree>
    <p:extLst>
      <p:ext uri="{BB962C8B-B14F-4D97-AF65-F5344CB8AC3E}">
        <p14:creationId xmlns:p14="http://schemas.microsoft.com/office/powerpoint/2010/main" val="1031345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Základní druhy OP výkonů na páteři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hangingPunct="0"/>
            <a:r>
              <a:rPr lang="cs-CZ" dirty="0" err="1"/>
              <a:t>Laminoplastika</a:t>
            </a:r>
            <a:r>
              <a:rPr lang="cs-CZ" dirty="0"/>
              <a:t> (Open-</a:t>
            </a:r>
            <a:r>
              <a:rPr lang="cs-CZ" dirty="0" err="1"/>
              <a:t>Door</a:t>
            </a:r>
            <a:r>
              <a:rPr lang="cs-CZ" dirty="0"/>
              <a:t>): odklopení oblouku obratle/ů k dekompresi kanálu páteřního v oblasti krční páteře. Mícha v této oblasti kopíruje lordotické postavení páteře. V případě extenzivního odklopení oblouků by mohlo dojít k její dislokaci s přetažením nervových kořenů (což v oblasti hrudní kyfózy a oblasti kořenů bederní oblasti nehrozí)</a:t>
            </a:r>
          </a:p>
          <a:p>
            <a:pPr marL="0" indent="0" hangingPunct="0">
              <a:buNone/>
            </a:pPr>
            <a:endParaRPr lang="cs-CZ" dirty="0"/>
          </a:p>
          <a:p>
            <a:pPr hangingPunct="0"/>
            <a:r>
              <a:rPr lang="cs-CZ" dirty="0" err="1"/>
              <a:t>Laminektomie</a:t>
            </a:r>
            <a:r>
              <a:rPr lang="cs-CZ" dirty="0"/>
              <a:t>: odstranění oblouku obratle/ů v oblasti hrudní a bederní páteře k dekompresi páteřního kanálu (tento výkon by měl být kombinován se stabilizací postiženého úseku, v opačném případě hrozí nestabilita)</a:t>
            </a:r>
          </a:p>
          <a:p>
            <a:pPr marL="0" indent="0" hangingPunct="0">
              <a:buNone/>
            </a:pPr>
            <a:r>
              <a:rPr lang="cs-CZ" dirty="0"/>
              <a:t> </a:t>
            </a:r>
          </a:p>
          <a:p>
            <a:pPr hangingPunct="0"/>
            <a:r>
              <a:rPr lang="cs-CZ" dirty="0" err="1"/>
              <a:t>Vertebroplastika</a:t>
            </a:r>
            <a:r>
              <a:rPr lang="cs-CZ" dirty="0"/>
              <a:t>/</a:t>
            </a:r>
            <a:r>
              <a:rPr lang="cs-CZ" dirty="0" err="1"/>
              <a:t>kyfoplastika</a:t>
            </a:r>
            <a:r>
              <a:rPr lang="cs-CZ" dirty="0"/>
              <a:t>: vyztužení těla obratle cementem z </a:t>
            </a:r>
            <a:r>
              <a:rPr lang="cs-CZ" dirty="0" err="1"/>
              <a:t>transpedikulárního</a:t>
            </a:r>
            <a:r>
              <a:rPr lang="cs-CZ" dirty="0"/>
              <a:t> přístupu/případně s restaurováním výšky těla obratle (balonek, stent). </a:t>
            </a:r>
          </a:p>
          <a:p>
            <a:endParaRPr lang="cs-CZ" dirty="0"/>
          </a:p>
        </p:txBody>
      </p:sp>
      <p:pic>
        <p:nvPicPr>
          <p:cNvPr id="5" name="Obrázek30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6529704" y="1471295"/>
            <a:ext cx="3324225" cy="1400175"/>
          </a:xfrm>
          <a:prstGeom prst="rect">
            <a:avLst/>
          </a:prstGeom>
        </p:spPr>
      </p:pic>
      <p:pic>
        <p:nvPicPr>
          <p:cNvPr id="6" name="Obrázek31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8431529" y="2872264"/>
            <a:ext cx="3096260" cy="1794193"/>
          </a:xfrm>
          <a:prstGeom prst="rect">
            <a:avLst/>
          </a:prstGeom>
        </p:spPr>
      </p:pic>
      <p:pic>
        <p:nvPicPr>
          <p:cNvPr id="7" name="Obrázek33"/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6149021" y="4766310"/>
            <a:ext cx="4565015" cy="154559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255200" y="1456293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13g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682738" y="3264892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13h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479405" y="4901247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13ch</a:t>
            </a:r>
          </a:p>
        </p:txBody>
      </p:sp>
    </p:spTree>
    <p:extLst>
      <p:ext uri="{BB962C8B-B14F-4D97-AF65-F5344CB8AC3E}">
        <p14:creationId xmlns:p14="http://schemas.microsoft.com/office/powerpoint/2010/main" val="3173288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Neurologické postižení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hangingPunct="0"/>
            <a:r>
              <a:rPr lang="cs-CZ" dirty="0"/>
              <a:t>Dle stupně postižení míchy </a:t>
            </a:r>
          </a:p>
          <a:p>
            <a:pPr lvl="1" hangingPunct="0"/>
            <a:r>
              <a:rPr lang="cs-CZ" dirty="0"/>
              <a:t>Komoce - reverzibilní</a:t>
            </a:r>
          </a:p>
          <a:p>
            <a:pPr lvl="1" hangingPunct="0"/>
            <a:r>
              <a:rPr lang="cs-CZ" dirty="0"/>
              <a:t>kontuze (edém, krvácení) - částečně reverzibilní</a:t>
            </a:r>
          </a:p>
          <a:p>
            <a:pPr lvl="1" hangingPunct="0"/>
            <a:r>
              <a:rPr lang="cs-CZ" dirty="0"/>
              <a:t>Komprese - ireverzibilní postižení</a:t>
            </a:r>
          </a:p>
          <a:p>
            <a:pPr hangingPunct="0"/>
            <a:r>
              <a:rPr lang="cs-CZ" dirty="0"/>
              <a:t>Míra postižení:</a:t>
            </a:r>
          </a:p>
          <a:p>
            <a:pPr lvl="1" hangingPunct="0"/>
            <a:r>
              <a:rPr lang="cs-CZ" dirty="0"/>
              <a:t>Plegie: kompletní neurologický výpadek</a:t>
            </a:r>
          </a:p>
          <a:p>
            <a:pPr lvl="1" hangingPunct="0"/>
            <a:r>
              <a:rPr lang="cs-CZ" dirty="0"/>
              <a:t>Paréza: částečný neurologický výpadek, který může být vyjádřen v širokém rozmezí intenzity. </a:t>
            </a:r>
          </a:p>
          <a:p>
            <a:pPr hangingPunct="0"/>
            <a:r>
              <a:rPr lang="cs-CZ" dirty="0"/>
              <a:t>Rozsah postižení: </a:t>
            </a:r>
          </a:p>
          <a:p>
            <a:pPr lvl="1" hangingPunct="0"/>
            <a:r>
              <a:rPr lang="cs-CZ" dirty="0"/>
              <a:t>Mono-, </a:t>
            </a:r>
            <a:r>
              <a:rPr lang="cs-CZ" dirty="0" err="1"/>
              <a:t>Bi</a:t>
            </a:r>
            <a:r>
              <a:rPr lang="cs-CZ" dirty="0"/>
              <a:t>-, Para-, </a:t>
            </a:r>
            <a:r>
              <a:rPr lang="cs-CZ" dirty="0" err="1"/>
              <a:t>Hemi</a:t>
            </a:r>
            <a:r>
              <a:rPr lang="cs-CZ" dirty="0"/>
              <a:t>-, </a:t>
            </a:r>
            <a:r>
              <a:rPr lang="cs-CZ" dirty="0" err="1"/>
              <a:t>Kvadru</a:t>
            </a:r>
            <a:r>
              <a:rPr lang="cs-CZ" dirty="0"/>
              <a:t>- paréza/plegie. </a:t>
            </a:r>
          </a:p>
          <a:p>
            <a:pPr lvl="1" hangingPunct="0"/>
            <a:r>
              <a:rPr lang="cs-CZ" dirty="0" err="1"/>
              <a:t>Pentaplegií</a:t>
            </a:r>
            <a:r>
              <a:rPr lang="cs-CZ" dirty="0"/>
              <a:t> označujeme stav, kdy je při vysoké míšní lézi v oblasti C </a:t>
            </a:r>
            <a:r>
              <a:rPr lang="cs-CZ" dirty="0" err="1"/>
              <a:t>pateře</a:t>
            </a:r>
            <a:r>
              <a:rPr lang="cs-CZ" dirty="0"/>
              <a:t> ochrnuta bránice. </a:t>
            </a:r>
          </a:p>
          <a:p>
            <a:pPr hangingPunct="0"/>
            <a:r>
              <a:rPr lang="cs-CZ" dirty="0"/>
              <a:t>Podle postiženého neuronu pak rozlišujeme centrální (spastickou) formu postižení, kdy postižením centrálního neuronu dochází k „</a:t>
            </a:r>
            <a:r>
              <a:rPr lang="cs-CZ" dirty="0" err="1"/>
              <a:t>odbrždění</a:t>
            </a:r>
            <a:r>
              <a:rPr lang="cs-CZ" dirty="0"/>
              <a:t>“ reflexů na úrovni míchy.</a:t>
            </a:r>
          </a:p>
          <a:p>
            <a:pPr hangingPunct="0"/>
            <a:r>
              <a:rPr lang="cs-CZ" dirty="0"/>
              <a:t>Periferní (chabá) forma je pak obrazem přerušení vedení periferního neuronu a ochabnutí v inervované oblasti.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0" indent="0" hangingPunct="0">
              <a:buNone/>
            </a:pPr>
            <a:r>
              <a:rPr lang="cs-CZ" dirty="0" err="1"/>
              <a:t>Frankelova</a:t>
            </a:r>
            <a:r>
              <a:rPr lang="cs-CZ" dirty="0"/>
              <a:t> klasifikace A-E </a:t>
            </a:r>
          </a:p>
          <a:p>
            <a:pPr marL="0" indent="0" hangingPunct="0">
              <a:buNone/>
            </a:pPr>
            <a:r>
              <a:rPr lang="cs-CZ" dirty="0"/>
              <a:t>	A: kompletní motorická a senzitivní lese</a:t>
            </a:r>
          </a:p>
          <a:p>
            <a:pPr marL="0" indent="0" hangingPunct="0">
              <a:buNone/>
            </a:pPr>
            <a:r>
              <a:rPr lang="cs-CZ" dirty="0"/>
              <a:t>	B: kompletní motorická lese, cítivost zachována</a:t>
            </a:r>
          </a:p>
          <a:p>
            <a:pPr marL="0" indent="0" hangingPunct="0">
              <a:buNone/>
            </a:pPr>
            <a:r>
              <a:rPr lang="cs-CZ" dirty="0"/>
              <a:t>	C: neužitečná motorika, cítivost zachována</a:t>
            </a:r>
          </a:p>
          <a:p>
            <a:pPr marL="0" indent="0" hangingPunct="0">
              <a:buNone/>
            </a:pPr>
            <a:r>
              <a:rPr lang="cs-CZ" dirty="0"/>
              <a:t>	D: užitečná motorika, citlivost zachována</a:t>
            </a:r>
          </a:p>
          <a:p>
            <a:pPr marL="0" indent="0" hangingPunct="0">
              <a:buNone/>
            </a:pPr>
            <a:r>
              <a:rPr lang="cs-CZ" dirty="0"/>
              <a:t>	E: bez neurologického deficitu</a:t>
            </a:r>
          </a:p>
          <a:p>
            <a:pPr marL="0" indent="0" hangingPunct="0">
              <a:buNone/>
            </a:pPr>
            <a:r>
              <a:rPr lang="cs-CZ" dirty="0"/>
              <a:t> </a:t>
            </a:r>
          </a:p>
          <a:p>
            <a:pPr marL="0" indent="0" hangingPunct="0">
              <a:buNone/>
            </a:pPr>
            <a:r>
              <a:rPr lang="cs-CZ" dirty="0"/>
              <a:t>ASIA (</a:t>
            </a:r>
            <a:r>
              <a:rPr lang="cs-CZ" dirty="0" err="1"/>
              <a:t>American</a:t>
            </a:r>
            <a:r>
              <a:rPr lang="cs-CZ" dirty="0"/>
              <a:t> </a:t>
            </a:r>
            <a:r>
              <a:rPr lang="cs-CZ" dirty="0" err="1"/>
              <a:t>Spinal</a:t>
            </a:r>
            <a:r>
              <a:rPr lang="cs-CZ" dirty="0"/>
              <a:t> </a:t>
            </a:r>
            <a:r>
              <a:rPr lang="cs-CZ" dirty="0" err="1"/>
              <a:t>Injury</a:t>
            </a:r>
            <a:r>
              <a:rPr lang="cs-CZ" dirty="0"/>
              <a:t> </a:t>
            </a:r>
            <a:r>
              <a:rPr lang="cs-CZ" dirty="0" err="1"/>
              <a:t>Assotiation</a:t>
            </a:r>
            <a:r>
              <a:rPr lang="cs-CZ" dirty="0"/>
              <a:t>)</a:t>
            </a:r>
          </a:p>
          <a:p>
            <a:pPr hangingPunct="0"/>
            <a:r>
              <a:rPr lang="cs-CZ" dirty="0"/>
              <a:t>Hodnotí svalovou sílu v 10 svalových skupinách na horních a dolních končetinách - každý testovaný pohyb je hodnocen podle svalové síly 0-5 body (celkem možno získat 100 bodů)</a:t>
            </a:r>
          </a:p>
          <a:p>
            <a:pPr hangingPunct="0"/>
            <a:r>
              <a:rPr lang="cs-CZ" dirty="0"/>
              <a:t>Hodnotí senzitivní složku - test vnímání kožní bolesti v 28 dermatomech oboustranně - hodnoceno 0-3 body (0 - žádná, 1 - změněná, 2 normální citlivost)</a:t>
            </a:r>
          </a:p>
          <a:p>
            <a:pPr hangingPunct="0"/>
            <a:r>
              <a:rPr lang="cs-CZ" dirty="0"/>
              <a:t>Maximální dosažitelný výsledek 0-112 bodů</a:t>
            </a:r>
          </a:p>
          <a:p>
            <a:pPr marL="0" indent="0" hangingPunc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8835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Neurologické syndromy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hangingPunct="0"/>
            <a:r>
              <a:rPr lang="cs-CZ" dirty="0"/>
              <a:t>Motorická vlákna jsou uložená v předních kořenech a nekříží se. </a:t>
            </a:r>
          </a:p>
          <a:p>
            <a:pPr hangingPunct="0"/>
            <a:r>
              <a:rPr lang="cs-CZ" dirty="0"/>
              <a:t>Senzitivní vlákna jsou uložená v zadních kořenech, v míše pak ve dvou drahách:</a:t>
            </a:r>
          </a:p>
          <a:p>
            <a:pPr lvl="1" hangingPunct="0"/>
            <a:r>
              <a:rPr lang="cs-CZ" dirty="0" err="1"/>
              <a:t>Spinothalamický</a:t>
            </a:r>
            <a:r>
              <a:rPr lang="cs-CZ" dirty="0"/>
              <a:t> trakt (kříží se): teplo, chlad, bolest a dotek</a:t>
            </a:r>
          </a:p>
          <a:p>
            <a:pPr lvl="1" hangingPunct="0"/>
            <a:r>
              <a:rPr lang="cs-CZ" dirty="0"/>
              <a:t>Zadní provazce (nekříží se): vibrace, poloha, pohyb, diskriminační čití</a:t>
            </a:r>
          </a:p>
          <a:p>
            <a:pPr hangingPunct="0"/>
            <a:r>
              <a:rPr lang="cs-CZ" dirty="0"/>
              <a:t>Kompletní transverzální míšní léze: ztráta všech kvalit citlivosti i řízené motoriky</a:t>
            </a:r>
          </a:p>
          <a:p>
            <a:pPr hangingPunct="0"/>
            <a:r>
              <a:rPr lang="cs-CZ" dirty="0"/>
              <a:t>Syndrom míšní </a:t>
            </a:r>
            <a:r>
              <a:rPr lang="cs-CZ" dirty="0" err="1"/>
              <a:t>hemisekce</a:t>
            </a:r>
            <a:r>
              <a:rPr lang="cs-CZ" dirty="0"/>
              <a:t> (Brown-</a:t>
            </a:r>
            <a:r>
              <a:rPr lang="cs-CZ" dirty="0" err="1"/>
              <a:t>Séquardův</a:t>
            </a:r>
            <a:r>
              <a:rPr lang="cs-CZ" dirty="0"/>
              <a:t> </a:t>
            </a:r>
            <a:r>
              <a:rPr lang="cs-CZ" dirty="0" err="1"/>
              <a:t>sy</a:t>
            </a:r>
            <a:r>
              <a:rPr lang="cs-CZ" dirty="0"/>
              <a:t>.)</a:t>
            </a:r>
          </a:p>
          <a:p>
            <a:pPr hangingPunct="0"/>
            <a:r>
              <a:rPr lang="cs-CZ" dirty="0"/>
              <a:t>Syndrom centrální míšní šedi</a:t>
            </a:r>
          </a:p>
          <a:p>
            <a:pPr hangingPunct="0"/>
            <a:r>
              <a:rPr lang="cs-CZ" dirty="0"/>
              <a:t>Syndrom přední míchy (</a:t>
            </a:r>
            <a:r>
              <a:rPr lang="cs-CZ" dirty="0" err="1"/>
              <a:t>sy</a:t>
            </a:r>
            <a:r>
              <a:rPr lang="cs-CZ" dirty="0"/>
              <a:t>. Přední spinální arterie)</a:t>
            </a:r>
          </a:p>
          <a:p>
            <a:pPr hangingPunct="0"/>
            <a:r>
              <a:rPr lang="cs-CZ" dirty="0"/>
              <a:t>Syndrom zadní míchy</a:t>
            </a:r>
          </a:p>
          <a:p>
            <a:endParaRPr lang="cs-CZ" dirty="0"/>
          </a:p>
        </p:txBody>
      </p:sp>
      <p:pic>
        <p:nvPicPr>
          <p:cNvPr id="9" name="Obrázek34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6423660" y="1825625"/>
            <a:ext cx="4369386" cy="430161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005494" y="6176963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14</a:t>
            </a:r>
          </a:p>
        </p:txBody>
      </p:sp>
    </p:spTree>
    <p:extLst>
      <p:ext uri="{BB962C8B-B14F-4D97-AF65-F5344CB8AC3E}">
        <p14:creationId xmlns:p14="http://schemas.microsoft.com/office/powerpoint/2010/main" val="612772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Vývoj páteře a míchy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400" dirty="0"/>
              <a:t>Páteř se vyvíjí z </a:t>
            </a:r>
            <a:r>
              <a:rPr lang="cs-CZ" sz="2400" dirty="0" err="1"/>
              <a:t>neuroektodermu</a:t>
            </a:r>
            <a:r>
              <a:rPr lang="cs-CZ" sz="2400" dirty="0"/>
              <a:t> společně s budoucí míchou. Růst páteře je rychlejší proti růstu nervových struktur a mícha se tak v páteřním kanálu relativně zkracuje. Oddělená osifikační jádra se definitivně spojí kolem 6. roku života. V této době je konečná šíře páteřního kanálu definitivně vytvořena. Mícha pak v dospělosti končí v oblasti L1-L2. Pro klinickou praxi je důležité segmentální uspořádání a „posun“ inervace jednotlivých oblastí patřičnými nervovými kořeny/míšními segmenty - </a:t>
            </a:r>
            <a:r>
              <a:rPr lang="cs-CZ" sz="2400" dirty="0" err="1"/>
              <a:t>Chiapultovo</a:t>
            </a:r>
            <a:r>
              <a:rPr lang="cs-CZ" sz="2400" dirty="0"/>
              <a:t> pravidlo </a:t>
            </a:r>
          </a:p>
        </p:txBody>
      </p:sp>
      <p:pic>
        <p:nvPicPr>
          <p:cNvPr id="5" name="Obrázek4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7643445" y="1825625"/>
            <a:ext cx="2239110" cy="435133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769050" y="6127234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1</a:t>
            </a:r>
          </a:p>
        </p:txBody>
      </p:sp>
    </p:spTree>
    <p:extLst>
      <p:ext uri="{BB962C8B-B14F-4D97-AF65-F5344CB8AC3E}">
        <p14:creationId xmlns:p14="http://schemas.microsoft.com/office/powerpoint/2010/main" val="3370035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Spinální šok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tělo je řízeno autonomním nervovým systémem:</a:t>
            </a:r>
          </a:p>
          <a:p>
            <a:pPr lvl="1"/>
            <a:r>
              <a:rPr lang="cs-CZ" dirty="0"/>
              <a:t>parasympatikus, jehož vedení zajišťují hlavové nervy (především n. vagus) a míšní segmenty S2-3. Možnost poranění je tedy mizivá. </a:t>
            </a:r>
          </a:p>
          <a:p>
            <a:pPr lvl="1"/>
            <a:r>
              <a:rPr lang="cs-CZ" dirty="0"/>
              <a:t>sympatikus má jádra uložena v míše v postranních míšních rozích v rozsahu C8-L3. Při poranění míchy tedy dochází pod postižením segmentem nejen k výpadku motorické a senzitivní funkce, ale rovněž k výpadku sympatické inervace</a:t>
            </a:r>
          </a:p>
          <a:p>
            <a:pPr lvl="1"/>
            <a:r>
              <a:rPr lang="cs-CZ" dirty="0"/>
              <a:t>Klinický projev: </a:t>
            </a:r>
          </a:p>
          <a:p>
            <a:pPr lvl="2"/>
            <a:r>
              <a:rPr lang="cs-CZ" dirty="0"/>
              <a:t>vazodilatace a pokles krevního tlaku</a:t>
            </a:r>
          </a:p>
          <a:p>
            <a:pPr lvl="2"/>
            <a:r>
              <a:rPr lang="cs-CZ" dirty="0"/>
              <a:t>retence moči a stolice</a:t>
            </a:r>
          </a:p>
          <a:p>
            <a:pPr lvl="2"/>
            <a:r>
              <a:rPr lang="cs-CZ" dirty="0"/>
              <a:t>porucha pocení (termoregulace)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678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Syndrom míšního </a:t>
            </a:r>
            <a:r>
              <a:rPr lang="cs-CZ" dirty="0" err="1"/>
              <a:t>konu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hangingPunct="0"/>
            <a:r>
              <a:rPr lang="cs-CZ" dirty="0"/>
              <a:t>Míšní </a:t>
            </a:r>
            <a:r>
              <a:rPr lang="cs-CZ" dirty="0" err="1"/>
              <a:t>konus</a:t>
            </a:r>
            <a:r>
              <a:rPr lang="cs-CZ" dirty="0"/>
              <a:t> je tvořen </a:t>
            </a:r>
            <a:r>
              <a:rPr lang="cs-CZ" dirty="0" err="1"/>
              <a:t>nejdistálnější</a:t>
            </a:r>
            <a:r>
              <a:rPr lang="cs-CZ" dirty="0"/>
              <a:t> částí míchy, těsně před přechodem míchy v </a:t>
            </a:r>
            <a:r>
              <a:rPr lang="cs-CZ" dirty="0" err="1"/>
              <a:t>cauda</a:t>
            </a:r>
            <a:r>
              <a:rPr lang="cs-CZ" dirty="0"/>
              <a:t> </a:t>
            </a:r>
            <a:r>
              <a:rPr lang="cs-CZ" dirty="0" err="1"/>
              <a:t>equina</a:t>
            </a:r>
            <a:r>
              <a:rPr lang="cs-CZ" dirty="0"/>
              <a:t>. </a:t>
            </a:r>
            <a:r>
              <a:rPr lang="cs-CZ" dirty="0" err="1"/>
              <a:t>Konus</a:t>
            </a:r>
            <a:r>
              <a:rPr lang="cs-CZ" dirty="0"/>
              <a:t> je prakticky celý skryt za dolní částí těla obratle L1 a meziobratlovou ploténkou L1/L2. Syndrom míšního </a:t>
            </a:r>
            <a:r>
              <a:rPr lang="cs-CZ" dirty="0" err="1"/>
              <a:t>konu</a:t>
            </a:r>
            <a:r>
              <a:rPr lang="cs-CZ" dirty="0"/>
              <a:t> je útlak míchy v oblasti kořene S3-S5. </a:t>
            </a:r>
          </a:p>
          <a:p>
            <a:pPr hangingPunct="0"/>
            <a:r>
              <a:rPr lang="cs-CZ" dirty="0"/>
              <a:t>Dominují poruchy sfinkterů:</a:t>
            </a:r>
          </a:p>
          <a:p>
            <a:pPr lvl="1" hangingPunct="0"/>
            <a:r>
              <a:rPr lang="cs-CZ" dirty="0"/>
              <a:t>inkontinence moči i stolice, </a:t>
            </a:r>
          </a:p>
          <a:p>
            <a:pPr lvl="1" hangingPunct="0"/>
            <a:r>
              <a:rPr lang="cs-CZ" dirty="0"/>
              <a:t>absence análního reflexu</a:t>
            </a:r>
          </a:p>
          <a:p>
            <a:pPr lvl="1" hangingPunct="0"/>
            <a:r>
              <a:rPr lang="cs-CZ" dirty="0"/>
              <a:t>impotence a erektilní dysfunkce</a:t>
            </a:r>
          </a:p>
          <a:p>
            <a:pPr hangingPunct="0"/>
            <a:r>
              <a:rPr lang="cs-CZ" dirty="0"/>
              <a:t>Nevzniká zjevný motorický deficit:</a:t>
            </a:r>
          </a:p>
          <a:p>
            <a:pPr lvl="1" hangingPunct="0"/>
            <a:r>
              <a:rPr lang="cs-CZ" dirty="0"/>
              <a:t>postiženy jsou svaly pánevního východu a drobné flexory prstů, ostatní hybnost na dolních končetinách je zachována.</a:t>
            </a:r>
          </a:p>
          <a:p>
            <a:pPr hangingPunct="0"/>
            <a:r>
              <a:rPr lang="cs-CZ" dirty="0"/>
              <a:t>Porucha čití (hypestézie) je </a:t>
            </a:r>
            <a:r>
              <a:rPr lang="cs-CZ" dirty="0" err="1"/>
              <a:t>perianogenitálního</a:t>
            </a:r>
            <a:r>
              <a:rPr lang="cs-CZ" dirty="0"/>
              <a:t> (sedlovitého) charakteru.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0059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Seznam použité literatury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cs-CZ" dirty="0"/>
              <a:t>1. </a:t>
            </a:r>
            <a:r>
              <a:rPr lang="cs-CZ" dirty="0" err="1"/>
              <a:t>Dungl</a:t>
            </a:r>
            <a:r>
              <a:rPr lang="cs-CZ" dirty="0"/>
              <a:t> a kol., Ortopedie, Praha: </a:t>
            </a:r>
            <a:r>
              <a:rPr lang="cs-CZ" dirty="0" err="1"/>
              <a:t>Grada</a:t>
            </a:r>
            <a:r>
              <a:rPr lang="cs-CZ" dirty="0"/>
              <a:t> 2014 </a:t>
            </a:r>
          </a:p>
          <a:p>
            <a:pPr fontAlgn="base"/>
            <a:r>
              <a:rPr lang="cs-CZ" dirty="0"/>
              <a:t>2. Štulík J. et al., Poranění krční páteře, Praha: </a:t>
            </a:r>
            <a:r>
              <a:rPr lang="cs-CZ" dirty="0" err="1"/>
              <a:t>Galén</a:t>
            </a:r>
            <a:r>
              <a:rPr lang="cs-CZ" dirty="0"/>
              <a:t> 2010 </a:t>
            </a:r>
          </a:p>
          <a:p>
            <a:pPr fontAlgn="base"/>
            <a:r>
              <a:rPr lang="cs-CZ" dirty="0"/>
              <a:t>3. Čihák Radomír, Anatomie, Praha: </a:t>
            </a:r>
            <a:r>
              <a:rPr lang="cs-CZ" dirty="0" err="1"/>
              <a:t>Grada</a:t>
            </a:r>
            <a:r>
              <a:rPr lang="cs-CZ" dirty="0"/>
              <a:t> 2011 </a:t>
            </a:r>
          </a:p>
          <a:p>
            <a:pPr fontAlgn="base"/>
            <a:r>
              <a:rPr lang="cs-CZ" dirty="0"/>
              <a:t>4. internetový vyhledávač Google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8051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obrázků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1, </a:t>
            </a:r>
            <a:r>
              <a:rPr lang="cs-CZ" u="sng" dirty="0" err="1">
                <a:hlinkClick r:id="rId3"/>
              </a:rPr>
              <a:t>Chipaultovo</a:t>
            </a:r>
            <a:r>
              <a:rPr lang="cs-CZ" u="sng" dirty="0">
                <a:hlinkClick r:id="rId3"/>
              </a:rPr>
              <a:t> pravidlo - </a:t>
            </a:r>
            <a:r>
              <a:rPr lang="cs-CZ" u="sng" dirty="0" err="1">
                <a:hlinkClick r:id="rId3"/>
              </a:rPr>
              <a:t>WikiSkripta</a:t>
            </a:r>
            <a:endParaRPr lang="cs-CZ" dirty="0"/>
          </a:p>
          <a:p>
            <a:r>
              <a:rPr lang="cs-CZ" dirty="0"/>
              <a:t>2, </a:t>
            </a:r>
            <a:r>
              <a:rPr lang="cs-CZ" u="sng" dirty="0" err="1">
                <a:hlinkClick r:id="rId4"/>
              </a:rPr>
              <a:t>Physiotherapy</a:t>
            </a:r>
            <a:r>
              <a:rPr lang="cs-CZ" u="sng" dirty="0">
                <a:hlinkClick r:id="rId4"/>
              </a:rPr>
              <a:t> </a:t>
            </a:r>
            <a:r>
              <a:rPr lang="cs-CZ" u="sng" dirty="0" err="1">
                <a:hlinkClick r:id="rId4"/>
              </a:rPr>
              <a:t>Eastern</a:t>
            </a:r>
            <a:r>
              <a:rPr lang="cs-CZ" u="sng" dirty="0">
                <a:hlinkClick r:id="rId4"/>
              </a:rPr>
              <a:t> </a:t>
            </a:r>
            <a:r>
              <a:rPr lang="cs-CZ" u="sng" dirty="0" err="1">
                <a:hlinkClick r:id="rId4"/>
              </a:rPr>
              <a:t>Suburbs</a:t>
            </a:r>
            <a:r>
              <a:rPr lang="cs-CZ" u="sng" dirty="0">
                <a:hlinkClick r:id="rId4"/>
              </a:rPr>
              <a:t> Sydney | </a:t>
            </a:r>
            <a:r>
              <a:rPr lang="cs-CZ" u="sng" dirty="0" err="1">
                <a:hlinkClick r:id="rId4"/>
              </a:rPr>
              <a:t>BeFit</a:t>
            </a:r>
            <a:r>
              <a:rPr lang="cs-CZ" u="sng" dirty="0">
                <a:hlinkClick r:id="rId4"/>
              </a:rPr>
              <a:t> </a:t>
            </a:r>
            <a:r>
              <a:rPr lang="cs-CZ" u="sng" dirty="0" err="1">
                <a:hlinkClick r:id="rId4"/>
              </a:rPr>
              <a:t>Training</a:t>
            </a:r>
            <a:r>
              <a:rPr lang="cs-CZ" u="sng" dirty="0">
                <a:hlinkClick r:id="rId4"/>
              </a:rPr>
              <a:t> </a:t>
            </a:r>
            <a:r>
              <a:rPr lang="cs-CZ" u="sng" dirty="0" err="1">
                <a:hlinkClick r:id="rId4"/>
              </a:rPr>
              <a:t>Physio</a:t>
            </a:r>
            <a:r>
              <a:rPr lang="cs-CZ" dirty="0"/>
              <a:t> </a:t>
            </a:r>
          </a:p>
          <a:p>
            <a:r>
              <a:rPr lang="cs-CZ" dirty="0"/>
              <a:t>3, </a:t>
            </a:r>
            <a:r>
              <a:rPr lang="cs-CZ" u="sng" dirty="0" err="1">
                <a:hlinkClick r:id="rId5"/>
              </a:rPr>
              <a:t>Back</a:t>
            </a:r>
            <a:r>
              <a:rPr lang="cs-CZ" u="sng" dirty="0">
                <a:hlinkClick r:id="rId5"/>
              </a:rPr>
              <a:t> and </a:t>
            </a:r>
            <a:r>
              <a:rPr lang="cs-CZ" u="sng" dirty="0" err="1">
                <a:hlinkClick r:id="rId5"/>
              </a:rPr>
              <a:t>Spinal</a:t>
            </a:r>
            <a:r>
              <a:rPr lang="cs-CZ" u="sng" dirty="0">
                <a:hlinkClick r:id="rId5"/>
              </a:rPr>
              <a:t> </a:t>
            </a:r>
            <a:r>
              <a:rPr lang="cs-CZ" u="sng" dirty="0" err="1">
                <a:hlinkClick r:id="rId5"/>
              </a:rPr>
              <a:t>Cord</a:t>
            </a:r>
            <a:r>
              <a:rPr lang="cs-CZ" u="sng" dirty="0">
                <a:hlinkClick r:id="rId5"/>
              </a:rPr>
              <a:t> | Radiology </a:t>
            </a:r>
            <a:r>
              <a:rPr lang="cs-CZ" u="sng" dirty="0" err="1">
                <a:hlinkClick r:id="rId5"/>
              </a:rPr>
              <a:t>Key</a:t>
            </a:r>
            <a:r>
              <a:rPr lang="cs-CZ" dirty="0"/>
              <a:t> </a:t>
            </a:r>
          </a:p>
          <a:p>
            <a:r>
              <a:rPr lang="cs-CZ" dirty="0"/>
              <a:t>4, </a:t>
            </a:r>
            <a:r>
              <a:rPr lang="cs-CZ" u="sng" dirty="0">
                <a:hlinkClick r:id="rId6"/>
              </a:rPr>
              <a:t>Pin on Fine </a:t>
            </a:r>
            <a:r>
              <a:rPr lang="cs-CZ" u="sng" dirty="0" err="1">
                <a:hlinkClick r:id="rId6"/>
              </a:rPr>
              <a:t>life</a:t>
            </a:r>
            <a:r>
              <a:rPr lang="cs-CZ" u="sng" dirty="0">
                <a:hlinkClick r:id="rId6"/>
              </a:rPr>
              <a:t> (pinterest.com)</a:t>
            </a:r>
            <a:r>
              <a:rPr lang="cs-CZ" dirty="0"/>
              <a:t> </a:t>
            </a:r>
          </a:p>
          <a:p>
            <a:r>
              <a:rPr lang="cs-CZ" dirty="0"/>
              <a:t>5, </a:t>
            </a:r>
            <a:r>
              <a:rPr lang="cs-CZ" u="sng" dirty="0">
                <a:hlinkClick r:id="rId7"/>
              </a:rPr>
              <a:t>Spine </a:t>
            </a:r>
            <a:r>
              <a:rPr lang="cs-CZ" u="sng" dirty="0" err="1">
                <a:hlinkClick r:id="rId7"/>
              </a:rPr>
              <a:t>Biomechanics</a:t>
            </a:r>
            <a:r>
              <a:rPr lang="cs-CZ" u="sng" dirty="0">
                <a:hlinkClick r:id="rId7"/>
              </a:rPr>
              <a:t> - Spine - </a:t>
            </a:r>
            <a:r>
              <a:rPr lang="cs-CZ" u="sng" dirty="0" err="1">
                <a:hlinkClick r:id="rId7"/>
              </a:rPr>
              <a:t>Orthobullets</a:t>
            </a:r>
            <a:r>
              <a:rPr lang="cs-CZ" dirty="0"/>
              <a:t> </a:t>
            </a:r>
          </a:p>
          <a:p>
            <a:r>
              <a:rPr lang="cs-CZ" dirty="0"/>
              <a:t>6, Krtička Milan - Poranění páteře.ppt, Klinika úrazové chirurgie FN Brno, MU Brno</a:t>
            </a:r>
          </a:p>
          <a:p>
            <a:r>
              <a:rPr lang="cs-CZ" dirty="0"/>
              <a:t>7, </a:t>
            </a:r>
            <a:r>
              <a:rPr lang="cs-CZ" u="sng" dirty="0" err="1">
                <a:hlinkClick r:id="rId8"/>
              </a:rPr>
              <a:t>Cervical</a:t>
            </a:r>
            <a:r>
              <a:rPr lang="cs-CZ" u="sng" dirty="0">
                <a:hlinkClick r:id="rId8"/>
              </a:rPr>
              <a:t> Spine X-</a:t>
            </a:r>
            <a:r>
              <a:rPr lang="cs-CZ" u="sng" dirty="0" err="1">
                <a:hlinkClick r:id="rId8"/>
              </a:rPr>
              <a:t>ray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Interpretation</a:t>
            </a:r>
            <a:r>
              <a:rPr lang="cs-CZ" u="sng" dirty="0">
                <a:hlinkClick r:id="rId8"/>
              </a:rPr>
              <a:t> - OSCE </a:t>
            </a:r>
            <a:r>
              <a:rPr lang="cs-CZ" u="sng" dirty="0" err="1">
                <a:hlinkClick r:id="rId8"/>
              </a:rPr>
              <a:t>Guide</a:t>
            </a:r>
            <a:r>
              <a:rPr lang="cs-CZ" u="sng" dirty="0">
                <a:hlinkClick r:id="rId8"/>
              </a:rPr>
              <a:t> | </a:t>
            </a:r>
            <a:r>
              <a:rPr lang="cs-CZ" u="sng" dirty="0" err="1">
                <a:hlinkClick r:id="rId8"/>
              </a:rPr>
              <a:t>Geeky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Medics</a:t>
            </a:r>
            <a:r>
              <a:rPr lang="cs-CZ" dirty="0"/>
              <a:t> </a:t>
            </a:r>
          </a:p>
          <a:p>
            <a:r>
              <a:rPr lang="cs-CZ" dirty="0"/>
              <a:t>8a, </a:t>
            </a:r>
            <a:r>
              <a:rPr lang="cs-CZ" u="sng" dirty="0" err="1">
                <a:hlinkClick r:id="rId9"/>
              </a:rPr>
              <a:t>Normal</a:t>
            </a:r>
            <a:r>
              <a:rPr lang="cs-CZ" u="sng" dirty="0">
                <a:hlinkClick r:id="rId9"/>
              </a:rPr>
              <a:t> </a:t>
            </a:r>
            <a:r>
              <a:rPr lang="cs-CZ" u="sng" dirty="0" err="1">
                <a:hlinkClick r:id="rId9"/>
              </a:rPr>
              <a:t>cervical</a:t>
            </a:r>
            <a:r>
              <a:rPr lang="cs-CZ" u="sng" dirty="0">
                <a:hlinkClick r:id="rId9"/>
              </a:rPr>
              <a:t> spine - CT | Image | Radiopaedia.org</a:t>
            </a:r>
            <a:r>
              <a:rPr lang="cs-CZ" dirty="0"/>
              <a:t> </a:t>
            </a:r>
          </a:p>
          <a:p>
            <a:r>
              <a:rPr lang="cs-CZ" dirty="0"/>
              <a:t>8b, </a:t>
            </a:r>
            <a:r>
              <a:rPr lang="cs-CZ" u="sng" dirty="0" err="1">
                <a:hlinkClick r:id="rId10"/>
              </a:rPr>
              <a:t>cervical</a:t>
            </a:r>
            <a:r>
              <a:rPr lang="cs-CZ" u="sng" dirty="0">
                <a:hlinkClick r:id="rId10"/>
              </a:rPr>
              <a:t> spine &amp; TMJ </a:t>
            </a:r>
            <a:r>
              <a:rPr lang="cs-CZ" u="sng" dirty="0" err="1">
                <a:hlinkClick r:id="rId10"/>
              </a:rPr>
              <a:t>Flashcards</a:t>
            </a:r>
            <a:r>
              <a:rPr lang="cs-CZ" u="sng" dirty="0">
                <a:hlinkClick r:id="rId10"/>
              </a:rPr>
              <a:t> | </a:t>
            </a:r>
            <a:r>
              <a:rPr lang="cs-CZ" u="sng" dirty="0" err="1">
                <a:hlinkClick r:id="rId10"/>
              </a:rPr>
              <a:t>Quizlet</a:t>
            </a:r>
            <a:r>
              <a:rPr lang="cs-CZ" dirty="0"/>
              <a:t> </a:t>
            </a:r>
          </a:p>
          <a:p>
            <a:r>
              <a:rPr lang="cs-CZ" dirty="0"/>
              <a:t>8c, </a:t>
            </a:r>
            <a:r>
              <a:rPr lang="cs-CZ" u="sng" dirty="0" err="1">
                <a:hlinkClick r:id="rId11"/>
              </a:rPr>
              <a:t>Normal</a:t>
            </a:r>
            <a:r>
              <a:rPr lang="cs-CZ" u="sng" dirty="0">
                <a:hlinkClick r:id="rId11"/>
              </a:rPr>
              <a:t> </a:t>
            </a:r>
            <a:r>
              <a:rPr lang="cs-CZ" u="sng" dirty="0" err="1">
                <a:hlinkClick r:id="rId11"/>
              </a:rPr>
              <a:t>cervical</a:t>
            </a:r>
            <a:r>
              <a:rPr lang="cs-CZ" u="sng" dirty="0">
                <a:hlinkClick r:id="rId11"/>
              </a:rPr>
              <a:t> spine - CT | Image | Radiopaedia.org</a:t>
            </a:r>
            <a:r>
              <a:rPr lang="cs-CZ" dirty="0"/>
              <a:t> </a:t>
            </a:r>
          </a:p>
          <a:p>
            <a:r>
              <a:rPr lang="cs-CZ" dirty="0"/>
              <a:t>9, </a:t>
            </a:r>
            <a:r>
              <a:rPr lang="cs-CZ" u="sng" dirty="0" err="1">
                <a:hlinkClick r:id="rId12"/>
              </a:rPr>
              <a:t>Normal</a:t>
            </a:r>
            <a:r>
              <a:rPr lang="cs-CZ" u="sng" dirty="0">
                <a:hlinkClick r:id="rId12"/>
              </a:rPr>
              <a:t> </a:t>
            </a:r>
            <a:r>
              <a:rPr lang="cs-CZ" u="sng" dirty="0" err="1">
                <a:hlinkClick r:id="rId12"/>
              </a:rPr>
              <a:t>cervical</a:t>
            </a:r>
            <a:r>
              <a:rPr lang="cs-CZ" u="sng" dirty="0">
                <a:hlinkClick r:id="rId12"/>
              </a:rPr>
              <a:t> spine MRI | Radiology Case | Radiopaedia.org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8496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obrázků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10a, </a:t>
            </a:r>
            <a:r>
              <a:rPr lang="cs-CZ" u="sng" dirty="0">
                <a:hlinkClick r:id="rId3"/>
              </a:rPr>
              <a:t>aos_injury_classification_pocket_card_thoracolumbar.pdf (aofoundation.org)</a:t>
            </a:r>
            <a:r>
              <a:rPr lang="cs-CZ" dirty="0"/>
              <a:t> </a:t>
            </a:r>
          </a:p>
          <a:p>
            <a:r>
              <a:rPr lang="cs-CZ" dirty="0"/>
              <a:t>10b, </a:t>
            </a:r>
            <a:r>
              <a:rPr lang="cs-CZ" u="sng" dirty="0">
                <a:hlinkClick r:id="rId3"/>
              </a:rPr>
              <a:t>aos_injury_classification_pocket_card_thoracolumbar.pdf (aofoundation.org)</a:t>
            </a:r>
            <a:r>
              <a:rPr lang="cs-CZ" dirty="0"/>
              <a:t> </a:t>
            </a:r>
          </a:p>
          <a:p>
            <a:r>
              <a:rPr lang="cs-CZ" dirty="0"/>
              <a:t>11a, </a:t>
            </a:r>
            <a:r>
              <a:rPr lang="cs-CZ" u="sng" dirty="0">
                <a:hlinkClick r:id="rId4"/>
              </a:rPr>
              <a:t>CERVICAL, THORACIC, AND LUMBAR FRACTURES | </a:t>
            </a:r>
            <a:r>
              <a:rPr lang="cs-CZ" u="sng" dirty="0" err="1">
                <a:hlinkClick r:id="rId4"/>
              </a:rPr>
              <a:t>Anesthesia</a:t>
            </a:r>
            <a:r>
              <a:rPr lang="cs-CZ" u="sng" dirty="0">
                <a:hlinkClick r:id="rId4"/>
              </a:rPr>
              <a:t> </a:t>
            </a:r>
            <a:r>
              <a:rPr lang="cs-CZ" u="sng" dirty="0" err="1">
                <a:hlinkClick r:id="rId4"/>
              </a:rPr>
              <a:t>Key</a:t>
            </a:r>
            <a:r>
              <a:rPr lang="cs-CZ" u="sng" dirty="0">
                <a:hlinkClick r:id="rId4"/>
              </a:rPr>
              <a:t> (aneskey.com)</a:t>
            </a:r>
            <a:r>
              <a:rPr lang="cs-CZ" dirty="0"/>
              <a:t> </a:t>
            </a:r>
          </a:p>
          <a:p>
            <a:r>
              <a:rPr lang="cs-CZ" dirty="0"/>
              <a:t>11b, </a:t>
            </a:r>
            <a:r>
              <a:rPr lang="cs-CZ" u="sng" dirty="0">
                <a:hlinkClick r:id="rId5"/>
              </a:rPr>
              <a:t>Atlanto-</a:t>
            </a:r>
            <a:r>
              <a:rPr lang="cs-CZ" u="sng" dirty="0" err="1">
                <a:hlinkClick r:id="rId5"/>
              </a:rPr>
              <a:t>occipital</a:t>
            </a:r>
            <a:r>
              <a:rPr lang="cs-CZ" u="sng" dirty="0">
                <a:hlinkClick r:id="rId5"/>
              </a:rPr>
              <a:t> </a:t>
            </a:r>
            <a:r>
              <a:rPr lang="cs-CZ" u="sng" dirty="0" err="1">
                <a:hlinkClick r:id="rId5"/>
              </a:rPr>
              <a:t>Dissociation</a:t>
            </a:r>
            <a:r>
              <a:rPr lang="cs-CZ" u="sng" dirty="0">
                <a:hlinkClick r:id="rId5"/>
              </a:rPr>
              <a:t> | UW </a:t>
            </a:r>
            <a:r>
              <a:rPr lang="cs-CZ" u="sng" dirty="0" err="1">
                <a:hlinkClick r:id="rId5"/>
              </a:rPr>
              <a:t>Emergency</a:t>
            </a:r>
            <a:r>
              <a:rPr lang="cs-CZ" u="sng" dirty="0">
                <a:hlinkClick r:id="rId5"/>
              </a:rPr>
              <a:t> Radiology</a:t>
            </a:r>
            <a:r>
              <a:rPr lang="cs-CZ" dirty="0"/>
              <a:t> </a:t>
            </a:r>
          </a:p>
          <a:p>
            <a:r>
              <a:rPr lang="cs-CZ" dirty="0"/>
              <a:t>11c, </a:t>
            </a:r>
            <a:r>
              <a:rPr lang="cs-CZ" u="sng" dirty="0" err="1">
                <a:hlinkClick r:id="rId6"/>
              </a:rPr>
              <a:t>Jefferson</a:t>
            </a:r>
            <a:r>
              <a:rPr lang="cs-CZ" u="sng" dirty="0">
                <a:hlinkClick r:id="rId6"/>
              </a:rPr>
              <a:t> </a:t>
            </a:r>
            <a:r>
              <a:rPr lang="cs-CZ" u="sng" dirty="0" err="1">
                <a:hlinkClick r:id="rId6"/>
              </a:rPr>
              <a:t>Classification</a:t>
            </a:r>
            <a:r>
              <a:rPr lang="cs-CZ" u="sng" dirty="0">
                <a:hlinkClick r:id="rId6"/>
              </a:rPr>
              <a:t> </a:t>
            </a:r>
            <a:r>
              <a:rPr lang="cs-CZ" u="sng" dirty="0" err="1">
                <a:hlinkClick r:id="rId6"/>
              </a:rPr>
              <a:t>of</a:t>
            </a:r>
            <a:r>
              <a:rPr lang="cs-CZ" u="sng" dirty="0">
                <a:hlinkClick r:id="rId6"/>
              </a:rPr>
              <a:t> C1 </a:t>
            </a:r>
            <a:r>
              <a:rPr lang="cs-CZ" u="sng" dirty="0" err="1">
                <a:hlinkClick r:id="rId6"/>
              </a:rPr>
              <a:t>Fractures</a:t>
            </a:r>
            <a:r>
              <a:rPr lang="cs-CZ" u="sng" dirty="0">
                <a:hlinkClick r:id="rId6"/>
              </a:rPr>
              <a:t> | UW </a:t>
            </a:r>
            <a:r>
              <a:rPr lang="cs-CZ" u="sng" dirty="0" err="1">
                <a:hlinkClick r:id="rId6"/>
              </a:rPr>
              <a:t>Emergency</a:t>
            </a:r>
            <a:r>
              <a:rPr lang="cs-CZ" u="sng" dirty="0">
                <a:hlinkClick r:id="rId6"/>
              </a:rPr>
              <a:t> Radiology (washington.edu)</a:t>
            </a:r>
            <a:r>
              <a:rPr lang="cs-CZ" dirty="0"/>
              <a:t> </a:t>
            </a:r>
          </a:p>
          <a:p>
            <a:r>
              <a:rPr lang="cs-CZ" dirty="0"/>
              <a:t>11d, </a:t>
            </a:r>
            <a:r>
              <a:rPr lang="cs-CZ" u="sng" dirty="0" err="1">
                <a:hlinkClick r:id="rId7"/>
              </a:rPr>
              <a:t>Fielding</a:t>
            </a:r>
            <a:r>
              <a:rPr lang="cs-CZ" u="sng" dirty="0">
                <a:hlinkClick r:id="rId7"/>
              </a:rPr>
              <a:t> and Hawkins </a:t>
            </a:r>
            <a:r>
              <a:rPr lang="cs-CZ" u="sng" dirty="0" err="1">
                <a:hlinkClick r:id="rId7"/>
              </a:rPr>
              <a:t>classification</a:t>
            </a:r>
            <a:r>
              <a:rPr lang="cs-CZ" u="sng" dirty="0">
                <a:hlinkClick r:id="rId7"/>
              </a:rPr>
              <a:t> </a:t>
            </a:r>
            <a:r>
              <a:rPr lang="cs-CZ" u="sng" dirty="0" err="1">
                <a:hlinkClick r:id="rId7"/>
              </a:rPr>
              <a:t>of</a:t>
            </a:r>
            <a:r>
              <a:rPr lang="cs-CZ" u="sng" dirty="0">
                <a:hlinkClick r:id="rId7"/>
              </a:rPr>
              <a:t> </a:t>
            </a:r>
            <a:r>
              <a:rPr lang="cs-CZ" u="sng" dirty="0" err="1">
                <a:hlinkClick r:id="rId7"/>
              </a:rPr>
              <a:t>atlantoaxial</a:t>
            </a:r>
            <a:r>
              <a:rPr lang="cs-CZ" u="sng" dirty="0">
                <a:hlinkClick r:id="rId7"/>
              </a:rPr>
              <a:t> </a:t>
            </a:r>
            <a:r>
              <a:rPr lang="cs-CZ" u="sng" dirty="0" err="1">
                <a:hlinkClick r:id="rId7"/>
              </a:rPr>
              <a:t>rotatory</a:t>
            </a:r>
            <a:r>
              <a:rPr lang="cs-CZ" u="sng" dirty="0">
                <a:hlinkClick r:id="rId7"/>
              </a:rPr>
              <a:t> </a:t>
            </a:r>
            <a:r>
              <a:rPr lang="cs-CZ" u="sng" dirty="0" err="1">
                <a:hlinkClick r:id="rId7"/>
              </a:rPr>
              <a:t>subluxation</a:t>
            </a:r>
            <a:r>
              <a:rPr lang="cs-CZ" u="sng" dirty="0">
                <a:hlinkClick r:id="rId7"/>
              </a:rPr>
              <a:t> | Radiology Case | Radiopaedia.org</a:t>
            </a:r>
            <a:r>
              <a:rPr lang="cs-CZ" dirty="0"/>
              <a:t> </a:t>
            </a:r>
          </a:p>
          <a:p>
            <a:r>
              <a:rPr lang="cs-CZ" dirty="0"/>
              <a:t>11e, </a:t>
            </a:r>
            <a:r>
              <a:rPr lang="cs-CZ" u="sng" dirty="0">
                <a:hlinkClick r:id="rId8"/>
              </a:rPr>
              <a:t>C2 Body </a:t>
            </a:r>
            <a:r>
              <a:rPr lang="cs-CZ" u="sng" dirty="0" err="1">
                <a:hlinkClick r:id="rId8"/>
              </a:rPr>
              <a:t>Fracture</a:t>
            </a:r>
            <a:r>
              <a:rPr lang="cs-CZ" u="sng" dirty="0">
                <a:hlinkClick r:id="rId8"/>
              </a:rPr>
              <a:t>: Report </a:t>
            </a:r>
            <a:r>
              <a:rPr lang="cs-CZ" u="sng" dirty="0" err="1">
                <a:hlinkClick r:id="rId8"/>
              </a:rPr>
              <a:t>of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Cases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Managed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Conservatively</a:t>
            </a:r>
            <a:r>
              <a:rPr lang="cs-CZ" u="sng" dirty="0">
                <a:hlinkClick r:id="rId8"/>
              </a:rPr>
              <a:t> by Philadelphia </a:t>
            </a:r>
            <a:r>
              <a:rPr lang="cs-CZ" u="sng" dirty="0" err="1">
                <a:hlinkClick r:id="rId8"/>
              </a:rPr>
              <a:t>Collar</a:t>
            </a:r>
            <a:r>
              <a:rPr lang="cs-CZ" u="sng" dirty="0">
                <a:hlinkClick r:id="rId8"/>
              </a:rPr>
              <a:t> (asianspinejournal.org)</a:t>
            </a:r>
            <a:r>
              <a:rPr lang="cs-CZ" dirty="0"/>
              <a:t> </a:t>
            </a:r>
          </a:p>
          <a:p>
            <a:r>
              <a:rPr lang="cs-CZ" dirty="0"/>
              <a:t>11f, </a:t>
            </a:r>
            <a:r>
              <a:rPr lang="cs-CZ" u="sng" dirty="0" err="1">
                <a:hlinkClick r:id="rId9"/>
              </a:rPr>
              <a:t>Fractures</a:t>
            </a:r>
            <a:r>
              <a:rPr lang="cs-CZ" u="sng" dirty="0">
                <a:hlinkClick r:id="rId9"/>
              </a:rPr>
              <a:t> </a:t>
            </a:r>
            <a:r>
              <a:rPr lang="cs-CZ" u="sng" dirty="0" err="1">
                <a:hlinkClick r:id="rId9"/>
              </a:rPr>
              <a:t>of</a:t>
            </a:r>
            <a:r>
              <a:rPr lang="cs-CZ" u="sng" dirty="0">
                <a:hlinkClick r:id="rId9"/>
              </a:rPr>
              <a:t> </a:t>
            </a:r>
            <a:r>
              <a:rPr lang="cs-CZ" u="sng" dirty="0" err="1">
                <a:hlinkClick r:id="rId9"/>
              </a:rPr>
              <a:t>the</a:t>
            </a:r>
            <a:r>
              <a:rPr lang="cs-CZ" u="sng" dirty="0">
                <a:hlinkClick r:id="rId9"/>
              </a:rPr>
              <a:t> </a:t>
            </a:r>
            <a:r>
              <a:rPr lang="cs-CZ" u="sng" dirty="0" err="1">
                <a:hlinkClick r:id="rId9"/>
              </a:rPr>
              <a:t>odontoid</a:t>
            </a:r>
            <a:r>
              <a:rPr lang="cs-CZ" u="sng" dirty="0">
                <a:hlinkClick r:id="rId9"/>
              </a:rPr>
              <a:t> </a:t>
            </a:r>
            <a:r>
              <a:rPr lang="cs-CZ" u="sng" dirty="0" err="1">
                <a:hlinkClick r:id="rId9"/>
              </a:rPr>
              <a:t>peg</a:t>
            </a:r>
            <a:r>
              <a:rPr lang="cs-CZ" u="sng" dirty="0">
                <a:hlinkClick r:id="rId9"/>
              </a:rPr>
              <a:t> </a:t>
            </a:r>
            <a:r>
              <a:rPr lang="cs-CZ" u="sng" dirty="0" err="1">
                <a:hlinkClick r:id="rId9"/>
              </a:rPr>
              <a:t>of</a:t>
            </a:r>
            <a:r>
              <a:rPr lang="cs-CZ" u="sng" dirty="0">
                <a:hlinkClick r:id="rId9"/>
              </a:rPr>
              <a:t> </a:t>
            </a:r>
            <a:r>
              <a:rPr lang="cs-CZ" u="sng" dirty="0" err="1">
                <a:hlinkClick r:id="rId9"/>
              </a:rPr>
              <a:t>the</a:t>
            </a:r>
            <a:r>
              <a:rPr lang="cs-CZ" u="sng" dirty="0">
                <a:hlinkClick r:id="rId9"/>
              </a:rPr>
              <a:t> </a:t>
            </a:r>
            <a:r>
              <a:rPr lang="cs-CZ" u="sng" dirty="0" err="1">
                <a:hlinkClick r:id="rId9"/>
              </a:rPr>
              <a:t>cervical</a:t>
            </a:r>
            <a:r>
              <a:rPr lang="cs-CZ" u="sng" dirty="0">
                <a:hlinkClick r:id="rId9"/>
              </a:rPr>
              <a:t> spine - </a:t>
            </a:r>
            <a:r>
              <a:rPr lang="cs-CZ" u="sng" dirty="0" err="1">
                <a:hlinkClick r:id="rId9"/>
              </a:rPr>
              <a:t>Injury</a:t>
            </a:r>
            <a:r>
              <a:rPr lang="cs-CZ" u="sng" dirty="0">
                <a:hlinkClick r:id="rId9"/>
              </a:rPr>
              <a:t> (injuryjournal.com)</a:t>
            </a:r>
            <a:r>
              <a:rPr lang="cs-CZ" dirty="0"/>
              <a:t> </a:t>
            </a:r>
          </a:p>
          <a:p>
            <a:r>
              <a:rPr lang="cs-CZ" dirty="0"/>
              <a:t>11g, </a:t>
            </a:r>
            <a:r>
              <a:rPr lang="cs-CZ" u="sng" dirty="0" err="1">
                <a:hlinkClick r:id="rId10"/>
              </a:rPr>
              <a:t>Hangman’s</a:t>
            </a:r>
            <a:r>
              <a:rPr lang="cs-CZ" u="sng" dirty="0">
                <a:hlinkClick r:id="rId10"/>
              </a:rPr>
              <a:t> </a:t>
            </a:r>
            <a:r>
              <a:rPr lang="cs-CZ" u="sng" dirty="0" err="1">
                <a:hlinkClick r:id="rId10"/>
              </a:rPr>
              <a:t>Fracture</a:t>
            </a:r>
            <a:r>
              <a:rPr lang="cs-CZ" u="sng" dirty="0">
                <a:hlinkClick r:id="rId10"/>
              </a:rPr>
              <a:t> — OrthopaedicPrinciples.com</a:t>
            </a:r>
            <a:r>
              <a:rPr lang="cs-CZ" dirty="0"/>
              <a:t> </a:t>
            </a:r>
          </a:p>
          <a:p>
            <a:r>
              <a:rPr lang="cs-CZ" dirty="0"/>
              <a:t>12a, </a:t>
            </a:r>
            <a:r>
              <a:rPr lang="cs-CZ" u="sng" dirty="0">
                <a:hlinkClick r:id="rId11"/>
              </a:rPr>
              <a:t>Masarykova univerzita (muni.cz)</a:t>
            </a:r>
            <a:r>
              <a:rPr lang="cs-CZ" dirty="0"/>
              <a:t> </a:t>
            </a:r>
          </a:p>
          <a:p>
            <a:r>
              <a:rPr lang="cs-CZ" dirty="0"/>
              <a:t>12b, </a:t>
            </a:r>
            <a:r>
              <a:rPr lang="cs-CZ" u="sng" dirty="0">
                <a:hlinkClick r:id="rId12"/>
              </a:rPr>
              <a:t>11 Best </a:t>
            </a:r>
            <a:r>
              <a:rPr lang="cs-CZ" u="sng" dirty="0" err="1">
                <a:hlinkClick r:id="rId12"/>
              </a:rPr>
              <a:t>Orthoses</a:t>
            </a:r>
            <a:r>
              <a:rPr lang="cs-CZ" u="sng" dirty="0">
                <a:hlinkClick r:id="rId12"/>
              </a:rPr>
              <a:t> - </a:t>
            </a:r>
            <a:r>
              <a:rPr lang="cs-CZ" u="sng" dirty="0" err="1">
                <a:hlinkClick r:id="rId12"/>
              </a:rPr>
              <a:t>Spinal</a:t>
            </a:r>
            <a:r>
              <a:rPr lang="cs-CZ" u="sng" dirty="0">
                <a:hlinkClick r:id="rId12"/>
              </a:rPr>
              <a:t> Management </a:t>
            </a:r>
            <a:r>
              <a:rPr lang="cs-CZ" u="sng" dirty="0" err="1">
                <a:hlinkClick r:id="rId12"/>
              </a:rPr>
              <a:t>ideas</a:t>
            </a:r>
            <a:r>
              <a:rPr lang="cs-CZ" u="sng" dirty="0">
                <a:hlinkClick r:id="rId12"/>
              </a:rPr>
              <a:t> | </a:t>
            </a:r>
            <a:r>
              <a:rPr lang="cs-CZ" u="sng" dirty="0" err="1">
                <a:hlinkClick r:id="rId12"/>
              </a:rPr>
              <a:t>orthoses</a:t>
            </a:r>
            <a:r>
              <a:rPr lang="cs-CZ" u="sng" dirty="0">
                <a:hlinkClick r:id="rId12"/>
              </a:rPr>
              <a:t>, halo </a:t>
            </a:r>
            <a:r>
              <a:rPr lang="cs-CZ" u="sng" dirty="0" err="1">
                <a:hlinkClick r:id="rId12"/>
              </a:rPr>
              <a:t>brace</a:t>
            </a:r>
            <a:r>
              <a:rPr lang="cs-CZ" u="sng" dirty="0">
                <a:hlinkClick r:id="rId12"/>
              </a:rPr>
              <a:t>, </a:t>
            </a:r>
            <a:r>
              <a:rPr lang="cs-CZ" u="sng" dirty="0" err="1">
                <a:hlinkClick r:id="rId12"/>
              </a:rPr>
              <a:t>braces</a:t>
            </a:r>
            <a:r>
              <a:rPr lang="cs-CZ" u="sng" dirty="0">
                <a:hlinkClick r:id="rId12"/>
              </a:rPr>
              <a:t> (pinterest.com)</a:t>
            </a:r>
            <a:r>
              <a:rPr lang="cs-CZ" dirty="0"/>
              <a:t> </a:t>
            </a:r>
          </a:p>
          <a:p>
            <a:r>
              <a:rPr lang="cs-CZ" dirty="0"/>
              <a:t>12c, </a:t>
            </a:r>
            <a:r>
              <a:rPr lang="cs-CZ" u="sng" dirty="0">
                <a:hlinkClick r:id="rId13"/>
              </a:rPr>
              <a:t>Professional </a:t>
            </a:r>
            <a:r>
              <a:rPr lang="cs-CZ" u="sng" dirty="0" err="1">
                <a:hlinkClick r:id="rId13"/>
              </a:rPr>
              <a:t>Medical</a:t>
            </a:r>
            <a:r>
              <a:rPr lang="cs-CZ" u="sng" dirty="0">
                <a:hlinkClick r:id="rId13"/>
              </a:rPr>
              <a:t> Halo-vest - Buy Halo-</a:t>
            </a:r>
            <a:r>
              <a:rPr lang="cs-CZ" u="sng" dirty="0" err="1">
                <a:hlinkClick r:id="rId13"/>
              </a:rPr>
              <a:t>vest,Medical</a:t>
            </a:r>
            <a:r>
              <a:rPr lang="cs-CZ" u="sng" dirty="0">
                <a:hlinkClick r:id="rId13"/>
              </a:rPr>
              <a:t> Halo-</a:t>
            </a:r>
            <a:r>
              <a:rPr lang="cs-CZ" u="sng" dirty="0" err="1">
                <a:hlinkClick r:id="rId13"/>
              </a:rPr>
              <a:t>vest,Professional</a:t>
            </a:r>
            <a:r>
              <a:rPr lang="cs-CZ" u="sng" dirty="0">
                <a:hlinkClick r:id="rId13"/>
              </a:rPr>
              <a:t> Halo-vest </a:t>
            </a:r>
            <a:r>
              <a:rPr lang="cs-CZ" u="sng" dirty="0" err="1">
                <a:hlinkClick r:id="rId13"/>
              </a:rPr>
              <a:t>Product</a:t>
            </a:r>
            <a:r>
              <a:rPr lang="cs-CZ" u="sng" dirty="0">
                <a:hlinkClick r:id="rId13"/>
              </a:rPr>
              <a:t> on Alibaba.com</a:t>
            </a:r>
            <a:r>
              <a:rPr lang="cs-CZ" dirty="0"/>
              <a:t> </a:t>
            </a:r>
          </a:p>
          <a:p>
            <a:r>
              <a:rPr lang="cs-CZ" dirty="0"/>
              <a:t>12d, </a:t>
            </a:r>
            <a:r>
              <a:rPr lang="cs-CZ" u="sng" dirty="0" err="1">
                <a:hlinkClick r:id="rId14"/>
              </a:rPr>
              <a:t>Orliman</a:t>
            </a:r>
            <a:r>
              <a:rPr lang="cs-CZ" u="sng" dirty="0">
                <a:hlinkClick r:id="rId14"/>
              </a:rPr>
              <a:t> </a:t>
            </a:r>
            <a:r>
              <a:rPr lang="cs-CZ" u="sng" dirty="0" err="1">
                <a:hlinkClick r:id="rId14"/>
              </a:rPr>
              <a:t>Short</a:t>
            </a:r>
            <a:r>
              <a:rPr lang="cs-CZ" u="sng" dirty="0">
                <a:hlinkClick r:id="rId14"/>
              </a:rPr>
              <a:t> </a:t>
            </a:r>
            <a:r>
              <a:rPr lang="cs-CZ" u="sng" dirty="0" err="1">
                <a:hlinkClick r:id="rId14"/>
              </a:rPr>
              <a:t>Jewett</a:t>
            </a:r>
            <a:r>
              <a:rPr lang="cs-CZ" u="sng" dirty="0">
                <a:hlinkClick r:id="rId14"/>
              </a:rPr>
              <a:t> Hyper-</a:t>
            </a:r>
            <a:r>
              <a:rPr lang="cs-CZ" u="sng" dirty="0" err="1">
                <a:hlinkClick r:id="rId14"/>
              </a:rPr>
              <a:t>Extension</a:t>
            </a:r>
            <a:r>
              <a:rPr lang="cs-CZ" u="sng" dirty="0">
                <a:hlinkClick r:id="rId14"/>
              </a:rPr>
              <a:t> </a:t>
            </a:r>
            <a:r>
              <a:rPr lang="cs-CZ" u="sng" dirty="0" err="1">
                <a:hlinkClick r:id="rId14"/>
              </a:rPr>
              <a:t>Spinal</a:t>
            </a:r>
            <a:r>
              <a:rPr lang="cs-CZ" u="sng" dirty="0">
                <a:hlinkClick r:id="rId14"/>
              </a:rPr>
              <a:t> </a:t>
            </a:r>
            <a:r>
              <a:rPr lang="cs-CZ" u="sng" dirty="0" err="1">
                <a:hlinkClick r:id="rId14"/>
              </a:rPr>
              <a:t>Brace</a:t>
            </a:r>
            <a:r>
              <a:rPr lang="cs-CZ" u="sng" dirty="0">
                <a:hlinkClick r:id="rId14"/>
              </a:rPr>
              <a:t> </a:t>
            </a:r>
            <a:r>
              <a:rPr lang="cs-CZ" u="sng" dirty="0" err="1">
                <a:hlinkClick r:id="rId14"/>
              </a:rPr>
              <a:t>with</a:t>
            </a:r>
            <a:r>
              <a:rPr lang="cs-CZ" u="sng" dirty="0">
                <a:hlinkClick r:id="rId14"/>
              </a:rPr>
              <a:t> </a:t>
            </a:r>
            <a:r>
              <a:rPr lang="cs-CZ" u="sng" dirty="0" err="1">
                <a:hlinkClick r:id="rId14"/>
              </a:rPr>
              <a:t>Pubic</a:t>
            </a:r>
            <a:r>
              <a:rPr lang="cs-CZ" u="sng" dirty="0">
                <a:hlinkClick r:id="rId14"/>
              </a:rPr>
              <a:t> Support | e-MedicalBroker.com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8974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obrázků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13a, </a:t>
            </a:r>
            <a:r>
              <a:rPr lang="cs-CZ" u="sng" dirty="0" err="1">
                <a:hlinkClick r:id="rId3"/>
              </a:rPr>
              <a:t>Posterior</a:t>
            </a:r>
            <a:r>
              <a:rPr lang="cs-CZ" u="sng" dirty="0">
                <a:hlinkClick r:id="rId3"/>
              </a:rPr>
              <a:t> C1-C2 </a:t>
            </a:r>
            <a:r>
              <a:rPr lang="cs-CZ" u="sng" dirty="0" err="1">
                <a:hlinkClick r:id="rId3"/>
              </a:rPr>
              <a:t>fixation</a:t>
            </a:r>
            <a:r>
              <a:rPr lang="cs-CZ" u="sng" dirty="0">
                <a:hlinkClick r:id="rId3"/>
              </a:rPr>
              <a:t> </a:t>
            </a:r>
            <a:r>
              <a:rPr lang="cs-CZ" u="sng" dirty="0" err="1">
                <a:hlinkClick r:id="rId3"/>
              </a:rPr>
              <a:t>for</a:t>
            </a:r>
            <a:r>
              <a:rPr lang="cs-CZ" u="sng" dirty="0">
                <a:hlinkClick r:id="rId3"/>
              </a:rPr>
              <a:t> Anderson </a:t>
            </a:r>
            <a:r>
              <a:rPr lang="cs-CZ" u="sng" dirty="0" err="1">
                <a:hlinkClick r:id="rId3"/>
              </a:rPr>
              <a:t>d'Alonzo</a:t>
            </a:r>
            <a:r>
              <a:rPr lang="cs-CZ" u="sng" dirty="0">
                <a:hlinkClick r:id="rId3"/>
              </a:rPr>
              <a:t> Type III (aofoundation.org)</a:t>
            </a:r>
            <a:r>
              <a:rPr lang="cs-CZ" dirty="0"/>
              <a:t> </a:t>
            </a:r>
          </a:p>
          <a:p>
            <a:r>
              <a:rPr lang="cs-CZ" dirty="0"/>
              <a:t>13b, </a:t>
            </a:r>
            <a:r>
              <a:rPr lang="cs-CZ" u="sng" dirty="0" err="1">
                <a:hlinkClick r:id="rId4"/>
              </a:rPr>
              <a:t>Cervical</a:t>
            </a:r>
            <a:r>
              <a:rPr lang="cs-CZ" u="sng" dirty="0">
                <a:hlinkClick r:id="rId4"/>
              </a:rPr>
              <a:t> spine - </a:t>
            </a:r>
            <a:r>
              <a:rPr lang="cs-CZ" u="sng" dirty="0" err="1">
                <a:hlinkClick r:id="rId4"/>
              </a:rPr>
              <a:t>posterior</a:t>
            </a:r>
            <a:r>
              <a:rPr lang="cs-CZ" u="sng" dirty="0">
                <a:hlinkClick r:id="rId4"/>
              </a:rPr>
              <a:t> </a:t>
            </a:r>
            <a:r>
              <a:rPr lang="cs-CZ" u="sng" dirty="0" err="1">
                <a:hlinkClick r:id="rId4"/>
              </a:rPr>
              <a:t>fixation</a:t>
            </a:r>
            <a:r>
              <a:rPr lang="cs-CZ" u="sng" dirty="0">
                <a:hlinkClick r:id="rId4"/>
              </a:rPr>
              <a:t> </a:t>
            </a:r>
            <a:r>
              <a:rPr lang="cs-CZ" u="sng" dirty="0" err="1">
                <a:hlinkClick r:id="rId4"/>
              </a:rPr>
              <a:t>for</a:t>
            </a:r>
            <a:r>
              <a:rPr lang="cs-CZ" u="sng" dirty="0">
                <a:hlinkClick r:id="rId4"/>
              </a:rPr>
              <a:t> C </a:t>
            </a:r>
            <a:r>
              <a:rPr lang="cs-CZ" u="sng" dirty="0" err="1">
                <a:hlinkClick r:id="rId4"/>
              </a:rPr>
              <a:t>Translational</a:t>
            </a:r>
            <a:r>
              <a:rPr lang="cs-CZ" u="sng" dirty="0">
                <a:hlinkClick r:id="rId4"/>
              </a:rPr>
              <a:t> </a:t>
            </a:r>
            <a:r>
              <a:rPr lang="cs-CZ" u="sng" dirty="0" err="1">
                <a:hlinkClick r:id="rId4"/>
              </a:rPr>
              <a:t>injury</a:t>
            </a:r>
            <a:r>
              <a:rPr lang="cs-CZ" u="sng" dirty="0">
                <a:hlinkClick r:id="rId4"/>
              </a:rPr>
              <a:t> (aofoundation.org)</a:t>
            </a:r>
            <a:r>
              <a:rPr lang="cs-CZ" dirty="0"/>
              <a:t> </a:t>
            </a:r>
          </a:p>
          <a:p>
            <a:r>
              <a:rPr lang="cs-CZ" dirty="0"/>
              <a:t>13c, </a:t>
            </a:r>
            <a:r>
              <a:rPr lang="cs-CZ" u="sng" dirty="0" err="1">
                <a:hlinkClick r:id="rId5"/>
              </a:rPr>
              <a:t>Posterior</a:t>
            </a:r>
            <a:r>
              <a:rPr lang="cs-CZ" u="sng" dirty="0">
                <a:hlinkClick r:id="rId5"/>
              </a:rPr>
              <a:t> </a:t>
            </a:r>
            <a:r>
              <a:rPr lang="cs-CZ" u="sng" dirty="0" err="1">
                <a:hlinkClick r:id="rId5"/>
              </a:rPr>
              <a:t>Cervical</a:t>
            </a:r>
            <a:r>
              <a:rPr lang="cs-CZ" u="sng" dirty="0">
                <a:hlinkClick r:id="rId5"/>
              </a:rPr>
              <a:t> </a:t>
            </a:r>
            <a:r>
              <a:rPr lang="cs-CZ" u="sng" dirty="0" err="1">
                <a:hlinkClick r:id="rId5"/>
              </a:rPr>
              <a:t>Fusion</a:t>
            </a:r>
            <a:r>
              <a:rPr lang="cs-CZ" u="sng" dirty="0">
                <a:hlinkClick r:id="rId5"/>
              </a:rPr>
              <a:t> </a:t>
            </a:r>
            <a:r>
              <a:rPr lang="cs-CZ" u="sng" dirty="0" err="1">
                <a:hlinkClick r:id="rId5"/>
              </a:rPr>
              <a:t>Surgery</a:t>
            </a:r>
            <a:r>
              <a:rPr lang="cs-CZ" u="sng" dirty="0">
                <a:hlinkClick r:id="rId5"/>
              </a:rPr>
              <a:t> Guide(1).pdf (orthoindy.com)</a:t>
            </a:r>
            <a:r>
              <a:rPr lang="cs-CZ" dirty="0"/>
              <a:t> </a:t>
            </a:r>
          </a:p>
          <a:p>
            <a:r>
              <a:rPr lang="cs-CZ" dirty="0"/>
              <a:t>13d, </a:t>
            </a:r>
            <a:r>
              <a:rPr lang="cs-CZ" u="sng" dirty="0" err="1">
                <a:hlinkClick r:id="rId6"/>
              </a:rPr>
              <a:t>Cervical</a:t>
            </a:r>
            <a:r>
              <a:rPr lang="cs-CZ" u="sng" dirty="0">
                <a:hlinkClick r:id="rId6"/>
              </a:rPr>
              <a:t> </a:t>
            </a:r>
            <a:r>
              <a:rPr lang="cs-CZ" u="sng" dirty="0" err="1">
                <a:hlinkClick r:id="rId6"/>
              </a:rPr>
              <a:t>Radiculopathy</a:t>
            </a:r>
            <a:r>
              <a:rPr lang="cs-CZ" u="sng" dirty="0">
                <a:hlinkClick r:id="rId6"/>
              </a:rPr>
              <a:t>: </a:t>
            </a:r>
            <a:r>
              <a:rPr lang="cs-CZ" u="sng" dirty="0" err="1">
                <a:hlinkClick r:id="rId6"/>
              </a:rPr>
              <a:t>Surgical</a:t>
            </a:r>
            <a:r>
              <a:rPr lang="cs-CZ" u="sng" dirty="0">
                <a:hlinkClick r:id="rId6"/>
              </a:rPr>
              <a:t> </a:t>
            </a:r>
            <a:r>
              <a:rPr lang="cs-CZ" u="sng" dirty="0" err="1">
                <a:hlinkClick r:id="rId6"/>
              </a:rPr>
              <a:t>Treatment</a:t>
            </a:r>
            <a:r>
              <a:rPr lang="cs-CZ" u="sng" dirty="0">
                <a:hlinkClick r:id="rId6"/>
              </a:rPr>
              <a:t> </a:t>
            </a:r>
            <a:r>
              <a:rPr lang="cs-CZ" u="sng" dirty="0" err="1">
                <a:hlinkClick r:id="rId6"/>
              </a:rPr>
              <a:t>Options</a:t>
            </a:r>
            <a:r>
              <a:rPr lang="cs-CZ" u="sng" dirty="0">
                <a:hlinkClick r:id="rId6"/>
              </a:rPr>
              <a:t> - </a:t>
            </a:r>
            <a:r>
              <a:rPr lang="cs-CZ" u="sng" dirty="0" err="1">
                <a:hlinkClick r:id="rId6"/>
              </a:rPr>
              <a:t>OrthoInfo</a:t>
            </a:r>
            <a:r>
              <a:rPr lang="cs-CZ" u="sng" dirty="0">
                <a:hlinkClick r:id="rId6"/>
              </a:rPr>
              <a:t> - AAOS</a:t>
            </a:r>
            <a:r>
              <a:rPr lang="cs-CZ" dirty="0"/>
              <a:t> </a:t>
            </a:r>
          </a:p>
          <a:p>
            <a:r>
              <a:rPr lang="cs-CZ" dirty="0"/>
              <a:t>13e, </a:t>
            </a:r>
            <a:r>
              <a:rPr lang="cs-CZ" u="sng" dirty="0" err="1">
                <a:hlinkClick r:id="rId7"/>
              </a:rPr>
              <a:t>Anterior</a:t>
            </a:r>
            <a:r>
              <a:rPr lang="cs-CZ" u="sng" dirty="0">
                <a:hlinkClick r:id="rId7"/>
              </a:rPr>
              <a:t> </a:t>
            </a:r>
            <a:r>
              <a:rPr lang="cs-CZ" u="sng" dirty="0" err="1">
                <a:hlinkClick r:id="rId7"/>
              </a:rPr>
              <a:t>Cervical</a:t>
            </a:r>
            <a:r>
              <a:rPr lang="cs-CZ" u="sng" dirty="0">
                <a:hlinkClick r:id="rId7"/>
              </a:rPr>
              <a:t> </a:t>
            </a:r>
            <a:r>
              <a:rPr lang="cs-CZ" u="sng" dirty="0" err="1">
                <a:hlinkClick r:id="rId7"/>
              </a:rPr>
              <a:t>Discectomy</a:t>
            </a:r>
            <a:r>
              <a:rPr lang="cs-CZ" u="sng" dirty="0">
                <a:hlinkClick r:id="rId7"/>
              </a:rPr>
              <a:t> and </a:t>
            </a:r>
            <a:r>
              <a:rPr lang="cs-CZ" u="sng" dirty="0" err="1">
                <a:hlinkClick r:id="rId7"/>
              </a:rPr>
              <a:t>Fusion</a:t>
            </a:r>
            <a:r>
              <a:rPr lang="cs-CZ" u="sng" dirty="0">
                <a:hlinkClick r:id="rId7"/>
              </a:rPr>
              <a:t> (ACDF) | DISC Spine Institute TX</a:t>
            </a:r>
            <a:r>
              <a:rPr lang="cs-CZ" dirty="0"/>
              <a:t> </a:t>
            </a:r>
          </a:p>
          <a:p>
            <a:r>
              <a:rPr lang="cs-CZ" dirty="0"/>
              <a:t>13f, </a:t>
            </a:r>
            <a:r>
              <a:rPr lang="cs-CZ" u="sng" dirty="0" err="1">
                <a:hlinkClick r:id="rId8"/>
              </a:rPr>
              <a:t>Monosegmental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anterior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column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reconstruction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using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an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expandable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vertebral</a:t>
            </a:r>
            <a:r>
              <a:rPr lang="cs-CZ" u="sng" dirty="0">
                <a:hlinkClick r:id="rId8"/>
              </a:rPr>
              <a:t> body </a:t>
            </a:r>
            <a:r>
              <a:rPr lang="cs-CZ" u="sng" dirty="0" err="1">
                <a:hlinkClick r:id="rId8"/>
              </a:rPr>
              <a:t>replacement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device</a:t>
            </a:r>
            <a:r>
              <a:rPr lang="cs-CZ" u="sng" dirty="0">
                <a:hlinkClick r:id="rId8"/>
              </a:rPr>
              <a:t> in </a:t>
            </a:r>
            <a:r>
              <a:rPr lang="cs-CZ" u="sng" dirty="0" err="1">
                <a:hlinkClick r:id="rId8"/>
              </a:rPr>
              <a:t>combined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posterior-anterior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stabilization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of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thoracolumbar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burst</a:t>
            </a:r>
            <a:r>
              <a:rPr lang="cs-CZ" u="sng" dirty="0">
                <a:hlinkClick r:id="rId8"/>
              </a:rPr>
              <a:t> </a:t>
            </a:r>
            <a:r>
              <a:rPr lang="cs-CZ" u="sng" dirty="0" err="1">
                <a:hlinkClick r:id="rId8"/>
              </a:rPr>
              <a:t>fractures</a:t>
            </a:r>
            <a:r>
              <a:rPr lang="cs-CZ" u="sng" dirty="0">
                <a:hlinkClick r:id="rId8"/>
              </a:rPr>
              <a:t> (d-nb.info)</a:t>
            </a:r>
            <a:r>
              <a:rPr lang="cs-CZ" dirty="0"/>
              <a:t> </a:t>
            </a:r>
          </a:p>
          <a:p>
            <a:r>
              <a:rPr lang="cs-CZ" dirty="0"/>
              <a:t>13g, </a:t>
            </a:r>
            <a:r>
              <a:rPr lang="cs-CZ" u="sng" dirty="0" err="1">
                <a:hlinkClick r:id="rId9"/>
              </a:rPr>
              <a:t>Cervical</a:t>
            </a:r>
            <a:r>
              <a:rPr lang="cs-CZ" u="sng" dirty="0">
                <a:hlinkClick r:id="rId9"/>
              </a:rPr>
              <a:t> </a:t>
            </a:r>
            <a:r>
              <a:rPr lang="cs-CZ" u="sng" dirty="0" err="1">
                <a:hlinkClick r:id="rId9"/>
              </a:rPr>
              <a:t>Laminoplasty</a:t>
            </a:r>
            <a:r>
              <a:rPr lang="cs-CZ" u="sng" dirty="0">
                <a:hlinkClick r:id="rId9"/>
              </a:rPr>
              <a:t> </a:t>
            </a:r>
            <a:r>
              <a:rPr lang="cs-CZ" u="sng" dirty="0" err="1">
                <a:hlinkClick r:id="rId9"/>
              </a:rPr>
              <a:t>Surgery</a:t>
            </a:r>
            <a:r>
              <a:rPr lang="cs-CZ" u="sng" dirty="0">
                <a:hlinkClick r:id="rId9"/>
              </a:rPr>
              <a:t> MN | </a:t>
            </a:r>
            <a:r>
              <a:rPr lang="cs-CZ" u="sng" dirty="0" err="1">
                <a:hlinkClick r:id="rId9"/>
              </a:rPr>
              <a:t>Cervical</a:t>
            </a:r>
            <a:r>
              <a:rPr lang="cs-CZ" u="sng" dirty="0">
                <a:hlinkClick r:id="rId9"/>
              </a:rPr>
              <a:t> Spine </a:t>
            </a:r>
            <a:r>
              <a:rPr lang="cs-CZ" u="sng" dirty="0" err="1">
                <a:hlinkClick r:id="rId9"/>
              </a:rPr>
              <a:t>Treatment</a:t>
            </a:r>
            <a:r>
              <a:rPr lang="cs-CZ" u="sng" dirty="0">
                <a:hlinkClick r:id="rId9"/>
              </a:rPr>
              <a:t> (inspiredspine.com)</a:t>
            </a:r>
            <a:r>
              <a:rPr lang="cs-CZ" dirty="0"/>
              <a:t> </a:t>
            </a:r>
          </a:p>
          <a:p>
            <a:r>
              <a:rPr lang="cs-CZ" dirty="0"/>
              <a:t>13h, </a:t>
            </a:r>
            <a:r>
              <a:rPr lang="cs-CZ" u="sng" dirty="0" err="1">
                <a:hlinkClick r:id="rId10"/>
              </a:rPr>
              <a:t>Lumbar</a:t>
            </a:r>
            <a:r>
              <a:rPr lang="cs-CZ" u="sng" dirty="0">
                <a:hlinkClick r:id="rId10"/>
              </a:rPr>
              <a:t> </a:t>
            </a:r>
            <a:r>
              <a:rPr lang="cs-CZ" u="sng" dirty="0" err="1">
                <a:hlinkClick r:id="rId10"/>
              </a:rPr>
              <a:t>Laminectomy</a:t>
            </a:r>
            <a:r>
              <a:rPr lang="cs-CZ" u="sng" dirty="0">
                <a:hlinkClick r:id="rId10"/>
              </a:rPr>
              <a:t> | </a:t>
            </a:r>
            <a:r>
              <a:rPr lang="cs-CZ" u="sng" dirty="0" err="1">
                <a:hlinkClick r:id="rId10"/>
              </a:rPr>
              <a:t>Altair</a:t>
            </a:r>
            <a:r>
              <a:rPr lang="cs-CZ" u="sng" dirty="0">
                <a:hlinkClick r:id="rId10"/>
              </a:rPr>
              <a:t> </a:t>
            </a:r>
            <a:r>
              <a:rPr lang="cs-CZ" u="sng" dirty="0" err="1">
                <a:hlinkClick r:id="rId10"/>
              </a:rPr>
              <a:t>Health</a:t>
            </a:r>
            <a:r>
              <a:rPr lang="cs-CZ" dirty="0"/>
              <a:t> </a:t>
            </a:r>
          </a:p>
          <a:p>
            <a:r>
              <a:rPr lang="cs-CZ" dirty="0"/>
              <a:t>13ch, </a:t>
            </a:r>
            <a:r>
              <a:rPr lang="cs-CZ" u="sng" dirty="0">
                <a:hlinkClick r:id="rId11"/>
              </a:rPr>
              <a:t>KYPHOPLASTY FOR COMPRESSION FRACTURES | </a:t>
            </a:r>
            <a:r>
              <a:rPr lang="cs-CZ" u="sng" dirty="0" err="1">
                <a:hlinkClick r:id="rId11"/>
              </a:rPr>
              <a:t>Total</a:t>
            </a:r>
            <a:r>
              <a:rPr lang="cs-CZ" u="sng" dirty="0">
                <a:hlinkClick r:id="rId11"/>
              </a:rPr>
              <a:t> Spine &amp; Brain Institute (totalspinebrain.com)</a:t>
            </a:r>
            <a:r>
              <a:rPr lang="cs-CZ" dirty="0"/>
              <a:t> </a:t>
            </a:r>
          </a:p>
          <a:p>
            <a:r>
              <a:rPr lang="cs-CZ" dirty="0"/>
              <a:t>13i, </a:t>
            </a:r>
            <a:r>
              <a:rPr lang="cs-CZ" u="sng" dirty="0">
                <a:hlinkClick r:id="rId12"/>
              </a:rPr>
              <a:t>70% </a:t>
            </a:r>
            <a:r>
              <a:rPr lang="cs-CZ" u="sng" dirty="0" err="1">
                <a:hlinkClick r:id="rId12"/>
              </a:rPr>
              <a:t>of</a:t>
            </a:r>
            <a:r>
              <a:rPr lang="cs-CZ" u="sng" dirty="0">
                <a:hlinkClick r:id="rId12"/>
              </a:rPr>
              <a:t> </a:t>
            </a:r>
            <a:r>
              <a:rPr lang="cs-CZ" u="sng" dirty="0" err="1">
                <a:hlinkClick r:id="rId12"/>
              </a:rPr>
              <a:t>Pedicle</a:t>
            </a:r>
            <a:r>
              <a:rPr lang="cs-CZ" u="sng" dirty="0">
                <a:hlinkClick r:id="rId12"/>
              </a:rPr>
              <a:t> </a:t>
            </a:r>
            <a:r>
              <a:rPr lang="cs-CZ" u="sng" dirty="0" err="1">
                <a:hlinkClick r:id="rId12"/>
              </a:rPr>
              <a:t>Screws</a:t>
            </a:r>
            <a:r>
              <a:rPr lang="cs-CZ" u="sng" dirty="0">
                <a:hlinkClick r:id="rId12"/>
              </a:rPr>
              <a:t> are </a:t>
            </a:r>
            <a:r>
              <a:rPr lang="cs-CZ" u="sng" dirty="0" err="1">
                <a:hlinkClick r:id="rId12"/>
              </a:rPr>
              <a:t>misplaced</a:t>
            </a:r>
            <a:r>
              <a:rPr lang="cs-CZ" u="sng" dirty="0">
                <a:hlinkClick r:id="rId12"/>
              </a:rPr>
              <a:t> | (orthostreams.com)</a:t>
            </a:r>
            <a:r>
              <a:rPr lang="cs-CZ" dirty="0"/>
              <a:t> </a:t>
            </a:r>
          </a:p>
          <a:p>
            <a:r>
              <a:rPr lang="cs-CZ" dirty="0"/>
              <a:t>13j, </a:t>
            </a:r>
            <a:r>
              <a:rPr lang="cs-CZ" u="sng" dirty="0" err="1">
                <a:hlinkClick r:id="rId13"/>
              </a:rPr>
              <a:t>Figure</a:t>
            </a:r>
            <a:r>
              <a:rPr lang="cs-CZ" u="sng" dirty="0">
                <a:hlinkClick r:id="rId13"/>
              </a:rPr>
              <a:t> 3 </a:t>
            </a:r>
            <a:r>
              <a:rPr lang="cs-CZ" u="sng" dirty="0" err="1">
                <a:hlinkClick r:id="rId13"/>
              </a:rPr>
              <a:t>from</a:t>
            </a:r>
            <a:r>
              <a:rPr lang="cs-CZ" u="sng" dirty="0">
                <a:hlinkClick r:id="rId13"/>
              </a:rPr>
              <a:t> Long </a:t>
            </a:r>
            <a:r>
              <a:rPr lang="cs-CZ" u="sng" dirty="0" err="1">
                <a:hlinkClick r:id="rId13"/>
              </a:rPr>
              <a:t>Thoracic</a:t>
            </a:r>
            <a:r>
              <a:rPr lang="cs-CZ" u="sng" dirty="0">
                <a:hlinkClick r:id="rId13"/>
              </a:rPr>
              <a:t> and </a:t>
            </a:r>
            <a:r>
              <a:rPr lang="cs-CZ" u="sng" dirty="0" err="1">
                <a:hlinkClick r:id="rId13"/>
              </a:rPr>
              <a:t>Lumbar</a:t>
            </a:r>
            <a:r>
              <a:rPr lang="cs-CZ" u="sng" dirty="0">
                <a:hlinkClick r:id="rId13"/>
              </a:rPr>
              <a:t> </a:t>
            </a:r>
            <a:r>
              <a:rPr lang="cs-CZ" u="sng" dirty="0" err="1">
                <a:hlinkClick r:id="rId13"/>
              </a:rPr>
              <a:t>Spinal</a:t>
            </a:r>
            <a:r>
              <a:rPr lang="cs-CZ" u="sng" dirty="0">
                <a:hlinkClick r:id="rId13"/>
              </a:rPr>
              <a:t> </a:t>
            </a:r>
            <a:r>
              <a:rPr lang="cs-CZ" u="sng" dirty="0" err="1">
                <a:hlinkClick r:id="rId13"/>
              </a:rPr>
              <a:t>Stabilization</a:t>
            </a:r>
            <a:r>
              <a:rPr lang="cs-CZ" u="sng" dirty="0">
                <a:hlinkClick r:id="rId13"/>
              </a:rPr>
              <a:t> </a:t>
            </a:r>
            <a:r>
              <a:rPr lang="cs-CZ" u="sng" dirty="0" err="1">
                <a:hlinkClick r:id="rId13"/>
              </a:rPr>
              <a:t>with</a:t>
            </a:r>
            <a:r>
              <a:rPr lang="cs-CZ" u="sng" dirty="0">
                <a:hlinkClick r:id="rId13"/>
              </a:rPr>
              <a:t> a </a:t>
            </a:r>
            <a:r>
              <a:rPr lang="cs-CZ" u="sng" dirty="0" err="1">
                <a:hlinkClick r:id="rId13"/>
              </a:rPr>
              <a:t>Minimally</a:t>
            </a:r>
            <a:r>
              <a:rPr lang="cs-CZ" u="sng" dirty="0">
                <a:hlinkClick r:id="rId13"/>
              </a:rPr>
              <a:t> </a:t>
            </a:r>
            <a:r>
              <a:rPr lang="cs-CZ" u="sng" dirty="0" err="1">
                <a:hlinkClick r:id="rId13"/>
              </a:rPr>
              <a:t>Invasive</a:t>
            </a:r>
            <a:r>
              <a:rPr lang="cs-CZ" u="sng" dirty="0">
                <a:hlinkClick r:id="rId13"/>
              </a:rPr>
              <a:t> Spine </a:t>
            </a:r>
            <a:r>
              <a:rPr lang="cs-CZ" u="sng" dirty="0" err="1">
                <a:hlinkClick r:id="rId13"/>
              </a:rPr>
              <a:t>Surgery</a:t>
            </a:r>
            <a:r>
              <a:rPr lang="cs-CZ" u="sng" dirty="0">
                <a:hlinkClick r:id="rId13"/>
              </a:rPr>
              <a:t> </a:t>
            </a:r>
            <a:r>
              <a:rPr lang="cs-CZ" u="sng" dirty="0" err="1">
                <a:hlinkClick r:id="rId13"/>
              </a:rPr>
              <a:t>Technique</a:t>
            </a:r>
            <a:r>
              <a:rPr lang="cs-CZ" u="sng" dirty="0">
                <a:hlinkClick r:id="rId13"/>
              </a:rPr>
              <a:t> | </a:t>
            </a:r>
            <a:r>
              <a:rPr lang="cs-CZ" u="sng" dirty="0" err="1">
                <a:hlinkClick r:id="rId13"/>
              </a:rPr>
              <a:t>Semantic</a:t>
            </a:r>
            <a:r>
              <a:rPr lang="cs-CZ" u="sng" dirty="0">
                <a:hlinkClick r:id="rId13"/>
              </a:rPr>
              <a:t> </a:t>
            </a:r>
            <a:r>
              <a:rPr lang="cs-CZ" u="sng" dirty="0" err="1">
                <a:hlinkClick r:id="rId13"/>
              </a:rPr>
              <a:t>Scholar</a:t>
            </a:r>
            <a:r>
              <a:rPr lang="cs-CZ" dirty="0"/>
              <a:t> </a:t>
            </a:r>
          </a:p>
          <a:p>
            <a:r>
              <a:rPr lang="cs-CZ" dirty="0"/>
              <a:t>13k, </a:t>
            </a:r>
            <a:r>
              <a:rPr lang="cs-CZ" u="sng" dirty="0" err="1">
                <a:hlinkClick r:id="rId14"/>
              </a:rPr>
              <a:t>Spinal</a:t>
            </a:r>
            <a:r>
              <a:rPr lang="cs-CZ" u="sng" dirty="0">
                <a:hlinkClick r:id="rId14"/>
              </a:rPr>
              <a:t> </a:t>
            </a:r>
            <a:r>
              <a:rPr lang="cs-CZ" u="sng" dirty="0" err="1">
                <a:hlinkClick r:id="rId14"/>
              </a:rPr>
              <a:t>Device</a:t>
            </a:r>
            <a:r>
              <a:rPr lang="cs-CZ" u="sng" dirty="0">
                <a:hlinkClick r:id="rId14"/>
              </a:rPr>
              <a:t> </a:t>
            </a:r>
            <a:r>
              <a:rPr lang="cs-CZ" u="sng" dirty="0" err="1">
                <a:hlinkClick r:id="rId14"/>
              </a:rPr>
              <a:t>Innovation</a:t>
            </a:r>
            <a:r>
              <a:rPr lang="cs-CZ" u="sng" dirty="0">
                <a:hlinkClick r:id="rId14"/>
              </a:rPr>
              <a:t> - </a:t>
            </a:r>
            <a:r>
              <a:rPr lang="cs-CZ" u="sng" dirty="0" err="1">
                <a:hlinkClick r:id="rId14"/>
              </a:rPr>
              <a:t>Invibio</a:t>
            </a:r>
            <a:r>
              <a:rPr lang="cs-CZ" dirty="0"/>
              <a:t> </a:t>
            </a:r>
          </a:p>
          <a:p>
            <a:r>
              <a:rPr lang="cs-CZ" dirty="0"/>
              <a:t>14, </a:t>
            </a:r>
            <a:r>
              <a:rPr lang="cs-CZ" dirty="0" err="1"/>
              <a:t>Ambler</a:t>
            </a:r>
            <a:r>
              <a:rPr lang="cs-CZ" dirty="0"/>
              <a:t>, Zdeněk. Základy neurologie. Praha: </a:t>
            </a:r>
            <a:r>
              <a:rPr lang="cs-CZ" dirty="0" err="1"/>
              <a:t>Galén</a:t>
            </a:r>
            <a:r>
              <a:rPr lang="cs-CZ" dirty="0"/>
              <a:t> 2011, 351 s</a:t>
            </a:r>
          </a:p>
        </p:txBody>
      </p:sp>
    </p:spTree>
    <p:extLst>
      <p:ext uri="{BB962C8B-B14F-4D97-AF65-F5344CB8AC3E}">
        <p14:creationId xmlns:p14="http://schemas.microsoft.com/office/powerpoint/2010/main" val="2418512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484554" y="1825625"/>
            <a:ext cx="5535246" cy="4351338"/>
          </a:xfrm>
        </p:spPr>
        <p:txBody>
          <a:bodyPr/>
          <a:lstStyle/>
          <a:p>
            <a:pPr hangingPunct="0"/>
            <a:r>
              <a:rPr lang="cs-CZ" dirty="0" err="1"/>
              <a:t>Myotom</a:t>
            </a:r>
            <a:r>
              <a:rPr lang="cs-CZ" dirty="0"/>
              <a:t> - skupina svalů inervovaných daným míšním kořenem/segmentem</a:t>
            </a:r>
          </a:p>
          <a:p>
            <a:pPr hangingPunct="0"/>
            <a:r>
              <a:rPr lang="cs-CZ" dirty="0"/>
              <a:t>Dermatom - oblast kožního čití zajišťovaného jedním míšním kořenem / segmentem</a:t>
            </a:r>
          </a:p>
        </p:txBody>
      </p:sp>
      <p:pic>
        <p:nvPicPr>
          <p:cNvPr id="10" name="Obrázek5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6219093" y="1387962"/>
            <a:ext cx="5181600" cy="444944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105860" y="5761910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2</a:t>
            </a:r>
          </a:p>
        </p:txBody>
      </p:sp>
    </p:spTree>
    <p:extLst>
      <p:ext uri="{BB962C8B-B14F-4D97-AF65-F5344CB8AC3E}">
        <p14:creationId xmlns:p14="http://schemas.microsoft.com/office/powerpoint/2010/main" val="958393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Pohybový segment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nebo též „Funkční Spinální Jednotka (FSU)“ je tvořen/a dvěma navzájem sousedícími obratli, jejich kloubními výběžky, meziobratlovou ploténkou, podélnými a </a:t>
            </a:r>
            <a:r>
              <a:rPr lang="cs-CZ" dirty="0" err="1"/>
              <a:t>interspinozními</a:t>
            </a:r>
            <a:r>
              <a:rPr lang="cs-CZ" dirty="0"/>
              <a:t> vazy. </a:t>
            </a:r>
          </a:p>
          <a:p>
            <a:endParaRPr lang="cs-CZ" dirty="0"/>
          </a:p>
          <a:p>
            <a:r>
              <a:rPr lang="cs-CZ" sz="1400" dirty="0" err="1"/>
              <a:t>Pozn</a:t>
            </a:r>
            <a:r>
              <a:rPr lang="cs-CZ" sz="1400" dirty="0"/>
              <a:t>: 23 klasických disků (segmentů) + C1/2 + C0/1</a:t>
            </a:r>
          </a:p>
        </p:txBody>
      </p:sp>
      <p:pic>
        <p:nvPicPr>
          <p:cNvPr id="5" name="Obrázek6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6256072" y="1573491"/>
            <a:ext cx="4935701" cy="435133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106040" y="5992297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4</a:t>
            </a:r>
          </a:p>
        </p:txBody>
      </p:sp>
    </p:spTree>
    <p:extLst>
      <p:ext uri="{BB962C8B-B14F-4D97-AF65-F5344CB8AC3E}">
        <p14:creationId xmlns:p14="http://schemas.microsoft.com/office/powerpoint/2010/main" val="3617564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Statická funkce páteře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hangingPunct="0"/>
            <a:r>
              <a:rPr lang="cs-CZ" dirty="0"/>
              <a:t>postavení páteře v sagitální rovině není přímé, nicméně dvakrát esovitě prohnuté - krční a bederní lordóza, kyfóza hrudní a kost křížová. Těžiště celé osy při pohledu z boku (sagitální rovina) prochází </a:t>
            </a:r>
            <a:r>
              <a:rPr lang="cs-CZ" dirty="0" err="1"/>
              <a:t>dentem</a:t>
            </a:r>
            <a:r>
              <a:rPr lang="cs-CZ" dirty="0"/>
              <a:t> C2, dolní krycí plotnou C7, L5 a kyčelními klouby.</a:t>
            </a:r>
          </a:p>
          <a:p>
            <a:pPr hangingPunct="0"/>
            <a:r>
              <a:rPr lang="cs-CZ" dirty="0"/>
              <a:t>Těžiště tak prochází anatomickými přechody jednotlivých úseků, které jsou i díky rozdílným možnostem pohybu vystaveny vyšší biomechanické zátěži. Důsledkem je pak vyšší míra incidence poranění právě v uvedených přechodech (včetně </a:t>
            </a:r>
            <a:r>
              <a:rPr lang="cs-CZ" dirty="0" err="1"/>
              <a:t>Th</a:t>
            </a:r>
            <a:r>
              <a:rPr lang="cs-CZ" dirty="0"/>
              <a:t>/L přechodu).</a:t>
            </a:r>
          </a:p>
          <a:p>
            <a:endParaRPr lang="cs-CZ" dirty="0"/>
          </a:p>
        </p:txBody>
      </p:sp>
      <p:pic>
        <p:nvPicPr>
          <p:cNvPr id="5" name="Obrázek1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6607908" y="1353938"/>
            <a:ext cx="4745892" cy="458863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832702" y="5757902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3</a:t>
            </a:r>
          </a:p>
        </p:txBody>
      </p:sp>
    </p:spTree>
    <p:extLst>
      <p:ext uri="{BB962C8B-B14F-4D97-AF65-F5344CB8AC3E}">
        <p14:creationId xmlns:p14="http://schemas.microsoft.com/office/powerpoint/2010/main" val="2807230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Dynamická funkce páteře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hangingPunct="0"/>
            <a:r>
              <a:rPr lang="cs-CZ" dirty="0"/>
              <a:t>Horní krční páteř (C0-C2): složité uspořádání kostěných částí spolu s uspořádáním </a:t>
            </a:r>
            <a:r>
              <a:rPr lang="cs-CZ" dirty="0" err="1"/>
              <a:t>ligamentózního</a:t>
            </a:r>
            <a:r>
              <a:rPr lang="cs-CZ" dirty="0"/>
              <a:t> aparátu umožňuje rotační pohyb hlavy v rozsahu 41-43° na každou stranu. </a:t>
            </a:r>
          </a:p>
          <a:p>
            <a:pPr marL="0" indent="0" hangingPunct="0">
              <a:buNone/>
            </a:pPr>
            <a:endParaRPr lang="cs-CZ" dirty="0"/>
          </a:p>
          <a:p>
            <a:pPr hangingPunct="0"/>
            <a:r>
              <a:rPr lang="cs-CZ" dirty="0"/>
              <a:t>Dolní krční páteř (C3-C7): artikulační výběžky na sebe naléhají cca ve frontální rovině. Jejich vzájemný posun umožňuje flexi a extenzi krku v rozsahu cca 35-40°. Úklon a rotace v této etáži činí kolem 30°. </a:t>
            </a:r>
          </a:p>
          <a:p>
            <a:pPr marL="0" indent="0" hangingPunct="0">
              <a:buNone/>
            </a:pPr>
            <a:r>
              <a:rPr lang="cs-CZ" dirty="0"/>
              <a:t> </a:t>
            </a:r>
          </a:p>
          <a:p>
            <a:pPr hangingPunct="0"/>
            <a:r>
              <a:rPr lang="cs-CZ" dirty="0"/>
              <a:t>Hrudní páteř: nízké disky, kloubní plochy opisují kruh kolem páteřního kanálu, což umožňuje pohyb prakticky jen rotační.</a:t>
            </a:r>
          </a:p>
          <a:p>
            <a:pPr marL="0" indent="0" hangingPunct="0">
              <a:buNone/>
            </a:pPr>
            <a:r>
              <a:rPr lang="cs-CZ" dirty="0"/>
              <a:t> </a:t>
            </a:r>
          </a:p>
          <a:p>
            <a:pPr hangingPunct="0"/>
            <a:r>
              <a:rPr lang="cs-CZ" dirty="0"/>
              <a:t>Bederní páteř: vysoké disky a kloubní plochy směřující konvergentně se sagitální osou předurčují tuto oblast k předklonu či záklonu. Lehkým posunem je možná i nepatrná rotace. Rozsah pohybu je cca 20° na obě strany (flexe/extenze). Pokračující předklon se pak děje především díky flexi v kyčelních kloubech. Úklon cca 30°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8014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Stabilita páteře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hangingPunct="0"/>
            <a:r>
              <a:rPr lang="cs-CZ" b="1" dirty="0"/>
              <a:t>Stabilita páteře</a:t>
            </a:r>
            <a:r>
              <a:rPr lang="cs-CZ" dirty="0"/>
              <a:t> hraje zásadní roli v diagnostice a terapii onemocnění páteře, zvláště pak v traumatologii. </a:t>
            </a:r>
          </a:p>
          <a:p>
            <a:pPr hangingPunct="0"/>
            <a:r>
              <a:rPr lang="cs-CZ" dirty="0"/>
              <a:t>Obecná definice: „Stabilita páteře je stav, kdy funkční spinální jednotka nevykazuje při fyziologické zátěži deformaci, excesivní nebo abnormální pohyb a chrání nervové struktury.“ 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hangingPunct="0"/>
            <a:r>
              <a:rPr lang="cs-CZ" b="1" dirty="0"/>
              <a:t>Nestabilita</a:t>
            </a:r>
            <a:r>
              <a:rPr lang="cs-CZ" dirty="0"/>
              <a:t> páteře může vzniknout následkem úrazu, zánětu, degenerace, tumoru, deformity nebo </a:t>
            </a:r>
            <a:r>
              <a:rPr lang="cs-CZ" dirty="0" err="1"/>
              <a:t>iatrogenně</a:t>
            </a:r>
            <a:r>
              <a:rPr lang="cs-CZ" dirty="0"/>
              <a:t>. </a:t>
            </a:r>
          </a:p>
          <a:p>
            <a:pPr hangingPunct="0"/>
            <a:r>
              <a:rPr lang="cs-CZ" dirty="0"/>
              <a:t>Z dalších hledisek můžeme hovořit o nestabilitě akutní a chronické.</a:t>
            </a:r>
          </a:p>
          <a:p>
            <a:pPr hangingPunct="0"/>
            <a:r>
              <a:rPr lang="cs-CZ" dirty="0"/>
              <a:t>Klinický význam má rozdělení nestability Louisem, který definuje pojmy </a:t>
            </a:r>
          </a:p>
          <a:p>
            <a:pPr lvl="1" hangingPunct="0"/>
            <a:r>
              <a:rPr lang="cs-CZ" dirty="0" err="1"/>
              <a:t>temporární</a:t>
            </a:r>
            <a:r>
              <a:rPr lang="cs-CZ" dirty="0"/>
              <a:t> kostní nestabilita </a:t>
            </a:r>
          </a:p>
          <a:p>
            <a:pPr lvl="1" hangingPunct="0"/>
            <a:r>
              <a:rPr lang="cs-CZ" dirty="0"/>
              <a:t>permanentní </a:t>
            </a:r>
            <a:r>
              <a:rPr lang="cs-CZ" dirty="0" err="1"/>
              <a:t>ligamentózní</a:t>
            </a:r>
            <a:r>
              <a:rPr lang="cs-CZ" dirty="0"/>
              <a:t> nestabilita </a:t>
            </a:r>
          </a:p>
          <a:p>
            <a:pPr lvl="1" hangingPunct="0"/>
            <a:endParaRPr lang="cs-CZ" dirty="0"/>
          </a:p>
          <a:p>
            <a:pPr marL="457200" lvl="1" indent="0" hangingPunct="0">
              <a:buNone/>
            </a:pPr>
            <a:r>
              <a:rPr lang="cs-CZ" dirty="0"/>
              <a:t>Kostní hojení má výrazně lepší hojivou tendenci nežli poranění disku a vazivových struktur, které se hojí méněcennou jizvou, vyžaduje tedy chirurgickou intervenci.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1489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Stabilita - „teorie sloupců“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hangingPunct="0"/>
            <a:r>
              <a:rPr lang="cs-CZ" dirty="0"/>
              <a:t>První vytvořena v první polovině 60. let minulého století </a:t>
            </a:r>
          </a:p>
          <a:p>
            <a:pPr marL="0" indent="0" hangingPunct="0">
              <a:buNone/>
            </a:pPr>
            <a:endParaRPr lang="cs-CZ" dirty="0"/>
          </a:p>
          <a:p>
            <a:pPr hangingPunct="0"/>
            <a:r>
              <a:rPr lang="cs-CZ" dirty="0"/>
              <a:t>1963 </a:t>
            </a:r>
            <a:r>
              <a:rPr lang="cs-CZ" dirty="0" err="1"/>
              <a:t>Holdsworth</a:t>
            </a:r>
            <a:r>
              <a:rPr lang="cs-CZ" dirty="0"/>
              <a:t> - Dvousloupcová teorie: přední kompresní sloupec tvořený obratlovými těly a disky. Zadní tahový sloupec obsahuje dorzální struktury.</a:t>
            </a:r>
          </a:p>
          <a:p>
            <a:pPr hangingPunct="0"/>
            <a:r>
              <a:rPr lang="cs-CZ" dirty="0"/>
              <a:t>1983 Denis - Třísloupcová teorie: střední sloupec je tvořen zadní částí obratlového těla a disku + lig. </a:t>
            </a:r>
            <a:r>
              <a:rPr lang="cs-CZ" dirty="0" err="1"/>
              <a:t>longitudinale</a:t>
            </a:r>
            <a:r>
              <a:rPr lang="cs-CZ" dirty="0"/>
              <a:t> </a:t>
            </a:r>
            <a:r>
              <a:rPr lang="cs-CZ" dirty="0" err="1"/>
              <a:t>posterius</a:t>
            </a:r>
            <a:r>
              <a:rPr lang="cs-CZ" dirty="0"/>
              <a:t>. Důraz je kladen na zadní stěnu těla obratle a střednímu sloupci je kladen hlavní význam z hlediska stability a poškození nervových struktur.</a:t>
            </a:r>
          </a:p>
          <a:p>
            <a:pPr hangingPunct="0"/>
            <a:r>
              <a:rPr lang="cs-CZ" dirty="0"/>
              <a:t>1994 </a:t>
            </a:r>
            <a:r>
              <a:rPr lang="cs-CZ" dirty="0" err="1"/>
              <a:t>Magerl</a:t>
            </a:r>
            <a:r>
              <a:rPr lang="cs-CZ" dirty="0"/>
              <a:t> (AO) - </a:t>
            </a:r>
            <a:r>
              <a:rPr lang="cs-CZ" dirty="0" err="1"/>
              <a:t>Dvousloupcvá</a:t>
            </a:r>
            <a:r>
              <a:rPr lang="cs-CZ" dirty="0"/>
              <a:t> teorie: vychází z původní </a:t>
            </a:r>
            <a:r>
              <a:rPr lang="cs-CZ" dirty="0" err="1"/>
              <a:t>Holdsworthovy</a:t>
            </a:r>
            <a:r>
              <a:rPr lang="cs-CZ" dirty="0"/>
              <a:t> teorie</a:t>
            </a:r>
          </a:p>
          <a:p>
            <a:endParaRPr lang="cs-CZ" dirty="0"/>
          </a:p>
        </p:txBody>
      </p:sp>
      <p:pic>
        <p:nvPicPr>
          <p:cNvPr id="5" name="Obrázek7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6096000" y="1690688"/>
            <a:ext cx="3516630" cy="2492692"/>
          </a:xfrm>
          <a:prstGeom prst="rect">
            <a:avLst/>
          </a:prstGeom>
        </p:spPr>
      </p:pic>
      <p:pic>
        <p:nvPicPr>
          <p:cNvPr id="6" name="Obrázek8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8618513" y="3662164"/>
            <a:ext cx="2843530" cy="196215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973771" y="5624314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6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458247" y="1468749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 5</a:t>
            </a:r>
          </a:p>
        </p:txBody>
      </p:sp>
    </p:spTree>
    <p:extLst>
      <p:ext uri="{BB962C8B-B14F-4D97-AF65-F5344CB8AC3E}">
        <p14:creationId xmlns:p14="http://schemas.microsoft.com/office/powerpoint/2010/main" val="32903157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2681</Words>
  <Application>Microsoft Office PowerPoint</Application>
  <PresentationFormat>Širokoúhlá obrazovka</PresentationFormat>
  <Paragraphs>278</Paragraphs>
  <Slides>35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6" baseType="lpstr">
      <vt:lpstr>Motiv Office</vt:lpstr>
      <vt:lpstr>Poranění páteře a míchy</vt:lpstr>
      <vt:lpstr>Funkce páteře</vt:lpstr>
      <vt:lpstr>Vývoj páteře a míchy</vt:lpstr>
      <vt:lpstr>Prezentace aplikace PowerPoint</vt:lpstr>
      <vt:lpstr>Pohybový segment</vt:lpstr>
      <vt:lpstr>Statická funkce páteře</vt:lpstr>
      <vt:lpstr>Dynamická funkce páteře</vt:lpstr>
      <vt:lpstr>Stabilita páteře</vt:lpstr>
      <vt:lpstr>Stabilita - „teorie sloupců“</vt:lpstr>
      <vt:lpstr>Diagnostika poranění páteře </vt:lpstr>
      <vt:lpstr>Prezentace aplikace PowerPoint</vt:lpstr>
      <vt:lpstr>Klasifikace poranění páteře</vt:lpstr>
      <vt:lpstr>AO klasifikace</vt:lpstr>
      <vt:lpstr>Klasifikace poranění C0-C2/3</vt:lpstr>
      <vt:lpstr>Poranění okcipitální kosti (C0): 3 typy dle Andersona a Montesana</vt:lpstr>
      <vt:lpstr>Atlanto-okcipitální dislokace (C0/1):   3 typy dle Traynelise</vt:lpstr>
      <vt:lpstr>Poranění C1: 5 typů dle Gehweilera Jeffersonova zlomenina (oba oblouky)</vt:lpstr>
      <vt:lpstr>Atlanto-axiální nestabilita (C1/2):  4 typy dle Fieldinga a Hawkinse</vt:lpstr>
      <vt:lpstr>Poranění C2:</vt:lpstr>
      <vt:lpstr>Traumatická spondylolistéza (Katovská zlomenina) 3 typy dle Effendiho</vt:lpstr>
      <vt:lpstr>Terapie poranění páteře</vt:lpstr>
      <vt:lpstr>Terapie poranění páteře - konzervativní</vt:lpstr>
      <vt:lpstr>Prezentace aplikace PowerPoint</vt:lpstr>
      <vt:lpstr>Terapie poranění páteře - operační</vt:lpstr>
      <vt:lpstr>Terapie poranění páteře - operační</vt:lpstr>
      <vt:lpstr>Základní druhy OP výkonů na páteři</vt:lpstr>
      <vt:lpstr>Základní druhy OP výkonů na páteři</vt:lpstr>
      <vt:lpstr>Neurologické postižení</vt:lpstr>
      <vt:lpstr>Neurologické syndromy</vt:lpstr>
      <vt:lpstr>Spinální šok</vt:lpstr>
      <vt:lpstr>Syndrom míšního konu</vt:lpstr>
      <vt:lpstr>Seznam použité literatury</vt:lpstr>
      <vt:lpstr>Zdroje obrázků</vt:lpstr>
      <vt:lpstr>Zdroje obrázků</vt:lpstr>
      <vt:lpstr>Zdroje obrázků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Poranění páteře a míchy</dc:title>
  <dc:creator>Kábela Martin</dc:creator>
  <cp:lastModifiedBy>Staňa Martin</cp:lastModifiedBy>
  <cp:revision>43</cp:revision>
  <dcterms:created xsi:type="dcterms:W3CDTF">2021-07-15T08:21:19Z</dcterms:created>
  <dcterms:modified xsi:type="dcterms:W3CDTF">2024-11-20T11:28:09Z</dcterms:modified>
</cp:coreProperties>
</file>