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8"/>
  </p:notesMasterIdLst>
  <p:handoutMasterIdLst>
    <p:handoutMasterId r:id="rId39"/>
  </p:handoutMasterIdLst>
  <p:sldIdLst>
    <p:sldId id="257" r:id="rId2"/>
    <p:sldId id="259" r:id="rId3"/>
    <p:sldId id="294" r:id="rId4"/>
    <p:sldId id="295" r:id="rId5"/>
    <p:sldId id="293" r:id="rId6"/>
    <p:sldId id="279" r:id="rId7"/>
    <p:sldId id="296" r:id="rId8"/>
    <p:sldId id="297" r:id="rId9"/>
    <p:sldId id="298" r:id="rId10"/>
    <p:sldId id="299" r:id="rId11"/>
    <p:sldId id="300" r:id="rId12"/>
    <p:sldId id="302" r:id="rId13"/>
    <p:sldId id="303" r:id="rId14"/>
    <p:sldId id="301" r:id="rId15"/>
    <p:sldId id="304" r:id="rId16"/>
    <p:sldId id="305" r:id="rId17"/>
    <p:sldId id="306" r:id="rId18"/>
    <p:sldId id="307" r:id="rId19"/>
    <p:sldId id="309" r:id="rId20"/>
    <p:sldId id="310" r:id="rId21"/>
    <p:sldId id="308" r:id="rId22"/>
    <p:sldId id="311" r:id="rId23"/>
    <p:sldId id="312" r:id="rId24"/>
    <p:sldId id="313" r:id="rId25"/>
    <p:sldId id="314" r:id="rId26"/>
    <p:sldId id="315" r:id="rId27"/>
    <p:sldId id="316" r:id="rId28"/>
    <p:sldId id="274" r:id="rId29"/>
    <p:sldId id="275" r:id="rId30"/>
    <p:sldId id="319" r:id="rId31"/>
    <p:sldId id="320" r:id="rId32"/>
    <p:sldId id="317" r:id="rId33"/>
    <p:sldId id="318" r:id="rId34"/>
    <p:sldId id="276" r:id="rId35"/>
    <p:sldId id="277" r:id="rId36"/>
    <p:sldId id="278" r:id="rId3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754" autoAdjust="0"/>
  </p:normalViewPr>
  <p:slideViewPr>
    <p:cSldViewPr snapToGrid="0">
      <p:cViewPr>
        <p:scale>
          <a:sx n="80" d="100"/>
          <a:sy n="80" d="100"/>
        </p:scale>
        <p:origin x="-618" y="-90"/>
      </p:cViewPr>
      <p:guideLst>
        <p:guide orient="horz" pos="1120"/>
        <p:guide orient="horz" pos="1272"/>
        <p:guide orient="horz" pos="715"/>
        <p:guide orient="horz" pos="3420"/>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smtClean="0"/>
              <a:t>Kliknutím lze upravit styl.</a:t>
            </a:r>
            <a:endParaRPr lang="cs-CZ" dirty="0"/>
          </a:p>
        </p:txBody>
      </p:sp>
      <p:pic>
        <p:nvPicPr>
          <p:cNvPr id="6" name="Obrázek 5">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smtClean="0"/>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11" name="Zástupný symbol pro text 13">
            <a:extLst>
              <a:ext uri="{FF2B5EF4-FFF2-40B4-BE49-F238E27FC236}">
                <a16:creationId xmlns=""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smtClean="0"/>
              <a:t>Upravte styly předlohy textu.</a:t>
            </a:r>
          </a:p>
        </p:txBody>
      </p:sp>
      <p:sp>
        <p:nvSpPr>
          <p:cNvPr id="13" name="Zástupný symbol pro text 5">
            <a:extLst>
              <a:ext uri="{FF2B5EF4-FFF2-40B4-BE49-F238E27FC236}">
                <a16:creationId xmlns=""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15" name="Zástupný symbol pro text 13">
            <a:extLst>
              <a:ext uri="{FF2B5EF4-FFF2-40B4-BE49-F238E27FC236}">
                <a16:creationId xmlns=""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smtClean="0"/>
              <a:t>Upravte styly předlohy textu.</a:t>
            </a:r>
          </a:p>
        </p:txBody>
      </p:sp>
      <p:sp>
        <p:nvSpPr>
          <p:cNvPr id="17" name="Zástupný symbol pro obsah 12">
            <a:extLst>
              <a:ext uri="{FF2B5EF4-FFF2-40B4-BE49-F238E27FC236}">
                <a16:creationId xmlns=""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smtClean="0"/>
              <a:t>Upravte styly předlohy textu.</a:t>
            </a:r>
          </a:p>
        </p:txBody>
      </p:sp>
      <p:pic>
        <p:nvPicPr>
          <p:cNvPr id="16" name="Obrázek 15">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smtClean="0"/>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smtClean="0"/>
              <a:t>Kliknutím lze upravit styl.</a:t>
            </a:r>
            <a:endParaRPr lang="cs-CZ" dirty="0"/>
          </a:p>
        </p:txBody>
      </p:sp>
      <p:pic>
        <p:nvPicPr>
          <p:cNvPr id="6" name="Obrázek 5">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mod="1">
    <p:ext uri="{DCECCB84-F9BA-43D5-87BE-67443E8EF086}">
      <p15:sldGuideLst xmlns=""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smtClean="0"/>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 xmlns:a16="http://schemas.microsoft.com/office/drawing/2014/main" id="{6B0440B8-6781-4DF7-853B-03D5855A8CB8}"/>
              </a:ext>
            </a:extLst>
          </p:cNvPr>
          <p:cNvSpPr>
            <a:spLocks noGrp="1"/>
          </p:cNvSpPr>
          <p:nvPr>
            <p:ph type="title"/>
          </p:nvPr>
        </p:nvSpPr>
        <p:spPr/>
        <p:txBody>
          <a:bodyPr/>
          <a:lstStyle/>
          <a:p>
            <a:r>
              <a:rPr lang="cs-CZ" smtClean="0"/>
              <a:t>Kliknutím lze upravit styl.</a:t>
            </a:r>
            <a:endParaRPr lang="cs-CZ" dirty="0"/>
          </a:p>
        </p:txBody>
      </p:sp>
      <p:pic>
        <p:nvPicPr>
          <p:cNvPr id="9" name="Obrázek 8">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Tree>
    <p:extLst>
      <p:ext uri="{BB962C8B-B14F-4D97-AF65-F5344CB8AC3E}">
        <p14:creationId xmlns:p14="http://schemas.microsoft.com/office/powerpoint/2010/main" val="169122957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
        <p:nvSpPr>
          <p:cNvPr id="4" name="Zástupný symbol pro zápatí 3"/>
          <p:cNvSpPr>
            <a:spLocks noGrp="1"/>
          </p:cNvSpPr>
          <p:nvPr>
            <p:ph type="ftr" sz="quarter" idx="10"/>
          </p:nvPr>
        </p:nvSpPr>
        <p:spPr/>
        <p:txBody>
          <a:bodyPr/>
          <a:lstStyle>
            <a:lvl1pPr>
              <a:defRPr sz="1200"/>
            </a:lvl1pPr>
          </a:lstStyle>
          <a:p>
            <a:r>
              <a:rPr lang="cs-CZ" smtClean="0"/>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13" name="Nadpis 12">
            <a:extLst>
              <a:ext uri="{FF2B5EF4-FFF2-40B4-BE49-F238E27FC236}">
                <a16:creationId xmlns="" xmlns:a16="http://schemas.microsoft.com/office/drawing/2014/main" id="{6B0440B8-6781-4DF7-853B-03D5855A8CB8}"/>
              </a:ext>
            </a:extLst>
          </p:cNvPr>
          <p:cNvSpPr>
            <a:spLocks noGrp="1"/>
          </p:cNvSpPr>
          <p:nvPr>
            <p:ph type="title"/>
          </p:nvPr>
        </p:nvSpPr>
        <p:spPr/>
        <p:txBody>
          <a:bodyPr/>
          <a:lstStyle/>
          <a:p>
            <a:r>
              <a:rPr lang="cs-CZ" smtClean="0"/>
              <a:t>Kliknutím lze upravit styl.</a:t>
            </a:r>
            <a:endParaRPr lang="cs-CZ"/>
          </a:p>
        </p:txBody>
      </p:sp>
      <p:pic>
        <p:nvPicPr>
          <p:cNvPr id="8" name="Obrázek 7">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18" name="Nadpis 12">
            <a:extLst>
              <a:ext uri="{FF2B5EF4-FFF2-40B4-BE49-F238E27FC236}">
                <a16:creationId xmlns=""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smtClean="0"/>
              <a:t>Kliknutím lze upravit styl.</a:t>
            </a:r>
            <a:endParaRPr lang="cs-CZ"/>
          </a:p>
        </p:txBody>
      </p:sp>
      <p:sp>
        <p:nvSpPr>
          <p:cNvPr id="21" name="Zástupný symbol pro text 7">
            <a:extLst>
              <a:ext uri="{FF2B5EF4-FFF2-40B4-BE49-F238E27FC236}">
                <a16:creationId xmlns=""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10" name="Obrázek 9">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smtClean="0"/>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 xmlns:a16="http://schemas.microsoft.com/office/drawing/2014/main" id="{ABDE9BC5-EE25-44B2-8081-F2B94BAA680C}"/>
              </a:ext>
            </a:extLst>
          </p:cNvPr>
          <p:cNvSpPr>
            <a:spLocks noGrp="1"/>
          </p:cNvSpPr>
          <p:nvPr>
            <p:ph type="title"/>
          </p:nvPr>
        </p:nvSpPr>
        <p:spPr/>
        <p:txBody>
          <a:bodyPr/>
          <a:lstStyle/>
          <a:p>
            <a:r>
              <a:rPr lang="cs-CZ" smtClean="0"/>
              <a:t>Kliknutím lze upravit styl.</a:t>
            </a:r>
            <a:endParaRPr lang="cs-CZ" dirty="0"/>
          </a:p>
        </p:txBody>
      </p:sp>
      <p:sp>
        <p:nvSpPr>
          <p:cNvPr id="9" name="Zástupný symbol pro text 13">
            <a:extLst>
              <a:ext uri="{FF2B5EF4-FFF2-40B4-BE49-F238E27FC236}">
                <a16:creationId xmlns=""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Upravte styly předlohy textu.</a:t>
            </a:r>
          </a:p>
        </p:txBody>
      </p:sp>
      <p:pic>
        <p:nvPicPr>
          <p:cNvPr id="10" name="Obrázek 9">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Tree>
    <p:extLst>
      <p:ext uri="{BB962C8B-B14F-4D97-AF65-F5344CB8AC3E}">
        <p14:creationId xmlns:p14="http://schemas.microsoft.com/office/powerpoint/2010/main" val="296673959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smtClean="0"/>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7" name="Zástupný symbol pro text 5">
            <a:extLst>
              <a:ext uri="{FF2B5EF4-FFF2-40B4-BE49-F238E27FC236}">
                <a16:creationId xmlns=""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9" name="Zástupný symbol pro text 5">
            <a:extLst>
              <a:ext uri="{FF2B5EF4-FFF2-40B4-BE49-F238E27FC236}">
                <a16:creationId xmlns=""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14" name="Zástupný symbol pro text 13">
            <a:extLst>
              <a:ext uri="{FF2B5EF4-FFF2-40B4-BE49-F238E27FC236}">
                <a16:creationId xmlns=""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smtClean="0"/>
              <a:t>Upravte styly předlohy textu.</a:t>
            </a:r>
          </a:p>
        </p:txBody>
      </p:sp>
      <p:sp>
        <p:nvSpPr>
          <p:cNvPr id="15" name="Zástupný symbol pro text 13">
            <a:extLst>
              <a:ext uri="{FF2B5EF4-FFF2-40B4-BE49-F238E27FC236}">
                <a16:creationId xmlns=""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smtClean="0"/>
              <a:t>Upravte styly předlohy textu.</a:t>
            </a:r>
          </a:p>
        </p:txBody>
      </p:sp>
      <p:sp>
        <p:nvSpPr>
          <p:cNvPr id="16" name="Zástupný symbol pro text 13">
            <a:extLst>
              <a:ext uri="{FF2B5EF4-FFF2-40B4-BE49-F238E27FC236}">
                <a16:creationId xmlns=""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smtClean="0"/>
              <a:t>Upravte styly předlohy textu.</a:t>
            </a:r>
          </a:p>
        </p:txBody>
      </p:sp>
      <p:sp>
        <p:nvSpPr>
          <p:cNvPr id="18" name="Zástupný symbol pro obsah 12">
            <a:extLst>
              <a:ext uri="{FF2B5EF4-FFF2-40B4-BE49-F238E27FC236}">
                <a16:creationId xmlns=""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smtClean="0"/>
              <a:t>Upravte styly předlohy textu.</a:t>
            </a:r>
          </a:p>
        </p:txBody>
      </p:sp>
      <p:sp>
        <p:nvSpPr>
          <p:cNvPr id="20" name="Zástupný symbol pro obsah 12">
            <a:extLst>
              <a:ext uri="{FF2B5EF4-FFF2-40B4-BE49-F238E27FC236}">
                <a16:creationId xmlns=""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smtClean="0"/>
              <a:t>Upravte styly předlohy textu.</a:t>
            </a:r>
          </a:p>
        </p:txBody>
      </p:sp>
      <p:sp>
        <p:nvSpPr>
          <p:cNvPr id="19" name="Zástupný symbol pro text 7">
            <a:extLst>
              <a:ext uri="{FF2B5EF4-FFF2-40B4-BE49-F238E27FC236}">
                <a16:creationId xmlns=""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21" name="Nadpis 12">
            <a:extLst>
              <a:ext uri="{FF2B5EF4-FFF2-40B4-BE49-F238E27FC236}">
                <a16:creationId xmlns=""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smtClean="0"/>
              <a:t>Kliknutím lze upravit styl.</a:t>
            </a:r>
            <a:endParaRPr lang="cs-CZ"/>
          </a:p>
        </p:txBody>
      </p:sp>
      <p:pic>
        <p:nvPicPr>
          <p:cNvPr id="22" name="Obrázek 21">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8" name="Obrázek 7">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smtClean="0"/>
              <a:t>Upravte styly předlohy textu.</a:t>
            </a:r>
          </a:p>
        </p:txBody>
      </p:sp>
      <p:sp>
        <p:nvSpPr>
          <p:cNvPr id="10" name="Zástupný symbol pro text 13">
            <a:extLst>
              <a:ext uri="{FF2B5EF4-FFF2-40B4-BE49-F238E27FC236}">
                <a16:creationId xmlns=""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Upravte styly předlohy textu.</a:t>
            </a:r>
          </a:p>
        </p:txBody>
      </p:sp>
    </p:spTree>
    <p:extLst>
      <p:ext uri="{BB962C8B-B14F-4D97-AF65-F5344CB8AC3E}">
        <p14:creationId xmlns:p14="http://schemas.microsoft.com/office/powerpoint/2010/main" val="211738376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6" name="Obrázek 5">
            <a:extLst>
              <a:ext uri="{FF2B5EF4-FFF2-40B4-BE49-F238E27FC236}">
                <a16:creationId xmlns=""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smtClean="0"/>
              <a:t>Definujte zápatí - název prezentace / pracoviště</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smtClean="0"/>
              <a:t>Upravte styly předlohy textu</a:t>
            </a:r>
            <a:endParaRPr lang="cs-CZ" dirty="0"/>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timing>
    <p:tnLst>
      <p:par>
        <p:cTn id="1" dur="indefinite" restart="never" nodeType="tmRoot"/>
      </p:par>
    </p:tnLst>
  </p:timing>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smtClean="0"/>
              <a:t>Zrak, sluch, vestibulární systém</a:t>
            </a:r>
            <a:endParaRPr lang="cs-CZ" dirty="0"/>
          </a:p>
        </p:txBody>
      </p:sp>
      <p:sp>
        <p:nvSpPr>
          <p:cNvPr id="5" name="Podnadpis 4"/>
          <p:cNvSpPr>
            <a:spLocks noGrp="1"/>
          </p:cNvSpPr>
          <p:nvPr>
            <p:ph type="subTitle" idx="1"/>
          </p:nvPr>
        </p:nvSpPr>
        <p:spPr/>
        <p:txBody>
          <a:bodyPr/>
          <a:lstStyle/>
          <a:p>
            <a:r>
              <a:rPr lang="cs-CZ" dirty="0"/>
              <a:t>Praktické cvičení z fyziologie (podzimní semestr: </a:t>
            </a:r>
            <a:r>
              <a:rPr lang="cs-CZ" dirty="0" smtClean="0"/>
              <a:t>4. </a:t>
            </a:r>
            <a:r>
              <a:rPr lang="cs-CZ" dirty="0"/>
              <a:t>– </a:t>
            </a:r>
            <a:r>
              <a:rPr lang="cs-CZ" dirty="0" smtClean="0"/>
              <a:t>6. </a:t>
            </a:r>
            <a:r>
              <a:rPr lang="cs-CZ" dirty="0"/>
              <a:t>týden)</a:t>
            </a:r>
          </a:p>
        </p:txBody>
      </p:sp>
      <p:sp>
        <p:nvSpPr>
          <p:cNvPr id="6" name="Zástupný symbol pro zápatí 1"/>
          <p:cNvSpPr txBox="1">
            <a:spLocks/>
          </p:cNvSpPr>
          <p:nvPr/>
        </p:nvSpPr>
        <p:spPr bwMode="auto">
          <a:xfrm>
            <a:off x="434035" y="5622998"/>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800" dirty="0" smtClean="0"/>
              <a:t>Studijní materiály byly vytvořeny za podpory projektu MUNI/FR/1474/2018</a:t>
            </a:r>
            <a:endParaRPr lang="cs-CZ" sz="1800" dirty="0"/>
          </a:p>
        </p:txBody>
      </p:sp>
    </p:spTree>
    <p:extLst>
      <p:ext uri="{BB962C8B-B14F-4D97-AF65-F5344CB8AC3E}">
        <p14:creationId xmlns:p14="http://schemas.microsoft.com/office/powerpoint/2010/main" val="225898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Daleký a blízký bod</a:t>
            </a:r>
          </a:p>
        </p:txBody>
      </p:sp>
      <p:pic>
        <p:nvPicPr>
          <p:cNvPr id="6" name="Obrázek 5"/>
          <p:cNvPicPr>
            <a:picLocks noChangeAspect="1"/>
          </p:cNvPicPr>
          <p:nvPr/>
        </p:nvPicPr>
        <p:blipFill rotWithShape="1">
          <a:blip r:embed="rId2"/>
          <a:srcRect l="39236" t="46296" r="28402" b="23951"/>
          <a:stretch/>
        </p:blipFill>
        <p:spPr>
          <a:xfrm>
            <a:off x="5883575" y="127534"/>
            <a:ext cx="5774387" cy="2986325"/>
          </a:xfrm>
          <a:prstGeom prst="rect">
            <a:avLst/>
          </a:prstGeom>
        </p:spPr>
      </p:pic>
      <p:pic>
        <p:nvPicPr>
          <p:cNvPr id="7" name="Obrázek 6"/>
          <p:cNvPicPr>
            <a:picLocks noChangeAspect="1"/>
          </p:cNvPicPr>
          <p:nvPr/>
        </p:nvPicPr>
        <p:blipFill rotWithShape="1">
          <a:blip r:embed="rId3"/>
          <a:srcRect l="39584" t="41110" r="27847" b="23210"/>
          <a:stretch/>
        </p:blipFill>
        <p:spPr>
          <a:xfrm>
            <a:off x="5931070" y="3220734"/>
            <a:ext cx="5826791" cy="3590495"/>
          </a:xfrm>
          <a:prstGeom prst="rect">
            <a:avLst/>
          </a:prstGeom>
        </p:spPr>
      </p:pic>
    </p:spTree>
    <p:extLst>
      <p:ext uri="{BB962C8B-B14F-4D97-AF65-F5344CB8AC3E}">
        <p14:creationId xmlns:p14="http://schemas.microsoft.com/office/powerpoint/2010/main" val="1736128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Poruchy akomodace</a:t>
            </a:r>
            <a:endParaRPr lang="cs-CZ" dirty="0"/>
          </a:p>
        </p:txBody>
      </p:sp>
      <p:sp>
        <p:nvSpPr>
          <p:cNvPr id="5" name="Zástupný symbol pro obsah 4"/>
          <p:cNvSpPr>
            <a:spLocks noGrp="1"/>
          </p:cNvSpPr>
          <p:nvPr>
            <p:ph idx="1"/>
          </p:nvPr>
        </p:nvSpPr>
        <p:spPr>
          <a:xfrm>
            <a:off x="201881" y="1135063"/>
            <a:ext cx="8170223" cy="5243966"/>
          </a:xfrm>
        </p:spPr>
        <p:txBody>
          <a:bodyPr/>
          <a:lstStyle/>
          <a:p>
            <a:pPr>
              <a:lnSpc>
                <a:spcPct val="100000"/>
              </a:lnSpc>
            </a:pPr>
            <a:r>
              <a:rPr lang="cs-CZ" sz="2400" dirty="0" smtClean="0"/>
              <a:t>Myopie</a:t>
            </a:r>
            <a:endParaRPr lang="cs-CZ" sz="2400" dirty="0"/>
          </a:p>
          <a:p>
            <a:pPr lvl="1"/>
            <a:r>
              <a:rPr lang="cs-CZ" sz="1800" dirty="0"/>
              <a:t>Příčina:</a:t>
            </a:r>
          </a:p>
          <a:p>
            <a:pPr lvl="2"/>
            <a:r>
              <a:rPr lang="cs-CZ" sz="1400" dirty="0"/>
              <a:t>bulbus je příliš dlouhý vzhledem k optické mohutnosti oka</a:t>
            </a:r>
          </a:p>
          <a:p>
            <a:pPr lvl="2"/>
            <a:r>
              <a:rPr lang="cs-CZ" sz="1400" dirty="0"/>
              <a:t>čočka má přílišnou mohutnost </a:t>
            </a:r>
          </a:p>
          <a:p>
            <a:pPr lvl="1"/>
            <a:r>
              <a:rPr lang="cs-CZ" sz="1800" dirty="0"/>
              <a:t>Projev: Rovnoběžné paprsky, dopadající do oka ze vzdáleného objektu, se protínají v ohniskové rovině ležící před sítnicí a obraz objektu na retině je rozostřen. Aby mohl vzniknout ostrý obraz, musí být paprsky dopadající do oka nikoli rovnoběžné, ale rozbíhavé (divergentní). Tyto paprsky vyzařují nebo odrážejí předměty ležící blíže jak 6 m od pozorovatele. Vzdálený bod u oka myopického neleží v nekonečnu, ale ve vzdálenosti bližší jak 6 m. U myopického oka je akomodační systém z výše uvedených důvodů relaxovaný. U krátkozrakého oka je proto blízký bod uložen blíže ve srovnání s okem emetropickým.</a:t>
            </a:r>
          </a:p>
          <a:p>
            <a:pPr lvl="1"/>
            <a:r>
              <a:rPr lang="cs-CZ" sz="1800" dirty="0"/>
              <a:t>Korekce: Korekce myopie se provádí předsazením rozptylných čoček před oko. Tím se docílí rozbíhavosti paprsků dopadajících do oka i z objektů vzdálenějších než 6 m. Optický systém oka je pak schopný tyto paprsky soustředit právě na sítnici</a:t>
            </a:r>
            <a:r>
              <a:rPr lang="cs-CZ" sz="1800" dirty="0" smtClean="0"/>
              <a:t>.</a:t>
            </a:r>
            <a:endParaRPr lang="cs-CZ" sz="1800" dirty="0"/>
          </a:p>
        </p:txBody>
      </p:sp>
      <p:pic>
        <p:nvPicPr>
          <p:cNvPr id="6" name="Picture 2" descr="http://www.drcoullet.com/sites/default/files/styles/oeil/public/myope-1_0.png"/>
          <p:cNvPicPr>
            <a:picLocks noChangeAspect="1" noChangeArrowheads="1"/>
          </p:cNvPicPr>
          <p:nvPr/>
        </p:nvPicPr>
        <p:blipFill rotWithShape="1">
          <a:blip r:embed="rId2">
            <a:extLst>
              <a:ext uri="{28A0092B-C50C-407E-A947-70E740481C1C}">
                <a14:useLocalDpi xmlns:a14="http://schemas.microsoft.com/office/drawing/2010/main" val="0"/>
              </a:ext>
            </a:extLst>
          </a:blip>
          <a:srcRect t="29290" r="8522" b="9787"/>
          <a:stretch/>
        </p:blipFill>
        <p:spPr bwMode="auto">
          <a:xfrm>
            <a:off x="9193696" y="1773389"/>
            <a:ext cx="2444121" cy="2968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704613" y="2684710"/>
            <a:ext cx="1043432" cy="307777"/>
          </a:xfrm>
          <a:prstGeom prst="rect">
            <a:avLst/>
          </a:prstGeom>
          <a:solidFill>
            <a:schemeClr val="bg1"/>
          </a:solidFill>
        </p:spPr>
        <p:txBody>
          <a:bodyPr wrap="square" rtlCol="0">
            <a:spAutoFit/>
          </a:bodyPr>
          <a:lstStyle/>
          <a:p>
            <a:r>
              <a:rPr lang="cs-CZ" sz="1400" dirty="0" smtClean="0">
                <a:solidFill>
                  <a:schemeClr val="tx1">
                    <a:lumMod val="65000"/>
                    <a:lumOff val="35000"/>
                  </a:schemeClr>
                </a:solidFill>
              </a:rPr>
              <a:t>Myopie</a:t>
            </a:r>
            <a:endParaRPr lang="cs-CZ" sz="1400" dirty="0">
              <a:solidFill>
                <a:schemeClr val="tx1">
                  <a:lumMod val="65000"/>
                  <a:lumOff val="35000"/>
                </a:schemeClr>
              </a:solidFill>
            </a:endParaRPr>
          </a:p>
        </p:txBody>
      </p:sp>
      <p:sp>
        <p:nvSpPr>
          <p:cNvPr id="8" name="TextovéPole 7"/>
          <p:cNvSpPr txBox="1"/>
          <p:nvPr/>
        </p:nvSpPr>
        <p:spPr>
          <a:xfrm>
            <a:off x="8753357" y="4194711"/>
            <a:ext cx="1269613" cy="523220"/>
          </a:xfrm>
          <a:prstGeom prst="rect">
            <a:avLst/>
          </a:prstGeom>
          <a:solidFill>
            <a:schemeClr val="bg1"/>
          </a:solidFill>
        </p:spPr>
        <p:txBody>
          <a:bodyPr wrap="square" rtlCol="0">
            <a:spAutoFit/>
          </a:bodyPr>
          <a:lstStyle/>
          <a:p>
            <a:r>
              <a:rPr lang="cs-CZ" sz="1400" dirty="0" smtClean="0">
                <a:solidFill>
                  <a:schemeClr val="tx1">
                    <a:lumMod val="65000"/>
                    <a:lumOff val="35000"/>
                  </a:schemeClr>
                </a:solidFill>
              </a:rPr>
              <a:t>Korekce rozptylkou</a:t>
            </a:r>
            <a:endParaRPr lang="cs-CZ" sz="1400" dirty="0">
              <a:solidFill>
                <a:schemeClr val="tx1">
                  <a:lumMod val="65000"/>
                  <a:lumOff val="35000"/>
                </a:schemeClr>
              </a:solidFill>
            </a:endParaRPr>
          </a:p>
        </p:txBody>
      </p:sp>
    </p:spTree>
    <p:extLst>
      <p:ext uri="{BB962C8B-B14F-4D97-AF65-F5344CB8AC3E}">
        <p14:creationId xmlns:p14="http://schemas.microsoft.com/office/powerpoint/2010/main" val="1736128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Poruchy akomodace</a:t>
            </a:r>
            <a:endParaRPr lang="cs-CZ" dirty="0"/>
          </a:p>
        </p:txBody>
      </p:sp>
      <p:sp>
        <p:nvSpPr>
          <p:cNvPr id="5" name="Zástupný symbol pro obsah 4"/>
          <p:cNvSpPr>
            <a:spLocks noGrp="1"/>
          </p:cNvSpPr>
          <p:nvPr>
            <p:ph idx="1"/>
          </p:nvPr>
        </p:nvSpPr>
        <p:spPr>
          <a:xfrm>
            <a:off x="201881" y="1135063"/>
            <a:ext cx="9310254" cy="5243966"/>
          </a:xfrm>
        </p:spPr>
        <p:txBody>
          <a:bodyPr/>
          <a:lstStyle/>
          <a:p>
            <a:pPr>
              <a:lnSpc>
                <a:spcPct val="100000"/>
              </a:lnSpc>
            </a:pPr>
            <a:r>
              <a:rPr lang="cs-CZ" sz="2400" dirty="0" smtClean="0"/>
              <a:t>Hypermetropie</a:t>
            </a:r>
            <a:endParaRPr lang="cs-CZ" sz="2400" dirty="0"/>
          </a:p>
          <a:p>
            <a:pPr lvl="1"/>
            <a:r>
              <a:rPr lang="cs-CZ" sz="1800" dirty="0"/>
              <a:t>Příčina:</a:t>
            </a:r>
          </a:p>
          <a:p>
            <a:pPr lvl="2"/>
            <a:r>
              <a:rPr lang="cs-CZ" sz="1400" dirty="0"/>
              <a:t>oční bulbus je příliš krátký  vzhledem k optické mohutnosti čočky</a:t>
            </a:r>
          </a:p>
          <a:p>
            <a:pPr lvl="2"/>
            <a:r>
              <a:rPr lang="cs-CZ" sz="1400" dirty="0"/>
              <a:t>čočka je nevhodně zakřivena</a:t>
            </a:r>
          </a:p>
          <a:p>
            <a:pPr lvl="2"/>
            <a:r>
              <a:rPr lang="cs-CZ" sz="1400" dirty="0"/>
              <a:t>čočka nemá odpovídající schopnost měnit mohutnost</a:t>
            </a:r>
          </a:p>
          <a:p>
            <a:pPr lvl="1"/>
            <a:r>
              <a:rPr lang="cs-CZ" sz="1800" dirty="0"/>
              <a:t>Projev: Rovnoběžné paprsky, dopadající do oka ze vzdáleného objektu, se bez akomodačního úsilí protínají v ohniskové  rovině, která teoreticky leží za sítnicí. Obraz vzdáleného bodu je u oka hypermetropického neskutečný a leží za sítnicí. Dalekozraké oko může vadu částečně kompenzovat tím, že akomoduje i při pohledu na předměty vzdálenější než 6 m. Blízký bod je proto u </a:t>
            </a:r>
            <a:r>
              <a:rPr lang="cs-CZ" sz="1800" dirty="0" err="1"/>
              <a:t>hypermetropa</a:t>
            </a:r>
            <a:r>
              <a:rPr lang="cs-CZ" sz="1800" dirty="0"/>
              <a:t> více vzdálen ve srovnání s emetropem.</a:t>
            </a:r>
          </a:p>
          <a:p>
            <a:pPr lvl="1"/>
            <a:r>
              <a:rPr lang="cs-CZ" sz="1800" dirty="0"/>
              <a:t>Korekce: Provádí se předsazením spojné čočky s takovou optickou mohutností, aby předměty ležící ve vzdálenosti větší než 6 m byly viděny ostře bez akomodačního úsilí.</a:t>
            </a:r>
          </a:p>
          <a:p>
            <a:pPr>
              <a:lnSpc>
                <a:spcPct val="100000"/>
              </a:lnSpc>
            </a:pPr>
            <a:r>
              <a:rPr lang="cs-CZ" sz="2400" dirty="0"/>
              <a:t>Presbyopie</a:t>
            </a:r>
          </a:p>
          <a:p>
            <a:pPr lvl="1"/>
            <a:r>
              <a:rPr lang="cs-CZ" sz="1800" dirty="0"/>
              <a:t>Projev: tzv. stařecké vidění nebo vetchozrakost, které je způsobeno ztrátou elasticity čočky a zmenšením schopnosti akomodace oka. Vzdálený bod zůstává nezměněn, ale blízky bod se vzdaluje. Postižený tak vidí rozostřeně blízké předměty, typicky vadu poznává u čtení (musí oddalovat text od sebe)</a:t>
            </a:r>
          </a:p>
          <a:p>
            <a:pPr lvl="1"/>
            <a:r>
              <a:rPr lang="cs-CZ" sz="1800" dirty="0"/>
              <a:t>Korekce: Presbyopie se provádí předsazením spojné čočky popř. bifokální čočkou.</a:t>
            </a:r>
          </a:p>
        </p:txBody>
      </p:sp>
      <p:pic>
        <p:nvPicPr>
          <p:cNvPr id="6" name="Picture 4" descr="http://www.irisoptical-dz.com/images/La-myopie-et-l-hypermetropie.jpg"/>
          <p:cNvPicPr>
            <a:picLocks noChangeAspect="1" noChangeArrowheads="1"/>
          </p:cNvPicPr>
          <p:nvPr/>
        </p:nvPicPr>
        <p:blipFill rotWithShape="1">
          <a:blip r:embed="rId2">
            <a:extLst>
              <a:ext uri="{28A0092B-C50C-407E-A947-70E740481C1C}">
                <a14:useLocalDpi xmlns:a14="http://schemas.microsoft.com/office/drawing/2010/main" val="0"/>
              </a:ext>
            </a:extLst>
          </a:blip>
          <a:srcRect t="32699" r="51788" b="33267"/>
          <a:stretch/>
        </p:blipFill>
        <p:spPr bwMode="auto">
          <a:xfrm>
            <a:off x="9861000" y="1081838"/>
            <a:ext cx="2192886" cy="1493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irisoptical-dz.com/images/La-myopie-et-l-hypermetropie.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11" t="33239" b="33258"/>
          <a:stretch/>
        </p:blipFill>
        <p:spPr bwMode="auto">
          <a:xfrm>
            <a:off x="9735820" y="2700782"/>
            <a:ext cx="2443246" cy="1513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9298359" y="2222720"/>
            <a:ext cx="1412821" cy="307777"/>
          </a:xfrm>
          <a:prstGeom prst="rect">
            <a:avLst/>
          </a:prstGeom>
          <a:solidFill>
            <a:schemeClr val="bg1"/>
          </a:solidFill>
        </p:spPr>
        <p:txBody>
          <a:bodyPr wrap="square" rtlCol="0">
            <a:spAutoFit/>
          </a:bodyPr>
          <a:lstStyle/>
          <a:p>
            <a:r>
              <a:rPr lang="cs-CZ" sz="1400" dirty="0" smtClean="0">
                <a:solidFill>
                  <a:schemeClr val="tx1">
                    <a:lumMod val="65000"/>
                    <a:lumOff val="35000"/>
                  </a:schemeClr>
                </a:solidFill>
              </a:rPr>
              <a:t>Hypermetropie</a:t>
            </a:r>
            <a:endParaRPr lang="cs-CZ" sz="1400" dirty="0">
              <a:solidFill>
                <a:schemeClr val="tx1">
                  <a:lumMod val="65000"/>
                  <a:lumOff val="35000"/>
                </a:schemeClr>
              </a:solidFill>
            </a:endParaRPr>
          </a:p>
        </p:txBody>
      </p:sp>
      <p:sp>
        <p:nvSpPr>
          <p:cNvPr id="9" name="TextovéPole 8"/>
          <p:cNvSpPr txBox="1"/>
          <p:nvPr/>
        </p:nvSpPr>
        <p:spPr>
          <a:xfrm>
            <a:off x="9319749" y="3879422"/>
            <a:ext cx="1412821" cy="523220"/>
          </a:xfrm>
          <a:prstGeom prst="rect">
            <a:avLst/>
          </a:prstGeom>
          <a:solidFill>
            <a:schemeClr val="bg1"/>
          </a:solidFill>
        </p:spPr>
        <p:txBody>
          <a:bodyPr wrap="square" rtlCol="0">
            <a:spAutoFit/>
          </a:bodyPr>
          <a:lstStyle/>
          <a:p>
            <a:r>
              <a:rPr lang="cs-CZ" sz="1400" dirty="0" smtClean="0">
                <a:solidFill>
                  <a:schemeClr val="tx1">
                    <a:lumMod val="65000"/>
                    <a:lumOff val="35000"/>
                  </a:schemeClr>
                </a:solidFill>
              </a:rPr>
              <a:t>Korekce spojkou</a:t>
            </a:r>
            <a:endParaRPr lang="cs-CZ" sz="1400" dirty="0">
              <a:solidFill>
                <a:schemeClr val="tx1">
                  <a:lumMod val="65000"/>
                  <a:lumOff val="35000"/>
                </a:schemeClr>
              </a:solidFill>
            </a:endParaRPr>
          </a:p>
        </p:txBody>
      </p:sp>
    </p:spTree>
    <p:extLst>
      <p:ext uri="{BB962C8B-B14F-4D97-AF65-F5344CB8AC3E}">
        <p14:creationId xmlns:p14="http://schemas.microsoft.com/office/powerpoint/2010/main" val="1631849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Poruchy akomodace</a:t>
            </a:r>
            <a:endParaRPr lang="cs-CZ" dirty="0"/>
          </a:p>
        </p:txBody>
      </p:sp>
      <p:sp>
        <p:nvSpPr>
          <p:cNvPr id="5" name="Zástupný symbol pro obsah 4"/>
          <p:cNvSpPr>
            <a:spLocks noGrp="1"/>
          </p:cNvSpPr>
          <p:nvPr>
            <p:ph idx="1"/>
          </p:nvPr>
        </p:nvSpPr>
        <p:spPr>
          <a:xfrm>
            <a:off x="201881" y="1135063"/>
            <a:ext cx="11839698" cy="5243966"/>
          </a:xfrm>
        </p:spPr>
        <p:txBody>
          <a:bodyPr/>
          <a:lstStyle/>
          <a:p>
            <a:pPr>
              <a:lnSpc>
                <a:spcPct val="100000"/>
              </a:lnSpc>
            </a:pPr>
            <a:r>
              <a:rPr lang="cs-CZ" sz="2000" dirty="0" smtClean="0"/>
              <a:t>Myopie</a:t>
            </a:r>
            <a:endParaRPr lang="cs-CZ" sz="2000" dirty="0"/>
          </a:p>
          <a:p>
            <a:pPr lvl="1"/>
            <a:r>
              <a:rPr lang="cs-CZ" sz="1600" dirty="0"/>
              <a:t>Příčina:</a:t>
            </a:r>
          </a:p>
          <a:p>
            <a:pPr lvl="2"/>
            <a:r>
              <a:rPr lang="cs-CZ" sz="1200" dirty="0"/>
              <a:t>bulbus je příliš dlouhý vzhledem k optické mohutnosti oka</a:t>
            </a:r>
          </a:p>
          <a:p>
            <a:pPr lvl="2"/>
            <a:r>
              <a:rPr lang="cs-CZ" sz="1200" dirty="0"/>
              <a:t>čočka má přílišnou mohutnost </a:t>
            </a:r>
          </a:p>
          <a:p>
            <a:pPr lvl="1"/>
            <a:r>
              <a:rPr lang="cs-CZ" sz="1600" dirty="0"/>
              <a:t>Projev: Rovnoběžné paprsky, dopadající do oka ze vzdáleného objektu, se protínají v ohniskové rovině ležící před sítnicí a obraz objektu na retině je rozostřen. Aby mohl vzniknout ostrý obraz, musí být paprsky dopadající do oka nikoli rovnoběžné, ale rozbíhavé (divergentní). Tyto paprsky vyzařují nebo odrážejí předměty ležící blíže jak 6 m od pozorovatele. Vzdálený bod u oka myopického neleží v nekonečnu, ale ve vzdálenosti bližší jak 6 m. U myopického oka je akomodační systém z výše uvedených důvodů relaxovaný. U krátkozrakého oka je proto blízký bod uložen blíže ve srovnání s okem emetropickým.</a:t>
            </a:r>
          </a:p>
          <a:p>
            <a:pPr lvl="1"/>
            <a:r>
              <a:rPr lang="cs-CZ" sz="1600" dirty="0"/>
              <a:t>Korekce: Korekce myopie se provádí předsazením rozptylných čoček před oko. Tím se docílí rozbíhavosti paprsků dopadajících do oka i z objektů vzdálenějších než 6 m. Optický systém oka je pak schopný tyto paprsky soustředit právě na sítnici.</a:t>
            </a:r>
          </a:p>
          <a:p>
            <a:pPr>
              <a:lnSpc>
                <a:spcPct val="100000"/>
              </a:lnSpc>
            </a:pPr>
            <a:r>
              <a:rPr lang="cs-CZ" sz="2000" dirty="0"/>
              <a:t>Hypermetropie</a:t>
            </a:r>
          </a:p>
          <a:p>
            <a:pPr lvl="1"/>
            <a:r>
              <a:rPr lang="cs-CZ" sz="1600" dirty="0"/>
              <a:t>Příčina:</a:t>
            </a:r>
          </a:p>
          <a:p>
            <a:pPr lvl="2"/>
            <a:r>
              <a:rPr lang="cs-CZ" sz="1200" dirty="0"/>
              <a:t>oční bulbus je příliš krátký  vzhledem k optické mohutnosti čočky</a:t>
            </a:r>
          </a:p>
          <a:p>
            <a:pPr lvl="2"/>
            <a:r>
              <a:rPr lang="cs-CZ" sz="1200" dirty="0"/>
              <a:t>čočka je nevhodně zakřivena</a:t>
            </a:r>
          </a:p>
          <a:p>
            <a:pPr lvl="2"/>
            <a:r>
              <a:rPr lang="cs-CZ" sz="1200" dirty="0"/>
              <a:t>čočka nemá odpovídající schopnost měnit mohutnost</a:t>
            </a:r>
          </a:p>
          <a:p>
            <a:pPr lvl="1"/>
            <a:r>
              <a:rPr lang="cs-CZ" sz="1600" dirty="0"/>
              <a:t>Projev: Rovnoběžné paprsky, dopadající do oka ze vzdáleného objektu, se bez akomodačního úsilí protínají v ohniskové  rovině, která teoreticky leží za sítnicí. Obraz vzdáleného bodu je u oka hypermetropického neskutečný a leží za sítnicí. Dalekozraké oko může vadu částečně kompenzovat tím, že akomoduje i při pohledu na předměty vzdálenější než 6 m. Blízký bod je proto u </a:t>
            </a:r>
            <a:r>
              <a:rPr lang="cs-CZ" sz="1600" dirty="0" err="1"/>
              <a:t>hypermetropa</a:t>
            </a:r>
            <a:r>
              <a:rPr lang="cs-CZ" sz="1600" dirty="0"/>
              <a:t> více vzdálen ve srovnání s emetropem.</a:t>
            </a:r>
          </a:p>
          <a:p>
            <a:pPr lvl="1"/>
            <a:r>
              <a:rPr lang="cs-CZ" sz="1600" dirty="0"/>
              <a:t>Korekce: Provádí se předsazením spojné čočky s takovou optickou mohutností, aby předměty ležící ve vzdálenosti větší než 6 m byly viděny ostře bez akomodačního úsilí.</a:t>
            </a:r>
          </a:p>
          <a:p>
            <a:pPr>
              <a:lnSpc>
                <a:spcPct val="100000"/>
              </a:lnSpc>
            </a:pPr>
            <a:r>
              <a:rPr lang="cs-CZ" sz="2000" dirty="0"/>
              <a:t>Presbyopie</a:t>
            </a:r>
          </a:p>
          <a:p>
            <a:pPr lvl="1"/>
            <a:r>
              <a:rPr lang="cs-CZ" sz="1600" dirty="0"/>
              <a:t>Projev: tzv. stařecké vidění nebo vetchozrakost, které je způsobeno ztrátou elasticity čočky a zmenšením schopnosti akomodace oka. Vzdálený bod zůstává nezměněn, ale blízky bod se vzdaluje. Postižený tak vidí rozostřeně blízké předměty, typicky vadu poznává u čtení (musí oddalovat text od sebe)</a:t>
            </a:r>
          </a:p>
          <a:p>
            <a:pPr lvl="1"/>
            <a:r>
              <a:rPr lang="cs-CZ" sz="1600" dirty="0"/>
              <a:t>Korekce: Presbyopie se provádí předsazením spojné čočky popř. bifokální čočkou.</a:t>
            </a:r>
          </a:p>
        </p:txBody>
      </p:sp>
    </p:spTree>
    <p:extLst>
      <p:ext uri="{BB962C8B-B14F-4D97-AF65-F5344CB8AC3E}">
        <p14:creationId xmlns:p14="http://schemas.microsoft.com/office/powerpoint/2010/main" val="1631849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Akomodace v praktiku</a:t>
            </a:r>
            <a:endParaRPr lang="cs-CZ" dirty="0"/>
          </a:p>
        </p:txBody>
      </p:sp>
      <p:pic>
        <p:nvPicPr>
          <p:cNvPr id="7" name="Obrázek 6"/>
          <p:cNvPicPr>
            <a:picLocks noChangeAspect="1"/>
          </p:cNvPicPr>
          <p:nvPr/>
        </p:nvPicPr>
        <p:blipFill rotWithShape="1">
          <a:blip r:embed="rId2"/>
          <a:srcRect l="40694" t="25802" r="28125" b="39383"/>
          <a:stretch/>
        </p:blipFill>
        <p:spPr>
          <a:xfrm>
            <a:off x="1832964" y="2481135"/>
            <a:ext cx="4694967" cy="2948732"/>
          </a:xfrm>
          <a:prstGeom prst="rect">
            <a:avLst/>
          </a:prstGeom>
        </p:spPr>
      </p:pic>
      <p:sp>
        <p:nvSpPr>
          <p:cNvPr id="8" name="TextovéPole 7"/>
          <p:cNvSpPr txBox="1"/>
          <p:nvPr/>
        </p:nvSpPr>
        <p:spPr>
          <a:xfrm>
            <a:off x="522809" y="1401687"/>
            <a:ext cx="4631907" cy="954107"/>
          </a:xfrm>
          <a:prstGeom prst="rect">
            <a:avLst/>
          </a:prstGeom>
          <a:noFill/>
        </p:spPr>
        <p:txBody>
          <a:bodyPr wrap="square" rtlCol="0">
            <a:spAutoFit/>
          </a:bodyPr>
          <a:lstStyle/>
          <a:p>
            <a:pPr algn="just"/>
            <a:r>
              <a:rPr lang="cs-CZ" sz="1400" dirty="0" smtClean="0"/>
              <a:t>1. Vyšetřovaný hledí přes tenký průhled na špendlík. V maximální vzdálenosti metru hlásí, zda vidí nebo nevidí špendlík rozdvojeně. U zdravého oka je </a:t>
            </a:r>
            <a:r>
              <a:rPr lang="cs-CZ" sz="1400" dirty="0" err="1" smtClean="0"/>
              <a:t>punktum</a:t>
            </a:r>
            <a:r>
              <a:rPr lang="cs-CZ" sz="1400" dirty="0" smtClean="0"/>
              <a:t> remotum cca 5 metrů, rozdvojeně vidí pouze myop.</a:t>
            </a:r>
            <a:endParaRPr lang="cs-CZ" sz="1400" dirty="0"/>
          </a:p>
        </p:txBody>
      </p:sp>
      <p:sp>
        <p:nvSpPr>
          <p:cNvPr id="9" name="TextovéPole 8"/>
          <p:cNvSpPr txBox="1"/>
          <p:nvPr/>
        </p:nvSpPr>
        <p:spPr>
          <a:xfrm>
            <a:off x="7174558" y="331510"/>
            <a:ext cx="4631907" cy="738664"/>
          </a:xfrm>
          <a:prstGeom prst="rect">
            <a:avLst/>
          </a:prstGeom>
          <a:noFill/>
        </p:spPr>
        <p:txBody>
          <a:bodyPr wrap="square" rtlCol="0">
            <a:spAutoFit/>
          </a:bodyPr>
          <a:lstStyle/>
          <a:p>
            <a:pPr algn="just"/>
            <a:r>
              <a:rPr lang="cs-CZ" sz="1400" dirty="0" smtClean="0"/>
              <a:t>2. Vyšetřující posouvá postupně špendlík blíže k vyšetřovanému a ten hlásím zda vidí špendlík ostře či ne až k hranici blízkého bodu.</a:t>
            </a:r>
            <a:endParaRPr lang="cs-CZ" sz="1400" dirty="0"/>
          </a:p>
        </p:txBody>
      </p:sp>
      <p:sp>
        <p:nvSpPr>
          <p:cNvPr id="10" name="TextovéPole 9"/>
          <p:cNvSpPr txBox="1"/>
          <p:nvPr/>
        </p:nvSpPr>
        <p:spPr>
          <a:xfrm>
            <a:off x="6970808" y="3369558"/>
            <a:ext cx="5108784" cy="1169551"/>
          </a:xfrm>
          <a:prstGeom prst="rect">
            <a:avLst/>
          </a:prstGeom>
          <a:noFill/>
        </p:spPr>
        <p:txBody>
          <a:bodyPr wrap="square" rtlCol="0">
            <a:spAutoFit/>
          </a:bodyPr>
          <a:lstStyle/>
          <a:p>
            <a:pPr algn="just"/>
            <a:r>
              <a:rPr lang="cs-CZ" sz="1400" dirty="0" smtClean="0"/>
              <a:t>3. Punctum proximum je u emetropa asi 25 cm. V tomto místě by zdravé oko nemělo být schopno již vidět ostrý obraz. U hypermetropa je tento bod v závislosti velikosti vady blíže asi na 30-35 cm a myop má naopak v závislosti na vadě posunuté </a:t>
            </a:r>
            <a:r>
              <a:rPr lang="cs-CZ" sz="1400" dirty="0" err="1" smtClean="0"/>
              <a:t>punctum</a:t>
            </a:r>
            <a:r>
              <a:rPr lang="cs-CZ" sz="1400" dirty="0" smtClean="0"/>
              <a:t> proximum blíže k oku na 10-15 cm. </a:t>
            </a:r>
            <a:endParaRPr lang="cs-CZ" sz="1400" dirty="0"/>
          </a:p>
        </p:txBody>
      </p:sp>
      <p:sp>
        <p:nvSpPr>
          <p:cNvPr id="12" name="TextovéPole 11"/>
          <p:cNvSpPr txBox="1"/>
          <p:nvPr/>
        </p:nvSpPr>
        <p:spPr>
          <a:xfrm>
            <a:off x="4831839" y="5766000"/>
            <a:ext cx="3041501" cy="523220"/>
          </a:xfrm>
          <a:prstGeom prst="rect">
            <a:avLst/>
          </a:prstGeom>
          <a:noFill/>
        </p:spPr>
        <p:txBody>
          <a:bodyPr wrap="square" rtlCol="0">
            <a:spAutoFit/>
          </a:bodyPr>
          <a:lstStyle/>
          <a:p>
            <a:r>
              <a:rPr lang="cs-CZ" sz="1400" dirty="0" smtClean="0"/>
              <a:t>Schéma </a:t>
            </a:r>
            <a:r>
              <a:rPr lang="cs-CZ" sz="1400" dirty="0" err="1" smtClean="0"/>
              <a:t>optometru</a:t>
            </a:r>
            <a:r>
              <a:rPr lang="cs-CZ" sz="1400" dirty="0" smtClean="0"/>
              <a:t> - pohled zboku ( šipka znázorňuje oko</a:t>
            </a:r>
            <a:endParaRPr lang="cs-CZ" sz="1400" dirty="0"/>
          </a:p>
        </p:txBody>
      </p:sp>
      <p:sp>
        <p:nvSpPr>
          <p:cNvPr id="13" name="TextovéPole 12"/>
          <p:cNvSpPr txBox="1"/>
          <p:nvPr/>
        </p:nvSpPr>
        <p:spPr>
          <a:xfrm>
            <a:off x="5494867" y="1401688"/>
            <a:ext cx="2096916" cy="954107"/>
          </a:xfrm>
          <a:prstGeom prst="rect">
            <a:avLst/>
          </a:prstGeom>
          <a:noFill/>
        </p:spPr>
        <p:txBody>
          <a:bodyPr wrap="square" rtlCol="0">
            <a:spAutoFit/>
          </a:bodyPr>
          <a:lstStyle/>
          <a:p>
            <a:r>
              <a:rPr lang="cs-CZ" sz="1400" dirty="0" smtClean="0"/>
              <a:t>Schéma optometru – z pohledu oka sledujícího optometr skrz štěrbinu (dvojité vidění)</a:t>
            </a:r>
            <a:endParaRPr lang="cs-CZ" sz="1400" dirty="0"/>
          </a:p>
        </p:txBody>
      </p:sp>
      <p:sp>
        <p:nvSpPr>
          <p:cNvPr id="14" name="TextovéPole 13"/>
          <p:cNvSpPr txBox="1"/>
          <p:nvPr/>
        </p:nvSpPr>
        <p:spPr>
          <a:xfrm>
            <a:off x="1163782" y="5820208"/>
            <a:ext cx="3043833" cy="307777"/>
          </a:xfrm>
          <a:prstGeom prst="rect">
            <a:avLst/>
          </a:prstGeom>
          <a:noFill/>
        </p:spPr>
        <p:txBody>
          <a:bodyPr wrap="square" rtlCol="0">
            <a:spAutoFit/>
          </a:bodyPr>
          <a:lstStyle/>
          <a:p>
            <a:r>
              <a:rPr lang="cs-CZ" sz="1400" dirty="0" smtClean="0"/>
              <a:t>Schéma optometru- pohled seshora</a:t>
            </a:r>
            <a:endParaRPr lang="cs-CZ" sz="1400" dirty="0"/>
          </a:p>
        </p:txBody>
      </p:sp>
      <p:cxnSp>
        <p:nvCxnSpPr>
          <p:cNvPr id="15" name="Přímá spojnice se šipkou 14"/>
          <p:cNvCxnSpPr/>
          <p:nvPr/>
        </p:nvCxnSpPr>
        <p:spPr>
          <a:xfrm flipH="1">
            <a:off x="5154716" y="2390613"/>
            <a:ext cx="509814" cy="3894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flipV="1">
            <a:off x="3424448" y="5358617"/>
            <a:ext cx="300885" cy="382891"/>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5249333" y="5326010"/>
            <a:ext cx="245534" cy="26951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Obrázek 17"/>
          <p:cNvPicPr>
            <a:picLocks noChangeAspect="1"/>
          </p:cNvPicPr>
          <p:nvPr/>
        </p:nvPicPr>
        <p:blipFill rotWithShape="1">
          <a:blip r:embed="rId3"/>
          <a:srcRect l="41028" t="23664" r="29397" b="38322"/>
          <a:stretch/>
        </p:blipFill>
        <p:spPr>
          <a:xfrm>
            <a:off x="8369087" y="1076889"/>
            <a:ext cx="3228516" cy="2334287"/>
          </a:xfrm>
          <a:prstGeom prst="rect">
            <a:avLst/>
          </a:prstGeom>
        </p:spPr>
      </p:pic>
      <p:pic>
        <p:nvPicPr>
          <p:cNvPr id="19" name="Obrázek 18"/>
          <p:cNvPicPr>
            <a:picLocks noChangeAspect="1"/>
          </p:cNvPicPr>
          <p:nvPr/>
        </p:nvPicPr>
        <p:blipFill rotWithShape="1">
          <a:blip r:embed="rId4"/>
          <a:srcRect l="39819" t="25094" r="28053" b="38108"/>
          <a:stretch/>
        </p:blipFill>
        <p:spPr>
          <a:xfrm>
            <a:off x="8382876" y="4504465"/>
            <a:ext cx="3612499" cy="2327362"/>
          </a:xfrm>
          <a:prstGeom prst="rect">
            <a:avLst/>
          </a:prstGeom>
        </p:spPr>
      </p:pic>
    </p:spTree>
    <p:extLst>
      <p:ext uri="{BB962C8B-B14F-4D97-AF65-F5344CB8AC3E}">
        <p14:creationId xmlns:p14="http://schemas.microsoft.com/office/powerpoint/2010/main" val="1736128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Scheinerův pokus</a:t>
            </a:r>
            <a:endParaRPr lang="cs-CZ"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Cílem Scheinerova pokusu je pochopit spojení mezi lomem paprsků na rozhraní dvou prostředí (záleží jakou mohutnost má čočka) a způsobu vnímání obrazu. Tj. záleží na čočce, jaká strana retiny bude zpracovávat paprsek a jak se bude výsledný obraz jevit. </a:t>
            </a:r>
          </a:p>
          <a:p>
            <a:pPr>
              <a:lnSpc>
                <a:spcPct val="100000"/>
              </a:lnSpc>
            </a:pPr>
            <a:r>
              <a:rPr lang="cs-CZ" sz="2400" dirty="0"/>
              <a:t>Scheinerův pokus je základní součásti refraktometrů a slouží mimo jiné k určení astigmatismu, ale také k odhalení hypermetropie a myopie.</a:t>
            </a:r>
          </a:p>
          <a:p>
            <a:pPr>
              <a:lnSpc>
                <a:spcPct val="100000"/>
              </a:lnSpc>
            </a:pPr>
            <a:r>
              <a:rPr lang="cs-CZ" sz="2400" dirty="0"/>
              <a:t>Výchozí teorie:</a:t>
            </a:r>
          </a:p>
          <a:p>
            <a:pPr lvl="1"/>
            <a:r>
              <a:rPr lang="cs-CZ" sz="1800" dirty="0"/>
              <a:t>Při sledování dvou objektů v různé prostorové hloubce (červený a zelený špendlík), přes záklapku, která umožní sledovat omezený počet dopadajících paprsků, bude pozorující vidět při pohledu na bližší špendlík vzdálený špendlík rozdvojeně - oko akomoduje na blízký bod tak, aby se paprsky sbíhaly na fovea </a:t>
            </a:r>
            <a:r>
              <a:rPr lang="cs-CZ" sz="1800" dirty="0" err="1"/>
              <a:t>centralis</a:t>
            </a:r>
            <a:r>
              <a:rPr lang="cs-CZ" sz="1800" dirty="0"/>
              <a:t>.  </a:t>
            </a:r>
          </a:p>
          <a:p>
            <a:pPr lvl="1"/>
            <a:r>
              <a:rPr lang="cs-CZ" sz="1800" dirty="0"/>
              <a:t>Paprsky jdoucí ze vzdáleného bodu už ostré být nemohou. Rozdvojeně se zobrazí kvůli zpracování obrazu ze zorného pole - pravá strana retiny zpracovává levou stranu zorného pole a naopak (bez ohledu na levé a pravé oko). To také znamená, že dopadne-li jeden paprsek z jednoho místa na pravou stranu a druhý na druhou stranu retiny, výsledný obraz je složený z obou stran retiny – rozdvojený.</a:t>
            </a:r>
          </a:p>
        </p:txBody>
      </p:sp>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Scheinerův pokus</a:t>
            </a:r>
            <a:endParaRPr lang="cs-CZ" dirty="0"/>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0956" b="4459"/>
          <a:stretch/>
        </p:blipFill>
        <p:spPr>
          <a:xfrm>
            <a:off x="1666929" y="1076213"/>
            <a:ext cx="7738328" cy="5053125"/>
          </a:xfrm>
          <a:prstGeom prst="rect">
            <a:avLst/>
          </a:prstGeom>
        </p:spPr>
      </p:pic>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Scheinerův pokus</a:t>
            </a:r>
            <a:endParaRPr lang="cs-CZ"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První pozice pokusu je uzavírání záklopky a sledování změn v obraze.  Pokud při sledování blízkého bodu bude zamezeno průchodu paprsku z jedné strany, dojde k vymizení pravého rozdvojení na vzdáleném bodu. </a:t>
            </a:r>
          </a:p>
          <a:p>
            <a:pPr>
              <a:lnSpc>
                <a:spcPct val="100000"/>
              </a:lnSpc>
            </a:pPr>
            <a:r>
              <a:rPr lang="cs-CZ" sz="2400" dirty="0"/>
              <a:t>Důvody jsou tyto:</a:t>
            </a:r>
          </a:p>
          <a:p>
            <a:pPr>
              <a:lnSpc>
                <a:spcPct val="100000"/>
              </a:lnSpc>
            </a:pPr>
            <a:r>
              <a:rPr lang="cs-CZ" sz="2000" b="1" dirty="0"/>
              <a:t>Zorné </a:t>
            </a:r>
            <a:r>
              <a:rPr lang="cs-CZ" sz="2000" b="1" dirty="0" smtClean="0"/>
              <a:t>pole</a:t>
            </a:r>
            <a:r>
              <a:rPr lang="cs-CZ" sz="2000" dirty="0" smtClean="0"/>
              <a:t/>
            </a:r>
            <a:br>
              <a:rPr lang="cs-CZ" sz="2000" dirty="0" smtClean="0"/>
            </a:br>
            <a:r>
              <a:rPr lang="cs-CZ" sz="2000" dirty="0" smtClean="0"/>
              <a:t>pravá </a:t>
            </a:r>
            <a:r>
              <a:rPr lang="cs-CZ" sz="2000" dirty="0"/>
              <a:t>strana retiny zpracovává levou stranu zorného pole a naopak (bez ohledu na levé a pravé oko). To také znamená, že pokud zamezíme paprsku z jedné strany průchodu k oku, nebude v závislosti na bodech 2 a 3 zpracovávat daná retina obraz a ten nám v zorném poli „zmizí</a:t>
            </a:r>
            <a:r>
              <a:rPr lang="cs-CZ" sz="2000" dirty="0" smtClean="0"/>
              <a:t>.</a:t>
            </a:r>
            <a:endParaRPr lang="cs-CZ" sz="2000" dirty="0"/>
          </a:p>
          <a:p>
            <a:pPr>
              <a:lnSpc>
                <a:spcPct val="100000"/>
              </a:lnSpc>
            </a:pPr>
            <a:r>
              <a:rPr lang="cs-CZ" sz="2000" b="1" dirty="0"/>
              <a:t>Lom paprsků na rozhraní dvou </a:t>
            </a:r>
            <a:r>
              <a:rPr lang="cs-CZ" sz="2000" b="1" dirty="0" smtClean="0"/>
              <a:t>prostředí</a:t>
            </a:r>
            <a:r>
              <a:rPr lang="cs-CZ" sz="2000" dirty="0" smtClean="0"/>
              <a:t/>
            </a:r>
            <a:br>
              <a:rPr lang="cs-CZ" sz="2000" dirty="0" smtClean="0"/>
            </a:br>
            <a:r>
              <a:rPr lang="cs-CZ" sz="2000" dirty="0" smtClean="0"/>
              <a:t>při </a:t>
            </a:r>
            <a:r>
              <a:rPr lang="cs-CZ" sz="2000" dirty="0"/>
              <a:t>přechodu z prostředí s nižším indexem lomu do prostředí s vyšším indexem lomu dochází k lomu ke kolmici – paprsky mají tendenci se sbíhat výrazněji k sobě</a:t>
            </a:r>
            <a:r>
              <a:rPr lang="cs-CZ" sz="2000" dirty="0" smtClean="0"/>
              <a:t>.</a:t>
            </a:r>
            <a:endParaRPr lang="cs-CZ" sz="2000" dirty="0"/>
          </a:p>
          <a:p>
            <a:pPr>
              <a:lnSpc>
                <a:spcPct val="100000"/>
              </a:lnSpc>
            </a:pPr>
            <a:r>
              <a:rPr lang="cs-CZ" sz="2000" b="1" dirty="0" smtClean="0"/>
              <a:t>Mohutnost čočky</a:t>
            </a:r>
            <a:r>
              <a:rPr lang="cs-CZ" sz="2000" dirty="0" smtClean="0"/>
              <a:t/>
            </a:r>
            <a:br>
              <a:rPr lang="cs-CZ" sz="2000" dirty="0" smtClean="0"/>
            </a:br>
            <a:r>
              <a:rPr lang="cs-CZ" sz="2000" dirty="0" smtClean="0"/>
              <a:t>při </a:t>
            </a:r>
            <a:r>
              <a:rPr lang="cs-CZ" sz="2000" dirty="0"/>
              <a:t>akomodaci čočky na blízko bude její mohutnost výrazně vyšší než při její relaxaci. Paprsky se tak lámou mnohem více než při pohledu na dálku, protože index lomu v čočce je výrazně vyšší než na vzduchu (nebo rohovkovém prostoru).</a:t>
            </a:r>
          </a:p>
        </p:txBody>
      </p:sp>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Scheinerův pokus</a:t>
            </a:r>
            <a:endParaRPr lang="cs-CZ" dirty="0"/>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1049" b="4673"/>
          <a:stretch/>
        </p:blipFill>
        <p:spPr>
          <a:xfrm>
            <a:off x="1556339" y="1135063"/>
            <a:ext cx="4453962" cy="565204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1250" b="3995"/>
          <a:stretch/>
        </p:blipFill>
        <p:spPr>
          <a:xfrm>
            <a:off x="6010301" y="1093398"/>
            <a:ext cx="4499362" cy="5735372"/>
          </a:xfrm>
          <a:prstGeom prst="rect">
            <a:avLst/>
          </a:prstGeom>
        </p:spPr>
      </p:pic>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051938"/>
            <a:ext cx="11482893" cy="5243966"/>
          </a:xfrm>
        </p:spPr>
        <p:txBody>
          <a:bodyPr/>
          <a:lstStyle/>
          <a:p>
            <a:pPr marL="72000" indent="0">
              <a:lnSpc>
                <a:spcPct val="100000"/>
              </a:lnSpc>
              <a:buNone/>
            </a:pPr>
            <a:r>
              <a:rPr lang="cs-CZ" sz="2200" dirty="0"/>
              <a:t>V případě sledování vzdáleného bodu, bude blízký bod rozdvojený. Důvody jsou stejné jako v případě sledování blízkého bodu. Výsledky při zavření záklopky však budou odlišné. Při uzavření pravé záklopky vymizí levý rozdvojený bod na blízkém špendlíku, a to z následujících důvodů</a:t>
            </a:r>
            <a:r>
              <a:rPr lang="cs-CZ" sz="2200" dirty="0" smtClean="0"/>
              <a:t>:</a:t>
            </a:r>
            <a:endParaRPr lang="cs-CZ" sz="2200" dirty="0"/>
          </a:p>
          <a:p>
            <a:pPr>
              <a:lnSpc>
                <a:spcPct val="100000"/>
              </a:lnSpc>
            </a:pPr>
            <a:r>
              <a:rPr lang="cs-CZ" sz="2000" b="1" dirty="0"/>
              <a:t>Zorné </a:t>
            </a:r>
            <a:r>
              <a:rPr lang="cs-CZ" sz="2000" b="1" dirty="0" smtClean="0"/>
              <a:t>pole</a:t>
            </a:r>
            <a:r>
              <a:rPr lang="cs-CZ" sz="2000" dirty="0" smtClean="0"/>
              <a:t/>
            </a:r>
            <a:br>
              <a:rPr lang="cs-CZ" sz="2000" dirty="0" smtClean="0"/>
            </a:br>
            <a:r>
              <a:rPr lang="cs-CZ" sz="2000" dirty="0" smtClean="0"/>
              <a:t>pravá </a:t>
            </a:r>
            <a:r>
              <a:rPr lang="cs-CZ" sz="2000" dirty="0"/>
              <a:t>strana retiny zpracovává levou stranu zorného pole a naopak (bez ohledu na levé a pravé oko). To také znamená, že pokud zamezíme paprsku z jedné strany průchod k oku, nebude v závislosti na bodech 2 a 3  zpracovávat daná retina obraz a ten nám v zorném poli „zmizí</a:t>
            </a:r>
            <a:r>
              <a:rPr lang="cs-CZ" sz="2000" dirty="0" smtClean="0"/>
              <a:t>).</a:t>
            </a:r>
            <a:endParaRPr lang="cs-CZ" sz="2000" dirty="0"/>
          </a:p>
          <a:p>
            <a:pPr>
              <a:lnSpc>
                <a:spcPct val="100000"/>
              </a:lnSpc>
            </a:pPr>
            <a:r>
              <a:rPr lang="cs-CZ" sz="2000" b="1" dirty="0"/>
              <a:t>Lom paprsků na rozhraní dvou </a:t>
            </a:r>
            <a:r>
              <a:rPr lang="cs-CZ" sz="2000" b="1" dirty="0" smtClean="0"/>
              <a:t>prostředí</a:t>
            </a:r>
            <a:r>
              <a:rPr lang="cs-CZ" sz="2000" dirty="0" smtClean="0"/>
              <a:t/>
            </a:r>
            <a:br>
              <a:rPr lang="cs-CZ" sz="2000" dirty="0" smtClean="0"/>
            </a:br>
            <a:r>
              <a:rPr lang="cs-CZ" sz="2000" dirty="0" smtClean="0"/>
              <a:t>při </a:t>
            </a:r>
            <a:r>
              <a:rPr lang="cs-CZ" sz="2000" dirty="0"/>
              <a:t>přechodu z prostředí s nižším indexem lomu do prostředí s vyšším indexem lomu dochází k lomu ke kolmici – paprsky mají tendenci se sbíhat výrazněji k sobě. V případě sledování obrazu, který je vzdálený, je čočka uvolněná a má nižší mohutnost než případě akomodace na blízko, paprsky se tedy sbíhají mnohem méně než u akomodované čočky nebo běží téměř rovnoběžně</a:t>
            </a:r>
            <a:r>
              <a:rPr lang="cs-CZ" sz="2000" dirty="0" smtClean="0"/>
              <a:t>.</a:t>
            </a:r>
            <a:endParaRPr lang="cs-CZ" sz="2000" dirty="0"/>
          </a:p>
          <a:p>
            <a:pPr>
              <a:lnSpc>
                <a:spcPct val="100000"/>
              </a:lnSpc>
            </a:pPr>
            <a:r>
              <a:rPr lang="cs-CZ" sz="2000" b="1" dirty="0" smtClean="0"/>
              <a:t>Mohutnost čočky</a:t>
            </a:r>
            <a:r>
              <a:rPr lang="cs-CZ" sz="2000" dirty="0" smtClean="0"/>
              <a:t/>
            </a:r>
            <a:br>
              <a:rPr lang="cs-CZ" sz="2000" dirty="0" smtClean="0"/>
            </a:br>
            <a:r>
              <a:rPr lang="cs-CZ" sz="2000" dirty="0" smtClean="0"/>
              <a:t> při </a:t>
            </a:r>
            <a:r>
              <a:rPr lang="cs-CZ" sz="2000" dirty="0"/>
              <a:t>akomodaci čočky na dálku bude její mohutnost výrazně nižší než při akomodaci na blízko. Paprsky se tak lámou mnohem méně než při pohledu na blízko, protože index lomu v čočce  se blíží indexu lomu na vzduchu.</a:t>
            </a:r>
          </a:p>
        </p:txBody>
      </p:sp>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Astigmatismus</a:t>
            </a:r>
            <a:endParaRPr lang="cs-CZ" dirty="0"/>
          </a:p>
        </p:txBody>
      </p:sp>
      <p:sp>
        <p:nvSpPr>
          <p:cNvPr id="5" name="Zástupný symbol pro obsah 4"/>
          <p:cNvSpPr>
            <a:spLocks noGrp="1"/>
          </p:cNvSpPr>
          <p:nvPr>
            <p:ph idx="1"/>
          </p:nvPr>
        </p:nvSpPr>
        <p:spPr>
          <a:xfrm>
            <a:off x="371646" y="2998886"/>
            <a:ext cx="7476951" cy="3173996"/>
          </a:xfrm>
        </p:spPr>
        <p:txBody>
          <a:bodyPr/>
          <a:lstStyle/>
          <a:p>
            <a:pPr>
              <a:lnSpc>
                <a:spcPct val="100000"/>
              </a:lnSpc>
            </a:pPr>
            <a:r>
              <a:rPr lang="cs-CZ" sz="2400" dirty="0" smtClean="0"/>
              <a:t>Pravidelný astigmatismus</a:t>
            </a:r>
            <a:br>
              <a:rPr lang="cs-CZ" sz="2400" dirty="0" smtClean="0"/>
            </a:br>
            <a:r>
              <a:rPr lang="cs-CZ" sz="1600" dirty="0" smtClean="0"/>
              <a:t>Při </a:t>
            </a:r>
            <a:r>
              <a:rPr lang="cs-CZ" sz="1600" dirty="0"/>
              <a:t>tomto typu jsou přítomná dvě ohniska a jim příslušící osy zakřivení jsou na sebe kolmé.</a:t>
            </a:r>
          </a:p>
          <a:p>
            <a:pPr lvl="1"/>
            <a:r>
              <a:rPr lang="cs-CZ" sz="1600" dirty="0"/>
              <a:t>Astigmatismus jednoduchý – obraz jedné roviny vzniká na sítnici a obraz roviny druhé buď před nebo za sítnicí.</a:t>
            </a:r>
          </a:p>
          <a:p>
            <a:pPr lvl="1"/>
            <a:r>
              <a:rPr lang="cs-CZ" sz="1600" dirty="0"/>
              <a:t>Astigmatismus složený – obraz obou rovin je buď před nebo za sítnicí.</a:t>
            </a:r>
          </a:p>
          <a:p>
            <a:pPr lvl="1"/>
            <a:r>
              <a:rPr lang="cs-CZ" sz="1600" dirty="0"/>
              <a:t>Astigmatismus smíšený – jedna rovina obrazu leží před sítnicí a druhá rovina obrazu za ní.</a:t>
            </a:r>
          </a:p>
          <a:p>
            <a:pPr>
              <a:lnSpc>
                <a:spcPct val="100000"/>
              </a:lnSpc>
            </a:pPr>
            <a:r>
              <a:rPr lang="cs-CZ" sz="2400" dirty="0"/>
              <a:t>Nepravidelný astigmatismus</a:t>
            </a:r>
          </a:p>
          <a:p>
            <a:pPr marL="324000" lvl="1" indent="0">
              <a:buNone/>
            </a:pPr>
            <a:r>
              <a:rPr lang="cs-CZ" sz="1600" dirty="0"/>
              <a:t>Nelze najít dvě ohniska zaostření. Rozdílná lomivost nemá pravidelné uspořádání, osy na sebe nejsou kolmé. Tento typ astigmatismu nelze řešit brýlemi.</a:t>
            </a:r>
          </a:p>
          <a:p>
            <a:pPr>
              <a:lnSpc>
                <a:spcPct val="100000"/>
              </a:lnSpc>
            </a:pPr>
            <a:endParaRPr lang="cs-CZ" sz="2400" dirty="0"/>
          </a:p>
        </p:txBody>
      </p:sp>
      <p:pic>
        <p:nvPicPr>
          <p:cNvPr id="6" name="Picture 4" descr="http://www.symptomy.cz/nemoc/astigmatismus/astigmatismus-nepravidelne-zakriveni-rohovk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49" b="3320"/>
          <a:stretch/>
        </p:blipFill>
        <p:spPr bwMode="auto">
          <a:xfrm>
            <a:off x="7955251" y="3022487"/>
            <a:ext cx="4084349" cy="3765497"/>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4"/>
          <p:cNvSpPr txBox="1">
            <a:spLocks/>
          </p:cNvSpPr>
          <p:nvPr/>
        </p:nvSpPr>
        <p:spPr>
          <a:xfrm>
            <a:off x="374641" y="1091515"/>
            <a:ext cx="11556101" cy="23319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smtClean="0"/>
              <a:t>Refrakční oční vada, která je ve většině případů vrozená (prakticky každý má alespoň minimální astigmatismus)</a:t>
            </a:r>
          </a:p>
          <a:p>
            <a:pPr>
              <a:lnSpc>
                <a:spcPct val="100000"/>
              </a:lnSpc>
            </a:pPr>
            <a:r>
              <a:rPr lang="cs-CZ" sz="2000" dirty="0" smtClean="0"/>
              <a:t>Může se vyskytovat samostatně, ale častěji v kombinaci s krátko‒ nebo dalekozrakostí. Je to tzv. cylindrická vada. V osách, které jsou na sebe kolmé, má rohovka jinou dioptrickou mohutnost ‒ zakřivení, ztrácí tak tvar „koule“ a nemá pravidelný tvar. V místech s menším zakřivením se světlo lomí jinak než v místě s větším zakřivením, tudíž se paprsky na sítnici nespojují do jednoho ohniska.</a:t>
            </a:r>
          </a:p>
        </p:txBody>
      </p:sp>
    </p:spTree>
    <p:extLst>
      <p:ext uri="{BB962C8B-B14F-4D97-AF65-F5344CB8AC3E}">
        <p14:creationId xmlns:p14="http://schemas.microsoft.com/office/powerpoint/2010/main" val="1046195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1195" b="4846"/>
          <a:stretch/>
        </p:blipFill>
        <p:spPr>
          <a:xfrm>
            <a:off x="5668616" y="1075688"/>
            <a:ext cx="4591628" cy="579800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1156" b="4432"/>
          <a:stretch/>
        </p:blipFill>
        <p:spPr>
          <a:xfrm>
            <a:off x="1184567" y="1087562"/>
            <a:ext cx="4563323" cy="5793357"/>
          </a:xfrm>
          <a:prstGeom prst="rect">
            <a:avLst/>
          </a:prstGeom>
        </p:spPr>
      </p:pic>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Scheinerův pokus</a:t>
            </a:r>
            <a:endParaRPr lang="cs-CZ"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smtClean="0"/>
              <a:t>Udělejte si tabulku a doplňte na základě pozorování, vysvětlete</a:t>
            </a:r>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2128708719"/>
              </p:ext>
            </p:extLst>
          </p:nvPr>
        </p:nvGraphicFramePr>
        <p:xfrm>
          <a:off x="1443038" y="2132829"/>
          <a:ext cx="8508484" cy="3337560"/>
        </p:xfrm>
        <a:graphic>
          <a:graphicData uri="http://schemas.openxmlformats.org/drawingml/2006/table">
            <a:tbl>
              <a:tblPr firstRow="1" bandRow="1">
                <a:tableStyleId>{5940675A-B579-460E-94D1-54222C63F5DA}</a:tableStyleId>
              </a:tblPr>
              <a:tblGrid>
                <a:gridCol w="2127121"/>
                <a:gridCol w="2127121"/>
                <a:gridCol w="2127121"/>
                <a:gridCol w="2127121"/>
              </a:tblGrid>
              <a:tr h="370840">
                <a:tc>
                  <a:txBody>
                    <a:bodyPr/>
                    <a:lstStyle/>
                    <a:p>
                      <a:r>
                        <a:rPr lang="cs-CZ" dirty="0" smtClean="0"/>
                        <a:t>Akomoduju na</a:t>
                      </a:r>
                      <a:endParaRPr lang="cs-CZ" dirty="0"/>
                    </a:p>
                  </a:txBody>
                  <a:tcPr/>
                </a:tc>
                <a:tc>
                  <a:txBody>
                    <a:bodyPr/>
                    <a:lstStyle/>
                    <a:p>
                      <a:r>
                        <a:rPr lang="cs-CZ" dirty="0" smtClean="0"/>
                        <a:t>Dívám se okem</a:t>
                      </a:r>
                      <a:endParaRPr lang="cs-CZ" dirty="0"/>
                    </a:p>
                  </a:txBody>
                  <a:tcPr/>
                </a:tc>
                <a:tc>
                  <a:txBody>
                    <a:bodyPr/>
                    <a:lstStyle/>
                    <a:p>
                      <a:r>
                        <a:rPr lang="cs-CZ" dirty="0" smtClean="0"/>
                        <a:t>Zavřu otvor</a:t>
                      </a:r>
                      <a:endParaRPr lang="cs-CZ" dirty="0"/>
                    </a:p>
                  </a:txBody>
                  <a:tcPr/>
                </a:tc>
                <a:tc>
                  <a:txBody>
                    <a:bodyPr/>
                    <a:lstStyle/>
                    <a:p>
                      <a:r>
                        <a:rPr lang="cs-CZ" dirty="0" smtClean="0"/>
                        <a:t>Zmizí</a:t>
                      </a:r>
                      <a:r>
                        <a:rPr lang="cs-CZ" baseline="0" dirty="0" smtClean="0"/>
                        <a:t> obraz</a:t>
                      </a:r>
                      <a:endParaRPr lang="cs-CZ" dirty="0"/>
                    </a:p>
                  </a:txBody>
                  <a:tcPr/>
                </a:tc>
              </a:tr>
              <a:tr h="370840">
                <a:tc rowSpan="4">
                  <a:txBody>
                    <a:bodyPr/>
                    <a:lstStyle/>
                    <a:p>
                      <a:r>
                        <a:rPr lang="cs-CZ" dirty="0" smtClean="0"/>
                        <a:t>Blízký</a:t>
                      </a:r>
                      <a:r>
                        <a:rPr lang="cs-CZ" baseline="0" dirty="0" smtClean="0"/>
                        <a:t> bod</a:t>
                      </a:r>
                      <a:endParaRPr lang="cs-CZ" dirty="0"/>
                    </a:p>
                    <a:p>
                      <a:r>
                        <a:rPr lang="cs-CZ" dirty="0" smtClean="0"/>
                        <a:t> </a:t>
                      </a:r>
                      <a:endParaRPr lang="cs-CZ" dirty="0"/>
                    </a:p>
                  </a:txBody>
                  <a:tcPr anchor="ctr"/>
                </a:tc>
                <a:tc rowSpan="2">
                  <a:txBody>
                    <a:bodyPr/>
                    <a:lstStyle/>
                    <a:p>
                      <a:r>
                        <a:rPr lang="cs-CZ" dirty="0" smtClean="0"/>
                        <a:t>Pravým</a:t>
                      </a:r>
                      <a:endParaRPr lang="cs-CZ" dirty="0"/>
                    </a:p>
                  </a:txBody>
                  <a:tcPr anchor="ctr"/>
                </a:tc>
                <a:tc>
                  <a:txBody>
                    <a:bodyPr/>
                    <a:lstStyle/>
                    <a:p>
                      <a:r>
                        <a:rPr lang="cs-CZ" dirty="0" smtClean="0"/>
                        <a:t>Pravý</a:t>
                      </a:r>
                      <a:r>
                        <a:rPr lang="cs-CZ" baseline="0" dirty="0" smtClean="0"/>
                        <a:t> </a:t>
                      </a:r>
                      <a:endParaRPr lang="cs-CZ" dirty="0"/>
                    </a:p>
                  </a:txBody>
                  <a:tcPr/>
                </a:tc>
                <a:tc>
                  <a:txBody>
                    <a:bodyPr/>
                    <a:lstStyle/>
                    <a:p>
                      <a:endParaRPr lang="cs-CZ" dirty="0"/>
                    </a:p>
                  </a:txBody>
                  <a:tcPr/>
                </a:tc>
              </a:tr>
              <a:tr h="370840">
                <a:tc vMerge="1">
                  <a:txBody>
                    <a:bodyPr/>
                    <a:lstStyle/>
                    <a:p>
                      <a:endParaRPr lang="cs-CZ" dirty="0"/>
                    </a:p>
                  </a:txBody>
                  <a:tcPr/>
                </a:tc>
                <a:tc vMerge="1">
                  <a:txBody>
                    <a:bodyPr/>
                    <a:lstStyle/>
                    <a:p>
                      <a:endParaRPr lang="cs-CZ" dirty="0"/>
                    </a:p>
                  </a:txBody>
                  <a:tcPr/>
                </a:tc>
                <a:tc>
                  <a:txBody>
                    <a:bodyPr/>
                    <a:lstStyle/>
                    <a:p>
                      <a:r>
                        <a:rPr lang="cs-CZ" dirty="0" smtClean="0"/>
                        <a:t>Levý </a:t>
                      </a:r>
                      <a:endParaRPr lang="cs-CZ" dirty="0"/>
                    </a:p>
                  </a:txBody>
                  <a:tcPr/>
                </a:tc>
                <a:tc>
                  <a:txBody>
                    <a:bodyPr/>
                    <a:lstStyle/>
                    <a:p>
                      <a:endParaRPr lang="cs-CZ"/>
                    </a:p>
                  </a:txBody>
                  <a:tcPr/>
                </a:tc>
              </a:tr>
              <a:tr h="370840">
                <a:tc vMerge="1">
                  <a:txBody>
                    <a:bodyPr/>
                    <a:lstStyle/>
                    <a:p>
                      <a:endParaRPr lang="cs-CZ" dirty="0"/>
                    </a:p>
                  </a:txBody>
                  <a:tcPr/>
                </a:tc>
                <a:tc rowSpan="2">
                  <a:txBody>
                    <a:bodyPr/>
                    <a:lstStyle/>
                    <a:p>
                      <a:r>
                        <a:rPr lang="cs-CZ" dirty="0" smtClean="0"/>
                        <a:t>Levým </a:t>
                      </a:r>
                      <a:endParaRPr lang="cs-CZ" dirty="0"/>
                    </a:p>
                  </a:txBody>
                  <a:tcPr anchor="ctr"/>
                </a:tc>
                <a:tc>
                  <a:txBody>
                    <a:bodyPr/>
                    <a:lstStyle/>
                    <a:p>
                      <a:r>
                        <a:rPr lang="cs-CZ" dirty="0" smtClean="0"/>
                        <a:t>Pravý</a:t>
                      </a:r>
                      <a:r>
                        <a:rPr lang="cs-CZ" baseline="0" dirty="0" smtClean="0"/>
                        <a:t> </a:t>
                      </a:r>
                      <a:endParaRPr lang="cs-CZ" dirty="0"/>
                    </a:p>
                  </a:txBody>
                  <a:tcPr/>
                </a:tc>
                <a:tc>
                  <a:txBody>
                    <a:bodyPr/>
                    <a:lstStyle/>
                    <a:p>
                      <a:endParaRPr lang="cs-CZ"/>
                    </a:p>
                  </a:txBody>
                  <a:tcPr/>
                </a:tc>
              </a:tr>
              <a:tr h="370840">
                <a:tc vMerge="1">
                  <a:txBody>
                    <a:bodyPr/>
                    <a:lstStyle/>
                    <a:p>
                      <a:endParaRPr lang="cs-CZ" dirty="0"/>
                    </a:p>
                  </a:txBody>
                  <a:tcPr/>
                </a:tc>
                <a:tc vMerge="1">
                  <a:txBody>
                    <a:bodyPr/>
                    <a:lstStyle/>
                    <a:p>
                      <a:endParaRPr lang="cs-CZ" dirty="0"/>
                    </a:p>
                  </a:txBody>
                  <a:tcPr/>
                </a:tc>
                <a:tc>
                  <a:txBody>
                    <a:bodyPr/>
                    <a:lstStyle/>
                    <a:p>
                      <a:r>
                        <a:rPr lang="cs-CZ" dirty="0" smtClean="0"/>
                        <a:t>Levý </a:t>
                      </a:r>
                      <a:endParaRPr lang="cs-CZ" dirty="0"/>
                    </a:p>
                  </a:txBody>
                  <a:tcPr/>
                </a:tc>
                <a:tc>
                  <a:txBody>
                    <a:bodyPr/>
                    <a:lstStyle/>
                    <a:p>
                      <a:endParaRPr lang="cs-CZ"/>
                    </a:p>
                  </a:txBody>
                  <a:tcPr/>
                </a:tc>
              </a:tr>
              <a:tr h="370840">
                <a:tc rowSpan="4">
                  <a:txBody>
                    <a:bodyPr/>
                    <a:lstStyle/>
                    <a:p>
                      <a:r>
                        <a:rPr lang="cs-CZ" dirty="0" smtClean="0"/>
                        <a:t>Daleký bod </a:t>
                      </a:r>
                    </a:p>
                  </a:txBody>
                  <a:tcPr anchor="ctr"/>
                </a:tc>
                <a:tc rowSpan="2">
                  <a:txBody>
                    <a:bodyPr/>
                    <a:lstStyle/>
                    <a:p>
                      <a:r>
                        <a:rPr lang="cs-CZ" dirty="0" smtClean="0"/>
                        <a:t>Pravým </a:t>
                      </a:r>
                    </a:p>
                  </a:txBody>
                  <a:tcPr anchor="ctr"/>
                </a:tc>
                <a:tc>
                  <a:txBody>
                    <a:bodyPr/>
                    <a:lstStyle/>
                    <a:p>
                      <a:r>
                        <a:rPr lang="cs-CZ" dirty="0" smtClean="0"/>
                        <a:t>Pravý</a:t>
                      </a:r>
                      <a:r>
                        <a:rPr lang="cs-CZ" baseline="0" dirty="0" smtClean="0"/>
                        <a:t> </a:t>
                      </a:r>
                      <a:endParaRPr lang="cs-CZ" dirty="0"/>
                    </a:p>
                  </a:txBody>
                  <a:tcPr/>
                </a:tc>
                <a:tc>
                  <a:txBody>
                    <a:bodyPr/>
                    <a:lstStyle/>
                    <a:p>
                      <a:endParaRPr lang="cs-CZ"/>
                    </a:p>
                  </a:txBody>
                  <a:tcPr/>
                </a:tc>
              </a:tr>
              <a:tr h="370840">
                <a:tc vMerge="1">
                  <a:txBody>
                    <a:bodyPr/>
                    <a:lstStyle/>
                    <a:p>
                      <a:endParaRPr lang="cs-CZ" dirty="0"/>
                    </a:p>
                  </a:txBody>
                  <a:tcPr anchor="ctr"/>
                </a:tc>
                <a:tc vMerge="1">
                  <a:txBody>
                    <a:bodyPr/>
                    <a:lstStyle/>
                    <a:p>
                      <a:endParaRPr lang="cs-CZ" dirty="0"/>
                    </a:p>
                  </a:txBody>
                  <a:tcPr/>
                </a:tc>
                <a:tc>
                  <a:txBody>
                    <a:bodyPr/>
                    <a:lstStyle/>
                    <a:p>
                      <a:r>
                        <a:rPr lang="cs-CZ" dirty="0" smtClean="0"/>
                        <a:t>Levý </a:t>
                      </a:r>
                      <a:endParaRPr lang="cs-CZ" dirty="0"/>
                    </a:p>
                  </a:txBody>
                  <a:tcPr/>
                </a:tc>
                <a:tc>
                  <a:txBody>
                    <a:bodyPr/>
                    <a:lstStyle/>
                    <a:p>
                      <a:endParaRPr lang="cs-CZ"/>
                    </a:p>
                  </a:txBody>
                  <a:tcPr/>
                </a:tc>
              </a:tr>
              <a:tr h="370840">
                <a:tc vMerge="1">
                  <a:txBody>
                    <a:bodyPr/>
                    <a:lstStyle/>
                    <a:p>
                      <a:endParaRPr lang="cs-CZ" dirty="0"/>
                    </a:p>
                  </a:txBody>
                  <a:tcPr anchor="ctr"/>
                </a:tc>
                <a:tc rowSpan="2">
                  <a:txBody>
                    <a:bodyPr/>
                    <a:lstStyle/>
                    <a:p>
                      <a:r>
                        <a:rPr lang="cs-CZ" dirty="0" smtClean="0"/>
                        <a:t>Levým</a:t>
                      </a:r>
                      <a:endParaRPr lang="cs-CZ" dirty="0"/>
                    </a:p>
                  </a:txBody>
                  <a:tcPr anchor="ctr"/>
                </a:tc>
                <a:tc>
                  <a:txBody>
                    <a:bodyPr/>
                    <a:lstStyle/>
                    <a:p>
                      <a:r>
                        <a:rPr lang="cs-CZ" dirty="0" smtClean="0"/>
                        <a:t>Pravý</a:t>
                      </a:r>
                      <a:r>
                        <a:rPr lang="cs-CZ" baseline="0" dirty="0" smtClean="0"/>
                        <a:t> </a:t>
                      </a:r>
                      <a:endParaRPr lang="cs-CZ" dirty="0"/>
                    </a:p>
                  </a:txBody>
                  <a:tcPr/>
                </a:tc>
                <a:tc>
                  <a:txBody>
                    <a:bodyPr/>
                    <a:lstStyle/>
                    <a:p>
                      <a:endParaRPr lang="cs-CZ"/>
                    </a:p>
                  </a:txBody>
                  <a:tcPr/>
                </a:tc>
              </a:tr>
              <a:tr h="370840">
                <a:tc vMerge="1">
                  <a:txBody>
                    <a:bodyPr/>
                    <a:lstStyle/>
                    <a:p>
                      <a:endParaRPr lang="cs-CZ" dirty="0"/>
                    </a:p>
                  </a:txBody>
                  <a:tcPr anchor="ctr"/>
                </a:tc>
                <a:tc vMerge="1">
                  <a:txBody>
                    <a:bodyPr/>
                    <a:lstStyle/>
                    <a:p>
                      <a:endParaRPr lang="cs-CZ" dirty="0"/>
                    </a:p>
                  </a:txBody>
                  <a:tcPr/>
                </a:tc>
                <a:tc>
                  <a:txBody>
                    <a:bodyPr/>
                    <a:lstStyle/>
                    <a:p>
                      <a:r>
                        <a:rPr lang="cs-CZ" dirty="0" smtClean="0"/>
                        <a:t>Levý </a:t>
                      </a:r>
                      <a:endParaRPr lang="cs-CZ" dirty="0"/>
                    </a:p>
                  </a:txBody>
                  <a:tcPr/>
                </a:tc>
                <a:tc>
                  <a:txBody>
                    <a:bodyPr/>
                    <a:lstStyle/>
                    <a:p>
                      <a:endParaRPr lang="cs-CZ" dirty="0"/>
                    </a:p>
                  </a:txBody>
                  <a:tcPr/>
                </a:tc>
              </a:tr>
            </a:tbl>
          </a:graphicData>
        </a:graphic>
      </p:graphicFrame>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Vyšetření zorného pole - </a:t>
            </a:r>
            <a:r>
              <a:rPr lang="cs-CZ" dirty="0" err="1" smtClean="0"/>
              <a:t>perimetrie</a:t>
            </a:r>
            <a:endParaRPr lang="cs-CZ" dirty="0"/>
          </a:p>
        </p:txBody>
      </p:sp>
      <p:sp>
        <p:nvSpPr>
          <p:cNvPr id="5" name="Zástupný symbol pro obsah 4"/>
          <p:cNvSpPr>
            <a:spLocks noGrp="1"/>
          </p:cNvSpPr>
          <p:nvPr>
            <p:ph idx="1"/>
          </p:nvPr>
        </p:nvSpPr>
        <p:spPr>
          <a:xfrm>
            <a:off x="436962" y="1135063"/>
            <a:ext cx="8297215" cy="5243966"/>
          </a:xfrm>
        </p:spPr>
        <p:txBody>
          <a:bodyPr/>
          <a:lstStyle/>
          <a:p>
            <a:pPr marL="0">
              <a:lnSpc>
                <a:spcPct val="100000"/>
              </a:lnSpc>
            </a:pPr>
            <a:r>
              <a:rPr lang="cs-CZ" dirty="0" smtClean="0"/>
              <a:t>Kinetická </a:t>
            </a:r>
            <a:r>
              <a:rPr lang="cs-CZ" dirty="0" err="1"/>
              <a:t>perimetrie</a:t>
            </a:r>
            <a:r>
              <a:rPr lang="cs-CZ" dirty="0"/>
              <a:t>:</a:t>
            </a:r>
          </a:p>
          <a:p>
            <a:pPr marL="0" lvl="1"/>
            <a:r>
              <a:rPr lang="cs-CZ" dirty="0"/>
              <a:t>Vyšetření probíhá na otáčivém perimetru s pohyblivými terčíky. Úkolem měřeného je hlásit změny ve viditelnosti terčíku či jeho barevnosti.</a:t>
            </a:r>
          </a:p>
          <a:p>
            <a:pPr marL="0" lvl="1"/>
            <a:r>
              <a:rPr lang="cs-CZ" dirty="0"/>
              <a:t>Metoda je méně přesná než statická </a:t>
            </a:r>
            <a:r>
              <a:rPr lang="cs-CZ" dirty="0" err="1" smtClean="0"/>
              <a:t>perimetrie</a:t>
            </a:r>
            <a:r>
              <a:rPr lang="cs-CZ" dirty="0" smtClean="0"/>
              <a:t>.</a:t>
            </a:r>
            <a:endParaRPr lang="cs-CZ" dirty="0"/>
          </a:p>
          <a:p>
            <a:pPr marL="0">
              <a:lnSpc>
                <a:spcPct val="100000"/>
              </a:lnSpc>
            </a:pPr>
            <a:r>
              <a:rPr lang="cs-CZ" dirty="0"/>
              <a:t>Statická </a:t>
            </a:r>
            <a:r>
              <a:rPr lang="cs-CZ" dirty="0" err="1"/>
              <a:t>perimetrie</a:t>
            </a:r>
            <a:r>
              <a:rPr lang="cs-CZ" dirty="0"/>
              <a:t>:</a:t>
            </a:r>
          </a:p>
          <a:p>
            <a:pPr marL="0" lvl="1"/>
            <a:r>
              <a:rPr lang="cs-CZ" dirty="0"/>
              <a:t>Vyšetřovaný se soustředí na bod umístěný uprostřed obrazovky přístroje, jakmile se na jiném místě objeví světelný bod a vyšetřovaný jej zaregistruje, vše potvrdí stiskem tlačítka. Tak se nejprve vyšetřuje jedno a pak druhé oko. Výsledky přístroj po skončení vyšetření vyhodnotí.</a:t>
            </a:r>
          </a:p>
          <a:p>
            <a:pPr marL="0" lvl="1"/>
            <a:r>
              <a:rPr lang="cs-CZ" dirty="0"/>
              <a:t>Statické perimetry jsou citlivější než kinetické.</a:t>
            </a:r>
          </a:p>
          <a:p>
            <a:pPr marL="0">
              <a:lnSpc>
                <a:spcPct val="100000"/>
              </a:lnSpc>
            </a:pPr>
            <a:endParaRPr lang="cs-CZ" dirty="0"/>
          </a:p>
          <a:p>
            <a:pPr marL="0" indent="0">
              <a:lnSpc>
                <a:spcPct val="100000"/>
              </a:lnSpc>
              <a:buNone/>
            </a:pPr>
            <a:r>
              <a:rPr lang="cs-CZ" sz="2000" dirty="0"/>
              <a:t>Kromě změn v barevném poli odchylky ve vnímání červené a zelené barvy signalizují onemocnění očního nervu. Poruchy sítnice poznáme podle zhoršeného vnímání modré barvy. </a:t>
            </a:r>
            <a:r>
              <a:rPr lang="cs-CZ" sz="2000" dirty="0" smtClean="0"/>
              <a:t>Barevný počítačový </a:t>
            </a:r>
            <a:r>
              <a:rPr lang="cs-CZ" sz="2000" dirty="0"/>
              <a:t>perimetr je tak schopen rozpoznat i zdánlivě počítačově </a:t>
            </a:r>
            <a:r>
              <a:rPr lang="cs-CZ" sz="2000" dirty="0" smtClean="0"/>
              <a:t>neodhalitelná onemocnění</a:t>
            </a:r>
            <a:r>
              <a:rPr lang="cs-CZ" dirty="0"/>
              <a:t>.</a:t>
            </a:r>
          </a:p>
        </p:txBody>
      </p:sp>
      <p:pic>
        <p:nvPicPr>
          <p:cNvPr id="6" name="Picture 2" descr="http://www.oculus.cz/obr/twi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622" y="977814"/>
            <a:ext cx="33337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mg.medicalexpo.com/images_me/photo-g/70767-149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351" y="3678375"/>
            <a:ext cx="2450465" cy="3050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9007527" y="6450566"/>
            <a:ext cx="1704905" cy="307777"/>
          </a:xfrm>
          <a:prstGeom prst="rect">
            <a:avLst/>
          </a:prstGeom>
          <a:noFill/>
        </p:spPr>
        <p:txBody>
          <a:bodyPr wrap="square" rtlCol="0">
            <a:spAutoFit/>
          </a:bodyPr>
          <a:lstStyle/>
          <a:p>
            <a:r>
              <a:rPr lang="cs-CZ" sz="1400" dirty="0" smtClean="0"/>
              <a:t>Statický perimetr</a:t>
            </a:r>
            <a:endParaRPr lang="cs-CZ" sz="1400" dirty="0"/>
          </a:p>
        </p:txBody>
      </p:sp>
      <p:sp>
        <p:nvSpPr>
          <p:cNvPr id="11" name="TextovéPole 10"/>
          <p:cNvSpPr txBox="1"/>
          <p:nvPr/>
        </p:nvSpPr>
        <p:spPr>
          <a:xfrm>
            <a:off x="8734178" y="3496508"/>
            <a:ext cx="1704905" cy="307777"/>
          </a:xfrm>
          <a:prstGeom prst="rect">
            <a:avLst/>
          </a:prstGeom>
          <a:noFill/>
        </p:spPr>
        <p:txBody>
          <a:bodyPr wrap="square" rtlCol="0">
            <a:spAutoFit/>
          </a:bodyPr>
          <a:lstStyle/>
          <a:p>
            <a:r>
              <a:rPr lang="cs-CZ" sz="1400" dirty="0" smtClean="0"/>
              <a:t>Kinetický perimetr</a:t>
            </a:r>
            <a:endParaRPr lang="cs-CZ" sz="1400" dirty="0"/>
          </a:p>
        </p:txBody>
      </p:sp>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p:nvPr/>
        </p:nvPicPr>
        <p:blipFill rotWithShape="1">
          <a:blip r:embed="rId2"/>
          <a:srcRect l="7717" t="27313" r="11663" b="16258"/>
          <a:stretch/>
        </p:blipFill>
        <p:spPr bwMode="auto">
          <a:xfrm>
            <a:off x="690426" y="1283237"/>
            <a:ext cx="5164274" cy="2033213"/>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3"/>
          <a:srcRect l="8672" t="25477" r="15017" b="16258"/>
          <a:stretch/>
        </p:blipFill>
        <p:spPr bwMode="auto">
          <a:xfrm>
            <a:off x="384902" y="4545295"/>
            <a:ext cx="5048272" cy="2167953"/>
          </a:xfrm>
          <a:prstGeom prst="rect">
            <a:avLst/>
          </a:prstGeom>
          <a:ln>
            <a:noFill/>
          </a:ln>
          <a:extLst>
            <a:ext uri="{53640926-AAD7-44D8-BBD7-CCE9431645EC}">
              <a14:shadowObscured xmlns:a14="http://schemas.microsoft.com/office/drawing/2010/main"/>
            </a:ext>
          </a:extLst>
        </p:spPr>
      </p:pic>
      <p:pic>
        <p:nvPicPr>
          <p:cNvPr id="9" name="Obrázek 8"/>
          <p:cNvPicPr/>
          <p:nvPr/>
        </p:nvPicPr>
        <p:blipFill rotWithShape="1">
          <a:blip r:embed="rId4"/>
          <a:srcRect l="12458" t="23937" r="14306" b="14425"/>
          <a:stretch/>
        </p:blipFill>
        <p:spPr bwMode="auto">
          <a:xfrm>
            <a:off x="6701083" y="1266668"/>
            <a:ext cx="4410394" cy="2087980"/>
          </a:xfrm>
          <a:prstGeom prst="rect">
            <a:avLst/>
          </a:prstGeom>
          <a:ln>
            <a:noFill/>
          </a:ln>
          <a:extLst>
            <a:ext uri="{53640926-AAD7-44D8-BBD7-CCE9431645EC}">
              <a14:shadowObscured xmlns:a14="http://schemas.microsoft.com/office/drawing/2010/main"/>
            </a:ext>
          </a:extLst>
        </p:spPr>
      </p:pic>
      <p:pic>
        <p:nvPicPr>
          <p:cNvPr id="10" name="Obrázek 9"/>
          <p:cNvPicPr/>
          <p:nvPr/>
        </p:nvPicPr>
        <p:blipFill rotWithShape="1">
          <a:blip r:embed="rId5"/>
          <a:srcRect l="53502" t="26921" r="13286" b="17930"/>
          <a:stretch/>
        </p:blipFill>
        <p:spPr bwMode="auto">
          <a:xfrm>
            <a:off x="6895834" y="4163355"/>
            <a:ext cx="2755870" cy="2706887"/>
          </a:xfrm>
          <a:prstGeom prst="rect">
            <a:avLst/>
          </a:prstGeom>
          <a:ln>
            <a:noFill/>
          </a:ln>
          <a:extLst>
            <a:ext uri="{53640926-AAD7-44D8-BBD7-CCE9431645EC}">
              <a14:shadowObscured xmlns:a14="http://schemas.microsoft.com/office/drawing/2010/main"/>
            </a:ext>
          </a:extLst>
        </p:spPr>
      </p:pic>
      <p:sp>
        <p:nvSpPr>
          <p:cNvPr id="11" name="TextovéPole 10"/>
          <p:cNvSpPr txBox="1"/>
          <p:nvPr/>
        </p:nvSpPr>
        <p:spPr>
          <a:xfrm>
            <a:off x="285008" y="182985"/>
            <a:ext cx="1839433" cy="276999"/>
          </a:xfrm>
          <a:prstGeom prst="rect">
            <a:avLst/>
          </a:prstGeom>
          <a:noFill/>
        </p:spPr>
        <p:txBody>
          <a:bodyPr wrap="square" rtlCol="0">
            <a:spAutoFit/>
          </a:bodyPr>
          <a:lstStyle/>
          <a:p>
            <a:r>
              <a:rPr lang="cs-CZ" sz="1200" b="1" dirty="0" smtClean="0"/>
              <a:t>1. 0° natočení </a:t>
            </a:r>
            <a:endParaRPr lang="cs-CZ" sz="1200" b="1" dirty="0"/>
          </a:p>
        </p:txBody>
      </p:sp>
      <p:sp>
        <p:nvSpPr>
          <p:cNvPr id="12" name="TextovéPole 11"/>
          <p:cNvSpPr txBox="1"/>
          <p:nvPr/>
        </p:nvSpPr>
        <p:spPr>
          <a:xfrm>
            <a:off x="384902" y="3396456"/>
            <a:ext cx="1839433" cy="276999"/>
          </a:xfrm>
          <a:prstGeom prst="rect">
            <a:avLst/>
          </a:prstGeom>
          <a:noFill/>
        </p:spPr>
        <p:txBody>
          <a:bodyPr wrap="square" rtlCol="0">
            <a:spAutoFit/>
          </a:bodyPr>
          <a:lstStyle/>
          <a:p>
            <a:r>
              <a:rPr lang="cs-CZ" sz="1200" b="1" dirty="0" smtClean="0"/>
              <a:t>2. 30° natočení </a:t>
            </a:r>
            <a:endParaRPr lang="cs-CZ" sz="1200" b="1" dirty="0"/>
          </a:p>
        </p:txBody>
      </p:sp>
      <p:sp>
        <p:nvSpPr>
          <p:cNvPr id="13" name="TextovéPole 12"/>
          <p:cNvSpPr txBox="1"/>
          <p:nvPr/>
        </p:nvSpPr>
        <p:spPr>
          <a:xfrm>
            <a:off x="7121712" y="182984"/>
            <a:ext cx="1839433" cy="276999"/>
          </a:xfrm>
          <a:prstGeom prst="rect">
            <a:avLst/>
          </a:prstGeom>
          <a:noFill/>
        </p:spPr>
        <p:txBody>
          <a:bodyPr wrap="square" rtlCol="0">
            <a:spAutoFit/>
          </a:bodyPr>
          <a:lstStyle/>
          <a:p>
            <a:r>
              <a:rPr lang="cs-CZ" sz="1200" b="1" dirty="0" smtClean="0"/>
              <a:t>3. 60° natočení </a:t>
            </a:r>
            <a:endParaRPr lang="cs-CZ" sz="1200" b="1" dirty="0"/>
          </a:p>
        </p:txBody>
      </p:sp>
      <p:sp>
        <p:nvSpPr>
          <p:cNvPr id="16" name="TextovéPole 15"/>
          <p:cNvSpPr txBox="1"/>
          <p:nvPr/>
        </p:nvSpPr>
        <p:spPr>
          <a:xfrm>
            <a:off x="6700575" y="3435548"/>
            <a:ext cx="5376630" cy="769441"/>
          </a:xfrm>
          <a:prstGeom prst="rect">
            <a:avLst/>
          </a:prstGeom>
          <a:noFill/>
        </p:spPr>
        <p:txBody>
          <a:bodyPr wrap="square" rtlCol="0">
            <a:spAutoFit/>
          </a:bodyPr>
          <a:lstStyle/>
          <a:p>
            <a:pPr algn="just"/>
            <a:r>
              <a:rPr lang="cs-CZ" sz="1100" dirty="0" smtClean="0"/>
              <a:t>Po vynesení bodů zvlášť pro pohyb i barvu pro každou část oka vznikne paprskový graf, který ukazuje zastoupení čípků a částečně tyčinek pro každou část oka. Vyšetření takto provedené pouze ukazuje, kam sahají jednotlivé typy čípků a tyčinek, ne jejich lokální výpadky. </a:t>
            </a:r>
            <a:endParaRPr lang="cs-CZ" sz="1100" dirty="0"/>
          </a:p>
        </p:txBody>
      </p:sp>
      <p:sp>
        <p:nvSpPr>
          <p:cNvPr id="17" name="Šipka dolů 16"/>
          <p:cNvSpPr/>
          <p:nvPr/>
        </p:nvSpPr>
        <p:spPr>
          <a:xfrm>
            <a:off x="3185887" y="2920473"/>
            <a:ext cx="469558" cy="494055"/>
          </a:xfrm>
          <a:prstGeom prst="down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Šipka doprava 17"/>
          <p:cNvSpPr/>
          <p:nvPr/>
        </p:nvSpPr>
        <p:spPr>
          <a:xfrm rot="18422973">
            <a:off x="5537854" y="4552964"/>
            <a:ext cx="544181" cy="533346"/>
          </a:xfrm>
          <a:prstGeom prst="right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Šipka doprava 18"/>
          <p:cNvSpPr/>
          <p:nvPr/>
        </p:nvSpPr>
        <p:spPr>
          <a:xfrm rot="5400000">
            <a:off x="8653110" y="2772550"/>
            <a:ext cx="541980" cy="533346"/>
          </a:xfrm>
          <a:prstGeom prst="right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TextovéPole 19"/>
          <p:cNvSpPr txBox="1"/>
          <p:nvPr/>
        </p:nvSpPr>
        <p:spPr>
          <a:xfrm>
            <a:off x="201881" y="417388"/>
            <a:ext cx="6912571" cy="1015663"/>
          </a:xfrm>
          <a:prstGeom prst="rect">
            <a:avLst/>
          </a:prstGeom>
          <a:noFill/>
        </p:spPr>
        <p:txBody>
          <a:bodyPr wrap="square" rtlCol="0">
            <a:spAutoFit/>
          </a:bodyPr>
          <a:lstStyle/>
          <a:p>
            <a:pPr algn="just"/>
            <a:r>
              <a:rPr lang="cs-CZ" sz="1200" dirty="0" smtClean="0"/>
              <a:t>Vlevo - Schematický nákres perimetru, tak jak leží proti tváři vyšetřovaného, který hledí jedním okem na bílý bod na středu (perimetr může být kruhový nebo jenom plochý v podobě lišty s úhly). Vyšetřující pohybuje  barevným terčíkem po zelené liště nejdříve z jedné strany ke středu a poté i z druhé strany.  Vpravo - Výsledek pohybu i barvy se zanese na protilehlé úhlové strany (zde 0 a 180 °, kde 0° je levá strana od oka a 180°pravá strana od oka) na perimetru. </a:t>
            </a:r>
            <a:endParaRPr lang="cs-CZ" sz="1200" dirty="0"/>
          </a:p>
        </p:txBody>
      </p:sp>
      <p:sp>
        <p:nvSpPr>
          <p:cNvPr id="21" name="TextovéPole 20"/>
          <p:cNvSpPr txBox="1"/>
          <p:nvPr/>
        </p:nvSpPr>
        <p:spPr>
          <a:xfrm>
            <a:off x="285008" y="3687196"/>
            <a:ext cx="6354445" cy="769441"/>
          </a:xfrm>
          <a:prstGeom prst="rect">
            <a:avLst/>
          </a:prstGeom>
          <a:noFill/>
        </p:spPr>
        <p:txBody>
          <a:bodyPr wrap="square" rtlCol="0">
            <a:spAutoFit/>
          </a:bodyPr>
          <a:lstStyle/>
          <a:p>
            <a:pPr algn="just"/>
            <a:r>
              <a:rPr lang="cs-CZ" sz="1100" dirty="0" smtClean="0"/>
              <a:t>Vlevo - poté co  se natočí perimetr o 30 stupňů se zopakuje test jako v předešlém kroku. Na temporální straně daného oka se může běžně pohyb i zaznamenání barvy ukazovat vyšetřovanému ve stejnou chvíli.  Vpravo – zaznamenejte opět na 30° záznam z levé strany oka na 210 °na pravé straně od oka.</a:t>
            </a:r>
            <a:endParaRPr lang="cs-CZ" sz="1100" dirty="0"/>
          </a:p>
        </p:txBody>
      </p:sp>
      <p:sp>
        <p:nvSpPr>
          <p:cNvPr id="22" name="TextovéPole 21"/>
          <p:cNvSpPr txBox="1"/>
          <p:nvPr/>
        </p:nvSpPr>
        <p:spPr>
          <a:xfrm>
            <a:off x="7114452" y="619263"/>
            <a:ext cx="5102643" cy="253916"/>
          </a:xfrm>
          <a:prstGeom prst="rect">
            <a:avLst/>
          </a:prstGeom>
          <a:noFill/>
        </p:spPr>
        <p:txBody>
          <a:bodyPr wrap="square" rtlCol="0">
            <a:spAutoFit/>
          </a:bodyPr>
          <a:lstStyle/>
          <a:p>
            <a:r>
              <a:rPr lang="cs-CZ" sz="1000" dirty="0" smtClean="0"/>
              <a:t>Postupně se takto prošetří</a:t>
            </a:r>
            <a:r>
              <a:rPr lang="cs-CZ" sz="1050" dirty="0" smtClean="0"/>
              <a:t> </a:t>
            </a:r>
            <a:r>
              <a:rPr lang="cs-CZ" sz="1000" dirty="0" smtClean="0"/>
              <a:t>každých 15° na perimetru. </a:t>
            </a:r>
            <a:endParaRPr lang="cs-CZ" sz="1000" dirty="0"/>
          </a:p>
        </p:txBody>
      </p:sp>
      <p:cxnSp>
        <p:nvCxnSpPr>
          <p:cNvPr id="23" name="Přímá spojnice se šipkou 22"/>
          <p:cNvCxnSpPr/>
          <p:nvPr/>
        </p:nvCxnSpPr>
        <p:spPr>
          <a:xfrm flipH="1">
            <a:off x="9190773" y="4833900"/>
            <a:ext cx="1019086" cy="2819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Přímá spojnice se šipkou 23"/>
          <p:cNvCxnSpPr/>
          <p:nvPr/>
        </p:nvCxnSpPr>
        <p:spPr>
          <a:xfrm flipH="1" flipV="1">
            <a:off x="8906280" y="5217826"/>
            <a:ext cx="1599509" cy="4034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10167256" y="4694606"/>
            <a:ext cx="1071758" cy="523220"/>
          </a:xfrm>
          <a:prstGeom prst="rect">
            <a:avLst/>
          </a:prstGeom>
          <a:noFill/>
        </p:spPr>
        <p:txBody>
          <a:bodyPr wrap="square" rtlCol="0">
            <a:spAutoFit/>
          </a:bodyPr>
          <a:lstStyle/>
          <a:p>
            <a:r>
              <a:rPr lang="cs-CZ" sz="1400" dirty="0" smtClean="0"/>
              <a:t>Pole pohybu</a:t>
            </a:r>
            <a:endParaRPr lang="cs-CZ" sz="1400" dirty="0"/>
          </a:p>
        </p:txBody>
      </p:sp>
      <p:sp>
        <p:nvSpPr>
          <p:cNvPr id="26" name="TextovéPole 25"/>
          <p:cNvSpPr txBox="1"/>
          <p:nvPr/>
        </p:nvSpPr>
        <p:spPr>
          <a:xfrm>
            <a:off x="10491624" y="5490910"/>
            <a:ext cx="1071758" cy="307777"/>
          </a:xfrm>
          <a:prstGeom prst="rect">
            <a:avLst/>
          </a:prstGeom>
          <a:noFill/>
        </p:spPr>
        <p:txBody>
          <a:bodyPr wrap="square" rtlCol="0">
            <a:spAutoFit/>
          </a:bodyPr>
          <a:lstStyle/>
          <a:p>
            <a:r>
              <a:rPr lang="cs-CZ" sz="1400" dirty="0" smtClean="0"/>
              <a:t>Pole barvy</a:t>
            </a:r>
            <a:endParaRPr lang="cs-CZ" sz="1400" dirty="0"/>
          </a:p>
        </p:txBody>
      </p:sp>
      <p:sp>
        <p:nvSpPr>
          <p:cNvPr id="27" name="TextovéPole 26"/>
          <p:cNvSpPr txBox="1"/>
          <p:nvPr/>
        </p:nvSpPr>
        <p:spPr>
          <a:xfrm>
            <a:off x="6693314" y="3257957"/>
            <a:ext cx="1839433" cy="276999"/>
          </a:xfrm>
          <a:prstGeom prst="rect">
            <a:avLst/>
          </a:prstGeom>
          <a:noFill/>
        </p:spPr>
        <p:txBody>
          <a:bodyPr wrap="square" rtlCol="0">
            <a:spAutoFit/>
          </a:bodyPr>
          <a:lstStyle/>
          <a:p>
            <a:r>
              <a:rPr lang="cs-CZ" sz="1200" b="1" dirty="0" smtClean="0"/>
              <a:t>4. Výsledek</a:t>
            </a:r>
            <a:endParaRPr lang="cs-CZ" sz="1200" b="1" dirty="0"/>
          </a:p>
        </p:txBody>
      </p:sp>
    </p:spTree>
    <p:extLst>
      <p:ext uri="{BB962C8B-B14F-4D97-AF65-F5344CB8AC3E}">
        <p14:creationId xmlns:p14="http://schemas.microsoft.com/office/powerpoint/2010/main" val="4186053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Slepá skvrna</a:t>
            </a:r>
            <a:endParaRPr lang="cs-CZ" dirty="0"/>
          </a:p>
        </p:txBody>
      </p:sp>
      <p:sp>
        <p:nvSpPr>
          <p:cNvPr id="5" name="Zástupný symbol pro obsah 4"/>
          <p:cNvSpPr>
            <a:spLocks noGrp="1"/>
          </p:cNvSpPr>
          <p:nvPr>
            <p:ph idx="1"/>
          </p:nvPr>
        </p:nvSpPr>
        <p:spPr>
          <a:xfrm>
            <a:off x="436963" y="1135063"/>
            <a:ext cx="8213935" cy="5243966"/>
          </a:xfrm>
        </p:spPr>
        <p:txBody>
          <a:bodyPr/>
          <a:lstStyle/>
          <a:p>
            <a:pPr>
              <a:lnSpc>
                <a:spcPct val="100000"/>
              </a:lnSpc>
            </a:pPr>
            <a:r>
              <a:rPr lang="cs-CZ" sz="2400" dirty="0"/>
              <a:t>Slepá skvrna</a:t>
            </a:r>
          </a:p>
          <a:p>
            <a:pPr lvl="1"/>
            <a:r>
              <a:rPr lang="cs-CZ" sz="1600" dirty="0" smtClean="0"/>
              <a:t>malá </a:t>
            </a:r>
            <a:r>
              <a:rPr lang="cs-CZ" sz="1600" dirty="0"/>
              <a:t>plocha na sítnici oka, z níž vystupuje n. </a:t>
            </a:r>
            <a:r>
              <a:rPr lang="cs-CZ" sz="1600" dirty="0" err="1"/>
              <a:t>opticus</a:t>
            </a:r>
            <a:r>
              <a:rPr lang="cs-CZ" sz="1600" dirty="0"/>
              <a:t> (optický disk). Neobsahuje citlivé buňky, tj. tyčinky nebo čípky umožňující vidění</a:t>
            </a:r>
            <a:r>
              <a:rPr lang="cs-CZ" sz="1600" dirty="0" smtClean="0"/>
              <a:t>.</a:t>
            </a:r>
          </a:p>
          <a:p>
            <a:pPr lvl="1"/>
            <a:endParaRPr lang="cs-CZ" sz="1600" dirty="0"/>
          </a:p>
          <a:p>
            <a:pPr marL="72000" indent="0">
              <a:lnSpc>
                <a:spcPct val="100000"/>
              </a:lnSpc>
              <a:buNone/>
            </a:pPr>
            <a:r>
              <a:rPr lang="cs-CZ" sz="2400" dirty="0"/>
              <a:t>Způsoby vyšetření:</a:t>
            </a:r>
          </a:p>
          <a:p>
            <a:pPr>
              <a:lnSpc>
                <a:spcPct val="100000"/>
              </a:lnSpc>
            </a:pPr>
            <a:r>
              <a:rPr lang="cs-CZ" sz="2400" dirty="0" err="1"/>
              <a:t>Oftalmoskopické</a:t>
            </a:r>
            <a:r>
              <a:rPr lang="cs-CZ" sz="2400" dirty="0"/>
              <a:t> vyšetření:</a:t>
            </a:r>
          </a:p>
          <a:p>
            <a:pPr lvl="1"/>
            <a:r>
              <a:rPr lang="cs-CZ" sz="1600" dirty="0"/>
              <a:t> Objektivní vyšetření očního pozadí s přesným rozměřením velikosti a změn na pozadí sítnice</a:t>
            </a:r>
          </a:p>
          <a:p>
            <a:pPr>
              <a:lnSpc>
                <a:spcPct val="100000"/>
              </a:lnSpc>
            </a:pPr>
            <a:r>
              <a:rPr lang="cs-CZ" sz="2400" dirty="0" err="1"/>
              <a:t>Perimetrie</a:t>
            </a:r>
            <a:r>
              <a:rPr lang="cs-CZ" sz="2400" dirty="0"/>
              <a:t>: </a:t>
            </a:r>
          </a:p>
          <a:p>
            <a:pPr lvl="1"/>
            <a:r>
              <a:rPr lang="cs-CZ" sz="1600" dirty="0"/>
              <a:t>Při vyšetření perimetrem lze zachytit v oblasti 18-20° fyziologický skotom.</a:t>
            </a:r>
          </a:p>
          <a:p>
            <a:pPr>
              <a:lnSpc>
                <a:spcPct val="100000"/>
              </a:lnSpc>
            </a:pPr>
            <a:r>
              <a:rPr lang="cs-CZ" sz="2400" dirty="0" err="1"/>
              <a:t>Marriotův</a:t>
            </a:r>
            <a:r>
              <a:rPr lang="cs-CZ" sz="2400" dirty="0"/>
              <a:t> pokus:</a:t>
            </a:r>
          </a:p>
          <a:p>
            <a:pPr lvl="1"/>
            <a:r>
              <a:rPr lang="cs-CZ" sz="1600" dirty="0"/>
              <a:t>Důkaz slepé skvrny  - základní subjektivní metoda pro důkaz slepé skvrny pomocí </a:t>
            </a:r>
            <a:r>
              <a:rPr lang="cs-CZ" sz="1600" dirty="0" err="1"/>
              <a:t>Marriotova</a:t>
            </a:r>
            <a:r>
              <a:rPr lang="cs-CZ" sz="1600" dirty="0"/>
              <a:t> obrázku (papírek s kolečkem na jedné straně a křížkem na druhé). Fixováním oka na kolečko se zamezí </a:t>
            </a:r>
            <a:r>
              <a:rPr lang="cs-CZ" sz="1600" dirty="0" err="1"/>
              <a:t>sakádickým</a:t>
            </a:r>
            <a:r>
              <a:rPr lang="cs-CZ" sz="1600" dirty="0"/>
              <a:t> pohybům a umožní, že křížek se v určité vzdálenosti dostane do takého úhlu, který míří do slepé skvrny.</a:t>
            </a:r>
          </a:p>
          <a:p>
            <a:pPr lvl="1"/>
            <a:r>
              <a:rPr lang="cs-CZ" sz="1600" dirty="0"/>
              <a:t>Orientační tvar a velikost slepé skvrny – na principu poměrových trojúhelníků a principu </a:t>
            </a:r>
            <a:r>
              <a:rPr lang="cs-CZ" sz="1600" dirty="0" err="1"/>
              <a:t>Marriotova</a:t>
            </a:r>
            <a:r>
              <a:rPr lang="cs-CZ" sz="1600" dirty="0"/>
              <a:t> pokusu lze orientačně zobrazit především tvar slepé skvrny. </a:t>
            </a:r>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32757" t="2533" r="218" b="-2533"/>
          <a:stretch/>
        </p:blipFill>
        <p:spPr>
          <a:xfrm>
            <a:off x="9424908" y="0"/>
            <a:ext cx="1872370" cy="2291353"/>
          </a:xfrm>
          <a:prstGeom prst="rect">
            <a:avLst/>
          </a:prstGeom>
        </p:spPr>
      </p:pic>
      <p:sp>
        <p:nvSpPr>
          <p:cNvPr id="7" name="TextovéPole 6"/>
          <p:cNvSpPr txBox="1"/>
          <p:nvPr/>
        </p:nvSpPr>
        <p:spPr>
          <a:xfrm>
            <a:off x="10711902" y="367842"/>
            <a:ext cx="1593183" cy="307777"/>
          </a:xfrm>
          <a:prstGeom prst="rect">
            <a:avLst/>
          </a:prstGeom>
          <a:noFill/>
        </p:spPr>
        <p:txBody>
          <a:bodyPr wrap="square" rtlCol="0">
            <a:spAutoFit/>
          </a:bodyPr>
          <a:lstStyle/>
          <a:p>
            <a:r>
              <a:rPr lang="cs-CZ" sz="1400" dirty="0" smtClean="0">
                <a:solidFill>
                  <a:schemeClr val="tx1">
                    <a:lumMod val="65000"/>
                    <a:lumOff val="35000"/>
                  </a:schemeClr>
                </a:solidFill>
              </a:rPr>
              <a:t>Slepá skvrna</a:t>
            </a:r>
            <a:endParaRPr lang="cs-CZ" sz="1400" dirty="0">
              <a:solidFill>
                <a:schemeClr val="tx1">
                  <a:lumMod val="65000"/>
                  <a:lumOff val="35000"/>
                </a:schemeClr>
              </a:solidFill>
            </a:endParaRPr>
          </a:p>
        </p:txBody>
      </p:sp>
      <p:cxnSp>
        <p:nvCxnSpPr>
          <p:cNvPr id="8" name="Přímá spojnice se šipkou 7"/>
          <p:cNvCxnSpPr/>
          <p:nvPr/>
        </p:nvCxnSpPr>
        <p:spPr>
          <a:xfrm flipH="1">
            <a:off x="10931518" y="668973"/>
            <a:ext cx="365760" cy="6857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Picture 2" descr="http://www.molecularbiologynews.org/documents/POST55e552bc8e740.jpg"/>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lumMod val="40000"/>
                <a:lumOff val="60000"/>
                <a:tint val="45000"/>
                <a:satMod val="400000"/>
              </a:schemeClr>
            </a:duotone>
            <a:extLst>
              <a:ext uri="{28A0092B-C50C-407E-A947-70E740481C1C}">
                <a14:useLocalDpi xmlns:a14="http://schemas.microsoft.com/office/drawing/2010/main" val="0"/>
              </a:ext>
            </a:extLst>
          </a:blip>
          <a:srcRect l="42010" t="35129" r="15067" b="22806"/>
          <a:stretch/>
        </p:blipFill>
        <p:spPr bwMode="auto">
          <a:xfrm>
            <a:off x="9338007" y="2674196"/>
            <a:ext cx="2321969"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Šipka doprava 9"/>
          <p:cNvSpPr/>
          <p:nvPr/>
        </p:nvSpPr>
        <p:spPr>
          <a:xfrm rot="5400000">
            <a:off x="10096656" y="1954221"/>
            <a:ext cx="528871" cy="701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TextovéPole 10"/>
          <p:cNvSpPr txBox="1"/>
          <p:nvPr/>
        </p:nvSpPr>
        <p:spPr>
          <a:xfrm>
            <a:off x="9270968" y="2611429"/>
            <a:ext cx="962659" cy="253916"/>
          </a:xfrm>
          <a:prstGeom prst="rect">
            <a:avLst/>
          </a:prstGeom>
          <a:noFill/>
        </p:spPr>
        <p:txBody>
          <a:bodyPr wrap="square" rtlCol="0">
            <a:spAutoFit/>
          </a:bodyPr>
          <a:lstStyle/>
          <a:p>
            <a:r>
              <a:rPr lang="cs-CZ" sz="1050" dirty="0" smtClean="0">
                <a:solidFill>
                  <a:schemeClr val="bg1"/>
                </a:solidFill>
              </a:rPr>
              <a:t>Optický disk</a:t>
            </a:r>
            <a:endParaRPr lang="cs-CZ" sz="1050" dirty="0">
              <a:solidFill>
                <a:schemeClr val="bg1"/>
              </a:solidFill>
            </a:endParaRPr>
          </a:p>
        </p:txBody>
      </p:sp>
      <p:sp>
        <p:nvSpPr>
          <p:cNvPr id="12" name="TextovéPole 11"/>
          <p:cNvSpPr txBox="1"/>
          <p:nvPr/>
        </p:nvSpPr>
        <p:spPr>
          <a:xfrm>
            <a:off x="9270968" y="2994272"/>
            <a:ext cx="1663700" cy="415498"/>
          </a:xfrm>
          <a:prstGeom prst="rect">
            <a:avLst/>
          </a:prstGeom>
          <a:noFill/>
        </p:spPr>
        <p:txBody>
          <a:bodyPr wrap="square" rtlCol="0">
            <a:spAutoFit/>
          </a:bodyPr>
          <a:lstStyle/>
          <a:p>
            <a:r>
              <a:rPr lang="cs-CZ" sz="1050" dirty="0" smtClean="0">
                <a:solidFill>
                  <a:schemeClr val="bg1"/>
                </a:solidFill>
              </a:rPr>
              <a:t>Centrální sítnicová </a:t>
            </a:r>
          </a:p>
          <a:p>
            <a:r>
              <a:rPr lang="cs-CZ" sz="1050" dirty="0" smtClean="0">
                <a:solidFill>
                  <a:schemeClr val="bg1"/>
                </a:solidFill>
              </a:rPr>
              <a:t>tepna a žíla</a:t>
            </a:r>
            <a:endParaRPr lang="cs-CZ" sz="1050" dirty="0">
              <a:solidFill>
                <a:schemeClr val="bg1"/>
              </a:solidFill>
            </a:endParaRPr>
          </a:p>
        </p:txBody>
      </p:sp>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879" y="3931082"/>
            <a:ext cx="2285062" cy="2334514"/>
          </a:xfrm>
          <a:prstGeom prst="rect">
            <a:avLst/>
          </a:prstGeom>
        </p:spPr>
      </p:pic>
      <p:sp>
        <p:nvSpPr>
          <p:cNvPr id="14" name="TextovéPole 13"/>
          <p:cNvSpPr txBox="1"/>
          <p:nvPr/>
        </p:nvSpPr>
        <p:spPr>
          <a:xfrm>
            <a:off x="8650898" y="6318806"/>
            <a:ext cx="2552515" cy="415498"/>
          </a:xfrm>
          <a:prstGeom prst="rect">
            <a:avLst/>
          </a:prstGeom>
          <a:noFill/>
        </p:spPr>
        <p:txBody>
          <a:bodyPr wrap="square" rtlCol="0">
            <a:spAutoFit/>
          </a:bodyPr>
          <a:lstStyle/>
          <a:p>
            <a:r>
              <a:rPr lang="cs-CZ" sz="1050" dirty="0" smtClean="0"/>
              <a:t>Vyšetření očního pozadí ( zvětšený optický disk u glaukomu)</a:t>
            </a:r>
            <a:endParaRPr lang="cs-CZ" sz="1050" dirty="0"/>
          </a:p>
        </p:txBody>
      </p:sp>
      <p:sp>
        <p:nvSpPr>
          <p:cNvPr id="15" name="TextovéPole 14"/>
          <p:cNvSpPr txBox="1"/>
          <p:nvPr/>
        </p:nvSpPr>
        <p:spPr>
          <a:xfrm>
            <a:off x="10584147" y="4719691"/>
            <a:ext cx="962659" cy="253916"/>
          </a:xfrm>
          <a:prstGeom prst="rect">
            <a:avLst/>
          </a:prstGeom>
          <a:noFill/>
        </p:spPr>
        <p:txBody>
          <a:bodyPr wrap="square" rtlCol="0">
            <a:spAutoFit/>
          </a:bodyPr>
          <a:lstStyle/>
          <a:p>
            <a:r>
              <a:rPr lang="cs-CZ" sz="1050" dirty="0" smtClean="0"/>
              <a:t>Optický disk</a:t>
            </a:r>
            <a:endParaRPr lang="cs-CZ" sz="1050" dirty="0"/>
          </a:p>
        </p:txBody>
      </p:sp>
      <p:sp>
        <p:nvSpPr>
          <p:cNvPr id="16" name="TextovéPole 15"/>
          <p:cNvSpPr txBox="1"/>
          <p:nvPr/>
        </p:nvSpPr>
        <p:spPr>
          <a:xfrm>
            <a:off x="9621488" y="4756694"/>
            <a:ext cx="962659" cy="253916"/>
          </a:xfrm>
          <a:prstGeom prst="rect">
            <a:avLst/>
          </a:prstGeom>
          <a:noFill/>
        </p:spPr>
        <p:txBody>
          <a:bodyPr wrap="square" rtlCol="0">
            <a:spAutoFit/>
          </a:bodyPr>
          <a:lstStyle/>
          <a:p>
            <a:r>
              <a:rPr lang="cs-CZ" sz="1050" dirty="0" smtClean="0"/>
              <a:t>Fovea</a:t>
            </a:r>
            <a:endParaRPr lang="cs-CZ" sz="1050" dirty="0"/>
          </a:p>
        </p:txBody>
      </p:sp>
    </p:spTree>
    <p:extLst>
      <p:ext uri="{BB962C8B-B14F-4D97-AF65-F5344CB8AC3E}">
        <p14:creationId xmlns:p14="http://schemas.microsoft.com/office/powerpoint/2010/main" val="3903277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Výpočet velikosti slepé skvrny</a:t>
            </a:r>
            <a:endParaRPr lang="cs-CZ" dirty="0"/>
          </a:p>
        </p:txBody>
      </p:sp>
      <p:pic>
        <p:nvPicPr>
          <p:cNvPr id="7" name="Obrázek 6"/>
          <p:cNvPicPr>
            <a:picLocks noChangeAspect="1"/>
          </p:cNvPicPr>
          <p:nvPr/>
        </p:nvPicPr>
        <p:blipFill rotWithShape="1">
          <a:blip r:embed="rId2"/>
          <a:srcRect l="54166" t="18000" r="26042" b="14333"/>
          <a:stretch/>
        </p:blipFill>
        <p:spPr>
          <a:xfrm>
            <a:off x="42598" y="1135063"/>
            <a:ext cx="5313355" cy="5676900"/>
          </a:xfrm>
          <a:prstGeom prst="rect">
            <a:avLst/>
          </a:prstGeom>
        </p:spPr>
      </p:pic>
      <p:pic>
        <p:nvPicPr>
          <p:cNvPr id="8" name="Obrázek 7"/>
          <p:cNvPicPr>
            <a:picLocks noChangeAspect="1"/>
          </p:cNvPicPr>
          <p:nvPr/>
        </p:nvPicPr>
        <p:blipFill rotWithShape="1">
          <a:blip r:embed="rId3"/>
          <a:srcRect l="76911" t="12999" r="5906" b="29629"/>
          <a:stretch/>
        </p:blipFill>
        <p:spPr>
          <a:xfrm>
            <a:off x="5297983" y="1041782"/>
            <a:ext cx="5530233" cy="5770181"/>
          </a:xfrm>
          <a:prstGeom prst="rect">
            <a:avLst/>
          </a:prstGeom>
        </p:spPr>
      </p:pic>
      <p:sp>
        <p:nvSpPr>
          <p:cNvPr id="2" name="TextovéPole 1"/>
          <p:cNvSpPr txBox="1"/>
          <p:nvPr/>
        </p:nvSpPr>
        <p:spPr>
          <a:xfrm>
            <a:off x="6543304" y="1089282"/>
            <a:ext cx="5106389" cy="646331"/>
          </a:xfrm>
          <a:prstGeom prst="rect">
            <a:avLst/>
          </a:prstGeom>
          <a:noFill/>
        </p:spPr>
        <p:txBody>
          <a:bodyPr wrap="square" rtlCol="0">
            <a:spAutoFit/>
          </a:bodyPr>
          <a:lstStyle/>
          <a:p>
            <a:r>
              <a:rPr lang="cs-CZ" sz="1800" dirty="0" smtClean="0"/>
              <a:t>Velkost </a:t>
            </a:r>
            <a:r>
              <a:rPr lang="cs-CZ" sz="1800" dirty="0" err="1" smtClean="0"/>
              <a:t>slépe</a:t>
            </a:r>
            <a:r>
              <a:rPr lang="cs-CZ" sz="1800" dirty="0" smtClean="0"/>
              <a:t> skvrny: 1,5 mm</a:t>
            </a:r>
          </a:p>
          <a:p>
            <a:r>
              <a:rPr lang="cs-CZ" sz="1800" dirty="0" smtClean="0"/>
              <a:t>Vzdálenost od fovea </a:t>
            </a:r>
            <a:r>
              <a:rPr lang="cs-CZ" sz="1800" dirty="0" err="1" smtClean="0"/>
              <a:t>centralis</a:t>
            </a:r>
            <a:r>
              <a:rPr lang="cs-CZ" sz="1800" dirty="0" smtClean="0"/>
              <a:t>: 4 mm</a:t>
            </a:r>
            <a:endParaRPr lang="cs-CZ" sz="1800" dirty="0"/>
          </a:p>
        </p:txBody>
      </p:sp>
    </p:spTree>
    <p:extLst>
      <p:ext uri="{BB962C8B-B14F-4D97-AF65-F5344CB8AC3E}">
        <p14:creationId xmlns:p14="http://schemas.microsoft.com/office/powerpoint/2010/main" val="3903277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Vyšetření zrakové ostrosti - optotypy</a:t>
            </a:r>
            <a:endParaRPr lang="cs-CZ" dirty="0"/>
          </a:p>
        </p:txBody>
      </p:sp>
      <p:pic>
        <p:nvPicPr>
          <p:cNvPr id="7" name="Obrázek 6"/>
          <p:cNvPicPr>
            <a:picLocks noChangeAspect="1"/>
          </p:cNvPicPr>
          <p:nvPr/>
        </p:nvPicPr>
        <p:blipFill>
          <a:blip r:embed="rId2"/>
          <a:stretch>
            <a:fillRect/>
          </a:stretch>
        </p:blipFill>
        <p:spPr>
          <a:xfrm>
            <a:off x="1983225" y="1375654"/>
            <a:ext cx="7279528" cy="5476915"/>
          </a:xfrm>
          <a:prstGeom prst="rect">
            <a:avLst/>
          </a:prstGeom>
        </p:spPr>
      </p:pic>
      <p:sp>
        <p:nvSpPr>
          <p:cNvPr id="8" name="TextovéPole 7"/>
          <p:cNvSpPr txBox="1"/>
          <p:nvPr/>
        </p:nvSpPr>
        <p:spPr>
          <a:xfrm>
            <a:off x="1504973" y="905762"/>
            <a:ext cx="3888034" cy="461665"/>
          </a:xfrm>
          <a:prstGeom prst="rect">
            <a:avLst/>
          </a:prstGeom>
          <a:noFill/>
        </p:spPr>
        <p:txBody>
          <a:bodyPr wrap="square" rtlCol="0">
            <a:spAutoFit/>
          </a:bodyPr>
          <a:lstStyle/>
          <a:p>
            <a:r>
              <a:rPr lang="cs-CZ" dirty="0" err="1" smtClean="0"/>
              <a:t>Snellenovy</a:t>
            </a:r>
            <a:r>
              <a:rPr lang="cs-CZ" dirty="0" smtClean="0"/>
              <a:t> optotypy</a:t>
            </a:r>
            <a:endParaRPr lang="cs-CZ" dirty="0"/>
          </a:p>
        </p:txBody>
      </p:sp>
      <p:sp>
        <p:nvSpPr>
          <p:cNvPr id="9" name="TextovéPole 8"/>
          <p:cNvSpPr txBox="1"/>
          <p:nvPr/>
        </p:nvSpPr>
        <p:spPr>
          <a:xfrm>
            <a:off x="4425384" y="930476"/>
            <a:ext cx="3328955" cy="461665"/>
          </a:xfrm>
          <a:prstGeom prst="rect">
            <a:avLst/>
          </a:prstGeom>
          <a:noFill/>
        </p:spPr>
        <p:txBody>
          <a:bodyPr wrap="square" rtlCol="0">
            <a:spAutoFit/>
          </a:bodyPr>
          <a:lstStyle/>
          <a:p>
            <a:r>
              <a:rPr lang="cs-CZ" dirty="0" err="1" smtClean="0"/>
              <a:t>Landoltovy</a:t>
            </a:r>
            <a:r>
              <a:rPr lang="cs-CZ" dirty="0" smtClean="0"/>
              <a:t> kruhy</a:t>
            </a:r>
            <a:endParaRPr lang="cs-CZ" dirty="0"/>
          </a:p>
        </p:txBody>
      </p:sp>
      <p:sp>
        <p:nvSpPr>
          <p:cNvPr id="10" name="TextovéPole 9"/>
          <p:cNvSpPr txBox="1"/>
          <p:nvPr/>
        </p:nvSpPr>
        <p:spPr>
          <a:xfrm>
            <a:off x="6897477" y="951801"/>
            <a:ext cx="3113420" cy="461665"/>
          </a:xfrm>
          <a:prstGeom prst="rect">
            <a:avLst/>
          </a:prstGeom>
          <a:noFill/>
        </p:spPr>
        <p:txBody>
          <a:bodyPr wrap="square" rtlCol="0">
            <a:spAutoFit/>
          </a:bodyPr>
          <a:lstStyle/>
          <a:p>
            <a:r>
              <a:rPr lang="cs-CZ" dirty="0" err="1" smtClean="0"/>
              <a:t>Pfl</a:t>
            </a:r>
            <a:r>
              <a:rPr lang="cs-CZ" dirty="0" err="1" smtClean="0">
                <a:latin typeface="Segoe UI Symbol" panose="020B0502040204020203" pitchFamily="34" charset="0"/>
                <a:ea typeface="Segoe UI Symbol" panose="020B0502040204020203" pitchFamily="34" charset="0"/>
              </a:rPr>
              <a:t>ü</a:t>
            </a:r>
            <a:r>
              <a:rPr lang="cs-CZ" dirty="0" err="1" smtClean="0"/>
              <a:t>gerovy</a:t>
            </a:r>
            <a:r>
              <a:rPr lang="cs-CZ" dirty="0" smtClean="0"/>
              <a:t> háky</a:t>
            </a:r>
            <a:endParaRPr lang="cs-CZ" dirty="0"/>
          </a:p>
        </p:txBody>
      </p:sp>
    </p:spTree>
    <p:extLst>
      <p:ext uri="{BB962C8B-B14F-4D97-AF65-F5344CB8AC3E}">
        <p14:creationId xmlns:p14="http://schemas.microsoft.com/office/powerpoint/2010/main" val="3903277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Vyšetření zrakové ostrosti</a:t>
            </a:r>
            <a:endParaRPr lang="cs-CZ"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Fyziologický podklad: schopnost oka rozlišit 2 body jako 2 body přichází v okamžiku, kdy paprsky z těchto dvou bodů dopadají na sítnici pod úhlem 1 úhlové </a:t>
            </a:r>
            <a:r>
              <a:rPr lang="cs-CZ" sz="2400" dirty="0" smtClean="0"/>
              <a:t>minuty</a:t>
            </a:r>
            <a:endParaRPr lang="cs-CZ" sz="2400" dirty="0"/>
          </a:p>
          <a:p>
            <a:pPr lvl="1"/>
            <a:r>
              <a:rPr lang="cs-CZ" sz="1600" dirty="0"/>
              <a:t>Každý řádek optotypů má na boku číslo, které vyjadřuje, z jaké vzdálenosti platí princip fyziologického předpokladu </a:t>
            </a:r>
            <a:r>
              <a:rPr lang="cs-CZ" sz="1600" dirty="0" smtClean="0"/>
              <a:t>vyšetření (aby </a:t>
            </a:r>
            <a:r>
              <a:rPr lang="cs-CZ" sz="1600" dirty="0"/>
              <a:t>paprsky ze 2 bodů - pro jejich rozlišení a správné přečtení znaku – dopadaly na sítnici pod úhlem 1 úhlové minuty</a:t>
            </a:r>
            <a:r>
              <a:rPr lang="cs-CZ" sz="1600" dirty="0" smtClean="0"/>
              <a:t>)</a:t>
            </a:r>
            <a:endParaRPr lang="cs-CZ" sz="1600" dirty="0"/>
          </a:p>
          <a:p>
            <a:pPr>
              <a:lnSpc>
                <a:spcPct val="100000"/>
              </a:lnSpc>
            </a:pPr>
            <a:r>
              <a:rPr lang="cs-CZ" sz="2400" dirty="0"/>
              <a:t>Nejčastěji vyšetřovaná vzdálenost: 5 </a:t>
            </a:r>
            <a:r>
              <a:rPr lang="cs-CZ" sz="2400" dirty="0" smtClean="0"/>
              <a:t>m</a:t>
            </a:r>
            <a:endParaRPr lang="cs-CZ" sz="2400" dirty="0"/>
          </a:p>
          <a:p>
            <a:pPr>
              <a:lnSpc>
                <a:spcPct val="100000"/>
              </a:lnSpc>
            </a:pPr>
            <a:r>
              <a:rPr lang="cs-CZ" sz="2400" dirty="0"/>
              <a:t>Výsledek vyšetření: </a:t>
            </a:r>
            <a:r>
              <a:rPr lang="cs-CZ" sz="2400" dirty="0" err="1" smtClean="0"/>
              <a:t>Visus</a:t>
            </a:r>
            <a:r>
              <a:rPr lang="cs-CZ" sz="2400" dirty="0" smtClean="0"/>
              <a:t> </a:t>
            </a:r>
            <a:r>
              <a:rPr lang="cs-CZ" sz="2400" dirty="0"/>
              <a:t>– zapisujeme jako zlomek: </a:t>
            </a:r>
            <a:r>
              <a:rPr lang="cs-CZ" sz="2400" dirty="0" smtClean="0"/>
              <a:t>čitatel</a:t>
            </a:r>
            <a:r>
              <a:rPr lang="cs-CZ" sz="2400" dirty="0"/>
              <a:t>: vzdálenost ze které </a:t>
            </a:r>
            <a:r>
              <a:rPr lang="cs-CZ" sz="2400" dirty="0" smtClean="0"/>
              <a:t>vyšetřujeme, jmenovatel</a:t>
            </a:r>
            <a:r>
              <a:rPr lang="cs-CZ" sz="2400" dirty="0"/>
              <a:t>: číslo řádku přečteného bez chyby</a:t>
            </a:r>
          </a:p>
          <a:p>
            <a:pPr>
              <a:lnSpc>
                <a:spcPct val="100000"/>
              </a:lnSpc>
            </a:pPr>
            <a:r>
              <a:rPr lang="cs-CZ" sz="2400" dirty="0"/>
              <a:t> pro pravé oko ….V</a:t>
            </a:r>
            <a:r>
              <a:rPr lang="cs-CZ" sz="2400" baseline="-25000" dirty="0"/>
              <a:t>OD</a:t>
            </a:r>
            <a:r>
              <a:rPr lang="cs-CZ" sz="2400" dirty="0"/>
              <a:t> =5/5 </a:t>
            </a:r>
            <a:r>
              <a:rPr lang="cs-CZ" sz="2400" dirty="0" smtClean="0"/>
              <a:t>……..</a:t>
            </a:r>
            <a:br>
              <a:rPr lang="cs-CZ" sz="2400" dirty="0" smtClean="0"/>
            </a:br>
            <a:r>
              <a:rPr lang="cs-CZ" sz="2400" dirty="0" smtClean="0"/>
              <a:t>zdravé </a:t>
            </a:r>
            <a:r>
              <a:rPr lang="cs-CZ" sz="2400" dirty="0"/>
              <a:t>oko, dobrá zraková ostrost</a:t>
            </a:r>
          </a:p>
          <a:p>
            <a:pPr>
              <a:lnSpc>
                <a:spcPct val="100000"/>
              </a:lnSpc>
            </a:pPr>
            <a:r>
              <a:rPr lang="cs-CZ" sz="2400" dirty="0"/>
              <a:t> pro levé oko……..Vos =5/10 </a:t>
            </a:r>
            <a:r>
              <a:rPr lang="cs-CZ" sz="2400" dirty="0" smtClean="0"/>
              <a:t>….</a:t>
            </a:r>
            <a:br>
              <a:rPr lang="cs-CZ" sz="2400" dirty="0" smtClean="0"/>
            </a:br>
            <a:r>
              <a:rPr lang="cs-CZ" sz="2400" dirty="0" smtClean="0"/>
              <a:t>oko </a:t>
            </a:r>
            <a:r>
              <a:rPr lang="cs-CZ" sz="2400" dirty="0"/>
              <a:t>se zhoršenou zrakovou ostrostí</a:t>
            </a:r>
          </a:p>
          <a:p>
            <a:pPr>
              <a:lnSpc>
                <a:spcPct val="100000"/>
              </a:lnSpc>
            </a:pPr>
            <a:endParaRPr lang="cs-CZ" sz="2400" dirty="0"/>
          </a:p>
        </p:txBody>
      </p:sp>
      <p:grpSp>
        <p:nvGrpSpPr>
          <p:cNvPr id="6" name="Group 2"/>
          <p:cNvGrpSpPr>
            <a:grpSpLocks/>
          </p:cNvGrpSpPr>
          <p:nvPr/>
        </p:nvGrpSpPr>
        <p:grpSpPr bwMode="auto">
          <a:xfrm>
            <a:off x="5403273" y="4108862"/>
            <a:ext cx="6776852" cy="2737263"/>
            <a:chOff x="3507" y="6610"/>
            <a:chExt cx="4893" cy="1332"/>
          </a:xfrm>
        </p:grpSpPr>
        <p:pic>
          <p:nvPicPr>
            <p:cNvPr id="7" name="Picture 3" descr="Schnell optotyp 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7" y="6610"/>
              <a:ext cx="4893"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6810" y="6727"/>
              <a:ext cx="555" cy="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cs-CZ" altLang="cs-CZ" sz="900" b="0" i="0" u="none" strike="noStrike" cap="none" normalizeH="0" baseline="0" smtClean="0">
                  <a:ln>
                    <a:noFill/>
                  </a:ln>
                  <a:solidFill>
                    <a:schemeClr val="tx1"/>
                  </a:solidFill>
                  <a:effectLst/>
                  <a:latin typeface="Arial" panose="020B0604020202020204" pitchFamily="34" charset="0"/>
                </a:rPr>
                <a:t>5´</a:t>
              </a: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9" name="Text Box 5"/>
            <p:cNvSpPr txBox="1">
              <a:spLocks noChangeArrowheads="1"/>
            </p:cNvSpPr>
            <p:nvPr/>
          </p:nvSpPr>
          <p:spPr bwMode="auto">
            <a:xfrm>
              <a:off x="5528" y="6879"/>
              <a:ext cx="555" cy="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cs-CZ" altLang="cs-CZ" sz="900" b="0" i="0" u="none" strike="noStrike" cap="none" normalizeH="0" baseline="0" smtClean="0">
                  <a:ln>
                    <a:noFill/>
                  </a:ln>
                  <a:solidFill>
                    <a:schemeClr val="tx1"/>
                  </a:solidFill>
                  <a:effectLst/>
                  <a:latin typeface="Arial" panose="020B0604020202020204" pitchFamily="34" charset="0"/>
                </a:rPr>
                <a:t>1´</a:t>
              </a: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grpSp>
      <p:sp>
        <p:nvSpPr>
          <p:cNvPr id="10" name="TextovéPole 9"/>
          <p:cNvSpPr txBox="1"/>
          <p:nvPr/>
        </p:nvSpPr>
        <p:spPr>
          <a:xfrm>
            <a:off x="8075221" y="4666997"/>
            <a:ext cx="629392" cy="461665"/>
          </a:xfrm>
          <a:prstGeom prst="rect">
            <a:avLst/>
          </a:prstGeom>
          <a:solidFill>
            <a:schemeClr val="bg1"/>
          </a:solidFill>
        </p:spPr>
        <p:txBody>
          <a:bodyPr wrap="square" rtlCol="0">
            <a:spAutoFit/>
          </a:bodyPr>
          <a:lstStyle/>
          <a:p>
            <a:r>
              <a:rPr lang="cs-CZ" dirty="0" smtClean="0"/>
              <a:t>1´</a:t>
            </a:r>
            <a:endParaRPr lang="cs-CZ" dirty="0"/>
          </a:p>
        </p:txBody>
      </p:sp>
      <p:sp>
        <p:nvSpPr>
          <p:cNvPr id="11" name="TextovéPole 10"/>
          <p:cNvSpPr txBox="1"/>
          <p:nvPr/>
        </p:nvSpPr>
        <p:spPr>
          <a:xfrm>
            <a:off x="9842665" y="4328475"/>
            <a:ext cx="629392" cy="461665"/>
          </a:xfrm>
          <a:prstGeom prst="rect">
            <a:avLst/>
          </a:prstGeom>
          <a:solidFill>
            <a:schemeClr val="bg1"/>
          </a:solidFill>
        </p:spPr>
        <p:txBody>
          <a:bodyPr wrap="square" rtlCol="0">
            <a:spAutoFit/>
          </a:bodyPr>
          <a:lstStyle/>
          <a:p>
            <a:r>
              <a:rPr lang="cs-CZ" dirty="0" smtClean="0"/>
              <a:t>5´</a:t>
            </a:r>
            <a:endParaRPr lang="cs-CZ" dirty="0"/>
          </a:p>
        </p:txBody>
      </p:sp>
    </p:spTree>
    <p:extLst>
      <p:ext uri="{BB962C8B-B14F-4D97-AF65-F5344CB8AC3E}">
        <p14:creationId xmlns:p14="http://schemas.microsoft.com/office/powerpoint/2010/main" val="39032775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6" name="Nadpis 3"/>
          <p:cNvSpPr>
            <a:spLocks noGrp="1"/>
          </p:cNvSpPr>
          <p:nvPr>
            <p:ph type="title"/>
          </p:nvPr>
        </p:nvSpPr>
        <p:spPr>
          <a:xfrm>
            <a:off x="398502" y="2900365"/>
            <a:ext cx="11361600" cy="1171580"/>
          </a:xfrm>
        </p:spPr>
        <p:txBody>
          <a:bodyPr/>
          <a:lstStyle/>
          <a:p>
            <a:pPr algn="ctr"/>
            <a:r>
              <a:rPr lang="cs-CZ" dirty="0" smtClean="0"/>
              <a:t>Sluchová zkouška</a:t>
            </a:r>
            <a:endParaRPr lang="cs-CZ" dirty="0"/>
          </a:p>
        </p:txBody>
      </p:sp>
    </p:spTree>
    <p:extLst>
      <p:ext uri="{BB962C8B-B14F-4D97-AF65-F5344CB8AC3E}">
        <p14:creationId xmlns:p14="http://schemas.microsoft.com/office/powerpoint/2010/main" val="2026624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smtClean="0"/>
              <a:t>Klasifikace sluchových poruch</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smtClean="0"/>
              <a:t>Vyšetření ladičkami - důležité </a:t>
            </a:r>
            <a:r>
              <a:rPr lang="cs-CZ" dirty="0"/>
              <a:t>k odlišení převodní a percepční nedoslýchavosti. Používáme ladičku s komorním "a" s patkou</a:t>
            </a:r>
            <a:r>
              <a:rPr lang="cs-CZ" dirty="0" smtClean="0"/>
              <a:t>.</a:t>
            </a:r>
          </a:p>
          <a:p>
            <a:pPr>
              <a:lnSpc>
                <a:spcPct val="100000"/>
              </a:lnSpc>
            </a:pPr>
            <a:endParaRPr lang="cs-CZ" dirty="0"/>
          </a:p>
          <a:p>
            <a:pPr marL="72000" indent="0">
              <a:lnSpc>
                <a:spcPct val="100000"/>
              </a:lnSpc>
              <a:buNone/>
            </a:pPr>
            <a:r>
              <a:rPr lang="cs-CZ" dirty="0"/>
              <a:t>Podle místa poškození sluchového ústrojí rozlišujeme poruchy</a:t>
            </a:r>
            <a:r>
              <a:rPr lang="cs-CZ" dirty="0" smtClean="0"/>
              <a:t>:</a:t>
            </a:r>
            <a:endParaRPr lang="cs-CZ" dirty="0"/>
          </a:p>
          <a:p>
            <a:pPr>
              <a:lnSpc>
                <a:spcPct val="100000"/>
              </a:lnSpc>
            </a:pPr>
            <a:r>
              <a:rPr lang="cs-CZ" sz="2400" dirty="0"/>
              <a:t>centrální – poškození je na úrovni II.–IV. neuronu sluchové dráhy; nečastější příčinou je trauma nebo tumor;</a:t>
            </a:r>
          </a:p>
          <a:p>
            <a:pPr>
              <a:lnSpc>
                <a:spcPct val="100000"/>
              </a:lnSpc>
            </a:pPr>
            <a:r>
              <a:rPr lang="cs-CZ" sz="2400" dirty="0"/>
              <a:t>periferní – poškození je na úrovni zevního ucha až jader sluchového nervu;</a:t>
            </a:r>
          </a:p>
          <a:p>
            <a:pPr lvl="1"/>
            <a:r>
              <a:rPr lang="cs-CZ" dirty="0"/>
              <a:t>převodní – překážka v zevním nebo středním uchu; může se jednat o mazovou zátku nebo zánět v zevním zvukovodu, perforaci bubínku, akutní či chronický zánět středního ucha, katar Eustachovy trubice, otosklerózu;</a:t>
            </a:r>
          </a:p>
          <a:p>
            <a:pPr lvl="1"/>
            <a:r>
              <a:rPr lang="cs-CZ" dirty="0"/>
              <a:t>percepční – poškození vnitřního ucha nebo sluchového nervu;</a:t>
            </a:r>
          </a:p>
          <a:p>
            <a:pPr marL="1200150" lvl="2" indent="-285750">
              <a:buFontTx/>
              <a:buChar char="-"/>
            </a:pPr>
            <a:r>
              <a:rPr lang="cs-CZ" dirty="0" smtClean="0"/>
              <a:t>kochleární </a:t>
            </a:r>
            <a:r>
              <a:rPr lang="cs-CZ" dirty="0"/>
              <a:t>– poškození hlemýždě; </a:t>
            </a:r>
            <a:endParaRPr lang="cs-CZ" dirty="0" smtClean="0"/>
          </a:p>
          <a:p>
            <a:pPr marL="1200150" lvl="2" indent="-285750">
              <a:buFontTx/>
              <a:buChar char="-"/>
            </a:pPr>
            <a:r>
              <a:rPr lang="cs-CZ" dirty="0" err="1" smtClean="0"/>
              <a:t>retrokochleární</a:t>
            </a:r>
            <a:r>
              <a:rPr lang="cs-CZ" dirty="0" smtClean="0"/>
              <a:t> </a:t>
            </a:r>
            <a:r>
              <a:rPr lang="cs-CZ" dirty="0"/>
              <a:t>– poškození sluchového nervu a jeho jader; nejčastěji se jedná o zánět, trauma či tumor (vestibulární </a:t>
            </a:r>
            <a:r>
              <a:rPr lang="cs-CZ" dirty="0" err="1"/>
              <a:t>schwannom</a:t>
            </a:r>
            <a:r>
              <a:rPr lang="cs-CZ" dirty="0" smtClean="0"/>
              <a:t>)</a:t>
            </a:r>
            <a:endParaRPr lang="cs-CZ" dirty="0"/>
          </a:p>
        </p:txBody>
      </p:sp>
    </p:spTree>
    <p:extLst>
      <p:ext uri="{BB962C8B-B14F-4D97-AF65-F5344CB8AC3E}">
        <p14:creationId xmlns:p14="http://schemas.microsoft.com/office/powerpoint/2010/main" val="1340576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Astigmatismus</a:t>
            </a:r>
            <a:endParaRPr lang="cs-CZ" dirty="0"/>
          </a:p>
        </p:txBody>
      </p:sp>
      <p:pic>
        <p:nvPicPr>
          <p:cNvPr id="6" name="Picture 2" descr="http://www.oculus.de/fileadmin/images/produktbilder/park_1/funktionen/us/oculus_park1_keratometer_eng_0714.jpg"/>
          <p:cNvPicPr>
            <a:picLocks noChangeAspect="1" noChangeArrowheads="1"/>
          </p:cNvPicPr>
          <p:nvPr/>
        </p:nvPicPr>
        <p:blipFill rotWithShape="1">
          <a:blip r:embed="rId2">
            <a:extLst>
              <a:ext uri="{28A0092B-C50C-407E-A947-70E740481C1C}">
                <a14:useLocalDpi xmlns:a14="http://schemas.microsoft.com/office/drawing/2010/main" val="0"/>
              </a:ext>
            </a:extLst>
          </a:blip>
          <a:srcRect l="4679" t="3521" r="4940" b="7335"/>
          <a:stretch/>
        </p:blipFill>
        <p:spPr bwMode="auto">
          <a:xfrm>
            <a:off x="9638483" y="174658"/>
            <a:ext cx="2304288" cy="1707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qvision.es/blogs/javier-martinez/files/2013/06/images1.jpg"/>
          <p:cNvPicPr>
            <a:picLocks noChangeAspect="1" noChangeArrowheads="1"/>
          </p:cNvPicPr>
          <p:nvPr/>
        </p:nvPicPr>
        <p:blipFill rotWithShape="1">
          <a:blip r:embed="rId3">
            <a:extLst>
              <a:ext uri="{28A0092B-C50C-407E-A947-70E740481C1C}">
                <a14:useLocalDpi xmlns:a14="http://schemas.microsoft.com/office/drawing/2010/main" val="0"/>
              </a:ext>
            </a:extLst>
          </a:blip>
          <a:srcRect l="6085" t="7298" r="7587" b="6145"/>
          <a:stretch/>
        </p:blipFill>
        <p:spPr bwMode="auto">
          <a:xfrm>
            <a:off x="7084209" y="3603832"/>
            <a:ext cx="2493724" cy="170732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4"/>
          <a:srcRect l="79435" t="34581" r="9274" b="5334"/>
          <a:stretch/>
        </p:blipFill>
        <p:spPr>
          <a:xfrm>
            <a:off x="7695169" y="107986"/>
            <a:ext cx="1702663" cy="2831690"/>
          </a:xfrm>
          <a:prstGeom prst="rect">
            <a:avLst/>
          </a:prstGeom>
        </p:spPr>
      </p:pic>
      <p:pic>
        <p:nvPicPr>
          <p:cNvPr id="9" name="Obrázek 8"/>
          <p:cNvPicPr>
            <a:picLocks noChangeAspect="1"/>
          </p:cNvPicPr>
          <p:nvPr/>
        </p:nvPicPr>
        <p:blipFill rotWithShape="1">
          <a:blip r:embed="rId4"/>
          <a:srcRect l="59131" t="18709" r="30449" b="47484"/>
          <a:stretch/>
        </p:blipFill>
        <p:spPr>
          <a:xfrm>
            <a:off x="9579108" y="2372589"/>
            <a:ext cx="2593914" cy="2831690"/>
          </a:xfrm>
          <a:prstGeom prst="rect">
            <a:avLst/>
          </a:prstGeom>
        </p:spPr>
      </p:pic>
      <p:cxnSp>
        <p:nvCxnSpPr>
          <p:cNvPr id="11" name="Přímá spojnice 10"/>
          <p:cNvCxnSpPr/>
          <p:nvPr/>
        </p:nvCxnSpPr>
        <p:spPr>
          <a:xfrm flipH="1">
            <a:off x="9588500" y="2321903"/>
            <a:ext cx="244202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9614611" y="107986"/>
            <a:ext cx="0" cy="65013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7327606" y="5961943"/>
            <a:ext cx="2093976" cy="338554"/>
          </a:xfrm>
          <a:prstGeom prst="rect">
            <a:avLst/>
          </a:prstGeom>
          <a:noFill/>
        </p:spPr>
        <p:txBody>
          <a:bodyPr wrap="square" rtlCol="0">
            <a:spAutoFit/>
          </a:bodyPr>
          <a:lstStyle/>
          <a:p>
            <a:r>
              <a:rPr lang="cs-CZ" sz="1600" dirty="0" smtClean="0"/>
              <a:t>Placidův keratoskop</a:t>
            </a:r>
            <a:endParaRPr lang="cs-CZ" sz="1600" dirty="0"/>
          </a:p>
        </p:txBody>
      </p:sp>
      <p:sp>
        <p:nvSpPr>
          <p:cNvPr id="14" name="TextovéPole 13"/>
          <p:cNvSpPr txBox="1"/>
          <p:nvPr/>
        </p:nvSpPr>
        <p:spPr>
          <a:xfrm>
            <a:off x="9765902" y="5201943"/>
            <a:ext cx="2093976" cy="338554"/>
          </a:xfrm>
          <a:prstGeom prst="rect">
            <a:avLst/>
          </a:prstGeom>
          <a:noFill/>
        </p:spPr>
        <p:txBody>
          <a:bodyPr wrap="square" rtlCol="0">
            <a:spAutoFit/>
          </a:bodyPr>
          <a:lstStyle/>
          <a:p>
            <a:r>
              <a:rPr lang="cs-CZ" sz="1600" dirty="0" smtClean="0"/>
              <a:t>Fuchsovy obrazce</a:t>
            </a:r>
            <a:endParaRPr lang="cs-CZ" sz="1600" dirty="0"/>
          </a:p>
        </p:txBody>
      </p:sp>
      <p:sp>
        <p:nvSpPr>
          <p:cNvPr id="15" name="TextovéPole 14"/>
          <p:cNvSpPr txBox="1"/>
          <p:nvPr/>
        </p:nvSpPr>
        <p:spPr>
          <a:xfrm>
            <a:off x="9694464" y="1885164"/>
            <a:ext cx="2093976" cy="338554"/>
          </a:xfrm>
          <a:prstGeom prst="rect">
            <a:avLst/>
          </a:prstGeom>
          <a:noFill/>
        </p:spPr>
        <p:txBody>
          <a:bodyPr wrap="square" rtlCol="0">
            <a:spAutoFit/>
          </a:bodyPr>
          <a:lstStyle/>
          <a:p>
            <a:r>
              <a:rPr lang="cs-CZ" sz="1600" dirty="0" smtClean="0"/>
              <a:t>Oftalmometr</a:t>
            </a:r>
            <a:endParaRPr lang="cs-CZ" sz="1600" dirty="0"/>
          </a:p>
        </p:txBody>
      </p:sp>
      <p:sp>
        <p:nvSpPr>
          <p:cNvPr id="16" name="Šipka doprava 15"/>
          <p:cNvSpPr/>
          <p:nvPr/>
        </p:nvSpPr>
        <p:spPr>
          <a:xfrm rot="5400000">
            <a:off x="8331052" y="3003906"/>
            <a:ext cx="478395" cy="582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Zástupný symbol pro obsah 4"/>
          <p:cNvSpPr>
            <a:spLocks noGrp="1"/>
          </p:cNvSpPr>
          <p:nvPr>
            <p:ph idx="1"/>
          </p:nvPr>
        </p:nvSpPr>
        <p:spPr>
          <a:xfrm>
            <a:off x="436962" y="968813"/>
            <a:ext cx="7543256" cy="5243966"/>
          </a:xfrm>
        </p:spPr>
        <p:txBody>
          <a:bodyPr/>
          <a:lstStyle/>
          <a:p>
            <a:pPr>
              <a:lnSpc>
                <a:spcPct val="100000"/>
              </a:lnSpc>
            </a:pPr>
            <a:r>
              <a:rPr lang="cs-CZ" dirty="0"/>
              <a:t>Objektivní</a:t>
            </a:r>
          </a:p>
          <a:p>
            <a:pPr lvl="1"/>
            <a:r>
              <a:rPr lang="cs-CZ" dirty="0"/>
              <a:t>Refraktometr, </a:t>
            </a:r>
            <a:r>
              <a:rPr lang="cs-CZ" dirty="0" err="1"/>
              <a:t>autorefraktometr</a:t>
            </a:r>
            <a:endParaRPr lang="cs-CZ" dirty="0"/>
          </a:p>
          <a:p>
            <a:pPr lvl="1"/>
            <a:r>
              <a:rPr lang="cs-CZ" dirty="0" err="1"/>
              <a:t>Placidův</a:t>
            </a:r>
            <a:r>
              <a:rPr lang="cs-CZ" dirty="0"/>
              <a:t> </a:t>
            </a:r>
            <a:r>
              <a:rPr lang="cs-CZ" dirty="0" err="1"/>
              <a:t>keratoskop</a:t>
            </a:r>
            <a:r>
              <a:rPr lang="cs-CZ" dirty="0"/>
              <a:t> - </a:t>
            </a:r>
            <a:r>
              <a:rPr lang="cs-CZ" sz="1800" dirty="0" err="1"/>
              <a:t>Placidův</a:t>
            </a:r>
            <a:r>
              <a:rPr lang="cs-CZ" sz="1800" dirty="0"/>
              <a:t> </a:t>
            </a:r>
            <a:r>
              <a:rPr lang="cs-CZ" sz="1800" dirty="0" err="1"/>
              <a:t>keratoskop</a:t>
            </a:r>
            <a:r>
              <a:rPr lang="cs-CZ" sz="1800" dirty="0"/>
              <a:t> se skládá z rukojeti a okrouhlé části s otvorem uprostřed. Otvorem, který je vybaven zvětšovacím sklem, hledíme ze vzdálenosti 10 – 15 cm na pacientovu rohovku. Na 200 mm široké kruhové části se nachází střídající se soustředné černé a bílé kruhy.  Ty se odrážejí na pacientově rohovce. V případě astigmatismu se v příslušném místě objeví deformace</a:t>
            </a:r>
            <a:r>
              <a:rPr lang="cs-CZ" dirty="0"/>
              <a:t>.</a:t>
            </a:r>
          </a:p>
          <a:p>
            <a:pPr lvl="1"/>
            <a:r>
              <a:rPr lang="cs-CZ" dirty="0"/>
              <a:t>Skiaskopie</a:t>
            </a:r>
          </a:p>
          <a:p>
            <a:pPr lvl="1"/>
            <a:r>
              <a:rPr lang="cs-CZ" dirty="0" err="1"/>
              <a:t>Oftalmometr</a:t>
            </a:r>
            <a:endParaRPr lang="cs-CZ" dirty="0"/>
          </a:p>
          <a:p>
            <a:pPr>
              <a:lnSpc>
                <a:spcPct val="100000"/>
              </a:lnSpc>
            </a:pPr>
            <a:r>
              <a:rPr lang="cs-CZ" dirty="0"/>
              <a:t>Subjektivní</a:t>
            </a:r>
          </a:p>
          <a:p>
            <a:pPr lvl="1"/>
            <a:r>
              <a:rPr lang="cs-CZ" dirty="0"/>
              <a:t>Fuchsovy obrazce – </a:t>
            </a:r>
            <a:r>
              <a:rPr lang="cs-CZ" sz="1800" dirty="0"/>
              <a:t>Vyšetřovací nástroj pro základní </a:t>
            </a:r>
            <a:r>
              <a:rPr lang="cs-CZ" sz="1800" dirty="0" smtClean="0"/>
              <a:t/>
            </a:r>
            <a:br>
              <a:rPr lang="cs-CZ" sz="1800" dirty="0" smtClean="0"/>
            </a:br>
            <a:r>
              <a:rPr lang="cs-CZ" sz="1800" dirty="0" smtClean="0"/>
              <a:t>hodnocení </a:t>
            </a:r>
            <a:r>
              <a:rPr lang="cs-CZ" sz="1800" dirty="0"/>
              <a:t>astigmatismu. Vyšetřovaná osoba se </a:t>
            </a:r>
            <a:r>
              <a:rPr lang="cs-CZ" sz="1800" dirty="0" smtClean="0"/>
              <a:t>postaví </a:t>
            </a:r>
            <a:br>
              <a:rPr lang="cs-CZ" sz="1800" dirty="0" smtClean="0"/>
            </a:br>
            <a:r>
              <a:rPr lang="cs-CZ" sz="1800" dirty="0" smtClean="0"/>
              <a:t>proti </a:t>
            </a:r>
            <a:r>
              <a:rPr lang="cs-CZ" sz="1800" dirty="0"/>
              <a:t>obrazci kruhového tvaru (vyplněného mezikružím </a:t>
            </a:r>
            <a:r>
              <a:rPr lang="cs-CZ" sz="1800" dirty="0" smtClean="0"/>
              <a:t>nebo </a:t>
            </a:r>
            <a:r>
              <a:rPr lang="cs-CZ" sz="1800" dirty="0"/>
              <a:t>pruhovými obdélníky) a fixuje jedním otevřeným okem střed. </a:t>
            </a:r>
            <a:r>
              <a:rPr lang="cs-CZ" sz="1800" dirty="0" smtClean="0"/>
              <a:t>Sám </a:t>
            </a:r>
            <a:r>
              <a:rPr lang="cs-CZ" sz="1800" dirty="0"/>
              <a:t>sleduje zda se mu obraz jeví rovnoměrně nebo je místy deformovaný.</a:t>
            </a:r>
          </a:p>
        </p:txBody>
      </p:sp>
    </p:spTree>
    <p:extLst>
      <p:ext uri="{BB962C8B-B14F-4D97-AF65-F5344CB8AC3E}">
        <p14:creationId xmlns:p14="http://schemas.microsoft.com/office/powerpoint/2010/main" val="89463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smtClean="0"/>
              <a:t>Weberova zkouška (W)</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Rozezvučenou ladičku dáme do střední čáry na temeno, ptáme se pacienta, kde ji slyší více.</a:t>
            </a:r>
          </a:p>
          <a:p>
            <a:pPr>
              <a:lnSpc>
                <a:spcPct val="100000"/>
              </a:lnSpc>
            </a:pPr>
            <a:endParaRPr lang="cs-CZ" dirty="0"/>
          </a:p>
          <a:p>
            <a:pPr>
              <a:lnSpc>
                <a:spcPct val="100000"/>
              </a:lnSpc>
            </a:pPr>
            <a:r>
              <a:rPr lang="cs-CZ" dirty="0"/>
              <a:t>Když </a:t>
            </a:r>
            <a:r>
              <a:rPr lang="cs-CZ" dirty="0" err="1"/>
              <a:t>lateralizuje</a:t>
            </a:r>
            <a:r>
              <a:rPr lang="cs-CZ" dirty="0"/>
              <a:t> do ucha hůře slyšícího → převodní vada tohoto ucha.</a:t>
            </a:r>
          </a:p>
          <a:p>
            <a:pPr>
              <a:lnSpc>
                <a:spcPct val="100000"/>
              </a:lnSpc>
            </a:pPr>
            <a:r>
              <a:rPr lang="cs-CZ" dirty="0"/>
              <a:t>Když </a:t>
            </a:r>
            <a:r>
              <a:rPr lang="cs-CZ" dirty="0" err="1"/>
              <a:t>lateralizuje</a:t>
            </a:r>
            <a:r>
              <a:rPr lang="cs-CZ" dirty="0"/>
              <a:t> do ucha lépe slyšícího → to druhé má percepční vadu.</a:t>
            </a:r>
          </a:p>
          <a:p>
            <a:pPr>
              <a:lnSpc>
                <a:spcPct val="100000"/>
              </a:lnSpc>
            </a:pPr>
            <a:r>
              <a:rPr lang="cs-CZ" dirty="0" err="1"/>
              <a:t>Lateralizaci</a:t>
            </a:r>
            <a:r>
              <a:rPr lang="cs-CZ" dirty="0"/>
              <a:t> označujeme (W→), </a:t>
            </a:r>
            <a:r>
              <a:rPr lang="cs-CZ" dirty="0" smtClean="0"/>
              <a:t/>
            </a:r>
            <a:br>
              <a:rPr lang="cs-CZ" dirty="0" smtClean="0"/>
            </a:br>
            <a:r>
              <a:rPr lang="cs-CZ" dirty="0" smtClean="0"/>
              <a:t>normální </a:t>
            </a:r>
            <a:r>
              <a:rPr lang="cs-CZ" dirty="0"/>
              <a:t>nález (‹W</a:t>
            </a:r>
            <a:r>
              <a:rPr lang="cs-CZ" dirty="0" smtClean="0"/>
              <a:t>›)</a:t>
            </a:r>
          </a:p>
          <a:p>
            <a:pPr>
              <a:lnSpc>
                <a:spcPct val="100000"/>
              </a:lnSpc>
            </a:pPr>
            <a:r>
              <a:rPr lang="cs-CZ" dirty="0" smtClean="0"/>
              <a:t>Porovnávají se doby slyšitelnosti </a:t>
            </a:r>
            <a:br>
              <a:rPr lang="cs-CZ" dirty="0" smtClean="0"/>
            </a:br>
            <a:r>
              <a:rPr lang="cs-CZ" dirty="0" smtClean="0"/>
              <a:t>levého a pravého ucha</a:t>
            </a:r>
            <a:endParaRPr lang="cs-CZ" dirty="0"/>
          </a:p>
        </p:txBody>
      </p:sp>
      <p:pic>
        <p:nvPicPr>
          <p:cNvPr id="1026" name="Picture 2" descr="C:\Users\Johanka\Desktop\FRMU 2018\Prezentace\podzim téma 2 - zrak\materiály a obrázky\ladič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227" y="3438174"/>
            <a:ext cx="2074718" cy="312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7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err="1" smtClean="0"/>
              <a:t>Rinneho</a:t>
            </a:r>
            <a:r>
              <a:rPr lang="cs-CZ" dirty="0" smtClean="0"/>
              <a:t> zkouška (R)</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Srovnává slyšení kostního a vzdušného slyšení téhož ucha.</a:t>
            </a:r>
          </a:p>
          <a:p>
            <a:pPr>
              <a:lnSpc>
                <a:spcPct val="100000"/>
              </a:lnSpc>
            </a:pPr>
            <a:r>
              <a:rPr lang="cs-CZ" dirty="0"/>
              <a:t>Zdravé ucho a percepčně nedoslýchavé slyší déle ladičku vzdušně než přes kost → tedy </a:t>
            </a:r>
            <a:r>
              <a:rPr lang="cs-CZ" dirty="0" err="1"/>
              <a:t>Rinneho</a:t>
            </a:r>
            <a:r>
              <a:rPr lang="cs-CZ" dirty="0"/>
              <a:t> zkouška je pozitivní (R+).</a:t>
            </a:r>
          </a:p>
          <a:p>
            <a:pPr>
              <a:lnSpc>
                <a:spcPct val="100000"/>
              </a:lnSpc>
            </a:pPr>
            <a:r>
              <a:rPr lang="cs-CZ" dirty="0"/>
              <a:t>U převodní nedoslýchavosti – nemocný slyší lépe a déle kostní vedení (R−</a:t>
            </a:r>
            <a:r>
              <a:rPr lang="cs-CZ" dirty="0" smtClean="0"/>
              <a:t>).</a:t>
            </a:r>
          </a:p>
          <a:p>
            <a:pPr>
              <a:lnSpc>
                <a:spcPct val="100000"/>
              </a:lnSpc>
            </a:pPr>
            <a:r>
              <a:rPr lang="cs-CZ" dirty="0" smtClean="0"/>
              <a:t>Srovnává se doba slyšitelnosti ladičky </a:t>
            </a:r>
            <a:br>
              <a:rPr lang="cs-CZ" dirty="0" smtClean="0"/>
            </a:br>
            <a:r>
              <a:rPr lang="cs-CZ" dirty="0" smtClean="0"/>
              <a:t>kostním vedením a vzdušným vedením</a:t>
            </a:r>
            <a:endParaRPr lang="cs-CZ" dirty="0"/>
          </a:p>
        </p:txBody>
      </p:sp>
      <p:pic>
        <p:nvPicPr>
          <p:cNvPr id="2050" name="Picture 2" descr="C:\Users\Johanka\Desktop\FRMU 2018\Prezentace\podzim téma 2 - zrak\materiály a obrázky\stažený sou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091" y="2993736"/>
            <a:ext cx="2403847" cy="362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7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6" name="Nadpis 3"/>
          <p:cNvSpPr>
            <a:spLocks noGrp="1"/>
          </p:cNvSpPr>
          <p:nvPr>
            <p:ph type="title"/>
          </p:nvPr>
        </p:nvSpPr>
        <p:spPr>
          <a:xfrm>
            <a:off x="398502" y="2900365"/>
            <a:ext cx="11361600" cy="1171580"/>
          </a:xfrm>
        </p:spPr>
        <p:txBody>
          <a:bodyPr/>
          <a:lstStyle/>
          <a:p>
            <a:pPr algn="ctr"/>
            <a:r>
              <a:rPr lang="cs-CZ" dirty="0" smtClean="0"/>
              <a:t>Vestibulární systém</a:t>
            </a:r>
            <a:endParaRPr lang="cs-CZ" dirty="0"/>
          </a:p>
        </p:txBody>
      </p:sp>
    </p:spTree>
    <p:extLst>
      <p:ext uri="{BB962C8B-B14F-4D97-AF65-F5344CB8AC3E}">
        <p14:creationId xmlns:p14="http://schemas.microsoft.com/office/powerpoint/2010/main" val="3994842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Nystagmus</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Rytmický kmitavý pohyb očních bulbů</a:t>
            </a:r>
          </a:p>
          <a:p>
            <a:pPr>
              <a:lnSpc>
                <a:spcPct val="100000"/>
              </a:lnSpc>
            </a:pPr>
            <a:r>
              <a:rPr lang="cs-CZ" dirty="0"/>
              <a:t>Skládá se </a:t>
            </a:r>
            <a:r>
              <a:rPr lang="cs-CZ" dirty="0" smtClean="0"/>
              <a:t>z </a:t>
            </a:r>
            <a:r>
              <a:rPr lang="cs-CZ" dirty="0"/>
              <a:t>rychlé (</a:t>
            </a:r>
            <a:r>
              <a:rPr lang="cs-CZ" dirty="0" err="1"/>
              <a:t>sakadické</a:t>
            </a:r>
            <a:r>
              <a:rPr lang="cs-CZ" dirty="0" smtClean="0"/>
              <a:t>) a pomalé </a:t>
            </a:r>
            <a:r>
              <a:rPr lang="cs-CZ" dirty="0"/>
              <a:t>složky, které se pravidelně střídají</a:t>
            </a:r>
          </a:p>
          <a:p>
            <a:pPr>
              <a:lnSpc>
                <a:spcPct val="100000"/>
              </a:lnSpc>
            </a:pPr>
            <a:r>
              <a:rPr lang="cs-CZ" dirty="0"/>
              <a:t>Směr nystagmu se určuje podle směru rychlé složky (</a:t>
            </a:r>
            <a:r>
              <a:rPr lang="cs-CZ" dirty="0" err="1"/>
              <a:t>sakád</a:t>
            </a:r>
            <a:r>
              <a:rPr lang="cs-CZ" dirty="0"/>
              <a:t>)</a:t>
            </a:r>
          </a:p>
          <a:p>
            <a:pPr>
              <a:lnSpc>
                <a:spcPct val="100000"/>
              </a:lnSpc>
            </a:pPr>
            <a:r>
              <a:rPr lang="cs-CZ" dirty="0"/>
              <a:t>Spontánní (nevyprovokovaný) nystagmus je vždy patologický </a:t>
            </a:r>
            <a:br>
              <a:rPr lang="cs-CZ" dirty="0"/>
            </a:br>
            <a:r>
              <a:rPr lang="cs-CZ" dirty="0" smtClean="0"/>
              <a:t>(poškození vestibulárního systému, nervových drah nebo mozkových center)</a:t>
            </a:r>
            <a:endParaRPr lang="cs-CZ" dirty="0"/>
          </a:p>
        </p:txBody>
      </p:sp>
      <p:pic>
        <p:nvPicPr>
          <p:cNvPr id="6" name="Obrázek 5" descr="Optokinetic_nystagmu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4966" y="3861048"/>
            <a:ext cx="388843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394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Vestibulární aparát</a:t>
            </a:r>
            <a:endParaRPr lang="en-GB" dirty="0"/>
          </a:p>
        </p:txBody>
      </p:sp>
      <p:sp>
        <p:nvSpPr>
          <p:cNvPr id="5" name="Zástupný symbol pro obsah 4"/>
          <p:cNvSpPr>
            <a:spLocks noGrp="1"/>
          </p:cNvSpPr>
          <p:nvPr>
            <p:ph idx="1"/>
          </p:nvPr>
        </p:nvSpPr>
        <p:spPr>
          <a:xfrm>
            <a:off x="436963" y="1135063"/>
            <a:ext cx="7328613" cy="5243966"/>
          </a:xfrm>
        </p:spPr>
        <p:txBody>
          <a:bodyPr/>
          <a:lstStyle/>
          <a:p>
            <a:pPr>
              <a:lnSpc>
                <a:spcPct val="100000"/>
              </a:lnSpc>
            </a:pPr>
            <a:r>
              <a:rPr lang="cs-CZ" dirty="0"/>
              <a:t>Funkce vzhledem ke zraku: </a:t>
            </a:r>
            <a:r>
              <a:rPr lang="cs-CZ" b="1" dirty="0" err="1"/>
              <a:t>vestibulookulární</a:t>
            </a:r>
            <a:r>
              <a:rPr lang="cs-CZ" b="1" dirty="0"/>
              <a:t> reflexy </a:t>
            </a:r>
            <a:r>
              <a:rPr lang="cs-CZ" dirty="0"/>
              <a:t>- stabilizace retinálního obrazu a udržení zrakové ostrosti při pohybu</a:t>
            </a:r>
          </a:p>
          <a:p>
            <a:pPr>
              <a:lnSpc>
                <a:spcPct val="100000"/>
              </a:lnSpc>
            </a:pPr>
            <a:endParaRPr lang="cs-CZ" dirty="0"/>
          </a:p>
          <a:p>
            <a:pPr>
              <a:lnSpc>
                <a:spcPct val="100000"/>
              </a:lnSpc>
            </a:pPr>
            <a:r>
              <a:rPr lang="cs-CZ" sz="2400" b="1" dirty="0"/>
              <a:t>Polokruhovité kanálky </a:t>
            </a:r>
            <a:r>
              <a:rPr lang="cs-CZ" sz="2400" dirty="0"/>
              <a:t>(kinetické </a:t>
            </a:r>
            <a:r>
              <a:rPr lang="cs-CZ" sz="2400" dirty="0" smtClean="0"/>
              <a:t>čidlo)</a:t>
            </a:r>
            <a:br>
              <a:rPr lang="cs-CZ" sz="2400" dirty="0" smtClean="0"/>
            </a:br>
            <a:r>
              <a:rPr lang="cs-CZ" sz="2400" dirty="0" err="1" smtClean="0"/>
              <a:t>cristae</a:t>
            </a:r>
            <a:r>
              <a:rPr lang="cs-CZ" sz="2400" dirty="0" smtClean="0"/>
              <a:t> </a:t>
            </a:r>
            <a:r>
              <a:rPr lang="cs-CZ" sz="2400" dirty="0" err="1"/>
              <a:t>ampullares</a:t>
            </a:r>
            <a:r>
              <a:rPr lang="cs-CZ" sz="2400" dirty="0"/>
              <a:t>, reakce na úhlové </a:t>
            </a:r>
            <a:r>
              <a:rPr lang="cs-CZ" sz="2400" dirty="0" smtClean="0"/>
              <a:t>zrychlení (rotace hlavy)</a:t>
            </a:r>
            <a:endParaRPr lang="cs-CZ" sz="2400" dirty="0"/>
          </a:p>
          <a:p>
            <a:pPr>
              <a:lnSpc>
                <a:spcPct val="100000"/>
              </a:lnSpc>
            </a:pPr>
            <a:r>
              <a:rPr lang="cs-CZ" sz="2400" b="1" dirty="0" err="1"/>
              <a:t>Utriculus</a:t>
            </a:r>
            <a:r>
              <a:rPr lang="cs-CZ" sz="2400" b="1" dirty="0"/>
              <a:t>, </a:t>
            </a:r>
            <a:r>
              <a:rPr lang="cs-CZ" sz="2400" b="1" dirty="0" err="1"/>
              <a:t>sacculus</a:t>
            </a:r>
            <a:r>
              <a:rPr lang="cs-CZ" sz="2400" b="1" dirty="0"/>
              <a:t> </a:t>
            </a:r>
            <a:r>
              <a:rPr lang="cs-CZ" sz="2400" dirty="0"/>
              <a:t>- </a:t>
            </a:r>
            <a:r>
              <a:rPr lang="cs-CZ" sz="2400" dirty="0" err="1"/>
              <a:t>maculae</a:t>
            </a:r>
            <a:r>
              <a:rPr lang="cs-CZ" sz="2400" dirty="0"/>
              <a:t> </a:t>
            </a:r>
            <a:r>
              <a:rPr lang="cs-CZ" sz="2400" dirty="0" err="1"/>
              <a:t>staticae</a:t>
            </a:r>
            <a:r>
              <a:rPr lang="cs-CZ" sz="2400" dirty="0"/>
              <a:t> </a:t>
            </a:r>
            <a:br>
              <a:rPr lang="cs-CZ" sz="2400" dirty="0"/>
            </a:br>
            <a:r>
              <a:rPr lang="cs-CZ" sz="2400" dirty="0"/>
              <a:t>(statické čidlo) </a:t>
            </a:r>
            <a:r>
              <a:rPr lang="cs-CZ" sz="2400" dirty="0" smtClean="0"/>
              <a:t/>
            </a:r>
            <a:br>
              <a:rPr lang="cs-CZ" sz="2400" dirty="0" smtClean="0"/>
            </a:br>
            <a:r>
              <a:rPr lang="cs-CZ" sz="2400" dirty="0" smtClean="0"/>
              <a:t>lineární </a:t>
            </a:r>
            <a:r>
              <a:rPr lang="cs-CZ" sz="2400" dirty="0"/>
              <a:t>akcelerace, poloha hlavy v gravitačním </a:t>
            </a:r>
            <a:r>
              <a:rPr lang="cs-CZ" sz="2400" dirty="0" smtClean="0"/>
              <a:t>poli (registrace statické polohy hlavy)</a:t>
            </a:r>
            <a:endParaRPr lang="cs-CZ" sz="2400" dirty="0"/>
          </a:p>
        </p:txBody>
      </p:sp>
      <p:pic>
        <p:nvPicPr>
          <p:cNvPr id="6" name="Obrázek 5" descr="Obrázek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086" y="55082"/>
            <a:ext cx="4398963" cy="66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386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Vestibulární aparát</a:t>
            </a:r>
            <a:r>
              <a:rPr lang="cs-CZ" sz="3200" dirty="0"/>
              <a:t> – polokruhovité kanálky</a:t>
            </a:r>
          </a:p>
        </p:txBody>
      </p:sp>
      <p:pic>
        <p:nvPicPr>
          <p:cNvPr id="6" name="Picture 2" descr="C:\Users\Johanka\Desktop\výuka\prezentace k praktikám ppt\Nové verze praktik\Nystagmus a reakční doba\obrázky\M9780323045827-008-f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410" y="2714681"/>
            <a:ext cx="5712468" cy="40986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ýsledek obrázku pro vestibulární syst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60" y="3068960"/>
            <a:ext cx="4845230" cy="3471147"/>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414686" y="6464360"/>
            <a:ext cx="6092825" cy="307777"/>
          </a:xfrm>
          <a:prstGeom prst="rect">
            <a:avLst/>
          </a:prstGeom>
        </p:spPr>
        <p:txBody>
          <a:bodyPr>
            <a:spAutoFit/>
          </a:bodyPr>
          <a:lstStyle/>
          <a:p>
            <a:r>
              <a:rPr lang="cs-CZ" sz="1400" dirty="0"/>
              <a:t>http://users.atw.hu/blp6/BLP6/HTML/C0089780323045827.htm</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Zrychlený pohyb hlavy vyvolá pohyb endolymfy (tekutiny) v kanálku</a:t>
            </a:r>
          </a:p>
          <a:p>
            <a:pPr>
              <a:lnSpc>
                <a:spcPct val="100000"/>
              </a:lnSpc>
            </a:pPr>
            <a:r>
              <a:rPr lang="cs-CZ" dirty="0"/>
              <a:t>Endolymfa ohne </a:t>
            </a:r>
            <a:r>
              <a:rPr lang="cs-CZ" dirty="0" err="1"/>
              <a:t>cílie</a:t>
            </a:r>
            <a:r>
              <a:rPr lang="cs-CZ" dirty="0"/>
              <a:t> – záznam pohybu hlavy </a:t>
            </a:r>
          </a:p>
          <a:p>
            <a:pPr>
              <a:lnSpc>
                <a:spcPct val="100000"/>
              </a:lnSpc>
            </a:pPr>
            <a:r>
              <a:rPr lang="cs-CZ" dirty="0"/>
              <a:t>Tři polokruhovité kanálky jsou na sebe kolmé, takže poskytují informaci o pohybu hlavy ve všech třech rozměrech</a:t>
            </a:r>
          </a:p>
        </p:txBody>
      </p:sp>
    </p:spTree>
    <p:extLst>
      <p:ext uri="{BB962C8B-B14F-4D97-AF65-F5344CB8AC3E}">
        <p14:creationId xmlns:p14="http://schemas.microsoft.com/office/powerpoint/2010/main" val="31063843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err="1" smtClean="0"/>
              <a:t>Vestibulookulární</a:t>
            </a:r>
            <a:r>
              <a:rPr lang="cs-CZ" dirty="0" smtClean="0"/>
              <a:t> reflex</a:t>
            </a:r>
            <a:endParaRPr lang="en-GB" sz="3200" dirty="0"/>
          </a:p>
        </p:txBody>
      </p:sp>
      <p:sp>
        <p:nvSpPr>
          <p:cNvPr id="5" name="Zástupný symbol pro obsah 4"/>
          <p:cNvSpPr>
            <a:spLocks noGrp="1"/>
          </p:cNvSpPr>
          <p:nvPr>
            <p:ph idx="1"/>
          </p:nvPr>
        </p:nvSpPr>
        <p:spPr>
          <a:xfrm>
            <a:off x="436962" y="1135063"/>
            <a:ext cx="6737255" cy="3300459"/>
          </a:xfrm>
        </p:spPr>
        <p:txBody>
          <a:bodyPr/>
          <a:lstStyle/>
          <a:p>
            <a:pPr>
              <a:lnSpc>
                <a:spcPct val="100000"/>
              </a:lnSpc>
            </a:pPr>
            <a:r>
              <a:rPr lang="cs-CZ" dirty="0"/>
              <a:t>Reflex mozkového </a:t>
            </a:r>
            <a:r>
              <a:rPr lang="cs-CZ" dirty="0" smtClean="0"/>
              <a:t>kmene</a:t>
            </a:r>
          </a:p>
          <a:p>
            <a:pPr>
              <a:lnSpc>
                <a:spcPct val="100000"/>
              </a:lnSpc>
            </a:pPr>
            <a:r>
              <a:rPr lang="cs-CZ" dirty="0" smtClean="0"/>
              <a:t>Funkce: stabilizace </a:t>
            </a:r>
            <a:r>
              <a:rPr lang="cs-CZ" dirty="0"/>
              <a:t>retinálního obrazu a udržení zrakové ostrosti při </a:t>
            </a:r>
            <a:r>
              <a:rPr lang="cs-CZ" dirty="0" smtClean="0"/>
              <a:t>pohybu</a:t>
            </a:r>
          </a:p>
          <a:p>
            <a:pPr>
              <a:lnSpc>
                <a:spcPct val="100000"/>
              </a:lnSpc>
            </a:pPr>
            <a:r>
              <a:rPr lang="cs-CZ" sz="2400" dirty="0" smtClean="0"/>
              <a:t>Každý </a:t>
            </a:r>
            <a:r>
              <a:rPr lang="cs-CZ" sz="2400" dirty="0"/>
              <a:t>kanálek je spojen s tím párem okohybných svalů, které působí spřažení pohybů očí v jeho </a:t>
            </a:r>
            <a:r>
              <a:rPr lang="cs-CZ" sz="2400" dirty="0" smtClean="0"/>
              <a:t>rovině</a:t>
            </a:r>
          </a:p>
          <a:p>
            <a:pPr lvl="1"/>
            <a:r>
              <a:rPr lang="cs-CZ" dirty="0" smtClean="0"/>
              <a:t>Např. </a:t>
            </a:r>
            <a:r>
              <a:rPr lang="cs-CZ" dirty="0"/>
              <a:t>p</a:t>
            </a:r>
            <a:r>
              <a:rPr lang="cs-CZ" dirty="0" smtClean="0"/>
              <a:t>okud otočíme hlavu doleva, endolymfa v kanálku setrvačností půjde proti směru rotace – pohyb očí kopíruje pohyb endolymfy - oči tedy budou rotovat doprava, proti směru rotace</a:t>
            </a:r>
          </a:p>
        </p:txBody>
      </p:sp>
      <p:pic>
        <p:nvPicPr>
          <p:cNvPr id="6" name="Zástupný symbol pro obsah 3" descr="Obrázek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46627" y="419939"/>
            <a:ext cx="4772273" cy="5955741"/>
          </a:xfrm>
          <a:prstGeom prst="rect">
            <a:avLst/>
          </a:prstGeom>
        </p:spPr>
      </p:pic>
      <p:pic>
        <p:nvPicPr>
          <p:cNvPr id="7" name="Obrázek 4" descr="Obrázek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0256" y="4451675"/>
            <a:ext cx="29019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815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barvocitu</a:t>
            </a:r>
          </a:p>
        </p:txBody>
      </p:sp>
      <p:sp>
        <p:nvSpPr>
          <p:cNvPr id="5" name="Zástupný symbol pro obsah 4"/>
          <p:cNvSpPr>
            <a:spLocks noGrp="1"/>
          </p:cNvSpPr>
          <p:nvPr>
            <p:ph idx="1"/>
          </p:nvPr>
        </p:nvSpPr>
        <p:spPr>
          <a:xfrm>
            <a:off x="413213" y="1016313"/>
            <a:ext cx="11652118" cy="5243966"/>
          </a:xfrm>
        </p:spPr>
        <p:txBody>
          <a:bodyPr/>
          <a:lstStyle/>
          <a:p>
            <a:pPr>
              <a:lnSpc>
                <a:spcPct val="100000"/>
              </a:lnSpc>
            </a:pPr>
            <a:r>
              <a:rPr lang="cs-CZ" sz="2400" dirty="0"/>
              <a:t>Souhrnný název pro neschopnost </a:t>
            </a:r>
            <a:r>
              <a:rPr lang="cs-CZ" sz="2400" dirty="0" smtClean="0"/>
              <a:t/>
            </a:r>
            <a:br>
              <a:rPr lang="cs-CZ" sz="2400" dirty="0" smtClean="0"/>
            </a:br>
            <a:r>
              <a:rPr lang="cs-CZ" sz="2400" dirty="0" smtClean="0"/>
              <a:t>rozeznávat </a:t>
            </a:r>
            <a:r>
              <a:rPr lang="cs-CZ" sz="2400" dirty="0"/>
              <a:t>správně barvy se nazývá </a:t>
            </a:r>
            <a:r>
              <a:rPr lang="cs-CZ" sz="2400" dirty="0" smtClean="0"/>
              <a:t>barvoslepost</a:t>
            </a:r>
            <a:endParaRPr lang="cs-CZ" sz="2400" dirty="0"/>
          </a:p>
          <a:p>
            <a:pPr>
              <a:lnSpc>
                <a:spcPct val="100000"/>
              </a:lnSpc>
            </a:pPr>
            <a:r>
              <a:rPr lang="cs-CZ" dirty="0"/>
              <a:t>Monochromázie – barvoslepost</a:t>
            </a:r>
          </a:p>
          <a:p>
            <a:pPr lvl="1"/>
            <a:r>
              <a:rPr lang="cs-CZ" dirty="0"/>
              <a:t>Tyčinková (Achromatopsie) – absence všech čípků.</a:t>
            </a:r>
          </a:p>
          <a:p>
            <a:pPr lvl="1"/>
            <a:r>
              <a:rPr lang="cs-CZ" dirty="0"/>
              <a:t>Čípková – absence 2 druhů čípků, nejčastěji červené a zelené. </a:t>
            </a:r>
          </a:p>
          <a:p>
            <a:pPr>
              <a:lnSpc>
                <a:spcPct val="100000"/>
              </a:lnSpc>
            </a:pPr>
            <a:r>
              <a:rPr lang="cs-CZ" dirty="0"/>
              <a:t>Dichromázie (Daltonismus)</a:t>
            </a:r>
          </a:p>
          <a:p>
            <a:pPr lvl="1"/>
            <a:r>
              <a:rPr lang="cs-CZ" dirty="0" err="1"/>
              <a:t>Protanopie</a:t>
            </a:r>
            <a:r>
              <a:rPr lang="cs-CZ" dirty="0"/>
              <a:t>  - absence čípků citlivých na červené barevné spektrum.</a:t>
            </a:r>
          </a:p>
          <a:p>
            <a:pPr lvl="1"/>
            <a:r>
              <a:rPr lang="cs-CZ" dirty="0"/>
              <a:t>Deuteranopie – absence čípků citlivých na zelené barevné spektrum.</a:t>
            </a:r>
          </a:p>
          <a:p>
            <a:pPr lvl="1"/>
            <a:r>
              <a:rPr lang="cs-CZ" dirty="0"/>
              <a:t>Tritanopie – absence čípků citlivých na modré barevné spektrum. </a:t>
            </a:r>
          </a:p>
          <a:p>
            <a:pPr>
              <a:lnSpc>
                <a:spcPct val="100000"/>
              </a:lnSpc>
            </a:pPr>
            <a:r>
              <a:rPr lang="cs-CZ" dirty="0"/>
              <a:t>Anomální </a:t>
            </a:r>
            <a:r>
              <a:rPr lang="cs-CZ" dirty="0" err="1"/>
              <a:t>trichromázie</a:t>
            </a:r>
            <a:r>
              <a:rPr lang="cs-CZ" dirty="0"/>
              <a:t>  - </a:t>
            </a:r>
            <a:r>
              <a:rPr lang="cs-CZ" sz="2400" dirty="0"/>
              <a:t>neadekvátní reakce čípků příslušné barevné citlivosti.</a:t>
            </a:r>
          </a:p>
          <a:p>
            <a:pPr lvl="1"/>
            <a:r>
              <a:rPr lang="cs-CZ" dirty="0" err="1"/>
              <a:t>Protanomálie</a:t>
            </a:r>
            <a:r>
              <a:rPr lang="cs-CZ" dirty="0"/>
              <a:t> – čípky mají nesprávné vnímání na dlouhých vlnových délkách (červená).Postižený tak nevnímá správně smíšená světla a kontrasty.</a:t>
            </a:r>
          </a:p>
          <a:p>
            <a:pPr lvl="1"/>
            <a:r>
              <a:rPr lang="cs-CZ" dirty="0" err="1"/>
              <a:t>Deuternomálie</a:t>
            </a:r>
            <a:r>
              <a:rPr lang="cs-CZ" dirty="0"/>
              <a:t> – čípky mají nesprávné vnímání vlnové délky zelené barvy.  Zelená vlnová délka se posune směrem k červené části spektra, což vede ke snížení citlivosti na zelené oblasti spektra.</a:t>
            </a:r>
          </a:p>
          <a:p>
            <a:pPr lvl="1"/>
            <a:r>
              <a:rPr lang="cs-CZ" dirty="0" err="1"/>
              <a:t>Tritanomálie</a:t>
            </a:r>
            <a:r>
              <a:rPr lang="cs-CZ" dirty="0"/>
              <a:t> – čípky vnímají nesprávně krátké vlnové délky (modrý). Krátká vlnová délka se posune směrem k zelené oblasti spektra, což vede ke snížení modré oblasti spektra.</a:t>
            </a:r>
          </a:p>
        </p:txBody>
      </p:sp>
      <p:pic>
        <p:nvPicPr>
          <p:cNvPr id="6" name="Picture 2" descr="http://image.slidesharecdn.com/wordcamp-accessibilite-tony-archambeau-140118175454-phpapp01/95/accessibilit-wordpress-crer-des-sites-pour-tous-les-utilisateurs-30-638.jpg?cb=1391084632"/>
          <p:cNvPicPr>
            <a:picLocks noChangeAspect="1" noChangeArrowheads="1"/>
          </p:cNvPicPr>
          <p:nvPr/>
        </p:nvPicPr>
        <p:blipFill rotWithShape="1">
          <a:blip r:embed="rId2">
            <a:extLst>
              <a:ext uri="{28A0092B-C50C-407E-A947-70E740481C1C}">
                <a14:useLocalDpi xmlns:a14="http://schemas.microsoft.com/office/drawing/2010/main" val="0"/>
              </a:ext>
            </a:extLst>
          </a:blip>
          <a:srcRect l="3083" t="34273" r="1619" b="46302"/>
          <a:stretch/>
        </p:blipFill>
        <p:spPr bwMode="auto">
          <a:xfrm>
            <a:off x="5676900" y="248807"/>
            <a:ext cx="5791200" cy="886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803167" y="1123162"/>
            <a:ext cx="1219200" cy="307777"/>
          </a:xfrm>
          <a:prstGeom prst="rect">
            <a:avLst/>
          </a:prstGeom>
          <a:noFill/>
        </p:spPr>
        <p:txBody>
          <a:bodyPr wrap="square" rtlCol="0">
            <a:spAutoFit/>
          </a:bodyPr>
          <a:lstStyle/>
          <a:p>
            <a:r>
              <a:rPr lang="cs-CZ" sz="1400" dirty="0" smtClean="0"/>
              <a:t>Trichromát</a:t>
            </a:r>
          </a:p>
        </p:txBody>
      </p:sp>
      <p:sp>
        <p:nvSpPr>
          <p:cNvPr id="8" name="TextovéPole 7"/>
          <p:cNvSpPr txBox="1"/>
          <p:nvPr/>
        </p:nvSpPr>
        <p:spPr>
          <a:xfrm>
            <a:off x="6981983" y="1120489"/>
            <a:ext cx="1219200" cy="307777"/>
          </a:xfrm>
          <a:prstGeom prst="rect">
            <a:avLst/>
          </a:prstGeom>
          <a:noFill/>
        </p:spPr>
        <p:txBody>
          <a:bodyPr wrap="square" rtlCol="0">
            <a:spAutoFit/>
          </a:bodyPr>
          <a:lstStyle/>
          <a:p>
            <a:r>
              <a:rPr lang="cs-CZ" sz="1400" dirty="0" smtClean="0"/>
              <a:t>Protanop</a:t>
            </a:r>
          </a:p>
        </p:txBody>
      </p:sp>
      <p:sp>
        <p:nvSpPr>
          <p:cNvPr id="9" name="TextovéPole 8"/>
          <p:cNvSpPr txBox="1"/>
          <p:nvPr/>
        </p:nvSpPr>
        <p:spPr>
          <a:xfrm>
            <a:off x="8130260" y="1112637"/>
            <a:ext cx="1344863" cy="307777"/>
          </a:xfrm>
          <a:prstGeom prst="rect">
            <a:avLst/>
          </a:prstGeom>
          <a:noFill/>
        </p:spPr>
        <p:txBody>
          <a:bodyPr wrap="square" rtlCol="0">
            <a:spAutoFit/>
          </a:bodyPr>
          <a:lstStyle/>
          <a:p>
            <a:r>
              <a:rPr lang="cs-CZ" sz="1400" dirty="0" smtClean="0"/>
              <a:t>Deuteranop</a:t>
            </a:r>
          </a:p>
        </p:txBody>
      </p:sp>
      <p:sp>
        <p:nvSpPr>
          <p:cNvPr id="10" name="TextovéPole 9"/>
          <p:cNvSpPr txBox="1"/>
          <p:nvPr/>
        </p:nvSpPr>
        <p:spPr>
          <a:xfrm>
            <a:off x="9309076" y="1120489"/>
            <a:ext cx="1344863" cy="307777"/>
          </a:xfrm>
          <a:prstGeom prst="rect">
            <a:avLst/>
          </a:prstGeom>
          <a:noFill/>
        </p:spPr>
        <p:txBody>
          <a:bodyPr wrap="square" rtlCol="0">
            <a:spAutoFit/>
          </a:bodyPr>
          <a:lstStyle/>
          <a:p>
            <a:r>
              <a:rPr lang="cs-CZ" sz="1400" dirty="0" smtClean="0"/>
              <a:t>Tritanop</a:t>
            </a:r>
          </a:p>
        </p:txBody>
      </p:sp>
      <p:sp>
        <p:nvSpPr>
          <p:cNvPr id="11" name="TextovéPole 10"/>
          <p:cNvSpPr txBox="1"/>
          <p:nvPr/>
        </p:nvSpPr>
        <p:spPr>
          <a:xfrm>
            <a:off x="10238953" y="1112636"/>
            <a:ext cx="1617718" cy="307777"/>
          </a:xfrm>
          <a:prstGeom prst="rect">
            <a:avLst/>
          </a:prstGeom>
          <a:noFill/>
        </p:spPr>
        <p:txBody>
          <a:bodyPr wrap="square" rtlCol="0">
            <a:spAutoFit/>
          </a:bodyPr>
          <a:lstStyle/>
          <a:p>
            <a:r>
              <a:rPr lang="cs-CZ" sz="1400" dirty="0"/>
              <a:t>M</a:t>
            </a:r>
            <a:r>
              <a:rPr lang="cs-CZ" sz="1400" dirty="0" smtClean="0"/>
              <a:t>onochromát</a:t>
            </a:r>
          </a:p>
        </p:txBody>
      </p:sp>
    </p:spTree>
    <p:extLst>
      <p:ext uri="{BB962C8B-B14F-4D97-AF65-F5344CB8AC3E}">
        <p14:creationId xmlns:p14="http://schemas.microsoft.com/office/powerpoint/2010/main" val="89463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a:t>
            </a:r>
            <a:r>
              <a:rPr lang="cs-CZ" dirty="0" smtClean="0"/>
              <a:t>barvocitu - typy </a:t>
            </a:r>
            <a:r>
              <a:rPr lang="cs-CZ" dirty="0"/>
              <a:t>testů</a:t>
            </a:r>
            <a:br>
              <a:rPr lang="cs-CZ" dirty="0"/>
            </a:br>
            <a:endParaRPr lang="cs-CZ" dirty="0"/>
          </a:p>
        </p:txBody>
      </p:sp>
      <p:sp>
        <p:nvSpPr>
          <p:cNvPr id="5" name="Zástupný symbol pro obsah 4"/>
          <p:cNvSpPr>
            <a:spLocks noGrp="1"/>
          </p:cNvSpPr>
          <p:nvPr>
            <p:ph idx="1"/>
          </p:nvPr>
        </p:nvSpPr>
        <p:spPr>
          <a:xfrm>
            <a:off x="436963" y="1135063"/>
            <a:ext cx="6664481" cy="5243966"/>
          </a:xfrm>
        </p:spPr>
        <p:txBody>
          <a:bodyPr/>
          <a:lstStyle/>
          <a:p>
            <a:pPr>
              <a:lnSpc>
                <a:spcPct val="100000"/>
              </a:lnSpc>
            </a:pPr>
            <a:r>
              <a:rPr lang="cs-CZ" sz="2400" dirty="0" smtClean="0"/>
              <a:t>Anomální </a:t>
            </a:r>
            <a:r>
              <a:rPr lang="cs-CZ" sz="2400" dirty="0" err="1"/>
              <a:t>trichromázie</a:t>
            </a:r>
            <a:r>
              <a:rPr lang="cs-CZ" sz="2400" dirty="0"/>
              <a:t>, poruchy citlivosti jednotlivých barev:</a:t>
            </a:r>
          </a:p>
          <a:p>
            <a:pPr lvl="1"/>
            <a:r>
              <a:rPr lang="cs-CZ" sz="1800" dirty="0" err="1"/>
              <a:t>Farnsworth</a:t>
            </a:r>
            <a:r>
              <a:rPr lang="cs-CZ" sz="1800" dirty="0"/>
              <a:t> – </a:t>
            </a:r>
            <a:r>
              <a:rPr lang="cs-CZ" sz="1800" dirty="0" err="1"/>
              <a:t>Munsel</a:t>
            </a:r>
            <a:r>
              <a:rPr lang="cs-CZ" sz="1800" dirty="0"/>
              <a:t> 100 </a:t>
            </a:r>
            <a:r>
              <a:rPr lang="cs-CZ" sz="1800" dirty="0" err="1"/>
              <a:t>hue</a:t>
            </a:r>
            <a:r>
              <a:rPr lang="cs-CZ" sz="1800" dirty="0"/>
              <a:t> test - sleduje kromě barvocitu i citlivost na odstín. Postupným zakládáním barev za sebe lze odhalit sníženou citlivost nebo poruchy čípků.</a:t>
            </a:r>
          </a:p>
          <a:p>
            <a:pPr>
              <a:lnSpc>
                <a:spcPct val="100000"/>
              </a:lnSpc>
            </a:pPr>
            <a:r>
              <a:rPr lang="cs-CZ" sz="2400" dirty="0" err="1"/>
              <a:t>Monochomázie</a:t>
            </a:r>
            <a:r>
              <a:rPr lang="cs-CZ" sz="2400" dirty="0"/>
              <a:t>, Dichromázie, Anomální </a:t>
            </a:r>
            <a:r>
              <a:rPr lang="cs-CZ" sz="2400" dirty="0" err="1"/>
              <a:t>trichromázie</a:t>
            </a:r>
            <a:endParaRPr lang="cs-CZ" sz="2400" dirty="0"/>
          </a:p>
          <a:p>
            <a:pPr lvl="1"/>
            <a:r>
              <a:rPr lang="cs-CZ" sz="1800" dirty="0" err="1"/>
              <a:t>Nagel</a:t>
            </a:r>
            <a:r>
              <a:rPr lang="cs-CZ" sz="1800" dirty="0"/>
              <a:t> </a:t>
            </a:r>
            <a:r>
              <a:rPr lang="cs-CZ" sz="1800" dirty="0" err="1"/>
              <a:t>anomaloskop</a:t>
            </a:r>
            <a:r>
              <a:rPr lang="cs-CZ" sz="1800" dirty="0"/>
              <a:t> -  přístroj pro zkoušení barvosleposti, většinou s nastavitelnou směsí zeleného a červeného světla míchanou vyšetřovanou osobou, umožňující odhalení i anomálních reakce čípků.</a:t>
            </a:r>
          </a:p>
          <a:p>
            <a:pPr>
              <a:lnSpc>
                <a:spcPct val="100000"/>
              </a:lnSpc>
            </a:pPr>
            <a:r>
              <a:rPr lang="cs-CZ" sz="2400" dirty="0"/>
              <a:t>Dichromázie, Monochromázie</a:t>
            </a:r>
          </a:p>
          <a:p>
            <a:pPr lvl="1"/>
            <a:r>
              <a:rPr lang="cs-CZ" sz="1800" dirty="0" err="1"/>
              <a:t>Ishihara</a:t>
            </a:r>
            <a:r>
              <a:rPr lang="cs-CZ" sz="1800" dirty="0"/>
              <a:t> tabulky – optické obrazce jsou tvořeny barevnými tečkami, které tvoří obraz. V závislosti na postižení buď není vidět žádný obrazec nebo je vidět jiný než typický pro zdravého jedince.</a:t>
            </a:r>
          </a:p>
          <a:p>
            <a:pPr lvl="1"/>
            <a:r>
              <a:rPr lang="cs-CZ" sz="1800" dirty="0" err="1"/>
              <a:t>Holgrem</a:t>
            </a:r>
            <a:r>
              <a:rPr lang="cs-CZ" sz="1800" dirty="0"/>
              <a:t> test – v množství barev musí vyšetřovaný vyhledat stejnou barvu, jaká mu byla ukázána.</a:t>
            </a:r>
          </a:p>
        </p:txBody>
      </p:sp>
      <p:pic>
        <p:nvPicPr>
          <p:cNvPr id="6" name="Picture 8" descr="http://www.oculus.de/ru/images/dyn/produkt/hmc/hmc_pf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857" y="896838"/>
            <a:ext cx="2394143" cy="20350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cdn01.rpimaging.com/media/catalog/product/cache/1/image/9df78eab33525d08d6e5fb8d27136e95/m/u/munsell-100_a.jpg"/>
          <p:cNvPicPr>
            <a:picLocks noChangeAspect="1" noChangeArrowheads="1"/>
          </p:cNvPicPr>
          <p:nvPr/>
        </p:nvPicPr>
        <p:blipFill rotWithShape="1">
          <a:blip r:embed="rId3">
            <a:extLst>
              <a:ext uri="{28A0092B-C50C-407E-A947-70E740481C1C}">
                <a14:useLocalDpi xmlns:a14="http://schemas.microsoft.com/office/drawing/2010/main" val="0"/>
              </a:ext>
            </a:extLst>
          </a:blip>
          <a:srcRect t="26431" b="21284"/>
          <a:stretch/>
        </p:blipFill>
        <p:spPr bwMode="auto">
          <a:xfrm>
            <a:off x="6965508" y="1280961"/>
            <a:ext cx="2807988" cy="1476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www.museumofvision.org/dynamic/artifacts/midsize/1987.000.005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553" y="3348847"/>
            <a:ext cx="1867993" cy="22789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s://lh6.googleusercontent.com/-2BYQ2z4PCJs/URjxgKGJzdI/AAAAAAAAA0E/hm9-BNrafpQ/s63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090" y="3205323"/>
            <a:ext cx="2579313" cy="20839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922967" y="2676529"/>
            <a:ext cx="2987018" cy="338554"/>
          </a:xfrm>
          <a:prstGeom prst="rect">
            <a:avLst/>
          </a:prstGeom>
          <a:noFill/>
        </p:spPr>
        <p:txBody>
          <a:bodyPr wrap="square" rtlCol="0">
            <a:spAutoFit/>
          </a:bodyPr>
          <a:lstStyle/>
          <a:p>
            <a:r>
              <a:rPr lang="cs-CZ" sz="1600" dirty="0"/>
              <a:t>Farnsworth- Munsel hue test</a:t>
            </a:r>
          </a:p>
        </p:txBody>
      </p:sp>
      <p:sp>
        <p:nvSpPr>
          <p:cNvPr id="15" name="TextovéPole 14"/>
          <p:cNvSpPr txBox="1"/>
          <p:nvPr/>
        </p:nvSpPr>
        <p:spPr>
          <a:xfrm>
            <a:off x="7457884" y="5790784"/>
            <a:ext cx="1947369" cy="338554"/>
          </a:xfrm>
          <a:prstGeom prst="rect">
            <a:avLst/>
          </a:prstGeom>
          <a:noFill/>
        </p:spPr>
        <p:txBody>
          <a:bodyPr wrap="square" rtlCol="0">
            <a:spAutoFit/>
          </a:bodyPr>
          <a:lstStyle/>
          <a:p>
            <a:r>
              <a:rPr lang="cs-CZ" sz="1600" dirty="0" smtClean="0"/>
              <a:t>Holgrem test</a:t>
            </a:r>
            <a:endParaRPr lang="cs-CZ" sz="1600" dirty="0"/>
          </a:p>
        </p:txBody>
      </p:sp>
      <p:sp>
        <p:nvSpPr>
          <p:cNvPr id="16" name="TextovéPole 15"/>
          <p:cNvSpPr txBox="1"/>
          <p:nvPr/>
        </p:nvSpPr>
        <p:spPr>
          <a:xfrm>
            <a:off x="9974591" y="5289244"/>
            <a:ext cx="1793856" cy="338554"/>
          </a:xfrm>
          <a:prstGeom prst="rect">
            <a:avLst/>
          </a:prstGeom>
          <a:noFill/>
        </p:spPr>
        <p:txBody>
          <a:bodyPr wrap="square" rtlCol="0">
            <a:spAutoFit/>
          </a:bodyPr>
          <a:lstStyle/>
          <a:p>
            <a:r>
              <a:rPr lang="cs-CZ" sz="1600" dirty="0" smtClean="0"/>
              <a:t>Ishihara test</a:t>
            </a:r>
            <a:endParaRPr lang="cs-CZ" sz="1600" dirty="0"/>
          </a:p>
        </p:txBody>
      </p:sp>
      <p:sp>
        <p:nvSpPr>
          <p:cNvPr id="17" name="TextovéPole 16"/>
          <p:cNvSpPr txBox="1"/>
          <p:nvPr/>
        </p:nvSpPr>
        <p:spPr>
          <a:xfrm>
            <a:off x="10086572" y="2593306"/>
            <a:ext cx="1966681" cy="338554"/>
          </a:xfrm>
          <a:prstGeom prst="rect">
            <a:avLst/>
          </a:prstGeom>
          <a:noFill/>
        </p:spPr>
        <p:txBody>
          <a:bodyPr wrap="square" rtlCol="0">
            <a:spAutoFit/>
          </a:bodyPr>
          <a:lstStyle/>
          <a:p>
            <a:r>
              <a:rPr lang="cs-CZ" sz="1600" dirty="0"/>
              <a:t>A</a:t>
            </a:r>
            <a:r>
              <a:rPr lang="cs-CZ" sz="1600" dirty="0" smtClean="0"/>
              <a:t>nomaloskop</a:t>
            </a:r>
            <a:endParaRPr lang="cs-CZ" sz="1600" dirty="0"/>
          </a:p>
        </p:txBody>
      </p:sp>
    </p:spTree>
    <p:extLst>
      <p:ext uri="{BB962C8B-B14F-4D97-AF65-F5344CB8AC3E}">
        <p14:creationId xmlns:p14="http://schemas.microsoft.com/office/powerpoint/2010/main" val="1233279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Vyšetření barvocitu</a:t>
            </a:r>
            <a:endParaRPr lang="cs-CZ" dirty="0"/>
          </a:p>
        </p:txBody>
      </p:sp>
      <p:sp>
        <p:nvSpPr>
          <p:cNvPr id="5" name="Zástupný symbol pro obsah 4"/>
          <p:cNvSpPr>
            <a:spLocks noGrp="1"/>
          </p:cNvSpPr>
          <p:nvPr>
            <p:ph idx="1"/>
          </p:nvPr>
        </p:nvSpPr>
        <p:spPr>
          <a:xfrm>
            <a:off x="436963" y="1135063"/>
            <a:ext cx="5862237" cy="5243966"/>
          </a:xfrm>
        </p:spPr>
        <p:txBody>
          <a:bodyPr/>
          <a:lstStyle/>
          <a:p>
            <a:pPr>
              <a:lnSpc>
                <a:spcPct val="100000"/>
              </a:lnSpc>
            </a:pPr>
            <a:r>
              <a:rPr lang="cs-CZ" dirty="0"/>
              <a:t>Číselné tabulky</a:t>
            </a:r>
          </a:p>
          <a:p>
            <a:pPr lvl="1"/>
            <a:r>
              <a:rPr lang="cs-CZ" dirty="0"/>
              <a:t>Vhodným mixováním barev lze pomocí jednoduchého testu odhalit, zda měřený vidí správné číslo nebo zda vůbec vidí nějaký obrazec. </a:t>
            </a:r>
          </a:p>
          <a:p>
            <a:pPr>
              <a:lnSpc>
                <a:spcPct val="100000"/>
              </a:lnSpc>
            </a:pPr>
            <a:r>
              <a:rPr lang="cs-CZ" dirty="0"/>
              <a:t>Obrázkové tabulky</a:t>
            </a:r>
          </a:p>
          <a:p>
            <a:pPr lvl="1"/>
            <a:r>
              <a:rPr lang="cs-CZ" dirty="0"/>
              <a:t>Další možností jsou obrazce a čísla v jednom obrazu. Zpravidla zdravý jedinec nevidí nic a patologický vidí číslo, či obrazec trochu pozměněný</a:t>
            </a:r>
            <a:r>
              <a:rPr lang="cs-CZ" dirty="0" smtClean="0"/>
              <a:t>.</a:t>
            </a:r>
            <a:endParaRPr lang="cs-CZ" dirty="0"/>
          </a:p>
          <a:p>
            <a:pPr>
              <a:lnSpc>
                <a:spcPct val="100000"/>
              </a:lnSpc>
            </a:pPr>
            <a:r>
              <a:rPr lang="cs-CZ" dirty="0" smtClean="0"/>
              <a:t>Obrazce </a:t>
            </a:r>
            <a:r>
              <a:rPr lang="cs-CZ" dirty="0"/>
              <a:t>cesty</a:t>
            </a:r>
          </a:p>
          <a:p>
            <a:pPr lvl="1"/>
            <a:r>
              <a:rPr lang="cs-CZ" dirty="0"/>
              <a:t>Úkolem testu je ukázat začátek a konec cesty. Patologický jedinec nevidí cestu vůbec nebo ji vidí změněně.</a:t>
            </a:r>
          </a:p>
        </p:txBody>
      </p:sp>
      <p:pic>
        <p:nvPicPr>
          <p:cNvPr id="6" name="Picture 2" descr="Ishihara Color Blindness Tes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173" y="401941"/>
            <a:ext cx="1938528" cy="1904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shihara Color Blindness Test 14 Ans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923" y="2400895"/>
            <a:ext cx="2038198" cy="200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shihara Color Blindness Tes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611" y="4414702"/>
            <a:ext cx="2061399" cy="202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8526483" y="973777"/>
            <a:ext cx="2941617" cy="461665"/>
          </a:xfrm>
          <a:prstGeom prst="rect">
            <a:avLst/>
          </a:prstGeom>
          <a:noFill/>
        </p:spPr>
        <p:txBody>
          <a:bodyPr wrap="square" rtlCol="0">
            <a:spAutoFit/>
          </a:bodyPr>
          <a:lstStyle/>
          <a:p>
            <a:endParaRPr lang="cs-CZ" dirty="0"/>
          </a:p>
        </p:txBody>
      </p:sp>
      <p:graphicFrame>
        <p:nvGraphicFramePr>
          <p:cNvPr id="10" name="Tabulka 9"/>
          <p:cNvGraphicFramePr>
            <a:graphicFrameLocks noGrp="1"/>
          </p:cNvGraphicFramePr>
          <p:nvPr>
            <p:extLst>
              <p:ext uri="{D42A27DB-BD31-4B8C-83A1-F6EECF244321}">
                <p14:modId xmlns:p14="http://schemas.microsoft.com/office/powerpoint/2010/main" val="159916700"/>
              </p:ext>
            </p:extLst>
          </p:nvPr>
        </p:nvGraphicFramePr>
        <p:xfrm>
          <a:off x="8304121" y="607398"/>
          <a:ext cx="3451602" cy="1355406"/>
        </p:xfrm>
        <a:graphic>
          <a:graphicData uri="http://schemas.openxmlformats.org/drawingml/2006/table">
            <a:tbl>
              <a:tblPr>
                <a:tableStyleId>{2D5ABB26-0587-4C30-8999-92F81FD0307C}</a:tableStyleId>
              </a:tblPr>
              <a:tblGrid>
                <a:gridCol w="685500"/>
                <a:gridCol w="2766102"/>
              </a:tblGrid>
              <a:tr h="0">
                <a:tc>
                  <a:txBody>
                    <a:bodyPr/>
                    <a:lstStyle/>
                    <a:p>
                      <a:pPr algn="l" fontAlgn="base"/>
                      <a:r>
                        <a:rPr lang="cs-CZ" sz="1300" b="1" dirty="0">
                          <a:solidFill>
                            <a:schemeClr val="tx1">
                              <a:lumMod val="65000"/>
                              <a:lumOff val="35000"/>
                            </a:schemeClr>
                          </a:solidFill>
                          <a:effectLst/>
                        </a:rPr>
                        <a:t>“8</a:t>
                      </a:r>
                      <a:r>
                        <a:rPr lang="cs-CZ" sz="1300" b="1" dirty="0" smtClean="0">
                          <a:solidFill>
                            <a:schemeClr val="tx1">
                              <a:lumMod val="65000"/>
                              <a:lumOff val="35000"/>
                            </a:schemeClr>
                          </a:solidFill>
                          <a:effectLst/>
                        </a:rPr>
                        <a:t>”</a:t>
                      </a:r>
                      <a:endParaRPr lang="cs-CZ" sz="1300" b="1" dirty="0">
                        <a:solidFill>
                          <a:schemeClr val="tx1">
                            <a:lumMod val="65000"/>
                            <a:lumOff val="35000"/>
                          </a:schemeClr>
                        </a:solidFill>
                        <a:effectLst/>
                      </a:endParaRPr>
                    </a:p>
                  </a:txBody>
                  <a:tcPr marL="0" marR="69453" marT="27781" marB="27781" anchor="ctr"/>
                </a:tc>
                <a:tc>
                  <a:txBody>
                    <a:bodyPr/>
                    <a:lstStyle/>
                    <a:p>
                      <a:pPr algn="l" fontAlgn="base"/>
                      <a:r>
                        <a:rPr lang="cs-CZ" sz="1300" dirty="0" smtClean="0">
                          <a:effectLst/>
                        </a:rPr>
                        <a:t>Trichromie</a:t>
                      </a:r>
                      <a:endParaRPr lang="en-US" sz="1300" b="0" dirty="0">
                        <a:effectLst/>
                      </a:endParaRPr>
                    </a:p>
                  </a:txBody>
                  <a:tcPr marL="0" marR="46302" marT="27781" marB="27781" anchor="ctr"/>
                </a:tc>
              </a:tr>
              <a:tr h="0">
                <a:tc>
                  <a:txBody>
                    <a:bodyPr/>
                    <a:lstStyle/>
                    <a:p>
                      <a:pPr algn="l" fontAlgn="base"/>
                      <a:r>
                        <a:rPr lang="cs-CZ" sz="1300" b="1" dirty="0">
                          <a:solidFill>
                            <a:schemeClr val="tx1">
                              <a:lumMod val="65000"/>
                              <a:lumOff val="35000"/>
                            </a:schemeClr>
                          </a:solidFill>
                          <a:effectLst/>
                        </a:rPr>
                        <a:t>“3”</a:t>
                      </a:r>
                    </a:p>
                  </a:txBody>
                  <a:tcPr marL="0" marR="69453" marT="27781" marB="27781" anchor="ct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cs-CZ" sz="1300" baseline="0" dirty="0" smtClean="0">
                          <a:effectLst/>
                        </a:rPr>
                        <a:t>Porucha červeného a zeleného spektra:</a:t>
                      </a:r>
                      <a:endParaRPr lang="en-US" sz="1300" dirty="0" smtClean="0">
                        <a:effectLst/>
                      </a:endParaRPr>
                    </a:p>
                    <a:p>
                      <a:pPr algn="l" fontAlgn="base"/>
                      <a:r>
                        <a:rPr lang="cs-CZ" sz="1300" dirty="0" smtClean="0">
                          <a:effectLst/>
                        </a:rPr>
                        <a:t>Protanopie,</a:t>
                      </a:r>
                      <a:r>
                        <a:rPr lang="cs-CZ" sz="1300" baseline="0" dirty="0" smtClean="0">
                          <a:effectLst/>
                        </a:rPr>
                        <a:t> deuteranopie, protanomálie</a:t>
                      </a:r>
                      <a:endParaRPr lang="en-US" sz="1300" b="0" dirty="0">
                        <a:effectLst/>
                      </a:endParaRPr>
                    </a:p>
                  </a:txBody>
                  <a:tcPr marL="0" marR="46302" marT="27781" marB="27781" anchor="ctr"/>
                </a:tc>
              </a:tr>
              <a:tr h="0">
                <a:tc>
                  <a:txBody>
                    <a:bodyPr/>
                    <a:lstStyle/>
                    <a:p>
                      <a:pPr algn="l" fontAlgn="base"/>
                      <a:r>
                        <a:rPr lang="cs-CZ" sz="1300" b="1" dirty="0" smtClean="0">
                          <a:solidFill>
                            <a:schemeClr val="tx1">
                              <a:lumMod val="65000"/>
                              <a:lumOff val="35000"/>
                            </a:schemeClr>
                          </a:solidFill>
                          <a:effectLst/>
                        </a:rPr>
                        <a:t>Nic</a:t>
                      </a:r>
                      <a:endParaRPr lang="cs-CZ" sz="1300" b="1" dirty="0">
                        <a:solidFill>
                          <a:schemeClr val="tx1">
                            <a:lumMod val="65000"/>
                            <a:lumOff val="35000"/>
                          </a:schemeClr>
                        </a:solidFill>
                        <a:effectLst/>
                      </a:endParaRPr>
                    </a:p>
                  </a:txBody>
                  <a:tcPr marL="0" marR="69453" marT="27781" marB="27781" anchor="ctr"/>
                </a:tc>
                <a:tc>
                  <a:txBody>
                    <a:bodyPr/>
                    <a:lstStyle/>
                    <a:p>
                      <a:pPr algn="l" fontAlgn="base"/>
                      <a:r>
                        <a:rPr lang="cs-CZ" sz="1300" dirty="0" smtClean="0">
                          <a:effectLst/>
                        </a:rPr>
                        <a:t>Monochromie</a:t>
                      </a:r>
                      <a:endParaRPr lang="en-US" sz="1300" b="0" dirty="0">
                        <a:effectLst/>
                      </a:endParaRPr>
                    </a:p>
                  </a:txBody>
                  <a:tcPr marL="0" marR="46302" marT="27781" marB="27781" anchor="ctr"/>
                </a:tc>
              </a:tr>
            </a:tbl>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2316164105"/>
              </p:ext>
            </p:extLst>
          </p:nvPr>
        </p:nvGraphicFramePr>
        <p:xfrm>
          <a:off x="8370700" y="2714315"/>
          <a:ext cx="3097399" cy="1219200"/>
        </p:xfrm>
        <a:graphic>
          <a:graphicData uri="http://schemas.openxmlformats.org/drawingml/2006/table">
            <a:tbl>
              <a:tblPr>
                <a:tableStyleId>{2D5ABB26-0587-4C30-8999-92F81FD0307C}</a:tableStyleId>
              </a:tblPr>
              <a:tblGrid>
                <a:gridCol w="690173"/>
                <a:gridCol w="2407226"/>
              </a:tblGrid>
              <a:tr h="0">
                <a:tc>
                  <a:txBody>
                    <a:bodyPr/>
                    <a:lstStyle/>
                    <a:p>
                      <a:pPr algn="l" fontAlgn="base"/>
                      <a:r>
                        <a:rPr lang="cs-CZ" sz="1400" b="1" dirty="0" smtClean="0">
                          <a:solidFill>
                            <a:schemeClr val="tx1">
                              <a:lumMod val="65000"/>
                              <a:lumOff val="35000"/>
                            </a:schemeClr>
                          </a:solidFill>
                          <a:effectLst/>
                        </a:rPr>
                        <a:t>Nic</a:t>
                      </a:r>
                      <a:endParaRPr lang="cs-CZ" sz="1400" b="1" dirty="0">
                        <a:solidFill>
                          <a:schemeClr val="tx1">
                            <a:lumMod val="65000"/>
                            <a:lumOff val="35000"/>
                          </a:schemeClr>
                        </a:solidFill>
                        <a:effectLst/>
                      </a:endParaRPr>
                    </a:p>
                  </a:txBody>
                  <a:tcPr marL="0" marR="95250" marT="38100" marB="38100" anchor="ctr"/>
                </a:tc>
                <a:tc>
                  <a:txBody>
                    <a:bodyPr/>
                    <a:lstStyle/>
                    <a:p>
                      <a:pPr algn="l" fontAlgn="base"/>
                      <a:r>
                        <a:rPr lang="cs-CZ" sz="1400" dirty="0" smtClean="0">
                          <a:effectLst/>
                        </a:rPr>
                        <a:t>Trichromie</a:t>
                      </a:r>
                      <a:endParaRPr lang="en-US" sz="1400" b="0" dirty="0">
                        <a:effectLst/>
                      </a:endParaRPr>
                    </a:p>
                  </a:txBody>
                  <a:tcPr marL="0" marR="63500" marT="38100" marB="38100" anchor="ctr"/>
                </a:tc>
              </a:tr>
              <a:tr h="0">
                <a:tc>
                  <a:txBody>
                    <a:bodyPr/>
                    <a:lstStyle/>
                    <a:p>
                      <a:pPr algn="l" fontAlgn="base"/>
                      <a:r>
                        <a:rPr lang="cs-CZ" sz="1400" b="1" dirty="0">
                          <a:solidFill>
                            <a:schemeClr val="tx1">
                              <a:lumMod val="65000"/>
                              <a:lumOff val="35000"/>
                            </a:schemeClr>
                          </a:solidFill>
                          <a:effectLst/>
                        </a:rPr>
                        <a:t>“5”</a:t>
                      </a:r>
                    </a:p>
                  </a:txBody>
                  <a:tcPr marL="0" marR="95250" marT="38100" marB="38100" anchor="ct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cs-CZ" sz="1400" baseline="0" dirty="0" smtClean="0">
                          <a:effectLst/>
                        </a:rPr>
                        <a:t>Porucha červeného a zeleného spektra:</a:t>
                      </a:r>
                      <a:endParaRPr lang="en-US" sz="1400" dirty="0" smtClean="0">
                        <a:effectLst/>
                      </a:endParaRPr>
                    </a:p>
                    <a:p>
                      <a:pPr algn="l" fontAlgn="base"/>
                      <a:r>
                        <a:rPr lang="cs-CZ" sz="1400" dirty="0" smtClean="0">
                          <a:effectLst/>
                        </a:rPr>
                        <a:t>Protanopie,</a:t>
                      </a:r>
                      <a:r>
                        <a:rPr lang="cs-CZ" sz="1400" baseline="0" dirty="0" smtClean="0">
                          <a:effectLst/>
                        </a:rPr>
                        <a:t> deuteranopie, protanomálie</a:t>
                      </a:r>
                      <a:endParaRPr lang="en-US" sz="1400" b="0" dirty="0">
                        <a:effectLst/>
                      </a:endParaRPr>
                    </a:p>
                  </a:txBody>
                  <a:tcPr marL="0" marR="63500" marT="38100" marB="38100" anchor="ctr"/>
                </a:tc>
              </a:tr>
            </a:tbl>
          </a:graphicData>
        </a:graphic>
      </p:graphicFrame>
      <p:sp>
        <p:nvSpPr>
          <p:cNvPr id="12" name="TextovéPole 11"/>
          <p:cNvSpPr txBox="1"/>
          <p:nvPr/>
        </p:nvSpPr>
        <p:spPr>
          <a:xfrm>
            <a:off x="8311326" y="4501763"/>
            <a:ext cx="3421495" cy="1815882"/>
          </a:xfrm>
          <a:prstGeom prst="rect">
            <a:avLst/>
          </a:prstGeom>
          <a:noFill/>
        </p:spPr>
        <p:txBody>
          <a:bodyPr wrap="square" rtlCol="0">
            <a:spAutoFit/>
          </a:bodyPr>
          <a:lstStyle/>
          <a:p>
            <a:pPr marL="285750" indent="-285750">
              <a:buFont typeface="Arial" pitchFamily="34" charset="0"/>
              <a:buChar char="•"/>
            </a:pPr>
            <a:r>
              <a:rPr lang="cs-CZ" sz="1600" dirty="0" err="1"/>
              <a:t>Trichromát</a:t>
            </a:r>
            <a:r>
              <a:rPr lang="cs-CZ" sz="1600" dirty="0"/>
              <a:t> vidí obě cesty.</a:t>
            </a:r>
          </a:p>
          <a:p>
            <a:pPr marL="285750" indent="-285750">
              <a:buFont typeface="Arial" pitchFamily="34" charset="0"/>
              <a:buChar char="•"/>
            </a:pPr>
            <a:r>
              <a:rPr lang="cs-CZ" sz="1600" dirty="0" err="1" smtClean="0"/>
              <a:t>Protanop</a:t>
            </a:r>
            <a:r>
              <a:rPr lang="cs-CZ" sz="1600" dirty="0" smtClean="0"/>
              <a:t> </a:t>
            </a:r>
            <a:r>
              <a:rPr lang="cs-CZ" sz="1600" dirty="0"/>
              <a:t>vidí fialovou cestu</a:t>
            </a:r>
          </a:p>
          <a:p>
            <a:pPr marL="285750" indent="-285750">
              <a:buFont typeface="Arial" pitchFamily="34" charset="0"/>
              <a:buChar char="•"/>
            </a:pPr>
            <a:r>
              <a:rPr lang="cs-CZ" sz="1600" dirty="0" err="1"/>
              <a:t>Protanomalop</a:t>
            </a:r>
            <a:r>
              <a:rPr lang="cs-CZ" sz="1600" dirty="0"/>
              <a:t> vidí červenou cestu, ale s potíží</a:t>
            </a:r>
          </a:p>
          <a:p>
            <a:pPr marL="285750" indent="-285750">
              <a:buFont typeface="Arial" pitchFamily="34" charset="0"/>
              <a:buChar char="•"/>
            </a:pPr>
            <a:r>
              <a:rPr lang="cs-CZ" sz="1600" dirty="0" err="1"/>
              <a:t>Deuteranop</a:t>
            </a:r>
            <a:r>
              <a:rPr lang="cs-CZ" sz="1600" dirty="0"/>
              <a:t> vidí červenou cestu</a:t>
            </a:r>
          </a:p>
          <a:p>
            <a:pPr marL="285750" indent="-285750">
              <a:buFont typeface="Arial" pitchFamily="34" charset="0"/>
              <a:buChar char="•"/>
            </a:pPr>
            <a:r>
              <a:rPr lang="cs-CZ" sz="1600" dirty="0" err="1"/>
              <a:t>Deuteranomalop</a:t>
            </a:r>
            <a:r>
              <a:rPr lang="cs-CZ" sz="1600" dirty="0"/>
              <a:t> vidí fialovou cestu, ale s </a:t>
            </a:r>
            <a:r>
              <a:rPr lang="cs-CZ" sz="1600" dirty="0" smtClean="0"/>
              <a:t>obtíží</a:t>
            </a:r>
            <a:endParaRPr lang="cs-CZ" sz="1600" dirty="0"/>
          </a:p>
        </p:txBody>
      </p:sp>
    </p:spTree>
    <p:extLst>
      <p:ext uri="{BB962C8B-B14F-4D97-AF65-F5344CB8AC3E}">
        <p14:creationId xmlns:p14="http://schemas.microsoft.com/office/powerpoint/2010/main" val="2958002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Vyšetření barvocitu – </a:t>
            </a:r>
            <a:br>
              <a:rPr lang="cs-CZ" dirty="0" smtClean="0"/>
            </a:br>
            <a:r>
              <a:rPr lang="cs-CZ" sz="3200" dirty="0" smtClean="0"/>
              <a:t>dětské </a:t>
            </a:r>
            <a:r>
              <a:rPr lang="cs-CZ" sz="3200" dirty="0" err="1" smtClean="0"/>
              <a:t>pseudoizochromatické</a:t>
            </a:r>
            <a:r>
              <a:rPr lang="cs-CZ" sz="3200" dirty="0" smtClean="0"/>
              <a:t> tabulky</a:t>
            </a:r>
            <a:endParaRPr lang="cs-CZ" sz="3200" dirty="0"/>
          </a:p>
        </p:txBody>
      </p:sp>
      <p:sp>
        <p:nvSpPr>
          <p:cNvPr id="7" name="Zástupný symbol pro text 7"/>
          <p:cNvSpPr txBox="1">
            <a:spLocks/>
          </p:cNvSpPr>
          <p:nvPr/>
        </p:nvSpPr>
        <p:spPr>
          <a:xfrm>
            <a:off x="2283661" y="383371"/>
            <a:ext cx="9226296" cy="5580218"/>
          </a:xfrm>
          <a:prstGeom prst="rect">
            <a:avLst/>
          </a:prstGeom>
        </p:spPr>
        <p:txBody>
          <a:bodyPr vert="horz" lIns="0" tIns="0" rIns="0" bIns="0" rtlCol="0">
            <a:norm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endParaRPr lang="cs-CZ" sz="1800" dirty="0"/>
          </a:p>
        </p:txBody>
      </p:sp>
      <p:pic>
        <p:nvPicPr>
          <p:cNvPr id="8" name="Picture 8" descr="http://freepages.rootsweb.ancestry.com/~hellmers/test/test_imag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490935"/>
            <a:ext cx="3989510" cy="5319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freepages.rootsweb.ancestry.com/~hellmers/test/test_k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522" y="1490935"/>
            <a:ext cx="4063818" cy="536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28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smtClean="0"/>
              <a:t>Akomodace</a:t>
            </a:r>
            <a:endParaRPr lang="cs-CZ" dirty="0"/>
          </a:p>
        </p:txBody>
      </p:sp>
      <p:sp>
        <p:nvSpPr>
          <p:cNvPr id="5" name="Zástupný symbol pro obsah 4"/>
          <p:cNvSpPr>
            <a:spLocks noGrp="1"/>
          </p:cNvSpPr>
          <p:nvPr>
            <p:ph idx="1"/>
          </p:nvPr>
        </p:nvSpPr>
        <p:spPr>
          <a:xfrm>
            <a:off x="436963" y="1016313"/>
            <a:ext cx="11616492" cy="3175677"/>
          </a:xfrm>
        </p:spPr>
        <p:txBody>
          <a:bodyPr/>
          <a:lstStyle/>
          <a:p>
            <a:pPr marL="72000" indent="0">
              <a:lnSpc>
                <a:spcPct val="100000"/>
              </a:lnSpc>
              <a:buNone/>
            </a:pPr>
            <a:r>
              <a:rPr lang="cs-CZ" sz="2000" dirty="0" smtClean="0"/>
              <a:t>je </a:t>
            </a:r>
            <a:r>
              <a:rPr lang="cs-CZ" sz="2000" dirty="0"/>
              <a:t>proces,  který umožnuje optickému aparátu lomit paprsky přicházející do oka tak, aby se setkávaly na sítnici. Proces probíhá zvětšováním a zmenšováním optické mohutnosti čočky (tj. zvyšuje nebo snižuje svoji lomivost pro procházející světlo).  </a:t>
            </a:r>
            <a:endParaRPr lang="cs-CZ" sz="2000" dirty="0" smtClean="0"/>
          </a:p>
          <a:p>
            <a:pPr marL="72000" indent="0">
              <a:lnSpc>
                <a:spcPct val="100000"/>
              </a:lnSpc>
              <a:buNone/>
            </a:pPr>
            <a:endParaRPr lang="cs-CZ" sz="1400" dirty="0"/>
          </a:p>
          <a:p>
            <a:pPr>
              <a:lnSpc>
                <a:spcPct val="100000"/>
              </a:lnSpc>
            </a:pPr>
            <a:r>
              <a:rPr lang="cs-CZ" sz="2400" dirty="0"/>
              <a:t>Účinnost akomodace je ovlivněna dvěma faktory: </a:t>
            </a:r>
          </a:p>
          <a:p>
            <a:pPr lvl="1"/>
            <a:r>
              <a:rPr lang="cs-CZ" dirty="0"/>
              <a:t>schopností čočky měnit svůj tvar a silou ciliárního svalu. </a:t>
            </a:r>
          </a:p>
          <a:p>
            <a:pPr lvl="1"/>
            <a:r>
              <a:rPr lang="cs-CZ" dirty="0"/>
              <a:t>Aktuální fyzikální deformaci čočky, kterou měříme v dioptriích, nazýváme fyzikální akomodace. Zvětší-li se lomivá schopnost oka o 1D, mluvíme o výkonu 1D akomodace. Fyziologická akomodace vyjadřuje kontrakční sílu ciliárního svalu, která je nutná ke změně refrakčního stavu oka o 1D. </a:t>
            </a:r>
          </a:p>
        </p:txBody>
      </p:sp>
      <p:sp>
        <p:nvSpPr>
          <p:cNvPr id="6" name="Zástupný symbol pro obsah 4"/>
          <p:cNvSpPr txBox="1">
            <a:spLocks/>
          </p:cNvSpPr>
          <p:nvPr/>
        </p:nvSpPr>
        <p:spPr>
          <a:xfrm>
            <a:off x="277204" y="4061361"/>
            <a:ext cx="5808246" cy="255319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smtClean="0"/>
              <a:t>Akomodace na blízko:</a:t>
            </a:r>
          </a:p>
          <a:p>
            <a:pPr lvl="1"/>
            <a:r>
              <a:rPr lang="cs-CZ" sz="1800" dirty="0" smtClean="0"/>
              <a:t>při procesu akomodace na blízko dochází ke stahu cirkulárních vláken ciliárního svalu (Müllerův sval) a k uvolnění čočkového závěsu. Čočka po uvolnění stahu závěsu změní poloměr zakřivení jak přední, tak i zadní lámavé plochy díky své vysoké elasticitě. </a:t>
            </a:r>
          </a:p>
          <a:p>
            <a:pPr lvl="1"/>
            <a:r>
              <a:rPr lang="cs-CZ" sz="1800" dirty="0" smtClean="0"/>
              <a:t>Inervaci  ciliárního svalu na akomodaci na blízko zajištuje parasympatická dráha.</a:t>
            </a:r>
          </a:p>
        </p:txBody>
      </p:sp>
      <p:sp>
        <p:nvSpPr>
          <p:cNvPr id="7" name="Zástupný symbol pro obsah 4"/>
          <p:cNvSpPr txBox="1">
            <a:spLocks/>
          </p:cNvSpPr>
          <p:nvPr/>
        </p:nvSpPr>
        <p:spPr>
          <a:xfrm>
            <a:off x="6085451" y="4042713"/>
            <a:ext cx="5908628" cy="1961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smtClean="0"/>
              <a:t>Akomodace na dálku:</a:t>
            </a:r>
          </a:p>
          <a:p>
            <a:pPr lvl="1"/>
            <a:r>
              <a:rPr lang="cs-CZ" sz="1800" dirty="0" smtClean="0"/>
              <a:t>akomodace na dálku je také považována za aktivní pochod, uskutečňovaný stahem </a:t>
            </a:r>
            <a:r>
              <a:rPr lang="cs-CZ" sz="1800" dirty="0" err="1" smtClean="0"/>
              <a:t>meridionálních</a:t>
            </a:r>
            <a:r>
              <a:rPr lang="cs-CZ" sz="1800" dirty="0" smtClean="0"/>
              <a:t> vláken ciliárního svalu, </a:t>
            </a:r>
            <a:r>
              <a:rPr lang="cs-CZ" sz="1800" dirty="0" err="1" smtClean="0"/>
              <a:t>Brückeova</a:t>
            </a:r>
            <a:r>
              <a:rPr lang="cs-CZ" sz="1800" dirty="0" smtClean="0"/>
              <a:t> svalu. Vlákna jsou uspořádána tak, že tahem za čočku směrem do periferie čočku zplošťují. </a:t>
            </a:r>
          </a:p>
          <a:p>
            <a:pPr lvl="1"/>
            <a:r>
              <a:rPr lang="cs-CZ" sz="1800" dirty="0" smtClean="0"/>
              <a:t>Inervaci </a:t>
            </a:r>
            <a:r>
              <a:rPr lang="cs-CZ" sz="1800" dirty="0" err="1" smtClean="0"/>
              <a:t>meridionálních</a:t>
            </a:r>
            <a:r>
              <a:rPr lang="cs-CZ" sz="1800" dirty="0" smtClean="0"/>
              <a:t> vláken při akomodaci na dálku zajišťuje sympatická dráha.</a:t>
            </a:r>
            <a:endParaRPr lang="cs-CZ" sz="1800" dirty="0"/>
          </a:p>
        </p:txBody>
      </p:sp>
    </p:spTree>
    <p:extLst>
      <p:ext uri="{BB962C8B-B14F-4D97-AF65-F5344CB8AC3E}">
        <p14:creationId xmlns:p14="http://schemas.microsoft.com/office/powerpoint/2010/main" val="1736128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smtClean="0"/>
              <a:t>Daleký a blízký bod</a:t>
            </a:r>
            <a:endParaRPr lang="cs-CZ"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Daleký bod R </a:t>
            </a:r>
          </a:p>
          <a:p>
            <a:pPr lvl="1"/>
            <a:r>
              <a:rPr lang="cs-CZ" sz="1800" dirty="0" err="1"/>
              <a:t>Punctum</a:t>
            </a:r>
            <a:r>
              <a:rPr lang="cs-CZ" sz="1800" dirty="0"/>
              <a:t> </a:t>
            </a:r>
            <a:r>
              <a:rPr lang="cs-CZ" sz="1800" dirty="0" err="1"/>
              <a:t>remotum</a:t>
            </a:r>
            <a:r>
              <a:rPr lang="cs-CZ" sz="1800" dirty="0"/>
              <a:t> je bod ležící na optické ose, který se zobrazí na sítnici oka při minimální akomodaci.</a:t>
            </a:r>
          </a:p>
          <a:p>
            <a:pPr lvl="1"/>
            <a:r>
              <a:rPr lang="cs-CZ" sz="1800" dirty="0"/>
              <a:t>Daleký bod emetropa leží v nekonečnu. </a:t>
            </a:r>
          </a:p>
          <a:p>
            <a:pPr lvl="1"/>
            <a:r>
              <a:rPr lang="cs-CZ" sz="1800" dirty="0" err="1"/>
              <a:t>Hypermetrop</a:t>
            </a:r>
            <a:r>
              <a:rPr lang="cs-CZ" sz="1800" dirty="0"/>
              <a:t> má daleký bod v konečné vzdálenosti za okem. Čím větší je hypermetropie, tím více je tento daleký bod vzdálen z nekonečna a je posunut do konečné bližší vzdálenosti k očnímu bulbu.</a:t>
            </a:r>
          </a:p>
          <a:p>
            <a:pPr lvl="1"/>
            <a:r>
              <a:rPr lang="cs-CZ" sz="1800" dirty="0"/>
              <a:t>U myopie je daleký bod v konečné vzdálenosti před okem. Vzdálenost dalekého bodu od předmětové hlavní roviny oka označujeme </a:t>
            </a:r>
            <a:r>
              <a:rPr lang="cs-CZ" sz="1800" dirty="0" err="1"/>
              <a:t>aR</a:t>
            </a:r>
            <a:r>
              <a:rPr lang="cs-CZ" sz="1800" dirty="0"/>
              <a:t> a měříme ji v metrech. Převrácenou hodnotu této vzdálenosti nazýváme axiální refrakce AR. Pomocí tohoto údaje definujeme momentální refrakční stav oka. </a:t>
            </a:r>
          </a:p>
          <a:p>
            <a:pPr>
              <a:lnSpc>
                <a:spcPct val="100000"/>
              </a:lnSpc>
            </a:pPr>
            <a:r>
              <a:rPr lang="cs-CZ" sz="2400" dirty="0"/>
              <a:t>Blízký bod P</a:t>
            </a:r>
          </a:p>
          <a:p>
            <a:pPr lvl="1"/>
            <a:r>
              <a:rPr lang="cs-CZ" sz="1800" dirty="0" err="1"/>
              <a:t>Punctum</a:t>
            </a:r>
            <a:r>
              <a:rPr lang="cs-CZ" sz="1800" dirty="0"/>
              <a:t> proximum je bod ležící na optické ose, který se zobrazí na sítnici při maximální akomodaci. Vzdálenost blízkého bodu od předmětové hlavní roviny oka označujeme </a:t>
            </a:r>
            <a:r>
              <a:rPr lang="cs-CZ" sz="1800" dirty="0" err="1"/>
              <a:t>aP</a:t>
            </a:r>
            <a:r>
              <a:rPr lang="cs-CZ" sz="1800" dirty="0"/>
              <a:t> a měříme ji též v metrech. </a:t>
            </a:r>
          </a:p>
          <a:p>
            <a:pPr lvl="1"/>
            <a:r>
              <a:rPr lang="cs-CZ" sz="1800" dirty="0"/>
              <a:t>Blízký bod má základní význam při posuzování momentálního akomodačního výkonu oka a spolu s dalekým bodem ohraničuje akomodační oblast. </a:t>
            </a:r>
          </a:p>
          <a:p>
            <a:pPr>
              <a:lnSpc>
                <a:spcPct val="100000"/>
              </a:lnSpc>
            </a:pPr>
            <a:r>
              <a:rPr lang="cs-CZ" sz="2400" dirty="0"/>
              <a:t>Akomodační oblast  (šíře)</a:t>
            </a:r>
          </a:p>
          <a:p>
            <a:pPr lvl="1"/>
            <a:r>
              <a:rPr lang="cs-CZ" sz="1800" dirty="0"/>
              <a:t> je oblast mezi dalekým a blízkým bodem; udává tedy rozmezí, ve kterém vidíme jednotlivé body ostře. Měříme ji v metrech.</a:t>
            </a:r>
          </a:p>
        </p:txBody>
      </p:sp>
    </p:spTree>
    <p:extLst>
      <p:ext uri="{BB962C8B-B14F-4D97-AF65-F5344CB8AC3E}">
        <p14:creationId xmlns:p14="http://schemas.microsoft.com/office/powerpoint/2010/main" val="1736128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473</TotalTime>
  <Words>3039</Words>
  <Application>Microsoft Office PowerPoint</Application>
  <PresentationFormat>Vlastní</PresentationFormat>
  <Paragraphs>336</Paragraphs>
  <Slides>36</Slides>
  <Notes>0</Notes>
  <HiddenSlides>0</HiddenSlides>
  <MMClips>0</MMClips>
  <ScaleCrop>false</ScaleCrop>
  <HeadingPairs>
    <vt:vector size="4" baseType="variant">
      <vt:variant>
        <vt:lpstr>Motiv</vt:lpstr>
      </vt:variant>
      <vt:variant>
        <vt:i4>1</vt:i4>
      </vt:variant>
      <vt:variant>
        <vt:lpstr>Nadpisy snímků</vt:lpstr>
      </vt:variant>
      <vt:variant>
        <vt:i4>36</vt:i4>
      </vt:variant>
    </vt:vector>
  </HeadingPairs>
  <TitlesOfParts>
    <vt:vector size="37" baseType="lpstr">
      <vt:lpstr>Prezentace_MU_CZ</vt:lpstr>
      <vt:lpstr>Zrak, sluch, vestibulární systém</vt:lpstr>
      <vt:lpstr>Astigmatismus</vt:lpstr>
      <vt:lpstr>Astigmatismus</vt:lpstr>
      <vt:lpstr>Poruchy barvocitu</vt:lpstr>
      <vt:lpstr>Poruchy barvocitu - typy testů </vt:lpstr>
      <vt:lpstr>Vyšetření barvocitu</vt:lpstr>
      <vt:lpstr>Vyšetření barvocitu –  dětské pseudoizochromatické tabulky</vt:lpstr>
      <vt:lpstr>Akomodace</vt:lpstr>
      <vt:lpstr>Daleký a blízký bod</vt:lpstr>
      <vt:lpstr>Daleký a blízký bod</vt:lpstr>
      <vt:lpstr>Poruchy akomodace</vt:lpstr>
      <vt:lpstr>Poruchy akomodace</vt:lpstr>
      <vt:lpstr>Poruchy akomodace</vt:lpstr>
      <vt:lpstr>Akomodace v praktiku</vt:lpstr>
      <vt:lpstr>Scheinerův pokus</vt:lpstr>
      <vt:lpstr>Scheinerův pokus</vt:lpstr>
      <vt:lpstr>Scheinerův pokus</vt:lpstr>
      <vt:lpstr>Scheinerův pokus</vt:lpstr>
      <vt:lpstr>Scheinerův pokus</vt:lpstr>
      <vt:lpstr>Scheinerův pokus</vt:lpstr>
      <vt:lpstr>Scheinerův pokus</vt:lpstr>
      <vt:lpstr>Vyšetření zorného pole - perimetrie</vt:lpstr>
      <vt:lpstr>Prezentace aplikace PowerPoint</vt:lpstr>
      <vt:lpstr>Slepá skvrna</vt:lpstr>
      <vt:lpstr>Výpočet velikosti slepé skvrny</vt:lpstr>
      <vt:lpstr>Vyšetření zrakové ostrosti - optotypy</vt:lpstr>
      <vt:lpstr>Vyšetření zrakové ostrosti</vt:lpstr>
      <vt:lpstr>Sluchová zkouška</vt:lpstr>
      <vt:lpstr>Klasifikace sluchových poruch</vt:lpstr>
      <vt:lpstr>Weberova zkouška (W)</vt:lpstr>
      <vt:lpstr>Rinneho zkouška (R)</vt:lpstr>
      <vt:lpstr>Vestibulární systém</vt:lpstr>
      <vt:lpstr>Nystagmus</vt:lpstr>
      <vt:lpstr>Vestibulární aparát</vt:lpstr>
      <vt:lpstr>Vestibulární aparát – polokruhovité kanálky</vt:lpstr>
      <vt:lpstr>Vestibulookulární reflex</vt:lpstr>
    </vt:vector>
  </TitlesOfParts>
  <Company>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dc:creator>
  <cp:lastModifiedBy>Johanka</cp:lastModifiedBy>
  <cp:revision>65</cp:revision>
  <cp:lastPrinted>1601-01-01T00:00:00Z</cp:lastPrinted>
  <dcterms:created xsi:type="dcterms:W3CDTF">2018-10-05T10:13:37Z</dcterms:created>
  <dcterms:modified xsi:type="dcterms:W3CDTF">2020-01-29T14:07:34Z</dcterms:modified>
</cp:coreProperties>
</file>