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4" autoAdjust="0"/>
    <p:restoredTop sz="84293" autoAdjust="0"/>
  </p:normalViewPr>
  <p:slideViewPr>
    <p:cSldViewPr snapToGrid="0">
      <p:cViewPr varScale="1">
        <p:scale>
          <a:sx n="106" d="100"/>
          <a:sy n="106" d="100"/>
        </p:scale>
        <p:origin x="708" y="10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>
            <a:extLst>
              <a:ext uri="{FF2B5EF4-FFF2-40B4-BE49-F238E27FC236}">
                <a16:creationId xmlns:a16="http://schemas.microsoft.com/office/drawing/2014/main" id="{E7025D54-516B-4415-8556-77C07A4B6A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>
            <a:extLst>
              <a:ext uri="{FF2B5EF4-FFF2-40B4-BE49-F238E27FC236}">
                <a16:creationId xmlns:a16="http://schemas.microsoft.com/office/drawing/2014/main" id="{C8E8E69B-D4C5-469F-A90A-6EB6CE612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1268" name="Zástupný symbol pro číslo snímku 3">
            <a:extLst>
              <a:ext uri="{FF2B5EF4-FFF2-40B4-BE49-F238E27FC236}">
                <a16:creationId xmlns:a16="http://schemas.microsoft.com/office/drawing/2014/main" id="{CB31B2AE-454E-4778-8664-219006721D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FBD977-7EAE-4433-9B71-39A635097BA8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DCF37-7DDD-4C61-92CE-9139470583D6}" type="datetimeFigureOut">
              <a:rPr lang="cs-CZ" smtClean="0"/>
              <a:t>11.11.2022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A29F-EA5E-4C24-9D06-7AB6B9B058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514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9CC15-DC0C-4E55-9E13-30531317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>
            <a:extLst>
              <a:ext uri="{FF2B5EF4-FFF2-40B4-BE49-F238E27FC236}">
                <a16:creationId xmlns:a16="http://schemas.microsoft.com/office/drawing/2014/main" id="{77070AB5-D820-4E99-93F2-33772453D1AF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28C53E-7AC3-4EF3-9772-8A1958C9AE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3A6B66-A12F-467F-B2C1-225AD84F0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19C131-BDE0-45F3-9836-49CE85E2D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F783D-18A7-4DEC-9F77-46E2139CCB1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96350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E65D83-83C9-4E0B-89D4-E1D08BBFA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B74F6C6-A69A-4D9D-9316-ABDB79FB4A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6C1A0D-5976-4C5B-8CD0-6DE76AAE45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62F998-6379-495D-8408-F781AAE2B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7F53B-3099-429F-AC64-FAEAB4907A5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05693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Ústav zdravotnických věd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  <p:sldLayoutId id="2147483705" r:id="rId18"/>
    <p:sldLayoutId id="2147483706" r:id="rId19"/>
    <p:sldLayoutId id="2147483707" r:id="rId20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22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BC65394-E9DF-4DB8-B01A-AEC06526A6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Nancy </a:t>
            </a:r>
            <a:r>
              <a:rPr lang="cs-CZ" altLang="cs-CZ" dirty="0" err="1"/>
              <a:t>Roper</a:t>
            </a:r>
            <a:br>
              <a:rPr lang="cs-CZ" altLang="cs-CZ" dirty="0"/>
            </a:br>
            <a:r>
              <a:rPr lang="cs-CZ" altLang="cs-CZ" sz="2800" dirty="0"/>
              <a:t>AKTIVITY  DENNÍHO  ŽIVOTA</a:t>
            </a:r>
            <a:br>
              <a:rPr lang="cs-CZ" altLang="cs-CZ" dirty="0">
                <a:solidFill>
                  <a:srgbClr val="FF0000"/>
                </a:solidFill>
              </a:rPr>
            </a:br>
            <a:endParaRPr lang="cs-CZ" altLang="cs-CZ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7A563C7-08E7-4F8D-86A1-12799B531A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5200" y="4704877"/>
            <a:ext cx="11361600" cy="69849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dirty="0"/>
              <a:t>Humanistická filozofie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Poznatky z fyziologie, psychologie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Práce A. </a:t>
            </a:r>
            <a:r>
              <a:rPr lang="cs-CZ" altLang="cs-CZ" dirty="0" err="1"/>
              <a:t>Maslowa</a:t>
            </a:r>
            <a:r>
              <a:rPr lang="cs-CZ" altLang="cs-CZ" dirty="0"/>
              <a:t> o lidských potřebách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Teorie </a:t>
            </a:r>
            <a:r>
              <a:rPr lang="cs-CZ" altLang="cs-CZ" dirty="0" err="1"/>
              <a:t>Henderson</a:t>
            </a:r>
            <a:r>
              <a:rPr lang="cs-CZ" altLang="cs-CZ" dirty="0"/>
              <a:t> o základní </a:t>
            </a:r>
            <a:r>
              <a:rPr lang="cs-CZ" altLang="cs-CZ" dirty="0" err="1"/>
              <a:t>oše</a:t>
            </a:r>
            <a:r>
              <a:rPr lang="cs-CZ" altLang="cs-CZ" dirty="0"/>
              <a:t>. péči</a:t>
            </a:r>
          </a:p>
        </p:txBody>
      </p:sp>
      <p:pic>
        <p:nvPicPr>
          <p:cNvPr id="4100" name="Picture 5" descr="RoperM">
            <a:extLst>
              <a:ext uri="{FF2B5EF4-FFF2-40B4-BE49-F238E27FC236}">
                <a16:creationId xmlns:a16="http://schemas.microsoft.com/office/drawing/2014/main" id="{C3755B24-3D24-4562-AD1C-6CA5ADA7A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8508" y="310137"/>
            <a:ext cx="1607745" cy="208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1322171-7C1F-434C-AB2F-9C1D95B82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Asumpce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30871D4-D6C9-472F-BD7B-A240BC9CC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0000" y="1692002"/>
            <a:ext cx="10669259" cy="413999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altLang="cs-CZ" sz="2000" dirty="0"/>
              <a:t>nejlepší způsob jak porozumět lidem, je </a:t>
            </a:r>
            <a:r>
              <a:rPr lang="cs-CZ" altLang="cs-CZ" sz="2000" dirty="0">
                <a:solidFill>
                  <a:srgbClr val="FF0000"/>
                </a:solidFill>
              </a:rPr>
              <a:t>porozumět činnostem </a:t>
            </a:r>
            <a:r>
              <a:rPr lang="cs-CZ" altLang="cs-CZ" sz="2000" dirty="0"/>
              <a:t>(aktivitám), které </a:t>
            </a:r>
            <a:r>
              <a:rPr lang="cs-CZ" altLang="cs-CZ" sz="2000" dirty="0">
                <a:solidFill>
                  <a:srgbClr val="FF0000"/>
                </a:solidFill>
              </a:rPr>
              <a:t>vykonávají</a:t>
            </a:r>
            <a:r>
              <a:rPr lang="cs-CZ" altLang="cs-CZ" sz="2000" dirty="0"/>
              <a:t>;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2000" dirty="0"/>
          </a:p>
          <a:p>
            <a:pPr marL="72000" indent="0" algn="just" eaLnBrk="1" hangingPunct="1">
              <a:lnSpc>
                <a:spcPct val="90000"/>
              </a:lnSpc>
              <a:buNone/>
            </a:pPr>
            <a:r>
              <a:rPr lang="cs-CZ" altLang="cs-CZ" sz="2000" dirty="0"/>
              <a:t>Každý jedinec:</a:t>
            </a:r>
          </a:p>
          <a:p>
            <a:pPr algn="just">
              <a:lnSpc>
                <a:spcPct val="90000"/>
              </a:lnSpc>
            </a:pPr>
            <a:r>
              <a:rPr lang="cs-CZ" altLang="cs-CZ" sz="2000" dirty="0"/>
              <a:t>je zapojený do životních aktivit prostřednictvím svého </a:t>
            </a:r>
            <a:r>
              <a:rPr lang="cs-CZ" altLang="cs-CZ" sz="2000" dirty="0">
                <a:solidFill>
                  <a:srgbClr val="FF0000"/>
                </a:solidFill>
              </a:rPr>
              <a:t>životního napětí</a:t>
            </a:r>
            <a:r>
              <a:rPr lang="cs-CZ" altLang="cs-CZ" sz="2000" dirty="0"/>
              <a:t>, a to </a:t>
            </a:r>
            <a:r>
              <a:rPr lang="cs-CZ" altLang="cs-CZ" sz="2000" dirty="0">
                <a:solidFill>
                  <a:srgbClr val="FF0000"/>
                </a:solidFill>
              </a:rPr>
              <a:t>ovlivňuje</a:t>
            </a:r>
            <a:r>
              <a:rPr lang="cs-CZ" altLang="cs-CZ" sz="2000" dirty="0"/>
              <a:t> jeho </a:t>
            </a:r>
            <a:r>
              <a:rPr lang="cs-CZ" altLang="cs-CZ" sz="2000" dirty="0">
                <a:solidFill>
                  <a:srgbClr val="FF0000"/>
                </a:solidFill>
              </a:rPr>
              <a:t>schopnost nezávislosti</a:t>
            </a:r>
            <a:r>
              <a:rPr lang="cs-CZ" altLang="cs-CZ" sz="2000" dirty="0"/>
              <a:t>;</a:t>
            </a:r>
          </a:p>
          <a:p>
            <a:pPr algn="just">
              <a:lnSpc>
                <a:spcPct val="90000"/>
              </a:lnSpc>
            </a:pPr>
            <a:endParaRPr lang="cs-CZ" altLang="cs-CZ" sz="2000" dirty="0"/>
          </a:p>
          <a:p>
            <a:pPr algn="just">
              <a:lnSpc>
                <a:spcPct val="90000"/>
              </a:lnSpc>
            </a:pPr>
            <a:r>
              <a:rPr lang="cs-CZ" altLang="cs-CZ" sz="2000" dirty="0"/>
              <a:t>se během svého života od početí do smrti </a:t>
            </a:r>
            <a:r>
              <a:rPr lang="cs-CZ" altLang="cs-CZ" sz="2000" dirty="0">
                <a:solidFill>
                  <a:srgbClr val="FF0000"/>
                </a:solidFill>
              </a:rPr>
              <a:t>dynamicky pohybuje vpřed</a:t>
            </a:r>
            <a:r>
              <a:rPr lang="cs-CZ" altLang="cs-CZ" sz="2000" dirty="0"/>
              <a:t> od úplné závislosti                  k úplné nezávislosti, přičemž nepřetržitost závislosti či nezávislosti ovlivňují různé faktory (věk, zdravotní stav, životní prostředí, okolnosti)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2000" dirty="0"/>
          </a:p>
          <a:p>
            <a:pPr eaLnBrk="1" hangingPunct="1">
              <a:lnSpc>
                <a:spcPct val="90000"/>
              </a:lnSpc>
            </a:pPr>
            <a:endParaRPr lang="cs-CZ" altLang="cs-CZ" sz="20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3FCE768-F50D-497E-B30F-614AF31C6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Hlavní jednotky:</a:t>
            </a:r>
          </a:p>
        </p:txBody>
      </p:sp>
      <p:graphicFrame>
        <p:nvGraphicFramePr>
          <p:cNvPr id="13342" name="Group 30">
            <a:extLst>
              <a:ext uri="{FF2B5EF4-FFF2-40B4-BE49-F238E27FC236}">
                <a16:creationId xmlns:a16="http://schemas.microsoft.com/office/drawing/2014/main" id="{90D9617F-BDFD-4FE4-A3E8-6F945524A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290967"/>
              </p:ext>
            </p:extLst>
          </p:nvPr>
        </p:nvGraphicFramePr>
        <p:xfrm>
          <a:off x="1158843" y="1258433"/>
          <a:ext cx="9687207" cy="5286144"/>
        </p:xfrm>
        <a:graphic>
          <a:graphicData uri="http://schemas.openxmlformats.org/drawingml/2006/table">
            <a:tbl>
              <a:tblPr/>
              <a:tblGrid>
                <a:gridCol w="2458002">
                  <a:extLst>
                    <a:ext uri="{9D8B030D-6E8A-4147-A177-3AD203B41FA5}">
                      <a16:colId xmlns:a16="http://schemas.microsoft.com/office/drawing/2014/main" val="1930457132"/>
                    </a:ext>
                  </a:extLst>
                </a:gridCol>
                <a:gridCol w="7229205">
                  <a:extLst>
                    <a:ext uri="{9D8B030D-6E8A-4147-A177-3AD203B41FA5}">
                      <a16:colId xmlns:a16="http://schemas.microsoft.com/office/drawing/2014/main" val="3675157766"/>
                    </a:ext>
                  </a:extLst>
                </a:gridCol>
              </a:tblGrid>
              <a:tr h="6686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Cíl ošetřovatelství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Schopnost P/K samostatně a nezávisle vykonávat činnosti denního života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798083"/>
                  </a:ext>
                </a:extLst>
              </a:tr>
              <a:tr h="7412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P/K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Celistvá bytost s 12 životními aktivitami, které jsou odrazem jeho potřeb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behaviorálně se manifestují (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Každá aktivita se projevuje určitým chováním</a:t>
                      </a: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) Jedinci se liší v tom, jak jednotlivé aktivity denního života realizují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6348027"/>
                  </a:ext>
                </a:extLst>
              </a:tr>
              <a:tr h="6703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Role sestry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Identifikace úrovně Q života v oblasti životních aktivit, diagnostika problémů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 jejich příčin a zajištění řešení problémových aktivit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31394"/>
                  </a:ext>
                </a:extLst>
              </a:tr>
              <a:tr h="6703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Zdroj potíží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Nedostatek síly, vůle, vědomostí jedince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404775"/>
                  </a:ext>
                </a:extLst>
              </a:tr>
              <a:tr h="6703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Ohnisko zásahu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Neadekvátní aktivity a chování jedince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98028"/>
                  </a:ext>
                </a:extLst>
              </a:tr>
              <a:tr h="7610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Způsob zásahu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Ovlivňování příčin, které vedou k projevům chování ve 12 oblastech životních aktivit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435971"/>
                  </a:ext>
                </a:extLst>
              </a:tr>
              <a:tr h="9713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Důsledky </a:t>
                      </a:r>
                    </a:p>
                  </a:txBody>
                  <a:tcPr marL="90000" marR="90000" marT="46793" marB="46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Nezávislost P/K a zvýšení kvality jeho života ve všech životních aktivitách</a:t>
                      </a:r>
                    </a:p>
                  </a:txBody>
                  <a:tcPr marL="90000" marR="90000" marT="46793" marB="467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716489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8E07912-FD0C-4D88-9E6E-90FBB8ED5F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Osoba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CB6C498-BA25-4CB5-B30D-5E33B946A7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Celistvá bytost, která od početí do smrti uskutečňuje různé aktivity s cílem dosáhnout a udržet samostatnost a maximální nezávislost v každé životní aktivitě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7D7BCCF-1EFF-4418-9D94-C6972E95F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Prostředí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82F6B9C-A847-4863-AC46-31A24A2F3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Fyzikální</a:t>
            </a:r>
          </a:p>
          <a:p>
            <a:pPr eaLnBrk="1" hangingPunct="1"/>
            <a:r>
              <a:rPr lang="cs-CZ" altLang="cs-CZ"/>
              <a:t>Sociální </a:t>
            </a:r>
          </a:p>
          <a:p>
            <a:pPr eaLnBrk="1" hangingPunct="1"/>
            <a:r>
              <a:rPr lang="cs-CZ" altLang="cs-CZ"/>
              <a:t>Psychické </a:t>
            </a:r>
          </a:p>
          <a:p>
            <a:pPr eaLnBrk="1" hangingPunct="1"/>
            <a:r>
              <a:rPr lang="cs-CZ" altLang="cs-CZ"/>
              <a:t>Ekonomické </a:t>
            </a:r>
          </a:p>
          <a:p>
            <a:pPr eaLnBrk="1" hangingPunct="1"/>
            <a:r>
              <a:rPr lang="cs-CZ" altLang="cs-CZ"/>
              <a:t>Politické </a:t>
            </a:r>
          </a:p>
          <a:p>
            <a:pPr eaLnBrk="1" hangingPunct="1"/>
            <a:r>
              <a:rPr lang="cs-CZ" altLang="cs-CZ"/>
              <a:t>Kulturní </a:t>
            </a:r>
          </a:p>
        </p:txBody>
      </p:sp>
      <p:sp>
        <p:nvSpPr>
          <p:cNvPr id="8196" name="AutoShape 4">
            <a:extLst>
              <a:ext uri="{FF2B5EF4-FFF2-40B4-BE49-F238E27FC236}">
                <a16:creationId xmlns:a16="http://schemas.microsoft.com/office/drawing/2014/main" id="{F6E5F7A8-1EE5-4F4E-BB33-5B78C6E7ACB5}"/>
              </a:ext>
            </a:extLst>
          </p:cNvPr>
          <p:cNvSpPr>
            <a:spLocks/>
          </p:cNvSpPr>
          <p:nvPr/>
        </p:nvSpPr>
        <p:spPr bwMode="auto">
          <a:xfrm>
            <a:off x="4367213" y="1773239"/>
            <a:ext cx="792162" cy="3024187"/>
          </a:xfrm>
          <a:prstGeom prst="rightBrace">
            <a:avLst>
              <a:gd name="adj1" fmla="val 3181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8197" name="Oval 5">
            <a:extLst>
              <a:ext uri="{FF2B5EF4-FFF2-40B4-BE49-F238E27FC236}">
                <a16:creationId xmlns:a16="http://schemas.microsoft.com/office/drawing/2014/main" id="{42B65121-6CF2-4E59-B0C1-D20BF5E8C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2299580"/>
            <a:ext cx="4928952" cy="192158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dirty="0">
                <a:solidFill>
                  <a:srgbClr val="FFFF00"/>
                </a:solidFill>
              </a:rPr>
              <a:t>souvisí se </a:t>
            </a:r>
          </a:p>
          <a:p>
            <a:pPr algn="ctr" eaLnBrk="1" hangingPunct="1"/>
            <a:r>
              <a:rPr lang="cs-CZ" altLang="cs-CZ" dirty="0">
                <a:solidFill>
                  <a:srgbClr val="FFFF00"/>
                </a:solidFill>
              </a:rPr>
              <a:t>základními životními aktivitami </a:t>
            </a:r>
          </a:p>
          <a:p>
            <a:pPr algn="ctr" eaLnBrk="1" hangingPunct="1"/>
            <a:r>
              <a:rPr lang="cs-CZ" altLang="cs-CZ" dirty="0">
                <a:solidFill>
                  <a:srgbClr val="FFFF00"/>
                </a:solidFill>
              </a:rPr>
              <a:t>a </a:t>
            </a:r>
          </a:p>
          <a:p>
            <a:pPr algn="ctr" eaLnBrk="1" hangingPunct="1"/>
            <a:r>
              <a:rPr lang="cs-CZ" altLang="cs-CZ" dirty="0">
                <a:solidFill>
                  <a:srgbClr val="FFFF00"/>
                </a:solidFill>
              </a:rPr>
              <a:t>zdravím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90E20B6-762C-4C8C-99F0-320EDF074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6237288"/>
            <a:ext cx="82089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>
                <a:solidFill>
                  <a:schemeClr val="tx2"/>
                </a:solidFill>
              </a:rPr>
              <a:t>Zdraví – </a:t>
            </a:r>
            <a:r>
              <a:rPr lang="cs-CZ" altLang="cs-CZ"/>
              <a:t>autorka nedefinovala</a:t>
            </a:r>
            <a:endParaRPr lang="cs-CZ" altLang="cs-CZ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6699922-8310-4531-A772-DF867E73EC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Ošetřovatelství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50028E5-C97D-45D8-B375-955C951CD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1900" dirty="0"/>
              <a:t>Vnímá jedince jako celistvé bytosti.</a:t>
            </a:r>
          </a:p>
          <a:p>
            <a:pPr algn="just" eaLnBrk="1" hangingPunct="1">
              <a:lnSpc>
                <a:spcPct val="90000"/>
              </a:lnSpc>
            </a:pPr>
            <a:r>
              <a:rPr lang="cs-CZ" altLang="cs-CZ" sz="1900" dirty="0"/>
              <a:t>Vychází z pozorovatelných a měřitelných projevů, ne z intuice a náhody.</a:t>
            </a:r>
          </a:p>
          <a:p>
            <a:pPr algn="just" eaLnBrk="1" hangingPunct="1">
              <a:lnSpc>
                <a:spcPct val="90000"/>
              </a:lnSpc>
            </a:pPr>
            <a:endParaRPr lang="cs-CZ" altLang="cs-CZ" sz="1900" dirty="0"/>
          </a:p>
          <a:p>
            <a:pPr marL="72000" indent="0" algn="just" eaLnBrk="1" hangingPunct="1">
              <a:lnSpc>
                <a:spcPct val="90000"/>
              </a:lnSpc>
              <a:buNone/>
            </a:pPr>
            <a:r>
              <a:rPr lang="cs-CZ" altLang="cs-CZ" sz="1900" dirty="0"/>
              <a:t>Cílem je </a:t>
            </a:r>
            <a:r>
              <a:rPr lang="cs-CZ" altLang="cs-CZ" sz="1900" i="1" dirty="0">
                <a:solidFill>
                  <a:schemeClr val="tx2"/>
                </a:solidFill>
              </a:rPr>
              <a:t>získat, zachovat</a:t>
            </a:r>
            <a:r>
              <a:rPr lang="cs-CZ" altLang="cs-CZ" sz="1900" dirty="0"/>
              <a:t> V </a:t>
            </a:r>
            <a:r>
              <a:rPr lang="cs-CZ" altLang="cs-CZ" sz="1900" i="1" dirty="0">
                <a:solidFill>
                  <a:schemeClr val="tx2"/>
                </a:solidFill>
              </a:rPr>
              <a:t>navrátit </a:t>
            </a:r>
            <a:r>
              <a:rPr lang="cs-CZ" altLang="cs-CZ" sz="1900" dirty="0"/>
              <a:t>maximálně možnou </a:t>
            </a:r>
            <a:r>
              <a:rPr lang="cs-CZ" altLang="cs-CZ" sz="1900" i="1" dirty="0">
                <a:solidFill>
                  <a:schemeClr val="tx2"/>
                </a:solidFill>
              </a:rPr>
              <a:t>úroveň nezávislosti jedince v životních aktivitách</a:t>
            </a:r>
            <a:r>
              <a:rPr lang="cs-CZ" altLang="cs-CZ" sz="1900" dirty="0"/>
              <a:t> a </a:t>
            </a:r>
            <a:r>
              <a:rPr lang="cs-CZ" altLang="cs-CZ" sz="1900" i="1" dirty="0">
                <a:solidFill>
                  <a:schemeClr val="tx2"/>
                </a:solidFill>
              </a:rPr>
              <a:t>zároveň zabezpečovat posilující postupy na podporu uzdravení a nezávislosti</a:t>
            </a:r>
            <a:r>
              <a:rPr lang="cs-CZ" altLang="cs-CZ" sz="1900" dirty="0"/>
              <a:t>.</a:t>
            </a:r>
          </a:p>
          <a:p>
            <a:pPr marL="72000" indent="0" algn="just" eaLnBrk="1" hangingPunct="1">
              <a:lnSpc>
                <a:spcPct val="90000"/>
              </a:lnSpc>
              <a:buNone/>
            </a:pPr>
            <a:endParaRPr lang="cs-CZ" altLang="cs-CZ" sz="1900" dirty="0"/>
          </a:p>
          <a:p>
            <a:pPr algn="just" eaLnBrk="1" hangingPunct="1">
              <a:lnSpc>
                <a:spcPct val="90000"/>
              </a:lnSpc>
            </a:pPr>
            <a:r>
              <a:rPr lang="cs-CZ" altLang="cs-CZ" sz="1900" dirty="0"/>
              <a:t>Závislí jedinec v některé aktivitě – sestra P/K asistuje V aktivitu vykonává sama, povzbuzuje P/K </a:t>
            </a:r>
          </a:p>
          <a:p>
            <a:pPr marL="72000" indent="0" algn="just" eaLnBrk="1" hangingPunct="1">
              <a:lnSpc>
                <a:spcPct val="90000"/>
              </a:lnSpc>
              <a:buNone/>
            </a:pPr>
            <a:r>
              <a:rPr lang="cs-CZ" altLang="cs-CZ" sz="1900" dirty="0"/>
              <a:t>a doporučuje mu nejvhodnější postupy (jak si zachovat samostatnost a nezávislost, jak předcházet zhoršení stavu) </a:t>
            </a:r>
          </a:p>
          <a:p>
            <a:pPr eaLnBrk="1" hangingPunct="1">
              <a:lnSpc>
                <a:spcPct val="90000"/>
              </a:lnSpc>
            </a:pPr>
            <a:endParaRPr lang="cs-CZ" altLang="cs-CZ" sz="1900" dirty="0"/>
          </a:p>
          <a:p>
            <a:pPr marL="72000" indent="0" eaLnBrk="1" hangingPunct="1">
              <a:lnSpc>
                <a:spcPct val="90000"/>
              </a:lnSpc>
              <a:buNone/>
            </a:pPr>
            <a:r>
              <a:rPr lang="cs-CZ" altLang="cs-CZ" sz="1900" dirty="0"/>
              <a:t>Činnost sester: nezávislá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900" dirty="0"/>
              <a:t>                         závislá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altLang="cs-CZ" sz="1900" dirty="0"/>
              <a:t>                         částečně závislá</a:t>
            </a:r>
          </a:p>
          <a:p>
            <a:pPr eaLnBrk="1" hangingPunct="1">
              <a:lnSpc>
                <a:spcPct val="90000"/>
              </a:lnSpc>
            </a:pPr>
            <a:endParaRPr lang="cs-CZ" altLang="cs-CZ" sz="1900"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11AC677-6F4F-4011-8901-FDDD77FF6DF1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12182" y="333013"/>
            <a:ext cx="10753200" cy="451576"/>
          </a:xfrm>
        </p:spPr>
        <p:txBody>
          <a:bodyPr/>
          <a:lstStyle/>
          <a:p>
            <a:pPr algn="r" eaLnBrk="1" hangingPunct="1"/>
            <a:r>
              <a:rPr lang="cs-CZ" altLang="cs-CZ" dirty="0"/>
              <a:t>Koncepce modelu</a:t>
            </a:r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41F1CFA9-E455-41DC-983C-5CE40116B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945" y="3148625"/>
            <a:ext cx="2232025" cy="122555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 dirty="0"/>
              <a:t>Cíl:</a:t>
            </a:r>
          </a:p>
          <a:p>
            <a:pPr algn="ctr" eaLnBrk="1" hangingPunct="1"/>
            <a:r>
              <a:rPr lang="cs-CZ" altLang="cs-CZ" sz="1400" dirty="0"/>
              <a:t>max. možná nezávislost</a:t>
            </a:r>
          </a:p>
        </p:txBody>
      </p:sp>
      <p:sp>
        <p:nvSpPr>
          <p:cNvPr id="10244" name="Rectangle 6">
            <a:extLst>
              <a:ext uri="{FF2B5EF4-FFF2-40B4-BE49-F238E27FC236}">
                <a16:creationId xmlns:a16="http://schemas.microsoft.com/office/drawing/2014/main" id="{7BCA1915-970D-4E14-A6F3-713C06D0F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945" y="4706574"/>
            <a:ext cx="2232025" cy="1439863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/>
              <a:t>Podpora aktivit související </a:t>
            </a:r>
          </a:p>
          <a:p>
            <a:pPr algn="ctr" eaLnBrk="1" hangingPunct="1"/>
            <a:r>
              <a:rPr lang="cs-CZ" altLang="cs-CZ" sz="1400"/>
              <a:t>s obnovou </a:t>
            </a:r>
          </a:p>
          <a:p>
            <a:pPr algn="ctr" eaLnBrk="1" hangingPunct="1"/>
            <a:r>
              <a:rPr lang="cs-CZ" altLang="cs-CZ" sz="1400"/>
              <a:t>a </a:t>
            </a:r>
          </a:p>
          <a:p>
            <a:pPr algn="ctr" eaLnBrk="1" hangingPunct="1"/>
            <a:r>
              <a:rPr lang="cs-CZ" altLang="cs-CZ" sz="1400"/>
              <a:t>podporou zdraví</a:t>
            </a:r>
          </a:p>
        </p:txBody>
      </p:sp>
      <p:sp>
        <p:nvSpPr>
          <p:cNvPr id="10245" name="Rectangle 7">
            <a:extLst>
              <a:ext uri="{FF2B5EF4-FFF2-40B4-BE49-F238E27FC236}">
                <a16:creationId xmlns:a16="http://schemas.microsoft.com/office/drawing/2014/main" id="{F628530C-FF33-4185-B482-EC79CB4D8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9369" y="1616230"/>
            <a:ext cx="1944687" cy="4318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/>
              <a:t>Osoba</a:t>
            </a:r>
          </a:p>
        </p:txBody>
      </p:sp>
      <p:sp>
        <p:nvSpPr>
          <p:cNvPr id="10246" name="Rectangle 8">
            <a:extLst>
              <a:ext uri="{FF2B5EF4-FFF2-40B4-BE49-F238E27FC236}">
                <a16:creationId xmlns:a16="http://schemas.microsoft.com/office/drawing/2014/main" id="{C69B07C0-07EC-489D-990E-2FC51A8D9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2071" y="2535447"/>
            <a:ext cx="2232025" cy="1152525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 dirty="0"/>
              <a:t>Celistvý jedinec </a:t>
            </a:r>
          </a:p>
          <a:p>
            <a:pPr algn="ctr" eaLnBrk="1" hangingPunct="1"/>
            <a:r>
              <a:rPr lang="cs-CZ" altLang="cs-CZ" sz="1400" dirty="0"/>
              <a:t>nezávislý </a:t>
            </a:r>
          </a:p>
          <a:p>
            <a:pPr algn="ctr" eaLnBrk="1" hangingPunct="1"/>
            <a:r>
              <a:rPr lang="cs-CZ" altLang="cs-CZ" sz="1400" dirty="0"/>
              <a:t>v aktivitách denního života</a:t>
            </a:r>
          </a:p>
        </p:txBody>
      </p:sp>
      <p:sp>
        <p:nvSpPr>
          <p:cNvPr id="10247" name="Rectangle 9">
            <a:extLst>
              <a:ext uri="{FF2B5EF4-FFF2-40B4-BE49-F238E27FC236}">
                <a16:creationId xmlns:a16="http://schemas.microsoft.com/office/drawing/2014/main" id="{327C0211-F3CC-4CA2-ADBA-5AA8A7B5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1862" y="4078649"/>
            <a:ext cx="2982194" cy="2446338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 b="1" dirty="0">
                <a:solidFill>
                  <a:srgbClr val="FF0000"/>
                </a:solidFill>
              </a:rPr>
              <a:t>Aktivity podpory a obnovy zdraví</a:t>
            </a:r>
          </a:p>
          <a:p>
            <a:pPr algn="ctr" eaLnBrk="1" hangingPunct="1"/>
            <a:r>
              <a:rPr lang="cs-CZ" altLang="cs-CZ" sz="1400" dirty="0"/>
              <a:t>Preventivní chování</a:t>
            </a:r>
          </a:p>
          <a:p>
            <a:pPr algn="ctr" eaLnBrk="1" hangingPunct="1"/>
            <a:r>
              <a:rPr lang="cs-CZ" altLang="cs-CZ" sz="800" i="1" dirty="0"/>
              <a:t>(zaměřené na prevenci událostí a stavů, </a:t>
            </a:r>
          </a:p>
          <a:p>
            <a:pPr algn="ctr" eaLnBrk="1" hangingPunct="1"/>
            <a:r>
              <a:rPr lang="cs-CZ" altLang="cs-CZ" sz="800" i="1" dirty="0" err="1"/>
              <a:t>kt</a:t>
            </a:r>
            <a:r>
              <a:rPr lang="cs-CZ" altLang="cs-CZ" sz="800" i="1" dirty="0"/>
              <a:t>. narušují/poškozují zdraví </a:t>
            </a:r>
          </a:p>
          <a:p>
            <a:pPr algn="ctr" eaLnBrk="1" hangingPunct="1"/>
            <a:r>
              <a:rPr lang="cs-CZ" altLang="cs-CZ" sz="800" i="1" dirty="0">
                <a:cs typeface="Arial" panose="020B0604020202020204" pitchFamily="34" charset="0"/>
              </a:rPr>
              <a:t>▲</a:t>
            </a:r>
            <a:r>
              <a:rPr lang="cs-CZ" altLang="cs-CZ" sz="800" i="1" dirty="0" err="1"/>
              <a:t>Bepanten</a:t>
            </a:r>
            <a:r>
              <a:rPr lang="cs-CZ" altLang="cs-CZ" sz="800" i="1" dirty="0"/>
              <a:t>, otužování…)</a:t>
            </a:r>
          </a:p>
          <a:p>
            <a:pPr algn="ctr" eaLnBrk="1" hangingPunct="1"/>
            <a:endParaRPr lang="cs-CZ" altLang="cs-CZ" sz="1400" dirty="0"/>
          </a:p>
          <a:p>
            <a:pPr algn="ctr" eaLnBrk="1" hangingPunct="1"/>
            <a:r>
              <a:rPr lang="cs-CZ" altLang="cs-CZ" sz="1400" dirty="0"/>
              <a:t>Posilňující chování</a:t>
            </a:r>
          </a:p>
          <a:p>
            <a:pPr algn="ctr" eaLnBrk="1" hangingPunct="1"/>
            <a:r>
              <a:rPr lang="cs-CZ" altLang="cs-CZ" sz="800" i="1" dirty="0"/>
              <a:t>(zabezpečování </a:t>
            </a:r>
            <a:r>
              <a:rPr lang="cs-CZ" altLang="cs-CZ" sz="800" i="1" dirty="0" err="1"/>
              <a:t>fyz</a:t>
            </a:r>
            <a:r>
              <a:rPr lang="cs-CZ" altLang="cs-CZ" sz="800" i="1" dirty="0"/>
              <a:t>.,psych. a soc. posílení a pohody </a:t>
            </a:r>
          </a:p>
          <a:p>
            <a:pPr algn="ctr" eaLnBrk="1" hangingPunct="1"/>
            <a:r>
              <a:rPr lang="cs-CZ" altLang="cs-CZ" sz="800" i="1" dirty="0">
                <a:cs typeface="Arial" panose="020B0604020202020204" pitchFamily="34" charset="0"/>
              </a:rPr>
              <a:t>▲</a:t>
            </a:r>
            <a:r>
              <a:rPr lang="cs-CZ" altLang="cs-CZ" sz="800" i="1" dirty="0"/>
              <a:t>střídaní obuvi, </a:t>
            </a:r>
          </a:p>
          <a:p>
            <a:pPr algn="ctr" eaLnBrk="1" hangingPunct="1"/>
            <a:r>
              <a:rPr lang="cs-CZ" altLang="cs-CZ" sz="800" i="1" dirty="0"/>
              <a:t>vhodné polohovací pomůcky, polohování …)</a:t>
            </a:r>
          </a:p>
          <a:p>
            <a:pPr algn="ctr" eaLnBrk="1" hangingPunct="1"/>
            <a:endParaRPr lang="cs-CZ" altLang="cs-CZ" sz="1400" dirty="0"/>
          </a:p>
          <a:p>
            <a:pPr algn="ctr" eaLnBrk="1" hangingPunct="1"/>
            <a:r>
              <a:rPr lang="cs-CZ" altLang="cs-CZ" sz="1400" dirty="0"/>
              <a:t>Hledající chování </a:t>
            </a:r>
          </a:p>
          <a:p>
            <a:pPr algn="ctr" eaLnBrk="1" hangingPunct="1"/>
            <a:r>
              <a:rPr lang="cs-CZ" altLang="cs-CZ" sz="800" i="1" dirty="0"/>
              <a:t>(vyhledávání </a:t>
            </a:r>
            <a:r>
              <a:rPr lang="cs-CZ" altLang="cs-CZ" sz="800" i="1" dirty="0" err="1"/>
              <a:t>info</a:t>
            </a:r>
            <a:r>
              <a:rPr lang="cs-CZ" altLang="cs-CZ" sz="800" i="1" dirty="0"/>
              <a:t>, zkušeností, odpovědí na otázky </a:t>
            </a:r>
            <a:r>
              <a:rPr lang="cs-CZ" altLang="cs-CZ" sz="800" i="1" dirty="0">
                <a:cs typeface="Arial" panose="020B0604020202020204" pitchFamily="34" charset="0"/>
              </a:rPr>
              <a:t>▲</a:t>
            </a:r>
            <a:r>
              <a:rPr lang="cs-CZ" altLang="cs-CZ" sz="800" i="1" dirty="0"/>
              <a:t>na </a:t>
            </a:r>
            <a:r>
              <a:rPr lang="cs-CZ" altLang="cs-CZ" sz="800" i="1" dirty="0" err="1"/>
              <a:t>netu</a:t>
            </a:r>
            <a:r>
              <a:rPr lang="cs-CZ" altLang="cs-CZ" sz="800" i="1" dirty="0"/>
              <a:t>…)</a:t>
            </a:r>
          </a:p>
        </p:txBody>
      </p:sp>
      <p:sp>
        <p:nvSpPr>
          <p:cNvPr id="10248" name="Rectangle 10">
            <a:extLst>
              <a:ext uri="{FF2B5EF4-FFF2-40B4-BE49-F238E27FC236}">
                <a16:creationId xmlns:a16="http://schemas.microsoft.com/office/drawing/2014/main" id="{C7BB321A-B2F9-47E9-AEDD-0ECA675D8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8779" y="1903643"/>
            <a:ext cx="2232025" cy="4318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/>
              <a:t>Ošetřovatelství </a:t>
            </a:r>
          </a:p>
        </p:txBody>
      </p:sp>
      <p:sp>
        <p:nvSpPr>
          <p:cNvPr id="10249" name="Oval 11">
            <a:extLst>
              <a:ext uri="{FF2B5EF4-FFF2-40B4-BE49-F238E27FC236}">
                <a16:creationId xmlns:a16="http://schemas.microsoft.com/office/drawing/2014/main" id="{20EF91A0-931E-4777-9EDF-9922347FB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262" y="1245595"/>
            <a:ext cx="4064848" cy="5106586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1400" b="1" dirty="0">
                <a:solidFill>
                  <a:srgbClr val="FF0000"/>
                </a:solidFill>
              </a:rPr>
              <a:t>AKTIVITY  DENNÍHO  ŽIVOTA</a:t>
            </a:r>
          </a:p>
          <a:p>
            <a:pPr eaLnBrk="1" hangingPunct="1"/>
            <a:r>
              <a:rPr lang="cs-CZ" altLang="cs-CZ" sz="1400" b="1" dirty="0"/>
              <a:t>(životní aktivity), </a:t>
            </a:r>
            <a:r>
              <a:rPr lang="cs-CZ" altLang="cs-CZ" sz="900" b="1" dirty="0"/>
              <a:t>jsou projevem </a:t>
            </a:r>
          </a:p>
          <a:p>
            <a:pPr eaLnBrk="1" hangingPunct="1"/>
            <a:r>
              <a:rPr lang="cs-CZ" altLang="cs-CZ" sz="900" b="1" dirty="0"/>
              <a:t>lidských potřeb</a:t>
            </a:r>
            <a:r>
              <a:rPr lang="cs-CZ" altLang="cs-CZ" sz="900" dirty="0"/>
              <a:t>, </a:t>
            </a:r>
            <a:r>
              <a:rPr lang="cs-CZ" altLang="cs-CZ" sz="900" dirty="0" err="1"/>
              <a:t>kt</a:t>
            </a:r>
            <a:r>
              <a:rPr lang="cs-CZ" altLang="cs-CZ" sz="900" dirty="0"/>
              <a:t>. se projevují určitým typem chování</a:t>
            </a:r>
          </a:p>
          <a:p>
            <a:pPr eaLnBrk="1" hangingPunct="1"/>
            <a:endParaRPr lang="cs-CZ" altLang="cs-CZ" sz="900" dirty="0"/>
          </a:p>
          <a:p>
            <a:pPr eaLnBrk="1" hangingPunct="1"/>
            <a:r>
              <a:rPr lang="cs-CZ" altLang="cs-CZ" sz="900" dirty="0"/>
              <a:t>Ā aktivita má 3 aspekty: fyziologický/fyzický, </a:t>
            </a:r>
          </a:p>
          <a:p>
            <a:pPr eaLnBrk="1" hangingPunct="1"/>
            <a:r>
              <a:rPr lang="cs-CZ" altLang="cs-CZ" sz="900" dirty="0"/>
              <a:t>                                       psychologický</a:t>
            </a:r>
          </a:p>
          <a:p>
            <a:pPr eaLnBrk="1" hangingPunct="1"/>
            <a:r>
              <a:rPr lang="cs-CZ" altLang="cs-CZ" sz="900" dirty="0"/>
              <a:t>                                       sociální</a:t>
            </a:r>
          </a:p>
          <a:p>
            <a:pPr eaLnBrk="1" hangingPunct="1"/>
            <a:endParaRPr lang="cs-CZ" altLang="cs-CZ" sz="1400" b="1" dirty="0"/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Udržování bezpečného prostředí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Komunikace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Dýchání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Jídlo a pití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Vylučování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Osobní hygiena a oblékání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Kontrola tělesné teploty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Pohyb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Práce a hry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Projevy sexuality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Spánek</a:t>
            </a:r>
          </a:p>
          <a:p>
            <a:pPr eaLnBrk="1" hangingPunct="1">
              <a:buFontTx/>
              <a:buAutoNum type="arabicPeriod"/>
            </a:pPr>
            <a:r>
              <a:rPr lang="cs-CZ" altLang="cs-CZ" sz="1200" b="1" dirty="0"/>
              <a:t>Umírání </a:t>
            </a:r>
          </a:p>
          <a:p>
            <a:pPr eaLnBrk="1" hangingPunct="1">
              <a:buFontTx/>
              <a:buAutoNum type="arabicPeriod"/>
            </a:pPr>
            <a:endParaRPr lang="cs-CZ" altLang="cs-CZ" sz="1200" b="1" dirty="0"/>
          </a:p>
        </p:txBody>
      </p:sp>
      <p:sp>
        <p:nvSpPr>
          <p:cNvPr id="10250" name="Line 13">
            <a:extLst>
              <a:ext uri="{FF2B5EF4-FFF2-40B4-BE49-F238E27FC236}">
                <a16:creationId xmlns:a16="http://schemas.microsoft.com/office/drawing/2014/main" id="{1A94A3F2-FFC6-4BA8-BF8B-93FFC18079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2710" y="2107399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1" name="Line 14">
            <a:extLst>
              <a:ext uri="{FF2B5EF4-FFF2-40B4-BE49-F238E27FC236}">
                <a16:creationId xmlns:a16="http://schemas.microsoft.com/office/drawing/2014/main" id="{0C05617D-706A-4482-9F8E-C39D5250E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5468" y="2429488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2" name="Line 15">
            <a:extLst>
              <a:ext uri="{FF2B5EF4-FFF2-40B4-BE49-F238E27FC236}">
                <a16:creationId xmlns:a16="http://schemas.microsoft.com/office/drawing/2014/main" id="{A662152E-CD61-4BEA-B4EC-F5129F66BA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0013" y="4419237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3" name="Line 16">
            <a:extLst>
              <a:ext uri="{FF2B5EF4-FFF2-40B4-BE49-F238E27FC236}">
                <a16:creationId xmlns:a16="http://schemas.microsoft.com/office/drawing/2014/main" id="{57408A00-B0CF-4D45-8123-61FF556A3C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1970" y="3573462"/>
            <a:ext cx="42148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4" name="Line 17">
            <a:extLst>
              <a:ext uri="{FF2B5EF4-FFF2-40B4-BE49-F238E27FC236}">
                <a16:creationId xmlns:a16="http://schemas.microsoft.com/office/drawing/2014/main" id="{C9011692-8C50-4F4C-8C81-4C9F47EB72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4357" y="530181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5" name="Line 18">
            <a:extLst>
              <a:ext uri="{FF2B5EF4-FFF2-40B4-BE49-F238E27FC236}">
                <a16:creationId xmlns:a16="http://schemas.microsoft.com/office/drawing/2014/main" id="{61F860DB-E609-4B46-B183-727F8E72BA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70348" y="1943757"/>
            <a:ext cx="929780" cy="2571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6" name="Line 19">
            <a:extLst>
              <a:ext uri="{FF2B5EF4-FFF2-40B4-BE49-F238E27FC236}">
                <a16:creationId xmlns:a16="http://schemas.microsoft.com/office/drawing/2014/main" id="{84B11F44-EFFD-412B-815F-B7F0136D03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49369" y="2088773"/>
            <a:ext cx="0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7" name="Line 20">
            <a:extLst>
              <a:ext uri="{FF2B5EF4-FFF2-40B4-BE49-F238E27FC236}">
                <a16:creationId xmlns:a16="http://schemas.microsoft.com/office/drawing/2014/main" id="{3579B7CD-331C-4D9F-8061-59A68DAD2B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210627" y="3075496"/>
            <a:ext cx="44922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58" name="Line 21">
            <a:extLst>
              <a:ext uri="{FF2B5EF4-FFF2-40B4-BE49-F238E27FC236}">
                <a16:creationId xmlns:a16="http://schemas.microsoft.com/office/drawing/2014/main" id="{7E267996-9E28-4439-AA83-AE7BC1C6EA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193038" y="3798888"/>
            <a:ext cx="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F68B8888-9C8F-4129-BC46-0D1E97D3CD4E}"/>
              </a:ext>
            </a:extLst>
          </p:cNvPr>
          <p:cNvSpPr/>
          <p:nvPr/>
        </p:nvSpPr>
        <p:spPr bwMode="auto">
          <a:xfrm>
            <a:off x="330885" y="171814"/>
            <a:ext cx="4778088" cy="122555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Faktory ovlivňující potřeby a požadavky </a:t>
            </a:r>
            <a:r>
              <a:rPr kumimoji="0" lang="cs-CZ" sz="900" b="0" i="0" u="none" strike="noStrike" cap="none" normalizeH="0" baseline="0" dirty="0" err="1">
                <a:ln>
                  <a:noFill/>
                </a:ln>
                <a:effectLst/>
                <a:latin typeface="+mn-lt"/>
              </a:rPr>
              <a:t>oše</a:t>
            </a:r>
            <a:r>
              <a:rPr kumimoji="0" lang="cs-CZ" sz="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. péče: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sz="900" dirty="0">
                <a:latin typeface="+mn-lt"/>
              </a:rPr>
              <a:t>Fyzické: věk, imobilita, úraz, nemoc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sz="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Psychické: city, motivace, neschopnost komunikace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sz="900" dirty="0" err="1">
                <a:latin typeface="+mn-lt"/>
              </a:rPr>
              <a:t>Socio</a:t>
            </a:r>
            <a:r>
              <a:rPr lang="cs-CZ" sz="900" dirty="0">
                <a:latin typeface="+mn-lt"/>
              </a:rPr>
              <a:t>-kulturní: zvyky, normy, náboženství, migrace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sz="9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Životní prostředí: ekonomické a politické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sz="900" dirty="0">
                <a:latin typeface="+mn-lt"/>
              </a:rPr>
              <a:t>Životní události: vývojová stádia, </a:t>
            </a:r>
            <a:r>
              <a:rPr lang="cs-CZ" sz="900" dirty="0" err="1">
                <a:latin typeface="+mn-lt"/>
              </a:rPr>
              <a:t>kt</a:t>
            </a:r>
            <a:r>
              <a:rPr lang="cs-CZ" sz="900" dirty="0">
                <a:latin typeface="+mn-lt"/>
              </a:rPr>
              <a:t>. souvisí se změněnou ne/závislostí na </a:t>
            </a:r>
            <a:r>
              <a:rPr lang="cs-CZ" sz="900" dirty="0" err="1">
                <a:latin typeface="+mn-lt"/>
              </a:rPr>
              <a:t>oše</a:t>
            </a:r>
            <a:r>
              <a:rPr lang="cs-CZ" sz="900" dirty="0">
                <a:latin typeface="+mn-lt"/>
              </a:rPr>
              <a:t>. péči</a:t>
            </a:r>
            <a:endParaRPr kumimoji="0" lang="cs-CZ" sz="9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PPP JVS LF MU[20210916164756327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SLIDETITLE_AUTOSET" val="0"/>
</p:tagLst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CZ.potx" id="{0256B392-11D6-4CFF-A65D-2F19E0793336}" vid="{4DBF336A-63FD-420A-B5B7-04D31F847D65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muni-med-prezentace-cz-v10</Template>
  <TotalTime>565</TotalTime>
  <Words>565</Words>
  <Application>Microsoft Office PowerPoint</Application>
  <PresentationFormat>Širokoúhlá obrazovka</PresentationFormat>
  <Paragraphs>107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Tahoma</vt:lpstr>
      <vt:lpstr>Wingdings</vt:lpstr>
      <vt:lpstr>Prezentace_MU_CZ</vt:lpstr>
      <vt:lpstr>Nancy Roper AKTIVITY  DENNÍHO  ŽIVOTA </vt:lpstr>
      <vt:lpstr>Asumpce </vt:lpstr>
      <vt:lpstr>Hlavní jednotky:</vt:lpstr>
      <vt:lpstr>Osoba </vt:lpstr>
      <vt:lpstr>Prostředí </vt:lpstr>
      <vt:lpstr>Ošetřovatelství </vt:lpstr>
      <vt:lpstr>Koncepce modelu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Natália Beharková</dc:creator>
  <cp:lastModifiedBy>Natália Beharková</cp:lastModifiedBy>
  <cp:revision>85</cp:revision>
  <cp:lastPrinted>1601-01-01T00:00:00Z</cp:lastPrinted>
  <dcterms:created xsi:type="dcterms:W3CDTF">2020-10-04T13:35:14Z</dcterms:created>
  <dcterms:modified xsi:type="dcterms:W3CDTF">2022-11-11T07:50:08Z</dcterms:modified>
</cp:coreProperties>
</file>