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31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4" autoAdjust="0"/>
    <p:restoredTop sz="96270" autoAdjust="0"/>
  </p:normalViewPr>
  <p:slideViewPr>
    <p:cSldViewPr snapToGrid="0">
      <p:cViewPr varScale="1">
        <p:scale>
          <a:sx n="161" d="100"/>
          <a:sy n="161" d="100"/>
        </p:scale>
        <p:origin x="1866" y="1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74DDF7C9-2EC9-479B-ABD7-99841A0828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B891A06-2362-48CB-B8C7-150561D278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6D3041C-E8DB-394D-8CBD-A19CAB995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CF0A721D-0B43-7043-8933-AD2A68D4E2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218105D-7192-3A40-B34B-CBC5FC839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5057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5D6031E-ADF9-4848-9898-66224BC41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BF859A01-CA85-4196-A73B-391EAD035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27B71FF1-6349-4B74-AD1A-A4728AEB15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AD29719-5A68-4154-86D7-62577D74A5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5CD4C23-1EA7-4EF1-877D-56B71C80C5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991E4F8-0689-45C0-8765-EEBAED7BFB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7860261-4803-41A4-842D-282F78D888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VĚDOMÍ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5648320"/>
            <a:ext cx="4273123" cy="698497"/>
          </a:xfrm>
        </p:spPr>
        <p:txBody>
          <a:bodyPr/>
          <a:lstStyle/>
          <a:p>
            <a:r>
              <a:rPr lang="cs-CZ" dirty="0"/>
              <a:t>PRVNÍ POMOC </a:t>
            </a:r>
            <a:endParaRPr lang="cs-CZ" sz="1400" dirty="0"/>
          </a:p>
          <a:p>
            <a:r>
              <a:rPr lang="cs-CZ" dirty="0"/>
              <a:t>LF MU, ÚZV</a:t>
            </a:r>
          </a:p>
          <a:p>
            <a:r>
              <a:rPr lang="cs-CZ" dirty="0"/>
              <a:t>Podzim 2024</a:t>
            </a:r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8ACF2928-DB7E-4967-8B7A-7666E15F0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612864"/>
            <a:ext cx="4273123" cy="293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65DBE9CA-44DC-4C89-B6E6-A9C85DD8840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Primární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bezvědomí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B8FD7BA9-82B9-4224-B312-FFDBB68E5D2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Sekundární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D5098F3B-8796-425E-97BF-4BB04ED47C53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Poranění mozku</a:t>
            </a:r>
          </a:p>
          <a:p>
            <a:endParaRPr lang="cs-CZ" dirty="0"/>
          </a:p>
          <a:p>
            <a:r>
              <a:rPr lang="cs-CZ" dirty="0"/>
              <a:t>Choroby mozku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E072FF13-8055-4144-AA9A-7827E0A902A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Poruchy krevního zásobení mozku</a:t>
            </a:r>
          </a:p>
          <a:p>
            <a:endParaRPr lang="cs-CZ" dirty="0"/>
          </a:p>
          <a:p>
            <a:r>
              <a:rPr lang="cs-CZ" dirty="0"/>
              <a:t>Akutní otravy</a:t>
            </a:r>
          </a:p>
          <a:p>
            <a:endParaRPr lang="cs-CZ" dirty="0"/>
          </a:p>
          <a:p>
            <a:r>
              <a:rPr lang="cs-CZ" dirty="0"/>
              <a:t>Nedostatek O</a:t>
            </a:r>
            <a:r>
              <a:rPr lang="cs-CZ" baseline="-25000" dirty="0"/>
              <a:t>2</a:t>
            </a:r>
            <a:r>
              <a:rPr lang="cs-CZ" dirty="0"/>
              <a:t> v krvi</a:t>
            </a:r>
          </a:p>
          <a:p>
            <a:endParaRPr lang="cs-CZ" dirty="0"/>
          </a:p>
          <a:p>
            <a:r>
              <a:rPr lang="cs-CZ" dirty="0"/>
              <a:t>Selhání vitálních funkcí</a:t>
            </a:r>
          </a:p>
          <a:p>
            <a:endParaRPr lang="cs-CZ" dirty="0"/>
          </a:p>
          <a:p>
            <a:r>
              <a:rPr lang="cs-CZ" dirty="0"/>
              <a:t>Metabolické poruchy</a:t>
            </a:r>
          </a:p>
          <a:p>
            <a:endParaRPr lang="cs-CZ" dirty="0"/>
          </a:p>
          <a:p>
            <a:r>
              <a:rPr lang="cs-CZ" dirty="0"/>
              <a:t>Tepelné vlivy</a:t>
            </a:r>
          </a:p>
        </p:txBody>
      </p:sp>
      <p:pic>
        <p:nvPicPr>
          <p:cNvPr id="10" name="Picture 7" descr="Bez názvu">
            <a:extLst>
              <a:ext uri="{FF2B5EF4-FFF2-40B4-BE49-F238E27FC236}">
                <a16:creationId xmlns:a16="http://schemas.microsoft.com/office/drawing/2014/main" id="{537C7126-0828-4D4D-85A3-B377291F5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05" y="3619810"/>
            <a:ext cx="2393950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80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bezvědomí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Postižený </a:t>
            </a:r>
            <a:r>
              <a:rPr lang="cs-CZ" dirty="0">
                <a:solidFill>
                  <a:schemeClr val="accent1"/>
                </a:solidFill>
              </a:rPr>
              <a:t>NEREAGUJE</a:t>
            </a:r>
            <a:r>
              <a:rPr lang="cs-CZ" dirty="0"/>
              <a:t> na vnější podněty, a to:</a:t>
            </a:r>
          </a:p>
          <a:p>
            <a:endParaRPr lang="cs-CZ" dirty="0"/>
          </a:p>
          <a:p>
            <a:pPr lvl="1"/>
            <a:r>
              <a:rPr lang="cs-CZ" sz="1800" dirty="0"/>
              <a:t>Důrazné hlasité oslovení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Doteky, zatřesení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Bolestivé podněty</a:t>
            </a:r>
          </a:p>
        </p:txBody>
      </p:sp>
    </p:spTree>
    <p:extLst>
      <p:ext uri="{BB962C8B-B14F-4D97-AF65-F5344CB8AC3E}">
        <p14:creationId xmlns:p14="http://schemas.microsoft.com/office/powerpoint/2010/main" val="5530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bezvědomí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Postižený </a:t>
            </a:r>
            <a:r>
              <a:rPr lang="cs-CZ" dirty="0">
                <a:solidFill>
                  <a:schemeClr val="accent1"/>
                </a:solidFill>
              </a:rPr>
              <a:t>nepřirozeně leží </a:t>
            </a:r>
            <a:r>
              <a:rPr lang="cs-CZ" dirty="0"/>
              <a:t>(může být i vsedě)</a:t>
            </a:r>
          </a:p>
          <a:p>
            <a:endParaRPr lang="cs-CZ" dirty="0"/>
          </a:p>
          <a:p>
            <a:r>
              <a:rPr lang="cs-CZ" dirty="0"/>
              <a:t>Má povolené svalové napětí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Končetiny</a:t>
            </a:r>
            <a:r>
              <a:rPr lang="cs-CZ" dirty="0"/>
              <a:t> zdvižené a spuštěné </a:t>
            </a:r>
            <a:r>
              <a:rPr lang="cs-CZ" dirty="0">
                <a:solidFill>
                  <a:schemeClr val="accent1"/>
                </a:solidFill>
              </a:rPr>
              <a:t>volně padají k zemi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Uvolněný jazyk </a:t>
            </a:r>
            <a:r>
              <a:rPr lang="cs-CZ" dirty="0"/>
              <a:t>a závěs jazyka vlastní vahou </a:t>
            </a:r>
            <a:r>
              <a:rPr lang="cs-CZ" dirty="0">
                <a:solidFill>
                  <a:schemeClr val="accent1"/>
                </a:solidFill>
              </a:rPr>
              <a:t>zapadají k zadní stěně hltanu a uzavírají vchod do dýchacích cest</a:t>
            </a:r>
          </a:p>
        </p:txBody>
      </p:sp>
    </p:spTree>
    <p:extLst>
      <p:ext uri="{BB962C8B-B14F-4D97-AF65-F5344CB8AC3E}">
        <p14:creationId xmlns:p14="http://schemas.microsoft.com/office/powerpoint/2010/main" val="4149941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vyšetření 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Reakce na oslovení</a:t>
            </a:r>
          </a:p>
          <a:p>
            <a:endParaRPr lang="cs-CZ" dirty="0"/>
          </a:p>
          <a:p>
            <a:r>
              <a:rPr lang="cs-CZ" dirty="0"/>
              <a:t>Reakce na dotek, zatřesení</a:t>
            </a:r>
          </a:p>
          <a:p>
            <a:endParaRPr lang="cs-CZ" dirty="0"/>
          </a:p>
          <a:p>
            <a:r>
              <a:rPr lang="cs-CZ" dirty="0"/>
              <a:t>Reakce na bolestivý podnět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A52C0AD-3155-4F5E-844B-0D816148C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7500" y="1899863"/>
            <a:ext cx="2973388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22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Zprůchodnění dýchacích cest a kontrola dechu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Při aspiraci odstraňte cizí těleso (jenom viditelné!)</a:t>
            </a:r>
          </a:p>
          <a:p>
            <a:endParaRPr lang="cs-CZ" dirty="0"/>
          </a:p>
          <a:p>
            <a:r>
              <a:rPr lang="cs-CZ" dirty="0"/>
              <a:t>Otevřete a vyčistěte dutinu ústní</a:t>
            </a:r>
          </a:p>
          <a:p>
            <a:endParaRPr lang="cs-CZ" dirty="0"/>
          </a:p>
          <a:p>
            <a:r>
              <a:rPr lang="cs-CZ" dirty="0"/>
              <a:t>Zakloňte hlavu</a:t>
            </a:r>
          </a:p>
          <a:p>
            <a:endParaRPr lang="cs-CZ" dirty="0"/>
          </a:p>
          <a:p>
            <a:r>
              <a:rPr lang="cs-CZ" dirty="0"/>
              <a:t>Zkontrolujte dýchání</a:t>
            </a:r>
          </a:p>
        </p:txBody>
      </p:sp>
    </p:spTree>
    <p:extLst>
      <p:ext uri="{BB962C8B-B14F-4D97-AF65-F5344CB8AC3E}">
        <p14:creationId xmlns:p14="http://schemas.microsoft.com/office/powerpoint/2010/main" val="2483052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Zprůchodnění dýchacích cest při aspiraci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neprůchodnosti dýchacích cest z důvodu vniknutí cizího tělesa, sousta, tekutiny, zvratků, použijte:</a:t>
            </a:r>
          </a:p>
          <a:p>
            <a:endParaRPr lang="cs-CZ" dirty="0"/>
          </a:p>
          <a:p>
            <a:pPr lvl="1"/>
            <a:r>
              <a:rPr lang="cs-CZ" sz="1800" dirty="0"/>
              <a:t>Údery mezi lopatky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 err="1"/>
              <a:t>Heimlichův</a:t>
            </a:r>
            <a:r>
              <a:rPr lang="cs-CZ" sz="1800" dirty="0"/>
              <a:t> manévr</a:t>
            </a:r>
          </a:p>
        </p:txBody>
      </p:sp>
    </p:spTree>
    <p:extLst>
      <p:ext uri="{BB962C8B-B14F-4D97-AF65-F5344CB8AC3E}">
        <p14:creationId xmlns:p14="http://schemas.microsoft.com/office/powerpoint/2010/main" val="694076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Otevření úst</a:t>
            </a:r>
          </a:p>
        </p:txBody>
      </p:sp>
      <p:pic>
        <p:nvPicPr>
          <p:cNvPr id="6" name="Picture 3" descr="otevření úst">
            <a:extLst>
              <a:ext uri="{FF2B5EF4-FFF2-40B4-BE49-F238E27FC236}">
                <a16:creationId xmlns:a16="http://schemas.microsoft.com/office/drawing/2014/main" id="{1466AA6F-4BFE-48CB-8474-788265D98D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16925" y="1697222"/>
            <a:ext cx="5236424" cy="392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158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Záklon hlavy</a:t>
            </a:r>
          </a:p>
        </p:txBody>
      </p:sp>
      <p:pic>
        <p:nvPicPr>
          <p:cNvPr id="6" name="Zástupný symbol pro obsah 7">
            <a:extLst>
              <a:ext uri="{FF2B5EF4-FFF2-40B4-BE49-F238E27FC236}">
                <a16:creationId xmlns:a16="http://schemas.microsoft.com/office/drawing/2014/main" id="{6337C55C-07B1-4DDC-9579-8C6E8C6BF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00" y="2231478"/>
            <a:ext cx="2427263" cy="2395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86890821-A1F1-42A4-8148-70287EEDA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10000" y="2262248"/>
            <a:ext cx="1946275" cy="2430463"/>
          </a:xfrm>
          <a:prstGeom prst="rect">
            <a:avLst/>
          </a:prstGeom>
        </p:spPr>
      </p:pic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84691ABD-106A-40D0-8449-80D606B9D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9512" y="2262248"/>
            <a:ext cx="2777672" cy="243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08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dechu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Dýchání musíte: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Vidět, slyšet, cítit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B9B41D19-CCAC-44D9-8857-2FD79DCD7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00" y="2924850"/>
            <a:ext cx="3770312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 descr="kontrola dechu">
            <a:extLst>
              <a:ext uri="{FF2B5EF4-FFF2-40B4-BE49-F238E27FC236}">
                <a16:creationId xmlns:a16="http://schemas.microsoft.com/office/drawing/2014/main" id="{D14F30D3-3D99-4AE6-9FE5-18CA7FC72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4590" y="1723331"/>
            <a:ext cx="3740150" cy="280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311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pomoc u poruchy 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90122"/>
            <a:ext cx="8064900" cy="4139998"/>
          </a:xfrm>
        </p:spPr>
        <p:txBody>
          <a:bodyPr/>
          <a:lstStyle/>
          <a:p>
            <a:r>
              <a:rPr lang="cs-CZ" dirty="0"/>
              <a:t>Kontrola vědomí</a:t>
            </a:r>
          </a:p>
          <a:p>
            <a:r>
              <a:rPr lang="cs-CZ" dirty="0"/>
              <a:t>Zprůchodnění dýchacích cest</a:t>
            </a:r>
          </a:p>
          <a:p>
            <a:r>
              <a:rPr lang="cs-CZ" dirty="0"/>
              <a:t>Kontrola dýchání</a:t>
            </a:r>
          </a:p>
          <a:p>
            <a:r>
              <a:rPr lang="cs-CZ" dirty="0"/>
              <a:t>Přivolání ZZS</a:t>
            </a:r>
          </a:p>
          <a:p>
            <a:r>
              <a:rPr lang="cs-CZ" dirty="0"/>
              <a:t>Orientační vyšetření</a:t>
            </a:r>
          </a:p>
          <a:p>
            <a:pPr lvl="1"/>
            <a:r>
              <a:rPr lang="cs-CZ" sz="1800" dirty="0"/>
              <a:t>Hlava, krk, hrudník, nadbřišek, oči</a:t>
            </a:r>
          </a:p>
          <a:p>
            <a:r>
              <a:rPr lang="cs-CZ" dirty="0"/>
              <a:t>Soustavná kontrola vitálních funkcí</a:t>
            </a:r>
          </a:p>
          <a:p>
            <a:r>
              <a:rPr lang="cs-CZ" dirty="0"/>
              <a:t>Při selhání VF - KPR</a:t>
            </a:r>
          </a:p>
          <a:p>
            <a:r>
              <a:rPr lang="cs-CZ" dirty="0"/>
              <a:t>Pátráme po lékařských dokumentech</a:t>
            </a:r>
          </a:p>
          <a:p>
            <a:pPr lvl="1"/>
            <a:r>
              <a:rPr lang="cs-CZ" sz="1800" dirty="0"/>
              <a:t>Léky, zprávy, průkaz diabetika, epileptika</a:t>
            </a:r>
          </a:p>
        </p:txBody>
      </p:sp>
    </p:spTree>
    <p:extLst>
      <p:ext uri="{BB962C8B-B14F-4D97-AF65-F5344CB8AC3E}">
        <p14:creationId xmlns:p14="http://schemas.microsoft.com/office/powerpoint/2010/main" val="314359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stav lidské psychiky</a:t>
            </a:r>
          </a:p>
          <a:p>
            <a:endParaRPr lang="cs-CZ" dirty="0"/>
          </a:p>
          <a:p>
            <a:r>
              <a:rPr lang="cs-CZ" dirty="0"/>
              <a:t>Vztah jednoty a souvislosti vlastní osoby s okolním světem</a:t>
            </a:r>
          </a:p>
          <a:p>
            <a:pPr lvl="1"/>
            <a:r>
              <a:rPr lang="cs-CZ" sz="1800" dirty="0"/>
              <a:t>Orientace v čase, místě. situaci, osobě</a:t>
            </a:r>
          </a:p>
          <a:p>
            <a:endParaRPr lang="cs-CZ" dirty="0"/>
          </a:p>
          <a:p>
            <a:r>
              <a:rPr lang="cs-CZ" dirty="0"/>
              <a:t>Vnímáme podněty z okolí, přiměřeně na ně reagujeme, komunikujeme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Vědomí je ukazatel stavu lidského mozku</a:t>
            </a:r>
          </a:p>
        </p:txBody>
      </p:sp>
    </p:spTree>
    <p:extLst>
      <p:ext uri="{BB962C8B-B14F-4D97-AF65-F5344CB8AC3E}">
        <p14:creationId xmlns:p14="http://schemas.microsoft.com/office/powerpoint/2010/main" val="3161052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Synkopa = mdloba = kolaps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Krátkodobá ztráta vědomí</a:t>
            </a:r>
          </a:p>
          <a:p>
            <a:endParaRPr lang="cs-CZ" dirty="0"/>
          </a:p>
          <a:p>
            <a:r>
              <a:rPr lang="cs-CZ" dirty="0"/>
              <a:t>Vyvolaná krátkodobým nedostatečným prokrvením mozku</a:t>
            </a:r>
          </a:p>
          <a:p>
            <a:endParaRPr lang="cs-CZ" dirty="0"/>
          </a:p>
          <a:p>
            <a:r>
              <a:rPr lang="cs-CZ" dirty="0"/>
              <a:t>Nejčastěji způsobená poklesem TK</a:t>
            </a:r>
          </a:p>
        </p:txBody>
      </p:sp>
    </p:spTree>
    <p:extLst>
      <p:ext uri="{BB962C8B-B14F-4D97-AF65-F5344CB8AC3E}">
        <p14:creationId xmlns:p14="http://schemas.microsoft.com/office/powerpoint/2010/main" val="3186670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Synkopa -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Vasovagální</a:t>
            </a:r>
            <a:r>
              <a:rPr lang="cs-CZ" dirty="0">
                <a:solidFill>
                  <a:schemeClr val="accent1"/>
                </a:solidFill>
              </a:rPr>
              <a:t> synkopa</a:t>
            </a:r>
          </a:p>
          <a:p>
            <a:pPr lvl="1"/>
            <a:r>
              <a:rPr lang="cs-CZ" dirty="0"/>
              <a:t>Příčinou je narušená regulace autonomního systému s náhlou převahou činnosti parasympatiku, což vede k bradykardii a hypotenzi</a:t>
            </a:r>
          </a:p>
          <a:p>
            <a:pPr lvl="1"/>
            <a:r>
              <a:rPr lang="cs-CZ" dirty="0"/>
              <a:t>Příčiny: horko, dlouhé stání, vydýchaný vzduch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Ortostatická synkopa</a:t>
            </a:r>
          </a:p>
          <a:p>
            <a:pPr lvl="1"/>
            <a:r>
              <a:rPr lang="cs-CZ" dirty="0"/>
              <a:t>Při rychlém přesunu ze sedu nebo lehu do stoje, na základě nedostatečné vazokonstrikce</a:t>
            </a:r>
          </a:p>
        </p:txBody>
      </p:sp>
    </p:spTree>
    <p:extLst>
      <p:ext uri="{BB962C8B-B14F-4D97-AF65-F5344CB8AC3E}">
        <p14:creationId xmlns:p14="http://schemas.microsoft.com/office/powerpoint/2010/main" val="3892587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Synkopa -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Syndrom sinus </a:t>
            </a:r>
            <a:r>
              <a:rPr lang="cs-CZ" dirty="0" err="1">
                <a:solidFill>
                  <a:schemeClr val="accent1"/>
                </a:solidFill>
              </a:rPr>
              <a:t>caroticus</a:t>
            </a:r>
            <a:endParaRPr lang="cs-CZ" dirty="0">
              <a:solidFill>
                <a:schemeClr val="accent1"/>
              </a:solidFill>
            </a:endParaRPr>
          </a:p>
          <a:p>
            <a:pPr lvl="1"/>
            <a:r>
              <a:rPr lang="cs-CZ" dirty="0"/>
              <a:t>Podráždění karotického sinu (holení, prudký pohyb hlavou) nebo tlakem na sinus </a:t>
            </a:r>
            <a:r>
              <a:rPr lang="cs-CZ" dirty="0" err="1"/>
              <a:t>caroticus</a:t>
            </a:r>
            <a:r>
              <a:rPr lang="cs-CZ" dirty="0"/>
              <a:t> (např. límečkem košile) → bradykardie a hypotenze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Kardiální synkopa</a:t>
            </a:r>
          </a:p>
          <a:p>
            <a:pPr lvl="1"/>
            <a:r>
              <a:rPr lang="cs-CZ" dirty="0"/>
              <a:t>Při výskytu arytmií a srdečních onemocnění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Ostatní synkopy</a:t>
            </a:r>
          </a:p>
          <a:p>
            <a:pPr lvl="1"/>
            <a:r>
              <a:rPr lang="cs-CZ" dirty="0"/>
              <a:t>Metabolické</a:t>
            </a:r>
          </a:p>
          <a:p>
            <a:pPr lvl="1"/>
            <a:r>
              <a:rPr lang="cs-CZ" dirty="0"/>
              <a:t>Neurologické</a:t>
            </a:r>
          </a:p>
          <a:p>
            <a:pPr lvl="1"/>
            <a:r>
              <a:rPr lang="cs-CZ" dirty="0"/>
              <a:t>Onkologické</a:t>
            </a:r>
          </a:p>
        </p:txBody>
      </p:sp>
    </p:spTree>
    <p:extLst>
      <p:ext uri="{BB962C8B-B14F-4D97-AF65-F5344CB8AC3E}">
        <p14:creationId xmlns:p14="http://schemas.microsoft.com/office/powerpoint/2010/main" val="779069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Synkopa - První pomoc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Kontrola průchodnosti dýchacích cest</a:t>
            </a:r>
          </a:p>
          <a:p>
            <a:endParaRPr lang="cs-CZ" dirty="0"/>
          </a:p>
          <a:p>
            <a:r>
              <a:rPr lang="cs-CZ" dirty="0"/>
              <a:t>Kontrola dechu</a:t>
            </a:r>
          </a:p>
          <a:p>
            <a:endParaRPr lang="cs-CZ" dirty="0"/>
          </a:p>
          <a:p>
            <a:r>
              <a:rPr lang="cs-CZ" dirty="0"/>
              <a:t>Protišoková až autotransfuzní poloha</a:t>
            </a:r>
          </a:p>
          <a:p>
            <a:endParaRPr lang="cs-CZ" dirty="0"/>
          </a:p>
          <a:p>
            <a:r>
              <a:rPr lang="cs-CZ" dirty="0"/>
              <a:t>Uvolnění oděvu</a:t>
            </a:r>
          </a:p>
          <a:p>
            <a:endParaRPr lang="cs-CZ" dirty="0"/>
          </a:p>
          <a:p>
            <a:r>
              <a:rPr lang="cs-CZ" dirty="0"/>
              <a:t>Čerstvý vzduch</a:t>
            </a:r>
          </a:p>
        </p:txBody>
      </p:sp>
    </p:spTree>
    <p:extLst>
      <p:ext uri="{BB962C8B-B14F-4D97-AF65-F5344CB8AC3E}">
        <p14:creationId xmlns:p14="http://schemas.microsoft.com/office/powerpoint/2010/main" val="1334596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Synkopa - kdy volat ZZS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Postižený rychle přichází k vědomí a je známá příčina mdloby → není třeba volat ZZS (obnova vědomí max. do 5 minut)</a:t>
            </a:r>
          </a:p>
          <a:p>
            <a:endParaRPr lang="cs-CZ" dirty="0"/>
          </a:p>
          <a:p>
            <a:r>
              <a:rPr lang="cs-CZ" dirty="0"/>
              <a:t>Postižený se neprobírá → sledování vitálních funkcí, průchodnost dýchacích cest, volat ZZS</a:t>
            </a:r>
          </a:p>
          <a:p>
            <a:endParaRPr lang="cs-CZ" dirty="0"/>
          </a:p>
          <a:p>
            <a:r>
              <a:rPr lang="cs-CZ" dirty="0"/>
              <a:t>ZZS dále voláme: pokud jsou poruchy vitálních funkcí, po nabytí vědomí má postižený bolesti hlavy, poruchy hybnosti, řeči, je dezorientovaný</a:t>
            </a:r>
          </a:p>
        </p:txBody>
      </p:sp>
    </p:spTree>
    <p:extLst>
      <p:ext uri="{BB962C8B-B14F-4D97-AF65-F5344CB8AC3E}">
        <p14:creationId xmlns:p14="http://schemas.microsoft.com/office/powerpoint/2010/main" val="2550671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B929F-814A-4653-AF30-7355623C9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40F8E6-E5B7-4513-8F08-27863C0B4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AF5335-78A5-4874-AC63-499020D8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agresivnímu postiženému (kvalitativní porucha vědomí)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5ADC50-73C3-49B3-AA75-4E53322F7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Postiženého chráníme před sebepoškozením, nebo poškozováním okolí</a:t>
            </a:r>
          </a:p>
          <a:p>
            <a:r>
              <a:rPr lang="cs-CZ" dirty="0"/>
              <a:t>Nebezpečné předměty odstraňujeme z dosahu</a:t>
            </a:r>
          </a:p>
          <a:p>
            <a:r>
              <a:rPr lang="cs-CZ" dirty="0"/>
              <a:t>Snažíme se o psychické zklidnění</a:t>
            </a:r>
          </a:p>
          <a:p>
            <a:r>
              <a:rPr lang="cs-CZ" dirty="0"/>
              <a:t>Udržujeme 2 m odstup</a:t>
            </a:r>
          </a:p>
          <a:p>
            <a:r>
              <a:rPr lang="cs-CZ" dirty="0"/>
              <a:t>Nedoporučujeme, nevyvracíme, nezesměšňujeme</a:t>
            </a:r>
          </a:p>
          <a:p>
            <a:r>
              <a:rPr lang="cs-CZ" dirty="0"/>
              <a:t>Násilné zadržení jen v krajním případě</a:t>
            </a:r>
          </a:p>
          <a:p>
            <a:r>
              <a:rPr lang="cs-CZ" dirty="0"/>
              <a:t>Nehrajeme si na hrdiny</a:t>
            </a:r>
          </a:p>
          <a:p>
            <a:r>
              <a:rPr lang="cs-CZ" dirty="0"/>
              <a:t>Žádáme asistenci policie</a:t>
            </a:r>
          </a:p>
        </p:txBody>
      </p:sp>
    </p:spTree>
    <p:extLst>
      <p:ext uri="{BB962C8B-B14F-4D97-AF65-F5344CB8AC3E}">
        <p14:creationId xmlns:p14="http://schemas.microsoft.com/office/powerpoint/2010/main" val="132016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C6A060-8AC9-45B8-98C7-4E8CBFEE81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5F42DE-BD45-47CA-9AE7-3343F20F8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499200-6528-4811-B447-4E7922BED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1E08EF-9F43-44E7-81BB-E421AC957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29789"/>
            <a:ext cx="8064900" cy="4139998"/>
          </a:xfrm>
        </p:spPr>
        <p:txBody>
          <a:bodyPr/>
          <a:lstStyle/>
          <a:p>
            <a:r>
              <a:rPr lang="cs-CZ" dirty="0"/>
              <a:t>SAIBERTOVÁ, Simona. </a:t>
            </a:r>
            <a:r>
              <a:rPr lang="cs-CZ" i="1" dirty="0"/>
              <a:t>První pomoc</a:t>
            </a:r>
            <a:r>
              <a:rPr lang="cs-CZ" dirty="0"/>
              <a:t>. 1. vydání. Brno: Masarykova univerzita, 2014 (2017). ISBN 978-80-210-7020-2</a:t>
            </a:r>
          </a:p>
          <a:p>
            <a:pPr marL="54000" indent="0">
              <a:buNone/>
            </a:pPr>
            <a:endParaRPr lang="cs-CZ" dirty="0"/>
          </a:p>
        </p:txBody>
      </p:sp>
      <p:pic>
        <p:nvPicPr>
          <p:cNvPr id="15362" name="Picture 2" descr="Pohádka, Fantazie, Sen, Noc, Kosmos">
            <a:extLst>
              <a:ext uri="{FF2B5EF4-FFF2-40B4-BE49-F238E27FC236}">
                <a16:creationId xmlns:a16="http://schemas.microsoft.com/office/drawing/2014/main" id="{3CE96AAB-7064-41C0-9191-A5F1D9A2A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197" y="4149611"/>
            <a:ext cx="3653228" cy="233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867116F6-D201-4E8D-B876-42AD15AC586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Kvantitativní = zastřené vědomí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6B03DA9-E293-4699-9602-9A501369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vědomí - dělení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B1EE6359-9624-4324-9AA9-C1EF688C6A7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Kvalitativní = změna obsahu vědomí</a:t>
            </a: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8150CE1D-CCA3-422C-9424-93CEB9D340F2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Somnolence</a:t>
            </a:r>
          </a:p>
          <a:p>
            <a:endParaRPr lang="cs-CZ" dirty="0"/>
          </a:p>
          <a:p>
            <a:r>
              <a:rPr lang="cs-CZ" dirty="0" err="1"/>
              <a:t>Sopor</a:t>
            </a:r>
            <a:endParaRPr lang="cs-CZ" dirty="0"/>
          </a:p>
          <a:p>
            <a:endParaRPr lang="cs-CZ" dirty="0"/>
          </a:p>
          <a:p>
            <a:r>
              <a:rPr lang="cs-CZ" dirty="0"/>
              <a:t>Kóma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Mělké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Hluboké</a:t>
            </a:r>
          </a:p>
        </p:txBody>
      </p:sp>
      <p:sp>
        <p:nvSpPr>
          <p:cNvPr id="10" name="Zástupný symbol pro obsah 9">
            <a:extLst>
              <a:ext uri="{FF2B5EF4-FFF2-40B4-BE49-F238E27FC236}">
                <a16:creationId xmlns:a16="http://schemas.microsoft.com/office/drawing/2014/main" id="{AF1C4C3A-DBEA-42DB-B8C7-81E56A6D8562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Zmatenost = dezorientovanost</a:t>
            </a:r>
          </a:p>
          <a:p>
            <a:endParaRPr lang="cs-CZ" dirty="0"/>
          </a:p>
          <a:p>
            <a:r>
              <a:rPr lang="cs-CZ" dirty="0"/>
              <a:t>Bezradnost</a:t>
            </a:r>
          </a:p>
          <a:p>
            <a:endParaRPr lang="cs-CZ" dirty="0"/>
          </a:p>
          <a:p>
            <a:r>
              <a:rPr lang="cs-CZ" dirty="0"/>
              <a:t>Nesouvislý hovor</a:t>
            </a:r>
          </a:p>
          <a:p>
            <a:endParaRPr lang="cs-CZ" dirty="0"/>
          </a:p>
          <a:p>
            <a:r>
              <a:rPr lang="cs-CZ" dirty="0"/>
              <a:t>Nepřiměřené chování</a:t>
            </a:r>
          </a:p>
          <a:p>
            <a:endParaRPr lang="cs-CZ" dirty="0"/>
          </a:p>
          <a:p>
            <a:r>
              <a:rPr lang="cs-CZ" dirty="0"/>
              <a:t>Agresivní chování</a:t>
            </a:r>
          </a:p>
          <a:p>
            <a:endParaRPr lang="cs-CZ" dirty="0"/>
          </a:p>
          <a:p>
            <a:r>
              <a:rPr lang="cs-CZ" dirty="0"/>
              <a:t>Delirium</a:t>
            </a:r>
          </a:p>
          <a:p>
            <a:endParaRPr lang="cs-CZ" dirty="0"/>
          </a:p>
          <a:p>
            <a:r>
              <a:rPr lang="cs-CZ" dirty="0"/>
              <a:t>Halucinace</a:t>
            </a:r>
          </a:p>
        </p:txBody>
      </p:sp>
    </p:spTree>
    <p:extLst>
      <p:ext uri="{BB962C8B-B14F-4D97-AF65-F5344CB8AC3E}">
        <p14:creationId xmlns:p14="http://schemas.microsoft.com/office/powerpoint/2010/main" val="121202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vyšetření vědomí - AVPU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Vyšetření stupně poruchy vědomí (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r>
              <a:rPr lang="cs-CZ" dirty="0"/>
              <a:t>, LOC) pomocí </a:t>
            </a:r>
            <a:r>
              <a:rPr lang="cs-CZ" dirty="0">
                <a:solidFill>
                  <a:schemeClr val="accent1"/>
                </a:solidFill>
              </a:rPr>
              <a:t>AVPU </a:t>
            </a:r>
            <a:r>
              <a:rPr lang="cs-CZ" dirty="0"/>
              <a:t>systému</a:t>
            </a:r>
          </a:p>
          <a:p>
            <a:endParaRPr lang="cs-CZ" dirty="0"/>
          </a:p>
          <a:p>
            <a:r>
              <a:rPr lang="cs-CZ" dirty="0"/>
              <a:t>Využití hlavně v USA, osoba poskytující první pomoc hodnotí stupeň vědomí podle podnětů a jejich zpětné vazby:</a:t>
            </a:r>
          </a:p>
          <a:p>
            <a:pPr lvl="1"/>
            <a:endParaRPr lang="cs-CZ" dirty="0"/>
          </a:p>
          <a:p>
            <a:pPr lvl="1"/>
            <a:r>
              <a:rPr lang="cs-CZ" b="1" dirty="0" err="1">
                <a:solidFill>
                  <a:schemeClr val="accent1"/>
                </a:solidFill>
              </a:rPr>
              <a:t>A</a:t>
            </a:r>
            <a:r>
              <a:rPr lang="cs-CZ" dirty="0" err="1">
                <a:solidFill>
                  <a:schemeClr val="accent1"/>
                </a:solidFill>
              </a:rPr>
              <a:t>lert</a:t>
            </a:r>
            <a:r>
              <a:rPr lang="cs-CZ" dirty="0"/>
              <a:t> (bdělý)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chemeClr val="accent1"/>
                </a:solidFill>
              </a:rPr>
              <a:t>Response to </a:t>
            </a:r>
            <a:r>
              <a:rPr lang="cs-CZ" b="1" dirty="0" err="1">
                <a:solidFill>
                  <a:schemeClr val="accent1"/>
                </a:solidFill>
              </a:rPr>
              <a:t>V</a:t>
            </a:r>
            <a:r>
              <a:rPr lang="cs-CZ" dirty="0" err="1">
                <a:solidFill>
                  <a:schemeClr val="accent1"/>
                </a:solidFill>
              </a:rPr>
              <a:t>ocal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stimuli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(reaguje na oslovení) - somnolence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chemeClr val="accent1"/>
                </a:solidFill>
              </a:rPr>
              <a:t>Response to </a:t>
            </a:r>
            <a:r>
              <a:rPr lang="cs-CZ" b="1" dirty="0" err="1">
                <a:solidFill>
                  <a:schemeClr val="accent1"/>
                </a:solidFill>
              </a:rPr>
              <a:t>P</a:t>
            </a:r>
            <a:r>
              <a:rPr lang="cs-CZ" dirty="0" err="1">
                <a:solidFill>
                  <a:schemeClr val="accent1"/>
                </a:solidFill>
              </a:rPr>
              <a:t>ainful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stimuli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(reaguje na bolest) - </a:t>
            </a:r>
            <a:r>
              <a:rPr lang="cs-CZ" dirty="0" err="1"/>
              <a:t>sopor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b="1" dirty="0" err="1">
                <a:solidFill>
                  <a:schemeClr val="accent1"/>
                </a:solidFill>
              </a:rPr>
              <a:t>U</a:t>
            </a:r>
            <a:r>
              <a:rPr lang="cs-CZ" dirty="0" err="1">
                <a:solidFill>
                  <a:schemeClr val="accent1"/>
                </a:solidFill>
              </a:rPr>
              <a:t>nresponsive</a:t>
            </a:r>
            <a:r>
              <a:rPr lang="cs-CZ" dirty="0"/>
              <a:t> (nereaguje) - kóma</a:t>
            </a:r>
          </a:p>
        </p:txBody>
      </p:sp>
    </p:spTree>
    <p:extLst>
      <p:ext uri="{BB962C8B-B14F-4D97-AF65-F5344CB8AC3E}">
        <p14:creationId xmlns:p14="http://schemas.microsoft.com/office/powerpoint/2010/main" val="190579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vyšetření vědomí - AVPU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Zachránce může pomocí AVPU jednoduše vyhodnotit stupeň poruchy vědomí a situaci správně nahlásit při volání zdravotnické záchranné služby</a:t>
            </a:r>
          </a:p>
        </p:txBody>
      </p:sp>
    </p:spTree>
    <p:extLst>
      <p:ext uri="{BB962C8B-B14F-4D97-AF65-F5344CB8AC3E}">
        <p14:creationId xmlns:p14="http://schemas.microsoft.com/office/powerpoint/2010/main" val="3330007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- poruchy 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Pátráme:</a:t>
            </a:r>
          </a:p>
          <a:p>
            <a:endParaRPr lang="cs-CZ" dirty="0"/>
          </a:p>
          <a:p>
            <a:r>
              <a:rPr lang="cs-CZ" dirty="0"/>
              <a:t>Kdy došlo k poruše vědomí - okolnosti</a:t>
            </a:r>
          </a:p>
          <a:p>
            <a:pPr lvl="1"/>
            <a:r>
              <a:rPr lang="cs-CZ" sz="1800" dirty="0"/>
              <a:t>Úraz, rozčílení, zavinění třetí osoby</a:t>
            </a:r>
          </a:p>
          <a:p>
            <a:endParaRPr lang="cs-CZ" dirty="0"/>
          </a:p>
          <a:p>
            <a:r>
              <a:rPr lang="cs-CZ" dirty="0"/>
              <a:t>Rozvíjení stavu</a:t>
            </a:r>
          </a:p>
          <a:p>
            <a:pPr lvl="1"/>
            <a:r>
              <a:rPr lang="cs-CZ" sz="1800" dirty="0"/>
              <a:t>První pomoc, křeče, zvracení</a:t>
            </a:r>
          </a:p>
          <a:p>
            <a:endParaRPr lang="cs-CZ" dirty="0"/>
          </a:p>
          <a:p>
            <a:r>
              <a:rPr lang="cs-CZ" dirty="0"/>
              <a:t>Co svědčí pro otravu</a:t>
            </a:r>
          </a:p>
          <a:p>
            <a:endParaRPr lang="cs-CZ" dirty="0"/>
          </a:p>
          <a:p>
            <a:r>
              <a:rPr lang="cs-CZ" dirty="0"/>
              <a:t>Předchozí obdobná anamnéza</a:t>
            </a:r>
          </a:p>
        </p:txBody>
      </p:sp>
    </p:spTree>
    <p:extLst>
      <p:ext uri="{BB962C8B-B14F-4D97-AF65-F5344CB8AC3E}">
        <p14:creationId xmlns:p14="http://schemas.microsoft.com/office/powerpoint/2010/main" val="317065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Glasgow </a:t>
            </a:r>
            <a:r>
              <a:rPr lang="cs-CZ" dirty="0" err="1"/>
              <a:t>coma</a:t>
            </a:r>
            <a:r>
              <a:rPr lang="cs-CZ" dirty="0"/>
              <a:t> </a:t>
            </a:r>
            <a:r>
              <a:rPr lang="cs-CZ" dirty="0" err="1"/>
              <a:t>scale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540000" y="5592965"/>
            <a:ext cx="8064900" cy="451576"/>
          </a:xfrm>
        </p:spPr>
        <p:txBody>
          <a:bodyPr/>
          <a:lstStyle/>
          <a:p>
            <a:r>
              <a:rPr lang="cs-CZ" dirty="0"/>
              <a:t>GCS ≤ 7 kóma	GCS ≤ 13 hospitalizace</a:t>
            </a:r>
          </a:p>
        </p:txBody>
      </p:sp>
      <p:graphicFrame>
        <p:nvGraphicFramePr>
          <p:cNvPr id="6" name="Group 74">
            <a:extLst>
              <a:ext uri="{FF2B5EF4-FFF2-40B4-BE49-F238E27FC236}">
                <a16:creationId xmlns:a16="http://schemas.microsoft.com/office/drawing/2014/main" id="{3FD1AFAE-211F-40CC-B4A0-F39BBF3A7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007537"/>
              </p:ext>
            </p:extLst>
          </p:nvPr>
        </p:nvGraphicFramePr>
        <p:xfrm>
          <a:off x="709580" y="1606762"/>
          <a:ext cx="7724839" cy="3644476"/>
        </p:xfrm>
        <a:graphic>
          <a:graphicData uri="http://schemas.openxmlformats.org/drawingml/2006/table">
            <a:tbl>
              <a:tblPr/>
              <a:tblGrid>
                <a:gridCol w="1072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2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51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Skóre (body)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4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otevírání očí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spontánní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 oslovení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 bolest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neotevírá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1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slovní reakce</a:t>
                      </a:r>
                      <a:endParaRPr kumimoji="0" lang="cs-CZ" altLang="cs-CZ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oriento-vaná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zmatená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nepřiměřená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nesrozumitelná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žádná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7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motorická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reakce</a:t>
                      </a:r>
                      <a:endParaRPr kumimoji="0" lang="cs-CZ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vyhoví výzvě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cíleně se brání bolesti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necíleně se brání bolesti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ohýbá končetiny na bolest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natahuje končetiny na bolest</a:t>
                      </a:r>
                      <a:endParaRPr kumimoji="0" lang="cs-CZ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bez reakce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771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Bezvědomí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D57346-382A-4E46-A419-4A9A1B6FA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 poruchy činnosti centrální nervové soustavy</a:t>
            </a:r>
          </a:p>
          <a:p>
            <a:endParaRPr lang="cs-CZ" dirty="0"/>
          </a:p>
          <a:p>
            <a:r>
              <a:rPr lang="cs-CZ" dirty="0"/>
              <a:t>Stav, kdy chybí obranné reflexy</a:t>
            </a:r>
          </a:p>
          <a:p>
            <a:endParaRPr lang="cs-CZ" dirty="0"/>
          </a:p>
          <a:p>
            <a:r>
              <a:rPr lang="cs-CZ" dirty="0"/>
              <a:t>Stav, který </a:t>
            </a:r>
            <a:r>
              <a:rPr lang="cs-CZ" dirty="0">
                <a:solidFill>
                  <a:schemeClr val="accent1"/>
                </a:solidFill>
              </a:rPr>
              <a:t>ohrožuje postiženého neprůchodností dýchacích cest </a:t>
            </a:r>
            <a:r>
              <a:rPr lang="cs-CZ" dirty="0"/>
              <a:t>(zapadnutí jazyka, zubní protézy, zatečením zvratků / krve) </a:t>
            </a:r>
            <a:r>
              <a:rPr lang="cs-CZ" dirty="0">
                <a:solidFill>
                  <a:schemeClr val="accent1"/>
                </a:solidFill>
              </a:rPr>
              <a:t>a udušením</a:t>
            </a:r>
          </a:p>
        </p:txBody>
      </p:sp>
    </p:spTree>
    <p:extLst>
      <p:ext uri="{BB962C8B-B14F-4D97-AF65-F5344CB8AC3E}">
        <p14:creationId xmlns:p14="http://schemas.microsoft.com/office/powerpoint/2010/main" val="361568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36B88D-9D67-4844-A39D-76FCF5AF8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7B2394-8603-475C-A832-9FB7341BA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A0CCE817-090B-4000-8E89-28BFFA74C93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Vnitřní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A6BAE-45A3-491D-94E7-EB2ABCEA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bezvědomí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B7E66D24-7AEA-418A-95E2-B57A0C26516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Vnější</a:t>
            </a:r>
          </a:p>
        </p:txBody>
      </p:sp>
      <p:sp>
        <p:nvSpPr>
          <p:cNvPr id="10" name="Zástupný symbol pro obsah 9">
            <a:extLst>
              <a:ext uri="{FF2B5EF4-FFF2-40B4-BE49-F238E27FC236}">
                <a16:creationId xmlns:a16="http://schemas.microsoft.com/office/drawing/2014/main" id="{E91EAC7B-7BCF-4CF9-91E1-965F2406E75D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Mozkové příhody</a:t>
            </a:r>
          </a:p>
          <a:p>
            <a:endParaRPr lang="cs-CZ" dirty="0"/>
          </a:p>
          <a:p>
            <a:r>
              <a:rPr lang="cs-CZ" dirty="0"/>
              <a:t>Náhlá zástava oběhu</a:t>
            </a:r>
          </a:p>
          <a:p>
            <a:endParaRPr lang="cs-CZ" dirty="0"/>
          </a:p>
          <a:p>
            <a:r>
              <a:rPr lang="cs-CZ" dirty="0"/>
              <a:t>Dechové selhání</a:t>
            </a:r>
          </a:p>
        </p:txBody>
      </p:sp>
      <p:sp>
        <p:nvSpPr>
          <p:cNvPr id="11" name="Zástupný symbol pro obsah 10">
            <a:extLst>
              <a:ext uri="{FF2B5EF4-FFF2-40B4-BE49-F238E27FC236}">
                <a16:creationId xmlns:a16="http://schemas.microsoft.com/office/drawing/2014/main" id="{6CD494BD-774A-4232-9474-BDD67C4676AB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Úrazy hlavy</a:t>
            </a:r>
          </a:p>
          <a:p>
            <a:endParaRPr lang="cs-CZ" dirty="0"/>
          </a:p>
          <a:p>
            <a:r>
              <a:rPr lang="cs-CZ" dirty="0"/>
              <a:t>Otřesy mozku</a:t>
            </a:r>
          </a:p>
          <a:p>
            <a:endParaRPr lang="cs-CZ" dirty="0"/>
          </a:p>
          <a:p>
            <a:r>
              <a:rPr lang="cs-CZ" dirty="0"/>
              <a:t>Otravy</a:t>
            </a:r>
          </a:p>
          <a:p>
            <a:endParaRPr lang="cs-CZ" dirty="0"/>
          </a:p>
          <a:p>
            <a:r>
              <a:rPr lang="cs-CZ" dirty="0"/>
              <a:t>Tonutí</a:t>
            </a:r>
          </a:p>
          <a:p>
            <a:endParaRPr lang="cs-CZ" dirty="0"/>
          </a:p>
          <a:p>
            <a:r>
              <a:rPr lang="cs-CZ" dirty="0"/>
              <a:t>Úrazy elektrickým proudem</a:t>
            </a:r>
          </a:p>
        </p:txBody>
      </p:sp>
    </p:spTree>
    <p:extLst>
      <p:ext uri="{BB962C8B-B14F-4D97-AF65-F5344CB8AC3E}">
        <p14:creationId xmlns:p14="http://schemas.microsoft.com/office/powerpoint/2010/main" val="18801042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4-3-cz.potx" id="{C72545DF-B7E5-4E52-83DA-C125E0A0B8FD}" vid="{FF117BE7-DD54-4E19-84D2-24AC03D96F6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muni-med-prezentace-4-3-cz</Template>
  <TotalTime>81</TotalTime>
  <Words>1055</Words>
  <Application>Microsoft Office PowerPoint</Application>
  <PresentationFormat>Předvádění na obrazovce (4:3)</PresentationFormat>
  <Paragraphs>290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PORUCHY VĚDOMÍ</vt:lpstr>
      <vt:lpstr>Vědomí</vt:lpstr>
      <vt:lpstr>Poruchy vědomí - dělení</vt:lpstr>
      <vt:lpstr>Orientační vyšetření vědomí - AVPU</vt:lpstr>
      <vt:lpstr>Orientační vyšetření vědomí - AVPU</vt:lpstr>
      <vt:lpstr>Anamnéza - poruchy vědomí</vt:lpstr>
      <vt:lpstr>Glasgow coma scale</vt:lpstr>
      <vt:lpstr>Bezvědomí</vt:lpstr>
      <vt:lpstr>Příčiny bezvědomí</vt:lpstr>
      <vt:lpstr>Příčiny bezvědomí</vt:lpstr>
      <vt:lpstr>Příznaky bezvědomí</vt:lpstr>
      <vt:lpstr>Příznaky bezvědomí</vt:lpstr>
      <vt:lpstr>Orientační vyšetření vědomí</vt:lpstr>
      <vt:lpstr>Zprůchodnění dýchacích cest a kontrola dechu</vt:lpstr>
      <vt:lpstr>Zprůchodnění dýchacích cest při aspiraci</vt:lpstr>
      <vt:lpstr>Otevření úst</vt:lpstr>
      <vt:lpstr>Záklon hlavy</vt:lpstr>
      <vt:lpstr>Kontrola dechu</vt:lpstr>
      <vt:lpstr>První pomoc u poruchy vědomí</vt:lpstr>
      <vt:lpstr>Synkopa = mdloba = kolaps</vt:lpstr>
      <vt:lpstr>Synkopa - dělení</vt:lpstr>
      <vt:lpstr>Synkopa - dělení</vt:lpstr>
      <vt:lpstr>Synkopa - První pomoc</vt:lpstr>
      <vt:lpstr>Synkopa - kdy volat ZZS</vt:lpstr>
      <vt:lpstr>Přístup k agresivnímu postiženému (kvalitativní porucha vědomí)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VĚDOMÍ</dc:title>
  <dc:creator>Pavel Kůřil</dc:creator>
  <cp:lastModifiedBy>Natália Antalová</cp:lastModifiedBy>
  <cp:revision>13</cp:revision>
  <dcterms:created xsi:type="dcterms:W3CDTF">2021-11-26T12:31:58Z</dcterms:created>
  <dcterms:modified xsi:type="dcterms:W3CDTF">2024-10-21T10:21:45Z</dcterms:modified>
</cp:coreProperties>
</file>