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63"/>
  </p:notesMasterIdLst>
  <p:handoutMasterIdLst>
    <p:handoutMasterId r:id="rId64"/>
  </p:handoutMasterIdLst>
  <p:sldIdLst>
    <p:sldId id="256"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768" autoAdjust="0"/>
  </p:normalViewPr>
  <p:slideViewPr>
    <p:cSldViewPr snapToGrid="0">
      <p:cViewPr varScale="1">
        <p:scale>
          <a:sx n="64" d="100"/>
          <a:sy n="64" d="100"/>
        </p:scale>
        <p:origin x="712" y="48"/>
      </p:cViewPr>
      <p:guideLst>
        <p:guide orient="horz" pos="1117"/>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794D8A96-7002-4FFB-99E9-475E4C67E9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E08607F-5374-4E11-A8E8-6D95FD8CE1A3}" type="slidenum">
              <a:rPr lang="cs-CZ" altLang="cs-CZ"/>
              <a:pPr>
                <a:spcBef>
                  <a:spcPct val="0"/>
                </a:spcBef>
              </a:pPr>
              <a:t>2</a:t>
            </a:fld>
            <a:endParaRPr lang="cs-CZ" altLang="cs-CZ"/>
          </a:p>
        </p:txBody>
      </p:sp>
      <p:sp>
        <p:nvSpPr>
          <p:cNvPr id="9219" name="Rectangle 2">
            <a:extLst>
              <a:ext uri="{FF2B5EF4-FFF2-40B4-BE49-F238E27FC236}">
                <a16:creationId xmlns:a16="http://schemas.microsoft.com/office/drawing/2014/main" id="{B7BAC54A-1EFD-4737-8536-B3A653AD6638}"/>
              </a:ext>
            </a:extLst>
          </p:cNvPr>
          <p:cNvSpPr>
            <a:spLocks noGrp="1" noRot="1" noChangeAspect="1" noChangeArrowheads="1" noTextEdit="1"/>
          </p:cNvSpPr>
          <p:nvPr>
            <p:ph type="sldImg"/>
          </p:nvPr>
        </p:nvSpPr>
        <p:spPr>
          <a:xfrm>
            <a:off x="381000" y="685800"/>
            <a:ext cx="6096000" cy="3429000"/>
          </a:xfrm>
          <a:ln/>
        </p:spPr>
      </p:sp>
      <p:sp>
        <p:nvSpPr>
          <p:cNvPr id="9220" name="Rectangle 3">
            <a:extLst>
              <a:ext uri="{FF2B5EF4-FFF2-40B4-BE49-F238E27FC236}">
                <a16:creationId xmlns:a16="http://schemas.microsoft.com/office/drawing/2014/main" id="{C733A873-47E4-49DF-8879-0DBA572BA0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ACF1572F-9E4A-4CC6-B996-A56B1E4968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EFCA41F-5E35-4E95-8979-1D3FF2D8C1AE}" type="slidenum">
              <a:rPr lang="cs-CZ" altLang="cs-CZ"/>
              <a:pPr>
                <a:spcBef>
                  <a:spcPct val="0"/>
                </a:spcBef>
              </a:pPr>
              <a:t>11</a:t>
            </a:fld>
            <a:endParaRPr lang="cs-CZ" altLang="cs-CZ"/>
          </a:p>
        </p:txBody>
      </p:sp>
      <p:sp>
        <p:nvSpPr>
          <p:cNvPr id="27651" name="Rectangle 2">
            <a:extLst>
              <a:ext uri="{FF2B5EF4-FFF2-40B4-BE49-F238E27FC236}">
                <a16:creationId xmlns:a16="http://schemas.microsoft.com/office/drawing/2014/main" id="{46BA6EC0-D36C-41A0-AAAF-483681F3DCCE}"/>
              </a:ext>
            </a:extLst>
          </p:cNvPr>
          <p:cNvSpPr>
            <a:spLocks noGrp="1" noRot="1" noChangeAspect="1" noChangeArrowheads="1" noTextEdit="1"/>
          </p:cNvSpPr>
          <p:nvPr>
            <p:ph type="sldImg"/>
          </p:nvPr>
        </p:nvSpPr>
        <p:spPr>
          <a:xfrm>
            <a:off x="381000" y="685800"/>
            <a:ext cx="6096000" cy="3429000"/>
          </a:xfrm>
          <a:ln/>
        </p:spPr>
      </p:sp>
      <p:sp>
        <p:nvSpPr>
          <p:cNvPr id="27652" name="Rectangle 3">
            <a:extLst>
              <a:ext uri="{FF2B5EF4-FFF2-40B4-BE49-F238E27FC236}">
                <a16:creationId xmlns:a16="http://schemas.microsoft.com/office/drawing/2014/main" id="{ABA25229-C394-47F3-AA2F-45DA6EDF4E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Beta přeměny můžeme mít dva druhy, beta plus a beta mínus. Při beta přeměně jádro emituje více různých částic. Mluvíme-li o beta mínus, uvolňují se záporně nabité elektrony a jejich elektronové antineutrina (neutrina řadíme mezi leptony). V případě beta plus se nám uvolňují z jádra kladné elektrony neboli pozitrony a elektronová </a:t>
            </a:r>
            <a:r>
              <a:rPr lang="cs-CZ" sz="1200" kern="1200" dirty="0" err="1">
                <a:solidFill>
                  <a:schemeClr val="tx1"/>
                </a:solidFill>
                <a:effectLst/>
                <a:latin typeface="Arial" charset="0"/>
                <a:ea typeface="+mn-ea"/>
                <a:cs typeface="+mn-cs"/>
              </a:rPr>
              <a:t>neutrína</a:t>
            </a:r>
            <a:r>
              <a:rPr lang="cs-CZ" sz="1200" kern="1200" dirty="0">
                <a:solidFill>
                  <a:schemeClr val="tx1"/>
                </a:solidFill>
                <a:effectLst/>
                <a:latin typeface="Arial" charset="0"/>
                <a:ea typeface="+mn-ea"/>
                <a:cs typeface="+mn-cs"/>
              </a:rPr>
              <a:t>. Beta částice jsou relativně lehké, hlavně v porovnání s alfa částicí, ale mají elektrický náboj o velikosti +-1. Protože se jedná o </a:t>
            </a:r>
            <a:r>
              <a:rPr lang="cs-CZ" sz="1200" kern="1200" dirty="0" err="1">
                <a:solidFill>
                  <a:schemeClr val="tx1"/>
                </a:solidFill>
                <a:effectLst/>
                <a:latin typeface="Arial" charset="0"/>
                <a:ea typeface="+mn-ea"/>
                <a:cs typeface="+mn-cs"/>
              </a:rPr>
              <a:t>tříčásticovou</a:t>
            </a:r>
            <a:r>
              <a:rPr lang="cs-CZ" sz="1200" kern="1200" dirty="0">
                <a:solidFill>
                  <a:schemeClr val="tx1"/>
                </a:solidFill>
                <a:effectLst/>
                <a:latin typeface="Arial" charset="0"/>
                <a:ea typeface="+mn-ea"/>
                <a:cs typeface="+mn-cs"/>
              </a:rPr>
              <a:t> přeměnu, tak výsledné energetické spektrum nemá čárový charakter jako v případě alfa přeměny, ale spojitý charakter (dalo by se to nazvat obdobou brzdného RTG záření v rentgence). Beta mínus přeměna zvyšuje protonové číslo o 1 a beta plus přeměna protonové číslo o 1 snižuje, ovšem nukleonové číslo se nemění. Aby to nebylo jednoduché, tak existuje ještě jeden děj, kterému se říká elektronový záchyt. Jedná se o děj, kdy jádro atomu zachytí elektron z elektronového obalu, z jádra se uvolní neutrino a protonové číslo jádra se zmenší o 1 stejně jako v případě beta plus přeměny, proto se někdy uvádí, že elektronový záchyt je konkurenčním dějem k beta plus přeměně. U elektronového záchytu se neuvolňuje pozitron, ale vzniká charakteristické RTG záření, protože volné místo po zachyceném elektronu je obsazeno elektronem z vyšší energetické vrstvy elektronového obalu.</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1062C43B-D3B5-46AC-9CE3-0EED4A08D7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3385E1B-679F-45C6-94D7-8FFAF36B0BD9}" type="slidenum">
              <a:rPr lang="cs-CZ" altLang="cs-CZ"/>
              <a:pPr>
                <a:spcBef>
                  <a:spcPct val="0"/>
                </a:spcBef>
              </a:pPr>
              <a:t>12</a:t>
            </a:fld>
            <a:endParaRPr lang="cs-CZ" altLang="cs-CZ"/>
          </a:p>
        </p:txBody>
      </p:sp>
      <p:sp>
        <p:nvSpPr>
          <p:cNvPr id="29699" name="Rectangle 2">
            <a:extLst>
              <a:ext uri="{FF2B5EF4-FFF2-40B4-BE49-F238E27FC236}">
                <a16:creationId xmlns:a16="http://schemas.microsoft.com/office/drawing/2014/main" id="{6A235E22-EB7C-4154-A9FA-3E070A97811C}"/>
              </a:ext>
            </a:extLst>
          </p:cNvPr>
          <p:cNvSpPr>
            <a:spLocks noGrp="1" noRot="1" noChangeAspect="1" noChangeArrowheads="1" noTextEdit="1"/>
          </p:cNvSpPr>
          <p:nvPr>
            <p:ph type="sldImg"/>
          </p:nvPr>
        </p:nvSpPr>
        <p:spPr>
          <a:xfrm>
            <a:off x="381000" y="685800"/>
            <a:ext cx="6096000" cy="3429000"/>
          </a:xfrm>
          <a:ln/>
        </p:spPr>
      </p:sp>
      <p:sp>
        <p:nvSpPr>
          <p:cNvPr id="29700" name="Rectangle 3">
            <a:extLst>
              <a:ext uri="{FF2B5EF4-FFF2-40B4-BE49-F238E27FC236}">
                <a16:creationId xmlns:a16="http://schemas.microsoft.com/office/drawing/2014/main" id="{1249842A-AF66-4333-9A5F-794D7EDD9F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sz="1200" kern="1200" dirty="0">
                <a:solidFill>
                  <a:schemeClr val="tx1"/>
                </a:solidFill>
                <a:effectLst/>
                <a:latin typeface="Arial" charset="0"/>
                <a:ea typeface="+mn-ea"/>
                <a:cs typeface="+mn-cs"/>
              </a:rPr>
              <a:t>Gama přeměna je velmi jednoduchá na pochopení, protože se při ní nepřeměňuje jádro ve smyslu změny počtu nukleonů, ale dochází pouze ke změně jeho energie, tudíž by se dalo říci, že gama přeměna je </a:t>
            </a:r>
            <a:r>
              <a:rPr lang="cs-CZ" sz="1200" kern="1200" dirty="0" err="1">
                <a:solidFill>
                  <a:schemeClr val="tx1"/>
                </a:solidFill>
                <a:effectLst/>
                <a:latin typeface="Arial" charset="0"/>
                <a:ea typeface="+mn-ea"/>
                <a:cs typeface="+mn-cs"/>
              </a:rPr>
              <a:t>deexcitací</a:t>
            </a:r>
            <a:r>
              <a:rPr lang="cs-CZ" sz="1200" kern="1200" dirty="0">
                <a:solidFill>
                  <a:schemeClr val="tx1"/>
                </a:solidFill>
                <a:effectLst/>
                <a:latin typeface="Arial" charset="0"/>
                <a:ea typeface="+mn-ea"/>
                <a:cs typeface="+mn-cs"/>
              </a:rPr>
              <a:t> jádra na energeticky nižší hladinu. A jako v případě </a:t>
            </a:r>
            <a:r>
              <a:rPr lang="cs-CZ" sz="1200" kern="1200" dirty="0" err="1">
                <a:solidFill>
                  <a:schemeClr val="tx1"/>
                </a:solidFill>
                <a:effectLst/>
                <a:latin typeface="Arial" charset="0"/>
                <a:ea typeface="+mn-ea"/>
                <a:cs typeface="+mn-cs"/>
              </a:rPr>
              <a:t>deexcitace</a:t>
            </a:r>
            <a:r>
              <a:rPr lang="cs-CZ" sz="1200" kern="1200" dirty="0">
                <a:solidFill>
                  <a:schemeClr val="tx1"/>
                </a:solidFill>
                <a:effectLst/>
                <a:latin typeface="Arial" charset="0"/>
                <a:ea typeface="+mn-ea"/>
                <a:cs typeface="+mn-cs"/>
              </a:rPr>
              <a:t> v elektronovém obalu, tak i zde je přebytečná energie vyzářena ve formě fotonu. Tento foton ovšem bude mít většinou větší energii než RTG foton vyzářený z elektronového obalu.</a:t>
            </a:r>
            <a:endParaRPr lang="en-GB" sz="1200" kern="1200" dirty="0">
              <a:solidFill>
                <a:schemeClr val="tx1"/>
              </a:solidFill>
              <a:effectLst/>
              <a:latin typeface="Arial" charset="0"/>
              <a:ea typeface="+mn-ea"/>
              <a:cs typeface="+mn-cs"/>
            </a:endParaRPr>
          </a:p>
          <a:p>
            <a:r>
              <a:rPr lang="cs-CZ" sz="1200" kern="1200" dirty="0">
                <a:solidFill>
                  <a:schemeClr val="tx1"/>
                </a:solidFill>
                <a:effectLst/>
                <a:latin typeface="Arial" charset="0"/>
                <a:ea typeface="+mn-ea"/>
                <a:cs typeface="+mn-cs"/>
              </a:rPr>
              <a:t>Vyjmenovali jsme si základní typy přeměn, ale protože je zde prvek náhody, může se klidně stát, že z jádra se uvolní deuteron, neutron, jádro lithia a další fragmenty jader. Každý děj má svou vlastní pravděpodobnost, že k němu dojde. Většinou je tato pravděpodobnost hodně malá, ale ve velkém množství jader nastat může.</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9721FD09-9C15-4C97-B51C-6CF17480B3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9A024D2-9C5C-4E76-ACCF-16E1A01BDD49}" type="slidenum">
              <a:rPr lang="cs-CZ" altLang="cs-CZ"/>
              <a:pPr>
                <a:spcBef>
                  <a:spcPct val="0"/>
                </a:spcBef>
              </a:pPr>
              <a:t>13</a:t>
            </a:fld>
            <a:endParaRPr lang="cs-CZ" altLang="cs-CZ"/>
          </a:p>
        </p:txBody>
      </p:sp>
      <p:sp>
        <p:nvSpPr>
          <p:cNvPr id="31747" name="Rectangle 2">
            <a:extLst>
              <a:ext uri="{FF2B5EF4-FFF2-40B4-BE49-F238E27FC236}">
                <a16:creationId xmlns:a16="http://schemas.microsoft.com/office/drawing/2014/main" id="{06541546-16FA-49D4-AA3E-EF6D1F4EFE21}"/>
              </a:ext>
            </a:extLst>
          </p:cNvPr>
          <p:cNvSpPr>
            <a:spLocks noGrp="1" noRot="1" noChangeAspect="1" noChangeArrowheads="1" noTextEdit="1"/>
          </p:cNvSpPr>
          <p:nvPr>
            <p:ph type="sldImg"/>
          </p:nvPr>
        </p:nvSpPr>
        <p:spPr>
          <a:xfrm>
            <a:off x="381000" y="685800"/>
            <a:ext cx="6096000" cy="3429000"/>
          </a:xfrm>
          <a:ln/>
        </p:spPr>
      </p:sp>
      <p:sp>
        <p:nvSpPr>
          <p:cNvPr id="31748" name="Rectangle 3">
            <a:extLst>
              <a:ext uri="{FF2B5EF4-FFF2-40B4-BE49-F238E27FC236}">
                <a16:creationId xmlns:a16="http://schemas.microsoft.com/office/drawing/2014/main" id="{4D4B00E1-7CA2-4D79-A320-ED060ADFA3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Existuje celá řada možností, jak může záření interagovat s látkou. Při většině interakcí vzniká sekundární záření, které může dál interagovat s látkou, což může vést ke vzniku volných radikálů či k ionizaci látky. Jak částice prochází tkání, postupně interaguje a předává kousek své energie okolním částicím dokud není zastavena. Pomocí veličiny zvané LET můžeme tuto ztrátu charakterizovat a vyvodit i účinky na látku. Představme si alfa částici o kinetické energii 1 J, která vstoupí do tkáně a interaguje s látkou. Protože má velkou hmotnost, bude takováto částice pomalá, navíc má elektrický náboj 2+, takže bude silně interagovat v elektrickém poli okolních atomů. Bude rychle zastavena a její kinetická energie se tudíž předá jiným částicím na délce dejme tomu 1 cm. Oproti tomu, když do tkáně vstoupí foton o stejné energii, tzn. 1 J, tak průběh bude zcela jiný. Foton se pohybuje rychlostí světla a nemá elektrický náboj, tudíž ke ztrátě kinetické energie bude docházet velmi pozvolna a buď zpomalí na velké dráze nebo dokonce projde tkání skrz. Která částice bude mít větší účinky na tkáň? Bude to samozřejmě alfa částice, protože energii 1 J uvolní na dráze 1cm, kdežto foton který proletí skrz tkáň předá energii třeba jen 0,5 J na dráze 50 cm. A toto charakterizuje LET. Kolik energie předá částice na jednotkové dráze. Čím větší LET, tím větší účinky na tkáň.</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F70EC020-7456-4BB7-9210-D62EE74FF5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2FF4E40-84E4-423C-8E7E-7B1E8BFFD1C2}" type="slidenum">
              <a:rPr lang="cs-CZ" altLang="cs-CZ"/>
              <a:pPr>
                <a:spcBef>
                  <a:spcPct val="0"/>
                </a:spcBef>
              </a:pPr>
              <a:t>14</a:t>
            </a:fld>
            <a:endParaRPr lang="cs-CZ" altLang="cs-CZ"/>
          </a:p>
        </p:txBody>
      </p:sp>
      <p:sp>
        <p:nvSpPr>
          <p:cNvPr id="33795" name="Rectangle 2">
            <a:extLst>
              <a:ext uri="{FF2B5EF4-FFF2-40B4-BE49-F238E27FC236}">
                <a16:creationId xmlns:a16="http://schemas.microsoft.com/office/drawing/2014/main" id="{55F9389F-C2DE-4C2E-8F26-8084DE6B7928}"/>
              </a:ext>
            </a:extLst>
          </p:cNvPr>
          <p:cNvSpPr>
            <a:spLocks noGrp="1" noRot="1" noChangeAspect="1" noChangeArrowheads="1" noTextEdit="1"/>
          </p:cNvSpPr>
          <p:nvPr>
            <p:ph type="sldImg"/>
          </p:nvPr>
        </p:nvSpPr>
        <p:spPr>
          <a:xfrm>
            <a:off x="381000" y="685800"/>
            <a:ext cx="6096000" cy="3429000"/>
          </a:xfrm>
          <a:ln/>
        </p:spPr>
      </p:sp>
      <p:sp>
        <p:nvSpPr>
          <p:cNvPr id="33796" name="Rectangle 3">
            <a:extLst>
              <a:ext uri="{FF2B5EF4-FFF2-40B4-BE49-F238E27FC236}">
                <a16:creationId xmlns:a16="http://schemas.microsoft.com/office/drawing/2014/main" id="{B7E4FF01-4B80-4A13-978E-5F810C7CF6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Nyní se budeme bavit pouze o fotonovém záření, tudíž záření RTG a gama, které interaguje s látkou trochu jinak něž částicové záření (tím myslím alfa nebo beta). Fotonové svazky se mohou v látce absorbovat nebo rozptylovat. Jak moc bude zastoupena ta či ona složka je dáno energií fotonu, ale také vlastnostmi materiálu jako je hustota, či protonové číslo. Toto nám popisuje lineární koeficient útlumu, který je pro každou kombinaci energie-materiál různý. A jak je vidět ze vzorce, intenzita fotonových svazků klesá exponenciálně s tloušťkou materiálu X.</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25AFC12B-A13E-4858-AAA7-49B5497DBC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0B14B78-BD7C-4603-8339-1729DB5816C9}" type="slidenum">
              <a:rPr lang="cs-CZ" altLang="cs-CZ"/>
              <a:pPr>
                <a:spcBef>
                  <a:spcPct val="0"/>
                </a:spcBef>
              </a:pPr>
              <a:t>15</a:t>
            </a:fld>
            <a:endParaRPr lang="cs-CZ" altLang="cs-CZ"/>
          </a:p>
        </p:txBody>
      </p:sp>
      <p:sp>
        <p:nvSpPr>
          <p:cNvPr id="35843" name="Rectangle 2">
            <a:extLst>
              <a:ext uri="{FF2B5EF4-FFF2-40B4-BE49-F238E27FC236}">
                <a16:creationId xmlns:a16="http://schemas.microsoft.com/office/drawing/2014/main" id="{BA8B47BA-E308-40F9-9482-F0C0D8F94648}"/>
              </a:ext>
            </a:extLst>
          </p:cNvPr>
          <p:cNvSpPr>
            <a:spLocks noGrp="1" noRot="1" noChangeAspect="1" noChangeArrowheads="1" noTextEdit="1"/>
          </p:cNvSpPr>
          <p:nvPr>
            <p:ph type="sldImg"/>
          </p:nvPr>
        </p:nvSpPr>
        <p:spPr>
          <a:xfrm>
            <a:off x="381000" y="685800"/>
            <a:ext cx="6096000" cy="3429000"/>
          </a:xfrm>
          <a:ln/>
        </p:spPr>
      </p:sp>
      <p:sp>
        <p:nvSpPr>
          <p:cNvPr id="35844" name="Rectangle 3">
            <a:extLst>
              <a:ext uri="{FF2B5EF4-FFF2-40B4-BE49-F238E27FC236}">
                <a16:creationId xmlns:a16="http://schemas.microsoft.com/office/drawing/2014/main" id="{639F78A7-8455-45E9-AEA1-4FAAC83E19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Nejčastějším způsobem interakce fotonů s látkou je fotoelektrický jev či </a:t>
            </a:r>
            <a:r>
              <a:rPr lang="cs-CZ" sz="1200" kern="1200" dirty="0" err="1">
                <a:solidFill>
                  <a:schemeClr val="tx1"/>
                </a:solidFill>
                <a:effectLst/>
                <a:latin typeface="Arial" charset="0"/>
                <a:ea typeface="+mn-ea"/>
                <a:cs typeface="+mn-cs"/>
              </a:rPr>
              <a:t>Comptonův</a:t>
            </a:r>
            <a:r>
              <a:rPr lang="cs-CZ" sz="1200" kern="1200" dirty="0">
                <a:solidFill>
                  <a:schemeClr val="tx1"/>
                </a:solidFill>
                <a:effectLst/>
                <a:latin typeface="Arial" charset="0"/>
                <a:ea typeface="+mn-ea"/>
                <a:cs typeface="+mn-cs"/>
              </a:rPr>
              <a:t> rozptyl, ale existují i další děje jako například </a:t>
            </a:r>
            <a:r>
              <a:rPr lang="cs-CZ" sz="1200" kern="1200" dirty="0" err="1">
                <a:solidFill>
                  <a:schemeClr val="tx1"/>
                </a:solidFill>
                <a:effectLst/>
                <a:latin typeface="Arial" charset="0"/>
                <a:ea typeface="+mn-ea"/>
                <a:cs typeface="+mn-cs"/>
              </a:rPr>
              <a:t>Reygleiho</a:t>
            </a:r>
            <a:r>
              <a:rPr lang="cs-CZ" sz="1200" kern="1200" dirty="0">
                <a:solidFill>
                  <a:schemeClr val="tx1"/>
                </a:solidFill>
                <a:effectLst/>
                <a:latin typeface="Arial" charset="0"/>
                <a:ea typeface="+mn-ea"/>
                <a:cs typeface="+mn-cs"/>
              </a:rPr>
              <a:t> rozptyl, či při extrémně vysokých energiích fotonu může dojít i k </a:t>
            </a:r>
            <a:r>
              <a:rPr lang="cs-CZ" sz="1200" kern="1200" dirty="0" err="1">
                <a:solidFill>
                  <a:schemeClr val="tx1"/>
                </a:solidFill>
                <a:effectLst/>
                <a:latin typeface="Arial" charset="0"/>
                <a:ea typeface="+mn-ea"/>
                <a:cs typeface="+mn-cs"/>
              </a:rPr>
              <a:t>fotojaderným</a:t>
            </a:r>
            <a:r>
              <a:rPr lang="cs-CZ" sz="1200" kern="1200" dirty="0">
                <a:solidFill>
                  <a:schemeClr val="tx1"/>
                </a:solidFill>
                <a:effectLst/>
                <a:latin typeface="Arial" charset="0"/>
                <a:ea typeface="+mn-ea"/>
                <a:cs typeface="+mn-cs"/>
              </a:rPr>
              <a:t> reakcím. Pokud má foton energii vyšší než 1,02 </a:t>
            </a:r>
            <a:r>
              <a:rPr lang="cs-CZ" sz="1200" kern="1200" dirty="0" err="1">
                <a:solidFill>
                  <a:schemeClr val="tx1"/>
                </a:solidFill>
                <a:effectLst/>
                <a:latin typeface="Arial" charset="0"/>
                <a:ea typeface="+mn-ea"/>
                <a:cs typeface="+mn-cs"/>
              </a:rPr>
              <a:t>MeV</a:t>
            </a:r>
            <a:r>
              <a:rPr lang="cs-CZ" sz="1200" kern="1200" dirty="0">
                <a:solidFill>
                  <a:schemeClr val="tx1"/>
                </a:solidFill>
                <a:effectLst/>
                <a:latin typeface="Arial" charset="0"/>
                <a:ea typeface="+mn-ea"/>
                <a:cs typeface="+mn-cs"/>
              </a:rPr>
              <a:t>, může dojít i ke vzniku elektron-pozitronového páru. Takto energetický foton zaniká a jeho energie se přemění v hmotnost elektronu a pozitronu plus jejich kinetické energie. To vyplývá z Einsteinova vztahu E=mc^2, že energie a hmota je totéž a při jistých situacích se může energie přeměnit na hmotnost a defacto „z ničeho“, protože foton nemá hmotnost, může vzniknout hmota. Při vysvětlování beta plus rozpadu jsem použil spojení „kladný elektron“ neboli pozitron. Pozitron je tzv. antičástice elektronu. Tzn. Že má všechny fyzikální parametry stejné jako elektron, pouze opačný náboj. Potká-li se částice a antičástice, dochází k opačnému ději jako při tvorbě elektron-pozitronového páru neboli k anihilaci. Hmotnost částice a antičástice se přemění na energii právě dvou fotonů, tudíž z hmoty se stane čistá energie.</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BD033832-C7E0-4E7C-A275-3B9614DF58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FC86CA5-F19C-46BE-B535-C5B92746199B}" type="slidenum">
              <a:rPr lang="cs-CZ" altLang="cs-CZ"/>
              <a:pPr>
                <a:spcBef>
                  <a:spcPct val="0"/>
                </a:spcBef>
              </a:pPr>
              <a:t>16</a:t>
            </a:fld>
            <a:endParaRPr lang="cs-CZ" altLang="cs-CZ"/>
          </a:p>
        </p:txBody>
      </p:sp>
      <p:sp>
        <p:nvSpPr>
          <p:cNvPr id="37891" name="Rectangle 2">
            <a:extLst>
              <a:ext uri="{FF2B5EF4-FFF2-40B4-BE49-F238E27FC236}">
                <a16:creationId xmlns:a16="http://schemas.microsoft.com/office/drawing/2014/main" id="{37CE5D60-70D8-4241-AA0F-262881B4370F}"/>
              </a:ext>
            </a:extLst>
          </p:cNvPr>
          <p:cNvSpPr>
            <a:spLocks noGrp="1" noRot="1" noChangeAspect="1" noChangeArrowheads="1" noTextEdit="1"/>
          </p:cNvSpPr>
          <p:nvPr>
            <p:ph type="sldImg"/>
          </p:nvPr>
        </p:nvSpPr>
        <p:spPr>
          <a:xfrm>
            <a:off x="381000" y="685800"/>
            <a:ext cx="6096000" cy="3429000"/>
          </a:xfrm>
          <a:ln/>
        </p:spPr>
      </p:sp>
      <p:sp>
        <p:nvSpPr>
          <p:cNvPr id="37892" name="Rectangle 3">
            <a:extLst>
              <a:ext uri="{FF2B5EF4-FFF2-40B4-BE49-F238E27FC236}">
                <a16:creationId xmlns:a16="http://schemas.microsoft.com/office/drawing/2014/main" id="{D3C66119-113F-48E9-81EA-8E56D6973B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Při tvorbě elektron-pozitronového páru má pozitron jen krátkou dobu života, protože je interakcemi s okolní látkou zpomalován a při dostatečně nízké rychlosti anihiluje s elektronem za vzniku dvou fotonů.</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C3FE45BF-AC59-44C7-9949-87F8AB817E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89D6C84-3118-465D-B264-F567C86AE5A5}" type="slidenum">
              <a:rPr lang="cs-CZ" altLang="cs-CZ"/>
              <a:pPr>
                <a:spcBef>
                  <a:spcPct val="0"/>
                </a:spcBef>
              </a:pPr>
              <a:t>17</a:t>
            </a:fld>
            <a:endParaRPr lang="cs-CZ" altLang="cs-CZ"/>
          </a:p>
        </p:txBody>
      </p:sp>
      <p:sp>
        <p:nvSpPr>
          <p:cNvPr id="39939" name="Rectangle 2">
            <a:extLst>
              <a:ext uri="{FF2B5EF4-FFF2-40B4-BE49-F238E27FC236}">
                <a16:creationId xmlns:a16="http://schemas.microsoft.com/office/drawing/2014/main" id="{F36FEFD7-3E96-4639-9840-901503E5EB46}"/>
              </a:ext>
            </a:extLst>
          </p:cNvPr>
          <p:cNvSpPr>
            <a:spLocks noGrp="1" noRot="1" noChangeAspect="1" noChangeArrowheads="1" noTextEdit="1"/>
          </p:cNvSpPr>
          <p:nvPr>
            <p:ph type="sldImg"/>
          </p:nvPr>
        </p:nvSpPr>
        <p:spPr>
          <a:xfrm>
            <a:off x="381000" y="685800"/>
            <a:ext cx="6096000" cy="3429000"/>
          </a:xfrm>
          <a:ln/>
        </p:spPr>
      </p:sp>
      <p:sp>
        <p:nvSpPr>
          <p:cNvPr id="39940" name="Rectangle 3">
            <a:extLst>
              <a:ext uri="{FF2B5EF4-FFF2-40B4-BE49-F238E27FC236}">
                <a16:creationId xmlns:a16="http://schemas.microsoft.com/office/drawing/2014/main" id="{2C230FAF-995C-4A3E-9077-F11B84FF2D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Interakce hmotného záření, tzn jiného než RTG a gama jsou velmi proměnlivé. Závisí na typu záření, typu látky a energii záření. Beta záření interagují tak jak znáte z rentgenky ( za vzniku brzdného a charakteristického záření). Alfa záření interaguje přímo nárazy. Interakce neutronů je velmi závislá na jejich energii, ale díky elektrické neutrálnosti velmi lehce pronikají do jader a mohou lehce způsobit jaderné štěpení.</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9475C673-B1EC-405C-95F9-E024EE7EAC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845879-9179-4983-B8B5-6EFFA97CBB33}" type="slidenum">
              <a:rPr lang="cs-CZ" altLang="cs-CZ"/>
              <a:pPr>
                <a:spcBef>
                  <a:spcPct val="0"/>
                </a:spcBef>
              </a:pPr>
              <a:t>18</a:t>
            </a:fld>
            <a:endParaRPr lang="cs-CZ" altLang="cs-CZ"/>
          </a:p>
        </p:txBody>
      </p:sp>
      <p:sp>
        <p:nvSpPr>
          <p:cNvPr id="41987" name="Rectangle 2">
            <a:extLst>
              <a:ext uri="{FF2B5EF4-FFF2-40B4-BE49-F238E27FC236}">
                <a16:creationId xmlns:a16="http://schemas.microsoft.com/office/drawing/2014/main" id="{FAC6B3FF-38A7-4765-B6D1-6943EEF4D6A3}"/>
              </a:ext>
            </a:extLst>
          </p:cNvPr>
          <p:cNvSpPr>
            <a:spLocks noGrp="1" noRot="1" noChangeAspect="1" noChangeArrowheads="1" noTextEdit="1"/>
          </p:cNvSpPr>
          <p:nvPr>
            <p:ph type="sldImg"/>
          </p:nvPr>
        </p:nvSpPr>
        <p:spPr>
          <a:xfrm>
            <a:off x="381000" y="685800"/>
            <a:ext cx="6096000" cy="3429000"/>
          </a:xfrm>
          <a:ln/>
        </p:spPr>
      </p:sp>
      <p:sp>
        <p:nvSpPr>
          <p:cNvPr id="41988" name="Rectangle 3">
            <a:extLst>
              <a:ext uri="{FF2B5EF4-FFF2-40B4-BE49-F238E27FC236}">
                <a16:creationId xmlns:a16="http://schemas.microsoft.com/office/drawing/2014/main" id="{94798B39-D82C-4F3E-A8A9-501B0848D0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D11B7C11-C730-46E9-BA07-47EC8CC53B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1295F66-475A-43DF-BA2C-35ADE3158685}" type="slidenum">
              <a:rPr lang="cs-CZ" altLang="cs-CZ"/>
              <a:pPr>
                <a:spcBef>
                  <a:spcPct val="0"/>
                </a:spcBef>
              </a:pPr>
              <a:t>19</a:t>
            </a:fld>
            <a:endParaRPr lang="cs-CZ" altLang="cs-CZ"/>
          </a:p>
        </p:txBody>
      </p:sp>
      <p:sp>
        <p:nvSpPr>
          <p:cNvPr id="44035" name="Rectangle 2">
            <a:extLst>
              <a:ext uri="{FF2B5EF4-FFF2-40B4-BE49-F238E27FC236}">
                <a16:creationId xmlns:a16="http://schemas.microsoft.com/office/drawing/2014/main" id="{750D7841-9227-4DDC-89D5-20B31380BC15}"/>
              </a:ext>
            </a:extLst>
          </p:cNvPr>
          <p:cNvSpPr>
            <a:spLocks noGrp="1" noRot="1" noChangeAspect="1" noChangeArrowheads="1" noTextEdit="1"/>
          </p:cNvSpPr>
          <p:nvPr>
            <p:ph type="sldImg"/>
          </p:nvPr>
        </p:nvSpPr>
        <p:spPr>
          <a:xfrm>
            <a:off x="381000" y="685800"/>
            <a:ext cx="6096000" cy="3429000"/>
          </a:xfrm>
          <a:ln/>
        </p:spPr>
      </p:sp>
      <p:sp>
        <p:nvSpPr>
          <p:cNvPr id="44036" name="Rectangle 3">
            <a:extLst>
              <a:ext uri="{FF2B5EF4-FFF2-40B4-BE49-F238E27FC236}">
                <a16:creationId xmlns:a16="http://schemas.microsoft.com/office/drawing/2014/main" id="{0857FB94-BB91-484D-B673-EA9823A66D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B085E91C-BB09-400D-B75E-E316BBF042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B092D30-4A23-43CE-937A-5C2C992894E2}" type="slidenum">
              <a:rPr lang="cs-CZ" altLang="cs-CZ"/>
              <a:pPr>
                <a:spcBef>
                  <a:spcPct val="0"/>
                </a:spcBef>
              </a:pPr>
              <a:t>20</a:t>
            </a:fld>
            <a:endParaRPr lang="cs-CZ" altLang="cs-CZ"/>
          </a:p>
        </p:txBody>
      </p:sp>
      <p:sp>
        <p:nvSpPr>
          <p:cNvPr id="46083" name="Rectangle 2">
            <a:extLst>
              <a:ext uri="{FF2B5EF4-FFF2-40B4-BE49-F238E27FC236}">
                <a16:creationId xmlns:a16="http://schemas.microsoft.com/office/drawing/2014/main" id="{8AA09E88-43E5-4128-A461-01FFEF8CB675}"/>
              </a:ext>
            </a:extLst>
          </p:cNvPr>
          <p:cNvSpPr>
            <a:spLocks noGrp="1" noRot="1" noChangeAspect="1" noChangeArrowheads="1" noTextEdit="1"/>
          </p:cNvSpPr>
          <p:nvPr>
            <p:ph type="sldImg"/>
          </p:nvPr>
        </p:nvSpPr>
        <p:spPr>
          <a:xfrm>
            <a:off x="381000" y="685800"/>
            <a:ext cx="6096000" cy="3429000"/>
          </a:xfrm>
          <a:ln/>
        </p:spPr>
      </p:sp>
      <p:sp>
        <p:nvSpPr>
          <p:cNvPr id="46084" name="Rectangle 3">
            <a:extLst>
              <a:ext uri="{FF2B5EF4-FFF2-40B4-BE49-F238E27FC236}">
                <a16:creationId xmlns:a16="http://schemas.microsoft.com/office/drawing/2014/main" id="{F5E52938-CA8A-4A9B-8602-4C3275C4E5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346D1218-1958-4C62-8698-37A85230EC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2C54F72-7DB8-49D2-8795-2723986DD233}" type="slidenum">
              <a:rPr lang="cs-CZ" altLang="cs-CZ"/>
              <a:pPr>
                <a:spcBef>
                  <a:spcPct val="0"/>
                </a:spcBef>
              </a:pPr>
              <a:t>3</a:t>
            </a:fld>
            <a:endParaRPr lang="cs-CZ" altLang="cs-CZ"/>
          </a:p>
        </p:txBody>
      </p:sp>
      <p:sp>
        <p:nvSpPr>
          <p:cNvPr id="11267" name="Rectangle 2">
            <a:extLst>
              <a:ext uri="{FF2B5EF4-FFF2-40B4-BE49-F238E27FC236}">
                <a16:creationId xmlns:a16="http://schemas.microsoft.com/office/drawing/2014/main" id="{208F56C9-38D4-4223-9C96-16820E5A7F4D}"/>
              </a:ext>
            </a:extLst>
          </p:cNvPr>
          <p:cNvSpPr>
            <a:spLocks noGrp="1" noRot="1" noChangeAspect="1" noChangeArrowheads="1" noTextEdit="1"/>
          </p:cNvSpPr>
          <p:nvPr>
            <p:ph type="sldImg"/>
          </p:nvPr>
        </p:nvSpPr>
        <p:spPr>
          <a:xfrm>
            <a:off x="381000" y="685800"/>
            <a:ext cx="6096000" cy="3429000"/>
          </a:xfrm>
          <a:ln/>
        </p:spPr>
      </p:sp>
      <p:sp>
        <p:nvSpPr>
          <p:cNvPr id="11268" name="Rectangle 3">
            <a:extLst>
              <a:ext uri="{FF2B5EF4-FFF2-40B4-BE49-F238E27FC236}">
                <a16:creationId xmlns:a16="http://schemas.microsoft.com/office/drawing/2014/main" id="{A3EEBF2B-DA30-4141-8A76-F4E3DF24E9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Nejprve si připomeneme, co to je radioaktivní přeměna. Abychom plně pochopili jadernou fyziku, museli bychom se pustit do tajů kvantové fyziky, čemuž se budu snažit co nejvíce vyhýbat. Jaderná přeměna je děj, při kterém se mění energie jádra. Většina těchto přeměn vede ke stabilizaci jádra, ovšem ne vždy tomu tak je, jak si ukážeme později. Protože jsme na úrovni kvantové fyziky, musíme se smířit s tím, že děje nejsou deterministické, ale stochastické neboli pravděpodobnostní. Kdybychom měli jediný atom radioaktivního izotopu, tak nejsme schopni přesně stanovit čas, kdy se rozpadne, ale jsme pouze schopni stanovit pravděpodobnost, s jakou se do určité doby rozpadne, ale může se rozpadnout dřív nebo i později.</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A60416F8-0AE9-482F-AD8D-6BCE111A40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C17FCF0-9D08-4CF3-9A75-C46BD7403709}" type="slidenum">
              <a:rPr lang="cs-CZ" altLang="cs-CZ"/>
              <a:pPr>
                <a:spcBef>
                  <a:spcPct val="0"/>
                </a:spcBef>
              </a:pPr>
              <a:t>21</a:t>
            </a:fld>
            <a:endParaRPr lang="cs-CZ" altLang="cs-CZ"/>
          </a:p>
        </p:txBody>
      </p:sp>
      <p:sp>
        <p:nvSpPr>
          <p:cNvPr id="48131" name="Rectangle 2">
            <a:extLst>
              <a:ext uri="{FF2B5EF4-FFF2-40B4-BE49-F238E27FC236}">
                <a16:creationId xmlns:a16="http://schemas.microsoft.com/office/drawing/2014/main" id="{4BEFFDA5-65E8-458D-8259-8591C39C4FF1}"/>
              </a:ext>
            </a:extLst>
          </p:cNvPr>
          <p:cNvSpPr>
            <a:spLocks noGrp="1" noRot="1" noChangeAspect="1" noChangeArrowheads="1" noTextEdit="1"/>
          </p:cNvSpPr>
          <p:nvPr>
            <p:ph type="sldImg"/>
          </p:nvPr>
        </p:nvSpPr>
        <p:spPr>
          <a:xfrm>
            <a:off x="381000" y="685800"/>
            <a:ext cx="6096000" cy="3429000"/>
          </a:xfrm>
          <a:ln/>
        </p:spPr>
      </p:sp>
      <p:sp>
        <p:nvSpPr>
          <p:cNvPr id="48132" name="Rectangle 3">
            <a:extLst>
              <a:ext uri="{FF2B5EF4-FFF2-40B4-BE49-F238E27FC236}">
                <a16:creationId xmlns:a16="http://schemas.microsoft.com/office/drawing/2014/main" id="{8BE6786E-7031-43DB-AA6A-3106610598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FACA737C-8056-49C3-BB5A-8AB32821F9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3FF8614-59DE-4288-9239-EAC950852042}" type="slidenum">
              <a:rPr lang="cs-CZ" altLang="cs-CZ"/>
              <a:pPr>
                <a:spcBef>
                  <a:spcPct val="0"/>
                </a:spcBef>
              </a:pPr>
              <a:t>22</a:t>
            </a:fld>
            <a:endParaRPr lang="cs-CZ" altLang="cs-CZ"/>
          </a:p>
        </p:txBody>
      </p:sp>
      <p:sp>
        <p:nvSpPr>
          <p:cNvPr id="50179" name="Rectangle 2">
            <a:extLst>
              <a:ext uri="{FF2B5EF4-FFF2-40B4-BE49-F238E27FC236}">
                <a16:creationId xmlns:a16="http://schemas.microsoft.com/office/drawing/2014/main" id="{FBFEE864-A871-4DD2-A6D1-B12BD9F0D93F}"/>
              </a:ext>
            </a:extLst>
          </p:cNvPr>
          <p:cNvSpPr>
            <a:spLocks noGrp="1" noRot="1" noChangeAspect="1" noChangeArrowheads="1" noTextEdit="1"/>
          </p:cNvSpPr>
          <p:nvPr>
            <p:ph type="sldImg"/>
          </p:nvPr>
        </p:nvSpPr>
        <p:spPr>
          <a:xfrm>
            <a:off x="381000" y="685800"/>
            <a:ext cx="6096000" cy="3429000"/>
          </a:xfrm>
          <a:ln/>
        </p:spPr>
      </p:sp>
      <p:sp>
        <p:nvSpPr>
          <p:cNvPr id="50180" name="Rectangle 3">
            <a:extLst>
              <a:ext uri="{FF2B5EF4-FFF2-40B4-BE49-F238E27FC236}">
                <a16:creationId xmlns:a16="http://schemas.microsoft.com/office/drawing/2014/main" id="{E8BD74F6-A115-4932-AECB-CFF65DA344A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Krátce rozebereme vliv přítomnosti vody a kyslíku na účinek ionizujícího záření na buňku. V případě přítomnosti vody vznikají volné radikály, které silně interagují s okolní tkání a dochází k jejímu narušení. Naopak v nepřítomnosti kyslíku jsou buňky více odolné proti IZ, což hraje roli v případě radioterapií méně prokysličených částí rychle se dělících tumorů. Ovšem pokusy zvýšit účinky radioterapie pomocí lepšího zásobení kyslíkem nevedly k úspěchu, takže </a:t>
            </a:r>
            <a:r>
              <a:rPr lang="cs-CZ" sz="1200" kern="1200" dirty="0" err="1">
                <a:solidFill>
                  <a:schemeClr val="tx1"/>
                </a:solidFill>
                <a:effectLst/>
                <a:latin typeface="Arial" charset="0"/>
                <a:ea typeface="+mn-ea"/>
                <a:cs typeface="+mn-cs"/>
              </a:rPr>
              <a:t>radiosenzitivita</a:t>
            </a:r>
            <a:r>
              <a:rPr lang="cs-CZ" sz="1200" kern="1200" dirty="0">
                <a:solidFill>
                  <a:schemeClr val="tx1"/>
                </a:solidFill>
                <a:effectLst/>
                <a:latin typeface="Arial" charset="0"/>
                <a:ea typeface="+mn-ea"/>
                <a:cs typeface="+mn-cs"/>
              </a:rPr>
              <a:t> anoxických buněk bude nejspíš ovlivněna i dalšími faktory.</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FD3105ED-C2B7-4A8B-96AF-BE9FA1579C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E93313B-81C4-426C-9E06-81EFCACEE788}" type="slidenum">
              <a:rPr lang="cs-CZ" altLang="cs-CZ"/>
              <a:pPr>
                <a:spcBef>
                  <a:spcPct val="0"/>
                </a:spcBef>
              </a:pPr>
              <a:t>23</a:t>
            </a:fld>
            <a:endParaRPr lang="cs-CZ" altLang="cs-CZ"/>
          </a:p>
        </p:txBody>
      </p:sp>
      <p:sp>
        <p:nvSpPr>
          <p:cNvPr id="52227" name="Rectangle 2">
            <a:extLst>
              <a:ext uri="{FF2B5EF4-FFF2-40B4-BE49-F238E27FC236}">
                <a16:creationId xmlns:a16="http://schemas.microsoft.com/office/drawing/2014/main" id="{32AD8B5D-F662-4169-8ABD-B2327E7F37E5}"/>
              </a:ext>
            </a:extLst>
          </p:cNvPr>
          <p:cNvSpPr>
            <a:spLocks noGrp="1" noRot="1" noChangeAspect="1" noChangeArrowheads="1" noTextEdit="1"/>
          </p:cNvSpPr>
          <p:nvPr>
            <p:ph type="sldImg"/>
          </p:nvPr>
        </p:nvSpPr>
        <p:spPr>
          <a:xfrm>
            <a:off x="381000" y="685800"/>
            <a:ext cx="6096000" cy="3429000"/>
          </a:xfrm>
          <a:ln/>
        </p:spPr>
      </p:sp>
      <p:sp>
        <p:nvSpPr>
          <p:cNvPr id="52228" name="Rectangle 3">
            <a:extLst>
              <a:ext uri="{FF2B5EF4-FFF2-40B4-BE49-F238E27FC236}">
                <a16:creationId xmlns:a16="http://schemas.microsoft.com/office/drawing/2014/main" id="{F71775E6-AE14-40A2-A44F-246B9C41879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6D4B249B-1D60-4D05-AEFD-577B7802C4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4C0AD0D-3822-4C58-9A99-5B4E156FBD0D}" type="slidenum">
              <a:rPr lang="cs-CZ" altLang="cs-CZ"/>
              <a:pPr>
                <a:spcBef>
                  <a:spcPct val="0"/>
                </a:spcBef>
              </a:pPr>
              <a:t>24</a:t>
            </a:fld>
            <a:endParaRPr lang="cs-CZ" altLang="cs-CZ"/>
          </a:p>
        </p:txBody>
      </p:sp>
      <p:sp>
        <p:nvSpPr>
          <p:cNvPr id="54275" name="Rectangle 2">
            <a:extLst>
              <a:ext uri="{FF2B5EF4-FFF2-40B4-BE49-F238E27FC236}">
                <a16:creationId xmlns:a16="http://schemas.microsoft.com/office/drawing/2014/main" id="{F836C154-DE16-4EBF-80CC-0B944CC9BE1D}"/>
              </a:ext>
            </a:extLst>
          </p:cNvPr>
          <p:cNvSpPr>
            <a:spLocks noGrp="1" noRot="1" noChangeAspect="1" noChangeArrowheads="1" noTextEdit="1"/>
          </p:cNvSpPr>
          <p:nvPr>
            <p:ph type="sldImg"/>
          </p:nvPr>
        </p:nvSpPr>
        <p:spPr>
          <a:xfrm>
            <a:off x="381000" y="685800"/>
            <a:ext cx="6096000" cy="3429000"/>
          </a:xfrm>
          <a:ln/>
        </p:spPr>
      </p:sp>
      <p:sp>
        <p:nvSpPr>
          <p:cNvPr id="54276" name="Rectangle 3">
            <a:extLst>
              <a:ext uri="{FF2B5EF4-FFF2-40B4-BE49-F238E27FC236}">
                <a16:creationId xmlns:a16="http://schemas.microsoft.com/office/drawing/2014/main" id="{66F3E462-AB32-4C37-BA0D-3D07B774CC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03866563-EFB8-4BC4-B7D0-7E90D66676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CFA97EE-D97F-42F7-8FD3-535DAB090041}" type="slidenum">
              <a:rPr lang="cs-CZ" altLang="cs-CZ"/>
              <a:pPr>
                <a:spcBef>
                  <a:spcPct val="0"/>
                </a:spcBef>
              </a:pPr>
              <a:t>25</a:t>
            </a:fld>
            <a:endParaRPr lang="cs-CZ" altLang="cs-CZ"/>
          </a:p>
        </p:txBody>
      </p:sp>
      <p:sp>
        <p:nvSpPr>
          <p:cNvPr id="56323" name="Rectangle 2">
            <a:extLst>
              <a:ext uri="{FF2B5EF4-FFF2-40B4-BE49-F238E27FC236}">
                <a16:creationId xmlns:a16="http://schemas.microsoft.com/office/drawing/2014/main" id="{5ABD760D-5DDC-498F-A659-99EADE19BA8F}"/>
              </a:ext>
            </a:extLst>
          </p:cNvPr>
          <p:cNvSpPr>
            <a:spLocks noGrp="1" noRot="1" noChangeAspect="1" noChangeArrowheads="1" noTextEdit="1"/>
          </p:cNvSpPr>
          <p:nvPr>
            <p:ph type="sldImg"/>
          </p:nvPr>
        </p:nvSpPr>
        <p:spPr>
          <a:xfrm>
            <a:off x="381000" y="685800"/>
            <a:ext cx="6096000" cy="3429000"/>
          </a:xfrm>
          <a:ln/>
        </p:spPr>
      </p:sp>
      <p:sp>
        <p:nvSpPr>
          <p:cNvPr id="56324" name="Rectangle 3">
            <a:extLst>
              <a:ext uri="{FF2B5EF4-FFF2-40B4-BE49-F238E27FC236}">
                <a16:creationId xmlns:a16="http://schemas.microsoft.com/office/drawing/2014/main" id="{F3422538-D945-4523-81DB-8B975F46F3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F92089B5-BB76-4B10-8FF2-40A1946EB7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AB7043F-9FEB-491D-9B16-9FF0EBF5E4EF}" type="slidenum">
              <a:rPr lang="cs-CZ" altLang="cs-CZ"/>
              <a:pPr>
                <a:spcBef>
                  <a:spcPct val="0"/>
                </a:spcBef>
              </a:pPr>
              <a:t>26</a:t>
            </a:fld>
            <a:endParaRPr lang="cs-CZ" altLang="cs-CZ"/>
          </a:p>
        </p:txBody>
      </p:sp>
      <p:sp>
        <p:nvSpPr>
          <p:cNvPr id="60419" name="Rectangle 2">
            <a:extLst>
              <a:ext uri="{FF2B5EF4-FFF2-40B4-BE49-F238E27FC236}">
                <a16:creationId xmlns:a16="http://schemas.microsoft.com/office/drawing/2014/main" id="{9F438D19-D437-42F8-A422-BAB80F18DADD}"/>
              </a:ext>
            </a:extLst>
          </p:cNvPr>
          <p:cNvSpPr>
            <a:spLocks noGrp="1" noRot="1" noChangeAspect="1" noChangeArrowheads="1" noTextEdit="1"/>
          </p:cNvSpPr>
          <p:nvPr>
            <p:ph type="sldImg"/>
          </p:nvPr>
        </p:nvSpPr>
        <p:spPr>
          <a:xfrm>
            <a:off x="381000" y="685800"/>
            <a:ext cx="6096000" cy="3429000"/>
          </a:xfrm>
          <a:ln/>
        </p:spPr>
      </p:sp>
      <p:sp>
        <p:nvSpPr>
          <p:cNvPr id="60420" name="Rectangle 3">
            <a:extLst>
              <a:ext uri="{FF2B5EF4-FFF2-40B4-BE49-F238E27FC236}">
                <a16:creationId xmlns:a16="http://schemas.microsoft.com/office/drawing/2014/main" id="{CFD87ECC-35C2-4C70-8BCD-6416C93561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V dnešní době se využívají gama kamery. Jejich základním prvkem je velká deska krystalu </a:t>
            </a:r>
            <a:r>
              <a:rPr lang="cs-CZ" sz="1200" kern="1200" dirty="0" err="1">
                <a:solidFill>
                  <a:schemeClr val="tx1"/>
                </a:solidFill>
                <a:effectLst/>
                <a:latin typeface="Arial" charset="0"/>
                <a:ea typeface="+mn-ea"/>
                <a:cs typeface="+mn-cs"/>
              </a:rPr>
              <a:t>NaI</a:t>
            </a:r>
            <a:r>
              <a:rPr lang="cs-CZ" sz="1200" kern="1200" dirty="0">
                <a:solidFill>
                  <a:schemeClr val="tx1"/>
                </a:solidFill>
                <a:effectLst/>
                <a:latin typeface="Arial" charset="0"/>
                <a:ea typeface="+mn-ea"/>
                <a:cs typeface="+mn-cs"/>
              </a:rPr>
              <a:t> o rozměrech 50*50 cm a tloušťce kolem 1,5 mm. Na tento krystal jsou přichyceny fotonásobiče, takže dochází ke snímání velké plochy naráz, což je velký pokrok oproti historicky starším pohybovým </a:t>
            </a:r>
            <a:r>
              <a:rPr lang="cs-CZ" sz="1200" kern="1200" dirty="0" err="1">
                <a:solidFill>
                  <a:schemeClr val="tx1"/>
                </a:solidFill>
                <a:effectLst/>
                <a:latin typeface="Arial" charset="0"/>
                <a:ea typeface="+mn-ea"/>
                <a:cs typeface="+mn-cs"/>
              </a:rPr>
              <a:t>scintigrafům</a:t>
            </a:r>
            <a:r>
              <a:rPr lang="cs-CZ" sz="1200" kern="1200" dirty="0">
                <a:solidFill>
                  <a:schemeClr val="tx1"/>
                </a:solidFill>
                <a:effectLst/>
                <a:latin typeface="Arial" charset="0"/>
                <a:ea typeface="+mn-ea"/>
                <a:cs typeface="+mn-cs"/>
              </a:rPr>
              <a:t>. Nedílnou součástí gama kamery jsou kolimátory. Na obrázku vidíme paralelní kolimátor. Jedná se o olověnou desku s vyvrtanými rovnoběžnými otvory. Přepážky (neboli septa) mezi jednotlivými otvory mají zabránit dopadu šikmých gama paprsků na scintilátor, čímž umožňují lokalizovat místo s větší aktivitou radiofarmaka. Kolimátor je jeden z prvků, který výrazně ovlivňuje rozlišovací a detekční schopnost gama kamery. Jestliže budeme při vyšetření používat radiofarmakum, které emituje gama záření o malé energii, pak můžeme volit kolimátor s tenčími septy čímž se zvětší citlivost detektoru. Pokud budeme mít dostatečnou intenzitu zářiče, můžeme si dovolit zvolit kolimátor s menšími otvory, čímž dojde ke zhoršení detekční účinnosti, ale ke zlepšení prostorového rozlišení. Naopak, pokud máme vysoce energetické gama záření, je třeba volit tlustší septa, abychom potlačili šum v obrazu vzniklý průchodem šikmých fotonů skrz septa, což vede k rozostření obrazu.</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965B6F76-BFC7-42FD-9CFF-44844EEB2E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4C95522-2FE9-4234-9D91-DE9460376900}" type="slidenum">
              <a:rPr lang="cs-CZ" altLang="cs-CZ"/>
              <a:pPr>
                <a:spcBef>
                  <a:spcPct val="0"/>
                </a:spcBef>
              </a:pPr>
              <a:t>27</a:t>
            </a:fld>
            <a:endParaRPr lang="cs-CZ" altLang="cs-CZ"/>
          </a:p>
        </p:txBody>
      </p:sp>
      <p:sp>
        <p:nvSpPr>
          <p:cNvPr id="62467" name="Rectangle 2">
            <a:extLst>
              <a:ext uri="{FF2B5EF4-FFF2-40B4-BE49-F238E27FC236}">
                <a16:creationId xmlns:a16="http://schemas.microsoft.com/office/drawing/2014/main" id="{0C8524C5-2E69-4AC1-9D96-0C1F45F64255}"/>
              </a:ext>
            </a:extLst>
          </p:cNvPr>
          <p:cNvSpPr>
            <a:spLocks noGrp="1" noRot="1" noChangeAspect="1" noChangeArrowheads="1" noTextEdit="1"/>
          </p:cNvSpPr>
          <p:nvPr>
            <p:ph type="sldImg"/>
          </p:nvPr>
        </p:nvSpPr>
        <p:spPr>
          <a:xfrm>
            <a:off x="381000" y="685800"/>
            <a:ext cx="6096000" cy="3429000"/>
          </a:xfrm>
          <a:ln/>
        </p:spPr>
      </p:sp>
      <p:sp>
        <p:nvSpPr>
          <p:cNvPr id="62468" name="Rectangle 3">
            <a:extLst>
              <a:ext uri="{FF2B5EF4-FFF2-40B4-BE49-F238E27FC236}">
                <a16:creationId xmlns:a16="http://schemas.microsoft.com/office/drawing/2014/main" id="{FA57753D-CA30-4E69-A765-8E3388B1F1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Jak je patrné z obrázku, rozlišovací schopnost planární scintigrafie není velká. Pohybuje se okolo 1 cm. Ovšem hlavním přínosem je funkční informace (neboli jestli dochází ke zvýšené akumulaci radiofarmaka), nikoli anatomická.</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9D14470F-0487-488C-AF95-144530BCC3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CC96790-196E-4479-94D0-4CD4D814CD09}" type="slidenum">
              <a:rPr lang="cs-CZ" altLang="cs-CZ"/>
              <a:pPr>
                <a:spcBef>
                  <a:spcPct val="0"/>
                </a:spcBef>
              </a:pPr>
              <a:t>28</a:t>
            </a:fld>
            <a:endParaRPr lang="cs-CZ" altLang="cs-CZ"/>
          </a:p>
        </p:txBody>
      </p:sp>
      <p:sp>
        <p:nvSpPr>
          <p:cNvPr id="64515" name="Rectangle 2">
            <a:extLst>
              <a:ext uri="{FF2B5EF4-FFF2-40B4-BE49-F238E27FC236}">
                <a16:creationId xmlns:a16="http://schemas.microsoft.com/office/drawing/2014/main" id="{251CB956-47AC-4EC3-AF27-BD3E66D9A8E9}"/>
              </a:ext>
            </a:extLst>
          </p:cNvPr>
          <p:cNvSpPr>
            <a:spLocks noGrp="1" noRot="1" noChangeAspect="1" noChangeArrowheads="1" noTextEdit="1"/>
          </p:cNvSpPr>
          <p:nvPr>
            <p:ph type="sldImg"/>
          </p:nvPr>
        </p:nvSpPr>
        <p:spPr>
          <a:xfrm>
            <a:off x="381000" y="685800"/>
            <a:ext cx="6096000" cy="3429000"/>
          </a:xfrm>
          <a:ln/>
        </p:spPr>
      </p:sp>
      <p:sp>
        <p:nvSpPr>
          <p:cNvPr id="64516" name="Rectangle 3">
            <a:extLst>
              <a:ext uri="{FF2B5EF4-FFF2-40B4-BE49-F238E27FC236}">
                <a16:creationId xmlns:a16="http://schemas.microsoft.com/office/drawing/2014/main" id="{13C927A3-5E26-43F1-8B4C-E3BA6D1666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C85E16FB-066F-479F-8CCB-62573F7D25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1EB2283-FC6F-41C8-AE4E-2F9C07D92762}" type="slidenum">
              <a:rPr lang="cs-CZ" altLang="cs-CZ"/>
              <a:pPr>
                <a:spcBef>
                  <a:spcPct val="0"/>
                </a:spcBef>
              </a:pPr>
              <a:t>29</a:t>
            </a:fld>
            <a:endParaRPr lang="cs-CZ" altLang="cs-CZ"/>
          </a:p>
        </p:txBody>
      </p:sp>
      <p:sp>
        <p:nvSpPr>
          <p:cNvPr id="66563" name="Rectangle 2">
            <a:extLst>
              <a:ext uri="{FF2B5EF4-FFF2-40B4-BE49-F238E27FC236}">
                <a16:creationId xmlns:a16="http://schemas.microsoft.com/office/drawing/2014/main" id="{56DA06C6-B14B-4334-A8B1-9FE4A59F4872}"/>
              </a:ext>
            </a:extLst>
          </p:cNvPr>
          <p:cNvSpPr>
            <a:spLocks noGrp="1" noRot="1" noChangeAspect="1" noChangeArrowheads="1" noTextEdit="1"/>
          </p:cNvSpPr>
          <p:nvPr>
            <p:ph type="sldImg"/>
          </p:nvPr>
        </p:nvSpPr>
        <p:spPr>
          <a:xfrm>
            <a:off x="381000" y="685800"/>
            <a:ext cx="6096000" cy="3429000"/>
          </a:xfrm>
          <a:ln/>
        </p:spPr>
      </p:sp>
      <p:sp>
        <p:nvSpPr>
          <p:cNvPr id="66564" name="Rectangle 3">
            <a:extLst>
              <a:ext uri="{FF2B5EF4-FFF2-40B4-BE49-F238E27FC236}">
                <a16:creationId xmlns:a16="http://schemas.microsoft.com/office/drawing/2014/main" id="{90B973AA-ED4C-4BA2-816E-AD0B9F63B1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AF998C7D-2D51-49D0-AA31-FAFE97F07B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D5C568-7E79-4421-A309-840AF742E271}" type="slidenum">
              <a:rPr lang="cs-CZ" altLang="cs-CZ"/>
              <a:pPr>
                <a:spcBef>
                  <a:spcPct val="0"/>
                </a:spcBef>
              </a:pPr>
              <a:t>30</a:t>
            </a:fld>
            <a:endParaRPr lang="cs-CZ" altLang="cs-CZ"/>
          </a:p>
        </p:txBody>
      </p:sp>
      <p:sp>
        <p:nvSpPr>
          <p:cNvPr id="68611" name="Rectangle 2">
            <a:extLst>
              <a:ext uri="{FF2B5EF4-FFF2-40B4-BE49-F238E27FC236}">
                <a16:creationId xmlns:a16="http://schemas.microsoft.com/office/drawing/2014/main" id="{7CCBA16C-20C6-49EE-8F55-49BC585033F5}"/>
              </a:ext>
            </a:extLst>
          </p:cNvPr>
          <p:cNvSpPr>
            <a:spLocks noGrp="1" noRot="1" noChangeAspect="1" noChangeArrowheads="1" noTextEdit="1"/>
          </p:cNvSpPr>
          <p:nvPr>
            <p:ph type="sldImg"/>
          </p:nvPr>
        </p:nvSpPr>
        <p:spPr>
          <a:xfrm>
            <a:off x="381000" y="685800"/>
            <a:ext cx="6096000" cy="3429000"/>
          </a:xfrm>
          <a:ln/>
        </p:spPr>
      </p:sp>
      <p:sp>
        <p:nvSpPr>
          <p:cNvPr id="68612" name="Rectangle 3">
            <a:extLst>
              <a:ext uri="{FF2B5EF4-FFF2-40B4-BE49-F238E27FC236}">
                <a16:creationId xmlns:a16="http://schemas.microsoft.com/office/drawing/2014/main" id="{8D461915-F6CA-40A5-A706-0A41EF68B6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Výhoda </a:t>
            </a:r>
            <a:r>
              <a:rPr lang="cs-CZ" sz="1200" kern="1200" dirty="0" err="1">
                <a:solidFill>
                  <a:schemeClr val="tx1"/>
                </a:solidFill>
                <a:effectLst/>
                <a:latin typeface="Arial" charset="0"/>
                <a:ea typeface="+mn-ea"/>
                <a:cs typeface="+mn-cs"/>
              </a:rPr>
              <a:t>SPECTu</a:t>
            </a:r>
            <a:r>
              <a:rPr lang="cs-CZ" sz="1200" kern="1200" dirty="0">
                <a:solidFill>
                  <a:schemeClr val="tx1"/>
                </a:solidFill>
                <a:effectLst/>
                <a:latin typeface="Arial" charset="0"/>
                <a:ea typeface="+mn-ea"/>
                <a:cs typeface="+mn-cs"/>
              </a:rPr>
              <a:t> oproti planární scintigrafii je v možnosti 3D zobrazení a lepšímu prostorovému rozlišení, které se pohybuje okolo 8 mm. Obě metody </a:t>
            </a:r>
            <a:r>
              <a:rPr lang="cs-CZ" sz="1200" kern="1200" dirty="0" err="1">
                <a:solidFill>
                  <a:schemeClr val="tx1"/>
                </a:solidFill>
                <a:effectLst/>
                <a:latin typeface="Arial" charset="0"/>
                <a:ea typeface="+mn-ea"/>
                <a:cs typeface="+mn-cs"/>
              </a:rPr>
              <a:t>využívájí</a:t>
            </a:r>
            <a:r>
              <a:rPr lang="cs-CZ" sz="1200" kern="1200" dirty="0">
                <a:solidFill>
                  <a:schemeClr val="tx1"/>
                </a:solidFill>
                <a:effectLst/>
                <a:latin typeface="Arial" charset="0"/>
                <a:ea typeface="+mn-ea"/>
                <a:cs typeface="+mn-cs"/>
              </a:rPr>
              <a:t> standardní gama zářiče jakými jsou Tc99m nebo I123. SPECT se může kombinovat společně s CT a čímž vzniká hybridní modalita SPECT/CT, kde CT je odpovědné za anatomickou informaci a SPECT za funkční.</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D31B39B7-4522-4034-BF28-5F00F534CB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029C27C-690F-4E78-B165-56B122F20EA8}" type="slidenum">
              <a:rPr lang="cs-CZ" altLang="cs-CZ"/>
              <a:pPr>
                <a:spcBef>
                  <a:spcPct val="0"/>
                </a:spcBef>
              </a:pPr>
              <a:t>4</a:t>
            </a:fld>
            <a:endParaRPr lang="cs-CZ" altLang="cs-CZ"/>
          </a:p>
        </p:txBody>
      </p:sp>
      <p:sp>
        <p:nvSpPr>
          <p:cNvPr id="13315" name="Rectangle 2">
            <a:extLst>
              <a:ext uri="{FF2B5EF4-FFF2-40B4-BE49-F238E27FC236}">
                <a16:creationId xmlns:a16="http://schemas.microsoft.com/office/drawing/2014/main" id="{402CDAC2-D4AC-4348-89E0-AF32BD58F678}"/>
              </a:ext>
            </a:extLst>
          </p:cNvPr>
          <p:cNvSpPr>
            <a:spLocks noGrp="1" noRot="1" noChangeAspect="1" noChangeArrowheads="1" noTextEdit="1"/>
          </p:cNvSpPr>
          <p:nvPr>
            <p:ph type="sldImg"/>
          </p:nvPr>
        </p:nvSpPr>
        <p:spPr>
          <a:xfrm>
            <a:off x="381000" y="685800"/>
            <a:ext cx="6096000" cy="3429000"/>
          </a:xfrm>
          <a:ln/>
        </p:spPr>
      </p:sp>
      <p:sp>
        <p:nvSpPr>
          <p:cNvPr id="13316" name="Rectangle 3">
            <a:extLst>
              <a:ext uri="{FF2B5EF4-FFF2-40B4-BE49-F238E27FC236}">
                <a16:creationId xmlns:a16="http://schemas.microsoft.com/office/drawing/2014/main" id="{9DAB1B62-F849-46E2-AB13-2790E59E59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Samotné radioaktivní přeměny se řídí určitými pravidly, přestože je zde prvek „náhody“ v podobě stochastického rozdělení. Můžete počítat s tím, že určité fyzikální velečiny se v rámci systému zachovávají před a po přeměně.</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8F9F0175-B5B1-406B-9814-22078B6FBE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E064858-C45D-4077-8343-03DD6C0B430A}" type="slidenum">
              <a:rPr lang="cs-CZ" altLang="cs-CZ"/>
              <a:pPr>
                <a:spcBef>
                  <a:spcPct val="0"/>
                </a:spcBef>
              </a:pPr>
              <a:t>31</a:t>
            </a:fld>
            <a:endParaRPr lang="cs-CZ" altLang="cs-CZ"/>
          </a:p>
        </p:txBody>
      </p:sp>
      <p:sp>
        <p:nvSpPr>
          <p:cNvPr id="70659" name="Rectangle 2">
            <a:extLst>
              <a:ext uri="{FF2B5EF4-FFF2-40B4-BE49-F238E27FC236}">
                <a16:creationId xmlns:a16="http://schemas.microsoft.com/office/drawing/2014/main" id="{A6C2E2B7-5800-4381-8F51-5EEC03E4F3EE}"/>
              </a:ext>
            </a:extLst>
          </p:cNvPr>
          <p:cNvSpPr>
            <a:spLocks noGrp="1" noRot="1" noChangeAspect="1" noChangeArrowheads="1" noTextEdit="1"/>
          </p:cNvSpPr>
          <p:nvPr>
            <p:ph type="sldImg"/>
          </p:nvPr>
        </p:nvSpPr>
        <p:spPr>
          <a:xfrm>
            <a:off x="381000" y="685800"/>
            <a:ext cx="6096000" cy="3429000"/>
          </a:xfrm>
          <a:ln/>
        </p:spPr>
      </p:sp>
      <p:sp>
        <p:nvSpPr>
          <p:cNvPr id="70660" name="Rectangle 3">
            <a:extLst>
              <a:ext uri="{FF2B5EF4-FFF2-40B4-BE49-F238E27FC236}">
                <a16:creationId xmlns:a16="http://schemas.microsoft.com/office/drawing/2014/main" id="{A6857A9D-C5AD-4B21-8D65-396A05A580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E276F110-40F8-4EDE-916D-95A621CDAC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111A7C7-3CDF-4E0B-8953-94F703AA7B8A}" type="slidenum">
              <a:rPr lang="cs-CZ" altLang="cs-CZ"/>
              <a:pPr>
                <a:spcBef>
                  <a:spcPct val="0"/>
                </a:spcBef>
              </a:pPr>
              <a:t>32</a:t>
            </a:fld>
            <a:endParaRPr lang="cs-CZ" altLang="cs-CZ"/>
          </a:p>
        </p:txBody>
      </p:sp>
      <p:sp>
        <p:nvSpPr>
          <p:cNvPr id="72707" name="Rectangle 2">
            <a:extLst>
              <a:ext uri="{FF2B5EF4-FFF2-40B4-BE49-F238E27FC236}">
                <a16:creationId xmlns:a16="http://schemas.microsoft.com/office/drawing/2014/main" id="{B815F027-BFC2-4300-B6A7-D6F94E9AA70B}"/>
              </a:ext>
            </a:extLst>
          </p:cNvPr>
          <p:cNvSpPr>
            <a:spLocks noGrp="1" noRot="1" noChangeAspect="1" noChangeArrowheads="1" noTextEdit="1"/>
          </p:cNvSpPr>
          <p:nvPr>
            <p:ph type="sldImg"/>
          </p:nvPr>
        </p:nvSpPr>
        <p:spPr>
          <a:xfrm>
            <a:off x="381000" y="685800"/>
            <a:ext cx="6096000" cy="3429000"/>
          </a:xfrm>
          <a:ln/>
        </p:spPr>
      </p:sp>
      <p:sp>
        <p:nvSpPr>
          <p:cNvPr id="72708" name="Rectangle 3">
            <a:extLst>
              <a:ext uri="{FF2B5EF4-FFF2-40B4-BE49-F238E27FC236}">
                <a16:creationId xmlns:a16="http://schemas.microsoft.com/office/drawing/2014/main" id="{F89E7B6C-CEE2-4319-A546-4E58D75069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Aby byla zaručena detekce obou anihilačních fotonů nachází se detektory v kruhu okolo pacienta. Díky elektronice a koincidenčnímu zapojení není třeba používat olověné kolimátory jako v případě </a:t>
            </a:r>
            <a:r>
              <a:rPr lang="cs-CZ" sz="1200" kern="1200" dirty="0" err="1">
                <a:solidFill>
                  <a:schemeClr val="tx1"/>
                </a:solidFill>
                <a:effectLst/>
                <a:latin typeface="Arial" charset="0"/>
                <a:ea typeface="+mn-ea"/>
                <a:cs typeface="+mn-cs"/>
              </a:rPr>
              <a:t>SPECTu</a:t>
            </a:r>
            <a:r>
              <a:rPr lang="cs-CZ" sz="1200" kern="1200" dirty="0">
                <a:solidFill>
                  <a:schemeClr val="tx1"/>
                </a:solidFill>
                <a:effectLst/>
                <a:latin typeface="Arial" charset="0"/>
                <a:ea typeface="+mn-ea"/>
                <a:cs typeface="+mn-cs"/>
              </a:rPr>
              <a:t>, což zvyšuje detekční účinnost </a:t>
            </a:r>
            <a:r>
              <a:rPr lang="cs-CZ" sz="1200" kern="1200" dirty="0" err="1">
                <a:solidFill>
                  <a:schemeClr val="tx1"/>
                </a:solidFill>
                <a:effectLst/>
                <a:latin typeface="Arial" charset="0"/>
                <a:ea typeface="+mn-ea"/>
                <a:cs typeface="+mn-cs"/>
              </a:rPr>
              <a:t>PETu</a:t>
            </a:r>
            <a:r>
              <a:rPr lang="cs-CZ" sz="1200" kern="1200" dirty="0">
                <a:solidFill>
                  <a:schemeClr val="tx1"/>
                </a:solidFill>
                <a:effectLst/>
                <a:latin typeface="Arial" charset="0"/>
                <a:ea typeface="+mn-ea"/>
                <a:cs typeface="+mn-cs"/>
              </a:rPr>
              <a:t>. Také prostorové rozlišení je lepší a pohybuje se okolo 5mm. PET se opět může kombinovat s CT a nově i s MR. Ovšem cena přístroje a nutnost blízkosti urychlovače neumožňuje masivní rozšíření modality. V Brně je cyklotron pro výrobu radiofarmak na Masarykově onkologickém ústavu, který zásobuje radiofarmakem okolní nemocnice.</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79024675-7DF7-45F4-9949-8BC874794A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509B535-7752-4968-A20F-0A75C9F8F7C7}" type="slidenum">
              <a:rPr lang="cs-CZ" altLang="cs-CZ"/>
              <a:pPr>
                <a:spcBef>
                  <a:spcPct val="0"/>
                </a:spcBef>
              </a:pPr>
              <a:t>33</a:t>
            </a:fld>
            <a:endParaRPr lang="cs-CZ" altLang="cs-CZ"/>
          </a:p>
        </p:txBody>
      </p:sp>
      <p:sp>
        <p:nvSpPr>
          <p:cNvPr id="74755" name="Rectangle 2">
            <a:extLst>
              <a:ext uri="{FF2B5EF4-FFF2-40B4-BE49-F238E27FC236}">
                <a16:creationId xmlns:a16="http://schemas.microsoft.com/office/drawing/2014/main" id="{DCE8D1E7-F335-490B-A45C-4E81617261F9}"/>
              </a:ext>
            </a:extLst>
          </p:cNvPr>
          <p:cNvSpPr>
            <a:spLocks noGrp="1" noRot="1" noChangeAspect="1" noChangeArrowheads="1" noTextEdit="1"/>
          </p:cNvSpPr>
          <p:nvPr>
            <p:ph type="sldImg"/>
          </p:nvPr>
        </p:nvSpPr>
        <p:spPr>
          <a:xfrm>
            <a:off x="381000" y="685800"/>
            <a:ext cx="6096000" cy="3429000"/>
          </a:xfrm>
          <a:ln/>
        </p:spPr>
      </p:sp>
      <p:sp>
        <p:nvSpPr>
          <p:cNvPr id="74756" name="Rectangle 3">
            <a:extLst>
              <a:ext uri="{FF2B5EF4-FFF2-40B4-BE49-F238E27FC236}">
                <a16:creationId xmlns:a16="http://schemas.microsoft.com/office/drawing/2014/main" id="{D1D7F684-9260-4F1F-AB3F-44E80640FB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6373B353-7EA5-43C8-8D77-336C1774B6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197D243-4732-4EC8-9F1F-F6DAEFCB9638}" type="slidenum">
              <a:rPr lang="cs-CZ" altLang="cs-CZ"/>
              <a:pPr>
                <a:spcBef>
                  <a:spcPct val="0"/>
                </a:spcBef>
              </a:pPr>
              <a:t>34</a:t>
            </a:fld>
            <a:endParaRPr lang="cs-CZ" altLang="cs-CZ"/>
          </a:p>
        </p:txBody>
      </p:sp>
      <p:sp>
        <p:nvSpPr>
          <p:cNvPr id="76803" name="Rectangle 2">
            <a:extLst>
              <a:ext uri="{FF2B5EF4-FFF2-40B4-BE49-F238E27FC236}">
                <a16:creationId xmlns:a16="http://schemas.microsoft.com/office/drawing/2014/main" id="{1920AA7B-94DA-423D-9AFE-F13FFAF22986}"/>
              </a:ext>
            </a:extLst>
          </p:cNvPr>
          <p:cNvSpPr>
            <a:spLocks noGrp="1" noRot="1" noChangeAspect="1" noChangeArrowheads="1" noTextEdit="1"/>
          </p:cNvSpPr>
          <p:nvPr>
            <p:ph type="sldImg"/>
          </p:nvPr>
        </p:nvSpPr>
        <p:spPr>
          <a:xfrm>
            <a:off x="381000" y="685800"/>
            <a:ext cx="6096000" cy="3429000"/>
          </a:xfrm>
          <a:ln/>
        </p:spPr>
      </p:sp>
      <p:sp>
        <p:nvSpPr>
          <p:cNvPr id="76804" name="Rectangle 3">
            <a:extLst>
              <a:ext uri="{FF2B5EF4-FFF2-40B4-BE49-F238E27FC236}">
                <a16:creationId xmlns:a16="http://schemas.microsoft.com/office/drawing/2014/main" id="{01E4EB67-AF9B-4B01-948D-63AE687D24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B81CE4D7-F717-49BE-BE53-F2E28014F1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BAAB77E-F866-4CAC-85E6-992846A75F8E}" type="slidenum">
              <a:rPr lang="cs-CZ" altLang="cs-CZ"/>
              <a:pPr>
                <a:spcBef>
                  <a:spcPct val="0"/>
                </a:spcBef>
              </a:pPr>
              <a:t>35</a:t>
            </a:fld>
            <a:endParaRPr lang="cs-CZ" altLang="cs-CZ"/>
          </a:p>
        </p:txBody>
      </p:sp>
      <p:sp>
        <p:nvSpPr>
          <p:cNvPr id="78851" name="Rectangle 2">
            <a:extLst>
              <a:ext uri="{FF2B5EF4-FFF2-40B4-BE49-F238E27FC236}">
                <a16:creationId xmlns:a16="http://schemas.microsoft.com/office/drawing/2014/main" id="{7D566162-CC73-438C-A948-00614700CD89}"/>
              </a:ext>
            </a:extLst>
          </p:cNvPr>
          <p:cNvSpPr>
            <a:spLocks noGrp="1" noRot="1" noChangeAspect="1" noChangeArrowheads="1" noTextEdit="1"/>
          </p:cNvSpPr>
          <p:nvPr>
            <p:ph type="sldImg"/>
          </p:nvPr>
        </p:nvSpPr>
        <p:spPr>
          <a:xfrm>
            <a:off x="381000" y="685800"/>
            <a:ext cx="6096000" cy="3429000"/>
          </a:xfrm>
          <a:ln/>
        </p:spPr>
      </p:sp>
      <p:sp>
        <p:nvSpPr>
          <p:cNvPr id="78852" name="Rectangle 3">
            <a:extLst>
              <a:ext uri="{FF2B5EF4-FFF2-40B4-BE49-F238E27FC236}">
                <a16:creationId xmlns:a16="http://schemas.microsoft.com/office/drawing/2014/main" id="{3BF8940C-68CD-4673-8E7A-4DECACBB6F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E7F4399A-85E9-4B65-AACF-A47EE50862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4502337-50CB-471A-817F-CA12B279C6F2}" type="slidenum">
              <a:rPr lang="cs-CZ" altLang="cs-CZ"/>
              <a:pPr>
                <a:spcBef>
                  <a:spcPct val="0"/>
                </a:spcBef>
              </a:pPr>
              <a:t>36</a:t>
            </a:fld>
            <a:endParaRPr lang="cs-CZ" altLang="cs-CZ"/>
          </a:p>
        </p:txBody>
      </p:sp>
      <p:sp>
        <p:nvSpPr>
          <p:cNvPr id="80899" name="Rectangle 2">
            <a:extLst>
              <a:ext uri="{FF2B5EF4-FFF2-40B4-BE49-F238E27FC236}">
                <a16:creationId xmlns:a16="http://schemas.microsoft.com/office/drawing/2014/main" id="{9D9C45E0-9264-4E4B-B142-AEA3DB4180F5}"/>
              </a:ext>
            </a:extLst>
          </p:cNvPr>
          <p:cNvSpPr>
            <a:spLocks noGrp="1" noRot="1" noChangeAspect="1" noChangeArrowheads="1" noTextEdit="1"/>
          </p:cNvSpPr>
          <p:nvPr>
            <p:ph type="sldImg"/>
          </p:nvPr>
        </p:nvSpPr>
        <p:spPr>
          <a:xfrm>
            <a:off x="381000" y="685800"/>
            <a:ext cx="6096000" cy="3429000"/>
          </a:xfrm>
          <a:ln/>
        </p:spPr>
      </p:sp>
      <p:sp>
        <p:nvSpPr>
          <p:cNvPr id="80900" name="Rectangle 3">
            <a:extLst>
              <a:ext uri="{FF2B5EF4-FFF2-40B4-BE49-F238E27FC236}">
                <a16:creationId xmlns:a16="http://schemas.microsoft.com/office/drawing/2014/main" id="{64B5D828-3958-44BD-B01C-86965F60E9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A8B70691-6C56-455A-8079-CF85B45486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FAEF6B1-75C0-4759-92BA-3624C7D018A6}" type="slidenum">
              <a:rPr lang="cs-CZ" altLang="cs-CZ"/>
              <a:pPr>
                <a:spcBef>
                  <a:spcPct val="0"/>
                </a:spcBef>
              </a:pPr>
              <a:t>37</a:t>
            </a:fld>
            <a:endParaRPr lang="cs-CZ" altLang="cs-CZ"/>
          </a:p>
        </p:txBody>
      </p:sp>
      <p:sp>
        <p:nvSpPr>
          <p:cNvPr id="82947" name="Rectangle 2">
            <a:extLst>
              <a:ext uri="{FF2B5EF4-FFF2-40B4-BE49-F238E27FC236}">
                <a16:creationId xmlns:a16="http://schemas.microsoft.com/office/drawing/2014/main" id="{D41A92CC-3C78-46C7-AE63-0C2907B3F7C2}"/>
              </a:ext>
            </a:extLst>
          </p:cNvPr>
          <p:cNvSpPr>
            <a:spLocks noGrp="1" noRot="1" noChangeAspect="1" noChangeArrowheads="1" noTextEdit="1"/>
          </p:cNvSpPr>
          <p:nvPr>
            <p:ph type="sldImg"/>
          </p:nvPr>
        </p:nvSpPr>
        <p:spPr>
          <a:xfrm>
            <a:off x="381000" y="685800"/>
            <a:ext cx="6096000" cy="3429000"/>
          </a:xfrm>
          <a:ln/>
        </p:spPr>
      </p:sp>
      <p:sp>
        <p:nvSpPr>
          <p:cNvPr id="82948" name="Rectangle 3">
            <a:extLst>
              <a:ext uri="{FF2B5EF4-FFF2-40B4-BE49-F238E27FC236}">
                <a16:creationId xmlns:a16="http://schemas.microsoft.com/office/drawing/2014/main" id="{0DE1084F-AAC4-499E-B828-588748D308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B5B38834-CD71-435F-9C4F-0995C70FC9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E91ED9F-CD26-4935-B239-B4F16CC284CC}" type="slidenum">
              <a:rPr lang="cs-CZ" altLang="cs-CZ"/>
              <a:pPr>
                <a:spcBef>
                  <a:spcPct val="0"/>
                </a:spcBef>
              </a:pPr>
              <a:t>38</a:t>
            </a:fld>
            <a:endParaRPr lang="cs-CZ" altLang="cs-CZ"/>
          </a:p>
        </p:txBody>
      </p:sp>
      <p:sp>
        <p:nvSpPr>
          <p:cNvPr id="84995" name="Rectangle 2">
            <a:extLst>
              <a:ext uri="{FF2B5EF4-FFF2-40B4-BE49-F238E27FC236}">
                <a16:creationId xmlns:a16="http://schemas.microsoft.com/office/drawing/2014/main" id="{D0A5BF1F-40E4-43BF-A884-34CFAA6A71B4}"/>
              </a:ext>
            </a:extLst>
          </p:cNvPr>
          <p:cNvSpPr>
            <a:spLocks noGrp="1" noRot="1" noChangeAspect="1" noChangeArrowheads="1" noTextEdit="1"/>
          </p:cNvSpPr>
          <p:nvPr>
            <p:ph type="sldImg"/>
          </p:nvPr>
        </p:nvSpPr>
        <p:spPr>
          <a:xfrm>
            <a:off x="381000" y="685800"/>
            <a:ext cx="6096000" cy="3429000"/>
          </a:xfrm>
          <a:ln/>
        </p:spPr>
      </p:sp>
      <p:sp>
        <p:nvSpPr>
          <p:cNvPr id="84996" name="Rectangle 3">
            <a:extLst>
              <a:ext uri="{FF2B5EF4-FFF2-40B4-BE49-F238E27FC236}">
                <a16:creationId xmlns:a16="http://schemas.microsoft.com/office/drawing/2014/main" id="{5013BCA1-5904-47C7-AD6A-0A4C2E0EA3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89731644-9879-43EC-9051-614DD25F5A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A201CF7-E8B2-44FB-8CBD-F9B069044266}" type="slidenum">
              <a:rPr lang="cs-CZ" altLang="cs-CZ"/>
              <a:pPr>
                <a:spcBef>
                  <a:spcPct val="0"/>
                </a:spcBef>
              </a:pPr>
              <a:t>39</a:t>
            </a:fld>
            <a:endParaRPr lang="cs-CZ" altLang="cs-CZ"/>
          </a:p>
        </p:txBody>
      </p:sp>
      <p:sp>
        <p:nvSpPr>
          <p:cNvPr id="87043" name="Rectangle 2">
            <a:extLst>
              <a:ext uri="{FF2B5EF4-FFF2-40B4-BE49-F238E27FC236}">
                <a16:creationId xmlns:a16="http://schemas.microsoft.com/office/drawing/2014/main" id="{71863EB6-3E3A-4EBB-A599-AE06DAABC3B3}"/>
              </a:ext>
            </a:extLst>
          </p:cNvPr>
          <p:cNvSpPr>
            <a:spLocks noGrp="1" noRot="1" noChangeAspect="1" noChangeArrowheads="1" noTextEdit="1"/>
          </p:cNvSpPr>
          <p:nvPr>
            <p:ph type="sldImg"/>
          </p:nvPr>
        </p:nvSpPr>
        <p:spPr>
          <a:xfrm>
            <a:off x="381000" y="685800"/>
            <a:ext cx="6096000" cy="3429000"/>
          </a:xfrm>
          <a:ln/>
        </p:spPr>
      </p:sp>
      <p:sp>
        <p:nvSpPr>
          <p:cNvPr id="87044" name="Rectangle 3">
            <a:extLst>
              <a:ext uri="{FF2B5EF4-FFF2-40B4-BE49-F238E27FC236}">
                <a16:creationId xmlns:a16="http://schemas.microsoft.com/office/drawing/2014/main" id="{B8FAA904-5ED6-4ABB-9E66-67D7F743F0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EA58729F-3262-4FFF-BA27-8CDF61C71D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D440B31-A011-4E81-88BE-F4F58BF3B32E}" type="slidenum">
              <a:rPr lang="cs-CZ" altLang="cs-CZ"/>
              <a:pPr>
                <a:spcBef>
                  <a:spcPct val="0"/>
                </a:spcBef>
              </a:pPr>
              <a:t>40</a:t>
            </a:fld>
            <a:endParaRPr lang="cs-CZ" altLang="cs-CZ"/>
          </a:p>
        </p:txBody>
      </p:sp>
      <p:sp>
        <p:nvSpPr>
          <p:cNvPr id="89091" name="Rectangle 2">
            <a:extLst>
              <a:ext uri="{FF2B5EF4-FFF2-40B4-BE49-F238E27FC236}">
                <a16:creationId xmlns:a16="http://schemas.microsoft.com/office/drawing/2014/main" id="{627027E1-7338-4420-92A8-7A5DE1CD3490}"/>
              </a:ext>
            </a:extLst>
          </p:cNvPr>
          <p:cNvSpPr>
            <a:spLocks noGrp="1" noRot="1" noChangeAspect="1" noChangeArrowheads="1" noTextEdit="1"/>
          </p:cNvSpPr>
          <p:nvPr>
            <p:ph type="sldImg"/>
          </p:nvPr>
        </p:nvSpPr>
        <p:spPr>
          <a:xfrm>
            <a:off x="381000" y="685800"/>
            <a:ext cx="6096000" cy="3429000"/>
          </a:xfrm>
          <a:ln/>
        </p:spPr>
      </p:sp>
      <p:sp>
        <p:nvSpPr>
          <p:cNvPr id="89092" name="Rectangle 3">
            <a:extLst>
              <a:ext uri="{FF2B5EF4-FFF2-40B4-BE49-F238E27FC236}">
                <a16:creationId xmlns:a16="http://schemas.microsoft.com/office/drawing/2014/main" id="{DA860517-01D8-4C25-994E-1A1DE6AD84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1451FBBB-3C80-4F4E-B869-2BC4FDE853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FA6FB0-0001-4AE8-BD38-433A156D0F4F}" type="slidenum">
              <a:rPr lang="cs-CZ" altLang="cs-CZ"/>
              <a:pPr>
                <a:spcBef>
                  <a:spcPct val="0"/>
                </a:spcBef>
              </a:pPr>
              <a:t>5</a:t>
            </a:fld>
            <a:endParaRPr lang="cs-CZ" altLang="cs-CZ"/>
          </a:p>
        </p:txBody>
      </p:sp>
      <p:sp>
        <p:nvSpPr>
          <p:cNvPr id="15363" name="Rectangle 2">
            <a:extLst>
              <a:ext uri="{FF2B5EF4-FFF2-40B4-BE49-F238E27FC236}">
                <a16:creationId xmlns:a16="http://schemas.microsoft.com/office/drawing/2014/main" id="{D0297497-98FD-47D6-8E4C-7BED734B52B4}"/>
              </a:ext>
            </a:extLst>
          </p:cNvPr>
          <p:cNvSpPr>
            <a:spLocks noGrp="1" noRot="1" noChangeAspect="1" noChangeArrowheads="1" noTextEdit="1"/>
          </p:cNvSpPr>
          <p:nvPr>
            <p:ph type="sldImg"/>
          </p:nvPr>
        </p:nvSpPr>
        <p:spPr>
          <a:xfrm>
            <a:off x="381000" y="685800"/>
            <a:ext cx="6096000" cy="3429000"/>
          </a:xfrm>
          <a:ln/>
        </p:spPr>
      </p:sp>
      <p:sp>
        <p:nvSpPr>
          <p:cNvPr id="15364" name="Rectangle 3">
            <a:extLst>
              <a:ext uri="{FF2B5EF4-FFF2-40B4-BE49-F238E27FC236}">
                <a16:creationId xmlns:a16="http://schemas.microsoft.com/office/drawing/2014/main" id="{FAF99A7C-A2EB-40F7-A7EF-F4235823EE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Aktivita vzorku neboli kolik jader se přemění za jednu sekundu je úměrná počtu doposud nerozpadlých jader a konstantě přeměny. Nenechte se odradit diferenciálním tvarem </a:t>
            </a:r>
            <a:r>
              <a:rPr lang="cs-CZ" sz="1200" kern="1200" dirty="0" err="1">
                <a:solidFill>
                  <a:schemeClr val="tx1"/>
                </a:solidFill>
                <a:effectLst/>
                <a:latin typeface="Arial" charset="0"/>
                <a:ea typeface="+mn-ea"/>
                <a:cs typeface="+mn-cs"/>
              </a:rPr>
              <a:t>dN</a:t>
            </a:r>
            <a:r>
              <a:rPr lang="cs-CZ" sz="1200" kern="1200" dirty="0">
                <a:solidFill>
                  <a:schemeClr val="tx1"/>
                </a:solidFill>
                <a:effectLst/>
                <a:latin typeface="Arial" charset="0"/>
                <a:ea typeface="+mn-ea"/>
                <a:cs typeface="+mn-cs"/>
              </a:rPr>
              <a:t> lomeno </a:t>
            </a:r>
            <a:r>
              <a:rPr lang="cs-CZ" sz="1200" kern="1200" dirty="0" err="1">
                <a:solidFill>
                  <a:schemeClr val="tx1"/>
                </a:solidFill>
                <a:effectLst/>
                <a:latin typeface="Arial" charset="0"/>
                <a:ea typeface="+mn-ea"/>
                <a:cs typeface="+mn-cs"/>
              </a:rPr>
              <a:t>dt</a:t>
            </a:r>
            <a:r>
              <a:rPr lang="cs-CZ" sz="1200" kern="1200" dirty="0">
                <a:solidFill>
                  <a:schemeClr val="tx1"/>
                </a:solidFill>
                <a:effectLst/>
                <a:latin typeface="Arial" charset="0"/>
                <a:ea typeface="+mn-ea"/>
                <a:cs typeface="+mn-cs"/>
              </a:rPr>
              <a:t>. Neříká to nic jiného, než kolik jader se přeměnilo (</a:t>
            </a:r>
            <a:r>
              <a:rPr lang="cs-CZ" sz="1200" kern="1200" dirty="0" err="1">
                <a:solidFill>
                  <a:schemeClr val="tx1"/>
                </a:solidFill>
                <a:effectLst/>
                <a:latin typeface="Arial" charset="0"/>
                <a:ea typeface="+mn-ea"/>
                <a:cs typeface="+mn-cs"/>
              </a:rPr>
              <a:t>dN</a:t>
            </a:r>
            <a:r>
              <a:rPr lang="cs-CZ" sz="1200" kern="1200" dirty="0">
                <a:solidFill>
                  <a:schemeClr val="tx1"/>
                </a:solidFill>
                <a:effectLst/>
                <a:latin typeface="Arial" charset="0"/>
                <a:ea typeface="+mn-ea"/>
                <a:cs typeface="+mn-cs"/>
              </a:rPr>
              <a:t>) za určitý časový interval </a:t>
            </a:r>
            <a:r>
              <a:rPr lang="cs-CZ" sz="1200" kern="1200" dirty="0" err="1">
                <a:solidFill>
                  <a:schemeClr val="tx1"/>
                </a:solidFill>
                <a:effectLst/>
                <a:latin typeface="Arial" charset="0"/>
                <a:ea typeface="+mn-ea"/>
                <a:cs typeface="+mn-cs"/>
              </a:rPr>
              <a:t>dt</a:t>
            </a:r>
            <a:r>
              <a:rPr lang="cs-CZ" sz="1200" kern="1200" dirty="0">
                <a:solidFill>
                  <a:schemeClr val="tx1"/>
                </a:solidFill>
                <a:effectLst/>
                <a:latin typeface="Arial" charset="0"/>
                <a:ea typeface="+mn-ea"/>
                <a:cs typeface="+mn-cs"/>
              </a:rPr>
              <a:t>. Dle SI je jednotkou aktivity </a:t>
            </a:r>
            <a:r>
              <a:rPr lang="cs-CZ" sz="1200" kern="1200" dirty="0" err="1">
                <a:solidFill>
                  <a:schemeClr val="tx1"/>
                </a:solidFill>
                <a:effectLst/>
                <a:latin typeface="Arial" charset="0"/>
                <a:ea typeface="+mn-ea"/>
                <a:cs typeface="+mn-cs"/>
              </a:rPr>
              <a:t>Bq</a:t>
            </a:r>
            <a:r>
              <a:rPr lang="cs-CZ" sz="1200" kern="1200" dirty="0">
                <a:solidFill>
                  <a:schemeClr val="tx1"/>
                </a:solidFill>
                <a:effectLst/>
                <a:latin typeface="Arial" charset="0"/>
                <a:ea typeface="+mn-ea"/>
                <a:cs typeface="+mn-cs"/>
              </a:rPr>
              <a:t>, ale v Americe se hojně užívá </a:t>
            </a:r>
            <a:r>
              <a:rPr lang="cs-CZ" sz="1200" kern="1200" dirty="0" err="1">
                <a:solidFill>
                  <a:schemeClr val="tx1"/>
                </a:solidFill>
                <a:effectLst/>
                <a:latin typeface="Arial" charset="0"/>
                <a:ea typeface="+mn-ea"/>
                <a:cs typeface="+mn-cs"/>
              </a:rPr>
              <a:t>Ci</a:t>
            </a:r>
            <a:r>
              <a:rPr lang="cs-CZ" sz="1200" kern="1200" dirty="0">
                <a:solidFill>
                  <a:schemeClr val="tx1"/>
                </a:solidFill>
                <a:effectLst/>
                <a:latin typeface="Arial" charset="0"/>
                <a:ea typeface="+mn-ea"/>
                <a:cs typeface="+mn-cs"/>
              </a:rPr>
              <a:t>.</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630FC37A-F122-4536-AB57-E247BA3F4B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53FB64D-B79D-4316-A80A-460832587377}" type="slidenum">
              <a:rPr lang="cs-CZ" altLang="cs-CZ"/>
              <a:pPr>
                <a:spcBef>
                  <a:spcPct val="0"/>
                </a:spcBef>
              </a:pPr>
              <a:t>41</a:t>
            </a:fld>
            <a:endParaRPr lang="cs-CZ" altLang="cs-CZ"/>
          </a:p>
        </p:txBody>
      </p:sp>
      <p:sp>
        <p:nvSpPr>
          <p:cNvPr id="91139" name="Rectangle 2">
            <a:extLst>
              <a:ext uri="{FF2B5EF4-FFF2-40B4-BE49-F238E27FC236}">
                <a16:creationId xmlns:a16="http://schemas.microsoft.com/office/drawing/2014/main" id="{FEF26DA2-0898-4243-9AF4-9CEAD09E6B6B}"/>
              </a:ext>
            </a:extLst>
          </p:cNvPr>
          <p:cNvSpPr>
            <a:spLocks noGrp="1" noRot="1" noChangeAspect="1" noChangeArrowheads="1" noTextEdit="1"/>
          </p:cNvSpPr>
          <p:nvPr>
            <p:ph type="sldImg"/>
          </p:nvPr>
        </p:nvSpPr>
        <p:spPr>
          <a:xfrm>
            <a:off x="381000" y="685800"/>
            <a:ext cx="6096000" cy="3429000"/>
          </a:xfrm>
          <a:ln/>
        </p:spPr>
      </p:sp>
      <p:sp>
        <p:nvSpPr>
          <p:cNvPr id="91140" name="Rectangle 3">
            <a:extLst>
              <a:ext uri="{FF2B5EF4-FFF2-40B4-BE49-F238E27FC236}">
                <a16:creationId xmlns:a16="http://schemas.microsoft.com/office/drawing/2014/main" id="{472B1517-8A36-416E-ABD9-EDB5054965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F78C4F93-2F81-4549-A3A7-E6F2488AB2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3962016-D9A3-45FE-ADBD-B201A9172A64}" type="slidenum">
              <a:rPr lang="cs-CZ" altLang="cs-CZ"/>
              <a:pPr>
                <a:spcBef>
                  <a:spcPct val="0"/>
                </a:spcBef>
              </a:pPr>
              <a:t>42</a:t>
            </a:fld>
            <a:endParaRPr lang="cs-CZ" altLang="cs-CZ"/>
          </a:p>
        </p:txBody>
      </p:sp>
      <p:sp>
        <p:nvSpPr>
          <p:cNvPr id="93187" name="Rectangle 2">
            <a:extLst>
              <a:ext uri="{FF2B5EF4-FFF2-40B4-BE49-F238E27FC236}">
                <a16:creationId xmlns:a16="http://schemas.microsoft.com/office/drawing/2014/main" id="{3309A5AD-C927-4CE7-A39E-C82C1DDDBA26}"/>
              </a:ext>
            </a:extLst>
          </p:cNvPr>
          <p:cNvSpPr>
            <a:spLocks noGrp="1" noRot="1" noChangeAspect="1" noChangeArrowheads="1" noTextEdit="1"/>
          </p:cNvSpPr>
          <p:nvPr>
            <p:ph type="sldImg"/>
          </p:nvPr>
        </p:nvSpPr>
        <p:spPr>
          <a:xfrm>
            <a:off x="381000" y="685800"/>
            <a:ext cx="6096000" cy="3429000"/>
          </a:xfrm>
          <a:ln/>
        </p:spPr>
      </p:sp>
      <p:sp>
        <p:nvSpPr>
          <p:cNvPr id="93188" name="Rectangle 3">
            <a:extLst>
              <a:ext uri="{FF2B5EF4-FFF2-40B4-BE49-F238E27FC236}">
                <a16:creationId xmlns:a16="http://schemas.microsoft.com/office/drawing/2014/main" id="{E41342D6-FB20-41D1-941B-754B44FCA2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5988A9C9-7C92-491E-A647-FDF9513801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3A94040-97EB-4663-9EED-102BD071C129}" type="slidenum">
              <a:rPr lang="cs-CZ" altLang="cs-CZ"/>
              <a:pPr>
                <a:spcBef>
                  <a:spcPct val="0"/>
                </a:spcBef>
              </a:pPr>
              <a:t>43</a:t>
            </a:fld>
            <a:endParaRPr lang="cs-CZ" altLang="cs-CZ"/>
          </a:p>
        </p:txBody>
      </p:sp>
      <p:sp>
        <p:nvSpPr>
          <p:cNvPr id="95235" name="Rectangle 2">
            <a:extLst>
              <a:ext uri="{FF2B5EF4-FFF2-40B4-BE49-F238E27FC236}">
                <a16:creationId xmlns:a16="http://schemas.microsoft.com/office/drawing/2014/main" id="{068CDF20-2961-4E8B-9A76-2EBC8F15DF61}"/>
              </a:ext>
            </a:extLst>
          </p:cNvPr>
          <p:cNvSpPr>
            <a:spLocks noGrp="1" noRot="1" noChangeAspect="1" noChangeArrowheads="1" noTextEdit="1"/>
          </p:cNvSpPr>
          <p:nvPr>
            <p:ph type="sldImg"/>
          </p:nvPr>
        </p:nvSpPr>
        <p:spPr>
          <a:xfrm>
            <a:off x="381000" y="685800"/>
            <a:ext cx="6096000" cy="3429000"/>
          </a:xfrm>
          <a:ln/>
        </p:spPr>
      </p:sp>
      <p:sp>
        <p:nvSpPr>
          <p:cNvPr id="95236" name="Rectangle 3">
            <a:extLst>
              <a:ext uri="{FF2B5EF4-FFF2-40B4-BE49-F238E27FC236}">
                <a16:creationId xmlns:a16="http://schemas.microsoft.com/office/drawing/2014/main" id="{2E8EF5AF-8151-411B-A744-5A26C723CC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3631D620-2EF5-4097-A6A0-78964116FE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E5DF84C-E868-484C-9146-0757953CD31C}" type="slidenum">
              <a:rPr lang="cs-CZ" altLang="cs-CZ"/>
              <a:pPr>
                <a:spcBef>
                  <a:spcPct val="0"/>
                </a:spcBef>
              </a:pPr>
              <a:t>44</a:t>
            </a:fld>
            <a:endParaRPr lang="cs-CZ" altLang="cs-CZ"/>
          </a:p>
        </p:txBody>
      </p:sp>
      <p:sp>
        <p:nvSpPr>
          <p:cNvPr id="97283" name="Rectangle 2">
            <a:extLst>
              <a:ext uri="{FF2B5EF4-FFF2-40B4-BE49-F238E27FC236}">
                <a16:creationId xmlns:a16="http://schemas.microsoft.com/office/drawing/2014/main" id="{F06336AF-816E-48D9-A8FF-F5706AB37795}"/>
              </a:ext>
            </a:extLst>
          </p:cNvPr>
          <p:cNvSpPr>
            <a:spLocks noGrp="1" noRot="1" noChangeAspect="1" noChangeArrowheads="1" noTextEdit="1"/>
          </p:cNvSpPr>
          <p:nvPr>
            <p:ph type="sldImg"/>
          </p:nvPr>
        </p:nvSpPr>
        <p:spPr>
          <a:xfrm>
            <a:off x="381000" y="685800"/>
            <a:ext cx="6096000" cy="3429000"/>
          </a:xfrm>
          <a:ln/>
        </p:spPr>
      </p:sp>
      <p:sp>
        <p:nvSpPr>
          <p:cNvPr id="97284" name="Rectangle 3">
            <a:extLst>
              <a:ext uri="{FF2B5EF4-FFF2-40B4-BE49-F238E27FC236}">
                <a16:creationId xmlns:a16="http://schemas.microsoft.com/office/drawing/2014/main" id="{CAC10F9B-9B06-4CFB-B85E-C378CBAC5D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9D59B77D-5A96-4AA6-8C38-2567FD9A61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A065255-6F2A-4BED-8BB9-66752CB57C09}" type="slidenum">
              <a:rPr lang="cs-CZ" altLang="cs-CZ"/>
              <a:pPr>
                <a:spcBef>
                  <a:spcPct val="0"/>
                </a:spcBef>
              </a:pPr>
              <a:t>45</a:t>
            </a:fld>
            <a:endParaRPr lang="cs-CZ" altLang="cs-CZ"/>
          </a:p>
        </p:txBody>
      </p:sp>
      <p:sp>
        <p:nvSpPr>
          <p:cNvPr id="99331" name="Rectangle 2">
            <a:extLst>
              <a:ext uri="{FF2B5EF4-FFF2-40B4-BE49-F238E27FC236}">
                <a16:creationId xmlns:a16="http://schemas.microsoft.com/office/drawing/2014/main" id="{B1024F60-CF94-41E0-A67D-226E4DCC0280}"/>
              </a:ext>
            </a:extLst>
          </p:cNvPr>
          <p:cNvSpPr>
            <a:spLocks noGrp="1" noRot="1" noChangeAspect="1" noChangeArrowheads="1" noTextEdit="1"/>
          </p:cNvSpPr>
          <p:nvPr>
            <p:ph type="sldImg"/>
          </p:nvPr>
        </p:nvSpPr>
        <p:spPr>
          <a:xfrm>
            <a:off x="381000" y="685800"/>
            <a:ext cx="6096000" cy="3429000"/>
          </a:xfrm>
          <a:ln/>
        </p:spPr>
      </p:sp>
      <p:sp>
        <p:nvSpPr>
          <p:cNvPr id="99332" name="Rectangle 3">
            <a:extLst>
              <a:ext uri="{FF2B5EF4-FFF2-40B4-BE49-F238E27FC236}">
                <a16:creationId xmlns:a16="http://schemas.microsoft.com/office/drawing/2014/main" id="{8731FDED-9986-4496-AFAB-BA087A2767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3164DC85-88DB-4C79-89B1-3B1DAEA160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4F68BAD-F82C-4F66-A13A-BACCDDEA8DB5}" type="slidenum">
              <a:rPr lang="cs-CZ" altLang="cs-CZ"/>
              <a:pPr>
                <a:spcBef>
                  <a:spcPct val="0"/>
                </a:spcBef>
              </a:pPr>
              <a:t>46</a:t>
            </a:fld>
            <a:endParaRPr lang="cs-CZ" altLang="cs-CZ"/>
          </a:p>
        </p:txBody>
      </p:sp>
      <p:sp>
        <p:nvSpPr>
          <p:cNvPr id="101379" name="Rectangle 2">
            <a:extLst>
              <a:ext uri="{FF2B5EF4-FFF2-40B4-BE49-F238E27FC236}">
                <a16:creationId xmlns:a16="http://schemas.microsoft.com/office/drawing/2014/main" id="{7580CF27-E071-44AC-8841-D6A9C9B09B33}"/>
              </a:ext>
            </a:extLst>
          </p:cNvPr>
          <p:cNvSpPr>
            <a:spLocks noGrp="1" noRot="1" noChangeAspect="1" noChangeArrowheads="1" noTextEdit="1"/>
          </p:cNvSpPr>
          <p:nvPr>
            <p:ph type="sldImg"/>
          </p:nvPr>
        </p:nvSpPr>
        <p:spPr>
          <a:xfrm>
            <a:off x="381000" y="685800"/>
            <a:ext cx="6096000" cy="3429000"/>
          </a:xfrm>
          <a:ln/>
        </p:spPr>
      </p:sp>
      <p:sp>
        <p:nvSpPr>
          <p:cNvPr id="101380" name="Rectangle 3">
            <a:extLst>
              <a:ext uri="{FF2B5EF4-FFF2-40B4-BE49-F238E27FC236}">
                <a16:creationId xmlns:a16="http://schemas.microsoft.com/office/drawing/2014/main" id="{0BF636AF-0FD0-4138-BC28-09EFA3E91F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9D29CC42-A0C7-4B71-80A0-4B38D793A0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6977260-5EF2-4758-B9D5-D76F988A70B6}" type="slidenum">
              <a:rPr lang="cs-CZ" altLang="cs-CZ"/>
              <a:pPr>
                <a:spcBef>
                  <a:spcPct val="0"/>
                </a:spcBef>
              </a:pPr>
              <a:t>47</a:t>
            </a:fld>
            <a:endParaRPr lang="cs-CZ" altLang="cs-CZ"/>
          </a:p>
        </p:txBody>
      </p:sp>
      <p:sp>
        <p:nvSpPr>
          <p:cNvPr id="103427" name="Rectangle 2">
            <a:extLst>
              <a:ext uri="{FF2B5EF4-FFF2-40B4-BE49-F238E27FC236}">
                <a16:creationId xmlns:a16="http://schemas.microsoft.com/office/drawing/2014/main" id="{621E7CAE-B012-4AE7-A820-B8A45126F632}"/>
              </a:ext>
            </a:extLst>
          </p:cNvPr>
          <p:cNvSpPr>
            <a:spLocks noGrp="1" noRot="1" noChangeAspect="1" noChangeArrowheads="1" noTextEdit="1"/>
          </p:cNvSpPr>
          <p:nvPr>
            <p:ph type="sldImg"/>
          </p:nvPr>
        </p:nvSpPr>
        <p:spPr>
          <a:xfrm>
            <a:off x="381000" y="685800"/>
            <a:ext cx="6096000" cy="3429000"/>
          </a:xfrm>
          <a:ln/>
        </p:spPr>
      </p:sp>
      <p:sp>
        <p:nvSpPr>
          <p:cNvPr id="103428" name="Rectangle 3">
            <a:extLst>
              <a:ext uri="{FF2B5EF4-FFF2-40B4-BE49-F238E27FC236}">
                <a16:creationId xmlns:a16="http://schemas.microsoft.com/office/drawing/2014/main" id="{3A75DF42-3459-48A9-954C-AF2A398DDC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AE6ADF9F-96C9-4036-8884-74D99A3AD6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A8EDCFC-6571-421F-AC74-682A62A24307}" type="slidenum">
              <a:rPr lang="cs-CZ" altLang="cs-CZ"/>
              <a:pPr>
                <a:spcBef>
                  <a:spcPct val="0"/>
                </a:spcBef>
              </a:pPr>
              <a:t>48</a:t>
            </a:fld>
            <a:endParaRPr lang="cs-CZ" altLang="cs-CZ"/>
          </a:p>
        </p:txBody>
      </p:sp>
      <p:sp>
        <p:nvSpPr>
          <p:cNvPr id="105475" name="Rectangle 2">
            <a:extLst>
              <a:ext uri="{FF2B5EF4-FFF2-40B4-BE49-F238E27FC236}">
                <a16:creationId xmlns:a16="http://schemas.microsoft.com/office/drawing/2014/main" id="{A4E3CCE6-9AAD-4D6F-84D9-1611A6ED8E1D}"/>
              </a:ext>
            </a:extLst>
          </p:cNvPr>
          <p:cNvSpPr>
            <a:spLocks noGrp="1" noRot="1" noChangeAspect="1" noChangeArrowheads="1" noTextEdit="1"/>
          </p:cNvSpPr>
          <p:nvPr>
            <p:ph type="sldImg"/>
          </p:nvPr>
        </p:nvSpPr>
        <p:spPr>
          <a:xfrm>
            <a:off x="381000" y="685800"/>
            <a:ext cx="6096000" cy="3429000"/>
          </a:xfrm>
          <a:ln/>
        </p:spPr>
      </p:sp>
      <p:sp>
        <p:nvSpPr>
          <p:cNvPr id="105476" name="Rectangle 3">
            <a:extLst>
              <a:ext uri="{FF2B5EF4-FFF2-40B4-BE49-F238E27FC236}">
                <a16:creationId xmlns:a16="http://schemas.microsoft.com/office/drawing/2014/main" id="{452C2808-A8C2-430E-B832-4709897515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B0255A5F-0A3A-4894-AD72-81FEC75BF5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B2B5B01-46AC-4BC3-87C2-420164C95471}" type="slidenum">
              <a:rPr lang="cs-CZ" altLang="cs-CZ"/>
              <a:pPr>
                <a:spcBef>
                  <a:spcPct val="0"/>
                </a:spcBef>
              </a:pPr>
              <a:t>50</a:t>
            </a:fld>
            <a:endParaRPr lang="cs-CZ" altLang="cs-CZ"/>
          </a:p>
        </p:txBody>
      </p:sp>
      <p:sp>
        <p:nvSpPr>
          <p:cNvPr id="107523" name="Rectangle 2">
            <a:extLst>
              <a:ext uri="{FF2B5EF4-FFF2-40B4-BE49-F238E27FC236}">
                <a16:creationId xmlns:a16="http://schemas.microsoft.com/office/drawing/2014/main" id="{3B4941F0-1FDD-44C0-A84A-4F8CF7BA4543}"/>
              </a:ext>
            </a:extLst>
          </p:cNvPr>
          <p:cNvSpPr>
            <a:spLocks noGrp="1" noRot="1" noChangeAspect="1" noChangeArrowheads="1" noTextEdit="1"/>
          </p:cNvSpPr>
          <p:nvPr>
            <p:ph type="sldImg"/>
          </p:nvPr>
        </p:nvSpPr>
        <p:spPr>
          <a:xfrm>
            <a:off x="381000" y="685800"/>
            <a:ext cx="6096000" cy="3429000"/>
          </a:xfrm>
          <a:ln/>
        </p:spPr>
      </p:sp>
      <p:sp>
        <p:nvSpPr>
          <p:cNvPr id="107524" name="Rectangle 3">
            <a:extLst>
              <a:ext uri="{FF2B5EF4-FFF2-40B4-BE49-F238E27FC236}">
                <a16:creationId xmlns:a16="http://schemas.microsoft.com/office/drawing/2014/main" id="{63D33E59-26D8-4C9B-A50A-A5432D18F7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ADA148FA-1077-42F1-949B-25056F0981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307CD46-1A3D-409D-A6CE-F4B075715ED7}" type="slidenum">
              <a:rPr lang="cs-CZ" altLang="cs-CZ"/>
              <a:pPr>
                <a:spcBef>
                  <a:spcPct val="0"/>
                </a:spcBef>
              </a:pPr>
              <a:t>51</a:t>
            </a:fld>
            <a:endParaRPr lang="cs-CZ" altLang="cs-CZ"/>
          </a:p>
        </p:txBody>
      </p:sp>
      <p:sp>
        <p:nvSpPr>
          <p:cNvPr id="109571" name="Rectangle 2">
            <a:extLst>
              <a:ext uri="{FF2B5EF4-FFF2-40B4-BE49-F238E27FC236}">
                <a16:creationId xmlns:a16="http://schemas.microsoft.com/office/drawing/2014/main" id="{57BF0050-616E-4645-80A7-698B99D87770}"/>
              </a:ext>
            </a:extLst>
          </p:cNvPr>
          <p:cNvSpPr>
            <a:spLocks noGrp="1" noRot="1" noChangeAspect="1" noChangeArrowheads="1" noTextEdit="1"/>
          </p:cNvSpPr>
          <p:nvPr>
            <p:ph type="sldImg"/>
          </p:nvPr>
        </p:nvSpPr>
        <p:spPr>
          <a:xfrm>
            <a:off x="381000" y="685800"/>
            <a:ext cx="6096000" cy="3429000"/>
          </a:xfrm>
          <a:ln/>
        </p:spPr>
      </p:sp>
      <p:sp>
        <p:nvSpPr>
          <p:cNvPr id="109572" name="Rectangle 3">
            <a:extLst>
              <a:ext uri="{FF2B5EF4-FFF2-40B4-BE49-F238E27FC236}">
                <a16:creationId xmlns:a16="http://schemas.microsoft.com/office/drawing/2014/main" id="{398385AC-6F44-433C-A943-A69E15EDF8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26888299-0B14-4F71-9747-FAD2B9F0A5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9A1ABE1-A4FE-4556-87A5-3F6A4C5B7A51}" type="slidenum">
              <a:rPr lang="cs-CZ" altLang="cs-CZ"/>
              <a:pPr>
                <a:spcBef>
                  <a:spcPct val="0"/>
                </a:spcBef>
              </a:pPr>
              <a:t>6</a:t>
            </a:fld>
            <a:endParaRPr lang="cs-CZ" altLang="cs-CZ"/>
          </a:p>
        </p:txBody>
      </p:sp>
      <p:sp>
        <p:nvSpPr>
          <p:cNvPr id="17411" name="Rectangle 2">
            <a:extLst>
              <a:ext uri="{FF2B5EF4-FFF2-40B4-BE49-F238E27FC236}">
                <a16:creationId xmlns:a16="http://schemas.microsoft.com/office/drawing/2014/main" id="{3D41C252-4E02-4C59-B27F-97B49757BB1D}"/>
              </a:ext>
            </a:extLst>
          </p:cNvPr>
          <p:cNvSpPr>
            <a:spLocks noGrp="1" noRot="1" noChangeAspect="1" noChangeArrowheads="1" noTextEdit="1"/>
          </p:cNvSpPr>
          <p:nvPr>
            <p:ph type="sldImg"/>
          </p:nvPr>
        </p:nvSpPr>
        <p:spPr>
          <a:xfrm>
            <a:off x="381000" y="685800"/>
            <a:ext cx="6096000" cy="3429000"/>
          </a:xfrm>
          <a:ln/>
        </p:spPr>
      </p:sp>
      <p:sp>
        <p:nvSpPr>
          <p:cNvPr id="17412" name="Rectangle 3">
            <a:extLst>
              <a:ext uri="{FF2B5EF4-FFF2-40B4-BE49-F238E27FC236}">
                <a16:creationId xmlns:a16="http://schemas.microsoft.com/office/drawing/2014/main" id="{72C9E1BA-EFD5-435D-B821-21CA954E95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Pokud bychom diferenciální rovnici na předchozím snímku chtěli vyřešit, museli bychom jí integrovat, což zde dělat nebudeme, ale věřte, že pokud jsme měli na počátku N0 jader radioaktivního izotopu, tak výsledkem integrace je tato rovnice. Z tohoto snímku si musíte odnést to, že počet jader i aktivita vzorku exponenciálně klesá s časem, což vyjadřuje čas t v exponentu a záporné znaménko.</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72575E9A-B81C-477A-8742-85A249A342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71E2F3F-B3AD-40C2-AF6F-F02A9D0B5E31}" type="slidenum">
              <a:rPr lang="cs-CZ" altLang="cs-CZ"/>
              <a:pPr>
                <a:spcBef>
                  <a:spcPct val="0"/>
                </a:spcBef>
              </a:pPr>
              <a:t>52</a:t>
            </a:fld>
            <a:endParaRPr lang="cs-CZ" altLang="cs-CZ"/>
          </a:p>
        </p:txBody>
      </p:sp>
      <p:sp>
        <p:nvSpPr>
          <p:cNvPr id="111619" name="Rectangle 2">
            <a:extLst>
              <a:ext uri="{FF2B5EF4-FFF2-40B4-BE49-F238E27FC236}">
                <a16:creationId xmlns:a16="http://schemas.microsoft.com/office/drawing/2014/main" id="{210B1678-AAC9-4A5A-9662-D540E0D75BD2}"/>
              </a:ext>
            </a:extLst>
          </p:cNvPr>
          <p:cNvSpPr>
            <a:spLocks noGrp="1" noRot="1" noChangeAspect="1" noChangeArrowheads="1" noTextEdit="1"/>
          </p:cNvSpPr>
          <p:nvPr>
            <p:ph type="sldImg"/>
          </p:nvPr>
        </p:nvSpPr>
        <p:spPr>
          <a:xfrm>
            <a:off x="381000" y="685800"/>
            <a:ext cx="6096000" cy="3429000"/>
          </a:xfrm>
          <a:ln/>
        </p:spPr>
      </p:sp>
      <p:sp>
        <p:nvSpPr>
          <p:cNvPr id="111620" name="Rectangle 3">
            <a:extLst>
              <a:ext uri="{FF2B5EF4-FFF2-40B4-BE49-F238E27FC236}">
                <a16:creationId xmlns:a16="http://schemas.microsoft.com/office/drawing/2014/main" id="{13BD90E3-DBE2-4977-8475-FE56F8230E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AE8795E8-469B-4928-A944-B42DFC1982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883DE93-59DB-413E-9200-FC4926F7FA77}" type="slidenum">
              <a:rPr lang="cs-CZ" altLang="cs-CZ"/>
              <a:pPr>
                <a:spcBef>
                  <a:spcPct val="0"/>
                </a:spcBef>
              </a:pPr>
              <a:t>53</a:t>
            </a:fld>
            <a:endParaRPr lang="cs-CZ" altLang="cs-CZ"/>
          </a:p>
        </p:txBody>
      </p:sp>
      <p:sp>
        <p:nvSpPr>
          <p:cNvPr id="113667" name="Rectangle 2">
            <a:extLst>
              <a:ext uri="{FF2B5EF4-FFF2-40B4-BE49-F238E27FC236}">
                <a16:creationId xmlns:a16="http://schemas.microsoft.com/office/drawing/2014/main" id="{921786B1-25C0-4009-B6E2-3BBC433A4F6F}"/>
              </a:ext>
            </a:extLst>
          </p:cNvPr>
          <p:cNvSpPr>
            <a:spLocks noGrp="1" noRot="1" noChangeAspect="1" noChangeArrowheads="1" noTextEdit="1"/>
          </p:cNvSpPr>
          <p:nvPr>
            <p:ph type="sldImg"/>
          </p:nvPr>
        </p:nvSpPr>
        <p:spPr>
          <a:xfrm>
            <a:off x="381000" y="685800"/>
            <a:ext cx="6096000" cy="3429000"/>
          </a:xfrm>
          <a:ln/>
        </p:spPr>
      </p:sp>
      <p:sp>
        <p:nvSpPr>
          <p:cNvPr id="113668" name="Rectangle 3">
            <a:extLst>
              <a:ext uri="{FF2B5EF4-FFF2-40B4-BE49-F238E27FC236}">
                <a16:creationId xmlns:a16="http://schemas.microsoft.com/office/drawing/2014/main" id="{2BD0EF63-220F-4EC0-9B52-01EDBCC924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D2AA2201-F206-4E71-893B-9FB427C9A3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7B5717A-EF38-4CD9-BC17-708C664B2C77}" type="slidenum">
              <a:rPr lang="cs-CZ" altLang="cs-CZ"/>
              <a:pPr>
                <a:spcBef>
                  <a:spcPct val="0"/>
                </a:spcBef>
              </a:pPr>
              <a:t>54</a:t>
            </a:fld>
            <a:endParaRPr lang="cs-CZ" altLang="cs-CZ"/>
          </a:p>
        </p:txBody>
      </p:sp>
      <p:sp>
        <p:nvSpPr>
          <p:cNvPr id="115715" name="Rectangle 2">
            <a:extLst>
              <a:ext uri="{FF2B5EF4-FFF2-40B4-BE49-F238E27FC236}">
                <a16:creationId xmlns:a16="http://schemas.microsoft.com/office/drawing/2014/main" id="{77DAFADB-3313-477F-81AD-5DE14B978197}"/>
              </a:ext>
            </a:extLst>
          </p:cNvPr>
          <p:cNvSpPr>
            <a:spLocks noGrp="1" noRot="1" noChangeAspect="1" noChangeArrowheads="1" noTextEdit="1"/>
          </p:cNvSpPr>
          <p:nvPr>
            <p:ph type="sldImg"/>
          </p:nvPr>
        </p:nvSpPr>
        <p:spPr>
          <a:xfrm>
            <a:off x="381000" y="685800"/>
            <a:ext cx="6096000" cy="3429000"/>
          </a:xfrm>
          <a:ln/>
        </p:spPr>
      </p:sp>
      <p:sp>
        <p:nvSpPr>
          <p:cNvPr id="115716" name="Rectangle 3">
            <a:extLst>
              <a:ext uri="{FF2B5EF4-FFF2-40B4-BE49-F238E27FC236}">
                <a16:creationId xmlns:a16="http://schemas.microsoft.com/office/drawing/2014/main" id="{6961E9DF-0200-4E13-8E79-F930442EE2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CE7CB394-4F8B-446D-887A-2E7B9681DA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E313F2B-462C-436D-8A8B-F980398008A8}" type="slidenum">
              <a:rPr lang="cs-CZ" altLang="cs-CZ"/>
              <a:pPr>
                <a:spcBef>
                  <a:spcPct val="0"/>
                </a:spcBef>
              </a:pPr>
              <a:t>55</a:t>
            </a:fld>
            <a:endParaRPr lang="cs-CZ" altLang="cs-CZ"/>
          </a:p>
        </p:txBody>
      </p:sp>
      <p:sp>
        <p:nvSpPr>
          <p:cNvPr id="117763" name="Rectangle 2">
            <a:extLst>
              <a:ext uri="{FF2B5EF4-FFF2-40B4-BE49-F238E27FC236}">
                <a16:creationId xmlns:a16="http://schemas.microsoft.com/office/drawing/2014/main" id="{D24AE844-55F4-4D77-9050-6D05BBFC8CA2}"/>
              </a:ext>
            </a:extLst>
          </p:cNvPr>
          <p:cNvSpPr>
            <a:spLocks noGrp="1" noRot="1" noChangeAspect="1" noChangeArrowheads="1" noTextEdit="1"/>
          </p:cNvSpPr>
          <p:nvPr>
            <p:ph type="sldImg"/>
          </p:nvPr>
        </p:nvSpPr>
        <p:spPr>
          <a:xfrm>
            <a:off x="381000" y="685800"/>
            <a:ext cx="6096000" cy="3429000"/>
          </a:xfrm>
          <a:ln/>
        </p:spPr>
      </p:sp>
      <p:sp>
        <p:nvSpPr>
          <p:cNvPr id="117764" name="Rectangle 3">
            <a:extLst>
              <a:ext uri="{FF2B5EF4-FFF2-40B4-BE49-F238E27FC236}">
                <a16:creationId xmlns:a16="http://schemas.microsoft.com/office/drawing/2014/main" id="{FBFEC578-D5AB-4FCE-AF9C-177003C649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4B5C7956-A36B-46F2-B6E5-55CA2C2C06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37CCF47-2635-4546-9274-013872FCA450}" type="slidenum">
              <a:rPr lang="cs-CZ" altLang="cs-CZ"/>
              <a:pPr>
                <a:spcBef>
                  <a:spcPct val="0"/>
                </a:spcBef>
              </a:pPr>
              <a:t>56</a:t>
            </a:fld>
            <a:endParaRPr lang="cs-CZ" altLang="cs-CZ"/>
          </a:p>
        </p:txBody>
      </p:sp>
      <p:sp>
        <p:nvSpPr>
          <p:cNvPr id="119811" name="Rectangle 2">
            <a:extLst>
              <a:ext uri="{FF2B5EF4-FFF2-40B4-BE49-F238E27FC236}">
                <a16:creationId xmlns:a16="http://schemas.microsoft.com/office/drawing/2014/main" id="{BBD8F294-84A0-41DE-9A73-8D3B77A54F41}"/>
              </a:ext>
            </a:extLst>
          </p:cNvPr>
          <p:cNvSpPr>
            <a:spLocks noGrp="1" noRot="1" noChangeAspect="1" noChangeArrowheads="1" noTextEdit="1"/>
          </p:cNvSpPr>
          <p:nvPr>
            <p:ph type="sldImg"/>
          </p:nvPr>
        </p:nvSpPr>
        <p:spPr>
          <a:xfrm>
            <a:off x="381000" y="685800"/>
            <a:ext cx="6096000" cy="3429000"/>
          </a:xfrm>
          <a:ln/>
        </p:spPr>
      </p:sp>
      <p:sp>
        <p:nvSpPr>
          <p:cNvPr id="119812" name="Rectangle 3">
            <a:extLst>
              <a:ext uri="{FF2B5EF4-FFF2-40B4-BE49-F238E27FC236}">
                <a16:creationId xmlns:a16="http://schemas.microsoft.com/office/drawing/2014/main" id="{E332B7C2-650E-4409-9D70-9724C57488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1F532187-EE83-41B0-BC83-33EB9ABC62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08EB425-2325-4BC7-A151-6506D26CB377}" type="slidenum">
              <a:rPr lang="cs-CZ" altLang="cs-CZ"/>
              <a:pPr>
                <a:spcBef>
                  <a:spcPct val="0"/>
                </a:spcBef>
              </a:pPr>
              <a:t>57</a:t>
            </a:fld>
            <a:endParaRPr lang="cs-CZ" altLang="cs-CZ"/>
          </a:p>
        </p:txBody>
      </p:sp>
      <p:sp>
        <p:nvSpPr>
          <p:cNvPr id="121859" name="Rectangle 2">
            <a:extLst>
              <a:ext uri="{FF2B5EF4-FFF2-40B4-BE49-F238E27FC236}">
                <a16:creationId xmlns:a16="http://schemas.microsoft.com/office/drawing/2014/main" id="{E4085C59-C45D-408A-A91A-D1CF827A172A}"/>
              </a:ext>
            </a:extLst>
          </p:cNvPr>
          <p:cNvSpPr>
            <a:spLocks noGrp="1" noRot="1" noChangeAspect="1" noChangeArrowheads="1" noTextEdit="1"/>
          </p:cNvSpPr>
          <p:nvPr>
            <p:ph type="sldImg"/>
          </p:nvPr>
        </p:nvSpPr>
        <p:spPr>
          <a:xfrm>
            <a:off x="381000" y="685800"/>
            <a:ext cx="6096000" cy="3429000"/>
          </a:xfrm>
          <a:ln/>
        </p:spPr>
      </p:sp>
      <p:sp>
        <p:nvSpPr>
          <p:cNvPr id="121860" name="Rectangle 3">
            <a:extLst>
              <a:ext uri="{FF2B5EF4-FFF2-40B4-BE49-F238E27FC236}">
                <a16:creationId xmlns:a16="http://schemas.microsoft.com/office/drawing/2014/main" id="{AED4B14A-6AB7-491E-99C4-55A4AECF29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75AD5956-D4E7-4FE8-8C58-EB4FEA98A9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3F0E239-0721-4DC6-B11A-FEE72A449887}" type="slidenum">
              <a:rPr lang="cs-CZ" altLang="cs-CZ"/>
              <a:pPr>
                <a:spcBef>
                  <a:spcPct val="0"/>
                </a:spcBef>
              </a:pPr>
              <a:t>58</a:t>
            </a:fld>
            <a:endParaRPr lang="cs-CZ" altLang="cs-CZ"/>
          </a:p>
        </p:txBody>
      </p:sp>
      <p:sp>
        <p:nvSpPr>
          <p:cNvPr id="123907" name="Rectangle 2">
            <a:extLst>
              <a:ext uri="{FF2B5EF4-FFF2-40B4-BE49-F238E27FC236}">
                <a16:creationId xmlns:a16="http://schemas.microsoft.com/office/drawing/2014/main" id="{1C73FDA1-D235-43F9-8D7C-F0ED3C7D9943}"/>
              </a:ext>
            </a:extLst>
          </p:cNvPr>
          <p:cNvSpPr>
            <a:spLocks noGrp="1" noRot="1" noChangeAspect="1" noChangeArrowheads="1" noTextEdit="1"/>
          </p:cNvSpPr>
          <p:nvPr>
            <p:ph type="sldImg"/>
          </p:nvPr>
        </p:nvSpPr>
        <p:spPr>
          <a:xfrm>
            <a:off x="381000" y="685800"/>
            <a:ext cx="6096000" cy="3429000"/>
          </a:xfrm>
          <a:ln/>
        </p:spPr>
      </p:sp>
      <p:sp>
        <p:nvSpPr>
          <p:cNvPr id="123908" name="Rectangle 3">
            <a:extLst>
              <a:ext uri="{FF2B5EF4-FFF2-40B4-BE49-F238E27FC236}">
                <a16:creationId xmlns:a16="http://schemas.microsoft.com/office/drawing/2014/main" id="{C96675FB-21D2-4270-BCC0-8D9350773B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BF7C9779-971B-4BA8-B260-9455D1D4D7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FF463DD-4C49-478C-9118-A72E6EAC0688}" type="slidenum">
              <a:rPr lang="cs-CZ" altLang="cs-CZ"/>
              <a:pPr>
                <a:spcBef>
                  <a:spcPct val="0"/>
                </a:spcBef>
              </a:pPr>
              <a:t>7</a:t>
            </a:fld>
            <a:endParaRPr lang="cs-CZ" altLang="cs-CZ"/>
          </a:p>
        </p:txBody>
      </p:sp>
      <p:sp>
        <p:nvSpPr>
          <p:cNvPr id="19459" name="Rectangle 2">
            <a:extLst>
              <a:ext uri="{FF2B5EF4-FFF2-40B4-BE49-F238E27FC236}">
                <a16:creationId xmlns:a16="http://schemas.microsoft.com/office/drawing/2014/main" id="{A68E74D3-065F-41BC-A18A-2A36233D7167}"/>
              </a:ext>
            </a:extLst>
          </p:cNvPr>
          <p:cNvSpPr>
            <a:spLocks noGrp="1" noRot="1" noChangeAspect="1" noChangeArrowheads="1" noTextEdit="1"/>
          </p:cNvSpPr>
          <p:nvPr>
            <p:ph type="sldImg"/>
          </p:nvPr>
        </p:nvSpPr>
        <p:spPr>
          <a:xfrm>
            <a:off x="381000" y="685800"/>
            <a:ext cx="6096000" cy="3429000"/>
          </a:xfrm>
          <a:ln/>
        </p:spPr>
      </p:sp>
      <p:sp>
        <p:nvSpPr>
          <p:cNvPr id="19460" name="Rectangle 3">
            <a:extLst>
              <a:ext uri="{FF2B5EF4-FFF2-40B4-BE49-F238E27FC236}">
                <a16:creationId xmlns:a16="http://schemas.microsoft.com/office/drawing/2014/main" id="{97E31F08-B65E-4C7C-AD19-2D302F7DED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Po drobných matematických úpravách jsme schopni určit čas, kdy s největší pravděpodobností dojde k rozpadu poloviny jader daného izotopu. Tomuto času se říká fyzikální poločas rozpadu a lze jej vypočítat pomocí vzorce v pravé dolní části snímku.</a:t>
            </a:r>
            <a:endParaRPr lang="en-GB" sz="1200" kern="1200" dirty="0">
              <a:solidFill>
                <a:schemeClr val="tx1"/>
              </a:solidFill>
              <a:effectLst/>
              <a:latin typeface="Arial" charset="0"/>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1986B7D-543B-4159-B18A-2A9E34A574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C87DBD4-9B11-4CBB-AB67-ABD39C2A5940}" type="slidenum">
              <a:rPr lang="cs-CZ" altLang="cs-CZ"/>
              <a:pPr>
                <a:spcBef>
                  <a:spcPct val="0"/>
                </a:spcBef>
              </a:pPr>
              <a:t>8</a:t>
            </a:fld>
            <a:endParaRPr lang="cs-CZ" altLang="cs-CZ"/>
          </a:p>
        </p:txBody>
      </p:sp>
      <p:sp>
        <p:nvSpPr>
          <p:cNvPr id="21507" name="Rectangle 2">
            <a:extLst>
              <a:ext uri="{FF2B5EF4-FFF2-40B4-BE49-F238E27FC236}">
                <a16:creationId xmlns:a16="http://schemas.microsoft.com/office/drawing/2014/main" id="{212B9D9E-EFE4-43F3-BF33-1876BAF00717}"/>
              </a:ext>
            </a:extLst>
          </p:cNvPr>
          <p:cNvSpPr>
            <a:spLocks noGrp="1" noRot="1" noChangeAspect="1" noChangeArrowheads="1" noTextEdit="1"/>
          </p:cNvSpPr>
          <p:nvPr>
            <p:ph type="sldImg"/>
          </p:nvPr>
        </p:nvSpPr>
        <p:spPr>
          <a:xfrm>
            <a:off x="381000" y="685800"/>
            <a:ext cx="6096000" cy="3429000"/>
          </a:xfrm>
          <a:ln/>
        </p:spPr>
      </p:sp>
      <p:sp>
        <p:nvSpPr>
          <p:cNvPr id="21508" name="Rectangle 3">
            <a:extLst>
              <a:ext uri="{FF2B5EF4-FFF2-40B4-BE49-F238E27FC236}">
                <a16:creationId xmlns:a16="http://schemas.microsoft.com/office/drawing/2014/main" id="{5D512D32-CD20-4AA3-AFB1-07B145A86C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Nesmíme zapomínat, že nás zajímají primárně živé organismy a ty se jsou schopny cizorodých látek zbavovat. Proto se zavádí biologický poločas rozpadu, který je obdobou fyzikálního, jen nám říká, za jak dlouho se z organismu vyloučí polovina radioaktivní látky. Protože oba způsoby probíhají zároveň, zavádí se efektivní poločas jako kombinace obou poločasů.</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62CA9DC0-18A3-4127-86E0-42A0DCC5F6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28F269C-E2ED-44A9-B355-FDA35BEFA912}" type="slidenum">
              <a:rPr lang="cs-CZ" altLang="cs-CZ"/>
              <a:pPr>
                <a:spcBef>
                  <a:spcPct val="0"/>
                </a:spcBef>
              </a:pPr>
              <a:t>9</a:t>
            </a:fld>
            <a:endParaRPr lang="cs-CZ" altLang="cs-CZ"/>
          </a:p>
        </p:txBody>
      </p:sp>
      <p:sp>
        <p:nvSpPr>
          <p:cNvPr id="23555" name="Rectangle 2">
            <a:extLst>
              <a:ext uri="{FF2B5EF4-FFF2-40B4-BE49-F238E27FC236}">
                <a16:creationId xmlns:a16="http://schemas.microsoft.com/office/drawing/2014/main" id="{4F1B58F4-F990-47AE-A478-814DC0C14430}"/>
              </a:ext>
            </a:extLst>
          </p:cNvPr>
          <p:cNvSpPr>
            <a:spLocks noGrp="1" noRot="1" noChangeAspect="1" noChangeArrowheads="1" noTextEdit="1"/>
          </p:cNvSpPr>
          <p:nvPr>
            <p:ph type="sldImg"/>
          </p:nvPr>
        </p:nvSpPr>
        <p:spPr>
          <a:xfrm>
            <a:off x="381000" y="685800"/>
            <a:ext cx="6096000" cy="3429000"/>
          </a:xfrm>
          <a:ln/>
        </p:spPr>
      </p:sp>
      <p:sp>
        <p:nvSpPr>
          <p:cNvPr id="23556" name="Rectangle 3">
            <a:extLst>
              <a:ext uri="{FF2B5EF4-FFF2-40B4-BE49-F238E27FC236}">
                <a16:creationId xmlns:a16="http://schemas.microsoft.com/office/drawing/2014/main" id="{A852F39E-A89D-448D-9B30-59EBBB4BD4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Obdobně jako u roztoků dochází k vyrovnání koncentrací, tak i v radioaktivitě funguje podobný princip ovšem jedná se o vyrovnání aktivit. Pokud máme prvek, který se přeměňuje na další radioaktivní izotop a první prvek (mateřský) má výrazně delší poločas života než druhý prvek (dceřiný), pak se po určité době nastolí tzv. radioaktivní rovnováha, kdy jsou aktivity jak mateřského, tak dceřiného prvku stejné. Tento princip se využívá např. v nemocnicích při produkci radioaktivních izotopů pomocí generátorů. Nejčastěji molybden-techneciový generátor.</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9716E6BA-E47B-4179-85C3-C7DE1B6339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B778070-4BE1-43F4-9A1B-59C70E684412}" type="slidenum">
              <a:rPr lang="cs-CZ" altLang="cs-CZ"/>
              <a:pPr>
                <a:spcBef>
                  <a:spcPct val="0"/>
                </a:spcBef>
              </a:pPr>
              <a:t>10</a:t>
            </a:fld>
            <a:endParaRPr lang="cs-CZ" altLang="cs-CZ"/>
          </a:p>
        </p:txBody>
      </p:sp>
      <p:sp>
        <p:nvSpPr>
          <p:cNvPr id="25603" name="Rectangle 2">
            <a:extLst>
              <a:ext uri="{FF2B5EF4-FFF2-40B4-BE49-F238E27FC236}">
                <a16:creationId xmlns:a16="http://schemas.microsoft.com/office/drawing/2014/main" id="{30A61B8B-4A00-4B57-938E-6C73F3ACDE86}"/>
              </a:ext>
            </a:extLst>
          </p:cNvPr>
          <p:cNvSpPr>
            <a:spLocks noGrp="1" noRot="1" noChangeAspect="1" noChangeArrowheads="1" noTextEdit="1"/>
          </p:cNvSpPr>
          <p:nvPr>
            <p:ph type="sldImg"/>
          </p:nvPr>
        </p:nvSpPr>
        <p:spPr>
          <a:xfrm>
            <a:off x="381000" y="685800"/>
            <a:ext cx="6096000" cy="3429000"/>
          </a:xfrm>
          <a:ln/>
        </p:spPr>
      </p:sp>
      <p:sp>
        <p:nvSpPr>
          <p:cNvPr id="25604" name="Rectangle 3">
            <a:extLst>
              <a:ext uri="{FF2B5EF4-FFF2-40B4-BE49-F238E27FC236}">
                <a16:creationId xmlns:a16="http://schemas.microsoft.com/office/drawing/2014/main" id="{5CC59231-2B30-4B2B-8A98-23A7C1A262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Existují tři základní druhy přeměn. Prvním je alfa přeměna, kdy se jádro snaží snížit svou celkovou energii tak, že z jádra emituje alfa částici, která je tvořena 2 protony a 2 neutrony, což odpovídá jádru hélia. Alfa přeměna snižuje protonové číslo o 2 a nukleonové o 4. Důležité je si uvědomit, že alfa částice má velmi vysokou hmotnost (4 nukleony) a má kladný elektrický náboj 2+. Ze zákona zachování hybnosti a energie lze dokázat, že vzniklé nuklidy poletí přesně opačně od sebe a většinu energie uvolněné při přeměně odnese alfa částice v podobě své kinetické energie. Protože zde vznikají právě dvě částice, energie alfa částice je vždy téměř stejná, dalo by se mluvit o něčem jako charakteristickém nebo čárovém energetickém spektru.</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subtitle</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images,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en-GB" noProof="0"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en-GB" noProof="0"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en-GB" noProof="0" dirty="0"/>
              <a:t>Click here to insert text</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en-GB" noProof="0" dirty="0"/>
              <a:t>Click here to insert 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en-GB" noProof="0" dirty="0"/>
              <a:t>Click on the icon to insert image</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en-GB" noProof="0" dirty="0"/>
              <a:t>Define footer – presentation title / department</a:t>
            </a:r>
          </a:p>
        </p:txBody>
      </p:sp>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 inverse">
    <p:bg>
      <p:bgPr>
        <a:solidFill>
          <a:srgbClr val="F01928"/>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en-GB" noProof="0" dirty="0"/>
              <a:t>Click here to insert title</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en-GB" noProof="0" dirty="0"/>
              <a:t>Click on the icon to insert image</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en-GB" noProof="0" dirty="0"/>
              <a:t>Define footer – presentation title / department</a:t>
            </a:r>
          </a:p>
        </p:txBody>
      </p:sp>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F01928"/>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en-GB" noProof="0" dirty="0"/>
              <a:t>Click here to insert image</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6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MED slide">
    <p:bg>
      <p:bgPr>
        <a:solidFill>
          <a:srgbClr val="F01928"/>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57242" y="2298933"/>
            <a:ext cx="8712448"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a:extLst>
              <a:ext uri="{FF2B5EF4-FFF2-40B4-BE49-F238E27FC236}">
                <a16:creationId xmlns:a16="http://schemas.microsoft.com/office/drawing/2014/main" id="{F28FF305-7BFB-4B7A-ACF9-81CA768FD949}"/>
              </a:ext>
            </a:extLst>
          </p:cNvPr>
          <p:cNvSpPr>
            <a:spLocks noGrp="1" noChangeArrowheads="1"/>
          </p:cNvSpPr>
          <p:nvPr>
            <p:ph type="dt" sz="half" idx="10"/>
          </p:nvPr>
        </p:nvSpPr>
        <p:spPr>
          <a:ln/>
        </p:spPr>
        <p:txBody>
          <a:bodyPr/>
          <a:lstStyle>
            <a:lvl1pPr>
              <a:defRPr/>
            </a:lvl1pPr>
          </a:lstStyle>
          <a:p>
            <a:pPr>
              <a:defRPr/>
            </a:pPr>
            <a:endParaRPr lang="en-GB" altLang="cs-CZ"/>
          </a:p>
        </p:txBody>
      </p:sp>
      <p:sp>
        <p:nvSpPr>
          <p:cNvPr id="5" name="Rectangle 5">
            <a:extLst>
              <a:ext uri="{FF2B5EF4-FFF2-40B4-BE49-F238E27FC236}">
                <a16:creationId xmlns:a16="http://schemas.microsoft.com/office/drawing/2014/main" id="{BBD8EBC5-55B2-4E3C-8B68-2F3D2A846F2B}"/>
              </a:ext>
            </a:extLst>
          </p:cNvPr>
          <p:cNvSpPr>
            <a:spLocks noGrp="1" noChangeArrowheads="1"/>
          </p:cNvSpPr>
          <p:nvPr>
            <p:ph type="ftr" sz="quarter" idx="11"/>
          </p:nvPr>
        </p:nvSpPr>
        <p:spPr>
          <a:ln/>
        </p:spPr>
        <p:txBody>
          <a:bodyPr/>
          <a:lstStyle>
            <a:lvl1pPr>
              <a:defRPr/>
            </a:lvl1pPr>
          </a:lstStyle>
          <a:p>
            <a:pPr>
              <a:defRPr/>
            </a:pPr>
            <a:endParaRPr lang="en-GB" altLang="cs-CZ"/>
          </a:p>
        </p:txBody>
      </p:sp>
      <p:sp>
        <p:nvSpPr>
          <p:cNvPr id="6" name="Rectangle 6">
            <a:extLst>
              <a:ext uri="{FF2B5EF4-FFF2-40B4-BE49-F238E27FC236}">
                <a16:creationId xmlns:a16="http://schemas.microsoft.com/office/drawing/2014/main" id="{4D558CFD-5038-4348-B339-4517461142A0}"/>
              </a:ext>
            </a:extLst>
          </p:cNvPr>
          <p:cNvSpPr>
            <a:spLocks noGrp="1" noChangeArrowheads="1"/>
          </p:cNvSpPr>
          <p:nvPr>
            <p:ph type="sldNum" sz="quarter" idx="12"/>
          </p:nvPr>
        </p:nvSpPr>
        <p:spPr>
          <a:ln/>
        </p:spPr>
        <p:txBody>
          <a:bodyPr/>
          <a:lstStyle>
            <a:lvl1pPr>
              <a:defRPr/>
            </a:lvl1pPr>
          </a:lstStyle>
          <a:p>
            <a:pPr>
              <a:defRPr/>
            </a:pPr>
            <a:fld id="{F2A18C24-3209-41A3-A345-455147109BA0}" type="slidenum">
              <a:rPr lang="en-GB" altLang="cs-CZ"/>
              <a:pPr>
                <a:defRPr/>
              </a:pPr>
              <a:t>‹#›</a:t>
            </a:fld>
            <a:endParaRPr lang="en-GB" altLang="cs-CZ"/>
          </a:p>
        </p:txBody>
      </p:sp>
    </p:spTree>
    <p:extLst>
      <p:ext uri="{BB962C8B-B14F-4D97-AF65-F5344CB8AC3E}">
        <p14:creationId xmlns:p14="http://schemas.microsoft.com/office/powerpoint/2010/main" val="3882398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EF2E07C8-78F0-4153-A8BF-7FE781617928}"/>
              </a:ext>
            </a:extLst>
          </p:cNvPr>
          <p:cNvSpPr>
            <a:spLocks noGrp="1" noChangeArrowheads="1"/>
          </p:cNvSpPr>
          <p:nvPr>
            <p:ph type="dt" sz="half" idx="10"/>
          </p:nvPr>
        </p:nvSpPr>
        <p:spPr>
          <a:ln/>
        </p:spPr>
        <p:txBody>
          <a:bodyPr/>
          <a:lstStyle>
            <a:lvl1pPr>
              <a:defRPr/>
            </a:lvl1pPr>
          </a:lstStyle>
          <a:p>
            <a:pPr>
              <a:defRPr/>
            </a:pPr>
            <a:endParaRPr lang="en-GB" altLang="cs-CZ"/>
          </a:p>
        </p:txBody>
      </p:sp>
      <p:sp>
        <p:nvSpPr>
          <p:cNvPr id="7" name="Rectangle 5">
            <a:extLst>
              <a:ext uri="{FF2B5EF4-FFF2-40B4-BE49-F238E27FC236}">
                <a16:creationId xmlns:a16="http://schemas.microsoft.com/office/drawing/2014/main" id="{D774B654-1A90-4540-AB14-D4DC9DC06E53}"/>
              </a:ext>
            </a:extLst>
          </p:cNvPr>
          <p:cNvSpPr>
            <a:spLocks noGrp="1" noChangeArrowheads="1"/>
          </p:cNvSpPr>
          <p:nvPr>
            <p:ph type="ftr" sz="quarter" idx="11"/>
          </p:nvPr>
        </p:nvSpPr>
        <p:spPr>
          <a:ln/>
        </p:spPr>
        <p:txBody>
          <a:bodyPr/>
          <a:lstStyle>
            <a:lvl1pPr>
              <a:defRPr/>
            </a:lvl1pPr>
          </a:lstStyle>
          <a:p>
            <a:pPr>
              <a:defRPr/>
            </a:pPr>
            <a:endParaRPr lang="en-GB" altLang="cs-CZ"/>
          </a:p>
        </p:txBody>
      </p:sp>
      <p:sp>
        <p:nvSpPr>
          <p:cNvPr id="8" name="Rectangle 6">
            <a:extLst>
              <a:ext uri="{FF2B5EF4-FFF2-40B4-BE49-F238E27FC236}">
                <a16:creationId xmlns:a16="http://schemas.microsoft.com/office/drawing/2014/main" id="{A707087E-C78B-47EE-A5E7-4500FDEDA2BD}"/>
              </a:ext>
            </a:extLst>
          </p:cNvPr>
          <p:cNvSpPr>
            <a:spLocks noGrp="1" noChangeArrowheads="1"/>
          </p:cNvSpPr>
          <p:nvPr>
            <p:ph type="sldNum" sz="quarter" idx="12"/>
          </p:nvPr>
        </p:nvSpPr>
        <p:spPr>
          <a:ln/>
        </p:spPr>
        <p:txBody>
          <a:bodyPr/>
          <a:lstStyle>
            <a:lvl1pPr>
              <a:defRPr/>
            </a:lvl1pPr>
          </a:lstStyle>
          <a:p>
            <a:pPr>
              <a:defRPr/>
            </a:pPr>
            <a:fld id="{E70F371C-DD41-4E67-9D5E-475BC3EB926B}" type="slidenum">
              <a:rPr lang="en-GB" altLang="cs-CZ"/>
              <a:pPr>
                <a:defRPr/>
              </a:pPr>
              <a:t>‹#›</a:t>
            </a:fld>
            <a:endParaRPr lang="en-GB" altLang="cs-CZ"/>
          </a:p>
        </p:txBody>
      </p:sp>
    </p:spTree>
    <p:extLst>
      <p:ext uri="{BB962C8B-B14F-4D97-AF65-F5344CB8AC3E}">
        <p14:creationId xmlns:p14="http://schemas.microsoft.com/office/powerpoint/2010/main" val="724192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A857ABA2-091C-4E15-8ED9-35C6CA6B2D4E}"/>
              </a:ext>
            </a:extLst>
          </p:cNvPr>
          <p:cNvSpPr>
            <a:spLocks noGrp="1" noChangeArrowheads="1"/>
          </p:cNvSpPr>
          <p:nvPr>
            <p:ph type="dt" sz="half" idx="10"/>
          </p:nvPr>
        </p:nvSpPr>
        <p:spPr>
          <a:ln/>
        </p:spPr>
        <p:txBody>
          <a:bodyPr/>
          <a:lstStyle>
            <a:lvl1pPr>
              <a:defRPr/>
            </a:lvl1pPr>
          </a:lstStyle>
          <a:p>
            <a:pPr>
              <a:defRPr/>
            </a:pPr>
            <a:endParaRPr lang="en-GB" altLang="cs-CZ"/>
          </a:p>
        </p:txBody>
      </p:sp>
      <p:sp>
        <p:nvSpPr>
          <p:cNvPr id="6" name="Rectangle 5">
            <a:extLst>
              <a:ext uri="{FF2B5EF4-FFF2-40B4-BE49-F238E27FC236}">
                <a16:creationId xmlns:a16="http://schemas.microsoft.com/office/drawing/2014/main" id="{696F1F3C-DA56-4106-BF53-862211489D2C}"/>
              </a:ext>
            </a:extLst>
          </p:cNvPr>
          <p:cNvSpPr>
            <a:spLocks noGrp="1" noChangeArrowheads="1"/>
          </p:cNvSpPr>
          <p:nvPr>
            <p:ph type="ftr" sz="quarter" idx="11"/>
          </p:nvPr>
        </p:nvSpPr>
        <p:spPr>
          <a:ln/>
        </p:spPr>
        <p:txBody>
          <a:bodyPr/>
          <a:lstStyle>
            <a:lvl1pPr>
              <a:defRPr/>
            </a:lvl1pPr>
          </a:lstStyle>
          <a:p>
            <a:pPr>
              <a:defRPr/>
            </a:pPr>
            <a:endParaRPr lang="en-GB" altLang="cs-CZ"/>
          </a:p>
        </p:txBody>
      </p:sp>
      <p:sp>
        <p:nvSpPr>
          <p:cNvPr id="7" name="Rectangle 6">
            <a:extLst>
              <a:ext uri="{FF2B5EF4-FFF2-40B4-BE49-F238E27FC236}">
                <a16:creationId xmlns:a16="http://schemas.microsoft.com/office/drawing/2014/main" id="{68B250B0-AC70-407B-8B7D-B5837091FAB9}"/>
              </a:ext>
            </a:extLst>
          </p:cNvPr>
          <p:cNvSpPr>
            <a:spLocks noGrp="1" noChangeArrowheads="1"/>
          </p:cNvSpPr>
          <p:nvPr>
            <p:ph type="sldNum" sz="quarter" idx="12"/>
          </p:nvPr>
        </p:nvSpPr>
        <p:spPr>
          <a:ln/>
        </p:spPr>
        <p:txBody>
          <a:bodyPr/>
          <a:lstStyle>
            <a:lvl1pPr>
              <a:defRPr/>
            </a:lvl1pPr>
          </a:lstStyle>
          <a:p>
            <a:pPr>
              <a:defRPr/>
            </a:pPr>
            <a:fld id="{2C7FB3B9-5E78-4179-AC7C-68DF5865D16D}" type="slidenum">
              <a:rPr lang="en-GB" altLang="cs-CZ"/>
              <a:pPr>
                <a:defRPr/>
              </a:pPr>
              <a:t>‹#›</a:t>
            </a:fld>
            <a:endParaRPr lang="en-GB" altLang="cs-CZ"/>
          </a:p>
        </p:txBody>
      </p:sp>
    </p:spTree>
    <p:extLst>
      <p:ext uri="{BB962C8B-B14F-4D97-AF65-F5344CB8AC3E}">
        <p14:creationId xmlns:p14="http://schemas.microsoft.com/office/powerpoint/2010/main" val="15118699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013423C8-C858-45C5-9958-682CA9963A29}"/>
              </a:ext>
            </a:extLst>
          </p:cNvPr>
          <p:cNvSpPr>
            <a:spLocks noGrp="1" noChangeArrowheads="1"/>
          </p:cNvSpPr>
          <p:nvPr>
            <p:ph type="dt" sz="half" idx="10"/>
          </p:nvPr>
        </p:nvSpPr>
        <p:spPr>
          <a:ln/>
        </p:spPr>
        <p:txBody>
          <a:bodyPr/>
          <a:lstStyle>
            <a:lvl1pPr>
              <a:defRPr/>
            </a:lvl1pPr>
          </a:lstStyle>
          <a:p>
            <a:pPr>
              <a:defRPr/>
            </a:pPr>
            <a:endParaRPr lang="en-GB" altLang="cs-CZ"/>
          </a:p>
        </p:txBody>
      </p:sp>
      <p:sp>
        <p:nvSpPr>
          <p:cNvPr id="7" name="Rectangle 5">
            <a:extLst>
              <a:ext uri="{FF2B5EF4-FFF2-40B4-BE49-F238E27FC236}">
                <a16:creationId xmlns:a16="http://schemas.microsoft.com/office/drawing/2014/main" id="{EF8FF224-0178-4382-88C8-EE27E9FFD9C4}"/>
              </a:ext>
            </a:extLst>
          </p:cNvPr>
          <p:cNvSpPr>
            <a:spLocks noGrp="1" noChangeArrowheads="1"/>
          </p:cNvSpPr>
          <p:nvPr>
            <p:ph type="ftr" sz="quarter" idx="11"/>
          </p:nvPr>
        </p:nvSpPr>
        <p:spPr>
          <a:ln/>
        </p:spPr>
        <p:txBody>
          <a:bodyPr/>
          <a:lstStyle>
            <a:lvl1pPr>
              <a:defRPr/>
            </a:lvl1pPr>
          </a:lstStyle>
          <a:p>
            <a:pPr>
              <a:defRPr/>
            </a:pPr>
            <a:endParaRPr lang="en-GB" altLang="cs-CZ"/>
          </a:p>
        </p:txBody>
      </p:sp>
      <p:sp>
        <p:nvSpPr>
          <p:cNvPr id="8" name="Rectangle 6">
            <a:extLst>
              <a:ext uri="{FF2B5EF4-FFF2-40B4-BE49-F238E27FC236}">
                <a16:creationId xmlns:a16="http://schemas.microsoft.com/office/drawing/2014/main" id="{6022E909-F277-47D6-9BCC-91611398B49E}"/>
              </a:ext>
            </a:extLst>
          </p:cNvPr>
          <p:cNvSpPr>
            <a:spLocks noGrp="1" noChangeArrowheads="1"/>
          </p:cNvSpPr>
          <p:nvPr>
            <p:ph type="sldNum" sz="quarter" idx="12"/>
          </p:nvPr>
        </p:nvSpPr>
        <p:spPr>
          <a:ln/>
        </p:spPr>
        <p:txBody>
          <a:bodyPr/>
          <a:lstStyle>
            <a:lvl1pPr>
              <a:defRPr/>
            </a:lvl1pPr>
          </a:lstStyle>
          <a:p>
            <a:pPr>
              <a:defRPr/>
            </a:pPr>
            <a:fld id="{22137B7A-0CF6-4306-B478-D9BDD4B753F5}" type="slidenum">
              <a:rPr lang="en-GB" altLang="cs-CZ"/>
              <a:pPr>
                <a:defRPr/>
              </a:pPr>
              <a:t>‹#›</a:t>
            </a:fld>
            <a:endParaRPr lang="en-GB" altLang="cs-CZ"/>
          </a:p>
        </p:txBody>
      </p:sp>
    </p:spTree>
    <p:extLst>
      <p:ext uri="{BB962C8B-B14F-4D97-AF65-F5344CB8AC3E}">
        <p14:creationId xmlns:p14="http://schemas.microsoft.com/office/powerpoint/2010/main" val="19715791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E116D288-6C92-4E5A-9BE0-446D6D40A2D5}"/>
              </a:ext>
            </a:extLst>
          </p:cNvPr>
          <p:cNvSpPr>
            <a:spLocks noGrp="1" noChangeArrowheads="1"/>
          </p:cNvSpPr>
          <p:nvPr>
            <p:ph type="dt" sz="half" idx="10"/>
          </p:nvPr>
        </p:nvSpPr>
        <p:spPr>
          <a:ln/>
        </p:spPr>
        <p:txBody>
          <a:bodyPr/>
          <a:lstStyle>
            <a:lvl1pPr>
              <a:defRPr/>
            </a:lvl1pPr>
          </a:lstStyle>
          <a:p>
            <a:pPr>
              <a:defRPr/>
            </a:pPr>
            <a:endParaRPr lang="en-GB" altLang="cs-CZ"/>
          </a:p>
        </p:txBody>
      </p:sp>
      <p:sp>
        <p:nvSpPr>
          <p:cNvPr id="6" name="Rectangle 5">
            <a:extLst>
              <a:ext uri="{FF2B5EF4-FFF2-40B4-BE49-F238E27FC236}">
                <a16:creationId xmlns:a16="http://schemas.microsoft.com/office/drawing/2014/main" id="{E0161459-B332-4AEE-8977-15667F200C23}"/>
              </a:ext>
            </a:extLst>
          </p:cNvPr>
          <p:cNvSpPr>
            <a:spLocks noGrp="1" noChangeArrowheads="1"/>
          </p:cNvSpPr>
          <p:nvPr>
            <p:ph type="ftr" sz="quarter" idx="11"/>
          </p:nvPr>
        </p:nvSpPr>
        <p:spPr>
          <a:ln/>
        </p:spPr>
        <p:txBody>
          <a:bodyPr/>
          <a:lstStyle>
            <a:lvl1pPr>
              <a:defRPr/>
            </a:lvl1pPr>
          </a:lstStyle>
          <a:p>
            <a:pPr>
              <a:defRPr/>
            </a:pPr>
            <a:endParaRPr lang="en-GB" altLang="cs-CZ"/>
          </a:p>
        </p:txBody>
      </p:sp>
      <p:sp>
        <p:nvSpPr>
          <p:cNvPr id="7" name="Rectangle 6">
            <a:extLst>
              <a:ext uri="{FF2B5EF4-FFF2-40B4-BE49-F238E27FC236}">
                <a16:creationId xmlns:a16="http://schemas.microsoft.com/office/drawing/2014/main" id="{33453301-E4D9-45C7-BFE7-24C7E2BE4167}"/>
              </a:ext>
            </a:extLst>
          </p:cNvPr>
          <p:cNvSpPr>
            <a:spLocks noGrp="1" noChangeArrowheads="1"/>
          </p:cNvSpPr>
          <p:nvPr>
            <p:ph type="sldNum" sz="quarter" idx="12"/>
          </p:nvPr>
        </p:nvSpPr>
        <p:spPr>
          <a:ln/>
        </p:spPr>
        <p:txBody>
          <a:bodyPr/>
          <a:lstStyle>
            <a:lvl1pPr>
              <a:defRPr/>
            </a:lvl1pPr>
          </a:lstStyle>
          <a:p>
            <a:pPr>
              <a:defRPr/>
            </a:pPr>
            <a:fld id="{BC1FC138-B7FE-4995-A26A-2388C0F52A87}" type="slidenum">
              <a:rPr lang="en-GB" altLang="cs-CZ"/>
              <a:pPr>
                <a:defRPr/>
              </a:pPr>
              <a:t>‹#›</a:t>
            </a:fld>
            <a:endParaRPr lang="en-GB" altLang="cs-CZ"/>
          </a:p>
        </p:txBody>
      </p:sp>
    </p:spTree>
    <p:extLst>
      <p:ext uri="{BB962C8B-B14F-4D97-AF65-F5344CB8AC3E}">
        <p14:creationId xmlns:p14="http://schemas.microsoft.com/office/powerpoint/2010/main" val="38806239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22945BC-6B79-4D86-B116-66905BEE429C}"/>
              </a:ext>
            </a:extLst>
          </p:cNvPr>
          <p:cNvSpPr>
            <a:spLocks noGrp="1" noChangeArrowheads="1"/>
          </p:cNvSpPr>
          <p:nvPr>
            <p:ph type="dt" sz="half" idx="10"/>
          </p:nvPr>
        </p:nvSpPr>
        <p:spPr>
          <a:ln/>
        </p:spPr>
        <p:txBody>
          <a:bodyPr/>
          <a:lstStyle>
            <a:lvl1pPr>
              <a:defRPr/>
            </a:lvl1pPr>
          </a:lstStyle>
          <a:p>
            <a:pPr>
              <a:defRPr/>
            </a:pPr>
            <a:endParaRPr lang="en-GB" altLang="cs-CZ"/>
          </a:p>
        </p:txBody>
      </p:sp>
      <p:sp>
        <p:nvSpPr>
          <p:cNvPr id="3" name="Rectangle 5">
            <a:extLst>
              <a:ext uri="{FF2B5EF4-FFF2-40B4-BE49-F238E27FC236}">
                <a16:creationId xmlns:a16="http://schemas.microsoft.com/office/drawing/2014/main" id="{4CE7762A-6C4F-42EC-A04A-ECA64657C847}"/>
              </a:ext>
            </a:extLst>
          </p:cNvPr>
          <p:cNvSpPr>
            <a:spLocks noGrp="1" noChangeArrowheads="1"/>
          </p:cNvSpPr>
          <p:nvPr>
            <p:ph type="ftr" sz="quarter" idx="11"/>
          </p:nvPr>
        </p:nvSpPr>
        <p:spPr>
          <a:ln/>
        </p:spPr>
        <p:txBody>
          <a:bodyPr/>
          <a:lstStyle>
            <a:lvl1pPr>
              <a:defRPr/>
            </a:lvl1pPr>
          </a:lstStyle>
          <a:p>
            <a:pPr>
              <a:defRPr/>
            </a:pPr>
            <a:endParaRPr lang="en-GB" altLang="cs-CZ"/>
          </a:p>
        </p:txBody>
      </p:sp>
      <p:sp>
        <p:nvSpPr>
          <p:cNvPr id="4" name="Rectangle 6">
            <a:extLst>
              <a:ext uri="{FF2B5EF4-FFF2-40B4-BE49-F238E27FC236}">
                <a16:creationId xmlns:a16="http://schemas.microsoft.com/office/drawing/2014/main" id="{B955A130-04AA-43BB-9E17-7624C7C12440}"/>
              </a:ext>
            </a:extLst>
          </p:cNvPr>
          <p:cNvSpPr>
            <a:spLocks noGrp="1" noChangeArrowheads="1"/>
          </p:cNvSpPr>
          <p:nvPr>
            <p:ph type="sldNum" sz="quarter" idx="12"/>
          </p:nvPr>
        </p:nvSpPr>
        <p:spPr>
          <a:ln/>
        </p:spPr>
        <p:txBody>
          <a:bodyPr/>
          <a:lstStyle>
            <a:lvl1pPr>
              <a:defRPr/>
            </a:lvl1pPr>
          </a:lstStyle>
          <a:p>
            <a:pPr>
              <a:defRPr/>
            </a:pPr>
            <a:fld id="{BA197C25-34D4-4E4A-B70A-9A66B557931A}" type="slidenum">
              <a:rPr lang="en-GB" altLang="cs-CZ"/>
              <a:pPr>
                <a:defRPr/>
              </a:pPr>
              <a:t>‹#›</a:t>
            </a:fld>
            <a:endParaRPr lang="en-GB" altLang="cs-CZ"/>
          </a:p>
        </p:txBody>
      </p:sp>
    </p:spTree>
    <p:extLst>
      <p:ext uri="{BB962C8B-B14F-4D97-AF65-F5344CB8AC3E}">
        <p14:creationId xmlns:p14="http://schemas.microsoft.com/office/powerpoint/2010/main" val="6486764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a:extLst>
              <a:ext uri="{FF2B5EF4-FFF2-40B4-BE49-F238E27FC236}">
                <a16:creationId xmlns:a16="http://schemas.microsoft.com/office/drawing/2014/main" id="{09736DBF-4533-4BCA-9CA2-6D3C1963CC8D}"/>
              </a:ext>
            </a:extLst>
          </p:cNvPr>
          <p:cNvSpPr>
            <a:spLocks noGrp="1" noChangeArrowheads="1"/>
          </p:cNvSpPr>
          <p:nvPr>
            <p:ph type="dt" sz="half" idx="10"/>
          </p:nvPr>
        </p:nvSpPr>
        <p:spPr>
          <a:ln/>
        </p:spPr>
        <p:txBody>
          <a:bodyPr/>
          <a:lstStyle>
            <a:lvl1pPr>
              <a:defRPr/>
            </a:lvl1pPr>
          </a:lstStyle>
          <a:p>
            <a:pPr>
              <a:defRPr/>
            </a:pPr>
            <a:endParaRPr lang="en-GB" altLang="cs-CZ"/>
          </a:p>
        </p:txBody>
      </p:sp>
      <p:sp>
        <p:nvSpPr>
          <p:cNvPr id="4" name="Rectangle 5">
            <a:extLst>
              <a:ext uri="{FF2B5EF4-FFF2-40B4-BE49-F238E27FC236}">
                <a16:creationId xmlns:a16="http://schemas.microsoft.com/office/drawing/2014/main" id="{C27D3DD4-F6C5-48D4-A8FC-3D4FD756A671}"/>
              </a:ext>
            </a:extLst>
          </p:cNvPr>
          <p:cNvSpPr>
            <a:spLocks noGrp="1" noChangeArrowheads="1"/>
          </p:cNvSpPr>
          <p:nvPr>
            <p:ph type="ftr" sz="quarter" idx="11"/>
          </p:nvPr>
        </p:nvSpPr>
        <p:spPr>
          <a:ln/>
        </p:spPr>
        <p:txBody>
          <a:bodyPr/>
          <a:lstStyle>
            <a:lvl1pPr>
              <a:defRPr/>
            </a:lvl1pPr>
          </a:lstStyle>
          <a:p>
            <a:pPr>
              <a:defRPr/>
            </a:pPr>
            <a:endParaRPr lang="en-GB" altLang="cs-CZ"/>
          </a:p>
        </p:txBody>
      </p:sp>
      <p:sp>
        <p:nvSpPr>
          <p:cNvPr id="5" name="Rectangle 6">
            <a:extLst>
              <a:ext uri="{FF2B5EF4-FFF2-40B4-BE49-F238E27FC236}">
                <a16:creationId xmlns:a16="http://schemas.microsoft.com/office/drawing/2014/main" id="{6C4B53D5-C81C-472D-BB82-E1801D59579D}"/>
              </a:ext>
            </a:extLst>
          </p:cNvPr>
          <p:cNvSpPr>
            <a:spLocks noGrp="1" noChangeArrowheads="1"/>
          </p:cNvSpPr>
          <p:nvPr>
            <p:ph type="sldNum" sz="quarter" idx="12"/>
          </p:nvPr>
        </p:nvSpPr>
        <p:spPr>
          <a:ln/>
        </p:spPr>
        <p:txBody>
          <a:bodyPr/>
          <a:lstStyle>
            <a:lvl1pPr>
              <a:defRPr/>
            </a:lvl1pPr>
          </a:lstStyle>
          <a:p>
            <a:pPr>
              <a:defRPr/>
            </a:pPr>
            <a:fld id="{5E89A5D5-A066-4909-973C-4B1DB1AB8D01}" type="slidenum">
              <a:rPr lang="en-GB" altLang="cs-CZ"/>
              <a:pPr>
                <a:defRPr/>
              </a:pPr>
              <a:t>‹#›</a:t>
            </a:fld>
            <a:endParaRPr lang="en-GB" altLang="cs-CZ"/>
          </a:p>
        </p:txBody>
      </p:sp>
    </p:spTree>
    <p:extLst>
      <p:ext uri="{BB962C8B-B14F-4D97-AF65-F5344CB8AC3E}">
        <p14:creationId xmlns:p14="http://schemas.microsoft.com/office/powerpoint/2010/main" val="3023007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sub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en-GB" noProof="0" dirty="0"/>
              <a:t>Click here to insert heading</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subheading, text and imag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en-GB" noProof="0" dirty="0"/>
              <a:t>Click here to insert heading</a:t>
            </a:r>
            <a:endParaRPr lang="cs-CZ" dirty="0"/>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en-GB" noProof="0" dirty="0"/>
              <a:t>Click on the icon to insert image</a:t>
            </a:r>
          </a:p>
        </p:txBody>
      </p:sp>
      <p:pic>
        <p:nvPicPr>
          <p:cNvPr id="10" name="Obrázek 9">
            <a:extLst>
              <a:ext uri="{FF2B5EF4-FFF2-40B4-BE49-F238E27FC236}">
                <a16:creationId xmlns:a16="http://schemas.microsoft.com/office/drawing/2014/main" id="{A2E7788A-7319-4B13-B5BD-0D72FA9D7A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GB" noProof="0"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GB" noProof="0"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ly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en-GB" altLang="cs-CZ" noProof="0" smtClean="0"/>
              <a:pPr/>
              <a:t>‹#›</a:t>
            </a:fld>
            <a:endParaRPr lang="en-GB" altLang="cs-CZ" noProof="0"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 id="2147483700" r:id="rId19"/>
    <p:sldLayoutId id="2147483701" r:id="rId20"/>
    <p:sldLayoutId id="2147483702" r:id="rId21"/>
    <p:sldLayoutId id="2147483703" r:id="rId22"/>
    <p:sldLayoutId id="2147483704" r:id="rId23"/>
    <p:sldLayoutId id="2147483705" r:id="rId24"/>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hyperlink" Target="http://radioaktivita.hyperlink.cz/poradce.ht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image" Target="../media/image14.png"/><Relationship Id="rId5" Type="http://schemas.openxmlformats.org/officeDocument/2006/relationships/oleObject" Target="../embeddings/oleObject3.bin"/><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8.xm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21.xml"/><Relationship Id="rId5" Type="http://schemas.openxmlformats.org/officeDocument/2006/relationships/image" Target="../media/image25.png"/><Relationship Id="rId4" Type="http://schemas.openxmlformats.org/officeDocument/2006/relationships/oleObject" Target="../embeddings/oleObject6.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18.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18.xml"/><Relationship Id="rId5" Type="http://schemas.openxmlformats.org/officeDocument/2006/relationships/image" Target="../media/image29.pn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22.xml"/><Relationship Id="rId5" Type="http://schemas.openxmlformats.org/officeDocument/2006/relationships/image" Target="../media/image32.png"/><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7.xml"/><Relationship Id="rId1" Type="http://schemas.openxmlformats.org/officeDocument/2006/relationships/slideLayout" Target="../slideLayouts/slideLayout22.xml"/><Relationship Id="rId5" Type="http://schemas.openxmlformats.org/officeDocument/2006/relationships/image" Target="../media/image36.jpeg"/><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0.xml"/><Relationship Id="rId1" Type="http://schemas.openxmlformats.org/officeDocument/2006/relationships/slideLayout" Target="../slideLayouts/slideLayout23.xml"/><Relationship Id="rId4" Type="http://schemas.openxmlformats.org/officeDocument/2006/relationships/image" Target="../media/image39.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2.xml"/><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3.xml"/><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4.xml"/><Relationship Id="rId1" Type="http://schemas.openxmlformats.org/officeDocument/2006/relationships/slideLayout" Target="../slideLayouts/slideLayout21.xml"/><Relationship Id="rId4" Type="http://schemas.openxmlformats.org/officeDocument/2006/relationships/image" Target="../media/image43.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6.xml"/><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8.xml"/><Relationship Id="rId1" Type="http://schemas.openxmlformats.org/officeDocument/2006/relationships/slideLayout" Target="../slideLayouts/slideLayout21.xml"/><Relationship Id="rId4" Type="http://schemas.openxmlformats.org/officeDocument/2006/relationships/image" Target="../media/image47.png"/></Relationships>
</file>

<file path=ppt/slides/_rels/slide5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9.xml"/><Relationship Id="rId1" Type="http://schemas.openxmlformats.org/officeDocument/2006/relationships/slideLayout" Target="../slideLayouts/slideLayout20.xml"/><Relationship Id="rId4" Type="http://schemas.openxmlformats.org/officeDocument/2006/relationships/image" Target="../media/image49.jpeg"/></Relationships>
</file>

<file path=ppt/slides/_rels/slide5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0.xml"/><Relationship Id="rId1" Type="http://schemas.openxmlformats.org/officeDocument/2006/relationships/slideLayout" Target="../slideLayouts/slideLayout18.xml"/><Relationship Id="rId5" Type="http://schemas.openxmlformats.org/officeDocument/2006/relationships/image" Target="../media/image52.png"/><Relationship Id="rId4" Type="http://schemas.openxmlformats.org/officeDocument/2006/relationships/image" Target="../media/image51.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5.xml"/><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6178D330-B66C-744A-9DAE-6FE02756516D}"/>
              </a:ext>
            </a:extLst>
          </p:cNvPr>
          <p:cNvSpPr>
            <a:spLocks noGrp="1"/>
          </p:cNvSpPr>
          <p:nvPr>
            <p:ph type="ftr" sz="quarter" idx="10"/>
          </p:nvPr>
        </p:nvSpPr>
        <p:spPr/>
        <p:txBody>
          <a:bodyPr/>
          <a:lstStyle/>
          <a:p>
            <a:r>
              <a:rPr lang="cs-CZ" altLang="cs-CZ" sz="1200" dirty="0"/>
              <a:t>Biofyzikální ústav Lékařské fakulty</a:t>
            </a:r>
            <a:r>
              <a:rPr lang="en-GB" altLang="cs-CZ" sz="1200" dirty="0"/>
              <a:t> Masaryk</a:t>
            </a:r>
            <a:r>
              <a:rPr lang="cs-CZ" altLang="cs-CZ" sz="1200" dirty="0"/>
              <a:t>ovy univerzity, </a:t>
            </a:r>
            <a:r>
              <a:rPr lang="en-GB" altLang="cs-CZ" sz="1200" dirty="0"/>
              <a:t>Brno</a:t>
            </a:r>
            <a:endParaRPr lang="en-GB" noProof="0" dirty="0"/>
          </a:p>
        </p:txBody>
      </p:sp>
      <p:sp>
        <p:nvSpPr>
          <p:cNvPr id="3" name="Zástupný objekt pre číslo snímky 2">
            <a:extLst>
              <a:ext uri="{FF2B5EF4-FFF2-40B4-BE49-F238E27FC236}">
                <a16:creationId xmlns:a16="http://schemas.microsoft.com/office/drawing/2014/main" id="{3CDB8457-0BA6-D54B-A726-511C9A367AE0}"/>
              </a:ext>
            </a:extLst>
          </p:cNvPr>
          <p:cNvSpPr>
            <a:spLocks noGrp="1"/>
          </p:cNvSpPr>
          <p:nvPr>
            <p:ph type="sldNum" sz="quarter" idx="11"/>
          </p:nvPr>
        </p:nvSpPr>
        <p:spPr/>
        <p:txBody>
          <a:bodyPr/>
          <a:lstStyle/>
          <a:p>
            <a:fld id="{0DE708CC-0C3F-4567-9698-B54C0F35BD31}" type="slidenum">
              <a:rPr lang="en-GB" altLang="cs-CZ" noProof="0" smtClean="0"/>
              <a:pPr/>
              <a:t>1</a:t>
            </a:fld>
            <a:endParaRPr lang="en-GB" altLang="cs-CZ" noProof="0" dirty="0"/>
          </a:p>
        </p:txBody>
      </p:sp>
      <p:sp>
        <p:nvSpPr>
          <p:cNvPr id="4" name="Nadpis 3">
            <a:extLst>
              <a:ext uri="{FF2B5EF4-FFF2-40B4-BE49-F238E27FC236}">
                <a16:creationId xmlns:a16="http://schemas.microsoft.com/office/drawing/2014/main" id="{123A9B39-6D5B-1149-AF4B-4E9BE322023F}"/>
              </a:ext>
            </a:extLst>
          </p:cNvPr>
          <p:cNvSpPr>
            <a:spLocks noGrp="1"/>
          </p:cNvSpPr>
          <p:nvPr>
            <p:ph type="title"/>
          </p:nvPr>
        </p:nvSpPr>
        <p:spPr/>
        <p:txBody>
          <a:bodyPr/>
          <a:lstStyle/>
          <a:p>
            <a:r>
              <a:rPr lang="cs-CZ" altLang="cs-CZ" sz="4400" b="1" dirty="0"/>
              <a:t>Přednášky z lékařské biofyziky</a:t>
            </a:r>
            <a:endParaRPr lang="en-GB" dirty="0"/>
          </a:p>
        </p:txBody>
      </p:sp>
      <p:sp>
        <p:nvSpPr>
          <p:cNvPr id="5" name="Podnadpis 4">
            <a:extLst>
              <a:ext uri="{FF2B5EF4-FFF2-40B4-BE49-F238E27FC236}">
                <a16:creationId xmlns:a16="http://schemas.microsoft.com/office/drawing/2014/main" id="{57CF0B4A-6B2F-5E47-805C-7758C9BCEB00}"/>
              </a:ext>
            </a:extLst>
          </p:cNvPr>
          <p:cNvSpPr>
            <a:spLocks noGrp="1"/>
          </p:cNvSpPr>
          <p:nvPr>
            <p:ph type="subTitle" idx="1"/>
          </p:nvPr>
        </p:nvSpPr>
        <p:spPr/>
        <p:txBody>
          <a:bodyPr/>
          <a:lstStyle/>
          <a:p>
            <a:r>
              <a:rPr lang="cs-CZ" altLang="cs-CZ" b="1" dirty="0">
                <a:solidFill>
                  <a:srgbClr val="0000DC"/>
                </a:solidFill>
              </a:rPr>
              <a:t>Nukleární medicína a radioterapie</a:t>
            </a:r>
          </a:p>
          <a:p>
            <a:endParaRPr lang="en-GB" dirty="0"/>
          </a:p>
        </p:txBody>
      </p:sp>
      <p:pic>
        <p:nvPicPr>
          <p:cNvPr id="6" name="Picture 2" descr="The CyberKnife robot">
            <a:extLst>
              <a:ext uri="{FF2B5EF4-FFF2-40B4-BE49-F238E27FC236}">
                <a16:creationId xmlns:a16="http://schemas.microsoft.com/office/drawing/2014/main" id="{2A1247F9-8623-4356-B23E-A26E1DD176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8696" y="4091929"/>
            <a:ext cx="2957680" cy="19717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4" descr="restbrain">
            <a:extLst>
              <a:ext uri="{FF2B5EF4-FFF2-40B4-BE49-F238E27FC236}">
                <a16:creationId xmlns:a16="http://schemas.microsoft.com/office/drawing/2014/main" id="{7A2B7674-15B2-4EAD-89E1-57D569AF07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9721" y="540349"/>
            <a:ext cx="2409825"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6" descr="ZnakX.gif (4598 bytes)">
            <a:hlinkClick r:id="rId4"/>
            <a:extLst>
              <a:ext uri="{FF2B5EF4-FFF2-40B4-BE49-F238E27FC236}">
                <a16:creationId xmlns:a16="http://schemas.microsoft.com/office/drawing/2014/main" id="{FBD8A7FA-BD8A-4A44-AECB-6E126C7D36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545" y="540349"/>
            <a:ext cx="1368425"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961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E741CB43-FF1D-490C-8A65-0D3B5F923FF2}"/>
              </a:ext>
            </a:extLst>
          </p:cNvPr>
          <p:cNvSpPr>
            <a:spLocks noGrp="1" noChangeArrowheads="1"/>
          </p:cNvSpPr>
          <p:nvPr>
            <p:ph type="title"/>
          </p:nvPr>
        </p:nvSpPr>
        <p:spPr>
          <a:xfrm>
            <a:off x="609600" y="274638"/>
            <a:ext cx="7063409" cy="759032"/>
          </a:xfrm>
        </p:spPr>
        <p:txBody>
          <a:bodyPr/>
          <a:lstStyle/>
          <a:p>
            <a:pPr eaLnBrk="1" hangingPunct="1"/>
            <a:r>
              <a:rPr lang="cs-CZ" altLang="cs-CZ" b="1" dirty="0"/>
              <a:t>Druhy radioaktivní přeměny</a:t>
            </a:r>
            <a:endParaRPr lang="en-GB" altLang="cs-CZ" b="1" dirty="0"/>
          </a:p>
        </p:txBody>
      </p:sp>
      <p:sp>
        <p:nvSpPr>
          <p:cNvPr id="24579" name="Rectangle 3">
            <a:extLst>
              <a:ext uri="{FF2B5EF4-FFF2-40B4-BE49-F238E27FC236}">
                <a16:creationId xmlns:a16="http://schemas.microsoft.com/office/drawing/2014/main" id="{8C41004C-4D08-4E52-898D-253297877B97}"/>
              </a:ext>
            </a:extLst>
          </p:cNvPr>
          <p:cNvSpPr>
            <a:spLocks noGrp="1" noChangeArrowheads="1"/>
          </p:cNvSpPr>
          <p:nvPr>
            <p:ph type="body" sz="half" idx="1"/>
          </p:nvPr>
        </p:nvSpPr>
        <p:spPr>
          <a:xfrm>
            <a:off x="1981200" y="1600200"/>
            <a:ext cx="4038600" cy="604838"/>
          </a:xfrm>
          <a:solidFill>
            <a:schemeClr val="bg1">
              <a:alpha val="30196"/>
            </a:schemeClr>
          </a:solidFill>
        </p:spPr>
        <p:txBody>
          <a:bodyPr/>
          <a:lstStyle/>
          <a:p>
            <a:pPr eaLnBrk="1" hangingPunct="1">
              <a:buFontTx/>
              <a:buNone/>
            </a:pPr>
            <a:r>
              <a:rPr lang="cs-CZ" altLang="cs-CZ" sz="2400" b="1" dirty="0"/>
              <a:t>Přeměna </a:t>
            </a:r>
            <a:r>
              <a:rPr lang="cs-CZ" altLang="cs-CZ" sz="2400" b="1" dirty="0">
                <a:latin typeface="Symbol" panose="05050102010706020507" pitchFamily="18" charset="2"/>
              </a:rPr>
              <a:t>a</a:t>
            </a:r>
            <a:r>
              <a:rPr lang="cs-CZ" altLang="cs-CZ" sz="2400" b="1" dirty="0"/>
              <a:t> (</a:t>
            </a:r>
            <a:r>
              <a:rPr lang="en-GB" altLang="cs-CZ" sz="2400" b="1" dirty="0"/>
              <a:t>al</a:t>
            </a:r>
            <a:r>
              <a:rPr lang="cs-CZ" altLang="cs-CZ" sz="2400" b="1" dirty="0"/>
              <a:t>fa</a:t>
            </a:r>
            <a:r>
              <a:rPr lang="en-GB" altLang="cs-CZ" sz="2400" b="1" dirty="0"/>
              <a:t>)</a:t>
            </a:r>
          </a:p>
        </p:txBody>
      </p:sp>
      <p:sp>
        <p:nvSpPr>
          <p:cNvPr id="24580" name="Text Box 4">
            <a:extLst>
              <a:ext uri="{FF2B5EF4-FFF2-40B4-BE49-F238E27FC236}">
                <a16:creationId xmlns:a16="http://schemas.microsoft.com/office/drawing/2014/main" id="{8BCFE9C5-8BBE-4894-A376-2872313302B6}"/>
              </a:ext>
            </a:extLst>
          </p:cNvPr>
          <p:cNvSpPr txBox="1">
            <a:spLocks noChangeArrowheads="1"/>
          </p:cNvSpPr>
          <p:nvPr/>
        </p:nvSpPr>
        <p:spPr bwMode="auto">
          <a:xfrm>
            <a:off x="1280160" y="4941888"/>
            <a:ext cx="8848090" cy="1246495"/>
          </a:xfrm>
          <a:prstGeom prst="rect">
            <a:avLst/>
          </a:prstGeom>
          <a:solidFill>
            <a:schemeClr val="bg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100" dirty="0"/>
              <a:t>Příklad: </a:t>
            </a:r>
            <a:r>
              <a:rPr lang="en-GB" altLang="cs-CZ" sz="2100" dirty="0"/>
              <a:t>Seaborgium </a:t>
            </a:r>
            <a:r>
              <a:rPr lang="cs-CZ" altLang="cs-CZ" sz="2100" dirty="0"/>
              <a:t>se přeměňuje na </a:t>
            </a:r>
            <a:r>
              <a:rPr lang="en-GB" altLang="cs-CZ" sz="2100" dirty="0"/>
              <a:t>rutherfordium. </a:t>
            </a:r>
            <a:r>
              <a:rPr lang="cs-CZ" altLang="cs-CZ" sz="2100" dirty="0"/>
              <a:t>Uvolňuje se h</a:t>
            </a:r>
            <a:r>
              <a:rPr lang="en-GB" altLang="cs-CZ" sz="2100" dirty="0" err="1"/>
              <a:t>eli</a:t>
            </a:r>
            <a:r>
              <a:rPr lang="cs-CZ" altLang="cs-CZ" sz="2100" dirty="0" err="1"/>
              <a:t>ové</a:t>
            </a:r>
            <a:r>
              <a:rPr lang="cs-CZ" altLang="cs-CZ" sz="2100" dirty="0"/>
              <a:t> jádro</a:t>
            </a:r>
            <a:r>
              <a:rPr lang="en-GB" altLang="cs-CZ" sz="2100" dirty="0"/>
              <a:t> – </a:t>
            </a:r>
            <a:r>
              <a:rPr lang="en-GB" altLang="cs-CZ" sz="2100" dirty="0">
                <a:latin typeface="Symbol" panose="05050102010706020507" pitchFamily="18" charset="2"/>
              </a:rPr>
              <a:t>a</a:t>
            </a:r>
            <a:r>
              <a:rPr lang="en-GB" altLang="cs-CZ" sz="2100" dirty="0"/>
              <a:t> </a:t>
            </a:r>
            <a:r>
              <a:rPr lang="cs-CZ" altLang="cs-CZ" sz="2100" dirty="0"/>
              <a:t>částice. Na </a:t>
            </a:r>
            <a:r>
              <a:rPr lang="cs-CZ" altLang="cs-CZ" sz="2100" dirty="0" err="1"/>
              <a:t>dceřinné</a:t>
            </a:r>
            <a:r>
              <a:rPr lang="cs-CZ" altLang="cs-CZ" sz="2100" dirty="0"/>
              <a:t> jádro působí mohutný zpětný ráz, což je důsledek zákona zachování hybnosti.</a:t>
            </a:r>
            <a:r>
              <a:rPr lang="cs-CZ" altLang="cs-CZ" sz="2000" dirty="0"/>
              <a:t> </a:t>
            </a:r>
            <a:r>
              <a:rPr lang="cs-CZ" altLang="cs-CZ" sz="1200" dirty="0"/>
              <a:t>(http://www2.slac.stanford.edu/</a:t>
            </a:r>
            <a:r>
              <a:rPr lang="cs-CZ" altLang="cs-CZ" sz="1200" dirty="0" err="1"/>
              <a:t>vvc</a:t>
            </a:r>
            <a:r>
              <a:rPr lang="cs-CZ" altLang="cs-CZ" sz="1200" dirty="0"/>
              <a:t>/</a:t>
            </a:r>
            <a:r>
              <a:rPr lang="cs-CZ" altLang="cs-CZ" sz="1200" dirty="0" err="1"/>
              <a:t>theory</a:t>
            </a:r>
            <a:r>
              <a:rPr lang="cs-CZ" altLang="cs-CZ" sz="1200" dirty="0"/>
              <a:t>/nuclearstability.html)</a:t>
            </a:r>
          </a:p>
        </p:txBody>
      </p:sp>
      <p:pic>
        <p:nvPicPr>
          <p:cNvPr id="24581" name="Picture 8">
            <a:extLst>
              <a:ext uri="{FF2B5EF4-FFF2-40B4-BE49-F238E27FC236}">
                <a16:creationId xmlns:a16="http://schemas.microsoft.com/office/drawing/2014/main" id="{FA5DD2B9-828D-44A7-A2CD-3FC9A2769B6A}"/>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3143251" y="2636839"/>
            <a:ext cx="5688013" cy="1882775"/>
          </a:xfrm>
          <a:noFill/>
        </p:spPr>
      </p:pic>
    </p:spTree>
    <p:extLst>
      <p:ext uri="{BB962C8B-B14F-4D97-AF65-F5344CB8AC3E}">
        <p14:creationId xmlns:p14="http://schemas.microsoft.com/office/powerpoint/2010/main" val="200384471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9">
            <a:extLst>
              <a:ext uri="{FF2B5EF4-FFF2-40B4-BE49-F238E27FC236}">
                <a16:creationId xmlns:a16="http://schemas.microsoft.com/office/drawing/2014/main" id="{8C48882D-4160-44FF-86DB-29A22275B1BD}"/>
              </a:ext>
            </a:extLst>
          </p:cNvPr>
          <p:cNvSpPr txBox="1">
            <a:spLocks noChangeArrowheads="1"/>
          </p:cNvSpPr>
          <p:nvPr/>
        </p:nvSpPr>
        <p:spPr bwMode="auto">
          <a:xfrm>
            <a:off x="1868488" y="1352548"/>
            <a:ext cx="8436402" cy="738664"/>
          </a:xfrm>
          <a:prstGeom prst="rect">
            <a:avLst/>
          </a:prstGeom>
          <a:solidFill>
            <a:schemeClr val="bg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0"/>
              </a:spcBef>
              <a:buFontTx/>
              <a:buNone/>
            </a:pPr>
            <a:r>
              <a:rPr lang="cs-CZ" altLang="cs-CZ" sz="2100" b="1" dirty="0"/>
              <a:t>Přeměna </a:t>
            </a:r>
            <a:r>
              <a:rPr lang="cs-CZ" altLang="cs-CZ" sz="2100" b="1" dirty="0">
                <a:latin typeface="Symbol" panose="05050102010706020507" pitchFamily="18" charset="2"/>
              </a:rPr>
              <a:t>b</a:t>
            </a:r>
            <a:r>
              <a:rPr lang="cs-CZ" altLang="cs-CZ" sz="2100" b="1" dirty="0"/>
              <a:t> </a:t>
            </a:r>
            <a:r>
              <a:rPr lang="cs-CZ" altLang="cs-CZ" sz="2100" dirty="0"/>
              <a:t>je izobarická transmutace, při které vznikají vedle </a:t>
            </a:r>
            <a:r>
              <a:rPr lang="cs-CZ" altLang="cs-CZ" sz="2100" dirty="0">
                <a:latin typeface="Symbol" panose="05050102010706020507" pitchFamily="18" charset="2"/>
              </a:rPr>
              <a:t>b</a:t>
            </a:r>
            <a:r>
              <a:rPr lang="cs-CZ" altLang="cs-CZ" sz="2100" dirty="0"/>
              <a:t> částic i neutrina (elektronové antineutrino      nebo elektronové neutrino </a:t>
            </a:r>
            <a:r>
              <a:rPr lang="cs-CZ" altLang="cs-CZ" sz="2100" dirty="0">
                <a:latin typeface="Symbol" panose="05050102010706020507" pitchFamily="18" charset="2"/>
              </a:rPr>
              <a:t>n</a:t>
            </a:r>
            <a:r>
              <a:rPr lang="cs-CZ" altLang="cs-CZ" sz="2100" baseline="-25000" dirty="0"/>
              <a:t>e</a:t>
            </a:r>
            <a:r>
              <a:rPr lang="cs-CZ" altLang="cs-CZ" sz="2100" dirty="0"/>
              <a:t>)</a:t>
            </a:r>
          </a:p>
        </p:txBody>
      </p:sp>
      <p:sp>
        <p:nvSpPr>
          <p:cNvPr id="26627" name="Rectangle 3">
            <a:extLst>
              <a:ext uri="{FF2B5EF4-FFF2-40B4-BE49-F238E27FC236}">
                <a16:creationId xmlns:a16="http://schemas.microsoft.com/office/drawing/2014/main" id="{E422483A-3377-46F8-9052-97AAF79053D0}"/>
              </a:ext>
            </a:extLst>
          </p:cNvPr>
          <p:cNvSpPr>
            <a:spLocks noGrp="1" noChangeArrowheads="1"/>
          </p:cNvSpPr>
          <p:nvPr>
            <p:ph type="title"/>
          </p:nvPr>
        </p:nvSpPr>
        <p:spPr>
          <a:xfrm>
            <a:off x="1992313" y="476250"/>
            <a:ext cx="8229600" cy="581024"/>
          </a:xfrm>
        </p:spPr>
        <p:txBody>
          <a:bodyPr/>
          <a:lstStyle/>
          <a:p>
            <a:pPr eaLnBrk="1" hangingPunct="1"/>
            <a:r>
              <a:rPr lang="cs-CZ" altLang="cs-CZ" b="1" dirty="0"/>
              <a:t>Druhy radioaktivní přeměny</a:t>
            </a:r>
          </a:p>
        </p:txBody>
      </p:sp>
      <p:sp>
        <p:nvSpPr>
          <p:cNvPr id="26628" name="Rectangle 4">
            <a:extLst>
              <a:ext uri="{FF2B5EF4-FFF2-40B4-BE49-F238E27FC236}">
                <a16:creationId xmlns:a16="http://schemas.microsoft.com/office/drawing/2014/main" id="{449A4580-69A9-4136-BBD1-2D4885BEFBE5}"/>
              </a:ext>
            </a:extLst>
          </p:cNvPr>
          <p:cNvSpPr>
            <a:spLocks noGrp="1" noChangeArrowheads="1"/>
          </p:cNvSpPr>
          <p:nvPr>
            <p:ph type="body" sz="half" idx="1"/>
          </p:nvPr>
        </p:nvSpPr>
        <p:spPr>
          <a:xfrm>
            <a:off x="1912937" y="5368926"/>
            <a:ext cx="4038600" cy="863600"/>
          </a:xfrm>
          <a:solidFill>
            <a:schemeClr val="bg1">
              <a:alpha val="30196"/>
            </a:schemeClr>
          </a:solidFill>
        </p:spPr>
        <p:txBody>
          <a:bodyPr/>
          <a:lstStyle/>
          <a:p>
            <a:pPr marL="0" indent="0" eaLnBrk="1" hangingPunct="1">
              <a:buFontTx/>
              <a:buNone/>
            </a:pPr>
            <a:r>
              <a:rPr lang="cs-CZ" altLang="cs-CZ" sz="2400" dirty="0"/>
              <a:t>Přeměna </a:t>
            </a:r>
            <a:r>
              <a:rPr lang="cs-CZ" altLang="cs-CZ" sz="2400" dirty="0">
                <a:latin typeface="Symbol" panose="05050102010706020507" pitchFamily="18" charset="2"/>
              </a:rPr>
              <a:t>b</a:t>
            </a:r>
            <a:r>
              <a:rPr lang="cs-CZ" altLang="cs-CZ" sz="2400" dirty="0"/>
              <a:t> (beta) - vyzáření elektronu nebo pozitronu</a:t>
            </a:r>
          </a:p>
        </p:txBody>
      </p:sp>
      <p:graphicFrame>
        <p:nvGraphicFramePr>
          <p:cNvPr id="26629" name="Object 5">
            <a:extLst>
              <a:ext uri="{FF2B5EF4-FFF2-40B4-BE49-F238E27FC236}">
                <a16:creationId xmlns:a16="http://schemas.microsoft.com/office/drawing/2014/main" id="{48A5B907-1AD4-4A65-B2A5-DC97031F9ADB}"/>
              </a:ext>
            </a:extLst>
          </p:cNvPr>
          <p:cNvGraphicFramePr>
            <a:graphicFrameLocks noChangeAspect="1"/>
          </p:cNvGraphicFramePr>
          <p:nvPr/>
        </p:nvGraphicFramePr>
        <p:xfrm>
          <a:off x="6527800" y="2492375"/>
          <a:ext cx="3168650" cy="458788"/>
        </p:xfrm>
        <a:graphic>
          <a:graphicData uri="http://schemas.openxmlformats.org/presentationml/2006/ole">
            <mc:AlternateContent xmlns:mc="http://schemas.openxmlformats.org/markup-compatibility/2006">
              <mc:Choice xmlns:v="urn:schemas-microsoft-com:vml" Requires="v">
                <p:oleObj name="Rastrový obrázek" r:id="rId3" imgW="2104762" imgH="304923" progId="Paint.Picture">
                  <p:embed/>
                </p:oleObj>
              </mc:Choice>
              <mc:Fallback>
                <p:oleObj name="Rastrový obrázek" r:id="rId3" imgW="2104762" imgH="304923" progId="Paint.Picture">
                  <p:embed/>
                  <p:pic>
                    <p:nvPicPr>
                      <p:cNvPr id="26629" name="Object 5">
                        <a:extLst>
                          <a:ext uri="{FF2B5EF4-FFF2-40B4-BE49-F238E27FC236}">
                            <a16:creationId xmlns:a16="http://schemas.microsoft.com/office/drawing/2014/main" id="{48A5B907-1AD4-4A65-B2A5-DC97031F9A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7800" y="2492375"/>
                        <a:ext cx="316865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30" name="Text Box 6">
            <a:extLst>
              <a:ext uri="{FF2B5EF4-FFF2-40B4-BE49-F238E27FC236}">
                <a16:creationId xmlns:a16="http://schemas.microsoft.com/office/drawing/2014/main" id="{6E5F13F6-0ED0-4B5C-9115-C6F5EFD4A768}"/>
              </a:ext>
            </a:extLst>
          </p:cNvPr>
          <p:cNvSpPr txBox="1">
            <a:spLocks noChangeArrowheads="1"/>
          </p:cNvSpPr>
          <p:nvPr/>
        </p:nvSpPr>
        <p:spPr bwMode="auto">
          <a:xfrm>
            <a:off x="6456364" y="5805488"/>
            <a:ext cx="2808287" cy="457200"/>
          </a:xfrm>
          <a:prstGeom prst="rect">
            <a:avLst/>
          </a:prstGeom>
          <a:solidFill>
            <a:schemeClr val="bg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400"/>
              <a:t>K - záchyt</a:t>
            </a:r>
          </a:p>
        </p:txBody>
      </p:sp>
      <p:graphicFrame>
        <p:nvGraphicFramePr>
          <p:cNvPr id="26631" name="Object 7">
            <a:extLst>
              <a:ext uri="{FF2B5EF4-FFF2-40B4-BE49-F238E27FC236}">
                <a16:creationId xmlns:a16="http://schemas.microsoft.com/office/drawing/2014/main" id="{A80115B6-0320-4F18-920D-BAF0D422006B}"/>
              </a:ext>
            </a:extLst>
          </p:cNvPr>
          <p:cNvGraphicFramePr>
            <a:graphicFrameLocks noGrp="1" noChangeAspect="1"/>
          </p:cNvGraphicFramePr>
          <p:nvPr>
            <p:ph sz="quarter" idx="2"/>
            <p:extLst>
              <p:ext uri="{D42A27DB-BD31-4B8C-83A1-F6EECF244321}">
                <p14:modId xmlns:p14="http://schemas.microsoft.com/office/powerpoint/2010/main" val="1613516453"/>
              </p:ext>
            </p:extLst>
          </p:nvPr>
        </p:nvGraphicFramePr>
        <p:xfrm>
          <a:off x="1992312" y="2492375"/>
          <a:ext cx="3959225" cy="2657475"/>
        </p:xfrm>
        <a:graphic>
          <a:graphicData uri="http://schemas.openxmlformats.org/presentationml/2006/ole">
            <mc:AlternateContent xmlns:mc="http://schemas.openxmlformats.org/markup-compatibility/2006">
              <mc:Choice xmlns:v="urn:schemas-microsoft-com:vml" Requires="v">
                <p:oleObj name="Rastrový obrázek" r:id="rId5" imgW="3476190" imgH="2333333" progId="Paint.Picture">
                  <p:embed/>
                </p:oleObj>
              </mc:Choice>
              <mc:Fallback>
                <p:oleObj name="Rastrový obrázek" r:id="rId5" imgW="3476190" imgH="2333333" progId="Paint.Picture">
                  <p:embed/>
                  <p:pic>
                    <p:nvPicPr>
                      <p:cNvPr id="26631" name="Object 7">
                        <a:extLst>
                          <a:ext uri="{FF2B5EF4-FFF2-40B4-BE49-F238E27FC236}">
                            <a16:creationId xmlns:a16="http://schemas.microsoft.com/office/drawing/2014/main" id="{A80115B6-0320-4F18-920D-BAF0D42200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2312" y="2492375"/>
                        <a:ext cx="3959225"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632" name="Object 8">
            <a:extLst>
              <a:ext uri="{FF2B5EF4-FFF2-40B4-BE49-F238E27FC236}">
                <a16:creationId xmlns:a16="http://schemas.microsoft.com/office/drawing/2014/main" id="{93E8E1A5-8246-44B4-9D0D-04B99CC84846}"/>
              </a:ext>
            </a:extLst>
          </p:cNvPr>
          <p:cNvGraphicFramePr>
            <a:graphicFrameLocks noGrp="1" noChangeAspect="1"/>
          </p:cNvGraphicFramePr>
          <p:nvPr>
            <p:ph sz="quarter" idx="3"/>
          </p:nvPr>
        </p:nvGraphicFramePr>
        <p:xfrm>
          <a:off x="6527800" y="2997201"/>
          <a:ext cx="3671888" cy="2803525"/>
        </p:xfrm>
        <a:graphic>
          <a:graphicData uri="http://schemas.openxmlformats.org/presentationml/2006/ole">
            <mc:AlternateContent xmlns:mc="http://schemas.openxmlformats.org/markup-compatibility/2006">
              <mc:Choice xmlns:v="urn:schemas-microsoft-com:vml" Requires="v">
                <p:oleObj name="Rastrový obrázek" r:id="rId7" imgW="2895238" imgH="2209524" progId="Paint.Picture">
                  <p:embed/>
                </p:oleObj>
              </mc:Choice>
              <mc:Fallback>
                <p:oleObj name="Rastrový obrázek" r:id="rId7" imgW="2895238" imgH="2209524" progId="Paint.Picture">
                  <p:embed/>
                  <p:pic>
                    <p:nvPicPr>
                      <p:cNvPr id="26632" name="Object 8">
                        <a:extLst>
                          <a:ext uri="{FF2B5EF4-FFF2-40B4-BE49-F238E27FC236}">
                            <a16:creationId xmlns:a16="http://schemas.microsoft.com/office/drawing/2014/main" id="{93E8E1A5-8246-44B4-9D0D-04B99CC8484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27800" y="2997201"/>
                        <a:ext cx="3671888"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633" name="Object 10">
            <a:extLst>
              <a:ext uri="{FF2B5EF4-FFF2-40B4-BE49-F238E27FC236}">
                <a16:creationId xmlns:a16="http://schemas.microsoft.com/office/drawing/2014/main" id="{899FCEC8-93B4-4B7F-B532-85D9B30AF3DB}"/>
              </a:ext>
            </a:extLst>
          </p:cNvPr>
          <p:cNvGraphicFramePr>
            <a:graphicFrameLocks noChangeAspect="1"/>
          </p:cNvGraphicFramePr>
          <p:nvPr>
            <p:extLst>
              <p:ext uri="{D42A27DB-BD31-4B8C-83A1-F6EECF244321}">
                <p14:modId xmlns:p14="http://schemas.microsoft.com/office/powerpoint/2010/main" val="694201790"/>
              </p:ext>
            </p:extLst>
          </p:nvPr>
        </p:nvGraphicFramePr>
        <p:xfrm>
          <a:off x="6190456" y="1725611"/>
          <a:ext cx="255587" cy="360362"/>
        </p:xfrm>
        <a:graphic>
          <a:graphicData uri="http://schemas.openxmlformats.org/presentationml/2006/ole">
            <mc:AlternateContent xmlns:mc="http://schemas.openxmlformats.org/markup-compatibility/2006">
              <mc:Choice xmlns:v="urn:schemas-microsoft-com:vml" Requires="v">
                <p:oleObj name="Fotografie" r:id="rId9" imgW="161990" imgH="228571" progId="MSPhotoEd.3">
                  <p:embed/>
                </p:oleObj>
              </mc:Choice>
              <mc:Fallback>
                <p:oleObj name="Fotografie" r:id="rId9" imgW="161990" imgH="228571" progId="MSPhotoEd.3">
                  <p:embed/>
                  <p:pic>
                    <p:nvPicPr>
                      <p:cNvPr id="26633" name="Object 10">
                        <a:extLst>
                          <a:ext uri="{FF2B5EF4-FFF2-40B4-BE49-F238E27FC236}">
                            <a16:creationId xmlns:a16="http://schemas.microsoft.com/office/drawing/2014/main" id="{899FCEC8-93B4-4B7F-B532-85D9B30AF3D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90456" y="1725611"/>
                        <a:ext cx="255587"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66765113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97F8FFFC-6697-4B09-BB33-7B94953E6AD4}"/>
              </a:ext>
            </a:extLst>
          </p:cNvPr>
          <p:cNvSpPr>
            <a:spLocks noGrp="1" noChangeArrowheads="1"/>
          </p:cNvSpPr>
          <p:nvPr>
            <p:ph type="title"/>
          </p:nvPr>
        </p:nvSpPr>
        <p:spPr>
          <a:xfrm>
            <a:off x="609600" y="274638"/>
            <a:ext cx="7230386" cy="604342"/>
          </a:xfrm>
        </p:spPr>
        <p:txBody>
          <a:bodyPr/>
          <a:lstStyle/>
          <a:p>
            <a:pPr eaLnBrk="1" hangingPunct="1"/>
            <a:r>
              <a:rPr lang="cs-CZ" altLang="cs-CZ" b="1" dirty="0"/>
              <a:t>Druhy radioaktivní přeměny</a:t>
            </a:r>
          </a:p>
        </p:txBody>
      </p:sp>
      <p:sp>
        <p:nvSpPr>
          <p:cNvPr id="28675" name="Rectangle 3">
            <a:extLst>
              <a:ext uri="{FF2B5EF4-FFF2-40B4-BE49-F238E27FC236}">
                <a16:creationId xmlns:a16="http://schemas.microsoft.com/office/drawing/2014/main" id="{C1ADD296-8C01-41CE-A0CD-A86158B35370}"/>
              </a:ext>
            </a:extLst>
          </p:cNvPr>
          <p:cNvSpPr>
            <a:spLocks noGrp="1" noChangeArrowheads="1"/>
          </p:cNvSpPr>
          <p:nvPr>
            <p:ph type="body" sz="half" idx="1"/>
          </p:nvPr>
        </p:nvSpPr>
        <p:spPr>
          <a:xfrm>
            <a:off x="609601" y="1139876"/>
            <a:ext cx="5277790" cy="1612900"/>
          </a:xfrm>
          <a:solidFill>
            <a:schemeClr val="bg1">
              <a:alpha val="30196"/>
            </a:schemeClr>
          </a:solidFill>
        </p:spPr>
        <p:txBody>
          <a:bodyPr/>
          <a:lstStyle/>
          <a:p>
            <a:pPr marL="4763" indent="22225" eaLnBrk="1" hangingPunct="1">
              <a:lnSpc>
                <a:spcPct val="90000"/>
              </a:lnSpc>
              <a:buFont typeface="Symbol" panose="05050102010706020507" pitchFamily="18" charset="2"/>
              <a:buNone/>
            </a:pPr>
            <a:r>
              <a:rPr lang="cs-CZ" altLang="cs-CZ" sz="2400" b="1" dirty="0"/>
              <a:t>Přeměna </a:t>
            </a:r>
            <a:r>
              <a:rPr lang="cs-CZ" altLang="cs-CZ" sz="2400" b="1" dirty="0">
                <a:latin typeface="Symbol" panose="05050102010706020507" pitchFamily="18" charset="2"/>
              </a:rPr>
              <a:t>g </a:t>
            </a:r>
            <a:r>
              <a:rPr lang="cs-CZ" altLang="cs-CZ" sz="2400" b="1" dirty="0"/>
              <a:t>(gama)</a:t>
            </a:r>
          </a:p>
          <a:p>
            <a:pPr marL="4763" indent="22225" eaLnBrk="1" hangingPunct="1">
              <a:lnSpc>
                <a:spcPct val="90000"/>
              </a:lnSpc>
              <a:spcBef>
                <a:spcPct val="50000"/>
              </a:spcBef>
              <a:buFontTx/>
              <a:buNone/>
            </a:pPr>
            <a:r>
              <a:rPr lang="cs-CZ" altLang="cs-CZ" sz="2000" dirty="0"/>
              <a:t>Transformace jádra dysprosia v  excitovaném stavu. </a:t>
            </a:r>
          </a:p>
          <a:p>
            <a:pPr marL="4763" indent="22225" eaLnBrk="1" hangingPunct="1">
              <a:lnSpc>
                <a:spcPct val="90000"/>
              </a:lnSpc>
              <a:spcBef>
                <a:spcPct val="50000"/>
              </a:spcBef>
              <a:buFontTx/>
              <a:buNone/>
            </a:pPr>
            <a:r>
              <a:rPr lang="cs-CZ" altLang="cs-CZ" sz="2000" dirty="0"/>
              <a:t>Přeměna </a:t>
            </a:r>
            <a:r>
              <a:rPr lang="cs-CZ" altLang="cs-CZ" sz="2000" dirty="0">
                <a:latin typeface="Symbol" panose="05050102010706020507" pitchFamily="18" charset="2"/>
              </a:rPr>
              <a:t>g</a:t>
            </a:r>
            <a:r>
              <a:rPr lang="cs-CZ" altLang="cs-CZ" sz="2000" dirty="0"/>
              <a:t> může proběhnout i formou vnitřní konverze záření, kdy foton </a:t>
            </a:r>
            <a:r>
              <a:rPr lang="cs-CZ" altLang="cs-CZ" sz="2000" dirty="0">
                <a:latin typeface="Symbol" panose="05050102010706020507" pitchFamily="18" charset="2"/>
              </a:rPr>
              <a:t>g</a:t>
            </a:r>
            <a:r>
              <a:rPr lang="cs-CZ" altLang="cs-CZ" sz="2000" dirty="0"/>
              <a:t> předá veškerou svou energii některému elektronu, který tímto vyražen z elektronového obalu atomu.</a:t>
            </a:r>
          </a:p>
        </p:txBody>
      </p:sp>
      <p:sp>
        <p:nvSpPr>
          <p:cNvPr id="28676" name="Rectangle 6">
            <a:extLst>
              <a:ext uri="{FF2B5EF4-FFF2-40B4-BE49-F238E27FC236}">
                <a16:creationId xmlns:a16="http://schemas.microsoft.com/office/drawing/2014/main" id="{10B84C90-1A8E-44F5-9303-F34C8C1C1170}"/>
              </a:ext>
            </a:extLst>
          </p:cNvPr>
          <p:cNvSpPr>
            <a:spLocks noChangeArrowheads="1"/>
          </p:cNvSpPr>
          <p:nvPr/>
        </p:nvSpPr>
        <p:spPr bwMode="auto">
          <a:xfrm>
            <a:off x="1205134" y="4336353"/>
            <a:ext cx="5277790" cy="1225550"/>
          </a:xfrm>
          <a:prstGeom prst="rect">
            <a:avLst/>
          </a:prstGeom>
          <a:solidFill>
            <a:schemeClr val="bg1">
              <a:alpha val="3019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cs-CZ" altLang="cs-CZ" sz="2100" dirty="0"/>
              <a:t>Další druhy radioaktivní přeměny</a:t>
            </a:r>
            <a:r>
              <a:rPr lang="en-GB" altLang="cs-CZ" sz="2100" dirty="0"/>
              <a:t>:</a:t>
            </a:r>
          </a:p>
          <a:p>
            <a:pPr eaLnBrk="1" hangingPunct="1">
              <a:buFont typeface="Wingdings" panose="05000000000000000000" pitchFamily="2" charset="2"/>
              <a:buChar char="Ø"/>
            </a:pPr>
            <a:r>
              <a:rPr lang="en-GB" altLang="cs-CZ" sz="2100" dirty="0" err="1"/>
              <a:t>Emis</a:t>
            </a:r>
            <a:r>
              <a:rPr lang="cs-CZ" altLang="cs-CZ" sz="2100" dirty="0"/>
              <a:t>e</a:t>
            </a:r>
            <a:r>
              <a:rPr lang="en-GB" altLang="cs-CZ" sz="2100" dirty="0"/>
              <a:t> proton</a:t>
            </a:r>
            <a:r>
              <a:rPr lang="cs-CZ" altLang="cs-CZ" sz="2100" dirty="0"/>
              <a:t>u</a:t>
            </a:r>
            <a:r>
              <a:rPr lang="en-GB" altLang="cs-CZ" sz="2100" dirty="0"/>
              <a:t>, deuteron</a:t>
            </a:r>
            <a:r>
              <a:rPr lang="cs-CZ" altLang="cs-CZ" sz="2100" dirty="0"/>
              <a:t>u</a:t>
            </a:r>
            <a:r>
              <a:rPr lang="en-GB" altLang="cs-CZ" sz="2100" dirty="0"/>
              <a:t>, neutron</a:t>
            </a:r>
            <a:r>
              <a:rPr lang="cs-CZ" altLang="cs-CZ" sz="2100" dirty="0"/>
              <a:t>u</a:t>
            </a:r>
            <a:r>
              <a:rPr lang="en-GB" altLang="cs-CZ" sz="2100" dirty="0"/>
              <a:t> …</a:t>
            </a:r>
          </a:p>
          <a:p>
            <a:pPr eaLnBrk="1" hangingPunct="1">
              <a:buFont typeface="Wingdings" panose="05000000000000000000" pitchFamily="2" charset="2"/>
              <a:buChar char="Ø"/>
            </a:pPr>
            <a:r>
              <a:rPr lang="cs-CZ" altLang="cs-CZ" sz="2100" dirty="0"/>
              <a:t>Štěpení těžkých jader</a:t>
            </a:r>
            <a:endParaRPr lang="en-GB" altLang="cs-CZ" sz="2100" dirty="0"/>
          </a:p>
        </p:txBody>
      </p:sp>
      <p:pic>
        <p:nvPicPr>
          <p:cNvPr id="28677" name="Picture 7" descr="FG19_07">
            <a:extLst>
              <a:ext uri="{FF2B5EF4-FFF2-40B4-BE49-F238E27FC236}">
                <a16:creationId xmlns:a16="http://schemas.microsoft.com/office/drawing/2014/main" id="{8F8C83E7-D56B-47CA-9C3C-D2CD41BBC055}"/>
              </a:ext>
            </a:extLst>
          </p:cNvPr>
          <p:cNvPicPr>
            <a:picLocks noGrp="1" noChangeAspect="1" noChangeArrowheads="1"/>
          </p:cNvPicPr>
          <p:nvPr>
            <p:ph sz="quarter" idx="3"/>
          </p:nvPr>
        </p:nvPicPr>
        <p:blipFill>
          <a:blip r:embed="rId3">
            <a:lum bright="-12000" contrast="12000"/>
            <a:extLst>
              <a:ext uri="{28A0092B-C50C-407E-A947-70E740481C1C}">
                <a14:useLocalDpi xmlns:a14="http://schemas.microsoft.com/office/drawing/2010/main" val="0"/>
              </a:ext>
            </a:extLst>
          </a:blip>
          <a:srcRect/>
          <a:stretch>
            <a:fillRect/>
          </a:stretch>
        </p:blipFill>
        <p:spPr>
          <a:xfrm>
            <a:off x="7053801" y="4336353"/>
            <a:ext cx="2947988" cy="1447800"/>
          </a:xfrm>
          <a:noFill/>
        </p:spPr>
      </p:pic>
      <p:pic>
        <p:nvPicPr>
          <p:cNvPr id="28678" name="Picture 11">
            <a:extLst>
              <a:ext uri="{FF2B5EF4-FFF2-40B4-BE49-F238E27FC236}">
                <a16:creationId xmlns:a16="http://schemas.microsoft.com/office/drawing/2014/main" id="{2E8E5E79-CE7E-4F16-9326-6FD2CB46E0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4611" y="1455123"/>
            <a:ext cx="5194300" cy="1817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643838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9FB859EB-558D-4520-89D8-0ED5BA5126A7}"/>
              </a:ext>
            </a:extLst>
          </p:cNvPr>
          <p:cNvSpPr>
            <a:spLocks noGrp="1" noChangeArrowheads="1"/>
          </p:cNvSpPr>
          <p:nvPr>
            <p:ph type="title"/>
          </p:nvPr>
        </p:nvSpPr>
        <p:spPr>
          <a:xfrm>
            <a:off x="720000" y="720000"/>
            <a:ext cx="9362254" cy="451576"/>
          </a:xfrm>
        </p:spPr>
        <p:txBody>
          <a:bodyPr/>
          <a:lstStyle/>
          <a:p>
            <a:pPr eaLnBrk="1" hangingPunct="1"/>
            <a:r>
              <a:rPr lang="cs-CZ" altLang="cs-CZ" b="1" dirty="0"/>
              <a:t>Interakce ionizujícího záření s hmotou</a:t>
            </a:r>
          </a:p>
        </p:txBody>
      </p:sp>
      <p:sp>
        <p:nvSpPr>
          <p:cNvPr id="30723" name="Rectangle 3">
            <a:extLst>
              <a:ext uri="{FF2B5EF4-FFF2-40B4-BE49-F238E27FC236}">
                <a16:creationId xmlns:a16="http://schemas.microsoft.com/office/drawing/2014/main" id="{64E8E7CA-BEBE-4006-9C38-FC14DFF8AD17}"/>
              </a:ext>
            </a:extLst>
          </p:cNvPr>
          <p:cNvSpPr>
            <a:spLocks noGrp="1" noChangeArrowheads="1"/>
          </p:cNvSpPr>
          <p:nvPr>
            <p:ph type="body" idx="1"/>
          </p:nvPr>
        </p:nvSpPr>
        <p:spPr>
          <a:xfrm>
            <a:off x="1216549" y="1708164"/>
            <a:ext cx="8591896" cy="4525962"/>
          </a:xfrm>
          <a:noFill/>
        </p:spPr>
        <p:txBody>
          <a:bodyPr/>
          <a:lstStyle/>
          <a:p>
            <a:pPr eaLnBrk="1" hangingPunct="1">
              <a:lnSpc>
                <a:spcPct val="100000"/>
              </a:lnSpc>
              <a:buFont typeface="Wingdings" panose="05000000000000000000" pitchFamily="2" charset="2"/>
              <a:buChar char="Ø"/>
            </a:pPr>
            <a:r>
              <a:rPr lang="cs-CZ" altLang="cs-CZ" sz="2400" dirty="0"/>
              <a:t>Interakce záření s hmotou je obvykle provázena vznikem </a:t>
            </a:r>
            <a:r>
              <a:rPr lang="cs-CZ" altLang="cs-CZ" sz="2400" b="1" dirty="0"/>
              <a:t>sekundárního záření</a:t>
            </a:r>
            <a:r>
              <a:rPr lang="cs-CZ" altLang="cs-CZ" sz="2400" dirty="0"/>
              <a:t>,</a:t>
            </a:r>
            <a:r>
              <a:rPr lang="cs-CZ" altLang="cs-CZ" sz="2400" dirty="0">
                <a:solidFill>
                  <a:srgbClr val="FF0066"/>
                </a:solidFill>
              </a:rPr>
              <a:t> </a:t>
            </a:r>
            <a:r>
              <a:rPr lang="cs-CZ" altLang="cs-CZ" sz="2400" dirty="0"/>
              <a:t>které se liší od záření primárního nižší energií a často také druhem částic. </a:t>
            </a:r>
          </a:p>
          <a:p>
            <a:pPr eaLnBrk="1" hangingPunct="1">
              <a:lnSpc>
                <a:spcPct val="100000"/>
              </a:lnSpc>
              <a:buFont typeface="Wingdings" panose="05000000000000000000" pitchFamily="2" charset="2"/>
              <a:buChar char="Ø"/>
            </a:pPr>
            <a:r>
              <a:rPr lang="cs-CZ" altLang="cs-CZ" sz="2400" dirty="0"/>
              <a:t>Primární nebo sekundární záření přímo nebo nepřímo</a:t>
            </a:r>
            <a:r>
              <a:rPr lang="cs-CZ" altLang="cs-CZ" sz="2400" dirty="0">
                <a:solidFill>
                  <a:srgbClr val="FFFFCC"/>
                </a:solidFill>
              </a:rPr>
              <a:t> </a:t>
            </a:r>
            <a:r>
              <a:rPr lang="cs-CZ" altLang="cs-CZ" sz="2400" b="1" dirty="0"/>
              <a:t>ionizuje</a:t>
            </a:r>
            <a:r>
              <a:rPr lang="cs-CZ" altLang="cs-CZ" sz="2400" dirty="0">
                <a:solidFill>
                  <a:srgbClr val="FFFFCC"/>
                </a:solidFill>
              </a:rPr>
              <a:t> </a:t>
            </a:r>
            <a:r>
              <a:rPr lang="cs-CZ" altLang="cs-CZ" sz="2400" dirty="0"/>
              <a:t>prostředí a vytváří také </a:t>
            </a:r>
            <a:r>
              <a:rPr lang="cs-CZ" altLang="cs-CZ" sz="2400" b="1" dirty="0"/>
              <a:t>volné radikály</a:t>
            </a:r>
            <a:r>
              <a:rPr lang="cs-CZ" altLang="cs-CZ" sz="2400" dirty="0"/>
              <a:t>.</a:t>
            </a:r>
          </a:p>
          <a:p>
            <a:pPr eaLnBrk="1" hangingPunct="1">
              <a:lnSpc>
                <a:spcPct val="100000"/>
              </a:lnSpc>
              <a:buFont typeface="Wingdings" panose="05000000000000000000" pitchFamily="2" charset="2"/>
              <a:buChar char="Ø"/>
            </a:pPr>
            <a:r>
              <a:rPr lang="cs-CZ" altLang="cs-CZ" sz="2400" dirty="0"/>
              <a:t>Část energie záření se vždy přeměňuje v </a:t>
            </a:r>
            <a:r>
              <a:rPr lang="cs-CZ" altLang="cs-CZ" sz="2400" b="1" dirty="0"/>
              <a:t>teplo</a:t>
            </a:r>
            <a:r>
              <a:rPr lang="cs-CZ" altLang="cs-CZ" sz="2400" dirty="0"/>
              <a:t>.</a:t>
            </a:r>
          </a:p>
          <a:p>
            <a:pPr eaLnBrk="1" hangingPunct="1">
              <a:lnSpc>
                <a:spcPct val="100000"/>
              </a:lnSpc>
              <a:buFont typeface="Wingdings" panose="05000000000000000000" pitchFamily="2" charset="2"/>
              <a:buChar char="Ø"/>
            </a:pPr>
            <a:r>
              <a:rPr lang="cs-CZ" altLang="cs-CZ" sz="2400" dirty="0"/>
              <a:t>Postupná ztráta energie částic primárního záření je charakterizována pomocí LET, </a:t>
            </a:r>
            <a:r>
              <a:rPr lang="cs-CZ" altLang="cs-CZ" sz="2400" b="1" dirty="0"/>
              <a:t>lineárního přenosu energie</a:t>
            </a:r>
            <a:r>
              <a:rPr lang="cs-CZ" altLang="cs-CZ" sz="2400" dirty="0"/>
              <a:t> (</a:t>
            </a:r>
            <a:r>
              <a:rPr lang="cs-CZ" altLang="cs-CZ" sz="2400" i="1" dirty="0" err="1"/>
              <a:t>linear</a:t>
            </a:r>
            <a:r>
              <a:rPr lang="cs-CZ" altLang="cs-CZ" sz="2400" i="1" dirty="0"/>
              <a:t> </a:t>
            </a:r>
            <a:r>
              <a:rPr lang="cs-CZ" altLang="cs-CZ" sz="2400" i="1" dirty="0" err="1"/>
              <a:t>energy</a:t>
            </a:r>
            <a:r>
              <a:rPr lang="cs-CZ" altLang="cs-CZ" sz="2400" i="1" dirty="0"/>
              <a:t> transfer</a:t>
            </a:r>
            <a:r>
              <a:rPr lang="cs-CZ" altLang="cs-CZ" sz="2400" dirty="0"/>
              <a:t>), tj. průměrné ztráty energie jednotlivé částice v určitém prostředí na jednotkové délce její dráhy. </a:t>
            </a:r>
          </a:p>
          <a:p>
            <a:pPr eaLnBrk="1" hangingPunct="1">
              <a:lnSpc>
                <a:spcPct val="100000"/>
              </a:lnSpc>
              <a:buFont typeface="Wingdings" panose="05000000000000000000" pitchFamily="2" charset="2"/>
              <a:buChar char="Ø"/>
            </a:pPr>
            <a:r>
              <a:rPr lang="cs-CZ" altLang="cs-CZ" sz="2400" dirty="0"/>
              <a:t>Čím je vyšší LET, tím více poškozuje záření tkáně a tím větší představuje riziko.</a:t>
            </a:r>
          </a:p>
        </p:txBody>
      </p:sp>
    </p:spTree>
    <p:extLst>
      <p:ext uri="{BB962C8B-B14F-4D97-AF65-F5344CB8AC3E}">
        <p14:creationId xmlns:p14="http://schemas.microsoft.com/office/powerpoint/2010/main" val="278015880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931D334B-C51A-45CE-9809-C768693BEADF}"/>
              </a:ext>
            </a:extLst>
          </p:cNvPr>
          <p:cNvSpPr>
            <a:spLocks noGrp="1" noChangeArrowheads="1"/>
          </p:cNvSpPr>
          <p:nvPr>
            <p:ph type="title"/>
          </p:nvPr>
        </p:nvSpPr>
        <p:spPr>
          <a:xfrm>
            <a:off x="1847850" y="346568"/>
            <a:ext cx="8496299" cy="635670"/>
          </a:xfrm>
        </p:spPr>
        <p:txBody>
          <a:bodyPr/>
          <a:lstStyle/>
          <a:p>
            <a:pPr eaLnBrk="1" hangingPunct="1"/>
            <a:r>
              <a:rPr lang="cs-CZ" altLang="cs-CZ" b="1" dirty="0"/>
              <a:t>Útlum záření rentgenového a gama</a:t>
            </a:r>
            <a:endParaRPr lang="en-GB" altLang="cs-CZ" b="1" dirty="0"/>
          </a:p>
        </p:txBody>
      </p:sp>
      <p:sp>
        <p:nvSpPr>
          <p:cNvPr id="32771" name="Rectangle 3">
            <a:extLst>
              <a:ext uri="{FF2B5EF4-FFF2-40B4-BE49-F238E27FC236}">
                <a16:creationId xmlns:a16="http://schemas.microsoft.com/office/drawing/2014/main" id="{6D3F065A-7EDF-42A4-890D-97D1FB5E87E9}"/>
              </a:ext>
            </a:extLst>
          </p:cNvPr>
          <p:cNvSpPr>
            <a:spLocks noGrp="1" noChangeArrowheads="1"/>
          </p:cNvSpPr>
          <p:nvPr>
            <p:ph type="body" idx="1"/>
          </p:nvPr>
        </p:nvSpPr>
        <p:spPr>
          <a:xfrm>
            <a:off x="1847851" y="1268414"/>
            <a:ext cx="8767597" cy="5329237"/>
          </a:xfrm>
          <a:solidFill>
            <a:schemeClr val="bg1">
              <a:alpha val="30196"/>
            </a:schemeClr>
          </a:solidFill>
        </p:spPr>
        <p:txBody>
          <a:bodyPr/>
          <a:lstStyle/>
          <a:p>
            <a:pPr eaLnBrk="1" hangingPunct="1">
              <a:lnSpc>
                <a:spcPct val="100000"/>
              </a:lnSpc>
              <a:buFontTx/>
              <a:buNone/>
            </a:pPr>
            <a:r>
              <a:rPr lang="cs-CZ" altLang="cs-CZ" sz="2000" dirty="0"/>
              <a:t>Jestliže svazek záření </a:t>
            </a:r>
            <a:r>
              <a:rPr lang="cs-CZ" altLang="cs-CZ" sz="2000" dirty="0" err="1"/>
              <a:t>rtg</a:t>
            </a:r>
            <a:r>
              <a:rPr lang="cs-CZ" altLang="cs-CZ" sz="2000" dirty="0"/>
              <a:t> nebo gama prochází látkou, platí:</a:t>
            </a:r>
          </a:p>
          <a:p>
            <a:pPr eaLnBrk="1" hangingPunct="1">
              <a:lnSpc>
                <a:spcPct val="100000"/>
              </a:lnSpc>
              <a:buFontTx/>
              <a:buNone/>
            </a:pPr>
            <a:endParaRPr lang="cs-CZ" altLang="cs-CZ" sz="1600" dirty="0"/>
          </a:p>
          <a:p>
            <a:pPr algn="ctr" eaLnBrk="1" hangingPunct="1">
              <a:lnSpc>
                <a:spcPct val="100000"/>
              </a:lnSpc>
              <a:buFontTx/>
              <a:buNone/>
            </a:pPr>
            <a:r>
              <a:rPr lang="cs-CZ" altLang="cs-CZ" sz="2000" b="1" dirty="0"/>
              <a:t>absorpce + rozptyl = útlum</a:t>
            </a:r>
          </a:p>
          <a:p>
            <a:pPr algn="ctr" eaLnBrk="1" hangingPunct="1">
              <a:lnSpc>
                <a:spcPct val="100000"/>
              </a:lnSpc>
              <a:buFontTx/>
              <a:buNone/>
            </a:pPr>
            <a:endParaRPr lang="cs-CZ" altLang="cs-CZ" sz="1600" b="1" dirty="0"/>
          </a:p>
          <a:p>
            <a:pPr eaLnBrk="1" hangingPunct="1">
              <a:lnSpc>
                <a:spcPct val="100000"/>
              </a:lnSpc>
              <a:buFontTx/>
              <a:buNone/>
            </a:pPr>
            <a:r>
              <a:rPr lang="cs-CZ" altLang="cs-CZ" sz="2000" dirty="0"/>
              <a:t>Malý pokles intenzity záření -</a:t>
            </a:r>
            <a:r>
              <a:rPr lang="cs-CZ" altLang="cs-CZ" sz="2000" i="1" dirty="0" err="1"/>
              <a:t>dI</a:t>
            </a:r>
            <a:r>
              <a:rPr lang="cs-CZ" altLang="cs-CZ" sz="2000" dirty="0"/>
              <a:t> v tenké vrstvě látky je úměrný její tloušťce </a:t>
            </a:r>
            <a:r>
              <a:rPr lang="cs-CZ" altLang="cs-CZ" sz="2000" i="1" dirty="0" err="1"/>
              <a:t>dx</a:t>
            </a:r>
            <a:r>
              <a:rPr lang="cs-CZ" altLang="cs-CZ" sz="2000" dirty="0"/>
              <a:t>, intenzitě záření </a:t>
            </a:r>
            <a:r>
              <a:rPr lang="cs-CZ" altLang="cs-CZ" sz="2000" i="1" dirty="0"/>
              <a:t>I</a:t>
            </a:r>
            <a:r>
              <a:rPr lang="cs-CZ" altLang="cs-CZ" sz="2000" dirty="0"/>
              <a:t>  dopadajícího na vrstvu a specifické konstantě </a:t>
            </a:r>
            <a:r>
              <a:rPr lang="cs-CZ" altLang="cs-CZ" sz="2000" dirty="0">
                <a:latin typeface="Symbol" panose="05050102010706020507" pitchFamily="18" charset="2"/>
              </a:rPr>
              <a:t>m</a:t>
            </a:r>
            <a:r>
              <a:rPr lang="cs-CZ" altLang="cs-CZ" sz="2000" dirty="0"/>
              <a:t>:</a:t>
            </a:r>
          </a:p>
          <a:p>
            <a:pPr eaLnBrk="1" hangingPunct="1">
              <a:lnSpc>
                <a:spcPct val="100000"/>
              </a:lnSpc>
              <a:buFontTx/>
              <a:buNone/>
            </a:pPr>
            <a:endParaRPr lang="cs-CZ" altLang="cs-CZ" sz="1600" dirty="0"/>
          </a:p>
          <a:p>
            <a:pPr algn="ctr" eaLnBrk="1" hangingPunct="1">
              <a:lnSpc>
                <a:spcPct val="100000"/>
              </a:lnSpc>
              <a:buFontTx/>
              <a:buNone/>
            </a:pPr>
            <a:r>
              <a:rPr lang="cs-CZ" altLang="cs-CZ" sz="2800" dirty="0"/>
              <a:t>-</a:t>
            </a:r>
            <a:r>
              <a:rPr lang="cs-CZ" altLang="cs-CZ" sz="2800" i="1" dirty="0" err="1"/>
              <a:t>dI</a:t>
            </a:r>
            <a:r>
              <a:rPr lang="cs-CZ" altLang="cs-CZ" sz="2800" i="1" dirty="0"/>
              <a:t> = </a:t>
            </a:r>
            <a:r>
              <a:rPr lang="cs-CZ" altLang="cs-CZ" sz="2800" i="1" dirty="0" err="1"/>
              <a:t>I</a:t>
            </a:r>
            <a:r>
              <a:rPr lang="cs-CZ" altLang="cs-CZ" sz="2800" i="1" dirty="0" err="1">
                <a:latin typeface="Calibri" panose="020F0502020204030204" pitchFamily="34" charset="0"/>
                <a:cs typeface="Calibri" panose="020F0502020204030204" pitchFamily="34" charset="0"/>
              </a:rPr>
              <a:t>·</a:t>
            </a:r>
            <a:r>
              <a:rPr lang="cs-CZ" altLang="cs-CZ" sz="2800" i="1" dirty="0" err="1"/>
              <a:t>dx</a:t>
            </a:r>
            <a:r>
              <a:rPr lang="cs-CZ" altLang="cs-CZ" sz="2800" dirty="0" err="1">
                <a:latin typeface="Calibri" panose="020F0502020204030204" pitchFamily="34" charset="0"/>
                <a:cs typeface="Calibri" panose="020F0502020204030204" pitchFamily="34" charset="0"/>
              </a:rPr>
              <a:t>·</a:t>
            </a:r>
            <a:r>
              <a:rPr lang="cs-CZ" altLang="cs-CZ" sz="2800" dirty="0" err="1">
                <a:latin typeface="Symbol" panose="05050102010706020507" pitchFamily="18" charset="2"/>
              </a:rPr>
              <a:t>m</a:t>
            </a:r>
            <a:endParaRPr lang="cs-CZ" altLang="cs-CZ" sz="2800" dirty="0">
              <a:latin typeface="Symbol" panose="05050102010706020507" pitchFamily="18" charset="2"/>
            </a:endParaRPr>
          </a:p>
          <a:p>
            <a:pPr eaLnBrk="1" hangingPunct="1">
              <a:lnSpc>
                <a:spcPct val="100000"/>
              </a:lnSpc>
              <a:buFontTx/>
              <a:buNone/>
            </a:pPr>
            <a:r>
              <a:rPr lang="cs-CZ" altLang="cs-CZ" sz="2000" dirty="0"/>
              <a:t>Upravíme:</a:t>
            </a:r>
          </a:p>
          <a:p>
            <a:pPr algn="ctr" eaLnBrk="1" hangingPunct="1">
              <a:lnSpc>
                <a:spcPct val="100000"/>
              </a:lnSpc>
              <a:buFontTx/>
              <a:buNone/>
            </a:pPr>
            <a:r>
              <a:rPr lang="cs-CZ" altLang="cs-CZ" sz="2800" i="1" dirty="0" err="1"/>
              <a:t>dI</a:t>
            </a:r>
            <a:r>
              <a:rPr lang="cs-CZ" altLang="cs-CZ" sz="2800" i="1" dirty="0"/>
              <a:t>/I</a:t>
            </a:r>
            <a:r>
              <a:rPr lang="cs-CZ" altLang="cs-CZ" sz="2800" dirty="0"/>
              <a:t> = -</a:t>
            </a:r>
            <a:r>
              <a:rPr lang="cs-CZ" altLang="cs-CZ" sz="2800" i="1" dirty="0" err="1"/>
              <a:t>dx</a:t>
            </a:r>
            <a:r>
              <a:rPr lang="cs-CZ" altLang="cs-CZ" sz="2800" dirty="0" err="1">
                <a:latin typeface="Calibri" panose="020F0502020204030204" pitchFamily="34" charset="0"/>
                <a:cs typeface="Calibri" panose="020F0502020204030204" pitchFamily="34" charset="0"/>
              </a:rPr>
              <a:t>·</a:t>
            </a:r>
            <a:r>
              <a:rPr lang="cs-CZ" altLang="cs-CZ" sz="2800" dirty="0" err="1">
                <a:latin typeface="Symbol" panose="05050102010706020507" pitchFamily="18" charset="2"/>
              </a:rPr>
              <a:t>m</a:t>
            </a:r>
            <a:endParaRPr lang="cs-CZ" altLang="cs-CZ" sz="2800" dirty="0">
              <a:latin typeface="Symbol" panose="05050102010706020507" pitchFamily="18" charset="2"/>
            </a:endParaRPr>
          </a:p>
          <a:p>
            <a:pPr eaLnBrk="1" hangingPunct="1">
              <a:lnSpc>
                <a:spcPct val="100000"/>
              </a:lnSpc>
              <a:buFontTx/>
              <a:buNone/>
            </a:pPr>
            <a:r>
              <a:rPr lang="cs-CZ" altLang="cs-CZ" sz="2000" dirty="0"/>
              <a:t>Po integraci:</a:t>
            </a:r>
          </a:p>
          <a:p>
            <a:pPr algn="ctr" eaLnBrk="1" hangingPunct="1">
              <a:lnSpc>
                <a:spcPct val="100000"/>
              </a:lnSpc>
              <a:buFontTx/>
              <a:buNone/>
            </a:pPr>
            <a:r>
              <a:rPr lang="cs-CZ" altLang="cs-CZ" i="1" dirty="0"/>
              <a:t>I = I</a:t>
            </a:r>
            <a:r>
              <a:rPr lang="cs-CZ" altLang="cs-CZ" i="1" baseline="-25000" dirty="0"/>
              <a:t>0</a:t>
            </a:r>
            <a:r>
              <a:rPr lang="cs-CZ" altLang="cs-CZ" i="1" dirty="0"/>
              <a:t>·e</a:t>
            </a:r>
            <a:r>
              <a:rPr lang="cs-CZ" altLang="cs-CZ" i="1" baseline="30000" dirty="0"/>
              <a:t>-</a:t>
            </a:r>
            <a:r>
              <a:rPr lang="cs-CZ" altLang="cs-CZ" baseline="30000" dirty="0">
                <a:latin typeface="Symbol" panose="05050102010706020507" pitchFamily="18" charset="2"/>
              </a:rPr>
              <a:t>m</a:t>
            </a:r>
            <a:r>
              <a:rPr lang="cs-CZ" altLang="cs-CZ" baseline="30000" dirty="0">
                <a:latin typeface="Calibri" panose="020F0502020204030204" pitchFamily="34" charset="0"/>
                <a:cs typeface="Calibri" panose="020F0502020204030204" pitchFamily="34" charset="0"/>
              </a:rPr>
              <a:t>·</a:t>
            </a:r>
            <a:r>
              <a:rPr lang="cs-CZ" altLang="cs-CZ" i="1" baseline="30000" dirty="0"/>
              <a:t>x</a:t>
            </a:r>
          </a:p>
          <a:p>
            <a:pPr eaLnBrk="1" hangingPunct="1">
              <a:lnSpc>
                <a:spcPct val="100000"/>
              </a:lnSpc>
              <a:buFontTx/>
              <a:buNone/>
            </a:pPr>
            <a:endParaRPr lang="cs-CZ" altLang="cs-CZ" sz="1600" i="1" dirty="0"/>
          </a:p>
          <a:p>
            <a:pPr eaLnBrk="1" hangingPunct="1">
              <a:lnSpc>
                <a:spcPct val="100000"/>
              </a:lnSpc>
              <a:buFontTx/>
              <a:buNone/>
            </a:pPr>
            <a:r>
              <a:rPr lang="cs-CZ" altLang="cs-CZ" sz="2000" i="1" dirty="0"/>
              <a:t>I</a:t>
            </a:r>
            <a:r>
              <a:rPr lang="cs-CZ" altLang="cs-CZ" sz="2000" dirty="0"/>
              <a:t> je intenzita záření prošlého vrstvou o tloušťce </a:t>
            </a:r>
            <a:r>
              <a:rPr lang="cs-CZ" altLang="cs-CZ" sz="2000" i="1" dirty="0"/>
              <a:t>x</a:t>
            </a:r>
            <a:r>
              <a:rPr lang="cs-CZ" altLang="cs-CZ" sz="2000" dirty="0"/>
              <a:t>, </a:t>
            </a:r>
            <a:r>
              <a:rPr lang="cs-CZ" altLang="cs-CZ" sz="2000" i="1" dirty="0"/>
              <a:t>I</a:t>
            </a:r>
            <a:r>
              <a:rPr lang="cs-CZ" altLang="cs-CZ" sz="2000" i="1" baseline="-25000" dirty="0"/>
              <a:t>0</a:t>
            </a:r>
            <a:r>
              <a:rPr lang="cs-CZ" altLang="cs-CZ" sz="2000" dirty="0"/>
              <a:t> je intenzita dopadajícího záření, </a:t>
            </a:r>
            <a:r>
              <a:rPr lang="cs-CZ" altLang="cs-CZ" sz="2000" dirty="0">
                <a:latin typeface="Symbol" panose="05050102010706020507" pitchFamily="18" charset="2"/>
              </a:rPr>
              <a:t>m</a:t>
            </a:r>
            <a:r>
              <a:rPr lang="cs-CZ" altLang="cs-CZ" sz="2000" dirty="0"/>
              <a:t> je </a:t>
            </a:r>
            <a:r>
              <a:rPr lang="cs-CZ" altLang="cs-CZ" sz="2000" b="1" dirty="0"/>
              <a:t>lineární koeficient útlumu</a:t>
            </a:r>
            <a:r>
              <a:rPr lang="cs-CZ" altLang="cs-CZ" sz="2000" dirty="0">
                <a:solidFill>
                  <a:srgbClr val="FFFFCC"/>
                </a:solidFill>
              </a:rPr>
              <a:t> </a:t>
            </a:r>
            <a:r>
              <a:rPr lang="cs-CZ" altLang="cs-CZ" sz="2000" dirty="0"/>
              <a:t>[m</a:t>
            </a:r>
            <a:r>
              <a:rPr lang="cs-CZ" altLang="cs-CZ" sz="2000" baseline="30000" dirty="0"/>
              <a:t>-1</a:t>
            </a:r>
            <a:r>
              <a:rPr lang="cs-CZ" altLang="cs-CZ" sz="2000" dirty="0"/>
              <a:t>], jenž závisí na energii fotonů, nukleonovém čísle atomů prostředí a na hustotě prostředí.</a:t>
            </a:r>
          </a:p>
        </p:txBody>
      </p:sp>
      <p:sp>
        <p:nvSpPr>
          <p:cNvPr id="2" name="TextovéPole 1">
            <a:extLst>
              <a:ext uri="{FF2B5EF4-FFF2-40B4-BE49-F238E27FC236}">
                <a16:creationId xmlns:a16="http://schemas.microsoft.com/office/drawing/2014/main" id="{D2F59D95-8EEF-AA74-4DEA-2AA27D37FE83}"/>
              </a:ext>
            </a:extLst>
          </p:cNvPr>
          <p:cNvSpPr txBox="1"/>
          <p:nvPr/>
        </p:nvSpPr>
        <p:spPr>
          <a:xfrm rot="5400000">
            <a:off x="9024731" y="3578087"/>
            <a:ext cx="4462669" cy="461665"/>
          </a:xfrm>
          <a:prstGeom prst="rect">
            <a:avLst/>
          </a:prstGeom>
          <a:noFill/>
        </p:spPr>
        <p:txBody>
          <a:bodyPr wrap="square" rtlCol="0">
            <a:spAutoFit/>
          </a:bodyPr>
          <a:lstStyle/>
          <a:p>
            <a:pPr algn="l"/>
            <a:r>
              <a:rPr lang="cs-CZ" dirty="0">
                <a:solidFill>
                  <a:srgbClr val="FF0000"/>
                </a:solidFill>
                <a:latin typeface="+mn-lt"/>
              </a:rPr>
              <a:t>Zas nějaká matematika </a:t>
            </a:r>
            <a:r>
              <a:rPr lang="cs-CZ" dirty="0">
                <a:solidFill>
                  <a:srgbClr val="FF0000"/>
                </a:solidFill>
                <a:latin typeface="+mn-lt"/>
                <a:sym typeface="Wingdings" panose="05000000000000000000" pitchFamily="2" charset="2"/>
              </a:rPr>
              <a:t></a:t>
            </a:r>
            <a:endParaRPr lang="en-GB" dirty="0" err="1">
              <a:solidFill>
                <a:srgbClr val="FF0000"/>
              </a:solidFill>
              <a:latin typeface="+mn-lt"/>
            </a:endParaRPr>
          </a:p>
        </p:txBody>
      </p:sp>
    </p:spTree>
    <p:extLst>
      <p:ext uri="{BB962C8B-B14F-4D97-AF65-F5344CB8AC3E}">
        <p14:creationId xmlns:p14="http://schemas.microsoft.com/office/powerpoint/2010/main" val="403416009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F9F592A3-035A-4787-B2C2-6D5A68017484}"/>
              </a:ext>
            </a:extLst>
          </p:cNvPr>
          <p:cNvSpPr>
            <a:spLocks noGrp="1" noChangeArrowheads="1"/>
          </p:cNvSpPr>
          <p:nvPr>
            <p:ph type="title"/>
          </p:nvPr>
        </p:nvSpPr>
        <p:spPr>
          <a:xfrm>
            <a:off x="1487256" y="398965"/>
            <a:ext cx="8642350" cy="451576"/>
          </a:xfrm>
        </p:spPr>
        <p:txBody>
          <a:bodyPr/>
          <a:lstStyle/>
          <a:p>
            <a:pPr eaLnBrk="1" hangingPunct="1"/>
            <a:r>
              <a:rPr lang="en-GB" altLang="cs-CZ" b="1" dirty="0" err="1"/>
              <a:t>Intera</a:t>
            </a:r>
            <a:r>
              <a:rPr lang="cs-CZ" altLang="cs-CZ" b="1" dirty="0" err="1"/>
              <a:t>kce</a:t>
            </a:r>
            <a:r>
              <a:rPr lang="cs-CZ" altLang="cs-CZ" b="1" dirty="0"/>
              <a:t> fotonového záření (</a:t>
            </a:r>
            <a:r>
              <a:rPr lang="cs-CZ" altLang="cs-CZ" b="1" dirty="0" err="1"/>
              <a:t>rtg</a:t>
            </a:r>
            <a:r>
              <a:rPr lang="cs-CZ" altLang="cs-CZ" b="1" dirty="0"/>
              <a:t>, </a:t>
            </a:r>
            <a:r>
              <a:rPr lang="cs-CZ" altLang="cs-CZ" b="1" dirty="0">
                <a:latin typeface="Symbol" panose="05050102010706020507" pitchFamily="18" charset="2"/>
              </a:rPr>
              <a:t>g</a:t>
            </a:r>
            <a:r>
              <a:rPr lang="cs-CZ" altLang="cs-CZ" b="1" dirty="0"/>
              <a:t>)</a:t>
            </a:r>
            <a:endParaRPr lang="en-GB" altLang="cs-CZ" b="1" dirty="0"/>
          </a:p>
        </p:txBody>
      </p:sp>
      <p:sp>
        <p:nvSpPr>
          <p:cNvPr id="34819" name="Rectangle 3">
            <a:extLst>
              <a:ext uri="{FF2B5EF4-FFF2-40B4-BE49-F238E27FC236}">
                <a16:creationId xmlns:a16="http://schemas.microsoft.com/office/drawing/2014/main" id="{F905204F-2530-4766-9E33-2DC2B41E67A8}"/>
              </a:ext>
            </a:extLst>
          </p:cNvPr>
          <p:cNvSpPr>
            <a:spLocks noGrp="1" noChangeArrowheads="1"/>
          </p:cNvSpPr>
          <p:nvPr>
            <p:ph type="body" idx="1"/>
          </p:nvPr>
        </p:nvSpPr>
        <p:spPr>
          <a:xfrm>
            <a:off x="609600" y="1058360"/>
            <a:ext cx="11214538" cy="5400675"/>
          </a:xfrm>
          <a:solidFill>
            <a:schemeClr val="bg1">
              <a:alpha val="30196"/>
            </a:schemeClr>
          </a:solidFill>
        </p:spPr>
        <p:txBody>
          <a:bodyPr/>
          <a:lstStyle/>
          <a:p>
            <a:pPr eaLnBrk="1" hangingPunct="1">
              <a:lnSpc>
                <a:spcPct val="100000"/>
              </a:lnSpc>
              <a:buFont typeface="Wingdings" panose="05000000000000000000" pitchFamily="2" charset="2"/>
              <a:buChar char="Ø"/>
            </a:pPr>
            <a:r>
              <a:rPr lang="cs-CZ" altLang="cs-CZ" sz="2000" b="1" dirty="0"/>
              <a:t>Fotoelektrický jev a </a:t>
            </a:r>
            <a:r>
              <a:rPr lang="cs-CZ" altLang="cs-CZ" sz="2000" b="1" dirty="0" err="1"/>
              <a:t>Comptonův</a:t>
            </a:r>
            <a:r>
              <a:rPr lang="cs-CZ" altLang="cs-CZ" sz="2000" b="1" dirty="0"/>
              <a:t> rozptyl </a:t>
            </a:r>
            <a:r>
              <a:rPr lang="cs-CZ" altLang="cs-CZ" sz="2000" dirty="0"/>
              <a:t>již byl popsán v přednášce o rentgenových zobrazovacích metodách.</a:t>
            </a:r>
            <a:r>
              <a:rPr lang="en-GB" altLang="cs-CZ" sz="2000" dirty="0"/>
              <a:t> </a:t>
            </a:r>
            <a:endParaRPr lang="cs-CZ" altLang="cs-CZ" sz="2000" dirty="0"/>
          </a:p>
          <a:p>
            <a:pPr eaLnBrk="1" hangingPunct="1">
              <a:lnSpc>
                <a:spcPct val="100000"/>
              </a:lnSpc>
              <a:buFont typeface="Wingdings" panose="05000000000000000000" pitchFamily="2" charset="2"/>
              <a:buChar char="Ø"/>
            </a:pPr>
            <a:r>
              <a:rPr lang="cs-CZ" altLang="cs-CZ" sz="2000" b="1" dirty="0"/>
              <a:t>Při velmi vysokých energiích fotonů dochází ke tvorbě elektron-pozitronových párů</a:t>
            </a:r>
            <a:r>
              <a:rPr lang="cs-CZ" altLang="cs-CZ" sz="2000" dirty="0"/>
              <a:t>. Energie fotonu je transformována do hmotnosti a kinetické energie elektronu a pozitronu</a:t>
            </a:r>
            <a:r>
              <a:rPr lang="en-GB" altLang="cs-CZ" sz="2000" dirty="0"/>
              <a:t>. </a:t>
            </a:r>
            <a:r>
              <a:rPr lang="cs-CZ" altLang="cs-CZ" sz="2000" dirty="0"/>
              <a:t>Vztah mezi hmotností a energií každé částice je dán vztahem</a:t>
            </a:r>
            <a:r>
              <a:rPr lang="en-GB" altLang="cs-CZ" sz="2000" dirty="0"/>
              <a:t>:</a:t>
            </a:r>
            <a:endParaRPr lang="cs-CZ" altLang="cs-CZ" sz="2000" dirty="0"/>
          </a:p>
          <a:p>
            <a:pPr eaLnBrk="1" hangingPunct="1">
              <a:lnSpc>
                <a:spcPct val="100000"/>
              </a:lnSpc>
              <a:buFont typeface="Wingdings" panose="05000000000000000000" pitchFamily="2" charset="2"/>
              <a:buChar char="Ø"/>
            </a:pPr>
            <a:endParaRPr lang="en-GB" altLang="cs-CZ" sz="2000" i="1" dirty="0"/>
          </a:p>
          <a:p>
            <a:pPr algn="ctr" eaLnBrk="1" hangingPunct="1">
              <a:lnSpc>
                <a:spcPct val="100000"/>
              </a:lnSpc>
              <a:buFontTx/>
              <a:buNone/>
            </a:pPr>
            <a:r>
              <a:rPr lang="en-GB" altLang="cs-CZ" sz="2400" i="1" dirty="0"/>
              <a:t>E = m</a:t>
            </a:r>
            <a:r>
              <a:rPr lang="en-GB" altLang="cs-CZ" sz="2400" i="1" baseline="-25000" dirty="0"/>
              <a:t>0</a:t>
            </a:r>
            <a:r>
              <a:rPr lang="en-GB" altLang="cs-CZ" sz="2400" i="1" dirty="0">
                <a:latin typeface="Calibri" panose="020F0502020204030204" pitchFamily="34" charset="0"/>
                <a:cs typeface="Calibri" panose="020F0502020204030204" pitchFamily="34" charset="0"/>
              </a:rPr>
              <a:t>·</a:t>
            </a:r>
            <a:r>
              <a:rPr lang="en-GB" altLang="cs-CZ" sz="2400" i="1" baseline="-25000" dirty="0"/>
              <a:t> </a:t>
            </a:r>
            <a:r>
              <a:rPr lang="en-GB" altLang="cs-CZ" sz="2400" i="1" dirty="0"/>
              <a:t>c</a:t>
            </a:r>
            <a:r>
              <a:rPr lang="en-GB" altLang="cs-CZ" sz="2400" i="1" baseline="30000" dirty="0"/>
              <a:t>2 </a:t>
            </a:r>
            <a:r>
              <a:rPr lang="en-GB" altLang="cs-CZ" sz="2400" i="1" dirty="0"/>
              <a:t>(= </a:t>
            </a:r>
            <a:r>
              <a:rPr lang="en-GB" altLang="cs-CZ" sz="2000" dirty="0"/>
              <a:t>0,51 MeV)</a:t>
            </a:r>
            <a:r>
              <a:rPr lang="en-GB" altLang="cs-CZ" sz="2800" dirty="0"/>
              <a:t>,</a:t>
            </a:r>
          </a:p>
          <a:p>
            <a:pPr eaLnBrk="1" hangingPunct="1">
              <a:lnSpc>
                <a:spcPct val="100000"/>
              </a:lnSpc>
              <a:buFont typeface="Wingdings" panose="05000000000000000000" pitchFamily="2" charset="2"/>
              <a:buNone/>
            </a:pPr>
            <a:endParaRPr lang="cs-CZ" altLang="cs-CZ" sz="2400" i="1" dirty="0"/>
          </a:p>
          <a:p>
            <a:pPr eaLnBrk="1" hangingPunct="1">
              <a:lnSpc>
                <a:spcPct val="100000"/>
              </a:lnSpc>
              <a:buFont typeface="Wingdings" panose="05000000000000000000" pitchFamily="2" charset="2"/>
              <a:buNone/>
            </a:pPr>
            <a:r>
              <a:rPr lang="cs-CZ" altLang="cs-CZ" sz="2000" dirty="0"/>
              <a:t>kde</a:t>
            </a:r>
            <a:r>
              <a:rPr lang="cs-CZ" altLang="cs-CZ" sz="2000" i="1" dirty="0"/>
              <a:t> </a:t>
            </a:r>
            <a:r>
              <a:rPr lang="en-GB" altLang="cs-CZ" sz="2000" i="1" dirty="0"/>
              <a:t>m</a:t>
            </a:r>
            <a:r>
              <a:rPr lang="en-GB" altLang="cs-CZ" sz="2000" i="1" baseline="-25000" dirty="0"/>
              <a:t>0</a:t>
            </a:r>
            <a:r>
              <a:rPr lang="en-GB" altLang="cs-CZ" sz="2000" dirty="0"/>
              <a:t> </a:t>
            </a:r>
            <a:r>
              <a:rPr lang="cs-CZ" altLang="cs-CZ" sz="2000" dirty="0"/>
              <a:t>je klidová hmotnost elektronu nebo pozitronu (jejich hmotnosti jsou stejné</a:t>
            </a:r>
            <a:r>
              <a:rPr lang="en-GB" altLang="cs-CZ" sz="2000" dirty="0"/>
              <a:t>), </a:t>
            </a:r>
            <a:r>
              <a:rPr lang="en-GB" altLang="cs-CZ" sz="2000" i="1" dirty="0"/>
              <a:t>c</a:t>
            </a:r>
            <a:r>
              <a:rPr lang="en-GB" altLang="cs-CZ" sz="2000" dirty="0"/>
              <a:t> </a:t>
            </a:r>
            <a:r>
              <a:rPr lang="cs-CZ" altLang="cs-CZ" sz="2000" dirty="0"/>
              <a:t>je rychlost světla ve vakuu. Energie fotonu </a:t>
            </a:r>
            <a:r>
              <a:rPr lang="cs-CZ" altLang="cs-CZ" sz="2000" i="1" dirty="0"/>
              <a:t>E</a:t>
            </a:r>
            <a:r>
              <a:rPr lang="cs-CZ" altLang="cs-CZ" sz="2000" dirty="0"/>
              <a:t> musí být vyšší než </a:t>
            </a:r>
            <a:r>
              <a:rPr lang="cs-CZ" altLang="cs-CZ" sz="2000" i="1" dirty="0"/>
              <a:t>dvojnásobek</a:t>
            </a:r>
            <a:r>
              <a:rPr lang="cs-CZ" altLang="cs-CZ" sz="2000" dirty="0"/>
              <a:t> energie vypočtené podle předchozího vzorce (tj. 1,02 </a:t>
            </a:r>
            <a:r>
              <a:rPr lang="cs-CZ" altLang="cs-CZ" sz="2000" dirty="0" err="1"/>
              <a:t>MeV</a:t>
            </a:r>
            <a:r>
              <a:rPr lang="cs-CZ" altLang="cs-CZ" sz="2000" dirty="0"/>
              <a:t>). Můžeme napsat:</a:t>
            </a:r>
          </a:p>
          <a:p>
            <a:pPr eaLnBrk="1" hangingPunct="1">
              <a:lnSpc>
                <a:spcPct val="100000"/>
              </a:lnSpc>
              <a:buFont typeface="Wingdings" panose="05000000000000000000" pitchFamily="2" charset="2"/>
              <a:buNone/>
            </a:pPr>
            <a:endParaRPr lang="cs-CZ" altLang="cs-CZ" sz="2000" i="1" dirty="0"/>
          </a:p>
          <a:p>
            <a:pPr algn="ctr" eaLnBrk="1" hangingPunct="1">
              <a:lnSpc>
                <a:spcPct val="100000"/>
              </a:lnSpc>
              <a:buFontTx/>
              <a:buNone/>
            </a:pPr>
            <a:r>
              <a:rPr lang="cs-CZ" altLang="cs-CZ" sz="2400" i="1" dirty="0"/>
              <a:t>E = </a:t>
            </a:r>
            <a:r>
              <a:rPr lang="cs-CZ" altLang="cs-CZ" sz="2400" i="1" dirty="0" err="1"/>
              <a:t>h</a:t>
            </a:r>
            <a:r>
              <a:rPr lang="cs-CZ" altLang="cs-CZ" sz="2400" i="1" dirty="0" err="1">
                <a:latin typeface="Calibri" panose="020F0502020204030204" pitchFamily="34" charset="0"/>
                <a:cs typeface="Calibri" panose="020F0502020204030204" pitchFamily="34" charset="0"/>
              </a:rPr>
              <a:t>·</a:t>
            </a:r>
            <a:r>
              <a:rPr lang="cs-CZ" altLang="cs-CZ" sz="2400" i="1" dirty="0" err="1"/>
              <a:t>f</a:t>
            </a:r>
            <a:r>
              <a:rPr lang="cs-CZ" altLang="cs-CZ" sz="2400" i="1" dirty="0"/>
              <a:t> = (</a:t>
            </a:r>
            <a:r>
              <a:rPr lang="en-GB" altLang="cs-CZ" sz="2400" i="1" dirty="0"/>
              <a:t>m</a:t>
            </a:r>
            <a:r>
              <a:rPr lang="en-GB" altLang="cs-CZ" sz="2400" i="1" baseline="-25000" dirty="0"/>
              <a:t>0</a:t>
            </a:r>
            <a:r>
              <a:rPr lang="en-GB" altLang="cs-CZ" sz="2400" i="1" dirty="0">
                <a:latin typeface="Calibri" panose="020F0502020204030204" pitchFamily="34" charset="0"/>
                <a:cs typeface="Calibri" panose="020F0502020204030204" pitchFamily="34" charset="0"/>
              </a:rPr>
              <a:t>·</a:t>
            </a:r>
            <a:r>
              <a:rPr lang="en-GB" altLang="cs-CZ" sz="2400" i="1" baseline="-25000" dirty="0"/>
              <a:t> </a:t>
            </a:r>
            <a:r>
              <a:rPr lang="en-GB" altLang="cs-CZ" sz="2400" i="1" dirty="0"/>
              <a:t>c</a:t>
            </a:r>
            <a:r>
              <a:rPr lang="en-GB" altLang="cs-CZ" sz="2400" i="1" baseline="30000" dirty="0"/>
              <a:t>2</a:t>
            </a:r>
            <a:r>
              <a:rPr lang="cs-CZ" altLang="cs-CZ" sz="2400" i="1" dirty="0"/>
              <a:t> + E</a:t>
            </a:r>
            <a:r>
              <a:rPr lang="cs-CZ" altLang="cs-CZ" sz="2400" i="1" baseline="-25000" dirty="0"/>
              <a:t>k1</a:t>
            </a:r>
            <a:r>
              <a:rPr lang="cs-CZ" altLang="cs-CZ" sz="2400" i="1" dirty="0"/>
              <a:t>) + (</a:t>
            </a:r>
            <a:r>
              <a:rPr lang="en-GB" altLang="cs-CZ" sz="2400" i="1" dirty="0"/>
              <a:t>m</a:t>
            </a:r>
            <a:r>
              <a:rPr lang="en-GB" altLang="cs-CZ" sz="2400" i="1" baseline="-25000" dirty="0"/>
              <a:t>0</a:t>
            </a:r>
            <a:r>
              <a:rPr lang="en-GB" altLang="cs-CZ" sz="2400" i="1" dirty="0">
                <a:latin typeface="Calibri" panose="020F0502020204030204" pitchFamily="34" charset="0"/>
                <a:cs typeface="Calibri" panose="020F0502020204030204" pitchFamily="34" charset="0"/>
              </a:rPr>
              <a:t>·</a:t>
            </a:r>
            <a:r>
              <a:rPr lang="en-GB" altLang="cs-CZ" sz="2400" i="1" baseline="-25000" dirty="0"/>
              <a:t> </a:t>
            </a:r>
            <a:r>
              <a:rPr lang="en-GB" altLang="cs-CZ" sz="2400" i="1" dirty="0"/>
              <a:t>c</a:t>
            </a:r>
            <a:r>
              <a:rPr lang="en-GB" altLang="cs-CZ" sz="2400" i="1" baseline="30000" dirty="0"/>
              <a:t>2</a:t>
            </a:r>
            <a:r>
              <a:rPr lang="cs-CZ" altLang="cs-CZ" sz="2400" i="1" dirty="0"/>
              <a:t> + E</a:t>
            </a:r>
            <a:r>
              <a:rPr lang="cs-CZ" altLang="cs-CZ" sz="2400" i="1" baseline="-25000" dirty="0"/>
              <a:t>k2</a:t>
            </a:r>
            <a:r>
              <a:rPr lang="cs-CZ" altLang="cs-CZ" sz="2400" i="1" dirty="0"/>
              <a:t>)</a:t>
            </a:r>
          </a:p>
          <a:p>
            <a:pPr algn="ctr" eaLnBrk="1" hangingPunct="1">
              <a:lnSpc>
                <a:spcPct val="100000"/>
              </a:lnSpc>
              <a:buFontTx/>
              <a:buNone/>
            </a:pPr>
            <a:endParaRPr lang="cs-CZ" altLang="cs-CZ" sz="2400" dirty="0"/>
          </a:p>
          <a:p>
            <a:pPr eaLnBrk="1" hangingPunct="1">
              <a:lnSpc>
                <a:spcPct val="100000"/>
              </a:lnSpc>
              <a:buFont typeface="Wingdings" panose="05000000000000000000" pitchFamily="2" charset="2"/>
              <a:buChar char="Ø"/>
            </a:pPr>
            <a:r>
              <a:rPr lang="cs-CZ" altLang="cs-CZ" sz="2000" dirty="0"/>
              <a:t>Výrazy v závorkách: energetické ekvivalenty hmotnosti tvořených částic, </a:t>
            </a:r>
            <a:r>
              <a:rPr lang="cs-CZ" altLang="cs-CZ" sz="2000" i="1" dirty="0"/>
              <a:t>E</a:t>
            </a:r>
            <a:r>
              <a:rPr lang="cs-CZ" altLang="cs-CZ" sz="2000" i="1" baseline="-25000" dirty="0"/>
              <a:t>k1</a:t>
            </a:r>
            <a:r>
              <a:rPr lang="cs-CZ" altLang="cs-CZ" sz="2000" dirty="0"/>
              <a:t> a </a:t>
            </a:r>
            <a:r>
              <a:rPr lang="cs-CZ" altLang="cs-CZ" sz="2000" i="1" dirty="0"/>
              <a:t>E</a:t>
            </a:r>
            <a:r>
              <a:rPr lang="cs-CZ" altLang="cs-CZ" sz="2000" i="1" baseline="-25000" dirty="0"/>
              <a:t>k2</a:t>
            </a:r>
            <a:r>
              <a:rPr lang="cs-CZ" altLang="cs-CZ" sz="2000" dirty="0"/>
              <a:t>  jsou kinetické energie těchto částic. Pozitron obvykle rychle interaguje (anihiluje) s jakýmkoliv blízkým elektronem a vznikají dva fotony, každý s energií 0,51 </a:t>
            </a:r>
            <a:r>
              <a:rPr lang="cs-CZ" altLang="cs-CZ" sz="2000" dirty="0" err="1"/>
              <a:t>MeV</a:t>
            </a:r>
            <a:r>
              <a:rPr lang="cs-CZ" altLang="cs-CZ" sz="2000" dirty="0"/>
              <a:t>. </a:t>
            </a:r>
            <a:endParaRPr lang="cs-CZ" altLang="cs-CZ" sz="1800" dirty="0"/>
          </a:p>
        </p:txBody>
      </p:sp>
    </p:spTree>
    <p:extLst>
      <p:ext uri="{BB962C8B-B14F-4D97-AF65-F5344CB8AC3E}">
        <p14:creationId xmlns:p14="http://schemas.microsoft.com/office/powerpoint/2010/main" val="68167658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BE3BF790-9149-42A0-B174-608FC39E4024}"/>
              </a:ext>
            </a:extLst>
          </p:cNvPr>
          <p:cNvSpPr>
            <a:spLocks noGrp="1" noChangeArrowheads="1"/>
          </p:cNvSpPr>
          <p:nvPr>
            <p:ph type="title"/>
          </p:nvPr>
        </p:nvSpPr>
        <p:spPr/>
        <p:txBody>
          <a:bodyPr/>
          <a:lstStyle/>
          <a:p>
            <a:pPr eaLnBrk="1" hangingPunct="1"/>
            <a:r>
              <a:rPr lang="cs-CZ" altLang="cs-CZ" b="1" dirty="0"/>
              <a:t>Tvorba elektron-pozitronových párů</a:t>
            </a:r>
            <a:br>
              <a:rPr lang="cs-CZ" altLang="cs-CZ" b="1" dirty="0">
                <a:solidFill>
                  <a:schemeClr val="tx1"/>
                </a:solidFill>
              </a:rPr>
            </a:br>
            <a:r>
              <a:rPr lang="cs-CZ" altLang="cs-CZ" sz="2000" b="1" dirty="0">
                <a:solidFill>
                  <a:schemeClr val="tx1"/>
                </a:solidFill>
              </a:rPr>
              <a:t>(a následná anihilace pozitronu)</a:t>
            </a:r>
          </a:p>
        </p:txBody>
      </p:sp>
      <p:pic>
        <p:nvPicPr>
          <p:cNvPr id="36867" name="Picture 3" descr="u3_20">
            <a:extLst>
              <a:ext uri="{FF2B5EF4-FFF2-40B4-BE49-F238E27FC236}">
                <a16:creationId xmlns:a16="http://schemas.microsoft.com/office/drawing/2014/main" id="{C595DDDF-4480-4502-868B-F28CD03B44E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628096" y="1894491"/>
            <a:ext cx="5354637" cy="4525963"/>
          </a:xfrm>
          <a:noFill/>
        </p:spPr>
      </p:pic>
    </p:spTree>
    <p:extLst>
      <p:ext uri="{BB962C8B-B14F-4D97-AF65-F5344CB8AC3E}">
        <p14:creationId xmlns:p14="http://schemas.microsoft.com/office/powerpoint/2010/main" val="382246326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46A43B9D-1231-4AEA-97FA-63BCF708852D}"/>
              </a:ext>
            </a:extLst>
          </p:cNvPr>
          <p:cNvSpPr>
            <a:spLocks noGrp="1" noChangeArrowheads="1"/>
          </p:cNvSpPr>
          <p:nvPr>
            <p:ph type="title"/>
          </p:nvPr>
        </p:nvSpPr>
        <p:spPr>
          <a:xfrm>
            <a:off x="1091652" y="395287"/>
            <a:ext cx="8229600" cy="649288"/>
          </a:xfrm>
        </p:spPr>
        <p:txBody>
          <a:bodyPr/>
          <a:lstStyle/>
          <a:p>
            <a:pPr eaLnBrk="1" hangingPunct="1"/>
            <a:r>
              <a:rPr lang="cs-CZ" altLang="cs-CZ" b="1" dirty="0"/>
              <a:t>Interakce korpuskulárního záření</a:t>
            </a:r>
          </a:p>
        </p:txBody>
      </p:sp>
      <p:sp>
        <p:nvSpPr>
          <p:cNvPr id="38915" name="Rectangle 3">
            <a:extLst>
              <a:ext uri="{FF2B5EF4-FFF2-40B4-BE49-F238E27FC236}">
                <a16:creationId xmlns:a16="http://schemas.microsoft.com/office/drawing/2014/main" id="{77A35D2A-3E49-4752-B068-70C22842DC4D}"/>
              </a:ext>
            </a:extLst>
          </p:cNvPr>
          <p:cNvSpPr>
            <a:spLocks noGrp="1" noChangeArrowheads="1"/>
          </p:cNvSpPr>
          <p:nvPr>
            <p:ph type="body" idx="1"/>
          </p:nvPr>
        </p:nvSpPr>
        <p:spPr>
          <a:xfrm>
            <a:off x="851338" y="1412875"/>
            <a:ext cx="10678510" cy="5111750"/>
          </a:xfrm>
          <a:solidFill>
            <a:schemeClr val="bg1">
              <a:alpha val="30196"/>
            </a:schemeClr>
          </a:solidFill>
        </p:spPr>
        <p:txBody>
          <a:bodyPr/>
          <a:lstStyle/>
          <a:p>
            <a:pPr marL="0" indent="17463" eaLnBrk="1" hangingPunct="1">
              <a:lnSpc>
                <a:spcPct val="100000"/>
              </a:lnSpc>
              <a:buFont typeface="Wingdings" panose="05000000000000000000" pitchFamily="2" charset="2"/>
              <a:buChar char="Ø"/>
            </a:pPr>
            <a:r>
              <a:rPr lang="cs-CZ" altLang="cs-CZ" sz="2200" b="1" dirty="0">
                <a:latin typeface="Symbol" panose="05050102010706020507" pitchFamily="18" charset="2"/>
              </a:rPr>
              <a:t>b</a:t>
            </a:r>
            <a:r>
              <a:rPr lang="cs-CZ" altLang="cs-CZ" sz="2200" b="1" dirty="0"/>
              <a:t>-záření</a:t>
            </a:r>
            <a:r>
              <a:rPr lang="cs-CZ" altLang="cs-CZ" sz="2200" b="1" dirty="0">
                <a:latin typeface="Symbol" panose="05050102010706020507" pitchFamily="18" charset="2"/>
              </a:rPr>
              <a:t> </a:t>
            </a:r>
            <a:r>
              <a:rPr lang="cs-CZ" altLang="cs-CZ" sz="2200" b="1" dirty="0"/>
              <a:t>= </a:t>
            </a:r>
            <a:r>
              <a:rPr lang="cs-CZ" altLang="cs-CZ" sz="2200" dirty="0"/>
              <a:t>rychlé elektrony nebo pozitrony – ionizují prostředí mechanismem stejným jako při vzniku </a:t>
            </a:r>
            <a:r>
              <a:rPr lang="cs-CZ" altLang="cs-CZ" sz="2200" dirty="0" err="1"/>
              <a:t>rtg</a:t>
            </a:r>
            <a:r>
              <a:rPr lang="cs-CZ" altLang="cs-CZ" sz="2200" dirty="0"/>
              <a:t> záření. Dráha </a:t>
            </a:r>
            <a:r>
              <a:rPr lang="cs-CZ" altLang="cs-CZ" sz="2200" dirty="0">
                <a:latin typeface="Symbol" panose="05050102010706020507" pitchFamily="18" charset="2"/>
              </a:rPr>
              <a:t>b</a:t>
            </a:r>
            <a:r>
              <a:rPr lang="cs-CZ" altLang="cs-CZ" sz="2200" dirty="0"/>
              <a:t>-částic je ve vodném prostředí několik milimetrů až centimetrů.</a:t>
            </a:r>
          </a:p>
          <a:p>
            <a:pPr marL="0" indent="17463" eaLnBrk="1" hangingPunct="1">
              <a:lnSpc>
                <a:spcPct val="100000"/>
              </a:lnSpc>
              <a:buFont typeface="Wingdings" panose="05000000000000000000" pitchFamily="2" charset="2"/>
              <a:buNone/>
            </a:pPr>
            <a:endParaRPr lang="cs-CZ" altLang="cs-CZ" sz="2100" b="1" dirty="0"/>
          </a:p>
          <a:p>
            <a:pPr marL="0" indent="17463" eaLnBrk="1" hangingPunct="1">
              <a:lnSpc>
                <a:spcPct val="100000"/>
              </a:lnSpc>
              <a:buFont typeface="Wingdings" panose="05000000000000000000" pitchFamily="2" charset="2"/>
              <a:buChar char="Ø"/>
            </a:pPr>
            <a:r>
              <a:rPr lang="cs-CZ" altLang="cs-CZ" sz="2200" b="1" dirty="0">
                <a:latin typeface="Symbol" panose="05050102010706020507" pitchFamily="18" charset="2"/>
              </a:rPr>
              <a:t>a</a:t>
            </a:r>
            <a:r>
              <a:rPr lang="cs-CZ" altLang="cs-CZ" sz="2200" b="1" dirty="0"/>
              <a:t>-záření</a:t>
            </a:r>
            <a:r>
              <a:rPr lang="cs-CZ" altLang="cs-CZ" sz="2200" b="1" dirty="0">
                <a:solidFill>
                  <a:srgbClr val="FFFFCC"/>
                </a:solidFill>
                <a:latin typeface="Symbol" panose="05050102010706020507" pitchFamily="18" charset="2"/>
              </a:rPr>
              <a:t> </a:t>
            </a:r>
            <a:r>
              <a:rPr lang="cs-CZ" altLang="cs-CZ" sz="2200" dirty="0"/>
              <a:t>ionizuje přímo nárazy. Podél jeho velmi krátké dráhy (</a:t>
            </a:r>
            <a:r>
              <a:rPr lang="cs-CZ" altLang="cs-CZ" sz="2200" dirty="0">
                <a:latin typeface="Symbol" panose="05050102010706020507" pitchFamily="18" charset="2"/>
              </a:rPr>
              <a:t>m</a:t>
            </a:r>
            <a:r>
              <a:rPr lang="cs-CZ" altLang="cs-CZ" sz="2200" dirty="0"/>
              <a:t>m) se v prostředí vytváří velké množství iontů a volných radikálů, takže ztrácí velmi rychle svou energii (= velmi vysoká hodnota LET).</a:t>
            </a:r>
          </a:p>
          <a:p>
            <a:pPr marL="0" indent="17463" eaLnBrk="1" hangingPunct="1">
              <a:lnSpc>
                <a:spcPct val="100000"/>
              </a:lnSpc>
              <a:buFont typeface="Wingdings" panose="05000000000000000000" pitchFamily="2" charset="2"/>
              <a:buNone/>
            </a:pPr>
            <a:endParaRPr lang="cs-CZ" altLang="cs-CZ" sz="2100" b="1" dirty="0"/>
          </a:p>
          <a:p>
            <a:pPr marL="0" indent="17463" eaLnBrk="1" hangingPunct="1">
              <a:lnSpc>
                <a:spcPct val="100000"/>
              </a:lnSpc>
              <a:buFont typeface="Wingdings" panose="05000000000000000000" pitchFamily="2" charset="2"/>
              <a:buChar char="Ø"/>
            </a:pPr>
            <a:r>
              <a:rPr lang="cs-CZ" altLang="cs-CZ" sz="2200" b="1" dirty="0"/>
              <a:t>Neutrony</a:t>
            </a:r>
            <a:r>
              <a:rPr lang="cs-CZ" altLang="cs-CZ" sz="2200" dirty="0"/>
              <a:t> ionizují pružnými a nepružnými srážkami s jádry atomů. Výsledky </a:t>
            </a:r>
            <a:r>
              <a:rPr lang="cs-CZ" altLang="cs-CZ" sz="2200" b="1" dirty="0"/>
              <a:t>pružných srážek (rozptylu)</a:t>
            </a:r>
            <a:r>
              <a:rPr lang="cs-CZ" altLang="cs-CZ" sz="2200" dirty="0"/>
              <a:t> se liší dle poměru hmotnosti neutronu a hmotnosti atomových jader. Jestliže </a:t>
            </a:r>
            <a:r>
              <a:rPr lang="cs-CZ" altLang="cs-CZ" sz="2200" b="1" dirty="0"/>
              <a:t>rychlý neutron</a:t>
            </a:r>
            <a:r>
              <a:rPr lang="cs-CZ" altLang="cs-CZ" sz="2200" dirty="0"/>
              <a:t> zasáhne jádro těžkého prvku, odrazí se téměř bez ztráty energie. Srážky s lehkými jádry vedou k velkým ztrátám energie. Při </a:t>
            </a:r>
            <a:r>
              <a:rPr lang="cs-CZ" altLang="cs-CZ" sz="2200" b="1" dirty="0"/>
              <a:t>nepružném rozptylu</a:t>
            </a:r>
            <a:r>
              <a:rPr lang="cs-CZ" altLang="cs-CZ" sz="2200" dirty="0"/>
              <a:t> </a:t>
            </a:r>
            <a:r>
              <a:rPr lang="cs-CZ" altLang="cs-CZ" sz="2200" b="1" dirty="0"/>
              <a:t>pomalé (moderované, tepelné) neutrony</a:t>
            </a:r>
            <a:r>
              <a:rPr lang="cs-CZ" altLang="cs-CZ" sz="2200" dirty="0"/>
              <a:t> pronikají do jádra, a pokud jsou znovu emitovány, pak nemají stejnou energii jako dopadající neutrony. Mohou také vyvolat emisi jiných částic nebo způsobit štěpení těžkých jader</a:t>
            </a:r>
            <a:r>
              <a:rPr lang="en-GB" altLang="cs-CZ" sz="2200" dirty="0"/>
              <a:t>.</a:t>
            </a:r>
          </a:p>
        </p:txBody>
      </p:sp>
    </p:spTree>
    <p:extLst>
      <p:ext uri="{BB962C8B-B14F-4D97-AF65-F5344CB8AC3E}">
        <p14:creationId xmlns:p14="http://schemas.microsoft.com/office/powerpoint/2010/main" val="156621576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CAC5DD14-D2B5-40C3-8476-A89EC4C6E095}"/>
              </a:ext>
            </a:extLst>
          </p:cNvPr>
          <p:cNvSpPr>
            <a:spLocks noGrp="1" noChangeArrowheads="1"/>
          </p:cNvSpPr>
          <p:nvPr>
            <p:ph type="title"/>
          </p:nvPr>
        </p:nvSpPr>
        <p:spPr>
          <a:xfrm>
            <a:off x="504497" y="274638"/>
            <a:ext cx="9839653" cy="1143000"/>
          </a:xfrm>
        </p:spPr>
        <p:txBody>
          <a:bodyPr/>
          <a:lstStyle/>
          <a:p>
            <a:pPr eaLnBrk="1" hangingPunct="1"/>
            <a:r>
              <a:rPr lang="cs-CZ" altLang="cs-CZ" sz="3600" b="1" dirty="0"/>
              <a:t>Hlavní veličiny a jednotky používané pro měření ionizujícího záření</a:t>
            </a:r>
            <a:endParaRPr lang="en-GB" altLang="cs-CZ" sz="3600" b="1" dirty="0"/>
          </a:p>
        </p:txBody>
      </p:sp>
      <p:sp>
        <p:nvSpPr>
          <p:cNvPr id="40963" name="Rectangle 3">
            <a:extLst>
              <a:ext uri="{FF2B5EF4-FFF2-40B4-BE49-F238E27FC236}">
                <a16:creationId xmlns:a16="http://schemas.microsoft.com/office/drawing/2014/main" id="{5F05E800-3164-4BB7-A9C2-D0DB496F5FCC}"/>
              </a:ext>
            </a:extLst>
          </p:cNvPr>
          <p:cNvSpPr>
            <a:spLocks noGrp="1" noChangeArrowheads="1"/>
          </p:cNvSpPr>
          <p:nvPr>
            <p:ph type="body" idx="1"/>
          </p:nvPr>
        </p:nvSpPr>
        <p:spPr>
          <a:xfrm>
            <a:off x="504497" y="1412875"/>
            <a:ext cx="10689020" cy="5111750"/>
          </a:xfrm>
          <a:solidFill>
            <a:schemeClr val="bg1">
              <a:alpha val="30196"/>
            </a:schemeClr>
          </a:solidFill>
        </p:spPr>
        <p:txBody>
          <a:bodyPr/>
          <a:lstStyle/>
          <a:p>
            <a:pPr marL="0" indent="17463" eaLnBrk="1" hangingPunct="1">
              <a:lnSpc>
                <a:spcPct val="100000"/>
              </a:lnSpc>
              <a:buFont typeface="Wingdings" panose="05000000000000000000" pitchFamily="2" charset="2"/>
              <a:buChar char="Ø"/>
            </a:pPr>
            <a:r>
              <a:rPr lang="cs-CZ" altLang="cs-CZ" sz="2000" dirty="0"/>
              <a:t>Absolutní hodnota energie částic je velmi malá. Proto byla zavedena jednotka </a:t>
            </a:r>
            <a:r>
              <a:rPr lang="cs-CZ" altLang="cs-CZ" sz="2000" b="1" dirty="0"/>
              <a:t>elektronvolt (eV)</a:t>
            </a:r>
            <a:r>
              <a:rPr lang="en-GB" altLang="cs-CZ" sz="2000" dirty="0"/>
              <a:t>. 1 eV </a:t>
            </a:r>
            <a:r>
              <a:rPr lang="cs-CZ" altLang="cs-CZ" sz="2000" dirty="0"/>
              <a:t>je kinetická energie elektronu urychleného z klidu elektrostatickým polem o potenciálovém rozdílu </a:t>
            </a:r>
            <a:r>
              <a:rPr lang="en-GB" altLang="cs-CZ" sz="2000" dirty="0"/>
              <a:t>1 </a:t>
            </a:r>
            <a:r>
              <a:rPr lang="cs-CZ" altLang="cs-CZ" sz="2000" dirty="0"/>
              <a:t>V</a:t>
            </a:r>
            <a:r>
              <a:rPr lang="en-GB" altLang="cs-CZ" sz="2000" dirty="0"/>
              <a:t>. </a:t>
            </a:r>
            <a:endParaRPr lang="en-GB" altLang="cs-CZ" sz="2000" b="1" i="1" dirty="0"/>
          </a:p>
          <a:p>
            <a:pPr marL="0" indent="17463" algn="ctr" eaLnBrk="1" hangingPunct="1">
              <a:lnSpc>
                <a:spcPct val="100000"/>
              </a:lnSpc>
              <a:buFontTx/>
              <a:buNone/>
            </a:pPr>
            <a:r>
              <a:rPr lang="en-GB" altLang="cs-CZ" sz="2000" b="1" i="1" dirty="0"/>
              <a:t>1 eV = 1,602</a:t>
            </a:r>
            <a:r>
              <a:rPr lang="en-US" altLang="cs-CZ" sz="2000" b="1" i="1" dirty="0">
                <a:latin typeface="Times New Roman" panose="02020603050405020304" pitchFamily="18" charset="0"/>
                <a:cs typeface="Times New Roman" panose="02020603050405020304" pitchFamily="18" charset="0"/>
              </a:rPr>
              <a:t>·</a:t>
            </a:r>
            <a:r>
              <a:rPr lang="en-GB" altLang="cs-CZ" sz="2000" b="1" i="1" dirty="0"/>
              <a:t>10</a:t>
            </a:r>
            <a:r>
              <a:rPr lang="en-GB" altLang="cs-CZ" sz="2000" b="1" i="1" baseline="30000" dirty="0"/>
              <a:t>-19</a:t>
            </a:r>
            <a:r>
              <a:rPr lang="en-GB" altLang="cs-CZ" sz="2000" b="1" i="1" dirty="0"/>
              <a:t> J.</a:t>
            </a:r>
            <a:endParaRPr lang="cs-CZ" altLang="cs-CZ" sz="2000" b="1" i="1" dirty="0"/>
          </a:p>
          <a:p>
            <a:pPr marL="0" indent="17463" algn="ctr" eaLnBrk="1" hangingPunct="1">
              <a:lnSpc>
                <a:spcPct val="100000"/>
              </a:lnSpc>
              <a:buFontTx/>
              <a:buNone/>
            </a:pPr>
            <a:endParaRPr lang="en-GB" altLang="cs-CZ" sz="2000" dirty="0"/>
          </a:p>
          <a:p>
            <a:pPr marL="0" indent="17463" eaLnBrk="1" hangingPunct="1">
              <a:lnSpc>
                <a:spcPct val="100000"/>
              </a:lnSpc>
              <a:buFont typeface="Wingdings" panose="05000000000000000000" pitchFamily="2" charset="2"/>
              <a:buChar char="Ø"/>
            </a:pPr>
            <a:r>
              <a:rPr lang="en-GB" altLang="cs-CZ" sz="2000" dirty="0" err="1"/>
              <a:t>Energ</a:t>
            </a:r>
            <a:r>
              <a:rPr lang="cs-CZ" altLang="cs-CZ" sz="2000" dirty="0" err="1"/>
              <a:t>ie</a:t>
            </a:r>
            <a:r>
              <a:rPr lang="cs-CZ" altLang="cs-CZ" sz="2000" dirty="0"/>
              <a:t> absorbovaná prostředím se vyjadřuje pomocí </a:t>
            </a:r>
            <a:r>
              <a:rPr lang="cs-CZ" altLang="cs-CZ" sz="2000" b="1" dirty="0"/>
              <a:t>absorbované dávky (D)</a:t>
            </a:r>
            <a:r>
              <a:rPr lang="cs-CZ" altLang="cs-CZ" sz="2000" dirty="0"/>
              <a:t> a má jednotku </a:t>
            </a:r>
            <a:r>
              <a:rPr lang="cs-CZ" altLang="cs-CZ" sz="2000" b="1" dirty="0" err="1"/>
              <a:t>gray</a:t>
            </a:r>
            <a:r>
              <a:rPr lang="cs-CZ" altLang="cs-CZ" sz="2000" b="1" dirty="0"/>
              <a:t> (</a:t>
            </a:r>
            <a:r>
              <a:rPr lang="cs-CZ" altLang="cs-CZ" sz="2000" b="1" dirty="0" err="1"/>
              <a:t>Gy</a:t>
            </a:r>
            <a:r>
              <a:rPr lang="cs-CZ" altLang="cs-CZ" sz="2000" b="1" dirty="0"/>
              <a:t>)</a:t>
            </a:r>
            <a:r>
              <a:rPr lang="en-GB" altLang="cs-CZ" sz="2000" dirty="0"/>
              <a:t>. </a:t>
            </a:r>
            <a:r>
              <a:rPr lang="cs-CZ" altLang="cs-CZ" sz="2000" dirty="0"/>
              <a:t>Je to množství energie absorbované prostředím o jednotkové hmotnosti</a:t>
            </a:r>
            <a:r>
              <a:rPr lang="en-GB" altLang="cs-CZ" sz="2000" dirty="0"/>
              <a:t>. Gray = J·kg</a:t>
            </a:r>
            <a:r>
              <a:rPr lang="en-GB" altLang="cs-CZ" sz="2000" baseline="30000" dirty="0"/>
              <a:t>-1</a:t>
            </a:r>
            <a:r>
              <a:rPr lang="en-GB" altLang="cs-CZ" sz="2000" dirty="0"/>
              <a:t> </a:t>
            </a:r>
          </a:p>
          <a:p>
            <a:pPr marL="0" indent="17463" eaLnBrk="1" hangingPunct="1">
              <a:lnSpc>
                <a:spcPct val="100000"/>
              </a:lnSpc>
              <a:buFont typeface="Wingdings" panose="05000000000000000000" pitchFamily="2" charset="2"/>
              <a:buChar char="Ø"/>
            </a:pPr>
            <a:r>
              <a:rPr lang="en-GB" altLang="cs-CZ" sz="2000" b="1" dirty="0"/>
              <a:t>D</a:t>
            </a:r>
            <a:r>
              <a:rPr lang="cs-CZ" altLang="cs-CZ" sz="2000" b="1" dirty="0" err="1"/>
              <a:t>ávkový</a:t>
            </a:r>
            <a:r>
              <a:rPr lang="cs-CZ" altLang="cs-CZ" sz="2000" b="1" dirty="0"/>
              <a:t> příkon </a:t>
            </a:r>
            <a:r>
              <a:rPr lang="cs-CZ" altLang="cs-CZ" sz="2000" dirty="0"/>
              <a:t>je absorbovaná dávka za jednotkový čas </a:t>
            </a:r>
            <a:r>
              <a:rPr lang="en-GB" altLang="cs-CZ" sz="2000" dirty="0"/>
              <a:t>[J·kg</a:t>
            </a:r>
            <a:r>
              <a:rPr lang="en-GB" altLang="cs-CZ" sz="2000" baseline="30000" dirty="0"/>
              <a:t>-1</a:t>
            </a:r>
            <a:r>
              <a:rPr lang="en-GB" altLang="cs-CZ" sz="2000" dirty="0"/>
              <a:t>·s</a:t>
            </a:r>
            <a:r>
              <a:rPr lang="en-GB" altLang="cs-CZ" sz="2000" baseline="30000" dirty="0"/>
              <a:t>-1</a:t>
            </a:r>
            <a:r>
              <a:rPr lang="en-GB" altLang="cs-CZ" sz="2000" dirty="0"/>
              <a:t>]. </a:t>
            </a:r>
            <a:r>
              <a:rPr lang="cs-CZ" altLang="cs-CZ" sz="2000" dirty="0"/>
              <a:t>Téže dávky lze dosáhnout při různých dávkových příkonech za různě dlouhou dobu</a:t>
            </a:r>
            <a:r>
              <a:rPr lang="en-GB" altLang="cs-CZ" sz="2000" dirty="0"/>
              <a:t>.</a:t>
            </a:r>
          </a:p>
          <a:p>
            <a:pPr marL="0" indent="17463" eaLnBrk="1" hangingPunct="1">
              <a:lnSpc>
                <a:spcPct val="100000"/>
              </a:lnSpc>
              <a:buFont typeface="Wingdings" panose="05000000000000000000" pitchFamily="2" charset="2"/>
              <a:buChar char="Ø"/>
            </a:pPr>
            <a:r>
              <a:rPr lang="cs-CZ" altLang="cs-CZ" sz="2000" dirty="0"/>
              <a:t>Radiační riziko pro živé objekty závisí především na absorbované dávce a druhu záření</a:t>
            </a:r>
            <a:r>
              <a:rPr lang="en-GB" altLang="cs-CZ" sz="2000" dirty="0"/>
              <a:t>. </a:t>
            </a:r>
            <a:r>
              <a:rPr lang="cs-CZ" altLang="cs-CZ" sz="2000" b="1" dirty="0"/>
              <a:t>Váhový faktor záření </a:t>
            </a:r>
            <a:r>
              <a:rPr lang="cs-CZ" altLang="cs-CZ" sz="2000" dirty="0"/>
              <a:t>(též RBE – relativní biologická účinnost) je číslo udávající, jaké riziko je spojeno s nějakým druhem záření</a:t>
            </a:r>
            <a:r>
              <a:rPr lang="en-GB" altLang="cs-CZ" sz="2000" dirty="0"/>
              <a:t> (</a:t>
            </a:r>
            <a:r>
              <a:rPr lang="cs-CZ" altLang="cs-CZ" sz="2000" dirty="0"/>
              <a:t>čím vyšší LET, tím vyšší váhový faktor záření</a:t>
            </a:r>
            <a:r>
              <a:rPr lang="en-GB" altLang="cs-CZ" sz="2000" dirty="0"/>
              <a:t>)</a:t>
            </a:r>
            <a:r>
              <a:rPr lang="cs-CZ" altLang="cs-CZ" sz="2000" dirty="0"/>
              <a:t>.</a:t>
            </a:r>
            <a:endParaRPr lang="en-GB" altLang="cs-CZ" sz="2000" dirty="0"/>
          </a:p>
          <a:p>
            <a:pPr marL="0" indent="17463" eaLnBrk="1" hangingPunct="1">
              <a:lnSpc>
                <a:spcPct val="100000"/>
              </a:lnSpc>
              <a:buFont typeface="Wingdings" panose="05000000000000000000" pitchFamily="2" charset="2"/>
              <a:buChar char="Ø"/>
            </a:pPr>
            <a:r>
              <a:rPr lang="cs-CZ" altLang="cs-CZ" sz="2000" b="1" dirty="0"/>
              <a:t>Dávkový ekvivalent </a:t>
            </a:r>
            <a:r>
              <a:rPr lang="en-GB" altLang="cs-CZ" sz="2000" b="1" dirty="0"/>
              <a:t>D</a:t>
            </a:r>
            <a:r>
              <a:rPr lang="en-GB" altLang="cs-CZ" sz="2000" b="1" baseline="-25000" dirty="0"/>
              <a:t>e</a:t>
            </a:r>
            <a:r>
              <a:rPr lang="en-GB" altLang="cs-CZ" sz="2000" dirty="0">
                <a:solidFill>
                  <a:srgbClr val="FFFFCC"/>
                </a:solidFill>
              </a:rPr>
              <a:t> </a:t>
            </a:r>
            <a:r>
              <a:rPr lang="cs-CZ" altLang="cs-CZ" sz="2000" dirty="0"/>
              <a:t>je součin absorbované dávky a váhového faktoru záření</a:t>
            </a:r>
            <a:r>
              <a:rPr lang="en-GB" altLang="cs-CZ" sz="2000" dirty="0"/>
              <a:t>. </a:t>
            </a:r>
            <a:r>
              <a:rPr lang="cs-CZ" altLang="cs-CZ" sz="2000" dirty="0"/>
              <a:t>Jednotkou dávkového ekvivalentu je </a:t>
            </a:r>
            <a:r>
              <a:rPr lang="en-GB" altLang="cs-CZ" sz="2000" b="1" dirty="0"/>
              <a:t>sievert (</a:t>
            </a:r>
            <a:r>
              <a:rPr lang="en-GB" altLang="cs-CZ" sz="2000" b="1" dirty="0" err="1"/>
              <a:t>Sv</a:t>
            </a:r>
            <a:r>
              <a:rPr lang="en-GB" altLang="cs-CZ" sz="2000" b="1" dirty="0"/>
              <a:t>).</a:t>
            </a:r>
            <a:endParaRPr lang="cs-CZ" altLang="cs-CZ" sz="2000" b="1" dirty="0"/>
          </a:p>
          <a:p>
            <a:pPr marL="0" indent="17463" eaLnBrk="1" hangingPunct="1">
              <a:lnSpc>
                <a:spcPct val="100000"/>
              </a:lnSpc>
              <a:buFont typeface="Wingdings" panose="05000000000000000000" pitchFamily="2" charset="2"/>
              <a:buChar char="Ø"/>
            </a:pPr>
            <a:r>
              <a:rPr lang="cs-CZ" altLang="cs-CZ" sz="2000" b="1" dirty="0"/>
              <a:t>Efektivní dávka </a:t>
            </a:r>
            <a:r>
              <a:rPr lang="en-GB" altLang="cs-CZ" sz="2000" b="1" dirty="0"/>
              <a:t>(</a:t>
            </a:r>
            <a:r>
              <a:rPr lang="en-GB" altLang="cs-CZ" sz="2000" b="1" dirty="0" err="1"/>
              <a:t>Sv</a:t>
            </a:r>
            <a:r>
              <a:rPr lang="en-GB" altLang="cs-CZ" sz="2000" b="1" dirty="0"/>
              <a:t>)</a:t>
            </a:r>
            <a:r>
              <a:rPr lang="cs-CZ" altLang="cs-CZ" sz="2000" b="1" dirty="0"/>
              <a:t> </a:t>
            </a:r>
            <a:r>
              <a:rPr lang="cs-CZ" altLang="cs-CZ" sz="2000" dirty="0"/>
              <a:t>navíc zohledňuje druh ozařované tkáně.</a:t>
            </a:r>
            <a:endParaRPr lang="en-GB" altLang="cs-CZ" sz="2000" dirty="0"/>
          </a:p>
        </p:txBody>
      </p:sp>
    </p:spTree>
    <p:extLst>
      <p:ext uri="{BB962C8B-B14F-4D97-AF65-F5344CB8AC3E}">
        <p14:creationId xmlns:p14="http://schemas.microsoft.com/office/powerpoint/2010/main" val="391514263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C9DCBC1B-9F6F-4760-A621-8898747A0B0A}"/>
              </a:ext>
            </a:extLst>
          </p:cNvPr>
          <p:cNvSpPr>
            <a:spLocks noGrp="1" noChangeArrowheads="1"/>
          </p:cNvSpPr>
          <p:nvPr>
            <p:ph type="title"/>
          </p:nvPr>
        </p:nvSpPr>
        <p:spPr>
          <a:xfrm>
            <a:off x="1408387" y="260350"/>
            <a:ext cx="8946878" cy="709092"/>
          </a:xfrm>
        </p:spPr>
        <p:txBody>
          <a:bodyPr/>
          <a:lstStyle/>
          <a:p>
            <a:pPr eaLnBrk="1" hangingPunct="1"/>
            <a:r>
              <a:rPr lang="cs-CZ" altLang="cs-CZ" b="1" dirty="0"/>
              <a:t>Biologické účinky ionizujícího záření</a:t>
            </a:r>
          </a:p>
        </p:txBody>
      </p:sp>
      <p:sp>
        <p:nvSpPr>
          <p:cNvPr id="43011" name="Rectangle 3">
            <a:extLst>
              <a:ext uri="{FF2B5EF4-FFF2-40B4-BE49-F238E27FC236}">
                <a16:creationId xmlns:a16="http://schemas.microsoft.com/office/drawing/2014/main" id="{06F7952B-8089-483E-8DF1-B9C94FACC1E7}"/>
              </a:ext>
            </a:extLst>
          </p:cNvPr>
          <p:cNvSpPr>
            <a:spLocks noGrp="1" noChangeArrowheads="1"/>
          </p:cNvSpPr>
          <p:nvPr>
            <p:ph type="body" idx="1"/>
          </p:nvPr>
        </p:nvSpPr>
        <p:spPr>
          <a:xfrm>
            <a:off x="1408387" y="1700214"/>
            <a:ext cx="9354206" cy="4319587"/>
          </a:xfrm>
          <a:noFill/>
        </p:spPr>
        <p:txBody>
          <a:bodyPr/>
          <a:lstStyle/>
          <a:p>
            <a:pPr eaLnBrk="1" hangingPunct="1">
              <a:lnSpc>
                <a:spcPct val="100000"/>
              </a:lnSpc>
              <a:buFont typeface="Wingdings" panose="05000000000000000000" pitchFamily="2" charset="2"/>
              <a:buChar char="Ø"/>
            </a:pPr>
            <a:r>
              <a:rPr lang="cs-CZ" altLang="cs-CZ" sz="2400" b="1" dirty="0"/>
              <a:t>Fyzikální fáze</a:t>
            </a:r>
            <a:r>
              <a:rPr lang="cs-CZ" altLang="cs-CZ" sz="2400" dirty="0"/>
              <a:t> - časový úsek primárních účinků. Dochází k absorpci energie záření v atomech nebo molekulách. Průměrná doba se odhaduje na 10</a:t>
            </a:r>
            <a:r>
              <a:rPr lang="cs-CZ" altLang="cs-CZ" sz="2400" baseline="30000" dirty="0"/>
              <a:t>-16</a:t>
            </a:r>
            <a:r>
              <a:rPr lang="cs-CZ" altLang="cs-CZ" sz="2400" dirty="0"/>
              <a:t> s. </a:t>
            </a:r>
            <a:endParaRPr lang="cs-CZ" altLang="cs-CZ" sz="2400" b="1" dirty="0"/>
          </a:p>
          <a:p>
            <a:pPr eaLnBrk="1" hangingPunct="1">
              <a:lnSpc>
                <a:spcPct val="100000"/>
              </a:lnSpc>
              <a:buFont typeface="Wingdings" panose="05000000000000000000" pitchFamily="2" charset="2"/>
              <a:buChar char="Ø"/>
            </a:pPr>
            <a:r>
              <a:rPr lang="cs-CZ" altLang="cs-CZ" sz="2400" b="1" dirty="0"/>
              <a:t>Fyzikálně-chemická fáze - </a:t>
            </a:r>
            <a:r>
              <a:rPr lang="cs-CZ" altLang="cs-CZ" sz="2400" dirty="0"/>
              <a:t>doba mezimolekulárních interakcí  spojených s absorpcí energie a vlastním energetickým transferem. Asi  10</a:t>
            </a:r>
            <a:r>
              <a:rPr lang="cs-CZ" altLang="cs-CZ" sz="2400" baseline="30000" dirty="0"/>
              <a:t>-10</a:t>
            </a:r>
            <a:r>
              <a:rPr lang="cs-CZ" altLang="cs-CZ" sz="2400" dirty="0"/>
              <a:t> s.</a:t>
            </a:r>
            <a:endParaRPr lang="cs-CZ" altLang="cs-CZ" sz="2400" b="1" dirty="0"/>
          </a:p>
          <a:p>
            <a:pPr eaLnBrk="1" hangingPunct="1">
              <a:lnSpc>
                <a:spcPct val="100000"/>
              </a:lnSpc>
              <a:buFont typeface="Wingdings" panose="05000000000000000000" pitchFamily="2" charset="2"/>
              <a:buChar char="Ø"/>
            </a:pPr>
            <a:r>
              <a:rPr lang="cs-CZ" altLang="cs-CZ" sz="2400" b="1" dirty="0"/>
              <a:t>Chemická (biochemická) fáze </a:t>
            </a:r>
            <a:r>
              <a:rPr lang="cs-CZ" altLang="cs-CZ" sz="2400" dirty="0"/>
              <a:t>- tvorba volných radikálů a jejich interakce s biologicky významnými molekulami, především s </a:t>
            </a:r>
            <a:r>
              <a:rPr lang="cs-CZ" altLang="cs-CZ" sz="2400" b="1" dirty="0"/>
              <a:t>NK</a:t>
            </a:r>
            <a:r>
              <a:rPr lang="cs-CZ" altLang="cs-CZ" sz="2400" dirty="0"/>
              <a:t> a </a:t>
            </a:r>
            <a:r>
              <a:rPr lang="cs-CZ" altLang="cs-CZ" sz="2400" b="1" dirty="0"/>
              <a:t>bílkovinami. </a:t>
            </a:r>
            <a:r>
              <a:rPr lang="cs-CZ" altLang="cs-CZ" sz="2400" dirty="0"/>
              <a:t>Asi </a:t>
            </a:r>
            <a:r>
              <a:rPr lang="cs-CZ" altLang="cs-CZ" sz="2400" b="1" dirty="0"/>
              <a:t>10</a:t>
            </a:r>
            <a:r>
              <a:rPr lang="cs-CZ" altLang="cs-CZ" sz="2400" b="1" baseline="30000" dirty="0"/>
              <a:t>-6 </a:t>
            </a:r>
            <a:r>
              <a:rPr lang="cs-CZ" altLang="cs-CZ" sz="2400" b="1" dirty="0"/>
              <a:t>s. </a:t>
            </a:r>
          </a:p>
          <a:p>
            <a:pPr eaLnBrk="1" hangingPunct="1">
              <a:lnSpc>
                <a:spcPct val="100000"/>
              </a:lnSpc>
              <a:buFont typeface="Wingdings" panose="05000000000000000000" pitchFamily="2" charset="2"/>
              <a:buChar char="Ø"/>
            </a:pPr>
            <a:r>
              <a:rPr lang="cs-CZ" altLang="cs-CZ" sz="2400" b="1" dirty="0"/>
              <a:t>Biologická fáze</a:t>
            </a:r>
            <a:r>
              <a:rPr lang="cs-CZ" altLang="cs-CZ" sz="2400" dirty="0"/>
              <a:t> - komplex interakcí produktů předešlých fází na různých úrovních organismu. Podle těchto úrovní je délka tato fáze od sekund po léta.</a:t>
            </a:r>
            <a:endParaRPr lang="en-GB" altLang="cs-CZ" sz="2400" dirty="0"/>
          </a:p>
        </p:txBody>
      </p:sp>
    </p:spTree>
    <p:extLst>
      <p:ext uri="{BB962C8B-B14F-4D97-AF65-F5344CB8AC3E}">
        <p14:creationId xmlns:p14="http://schemas.microsoft.com/office/powerpoint/2010/main" val="241407847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1691DF1-AB12-4FC5-BB5D-E0250E02F946}"/>
              </a:ext>
            </a:extLst>
          </p:cNvPr>
          <p:cNvSpPr>
            <a:spLocks noGrp="1" noChangeArrowheads="1"/>
          </p:cNvSpPr>
          <p:nvPr>
            <p:ph type="title"/>
          </p:nvPr>
        </p:nvSpPr>
        <p:spPr>
          <a:xfrm>
            <a:off x="1617262" y="307786"/>
            <a:ext cx="8229600" cy="644056"/>
          </a:xfrm>
        </p:spPr>
        <p:txBody>
          <a:bodyPr/>
          <a:lstStyle/>
          <a:p>
            <a:pPr eaLnBrk="1" hangingPunct="1"/>
            <a:r>
              <a:rPr lang="cs-CZ" altLang="cs-CZ" b="1" dirty="0"/>
              <a:t>Nukleární medicína a radioterapie</a:t>
            </a:r>
            <a:endParaRPr lang="en-GB" altLang="cs-CZ" b="1" dirty="0"/>
          </a:p>
        </p:txBody>
      </p:sp>
      <p:sp>
        <p:nvSpPr>
          <p:cNvPr id="8195" name="Rectangle 3">
            <a:extLst>
              <a:ext uri="{FF2B5EF4-FFF2-40B4-BE49-F238E27FC236}">
                <a16:creationId xmlns:a16="http://schemas.microsoft.com/office/drawing/2014/main" id="{5FACE834-1548-43EC-BE42-B00452765780}"/>
              </a:ext>
            </a:extLst>
          </p:cNvPr>
          <p:cNvSpPr>
            <a:spLocks noGrp="1" noChangeArrowheads="1"/>
          </p:cNvSpPr>
          <p:nvPr>
            <p:ph type="body" idx="1"/>
          </p:nvPr>
        </p:nvSpPr>
        <p:spPr>
          <a:xfrm>
            <a:off x="1919288" y="1125539"/>
            <a:ext cx="8229600" cy="5399087"/>
          </a:xfrm>
          <a:solidFill>
            <a:schemeClr val="bg1">
              <a:alpha val="79999"/>
            </a:schemeClr>
          </a:solidFill>
        </p:spPr>
        <p:txBody>
          <a:bodyPr/>
          <a:lstStyle/>
          <a:p>
            <a:pPr marL="0" indent="20638" eaLnBrk="1" hangingPunct="1">
              <a:lnSpc>
                <a:spcPct val="100000"/>
              </a:lnSpc>
              <a:buFontTx/>
              <a:buNone/>
              <a:tabLst>
                <a:tab pos="2593975" algn="l"/>
              </a:tabLst>
            </a:pPr>
            <a:r>
              <a:rPr lang="cs-CZ" altLang="cs-CZ" sz="2400" dirty="0"/>
              <a:t>Přednáška se zabývá vybranými metodami nukleární medicíny a radioterapie, včetně jejich teoretického základu: </a:t>
            </a:r>
          </a:p>
          <a:p>
            <a:pPr marL="0" indent="20638" eaLnBrk="1" hangingPunct="1">
              <a:lnSpc>
                <a:spcPct val="100000"/>
              </a:lnSpc>
              <a:buFontTx/>
              <a:buNone/>
              <a:tabLst>
                <a:tab pos="2593975" algn="l"/>
              </a:tabLst>
            </a:pPr>
            <a:endParaRPr lang="cs-CZ" altLang="cs-CZ" sz="2000" dirty="0"/>
          </a:p>
          <a:p>
            <a:pPr marL="1257300" lvl="2" indent="-342900">
              <a:lnSpc>
                <a:spcPct val="100000"/>
              </a:lnSpc>
              <a:buClr>
                <a:srgbClr val="0000DC"/>
              </a:buClr>
              <a:buFont typeface="Wingdings" panose="05000000000000000000" pitchFamily="2" charset="2"/>
              <a:buChar char="Ø"/>
              <a:tabLst>
                <a:tab pos="2593975" algn="l"/>
              </a:tabLst>
            </a:pPr>
            <a:r>
              <a:rPr lang="cs-CZ" altLang="cs-CZ" sz="2000" i="1" dirty="0"/>
              <a:t>Radioaktivní přeměna</a:t>
            </a:r>
          </a:p>
          <a:p>
            <a:pPr marL="1257300" lvl="2" indent="-342900">
              <a:lnSpc>
                <a:spcPct val="100000"/>
              </a:lnSpc>
              <a:buClr>
                <a:srgbClr val="0000DC"/>
              </a:buClr>
              <a:buFont typeface="Wingdings" panose="05000000000000000000" pitchFamily="2" charset="2"/>
              <a:buChar char="Ø"/>
              <a:tabLst>
                <a:tab pos="2593975" algn="l"/>
              </a:tabLst>
            </a:pPr>
            <a:r>
              <a:rPr lang="cs-CZ" altLang="cs-CZ" sz="2000" i="1" dirty="0"/>
              <a:t>Interakce ionizujícího záření s hmotou</a:t>
            </a:r>
          </a:p>
          <a:p>
            <a:pPr marL="1257300" lvl="2" indent="-342900">
              <a:lnSpc>
                <a:spcPct val="100000"/>
              </a:lnSpc>
              <a:buClr>
                <a:srgbClr val="0000DC"/>
              </a:buClr>
              <a:buFont typeface="Wingdings" panose="05000000000000000000" pitchFamily="2" charset="2"/>
              <a:buChar char="Ø"/>
              <a:tabLst>
                <a:tab pos="2593975" algn="l"/>
              </a:tabLst>
            </a:pPr>
            <a:r>
              <a:rPr lang="cs-CZ" altLang="cs-CZ" sz="2000" i="1" dirty="0"/>
              <a:t>Biologické účinky ionizujícího záření</a:t>
            </a:r>
          </a:p>
          <a:p>
            <a:pPr marL="0" indent="20638" eaLnBrk="1" hangingPunct="1">
              <a:lnSpc>
                <a:spcPct val="100000"/>
              </a:lnSpc>
              <a:buFontTx/>
              <a:buNone/>
              <a:tabLst>
                <a:tab pos="2593975" algn="l"/>
              </a:tabLst>
            </a:pPr>
            <a:endParaRPr lang="cs-CZ" altLang="cs-CZ" sz="2400" i="1" dirty="0"/>
          </a:p>
          <a:p>
            <a:pPr marL="0" indent="20638" eaLnBrk="1" hangingPunct="1">
              <a:lnSpc>
                <a:spcPct val="100000"/>
              </a:lnSpc>
              <a:buFontTx/>
              <a:buNone/>
              <a:tabLst>
                <a:tab pos="2593975" algn="l"/>
              </a:tabLst>
            </a:pPr>
            <a:r>
              <a:rPr lang="cs-CZ" altLang="cs-CZ" sz="2400" i="1" dirty="0"/>
              <a:t>Nukleární medicína</a:t>
            </a:r>
          </a:p>
          <a:p>
            <a:pPr marL="0" indent="20638" eaLnBrk="1" hangingPunct="1">
              <a:lnSpc>
                <a:spcPct val="100000"/>
              </a:lnSpc>
              <a:buFontTx/>
              <a:buNone/>
              <a:tabLst>
                <a:tab pos="2593975" algn="l"/>
              </a:tabLst>
            </a:pPr>
            <a:endParaRPr lang="cs-CZ" altLang="cs-CZ" sz="1600" i="1" dirty="0"/>
          </a:p>
          <a:p>
            <a:pPr marL="1114425" lvl="2">
              <a:lnSpc>
                <a:spcPct val="100000"/>
              </a:lnSpc>
              <a:buClr>
                <a:srgbClr val="0000DC"/>
              </a:buClr>
              <a:buFont typeface="Wingdings" panose="05000000000000000000" pitchFamily="2" charset="2"/>
              <a:buChar char="Ø"/>
              <a:tabLst>
                <a:tab pos="2593975" algn="l"/>
              </a:tabLst>
            </a:pPr>
            <a:r>
              <a:rPr lang="cs-CZ" altLang="cs-CZ" sz="2000" i="1" dirty="0"/>
              <a:t>Jednoduchá metabolická vyšetření</a:t>
            </a:r>
          </a:p>
          <a:p>
            <a:pPr marL="1114425" lvl="2">
              <a:lnSpc>
                <a:spcPct val="100000"/>
              </a:lnSpc>
              <a:buClr>
                <a:srgbClr val="0000DC"/>
              </a:buClr>
              <a:buFont typeface="Wingdings" panose="05000000000000000000" pitchFamily="2" charset="2"/>
              <a:buChar char="Ø"/>
              <a:tabLst>
                <a:tab pos="2593975" algn="l"/>
              </a:tabLst>
            </a:pPr>
            <a:r>
              <a:rPr lang="cs-CZ" altLang="cs-CZ" sz="2000" i="1" dirty="0"/>
              <a:t>Zobrazovací metody</a:t>
            </a:r>
          </a:p>
          <a:p>
            <a:pPr marL="200025" lvl="1" indent="0" eaLnBrk="1" hangingPunct="1">
              <a:lnSpc>
                <a:spcPct val="100000"/>
              </a:lnSpc>
              <a:buFont typeface="Wingdings" panose="05000000000000000000" pitchFamily="2" charset="2"/>
              <a:buNone/>
              <a:tabLst>
                <a:tab pos="2593975" algn="l"/>
              </a:tabLst>
            </a:pPr>
            <a:endParaRPr lang="cs-CZ" altLang="cs-CZ" sz="1600" i="1" dirty="0"/>
          </a:p>
          <a:p>
            <a:pPr marL="0" indent="20638" eaLnBrk="1" hangingPunct="1">
              <a:lnSpc>
                <a:spcPct val="100000"/>
              </a:lnSpc>
              <a:buFontTx/>
              <a:buNone/>
              <a:tabLst>
                <a:tab pos="2593975" algn="l"/>
              </a:tabLst>
            </a:pPr>
            <a:r>
              <a:rPr lang="cs-CZ" altLang="cs-CZ" sz="2400" i="1" dirty="0"/>
              <a:t>Radioterapie</a:t>
            </a:r>
          </a:p>
          <a:p>
            <a:pPr marL="0" indent="20638" eaLnBrk="1" hangingPunct="1">
              <a:lnSpc>
                <a:spcPct val="100000"/>
              </a:lnSpc>
              <a:buFontTx/>
              <a:buNone/>
              <a:tabLst>
                <a:tab pos="2593975" algn="l"/>
              </a:tabLst>
            </a:pPr>
            <a:endParaRPr lang="cs-CZ" altLang="cs-CZ" sz="2400" i="1" dirty="0"/>
          </a:p>
          <a:p>
            <a:pPr marL="1114425" lvl="2">
              <a:lnSpc>
                <a:spcPct val="100000"/>
              </a:lnSpc>
              <a:buClr>
                <a:srgbClr val="0000DC"/>
              </a:buClr>
              <a:buFont typeface="Wingdings" panose="05000000000000000000" pitchFamily="2" charset="2"/>
              <a:buChar char="Ø"/>
              <a:tabLst>
                <a:tab pos="2593975" algn="l"/>
              </a:tabLst>
            </a:pPr>
            <a:r>
              <a:rPr lang="cs-CZ" altLang="cs-CZ" sz="2000" i="1" dirty="0"/>
              <a:t>Zdroje záření – radioaktivní a neradioaktivní</a:t>
            </a:r>
          </a:p>
          <a:p>
            <a:pPr marL="1114425" lvl="2">
              <a:lnSpc>
                <a:spcPct val="100000"/>
              </a:lnSpc>
              <a:buClr>
                <a:srgbClr val="0000DC"/>
              </a:buClr>
              <a:buFont typeface="Wingdings" panose="05000000000000000000" pitchFamily="2" charset="2"/>
              <a:buChar char="Ø"/>
              <a:tabLst>
                <a:tab pos="2593975" algn="l"/>
              </a:tabLst>
            </a:pPr>
            <a:r>
              <a:rPr lang="cs-CZ" altLang="cs-CZ" sz="2000" i="1" dirty="0"/>
              <a:t> Metody ozařování</a:t>
            </a:r>
          </a:p>
        </p:txBody>
      </p:sp>
    </p:spTree>
    <p:extLst>
      <p:ext uri="{BB962C8B-B14F-4D97-AF65-F5344CB8AC3E}">
        <p14:creationId xmlns:p14="http://schemas.microsoft.com/office/powerpoint/2010/main" val="1035442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8436C9FF-9ED9-4F34-8F78-408D2AD7B8DE}"/>
              </a:ext>
            </a:extLst>
          </p:cNvPr>
          <p:cNvSpPr>
            <a:spLocks noGrp="1" noChangeArrowheads="1"/>
          </p:cNvSpPr>
          <p:nvPr>
            <p:ph type="title"/>
          </p:nvPr>
        </p:nvSpPr>
        <p:spPr>
          <a:xfrm>
            <a:off x="1198179" y="274639"/>
            <a:ext cx="9012621" cy="777875"/>
          </a:xfrm>
        </p:spPr>
        <p:txBody>
          <a:bodyPr/>
          <a:lstStyle/>
          <a:p>
            <a:pPr eaLnBrk="1" hangingPunct="1"/>
            <a:r>
              <a:rPr lang="cs-CZ" altLang="cs-CZ" b="1" dirty="0"/>
              <a:t>Biologické účinky ionizujícího záření</a:t>
            </a:r>
          </a:p>
        </p:txBody>
      </p:sp>
      <p:sp>
        <p:nvSpPr>
          <p:cNvPr id="45059" name="Rectangle 3">
            <a:extLst>
              <a:ext uri="{FF2B5EF4-FFF2-40B4-BE49-F238E27FC236}">
                <a16:creationId xmlns:a16="http://schemas.microsoft.com/office/drawing/2014/main" id="{265D506F-0E73-497C-9179-337BC88CB39F}"/>
              </a:ext>
            </a:extLst>
          </p:cNvPr>
          <p:cNvSpPr>
            <a:spLocks noGrp="1" noChangeArrowheads="1"/>
          </p:cNvSpPr>
          <p:nvPr>
            <p:ph type="body" idx="1"/>
          </p:nvPr>
        </p:nvSpPr>
        <p:spPr>
          <a:xfrm>
            <a:off x="1198179" y="1196975"/>
            <a:ext cx="9301655" cy="5327650"/>
          </a:xfrm>
          <a:solidFill>
            <a:schemeClr val="bg1">
              <a:alpha val="30196"/>
            </a:schemeClr>
          </a:solidFill>
        </p:spPr>
        <p:txBody>
          <a:bodyPr/>
          <a:lstStyle/>
          <a:p>
            <a:pPr eaLnBrk="1" hangingPunct="1">
              <a:lnSpc>
                <a:spcPct val="100000"/>
              </a:lnSpc>
              <a:buFont typeface="Wingdings" panose="05000000000000000000" pitchFamily="2" charset="2"/>
              <a:buChar char="Ø"/>
            </a:pPr>
            <a:r>
              <a:rPr lang="cs-CZ" altLang="cs-CZ" sz="2400" b="1" dirty="0"/>
              <a:t>Přímý účinek - </a:t>
            </a:r>
            <a:r>
              <a:rPr lang="cs-CZ" altLang="cs-CZ" sz="2400" dirty="0"/>
              <a:t>fyzikální a fyzikálněchemický proces absorpce zářivé energie, vedoucí přímo ke změnám ve významných buněčných strukturách - molekulách. Převládá v buňkách s nízkým obsahem vody. Teorie přímého účinku má matematických charakter je označována jako </a:t>
            </a:r>
            <a:r>
              <a:rPr lang="cs-CZ" altLang="cs-CZ" sz="2400" b="1" dirty="0"/>
              <a:t>teorie zásahová</a:t>
            </a:r>
            <a:r>
              <a:rPr lang="cs-CZ" altLang="cs-CZ" sz="2400" dirty="0"/>
              <a:t>. Její podstatou je fyzikální přenos energie. Nejnebezpečnější jsou dvouvláknové zlomy DNA.</a:t>
            </a:r>
          </a:p>
          <a:p>
            <a:pPr eaLnBrk="1" hangingPunct="1">
              <a:lnSpc>
                <a:spcPct val="100000"/>
              </a:lnSpc>
              <a:buFont typeface="Wingdings" panose="05000000000000000000" pitchFamily="2" charset="2"/>
              <a:buNone/>
            </a:pPr>
            <a:endParaRPr lang="cs-CZ" altLang="cs-CZ" sz="2400" dirty="0"/>
          </a:p>
          <a:p>
            <a:pPr eaLnBrk="1" hangingPunct="1">
              <a:lnSpc>
                <a:spcPct val="100000"/>
              </a:lnSpc>
              <a:buFont typeface="Wingdings" panose="05000000000000000000" pitchFamily="2" charset="2"/>
              <a:buChar char="Ø"/>
            </a:pPr>
            <a:r>
              <a:rPr lang="cs-CZ" altLang="cs-CZ" sz="2400" b="1" dirty="0"/>
              <a:t>Nepřímý účinek</a:t>
            </a:r>
            <a:r>
              <a:rPr lang="cs-CZ" altLang="cs-CZ" sz="2400" dirty="0"/>
              <a:t> je zprostředkován produkty radiolýzy vody, zejména volnými radikály H</a:t>
            </a:r>
            <a:r>
              <a:rPr lang="en-US" altLang="cs-CZ" sz="2400" dirty="0"/>
              <a:t>*</a:t>
            </a:r>
            <a:r>
              <a:rPr lang="cs-CZ" altLang="cs-CZ" sz="2400" dirty="0"/>
              <a:t> a </a:t>
            </a:r>
            <a:r>
              <a:rPr lang="cs-CZ" altLang="cs-CZ" sz="2400" u="sng" dirty="0"/>
              <a:t>OH*</a:t>
            </a:r>
            <a:r>
              <a:rPr lang="cs-CZ" altLang="cs-CZ" sz="2400" dirty="0"/>
              <a:t>. Převažuje v buňkách s vysokým obsahem vody. Volné radikály mají volný nepárový elektron, který z nich činí velmi reaktivní látky. Štěpí různé druhy vazeb v biomolekulách a degradují jejich  strukturu. Teorie nepřímého účinku - </a:t>
            </a:r>
            <a:r>
              <a:rPr lang="cs-CZ" altLang="cs-CZ" sz="2400" b="1" dirty="0"/>
              <a:t>teorie radikálová</a:t>
            </a:r>
            <a:r>
              <a:rPr lang="cs-CZ" altLang="cs-CZ" sz="2400" dirty="0"/>
              <a:t> - má za základ chemický přenos energie.</a:t>
            </a:r>
          </a:p>
        </p:txBody>
      </p:sp>
    </p:spTree>
    <p:extLst>
      <p:ext uri="{BB962C8B-B14F-4D97-AF65-F5344CB8AC3E}">
        <p14:creationId xmlns:p14="http://schemas.microsoft.com/office/powerpoint/2010/main" val="298965973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37FE4415-0D94-4D84-A35C-8ACE27466AFB}"/>
              </a:ext>
            </a:extLst>
          </p:cNvPr>
          <p:cNvSpPr>
            <a:spLocks noGrp="1" noChangeArrowheads="1"/>
          </p:cNvSpPr>
          <p:nvPr>
            <p:ph type="title"/>
          </p:nvPr>
        </p:nvSpPr>
        <p:spPr>
          <a:xfrm>
            <a:off x="1613338" y="476250"/>
            <a:ext cx="4892566" cy="652463"/>
          </a:xfrm>
        </p:spPr>
        <p:txBody>
          <a:bodyPr/>
          <a:lstStyle/>
          <a:p>
            <a:pPr eaLnBrk="1" hangingPunct="1"/>
            <a:r>
              <a:rPr lang="cs-CZ" altLang="cs-CZ" b="1" dirty="0"/>
              <a:t>Účinky na buňku</a:t>
            </a:r>
            <a:endParaRPr lang="en-GB" altLang="cs-CZ" b="1" dirty="0"/>
          </a:p>
        </p:txBody>
      </p:sp>
      <p:sp>
        <p:nvSpPr>
          <p:cNvPr id="47107" name="Rectangle 3">
            <a:extLst>
              <a:ext uri="{FF2B5EF4-FFF2-40B4-BE49-F238E27FC236}">
                <a16:creationId xmlns:a16="http://schemas.microsoft.com/office/drawing/2014/main" id="{212DCAD1-96D2-45E2-BF49-5EA78F033452}"/>
              </a:ext>
            </a:extLst>
          </p:cNvPr>
          <p:cNvSpPr>
            <a:spLocks noGrp="1" noChangeArrowheads="1"/>
          </p:cNvSpPr>
          <p:nvPr>
            <p:ph type="body" idx="1"/>
          </p:nvPr>
        </p:nvSpPr>
        <p:spPr>
          <a:xfrm>
            <a:off x="1103586" y="1600200"/>
            <a:ext cx="10279117" cy="4781550"/>
          </a:xfrm>
        </p:spPr>
        <p:txBody>
          <a:bodyPr/>
          <a:lstStyle/>
          <a:p>
            <a:pPr eaLnBrk="1" hangingPunct="1">
              <a:lnSpc>
                <a:spcPct val="100000"/>
              </a:lnSpc>
              <a:buFont typeface="Wingdings" panose="05000000000000000000" pitchFamily="2" charset="2"/>
              <a:buNone/>
            </a:pPr>
            <a:r>
              <a:rPr lang="cs-CZ" altLang="cs-CZ" sz="2800" dirty="0"/>
              <a:t>U proliferujících buněk nacházíme tyto stupně radiačního poškození:</a:t>
            </a:r>
          </a:p>
          <a:p>
            <a:pPr eaLnBrk="1" hangingPunct="1">
              <a:lnSpc>
                <a:spcPct val="100000"/>
              </a:lnSpc>
              <a:buFont typeface="Wingdings" panose="05000000000000000000" pitchFamily="2" charset="2"/>
              <a:buNone/>
            </a:pPr>
            <a:endParaRPr lang="cs-CZ" altLang="cs-CZ" sz="2800" b="1" dirty="0"/>
          </a:p>
          <a:p>
            <a:pPr eaLnBrk="1" hangingPunct="1">
              <a:lnSpc>
                <a:spcPct val="100000"/>
              </a:lnSpc>
              <a:buFont typeface="Wingdings" panose="05000000000000000000" pitchFamily="2" charset="2"/>
              <a:buChar char="Ø"/>
            </a:pPr>
            <a:r>
              <a:rPr lang="cs-CZ" altLang="cs-CZ" sz="2800" b="1" dirty="0"/>
              <a:t>dočasné zastavení proliferace</a:t>
            </a:r>
          </a:p>
          <a:p>
            <a:pPr eaLnBrk="1" hangingPunct="1">
              <a:lnSpc>
                <a:spcPct val="100000"/>
              </a:lnSpc>
              <a:buFont typeface="Wingdings" panose="05000000000000000000" pitchFamily="2" charset="2"/>
              <a:buChar char="Ø"/>
            </a:pPr>
            <a:r>
              <a:rPr lang="cs-CZ" altLang="cs-CZ" sz="2800" b="1" dirty="0"/>
              <a:t>reproduktivní smrt buněk</a:t>
            </a:r>
            <a:r>
              <a:rPr lang="cs-CZ" altLang="cs-CZ" sz="2800" dirty="0"/>
              <a:t> (dočasné uchování funkce při ztrátě proliferační schopnosti). Následuje apoptóza.</a:t>
            </a:r>
            <a:endParaRPr lang="cs-CZ" altLang="cs-CZ" sz="2800" b="1" dirty="0"/>
          </a:p>
          <a:p>
            <a:pPr eaLnBrk="1" hangingPunct="1">
              <a:lnSpc>
                <a:spcPct val="100000"/>
              </a:lnSpc>
              <a:buFont typeface="Wingdings" panose="05000000000000000000" pitchFamily="2" charset="2"/>
              <a:buChar char="Ø"/>
            </a:pPr>
            <a:r>
              <a:rPr lang="cs-CZ" altLang="cs-CZ" sz="2800" b="1" dirty="0"/>
              <a:t>okamžitá smrt buněk. </a:t>
            </a:r>
            <a:r>
              <a:rPr lang="cs-CZ" altLang="cs-CZ" sz="2800" dirty="0"/>
              <a:t>Následuje nekróza.</a:t>
            </a:r>
          </a:p>
          <a:p>
            <a:pPr eaLnBrk="1" hangingPunct="1">
              <a:lnSpc>
                <a:spcPct val="100000"/>
              </a:lnSpc>
              <a:buFont typeface="Wingdings" panose="05000000000000000000" pitchFamily="2" charset="2"/>
              <a:buChar char="Ø"/>
            </a:pPr>
            <a:endParaRPr lang="cs-CZ" altLang="cs-CZ" sz="2800" b="1" dirty="0"/>
          </a:p>
          <a:p>
            <a:pPr eaLnBrk="1" hangingPunct="1">
              <a:lnSpc>
                <a:spcPct val="100000"/>
              </a:lnSpc>
              <a:buFontTx/>
              <a:buNone/>
            </a:pPr>
            <a:r>
              <a:rPr lang="cs-CZ" altLang="cs-CZ" sz="2800" dirty="0"/>
              <a:t>Citlivost buněk vůči ionizujícímu záření (</a:t>
            </a:r>
            <a:r>
              <a:rPr lang="cs-CZ" altLang="cs-CZ" sz="2800" dirty="0" err="1"/>
              <a:t>radiosenzitivita</a:t>
            </a:r>
            <a:r>
              <a:rPr lang="cs-CZ" altLang="cs-CZ" sz="2800" dirty="0"/>
              <a:t>), či jejich odolnost (</a:t>
            </a:r>
            <a:r>
              <a:rPr lang="cs-CZ" altLang="cs-CZ" sz="2800" dirty="0" err="1"/>
              <a:t>radiorezistence</a:t>
            </a:r>
            <a:r>
              <a:rPr lang="cs-CZ" altLang="cs-CZ" sz="2800" dirty="0"/>
              <a:t>) závisí na mnoha faktorech, především na reparační schopnosti buňky.</a:t>
            </a:r>
          </a:p>
        </p:txBody>
      </p:sp>
    </p:spTree>
    <p:extLst>
      <p:ext uri="{BB962C8B-B14F-4D97-AF65-F5344CB8AC3E}">
        <p14:creationId xmlns:p14="http://schemas.microsoft.com/office/powerpoint/2010/main" val="47729000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4D2EF106-2EC9-4486-AAF0-B7B2A4873FF7}"/>
              </a:ext>
            </a:extLst>
          </p:cNvPr>
          <p:cNvSpPr>
            <a:spLocks noGrp="1" noChangeArrowheads="1"/>
          </p:cNvSpPr>
          <p:nvPr>
            <p:ph type="title"/>
          </p:nvPr>
        </p:nvSpPr>
        <p:spPr>
          <a:xfrm>
            <a:off x="836722" y="404811"/>
            <a:ext cx="4639167" cy="725488"/>
          </a:xfrm>
        </p:spPr>
        <p:txBody>
          <a:bodyPr/>
          <a:lstStyle/>
          <a:p>
            <a:pPr eaLnBrk="1" hangingPunct="1"/>
            <a:r>
              <a:rPr lang="cs-CZ" altLang="cs-CZ" b="1" dirty="0"/>
              <a:t>Účinky na buňku</a:t>
            </a:r>
            <a:endParaRPr lang="en-GB" altLang="cs-CZ" b="1" dirty="0"/>
          </a:p>
        </p:txBody>
      </p:sp>
      <p:sp>
        <p:nvSpPr>
          <p:cNvPr id="49155" name="Rectangle 3">
            <a:extLst>
              <a:ext uri="{FF2B5EF4-FFF2-40B4-BE49-F238E27FC236}">
                <a16:creationId xmlns:a16="http://schemas.microsoft.com/office/drawing/2014/main" id="{13359EEA-8834-4BB9-8BD2-FBB835020246}"/>
              </a:ext>
            </a:extLst>
          </p:cNvPr>
          <p:cNvSpPr>
            <a:spLocks noGrp="1" noChangeArrowheads="1"/>
          </p:cNvSpPr>
          <p:nvPr>
            <p:ph type="body" idx="1"/>
          </p:nvPr>
        </p:nvSpPr>
        <p:spPr>
          <a:xfrm>
            <a:off x="746234" y="1268414"/>
            <a:ext cx="10499835" cy="5184775"/>
          </a:xfrm>
          <a:solidFill>
            <a:schemeClr val="bg1">
              <a:alpha val="30196"/>
            </a:schemeClr>
          </a:solidFill>
        </p:spPr>
        <p:txBody>
          <a:bodyPr/>
          <a:lstStyle/>
          <a:p>
            <a:pPr eaLnBrk="1" hangingPunct="1">
              <a:lnSpc>
                <a:spcPct val="100000"/>
              </a:lnSpc>
              <a:buFontTx/>
              <a:buNone/>
            </a:pPr>
            <a:r>
              <a:rPr lang="cs-CZ" altLang="cs-CZ" sz="2000" dirty="0"/>
              <a:t>Faktory ovlivňující biologické účinky obecně:</a:t>
            </a:r>
          </a:p>
          <a:p>
            <a:pPr eaLnBrk="1" hangingPunct="1">
              <a:lnSpc>
                <a:spcPct val="100000"/>
              </a:lnSpc>
              <a:buFontTx/>
              <a:buNone/>
            </a:pPr>
            <a:endParaRPr lang="cs-CZ" altLang="cs-CZ" sz="1600" dirty="0"/>
          </a:p>
          <a:p>
            <a:pPr eaLnBrk="1" hangingPunct="1">
              <a:lnSpc>
                <a:spcPct val="100000"/>
              </a:lnSpc>
              <a:buFont typeface="Wingdings" panose="05000000000000000000" pitchFamily="2" charset="2"/>
              <a:buChar char="Ø"/>
            </a:pPr>
            <a:r>
              <a:rPr lang="cs-CZ" altLang="cs-CZ" sz="2000" b="1" dirty="0"/>
              <a:t>Fyzikální a fyzikálně chemické</a:t>
            </a:r>
            <a:r>
              <a:rPr lang="cs-CZ" altLang="cs-CZ" sz="2000" dirty="0"/>
              <a:t>: dávkový ekvivalent, dávkový příkon, teplota, prostorové rozdělení absorbované dávky, přítomnost vody a kyslíku.</a:t>
            </a:r>
          </a:p>
          <a:p>
            <a:pPr eaLnBrk="1" hangingPunct="1">
              <a:lnSpc>
                <a:spcPct val="100000"/>
              </a:lnSpc>
              <a:buFont typeface="Wingdings" panose="05000000000000000000" pitchFamily="2" charset="2"/>
              <a:buChar char="Ø"/>
            </a:pPr>
            <a:r>
              <a:rPr lang="cs-CZ" altLang="cs-CZ" sz="2000" b="1" dirty="0"/>
              <a:t>Chemické:</a:t>
            </a:r>
            <a:r>
              <a:rPr lang="cs-CZ" altLang="cs-CZ" sz="2000" dirty="0"/>
              <a:t> </a:t>
            </a:r>
            <a:r>
              <a:rPr lang="cs-CZ" altLang="cs-CZ" sz="2000" dirty="0" err="1"/>
              <a:t>radiosenzitizéry</a:t>
            </a:r>
            <a:r>
              <a:rPr lang="cs-CZ" altLang="cs-CZ" sz="2000" dirty="0"/>
              <a:t> a </a:t>
            </a:r>
            <a:r>
              <a:rPr lang="cs-CZ" altLang="cs-CZ" sz="2000" dirty="0" err="1"/>
              <a:t>radioprotektiva</a:t>
            </a:r>
            <a:r>
              <a:rPr lang="cs-CZ" altLang="cs-CZ" sz="2000" dirty="0"/>
              <a:t>.</a:t>
            </a:r>
          </a:p>
          <a:p>
            <a:pPr eaLnBrk="1" hangingPunct="1">
              <a:lnSpc>
                <a:spcPct val="100000"/>
              </a:lnSpc>
              <a:buFont typeface="Wingdings" panose="05000000000000000000" pitchFamily="2" charset="2"/>
              <a:buChar char="Ø"/>
            </a:pPr>
            <a:r>
              <a:rPr lang="cs-CZ" altLang="cs-CZ" sz="2000" b="1" dirty="0"/>
              <a:t>Biologické</a:t>
            </a:r>
            <a:r>
              <a:rPr lang="cs-CZ" altLang="cs-CZ" sz="2000" dirty="0"/>
              <a:t>: druh organismu, orgánu nebo tkáně, stupeň diferenciace buněk, fyziologický stav organismu, schopnost spontánní reparace, </a:t>
            </a:r>
            <a:r>
              <a:rPr lang="cs-CZ" altLang="cs-CZ" sz="2000" dirty="0" err="1"/>
              <a:t>repopulace</a:t>
            </a:r>
            <a:r>
              <a:rPr lang="cs-CZ" altLang="cs-CZ" sz="2000" dirty="0"/>
              <a:t> a regenerace</a:t>
            </a:r>
          </a:p>
          <a:p>
            <a:pPr eaLnBrk="1" hangingPunct="1">
              <a:lnSpc>
                <a:spcPct val="100000"/>
              </a:lnSpc>
              <a:buFont typeface="Wingdings" panose="05000000000000000000" pitchFamily="2" charset="2"/>
              <a:buNone/>
            </a:pPr>
            <a:endParaRPr lang="cs-CZ" altLang="cs-CZ" sz="1600" dirty="0"/>
          </a:p>
          <a:p>
            <a:pPr eaLnBrk="1" hangingPunct="1">
              <a:lnSpc>
                <a:spcPct val="100000"/>
              </a:lnSpc>
              <a:buFontTx/>
              <a:buNone/>
            </a:pPr>
            <a:r>
              <a:rPr lang="cs-CZ" altLang="cs-CZ" sz="2000" dirty="0"/>
              <a:t>Citlivost buněk je dále ovlivňována:</a:t>
            </a:r>
          </a:p>
          <a:p>
            <a:pPr eaLnBrk="1" hangingPunct="1">
              <a:lnSpc>
                <a:spcPct val="100000"/>
              </a:lnSpc>
              <a:buFontTx/>
              <a:buNone/>
            </a:pPr>
            <a:endParaRPr lang="cs-CZ" altLang="cs-CZ" sz="1600" dirty="0"/>
          </a:p>
          <a:p>
            <a:pPr eaLnBrk="1" hangingPunct="1">
              <a:lnSpc>
                <a:spcPct val="100000"/>
              </a:lnSpc>
              <a:buFont typeface="Wingdings" panose="05000000000000000000" pitchFamily="2" charset="2"/>
              <a:buChar char="Ø"/>
            </a:pPr>
            <a:r>
              <a:rPr lang="cs-CZ" altLang="cs-CZ" sz="2000" b="1" dirty="0"/>
              <a:t>Fází buněčného cyklu</a:t>
            </a:r>
            <a:r>
              <a:rPr lang="cs-CZ" altLang="cs-CZ" sz="2000" dirty="0"/>
              <a:t> (S-fáze!)</a:t>
            </a:r>
          </a:p>
          <a:p>
            <a:pPr eaLnBrk="1" hangingPunct="1">
              <a:lnSpc>
                <a:spcPct val="100000"/>
              </a:lnSpc>
              <a:buFont typeface="Wingdings" panose="05000000000000000000" pitchFamily="2" charset="2"/>
              <a:buChar char="Ø"/>
            </a:pPr>
            <a:r>
              <a:rPr lang="cs-CZ" altLang="cs-CZ" sz="2000" b="1" dirty="0"/>
              <a:t>Stupněm diferenciace</a:t>
            </a:r>
            <a:r>
              <a:rPr lang="cs-CZ" altLang="cs-CZ" sz="2000" dirty="0"/>
              <a:t>. Diferencované buňky jsou méně citlivé - souvislost se schopností proliferace</a:t>
            </a:r>
          </a:p>
          <a:p>
            <a:pPr eaLnBrk="1" hangingPunct="1">
              <a:lnSpc>
                <a:spcPct val="100000"/>
              </a:lnSpc>
              <a:buFont typeface="Wingdings" panose="05000000000000000000" pitchFamily="2" charset="2"/>
              <a:buChar char="Ø"/>
            </a:pPr>
            <a:r>
              <a:rPr lang="cs-CZ" altLang="cs-CZ" sz="2000" b="1" dirty="0"/>
              <a:t>Obsahem vody a </a:t>
            </a:r>
            <a:r>
              <a:rPr lang="cs-CZ" altLang="cs-CZ" sz="2000" b="1" u="sng" dirty="0"/>
              <a:t>kyslíku</a:t>
            </a:r>
            <a:r>
              <a:rPr lang="cs-CZ" altLang="cs-CZ" sz="2000" dirty="0"/>
              <a:t>. Přímá závislost (+,+)</a:t>
            </a:r>
          </a:p>
          <a:p>
            <a:pPr eaLnBrk="1" hangingPunct="1">
              <a:lnSpc>
                <a:spcPct val="100000"/>
              </a:lnSpc>
              <a:buFont typeface="Wingdings" panose="05000000000000000000" pitchFamily="2" charset="2"/>
              <a:buNone/>
            </a:pPr>
            <a:endParaRPr lang="cs-CZ" altLang="cs-CZ" sz="1600" dirty="0"/>
          </a:p>
          <a:p>
            <a:pPr eaLnBrk="1" hangingPunct="1">
              <a:lnSpc>
                <a:spcPct val="100000"/>
              </a:lnSpc>
              <a:buFontTx/>
              <a:buNone/>
            </a:pPr>
            <a:r>
              <a:rPr lang="cs-CZ" altLang="cs-CZ" sz="2000" dirty="0"/>
              <a:t>Velmi citlivé jsou proto buňky embryonální, </a:t>
            </a:r>
            <a:r>
              <a:rPr lang="cs-CZ" altLang="cs-CZ" sz="2000" dirty="0" err="1"/>
              <a:t>germinativní</a:t>
            </a:r>
            <a:r>
              <a:rPr lang="cs-CZ" altLang="cs-CZ" sz="2000" dirty="0"/>
              <a:t>, epidermální, retikuloendotelové a též nádorové.</a:t>
            </a:r>
          </a:p>
        </p:txBody>
      </p:sp>
    </p:spTree>
    <p:extLst>
      <p:ext uri="{BB962C8B-B14F-4D97-AF65-F5344CB8AC3E}">
        <p14:creationId xmlns:p14="http://schemas.microsoft.com/office/powerpoint/2010/main" val="236125140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A26CC84B-03D4-48C7-B59A-D9B9715489FE}"/>
              </a:ext>
            </a:extLst>
          </p:cNvPr>
          <p:cNvSpPr>
            <a:spLocks noGrp="1" noChangeArrowheads="1"/>
          </p:cNvSpPr>
          <p:nvPr>
            <p:ph type="title"/>
          </p:nvPr>
        </p:nvSpPr>
        <p:spPr>
          <a:xfrm>
            <a:off x="1992313" y="549276"/>
            <a:ext cx="4807880" cy="576263"/>
          </a:xfrm>
        </p:spPr>
        <p:txBody>
          <a:bodyPr/>
          <a:lstStyle/>
          <a:p>
            <a:pPr eaLnBrk="1" hangingPunct="1"/>
            <a:r>
              <a:rPr lang="cs-CZ" altLang="cs-CZ" b="1" dirty="0"/>
              <a:t>Citlivost tkání</a:t>
            </a:r>
            <a:endParaRPr lang="en-GB" altLang="cs-CZ" b="1" dirty="0"/>
          </a:p>
        </p:txBody>
      </p:sp>
      <p:sp>
        <p:nvSpPr>
          <p:cNvPr id="51203" name="Rectangle 3">
            <a:extLst>
              <a:ext uri="{FF2B5EF4-FFF2-40B4-BE49-F238E27FC236}">
                <a16:creationId xmlns:a16="http://schemas.microsoft.com/office/drawing/2014/main" id="{420E64D6-50A8-4158-988F-47CBD7AD239A}"/>
              </a:ext>
            </a:extLst>
          </p:cNvPr>
          <p:cNvSpPr>
            <a:spLocks noGrp="1" noChangeArrowheads="1"/>
          </p:cNvSpPr>
          <p:nvPr>
            <p:ph type="body" idx="1"/>
          </p:nvPr>
        </p:nvSpPr>
        <p:spPr>
          <a:xfrm>
            <a:off x="1335525" y="1987549"/>
            <a:ext cx="4392613" cy="4321175"/>
          </a:xfrm>
          <a:solidFill>
            <a:schemeClr val="bg1">
              <a:alpha val="30196"/>
            </a:schemeClr>
          </a:solidFill>
        </p:spPr>
        <p:txBody>
          <a:bodyPr/>
          <a:lstStyle/>
          <a:p>
            <a:pPr marL="6350" indent="22225" eaLnBrk="1" hangingPunct="1">
              <a:lnSpc>
                <a:spcPct val="100000"/>
              </a:lnSpc>
              <a:buFontTx/>
              <a:buNone/>
            </a:pPr>
            <a:r>
              <a:rPr lang="cs-CZ" altLang="cs-CZ" sz="2200" dirty="0">
                <a:solidFill>
                  <a:srgbClr val="FF0000"/>
                </a:solidFill>
              </a:rPr>
              <a:t>lymfatická</a:t>
            </a:r>
          </a:p>
          <a:p>
            <a:pPr marL="6350" indent="22225" eaLnBrk="1" hangingPunct="1">
              <a:lnSpc>
                <a:spcPct val="100000"/>
              </a:lnSpc>
              <a:buFontTx/>
              <a:buNone/>
            </a:pPr>
            <a:r>
              <a:rPr lang="cs-CZ" altLang="cs-CZ" sz="2200" dirty="0">
                <a:solidFill>
                  <a:srgbClr val="FF0000"/>
                </a:solidFill>
              </a:rPr>
              <a:t>zárodečný epitel varlete</a:t>
            </a:r>
          </a:p>
          <a:p>
            <a:pPr marL="6350" indent="22225" eaLnBrk="1" hangingPunct="1">
              <a:lnSpc>
                <a:spcPct val="100000"/>
              </a:lnSpc>
              <a:buFontTx/>
              <a:buNone/>
            </a:pPr>
            <a:r>
              <a:rPr lang="cs-CZ" altLang="cs-CZ" sz="2200" dirty="0">
                <a:solidFill>
                  <a:srgbClr val="FF0000"/>
                </a:solidFill>
              </a:rPr>
              <a:t>kostní dřeň</a:t>
            </a:r>
          </a:p>
          <a:p>
            <a:pPr marL="6350" indent="22225" eaLnBrk="1" hangingPunct="1">
              <a:lnSpc>
                <a:spcPct val="100000"/>
              </a:lnSpc>
              <a:buFontTx/>
              <a:buNone/>
            </a:pPr>
            <a:r>
              <a:rPr lang="cs-CZ" altLang="cs-CZ" sz="2200" dirty="0">
                <a:solidFill>
                  <a:srgbClr val="FF0000"/>
                </a:solidFill>
              </a:rPr>
              <a:t>gastrointestinální epitel</a:t>
            </a:r>
          </a:p>
          <a:p>
            <a:pPr marL="6350" indent="22225" eaLnBrk="1" hangingPunct="1">
              <a:lnSpc>
                <a:spcPct val="100000"/>
              </a:lnSpc>
              <a:buFontTx/>
              <a:buNone/>
            </a:pPr>
            <a:r>
              <a:rPr lang="cs-CZ" altLang="cs-CZ" sz="2200" dirty="0">
                <a:solidFill>
                  <a:srgbClr val="FF0000"/>
                </a:solidFill>
              </a:rPr>
              <a:t>vaječníky</a:t>
            </a:r>
          </a:p>
          <a:p>
            <a:pPr marL="6350" indent="22225" algn="ctr" eaLnBrk="1" hangingPunct="1">
              <a:lnSpc>
                <a:spcPct val="100000"/>
              </a:lnSpc>
              <a:buFontTx/>
              <a:buNone/>
            </a:pPr>
            <a:r>
              <a:rPr lang="cs-CZ" altLang="cs-CZ" sz="2200" dirty="0">
                <a:solidFill>
                  <a:srgbClr val="FF6600"/>
                </a:solidFill>
              </a:rPr>
              <a:t>Buňky rakoviny kůže</a:t>
            </a:r>
          </a:p>
          <a:p>
            <a:pPr marL="6350" indent="22225" algn="r" eaLnBrk="1" hangingPunct="1">
              <a:lnSpc>
                <a:spcPct val="100000"/>
              </a:lnSpc>
              <a:buFontTx/>
              <a:buNone/>
            </a:pPr>
            <a:r>
              <a:rPr lang="cs-CZ" altLang="cs-CZ" sz="2200" dirty="0"/>
              <a:t>Vazivová tkáň</a:t>
            </a:r>
          </a:p>
          <a:p>
            <a:pPr marL="6350" indent="22225" algn="r" eaLnBrk="1" hangingPunct="1">
              <a:lnSpc>
                <a:spcPct val="100000"/>
              </a:lnSpc>
              <a:buFontTx/>
              <a:buNone/>
            </a:pPr>
            <a:r>
              <a:rPr lang="cs-CZ" altLang="cs-CZ" sz="2200" dirty="0"/>
              <a:t>játra</a:t>
            </a:r>
          </a:p>
          <a:p>
            <a:pPr marL="6350" indent="22225" algn="r" eaLnBrk="1" hangingPunct="1">
              <a:lnSpc>
                <a:spcPct val="100000"/>
              </a:lnSpc>
              <a:buFontTx/>
              <a:buNone/>
            </a:pPr>
            <a:r>
              <a:rPr lang="cs-CZ" altLang="cs-CZ" sz="2200" dirty="0"/>
              <a:t>pankreas</a:t>
            </a:r>
          </a:p>
          <a:p>
            <a:pPr marL="6350" indent="22225" algn="r" eaLnBrk="1" hangingPunct="1">
              <a:lnSpc>
                <a:spcPct val="100000"/>
              </a:lnSpc>
              <a:buFontTx/>
              <a:buNone/>
            </a:pPr>
            <a:r>
              <a:rPr lang="cs-CZ" altLang="cs-CZ" sz="2200" dirty="0"/>
              <a:t>ledviny</a:t>
            </a:r>
          </a:p>
          <a:p>
            <a:pPr marL="6350" indent="22225" algn="r" eaLnBrk="1" hangingPunct="1">
              <a:lnSpc>
                <a:spcPct val="100000"/>
              </a:lnSpc>
              <a:buFontTx/>
              <a:buNone/>
            </a:pPr>
            <a:r>
              <a:rPr lang="cs-CZ" altLang="cs-CZ" sz="2200" dirty="0"/>
              <a:t>nervová tkáň</a:t>
            </a:r>
          </a:p>
          <a:p>
            <a:pPr marL="6350" indent="22225" algn="r" eaLnBrk="1" hangingPunct="1">
              <a:lnSpc>
                <a:spcPct val="100000"/>
              </a:lnSpc>
              <a:buFontTx/>
              <a:buNone/>
            </a:pPr>
            <a:r>
              <a:rPr lang="cs-CZ" altLang="cs-CZ" sz="2200" dirty="0"/>
              <a:t>mozek</a:t>
            </a:r>
          </a:p>
          <a:p>
            <a:pPr marL="6350" indent="22225" algn="r" eaLnBrk="1" hangingPunct="1">
              <a:lnSpc>
                <a:spcPct val="100000"/>
              </a:lnSpc>
              <a:buFontTx/>
              <a:buNone/>
            </a:pPr>
            <a:r>
              <a:rPr lang="cs-CZ" altLang="cs-CZ" sz="2200" dirty="0"/>
              <a:t>svaly</a:t>
            </a:r>
          </a:p>
        </p:txBody>
      </p:sp>
      <p:sp>
        <p:nvSpPr>
          <p:cNvPr id="51204" name="Text Box 4">
            <a:extLst>
              <a:ext uri="{FF2B5EF4-FFF2-40B4-BE49-F238E27FC236}">
                <a16:creationId xmlns:a16="http://schemas.microsoft.com/office/drawing/2014/main" id="{DB4EBFC1-194B-48E2-AAD6-D38BF94968B5}"/>
              </a:ext>
            </a:extLst>
          </p:cNvPr>
          <p:cNvSpPr txBox="1">
            <a:spLocks noChangeArrowheads="1"/>
          </p:cNvSpPr>
          <p:nvPr/>
        </p:nvSpPr>
        <p:spPr bwMode="auto">
          <a:xfrm>
            <a:off x="1240221" y="1484314"/>
            <a:ext cx="5144704" cy="400110"/>
          </a:xfrm>
          <a:prstGeom prst="rect">
            <a:avLst/>
          </a:prstGeom>
          <a:solidFill>
            <a:schemeClr val="bg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cs-CZ" altLang="cs-CZ" sz="2000" dirty="0"/>
              <a:t>Uspořádáno podle klesající </a:t>
            </a:r>
            <a:r>
              <a:rPr lang="cs-CZ" altLang="cs-CZ" sz="2000" dirty="0" err="1"/>
              <a:t>radiosensitivity</a:t>
            </a:r>
            <a:r>
              <a:rPr lang="cs-CZ" altLang="cs-CZ" sz="2000" dirty="0"/>
              <a:t>:</a:t>
            </a:r>
          </a:p>
        </p:txBody>
      </p:sp>
      <p:sp>
        <p:nvSpPr>
          <p:cNvPr id="51205" name="Text Box 5">
            <a:extLst>
              <a:ext uri="{FF2B5EF4-FFF2-40B4-BE49-F238E27FC236}">
                <a16:creationId xmlns:a16="http://schemas.microsoft.com/office/drawing/2014/main" id="{335B0E60-3039-466D-A897-D7F0A742A80B}"/>
              </a:ext>
            </a:extLst>
          </p:cNvPr>
          <p:cNvSpPr txBox="1">
            <a:spLocks noChangeArrowheads="1"/>
          </p:cNvSpPr>
          <p:nvPr/>
        </p:nvSpPr>
        <p:spPr bwMode="auto">
          <a:xfrm>
            <a:off x="6800193" y="1684369"/>
            <a:ext cx="4792717" cy="4376583"/>
          </a:xfrm>
          <a:prstGeom prst="rect">
            <a:avLst/>
          </a:prstGeom>
          <a:solidFill>
            <a:schemeClr val="bg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tabLst>
                <a:tab pos="2593975" algn="l"/>
              </a:tabLst>
              <a:defRPr sz="3200">
                <a:solidFill>
                  <a:schemeClr val="tx1"/>
                </a:solidFill>
                <a:latin typeface="Arial" panose="020B0604020202020204" pitchFamily="34" charset="0"/>
              </a:defRPr>
            </a:lvl1pPr>
            <a:lvl2pPr marL="742950" indent="-285750">
              <a:spcBef>
                <a:spcPct val="20000"/>
              </a:spcBef>
              <a:buChar char="–"/>
              <a:tabLst>
                <a:tab pos="2593975" algn="l"/>
              </a:tabLst>
              <a:defRPr sz="2800">
                <a:solidFill>
                  <a:schemeClr val="tx1"/>
                </a:solidFill>
                <a:latin typeface="Arial" panose="020B0604020202020204" pitchFamily="34" charset="0"/>
              </a:defRPr>
            </a:lvl2pPr>
            <a:lvl3pPr marL="1143000" indent="-228600">
              <a:spcBef>
                <a:spcPct val="20000"/>
              </a:spcBef>
              <a:buChar char="•"/>
              <a:tabLst>
                <a:tab pos="2593975" algn="l"/>
              </a:tabLst>
              <a:defRPr sz="2400">
                <a:solidFill>
                  <a:schemeClr val="tx1"/>
                </a:solidFill>
                <a:latin typeface="Arial" panose="020B0604020202020204" pitchFamily="34" charset="0"/>
              </a:defRPr>
            </a:lvl3pPr>
            <a:lvl4pPr marL="1600200" indent="-228600">
              <a:spcBef>
                <a:spcPct val="20000"/>
              </a:spcBef>
              <a:buChar char="–"/>
              <a:tabLst>
                <a:tab pos="2593975" algn="l"/>
              </a:tabLst>
              <a:defRPr sz="2000">
                <a:solidFill>
                  <a:schemeClr val="tx1"/>
                </a:solidFill>
                <a:latin typeface="Arial" panose="020B0604020202020204" pitchFamily="34" charset="0"/>
              </a:defRPr>
            </a:lvl4pPr>
            <a:lvl5pPr marL="2057400" indent="-228600">
              <a:spcBef>
                <a:spcPct val="20000"/>
              </a:spcBef>
              <a:buChar char="»"/>
              <a:tabLst>
                <a:tab pos="259397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9pPr>
          </a:lstStyle>
          <a:p>
            <a:pPr eaLnBrk="1" hangingPunct="1">
              <a:buFontTx/>
              <a:buNone/>
            </a:pPr>
            <a:r>
              <a:rPr lang="cs-CZ" altLang="cs-CZ" sz="2400" dirty="0"/>
              <a:t>Typické projevy nemoci z ozáření:</a:t>
            </a:r>
          </a:p>
          <a:p>
            <a:pPr eaLnBrk="1" hangingPunct="1">
              <a:buFontTx/>
              <a:buNone/>
            </a:pPr>
            <a:r>
              <a:rPr lang="cs-CZ" altLang="cs-CZ" sz="2400" dirty="0"/>
              <a:t>1. neletální – poškození tvorby červených krvinek (kostní dřeně), účinky na gonády</a:t>
            </a:r>
          </a:p>
          <a:p>
            <a:pPr eaLnBrk="1" hangingPunct="1">
              <a:buFontTx/>
              <a:buNone/>
            </a:pPr>
            <a:r>
              <a:rPr lang="cs-CZ" altLang="cs-CZ" sz="2400" dirty="0"/>
              <a:t>2. letální – gastrointestinální syndrom (poškození sliznice), popáleniny kůže, poškození nadledvinek, poškození zraku, nervový syndrom (nervová smrt)</a:t>
            </a:r>
          </a:p>
          <a:p>
            <a:pPr eaLnBrk="1" hangingPunct="1">
              <a:buFontTx/>
              <a:buNone/>
            </a:pPr>
            <a:r>
              <a:rPr lang="cs-CZ" altLang="cs-CZ" sz="2400" b="1" dirty="0"/>
              <a:t>Pozdní následky</a:t>
            </a:r>
            <a:r>
              <a:rPr lang="cs-CZ" altLang="cs-CZ" sz="2400" dirty="0"/>
              <a:t> – kumulativní – </a:t>
            </a:r>
            <a:r>
              <a:rPr lang="cs-CZ" altLang="cs-CZ" sz="2400" b="1" dirty="0"/>
              <a:t>genetické poškození, rakovina</a:t>
            </a:r>
            <a:endParaRPr lang="cs-CZ" altLang="cs-CZ" sz="2400" dirty="0"/>
          </a:p>
        </p:txBody>
      </p:sp>
    </p:spTree>
    <p:extLst>
      <p:ext uri="{BB962C8B-B14F-4D97-AF65-F5344CB8AC3E}">
        <p14:creationId xmlns:p14="http://schemas.microsoft.com/office/powerpoint/2010/main" val="267090737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757F2FAC-BC5B-43DD-9F88-20D4599DE208}"/>
              </a:ext>
            </a:extLst>
          </p:cNvPr>
          <p:cNvSpPr>
            <a:spLocks noGrp="1" noChangeArrowheads="1"/>
          </p:cNvSpPr>
          <p:nvPr>
            <p:ph type="title"/>
          </p:nvPr>
        </p:nvSpPr>
        <p:spPr>
          <a:xfrm>
            <a:off x="3599834" y="2801048"/>
            <a:ext cx="5228855" cy="451576"/>
          </a:xfrm>
        </p:spPr>
        <p:txBody>
          <a:bodyPr/>
          <a:lstStyle/>
          <a:p>
            <a:pPr eaLnBrk="1" hangingPunct="1"/>
            <a:r>
              <a:rPr lang="cs-CZ" altLang="cs-CZ" b="1" dirty="0"/>
              <a:t>Nukleární medicína</a:t>
            </a:r>
          </a:p>
        </p:txBody>
      </p:sp>
    </p:spTree>
    <p:extLst>
      <p:ext uri="{BB962C8B-B14F-4D97-AF65-F5344CB8AC3E}">
        <p14:creationId xmlns:p14="http://schemas.microsoft.com/office/powerpoint/2010/main" val="2146005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C0654CE7-DC23-49D5-9CBE-268D1892EE3B}"/>
              </a:ext>
            </a:extLst>
          </p:cNvPr>
          <p:cNvSpPr>
            <a:spLocks noGrp="1" noChangeArrowheads="1"/>
          </p:cNvSpPr>
          <p:nvPr>
            <p:ph type="title"/>
          </p:nvPr>
        </p:nvSpPr>
        <p:spPr>
          <a:xfrm>
            <a:off x="1361089" y="274639"/>
            <a:ext cx="8229600" cy="777875"/>
          </a:xfrm>
        </p:spPr>
        <p:txBody>
          <a:bodyPr/>
          <a:lstStyle/>
          <a:p>
            <a:pPr eaLnBrk="1" hangingPunct="1"/>
            <a:r>
              <a:rPr lang="en-GB" altLang="cs-CZ" b="1" dirty="0" err="1"/>
              <a:t>Scintila</a:t>
            </a:r>
            <a:r>
              <a:rPr lang="cs-CZ" altLang="cs-CZ" b="1" dirty="0"/>
              <a:t>ční počítač a scintigrafie</a:t>
            </a:r>
            <a:r>
              <a:rPr lang="cs-CZ" altLang="cs-CZ" dirty="0"/>
              <a:t> </a:t>
            </a:r>
          </a:p>
        </p:txBody>
      </p:sp>
      <p:sp>
        <p:nvSpPr>
          <p:cNvPr id="55299" name="Rectangle 3">
            <a:extLst>
              <a:ext uri="{FF2B5EF4-FFF2-40B4-BE49-F238E27FC236}">
                <a16:creationId xmlns:a16="http://schemas.microsoft.com/office/drawing/2014/main" id="{261D58E8-63B7-40F0-A2BC-E89EC63EB49F}"/>
              </a:ext>
            </a:extLst>
          </p:cNvPr>
          <p:cNvSpPr>
            <a:spLocks noGrp="1" noChangeArrowheads="1"/>
          </p:cNvSpPr>
          <p:nvPr>
            <p:ph type="body" idx="1"/>
          </p:nvPr>
        </p:nvSpPr>
        <p:spPr>
          <a:xfrm>
            <a:off x="1177160" y="1125539"/>
            <a:ext cx="9858702" cy="5183187"/>
          </a:xfrm>
          <a:solidFill>
            <a:schemeClr val="bg1">
              <a:alpha val="30196"/>
            </a:schemeClr>
          </a:solidFill>
        </p:spPr>
        <p:txBody>
          <a:bodyPr/>
          <a:lstStyle/>
          <a:p>
            <a:pPr eaLnBrk="1" hangingPunct="1">
              <a:lnSpc>
                <a:spcPct val="100000"/>
              </a:lnSpc>
              <a:buFont typeface="Wingdings" panose="05000000000000000000" pitchFamily="2" charset="2"/>
              <a:buChar char="Ø"/>
            </a:pPr>
            <a:r>
              <a:rPr lang="cs-CZ" altLang="cs-CZ" sz="2000" dirty="0"/>
              <a:t>Scintilační počítač označovaný jako </a:t>
            </a:r>
            <a:r>
              <a:rPr lang="cs-CZ" altLang="cs-CZ" sz="2000" b="1" dirty="0"/>
              <a:t>pohybový </a:t>
            </a:r>
            <a:r>
              <a:rPr lang="cs-CZ" altLang="cs-CZ" sz="2000" b="1" dirty="0" err="1"/>
              <a:t>scintigraf</a:t>
            </a:r>
            <a:r>
              <a:rPr lang="cs-CZ" altLang="cs-CZ" sz="2000" b="1" dirty="0"/>
              <a:t> </a:t>
            </a:r>
            <a:r>
              <a:rPr lang="cs-CZ" altLang="cs-CZ" sz="2000" dirty="0"/>
              <a:t>se skládal ze scintilačního detektoru, mechanických částí a olověného kolimátoru. Kolimátor umožňoval detekci záření jen z úzkého prostorového úhlu, v němž byla umístěna vyšetřovaná část těla. Signály detektoru byly zesilovány, počítány a zaznamenávány.</a:t>
            </a:r>
          </a:p>
          <a:p>
            <a:pPr eaLnBrk="1" hangingPunct="1">
              <a:lnSpc>
                <a:spcPct val="100000"/>
              </a:lnSpc>
              <a:buFont typeface="Wingdings" panose="05000000000000000000" pitchFamily="2" charset="2"/>
              <a:buNone/>
            </a:pPr>
            <a:endParaRPr lang="cs-CZ" altLang="cs-CZ" sz="2000" dirty="0"/>
          </a:p>
          <a:p>
            <a:pPr eaLnBrk="1" hangingPunct="1">
              <a:lnSpc>
                <a:spcPct val="100000"/>
              </a:lnSpc>
              <a:buFont typeface="Wingdings" panose="05000000000000000000" pitchFamily="2" charset="2"/>
              <a:buChar char="Ø"/>
            </a:pPr>
            <a:r>
              <a:rPr lang="cs-CZ" altLang="cs-CZ" sz="2000" dirty="0"/>
              <a:t>Scintigrafie se používala převážně pro vyšetřování ledvin a štítné žlázy – pomocí gama-zářičů: jódu-131 nebo technecia-99m. Tc-99m má krátký poločas přeměny (6 hodin oproti 8 dnům u jódu-131). Technecium se připravuje přímo na odděleních nukleární medicíny v </a:t>
            </a:r>
            <a:r>
              <a:rPr lang="cs-CZ" altLang="cs-CZ" sz="2000" b="1" dirty="0"/>
              <a:t>techneciových generátorech</a:t>
            </a:r>
            <a:r>
              <a:rPr lang="cs-CZ" altLang="cs-CZ" sz="2000" dirty="0"/>
              <a:t>. </a:t>
            </a:r>
          </a:p>
          <a:p>
            <a:pPr eaLnBrk="1" hangingPunct="1">
              <a:lnSpc>
                <a:spcPct val="100000"/>
              </a:lnSpc>
              <a:buFont typeface="Wingdings" panose="05000000000000000000" pitchFamily="2" charset="2"/>
              <a:buNone/>
            </a:pPr>
            <a:endParaRPr lang="cs-CZ" altLang="cs-CZ" sz="2000" dirty="0"/>
          </a:p>
          <a:p>
            <a:pPr eaLnBrk="1" hangingPunct="1">
              <a:lnSpc>
                <a:spcPct val="100000"/>
              </a:lnSpc>
              <a:buFont typeface="Wingdings" panose="05000000000000000000" pitchFamily="2" charset="2"/>
              <a:buChar char="Ø"/>
            </a:pPr>
            <a:r>
              <a:rPr lang="cs-CZ" altLang="cs-CZ" sz="2000" dirty="0"/>
              <a:t>Jód používaný pro vyšetřování štítné žlázy byl podáván v podobě KI, pro ledviny se používala techneciem-značená DTPA (</a:t>
            </a:r>
            <a:r>
              <a:rPr lang="cs-CZ" altLang="cs-CZ" sz="2000" dirty="0" err="1"/>
              <a:t>diethylén</a:t>
            </a:r>
            <a:r>
              <a:rPr lang="cs-CZ" altLang="cs-CZ" sz="2000" dirty="0"/>
              <a:t>-</a:t>
            </a:r>
            <a:r>
              <a:rPr lang="cs-CZ" altLang="cs-CZ" sz="2000" dirty="0" err="1"/>
              <a:t>triamin</a:t>
            </a:r>
            <a:r>
              <a:rPr lang="cs-CZ" altLang="cs-CZ" sz="2000" dirty="0"/>
              <a:t>-</a:t>
            </a:r>
            <a:r>
              <a:rPr lang="cs-CZ" altLang="cs-CZ" sz="2000" dirty="0" err="1"/>
              <a:t>penta</a:t>
            </a:r>
            <a:r>
              <a:rPr lang="cs-CZ" altLang="cs-CZ" sz="2000" dirty="0"/>
              <a:t>-octová kyselina). Tc-99m je téměř ideálním radionuklidem – je rychle vylučováno z těla, má krátký poločas a poskytuje téměř výhradně jen záření gama. (Jód-131 emituje také </a:t>
            </a:r>
            <a:r>
              <a:rPr lang="cs-CZ" altLang="cs-CZ" sz="2000" dirty="0">
                <a:latin typeface="Symbol" panose="05050102010706020507" pitchFamily="18" charset="2"/>
              </a:rPr>
              <a:t>b</a:t>
            </a:r>
            <a:r>
              <a:rPr lang="cs-CZ" altLang="cs-CZ" sz="2000" dirty="0"/>
              <a:t>-částice, které zvyšují dávku záření bez jakéhokoliv prospěchu). V poslední době se pro diagnostické účely (SPECT) s úspěchem používá mj. i jód-123 s poločasem přeměny 13,27 h.</a:t>
            </a:r>
          </a:p>
        </p:txBody>
      </p:sp>
    </p:spTree>
    <p:extLst>
      <p:ext uri="{BB962C8B-B14F-4D97-AF65-F5344CB8AC3E}">
        <p14:creationId xmlns:p14="http://schemas.microsoft.com/office/powerpoint/2010/main" val="14308871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64C07EDC-5A86-48A9-88D5-CB2613FC53A5}"/>
              </a:ext>
            </a:extLst>
          </p:cNvPr>
          <p:cNvSpPr>
            <a:spLocks noGrp="1" noChangeArrowheads="1"/>
          </p:cNvSpPr>
          <p:nvPr>
            <p:ph type="title"/>
          </p:nvPr>
        </p:nvSpPr>
        <p:spPr>
          <a:xfrm>
            <a:off x="6324600" y="228600"/>
            <a:ext cx="3886200" cy="685800"/>
          </a:xfrm>
        </p:spPr>
        <p:txBody>
          <a:bodyPr/>
          <a:lstStyle/>
          <a:p>
            <a:pPr eaLnBrk="1" hangingPunct="1"/>
            <a:r>
              <a:rPr lang="cs-CZ" altLang="cs-CZ" b="1"/>
              <a:t>Gama kamera</a:t>
            </a:r>
          </a:p>
        </p:txBody>
      </p:sp>
      <p:sp>
        <p:nvSpPr>
          <p:cNvPr id="59395" name="Freeform 4">
            <a:extLst>
              <a:ext uri="{FF2B5EF4-FFF2-40B4-BE49-F238E27FC236}">
                <a16:creationId xmlns:a16="http://schemas.microsoft.com/office/drawing/2014/main" id="{F8949B1A-4123-430F-93AA-58C49F4128DB}"/>
              </a:ext>
            </a:extLst>
          </p:cNvPr>
          <p:cNvSpPr>
            <a:spLocks/>
          </p:cNvSpPr>
          <p:nvPr/>
        </p:nvSpPr>
        <p:spPr bwMode="auto">
          <a:xfrm>
            <a:off x="2990850" y="4778376"/>
            <a:ext cx="6396038" cy="1330325"/>
          </a:xfrm>
          <a:custGeom>
            <a:avLst/>
            <a:gdLst>
              <a:gd name="T0" fmla="*/ 2147483646 w 4029"/>
              <a:gd name="T1" fmla="*/ 2147483646 h 838"/>
              <a:gd name="T2" fmla="*/ 2147483646 w 4029"/>
              <a:gd name="T3" fmla="*/ 2147483646 h 838"/>
              <a:gd name="T4" fmla="*/ 2147483646 w 4029"/>
              <a:gd name="T5" fmla="*/ 2147483646 h 838"/>
              <a:gd name="T6" fmla="*/ 2147483646 w 4029"/>
              <a:gd name="T7" fmla="*/ 2147483646 h 838"/>
              <a:gd name="T8" fmla="*/ 2147483646 w 4029"/>
              <a:gd name="T9" fmla="*/ 2147483646 h 838"/>
              <a:gd name="T10" fmla="*/ 2147483646 w 4029"/>
              <a:gd name="T11" fmla="*/ 2147483646 h 838"/>
              <a:gd name="T12" fmla="*/ 2147483646 w 4029"/>
              <a:gd name="T13" fmla="*/ 2147483646 h 838"/>
              <a:gd name="T14" fmla="*/ 2147483646 w 4029"/>
              <a:gd name="T15" fmla="*/ 2147483646 h 838"/>
              <a:gd name="T16" fmla="*/ 2147483646 w 4029"/>
              <a:gd name="T17" fmla="*/ 2147483646 h 838"/>
              <a:gd name="T18" fmla="*/ 2147483646 w 4029"/>
              <a:gd name="T19" fmla="*/ 2147483646 h 838"/>
              <a:gd name="T20" fmla="*/ 2147483646 w 4029"/>
              <a:gd name="T21" fmla="*/ 2147483646 h 838"/>
              <a:gd name="T22" fmla="*/ 2147483646 w 4029"/>
              <a:gd name="T23" fmla="*/ 2147483646 h 838"/>
              <a:gd name="T24" fmla="*/ 2147483646 w 4029"/>
              <a:gd name="T25" fmla="*/ 2147483646 h 838"/>
              <a:gd name="T26" fmla="*/ 2147483646 w 4029"/>
              <a:gd name="T27" fmla="*/ 2147483646 h 838"/>
              <a:gd name="T28" fmla="*/ 2147483646 w 4029"/>
              <a:gd name="T29" fmla="*/ 2147483646 h 838"/>
              <a:gd name="T30" fmla="*/ 2147483646 w 4029"/>
              <a:gd name="T31" fmla="*/ 2147483646 h 838"/>
              <a:gd name="T32" fmla="*/ 2147483646 w 4029"/>
              <a:gd name="T33" fmla="*/ 2147483646 h 838"/>
              <a:gd name="T34" fmla="*/ 2147483646 w 4029"/>
              <a:gd name="T35" fmla="*/ 2147483646 h 838"/>
              <a:gd name="T36" fmla="*/ 2147483646 w 4029"/>
              <a:gd name="T37" fmla="*/ 2147483646 h 838"/>
              <a:gd name="T38" fmla="*/ 2147483646 w 4029"/>
              <a:gd name="T39" fmla="*/ 2147483646 h 838"/>
              <a:gd name="T40" fmla="*/ 2147483646 w 4029"/>
              <a:gd name="T41" fmla="*/ 2147483646 h 838"/>
              <a:gd name="T42" fmla="*/ 2147483646 w 4029"/>
              <a:gd name="T43" fmla="*/ 2147483646 h 838"/>
              <a:gd name="T44" fmla="*/ 2147483646 w 4029"/>
              <a:gd name="T45" fmla="*/ 2147483646 h 838"/>
              <a:gd name="T46" fmla="*/ 2147483646 w 4029"/>
              <a:gd name="T47" fmla="*/ 2147483646 h 838"/>
              <a:gd name="T48" fmla="*/ 2147483646 w 4029"/>
              <a:gd name="T49" fmla="*/ 2147483646 h 8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29"/>
              <a:gd name="T76" fmla="*/ 0 h 838"/>
              <a:gd name="T77" fmla="*/ 4029 w 4029"/>
              <a:gd name="T78" fmla="*/ 838 h 8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29" h="838">
                <a:moveTo>
                  <a:pt x="130" y="838"/>
                </a:moveTo>
                <a:cubicBezTo>
                  <a:pt x="119" y="838"/>
                  <a:pt x="86" y="772"/>
                  <a:pt x="64" y="738"/>
                </a:cubicBezTo>
                <a:cubicBezTo>
                  <a:pt x="54" y="700"/>
                  <a:pt x="43" y="664"/>
                  <a:pt x="30" y="627"/>
                </a:cubicBezTo>
                <a:cubicBezTo>
                  <a:pt x="19" y="512"/>
                  <a:pt x="0" y="422"/>
                  <a:pt x="19" y="305"/>
                </a:cubicBezTo>
                <a:cubicBezTo>
                  <a:pt x="23" y="282"/>
                  <a:pt x="25" y="255"/>
                  <a:pt x="42" y="238"/>
                </a:cubicBezTo>
                <a:cubicBezTo>
                  <a:pt x="66" y="214"/>
                  <a:pt x="121" y="142"/>
                  <a:pt x="164" y="127"/>
                </a:cubicBezTo>
                <a:cubicBezTo>
                  <a:pt x="193" y="117"/>
                  <a:pt x="223" y="112"/>
                  <a:pt x="253" y="105"/>
                </a:cubicBezTo>
                <a:cubicBezTo>
                  <a:pt x="268" y="101"/>
                  <a:pt x="297" y="94"/>
                  <a:pt x="297" y="94"/>
                </a:cubicBezTo>
                <a:cubicBezTo>
                  <a:pt x="326" y="74"/>
                  <a:pt x="353" y="41"/>
                  <a:pt x="386" y="27"/>
                </a:cubicBezTo>
                <a:cubicBezTo>
                  <a:pt x="435" y="6"/>
                  <a:pt x="431" y="34"/>
                  <a:pt x="431" y="5"/>
                </a:cubicBezTo>
                <a:cubicBezTo>
                  <a:pt x="1458" y="6"/>
                  <a:pt x="2486" y="0"/>
                  <a:pt x="3513" y="7"/>
                </a:cubicBezTo>
                <a:cubicBezTo>
                  <a:pt x="3531" y="7"/>
                  <a:pt x="3547" y="21"/>
                  <a:pt x="3564" y="27"/>
                </a:cubicBezTo>
                <a:cubicBezTo>
                  <a:pt x="3579" y="32"/>
                  <a:pt x="3594" y="34"/>
                  <a:pt x="3609" y="38"/>
                </a:cubicBezTo>
                <a:cubicBezTo>
                  <a:pt x="3746" y="178"/>
                  <a:pt x="3586" y="29"/>
                  <a:pt x="3686" y="94"/>
                </a:cubicBezTo>
                <a:cubicBezTo>
                  <a:pt x="3768" y="148"/>
                  <a:pt x="3659" y="117"/>
                  <a:pt x="3786" y="138"/>
                </a:cubicBezTo>
                <a:cubicBezTo>
                  <a:pt x="3803" y="155"/>
                  <a:pt x="3825" y="166"/>
                  <a:pt x="3842" y="183"/>
                </a:cubicBezTo>
                <a:cubicBezTo>
                  <a:pt x="3877" y="218"/>
                  <a:pt x="3874" y="229"/>
                  <a:pt x="3920" y="260"/>
                </a:cubicBezTo>
                <a:cubicBezTo>
                  <a:pt x="3934" y="315"/>
                  <a:pt x="3950" y="365"/>
                  <a:pt x="3975" y="416"/>
                </a:cubicBezTo>
                <a:cubicBezTo>
                  <a:pt x="3994" y="520"/>
                  <a:pt x="3998" y="515"/>
                  <a:pt x="3975" y="660"/>
                </a:cubicBezTo>
                <a:cubicBezTo>
                  <a:pt x="3973" y="673"/>
                  <a:pt x="3958" y="682"/>
                  <a:pt x="3953" y="694"/>
                </a:cubicBezTo>
                <a:cubicBezTo>
                  <a:pt x="3944" y="715"/>
                  <a:pt x="3960" y="738"/>
                  <a:pt x="3953" y="760"/>
                </a:cubicBezTo>
                <a:cubicBezTo>
                  <a:pt x="3945" y="785"/>
                  <a:pt x="3917" y="730"/>
                  <a:pt x="3898" y="749"/>
                </a:cubicBezTo>
                <a:cubicBezTo>
                  <a:pt x="3928" y="754"/>
                  <a:pt x="4029" y="792"/>
                  <a:pt x="3909" y="805"/>
                </a:cubicBezTo>
                <a:cubicBezTo>
                  <a:pt x="3789" y="818"/>
                  <a:pt x="3807" y="825"/>
                  <a:pt x="3175" y="827"/>
                </a:cubicBezTo>
                <a:lnTo>
                  <a:pt x="119" y="816"/>
                </a:lnTo>
              </a:path>
            </a:pathLst>
          </a:custGeom>
          <a:solidFill>
            <a:srgbClr val="DDDDDD"/>
          </a:solidFill>
          <a:ln w="9525">
            <a:solidFill>
              <a:schemeClr val="tx1"/>
            </a:solidFill>
            <a:round/>
            <a:headEnd/>
            <a:tailEnd/>
          </a:ln>
        </p:spPr>
        <p:txBody>
          <a:bodyPr wrap="none" anchor="ctr"/>
          <a:lstStyle/>
          <a:p>
            <a:endParaRPr lang="en-GB" sz="4000"/>
          </a:p>
        </p:txBody>
      </p:sp>
      <p:grpSp>
        <p:nvGrpSpPr>
          <p:cNvPr id="59396" name="Group 5">
            <a:extLst>
              <a:ext uri="{FF2B5EF4-FFF2-40B4-BE49-F238E27FC236}">
                <a16:creationId xmlns:a16="http://schemas.microsoft.com/office/drawing/2014/main" id="{B97E521C-A196-4184-BEEB-EBECFA071B58}"/>
              </a:ext>
            </a:extLst>
          </p:cNvPr>
          <p:cNvGrpSpPr>
            <a:grpSpLocks/>
          </p:cNvGrpSpPr>
          <p:nvPr/>
        </p:nvGrpSpPr>
        <p:grpSpPr bwMode="auto">
          <a:xfrm>
            <a:off x="3752850" y="3330575"/>
            <a:ext cx="4724400" cy="1447800"/>
            <a:chOff x="1584" y="1152"/>
            <a:chExt cx="2976" cy="912"/>
          </a:xfrm>
        </p:grpSpPr>
        <p:sp>
          <p:nvSpPr>
            <p:cNvPr id="59664" name="Rectangle 6" descr="Dark vertical">
              <a:extLst>
                <a:ext uri="{FF2B5EF4-FFF2-40B4-BE49-F238E27FC236}">
                  <a16:creationId xmlns:a16="http://schemas.microsoft.com/office/drawing/2014/main" id="{0953ABC4-BB5E-49C5-A320-5B36C263D9DC}"/>
                </a:ext>
              </a:extLst>
            </p:cNvPr>
            <p:cNvSpPr>
              <a:spLocks noChangeArrowheads="1"/>
            </p:cNvSpPr>
            <p:nvPr/>
          </p:nvSpPr>
          <p:spPr bwMode="auto">
            <a:xfrm>
              <a:off x="1584" y="1824"/>
              <a:ext cx="2976" cy="24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65" name="Rectangle 7">
              <a:extLst>
                <a:ext uri="{FF2B5EF4-FFF2-40B4-BE49-F238E27FC236}">
                  <a16:creationId xmlns:a16="http://schemas.microsoft.com/office/drawing/2014/main" id="{5E6CD5E1-18B9-43B7-91CB-7DF2ADC554F2}"/>
                </a:ext>
              </a:extLst>
            </p:cNvPr>
            <p:cNvSpPr>
              <a:spLocks noChangeArrowheads="1"/>
            </p:cNvSpPr>
            <p:nvPr/>
          </p:nvSpPr>
          <p:spPr bwMode="auto">
            <a:xfrm>
              <a:off x="1584" y="1728"/>
              <a:ext cx="2976" cy="96"/>
            </a:xfrm>
            <a:prstGeom prst="rect">
              <a:avLst/>
            </a:prstGeom>
            <a:solidFill>
              <a:schemeClr val="folHlink"/>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66" name="Rectangle 8">
              <a:extLst>
                <a:ext uri="{FF2B5EF4-FFF2-40B4-BE49-F238E27FC236}">
                  <a16:creationId xmlns:a16="http://schemas.microsoft.com/office/drawing/2014/main" id="{94056E24-1EE5-4CD1-A710-D813E7DE7E1D}"/>
                </a:ext>
              </a:extLst>
            </p:cNvPr>
            <p:cNvSpPr>
              <a:spLocks noChangeArrowheads="1"/>
            </p:cNvSpPr>
            <p:nvPr/>
          </p:nvSpPr>
          <p:spPr bwMode="auto">
            <a:xfrm>
              <a:off x="1584" y="1152"/>
              <a:ext cx="2976" cy="576"/>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67" name="Rectangle 9">
              <a:extLst>
                <a:ext uri="{FF2B5EF4-FFF2-40B4-BE49-F238E27FC236}">
                  <a16:creationId xmlns:a16="http://schemas.microsoft.com/office/drawing/2014/main" id="{9EF876A9-232E-494F-B38A-447EC14C39FF}"/>
                </a:ext>
              </a:extLst>
            </p:cNvPr>
            <p:cNvSpPr>
              <a:spLocks noChangeArrowheads="1"/>
            </p:cNvSpPr>
            <p:nvPr/>
          </p:nvSpPr>
          <p:spPr bwMode="auto">
            <a:xfrm>
              <a:off x="1680" y="1200"/>
              <a:ext cx="1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68" name="Rectangle 10">
              <a:extLst>
                <a:ext uri="{FF2B5EF4-FFF2-40B4-BE49-F238E27FC236}">
                  <a16:creationId xmlns:a16="http://schemas.microsoft.com/office/drawing/2014/main" id="{F698BCB3-2ACC-43AE-A718-98CBA6A9E780}"/>
                </a:ext>
              </a:extLst>
            </p:cNvPr>
            <p:cNvSpPr>
              <a:spLocks noChangeArrowheads="1"/>
            </p:cNvSpPr>
            <p:nvPr/>
          </p:nvSpPr>
          <p:spPr bwMode="auto">
            <a:xfrm>
              <a:off x="1920" y="1200"/>
              <a:ext cx="1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69" name="Rectangle 11">
              <a:extLst>
                <a:ext uri="{FF2B5EF4-FFF2-40B4-BE49-F238E27FC236}">
                  <a16:creationId xmlns:a16="http://schemas.microsoft.com/office/drawing/2014/main" id="{C17D46C2-CD8D-44BA-92CA-ECC0CDC6BA7A}"/>
                </a:ext>
              </a:extLst>
            </p:cNvPr>
            <p:cNvSpPr>
              <a:spLocks noChangeArrowheads="1"/>
            </p:cNvSpPr>
            <p:nvPr/>
          </p:nvSpPr>
          <p:spPr bwMode="auto">
            <a:xfrm>
              <a:off x="2160" y="1200"/>
              <a:ext cx="1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70" name="Rectangle 12">
              <a:extLst>
                <a:ext uri="{FF2B5EF4-FFF2-40B4-BE49-F238E27FC236}">
                  <a16:creationId xmlns:a16="http://schemas.microsoft.com/office/drawing/2014/main" id="{255E03A0-8C7F-4BE6-94FE-CAC658E18B06}"/>
                </a:ext>
              </a:extLst>
            </p:cNvPr>
            <p:cNvSpPr>
              <a:spLocks noChangeArrowheads="1"/>
            </p:cNvSpPr>
            <p:nvPr/>
          </p:nvSpPr>
          <p:spPr bwMode="auto">
            <a:xfrm>
              <a:off x="2400" y="1200"/>
              <a:ext cx="1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71" name="Rectangle 13">
              <a:extLst>
                <a:ext uri="{FF2B5EF4-FFF2-40B4-BE49-F238E27FC236}">
                  <a16:creationId xmlns:a16="http://schemas.microsoft.com/office/drawing/2014/main" id="{6C582687-C19B-42D3-84EC-696CACF99577}"/>
                </a:ext>
              </a:extLst>
            </p:cNvPr>
            <p:cNvSpPr>
              <a:spLocks noChangeArrowheads="1"/>
            </p:cNvSpPr>
            <p:nvPr/>
          </p:nvSpPr>
          <p:spPr bwMode="auto">
            <a:xfrm>
              <a:off x="2640" y="1200"/>
              <a:ext cx="1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72" name="Rectangle 14">
              <a:extLst>
                <a:ext uri="{FF2B5EF4-FFF2-40B4-BE49-F238E27FC236}">
                  <a16:creationId xmlns:a16="http://schemas.microsoft.com/office/drawing/2014/main" id="{208DBDC8-86EF-4801-9F94-38AF9584DF86}"/>
                </a:ext>
              </a:extLst>
            </p:cNvPr>
            <p:cNvSpPr>
              <a:spLocks noChangeArrowheads="1"/>
            </p:cNvSpPr>
            <p:nvPr/>
          </p:nvSpPr>
          <p:spPr bwMode="auto">
            <a:xfrm>
              <a:off x="2880" y="1200"/>
              <a:ext cx="1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73" name="Rectangle 15">
              <a:extLst>
                <a:ext uri="{FF2B5EF4-FFF2-40B4-BE49-F238E27FC236}">
                  <a16:creationId xmlns:a16="http://schemas.microsoft.com/office/drawing/2014/main" id="{D62B62D5-32A4-42DF-A8C8-9EEDD6DBDD43}"/>
                </a:ext>
              </a:extLst>
            </p:cNvPr>
            <p:cNvSpPr>
              <a:spLocks noChangeArrowheads="1"/>
            </p:cNvSpPr>
            <p:nvPr/>
          </p:nvSpPr>
          <p:spPr bwMode="auto">
            <a:xfrm>
              <a:off x="3120" y="1200"/>
              <a:ext cx="1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74" name="Rectangle 16">
              <a:extLst>
                <a:ext uri="{FF2B5EF4-FFF2-40B4-BE49-F238E27FC236}">
                  <a16:creationId xmlns:a16="http://schemas.microsoft.com/office/drawing/2014/main" id="{CD8BE55E-429C-4D0C-AA5A-01665EA0A048}"/>
                </a:ext>
              </a:extLst>
            </p:cNvPr>
            <p:cNvSpPr>
              <a:spLocks noChangeArrowheads="1"/>
            </p:cNvSpPr>
            <p:nvPr/>
          </p:nvSpPr>
          <p:spPr bwMode="auto">
            <a:xfrm>
              <a:off x="3360" y="1200"/>
              <a:ext cx="1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75" name="Rectangle 17">
              <a:extLst>
                <a:ext uri="{FF2B5EF4-FFF2-40B4-BE49-F238E27FC236}">
                  <a16:creationId xmlns:a16="http://schemas.microsoft.com/office/drawing/2014/main" id="{03A45A6A-E6A5-4A52-961C-DB22A014741D}"/>
                </a:ext>
              </a:extLst>
            </p:cNvPr>
            <p:cNvSpPr>
              <a:spLocks noChangeArrowheads="1"/>
            </p:cNvSpPr>
            <p:nvPr/>
          </p:nvSpPr>
          <p:spPr bwMode="auto">
            <a:xfrm>
              <a:off x="3600" y="1200"/>
              <a:ext cx="1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76" name="Rectangle 18">
              <a:extLst>
                <a:ext uri="{FF2B5EF4-FFF2-40B4-BE49-F238E27FC236}">
                  <a16:creationId xmlns:a16="http://schemas.microsoft.com/office/drawing/2014/main" id="{7A3DD00B-D08F-4D74-B1EC-7B21D1DE4BFC}"/>
                </a:ext>
              </a:extLst>
            </p:cNvPr>
            <p:cNvSpPr>
              <a:spLocks noChangeArrowheads="1"/>
            </p:cNvSpPr>
            <p:nvPr/>
          </p:nvSpPr>
          <p:spPr bwMode="auto">
            <a:xfrm>
              <a:off x="3840" y="1200"/>
              <a:ext cx="1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77" name="Rectangle 19">
              <a:extLst>
                <a:ext uri="{FF2B5EF4-FFF2-40B4-BE49-F238E27FC236}">
                  <a16:creationId xmlns:a16="http://schemas.microsoft.com/office/drawing/2014/main" id="{32FBB9C4-CD1E-4A60-B9FD-55EE14B570C0}"/>
                </a:ext>
              </a:extLst>
            </p:cNvPr>
            <p:cNvSpPr>
              <a:spLocks noChangeArrowheads="1"/>
            </p:cNvSpPr>
            <p:nvPr/>
          </p:nvSpPr>
          <p:spPr bwMode="auto">
            <a:xfrm>
              <a:off x="4080" y="1200"/>
              <a:ext cx="1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78" name="Rectangle 20">
              <a:extLst>
                <a:ext uri="{FF2B5EF4-FFF2-40B4-BE49-F238E27FC236}">
                  <a16:creationId xmlns:a16="http://schemas.microsoft.com/office/drawing/2014/main" id="{E775D832-02AF-4E2F-B70C-61F4B1A84FC0}"/>
                </a:ext>
              </a:extLst>
            </p:cNvPr>
            <p:cNvSpPr>
              <a:spLocks noChangeArrowheads="1"/>
            </p:cNvSpPr>
            <p:nvPr/>
          </p:nvSpPr>
          <p:spPr bwMode="auto">
            <a:xfrm>
              <a:off x="4320" y="1200"/>
              <a:ext cx="1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nvGrpSpPr>
          <p:cNvPr id="59397" name="Group 21">
            <a:extLst>
              <a:ext uri="{FF2B5EF4-FFF2-40B4-BE49-F238E27FC236}">
                <a16:creationId xmlns:a16="http://schemas.microsoft.com/office/drawing/2014/main" id="{FB328484-34C5-4469-97EB-F3655D0DFC0C}"/>
              </a:ext>
            </a:extLst>
          </p:cNvPr>
          <p:cNvGrpSpPr>
            <a:grpSpLocks/>
          </p:cNvGrpSpPr>
          <p:nvPr/>
        </p:nvGrpSpPr>
        <p:grpSpPr bwMode="auto">
          <a:xfrm>
            <a:off x="5353050" y="5311775"/>
            <a:ext cx="1295400" cy="381000"/>
            <a:chOff x="2352" y="3360"/>
            <a:chExt cx="816" cy="240"/>
          </a:xfrm>
        </p:grpSpPr>
        <p:sp>
          <p:nvSpPr>
            <p:cNvPr id="59646" name="Oval 22">
              <a:extLst>
                <a:ext uri="{FF2B5EF4-FFF2-40B4-BE49-F238E27FC236}">
                  <a16:creationId xmlns:a16="http://schemas.microsoft.com/office/drawing/2014/main" id="{0EDA856C-DB0C-44F7-8F4A-9FB4C41FEEF0}"/>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47" name="Oval 23">
              <a:extLst>
                <a:ext uri="{FF2B5EF4-FFF2-40B4-BE49-F238E27FC236}">
                  <a16:creationId xmlns:a16="http://schemas.microsoft.com/office/drawing/2014/main" id="{8BD98DB8-0028-4323-B937-C8DC1F293F2C}"/>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48" name="Oval 24">
              <a:extLst>
                <a:ext uri="{FF2B5EF4-FFF2-40B4-BE49-F238E27FC236}">
                  <a16:creationId xmlns:a16="http://schemas.microsoft.com/office/drawing/2014/main" id="{BAB22301-0CDB-43F0-8C7D-3B36B0457BF7}"/>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49" name="Oval 25">
              <a:extLst>
                <a:ext uri="{FF2B5EF4-FFF2-40B4-BE49-F238E27FC236}">
                  <a16:creationId xmlns:a16="http://schemas.microsoft.com/office/drawing/2014/main" id="{6E4B4CFD-A1F4-4EE7-BC24-E69022041DA8}"/>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50" name="Oval 26">
              <a:extLst>
                <a:ext uri="{FF2B5EF4-FFF2-40B4-BE49-F238E27FC236}">
                  <a16:creationId xmlns:a16="http://schemas.microsoft.com/office/drawing/2014/main" id="{CE934ACD-BF95-491A-9191-FC747739F646}"/>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51" name="Oval 27">
              <a:extLst>
                <a:ext uri="{FF2B5EF4-FFF2-40B4-BE49-F238E27FC236}">
                  <a16:creationId xmlns:a16="http://schemas.microsoft.com/office/drawing/2014/main" id="{788AC701-45A8-417D-9DCB-115233E6C847}"/>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52" name="Oval 28">
              <a:extLst>
                <a:ext uri="{FF2B5EF4-FFF2-40B4-BE49-F238E27FC236}">
                  <a16:creationId xmlns:a16="http://schemas.microsoft.com/office/drawing/2014/main" id="{B877B189-3C2D-4E99-A491-0F8766C39EA0}"/>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53" name="Oval 29">
              <a:extLst>
                <a:ext uri="{FF2B5EF4-FFF2-40B4-BE49-F238E27FC236}">
                  <a16:creationId xmlns:a16="http://schemas.microsoft.com/office/drawing/2014/main" id="{1F3FBF42-0251-4724-8284-C6E2FCA77744}"/>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54" name="Oval 30">
              <a:extLst>
                <a:ext uri="{FF2B5EF4-FFF2-40B4-BE49-F238E27FC236}">
                  <a16:creationId xmlns:a16="http://schemas.microsoft.com/office/drawing/2014/main" id="{63F9E740-71FF-407B-AD1C-F6DDA7BDBCC8}"/>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55" name="Oval 31">
              <a:extLst>
                <a:ext uri="{FF2B5EF4-FFF2-40B4-BE49-F238E27FC236}">
                  <a16:creationId xmlns:a16="http://schemas.microsoft.com/office/drawing/2014/main" id="{38E57D5E-34E1-4C21-AB4D-D6C66AE7C2FA}"/>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56" name="Oval 32">
              <a:extLst>
                <a:ext uri="{FF2B5EF4-FFF2-40B4-BE49-F238E27FC236}">
                  <a16:creationId xmlns:a16="http://schemas.microsoft.com/office/drawing/2014/main" id="{1E4F5A06-608E-4820-96BA-B690F70C2B14}"/>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57" name="Oval 33">
              <a:extLst>
                <a:ext uri="{FF2B5EF4-FFF2-40B4-BE49-F238E27FC236}">
                  <a16:creationId xmlns:a16="http://schemas.microsoft.com/office/drawing/2014/main" id="{1871D768-493E-4753-8BB5-BBA3E4B5A51E}"/>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58" name="Oval 34">
              <a:extLst>
                <a:ext uri="{FF2B5EF4-FFF2-40B4-BE49-F238E27FC236}">
                  <a16:creationId xmlns:a16="http://schemas.microsoft.com/office/drawing/2014/main" id="{17D67CC7-3CC6-4A2A-9F22-778D02FEE715}"/>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59" name="Oval 35">
              <a:extLst>
                <a:ext uri="{FF2B5EF4-FFF2-40B4-BE49-F238E27FC236}">
                  <a16:creationId xmlns:a16="http://schemas.microsoft.com/office/drawing/2014/main" id="{14EEF4A9-DB35-4009-91C3-9A3606A36C9D}"/>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60" name="Oval 36">
              <a:extLst>
                <a:ext uri="{FF2B5EF4-FFF2-40B4-BE49-F238E27FC236}">
                  <a16:creationId xmlns:a16="http://schemas.microsoft.com/office/drawing/2014/main" id="{BFB86E1D-D51B-4ECA-9C99-A9BFC7B42BAB}"/>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61" name="Oval 37">
              <a:extLst>
                <a:ext uri="{FF2B5EF4-FFF2-40B4-BE49-F238E27FC236}">
                  <a16:creationId xmlns:a16="http://schemas.microsoft.com/office/drawing/2014/main" id="{99DD33DE-2137-45F6-90F4-82342D256DC7}"/>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62" name="Oval 38">
              <a:extLst>
                <a:ext uri="{FF2B5EF4-FFF2-40B4-BE49-F238E27FC236}">
                  <a16:creationId xmlns:a16="http://schemas.microsoft.com/office/drawing/2014/main" id="{26949A87-3456-4AFA-9900-3CAC5C89281F}"/>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63" name="Oval 39">
              <a:extLst>
                <a:ext uri="{FF2B5EF4-FFF2-40B4-BE49-F238E27FC236}">
                  <a16:creationId xmlns:a16="http://schemas.microsoft.com/office/drawing/2014/main" id="{32132329-F271-47DE-9FDF-E295050B3ACE}"/>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nvGrpSpPr>
          <p:cNvPr id="59398" name="Group 40">
            <a:extLst>
              <a:ext uri="{FF2B5EF4-FFF2-40B4-BE49-F238E27FC236}">
                <a16:creationId xmlns:a16="http://schemas.microsoft.com/office/drawing/2014/main" id="{EF7150E1-B582-4D34-9A56-09A20741E0C9}"/>
              </a:ext>
            </a:extLst>
          </p:cNvPr>
          <p:cNvGrpSpPr>
            <a:grpSpLocks/>
          </p:cNvGrpSpPr>
          <p:nvPr/>
        </p:nvGrpSpPr>
        <p:grpSpPr bwMode="auto">
          <a:xfrm>
            <a:off x="5734050" y="5235575"/>
            <a:ext cx="1295400" cy="381000"/>
            <a:chOff x="2352" y="3360"/>
            <a:chExt cx="816" cy="240"/>
          </a:xfrm>
        </p:grpSpPr>
        <p:sp>
          <p:nvSpPr>
            <p:cNvPr id="59628" name="Oval 41">
              <a:extLst>
                <a:ext uri="{FF2B5EF4-FFF2-40B4-BE49-F238E27FC236}">
                  <a16:creationId xmlns:a16="http://schemas.microsoft.com/office/drawing/2014/main" id="{DEC0A9B7-B893-4DB4-A586-F98CBEEA658D}"/>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29" name="Oval 42">
              <a:extLst>
                <a:ext uri="{FF2B5EF4-FFF2-40B4-BE49-F238E27FC236}">
                  <a16:creationId xmlns:a16="http://schemas.microsoft.com/office/drawing/2014/main" id="{2D42B353-62AC-4590-BA32-EB8432C95D89}"/>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30" name="Oval 43">
              <a:extLst>
                <a:ext uri="{FF2B5EF4-FFF2-40B4-BE49-F238E27FC236}">
                  <a16:creationId xmlns:a16="http://schemas.microsoft.com/office/drawing/2014/main" id="{46E7424F-2EB7-48AF-B5DA-2EFC257C1C05}"/>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31" name="Oval 44">
              <a:extLst>
                <a:ext uri="{FF2B5EF4-FFF2-40B4-BE49-F238E27FC236}">
                  <a16:creationId xmlns:a16="http://schemas.microsoft.com/office/drawing/2014/main" id="{6C14CE95-5802-4C71-9E22-F3F949E7B0AD}"/>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32" name="Oval 45">
              <a:extLst>
                <a:ext uri="{FF2B5EF4-FFF2-40B4-BE49-F238E27FC236}">
                  <a16:creationId xmlns:a16="http://schemas.microsoft.com/office/drawing/2014/main" id="{5C7502DD-7442-42B0-90F7-AEA39AB76986}"/>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33" name="Oval 46">
              <a:extLst>
                <a:ext uri="{FF2B5EF4-FFF2-40B4-BE49-F238E27FC236}">
                  <a16:creationId xmlns:a16="http://schemas.microsoft.com/office/drawing/2014/main" id="{2CEEF38B-6330-4750-843E-CC317B9E8AFA}"/>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34" name="Oval 47">
              <a:extLst>
                <a:ext uri="{FF2B5EF4-FFF2-40B4-BE49-F238E27FC236}">
                  <a16:creationId xmlns:a16="http://schemas.microsoft.com/office/drawing/2014/main" id="{03483285-6D3A-47E0-B0EE-AFB6092576B5}"/>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35" name="Oval 48">
              <a:extLst>
                <a:ext uri="{FF2B5EF4-FFF2-40B4-BE49-F238E27FC236}">
                  <a16:creationId xmlns:a16="http://schemas.microsoft.com/office/drawing/2014/main" id="{73B8728A-B538-4CED-994E-7026B51BE225}"/>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36" name="Oval 49">
              <a:extLst>
                <a:ext uri="{FF2B5EF4-FFF2-40B4-BE49-F238E27FC236}">
                  <a16:creationId xmlns:a16="http://schemas.microsoft.com/office/drawing/2014/main" id="{D0D57269-7D2C-4F81-AF0D-13AF0F1D3CBF}"/>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37" name="Oval 50">
              <a:extLst>
                <a:ext uri="{FF2B5EF4-FFF2-40B4-BE49-F238E27FC236}">
                  <a16:creationId xmlns:a16="http://schemas.microsoft.com/office/drawing/2014/main" id="{4A3BBB01-6C24-4CB1-B3E6-AAA19EBE1261}"/>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38" name="Oval 51">
              <a:extLst>
                <a:ext uri="{FF2B5EF4-FFF2-40B4-BE49-F238E27FC236}">
                  <a16:creationId xmlns:a16="http://schemas.microsoft.com/office/drawing/2014/main" id="{A51EAA58-B75B-4DB2-8063-A487E1BC3269}"/>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39" name="Oval 52">
              <a:extLst>
                <a:ext uri="{FF2B5EF4-FFF2-40B4-BE49-F238E27FC236}">
                  <a16:creationId xmlns:a16="http://schemas.microsoft.com/office/drawing/2014/main" id="{FC905C41-16E9-43FC-AB66-5FAD214FD86D}"/>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40" name="Oval 53">
              <a:extLst>
                <a:ext uri="{FF2B5EF4-FFF2-40B4-BE49-F238E27FC236}">
                  <a16:creationId xmlns:a16="http://schemas.microsoft.com/office/drawing/2014/main" id="{48812D28-5FE9-4C1D-83F7-534E5BD84A7B}"/>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41" name="Oval 54">
              <a:extLst>
                <a:ext uri="{FF2B5EF4-FFF2-40B4-BE49-F238E27FC236}">
                  <a16:creationId xmlns:a16="http://schemas.microsoft.com/office/drawing/2014/main" id="{D0ADDE0F-805D-4E46-9A4E-E5AD4BDE6DF5}"/>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42" name="Oval 55">
              <a:extLst>
                <a:ext uri="{FF2B5EF4-FFF2-40B4-BE49-F238E27FC236}">
                  <a16:creationId xmlns:a16="http://schemas.microsoft.com/office/drawing/2014/main" id="{35B837D3-7712-4F39-8A45-3B0882A5AF82}"/>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43" name="Oval 56">
              <a:extLst>
                <a:ext uri="{FF2B5EF4-FFF2-40B4-BE49-F238E27FC236}">
                  <a16:creationId xmlns:a16="http://schemas.microsoft.com/office/drawing/2014/main" id="{2ADC5EF1-D7B3-46D1-99C1-4A8B5816C4DE}"/>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44" name="Oval 57">
              <a:extLst>
                <a:ext uri="{FF2B5EF4-FFF2-40B4-BE49-F238E27FC236}">
                  <a16:creationId xmlns:a16="http://schemas.microsoft.com/office/drawing/2014/main" id="{A5D27B4B-263F-4100-9B02-ED84BF8967F1}"/>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45" name="Oval 58">
              <a:extLst>
                <a:ext uri="{FF2B5EF4-FFF2-40B4-BE49-F238E27FC236}">
                  <a16:creationId xmlns:a16="http://schemas.microsoft.com/office/drawing/2014/main" id="{13690301-71C8-47DA-A806-16330E2D7998}"/>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nvGrpSpPr>
          <p:cNvPr id="59399" name="Group 59">
            <a:extLst>
              <a:ext uri="{FF2B5EF4-FFF2-40B4-BE49-F238E27FC236}">
                <a16:creationId xmlns:a16="http://schemas.microsoft.com/office/drawing/2014/main" id="{325E53EA-1711-43EA-93D2-3CB219EF7B4E}"/>
              </a:ext>
            </a:extLst>
          </p:cNvPr>
          <p:cNvGrpSpPr>
            <a:grpSpLocks/>
          </p:cNvGrpSpPr>
          <p:nvPr/>
        </p:nvGrpSpPr>
        <p:grpSpPr bwMode="auto">
          <a:xfrm>
            <a:off x="5810250" y="5159375"/>
            <a:ext cx="1295400" cy="381000"/>
            <a:chOff x="2352" y="3360"/>
            <a:chExt cx="816" cy="240"/>
          </a:xfrm>
        </p:grpSpPr>
        <p:sp>
          <p:nvSpPr>
            <p:cNvPr id="59610" name="Oval 60">
              <a:extLst>
                <a:ext uri="{FF2B5EF4-FFF2-40B4-BE49-F238E27FC236}">
                  <a16:creationId xmlns:a16="http://schemas.microsoft.com/office/drawing/2014/main" id="{876A3217-531A-49A9-869D-CDCBD8923925}"/>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11" name="Oval 61">
              <a:extLst>
                <a:ext uri="{FF2B5EF4-FFF2-40B4-BE49-F238E27FC236}">
                  <a16:creationId xmlns:a16="http://schemas.microsoft.com/office/drawing/2014/main" id="{4CD5E57A-C9C7-4FA8-9934-EE1775D5C1EA}"/>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12" name="Oval 62">
              <a:extLst>
                <a:ext uri="{FF2B5EF4-FFF2-40B4-BE49-F238E27FC236}">
                  <a16:creationId xmlns:a16="http://schemas.microsoft.com/office/drawing/2014/main" id="{EEB9ABC0-7031-4605-B8D4-DC988823380D}"/>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13" name="Oval 63">
              <a:extLst>
                <a:ext uri="{FF2B5EF4-FFF2-40B4-BE49-F238E27FC236}">
                  <a16:creationId xmlns:a16="http://schemas.microsoft.com/office/drawing/2014/main" id="{7F768723-B6D9-45F3-87C9-BE70F285FCD4}"/>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14" name="Oval 64">
              <a:extLst>
                <a:ext uri="{FF2B5EF4-FFF2-40B4-BE49-F238E27FC236}">
                  <a16:creationId xmlns:a16="http://schemas.microsoft.com/office/drawing/2014/main" id="{F8043E9F-5FB1-431E-B573-85FA4CEE42D1}"/>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15" name="Oval 65">
              <a:extLst>
                <a:ext uri="{FF2B5EF4-FFF2-40B4-BE49-F238E27FC236}">
                  <a16:creationId xmlns:a16="http://schemas.microsoft.com/office/drawing/2014/main" id="{BC38C9B1-944D-4B24-8CAA-1183CE0B9ECD}"/>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16" name="Oval 66">
              <a:extLst>
                <a:ext uri="{FF2B5EF4-FFF2-40B4-BE49-F238E27FC236}">
                  <a16:creationId xmlns:a16="http://schemas.microsoft.com/office/drawing/2014/main" id="{215463C3-0B22-48D3-823A-AB4EAE2E0F3A}"/>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17" name="Oval 67">
              <a:extLst>
                <a:ext uri="{FF2B5EF4-FFF2-40B4-BE49-F238E27FC236}">
                  <a16:creationId xmlns:a16="http://schemas.microsoft.com/office/drawing/2014/main" id="{2D962DE3-A7E8-4E09-A763-6BA96DE51943}"/>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18" name="Oval 68">
              <a:extLst>
                <a:ext uri="{FF2B5EF4-FFF2-40B4-BE49-F238E27FC236}">
                  <a16:creationId xmlns:a16="http://schemas.microsoft.com/office/drawing/2014/main" id="{34A933A0-3F2B-4617-A916-3FB31F851AC4}"/>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19" name="Oval 69">
              <a:extLst>
                <a:ext uri="{FF2B5EF4-FFF2-40B4-BE49-F238E27FC236}">
                  <a16:creationId xmlns:a16="http://schemas.microsoft.com/office/drawing/2014/main" id="{671BBC1F-EF55-4572-8E6E-F29DBB4BF80A}"/>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20" name="Oval 70">
              <a:extLst>
                <a:ext uri="{FF2B5EF4-FFF2-40B4-BE49-F238E27FC236}">
                  <a16:creationId xmlns:a16="http://schemas.microsoft.com/office/drawing/2014/main" id="{DDAD633A-EA6D-4174-9ACA-847C017764EB}"/>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21" name="Oval 71">
              <a:extLst>
                <a:ext uri="{FF2B5EF4-FFF2-40B4-BE49-F238E27FC236}">
                  <a16:creationId xmlns:a16="http://schemas.microsoft.com/office/drawing/2014/main" id="{82A8A95C-32FC-4190-8F83-6F735C40D546}"/>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22" name="Oval 72">
              <a:extLst>
                <a:ext uri="{FF2B5EF4-FFF2-40B4-BE49-F238E27FC236}">
                  <a16:creationId xmlns:a16="http://schemas.microsoft.com/office/drawing/2014/main" id="{50FD6FAB-FDDF-4B83-87E8-D2DAD038D840}"/>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23" name="Oval 73">
              <a:extLst>
                <a:ext uri="{FF2B5EF4-FFF2-40B4-BE49-F238E27FC236}">
                  <a16:creationId xmlns:a16="http://schemas.microsoft.com/office/drawing/2014/main" id="{5819C940-D26E-46A8-878B-88DFF6E210B5}"/>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24" name="Oval 74">
              <a:extLst>
                <a:ext uri="{FF2B5EF4-FFF2-40B4-BE49-F238E27FC236}">
                  <a16:creationId xmlns:a16="http://schemas.microsoft.com/office/drawing/2014/main" id="{93573369-CAD4-428E-AB6F-6CF25BE44D31}"/>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25" name="Oval 75">
              <a:extLst>
                <a:ext uri="{FF2B5EF4-FFF2-40B4-BE49-F238E27FC236}">
                  <a16:creationId xmlns:a16="http://schemas.microsoft.com/office/drawing/2014/main" id="{6A097D72-79B8-450C-9F9E-028F66D24A0E}"/>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26" name="Oval 76">
              <a:extLst>
                <a:ext uri="{FF2B5EF4-FFF2-40B4-BE49-F238E27FC236}">
                  <a16:creationId xmlns:a16="http://schemas.microsoft.com/office/drawing/2014/main" id="{C6CF33EE-CC85-431C-951B-AE8D1A099898}"/>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27" name="Oval 77">
              <a:extLst>
                <a:ext uri="{FF2B5EF4-FFF2-40B4-BE49-F238E27FC236}">
                  <a16:creationId xmlns:a16="http://schemas.microsoft.com/office/drawing/2014/main" id="{E6078F8B-FC60-4EC0-9CC6-ACCA4DBF5A2E}"/>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nvGrpSpPr>
          <p:cNvPr id="59400" name="Group 78">
            <a:extLst>
              <a:ext uri="{FF2B5EF4-FFF2-40B4-BE49-F238E27FC236}">
                <a16:creationId xmlns:a16="http://schemas.microsoft.com/office/drawing/2014/main" id="{4706BE6C-BD81-4760-9B77-CD6156D0FDD8}"/>
              </a:ext>
            </a:extLst>
          </p:cNvPr>
          <p:cNvGrpSpPr>
            <a:grpSpLocks/>
          </p:cNvGrpSpPr>
          <p:nvPr/>
        </p:nvGrpSpPr>
        <p:grpSpPr bwMode="auto">
          <a:xfrm>
            <a:off x="4286250" y="5083176"/>
            <a:ext cx="3519488" cy="1222375"/>
            <a:chOff x="1680" y="3216"/>
            <a:chExt cx="2217" cy="770"/>
          </a:xfrm>
        </p:grpSpPr>
        <p:sp>
          <p:nvSpPr>
            <p:cNvPr id="59532" name="Freeform 79">
              <a:extLst>
                <a:ext uri="{FF2B5EF4-FFF2-40B4-BE49-F238E27FC236}">
                  <a16:creationId xmlns:a16="http://schemas.microsoft.com/office/drawing/2014/main" id="{B39303E6-BC49-4241-9EA3-50DD9A36BBAA}"/>
                </a:ext>
              </a:extLst>
            </p:cNvPr>
            <p:cNvSpPr>
              <a:spLocks/>
            </p:cNvSpPr>
            <p:nvPr/>
          </p:nvSpPr>
          <p:spPr bwMode="auto">
            <a:xfrm>
              <a:off x="1680" y="3216"/>
              <a:ext cx="2217" cy="770"/>
            </a:xfrm>
            <a:custGeom>
              <a:avLst/>
              <a:gdLst>
                <a:gd name="T0" fmla="*/ 0 w 2217"/>
                <a:gd name="T1" fmla="*/ 152 h 770"/>
                <a:gd name="T2" fmla="*/ 378 w 2217"/>
                <a:gd name="T3" fmla="*/ 86 h 770"/>
                <a:gd name="T4" fmla="*/ 400 w 2217"/>
                <a:gd name="T5" fmla="*/ 63 h 770"/>
                <a:gd name="T6" fmla="*/ 578 w 2217"/>
                <a:gd name="T7" fmla="*/ 97 h 770"/>
                <a:gd name="T8" fmla="*/ 689 w 2217"/>
                <a:gd name="T9" fmla="*/ 97 h 770"/>
                <a:gd name="T10" fmla="*/ 1167 w 2217"/>
                <a:gd name="T11" fmla="*/ 19 h 770"/>
                <a:gd name="T12" fmla="*/ 1922 w 2217"/>
                <a:gd name="T13" fmla="*/ 75 h 770"/>
                <a:gd name="T14" fmla="*/ 2189 w 2217"/>
                <a:gd name="T15" fmla="*/ 41 h 770"/>
                <a:gd name="T16" fmla="*/ 2200 w 2217"/>
                <a:gd name="T17" fmla="*/ 141 h 770"/>
                <a:gd name="T18" fmla="*/ 2189 w 2217"/>
                <a:gd name="T19" fmla="*/ 175 h 770"/>
                <a:gd name="T20" fmla="*/ 2100 w 2217"/>
                <a:gd name="T21" fmla="*/ 186 h 770"/>
                <a:gd name="T22" fmla="*/ 1989 w 2217"/>
                <a:gd name="T23" fmla="*/ 230 h 770"/>
                <a:gd name="T24" fmla="*/ 1933 w 2217"/>
                <a:gd name="T25" fmla="*/ 297 h 770"/>
                <a:gd name="T26" fmla="*/ 1789 w 2217"/>
                <a:gd name="T27" fmla="*/ 341 h 770"/>
                <a:gd name="T28" fmla="*/ 0 w 2217"/>
                <a:gd name="T29" fmla="*/ 152 h 7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17"/>
                <a:gd name="T46" fmla="*/ 0 h 770"/>
                <a:gd name="T47" fmla="*/ 2217 w 2217"/>
                <a:gd name="T48" fmla="*/ 770 h 7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17" h="770">
                  <a:moveTo>
                    <a:pt x="0" y="152"/>
                  </a:moveTo>
                  <a:cubicBezTo>
                    <a:pt x="126" y="130"/>
                    <a:pt x="253" y="114"/>
                    <a:pt x="378" y="86"/>
                  </a:cubicBezTo>
                  <a:cubicBezTo>
                    <a:pt x="388" y="84"/>
                    <a:pt x="390" y="67"/>
                    <a:pt x="400" y="63"/>
                  </a:cubicBezTo>
                  <a:cubicBezTo>
                    <a:pt x="444" y="43"/>
                    <a:pt x="530" y="109"/>
                    <a:pt x="578" y="97"/>
                  </a:cubicBezTo>
                  <a:cubicBezTo>
                    <a:pt x="678" y="63"/>
                    <a:pt x="591" y="113"/>
                    <a:pt x="689" y="97"/>
                  </a:cubicBezTo>
                  <a:cubicBezTo>
                    <a:pt x="792" y="104"/>
                    <a:pt x="962" y="23"/>
                    <a:pt x="1167" y="19"/>
                  </a:cubicBezTo>
                  <a:cubicBezTo>
                    <a:pt x="1372" y="15"/>
                    <a:pt x="1752" y="71"/>
                    <a:pt x="1922" y="75"/>
                  </a:cubicBezTo>
                  <a:cubicBezTo>
                    <a:pt x="2007" y="160"/>
                    <a:pt x="2039" y="0"/>
                    <a:pt x="2189" y="41"/>
                  </a:cubicBezTo>
                  <a:cubicBezTo>
                    <a:pt x="2215" y="107"/>
                    <a:pt x="2217" y="81"/>
                    <a:pt x="2200" y="141"/>
                  </a:cubicBezTo>
                  <a:cubicBezTo>
                    <a:pt x="2197" y="152"/>
                    <a:pt x="2200" y="170"/>
                    <a:pt x="2189" y="175"/>
                  </a:cubicBezTo>
                  <a:cubicBezTo>
                    <a:pt x="2162" y="187"/>
                    <a:pt x="2130" y="182"/>
                    <a:pt x="2100" y="186"/>
                  </a:cubicBezTo>
                  <a:cubicBezTo>
                    <a:pt x="2063" y="196"/>
                    <a:pt x="2018" y="200"/>
                    <a:pt x="1989" y="230"/>
                  </a:cubicBezTo>
                  <a:cubicBezTo>
                    <a:pt x="1965" y="254"/>
                    <a:pt x="1961" y="279"/>
                    <a:pt x="1933" y="297"/>
                  </a:cubicBezTo>
                  <a:cubicBezTo>
                    <a:pt x="1885" y="328"/>
                    <a:pt x="1849" y="328"/>
                    <a:pt x="1789" y="341"/>
                  </a:cubicBezTo>
                  <a:cubicBezTo>
                    <a:pt x="342" y="332"/>
                    <a:pt x="364" y="770"/>
                    <a:pt x="0" y="152"/>
                  </a:cubicBezTo>
                  <a:close/>
                </a:path>
              </a:pathLst>
            </a:custGeom>
            <a:solidFill>
              <a:schemeClr val="bg1"/>
            </a:solidFill>
            <a:ln w="9525">
              <a:solidFill>
                <a:schemeClr val="tx1"/>
              </a:solidFill>
              <a:round/>
              <a:headEnd/>
              <a:tailEnd/>
            </a:ln>
          </p:spPr>
          <p:txBody>
            <a:bodyPr wrap="none" anchor="ctr"/>
            <a:lstStyle/>
            <a:p>
              <a:endParaRPr lang="en-GB" sz="4000"/>
            </a:p>
          </p:txBody>
        </p:sp>
        <p:grpSp>
          <p:nvGrpSpPr>
            <p:cNvPr id="59533" name="Group 80">
              <a:extLst>
                <a:ext uri="{FF2B5EF4-FFF2-40B4-BE49-F238E27FC236}">
                  <a16:creationId xmlns:a16="http://schemas.microsoft.com/office/drawing/2014/main" id="{2D80D4F7-184E-4E3C-8FD2-40B83B6DF6EB}"/>
                </a:ext>
              </a:extLst>
            </p:cNvPr>
            <p:cNvGrpSpPr>
              <a:grpSpLocks/>
            </p:cNvGrpSpPr>
            <p:nvPr/>
          </p:nvGrpSpPr>
          <p:grpSpPr bwMode="auto">
            <a:xfrm>
              <a:off x="1920" y="3264"/>
              <a:ext cx="1584" cy="288"/>
              <a:chOff x="1920" y="3264"/>
              <a:chExt cx="1584" cy="288"/>
            </a:xfrm>
          </p:grpSpPr>
          <p:grpSp>
            <p:nvGrpSpPr>
              <p:cNvPr id="59534" name="Group 81">
                <a:extLst>
                  <a:ext uri="{FF2B5EF4-FFF2-40B4-BE49-F238E27FC236}">
                    <a16:creationId xmlns:a16="http://schemas.microsoft.com/office/drawing/2014/main" id="{E92846E7-AA33-47C1-842C-4E64C4440C07}"/>
                  </a:ext>
                </a:extLst>
              </p:cNvPr>
              <p:cNvGrpSpPr>
                <a:grpSpLocks/>
              </p:cNvGrpSpPr>
              <p:nvPr/>
            </p:nvGrpSpPr>
            <p:grpSpPr bwMode="auto">
              <a:xfrm>
                <a:off x="2496" y="3264"/>
                <a:ext cx="816" cy="240"/>
                <a:chOff x="2352" y="3360"/>
                <a:chExt cx="816" cy="240"/>
              </a:xfrm>
            </p:grpSpPr>
            <p:sp>
              <p:nvSpPr>
                <p:cNvPr id="59592" name="Oval 82">
                  <a:extLst>
                    <a:ext uri="{FF2B5EF4-FFF2-40B4-BE49-F238E27FC236}">
                      <a16:creationId xmlns:a16="http://schemas.microsoft.com/office/drawing/2014/main" id="{BFD5BD5A-A5F7-4BD0-A7D6-05E8F51DAEA0}"/>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93" name="Oval 83">
                  <a:extLst>
                    <a:ext uri="{FF2B5EF4-FFF2-40B4-BE49-F238E27FC236}">
                      <a16:creationId xmlns:a16="http://schemas.microsoft.com/office/drawing/2014/main" id="{AB491A78-8B1B-4D20-A7D9-A9B264C88009}"/>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94" name="Oval 84">
                  <a:extLst>
                    <a:ext uri="{FF2B5EF4-FFF2-40B4-BE49-F238E27FC236}">
                      <a16:creationId xmlns:a16="http://schemas.microsoft.com/office/drawing/2014/main" id="{A5DB179D-B321-48F1-B60C-E483D8068D2E}"/>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95" name="Oval 85">
                  <a:extLst>
                    <a:ext uri="{FF2B5EF4-FFF2-40B4-BE49-F238E27FC236}">
                      <a16:creationId xmlns:a16="http://schemas.microsoft.com/office/drawing/2014/main" id="{9D3AE0AE-4B5F-44A3-9A59-D933B8D25E8E}"/>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96" name="Oval 86">
                  <a:extLst>
                    <a:ext uri="{FF2B5EF4-FFF2-40B4-BE49-F238E27FC236}">
                      <a16:creationId xmlns:a16="http://schemas.microsoft.com/office/drawing/2014/main" id="{628CE52A-9701-4AFC-96EC-1C2378542D38}"/>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97" name="Oval 87">
                  <a:extLst>
                    <a:ext uri="{FF2B5EF4-FFF2-40B4-BE49-F238E27FC236}">
                      <a16:creationId xmlns:a16="http://schemas.microsoft.com/office/drawing/2014/main" id="{49571344-BDB5-45CC-9333-D0F9ABFA2A3A}"/>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98" name="Oval 88">
                  <a:extLst>
                    <a:ext uri="{FF2B5EF4-FFF2-40B4-BE49-F238E27FC236}">
                      <a16:creationId xmlns:a16="http://schemas.microsoft.com/office/drawing/2014/main" id="{84033F54-0087-4EED-957C-615CCD2B0D2B}"/>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99" name="Oval 89">
                  <a:extLst>
                    <a:ext uri="{FF2B5EF4-FFF2-40B4-BE49-F238E27FC236}">
                      <a16:creationId xmlns:a16="http://schemas.microsoft.com/office/drawing/2014/main" id="{CB9665C0-F244-46B0-AF93-E860B7F9EC12}"/>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00" name="Oval 90">
                  <a:extLst>
                    <a:ext uri="{FF2B5EF4-FFF2-40B4-BE49-F238E27FC236}">
                      <a16:creationId xmlns:a16="http://schemas.microsoft.com/office/drawing/2014/main" id="{2F8220E0-C45B-4BE3-B3C9-E202809BB682}"/>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01" name="Oval 91">
                  <a:extLst>
                    <a:ext uri="{FF2B5EF4-FFF2-40B4-BE49-F238E27FC236}">
                      <a16:creationId xmlns:a16="http://schemas.microsoft.com/office/drawing/2014/main" id="{03635EFA-357E-452A-83A2-09F6EFB8AB6B}"/>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02" name="Oval 92">
                  <a:extLst>
                    <a:ext uri="{FF2B5EF4-FFF2-40B4-BE49-F238E27FC236}">
                      <a16:creationId xmlns:a16="http://schemas.microsoft.com/office/drawing/2014/main" id="{2562B0E8-E4D7-4350-8759-9DB66610B2B9}"/>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03" name="Oval 93">
                  <a:extLst>
                    <a:ext uri="{FF2B5EF4-FFF2-40B4-BE49-F238E27FC236}">
                      <a16:creationId xmlns:a16="http://schemas.microsoft.com/office/drawing/2014/main" id="{79BFDA25-8DFD-4705-807F-1820B9CD84FB}"/>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04" name="Oval 94">
                  <a:extLst>
                    <a:ext uri="{FF2B5EF4-FFF2-40B4-BE49-F238E27FC236}">
                      <a16:creationId xmlns:a16="http://schemas.microsoft.com/office/drawing/2014/main" id="{C9BD5324-DA2D-4E9B-B6F0-7C1E78FBE442}"/>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05" name="Oval 95">
                  <a:extLst>
                    <a:ext uri="{FF2B5EF4-FFF2-40B4-BE49-F238E27FC236}">
                      <a16:creationId xmlns:a16="http://schemas.microsoft.com/office/drawing/2014/main" id="{6E179DA7-1F11-467A-B9E1-10FFE436C0D5}"/>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06" name="Oval 96">
                  <a:extLst>
                    <a:ext uri="{FF2B5EF4-FFF2-40B4-BE49-F238E27FC236}">
                      <a16:creationId xmlns:a16="http://schemas.microsoft.com/office/drawing/2014/main" id="{6DF195E3-7220-48A8-B3D2-2AF72398C053}"/>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07" name="Oval 97">
                  <a:extLst>
                    <a:ext uri="{FF2B5EF4-FFF2-40B4-BE49-F238E27FC236}">
                      <a16:creationId xmlns:a16="http://schemas.microsoft.com/office/drawing/2014/main" id="{4B2F4928-E9D7-488C-9CE7-943B8504E7B2}"/>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08" name="Oval 98">
                  <a:extLst>
                    <a:ext uri="{FF2B5EF4-FFF2-40B4-BE49-F238E27FC236}">
                      <a16:creationId xmlns:a16="http://schemas.microsoft.com/office/drawing/2014/main" id="{9EEE4554-376C-43E9-99EF-34596AADCF00}"/>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09" name="Oval 99">
                  <a:extLst>
                    <a:ext uri="{FF2B5EF4-FFF2-40B4-BE49-F238E27FC236}">
                      <a16:creationId xmlns:a16="http://schemas.microsoft.com/office/drawing/2014/main" id="{1ADE1EE4-549A-41DB-97B6-8AA5C32B8511}"/>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nvGrpSpPr>
              <p:cNvPr id="59535" name="Group 100">
                <a:extLst>
                  <a:ext uri="{FF2B5EF4-FFF2-40B4-BE49-F238E27FC236}">
                    <a16:creationId xmlns:a16="http://schemas.microsoft.com/office/drawing/2014/main" id="{2B787EFD-862E-48DA-B2B4-733393EF9143}"/>
                  </a:ext>
                </a:extLst>
              </p:cNvPr>
              <p:cNvGrpSpPr>
                <a:grpSpLocks/>
              </p:cNvGrpSpPr>
              <p:nvPr/>
            </p:nvGrpSpPr>
            <p:grpSpPr bwMode="auto">
              <a:xfrm>
                <a:off x="1920" y="3312"/>
                <a:ext cx="816" cy="240"/>
                <a:chOff x="2352" y="3360"/>
                <a:chExt cx="816" cy="240"/>
              </a:xfrm>
            </p:grpSpPr>
            <p:sp>
              <p:nvSpPr>
                <p:cNvPr id="59574" name="Oval 101">
                  <a:extLst>
                    <a:ext uri="{FF2B5EF4-FFF2-40B4-BE49-F238E27FC236}">
                      <a16:creationId xmlns:a16="http://schemas.microsoft.com/office/drawing/2014/main" id="{9B597D95-BB4B-4CBA-A34F-C2C5ECBAA899}"/>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75" name="Oval 102">
                  <a:extLst>
                    <a:ext uri="{FF2B5EF4-FFF2-40B4-BE49-F238E27FC236}">
                      <a16:creationId xmlns:a16="http://schemas.microsoft.com/office/drawing/2014/main" id="{B9A45BB3-2C94-4041-A03F-C4B0064BE870}"/>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76" name="Oval 103">
                  <a:extLst>
                    <a:ext uri="{FF2B5EF4-FFF2-40B4-BE49-F238E27FC236}">
                      <a16:creationId xmlns:a16="http://schemas.microsoft.com/office/drawing/2014/main" id="{FB2B9600-46F6-46DC-A5F2-7141ACCB1CDF}"/>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77" name="Oval 104">
                  <a:extLst>
                    <a:ext uri="{FF2B5EF4-FFF2-40B4-BE49-F238E27FC236}">
                      <a16:creationId xmlns:a16="http://schemas.microsoft.com/office/drawing/2014/main" id="{09B2C7A5-F7FB-4AD5-8257-0D8A68ACDDDD}"/>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78" name="Oval 105">
                  <a:extLst>
                    <a:ext uri="{FF2B5EF4-FFF2-40B4-BE49-F238E27FC236}">
                      <a16:creationId xmlns:a16="http://schemas.microsoft.com/office/drawing/2014/main" id="{C942451B-54C7-41D2-A1D8-2722545AA55C}"/>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79" name="Oval 106">
                  <a:extLst>
                    <a:ext uri="{FF2B5EF4-FFF2-40B4-BE49-F238E27FC236}">
                      <a16:creationId xmlns:a16="http://schemas.microsoft.com/office/drawing/2014/main" id="{1471A08A-A942-408E-BED0-EF00DD776107}"/>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80" name="Oval 107">
                  <a:extLst>
                    <a:ext uri="{FF2B5EF4-FFF2-40B4-BE49-F238E27FC236}">
                      <a16:creationId xmlns:a16="http://schemas.microsoft.com/office/drawing/2014/main" id="{6D73BE56-C2FA-4704-BBCD-7C0170BEB125}"/>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81" name="Oval 108">
                  <a:extLst>
                    <a:ext uri="{FF2B5EF4-FFF2-40B4-BE49-F238E27FC236}">
                      <a16:creationId xmlns:a16="http://schemas.microsoft.com/office/drawing/2014/main" id="{EDAF3DAF-B069-44E2-860B-E11F91FCD3E1}"/>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82" name="Oval 109">
                  <a:extLst>
                    <a:ext uri="{FF2B5EF4-FFF2-40B4-BE49-F238E27FC236}">
                      <a16:creationId xmlns:a16="http://schemas.microsoft.com/office/drawing/2014/main" id="{1747D56E-DE69-4FA6-8AD1-BEE45A69050B}"/>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83" name="Oval 110">
                  <a:extLst>
                    <a:ext uri="{FF2B5EF4-FFF2-40B4-BE49-F238E27FC236}">
                      <a16:creationId xmlns:a16="http://schemas.microsoft.com/office/drawing/2014/main" id="{262056D9-8B75-4887-AFAD-407FBE4D1355}"/>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84" name="Oval 111">
                  <a:extLst>
                    <a:ext uri="{FF2B5EF4-FFF2-40B4-BE49-F238E27FC236}">
                      <a16:creationId xmlns:a16="http://schemas.microsoft.com/office/drawing/2014/main" id="{3060444E-23E5-499C-9F37-32447B83FAF1}"/>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85" name="Oval 112">
                  <a:extLst>
                    <a:ext uri="{FF2B5EF4-FFF2-40B4-BE49-F238E27FC236}">
                      <a16:creationId xmlns:a16="http://schemas.microsoft.com/office/drawing/2014/main" id="{4E96B5C6-7DEA-48E2-826A-138F91A7900B}"/>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86" name="Oval 113">
                  <a:extLst>
                    <a:ext uri="{FF2B5EF4-FFF2-40B4-BE49-F238E27FC236}">
                      <a16:creationId xmlns:a16="http://schemas.microsoft.com/office/drawing/2014/main" id="{33F2CF62-E1EC-4D13-A853-C7C217220DD8}"/>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87" name="Oval 114">
                  <a:extLst>
                    <a:ext uri="{FF2B5EF4-FFF2-40B4-BE49-F238E27FC236}">
                      <a16:creationId xmlns:a16="http://schemas.microsoft.com/office/drawing/2014/main" id="{0D66E7AD-0CF3-4E43-83E2-9DA55EEA4104}"/>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88" name="Oval 115">
                  <a:extLst>
                    <a:ext uri="{FF2B5EF4-FFF2-40B4-BE49-F238E27FC236}">
                      <a16:creationId xmlns:a16="http://schemas.microsoft.com/office/drawing/2014/main" id="{9E7B9887-2F28-4E57-935E-62560F1DB131}"/>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89" name="Oval 116">
                  <a:extLst>
                    <a:ext uri="{FF2B5EF4-FFF2-40B4-BE49-F238E27FC236}">
                      <a16:creationId xmlns:a16="http://schemas.microsoft.com/office/drawing/2014/main" id="{B2AF0B8A-CF1F-460F-9FBC-D835C9FCEA4A}"/>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90" name="Oval 117">
                  <a:extLst>
                    <a:ext uri="{FF2B5EF4-FFF2-40B4-BE49-F238E27FC236}">
                      <a16:creationId xmlns:a16="http://schemas.microsoft.com/office/drawing/2014/main" id="{F9A8B904-98A8-4E5D-9368-9B6CAFBCAD87}"/>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91" name="Oval 118">
                  <a:extLst>
                    <a:ext uri="{FF2B5EF4-FFF2-40B4-BE49-F238E27FC236}">
                      <a16:creationId xmlns:a16="http://schemas.microsoft.com/office/drawing/2014/main" id="{EE2F4B67-FB0A-4B50-9CEC-9E6D9F607D59}"/>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nvGrpSpPr>
              <p:cNvPr id="59536" name="Group 119">
                <a:extLst>
                  <a:ext uri="{FF2B5EF4-FFF2-40B4-BE49-F238E27FC236}">
                    <a16:creationId xmlns:a16="http://schemas.microsoft.com/office/drawing/2014/main" id="{70C4F056-6EB6-4364-B8D9-BC4894277184}"/>
                  </a:ext>
                </a:extLst>
              </p:cNvPr>
              <p:cNvGrpSpPr>
                <a:grpSpLocks/>
              </p:cNvGrpSpPr>
              <p:nvPr/>
            </p:nvGrpSpPr>
            <p:grpSpPr bwMode="auto">
              <a:xfrm>
                <a:off x="2592" y="3360"/>
                <a:ext cx="816" cy="192"/>
                <a:chOff x="2352" y="3360"/>
                <a:chExt cx="816" cy="240"/>
              </a:xfrm>
            </p:grpSpPr>
            <p:sp>
              <p:nvSpPr>
                <p:cNvPr id="59556" name="Oval 120">
                  <a:extLst>
                    <a:ext uri="{FF2B5EF4-FFF2-40B4-BE49-F238E27FC236}">
                      <a16:creationId xmlns:a16="http://schemas.microsoft.com/office/drawing/2014/main" id="{EB85938F-6DC0-4F68-8999-DA13BCF85798}"/>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57" name="Oval 121">
                  <a:extLst>
                    <a:ext uri="{FF2B5EF4-FFF2-40B4-BE49-F238E27FC236}">
                      <a16:creationId xmlns:a16="http://schemas.microsoft.com/office/drawing/2014/main" id="{50DCDC5B-8EB4-4B5E-B471-9454993A755A}"/>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58" name="Oval 122">
                  <a:extLst>
                    <a:ext uri="{FF2B5EF4-FFF2-40B4-BE49-F238E27FC236}">
                      <a16:creationId xmlns:a16="http://schemas.microsoft.com/office/drawing/2014/main" id="{5EA3494E-FEC5-4DDC-BB0C-CBF88E41C6E0}"/>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59" name="Oval 123">
                  <a:extLst>
                    <a:ext uri="{FF2B5EF4-FFF2-40B4-BE49-F238E27FC236}">
                      <a16:creationId xmlns:a16="http://schemas.microsoft.com/office/drawing/2014/main" id="{9B6BFD9F-5086-4400-AB30-5A66AED8ECD0}"/>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60" name="Oval 124">
                  <a:extLst>
                    <a:ext uri="{FF2B5EF4-FFF2-40B4-BE49-F238E27FC236}">
                      <a16:creationId xmlns:a16="http://schemas.microsoft.com/office/drawing/2014/main" id="{B0269E2D-E104-4B5C-ADBC-A3CEC11CA6D5}"/>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61" name="Oval 125">
                  <a:extLst>
                    <a:ext uri="{FF2B5EF4-FFF2-40B4-BE49-F238E27FC236}">
                      <a16:creationId xmlns:a16="http://schemas.microsoft.com/office/drawing/2014/main" id="{E6A5E274-6C9A-4570-A660-25550CD90350}"/>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62" name="Oval 126">
                  <a:extLst>
                    <a:ext uri="{FF2B5EF4-FFF2-40B4-BE49-F238E27FC236}">
                      <a16:creationId xmlns:a16="http://schemas.microsoft.com/office/drawing/2014/main" id="{13973296-BF45-4393-ACF0-DEEC51A248DB}"/>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63" name="Oval 127">
                  <a:extLst>
                    <a:ext uri="{FF2B5EF4-FFF2-40B4-BE49-F238E27FC236}">
                      <a16:creationId xmlns:a16="http://schemas.microsoft.com/office/drawing/2014/main" id="{B77354AF-94BE-43C3-9823-9C560710953D}"/>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64" name="Oval 128">
                  <a:extLst>
                    <a:ext uri="{FF2B5EF4-FFF2-40B4-BE49-F238E27FC236}">
                      <a16:creationId xmlns:a16="http://schemas.microsoft.com/office/drawing/2014/main" id="{A3B04F1D-1BF6-4F6A-B006-601174623E0D}"/>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65" name="Oval 129">
                  <a:extLst>
                    <a:ext uri="{FF2B5EF4-FFF2-40B4-BE49-F238E27FC236}">
                      <a16:creationId xmlns:a16="http://schemas.microsoft.com/office/drawing/2014/main" id="{0EE06480-E3C1-4E8B-8AE2-A594851CF1C4}"/>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66" name="Oval 130">
                  <a:extLst>
                    <a:ext uri="{FF2B5EF4-FFF2-40B4-BE49-F238E27FC236}">
                      <a16:creationId xmlns:a16="http://schemas.microsoft.com/office/drawing/2014/main" id="{5B3BEF87-618A-415D-8492-437EC30CB15B}"/>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67" name="Oval 131">
                  <a:extLst>
                    <a:ext uri="{FF2B5EF4-FFF2-40B4-BE49-F238E27FC236}">
                      <a16:creationId xmlns:a16="http://schemas.microsoft.com/office/drawing/2014/main" id="{4B10D712-D440-4DC5-BC7C-D3A2376149A6}"/>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68" name="Oval 132">
                  <a:extLst>
                    <a:ext uri="{FF2B5EF4-FFF2-40B4-BE49-F238E27FC236}">
                      <a16:creationId xmlns:a16="http://schemas.microsoft.com/office/drawing/2014/main" id="{381E8557-C50C-4922-9CDC-D0F406E3A227}"/>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69" name="Oval 133">
                  <a:extLst>
                    <a:ext uri="{FF2B5EF4-FFF2-40B4-BE49-F238E27FC236}">
                      <a16:creationId xmlns:a16="http://schemas.microsoft.com/office/drawing/2014/main" id="{52A4BD97-D70F-430B-B296-82714269D10A}"/>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70" name="Oval 134">
                  <a:extLst>
                    <a:ext uri="{FF2B5EF4-FFF2-40B4-BE49-F238E27FC236}">
                      <a16:creationId xmlns:a16="http://schemas.microsoft.com/office/drawing/2014/main" id="{006886CB-AF14-4462-A86D-19D791747610}"/>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71" name="Oval 135">
                  <a:extLst>
                    <a:ext uri="{FF2B5EF4-FFF2-40B4-BE49-F238E27FC236}">
                      <a16:creationId xmlns:a16="http://schemas.microsoft.com/office/drawing/2014/main" id="{C4F3D88A-411D-4D80-96B8-5FFBC50AF04C}"/>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72" name="Oval 136">
                  <a:extLst>
                    <a:ext uri="{FF2B5EF4-FFF2-40B4-BE49-F238E27FC236}">
                      <a16:creationId xmlns:a16="http://schemas.microsoft.com/office/drawing/2014/main" id="{8906517A-54AA-46BF-8577-CFDD3BACEF20}"/>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73" name="Oval 137">
                  <a:extLst>
                    <a:ext uri="{FF2B5EF4-FFF2-40B4-BE49-F238E27FC236}">
                      <a16:creationId xmlns:a16="http://schemas.microsoft.com/office/drawing/2014/main" id="{439F589C-068A-499B-A7E6-C6E199C9117E}"/>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nvGrpSpPr>
              <p:cNvPr id="59537" name="Group 138">
                <a:extLst>
                  <a:ext uri="{FF2B5EF4-FFF2-40B4-BE49-F238E27FC236}">
                    <a16:creationId xmlns:a16="http://schemas.microsoft.com/office/drawing/2014/main" id="{3B3451CD-A6A1-4553-903A-C07743C78123}"/>
                  </a:ext>
                </a:extLst>
              </p:cNvPr>
              <p:cNvGrpSpPr>
                <a:grpSpLocks/>
              </p:cNvGrpSpPr>
              <p:nvPr/>
            </p:nvGrpSpPr>
            <p:grpSpPr bwMode="auto">
              <a:xfrm>
                <a:off x="2688" y="3264"/>
                <a:ext cx="816" cy="240"/>
                <a:chOff x="2352" y="3360"/>
                <a:chExt cx="816" cy="240"/>
              </a:xfrm>
            </p:grpSpPr>
            <p:sp>
              <p:nvSpPr>
                <p:cNvPr id="59538" name="Oval 139">
                  <a:extLst>
                    <a:ext uri="{FF2B5EF4-FFF2-40B4-BE49-F238E27FC236}">
                      <a16:creationId xmlns:a16="http://schemas.microsoft.com/office/drawing/2014/main" id="{D63C29A2-CDED-45AC-ABBE-9E43CC69E1B9}"/>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39" name="Oval 140">
                  <a:extLst>
                    <a:ext uri="{FF2B5EF4-FFF2-40B4-BE49-F238E27FC236}">
                      <a16:creationId xmlns:a16="http://schemas.microsoft.com/office/drawing/2014/main" id="{78FB1061-7800-40F1-9539-8F47887ED27B}"/>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40" name="Oval 141">
                  <a:extLst>
                    <a:ext uri="{FF2B5EF4-FFF2-40B4-BE49-F238E27FC236}">
                      <a16:creationId xmlns:a16="http://schemas.microsoft.com/office/drawing/2014/main" id="{8901CD21-648C-45BA-B60F-0DDAFD622E3A}"/>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41" name="Oval 142">
                  <a:extLst>
                    <a:ext uri="{FF2B5EF4-FFF2-40B4-BE49-F238E27FC236}">
                      <a16:creationId xmlns:a16="http://schemas.microsoft.com/office/drawing/2014/main" id="{4BBFC435-881F-4EF3-8ABB-AA1476FC1D30}"/>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42" name="Oval 143">
                  <a:extLst>
                    <a:ext uri="{FF2B5EF4-FFF2-40B4-BE49-F238E27FC236}">
                      <a16:creationId xmlns:a16="http://schemas.microsoft.com/office/drawing/2014/main" id="{F86A7E80-E7D6-4C91-8808-FA86B3156090}"/>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43" name="Oval 144">
                  <a:extLst>
                    <a:ext uri="{FF2B5EF4-FFF2-40B4-BE49-F238E27FC236}">
                      <a16:creationId xmlns:a16="http://schemas.microsoft.com/office/drawing/2014/main" id="{06B77076-1CC7-4880-80CF-38B809490DC5}"/>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44" name="Oval 145">
                  <a:extLst>
                    <a:ext uri="{FF2B5EF4-FFF2-40B4-BE49-F238E27FC236}">
                      <a16:creationId xmlns:a16="http://schemas.microsoft.com/office/drawing/2014/main" id="{52C8B994-E413-4898-9763-DF717727A915}"/>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45" name="Oval 146">
                  <a:extLst>
                    <a:ext uri="{FF2B5EF4-FFF2-40B4-BE49-F238E27FC236}">
                      <a16:creationId xmlns:a16="http://schemas.microsoft.com/office/drawing/2014/main" id="{D0978246-D1CA-4F48-945F-468F842CF87D}"/>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46" name="Oval 147">
                  <a:extLst>
                    <a:ext uri="{FF2B5EF4-FFF2-40B4-BE49-F238E27FC236}">
                      <a16:creationId xmlns:a16="http://schemas.microsoft.com/office/drawing/2014/main" id="{DAE9E14E-B477-4D74-8E59-E28F5C6C63A3}"/>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47" name="Oval 148">
                  <a:extLst>
                    <a:ext uri="{FF2B5EF4-FFF2-40B4-BE49-F238E27FC236}">
                      <a16:creationId xmlns:a16="http://schemas.microsoft.com/office/drawing/2014/main" id="{A3441256-1DA8-4BA3-A5D7-60011E8861A4}"/>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48" name="Oval 149">
                  <a:extLst>
                    <a:ext uri="{FF2B5EF4-FFF2-40B4-BE49-F238E27FC236}">
                      <a16:creationId xmlns:a16="http://schemas.microsoft.com/office/drawing/2014/main" id="{FAA40345-DDF3-42D4-8229-BCE77BB83912}"/>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49" name="Oval 150">
                  <a:extLst>
                    <a:ext uri="{FF2B5EF4-FFF2-40B4-BE49-F238E27FC236}">
                      <a16:creationId xmlns:a16="http://schemas.microsoft.com/office/drawing/2014/main" id="{3EC97587-6FB3-46BD-BF78-37590CCEF730}"/>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50" name="Oval 151">
                  <a:extLst>
                    <a:ext uri="{FF2B5EF4-FFF2-40B4-BE49-F238E27FC236}">
                      <a16:creationId xmlns:a16="http://schemas.microsoft.com/office/drawing/2014/main" id="{8F68C83F-9255-4ADB-B2CD-9A41B3090385}"/>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51" name="Oval 152">
                  <a:extLst>
                    <a:ext uri="{FF2B5EF4-FFF2-40B4-BE49-F238E27FC236}">
                      <a16:creationId xmlns:a16="http://schemas.microsoft.com/office/drawing/2014/main" id="{A419F4E6-EC96-409F-A9CB-1DD766FB6703}"/>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52" name="Oval 153">
                  <a:extLst>
                    <a:ext uri="{FF2B5EF4-FFF2-40B4-BE49-F238E27FC236}">
                      <a16:creationId xmlns:a16="http://schemas.microsoft.com/office/drawing/2014/main" id="{AE9606E5-5843-49C1-8DE0-43EB25EA357C}"/>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53" name="Oval 154">
                  <a:extLst>
                    <a:ext uri="{FF2B5EF4-FFF2-40B4-BE49-F238E27FC236}">
                      <a16:creationId xmlns:a16="http://schemas.microsoft.com/office/drawing/2014/main" id="{1C973D42-B408-4478-98CC-B1726CF07624}"/>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54" name="Oval 155">
                  <a:extLst>
                    <a:ext uri="{FF2B5EF4-FFF2-40B4-BE49-F238E27FC236}">
                      <a16:creationId xmlns:a16="http://schemas.microsoft.com/office/drawing/2014/main" id="{2E014280-95D2-4ED8-A2CA-D978C3E0DA56}"/>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55" name="Oval 156">
                  <a:extLst>
                    <a:ext uri="{FF2B5EF4-FFF2-40B4-BE49-F238E27FC236}">
                      <a16:creationId xmlns:a16="http://schemas.microsoft.com/office/drawing/2014/main" id="{C661D964-DC0D-4637-B8DE-32EACEB9C9B3}"/>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grpSp>
      <p:grpSp>
        <p:nvGrpSpPr>
          <p:cNvPr id="59401" name="Group 157">
            <a:extLst>
              <a:ext uri="{FF2B5EF4-FFF2-40B4-BE49-F238E27FC236}">
                <a16:creationId xmlns:a16="http://schemas.microsoft.com/office/drawing/2014/main" id="{031A7A5C-D3B3-43E1-9B06-1702B9F782BB}"/>
              </a:ext>
            </a:extLst>
          </p:cNvPr>
          <p:cNvGrpSpPr>
            <a:grpSpLocks/>
          </p:cNvGrpSpPr>
          <p:nvPr/>
        </p:nvGrpSpPr>
        <p:grpSpPr bwMode="auto">
          <a:xfrm>
            <a:off x="5962650" y="5159375"/>
            <a:ext cx="1295400" cy="381000"/>
            <a:chOff x="2352" y="3360"/>
            <a:chExt cx="816" cy="240"/>
          </a:xfrm>
        </p:grpSpPr>
        <p:sp>
          <p:nvSpPr>
            <p:cNvPr id="59514" name="Oval 158">
              <a:extLst>
                <a:ext uri="{FF2B5EF4-FFF2-40B4-BE49-F238E27FC236}">
                  <a16:creationId xmlns:a16="http://schemas.microsoft.com/office/drawing/2014/main" id="{77024333-BA23-4554-B14D-E0AD6F9B5D7A}"/>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15" name="Oval 159">
              <a:extLst>
                <a:ext uri="{FF2B5EF4-FFF2-40B4-BE49-F238E27FC236}">
                  <a16:creationId xmlns:a16="http://schemas.microsoft.com/office/drawing/2014/main" id="{D6423BC6-1338-4557-8710-2671B8CA8C30}"/>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16" name="Oval 160">
              <a:extLst>
                <a:ext uri="{FF2B5EF4-FFF2-40B4-BE49-F238E27FC236}">
                  <a16:creationId xmlns:a16="http://schemas.microsoft.com/office/drawing/2014/main" id="{142A0253-C9DE-4FA4-8A64-EA112C6D8FE7}"/>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17" name="Oval 161">
              <a:extLst>
                <a:ext uri="{FF2B5EF4-FFF2-40B4-BE49-F238E27FC236}">
                  <a16:creationId xmlns:a16="http://schemas.microsoft.com/office/drawing/2014/main" id="{9E278EC7-9361-4293-8EB7-3040157B7F98}"/>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18" name="Oval 162">
              <a:extLst>
                <a:ext uri="{FF2B5EF4-FFF2-40B4-BE49-F238E27FC236}">
                  <a16:creationId xmlns:a16="http://schemas.microsoft.com/office/drawing/2014/main" id="{4E039116-E4DA-4A25-9B38-858E8B693797}"/>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19" name="Oval 163">
              <a:extLst>
                <a:ext uri="{FF2B5EF4-FFF2-40B4-BE49-F238E27FC236}">
                  <a16:creationId xmlns:a16="http://schemas.microsoft.com/office/drawing/2014/main" id="{92A22E70-9CAC-40CE-BFF1-2F0A41D76E0A}"/>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20" name="Oval 164">
              <a:extLst>
                <a:ext uri="{FF2B5EF4-FFF2-40B4-BE49-F238E27FC236}">
                  <a16:creationId xmlns:a16="http://schemas.microsoft.com/office/drawing/2014/main" id="{2FECA4CC-F499-4A19-8395-65D8A97B5A4B}"/>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21" name="Oval 165">
              <a:extLst>
                <a:ext uri="{FF2B5EF4-FFF2-40B4-BE49-F238E27FC236}">
                  <a16:creationId xmlns:a16="http://schemas.microsoft.com/office/drawing/2014/main" id="{61575FFE-3466-4293-9144-CDE347840AA3}"/>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22" name="Oval 166">
              <a:extLst>
                <a:ext uri="{FF2B5EF4-FFF2-40B4-BE49-F238E27FC236}">
                  <a16:creationId xmlns:a16="http://schemas.microsoft.com/office/drawing/2014/main" id="{84733819-0926-42BA-B5B5-E9BCBAE7878C}"/>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23" name="Oval 167">
              <a:extLst>
                <a:ext uri="{FF2B5EF4-FFF2-40B4-BE49-F238E27FC236}">
                  <a16:creationId xmlns:a16="http://schemas.microsoft.com/office/drawing/2014/main" id="{567511B8-039D-4B91-93B2-62C90E6CC922}"/>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24" name="Oval 168">
              <a:extLst>
                <a:ext uri="{FF2B5EF4-FFF2-40B4-BE49-F238E27FC236}">
                  <a16:creationId xmlns:a16="http://schemas.microsoft.com/office/drawing/2014/main" id="{4B52F6EE-35EE-45B8-8EE2-0A63A265D87D}"/>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25" name="Oval 169">
              <a:extLst>
                <a:ext uri="{FF2B5EF4-FFF2-40B4-BE49-F238E27FC236}">
                  <a16:creationId xmlns:a16="http://schemas.microsoft.com/office/drawing/2014/main" id="{E1EFCA3A-2C00-4CEB-BD50-5777E00EBB0A}"/>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26" name="Oval 170">
              <a:extLst>
                <a:ext uri="{FF2B5EF4-FFF2-40B4-BE49-F238E27FC236}">
                  <a16:creationId xmlns:a16="http://schemas.microsoft.com/office/drawing/2014/main" id="{F9A7E525-685D-471C-A3D8-C6D53C1121AD}"/>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27" name="Oval 171">
              <a:extLst>
                <a:ext uri="{FF2B5EF4-FFF2-40B4-BE49-F238E27FC236}">
                  <a16:creationId xmlns:a16="http://schemas.microsoft.com/office/drawing/2014/main" id="{F7A8797B-3498-41F7-A3E7-16757E6EF633}"/>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28" name="Oval 172">
              <a:extLst>
                <a:ext uri="{FF2B5EF4-FFF2-40B4-BE49-F238E27FC236}">
                  <a16:creationId xmlns:a16="http://schemas.microsoft.com/office/drawing/2014/main" id="{B5F0B07F-8A53-4D8D-B346-713EDCE208EC}"/>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29" name="Oval 173">
              <a:extLst>
                <a:ext uri="{FF2B5EF4-FFF2-40B4-BE49-F238E27FC236}">
                  <a16:creationId xmlns:a16="http://schemas.microsoft.com/office/drawing/2014/main" id="{E9A06620-0D39-42D4-BAE6-8A917A602DAA}"/>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30" name="Oval 174">
              <a:extLst>
                <a:ext uri="{FF2B5EF4-FFF2-40B4-BE49-F238E27FC236}">
                  <a16:creationId xmlns:a16="http://schemas.microsoft.com/office/drawing/2014/main" id="{5CD67D7E-E054-42B2-88FD-5E3830B85ECF}"/>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31" name="Oval 175">
              <a:extLst>
                <a:ext uri="{FF2B5EF4-FFF2-40B4-BE49-F238E27FC236}">
                  <a16:creationId xmlns:a16="http://schemas.microsoft.com/office/drawing/2014/main" id="{CFBC7DBF-B41A-4BD6-A70F-D27B0532778D}"/>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nvGrpSpPr>
          <p:cNvPr id="59402" name="Group 176">
            <a:extLst>
              <a:ext uri="{FF2B5EF4-FFF2-40B4-BE49-F238E27FC236}">
                <a16:creationId xmlns:a16="http://schemas.microsoft.com/office/drawing/2014/main" id="{F8228ABE-A292-4B97-8848-FAA14A9D8B3C}"/>
              </a:ext>
            </a:extLst>
          </p:cNvPr>
          <p:cNvGrpSpPr>
            <a:grpSpLocks/>
          </p:cNvGrpSpPr>
          <p:nvPr/>
        </p:nvGrpSpPr>
        <p:grpSpPr bwMode="auto">
          <a:xfrm>
            <a:off x="5962650" y="5159375"/>
            <a:ext cx="1295400" cy="304800"/>
            <a:chOff x="2352" y="3360"/>
            <a:chExt cx="816" cy="240"/>
          </a:xfrm>
        </p:grpSpPr>
        <p:sp>
          <p:nvSpPr>
            <p:cNvPr id="59496" name="Oval 177">
              <a:extLst>
                <a:ext uri="{FF2B5EF4-FFF2-40B4-BE49-F238E27FC236}">
                  <a16:creationId xmlns:a16="http://schemas.microsoft.com/office/drawing/2014/main" id="{79F342A2-E08B-4BB0-AF80-C674DC74184A}"/>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97" name="Oval 178">
              <a:extLst>
                <a:ext uri="{FF2B5EF4-FFF2-40B4-BE49-F238E27FC236}">
                  <a16:creationId xmlns:a16="http://schemas.microsoft.com/office/drawing/2014/main" id="{905B1487-A6FE-4254-B732-BFCB3EC0A54F}"/>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98" name="Oval 179">
              <a:extLst>
                <a:ext uri="{FF2B5EF4-FFF2-40B4-BE49-F238E27FC236}">
                  <a16:creationId xmlns:a16="http://schemas.microsoft.com/office/drawing/2014/main" id="{62870E7F-BC3F-46DD-916B-15CAF6FA10E5}"/>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99" name="Oval 180">
              <a:extLst>
                <a:ext uri="{FF2B5EF4-FFF2-40B4-BE49-F238E27FC236}">
                  <a16:creationId xmlns:a16="http://schemas.microsoft.com/office/drawing/2014/main" id="{95DD9BC9-2612-4571-B797-06F2450D59AA}"/>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00" name="Oval 181">
              <a:extLst>
                <a:ext uri="{FF2B5EF4-FFF2-40B4-BE49-F238E27FC236}">
                  <a16:creationId xmlns:a16="http://schemas.microsoft.com/office/drawing/2014/main" id="{195BCC60-0515-40BE-B2A1-60994FC635CC}"/>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01" name="Oval 182">
              <a:extLst>
                <a:ext uri="{FF2B5EF4-FFF2-40B4-BE49-F238E27FC236}">
                  <a16:creationId xmlns:a16="http://schemas.microsoft.com/office/drawing/2014/main" id="{DE56F863-E032-418B-866D-C49151DE79E1}"/>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02" name="Oval 183">
              <a:extLst>
                <a:ext uri="{FF2B5EF4-FFF2-40B4-BE49-F238E27FC236}">
                  <a16:creationId xmlns:a16="http://schemas.microsoft.com/office/drawing/2014/main" id="{6C73A263-1515-40AF-AAD2-8B3E172B6797}"/>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03" name="Oval 184">
              <a:extLst>
                <a:ext uri="{FF2B5EF4-FFF2-40B4-BE49-F238E27FC236}">
                  <a16:creationId xmlns:a16="http://schemas.microsoft.com/office/drawing/2014/main" id="{1AA7701E-E038-4232-B782-767E2D2E4829}"/>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04" name="Oval 185">
              <a:extLst>
                <a:ext uri="{FF2B5EF4-FFF2-40B4-BE49-F238E27FC236}">
                  <a16:creationId xmlns:a16="http://schemas.microsoft.com/office/drawing/2014/main" id="{42A1D282-173C-4D88-8249-27A2F7A2A130}"/>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05" name="Oval 186">
              <a:extLst>
                <a:ext uri="{FF2B5EF4-FFF2-40B4-BE49-F238E27FC236}">
                  <a16:creationId xmlns:a16="http://schemas.microsoft.com/office/drawing/2014/main" id="{3BA90965-4F08-4616-B5A3-F263861C38ED}"/>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06" name="Oval 187">
              <a:extLst>
                <a:ext uri="{FF2B5EF4-FFF2-40B4-BE49-F238E27FC236}">
                  <a16:creationId xmlns:a16="http://schemas.microsoft.com/office/drawing/2014/main" id="{D8EBA62D-743E-4B43-A704-8FD6A30BB12F}"/>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07" name="Oval 188">
              <a:extLst>
                <a:ext uri="{FF2B5EF4-FFF2-40B4-BE49-F238E27FC236}">
                  <a16:creationId xmlns:a16="http://schemas.microsoft.com/office/drawing/2014/main" id="{3837BBCD-4ACE-4EA5-AA33-FDC02914E33D}"/>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08" name="Oval 189">
              <a:extLst>
                <a:ext uri="{FF2B5EF4-FFF2-40B4-BE49-F238E27FC236}">
                  <a16:creationId xmlns:a16="http://schemas.microsoft.com/office/drawing/2014/main" id="{AA3DCB7D-B690-45FB-B92B-8174DA4BC84B}"/>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09" name="Oval 190">
              <a:extLst>
                <a:ext uri="{FF2B5EF4-FFF2-40B4-BE49-F238E27FC236}">
                  <a16:creationId xmlns:a16="http://schemas.microsoft.com/office/drawing/2014/main" id="{56B3CE23-62FC-4259-BE4B-52CA9093E319}"/>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10" name="Oval 191">
              <a:extLst>
                <a:ext uri="{FF2B5EF4-FFF2-40B4-BE49-F238E27FC236}">
                  <a16:creationId xmlns:a16="http://schemas.microsoft.com/office/drawing/2014/main" id="{04C4780C-5FB3-462F-82E6-B3F42D7F1FDB}"/>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11" name="Oval 192">
              <a:extLst>
                <a:ext uri="{FF2B5EF4-FFF2-40B4-BE49-F238E27FC236}">
                  <a16:creationId xmlns:a16="http://schemas.microsoft.com/office/drawing/2014/main" id="{56D34362-A216-4F9A-9782-E26336B47AED}"/>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12" name="Oval 193">
              <a:extLst>
                <a:ext uri="{FF2B5EF4-FFF2-40B4-BE49-F238E27FC236}">
                  <a16:creationId xmlns:a16="http://schemas.microsoft.com/office/drawing/2014/main" id="{CE8BC5C4-1147-4F13-9F9C-E41DED64668C}"/>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13" name="Oval 194">
              <a:extLst>
                <a:ext uri="{FF2B5EF4-FFF2-40B4-BE49-F238E27FC236}">
                  <a16:creationId xmlns:a16="http://schemas.microsoft.com/office/drawing/2014/main" id="{EDC519A3-0FDF-4CC5-B617-4ABCF0761908}"/>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sp>
        <p:nvSpPr>
          <p:cNvPr id="59403" name="Text Box 195">
            <a:extLst>
              <a:ext uri="{FF2B5EF4-FFF2-40B4-BE49-F238E27FC236}">
                <a16:creationId xmlns:a16="http://schemas.microsoft.com/office/drawing/2014/main" id="{6D174073-A3A7-41CA-8D53-DBD71DDB5884}"/>
              </a:ext>
            </a:extLst>
          </p:cNvPr>
          <p:cNvSpPr txBox="1">
            <a:spLocks noChangeArrowheads="1"/>
          </p:cNvSpPr>
          <p:nvPr/>
        </p:nvSpPr>
        <p:spPr bwMode="auto">
          <a:xfrm>
            <a:off x="9447213" y="3802062"/>
            <a:ext cx="158908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1800" b="1" dirty="0"/>
              <a:t>Tenký </a:t>
            </a:r>
            <a:r>
              <a:rPr lang="en-GB" altLang="cs-CZ" sz="1800" b="1" dirty="0"/>
              <a:t>  (</a:t>
            </a:r>
            <a:r>
              <a:rPr lang="cs-CZ" altLang="cs-CZ" sz="1800" b="1" dirty="0"/>
              <a:t>cca</a:t>
            </a:r>
            <a:r>
              <a:rPr lang="en-GB" altLang="cs-CZ" sz="1800" b="1" dirty="0"/>
              <a:t> 1</a:t>
            </a:r>
            <a:r>
              <a:rPr lang="cs-CZ" altLang="cs-CZ" sz="1800" b="1" dirty="0"/>
              <a:t>,</a:t>
            </a:r>
            <a:r>
              <a:rPr lang="en-GB" altLang="cs-CZ" sz="1800" b="1" dirty="0"/>
              <a:t>5 cm) </a:t>
            </a:r>
            <a:r>
              <a:rPr lang="en-GB" altLang="cs-CZ" sz="1800" b="1" dirty="0" err="1"/>
              <a:t>NaI</a:t>
            </a:r>
            <a:r>
              <a:rPr lang="en-GB" altLang="cs-CZ" sz="1800" b="1" dirty="0"/>
              <a:t> </a:t>
            </a:r>
            <a:r>
              <a:rPr lang="cs-CZ" altLang="cs-CZ" sz="1800" b="1" dirty="0"/>
              <a:t>scintilátor</a:t>
            </a:r>
            <a:endParaRPr lang="en-GB" altLang="cs-CZ" sz="1800" b="1" dirty="0"/>
          </a:p>
        </p:txBody>
      </p:sp>
      <p:sp>
        <p:nvSpPr>
          <p:cNvPr id="59404" name="Text Box 196">
            <a:extLst>
              <a:ext uri="{FF2B5EF4-FFF2-40B4-BE49-F238E27FC236}">
                <a16:creationId xmlns:a16="http://schemas.microsoft.com/office/drawing/2014/main" id="{F42DC13E-E2F3-4ECB-9232-99B182089E78}"/>
              </a:ext>
            </a:extLst>
          </p:cNvPr>
          <p:cNvSpPr txBox="1">
            <a:spLocks noChangeArrowheads="1"/>
          </p:cNvSpPr>
          <p:nvPr/>
        </p:nvSpPr>
        <p:spPr bwMode="auto">
          <a:xfrm>
            <a:off x="677069" y="2657475"/>
            <a:ext cx="219948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1800" b="1" dirty="0"/>
              <a:t>Fotonásobiče </a:t>
            </a:r>
            <a:r>
              <a:rPr lang="en-GB" altLang="cs-CZ" sz="1800" b="1" dirty="0"/>
              <a:t>(</a:t>
            </a:r>
            <a:r>
              <a:rPr lang="cs-CZ" altLang="cs-CZ" sz="1800" b="1" dirty="0"/>
              <a:t>nyní nahrazovány plochými digitálními snímači</a:t>
            </a:r>
            <a:r>
              <a:rPr lang="en-GB" altLang="cs-CZ" sz="1800" b="1" dirty="0"/>
              <a:t>)</a:t>
            </a:r>
          </a:p>
        </p:txBody>
      </p:sp>
      <p:sp>
        <p:nvSpPr>
          <p:cNvPr id="59405" name="Text Box 197">
            <a:extLst>
              <a:ext uri="{FF2B5EF4-FFF2-40B4-BE49-F238E27FC236}">
                <a16:creationId xmlns:a16="http://schemas.microsoft.com/office/drawing/2014/main" id="{FA3CC202-BE54-4F08-BB4E-1D9FDE3078B0}"/>
              </a:ext>
            </a:extLst>
          </p:cNvPr>
          <p:cNvSpPr txBox="1">
            <a:spLocks noChangeArrowheads="1"/>
          </p:cNvSpPr>
          <p:nvPr/>
        </p:nvSpPr>
        <p:spPr bwMode="auto">
          <a:xfrm>
            <a:off x="917576" y="4472305"/>
            <a:ext cx="1838325"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1800" b="1" dirty="0"/>
              <a:t>Paralelní absorpční </a:t>
            </a:r>
            <a:r>
              <a:rPr lang="cs-CZ" altLang="cs-CZ" sz="1800" b="1" dirty="0" err="1"/>
              <a:t>Pb</a:t>
            </a:r>
            <a:r>
              <a:rPr lang="cs-CZ" altLang="cs-CZ" sz="1800" b="1" dirty="0"/>
              <a:t> kolimátor umožňuje lokalizaci radionuklidu</a:t>
            </a:r>
            <a:endParaRPr lang="en-GB" altLang="cs-CZ" sz="1800" b="1" dirty="0"/>
          </a:p>
        </p:txBody>
      </p:sp>
      <p:sp>
        <p:nvSpPr>
          <p:cNvPr id="59406" name="Line 198">
            <a:extLst>
              <a:ext uri="{FF2B5EF4-FFF2-40B4-BE49-F238E27FC236}">
                <a16:creationId xmlns:a16="http://schemas.microsoft.com/office/drawing/2014/main" id="{92C04E17-D8C9-430C-8B3F-C7123417BD2E}"/>
              </a:ext>
            </a:extLst>
          </p:cNvPr>
          <p:cNvSpPr>
            <a:spLocks noChangeShapeType="1"/>
          </p:cNvSpPr>
          <p:nvPr/>
        </p:nvSpPr>
        <p:spPr bwMode="auto">
          <a:xfrm>
            <a:off x="2751932" y="3047205"/>
            <a:ext cx="1125537" cy="566737"/>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GB" sz="4000"/>
          </a:p>
        </p:txBody>
      </p:sp>
      <p:sp>
        <p:nvSpPr>
          <p:cNvPr id="59407" name="Line 199">
            <a:extLst>
              <a:ext uri="{FF2B5EF4-FFF2-40B4-BE49-F238E27FC236}">
                <a16:creationId xmlns:a16="http://schemas.microsoft.com/office/drawing/2014/main" id="{6911226F-33E1-4671-A3F8-1EF383D934B5}"/>
              </a:ext>
            </a:extLst>
          </p:cNvPr>
          <p:cNvSpPr>
            <a:spLocks noChangeShapeType="1"/>
          </p:cNvSpPr>
          <p:nvPr/>
        </p:nvSpPr>
        <p:spPr bwMode="auto">
          <a:xfrm flipV="1">
            <a:off x="2501901" y="4625974"/>
            <a:ext cx="1250949" cy="666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4000"/>
          </a:p>
        </p:txBody>
      </p:sp>
      <p:sp>
        <p:nvSpPr>
          <p:cNvPr id="59408" name="Line 200">
            <a:extLst>
              <a:ext uri="{FF2B5EF4-FFF2-40B4-BE49-F238E27FC236}">
                <a16:creationId xmlns:a16="http://schemas.microsoft.com/office/drawing/2014/main" id="{776BE117-933F-4E83-8EBB-1E1FD29E9F44}"/>
              </a:ext>
            </a:extLst>
          </p:cNvPr>
          <p:cNvSpPr>
            <a:spLocks noChangeShapeType="1"/>
          </p:cNvSpPr>
          <p:nvPr/>
        </p:nvSpPr>
        <p:spPr bwMode="auto">
          <a:xfrm flipH="1">
            <a:off x="8553450" y="4289426"/>
            <a:ext cx="833438" cy="3174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4000"/>
          </a:p>
        </p:txBody>
      </p:sp>
      <p:sp>
        <p:nvSpPr>
          <p:cNvPr id="59409" name="Rectangle 201">
            <a:extLst>
              <a:ext uri="{FF2B5EF4-FFF2-40B4-BE49-F238E27FC236}">
                <a16:creationId xmlns:a16="http://schemas.microsoft.com/office/drawing/2014/main" id="{74E576DA-1401-4C2D-96E7-C54C5583E79E}"/>
              </a:ext>
            </a:extLst>
          </p:cNvPr>
          <p:cNvSpPr>
            <a:spLocks noChangeArrowheads="1"/>
          </p:cNvSpPr>
          <p:nvPr/>
        </p:nvSpPr>
        <p:spPr bwMode="auto">
          <a:xfrm>
            <a:off x="7562850" y="1196975"/>
            <a:ext cx="2133600" cy="1371600"/>
          </a:xfrm>
          <a:prstGeom prst="rect">
            <a:avLst/>
          </a:prstGeom>
          <a:solidFill>
            <a:schemeClr val="bg1"/>
          </a:solidFill>
          <a:ln w="57150" cmpd="thickThin">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nvGrpSpPr>
          <p:cNvPr id="59410" name="Group 202">
            <a:extLst>
              <a:ext uri="{FF2B5EF4-FFF2-40B4-BE49-F238E27FC236}">
                <a16:creationId xmlns:a16="http://schemas.microsoft.com/office/drawing/2014/main" id="{0511E81B-9681-4398-8EC6-28FCA32811A4}"/>
              </a:ext>
            </a:extLst>
          </p:cNvPr>
          <p:cNvGrpSpPr>
            <a:grpSpLocks/>
          </p:cNvGrpSpPr>
          <p:nvPr/>
        </p:nvGrpSpPr>
        <p:grpSpPr bwMode="auto">
          <a:xfrm>
            <a:off x="7867650" y="1577975"/>
            <a:ext cx="1600200" cy="609600"/>
            <a:chOff x="1680" y="3216"/>
            <a:chExt cx="2217" cy="770"/>
          </a:xfrm>
        </p:grpSpPr>
        <p:sp>
          <p:nvSpPr>
            <p:cNvPr id="59418" name="Freeform 203">
              <a:extLst>
                <a:ext uri="{FF2B5EF4-FFF2-40B4-BE49-F238E27FC236}">
                  <a16:creationId xmlns:a16="http://schemas.microsoft.com/office/drawing/2014/main" id="{4842A207-0C31-4044-9413-AF48400F53C2}"/>
                </a:ext>
              </a:extLst>
            </p:cNvPr>
            <p:cNvSpPr>
              <a:spLocks/>
            </p:cNvSpPr>
            <p:nvPr/>
          </p:nvSpPr>
          <p:spPr bwMode="auto">
            <a:xfrm>
              <a:off x="1680" y="3216"/>
              <a:ext cx="2217" cy="770"/>
            </a:xfrm>
            <a:custGeom>
              <a:avLst/>
              <a:gdLst>
                <a:gd name="T0" fmla="*/ 0 w 2217"/>
                <a:gd name="T1" fmla="*/ 152 h 770"/>
                <a:gd name="T2" fmla="*/ 378 w 2217"/>
                <a:gd name="T3" fmla="*/ 86 h 770"/>
                <a:gd name="T4" fmla="*/ 400 w 2217"/>
                <a:gd name="T5" fmla="*/ 63 h 770"/>
                <a:gd name="T6" fmla="*/ 578 w 2217"/>
                <a:gd name="T7" fmla="*/ 97 h 770"/>
                <a:gd name="T8" fmla="*/ 689 w 2217"/>
                <a:gd name="T9" fmla="*/ 97 h 770"/>
                <a:gd name="T10" fmla="*/ 1167 w 2217"/>
                <a:gd name="T11" fmla="*/ 19 h 770"/>
                <a:gd name="T12" fmla="*/ 1922 w 2217"/>
                <a:gd name="T13" fmla="*/ 75 h 770"/>
                <a:gd name="T14" fmla="*/ 2189 w 2217"/>
                <a:gd name="T15" fmla="*/ 41 h 770"/>
                <a:gd name="T16" fmla="*/ 2200 w 2217"/>
                <a:gd name="T17" fmla="*/ 141 h 770"/>
                <a:gd name="T18" fmla="*/ 2189 w 2217"/>
                <a:gd name="T19" fmla="*/ 175 h 770"/>
                <a:gd name="T20" fmla="*/ 2100 w 2217"/>
                <a:gd name="T21" fmla="*/ 186 h 770"/>
                <a:gd name="T22" fmla="*/ 1989 w 2217"/>
                <a:gd name="T23" fmla="*/ 230 h 770"/>
                <a:gd name="T24" fmla="*/ 1933 w 2217"/>
                <a:gd name="T25" fmla="*/ 297 h 770"/>
                <a:gd name="T26" fmla="*/ 1789 w 2217"/>
                <a:gd name="T27" fmla="*/ 341 h 770"/>
                <a:gd name="T28" fmla="*/ 0 w 2217"/>
                <a:gd name="T29" fmla="*/ 152 h 7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17"/>
                <a:gd name="T46" fmla="*/ 0 h 770"/>
                <a:gd name="T47" fmla="*/ 2217 w 2217"/>
                <a:gd name="T48" fmla="*/ 770 h 7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17" h="770">
                  <a:moveTo>
                    <a:pt x="0" y="152"/>
                  </a:moveTo>
                  <a:cubicBezTo>
                    <a:pt x="126" y="130"/>
                    <a:pt x="253" y="114"/>
                    <a:pt x="378" y="86"/>
                  </a:cubicBezTo>
                  <a:cubicBezTo>
                    <a:pt x="388" y="84"/>
                    <a:pt x="390" y="67"/>
                    <a:pt x="400" y="63"/>
                  </a:cubicBezTo>
                  <a:cubicBezTo>
                    <a:pt x="444" y="43"/>
                    <a:pt x="530" y="109"/>
                    <a:pt x="578" y="97"/>
                  </a:cubicBezTo>
                  <a:cubicBezTo>
                    <a:pt x="678" y="63"/>
                    <a:pt x="591" y="113"/>
                    <a:pt x="689" y="97"/>
                  </a:cubicBezTo>
                  <a:cubicBezTo>
                    <a:pt x="792" y="104"/>
                    <a:pt x="962" y="23"/>
                    <a:pt x="1167" y="19"/>
                  </a:cubicBezTo>
                  <a:cubicBezTo>
                    <a:pt x="1372" y="15"/>
                    <a:pt x="1752" y="71"/>
                    <a:pt x="1922" y="75"/>
                  </a:cubicBezTo>
                  <a:cubicBezTo>
                    <a:pt x="2007" y="160"/>
                    <a:pt x="2039" y="0"/>
                    <a:pt x="2189" y="41"/>
                  </a:cubicBezTo>
                  <a:cubicBezTo>
                    <a:pt x="2215" y="107"/>
                    <a:pt x="2217" y="81"/>
                    <a:pt x="2200" y="141"/>
                  </a:cubicBezTo>
                  <a:cubicBezTo>
                    <a:pt x="2197" y="152"/>
                    <a:pt x="2200" y="170"/>
                    <a:pt x="2189" y="175"/>
                  </a:cubicBezTo>
                  <a:cubicBezTo>
                    <a:pt x="2162" y="187"/>
                    <a:pt x="2130" y="182"/>
                    <a:pt x="2100" y="186"/>
                  </a:cubicBezTo>
                  <a:cubicBezTo>
                    <a:pt x="2063" y="196"/>
                    <a:pt x="2018" y="200"/>
                    <a:pt x="1989" y="230"/>
                  </a:cubicBezTo>
                  <a:cubicBezTo>
                    <a:pt x="1965" y="254"/>
                    <a:pt x="1961" y="279"/>
                    <a:pt x="1933" y="297"/>
                  </a:cubicBezTo>
                  <a:cubicBezTo>
                    <a:pt x="1885" y="328"/>
                    <a:pt x="1849" y="328"/>
                    <a:pt x="1789" y="341"/>
                  </a:cubicBezTo>
                  <a:cubicBezTo>
                    <a:pt x="342" y="332"/>
                    <a:pt x="364" y="770"/>
                    <a:pt x="0" y="152"/>
                  </a:cubicBezTo>
                  <a:close/>
                </a:path>
              </a:pathLst>
            </a:custGeom>
            <a:solidFill>
              <a:schemeClr val="bg1"/>
            </a:solidFill>
            <a:ln w="9525">
              <a:solidFill>
                <a:schemeClr val="tx1"/>
              </a:solidFill>
              <a:round/>
              <a:headEnd/>
              <a:tailEnd/>
            </a:ln>
          </p:spPr>
          <p:txBody>
            <a:bodyPr wrap="none" anchor="ctr"/>
            <a:lstStyle/>
            <a:p>
              <a:endParaRPr lang="en-GB" sz="4000"/>
            </a:p>
          </p:txBody>
        </p:sp>
        <p:grpSp>
          <p:nvGrpSpPr>
            <p:cNvPr id="59419" name="Group 204">
              <a:extLst>
                <a:ext uri="{FF2B5EF4-FFF2-40B4-BE49-F238E27FC236}">
                  <a16:creationId xmlns:a16="http://schemas.microsoft.com/office/drawing/2014/main" id="{D78B8EDD-DD71-4219-8B5D-ABDDFC9F1746}"/>
                </a:ext>
              </a:extLst>
            </p:cNvPr>
            <p:cNvGrpSpPr>
              <a:grpSpLocks/>
            </p:cNvGrpSpPr>
            <p:nvPr/>
          </p:nvGrpSpPr>
          <p:grpSpPr bwMode="auto">
            <a:xfrm>
              <a:off x="1920" y="3264"/>
              <a:ext cx="1584" cy="288"/>
              <a:chOff x="1920" y="3264"/>
              <a:chExt cx="1584" cy="288"/>
            </a:xfrm>
          </p:grpSpPr>
          <p:grpSp>
            <p:nvGrpSpPr>
              <p:cNvPr id="59420" name="Group 205">
                <a:extLst>
                  <a:ext uri="{FF2B5EF4-FFF2-40B4-BE49-F238E27FC236}">
                    <a16:creationId xmlns:a16="http://schemas.microsoft.com/office/drawing/2014/main" id="{CA67E7C9-B07E-4C90-AF1B-A5C3874B061E}"/>
                  </a:ext>
                </a:extLst>
              </p:cNvPr>
              <p:cNvGrpSpPr>
                <a:grpSpLocks/>
              </p:cNvGrpSpPr>
              <p:nvPr/>
            </p:nvGrpSpPr>
            <p:grpSpPr bwMode="auto">
              <a:xfrm>
                <a:off x="2496" y="3264"/>
                <a:ext cx="816" cy="240"/>
                <a:chOff x="2352" y="3360"/>
                <a:chExt cx="816" cy="240"/>
              </a:xfrm>
            </p:grpSpPr>
            <p:sp>
              <p:nvSpPr>
                <p:cNvPr id="59478" name="Oval 206">
                  <a:extLst>
                    <a:ext uri="{FF2B5EF4-FFF2-40B4-BE49-F238E27FC236}">
                      <a16:creationId xmlns:a16="http://schemas.microsoft.com/office/drawing/2014/main" id="{529971BB-FC66-4B98-B158-BF0915C0CFBB}"/>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79" name="Oval 207">
                  <a:extLst>
                    <a:ext uri="{FF2B5EF4-FFF2-40B4-BE49-F238E27FC236}">
                      <a16:creationId xmlns:a16="http://schemas.microsoft.com/office/drawing/2014/main" id="{A09C1B1B-BF4E-460A-919D-ABD127EA9B31}"/>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80" name="Oval 208">
                  <a:extLst>
                    <a:ext uri="{FF2B5EF4-FFF2-40B4-BE49-F238E27FC236}">
                      <a16:creationId xmlns:a16="http://schemas.microsoft.com/office/drawing/2014/main" id="{DFA33DD5-44A0-45C2-BFA9-985469B60936}"/>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81" name="Oval 209">
                  <a:extLst>
                    <a:ext uri="{FF2B5EF4-FFF2-40B4-BE49-F238E27FC236}">
                      <a16:creationId xmlns:a16="http://schemas.microsoft.com/office/drawing/2014/main" id="{C651F319-8268-464D-96C9-F3F55BA127EA}"/>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82" name="Oval 210">
                  <a:extLst>
                    <a:ext uri="{FF2B5EF4-FFF2-40B4-BE49-F238E27FC236}">
                      <a16:creationId xmlns:a16="http://schemas.microsoft.com/office/drawing/2014/main" id="{9D170EBF-A5C2-464D-BCF6-E39551004F20}"/>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83" name="Oval 211">
                  <a:extLst>
                    <a:ext uri="{FF2B5EF4-FFF2-40B4-BE49-F238E27FC236}">
                      <a16:creationId xmlns:a16="http://schemas.microsoft.com/office/drawing/2014/main" id="{77149D15-1C3C-4A65-BFE8-00AF7A4302EA}"/>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84" name="Oval 212">
                  <a:extLst>
                    <a:ext uri="{FF2B5EF4-FFF2-40B4-BE49-F238E27FC236}">
                      <a16:creationId xmlns:a16="http://schemas.microsoft.com/office/drawing/2014/main" id="{0FBE2F84-CF62-41FC-BB1B-86D3B1A70946}"/>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85" name="Oval 213">
                  <a:extLst>
                    <a:ext uri="{FF2B5EF4-FFF2-40B4-BE49-F238E27FC236}">
                      <a16:creationId xmlns:a16="http://schemas.microsoft.com/office/drawing/2014/main" id="{E2702155-9A52-473B-B06A-83B666101B71}"/>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86" name="Oval 214">
                  <a:extLst>
                    <a:ext uri="{FF2B5EF4-FFF2-40B4-BE49-F238E27FC236}">
                      <a16:creationId xmlns:a16="http://schemas.microsoft.com/office/drawing/2014/main" id="{F5351C6D-8CAA-4C85-BB97-D6FA4DA5346A}"/>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87" name="Oval 215">
                  <a:extLst>
                    <a:ext uri="{FF2B5EF4-FFF2-40B4-BE49-F238E27FC236}">
                      <a16:creationId xmlns:a16="http://schemas.microsoft.com/office/drawing/2014/main" id="{A143C502-977C-4BEA-83B0-B4F2F6E2E74B}"/>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88" name="Oval 216">
                  <a:extLst>
                    <a:ext uri="{FF2B5EF4-FFF2-40B4-BE49-F238E27FC236}">
                      <a16:creationId xmlns:a16="http://schemas.microsoft.com/office/drawing/2014/main" id="{D6D1680E-9979-4F30-97B8-B0CFD12DAF7B}"/>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89" name="Oval 217">
                  <a:extLst>
                    <a:ext uri="{FF2B5EF4-FFF2-40B4-BE49-F238E27FC236}">
                      <a16:creationId xmlns:a16="http://schemas.microsoft.com/office/drawing/2014/main" id="{4AC8F106-8DE2-4D4D-884C-853A99A43FC6}"/>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90" name="Oval 218">
                  <a:extLst>
                    <a:ext uri="{FF2B5EF4-FFF2-40B4-BE49-F238E27FC236}">
                      <a16:creationId xmlns:a16="http://schemas.microsoft.com/office/drawing/2014/main" id="{40479577-07A6-444C-8922-703D8409FBE5}"/>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91" name="Oval 219">
                  <a:extLst>
                    <a:ext uri="{FF2B5EF4-FFF2-40B4-BE49-F238E27FC236}">
                      <a16:creationId xmlns:a16="http://schemas.microsoft.com/office/drawing/2014/main" id="{2B904ED1-54BF-4020-9625-0F39E477A0B4}"/>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92" name="Oval 220">
                  <a:extLst>
                    <a:ext uri="{FF2B5EF4-FFF2-40B4-BE49-F238E27FC236}">
                      <a16:creationId xmlns:a16="http://schemas.microsoft.com/office/drawing/2014/main" id="{760A0E9F-868B-4A25-BC74-69C9D3CC0BAB}"/>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93" name="Oval 221">
                  <a:extLst>
                    <a:ext uri="{FF2B5EF4-FFF2-40B4-BE49-F238E27FC236}">
                      <a16:creationId xmlns:a16="http://schemas.microsoft.com/office/drawing/2014/main" id="{8C1DC363-9BD7-4BC3-990C-770A49AE516B}"/>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94" name="Oval 222">
                  <a:extLst>
                    <a:ext uri="{FF2B5EF4-FFF2-40B4-BE49-F238E27FC236}">
                      <a16:creationId xmlns:a16="http://schemas.microsoft.com/office/drawing/2014/main" id="{1C6BB6C7-1489-423B-B09E-AE7726B87725}"/>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95" name="Oval 223">
                  <a:extLst>
                    <a:ext uri="{FF2B5EF4-FFF2-40B4-BE49-F238E27FC236}">
                      <a16:creationId xmlns:a16="http://schemas.microsoft.com/office/drawing/2014/main" id="{A51E898B-4E26-4269-B878-75D3B44D36B1}"/>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nvGrpSpPr>
              <p:cNvPr id="59421" name="Group 224">
                <a:extLst>
                  <a:ext uri="{FF2B5EF4-FFF2-40B4-BE49-F238E27FC236}">
                    <a16:creationId xmlns:a16="http://schemas.microsoft.com/office/drawing/2014/main" id="{538F4AFE-EFDB-47DE-900E-1B1F64E1142D}"/>
                  </a:ext>
                </a:extLst>
              </p:cNvPr>
              <p:cNvGrpSpPr>
                <a:grpSpLocks/>
              </p:cNvGrpSpPr>
              <p:nvPr/>
            </p:nvGrpSpPr>
            <p:grpSpPr bwMode="auto">
              <a:xfrm>
                <a:off x="1920" y="3312"/>
                <a:ext cx="816" cy="240"/>
                <a:chOff x="2352" y="3360"/>
                <a:chExt cx="816" cy="240"/>
              </a:xfrm>
            </p:grpSpPr>
            <p:sp>
              <p:nvSpPr>
                <p:cNvPr id="59460" name="Oval 225">
                  <a:extLst>
                    <a:ext uri="{FF2B5EF4-FFF2-40B4-BE49-F238E27FC236}">
                      <a16:creationId xmlns:a16="http://schemas.microsoft.com/office/drawing/2014/main" id="{3794E16E-AF7B-4323-9C5A-DA41AD4982E3}"/>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61" name="Oval 226">
                  <a:extLst>
                    <a:ext uri="{FF2B5EF4-FFF2-40B4-BE49-F238E27FC236}">
                      <a16:creationId xmlns:a16="http://schemas.microsoft.com/office/drawing/2014/main" id="{C1A749ED-E5FE-41CA-A219-0DA8955DBE72}"/>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62" name="Oval 227">
                  <a:extLst>
                    <a:ext uri="{FF2B5EF4-FFF2-40B4-BE49-F238E27FC236}">
                      <a16:creationId xmlns:a16="http://schemas.microsoft.com/office/drawing/2014/main" id="{CB9DEB26-B82C-4CE4-A340-E36F9011BEEB}"/>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63" name="Oval 228">
                  <a:extLst>
                    <a:ext uri="{FF2B5EF4-FFF2-40B4-BE49-F238E27FC236}">
                      <a16:creationId xmlns:a16="http://schemas.microsoft.com/office/drawing/2014/main" id="{99A490D7-A9FF-4A28-839F-E9B3CAA714D7}"/>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64" name="Oval 229">
                  <a:extLst>
                    <a:ext uri="{FF2B5EF4-FFF2-40B4-BE49-F238E27FC236}">
                      <a16:creationId xmlns:a16="http://schemas.microsoft.com/office/drawing/2014/main" id="{B37EF022-9610-4D6D-AC43-E0C00224841A}"/>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65" name="Oval 230">
                  <a:extLst>
                    <a:ext uri="{FF2B5EF4-FFF2-40B4-BE49-F238E27FC236}">
                      <a16:creationId xmlns:a16="http://schemas.microsoft.com/office/drawing/2014/main" id="{C68C95D4-85E7-471B-8875-E79584336263}"/>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66" name="Oval 231">
                  <a:extLst>
                    <a:ext uri="{FF2B5EF4-FFF2-40B4-BE49-F238E27FC236}">
                      <a16:creationId xmlns:a16="http://schemas.microsoft.com/office/drawing/2014/main" id="{1A04C91B-C8BC-4669-A733-FE73FA0FC3B6}"/>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67" name="Oval 232">
                  <a:extLst>
                    <a:ext uri="{FF2B5EF4-FFF2-40B4-BE49-F238E27FC236}">
                      <a16:creationId xmlns:a16="http://schemas.microsoft.com/office/drawing/2014/main" id="{BC48DC59-DFF9-4D6B-943D-771E8725496D}"/>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68" name="Oval 233">
                  <a:extLst>
                    <a:ext uri="{FF2B5EF4-FFF2-40B4-BE49-F238E27FC236}">
                      <a16:creationId xmlns:a16="http://schemas.microsoft.com/office/drawing/2014/main" id="{CF5EC8FF-277E-452E-9BCE-4EA398DCF92F}"/>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69" name="Oval 234">
                  <a:extLst>
                    <a:ext uri="{FF2B5EF4-FFF2-40B4-BE49-F238E27FC236}">
                      <a16:creationId xmlns:a16="http://schemas.microsoft.com/office/drawing/2014/main" id="{D4D75194-0FB6-425F-83C5-4FAA098416C8}"/>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70" name="Oval 235">
                  <a:extLst>
                    <a:ext uri="{FF2B5EF4-FFF2-40B4-BE49-F238E27FC236}">
                      <a16:creationId xmlns:a16="http://schemas.microsoft.com/office/drawing/2014/main" id="{CCF5EAD4-C9C7-444D-9B15-6B9F3D458EB4}"/>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71" name="Oval 236">
                  <a:extLst>
                    <a:ext uri="{FF2B5EF4-FFF2-40B4-BE49-F238E27FC236}">
                      <a16:creationId xmlns:a16="http://schemas.microsoft.com/office/drawing/2014/main" id="{9B6A9E4B-9738-40F2-B4E2-57D9FB51AA19}"/>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72" name="Oval 237">
                  <a:extLst>
                    <a:ext uri="{FF2B5EF4-FFF2-40B4-BE49-F238E27FC236}">
                      <a16:creationId xmlns:a16="http://schemas.microsoft.com/office/drawing/2014/main" id="{25AE06C5-A859-4215-8F80-11C0C5A675C8}"/>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73" name="Oval 238">
                  <a:extLst>
                    <a:ext uri="{FF2B5EF4-FFF2-40B4-BE49-F238E27FC236}">
                      <a16:creationId xmlns:a16="http://schemas.microsoft.com/office/drawing/2014/main" id="{42135ECC-FCAE-440B-BB1B-C8B2BEF5789A}"/>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74" name="Oval 239">
                  <a:extLst>
                    <a:ext uri="{FF2B5EF4-FFF2-40B4-BE49-F238E27FC236}">
                      <a16:creationId xmlns:a16="http://schemas.microsoft.com/office/drawing/2014/main" id="{60A3FF33-E5C8-4F90-957D-6FA26CF0449B}"/>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75" name="Oval 240">
                  <a:extLst>
                    <a:ext uri="{FF2B5EF4-FFF2-40B4-BE49-F238E27FC236}">
                      <a16:creationId xmlns:a16="http://schemas.microsoft.com/office/drawing/2014/main" id="{10ED0954-9603-4327-93D0-AD2D75FFEEBD}"/>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76" name="Oval 241">
                  <a:extLst>
                    <a:ext uri="{FF2B5EF4-FFF2-40B4-BE49-F238E27FC236}">
                      <a16:creationId xmlns:a16="http://schemas.microsoft.com/office/drawing/2014/main" id="{8D15C582-4F1B-44FE-AEE2-93DC5CDCB475}"/>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77" name="Oval 242">
                  <a:extLst>
                    <a:ext uri="{FF2B5EF4-FFF2-40B4-BE49-F238E27FC236}">
                      <a16:creationId xmlns:a16="http://schemas.microsoft.com/office/drawing/2014/main" id="{7C89AB77-25C1-4CED-8DCD-AFF104598E29}"/>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nvGrpSpPr>
              <p:cNvPr id="59422" name="Group 243">
                <a:extLst>
                  <a:ext uri="{FF2B5EF4-FFF2-40B4-BE49-F238E27FC236}">
                    <a16:creationId xmlns:a16="http://schemas.microsoft.com/office/drawing/2014/main" id="{B871CA56-6FF4-41BB-928D-31F4C8DC1585}"/>
                  </a:ext>
                </a:extLst>
              </p:cNvPr>
              <p:cNvGrpSpPr>
                <a:grpSpLocks/>
              </p:cNvGrpSpPr>
              <p:nvPr/>
            </p:nvGrpSpPr>
            <p:grpSpPr bwMode="auto">
              <a:xfrm>
                <a:off x="2592" y="3360"/>
                <a:ext cx="816" cy="192"/>
                <a:chOff x="2352" y="3360"/>
                <a:chExt cx="816" cy="240"/>
              </a:xfrm>
            </p:grpSpPr>
            <p:sp>
              <p:nvSpPr>
                <p:cNvPr id="59442" name="Oval 244">
                  <a:extLst>
                    <a:ext uri="{FF2B5EF4-FFF2-40B4-BE49-F238E27FC236}">
                      <a16:creationId xmlns:a16="http://schemas.microsoft.com/office/drawing/2014/main" id="{5F50A913-2AE5-4EA4-8DC7-CE55FCA18DD4}"/>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43" name="Oval 245">
                  <a:extLst>
                    <a:ext uri="{FF2B5EF4-FFF2-40B4-BE49-F238E27FC236}">
                      <a16:creationId xmlns:a16="http://schemas.microsoft.com/office/drawing/2014/main" id="{B53C77E5-C144-4C50-A5E2-7CB0BB5D3673}"/>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44" name="Oval 246">
                  <a:extLst>
                    <a:ext uri="{FF2B5EF4-FFF2-40B4-BE49-F238E27FC236}">
                      <a16:creationId xmlns:a16="http://schemas.microsoft.com/office/drawing/2014/main" id="{7D314B49-D061-44E9-9021-3FDD6BB92C99}"/>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45" name="Oval 247">
                  <a:extLst>
                    <a:ext uri="{FF2B5EF4-FFF2-40B4-BE49-F238E27FC236}">
                      <a16:creationId xmlns:a16="http://schemas.microsoft.com/office/drawing/2014/main" id="{B8140F73-15DB-4EE4-96FB-AC38339C8860}"/>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46" name="Oval 248">
                  <a:extLst>
                    <a:ext uri="{FF2B5EF4-FFF2-40B4-BE49-F238E27FC236}">
                      <a16:creationId xmlns:a16="http://schemas.microsoft.com/office/drawing/2014/main" id="{0AE4C651-C689-4948-B206-831677F3D91D}"/>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47" name="Oval 249">
                  <a:extLst>
                    <a:ext uri="{FF2B5EF4-FFF2-40B4-BE49-F238E27FC236}">
                      <a16:creationId xmlns:a16="http://schemas.microsoft.com/office/drawing/2014/main" id="{9AA1F59E-7096-46A7-95F0-DA027D954789}"/>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48" name="Oval 250">
                  <a:extLst>
                    <a:ext uri="{FF2B5EF4-FFF2-40B4-BE49-F238E27FC236}">
                      <a16:creationId xmlns:a16="http://schemas.microsoft.com/office/drawing/2014/main" id="{CDF6D631-170A-402A-9775-9CC8329FC097}"/>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49" name="Oval 251">
                  <a:extLst>
                    <a:ext uri="{FF2B5EF4-FFF2-40B4-BE49-F238E27FC236}">
                      <a16:creationId xmlns:a16="http://schemas.microsoft.com/office/drawing/2014/main" id="{E660E3D8-FAD5-43E9-951D-DC34E961E39E}"/>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50" name="Oval 252">
                  <a:extLst>
                    <a:ext uri="{FF2B5EF4-FFF2-40B4-BE49-F238E27FC236}">
                      <a16:creationId xmlns:a16="http://schemas.microsoft.com/office/drawing/2014/main" id="{17972B5E-5F9C-4CCC-BD8D-6151A1692FBD}"/>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51" name="Oval 253">
                  <a:extLst>
                    <a:ext uri="{FF2B5EF4-FFF2-40B4-BE49-F238E27FC236}">
                      <a16:creationId xmlns:a16="http://schemas.microsoft.com/office/drawing/2014/main" id="{4738077B-EDAD-4E2B-A4E9-6A98A550614E}"/>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52" name="Oval 254">
                  <a:extLst>
                    <a:ext uri="{FF2B5EF4-FFF2-40B4-BE49-F238E27FC236}">
                      <a16:creationId xmlns:a16="http://schemas.microsoft.com/office/drawing/2014/main" id="{FFE16A16-9712-4B06-8D39-02789B096AC6}"/>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53" name="Oval 255">
                  <a:extLst>
                    <a:ext uri="{FF2B5EF4-FFF2-40B4-BE49-F238E27FC236}">
                      <a16:creationId xmlns:a16="http://schemas.microsoft.com/office/drawing/2014/main" id="{89A35A39-1F99-458E-B744-55A269ACC589}"/>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54" name="Oval 256">
                  <a:extLst>
                    <a:ext uri="{FF2B5EF4-FFF2-40B4-BE49-F238E27FC236}">
                      <a16:creationId xmlns:a16="http://schemas.microsoft.com/office/drawing/2014/main" id="{3B4F2BB4-B34D-46EB-90EE-942C57205001}"/>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55" name="Oval 257">
                  <a:extLst>
                    <a:ext uri="{FF2B5EF4-FFF2-40B4-BE49-F238E27FC236}">
                      <a16:creationId xmlns:a16="http://schemas.microsoft.com/office/drawing/2014/main" id="{F8596EC9-EBC6-41DC-B622-067776AC34DD}"/>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56" name="Oval 258">
                  <a:extLst>
                    <a:ext uri="{FF2B5EF4-FFF2-40B4-BE49-F238E27FC236}">
                      <a16:creationId xmlns:a16="http://schemas.microsoft.com/office/drawing/2014/main" id="{D890019A-80F1-43F9-92F0-E233309FEDB7}"/>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57" name="Oval 259">
                  <a:extLst>
                    <a:ext uri="{FF2B5EF4-FFF2-40B4-BE49-F238E27FC236}">
                      <a16:creationId xmlns:a16="http://schemas.microsoft.com/office/drawing/2014/main" id="{A3D09B34-680A-48DA-BB26-5587669BE48F}"/>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58" name="Oval 260">
                  <a:extLst>
                    <a:ext uri="{FF2B5EF4-FFF2-40B4-BE49-F238E27FC236}">
                      <a16:creationId xmlns:a16="http://schemas.microsoft.com/office/drawing/2014/main" id="{A61CCD5C-59B8-4D83-8D76-2587FF5C9020}"/>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59" name="Oval 261">
                  <a:extLst>
                    <a:ext uri="{FF2B5EF4-FFF2-40B4-BE49-F238E27FC236}">
                      <a16:creationId xmlns:a16="http://schemas.microsoft.com/office/drawing/2014/main" id="{C27E8AD9-872B-4C42-B805-F30B565B6E67}"/>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nvGrpSpPr>
              <p:cNvPr id="59423" name="Group 262">
                <a:extLst>
                  <a:ext uri="{FF2B5EF4-FFF2-40B4-BE49-F238E27FC236}">
                    <a16:creationId xmlns:a16="http://schemas.microsoft.com/office/drawing/2014/main" id="{68329F23-4B3C-4BA8-AC55-5BF197EDB730}"/>
                  </a:ext>
                </a:extLst>
              </p:cNvPr>
              <p:cNvGrpSpPr>
                <a:grpSpLocks/>
              </p:cNvGrpSpPr>
              <p:nvPr/>
            </p:nvGrpSpPr>
            <p:grpSpPr bwMode="auto">
              <a:xfrm>
                <a:off x="2688" y="3264"/>
                <a:ext cx="816" cy="240"/>
                <a:chOff x="2352" y="3360"/>
                <a:chExt cx="816" cy="240"/>
              </a:xfrm>
            </p:grpSpPr>
            <p:sp>
              <p:nvSpPr>
                <p:cNvPr id="59424" name="Oval 263">
                  <a:extLst>
                    <a:ext uri="{FF2B5EF4-FFF2-40B4-BE49-F238E27FC236}">
                      <a16:creationId xmlns:a16="http://schemas.microsoft.com/office/drawing/2014/main" id="{755559D3-C147-4C7E-9D16-BC7E27849ADB}"/>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25" name="Oval 264">
                  <a:extLst>
                    <a:ext uri="{FF2B5EF4-FFF2-40B4-BE49-F238E27FC236}">
                      <a16:creationId xmlns:a16="http://schemas.microsoft.com/office/drawing/2014/main" id="{668A34B2-021F-45FA-8A47-5158B0077969}"/>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26" name="Oval 265">
                  <a:extLst>
                    <a:ext uri="{FF2B5EF4-FFF2-40B4-BE49-F238E27FC236}">
                      <a16:creationId xmlns:a16="http://schemas.microsoft.com/office/drawing/2014/main" id="{934DADC8-2325-448C-90D9-1EFB17C4B298}"/>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27" name="Oval 266">
                  <a:extLst>
                    <a:ext uri="{FF2B5EF4-FFF2-40B4-BE49-F238E27FC236}">
                      <a16:creationId xmlns:a16="http://schemas.microsoft.com/office/drawing/2014/main" id="{88547B18-32E0-4F4B-AE4E-C809EF9F2999}"/>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28" name="Oval 267">
                  <a:extLst>
                    <a:ext uri="{FF2B5EF4-FFF2-40B4-BE49-F238E27FC236}">
                      <a16:creationId xmlns:a16="http://schemas.microsoft.com/office/drawing/2014/main" id="{74290B3A-1A33-4DBB-A081-5A7ACC80978C}"/>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29" name="Oval 268">
                  <a:extLst>
                    <a:ext uri="{FF2B5EF4-FFF2-40B4-BE49-F238E27FC236}">
                      <a16:creationId xmlns:a16="http://schemas.microsoft.com/office/drawing/2014/main" id="{12945F57-F44E-492A-A7D6-9172D35C69BB}"/>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30" name="Oval 269">
                  <a:extLst>
                    <a:ext uri="{FF2B5EF4-FFF2-40B4-BE49-F238E27FC236}">
                      <a16:creationId xmlns:a16="http://schemas.microsoft.com/office/drawing/2014/main" id="{5C95F7A9-578F-46F8-B517-9DBAF7D32606}"/>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31" name="Oval 270">
                  <a:extLst>
                    <a:ext uri="{FF2B5EF4-FFF2-40B4-BE49-F238E27FC236}">
                      <a16:creationId xmlns:a16="http://schemas.microsoft.com/office/drawing/2014/main" id="{D066E887-D201-4B3D-9440-A58DCCD01C30}"/>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32" name="Oval 271">
                  <a:extLst>
                    <a:ext uri="{FF2B5EF4-FFF2-40B4-BE49-F238E27FC236}">
                      <a16:creationId xmlns:a16="http://schemas.microsoft.com/office/drawing/2014/main" id="{D2BEEDD1-F14F-450F-9920-601B1ED5ED67}"/>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33" name="Oval 272">
                  <a:extLst>
                    <a:ext uri="{FF2B5EF4-FFF2-40B4-BE49-F238E27FC236}">
                      <a16:creationId xmlns:a16="http://schemas.microsoft.com/office/drawing/2014/main" id="{C05A5DB5-CA46-4C92-B2AF-7AB260AD90AC}"/>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34" name="Oval 273">
                  <a:extLst>
                    <a:ext uri="{FF2B5EF4-FFF2-40B4-BE49-F238E27FC236}">
                      <a16:creationId xmlns:a16="http://schemas.microsoft.com/office/drawing/2014/main" id="{579C3CE0-B314-4F5E-A005-42567AE2CE5F}"/>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35" name="Oval 274">
                  <a:extLst>
                    <a:ext uri="{FF2B5EF4-FFF2-40B4-BE49-F238E27FC236}">
                      <a16:creationId xmlns:a16="http://schemas.microsoft.com/office/drawing/2014/main" id="{12AB7117-F9B5-4E0D-9CA2-0434442D862C}"/>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36" name="Oval 275">
                  <a:extLst>
                    <a:ext uri="{FF2B5EF4-FFF2-40B4-BE49-F238E27FC236}">
                      <a16:creationId xmlns:a16="http://schemas.microsoft.com/office/drawing/2014/main" id="{7149E5E8-3266-4456-AA83-8D120F9D8BB5}"/>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37" name="Oval 276">
                  <a:extLst>
                    <a:ext uri="{FF2B5EF4-FFF2-40B4-BE49-F238E27FC236}">
                      <a16:creationId xmlns:a16="http://schemas.microsoft.com/office/drawing/2014/main" id="{D83B01B1-9590-4E8E-816E-AAF8867106A8}"/>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38" name="Oval 277">
                  <a:extLst>
                    <a:ext uri="{FF2B5EF4-FFF2-40B4-BE49-F238E27FC236}">
                      <a16:creationId xmlns:a16="http://schemas.microsoft.com/office/drawing/2014/main" id="{93D80C21-4EE4-43A7-AF97-C68AB5AF8437}"/>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39" name="Oval 278">
                  <a:extLst>
                    <a:ext uri="{FF2B5EF4-FFF2-40B4-BE49-F238E27FC236}">
                      <a16:creationId xmlns:a16="http://schemas.microsoft.com/office/drawing/2014/main" id="{889C8DD5-DBA6-44BB-87F8-4D751C2B360B}"/>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40" name="Oval 279">
                  <a:extLst>
                    <a:ext uri="{FF2B5EF4-FFF2-40B4-BE49-F238E27FC236}">
                      <a16:creationId xmlns:a16="http://schemas.microsoft.com/office/drawing/2014/main" id="{F8D652A1-4E8B-432E-9816-F8AA0CCD39CC}"/>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41" name="Oval 280">
                  <a:extLst>
                    <a:ext uri="{FF2B5EF4-FFF2-40B4-BE49-F238E27FC236}">
                      <a16:creationId xmlns:a16="http://schemas.microsoft.com/office/drawing/2014/main" id="{2E743D3F-6FED-450A-8767-AE48561E98DB}"/>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grpSp>
      <p:sp>
        <p:nvSpPr>
          <p:cNvPr id="59411" name="Line 281">
            <a:extLst>
              <a:ext uri="{FF2B5EF4-FFF2-40B4-BE49-F238E27FC236}">
                <a16:creationId xmlns:a16="http://schemas.microsoft.com/office/drawing/2014/main" id="{0A7FD8CE-BA90-4077-B0F3-82CE5FFC59F3}"/>
              </a:ext>
            </a:extLst>
          </p:cNvPr>
          <p:cNvSpPr>
            <a:spLocks noChangeShapeType="1"/>
          </p:cNvSpPr>
          <p:nvPr/>
        </p:nvSpPr>
        <p:spPr bwMode="auto">
          <a:xfrm flipV="1">
            <a:off x="6038850" y="2263775"/>
            <a:ext cx="0" cy="10668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4000"/>
          </a:p>
        </p:txBody>
      </p:sp>
      <p:sp>
        <p:nvSpPr>
          <p:cNvPr id="59412" name="Text Box 282">
            <a:extLst>
              <a:ext uri="{FF2B5EF4-FFF2-40B4-BE49-F238E27FC236}">
                <a16:creationId xmlns:a16="http://schemas.microsoft.com/office/drawing/2014/main" id="{D88C3F35-F0DB-4317-B93D-0420540E72BA}"/>
              </a:ext>
            </a:extLst>
          </p:cNvPr>
          <p:cNvSpPr txBox="1">
            <a:spLocks noChangeArrowheads="1"/>
          </p:cNvSpPr>
          <p:nvPr/>
        </p:nvSpPr>
        <p:spPr bwMode="auto">
          <a:xfrm>
            <a:off x="5886450" y="1806576"/>
            <a:ext cx="11430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2400" dirty="0"/>
              <a:t>MCA</a:t>
            </a:r>
          </a:p>
        </p:txBody>
      </p:sp>
      <p:sp>
        <p:nvSpPr>
          <p:cNvPr id="59413" name="Line 283">
            <a:extLst>
              <a:ext uri="{FF2B5EF4-FFF2-40B4-BE49-F238E27FC236}">
                <a16:creationId xmlns:a16="http://schemas.microsoft.com/office/drawing/2014/main" id="{4DD8C778-51E3-4385-9493-A33B31817D84}"/>
              </a:ext>
            </a:extLst>
          </p:cNvPr>
          <p:cNvSpPr>
            <a:spLocks noChangeShapeType="1"/>
          </p:cNvSpPr>
          <p:nvPr/>
        </p:nvSpPr>
        <p:spPr bwMode="auto">
          <a:xfrm>
            <a:off x="7029450" y="2035175"/>
            <a:ext cx="5334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4000"/>
          </a:p>
        </p:txBody>
      </p:sp>
      <p:pic>
        <p:nvPicPr>
          <p:cNvPr id="59414" name="Picture 284" descr="gamcam">
            <a:extLst>
              <a:ext uri="{FF2B5EF4-FFF2-40B4-BE49-F238E27FC236}">
                <a16:creationId xmlns:a16="http://schemas.microsoft.com/office/drawing/2014/main" id="{F7C24A68-8E4D-4249-8ABF-E809387A92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949" y="267493"/>
            <a:ext cx="3793732" cy="2313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15" name="Line 287">
            <a:extLst>
              <a:ext uri="{FF2B5EF4-FFF2-40B4-BE49-F238E27FC236}">
                <a16:creationId xmlns:a16="http://schemas.microsoft.com/office/drawing/2014/main" id="{5007541A-E137-4983-B845-AC06BF945103}"/>
              </a:ext>
            </a:extLst>
          </p:cNvPr>
          <p:cNvSpPr>
            <a:spLocks noChangeShapeType="1"/>
          </p:cNvSpPr>
          <p:nvPr/>
        </p:nvSpPr>
        <p:spPr bwMode="auto">
          <a:xfrm flipV="1">
            <a:off x="4727575" y="4076700"/>
            <a:ext cx="0" cy="1296988"/>
          </a:xfrm>
          <a:prstGeom prst="line">
            <a:avLst/>
          </a:prstGeom>
          <a:noFill/>
          <a:ln w="9525">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GB" sz="4000"/>
          </a:p>
        </p:txBody>
      </p:sp>
      <p:sp>
        <p:nvSpPr>
          <p:cNvPr id="59416" name="Line 288">
            <a:extLst>
              <a:ext uri="{FF2B5EF4-FFF2-40B4-BE49-F238E27FC236}">
                <a16:creationId xmlns:a16="http://schemas.microsoft.com/office/drawing/2014/main" id="{D8C4D0F3-1646-480F-9930-DF2F46656B8B}"/>
              </a:ext>
            </a:extLst>
          </p:cNvPr>
          <p:cNvSpPr>
            <a:spLocks noChangeShapeType="1"/>
          </p:cNvSpPr>
          <p:nvPr/>
        </p:nvSpPr>
        <p:spPr bwMode="auto">
          <a:xfrm flipV="1">
            <a:off x="4727576" y="4652963"/>
            <a:ext cx="504825" cy="647700"/>
          </a:xfrm>
          <a:prstGeom prst="line">
            <a:avLst/>
          </a:prstGeom>
          <a:noFill/>
          <a:ln w="9525">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GB" sz="4000"/>
          </a:p>
        </p:txBody>
      </p:sp>
    </p:spTree>
    <p:extLst>
      <p:ext uri="{BB962C8B-B14F-4D97-AF65-F5344CB8AC3E}">
        <p14:creationId xmlns:p14="http://schemas.microsoft.com/office/powerpoint/2010/main" val="35352306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09F9110F-9ED5-43D8-808D-98B7D313FBDB}"/>
              </a:ext>
            </a:extLst>
          </p:cNvPr>
          <p:cNvSpPr>
            <a:spLocks noGrp="1" noChangeArrowheads="1"/>
          </p:cNvSpPr>
          <p:nvPr>
            <p:ph type="title"/>
          </p:nvPr>
        </p:nvSpPr>
        <p:spPr>
          <a:xfrm>
            <a:off x="609600" y="274638"/>
            <a:ext cx="5202621" cy="555679"/>
          </a:xfrm>
        </p:spPr>
        <p:txBody>
          <a:bodyPr/>
          <a:lstStyle/>
          <a:p>
            <a:pPr eaLnBrk="1" hangingPunct="1"/>
            <a:r>
              <a:rPr lang="cs-CZ" altLang="cs-CZ" b="1" dirty="0"/>
              <a:t>Gama kamera</a:t>
            </a:r>
            <a:r>
              <a:rPr lang="en-GB" altLang="cs-CZ" dirty="0"/>
              <a:t> </a:t>
            </a:r>
          </a:p>
        </p:txBody>
      </p:sp>
      <p:sp>
        <p:nvSpPr>
          <p:cNvPr id="61443" name="Rectangle 3">
            <a:extLst>
              <a:ext uri="{FF2B5EF4-FFF2-40B4-BE49-F238E27FC236}">
                <a16:creationId xmlns:a16="http://schemas.microsoft.com/office/drawing/2014/main" id="{60D0E8F7-EEFC-40BF-B6E0-A14E58D74C4A}"/>
              </a:ext>
            </a:extLst>
          </p:cNvPr>
          <p:cNvSpPr>
            <a:spLocks noGrp="1" noChangeArrowheads="1"/>
          </p:cNvSpPr>
          <p:nvPr>
            <p:ph type="body" sz="half" idx="1"/>
          </p:nvPr>
        </p:nvSpPr>
        <p:spPr>
          <a:xfrm>
            <a:off x="609601" y="1484313"/>
            <a:ext cx="6638926" cy="4485563"/>
          </a:xfrm>
          <a:solidFill>
            <a:schemeClr val="bg1">
              <a:alpha val="30196"/>
            </a:schemeClr>
          </a:solidFill>
        </p:spPr>
        <p:txBody>
          <a:bodyPr/>
          <a:lstStyle/>
          <a:p>
            <a:pPr eaLnBrk="1" hangingPunct="1">
              <a:lnSpc>
                <a:spcPct val="100000"/>
              </a:lnSpc>
              <a:buFont typeface="Wingdings" panose="05000000000000000000" pitchFamily="2" charset="2"/>
              <a:buChar char="Ø"/>
            </a:pPr>
            <a:r>
              <a:rPr lang="cs-CZ" altLang="cs-CZ" sz="2000" dirty="0"/>
              <a:t>Signály z digitálního snímače nebo fotonásobičů nesou informaci o poloze scintilačních událostí. Definovaný bod na scintilátoru ovšem musí odpovídat definovanému bodu (v průmětu) vyšetřované části těla – pak dostáváme obraz distribuce radionuklidu v těle. Dosahuje se toho pomocí </a:t>
            </a:r>
            <a:r>
              <a:rPr lang="cs-CZ" altLang="cs-CZ" sz="2000" b="1" dirty="0"/>
              <a:t>kolimátorů</a:t>
            </a:r>
            <a:r>
              <a:rPr lang="cs-CZ" altLang="cs-CZ" sz="2000" dirty="0"/>
              <a:t>. </a:t>
            </a:r>
          </a:p>
          <a:p>
            <a:pPr eaLnBrk="1" hangingPunct="1">
              <a:lnSpc>
                <a:spcPct val="100000"/>
              </a:lnSpc>
              <a:buFont typeface="Wingdings" panose="05000000000000000000" pitchFamily="2" charset="2"/>
              <a:buNone/>
            </a:pPr>
            <a:endParaRPr lang="cs-CZ" altLang="cs-CZ" sz="2000" dirty="0"/>
          </a:p>
          <a:p>
            <a:pPr eaLnBrk="1" hangingPunct="1">
              <a:lnSpc>
                <a:spcPct val="100000"/>
              </a:lnSpc>
              <a:buFont typeface="Wingdings" panose="05000000000000000000" pitchFamily="2" charset="2"/>
              <a:buChar char="Ø"/>
            </a:pPr>
            <a:r>
              <a:rPr lang="cs-CZ" altLang="cs-CZ" sz="2000" b="1" dirty="0" err="1"/>
              <a:t>Angerovy</a:t>
            </a:r>
            <a:r>
              <a:rPr lang="cs-CZ" altLang="cs-CZ" sz="2000" b="1" dirty="0"/>
              <a:t> gama kamery </a:t>
            </a:r>
            <a:r>
              <a:rPr lang="cs-CZ" altLang="cs-CZ" sz="2000" dirty="0"/>
              <a:t>ukazují rozložení radionuklidu velmi rychle. Proto mohou být použity pro zobrazování rychlých procesů, včetně průtoku krve koronárními artériemi. Kamera se též může pohybovat podél těla. Získávají se fyziologické (funkční) informace nebo se takto hledají metastázy (pokud se v nich radionuklid zachytí - jód-123 nebo technecium-99m).</a:t>
            </a:r>
          </a:p>
        </p:txBody>
      </p:sp>
      <p:pic>
        <p:nvPicPr>
          <p:cNvPr id="61444" name="Picture 6" descr="bone_scan">
            <a:extLst>
              <a:ext uri="{FF2B5EF4-FFF2-40B4-BE49-F238E27FC236}">
                <a16:creationId xmlns:a16="http://schemas.microsoft.com/office/drawing/2014/main" id="{84362642-C285-47E9-B9D2-312D572C637D}"/>
              </a:ext>
            </a:extLst>
          </p:cNvPr>
          <p:cNvPicPr>
            <a:picLocks noGrp="1" noChangeAspect="1" noChangeArrowheads="1"/>
          </p:cNvPicPr>
          <p:nvPr>
            <p:ph sz="half" idx="2"/>
          </p:nvPr>
        </p:nvPicPr>
        <p:blipFill>
          <a:blip r:embed="rId3">
            <a:lum bright="-6000" contrast="-12000"/>
            <a:extLst>
              <a:ext uri="{28A0092B-C50C-407E-A947-70E740481C1C}">
                <a14:useLocalDpi xmlns:a14="http://schemas.microsoft.com/office/drawing/2010/main" val="0"/>
              </a:ext>
            </a:extLst>
          </a:blip>
          <a:srcRect/>
          <a:stretch>
            <a:fillRect/>
          </a:stretch>
        </p:blipFill>
        <p:spPr>
          <a:xfrm>
            <a:off x="7751762" y="597872"/>
            <a:ext cx="2600927" cy="3910629"/>
          </a:xfrm>
          <a:noFill/>
        </p:spPr>
      </p:pic>
      <p:sp>
        <p:nvSpPr>
          <p:cNvPr id="61445" name="Text Box 8">
            <a:extLst>
              <a:ext uri="{FF2B5EF4-FFF2-40B4-BE49-F238E27FC236}">
                <a16:creationId xmlns:a16="http://schemas.microsoft.com/office/drawing/2014/main" id="{33882EE3-9990-4DA0-BF9F-0D164E6CF375}"/>
              </a:ext>
            </a:extLst>
          </p:cNvPr>
          <p:cNvSpPr txBox="1">
            <a:spLocks noChangeArrowheads="1"/>
          </p:cNvSpPr>
          <p:nvPr/>
        </p:nvSpPr>
        <p:spPr bwMode="auto">
          <a:xfrm>
            <a:off x="7751762" y="4784781"/>
            <a:ext cx="2600927" cy="1015663"/>
          </a:xfrm>
          <a:prstGeom prst="rect">
            <a:avLst/>
          </a:prstGeom>
          <a:solidFill>
            <a:schemeClr val="bg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dirty="0"/>
              <a:t>Celotělový snímek ukazující metastázy kostního nádoru</a:t>
            </a:r>
            <a:endParaRPr lang="en-GB" altLang="cs-CZ" sz="2000" dirty="0"/>
          </a:p>
        </p:txBody>
      </p:sp>
    </p:spTree>
    <p:extLst>
      <p:ext uri="{BB962C8B-B14F-4D97-AF65-F5344CB8AC3E}">
        <p14:creationId xmlns:p14="http://schemas.microsoft.com/office/powerpoint/2010/main" val="39055129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9C4D46BB-98EC-4D0C-B9E2-4EC6AFD1801F}"/>
              </a:ext>
            </a:extLst>
          </p:cNvPr>
          <p:cNvSpPr>
            <a:spLocks noGrp="1" noChangeArrowheads="1"/>
          </p:cNvSpPr>
          <p:nvPr>
            <p:ph type="title"/>
          </p:nvPr>
        </p:nvSpPr>
        <p:spPr>
          <a:xfrm>
            <a:off x="1397877" y="448003"/>
            <a:ext cx="7920038" cy="1119187"/>
          </a:xfrm>
        </p:spPr>
        <p:txBody>
          <a:bodyPr/>
          <a:lstStyle/>
          <a:p>
            <a:pPr eaLnBrk="1" hangingPunct="1"/>
            <a:r>
              <a:rPr lang="en-GB" altLang="cs-CZ" b="1" dirty="0"/>
              <a:t>SPECT </a:t>
            </a:r>
            <a:r>
              <a:rPr lang="cs-CZ" altLang="cs-CZ" b="1" dirty="0"/>
              <a:t>– </a:t>
            </a:r>
            <a:r>
              <a:rPr lang="cs-CZ" altLang="cs-CZ" b="1" dirty="0" err="1"/>
              <a:t>jednofotonová</a:t>
            </a:r>
            <a:r>
              <a:rPr lang="cs-CZ" altLang="cs-CZ" b="1" dirty="0"/>
              <a:t> emisní výpočetní tomografie</a:t>
            </a:r>
            <a:r>
              <a:rPr lang="cs-CZ" altLang="cs-CZ" sz="2800" dirty="0"/>
              <a:t> </a:t>
            </a:r>
          </a:p>
        </p:txBody>
      </p:sp>
      <p:sp>
        <p:nvSpPr>
          <p:cNvPr id="63491" name="Rectangle 3">
            <a:extLst>
              <a:ext uri="{FF2B5EF4-FFF2-40B4-BE49-F238E27FC236}">
                <a16:creationId xmlns:a16="http://schemas.microsoft.com/office/drawing/2014/main" id="{0F544125-14E0-4198-9D24-E2FE5E83CD09}"/>
              </a:ext>
            </a:extLst>
          </p:cNvPr>
          <p:cNvSpPr>
            <a:spLocks noGrp="1" noChangeArrowheads="1"/>
          </p:cNvSpPr>
          <p:nvPr>
            <p:ph type="body" idx="1"/>
          </p:nvPr>
        </p:nvSpPr>
        <p:spPr>
          <a:xfrm>
            <a:off x="1992314" y="2060575"/>
            <a:ext cx="8171189" cy="4032250"/>
          </a:xfrm>
          <a:solidFill>
            <a:schemeClr val="bg1">
              <a:alpha val="30196"/>
            </a:schemeClr>
          </a:solidFill>
        </p:spPr>
        <p:txBody>
          <a:bodyPr/>
          <a:lstStyle/>
          <a:p>
            <a:pPr eaLnBrk="1" hangingPunct="1">
              <a:lnSpc>
                <a:spcPct val="100000"/>
              </a:lnSpc>
            </a:pPr>
            <a:r>
              <a:rPr lang="cs-CZ" altLang="cs-CZ" sz="2800" dirty="0"/>
              <a:t>Fotony záření jsou detekovány z různých směrů, což umožňuje rekonstrukci </a:t>
            </a:r>
            <a:r>
              <a:rPr lang="cs-CZ" altLang="cs-CZ" sz="2800" b="1" dirty="0"/>
              <a:t>příčného řezu - tomogramu</a:t>
            </a:r>
            <a:r>
              <a:rPr lang="cs-CZ" altLang="cs-CZ" sz="2800" dirty="0"/>
              <a:t>. </a:t>
            </a:r>
          </a:p>
          <a:p>
            <a:pPr eaLnBrk="1" hangingPunct="1">
              <a:lnSpc>
                <a:spcPct val="100000"/>
              </a:lnSpc>
            </a:pPr>
            <a:r>
              <a:rPr lang="cs-CZ" altLang="cs-CZ" sz="2800" dirty="0"/>
              <a:t>Nejčastější uspořádání a pohyby detektorů:</a:t>
            </a:r>
          </a:p>
          <a:p>
            <a:pPr eaLnBrk="1" hangingPunct="1">
              <a:lnSpc>
                <a:spcPct val="100000"/>
              </a:lnSpc>
              <a:buFontTx/>
              <a:buNone/>
            </a:pPr>
            <a:endParaRPr lang="cs-CZ" altLang="cs-CZ" sz="2800" dirty="0"/>
          </a:p>
          <a:p>
            <a:pPr lvl="1" eaLnBrk="1" hangingPunct="1">
              <a:lnSpc>
                <a:spcPct val="100000"/>
              </a:lnSpc>
              <a:buFont typeface="Wingdings" panose="05000000000000000000" pitchFamily="2" charset="2"/>
              <a:buChar char="Ø"/>
            </a:pPr>
            <a:r>
              <a:rPr lang="cs-CZ" altLang="cs-CZ" sz="2400" dirty="0"/>
              <a:t>Kolem těla krouží </a:t>
            </a:r>
            <a:r>
              <a:rPr lang="cs-CZ" altLang="cs-CZ" sz="2400" dirty="0" err="1"/>
              <a:t>Angerova</a:t>
            </a:r>
            <a:r>
              <a:rPr lang="cs-CZ" altLang="cs-CZ" sz="2400" dirty="0"/>
              <a:t> gama kamera.</a:t>
            </a:r>
          </a:p>
          <a:p>
            <a:pPr lvl="1" eaLnBrk="1" hangingPunct="1">
              <a:lnSpc>
                <a:spcPct val="100000"/>
              </a:lnSpc>
              <a:buFont typeface="Wingdings" panose="05000000000000000000" pitchFamily="2" charset="2"/>
              <a:buNone/>
            </a:pPr>
            <a:endParaRPr lang="cs-CZ" altLang="cs-CZ" sz="2400" dirty="0"/>
          </a:p>
          <a:p>
            <a:pPr lvl="1" eaLnBrk="1" hangingPunct="1">
              <a:lnSpc>
                <a:spcPct val="100000"/>
              </a:lnSpc>
              <a:buFont typeface="Wingdings" panose="05000000000000000000" pitchFamily="2" charset="2"/>
              <a:buChar char="Ø"/>
            </a:pPr>
            <a:r>
              <a:rPr lang="cs-CZ" altLang="cs-CZ" sz="2400" dirty="0"/>
              <a:t>Mnoho detektorů je uspořádáno kolem těla do kruhu nebo čtverce. Celý systém se otáčí kolem těla po spirále (přesněji šroubovici).</a:t>
            </a:r>
          </a:p>
        </p:txBody>
      </p:sp>
    </p:spTree>
    <p:extLst>
      <p:ext uri="{BB962C8B-B14F-4D97-AF65-F5344CB8AC3E}">
        <p14:creationId xmlns:p14="http://schemas.microsoft.com/office/powerpoint/2010/main" val="34609097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5">
            <a:extLst>
              <a:ext uri="{FF2B5EF4-FFF2-40B4-BE49-F238E27FC236}">
                <a16:creationId xmlns:a16="http://schemas.microsoft.com/office/drawing/2014/main" id="{1336CDC6-25DF-4BBF-9FB2-8EF4F1F4CD9F}"/>
              </a:ext>
            </a:extLst>
          </p:cNvPr>
          <p:cNvSpPr>
            <a:spLocks noGrp="1" noChangeArrowheads="1"/>
          </p:cNvSpPr>
          <p:nvPr>
            <p:ph type="title"/>
          </p:nvPr>
        </p:nvSpPr>
        <p:spPr>
          <a:xfrm>
            <a:off x="1114097" y="388405"/>
            <a:ext cx="4114800" cy="850900"/>
          </a:xfrm>
        </p:spPr>
        <p:txBody>
          <a:bodyPr/>
          <a:lstStyle/>
          <a:p>
            <a:pPr eaLnBrk="1" hangingPunct="1"/>
            <a:r>
              <a:rPr lang="cs-CZ" altLang="cs-CZ" b="1" dirty="0"/>
              <a:t>Princip SPECT</a:t>
            </a:r>
          </a:p>
        </p:txBody>
      </p:sp>
      <p:pic>
        <p:nvPicPr>
          <p:cNvPr id="65539" name="Picture 4" descr="SPECT">
            <a:extLst>
              <a:ext uri="{FF2B5EF4-FFF2-40B4-BE49-F238E27FC236}">
                <a16:creationId xmlns:a16="http://schemas.microsoft.com/office/drawing/2014/main" id="{C293F7B0-00D5-4892-A942-7C404C486B7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62152" y="1393824"/>
            <a:ext cx="4633420" cy="4439495"/>
          </a:xfrm>
          <a:noFill/>
        </p:spPr>
      </p:pic>
      <p:sp>
        <p:nvSpPr>
          <p:cNvPr id="65540" name="Text Box 7">
            <a:extLst>
              <a:ext uri="{FF2B5EF4-FFF2-40B4-BE49-F238E27FC236}">
                <a16:creationId xmlns:a16="http://schemas.microsoft.com/office/drawing/2014/main" id="{1C5FCC55-1411-42B0-A9F1-5CC3488314C1}"/>
              </a:ext>
            </a:extLst>
          </p:cNvPr>
          <p:cNvSpPr txBox="1">
            <a:spLocks noChangeArrowheads="1"/>
          </p:cNvSpPr>
          <p:nvPr/>
        </p:nvSpPr>
        <p:spPr bwMode="auto">
          <a:xfrm>
            <a:off x="5504361" y="1863167"/>
            <a:ext cx="5883315" cy="4708981"/>
          </a:xfrm>
          <a:prstGeom prst="rect">
            <a:avLst/>
          </a:prstGeom>
          <a:solidFill>
            <a:schemeClr val="bg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cs-CZ" altLang="cs-CZ" sz="2400" dirty="0"/>
              <a:t>Objekt, v němž se nachází zdroj záření Z, je obklopen scintilačními detektory F s kolimátory K. Kolimátory umožňují detekovat gama záření dopadající pouze kolmo na bloky detektorů. Tím je umožněna lokalizace zdroje záření. </a:t>
            </a:r>
          </a:p>
          <a:p>
            <a:pPr>
              <a:spcBef>
                <a:spcPct val="50000"/>
              </a:spcBef>
              <a:buNone/>
            </a:pPr>
            <a:r>
              <a:rPr lang="cs-CZ" altLang="cs-CZ" sz="2400" dirty="0"/>
              <a:t>Čtyři strany čtverce si lze představit jako čtyři polohy </a:t>
            </a:r>
            <a:r>
              <a:rPr lang="cs-CZ" altLang="cs-CZ" sz="2400" dirty="0" err="1"/>
              <a:t>Angerovy</a:t>
            </a:r>
            <a:r>
              <a:rPr lang="cs-CZ" altLang="cs-CZ" sz="2400" dirty="0"/>
              <a:t> kamery. </a:t>
            </a:r>
            <a:r>
              <a:rPr lang="cs-CZ" altLang="cs-CZ" sz="2400" dirty="0">
                <a:sym typeface="Wingdings" panose="05000000000000000000" pitchFamily="2" charset="2"/>
              </a:rPr>
              <a:t></a:t>
            </a:r>
            <a:endParaRPr lang="cs-CZ" altLang="cs-CZ" sz="2400" dirty="0"/>
          </a:p>
          <a:p>
            <a:pPr>
              <a:spcBef>
                <a:spcPct val="50000"/>
              </a:spcBef>
              <a:buNone/>
            </a:pPr>
            <a:r>
              <a:rPr lang="cs-CZ" altLang="cs-CZ" sz="2400" dirty="0"/>
              <a:t>U SPECT se používají běžné zdroje záření (technecium-99m a jód-123). </a:t>
            </a:r>
          </a:p>
          <a:p>
            <a:pPr eaLnBrk="1" hangingPunct="1">
              <a:spcBef>
                <a:spcPct val="50000"/>
              </a:spcBef>
              <a:buFontTx/>
              <a:buNone/>
            </a:pPr>
            <a:endParaRPr lang="cs-CZ" altLang="cs-CZ" sz="2400" dirty="0"/>
          </a:p>
        </p:txBody>
      </p:sp>
      <p:sp>
        <p:nvSpPr>
          <p:cNvPr id="65541" name="Text Box 8">
            <a:extLst>
              <a:ext uri="{FF2B5EF4-FFF2-40B4-BE49-F238E27FC236}">
                <a16:creationId xmlns:a16="http://schemas.microsoft.com/office/drawing/2014/main" id="{5E03CD9C-08BF-4C93-A566-10ED8A03480C}"/>
              </a:ext>
            </a:extLst>
          </p:cNvPr>
          <p:cNvSpPr txBox="1">
            <a:spLocks noChangeArrowheads="1"/>
          </p:cNvSpPr>
          <p:nvPr/>
        </p:nvSpPr>
        <p:spPr bwMode="auto">
          <a:xfrm>
            <a:off x="5782194" y="1632335"/>
            <a:ext cx="2663825" cy="461665"/>
          </a:xfrm>
          <a:prstGeom prst="rect">
            <a:avLst/>
          </a:prstGeom>
          <a:solidFill>
            <a:schemeClr val="bg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cs-CZ" altLang="cs-CZ" sz="2400" dirty="0"/>
          </a:p>
        </p:txBody>
      </p:sp>
    </p:spTree>
    <p:extLst>
      <p:ext uri="{BB962C8B-B14F-4D97-AF65-F5344CB8AC3E}">
        <p14:creationId xmlns:p14="http://schemas.microsoft.com/office/powerpoint/2010/main" val="527908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38B2A53C-E073-4478-A606-E54F48CB4A94}"/>
              </a:ext>
            </a:extLst>
          </p:cNvPr>
          <p:cNvSpPr>
            <a:spLocks noGrp="1" noChangeArrowheads="1"/>
          </p:cNvSpPr>
          <p:nvPr>
            <p:ph type="title"/>
          </p:nvPr>
        </p:nvSpPr>
        <p:spPr>
          <a:xfrm>
            <a:off x="1981200" y="274638"/>
            <a:ext cx="8229600" cy="850900"/>
          </a:xfrm>
        </p:spPr>
        <p:txBody>
          <a:bodyPr/>
          <a:lstStyle/>
          <a:p>
            <a:pPr eaLnBrk="1" hangingPunct="1"/>
            <a:r>
              <a:rPr lang="cs-CZ" altLang="cs-CZ" b="1"/>
              <a:t>Radioaktivita</a:t>
            </a:r>
            <a:endParaRPr lang="en-GB" altLang="cs-CZ" b="1"/>
          </a:p>
        </p:txBody>
      </p:sp>
      <p:sp>
        <p:nvSpPr>
          <p:cNvPr id="10243" name="Rectangle 3">
            <a:extLst>
              <a:ext uri="{FF2B5EF4-FFF2-40B4-BE49-F238E27FC236}">
                <a16:creationId xmlns:a16="http://schemas.microsoft.com/office/drawing/2014/main" id="{9198321F-DBCC-48FF-B9B9-4A7294209325}"/>
              </a:ext>
            </a:extLst>
          </p:cNvPr>
          <p:cNvSpPr>
            <a:spLocks noGrp="1" noChangeArrowheads="1"/>
          </p:cNvSpPr>
          <p:nvPr>
            <p:ph type="body" idx="1"/>
          </p:nvPr>
        </p:nvSpPr>
        <p:spPr>
          <a:xfrm>
            <a:off x="1311965" y="1268414"/>
            <a:ext cx="9312965" cy="4537075"/>
          </a:xfrm>
        </p:spPr>
        <p:txBody>
          <a:bodyPr/>
          <a:lstStyle/>
          <a:p>
            <a:pPr eaLnBrk="1" hangingPunct="1">
              <a:lnSpc>
                <a:spcPct val="100000"/>
              </a:lnSpc>
            </a:pPr>
            <a:r>
              <a:rPr lang="en-GB" altLang="cs-CZ" sz="2600" b="1" dirty="0" err="1"/>
              <a:t>Radioaktivita</a:t>
            </a:r>
            <a:r>
              <a:rPr lang="en-GB" altLang="cs-CZ" sz="2600" dirty="0"/>
              <a:t> </a:t>
            </a:r>
            <a:r>
              <a:rPr lang="cs-CZ" altLang="cs-CZ" sz="2600" dirty="0"/>
              <a:t>či</a:t>
            </a:r>
            <a:r>
              <a:rPr lang="en-GB" altLang="cs-CZ" sz="2600" dirty="0"/>
              <a:t> </a:t>
            </a:r>
            <a:r>
              <a:rPr lang="en-GB" altLang="cs-CZ" sz="2600" b="1" dirty="0" err="1"/>
              <a:t>radioaktivní</a:t>
            </a:r>
            <a:r>
              <a:rPr lang="en-GB" altLang="cs-CZ" sz="2600" b="1" dirty="0"/>
              <a:t> </a:t>
            </a:r>
            <a:r>
              <a:rPr lang="cs-CZ" altLang="cs-CZ" sz="2600" b="1" dirty="0"/>
              <a:t>přeměna</a:t>
            </a:r>
            <a:r>
              <a:rPr lang="en-GB" altLang="cs-CZ" sz="2600" dirty="0"/>
              <a:t> je </a:t>
            </a:r>
            <a:r>
              <a:rPr lang="en-GB" altLang="cs-CZ" sz="2600" dirty="0" err="1"/>
              <a:t>samovolná</a:t>
            </a:r>
            <a:r>
              <a:rPr lang="en-GB" altLang="cs-CZ" sz="2600" dirty="0"/>
              <a:t> </a:t>
            </a:r>
            <a:r>
              <a:rPr lang="en-GB" altLang="cs-CZ" sz="2600" dirty="0" err="1"/>
              <a:t>přeměna</a:t>
            </a:r>
            <a:r>
              <a:rPr lang="en-GB" altLang="cs-CZ" sz="2600" dirty="0"/>
              <a:t> </a:t>
            </a:r>
            <a:r>
              <a:rPr lang="en-GB" altLang="cs-CZ" sz="2600" dirty="0" err="1"/>
              <a:t>jader</a:t>
            </a:r>
            <a:r>
              <a:rPr lang="en-GB" altLang="cs-CZ" sz="2600" dirty="0"/>
              <a:t> </a:t>
            </a:r>
            <a:r>
              <a:rPr lang="en-GB" altLang="cs-CZ" sz="2600" dirty="0" err="1"/>
              <a:t>nestabilních</a:t>
            </a:r>
            <a:r>
              <a:rPr lang="en-GB" altLang="cs-CZ" sz="2600" dirty="0"/>
              <a:t> </a:t>
            </a:r>
            <a:r>
              <a:rPr lang="en-GB" altLang="cs-CZ" sz="2600" dirty="0" err="1"/>
              <a:t>nuklidů</a:t>
            </a:r>
            <a:r>
              <a:rPr lang="en-GB" altLang="cs-CZ" sz="2600" dirty="0"/>
              <a:t> </a:t>
            </a:r>
            <a:r>
              <a:rPr lang="en-GB" altLang="cs-CZ" sz="2600" dirty="0" err="1"/>
              <a:t>na</a:t>
            </a:r>
            <a:r>
              <a:rPr lang="en-GB" altLang="cs-CZ" sz="2600" dirty="0"/>
              <a:t> </a:t>
            </a:r>
            <a:r>
              <a:rPr lang="cs-CZ" altLang="cs-CZ" sz="2600" dirty="0"/>
              <a:t>většinou stabilní</a:t>
            </a:r>
            <a:r>
              <a:rPr lang="en-GB" altLang="cs-CZ" sz="2600" dirty="0"/>
              <a:t> </a:t>
            </a:r>
            <a:r>
              <a:rPr lang="en-GB" altLang="cs-CZ" sz="2600" dirty="0" err="1"/>
              <a:t>jádra</a:t>
            </a:r>
            <a:r>
              <a:rPr lang="cs-CZ" altLang="cs-CZ" sz="2600" dirty="0"/>
              <a:t>. Tento proces provází emise fotonů gama, elektronů, pozitronů, neutronů, protonů, deuteronů, částic alfa aj. Při některých přeměnách vznikají neutrina a antineutrina. Pokud je nestabilita jader přirozená, mluvíme o </a:t>
            </a:r>
            <a:r>
              <a:rPr lang="cs-CZ" altLang="cs-CZ" sz="2600" b="1" dirty="0"/>
              <a:t>přirozené radioaktivitě</a:t>
            </a:r>
            <a:r>
              <a:rPr lang="cs-CZ" altLang="cs-CZ" sz="2600" dirty="0"/>
              <a:t>. </a:t>
            </a:r>
          </a:p>
          <a:p>
            <a:pPr eaLnBrk="1" hangingPunct="1">
              <a:lnSpc>
                <a:spcPct val="100000"/>
              </a:lnSpc>
            </a:pPr>
            <a:r>
              <a:rPr lang="cs-CZ" altLang="cs-CZ" sz="2600" b="1" dirty="0"/>
              <a:t>Umělá radioaktivita</a:t>
            </a:r>
            <a:r>
              <a:rPr lang="cs-CZ" altLang="cs-CZ" sz="2600" dirty="0"/>
              <a:t> vzniká jako důsledek interakce stabilního nuklidu s urychlenými částicemi nebo neutrony („ostřelování“).</a:t>
            </a:r>
          </a:p>
          <a:p>
            <a:pPr eaLnBrk="1" hangingPunct="1">
              <a:lnSpc>
                <a:spcPct val="100000"/>
              </a:lnSpc>
            </a:pPr>
            <a:r>
              <a:rPr lang="cs-CZ" altLang="cs-CZ" sz="2600" dirty="0"/>
              <a:t>Radioaktivní přeměna má pravděpodobnostní charakter: nelze předem určit které jádro se rozpadne a kdy (viz též vlnová funkce a tunelový jev).</a:t>
            </a:r>
            <a:r>
              <a:rPr lang="en-GB" altLang="cs-CZ" sz="2800" dirty="0"/>
              <a:t> </a:t>
            </a:r>
          </a:p>
        </p:txBody>
      </p:sp>
    </p:spTree>
    <p:extLst>
      <p:ext uri="{BB962C8B-B14F-4D97-AF65-F5344CB8AC3E}">
        <p14:creationId xmlns:p14="http://schemas.microsoft.com/office/powerpoint/2010/main" val="375075254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668B913B-19FE-489D-AA91-6AFAB9814E5F}"/>
              </a:ext>
            </a:extLst>
          </p:cNvPr>
          <p:cNvSpPr>
            <a:spLocks noGrp="1" noChangeArrowheads="1"/>
          </p:cNvSpPr>
          <p:nvPr>
            <p:ph type="title"/>
          </p:nvPr>
        </p:nvSpPr>
        <p:spPr>
          <a:xfrm>
            <a:off x="1981200" y="274639"/>
            <a:ext cx="5512676" cy="922337"/>
          </a:xfrm>
        </p:spPr>
        <p:txBody>
          <a:bodyPr/>
          <a:lstStyle/>
          <a:p>
            <a:pPr eaLnBrk="1" hangingPunct="1"/>
            <a:r>
              <a:rPr lang="en-GB" altLang="cs-CZ" b="1" dirty="0"/>
              <a:t>SPECT – </a:t>
            </a:r>
            <a:r>
              <a:rPr lang="cs-CZ" altLang="cs-CZ" b="1" dirty="0"/>
              <a:t>obrazy</a:t>
            </a:r>
            <a:br>
              <a:rPr lang="en-GB" altLang="cs-CZ" b="1" dirty="0">
                <a:solidFill>
                  <a:schemeClr val="tx1"/>
                </a:solidFill>
              </a:rPr>
            </a:br>
            <a:r>
              <a:rPr lang="en-GB" altLang="cs-CZ" sz="1200" dirty="0">
                <a:solidFill>
                  <a:schemeClr val="tx1"/>
                </a:solidFill>
              </a:rPr>
              <a:t>http://www.physics.ubc.ca/~mirg/home/tutorial/applications.html#heart</a:t>
            </a:r>
          </a:p>
        </p:txBody>
      </p:sp>
      <p:pic>
        <p:nvPicPr>
          <p:cNvPr id="67587" name="Picture 7" descr="brain">
            <a:extLst>
              <a:ext uri="{FF2B5EF4-FFF2-40B4-BE49-F238E27FC236}">
                <a16:creationId xmlns:a16="http://schemas.microsoft.com/office/drawing/2014/main" id="{9CCB3A77-7537-4B3E-8C29-C43CD7658AE0}"/>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822731" y="3870856"/>
            <a:ext cx="1873469" cy="2444219"/>
          </a:xfrm>
          <a:noFill/>
        </p:spPr>
      </p:pic>
      <p:sp>
        <p:nvSpPr>
          <p:cNvPr id="67588" name="Text Box 12">
            <a:extLst>
              <a:ext uri="{FF2B5EF4-FFF2-40B4-BE49-F238E27FC236}">
                <a16:creationId xmlns:a16="http://schemas.microsoft.com/office/drawing/2014/main" id="{0FE4B24D-9D3A-474D-8EA8-1E0A6F2F009C}"/>
              </a:ext>
            </a:extLst>
          </p:cNvPr>
          <p:cNvSpPr txBox="1">
            <a:spLocks noChangeArrowheads="1"/>
          </p:cNvSpPr>
          <p:nvPr/>
        </p:nvSpPr>
        <p:spPr bwMode="auto">
          <a:xfrm>
            <a:off x="5564461" y="1859349"/>
            <a:ext cx="2980449" cy="1311275"/>
          </a:xfrm>
          <a:prstGeom prst="rect">
            <a:avLst/>
          </a:prstGeom>
          <a:solidFill>
            <a:schemeClr val="bg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dirty="0" err="1"/>
              <a:t>Perfuze</a:t>
            </a:r>
            <a:r>
              <a:rPr lang="cs-CZ" altLang="cs-CZ" sz="2000" dirty="0"/>
              <a:t> srdce v různých projekcích. „Horké“ oblasti jsou části srdce dobře zásobené krví.</a:t>
            </a:r>
          </a:p>
        </p:txBody>
      </p:sp>
      <p:sp>
        <p:nvSpPr>
          <p:cNvPr id="67589" name="Text Box 13">
            <a:extLst>
              <a:ext uri="{FF2B5EF4-FFF2-40B4-BE49-F238E27FC236}">
                <a16:creationId xmlns:a16="http://schemas.microsoft.com/office/drawing/2014/main" id="{EC36B013-3597-4A36-B06F-2D8138DD841C}"/>
              </a:ext>
            </a:extLst>
          </p:cNvPr>
          <p:cNvSpPr txBox="1">
            <a:spLocks noChangeArrowheads="1"/>
          </p:cNvSpPr>
          <p:nvPr/>
        </p:nvSpPr>
        <p:spPr bwMode="auto">
          <a:xfrm>
            <a:off x="8276786" y="4476970"/>
            <a:ext cx="2374900" cy="701675"/>
          </a:xfrm>
          <a:prstGeom prst="rect">
            <a:avLst/>
          </a:prstGeom>
          <a:solidFill>
            <a:schemeClr val="bg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dirty="0"/>
              <a:t>Mozek s „horkými“</a:t>
            </a:r>
            <a:r>
              <a:rPr lang="en-GB" altLang="cs-CZ" sz="2000" dirty="0"/>
              <a:t> </a:t>
            </a:r>
            <a:r>
              <a:rPr lang="cs-CZ" altLang="cs-CZ" sz="2000" dirty="0"/>
              <a:t>oblastmi</a:t>
            </a:r>
            <a:endParaRPr lang="en-GB" altLang="cs-CZ" sz="2000" dirty="0"/>
          </a:p>
        </p:txBody>
      </p:sp>
      <p:graphicFrame>
        <p:nvGraphicFramePr>
          <p:cNvPr id="67590" name="Object 15">
            <a:extLst>
              <a:ext uri="{FF2B5EF4-FFF2-40B4-BE49-F238E27FC236}">
                <a16:creationId xmlns:a16="http://schemas.microsoft.com/office/drawing/2014/main" id="{829475E8-099F-4588-A038-8FE839C905B3}"/>
              </a:ext>
            </a:extLst>
          </p:cNvPr>
          <p:cNvGraphicFramePr>
            <a:graphicFrameLocks noGrp="1" noChangeAspect="1"/>
          </p:cNvGraphicFramePr>
          <p:nvPr>
            <p:ph sz="quarter" idx="3"/>
            <p:extLst>
              <p:ext uri="{D42A27DB-BD31-4B8C-83A1-F6EECF244321}">
                <p14:modId xmlns:p14="http://schemas.microsoft.com/office/powerpoint/2010/main" val="3981638396"/>
              </p:ext>
            </p:extLst>
          </p:nvPr>
        </p:nvGraphicFramePr>
        <p:xfrm>
          <a:off x="1891862" y="1557339"/>
          <a:ext cx="3080189" cy="4412403"/>
        </p:xfrm>
        <a:graphic>
          <a:graphicData uri="http://schemas.openxmlformats.org/presentationml/2006/ole">
            <mc:AlternateContent xmlns:mc="http://schemas.openxmlformats.org/markup-compatibility/2006">
              <mc:Choice xmlns:v="urn:schemas-microsoft-com:vml" Requires="v">
                <p:oleObj name="Rastrový obrázek" r:id="rId4" imgW="3704762" imgH="5304762" progId="Paint.Picture">
                  <p:embed/>
                </p:oleObj>
              </mc:Choice>
              <mc:Fallback>
                <p:oleObj name="Rastrový obrázek" r:id="rId4" imgW="3704762" imgH="5304762" progId="Paint.Picture">
                  <p:embed/>
                  <p:pic>
                    <p:nvPicPr>
                      <p:cNvPr id="67590" name="Object 15">
                        <a:extLst>
                          <a:ext uri="{FF2B5EF4-FFF2-40B4-BE49-F238E27FC236}">
                            <a16:creationId xmlns:a16="http://schemas.microsoft.com/office/drawing/2014/main" id="{829475E8-099F-4588-A038-8FE839C905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1862" y="1557339"/>
                        <a:ext cx="3080189" cy="441240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3312314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E0D8DE5-4004-4770-8DE0-FBEA0EBD28B9}"/>
              </a:ext>
            </a:extLst>
          </p:cNvPr>
          <p:cNvSpPr>
            <a:spLocks noGrp="1" noChangeArrowheads="1"/>
          </p:cNvSpPr>
          <p:nvPr>
            <p:ph type="title"/>
          </p:nvPr>
        </p:nvSpPr>
        <p:spPr>
          <a:xfrm>
            <a:off x="882869" y="333375"/>
            <a:ext cx="9194581" cy="706438"/>
          </a:xfrm>
        </p:spPr>
        <p:txBody>
          <a:bodyPr/>
          <a:lstStyle/>
          <a:p>
            <a:pPr eaLnBrk="1" hangingPunct="1"/>
            <a:r>
              <a:rPr lang="cs-CZ" altLang="cs-CZ" b="1" dirty="0"/>
              <a:t>PET – pozitronová emisní tomografie</a:t>
            </a:r>
          </a:p>
        </p:txBody>
      </p:sp>
      <p:sp>
        <p:nvSpPr>
          <p:cNvPr id="282627" name="Rectangle 3">
            <a:extLst>
              <a:ext uri="{FF2B5EF4-FFF2-40B4-BE49-F238E27FC236}">
                <a16:creationId xmlns:a16="http://schemas.microsoft.com/office/drawing/2014/main" id="{97062360-9532-46AB-87CC-74B1614B4EB9}"/>
              </a:ext>
            </a:extLst>
          </p:cNvPr>
          <p:cNvSpPr>
            <a:spLocks noGrp="1" noChangeArrowheads="1"/>
          </p:cNvSpPr>
          <p:nvPr>
            <p:ph type="body" idx="1"/>
          </p:nvPr>
        </p:nvSpPr>
        <p:spPr>
          <a:xfrm>
            <a:off x="1148831" y="1283193"/>
            <a:ext cx="9894338" cy="5732462"/>
          </a:xfrm>
          <a:solidFill>
            <a:schemeClr val="bg1">
              <a:alpha val="30196"/>
            </a:schemeClr>
          </a:solidFill>
        </p:spPr>
        <p:txBody>
          <a:bodyPr/>
          <a:lstStyle/>
          <a:p>
            <a:pPr eaLnBrk="1" hangingPunct="1">
              <a:lnSpc>
                <a:spcPct val="100000"/>
              </a:lnSpc>
              <a:buFont typeface="Wingdings" panose="05000000000000000000" pitchFamily="2" charset="2"/>
              <a:buChar char="Ø"/>
            </a:pPr>
            <a:r>
              <a:rPr lang="cs-CZ" altLang="cs-CZ" sz="2200" dirty="0"/>
              <a:t>Při</a:t>
            </a:r>
            <a:r>
              <a:rPr lang="en-GB" altLang="cs-CZ" sz="2200" dirty="0"/>
              <a:t> PET </a:t>
            </a:r>
            <a:r>
              <a:rPr lang="cs-CZ" altLang="cs-CZ" sz="2200" dirty="0"/>
              <a:t>jsou používány </a:t>
            </a:r>
            <a:r>
              <a:rPr lang="en-GB" altLang="cs-CZ" sz="2200" b="1" dirty="0"/>
              <a:t>po</a:t>
            </a:r>
            <a:r>
              <a:rPr lang="cs-CZ" altLang="cs-CZ" sz="2200" b="1" dirty="0"/>
              <a:t>z</a:t>
            </a:r>
            <a:r>
              <a:rPr lang="en-GB" altLang="cs-CZ" sz="2200" b="1" dirty="0" err="1"/>
              <a:t>itron</a:t>
            </a:r>
            <a:r>
              <a:rPr lang="cs-CZ" altLang="cs-CZ" sz="2200" b="1" dirty="0" err="1"/>
              <a:t>ové</a:t>
            </a:r>
            <a:r>
              <a:rPr lang="cs-CZ" altLang="cs-CZ" sz="2200" b="1" dirty="0"/>
              <a:t> zářiče</a:t>
            </a:r>
            <a:r>
              <a:rPr lang="en-GB" altLang="cs-CZ" sz="2200" dirty="0"/>
              <a:t>. </a:t>
            </a:r>
            <a:r>
              <a:rPr lang="cs-CZ" altLang="cs-CZ" sz="2200" dirty="0"/>
              <a:t>Vyrábějí se pomocí urychlovačů a jejich poločasy jsou velmi krátké – max. hodiny</a:t>
            </a:r>
            <a:r>
              <a:rPr lang="en-GB" altLang="cs-CZ" sz="2200" dirty="0"/>
              <a:t>. </a:t>
            </a:r>
            <a:r>
              <a:rPr lang="cs-CZ" altLang="cs-CZ" sz="2200" dirty="0"/>
              <a:t>Proto se musí vyšetření provádět v blízkosti urychlovače a jen v omezeném počtu lékařských center</a:t>
            </a:r>
            <a:r>
              <a:rPr lang="en-GB" altLang="cs-CZ" sz="2200" dirty="0"/>
              <a:t>.</a:t>
            </a:r>
            <a:endParaRPr lang="cs-CZ" altLang="cs-CZ" sz="2200" dirty="0"/>
          </a:p>
          <a:p>
            <a:pPr eaLnBrk="1" hangingPunct="1">
              <a:lnSpc>
                <a:spcPct val="100000"/>
              </a:lnSpc>
              <a:buFont typeface="Wingdings" panose="05000000000000000000" pitchFamily="2" charset="2"/>
              <a:buNone/>
            </a:pPr>
            <a:endParaRPr lang="en-GB" altLang="cs-CZ" sz="1000" dirty="0"/>
          </a:p>
          <a:p>
            <a:pPr eaLnBrk="1" hangingPunct="1">
              <a:lnSpc>
                <a:spcPct val="100000"/>
              </a:lnSpc>
              <a:buFont typeface="Wingdings" panose="05000000000000000000" pitchFamily="2" charset="2"/>
              <a:buChar char="Ø"/>
            </a:pPr>
            <a:r>
              <a:rPr lang="cs-CZ" altLang="cs-CZ" sz="2200" dirty="0"/>
              <a:t>Pozitrony urazí v těle jen krátkou vzdálenost a anihilují s elektrony za </a:t>
            </a:r>
            <a:r>
              <a:rPr lang="cs-CZ" altLang="cs-CZ" sz="2200" b="1" dirty="0"/>
              <a:t>tvorby dvou fotonů gama</a:t>
            </a:r>
            <a:r>
              <a:rPr lang="en-GB" altLang="cs-CZ" sz="2200" b="1" dirty="0"/>
              <a:t> (0,51 MeV), </a:t>
            </a:r>
            <a:r>
              <a:rPr lang="cs-CZ" altLang="cs-CZ" sz="2200" b="1" dirty="0"/>
              <a:t>které</a:t>
            </a:r>
            <a:r>
              <a:rPr lang="en-GB" altLang="cs-CZ" sz="2200" b="1" dirty="0"/>
              <a:t> </a:t>
            </a:r>
            <a:r>
              <a:rPr lang="cs-CZ" altLang="cs-CZ" sz="2200" b="1" dirty="0"/>
              <a:t>se pohybují přesně opačnými směry</a:t>
            </a:r>
            <a:r>
              <a:rPr lang="en-GB" altLang="cs-CZ" sz="2200" dirty="0"/>
              <a:t>. </a:t>
            </a:r>
            <a:r>
              <a:rPr lang="cs-CZ" altLang="cs-CZ" sz="2200" dirty="0"/>
              <a:t>Tyto fotony mohou být detekovány dvěma protistojnými detektory v koincidenčním zapojení, tj. impulsy napětí se zaznamenávají a zpracovávají jen pokud jsou zachyceny současně oběma detektory (u moderních PET přístrojů jde jejich počet ovšem až do desítek tisíc)</a:t>
            </a:r>
            <a:r>
              <a:rPr lang="en-GB" altLang="cs-CZ" sz="2200" dirty="0"/>
              <a:t>. </a:t>
            </a:r>
            <a:r>
              <a:rPr lang="en-GB" altLang="cs-CZ" sz="2000" dirty="0"/>
              <a:t>  </a:t>
            </a:r>
            <a:endParaRPr lang="cs-CZ" altLang="cs-CZ" sz="2000" dirty="0"/>
          </a:p>
          <a:p>
            <a:pPr eaLnBrk="1" hangingPunct="1">
              <a:lnSpc>
                <a:spcPct val="100000"/>
              </a:lnSpc>
              <a:buFont typeface="Wingdings" panose="05000000000000000000" pitchFamily="2" charset="2"/>
              <a:buNone/>
            </a:pPr>
            <a:endParaRPr lang="en-GB" altLang="cs-CZ" sz="1200" dirty="0"/>
          </a:p>
          <a:p>
            <a:pPr eaLnBrk="1" hangingPunct="1">
              <a:lnSpc>
                <a:spcPct val="100000"/>
              </a:lnSpc>
              <a:buFont typeface="Wingdings" panose="05000000000000000000" pitchFamily="2" charset="2"/>
              <a:buChar char="Ø"/>
            </a:pPr>
            <a:r>
              <a:rPr lang="cs-CZ" altLang="cs-CZ" sz="2200" dirty="0"/>
              <a:t>Prostorové rozlišení </a:t>
            </a:r>
            <a:r>
              <a:rPr lang="en-GB" altLang="cs-CZ" sz="2200" dirty="0"/>
              <a:t>PET </a:t>
            </a:r>
            <a:r>
              <a:rPr lang="cs-CZ" altLang="cs-CZ" sz="2200" dirty="0"/>
              <a:t>je vyšší než u S</a:t>
            </a:r>
            <a:r>
              <a:rPr lang="en-GB" altLang="cs-CZ" sz="2200" dirty="0"/>
              <a:t>PECT. </a:t>
            </a:r>
            <a:r>
              <a:rPr lang="cs-CZ" altLang="cs-CZ" sz="2200" dirty="0"/>
              <a:t>Pozitronové zářiče, mezi nimiž dominuje F-18, mohou být součástí například derivátů glukózy, tělo s nimi takto zachází a lze proto získat</a:t>
            </a:r>
            <a:r>
              <a:rPr lang="en-GB" altLang="cs-CZ" sz="2200" dirty="0"/>
              <a:t> </a:t>
            </a:r>
            <a:r>
              <a:rPr lang="cs-CZ" altLang="cs-CZ" sz="2200" b="1" dirty="0"/>
              <a:t>fyziologickou (</a:t>
            </a:r>
            <a:r>
              <a:rPr lang="en-GB" altLang="cs-CZ" sz="2200" b="1" dirty="0"/>
              <a:t>fun</a:t>
            </a:r>
            <a:r>
              <a:rPr lang="cs-CZ" altLang="cs-CZ" sz="2200" b="1" dirty="0" err="1"/>
              <a:t>kční</a:t>
            </a:r>
            <a:r>
              <a:rPr lang="cs-CZ" altLang="cs-CZ" sz="2200" b="1" dirty="0"/>
              <a:t>)</a:t>
            </a:r>
            <a:r>
              <a:rPr lang="en-GB" altLang="cs-CZ" sz="2200" b="1" dirty="0"/>
              <a:t> </a:t>
            </a:r>
            <a:r>
              <a:rPr lang="en-GB" altLang="cs-CZ" sz="2200" b="1" dirty="0" err="1"/>
              <a:t>informa</a:t>
            </a:r>
            <a:r>
              <a:rPr lang="cs-CZ" altLang="cs-CZ" sz="2200" b="1" dirty="0" err="1"/>
              <a:t>ci</a:t>
            </a:r>
            <a:r>
              <a:rPr lang="en-GB" altLang="cs-CZ" sz="2200" dirty="0"/>
              <a:t>. PET </a:t>
            </a:r>
            <a:r>
              <a:rPr lang="cs-CZ" altLang="cs-CZ" sz="2200" dirty="0"/>
              <a:t>mozku zviditelňuje ta mozková centra, která jsou daném okamžiku aktivní</a:t>
            </a:r>
            <a:r>
              <a:rPr lang="en-GB" altLang="cs-CZ" sz="2200" dirty="0"/>
              <a:t> (</a:t>
            </a:r>
            <a:r>
              <a:rPr lang="cs-CZ" altLang="cs-CZ" sz="2200" dirty="0"/>
              <a:t>zvýšená spotřeba glukózy!</a:t>
            </a:r>
            <a:r>
              <a:rPr lang="en-GB" altLang="cs-CZ" sz="2200" dirty="0"/>
              <a:t>). </a:t>
            </a:r>
          </a:p>
        </p:txBody>
      </p:sp>
    </p:spTree>
    <p:extLst>
      <p:ext uri="{BB962C8B-B14F-4D97-AF65-F5344CB8AC3E}">
        <p14:creationId xmlns:p14="http://schemas.microsoft.com/office/powerpoint/2010/main" val="5923969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262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26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5">
            <a:extLst>
              <a:ext uri="{FF2B5EF4-FFF2-40B4-BE49-F238E27FC236}">
                <a16:creationId xmlns:a16="http://schemas.microsoft.com/office/drawing/2014/main" id="{13A9B429-D3B9-47D3-BA3E-78A474D75DE2}"/>
              </a:ext>
            </a:extLst>
          </p:cNvPr>
          <p:cNvSpPr>
            <a:spLocks noGrp="1" noChangeArrowheads="1"/>
          </p:cNvSpPr>
          <p:nvPr>
            <p:ph type="title"/>
          </p:nvPr>
        </p:nvSpPr>
        <p:spPr>
          <a:xfrm>
            <a:off x="472965" y="274638"/>
            <a:ext cx="5408151" cy="608231"/>
          </a:xfrm>
        </p:spPr>
        <p:txBody>
          <a:bodyPr/>
          <a:lstStyle/>
          <a:p>
            <a:pPr eaLnBrk="1" hangingPunct="1"/>
            <a:r>
              <a:rPr lang="cs-CZ" altLang="cs-CZ" b="1" dirty="0"/>
              <a:t>Základní princip </a:t>
            </a:r>
            <a:r>
              <a:rPr lang="en-GB" altLang="cs-CZ" b="1" dirty="0"/>
              <a:t>PET</a:t>
            </a:r>
            <a:r>
              <a:rPr lang="cs-CZ" altLang="cs-CZ" dirty="0"/>
              <a:t> </a:t>
            </a:r>
          </a:p>
        </p:txBody>
      </p:sp>
      <p:pic>
        <p:nvPicPr>
          <p:cNvPr id="71683" name="Picture 4" descr="PET">
            <a:extLst>
              <a:ext uri="{FF2B5EF4-FFF2-40B4-BE49-F238E27FC236}">
                <a16:creationId xmlns:a16="http://schemas.microsoft.com/office/drawing/2014/main" id="{DF4B6DF7-C28E-404B-8CCB-F0E8DB4CBA5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25393" y="1080543"/>
            <a:ext cx="3824533" cy="2842172"/>
          </a:xfrm>
          <a:noFill/>
        </p:spPr>
      </p:pic>
      <p:sp>
        <p:nvSpPr>
          <p:cNvPr id="71684" name="Text Box 7">
            <a:extLst>
              <a:ext uri="{FF2B5EF4-FFF2-40B4-BE49-F238E27FC236}">
                <a16:creationId xmlns:a16="http://schemas.microsoft.com/office/drawing/2014/main" id="{961CED66-B42A-4DC0-81EF-918F6CBCDC1D}"/>
              </a:ext>
            </a:extLst>
          </p:cNvPr>
          <p:cNvSpPr txBox="1">
            <a:spLocks noChangeArrowheads="1"/>
          </p:cNvSpPr>
          <p:nvPr/>
        </p:nvSpPr>
        <p:spPr bwMode="auto">
          <a:xfrm>
            <a:off x="472965" y="4292601"/>
            <a:ext cx="11277601" cy="1938992"/>
          </a:xfrm>
          <a:prstGeom prst="rect">
            <a:avLst/>
          </a:prstGeom>
          <a:solidFill>
            <a:schemeClr val="bg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0"/>
              </a:spcBef>
              <a:buFontTx/>
              <a:buNone/>
            </a:pPr>
            <a:r>
              <a:rPr lang="cs-CZ" altLang="cs-CZ" sz="2400" dirty="0"/>
              <a:t>Vysvětlení </a:t>
            </a:r>
            <a:r>
              <a:rPr lang="cs-CZ" altLang="cs-CZ" sz="2400" b="1" dirty="0"/>
              <a:t>vysoké prostorové rozlišovací schopnosti PET</a:t>
            </a:r>
            <a:r>
              <a:rPr lang="cs-CZ" altLang="cs-CZ" sz="2400" dirty="0"/>
              <a:t>: Protistojné detektory v koincidenčním zapojení. Zdroj záření Z je detekován pouze, když leží na spojnici obou detektorů. Detektor A ale ne detektor B může být zasažen ze zdroje Z</a:t>
            </a:r>
            <a:r>
              <a:rPr lang="cs-CZ" altLang="cs-CZ" sz="2400" baseline="-25000" dirty="0"/>
              <a:t>2</a:t>
            </a:r>
            <a:r>
              <a:rPr lang="cs-CZ" altLang="cs-CZ" sz="2400" dirty="0"/>
              <a:t>. U SPECT je signál ze zdroje Z</a:t>
            </a:r>
            <a:r>
              <a:rPr lang="cs-CZ" altLang="cs-CZ" sz="2400" baseline="-25000" dirty="0"/>
              <a:t>1</a:t>
            </a:r>
            <a:r>
              <a:rPr lang="cs-CZ" altLang="cs-CZ" sz="2400" dirty="0"/>
              <a:t> na detektoru A částečně překryt signálem přicházejícím ze zdroje Z</a:t>
            </a:r>
            <a:r>
              <a:rPr lang="cs-CZ" altLang="cs-CZ" sz="2400" baseline="-25000" dirty="0"/>
              <a:t>2</a:t>
            </a:r>
            <a:r>
              <a:rPr lang="cs-CZ" altLang="cs-CZ" sz="2400" dirty="0"/>
              <a:t>.</a:t>
            </a:r>
          </a:p>
        </p:txBody>
      </p:sp>
      <p:pic>
        <p:nvPicPr>
          <p:cNvPr id="71686" name="Picture 6" descr="Pet-nový">
            <a:extLst>
              <a:ext uri="{FF2B5EF4-FFF2-40B4-BE49-F238E27FC236}">
                <a16:creationId xmlns:a16="http://schemas.microsoft.com/office/drawing/2014/main" id="{C811AB14-569C-465E-8BF0-70D09B0652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1377" y="781349"/>
            <a:ext cx="2641486" cy="2495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7" name="TextovéPole 1">
            <a:extLst>
              <a:ext uri="{FF2B5EF4-FFF2-40B4-BE49-F238E27FC236}">
                <a16:creationId xmlns:a16="http://schemas.microsoft.com/office/drawing/2014/main" id="{C6A49831-A4DB-495C-8025-607CDADD7865}"/>
              </a:ext>
            </a:extLst>
          </p:cNvPr>
          <p:cNvSpPr txBox="1">
            <a:spLocks noChangeArrowheads="1"/>
          </p:cNvSpPr>
          <p:nvPr/>
        </p:nvSpPr>
        <p:spPr bwMode="auto">
          <a:xfrm>
            <a:off x="7183877" y="3276603"/>
            <a:ext cx="23764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en-US" sz="1800" dirty="0"/>
              <a:t>Realističtější schéma přístroje</a:t>
            </a:r>
          </a:p>
        </p:txBody>
      </p:sp>
    </p:spTree>
    <p:extLst>
      <p:ext uri="{BB962C8B-B14F-4D97-AF65-F5344CB8AC3E}">
        <p14:creationId xmlns:p14="http://schemas.microsoft.com/office/powerpoint/2010/main" val="5175820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F45DB831-DBF0-4E5C-B64E-10EA31E90858}"/>
              </a:ext>
            </a:extLst>
          </p:cNvPr>
          <p:cNvSpPr>
            <a:spLocks noGrp="1" noChangeArrowheads="1"/>
          </p:cNvSpPr>
          <p:nvPr>
            <p:ph type="title"/>
          </p:nvPr>
        </p:nvSpPr>
        <p:spPr>
          <a:xfrm>
            <a:off x="1992313" y="404814"/>
            <a:ext cx="5501563" cy="922337"/>
          </a:xfrm>
        </p:spPr>
        <p:txBody>
          <a:bodyPr/>
          <a:lstStyle/>
          <a:p>
            <a:pPr eaLnBrk="1" hangingPunct="1"/>
            <a:r>
              <a:rPr lang="en-GB" altLang="cs-CZ" b="1" dirty="0"/>
              <a:t>Fun</a:t>
            </a:r>
            <a:r>
              <a:rPr lang="cs-CZ" altLang="cs-CZ" b="1" dirty="0" err="1"/>
              <a:t>kční</a:t>
            </a:r>
            <a:r>
              <a:rPr lang="en-GB" altLang="cs-CZ" b="1" dirty="0"/>
              <a:t> PET </a:t>
            </a:r>
            <a:r>
              <a:rPr lang="cs-CZ" altLang="cs-CZ" b="1" dirty="0"/>
              <a:t>mozku</a:t>
            </a:r>
            <a:br>
              <a:rPr lang="en-GB" altLang="cs-CZ" b="1" dirty="0">
                <a:solidFill>
                  <a:schemeClr val="tx1"/>
                </a:solidFill>
              </a:rPr>
            </a:br>
            <a:r>
              <a:rPr lang="cs-CZ" altLang="cs-CZ" sz="1000" dirty="0">
                <a:solidFill>
                  <a:schemeClr val="tx1"/>
                </a:solidFill>
              </a:rPr>
              <a:t>http://www.crump.ucla.edu/software/lpp/clinpetneuro/lggifs/n_petbrainfunc_2.html</a:t>
            </a:r>
          </a:p>
        </p:txBody>
      </p:sp>
      <p:pic>
        <p:nvPicPr>
          <p:cNvPr id="73731" name="Picture 5" descr="restbrain">
            <a:extLst>
              <a:ext uri="{FF2B5EF4-FFF2-40B4-BE49-F238E27FC236}">
                <a16:creationId xmlns:a16="http://schemas.microsoft.com/office/drawing/2014/main" id="{A66EF7D0-B5EA-4077-93AF-7D012C00C8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6" y="1557338"/>
            <a:ext cx="2409825"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2" name="Picture 7" descr="n_petbrainfunc_1">
            <a:extLst>
              <a:ext uri="{FF2B5EF4-FFF2-40B4-BE49-F238E27FC236}">
                <a16:creationId xmlns:a16="http://schemas.microsoft.com/office/drawing/2014/main" id="{26EFE3A3-C3E0-409A-B900-8D01E42D6B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7576" y="2060576"/>
            <a:ext cx="2543175"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9" descr="n_petbrainfunc_2">
            <a:extLst>
              <a:ext uri="{FF2B5EF4-FFF2-40B4-BE49-F238E27FC236}">
                <a16:creationId xmlns:a16="http://schemas.microsoft.com/office/drawing/2014/main" id="{FED12D13-BDE2-4177-91F7-4AD926DD5D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6226" y="2852739"/>
            <a:ext cx="2543175"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4" name="Text Box 10">
            <a:extLst>
              <a:ext uri="{FF2B5EF4-FFF2-40B4-BE49-F238E27FC236}">
                <a16:creationId xmlns:a16="http://schemas.microsoft.com/office/drawing/2014/main" id="{C74D82CF-B8E4-40A0-9BE8-235A9D28F6C3}"/>
              </a:ext>
            </a:extLst>
          </p:cNvPr>
          <p:cNvSpPr txBox="1">
            <a:spLocks noChangeArrowheads="1"/>
          </p:cNvSpPr>
          <p:nvPr/>
        </p:nvSpPr>
        <p:spPr bwMode="auto">
          <a:xfrm>
            <a:off x="1703388" y="4508501"/>
            <a:ext cx="2089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a:t>Duševní klid</a:t>
            </a:r>
            <a:endParaRPr lang="en-GB" altLang="cs-CZ" sz="2000"/>
          </a:p>
        </p:txBody>
      </p:sp>
      <p:sp>
        <p:nvSpPr>
          <p:cNvPr id="73735" name="Text Box 11">
            <a:extLst>
              <a:ext uri="{FF2B5EF4-FFF2-40B4-BE49-F238E27FC236}">
                <a16:creationId xmlns:a16="http://schemas.microsoft.com/office/drawing/2014/main" id="{BBBA39D2-DFC0-4C63-B930-ED8530CA5A64}"/>
              </a:ext>
            </a:extLst>
          </p:cNvPr>
          <p:cNvSpPr txBox="1">
            <a:spLocks noChangeArrowheads="1"/>
          </p:cNvSpPr>
          <p:nvPr/>
        </p:nvSpPr>
        <p:spPr bwMode="auto">
          <a:xfrm>
            <a:off x="4727576" y="5084764"/>
            <a:ext cx="26638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a:t>Hudba</a:t>
            </a:r>
            <a:r>
              <a:rPr lang="en-GB" altLang="cs-CZ" sz="2000"/>
              <a:t> – </a:t>
            </a:r>
            <a:r>
              <a:rPr lang="cs-CZ" altLang="cs-CZ" sz="2000"/>
              <a:t>neverbální akustický podnět</a:t>
            </a:r>
            <a:endParaRPr lang="en-GB" altLang="cs-CZ" sz="2000"/>
          </a:p>
        </p:txBody>
      </p:sp>
      <p:sp>
        <p:nvSpPr>
          <p:cNvPr id="73736" name="Text Box 12">
            <a:extLst>
              <a:ext uri="{FF2B5EF4-FFF2-40B4-BE49-F238E27FC236}">
                <a16:creationId xmlns:a16="http://schemas.microsoft.com/office/drawing/2014/main" id="{24A5DC2D-D9F6-4B9B-BDF6-D2CB64640008}"/>
              </a:ext>
            </a:extLst>
          </p:cNvPr>
          <p:cNvSpPr txBox="1">
            <a:spLocks noChangeArrowheads="1"/>
          </p:cNvSpPr>
          <p:nvPr/>
        </p:nvSpPr>
        <p:spPr bwMode="auto">
          <a:xfrm>
            <a:off x="7896226" y="5949951"/>
            <a:ext cx="23034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a:t>Zrakový podnět</a:t>
            </a:r>
            <a:endParaRPr lang="en-GB" altLang="cs-CZ" sz="2000"/>
          </a:p>
        </p:txBody>
      </p:sp>
    </p:spTree>
    <p:extLst>
      <p:ext uri="{BB962C8B-B14F-4D97-AF65-F5344CB8AC3E}">
        <p14:creationId xmlns:p14="http://schemas.microsoft.com/office/powerpoint/2010/main" val="19381272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5" descr="n_petbrainfunc_3">
            <a:extLst>
              <a:ext uri="{FF2B5EF4-FFF2-40B4-BE49-F238E27FC236}">
                <a16:creationId xmlns:a16="http://schemas.microsoft.com/office/drawing/2014/main" id="{8C6C1EE1-9340-495B-987E-29908A9FE7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313" y="692151"/>
            <a:ext cx="2552700"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9" name="Picture 7" descr="n_petbrainfunc_4">
            <a:extLst>
              <a:ext uri="{FF2B5EF4-FFF2-40B4-BE49-F238E27FC236}">
                <a16:creationId xmlns:a16="http://schemas.microsoft.com/office/drawing/2014/main" id="{DB2B72A9-357D-4E2A-9277-3F392831C625}"/>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4872038" y="1844675"/>
            <a:ext cx="2571750" cy="3067050"/>
          </a:xfrm>
          <a:noFill/>
        </p:spPr>
      </p:pic>
      <p:pic>
        <p:nvPicPr>
          <p:cNvPr id="75780" name="Picture 10" descr="n_petbrainfunc_5">
            <a:extLst>
              <a:ext uri="{FF2B5EF4-FFF2-40B4-BE49-F238E27FC236}">
                <a16:creationId xmlns:a16="http://schemas.microsoft.com/office/drawing/2014/main" id="{DAD24BBA-63AD-4470-978A-CDAFDF66273D}"/>
              </a:ext>
            </a:extLst>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7751763" y="2636838"/>
            <a:ext cx="2590800" cy="3086100"/>
          </a:xfrm>
          <a:noFill/>
        </p:spPr>
      </p:pic>
      <p:sp>
        <p:nvSpPr>
          <p:cNvPr id="75781" name="Text Box 13">
            <a:extLst>
              <a:ext uri="{FF2B5EF4-FFF2-40B4-BE49-F238E27FC236}">
                <a16:creationId xmlns:a16="http://schemas.microsoft.com/office/drawing/2014/main" id="{41876E02-EA89-43EE-A4C8-59A66866591D}"/>
              </a:ext>
            </a:extLst>
          </p:cNvPr>
          <p:cNvSpPr txBox="1">
            <a:spLocks noChangeArrowheads="1"/>
          </p:cNvSpPr>
          <p:nvPr/>
        </p:nvSpPr>
        <p:spPr bwMode="auto">
          <a:xfrm>
            <a:off x="1992314" y="3787776"/>
            <a:ext cx="2663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a:t>intenzívní přemýšlení</a:t>
            </a:r>
          </a:p>
        </p:txBody>
      </p:sp>
      <p:sp>
        <p:nvSpPr>
          <p:cNvPr id="75782" name="Text Box 14">
            <a:extLst>
              <a:ext uri="{FF2B5EF4-FFF2-40B4-BE49-F238E27FC236}">
                <a16:creationId xmlns:a16="http://schemas.microsoft.com/office/drawing/2014/main" id="{99F52255-3362-4B2A-98D7-E6274DC28AB5}"/>
              </a:ext>
            </a:extLst>
          </p:cNvPr>
          <p:cNvSpPr txBox="1">
            <a:spLocks noChangeArrowheads="1"/>
          </p:cNvSpPr>
          <p:nvPr/>
        </p:nvSpPr>
        <p:spPr bwMode="auto">
          <a:xfrm>
            <a:off x="4800601" y="4941889"/>
            <a:ext cx="23034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a:t>zapamatovávání obrázku</a:t>
            </a:r>
            <a:endParaRPr lang="en-GB" altLang="cs-CZ" sz="2000"/>
          </a:p>
        </p:txBody>
      </p:sp>
      <p:sp>
        <p:nvSpPr>
          <p:cNvPr id="75783" name="Text Box 15">
            <a:extLst>
              <a:ext uri="{FF2B5EF4-FFF2-40B4-BE49-F238E27FC236}">
                <a16:creationId xmlns:a16="http://schemas.microsoft.com/office/drawing/2014/main" id="{415DC225-1928-4415-A34B-988237A5F2A1}"/>
              </a:ext>
            </a:extLst>
          </p:cNvPr>
          <p:cNvSpPr txBox="1">
            <a:spLocks noChangeArrowheads="1"/>
          </p:cNvSpPr>
          <p:nvPr/>
        </p:nvSpPr>
        <p:spPr bwMode="auto">
          <a:xfrm>
            <a:off x="7751764" y="5734051"/>
            <a:ext cx="23764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a:t>poskočení na levé noze</a:t>
            </a:r>
            <a:endParaRPr lang="en-GB" altLang="cs-CZ" sz="2000"/>
          </a:p>
        </p:txBody>
      </p:sp>
    </p:spTree>
    <p:extLst>
      <p:ext uri="{BB962C8B-B14F-4D97-AF65-F5344CB8AC3E}">
        <p14:creationId xmlns:p14="http://schemas.microsoft.com/office/powerpoint/2010/main" val="29757464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CD29314C-2ECB-42AA-8B1D-DF7FC8472BF6}"/>
              </a:ext>
            </a:extLst>
          </p:cNvPr>
          <p:cNvSpPr>
            <a:spLocks noGrp="1" noChangeArrowheads="1"/>
          </p:cNvSpPr>
          <p:nvPr>
            <p:ph type="title"/>
          </p:nvPr>
        </p:nvSpPr>
        <p:spPr/>
        <p:txBody>
          <a:bodyPr/>
          <a:lstStyle/>
          <a:p>
            <a:pPr eaLnBrk="1" hangingPunct="1"/>
            <a:r>
              <a:rPr lang="cs-CZ" altLang="cs-CZ" b="1" dirty="0"/>
              <a:t>Nádor mozku</a:t>
            </a:r>
            <a:r>
              <a:rPr lang="en-GB" altLang="cs-CZ" b="1" dirty="0"/>
              <a:t> - </a:t>
            </a:r>
            <a:r>
              <a:rPr lang="en-GB" altLang="cs-CZ" b="1" dirty="0" err="1"/>
              <a:t>astrocytom</a:t>
            </a:r>
            <a:endParaRPr lang="en-GB" altLang="cs-CZ" b="1" dirty="0"/>
          </a:p>
        </p:txBody>
      </p:sp>
      <p:pic>
        <p:nvPicPr>
          <p:cNvPr id="77827" name="Picture 5" descr="o_tumor_2">
            <a:extLst>
              <a:ext uri="{FF2B5EF4-FFF2-40B4-BE49-F238E27FC236}">
                <a16:creationId xmlns:a16="http://schemas.microsoft.com/office/drawing/2014/main" id="{DC045A7F-F460-4379-8DD3-811AD21262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5414" y="2492375"/>
            <a:ext cx="4486275"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9" name="Text Box 9">
            <a:extLst>
              <a:ext uri="{FF2B5EF4-FFF2-40B4-BE49-F238E27FC236}">
                <a16:creationId xmlns:a16="http://schemas.microsoft.com/office/drawing/2014/main" id="{1B9FAB93-2487-427B-8BAD-EB0A12E6B804}"/>
              </a:ext>
            </a:extLst>
          </p:cNvPr>
          <p:cNvSpPr txBox="1">
            <a:spLocks noChangeArrowheads="1"/>
          </p:cNvSpPr>
          <p:nvPr/>
        </p:nvSpPr>
        <p:spPr bwMode="auto">
          <a:xfrm>
            <a:off x="3503613" y="5734051"/>
            <a:ext cx="6121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tabLst>
                <a:tab pos="2593975" algn="l"/>
              </a:tabLst>
              <a:defRPr sz="3200">
                <a:solidFill>
                  <a:schemeClr val="tx1"/>
                </a:solidFill>
                <a:latin typeface="Arial" panose="020B0604020202020204" pitchFamily="34" charset="0"/>
              </a:defRPr>
            </a:lvl1pPr>
            <a:lvl2pPr marL="742950" indent="-285750">
              <a:spcBef>
                <a:spcPct val="20000"/>
              </a:spcBef>
              <a:buChar char="–"/>
              <a:tabLst>
                <a:tab pos="2593975" algn="l"/>
              </a:tabLst>
              <a:defRPr sz="2800">
                <a:solidFill>
                  <a:schemeClr val="tx1"/>
                </a:solidFill>
                <a:latin typeface="Arial" panose="020B0604020202020204" pitchFamily="34" charset="0"/>
              </a:defRPr>
            </a:lvl2pPr>
            <a:lvl3pPr marL="1143000" indent="-228600">
              <a:spcBef>
                <a:spcPct val="20000"/>
              </a:spcBef>
              <a:buChar char="•"/>
              <a:tabLst>
                <a:tab pos="2593975" algn="l"/>
              </a:tabLst>
              <a:defRPr sz="2400">
                <a:solidFill>
                  <a:schemeClr val="tx1"/>
                </a:solidFill>
                <a:latin typeface="Arial" panose="020B0604020202020204" pitchFamily="34" charset="0"/>
              </a:defRPr>
            </a:lvl3pPr>
            <a:lvl4pPr marL="1600200" indent="-228600">
              <a:spcBef>
                <a:spcPct val="20000"/>
              </a:spcBef>
              <a:buChar char="–"/>
              <a:tabLst>
                <a:tab pos="2593975" algn="l"/>
              </a:tabLst>
              <a:defRPr sz="2000">
                <a:solidFill>
                  <a:schemeClr val="tx1"/>
                </a:solidFill>
                <a:latin typeface="Arial" panose="020B0604020202020204" pitchFamily="34" charset="0"/>
              </a:defRPr>
            </a:lvl4pPr>
            <a:lvl5pPr marL="2057400" indent="-228600">
              <a:spcBef>
                <a:spcPct val="20000"/>
              </a:spcBef>
              <a:buChar char="»"/>
              <a:tabLst>
                <a:tab pos="259397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9pPr>
          </a:lstStyle>
          <a:p>
            <a:pPr eaLnBrk="1" hangingPunct="1">
              <a:spcBef>
                <a:spcPct val="50000"/>
              </a:spcBef>
              <a:buFontTx/>
              <a:buNone/>
            </a:pPr>
            <a:r>
              <a:rPr lang="cs-CZ" altLang="cs-CZ" sz="2800"/>
              <a:t>FDG – fluorodeoxyglukóza, F-18</a:t>
            </a:r>
          </a:p>
        </p:txBody>
      </p:sp>
    </p:spTree>
    <p:extLst>
      <p:ext uri="{BB962C8B-B14F-4D97-AF65-F5344CB8AC3E}">
        <p14:creationId xmlns:p14="http://schemas.microsoft.com/office/powerpoint/2010/main" val="36652038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245FF2D1-B3EA-41B3-9A82-8E681AE91ECB}"/>
              </a:ext>
            </a:extLst>
          </p:cNvPr>
          <p:cNvSpPr>
            <a:spLocks noGrp="1" noChangeArrowheads="1"/>
          </p:cNvSpPr>
          <p:nvPr>
            <p:ph type="title"/>
          </p:nvPr>
        </p:nvSpPr>
        <p:spPr>
          <a:xfrm>
            <a:off x="4060690" y="973048"/>
            <a:ext cx="3788938" cy="451576"/>
          </a:xfrm>
          <a:noFill/>
        </p:spPr>
        <p:txBody>
          <a:bodyPr/>
          <a:lstStyle/>
          <a:p>
            <a:pPr eaLnBrk="1" hangingPunct="1"/>
            <a:r>
              <a:rPr lang="cs-CZ" altLang="cs-CZ" b="1" dirty="0"/>
              <a:t>Radioterapie</a:t>
            </a:r>
            <a:endParaRPr lang="en-GB" altLang="cs-CZ" b="1" dirty="0"/>
          </a:p>
        </p:txBody>
      </p:sp>
      <p:sp>
        <p:nvSpPr>
          <p:cNvPr id="79875" name="Rectangle 3">
            <a:extLst>
              <a:ext uri="{FF2B5EF4-FFF2-40B4-BE49-F238E27FC236}">
                <a16:creationId xmlns:a16="http://schemas.microsoft.com/office/drawing/2014/main" id="{A7807DD9-59E6-4800-8741-D3BCDEB8796F}"/>
              </a:ext>
            </a:extLst>
          </p:cNvPr>
          <p:cNvSpPr>
            <a:spLocks noGrp="1" noChangeArrowheads="1"/>
          </p:cNvSpPr>
          <p:nvPr>
            <p:ph type="body" idx="1"/>
          </p:nvPr>
        </p:nvSpPr>
        <p:spPr>
          <a:xfrm>
            <a:off x="3240392" y="2173014"/>
            <a:ext cx="5858368" cy="3204056"/>
          </a:xfrm>
          <a:noFill/>
        </p:spPr>
        <p:txBody>
          <a:bodyPr/>
          <a:lstStyle/>
          <a:p>
            <a:pPr marL="179388" lvl="1" indent="0" eaLnBrk="1" hangingPunct="1">
              <a:lnSpc>
                <a:spcPct val="200000"/>
              </a:lnSpc>
              <a:buFont typeface="Wingdings" panose="05000000000000000000" pitchFamily="2" charset="2"/>
              <a:buChar char="Ø"/>
            </a:pPr>
            <a:r>
              <a:rPr lang="cs-CZ" altLang="cs-CZ" sz="2800" b="1" dirty="0"/>
              <a:t>Zdroje záření </a:t>
            </a:r>
          </a:p>
          <a:p>
            <a:pPr marL="1093788" lvl="2">
              <a:lnSpc>
                <a:spcPct val="200000"/>
              </a:lnSpc>
              <a:buClr>
                <a:srgbClr val="0000DC"/>
              </a:buClr>
              <a:buFont typeface="Wingdings" panose="05000000000000000000" pitchFamily="2" charset="2"/>
              <a:buChar char="Ø"/>
            </a:pPr>
            <a:r>
              <a:rPr lang="cs-CZ" altLang="cs-CZ" sz="2000" b="1" dirty="0"/>
              <a:t>radioaktivní</a:t>
            </a:r>
          </a:p>
          <a:p>
            <a:pPr marL="1093788" lvl="2">
              <a:lnSpc>
                <a:spcPct val="200000"/>
              </a:lnSpc>
              <a:buClr>
                <a:srgbClr val="0000DC"/>
              </a:buClr>
              <a:buFont typeface="Wingdings" panose="05000000000000000000" pitchFamily="2" charset="2"/>
              <a:buChar char="Ø"/>
            </a:pPr>
            <a:r>
              <a:rPr lang="cs-CZ" altLang="cs-CZ" sz="2000" b="1" dirty="0"/>
              <a:t>neradioaktivní</a:t>
            </a:r>
          </a:p>
          <a:p>
            <a:pPr marL="179388" lvl="1" indent="0" eaLnBrk="1" hangingPunct="1">
              <a:lnSpc>
                <a:spcPct val="200000"/>
              </a:lnSpc>
              <a:buFont typeface="Wingdings" panose="05000000000000000000" pitchFamily="2" charset="2"/>
              <a:buChar char="Ø"/>
            </a:pPr>
            <a:r>
              <a:rPr lang="cs-CZ" altLang="cs-CZ" sz="2800" b="1" dirty="0"/>
              <a:t>Metody ozařování</a:t>
            </a:r>
          </a:p>
        </p:txBody>
      </p:sp>
    </p:spTree>
    <p:extLst>
      <p:ext uri="{BB962C8B-B14F-4D97-AF65-F5344CB8AC3E}">
        <p14:creationId xmlns:p14="http://schemas.microsoft.com/office/powerpoint/2010/main" val="36647420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69BD45EE-ADBB-46F0-9996-76A76B914AF4}"/>
              </a:ext>
            </a:extLst>
          </p:cNvPr>
          <p:cNvSpPr>
            <a:spLocks noGrp="1" noChangeArrowheads="1"/>
          </p:cNvSpPr>
          <p:nvPr>
            <p:ph type="title"/>
          </p:nvPr>
        </p:nvSpPr>
        <p:spPr>
          <a:xfrm>
            <a:off x="1981200" y="274639"/>
            <a:ext cx="8229600" cy="777875"/>
          </a:xfrm>
        </p:spPr>
        <p:txBody>
          <a:bodyPr/>
          <a:lstStyle/>
          <a:p>
            <a:pPr eaLnBrk="1" hangingPunct="1"/>
            <a:r>
              <a:rPr lang="cs-CZ" altLang="cs-CZ" b="1" dirty="0"/>
              <a:t>Zdroje záření - radioaktivní</a:t>
            </a:r>
            <a:endParaRPr lang="en-GB" altLang="cs-CZ" b="1" dirty="0"/>
          </a:p>
        </p:txBody>
      </p:sp>
      <p:sp>
        <p:nvSpPr>
          <p:cNvPr id="303107" name="Rectangle 3">
            <a:extLst>
              <a:ext uri="{FF2B5EF4-FFF2-40B4-BE49-F238E27FC236}">
                <a16:creationId xmlns:a16="http://schemas.microsoft.com/office/drawing/2014/main" id="{DE1EF765-BDC2-4F18-B5ED-3F6AB81EF42B}"/>
              </a:ext>
            </a:extLst>
          </p:cNvPr>
          <p:cNvSpPr>
            <a:spLocks noGrp="1" noChangeArrowheads="1"/>
          </p:cNvSpPr>
          <p:nvPr>
            <p:ph type="body" idx="1"/>
          </p:nvPr>
        </p:nvSpPr>
        <p:spPr>
          <a:xfrm>
            <a:off x="819807" y="1196977"/>
            <a:ext cx="10300137" cy="5130252"/>
          </a:xfrm>
          <a:solidFill>
            <a:schemeClr val="bg1">
              <a:alpha val="30196"/>
            </a:schemeClr>
          </a:solidFill>
        </p:spPr>
        <p:txBody>
          <a:bodyPr/>
          <a:lstStyle/>
          <a:p>
            <a:pPr marL="269875" indent="-269875" eaLnBrk="1" hangingPunct="1">
              <a:lnSpc>
                <a:spcPct val="100000"/>
              </a:lnSpc>
              <a:buFont typeface="Wingdings" panose="05000000000000000000" pitchFamily="2" charset="2"/>
              <a:buChar char="Ø"/>
            </a:pPr>
            <a:r>
              <a:rPr lang="cs-CZ" altLang="cs-CZ" sz="2400" dirty="0"/>
              <a:t>Požívají se umělé radionuklidy</a:t>
            </a:r>
            <a:r>
              <a:rPr lang="en-GB" altLang="cs-CZ" sz="2400" dirty="0"/>
              <a:t>.</a:t>
            </a:r>
            <a:r>
              <a:rPr lang="cs-CZ" altLang="cs-CZ" sz="2400" dirty="0"/>
              <a:t> Zdroj je v přímém kontaktu s tkání nebo uzavřený v obalu (otevřené nebo uzavřené zářiče)</a:t>
            </a:r>
            <a:r>
              <a:rPr lang="en-GB" altLang="cs-CZ" sz="2400" dirty="0"/>
              <a:t>.</a:t>
            </a:r>
            <a:endParaRPr lang="en-GB" altLang="cs-CZ" sz="2400" b="1" dirty="0"/>
          </a:p>
          <a:p>
            <a:pPr marL="269875" indent="-269875" eaLnBrk="1" hangingPunct="1">
              <a:lnSpc>
                <a:spcPct val="100000"/>
              </a:lnSpc>
              <a:buFont typeface="Wingdings" panose="05000000000000000000" pitchFamily="2" charset="2"/>
              <a:buChar char="Ø"/>
            </a:pPr>
            <a:r>
              <a:rPr lang="cs-CZ" altLang="cs-CZ" sz="2400" b="1" dirty="0"/>
              <a:t>Otevřené zářiče</a:t>
            </a:r>
            <a:r>
              <a:rPr lang="en-GB" altLang="cs-CZ" sz="2400" b="1" dirty="0"/>
              <a:t>:</a:t>
            </a:r>
            <a:r>
              <a:rPr lang="en-GB" altLang="cs-CZ" sz="2400" dirty="0"/>
              <a:t> </a:t>
            </a:r>
            <a:endParaRPr lang="cs-CZ" altLang="cs-CZ" sz="2400" dirty="0"/>
          </a:p>
          <a:p>
            <a:pPr marL="735013" lvl="1" eaLnBrk="1" hangingPunct="1">
              <a:lnSpc>
                <a:spcPct val="100000"/>
              </a:lnSpc>
            </a:pPr>
            <a:r>
              <a:rPr lang="cs-CZ" altLang="cs-CZ" sz="2000" dirty="0"/>
              <a:t>Lze aplikovat metabolicky. Terapie nádorů štítné žlázy pomocí radioaktivního jódu</a:t>
            </a:r>
            <a:r>
              <a:rPr lang="en-GB" altLang="cs-CZ" sz="2000" dirty="0"/>
              <a:t> I-131, </a:t>
            </a:r>
            <a:r>
              <a:rPr lang="cs-CZ" altLang="cs-CZ" sz="2000" dirty="0"/>
              <a:t>který je touto žlázou selektivně vychytáván</a:t>
            </a:r>
            <a:r>
              <a:rPr lang="en-GB" altLang="cs-CZ" sz="2000" dirty="0"/>
              <a:t>. </a:t>
            </a:r>
            <a:endParaRPr lang="cs-CZ" altLang="cs-CZ" sz="2000" dirty="0"/>
          </a:p>
          <a:p>
            <a:pPr marL="735013" lvl="1" eaLnBrk="1" hangingPunct="1">
              <a:lnSpc>
                <a:spcPct val="100000"/>
              </a:lnSpc>
            </a:pPr>
            <a:r>
              <a:rPr lang="en-GB" altLang="cs-CZ" sz="2000" dirty="0" err="1"/>
              <a:t>Infiltra</a:t>
            </a:r>
            <a:r>
              <a:rPr lang="cs-CZ" altLang="cs-CZ" sz="2000" dirty="0" err="1"/>
              <a:t>ce</a:t>
            </a:r>
            <a:r>
              <a:rPr lang="cs-CZ" altLang="cs-CZ" sz="2000" dirty="0"/>
              <a:t> nádoru radioaktivním roztokem, např. nádoru prostaty koloidním zlatem </a:t>
            </a:r>
            <a:r>
              <a:rPr lang="en-GB" altLang="cs-CZ" sz="2000" dirty="0"/>
              <a:t>Au-198. </a:t>
            </a:r>
            <a:r>
              <a:rPr lang="cs-CZ" altLang="cs-CZ" sz="2000" dirty="0"/>
              <a:t>Tento způsob aplikace se dnes používá jen zřídka</a:t>
            </a:r>
            <a:r>
              <a:rPr lang="en-GB" altLang="cs-CZ" sz="2000" dirty="0"/>
              <a:t>.</a:t>
            </a:r>
          </a:p>
          <a:p>
            <a:pPr marL="269875" indent="-269875" eaLnBrk="1" hangingPunct="1">
              <a:lnSpc>
                <a:spcPct val="100000"/>
              </a:lnSpc>
              <a:buFont typeface="Wingdings" panose="05000000000000000000" pitchFamily="2" charset="2"/>
              <a:buChar char="Ø"/>
            </a:pPr>
            <a:r>
              <a:rPr lang="cs-CZ" altLang="cs-CZ" sz="2400" b="1" dirty="0"/>
              <a:t>Uzavřené zářiče</a:t>
            </a:r>
            <a:r>
              <a:rPr lang="en-GB" altLang="cs-CZ" sz="2400" dirty="0"/>
              <a:t> </a:t>
            </a:r>
            <a:r>
              <a:rPr lang="cs-CZ" altLang="cs-CZ" sz="2400" dirty="0"/>
              <a:t>jsou využívány ve větším rozsahu</a:t>
            </a:r>
            <a:r>
              <a:rPr lang="en-GB" altLang="cs-CZ" sz="2400" dirty="0"/>
              <a:t>: </a:t>
            </a:r>
          </a:p>
          <a:p>
            <a:pPr marL="735013" lvl="1" eaLnBrk="1" hangingPunct="1">
              <a:lnSpc>
                <a:spcPct val="100000"/>
              </a:lnSpc>
            </a:pPr>
            <a:r>
              <a:rPr lang="cs-CZ" altLang="cs-CZ" sz="2000" dirty="0"/>
              <a:t>Jehly s malým množstvím radioaktivní látky</a:t>
            </a:r>
            <a:r>
              <a:rPr lang="en-GB" altLang="cs-CZ" sz="2000" dirty="0"/>
              <a:t>. </a:t>
            </a:r>
            <a:r>
              <a:rPr lang="cs-CZ" altLang="cs-CZ" sz="2000" dirty="0"/>
              <a:t>Obvykle obsahují kobalt</a:t>
            </a:r>
            <a:r>
              <a:rPr lang="en-GB" altLang="cs-CZ" sz="2000" dirty="0"/>
              <a:t> Co-60 </a:t>
            </a:r>
            <a:r>
              <a:rPr lang="cs-CZ" altLang="cs-CZ" sz="2000" dirty="0"/>
              <a:t>nebo cesium</a:t>
            </a:r>
            <a:r>
              <a:rPr lang="en-GB" altLang="cs-CZ" sz="2000" dirty="0"/>
              <a:t> Cs-137. </a:t>
            </a:r>
            <a:r>
              <a:rPr lang="cs-CZ" altLang="cs-CZ" sz="2000" dirty="0"/>
              <a:t>Jehly jsou aplikovány intersticiálně</a:t>
            </a:r>
            <a:r>
              <a:rPr lang="en-GB" altLang="cs-CZ" sz="2000" dirty="0"/>
              <a:t> (</a:t>
            </a:r>
            <a:r>
              <a:rPr lang="cs-CZ" altLang="cs-CZ" sz="2000" dirty="0"/>
              <a:t>přímo do nádoru</a:t>
            </a:r>
            <a:r>
              <a:rPr lang="en-GB" altLang="cs-CZ" sz="2000" dirty="0"/>
              <a:t>). </a:t>
            </a:r>
          </a:p>
          <a:p>
            <a:pPr marL="735013" lvl="1" eaLnBrk="1" hangingPunct="1">
              <a:lnSpc>
                <a:spcPct val="100000"/>
              </a:lnSpc>
            </a:pPr>
            <a:r>
              <a:rPr lang="cs-CZ" altLang="cs-CZ" sz="2000" dirty="0"/>
              <a:t>Zářiče též mohou být zaváděny do tělesných dutin</a:t>
            </a:r>
            <a:r>
              <a:rPr lang="en-GB" altLang="cs-CZ" sz="2000" dirty="0"/>
              <a:t> (</a:t>
            </a:r>
            <a:r>
              <a:rPr lang="en-GB" altLang="cs-CZ" sz="2000" b="1" dirty="0"/>
              <a:t>intra</a:t>
            </a:r>
            <a:r>
              <a:rPr lang="cs-CZ" altLang="cs-CZ" sz="2000" b="1" dirty="0" err="1"/>
              <a:t>kavitární</a:t>
            </a:r>
            <a:r>
              <a:rPr lang="cs-CZ" altLang="cs-CZ" sz="2000" b="1" dirty="0"/>
              <a:t> ozařování, </a:t>
            </a:r>
            <a:r>
              <a:rPr lang="cs-CZ" altLang="cs-CZ" sz="2000" b="1" dirty="0" err="1"/>
              <a:t>afterloaders</a:t>
            </a:r>
            <a:r>
              <a:rPr lang="en-GB" altLang="cs-CZ" sz="2000" dirty="0"/>
              <a:t>). </a:t>
            </a:r>
          </a:p>
          <a:p>
            <a:pPr marL="735013" lvl="1" eaLnBrk="1" hangingPunct="1">
              <a:lnSpc>
                <a:spcPct val="100000"/>
              </a:lnSpc>
            </a:pPr>
            <a:r>
              <a:rPr lang="cs-CZ" altLang="cs-CZ" sz="2000" dirty="0"/>
              <a:t>Velká ozařovací zařízení</a:t>
            </a:r>
            <a:r>
              <a:rPr lang="en-GB" altLang="cs-CZ" sz="2000" dirty="0"/>
              <a:t> (‘bomb</a:t>
            </a:r>
            <a:r>
              <a:rPr lang="cs-CZ" altLang="cs-CZ" sz="2000" dirty="0"/>
              <a:t>y</a:t>
            </a:r>
            <a:r>
              <a:rPr lang="en-GB" altLang="cs-CZ" sz="2000" dirty="0"/>
              <a:t>’) </a:t>
            </a:r>
            <a:r>
              <a:rPr lang="cs-CZ" altLang="cs-CZ" sz="2000" dirty="0"/>
              <a:t>pro</a:t>
            </a:r>
            <a:r>
              <a:rPr lang="en-GB" altLang="cs-CZ" sz="2000" dirty="0"/>
              <a:t> </a:t>
            </a:r>
            <a:r>
              <a:rPr lang="en-GB" altLang="cs-CZ" sz="2000" b="1" dirty="0" err="1"/>
              <a:t>teleterap</a:t>
            </a:r>
            <a:r>
              <a:rPr lang="cs-CZ" altLang="cs-CZ" sz="2000" b="1" dirty="0" err="1"/>
              <a:t>ii</a:t>
            </a:r>
            <a:r>
              <a:rPr lang="en-GB" altLang="cs-CZ" sz="2000" dirty="0"/>
              <a:t>. </a:t>
            </a:r>
            <a:r>
              <a:rPr lang="cs-CZ" altLang="cs-CZ" sz="2000" dirty="0"/>
              <a:t>Radionuklid je uzavřen ve stíněném obalu (kontejneru)</a:t>
            </a:r>
            <a:r>
              <a:rPr lang="en-GB" altLang="cs-CZ" sz="2000" dirty="0"/>
              <a:t>. </a:t>
            </a:r>
            <a:r>
              <a:rPr lang="cs-CZ" altLang="cs-CZ" sz="2000" dirty="0"/>
              <a:t>Radioaktivní materiál se přesouvá pro ozařování do pracovní polohy</a:t>
            </a:r>
            <a:r>
              <a:rPr lang="en-GB" altLang="cs-CZ" sz="2000" dirty="0"/>
              <a:t>. </a:t>
            </a:r>
            <a:r>
              <a:rPr lang="cs-CZ" altLang="cs-CZ" sz="2000" dirty="0"/>
              <a:t>Kobalt</a:t>
            </a:r>
            <a:r>
              <a:rPr lang="en-GB" altLang="cs-CZ" sz="2000" dirty="0"/>
              <a:t> Co-60</a:t>
            </a:r>
            <a:r>
              <a:rPr lang="cs-CZ" altLang="cs-CZ" sz="2000" dirty="0"/>
              <a:t> (T</a:t>
            </a:r>
            <a:r>
              <a:rPr lang="cs-CZ" altLang="cs-CZ" sz="2000" baseline="-25000" dirty="0"/>
              <a:t>½</a:t>
            </a:r>
            <a:r>
              <a:rPr lang="cs-CZ" altLang="cs-CZ" sz="2000" dirty="0"/>
              <a:t> = 5,27 roku)</a:t>
            </a:r>
            <a:r>
              <a:rPr lang="en-GB" altLang="cs-CZ" sz="2000" dirty="0"/>
              <a:t> </a:t>
            </a:r>
            <a:r>
              <a:rPr lang="cs-CZ" altLang="cs-CZ" sz="2000" dirty="0"/>
              <a:t>nebo dříve cesium</a:t>
            </a:r>
            <a:r>
              <a:rPr lang="en-GB" altLang="cs-CZ" sz="2000" dirty="0"/>
              <a:t> Cs-137. </a:t>
            </a:r>
          </a:p>
        </p:txBody>
      </p:sp>
    </p:spTree>
    <p:extLst>
      <p:ext uri="{BB962C8B-B14F-4D97-AF65-F5344CB8AC3E}">
        <p14:creationId xmlns:p14="http://schemas.microsoft.com/office/powerpoint/2010/main" val="11277465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310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310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3107">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310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0310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3107">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31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CB950FCE-F145-47E6-9F6B-546E6C25842C}"/>
              </a:ext>
            </a:extLst>
          </p:cNvPr>
          <p:cNvSpPr>
            <a:spLocks noGrp="1" noChangeArrowheads="1"/>
          </p:cNvSpPr>
          <p:nvPr>
            <p:ph type="title"/>
          </p:nvPr>
        </p:nvSpPr>
        <p:spPr/>
        <p:txBody>
          <a:bodyPr/>
          <a:lstStyle/>
          <a:p>
            <a:pPr eaLnBrk="1" hangingPunct="1"/>
            <a:r>
              <a:rPr lang="en-GB" altLang="cs-CZ" b="1" dirty="0">
                <a:solidFill>
                  <a:schemeClr val="tx1"/>
                </a:solidFill>
              </a:rPr>
              <a:t>„</a:t>
            </a:r>
            <a:r>
              <a:rPr lang="cs-CZ" altLang="cs-CZ" b="1" dirty="0"/>
              <a:t>Kobaltová </a:t>
            </a:r>
            <a:r>
              <a:rPr lang="en-GB" altLang="cs-CZ" b="1" dirty="0"/>
              <a:t>bomb</a:t>
            </a:r>
            <a:r>
              <a:rPr lang="cs-CZ" altLang="cs-CZ" b="1" dirty="0"/>
              <a:t>a</a:t>
            </a:r>
            <a:r>
              <a:rPr lang="en-GB" altLang="cs-CZ" b="1" dirty="0"/>
              <a:t>“</a:t>
            </a:r>
          </a:p>
        </p:txBody>
      </p:sp>
      <p:pic>
        <p:nvPicPr>
          <p:cNvPr id="83971" name="Picture 3" descr="radionko_oprema">
            <a:extLst>
              <a:ext uri="{FF2B5EF4-FFF2-40B4-BE49-F238E27FC236}">
                <a16:creationId xmlns:a16="http://schemas.microsoft.com/office/drawing/2014/main" id="{F88FB359-5476-425A-8D19-5C6C3D33CBBA}"/>
              </a:ext>
            </a:extLst>
          </p:cNvPr>
          <p:cNvPicPr>
            <a:picLocks noGrp="1" noChangeAspect="1" noChangeArrowheads="1"/>
          </p:cNvPicPr>
          <p:nvPr>
            <p:ph sz="half" idx="1"/>
          </p:nvPr>
        </p:nvPicPr>
        <p:blipFill>
          <a:blip r:embed="rId3">
            <a:lum bright="-12000"/>
            <a:extLst>
              <a:ext uri="{28A0092B-C50C-407E-A947-70E740481C1C}">
                <a14:useLocalDpi xmlns:a14="http://schemas.microsoft.com/office/drawing/2010/main" val="0"/>
              </a:ext>
            </a:extLst>
          </a:blip>
          <a:srcRect/>
          <a:stretch>
            <a:fillRect/>
          </a:stretch>
        </p:blipFill>
        <p:spPr>
          <a:xfrm>
            <a:off x="4800601" y="3429000"/>
            <a:ext cx="2881313" cy="2084388"/>
          </a:xfrm>
          <a:noFill/>
        </p:spPr>
      </p:pic>
      <p:graphicFrame>
        <p:nvGraphicFramePr>
          <p:cNvPr id="313348" name="Group 4">
            <a:extLst>
              <a:ext uri="{FF2B5EF4-FFF2-40B4-BE49-F238E27FC236}">
                <a16:creationId xmlns:a16="http://schemas.microsoft.com/office/drawing/2014/main" id="{6FA5AA14-6728-4631-A6CD-1E840E560E3F}"/>
              </a:ext>
            </a:extLst>
          </p:cNvPr>
          <p:cNvGraphicFramePr>
            <a:graphicFrameLocks noGrp="1"/>
          </p:cNvGraphicFramePr>
          <p:nvPr/>
        </p:nvGraphicFramePr>
        <p:xfrm>
          <a:off x="2279650" y="1700214"/>
          <a:ext cx="7704138" cy="1152525"/>
        </p:xfrm>
        <a:graphic>
          <a:graphicData uri="http://schemas.openxmlformats.org/drawingml/2006/table">
            <a:tbl>
              <a:tblPr/>
              <a:tblGrid>
                <a:gridCol w="7704138">
                  <a:extLst>
                    <a:ext uri="{9D8B030D-6E8A-4147-A177-3AD203B41FA5}">
                      <a16:colId xmlns:a16="http://schemas.microsoft.com/office/drawing/2014/main" val="20000"/>
                    </a:ext>
                  </a:extLst>
                </a:gridCol>
              </a:tblGrid>
              <a:tr h="11525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dirty="0">
                          <a:ln>
                            <a:noFill/>
                          </a:ln>
                          <a:solidFill>
                            <a:schemeClr val="tx1"/>
                          </a:solidFill>
                          <a:effectLst/>
                          <a:latin typeface="Arial" charset="0"/>
                        </a:rPr>
                        <a:t>V r.</a:t>
                      </a:r>
                      <a:r>
                        <a:rPr kumimoji="0" lang="en-GB" sz="2000" b="0" i="0" u="none" strike="noStrike" cap="none" normalizeH="0" baseline="0" dirty="0">
                          <a:ln>
                            <a:noFill/>
                          </a:ln>
                          <a:solidFill>
                            <a:schemeClr val="tx1"/>
                          </a:solidFill>
                          <a:effectLst/>
                          <a:latin typeface="Arial" charset="0"/>
                        </a:rPr>
                        <a:t> 1951 </a:t>
                      </a:r>
                      <a:r>
                        <a:rPr kumimoji="0" lang="cs-CZ" sz="2000" b="0" i="0" u="none" strike="noStrike" cap="none" normalizeH="0" baseline="0" dirty="0" err="1">
                          <a:ln>
                            <a:noFill/>
                          </a:ln>
                          <a:solidFill>
                            <a:schemeClr val="tx1"/>
                          </a:solidFill>
                          <a:effectLst/>
                          <a:latin typeface="Arial" charset="0"/>
                        </a:rPr>
                        <a:t>Kanďan</a:t>
                      </a:r>
                      <a:r>
                        <a:rPr kumimoji="0" lang="cs-CZ" sz="2000" b="0" i="0" u="none" strike="noStrike" cap="none" normalizeH="0" baseline="0" dirty="0">
                          <a:ln>
                            <a:noFill/>
                          </a:ln>
                          <a:solidFill>
                            <a:schemeClr val="tx1"/>
                          </a:solidFill>
                          <a:effectLst/>
                          <a:latin typeface="Arial" charset="0"/>
                        </a:rPr>
                        <a:t> </a:t>
                      </a:r>
                      <a:r>
                        <a:rPr kumimoji="0" lang="en-GB" sz="2400" b="0" i="0" u="none" strike="noStrike" cap="none" normalizeH="0" baseline="0" dirty="0">
                          <a:ln>
                            <a:noFill/>
                          </a:ln>
                          <a:solidFill>
                            <a:schemeClr val="tx1"/>
                          </a:solidFill>
                          <a:effectLst/>
                          <a:latin typeface="Arial" charset="0"/>
                        </a:rPr>
                        <a:t>Harold E. Johns</a:t>
                      </a:r>
                      <a:r>
                        <a:rPr kumimoji="0" lang="en-GB" sz="2800" b="0" i="0" u="none" strike="noStrike" cap="none" normalizeH="0" baseline="0" dirty="0">
                          <a:ln>
                            <a:noFill/>
                          </a:ln>
                          <a:solidFill>
                            <a:schemeClr val="tx1"/>
                          </a:solidFill>
                          <a:effectLst/>
                          <a:latin typeface="Arial" charset="0"/>
                        </a:rPr>
                        <a:t> </a:t>
                      </a:r>
                      <a:r>
                        <a:rPr kumimoji="0" lang="cs-CZ" sz="2000" b="0" i="0" u="none" strike="noStrike" cap="none" normalizeH="0" baseline="0" dirty="0">
                          <a:ln>
                            <a:noFill/>
                          </a:ln>
                          <a:solidFill>
                            <a:schemeClr val="tx1"/>
                          </a:solidFill>
                          <a:effectLst/>
                          <a:latin typeface="Arial" charset="0"/>
                        </a:rPr>
                        <a:t>použil jako první kobalt</a:t>
                      </a:r>
                      <a:r>
                        <a:rPr kumimoji="0" lang="en-GB" sz="2000" b="0" i="0" u="none" strike="noStrike" cap="none" normalizeH="0" baseline="0" dirty="0">
                          <a:ln>
                            <a:noFill/>
                          </a:ln>
                          <a:solidFill>
                            <a:schemeClr val="tx1"/>
                          </a:solidFill>
                          <a:effectLst/>
                          <a:latin typeface="Arial" charset="0"/>
                        </a:rPr>
                        <a:t>-60 </a:t>
                      </a:r>
                      <a:r>
                        <a:rPr kumimoji="0" lang="cs-CZ" sz="2000" b="0" i="0" u="none" strike="noStrike" cap="none" normalizeH="0" baseline="0" dirty="0">
                          <a:ln>
                            <a:noFill/>
                          </a:ln>
                          <a:solidFill>
                            <a:schemeClr val="tx1"/>
                          </a:solidFill>
                          <a:effectLst/>
                          <a:latin typeface="Arial" charset="0"/>
                        </a:rPr>
                        <a:t>pro terapii</a:t>
                      </a:r>
                      <a:r>
                        <a:rPr kumimoji="0" lang="en-GB" sz="2000" b="0" i="0" u="none" strike="noStrike" cap="none" normalizeH="0" baseline="0" dirty="0">
                          <a:ln>
                            <a:noFill/>
                          </a:ln>
                          <a:solidFill>
                            <a:schemeClr val="tx1"/>
                          </a:solidFill>
                          <a:effectLst/>
                          <a:latin typeface="Arial" charset="0"/>
                        </a:rPr>
                        <a:t>. </a:t>
                      </a:r>
                    </a:p>
                  </a:txBody>
                  <a:tcPr anchor="ct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83974" name="Picture 10" descr="page_4_1">
            <a:extLst>
              <a:ext uri="{FF2B5EF4-FFF2-40B4-BE49-F238E27FC236}">
                <a16:creationId xmlns:a16="http://schemas.microsoft.com/office/drawing/2014/main" id="{9C296830-CD3F-4AEA-8E47-F048711067DE}"/>
              </a:ext>
            </a:extLst>
          </p:cNvPr>
          <p:cNvPicPr>
            <a:picLocks noChangeAspect="1" noChangeArrowheads="1"/>
          </p:cNvPicPr>
          <p:nvPr/>
        </p:nvPicPr>
        <p:blipFill>
          <a:blip r:embed="rId4">
            <a:lum contrast="36000"/>
            <a:extLst>
              <a:ext uri="{28A0092B-C50C-407E-A947-70E740481C1C}">
                <a14:useLocalDpi xmlns:a14="http://schemas.microsoft.com/office/drawing/2010/main" val="0"/>
              </a:ext>
            </a:extLst>
          </a:blip>
          <a:srcRect/>
          <a:stretch>
            <a:fillRect/>
          </a:stretch>
        </p:blipFill>
        <p:spPr bwMode="auto">
          <a:xfrm>
            <a:off x="7896225" y="3141664"/>
            <a:ext cx="1898650"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5" name="Picture 11" descr="187">
            <a:extLst>
              <a:ext uri="{FF2B5EF4-FFF2-40B4-BE49-F238E27FC236}">
                <a16:creationId xmlns:a16="http://schemas.microsoft.com/office/drawing/2014/main" id="{B487DC69-68DF-4B5D-B700-999E785040CF}"/>
              </a:ext>
            </a:extLst>
          </p:cNvPr>
          <p:cNvPicPr>
            <a:picLocks noGrp="1" noChangeAspect="1" noChangeArrowheads="1"/>
          </p:cNvPicPr>
          <p:nvPr>
            <p:ph sz="half" idx="2"/>
          </p:nvPr>
        </p:nvPicPr>
        <p:blipFill>
          <a:blip r:embed="rId5">
            <a:lum bright="-18000" contrast="30000"/>
            <a:extLst>
              <a:ext uri="{28A0092B-C50C-407E-A947-70E740481C1C}">
                <a14:useLocalDpi xmlns:a14="http://schemas.microsoft.com/office/drawing/2010/main" val="0"/>
              </a:ext>
            </a:extLst>
          </a:blip>
          <a:srcRect/>
          <a:stretch>
            <a:fillRect/>
          </a:stretch>
        </p:blipFill>
        <p:spPr>
          <a:xfrm>
            <a:off x="2711450" y="2997201"/>
            <a:ext cx="1824038" cy="2854325"/>
          </a:xfrm>
          <a:noFill/>
        </p:spPr>
      </p:pic>
    </p:spTree>
    <p:extLst>
      <p:ext uri="{BB962C8B-B14F-4D97-AF65-F5344CB8AC3E}">
        <p14:creationId xmlns:p14="http://schemas.microsoft.com/office/powerpoint/2010/main" val="21377836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D66A3D14-3B31-42E1-8E1F-3A94A7ABEB73}"/>
              </a:ext>
            </a:extLst>
          </p:cNvPr>
          <p:cNvSpPr>
            <a:spLocks noGrp="1" noChangeArrowheads="1"/>
          </p:cNvSpPr>
          <p:nvPr>
            <p:ph type="title"/>
          </p:nvPr>
        </p:nvSpPr>
        <p:spPr>
          <a:xfrm>
            <a:off x="882637" y="390525"/>
            <a:ext cx="5249876" cy="451576"/>
          </a:xfrm>
        </p:spPr>
        <p:txBody>
          <a:bodyPr/>
          <a:lstStyle/>
          <a:p>
            <a:pPr eaLnBrk="1" hangingPunct="1"/>
            <a:r>
              <a:rPr lang="en-GB" altLang="cs-CZ" b="1" dirty="0"/>
              <a:t>„</a:t>
            </a:r>
            <a:r>
              <a:rPr lang="cs-CZ" altLang="cs-CZ" b="1" dirty="0"/>
              <a:t>Kobaltová </a:t>
            </a:r>
            <a:r>
              <a:rPr lang="en-GB" altLang="cs-CZ" b="1" dirty="0"/>
              <a:t>bomb</a:t>
            </a:r>
            <a:r>
              <a:rPr lang="cs-CZ" altLang="cs-CZ" b="1" dirty="0"/>
              <a:t>a</a:t>
            </a:r>
            <a:r>
              <a:rPr lang="en-GB" altLang="cs-CZ" b="1" dirty="0"/>
              <a:t>“</a:t>
            </a:r>
            <a:r>
              <a:rPr lang="cs-CZ" altLang="cs-CZ" sz="3600" dirty="0"/>
              <a:t> </a:t>
            </a:r>
            <a:br>
              <a:rPr lang="cs-CZ" altLang="cs-CZ" sz="3600" dirty="0">
                <a:solidFill>
                  <a:schemeClr val="tx1"/>
                </a:solidFill>
              </a:rPr>
            </a:br>
            <a:r>
              <a:rPr lang="cs-CZ" altLang="cs-CZ" sz="1600" dirty="0">
                <a:solidFill>
                  <a:schemeClr val="tx1"/>
                </a:solidFill>
              </a:rPr>
              <a:t>http://www.cs.nsw.gov.au/rpa/pet/RadTraining/</a:t>
            </a:r>
          </a:p>
        </p:txBody>
      </p:sp>
      <p:pic>
        <p:nvPicPr>
          <p:cNvPr id="86019" name="Picture 7" descr="co-bomba">
            <a:extLst>
              <a:ext uri="{FF2B5EF4-FFF2-40B4-BE49-F238E27FC236}">
                <a16:creationId xmlns:a16="http://schemas.microsoft.com/office/drawing/2014/main" id="{066500ED-9A5A-4F84-8F16-70801FFFE94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847851" y="1484313"/>
            <a:ext cx="8569325" cy="5065712"/>
          </a:xfrm>
          <a:noFill/>
        </p:spPr>
      </p:pic>
    </p:spTree>
    <p:extLst>
      <p:ext uri="{BB962C8B-B14F-4D97-AF65-F5344CB8AC3E}">
        <p14:creationId xmlns:p14="http://schemas.microsoft.com/office/powerpoint/2010/main" val="2719821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8CF6991B-049A-406D-80EB-2BA02B5C1182}"/>
              </a:ext>
            </a:extLst>
          </p:cNvPr>
          <p:cNvSpPr>
            <a:spLocks noGrp="1" noChangeArrowheads="1"/>
          </p:cNvSpPr>
          <p:nvPr>
            <p:ph type="title"/>
          </p:nvPr>
        </p:nvSpPr>
        <p:spPr>
          <a:xfrm>
            <a:off x="755374" y="511949"/>
            <a:ext cx="9764201" cy="576263"/>
          </a:xfrm>
        </p:spPr>
        <p:txBody>
          <a:bodyPr/>
          <a:lstStyle/>
          <a:p>
            <a:pPr eaLnBrk="1" hangingPunct="1">
              <a:lnSpc>
                <a:spcPct val="100000"/>
              </a:lnSpc>
            </a:pPr>
            <a:r>
              <a:rPr lang="cs-CZ" altLang="cs-CZ" b="1" dirty="0"/>
              <a:t>Zákony platné pro radioaktivní přeměnu</a:t>
            </a:r>
            <a:endParaRPr lang="en-GB" altLang="cs-CZ" b="1" dirty="0"/>
          </a:p>
        </p:txBody>
      </p:sp>
      <p:sp>
        <p:nvSpPr>
          <p:cNvPr id="12291" name="Rectangle 3">
            <a:extLst>
              <a:ext uri="{FF2B5EF4-FFF2-40B4-BE49-F238E27FC236}">
                <a16:creationId xmlns:a16="http://schemas.microsoft.com/office/drawing/2014/main" id="{1A958A7F-8BAE-46D7-9D0C-179CA903FB9C}"/>
              </a:ext>
            </a:extLst>
          </p:cNvPr>
          <p:cNvSpPr>
            <a:spLocks noGrp="1" noChangeArrowheads="1"/>
          </p:cNvSpPr>
          <p:nvPr>
            <p:ph type="body" idx="1"/>
          </p:nvPr>
        </p:nvSpPr>
        <p:spPr>
          <a:xfrm>
            <a:off x="2063750" y="2925761"/>
            <a:ext cx="8229600" cy="2951163"/>
          </a:xfrm>
          <a:noFill/>
        </p:spPr>
        <p:txBody>
          <a:bodyPr/>
          <a:lstStyle/>
          <a:p>
            <a:pPr eaLnBrk="1" hangingPunct="1">
              <a:buFont typeface="Wingdings" panose="05000000000000000000" pitchFamily="2" charset="2"/>
              <a:buChar char="Ø"/>
            </a:pPr>
            <a:r>
              <a:rPr lang="cs-CZ" altLang="cs-CZ"/>
              <a:t>Zákon zachování hmoty a energie</a:t>
            </a:r>
            <a:endParaRPr lang="en-GB" altLang="cs-CZ"/>
          </a:p>
          <a:p>
            <a:pPr eaLnBrk="1" hangingPunct="1">
              <a:buFont typeface="Wingdings" panose="05000000000000000000" pitchFamily="2" charset="2"/>
              <a:buChar char="Ø"/>
            </a:pPr>
            <a:r>
              <a:rPr lang="cs-CZ" altLang="cs-CZ"/>
              <a:t>Zákon zachování elektrického náboje</a:t>
            </a:r>
            <a:endParaRPr lang="en-GB" altLang="cs-CZ"/>
          </a:p>
          <a:p>
            <a:pPr eaLnBrk="1" hangingPunct="1">
              <a:buFont typeface="Wingdings" panose="05000000000000000000" pitchFamily="2" charset="2"/>
              <a:buChar char="Ø"/>
            </a:pPr>
            <a:r>
              <a:rPr lang="cs-CZ" altLang="cs-CZ"/>
              <a:t>Zákon zachování počtu nukleonů</a:t>
            </a:r>
            <a:endParaRPr lang="en-GB" altLang="cs-CZ"/>
          </a:p>
          <a:p>
            <a:pPr eaLnBrk="1" hangingPunct="1">
              <a:buFont typeface="Wingdings" panose="05000000000000000000" pitchFamily="2" charset="2"/>
              <a:buChar char="Ø"/>
            </a:pPr>
            <a:r>
              <a:rPr lang="cs-CZ" altLang="cs-CZ"/>
              <a:t>Zákon zachování hybnosti</a:t>
            </a:r>
          </a:p>
          <a:p>
            <a:pPr eaLnBrk="1" hangingPunct="1">
              <a:buFont typeface="Wingdings" panose="05000000000000000000" pitchFamily="2" charset="2"/>
              <a:buChar char="Ø"/>
            </a:pPr>
            <a:r>
              <a:rPr lang="cs-CZ" altLang="cs-CZ"/>
              <a:t>…………………</a:t>
            </a:r>
            <a:endParaRPr lang="en-GB" altLang="cs-CZ"/>
          </a:p>
        </p:txBody>
      </p:sp>
    </p:spTree>
    <p:extLst>
      <p:ext uri="{BB962C8B-B14F-4D97-AF65-F5344CB8AC3E}">
        <p14:creationId xmlns:p14="http://schemas.microsoft.com/office/powerpoint/2010/main" val="658530328"/>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078C034F-A367-4FC1-979E-2EEFB015E53B}"/>
              </a:ext>
            </a:extLst>
          </p:cNvPr>
          <p:cNvSpPr>
            <a:spLocks noGrp="1" noChangeArrowheads="1"/>
          </p:cNvSpPr>
          <p:nvPr>
            <p:ph type="title"/>
          </p:nvPr>
        </p:nvSpPr>
        <p:spPr>
          <a:xfrm>
            <a:off x="830317" y="260350"/>
            <a:ext cx="9151883" cy="723900"/>
          </a:xfrm>
        </p:spPr>
        <p:txBody>
          <a:bodyPr/>
          <a:lstStyle/>
          <a:p>
            <a:pPr eaLnBrk="1" hangingPunct="1"/>
            <a:r>
              <a:rPr lang="cs-CZ" altLang="cs-CZ" b="1" dirty="0"/>
              <a:t>Leksellův gama-nůž </a:t>
            </a:r>
            <a:r>
              <a:rPr lang="cs-CZ" altLang="cs-CZ" sz="2400" b="1" dirty="0"/>
              <a:t>(stále v provozu)</a:t>
            </a:r>
            <a:endParaRPr lang="cs-CZ" altLang="cs-CZ" sz="2400" dirty="0"/>
          </a:p>
        </p:txBody>
      </p:sp>
      <p:sp>
        <p:nvSpPr>
          <p:cNvPr id="356355" name="Rectangle 3">
            <a:extLst>
              <a:ext uri="{FF2B5EF4-FFF2-40B4-BE49-F238E27FC236}">
                <a16:creationId xmlns:a16="http://schemas.microsoft.com/office/drawing/2014/main" id="{4DED7229-3F57-47CF-BEF5-6C15B6F088D6}"/>
              </a:ext>
            </a:extLst>
          </p:cNvPr>
          <p:cNvSpPr>
            <a:spLocks noGrp="1" noChangeArrowheads="1"/>
          </p:cNvSpPr>
          <p:nvPr>
            <p:ph type="body" idx="1"/>
          </p:nvPr>
        </p:nvSpPr>
        <p:spPr>
          <a:xfrm>
            <a:off x="1345323" y="1196976"/>
            <a:ext cx="9151883" cy="5445125"/>
          </a:xfrm>
          <a:solidFill>
            <a:schemeClr val="bg1">
              <a:alpha val="30196"/>
            </a:schemeClr>
          </a:solidFill>
        </p:spPr>
        <p:txBody>
          <a:bodyPr/>
          <a:lstStyle/>
          <a:p>
            <a:pPr eaLnBrk="1" hangingPunct="1">
              <a:lnSpc>
                <a:spcPct val="100000"/>
              </a:lnSpc>
              <a:spcBef>
                <a:spcPct val="0"/>
              </a:spcBef>
              <a:buFont typeface="Wingdings" panose="05000000000000000000" pitchFamily="2" charset="2"/>
              <a:buChar char="Ø"/>
            </a:pPr>
            <a:r>
              <a:rPr lang="cs-CZ" altLang="cs-CZ" sz="2400" dirty="0"/>
              <a:t>1951 – Švéd L. </a:t>
            </a:r>
            <a:r>
              <a:rPr lang="cs-CZ" altLang="cs-CZ" sz="2400" dirty="0" err="1"/>
              <a:t>Leksell</a:t>
            </a:r>
            <a:r>
              <a:rPr lang="cs-CZ" altLang="cs-CZ" sz="2400" dirty="0"/>
              <a:t> přichází s myšlenkou radiochirurgie</a:t>
            </a:r>
          </a:p>
          <a:p>
            <a:pPr eaLnBrk="1" hangingPunct="1">
              <a:lnSpc>
                <a:spcPct val="100000"/>
              </a:lnSpc>
              <a:spcBef>
                <a:spcPct val="0"/>
              </a:spcBef>
              <a:buFont typeface="Wingdings" panose="05000000000000000000" pitchFamily="2" charset="2"/>
              <a:buChar char="Ø"/>
            </a:pPr>
            <a:r>
              <a:rPr lang="cs-CZ" altLang="cs-CZ" sz="2400" dirty="0"/>
              <a:t>Leksellův gama-nůž je používán pro léčbu některých mozkových nádorů i jiných onemocnění (aneurysmata, epilepsie aj.)</a:t>
            </a:r>
          </a:p>
          <a:p>
            <a:pPr algn="just" eaLnBrk="1" hangingPunct="1">
              <a:lnSpc>
                <a:spcPct val="100000"/>
              </a:lnSpc>
              <a:spcBef>
                <a:spcPct val="0"/>
              </a:spcBef>
              <a:buFont typeface="Wingdings" panose="05000000000000000000" pitchFamily="2" charset="2"/>
              <a:buChar char="Ø"/>
            </a:pPr>
            <a:r>
              <a:rPr lang="cs-CZ" altLang="cs-CZ" sz="2400" dirty="0"/>
              <a:t>201 zdrojů Co-60 je umístěno v centrální jednotce o průměru 400 mm v 5 kruzích, které jsou odděleny pod úhlem 7,5 stupně. Každý svazek záření je kolimován wolframovým kolimátorem s kuželovým kanálem a kruhovým otvorem (průměr 4, 8, 14 a 18 mm). Ohnisko se nachází ve centru, kde se protínají osy všech kanálů (svazků). Svazky se sbíhají do společného ohniska s přesností 0,3 mm.</a:t>
            </a:r>
          </a:p>
          <a:p>
            <a:pPr algn="just" eaLnBrk="1" hangingPunct="1">
              <a:lnSpc>
                <a:spcPct val="100000"/>
              </a:lnSpc>
              <a:spcBef>
                <a:spcPct val="0"/>
              </a:spcBef>
              <a:buFont typeface="Wingdings" panose="05000000000000000000" pitchFamily="2" charset="2"/>
              <a:buChar char="Ø"/>
            </a:pPr>
            <a:r>
              <a:rPr lang="cs-CZ" altLang="cs-CZ" sz="2400" dirty="0"/>
              <a:t>„Operační“ stůl je vybavený pohyblivým lůžkem pro pacienta. Jeho hlava se upevňuje do </a:t>
            </a:r>
            <a:r>
              <a:rPr lang="cs-CZ" altLang="cs-CZ" sz="2400" dirty="0" err="1"/>
              <a:t>kolimátorové</a:t>
            </a:r>
            <a:r>
              <a:rPr lang="cs-CZ" altLang="cs-CZ" sz="2400" dirty="0"/>
              <a:t> přilby. Přilba je připevněna k lůžku, které se zasunuje do ozařovací zóny. </a:t>
            </a:r>
          </a:p>
        </p:txBody>
      </p:sp>
    </p:spTree>
    <p:extLst>
      <p:ext uri="{BB962C8B-B14F-4D97-AF65-F5344CB8AC3E}">
        <p14:creationId xmlns:p14="http://schemas.microsoft.com/office/powerpoint/2010/main" val="24539725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635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563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563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a:extLst>
              <a:ext uri="{FF2B5EF4-FFF2-40B4-BE49-F238E27FC236}">
                <a16:creationId xmlns:a16="http://schemas.microsoft.com/office/drawing/2014/main" id="{158C7915-F4F4-49FC-9E30-693F471A17FD}"/>
              </a:ext>
            </a:extLst>
          </p:cNvPr>
          <p:cNvSpPr>
            <a:spLocks noChangeArrowheads="1"/>
          </p:cNvSpPr>
          <p:nvPr/>
        </p:nvSpPr>
        <p:spPr bwMode="auto">
          <a:xfrm>
            <a:off x="2855913" y="274639"/>
            <a:ext cx="6335712"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3600" b="1" dirty="0">
                <a:solidFill>
                  <a:schemeClr val="tx2"/>
                </a:solidFill>
              </a:rPr>
              <a:t>Leksellův gama-nůž</a:t>
            </a:r>
            <a:endParaRPr lang="en-GB" altLang="cs-CZ" sz="3600" b="1" dirty="0">
              <a:solidFill>
                <a:schemeClr val="tx2"/>
              </a:solidFill>
            </a:endParaRPr>
          </a:p>
        </p:txBody>
      </p:sp>
      <p:pic>
        <p:nvPicPr>
          <p:cNvPr id="90116" name="Picture 6" descr="SouvisejÃ­cÃ­ obrÃ¡zek">
            <a:extLst>
              <a:ext uri="{FF2B5EF4-FFF2-40B4-BE49-F238E27FC236}">
                <a16:creationId xmlns:a16="http://schemas.microsoft.com/office/drawing/2014/main" id="{B59F8D72-1FD9-45FD-89C9-EC4846280E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1089" y="1254126"/>
            <a:ext cx="4238625" cy="346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7" name="Obdélník 1">
            <a:extLst>
              <a:ext uri="{FF2B5EF4-FFF2-40B4-BE49-F238E27FC236}">
                <a16:creationId xmlns:a16="http://schemas.microsoft.com/office/drawing/2014/main" id="{EB820216-472A-42D9-93B1-83D8982E442E}"/>
              </a:ext>
            </a:extLst>
          </p:cNvPr>
          <p:cNvSpPr>
            <a:spLocks noChangeArrowheads="1"/>
          </p:cNvSpPr>
          <p:nvPr/>
        </p:nvSpPr>
        <p:spPr bwMode="auto">
          <a:xfrm>
            <a:off x="6024563" y="6021388"/>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1800"/>
              <a:t>http://www.nrc.gov/images/reading-rm/photo-gallery/20071114-040.jpg</a:t>
            </a:r>
          </a:p>
        </p:txBody>
      </p:sp>
      <p:pic>
        <p:nvPicPr>
          <p:cNvPr id="90118" name="Picture 8" descr="https://upload.wikimedia.org/wikipedia/commons/0/00/Gamma_Knife_Graphic.jpg">
            <a:extLst>
              <a:ext uri="{FF2B5EF4-FFF2-40B4-BE49-F238E27FC236}">
                <a16:creationId xmlns:a16="http://schemas.microsoft.com/office/drawing/2014/main" id="{C2E1CB7B-4F6C-4101-8B09-70F635CDF6D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75501" y="2405063"/>
            <a:ext cx="2665413"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88697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0171E68A-D557-4BC3-82B4-D9ED6AD6417F}"/>
              </a:ext>
            </a:extLst>
          </p:cNvPr>
          <p:cNvSpPr>
            <a:spLocks noGrp="1" noChangeArrowheads="1"/>
          </p:cNvSpPr>
          <p:nvPr>
            <p:ph type="title"/>
          </p:nvPr>
        </p:nvSpPr>
        <p:spPr>
          <a:xfrm>
            <a:off x="2208213" y="404814"/>
            <a:ext cx="6335712" cy="706437"/>
          </a:xfrm>
        </p:spPr>
        <p:txBody>
          <a:bodyPr/>
          <a:lstStyle/>
          <a:p>
            <a:pPr eaLnBrk="1" hangingPunct="1"/>
            <a:r>
              <a:rPr lang="en-GB" altLang="cs-CZ" b="1"/>
              <a:t>Leksell</a:t>
            </a:r>
            <a:r>
              <a:rPr lang="cs-CZ" altLang="cs-CZ" b="1"/>
              <a:t>ův gama-nůž</a:t>
            </a:r>
            <a:endParaRPr lang="en-GB" altLang="cs-CZ" b="1"/>
          </a:p>
        </p:txBody>
      </p:sp>
      <p:sp>
        <p:nvSpPr>
          <p:cNvPr id="92163" name="Rectangle 3">
            <a:extLst>
              <a:ext uri="{FF2B5EF4-FFF2-40B4-BE49-F238E27FC236}">
                <a16:creationId xmlns:a16="http://schemas.microsoft.com/office/drawing/2014/main" id="{A3CE855F-E10B-4A9C-8321-FE5A69D3B6B6}"/>
              </a:ext>
            </a:extLst>
          </p:cNvPr>
          <p:cNvSpPr>
            <a:spLocks noGrp="1" noChangeArrowheads="1"/>
          </p:cNvSpPr>
          <p:nvPr>
            <p:ph type="body" idx="1"/>
          </p:nvPr>
        </p:nvSpPr>
        <p:spPr>
          <a:xfrm>
            <a:off x="1919288" y="1557339"/>
            <a:ext cx="8496464" cy="4924425"/>
          </a:xfrm>
          <a:solidFill>
            <a:schemeClr val="bg1">
              <a:alpha val="30196"/>
            </a:schemeClr>
          </a:solidFill>
        </p:spPr>
        <p:txBody>
          <a:bodyPr/>
          <a:lstStyle/>
          <a:p>
            <a:pPr algn="just" eaLnBrk="1" hangingPunct="1">
              <a:lnSpc>
                <a:spcPct val="100000"/>
              </a:lnSpc>
              <a:buFont typeface="Wingdings" panose="05000000000000000000" pitchFamily="2" charset="2"/>
              <a:buChar char="Ø"/>
            </a:pPr>
            <a:r>
              <a:rPr lang="cs-CZ" altLang="cs-CZ" sz="2400" dirty="0"/>
              <a:t>Leksellův stereotaktický souřadnicový rám se připevní k pacientově hlavě pomocí čtyř vertikálních opěrek a fixačních šroubů. Hlava je takto umístěna v 3D souřadnicovém systému, kde je každý bod definován souřadnicemi </a:t>
            </a:r>
            <a:r>
              <a:rPr lang="cs-CZ" altLang="cs-CZ" sz="2400" i="1" dirty="0"/>
              <a:t>x, y, z. </a:t>
            </a:r>
            <a:r>
              <a:rPr lang="cs-CZ" altLang="cs-CZ" sz="2400" dirty="0"/>
              <a:t>Jejich hodnoty lze přečíst na rámu. Cílová oblast může být lokalizována s přesností vyšší než </a:t>
            </a:r>
            <a:r>
              <a:rPr lang="cs-CZ" altLang="cs-CZ" sz="2400" dirty="0">
                <a:cs typeface="Arial" panose="020B0604020202020204" pitchFamily="34" charset="0"/>
              </a:rPr>
              <a:t>±</a:t>
            </a:r>
            <a:r>
              <a:rPr lang="cs-CZ" altLang="cs-CZ" sz="2400" dirty="0"/>
              <a:t> 1 mm.</a:t>
            </a:r>
          </a:p>
          <a:p>
            <a:pPr algn="just" eaLnBrk="1" hangingPunct="1">
              <a:lnSpc>
                <a:spcPct val="100000"/>
              </a:lnSpc>
              <a:buFont typeface="Wingdings" panose="05000000000000000000" pitchFamily="2" charset="2"/>
              <a:buChar char="Ø"/>
            </a:pPr>
            <a:r>
              <a:rPr lang="cs-CZ" altLang="cs-CZ" sz="2400" dirty="0"/>
              <a:t>Rentgenový snímek léze je přenesen do plánovacího systému, který vypočítá celkovou dávku od všech 201 zdrojů. Spojením bodů se stejnou dávkou vznikají křivky zvané </a:t>
            </a:r>
            <a:r>
              <a:rPr lang="cs-CZ" altLang="cs-CZ" sz="2400" dirty="0" err="1"/>
              <a:t>izodózy</a:t>
            </a:r>
            <a:r>
              <a:rPr lang="cs-CZ" altLang="cs-CZ" sz="2400" dirty="0"/>
              <a:t>. Hranice léčeného ložiska by měla odpovídat </a:t>
            </a:r>
            <a:r>
              <a:rPr lang="cs-CZ" altLang="cs-CZ" sz="2400" dirty="0" err="1"/>
              <a:t>izodóze</a:t>
            </a:r>
            <a:r>
              <a:rPr lang="cs-CZ" altLang="cs-CZ" sz="2400" dirty="0"/>
              <a:t> znázorňující 50-70% maxima dávky. </a:t>
            </a:r>
            <a:r>
              <a:rPr lang="cs-CZ" altLang="cs-CZ" sz="2400" dirty="0" err="1"/>
              <a:t>Izodózy</a:t>
            </a:r>
            <a:r>
              <a:rPr lang="cs-CZ" altLang="cs-CZ" sz="2400" dirty="0"/>
              <a:t> přesně kopírují obrysy patologické léze na tomogramech.</a:t>
            </a:r>
          </a:p>
        </p:txBody>
      </p:sp>
    </p:spTree>
    <p:extLst>
      <p:ext uri="{BB962C8B-B14F-4D97-AF65-F5344CB8AC3E}">
        <p14:creationId xmlns:p14="http://schemas.microsoft.com/office/powerpoint/2010/main" val="27515544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gama">
            <a:extLst>
              <a:ext uri="{FF2B5EF4-FFF2-40B4-BE49-F238E27FC236}">
                <a16:creationId xmlns:a16="http://schemas.microsoft.com/office/drawing/2014/main" id="{65D41B54-65F6-459B-B3A6-6E4D8749FD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1213" y="1101723"/>
            <a:ext cx="8027988" cy="556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Rectangle 3">
            <a:extLst>
              <a:ext uri="{FF2B5EF4-FFF2-40B4-BE49-F238E27FC236}">
                <a16:creationId xmlns:a16="http://schemas.microsoft.com/office/drawing/2014/main" id="{6ABD0009-A4B3-4E90-8208-73EE0194A3B3}"/>
              </a:ext>
            </a:extLst>
          </p:cNvPr>
          <p:cNvSpPr>
            <a:spLocks noChangeArrowheads="1"/>
          </p:cNvSpPr>
          <p:nvPr/>
        </p:nvSpPr>
        <p:spPr bwMode="auto">
          <a:xfrm>
            <a:off x="3143251" y="188914"/>
            <a:ext cx="5903913"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3600" b="1" dirty="0">
                <a:solidFill>
                  <a:schemeClr val="tx2"/>
                </a:solidFill>
              </a:rPr>
              <a:t>Leksell</a:t>
            </a:r>
            <a:r>
              <a:rPr lang="cs-CZ" altLang="cs-CZ" sz="3600" b="1" dirty="0" err="1">
                <a:solidFill>
                  <a:schemeClr val="tx2"/>
                </a:solidFill>
              </a:rPr>
              <a:t>ův</a:t>
            </a:r>
            <a:r>
              <a:rPr lang="cs-CZ" altLang="cs-CZ" sz="3600" b="1" dirty="0">
                <a:solidFill>
                  <a:schemeClr val="tx2"/>
                </a:solidFill>
              </a:rPr>
              <a:t> gama-nůž</a:t>
            </a:r>
            <a:endParaRPr lang="en-GB" altLang="cs-CZ" sz="3600" b="1" dirty="0">
              <a:solidFill>
                <a:schemeClr val="tx2"/>
              </a:solidFill>
            </a:endParaRPr>
          </a:p>
        </p:txBody>
      </p:sp>
    </p:spTree>
    <p:extLst>
      <p:ext uri="{BB962C8B-B14F-4D97-AF65-F5344CB8AC3E}">
        <p14:creationId xmlns:p14="http://schemas.microsoft.com/office/powerpoint/2010/main" val="34085243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rám">
            <a:extLst>
              <a:ext uri="{FF2B5EF4-FFF2-40B4-BE49-F238E27FC236}">
                <a16:creationId xmlns:a16="http://schemas.microsoft.com/office/drawing/2014/main" id="{765AAEFC-13C0-4538-9B19-31BC2FA387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213" y="981075"/>
            <a:ext cx="8101012" cy="567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9" name="Rectangle 3">
            <a:extLst>
              <a:ext uri="{FF2B5EF4-FFF2-40B4-BE49-F238E27FC236}">
                <a16:creationId xmlns:a16="http://schemas.microsoft.com/office/drawing/2014/main" id="{5027EAE2-EE93-45B6-9F1C-458C840DFD0E}"/>
              </a:ext>
            </a:extLst>
          </p:cNvPr>
          <p:cNvSpPr>
            <a:spLocks noChangeArrowheads="1"/>
          </p:cNvSpPr>
          <p:nvPr/>
        </p:nvSpPr>
        <p:spPr bwMode="auto">
          <a:xfrm>
            <a:off x="3143251" y="188914"/>
            <a:ext cx="561657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3600" b="1" dirty="0">
                <a:solidFill>
                  <a:schemeClr val="tx2"/>
                </a:solidFill>
              </a:rPr>
              <a:t>Leksell</a:t>
            </a:r>
            <a:r>
              <a:rPr lang="cs-CZ" altLang="cs-CZ" sz="3600" b="1" dirty="0" err="1">
                <a:solidFill>
                  <a:schemeClr val="tx2"/>
                </a:solidFill>
              </a:rPr>
              <a:t>ův</a:t>
            </a:r>
            <a:r>
              <a:rPr lang="cs-CZ" altLang="cs-CZ" sz="3600" b="1" dirty="0">
                <a:solidFill>
                  <a:schemeClr val="tx2"/>
                </a:solidFill>
              </a:rPr>
              <a:t> gama-nůž</a:t>
            </a:r>
            <a:endParaRPr lang="en-GB" altLang="cs-CZ" sz="3600" b="1" dirty="0">
              <a:solidFill>
                <a:schemeClr val="tx2"/>
              </a:solidFill>
            </a:endParaRPr>
          </a:p>
        </p:txBody>
      </p:sp>
    </p:spTree>
    <p:extLst>
      <p:ext uri="{BB962C8B-B14F-4D97-AF65-F5344CB8AC3E}">
        <p14:creationId xmlns:p14="http://schemas.microsoft.com/office/powerpoint/2010/main" val="24621227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73C11F92-162A-4490-80FC-1B66DF6BFC75}"/>
              </a:ext>
            </a:extLst>
          </p:cNvPr>
          <p:cNvSpPr>
            <a:spLocks noGrp="1" noChangeArrowheads="1"/>
          </p:cNvSpPr>
          <p:nvPr>
            <p:ph type="title"/>
          </p:nvPr>
        </p:nvSpPr>
        <p:spPr>
          <a:xfrm>
            <a:off x="1774825" y="274638"/>
            <a:ext cx="8642350" cy="1123238"/>
          </a:xfrm>
        </p:spPr>
        <p:txBody>
          <a:bodyPr/>
          <a:lstStyle/>
          <a:p>
            <a:pPr eaLnBrk="1" hangingPunct="1"/>
            <a:r>
              <a:rPr lang="en-GB" altLang="cs-CZ" b="1" dirty="0"/>
              <a:t>Afterloader</a:t>
            </a:r>
            <a:br>
              <a:rPr lang="en-GB" altLang="cs-CZ" b="1" dirty="0">
                <a:solidFill>
                  <a:schemeClr val="tx1"/>
                </a:solidFill>
              </a:rPr>
            </a:br>
            <a:r>
              <a:rPr lang="cs-CZ" altLang="cs-CZ" sz="1600" dirty="0">
                <a:solidFill>
                  <a:schemeClr val="tx1"/>
                </a:solidFill>
              </a:rPr>
              <a:t>pracuje s iridiem</a:t>
            </a:r>
            <a:r>
              <a:rPr lang="en-GB" altLang="cs-CZ" sz="1600" dirty="0">
                <a:solidFill>
                  <a:schemeClr val="tx1"/>
                </a:solidFill>
              </a:rPr>
              <a:t> Ir-192. </a:t>
            </a:r>
            <a:r>
              <a:rPr lang="cs-CZ" altLang="cs-CZ" sz="1600" dirty="0">
                <a:solidFill>
                  <a:schemeClr val="tx1"/>
                </a:solidFill>
              </a:rPr>
              <a:t>Přístroj pro bezpečné </a:t>
            </a:r>
            <a:r>
              <a:rPr lang="cs-CZ" altLang="cs-CZ" sz="1600" dirty="0" err="1">
                <a:solidFill>
                  <a:schemeClr val="tx1"/>
                </a:solidFill>
              </a:rPr>
              <a:t>intrakavitární</a:t>
            </a:r>
            <a:r>
              <a:rPr lang="cs-CZ" altLang="cs-CZ" sz="1600" dirty="0">
                <a:solidFill>
                  <a:schemeClr val="tx1"/>
                </a:solidFill>
              </a:rPr>
              <a:t> ozařování</a:t>
            </a:r>
            <a:endParaRPr lang="en-GB" altLang="cs-CZ" sz="1600" dirty="0">
              <a:solidFill>
                <a:schemeClr val="tx1"/>
              </a:solidFill>
            </a:endParaRPr>
          </a:p>
        </p:txBody>
      </p:sp>
      <p:sp>
        <p:nvSpPr>
          <p:cNvPr id="98311" name="Text Box 7">
            <a:extLst>
              <a:ext uri="{FF2B5EF4-FFF2-40B4-BE49-F238E27FC236}">
                <a16:creationId xmlns:a16="http://schemas.microsoft.com/office/drawing/2014/main" id="{B2A98365-924B-4E10-B532-254E5BA85782}"/>
              </a:ext>
            </a:extLst>
          </p:cNvPr>
          <p:cNvSpPr txBox="1">
            <a:spLocks noChangeArrowheads="1"/>
          </p:cNvSpPr>
          <p:nvPr/>
        </p:nvSpPr>
        <p:spPr bwMode="auto">
          <a:xfrm>
            <a:off x="4131968" y="5374780"/>
            <a:ext cx="28575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600" dirty="0"/>
              <a:t>https://www.saginova.info/saginova_afterloader/</a:t>
            </a:r>
            <a:endParaRPr lang="en-GB" altLang="cs-CZ" sz="1600" dirty="0"/>
          </a:p>
        </p:txBody>
      </p:sp>
      <p:pic>
        <p:nvPicPr>
          <p:cNvPr id="1026" name="Picture 2">
            <a:extLst>
              <a:ext uri="{FF2B5EF4-FFF2-40B4-BE49-F238E27FC236}">
                <a16:creationId xmlns:a16="http://schemas.microsoft.com/office/drawing/2014/main" id="{ABDAC79E-AF77-4C69-A630-C3E4AA2941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1702" y="1941319"/>
            <a:ext cx="4490961" cy="31885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58BD5E2-928C-46F8-8A74-F722FAEB04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7278" y="2783052"/>
            <a:ext cx="2245536" cy="1505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679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8A0AA363-FC53-48CD-B05A-AC5D96A7EF4D}"/>
              </a:ext>
            </a:extLst>
          </p:cNvPr>
          <p:cNvSpPr>
            <a:spLocks noGrp="1" noChangeArrowheads="1"/>
          </p:cNvSpPr>
          <p:nvPr>
            <p:ph type="title"/>
          </p:nvPr>
        </p:nvSpPr>
        <p:spPr>
          <a:xfrm>
            <a:off x="2198689" y="417514"/>
            <a:ext cx="8218487" cy="850900"/>
          </a:xfrm>
        </p:spPr>
        <p:txBody>
          <a:bodyPr/>
          <a:lstStyle/>
          <a:p>
            <a:pPr eaLnBrk="1" hangingPunct="1"/>
            <a:r>
              <a:rPr lang="cs-CZ" altLang="cs-CZ" b="1" dirty="0"/>
              <a:t>Zdroje záření - neradioaktivní</a:t>
            </a:r>
            <a:endParaRPr lang="en-GB" altLang="cs-CZ" b="1" dirty="0"/>
          </a:p>
        </p:txBody>
      </p:sp>
      <p:sp>
        <p:nvSpPr>
          <p:cNvPr id="382979" name="Rectangle 3">
            <a:extLst>
              <a:ext uri="{FF2B5EF4-FFF2-40B4-BE49-F238E27FC236}">
                <a16:creationId xmlns:a16="http://schemas.microsoft.com/office/drawing/2014/main" id="{2F00502A-F388-43C2-AB67-4EAB18B87738}"/>
              </a:ext>
            </a:extLst>
          </p:cNvPr>
          <p:cNvSpPr>
            <a:spLocks noGrp="1" noChangeArrowheads="1"/>
          </p:cNvSpPr>
          <p:nvPr>
            <p:ph type="body" idx="1"/>
          </p:nvPr>
        </p:nvSpPr>
        <p:spPr>
          <a:xfrm>
            <a:off x="1177159" y="1268414"/>
            <a:ext cx="9785177" cy="5400675"/>
          </a:xfrm>
          <a:solidFill>
            <a:schemeClr val="bg1">
              <a:alpha val="30196"/>
            </a:schemeClr>
          </a:solidFill>
        </p:spPr>
        <p:txBody>
          <a:bodyPr/>
          <a:lstStyle/>
          <a:p>
            <a:pPr eaLnBrk="1" hangingPunct="1">
              <a:lnSpc>
                <a:spcPct val="100000"/>
              </a:lnSpc>
            </a:pPr>
            <a:r>
              <a:rPr lang="cs-CZ" altLang="cs-CZ" sz="2200" b="1" dirty="0"/>
              <a:t>Rentgenové přístroje: </a:t>
            </a:r>
            <a:r>
              <a:rPr lang="cs-CZ" altLang="cs-CZ" sz="2200" dirty="0"/>
              <a:t>Terapeutické rentgenky se liší svou konstrukcí od diagnostických. Mají větší ohnisko, robustnější anodu a účinné chlazení. Jsou (byly) vyráběny ve třech druzích:</a:t>
            </a:r>
          </a:p>
          <a:p>
            <a:pPr marL="609600" indent="-609600" eaLnBrk="1" hangingPunct="1">
              <a:lnSpc>
                <a:spcPct val="100000"/>
              </a:lnSpc>
              <a:buFontTx/>
              <a:buAutoNum type="alphaUcPeriod"/>
            </a:pPr>
            <a:endParaRPr lang="cs-CZ" altLang="cs-CZ" sz="2200" dirty="0"/>
          </a:p>
          <a:p>
            <a:pPr marL="990600" lvl="1" indent="-533400" eaLnBrk="1" hangingPunct="1">
              <a:lnSpc>
                <a:spcPct val="100000"/>
              </a:lnSpc>
            </a:pPr>
            <a:r>
              <a:rPr lang="cs-CZ" altLang="cs-CZ" sz="2000" dirty="0" err="1"/>
              <a:t>nízkovoltážní</a:t>
            </a:r>
            <a:r>
              <a:rPr lang="cs-CZ" altLang="cs-CZ" sz="2000" b="1" dirty="0"/>
              <a:t>  </a:t>
            </a:r>
            <a:r>
              <a:rPr lang="cs-CZ" altLang="cs-CZ" sz="2000" dirty="0"/>
              <a:t>(40 - 100 </a:t>
            </a:r>
            <a:r>
              <a:rPr lang="cs-CZ" altLang="cs-CZ" sz="2000" dirty="0" err="1"/>
              <a:t>kV</a:t>
            </a:r>
            <a:r>
              <a:rPr lang="cs-CZ" altLang="cs-CZ" sz="2000" dirty="0"/>
              <a:t>) pro kontaktní povrchovou terapii. Záření je plně absorbováno vrstvou měkké tkáně 2 - 3 cm silnou. Např. </a:t>
            </a:r>
            <a:r>
              <a:rPr lang="cs-CZ" altLang="cs-CZ" sz="2000" dirty="0" err="1"/>
              <a:t>Chaoulova</a:t>
            </a:r>
            <a:r>
              <a:rPr lang="cs-CZ" altLang="cs-CZ" sz="2000" dirty="0"/>
              <a:t> lampa.</a:t>
            </a:r>
          </a:p>
          <a:p>
            <a:pPr marL="990600" lvl="1" indent="-533400" eaLnBrk="1" hangingPunct="1">
              <a:lnSpc>
                <a:spcPct val="100000"/>
              </a:lnSpc>
            </a:pPr>
            <a:r>
              <a:rPr lang="cs-CZ" altLang="cs-CZ" sz="2000" dirty="0" err="1"/>
              <a:t>středovoltážní</a:t>
            </a:r>
            <a:r>
              <a:rPr lang="cs-CZ" altLang="cs-CZ" sz="2000" dirty="0"/>
              <a:t> (120 - 150 </a:t>
            </a:r>
            <a:r>
              <a:rPr lang="cs-CZ" altLang="cs-CZ" sz="2000" dirty="0" err="1"/>
              <a:t>kV</a:t>
            </a:r>
            <a:r>
              <a:rPr lang="cs-CZ" altLang="cs-CZ" sz="2000" dirty="0"/>
              <a:t>) pro </a:t>
            </a:r>
            <a:r>
              <a:rPr lang="cs-CZ" altLang="cs-CZ" sz="2000" dirty="0" err="1"/>
              <a:t>brachyterapii</a:t>
            </a:r>
            <a:r>
              <a:rPr lang="cs-CZ" altLang="cs-CZ" sz="2000" dirty="0"/>
              <a:t> – ze vzdálenosti max. 25cm. Používaly se k ozařování nádorů v hloubce max. 5 cm.</a:t>
            </a:r>
          </a:p>
          <a:p>
            <a:pPr marL="990600" lvl="1" indent="-533400" eaLnBrk="1" hangingPunct="1">
              <a:lnSpc>
                <a:spcPct val="100000"/>
              </a:lnSpc>
            </a:pPr>
            <a:r>
              <a:rPr lang="cs-CZ" altLang="cs-CZ" sz="2000" dirty="0" err="1"/>
              <a:t>ortovoltážní</a:t>
            </a:r>
            <a:r>
              <a:rPr lang="cs-CZ" altLang="cs-CZ" sz="2000" dirty="0"/>
              <a:t> (160 - 400 </a:t>
            </a:r>
            <a:r>
              <a:rPr lang="cs-CZ" altLang="cs-CZ" sz="2000" dirty="0" err="1"/>
              <a:t>kV</a:t>
            </a:r>
            <a:r>
              <a:rPr lang="cs-CZ" altLang="cs-CZ" sz="2000" dirty="0"/>
              <a:t>) pro </a:t>
            </a:r>
            <a:r>
              <a:rPr lang="cs-CZ" altLang="cs-CZ" sz="2000" dirty="0" err="1"/>
              <a:t>teleterapii</a:t>
            </a:r>
            <a:r>
              <a:rPr lang="cs-CZ" altLang="cs-CZ" sz="2000" dirty="0"/>
              <a:t> (hloubkové ozařování z dálky). Byly nahrazeny radionuklidovými zdroji a urychlovači.</a:t>
            </a:r>
          </a:p>
          <a:p>
            <a:pPr marL="990600" lvl="1" indent="-533400" eaLnBrk="1" hangingPunct="1">
              <a:lnSpc>
                <a:spcPct val="100000"/>
              </a:lnSpc>
            </a:pPr>
            <a:endParaRPr lang="cs-CZ" altLang="cs-CZ" sz="2000" b="1" dirty="0"/>
          </a:p>
          <a:p>
            <a:pPr marL="609600" indent="-609600" eaLnBrk="1" hangingPunct="1">
              <a:lnSpc>
                <a:spcPct val="100000"/>
              </a:lnSpc>
              <a:buFontTx/>
              <a:buNone/>
            </a:pPr>
            <a:r>
              <a:rPr lang="cs-CZ" altLang="cs-CZ" sz="2200" b="1" dirty="0"/>
              <a:t>Urychlovače elektronů: </a:t>
            </a:r>
            <a:r>
              <a:rPr lang="cs-CZ" altLang="cs-CZ" sz="2200" dirty="0"/>
              <a:t>Rentgenové záření s energií fotonů nad 1 </a:t>
            </a:r>
            <a:r>
              <a:rPr lang="cs-CZ" altLang="cs-CZ" sz="2200" dirty="0" err="1"/>
              <a:t>MeV</a:t>
            </a:r>
            <a:r>
              <a:rPr lang="cs-CZ" altLang="cs-CZ" sz="2200" dirty="0"/>
              <a:t> a </a:t>
            </a:r>
            <a:r>
              <a:rPr lang="cs-CZ" altLang="cs-CZ" sz="2200" dirty="0">
                <a:latin typeface="Symbol" panose="05050102010706020507" pitchFamily="18" charset="2"/>
              </a:rPr>
              <a:t>g</a:t>
            </a:r>
            <a:r>
              <a:rPr lang="cs-CZ" altLang="cs-CZ" sz="2200" dirty="0"/>
              <a:t>-záření s energií fotonů nad 0,66 </a:t>
            </a:r>
            <a:r>
              <a:rPr lang="cs-CZ" altLang="cs-CZ" sz="2200" dirty="0" err="1"/>
              <a:t>MeV</a:t>
            </a:r>
            <a:r>
              <a:rPr lang="cs-CZ" altLang="cs-CZ" sz="2200" dirty="0"/>
              <a:t> se používají pro tzv. </a:t>
            </a:r>
            <a:r>
              <a:rPr lang="cs-CZ" altLang="cs-CZ" sz="2200" dirty="0" err="1"/>
              <a:t>megavoltážní</a:t>
            </a:r>
            <a:r>
              <a:rPr lang="cs-CZ" altLang="cs-CZ" sz="2200" dirty="0"/>
              <a:t> terapii. Jeho zdrojem jsou především urychlovače elektronů. Urychlené elektrony se většinou nepoužívají přímo pro ozařování nýbrž pro získávání vysokoenergetického rentgenového záření. </a:t>
            </a:r>
          </a:p>
        </p:txBody>
      </p:sp>
    </p:spTree>
    <p:extLst>
      <p:ext uri="{BB962C8B-B14F-4D97-AF65-F5344CB8AC3E}">
        <p14:creationId xmlns:p14="http://schemas.microsoft.com/office/powerpoint/2010/main" val="23983897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297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2979">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8297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829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CE272E6B-8C61-4A09-AFDA-E081BA131A4F}"/>
              </a:ext>
            </a:extLst>
          </p:cNvPr>
          <p:cNvSpPr>
            <a:spLocks noGrp="1" noChangeArrowheads="1"/>
          </p:cNvSpPr>
          <p:nvPr>
            <p:ph type="title"/>
          </p:nvPr>
        </p:nvSpPr>
        <p:spPr>
          <a:xfrm>
            <a:off x="814593" y="323125"/>
            <a:ext cx="5197324" cy="451576"/>
          </a:xfrm>
        </p:spPr>
        <p:txBody>
          <a:bodyPr/>
          <a:lstStyle/>
          <a:p>
            <a:pPr eaLnBrk="1" hangingPunct="1"/>
            <a:r>
              <a:rPr lang="cs-CZ" altLang="cs-CZ" b="1" dirty="0"/>
              <a:t>Lineární urychlovač</a:t>
            </a:r>
          </a:p>
        </p:txBody>
      </p:sp>
      <p:pic>
        <p:nvPicPr>
          <p:cNvPr id="102403" name="Picture 3" descr="CLINAC 2100C">
            <a:extLst>
              <a:ext uri="{FF2B5EF4-FFF2-40B4-BE49-F238E27FC236}">
                <a16:creationId xmlns:a16="http://schemas.microsoft.com/office/drawing/2014/main" id="{477612DC-75D4-47F4-AF27-CAB7C70FF5C8}"/>
              </a:ext>
            </a:extLst>
          </p:cNvPr>
          <p:cNvPicPr>
            <a:picLocks noGrp="1" noChangeAspect="1" noChangeArrowheads="1"/>
          </p:cNvPicPr>
          <p:nvPr>
            <p:ph sz="half" idx="2"/>
          </p:nvPr>
        </p:nvPicPr>
        <p:blipFill>
          <a:blip r:embed="rId3">
            <a:lum contrast="12000"/>
            <a:extLst>
              <a:ext uri="{28A0092B-C50C-407E-A947-70E740481C1C}">
                <a14:useLocalDpi xmlns:a14="http://schemas.microsoft.com/office/drawing/2010/main" val="0"/>
              </a:ext>
            </a:extLst>
          </a:blip>
          <a:srcRect/>
          <a:stretch>
            <a:fillRect/>
          </a:stretch>
        </p:blipFill>
        <p:spPr>
          <a:xfrm>
            <a:off x="3058510" y="1367791"/>
            <a:ext cx="6316718" cy="4694589"/>
          </a:xfrm>
          <a:noFill/>
        </p:spPr>
      </p:pic>
      <p:sp>
        <p:nvSpPr>
          <p:cNvPr id="102404" name="Text Box 4">
            <a:extLst>
              <a:ext uri="{FF2B5EF4-FFF2-40B4-BE49-F238E27FC236}">
                <a16:creationId xmlns:a16="http://schemas.microsoft.com/office/drawing/2014/main" id="{597BAC14-DF0D-472C-95D2-7B9C2BEBEC6E}"/>
              </a:ext>
            </a:extLst>
          </p:cNvPr>
          <p:cNvSpPr txBox="1">
            <a:spLocks noChangeArrowheads="1"/>
          </p:cNvSpPr>
          <p:nvPr/>
        </p:nvSpPr>
        <p:spPr bwMode="auto">
          <a:xfrm>
            <a:off x="3152008" y="6258595"/>
            <a:ext cx="7632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i="1" dirty="0"/>
              <a:t> </a:t>
            </a:r>
            <a:r>
              <a:rPr lang="en-GB" altLang="cs-CZ" sz="2000" i="1" dirty="0"/>
              <a:t>CLINAC 2100C</a:t>
            </a:r>
            <a:r>
              <a:rPr lang="cs-CZ" altLang="cs-CZ" sz="2000" i="1" dirty="0"/>
              <a:t>,</a:t>
            </a:r>
            <a:r>
              <a:rPr lang="en-GB" altLang="cs-CZ" sz="2000" dirty="0"/>
              <a:t> Masaryk</a:t>
            </a:r>
            <a:r>
              <a:rPr lang="cs-CZ" altLang="cs-CZ" sz="2000" dirty="0" err="1"/>
              <a:t>ův</a:t>
            </a:r>
            <a:r>
              <a:rPr lang="cs-CZ" altLang="cs-CZ" sz="2000" dirty="0"/>
              <a:t> onkologický ústav, Brno</a:t>
            </a:r>
            <a:endParaRPr lang="en-GB" altLang="cs-CZ" sz="2000" dirty="0"/>
          </a:p>
        </p:txBody>
      </p:sp>
    </p:spTree>
    <p:extLst>
      <p:ext uri="{BB962C8B-B14F-4D97-AF65-F5344CB8AC3E}">
        <p14:creationId xmlns:p14="http://schemas.microsoft.com/office/powerpoint/2010/main" val="40934972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4A2AFCCE-CD56-4300-8BAB-5A3200B8A066}"/>
              </a:ext>
            </a:extLst>
          </p:cNvPr>
          <p:cNvSpPr>
            <a:spLocks noGrp="1" noChangeArrowheads="1"/>
          </p:cNvSpPr>
          <p:nvPr>
            <p:ph type="title"/>
          </p:nvPr>
        </p:nvSpPr>
        <p:spPr>
          <a:xfrm>
            <a:off x="646427" y="341312"/>
            <a:ext cx="6658262" cy="451576"/>
          </a:xfrm>
        </p:spPr>
        <p:txBody>
          <a:bodyPr/>
          <a:lstStyle/>
          <a:p>
            <a:pPr eaLnBrk="1" hangingPunct="1"/>
            <a:r>
              <a:rPr lang="cs-CZ" altLang="cs-CZ" b="1" dirty="0"/>
              <a:t>Lineární urychlovač</a:t>
            </a:r>
            <a:br>
              <a:rPr lang="en-GB" altLang="cs-CZ" dirty="0">
                <a:solidFill>
                  <a:schemeClr val="tx1"/>
                </a:solidFill>
              </a:rPr>
            </a:br>
            <a:r>
              <a:rPr lang="cs-CZ" altLang="cs-CZ" sz="1600" dirty="0">
                <a:solidFill>
                  <a:schemeClr val="tx1"/>
                </a:solidFill>
              </a:rPr>
              <a:t>http://www.cs.nsw.gov.au/rpa/pet/RadTraining/MedicalLinacs.htm</a:t>
            </a:r>
          </a:p>
        </p:txBody>
      </p:sp>
      <p:pic>
        <p:nvPicPr>
          <p:cNvPr id="104451" name="Picture 7" descr="linaccel">
            <a:extLst>
              <a:ext uri="{FF2B5EF4-FFF2-40B4-BE49-F238E27FC236}">
                <a16:creationId xmlns:a16="http://schemas.microsoft.com/office/drawing/2014/main" id="{DD26CB65-2BE3-4584-95DE-D025867B2B2B}"/>
              </a:ext>
            </a:extLst>
          </p:cNvPr>
          <p:cNvPicPr>
            <a:picLocks noGrp="1" noChangeAspect="1" noChangeArrowheads="1"/>
          </p:cNvPicPr>
          <p:nvPr>
            <p:ph idx="1"/>
          </p:nvPr>
        </p:nvPicPr>
        <p:blipFill>
          <a:blip r:embed="rId3">
            <a:lum contrast="-6000"/>
            <a:extLst>
              <a:ext uri="{28A0092B-C50C-407E-A947-70E740481C1C}">
                <a14:useLocalDpi xmlns:a14="http://schemas.microsoft.com/office/drawing/2010/main" val="0"/>
              </a:ext>
            </a:extLst>
          </a:blip>
          <a:srcRect/>
          <a:stretch>
            <a:fillRect/>
          </a:stretch>
        </p:blipFill>
        <p:spPr>
          <a:xfrm>
            <a:off x="2424114" y="1600200"/>
            <a:ext cx="7272337" cy="4916488"/>
          </a:xfrm>
          <a:noFill/>
        </p:spPr>
      </p:pic>
    </p:spTree>
    <p:extLst>
      <p:ext uri="{BB962C8B-B14F-4D97-AF65-F5344CB8AC3E}">
        <p14:creationId xmlns:p14="http://schemas.microsoft.com/office/powerpoint/2010/main" val="19516297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E067A2-6E8A-4011-A65C-10C2C19CA8C4}"/>
              </a:ext>
            </a:extLst>
          </p:cNvPr>
          <p:cNvSpPr>
            <a:spLocks noGrp="1"/>
          </p:cNvSpPr>
          <p:nvPr>
            <p:ph type="title"/>
          </p:nvPr>
        </p:nvSpPr>
        <p:spPr/>
        <p:txBody>
          <a:bodyPr/>
          <a:lstStyle/>
          <a:p>
            <a:r>
              <a:rPr lang="cs-CZ" dirty="0" err="1"/>
              <a:t>CyberKnife</a:t>
            </a:r>
            <a:endParaRPr lang="en-GB" dirty="0"/>
          </a:p>
        </p:txBody>
      </p:sp>
      <p:pic>
        <p:nvPicPr>
          <p:cNvPr id="68610" name="Picture 2" descr="The CyberKnife robot">
            <a:extLst>
              <a:ext uri="{FF2B5EF4-FFF2-40B4-BE49-F238E27FC236}">
                <a16:creationId xmlns:a16="http://schemas.microsoft.com/office/drawing/2014/main" id="{DD9E6363-ABF0-4808-A731-92D57C46C639}"/>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749699" y="1198133"/>
            <a:ext cx="6692602" cy="4461735"/>
          </a:xfrm>
          <a:prstGeom prst="rect">
            <a:avLst/>
          </a:prstGeom>
          <a:noFill/>
          <a:extLst>
            <a:ext uri="{909E8E84-426E-40DD-AFC4-6F175D3DCCD1}">
              <a14:hiddenFill xmlns:a14="http://schemas.microsoft.com/office/drawing/2010/main">
                <a:solidFill>
                  <a:srgbClr val="FFFFFF"/>
                </a:solidFill>
              </a14:hiddenFill>
            </a:ext>
          </a:extLst>
        </p:spPr>
      </p:pic>
      <p:sp>
        <p:nvSpPr>
          <p:cNvPr id="6" name="Obdélník 5">
            <a:extLst>
              <a:ext uri="{FF2B5EF4-FFF2-40B4-BE49-F238E27FC236}">
                <a16:creationId xmlns:a16="http://schemas.microsoft.com/office/drawing/2014/main" id="{77D68D11-4C99-4067-879E-45AD732FCF7B}"/>
              </a:ext>
            </a:extLst>
          </p:cNvPr>
          <p:cNvSpPr/>
          <p:nvPr/>
        </p:nvSpPr>
        <p:spPr>
          <a:xfrm>
            <a:off x="2063553" y="5842337"/>
            <a:ext cx="8424935" cy="369332"/>
          </a:xfrm>
          <a:prstGeom prst="rect">
            <a:avLst/>
          </a:prstGeom>
        </p:spPr>
        <p:txBody>
          <a:bodyPr wrap="square">
            <a:spAutoFit/>
          </a:bodyPr>
          <a:lstStyle/>
          <a:p>
            <a:r>
              <a:rPr lang="cs-CZ" sz="1800" dirty="0"/>
              <a:t>https://ohfoundation.ca/be-inspired/cyberknife-destroys-inoperable-tumours/</a:t>
            </a:r>
            <a:endParaRPr lang="en-GB" sz="1800" dirty="0"/>
          </a:p>
        </p:txBody>
      </p:sp>
      <p:sp>
        <p:nvSpPr>
          <p:cNvPr id="3" name="TextovéPole 2">
            <a:extLst>
              <a:ext uri="{FF2B5EF4-FFF2-40B4-BE49-F238E27FC236}">
                <a16:creationId xmlns:a16="http://schemas.microsoft.com/office/drawing/2014/main" id="{235F9775-463C-45ED-ABA5-FF24FE7158A0}"/>
              </a:ext>
            </a:extLst>
          </p:cNvPr>
          <p:cNvSpPr txBox="1"/>
          <p:nvPr/>
        </p:nvSpPr>
        <p:spPr>
          <a:xfrm>
            <a:off x="9921766" y="1198133"/>
            <a:ext cx="1965434" cy="1938992"/>
          </a:xfrm>
          <a:prstGeom prst="rect">
            <a:avLst/>
          </a:prstGeom>
          <a:noFill/>
        </p:spPr>
        <p:txBody>
          <a:bodyPr wrap="square" rtlCol="0">
            <a:spAutoFit/>
          </a:bodyPr>
          <a:lstStyle/>
          <a:p>
            <a:pPr algn="l"/>
            <a:r>
              <a:rPr lang="cs-CZ" dirty="0">
                <a:latin typeface="+mn-lt"/>
              </a:rPr>
              <a:t>Malý ale extrémně přesný lineární urychlovač!</a:t>
            </a:r>
            <a:endParaRPr lang="en-GB" dirty="0" err="1">
              <a:latin typeface="+mn-lt"/>
            </a:endParaRPr>
          </a:p>
        </p:txBody>
      </p:sp>
    </p:spTree>
    <p:extLst>
      <p:ext uri="{BB962C8B-B14F-4D97-AF65-F5344CB8AC3E}">
        <p14:creationId xmlns:p14="http://schemas.microsoft.com/office/powerpoint/2010/main" val="3737572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0E40B55C-9BC9-4E2A-908B-01363047B171}"/>
              </a:ext>
            </a:extLst>
          </p:cNvPr>
          <p:cNvSpPr>
            <a:spLocks noGrp="1" noChangeArrowheads="1"/>
          </p:cNvSpPr>
          <p:nvPr>
            <p:ph type="title"/>
          </p:nvPr>
        </p:nvSpPr>
        <p:spPr/>
        <p:txBody>
          <a:bodyPr/>
          <a:lstStyle/>
          <a:p>
            <a:pPr eaLnBrk="1" hangingPunct="1"/>
            <a:r>
              <a:rPr lang="cs-CZ" altLang="cs-CZ" b="1" dirty="0"/>
              <a:t>Zákon radioaktivní přeměny</a:t>
            </a:r>
            <a:endParaRPr lang="en-GB" altLang="cs-CZ" b="1" dirty="0"/>
          </a:p>
        </p:txBody>
      </p:sp>
      <p:sp>
        <p:nvSpPr>
          <p:cNvPr id="14339" name="Rectangle 3">
            <a:extLst>
              <a:ext uri="{FF2B5EF4-FFF2-40B4-BE49-F238E27FC236}">
                <a16:creationId xmlns:a16="http://schemas.microsoft.com/office/drawing/2014/main" id="{3EC2644B-EAFA-4F90-8D0D-07EAA9ECCF17}"/>
              </a:ext>
            </a:extLst>
          </p:cNvPr>
          <p:cNvSpPr>
            <a:spLocks noGrp="1" noChangeArrowheads="1"/>
          </p:cNvSpPr>
          <p:nvPr>
            <p:ph type="body" sz="half" idx="1"/>
          </p:nvPr>
        </p:nvSpPr>
        <p:spPr>
          <a:xfrm>
            <a:off x="1606163" y="1557337"/>
            <a:ext cx="8849801" cy="1328985"/>
          </a:xfrm>
          <a:solidFill>
            <a:schemeClr val="bg1">
              <a:alpha val="30196"/>
            </a:schemeClr>
          </a:solidFill>
        </p:spPr>
        <p:txBody>
          <a:bodyPr/>
          <a:lstStyle/>
          <a:p>
            <a:pPr marL="0" indent="0" eaLnBrk="1" hangingPunct="1">
              <a:lnSpc>
                <a:spcPct val="100000"/>
              </a:lnSpc>
              <a:buFontTx/>
              <a:buNone/>
            </a:pPr>
            <a:r>
              <a:rPr lang="cs-CZ" altLang="cs-CZ" sz="2200" dirty="0"/>
              <a:t>Aktivita</a:t>
            </a:r>
            <a:r>
              <a:rPr lang="en-GB" altLang="cs-CZ" sz="2200" dirty="0"/>
              <a:t> </a:t>
            </a:r>
            <a:r>
              <a:rPr lang="en-GB" altLang="cs-CZ" sz="2200" i="1" dirty="0"/>
              <a:t>A</a:t>
            </a:r>
            <a:r>
              <a:rPr lang="en-GB" altLang="cs-CZ" sz="2200" dirty="0"/>
              <a:t> </a:t>
            </a:r>
            <a:r>
              <a:rPr lang="cs-CZ" altLang="cs-CZ" sz="2200" dirty="0"/>
              <a:t>radioaktivního vzorku v daném okamžiku</a:t>
            </a:r>
            <a:r>
              <a:rPr lang="en-GB" altLang="cs-CZ" sz="2200" dirty="0"/>
              <a:t> (</a:t>
            </a:r>
            <a:r>
              <a:rPr lang="cs-CZ" altLang="cs-CZ" sz="2200" dirty="0"/>
              <a:t>tj. počet jader rozpadajících se za sekundu</a:t>
            </a:r>
            <a:r>
              <a:rPr lang="en-GB" altLang="cs-CZ" sz="2200" dirty="0"/>
              <a:t>)</a:t>
            </a:r>
            <a:r>
              <a:rPr lang="cs-CZ" altLang="cs-CZ" sz="2200" dirty="0"/>
              <a:t>,</a:t>
            </a:r>
            <a:r>
              <a:rPr lang="en-GB" altLang="cs-CZ" sz="2200" dirty="0"/>
              <a:t> </a:t>
            </a:r>
            <a:r>
              <a:rPr lang="en-GB" altLang="cs-CZ" sz="2200" i="1" dirty="0"/>
              <a:t>A</a:t>
            </a:r>
            <a:r>
              <a:rPr lang="en-GB" altLang="cs-CZ" sz="2200" dirty="0"/>
              <a:t> = </a:t>
            </a:r>
            <a:r>
              <a:rPr lang="en-GB" altLang="cs-CZ" sz="2200" i="1" dirty="0" err="1"/>
              <a:t>dN</a:t>
            </a:r>
            <a:r>
              <a:rPr lang="en-GB" altLang="cs-CZ" sz="2200" i="1" dirty="0"/>
              <a:t>/dt</a:t>
            </a:r>
            <a:r>
              <a:rPr lang="cs-CZ" altLang="cs-CZ" sz="2200" i="1" dirty="0"/>
              <a:t>,</a:t>
            </a:r>
            <a:r>
              <a:rPr lang="en-GB" altLang="cs-CZ" sz="2200" dirty="0"/>
              <a:t> </a:t>
            </a:r>
            <a:r>
              <a:rPr lang="cs-CZ" altLang="cs-CZ" sz="2200" dirty="0"/>
              <a:t>je úměrná celkovému počtu </a:t>
            </a:r>
            <a:r>
              <a:rPr lang="cs-CZ" altLang="cs-CZ" sz="2200" i="1" dirty="0"/>
              <a:t>nepřeměněných</a:t>
            </a:r>
            <a:r>
              <a:rPr lang="cs-CZ" altLang="cs-CZ" sz="2200" dirty="0"/>
              <a:t> jader přítomných ve vzorku v daném okamžiku</a:t>
            </a:r>
            <a:r>
              <a:rPr lang="en-GB" altLang="cs-CZ" sz="2200" dirty="0"/>
              <a:t>:</a:t>
            </a:r>
          </a:p>
        </p:txBody>
      </p:sp>
      <p:sp>
        <p:nvSpPr>
          <p:cNvPr id="14340" name="Text Box 5">
            <a:extLst>
              <a:ext uri="{FF2B5EF4-FFF2-40B4-BE49-F238E27FC236}">
                <a16:creationId xmlns:a16="http://schemas.microsoft.com/office/drawing/2014/main" id="{0653B610-7971-467B-AF39-B9982C80FDAF}"/>
              </a:ext>
            </a:extLst>
          </p:cNvPr>
          <p:cNvSpPr txBox="1">
            <a:spLocks noChangeArrowheads="1"/>
          </p:cNvSpPr>
          <p:nvPr/>
        </p:nvSpPr>
        <p:spPr bwMode="auto">
          <a:xfrm>
            <a:off x="1534603" y="4221164"/>
            <a:ext cx="9239414" cy="2123658"/>
          </a:xfrm>
          <a:prstGeom prst="rect">
            <a:avLst/>
          </a:prstGeom>
          <a:solidFill>
            <a:schemeClr val="bg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0"/>
              </a:spcBef>
              <a:buFont typeface="Symbol" panose="05050102010706020507" pitchFamily="18" charset="2"/>
              <a:buChar char="l"/>
            </a:pPr>
            <a:r>
              <a:rPr lang="en-GB" altLang="cs-CZ" sz="2200" dirty="0"/>
              <a:t> </a:t>
            </a:r>
            <a:r>
              <a:rPr lang="cs-CZ" altLang="cs-CZ" sz="2200" dirty="0"/>
              <a:t>je přeměnová konstanta</a:t>
            </a:r>
            <a:endParaRPr lang="en-GB" altLang="cs-CZ" sz="2200" dirty="0"/>
          </a:p>
          <a:p>
            <a:pPr eaLnBrk="1" hangingPunct="1">
              <a:spcBef>
                <a:spcPts val="0"/>
              </a:spcBef>
              <a:buFontTx/>
              <a:buNone/>
            </a:pPr>
            <a:r>
              <a:rPr lang="cs-CZ" altLang="cs-CZ" sz="2200" dirty="0"/>
              <a:t>Jednotkou aktivity</a:t>
            </a:r>
            <a:r>
              <a:rPr lang="en-GB" altLang="cs-CZ" sz="2200" dirty="0"/>
              <a:t> </a:t>
            </a:r>
            <a:r>
              <a:rPr lang="en-GB" altLang="cs-CZ" sz="2200" i="1" dirty="0"/>
              <a:t>A</a:t>
            </a:r>
            <a:r>
              <a:rPr lang="en-GB" altLang="cs-CZ" sz="2200" dirty="0"/>
              <a:t> </a:t>
            </a:r>
            <a:r>
              <a:rPr lang="cs-CZ" altLang="cs-CZ" sz="2200" dirty="0"/>
              <a:t>je</a:t>
            </a:r>
            <a:r>
              <a:rPr lang="en-GB" altLang="cs-CZ" sz="2200" dirty="0"/>
              <a:t> </a:t>
            </a:r>
            <a:r>
              <a:rPr lang="en-GB" altLang="cs-CZ" sz="2200" b="1" dirty="0"/>
              <a:t>becquerel (</a:t>
            </a:r>
            <a:r>
              <a:rPr lang="en-GB" altLang="cs-CZ" sz="2200" b="1" dirty="0" err="1"/>
              <a:t>Bq</a:t>
            </a:r>
            <a:r>
              <a:rPr lang="en-GB" altLang="cs-CZ" sz="2200" b="1" dirty="0"/>
              <a:t>) [</a:t>
            </a:r>
            <a:r>
              <a:rPr lang="cs-CZ" altLang="cs-CZ" sz="2200" b="1" dirty="0"/>
              <a:t>s</a:t>
            </a:r>
            <a:r>
              <a:rPr lang="en-GB" altLang="cs-CZ" sz="2200" b="1" baseline="30000" dirty="0"/>
              <a:t>-1</a:t>
            </a:r>
            <a:r>
              <a:rPr lang="en-GB" altLang="cs-CZ" sz="2200" b="1" dirty="0"/>
              <a:t>]</a:t>
            </a:r>
            <a:r>
              <a:rPr lang="cs-CZ" altLang="cs-CZ" sz="2200" b="1" dirty="0"/>
              <a:t> </a:t>
            </a:r>
          </a:p>
          <a:p>
            <a:pPr eaLnBrk="1" hangingPunct="1">
              <a:spcBef>
                <a:spcPts val="0"/>
              </a:spcBef>
              <a:buFontTx/>
              <a:buNone/>
            </a:pPr>
            <a:r>
              <a:rPr lang="cs-CZ" altLang="cs-CZ" sz="2200" dirty="0"/>
              <a:t>(dříve</a:t>
            </a:r>
            <a:r>
              <a:rPr lang="en-GB" altLang="cs-CZ" sz="2200" dirty="0"/>
              <a:t>:</a:t>
            </a:r>
            <a:r>
              <a:rPr lang="cs-CZ" altLang="cs-CZ" sz="2200" dirty="0"/>
              <a:t> </a:t>
            </a:r>
            <a:r>
              <a:rPr lang="en-GB" altLang="cs-CZ" sz="2200" dirty="0"/>
              <a:t>curie</a:t>
            </a:r>
            <a:r>
              <a:rPr lang="cs-CZ" altLang="cs-CZ" sz="2200" dirty="0"/>
              <a:t>, </a:t>
            </a:r>
            <a:r>
              <a:rPr lang="en-GB" altLang="cs-CZ" sz="2200" dirty="0"/>
              <a:t>1 Ci = 3,7·10</a:t>
            </a:r>
            <a:r>
              <a:rPr lang="en-GB" altLang="cs-CZ" sz="2200" baseline="30000" dirty="0"/>
              <a:t>10</a:t>
            </a:r>
            <a:r>
              <a:rPr lang="en-GB" altLang="cs-CZ" sz="2200" dirty="0"/>
              <a:t> </a:t>
            </a:r>
            <a:r>
              <a:rPr lang="en-GB" altLang="cs-CZ" sz="2200" dirty="0" err="1"/>
              <a:t>Bq</a:t>
            </a:r>
            <a:r>
              <a:rPr lang="cs-CZ" altLang="cs-CZ" sz="2200" dirty="0"/>
              <a:t>)</a:t>
            </a:r>
          </a:p>
          <a:p>
            <a:pPr eaLnBrk="1" hangingPunct="1">
              <a:spcBef>
                <a:spcPts val="0"/>
              </a:spcBef>
              <a:buFontTx/>
              <a:buNone/>
            </a:pPr>
            <a:endParaRPr lang="en-GB" altLang="cs-CZ" sz="2200" dirty="0"/>
          </a:p>
          <a:p>
            <a:pPr eaLnBrk="1" hangingPunct="1">
              <a:spcBef>
                <a:spcPts val="0"/>
              </a:spcBef>
              <a:buFontTx/>
              <a:buNone/>
            </a:pPr>
            <a:r>
              <a:rPr lang="cs-CZ" altLang="cs-CZ" sz="2200" dirty="0"/>
              <a:t>Záporné znaménko v uvedené rovnici udává, že počet </a:t>
            </a:r>
            <a:r>
              <a:rPr lang="cs-CZ" altLang="cs-CZ" sz="2200" i="1" dirty="0"/>
              <a:t>nepřeměněných</a:t>
            </a:r>
            <a:r>
              <a:rPr lang="cs-CZ" altLang="cs-CZ" sz="2200" dirty="0"/>
              <a:t> jader se snižuje</a:t>
            </a:r>
            <a:r>
              <a:rPr lang="en-GB" altLang="cs-CZ" sz="2200" dirty="0"/>
              <a:t>. </a:t>
            </a:r>
          </a:p>
        </p:txBody>
      </p:sp>
      <p:graphicFrame>
        <p:nvGraphicFramePr>
          <p:cNvPr id="14342" name="Object 4">
            <a:extLst>
              <a:ext uri="{FF2B5EF4-FFF2-40B4-BE49-F238E27FC236}">
                <a16:creationId xmlns:a16="http://schemas.microsoft.com/office/drawing/2014/main" id="{7C2175D4-6543-4DCC-94FC-27AE769A104F}"/>
              </a:ext>
            </a:extLst>
          </p:cNvPr>
          <p:cNvGraphicFramePr>
            <a:graphicFrameLocks noChangeAspect="1"/>
          </p:cNvGraphicFramePr>
          <p:nvPr/>
        </p:nvGraphicFramePr>
        <p:xfrm>
          <a:off x="4943476" y="3038475"/>
          <a:ext cx="1770063" cy="876300"/>
        </p:xfrm>
        <a:graphic>
          <a:graphicData uri="http://schemas.openxmlformats.org/presentationml/2006/ole">
            <mc:AlternateContent xmlns:mc="http://schemas.openxmlformats.org/markup-compatibility/2006">
              <mc:Choice xmlns:v="urn:schemas-microsoft-com:vml" Requires="v">
                <p:oleObj name="Rastrový obrázek" r:id="rId3" imgW="0" imgH="0" progId="Paint.Picture">
                  <p:embed/>
                </p:oleObj>
              </mc:Choice>
              <mc:Fallback>
                <p:oleObj name="Rastrový obrázek" r:id="rId3" imgW="0" imgH="0" progId="Paint.Picture">
                  <p:embed/>
                  <p:pic>
                    <p:nvPicPr>
                      <p:cNvPr id="14342" name="Object 4">
                        <a:extLst>
                          <a:ext uri="{FF2B5EF4-FFF2-40B4-BE49-F238E27FC236}">
                            <a16:creationId xmlns:a16="http://schemas.microsoft.com/office/drawing/2014/main" id="{7C2175D4-6543-4DCC-94FC-27AE769A10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3476" y="3038475"/>
                        <a:ext cx="1770063"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ovéPole 1">
            <a:extLst>
              <a:ext uri="{FF2B5EF4-FFF2-40B4-BE49-F238E27FC236}">
                <a16:creationId xmlns:a16="http://schemas.microsoft.com/office/drawing/2014/main" id="{56D12101-009A-D012-D578-7AAD19172363}"/>
              </a:ext>
            </a:extLst>
          </p:cNvPr>
          <p:cNvSpPr txBox="1"/>
          <p:nvPr/>
        </p:nvSpPr>
        <p:spPr>
          <a:xfrm rot="5400000">
            <a:off x="9024731" y="3578087"/>
            <a:ext cx="4462669" cy="461665"/>
          </a:xfrm>
          <a:prstGeom prst="rect">
            <a:avLst/>
          </a:prstGeom>
          <a:noFill/>
        </p:spPr>
        <p:txBody>
          <a:bodyPr wrap="square" rtlCol="0">
            <a:spAutoFit/>
          </a:bodyPr>
          <a:lstStyle/>
          <a:p>
            <a:pPr algn="l"/>
            <a:r>
              <a:rPr lang="cs-CZ" dirty="0">
                <a:solidFill>
                  <a:srgbClr val="FF0000"/>
                </a:solidFill>
                <a:latin typeface="+mn-lt"/>
              </a:rPr>
              <a:t>Zas nějaká matematika </a:t>
            </a:r>
            <a:r>
              <a:rPr lang="cs-CZ" dirty="0">
                <a:solidFill>
                  <a:srgbClr val="FF0000"/>
                </a:solidFill>
                <a:latin typeface="+mn-lt"/>
                <a:sym typeface="Wingdings" panose="05000000000000000000" pitchFamily="2" charset="2"/>
              </a:rPr>
              <a:t></a:t>
            </a:r>
            <a:endParaRPr lang="en-GB" dirty="0" err="1">
              <a:solidFill>
                <a:srgbClr val="FF0000"/>
              </a:solidFill>
              <a:latin typeface="+mn-lt"/>
            </a:endParaRPr>
          </a:p>
        </p:txBody>
      </p:sp>
    </p:spTree>
    <p:extLst>
      <p:ext uri="{BB962C8B-B14F-4D97-AF65-F5344CB8AC3E}">
        <p14:creationId xmlns:p14="http://schemas.microsoft.com/office/powerpoint/2010/main" val="1354773438"/>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C014EC43-3C39-4A0A-A389-6DB7165FFB14}"/>
              </a:ext>
            </a:extLst>
          </p:cNvPr>
          <p:cNvSpPr>
            <a:spLocks noGrp="1" noChangeArrowheads="1"/>
          </p:cNvSpPr>
          <p:nvPr>
            <p:ph type="title"/>
          </p:nvPr>
        </p:nvSpPr>
        <p:spPr>
          <a:xfrm>
            <a:off x="609600" y="274638"/>
            <a:ext cx="4267200" cy="618741"/>
          </a:xfrm>
        </p:spPr>
        <p:txBody>
          <a:bodyPr/>
          <a:lstStyle/>
          <a:p>
            <a:pPr eaLnBrk="1" hangingPunct="1"/>
            <a:r>
              <a:rPr lang="cs-CZ" altLang="cs-CZ" b="1" dirty="0"/>
              <a:t>C</a:t>
            </a:r>
            <a:r>
              <a:rPr lang="en-GB" altLang="cs-CZ" b="1" dirty="0"/>
              <a:t>y</a:t>
            </a:r>
            <a:r>
              <a:rPr lang="cs-CZ" altLang="cs-CZ" b="1" dirty="0"/>
              <a:t>k</a:t>
            </a:r>
            <a:r>
              <a:rPr lang="en-GB" altLang="cs-CZ" b="1" dirty="0" err="1"/>
              <a:t>lotron</a:t>
            </a:r>
            <a:endParaRPr lang="en-GB" altLang="cs-CZ" b="1" dirty="0"/>
          </a:p>
        </p:txBody>
      </p:sp>
      <p:pic>
        <p:nvPicPr>
          <p:cNvPr id="106499" name="Picture 3" descr="cyklotron">
            <a:extLst>
              <a:ext uri="{FF2B5EF4-FFF2-40B4-BE49-F238E27FC236}">
                <a16:creationId xmlns:a16="http://schemas.microsoft.com/office/drawing/2014/main" id="{512E124A-DB31-46CB-9B47-07648BAA7664}"/>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735202" y="1052515"/>
            <a:ext cx="4087749" cy="5073650"/>
          </a:xfrm>
          <a:noFill/>
        </p:spPr>
      </p:pic>
      <p:sp>
        <p:nvSpPr>
          <p:cNvPr id="106500" name="Text Box 4">
            <a:extLst>
              <a:ext uri="{FF2B5EF4-FFF2-40B4-BE49-F238E27FC236}">
                <a16:creationId xmlns:a16="http://schemas.microsoft.com/office/drawing/2014/main" id="{FD849856-F7EE-47FB-9375-EBCC954A9B82}"/>
              </a:ext>
            </a:extLst>
          </p:cNvPr>
          <p:cNvSpPr txBox="1">
            <a:spLocks noChangeArrowheads="1"/>
          </p:cNvSpPr>
          <p:nvPr/>
        </p:nvSpPr>
        <p:spPr bwMode="auto">
          <a:xfrm>
            <a:off x="6600826" y="1052514"/>
            <a:ext cx="3313113" cy="3970318"/>
          </a:xfrm>
          <a:prstGeom prst="rect">
            <a:avLst/>
          </a:prstGeom>
          <a:solidFill>
            <a:schemeClr val="bg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400" dirty="0"/>
              <a:t>Z – zdroj urychlovaných částic (protonů), </a:t>
            </a:r>
          </a:p>
          <a:p>
            <a:pPr eaLnBrk="1" hangingPunct="1">
              <a:spcBef>
                <a:spcPct val="50000"/>
              </a:spcBef>
              <a:buFontTx/>
              <a:buNone/>
            </a:pPr>
            <a:r>
              <a:rPr lang="cs-CZ" altLang="cs-CZ" sz="2400" dirty="0"/>
              <a:t>D1 a D2 – </a:t>
            </a:r>
            <a:r>
              <a:rPr lang="cs-CZ" altLang="cs-CZ" sz="2400" dirty="0" err="1"/>
              <a:t>duanty</a:t>
            </a:r>
            <a:r>
              <a:rPr lang="cs-CZ" altLang="cs-CZ" sz="2400" dirty="0"/>
              <a:t>, </a:t>
            </a:r>
          </a:p>
          <a:p>
            <a:pPr eaLnBrk="1" hangingPunct="1">
              <a:spcBef>
                <a:spcPct val="50000"/>
              </a:spcBef>
              <a:buFontTx/>
              <a:buNone/>
            </a:pPr>
            <a:r>
              <a:rPr lang="cs-CZ" altLang="cs-CZ" sz="2400" dirty="0"/>
              <a:t>G - generátor vysokofrekvenčního napětí.</a:t>
            </a:r>
          </a:p>
          <a:p>
            <a:pPr eaLnBrk="1" hangingPunct="1">
              <a:spcBef>
                <a:spcPct val="50000"/>
              </a:spcBef>
              <a:buFontTx/>
              <a:buNone/>
            </a:pPr>
            <a:r>
              <a:rPr lang="cs-CZ" altLang="cs-CZ" sz="2400" dirty="0"/>
              <a:t>Tzv. cyklotronová frekvence:</a:t>
            </a:r>
          </a:p>
        </p:txBody>
      </p:sp>
      <p:pic>
        <p:nvPicPr>
          <p:cNvPr id="106502" name="Zástupný symbol pro obsah 4">
            <a:extLst>
              <a:ext uri="{FF2B5EF4-FFF2-40B4-BE49-F238E27FC236}">
                <a16:creationId xmlns:a16="http://schemas.microsoft.com/office/drawing/2014/main" id="{C40629B8-2060-4495-A3A2-4A74832A84E7}"/>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8520048" y="4684711"/>
            <a:ext cx="1936750" cy="1120775"/>
          </a:xfrm>
        </p:spPr>
      </p:pic>
    </p:spTree>
    <p:extLst>
      <p:ext uri="{BB962C8B-B14F-4D97-AF65-F5344CB8AC3E}">
        <p14:creationId xmlns:p14="http://schemas.microsoft.com/office/powerpoint/2010/main" val="34352758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B0B0DEED-1F48-4DBB-9B07-4236B35BB5AE}"/>
              </a:ext>
            </a:extLst>
          </p:cNvPr>
          <p:cNvSpPr>
            <a:spLocks noGrp="1" noChangeArrowheads="1"/>
          </p:cNvSpPr>
          <p:nvPr>
            <p:ph type="title"/>
          </p:nvPr>
        </p:nvSpPr>
        <p:spPr>
          <a:xfrm>
            <a:off x="609600" y="274638"/>
            <a:ext cx="4333875" cy="1143000"/>
          </a:xfrm>
        </p:spPr>
        <p:txBody>
          <a:bodyPr/>
          <a:lstStyle/>
          <a:p>
            <a:pPr eaLnBrk="1" hangingPunct="1"/>
            <a:r>
              <a:rPr lang="cs-CZ" altLang="cs-CZ" b="1" dirty="0"/>
              <a:t>C</a:t>
            </a:r>
            <a:r>
              <a:rPr lang="en-GB" altLang="cs-CZ" b="1" dirty="0"/>
              <a:t>y</a:t>
            </a:r>
            <a:r>
              <a:rPr lang="cs-CZ" altLang="cs-CZ" b="1" dirty="0"/>
              <a:t>k</a:t>
            </a:r>
            <a:r>
              <a:rPr lang="en-GB" altLang="cs-CZ" b="1" dirty="0" err="1"/>
              <a:t>lotron</a:t>
            </a:r>
            <a:br>
              <a:rPr lang="en-GB" altLang="cs-CZ" b="1" dirty="0">
                <a:solidFill>
                  <a:schemeClr val="tx1"/>
                </a:solidFill>
              </a:rPr>
            </a:br>
            <a:r>
              <a:rPr lang="cs-CZ" altLang="cs-CZ" sz="1200" dirty="0">
                <a:solidFill>
                  <a:schemeClr val="tx1"/>
                </a:solidFill>
              </a:rPr>
              <a:t>http://www.aip.org/history/lawrence/first.htm</a:t>
            </a:r>
          </a:p>
        </p:txBody>
      </p:sp>
      <p:sp>
        <p:nvSpPr>
          <p:cNvPr id="108547" name="Rectangle 3">
            <a:extLst>
              <a:ext uri="{FF2B5EF4-FFF2-40B4-BE49-F238E27FC236}">
                <a16:creationId xmlns:a16="http://schemas.microsoft.com/office/drawing/2014/main" id="{D72A419F-CD1D-4DB2-A015-511616EAB811}"/>
              </a:ext>
            </a:extLst>
          </p:cNvPr>
          <p:cNvSpPr>
            <a:spLocks noGrp="1" noChangeArrowheads="1"/>
          </p:cNvSpPr>
          <p:nvPr>
            <p:ph type="body" sz="half" idx="1"/>
          </p:nvPr>
        </p:nvSpPr>
        <p:spPr>
          <a:xfrm>
            <a:off x="1847851" y="1916114"/>
            <a:ext cx="2663825" cy="1323975"/>
          </a:xfrm>
        </p:spPr>
        <p:txBody>
          <a:bodyPr/>
          <a:lstStyle/>
          <a:p>
            <a:pPr marL="4763" indent="22225" eaLnBrk="1" hangingPunct="1">
              <a:buFontTx/>
              <a:buNone/>
            </a:pPr>
            <a:r>
              <a:rPr lang="en-GB" altLang="cs-CZ" sz="2400" dirty="0"/>
              <a:t>1933 – </a:t>
            </a:r>
            <a:r>
              <a:rPr lang="cs-CZ" altLang="cs-CZ" sz="2400" dirty="0"/>
              <a:t>v pozadí jeden z prvních cyklotronů</a:t>
            </a:r>
            <a:endParaRPr lang="en-GB" altLang="cs-CZ" sz="2400" dirty="0"/>
          </a:p>
        </p:txBody>
      </p:sp>
      <p:pic>
        <p:nvPicPr>
          <p:cNvPr id="108548" name="Picture 4" descr="Group of early cyclotroneers.">
            <a:extLst>
              <a:ext uri="{FF2B5EF4-FFF2-40B4-BE49-F238E27FC236}">
                <a16:creationId xmlns:a16="http://schemas.microsoft.com/office/drawing/2014/main" id="{897426BC-7B32-4C7D-8C01-AFFEAFBFD0E8}"/>
              </a:ext>
            </a:extLst>
          </p:cNvPr>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4367213" y="1417638"/>
            <a:ext cx="6405890" cy="490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9" name="Picture 5" descr="Lawrence as a young man">
            <a:extLst>
              <a:ext uri="{FF2B5EF4-FFF2-40B4-BE49-F238E27FC236}">
                <a16:creationId xmlns:a16="http://schemas.microsoft.com/office/drawing/2014/main" id="{694B7B9E-6669-4390-A1A3-74AE9637A54A}"/>
              </a:ext>
            </a:extLst>
          </p:cNvPr>
          <p:cNvPicPr>
            <a:picLocks noGrp="1" noChangeAspect="1" noChangeArrowheads="1"/>
          </p:cNvPicPr>
          <p:nvPr>
            <p:ph sz="half" idx="2"/>
          </p:nvPr>
        </p:nvPicPr>
        <p:blipFill>
          <a:blip r:embed="rId4">
            <a:lum contrast="6000"/>
            <a:extLst>
              <a:ext uri="{28A0092B-C50C-407E-A947-70E740481C1C}">
                <a14:useLocalDpi xmlns:a14="http://schemas.microsoft.com/office/drawing/2010/main" val="0"/>
              </a:ext>
            </a:extLst>
          </a:blip>
          <a:srcRect/>
          <a:stretch>
            <a:fillRect/>
          </a:stretch>
        </p:blipFill>
        <p:spPr>
          <a:xfrm>
            <a:off x="2351088" y="3357564"/>
            <a:ext cx="1435100" cy="2016125"/>
          </a:xfrm>
          <a:noFill/>
        </p:spPr>
      </p:pic>
      <p:sp>
        <p:nvSpPr>
          <p:cNvPr id="108550" name="Text Box 6">
            <a:extLst>
              <a:ext uri="{FF2B5EF4-FFF2-40B4-BE49-F238E27FC236}">
                <a16:creationId xmlns:a16="http://schemas.microsoft.com/office/drawing/2014/main" id="{B432D173-F7B0-4ED2-8390-B7B941788190}"/>
              </a:ext>
            </a:extLst>
          </p:cNvPr>
          <p:cNvSpPr txBox="1">
            <a:spLocks noChangeArrowheads="1"/>
          </p:cNvSpPr>
          <p:nvPr/>
        </p:nvSpPr>
        <p:spPr bwMode="auto">
          <a:xfrm>
            <a:off x="1774825" y="5589589"/>
            <a:ext cx="31686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b="1"/>
              <a:t>Ernest O. Lawrence</a:t>
            </a:r>
            <a:r>
              <a:rPr lang="cs-CZ" altLang="cs-CZ" sz="2000"/>
              <a:t> (1901-1958) </a:t>
            </a:r>
          </a:p>
        </p:txBody>
      </p:sp>
    </p:spTree>
    <p:extLst>
      <p:ext uri="{BB962C8B-B14F-4D97-AF65-F5344CB8AC3E}">
        <p14:creationId xmlns:p14="http://schemas.microsoft.com/office/powerpoint/2010/main" val="8268690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F8FE5C54-B790-4DEE-8AB7-A942B3E10D57}"/>
              </a:ext>
            </a:extLst>
          </p:cNvPr>
          <p:cNvSpPr>
            <a:spLocks noGrp="1" noChangeArrowheads="1"/>
          </p:cNvSpPr>
          <p:nvPr>
            <p:ph type="title"/>
          </p:nvPr>
        </p:nvSpPr>
        <p:spPr>
          <a:xfrm>
            <a:off x="557048" y="470695"/>
            <a:ext cx="4816641" cy="1147898"/>
          </a:xfrm>
        </p:spPr>
        <p:txBody>
          <a:bodyPr/>
          <a:lstStyle/>
          <a:p>
            <a:pPr eaLnBrk="1" hangingPunct="1"/>
            <a:r>
              <a:rPr lang="cs-CZ" altLang="cs-CZ" sz="3600" b="1" dirty="0"/>
              <a:t>Cyklotron v onkologii </a:t>
            </a:r>
            <a:br>
              <a:rPr lang="cs-CZ" altLang="cs-CZ" sz="2800" b="1" dirty="0">
                <a:solidFill>
                  <a:schemeClr val="tx1"/>
                </a:solidFill>
              </a:rPr>
            </a:br>
            <a:r>
              <a:rPr lang="cs-CZ" altLang="cs-CZ" sz="2800" b="1" dirty="0">
                <a:solidFill>
                  <a:schemeClr val="tx1"/>
                </a:solidFill>
              </a:rPr>
              <a:t>- </a:t>
            </a:r>
            <a:r>
              <a:rPr lang="cs-CZ" altLang="cs-CZ" sz="2400" b="1" dirty="0">
                <a:solidFill>
                  <a:schemeClr val="tx1"/>
                </a:solidFill>
              </a:rPr>
              <a:t>hadronová (protonová) terapie</a:t>
            </a:r>
          </a:p>
        </p:txBody>
      </p:sp>
      <p:pic>
        <p:nvPicPr>
          <p:cNvPr id="110595" name="Picture 3" descr="ph_yousi">
            <a:extLst>
              <a:ext uri="{FF2B5EF4-FFF2-40B4-BE49-F238E27FC236}">
                <a16:creationId xmlns:a16="http://schemas.microsoft.com/office/drawing/2014/main" id="{E7537396-CFFD-41A0-9AF8-DDCBA2D588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8387" y="2500321"/>
            <a:ext cx="4400278" cy="303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6" name="Picture 4" descr="ph_yousi2">
            <a:extLst>
              <a:ext uri="{FF2B5EF4-FFF2-40B4-BE49-F238E27FC236}">
                <a16:creationId xmlns:a16="http://schemas.microsoft.com/office/drawing/2014/main" id="{7167EC4A-7EA9-4EA0-BD55-00A90751C8BA}"/>
              </a:ext>
            </a:extLst>
          </p:cNvPr>
          <p:cNvPicPr>
            <a:picLocks noChangeAspect="1" noChangeArrowheads="1"/>
          </p:cNvPicPr>
          <p:nvPr/>
        </p:nvPicPr>
        <p:blipFill>
          <a:blip r:embed="rId4">
            <a:lum bright="-12000" contrast="12000"/>
            <a:extLst>
              <a:ext uri="{28A0092B-C50C-407E-A947-70E740481C1C}">
                <a14:useLocalDpi xmlns:a14="http://schemas.microsoft.com/office/drawing/2010/main" val="0"/>
              </a:ext>
            </a:extLst>
          </a:blip>
          <a:srcRect/>
          <a:stretch>
            <a:fillRect/>
          </a:stretch>
        </p:blipFill>
        <p:spPr bwMode="auto">
          <a:xfrm>
            <a:off x="6096000" y="3933826"/>
            <a:ext cx="3816350" cy="263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7" name="Text Box 5">
            <a:extLst>
              <a:ext uri="{FF2B5EF4-FFF2-40B4-BE49-F238E27FC236}">
                <a16:creationId xmlns:a16="http://schemas.microsoft.com/office/drawing/2014/main" id="{B510D058-48A3-47DA-ABC3-BCAA570A8432}"/>
              </a:ext>
            </a:extLst>
          </p:cNvPr>
          <p:cNvSpPr txBox="1">
            <a:spLocks noChangeArrowheads="1"/>
          </p:cNvSpPr>
          <p:nvPr/>
        </p:nvSpPr>
        <p:spPr bwMode="auto">
          <a:xfrm>
            <a:off x="1774826" y="5589589"/>
            <a:ext cx="3598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a:t>Cyklotron fy </a:t>
            </a:r>
            <a:r>
              <a:rPr lang="en-GB" altLang="cs-CZ" sz="2000"/>
              <a:t>Sumitomo</a:t>
            </a:r>
          </a:p>
        </p:txBody>
      </p:sp>
      <p:pic>
        <p:nvPicPr>
          <p:cNvPr id="110598" name="Picture 6" descr="graph01">
            <a:extLst>
              <a:ext uri="{FF2B5EF4-FFF2-40B4-BE49-F238E27FC236}">
                <a16:creationId xmlns:a16="http://schemas.microsoft.com/office/drawing/2014/main" id="{268ED7A2-C263-4DFD-9B63-2F1E90639E96}"/>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6096000" y="470694"/>
            <a:ext cx="3743325" cy="3252788"/>
          </a:xfrm>
          <a:noFill/>
        </p:spPr>
      </p:pic>
    </p:spTree>
    <p:extLst>
      <p:ext uri="{BB962C8B-B14F-4D97-AF65-F5344CB8AC3E}">
        <p14:creationId xmlns:p14="http://schemas.microsoft.com/office/powerpoint/2010/main" val="23930617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16FDFE51-C4EA-4FEB-91EF-B6318DB1CF9F}"/>
              </a:ext>
            </a:extLst>
          </p:cNvPr>
          <p:cNvSpPr>
            <a:spLocks noGrp="1" noChangeArrowheads="1"/>
          </p:cNvSpPr>
          <p:nvPr>
            <p:ph type="title"/>
          </p:nvPr>
        </p:nvSpPr>
        <p:spPr>
          <a:xfrm>
            <a:off x="1524000" y="454025"/>
            <a:ext cx="5535229" cy="707058"/>
          </a:xfrm>
        </p:spPr>
        <p:txBody>
          <a:bodyPr/>
          <a:lstStyle/>
          <a:p>
            <a:pPr eaLnBrk="1" hangingPunct="1"/>
            <a:r>
              <a:rPr lang="cs-CZ" altLang="cs-CZ" sz="3600" b="1" dirty="0"/>
              <a:t>Hadronová radioterapie</a:t>
            </a:r>
            <a:endParaRPr lang="en-GB" altLang="cs-CZ" sz="3600" b="1" dirty="0"/>
          </a:p>
        </p:txBody>
      </p:sp>
      <p:sp>
        <p:nvSpPr>
          <p:cNvPr id="112643" name="Rectangle 3">
            <a:extLst>
              <a:ext uri="{FF2B5EF4-FFF2-40B4-BE49-F238E27FC236}">
                <a16:creationId xmlns:a16="http://schemas.microsoft.com/office/drawing/2014/main" id="{99F641C9-36DD-440F-9C56-A6A466C7D6A8}"/>
              </a:ext>
            </a:extLst>
          </p:cNvPr>
          <p:cNvSpPr>
            <a:spLocks noChangeArrowheads="1"/>
          </p:cNvSpPr>
          <p:nvPr/>
        </p:nvSpPr>
        <p:spPr bwMode="auto">
          <a:xfrm>
            <a:off x="1992313" y="1809651"/>
            <a:ext cx="8872300"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b="1" dirty="0">
                <a:latin typeface="Tahoma" panose="020B0604030504040204" pitchFamily="34" charset="0"/>
              </a:rPr>
              <a:t>Hadrony</a:t>
            </a:r>
            <a:r>
              <a:rPr lang="cs-CZ" altLang="cs-CZ" sz="2000" dirty="0">
                <a:latin typeface="Tahoma" panose="020B0604030504040204" pitchFamily="34" charset="0"/>
              </a:rPr>
              <a:t> (zde míněny protony a lehké ionty) ztrácejí svou energii především srážkami s jádry a srážkami s atomovými elektrony. Elektronové ztráty jsou v oblasti energií používané radioterapií dominantní. Energetické ztráty během srážky s elektrony jsou nepřímo úměrné druhé mocnině jejich rychlosti. Prakticky to znamená, že hadrony předávají maximum své energie těsně před doběhem v látce. </a:t>
            </a:r>
          </a:p>
          <a:p>
            <a:pPr eaLnBrk="1" hangingPunct="1">
              <a:spcBef>
                <a:spcPct val="0"/>
              </a:spcBef>
              <a:buFontTx/>
              <a:buNone/>
            </a:pPr>
            <a:r>
              <a:rPr lang="cs-CZ" altLang="cs-CZ" sz="2000" dirty="0">
                <a:latin typeface="Tahoma" panose="020B0604030504040204" pitchFamily="34" charset="0"/>
              </a:rPr>
              <a:t>Toho je využito v hadronové terapii, protože na rozdíl od konvenčních metod jsou tkáně ležící před </a:t>
            </a:r>
            <a:r>
              <a:rPr lang="cs-CZ" altLang="cs-CZ" sz="2000" b="1" dirty="0" err="1">
                <a:latin typeface="Tahoma" panose="020B0604030504040204" pitchFamily="34" charset="0"/>
              </a:rPr>
              <a:t>Braggovým</a:t>
            </a:r>
            <a:r>
              <a:rPr lang="cs-CZ" altLang="cs-CZ" sz="2000" b="1" dirty="0">
                <a:latin typeface="Tahoma" panose="020B0604030504040204" pitchFamily="34" charset="0"/>
              </a:rPr>
              <a:t> vrcholem</a:t>
            </a:r>
            <a:r>
              <a:rPr lang="cs-CZ" altLang="cs-CZ" sz="2000" dirty="0">
                <a:latin typeface="Tahoma" panose="020B0604030504040204" pitchFamily="34" charset="0"/>
              </a:rPr>
              <a:t> ozářeny podstatně menší dávkou než cílové ložisko a tkáně ležící za dráhou doběhu nejsou zasaženy vůbec. Oblast maximální předané energie lze pro danou částici přesně vymezit a eliminovat tak poškození okolní zdravé tkáně. </a:t>
            </a:r>
          </a:p>
          <a:p>
            <a:pPr eaLnBrk="1" hangingPunct="1">
              <a:spcBef>
                <a:spcPct val="0"/>
              </a:spcBef>
              <a:buFontTx/>
              <a:buNone/>
            </a:pPr>
            <a:r>
              <a:rPr lang="cs-CZ" altLang="cs-CZ" sz="2000" dirty="0">
                <a:latin typeface="Tahoma" panose="020B0604030504040204" pitchFamily="34" charset="0"/>
              </a:rPr>
              <a:t>Oblast </a:t>
            </a:r>
            <a:r>
              <a:rPr lang="cs-CZ" altLang="cs-CZ" sz="2000" dirty="0" err="1">
                <a:latin typeface="Tahoma" panose="020B0604030504040204" pitchFamily="34" charset="0"/>
              </a:rPr>
              <a:t>Braggova</a:t>
            </a:r>
            <a:r>
              <a:rPr lang="cs-CZ" altLang="cs-CZ" sz="2000" dirty="0">
                <a:latin typeface="Tahoma" panose="020B0604030504040204" pitchFamily="34" charset="0"/>
              </a:rPr>
              <a:t> vrcholu je dána energií dané částice. Pro terapii je potřebná hloubka průniku asi 2 – 25 cm, což odpovídá energii 60 – 250 </a:t>
            </a:r>
            <a:r>
              <a:rPr lang="cs-CZ" altLang="cs-CZ" sz="2000" dirty="0" err="1">
                <a:latin typeface="Tahoma" panose="020B0604030504040204" pitchFamily="34" charset="0"/>
              </a:rPr>
              <a:t>MeV</a:t>
            </a:r>
            <a:r>
              <a:rPr lang="cs-CZ" altLang="cs-CZ" sz="2000" dirty="0">
                <a:latin typeface="Tahoma" panose="020B0604030504040204" pitchFamily="34" charset="0"/>
              </a:rPr>
              <a:t> pro protony a 120 – 400 </a:t>
            </a:r>
            <a:r>
              <a:rPr lang="cs-CZ" altLang="cs-CZ" sz="2000" dirty="0" err="1">
                <a:latin typeface="Tahoma" panose="020B0604030504040204" pitchFamily="34" charset="0"/>
              </a:rPr>
              <a:t>MeV</a:t>
            </a:r>
            <a:r>
              <a:rPr lang="cs-CZ" altLang="cs-CZ" sz="2000" dirty="0">
                <a:latin typeface="Tahoma" panose="020B0604030504040204" pitchFamily="34" charset="0"/>
              </a:rPr>
              <a:t> pro lehké ionty.</a:t>
            </a:r>
          </a:p>
          <a:p>
            <a:pPr eaLnBrk="1" hangingPunct="1">
              <a:spcBef>
                <a:spcPct val="0"/>
              </a:spcBef>
              <a:buFontTx/>
              <a:buNone/>
            </a:pPr>
            <a:endParaRPr lang="cs-CZ" altLang="cs-CZ" sz="2000" dirty="0">
              <a:latin typeface="Tahoma" panose="020B0604030504040204" pitchFamily="34" charset="0"/>
            </a:endParaRPr>
          </a:p>
        </p:txBody>
      </p:sp>
    </p:spTree>
    <p:extLst>
      <p:ext uri="{BB962C8B-B14F-4D97-AF65-F5344CB8AC3E}">
        <p14:creationId xmlns:p14="http://schemas.microsoft.com/office/powerpoint/2010/main" val="3742656968"/>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C1AD7AC3-97FC-436D-AF66-3D07131B43FC}"/>
              </a:ext>
            </a:extLst>
          </p:cNvPr>
          <p:cNvSpPr>
            <a:spLocks noGrp="1" noChangeArrowheads="1"/>
          </p:cNvSpPr>
          <p:nvPr>
            <p:ph type="title"/>
          </p:nvPr>
        </p:nvSpPr>
        <p:spPr>
          <a:xfrm>
            <a:off x="905237" y="362701"/>
            <a:ext cx="3887480" cy="451576"/>
          </a:xfrm>
        </p:spPr>
        <p:txBody>
          <a:bodyPr/>
          <a:lstStyle/>
          <a:p>
            <a:pPr eaLnBrk="1" hangingPunct="1"/>
            <a:r>
              <a:rPr lang="cs-CZ" altLang="cs-CZ" sz="3600" b="1" dirty="0"/>
              <a:t>Ozařovací plán</a:t>
            </a:r>
            <a:endParaRPr lang="en-GB" altLang="cs-CZ" sz="3600" b="1" dirty="0"/>
          </a:p>
        </p:txBody>
      </p:sp>
      <p:sp>
        <p:nvSpPr>
          <p:cNvPr id="114691" name="Rectangle 3">
            <a:extLst>
              <a:ext uri="{FF2B5EF4-FFF2-40B4-BE49-F238E27FC236}">
                <a16:creationId xmlns:a16="http://schemas.microsoft.com/office/drawing/2014/main" id="{AE109114-F6B6-44A2-BE53-1C902837E1AE}"/>
              </a:ext>
            </a:extLst>
          </p:cNvPr>
          <p:cNvSpPr>
            <a:spLocks noChangeArrowheads="1"/>
          </p:cNvSpPr>
          <p:nvPr/>
        </p:nvSpPr>
        <p:spPr bwMode="auto">
          <a:xfrm>
            <a:off x="777767" y="1400762"/>
            <a:ext cx="1039473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dirty="0">
                <a:latin typeface="Tahoma" panose="020B0604030504040204" pitchFamily="34" charset="0"/>
              </a:rPr>
              <a:t>Po zaměření nádoru lékař ve spolupráci s radiologickým fyzikem určují nejvhodnější </a:t>
            </a:r>
            <a:r>
              <a:rPr lang="cs-CZ" altLang="cs-CZ" sz="2400" b="1" dirty="0">
                <a:latin typeface="Tahoma" panose="020B0604030504040204" pitchFamily="34" charset="0"/>
              </a:rPr>
              <a:t>způsob ozáření</a:t>
            </a:r>
            <a:r>
              <a:rPr lang="cs-CZ" altLang="cs-CZ" sz="2400" dirty="0">
                <a:latin typeface="Tahoma" panose="020B0604030504040204" pitchFamily="34" charset="0"/>
              </a:rPr>
              <a:t>. Do oblasti nádoru se musí dostat maximum záření, naopak zdravé tkáně je nutné ozářit co nejméně a některým se pokud možno vyhnout. Kdyby nádor byl ozářen jen z jedné strany, tkáně před ním by byly ozářeny více než nádor a přivrácená strana nádoru více než strana odvrácená. Proto se používá ozáření z více stran. </a:t>
            </a:r>
          </a:p>
          <a:p>
            <a:pPr eaLnBrk="1" hangingPunct="1">
              <a:spcBef>
                <a:spcPct val="0"/>
              </a:spcBef>
              <a:buFontTx/>
              <a:buNone/>
            </a:pPr>
            <a:r>
              <a:rPr lang="cs-CZ" altLang="cs-CZ" sz="2400" dirty="0">
                <a:latin typeface="Tahoma" panose="020B0604030504040204" pitchFamily="34" charset="0"/>
              </a:rPr>
              <a:t>Plocha kůže, kterým záření vstupuje do těla, se nazývá </a:t>
            </a:r>
            <a:r>
              <a:rPr lang="cs-CZ" altLang="cs-CZ" sz="2400" b="1" dirty="0">
                <a:latin typeface="Tahoma" panose="020B0604030504040204" pitchFamily="34" charset="0"/>
              </a:rPr>
              <a:t>ozařovací pole</a:t>
            </a:r>
            <a:r>
              <a:rPr lang="cs-CZ" altLang="cs-CZ" sz="2400" dirty="0">
                <a:latin typeface="Tahoma" panose="020B0604030504040204" pitchFamily="34" charset="0"/>
              </a:rPr>
              <a:t>; ozáření z více stran bývá označováno jako ozáření z více polí. Někdy (nádory hrtanu, prostaty) se ozáření z více polí nahrazuje pohybovou terapií – během ozařování se zdroj pohybuje nad nemocným po kružnici (nebo její části), jejíž střed je v centru ozařovaného ložiska. V plánu je dále určen druh záření a jeho energie, denní a celková dávka záření a z toho vyplývající počet ozařovacích dní. </a:t>
            </a:r>
          </a:p>
          <a:p>
            <a:pPr eaLnBrk="1" hangingPunct="1">
              <a:spcBef>
                <a:spcPct val="0"/>
              </a:spcBef>
              <a:buFontTx/>
              <a:buNone/>
            </a:pPr>
            <a:r>
              <a:rPr lang="cs-CZ" altLang="cs-CZ" sz="2400" dirty="0">
                <a:latin typeface="Tahoma" panose="020B0604030504040204" pitchFamily="34" charset="0"/>
              </a:rPr>
              <a:t>Rozdělení celkové dávky do dílčích se označuje jako </a:t>
            </a:r>
            <a:r>
              <a:rPr lang="cs-CZ" altLang="cs-CZ" sz="2400" b="1" dirty="0">
                <a:latin typeface="Tahoma" panose="020B0604030504040204" pitchFamily="34" charset="0"/>
              </a:rPr>
              <a:t>frakcionace</a:t>
            </a:r>
            <a:r>
              <a:rPr lang="cs-CZ" altLang="cs-CZ" sz="2400" dirty="0">
                <a:latin typeface="Tahoma" panose="020B0604030504040204" pitchFamily="34" charset="0"/>
              </a:rPr>
              <a:t>.</a:t>
            </a:r>
          </a:p>
        </p:txBody>
      </p:sp>
    </p:spTree>
    <p:extLst>
      <p:ext uri="{BB962C8B-B14F-4D97-AF65-F5344CB8AC3E}">
        <p14:creationId xmlns:p14="http://schemas.microsoft.com/office/powerpoint/2010/main" val="3507572161"/>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1223D66C-C0D1-4B67-9955-65E2DA621AA3}"/>
              </a:ext>
            </a:extLst>
          </p:cNvPr>
          <p:cNvSpPr>
            <a:spLocks noGrp="1" noChangeArrowheads="1"/>
          </p:cNvSpPr>
          <p:nvPr>
            <p:ph type="title"/>
          </p:nvPr>
        </p:nvSpPr>
        <p:spPr>
          <a:xfrm>
            <a:off x="1992313" y="476250"/>
            <a:ext cx="2390501" cy="690398"/>
          </a:xfrm>
        </p:spPr>
        <p:txBody>
          <a:bodyPr/>
          <a:lstStyle/>
          <a:p>
            <a:pPr eaLnBrk="1" hangingPunct="1"/>
            <a:r>
              <a:rPr lang="cs-CZ" altLang="cs-CZ" sz="3600" b="1" dirty="0"/>
              <a:t>Simulátor</a:t>
            </a:r>
            <a:br>
              <a:rPr lang="cs-CZ" altLang="cs-CZ" sz="3600" b="1" dirty="0">
                <a:solidFill>
                  <a:schemeClr val="tx1"/>
                </a:solidFill>
              </a:rPr>
            </a:br>
            <a:endParaRPr lang="en-GB" altLang="cs-CZ" sz="3600" b="1" dirty="0">
              <a:solidFill>
                <a:schemeClr val="tx1"/>
              </a:solidFill>
            </a:endParaRPr>
          </a:p>
        </p:txBody>
      </p:sp>
      <p:sp>
        <p:nvSpPr>
          <p:cNvPr id="116739" name="Rectangle 3">
            <a:extLst>
              <a:ext uri="{FF2B5EF4-FFF2-40B4-BE49-F238E27FC236}">
                <a16:creationId xmlns:a16="http://schemas.microsoft.com/office/drawing/2014/main" id="{F0E7845D-CFE4-47BC-9FE0-99E72E3F2A67}"/>
              </a:ext>
            </a:extLst>
          </p:cNvPr>
          <p:cNvSpPr>
            <a:spLocks noChangeArrowheads="1"/>
          </p:cNvSpPr>
          <p:nvPr/>
        </p:nvSpPr>
        <p:spPr bwMode="auto">
          <a:xfrm>
            <a:off x="809297" y="1520956"/>
            <a:ext cx="6005841"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800" dirty="0">
                <a:latin typeface="Tahoma" panose="020B0604030504040204" pitchFamily="34" charset="0"/>
              </a:rPr>
              <a:t>Speciální rentgenový nebo CT přístroj sloužící k přesnému zaměření ložiska, které má být ozářeno. Aby byla zaručena vždy stejná poloha nemocného na simulátoru i na ozařovači, je v místnosti, kde je simulátor, systém laserových světel, která se promítají na povrch těla nemocného. Naprosto shodný systém světelných zaměřovačů je pak u ozařovače.</a:t>
            </a:r>
          </a:p>
        </p:txBody>
      </p:sp>
      <p:pic>
        <p:nvPicPr>
          <p:cNvPr id="116740" name="Picture 4" descr="Radioterapeutický simulátor Acuity">
            <a:extLst>
              <a:ext uri="{FF2B5EF4-FFF2-40B4-BE49-F238E27FC236}">
                <a16:creationId xmlns:a16="http://schemas.microsoft.com/office/drawing/2014/main" id="{DA0CCC8B-6F46-46C6-BE79-71565A709F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8889" y="692882"/>
            <a:ext cx="3069621" cy="5328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1" name="Rectangle 5">
            <a:extLst>
              <a:ext uri="{FF2B5EF4-FFF2-40B4-BE49-F238E27FC236}">
                <a16:creationId xmlns:a16="http://schemas.microsoft.com/office/drawing/2014/main" id="{AF1C39B4-4991-452B-AEFD-2895990B58BA}"/>
              </a:ext>
            </a:extLst>
          </p:cNvPr>
          <p:cNvSpPr>
            <a:spLocks noChangeArrowheads="1"/>
          </p:cNvSpPr>
          <p:nvPr/>
        </p:nvSpPr>
        <p:spPr bwMode="auto">
          <a:xfrm>
            <a:off x="7391400" y="6165851"/>
            <a:ext cx="29670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400">
                <a:latin typeface="Tahoma" panose="020B0604030504040204" pitchFamily="34" charset="0"/>
              </a:rPr>
              <a:t>Radioterapeutický simulátor Acuity</a:t>
            </a:r>
            <a:r>
              <a:rPr lang="cs-CZ" altLang="cs-CZ" sz="1800">
                <a:latin typeface="Tahoma" panose="020B0604030504040204" pitchFamily="34" charset="0"/>
              </a:rPr>
              <a:t> </a:t>
            </a:r>
          </a:p>
        </p:txBody>
      </p:sp>
    </p:spTree>
    <p:extLst>
      <p:ext uri="{BB962C8B-B14F-4D97-AF65-F5344CB8AC3E}">
        <p14:creationId xmlns:p14="http://schemas.microsoft.com/office/powerpoint/2010/main" val="3568426391"/>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526353C9-0C20-4058-AAE4-9C1D6CE2668B}"/>
              </a:ext>
            </a:extLst>
          </p:cNvPr>
          <p:cNvSpPr>
            <a:spLocks noGrp="1" noChangeArrowheads="1"/>
          </p:cNvSpPr>
          <p:nvPr>
            <p:ph type="body" idx="1"/>
          </p:nvPr>
        </p:nvSpPr>
        <p:spPr>
          <a:xfrm>
            <a:off x="1587063" y="1268414"/>
            <a:ext cx="9701048" cy="5329237"/>
          </a:xfrm>
          <a:solidFill>
            <a:schemeClr val="bg1">
              <a:alpha val="30196"/>
            </a:schemeClr>
          </a:solidFill>
        </p:spPr>
        <p:txBody>
          <a:bodyPr/>
          <a:lstStyle/>
          <a:p>
            <a:pPr eaLnBrk="1" hangingPunct="1">
              <a:lnSpc>
                <a:spcPct val="100000"/>
              </a:lnSpc>
              <a:buFontTx/>
              <a:buNone/>
            </a:pPr>
            <a:r>
              <a:rPr lang="cs-CZ" altLang="cs-CZ" sz="2000" dirty="0"/>
              <a:t>Pro ozařování povrchových nádorů musíme použít záření o nízké energii, pro hluboké nádory musí být energie podstatně vyšší.  </a:t>
            </a:r>
          </a:p>
          <a:p>
            <a:pPr eaLnBrk="1" hangingPunct="1">
              <a:lnSpc>
                <a:spcPct val="100000"/>
              </a:lnSpc>
              <a:buFontTx/>
              <a:buNone/>
            </a:pPr>
            <a:r>
              <a:rPr lang="cs-CZ" altLang="cs-CZ" sz="2000" dirty="0"/>
              <a:t>V radioterapii se používají především zdroje brzdného záření (urychlovače pro tzv. </a:t>
            </a:r>
            <a:r>
              <a:rPr lang="cs-CZ" altLang="cs-CZ" sz="2000" dirty="0" err="1"/>
              <a:t>megavoltážní</a:t>
            </a:r>
            <a:r>
              <a:rPr lang="cs-CZ" altLang="cs-CZ" sz="2000" dirty="0"/>
              <a:t> terapii) ale též kobalt-60 jako zdroj </a:t>
            </a:r>
            <a:r>
              <a:rPr lang="cs-CZ" altLang="cs-CZ" sz="2000" dirty="0">
                <a:latin typeface="Symbol" panose="05050102010706020507" pitchFamily="18" charset="2"/>
              </a:rPr>
              <a:t>g</a:t>
            </a:r>
            <a:r>
              <a:rPr lang="cs-CZ" altLang="cs-CZ" sz="2000" dirty="0"/>
              <a:t>-záření. Dávka záření je optimalizována pomocí simulátorů. Aby bylo dosaženo maximální selektivity při ozařování hluboce uložených nádorů, musí být použita vhodná </a:t>
            </a:r>
            <a:r>
              <a:rPr lang="cs-CZ" altLang="cs-CZ" sz="2000" b="1" dirty="0"/>
              <a:t>geometrie ozařování</a:t>
            </a:r>
            <a:r>
              <a:rPr lang="cs-CZ" altLang="cs-CZ" sz="2000" dirty="0"/>
              <a:t>:</a:t>
            </a:r>
          </a:p>
          <a:p>
            <a:pPr eaLnBrk="1" hangingPunct="1">
              <a:lnSpc>
                <a:spcPct val="100000"/>
              </a:lnSpc>
              <a:buFontTx/>
              <a:buNone/>
            </a:pPr>
            <a:endParaRPr lang="cs-CZ" altLang="cs-CZ" sz="1200" dirty="0"/>
          </a:p>
          <a:p>
            <a:pPr eaLnBrk="1" hangingPunct="1">
              <a:lnSpc>
                <a:spcPct val="100000"/>
              </a:lnSpc>
              <a:buFont typeface="Wingdings" panose="05000000000000000000" pitchFamily="2" charset="2"/>
              <a:buChar char="Ø"/>
            </a:pPr>
            <a:r>
              <a:rPr lang="cs-CZ" altLang="cs-CZ" sz="2000" b="1" dirty="0"/>
              <a:t>Efekt ohniskové vzdálenosti.</a:t>
            </a:r>
            <a:r>
              <a:rPr lang="cs-CZ" altLang="cs-CZ" sz="2000" dirty="0"/>
              <a:t> Intenzita záření klesá s druhou mocninou vzdálenosti. Poměr povrchové a hloubkové dávky je vyšší, když ozařujeme z krátké vzdálenosti. Z tohoto důvodu jsou povrchové léze ozařovány měkkým zářením z krátké vzdálenosti (</a:t>
            </a:r>
            <a:r>
              <a:rPr lang="cs-CZ" altLang="cs-CZ" sz="2000" b="1" dirty="0"/>
              <a:t>kontaktní terapie, </a:t>
            </a:r>
            <a:r>
              <a:rPr lang="cs-CZ" altLang="cs-CZ" sz="2000" b="1" dirty="0" err="1"/>
              <a:t>brachyterapie</a:t>
            </a:r>
            <a:r>
              <a:rPr lang="cs-CZ" altLang="cs-CZ" sz="2000" dirty="0"/>
              <a:t>). Hluboce uložené nádory se ozařují pronikavějším zářením z větší vzdálenosti (</a:t>
            </a:r>
            <a:r>
              <a:rPr lang="cs-CZ" altLang="cs-CZ" sz="2000" b="1" dirty="0" err="1"/>
              <a:t>teleterapie</a:t>
            </a:r>
            <a:r>
              <a:rPr lang="cs-CZ" altLang="cs-CZ" sz="2000" dirty="0"/>
              <a:t>).</a:t>
            </a:r>
          </a:p>
          <a:p>
            <a:pPr eaLnBrk="1" hangingPunct="1">
              <a:lnSpc>
                <a:spcPct val="100000"/>
              </a:lnSpc>
              <a:buFont typeface="Wingdings" panose="05000000000000000000" pitchFamily="2" charset="2"/>
              <a:buNone/>
            </a:pPr>
            <a:endParaRPr lang="cs-CZ" altLang="cs-CZ" sz="1200" dirty="0"/>
          </a:p>
          <a:p>
            <a:pPr eaLnBrk="1" hangingPunct="1">
              <a:lnSpc>
                <a:spcPct val="100000"/>
              </a:lnSpc>
              <a:buFont typeface="Wingdings" panose="05000000000000000000" pitchFamily="2" charset="2"/>
              <a:buChar char="Ø"/>
            </a:pPr>
            <a:r>
              <a:rPr lang="cs-CZ" altLang="cs-CZ" sz="2000" dirty="0"/>
              <a:t>Ozařování z různých směrů nebo pohybujícím se zdrojem. Léze musí být </a:t>
            </a:r>
            <a:r>
              <a:rPr lang="cs-CZ" altLang="cs-CZ" sz="2000" b="1" dirty="0"/>
              <a:t>přesně lokalizována</a:t>
            </a:r>
            <a:r>
              <a:rPr lang="cs-CZ" altLang="cs-CZ" sz="2000" dirty="0"/>
              <a:t>, ozařovací podmínky musí být reprodukovatelné. </a:t>
            </a:r>
            <a:r>
              <a:rPr lang="cs-CZ" altLang="cs-CZ" sz="2000" b="1" dirty="0"/>
              <a:t>Výhoda</a:t>
            </a:r>
            <a:r>
              <a:rPr lang="cs-CZ" altLang="cs-CZ" sz="2000" dirty="0"/>
              <a:t>: Dávka absorbovaná v lézi (nádoru) je vysoká – svazky záření se v ní protínají. Dávka absorbovaná okolními tkáněmi je nižší.</a:t>
            </a:r>
          </a:p>
        </p:txBody>
      </p:sp>
      <p:sp>
        <p:nvSpPr>
          <p:cNvPr id="118787" name="Rectangle 3">
            <a:extLst>
              <a:ext uri="{FF2B5EF4-FFF2-40B4-BE49-F238E27FC236}">
                <a16:creationId xmlns:a16="http://schemas.microsoft.com/office/drawing/2014/main" id="{7702F6DA-9AFC-4B62-8774-E15285AE6489}"/>
              </a:ext>
            </a:extLst>
          </p:cNvPr>
          <p:cNvSpPr>
            <a:spLocks noGrp="1" noChangeArrowheads="1"/>
          </p:cNvSpPr>
          <p:nvPr>
            <p:ph type="title"/>
          </p:nvPr>
        </p:nvSpPr>
        <p:spPr>
          <a:xfrm>
            <a:off x="1981200" y="274638"/>
            <a:ext cx="5407572" cy="645592"/>
          </a:xfrm>
        </p:spPr>
        <p:txBody>
          <a:bodyPr/>
          <a:lstStyle/>
          <a:p>
            <a:pPr eaLnBrk="1" hangingPunct="1"/>
            <a:r>
              <a:rPr lang="en-GB" altLang="cs-CZ" b="1" dirty="0" err="1"/>
              <a:t>Geometr</a:t>
            </a:r>
            <a:r>
              <a:rPr lang="cs-CZ" altLang="cs-CZ" b="1" dirty="0" err="1"/>
              <a:t>ie</a:t>
            </a:r>
            <a:r>
              <a:rPr lang="cs-CZ" altLang="cs-CZ" b="1" dirty="0"/>
              <a:t> ozařování</a:t>
            </a:r>
            <a:endParaRPr lang="en-GB" altLang="cs-CZ" b="1" dirty="0"/>
          </a:p>
        </p:txBody>
      </p:sp>
    </p:spTree>
    <p:extLst>
      <p:ext uri="{BB962C8B-B14F-4D97-AF65-F5344CB8AC3E}">
        <p14:creationId xmlns:p14="http://schemas.microsoft.com/office/powerpoint/2010/main" val="35073419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C9B0F671-25C1-4737-B695-628FC8EDA532}"/>
              </a:ext>
            </a:extLst>
          </p:cNvPr>
          <p:cNvSpPr>
            <a:spLocks noGrp="1" noChangeArrowheads="1"/>
          </p:cNvSpPr>
          <p:nvPr>
            <p:ph type="title"/>
          </p:nvPr>
        </p:nvSpPr>
        <p:spPr>
          <a:xfrm>
            <a:off x="812800" y="503238"/>
            <a:ext cx="5283200" cy="778098"/>
          </a:xfrm>
        </p:spPr>
        <p:txBody>
          <a:bodyPr/>
          <a:lstStyle/>
          <a:p>
            <a:pPr eaLnBrk="1" hangingPunct="1"/>
            <a:r>
              <a:rPr lang="cs-CZ" altLang="cs-CZ" b="1" dirty="0"/>
              <a:t>Geometrie ozařování</a:t>
            </a:r>
            <a:endParaRPr lang="en-GB" altLang="cs-CZ" b="1" dirty="0"/>
          </a:p>
        </p:txBody>
      </p:sp>
      <p:sp>
        <p:nvSpPr>
          <p:cNvPr id="120835" name="Rectangle 3">
            <a:extLst>
              <a:ext uri="{FF2B5EF4-FFF2-40B4-BE49-F238E27FC236}">
                <a16:creationId xmlns:a16="http://schemas.microsoft.com/office/drawing/2014/main" id="{A6C5A44F-920C-447D-97EB-C01D2CB42B7C}"/>
              </a:ext>
            </a:extLst>
          </p:cNvPr>
          <p:cNvSpPr>
            <a:spLocks noGrp="1" noChangeArrowheads="1"/>
          </p:cNvSpPr>
          <p:nvPr>
            <p:ph type="body" sz="half" idx="1"/>
          </p:nvPr>
        </p:nvSpPr>
        <p:spPr>
          <a:solidFill>
            <a:schemeClr val="bg1">
              <a:alpha val="30196"/>
            </a:schemeClr>
          </a:solidFill>
        </p:spPr>
        <p:txBody>
          <a:bodyPr/>
          <a:lstStyle/>
          <a:p>
            <a:pPr marL="0" indent="0" eaLnBrk="1" hangingPunct="1">
              <a:buFontTx/>
              <a:buNone/>
            </a:pPr>
            <a:r>
              <a:rPr lang="cs-CZ" altLang="cs-CZ" sz="2800" dirty="0"/>
              <a:t>Účinnost reparačních procesů je u většiny normálních tkání vyšší než u tkáně nádorové</a:t>
            </a:r>
            <a:r>
              <a:rPr lang="en-GB" altLang="cs-CZ" sz="2800" dirty="0"/>
              <a:t>. </a:t>
            </a:r>
            <a:r>
              <a:rPr lang="cs-CZ" altLang="cs-CZ" sz="2800" dirty="0"/>
              <a:t>Proto se terapeutické dávky rozdělují do určitého počtu frakcí nebo se používá „pohybová terapie“ šetřící normální tkáně.</a:t>
            </a:r>
            <a:r>
              <a:rPr lang="en-GB" altLang="cs-CZ" sz="2800" dirty="0"/>
              <a:t> </a:t>
            </a:r>
          </a:p>
        </p:txBody>
      </p:sp>
      <p:sp>
        <p:nvSpPr>
          <p:cNvPr id="120836" name="Text Box 7">
            <a:extLst>
              <a:ext uri="{FF2B5EF4-FFF2-40B4-BE49-F238E27FC236}">
                <a16:creationId xmlns:a16="http://schemas.microsoft.com/office/drawing/2014/main" id="{DFA8D8A3-C38D-42B8-ABDD-579835D71ECB}"/>
              </a:ext>
            </a:extLst>
          </p:cNvPr>
          <p:cNvSpPr txBox="1">
            <a:spLocks noChangeArrowheads="1"/>
          </p:cNvSpPr>
          <p:nvPr/>
        </p:nvSpPr>
        <p:spPr bwMode="auto">
          <a:xfrm>
            <a:off x="6749777" y="5216302"/>
            <a:ext cx="3168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tabLst>
                <a:tab pos="2593975" algn="l"/>
              </a:tabLst>
              <a:defRPr sz="3200">
                <a:solidFill>
                  <a:schemeClr val="tx1"/>
                </a:solidFill>
                <a:latin typeface="Arial" panose="020B0604020202020204" pitchFamily="34" charset="0"/>
              </a:defRPr>
            </a:lvl1pPr>
            <a:lvl2pPr marL="742950" indent="-285750">
              <a:spcBef>
                <a:spcPct val="20000"/>
              </a:spcBef>
              <a:buChar char="–"/>
              <a:tabLst>
                <a:tab pos="2593975" algn="l"/>
              </a:tabLst>
              <a:defRPr sz="2800">
                <a:solidFill>
                  <a:schemeClr val="tx1"/>
                </a:solidFill>
                <a:latin typeface="Arial" panose="020B0604020202020204" pitchFamily="34" charset="0"/>
              </a:defRPr>
            </a:lvl2pPr>
            <a:lvl3pPr marL="1143000" indent="-228600">
              <a:spcBef>
                <a:spcPct val="20000"/>
              </a:spcBef>
              <a:buChar char="•"/>
              <a:tabLst>
                <a:tab pos="2593975" algn="l"/>
              </a:tabLst>
              <a:defRPr sz="2400">
                <a:solidFill>
                  <a:schemeClr val="tx1"/>
                </a:solidFill>
                <a:latin typeface="Arial" panose="020B0604020202020204" pitchFamily="34" charset="0"/>
              </a:defRPr>
            </a:lvl3pPr>
            <a:lvl4pPr marL="1600200" indent="-228600">
              <a:spcBef>
                <a:spcPct val="20000"/>
              </a:spcBef>
              <a:buChar char="–"/>
              <a:tabLst>
                <a:tab pos="2593975" algn="l"/>
              </a:tabLst>
              <a:defRPr sz="2000">
                <a:solidFill>
                  <a:schemeClr val="tx1"/>
                </a:solidFill>
                <a:latin typeface="Arial" panose="020B0604020202020204" pitchFamily="34" charset="0"/>
              </a:defRPr>
            </a:lvl4pPr>
            <a:lvl5pPr marL="2057400" indent="-228600">
              <a:spcBef>
                <a:spcPct val="20000"/>
              </a:spcBef>
              <a:buChar char="»"/>
              <a:tabLst>
                <a:tab pos="259397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9pPr>
          </a:lstStyle>
          <a:p>
            <a:pPr eaLnBrk="1" hangingPunct="1">
              <a:spcBef>
                <a:spcPct val="50000"/>
              </a:spcBef>
              <a:buFontTx/>
              <a:buNone/>
            </a:pPr>
            <a:r>
              <a:rPr lang="cs-CZ" altLang="cs-CZ" sz="2400" dirty="0"/>
              <a:t>„pohybová terapie“</a:t>
            </a:r>
            <a:endParaRPr lang="en-GB" altLang="cs-CZ" sz="2400" dirty="0"/>
          </a:p>
        </p:txBody>
      </p:sp>
      <p:pic>
        <p:nvPicPr>
          <p:cNvPr id="120837" name="Picture 9" descr="geometrie">
            <a:extLst>
              <a:ext uri="{FF2B5EF4-FFF2-40B4-BE49-F238E27FC236}">
                <a16:creationId xmlns:a16="http://schemas.microsoft.com/office/drawing/2014/main" id="{FE341646-1F20-4432-9072-EE9D8B5C1846}"/>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096000" y="1471613"/>
            <a:ext cx="4911649" cy="3554412"/>
          </a:xfrm>
          <a:noFill/>
        </p:spPr>
      </p:pic>
    </p:spTree>
    <p:extLst>
      <p:ext uri="{BB962C8B-B14F-4D97-AF65-F5344CB8AC3E}">
        <p14:creationId xmlns:p14="http://schemas.microsoft.com/office/powerpoint/2010/main" val="42140772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a:extLst>
              <a:ext uri="{FF2B5EF4-FFF2-40B4-BE49-F238E27FC236}">
                <a16:creationId xmlns:a16="http://schemas.microsoft.com/office/drawing/2014/main" id="{79729609-E4D2-4EEE-837F-A3FE46893065}"/>
              </a:ext>
            </a:extLst>
          </p:cNvPr>
          <p:cNvSpPr>
            <a:spLocks noGrp="1" noChangeArrowheads="1"/>
          </p:cNvSpPr>
          <p:nvPr>
            <p:ph type="ctrTitle"/>
          </p:nvPr>
        </p:nvSpPr>
        <p:spPr>
          <a:xfrm>
            <a:off x="2866939" y="944562"/>
            <a:ext cx="8135938" cy="4968875"/>
          </a:xfrm>
        </p:spPr>
        <p:txBody>
          <a:bodyPr/>
          <a:lstStyle/>
          <a:p>
            <a:pPr algn="l" eaLnBrk="1" hangingPunct="1"/>
            <a:r>
              <a:rPr lang="en-GB" altLang="cs-CZ" sz="3200" dirty="0"/>
              <a:t>Autor:</a:t>
            </a:r>
            <a:br>
              <a:rPr lang="cs-CZ" altLang="cs-CZ" sz="3200" dirty="0"/>
            </a:br>
            <a:r>
              <a:rPr lang="en-GB" altLang="cs-CZ" sz="2800" dirty="0">
                <a:solidFill>
                  <a:schemeClr val="tx1"/>
                </a:solidFill>
              </a:rPr>
              <a:t>Vojtěch Mornstein</a:t>
            </a:r>
            <a:r>
              <a:rPr lang="cs-CZ" altLang="cs-CZ" sz="2800" dirty="0">
                <a:solidFill>
                  <a:schemeClr val="tx1"/>
                </a:solidFill>
              </a:rPr>
              <a:t>, Ivo Hrazdira, Marek Dostál</a:t>
            </a:r>
            <a:br>
              <a:rPr lang="en-GB" altLang="cs-CZ" sz="2800" dirty="0"/>
            </a:br>
            <a:br>
              <a:rPr lang="en-GB" altLang="cs-CZ" sz="2800" dirty="0"/>
            </a:br>
            <a:r>
              <a:rPr lang="cs-CZ" altLang="cs-CZ" sz="3200" dirty="0"/>
              <a:t>Obsahová spolupráce</a:t>
            </a:r>
            <a:r>
              <a:rPr lang="en-GB" altLang="cs-CZ" sz="3200" dirty="0"/>
              <a:t>: </a:t>
            </a:r>
            <a:br>
              <a:rPr lang="en-GB" altLang="cs-CZ" sz="2800" dirty="0"/>
            </a:br>
            <a:r>
              <a:rPr lang="en-GB" altLang="cs-CZ" sz="2800" dirty="0">
                <a:solidFill>
                  <a:schemeClr val="tx1"/>
                </a:solidFill>
              </a:rPr>
              <a:t>Carmel J. Caruana</a:t>
            </a:r>
            <a:br>
              <a:rPr lang="en-GB" altLang="cs-CZ" sz="2800" dirty="0"/>
            </a:br>
            <a:br>
              <a:rPr lang="en-GB" altLang="cs-CZ" sz="2800" dirty="0"/>
            </a:br>
            <a:br>
              <a:rPr lang="en-GB" altLang="cs-CZ" sz="2800" dirty="0"/>
            </a:br>
            <a:br>
              <a:rPr lang="cs-CZ" altLang="cs-CZ" sz="2800" dirty="0">
                <a:solidFill>
                  <a:schemeClr val="bg1"/>
                </a:solidFill>
              </a:rPr>
            </a:br>
            <a:r>
              <a:rPr lang="cs-CZ" altLang="cs-CZ" sz="2800" dirty="0">
                <a:solidFill>
                  <a:srgbClr val="0000DC"/>
                </a:solidFill>
              </a:rPr>
              <a:t>Poslední revize a ozvučení</a:t>
            </a:r>
            <a:r>
              <a:rPr lang="en-GB" altLang="cs-CZ" sz="2800" dirty="0">
                <a:solidFill>
                  <a:srgbClr val="0000DC"/>
                </a:solidFill>
              </a:rPr>
              <a:t>: </a:t>
            </a:r>
            <a:r>
              <a:rPr lang="cs-CZ" altLang="cs-CZ" sz="2800">
                <a:solidFill>
                  <a:srgbClr val="0000DC"/>
                </a:solidFill>
              </a:rPr>
              <a:t>září</a:t>
            </a:r>
            <a:r>
              <a:rPr lang="cs-CZ" altLang="cs-CZ" sz="2800">
                <a:solidFill>
                  <a:schemeClr val="tx1"/>
                </a:solidFill>
              </a:rPr>
              <a:t> 2024</a:t>
            </a:r>
            <a:endParaRPr lang="en-GB" altLang="cs-CZ" sz="2800" dirty="0">
              <a:solidFill>
                <a:schemeClr val="tx1"/>
              </a:solidFill>
            </a:endParaRPr>
          </a:p>
        </p:txBody>
      </p:sp>
    </p:spTree>
    <p:extLst>
      <p:ext uri="{BB962C8B-B14F-4D97-AF65-F5344CB8AC3E}">
        <p14:creationId xmlns:p14="http://schemas.microsoft.com/office/powerpoint/2010/main" val="14659613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iterate type="lt">
                                    <p:tmPct val="0"/>
                                  </p:iterate>
                                  <p:childTnLst>
                                    <p:set>
                                      <p:cBhvr>
                                        <p:cTn id="6" dur="1" fill="hold">
                                          <p:stCondLst>
                                            <p:cond delay="0"/>
                                          </p:stCondLst>
                                        </p:cTn>
                                        <p:tgtEl>
                                          <p:spTgt spid="394242"/>
                                        </p:tgtEl>
                                        <p:attrNameLst>
                                          <p:attrName>style.visibility</p:attrName>
                                        </p:attrNameLst>
                                      </p:cBhvr>
                                      <p:to>
                                        <p:strVal val="visible"/>
                                      </p:to>
                                    </p:set>
                                    <p:animEffect transition="in" filter="slide(fromBottom)">
                                      <p:cBhvr>
                                        <p:cTn id="7" dur="2000"/>
                                        <p:tgtEl>
                                          <p:spTgt spid="394242"/>
                                        </p:tgtEl>
                                      </p:cBhvr>
                                    </p:animEffect>
                                  </p:childTnLst>
                                </p:cTn>
                              </p:par>
                            </p:childTnLst>
                          </p:cTn>
                        </p:par>
                        <p:par>
                          <p:cTn id="8" fill="hold" nodeType="afterGroup">
                            <p:stCondLst>
                              <p:cond delay="2000"/>
                            </p:stCondLst>
                            <p:childTnLst>
                              <p:par>
                                <p:cTn id="9" presetID="28" presetClass="emph" presetSubtype="0" fill="hold" grpId="1" nodeType="afterEffect">
                                  <p:stCondLst>
                                    <p:cond delay="0"/>
                                  </p:stCondLst>
                                  <p:iterate type="lt">
                                    <p:tmPct val="10000"/>
                                  </p:iterate>
                                  <p:childTnLst>
                                    <p:animClr clrSpc="rgb" dir="cw">
                                      <p:cBhvr override="childStyle">
                                        <p:cTn id="10" dur="1000" fill="hold"/>
                                        <p:tgtEl>
                                          <p:spTgt spid="394242"/>
                                        </p:tgtEl>
                                        <p:attrNameLst>
                                          <p:attrName>style.color</p:attrName>
                                        </p:attrNameLst>
                                      </p:cBhvr>
                                      <p:to>
                                        <a:schemeClr val="accent1"/>
                                      </p:to>
                                    </p:animClr>
                                    <p:animClr clrSpc="rgb" dir="cw">
                                      <p:cBhvr>
                                        <p:cTn id="11" dur="1000" fill="hold"/>
                                        <p:tgtEl>
                                          <p:spTgt spid="394242"/>
                                        </p:tgtEl>
                                        <p:attrNameLst>
                                          <p:attrName>fillcolor</p:attrName>
                                        </p:attrNameLst>
                                      </p:cBhvr>
                                      <p:to>
                                        <a:schemeClr val="accent1"/>
                                      </p:to>
                                    </p:animClr>
                                    <p:set>
                                      <p:cBhvr>
                                        <p:cTn id="12" dur="1000" fill="hold"/>
                                        <p:tgtEl>
                                          <p:spTgt spid="394242"/>
                                        </p:tgtEl>
                                        <p:attrNameLst>
                                          <p:attrName>fill.type</p:attrName>
                                        </p:attrNameLst>
                                      </p:cBhvr>
                                      <p:to>
                                        <p:strVal val="solid"/>
                                      </p:to>
                                    </p:set>
                                    <p:anim to="1.5" calcmode="lin" valueType="num">
                                      <p:cBhvr override="childStyle">
                                        <p:cTn id="13" dur="1000" fill="hold"/>
                                        <p:tgtEl>
                                          <p:spTgt spid="394242"/>
                                        </p:tgtEl>
                                        <p:attrNameLst>
                                          <p:attrName>style.fontSize</p:attrName>
                                        </p:attrNameLst>
                                      </p:cBhvr>
                                    </p:anim>
                                  </p:childTnLst>
                                </p:cTn>
                              </p:par>
                            </p:childTnLst>
                          </p:cTn>
                        </p:par>
                        <p:par>
                          <p:cTn id="14" fill="hold" nodeType="afterGroup">
                            <p:stCondLst>
                              <p:cond delay="14100"/>
                            </p:stCondLst>
                            <p:childTnLst>
                              <p:par>
                                <p:cTn id="15" presetID="19" presetClass="exit" presetSubtype="10" fill="hold" grpId="2" nodeType="afterEffect">
                                  <p:stCondLst>
                                    <p:cond delay="0"/>
                                  </p:stCondLst>
                                  <p:iterate type="lt">
                                    <p:tmPct val="0"/>
                                  </p:iterate>
                                  <p:childTnLst>
                                    <p:anim calcmode="lin" valueType="num">
                                      <p:cBhvr>
                                        <p:cTn id="16" dur="3000"/>
                                        <p:tgtEl>
                                          <p:spTgt spid="394242"/>
                                        </p:tgtEl>
                                        <p:attrNameLst>
                                          <p:attrName>ppt_h</p:attrName>
                                        </p:attrNameLst>
                                      </p:cBhvr>
                                      <p:tavLst>
                                        <p:tav tm="0">
                                          <p:val>
                                            <p:strVal val="ppt_h"/>
                                          </p:val>
                                        </p:tav>
                                        <p:tav tm="100000">
                                          <p:val>
                                            <p:strVal val="ppt_h"/>
                                          </p:val>
                                        </p:tav>
                                      </p:tavLst>
                                    </p:anim>
                                    <p:anim calcmode="lin" valueType="num">
                                      <p:cBhvr>
                                        <p:cTn id="17" dur="3000"/>
                                        <p:tgtEl>
                                          <p:spTgt spid="39424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8" dur="1" fill="hold">
                                          <p:stCondLst>
                                            <p:cond delay="2999"/>
                                          </p:stCondLst>
                                        </p:cTn>
                                        <p:tgtEl>
                                          <p:spTgt spid="3942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2" grpId="0"/>
      <p:bldP spid="394242" grpId="1"/>
      <p:bldP spid="394242"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id="{B87ED86B-6930-4534-9B8F-2115B32272AC}"/>
              </a:ext>
            </a:extLst>
          </p:cNvPr>
          <p:cNvSpPr>
            <a:spLocks noGrp="1" noChangeArrowheads="1"/>
          </p:cNvSpPr>
          <p:nvPr>
            <p:ph type="body" sz="half" idx="1"/>
          </p:nvPr>
        </p:nvSpPr>
        <p:spPr>
          <a:xfrm>
            <a:off x="1518699" y="1196976"/>
            <a:ext cx="8609551" cy="5184775"/>
          </a:xfrm>
          <a:solidFill>
            <a:schemeClr val="bg1">
              <a:alpha val="30196"/>
            </a:schemeClr>
          </a:solidFill>
        </p:spPr>
        <p:txBody>
          <a:bodyPr/>
          <a:lstStyle/>
          <a:p>
            <a:pPr marL="0" indent="0" eaLnBrk="1" hangingPunct="1">
              <a:lnSpc>
                <a:spcPct val="100000"/>
              </a:lnSpc>
              <a:buFontTx/>
              <a:buNone/>
            </a:pPr>
            <a:r>
              <a:rPr lang="cs-CZ" altLang="cs-CZ" sz="2400" dirty="0"/>
              <a:t>Posledně uvedená rovnice se řeší integrací (</a:t>
            </a:r>
            <a:r>
              <a:rPr lang="cs-CZ" altLang="cs-CZ" sz="2400" i="1" dirty="0"/>
              <a:t>N</a:t>
            </a:r>
            <a:r>
              <a:rPr lang="cs-CZ" altLang="cs-CZ" sz="2400" i="1" baseline="-25000" dirty="0"/>
              <a:t>0</a:t>
            </a:r>
            <a:r>
              <a:rPr lang="cs-CZ" altLang="cs-CZ" sz="2400" baseline="-25000" dirty="0"/>
              <a:t> </a:t>
            </a:r>
            <a:r>
              <a:rPr lang="cs-CZ" altLang="cs-CZ" sz="2400" dirty="0"/>
              <a:t>je původní počet jader v čase </a:t>
            </a:r>
            <a:r>
              <a:rPr lang="cs-CZ" altLang="cs-CZ" sz="2400" i="1" dirty="0"/>
              <a:t>t</a:t>
            </a:r>
            <a:r>
              <a:rPr lang="cs-CZ" altLang="cs-CZ" sz="2400" dirty="0"/>
              <a:t> = 0)</a:t>
            </a:r>
            <a:r>
              <a:rPr lang="en-GB" altLang="cs-CZ" sz="2400" dirty="0"/>
              <a:t>:</a:t>
            </a:r>
            <a:endParaRPr lang="cs-CZ" altLang="cs-CZ" sz="2400" dirty="0"/>
          </a:p>
          <a:p>
            <a:pPr marL="0" indent="0" eaLnBrk="1" hangingPunct="1">
              <a:lnSpc>
                <a:spcPct val="100000"/>
              </a:lnSpc>
              <a:buFontTx/>
              <a:buNone/>
            </a:pPr>
            <a:endParaRPr lang="en-GB" altLang="cs-CZ" sz="2400" i="1" dirty="0"/>
          </a:p>
          <a:p>
            <a:pPr marL="0" indent="0" algn="ctr" eaLnBrk="1" hangingPunct="1">
              <a:lnSpc>
                <a:spcPct val="100000"/>
              </a:lnSpc>
              <a:buFontTx/>
              <a:buNone/>
            </a:pPr>
            <a:r>
              <a:rPr lang="en-GB" altLang="cs-CZ" sz="2400" i="1" dirty="0" err="1"/>
              <a:t>N</a:t>
            </a:r>
            <a:r>
              <a:rPr lang="en-GB" altLang="cs-CZ" sz="2400" i="1" baseline="-25000" dirty="0" err="1"/>
              <a:t>t</a:t>
            </a:r>
            <a:r>
              <a:rPr lang="en-GB" altLang="cs-CZ" sz="2400" i="1" dirty="0"/>
              <a:t> = N</a:t>
            </a:r>
            <a:r>
              <a:rPr lang="en-GB" altLang="cs-CZ" sz="2400" i="1" baseline="-25000" dirty="0"/>
              <a:t>0</a:t>
            </a:r>
            <a:r>
              <a:rPr lang="en-GB" altLang="cs-CZ" sz="2400" dirty="0"/>
              <a:t>·e</a:t>
            </a:r>
            <a:r>
              <a:rPr lang="en-GB" altLang="cs-CZ" sz="2400" baseline="30000" dirty="0"/>
              <a:t>-</a:t>
            </a:r>
            <a:r>
              <a:rPr lang="en-GB" altLang="cs-CZ" sz="2400" baseline="30000" dirty="0">
                <a:latin typeface="Symbol" panose="05050102010706020507" pitchFamily="18" charset="2"/>
              </a:rPr>
              <a:t>l</a:t>
            </a:r>
            <a:r>
              <a:rPr lang="en-GB" altLang="cs-CZ" sz="2400" i="1" baseline="30000" dirty="0"/>
              <a:t>t</a:t>
            </a:r>
          </a:p>
          <a:p>
            <a:pPr marL="0" indent="0" algn="ctr" eaLnBrk="1" hangingPunct="1">
              <a:lnSpc>
                <a:spcPct val="100000"/>
              </a:lnSpc>
              <a:buFontTx/>
              <a:buNone/>
            </a:pPr>
            <a:endParaRPr lang="en-GB" altLang="cs-CZ" sz="2400" i="1" baseline="30000" dirty="0"/>
          </a:p>
          <a:p>
            <a:pPr marL="0" indent="0" eaLnBrk="1" hangingPunct="1">
              <a:lnSpc>
                <a:spcPct val="100000"/>
              </a:lnSpc>
              <a:buFontTx/>
              <a:buNone/>
            </a:pPr>
            <a:r>
              <a:rPr lang="cs-CZ" altLang="cs-CZ" sz="2400" dirty="0"/>
              <a:t>V oblasti nukleární medicíny a radioterapie je užitečnější rovnicí</a:t>
            </a:r>
            <a:r>
              <a:rPr lang="en-GB" altLang="cs-CZ" sz="2400" dirty="0"/>
              <a:t> (</a:t>
            </a:r>
            <a:r>
              <a:rPr lang="cs-CZ" altLang="cs-CZ" sz="2400" dirty="0"/>
              <a:t>získáme ji dělením předchozí rovnice časovým intervalem na obou stranách</a:t>
            </a:r>
            <a:r>
              <a:rPr lang="en-GB" altLang="cs-CZ" sz="2400" dirty="0"/>
              <a:t>):</a:t>
            </a:r>
            <a:endParaRPr lang="cs-CZ" altLang="cs-CZ" sz="2400" dirty="0"/>
          </a:p>
          <a:p>
            <a:pPr marL="0" indent="0" eaLnBrk="1" hangingPunct="1">
              <a:lnSpc>
                <a:spcPct val="100000"/>
              </a:lnSpc>
              <a:buFontTx/>
              <a:buNone/>
            </a:pPr>
            <a:endParaRPr lang="en-GB" altLang="cs-CZ" sz="2400" dirty="0"/>
          </a:p>
          <a:p>
            <a:pPr marL="0" indent="0" algn="ctr" eaLnBrk="1" hangingPunct="1">
              <a:lnSpc>
                <a:spcPct val="100000"/>
              </a:lnSpc>
              <a:buFontTx/>
              <a:buNone/>
            </a:pPr>
            <a:r>
              <a:rPr lang="en-GB" altLang="cs-CZ" sz="2400" i="1" dirty="0"/>
              <a:t>A</a:t>
            </a:r>
            <a:r>
              <a:rPr lang="en-GB" altLang="cs-CZ" sz="2400" i="1" baseline="-25000" dirty="0"/>
              <a:t>t</a:t>
            </a:r>
            <a:r>
              <a:rPr lang="en-GB" altLang="cs-CZ" sz="2400" i="1" dirty="0"/>
              <a:t> = A</a:t>
            </a:r>
            <a:r>
              <a:rPr lang="en-GB" altLang="cs-CZ" sz="2400" i="1" baseline="-25000" dirty="0"/>
              <a:t>0</a:t>
            </a:r>
            <a:r>
              <a:rPr lang="en-GB" altLang="cs-CZ" sz="2400" dirty="0"/>
              <a:t>·e</a:t>
            </a:r>
            <a:r>
              <a:rPr lang="en-GB" altLang="cs-CZ" sz="2400" baseline="30000" dirty="0"/>
              <a:t>-</a:t>
            </a:r>
            <a:r>
              <a:rPr lang="en-GB" altLang="cs-CZ" sz="2400" baseline="30000" dirty="0">
                <a:latin typeface="Symbol" panose="05050102010706020507" pitchFamily="18" charset="2"/>
              </a:rPr>
              <a:t>l</a:t>
            </a:r>
            <a:r>
              <a:rPr lang="en-GB" altLang="cs-CZ" sz="2400" i="1" baseline="30000" dirty="0"/>
              <a:t>t </a:t>
            </a:r>
            <a:r>
              <a:rPr lang="cs-CZ" altLang="cs-CZ" sz="2400" i="1" dirty="0"/>
              <a:t>,</a:t>
            </a:r>
            <a:r>
              <a:rPr lang="en-GB" altLang="cs-CZ" sz="2400" i="1" dirty="0"/>
              <a:t>                    </a:t>
            </a:r>
            <a:endParaRPr lang="cs-CZ" altLang="cs-CZ" sz="2400" i="1" dirty="0"/>
          </a:p>
          <a:p>
            <a:pPr marL="0" indent="0" eaLnBrk="1" hangingPunct="1">
              <a:lnSpc>
                <a:spcPct val="100000"/>
              </a:lnSpc>
              <a:buFontTx/>
              <a:buNone/>
            </a:pPr>
            <a:endParaRPr lang="cs-CZ" altLang="cs-CZ" sz="2400" i="1" dirty="0"/>
          </a:p>
          <a:p>
            <a:pPr marL="0" indent="0" eaLnBrk="1" hangingPunct="1">
              <a:lnSpc>
                <a:spcPct val="100000"/>
              </a:lnSpc>
              <a:buFontTx/>
              <a:buNone/>
            </a:pPr>
            <a:r>
              <a:rPr lang="cs-CZ" altLang="cs-CZ" sz="2400" dirty="0"/>
              <a:t>kde</a:t>
            </a:r>
            <a:r>
              <a:rPr lang="en-GB" altLang="cs-CZ" sz="2400" baseline="30000" dirty="0"/>
              <a:t> </a:t>
            </a:r>
            <a:r>
              <a:rPr lang="en-GB" altLang="cs-CZ" sz="2400" i="1" dirty="0"/>
              <a:t>A</a:t>
            </a:r>
            <a:r>
              <a:rPr lang="en-GB" altLang="cs-CZ" sz="2400" dirty="0"/>
              <a:t> </a:t>
            </a:r>
            <a:r>
              <a:rPr lang="cs-CZ" altLang="cs-CZ" sz="2400" dirty="0"/>
              <a:t>je aktivita.</a:t>
            </a:r>
            <a:endParaRPr lang="en-GB" altLang="cs-CZ" sz="2400" dirty="0"/>
          </a:p>
        </p:txBody>
      </p:sp>
      <p:sp>
        <p:nvSpPr>
          <p:cNvPr id="16387" name="Rectangle 12">
            <a:extLst>
              <a:ext uri="{FF2B5EF4-FFF2-40B4-BE49-F238E27FC236}">
                <a16:creationId xmlns:a16="http://schemas.microsoft.com/office/drawing/2014/main" id="{CA585343-8C90-4577-A23B-F99EA9E52FE4}"/>
              </a:ext>
            </a:extLst>
          </p:cNvPr>
          <p:cNvSpPr>
            <a:spLocks noChangeArrowheads="1"/>
          </p:cNvSpPr>
          <p:nvPr/>
        </p:nvSpPr>
        <p:spPr bwMode="auto">
          <a:xfrm>
            <a:off x="1428584" y="294200"/>
            <a:ext cx="54095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tabLst>
                <a:tab pos="2593975" algn="l"/>
              </a:tabLst>
              <a:defRPr sz="3200">
                <a:solidFill>
                  <a:schemeClr val="tx1"/>
                </a:solidFill>
                <a:latin typeface="Arial" panose="020B0604020202020204" pitchFamily="34" charset="0"/>
              </a:defRPr>
            </a:lvl1pPr>
            <a:lvl2pPr marL="742950" indent="-285750">
              <a:spcBef>
                <a:spcPct val="20000"/>
              </a:spcBef>
              <a:buChar char="–"/>
              <a:tabLst>
                <a:tab pos="2593975" algn="l"/>
              </a:tabLst>
              <a:defRPr sz="2800">
                <a:solidFill>
                  <a:schemeClr val="tx1"/>
                </a:solidFill>
                <a:latin typeface="Arial" panose="020B0604020202020204" pitchFamily="34" charset="0"/>
              </a:defRPr>
            </a:lvl2pPr>
            <a:lvl3pPr marL="1143000" indent="-228600">
              <a:spcBef>
                <a:spcPct val="20000"/>
              </a:spcBef>
              <a:buChar char="•"/>
              <a:tabLst>
                <a:tab pos="2593975" algn="l"/>
              </a:tabLst>
              <a:defRPr sz="2400">
                <a:solidFill>
                  <a:schemeClr val="tx1"/>
                </a:solidFill>
                <a:latin typeface="Arial" panose="020B0604020202020204" pitchFamily="34" charset="0"/>
              </a:defRPr>
            </a:lvl3pPr>
            <a:lvl4pPr marL="1600200" indent="-228600">
              <a:spcBef>
                <a:spcPct val="20000"/>
              </a:spcBef>
              <a:buChar char="–"/>
              <a:tabLst>
                <a:tab pos="2593975" algn="l"/>
              </a:tabLst>
              <a:defRPr sz="2000">
                <a:solidFill>
                  <a:schemeClr val="tx1"/>
                </a:solidFill>
                <a:latin typeface="Arial" panose="020B0604020202020204" pitchFamily="34" charset="0"/>
              </a:defRPr>
            </a:lvl4pPr>
            <a:lvl5pPr marL="2057400" indent="-228600">
              <a:spcBef>
                <a:spcPct val="20000"/>
              </a:spcBef>
              <a:buChar char="»"/>
              <a:tabLst>
                <a:tab pos="259397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9pPr>
          </a:lstStyle>
          <a:p>
            <a:pPr eaLnBrk="1" hangingPunct="1">
              <a:buFontTx/>
              <a:buNone/>
            </a:pPr>
            <a:r>
              <a:rPr lang="cs-CZ" altLang="cs-CZ" sz="3600" b="1" dirty="0">
                <a:solidFill>
                  <a:schemeClr val="tx2"/>
                </a:solidFill>
              </a:rPr>
              <a:t>Radioaktivní přeměna</a:t>
            </a:r>
          </a:p>
        </p:txBody>
      </p:sp>
    </p:spTree>
    <p:extLst>
      <p:ext uri="{BB962C8B-B14F-4D97-AF65-F5344CB8AC3E}">
        <p14:creationId xmlns:p14="http://schemas.microsoft.com/office/powerpoint/2010/main" val="151602860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974E1D41-D56E-4206-BBDE-B5A50DF1D6B2}"/>
              </a:ext>
            </a:extLst>
          </p:cNvPr>
          <p:cNvSpPr>
            <a:spLocks noGrp="1" noChangeArrowheads="1"/>
          </p:cNvSpPr>
          <p:nvPr>
            <p:ph type="title"/>
          </p:nvPr>
        </p:nvSpPr>
        <p:spPr/>
        <p:txBody>
          <a:bodyPr/>
          <a:lstStyle/>
          <a:p>
            <a:pPr eaLnBrk="1" hangingPunct="1"/>
            <a:r>
              <a:rPr lang="cs-CZ" altLang="cs-CZ" b="1" dirty="0"/>
              <a:t>Fyzikální poločas</a:t>
            </a:r>
            <a:endParaRPr lang="en-GB" altLang="cs-CZ" b="1" dirty="0"/>
          </a:p>
        </p:txBody>
      </p:sp>
      <p:sp>
        <p:nvSpPr>
          <p:cNvPr id="18435" name="Rectangle 3">
            <a:extLst>
              <a:ext uri="{FF2B5EF4-FFF2-40B4-BE49-F238E27FC236}">
                <a16:creationId xmlns:a16="http://schemas.microsoft.com/office/drawing/2014/main" id="{1874C3E8-035C-4D99-89F8-44BFF7808158}"/>
              </a:ext>
            </a:extLst>
          </p:cNvPr>
          <p:cNvSpPr>
            <a:spLocks noGrp="1" noChangeArrowheads="1"/>
          </p:cNvSpPr>
          <p:nvPr>
            <p:ph type="body" idx="1"/>
          </p:nvPr>
        </p:nvSpPr>
        <p:spPr>
          <a:xfrm>
            <a:off x="1981200" y="1836750"/>
            <a:ext cx="8229600" cy="4616437"/>
          </a:xfrm>
          <a:solidFill>
            <a:schemeClr val="bg1">
              <a:alpha val="30196"/>
            </a:schemeClr>
          </a:solidFill>
        </p:spPr>
        <p:txBody>
          <a:bodyPr/>
          <a:lstStyle/>
          <a:p>
            <a:pPr eaLnBrk="1" hangingPunct="1">
              <a:lnSpc>
                <a:spcPct val="90000"/>
              </a:lnSpc>
              <a:buFont typeface="Wingdings" panose="05000000000000000000" pitchFamily="2" charset="2"/>
              <a:buChar char="Ø"/>
            </a:pPr>
            <a:r>
              <a:rPr lang="cs-CZ" altLang="cs-CZ" i="1" dirty="0" err="1"/>
              <a:t>T</a:t>
            </a:r>
            <a:r>
              <a:rPr lang="cs-CZ" altLang="cs-CZ" i="1" baseline="-25000" dirty="0" err="1"/>
              <a:t>f</a:t>
            </a:r>
            <a:r>
              <a:rPr lang="cs-CZ" altLang="cs-CZ" dirty="0"/>
              <a:t> – doba, během které aktivita vzorku </a:t>
            </a:r>
            <a:r>
              <a:rPr lang="cs-CZ" altLang="cs-CZ" i="1" dirty="0"/>
              <a:t>A</a:t>
            </a:r>
            <a:r>
              <a:rPr lang="cs-CZ" altLang="cs-CZ" i="1" baseline="-25000" dirty="0"/>
              <a:t>t</a:t>
            </a:r>
            <a:r>
              <a:rPr lang="cs-CZ" altLang="cs-CZ" i="1" dirty="0"/>
              <a:t> </a:t>
            </a:r>
            <a:r>
              <a:rPr lang="cs-CZ" altLang="cs-CZ" dirty="0"/>
              <a:t>klesne na jednu polovinu počáteční hodnoty </a:t>
            </a:r>
            <a:r>
              <a:rPr lang="cs-CZ" altLang="cs-CZ" i="1" dirty="0"/>
              <a:t>A</a:t>
            </a:r>
            <a:r>
              <a:rPr lang="cs-CZ" altLang="cs-CZ" i="1" baseline="-25000" dirty="0"/>
              <a:t>0</a:t>
            </a:r>
            <a:r>
              <a:rPr lang="cs-CZ" altLang="cs-CZ" dirty="0"/>
              <a:t>. Odvození:</a:t>
            </a:r>
          </a:p>
          <a:p>
            <a:pPr eaLnBrk="1" hangingPunct="1">
              <a:lnSpc>
                <a:spcPct val="90000"/>
              </a:lnSpc>
              <a:buFont typeface="Wingdings" panose="05000000000000000000" pitchFamily="2" charset="2"/>
              <a:buNone/>
            </a:pPr>
            <a:endParaRPr lang="cs-CZ" altLang="cs-CZ" dirty="0"/>
          </a:p>
          <a:p>
            <a:pPr algn="ctr" eaLnBrk="1" hangingPunct="1">
              <a:lnSpc>
                <a:spcPct val="90000"/>
              </a:lnSpc>
              <a:buFontTx/>
              <a:buNone/>
            </a:pPr>
            <a:r>
              <a:rPr lang="cs-CZ" altLang="cs-CZ" i="1" dirty="0"/>
              <a:t>A</a:t>
            </a:r>
            <a:r>
              <a:rPr lang="cs-CZ" altLang="cs-CZ" i="1" baseline="-25000" dirty="0"/>
              <a:t>0</a:t>
            </a:r>
            <a:r>
              <a:rPr lang="cs-CZ" altLang="cs-CZ" dirty="0"/>
              <a:t>/2 = </a:t>
            </a:r>
            <a:r>
              <a:rPr lang="cs-CZ" altLang="cs-CZ" i="1" dirty="0"/>
              <a:t>A</a:t>
            </a:r>
            <a:r>
              <a:rPr lang="cs-CZ" altLang="cs-CZ" i="1" baseline="-25000" dirty="0"/>
              <a:t>0</a:t>
            </a:r>
            <a:r>
              <a:rPr lang="cs-CZ" altLang="cs-CZ" dirty="0"/>
              <a:t>·e</a:t>
            </a:r>
            <a:r>
              <a:rPr lang="cs-CZ" altLang="cs-CZ" baseline="30000" dirty="0"/>
              <a:t>-</a:t>
            </a:r>
            <a:r>
              <a:rPr lang="cs-CZ" altLang="cs-CZ" baseline="30000" dirty="0">
                <a:latin typeface="Symbol" panose="05050102010706020507" pitchFamily="18" charset="2"/>
              </a:rPr>
              <a:t>l</a:t>
            </a:r>
            <a:r>
              <a:rPr lang="cs-CZ" altLang="cs-CZ" i="1" baseline="30000" dirty="0"/>
              <a:t>T</a:t>
            </a:r>
            <a:r>
              <a:rPr lang="cs-CZ" altLang="cs-CZ" sz="2000" i="1" baseline="30000" dirty="0"/>
              <a:t>f</a:t>
            </a:r>
            <a:r>
              <a:rPr lang="cs-CZ" altLang="cs-CZ" dirty="0"/>
              <a:t>    tedy   ½ = e</a:t>
            </a:r>
            <a:r>
              <a:rPr lang="cs-CZ" altLang="cs-CZ" baseline="30000" dirty="0"/>
              <a:t>-</a:t>
            </a:r>
            <a:r>
              <a:rPr lang="cs-CZ" altLang="cs-CZ" baseline="30000" dirty="0" err="1">
                <a:latin typeface="Symbol" panose="05050102010706020507" pitchFamily="18" charset="2"/>
              </a:rPr>
              <a:t>l</a:t>
            </a:r>
            <a:r>
              <a:rPr lang="cs-CZ" altLang="cs-CZ" i="1" baseline="30000" dirty="0" err="1"/>
              <a:t>T</a:t>
            </a:r>
            <a:r>
              <a:rPr lang="cs-CZ" altLang="cs-CZ" sz="2000" i="1" baseline="30000" dirty="0" err="1"/>
              <a:t>f</a:t>
            </a:r>
            <a:endParaRPr lang="cs-CZ" altLang="cs-CZ" i="1" baseline="30000" dirty="0"/>
          </a:p>
          <a:p>
            <a:pPr eaLnBrk="1" hangingPunct="1">
              <a:lnSpc>
                <a:spcPct val="90000"/>
              </a:lnSpc>
              <a:buFontTx/>
              <a:buNone/>
            </a:pPr>
            <a:endParaRPr lang="cs-CZ" altLang="cs-CZ" dirty="0"/>
          </a:p>
          <a:p>
            <a:pPr eaLnBrk="1" hangingPunct="1">
              <a:lnSpc>
                <a:spcPct val="90000"/>
              </a:lnSpc>
              <a:buFont typeface="Wingdings" panose="05000000000000000000" pitchFamily="2" charset="2"/>
              <a:buChar char="Ø"/>
            </a:pPr>
            <a:r>
              <a:rPr lang="cs-CZ" altLang="cs-CZ" dirty="0"/>
              <a:t>Po zlogaritmování obou stran rovnice a úpravě:</a:t>
            </a:r>
          </a:p>
          <a:p>
            <a:pPr eaLnBrk="1" hangingPunct="1">
              <a:lnSpc>
                <a:spcPct val="90000"/>
              </a:lnSpc>
              <a:buFont typeface="Wingdings" panose="05000000000000000000" pitchFamily="2" charset="2"/>
              <a:buNone/>
            </a:pPr>
            <a:endParaRPr lang="cs-CZ" altLang="cs-CZ" dirty="0"/>
          </a:p>
          <a:p>
            <a:pPr algn="ctr" eaLnBrk="1" hangingPunct="1">
              <a:lnSpc>
                <a:spcPct val="90000"/>
              </a:lnSpc>
              <a:buFontTx/>
              <a:buNone/>
            </a:pPr>
            <a:r>
              <a:rPr lang="cs-CZ" altLang="cs-CZ" i="1" dirty="0" err="1"/>
              <a:t>T</a:t>
            </a:r>
            <a:r>
              <a:rPr lang="cs-CZ" altLang="cs-CZ" i="1" baseline="-25000" dirty="0" err="1"/>
              <a:t>f</a:t>
            </a:r>
            <a:r>
              <a:rPr lang="cs-CZ" altLang="cs-CZ" dirty="0"/>
              <a:t> = ln2/</a:t>
            </a:r>
            <a:r>
              <a:rPr lang="cs-CZ" altLang="cs-CZ" dirty="0" err="1">
                <a:latin typeface="Symbol" panose="05050102010706020507" pitchFamily="18" charset="2"/>
              </a:rPr>
              <a:t>l</a:t>
            </a:r>
            <a:r>
              <a:rPr lang="cs-CZ" altLang="cs-CZ" i="1" baseline="-25000" dirty="0" err="1"/>
              <a:t>f</a:t>
            </a:r>
            <a:r>
              <a:rPr lang="cs-CZ" altLang="cs-CZ" dirty="0"/>
              <a:t>               tedy   </a:t>
            </a:r>
            <a:r>
              <a:rPr lang="cs-CZ" altLang="cs-CZ" i="1" dirty="0" err="1"/>
              <a:t>T</a:t>
            </a:r>
            <a:r>
              <a:rPr lang="cs-CZ" altLang="cs-CZ" i="1" baseline="-25000" dirty="0" err="1"/>
              <a:t>f</a:t>
            </a:r>
            <a:r>
              <a:rPr lang="cs-CZ" altLang="cs-CZ" dirty="0"/>
              <a:t> = 0,693/</a:t>
            </a:r>
            <a:r>
              <a:rPr lang="cs-CZ" altLang="cs-CZ" dirty="0" err="1">
                <a:latin typeface="Symbol" panose="05050102010706020507" pitchFamily="18" charset="2"/>
              </a:rPr>
              <a:t>l</a:t>
            </a:r>
            <a:r>
              <a:rPr lang="cs-CZ" altLang="cs-CZ" i="1" baseline="-25000" dirty="0" err="1"/>
              <a:t>f</a:t>
            </a:r>
            <a:endParaRPr lang="cs-CZ" altLang="cs-CZ" i="1" baseline="-25000" dirty="0"/>
          </a:p>
        </p:txBody>
      </p:sp>
    </p:spTree>
    <p:extLst>
      <p:ext uri="{BB962C8B-B14F-4D97-AF65-F5344CB8AC3E}">
        <p14:creationId xmlns:p14="http://schemas.microsoft.com/office/powerpoint/2010/main" val="224877574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DE2D0ABC-2392-4CCC-9A07-9DDA58ECDA59}"/>
              </a:ext>
            </a:extLst>
          </p:cNvPr>
          <p:cNvSpPr>
            <a:spLocks noGrp="1" noChangeArrowheads="1"/>
          </p:cNvSpPr>
          <p:nvPr>
            <p:ph type="title"/>
          </p:nvPr>
        </p:nvSpPr>
        <p:spPr>
          <a:xfrm>
            <a:off x="609600" y="274638"/>
            <a:ext cx="7898296" cy="631811"/>
          </a:xfrm>
        </p:spPr>
        <p:txBody>
          <a:bodyPr/>
          <a:lstStyle/>
          <a:p>
            <a:pPr eaLnBrk="1" hangingPunct="1"/>
            <a:r>
              <a:rPr lang="cs-CZ" altLang="cs-CZ" b="1" dirty="0"/>
              <a:t>Biologický a efektivní poločas</a:t>
            </a:r>
          </a:p>
        </p:txBody>
      </p:sp>
      <p:sp>
        <p:nvSpPr>
          <p:cNvPr id="20483" name="Rectangle 3">
            <a:extLst>
              <a:ext uri="{FF2B5EF4-FFF2-40B4-BE49-F238E27FC236}">
                <a16:creationId xmlns:a16="http://schemas.microsoft.com/office/drawing/2014/main" id="{6069EB98-E2C4-4DD6-A794-13E807F7E662}"/>
              </a:ext>
            </a:extLst>
          </p:cNvPr>
          <p:cNvSpPr>
            <a:spLocks noGrp="1" noChangeArrowheads="1"/>
          </p:cNvSpPr>
          <p:nvPr>
            <p:ph type="body" sz="half" idx="1"/>
          </p:nvPr>
        </p:nvSpPr>
        <p:spPr>
          <a:xfrm>
            <a:off x="1669774" y="1681163"/>
            <a:ext cx="8545789" cy="4525962"/>
          </a:xfrm>
          <a:solidFill>
            <a:schemeClr val="bg1">
              <a:alpha val="30196"/>
            </a:schemeClr>
          </a:solidFill>
        </p:spPr>
        <p:txBody>
          <a:bodyPr/>
          <a:lstStyle/>
          <a:p>
            <a:pPr eaLnBrk="1" hangingPunct="1">
              <a:lnSpc>
                <a:spcPct val="100000"/>
              </a:lnSpc>
              <a:buFont typeface="Wingdings" panose="05000000000000000000" pitchFamily="2" charset="2"/>
              <a:buChar char="Ø"/>
            </a:pPr>
            <a:r>
              <a:rPr lang="cs-CZ" altLang="cs-CZ" sz="2400" i="1" dirty="0" err="1"/>
              <a:t>T</a:t>
            </a:r>
            <a:r>
              <a:rPr lang="cs-CZ" altLang="cs-CZ" sz="2400" i="1" baseline="-25000" dirty="0" err="1"/>
              <a:t>b</a:t>
            </a:r>
            <a:r>
              <a:rPr lang="cs-CZ" altLang="cs-CZ" sz="2400" dirty="0"/>
              <a:t> – biologický poločas – čas potřebný pro fyziologické odstranění poloviny cizorodé látky z těla</a:t>
            </a:r>
          </a:p>
          <a:p>
            <a:pPr eaLnBrk="1" hangingPunct="1">
              <a:lnSpc>
                <a:spcPct val="100000"/>
              </a:lnSpc>
              <a:buFont typeface="Wingdings" panose="05000000000000000000" pitchFamily="2" charset="2"/>
              <a:buChar char="Ø"/>
            </a:pPr>
            <a:r>
              <a:rPr lang="cs-CZ" altLang="cs-CZ" sz="2400" dirty="0"/>
              <a:t> </a:t>
            </a:r>
            <a:r>
              <a:rPr lang="cs-CZ" altLang="cs-CZ" sz="2400" dirty="0">
                <a:latin typeface="Symbol" panose="05050102010706020507" pitchFamily="18" charset="2"/>
              </a:rPr>
              <a:t>l</a:t>
            </a:r>
            <a:r>
              <a:rPr lang="cs-CZ" altLang="cs-CZ" sz="2400" baseline="-25000" dirty="0"/>
              <a:t>b</a:t>
            </a:r>
            <a:r>
              <a:rPr lang="cs-CZ" altLang="cs-CZ" sz="2400" dirty="0"/>
              <a:t> – biologická konstanta – relativní rychlost vylučování látky</a:t>
            </a:r>
          </a:p>
          <a:p>
            <a:pPr eaLnBrk="1" hangingPunct="1">
              <a:lnSpc>
                <a:spcPct val="100000"/>
              </a:lnSpc>
              <a:buFont typeface="Wingdings" panose="05000000000000000000" pitchFamily="2" charset="2"/>
              <a:buChar char="Ø"/>
            </a:pPr>
            <a:r>
              <a:rPr lang="cs-CZ" altLang="cs-CZ" sz="2400" dirty="0"/>
              <a:t>Biologický a fyzikální proces probíhá současně. Proto můžeme vyjádřit </a:t>
            </a:r>
            <a:r>
              <a:rPr lang="cs-CZ" altLang="cs-CZ" sz="2400" i="1" dirty="0" err="1"/>
              <a:t>T</a:t>
            </a:r>
            <a:r>
              <a:rPr lang="cs-CZ" altLang="cs-CZ" sz="2400" i="1" baseline="-25000" dirty="0" err="1"/>
              <a:t>ef</a:t>
            </a:r>
            <a:r>
              <a:rPr lang="cs-CZ" altLang="cs-CZ" sz="2400" dirty="0"/>
              <a:t> – </a:t>
            </a:r>
            <a:r>
              <a:rPr lang="cs-CZ" altLang="cs-CZ" sz="2400" i="1" dirty="0"/>
              <a:t>efektivní poločas</a:t>
            </a:r>
            <a:r>
              <a:rPr lang="cs-CZ" altLang="cs-CZ" sz="2400" dirty="0"/>
              <a:t> a </a:t>
            </a:r>
            <a:r>
              <a:rPr lang="cs-CZ" altLang="cs-CZ" sz="2400" dirty="0" err="1">
                <a:latin typeface="Symbol" panose="05050102010706020507" pitchFamily="18" charset="2"/>
              </a:rPr>
              <a:t>l</a:t>
            </a:r>
            <a:r>
              <a:rPr lang="cs-CZ" altLang="cs-CZ" sz="2400" baseline="-25000" dirty="0" err="1"/>
              <a:t>ef</a:t>
            </a:r>
            <a:r>
              <a:rPr lang="cs-CZ" altLang="cs-CZ" sz="2400" dirty="0"/>
              <a:t> – </a:t>
            </a:r>
            <a:r>
              <a:rPr lang="cs-CZ" altLang="cs-CZ" sz="2400" i="1" dirty="0"/>
              <a:t>efektivní </a:t>
            </a:r>
            <a:r>
              <a:rPr lang="cs-CZ" altLang="cs-CZ" sz="2400" i="1" dirty="0" err="1"/>
              <a:t>přeměnovou</a:t>
            </a:r>
            <a:r>
              <a:rPr lang="cs-CZ" altLang="cs-CZ" sz="2400" i="1" dirty="0"/>
              <a:t> konstantu:</a:t>
            </a:r>
          </a:p>
          <a:p>
            <a:pPr eaLnBrk="1" hangingPunct="1">
              <a:lnSpc>
                <a:spcPct val="100000"/>
              </a:lnSpc>
              <a:buFont typeface="Wingdings" panose="05000000000000000000" pitchFamily="2" charset="2"/>
              <a:buChar char="Ø"/>
            </a:pPr>
            <a:endParaRPr lang="cs-CZ" altLang="cs-CZ" sz="2400" i="1" dirty="0"/>
          </a:p>
          <a:p>
            <a:pPr eaLnBrk="1" hangingPunct="1">
              <a:lnSpc>
                <a:spcPct val="100000"/>
              </a:lnSpc>
              <a:buFont typeface="Wingdings" panose="05000000000000000000" pitchFamily="2" charset="2"/>
              <a:buChar char="Ø"/>
            </a:pPr>
            <a:r>
              <a:rPr lang="cs-CZ" altLang="cs-CZ" sz="2400" dirty="0"/>
              <a:t>Platí následující vztahy: </a:t>
            </a:r>
          </a:p>
          <a:p>
            <a:pPr eaLnBrk="1" hangingPunct="1">
              <a:lnSpc>
                <a:spcPct val="100000"/>
              </a:lnSpc>
              <a:buFont typeface="Wingdings" panose="05000000000000000000" pitchFamily="2" charset="2"/>
              <a:buChar char="Ø"/>
            </a:pPr>
            <a:endParaRPr lang="cs-CZ" altLang="cs-CZ" sz="2400" dirty="0">
              <a:latin typeface="Symbol" panose="05050102010706020507" pitchFamily="18" charset="2"/>
            </a:endParaRPr>
          </a:p>
          <a:p>
            <a:pPr eaLnBrk="1" hangingPunct="1">
              <a:lnSpc>
                <a:spcPct val="100000"/>
              </a:lnSpc>
            </a:pPr>
            <a:r>
              <a:rPr lang="cs-CZ" altLang="cs-CZ" sz="2400" dirty="0" err="1">
                <a:latin typeface="Symbol" panose="05050102010706020507" pitchFamily="18" charset="2"/>
              </a:rPr>
              <a:t>l</a:t>
            </a:r>
            <a:r>
              <a:rPr lang="cs-CZ" altLang="cs-CZ" sz="2400" i="1" baseline="-25000" dirty="0" err="1"/>
              <a:t>ef</a:t>
            </a:r>
            <a:r>
              <a:rPr lang="cs-CZ" altLang="cs-CZ" sz="2400" dirty="0"/>
              <a:t> = </a:t>
            </a:r>
            <a:r>
              <a:rPr lang="cs-CZ" altLang="cs-CZ" sz="2400" dirty="0">
                <a:latin typeface="Symbol" panose="05050102010706020507" pitchFamily="18" charset="2"/>
              </a:rPr>
              <a:t>l</a:t>
            </a:r>
            <a:r>
              <a:rPr lang="cs-CZ" altLang="cs-CZ" sz="2400" i="1" baseline="-25000" dirty="0"/>
              <a:t>b</a:t>
            </a:r>
            <a:r>
              <a:rPr lang="cs-CZ" altLang="cs-CZ" sz="2400" dirty="0"/>
              <a:t> + </a:t>
            </a:r>
            <a:r>
              <a:rPr lang="cs-CZ" altLang="cs-CZ" sz="2400" dirty="0" err="1">
                <a:latin typeface="Symbol" panose="05050102010706020507" pitchFamily="18" charset="2"/>
              </a:rPr>
              <a:t>l</a:t>
            </a:r>
            <a:r>
              <a:rPr lang="cs-CZ" altLang="cs-CZ" sz="2400" i="1" baseline="-25000" dirty="0" err="1"/>
              <a:t>f</a:t>
            </a:r>
            <a:r>
              <a:rPr lang="cs-CZ" altLang="cs-CZ" sz="2400" baseline="-25000" dirty="0"/>
              <a:t> </a:t>
            </a:r>
            <a:r>
              <a:rPr lang="cs-CZ" altLang="cs-CZ" sz="2400" dirty="0"/>
              <a:t> 		a	1/</a:t>
            </a:r>
            <a:r>
              <a:rPr lang="cs-CZ" altLang="cs-CZ" sz="2400" i="1" dirty="0" err="1"/>
              <a:t>T</a:t>
            </a:r>
            <a:r>
              <a:rPr lang="cs-CZ" altLang="cs-CZ" sz="2400" i="1" baseline="-25000" dirty="0" err="1"/>
              <a:t>ef</a:t>
            </a:r>
            <a:r>
              <a:rPr lang="cs-CZ" altLang="cs-CZ" sz="2400" dirty="0"/>
              <a:t> = 1/</a:t>
            </a:r>
            <a:r>
              <a:rPr lang="cs-CZ" altLang="cs-CZ" sz="2400" i="1" dirty="0" err="1"/>
              <a:t>T</a:t>
            </a:r>
            <a:r>
              <a:rPr lang="cs-CZ" altLang="cs-CZ" sz="2400" i="1" baseline="-25000" dirty="0" err="1"/>
              <a:t>f</a:t>
            </a:r>
            <a:r>
              <a:rPr lang="cs-CZ" altLang="cs-CZ" sz="2400" dirty="0"/>
              <a:t> + 1/</a:t>
            </a:r>
            <a:r>
              <a:rPr lang="cs-CZ" altLang="cs-CZ" sz="2400" i="1" dirty="0" err="1"/>
              <a:t>T</a:t>
            </a:r>
            <a:r>
              <a:rPr lang="cs-CZ" altLang="cs-CZ" sz="2400" i="1" baseline="-25000" dirty="0" err="1"/>
              <a:t>b</a:t>
            </a:r>
            <a:r>
              <a:rPr lang="cs-CZ" altLang="cs-CZ" sz="2400" dirty="0"/>
              <a:t> , tedy</a:t>
            </a:r>
          </a:p>
          <a:p>
            <a:pPr eaLnBrk="1" hangingPunct="1">
              <a:buFontTx/>
              <a:buNone/>
            </a:pPr>
            <a:r>
              <a:rPr lang="cs-CZ" altLang="cs-CZ" sz="2400" baseline="-25000" dirty="0"/>
              <a:t>.</a:t>
            </a:r>
          </a:p>
          <a:p>
            <a:pPr eaLnBrk="1" hangingPunct="1">
              <a:buFontTx/>
              <a:buNone/>
            </a:pPr>
            <a:r>
              <a:rPr lang="cs-CZ" altLang="cs-CZ" sz="2400" baseline="-25000" dirty="0"/>
              <a:t>.</a:t>
            </a:r>
          </a:p>
        </p:txBody>
      </p:sp>
      <p:pic>
        <p:nvPicPr>
          <p:cNvPr id="20485" name="Obrázek 4">
            <a:extLst>
              <a:ext uri="{FF2B5EF4-FFF2-40B4-BE49-F238E27FC236}">
                <a16:creationId xmlns:a16="http://schemas.microsoft.com/office/drawing/2014/main" id="{8E42E6E4-8971-4DF6-8F95-92923028C1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9775" y="4568030"/>
            <a:ext cx="212725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82450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Generator">
            <a:extLst>
              <a:ext uri="{FF2B5EF4-FFF2-40B4-BE49-F238E27FC236}">
                <a16:creationId xmlns:a16="http://schemas.microsoft.com/office/drawing/2014/main" id="{BE850EB7-84F8-4290-95AE-068C787FFAB9}"/>
              </a:ext>
            </a:extLst>
          </p:cNvPr>
          <p:cNvPicPr>
            <a:picLocks noGrp="1" noChangeAspect="1" noChangeArrowheads="1"/>
          </p:cNvPicPr>
          <p:nvPr>
            <p:ph sz="half" idx="2"/>
          </p:nvPr>
        </p:nvPicPr>
        <p:blipFill>
          <a:blip r:embed="rId3">
            <a:lum bright="-12000"/>
            <a:extLst>
              <a:ext uri="{28A0092B-C50C-407E-A947-70E740481C1C}">
                <a14:useLocalDpi xmlns:a14="http://schemas.microsoft.com/office/drawing/2010/main" val="0"/>
              </a:ext>
            </a:extLst>
          </a:blip>
          <a:srcRect/>
          <a:stretch>
            <a:fillRect/>
          </a:stretch>
        </p:blipFill>
        <p:spPr>
          <a:xfrm>
            <a:off x="899009" y="3138212"/>
            <a:ext cx="4752975" cy="3213100"/>
          </a:xfrm>
          <a:noFill/>
        </p:spPr>
      </p:pic>
      <p:sp>
        <p:nvSpPr>
          <p:cNvPr id="22531" name="Rectangle 3">
            <a:extLst>
              <a:ext uri="{FF2B5EF4-FFF2-40B4-BE49-F238E27FC236}">
                <a16:creationId xmlns:a16="http://schemas.microsoft.com/office/drawing/2014/main" id="{ED5A1F2D-4002-489B-8273-4A4CEB668B21}"/>
              </a:ext>
            </a:extLst>
          </p:cNvPr>
          <p:cNvSpPr>
            <a:spLocks noGrp="1" noChangeArrowheads="1"/>
          </p:cNvSpPr>
          <p:nvPr>
            <p:ph type="title"/>
          </p:nvPr>
        </p:nvSpPr>
        <p:spPr>
          <a:xfrm>
            <a:off x="609600" y="385364"/>
            <a:ext cx="6580588" cy="584775"/>
          </a:xfrm>
        </p:spPr>
        <p:txBody>
          <a:bodyPr/>
          <a:lstStyle/>
          <a:p>
            <a:pPr eaLnBrk="1" hangingPunct="1"/>
            <a:r>
              <a:rPr lang="en-GB" altLang="cs-CZ" b="1" dirty="0"/>
              <a:t>Techne</a:t>
            </a:r>
            <a:r>
              <a:rPr lang="cs-CZ" altLang="cs-CZ" b="1" dirty="0" err="1"/>
              <a:t>ciový</a:t>
            </a:r>
            <a:r>
              <a:rPr lang="cs-CZ" altLang="cs-CZ" b="1" dirty="0"/>
              <a:t> generátor</a:t>
            </a:r>
            <a:endParaRPr lang="en-GB" altLang="cs-CZ" b="1" dirty="0"/>
          </a:p>
        </p:txBody>
      </p:sp>
      <p:sp>
        <p:nvSpPr>
          <p:cNvPr id="22532" name="Rectangle 4">
            <a:extLst>
              <a:ext uri="{FF2B5EF4-FFF2-40B4-BE49-F238E27FC236}">
                <a16:creationId xmlns:a16="http://schemas.microsoft.com/office/drawing/2014/main" id="{6C5F46D1-BACA-409B-B46B-71F2A107E556}"/>
              </a:ext>
            </a:extLst>
          </p:cNvPr>
          <p:cNvSpPr>
            <a:spLocks noGrp="1" noChangeArrowheads="1"/>
          </p:cNvSpPr>
          <p:nvPr>
            <p:ph type="body" sz="half" idx="1"/>
          </p:nvPr>
        </p:nvSpPr>
        <p:spPr>
          <a:xfrm>
            <a:off x="6251713" y="3797300"/>
            <a:ext cx="4832405" cy="2736850"/>
          </a:xfrm>
          <a:solidFill>
            <a:schemeClr val="bg1">
              <a:alpha val="30196"/>
            </a:schemeClr>
          </a:solidFill>
        </p:spPr>
        <p:txBody>
          <a:bodyPr/>
          <a:lstStyle/>
          <a:p>
            <a:pPr marL="0" indent="17463" eaLnBrk="1" hangingPunct="1">
              <a:lnSpc>
                <a:spcPct val="100000"/>
              </a:lnSpc>
              <a:buFontTx/>
              <a:buNone/>
            </a:pPr>
            <a:r>
              <a:rPr lang="cs-CZ" altLang="cs-CZ" sz="2100" dirty="0"/>
              <a:t>Příkladem praktického významu radioaktivní rovnováhy pro klinickou praxi je výroba technecia přeměnou z uměle připraveného </a:t>
            </a:r>
            <a:r>
              <a:rPr lang="cs-CZ" altLang="cs-CZ" sz="2100" dirty="0" err="1"/>
              <a:t>molůybdenu</a:t>
            </a:r>
            <a:r>
              <a:rPr lang="cs-CZ" altLang="cs-CZ" sz="2100" dirty="0"/>
              <a:t> Mo-99. pro diagnostické účely v tzv. </a:t>
            </a:r>
            <a:r>
              <a:rPr lang="cs-CZ" altLang="cs-CZ" sz="2100" b="1" dirty="0"/>
              <a:t>techneciových generátorech</a:t>
            </a:r>
            <a:r>
              <a:rPr lang="en-GB" altLang="cs-CZ" sz="2100" dirty="0"/>
              <a:t>: Mo-99</a:t>
            </a:r>
            <a:r>
              <a:rPr lang="cs-CZ" altLang="cs-CZ" sz="2100" dirty="0"/>
              <a:t> má poločas přeměny</a:t>
            </a:r>
            <a:r>
              <a:rPr lang="en-GB" altLang="cs-CZ" sz="2100" dirty="0"/>
              <a:t> 99 h</a:t>
            </a:r>
            <a:r>
              <a:rPr lang="cs-CZ" altLang="cs-CZ" sz="2100" dirty="0"/>
              <a:t>od.</a:t>
            </a:r>
            <a:r>
              <a:rPr lang="en-GB" altLang="cs-CZ" sz="2100" dirty="0"/>
              <a:t>, Tc-99m </a:t>
            </a:r>
            <a:r>
              <a:rPr lang="cs-CZ" altLang="cs-CZ" sz="2100" dirty="0"/>
              <a:t>má poločas jen </a:t>
            </a:r>
            <a:r>
              <a:rPr lang="en-GB" altLang="cs-CZ" sz="2100" dirty="0"/>
              <a:t>6 h</a:t>
            </a:r>
            <a:r>
              <a:rPr lang="cs-CZ" altLang="cs-CZ" sz="2100" dirty="0"/>
              <a:t>od</a:t>
            </a:r>
            <a:r>
              <a:rPr lang="en-GB" altLang="cs-CZ" sz="2100" dirty="0"/>
              <a:t>.</a:t>
            </a:r>
          </a:p>
        </p:txBody>
      </p:sp>
      <p:sp>
        <p:nvSpPr>
          <p:cNvPr id="22533" name="Rectangle 6">
            <a:extLst>
              <a:ext uri="{FF2B5EF4-FFF2-40B4-BE49-F238E27FC236}">
                <a16:creationId xmlns:a16="http://schemas.microsoft.com/office/drawing/2014/main" id="{1EFF1F3A-7708-47F2-B487-0B00303B2EEC}"/>
              </a:ext>
            </a:extLst>
          </p:cNvPr>
          <p:cNvSpPr>
            <a:spLocks noChangeArrowheads="1"/>
          </p:cNvSpPr>
          <p:nvPr/>
        </p:nvSpPr>
        <p:spPr bwMode="auto">
          <a:xfrm>
            <a:off x="609600" y="1341438"/>
            <a:ext cx="10005391" cy="1511300"/>
          </a:xfrm>
          <a:prstGeom prst="rect">
            <a:avLst/>
          </a:prstGeom>
          <a:solidFill>
            <a:schemeClr val="bg1">
              <a:alpha val="3019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cs-CZ" altLang="cs-CZ" sz="2100" dirty="0"/>
              <a:t>Výsledkem radioaktivní přeměny může být dceřinný radionuklid. Pokud je poločas přeměny mateřského radionuklidu mnohem delší než poločas radionuklidu dceřiného, ustavuje se </a:t>
            </a:r>
            <a:r>
              <a:rPr lang="cs-CZ" altLang="cs-CZ" sz="2100" b="1" dirty="0"/>
              <a:t>radioaktivní rovnováha</a:t>
            </a:r>
            <a:r>
              <a:rPr lang="cs-CZ" altLang="cs-CZ" sz="2100" dirty="0"/>
              <a:t>, tj. za jednotku času se přeměňuje stejné množství obou radionuklidů, mají stejnou aktivitu.</a:t>
            </a:r>
            <a:endParaRPr lang="en-GB" altLang="cs-CZ" sz="2100" dirty="0"/>
          </a:p>
        </p:txBody>
      </p:sp>
      <p:sp>
        <p:nvSpPr>
          <p:cNvPr id="22535" name="Rectangle 9">
            <a:extLst>
              <a:ext uri="{FF2B5EF4-FFF2-40B4-BE49-F238E27FC236}">
                <a16:creationId xmlns:a16="http://schemas.microsoft.com/office/drawing/2014/main" id="{AB53910C-6D98-4472-8D77-605D09064B6B}"/>
              </a:ext>
            </a:extLst>
          </p:cNvPr>
          <p:cNvSpPr>
            <a:spLocks noChangeArrowheads="1"/>
          </p:cNvSpPr>
          <p:nvPr/>
        </p:nvSpPr>
        <p:spPr bwMode="auto">
          <a:xfrm>
            <a:off x="7535863" y="2997200"/>
            <a:ext cx="241538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tabLst>
                <a:tab pos="2593975" algn="l"/>
              </a:tabLst>
              <a:defRPr sz="3200">
                <a:solidFill>
                  <a:schemeClr val="tx1"/>
                </a:solidFill>
                <a:latin typeface="Arial" panose="020B0604020202020204" pitchFamily="34" charset="0"/>
              </a:defRPr>
            </a:lvl1pPr>
            <a:lvl2pPr marL="742950" indent="-285750">
              <a:spcBef>
                <a:spcPct val="20000"/>
              </a:spcBef>
              <a:buChar char="–"/>
              <a:tabLst>
                <a:tab pos="2593975" algn="l"/>
              </a:tabLst>
              <a:defRPr sz="2800">
                <a:solidFill>
                  <a:schemeClr val="tx1"/>
                </a:solidFill>
                <a:latin typeface="Arial" panose="020B0604020202020204" pitchFamily="34" charset="0"/>
              </a:defRPr>
            </a:lvl2pPr>
            <a:lvl3pPr marL="1143000" indent="-228600">
              <a:spcBef>
                <a:spcPct val="20000"/>
              </a:spcBef>
              <a:buChar char="•"/>
              <a:tabLst>
                <a:tab pos="2593975" algn="l"/>
              </a:tabLst>
              <a:defRPr sz="2400">
                <a:solidFill>
                  <a:schemeClr val="tx1"/>
                </a:solidFill>
                <a:latin typeface="Arial" panose="020B0604020202020204" pitchFamily="34" charset="0"/>
              </a:defRPr>
            </a:lvl3pPr>
            <a:lvl4pPr marL="1600200" indent="-228600">
              <a:spcBef>
                <a:spcPct val="20000"/>
              </a:spcBef>
              <a:buChar char="–"/>
              <a:tabLst>
                <a:tab pos="2593975" algn="l"/>
              </a:tabLst>
              <a:defRPr sz="2000">
                <a:solidFill>
                  <a:schemeClr val="tx1"/>
                </a:solidFill>
                <a:latin typeface="Arial" panose="020B0604020202020204" pitchFamily="34" charset="0"/>
              </a:defRPr>
            </a:lvl4pPr>
            <a:lvl5pPr marL="2057400" indent="-228600">
              <a:spcBef>
                <a:spcPct val="20000"/>
              </a:spcBef>
              <a:buChar char="»"/>
              <a:tabLst>
                <a:tab pos="259397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9pPr>
          </a:lstStyle>
          <a:p>
            <a:pPr eaLnBrk="1" hangingPunct="1">
              <a:buFontTx/>
              <a:buNone/>
            </a:pPr>
            <a:r>
              <a:rPr lang="cs-CZ" altLang="cs-CZ" sz="3200" dirty="0">
                <a:latin typeface="Symbol" panose="05050102010706020507" pitchFamily="18" charset="2"/>
              </a:rPr>
              <a:t>l</a:t>
            </a:r>
            <a:r>
              <a:rPr lang="cs-CZ" altLang="cs-CZ" sz="3200" baseline="-25000" dirty="0"/>
              <a:t>1</a:t>
            </a:r>
            <a:r>
              <a:rPr lang="cs-CZ" altLang="cs-CZ" sz="3200" i="1" dirty="0"/>
              <a:t>N</a:t>
            </a:r>
            <a:r>
              <a:rPr lang="cs-CZ" altLang="cs-CZ" sz="3200" baseline="-25000" dirty="0"/>
              <a:t>1</a:t>
            </a:r>
            <a:r>
              <a:rPr lang="cs-CZ" altLang="cs-CZ" sz="3200" dirty="0"/>
              <a:t> = </a:t>
            </a:r>
            <a:r>
              <a:rPr lang="cs-CZ" altLang="cs-CZ" sz="3200" dirty="0">
                <a:latin typeface="Symbol" panose="05050102010706020507" pitchFamily="18" charset="2"/>
              </a:rPr>
              <a:t>l</a:t>
            </a:r>
            <a:r>
              <a:rPr lang="cs-CZ" altLang="cs-CZ" sz="3200" baseline="-25000" dirty="0"/>
              <a:t>2</a:t>
            </a:r>
            <a:r>
              <a:rPr lang="cs-CZ" altLang="cs-CZ" sz="3200" i="1" dirty="0"/>
              <a:t>N</a:t>
            </a:r>
            <a:r>
              <a:rPr lang="cs-CZ" altLang="cs-CZ" sz="3200" baseline="-25000" dirty="0"/>
              <a:t>2</a:t>
            </a:r>
            <a:endParaRPr lang="en-GB" altLang="cs-CZ" sz="3200" baseline="-25000" dirty="0"/>
          </a:p>
        </p:txBody>
      </p:sp>
    </p:spTree>
    <p:extLst>
      <p:ext uri="{BB962C8B-B14F-4D97-AF65-F5344CB8AC3E}">
        <p14:creationId xmlns:p14="http://schemas.microsoft.com/office/powerpoint/2010/main" val="752918227"/>
      </p:ext>
    </p:extLst>
  </p:cSld>
  <p:clrMapOvr>
    <a:masterClrMapping/>
  </p:clrMapOvr>
  <p:transition/>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med-prezentace-16-9-en-v10.potx" id="{4809AA62-8658-4889-927F-CCFBD8AEEE2D}" vid="{4A362696-E9B4-4D14-B349-4BDD75ADC317}"/>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A8BAC94BA468D488F31B2478A655CDC" ma:contentTypeVersion="0" ma:contentTypeDescription="Create a new document." ma:contentTypeScope="" ma:versionID="95a052b0847fd16805d557ab7f313c05">
  <xsd:schema xmlns:xsd="http://www.w3.org/2001/XMLSchema" xmlns:xs="http://www.w3.org/2001/XMLSchema" xmlns:p="http://schemas.microsoft.com/office/2006/metadata/properties" targetNamespace="http://schemas.microsoft.com/office/2006/metadata/properties" ma:root="true" ma:fieldsID="0967b7be50301903c78f9c39c6fd9a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BBC64D6-CE6A-4B8F-9E06-9D36E473AAB5}">
  <ds:schemaRefs>
    <ds:schemaRef ds:uri="http://schemas.microsoft.com/sharepoint/v3/contenttype/forms"/>
  </ds:schemaRefs>
</ds:datastoreItem>
</file>

<file path=customXml/itemProps2.xml><?xml version="1.0" encoding="utf-8"?>
<ds:datastoreItem xmlns:ds="http://schemas.openxmlformats.org/officeDocument/2006/customXml" ds:itemID="{1A485512-1CA8-4DFA-AD53-D4AD3EF7AD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39E6250-3CF2-4C03-8BDB-FC890C3EB9E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muni-med-prezentace-16-9-en-v10</Template>
  <TotalTime>394</TotalTime>
  <Words>6372</Words>
  <Application>Microsoft Office PowerPoint</Application>
  <PresentationFormat>Širokoúhlá obrazovka</PresentationFormat>
  <Paragraphs>385</Paragraphs>
  <Slides>58</Slides>
  <Notes>56</Notes>
  <HiddenSlides>0</HiddenSlides>
  <MMClips>0</MMClips>
  <ScaleCrop>false</ScaleCrop>
  <HeadingPairs>
    <vt:vector size="8" baseType="variant">
      <vt:variant>
        <vt:lpstr>Použitá písma</vt:lpstr>
      </vt:variant>
      <vt:variant>
        <vt:i4>6</vt:i4>
      </vt:variant>
      <vt:variant>
        <vt:lpstr>Motiv</vt:lpstr>
      </vt:variant>
      <vt:variant>
        <vt:i4>1</vt:i4>
      </vt:variant>
      <vt:variant>
        <vt:lpstr>Vložené servery OLE</vt:lpstr>
      </vt:variant>
      <vt:variant>
        <vt:i4>2</vt:i4>
      </vt:variant>
      <vt:variant>
        <vt:lpstr>Nadpisy snímků</vt:lpstr>
      </vt:variant>
      <vt:variant>
        <vt:i4>58</vt:i4>
      </vt:variant>
    </vt:vector>
  </HeadingPairs>
  <TitlesOfParts>
    <vt:vector size="67" baseType="lpstr">
      <vt:lpstr>Arial</vt:lpstr>
      <vt:lpstr>Calibri</vt:lpstr>
      <vt:lpstr>Symbol</vt:lpstr>
      <vt:lpstr>Tahoma</vt:lpstr>
      <vt:lpstr>Times New Roman</vt:lpstr>
      <vt:lpstr>Wingdings</vt:lpstr>
      <vt:lpstr>Presentation_MU_EN</vt:lpstr>
      <vt:lpstr>Rastrový obrázek</vt:lpstr>
      <vt:lpstr>Fotografie</vt:lpstr>
      <vt:lpstr>Přednášky z lékařské biofyziky</vt:lpstr>
      <vt:lpstr>Nukleární medicína a radioterapie</vt:lpstr>
      <vt:lpstr>Radioaktivita</vt:lpstr>
      <vt:lpstr>Zákony platné pro radioaktivní přeměnu</vt:lpstr>
      <vt:lpstr>Zákon radioaktivní přeměny</vt:lpstr>
      <vt:lpstr>Prezentace aplikace PowerPoint</vt:lpstr>
      <vt:lpstr>Fyzikální poločas</vt:lpstr>
      <vt:lpstr>Biologický a efektivní poločas</vt:lpstr>
      <vt:lpstr>Techneciový generátor</vt:lpstr>
      <vt:lpstr>Druhy radioaktivní přeměny</vt:lpstr>
      <vt:lpstr>Druhy radioaktivní přeměny</vt:lpstr>
      <vt:lpstr>Druhy radioaktivní přeměny</vt:lpstr>
      <vt:lpstr>Interakce ionizujícího záření s hmotou</vt:lpstr>
      <vt:lpstr>Útlum záření rentgenového a gama</vt:lpstr>
      <vt:lpstr>Interakce fotonového záření (rtg, g)</vt:lpstr>
      <vt:lpstr>Tvorba elektron-pozitronových párů (a následná anihilace pozitronu)</vt:lpstr>
      <vt:lpstr>Interakce korpuskulárního záření</vt:lpstr>
      <vt:lpstr>Hlavní veličiny a jednotky používané pro měření ionizujícího záření</vt:lpstr>
      <vt:lpstr>Biologické účinky ionizujícího záření</vt:lpstr>
      <vt:lpstr>Biologické účinky ionizujícího záření</vt:lpstr>
      <vt:lpstr>Účinky na buňku</vt:lpstr>
      <vt:lpstr>Účinky na buňku</vt:lpstr>
      <vt:lpstr>Citlivost tkání</vt:lpstr>
      <vt:lpstr>Nukleární medicína</vt:lpstr>
      <vt:lpstr>Scintilační počítač a scintigrafie </vt:lpstr>
      <vt:lpstr>Gama kamera</vt:lpstr>
      <vt:lpstr>Gama kamera </vt:lpstr>
      <vt:lpstr>SPECT – jednofotonová emisní výpočetní tomografie </vt:lpstr>
      <vt:lpstr>Princip SPECT</vt:lpstr>
      <vt:lpstr>SPECT – obrazy http://www.physics.ubc.ca/~mirg/home/tutorial/applications.html#heart</vt:lpstr>
      <vt:lpstr>PET – pozitronová emisní tomografie</vt:lpstr>
      <vt:lpstr>Základní princip PET </vt:lpstr>
      <vt:lpstr>Funkční PET mozku http://www.crump.ucla.edu/software/lpp/clinpetneuro/lggifs/n_petbrainfunc_2.html</vt:lpstr>
      <vt:lpstr>Prezentace aplikace PowerPoint</vt:lpstr>
      <vt:lpstr>Nádor mozku - astrocytom</vt:lpstr>
      <vt:lpstr>Radioterapie</vt:lpstr>
      <vt:lpstr>Zdroje záření - radioaktivní</vt:lpstr>
      <vt:lpstr>„Kobaltová bomba“</vt:lpstr>
      <vt:lpstr>„Kobaltová bomba“  http://www.cs.nsw.gov.au/rpa/pet/RadTraining/</vt:lpstr>
      <vt:lpstr>Leksellův gama-nůž (stále v provozu)</vt:lpstr>
      <vt:lpstr>Prezentace aplikace PowerPoint</vt:lpstr>
      <vt:lpstr>Leksellův gama-nůž</vt:lpstr>
      <vt:lpstr>Prezentace aplikace PowerPoint</vt:lpstr>
      <vt:lpstr>Prezentace aplikace PowerPoint</vt:lpstr>
      <vt:lpstr>Afterloader pracuje s iridiem Ir-192. Přístroj pro bezpečné intrakavitární ozařování</vt:lpstr>
      <vt:lpstr>Zdroje záření - neradioaktivní</vt:lpstr>
      <vt:lpstr>Lineární urychlovač</vt:lpstr>
      <vt:lpstr>Lineární urychlovač http://www.cs.nsw.gov.au/rpa/pet/RadTraining/MedicalLinacs.htm</vt:lpstr>
      <vt:lpstr>CyberKnife</vt:lpstr>
      <vt:lpstr>Cyklotron</vt:lpstr>
      <vt:lpstr>Cyklotron http://www.aip.org/history/lawrence/first.htm</vt:lpstr>
      <vt:lpstr>Cyklotron v onkologii  - hadronová (protonová) terapie</vt:lpstr>
      <vt:lpstr>Hadronová radioterapie</vt:lpstr>
      <vt:lpstr>Ozařovací plán</vt:lpstr>
      <vt:lpstr>Simulátor </vt:lpstr>
      <vt:lpstr>Geometrie ozařování</vt:lpstr>
      <vt:lpstr>Geometrie ozařování</vt:lpstr>
      <vt:lpstr>Autor: Vojtěch Mornstein, Ivo Hrazdira, Marek Dostál  Obsahová spolupráce:  Carmel J. Caruana    Poslední revize a ozvučení: září 2024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Vojtěch Mornstein</dc:creator>
  <cp:lastModifiedBy>Vojtěch Mornstein</cp:lastModifiedBy>
  <cp:revision>24</cp:revision>
  <cp:lastPrinted>1601-01-01T00:00:00Z</cp:lastPrinted>
  <dcterms:created xsi:type="dcterms:W3CDTF">2021-03-16T14:16:20Z</dcterms:created>
  <dcterms:modified xsi:type="dcterms:W3CDTF">2024-09-11T14:35:27Z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0x0101008A8BAC94BA468D488F31B2478A655CDC</vt:lpwstr>
  </property>
</Properties>
</file>