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D5D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5859D13-9E65-4B64-9FC4-C17579C57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83F4F8-7F24-4C3F-A15E-4A98FA62F562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3B38485-0723-4D1A-AD45-4ADADF6A1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A862FF1-97B1-4C12-B679-5DD7E79E7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871F041-6AA1-4E3D-97F7-80DA00451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C4C1E-F125-4504-B169-5D924E043275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85A53AF-8F60-4E12-A922-1BF86A2C4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FB6DA77-4E12-472F-832C-70AFCAE85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C124D2F-FECF-4027-9F25-C1FED494C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89580A-96F1-4CBC-9B86-9F815D2E7FD9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2F9EC92-CE5E-4348-A9A1-D5A7C9F03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E2BB739-E2E3-4063-BBD6-DAB166E1A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0922B3A-8659-475A-8C85-C214488B5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FD98F-7CAE-4E97-BD1E-182C660DC9D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817DB11-7101-441D-B6BA-08CC26EDD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E0EA2FB-AB11-444A-9AF6-EC102EACF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D458647-38BC-4BC1-AA13-254856471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32D6A-46FA-4403-92C2-D83B5F9925C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AC4E35E-D7EC-446B-964B-44030B6784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CCCE021-ABA5-4E00-B8E4-D1A4A6AA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B0A7F7A-B798-4C9C-AD99-F134CDFE4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20CC9-7338-4E2F-9EE6-B2453EB3F2E2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E596471-5760-4BDA-8134-70746852D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0CB38BA-25BC-4A1F-A21F-AF834E589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4609456-9BC7-4941-AACD-9CE24B27C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A4157-6834-4FDF-AB53-5C95EC34D6DA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3BB217D-27D1-4616-92AA-D9A82E971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073F65B-EB6A-4D06-ACE1-50E63C686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0A99AF4-F9CD-4EA5-9E73-D5E5EACB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11B33-9679-47FA-AE29-DEF2B2581FD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5F85741-2A82-47DC-ADBA-E8545AC22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24E8293-C80A-44DB-9BA5-4228804B7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5093E6-21A6-44EF-B0D9-83BA30896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382F0-B5A6-482E-A069-6231B0888B9B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5AA0AA2-F1FD-4BAB-A124-BD6C96950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860B194-FA37-41CB-856B-B9E3EF5D5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E11025E-97F7-4F2D-8C66-DA5307F0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19D2E-A526-4D71-8831-F0C75182A9AF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42E2C21-B62E-495C-BFAF-FCD3AF1B0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36EBDB7-9794-409A-B26A-F2EC7CAA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ACA24E0-70CF-4ECD-82B7-B3C9497B1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5C174-D9F2-4A5A-BB40-1474AF65941F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79832F-CE26-4448-B082-CC2E1ED48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07492AB-A407-416D-A466-17C7EAC17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E52B857-E461-4A45-A984-80536F929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39FEF8-4B66-4300-A9C9-4744EAE3265D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4C92334-7B80-4BD5-8947-932907698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E5BF396-31F1-46E6-877C-6E09A0CB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A693B39-8A58-4B35-8363-5565CC4E8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CE285-6854-4A18-A8B1-77A8AA6BE48C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BC49919-8D86-45A3-A1F7-5C7D68BCB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348CBA-B956-4ACC-AB09-A7C87D6EC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F6384D7-43C9-4EFC-AA8D-D1B8B3125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7C982-B5FC-4BC3-83F3-C9EE1736AE57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1AB3BA9-A0A1-458A-ADBB-67EEC4C14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C63B3F3-C5F6-43FD-A96C-BE0872F9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27FDB6F-FE95-4114-86DA-E4B5A9DA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45C8B-EDA9-455A-990D-7E08AD9E2A99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FD9CE6D-5F8D-430F-B8C1-A1314B92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6AE279-0B5E-413A-941C-8733A5681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CC52162-CBD5-43C8-8F8D-8F8995552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DFBD7-00DB-4B48-9EC7-D06ECA80FC02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FBC308F-C86D-4EC7-8721-6B1BD7D81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C8A2AE4-D7ED-4AD8-A9A1-5D61CD153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54C2E1C-205A-477C-9A18-657206AB9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786D3D-B07D-4209-A9B7-E5D6438E753C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09D86CB-507A-41BA-818B-A3BC72B71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815292F-4CD8-43AB-BCFD-EA9610B5F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8D55E25-1A62-486C-9791-E052B6D0B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48D7E-9767-472A-ABD1-F5C4B7E48117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32E11E8-D366-43D7-A840-A17A64449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3378484-3B29-4A20-B84D-0235A7352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75906F9-7632-4931-8E83-4A3474031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1D652-8387-46D8-87C1-D44015580035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E12BA8F-2E51-49E8-9408-03C2CB9A3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D605808-19E8-4FAB-9204-5B55DC9E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4CBFE63-F0DF-4616-8490-9E349C32F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8E4F6-A2A5-4DDB-A962-BCBF60830742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9ABDF85-1B67-491A-91C2-B609406C5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45B5739-57DA-476B-9A8F-D46525A9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085A9C-4CEC-4195-BA5D-8E205A589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AA734-3DA6-4F8F-A7A2-5E6CCD941E81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905B7F4-C614-4723-93CA-D926EC6B9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FD984A-89E9-4978-B7BC-00681421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DE643E92-75DD-40C2-A1E4-84E958956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08B503-F711-4522-9F31-CBBE4A736AEA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45F8E21-A730-4E31-B7FA-3B714E99A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E5C2E47-3668-42FB-94EC-9D5AD474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E2B0B05-0DC5-4E77-82D1-D821DB7D3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3BA8A-3A63-438F-8719-5177C24E293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1DCDF61-381F-461B-BDC5-8F83EC563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03B4D85-C5D8-4586-9681-DFB8F3B8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7C1371C-0AAA-44CF-8879-7DA6E7AB7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0039A-3363-432E-BF2C-E272A90DAB15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6F0CAED-D6EB-4CB6-9482-D97D277E0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51123CA-D9E2-4930-889F-25B0B4BAB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47A2C99-E659-4BBA-A7EE-7917F5062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91187-6313-4AB1-8154-AE745925FCC5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90A95E4-DD01-4843-8D0B-F2F60FD51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9DE0C81-B6F4-4B23-9B7F-1234A8793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B3F37EF-B9E3-40C1-9E64-9F79ECDFB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E2136-DF2D-4533-8A32-01720E6B296E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72C4EE9-9506-40D5-827A-E251472F6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814A226-5432-49BE-90EC-C9C59ACC4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DF9B342-07F6-40DC-87F8-6C6A6753F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05CD6-11E8-46EC-9F13-079661458BDF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A14F9BD-D34F-4035-B20B-223C6AFA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57D647F-F9B8-461B-9B8F-21CB6DD72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80CA765-6D14-4AA3-BEDF-F4E931811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39EAC-03D6-47BB-A2C6-06F3A7C66E74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46E7F50-4563-44AD-BFC6-A38B3FDD7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78B3E67-73BA-48DA-AD15-85FD3336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7D1F3B6-92A2-40D1-8C19-53446BBC6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EF3F6-666F-448C-9541-D710A96D5219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C0CEBB3-05A5-4298-9727-FCE5D1CF6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16663F-6886-457D-B0FB-D81E75F09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A9126A0-4995-46B8-AE6B-08C5D95AF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9BBDF6-F459-4AC0-971D-CDD8E22EFE33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CB73FFF-B5E1-42C3-91BB-882A44DEE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A50A587-EBED-4955-A165-9BEC6B29D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7427211-F1C1-4390-8A03-42CAC7F88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9BA78-E801-4B91-B045-64A4BF143FEB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AEC7708-567E-4989-B9AD-B1AF63FDE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444CE46-A855-4876-A758-293566EC2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84D6586-19CA-4FDD-93F2-CD6996398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388102-89C2-48FC-B44C-8478EB8BD257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E922577-82D0-4592-8D10-343F8823B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0EB939A-A6B3-4CD4-BBD5-2934E01F0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8969F50-4290-4AA6-AA81-EAB5D70C5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4D3D9-5FF5-4B49-8BC8-8D338AD8A92A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58C1421-3CDF-43AA-9EE8-A428E46B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E13E8A0-4F92-4D19-9447-1B14D41F8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8308733-16D4-46B9-87B6-B2E2D0F52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7DC4E-3044-4114-B726-A38DF0A61233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847F3A-A0DF-4BB6-BAD1-CD983F822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4FAE466-BD09-4346-BC88-61D8DFE07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36675E7-9845-4C8E-BD18-24E8C5C96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441FB-3AD3-4D5A-B293-81829F59FF1C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B24B413-7778-490B-9AA2-D620F5EDE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BA69437-178E-450C-9C50-438DFCC5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208A674-3094-4D20-AE3B-CFB9523BD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2EAD9-D1F8-41EA-972B-97FD1408B4E6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81E46DF-D9E6-49D7-81CA-0A0A309F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1CE4A04-FB8E-4ACB-A2D8-C03FAAC2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CAF73B6-422C-4830-A5AD-9389C1CC4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22874-9AF6-4F60-9973-398B362BA381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8985663-8A10-4587-BDC5-B79EBBF31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3751DCA-CFB0-4287-9DBA-224B8AA2A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1825A81-E84C-4BDA-8405-0AE6C2FF4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DC7F7-E336-4211-8D4D-34D69FBC2E01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206A4F3-3409-4AAD-B974-51F88F6F2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F7F3691-88CC-4D43-967F-C59F2C734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CAE7C7A-4AA5-4A06-B462-F2D74A3A8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C1CFB-A44D-40A2-B362-8B931E9CBB97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ACBF05-5F2F-4598-8308-4BC9FF28F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4AFFD0D-AD7C-4D06-85FF-B834F7850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3FA5673-9450-4418-AE47-1B3317B59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1CA0C-C98C-49E1-9747-C1D23FBA003C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6DC743D0-A6FB-44BC-8FCB-7436EFC27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1D47D62-6FC2-49D6-AF89-D824AEE82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71EF1DE1-D272-4013-A5B3-B5100CEC6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5E2D4-814F-4E16-B6EE-2D68FBB45118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E1C0FFC3-9DDA-4BD5-B0AF-C50DC1429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CB4D87C-33C5-4DF0-9AD4-C7A688BE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7AFB79BD-9C60-43E8-B1D9-573D6D43D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342BE-46B5-4E69-B198-69EA02C705E3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9DBD49C-7B26-4643-AAE2-657C64EEB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24191D10-4922-497F-89BC-2ECD84CAA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552F467-6710-4171-A4FB-D153313E3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547F1-640C-40FD-BC42-5E6554A1F8A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01FFB586-8CEF-4CD0-9FCA-D830EB9BB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E570919-8FC2-420B-A1B4-6EE5F19D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B5F7AF5-CA73-4987-A417-0B39D690D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71C589-F278-4563-B91C-2EAA5F98F210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82FB2A2-65E2-442C-AEEB-113F1067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B09ECB8-77B7-40AF-8346-53BB7D19E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1D6B318-E1E9-48A5-9AA1-6EBA9FCE8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508EA-3F1B-476A-AC2C-C482CCF662D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EA1ECA7-04AF-4252-8164-C3400B33C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9F04C75-E15E-4AE5-AB77-53CCFD4C2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ECFD33-45D8-49C1-ADBE-62677EBB3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8DCCED-9459-43AE-9E9E-F5F3B8CAD23F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8A7BFF6-FFC7-4532-84DD-784CC7D6D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63F9EC1-36BE-43F8-BE41-0432D5D86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4854CE4-8A29-43D1-9EE4-B225BD7DA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6A1B3-0DA5-4192-9B2F-A517058D9C3E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0224B76-40BD-4C03-881A-8760A852F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B3D41CD-7B48-4E92-A5EF-2E918774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9399F6B-D7B6-4FE4-A616-F444A13BC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57ACDB-37CC-4541-AAFA-B0D0C65C4DC5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20F9C90-89BF-40EF-8759-89F70B9B9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1128ECA-2A35-46DC-9347-2E47F05F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47CC1-BC16-4B57-8F28-6219A4E43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36B0-7CAE-414E-A38B-8409688EA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F7257A-57E2-40B2-A3F6-84F3E41E4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03529-ECE5-446A-A4CA-EEBFBDE8C3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602107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BB1E7-4F3A-4F7B-A7FD-8CCEDBE20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2C5AB-D1E5-45B6-BF4A-C1487D224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41EF2-AD50-4E27-B0FB-96C0082A6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1D9EE-7CFC-449D-ADEC-FFD055F5D3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972717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9C6263-8F6E-4350-BEBA-F6C7C522C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78324D-D58C-45A0-A22E-B035BE42F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7AB238-7550-4F57-B151-3E5FFB027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4BEFB-F8B3-4CD7-AC42-D453C30DE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987725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180611-9F4F-4782-A8D8-7345702BF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E2EB96-79D1-4931-95BE-DDA2E813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B29BAB-4D26-4DBB-98CF-BE45DD6D1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98368-B8BA-4164-B3BB-84C61B5370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171133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332631-A8FD-4911-B5DB-17847F6A7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531369-EA92-468B-ACCD-CF8DA029F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4A5A49-6E68-433D-87BB-3AEBF1D17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9C42-7384-4BC3-925D-876A050634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1945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>
                <a:solidFill>
                  <a:srgbClr val="0000DC"/>
                </a:solidFill>
              </a:rPr>
              <a:t>Lékařská fakulta Masarykovy univerzity v Brně, Biofyzikální ústav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9" y="1841921"/>
            <a:ext cx="113616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09" y="2664252"/>
            <a:ext cx="6391181" cy="698497"/>
          </a:xfrm>
        </p:spPr>
        <p:txBody>
          <a:bodyPr/>
          <a:lstStyle/>
          <a:p>
            <a:r>
              <a:rPr lang="sk-SK" sz="2400" b="1" dirty="0">
                <a:solidFill>
                  <a:srgbClr val="0000DC"/>
                </a:solidFill>
              </a:rPr>
              <a:t>Biologické membrány a </a:t>
            </a:r>
            <a:r>
              <a:rPr lang="sk-SK" sz="2400" b="1" dirty="0" err="1">
                <a:solidFill>
                  <a:srgbClr val="0000DC"/>
                </a:solidFill>
              </a:rPr>
              <a:t>bioelektrické</a:t>
            </a:r>
            <a:r>
              <a:rPr lang="sk-SK" sz="2400" b="1" dirty="0">
                <a:solidFill>
                  <a:srgbClr val="0000DC"/>
                </a:solidFill>
              </a:rPr>
              <a:t> </a:t>
            </a:r>
            <a:r>
              <a:rPr lang="sk-SK" sz="2400" b="1" dirty="0" err="1">
                <a:solidFill>
                  <a:srgbClr val="0000DC"/>
                </a:solidFill>
              </a:rPr>
              <a:t>jevy</a:t>
            </a:r>
            <a:r>
              <a:rPr lang="sk-SK" sz="1600" b="1" dirty="0">
                <a:solidFill>
                  <a:srgbClr val="0000DC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2904-8A06-482D-AE25-9C03B8B32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1" y="3495252"/>
            <a:ext cx="2991423" cy="21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888B35-FB0F-4236-8715-F58A25383B13}"/>
              </a:ext>
            </a:extLst>
          </p:cNvPr>
          <p:cNvSpPr txBox="1"/>
          <p:nvPr/>
        </p:nvSpPr>
        <p:spPr>
          <a:xfrm>
            <a:off x="8880400" y="4306274"/>
            <a:ext cx="2652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Autor: </a:t>
            </a:r>
            <a:r>
              <a:rPr lang="en-US" sz="1200" dirty="0" err="1"/>
              <a:t>Germis</a:t>
            </a:r>
            <a:r>
              <a:rPr lang="en-US" sz="1200" dirty="0"/>
              <a:t> – Own work, CC BY-SA 3.0, https://commons.wikimedia.org/w/index.php?curid=28127022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B4E083B-A63A-401F-BB5C-FB8B5D07B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Elektrické a chemické vrátkování</a:t>
            </a:r>
          </a:p>
        </p:txBody>
      </p:sp>
      <p:pic>
        <p:nvPicPr>
          <p:cNvPr id="24579" name="Picture 23" descr="kanály2">
            <a:extLst>
              <a:ext uri="{FF2B5EF4-FFF2-40B4-BE49-F238E27FC236}">
                <a16:creationId xmlns:a16="http://schemas.microsoft.com/office/drawing/2014/main" id="{00D5FDDE-A916-4389-A845-2E54C52A3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238" y="1848678"/>
            <a:ext cx="5035050" cy="4184373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6B5B52-A26C-43BC-AC05-7CB782B0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85" y="1580321"/>
            <a:ext cx="5343591" cy="38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FAEF24-AD86-414C-99D9-38CCE44CC222}"/>
              </a:ext>
            </a:extLst>
          </p:cNvPr>
          <p:cNvSpPr txBox="1"/>
          <p:nvPr/>
        </p:nvSpPr>
        <p:spPr>
          <a:xfrm>
            <a:off x="6609523" y="5633658"/>
            <a:ext cx="4635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Složitější představa o vrátkování kanálu za účasti receptorové a efektorové bílkoviny. </a:t>
            </a:r>
            <a:r>
              <a:rPr lang="fr-FR" sz="1200" dirty="0"/>
              <a:t>Public Domain, https://en.wikipedia.org/w/index.php?curid=25141203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6202358"/>
      </p:ext>
    </p:extLst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36C50E5D-D968-4B2E-8673-C1B3B330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00214"/>
            <a:ext cx="5180012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6000" dirty="0">
                <a:solidFill>
                  <a:srgbClr val="0000DC"/>
                </a:solidFill>
              </a:rPr>
              <a:t>Klidový membránový potenciál</a:t>
            </a:r>
          </a:p>
        </p:txBody>
      </p:sp>
    </p:spTree>
    <p:extLst>
      <p:ext uri="{BB962C8B-B14F-4D97-AF65-F5344CB8AC3E}">
        <p14:creationId xmlns:p14="http://schemas.microsoft.com/office/powerpoint/2010/main" val="1596573178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47D02BA-8D01-4D88-90D4-75ED7C8A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25" y="4616313"/>
            <a:ext cx="4800600" cy="2205037"/>
          </a:xfrm>
          <a:prstGeom prst="rect">
            <a:avLst/>
          </a:prstGeom>
          <a:gradFill rotWithShape="0">
            <a:gsLst>
              <a:gs pos="0">
                <a:srgbClr val="FFEDC7"/>
              </a:gs>
              <a:gs pos="50000">
                <a:srgbClr val="FF9900"/>
              </a:gs>
              <a:gs pos="100000">
                <a:srgbClr val="FFEDC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8779EC3-6A86-4D36-AE4D-01A5CC10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457200" cy="762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E198CCC-F0CC-45E0-88F7-392DB438C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5FEA2E6-2BDC-4AB2-AFD2-19D5EB016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5" y="429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9A22379D-D54D-4AF7-81FB-4216631F5D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04063" y="4076701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8090ED42-A141-4235-98E0-C624798B0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41990625-E295-4977-9539-EF2D639FD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37CE5370-33FA-4E67-908B-4CB7F901917B}"/>
              </a:ext>
            </a:extLst>
          </p:cNvPr>
          <p:cNvSpPr>
            <a:spLocks noChangeShapeType="1"/>
          </p:cNvSpPr>
          <p:nvPr/>
        </p:nvSpPr>
        <p:spPr bwMode="auto">
          <a:xfrm rot="20367545" flipV="1">
            <a:off x="7010400" y="40386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FC76D592-B79A-4C60-881E-E8E28F14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7C5BAD6A-F2A8-4472-B7D8-614C1B6E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5895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nitrobuněčný prostor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53D4C941-5BAF-4070-8E96-BFCA7A68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652963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mimobuněčnýprostor</a:t>
            </a: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9BA588D6-80F5-43A4-8FD6-4FE462492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542" y="874850"/>
            <a:ext cx="8478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(1)</a:t>
            </a:r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0C8F1EBE-529B-4ABC-AFB5-4D2D23DF3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AEA1D216-44A1-40A1-9AC2-57068EA81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6248400"/>
            <a:ext cx="48006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id="{E09E24B3-5877-4912-A265-6F8208AA254E}"/>
              </a:ext>
            </a:extLst>
          </p:cNvPr>
          <p:cNvSpPr>
            <a:spLocks noChangeArrowheads="1"/>
          </p:cNvSpPr>
          <p:nvPr/>
        </p:nvSpPr>
        <p:spPr bwMode="auto">
          <a:xfrm rot="-10753727">
            <a:off x="7824788" y="4941888"/>
            <a:ext cx="152400" cy="838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13009" name="Rectangle 17">
            <a:extLst>
              <a:ext uri="{FF2B5EF4-FFF2-40B4-BE49-F238E27FC236}">
                <a16:creationId xmlns:a16="http://schemas.microsoft.com/office/drawing/2014/main" id="{5EC76435-EF7F-4DCE-AF13-65F4344A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557339"/>
            <a:ext cx="8288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800" dirty="0">
                <a:latin typeface="Arial" charset="0"/>
              </a:rPr>
              <a:t>membránové napětí je potenciálový rozdíl mezi mikroelektrodou zavedenou do buňky </a:t>
            </a:r>
            <a:r>
              <a:rPr lang="cs-CZ" sz="2800" i="1" dirty="0">
                <a:latin typeface="Arial" charset="0"/>
              </a:rPr>
              <a:t>(negativní potenciál)</a:t>
            </a:r>
            <a:r>
              <a:rPr lang="cs-CZ" sz="2800" dirty="0">
                <a:latin typeface="Arial" charset="0"/>
              </a:rPr>
              <a:t> a povrchovou elektrodou mimo buňku </a:t>
            </a:r>
            <a:r>
              <a:rPr lang="cs-CZ" sz="2800" i="1" dirty="0">
                <a:latin typeface="Arial" charset="0"/>
              </a:rPr>
              <a:t>(nulový potenciál)</a:t>
            </a:r>
            <a:r>
              <a:rPr lang="cs-CZ" sz="2800" dirty="0">
                <a:latin typeface="Arial" charset="0"/>
              </a:rPr>
              <a:t>  </a:t>
            </a:r>
          </a:p>
          <a:p>
            <a:pPr eaLnBrk="1" hangingPunct="1">
              <a:defRPr/>
            </a:pPr>
            <a:r>
              <a:rPr lang="cs-CZ" sz="2800" i="1" dirty="0">
                <a:latin typeface="Arial" charset="0"/>
              </a:rPr>
              <a:t>Používají se nepolarizovatelné elektrody</a:t>
            </a: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9AF1F4AA-90ED-4B9E-B591-1DE4739B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943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membrána</a:t>
            </a:r>
            <a:endParaRPr lang="cs-CZ" altLang="cs-CZ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443AAF64-DE38-405F-8C47-7FBF7C5B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254750"/>
            <a:ext cx="2057400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mimobuněčný prostor</a:t>
            </a:r>
          </a:p>
        </p:txBody>
      </p:sp>
    </p:spTree>
    <p:extLst>
      <p:ext uri="{BB962C8B-B14F-4D97-AF65-F5344CB8AC3E}">
        <p14:creationId xmlns:p14="http://schemas.microsoft.com/office/powerpoint/2010/main" val="1845105868"/>
      </p:ext>
    </p:extLst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7A30409-85F9-468B-89B3-AC2F0BA8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663" y="491333"/>
            <a:ext cx="8478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chemeClr val="tx2"/>
                </a:solidFill>
              </a:rPr>
              <a:t>Klidové membránové napětí (2)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D44E10-F8AA-4309-8F0D-CCA7623E0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6" y="1367234"/>
            <a:ext cx="8721724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cs-CZ" sz="2400" dirty="0"/>
              <a:t>je </a:t>
            </a:r>
            <a:r>
              <a:rPr lang="cs-CZ" altLang="cs-CZ" sz="2400" dirty="0"/>
              <a:t>převážně </a:t>
            </a:r>
            <a:r>
              <a:rPr lang="en-US" altLang="cs-CZ" sz="2400" dirty="0" err="1"/>
              <a:t>zp</a:t>
            </a:r>
            <a:r>
              <a:rPr lang="cs-CZ" altLang="cs-CZ" sz="2400" dirty="0" err="1"/>
              <a:t>ůsobeno</a:t>
            </a:r>
            <a:r>
              <a:rPr lang="cs-CZ" altLang="cs-CZ" sz="2400" dirty="0"/>
              <a:t> nerovnoměrným rozložením iontů  na vnitřní a vnější  straně  membrány.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cs-CZ" altLang="cs-CZ" sz="2000" dirty="0"/>
              <a:t>Jeho  hodnoty závisí na: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typu buňky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druhu živočicha, z něhož buňka pochází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cs-CZ" altLang="cs-CZ" sz="2000" dirty="0"/>
              <a:t>u identických buněk – na skladbě a koncentraci iontových složek roztoků obklopujících buňky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D3531C6-0778-46C7-9673-FD027D86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05" y="4183060"/>
            <a:ext cx="8673837" cy="22696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Hodnota klidového membránového napětí při normálním iontové skladbě IC a EC tekutiny je od -100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cs-CZ" altLang="cs-CZ" sz="2400" dirty="0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-50 </a:t>
            </a:r>
            <a:r>
              <a:rPr lang="cs-CZ" altLang="cs-CZ" sz="2400" dirty="0" err="1">
                <a:solidFill>
                  <a:srgbClr val="5D5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endParaRPr lang="cs-CZ" altLang="cs-CZ" sz="2400" dirty="0">
              <a:solidFill>
                <a:srgbClr val="5D5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tloušťka membrány ~ 10 </a:t>
            </a:r>
            <a:r>
              <a:rPr lang="cs-CZ" altLang="cs-CZ" sz="2400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nm</a:t>
            </a:r>
            <a:endParaRPr lang="cs-CZ" altLang="cs-CZ" sz="2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v membráně pak činí řádově až ~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cs-CZ" altLang="cs-CZ" sz="24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V/m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intenzita elektrického pole na povrchu Země ~ 10</a:t>
            </a:r>
            <a:r>
              <a:rPr lang="cs-CZ" altLang="cs-CZ" sz="2400" baseline="30000" dirty="0">
                <a:solidFill>
                  <a:srgbClr val="333399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333399"/>
                </a:solidFill>
                <a:latin typeface="Times New Roman" panose="02020603050405020304" pitchFamily="18" charset="0"/>
              </a:rPr>
              <a:t> V/m</a:t>
            </a:r>
          </a:p>
        </p:txBody>
      </p:sp>
    </p:spTree>
    <p:extLst>
      <p:ext uri="{BB962C8B-B14F-4D97-AF65-F5344CB8AC3E}">
        <p14:creationId xmlns:p14="http://schemas.microsoft.com/office/powerpoint/2010/main" val="3405481678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301D5C2D-D26E-4EF1-8666-E3E3D5BA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4"/>
            <a:ext cx="545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Difuze a permeabilita </a:t>
            </a:r>
            <a:endParaRPr lang="en-GB" altLang="cs-CZ" sz="4000" b="1" dirty="0">
              <a:solidFill>
                <a:srgbClr val="0000DC"/>
              </a:solidFill>
            </a:endParaRPr>
          </a:p>
        </p:txBody>
      </p:sp>
      <p:sp>
        <p:nvSpPr>
          <p:cNvPr id="32771" name="Rectangle 19">
            <a:extLst>
              <a:ext uri="{FF2B5EF4-FFF2-40B4-BE49-F238E27FC236}">
                <a16:creationId xmlns:a16="http://schemas.microsoft.com/office/drawing/2014/main" id="{9124ED08-437C-4D92-B167-792E7C44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6" y="3910014"/>
            <a:ext cx="5215836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Membrány tvoří bariéru pro difuzi, protože propouští (v různé míře) jen malé nenabité částice. Ostatní molekuly procházejí pomocí kanálů nebo přenašečů.</a:t>
            </a:r>
          </a:p>
        </p:txBody>
      </p:sp>
      <p:pic>
        <p:nvPicPr>
          <p:cNvPr id="32772" name="Obrázek 2">
            <a:extLst>
              <a:ext uri="{FF2B5EF4-FFF2-40B4-BE49-F238E27FC236}">
                <a16:creationId xmlns:a16="http://schemas.microsoft.com/office/drawing/2014/main" id="{2A5A136C-8349-43D2-B29E-B30735E74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60464"/>
            <a:ext cx="34956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FC9164B-3D5E-4CBE-B6E3-E9342B52BAD0}"/>
              </a:ext>
            </a:extLst>
          </p:cNvPr>
          <p:cNvSpPr/>
          <p:nvPr/>
        </p:nvSpPr>
        <p:spPr>
          <a:xfrm>
            <a:off x="1701578" y="1595393"/>
            <a:ext cx="4394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cs-CZ" altLang="cs-CZ" sz="2000" dirty="0">
                <a:latin typeface="+mn-lt"/>
              </a:rPr>
              <a:t>Molekuly plynů a kapalin jsou v </a:t>
            </a:r>
            <a:r>
              <a:rPr lang="cs-CZ" altLang="cs-CZ" sz="2000" dirty="0" err="1">
                <a:latin typeface="+mn-lt"/>
              </a:rPr>
              <a:t>neustálem</a:t>
            </a:r>
            <a:r>
              <a:rPr lang="cs-CZ" altLang="cs-CZ" sz="2000" dirty="0">
                <a:latin typeface="+mn-lt"/>
              </a:rPr>
              <a:t> pohybu a mají tendenci se pohybovat (difundovat) z oblasti s vysokou koncentrací do oblasti  s nízkou koncentrací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C899B21-2DAE-4F33-AD01-67897ACCE110}"/>
              </a:ext>
            </a:extLst>
          </p:cNvPr>
          <p:cNvSpPr/>
          <p:nvPr/>
        </p:nvSpPr>
        <p:spPr>
          <a:xfrm>
            <a:off x="1216550" y="5699126"/>
            <a:ext cx="4879451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sk-SK" altLang="cs-CZ" sz="2000" dirty="0">
                <a:latin typeface="+mn-lt"/>
              </a:rPr>
              <a:t>Permeabilita (P) je </a:t>
            </a:r>
            <a:r>
              <a:rPr lang="sk-SK" altLang="cs-CZ" sz="2000" dirty="0" err="1">
                <a:latin typeface="+mn-lt"/>
              </a:rPr>
              <a:t>vlastně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mírou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difuze</a:t>
            </a:r>
            <a:r>
              <a:rPr lang="sk-SK" altLang="cs-CZ" sz="2000" dirty="0">
                <a:latin typeface="+mn-lt"/>
              </a:rPr>
              <a:t> </a:t>
            </a:r>
            <a:r>
              <a:rPr lang="sk-SK" altLang="cs-CZ" sz="2000" dirty="0" err="1">
                <a:latin typeface="+mn-lt"/>
              </a:rPr>
              <a:t>přes</a:t>
            </a:r>
            <a:r>
              <a:rPr lang="sk-SK" altLang="cs-CZ" sz="2000" dirty="0">
                <a:latin typeface="+mn-lt"/>
              </a:rPr>
              <a:t> membránu</a:t>
            </a:r>
          </a:p>
        </p:txBody>
      </p:sp>
      <p:pic>
        <p:nvPicPr>
          <p:cNvPr id="32775" name="Obrázek 4">
            <a:extLst>
              <a:ext uri="{FF2B5EF4-FFF2-40B4-BE49-F238E27FC236}">
                <a16:creationId xmlns:a16="http://schemas.microsoft.com/office/drawing/2014/main" id="{62EF9EFB-FB14-42F9-B52D-8417CAEE0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781425"/>
            <a:ext cx="3765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66777"/>
      </p:ext>
    </p:extLst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575C11-4215-40B6-B28A-08C942CC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0351"/>
            <a:ext cx="8064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Modely klidového membránového potenciálu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511AD60-2671-451C-B2A1-1FCE49E0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709" y="1834295"/>
            <a:ext cx="9480604" cy="522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8250" indent="-4762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(1):</a:t>
            </a:r>
            <a:r>
              <a:rPr lang="cs-CZ" altLang="cs-CZ" sz="2400" b="1" dirty="0" err="1"/>
              <a:t>elektrodifuzní</a:t>
            </a:r>
            <a:r>
              <a:rPr lang="cs-CZ" altLang="cs-CZ" sz="2400" b="1" dirty="0"/>
              <a:t>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popisují procesy fenomenologicky na základě termodynamiky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/>
              <a:t>      - spojují vznik napětí s difuzí iontů přes membránu: </a:t>
            </a:r>
            <a:r>
              <a:rPr lang="cs-CZ" altLang="cs-CZ" sz="2400" b="1" dirty="0" err="1"/>
              <a:t>Nernstův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Gibbs-Donnanův</a:t>
            </a:r>
            <a:r>
              <a:rPr lang="cs-CZ" altLang="cs-CZ" sz="2400" b="1" dirty="0"/>
              <a:t> model, model transportu iontů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(2): fyzikální na bázi chování pevných látek nebo tekutých krystalů: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pohyb iontů přes membránu a jeho blokování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uvažují charakteristické vlastnosti strukturních prvků membrány (lipidy, proteiny)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(3): na bázi ekvivalentních elektrických obvodů: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popisují chování buněk v klidu a při jejich excitaci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       - využívají elektrické vlastnosti buněk v souladu s</a:t>
            </a:r>
            <a:r>
              <a:rPr lang="cs-CZ" altLang="cs-CZ" sz="2000" dirty="0"/>
              <a:t> </a:t>
            </a:r>
            <a:r>
              <a:rPr lang="cs-CZ" altLang="cs-CZ" sz="2400" dirty="0" err="1"/>
              <a:t>elektrodifuzními</a:t>
            </a:r>
            <a:r>
              <a:rPr lang="cs-CZ" altLang="cs-CZ" sz="2400" dirty="0"/>
              <a:t> a pevnolátkovými modely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4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8331"/>
      </p:ext>
    </p:extLst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15">
            <a:extLst>
              <a:ext uri="{FF2B5EF4-FFF2-40B4-BE49-F238E27FC236}">
                <a16:creationId xmlns:a16="http://schemas.microsoft.com/office/drawing/2014/main" id="{30971671-75F5-471E-A947-864E3AFF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7"/>
          <a:stretch>
            <a:fillRect/>
          </a:stretch>
        </p:blipFill>
        <p:spPr bwMode="auto">
          <a:xfrm>
            <a:off x="2182939" y="2873212"/>
            <a:ext cx="32400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BF2F3DFA-EC22-4AC2-A8A4-0B14905D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88913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Difuzní napě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CD291640-022A-4328-B258-E2E8CDB6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1087438"/>
            <a:ext cx="5526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vzniká při difuzi nabitých částic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E22F08F7-9A44-4153-8F1A-738CB683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700213"/>
            <a:ext cx="885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Difuzní napětí v neživých systémech - roztoky jsou oddělené membránou permeabilní pro 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Cl</a:t>
            </a:r>
            <a:r>
              <a:rPr lang="cs-CZ" altLang="cs-CZ" sz="2400" baseline="30000" dirty="0"/>
              <a:t>-</a:t>
            </a:r>
            <a:endParaRPr lang="en-GB" altLang="cs-CZ" sz="2400" dirty="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B4D70C90-9C42-4F58-9C59-5348A7C3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445" y="2899922"/>
            <a:ext cx="143986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[1]  0.5 mol NaCl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63E23EF0-0132-4DBA-8082-2A623339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2930257"/>
            <a:ext cx="14414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200" b="1" dirty="0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4B5754CB-78D7-423A-AA3A-7479146A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768" y="5578165"/>
            <a:ext cx="404721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Kompartmenty</a:t>
            </a:r>
            <a:r>
              <a:rPr lang="cs-CZ" altLang="cs-CZ" sz="1800" dirty="0"/>
              <a:t> jsou elektricky neutrální, ale je přítomen koncentrační gradient (na obr. </a:t>
            </a:r>
            <a:r>
              <a:rPr lang="cs-CZ" altLang="cs-CZ" sz="1800" i="1" dirty="0"/>
              <a:t>spád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iontů z [1] do [2]</a:t>
            </a:r>
          </a:p>
        </p:txBody>
      </p:sp>
      <p:sp>
        <p:nvSpPr>
          <p:cNvPr id="36873" name="Rectangle 11">
            <a:extLst>
              <a:ext uri="{FF2B5EF4-FFF2-40B4-BE49-F238E27FC236}">
                <a16:creationId xmlns:a16="http://schemas.microsoft.com/office/drawing/2014/main" id="{17C77216-BE25-427D-BE51-75E4C0B6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694" y="4067658"/>
            <a:ext cx="1008063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1" dirty="0"/>
              <a:t>koncentrační gradient</a:t>
            </a:r>
          </a:p>
        </p:txBody>
      </p:sp>
      <p:graphicFrame>
        <p:nvGraphicFramePr>
          <p:cNvPr id="227345" name="Object 17">
            <a:extLst>
              <a:ext uri="{FF2B5EF4-FFF2-40B4-BE49-F238E27FC236}">
                <a16:creationId xmlns:a16="http://schemas.microsoft.com/office/drawing/2014/main" id="{242F74F0-6E6D-4553-826B-03D14CE4E825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27984649"/>
              </p:ext>
            </p:extLst>
          </p:nvPr>
        </p:nvGraphicFramePr>
        <p:xfrm>
          <a:off x="6456363" y="2688109"/>
          <a:ext cx="3240087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2991268" imgH="2343477" progId="Paint.Picture">
                  <p:embed/>
                </p:oleObj>
              </mc:Choice>
              <mc:Fallback>
                <p:oleObj name="Rastrový obrázek" r:id="rId4" imgW="2991268" imgH="2343477" progId="Paint.Picture">
                  <p:embed/>
                  <p:pic>
                    <p:nvPicPr>
                      <p:cNvPr id="227345" name="Object 17">
                        <a:extLst>
                          <a:ext uri="{FF2B5EF4-FFF2-40B4-BE49-F238E27FC236}">
                            <a16:creationId xmlns:a16="http://schemas.microsoft.com/office/drawing/2014/main" id="{242F74F0-6E6D-4553-826B-03D14CE4E8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688109"/>
                        <a:ext cx="3240087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7" name="Rectangle 19">
            <a:extLst>
              <a:ext uri="{FF2B5EF4-FFF2-40B4-BE49-F238E27FC236}">
                <a16:creationId xmlns:a16="http://schemas.microsoft.com/office/drawing/2014/main" id="{A29E9FAE-6639-4A0E-94E7-64EF3F71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445821"/>
            <a:ext cx="3770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ym typeface="Symbol" panose="05050102010706020507" pitchFamily="18" charset="2"/>
              </a:rPr>
              <a:t>vznikne dočasné napětí mezi oběma </a:t>
            </a:r>
            <a:r>
              <a:rPr lang="cs-CZ" altLang="cs-CZ" sz="1800" dirty="0" err="1">
                <a:sym typeface="Symbol" panose="05050102010706020507" pitchFamily="18" charset="2"/>
              </a:rPr>
              <a:t>kompartmenty</a:t>
            </a:r>
            <a:r>
              <a:rPr lang="cs-CZ" altLang="cs-CZ" sz="1800" dirty="0">
                <a:sym typeface="Symbol" panose="05050102010706020507" pitchFamily="18" charset="2"/>
              </a:rPr>
              <a:t>, protože chloridové ionty difundovaly rychleji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dirty="0">
                <a:solidFill>
                  <a:srgbClr val="FF0000"/>
                </a:solidFill>
                <a:sym typeface="Symbol" panose="05050102010706020507" pitchFamily="18" charset="2"/>
              </a:rPr>
              <a:t>difuzní napětí</a:t>
            </a:r>
          </a:p>
        </p:txBody>
      </p:sp>
    </p:spTree>
    <p:extLst>
      <p:ext uri="{BB962C8B-B14F-4D97-AF65-F5344CB8AC3E}">
        <p14:creationId xmlns:p14="http://schemas.microsoft.com/office/powerpoint/2010/main" val="4756493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16">
            <a:extLst>
              <a:ext uri="{FF2B5EF4-FFF2-40B4-BE49-F238E27FC236}">
                <a16:creationId xmlns:a16="http://schemas.microsoft.com/office/drawing/2014/main" id="{548728CF-5C6E-4843-9696-8099ADF2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6"/>
          <a:stretch>
            <a:fillRect/>
          </a:stretch>
        </p:blipFill>
        <p:spPr bwMode="auto">
          <a:xfrm>
            <a:off x="1847851" y="2492376"/>
            <a:ext cx="30956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39158294-C9B5-4EA9-BBD8-72772A62B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260351"/>
            <a:ext cx="5102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4000" b="1" dirty="0" err="1">
                <a:solidFill>
                  <a:srgbClr val="0000DC"/>
                </a:solidFill>
              </a:rPr>
              <a:t>Dif</a:t>
            </a:r>
            <a:r>
              <a:rPr lang="cs-CZ" altLang="cs-CZ" sz="4000" b="1" dirty="0">
                <a:solidFill>
                  <a:srgbClr val="0000DC"/>
                </a:solidFill>
              </a:rPr>
              <a:t>u</a:t>
            </a:r>
            <a:r>
              <a:rPr lang="en-GB" altLang="cs-CZ" sz="4000" b="1" dirty="0" err="1">
                <a:solidFill>
                  <a:srgbClr val="0000DC"/>
                </a:solidFill>
              </a:rPr>
              <a:t>zn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nap</a:t>
            </a:r>
            <a:r>
              <a:rPr lang="cs-CZ" altLang="cs-CZ" sz="4000" b="1" dirty="0">
                <a:solidFill>
                  <a:srgbClr val="0000DC"/>
                </a:solidFill>
              </a:rPr>
              <a:t>ě</a:t>
            </a:r>
            <a:r>
              <a:rPr lang="en-GB" altLang="cs-CZ" sz="4000" b="1" dirty="0">
                <a:solidFill>
                  <a:srgbClr val="0000DC"/>
                </a:solidFill>
              </a:rPr>
              <a:t>t</a:t>
            </a:r>
            <a:r>
              <a:rPr lang="cs-CZ" altLang="cs-CZ" sz="4000" b="1" dirty="0">
                <a:solidFill>
                  <a:srgbClr val="0000DC"/>
                </a:solidFill>
              </a:rPr>
              <a:t>í</a:t>
            </a:r>
            <a:r>
              <a:rPr lang="en-GB" altLang="cs-CZ" sz="4000" b="1" dirty="0">
                <a:solidFill>
                  <a:srgbClr val="0000DC"/>
                </a:solidFill>
              </a:rPr>
              <a:t> (</a:t>
            </a:r>
            <a:r>
              <a:rPr lang="cs-CZ" altLang="cs-CZ" sz="4000" b="1" dirty="0">
                <a:solidFill>
                  <a:srgbClr val="0000DC"/>
                </a:solidFill>
              </a:rPr>
              <a:t>2</a:t>
            </a:r>
            <a:r>
              <a:rPr lang="en-GB" altLang="cs-CZ" sz="4000" b="1" dirty="0">
                <a:solidFill>
                  <a:srgbClr val="0000DC"/>
                </a:solidFill>
              </a:rPr>
              <a:t>)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8AFE394-BC4A-464A-801E-6F2EE60A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2492375"/>
            <a:ext cx="12890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[2]  0.1 mol NaCl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0270F31-C040-49D8-8EE7-B717F8D7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492375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[1]  0.1 mol KCl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F3DA9ED-73B5-4FFE-AA40-2C890E2E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4" y="1383902"/>
            <a:ext cx="8686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/>
              <a:t>Difuzní napětí v živých systémech - roztoky oddělené membránou selektivně propustnou pro K</a:t>
            </a:r>
            <a:r>
              <a:rPr lang="cs-CZ" altLang="cs-CZ" sz="2800" baseline="30000" dirty="0"/>
              <a:t>+</a:t>
            </a:r>
            <a:endParaRPr lang="en-GB" altLang="cs-CZ" sz="2800" dirty="0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B08D237-3E8A-41D6-8504-B2A7892E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229225"/>
            <a:ext cx="34925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/>
              <a:t>V takovém systému nastává rovnováha, když tam není žádný výsledný tok jednotlivých iontů </a:t>
            </a:r>
          </a:p>
        </p:txBody>
      </p:sp>
      <p:pic>
        <p:nvPicPr>
          <p:cNvPr id="233480" name="Picture 8" descr="116">
            <a:extLst>
              <a:ext uri="{FF2B5EF4-FFF2-40B4-BE49-F238E27FC236}">
                <a16:creationId xmlns:a16="http://schemas.microsoft.com/office/drawing/2014/main" id="{26E3253D-6C54-4452-81F4-3C633EBBD96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4"/>
          <a:stretch>
            <a:fillRect/>
          </a:stretch>
        </p:blipFill>
        <p:spPr>
          <a:xfrm>
            <a:off x="6456364" y="2492376"/>
            <a:ext cx="3095625" cy="2403475"/>
          </a:xfrm>
        </p:spPr>
      </p:pic>
      <p:sp>
        <p:nvSpPr>
          <p:cNvPr id="233482" name="Rectangle 10">
            <a:extLst>
              <a:ext uri="{FF2B5EF4-FFF2-40B4-BE49-F238E27FC236}">
                <a16:creationId xmlns:a16="http://schemas.microsoft.com/office/drawing/2014/main" id="{7633FF75-FC54-4892-8BFB-357A6317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897" y="5013325"/>
            <a:ext cx="45194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difuze </a:t>
            </a:r>
            <a:r>
              <a:rPr lang="cs-CZ" altLang="cs-CZ" sz="1800" dirty="0"/>
              <a:t>K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 po</a:t>
            </a:r>
            <a:r>
              <a:rPr lang="cs-CZ" altLang="cs-CZ" sz="1800" dirty="0">
                <a:sym typeface="Symbol" panose="05050102010706020507" pitchFamily="18" charset="2"/>
              </a:rPr>
              <a:t> jeho koncentračním spádu, dokud nevznikne stejně velký, avšak opačně orientovaný elektrický gradient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 vznikne  rovnovážné napětí, je-li výsledný difuzní tok nulový</a:t>
            </a:r>
          </a:p>
        </p:txBody>
      </p:sp>
      <p:sp>
        <p:nvSpPr>
          <p:cNvPr id="38922" name="Line 11">
            <a:extLst>
              <a:ext uri="{FF2B5EF4-FFF2-40B4-BE49-F238E27FC236}">
                <a16:creationId xmlns:a16="http://schemas.microsoft.com/office/drawing/2014/main" id="{C2BE040A-CCB8-4439-A759-3AEC9AF08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3644900"/>
            <a:ext cx="720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431729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>
            <a:extLst>
              <a:ext uri="{FF2B5EF4-FFF2-40B4-BE49-F238E27FC236}">
                <a16:creationId xmlns:a16="http://schemas.microsoft.com/office/drawing/2014/main" id="{41812042-039D-406F-9AF2-44590B48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88914"/>
            <a:ext cx="74850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membránové rovnováhy (1)</a:t>
            </a: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FB1610A8-190D-4A58-A344-90F40A9D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1633539"/>
            <a:ext cx="4176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Týž elektrolyt na obou stranách membrány, ale v různých koncentracích 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je permeabilní jen pro kationty.</a:t>
            </a:r>
          </a:p>
        </p:txBody>
      </p:sp>
      <p:sp>
        <p:nvSpPr>
          <p:cNvPr id="40964" name="Rectangle 14">
            <a:extLst>
              <a:ext uri="{FF2B5EF4-FFF2-40B4-BE49-F238E27FC236}">
                <a16:creationId xmlns:a16="http://schemas.microsoft.com/office/drawing/2014/main" id="{E9C45119-2011-4B20-B5F2-60CFF2BE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484563"/>
            <a:ext cx="4419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7825" indent="-377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Výsledek: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elektrická dvojvrstva </a:t>
            </a:r>
            <a:r>
              <a:rPr lang="cs-CZ" altLang="cs-CZ" sz="2400" dirty="0"/>
              <a:t>vytvoří se na membráně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1: anionty zastaveny na straně 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vrstva 2:  kationty přitahovány k aniontům (II)  </a:t>
            </a:r>
          </a:p>
        </p:txBody>
      </p:sp>
      <p:grpSp>
        <p:nvGrpSpPr>
          <p:cNvPr id="40965" name="Skupina 1">
            <a:extLst>
              <a:ext uri="{FF2B5EF4-FFF2-40B4-BE49-F238E27FC236}">
                <a16:creationId xmlns:a16="http://schemas.microsoft.com/office/drawing/2014/main" id="{593C2946-AF48-4A3A-A523-CBABA15008D1}"/>
              </a:ext>
            </a:extLst>
          </p:cNvPr>
          <p:cNvGrpSpPr>
            <a:grpSpLocks/>
          </p:cNvGrpSpPr>
          <p:nvPr/>
        </p:nvGrpSpPr>
        <p:grpSpPr bwMode="auto">
          <a:xfrm>
            <a:off x="2100264" y="1585913"/>
            <a:ext cx="4205287" cy="5180012"/>
            <a:chOff x="576263" y="1557338"/>
            <a:chExt cx="4205287" cy="5180012"/>
          </a:xfrm>
        </p:grpSpPr>
        <p:pic>
          <p:nvPicPr>
            <p:cNvPr id="40966" name="Picture 6">
              <a:extLst>
                <a:ext uri="{FF2B5EF4-FFF2-40B4-BE49-F238E27FC236}">
                  <a16:creationId xmlns:a16="http://schemas.microsoft.com/office/drawing/2014/main" id="{849A80DB-9C6E-421E-9FCA-E6A231DA4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557338"/>
              <a:ext cx="4021137" cy="491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7" name="Rectangle 11">
              <a:extLst>
                <a:ext uri="{FF2B5EF4-FFF2-40B4-BE49-F238E27FC236}">
                  <a16:creationId xmlns:a16="http://schemas.microsoft.com/office/drawing/2014/main" id="{65D79618-540D-4401-A793-D4C89DB69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4941888"/>
              <a:ext cx="977900" cy="4064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>
                  <a:solidFill>
                    <a:srgbClr val="6699FF"/>
                  </a:solidFill>
                </a:rPr>
                <a:t>koncentrační gradient</a:t>
              </a:r>
              <a:r>
                <a:rPr lang="en-US" altLang="cs-CZ" sz="1000" b="1">
                  <a:solidFill>
                    <a:srgbClr val="6699FF"/>
                  </a:solidFill>
                </a:rPr>
                <a:t>c</a:t>
              </a:r>
              <a:endParaRPr lang="cs-CZ" altLang="cs-CZ" sz="1000" b="1">
                <a:solidFill>
                  <a:srgbClr val="6699FF"/>
                </a:solidFill>
              </a:endParaRPr>
            </a:p>
          </p:txBody>
        </p:sp>
        <p:cxnSp>
          <p:nvCxnSpPr>
            <p:cNvPr id="40968" name="Přímá spojnice se šipkou 4">
              <a:extLst>
                <a:ext uri="{FF2B5EF4-FFF2-40B4-BE49-F238E27FC236}">
                  <a16:creationId xmlns:a16="http://schemas.microsoft.com/office/drawing/2014/main" id="{46AA2FE6-21F3-4555-93DE-D127D2BE18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4868863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9" name="Rectangle 11">
              <a:extLst>
                <a:ext uri="{FF2B5EF4-FFF2-40B4-BE49-F238E27FC236}">
                  <a16:creationId xmlns:a16="http://schemas.microsoft.com/office/drawing/2014/main" id="{017FC3C0-5590-4CF5-AD1A-71E8AF17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5870575"/>
              <a:ext cx="935038" cy="4000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000" b="1">
                  <a:solidFill>
                    <a:srgbClr val="FF0000"/>
                  </a:solidFill>
                </a:rPr>
                <a:t>elektrick</a:t>
              </a:r>
              <a:r>
                <a:rPr lang="cs-CZ" altLang="cs-CZ" sz="1000" b="1">
                  <a:solidFill>
                    <a:srgbClr val="FF0000"/>
                  </a:solidFill>
                </a:rPr>
                <a:t>ý gradient</a:t>
              </a:r>
            </a:p>
          </p:txBody>
        </p:sp>
        <p:cxnSp>
          <p:nvCxnSpPr>
            <p:cNvPr id="40970" name="Přímá spojnice se šipkou 18">
              <a:extLst>
                <a:ext uri="{FF2B5EF4-FFF2-40B4-BE49-F238E27FC236}">
                  <a16:creationId xmlns:a16="http://schemas.microsoft.com/office/drawing/2014/main" id="{28D29978-BC59-4DE7-80A1-D2E5CD2EFF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24075" y="6315075"/>
              <a:ext cx="863600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stealth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1" name="Zaoblený obdélník 5">
              <a:extLst>
                <a:ext uri="{FF2B5EF4-FFF2-40B4-BE49-F238E27FC236}">
                  <a16:creationId xmlns:a16="http://schemas.microsoft.com/office/drawing/2014/main" id="{72A96924-6DDC-4873-BDEA-816D10CB5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4902200"/>
              <a:ext cx="144463" cy="137318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  <p:sp>
          <p:nvSpPr>
            <p:cNvPr id="40972" name="Rectangle 11">
              <a:extLst>
                <a:ext uri="{FF2B5EF4-FFF2-40B4-BE49-F238E27FC236}">
                  <a16:creationId xmlns:a16="http://schemas.microsoft.com/office/drawing/2014/main" id="{D5338FB3-C5A2-4CB1-9F67-187F2D83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675" y="6489700"/>
              <a:ext cx="1793875" cy="2476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dirty="0">
                  <a:solidFill>
                    <a:srgbClr val="FFC000"/>
                  </a:solidFill>
                </a:rPr>
                <a:t>nadbytek pozitivního náboje </a:t>
              </a: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D7D97949-B189-4147-9C56-8142B687F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3" y="6489700"/>
              <a:ext cx="1793875" cy="247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cs-CZ" altLang="cs-CZ" sz="1000">
                  <a:solidFill>
                    <a:srgbClr val="FF66FF"/>
                  </a:solidFill>
                </a:rPr>
                <a:t>nadbytek negativního náboje </a:t>
              </a:r>
            </a:p>
          </p:txBody>
        </p:sp>
        <p:sp>
          <p:nvSpPr>
            <p:cNvPr id="40974" name="Zaoblený obdélník 5">
              <a:extLst>
                <a:ext uri="{FF2B5EF4-FFF2-40B4-BE49-F238E27FC236}">
                  <a16:creationId xmlns:a16="http://schemas.microsoft.com/office/drawing/2014/main" id="{4D559731-0F89-4156-A2CD-B0525578F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897438"/>
              <a:ext cx="144463" cy="137318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cs-CZ" altLang="cs-CZ" sz="1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59674"/>
      </p:ext>
    </p:extLst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3">
            <a:extLst>
              <a:ext uri="{FF2B5EF4-FFF2-40B4-BE49-F238E27FC236}">
                <a16:creationId xmlns:a16="http://schemas.microsoft.com/office/drawing/2014/main" id="{D7F92F7D-EF02-4195-9997-6FCB064C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40088"/>
            <a:ext cx="4572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9">
            <a:extLst>
              <a:ext uri="{FF2B5EF4-FFF2-40B4-BE49-F238E27FC236}">
                <a16:creationId xmlns:a16="http://schemas.microsoft.com/office/drawing/2014/main" id="{D43EB683-BE47-4873-9FE4-877A48331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60350"/>
            <a:ext cx="7485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Jednoduchý případ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membránové rovnováhy (2)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0397A574-C3EA-46EF-B6DF-007D0E53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1" y="1504950"/>
            <a:ext cx="8716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Koncentrační rozdíl </a:t>
            </a:r>
            <a:r>
              <a:rPr lang="cs-CZ" altLang="cs-CZ" sz="2400" dirty="0"/>
              <a:t>”pohání” kationty, </a:t>
            </a:r>
            <a:r>
              <a:rPr lang="cs-CZ" altLang="cs-CZ" sz="2400" dirty="0">
                <a:solidFill>
                  <a:srgbClr val="FF0000"/>
                </a:solidFill>
              </a:rPr>
              <a:t>elektrické pole </a:t>
            </a:r>
            <a:r>
              <a:rPr lang="cs-CZ" altLang="cs-CZ" sz="2400" dirty="0"/>
              <a:t>dvojvrstvy je “</a:t>
            </a:r>
            <a:r>
              <a:rPr lang="cs-CZ" altLang="cs-CZ" sz="2400" dirty="0">
                <a:solidFill>
                  <a:srgbClr val="FF0000"/>
                </a:solidFill>
              </a:rPr>
              <a:t>tlačí zpět</a:t>
            </a:r>
            <a:r>
              <a:rPr lang="cs-CZ" altLang="cs-CZ" sz="2400" dirty="0"/>
              <a:t>”. </a:t>
            </a:r>
            <a:r>
              <a:rPr lang="cs-CZ" altLang="cs-CZ" sz="2400" dirty="0">
                <a:latin typeface="+mn-lt"/>
              </a:rPr>
              <a:t>Malá separace náboje produkuje relativně velký potenciálový rozdíl, U:</a:t>
            </a:r>
            <a:endParaRPr lang="cs-CZ" altLang="cs-CZ" sz="2400" dirty="0"/>
          </a:p>
        </p:txBody>
      </p:sp>
      <p:graphicFrame>
        <p:nvGraphicFramePr>
          <p:cNvPr id="43013" name="Object 15">
            <a:extLst>
              <a:ext uri="{FF2B5EF4-FFF2-40B4-BE49-F238E27FC236}">
                <a16:creationId xmlns:a16="http://schemas.microsoft.com/office/drawing/2014/main" id="{98B5C290-6D1E-4DDA-8480-C9E72D566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395695"/>
              </p:ext>
            </p:extLst>
          </p:nvPr>
        </p:nvGraphicFramePr>
        <p:xfrm>
          <a:off x="7258051" y="2871788"/>
          <a:ext cx="3230562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254" imgH="710891" progId="Equation.3">
                  <p:embed/>
                </p:oleObj>
              </mc:Choice>
              <mc:Fallback>
                <p:oleObj name="Rovnice" r:id="rId4" imgW="1028254" imgH="710891" progId="Equation.3">
                  <p:embed/>
                  <p:pic>
                    <p:nvPicPr>
                      <p:cNvPr id="43013" name="Object 15">
                        <a:extLst>
                          <a:ext uri="{FF2B5EF4-FFF2-40B4-BE49-F238E27FC236}">
                            <a16:creationId xmlns:a16="http://schemas.microsoft.com/office/drawing/2014/main" id="{98B5C290-6D1E-4DDA-8480-C9E72D566A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1" y="2871788"/>
                        <a:ext cx="3230562" cy="22669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20">
            <a:extLst>
              <a:ext uri="{FF2B5EF4-FFF2-40B4-BE49-F238E27FC236}">
                <a16:creationId xmlns:a16="http://schemas.microsoft.com/office/drawing/2014/main" id="{912FF9D8-E56F-49A5-B660-AA9BA63D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930" y="5305426"/>
            <a:ext cx="44030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(</a:t>
            </a:r>
            <a:r>
              <a:rPr lang="cs-CZ" altLang="cs-CZ" sz="2000" dirty="0" err="1"/>
              <a:t>Nernstova</a:t>
            </a:r>
            <a:r>
              <a:rPr lang="cs-CZ" altLang="cs-CZ" sz="2000" dirty="0"/>
              <a:t> rovnice, </a:t>
            </a:r>
            <a:r>
              <a:rPr lang="cs-CZ" altLang="cs-CZ" sz="2000" i="1" dirty="0"/>
              <a:t>F</a:t>
            </a:r>
            <a:r>
              <a:rPr lang="cs-CZ" altLang="cs-CZ" sz="2000" dirty="0"/>
              <a:t> je Faradayova konstanta, </a:t>
            </a:r>
            <a:r>
              <a:rPr lang="cs-CZ" altLang="cs-CZ" sz="2000" i="1" dirty="0"/>
              <a:t>z</a:t>
            </a:r>
            <a:r>
              <a:rPr lang="cs-CZ" altLang="cs-CZ" sz="2000" dirty="0"/>
              <a:t> „mocenství“ iontu, ostatní symboly jako obvykle)</a:t>
            </a:r>
          </a:p>
        </p:txBody>
      </p:sp>
      <p:cxnSp>
        <p:nvCxnSpPr>
          <p:cNvPr id="43015" name="Přímá spojnice se šipkou 4">
            <a:extLst>
              <a:ext uri="{FF2B5EF4-FFF2-40B4-BE49-F238E27FC236}">
                <a16:creationId xmlns:a16="http://schemas.microsoft.com/office/drawing/2014/main" id="{89BA4EE2-DC86-47B7-8011-F880A7764F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8075" y="4868863"/>
            <a:ext cx="863600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stealth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Přímá spojnice se šipkou 28">
            <a:extLst>
              <a:ext uri="{FF2B5EF4-FFF2-40B4-BE49-F238E27FC236}">
                <a16:creationId xmlns:a16="http://schemas.microsoft.com/office/drawing/2014/main" id="{753E8F68-09B1-45F9-8309-D7FA720F1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8713" y="4005263"/>
            <a:ext cx="863600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stealth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Zaoblený obdélník 5">
            <a:extLst>
              <a:ext uri="{FF2B5EF4-FFF2-40B4-BE49-F238E27FC236}">
                <a16:creationId xmlns:a16="http://schemas.microsoft.com/office/drawing/2014/main" id="{3A8CD4A4-5AFF-411E-9316-F1E85196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3606800"/>
            <a:ext cx="228600" cy="1741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43018" name="Rectangle 11">
            <a:extLst>
              <a:ext uri="{FF2B5EF4-FFF2-40B4-BE49-F238E27FC236}">
                <a16:creationId xmlns:a16="http://schemas.microsoft.com/office/drawing/2014/main" id="{AFB775F2-D85E-4802-9A9C-A4CFA8E9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665789"/>
            <a:ext cx="17938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rgbClr val="FFC000"/>
                </a:solidFill>
              </a:rPr>
              <a:t>nadbytek pozitivního náboje 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76395477-AE04-4A66-93A8-712188AC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9" y="5678489"/>
            <a:ext cx="1793875" cy="5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400">
                <a:solidFill>
                  <a:srgbClr val="FF66FF"/>
                </a:solidFill>
              </a:rPr>
              <a:t>nadbytek negativního náboje </a:t>
            </a:r>
          </a:p>
        </p:txBody>
      </p:sp>
      <p:sp>
        <p:nvSpPr>
          <p:cNvPr id="43020" name="Zaoblený obdélník 5">
            <a:extLst>
              <a:ext uri="{FF2B5EF4-FFF2-40B4-BE49-F238E27FC236}">
                <a16:creationId xmlns:a16="http://schemas.microsoft.com/office/drawing/2014/main" id="{183BFD02-F63D-418A-A530-6B8A25CE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3570288"/>
            <a:ext cx="228600" cy="17780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2" name="TextovéPole 4">
            <a:extLst>
              <a:ext uri="{FF2B5EF4-FFF2-40B4-BE49-F238E27FC236}">
                <a16:creationId xmlns:a16="http://schemas.microsoft.com/office/drawing/2014/main" id="{4E32A1EE-6D02-4BD4-8C86-B92F207A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4" y="3444876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>
                <a:solidFill>
                  <a:srgbClr val="FF0000"/>
                </a:solidFill>
              </a:rPr>
              <a:t>elektrick</a:t>
            </a:r>
            <a:r>
              <a:rPr lang="cs-CZ" altLang="cs-CZ" sz="1400">
                <a:solidFill>
                  <a:srgbClr val="FF0000"/>
                </a:solidFill>
              </a:rPr>
              <a:t>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</a:rPr>
              <a:t>gradient</a:t>
            </a:r>
          </a:p>
        </p:txBody>
      </p:sp>
      <p:sp>
        <p:nvSpPr>
          <p:cNvPr id="43022" name="TextovéPole 36">
            <a:extLst>
              <a:ext uri="{FF2B5EF4-FFF2-40B4-BE49-F238E27FC236}">
                <a16:creationId xmlns:a16="http://schemas.microsoft.com/office/drawing/2014/main" id="{DC97E902-8E89-4450-B5AE-5D45AC9A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1" y="4941889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koncentrační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70C0"/>
                </a:solidFill>
              </a:rPr>
              <a:t>gradient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09C59E-AB62-44C2-AC4A-52621B8EFF29}"/>
              </a:ext>
            </a:extLst>
          </p:cNvPr>
          <p:cNvSpPr txBox="1"/>
          <p:nvPr/>
        </p:nvSpPr>
        <p:spPr>
          <a:xfrm>
            <a:off x="2135188" y="3240088"/>
            <a:ext cx="38735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6D7E87D-2E12-436F-899E-61385F35FF67}"/>
              </a:ext>
            </a:extLst>
          </p:cNvPr>
          <p:cNvSpPr txBox="1"/>
          <p:nvPr/>
        </p:nvSpPr>
        <p:spPr>
          <a:xfrm>
            <a:off x="5689601" y="3240088"/>
            <a:ext cx="4349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cs-CZ" sz="2000" baseline="30000">
                <a:solidFill>
                  <a:schemeClr val="tx1"/>
                </a:solidFill>
                <a:latin typeface="+mj-lt"/>
              </a:rPr>
              <a:t>II</a:t>
            </a:r>
            <a:endParaRPr lang="cs-CZ" sz="2000" baseline="300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7909243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7343F5E-BA00-4F20-BFA5-7C489BB3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Bioelektrické jevy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2B6062A1-3493-4355-BCF7-5ADBBE30B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57339"/>
            <a:ext cx="8964612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Elektrické signály hrají klíčovou roli při řízení všech životně důležitých orgánů. Zabezpečují rychlý </a:t>
            </a:r>
            <a:r>
              <a:rPr lang="cs-CZ" sz="2400" dirty="0">
                <a:solidFill>
                  <a:srgbClr val="F01928"/>
                </a:solidFill>
              </a:rPr>
              <a:t>přenos informací </a:t>
            </a:r>
            <a:r>
              <a:rPr lang="cs-CZ" sz="2400" dirty="0"/>
              <a:t>v organismu. Šíří se vlákny buněk nervového systému i svalovými buňkami, kde spouštějí řetězec dějů, vedoucí k jejich kontrakci. Jsou zahrnuty v základních mechanizmech funkce smyslových a jiných orgánů.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Vznikají na buněčné úrovni v membránových systémech, jejich šíření je  doprovázeno vznikem elektromagnetického pole v okolním prostředí. </a:t>
            </a:r>
            <a:endParaRPr lang="en-US" sz="2400" dirty="0"/>
          </a:p>
          <a:p>
            <a:pPr eaLnBrk="1" hangingPunct="1">
              <a:lnSpc>
                <a:spcPct val="100000"/>
              </a:lnSpc>
              <a:defRPr/>
            </a:pPr>
            <a:endParaRPr lang="cs-CZ" sz="24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sz="2400" dirty="0"/>
              <a:t>Registrace elektrických nebo magnetických signálů na povrchu těla je podstatou významných klinických diagnostických metod. </a:t>
            </a:r>
          </a:p>
        </p:txBody>
      </p:sp>
    </p:spTree>
    <p:extLst>
      <p:ext uri="{BB962C8B-B14F-4D97-AF65-F5344CB8AC3E}">
        <p14:creationId xmlns:p14="http://schemas.microsoft.com/office/powerpoint/2010/main" val="3301487242"/>
      </p:ext>
    </p:extLst>
  </p:cSld>
  <p:clrMapOvr>
    <a:masterClrMapping/>
  </p:clrMapOvr>
  <p:transition spd="med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661B0B-8DC0-477F-B6E6-27C60DC8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52738"/>
            <a:ext cx="4495800" cy="3784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07895ED-6711-4F95-96B1-07CD41F0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0730607-6953-4697-BDBC-B1327120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274888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C203181-4C81-4E20-969A-C8F63F6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ACAE2C4-EC22-4216-AED5-F1A4D4D3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716338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B2283F6E-DF02-494D-880D-EFDEC423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97426"/>
            <a:ext cx="1357313" cy="3667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Ani</a:t>
            </a:r>
            <a:r>
              <a:rPr lang="cs-CZ" altLang="cs-CZ" sz="1800" b="1">
                <a:latin typeface="Times New Roman" panose="02020603050405020304" pitchFamily="18" charset="0"/>
              </a:rPr>
              <a:t>onty</a:t>
            </a:r>
            <a:r>
              <a:rPr lang="en-GB" altLang="cs-CZ" sz="1800" b="1">
                <a:latin typeface="Times New Roman" panose="02020603050405020304" pitchFamily="18" charset="0"/>
              </a:rPr>
              <a:t> c</a:t>
            </a:r>
            <a:r>
              <a:rPr lang="en-GB" altLang="cs-CZ" sz="18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1800" b="1" baseline="30000">
                <a:latin typeface="Times New Roman" panose="02020603050405020304" pitchFamily="18" charset="0"/>
              </a:rPr>
              <a:t>II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561117B4-82FA-4EE7-BE21-AE63AF95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18224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cs-CZ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7303E964-77E1-481D-8C9B-699EE3896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1816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909F7CD9-4CBF-4C91-83B3-820E5423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914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7F3735F2-26A2-4FFC-B07E-B8D25C370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9887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A2B5B8C6-6683-4E14-83FD-809401EE7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E33A3964-FACC-4F72-B4B4-8745143C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8678FE7A-3D29-4A81-94EC-79BDF4EE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949951"/>
            <a:ext cx="1512888" cy="3667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Kat</a:t>
            </a:r>
            <a:r>
              <a:rPr lang="cs-CZ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ionty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1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1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18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18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EC19ABEB-C8EF-4E4B-990A-6D4601695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7B9D4AA6-A6C3-4A50-B256-2B7AC94D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08" y="265336"/>
            <a:ext cx="9045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(1)</a:t>
            </a: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A0317050-A593-4640-8322-5B1F12DB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53583"/>
            <a:ext cx="8915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Stejný elektrolyt na obou stranách, různé koncentrace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(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</a:t>
            </a:r>
            <a:r>
              <a:rPr lang="cs-CZ" altLang="cs-CZ" sz="2400" dirty="0"/>
              <a:t> &gt; </a:t>
            </a:r>
            <a:r>
              <a:rPr lang="cs-CZ" altLang="cs-CZ" sz="2400" dirty="0" err="1"/>
              <a:t>c</a:t>
            </a:r>
            <a:r>
              <a:rPr lang="cs-CZ" altLang="cs-CZ" sz="2400" baseline="30000" dirty="0" err="1"/>
              <a:t>II</a:t>
            </a:r>
            <a:r>
              <a:rPr lang="cs-CZ" altLang="cs-CZ" sz="2400" dirty="0"/>
              <a:t>), membrána permeabilní pro malé jednomocné ionty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, nepermeabilní pro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 </a:t>
            </a:r>
          </a:p>
        </p:txBody>
      </p:sp>
      <p:sp>
        <p:nvSpPr>
          <p:cNvPr id="45074" name="Rectangle 18">
            <a:extLst>
              <a:ext uri="{FF2B5EF4-FFF2-40B4-BE49-F238E27FC236}">
                <a16:creationId xmlns:a16="http://schemas.microsoft.com/office/drawing/2014/main" id="{FD315CC1-6467-404A-A668-8560D484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276475"/>
            <a:ext cx="377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</a:t>
            </a:r>
            <a:r>
              <a:rPr lang="cs-CZ" altLang="cs-CZ" sz="2400" b="1" dirty="0"/>
              <a:t>: K</a:t>
            </a:r>
            <a:r>
              <a:rPr lang="cs-CZ" altLang="cs-CZ" sz="2400" b="1" baseline="30000" dirty="0"/>
              <a:t>+</a:t>
            </a:r>
            <a:r>
              <a:rPr lang="cs-CZ" altLang="cs-CZ" sz="2400" b="1" dirty="0"/>
              <a:t>, A</a:t>
            </a:r>
            <a:r>
              <a:rPr lang="cs-CZ" altLang="cs-CZ" sz="2400" b="1" baseline="30000" dirty="0"/>
              <a:t>-</a:t>
            </a:r>
            <a:r>
              <a:rPr lang="cs-CZ" altLang="cs-CZ" sz="2400" b="1" dirty="0"/>
              <a:t>   </a:t>
            </a:r>
            <a:r>
              <a:rPr lang="cs-CZ" altLang="cs-CZ" sz="2400" dirty="0"/>
              <a:t>volně difundují </a:t>
            </a:r>
            <a:r>
              <a:rPr lang="cs-CZ" altLang="cs-CZ" sz="2400" b="1" dirty="0" err="1">
                <a:solidFill>
                  <a:srgbClr val="FF0000"/>
                </a:solidFill>
              </a:rPr>
              <a:t>nedifuzibilní</a:t>
            </a:r>
            <a:r>
              <a:rPr lang="cs-CZ" altLang="cs-CZ" sz="2400" b="1" dirty="0">
                <a:solidFill>
                  <a:srgbClr val="FF0000"/>
                </a:solidFill>
              </a:rPr>
              <a:t> ionty:</a:t>
            </a:r>
            <a:r>
              <a:rPr lang="cs-CZ" altLang="cs-CZ" sz="2400" b="1" dirty="0"/>
              <a:t> R</a:t>
            </a:r>
            <a:r>
              <a:rPr lang="cs-CZ" altLang="cs-CZ" sz="2400" b="1" baseline="30000" dirty="0"/>
              <a:t>-</a:t>
            </a:r>
            <a:r>
              <a:rPr lang="en-GB" altLang="cs-CZ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75" name="Rectangle 19">
            <a:extLst>
              <a:ext uri="{FF2B5EF4-FFF2-40B4-BE49-F238E27FC236}">
                <a16:creationId xmlns:a16="http://schemas.microsoft.com/office/drawing/2014/main" id="{687F5C83-03E7-4DE6-8471-5C733CE39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89412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přítomnost R</a:t>
            </a:r>
            <a:r>
              <a:rPr lang="cs-CZ" altLang="cs-CZ" sz="2400" baseline="30000" dirty="0"/>
              <a:t>-</a:t>
            </a:r>
            <a:r>
              <a:rPr lang="cs-CZ" altLang="cs-CZ" sz="2400" dirty="0"/>
              <a:t>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nevznikne rovnoměrné rozdělení K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 i A</a:t>
            </a:r>
            <a:r>
              <a:rPr lang="cs-CZ" altLang="cs-CZ" sz="2400" baseline="30000" dirty="0"/>
              <a:t>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aseline="30000" dirty="0"/>
              <a:t> </a:t>
            </a:r>
            <a:r>
              <a:rPr lang="cs-CZ" altLang="cs-CZ" sz="2400" dirty="0">
                <a:sym typeface="Symbol" panose="05050102010706020507" pitchFamily="18" charset="2"/>
              </a:rPr>
              <a:t> speciální případ </a:t>
            </a:r>
            <a:r>
              <a:rPr lang="cs-CZ" altLang="cs-CZ" sz="2400" dirty="0"/>
              <a:t>rovnováhy -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</a:rPr>
              <a:t>Donnanova</a:t>
            </a:r>
            <a:r>
              <a:rPr lang="cs-CZ" altLang="cs-CZ" sz="2400" b="1" dirty="0">
                <a:solidFill>
                  <a:srgbClr val="FF0000"/>
                </a:solidFill>
              </a:rPr>
              <a:t> rovnováha</a:t>
            </a:r>
          </a:p>
        </p:txBody>
      </p:sp>
    </p:spTree>
    <p:extLst>
      <p:ext uri="{BB962C8B-B14F-4D97-AF65-F5344CB8AC3E}">
        <p14:creationId xmlns:p14="http://schemas.microsoft.com/office/powerpoint/2010/main" val="384599578"/>
      </p:ext>
    </p:extLst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CF09262-4E40-4586-B4BF-2F03A71E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30" y="2711669"/>
            <a:ext cx="5259552" cy="417786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34E45403-ED32-4189-8391-08C3FF780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194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0B2670F-657F-41A7-9A8E-BBEBD0B8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130426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0A85E96-AE4E-405D-9DAA-430A1A54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935123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873534B-CFFC-448C-BC74-009DD0D1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459" y="3674519"/>
            <a:ext cx="15319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3355613-81B9-419B-8819-8E00F8D1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5AAF2A0-3394-4FE8-BCAA-3EA286EF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4718120"/>
            <a:ext cx="16764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54D2A4A5-3839-4967-8928-31BB40514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A5C7F5FE-A33F-477C-8CA3-805335F41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45E15FC8-637A-4D97-957B-D16E52EF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4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545B3435-E8A3-4C45-8673-D15F3D4E6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7893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C4B2DC15-BA16-4FF3-B1AC-C6513C69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531" y="291281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Elektrolyt</a:t>
            </a:r>
            <a:r>
              <a:rPr lang="en-GB" altLang="cs-CZ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II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677546DD-9D7A-4152-AD67-4B429252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0"/>
            <a:ext cx="18986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59D9D762-AA0D-4D61-8A0E-DA07FF56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4" y="5810734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Ani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onty</a:t>
            </a:r>
            <a:r>
              <a:rPr lang="en-GB" altLang="cs-CZ" sz="2400" b="1" dirty="0">
                <a:latin typeface="Times New Roman" panose="02020603050405020304" pitchFamily="18" charset="0"/>
              </a:rPr>
              <a:t> </a:t>
            </a:r>
            <a:r>
              <a:rPr lang="en-GB" altLang="cs-CZ" sz="2400" b="1" dirty="0" err="1">
                <a:latin typeface="Times New Roman" panose="02020603050405020304" pitchFamily="18" charset="0"/>
              </a:rPr>
              <a:t>c</a:t>
            </a:r>
            <a:r>
              <a:rPr lang="en-GB" altLang="cs-CZ" sz="2400" b="1" baseline="-25000" dirty="0" err="1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 dirty="0" err="1">
                <a:latin typeface="Times New Roman" panose="02020603050405020304" pitchFamily="18" charset="0"/>
              </a:rPr>
              <a:t>I</a:t>
            </a:r>
            <a:endParaRPr lang="en-GB" altLang="cs-CZ" sz="2400" b="1" baseline="30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Rectangle 16">
            <a:extLst>
              <a:ext uri="{FF2B5EF4-FFF2-40B4-BE49-F238E27FC236}">
                <a16:creationId xmlns:a16="http://schemas.microsoft.com/office/drawing/2014/main" id="{7971F34B-9924-47C7-A8CF-A5B6955FF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224631"/>
            <a:ext cx="890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dirty="0" err="1">
                <a:solidFill>
                  <a:srgbClr val="0000DC"/>
                </a:solidFill>
              </a:rPr>
              <a:t>Gibbs-Donnanova</a:t>
            </a:r>
            <a:r>
              <a:rPr lang="cs-CZ" altLang="cs-CZ" sz="4400" b="1" dirty="0">
                <a:solidFill>
                  <a:srgbClr val="0000DC"/>
                </a:solidFill>
              </a:rPr>
              <a:t> rovnováha (2)</a:t>
            </a:r>
          </a:p>
        </p:txBody>
      </p:sp>
      <p:sp>
        <p:nvSpPr>
          <p:cNvPr id="47121" name="Rectangle 17">
            <a:extLst>
              <a:ext uri="{FF2B5EF4-FFF2-40B4-BE49-F238E27FC236}">
                <a16:creationId xmlns:a16="http://schemas.microsoft.com/office/drawing/2014/main" id="{31C2B231-004C-4EFA-BE7A-88EB9D2A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569" y="1353646"/>
            <a:ext cx="460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/>
              <a:t>Rovnovážné koncentrace:</a:t>
            </a:r>
          </a:p>
        </p:txBody>
      </p:sp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23145403-439B-4F9B-8535-BFB46542E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08491"/>
              </p:ext>
            </p:extLst>
          </p:nvPr>
        </p:nvGraphicFramePr>
        <p:xfrm>
          <a:off x="7408958" y="1431516"/>
          <a:ext cx="33734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54100" imgH="228600" progId="Equation.3">
                  <p:embed/>
                </p:oleObj>
              </mc:Choice>
              <mc:Fallback>
                <p:oleObj name="Rovnice" r:id="rId3" imgW="1054100" imgH="228600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23145403-439B-4F9B-8535-BFB46542E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958" y="1431516"/>
                        <a:ext cx="3373437" cy="793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CCFF"/>
                          </a:gs>
                          <a:gs pos="100000">
                            <a:srgbClr val="FBFD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Rectangle 19">
            <a:extLst>
              <a:ext uri="{FF2B5EF4-FFF2-40B4-BE49-F238E27FC236}">
                <a16:creationId xmlns:a16="http://schemas.microsoft.com/office/drawing/2014/main" id="{EA2B264B-6ECE-4805-9D5D-7C44E1DC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131207"/>
            <a:ext cx="3230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err="1"/>
              <a:t>Donnanův</a:t>
            </a:r>
            <a:r>
              <a:rPr lang="cs-CZ" altLang="cs-CZ" sz="2800" b="1" dirty="0"/>
              <a:t> poměr: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7CCCAA24-94B2-48AD-920A-00B130D1C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78704"/>
              </p:ext>
            </p:extLst>
          </p:nvPr>
        </p:nvGraphicFramePr>
        <p:xfrm>
          <a:off x="7296150" y="4005264"/>
          <a:ext cx="2954828" cy="155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800100" imgH="457200" progId="Equation.3">
                  <p:embed/>
                </p:oleObj>
              </mc:Choice>
              <mc:Fallback>
                <p:oleObj name="Rovnice" r:id="rId5" imgW="800100" imgH="457200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7CCCAA24-94B2-48AD-920A-00B130D1C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4005264"/>
                        <a:ext cx="2954828" cy="155013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FFCC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996745"/>
      </p:ext>
    </p:extLst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471345C-DC6F-41D3-B75D-6E600B55C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895599"/>
            <a:ext cx="4572000" cy="39624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1FF83529-530D-49BC-8940-FE1A01C86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2788DD73-F5FD-4D0A-AD9C-B5C21473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236061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2232D13-E006-4782-B98C-6A6F3FFC6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68626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D78086F-15C7-44E2-BD5E-D0A4D758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716338"/>
            <a:ext cx="1531937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R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03EABCE6-D5C0-4A00-90D6-92E83F6A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724400"/>
            <a:ext cx="17510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6C50A459-906F-4666-A33E-2437F2D8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724400"/>
            <a:ext cx="1905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FE65520C-667D-4E8D-BC03-AED4E328F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181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156BBFDC-B59C-4AEB-A5D1-9533ECA3F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32005256-6222-4F23-AE40-8000E2B79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933826"/>
            <a:ext cx="36512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6AE29CF7-8F24-4EED-9068-60B102AF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402578F0-2765-4DC9-8438-407B8B36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968626"/>
            <a:ext cx="2057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Elektrolyt II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CF8D2474-6370-4BFE-81CF-2B689CFCD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5867401"/>
            <a:ext cx="1827212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Kati</a:t>
            </a:r>
            <a:r>
              <a:rPr lang="cs-CZ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c</a:t>
            </a:r>
            <a:r>
              <a:rPr lang="cs-CZ" altLang="cs-CZ" sz="24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52FD96E4-6B09-4F21-93C0-9CCF3EB9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16716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Ani</a:t>
            </a:r>
            <a:r>
              <a:rPr lang="cs-CZ" altLang="cs-CZ" sz="2400" b="1">
                <a:latin typeface="Times New Roman" panose="02020603050405020304" pitchFamily="18" charset="0"/>
              </a:rPr>
              <a:t>onty</a:t>
            </a:r>
            <a:r>
              <a:rPr lang="en-GB" altLang="cs-CZ" sz="2400" b="1">
                <a:latin typeface="Times New Roman" panose="02020603050405020304" pitchFamily="18" charset="0"/>
              </a:rPr>
              <a:t> c</a:t>
            </a:r>
            <a:r>
              <a:rPr lang="en-GB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I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5BC89A13-673E-42F6-A17B-13926956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357" y="134139"/>
            <a:ext cx="890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Gibbs</a:t>
            </a:r>
            <a:r>
              <a:rPr lang="cs-CZ" altLang="cs-CZ" sz="4000" b="1" dirty="0">
                <a:solidFill>
                  <a:srgbClr val="0000DC"/>
                </a:solidFill>
              </a:rPr>
              <a:t>-</a:t>
            </a:r>
            <a:r>
              <a:rPr lang="en-GB" altLang="cs-CZ" sz="4000" b="1" dirty="0" err="1">
                <a:solidFill>
                  <a:srgbClr val="0000DC"/>
                </a:solidFill>
              </a:rPr>
              <a:t>Donnanova</a:t>
            </a:r>
            <a:r>
              <a:rPr lang="en-GB" altLang="cs-CZ" sz="4000" b="1" dirty="0">
                <a:solidFill>
                  <a:srgbClr val="0000DC"/>
                </a:solidFill>
              </a:rPr>
              <a:t> </a:t>
            </a:r>
            <a:r>
              <a:rPr lang="en-GB" altLang="cs-CZ" sz="4000" b="1" dirty="0" err="1">
                <a:solidFill>
                  <a:srgbClr val="0000DC"/>
                </a:solidFill>
              </a:rPr>
              <a:t>rovnováha</a:t>
            </a:r>
            <a:r>
              <a:rPr lang="en-GB" altLang="cs-CZ" sz="4000" b="1" dirty="0">
                <a:solidFill>
                  <a:srgbClr val="0000DC"/>
                </a:solidFill>
              </a:rPr>
              <a:t> (3)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38670D17-C2B7-4289-9030-2D4F922F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20040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170" name="Rectangle 18">
            <a:extLst>
              <a:ext uri="{FF2B5EF4-FFF2-40B4-BE49-F238E27FC236}">
                <a16:creationId xmlns:a16="http://schemas.microsoft.com/office/drawing/2014/main" id="{B54C1457-8A9A-4397-BAC2-69125F72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8135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9171" name="Rectangle 19">
            <a:extLst>
              <a:ext uri="{FF2B5EF4-FFF2-40B4-BE49-F238E27FC236}">
                <a16:creationId xmlns:a16="http://schemas.microsoft.com/office/drawing/2014/main" id="{5997A2F2-492F-42F0-AD4D-B2D92288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1113632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graphicFrame>
        <p:nvGraphicFramePr>
          <p:cNvPr id="49172" name="Object 20">
            <a:extLst>
              <a:ext uri="{FF2B5EF4-FFF2-40B4-BE49-F238E27FC236}">
                <a16:creationId xmlns:a16="http://schemas.microsoft.com/office/drawing/2014/main" id="{60AF3CFF-DCBE-48B5-AB95-66488CAB6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25142"/>
              </p:ext>
            </p:extLst>
          </p:nvPr>
        </p:nvGraphicFramePr>
        <p:xfrm>
          <a:off x="4487863" y="981076"/>
          <a:ext cx="25463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00100" imgH="457200" progId="Equation.3">
                  <p:embed/>
                </p:oleObj>
              </mc:Choice>
              <mc:Fallback>
                <p:oleObj name="Rovnice" r:id="rId3" imgW="800100" imgH="457200" progId="Equation.3">
                  <p:embed/>
                  <p:pic>
                    <p:nvPicPr>
                      <p:cNvPr id="49172" name="Object 20">
                        <a:extLst>
                          <a:ext uri="{FF2B5EF4-FFF2-40B4-BE49-F238E27FC236}">
                            <a16:creationId xmlns:a16="http://schemas.microsoft.com/office/drawing/2014/main" id="{60AF3CFF-DCBE-48B5-AB95-66488CAB6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981076"/>
                        <a:ext cx="25463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3" name="Object 21">
            <a:extLst>
              <a:ext uri="{FF2B5EF4-FFF2-40B4-BE49-F238E27FC236}">
                <a16:creationId xmlns:a16="http://schemas.microsoft.com/office/drawing/2014/main" id="{A7B71ECF-F45E-4E79-84FB-0145CB7C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63502"/>
              </p:ext>
            </p:extLst>
          </p:nvPr>
        </p:nvGraphicFramePr>
        <p:xfrm>
          <a:off x="6829149" y="2718075"/>
          <a:ext cx="34512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079500" imgH="1574800" progId="Equation.3">
                  <p:embed/>
                </p:oleObj>
              </mc:Choice>
              <mc:Fallback>
                <p:oleObj name="Rovnice" r:id="rId5" imgW="1079500" imgH="1574800" progId="Equation.3">
                  <p:embed/>
                  <p:pic>
                    <p:nvPicPr>
                      <p:cNvPr id="49173" name="Object 21">
                        <a:extLst>
                          <a:ext uri="{FF2B5EF4-FFF2-40B4-BE49-F238E27FC236}">
                            <a16:creationId xmlns:a16="http://schemas.microsoft.com/office/drawing/2014/main" id="{A7B71ECF-F45E-4E79-84FB-0145CB7CC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149" y="2718075"/>
                        <a:ext cx="3451225" cy="38417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4" name="Rectangle 22">
            <a:extLst>
              <a:ext uri="{FF2B5EF4-FFF2-40B4-BE49-F238E27FC236}">
                <a16:creationId xmlns:a16="http://schemas.microsoft.com/office/drawing/2014/main" id="{B714A1BF-5E9A-45C9-9F98-D034CC15D646}"/>
              </a:ext>
            </a:extLst>
          </p:cNvPr>
          <p:cNvSpPr>
            <a:spLocks noChangeArrowheads="1"/>
          </p:cNvSpPr>
          <p:nvPr/>
        </p:nvSpPr>
        <p:spPr bwMode="auto">
          <a:xfrm rot="4272791">
            <a:off x="8969374" y="4123634"/>
            <a:ext cx="4621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dirty="0" err="1"/>
              <a:t>Donnanovo</a:t>
            </a:r>
            <a:r>
              <a:rPr lang="en-GB" altLang="cs-CZ" sz="2000" b="1" dirty="0"/>
              <a:t> nap</a:t>
            </a:r>
            <a:r>
              <a:rPr lang="cs-CZ" altLang="cs-CZ" sz="2000" b="1" dirty="0"/>
              <a:t>ě</a:t>
            </a:r>
            <a:r>
              <a:rPr lang="en-GB" altLang="cs-CZ" sz="2000" b="1" dirty="0"/>
              <a:t>t</a:t>
            </a:r>
            <a:r>
              <a:rPr lang="cs-CZ" altLang="cs-CZ" sz="2000" b="1" dirty="0"/>
              <a:t>í, z jehož vyjádření plynou předchozí vztahy</a:t>
            </a:r>
            <a:r>
              <a:rPr lang="en-GB" altLang="cs-CZ" sz="2000" b="1" dirty="0"/>
              <a:t>:</a:t>
            </a:r>
          </a:p>
        </p:txBody>
      </p:sp>
      <p:graphicFrame>
        <p:nvGraphicFramePr>
          <p:cNvPr id="49175" name="Object 23">
            <a:extLst>
              <a:ext uri="{FF2B5EF4-FFF2-40B4-BE49-F238E27FC236}">
                <a16:creationId xmlns:a16="http://schemas.microsoft.com/office/drawing/2014/main" id="{25EC9DB5-D7A8-48D4-AD66-ACB87897E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42669"/>
              </p:ext>
            </p:extLst>
          </p:nvPr>
        </p:nvGraphicFramePr>
        <p:xfrm>
          <a:off x="7815264" y="900114"/>
          <a:ext cx="231933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30" imgH="495085" progId="Equation.3">
                  <p:embed/>
                </p:oleObj>
              </mc:Choice>
              <mc:Fallback>
                <p:oleObj name="Equation" r:id="rId7" imgW="622030" imgH="495085" progId="Equation.3">
                  <p:embed/>
                  <p:pic>
                    <p:nvPicPr>
                      <p:cNvPr id="49175" name="Object 23">
                        <a:extLst>
                          <a:ext uri="{FF2B5EF4-FFF2-40B4-BE49-F238E27FC236}">
                            <a16:creationId xmlns:a16="http://schemas.microsoft.com/office/drawing/2014/main" id="{25EC9DB5-D7A8-48D4-AD66-ACB87897E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4" y="900114"/>
                        <a:ext cx="2319337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717431"/>
      </p:ext>
    </p:extLst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F3B1534-3821-4EC1-B400-26E4485A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81976871-174C-401D-AE98-592DCFFA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4CE95ECE-26B4-4A49-B055-BBB1F02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4" y="1844676"/>
            <a:ext cx="1743075" cy="7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buněčná</a:t>
            </a:r>
          </a:p>
          <a:p>
            <a:pPr algn="ctr"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membrána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7B27EDE2-3CD4-498A-ABE8-21E9C4A8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1E85F00E-5D31-4207-B9EC-97A996AF3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85D5785A-3BB6-4837-AE23-1AB64FA6D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74C0FFEE-B65A-4EA8-BAAB-C20A4687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4343400"/>
            <a:ext cx="1571625" cy="5799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577E08E7-7B3C-4550-8932-01D386DD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0C69643A-6BE9-4451-96E3-ACD347C7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4F8C9F97-4AEF-4B23-9B27-6C209358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7A451A21-C604-4CD9-874D-5459E9F9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05A2A419-42AD-48DA-8228-9EADBDD8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35088D7A-0379-4CD2-BF3C-34F4FD1EA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FB518C4D-5A73-4E90-939E-C76FF0063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27A4705F-17D6-4F43-8A8B-11935BA0B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764446C1-950C-41B6-8F0A-1E11DD365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E072EA86-BA46-42C2-898A-E6790C138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BB5459E8-8229-4D28-AC30-C3BA0E2CA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0" name="Line 20">
            <a:extLst>
              <a:ext uri="{FF2B5EF4-FFF2-40B4-BE49-F238E27FC236}">
                <a16:creationId xmlns:a16="http://schemas.microsoft.com/office/drawing/2014/main" id="{E6EE6203-AD8F-44FA-9C00-B7F92B4A6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1" name="Line 21">
            <a:extLst>
              <a:ext uri="{FF2B5EF4-FFF2-40B4-BE49-F238E27FC236}">
                <a16:creationId xmlns:a16="http://schemas.microsoft.com/office/drawing/2014/main" id="{75E657DB-B338-4496-8C9B-C35BFC4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DD629BE4-BE03-4B7D-88F7-24C5D5C9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04813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4000" b="1" dirty="0">
                <a:solidFill>
                  <a:srgbClr val="0000DC"/>
                </a:solidFill>
              </a:rPr>
              <a:t> model v živé buňce (1)</a:t>
            </a:r>
          </a:p>
        </p:txBody>
      </p:sp>
      <p:sp>
        <p:nvSpPr>
          <p:cNvPr id="249879" name="Rectangle 23">
            <a:extLst>
              <a:ext uri="{FF2B5EF4-FFF2-40B4-BE49-F238E27FC236}">
                <a16:creationId xmlns:a16="http://schemas.microsoft.com/office/drawing/2014/main" id="{2348069A-58A5-4515-96B3-7A9569B2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2162737"/>
            <a:ext cx="4267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difuzibilní</a:t>
            </a:r>
            <a:r>
              <a:rPr lang="cs-CZ" b="1" dirty="0">
                <a:latin typeface="+mj-lt"/>
              </a:rPr>
              <a:t>: K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Cl</a:t>
            </a:r>
            <a:r>
              <a:rPr lang="cs-CZ" b="1" baseline="30000" dirty="0">
                <a:latin typeface="+mj-lt"/>
              </a:rPr>
              <a:t>-</a:t>
            </a:r>
            <a:r>
              <a:rPr lang="cs-CZ" b="1" dirty="0">
                <a:latin typeface="+mj-lt"/>
              </a:rPr>
              <a:t>           </a:t>
            </a:r>
            <a:r>
              <a:rPr lang="cs-CZ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err="1">
                <a:latin typeface="+mj-lt"/>
              </a:rPr>
              <a:t>nedifuzibilní</a:t>
            </a:r>
            <a:r>
              <a:rPr lang="cs-CZ" b="1" dirty="0">
                <a:latin typeface="+mj-lt"/>
              </a:rPr>
              <a:t>: Na</a:t>
            </a:r>
            <a:r>
              <a:rPr lang="cs-CZ" b="1" baseline="30000" dirty="0">
                <a:latin typeface="+mj-lt"/>
              </a:rPr>
              <a:t>+</a:t>
            </a:r>
            <a:r>
              <a:rPr lang="cs-CZ" b="1" dirty="0">
                <a:latin typeface="+mj-lt"/>
              </a:rPr>
              <a:t>, anionty</a:t>
            </a:r>
            <a:r>
              <a:rPr lang="cs-CZ" b="1" baseline="300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baseline="30000" dirty="0">
                <a:latin typeface="+mj-lt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+mj-lt"/>
              </a:rPr>
              <a:t>též </a:t>
            </a:r>
            <a:r>
              <a:rPr lang="cs-CZ" b="1" dirty="0">
                <a:latin typeface="+mj-lt"/>
              </a:rPr>
              <a:t>bílkoviny </a:t>
            </a:r>
            <a:r>
              <a:rPr lang="cs-CZ" dirty="0">
                <a:latin typeface="+mj-lt"/>
              </a:rPr>
              <a:t>a nukleové kyseliny 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E0FCDD61-D130-48D4-A554-16E99C02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4096407"/>
            <a:ext cx="2957513" cy="15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/>
              <a:t>Koncentrace: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&gt; [K</a:t>
            </a:r>
            <a:r>
              <a:rPr lang="en-GB" altLang="cs-CZ" sz="2800" b="1" baseline="30000" dirty="0"/>
              <a:t>+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r>
              <a:rPr lang="en-GB" altLang="cs-CZ" sz="2800" b="1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cs-CZ" sz="2800" b="1" dirty="0"/>
              <a:t>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in</a:t>
            </a:r>
            <a:r>
              <a:rPr lang="en-GB" altLang="cs-CZ" sz="2800" b="1" dirty="0"/>
              <a:t> &lt; [Cl</a:t>
            </a:r>
            <a:r>
              <a:rPr lang="en-GB" altLang="cs-CZ" sz="2800" b="1" baseline="30000" dirty="0"/>
              <a:t>-</a:t>
            </a:r>
            <a:r>
              <a:rPr lang="en-GB" altLang="cs-CZ" sz="2800" b="1" dirty="0"/>
              <a:t>] </a:t>
            </a:r>
            <a:r>
              <a:rPr lang="en-GB" altLang="cs-CZ" sz="2800" b="1" baseline="-25000" dirty="0"/>
              <a:t>ex</a:t>
            </a:r>
            <a:endParaRPr lang="en-GB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68225040"/>
      </p:ext>
    </p:extLst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24ED7C4-8480-4F6B-BB25-6AE7406B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590800"/>
            <a:ext cx="4572000" cy="4191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GB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BE91768F-B61C-431A-9308-1D56BE187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90800"/>
            <a:ext cx="0" cy="4191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A0A524F7-F415-4D37-AEC4-A4FB9428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71751"/>
            <a:ext cx="1828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intra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54B54321-E7D8-4EF9-BF80-3FBF38A8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00326"/>
            <a:ext cx="1981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solidFill>
                  <a:srgbClr val="3333CC"/>
                </a:solidFill>
                <a:latin typeface="Times New Roman" panose="02020603050405020304" pitchFamily="18" charset="0"/>
              </a:rPr>
              <a:t>extra</a:t>
            </a: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3CB07F6A-ABF0-421D-BE90-1FD7E40B4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581401"/>
            <a:ext cx="135255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fosfátové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5" name="Rectangle 8">
            <a:extLst>
              <a:ext uri="{FF2B5EF4-FFF2-40B4-BE49-F238E27FC236}">
                <a16:creationId xmlns:a16="http://schemas.microsoft.com/office/drawing/2014/main" id="{C6A35C83-9A54-4EBF-AEE7-5EB45104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4365626"/>
            <a:ext cx="1571625" cy="55226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proteinové</a:t>
            </a:r>
          </a:p>
          <a:p>
            <a:pPr algn="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660033"/>
                </a:solidFill>
                <a:latin typeface="Times New Roman" panose="02020603050405020304" pitchFamily="18" charset="0"/>
              </a:rPr>
              <a:t>anionty</a:t>
            </a:r>
          </a:p>
        </p:txBody>
      </p:sp>
      <p:sp>
        <p:nvSpPr>
          <p:cNvPr id="53256" name="Rectangle 9">
            <a:extLst>
              <a:ext uri="{FF2B5EF4-FFF2-40B4-BE49-F238E27FC236}">
                <a16:creationId xmlns:a16="http://schemas.microsoft.com/office/drawing/2014/main" id="{B170AC1F-E518-436A-AA77-515ECC81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6731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endParaRPr lang="en-GB" altLang="cs-CZ" sz="24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Rectangle 10">
            <a:extLst>
              <a:ext uri="{FF2B5EF4-FFF2-40B4-BE49-F238E27FC236}">
                <a16:creationId xmlns:a16="http://schemas.microsoft.com/office/drawing/2014/main" id="{4DE9F531-7436-4DCC-85ED-FFF7CE95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181600"/>
            <a:ext cx="557212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8" name="Rectangle 11">
            <a:extLst>
              <a:ext uri="{FF2B5EF4-FFF2-40B4-BE49-F238E27FC236}">
                <a16:creationId xmlns:a16="http://schemas.microsoft.com/office/drawing/2014/main" id="{2C032B8C-04CB-49DD-BCBD-10EC6C4E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60960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59" name="Rectangle 12">
            <a:extLst>
              <a:ext uri="{FF2B5EF4-FFF2-40B4-BE49-F238E27FC236}">
                <a16:creationId xmlns:a16="http://schemas.microsoft.com/office/drawing/2014/main" id="{1AF98C0C-05D5-4CBC-AB11-08DA8D53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5181600"/>
            <a:ext cx="536575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solidFill>
                  <a:srgbClr val="CC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cs-CZ" sz="24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60" name="Rectangle 13">
            <a:extLst>
              <a:ext uri="{FF2B5EF4-FFF2-40B4-BE49-F238E27FC236}">
                <a16:creationId xmlns:a16="http://schemas.microsoft.com/office/drawing/2014/main" id="{513F357A-F4A8-4446-955C-BA9579B3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6096000"/>
            <a:ext cx="5572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Cl</a:t>
            </a:r>
            <a:r>
              <a:rPr lang="en-GB" altLang="cs-CZ" sz="2400" b="1" baseline="30000">
                <a:latin typeface="Times New Roman" panose="02020603050405020304" pitchFamily="18" charset="0"/>
              </a:rPr>
              <a:t>-</a:t>
            </a:r>
            <a:endParaRPr lang="en-GB" altLang="cs-CZ" sz="2400" b="1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Line 14">
            <a:extLst>
              <a:ext uri="{FF2B5EF4-FFF2-40B4-BE49-F238E27FC236}">
                <a16:creationId xmlns:a16="http://schemas.microsoft.com/office/drawing/2014/main" id="{D6B7C2F3-2B27-4C75-9FCE-246601E93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2" name="Line 15">
            <a:extLst>
              <a:ext uri="{FF2B5EF4-FFF2-40B4-BE49-F238E27FC236}">
                <a16:creationId xmlns:a16="http://schemas.microsoft.com/office/drawing/2014/main" id="{348DBA3F-451A-4B7B-83FC-925E0B09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3" name="Line 16">
            <a:extLst>
              <a:ext uri="{FF2B5EF4-FFF2-40B4-BE49-F238E27FC236}">
                <a16:creationId xmlns:a16="http://schemas.microsoft.com/office/drawing/2014/main" id="{E37B2A7B-6305-49C2-8E2C-DCC687D47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648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4" name="Line 17">
            <a:extLst>
              <a:ext uri="{FF2B5EF4-FFF2-40B4-BE49-F238E27FC236}">
                <a16:creationId xmlns:a16="http://schemas.microsoft.com/office/drawing/2014/main" id="{87D69659-1E2D-4A02-975B-9AE5A825B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9395C48F-EA7A-4B0E-AB90-E03A04D86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1FAE52F9-E07A-4D24-A469-5AB1062E8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15C537D0-FE7E-44D6-90FF-7D4226738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53268" name="Line 21">
            <a:extLst>
              <a:ext uri="{FF2B5EF4-FFF2-40B4-BE49-F238E27FC236}">
                <a16:creationId xmlns:a16="http://schemas.microsoft.com/office/drawing/2014/main" id="{E8122385-19F4-48E9-8C3F-446CE28C7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graphicFrame>
        <p:nvGraphicFramePr>
          <p:cNvPr id="53269" name="Object 22">
            <a:extLst>
              <a:ext uri="{FF2B5EF4-FFF2-40B4-BE49-F238E27FC236}">
                <a16:creationId xmlns:a16="http://schemas.microsoft.com/office/drawing/2014/main" id="{69C80866-7072-4CCF-801D-289E98AB3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95807"/>
              </p:ext>
            </p:extLst>
          </p:nvPr>
        </p:nvGraphicFramePr>
        <p:xfrm>
          <a:off x="4876800" y="762001"/>
          <a:ext cx="31242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812447" progId="Equation.3">
                  <p:embed/>
                </p:oleObj>
              </mc:Choice>
              <mc:Fallback>
                <p:oleObj name="Equation" r:id="rId3" imgW="1358310" imgH="812447" progId="Equation.3">
                  <p:embed/>
                  <p:pic>
                    <p:nvPicPr>
                      <p:cNvPr id="53269" name="Object 22">
                        <a:extLst>
                          <a:ext uri="{FF2B5EF4-FFF2-40B4-BE49-F238E27FC236}">
                            <a16:creationId xmlns:a16="http://schemas.microsoft.com/office/drawing/2014/main" id="{69C80866-7072-4CCF-801D-289E98AB3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1"/>
                        <a:ext cx="31242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Rectangle 23">
            <a:extLst>
              <a:ext uri="{FF2B5EF4-FFF2-40B4-BE49-F238E27FC236}">
                <a16:creationId xmlns:a16="http://schemas.microsoft.com/office/drawing/2014/main" id="{6E33E93D-9813-4387-95CA-3B824C69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606" y="1204915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Donnanův</a:t>
            </a:r>
            <a:r>
              <a:rPr lang="cs-CZ" altLang="cs-CZ" sz="2400" b="1" dirty="0"/>
              <a:t> poměr:</a:t>
            </a:r>
          </a:p>
        </p:txBody>
      </p:sp>
      <p:sp>
        <p:nvSpPr>
          <p:cNvPr id="53271" name="Rectangle 24">
            <a:extLst>
              <a:ext uri="{FF2B5EF4-FFF2-40B4-BE49-F238E27FC236}">
                <a16:creationId xmlns:a16="http://schemas.microsoft.com/office/drawing/2014/main" id="{B3930A9A-9842-46D3-940D-9198C8ED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2435226"/>
            <a:ext cx="296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/>
              <a:t>Donnanovo</a:t>
            </a:r>
            <a:r>
              <a:rPr lang="en-GB" altLang="cs-CZ" sz="2400" b="1" dirty="0"/>
              <a:t> nap</a:t>
            </a:r>
            <a:r>
              <a:rPr lang="cs-CZ" altLang="cs-CZ" sz="2400" b="1" dirty="0"/>
              <a:t>ě</a:t>
            </a:r>
            <a:r>
              <a:rPr lang="en-GB" altLang="cs-CZ" sz="2400" b="1" dirty="0"/>
              <a:t>t</a:t>
            </a:r>
            <a:r>
              <a:rPr lang="cs-CZ" altLang="cs-CZ" sz="2400" b="1" dirty="0"/>
              <a:t>í</a:t>
            </a:r>
            <a:r>
              <a:rPr lang="en-GB" altLang="cs-CZ" sz="2400" b="1" dirty="0"/>
              <a:t>:</a:t>
            </a:r>
          </a:p>
        </p:txBody>
      </p:sp>
      <p:graphicFrame>
        <p:nvGraphicFramePr>
          <p:cNvPr id="53272" name="Object 25">
            <a:extLst>
              <a:ext uri="{FF2B5EF4-FFF2-40B4-BE49-F238E27FC236}">
                <a16:creationId xmlns:a16="http://schemas.microsoft.com/office/drawing/2014/main" id="{1005152F-5590-418D-8830-C2D3B8042E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090864"/>
          <a:ext cx="3962400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100" imgH="1701800" progId="Equation.3">
                  <p:embed/>
                </p:oleObj>
              </mc:Choice>
              <mc:Fallback>
                <p:oleObj name="Equation" r:id="rId5" imgW="1562100" imgH="1701800" progId="Equation.3">
                  <p:embed/>
                  <p:pic>
                    <p:nvPicPr>
                      <p:cNvPr id="53272" name="Object 25">
                        <a:extLst>
                          <a:ext uri="{FF2B5EF4-FFF2-40B4-BE49-F238E27FC236}">
                            <a16:creationId xmlns:a16="http://schemas.microsoft.com/office/drawing/2014/main" id="{1005152F-5590-418D-8830-C2D3B8042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90864"/>
                        <a:ext cx="3962400" cy="369093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CC99"/>
                          </a:gs>
                          <a:gs pos="50000">
                            <a:srgbClr val="FFFDFB"/>
                          </a:gs>
                          <a:gs pos="100000">
                            <a:srgbClr val="FFCC99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Rectangle 26">
            <a:extLst>
              <a:ext uri="{FF2B5EF4-FFF2-40B4-BE49-F238E27FC236}">
                <a16:creationId xmlns:a16="http://schemas.microsoft.com/office/drawing/2014/main" id="{3D7C2D71-9ABD-4474-83B8-F7FABF10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028950"/>
            <a:ext cx="285750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3274" name="Rectangle 27">
            <a:extLst>
              <a:ext uri="{FF2B5EF4-FFF2-40B4-BE49-F238E27FC236}">
                <a16:creationId xmlns:a16="http://schemas.microsoft.com/office/drawing/2014/main" id="{E5B056BF-7D6C-4E9C-A51B-16699A70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3048000"/>
            <a:ext cx="357188" cy="35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3275" name="Rectangle 28">
            <a:extLst>
              <a:ext uri="{FF2B5EF4-FFF2-40B4-BE49-F238E27FC236}">
                <a16:creationId xmlns:a16="http://schemas.microsoft.com/office/drawing/2014/main" id="{3CD21064-D8DB-4138-9DB3-197029CD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1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(2)</a:t>
            </a:r>
          </a:p>
        </p:txBody>
      </p:sp>
    </p:spTree>
    <p:extLst>
      <p:ext uri="{BB962C8B-B14F-4D97-AF65-F5344CB8AC3E}">
        <p14:creationId xmlns:p14="http://schemas.microsoft.com/office/powerpoint/2010/main" val="3635379140"/>
      </p:ext>
    </p:extLst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BAE6400-412E-4423-A7D5-EA452653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398" y="1016980"/>
            <a:ext cx="82645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 err="1"/>
              <a:t>Donnanovo</a:t>
            </a:r>
            <a:r>
              <a:rPr lang="cs-CZ" altLang="cs-CZ" sz="2800" dirty="0"/>
              <a:t> napětí (klidové napětí) [</a:t>
            </a:r>
            <a:r>
              <a:rPr lang="cs-CZ" altLang="cs-CZ" sz="2800" dirty="0" err="1"/>
              <a:t>mV</a:t>
            </a:r>
            <a:r>
              <a:rPr lang="cs-CZ" altLang="cs-CZ" sz="2800" dirty="0"/>
              <a:t>]: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Objekt:			Výpočet:   		Měření: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				  K</a:t>
            </a:r>
            <a:r>
              <a:rPr lang="cs-CZ" altLang="cs-CZ" sz="2800" baseline="30000" dirty="0"/>
              <a:t>+</a:t>
            </a:r>
            <a:r>
              <a:rPr lang="cs-CZ" altLang="cs-CZ" sz="2800" dirty="0"/>
              <a:t>: 	  Cl</a:t>
            </a:r>
            <a:r>
              <a:rPr lang="cs-CZ" altLang="cs-CZ" sz="2800" baseline="30000" dirty="0"/>
              <a:t>-</a:t>
            </a:r>
            <a:r>
              <a:rPr lang="cs-CZ" altLang="cs-CZ" sz="2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axon sépie 			- 91	- 103		- 62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žáby	  		- 56	  - 59		- 92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sval potkana		- 95	  - 86		- 92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87925A6-D54C-4E08-8D44-08F39FBE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489" y="408598"/>
            <a:ext cx="891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3600" b="1" dirty="0" err="1">
                <a:solidFill>
                  <a:srgbClr val="0000DC"/>
                </a:solidFill>
              </a:rPr>
              <a:t>Donnanův</a:t>
            </a:r>
            <a:r>
              <a:rPr lang="cs-CZ" altLang="cs-CZ" sz="3600" b="1" dirty="0">
                <a:solidFill>
                  <a:srgbClr val="0000DC"/>
                </a:solidFill>
              </a:rPr>
              <a:t> model v živé buňce (3)</a:t>
            </a: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C1552C32-9FC7-4EDA-8711-73ACBC34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902" y="3976414"/>
            <a:ext cx="8373021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 err="1">
                <a:solidFill>
                  <a:srgbClr val="FF0000"/>
                </a:solidFill>
                <a:latin typeface="Arial" charset="0"/>
              </a:rPr>
              <a:t>Donnanův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</a:rPr>
              <a:t> model se liší od reality, i když je docela sofistikovaný: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buňka a okolní prostředí se považují za termodynamicky uzavřené systémy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 ionty se považují za úplně </a:t>
            </a:r>
            <a:r>
              <a:rPr lang="cs-CZ" sz="2000" b="1" dirty="0" err="1">
                <a:latin typeface="Arial" charset="0"/>
              </a:rPr>
              <a:t>nedifuzibilní</a:t>
            </a:r>
            <a:r>
              <a:rPr lang="cs-CZ" sz="2000" b="1" dirty="0">
                <a:latin typeface="Arial" charset="0"/>
              </a:rPr>
              <a:t>, membrána není překážkou pro </a:t>
            </a:r>
            <a:r>
              <a:rPr lang="cs-CZ" sz="2000" b="1" dirty="0" err="1">
                <a:latin typeface="Arial" charset="0"/>
              </a:rPr>
              <a:t>difuzibilní</a:t>
            </a:r>
            <a:r>
              <a:rPr lang="cs-CZ" sz="2000" b="1" dirty="0">
                <a:latin typeface="Arial" charset="0"/>
              </a:rPr>
              <a:t> ionty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zanedbává se vliv iontových pump z hlediska koncentrace iontů</a:t>
            </a:r>
          </a:p>
          <a:p>
            <a:pPr eaLnBrk="1" hangingPunct="1">
              <a:buFontTx/>
              <a:buChar char="•"/>
              <a:defRPr/>
            </a:pPr>
            <a:r>
              <a:rPr lang="cs-CZ" sz="2000" b="1" dirty="0">
                <a:latin typeface="Arial" charset="0"/>
              </a:rPr>
              <a:t>interakce mezi membránou a ionty se nebere do úvahy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cs-CZ" sz="2000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68249"/>
      </p:ext>
    </p:extLst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E652A4C-8E27-442E-A401-AC2B4B48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88913"/>
            <a:ext cx="807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(1)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91CFF954-C646-4A71-A5A7-CCA05269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980" y="2187231"/>
            <a:ext cx="8839200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defRPr/>
            </a:pPr>
            <a:r>
              <a:rPr lang="cs-CZ" sz="3200" b="1" dirty="0">
                <a:latin typeface="Arial" charset="0"/>
              </a:rPr>
              <a:t>Předpokládáme:</a:t>
            </a:r>
            <a:endParaRPr lang="cs-CZ" sz="2800" b="1" dirty="0">
              <a:latin typeface="Arial" charset="0"/>
            </a:endParaRP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konstantní koncentrační rozdíl mezi vnější a vnitřní stranou membrány </a:t>
            </a:r>
            <a:r>
              <a:rPr lang="cs-CZ" sz="2800" dirty="0">
                <a:latin typeface="Arial" charset="0"/>
                <a:sym typeface="Symbol" pitchFamily="18" charset="2"/>
              </a:rPr>
              <a:t> </a:t>
            </a:r>
            <a:r>
              <a:rPr lang="cs-CZ" sz="2800" dirty="0">
                <a:latin typeface="Arial" charset="0"/>
              </a:rPr>
              <a:t>konstantní transport přes</a:t>
            </a:r>
            <a:r>
              <a:rPr lang="cs-CZ" sz="2800" dirty="0">
                <a:latin typeface="Arial" charset="0"/>
                <a:sym typeface="Symbol" pitchFamily="18" charset="2"/>
              </a:rPr>
              <a:t> membránu,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</a:rPr>
              <a:t>migrace iontů přes membránu </a:t>
            </a:r>
            <a:r>
              <a:rPr lang="cs-CZ" sz="2800" dirty="0">
                <a:latin typeface="Arial" charset="0"/>
                <a:sym typeface="Symbol" pitchFamily="18" charset="2"/>
              </a:rPr>
              <a:t> elektrická dvojvrstva na obou stranách membrány,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všechny druhy iontů na obou stranách membrány se berou v úvahu současně,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800" dirty="0">
                <a:latin typeface="Arial" charset="0"/>
                <a:sym typeface="Symbol" pitchFamily="18" charset="2"/>
              </a:rPr>
              <a:t>různá nenulová permeabilita pro různé ionty.</a:t>
            </a:r>
          </a:p>
          <a:p>
            <a:pPr marL="381000" indent="-381000" eaLnBrk="1" hangingPunct="1">
              <a:lnSpc>
                <a:spcPct val="90000"/>
              </a:lnSpc>
              <a:buFontTx/>
              <a:buChar char="•"/>
              <a:defRPr/>
            </a:pP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872A0000-CAF1-42C5-853A-517FEDA0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102" y="1555888"/>
            <a:ext cx="8637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i="1" dirty="0" err="1"/>
              <a:t>Elektrodifuzní</a:t>
            </a:r>
            <a:r>
              <a:rPr lang="cs-CZ" altLang="cs-CZ" sz="2800" i="1" dirty="0"/>
              <a:t> model s menším počtem zjednodušení.</a:t>
            </a:r>
          </a:p>
        </p:txBody>
      </p:sp>
    </p:spTree>
    <p:extLst>
      <p:ext uri="{BB962C8B-B14F-4D97-AF65-F5344CB8AC3E}">
        <p14:creationId xmlns:p14="http://schemas.microsoft.com/office/powerpoint/2010/main" val="510568361"/>
      </p:ext>
    </p:extLst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3D5C2C0-7270-46E3-897A-320EF898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3337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Model transportu iontů (2)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id="{C0C12F5F-43E5-49BA-867D-47CE621C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07" y="3325238"/>
            <a:ext cx="7632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u="sng" dirty="0">
                <a:latin typeface="Arial" charset="0"/>
              </a:rPr>
              <a:t>Goldman</a:t>
            </a:r>
            <a:r>
              <a:rPr lang="en-GB" sz="3200" b="1" dirty="0">
                <a:latin typeface="Arial" charset="0"/>
              </a:rPr>
              <a:t> - Hodgkin – Katz</a:t>
            </a:r>
            <a:r>
              <a:rPr lang="cs-CZ" sz="3200" b="1" dirty="0">
                <a:latin typeface="Arial" charset="0"/>
              </a:rPr>
              <a:t>ova rovnice</a:t>
            </a:r>
            <a:endParaRPr lang="en-GB" sz="3200" b="1" dirty="0">
              <a:latin typeface="Arial" charset="0"/>
            </a:endParaRP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E4DE6249-6C4C-4FA6-BC44-AF4ADD69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graphicFrame>
        <p:nvGraphicFramePr>
          <p:cNvPr id="59397" name="Object 7">
            <a:extLst>
              <a:ext uri="{FF2B5EF4-FFF2-40B4-BE49-F238E27FC236}">
                <a16:creationId xmlns:a16="http://schemas.microsoft.com/office/drawing/2014/main" id="{048EBA74-0F49-47A5-BF55-9AA8710AFB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4" y="1341438"/>
          <a:ext cx="893603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5772956" imgH="1038370" progId="Obraz programu Malování">
                  <p:embed/>
                </p:oleObj>
              </mc:Choice>
              <mc:Fallback>
                <p:oleObj name="Rastrový obraz" r:id="rId3" imgW="5772956" imgH="1038370" progId="Obraz programu Malování">
                  <p:embed/>
                  <p:pic>
                    <p:nvPicPr>
                      <p:cNvPr id="59397" name="Object 7">
                        <a:extLst>
                          <a:ext uri="{FF2B5EF4-FFF2-40B4-BE49-F238E27FC236}">
                            <a16:creationId xmlns:a16="http://schemas.microsoft.com/office/drawing/2014/main" id="{048EBA74-0F49-47A5-BF55-9AA8710AF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4" y="1341438"/>
                        <a:ext cx="893603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8">
            <a:extLst>
              <a:ext uri="{FF2B5EF4-FFF2-40B4-BE49-F238E27FC236}">
                <a16:creationId xmlns:a16="http://schemas.microsoft.com/office/drawing/2014/main" id="{73E63BE3-4EA0-4864-B27A-F3B1B9F19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4437063"/>
          <a:ext cx="86756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6076190" imgH="819048" progId="Obraz programu Malování">
                  <p:embed/>
                </p:oleObj>
              </mc:Choice>
              <mc:Fallback>
                <p:oleObj name="Rastrový obraz" r:id="rId5" imgW="6076190" imgH="819048" progId="Obraz programu Malování">
                  <p:embed/>
                  <p:pic>
                    <p:nvPicPr>
                      <p:cNvPr id="59398" name="Object 8">
                        <a:extLst>
                          <a:ext uri="{FF2B5EF4-FFF2-40B4-BE49-F238E27FC236}">
                            <a16:creationId xmlns:a16="http://schemas.microsoft.com/office/drawing/2014/main" id="{73E63BE3-4EA0-4864-B27A-F3B1B9F19A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3"/>
                        <a:ext cx="867568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9">
            <a:extLst>
              <a:ext uri="{FF2B5EF4-FFF2-40B4-BE49-F238E27FC236}">
                <a16:creationId xmlns:a16="http://schemas.microsoft.com/office/drawing/2014/main" id="{EB82646E-B6A5-41B4-AA3B-B7127FED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2" y="5842794"/>
            <a:ext cx="345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i="1" dirty="0"/>
              <a:t>P - permeabilita</a:t>
            </a:r>
          </a:p>
        </p:txBody>
      </p:sp>
    </p:spTree>
    <p:extLst>
      <p:ext uri="{BB962C8B-B14F-4D97-AF65-F5344CB8AC3E}">
        <p14:creationId xmlns:p14="http://schemas.microsoft.com/office/powerpoint/2010/main" val="2387430710"/>
      </p:ext>
    </p:extLst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3AF9869-6EFE-4AEB-9EF2-F4B7A921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33375"/>
            <a:ext cx="7696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4400" b="1" dirty="0">
                <a:solidFill>
                  <a:srgbClr val="0000DC"/>
                </a:solidFill>
              </a:rPr>
              <a:t>Model transportu iontů (3)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DBA5F666-F748-4D81-8BCB-EABBDCE9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968" y="1465262"/>
            <a:ext cx="66468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Tzv. obří axon sépie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0,04 : 0,45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- 61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 	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- 62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4196" name="Rectangle 4">
            <a:extLst>
              <a:ext uri="{FF2B5EF4-FFF2-40B4-BE49-F238E27FC236}">
                <a16:creationId xmlns:a16="http://schemas.microsoft.com/office/drawing/2014/main" id="{24122F00-5862-4ADC-943B-24B91386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860" y="3792122"/>
            <a:ext cx="5722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Sval žáby (t = 25°C):</a:t>
            </a: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K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Na</a:t>
            </a:r>
            <a:r>
              <a:rPr lang="cs-CZ" sz="3200" dirty="0">
                <a:latin typeface="Arial" charset="0"/>
              </a:rPr>
              <a:t> : </a:t>
            </a:r>
            <a:r>
              <a:rPr lang="cs-CZ" sz="3200" dirty="0" err="1">
                <a:latin typeface="Arial" charset="0"/>
              </a:rPr>
              <a:t>p</a:t>
            </a:r>
            <a:r>
              <a:rPr lang="cs-CZ" sz="3200" baseline="-25000" dirty="0" err="1">
                <a:latin typeface="Arial" charset="0"/>
              </a:rPr>
              <a:t>Cl</a:t>
            </a:r>
            <a:r>
              <a:rPr lang="cs-CZ" sz="3200" dirty="0">
                <a:latin typeface="Arial" charset="0"/>
              </a:rPr>
              <a:t> = 1 : 0,01 : 2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Výpočet: 	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- 90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sz="3200" dirty="0">
                <a:latin typeface="Arial" charset="0"/>
              </a:rPr>
              <a:t>Měření:	 	</a:t>
            </a:r>
            <a:r>
              <a:rPr lang="cs-CZ" sz="3200" dirty="0">
                <a:solidFill>
                  <a:srgbClr val="FF0000"/>
                </a:solidFill>
                <a:latin typeface="Arial" charset="0"/>
              </a:rPr>
              <a:t>U = - 92 </a:t>
            </a:r>
            <a:r>
              <a:rPr lang="cs-CZ" sz="3200" dirty="0" err="1">
                <a:solidFill>
                  <a:srgbClr val="FF0000"/>
                </a:solidFill>
                <a:latin typeface="Arial" charset="0"/>
              </a:rPr>
              <a:t>mV</a:t>
            </a:r>
            <a:endParaRPr lang="cs-CZ" sz="32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3062"/>
      </p:ext>
    </p:extLst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>
            <a:extLst>
              <a:ext uri="{FF2B5EF4-FFF2-40B4-BE49-F238E27FC236}">
                <a16:creationId xmlns:a16="http://schemas.microsoft.com/office/drawing/2014/main" id="{49466791-92E0-473B-BA52-C5713727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484314"/>
            <a:ext cx="58324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</a:rPr>
              <a:t>potenciál</a:t>
            </a:r>
          </a:p>
        </p:txBody>
      </p:sp>
    </p:spTree>
    <p:extLst>
      <p:ext uri="{BB962C8B-B14F-4D97-AF65-F5344CB8AC3E}">
        <p14:creationId xmlns:p14="http://schemas.microsoft.com/office/powerpoint/2010/main" val="4271429218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EDAD204-4753-4DB8-9FB0-B0B1C760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Biologická membrána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B6DEF2-266C-4320-8808-ABF1CD0F7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484314"/>
            <a:ext cx="10751999" cy="5184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Předpoklad k pochopení vzniku klidového i činnostního  napětí je znalost struktury a vlastností biologické membrány.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Jejím základem je elektricky nevodivá tenká </a:t>
            </a:r>
            <a:r>
              <a:rPr lang="cs-CZ" altLang="cs-CZ" sz="2400" dirty="0">
                <a:solidFill>
                  <a:schemeClr val="accent2"/>
                </a:solidFill>
              </a:rPr>
              <a:t>dvojvrstva (6-8 </a:t>
            </a:r>
            <a:r>
              <a:rPr lang="cs-CZ" altLang="cs-CZ" sz="2400" dirty="0" err="1">
                <a:solidFill>
                  <a:schemeClr val="accent2"/>
                </a:solidFill>
              </a:rPr>
              <a:t>nm</a:t>
            </a:r>
            <a:r>
              <a:rPr lang="cs-CZ" altLang="cs-CZ" sz="2400" dirty="0">
                <a:solidFill>
                  <a:schemeClr val="accent2"/>
                </a:solidFill>
              </a:rPr>
              <a:t>) molekul fosfolipidů</a:t>
            </a:r>
            <a:r>
              <a:rPr lang="cs-CZ" altLang="cs-CZ" sz="2400" dirty="0"/>
              <a:t>. Do této membrány jsou zabudovány makromolekuly bílkovin, které plní různé funkce.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 hlediska elektrických jevů jsou zcela podstatné dva druhy bílkovinných struktur, které dle jejich funkce budeme označovat jako </a:t>
            </a:r>
            <a:r>
              <a:rPr lang="cs-CZ" altLang="cs-CZ" sz="2400" i="1" dirty="0"/>
              <a:t>kanály </a:t>
            </a:r>
            <a:r>
              <a:rPr lang="cs-CZ" altLang="cs-CZ" sz="2400" dirty="0"/>
              <a:t>a  </a:t>
            </a:r>
            <a:r>
              <a:rPr lang="cs-CZ" altLang="cs-CZ" sz="2400" i="1" dirty="0"/>
              <a:t>přenašeče</a:t>
            </a:r>
            <a:r>
              <a:rPr lang="cs-CZ" altLang="cs-CZ" sz="2400" dirty="0"/>
              <a:t>. V obou případech jde o transportní mechanizmy, umožňující přenos iontů přes nevodivou </a:t>
            </a:r>
            <a:r>
              <a:rPr lang="cs-CZ" altLang="cs-CZ" sz="2400" dirty="0" err="1"/>
              <a:t>fosfolipidovou</a:t>
            </a:r>
            <a:r>
              <a:rPr lang="cs-CZ" altLang="cs-CZ" sz="2400" dirty="0"/>
              <a:t> membránu.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Membrána tvoří rozhraní mezi buňkami i uvnitř buněk. Udržuje stálé chemické složení uvnitř ohraničených prostorů, a to selektivními transportními mechanismy.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Je prostředím pro rychlou biochemickou transformaci pomocí enzymových systémů. </a:t>
            </a:r>
            <a:r>
              <a:rPr lang="cs-CZ" altLang="cs-CZ" sz="2400" dirty="0">
                <a:solidFill>
                  <a:srgbClr val="FF0000"/>
                </a:solidFill>
              </a:rPr>
              <a:t>Specifická struktura a selektivní iontová propustnost je základem bioelektrických jevů</a:t>
            </a:r>
          </a:p>
          <a:p>
            <a:pPr eaLnBrk="1" hangingPunct="1">
              <a:lnSpc>
                <a:spcPct val="100000"/>
              </a:lnSpc>
            </a:pPr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1405880249"/>
      </p:ext>
    </p:extLst>
  </p:cSld>
  <p:clrMapOvr>
    <a:masterClrMapping/>
  </p:clrMapOvr>
  <p:transition spd="med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0E96363-17D5-4B95-B3D3-A25113117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6085" y="571004"/>
            <a:ext cx="8229600" cy="675434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 potenciál (1)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C0940FE-0C69-461F-A233-AAE2AECFD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844676"/>
            <a:ext cx="8790752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Pojmem činnostní potenciál označujeme rychlou změnu klidového membránového napětí vzniklou po </a:t>
            </a:r>
            <a:r>
              <a:rPr lang="cs-CZ" altLang="cs-CZ" sz="2800" dirty="0" err="1"/>
              <a:t>nadprahovém</a:t>
            </a:r>
            <a:r>
              <a:rPr lang="cs-CZ" altLang="cs-CZ" sz="2800" dirty="0"/>
              <a:t> podnětu, šířící se do okolních okrsků membrány.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Tato napěťová změna je spojena  s prudkou změnou propustnosti kanálů pro sodné a draselné ionty</a:t>
            </a:r>
            <a:r>
              <a:rPr lang="en-US" altLang="cs-CZ" sz="2800" dirty="0"/>
              <a:t> v </a:t>
            </a:r>
            <a:r>
              <a:rPr lang="en-US" altLang="cs-CZ" sz="2800" dirty="0" err="1"/>
              <a:t>nervov</a:t>
            </a:r>
            <a:r>
              <a:rPr lang="cs-CZ" altLang="cs-CZ" sz="2800" dirty="0" err="1"/>
              <a:t>ých</a:t>
            </a:r>
            <a:r>
              <a:rPr lang="cs-CZ" altLang="cs-CZ" sz="2800" dirty="0"/>
              <a:t> a svalových buňkách.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Činnostní potenciál může být vyvolán elektrickými,  chemickými nebo i mechanickými podněty, vedoucími k místnímu snížení klidového membránového napětí.</a:t>
            </a:r>
          </a:p>
        </p:txBody>
      </p:sp>
    </p:spTree>
    <p:extLst>
      <p:ext uri="{BB962C8B-B14F-4D97-AF65-F5344CB8AC3E}">
        <p14:creationId xmlns:p14="http://schemas.microsoft.com/office/powerpoint/2010/main" val="753225570"/>
      </p:ext>
    </p:extLst>
  </p:cSld>
  <p:clrMapOvr>
    <a:masterClrMapping/>
  </p:clrMapOvr>
  <p:transition spd="med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A93F514-4B40-4848-8554-35E96C4B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665163"/>
            <a:ext cx="5497513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(akční)</a:t>
            </a:r>
            <a:br>
              <a:rPr lang="en-US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 potenciál (2)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2000" b="1" dirty="0">
                <a:solidFill>
                  <a:schemeClr val="tx1"/>
                </a:solidFill>
              </a:rPr>
              <a:t>(na nervovém vlákně – axonu)</a:t>
            </a:r>
          </a:p>
        </p:txBody>
      </p:sp>
      <p:pic>
        <p:nvPicPr>
          <p:cNvPr id="67587" name="Obrázek 4">
            <a:extLst>
              <a:ext uri="{FF2B5EF4-FFF2-40B4-BE49-F238E27FC236}">
                <a16:creationId xmlns:a16="http://schemas.microsoft.com/office/drawing/2014/main" id="{5AFA89B7-69B5-42CA-8483-B14A0DD08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83451"/>
            <a:ext cx="66246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ovéPole 5">
            <a:extLst>
              <a:ext uri="{FF2B5EF4-FFF2-40B4-BE49-F238E27FC236}">
                <a16:creationId xmlns:a16="http://schemas.microsoft.com/office/drawing/2014/main" id="{19527B7E-0BE1-4CC5-BF5F-12F1E61E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54539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cytosol</a:t>
            </a:r>
          </a:p>
        </p:txBody>
      </p:sp>
      <p:pic>
        <p:nvPicPr>
          <p:cNvPr id="67589" name="Obrázek 2">
            <a:extLst>
              <a:ext uri="{FF2B5EF4-FFF2-40B4-BE49-F238E27FC236}">
                <a16:creationId xmlns:a16="http://schemas.microsoft.com/office/drawing/2014/main" id="{8E193D7C-67A4-4678-9A4F-5D03CFD72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3456"/>
          <a:stretch>
            <a:fillRect/>
          </a:stretch>
        </p:blipFill>
        <p:spPr bwMode="auto">
          <a:xfrm>
            <a:off x="7975680" y="285142"/>
            <a:ext cx="39592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F49C8AB-8948-4DF2-9874-CE84A1C08A26}"/>
              </a:ext>
            </a:extLst>
          </p:cNvPr>
          <p:cNvSpPr txBox="1"/>
          <p:nvPr/>
        </p:nvSpPr>
        <p:spPr>
          <a:xfrm>
            <a:off x="8580436" y="3284985"/>
            <a:ext cx="274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 – zde napětí, potenciál</a:t>
            </a:r>
          </a:p>
          <a:p>
            <a:r>
              <a:rPr lang="cs-CZ" sz="1800" dirty="0"/>
              <a:t>g = elektrická vodivost, rozlišujeme vodivost pro jednotlivé ionty</a:t>
            </a:r>
            <a:endParaRPr lang="en-GB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E3B5F3-138A-4CE4-A953-50E254E7D48A}"/>
              </a:ext>
            </a:extLst>
          </p:cNvPr>
          <p:cNvSpPr txBox="1"/>
          <p:nvPr/>
        </p:nvSpPr>
        <p:spPr>
          <a:xfrm>
            <a:off x="9955292" y="2525918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chemeClr val="tx1"/>
                </a:solidFill>
              </a:rPr>
              <a:t>ms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0147"/>
      </p:ext>
    </p:extLst>
  </p:cSld>
  <p:clrMapOvr>
    <a:masterClrMapping/>
  </p:clrMapOvr>
  <p:transition spd="med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délník 1">
            <a:extLst>
              <a:ext uri="{FF2B5EF4-FFF2-40B4-BE49-F238E27FC236}">
                <a16:creationId xmlns:a16="http://schemas.microsoft.com/office/drawing/2014/main" id="{E29BED50-8AC3-4EC9-9F8D-721B67EC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79" y="1801814"/>
            <a:ext cx="8223250" cy="3384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400">
              <a:solidFill>
                <a:srgbClr val="FFFFCC"/>
              </a:solidFill>
            </a:endParaRPr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D3383D95-3CA3-4FF0-8FDB-7180C7BCD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Mechanismus spuštění činnostního potenciálu </a:t>
            </a:r>
            <a:br>
              <a:rPr lang="cs-CZ" altLang="cs-CZ" sz="3600" b="1" dirty="0">
                <a:solidFill>
                  <a:srgbClr val="0000DC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u neuronů a příčně pruhovaných svalů</a:t>
            </a:r>
          </a:p>
        </p:txBody>
      </p:sp>
      <p:sp>
        <p:nvSpPr>
          <p:cNvPr id="69636" name="Line 53">
            <a:extLst>
              <a:ext uri="{FF2B5EF4-FFF2-40B4-BE49-F238E27FC236}">
                <a16:creationId xmlns:a16="http://schemas.microsoft.com/office/drawing/2014/main" id="{6A12B97A-75F5-4B24-A9C3-F3558A91C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133600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7" name="Line 52">
            <a:extLst>
              <a:ext uri="{FF2B5EF4-FFF2-40B4-BE49-F238E27FC236}">
                <a16:creationId xmlns:a16="http://schemas.microsoft.com/office/drawing/2014/main" id="{8F50A94C-B433-4958-BE18-DCCC53190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84438"/>
            <a:ext cx="517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38" name="Text Box 51">
            <a:extLst>
              <a:ext uri="{FF2B5EF4-FFF2-40B4-BE49-F238E27FC236}">
                <a16:creationId xmlns:a16="http://schemas.microsoft.com/office/drawing/2014/main" id="{E7345AED-424E-4158-B250-2D321B37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776" y="24272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grpSp>
        <p:nvGrpSpPr>
          <p:cNvPr id="69639" name="Group 45">
            <a:extLst>
              <a:ext uri="{FF2B5EF4-FFF2-40B4-BE49-F238E27FC236}">
                <a16:creationId xmlns:a16="http://schemas.microsoft.com/office/drawing/2014/main" id="{D6986654-EC6D-4327-9C80-84A361BFFA7B}"/>
              </a:ext>
            </a:extLst>
          </p:cNvPr>
          <p:cNvGrpSpPr>
            <a:grpSpLocks/>
          </p:cNvGrpSpPr>
          <p:nvPr/>
        </p:nvGrpSpPr>
        <p:grpSpPr bwMode="auto">
          <a:xfrm>
            <a:off x="5133976" y="2379664"/>
            <a:ext cx="1647825" cy="104775"/>
            <a:chOff x="1830" y="13470"/>
            <a:chExt cx="2595" cy="165"/>
          </a:xfrm>
        </p:grpSpPr>
        <p:sp>
          <p:nvSpPr>
            <p:cNvPr id="69684" name="Line 50">
              <a:extLst>
                <a:ext uri="{FF2B5EF4-FFF2-40B4-BE49-F238E27FC236}">
                  <a16:creationId xmlns:a16="http://schemas.microsoft.com/office/drawing/2014/main" id="{AA7BE46F-4768-4689-963E-E43AC4EF0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36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5" name="Line 49">
              <a:extLst>
                <a:ext uri="{FF2B5EF4-FFF2-40B4-BE49-F238E27FC236}">
                  <a16:creationId xmlns:a16="http://schemas.microsoft.com/office/drawing/2014/main" id="{A9AAFBBC-AE87-4F2C-BCFE-A57492295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6" name="Line 48">
              <a:extLst>
                <a:ext uri="{FF2B5EF4-FFF2-40B4-BE49-F238E27FC236}">
                  <a16:creationId xmlns:a16="http://schemas.microsoft.com/office/drawing/2014/main" id="{88987731-6F0A-4A47-A80A-67E316614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3470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7" name="Line 47">
              <a:extLst>
                <a:ext uri="{FF2B5EF4-FFF2-40B4-BE49-F238E27FC236}">
                  <a16:creationId xmlns:a16="http://schemas.microsoft.com/office/drawing/2014/main" id="{A9ED4C7B-2931-4A19-996A-C8923666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470"/>
              <a:ext cx="0" cy="16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8" name="Line 46">
              <a:extLst>
                <a:ext uri="{FF2B5EF4-FFF2-40B4-BE49-F238E27FC236}">
                  <a16:creationId xmlns:a16="http://schemas.microsoft.com/office/drawing/2014/main" id="{774358E9-EF21-4F00-8E47-147C56963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" y="13635"/>
              <a:ext cx="1800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0" name="Group 39">
            <a:extLst>
              <a:ext uri="{FF2B5EF4-FFF2-40B4-BE49-F238E27FC236}">
                <a16:creationId xmlns:a16="http://schemas.microsoft.com/office/drawing/2014/main" id="{7A7125AC-7C27-41C7-B255-119F2360B105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2179638"/>
            <a:ext cx="3148012" cy="304800"/>
            <a:chOff x="4373" y="12255"/>
            <a:chExt cx="4957" cy="480"/>
          </a:xfrm>
        </p:grpSpPr>
        <p:sp>
          <p:nvSpPr>
            <p:cNvPr id="69679" name="Line 44">
              <a:extLst>
                <a:ext uri="{FF2B5EF4-FFF2-40B4-BE49-F238E27FC236}">
                  <a16:creationId xmlns:a16="http://schemas.microsoft.com/office/drawing/2014/main" id="{99394F74-4BD9-4B2D-9008-B2397B954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12735"/>
              <a:ext cx="46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0" name="Line 43">
              <a:extLst>
                <a:ext uri="{FF2B5EF4-FFF2-40B4-BE49-F238E27FC236}">
                  <a16:creationId xmlns:a16="http://schemas.microsoft.com/office/drawing/2014/main" id="{F8E54415-5685-4A25-91EA-6275A1EC8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1" name="Line 42">
              <a:extLst>
                <a:ext uri="{FF2B5EF4-FFF2-40B4-BE49-F238E27FC236}">
                  <a16:creationId xmlns:a16="http://schemas.microsoft.com/office/drawing/2014/main" id="{28489C53-F9BB-49E6-A282-6861F853E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12255"/>
              <a:ext cx="345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2" name="Line 41">
              <a:extLst>
                <a:ext uri="{FF2B5EF4-FFF2-40B4-BE49-F238E27FC236}">
                  <a16:creationId xmlns:a16="http://schemas.microsoft.com/office/drawing/2014/main" id="{ACE8FA48-E66E-4823-9F14-CED49C34F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255"/>
              <a:ext cx="0" cy="48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83" name="Line 40">
              <a:extLst>
                <a:ext uri="{FF2B5EF4-FFF2-40B4-BE49-F238E27FC236}">
                  <a16:creationId xmlns:a16="http://schemas.microsoft.com/office/drawing/2014/main" id="{5F4C38B3-DEBC-4746-921C-CF3982CC6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8" y="12735"/>
              <a:ext cx="4162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1" name="Line 38">
            <a:extLst>
              <a:ext uri="{FF2B5EF4-FFF2-40B4-BE49-F238E27FC236}">
                <a16:creationId xmlns:a16="http://schemas.microsoft.com/office/drawing/2014/main" id="{AC0344A0-6DB6-41DD-908A-122311385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2703514"/>
            <a:ext cx="0" cy="16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2" name="Line 37">
            <a:extLst>
              <a:ext uri="{FF2B5EF4-FFF2-40B4-BE49-F238E27FC236}">
                <a16:creationId xmlns:a16="http://schemas.microsoft.com/office/drawing/2014/main" id="{33F6FEE9-6696-479B-B0E5-B6491AF33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6" y="4341813"/>
            <a:ext cx="50196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3" name="Line 36">
            <a:extLst>
              <a:ext uri="{FF2B5EF4-FFF2-40B4-BE49-F238E27FC236}">
                <a16:creationId xmlns:a16="http://schemas.microsoft.com/office/drawing/2014/main" id="{C92E216F-7D76-4EAB-8B44-B21EBD5F9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7139" y="2867025"/>
            <a:ext cx="5019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44" name="Line 35">
            <a:extLst>
              <a:ext uri="{FF2B5EF4-FFF2-40B4-BE49-F238E27FC236}">
                <a16:creationId xmlns:a16="http://schemas.microsoft.com/office/drawing/2014/main" id="{901755BE-DE25-49F0-854D-DB9C487DC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4" y="3951288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grpSp>
        <p:nvGrpSpPr>
          <p:cNvPr id="69645" name="Group 32">
            <a:extLst>
              <a:ext uri="{FF2B5EF4-FFF2-40B4-BE49-F238E27FC236}">
                <a16:creationId xmlns:a16="http://schemas.microsoft.com/office/drawing/2014/main" id="{8DA5723A-E306-4B8B-9272-9EA163601A09}"/>
              </a:ext>
            </a:extLst>
          </p:cNvPr>
          <p:cNvGrpSpPr>
            <a:grpSpLocks/>
          </p:cNvGrpSpPr>
          <p:nvPr/>
        </p:nvGrpSpPr>
        <p:grpSpPr bwMode="auto">
          <a:xfrm>
            <a:off x="5429251" y="2560639"/>
            <a:ext cx="200025" cy="1628775"/>
            <a:chOff x="2295" y="12855"/>
            <a:chExt cx="315" cy="2565"/>
          </a:xfrm>
        </p:grpSpPr>
        <p:sp>
          <p:nvSpPr>
            <p:cNvPr id="69677" name="Line 34">
              <a:extLst>
                <a:ext uri="{FF2B5EF4-FFF2-40B4-BE49-F238E27FC236}">
                  <a16:creationId xmlns:a16="http://schemas.microsoft.com/office/drawing/2014/main" id="{E59EEBFA-17E3-4C3F-B2BF-9FF3A5692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8" name="Line 33">
              <a:extLst>
                <a:ext uri="{FF2B5EF4-FFF2-40B4-BE49-F238E27FC236}">
                  <a16:creationId xmlns:a16="http://schemas.microsoft.com/office/drawing/2014/main" id="{D3C31D0E-24BD-4648-A65C-4A5678F7D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grpSp>
        <p:nvGrpSpPr>
          <p:cNvPr id="69646" name="Group 29">
            <a:extLst>
              <a:ext uri="{FF2B5EF4-FFF2-40B4-BE49-F238E27FC236}">
                <a16:creationId xmlns:a16="http://schemas.microsoft.com/office/drawing/2014/main" id="{2960BC42-D92D-41CB-9FE3-C0638186E217}"/>
              </a:ext>
            </a:extLst>
          </p:cNvPr>
          <p:cNvGrpSpPr>
            <a:grpSpLocks/>
          </p:cNvGrpSpPr>
          <p:nvPr/>
        </p:nvGrpSpPr>
        <p:grpSpPr bwMode="auto">
          <a:xfrm>
            <a:off x="7046914" y="2579689"/>
            <a:ext cx="200025" cy="1628775"/>
            <a:chOff x="2295" y="12855"/>
            <a:chExt cx="315" cy="2565"/>
          </a:xfrm>
        </p:grpSpPr>
        <p:sp>
          <p:nvSpPr>
            <p:cNvPr id="69675" name="Line 31">
              <a:extLst>
                <a:ext uri="{FF2B5EF4-FFF2-40B4-BE49-F238E27FC236}">
                  <a16:creationId xmlns:a16="http://schemas.microsoft.com/office/drawing/2014/main" id="{7AF6028B-1658-4543-8A75-FD7193DF1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2855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9676" name="Line 30">
              <a:extLst>
                <a:ext uri="{FF2B5EF4-FFF2-40B4-BE49-F238E27FC236}">
                  <a16:creationId xmlns:a16="http://schemas.microsoft.com/office/drawing/2014/main" id="{B41A4152-3CE3-47ED-9F48-6A67EF1EF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12870"/>
              <a:ext cx="0" cy="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/>
            </a:p>
          </p:txBody>
        </p:sp>
      </p:grpSp>
      <p:sp>
        <p:nvSpPr>
          <p:cNvPr id="69647" name="Text Box 28">
            <a:extLst>
              <a:ext uri="{FF2B5EF4-FFF2-40B4-BE49-F238E27FC236}">
                <a16:creationId xmlns:a16="http://schemas.microsoft.com/office/drawing/2014/main" id="{5175C4D5-FA8A-489F-98D6-03D04DD8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287588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66FF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200" baseline="-30000">
                <a:solidFill>
                  <a:srgbClr val="FF66FF"/>
                </a:solidFill>
                <a:cs typeface="Times New Roman" panose="02020603050405020304" pitchFamily="18" charset="0"/>
              </a:rPr>
              <a:t>m</a:t>
            </a:r>
            <a:endParaRPr lang="cs-CZ" altLang="cs-CZ" sz="1800">
              <a:solidFill>
                <a:srgbClr val="FF66FF"/>
              </a:solidFill>
            </a:endParaRPr>
          </a:p>
        </p:txBody>
      </p:sp>
      <p:sp>
        <p:nvSpPr>
          <p:cNvPr id="69648" name="Text Box 27">
            <a:extLst>
              <a:ext uri="{FF2B5EF4-FFF2-40B4-BE49-F238E27FC236}">
                <a16:creationId xmlns:a16="http://schemas.microsoft.com/office/drawing/2014/main" id="{BBC401EB-E8BB-47C6-8914-B3657C33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2" y="2480467"/>
            <a:ext cx="4533902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rovnovážný potenciál Na</a:t>
            </a:r>
            <a:r>
              <a:rPr lang="en-US" altLang="cs-CZ" sz="1800" baseline="30000" dirty="0">
                <a:solidFill>
                  <a:schemeClr val="accent2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chemeClr val="accent2"/>
                </a:solidFill>
                <a:cs typeface="Times New Roman" panose="02020603050405020304" pitchFamily="18" charset="0"/>
              </a:rPr>
              <a:t> , </a:t>
            </a:r>
            <a:r>
              <a:rPr lang="cs-CZ" altLang="cs-CZ" sz="1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Na</a:t>
            </a:r>
            <a:endParaRPr lang="cs-CZ" altLang="cs-CZ" sz="1800" dirty="0">
              <a:solidFill>
                <a:schemeClr val="accent2"/>
              </a:solidFill>
            </a:endParaRPr>
          </a:p>
        </p:txBody>
      </p:sp>
      <p:sp>
        <p:nvSpPr>
          <p:cNvPr id="69649" name="Text Box 26">
            <a:extLst>
              <a:ext uri="{FF2B5EF4-FFF2-40B4-BE49-F238E27FC236}">
                <a16:creationId xmlns:a16="http://schemas.microsoft.com/office/drawing/2014/main" id="{C97ADF24-B40F-4AA7-A46E-2295130B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128" y="3543301"/>
            <a:ext cx="2605085" cy="2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prahový  potenciál</a:t>
            </a:r>
            <a:r>
              <a:rPr lang="en-US" altLang="cs-CZ" sz="18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pr</a:t>
            </a:r>
            <a:endParaRPr lang="cs-CZ" altLang="cs-CZ" sz="1800" dirty="0"/>
          </a:p>
        </p:txBody>
      </p:sp>
      <p:sp>
        <p:nvSpPr>
          <p:cNvPr id="69650" name="Text Box 25">
            <a:extLst>
              <a:ext uri="{FF2B5EF4-FFF2-40B4-BE49-F238E27FC236}">
                <a16:creationId xmlns:a16="http://schemas.microsoft.com/office/drawing/2014/main" id="{D566E452-9B69-4B4A-9CED-D82E9CAF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707" y="5353277"/>
            <a:ext cx="3294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rovnovážní potenciál K</a:t>
            </a:r>
            <a:r>
              <a:rPr lang="cs-CZ" altLang="cs-CZ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cs-CZ" altLang="cs-CZ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, U</a:t>
            </a:r>
            <a:r>
              <a:rPr lang="cs-CZ" altLang="cs-CZ" sz="18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  <p:sp>
        <p:nvSpPr>
          <p:cNvPr id="69651" name="Text Box 24">
            <a:extLst>
              <a:ext uri="{FF2B5EF4-FFF2-40B4-BE49-F238E27FC236}">
                <a16:creationId xmlns:a16="http://schemas.microsoft.com/office/drawing/2014/main" id="{F60D5F43-2317-4FB1-821D-E2A6FEC9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89" y="4394998"/>
            <a:ext cx="4129068" cy="2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klidový membránový  potenciál, </a:t>
            </a:r>
            <a:r>
              <a:rPr lang="cs-CZ" altLang="cs-CZ" sz="18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U</a:t>
            </a:r>
            <a:r>
              <a:rPr lang="cs-CZ" altLang="cs-CZ" sz="1800" baseline="-300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mr</a:t>
            </a:r>
            <a:endParaRPr lang="cs-CZ" altLang="cs-CZ" sz="1800" baseline="-300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  <a:cs typeface="Times New Roman" panose="02020603050405020304" pitchFamily="18" charset="0"/>
              </a:rPr>
              <a:t>= rovnovážný potenciál Cl</a:t>
            </a:r>
            <a:r>
              <a:rPr lang="cs-CZ" altLang="cs-CZ" sz="1800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-</a:t>
            </a:r>
            <a:endParaRPr lang="cs-CZ" altLang="cs-CZ" sz="1800" baseline="30000" dirty="0">
              <a:solidFill>
                <a:srgbClr val="00B050"/>
              </a:solidFill>
            </a:endParaRPr>
          </a:p>
        </p:txBody>
      </p:sp>
      <p:sp>
        <p:nvSpPr>
          <p:cNvPr id="69652" name="Line 23">
            <a:extLst>
              <a:ext uri="{FF2B5EF4-FFF2-40B4-BE49-F238E27FC236}">
                <a16:creationId xmlns:a16="http://schemas.microsoft.com/office/drawing/2014/main" id="{4065812C-071F-4F01-8D5A-93A42C049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4160838"/>
            <a:ext cx="3048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3" name="Freeform 22">
            <a:extLst>
              <a:ext uri="{FF2B5EF4-FFF2-40B4-BE49-F238E27FC236}">
                <a16:creationId xmlns:a16="http://schemas.microsoft.com/office/drawing/2014/main" id="{3405441B-C2D9-4173-B517-21B54528C35E}"/>
              </a:ext>
            </a:extLst>
          </p:cNvPr>
          <p:cNvSpPr>
            <a:spLocks/>
          </p:cNvSpPr>
          <p:nvPr/>
        </p:nvSpPr>
        <p:spPr bwMode="auto">
          <a:xfrm>
            <a:off x="5414964" y="3984626"/>
            <a:ext cx="200025" cy="176213"/>
          </a:xfrm>
          <a:custGeom>
            <a:avLst/>
            <a:gdLst>
              <a:gd name="T0" fmla="*/ 0 w 315"/>
              <a:gd name="T1" fmla="*/ 2147483646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277"/>
                </a:moveTo>
                <a:cubicBezTo>
                  <a:pt x="2" y="264"/>
                  <a:pt x="10" y="220"/>
                  <a:pt x="15" y="196"/>
                </a:cubicBezTo>
                <a:cubicBezTo>
                  <a:pt x="20" y="172"/>
                  <a:pt x="24" y="152"/>
                  <a:pt x="30" y="133"/>
                </a:cubicBezTo>
                <a:cubicBezTo>
                  <a:pt x="36" y="114"/>
                  <a:pt x="40" y="96"/>
                  <a:pt x="51" y="79"/>
                </a:cubicBezTo>
                <a:cubicBezTo>
                  <a:pt x="62" y="62"/>
                  <a:pt x="78" y="40"/>
                  <a:pt x="96" y="28"/>
                </a:cubicBezTo>
                <a:cubicBezTo>
                  <a:pt x="114" y="16"/>
                  <a:pt x="137" y="12"/>
                  <a:pt x="159" y="7"/>
                </a:cubicBezTo>
                <a:cubicBezTo>
                  <a:pt x="181" y="2"/>
                  <a:pt x="206" y="2"/>
                  <a:pt x="225" y="1"/>
                </a:cubicBezTo>
                <a:cubicBezTo>
                  <a:pt x="244" y="0"/>
                  <a:pt x="260" y="0"/>
                  <a:pt x="275" y="1"/>
                </a:cubicBezTo>
                <a:cubicBezTo>
                  <a:pt x="290" y="2"/>
                  <a:pt x="308" y="4"/>
                  <a:pt x="315" y="4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4" name="Freeform 21">
            <a:extLst>
              <a:ext uri="{FF2B5EF4-FFF2-40B4-BE49-F238E27FC236}">
                <a16:creationId xmlns:a16="http://schemas.microsoft.com/office/drawing/2014/main" id="{A5DF562B-99FA-4DFD-82BB-7C1F9AF65B37}"/>
              </a:ext>
            </a:extLst>
          </p:cNvPr>
          <p:cNvSpPr>
            <a:spLocks/>
          </p:cNvSpPr>
          <p:nvPr/>
        </p:nvSpPr>
        <p:spPr bwMode="auto">
          <a:xfrm>
            <a:off x="5630864" y="3986213"/>
            <a:ext cx="200025" cy="176212"/>
          </a:xfrm>
          <a:custGeom>
            <a:avLst/>
            <a:gdLst>
              <a:gd name="T0" fmla="*/ 0 w 315"/>
              <a:gd name="T1" fmla="*/ 0 h 277"/>
              <a:gd name="T2" fmla="*/ 2147483646 w 315"/>
              <a:gd name="T3" fmla="*/ 2147483646 h 277"/>
              <a:gd name="T4" fmla="*/ 2147483646 w 315"/>
              <a:gd name="T5" fmla="*/ 2147483646 h 277"/>
              <a:gd name="T6" fmla="*/ 2147483646 w 315"/>
              <a:gd name="T7" fmla="*/ 2147483646 h 277"/>
              <a:gd name="T8" fmla="*/ 2147483646 w 315"/>
              <a:gd name="T9" fmla="*/ 2147483646 h 277"/>
              <a:gd name="T10" fmla="*/ 2147483646 w 315"/>
              <a:gd name="T11" fmla="*/ 2147483646 h 277"/>
              <a:gd name="T12" fmla="*/ 2147483646 w 315"/>
              <a:gd name="T13" fmla="*/ 2147483646 h 277"/>
              <a:gd name="T14" fmla="*/ 2147483646 w 315"/>
              <a:gd name="T15" fmla="*/ 2147483646 h 277"/>
              <a:gd name="T16" fmla="*/ 2147483646 w 315"/>
              <a:gd name="T17" fmla="*/ 2147483646 h 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5"/>
              <a:gd name="T28" fmla="*/ 0 h 277"/>
              <a:gd name="T29" fmla="*/ 315 w 315"/>
              <a:gd name="T30" fmla="*/ 277 h 2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5" h="277">
                <a:moveTo>
                  <a:pt x="0" y="0"/>
                </a:moveTo>
                <a:cubicBezTo>
                  <a:pt x="2" y="13"/>
                  <a:pt x="10" y="57"/>
                  <a:pt x="15" y="81"/>
                </a:cubicBezTo>
                <a:cubicBezTo>
                  <a:pt x="20" y="105"/>
                  <a:pt x="24" y="125"/>
                  <a:pt x="30" y="144"/>
                </a:cubicBezTo>
                <a:cubicBezTo>
                  <a:pt x="36" y="163"/>
                  <a:pt x="40" y="181"/>
                  <a:pt x="51" y="198"/>
                </a:cubicBezTo>
                <a:cubicBezTo>
                  <a:pt x="62" y="215"/>
                  <a:pt x="81" y="234"/>
                  <a:pt x="99" y="246"/>
                </a:cubicBezTo>
                <a:cubicBezTo>
                  <a:pt x="117" y="258"/>
                  <a:pt x="138" y="262"/>
                  <a:pt x="159" y="267"/>
                </a:cubicBezTo>
                <a:cubicBezTo>
                  <a:pt x="180" y="272"/>
                  <a:pt x="206" y="275"/>
                  <a:pt x="225" y="276"/>
                </a:cubicBezTo>
                <a:cubicBezTo>
                  <a:pt x="244" y="277"/>
                  <a:pt x="260" y="277"/>
                  <a:pt x="275" y="276"/>
                </a:cubicBezTo>
                <a:cubicBezTo>
                  <a:pt x="290" y="275"/>
                  <a:pt x="308" y="273"/>
                  <a:pt x="315" y="273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5" name="Line 20">
            <a:extLst>
              <a:ext uri="{FF2B5EF4-FFF2-40B4-BE49-F238E27FC236}">
                <a16:creationId xmlns:a16="http://schemas.microsoft.com/office/drawing/2014/main" id="{75EE66E2-1DCC-4A5E-8D5C-0CB418D58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889" y="4160838"/>
            <a:ext cx="1216025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6" name="Freeform 19">
            <a:extLst>
              <a:ext uri="{FF2B5EF4-FFF2-40B4-BE49-F238E27FC236}">
                <a16:creationId xmlns:a16="http://schemas.microsoft.com/office/drawing/2014/main" id="{EAE699C7-0FB5-492A-9E10-FA6624E24637}"/>
              </a:ext>
            </a:extLst>
          </p:cNvPr>
          <p:cNvSpPr>
            <a:spLocks/>
          </p:cNvSpPr>
          <p:nvPr/>
        </p:nvSpPr>
        <p:spPr bwMode="auto">
          <a:xfrm>
            <a:off x="7045326" y="3902075"/>
            <a:ext cx="207963" cy="254000"/>
          </a:xfrm>
          <a:custGeom>
            <a:avLst/>
            <a:gdLst>
              <a:gd name="T0" fmla="*/ 0 w 327"/>
              <a:gd name="T1" fmla="*/ 2147483646 h 399"/>
              <a:gd name="T2" fmla="*/ 2147483646 w 327"/>
              <a:gd name="T3" fmla="*/ 2147483646 h 399"/>
              <a:gd name="T4" fmla="*/ 2147483646 w 327"/>
              <a:gd name="T5" fmla="*/ 2147483646 h 399"/>
              <a:gd name="T6" fmla="*/ 2147483646 w 327"/>
              <a:gd name="T7" fmla="*/ 2147483646 h 399"/>
              <a:gd name="T8" fmla="*/ 2147483646 w 327"/>
              <a:gd name="T9" fmla="*/ 2147483646 h 399"/>
              <a:gd name="T10" fmla="*/ 2147483646 w 327"/>
              <a:gd name="T11" fmla="*/ 2147483646 h 399"/>
              <a:gd name="T12" fmla="*/ 2147483646 w 327"/>
              <a:gd name="T13" fmla="*/ 2147483646 h 399"/>
              <a:gd name="T14" fmla="*/ 2147483646 w 327"/>
              <a:gd name="T15" fmla="*/ 2147483646 h 399"/>
              <a:gd name="T16" fmla="*/ 2147483646 w 327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399"/>
              <a:gd name="T29" fmla="*/ 327 w 327"/>
              <a:gd name="T30" fmla="*/ 399 h 3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399">
                <a:moveTo>
                  <a:pt x="0" y="399"/>
                </a:moveTo>
                <a:cubicBezTo>
                  <a:pt x="2" y="379"/>
                  <a:pt x="10" y="309"/>
                  <a:pt x="15" y="276"/>
                </a:cubicBezTo>
                <a:cubicBezTo>
                  <a:pt x="20" y="243"/>
                  <a:pt x="25" y="225"/>
                  <a:pt x="30" y="203"/>
                </a:cubicBezTo>
                <a:cubicBezTo>
                  <a:pt x="35" y="181"/>
                  <a:pt x="36" y="165"/>
                  <a:pt x="48" y="144"/>
                </a:cubicBezTo>
                <a:cubicBezTo>
                  <a:pt x="60" y="123"/>
                  <a:pt x="83" y="95"/>
                  <a:pt x="105" y="78"/>
                </a:cubicBezTo>
                <a:cubicBezTo>
                  <a:pt x="127" y="61"/>
                  <a:pt x="160" y="51"/>
                  <a:pt x="183" y="42"/>
                </a:cubicBezTo>
                <a:cubicBezTo>
                  <a:pt x="206" y="33"/>
                  <a:pt x="227" y="28"/>
                  <a:pt x="243" y="24"/>
                </a:cubicBezTo>
                <a:cubicBezTo>
                  <a:pt x="259" y="20"/>
                  <a:pt x="268" y="22"/>
                  <a:pt x="282" y="18"/>
                </a:cubicBezTo>
                <a:cubicBezTo>
                  <a:pt x="296" y="14"/>
                  <a:pt x="318" y="4"/>
                  <a:pt x="327" y="0"/>
                </a:cubicBezTo>
              </a:path>
            </a:pathLst>
          </a:custGeom>
          <a:noFill/>
          <a:ln w="190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7" name="Freeform 18">
            <a:extLst>
              <a:ext uri="{FF2B5EF4-FFF2-40B4-BE49-F238E27FC236}">
                <a16:creationId xmlns:a16="http://schemas.microsoft.com/office/drawing/2014/main" id="{358974C6-3846-4DA7-94EA-E713767366A0}"/>
              </a:ext>
            </a:extLst>
          </p:cNvPr>
          <p:cNvSpPr>
            <a:spLocks/>
          </p:cNvSpPr>
          <p:nvPr/>
        </p:nvSpPr>
        <p:spPr bwMode="auto">
          <a:xfrm>
            <a:off x="7258050" y="2867026"/>
            <a:ext cx="1098550" cy="1281113"/>
          </a:xfrm>
          <a:custGeom>
            <a:avLst/>
            <a:gdLst>
              <a:gd name="T0" fmla="*/ 0 w 1731"/>
              <a:gd name="T1" fmla="*/ 2147483646 h 2018"/>
              <a:gd name="T2" fmla="*/ 2147483646 w 1731"/>
              <a:gd name="T3" fmla="*/ 2147483646 h 2018"/>
              <a:gd name="T4" fmla="*/ 2147483646 w 1731"/>
              <a:gd name="T5" fmla="*/ 2147483646 h 2018"/>
              <a:gd name="T6" fmla="*/ 2147483646 w 1731"/>
              <a:gd name="T7" fmla="*/ 2147483646 h 2018"/>
              <a:gd name="T8" fmla="*/ 2147483646 w 1731"/>
              <a:gd name="T9" fmla="*/ 2147483646 h 2018"/>
              <a:gd name="T10" fmla="*/ 2147483646 w 1731"/>
              <a:gd name="T11" fmla="*/ 2147483646 h 2018"/>
              <a:gd name="T12" fmla="*/ 2147483646 w 1731"/>
              <a:gd name="T13" fmla="*/ 2147483646 h 2018"/>
              <a:gd name="T14" fmla="*/ 2147483646 w 1731"/>
              <a:gd name="T15" fmla="*/ 2147483646 h 2018"/>
              <a:gd name="T16" fmla="*/ 2147483646 w 1731"/>
              <a:gd name="T17" fmla="*/ 2147483646 h 2018"/>
              <a:gd name="T18" fmla="*/ 2147483646 w 1731"/>
              <a:gd name="T19" fmla="*/ 2147483646 h 2018"/>
              <a:gd name="T20" fmla="*/ 2147483646 w 1731"/>
              <a:gd name="T21" fmla="*/ 2147483646 h 2018"/>
              <a:gd name="T22" fmla="*/ 2147483646 w 1731"/>
              <a:gd name="T23" fmla="*/ 2147483646 h 2018"/>
              <a:gd name="T24" fmla="*/ 2147483646 w 1731"/>
              <a:gd name="T25" fmla="*/ 2147483646 h 2018"/>
              <a:gd name="T26" fmla="*/ 2147483646 w 1731"/>
              <a:gd name="T27" fmla="*/ 2147483646 h 2018"/>
              <a:gd name="T28" fmla="*/ 2147483646 w 1731"/>
              <a:gd name="T29" fmla="*/ 2147483646 h 2018"/>
              <a:gd name="T30" fmla="*/ 2147483646 w 1731"/>
              <a:gd name="T31" fmla="*/ 2147483646 h 2018"/>
              <a:gd name="T32" fmla="*/ 2147483646 w 1731"/>
              <a:gd name="T33" fmla="*/ 2147483646 h 2018"/>
              <a:gd name="T34" fmla="*/ 2147483646 w 1731"/>
              <a:gd name="T35" fmla="*/ 2147483646 h 2018"/>
              <a:gd name="T36" fmla="*/ 2147483646 w 1731"/>
              <a:gd name="T37" fmla="*/ 2147483646 h 2018"/>
              <a:gd name="T38" fmla="*/ 2147483646 w 1731"/>
              <a:gd name="T39" fmla="*/ 2147483646 h 2018"/>
              <a:gd name="T40" fmla="*/ 2147483646 w 1731"/>
              <a:gd name="T41" fmla="*/ 2147483646 h 2018"/>
              <a:gd name="T42" fmla="*/ 2147483646 w 1731"/>
              <a:gd name="T43" fmla="*/ 2147483646 h 2018"/>
              <a:gd name="T44" fmla="*/ 2147483646 w 1731"/>
              <a:gd name="T45" fmla="*/ 2147483646 h 20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31"/>
              <a:gd name="T70" fmla="*/ 0 h 2018"/>
              <a:gd name="T71" fmla="*/ 1731 w 1731"/>
              <a:gd name="T72" fmla="*/ 2018 h 20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31" h="2018">
                <a:moveTo>
                  <a:pt x="0" y="1634"/>
                </a:moveTo>
                <a:cubicBezTo>
                  <a:pt x="6" y="1620"/>
                  <a:pt x="27" y="1596"/>
                  <a:pt x="38" y="1552"/>
                </a:cubicBezTo>
                <a:cubicBezTo>
                  <a:pt x="49" y="1508"/>
                  <a:pt x="59" y="1434"/>
                  <a:pt x="66" y="1370"/>
                </a:cubicBezTo>
                <a:cubicBezTo>
                  <a:pt x="73" y="1306"/>
                  <a:pt x="73" y="1243"/>
                  <a:pt x="78" y="1166"/>
                </a:cubicBezTo>
                <a:cubicBezTo>
                  <a:pt x="83" y="1089"/>
                  <a:pt x="90" y="996"/>
                  <a:pt x="96" y="908"/>
                </a:cubicBezTo>
                <a:cubicBezTo>
                  <a:pt x="102" y="820"/>
                  <a:pt x="111" y="713"/>
                  <a:pt x="117" y="635"/>
                </a:cubicBezTo>
                <a:cubicBezTo>
                  <a:pt x="123" y="557"/>
                  <a:pt x="129" y="501"/>
                  <a:pt x="135" y="440"/>
                </a:cubicBezTo>
                <a:cubicBezTo>
                  <a:pt x="141" y="379"/>
                  <a:pt x="149" y="319"/>
                  <a:pt x="156" y="269"/>
                </a:cubicBezTo>
                <a:cubicBezTo>
                  <a:pt x="163" y="219"/>
                  <a:pt x="166" y="175"/>
                  <a:pt x="174" y="140"/>
                </a:cubicBezTo>
                <a:cubicBezTo>
                  <a:pt x="182" y="105"/>
                  <a:pt x="196" y="78"/>
                  <a:pt x="204" y="59"/>
                </a:cubicBezTo>
                <a:cubicBezTo>
                  <a:pt x="212" y="40"/>
                  <a:pt x="211" y="32"/>
                  <a:pt x="225" y="23"/>
                </a:cubicBezTo>
                <a:cubicBezTo>
                  <a:pt x="239" y="14"/>
                  <a:pt x="265" y="0"/>
                  <a:pt x="285" y="7"/>
                </a:cubicBezTo>
                <a:cubicBezTo>
                  <a:pt x="305" y="14"/>
                  <a:pt x="318" y="23"/>
                  <a:pt x="348" y="68"/>
                </a:cubicBezTo>
                <a:cubicBezTo>
                  <a:pt x="378" y="113"/>
                  <a:pt x="421" y="194"/>
                  <a:pt x="465" y="277"/>
                </a:cubicBezTo>
                <a:cubicBezTo>
                  <a:pt x="509" y="360"/>
                  <a:pt x="567" y="480"/>
                  <a:pt x="615" y="569"/>
                </a:cubicBezTo>
                <a:cubicBezTo>
                  <a:pt x="663" y="658"/>
                  <a:pt x="705" y="724"/>
                  <a:pt x="750" y="809"/>
                </a:cubicBezTo>
                <a:cubicBezTo>
                  <a:pt x="795" y="894"/>
                  <a:pt x="830" y="987"/>
                  <a:pt x="885" y="1079"/>
                </a:cubicBezTo>
                <a:cubicBezTo>
                  <a:pt x="940" y="1171"/>
                  <a:pt x="1028" y="1292"/>
                  <a:pt x="1080" y="1364"/>
                </a:cubicBezTo>
                <a:cubicBezTo>
                  <a:pt x="1132" y="1436"/>
                  <a:pt x="1157" y="1465"/>
                  <a:pt x="1197" y="1514"/>
                </a:cubicBezTo>
                <a:cubicBezTo>
                  <a:pt x="1237" y="1563"/>
                  <a:pt x="1283" y="1618"/>
                  <a:pt x="1323" y="1661"/>
                </a:cubicBezTo>
                <a:cubicBezTo>
                  <a:pt x="1363" y="1704"/>
                  <a:pt x="1394" y="1731"/>
                  <a:pt x="1437" y="1772"/>
                </a:cubicBezTo>
                <a:cubicBezTo>
                  <a:pt x="1480" y="1813"/>
                  <a:pt x="1532" y="1866"/>
                  <a:pt x="1581" y="1907"/>
                </a:cubicBezTo>
                <a:cubicBezTo>
                  <a:pt x="1630" y="1948"/>
                  <a:pt x="1700" y="1995"/>
                  <a:pt x="1731" y="2018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8" name="Freeform 17">
            <a:extLst>
              <a:ext uri="{FF2B5EF4-FFF2-40B4-BE49-F238E27FC236}">
                <a16:creationId xmlns:a16="http://schemas.microsoft.com/office/drawing/2014/main" id="{348E5A37-FA2D-4363-BAC0-33279E353590}"/>
              </a:ext>
            </a:extLst>
          </p:cNvPr>
          <p:cNvSpPr>
            <a:spLocks/>
          </p:cNvSpPr>
          <p:nvPr/>
        </p:nvSpPr>
        <p:spPr bwMode="auto">
          <a:xfrm>
            <a:off x="8358188" y="4146550"/>
            <a:ext cx="1625600" cy="84138"/>
          </a:xfrm>
          <a:custGeom>
            <a:avLst/>
            <a:gdLst>
              <a:gd name="T0" fmla="*/ 0 w 2559"/>
              <a:gd name="T1" fmla="*/ 0 h 133"/>
              <a:gd name="T2" fmla="*/ 2147483646 w 2559"/>
              <a:gd name="T3" fmla="*/ 2147483646 h 133"/>
              <a:gd name="T4" fmla="*/ 2147483646 w 2559"/>
              <a:gd name="T5" fmla="*/ 2147483646 h 133"/>
              <a:gd name="T6" fmla="*/ 2147483646 w 2559"/>
              <a:gd name="T7" fmla="*/ 2147483646 h 133"/>
              <a:gd name="T8" fmla="*/ 2147483646 w 2559"/>
              <a:gd name="T9" fmla="*/ 2147483646 h 133"/>
              <a:gd name="T10" fmla="*/ 2147483646 w 2559"/>
              <a:gd name="T11" fmla="*/ 2147483646 h 133"/>
              <a:gd name="T12" fmla="*/ 2147483646 w 2559"/>
              <a:gd name="T13" fmla="*/ 2147483646 h 133"/>
              <a:gd name="T14" fmla="*/ 2147483646 w 2559"/>
              <a:gd name="T15" fmla="*/ 2147483646 h 133"/>
              <a:gd name="T16" fmla="*/ 2147483646 w 2559"/>
              <a:gd name="T17" fmla="*/ 2147483646 h 133"/>
              <a:gd name="T18" fmla="*/ 2147483646 w 2559"/>
              <a:gd name="T19" fmla="*/ 2147483646 h 133"/>
              <a:gd name="T20" fmla="*/ 2147483646 w 2559"/>
              <a:gd name="T21" fmla="*/ 2147483646 h 1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59"/>
              <a:gd name="T34" fmla="*/ 0 h 133"/>
              <a:gd name="T35" fmla="*/ 2559 w 2559"/>
              <a:gd name="T36" fmla="*/ 133 h 1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59" h="133">
                <a:moveTo>
                  <a:pt x="0" y="0"/>
                </a:moveTo>
                <a:cubicBezTo>
                  <a:pt x="19" y="9"/>
                  <a:pt x="70" y="39"/>
                  <a:pt x="111" y="54"/>
                </a:cubicBezTo>
                <a:cubicBezTo>
                  <a:pt x="152" y="69"/>
                  <a:pt x="199" y="82"/>
                  <a:pt x="249" y="93"/>
                </a:cubicBezTo>
                <a:cubicBezTo>
                  <a:pt x="299" y="104"/>
                  <a:pt x="347" y="116"/>
                  <a:pt x="414" y="122"/>
                </a:cubicBezTo>
                <a:cubicBezTo>
                  <a:pt x="481" y="128"/>
                  <a:pt x="542" y="133"/>
                  <a:pt x="654" y="129"/>
                </a:cubicBezTo>
                <a:cubicBezTo>
                  <a:pt x="766" y="125"/>
                  <a:pt x="963" y="110"/>
                  <a:pt x="1089" y="99"/>
                </a:cubicBezTo>
                <a:cubicBezTo>
                  <a:pt x="1215" y="88"/>
                  <a:pt x="1310" y="72"/>
                  <a:pt x="1412" y="62"/>
                </a:cubicBezTo>
                <a:cubicBezTo>
                  <a:pt x="1514" y="52"/>
                  <a:pt x="1610" y="44"/>
                  <a:pt x="1704" y="39"/>
                </a:cubicBezTo>
                <a:cubicBezTo>
                  <a:pt x="1798" y="34"/>
                  <a:pt x="1868" y="35"/>
                  <a:pt x="1974" y="32"/>
                </a:cubicBezTo>
                <a:cubicBezTo>
                  <a:pt x="2080" y="29"/>
                  <a:pt x="2243" y="25"/>
                  <a:pt x="2340" y="24"/>
                </a:cubicBezTo>
                <a:cubicBezTo>
                  <a:pt x="2437" y="23"/>
                  <a:pt x="2514" y="24"/>
                  <a:pt x="2559" y="24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59" name="Line 16">
            <a:extLst>
              <a:ext uri="{FF2B5EF4-FFF2-40B4-BE49-F238E27FC236}">
                <a16:creationId xmlns:a16="http://schemas.microsoft.com/office/drawing/2014/main" id="{10799255-67F9-4C82-A9D1-43A957CA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7301" y="3122613"/>
            <a:ext cx="50196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0" name="Text Box 15">
            <a:extLst>
              <a:ext uri="{FF2B5EF4-FFF2-40B4-BE49-F238E27FC236}">
                <a16:creationId xmlns:a16="http://schemas.microsoft.com/office/drawing/2014/main" id="{779B2D5A-5950-4BCC-BA14-4B257F55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8926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0</a:t>
            </a:r>
            <a:endParaRPr lang="cs-CZ" altLang="cs-CZ" sz="1800"/>
          </a:p>
        </p:txBody>
      </p:sp>
      <p:sp>
        <p:nvSpPr>
          <p:cNvPr id="69661" name="Line 14">
            <a:extLst>
              <a:ext uri="{FF2B5EF4-FFF2-40B4-BE49-F238E27FC236}">
                <a16:creationId xmlns:a16="http://schemas.microsoft.com/office/drawing/2014/main" id="{A8C84330-AD19-4D1F-A3DB-BBC5B687A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6" y="4149725"/>
            <a:ext cx="5019675" cy="0"/>
          </a:xfrm>
          <a:prstGeom prst="line">
            <a:avLst/>
          </a:prstGeom>
          <a:noFill/>
          <a:ln w="9525">
            <a:solidFill>
              <a:srgbClr val="00B05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2" name="Text Box 13">
            <a:extLst>
              <a:ext uri="{FF2B5EF4-FFF2-40B4-BE49-F238E27FC236}">
                <a16:creationId xmlns:a16="http://schemas.microsoft.com/office/drawing/2014/main" id="{BCBD8534-41D3-4835-912E-86A686F3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89" y="4027488"/>
            <a:ext cx="206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i="1">
                <a:cs typeface="Times New Roman" panose="02020603050405020304" pitchFamily="18" charset="0"/>
              </a:rPr>
              <a:t>t</a:t>
            </a:r>
            <a:endParaRPr lang="cs-CZ" altLang="cs-CZ" sz="1800"/>
          </a:p>
        </p:txBody>
      </p:sp>
      <p:sp>
        <p:nvSpPr>
          <p:cNvPr id="69663" name="Text Box 12">
            <a:extLst>
              <a:ext uri="{FF2B5EF4-FFF2-40B4-BE49-F238E27FC236}">
                <a16:creationId xmlns:a16="http://schemas.microsoft.com/office/drawing/2014/main" id="{7BFE8879-FDD0-4017-BAA7-2E38D8B85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2827338"/>
            <a:ext cx="565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800000"/>
                </a:solidFill>
                <a:cs typeface="Times New Roman" panose="02020603050405020304" pitchFamily="18" charset="0"/>
              </a:rPr>
              <a:t>AP</a:t>
            </a:r>
            <a:endParaRPr lang="cs-CZ" altLang="cs-CZ" sz="1800" b="1"/>
          </a:p>
        </p:txBody>
      </p:sp>
      <p:sp>
        <p:nvSpPr>
          <p:cNvPr id="69664" name="Text Box 11">
            <a:extLst>
              <a:ext uri="{FF2B5EF4-FFF2-40B4-BE49-F238E27FC236}">
                <a16:creationId xmlns:a16="http://schemas.microsoft.com/office/drawing/2014/main" id="{BB77423D-5CB3-4C7A-BA41-F7B50D2D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3132137"/>
            <a:ext cx="14716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depolarizace</a:t>
            </a:r>
            <a:endParaRPr lang="cs-CZ" altLang="cs-CZ" sz="12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kladná zpětná vazba: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depol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1200">
                <a:cs typeface="Times New Roman" panose="02020603050405020304" pitchFamily="18" charset="0"/>
              </a:rPr>
              <a:t> </a:t>
            </a:r>
            <a:r>
              <a: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1200">
                <a:cs typeface="Times New Roman" panose="02020603050405020304" pitchFamily="18" charset="0"/>
              </a:rPr>
              <a:t>g</a:t>
            </a:r>
            <a:r>
              <a:rPr lang="cs-CZ" altLang="cs-CZ" sz="1200" baseline="-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</a:t>
            </a:r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9665" name="Text Box 10">
            <a:extLst>
              <a:ext uri="{FF2B5EF4-FFF2-40B4-BE49-F238E27FC236}">
                <a16:creationId xmlns:a16="http://schemas.microsoft.com/office/drawing/2014/main" id="{E64011CC-C9B3-4174-B14D-63E3CBC9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1" y="3151188"/>
            <a:ext cx="11350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>
                <a:solidFill>
                  <a:srgbClr val="FF0000"/>
                </a:solidFill>
                <a:cs typeface="Times New Roman" panose="02020603050405020304" pitchFamily="18" charset="0"/>
              </a:rPr>
              <a:t>fáze repolarizace</a:t>
            </a:r>
            <a:r>
              <a:rPr lang="cs-CZ" altLang="cs-CZ" sz="1200">
                <a:cs typeface="Times New Roman" panose="02020603050405020304" pitchFamily="18" charset="0"/>
              </a:rPr>
              <a:t>:</a:t>
            </a:r>
            <a:endParaRPr lang="cs-CZ" altLang="cs-CZ" sz="12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inaktivace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Na </a:t>
            </a:r>
            <a:r>
              <a:rPr lang="cs-CZ" altLang="cs-CZ" sz="1200">
                <a:cs typeface="Times New Roman" panose="02020603050405020304" pitchFamily="18" charset="0"/>
              </a:rPr>
              <a:t>a aktivace g</a:t>
            </a:r>
            <a:r>
              <a:rPr lang="cs-CZ" altLang="cs-CZ" sz="1200" baseline="-30000">
                <a:cs typeface="Times New Roman" panose="02020603050405020304" pitchFamily="18" charset="0"/>
              </a:rPr>
              <a:t>K</a:t>
            </a:r>
            <a:endParaRPr lang="cs-CZ" altLang="cs-CZ" sz="1200"/>
          </a:p>
        </p:txBody>
      </p:sp>
      <p:sp>
        <p:nvSpPr>
          <p:cNvPr id="69666" name="Line 9">
            <a:extLst>
              <a:ext uri="{FF2B5EF4-FFF2-40B4-BE49-F238E27FC236}">
                <a16:creationId xmlns:a16="http://schemas.microsoft.com/office/drawing/2014/main" id="{E1BC4C51-83BD-42FF-AE78-6501EDA30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3400426"/>
            <a:ext cx="4603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7" name="Line 8">
            <a:extLst>
              <a:ext uri="{FF2B5EF4-FFF2-40B4-BE49-F238E27FC236}">
                <a16:creationId xmlns:a16="http://schemas.microsoft.com/office/drawing/2014/main" id="{7DCF9C91-2677-498D-9321-89C8B85D4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4163" y="3494089"/>
            <a:ext cx="296862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68" name="Text Box 7">
            <a:extLst>
              <a:ext uri="{FF2B5EF4-FFF2-40B4-BE49-F238E27FC236}">
                <a16:creationId xmlns:a16="http://schemas.microsoft.com/office/drawing/2014/main" id="{99F3A3E8-1811-4FD4-BBB2-8EC07B3D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5163"/>
            <a:ext cx="31502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fáze </a:t>
            </a:r>
            <a:r>
              <a:rPr lang="cs-CZ" altLang="cs-CZ" sz="18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hyperpolarizace</a:t>
            </a:r>
            <a:r>
              <a:rPr lang="cs-CZ" altLang="cs-CZ" sz="1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(deaktivace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K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,</a:t>
            </a:r>
            <a:r>
              <a:rPr lang="cs-CZ" altLang="cs-CZ" sz="1800" dirty="0">
                <a:cs typeface="Times New Roman" panose="02020603050405020304" pitchFamily="18" charset="0"/>
              </a:rPr>
              <a:t> aktivace </a:t>
            </a:r>
            <a:r>
              <a:rPr lang="cs-CZ" altLang="cs-CZ" sz="1800" dirty="0" err="1">
                <a:cs typeface="Times New Roman" panose="02020603050405020304" pitchFamily="18" charset="0"/>
              </a:rPr>
              <a:t>g</a:t>
            </a:r>
            <a:r>
              <a:rPr lang="cs-CZ" altLang="cs-CZ" sz="1800" baseline="-30000" dirty="0" err="1">
                <a:cs typeface="Times New Roman" panose="02020603050405020304" pitchFamily="18" charset="0"/>
              </a:rPr>
              <a:t>Cl</a:t>
            </a:r>
            <a:r>
              <a:rPr lang="cs-CZ" altLang="cs-CZ" sz="1800" baseline="-300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</p:txBody>
      </p:sp>
      <p:sp>
        <p:nvSpPr>
          <p:cNvPr id="69669" name="Line 6">
            <a:extLst>
              <a:ext uri="{FF2B5EF4-FFF2-40B4-BE49-F238E27FC236}">
                <a16:creationId xmlns:a16="http://schemas.microsoft.com/office/drawing/2014/main" id="{A00A4BF7-EA58-438E-BE97-23B520045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5713" y="4230688"/>
            <a:ext cx="106362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9671" name="Rectangle 54">
            <a:extLst>
              <a:ext uri="{FF2B5EF4-FFF2-40B4-BE49-F238E27FC236}">
                <a16:creationId xmlns:a16="http://schemas.microsoft.com/office/drawing/2014/main" id="{D815C5D0-8545-4F2E-9ECD-E7B1272F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2" name="Rectangle 67">
            <a:extLst>
              <a:ext uri="{FF2B5EF4-FFF2-40B4-BE49-F238E27FC236}">
                <a16:creationId xmlns:a16="http://schemas.microsoft.com/office/drawing/2014/main" id="{711EB94A-66A4-471D-83DA-0E97F128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184785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69673" name="Text Box 27">
            <a:extLst>
              <a:ext uri="{FF2B5EF4-FFF2-40B4-BE49-F238E27FC236}">
                <a16:creationId xmlns:a16="http://schemas.microsoft.com/office/drawing/2014/main" id="{6E27E6A7-AADE-454A-9F3A-00F5E9A3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1" y="1927225"/>
            <a:ext cx="1146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podprahový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sp>
        <p:nvSpPr>
          <p:cNvPr id="69674" name="Text Box 27">
            <a:extLst>
              <a:ext uri="{FF2B5EF4-FFF2-40B4-BE49-F238E27FC236}">
                <a16:creationId xmlns:a16="http://schemas.microsoft.com/office/drawing/2014/main" id="{591684A0-F956-4145-9961-4D716ADA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1703388"/>
            <a:ext cx="1147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nadprahový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 podnět</a:t>
            </a:r>
            <a:endParaRPr lang="cs-CZ" altLang="cs-CZ" sz="1800">
              <a:solidFill>
                <a:schemeClr val="accent2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1860B0C-34D3-4F6D-BE6C-712756A4FA20}"/>
              </a:ext>
            </a:extLst>
          </p:cNvPr>
          <p:cNvCxnSpPr/>
          <p:nvPr/>
        </p:nvCxnSpPr>
        <p:spPr bwMode="auto">
          <a:xfrm>
            <a:off x="4412459" y="2683672"/>
            <a:ext cx="608165" cy="1939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3643175-6814-4A46-8C7B-CB812C80D522}"/>
              </a:ext>
            </a:extLst>
          </p:cNvPr>
          <p:cNvCxnSpPr>
            <a:stCxn id="69649" idx="3"/>
          </p:cNvCxnSpPr>
          <p:nvPr/>
        </p:nvCxnSpPr>
        <p:spPr bwMode="auto">
          <a:xfrm>
            <a:off x="4498213" y="3657600"/>
            <a:ext cx="553213" cy="281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2B2929-5FCA-4411-926C-8CDFB2624320}"/>
              </a:ext>
            </a:extLst>
          </p:cNvPr>
          <p:cNvCxnSpPr/>
          <p:nvPr/>
        </p:nvCxnSpPr>
        <p:spPr bwMode="auto">
          <a:xfrm flipV="1">
            <a:off x="4723345" y="4179889"/>
            <a:ext cx="382055" cy="4516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30C7EEF-BD37-4B5A-8689-318144BD802E}"/>
              </a:ext>
            </a:extLst>
          </p:cNvPr>
          <p:cNvCxnSpPr/>
          <p:nvPr/>
        </p:nvCxnSpPr>
        <p:spPr bwMode="auto">
          <a:xfrm flipV="1">
            <a:off x="4498213" y="4394998"/>
            <a:ext cx="835787" cy="1091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089099"/>
      </p:ext>
    </p:extLst>
  </p:cSld>
  <p:clrMapOvr>
    <a:masterClrMapping/>
  </p:clrMapOvr>
  <p:transition spd="med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4">
            <a:extLst>
              <a:ext uri="{FF2B5EF4-FFF2-40B4-BE49-F238E27FC236}">
                <a16:creationId xmlns:a16="http://schemas.microsoft.com/office/drawing/2014/main" id="{38E1006D-BE65-4CD7-9087-62568CC2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"/>
          <a:stretch>
            <a:fillRect/>
          </a:stretch>
        </p:blipFill>
        <p:spPr bwMode="auto">
          <a:xfrm>
            <a:off x="1817689" y="1370013"/>
            <a:ext cx="49990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>
            <a:extLst>
              <a:ext uri="{FF2B5EF4-FFF2-40B4-BE49-F238E27FC236}">
                <a16:creationId xmlns:a16="http://schemas.microsoft.com/office/drawing/2014/main" id="{AE3EFE29-DD09-40EC-AB94-85C965BD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1" y="5516563"/>
            <a:ext cx="347663" cy="646331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0000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b="1">
                <a:solidFill>
                  <a:srgbClr val="C60000"/>
                </a:solidFill>
                <a:latin typeface="+mn-lt"/>
              </a:rPr>
              <a:t>AP</a:t>
            </a:r>
          </a:p>
        </p:txBody>
      </p:sp>
      <p:sp>
        <p:nvSpPr>
          <p:cNvPr id="278533" name="Text Box 5">
            <a:extLst>
              <a:ext uri="{FF2B5EF4-FFF2-40B4-BE49-F238E27FC236}">
                <a16:creationId xmlns:a16="http://schemas.microsoft.com/office/drawing/2014/main" id="{4B6E9A79-51AE-4689-B47C-FE8DDB33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346201"/>
            <a:ext cx="1439862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Absolutní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+mn-lt"/>
              </a:rPr>
              <a:t>fáze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4DD260A0-A851-4E83-9B21-9918DFF3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06601"/>
            <a:ext cx="1430338" cy="68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Relativní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refrakterní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+mn-lt"/>
              </a:rPr>
              <a:t>fáze</a:t>
            </a:r>
          </a:p>
        </p:txBody>
      </p:sp>
      <p:sp>
        <p:nvSpPr>
          <p:cNvPr id="71687" name="Text Box 3">
            <a:extLst>
              <a:ext uri="{FF2B5EF4-FFF2-40B4-BE49-F238E27FC236}">
                <a16:creationId xmlns:a16="http://schemas.microsoft.com/office/drawing/2014/main" id="{9701E758-387B-4154-9FFE-B915461FA57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264" y="3155951"/>
            <a:ext cx="32400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Membránové napětí  [mV]</a:t>
            </a:r>
          </a:p>
        </p:txBody>
      </p:sp>
      <p:cxnSp>
        <p:nvCxnSpPr>
          <p:cNvPr id="71688" name="Přímá spojnice 3">
            <a:extLst>
              <a:ext uri="{FF2B5EF4-FFF2-40B4-BE49-F238E27FC236}">
                <a16:creationId xmlns:a16="http://schemas.microsoft.com/office/drawing/2014/main" id="{16F11D35-C2A6-4820-8C20-798E0C4F74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9850" y="1946276"/>
            <a:ext cx="0" cy="2951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89" name="Obrázek 5">
            <a:extLst>
              <a:ext uri="{FF2B5EF4-FFF2-40B4-BE49-F238E27FC236}">
                <a16:creationId xmlns:a16="http://schemas.microsoft.com/office/drawing/2014/main" id="{7C6A311A-DA6F-42E2-B849-36F474A8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73" y="904104"/>
            <a:ext cx="3709958" cy="5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90" name="Přímá spojnice 7">
            <a:extLst>
              <a:ext uri="{FF2B5EF4-FFF2-40B4-BE49-F238E27FC236}">
                <a16:creationId xmlns:a16="http://schemas.microsoft.com/office/drawing/2014/main" id="{EC36AD7B-BD41-446F-A9E3-53FAB177A3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27350" y="5516564"/>
            <a:ext cx="0" cy="706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4">
            <a:extLst>
              <a:ext uri="{FF2B5EF4-FFF2-40B4-BE49-F238E27FC236}">
                <a16:creationId xmlns:a16="http://schemas.microsoft.com/office/drawing/2014/main" id="{6FA5DF13-BE91-4980-8A82-D75467BD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514976"/>
            <a:ext cx="1109662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B27963FA-BEC2-480B-81C6-88D729D4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9" y="5514976"/>
            <a:ext cx="1195387" cy="708025"/>
          </a:xfrm>
          <a:prstGeom prst="rect">
            <a:avLst/>
          </a:prstGeom>
          <a:gradFill rotWithShape="0">
            <a:gsLst>
              <a:gs pos="0">
                <a:srgbClr val="FFFFD6"/>
              </a:gs>
              <a:gs pos="50000">
                <a:srgbClr val="FFFF99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cs-CZ" sz="1600" b="1">
                <a:solidFill>
                  <a:srgbClr val="C60000"/>
                </a:solidFill>
                <a:latin typeface="+mn-lt"/>
              </a:rPr>
              <a:t>Klidov</a:t>
            </a: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ý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potenciál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D29DC63-30BD-4111-B946-228D715F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4" y="5489576"/>
            <a:ext cx="2339975" cy="733425"/>
          </a:xfrm>
          <a:prstGeom prst="rect">
            <a:avLst/>
          </a:prstGeom>
          <a:gradFill rotWithShape="0">
            <a:gsLst>
              <a:gs pos="0">
                <a:schemeClr val="accent3"/>
              </a:gs>
              <a:gs pos="50000">
                <a:schemeClr val="accent5"/>
              </a:gs>
              <a:gs pos="100000">
                <a:srgbClr val="FFFFD6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Refrakterní</a:t>
            </a:r>
            <a:endParaRPr lang="en-US" altLang="cs-CZ" sz="1600" b="1">
              <a:solidFill>
                <a:srgbClr val="C6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600" b="1">
                <a:solidFill>
                  <a:srgbClr val="C60000"/>
                </a:solidFill>
                <a:latin typeface="+mn-lt"/>
              </a:rPr>
              <a:t>fáze</a:t>
            </a:r>
          </a:p>
        </p:txBody>
      </p:sp>
      <p:cxnSp>
        <p:nvCxnSpPr>
          <p:cNvPr id="71694" name="Přímá spojnice 19">
            <a:extLst>
              <a:ext uri="{FF2B5EF4-FFF2-40B4-BE49-F238E27FC236}">
                <a16:creationId xmlns:a16="http://schemas.microsoft.com/office/drawing/2014/main" id="{E8763EAA-EA47-4E5B-AE0B-7388B6DBF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5518150"/>
            <a:ext cx="0" cy="704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Přímá spojnice 20">
            <a:extLst>
              <a:ext uri="{FF2B5EF4-FFF2-40B4-BE49-F238E27FC236}">
                <a16:creationId xmlns:a16="http://schemas.microsoft.com/office/drawing/2014/main" id="{D64CFBD6-4FB6-4813-A0FD-2152A74BAA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1338" y="5516564"/>
            <a:ext cx="0" cy="73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2D8064-8497-4BA5-904F-5DA5E904DF08}"/>
              </a:ext>
            </a:extLst>
          </p:cNvPr>
          <p:cNvSpPr txBox="1"/>
          <p:nvPr/>
        </p:nvSpPr>
        <p:spPr>
          <a:xfrm>
            <a:off x="5883275" y="5207001"/>
            <a:ext cx="8509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čas </a:t>
            </a:r>
            <a:r>
              <a: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[ms]</a:t>
            </a:r>
            <a:endParaRPr lang="cs-CZ" sz="140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4986537-FF57-4494-84E4-45464881031D}"/>
              </a:ext>
            </a:extLst>
          </p:cNvPr>
          <p:cNvSpPr/>
          <p:nvPr/>
        </p:nvSpPr>
        <p:spPr>
          <a:xfrm>
            <a:off x="3180266" y="104576"/>
            <a:ext cx="4036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Refrakterní</a:t>
            </a:r>
            <a:r>
              <a:rPr lang="en-GB" sz="4000" b="1" kern="10" cap="none" spc="0" dirty="0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rgbClr val="0000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fáze</a:t>
            </a:r>
            <a:endParaRPr lang="en-GB" sz="4000" b="1" cap="none" spc="0" dirty="0">
              <a:ln w="0"/>
              <a:solidFill>
                <a:srgbClr val="0000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3A0D17-203F-4A1C-9606-DA751498DDE6}"/>
              </a:ext>
            </a:extLst>
          </p:cNvPr>
          <p:cNvSpPr txBox="1"/>
          <p:nvPr/>
        </p:nvSpPr>
        <p:spPr>
          <a:xfrm>
            <a:off x="2175641" y="6423380"/>
            <a:ext cx="420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Refrakterní = obecně </a:t>
            </a:r>
            <a:r>
              <a:rPr lang="cs-CZ" sz="1600" i="1" dirty="0">
                <a:latin typeface="+mn-lt"/>
              </a:rPr>
              <a:t>odolný, vzdorující</a:t>
            </a:r>
            <a:endParaRPr lang="en-GB" sz="1600" i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096875"/>
      </p:ext>
    </p:extLst>
  </p:cSld>
  <p:clrMapOvr>
    <a:masterClrMapping/>
  </p:clrMapOvr>
  <p:transition spd="med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111">
            <a:extLst>
              <a:ext uri="{FF2B5EF4-FFF2-40B4-BE49-F238E27FC236}">
                <a16:creationId xmlns:a16="http://schemas.microsoft.com/office/drawing/2014/main" id="{2D9487A9-C88A-4D98-85F1-90ED661A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>
            <a:fillRect/>
          </a:stretch>
        </p:blipFill>
        <p:spPr bwMode="auto">
          <a:xfrm>
            <a:off x="2279650" y="2133601"/>
            <a:ext cx="7416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2756A3B7-F4BD-4144-AC4C-2715CF3C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76701"/>
            <a:ext cx="86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Oblast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AP</a:t>
            </a:r>
            <a:r>
              <a:rPr lang="en-GB" altLang="cs-CZ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65A90850-A831-4EB3-A1F3-D3E5D790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860800"/>
            <a:ext cx="1219200" cy="839788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FFCB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Směr postupu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Times New Roman" panose="02020603050405020304" pitchFamily="18" charset="0"/>
              </a:rPr>
              <a:t>AP</a:t>
            </a:r>
            <a:r>
              <a:rPr lang="cs-CZ" altLang="cs-CZ" sz="1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26ED9213-9C6B-46EF-9485-51106C10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938" y="5415998"/>
            <a:ext cx="85685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1800" b="1" dirty="0"/>
              <a:t>Vedení vzruchu je jednosměrné, protože okrsek membrány, kde se právě AP realizoval, se nachází v refrakterní fázi, respektive je </a:t>
            </a:r>
            <a:r>
              <a:rPr lang="cs-CZ" altLang="cs-CZ" sz="1800" b="1" dirty="0" err="1"/>
              <a:t>hyperpolarizovaná</a:t>
            </a:r>
            <a:r>
              <a:rPr lang="cs-CZ" altLang="cs-CZ" sz="1800" dirty="0"/>
              <a:t>. Prohlédněte si animaci na prvním snímku – jistě poznáte, co není úplně v pořádku!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3D1C660-B37D-492A-BCF1-6E0728F1D85E}"/>
              </a:ext>
            </a:extLst>
          </p:cNvPr>
          <p:cNvSpPr/>
          <p:nvPr/>
        </p:nvSpPr>
        <p:spPr>
          <a:xfrm>
            <a:off x="2345039" y="307246"/>
            <a:ext cx="79353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Vedení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vzruchu</a:t>
            </a:r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po </a:t>
            </a:r>
            <a:r>
              <a:rPr lang="en-GB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membráně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976872"/>
      </p:ext>
    </p:extLst>
  </p:cSld>
  <p:clrMapOvr>
    <a:masterClrMapping/>
  </p:clrMapOvr>
  <p:transition spd="med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FE91DE2-29EA-42F8-9242-FAD72E7C8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4913545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Činnostní potenciál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E2FA5C2-FC52-4D38-8BD6-6EB81D495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78850" cy="4924425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Změny v rozložení iontů, k nimž dochází v důsledku činnostního potenciálu, jsou vyrovnávány činností iontových pump (aktivním transportem)</a:t>
            </a:r>
          </a:p>
          <a:p>
            <a:pPr eaLnBrk="1" hangingPunct="1"/>
            <a:r>
              <a:rPr lang="cs-CZ" altLang="cs-CZ" sz="2800" dirty="0"/>
              <a:t>Činnostní potenciál patří k jevům označovaným jako „vše nebo nic“. Takový jev má vždy stejnou velikost. Zvyšování intenzity </a:t>
            </a:r>
            <a:r>
              <a:rPr lang="cs-CZ" altLang="cs-CZ" sz="2800" dirty="0" err="1"/>
              <a:t>nadprahového</a:t>
            </a:r>
            <a:r>
              <a:rPr lang="cs-CZ" altLang="cs-CZ" sz="2800" dirty="0"/>
              <a:t> podnětu se proto projeví nikoliv zvýšením amplitudy činnostního potenciálu nýbrž </a:t>
            </a:r>
            <a:r>
              <a:rPr lang="cs-CZ" altLang="cs-CZ" sz="2800" b="1" dirty="0"/>
              <a:t>zvýšením jeho frekvence</a:t>
            </a:r>
            <a:r>
              <a:rPr lang="cs-CZ" alt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448577"/>
      </p:ext>
    </p:extLst>
  </p:cSld>
  <p:clrMapOvr>
    <a:masterClrMapping/>
  </p:clrMapOvr>
  <p:transition spd="med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116">
            <a:extLst>
              <a:ext uri="{FF2B5EF4-FFF2-40B4-BE49-F238E27FC236}">
                <a16:creationId xmlns:a16="http://schemas.microsoft.com/office/drawing/2014/main" id="{FDFBC428-02F6-4AFE-BEDB-2DEDCB0E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b="50000"/>
          <a:stretch>
            <a:fillRect/>
          </a:stretch>
        </p:blipFill>
        <p:spPr bwMode="auto">
          <a:xfrm>
            <a:off x="2736850" y="1333501"/>
            <a:ext cx="67818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78B827E3-90DA-4E20-9577-5002A011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16339"/>
            <a:ext cx="2520950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Nadprahový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0A96B7DA-3AC6-420F-8AFD-E83004AC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6226176"/>
            <a:ext cx="2592387" cy="3968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>
                <a:latin typeface="Times New Roman" panose="02020603050405020304" pitchFamily="18" charset="0"/>
              </a:rPr>
              <a:t>Podprahový </a:t>
            </a:r>
            <a:r>
              <a:rPr lang="cs-CZ" altLang="cs-CZ" sz="2000" b="1">
                <a:latin typeface="Times New Roman" panose="02020603050405020304" pitchFamily="18" charset="0"/>
              </a:rPr>
              <a:t>podnět</a:t>
            </a:r>
            <a:endParaRPr lang="en-GB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8436C5BE-D2B3-4430-B415-DA9EC6BA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2770188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1F8AB2D3-C54B-4172-BCA4-9C0C10BC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5300663"/>
            <a:ext cx="685800" cy="36671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b="1">
                <a:latin typeface="Times New Roman" panose="02020603050405020304" pitchFamily="18" charset="0"/>
              </a:rPr>
              <a:t>Pr</a:t>
            </a:r>
            <a:r>
              <a:rPr lang="cs-CZ" altLang="cs-CZ" sz="1800" b="1">
                <a:latin typeface="Times New Roman" panose="02020603050405020304" pitchFamily="18" charset="0"/>
              </a:rPr>
              <a:t>á</a:t>
            </a:r>
            <a:r>
              <a:rPr lang="en-GB" altLang="cs-CZ" sz="18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5E7BE787-1A9C-4FEA-8FDB-6D6155AD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916114"/>
            <a:ext cx="1219200" cy="581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činnostní</a:t>
            </a:r>
            <a:r>
              <a:rPr lang="en-GB" altLang="cs-CZ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20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potenciál</a:t>
            </a:r>
            <a:endParaRPr lang="en-GB" altLang="cs-CZ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5DF28C45-0780-48F1-A310-09BB5966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71633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4CD7FD66-9C45-4182-8E68-A26023F4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6237288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Čas </a:t>
            </a:r>
            <a:r>
              <a:rPr lang="en-US" altLang="cs-CZ" sz="1400" b="1">
                <a:latin typeface="Times New Roman" panose="02020603050405020304" pitchFamily="18" charset="0"/>
              </a:rPr>
              <a:t>[ms]</a:t>
            </a:r>
            <a:endParaRPr lang="en-GB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F972C22F-AFA5-49B1-8DD9-3D5E15401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362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3C36FB0-A9A0-45C0-826E-61407D46E867}"/>
              </a:ext>
            </a:extLst>
          </p:cNvPr>
          <p:cNvSpPr/>
          <p:nvPr/>
        </p:nvSpPr>
        <p:spPr>
          <a:xfrm>
            <a:off x="941522" y="157373"/>
            <a:ext cx="9839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Vznik činnostního (akčního) potenciálu 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6753"/>
      </p:ext>
    </p:extLst>
  </p:cSld>
  <p:clrMapOvr>
    <a:masterClrMapping/>
  </p:clrMapOvr>
  <p:transition spd="med"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840DDEF5-AB0A-4231-98C9-86AF88106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Šíření činnostního potenciálu</a:t>
            </a:r>
          </a:p>
        </p:txBody>
      </p:sp>
      <p:pic>
        <p:nvPicPr>
          <p:cNvPr id="79875" name="Picture 11" descr="OBR59">
            <a:extLst>
              <a:ext uri="{FF2B5EF4-FFF2-40B4-BE49-F238E27FC236}">
                <a16:creationId xmlns:a16="http://schemas.microsoft.com/office/drawing/2014/main" id="{B266C126-4DEF-40E3-9A42-E3E6AFB11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4514" b="13649"/>
          <a:stretch>
            <a:fillRect/>
          </a:stretch>
        </p:blipFill>
        <p:spPr>
          <a:xfrm>
            <a:off x="4113871" y="1450083"/>
            <a:ext cx="4935536" cy="3347953"/>
          </a:xfrm>
        </p:spPr>
      </p:pic>
      <p:sp>
        <p:nvSpPr>
          <p:cNvPr id="79877" name="Text Box 13">
            <a:extLst>
              <a:ext uri="{FF2B5EF4-FFF2-40B4-BE49-F238E27FC236}">
                <a16:creationId xmlns:a16="http://schemas.microsoft.com/office/drawing/2014/main" id="{234353AA-287F-43E8-A4B3-95A56ECC2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262" y="5371194"/>
            <a:ext cx="8103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Činnostní potenciál se šíří po membráně jako vlna negativity prostřednictvím místních proudů</a:t>
            </a:r>
          </a:p>
        </p:txBody>
      </p:sp>
    </p:spTree>
    <p:extLst>
      <p:ext uri="{BB962C8B-B14F-4D97-AF65-F5344CB8AC3E}">
        <p14:creationId xmlns:p14="http://schemas.microsoft.com/office/powerpoint/2010/main" val="1465381857"/>
      </p:ext>
    </p:extLst>
  </p:cSld>
  <p:clrMapOvr>
    <a:masterClrMapping/>
  </p:clrMapOvr>
  <p:transition spd="med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115">
            <a:extLst>
              <a:ext uri="{FF2B5EF4-FFF2-40B4-BE49-F238E27FC236}">
                <a16:creationId xmlns:a16="http://schemas.microsoft.com/office/drawing/2014/main" id="{C8F9DB7D-DCE3-48E2-91AB-977ABF75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>
            <a:extLst>
              <a:ext uri="{FF2B5EF4-FFF2-40B4-BE49-F238E27FC236}">
                <a16:creationId xmlns:a16="http://schemas.microsoft.com/office/drawing/2014/main" id="{D33899E6-2116-43B1-A288-B56F12D5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30563"/>
            <a:ext cx="15240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elektrický proud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DF644571-E5C9-4036-93DE-39AB4257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5638801"/>
            <a:ext cx="936625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29745A50-3DD9-448B-906E-E699B4C5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4478339"/>
            <a:ext cx="9985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0440BD6B-0040-4400-965B-09EAF87D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500439"/>
            <a:ext cx="900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2FA00977-6D64-4AB2-8D80-33A322DD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76601"/>
            <a:ext cx="1066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CC9900"/>
                </a:solidFill>
                <a:latin typeface="Times New Roman" panose="02020603050405020304" pitchFamily="18" charset="0"/>
              </a:rPr>
              <a:t>Ranvierovy zářezy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045AA3A-9F14-4A50-B847-D37DD853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514851"/>
            <a:ext cx="9906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0099CC"/>
                </a:solidFill>
                <a:latin typeface="Times New Roman" panose="02020603050405020304" pitchFamily="18" charset="0"/>
              </a:rPr>
              <a:t>myelinová vrstva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19B1C813-E8F8-4DA8-9658-F3003375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429000"/>
            <a:ext cx="16002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99CC00"/>
                </a:solidFill>
                <a:latin typeface="Times New Roman" panose="02020603050405020304" pitchFamily="18" charset="0"/>
              </a:rPr>
              <a:t>nervové vlákno</a:t>
            </a:r>
          </a:p>
        </p:txBody>
      </p:sp>
      <p:pic>
        <p:nvPicPr>
          <p:cNvPr id="81931" name="Picture 1032">
            <a:extLst>
              <a:ext uri="{FF2B5EF4-FFF2-40B4-BE49-F238E27FC236}">
                <a16:creationId xmlns:a16="http://schemas.microsoft.com/office/drawing/2014/main" id="{577A9B4E-32F9-4381-98DC-94A17FE8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"/>
          <a:stretch>
            <a:fillRect/>
          </a:stretch>
        </p:blipFill>
        <p:spPr bwMode="auto">
          <a:xfrm>
            <a:off x="8324851" y="1633539"/>
            <a:ext cx="20494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030">
            <a:extLst>
              <a:ext uri="{FF2B5EF4-FFF2-40B4-BE49-F238E27FC236}">
                <a16:creationId xmlns:a16="http://schemas.microsoft.com/office/drawing/2014/main" id="{2FE2DD39-8F1E-47F3-BD60-19970707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/>
          <a:stretch>
            <a:fillRect/>
          </a:stretch>
        </p:blipFill>
        <p:spPr bwMode="auto">
          <a:xfrm>
            <a:off x="1681163" y="1644650"/>
            <a:ext cx="22034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72769D4B-9325-4F0E-B3AD-738A515F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050763"/>
            <a:ext cx="3889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saltatorické – skokem</a:t>
            </a:r>
          </a:p>
          <a:p>
            <a:pPr eaLnBrk="1" hangingPunct="1">
              <a:defRPr/>
            </a:pPr>
            <a:endParaRPr lang="cs-CZ" altLang="cs-CZ" sz="8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2798F6-03C6-43DF-AC1B-BBFAABC09EDE}"/>
              </a:ext>
            </a:extLst>
          </p:cNvPr>
          <p:cNvSpPr/>
          <p:nvPr/>
        </p:nvSpPr>
        <p:spPr>
          <a:xfrm>
            <a:off x="1126747" y="177185"/>
            <a:ext cx="95638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Vedení vzruchu 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po (</a:t>
            </a:r>
            <a:r>
              <a:rPr lang="cs-CZ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myelinizovaném</a:t>
            </a:r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lt"/>
                <a:cs typeface="+mn-lt"/>
              </a:rPr>
              <a:t>) nervovém vlákně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257036"/>
      </p:ext>
    </p:extLst>
  </p:cSld>
  <p:clrMapOvr>
    <a:masterClrMapping/>
  </p:clrMapOvr>
  <p:transition spd="med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71B5035-C08D-4F02-99BF-F51D408E4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7803890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Příklady činnostních potenciálů</a:t>
            </a:r>
          </a:p>
        </p:txBody>
      </p:sp>
      <p:pic>
        <p:nvPicPr>
          <p:cNvPr id="83971" name="Picture 4" descr="obr-1">
            <a:extLst>
              <a:ext uri="{FF2B5EF4-FFF2-40B4-BE49-F238E27FC236}">
                <a16:creationId xmlns:a16="http://schemas.microsoft.com/office/drawing/2014/main" id="{F5815689-566A-49B9-976D-30C81AAE0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048" y="1557338"/>
            <a:ext cx="3806991" cy="4974212"/>
          </a:xfrm>
        </p:spPr>
      </p:pic>
      <p:sp>
        <p:nvSpPr>
          <p:cNvPr id="83972" name="Text Box 6">
            <a:extLst>
              <a:ext uri="{FF2B5EF4-FFF2-40B4-BE49-F238E27FC236}">
                <a16:creationId xmlns:a16="http://schemas.microsoft.com/office/drawing/2014/main" id="{D0C59ACD-6426-41AD-AA52-CE4C9E6E0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628776"/>
            <a:ext cx="4103688" cy="27084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A</a:t>
            </a:r>
            <a:r>
              <a:rPr lang="cs-CZ" altLang="cs-CZ" sz="2000" i="1" dirty="0"/>
              <a:t> - nervové vlákno,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B</a:t>
            </a:r>
            <a:r>
              <a:rPr lang="cs-CZ" altLang="cs-CZ" sz="2000" i="1" dirty="0"/>
              <a:t> - svalová buňka srdeční komory;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C</a:t>
            </a:r>
            <a:r>
              <a:rPr lang="cs-CZ" altLang="cs-CZ" sz="2000" i="1" dirty="0"/>
              <a:t> - buňka sinoatriálního uzlu;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 dirty="0"/>
              <a:t>D</a:t>
            </a:r>
            <a:r>
              <a:rPr lang="cs-CZ" altLang="cs-CZ" sz="2000" i="1" dirty="0"/>
              <a:t> - buňka hladkého svalu.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496310"/>
      </p:ext>
    </p:extLst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A953DFA-9151-494E-8FF2-08F6C260A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279956" cy="451576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1"/>
                </a:solidFill>
              </a:rPr>
              <a:t>Struktura membrány</a:t>
            </a:r>
          </a:p>
        </p:txBody>
      </p:sp>
      <p:pic>
        <p:nvPicPr>
          <p:cNvPr id="12291" name="Picture 5" descr="obr-4copy">
            <a:extLst>
              <a:ext uri="{FF2B5EF4-FFF2-40B4-BE49-F238E27FC236}">
                <a16:creationId xmlns:a16="http://schemas.microsoft.com/office/drawing/2014/main" id="{4C837273-1E7A-418D-8B2E-F7F2FBA81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1044" y="1253860"/>
            <a:ext cx="7124356" cy="5604140"/>
          </a:xfrm>
        </p:spPr>
      </p:pic>
    </p:spTree>
    <p:extLst>
      <p:ext uri="{BB962C8B-B14F-4D97-AF65-F5344CB8AC3E}">
        <p14:creationId xmlns:p14="http://schemas.microsoft.com/office/powerpoint/2010/main" val="2287806652"/>
      </p:ext>
    </p:extLst>
  </p:cSld>
  <p:clrMapOvr>
    <a:masterClrMapping/>
  </p:clrMapOvr>
  <p:transition spd="med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CA5CD60-591F-453C-A7A7-EED867FB897C}"/>
              </a:ext>
            </a:extLst>
          </p:cNvPr>
          <p:cNvSpPr/>
          <p:nvPr/>
        </p:nvSpPr>
        <p:spPr>
          <a:xfrm>
            <a:off x="5068731" y="2967335"/>
            <a:ext cx="2054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Synapse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501029"/>
      </p:ext>
    </p:extLst>
  </p:cSld>
  <p:clrMapOvr>
    <a:masterClrMapping/>
  </p:clrMapOvr>
  <p:transition spd="med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59918DD-4575-41D6-B226-10C10CC55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165793" cy="451576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Definice synapse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68A7939-333D-4BB8-BEA5-87DBF3A73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897" y="1600201"/>
            <a:ext cx="9501351" cy="4525963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Synapse</a:t>
            </a:r>
            <a:r>
              <a:rPr lang="cs-CZ" altLang="cs-CZ" sz="2400" dirty="0"/>
              <a:t> představuje specifické spojení mezi nervovými buňkami navzájem a mezi nervovými a jinými cílovými buňkami (např. svalovými), umožňující přenos činnostních potenciálů.</a:t>
            </a:r>
          </a:p>
          <a:p>
            <a:pPr eaLnBrk="1" hangingPunct="1"/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    Rozlišujeme:</a:t>
            </a:r>
          </a:p>
          <a:p>
            <a:pPr eaLnBrk="1" hangingPunct="1"/>
            <a:r>
              <a:rPr lang="cs-CZ" altLang="cs-CZ" sz="2400" b="1" dirty="0"/>
              <a:t>synapse elektrické </a:t>
            </a:r>
            <a:r>
              <a:rPr lang="cs-CZ" altLang="cs-CZ" sz="2400" dirty="0"/>
              <a:t>– těsná spojení dvou buněk pomocí iontových kanálů, umožňující rychlý </a:t>
            </a:r>
            <a:r>
              <a:rPr lang="cs-CZ" altLang="cs-CZ" sz="2400" b="1" dirty="0"/>
              <a:t>oboustranný přenos </a:t>
            </a:r>
            <a:r>
              <a:rPr lang="cs-CZ" altLang="cs-CZ" sz="2400" dirty="0"/>
              <a:t>vzruchu a</a:t>
            </a:r>
          </a:p>
          <a:p>
            <a:pPr eaLnBrk="1" hangingPunct="1"/>
            <a:r>
              <a:rPr lang="cs-CZ" altLang="cs-CZ" sz="2400" b="1" dirty="0"/>
              <a:t>synapse chemické </a:t>
            </a:r>
            <a:r>
              <a:rPr lang="cs-CZ" altLang="cs-CZ" sz="2400" dirty="0"/>
              <a:t>-  jsou častější, jsou vázány na specifické struktury a zajišťují </a:t>
            </a:r>
            <a:r>
              <a:rPr lang="cs-CZ" altLang="cs-CZ" sz="2400" b="1" dirty="0"/>
              <a:t>jednosměrný přenos </a:t>
            </a:r>
            <a:r>
              <a:rPr lang="cs-CZ" altLang="cs-CZ" sz="2400" dirty="0"/>
              <a:t>vzruchu.</a:t>
            </a:r>
          </a:p>
        </p:txBody>
      </p:sp>
    </p:spTree>
    <p:extLst>
      <p:ext uri="{BB962C8B-B14F-4D97-AF65-F5344CB8AC3E}">
        <p14:creationId xmlns:p14="http://schemas.microsoft.com/office/powerpoint/2010/main" val="3206117939"/>
      </p:ext>
    </p:extLst>
  </p:cSld>
  <p:clrMapOvr>
    <a:masterClrMapping/>
  </p:clrMapOvr>
  <p:transition spd="med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119">
            <a:extLst>
              <a:ext uri="{FF2B5EF4-FFF2-40B4-BE49-F238E27FC236}">
                <a16:creationId xmlns:a16="http://schemas.microsoft.com/office/drawing/2014/main" id="{1AC4287C-2A6E-4EBF-B813-76303228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4" y="2019252"/>
            <a:ext cx="9291145" cy="40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>
            <a:extLst>
              <a:ext uri="{FF2B5EF4-FFF2-40B4-BE49-F238E27FC236}">
                <a16:creationId xmlns:a16="http://schemas.microsoft.com/office/drawing/2014/main" id="{EC888A58-1E5E-4937-B6DB-85E52600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677" y="4503906"/>
            <a:ext cx="12192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1E406522-0BA5-4DC1-82E6-1441AB0D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11" y="4818202"/>
            <a:ext cx="97155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akční potenciál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FB8FF910-465F-4998-A70F-A007DA8A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840" y="5300664"/>
            <a:ext cx="1027113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potenciál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DFA6B78F-B62D-4213-9F8F-629D1E60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587" y="5853518"/>
            <a:ext cx="1662204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směr šíření signálu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13CF64AA-68BB-421D-8831-6474C011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616" y="5101474"/>
            <a:ext cx="1112838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receptorový potenciál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FA7C85F6-1644-4D30-9BAB-50F95383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234" y="2974013"/>
            <a:ext cx="685800" cy="39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tělo buňky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CCD9A404-396C-452B-833B-2A3019794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53639"/>
            <a:ext cx="685800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stimul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E2C9108-2051-4D91-8D21-57416122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2575"/>
            <a:ext cx="1603375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</a:t>
            </a:r>
            <a:r>
              <a:rPr lang="en-GB" altLang="cs-CZ" sz="1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F4010E1A-5F11-4820-82D3-162D6526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50" y="1978429"/>
            <a:ext cx="1439862" cy="247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altLang="cs-CZ" sz="1400" b="1" dirty="0" err="1">
                <a:latin typeface="Times New Roman" panose="02020603050405020304" pitchFamily="18" charset="0"/>
              </a:rPr>
              <a:t>neurotransmiter</a:t>
            </a:r>
            <a:endParaRPr lang="en-GB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C2C04144-397B-402B-9B3B-118E90AB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212" y="2776298"/>
            <a:ext cx="1101725" cy="70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latin typeface="Times New Roman" panose="02020603050405020304" pitchFamily="18" charset="0"/>
              </a:rPr>
              <a:t>Integrace signálu ve spouštěcí zóně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B1F498-5220-4A30-9BCB-9DA0A232091A}"/>
              </a:ext>
            </a:extLst>
          </p:cNvPr>
          <p:cNvSpPr/>
          <p:nvPr/>
        </p:nvSpPr>
        <p:spPr>
          <a:xfrm>
            <a:off x="3843440" y="313349"/>
            <a:ext cx="5370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Vedení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vzruchu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mezi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</a:p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nervovými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lt"/>
                <a:cs typeface="+mj-lt"/>
              </a:rPr>
              <a:t>buňkami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99331"/>
      </p:ext>
    </p:extLst>
  </p:cSld>
  <p:clrMapOvr>
    <a:masterClrMapping/>
  </p:clrMapOvr>
  <p:transition spd="med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117">
            <a:extLst>
              <a:ext uri="{FF2B5EF4-FFF2-40B4-BE49-F238E27FC236}">
                <a16:creationId xmlns:a16="http://schemas.microsoft.com/office/drawing/2014/main" id="{17C50898-B0FF-4EAF-8EC2-FF5A84DC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41"/>
          <a:stretch>
            <a:fillRect/>
          </a:stretch>
        </p:blipFill>
        <p:spPr bwMode="auto">
          <a:xfrm>
            <a:off x="1516118" y="1581150"/>
            <a:ext cx="9144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1218731C-1FD7-4546-9B08-9971741F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38450"/>
            <a:ext cx="990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vezikuly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87342858-F2F7-4307-A817-9D743B9D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10201"/>
            <a:ext cx="1219200" cy="4420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s-CZ" altLang="cs-CZ" sz="1600" b="1">
                <a:latin typeface="Times New Roman" panose="02020603050405020304" pitchFamily="18" charset="0"/>
              </a:rPr>
              <a:t>synaptická štěrbina</a:t>
            </a:r>
          </a:p>
        </p:txBody>
      </p:sp>
      <p:sp>
        <p:nvSpPr>
          <p:cNvPr id="92165" name="Rectangle 6">
            <a:extLst>
              <a:ext uri="{FF2B5EF4-FFF2-40B4-BE49-F238E27FC236}">
                <a16:creationId xmlns:a16="http://schemas.microsoft.com/office/drawing/2014/main" id="{73F9F703-6131-4B1A-81B8-4BE324BD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699001"/>
            <a:ext cx="10318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štěrbina</a:t>
            </a:r>
          </a:p>
        </p:txBody>
      </p:sp>
      <p:sp>
        <p:nvSpPr>
          <p:cNvPr id="92166" name="Rectangle 7">
            <a:extLst>
              <a:ext uri="{FF2B5EF4-FFF2-40B4-BE49-F238E27FC236}">
                <a16:creationId xmlns:a16="http://schemas.microsoft.com/office/drawing/2014/main" id="{C82259FA-DDE7-4F64-A714-DB268E0F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6172200"/>
            <a:ext cx="923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receptory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F33EC209-87CB-46B5-A398-DE412D64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213100"/>
            <a:ext cx="935037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8" name="Rectangle 9">
            <a:extLst>
              <a:ext uri="{FF2B5EF4-FFF2-40B4-BE49-F238E27FC236}">
                <a16:creationId xmlns:a16="http://schemas.microsoft.com/office/drawing/2014/main" id="{C1114CAD-F068-40B7-85A0-A291F970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2438400"/>
            <a:ext cx="1019175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neaktivní enzymy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69" name="Rectangle 10">
            <a:extLst>
              <a:ext uri="{FF2B5EF4-FFF2-40B4-BE49-F238E27FC236}">
                <a16:creationId xmlns:a16="http://schemas.microsoft.com/office/drawing/2014/main" id="{390860F7-A8D3-455A-9AD7-D99C6F60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1978025"/>
            <a:ext cx="1008063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akční potenciály</a:t>
            </a:r>
            <a:endParaRPr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92170" name="Rectangle 11">
            <a:extLst>
              <a:ext uri="{FF2B5EF4-FFF2-40B4-BE49-F238E27FC236}">
                <a16:creationId xmlns:a16="http://schemas.microsoft.com/office/drawing/2014/main" id="{477481A7-17A0-46A4-95AF-355119E6A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949826"/>
            <a:ext cx="1066800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acetylcholín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1" name="Rectangle 12" descr="Solid diamond">
            <a:extLst>
              <a:ext uri="{FF2B5EF4-FFF2-40B4-BE49-F238E27FC236}">
                <a16:creationId xmlns:a16="http://schemas.microsoft.com/office/drawing/2014/main" id="{83F4844E-7ACF-40AE-8096-1F4CFB00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300663"/>
            <a:ext cx="1152525" cy="433067"/>
          </a:xfrm>
          <a:prstGeom prst="rect">
            <a:avLst/>
          </a:prstGeom>
          <a:pattFill prst="solidDmnd">
            <a:fgClr>
              <a:srgbClr val="BA180C"/>
            </a:fgClr>
            <a:bgClr>
              <a:srgbClr val="E88A8A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en-GB" altLang="cs-CZ" sz="1200" b="1">
                <a:latin typeface="Times New Roman" panose="02020603050405020304" pitchFamily="18" charset="0"/>
              </a:rPr>
              <a:t>cholínesteráza</a:t>
            </a:r>
            <a:endParaRPr lang="en-GB" altLang="cs-CZ" sz="1200">
              <a:latin typeface="Times New Roman" panose="02020603050405020304" pitchFamily="18" charset="0"/>
            </a:endParaRPr>
          </a:p>
        </p:txBody>
      </p:sp>
      <p:sp>
        <p:nvSpPr>
          <p:cNvPr id="92172" name="Rectangle 13">
            <a:extLst>
              <a:ext uri="{FF2B5EF4-FFF2-40B4-BE49-F238E27FC236}">
                <a16:creationId xmlns:a16="http://schemas.microsoft.com/office/drawing/2014/main" id="{C018D1AE-33C8-439C-B6AA-B9FFA1AC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25431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3" name="Rectangle 14">
            <a:extLst>
              <a:ext uri="{FF2B5EF4-FFF2-40B4-BE49-F238E27FC236}">
                <a16:creationId xmlns:a16="http://schemas.microsoft.com/office/drawing/2014/main" id="{996F6C4B-AB97-410C-B347-0C33BEDE2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895475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 b="1">
                <a:latin typeface="Times New Roman" panose="02020603050405020304" pitchFamily="18" charset="0"/>
              </a:rPr>
              <a:t>Ca</a:t>
            </a:r>
            <a:r>
              <a:rPr lang="en-GB" altLang="cs-CZ" sz="1000" b="1" baseline="30000">
                <a:latin typeface="Times New Roman" panose="02020603050405020304" pitchFamily="18" charset="0"/>
              </a:rPr>
              <a:t>2+</a:t>
            </a:r>
            <a:endParaRPr lang="en-GB" altLang="cs-CZ" sz="1000" b="1">
              <a:latin typeface="Times New Roman" panose="02020603050405020304" pitchFamily="18" charset="0"/>
            </a:endParaRPr>
          </a:p>
        </p:txBody>
      </p:sp>
      <p:sp>
        <p:nvSpPr>
          <p:cNvPr id="92174" name="Text Box 15">
            <a:extLst>
              <a:ext uri="{FF2B5EF4-FFF2-40B4-BE49-F238E27FC236}">
                <a16:creationId xmlns:a16="http://schemas.microsoft.com/office/drawing/2014/main" id="{9F22011A-9169-4D58-B975-11E695B7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65625"/>
            <a:ext cx="1263650" cy="26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0066"/>
                </a:solidFill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2175" name="Text Box 16">
            <a:extLst>
              <a:ext uri="{FF2B5EF4-FFF2-40B4-BE49-F238E27FC236}">
                <a16:creationId xmlns:a16="http://schemas.microsoft.com/office/drawing/2014/main" id="{66B89A31-757A-4121-BAC6-682D46BB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1042988" cy="4370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sz="1400" b="1">
                <a:latin typeface="Times New Roman" panose="02020603050405020304" pitchFamily="18" charset="0"/>
              </a:rPr>
              <a:t>synaptický uzlík</a:t>
            </a:r>
          </a:p>
        </p:txBody>
      </p:sp>
      <p:sp>
        <p:nvSpPr>
          <p:cNvPr id="92176" name="Text Box 17">
            <a:extLst>
              <a:ext uri="{FF2B5EF4-FFF2-40B4-BE49-F238E27FC236}">
                <a16:creationId xmlns:a16="http://schemas.microsoft.com/office/drawing/2014/main" id="{6E39CE24-1781-40C9-A859-D8C41402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1664"/>
            <a:ext cx="5397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cs-CZ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GB" altLang="cs-CZ" sz="12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77" name="Text Box 18">
            <a:extLst>
              <a:ext uri="{FF2B5EF4-FFF2-40B4-BE49-F238E27FC236}">
                <a16:creationId xmlns:a16="http://schemas.microsoft.com/office/drawing/2014/main" id="{7CEC97E4-EEB4-4294-A0EE-176D4102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90776"/>
            <a:ext cx="6096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600" b="1">
                <a:latin typeface="Times New Roman" panose="02020603050405020304" pitchFamily="18" charset="0"/>
              </a:rPr>
              <a:t>axon</a:t>
            </a:r>
          </a:p>
        </p:txBody>
      </p:sp>
      <p:sp>
        <p:nvSpPr>
          <p:cNvPr id="92178" name="Text Box 19">
            <a:extLst>
              <a:ext uri="{FF2B5EF4-FFF2-40B4-BE49-F238E27FC236}">
                <a16:creationId xmlns:a16="http://schemas.microsoft.com/office/drawing/2014/main" id="{90CAA967-BF1A-46B8-868D-DF86D7F2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67388"/>
            <a:ext cx="762000" cy="2556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GB" altLang="cs-CZ" sz="1400" b="1">
                <a:latin typeface="Times New Roman" panose="02020603050405020304" pitchFamily="18" charset="0"/>
              </a:rPr>
              <a:t>dendrit</a:t>
            </a:r>
          </a:p>
        </p:txBody>
      </p:sp>
      <p:sp>
        <p:nvSpPr>
          <p:cNvPr id="92180" name="Text Box 23">
            <a:extLst>
              <a:ext uri="{FF2B5EF4-FFF2-40B4-BE49-F238E27FC236}">
                <a16:creationId xmlns:a16="http://schemas.microsoft.com/office/drawing/2014/main" id="{34B31B4C-3BC3-4D45-AF52-2C4CCAC2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141664"/>
            <a:ext cx="184150" cy="274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92181" name="Text Box 24">
            <a:extLst>
              <a:ext uri="{FF2B5EF4-FFF2-40B4-BE49-F238E27FC236}">
                <a16:creationId xmlns:a16="http://schemas.microsoft.com/office/drawing/2014/main" id="{D55A7DB5-0D48-4750-93EE-E811228E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089275"/>
            <a:ext cx="560388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1200">
              <a:solidFill>
                <a:srgbClr val="FFFFCC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857B52-F62D-47E8-AB2D-C0CF1CC3E72F}"/>
              </a:ext>
            </a:extLst>
          </p:cNvPr>
          <p:cNvSpPr/>
          <p:nvPr/>
        </p:nvSpPr>
        <p:spPr>
          <a:xfrm>
            <a:off x="3478641" y="200940"/>
            <a:ext cx="4802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synapse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477746"/>
      </p:ext>
    </p:extLst>
  </p:cSld>
  <p:clrMapOvr>
    <a:masterClrMapping/>
  </p:clrMapOvr>
  <p:transition spd="med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68B03CF0-A5E4-4C4C-A301-D4C737BF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727" y="2912368"/>
            <a:ext cx="1981200" cy="4572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Mitochondrie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BEE3E9FC-0B7D-4642-8575-B3ADD430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221163"/>
            <a:ext cx="1447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 err="1">
                <a:latin typeface="Times New Roman" panose="02020603050405020304" pitchFamily="18" charset="0"/>
              </a:rPr>
              <a:t>Vezikuly</a:t>
            </a:r>
            <a:endParaRPr lang="en-GB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5FBCF9E1-22D9-404B-935E-5EEF5D29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724401"/>
            <a:ext cx="1600200" cy="83099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Synaptická štěrbina</a:t>
            </a:r>
          </a:p>
        </p:txBody>
      </p:sp>
      <p:pic>
        <p:nvPicPr>
          <p:cNvPr id="60418" name="Picture 2" descr="Neuromuscular synapse, the junction between a motor neuron axon and a muscle fiber. Brain Science, Science Art, Behavioral Neuroscience, Science Gallery, Cell Forms, Motor Neuron, Cells And Tissues, Microscopic Images, Electron Microscope">
            <a:extLst>
              <a:ext uri="{FF2B5EF4-FFF2-40B4-BE49-F238E27FC236}">
                <a16:creationId xmlns:a16="http://schemas.microsoft.com/office/drawing/2014/main" id="{54C1A66E-ACD1-4CA5-8513-F839EBD4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56792"/>
            <a:ext cx="3455566" cy="48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Line 4">
            <a:extLst>
              <a:ext uri="{FF2B5EF4-FFF2-40B4-BE49-F238E27FC236}">
                <a16:creationId xmlns:a16="http://schemas.microsoft.com/office/drawing/2014/main" id="{7EB3CD25-F578-4190-97ED-45C5FA737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157" y="3140968"/>
            <a:ext cx="2209800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5" name="Line 7">
            <a:extLst>
              <a:ext uri="{FF2B5EF4-FFF2-40B4-BE49-F238E27FC236}">
                <a16:creationId xmlns:a16="http://schemas.microsoft.com/office/drawing/2014/main" id="{13F4115D-A985-4E1A-8A45-476F146AA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437063"/>
            <a:ext cx="1371600" cy="0"/>
          </a:xfrm>
          <a:prstGeom prst="line">
            <a:avLst/>
          </a:prstGeom>
          <a:noFill/>
          <a:ln w="57150">
            <a:solidFill>
              <a:srgbClr val="FFCC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3C0E49E8-ADDE-4619-8CBA-3AE10F54EB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3993" y="4868863"/>
            <a:ext cx="838771" cy="144299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4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83C5BF-0CE8-423D-9179-4381C7404363}"/>
              </a:ext>
            </a:extLst>
          </p:cNvPr>
          <p:cNvSpPr txBox="1"/>
          <p:nvPr/>
        </p:nvSpPr>
        <p:spPr>
          <a:xfrm>
            <a:off x="6959600" y="1700808"/>
            <a:ext cx="3240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Neuromuskulární synapse, převzato z </a:t>
            </a:r>
            <a:r>
              <a:rPr lang="cs-CZ" sz="1400" dirty="0">
                <a:solidFill>
                  <a:schemeClr val="tx1"/>
                </a:solidFill>
              </a:rPr>
              <a:t>https://www.pinterest.com/pin/394487248587355522/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1E0E577-1656-44A7-A2B7-CD3D2DA81BF1}"/>
              </a:ext>
            </a:extLst>
          </p:cNvPr>
          <p:cNvSpPr/>
          <p:nvPr/>
        </p:nvSpPr>
        <p:spPr>
          <a:xfrm>
            <a:off x="896464" y="-7946"/>
            <a:ext cx="91326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Chemická synapse</a:t>
            </a:r>
          </a:p>
          <a:p>
            <a:pPr algn="ctr"/>
            <a:r>
              <a:rPr lang="cs-CZ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záznam z elektronového mikroskopu</a:t>
            </a:r>
            <a:endParaRPr lang="cs-CZ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2972"/>
      </p:ext>
    </p:extLst>
  </p:cSld>
  <p:clrMapOvr>
    <a:masterClrMapping/>
  </p:clrMapOvr>
  <p:transition spd="med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3144C30-7080-4491-9C0C-8EFB65EE3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Synaptické mediátory (neurotransmitery)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785463C-95F2-4B57-B71C-F2BAB169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600201"/>
            <a:ext cx="8712200" cy="492442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Mediátorem excitačních synapsí je nejčastěji acetylcholin (v nervosvalových ploténkách a CNS) a kyselina </a:t>
            </a:r>
            <a:r>
              <a:rPr lang="cs-CZ" altLang="cs-CZ" sz="2400" dirty="0" err="1"/>
              <a:t>glutamová</a:t>
            </a:r>
            <a:r>
              <a:rPr lang="cs-CZ" altLang="cs-CZ" sz="2400" dirty="0"/>
              <a:t> (v CNS). Obě látky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ligandy především pro sodíkové kanály. Průnik sodných iontů do buňky vyvolá potenciálovou změnu membrány v kladném smyslu – depolarizace membrány (excitační postsynaptický potenciál).</a:t>
            </a:r>
          </a:p>
          <a:p>
            <a:pPr eaLnBrk="1" hangingPunct="1"/>
            <a:r>
              <a:rPr lang="cs-CZ" altLang="cs-CZ" sz="2400" dirty="0"/>
              <a:t>Mediátorem inhibičních synapsí v  mozku je kyselina gama-aminomáselná (GABA). Působí jako </a:t>
            </a:r>
            <a:r>
              <a:rPr lang="cs-CZ" altLang="cs-CZ" sz="2400" dirty="0" err="1"/>
              <a:t>vrátkovací</a:t>
            </a:r>
            <a:r>
              <a:rPr lang="cs-CZ" altLang="cs-CZ" sz="2400" dirty="0"/>
              <a:t> ligand chloridových kanálů. Chloridové ionty vniklé do buňky vyvolají potenciálovou změnu membrány v záporném smyslu, jejímž důsledkem je </a:t>
            </a:r>
            <a:r>
              <a:rPr lang="cs-CZ" altLang="cs-CZ" sz="2400" dirty="0" err="1"/>
              <a:t>hyperpolarizace</a:t>
            </a:r>
            <a:r>
              <a:rPr lang="cs-CZ" altLang="cs-CZ" sz="2400" dirty="0"/>
              <a:t> membrány (inhibiční postsynaptický potenciál)</a:t>
            </a:r>
          </a:p>
        </p:txBody>
      </p:sp>
    </p:spTree>
    <p:extLst>
      <p:ext uri="{BB962C8B-B14F-4D97-AF65-F5344CB8AC3E}">
        <p14:creationId xmlns:p14="http://schemas.microsoft.com/office/powerpoint/2010/main" val="2829183590"/>
      </p:ext>
    </p:extLst>
  </p:cSld>
  <p:clrMapOvr>
    <a:masterClrMapping/>
  </p:clrMapOvr>
  <p:transition spd="med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Obrázek 3">
            <a:extLst>
              <a:ext uri="{FF2B5EF4-FFF2-40B4-BE49-F238E27FC236}">
                <a16:creationId xmlns:a16="http://schemas.microsoft.com/office/drawing/2014/main" id="{CB0DA8B4-F4C5-42FC-92E0-EE65869B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03312"/>
            <a:ext cx="4824412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8E6830-7152-4CD3-99A1-E33D26C9EA20}"/>
              </a:ext>
            </a:extLst>
          </p:cNvPr>
          <p:cNvSpPr txBox="1"/>
          <p:nvPr/>
        </p:nvSpPr>
        <p:spPr>
          <a:xfrm>
            <a:off x="7248128" y="1844825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EPSP = excitační postsynaptický potenciál</a:t>
            </a:r>
          </a:p>
          <a:p>
            <a:r>
              <a:rPr lang="cs-CZ" sz="1800" dirty="0"/>
              <a:t>Vede k depolarizaci otevřením sodíkových kanálů.</a:t>
            </a:r>
          </a:p>
          <a:p>
            <a:endParaRPr lang="cs-CZ" sz="1800" dirty="0"/>
          </a:p>
          <a:p>
            <a:r>
              <a:rPr lang="cs-CZ" sz="1800" dirty="0"/>
              <a:t>IPSP = inhibiční postsynaptický potenciál</a:t>
            </a:r>
          </a:p>
          <a:p>
            <a:r>
              <a:rPr lang="cs-CZ" sz="1800" dirty="0"/>
              <a:t>Vede k </a:t>
            </a:r>
            <a:r>
              <a:rPr lang="cs-CZ" sz="1800" dirty="0" err="1"/>
              <a:t>hyperpolarizaci</a:t>
            </a:r>
            <a:r>
              <a:rPr lang="cs-CZ" sz="1800" dirty="0"/>
              <a:t> otevřením chloridových kanálů.</a:t>
            </a:r>
          </a:p>
          <a:p>
            <a:endParaRPr lang="cs-CZ" sz="1800" dirty="0"/>
          </a:p>
          <a:p>
            <a:r>
              <a:rPr lang="cs-CZ" sz="1800" dirty="0"/>
              <a:t>EPSP a IPSP se mohou vzájemně kompenzovat.</a:t>
            </a:r>
            <a:endParaRPr lang="en-GB" sz="1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9A001C0-4992-4631-AE62-C74894D027F3}"/>
              </a:ext>
            </a:extLst>
          </p:cNvPr>
          <p:cNvSpPr/>
          <p:nvPr/>
        </p:nvSpPr>
        <p:spPr>
          <a:xfrm>
            <a:off x="333044" y="101462"/>
            <a:ext cx="11525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Excitační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a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inhibiční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postsynaptický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potenciál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90083"/>
      </p:ext>
    </p:extLst>
  </p:cSld>
  <p:clrMapOvr>
    <a:masterClrMapping/>
  </p:clrMapOvr>
  <p:transition spd="med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9">
            <a:extLst>
              <a:ext uri="{FF2B5EF4-FFF2-40B4-BE49-F238E27FC236}">
                <a16:creationId xmlns:a16="http://schemas.microsoft.com/office/drawing/2014/main" id="{B03BCCBA-7E88-40E4-80DA-574CDB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3429001"/>
            <a:ext cx="1963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cs-CZ" sz="4000">
              <a:solidFill>
                <a:srgbClr val="FFFFCC"/>
              </a:solidFill>
            </a:endParaRPr>
          </a:p>
        </p:txBody>
      </p:sp>
      <p:pic>
        <p:nvPicPr>
          <p:cNvPr id="100356" name="Picture 11" descr="sumace vzruchů">
            <a:extLst>
              <a:ext uri="{FF2B5EF4-FFF2-40B4-BE49-F238E27FC236}">
                <a16:creationId xmlns:a16="http://schemas.microsoft.com/office/drawing/2014/main" id="{2D9F6784-ECE2-4A3D-97BA-572C15A0CD5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5812" y="1273231"/>
            <a:ext cx="5453374" cy="4667871"/>
          </a:xfrm>
        </p:spPr>
      </p:pic>
      <p:pic>
        <p:nvPicPr>
          <p:cNvPr id="100357" name="Obrázek 1">
            <a:extLst>
              <a:ext uri="{FF2B5EF4-FFF2-40B4-BE49-F238E27FC236}">
                <a16:creationId xmlns:a16="http://schemas.microsoft.com/office/drawing/2014/main" id="{EEE89F78-5F8F-483A-BF99-8D6445CB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7961"/>
          <a:stretch>
            <a:fillRect/>
          </a:stretch>
        </p:blipFill>
        <p:spPr bwMode="auto">
          <a:xfrm>
            <a:off x="7132965" y="1435867"/>
            <a:ext cx="3703199" cy="45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92AD4AD-3F2A-40C4-9FB1-61E94DA751D7}"/>
              </a:ext>
            </a:extLst>
          </p:cNvPr>
          <p:cNvSpPr/>
          <p:nvPr/>
        </p:nvSpPr>
        <p:spPr>
          <a:xfrm>
            <a:off x="3880312" y="279400"/>
            <a:ext cx="4259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Sumace</a:t>
            </a:r>
            <a:r>
              <a:rPr lang="en-GB" sz="4000" b="1" kern="1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GB" sz="4000" b="1" kern="1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lt"/>
                <a:cs typeface="+mj-lt"/>
              </a:rPr>
              <a:t>vzruchů</a:t>
            </a:r>
            <a:endParaRPr lang="en-GB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56837"/>
      </p:ext>
    </p:extLst>
  </p:cSld>
  <p:clrMapOvr>
    <a:masterClrMapping/>
  </p:clrMapOvr>
  <p:transition spd="med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2DD8804-0F49-4430-B766-7B5C0FAC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58924" cy="451576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Shrnutí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7CC107B-B38E-4DCD-9548-962771C5F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6042" y="1412876"/>
            <a:ext cx="9112468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Elektrické jevy na biologických membránách mají rozhodující význam pro funkci vzrušivých tkání.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Klidový membránový potenciál (fyzikálně správně: membránové napětí) je důsledkem nerovnoměrného rozložení iontů na obou stranách membrány.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Toto je udržováno dvěma základními mechanismy: selektivně propustnými kanály a přenašečovými systémy. Oba systémy jsou bílkovinné povahy.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Změny membránového napětí po podráždění označujeme jako činnostní (akční) potenciál.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Membrána prochází po podráždění dvěma fázemi: depolarizací – spojenou s vtokem sodných iontů do buňky a následnou repolarizací – spojenou s výtokem draselných iontů z buňky.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 refrakterní fázi je membrána buď zcela nebo částečně nedráždivá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Synapse představuje místo spojení dvou buněk, umožňující přenos činnostního potenciálu.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57378"/>
      </p:ext>
    </p:extLst>
  </p:cSld>
  <p:clrMapOvr>
    <a:masterClrMapping/>
  </p:clrMapOvr>
  <p:transition spd="med"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0" name="Rectangle 2">
            <a:extLst>
              <a:ext uri="{FF2B5EF4-FFF2-40B4-BE49-F238E27FC236}">
                <a16:creationId xmlns:a16="http://schemas.microsoft.com/office/drawing/2014/main" id="{0217847E-31C5-48B1-B9D1-CC04B10B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836614"/>
            <a:ext cx="8135938" cy="496887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800" dirty="0">
                <a:solidFill>
                  <a:srgbClr val="0000DC"/>
                </a:solidFill>
              </a:rPr>
              <a:t>Auto</a:t>
            </a:r>
            <a:r>
              <a:rPr lang="cs-CZ" altLang="cs-CZ" sz="2800" dirty="0" err="1">
                <a:solidFill>
                  <a:srgbClr val="0000DC"/>
                </a:solidFill>
              </a:rPr>
              <a:t>ři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en-GB" altLang="cs-CZ" sz="2800" b="1" dirty="0"/>
              <a:t>Vojtěch Mornstein, </a:t>
            </a:r>
            <a:r>
              <a:rPr lang="cs-CZ" altLang="cs-CZ" sz="2800" b="1" dirty="0"/>
              <a:t>Katarína Kozlíková, </a:t>
            </a:r>
            <a:r>
              <a:rPr lang="en-GB" altLang="cs-CZ" sz="2800" b="1" dirty="0"/>
              <a:t>Ivo Hrazdira, Veronika </a:t>
            </a:r>
            <a:r>
              <a:rPr lang="en-GB" altLang="cs-CZ" sz="2800" b="1" dirty="0" err="1"/>
              <a:t>Ostatn</a:t>
            </a:r>
            <a:r>
              <a:rPr lang="cs-CZ" altLang="cs-CZ" sz="2800" b="1" dirty="0"/>
              <a:t>á</a:t>
            </a: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br>
              <a:rPr lang="en-GB" altLang="cs-CZ" sz="2800" dirty="0">
                <a:solidFill>
                  <a:srgbClr val="FFFFCC"/>
                </a:solidFill>
              </a:rPr>
            </a:br>
            <a:r>
              <a:rPr lang="cs-CZ" altLang="cs-CZ" sz="2800" dirty="0">
                <a:solidFill>
                  <a:srgbClr val="0000DC"/>
                </a:solidFill>
              </a:rPr>
              <a:t>Poslední revize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r>
              <a:rPr lang="cs-CZ" altLang="cs-CZ" sz="2800" dirty="0">
                <a:solidFill>
                  <a:srgbClr val="0000DC"/>
                </a:solidFill>
              </a:rPr>
              <a:t>září</a:t>
            </a:r>
            <a:r>
              <a:rPr lang="en-GB" altLang="cs-CZ" sz="2800" dirty="0"/>
              <a:t> 20</a:t>
            </a:r>
            <a:r>
              <a:rPr lang="cs-CZ" altLang="cs-CZ" sz="2800" dirty="0"/>
              <a:t>24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848631441"/>
      </p:ext>
    </p:extLst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80D8CD0-CCE3-4B7E-B157-4EBB72A9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889" y="180179"/>
            <a:ext cx="472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chemeClr val="accent1"/>
                </a:solidFill>
              </a:rPr>
              <a:t>Dráždivost</a:t>
            </a:r>
            <a:r>
              <a:rPr lang="cs-CZ" altLang="cs-CZ" sz="4800" b="1" dirty="0">
                <a:solidFill>
                  <a:srgbClr val="FFCC66"/>
                </a:solidFill>
              </a:rPr>
              <a:t> </a:t>
            </a:r>
            <a:endParaRPr lang="cs-CZ" altLang="cs-CZ" sz="4800" dirty="0">
              <a:solidFill>
                <a:srgbClr val="FFCC66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E0AC41C-E753-43F7-BF98-3F5FDFD79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57339"/>
            <a:ext cx="86407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anose="02020603050405020304" pitchFamily="18" charset="0"/>
              <a:buChar char="•"/>
            </a:pPr>
            <a:r>
              <a:rPr lang="cs-CZ" altLang="cs-CZ" sz="2400" b="1" dirty="0"/>
              <a:t>Specifická vlastnost všech živých systémů reagovat určitým způsobem na nějaký podnět.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Důležitá podmínka adaptace živého organizmu na prostředí.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Zvláště významná je tato vlastnost u smyslových buněk a u tzv. vzrušivých tkání (nervové a svalové).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/>
              <a:t>Každý typ vzrušivé tkáně reaguje nejsnáze na určitý energetický impuls (adekvátní podnět). Jiným energetickým impulsem lze sice také vyvolat podráždění, ale až při mnohem vyšší energii impulsu (neadekvátní podnět).</a:t>
            </a:r>
          </a:p>
        </p:txBody>
      </p:sp>
    </p:spTree>
    <p:extLst>
      <p:ext uri="{BB962C8B-B14F-4D97-AF65-F5344CB8AC3E}">
        <p14:creationId xmlns:p14="http://schemas.microsoft.com/office/powerpoint/2010/main" val="3309497659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17E3FB-AE68-4CCE-A5B7-BCF1FEADB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235" y="765175"/>
            <a:ext cx="8781153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00DC"/>
                </a:solidFill>
              </a:rPr>
              <a:t>Distribuce iontů v extracelulárním a intracelulárním prostředí svalové buňky</a:t>
            </a:r>
          </a:p>
        </p:txBody>
      </p:sp>
      <p:pic>
        <p:nvPicPr>
          <p:cNvPr id="16387" name="Obrázek 1">
            <a:extLst>
              <a:ext uri="{FF2B5EF4-FFF2-40B4-BE49-F238E27FC236}">
                <a16:creationId xmlns:a16="http://schemas.microsoft.com/office/drawing/2014/main" id="{232AF24E-6348-443D-A79D-B22205BC9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>
            <a:fillRect/>
          </a:stretch>
        </p:blipFill>
        <p:spPr bwMode="auto">
          <a:xfrm>
            <a:off x="1776965" y="2339975"/>
            <a:ext cx="5918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C521C88-2C3D-4A61-923A-86BC72ACF71D}"/>
              </a:ext>
            </a:extLst>
          </p:cNvPr>
          <p:cNvSpPr txBox="1"/>
          <p:nvPr/>
        </p:nvSpPr>
        <p:spPr>
          <a:xfrm>
            <a:off x="5295569" y="5568950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/>
              <a:t>Hlavní transportní mechanismy trochu podrobněji. </a:t>
            </a:r>
          </a:p>
          <a:p>
            <a:pPr>
              <a:defRPr/>
            </a:pPr>
            <a:r>
              <a:rPr lang="cs-CZ" sz="1400" dirty="0"/>
              <a:t>SR – </a:t>
            </a:r>
            <a:r>
              <a:rPr lang="cs-CZ" sz="1400" dirty="0" err="1"/>
              <a:t>sarkoplasmické</a:t>
            </a:r>
            <a:r>
              <a:rPr lang="cs-CZ" sz="1400" dirty="0"/>
              <a:t> retikulum</a:t>
            </a:r>
          </a:p>
        </p:txBody>
      </p:sp>
    </p:spTree>
    <p:extLst>
      <p:ext uri="{BB962C8B-B14F-4D97-AF65-F5344CB8AC3E}">
        <p14:creationId xmlns:p14="http://schemas.microsoft.com/office/powerpoint/2010/main" val="2244577082"/>
      </p:ext>
    </p:extLst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E9E0447-233B-492E-A620-A6ED78C9C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5640125" cy="715962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Přenašečové systémy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00B63A4-C1BD-49E7-9404-13976959C4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341438"/>
            <a:ext cx="8002587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membránách buněk bylo odhaleno více přenašečových systémů. Jeden z nich, označovaný jako </a:t>
            </a:r>
            <a:r>
              <a:rPr lang="cs-CZ" altLang="cs-CZ" sz="2000" i="1" dirty="0" err="1"/>
              <a:t>sodíková-draslíková</a:t>
            </a:r>
            <a:r>
              <a:rPr lang="cs-CZ" altLang="cs-CZ" sz="2000" i="1" dirty="0"/>
              <a:t> pumpa </a:t>
            </a:r>
            <a:r>
              <a:rPr lang="cs-CZ" altLang="cs-CZ" sz="2000" dirty="0"/>
              <a:t>(</a:t>
            </a:r>
            <a:r>
              <a:rPr lang="cs-CZ" altLang="cs-CZ" sz="2000" i="1" dirty="0"/>
              <a:t>Na/K pumpa </a:t>
            </a:r>
            <a:r>
              <a:rPr lang="cs-CZ" altLang="cs-CZ" sz="2000" dirty="0"/>
              <a:t>nebo</a:t>
            </a:r>
            <a:r>
              <a:rPr lang="cs-CZ" altLang="cs-CZ" sz="2000" i="1" dirty="0"/>
              <a:t> Na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-K</a:t>
            </a:r>
            <a:r>
              <a:rPr lang="cs-CZ" altLang="cs-CZ" sz="2000" i="1" baseline="30000" dirty="0"/>
              <a:t>+</a:t>
            </a:r>
            <a:r>
              <a:rPr lang="cs-CZ" altLang="cs-CZ" sz="2000" i="1" dirty="0"/>
              <a:t>-ATP-</a:t>
            </a:r>
            <a:r>
              <a:rPr lang="cs-CZ" altLang="cs-CZ" sz="2000" i="1" dirty="0" err="1"/>
              <a:t>áza</a:t>
            </a:r>
            <a:r>
              <a:rPr lang="cs-CZ" altLang="cs-CZ" sz="2000" dirty="0"/>
              <a:t>) má však pro vytvoření podmínek vzniku membránového napětí zcela základní význam.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Vytěsňuje </a:t>
            </a:r>
            <a:r>
              <a:rPr lang="cs-CZ" altLang="cs-CZ" sz="2000" i="1" dirty="0"/>
              <a:t>Na</a:t>
            </a:r>
            <a:r>
              <a:rPr lang="cs-CZ" altLang="cs-CZ" sz="2000" dirty="0"/>
              <a:t>-ionty z buňky výměnou za </a:t>
            </a:r>
            <a:r>
              <a:rPr lang="cs-CZ" altLang="cs-CZ" sz="2000" i="1" dirty="0"/>
              <a:t>K</a:t>
            </a:r>
            <a:r>
              <a:rPr lang="cs-CZ" altLang="cs-CZ" sz="2000" dirty="0"/>
              <a:t>-ionty a tím zajišťuje, že koncentrace obou zúčastněných iontů v intracelulárním a extracelulárním prostředí (budeme je značit </a:t>
            </a:r>
            <a:r>
              <a:rPr lang="cs-CZ" altLang="cs-CZ" sz="2000" i="1" dirty="0"/>
              <a:t>[Na+], [K+] </a:t>
            </a:r>
            <a:r>
              <a:rPr lang="cs-CZ" altLang="cs-CZ" sz="2000" dirty="0"/>
              <a:t>a odlišíme je indexy </a:t>
            </a:r>
            <a:r>
              <a:rPr lang="cs-CZ" altLang="cs-CZ" sz="2000" i="1" dirty="0"/>
              <a:t>i</a:t>
            </a:r>
            <a:r>
              <a:rPr lang="cs-CZ" altLang="cs-CZ" sz="2000" dirty="0"/>
              <a:t>, </a:t>
            </a:r>
            <a:r>
              <a:rPr lang="cs-CZ" altLang="cs-CZ" sz="2000" i="1" dirty="0"/>
              <a:t>e</a:t>
            </a:r>
            <a:r>
              <a:rPr lang="cs-CZ" altLang="cs-CZ" sz="2000" dirty="0"/>
              <a:t>) jsou rozdílné, přičemž  platí: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18CA8643-01D1-4B3C-9613-D445AF81DE2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619762"/>
              </p:ext>
            </p:extLst>
          </p:nvPr>
        </p:nvGraphicFramePr>
        <p:xfrm>
          <a:off x="2536826" y="4003510"/>
          <a:ext cx="69135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400300" imgH="241300" progId="Equation.3">
                  <p:embed/>
                </p:oleObj>
              </mc:Choice>
              <mc:Fallback>
                <p:oleObj name="Rovnice" r:id="rId3" imgW="2400300" imgH="2413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18CA8643-01D1-4B3C-9613-D445AF81DE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4003510"/>
                        <a:ext cx="6913562" cy="695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6">
            <a:extLst>
              <a:ext uri="{FF2B5EF4-FFF2-40B4-BE49-F238E27FC236}">
                <a16:creationId xmlns:a16="http://schemas.microsoft.com/office/drawing/2014/main" id="{FC9AC4A6-D4BC-4C25-AE7D-8BCFD558C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70" y="4835855"/>
            <a:ext cx="82966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Funkce </a:t>
            </a:r>
            <a:r>
              <a:rPr lang="cs-CZ" altLang="cs-CZ" sz="2000" i="1" dirty="0"/>
              <a:t>Na/K </a:t>
            </a:r>
            <a:r>
              <a:rPr lang="cs-CZ" altLang="cs-CZ" sz="2000" dirty="0"/>
              <a:t>pumpy vyžaduje stálý přísun energie, kterou molekulám přenašeče poskytují v intracelulárním prostředí přítomné molekuly adenosintrifosfátu (</a:t>
            </a:r>
            <a:r>
              <a:rPr lang="cs-CZ" altLang="cs-CZ" sz="2000" i="1" dirty="0"/>
              <a:t>ATP</a:t>
            </a:r>
            <a:r>
              <a:rPr lang="cs-CZ" altLang="cs-CZ" sz="2000" dirty="0"/>
              <a:t>).</a:t>
            </a: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215591"/>
      </p:ext>
    </p:extLst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6FA6841-4B53-4B96-A2EB-D03C698FB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14" y="306387"/>
            <a:ext cx="9144000" cy="584201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Princip </a:t>
            </a:r>
            <a:r>
              <a:rPr lang="cs-CZ" altLang="cs-CZ" sz="4000" b="1" dirty="0" err="1"/>
              <a:t>sodíkové-draslíkové</a:t>
            </a:r>
            <a:r>
              <a:rPr lang="cs-CZ" altLang="cs-CZ" sz="4000" b="1" dirty="0"/>
              <a:t> pumpy</a:t>
            </a: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D8E9FFE1-A6CF-42A9-9545-45554C6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51" y="3111335"/>
            <a:ext cx="33403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/>
              <a:t>Na vnější straně membrány dojde k uvolnění sodných iontů  a ke konformační změně přenašečové molekuly, na niž se naváží draselné ionty, které jsou přeneseny dovnitř buňky. (jedna  z nesčetných vizualizací).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4F0FE7B9-13BD-44C4-BF13-9A6353B98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0272"/>
          <a:stretch>
            <a:fillRect/>
          </a:stretch>
        </p:blipFill>
        <p:spPr>
          <a:xfrm>
            <a:off x="1782364" y="1427162"/>
            <a:ext cx="6016625" cy="510698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62" b="10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79039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944C449-14F3-4CF7-A7EC-763AC66D3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Kanály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7545FAE-269E-464F-A09A-B656BC7D6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600" y="1285781"/>
            <a:ext cx="8785225" cy="24115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Jsou to bílkovinné molekuly se složitou kvartérní strukturou, avšak na rozdíl od přenašečů, které mají pevná vazebná místa pro přenášené ionty, vytvářejí v membráně póry prostupné pro vodu. Otevírání a uzavírání těchto kanálů (tzv. </a:t>
            </a:r>
            <a:r>
              <a:rPr lang="cs-CZ" altLang="cs-CZ" sz="2200" dirty="0">
                <a:solidFill>
                  <a:srgbClr val="FF0000"/>
                </a:solidFill>
              </a:rPr>
              <a:t>vrátkování - </a:t>
            </a:r>
            <a:r>
              <a:rPr lang="cs-CZ" altLang="cs-CZ" sz="2200" i="1" dirty="0" err="1">
                <a:solidFill>
                  <a:srgbClr val="FF0000"/>
                </a:solidFill>
              </a:rPr>
              <a:t>gating</a:t>
            </a:r>
            <a:r>
              <a:rPr lang="cs-CZ" altLang="cs-CZ" sz="2200" dirty="0"/>
              <a:t>) se může dít několika mechanismy. Vedle změn elektrického pole je vrátkování některých  kanálů ovládáno jinými podněty (chemickou vazbou látek, mechanickým napětím aj.). </a:t>
            </a:r>
          </a:p>
        </p:txBody>
      </p:sp>
      <p:pic>
        <p:nvPicPr>
          <p:cNvPr id="22532" name="Obrázek 1">
            <a:extLst>
              <a:ext uri="{FF2B5EF4-FFF2-40B4-BE49-F238E27FC236}">
                <a16:creationId xmlns:a16="http://schemas.microsoft.com/office/drawing/2014/main" id="{18DA555F-7C3D-413D-A73D-E4C6AFC1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8751" r="4391" b="14441"/>
          <a:stretch>
            <a:fillRect/>
          </a:stretch>
        </p:blipFill>
        <p:spPr bwMode="auto">
          <a:xfrm rot="5400000">
            <a:off x="8213612" y="3489176"/>
            <a:ext cx="35067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B58D83B-BA78-4476-A3F5-AF4BB05A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3646081"/>
            <a:ext cx="6261825" cy="28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Průchod iontů celým kanálem nelze považovat za volnou difuzi. Většina kanálů je totiž charakterizována větší či menší selektivitou v propustnosti iontů.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V tomto smyslu hovoříme o sodíkových, draslíkových, vápníkových nebo chloridových kanálech.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altLang="cs-CZ" sz="2000" kern="0" dirty="0"/>
              <a:t>Transport iontů kanály nevyžaduje dodání energie.</a:t>
            </a:r>
          </a:p>
        </p:txBody>
      </p:sp>
    </p:spTree>
    <p:extLst>
      <p:ext uri="{BB962C8B-B14F-4D97-AF65-F5344CB8AC3E}">
        <p14:creationId xmlns:p14="http://schemas.microsoft.com/office/powerpoint/2010/main" val="2441990738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441</TotalTime>
  <Words>2779</Words>
  <Application>Microsoft Office PowerPoint</Application>
  <PresentationFormat>Širokoúhlá obrazovka</PresentationFormat>
  <Paragraphs>468</Paragraphs>
  <Slides>49</Slides>
  <Notes>48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49</vt:i4>
      </vt:variant>
    </vt:vector>
  </HeadingPairs>
  <TitlesOfParts>
    <vt:vector size="59" baseType="lpstr">
      <vt:lpstr>Arial</vt:lpstr>
      <vt:lpstr>Symbol</vt:lpstr>
      <vt:lpstr>Tahoma</vt:lpstr>
      <vt:lpstr>Times New Roman</vt:lpstr>
      <vt:lpstr>Wingdings</vt:lpstr>
      <vt:lpstr>Presentation_MU_EN</vt:lpstr>
      <vt:lpstr>Rovnice</vt:lpstr>
      <vt:lpstr>Rastrový obrázek</vt:lpstr>
      <vt:lpstr>Equation</vt:lpstr>
      <vt:lpstr>Rastrový obraz</vt:lpstr>
      <vt:lpstr>Přednášky z lékařské biofyziky</vt:lpstr>
      <vt:lpstr>Bioelektrické jevy</vt:lpstr>
      <vt:lpstr>Biologická membrána</vt:lpstr>
      <vt:lpstr>Struktura membrány</vt:lpstr>
      <vt:lpstr>Prezentace aplikace PowerPoint</vt:lpstr>
      <vt:lpstr>Distribuce iontů v extracelulárním a intracelulárním prostředí svalové buňky</vt:lpstr>
      <vt:lpstr>Přenašečové systémy</vt:lpstr>
      <vt:lpstr>Princip sodíkové-draslíkové pumpy</vt:lpstr>
      <vt:lpstr>Kanály</vt:lpstr>
      <vt:lpstr>Elektrické a chemické vrátkování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Činnostní (akční) potenciál (1)</vt:lpstr>
      <vt:lpstr>Činnostní (akční)  potenciál (2) (na nervovém vlákně – axonu)</vt:lpstr>
      <vt:lpstr>Mechanismus spuštění činnostního potenciálu  u neuronů a příčně pruhovaných svalů</vt:lpstr>
      <vt:lpstr>Prezentace aplikace PowerPoint</vt:lpstr>
      <vt:lpstr>Prezentace aplikace PowerPoint</vt:lpstr>
      <vt:lpstr>Činnostní potenciál</vt:lpstr>
      <vt:lpstr>Prezentace aplikace PowerPoint</vt:lpstr>
      <vt:lpstr>Šíření činnostního potenciálu</vt:lpstr>
      <vt:lpstr>Prezentace aplikace PowerPoint</vt:lpstr>
      <vt:lpstr>Příklady činnostních potenciálů</vt:lpstr>
      <vt:lpstr>Prezentace aplikace PowerPoint</vt:lpstr>
      <vt:lpstr>Definice synapse</vt:lpstr>
      <vt:lpstr>Prezentace aplikace PowerPoint</vt:lpstr>
      <vt:lpstr>Prezentace aplikace PowerPoint</vt:lpstr>
      <vt:lpstr>Prezentace aplikace PowerPoint</vt:lpstr>
      <vt:lpstr>Synaptické mediátory (neurotransmitery)</vt:lpstr>
      <vt:lpstr>Prezentace aplikace PowerPoint</vt:lpstr>
      <vt:lpstr>Prezentace aplikace PowerPoint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29</cp:revision>
  <cp:lastPrinted>1601-01-01T00:00:00Z</cp:lastPrinted>
  <dcterms:created xsi:type="dcterms:W3CDTF">2021-03-11T09:35:23Z</dcterms:created>
  <dcterms:modified xsi:type="dcterms:W3CDTF">2024-09-10T08:46:20Z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