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66"/>
  </p:notesMasterIdLst>
  <p:handoutMasterIdLst>
    <p:handoutMasterId r:id="rId67"/>
  </p:handoutMasterIdLst>
  <p:sldIdLst>
    <p:sldId id="256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6" r:id="rId61"/>
    <p:sldId id="317" r:id="rId62"/>
    <p:sldId id="318" r:id="rId63"/>
    <p:sldId id="319" r:id="rId64"/>
    <p:sldId id="320" r:id="rId6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64" d="100"/>
          <a:sy n="64" d="100"/>
        </p:scale>
        <p:origin x="712" y="48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05FC8A86-F541-4349-B36D-38BA7B7F90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786743-6D4C-4714-9D51-B3D09D3879B7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2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CD9EF6B8-CCC5-4ADA-93FC-16308C3021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8EBA8E31-3925-4C6D-AC7F-0EA30DF94B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289D4D42-4710-4133-B0E2-8A263B107B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FB47911-5D73-4606-B89A-301E3F2CEE19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11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5854C6CF-0505-48F1-9284-D7903A3ED7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69FD93F9-4BB6-4C4B-A321-D59C19E26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991590AA-D308-4D77-82D7-556C74CE42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C23536-AF9C-4454-8B6D-6BF0D4E2C4C4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12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14A18C7B-6DB3-4C4A-8F3D-DC34C6A490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4DB0169C-FDB5-4D1B-88FA-184E2666C5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F2C342FD-1B5A-4277-9D7A-ADE32FF34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398F4A-19E5-438C-A68F-0000E6D17F67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13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E8189D19-3EEC-4DC1-A425-9A2EF81988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C8614CD9-EA50-4CF4-988D-4859E679A9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21DE6561-7174-4DD7-9F1F-2E84095CEC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DE4518-94CD-4F86-8293-54EC5E66E2FF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14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FEFAE4F0-306C-40F9-8295-7C89295AD4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CA2AFD93-D23A-4C96-8D0E-A39243F46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0FCCDB24-5E63-47BD-8D31-1A57B6C332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B482FA-6B32-4DF0-B1C2-DF1530EDD2A1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15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8EB40F1B-7DB6-4A1F-ADC1-BA71EC7F04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CAD31935-3C09-4E77-8288-3DA8861E8F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E6DF6878-A043-4A25-93FE-DE0B4024DD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CA6DFD-679C-4B67-84B4-75E571250F48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16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25CF8FBB-80AD-4844-A7C3-984FA015C9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8F5E44E6-1403-44EB-855F-60614989DD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98BA68D0-5502-4807-BB62-A28ECC6453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6BD8CA-7FA6-443B-94B3-8630E08BCCC1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17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38D0D57B-8FFE-45D9-A70C-66D471AC60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261773FE-B313-4302-BA25-F7BBFE632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FD140D2C-D8CD-44A4-9C78-FD168D54EE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1ECD63-D655-4F51-8B0A-C41A9C16FD59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18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7562A7B1-8335-41AB-A031-C167BD2C65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EA10FDE0-85B6-4C2D-B4F1-79187BCAA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08A3738D-74AC-47B1-BF5B-1761AC9A40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67CD13-800E-4200-95EF-572477470F04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19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14107107-5906-4682-8175-31B44D5D70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B3DABF01-4756-419E-85E7-F393FC881B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E124A97F-18B6-4A51-B0ED-11CD4FF085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C4D897-EDC4-4134-B46D-496CA9924F90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20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C8E45749-203A-4D59-BD04-9F3397C458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58765C8E-63BB-4621-B86C-40ABA106A4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B0838622-AE81-4FDD-B0ED-39A3C6336A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C3ED3D-6813-461C-B8CE-3A61F9456ECF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3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16FC4BCB-8882-45BF-AD71-51844E4489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8EC0592D-E7FE-40F0-BCEE-99FB793C8B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89D095A6-FE05-423D-8A85-2330C31DDF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9BE426-6981-4160-9012-D964001458C3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21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4C55BCDD-FF71-4999-B99C-A1D461F189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1121DF44-DB6C-4599-9856-5FE55B07A4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BD18F07B-DDE1-478E-ABB9-DEF55D0E81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783F0D-C22D-4848-9A11-2527267D902A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22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6FA17CCE-CF66-47CF-88F4-8215F3E7D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759C5047-362E-481D-89B8-6E2648D4E2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F0E1F065-62AA-4276-85A3-03F3B0D06A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08C9D5-EE98-4860-A8C0-7EC47995E78D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23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EAC19B31-88B5-4FCD-9F65-D5D0348471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9300EC9C-AD61-4064-ABB7-21A97447B1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56CA508F-B3EE-4D93-9272-254B69556C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5F61766-234D-4E13-B1CC-FE72BDBEB5F1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24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9C4D3491-A6EA-4AA0-980D-B25074AFD4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17002364-69EB-4F46-A69E-A7F2900699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8BDC8622-EF73-42AD-B0FE-D6944A5CB8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AD8465-E9B0-43D0-AD72-F21E69769FF8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25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23CEDCFD-5831-4DD5-9C5C-AFB8E0E7C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5A197F1F-6E60-4BF3-AA1E-2758AE0D6B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DF47A809-6CB6-4CC4-84C2-C81D746093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5C5B14-A033-404C-9DE3-8FC1B652432E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26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22A49C94-87B3-4DB7-AEF8-1544250BCC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CB9FE32F-CAE7-4B3C-A3B7-068FE56ECA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34EB0842-377A-46FA-9EF1-9BC0C42F14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FCE726E-515E-47AB-BD2C-984107E54DFB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27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7A4132A7-93DB-4D40-95C5-2C5DAABB23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8E979802-41AA-4E3A-9D7A-034353674C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1CE2C63B-5171-420F-B2CC-E52CAEA3EF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756371-B666-4A6B-9CFF-FD1604A0E47C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28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00538C62-3F3A-4D0D-B610-470E816A49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8983A3ED-1B4A-410D-9BB9-D7C8A0483D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82D59A7B-439F-403A-B9AD-565E5C5955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E72A02-4EA6-4D47-8FE7-B15F11B1C9F8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29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B5A36C58-60CB-42BA-A820-AFC62E32A0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A0EA3763-2F0D-4143-BFEB-BF0CA9D299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5866C213-57C2-481B-BFA9-90D1D25467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4D83FF-062F-4EE2-A961-41F091BDE721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30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5AD44446-B5D7-4758-8527-293931E769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94A80E75-F48B-431F-8816-DA330F8CF8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87573731-7E0F-4F2D-A6D4-A43039C207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6AE0521-6CA2-41C0-A66E-752C32876F7B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4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B9E4A74B-F628-4A1B-A9E5-CFEBD096A8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F9CEF027-1C5A-4275-9DA2-49E4746E24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92836077-7665-4C9A-A2D1-B337F205CE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FE8FA6-3A70-49C1-A733-A467A1738E5A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31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0767BA11-F98F-473F-BDBE-7862101781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EA9026D2-42D8-46FE-AC0F-708DA6B881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2BF0AB96-0A70-49A0-9A6E-92AEE7751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8A4C12-0A73-4875-846B-BCB503B496E7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32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7585E0C4-635D-4B1C-B9EB-1ECA2CAB47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CD1C600E-A5F3-4AA8-AD04-096BE5F12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EA71D75A-54ED-4B9A-B540-9BD49AE06E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33FACC-63B5-40D7-B0B3-208DB7481742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33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0FB6A60F-AB3B-4E24-A67F-BDE10BF168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8F4B215E-3713-4FA0-8F10-EB2E6A2886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E42D41E6-9C8A-4866-8611-77DF405C4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5D4CB8B-4BE2-4DC4-BAD0-8D2A625075F8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34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14691" name="Rectangle 1026">
            <a:extLst>
              <a:ext uri="{FF2B5EF4-FFF2-40B4-BE49-F238E27FC236}">
                <a16:creationId xmlns:a16="http://schemas.microsoft.com/office/drawing/2014/main" id="{5E4D1281-0755-4B25-8AD6-F42FE86056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4692" name="Rectangle 1027">
            <a:extLst>
              <a:ext uri="{FF2B5EF4-FFF2-40B4-BE49-F238E27FC236}">
                <a16:creationId xmlns:a16="http://schemas.microsoft.com/office/drawing/2014/main" id="{2813F803-FEE1-4545-B326-B89A431DFF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A8D7B2B7-30C4-42B8-9689-1B65ED4482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095089-5C09-4A77-9FA7-729BC6EEA558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35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16739" name="Rectangle 1026">
            <a:extLst>
              <a:ext uri="{FF2B5EF4-FFF2-40B4-BE49-F238E27FC236}">
                <a16:creationId xmlns:a16="http://schemas.microsoft.com/office/drawing/2014/main" id="{3B22A92D-8F6F-4490-A978-B0042D3E98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6740" name="Rectangle 1027">
            <a:extLst>
              <a:ext uri="{FF2B5EF4-FFF2-40B4-BE49-F238E27FC236}">
                <a16:creationId xmlns:a16="http://schemas.microsoft.com/office/drawing/2014/main" id="{608E1FC8-700C-4DC0-8A7A-36C0C3EA7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D778B1E9-70F5-4B87-BAD7-5D448A5CB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7D54B0-D4D7-400E-A2DB-A93BABE061ED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36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17763" name="Rectangle 1026">
            <a:extLst>
              <a:ext uri="{FF2B5EF4-FFF2-40B4-BE49-F238E27FC236}">
                <a16:creationId xmlns:a16="http://schemas.microsoft.com/office/drawing/2014/main" id="{A955BEA1-3F43-4140-9C55-731EDFF162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7764" name="Rectangle 1027">
            <a:extLst>
              <a:ext uri="{FF2B5EF4-FFF2-40B4-BE49-F238E27FC236}">
                <a16:creationId xmlns:a16="http://schemas.microsoft.com/office/drawing/2014/main" id="{5C35DEC1-D24D-491D-950E-010C19EBA9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A8D4E8E4-EDAE-4E87-B46A-76B4FEFF0D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1944BE-1C9B-4BE2-B98E-BD762874F5DB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37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18787" name="Rectangle 1026">
            <a:extLst>
              <a:ext uri="{FF2B5EF4-FFF2-40B4-BE49-F238E27FC236}">
                <a16:creationId xmlns:a16="http://schemas.microsoft.com/office/drawing/2014/main" id="{ABBB553C-CE74-462D-99D7-9B87424D61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8" name="Rectangle 1027">
            <a:extLst>
              <a:ext uri="{FF2B5EF4-FFF2-40B4-BE49-F238E27FC236}">
                <a16:creationId xmlns:a16="http://schemas.microsoft.com/office/drawing/2014/main" id="{A01D79B3-098C-49F5-BBF7-BEDEFBF6DF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957D306D-B6A1-4366-9E5D-451DD6C7BF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14C241-2708-4F3B-99EA-A7036B4AD01E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38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19811" name="Rectangle 1026">
            <a:extLst>
              <a:ext uri="{FF2B5EF4-FFF2-40B4-BE49-F238E27FC236}">
                <a16:creationId xmlns:a16="http://schemas.microsoft.com/office/drawing/2014/main" id="{6E44D9F5-C2B4-4F5F-9684-98D920BD7E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9812" name="Rectangle 1027">
            <a:extLst>
              <a:ext uri="{FF2B5EF4-FFF2-40B4-BE49-F238E27FC236}">
                <a16:creationId xmlns:a16="http://schemas.microsoft.com/office/drawing/2014/main" id="{700AE4D4-F456-4548-AD00-130E24E42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8281EFDF-B0EF-4AE7-BD52-BDCF77ECB2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791B7A8-FF61-45CF-A786-12CAAC954E0D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39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7C92013D-F887-4DE4-8D89-9E5C3EF2D2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11FEB10F-243D-498C-8545-8DC66264F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12B837CB-E195-4F63-A500-17EE155323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5A1BCE-7435-47C8-8588-33E24A53802E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40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C64AE079-6E8B-46CA-A7F7-0FFA367A1B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F1B6818B-58B0-4324-95DF-E7D5C3F74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04006167-8F70-48AC-8F29-E349D1FF42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87F4C1-18D9-49C3-A385-CD1E1E5DEF93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5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6B8B8B4C-6D2E-41C2-8F4E-372234150C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2918D928-600E-4F2A-9510-AF5F1E3BE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BFFD3BD2-FAB7-4133-8E86-C1A88F0D4D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E40027E-B0F4-4626-A319-093F93CAF98C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41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C9390633-DB5B-441F-BD5A-D94100274B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3224A961-2548-4D84-AB0F-C9E2C52D45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D72B96BB-D66E-4DA3-9731-C92D08CDF7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8B176D-836D-4CA6-93D2-2345862B0B40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42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5B2B7549-FC98-49CD-A94E-5BED4ADA47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DD4B1DE6-69FF-4C52-B1EF-1278FD8D3A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63EB809E-3ABB-4470-B3EB-942D80CF09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F4150D-120D-4AEA-8721-A4984073ECCC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43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A47C9B95-78FF-44F5-9E48-16F17FE0D1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C963A8F3-D90E-488A-A533-966D5E7313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9122B1B1-6FC5-4FAA-A310-82DDD39168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6109C9A-3813-489B-BA45-7750797C17DF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44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79BE65F9-9D59-4EEC-B22D-4C879DEB45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957AFF77-C6EA-4778-938A-E7F00F38B8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B4F00190-64C8-4EDE-9981-AEEEC5534B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40B082-BF4E-4AF7-9F91-4AE64C4C8671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45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44178918-C6A7-4AE5-BB60-26B49BDA5E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67BB643A-5DE1-4442-B538-220A313289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0ACC6A2C-B4B5-48CE-8CBF-B11E0FB17A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BC1A2D-B250-444B-9C24-D1732F98AF49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46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B455D7B2-0476-4C96-B924-B8EC033AE1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AAC9AE9C-4467-4B00-9F8F-9F47E310D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C6EAB68A-2BEF-46FB-AA78-DFD6DE2F7F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2A563C-5FE8-425C-982A-1F610B68DA81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47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AC10327E-E694-402C-8AC4-5DC97D2FBF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B7ADFC71-1EF2-4EBB-BE56-BABBC2774E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ECE1E689-1A78-43A1-B5F7-B5F3DB444C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582E27F-114B-45D1-8BFC-1F3790771FE3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48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FF7747F3-6E63-425B-8942-7EF5E8DB32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663FD6B6-3746-42D6-A744-5C45074E75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5B380109-183A-46E5-8186-09A6233EE7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F34899-0A25-44A6-9496-7431C669DF8E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49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303BF55A-54F0-4D48-B626-FB41FB96ED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3A34BC47-9C92-4AD5-B453-1480FB0DE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B72C7A68-03F7-46FD-8296-DB043E8C54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8F13A08-9418-4173-878B-FCD5602C691B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53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A359B4E1-D3C6-4BCC-BFEC-60BE251768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65467A06-13F1-47A3-9F4E-FF438E8EF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DF8D0478-5BE2-4F76-A3A1-EC1B326B98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114601-B7B2-4C11-85AD-498B7F867D32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6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EC5F5E9D-F3CE-4F89-85D6-ED33F3940F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E7638FFE-002E-40E7-978B-4BC1A88A9A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C6F02D97-2A26-468A-B7F4-C2724EAF8F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F58245-5364-41F9-AFC3-B211E1155A2D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54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50720D95-563D-46A3-B6B6-B9C1989957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691DABD4-F554-4810-8F6B-9EB6ABC58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9C69CAD4-CB6A-4DC7-8D7F-F840B2A527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FD0960-A0FB-420F-98BD-EFF0853DFB13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55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62DAECF3-6365-4A46-9EB3-0FE9B49A4F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A5EF0FFE-578B-49F4-B318-C414C810A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>
            <a:extLst>
              <a:ext uri="{FF2B5EF4-FFF2-40B4-BE49-F238E27FC236}">
                <a16:creationId xmlns:a16="http://schemas.microsoft.com/office/drawing/2014/main" id="{65B93920-56D1-4573-9EDF-A265DD834E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19B36DA-B105-4863-A332-17D9272A9A17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56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380FC733-6C24-4CA0-A63B-97A4B6CB72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EF2D2CA2-D90F-4BEB-BFE2-0CBD04577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1A7BE518-287A-4FC4-AAD2-358E51850C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8BE37A-B9E5-424A-A47E-FF20CB68FE74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57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E0D91ABB-CC14-4270-BF70-73CBA71715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0606F49F-C8E0-42C9-A93C-E1D7E5A56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02BDCEDB-DA04-4857-95C2-2F2CBFF1C1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5312B2E-E2A4-4B43-8FC8-6F400467B048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58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id="{B7434306-4580-49A2-8507-D276DC4167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id="{D9935E39-EB33-4AD3-94B7-9BE89D9A8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>
            <a:extLst>
              <a:ext uri="{FF2B5EF4-FFF2-40B4-BE49-F238E27FC236}">
                <a16:creationId xmlns:a16="http://schemas.microsoft.com/office/drawing/2014/main" id="{5866C37F-25FA-4DE2-B7B9-D3EFBFA0D8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F04B82-36E8-48FF-9948-D8BB34A3C26C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59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id="{3FC908E0-4694-4D3C-B3F6-A96C263605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64" name="Rectangle 3">
            <a:extLst>
              <a:ext uri="{FF2B5EF4-FFF2-40B4-BE49-F238E27FC236}">
                <a16:creationId xmlns:a16="http://schemas.microsoft.com/office/drawing/2014/main" id="{27B75560-9D49-4503-B9FD-81E69CF8F7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:a16="http://schemas.microsoft.com/office/drawing/2014/main" id="{C8FF5B15-19C4-4FA4-A5CE-7D084C8563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66F78A-404B-4C76-989A-F87E1B6F7164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60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44387" name="Rectangle 2">
            <a:extLst>
              <a:ext uri="{FF2B5EF4-FFF2-40B4-BE49-F238E27FC236}">
                <a16:creationId xmlns:a16="http://schemas.microsoft.com/office/drawing/2014/main" id="{29E92853-61AF-4F47-BA45-855491FC30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4388" name="Rectangle 3">
            <a:extLst>
              <a:ext uri="{FF2B5EF4-FFF2-40B4-BE49-F238E27FC236}">
                <a16:creationId xmlns:a16="http://schemas.microsoft.com/office/drawing/2014/main" id="{4CCE3B8B-7E36-437E-8865-540BFC241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>
            <a:extLst>
              <a:ext uri="{FF2B5EF4-FFF2-40B4-BE49-F238E27FC236}">
                <a16:creationId xmlns:a16="http://schemas.microsoft.com/office/drawing/2014/main" id="{6835D559-DBD9-4E53-A290-59F9C13F7D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25CB40-02D0-412E-9A9D-C69C73C12527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61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146435" name="Rectangle 2">
            <a:extLst>
              <a:ext uri="{FF2B5EF4-FFF2-40B4-BE49-F238E27FC236}">
                <a16:creationId xmlns:a16="http://schemas.microsoft.com/office/drawing/2014/main" id="{474E97ED-AAF3-4C58-9B2C-B845A8C3C0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6436" name="Rectangle 3">
            <a:extLst>
              <a:ext uri="{FF2B5EF4-FFF2-40B4-BE49-F238E27FC236}">
                <a16:creationId xmlns:a16="http://schemas.microsoft.com/office/drawing/2014/main" id="{1EDA20CF-6CED-4050-8405-E8BDF8C4E1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42B2F64C-7D79-4CBE-BBC6-CA136580CC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047C6F-C481-4434-9AE6-94F83B745409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7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E7E5BC09-6452-47CC-968A-601E93292B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49E49065-948A-4480-9304-97F75A65FF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23B4DAD0-5DA2-4696-ABE9-6398C2DE85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0E307B-662A-42F6-B87D-DC12D37B4C58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8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18722343-3068-45AE-BCA0-65CBDDCF8C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C721EF76-899B-40BD-997D-B388A894F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27BB0B54-BEEB-4215-85A7-509C9A97BE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C1A91C-61DD-49F1-B3D0-9F7AC5C8870D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9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7FD96F9B-13A1-449C-BFE8-9972161508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4AB9B63A-F622-481D-B14E-50D83B0B6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BB7C271F-DDD7-43EB-8E7E-39C76D5C5E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C17BA0-3EDA-4DC6-BB8E-CBF7F897BF16}" type="slidenum">
              <a:rPr lang="cs-CZ" altLang="cs-CZ" b="0">
                <a:latin typeface="Times New Roman" panose="02020603050405020304" pitchFamily="18" charset="0"/>
              </a:rPr>
              <a:pPr eaLnBrk="1" hangingPunct="1"/>
              <a:t>10</a:t>
            </a:fld>
            <a:endParaRPr lang="cs-CZ" altLang="cs-CZ" b="0">
              <a:latin typeface="Times New Roman" panose="02020603050405020304" pitchFamily="18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8AC8E4DF-8EBD-450E-8FDE-4D9B2B9526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BE3CC36C-9589-4B03-A5FF-B4D55BE694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890D78B-2CBC-4A66-B1C6-F8C4A8883D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2C32825-1890-400B-9615-A636927C28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8EA0E0-7BCC-42F6-A297-83B5BCEC92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2010D-588C-43DC-AB68-9FAED648133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2379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FC4D3E-E4F8-4EB4-9D09-563A0E430B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03EB2F-6A6A-435E-A40F-DC1BAF4381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C0E5EA-F2AC-4305-9B16-9F707255AF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D7478-8AEF-4D53-B4FC-7614C6CAE63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706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F0E7265-D472-45E9-A670-9A01715D94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653990A-4FAB-433F-85C5-550C7D11D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4D9681D-C665-4237-AD66-2762477977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A7281-84B3-4999-9A87-523DB45ABF9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3239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38FDAE7-3373-4E34-A9A4-28F2B1CDCB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EEBB46F-9458-4250-A94B-946D6B32D4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A17103-738A-4926-B87F-5FD74E45B3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013CF-600B-4F65-91C7-2900D1047A1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9669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29B9E0-9208-4CCD-A39A-5FF8868E69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98346D-03F1-411C-A7AB-713B5E995A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E7F11D-5071-417C-A307-4CAF45034B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2F8AB-7448-4AC0-BB5E-DDEFDD9BA04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0552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E6A3433-3F46-4DB6-8A09-4DCD1FBEF1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A4DF459-0E7F-4E87-BA03-8556CC4B1D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A06C904-B3B1-436A-98A2-D4F8EED91F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CA4A1-1EBA-48AD-AF50-986C2486184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5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E3A2CE-18A1-4817-BF1B-8A518396DB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D882D1-E6A8-415F-B029-67D5CD1CAD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DADEA4-BA58-4B25-8360-265F467470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3B8AB-0D96-45DE-B391-ABCD832E351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2293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844D45E-DFD8-4276-BBDD-F0C667B123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D460D4D-91ED-460B-BF12-B64E6B7714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8C1722C-0507-407C-BDEB-8199461286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E3F80-D061-42E2-9F87-5326EE33B98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702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7.png"/><Relationship Id="rId4" Type="http://schemas.openxmlformats.org/officeDocument/2006/relationships/oleObject" Target="../embeddings/oleObject10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z="1200" dirty="0"/>
              <a:t>Biofyzikální ústav Lékařské fakulty</a:t>
            </a:r>
            <a:r>
              <a:rPr lang="en-GB" altLang="cs-CZ" sz="1200" dirty="0"/>
              <a:t> Masaryk</a:t>
            </a:r>
            <a:r>
              <a:rPr lang="cs-CZ" altLang="cs-CZ" sz="1200" dirty="0"/>
              <a:t>ovy univerzity, </a:t>
            </a:r>
            <a:r>
              <a:rPr lang="en-GB" altLang="cs-CZ" sz="1200" dirty="0"/>
              <a:t>Brno 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dirty="0"/>
              <a:t>Přednášky z lékařské biofyziky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z="2400" b="1" dirty="0">
                <a:solidFill>
                  <a:srgbClr val="0000DC"/>
                </a:solidFill>
              </a:rPr>
              <a:t>Ultrazvuková diagnostika</a:t>
            </a:r>
            <a:endParaRPr lang="en-GB" altLang="cs-CZ" sz="2400" b="1" dirty="0">
              <a:solidFill>
                <a:srgbClr val="0000DC"/>
              </a:solidFill>
            </a:endParaRPr>
          </a:p>
          <a:p>
            <a:endParaRPr lang="en-GB" dirty="0"/>
          </a:p>
        </p:txBody>
      </p:sp>
      <p:pic>
        <p:nvPicPr>
          <p:cNvPr id="6" name="Picture 30" descr="jaterní cysta">
            <a:extLst>
              <a:ext uri="{FF2B5EF4-FFF2-40B4-BE49-F238E27FC236}">
                <a16:creationId xmlns:a16="http://schemas.microsoft.com/office/drawing/2014/main" id="{9C664B5E-D560-45AA-912A-8A789215B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69124" y="455338"/>
            <a:ext cx="2482850" cy="1862137"/>
          </a:xfrm>
          <a:prstGeom prst="rect">
            <a:avLst/>
          </a:prstGeom>
          <a:noFill/>
        </p:spPr>
      </p:pic>
      <p:pic>
        <p:nvPicPr>
          <p:cNvPr id="7" name="Picture 27" descr="ren-perf2">
            <a:extLst>
              <a:ext uri="{FF2B5EF4-FFF2-40B4-BE49-F238E27FC236}">
                <a16:creationId xmlns:a16="http://schemas.microsoft.com/office/drawing/2014/main" id="{58610966-D2D5-4ED4-820F-75555CC87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3724" y="2689252"/>
            <a:ext cx="2533650" cy="1778000"/>
          </a:xfrm>
          <a:prstGeom prst="rect">
            <a:avLst/>
          </a:prstGeom>
          <a:noFill/>
        </p:spPr>
      </p:pic>
      <p:pic>
        <p:nvPicPr>
          <p:cNvPr id="10" name="Picture 6" descr="VÃ½sledek obrÃ¡zku pro 4d ultrasound gif">
            <a:extLst>
              <a:ext uri="{FF2B5EF4-FFF2-40B4-BE49-F238E27FC236}">
                <a16:creationId xmlns:a16="http://schemas.microsoft.com/office/drawing/2014/main" id="{AB23AF21-7393-4FDE-A9B8-56061E69AC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911" y="4439829"/>
            <a:ext cx="1730593" cy="216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číslo snímku 7">
            <a:extLst>
              <a:ext uri="{FF2B5EF4-FFF2-40B4-BE49-F238E27FC236}">
                <a16:creationId xmlns:a16="http://schemas.microsoft.com/office/drawing/2014/main" id="{315C25A0-7B25-4314-B8BD-A5CA9416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2CBB71-02A7-42F6-9DCF-B8E10A1C584D}" type="slidenum">
              <a:rPr lang="cs-CZ" altLang="cs-CZ" b="0"/>
              <a:pPr eaLnBrk="1" hangingPunct="1"/>
              <a:t>10</a:t>
            </a:fld>
            <a:endParaRPr lang="cs-CZ" altLang="cs-CZ" b="0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0AD63BF5-F43E-4318-AC03-1F00644FBA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19288" y="4221088"/>
            <a:ext cx="8496300" cy="2401962"/>
          </a:xfrm>
          <a:solidFill>
            <a:schemeClr val="bg1">
              <a:alpha val="59999"/>
            </a:schemeClr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rgbClr val="FF3300"/>
                </a:solidFill>
              </a:rPr>
              <a:t>Blízké pole</a:t>
            </a:r>
            <a:r>
              <a:rPr lang="en-GB" altLang="cs-CZ" sz="2000" dirty="0">
                <a:solidFill>
                  <a:srgbClr val="FF3300"/>
                </a:solidFill>
              </a:rPr>
              <a:t> (Fresnel</a:t>
            </a:r>
            <a:r>
              <a:rPr lang="cs-CZ" altLang="cs-CZ" sz="2000" dirty="0">
                <a:solidFill>
                  <a:srgbClr val="FF3300"/>
                </a:solidFill>
              </a:rPr>
              <a:t>ova oblast</a:t>
            </a:r>
            <a:r>
              <a:rPr lang="en-GB" altLang="cs-CZ" sz="2000" dirty="0">
                <a:solidFill>
                  <a:srgbClr val="FF3300"/>
                </a:solidFill>
              </a:rPr>
              <a:t>)</a:t>
            </a:r>
            <a:r>
              <a:rPr lang="en-GB" altLang="cs-CZ" sz="2000" dirty="0"/>
              <a:t> – </a:t>
            </a:r>
            <a:r>
              <a:rPr lang="cs-CZ" altLang="cs-CZ" sz="2000" dirty="0"/>
              <a:t>tato část UZ svazku je válcovitá</a:t>
            </a:r>
            <a:r>
              <a:rPr lang="en-GB" altLang="cs-CZ" sz="2000" b="1" dirty="0"/>
              <a:t> – </a:t>
            </a:r>
            <a:r>
              <a:rPr lang="cs-CZ" altLang="cs-CZ" sz="2000" dirty="0"/>
              <a:t>v ose svazku jsou velké rozdíly tlaku.</a:t>
            </a:r>
            <a:r>
              <a:rPr lang="en-GB" altLang="cs-CZ" sz="2000" dirty="0"/>
              <a:t> </a:t>
            </a:r>
          </a:p>
          <a:p>
            <a:pPr eaLnBrk="1" hangingPunct="1">
              <a:lnSpc>
                <a:spcPct val="10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rgbClr val="FF3300"/>
                </a:solidFill>
              </a:rPr>
              <a:t>Vzdálené pole</a:t>
            </a:r>
            <a:r>
              <a:rPr lang="en-GB" altLang="cs-CZ" sz="2000" dirty="0">
                <a:solidFill>
                  <a:srgbClr val="FF3300"/>
                </a:solidFill>
              </a:rPr>
              <a:t> (Fraunhofer</a:t>
            </a:r>
            <a:r>
              <a:rPr lang="cs-CZ" altLang="cs-CZ" sz="2000" dirty="0">
                <a:solidFill>
                  <a:srgbClr val="FF3300"/>
                </a:solidFill>
              </a:rPr>
              <a:t>ova oblast</a:t>
            </a:r>
            <a:r>
              <a:rPr lang="en-GB" altLang="cs-CZ" sz="2000" dirty="0">
                <a:solidFill>
                  <a:srgbClr val="FF3300"/>
                </a:solidFill>
              </a:rPr>
              <a:t>)</a:t>
            </a:r>
            <a:r>
              <a:rPr lang="en-GB" altLang="cs-CZ" sz="2000" dirty="0"/>
              <a:t> </a:t>
            </a:r>
            <a:r>
              <a:rPr lang="en-GB" altLang="cs-CZ" sz="2000" b="1" dirty="0"/>
              <a:t>– </a:t>
            </a:r>
            <a:r>
              <a:rPr lang="en-GB" altLang="cs-CZ" sz="2000" dirty="0"/>
              <a:t>U</a:t>
            </a:r>
            <a:r>
              <a:rPr lang="cs-CZ" altLang="cs-CZ" sz="2000" dirty="0"/>
              <a:t>Z svazek je rozbíhavý</a:t>
            </a:r>
            <a:r>
              <a:rPr lang="en-GB" altLang="cs-CZ" sz="2000" dirty="0"/>
              <a:t> – </a:t>
            </a:r>
            <a:r>
              <a:rPr lang="cs-CZ" altLang="cs-CZ" sz="2000" dirty="0"/>
              <a:t>rozložení tlaku je homogennější.</a:t>
            </a:r>
          </a:p>
          <a:p>
            <a:pPr eaLnBrk="1" hangingPunct="1">
              <a:lnSpc>
                <a:spcPct val="10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altLang="cs-CZ" sz="2000" dirty="0"/>
              <a:t>Vlevo teorie – vpravo realita (pro málo kvalitní měnič) </a:t>
            </a:r>
            <a:endParaRPr lang="en-GB" altLang="cs-CZ" sz="2000" dirty="0"/>
          </a:p>
          <a:p>
            <a:pPr eaLnBrk="1" hangingPunct="1">
              <a:lnSpc>
                <a:spcPct val="10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altLang="cs-CZ" sz="2000" dirty="0"/>
              <a:t>Zvýšení frekvence UZ nebo menší průměr měniče způsobuje zkrácení blízkého pole</a:t>
            </a:r>
            <a:r>
              <a:rPr lang="en-GB" altLang="cs-CZ" sz="2000" dirty="0"/>
              <a:t> – </a:t>
            </a:r>
            <a:r>
              <a:rPr lang="cs-CZ" altLang="cs-CZ" sz="2000" dirty="0"/>
              <a:t>rozbíhavost vzdáleného pole se zvyšuje.</a:t>
            </a:r>
            <a:endParaRPr lang="en-GB" altLang="cs-CZ" sz="2000" dirty="0"/>
          </a:p>
        </p:txBody>
      </p:sp>
      <p:pic>
        <p:nvPicPr>
          <p:cNvPr id="14344" name="Picture 8" descr="near-far field">
            <a:extLst>
              <a:ext uri="{FF2B5EF4-FFF2-40B4-BE49-F238E27FC236}">
                <a16:creationId xmlns:a16="http://schemas.microsoft.com/office/drawing/2014/main" id="{5B67F0C6-9297-4499-BE21-4488FC5EC60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6" y="1341438"/>
            <a:ext cx="4537075" cy="2533650"/>
          </a:xfrm>
          <a:noFill/>
        </p:spPr>
      </p:pic>
      <p:sp>
        <p:nvSpPr>
          <p:cNvPr id="15365" name="Text Box 4">
            <a:extLst>
              <a:ext uri="{FF2B5EF4-FFF2-40B4-BE49-F238E27FC236}">
                <a16:creationId xmlns:a16="http://schemas.microsoft.com/office/drawing/2014/main" id="{B407314B-2D16-4DDB-BC78-B7E3E47E9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7" y="299281"/>
            <a:ext cx="4745244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cs-CZ" sz="3200" dirty="0">
                <a:solidFill>
                  <a:srgbClr val="FFFF00"/>
                </a:solidFill>
              </a:rPr>
              <a:t> </a:t>
            </a:r>
            <a:r>
              <a:rPr lang="cs-CZ" altLang="cs-CZ" sz="3200" dirty="0">
                <a:solidFill>
                  <a:srgbClr val="0000DC"/>
                </a:solidFill>
              </a:rPr>
              <a:t>Blízké a vzdálené pole</a:t>
            </a:r>
            <a:endParaRPr lang="en-GB" altLang="cs-CZ" sz="3200" dirty="0">
              <a:solidFill>
                <a:srgbClr val="0000DC"/>
              </a:solidFill>
            </a:endParaRPr>
          </a:p>
        </p:txBody>
      </p:sp>
      <p:pic>
        <p:nvPicPr>
          <p:cNvPr id="14347" name="Picture 11">
            <a:extLst>
              <a:ext uri="{FF2B5EF4-FFF2-40B4-BE49-F238E27FC236}">
                <a16:creationId xmlns:a16="http://schemas.microsoft.com/office/drawing/2014/main" id="{4065682E-AC14-418A-BF5F-419B0FD7F18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3" y="1773238"/>
            <a:ext cx="3700462" cy="1428750"/>
          </a:xfrm>
          <a:noFill/>
        </p:spPr>
      </p:pic>
    </p:spTree>
    <p:extLst>
      <p:ext uri="{BB962C8B-B14F-4D97-AF65-F5344CB8AC3E}">
        <p14:creationId xmlns:p14="http://schemas.microsoft.com/office/powerpoint/2010/main" val="323608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3">
            <a:extLst>
              <a:ext uri="{FF2B5EF4-FFF2-40B4-BE49-F238E27FC236}">
                <a16:creationId xmlns:a16="http://schemas.microsoft.com/office/drawing/2014/main" id="{4ABBC1D4-67B7-4906-A2C8-21F9FC74E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725F3E-0A15-4A13-A397-19CA7D14637D}" type="slidenum">
              <a:rPr lang="cs-CZ" altLang="cs-CZ" b="0"/>
              <a:pPr eaLnBrk="1" hangingPunct="1"/>
              <a:t>11</a:t>
            </a:fld>
            <a:endParaRPr lang="cs-CZ" altLang="cs-CZ" b="0"/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AC800F37-40D4-487A-95C6-E5722006F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333375"/>
            <a:ext cx="568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dirty="0">
                <a:solidFill>
                  <a:srgbClr val="0000DC"/>
                </a:solidFill>
              </a:rPr>
              <a:t>S</a:t>
            </a:r>
            <a:r>
              <a:rPr lang="en-GB" altLang="cs-CZ" sz="3200" dirty="0" err="1">
                <a:solidFill>
                  <a:srgbClr val="0000DC"/>
                </a:solidFill>
              </a:rPr>
              <a:t>onogra</a:t>
            </a:r>
            <a:r>
              <a:rPr lang="cs-CZ" altLang="cs-CZ" sz="3200" dirty="0" err="1">
                <a:solidFill>
                  <a:srgbClr val="0000DC"/>
                </a:solidFill>
              </a:rPr>
              <a:t>fie</a:t>
            </a:r>
            <a:r>
              <a:rPr lang="cs-CZ" altLang="cs-CZ" sz="3200" dirty="0">
                <a:solidFill>
                  <a:srgbClr val="0000DC"/>
                </a:solidFill>
              </a:rPr>
              <a:t> (ultrasonografie)</a:t>
            </a:r>
            <a:endParaRPr lang="en-GB" altLang="cs-CZ" sz="3200" dirty="0">
              <a:solidFill>
                <a:srgbClr val="0000DC"/>
              </a:solidFill>
            </a:endParaRPr>
          </a:p>
        </p:txBody>
      </p:sp>
      <p:sp>
        <p:nvSpPr>
          <p:cNvPr id="16388" name="Text Box 3">
            <a:extLst>
              <a:ext uri="{FF2B5EF4-FFF2-40B4-BE49-F238E27FC236}">
                <a16:creationId xmlns:a16="http://schemas.microsoft.com/office/drawing/2014/main" id="{CC177A30-69FE-4189-9D51-E50D7394D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1484313"/>
            <a:ext cx="8780242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0" u="sng" dirty="0"/>
              <a:t>Pasivní UZ</a:t>
            </a:r>
            <a:r>
              <a:rPr lang="cs-CZ" altLang="cs-CZ" sz="2400" b="0" dirty="0"/>
              <a:t> – vlnění o nízké intenzitě, které nemůže způsobit významné změny prostředí. </a:t>
            </a:r>
          </a:p>
          <a:p>
            <a:pPr eaLnBrk="1" hangingPunct="1"/>
            <a:r>
              <a:rPr lang="cs-CZ" altLang="cs-CZ" sz="2400" b="0" dirty="0"/>
              <a:t>V UZ diagnostice</a:t>
            </a:r>
            <a:r>
              <a:rPr lang="cs-CZ" altLang="cs-CZ" sz="2400" dirty="0"/>
              <a:t>  (ultrasonografii = sonografii = echografii) </a:t>
            </a:r>
            <a:r>
              <a:rPr lang="cs-CZ" altLang="cs-CZ" sz="2400" b="0" dirty="0"/>
              <a:t>se používají frekvence 2 - 40 MHz a (časově průměrné, prostorově špičkové) intenzity kolem 1 kW/m</a:t>
            </a:r>
            <a:r>
              <a:rPr lang="cs-CZ" altLang="cs-CZ" sz="2400" b="0" baseline="30000" dirty="0"/>
              <a:t>2</a:t>
            </a:r>
            <a:r>
              <a:rPr lang="cs-CZ" altLang="cs-CZ" sz="2400" b="0" dirty="0"/>
              <a:t>.   </a:t>
            </a:r>
          </a:p>
          <a:p>
            <a:pPr eaLnBrk="1" hangingPunct="1"/>
            <a:r>
              <a:rPr lang="cs-CZ" altLang="cs-CZ" sz="2400" dirty="0"/>
              <a:t>Impulsní odrazová metoda: </a:t>
            </a:r>
            <a:r>
              <a:rPr lang="cs-CZ" altLang="cs-CZ" sz="2400" b="0" dirty="0"/>
              <a:t>sonda s jedním měničem, který je současně </a:t>
            </a:r>
            <a:r>
              <a:rPr lang="cs-CZ" altLang="cs-CZ" sz="2400" b="0" dirty="0">
                <a:solidFill>
                  <a:srgbClr val="F01928"/>
                </a:solidFill>
              </a:rPr>
              <a:t>zdrojem </a:t>
            </a:r>
            <a:r>
              <a:rPr lang="cs-CZ" altLang="cs-CZ" sz="2400" b="0" dirty="0"/>
              <a:t>i</a:t>
            </a:r>
            <a:r>
              <a:rPr lang="cs-CZ" altLang="cs-CZ" sz="2400" b="0" dirty="0">
                <a:solidFill>
                  <a:srgbClr val="F01928"/>
                </a:solidFill>
              </a:rPr>
              <a:t> detektorem </a:t>
            </a:r>
            <a:r>
              <a:rPr lang="cs-CZ" altLang="cs-CZ" sz="2400" b="0" dirty="0"/>
              <a:t>UZ impulsů. Část emitované UZ energie je </a:t>
            </a:r>
            <a:r>
              <a:rPr lang="cs-CZ" altLang="cs-CZ" sz="2400" b="0" i="1" dirty="0"/>
              <a:t>odražena</a:t>
            </a:r>
            <a:r>
              <a:rPr lang="cs-CZ" altLang="cs-CZ" sz="2400" b="0" dirty="0"/>
              <a:t> na akustických rozhraních a táž sonda pak přijímá odražený signál. Po zpracování je signál zobrazen na displeji.</a:t>
            </a:r>
          </a:p>
        </p:txBody>
      </p:sp>
    </p:spTree>
    <p:extLst>
      <p:ext uri="{BB962C8B-B14F-4D97-AF65-F5344CB8AC3E}">
        <p14:creationId xmlns:p14="http://schemas.microsoft.com/office/powerpoint/2010/main" val="1584246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číslo snímku 3">
            <a:extLst>
              <a:ext uri="{FF2B5EF4-FFF2-40B4-BE49-F238E27FC236}">
                <a16:creationId xmlns:a16="http://schemas.microsoft.com/office/drawing/2014/main" id="{44128A1E-AE7C-492A-9CBE-8A6B316F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AB5931-43EC-46C6-934E-2AB5900458B7}" type="slidenum">
              <a:rPr lang="cs-CZ" altLang="cs-CZ" b="0"/>
              <a:pPr eaLnBrk="1" hangingPunct="1"/>
              <a:t>12</a:t>
            </a:fld>
            <a:endParaRPr lang="cs-CZ" altLang="cs-CZ" b="0"/>
          </a:p>
        </p:txBody>
      </p:sp>
      <p:pic>
        <p:nvPicPr>
          <p:cNvPr id="17411" name="Picture 54" descr="fkjBez názvu1">
            <a:extLst>
              <a:ext uri="{FF2B5EF4-FFF2-40B4-BE49-F238E27FC236}">
                <a16:creationId xmlns:a16="http://schemas.microsoft.com/office/drawing/2014/main" id="{C7D6DB9A-22BD-4AAF-B2A6-11B919C3B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196976"/>
            <a:ext cx="6913562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8">
            <a:extLst>
              <a:ext uri="{FF2B5EF4-FFF2-40B4-BE49-F238E27FC236}">
                <a16:creationId xmlns:a16="http://schemas.microsoft.com/office/drawing/2014/main" id="{A952757A-1F2C-40FB-837D-D5FA8C6A970C}"/>
              </a:ext>
            </a:extLst>
          </p:cNvPr>
          <p:cNvGrpSpPr>
            <a:grpSpLocks/>
          </p:cNvGrpSpPr>
          <p:nvPr/>
        </p:nvGrpSpPr>
        <p:grpSpPr bwMode="auto">
          <a:xfrm>
            <a:off x="5016500" y="1916113"/>
            <a:ext cx="287338" cy="1441450"/>
            <a:chOff x="2245" y="1207"/>
            <a:chExt cx="181" cy="908"/>
          </a:xfrm>
        </p:grpSpPr>
        <p:sp>
          <p:nvSpPr>
            <p:cNvPr id="17478" name="Line 56">
              <a:extLst>
                <a:ext uri="{FF2B5EF4-FFF2-40B4-BE49-F238E27FC236}">
                  <a16:creationId xmlns:a16="http://schemas.microsoft.com/office/drawing/2014/main" id="{BD31A297-5C42-4709-907A-192946F3D2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5" y="1207"/>
              <a:ext cx="0" cy="908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7479" name="Line 57">
              <a:extLst>
                <a:ext uri="{FF2B5EF4-FFF2-40B4-BE49-F238E27FC236}">
                  <a16:creationId xmlns:a16="http://schemas.microsoft.com/office/drawing/2014/main" id="{16BC60AA-31C3-4494-976A-76E9A810D8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6" y="1207"/>
              <a:ext cx="0" cy="908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7480" name="Line 58">
              <a:extLst>
                <a:ext uri="{FF2B5EF4-FFF2-40B4-BE49-F238E27FC236}">
                  <a16:creationId xmlns:a16="http://schemas.microsoft.com/office/drawing/2014/main" id="{49AC5027-527C-4429-AFC5-57F8A31892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6" y="1207"/>
              <a:ext cx="0" cy="908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3" name="Group 105">
            <a:extLst>
              <a:ext uri="{FF2B5EF4-FFF2-40B4-BE49-F238E27FC236}">
                <a16:creationId xmlns:a16="http://schemas.microsoft.com/office/drawing/2014/main" id="{9F6F0852-B06D-487E-AA90-55EE625B63AE}"/>
              </a:ext>
            </a:extLst>
          </p:cNvPr>
          <p:cNvGrpSpPr>
            <a:grpSpLocks/>
          </p:cNvGrpSpPr>
          <p:nvPr/>
        </p:nvGrpSpPr>
        <p:grpSpPr bwMode="auto">
          <a:xfrm>
            <a:off x="7608889" y="1916113"/>
            <a:ext cx="287337" cy="1441450"/>
            <a:chOff x="4150" y="1207"/>
            <a:chExt cx="181" cy="908"/>
          </a:xfrm>
        </p:grpSpPr>
        <p:sp>
          <p:nvSpPr>
            <p:cNvPr id="17475" name="Line 95">
              <a:extLst>
                <a:ext uri="{FF2B5EF4-FFF2-40B4-BE49-F238E27FC236}">
                  <a16:creationId xmlns:a16="http://schemas.microsoft.com/office/drawing/2014/main" id="{FD730DF8-2E8B-4B2B-9A3E-E67B5D798D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1207"/>
              <a:ext cx="0" cy="908"/>
            </a:xfrm>
            <a:prstGeom prst="line">
              <a:avLst/>
            </a:prstGeom>
            <a:noFill/>
            <a:ln w="63500">
              <a:solidFill>
                <a:srgbClr val="FF3300">
                  <a:alpha val="7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7476" name="Line 96">
              <a:extLst>
                <a:ext uri="{FF2B5EF4-FFF2-40B4-BE49-F238E27FC236}">
                  <a16:creationId xmlns:a16="http://schemas.microsoft.com/office/drawing/2014/main" id="{2DEDA919-D932-4668-8533-AA57E95CAB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1" y="1207"/>
              <a:ext cx="0" cy="908"/>
            </a:xfrm>
            <a:prstGeom prst="line">
              <a:avLst/>
            </a:prstGeom>
            <a:noFill/>
            <a:ln w="63500">
              <a:solidFill>
                <a:srgbClr val="FF3300">
                  <a:alpha val="7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7477" name="Line 97">
              <a:extLst>
                <a:ext uri="{FF2B5EF4-FFF2-40B4-BE49-F238E27FC236}">
                  <a16:creationId xmlns:a16="http://schemas.microsoft.com/office/drawing/2014/main" id="{569B879B-0F55-4FA5-AC45-5C21159DF5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1" y="1207"/>
              <a:ext cx="0" cy="908"/>
            </a:xfrm>
            <a:prstGeom prst="line">
              <a:avLst/>
            </a:prstGeom>
            <a:noFill/>
            <a:ln w="63500">
              <a:solidFill>
                <a:srgbClr val="FF3300">
                  <a:alpha val="7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4" name="Group 124">
            <a:extLst>
              <a:ext uri="{FF2B5EF4-FFF2-40B4-BE49-F238E27FC236}">
                <a16:creationId xmlns:a16="http://schemas.microsoft.com/office/drawing/2014/main" id="{CC71501F-0270-49C3-8D70-71F018B56C01}"/>
              </a:ext>
            </a:extLst>
          </p:cNvPr>
          <p:cNvGrpSpPr>
            <a:grpSpLocks/>
          </p:cNvGrpSpPr>
          <p:nvPr/>
        </p:nvGrpSpPr>
        <p:grpSpPr bwMode="auto">
          <a:xfrm>
            <a:off x="6311900" y="1916113"/>
            <a:ext cx="287338" cy="1441450"/>
            <a:chOff x="5193" y="663"/>
            <a:chExt cx="181" cy="908"/>
          </a:xfrm>
        </p:grpSpPr>
        <p:sp>
          <p:nvSpPr>
            <p:cNvPr id="17472" name="Line 117">
              <a:extLst>
                <a:ext uri="{FF2B5EF4-FFF2-40B4-BE49-F238E27FC236}">
                  <a16:creationId xmlns:a16="http://schemas.microsoft.com/office/drawing/2014/main" id="{CB5ACBC0-A671-44C5-B72F-452D785326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3" y="663"/>
              <a:ext cx="0" cy="908"/>
            </a:xfrm>
            <a:prstGeom prst="line">
              <a:avLst/>
            </a:prstGeom>
            <a:noFill/>
            <a:ln w="63500">
              <a:solidFill>
                <a:srgbClr val="FF330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7473" name="Line 118">
              <a:extLst>
                <a:ext uri="{FF2B5EF4-FFF2-40B4-BE49-F238E27FC236}">
                  <a16:creationId xmlns:a16="http://schemas.microsoft.com/office/drawing/2014/main" id="{32135F6A-0AF8-43FE-B3F8-816DEB511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4" y="663"/>
              <a:ext cx="0" cy="908"/>
            </a:xfrm>
            <a:prstGeom prst="line">
              <a:avLst/>
            </a:prstGeom>
            <a:noFill/>
            <a:ln w="63500">
              <a:solidFill>
                <a:srgbClr val="FF330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7474" name="Line 119">
              <a:extLst>
                <a:ext uri="{FF2B5EF4-FFF2-40B4-BE49-F238E27FC236}">
                  <a16:creationId xmlns:a16="http://schemas.microsoft.com/office/drawing/2014/main" id="{AEC87AEC-202E-47DA-8103-D5F35E8A2E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4" y="663"/>
              <a:ext cx="0" cy="908"/>
            </a:xfrm>
            <a:prstGeom prst="line">
              <a:avLst/>
            </a:prstGeom>
            <a:noFill/>
            <a:ln w="63500">
              <a:solidFill>
                <a:srgbClr val="FF3300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5" name="Group 133">
            <a:extLst>
              <a:ext uri="{FF2B5EF4-FFF2-40B4-BE49-F238E27FC236}">
                <a16:creationId xmlns:a16="http://schemas.microsoft.com/office/drawing/2014/main" id="{8540E004-EDD8-41AB-A2DE-657C9CF155FD}"/>
              </a:ext>
            </a:extLst>
          </p:cNvPr>
          <p:cNvGrpSpPr>
            <a:grpSpLocks/>
          </p:cNvGrpSpPr>
          <p:nvPr/>
        </p:nvGrpSpPr>
        <p:grpSpPr bwMode="auto">
          <a:xfrm>
            <a:off x="5016500" y="1916113"/>
            <a:ext cx="287338" cy="1441450"/>
            <a:chOff x="5239" y="1525"/>
            <a:chExt cx="181" cy="908"/>
          </a:xfrm>
        </p:grpSpPr>
        <p:sp>
          <p:nvSpPr>
            <p:cNvPr id="17469" name="Line 130">
              <a:extLst>
                <a:ext uri="{FF2B5EF4-FFF2-40B4-BE49-F238E27FC236}">
                  <a16:creationId xmlns:a16="http://schemas.microsoft.com/office/drawing/2014/main" id="{3404D198-31C0-4207-BEBA-25094B14C6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9" y="1525"/>
              <a:ext cx="0" cy="908"/>
            </a:xfrm>
            <a:prstGeom prst="line">
              <a:avLst/>
            </a:prstGeom>
            <a:noFill/>
            <a:ln w="63500">
              <a:solidFill>
                <a:srgbClr val="FF3300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7470" name="Line 131">
              <a:extLst>
                <a:ext uri="{FF2B5EF4-FFF2-40B4-BE49-F238E27FC236}">
                  <a16:creationId xmlns:a16="http://schemas.microsoft.com/office/drawing/2014/main" id="{A9CAA96F-475A-4452-ABA9-1EA98E6B72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0" y="1525"/>
              <a:ext cx="0" cy="908"/>
            </a:xfrm>
            <a:prstGeom prst="line">
              <a:avLst/>
            </a:prstGeom>
            <a:noFill/>
            <a:ln w="63500">
              <a:solidFill>
                <a:srgbClr val="FF3300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7471" name="Line 132">
              <a:extLst>
                <a:ext uri="{FF2B5EF4-FFF2-40B4-BE49-F238E27FC236}">
                  <a16:creationId xmlns:a16="http://schemas.microsoft.com/office/drawing/2014/main" id="{7A3FC592-575D-4CEE-929D-839FBBAF41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0" y="1525"/>
              <a:ext cx="0" cy="908"/>
            </a:xfrm>
            <a:prstGeom prst="line">
              <a:avLst/>
            </a:prstGeom>
            <a:noFill/>
            <a:ln w="63500">
              <a:solidFill>
                <a:srgbClr val="FF3300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17416" name="Text Box 11">
            <a:extLst>
              <a:ext uri="{FF2B5EF4-FFF2-40B4-BE49-F238E27FC236}">
                <a16:creationId xmlns:a16="http://schemas.microsoft.com/office/drawing/2014/main" id="{EE04C38F-F8D6-4F2B-B80B-517EE3CE5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404813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cs-CZ" sz="2400">
              <a:solidFill>
                <a:srgbClr val="FFFF00"/>
              </a:solidFill>
              <a:latin typeface="Arial Unicode MS" pitchFamily="34" charset="-128"/>
            </a:endParaRPr>
          </a:p>
        </p:txBody>
      </p:sp>
      <p:sp>
        <p:nvSpPr>
          <p:cNvPr id="17417" name="Rectangle 6">
            <a:extLst>
              <a:ext uri="{FF2B5EF4-FFF2-40B4-BE49-F238E27FC236}">
                <a16:creationId xmlns:a16="http://schemas.microsoft.com/office/drawing/2014/main" id="{B8436428-1D63-4C3F-88E1-3CEA91B6C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404814"/>
            <a:ext cx="5302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dirty="0">
                <a:solidFill>
                  <a:schemeClr val="tx2"/>
                </a:solidFill>
              </a:rPr>
              <a:t>Impulsní odrazová metoda</a:t>
            </a:r>
          </a:p>
        </p:txBody>
      </p:sp>
      <p:grpSp>
        <p:nvGrpSpPr>
          <p:cNvPr id="6" name="Group 89">
            <a:extLst>
              <a:ext uri="{FF2B5EF4-FFF2-40B4-BE49-F238E27FC236}">
                <a16:creationId xmlns:a16="http://schemas.microsoft.com/office/drawing/2014/main" id="{A84E3173-3D39-4FD6-BFAD-193660B68E14}"/>
              </a:ext>
            </a:extLst>
          </p:cNvPr>
          <p:cNvGrpSpPr>
            <a:grpSpLocks/>
          </p:cNvGrpSpPr>
          <p:nvPr/>
        </p:nvGrpSpPr>
        <p:grpSpPr bwMode="auto">
          <a:xfrm>
            <a:off x="5448301" y="1916113"/>
            <a:ext cx="288925" cy="1441450"/>
            <a:chOff x="2517" y="1207"/>
            <a:chExt cx="182" cy="908"/>
          </a:xfrm>
        </p:grpSpPr>
        <p:sp>
          <p:nvSpPr>
            <p:cNvPr id="17466" name="Line 59">
              <a:extLst>
                <a:ext uri="{FF2B5EF4-FFF2-40B4-BE49-F238E27FC236}">
                  <a16:creationId xmlns:a16="http://schemas.microsoft.com/office/drawing/2014/main" id="{5A19F41A-15A8-4D85-9750-4A5DA644B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7" y="1207"/>
              <a:ext cx="0" cy="908"/>
            </a:xfrm>
            <a:prstGeom prst="line">
              <a:avLst/>
            </a:prstGeom>
            <a:noFill/>
            <a:ln w="635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7467" name="Line 60">
              <a:extLst>
                <a:ext uri="{FF2B5EF4-FFF2-40B4-BE49-F238E27FC236}">
                  <a16:creationId xmlns:a16="http://schemas.microsoft.com/office/drawing/2014/main" id="{6029F5C4-50BC-44AC-816D-1D8165796F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1207"/>
              <a:ext cx="0" cy="908"/>
            </a:xfrm>
            <a:prstGeom prst="line">
              <a:avLst/>
            </a:prstGeom>
            <a:noFill/>
            <a:ln w="63500">
              <a:solidFill>
                <a:srgbClr val="FF3300">
                  <a:alpha val="89803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7468" name="Line 61">
              <a:extLst>
                <a:ext uri="{FF2B5EF4-FFF2-40B4-BE49-F238E27FC236}">
                  <a16:creationId xmlns:a16="http://schemas.microsoft.com/office/drawing/2014/main" id="{4ACFDD19-5E05-4424-8D65-2A50BCCAF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9" y="1207"/>
              <a:ext cx="0" cy="908"/>
            </a:xfrm>
            <a:prstGeom prst="line">
              <a:avLst/>
            </a:prstGeom>
            <a:noFill/>
            <a:ln w="63500">
              <a:solidFill>
                <a:srgbClr val="FF3300">
                  <a:alpha val="89803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7" name="Group 90">
            <a:extLst>
              <a:ext uri="{FF2B5EF4-FFF2-40B4-BE49-F238E27FC236}">
                <a16:creationId xmlns:a16="http://schemas.microsoft.com/office/drawing/2014/main" id="{9F3ECF97-2DDC-4C2A-AD7C-F1D120DE946A}"/>
              </a:ext>
            </a:extLst>
          </p:cNvPr>
          <p:cNvGrpSpPr>
            <a:grpSpLocks/>
          </p:cNvGrpSpPr>
          <p:nvPr/>
        </p:nvGrpSpPr>
        <p:grpSpPr bwMode="auto">
          <a:xfrm>
            <a:off x="5880100" y="1916113"/>
            <a:ext cx="287338" cy="1441450"/>
            <a:chOff x="2789" y="1207"/>
            <a:chExt cx="181" cy="908"/>
          </a:xfrm>
        </p:grpSpPr>
        <p:sp>
          <p:nvSpPr>
            <p:cNvPr id="17463" name="Line 62">
              <a:extLst>
                <a:ext uri="{FF2B5EF4-FFF2-40B4-BE49-F238E27FC236}">
                  <a16:creationId xmlns:a16="http://schemas.microsoft.com/office/drawing/2014/main" id="{1D2A351D-54D5-465F-B0B6-D331255133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9" y="1207"/>
              <a:ext cx="0" cy="908"/>
            </a:xfrm>
            <a:prstGeom prst="line">
              <a:avLst/>
            </a:prstGeom>
            <a:noFill/>
            <a:ln w="63500">
              <a:solidFill>
                <a:srgbClr val="FF3300">
                  <a:alpha val="89803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7464" name="Line 71">
              <a:extLst>
                <a:ext uri="{FF2B5EF4-FFF2-40B4-BE49-F238E27FC236}">
                  <a16:creationId xmlns:a16="http://schemas.microsoft.com/office/drawing/2014/main" id="{DA7495EA-39E2-48FB-A094-4C5C03A17D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9" y="1207"/>
              <a:ext cx="0" cy="908"/>
            </a:xfrm>
            <a:prstGeom prst="line">
              <a:avLst/>
            </a:prstGeom>
            <a:noFill/>
            <a:ln w="63500">
              <a:solidFill>
                <a:srgbClr val="FF3300">
                  <a:alpha val="89803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7465" name="Line 72">
              <a:extLst>
                <a:ext uri="{FF2B5EF4-FFF2-40B4-BE49-F238E27FC236}">
                  <a16:creationId xmlns:a16="http://schemas.microsoft.com/office/drawing/2014/main" id="{2EDC2B50-0A7C-42C2-AC39-0E1E27F0D4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0" y="1207"/>
              <a:ext cx="0" cy="908"/>
            </a:xfrm>
            <a:prstGeom prst="line">
              <a:avLst/>
            </a:prstGeom>
            <a:noFill/>
            <a:ln w="63500">
              <a:solidFill>
                <a:srgbClr val="FF3300">
                  <a:alpha val="89803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8" name="Group 91">
            <a:extLst>
              <a:ext uri="{FF2B5EF4-FFF2-40B4-BE49-F238E27FC236}">
                <a16:creationId xmlns:a16="http://schemas.microsoft.com/office/drawing/2014/main" id="{9AF9F670-C584-461C-981B-95B23B952D9D}"/>
              </a:ext>
            </a:extLst>
          </p:cNvPr>
          <p:cNvGrpSpPr>
            <a:grpSpLocks/>
          </p:cNvGrpSpPr>
          <p:nvPr/>
        </p:nvGrpSpPr>
        <p:grpSpPr bwMode="auto">
          <a:xfrm>
            <a:off x="6311901" y="1916113"/>
            <a:ext cx="288925" cy="1441450"/>
            <a:chOff x="3061" y="1207"/>
            <a:chExt cx="182" cy="908"/>
          </a:xfrm>
        </p:grpSpPr>
        <p:sp>
          <p:nvSpPr>
            <p:cNvPr id="17460" name="Line 73">
              <a:extLst>
                <a:ext uri="{FF2B5EF4-FFF2-40B4-BE49-F238E27FC236}">
                  <a16:creationId xmlns:a16="http://schemas.microsoft.com/office/drawing/2014/main" id="{0331E3FC-4D0E-41F0-956F-65C75ECE15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1" y="1207"/>
              <a:ext cx="0" cy="908"/>
            </a:xfrm>
            <a:prstGeom prst="line">
              <a:avLst/>
            </a:prstGeom>
            <a:noFill/>
            <a:ln w="63500">
              <a:solidFill>
                <a:srgbClr val="FF3300">
                  <a:alpha val="7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7461" name="Line 74">
              <a:extLst>
                <a:ext uri="{FF2B5EF4-FFF2-40B4-BE49-F238E27FC236}">
                  <a16:creationId xmlns:a16="http://schemas.microsoft.com/office/drawing/2014/main" id="{7B4C5706-78CF-43E6-AC95-2E934CE3DF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1" y="1207"/>
              <a:ext cx="0" cy="908"/>
            </a:xfrm>
            <a:prstGeom prst="line">
              <a:avLst/>
            </a:prstGeom>
            <a:noFill/>
            <a:ln w="63500">
              <a:solidFill>
                <a:srgbClr val="FF3300">
                  <a:alpha val="7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7462" name="Line 79">
              <a:extLst>
                <a:ext uri="{FF2B5EF4-FFF2-40B4-BE49-F238E27FC236}">
                  <a16:creationId xmlns:a16="http://schemas.microsoft.com/office/drawing/2014/main" id="{2F1F8EED-06FA-4D98-A2F1-0042319C6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3" y="1207"/>
              <a:ext cx="0" cy="908"/>
            </a:xfrm>
            <a:prstGeom prst="line">
              <a:avLst/>
            </a:prstGeom>
            <a:noFill/>
            <a:ln w="63500">
              <a:solidFill>
                <a:srgbClr val="FF3300">
                  <a:alpha val="7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9" name="Group 92">
            <a:extLst>
              <a:ext uri="{FF2B5EF4-FFF2-40B4-BE49-F238E27FC236}">
                <a16:creationId xmlns:a16="http://schemas.microsoft.com/office/drawing/2014/main" id="{50452292-4C23-4CA2-B581-743A20C28DEE}"/>
              </a:ext>
            </a:extLst>
          </p:cNvPr>
          <p:cNvGrpSpPr>
            <a:grpSpLocks/>
          </p:cNvGrpSpPr>
          <p:nvPr/>
        </p:nvGrpSpPr>
        <p:grpSpPr bwMode="auto">
          <a:xfrm>
            <a:off x="6743700" y="1916113"/>
            <a:ext cx="287338" cy="1441450"/>
            <a:chOff x="3334" y="1207"/>
            <a:chExt cx="181" cy="908"/>
          </a:xfrm>
        </p:grpSpPr>
        <p:sp>
          <p:nvSpPr>
            <p:cNvPr id="17457" name="Line 80">
              <a:extLst>
                <a:ext uri="{FF2B5EF4-FFF2-40B4-BE49-F238E27FC236}">
                  <a16:creationId xmlns:a16="http://schemas.microsoft.com/office/drawing/2014/main" id="{F021E338-E952-46AC-AF06-723F6D6EF4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1207"/>
              <a:ext cx="0" cy="908"/>
            </a:xfrm>
            <a:prstGeom prst="line">
              <a:avLst/>
            </a:prstGeom>
            <a:noFill/>
            <a:ln w="63500">
              <a:solidFill>
                <a:srgbClr val="FF3300">
                  <a:alpha val="7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7458" name="Line 81">
              <a:extLst>
                <a:ext uri="{FF2B5EF4-FFF2-40B4-BE49-F238E27FC236}">
                  <a16:creationId xmlns:a16="http://schemas.microsoft.com/office/drawing/2014/main" id="{464E0AD8-96F0-47FB-B0C6-ACA8467571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" y="1207"/>
              <a:ext cx="0" cy="908"/>
            </a:xfrm>
            <a:prstGeom prst="line">
              <a:avLst/>
            </a:prstGeom>
            <a:noFill/>
            <a:ln w="63500">
              <a:solidFill>
                <a:srgbClr val="FF3300">
                  <a:alpha val="7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7459" name="Line 82">
              <a:extLst>
                <a:ext uri="{FF2B5EF4-FFF2-40B4-BE49-F238E27FC236}">
                  <a16:creationId xmlns:a16="http://schemas.microsoft.com/office/drawing/2014/main" id="{C7BB6C98-C368-4BAB-99A3-86976BE5F5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5" y="1207"/>
              <a:ext cx="0" cy="908"/>
            </a:xfrm>
            <a:prstGeom prst="line">
              <a:avLst/>
            </a:prstGeom>
            <a:noFill/>
            <a:ln w="63500">
              <a:solidFill>
                <a:srgbClr val="FF3300">
                  <a:alpha val="7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10" name="Group 93">
            <a:extLst>
              <a:ext uri="{FF2B5EF4-FFF2-40B4-BE49-F238E27FC236}">
                <a16:creationId xmlns:a16="http://schemas.microsoft.com/office/drawing/2014/main" id="{0D509673-FA99-4AEA-969E-4A5606E09A80}"/>
              </a:ext>
            </a:extLst>
          </p:cNvPr>
          <p:cNvGrpSpPr>
            <a:grpSpLocks/>
          </p:cNvGrpSpPr>
          <p:nvPr/>
        </p:nvGrpSpPr>
        <p:grpSpPr bwMode="auto">
          <a:xfrm>
            <a:off x="7175501" y="1916113"/>
            <a:ext cx="288925" cy="1441450"/>
            <a:chOff x="3605" y="1207"/>
            <a:chExt cx="182" cy="908"/>
          </a:xfrm>
        </p:grpSpPr>
        <p:sp>
          <p:nvSpPr>
            <p:cNvPr id="17454" name="Line 83">
              <a:extLst>
                <a:ext uri="{FF2B5EF4-FFF2-40B4-BE49-F238E27FC236}">
                  <a16:creationId xmlns:a16="http://schemas.microsoft.com/office/drawing/2014/main" id="{6C64E0F6-9D41-4434-A042-6C183FBE8C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1207"/>
              <a:ext cx="0" cy="908"/>
            </a:xfrm>
            <a:prstGeom prst="line">
              <a:avLst/>
            </a:prstGeom>
            <a:noFill/>
            <a:ln w="63500">
              <a:solidFill>
                <a:srgbClr val="FF3300">
                  <a:alpha val="7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7455" name="Line 84">
              <a:extLst>
                <a:ext uri="{FF2B5EF4-FFF2-40B4-BE49-F238E27FC236}">
                  <a16:creationId xmlns:a16="http://schemas.microsoft.com/office/drawing/2014/main" id="{83F97E7D-B177-45AB-A1DB-97FB7F41A2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1207"/>
              <a:ext cx="0" cy="908"/>
            </a:xfrm>
            <a:prstGeom prst="line">
              <a:avLst/>
            </a:prstGeom>
            <a:noFill/>
            <a:ln w="63500">
              <a:solidFill>
                <a:srgbClr val="FF3300">
                  <a:alpha val="7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7456" name="Line 85">
              <a:extLst>
                <a:ext uri="{FF2B5EF4-FFF2-40B4-BE49-F238E27FC236}">
                  <a16:creationId xmlns:a16="http://schemas.microsoft.com/office/drawing/2014/main" id="{6A1CB76C-1854-45FC-ACD5-70B19A6E60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7" y="1207"/>
              <a:ext cx="0" cy="908"/>
            </a:xfrm>
            <a:prstGeom prst="line">
              <a:avLst/>
            </a:prstGeom>
            <a:noFill/>
            <a:ln w="63500">
              <a:solidFill>
                <a:srgbClr val="FF3300">
                  <a:alpha val="7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11" name="Group 104">
            <a:extLst>
              <a:ext uri="{FF2B5EF4-FFF2-40B4-BE49-F238E27FC236}">
                <a16:creationId xmlns:a16="http://schemas.microsoft.com/office/drawing/2014/main" id="{E234D83A-E58A-4AD4-9615-E4630D536125}"/>
              </a:ext>
            </a:extLst>
          </p:cNvPr>
          <p:cNvGrpSpPr>
            <a:grpSpLocks/>
          </p:cNvGrpSpPr>
          <p:nvPr/>
        </p:nvGrpSpPr>
        <p:grpSpPr bwMode="auto">
          <a:xfrm>
            <a:off x="7608889" y="1916113"/>
            <a:ext cx="287337" cy="1441450"/>
            <a:chOff x="3833" y="1207"/>
            <a:chExt cx="181" cy="908"/>
          </a:xfrm>
        </p:grpSpPr>
        <p:sp>
          <p:nvSpPr>
            <p:cNvPr id="17450" name="Line 86">
              <a:extLst>
                <a:ext uri="{FF2B5EF4-FFF2-40B4-BE49-F238E27FC236}">
                  <a16:creationId xmlns:a16="http://schemas.microsoft.com/office/drawing/2014/main" id="{96BA31B2-B21F-4580-9CE3-A33FE7417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1207"/>
              <a:ext cx="0" cy="908"/>
            </a:xfrm>
            <a:prstGeom prst="line">
              <a:avLst/>
            </a:prstGeom>
            <a:noFill/>
            <a:ln w="63500">
              <a:solidFill>
                <a:srgbClr val="FF3300">
                  <a:alpha val="7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grpSp>
          <p:nvGrpSpPr>
            <p:cNvPr id="17451" name="Group 103">
              <a:extLst>
                <a:ext uri="{FF2B5EF4-FFF2-40B4-BE49-F238E27FC236}">
                  <a16:creationId xmlns:a16="http://schemas.microsoft.com/office/drawing/2014/main" id="{9CFF5C52-0514-4FF6-9709-75670C7000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3" y="1207"/>
              <a:ext cx="91" cy="908"/>
              <a:chOff x="3878" y="1207"/>
              <a:chExt cx="91" cy="908"/>
            </a:xfrm>
          </p:grpSpPr>
          <p:sp>
            <p:nvSpPr>
              <p:cNvPr id="17452" name="Line 87">
                <a:extLst>
                  <a:ext uri="{FF2B5EF4-FFF2-40B4-BE49-F238E27FC236}">
                    <a16:creationId xmlns:a16="http://schemas.microsoft.com/office/drawing/2014/main" id="{27810AD9-74B8-4B8C-A074-53A2042EA9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9" y="1207"/>
                <a:ext cx="0" cy="908"/>
              </a:xfrm>
              <a:prstGeom prst="line">
                <a:avLst/>
              </a:prstGeom>
              <a:noFill/>
              <a:ln w="63500">
                <a:solidFill>
                  <a:srgbClr val="FF3300">
                    <a:alpha val="7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7453" name="Line 94">
                <a:extLst>
                  <a:ext uri="{FF2B5EF4-FFF2-40B4-BE49-F238E27FC236}">
                    <a16:creationId xmlns:a16="http://schemas.microsoft.com/office/drawing/2014/main" id="{5DFD37FF-7E95-4AB6-A649-B71BDFC12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8" y="1207"/>
                <a:ext cx="0" cy="908"/>
              </a:xfrm>
              <a:prstGeom prst="line">
                <a:avLst/>
              </a:prstGeom>
              <a:noFill/>
              <a:ln w="63500">
                <a:solidFill>
                  <a:srgbClr val="FF3300">
                    <a:alpha val="7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cs-CZ"/>
              </a:p>
            </p:txBody>
          </p:sp>
        </p:grpSp>
      </p:grpSp>
      <p:grpSp>
        <p:nvGrpSpPr>
          <p:cNvPr id="13" name="Group 115">
            <a:extLst>
              <a:ext uri="{FF2B5EF4-FFF2-40B4-BE49-F238E27FC236}">
                <a16:creationId xmlns:a16="http://schemas.microsoft.com/office/drawing/2014/main" id="{18ED72B1-C4AC-46D4-828E-7B0D587BD148}"/>
              </a:ext>
            </a:extLst>
          </p:cNvPr>
          <p:cNvGrpSpPr>
            <a:grpSpLocks/>
          </p:cNvGrpSpPr>
          <p:nvPr/>
        </p:nvGrpSpPr>
        <p:grpSpPr bwMode="auto">
          <a:xfrm>
            <a:off x="7175500" y="1916113"/>
            <a:ext cx="287338" cy="1441450"/>
            <a:chOff x="4422" y="1207"/>
            <a:chExt cx="181" cy="908"/>
          </a:xfrm>
        </p:grpSpPr>
        <p:sp>
          <p:nvSpPr>
            <p:cNvPr id="17447" name="Line 98">
              <a:extLst>
                <a:ext uri="{FF2B5EF4-FFF2-40B4-BE49-F238E27FC236}">
                  <a16:creationId xmlns:a16="http://schemas.microsoft.com/office/drawing/2014/main" id="{66B0B300-14F1-4B40-80C0-D8A97447E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" y="1207"/>
              <a:ext cx="0" cy="908"/>
            </a:xfrm>
            <a:prstGeom prst="line">
              <a:avLst/>
            </a:prstGeom>
            <a:noFill/>
            <a:ln w="63500">
              <a:solidFill>
                <a:srgbClr val="FF3300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7448" name="Line 99">
              <a:extLst>
                <a:ext uri="{FF2B5EF4-FFF2-40B4-BE49-F238E27FC236}">
                  <a16:creationId xmlns:a16="http://schemas.microsoft.com/office/drawing/2014/main" id="{1200811D-E250-45A6-99BA-4A843E9488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3" y="1207"/>
              <a:ext cx="0" cy="908"/>
            </a:xfrm>
            <a:prstGeom prst="line">
              <a:avLst/>
            </a:prstGeom>
            <a:noFill/>
            <a:ln w="63500">
              <a:solidFill>
                <a:srgbClr val="FF3300">
                  <a:alpha val="7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7449" name="Line 100">
              <a:extLst>
                <a:ext uri="{FF2B5EF4-FFF2-40B4-BE49-F238E27FC236}">
                  <a16:creationId xmlns:a16="http://schemas.microsoft.com/office/drawing/2014/main" id="{5D1AEA23-4DA3-409B-800C-EFC8051EF5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3" y="1207"/>
              <a:ext cx="0" cy="908"/>
            </a:xfrm>
            <a:prstGeom prst="line">
              <a:avLst/>
            </a:prstGeom>
            <a:noFill/>
            <a:ln w="63500">
              <a:solidFill>
                <a:srgbClr val="FF3300">
                  <a:alpha val="7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14" name="Group 107">
            <a:extLst>
              <a:ext uri="{FF2B5EF4-FFF2-40B4-BE49-F238E27FC236}">
                <a16:creationId xmlns:a16="http://schemas.microsoft.com/office/drawing/2014/main" id="{A72A710B-7082-4F22-BBBF-A9EE0E1BEC0D}"/>
              </a:ext>
            </a:extLst>
          </p:cNvPr>
          <p:cNvGrpSpPr>
            <a:grpSpLocks/>
          </p:cNvGrpSpPr>
          <p:nvPr/>
        </p:nvGrpSpPr>
        <p:grpSpPr bwMode="auto">
          <a:xfrm>
            <a:off x="6743700" y="1916113"/>
            <a:ext cx="287338" cy="1441450"/>
            <a:chOff x="4422" y="1207"/>
            <a:chExt cx="181" cy="908"/>
          </a:xfrm>
        </p:grpSpPr>
        <p:sp>
          <p:nvSpPr>
            <p:cNvPr id="17444" name="Line 108">
              <a:extLst>
                <a:ext uri="{FF2B5EF4-FFF2-40B4-BE49-F238E27FC236}">
                  <a16:creationId xmlns:a16="http://schemas.microsoft.com/office/drawing/2014/main" id="{49168C50-7D55-4511-A43B-32037C4838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" y="1207"/>
              <a:ext cx="0" cy="908"/>
            </a:xfrm>
            <a:prstGeom prst="line">
              <a:avLst/>
            </a:prstGeom>
            <a:noFill/>
            <a:ln w="63500">
              <a:solidFill>
                <a:srgbClr val="FF3300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7445" name="Line 109">
              <a:extLst>
                <a:ext uri="{FF2B5EF4-FFF2-40B4-BE49-F238E27FC236}">
                  <a16:creationId xmlns:a16="http://schemas.microsoft.com/office/drawing/2014/main" id="{81A91423-86D5-4AD0-9304-0172167731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3" y="1207"/>
              <a:ext cx="0" cy="908"/>
            </a:xfrm>
            <a:prstGeom prst="line">
              <a:avLst/>
            </a:prstGeom>
            <a:noFill/>
            <a:ln w="63500">
              <a:solidFill>
                <a:srgbClr val="FF3300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7446" name="Line 110">
              <a:extLst>
                <a:ext uri="{FF2B5EF4-FFF2-40B4-BE49-F238E27FC236}">
                  <a16:creationId xmlns:a16="http://schemas.microsoft.com/office/drawing/2014/main" id="{7FB1FCC9-101F-4E2E-B8D8-60332C61F3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3" y="1207"/>
              <a:ext cx="0" cy="908"/>
            </a:xfrm>
            <a:prstGeom prst="line">
              <a:avLst/>
            </a:prstGeom>
            <a:noFill/>
            <a:ln w="63500">
              <a:solidFill>
                <a:srgbClr val="FF3300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15" name="Group 111">
            <a:extLst>
              <a:ext uri="{FF2B5EF4-FFF2-40B4-BE49-F238E27FC236}">
                <a16:creationId xmlns:a16="http://schemas.microsoft.com/office/drawing/2014/main" id="{EDB6F043-98B7-44EB-9098-D13A9080EEBC}"/>
              </a:ext>
            </a:extLst>
          </p:cNvPr>
          <p:cNvGrpSpPr>
            <a:grpSpLocks/>
          </p:cNvGrpSpPr>
          <p:nvPr/>
        </p:nvGrpSpPr>
        <p:grpSpPr bwMode="auto">
          <a:xfrm>
            <a:off x="5880100" y="1916113"/>
            <a:ext cx="287338" cy="1441450"/>
            <a:chOff x="4422" y="1207"/>
            <a:chExt cx="181" cy="908"/>
          </a:xfrm>
        </p:grpSpPr>
        <p:sp>
          <p:nvSpPr>
            <p:cNvPr id="17441" name="Line 112">
              <a:extLst>
                <a:ext uri="{FF2B5EF4-FFF2-40B4-BE49-F238E27FC236}">
                  <a16:creationId xmlns:a16="http://schemas.microsoft.com/office/drawing/2014/main" id="{939093E8-B45F-45D7-9EF5-0CCA0CBCF6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" y="1207"/>
              <a:ext cx="0" cy="908"/>
            </a:xfrm>
            <a:prstGeom prst="line">
              <a:avLst/>
            </a:prstGeom>
            <a:noFill/>
            <a:ln w="63500">
              <a:solidFill>
                <a:srgbClr val="FF330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7442" name="Line 113">
              <a:extLst>
                <a:ext uri="{FF2B5EF4-FFF2-40B4-BE49-F238E27FC236}">
                  <a16:creationId xmlns:a16="http://schemas.microsoft.com/office/drawing/2014/main" id="{770006C6-F7F2-4D98-9820-90B2263744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3" y="1207"/>
              <a:ext cx="0" cy="908"/>
            </a:xfrm>
            <a:prstGeom prst="line">
              <a:avLst/>
            </a:prstGeom>
            <a:noFill/>
            <a:ln w="63500">
              <a:solidFill>
                <a:srgbClr val="FF330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7443" name="Line 114">
              <a:extLst>
                <a:ext uri="{FF2B5EF4-FFF2-40B4-BE49-F238E27FC236}">
                  <a16:creationId xmlns:a16="http://schemas.microsoft.com/office/drawing/2014/main" id="{5671959E-2270-4548-A431-810117558F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3" y="1207"/>
              <a:ext cx="0" cy="908"/>
            </a:xfrm>
            <a:prstGeom prst="line">
              <a:avLst/>
            </a:prstGeom>
            <a:noFill/>
            <a:ln w="63500">
              <a:solidFill>
                <a:srgbClr val="FF330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16" name="Group 125">
            <a:extLst>
              <a:ext uri="{FF2B5EF4-FFF2-40B4-BE49-F238E27FC236}">
                <a16:creationId xmlns:a16="http://schemas.microsoft.com/office/drawing/2014/main" id="{76E69E5D-0C0D-4CD0-806B-5E3B7833A2D0}"/>
              </a:ext>
            </a:extLst>
          </p:cNvPr>
          <p:cNvGrpSpPr>
            <a:grpSpLocks/>
          </p:cNvGrpSpPr>
          <p:nvPr/>
        </p:nvGrpSpPr>
        <p:grpSpPr bwMode="auto">
          <a:xfrm>
            <a:off x="5448300" y="1916113"/>
            <a:ext cx="287338" cy="1441450"/>
            <a:chOff x="4422" y="1207"/>
            <a:chExt cx="181" cy="908"/>
          </a:xfrm>
        </p:grpSpPr>
        <p:sp>
          <p:nvSpPr>
            <p:cNvPr id="17438" name="Line 126">
              <a:extLst>
                <a:ext uri="{FF2B5EF4-FFF2-40B4-BE49-F238E27FC236}">
                  <a16:creationId xmlns:a16="http://schemas.microsoft.com/office/drawing/2014/main" id="{CA253377-E20A-4558-889C-983DDE8CE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" y="1207"/>
              <a:ext cx="0" cy="908"/>
            </a:xfrm>
            <a:prstGeom prst="line">
              <a:avLst/>
            </a:prstGeom>
            <a:noFill/>
            <a:ln w="63500">
              <a:solidFill>
                <a:srgbClr val="FF3300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7439" name="Line 127">
              <a:extLst>
                <a:ext uri="{FF2B5EF4-FFF2-40B4-BE49-F238E27FC236}">
                  <a16:creationId xmlns:a16="http://schemas.microsoft.com/office/drawing/2014/main" id="{4AA8334A-35B9-447E-A01F-C55F20C87D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3" y="1207"/>
              <a:ext cx="0" cy="908"/>
            </a:xfrm>
            <a:prstGeom prst="line">
              <a:avLst/>
            </a:prstGeom>
            <a:noFill/>
            <a:ln w="63500">
              <a:solidFill>
                <a:srgbClr val="FF3300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7440" name="Line 128">
              <a:extLst>
                <a:ext uri="{FF2B5EF4-FFF2-40B4-BE49-F238E27FC236}">
                  <a16:creationId xmlns:a16="http://schemas.microsoft.com/office/drawing/2014/main" id="{1C6A028B-5B20-4509-BC55-2E16EED013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3" y="1207"/>
              <a:ext cx="0" cy="908"/>
            </a:xfrm>
            <a:prstGeom prst="line">
              <a:avLst/>
            </a:prstGeom>
            <a:noFill/>
            <a:ln w="63500">
              <a:solidFill>
                <a:srgbClr val="FF3300">
                  <a:alpha val="3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18583" name="Line 151">
            <a:extLst>
              <a:ext uri="{FF2B5EF4-FFF2-40B4-BE49-F238E27FC236}">
                <a16:creationId xmlns:a16="http://schemas.microsoft.com/office/drawing/2014/main" id="{AE047253-02FF-4853-A636-B33557DE713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7938" y="5373688"/>
            <a:ext cx="2736850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grpSp>
        <p:nvGrpSpPr>
          <p:cNvPr id="17" name="Group 159">
            <a:extLst>
              <a:ext uri="{FF2B5EF4-FFF2-40B4-BE49-F238E27FC236}">
                <a16:creationId xmlns:a16="http://schemas.microsoft.com/office/drawing/2014/main" id="{EB92EE4D-3D66-4118-8343-E153CFB567F5}"/>
              </a:ext>
            </a:extLst>
          </p:cNvPr>
          <p:cNvGrpSpPr>
            <a:grpSpLocks/>
          </p:cNvGrpSpPr>
          <p:nvPr/>
        </p:nvGrpSpPr>
        <p:grpSpPr bwMode="auto">
          <a:xfrm>
            <a:off x="4440238" y="4389438"/>
            <a:ext cx="647700" cy="984250"/>
            <a:chOff x="1837" y="2765"/>
            <a:chExt cx="408" cy="620"/>
          </a:xfrm>
        </p:grpSpPr>
        <p:sp>
          <p:nvSpPr>
            <p:cNvPr id="17436" name="Line 149">
              <a:extLst>
                <a:ext uri="{FF2B5EF4-FFF2-40B4-BE49-F238E27FC236}">
                  <a16:creationId xmlns:a16="http://schemas.microsoft.com/office/drawing/2014/main" id="{4780DF16-4C11-49F0-83C7-DC6ADB672E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3385"/>
              <a:ext cx="182" cy="0"/>
            </a:xfrm>
            <a:prstGeom prst="line">
              <a:avLst/>
            </a:prstGeom>
            <a:noFill/>
            <a:ln w="508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7437" name="Freeform 153">
              <a:extLst>
                <a:ext uri="{FF2B5EF4-FFF2-40B4-BE49-F238E27FC236}">
                  <a16:creationId xmlns:a16="http://schemas.microsoft.com/office/drawing/2014/main" id="{B09E858F-BB50-4AB7-A579-67A401AE9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2765"/>
              <a:ext cx="234" cy="620"/>
            </a:xfrm>
            <a:custGeom>
              <a:avLst/>
              <a:gdLst>
                <a:gd name="T0" fmla="*/ 7 w 234"/>
                <a:gd name="T1" fmla="*/ 620 h 620"/>
                <a:gd name="T2" fmla="*/ 7 w 234"/>
                <a:gd name="T3" fmla="*/ 348 h 620"/>
                <a:gd name="T4" fmla="*/ 47 w 234"/>
                <a:gd name="T5" fmla="*/ 124 h 620"/>
                <a:gd name="T6" fmla="*/ 85 w 234"/>
                <a:gd name="T7" fmla="*/ 30 h 620"/>
                <a:gd name="T8" fmla="*/ 143 w 234"/>
                <a:gd name="T9" fmla="*/ 30 h 620"/>
                <a:gd name="T10" fmla="*/ 199 w 234"/>
                <a:gd name="T11" fmla="*/ 209 h 620"/>
                <a:gd name="T12" fmla="*/ 227 w 234"/>
                <a:gd name="T13" fmla="*/ 379 h 620"/>
                <a:gd name="T14" fmla="*/ 234 w 234"/>
                <a:gd name="T15" fmla="*/ 620 h 6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4"/>
                <a:gd name="T25" fmla="*/ 0 h 620"/>
                <a:gd name="T26" fmla="*/ 234 w 234"/>
                <a:gd name="T27" fmla="*/ 620 h 6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4" h="620">
                  <a:moveTo>
                    <a:pt x="7" y="620"/>
                  </a:moveTo>
                  <a:cubicBezTo>
                    <a:pt x="3" y="525"/>
                    <a:pt x="0" y="431"/>
                    <a:pt x="7" y="348"/>
                  </a:cubicBezTo>
                  <a:cubicBezTo>
                    <a:pt x="14" y="265"/>
                    <a:pt x="34" y="177"/>
                    <a:pt x="47" y="124"/>
                  </a:cubicBezTo>
                  <a:cubicBezTo>
                    <a:pt x="60" y="71"/>
                    <a:pt x="69" y="46"/>
                    <a:pt x="85" y="30"/>
                  </a:cubicBezTo>
                  <a:cubicBezTo>
                    <a:pt x="101" y="14"/>
                    <a:pt x="124" y="0"/>
                    <a:pt x="143" y="30"/>
                  </a:cubicBezTo>
                  <a:cubicBezTo>
                    <a:pt x="162" y="60"/>
                    <a:pt x="185" y="151"/>
                    <a:pt x="199" y="209"/>
                  </a:cubicBezTo>
                  <a:cubicBezTo>
                    <a:pt x="213" y="267"/>
                    <a:pt x="221" y="311"/>
                    <a:pt x="227" y="379"/>
                  </a:cubicBezTo>
                  <a:cubicBezTo>
                    <a:pt x="233" y="447"/>
                    <a:pt x="233" y="570"/>
                    <a:pt x="234" y="620"/>
                  </a:cubicBezTo>
                </a:path>
              </a:pathLst>
            </a:custGeom>
            <a:noFill/>
            <a:ln w="50800" cap="flat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18" name="Group 160">
            <a:extLst>
              <a:ext uri="{FF2B5EF4-FFF2-40B4-BE49-F238E27FC236}">
                <a16:creationId xmlns:a16="http://schemas.microsoft.com/office/drawing/2014/main" id="{034472E5-631D-4722-A9C1-7AC39A94EABF}"/>
              </a:ext>
            </a:extLst>
          </p:cNvPr>
          <p:cNvGrpSpPr>
            <a:grpSpLocks/>
          </p:cNvGrpSpPr>
          <p:nvPr/>
        </p:nvGrpSpPr>
        <p:grpSpPr bwMode="auto">
          <a:xfrm>
            <a:off x="7824788" y="4797426"/>
            <a:ext cx="1008062" cy="588963"/>
            <a:chOff x="3969" y="3022"/>
            <a:chExt cx="635" cy="371"/>
          </a:xfrm>
        </p:grpSpPr>
        <p:sp>
          <p:nvSpPr>
            <p:cNvPr id="17434" name="Line 152">
              <a:extLst>
                <a:ext uri="{FF2B5EF4-FFF2-40B4-BE49-F238E27FC236}">
                  <a16:creationId xmlns:a16="http://schemas.microsoft.com/office/drawing/2014/main" id="{3C1CD131-021C-4F37-9267-C5F7ACD353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3385"/>
              <a:ext cx="454" cy="0"/>
            </a:xfrm>
            <a:prstGeom prst="line">
              <a:avLst/>
            </a:prstGeom>
            <a:noFill/>
            <a:ln w="508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7435" name="Freeform 154">
              <a:extLst>
                <a:ext uri="{FF2B5EF4-FFF2-40B4-BE49-F238E27FC236}">
                  <a16:creationId xmlns:a16="http://schemas.microsoft.com/office/drawing/2014/main" id="{A23E75FE-4D66-4608-B467-816B15FB6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3022"/>
              <a:ext cx="179" cy="371"/>
            </a:xfrm>
            <a:custGeom>
              <a:avLst/>
              <a:gdLst>
                <a:gd name="T0" fmla="*/ 0 w 179"/>
                <a:gd name="T1" fmla="*/ 371 h 371"/>
                <a:gd name="T2" fmla="*/ 16 w 179"/>
                <a:gd name="T3" fmla="*/ 121 h 371"/>
                <a:gd name="T4" fmla="*/ 90 w 179"/>
                <a:gd name="T5" fmla="*/ 8 h 371"/>
                <a:gd name="T6" fmla="*/ 157 w 179"/>
                <a:gd name="T7" fmla="*/ 74 h 371"/>
                <a:gd name="T8" fmla="*/ 176 w 179"/>
                <a:gd name="T9" fmla="*/ 178 h 371"/>
                <a:gd name="T10" fmla="*/ 176 w 179"/>
                <a:gd name="T11" fmla="*/ 366 h 3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9"/>
                <a:gd name="T19" fmla="*/ 0 h 371"/>
                <a:gd name="T20" fmla="*/ 179 w 179"/>
                <a:gd name="T21" fmla="*/ 371 h 3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9" h="371">
                  <a:moveTo>
                    <a:pt x="0" y="371"/>
                  </a:moveTo>
                  <a:cubicBezTo>
                    <a:pt x="3" y="329"/>
                    <a:pt x="1" y="181"/>
                    <a:pt x="16" y="121"/>
                  </a:cubicBezTo>
                  <a:cubicBezTo>
                    <a:pt x="31" y="61"/>
                    <a:pt x="67" y="16"/>
                    <a:pt x="90" y="8"/>
                  </a:cubicBezTo>
                  <a:cubicBezTo>
                    <a:pt x="113" y="0"/>
                    <a:pt x="143" y="46"/>
                    <a:pt x="157" y="74"/>
                  </a:cubicBezTo>
                  <a:cubicBezTo>
                    <a:pt x="171" y="102"/>
                    <a:pt x="173" y="129"/>
                    <a:pt x="176" y="178"/>
                  </a:cubicBezTo>
                  <a:cubicBezTo>
                    <a:pt x="179" y="227"/>
                    <a:pt x="176" y="327"/>
                    <a:pt x="176" y="366"/>
                  </a:cubicBezTo>
                </a:path>
              </a:pathLst>
            </a:custGeom>
            <a:noFill/>
            <a:ln w="50800" cap="flat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17431" name="Text Box 161">
            <a:extLst>
              <a:ext uri="{FF2B5EF4-FFF2-40B4-BE49-F238E27FC236}">
                <a16:creationId xmlns:a16="http://schemas.microsoft.com/office/drawing/2014/main" id="{CB79C173-F867-4B7B-9995-1F898BCCC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1038" y="1196976"/>
            <a:ext cx="1441451" cy="46384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rozhraní</a:t>
            </a:r>
          </a:p>
        </p:txBody>
      </p:sp>
      <p:sp>
        <p:nvSpPr>
          <p:cNvPr id="17432" name="Text Box 162">
            <a:extLst>
              <a:ext uri="{FF2B5EF4-FFF2-40B4-BE49-F238E27FC236}">
                <a16:creationId xmlns:a16="http://schemas.microsoft.com/office/drawing/2014/main" id="{3587B0E5-32EC-4D73-BCC6-F6C832D03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4" y="4437063"/>
            <a:ext cx="1152525" cy="648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Přijatý signál</a:t>
            </a:r>
          </a:p>
        </p:txBody>
      </p:sp>
      <p:sp>
        <p:nvSpPr>
          <p:cNvPr id="17433" name="Text Box 163">
            <a:extLst>
              <a:ext uri="{FF2B5EF4-FFF2-40B4-BE49-F238E27FC236}">
                <a16:creationId xmlns:a16="http://schemas.microsoft.com/office/drawing/2014/main" id="{E6A64374-60B9-432D-8D1E-8ACD1D2A4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1" y="5445125"/>
            <a:ext cx="2232025" cy="648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Čas – vzdálenost rozhrani</a:t>
            </a:r>
          </a:p>
        </p:txBody>
      </p:sp>
    </p:spTree>
    <p:extLst>
      <p:ext uri="{BB962C8B-B14F-4D97-AF65-F5344CB8AC3E}">
        <p14:creationId xmlns:p14="http://schemas.microsoft.com/office/powerpoint/2010/main" val="259709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0"/>
                                        <p:tgtEl>
                                          <p:spTgt spid="1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ntr" presetSubtype="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2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4">
            <a:extLst>
              <a:ext uri="{FF2B5EF4-FFF2-40B4-BE49-F238E27FC236}">
                <a16:creationId xmlns:a16="http://schemas.microsoft.com/office/drawing/2014/main" id="{245E63B3-12C4-4B06-9912-298CA7349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12A565-C041-4FF1-B33C-67622A38A8DE}" type="slidenum">
              <a:rPr lang="cs-CZ" altLang="cs-CZ" b="0"/>
              <a:pPr eaLnBrk="1" hangingPunct="1"/>
              <a:t>13</a:t>
            </a:fld>
            <a:endParaRPr lang="cs-CZ" altLang="cs-CZ" b="0"/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13ECC94A-4A6C-4D77-8A05-D96D15DA9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7" y="1700214"/>
            <a:ext cx="8738221" cy="4154984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dirty="0"/>
              <a:t>Hlavní části UZ přístroje</a:t>
            </a:r>
            <a:r>
              <a:rPr lang="en-GB" altLang="cs-CZ" sz="2400" dirty="0"/>
              <a:t>:</a:t>
            </a:r>
          </a:p>
          <a:p>
            <a:pPr eaLnBrk="1" hangingPunct="1"/>
            <a:r>
              <a:rPr lang="cs-CZ" altLang="cs-CZ" sz="2400" dirty="0"/>
              <a:t>Společné pro diagnostiku i terapii</a:t>
            </a:r>
            <a:r>
              <a:rPr lang="en-GB" altLang="cs-CZ" sz="2400" dirty="0"/>
              <a:t> 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b="0" dirty="0"/>
              <a:t>Sonda s elektroakustickým měničem</a:t>
            </a:r>
            <a:r>
              <a:rPr lang="en-GB" altLang="cs-CZ" b="0" dirty="0"/>
              <a:t> (</a:t>
            </a:r>
            <a:r>
              <a:rPr lang="cs-CZ" altLang="cs-CZ" b="0" dirty="0"/>
              <a:t>měniči</a:t>
            </a:r>
            <a:r>
              <a:rPr lang="en-GB" altLang="cs-CZ" b="0" dirty="0"/>
              <a:t>)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b="0" dirty="0"/>
              <a:t>Generátor elektrických kmitů</a:t>
            </a:r>
            <a:r>
              <a:rPr lang="en-GB" altLang="cs-CZ" b="0" dirty="0"/>
              <a:t> (</a:t>
            </a:r>
            <a:r>
              <a:rPr lang="cs-CZ" altLang="cs-CZ" b="0" dirty="0"/>
              <a:t>spojitých</a:t>
            </a:r>
            <a:r>
              <a:rPr lang="en-GB" altLang="cs-CZ" b="0" dirty="0"/>
              <a:t>, </a:t>
            </a:r>
            <a:r>
              <a:rPr lang="cs-CZ" altLang="cs-CZ" b="0" dirty="0"/>
              <a:t>impulsních</a:t>
            </a:r>
            <a:r>
              <a:rPr lang="en-GB" altLang="cs-CZ" b="0" dirty="0"/>
              <a:t>)</a:t>
            </a:r>
          </a:p>
          <a:p>
            <a:pPr eaLnBrk="1" hangingPunct="1">
              <a:spcBef>
                <a:spcPct val="0"/>
              </a:spcBef>
            </a:pPr>
            <a:endParaRPr lang="en-GB" altLang="cs-CZ" sz="2400" b="0" dirty="0"/>
          </a:p>
          <a:p>
            <a:pPr eaLnBrk="1" hangingPunct="1"/>
            <a:r>
              <a:rPr lang="cs-CZ" altLang="cs-CZ" sz="2400" dirty="0"/>
              <a:t>Specifické části diagnostického přístroje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b="0" dirty="0"/>
              <a:t>Elektronické obvody pro zpracování odraženého signálu (dnes je signál </a:t>
            </a:r>
            <a:r>
              <a:rPr lang="cs-CZ" altLang="cs-CZ" dirty="0"/>
              <a:t>digitalizován</a:t>
            </a:r>
            <a:r>
              <a:rPr lang="cs-CZ" altLang="cs-CZ" b="0" dirty="0"/>
              <a:t> a dále zpracováván pomocí software)</a:t>
            </a:r>
            <a:endParaRPr lang="en-GB" altLang="cs-CZ" b="0" dirty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GB" altLang="cs-CZ" b="0" dirty="0"/>
              <a:t> </a:t>
            </a:r>
            <a:r>
              <a:rPr lang="cs-CZ" altLang="cs-CZ" b="0" dirty="0"/>
              <a:t>záznamová jednotka</a:t>
            </a:r>
            <a:endParaRPr lang="en-GB" altLang="cs-CZ" b="0" dirty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b="0" dirty="0"/>
              <a:t> zobrazovací jednotka</a:t>
            </a:r>
            <a:endParaRPr lang="en-GB" altLang="cs-CZ" b="0" dirty="0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0C16B69F-0F81-4231-9D59-C7725D565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404813"/>
            <a:ext cx="5302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3200" dirty="0">
                <a:solidFill>
                  <a:schemeClr val="tx2"/>
                </a:solidFill>
              </a:rPr>
              <a:t>Impulsní odrazová metoda</a:t>
            </a:r>
          </a:p>
        </p:txBody>
      </p:sp>
    </p:spTree>
    <p:extLst>
      <p:ext uri="{BB962C8B-B14F-4D97-AF65-F5344CB8AC3E}">
        <p14:creationId xmlns:p14="http://schemas.microsoft.com/office/powerpoint/2010/main" val="2262959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4">
            <a:extLst>
              <a:ext uri="{FF2B5EF4-FFF2-40B4-BE49-F238E27FC236}">
                <a16:creationId xmlns:a16="http://schemas.microsoft.com/office/drawing/2014/main" id="{DF968C67-56B7-416A-AA8D-14BF8CE0B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003C1B-2E76-4B38-9784-4B7A41FBC23D}" type="slidenum">
              <a:rPr lang="cs-CZ" altLang="cs-CZ" b="0"/>
              <a:pPr eaLnBrk="1" hangingPunct="1"/>
              <a:t>14</a:t>
            </a:fld>
            <a:endParaRPr lang="cs-CZ" altLang="cs-CZ" b="0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4723E2FF-D6F0-4E72-9432-0A922BC8A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260351"/>
            <a:ext cx="70564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cs-CZ" sz="3200" dirty="0">
                <a:solidFill>
                  <a:schemeClr val="tx2"/>
                </a:solidFill>
              </a:rPr>
              <a:t>A-</a:t>
            </a:r>
            <a:r>
              <a:rPr lang="cs-CZ" altLang="cs-CZ" sz="3200" dirty="0">
                <a:solidFill>
                  <a:schemeClr val="tx2"/>
                </a:solidFill>
              </a:rPr>
              <a:t>zobrazení</a:t>
            </a:r>
            <a:r>
              <a:rPr lang="en-GB" altLang="cs-CZ" sz="3200" dirty="0">
                <a:solidFill>
                  <a:schemeClr val="tx2"/>
                </a:solidFill>
              </a:rPr>
              <a:t> – </a:t>
            </a:r>
            <a:r>
              <a:rPr lang="cs-CZ" altLang="cs-CZ" sz="3200" dirty="0">
                <a:solidFill>
                  <a:schemeClr val="tx2"/>
                </a:solidFill>
              </a:rPr>
              <a:t>jednorozměrné</a:t>
            </a:r>
            <a:endParaRPr lang="en-GB" altLang="cs-CZ" sz="3200" dirty="0">
              <a:solidFill>
                <a:schemeClr val="tx2"/>
              </a:solidFill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D8D89405-E660-48CC-BDC4-CC54FAEE1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262" y="1268414"/>
            <a:ext cx="9080938" cy="3785652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987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b="0" dirty="0"/>
              <a:t>Jsou zobrazovány</a:t>
            </a:r>
            <a:r>
              <a:rPr lang="cs-CZ" altLang="cs-CZ" sz="2400" b="0" dirty="0">
                <a:solidFill>
                  <a:srgbClr val="FF3300"/>
                </a:solidFill>
              </a:rPr>
              <a:t> vzdálenosti </a:t>
            </a:r>
            <a:r>
              <a:rPr lang="cs-CZ" altLang="cs-CZ" sz="2400" b="0" dirty="0"/>
              <a:t>mezi odrážejícími rozhraními a sondou</a:t>
            </a:r>
            <a:r>
              <a:rPr lang="en-GB" altLang="cs-CZ" sz="2400" b="0" dirty="0"/>
              <a:t>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b="0" dirty="0">
                <a:solidFill>
                  <a:srgbClr val="FF3300"/>
                </a:solidFill>
              </a:rPr>
              <a:t>Odrazy</a:t>
            </a:r>
            <a:r>
              <a:rPr lang="cs-CZ" altLang="cs-CZ" sz="2400" b="0" dirty="0"/>
              <a:t> od jednotlivých rozhraní (mezi prostředími s různými akustickými impedancemi) jsou představovány </a:t>
            </a:r>
            <a:r>
              <a:rPr lang="cs-CZ" altLang="cs-CZ" sz="2400" i="1" dirty="0"/>
              <a:t>vertikálními výchylkami</a:t>
            </a:r>
            <a:r>
              <a:rPr lang="cs-CZ" altLang="cs-CZ" sz="2400" dirty="0"/>
              <a:t> </a:t>
            </a:r>
            <a:r>
              <a:rPr lang="cs-CZ" altLang="cs-CZ" sz="2400" b="0" dirty="0"/>
              <a:t>od základní čáry</a:t>
            </a:r>
            <a:r>
              <a:rPr lang="cs-CZ" altLang="cs-CZ" sz="2400" dirty="0"/>
              <a:t>, </a:t>
            </a:r>
            <a:r>
              <a:rPr lang="cs-CZ" altLang="cs-CZ" sz="2400" b="0" dirty="0"/>
              <a:t>tj.</a:t>
            </a:r>
            <a:r>
              <a:rPr lang="cs-CZ" altLang="cs-CZ" sz="2400" dirty="0"/>
              <a:t> echy.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/>
              <a:t>Amplituda ech je úměrná </a:t>
            </a:r>
            <a:r>
              <a:rPr lang="cs-CZ" altLang="cs-CZ" sz="2400" i="1" dirty="0"/>
              <a:t>intenzitě odraženého vlnění</a:t>
            </a:r>
            <a:r>
              <a:rPr lang="cs-CZ" altLang="cs-CZ" sz="2400" dirty="0"/>
              <a:t>  (</a:t>
            </a:r>
            <a:r>
              <a:rPr lang="cs-CZ" altLang="cs-CZ" sz="2400" dirty="0">
                <a:solidFill>
                  <a:srgbClr val="FF3300"/>
                </a:solidFill>
              </a:rPr>
              <a:t>amplitudová modulace</a:t>
            </a:r>
            <a:r>
              <a:rPr lang="cs-CZ" altLang="cs-CZ" sz="2400" dirty="0"/>
              <a:t>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dirty="0"/>
              <a:t>Vzdálenost mezi echy na obrazovce je přibližně úměrná skutečným vzdálenostem mezi tkáňovými rozhraními</a:t>
            </a:r>
            <a:r>
              <a:rPr lang="en-GB" altLang="cs-CZ" sz="2400" dirty="0"/>
              <a:t>.</a:t>
            </a:r>
            <a:endParaRPr lang="cs-CZ" altLang="cs-CZ" sz="24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400" b="0" dirty="0"/>
              <a:t>Metoda je dnes využívána jedině v oftalmologii</a:t>
            </a:r>
            <a:r>
              <a:rPr lang="en-GB" altLang="cs-CZ" sz="24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642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číslo snímku 7">
            <a:extLst>
              <a:ext uri="{FF2B5EF4-FFF2-40B4-BE49-F238E27FC236}">
                <a16:creationId xmlns:a16="http://schemas.microsoft.com/office/drawing/2014/main" id="{4985E9FA-0C75-4CEB-8957-FB3D3B222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02B880-3E0F-4EC9-92C3-C8E7ECF22E05}" type="slidenum">
              <a:rPr lang="cs-CZ" altLang="cs-CZ" b="0"/>
              <a:pPr eaLnBrk="1" hangingPunct="1"/>
              <a:t>15</a:t>
            </a:fld>
            <a:endParaRPr lang="cs-CZ" altLang="cs-CZ" b="0"/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43A06102-8667-41BE-BD69-5370845E2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334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cs-CZ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7CC575AF-73ED-4B62-BD57-F89799CAB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989138"/>
            <a:ext cx="806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cs-CZ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536" name="Picture 8" descr="echofig1">
            <a:extLst>
              <a:ext uri="{FF2B5EF4-FFF2-40B4-BE49-F238E27FC236}">
                <a16:creationId xmlns:a16="http://schemas.microsoft.com/office/drawing/2014/main" id="{DB604D01-1B50-45CF-B409-0CBF51581A0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6726" y="1268413"/>
            <a:ext cx="2043113" cy="2305050"/>
          </a:xfrm>
          <a:noFill/>
        </p:spPr>
      </p:pic>
      <p:sp>
        <p:nvSpPr>
          <p:cNvPr id="21511" name="Text Box 23">
            <a:extLst>
              <a:ext uri="{FF2B5EF4-FFF2-40B4-BE49-F238E27FC236}">
                <a16:creationId xmlns:a16="http://schemas.microsoft.com/office/drawing/2014/main" id="{F8D22FF6-8BFD-43A4-96A0-3BBF9C8C6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188913"/>
            <a:ext cx="7056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cs-CZ" sz="3200" dirty="0">
                <a:solidFill>
                  <a:schemeClr val="tx2"/>
                </a:solidFill>
              </a:rPr>
              <a:t>A-</a:t>
            </a:r>
            <a:r>
              <a:rPr lang="cs-CZ" altLang="cs-CZ" sz="3200" dirty="0">
                <a:solidFill>
                  <a:schemeClr val="tx2"/>
                </a:solidFill>
              </a:rPr>
              <a:t>zobrazení</a:t>
            </a:r>
            <a:r>
              <a:rPr lang="en-GB" altLang="cs-CZ" sz="3200" dirty="0">
                <a:solidFill>
                  <a:schemeClr val="tx2"/>
                </a:solidFill>
              </a:rPr>
              <a:t> – </a:t>
            </a:r>
            <a:r>
              <a:rPr lang="cs-CZ" altLang="cs-CZ" sz="3200" dirty="0">
                <a:solidFill>
                  <a:schemeClr val="tx2"/>
                </a:solidFill>
              </a:rPr>
              <a:t>jednorozměrné</a:t>
            </a:r>
            <a:endParaRPr lang="en-GB" altLang="cs-CZ" sz="3200" dirty="0">
              <a:solidFill>
                <a:schemeClr val="tx2"/>
              </a:solidFill>
            </a:endParaRPr>
          </a:p>
        </p:txBody>
      </p:sp>
      <p:pic>
        <p:nvPicPr>
          <p:cNvPr id="21512" name="Picture 25" descr="A-scan-česky">
            <a:extLst>
              <a:ext uri="{FF2B5EF4-FFF2-40B4-BE49-F238E27FC236}">
                <a16:creationId xmlns:a16="http://schemas.microsoft.com/office/drawing/2014/main" id="{252A0356-3207-4820-A2A7-D92811760CC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3771900"/>
            <a:ext cx="7786688" cy="3086100"/>
          </a:xfrm>
          <a:noFill/>
        </p:spPr>
      </p:pic>
      <p:sp>
        <p:nvSpPr>
          <p:cNvPr id="21513" name="Text Box 27">
            <a:extLst>
              <a:ext uri="{FF2B5EF4-FFF2-40B4-BE49-F238E27FC236}">
                <a16:creationId xmlns:a16="http://schemas.microsoft.com/office/drawing/2014/main" id="{E9E10E33-467B-4FD4-B3E1-8EBDF058F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6" y="5516563"/>
            <a:ext cx="1800225" cy="3407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/>
              <a:t>vrstvička gelu</a:t>
            </a:r>
          </a:p>
        </p:txBody>
      </p:sp>
      <p:pic>
        <p:nvPicPr>
          <p:cNvPr id="21515" name="Picture 11" descr="VÃ½sledek obrÃ¡zku pro ultrazvuk v oftalmologii">
            <a:extLst>
              <a:ext uri="{FF2B5EF4-FFF2-40B4-BE49-F238E27FC236}">
                <a16:creationId xmlns:a16="http://schemas.microsoft.com/office/drawing/2014/main" id="{ACB61C60-D070-4EEC-A13B-22C9CF592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268414"/>
            <a:ext cx="3595688" cy="234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13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číslo snímku 4">
            <a:extLst>
              <a:ext uri="{FF2B5EF4-FFF2-40B4-BE49-F238E27FC236}">
                <a16:creationId xmlns:a16="http://schemas.microsoft.com/office/drawing/2014/main" id="{4FC02C02-067A-4615-8CDA-49E06650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BEDC1E-5418-4993-A72E-967D2FFFB241}" type="slidenum">
              <a:rPr lang="cs-CZ" altLang="cs-CZ" b="0"/>
              <a:pPr eaLnBrk="1" hangingPunct="1"/>
              <a:t>16</a:t>
            </a:fld>
            <a:endParaRPr lang="cs-CZ" altLang="cs-CZ" b="0"/>
          </a:p>
        </p:txBody>
      </p:sp>
      <p:graphicFrame>
        <p:nvGraphicFramePr>
          <p:cNvPr id="28675" name="Object 3">
            <a:extLst>
              <a:ext uri="{FF2B5EF4-FFF2-40B4-BE49-F238E27FC236}">
                <a16:creationId xmlns:a16="http://schemas.microsoft.com/office/drawing/2014/main" id="{7FBE5A89-CBEA-418A-97AA-72F0FDD5A6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160425"/>
              </p:ext>
            </p:extLst>
          </p:nvPr>
        </p:nvGraphicFramePr>
        <p:xfrm>
          <a:off x="2057400" y="1412875"/>
          <a:ext cx="3760386" cy="2470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ie" r:id="rId3" imgW="2438095" imgH="1600000" progId="MSPhotoEd.3">
                  <p:embed/>
                </p:oleObj>
              </mc:Choice>
              <mc:Fallback>
                <p:oleObj name="Fotografie" r:id="rId3" imgW="2438095" imgH="1600000" progId="MSPhotoEd.3">
                  <p:embed/>
                  <p:pic>
                    <p:nvPicPr>
                      <p:cNvPr id="28675" name="Object 3">
                        <a:extLst>
                          <a:ext uri="{FF2B5EF4-FFF2-40B4-BE49-F238E27FC236}">
                            <a16:creationId xmlns:a16="http://schemas.microsoft.com/office/drawing/2014/main" id="{7FBE5A89-CBEA-418A-97AA-72F0FDD5A6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412875"/>
                        <a:ext cx="3760386" cy="2470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Text Box 6">
            <a:extLst>
              <a:ext uri="{FF2B5EF4-FFF2-40B4-BE49-F238E27FC236}">
                <a16:creationId xmlns:a16="http://schemas.microsoft.com/office/drawing/2014/main" id="{4FEECD0E-AF0C-4F25-92B6-ABC937BE8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412875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cs-CZ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8679" name="Object 7">
            <a:extLst>
              <a:ext uri="{FF2B5EF4-FFF2-40B4-BE49-F238E27FC236}">
                <a16:creationId xmlns:a16="http://schemas.microsoft.com/office/drawing/2014/main" id="{6998F91A-E329-4653-B731-88F2C75B6E55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488901662"/>
              </p:ext>
            </p:extLst>
          </p:nvPr>
        </p:nvGraphicFramePr>
        <p:xfrm>
          <a:off x="7651860" y="764304"/>
          <a:ext cx="3494088" cy="558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ie" r:id="rId5" imgW="2857899" imgH="4571429" progId="MSPhotoEd.3">
                  <p:embed/>
                </p:oleObj>
              </mc:Choice>
              <mc:Fallback>
                <p:oleObj name="Fotografie" r:id="rId5" imgW="2857899" imgH="4571429" progId="MSPhotoEd.3">
                  <p:embed/>
                  <p:pic>
                    <p:nvPicPr>
                      <p:cNvPr id="28679" name="Object 7">
                        <a:extLst>
                          <a:ext uri="{FF2B5EF4-FFF2-40B4-BE49-F238E27FC236}">
                            <a16:creationId xmlns:a16="http://schemas.microsoft.com/office/drawing/2014/main" id="{6998F91A-E329-4653-B731-88F2C75B6E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860" y="764304"/>
                        <a:ext cx="3494088" cy="558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ext Box 9">
            <a:extLst>
              <a:ext uri="{FF2B5EF4-FFF2-40B4-BE49-F238E27FC236}">
                <a16:creationId xmlns:a16="http://schemas.microsoft.com/office/drawing/2014/main" id="{1E3C42E3-56A4-40DB-B7FE-B460FAF66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208" y="51315"/>
            <a:ext cx="7651530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cs-CZ" sz="3200" dirty="0">
                <a:solidFill>
                  <a:schemeClr val="tx2"/>
                </a:solidFill>
              </a:rPr>
              <a:t>B-</a:t>
            </a:r>
            <a:r>
              <a:rPr lang="cs-CZ" altLang="cs-CZ" sz="3200" dirty="0">
                <a:solidFill>
                  <a:schemeClr val="tx2"/>
                </a:solidFill>
              </a:rPr>
              <a:t>zobrazení</a:t>
            </a:r>
            <a:r>
              <a:rPr lang="en-GB" altLang="cs-CZ" sz="3200" dirty="0">
                <a:solidFill>
                  <a:schemeClr val="tx2"/>
                </a:solidFill>
              </a:rPr>
              <a:t> – </a:t>
            </a:r>
            <a:r>
              <a:rPr lang="cs-CZ" altLang="cs-CZ" sz="3200" dirty="0">
                <a:solidFill>
                  <a:schemeClr val="tx2"/>
                </a:solidFill>
              </a:rPr>
              <a:t>dvourozměrné - statické</a:t>
            </a:r>
            <a:endParaRPr lang="en-GB" altLang="cs-CZ" sz="3200" dirty="0">
              <a:solidFill>
                <a:schemeClr val="tx2"/>
              </a:solidFill>
            </a:endParaRPr>
          </a:p>
        </p:txBody>
      </p:sp>
      <p:sp>
        <p:nvSpPr>
          <p:cNvPr id="23560" name="TextovéPole 8">
            <a:extLst>
              <a:ext uri="{FF2B5EF4-FFF2-40B4-BE49-F238E27FC236}">
                <a16:creationId xmlns:a16="http://schemas.microsoft.com/office/drawing/2014/main" id="{72385277-3BDB-4902-AD4D-C08A1B940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2391" y="3968452"/>
            <a:ext cx="54963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Obraz plodu v těle matky před šedesáti lety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C16017C-5C0C-400B-9F77-43F3ADD64CE7}"/>
              </a:ext>
            </a:extLst>
          </p:cNvPr>
          <p:cNvSpPr/>
          <p:nvPr/>
        </p:nvSpPr>
        <p:spPr>
          <a:xfrm>
            <a:off x="767255" y="4453707"/>
            <a:ext cx="6060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1800" dirty="0"/>
              <a:t>Vidíme </a:t>
            </a:r>
            <a:r>
              <a:rPr lang="cs-CZ" altLang="cs-CZ" sz="1800" dirty="0">
                <a:solidFill>
                  <a:srgbClr val="FF3300"/>
                </a:solidFill>
              </a:rPr>
              <a:t>tomogram</a:t>
            </a:r>
            <a:r>
              <a:rPr lang="cs-CZ" altLang="cs-CZ" sz="1800" dirty="0"/>
              <a:t>. </a:t>
            </a:r>
            <a:r>
              <a:rPr lang="cs-CZ" altLang="cs-CZ" sz="1800" b="0" dirty="0"/>
              <a:t>Jas bodů na obrazovce je dán intenzitou odraženého UZ </a:t>
            </a:r>
            <a:r>
              <a:rPr lang="cs-CZ" altLang="cs-CZ" sz="1800" dirty="0"/>
              <a:t>(modulace jasu - </a:t>
            </a:r>
            <a:r>
              <a:rPr lang="cs-CZ" altLang="cs-CZ" sz="1800" dirty="0" err="1">
                <a:solidFill>
                  <a:srgbClr val="FF3300"/>
                </a:solidFill>
              </a:rPr>
              <a:t>B</a:t>
            </a:r>
            <a:r>
              <a:rPr lang="cs-CZ" altLang="cs-CZ" sz="1800" dirty="0" err="1"/>
              <a:t>rightness</a:t>
            </a:r>
            <a:r>
              <a:rPr lang="cs-CZ" altLang="cs-CZ" sz="1800" dirty="0"/>
              <a:t>).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 dirty="0">
                <a:solidFill>
                  <a:srgbClr val="FF3300"/>
                </a:solidFill>
              </a:rPr>
              <a:t>Statické B-zobrazení</a:t>
            </a:r>
            <a:r>
              <a:rPr lang="cs-CZ" altLang="cs-CZ" sz="1800" dirty="0"/>
              <a:t>: </a:t>
            </a:r>
            <a:r>
              <a:rPr lang="cs-CZ" altLang="cs-CZ" sz="1800" b="0" dirty="0"/>
              <a:t>obraz příčného řezu v rovině dané osou svazku a směrem </a:t>
            </a:r>
            <a:r>
              <a:rPr lang="cs-CZ" altLang="cs-CZ" sz="1800" b="0" i="1" dirty="0"/>
              <a:t>manuálního posunu</a:t>
            </a:r>
            <a:r>
              <a:rPr lang="cs-CZ" altLang="cs-CZ" sz="1800" b="0" dirty="0"/>
              <a:t> sondy po povrchu těla.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 b="0" dirty="0"/>
              <a:t>Rozkvět v 50. a 60. letech 20. století. Sondy byly většinou </a:t>
            </a:r>
            <a:r>
              <a:rPr lang="cs-CZ" altLang="cs-CZ" sz="1800" b="0" dirty="0" err="1"/>
              <a:t>jednoměničové</a:t>
            </a:r>
            <a:r>
              <a:rPr lang="cs-CZ" altLang="cs-CZ" sz="1800" b="0" dirty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GB" altLang="cs-CZ" sz="1800" b="0" dirty="0">
                <a:latin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7340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4">
            <a:extLst>
              <a:ext uri="{FF2B5EF4-FFF2-40B4-BE49-F238E27FC236}">
                <a16:creationId xmlns:a16="http://schemas.microsoft.com/office/drawing/2014/main" id="{A024A80B-F845-4A31-BAF6-FFCFE3F3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3E9758-C2D7-4192-BB09-ADB7582860DC}" type="slidenum">
              <a:rPr lang="cs-CZ" altLang="cs-CZ" b="0"/>
              <a:pPr eaLnBrk="1" hangingPunct="1"/>
              <a:t>17</a:t>
            </a:fld>
            <a:endParaRPr lang="cs-CZ" altLang="cs-CZ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F5771FA-1F21-4E4D-9E7F-98C803999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88914"/>
            <a:ext cx="6823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dirty="0">
                <a:solidFill>
                  <a:schemeClr val="tx2"/>
                </a:solidFill>
              </a:rPr>
              <a:t>M-zobrazení  </a:t>
            </a:r>
            <a:r>
              <a:rPr lang="cs-CZ" altLang="cs-CZ" dirty="0">
                <a:solidFill>
                  <a:schemeClr val="tx2"/>
                </a:solidFill>
              </a:rPr>
              <a:t>(na ústupu)</a:t>
            </a:r>
          </a:p>
        </p:txBody>
      </p:sp>
      <p:sp>
        <p:nvSpPr>
          <p:cNvPr id="24580" name="Text Box 3">
            <a:extLst>
              <a:ext uri="{FF2B5EF4-FFF2-40B4-BE49-F238E27FC236}">
                <a16:creationId xmlns:a16="http://schemas.microsoft.com/office/drawing/2014/main" id="{36EE35D3-7670-42E4-B477-92EC44532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549" y="1097498"/>
            <a:ext cx="9387162" cy="264687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200" dirty="0"/>
              <a:t>Jednorozměrné statické B-zobrazení ukazuje pohyby odrážejících tkání. Druhým rozměrem je u této metody čas.</a:t>
            </a:r>
          </a:p>
          <a:p>
            <a:pPr eaLnBrk="1" hangingPunct="1">
              <a:spcBef>
                <a:spcPct val="0"/>
              </a:spcBef>
            </a:pPr>
            <a:endParaRPr lang="cs-CZ" altLang="cs-CZ" sz="2200" dirty="0"/>
          </a:p>
          <a:p>
            <a:pPr eaLnBrk="1" hangingPunct="1">
              <a:spcBef>
                <a:spcPct val="0"/>
              </a:spcBef>
            </a:pPr>
            <a:r>
              <a:rPr lang="cs-CZ" altLang="cs-CZ" sz="2200" b="0" dirty="0"/>
              <a:t>Statická sonda zachycuje </a:t>
            </a:r>
            <a:r>
              <a:rPr lang="cs-CZ" altLang="cs-CZ" sz="2200" b="0" i="1" dirty="0"/>
              <a:t>odrazy</a:t>
            </a:r>
            <a:r>
              <a:rPr lang="cs-CZ" altLang="cs-CZ" sz="2200" b="0" dirty="0"/>
              <a:t> od pohybujících se struktur. Světlé </a:t>
            </a:r>
            <a:r>
              <a:rPr lang="cs-CZ" altLang="cs-CZ" sz="2200" b="0" i="1" dirty="0"/>
              <a:t>body</a:t>
            </a:r>
            <a:r>
              <a:rPr lang="cs-CZ" altLang="cs-CZ" sz="2200" b="0" dirty="0"/>
              <a:t> (tak by se jevily na obrazovce) se pohybují </a:t>
            </a:r>
            <a:r>
              <a:rPr lang="cs-CZ" altLang="cs-CZ" sz="2200" b="0" i="1" dirty="0"/>
              <a:t>vertikálně</a:t>
            </a:r>
            <a:r>
              <a:rPr lang="cs-CZ" altLang="cs-CZ" sz="2200" b="0" dirty="0"/>
              <a:t>, </a:t>
            </a:r>
            <a:r>
              <a:rPr lang="cs-CZ" altLang="cs-CZ" sz="2200" b="0" i="1" dirty="0"/>
              <a:t>horizontální posun </a:t>
            </a:r>
            <a:r>
              <a:rPr lang="cs-CZ" altLang="cs-CZ" sz="2200" b="0" dirty="0"/>
              <a:t>záznamu je způsoben pomalou časovou základnou.</a:t>
            </a:r>
          </a:p>
          <a:p>
            <a:pPr eaLnBrk="1" hangingPunct="1">
              <a:spcBef>
                <a:spcPct val="0"/>
              </a:spcBef>
            </a:pPr>
            <a:endParaRPr lang="cs-CZ" altLang="cs-CZ" sz="1200" dirty="0"/>
          </a:p>
          <a:p>
            <a:pPr eaLnBrk="1" hangingPunct="1">
              <a:spcBef>
                <a:spcPct val="0"/>
              </a:spcBef>
            </a:pPr>
            <a:r>
              <a:rPr lang="cs-CZ" altLang="cs-CZ" sz="2200" dirty="0"/>
              <a:t>Zobrazené </a:t>
            </a:r>
            <a:r>
              <a:rPr lang="cs-CZ" altLang="cs-CZ" sz="2200" dirty="0">
                <a:solidFill>
                  <a:srgbClr val="FF3300"/>
                </a:solidFill>
              </a:rPr>
              <a:t>křivky představují </a:t>
            </a:r>
            <a:r>
              <a:rPr lang="cs-CZ" altLang="cs-CZ" sz="2200" i="1" dirty="0">
                <a:solidFill>
                  <a:srgbClr val="FF3300"/>
                </a:solidFill>
              </a:rPr>
              <a:t>pohyb</a:t>
            </a:r>
            <a:r>
              <a:rPr lang="cs-CZ" altLang="cs-CZ" sz="2200" dirty="0"/>
              <a:t> tkáňových struktur.</a:t>
            </a:r>
          </a:p>
        </p:txBody>
      </p:sp>
      <p:pic>
        <p:nvPicPr>
          <p:cNvPr id="29707" name="Picture 11" descr="plice">
            <a:extLst>
              <a:ext uri="{FF2B5EF4-FFF2-40B4-BE49-F238E27FC236}">
                <a16:creationId xmlns:a16="http://schemas.microsoft.com/office/drawing/2014/main" id="{63D3283E-3720-4314-B44B-03B0692AF77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9" y="3789364"/>
            <a:ext cx="6624637" cy="2909887"/>
          </a:xfrm>
          <a:noFill/>
        </p:spPr>
      </p:pic>
      <p:grpSp>
        <p:nvGrpSpPr>
          <p:cNvPr id="2" name="Group 9">
            <a:extLst>
              <a:ext uri="{FF2B5EF4-FFF2-40B4-BE49-F238E27FC236}">
                <a16:creationId xmlns:a16="http://schemas.microsoft.com/office/drawing/2014/main" id="{3833DD8F-669F-4A5F-8DCB-A118B8542C88}"/>
              </a:ext>
            </a:extLst>
          </p:cNvPr>
          <p:cNvGrpSpPr>
            <a:grpSpLocks/>
          </p:cNvGrpSpPr>
          <p:nvPr/>
        </p:nvGrpSpPr>
        <p:grpSpPr bwMode="auto">
          <a:xfrm>
            <a:off x="8112126" y="4437063"/>
            <a:ext cx="2016125" cy="1655762"/>
            <a:chOff x="4286" y="2886"/>
            <a:chExt cx="1270" cy="1043"/>
          </a:xfrm>
        </p:grpSpPr>
        <p:sp>
          <p:nvSpPr>
            <p:cNvPr id="24583" name="Text Box 6">
              <a:extLst>
                <a:ext uri="{FF2B5EF4-FFF2-40B4-BE49-F238E27FC236}">
                  <a16:creationId xmlns:a16="http://schemas.microsoft.com/office/drawing/2014/main" id="{92E3119B-B478-4A4D-8125-98BB26ECEC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" y="2886"/>
              <a:ext cx="998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2400">
                  <a:latin typeface="Arial Unicode MS" pitchFamily="34" charset="-128"/>
                </a:rPr>
                <a:t>Stěna hrudníku</a:t>
              </a:r>
              <a:endParaRPr lang="en-US" altLang="cs-CZ" sz="2400">
                <a:latin typeface="Arial Unicode MS" pitchFamily="34" charset="-128"/>
              </a:endParaRPr>
            </a:p>
            <a:p>
              <a:pPr eaLnBrk="1" hangingPunct="1"/>
              <a:r>
                <a:rPr lang="cs-CZ" altLang="cs-CZ" sz="2400">
                  <a:latin typeface="Arial Unicode MS" pitchFamily="34" charset="-128"/>
                </a:rPr>
                <a:t>plíce</a:t>
              </a:r>
              <a:endParaRPr lang="en-US" altLang="cs-CZ" sz="2400">
                <a:latin typeface="Arial Unicode MS" pitchFamily="34" charset="-128"/>
              </a:endParaRPr>
            </a:p>
          </p:txBody>
        </p:sp>
        <p:sp>
          <p:nvSpPr>
            <p:cNvPr id="24584" name="Line 7">
              <a:extLst>
                <a:ext uri="{FF2B5EF4-FFF2-40B4-BE49-F238E27FC236}">
                  <a16:creationId xmlns:a16="http://schemas.microsoft.com/office/drawing/2014/main" id="{22C76B74-DAAC-49E5-B7A6-77FDA8C70D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77" y="3021"/>
              <a:ext cx="181" cy="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4585" name="Line 8">
              <a:extLst>
                <a:ext uri="{FF2B5EF4-FFF2-40B4-BE49-F238E27FC236}">
                  <a16:creationId xmlns:a16="http://schemas.microsoft.com/office/drawing/2014/main" id="{2AF2E168-C4EF-448F-B6D3-1E510F2C8A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86" y="3748"/>
              <a:ext cx="272" cy="181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32562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3">
            <a:extLst>
              <a:ext uri="{FF2B5EF4-FFF2-40B4-BE49-F238E27FC236}">
                <a16:creationId xmlns:a16="http://schemas.microsoft.com/office/drawing/2014/main" id="{972C29CA-504E-423C-8F5F-0E7076795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EC1A9F-CBED-4041-A667-61219238EBD8}" type="slidenum">
              <a:rPr lang="cs-CZ" altLang="cs-CZ" b="0"/>
              <a:pPr eaLnBrk="1" hangingPunct="1"/>
              <a:t>18</a:t>
            </a:fld>
            <a:endParaRPr lang="cs-CZ" altLang="cs-CZ" b="0"/>
          </a:p>
        </p:txBody>
      </p:sp>
      <p:sp>
        <p:nvSpPr>
          <p:cNvPr id="25603" name="Text Box 2">
            <a:extLst>
              <a:ext uri="{FF2B5EF4-FFF2-40B4-BE49-F238E27FC236}">
                <a16:creationId xmlns:a16="http://schemas.microsoft.com/office/drawing/2014/main" id="{A4ED98FE-4F6D-46EB-AC59-F7CC0953F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572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cs-CZ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8281576D-FCA9-4E3A-90D4-0D365101F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971" y="2298265"/>
            <a:ext cx="10247587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 b="0" dirty="0"/>
              <a:t>Opakované vytváření obrazů B-zobrazení vyšetřované části těla </a:t>
            </a:r>
            <a:r>
              <a:rPr lang="cs-CZ" altLang="cs-CZ" sz="2400" dirty="0"/>
              <a:t>rychlým vychylováním UZ svazku</a:t>
            </a:r>
            <a:r>
              <a:rPr lang="cs-CZ" altLang="cs-CZ" sz="2400" b="0" dirty="0"/>
              <a:t> mechanicky (v minulosti) nebo dnes elektronicky „v reálném čase“</a:t>
            </a:r>
            <a:r>
              <a:rPr lang="en-GB" altLang="cs-CZ" sz="2400" b="0" dirty="0"/>
              <a:t>. </a:t>
            </a:r>
            <a:endParaRPr lang="cs-CZ" altLang="cs-CZ" sz="2400" b="0" dirty="0"/>
          </a:p>
          <a:p>
            <a:pPr eaLnBrk="1" hangingPunct="1">
              <a:spcBef>
                <a:spcPct val="0"/>
              </a:spcBef>
            </a:pPr>
            <a:endParaRPr lang="en-GB" altLang="cs-CZ" sz="2400" b="0" dirty="0"/>
          </a:p>
          <a:p>
            <a:pPr eaLnBrk="1" hangingPunct="1">
              <a:spcBef>
                <a:spcPct val="0"/>
              </a:spcBef>
            </a:pPr>
            <a:r>
              <a:rPr lang="cs-CZ" altLang="cs-CZ" sz="2400" dirty="0"/>
              <a:t>Elektronické sondy </a:t>
            </a:r>
            <a:r>
              <a:rPr lang="cs-CZ" altLang="cs-CZ" sz="2400" b="0" dirty="0"/>
              <a:t>se skládají z mnoha piezoelektrických měničů, které jsou aktivovány buď najednou nebo postupně.</a:t>
            </a:r>
          </a:p>
          <a:p>
            <a:pPr eaLnBrk="1" hangingPunct="1">
              <a:spcBef>
                <a:spcPct val="0"/>
              </a:spcBef>
            </a:pPr>
            <a:endParaRPr lang="cs-CZ" altLang="cs-CZ" sz="2400" b="0" dirty="0"/>
          </a:p>
          <a:p>
            <a:pPr eaLnBrk="1" hangingPunct="1">
              <a:spcBef>
                <a:spcPct val="0"/>
              </a:spcBef>
            </a:pPr>
            <a:r>
              <a:rPr lang="cs-CZ" altLang="cs-CZ" sz="2400" b="0" dirty="0"/>
              <a:t>Toto zobrazení dnes představuje základ prakticky všech ultrazvukových zobrazovacích metod.</a:t>
            </a:r>
            <a:endParaRPr lang="en-GB" altLang="cs-CZ" sz="2400" b="0" dirty="0"/>
          </a:p>
        </p:txBody>
      </p:sp>
      <p:sp>
        <p:nvSpPr>
          <p:cNvPr id="25605" name="Text Box 6">
            <a:extLst>
              <a:ext uri="{FF2B5EF4-FFF2-40B4-BE49-F238E27FC236}">
                <a16:creationId xmlns:a16="http://schemas.microsoft.com/office/drawing/2014/main" id="{8EBE9B8B-3D8B-4DC6-949B-591C9BE30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602" y="591234"/>
            <a:ext cx="6769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3600" dirty="0">
                <a:solidFill>
                  <a:schemeClr val="tx2"/>
                </a:solidFill>
              </a:rPr>
              <a:t>B-zobrazení - dynamické</a:t>
            </a:r>
          </a:p>
        </p:txBody>
      </p:sp>
    </p:spTree>
    <p:extLst>
      <p:ext uri="{BB962C8B-B14F-4D97-AF65-F5344CB8AC3E}">
        <p14:creationId xmlns:p14="http://schemas.microsoft.com/office/powerpoint/2010/main" val="4051601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3">
            <a:extLst>
              <a:ext uri="{FF2B5EF4-FFF2-40B4-BE49-F238E27FC236}">
                <a16:creationId xmlns:a16="http://schemas.microsoft.com/office/drawing/2014/main" id="{A5D0F947-AF2E-40DF-AFAD-C148CBFF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4219D8-3BB7-46E6-AE68-99B213009652}" type="slidenum">
              <a:rPr lang="cs-CZ" altLang="cs-CZ" b="0"/>
              <a:pPr eaLnBrk="1" hangingPunct="1"/>
              <a:t>19</a:t>
            </a:fld>
            <a:endParaRPr lang="cs-CZ" altLang="cs-CZ" b="0"/>
          </a:p>
        </p:txBody>
      </p:sp>
      <p:pic>
        <p:nvPicPr>
          <p:cNvPr id="26627" name="Picture 3" descr="sondaUZ">
            <a:extLst>
              <a:ext uri="{FF2B5EF4-FFF2-40B4-BE49-F238E27FC236}">
                <a16:creationId xmlns:a16="http://schemas.microsoft.com/office/drawing/2014/main" id="{97529F00-08B8-4D10-91FD-A6702C0A5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2276476"/>
            <a:ext cx="7132637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6">
            <a:extLst>
              <a:ext uri="{FF2B5EF4-FFF2-40B4-BE49-F238E27FC236}">
                <a16:creationId xmlns:a16="http://schemas.microsoft.com/office/drawing/2014/main" id="{35AB5AD1-680D-4F5A-8161-D0CFD1DB6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404814"/>
            <a:ext cx="5190521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cs-CZ" sz="3200" dirty="0">
                <a:solidFill>
                  <a:schemeClr val="tx2"/>
                </a:solidFill>
              </a:rPr>
              <a:t>B-</a:t>
            </a:r>
            <a:r>
              <a:rPr lang="cs-CZ" altLang="cs-CZ" sz="3200" dirty="0">
                <a:solidFill>
                  <a:schemeClr val="tx2"/>
                </a:solidFill>
              </a:rPr>
              <a:t>zobrazení</a:t>
            </a:r>
            <a:r>
              <a:rPr lang="en-GB" altLang="cs-CZ" sz="3200" dirty="0">
                <a:solidFill>
                  <a:schemeClr val="tx2"/>
                </a:solidFill>
              </a:rPr>
              <a:t> - </a:t>
            </a:r>
            <a:r>
              <a:rPr lang="cs-CZ" altLang="cs-CZ" sz="3200" dirty="0">
                <a:solidFill>
                  <a:schemeClr val="tx2"/>
                </a:solidFill>
              </a:rPr>
              <a:t>dynamické</a:t>
            </a:r>
            <a:endParaRPr lang="en-GB" altLang="cs-CZ" sz="3200" dirty="0">
              <a:solidFill>
                <a:schemeClr val="tx2"/>
              </a:solidFill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FA8E04DD-175C-4B5D-BF3D-2E5A49EEDFE8}"/>
              </a:ext>
            </a:extLst>
          </p:cNvPr>
          <p:cNvGrpSpPr>
            <a:grpSpLocks/>
          </p:cNvGrpSpPr>
          <p:nvPr/>
        </p:nvGrpSpPr>
        <p:grpSpPr bwMode="auto">
          <a:xfrm>
            <a:off x="4440239" y="1557338"/>
            <a:ext cx="4535487" cy="1511300"/>
            <a:chOff x="1837" y="981"/>
            <a:chExt cx="2857" cy="952"/>
          </a:xfrm>
        </p:grpSpPr>
        <p:sp>
          <p:nvSpPr>
            <p:cNvPr id="26638" name="Line 7">
              <a:extLst>
                <a:ext uri="{FF2B5EF4-FFF2-40B4-BE49-F238E27FC236}">
                  <a16:creationId xmlns:a16="http://schemas.microsoft.com/office/drawing/2014/main" id="{51950E69-F1B9-49C2-B29A-C8F8F9C8EB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7" y="981"/>
              <a:ext cx="2767" cy="952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6639" name="Line 8">
              <a:extLst>
                <a:ext uri="{FF2B5EF4-FFF2-40B4-BE49-F238E27FC236}">
                  <a16:creationId xmlns:a16="http://schemas.microsoft.com/office/drawing/2014/main" id="{16972519-97EC-498C-AA97-1E0F94F839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32" y="981"/>
              <a:ext cx="362" cy="861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26630" name="Line 9">
            <a:extLst>
              <a:ext uri="{FF2B5EF4-FFF2-40B4-BE49-F238E27FC236}">
                <a16:creationId xmlns:a16="http://schemas.microsoft.com/office/drawing/2014/main" id="{5A3AAC29-A03E-4EBA-A502-417E21D675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6" y="1916114"/>
            <a:ext cx="936625" cy="1081087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6631" name="Line 10">
            <a:extLst>
              <a:ext uri="{FF2B5EF4-FFF2-40B4-BE49-F238E27FC236}">
                <a16:creationId xmlns:a16="http://schemas.microsoft.com/office/drawing/2014/main" id="{56E948B5-8F27-4B35-BE03-4F977042BA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4701" y="1916114"/>
            <a:ext cx="2303463" cy="1081087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6632" name="Line 11">
            <a:extLst>
              <a:ext uri="{FF2B5EF4-FFF2-40B4-BE49-F238E27FC236}">
                <a16:creationId xmlns:a16="http://schemas.microsoft.com/office/drawing/2014/main" id="{A8275C61-6FF8-4BCA-AF00-4F59E480C4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95776" y="1916114"/>
            <a:ext cx="1871663" cy="93662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6633" name="Line 13">
            <a:extLst>
              <a:ext uri="{FF2B5EF4-FFF2-40B4-BE49-F238E27FC236}">
                <a16:creationId xmlns:a16="http://schemas.microsoft.com/office/drawing/2014/main" id="{58C47C37-E4BB-430A-969E-254E02FF69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35638" y="1916114"/>
            <a:ext cx="431800" cy="865187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6634" name="Line 14">
            <a:extLst>
              <a:ext uri="{FF2B5EF4-FFF2-40B4-BE49-F238E27FC236}">
                <a16:creationId xmlns:a16="http://schemas.microsoft.com/office/drawing/2014/main" id="{F312A46B-4AED-47DE-9C5C-25E646EA59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7439" y="1916113"/>
            <a:ext cx="865187" cy="1008062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2783" name="Line 15">
            <a:extLst>
              <a:ext uri="{FF2B5EF4-FFF2-40B4-BE49-F238E27FC236}">
                <a16:creationId xmlns:a16="http://schemas.microsoft.com/office/drawing/2014/main" id="{ECDDA3FB-6A7A-45F3-946D-B9ACDEC1E13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4789" y="1916114"/>
            <a:ext cx="358775" cy="1081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6636" name="Text Box 5">
            <a:extLst>
              <a:ext uri="{FF2B5EF4-FFF2-40B4-BE49-F238E27FC236}">
                <a16:creationId xmlns:a16="http://schemas.microsoft.com/office/drawing/2014/main" id="{092D9600-71EB-4E63-AC78-EE31D7C8A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128714"/>
            <a:ext cx="8077200" cy="830997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>
                <a:cs typeface="Times New Roman" panose="02020603050405020304" pitchFamily="18" charset="0"/>
              </a:rPr>
              <a:t>UZ sondy pro dynamické</a:t>
            </a:r>
            <a:r>
              <a:rPr lang="en-GB" altLang="cs-CZ" sz="2400">
                <a:cs typeface="Times New Roman" panose="02020603050405020304" pitchFamily="18" charset="0"/>
              </a:rPr>
              <a:t> B-</a:t>
            </a:r>
            <a:r>
              <a:rPr lang="cs-CZ" altLang="cs-CZ" sz="2400">
                <a:cs typeface="Times New Roman" panose="02020603050405020304" pitchFamily="18" charset="0"/>
              </a:rPr>
              <a:t>zobrazení</a:t>
            </a:r>
            <a:r>
              <a:rPr lang="en-GB" altLang="cs-CZ" sz="2400">
                <a:cs typeface="Times New Roman" panose="02020603050405020304" pitchFamily="18" charset="0"/>
              </a:rPr>
              <a:t>: </a:t>
            </a:r>
            <a:r>
              <a:rPr lang="cs-CZ" altLang="cs-CZ" sz="2400">
                <a:cs typeface="Times New Roman" panose="02020603050405020304" pitchFamily="18" charset="0"/>
              </a:rPr>
              <a:t>elektronické a mechanické (historie)</a:t>
            </a:r>
            <a:r>
              <a:rPr lang="en-GB" altLang="cs-CZ" sz="2400">
                <a:cs typeface="Times New Roman" panose="02020603050405020304" pitchFamily="18" charset="0"/>
              </a:rPr>
              <a:t>, </a:t>
            </a:r>
            <a:r>
              <a:rPr lang="cs-CZ" altLang="cs-CZ" sz="2400">
                <a:cs typeface="Times New Roman" panose="02020603050405020304" pitchFamily="18" charset="0"/>
              </a:rPr>
              <a:t>sektorové a lineární</a:t>
            </a:r>
            <a:endParaRPr lang="en-GB" altLang="cs-CZ" sz="2400">
              <a:cs typeface="Times New Roman" panose="02020603050405020304" pitchFamily="18" charset="0"/>
            </a:endParaRPr>
          </a:p>
        </p:txBody>
      </p:sp>
      <p:sp>
        <p:nvSpPr>
          <p:cNvPr id="26637" name="Text Box 19">
            <a:extLst>
              <a:ext uri="{FF2B5EF4-FFF2-40B4-BE49-F238E27FC236}">
                <a16:creationId xmlns:a16="http://schemas.microsoft.com/office/drawing/2014/main" id="{F463F322-15EF-4FF3-9FDE-BC3B48AB9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7113" y="2533424"/>
            <a:ext cx="2300001" cy="224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0" dirty="0">
                <a:solidFill>
                  <a:srgbClr val="F01928"/>
                </a:solidFill>
              </a:rPr>
              <a:t>Dutina břišní je často vyšetřována pomocí </a:t>
            </a:r>
            <a:r>
              <a:rPr lang="cs-CZ" altLang="cs-CZ" sz="2000" dirty="0">
                <a:solidFill>
                  <a:srgbClr val="F01928"/>
                </a:solidFill>
              </a:rPr>
              <a:t>konvexní sondy</a:t>
            </a:r>
            <a:r>
              <a:rPr lang="cs-CZ" altLang="cs-CZ" sz="2000" b="0" dirty="0">
                <a:solidFill>
                  <a:srgbClr val="F01928"/>
                </a:solidFill>
              </a:rPr>
              <a:t> – kombinace sondy sektorové a lineární</a:t>
            </a:r>
            <a:r>
              <a:rPr lang="cs-CZ" altLang="cs-CZ" sz="20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27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číslo snímku 5">
            <a:extLst>
              <a:ext uri="{FF2B5EF4-FFF2-40B4-BE49-F238E27FC236}">
                <a16:creationId xmlns:a16="http://schemas.microsoft.com/office/drawing/2014/main" id="{3980CA38-C532-4797-B322-AD5EC285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BCE594-EC9F-4D0E-8EC6-5841C433147B}" type="slidenum">
              <a:rPr lang="cs-CZ" altLang="cs-CZ" b="0"/>
              <a:pPr eaLnBrk="1" hangingPunct="1"/>
              <a:t>2</a:t>
            </a:fld>
            <a:endParaRPr lang="cs-CZ" altLang="cs-CZ" b="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4265C94-CBEE-496B-BB9E-60425155B3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188913"/>
            <a:ext cx="8229600" cy="633412"/>
          </a:xfrm>
        </p:spPr>
        <p:txBody>
          <a:bodyPr/>
          <a:lstStyle/>
          <a:p>
            <a:pPr algn="l" eaLnBrk="1" hangingPunct="1"/>
            <a:r>
              <a:rPr lang="cs-CZ" altLang="cs-CZ" sz="3200" b="1"/>
              <a:t>Obsah přednášky</a:t>
            </a:r>
            <a:endParaRPr lang="en-GB" altLang="cs-CZ" sz="3200" b="1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EE1850B2-D3C1-4983-9A36-4667AAF4B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4825" y="836614"/>
            <a:ext cx="8229600" cy="57610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b="1" dirty="0"/>
              <a:t>Fyzikální vlastnosti ultrazvuku a akustické parametry prostředí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b="1" dirty="0"/>
              <a:t>Sonografie</a:t>
            </a: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cs-CZ" altLang="cs-CZ" sz="1700" b="1" dirty="0"/>
              <a:t>Impulsní odrazová metoda</a:t>
            </a: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cs-CZ" altLang="cs-CZ" sz="1700" b="1" dirty="0"/>
              <a:t>A-zobrazení – jednorozměrné</a:t>
            </a: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cs-CZ" altLang="cs-CZ" sz="1700" b="1" dirty="0"/>
              <a:t>B-zobrazení – dvourozměrné</a:t>
            </a: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cs-CZ" altLang="cs-CZ" sz="1700" b="1" dirty="0"/>
              <a:t>M-zobrazení</a:t>
            </a: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cs-CZ" altLang="cs-CZ" sz="1700" b="1" dirty="0"/>
              <a:t>Základní charakteristiky </a:t>
            </a:r>
            <a:r>
              <a:rPr lang="cs-CZ" altLang="cs-CZ" sz="1700" b="1" dirty="0" err="1"/>
              <a:t>sonogramů</a:t>
            </a:r>
            <a:endParaRPr lang="cs-CZ" altLang="cs-CZ" sz="1700" b="1" dirty="0"/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cs-CZ" altLang="cs-CZ" sz="1700" b="1" dirty="0"/>
              <a:t>Intervenční sonografie</a:t>
            </a: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cs-CZ" altLang="cs-CZ" sz="1700" b="1" dirty="0" err="1"/>
              <a:t>Echokontrastní</a:t>
            </a:r>
            <a:r>
              <a:rPr lang="cs-CZ" altLang="cs-CZ" sz="1700" b="1" dirty="0"/>
              <a:t> prostředky </a:t>
            </a: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cs-CZ" altLang="cs-CZ" sz="1700" b="1" dirty="0"/>
              <a:t>Harmonické zobrazení</a:t>
            </a: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cs-CZ" altLang="cs-CZ" sz="1700" b="1" dirty="0"/>
              <a:t>Princip trojrozměrného zobrazení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b="1" dirty="0"/>
              <a:t>Dopplerovské měření toku</a:t>
            </a: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cs-CZ" altLang="cs-CZ" sz="1700" b="1" dirty="0"/>
              <a:t>Princip Dopplerova jevu</a:t>
            </a: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cs-CZ" altLang="cs-CZ" sz="1700" b="1" dirty="0"/>
              <a:t>Princip měření toku krve</a:t>
            </a: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cs-CZ" altLang="cs-CZ" sz="1700" b="1" dirty="0"/>
              <a:t>Kontinuální dopplerovské systémy</a:t>
            </a: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cs-CZ" altLang="cs-CZ" sz="1700" b="1" dirty="0"/>
              <a:t>Impulsní dopplerovské systémy</a:t>
            </a: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cs-CZ" altLang="cs-CZ" sz="1700" b="1" dirty="0"/>
              <a:t>Duplexní a triplexní metoda</a:t>
            </a: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cs-CZ" altLang="cs-CZ" sz="1700" b="1" dirty="0" err="1"/>
              <a:t>Power</a:t>
            </a:r>
            <a:r>
              <a:rPr lang="cs-CZ" altLang="cs-CZ" sz="1700" b="1" dirty="0"/>
              <a:t> Doppler</a:t>
            </a:r>
          </a:p>
          <a:p>
            <a:pPr marL="285750" lvl="1" indent="-285750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700" b="1" dirty="0"/>
              <a:t>Tkáňový Doppler – zobrazení pohybu tkání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b="1" dirty="0"/>
              <a:t>Elastografie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b="1" dirty="0"/>
              <a:t>Ultrazvuková denzitometrie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b="1" dirty="0"/>
              <a:t>Bezpečnost pacientů: omezování „dávek“ ultrazvuku</a:t>
            </a:r>
          </a:p>
        </p:txBody>
      </p:sp>
    </p:spTree>
    <p:extLst>
      <p:ext uri="{BB962C8B-B14F-4D97-AF65-F5344CB8AC3E}">
        <p14:creationId xmlns:p14="http://schemas.microsoft.com/office/powerpoint/2010/main" val="3526358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5">
            <a:extLst>
              <a:ext uri="{FF2B5EF4-FFF2-40B4-BE49-F238E27FC236}">
                <a16:creationId xmlns:a16="http://schemas.microsoft.com/office/drawing/2014/main" id="{EB2DD418-3C8D-45BA-8A14-F76076FC9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694531"/>
            <a:ext cx="2482099" cy="324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Zástupný symbol pro číslo snímku 3">
            <a:extLst>
              <a:ext uri="{FF2B5EF4-FFF2-40B4-BE49-F238E27FC236}">
                <a16:creationId xmlns:a16="http://schemas.microsoft.com/office/drawing/2014/main" id="{B6A388DA-1ED1-4C57-BB42-0492D7F1A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B91164-57E9-4973-81B7-539DA4927F4E}" type="slidenum">
              <a:rPr lang="cs-CZ" altLang="cs-CZ" b="0"/>
              <a:pPr eaLnBrk="1" hangingPunct="1"/>
              <a:t>20</a:t>
            </a:fld>
            <a:endParaRPr lang="cs-CZ" altLang="cs-CZ" b="0"/>
          </a:p>
        </p:txBody>
      </p:sp>
      <p:sp>
        <p:nvSpPr>
          <p:cNvPr id="27651" name="Text Box 2">
            <a:extLst>
              <a:ext uri="{FF2B5EF4-FFF2-40B4-BE49-F238E27FC236}">
                <a16:creationId xmlns:a16="http://schemas.microsoft.com/office/drawing/2014/main" id="{3C3261E5-F7C9-4B9C-8417-51D60563B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2060575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cs-CZ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637C5DF3-C65B-4C15-90B3-B62B75905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65" y="4235647"/>
            <a:ext cx="9448800" cy="2308324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dirty="0">
                <a:cs typeface="Times New Roman" panose="02020603050405020304" pitchFamily="18" charset="0"/>
              </a:rPr>
              <a:t>Moderní sonografie</a:t>
            </a:r>
            <a:r>
              <a:rPr lang="en-GB" altLang="cs-CZ" sz="2400" dirty="0">
                <a:cs typeface="Times New Roman" panose="02020603050405020304" pitchFamily="18" charset="0"/>
              </a:rPr>
              <a:t> – </a:t>
            </a:r>
            <a:r>
              <a:rPr lang="cs-CZ" altLang="cs-CZ" sz="2400" dirty="0">
                <a:cs typeface="Times New Roman" panose="02020603050405020304" pitchFamily="18" charset="0"/>
              </a:rPr>
              <a:t>digitální zpracování obrazu</a:t>
            </a:r>
            <a:endParaRPr lang="en-GB" altLang="cs-CZ" sz="2400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cs-CZ" sz="2400" dirty="0"/>
              <a:t>  </a:t>
            </a:r>
            <a:r>
              <a:rPr lang="cs-CZ" altLang="cs-CZ" sz="2400" dirty="0">
                <a:solidFill>
                  <a:srgbClr val="FF3300"/>
                </a:solidFill>
              </a:rPr>
              <a:t>Analogová část</a:t>
            </a:r>
            <a:r>
              <a:rPr lang="en-GB" altLang="cs-CZ" sz="2400" dirty="0"/>
              <a:t> – </a:t>
            </a:r>
            <a:r>
              <a:rPr lang="cs-CZ" altLang="cs-CZ" sz="2400" b="0" dirty="0"/>
              <a:t>snímací systém</a:t>
            </a:r>
            <a:endParaRPr lang="en-GB" altLang="cs-CZ" sz="2400" b="0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cs-CZ" sz="2400" dirty="0"/>
              <a:t>  </a:t>
            </a:r>
            <a:r>
              <a:rPr lang="en-GB" altLang="cs-CZ" sz="2400" dirty="0">
                <a:solidFill>
                  <a:srgbClr val="FF3300"/>
                </a:solidFill>
              </a:rPr>
              <a:t>A</a:t>
            </a:r>
            <a:r>
              <a:rPr lang="cs-CZ" altLang="cs-CZ" sz="2400" dirty="0" err="1">
                <a:solidFill>
                  <a:srgbClr val="FF3300"/>
                </a:solidFill>
              </a:rPr>
              <a:t>nalogově</a:t>
            </a:r>
            <a:r>
              <a:rPr lang="cs-CZ" altLang="cs-CZ" sz="2400" dirty="0">
                <a:solidFill>
                  <a:srgbClr val="FF3300"/>
                </a:solidFill>
              </a:rPr>
              <a:t>-digitální převodníky</a:t>
            </a:r>
            <a:r>
              <a:rPr lang="en-GB" altLang="cs-CZ" sz="2400" dirty="0">
                <a:solidFill>
                  <a:srgbClr val="FF3300"/>
                </a:solidFill>
              </a:rPr>
              <a:t> (ADC)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cs-CZ" sz="2400" dirty="0"/>
              <a:t>  </a:t>
            </a:r>
            <a:r>
              <a:rPr lang="cs-CZ" altLang="cs-CZ" sz="2400" dirty="0">
                <a:solidFill>
                  <a:srgbClr val="FF3300"/>
                </a:solidFill>
              </a:rPr>
              <a:t>D</a:t>
            </a:r>
            <a:r>
              <a:rPr lang="en-GB" altLang="cs-CZ" sz="2400" dirty="0" err="1">
                <a:solidFill>
                  <a:srgbClr val="FF3300"/>
                </a:solidFill>
              </a:rPr>
              <a:t>igit</a:t>
            </a:r>
            <a:r>
              <a:rPr lang="cs-CZ" altLang="cs-CZ" sz="2400" dirty="0" err="1">
                <a:solidFill>
                  <a:srgbClr val="FF3300"/>
                </a:solidFill>
              </a:rPr>
              <a:t>ální</a:t>
            </a:r>
            <a:r>
              <a:rPr lang="cs-CZ" altLang="cs-CZ" sz="2400" dirty="0">
                <a:solidFill>
                  <a:srgbClr val="FF3300"/>
                </a:solidFill>
              </a:rPr>
              <a:t> zpracování signálu</a:t>
            </a:r>
            <a:r>
              <a:rPr lang="en-GB" altLang="cs-CZ" sz="2400" dirty="0"/>
              <a:t> – </a:t>
            </a:r>
            <a:r>
              <a:rPr lang="cs-CZ" altLang="cs-CZ" sz="2400" b="0" dirty="0"/>
              <a:t>možnost programování</a:t>
            </a:r>
            <a:r>
              <a:rPr lang="en-GB" altLang="cs-CZ" sz="2400" b="0" dirty="0"/>
              <a:t>  (</a:t>
            </a:r>
            <a:r>
              <a:rPr lang="en-GB" altLang="cs-CZ" sz="2400" b="0" dirty="0" err="1"/>
              <a:t>preprocessing</a:t>
            </a:r>
            <a:r>
              <a:rPr lang="en-GB" altLang="cs-CZ" sz="2400" b="0" dirty="0"/>
              <a:t>, postprocessing), </a:t>
            </a:r>
            <a:r>
              <a:rPr lang="cs-CZ" altLang="cs-CZ" sz="2400" b="0" dirty="0">
                <a:solidFill>
                  <a:srgbClr val="FF3300"/>
                </a:solidFill>
              </a:rPr>
              <a:t>ukládání obrazů do paměti</a:t>
            </a:r>
            <a:r>
              <a:rPr lang="en-GB" altLang="cs-CZ" sz="2400" b="0" dirty="0"/>
              <a:t> (</a:t>
            </a:r>
            <a:r>
              <a:rPr lang="cs-CZ" altLang="cs-CZ" sz="2400" b="0" dirty="0"/>
              <a:t>pevné disky,</a:t>
            </a:r>
            <a:r>
              <a:rPr lang="en-GB" altLang="cs-CZ" sz="2400" b="0" dirty="0"/>
              <a:t> CD, flash</a:t>
            </a:r>
            <a:r>
              <a:rPr lang="cs-CZ" altLang="cs-CZ" sz="2400" b="0" dirty="0"/>
              <a:t>-karty </a:t>
            </a:r>
            <a:r>
              <a:rPr lang="cs-CZ" altLang="cs-CZ" sz="2400" b="0" dirty="0" err="1"/>
              <a:t>atd</a:t>
            </a:r>
            <a:r>
              <a:rPr lang="en-GB" altLang="cs-CZ" sz="2400" b="0" dirty="0"/>
              <a:t>.)</a:t>
            </a:r>
          </a:p>
        </p:txBody>
      </p:sp>
      <p:sp>
        <p:nvSpPr>
          <p:cNvPr id="27653" name="Text Box 8">
            <a:extLst>
              <a:ext uri="{FF2B5EF4-FFF2-40B4-BE49-F238E27FC236}">
                <a16:creationId xmlns:a16="http://schemas.microsoft.com/office/drawing/2014/main" id="{ABB5C124-F060-45DF-940B-5AB6794FB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404814"/>
            <a:ext cx="77041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cs-CZ" sz="3200" dirty="0">
                <a:solidFill>
                  <a:srgbClr val="0000DC"/>
                </a:solidFill>
              </a:rPr>
              <a:t>B-</a:t>
            </a:r>
            <a:r>
              <a:rPr lang="cs-CZ" altLang="cs-CZ" sz="3200" dirty="0">
                <a:solidFill>
                  <a:srgbClr val="0000DC"/>
                </a:solidFill>
              </a:rPr>
              <a:t>zobrazení</a:t>
            </a:r>
            <a:r>
              <a:rPr lang="en-GB" altLang="cs-CZ" sz="3200" dirty="0">
                <a:solidFill>
                  <a:srgbClr val="0000DC"/>
                </a:solidFill>
              </a:rPr>
              <a:t> - </a:t>
            </a:r>
            <a:r>
              <a:rPr lang="cs-CZ" altLang="cs-CZ" sz="3200" dirty="0">
                <a:solidFill>
                  <a:srgbClr val="0000DC"/>
                </a:solidFill>
              </a:rPr>
              <a:t>dynamické</a:t>
            </a:r>
            <a:endParaRPr lang="en-GB" altLang="cs-CZ" sz="3200" dirty="0">
              <a:solidFill>
                <a:srgbClr val="0000DC"/>
              </a:solidFill>
            </a:endParaRPr>
          </a:p>
        </p:txBody>
      </p:sp>
      <p:grpSp>
        <p:nvGrpSpPr>
          <p:cNvPr id="27654" name="Group 12">
            <a:extLst>
              <a:ext uri="{FF2B5EF4-FFF2-40B4-BE49-F238E27FC236}">
                <a16:creationId xmlns:a16="http://schemas.microsoft.com/office/drawing/2014/main" id="{8533C1E0-BE2C-458B-8D4E-346337D428F3}"/>
              </a:ext>
            </a:extLst>
          </p:cNvPr>
          <p:cNvGrpSpPr>
            <a:grpSpLocks/>
          </p:cNvGrpSpPr>
          <p:nvPr/>
        </p:nvGrpSpPr>
        <p:grpSpPr bwMode="auto">
          <a:xfrm>
            <a:off x="954089" y="1108762"/>
            <a:ext cx="4897437" cy="2827337"/>
            <a:chOff x="521" y="2395"/>
            <a:chExt cx="2858" cy="1682"/>
          </a:xfrm>
        </p:grpSpPr>
        <p:pic>
          <p:nvPicPr>
            <p:cNvPr id="27658" name="Picture 6">
              <a:extLst>
                <a:ext uri="{FF2B5EF4-FFF2-40B4-BE49-F238E27FC236}">
                  <a16:creationId xmlns:a16="http://schemas.microsoft.com/office/drawing/2014/main" id="{C152DC60-2C57-4402-BA6C-725EDC783B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395"/>
              <a:ext cx="2858" cy="1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9" name="Text Box 10">
              <a:extLst>
                <a:ext uri="{FF2B5EF4-FFF2-40B4-BE49-F238E27FC236}">
                  <a16:creationId xmlns:a16="http://schemas.microsoft.com/office/drawing/2014/main" id="{71B931A9-6B30-4E5A-8861-55DEB5549F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118" y="3194"/>
              <a:ext cx="726" cy="1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600">
                  <a:latin typeface="Arial Unicode MS" pitchFamily="34" charset="-128"/>
                </a:rPr>
                <a:t>MEMORY</a:t>
              </a: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C784C8FF-1C1B-4008-97F4-356A1B67F6BC}"/>
              </a:ext>
            </a:extLst>
          </p:cNvPr>
          <p:cNvSpPr txBox="1"/>
          <p:nvPr/>
        </p:nvSpPr>
        <p:spPr>
          <a:xfrm>
            <a:off x="9858474" y="1376855"/>
            <a:ext cx="22071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solidFill>
                  <a:srgbClr val="FF0000"/>
                </a:solidFill>
                <a:latin typeface="+mn-lt"/>
              </a:rPr>
              <a:t>Vzorkováním</a:t>
            </a:r>
            <a:r>
              <a:rPr lang="cs-CZ" sz="2000" dirty="0">
                <a:latin typeface="+mn-lt"/>
              </a:rPr>
              <a:t> rozumíme odečítání numerických hodnot signálu ve velmi krátkých (a vhodně zvolených) časových intervalech</a:t>
            </a:r>
            <a:endParaRPr lang="en-GB" sz="20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1102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4">
            <a:extLst>
              <a:ext uri="{FF2B5EF4-FFF2-40B4-BE49-F238E27FC236}">
                <a16:creationId xmlns:a16="http://schemas.microsoft.com/office/drawing/2014/main" id="{0F3AA3E7-7FFD-4366-BF28-77AB1515C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3D3B87-015A-4C9D-BAFB-483FE9446753}" type="slidenum">
              <a:rPr lang="cs-CZ" altLang="cs-CZ" b="0"/>
              <a:pPr eaLnBrk="1" hangingPunct="1"/>
              <a:t>21</a:t>
            </a:fld>
            <a:endParaRPr lang="cs-CZ" altLang="cs-CZ" b="0"/>
          </a:p>
        </p:txBody>
      </p:sp>
      <p:sp>
        <p:nvSpPr>
          <p:cNvPr id="28675" name="Text Box 4">
            <a:extLst>
              <a:ext uri="{FF2B5EF4-FFF2-40B4-BE49-F238E27FC236}">
                <a16:creationId xmlns:a16="http://schemas.microsoft.com/office/drawing/2014/main" id="{ECAAEB15-A3B0-4D3C-B02F-5790D4177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2276475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cs-CZ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8676" name="Object 5">
            <a:extLst>
              <a:ext uri="{FF2B5EF4-FFF2-40B4-BE49-F238E27FC236}">
                <a16:creationId xmlns:a16="http://schemas.microsoft.com/office/drawing/2014/main" id="{E43270E1-2868-48AB-93BD-26BD691D26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361609"/>
              </p:ext>
            </p:extLst>
          </p:nvPr>
        </p:nvGraphicFramePr>
        <p:xfrm>
          <a:off x="5808663" y="233438"/>
          <a:ext cx="4824412" cy="321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ie" r:id="rId3" imgW="3048426" imgH="1952898" progId="MSPhotoEd.3">
                  <p:embed/>
                </p:oleObj>
              </mc:Choice>
              <mc:Fallback>
                <p:oleObj name="Fotografie" r:id="rId3" imgW="3048426" imgH="1952898" progId="MSPhotoEd.3">
                  <p:embed/>
                  <p:pic>
                    <p:nvPicPr>
                      <p:cNvPr id="28676" name="Object 5">
                        <a:extLst>
                          <a:ext uri="{FF2B5EF4-FFF2-40B4-BE49-F238E27FC236}">
                            <a16:creationId xmlns:a16="http://schemas.microsoft.com/office/drawing/2014/main" id="{E43270E1-2868-48AB-93BD-26BD691D26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3" y="233438"/>
                        <a:ext cx="4824412" cy="321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 Box 6">
            <a:extLst>
              <a:ext uri="{FF2B5EF4-FFF2-40B4-BE49-F238E27FC236}">
                <a16:creationId xmlns:a16="http://schemas.microsoft.com/office/drawing/2014/main" id="{6DD47F2E-34BB-47CF-9EB8-FE3ECC23C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549275"/>
            <a:ext cx="3384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600" dirty="0">
                <a:solidFill>
                  <a:srgbClr val="0000DC"/>
                </a:solidFill>
              </a:rPr>
              <a:t>B-zobrazení - dynamické</a:t>
            </a:r>
          </a:p>
        </p:txBody>
      </p:sp>
      <p:pic>
        <p:nvPicPr>
          <p:cNvPr id="28678" name="Picture 7">
            <a:extLst>
              <a:ext uri="{FF2B5EF4-FFF2-40B4-BE49-F238E27FC236}">
                <a16:creationId xmlns:a16="http://schemas.microsoft.com/office/drawing/2014/main" id="{997C3C19-D97B-47D8-B139-FCF8EFC2D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3429001"/>
            <a:ext cx="4824412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7" descr="VÃ½sledek obrÃ¡zku pro echokardiografie">
            <a:extLst>
              <a:ext uri="{FF2B5EF4-FFF2-40B4-BE49-F238E27FC236}">
                <a16:creationId xmlns:a16="http://schemas.microsoft.com/office/drawing/2014/main" id="{72FD19B2-1E5D-4966-9020-525FF7B2AA27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17" r="48648"/>
          <a:stretch/>
        </p:blipFill>
        <p:spPr bwMode="auto">
          <a:xfrm>
            <a:off x="-127088" y="3137941"/>
            <a:ext cx="5849257" cy="310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480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číslo snímku 5">
            <a:extLst>
              <a:ext uri="{FF2B5EF4-FFF2-40B4-BE49-F238E27FC236}">
                <a16:creationId xmlns:a16="http://schemas.microsoft.com/office/drawing/2014/main" id="{8AE137CF-3994-41EC-AAC9-1ED593CAC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7CB6CC-824F-4B62-A7A1-73C74C649014}" type="slidenum">
              <a:rPr lang="cs-CZ" altLang="cs-CZ" b="0"/>
              <a:pPr eaLnBrk="1" hangingPunct="1"/>
              <a:t>22</a:t>
            </a:fld>
            <a:endParaRPr lang="cs-CZ" altLang="cs-CZ" b="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FF3D8103-CA15-4AFE-9A18-2DFD629EE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61241" y="1700214"/>
            <a:ext cx="9767423" cy="4752975"/>
          </a:xfrm>
          <a:solidFill>
            <a:schemeClr val="bg1">
              <a:alpha val="59999"/>
            </a:schemeClr>
          </a:solidFill>
        </p:spPr>
        <p:txBody>
          <a:bodyPr/>
          <a:lstStyle/>
          <a:p>
            <a:pPr marL="265113" indent="-265113" eaLnBrk="1" hangingPunct="1">
              <a:lnSpc>
                <a:spcPct val="100000"/>
              </a:lnSpc>
              <a:buFontTx/>
              <a:buNone/>
            </a:pPr>
            <a:r>
              <a:rPr lang="en-US" altLang="cs-CZ" sz="2400" b="1" dirty="0"/>
              <a:t>	</a:t>
            </a:r>
            <a:r>
              <a:rPr lang="cs-CZ" altLang="cs-CZ" sz="2000" b="1" dirty="0"/>
              <a:t>Stupeň odrazivosti – </a:t>
            </a:r>
            <a:r>
              <a:rPr lang="cs-CZ" altLang="cs-CZ" sz="2000" b="1" dirty="0" err="1"/>
              <a:t>echogenita</a:t>
            </a:r>
            <a:r>
              <a:rPr lang="cs-CZ" altLang="cs-CZ" sz="2000" b="1" dirty="0"/>
              <a:t>. </a:t>
            </a:r>
            <a:r>
              <a:rPr lang="cs-CZ" altLang="cs-CZ" sz="2000" dirty="0"/>
              <a:t>Obrazy cyst (kapalinou naplněných) a solidních struktur jsou různé. Podle intenzity odrazů </a:t>
            </a:r>
            <a:r>
              <a:rPr lang="cs-CZ" altLang="cs-CZ" sz="2000" i="1" dirty="0"/>
              <a:t>z objemu tkáně</a:t>
            </a:r>
            <a:r>
              <a:rPr lang="cs-CZ" altLang="cs-CZ" sz="2000" dirty="0"/>
              <a:t> můžeme rozlišovat struktury:  </a:t>
            </a:r>
          </a:p>
          <a:p>
            <a:pPr marL="265113" indent="-265113" eaLnBrk="1" hangingPunct="1">
              <a:lnSpc>
                <a:spcPct val="100000"/>
              </a:lnSpc>
              <a:buFontTx/>
              <a:buNone/>
            </a:pPr>
            <a:endParaRPr lang="cs-CZ" altLang="cs-CZ" sz="2000" dirty="0"/>
          </a:p>
          <a:p>
            <a:pPr marL="265113" indent="-265113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 dirty="0"/>
              <a:t>   </a:t>
            </a:r>
            <a:r>
              <a:rPr lang="cs-CZ" altLang="cs-CZ" sz="2000" b="1" dirty="0" err="1"/>
              <a:t>hyperechogenní</a:t>
            </a:r>
            <a:r>
              <a:rPr lang="cs-CZ" altLang="cs-CZ" sz="2000" b="1" dirty="0"/>
              <a:t>, </a:t>
            </a:r>
            <a:r>
              <a:rPr lang="cs-CZ" altLang="cs-CZ" sz="2000" b="1" dirty="0" err="1"/>
              <a:t>izoechogenní</a:t>
            </a:r>
            <a:r>
              <a:rPr lang="cs-CZ" altLang="cs-CZ" sz="2000" b="1" dirty="0"/>
              <a:t>, </a:t>
            </a:r>
            <a:r>
              <a:rPr lang="cs-CZ" altLang="cs-CZ" sz="2000" b="1" dirty="0" err="1"/>
              <a:t>hypoechogenní</a:t>
            </a:r>
            <a:r>
              <a:rPr lang="cs-CZ" altLang="cs-CZ" sz="2000" b="1" dirty="0"/>
              <a:t>, </a:t>
            </a:r>
            <a:r>
              <a:rPr lang="cs-CZ" altLang="cs-CZ" sz="2000" b="1" dirty="0" err="1"/>
              <a:t>anechogenní</a:t>
            </a:r>
            <a:r>
              <a:rPr lang="cs-CZ" altLang="cs-CZ" sz="2000" b="1" dirty="0"/>
              <a:t>.</a:t>
            </a:r>
          </a:p>
          <a:p>
            <a:pPr marL="265113" indent="-265113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2400" b="1" dirty="0"/>
          </a:p>
          <a:p>
            <a:pPr marL="265113" indent="-265113" eaLnBrk="1" hangingPunct="1">
              <a:lnSpc>
                <a:spcPct val="100000"/>
              </a:lnSpc>
              <a:buClr>
                <a:srgbClr val="FFFF00"/>
              </a:buClr>
            </a:pPr>
            <a:r>
              <a:rPr lang="cs-CZ" altLang="cs-CZ" sz="2000" dirty="0" err="1"/>
              <a:t>Echogenita</a:t>
            </a:r>
            <a:r>
              <a:rPr lang="cs-CZ" altLang="cs-CZ" sz="2000" dirty="0"/>
              <a:t> je do určité míry artefaktem ultrazvukového zobrazení. Jednotlivé světlé body, které v souhrnu vytvářejí dojem šedi, jsou v podstatě tzv. </a:t>
            </a:r>
            <a:r>
              <a:rPr lang="cs-CZ" altLang="cs-CZ" sz="2000" i="1" dirty="0" err="1"/>
              <a:t>speckles</a:t>
            </a:r>
            <a:r>
              <a:rPr lang="cs-CZ" altLang="cs-CZ" sz="2000" dirty="0"/>
              <a:t>, důsledky interference zpětně rozptýlených ultrazvukových vln. Výše uvedené termíny musíme chápat ve vztahu k okolním tkáním.</a:t>
            </a:r>
          </a:p>
          <a:p>
            <a:pPr marL="265113" indent="-265113" eaLnBrk="1" hangingPunct="1">
              <a:lnSpc>
                <a:spcPct val="100000"/>
              </a:lnSpc>
              <a:buClr>
                <a:srgbClr val="FFFF00"/>
              </a:buClr>
            </a:pPr>
            <a:endParaRPr lang="cs-CZ" altLang="cs-CZ" sz="1200" b="1" dirty="0"/>
          </a:p>
          <a:p>
            <a:pPr marL="265113" indent="-265113"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cs-CZ" sz="2000" b="1" dirty="0"/>
              <a:t>Solidní struktury (konkrementy) – vrhají akustický stín </a:t>
            </a:r>
            <a:r>
              <a:rPr lang="cs-CZ" altLang="cs-CZ" sz="2000" dirty="0"/>
              <a:t>(způsobený absorpcí a odrazy UZ na těchto konkrementech)</a:t>
            </a:r>
          </a:p>
          <a:p>
            <a:pPr marL="265113" indent="-265113"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cs-CZ" sz="2000" b="1" dirty="0"/>
              <a:t>Vzduchové bubliny a jiná silně odrážející rozhraní mohou dokonce způsobovat opakované odrazy </a:t>
            </a:r>
            <a:r>
              <a:rPr lang="cs-CZ" altLang="cs-CZ" sz="2000" dirty="0"/>
              <a:t>(</a:t>
            </a:r>
            <a:r>
              <a:rPr lang="cs-CZ" altLang="cs-CZ" sz="2000" dirty="0" err="1"/>
              <a:t>reverberace</a:t>
            </a:r>
            <a:r>
              <a:rPr lang="cs-CZ" altLang="cs-CZ" sz="2000" dirty="0"/>
              <a:t>, „chvost komety“). 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3C429476-EE30-4460-85D9-20FA9D802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518" y="404813"/>
            <a:ext cx="8030371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3600" dirty="0">
                <a:solidFill>
                  <a:srgbClr val="0000DC"/>
                </a:solidFill>
              </a:rPr>
              <a:t>Základní charakteristiky </a:t>
            </a:r>
            <a:r>
              <a:rPr lang="cs-CZ" altLang="cs-CZ" sz="3600" dirty="0" err="1">
                <a:solidFill>
                  <a:srgbClr val="0000DC"/>
                </a:solidFill>
              </a:rPr>
              <a:t>sonogramů</a:t>
            </a:r>
            <a:endParaRPr lang="en-GB" altLang="cs-CZ" sz="36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4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5">
            <a:extLst>
              <a:ext uri="{FF2B5EF4-FFF2-40B4-BE49-F238E27FC236}">
                <a16:creationId xmlns:a16="http://schemas.microsoft.com/office/drawing/2014/main" id="{D846DB43-D4C3-4F3F-B33A-B6C0D5FF1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3B83FAA-3A3E-46D1-94C9-B686E70BED30}" type="slidenum">
              <a:rPr lang="cs-CZ" altLang="cs-CZ" b="0"/>
              <a:pPr eaLnBrk="1" hangingPunct="1"/>
              <a:t>23</a:t>
            </a:fld>
            <a:endParaRPr lang="cs-CZ" altLang="cs-CZ" b="0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4881023-F6DF-45F8-B6FE-BB3C65742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1" y="1341439"/>
            <a:ext cx="2936875" cy="136842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</a:pPr>
            <a:r>
              <a:rPr lang="cs-CZ" altLang="cs-CZ" sz="2000" dirty="0"/>
              <a:t>Akustický stín způsobený absorpcí a odrazem UZ ledvinovým kamenem</a:t>
            </a:r>
            <a:endParaRPr lang="en-GB" altLang="cs-CZ" sz="2000" b="0" dirty="0"/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B8294E62-DE0B-4575-AE17-14F9E7904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9" y="476250"/>
            <a:ext cx="432117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>
            <a:extLst>
              <a:ext uri="{FF2B5EF4-FFF2-40B4-BE49-F238E27FC236}">
                <a16:creationId xmlns:a16="http://schemas.microsoft.com/office/drawing/2014/main" id="{32A8DC10-CDFE-49A0-B246-6F27AA11D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213100"/>
            <a:ext cx="4318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 Box 7">
            <a:extLst>
              <a:ext uri="{FF2B5EF4-FFF2-40B4-BE49-F238E27FC236}">
                <a16:creationId xmlns:a16="http://schemas.microsoft.com/office/drawing/2014/main" id="{BA8767C2-D59A-41E5-8E05-4959369AD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2" y="3660396"/>
            <a:ext cx="5198515" cy="2862322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cs-CZ" sz="2000" dirty="0" err="1"/>
              <a:t>Hyperechogen</a:t>
            </a:r>
            <a:r>
              <a:rPr lang="cs-CZ" altLang="cs-CZ" sz="2000" dirty="0"/>
              <a:t>ní oblast pod cystou</a:t>
            </a:r>
            <a:r>
              <a:rPr lang="en-GB" altLang="cs-CZ" sz="2000" dirty="0"/>
              <a:t> (</a:t>
            </a:r>
            <a:r>
              <a:rPr lang="cs-CZ" altLang="cs-CZ" sz="2000" dirty="0"/>
              <a:t>projev nízkého útlumu UZ během průchodu cystou ve srovnání s okolními tkáněmi</a:t>
            </a:r>
            <a:r>
              <a:rPr lang="en-GB" altLang="cs-CZ" sz="2000" dirty="0"/>
              <a:t>)</a:t>
            </a:r>
            <a:r>
              <a:rPr lang="cs-CZ" altLang="cs-CZ" sz="2000" dirty="0"/>
              <a:t> je v podstatě obrazový artefakt. Tkáň „pod“ cystou či „pod“ zdravou částí ledviny se od sebe ničím histologicky neliší. Cystou však prošlo více akustické energie a více se jí tedy mohlo odrazit.</a:t>
            </a:r>
            <a:endParaRPr lang="en-GB" altLang="cs-CZ" sz="2000" dirty="0"/>
          </a:p>
        </p:txBody>
      </p:sp>
      <p:sp>
        <p:nvSpPr>
          <p:cNvPr id="30727" name="Text Box 8">
            <a:extLst>
              <a:ext uri="{FF2B5EF4-FFF2-40B4-BE49-F238E27FC236}">
                <a16:creationId xmlns:a16="http://schemas.microsoft.com/office/drawing/2014/main" id="{00982DBC-4CBE-4348-8FC7-5D28AD5F6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2" y="425450"/>
            <a:ext cx="3455987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600" dirty="0">
                <a:solidFill>
                  <a:srgbClr val="0000DC"/>
                </a:solidFill>
              </a:rPr>
              <a:t>Sonografie</a:t>
            </a:r>
            <a:endParaRPr lang="en-GB" altLang="cs-CZ" sz="36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3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389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číslo snímku 6">
            <a:extLst>
              <a:ext uri="{FF2B5EF4-FFF2-40B4-BE49-F238E27FC236}">
                <a16:creationId xmlns:a16="http://schemas.microsoft.com/office/drawing/2014/main" id="{9128B635-5E8A-4279-845B-0857AECBE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7197ACB-03B0-44C5-9632-657C717CE640}" type="slidenum">
              <a:rPr lang="cs-CZ" altLang="cs-CZ" b="0"/>
              <a:pPr eaLnBrk="1" hangingPunct="1"/>
              <a:t>24</a:t>
            </a:fld>
            <a:endParaRPr lang="cs-CZ" altLang="cs-CZ" b="0"/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2A89B791-013C-4181-B779-565E2C1D0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317" y="5361297"/>
            <a:ext cx="10741573" cy="830997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dirty="0"/>
              <a:t>Omezení!  – absorpce UZ roste s jeho frekvencí =</a:t>
            </a:r>
            <a:r>
              <a:rPr lang="cs-CZ" altLang="cs-CZ" dirty="0">
                <a:cs typeface="Times New Roman" panose="02020603050405020304" pitchFamily="18" charset="0"/>
              </a:rPr>
              <a:t> menší hloubka průniku</a:t>
            </a:r>
            <a:endParaRPr lang="cs-CZ" altLang="cs-CZ" dirty="0"/>
          </a:p>
          <a:p>
            <a:pPr eaLnBrk="1" hangingPunct="1">
              <a:spcBef>
                <a:spcPct val="0"/>
              </a:spcBef>
            </a:pPr>
            <a:r>
              <a:rPr lang="cs-CZ" altLang="cs-CZ" i="1" dirty="0"/>
              <a:t>Kompromisní frekvence</a:t>
            </a:r>
            <a:r>
              <a:rPr lang="cs-CZ" altLang="cs-CZ" dirty="0"/>
              <a:t> 3-5 MHz – proniká do hloubky kolem 20 cm</a:t>
            </a:r>
          </a:p>
        </p:txBody>
      </p:sp>
      <p:sp>
        <p:nvSpPr>
          <p:cNvPr id="31748" name="Text Box 6">
            <a:extLst>
              <a:ext uri="{FF2B5EF4-FFF2-40B4-BE49-F238E27FC236}">
                <a16:creationId xmlns:a16="http://schemas.microsoft.com/office/drawing/2014/main" id="{314C38F7-55D7-4728-8B00-35947C7A1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88" y="64451"/>
            <a:ext cx="5049079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600" dirty="0">
                <a:solidFill>
                  <a:srgbClr val="0000DC"/>
                </a:solidFill>
              </a:rPr>
              <a:t>Prostorové rozlišení sonografie</a:t>
            </a:r>
            <a:endParaRPr lang="en-GB" altLang="cs-CZ" sz="3600" dirty="0">
              <a:solidFill>
                <a:srgbClr val="0000DC"/>
              </a:solidFill>
            </a:endParaRPr>
          </a:p>
        </p:txBody>
      </p:sp>
      <p:sp>
        <p:nvSpPr>
          <p:cNvPr id="31749" name="Rectangle 7">
            <a:extLst>
              <a:ext uri="{FF2B5EF4-FFF2-40B4-BE49-F238E27FC236}">
                <a16:creationId xmlns:a16="http://schemas.microsoft.com/office/drawing/2014/main" id="{52DBADE1-74EF-4E57-9F71-BF486BDA1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506" y="1557339"/>
            <a:ext cx="4223895" cy="3049169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3300"/>
                </a:solidFill>
              </a:rPr>
              <a:t>Prostorové rozlišení</a:t>
            </a:r>
            <a:r>
              <a:rPr lang="cs-CZ" altLang="cs-CZ" dirty="0"/>
              <a:t> </a:t>
            </a:r>
            <a:r>
              <a:rPr lang="cs-CZ" altLang="cs-CZ" b="0" dirty="0"/>
              <a:t>UZ zobrazovacího systému je dáno vlnovou délkou UZ</a:t>
            </a:r>
            <a:r>
              <a:rPr lang="cs-CZ" altLang="cs-CZ" dirty="0"/>
              <a:t>. </a:t>
            </a:r>
            <a:r>
              <a:rPr lang="cs-CZ" altLang="cs-CZ" b="0" dirty="0"/>
              <a:t>Jestliže jsou rozměry objektu menší než tato vlnová délka, dochází jen k </a:t>
            </a:r>
            <a:r>
              <a:rPr lang="cs-CZ" altLang="cs-CZ" dirty="0"/>
              <a:t>rozptylu</a:t>
            </a:r>
            <a:r>
              <a:rPr lang="cs-CZ" altLang="cs-CZ" b="0" dirty="0"/>
              <a:t>. Proto vyžaduje vyšší prostorové rozlišení vyšší frekvenci UZ.</a:t>
            </a:r>
          </a:p>
        </p:txBody>
      </p:sp>
      <p:pic>
        <p:nvPicPr>
          <p:cNvPr id="31750" name="Picture 8">
            <a:extLst>
              <a:ext uri="{FF2B5EF4-FFF2-40B4-BE49-F238E27FC236}">
                <a16:creationId xmlns:a16="http://schemas.microsoft.com/office/drawing/2014/main" id="{DEBEB66D-27F8-471A-A6B3-743F4834257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4533" y="957669"/>
            <a:ext cx="5668961" cy="4063841"/>
          </a:xfrm>
          <a:noFill/>
        </p:spPr>
      </p:pic>
    </p:spTree>
    <p:extLst>
      <p:ext uri="{BB962C8B-B14F-4D97-AF65-F5344CB8AC3E}">
        <p14:creationId xmlns:p14="http://schemas.microsoft.com/office/powerpoint/2010/main" val="237497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3">
            <a:extLst>
              <a:ext uri="{FF2B5EF4-FFF2-40B4-BE49-F238E27FC236}">
                <a16:creationId xmlns:a16="http://schemas.microsoft.com/office/drawing/2014/main" id="{E2FF3257-2278-4E2E-97B9-A5FCCB81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AB1886-EC22-494A-B49F-48D9890FE770}" type="slidenum">
              <a:rPr lang="cs-CZ" altLang="cs-CZ" b="0"/>
              <a:pPr eaLnBrk="1" hangingPunct="1"/>
              <a:t>25</a:t>
            </a:fld>
            <a:endParaRPr lang="cs-CZ" altLang="cs-CZ" b="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5B372E0D-2C9D-4603-B78F-008D7C22E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248" y="3832225"/>
            <a:ext cx="9122979" cy="302577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rgbClr val="FF3300"/>
                </a:solidFill>
              </a:rPr>
              <a:t>Axiální (osové) prostorové rozlišení </a:t>
            </a:r>
            <a:r>
              <a:rPr lang="cs-CZ" altLang="cs-CZ" sz="2000" dirty="0"/>
              <a:t>-  dáno vzdáleností dvou rozlišitelných struktur ležících v ose svazku – </a:t>
            </a:r>
            <a:r>
              <a:rPr lang="cs-CZ" altLang="cs-CZ" sz="2000" b="0" dirty="0"/>
              <a:t>závisí mj. na frekvenci (při 3,5 MHz kolem 0,5 mm).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rgbClr val="FF3300"/>
                </a:solidFill>
              </a:rPr>
              <a:t>Laterální (stranové) rozlišení</a:t>
            </a:r>
            <a:r>
              <a:rPr lang="cs-CZ" altLang="cs-CZ" sz="2000" dirty="0"/>
              <a:t> – dáno vzdáleností dvou rozlišitelných struktur kolmou k ose svazku </a:t>
            </a:r>
            <a:r>
              <a:rPr lang="cs-CZ" altLang="cs-CZ" sz="2000" b="0" dirty="0"/>
              <a:t>– závisí na šířce svazku.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rgbClr val="FF3300"/>
                </a:solidFill>
              </a:rPr>
              <a:t>Elevace</a:t>
            </a:r>
            <a:r>
              <a:rPr lang="cs-CZ" altLang="cs-CZ" sz="2000" b="0" dirty="0"/>
              <a:t> – schopnost rozlišit dvě roviny (řezy) ležící pod nebo nad (na obr. před nebo za) zobrazenou tomografickou rovinou – závisí na frekvenci a geometrii svazku.</a:t>
            </a:r>
            <a:endParaRPr lang="cs-CZ" altLang="cs-CZ" sz="2000" dirty="0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1CDF88B4-DD2F-4242-B35B-6AF5DCF57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00" y="141071"/>
            <a:ext cx="101676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cs-CZ" sz="2400" dirty="0">
                <a:solidFill>
                  <a:srgbClr val="FFFF00"/>
                </a:solidFill>
              </a:rPr>
              <a:t>  </a:t>
            </a:r>
            <a:r>
              <a:rPr lang="en-GB" altLang="cs-CZ" sz="3600" dirty="0">
                <a:solidFill>
                  <a:srgbClr val="0000DC"/>
                </a:solidFill>
              </a:rPr>
              <a:t> </a:t>
            </a:r>
            <a:r>
              <a:rPr lang="cs-CZ" altLang="cs-CZ" sz="3600" dirty="0">
                <a:solidFill>
                  <a:srgbClr val="0000DC"/>
                </a:solidFill>
              </a:rPr>
              <a:t>Prostorové rozlišení sonografie </a:t>
            </a:r>
            <a:r>
              <a:rPr lang="cs-CZ" altLang="cs-CZ" dirty="0">
                <a:solidFill>
                  <a:srgbClr val="0000DC"/>
                </a:solidFill>
              </a:rPr>
              <a:t>(povinné pro RA)</a:t>
            </a:r>
            <a:endParaRPr lang="en-GB" altLang="cs-CZ" dirty="0">
              <a:solidFill>
                <a:srgbClr val="0000DC"/>
              </a:solidFill>
            </a:endParaRPr>
          </a:p>
        </p:txBody>
      </p:sp>
      <p:pic>
        <p:nvPicPr>
          <p:cNvPr id="32773" name="Picture 6">
            <a:extLst>
              <a:ext uri="{FF2B5EF4-FFF2-40B4-BE49-F238E27FC236}">
                <a16:creationId xmlns:a16="http://schemas.microsoft.com/office/drawing/2014/main" id="{4B6BFE99-1878-4F21-B905-65DD7289C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908051"/>
            <a:ext cx="4392613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27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číslo snímku 5">
            <a:extLst>
              <a:ext uri="{FF2B5EF4-FFF2-40B4-BE49-F238E27FC236}">
                <a16:creationId xmlns:a16="http://schemas.microsoft.com/office/drawing/2014/main" id="{8DCA006E-C8F0-4958-8E37-E48119033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D86CDB-E0EE-4D0C-A4BA-93E7226FB20C}" type="slidenum">
              <a:rPr lang="cs-CZ" altLang="cs-CZ" b="0"/>
              <a:pPr eaLnBrk="1" hangingPunct="1"/>
              <a:t>26</a:t>
            </a:fld>
            <a:endParaRPr lang="cs-CZ" altLang="cs-CZ" b="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25684064-F6A1-4C95-9DBE-3EB7EA138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731" y="1484313"/>
            <a:ext cx="9343697" cy="4824412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2400" dirty="0"/>
              <a:t>	</a:t>
            </a:r>
            <a:r>
              <a:rPr lang="cs-CZ" altLang="cs-CZ" sz="2800" dirty="0"/>
              <a:t>Nejvyšší rozlišovací schopnost zjišťujeme v nejužší části profilu UZ svazku.  </a:t>
            </a:r>
          </a:p>
          <a:p>
            <a:pPr eaLnBrk="1" hangingPunct="1">
              <a:spcBef>
                <a:spcPct val="20000"/>
              </a:spcBef>
            </a:pPr>
            <a:r>
              <a:rPr lang="cs-CZ" altLang="cs-CZ" sz="2800" dirty="0">
                <a:solidFill>
                  <a:srgbClr val="FF3300"/>
                </a:solidFill>
              </a:rPr>
              <a:t>	Fokusace </a:t>
            </a:r>
            <a:r>
              <a:rPr lang="cs-CZ" altLang="cs-CZ" sz="2800" dirty="0"/>
              <a:t>– </a:t>
            </a:r>
            <a:r>
              <a:rPr lang="cs-CZ" altLang="cs-CZ" sz="2800" b="0" dirty="0"/>
              <a:t>UZ svazek je </a:t>
            </a:r>
            <a:r>
              <a:rPr lang="cs-CZ" altLang="cs-CZ" sz="2800" dirty="0"/>
              <a:t>konvergován </a:t>
            </a:r>
            <a:r>
              <a:rPr lang="cs-CZ" altLang="cs-CZ" sz="2800" b="0" dirty="0"/>
              <a:t>na vyšetřovanou strukturu pomocí akustické čočky (tvaru vrstvy na povrchu měniče) nebo elektronicky. 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altLang="cs-CZ" sz="2800" dirty="0"/>
              <a:t>Sondy mohou být univerzální nebo speciálně upravené </a:t>
            </a:r>
            <a:r>
              <a:rPr lang="cs-CZ" altLang="cs-CZ" sz="2800" b="0" dirty="0"/>
              <a:t>pro různé účely s různými ohnisky.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altLang="cs-CZ" sz="2800" dirty="0"/>
              <a:t>Polohu ohniska lze měnit </a:t>
            </a:r>
            <a:r>
              <a:rPr lang="cs-CZ" altLang="cs-CZ" sz="2800" b="0" dirty="0"/>
              <a:t>u většiny sektorových sond) 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A5CB38DF-6DD1-4240-AAAF-987112CBF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888" y="345965"/>
            <a:ext cx="71834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600" dirty="0">
                <a:solidFill>
                  <a:srgbClr val="0000DC"/>
                </a:solidFill>
              </a:rPr>
              <a:t>Prostorové rozlišení sonografie</a:t>
            </a:r>
            <a:endParaRPr lang="en-GB" altLang="cs-CZ" sz="36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6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5">
            <a:extLst>
              <a:ext uri="{FF2B5EF4-FFF2-40B4-BE49-F238E27FC236}">
                <a16:creationId xmlns:a16="http://schemas.microsoft.com/office/drawing/2014/main" id="{4EEC6A2B-F1EB-4EA3-86A6-5C352F593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A93935-9367-4530-87FB-8F606E63667D}" type="slidenum">
              <a:rPr lang="cs-CZ" altLang="cs-CZ" b="0"/>
              <a:pPr eaLnBrk="1" hangingPunct="1"/>
              <a:t>27</a:t>
            </a:fld>
            <a:endParaRPr lang="cs-CZ" altLang="cs-CZ" b="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1BEE8FD-E1B2-4345-AA30-F12B15E86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3455" y="466362"/>
            <a:ext cx="5806924" cy="451576"/>
          </a:xfrm>
        </p:spPr>
        <p:txBody>
          <a:bodyPr/>
          <a:lstStyle/>
          <a:p>
            <a:pPr algn="l" eaLnBrk="1" hangingPunct="1"/>
            <a:r>
              <a:rPr lang="cs-CZ" altLang="cs-CZ" sz="3600" b="1" dirty="0">
                <a:solidFill>
                  <a:srgbClr val="0000DC"/>
                </a:solidFill>
              </a:rPr>
              <a:t>Intervenční sonografie</a:t>
            </a:r>
            <a:endParaRPr lang="en-GB" altLang="cs-CZ" sz="3600" b="1" dirty="0">
              <a:solidFill>
                <a:srgbClr val="0000DC"/>
              </a:solidFill>
            </a:endParaRP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1B9F82BF-F355-4985-9127-F3CCB1B174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8175" y="1460938"/>
            <a:ext cx="7046842" cy="4704912"/>
          </a:xfrm>
          <a:solidFill>
            <a:schemeClr val="bg1">
              <a:alpha val="59999"/>
            </a:schemeClr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cs-CZ" sz="2400" b="1" dirty="0"/>
              <a:t>Intervenční sonografie se využívá hlavně při provádění punkcí</a:t>
            </a:r>
            <a:endParaRPr lang="en-GB" altLang="cs-CZ" sz="2400" b="1" dirty="0"/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altLang="cs-CZ" sz="2400" b="1" dirty="0">
                <a:solidFill>
                  <a:srgbClr val="FF3300"/>
                </a:solidFill>
              </a:rPr>
              <a:t>diagnostic</a:t>
            </a:r>
            <a:r>
              <a:rPr lang="cs-CZ" altLang="cs-CZ" sz="2400" b="1" dirty="0" err="1">
                <a:solidFill>
                  <a:srgbClr val="FF3300"/>
                </a:solidFill>
              </a:rPr>
              <a:t>kých</a:t>
            </a:r>
            <a:r>
              <a:rPr lang="en-GB" altLang="cs-CZ" sz="2400" b="1" dirty="0"/>
              <a:t> – </a:t>
            </a:r>
            <a:r>
              <a:rPr lang="cs-CZ" altLang="cs-CZ" sz="2400" dirty="0"/>
              <a:t>punkce tenkou jehlou pro odběr vzorků tkáně na histologické vyšetření</a:t>
            </a:r>
            <a:endParaRPr lang="en-GB" altLang="cs-CZ" sz="2400" dirty="0"/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altLang="cs-CZ" sz="2400" b="1" dirty="0" err="1">
                <a:solidFill>
                  <a:srgbClr val="FF3300"/>
                </a:solidFill>
              </a:rPr>
              <a:t>terapeutic</a:t>
            </a:r>
            <a:r>
              <a:rPr lang="cs-CZ" altLang="cs-CZ" sz="2400" b="1" dirty="0" err="1">
                <a:solidFill>
                  <a:srgbClr val="FF3300"/>
                </a:solidFill>
              </a:rPr>
              <a:t>kých</a:t>
            </a:r>
            <a:r>
              <a:rPr lang="en-GB" altLang="cs-CZ" sz="2400" b="1" dirty="0"/>
              <a:t> – </a:t>
            </a:r>
            <a:r>
              <a:rPr lang="cs-CZ" altLang="cs-CZ" sz="2400" dirty="0"/>
              <a:t>navádění injekcí, pro aspiraci obsahu cyst nebo abscesů, výpotků atd</a:t>
            </a:r>
            <a:r>
              <a:rPr lang="en-GB" altLang="cs-CZ" sz="2400" dirty="0"/>
              <a:t>.</a:t>
            </a:r>
            <a:r>
              <a:rPr lang="en-GB" altLang="cs-CZ" sz="2400" b="1" dirty="0"/>
              <a:t>     </a:t>
            </a:r>
            <a:endParaRPr lang="cs-CZ" altLang="cs-CZ" sz="2400" b="1" dirty="0"/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GB" altLang="cs-CZ" sz="2400" b="1" dirty="0"/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cs-CZ" sz="2400" dirty="0"/>
              <a:t>Punkce může být provedena </a:t>
            </a:r>
            <a:r>
              <a:rPr lang="en-GB" altLang="cs-CZ" sz="2400" dirty="0"/>
              <a:t>„</a:t>
            </a:r>
            <a:r>
              <a:rPr lang="cs-CZ" altLang="cs-CZ" sz="2400" dirty="0"/>
              <a:t>z volné ruky</a:t>
            </a:r>
            <a:r>
              <a:rPr lang="en-GB" altLang="cs-CZ" sz="2400" dirty="0"/>
              <a:t>“ – </a:t>
            </a:r>
            <a:r>
              <a:rPr lang="cs-CZ" altLang="cs-CZ" sz="2400" dirty="0"/>
              <a:t>sonda je blízko místa punkce</a:t>
            </a:r>
            <a:r>
              <a:rPr lang="en-GB" altLang="cs-CZ" sz="2400" dirty="0"/>
              <a:t> – </a:t>
            </a:r>
            <a:r>
              <a:rPr lang="cs-CZ" altLang="cs-CZ" sz="2400" dirty="0"/>
              <a:t>nebo je punkční jehla naváděna speciálním punkčním vodicím nástavcem</a:t>
            </a:r>
            <a:r>
              <a:rPr lang="en-GB" altLang="cs-CZ" sz="2400" dirty="0"/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DF5E31-1CDA-4784-BAF4-96744BECF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456" y="1460938"/>
            <a:ext cx="4343399" cy="261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5975C2F-9EB1-47BC-AFF7-4C0006CF1566}"/>
              </a:ext>
            </a:extLst>
          </p:cNvPr>
          <p:cNvSpPr txBox="1"/>
          <p:nvPr/>
        </p:nvSpPr>
        <p:spPr>
          <a:xfrm>
            <a:off x="7872247" y="4335870"/>
            <a:ext cx="39939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https://theultrasoundsite.co.uk/region-specific-ultrasound-guided-injections/ultrasound-guided-injections-wrist-hand/</a:t>
            </a:r>
          </a:p>
        </p:txBody>
      </p:sp>
    </p:spTree>
    <p:extLst>
      <p:ext uri="{BB962C8B-B14F-4D97-AF65-F5344CB8AC3E}">
        <p14:creationId xmlns:p14="http://schemas.microsoft.com/office/powerpoint/2010/main" val="248217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číslo snímku 3">
            <a:extLst>
              <a:ext uri="{FF2B5EF4-FFF2-40B4-BE49-F238E27FC236}">
                <a16:creationId xmlns:a16="http://schemas.microsoft.com/office/drawing/2014/main" id="{A4D83330-8D2E-4ABD-955A-F6F60E439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9EFF306-99A8-45F8-9490-E60991DA3DF5}" type="slidenum">
              <a:rPr lang="cs-CZ" altLang="cs-CZ" b="0"/>
              <a:pPr eaLnBrk="1" hangingPunct="1"/>
              <a:t>28</a:t>
            </a:fld>
            <a:endParaRPr lang="cs-CZ" altLang="cs-CZ" b="0"/>
          </a:p>
        </p:txBody>
      </p:sp>
      <p:sp>
        <p:nvSpPr>
          <p:cNvPr id="35843" name="Text Box 2">
            <a:extLst>
              <a:ext uri="{FF2B5EF4-FFF2-40B4-BE49-F238E27FC236}">
                <a16:creationId xmlns:a16="http://schemas.microsoft.com/office/drawing/2014/main" id="{EDB73051-2B45-4E9A-95EF-535A77BB3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549275"/>
            <a:ext cx="8353425" cy="5262979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80000"/>
              </a:spcBef>
            </a:pPr>
            <a:r>
              <a:rPr lang="cs-CZ" altLang="cs-CZ" sz="3600" dirty="0" err="1">
                <a:solidFill>
                  <a:srgbClr val="0000DC"/>
                </a:solidFill>
              </a:rPr>
              <a:t>Echokontrastní</a:t>
            </a:r>
            <a:r>
              <a:rPr lang="cs-CZ" altLang="cs-CZ" sz="3600" dirty="0">
                <a:solidFill>
                  <a:srgbClr val="0000DC"/>
                </a:solidFill>
              </a:rPr>
              <a:t> prostředky </a:t>
            </a:r>
          </a:p>
          <a:p>
            <a:pPr eaLnBrk="1" hangingPunct="1">
              <a:spcBef>
                <a:spcPct val="0"/>
              </a:spcBef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/>
              <a:t>Zvyšují </a:t>
            </a:r>
            <a:r>
              <a:rPr lang="cs-CZ" altLang="cs-CZ" sz="2400" dirty="0" err="1"/>
              <a:t>echogenitu</a:t>
            </a:r>
            <a:r>
              <a:rPr lang="cs-CZ" altLang="cs-CZ" sz="2400" dirty="0"/>
              <a:t> </a:t>
            </a:r>
            <a:r>
              <a:rPr lang="cs-CZ" altLang="cs-CZ" sz="2400" b="0" dirty="0"/>
              <a:t>proudící krve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b="0" dirty="0"/>
              <a:t>Plynové </a:t>
            </a:r>
            <a:r>
              <a:rPr lang="cs-CZ" altLang="cs-CZ" sz="2400" b="0" dirty="0" err="1"/>
              <a:t>mikrobubliny</a:t>
            </a:r>
            <a:endParaRPr lang="cs-CZ" altLang="cs-CZ" sz="2400" b="0" dirty="0"/>
          </a:p>
          <a:p>
            <a:pPr eaLnBrk="1" hangingPunct="1">
              <a:spcBef>
                <a:spcPct val="0"/>
              </a:spcBef>
            </a:pPr>
            <a:r>
              <a:rPr lang="cs-CZ" altLang="cs-CZ" sz="2400" b="0" dirty="0"/>
              <a:t>(hlavně vzduch nebo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 b="0" dirty="0"/>
              <a:t>těkavé uhlovodíky)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 b="0" dirty="0"/>
              <a:t>- volné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b="0" dirty="0"/>
              <a:t> uzavřené (</a:t>
            </a:r>
            <a:r>
              <a:rPr lang="cs-CZ" altLang="cs-CZ" sz="2400" b="0" dirty="0" err="1"/>
              <a:t>enkapsulované</a:t>
            </a:r>
            <a:r>
              <a:rPr lang="cs-CZ" altLang="cs-CZ" sz="2400" b="0" dirty="0"/>
              <a:t>)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 b="0" dirty="0"/>
              <a:t>v obalu z biopolymeru</a:t>
            </a:r>
          </a:p>
          <a:p>
            <a:pPr eaLnBrk="1" hangingPunct="1">
              <a:spcBef>
                <a:spcPct val="0"/>
              </a:spcBef>
            </a:pPr>
            <a:endParaRPr lang="cs-CZ" altLang="cs-CZ" sz="2400" b="0" dirty="0"/>
          </a:p>
          <a:p>
            <a:pPr eaLnBrk="1" hangingPunct="1">
              <a:spcBef>
                <a:spcPct val="0"/>
              </a:spcBef>
            </a:pPr>
            <a:endParaRPr lang="cs-CZ" altLang="cs-CZ" sz="2400" b="0" dirty="0"/>
          </a:p>
          <a:p>
            <a:pPr algn="r" eaLnBrk="1" hangingPunct="1">
              <a:spcBef>
                <a:spcPct val="0"/>
              </a:spcBef>
            </a:pPr>
            <a:r>
              <a:rPr lang="cs-CZ" altLang="cs-CZ" sz="2000" b="0" dirty="0"/>
              <a:t>SEM mikrosnímek</a:t>
            </a:r>
          </a:p>
          <a:p>
            <a:pPr algn="r" eaLnBrk="1" hangingPunct="1">
              <a:spcBef>
                <a:spcPct val="0"/>
              </a:spcBef>
            </a:pPr>
            <a:r>
              <a:rPr lang="cs-CZ" altLang="cs-CZ" sz="2000" b="0" dirty="0" err="1"/>
              <a:t>enkapsulovaného</a:t>
            </a:r>
            <a:r>
              <a:rPr lang="cs-CZ" altLang="cs-CZ" sz="2000" b="0" dirty="0"/>
              <a:t> </a:t>
            </a:r>
          </a:p>
          <a:p>
            <a:pPr algn="r" eaLnBrk="1" hangingPunct="1">
              <a:spcBef>
                <a:spcPct val="0"/>
              </a:spcBef>
            </a:pPr>
            <a:r>
              <a:rPr lang="cs-CZ" altLang="cs-CZ" sz="2000" b="0" dirty="0" err="1"/>
              <a:t>echokontrastního</a:t>
            </a:r>
            <a:r>
              <a:rPr lang="cs-CZ" altLang="cs-CZ" sz="2000" b="0" dirty="0"/>
              <a:t> prostředku</a:t>
            </a:r>
          </a:p>
        </p:txBody>
      </p:sp>
      <p:pic>
        <p:nvPicPr>
          <p:cNvPr id="95236" name="Picture 4">
            <a:extLst>
              <a:ext uri="{FF2B5EF4-FFF2-40B4-BE49-F238E27FC236}">
                <a16:creationId xmlns:a16="http://schemas.microsoft.com/office/drawing/2014/main" id="{50FDA64D-7C5C-4432-961A-5BFE72F4392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59" y="1393656"/>
            <a:ext cx="4687614" cy="371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7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3">
            <a:extLst>
              <a:ext uri="{FF2B5EF4-FFF2-40B4-BE49-F238E27FC236}">
                <a16:creationId xmlns:a16="http://schemas.microsoft.com/office/drawing/2014/main" id="{0B17B2FF-CAF2-4CA2-BA07-B8B362E4E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3DA4C0-963E-4925-BBA5-A0677ABB4C42}" type="slidenum">
              <a:rPr lang="cs-CZ" altLang="cs-CZ" b="0"/>
              <a:pPr eaLnBrk="1" hangingPunct="1"/>
              <a:t>29</a:t>
            </a:fld>
            <a:endParaRPr lang="cs-CZ" altLang="cs-CZ" b="0"/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303947B3-3AEF-4403-9D03-03EBDC26C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333376"/>
            <a:ext cx="8353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80000"/>
              </a:spcBef>
            </a:pPr>
            <a:r>
              <a:rPr lang="en-GB" altLang="cs-CZ" sz="3600" dirty="0">
                <a:solidFill>
                  <a:srgbClr val="0000DC"/>
                </a:solidFill>
              </a:rPr>
              <a:t>Echo</a:t>
            </a:r>
            <a:r>
              <a:rPr lang="cs-CZ" altLang="cs-CZ" sz="3600" dirty="0">
                <a:solidFill>
                  <a:srgbClr val="0000DC"/>
                </a:solidFill>
              </a:rPr>
              <a:t>k</a:t>
            </a:r>
            <a:r>
              <a:rPr lang="en-GB" altLang="cs-CZ" sz="3600" dirty="0" err="1">
                <a:solidFill>
                  <a:srgbClr val="0000DC"/>
                </a:solidFill>
              </a:rPr>
              <a:t>ontrast</a:t>
            </a:r>
            <a:r>
              <a:rPr lang="cs-CZ" altLang="cs-CZ" sz="3600" dirty="0">
                <a:solidFill>
                  <a:srgbClr val="0000DC"/>
                </a:solidFill>
              </a:rPr>
              <a:t>ní prostředky </a:t>
            </a:r>
            <a:r>
              <a:rPr lang="en-GB" altLang="cs-CZ" sz="3600" dirty="0">
                <a:solidFill>
                  <a:srgbClr val="0000DC"/>
                </a:solidFill>
              </a:rPr>
              <a:t>- </a:t>
            </a:r>
            <a:r>
              <a:rPr lang="cs-CZ" altLang="cs-CZ" sz="3600" dirty="0">
                <a:solidFill>
                  <a:srgbClr val="0000DC"/>
                </a:solidFill>
              </a:rPr>
              <a:t>použití</a:t>
            </a:r>
            <a:endParaRPr lang="en-GB" altLang="cs-CZ" sz="3600" dirty="0">
              <a:solidFill>
                <a:srgbClr val="0000DC"/>
              </a:solidFill>
            </a:endParaRPr>
          </a:p>
        </p:txBody>
      </p:sp>
      <p:pic>
        <p:nvPicPr>
          <p:cNvPr id="36870" name="Picture 6" descr="FNH 18s">
            <a:extLst>
              <a:ext uri="{FF2B5EF4-FFF2-40B4-BE49-F238E27FC236}">
                <a16:creationId xmlns:a16="http://schemas.microsoft.com/office/drawing/2014/main" id="{4D767971-79E0-4C4E-B61C-A40D18E8B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44" y="2874552"/>
            <a:ext cx="1978025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8">
            <a:extLst>
              <a:ext uri="{FF2B5EF4-FFF2-40B4-BE49-F238E27FC236}">
                <a16:creationId xmlns:a16="http://schemas.microsoft.com/office/drawing/2014/main" id="{0CDFA61E-F27D-4B08-97A7-0E839AA2B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063" y="1985913"/>
            <a:ext cx="3062288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 b="0" dirty="0"/>
              <a:t>Kontrastní zobrazeni ložiskové </a:t>
            </a:r>
            <a:r>
              <a:rPr lang="cs-CZ" altLang="cs-CZ" sz="1600" b="0" dirty="0" err="1"/>
              <a:t>nodulární</a:t>
            </a:r>
            <a:r>
              <a:rPr lang="cs-CZ" altLang="cs-CZ" sz="1600" b="0" dirty="0"/>
              <a:t> hyperplazie v játrech</a:t>
            </a:r>
          </a:p>
        </p:txBody>
      </p:sp>
      <p:sp>
        <p:nvSpPr>
          <p:cNvPr id="36872" name="Text Box 10">
            <a:extLst>
              <a:ext uri="{FF2B5EF4-FFF2-40B4-BE49-F238E27FC236}">
                <a16:creationId xmlns:a16="http://schemas.microsoft.com/office/drawing/2014/main" id="{73201BE4-ECF0-4F16-A59F-D5C0974F2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2308" y="3273901"/>
            <a:ext cx="1462087" cy="138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400" dirty="0"/>
              <a:t>zobrazení v arteriální fázi 18 s po aplikaci bolusu kontrastní látky</a:t>
            </a:r>
          </a:p>
        </p:txBody>
      </p:sp>
      <p:pic>
        <p:nvPicPr>
          <p:cNvPr id="2050" name="Picture 2" descr="CEUS+  CEUS+ technology uses the unique properties of ultrasound contrast agents. &amp;nbsp;When stimulated with low MI frequencies, the oscillating micro bubbles reflect both basic frequencies and harmonic signals.">
            <a:extLst>
              <a:ext uri="{FF2B5EF4-FFF2-40B4-BE49-F238E27FC236}">
                <a16:creationId xmlns:a16="http://schemas.microsoft.com/office/drawing/2014/main" id="{8EDE9BAE-A9FE-4B61-85C5-6C9B7A6E2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534" y="1626803"/>
            <a:ext cx="3741391" cy="489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F203604-0AD9-4293-9C25-D0E79C29E53E}"/>
              </a:ext>
            </a:extLst>
          </p:cNvPr>
          <p:cNvSpPr txBox="1"/>
          <p:nvPr/>
        </p:nvSpPr>
        <p:spPr>
          <a:xfrm>
            <a:off x="414000" y="2028497"/>
            <a:ext cx="2524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Zesílení kontrastu pomocí </a:t>
            </a:r>
            <a:r>
              <a:rPr lang="cs-CZ" sz="2000" dirty="0" err="1">
                <a:latin typeface="+mn-lt"/>
              </a:rPr>
              <a:t>mikrobublin</a:t>
            </a:r>
            <a:endParaRPr lang="cs-CZ" sz="2000" dirty="0">
              <a:latin typeface="+mn-lt"/>
            </a:endParaRPr>
          </a:p>
          <a:p>
            <a:pPr algn="l"/>
            <a:r>
              <a:rPr lang="cs-CZ" sz="2000" dirty="0">
                <a:latin typeface="+mn-lt"/>
              </a:rPr>
              <a:t>u jater a ledviny</a:t>
            </a:r>
            <a:endParaRPr lang="en-GB" sz="2000" dirty="0" err="1">
              <a:latin typeface="+mn-lt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764C68B-1A6C-4E30-A02D-0B8CDD9A8AFA}"/>
              </a:ext>
            </a:extLst>
          </p:cNvPr>
          <p:cNvSpPr txBox="1"/>
          <p:nvPr/>
        </p:nvSpPr>
        <p:spPr>
          <a:xfrm>
            <a:off x="666000" y="4369183"/>
            <a:ext cx="2111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http://www.medicalimagingtech.com/us-rs80a</a:t>
            </a:r>
          </a:p>
        </p:txBody>
      </p:sp>
    </p:spTree>
    <p:extLst>
      <p:ext uri="{BB962C8B-B14F-4D97-AF65-F5344CB8AC3E}">
        <p14:creationId xmlns:p14="http://schemas.microsoft.com/office/powerpoint/2010/main" val="3422328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číslo snímku 5">
            <a:extLst>
              <a:ext uri="{FF2B5EF4-FFF2-40B4-BE49-F238E27FC236}">
                <a16:creationId xmlns:a16="http://schemas.microsoft.com/office/drawing/2014/main" id="{27D866A8-55C1-4415-95EA-9E6F3FF6D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CC0B99-FD4A-4F4B-9E2C-EBD07565C0B1}" type="slidenum">
              <a:rPr lang="cs-CZ" altLang="cs-CZ" b="0"/>
              <a:pPr eaLnBrk="1" hangingPunct="1"/>
              <a:t>3</a:t>
            </a:fld>
            <a:endParaRPr lang="cs-CZ" altLang="cs-CZ" b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1517A87-C8E9-47FB-82FA-81CD30616F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/>
          <a:lstStyle/>
          <a:p>
            <a:pPr algn="l" eaLnBrk="1" hangingPunct="1"/>
            <a:r>
              <a:rPr lang="cs-CZ" altLang="cs-CZ" sz="3200" b="1"/>
              <a:t>Ultrazvuková diagnostika</a:t>
            </a:r>
            <a:endParaRPr lang="en-GB" altLang="cs-CZ" sz="3200" b="1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2BA6CB3C-5074-4B0B-B550-B921AA318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93628" y="1125539"/>
            <a:ext cx="8825948" cy="5399087"/>
          </a:xfrm>
          <a:solidFill>
            <a:schemeClr val="bg1">
              <a:alpha val="59999"/>
            </a:schemeClr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cs-CZ" sz="2400" dirty="0"/>
              <a:t>Ultrazvuková diagnostika se vyvíjí od začátku 50. let 20. století. Umožňuje získat obrazy příčných řezů lidským tělem, obsahující důležité informace o funkčním stavu a patologii dané části těla. </a:t>
            </a:r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altLang="cs-CZ" sz="1200" dirty="0"/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cs-CZ" sz="2400" dirty="0"/>
              <a:t>Ultrazvuková diagnostika je založena hlavně na odrazu ultrazvukových vln od akustických rozhraní a zpětném rozptylu od drobnějších struktur.</a:t>
            </a:r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1200" dirty="0"/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cs-CZ" sz="2400" dirty="0"/>
              <a:t>Rozlišujeme:</a:t>
            </a:r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altLang="cs-CZ" sz="1200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dirty="0"/>
              <a:t>Sonografii (A, B a M zobrazení, 3D a 4D zobrazení)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dirty="0"/>
              <a:t>Dopplerovské měření toku krve, včetně duplexních a triplexních metod (Duplex, </a:t>
            </a:r>
            <a:r>
              <a:rPr lang="cs-CZ" altLang="cs-CZ" sz="2000" dirty="0" err="1"/>
              <a:t>Colour</a:t>
            </a:r>
            <a:r>
              <a:rPr lang="cs-CZ" altLang="cs-CZ" sz="2000" dirty="0"/>
              <a:t> Doppler, Triplex, </a:t>
            </a:r>
            <a:r>
              <a:rPr lang="cs-CZ" altLang="cs-CZ" sz="2000" dirty="0" err="1"/>
              <a:t>Power</a:t>
            </a:r>
            <a:r>
              <a:rPr lang="cs-CZ" altLang="cs-CZ" sz="2000" dirty="0"/>
              <a:t> Doppler)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dirty="0"/>
              <a:t>Tkáňový Doppler – zobrazení pohybu tkání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dirty="0" err="1"/>
              <a:t>Elastografii</a:t>
            </a:r>
            <a:endParaRPr lang="cs-CZ" altLang="cs-CZ" sz="2000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dirty="0"/>
              <a:t>Ultrazvukovou denzitometrii</a:t>
            </a:r>
          </a:p>
        </p:txBody>
      </p:sp>
    </p:spTree>
    <p:extLst>
      <p:ext uri="{BB962C8B-B14F-4D97-AF65-F5344CB8AC3E}">
        <p14:creationId xmlns:p14="http://schemas.microsoft.com/office/powerpoint/2010/main" val="28195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číslo snímku 6">
            <a:extLst>
              <a:ext uri="{FF2B5EF4-FFF2-40B4-BE49-F238E27FC236}">
                <a16:creationId xmlns:a16="http://schemas.microsoft.com/office/drawing/2014/main" id="{EFC4C3FF-F05B-4E81-AB22-AA9083286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30CA434-CBE3-425E-887F-D000CB10302F}" type="slidenum">
              <a:rPr lang="cs-CZ" altLang="cs-CZ" b="0"/>
              <a:pPr eaLnBrk="1" hangingPunct="1"/>
              <a:t>30</a:t>
            </a:fld>
            <a:endParaRPr lang="cs-CZ" altLang="cs-CZ" b="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F17A4E5F-7B5B-4F09-8061-E9E079D8E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00" y="1367266"/>
            <a:ext cx="6725401" cy="2735263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" indent="22225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2000" b="0" dirty="0"/>
              <a:t>Impuls o základní frekvenci</a:t>
            </a:r>
            <a:r>
              <a:rPr lang="en-GB" altLang="cs-CZ" sz="2000" b="0" dirty="0"/>
              <a:t> f</a:t>
            </a:r>
            <a:r>
              <a:rPr lang="en-GB" altLang="cs-CZ" sz="2000" b="0" baseline="-25000" dirty="0"/>
              <a:t>0</a:t>
            </a:r>
            <a:r>
              <a:rPr lang="en-GB" altLang="cs-CZ" sz="2000" b="0" dirty="0"/>
              <a:t> </a:t>
            </a:r>
            <a:r>
              <a:rPr lang="cs-CZ" altLang="cs-CZ" sz="2000" b="0" dirty="0"/>
              <a:t>je vyslán do tkáně</a:t>
            </a:r>
            <a:r>
              <a:rPr lang="en-GB" altLang="cs-CZ" sz="2000" b="0" dirty="0"/>
              <a:t>.  </a:t>
            </a:r>
            <a:r>
              <a:rPr lang="cs-CZ" altLang="cs-CZ" sz="2000" b="0" dirty="0"/>
              <a:t>Přijímač však nedetektuje odražený UZ o stejné (základní) frekvenci nýbrž druhou harmonickou frekvenci</a:t>
            </a:r>
            <a:r>
              <a:rPr lang="en-GB" altLang="cs-CZ" sz="2000" b="0" dirty="0"/>
              <a:t> 2f</a:t>
            </a:r>
            <a:r>
              <a:rPr lang="en-GB" altLang="cs-CZ" sz="2000" b="0" baseline="-25000" dirty="0"/>
              <a:t>0</a:t>
            </a:r>
            <a:r>
              <a:rPr lang="en-GB" altLang="cs-CZ" sz="2000" b="0" dirty="0"/>
              <a:t>. </a:t>
            </a:r>
            <a:r>
              <a:rPr lang="cs-CZ" altLang="cs-CZ" sz="2000" b="0" dirty="0"/>
              <a:t>Jejím zdrojem je sama tkáň (výhodné u pacientů „obtížně </a:t>
            </a:r>
            <a:r>
              <a:rPr lang="cs-CZ" altLang="cs-CZ" sz="2000" b="0" dirty="0" err="1"/>
              <a:t>vyšetřitelných</a:t>
            </a:r>
            <a:r>
              <a:rPr lang="cs-CZ" altLang="cs-CZ" sz="2000" b="0" dirty="0"/>
              <a:t>“</a:t>
            </a:r>
            <a:r>
              <a:rPr lang="en-GB" altLang="cs-CZ" sz="2000" b="0" dirty="0"/>
              <a:t>). </a:t>
            </a:r>
            <a:r>
              <a:rPr lang="cs-CZ" altLang="cs-CZ" sz="2000" b="0" dirty="0"/>
              <a:t>Metoda je používána </a:t>
            </a:r>
            <a:r>
              <a:rPr lang="cs-CZ" altLang="cs-CZ" sz="2000" dirty="0"/>
              <a:t>též</a:t>
            </a:r>
            <a:r>
              <a:rPr lang="cs-CZ" altLang="cs-CZ" sz="2000" b="0" dirty="0"/>
              <a:t> s </a:t>
            </a:r>
            <a:r>
              <a:rPr lang="cs-CZ" altLang="cs-CZ" sz="2000" b="0" dirty="0" err="1"/>
              <a:t>echokontrastními</a:t>
            </a:r>
            <a:r>
              <a:rPr lang="cs-CZ" altLang="cs-CZ" sz="2000" b="0" dirty="0"/>
              <a:t> prostředky</a:t>
            </a:r>
            <a:r>
              <a:rPr lang="en-GB" altLang="cs-CZ" sz="2000" b="0" dirty="0"/>
              <a:t> – </a:t>
            </a:r>
            <a:r>
              <a:rPr lang="cs-CZ" altLang="cs-CZ" sz="2000" b="0" dirty="0"/>
              <a:t>zdrojem druhé harmonické frekvence jsou kmitající bubliny</a:t>
            </a:r>
            <a:r>
              <a:rPr lang="en-GB" altLang="cs-CZ" sz="2000" b="0" dirty="0"/>
              <a:t>. </a:t>
            </a:r>
            <a:r>
              <a:rPr lang="cs-CZ" altLang="cs-CZ" sz="2000" b="0" dirty="0"/>
              <a:t>Výhodné při vyšetřování krevního zásobení některých lézí</a:t>
            </a:r>
            <a:r>
              <a:rPr lang="en-GB" altLang="cs-CZ" sz="2000" b="0" dirty="0"/>
              <a:t>.</a:t>
            </a: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486384CD-B8C3-4DE5-9D71-78FAE0435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0194" y="5246550"/>
            <a:ext cx="3455988" cy="1323439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350" indent="-63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000" b="0" dirty="0"/>
              <a:t>Konvenční (vlevo) a harmonické (vpravo) zobrazení ledviny s kamenem. </a:t>
            </a:r>
            <a:endParaRPr lang="cs-CZ" altLang="cs-CZ" sz="2000" dirty="0"/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72A33E24-2C18-46E6-B906-CAEA130A4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90" y="260350"/>
            <a:ext cx="5175194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3600" dirty="0">
                <a:solidFill>
                  <a:srgbClr val="0000DC"/>
                </a:solidFill>
              </a:rPr>
              <a:t>Harmonické zobrazení</a:t>
            </a:r>
            <a:endParaRPr lang="en-GB" altLang="cs-CZ" sz="3600" dirty="0">
              <a:solidFill>
                <a:srgbClr val="0000DC"/>
              </a:solidFill>
            </a:endParaRPr>
          </a:p>
        </p:txBody>
      </p:sp>
      <p:pic>
        <p:nvPicPr>
          <p:cNvPr id="37894" name="Picture 8" descr="harm">
            <a:extLst>
              <a:ext uri="{FF2B5EF4-FFF2-40B4-BE49-F238E27FC236}">
                <a16:creationId xmlns:a16="http://schemas.microsoft.com/office/drawing/2014/main" id="{A99CF956-219E-4FE5-BF97-65C9E9E1F3E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87" b="31097"/>
          <a:stretch>
            <a:fillRect/>
          </a:stretch>
        </p:blipFill>
        <p:spPr>
          <a:xfrm>
            <a:off x="7378257" y="1040900"/>
            <a:ext cx="4250526" cy="3157043"/>
          </a:xfrm>
          <a:noFill/>
        </p:spPr>
      </p:pic>
      <p:pic>
        <p:nvPicPr>
          <p:cNvPr id="37895" name="Picture 10" descr="harmzobr">
            <a:extLst>
              <a:ext uri="{FF2B5EF4-FFF2-40B4-BE49-F238E27FC236}">
                <a16:creationId xmlns:a16="http://schemas.microsoft.com/office/drawing/2014/main" id="{DB0F106B-3AF7-45E4-96AD-B96A167DFFD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4221164"/>
            <a:ext cx="4038600" cy="2352675"/>
          </a:xfrm>
          <a:noFill/>
        </p:spPr>
      </p:pic>
    </p:spTree>
    <p:extLst>
      <p:ext uri="{BB962C8B-B14F-4D97-AF65-F5344CB8AC3E}">
        <p14:creationId xmlns:p14="http://schemas.microsoft.com/office/powerpoint/2010/main" val="3076915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číslo snímku 3">
            <a:extLst>
              <a:ext uri="{FF2B5EF4-FFF2-40B4-BE49-F238E27FC236}">
                <a16:creationId xmlns:a16="http://schemas.microsoft.com/office/drawing/2014/main" id="{354E0590-F050-4E05-9B95-4ED05A11D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3B7F1D-104E-4C0C-80A4-9B47D52E99E0}" type="slidenum">
              <a:rPr lang="cs-CZ" altLang="cs-CZ" b="0"/>
              <a:pPr eaLnBrk="1" hangingPunct="1"/>
              <a:t>31</a:t>
            </a:fld>
            <a:endParaRPr lang="cs-CZ" altLang="cs-CZ" b="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CBC2CB18-8FA9-423C-BF62-811483B20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57200"/>
            <a:ext cx="7467600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dirty="0">
                <a:solidFill>
                  <a:srgbClr val="0000DC"/>
                </a:solidFill>
              </a:rPr>
              <a:t>Panoramatické zobrazení</a:t>
            </a:r>
          </a:p>
        </p:txBody>
      </p:sp>
      <p:sp>
        <p:nvSpPr>
          <p:cNvPr id="235523" name="Text Box 3">
            <a:extLst>
              <a:ext uri="{FF2B5EF4-FFF2-40B4-BE49-F238E27FC236}">
                <a16:creationId xmlns:a16="http://schemas.microsoft.com/office/drawing/2014/main" id="{905A2092-A433-488A-B940-189FFF565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130" y="1676401"/>
            <a:ext cx="5681870" cy="329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cs-CZ" altLang="cs-CZ" sz="2000" dirty="0">
                <a:latin typeface="Verdana" pitchFamily="34" charset="0"/>
              </a:rPr>
              <a:t>Cílem této modality je </a:t>
            </a:r>
            <a:r>
              <a:rPr lang="cs-CZ" altLang="cs-CZ" sz="2000" dirty="0">
                <a:solidFill>
                  <a:srgbClr val="FF3300"/>
                </a:solidFill>
                <a:latin typeface="Verdana" pitchFamily="34" charset="0"/>
              </a:rPr>
              <a:t>souvislé sejmutí obrazu tkáně nebo orgánu v požadovaném směru</a:t>
            </a:r>
            <a:r>
              <a:rPr lang="cs-CZ" altLang="cs-CZ" sz="2000" dirty="0">
                <a:latin typeface="Verdana" pitchFamily="34" charset="0"/>
              </a:rPr>
              <a:t> a jeho převedení do paměti přístroje.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cs-CZ" altLang="cs-CZ" sz="2000" b="0" dirty="0">
                <a:latin typeface="Verdana" pitchFamily="34" charset="0"/>
              </a:rPr>
              <a:t>Prodloužený pohled umožňuje posouzení rozměrů i morfologie celého orgánu.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cs-CZ" altLang="cs-CZ" sz="2000" b="0" dirty="0">
                <a:latin typeface="Verdana" pitchFamily="34" charset="0"/>
              </a:rPr>
              <a:t>Metoda je doplňkem ke konvenčnímu zobrazení, které většinou poskytuje jen částečný pohled na vyšetřovanou tkáň.</a:t>
            </a:r>
          </a:p>
          <a:p>
            <a:pPr eaLnBrk="1" hangingPunct="1">
              <a:defRPr/>
            </a:pPr>
            <a:endParaRPr lang="cs-CZ" altLang="cs-CZ" sz="2000" dirty="0"/>
          </a:p>
        </p:txBody>
      </p:sp>
      <p:pic>
        <p:nvPicPr>
          <p:cNvPr id="235524" name="Picture 4" descr="játra, žlučník a pravá ledvina DF">
            <a:extLst>
              <a:ext uri="{FF2B5EF4-FFF2-40B4-BE49-F238E27FC236}">
                <a16:creationId xmlns:a16="http://schemas.microsoft.com/office/drawing/2014/main" id="{258D28A0-345D-4C88-B53C-094E6A311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5"/>
          <a:stretch>
            <a:fillRect/>
          </a:stretch>
        </p:blipFill>
        <p:spPr bwMode="auto">
          <a:xfrm>
            <a:off x="6947452" y="1785729"/>
            <a:ext cx="3657600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5">
            <a:extLst>
              <a:ext uri="{FF2B5EF4-FFF2-40B4-BE49-F238E27FC236}">
                <a16:creationId xmlns:a16="http://schemas.microsoft.com/office/drawing/2014/main" id="{6FEF40F6-E8DB-4835-839B-F937E4EF0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7465" y="4547507"/>
            <a:ext cx="3557587" cy="84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400" dirty="0"/>
              <a:t>Panoramatický obraz epigastria</a:t>
            </a:r>
          </a:p>
          <a:p>
            <a:pPr eaLnBrk="1" hangingPunct="1"/>
            <a:r>
              <a:rPr lang="cs-CZ" altLang="cs-CZ" sz="1400" dirty="0"/>
              <a:t>Zleva: pravá ledvina, pravý lalok jater, žlučník, levý lalok jater, slezina</a:t>
            </a:r>
          </a:p>
        </p:txBody>
      </p:sp>
    </p:spTree>
    <p:extLst>
      <p:ext uri="{BB962C8B-B14F-4D97-AF65-F5344CB8AC3E}">
        <p14:creationId xmlns:p14="http://schemas.microsoft.com/office/powerpoint/2010/main" val="272013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číslo snímku 6">
            <a:extLst>
              <a:ext uri="{FF2B5EF4-FFF2-40B4-BE49-F238E27FC236}">
                <a16:creationId xmlns:a16="http://schemas.microsoft.com/office/drawing/2014/main" id="{BC8937C2-A830-439B-BBA3-E0CAD53A6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84B7A4-2307-47FD-8A2B-235F19E68A0B}" type="slidenum">
              <a:rPr lang="cs-CZ" altLang="cs-CZ" b="0"/>
              <a:pPr eaLnBrk="1" hangingPunct="1"/>
              <a:t>32</a:t>
            </a:fld>
            <a:endParaRPr lang="cs-CZ" altLang="cs-CZ" b="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7BBBDFCE-5DC3-400A-BCAB-48FDEB595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865" y="1268413"/>
            <a:ext cx="9573370" cy="230505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200" dirty="0"/>
              <a:t>- Sonda se lineárně posunuje, naklání nebo rotuje.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200" b="0" dirty="0"/>
              <a:t>Data o odražených signálech v jednotlivých rovinách jsou ukládána do paměti výkonného PC, který následně provádí </a:t>
            </a:r>
            <a:r>
              <a:rPr lang="cs-CZ" altLang="cs-CZ" sz="2200" dirty="0"/>
              <a:t>matematickou </a:t>
            </a:r>
            <a:r>
              <a:rPr lang="cs-CZ" altLang="cs-CZ" sz="2200" b="0" dirty="0"/>
              <a:t>rekonstrukci obrazu.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200" dirty="0"/>
              <a:t>Nevýhodou </a:t>
            </a:r>
            <a:r>
              <a:rPr lang="cs-CZ" altLang="cs-CZ" sz="2200" b="0" dirty="0"/>
              <a:t>zejména</a:t>
            </a:r>
            <a:r>
              <a:rPr lang="cs-CZ" altLang="cs-CZ" sz="2200" dirty="0"/>
              <a:t> </a:t>
            </a:r>
            <a:r>
              <a:rPr lang="cs-CZ" altLang="cs-CZ" sz="2200" b="0" dirty="0"/>
              <a:t>starších 3D zobrazovacích systémů: relativně</a:t>
            </a:r>
            <a:r>
              <a:rPr lang="cs-CZ" altLang="cs-CZ" sz="2200" dirty="0"/>
              <a:t> dlouhá doba </a:t>
            </a:r>
            <a:r>
              <a:rPr lang="cs-CZ" altLang="cs-CZ" sz="2200" b="0" dirty="0"/>
              <a:t>potřebná pro matematické zpracování,</a:t>
            </a:r>
            <a:r>
              <a:rPr lang="cs-CZ" altLang="cs-CZ" sz="2200" dirty="0"/>
              <a:t> cena.</a:t>
            </a:r>
          </a:p>
        </p:txBody>
      </p:sp>
      <p:pic>
        <p:nvPicPr>
          <p:cNvPr id="50180" name="Picture 4">
            <a:extLst>
              <a:ext uri="{FF2B5EF4-FFF2-40B4-BE49-F238E27FC236}">
                <a16:creationId xmlns:a16="http://schemas.microsoft.com/office/drawing/2014/main" id="{2F785957-B4F0-43A6-9ED5-2D9E6245296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3329" y="3573463"/>
            <a:ext cx="2961482" cy="2961482"/>
          </a:xfrm>
          <a:noFill/>
        </p:spPr>
      </p:pic>
      <p:pic>
        <p:nvPicPr>
          <p:cNvPr id="50182" name="Picture 6">
            <a:extLst>
              <a:ext uri="{FF2B5EF4-FFF2-40B4-BE49-F238E27FC236}">
                <a16:creationId xmlns:a16="http://schemas.microsoft.com/office/drawing/2014/main" id="{85D01275-9A94-4500-9B82-1C09F81EAF1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0" t="38293" r="9021"/>
          <a:stretch>
            <a:fillRect/>
          </a:stretch>
        </p:blipFill>
        <p:spPr>
          <a:xfrm>
            <a:off x="4572000" y="4191000"/>
            <a:ext cx="1828800" cy="1703388"/>
          </a:xfrm>
          <a:noFill/>
        </p:spPr>
      </p:pic>
      <p:sp>
        <p:nvSpPr>
          <p:cNvPr id="39942" name="Text Box 9">
            <a:extLst>
              <a:ext uri="{FF2B5EF4-FFF2-40B4-BE49-F238E27FC236}">
                <a16:creationId xmlns:a16="http://schemas.microsoft.com/office/drawing/2014/main" id="{9320D901-ED91-4A28-9C39-2B050F9FE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424" y="170060"/>
            <a:ext cx="9164928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3600" dirty="0">
                <a:solidFill>
                  <a:srgbClr val="0000DC"/>
                </a:solidFill>
              </a:rPr>
              <a:t>Princip trojrozměrného </a:t>
            </a:r>
            <a:r>
              <a:rPr lang="en-GB" altLang="cs-CZ" sz="3600" dirty="0">
                <a:solidFill>
                  <a:srgbClr val="0000DC"/>
                </a:solidFill>
              </a:rPr>
              <a:t>(3D) </a:t>
            </a:r>
            <a:r>
              <a:rPr lang="cs-CZ" altLang="cs-CZ" sz="3600" dirty="0">
                <a:solidFill>
                  <a:srgbClr val="0000DC"/>
                </a:solidFill>
              </a:rPr>
              <a:t>zobrazení</a:t>
            </a:r>
            <a:endParaRPr lang="en-GB" altLang="cs-CZ" sz="3600" dirty="0">
              <a:solidFill>
                <a:srgbClr val="0000DC"/>
              </a:solidFill>
            </a:endParaRPr>
          </a:p>
        </p:txBody>
      </p:sp>
      <p:pic>
        <p:nvPicPr>
          <p:cNvPr id="8" name="Picture 11" descr="http://i01.i.aliimg.com/img/pb/363/457/469/469457363_664.jpg">
            <a:extLst>
              <a:ext uri="{FF2B5EF4-FFF2-40B4-BE49-F238E27FC236}">
                <a16:creationId xmlns:a16="http://schemas.microsoft.com/office/drawing/2014/main" id="{9F8E2632-0714-4688-814E-88C124BDD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702051"/>
            <a:ext cx="6366670" cy="287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10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5">
            <a:extLst>
              <a:ext uri="{FF2B5EF4-FFF2-40B4-BE49-F238E27FC236}">
                <a16:creationId xmlns:a16="http://schemas.microsoft.com/office/drawing/2014/main" id="{66946E06-74E9-48FE-890A-ED16E6B3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436E8F-06DF-437C-85FD-4024D023BF95}" type="slidenum">
              <a:rPr lang="cs-CZ" altLang="cs-CZ" b="0"/>
              <a:pPr eaLnBrk="1" hangingPunct="1"/>
              <a:t>33</a:t>
            </a:fld>
            <a:endParaRPr lang="cs-CZ" altLang="cs-CZ" b="0" dirty="0"/>
          </a:p>
        </p:txBody>
      </p:sp>
      <p:sp>
        <p:nvSpPr>
          <p:cNvPr id="40963" name="Rectangle 5">
            <a:extLst>
              <a:ext uri="{FF2B5EF4-FFF2-40B4-BE49-F238E27FC236}">
                <a16:creationId xmlns:a16="http://schemas.microsoft.com/office/drawing/2014/main" id="{84A0C0BA-808D-4759-BBD3-00E0E3445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8763000" cy="2031240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</a:pPr>
            <a:r>
              <a:rPr lang="cs-CZ" altLang="cs-CZ" sz="3200" b="1" dirty="0"/>
              <a:t>Trojrozměrné zobrazení v reálném čase </a:t>
            </a:r>
            <a:r>
              <a:rPr lang="en-GB" altLang="cs-CZ" sz="3200" b="1" dirty="0"/>
              <a:t>(4D)</a:t>
            </a:r>
            <a:br>
              <a:rPr lang="cs-CZ" altLang="cs-CZ" sz="3200" b="1" dirty="0"/>
            </a:br>
            <a:br>
              <a:rPr lang="cs-CZ" altLang="cs-CZ" sz="3200" b="1" dirty="0"/>
            </a:br>
            <a:r>
              <a:rPr lang="cs-CZ" altLang="cs-CZ" sz="2000" b="0" dirty="0">
                <a:solidFill>
                  <a:schemeClr val="tx1"/>
                </a:solidFill>
              </a:rPr>
              <a:t>Čtvrtým rozměrem je čas. Výsledek vyšetření je sice zajímavý, ale z lékařského hlediska povětšinou nadbytečný. Představuje sice malé, ale zcela zbytečné riziko – odkazujeme na princip ALARA.</a:t>
            </a:r>
            <a:endParaRPr lang="en-GB" altLang="cs-CZ" sz="2000" b="0" dirty="0">
              <a:solidFill>
                <a:schemeClr val="tx1"/>
              </a:solidFill>
            </a:endParaRPr>
          </a:p>
        </p:txBody>
      </p:sp>
      <p:pic>
        <p:nvPicPr>
          <p:cNvPr id="40966" name="Picture 6" descr="VÃ½sledek obrÃ¡zku pro 4d ultrasound gif">
            <a:extLst>
              <a:ext uri="{FF2B5EF4-FFF2-40B4-BE49-F238E27FC236}">
                <a16:creationId xmlns:a16="http://schemas.microsoft.com/office/drawing/2014/main" id="{8B6DEF7E-0FD5-455E-B983-5B8F97AF9C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645" y="2236674"/>
            <a:ext cx="282271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0378F6F8-73BF-43E9-AC49-12B5E9695C19}"/>
              </a:ext>
            </a:extLst>
          </p:cNvPr>
          <p:cNvSpPr/>
          <p:nvPr/>
        </p:nvSpPr>
        <p:spPr>
          <a:xfrm>
            <a:off x="3863752" y="5884388"/>
            <a:ext cx="4032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0" dirty="0"/>
              <a:t>https://giphy.com/gifs/4d-14jU1PuglaN1v2</a:t>
            </a:r>
          </a:p>
        </p:txBody>
      </p:sp>
    </p:spTree>
    <p:extLst>
      <p:ext uri="{BB962C8B-B14F-4D97-AF65-F5344CB8AC3E}">
        <p14:creationId xmlns:p14="http://schemas.microsoft.com/office/powerpoint/2010/main" val="1825951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číslo snímku 6">
            <a:extLst>
              <a:ext uri="{FF2B5EF4-FFF2-40B4-BE49-F238E27FC236}">
                <a16:creationId xmlns:a16="http://schemas.microsoft.com/office/drawing/2014/main" id="{6BBA3E9E-8B36-4BE5-B7B3-A98E62E54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6D366F-8933-42C2-A318-147BDED80654}" type="slidenum">
              <a:rPr lang="cs-CZ" altLang="cs-CZ" b="0"/>
              <a:pPr eaLnBrk="1" hangingPunct="1"/>
              <a:t>34</a:t>
            </a:fld>
            <a:endParaRPr lang="cs-CZ" altLang="cs-CZ" b="0"/>
          </a:p>
        </p:txBody>
      </p:sp>
      <p:sp>
        <p:nvSpPr>
          <p:cNvPr id="41987" name="Rectangle 6">
            <a:extLst>
              <a:ext uri="{FF2B5EF4-FFF2-40B4-BE49-F238E27FC236}">
                <a16:creationId xmlns:a16="http://schemas.microsoft.com/office/drawing/2014/main" id="{35C4DB47-D8DE-4FF6-82B0-EF34FB0D7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55785"/>
            <a:ext cx="8229600" cy="1143000"/>
          </a:xfrm>
        </p:spPr>
        <p:txBody>
          <a:bodyPr/>
          <a:lstStyle/>
          <a:p>
            <a:pPr algn="l" eaLnBrk="1" hangingPunct="1"/>
            <a:r>
              <a:rPr lang="cs-CZ" altLang="cs-CZ" sz="3600" b="1" dirty="0"/>
              <a:t>Dopplerovské měření toku</a:t>
            </a:r>
            <a:endParaRPr lang="en-GB" altLang="cs-CZ" sz="3600" b="1" dirty="0"/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D857FA71-E991-4AD4-B0EB-CE56CE7CEC2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49723" y="3429000"/>
            <a:ext cx="10537779" cy="3441699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cs-CZ" altLang="cs-CZ" sz="2400" b="1" dirty="0"/>
              <a:t>Dopplerův jev </a:t>
            </a:r>
            <a:r>
              <a:rPr lang="cs-CZ" altLang="cs-CZ" sz="2400" dirty="0"/>
              <a:t>(posun frekvence vlnění buzeného nebo odráženého pohybujícím se objektem) lze použít pro detekci a měření toku krve, stejně jako pro detekci a měření pohybu některých akustických rozhraní uvnitř těla (srdce, stěny cév).</a:t>
            </a:r>
          </a:p>
          <a:p>
            <a:pPr marL="0" indent="0" eaLnBrk="1" hangingPunct="1"/>
            <a:r>
              <a:rPr lang="cs-CZ" altLang="cs-CZ" sz="2400" dirty="0"/>
              <a:t>Přijímaná frekvence je stejná jako frekvence vysílaná zdrojem, jenž je v klidu.</a:t>
            </a:r>
            <a:endParaRPr lang="en-GB" altLang="cs-CZ" sz="2400" dirty="0"/>
          </a:p>
          <a:p>
            <a:pPr marL="0" indent="0" eaLnBrk="1" hangingPunct="1"/>
            <a:r>
              <a:rPr lang="cs-CZ" altLang="cs-CZ" sz="2400" dirty="0">
                <a:solidFill>
                  <a:srgbClr val="F01928"/>
                </a:solidFill>
              </a:rPr>
              <a:t>Přijímaná frekvence je vyšší, jestliže se zdroj přibližuje.</a:t>
            </a:r>
            <a:endParaRPr lang="en-GB" altLang="cs-CZ" sz="2400" dirty="0">
              <a:solidFill>
                <a:srgbClr val="F01928"/>
              </a:solidFill>
            </a:endParaRPr>
          </a:p>
          <a:p>
            <a:pPr marL="0" indent="0" eaLnBrk="1" hangingPunct="1"/>
            <a:r>
              <a:rPr lang="cs-CZ" altLang="cs-CZ" sz="2400" dirty="0">
                <a:solidFill>
                  <a:srgbClr val="F01928"/>
                </a:solidFill>
              </a:rPr>
              <a:t>Přijímaná frekvence je nižší, jestliže se zdroj vzdaluje.</a:t>
            </a:r>
            <a:endParaRPr lang="en-GB" altLang="cs-CZ" sz="2400" dirty="0">
              <a:solidFill>
                <a:srgbClr val="F01928"/>
              </a:solidFill>
            </a:endParaRPr>
          </a:p>
          <a:p>
            <a:pPr marL="0" indent="0" eaLnBrk="1" hangingPunct="1">
              <a:buFontTx/>
              <a:buNone/>
            </a:pPr>
            <a:endParaRPr lang="cs-CZ" altLang="cs-CZ" sz="2800" b="1" dirty="0"/>
          </a:p>
        </p:txBody>
      </p:sp>
      <p:pic>
        <p:nvPicPr>
          <p:cNvPr id="41989" name="Picture 7" descr="DOPPLER-foto">
            <a:extLst>
              <a:ext uri="{FF2B5EF4-FFF2-40B4-BE49-F238E27FC236}">
                <a16:creationId xmlns:a16="http://schemas.microsoft.com/office/drawing/2014/main" id="{928E4DE8-4AD6-4540-92B9-A8FFA0F6726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79724" y="255785"/>
            <a:ext cx="1964216" cy="2844170"/>
          </a:xfrm>
          <a:noFill/>
        </p:spPr>
      </p:pic>
      <p:sp>
        <p:nvSpPr>
          <p:cNvPr id="41990" name="Rectangle 9">
            <a:extLst>
              <a:ext uri="{FF2B5EF4-FFF2-40B4-BE49-F238E27FC236}">
                <a16:creationId xmlns:a16="http://schemas.microsoft.com/office/drawing/2014/main" id="{1799F583-ED97-433B-B605-E2BC439F8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0474" y="1215114"/>
            <a:ext cx="5327650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None/>
            </a:pPr>
            <a:r>
              <a:rPr lang="cs-CZ" altLang="cs-CZ" dirty="0"/>
              <a:t>Ch. A. Doppler (1803-1853), rakouský fyzik a matematik, vyslovil svoji teorii r. 1842 v době svého působení v Praze</a:t>
            </a:r>
          </a:p>
        </p:txBody>
      </p:sp>
    </p:spTree>
    <p:extLst>
      <p:ext uri="{BB962C8B-B14F-4D97-AF65-F5344CB8AC3E}">
        <p14:creationId xmlns:p14="http://schemas.microsoft.com/office/powerpoint/2010/main" val="1155850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číslo snímku 6">
            <a:extLst>
              <a:ext uri="{FF2B5EF4-FFF2-40B4-BE49-F238E27FC236}">
                <a16:creationId xmlns:a16="http://schemas.microsoft.com/office/drawing/2014/main" id="{19982D1A-0772-423E-8BCF-230A4D083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60909B-B2AB-4DBD-BD3A-267633A7871E}" type="slidenum">
              <a:rPr lang="cs-CZ" altLang="cs-CZ" b="0"/>
              <a:pPr eaLnBrk="1" hangingPunct="1"/>
              <a:t>35</a:t>
            </a:fld>
            <a:endParaRPr lang="cs-CZ" altLang="cs-CZ" b="0"/>
          </a:p>
        </p:txBody>
      </p:sp>
      <p:sp>
        <p:nvSpPr>
          <p:cNvPr id="44035" name="Text Box 2">
            <a:extLst>
              <a:ext uri="{FF2B5EF4-FFF2-40B4-BE49-F238E27FC236}">
                <a16:creationId xmlns:a16="http://schemas.microsoft.com/office/drawing/2014/main" id="{A1337CCA-DA85-401C-96D2-1BC23F8EC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4478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cs-CZ" sz="2400" b="0">
              <a:latin typeface="Times New Roman" panose="02020603050405020304" pitchFamily="18" charset="0"/>
            </a:endParaRPr>
          </a:p>
        </p:txBody>
      </p:sp>
      <p:sp>
        <p:nvSpPr>
          <p:cNvPr id="44036" name="Text Box 3">
            <a:extLst>
              <a:ext uri="{FF2B5EF4-FFF2-40B4-BE49-F238E27FC236}">
                <a16:creationId xmlns:a16="http://schemas.microsoft.com/office/drawing/2014/main" id="{2BF6CCDA-E7AF-4BC6-BC53-BED4DF18E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700213"/>
            <a:ext cx="3754437" cy="397031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0" dirty="0"/>
              <a:t>Využití Dopplerova jevu při měření rychlosti toku krve</a:t>
            </a:r>
          </a:p>
          <a:p>
            <a:pPr eaLnBrk="1" hangingPunct="1"/>
            <a:endParaRPr lang="cs-CZ" altLang="cs-CZ" sz="2400" b="0" dirty="0"/>
          </a:p>
          <a:p>
            <a:pPr eaLnBrk="1" hangingPunct="1"/>
            <a:endParaRPr lang="cs-CZ" altLang="cs-CZ" sz="2400" b="0" dirty="0"/>
          </a:p>
          <a:p>
            <a:pPr eaLnBrk="1" hangingPunct="1"/>
            <a:r>
              <a:rPr lang="cs-CZ" altLang="cs-CZ" sz="2400" b="0" dirty="0"/>
              <a:t>Pohybujícím se reflektorem (zpětně rozptylující strukturou) jsou vlastně erytrocyty. </a:t>
            </a:r>
          </a:p>
        </p:txBody>
      </p:sp>
      <p:sp>
        <p:nvSpPr>
          <p:cNvPr id="44037" name="Text Box 6">
            <a:extLst>
              <a:ext uri="{FF2B5EF4-FFF2-40B4-BE49-F238E27FC236}">
                <a16:creationId xmlns:a16="http://schemas.microsoft.com/office/drawing/2014/main" id="{8487370A-CC05-43E0-B788-7085AAE16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260351"/>
            <a:ext cx="60160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3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</a:pPr>
            <a:r>
              <a:rPr lang="cs-CZ" altLang="cs-CZ" sz="3600" dirty="0">
                <a:solidFill>
                  <a:srgbClr val="0000DC"/>
                </a:solidFill>
              </a:rPr>
              <a:t>Princip Dopplerova jevu</a:t>
            </a:r>
          </a:p>
        </p:txBody>
      </p:sp>
      <p:graphicFrame>
        <p:nvGraphicFramePr>
          <p:cNvPr id="44038" name="Object 7">
            <a:extLst>
              <a:ext uri="{FF2B5EF4-FFF2-40B4-BE49-F238E27FC236}">
                <a16:creationId xmlns:a16="http://schemas.microsoft.com/office/drawing/2014/main" id="{67139928-F087-4C30-A46A-452DB5A70381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10563733"/>
              </p:ext>
            </p:extLst>
          </p:nvPr>
        </p:nvGraphicFramePr>
        <p:xfrm>
          <a:off x="6445251" y="1269290"/>
          <a:ext cx="3657600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to! ImageFolio LE" r:id="rId3" imgW="1819660" imgH="2257426" progId="ImgFolio.Document">
                  <p:embed/>
                </p:oleObj>
              </mc:Choice>
              <mc:Fallback>
                <p:oleObj name="Presto! ImageFolio LE" r:id="rId3" imgW="1819660" imgH="2257426" progId="ImgFolio.Document">
                  <p:embed/>
                  <p:pic>
                    <p:nvPicPr>
                      <p:cNvPr id="44038" name="Object 7">
                        <a:extLst>
                          <a:ext uri="{FF2B5EF4-FFF2-40B4-BE49-F238E27FC236}">
                            <a16:creationId xmlns:a16="http://schemas.microsoft.com/office/drawing/2014/main" id="{67139928-F087-4C30-A46A-452DB5A703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1" y="1269290"/>
                        <a:ext cx="3657600" cy="453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24146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číslo snímku 4">
            <a:extLst>
              <a:ext uri="{FF2B5EF4-FFF2-40B4-BE49-F238E27FC236}">
                <a16:creationId xmlns:a16="http://schemas.microsoft.com/office/drawing/2014/main" id="{CD240F65-B9BB-49C3-A7C3-7854E7476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26CE12-5622-4CAE-A982-6377C8890FC4}" type="slidenum">
              <a:rPr lang="cs-CZ" altLang="cs-CZ" b="0"/>
              <a:pPr eaLnBrk="1" hangingPunct="1"/>
              <a:t>36</a:t>
            </a:fld>
            <a:endParaRPr lang="cs-CZ" altLang="cs-CZ" b="0"/>
          </a:p>
        </p:txBody>
      </p:sp>
      <p:sp>
        <p:nvSpPr>
          <p:cNvPr id="75778" name="Text Box 2">
            <a:extLst>
              <a:ext uri="{FF2B5EF4-FFF2-40B4-BE49-F238E27FC236}">
                <a16:creationId xmlns:a16="http://schemas.microsoft.com/office/drawing/2014/main" id="{EB25F4E4-99AC-485A-9196-1415758BE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367" y="1412876"/>
            <a:ext cx="8885348" cy="4007251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cs-CZ" altLang="cs-CZ" sz="2400" dirty="0"/>
              <a:t>Dopplerovské UZ měření toku krve</a:t>
            </a:r>
            <a:r>
              <a:rPr lang="en-GB" altLang="cs-CZ" sz="2400" b="0" dirty="0"/>
              <a:t> </a:t>
            </a:r>
            <a:r>
              <a:rPr lang="cs-CZ" altLang="cs-CZ" sz="2400" b="0" dirty="0"/>
              <a:t>je založeno na rozdílu mezi frekvencí UZ vlnění vysílaného sondou a vlnění odráženého (zpětně rozptylovaného)</a:t>
            </a:r>
            <a:r>
              <a:rPr lang="en-GB" altLang="cs-CZ" sz="2400" b="0" dirty="0"/>
              <a:t> </a:t>
            </a:r>
            <a:r>
              <a:rPr lang="cs-CZ" altLang="cs-CZ" sz="2400" b="0" dirty="0"/>
              <a:t>pohybujícími se erytrocyty</a:t>
            </a:r>
            <a:r>
              <a:rPr lang="en-GB" altLang="cs-CZ" sz="2400" b="0" dirty="0"/>
              <a:t>.</a:t>
            </a:r>
            <a:r>
              <a:rPr lang="en-GB" altLang="cs-CZ" sz="2400" b="0" dirty="0">
                <a:cs typeface="Times New Roman" panose="02020603050405020304" pitchFamily="18" charset="0"/>
              </a:rPr>
              <a:t> </a:t>
            </a:r>
            <a:r>
              <a:rPr lang="en-GB" altLang="cs-CZ" sz="2400" b="0" dirty="0"/>
              <a:t> </a:t>
            </a:r>
          </a:p>
          <a:p>
            <a:pPr eaLnBrk="1" hangingPunct="1">
              <a:spcBef>
                <a:spcPct val="100000"/>
              </a:spcBef>
            </a:pPr>
            <a:r>
              <a:rPr lang="cs-CZ" altLang="cs-CZ" sz="2400" dirty="0">
                <a:solidFill>
                  <a:srgbClr val="FF3300"/>
                </a:solidFill>
              </a:rPr>
              <a:t>Frekvence odražených vln </a:t>
            </a:r>
            <a:r>
              <a:rPr lang="cs-CZ" altLang="cs-CZ" sz="2400" b="0" dirty="0"/>
              <a:t>je</a:t>
            </a:r>
            <a:r>
              <a:rPr lang="en-GB" altLang="cs-CZ" sz="2400" b="0" dirty="0"/>
              <a:t> (</a:t>
            </a:r>
            <a:r>
              <a:rPr lang="cs-CZ" altLang="cs-CZ" sz="2400" b="0" dirty="0"/>
              <a:t>ve srovnání s vlnami vyslanými</a:t>
            </a:r>
            <a:r>
              <a:rPr lang="en-GB" altLang="cs-CZ" sz="2400" b="0" dirty="0"/>
              <a:t>)</a:t>
            </a:r>
          </a:p>
          <a:p>
            <a:pPr eaLnBrk="1" hangingPunct="1">
              <a:spcBef>
                <a:spcPct val="30000"/>
              </a:spcBef>
            </a:pPr>
            <a:r>
              <a:rPr lang="cs-CZ" altLang="cs-CZ" dirty="0">
                <a:solidFill>
                  <a:srgbClr val="FF3300"/>
                </a:solidFill>
              </a:rPr>
              <a:t>v</a:t>
            </a:r>
            <a:r>
              <a:rPr lang="cs-CZ" altLang="cs-CZ" sz="2400" dirty="0">
                <a:solidFill>
                  <a:srgbClr val="FF3300"/>
                </a:solidFill>
              </a:rPr>
              <a:t>yšší u dopředného toku</a:t>
            </a:r>
            <a:r>
              <a:rPr lang="en-GB" altLang="cs-CZ" sz="2400" dirty="0"/>
              <a:t> </a:t>
            </a:r>
            <a:r>
              <a:rPr lang="en-GB" altLang="cs-CZ" sz="2400" b="0" dirty="0"/>
              <a:t>(</a:t>
            </a:r>
            <a:r>
              <a:rPr lang="cs-CZ" altLang="cs-CZ" sz="2400" b="0" dirty="0"/>
              <a:t>směrem k sondě</a:t>
            </a:r>
            <a:r>
              <a:rPr lang="en-GB" altLang="cs-CZ" sz="2400" b="0" dirty="0"/>
              <a:t>)</a:t>
            </a:r>
            <a:r>
              <a:rPr lang="en-GB" altLang="cs-CZ" sz="2400" dirty="0"/>
              <a:t>     </a:t>
            </a:r>
          </a:p>
          <a:p>
            <a:pPr eaLnBrk="1" hangingPunct="1">
              <a:spcBef>
                <a:spcPct val="30000"/>
              </a:spcBef>
            </a:pPr>
            <a:r>
              <a:rPr lang="cs-CZ" altLang="cs-CZ" dirty="0">
                <a:solidFill>
                  <a:srgbClr val="FF3300"/>
                </a:solidFill>
              </a:rPr>
              <a:t>n</a:t>
            </a:r>
            <a:r>
              <a:rPr lang="cs-CZ" altLang="cs-CZ" sz="2400" dirty="0">
                <a:solidFill>
                  <a:srgbClr val="FF3300"/>
                </a:solidFill>
              </a:rPr>
              <a:t>ižší u zpětného toku</a:t>
            </a:r>
            <a:r>
              <a:rPr lang="en-GB" altLang="cs-CZ" sz="2400" dirty="0"/>
              <a:t> </a:t>
            </a:r>
            <a:r>
              <a:rPr lang="en-GB" altLang="cs-CZ" sz="2400" b="0" dirty="0"/>
              <a:t>(</a:t>
            </a:r>
            <a:r>
              <a:rPr lang="cs-CZ" altLang="cs-CZ" sz="2400" b="0" dirty="0"/>
              <a:t>směrem od sondy</a:t>
            </a:r>
            <a:r>
              <a:rPr lang="en-GB" altLang="cs-CZ" sz="2400" b="0" dirty="0"/>
              <a:t>)</a:t>
            </a:r>
            <a:endParaRPr lang="en-GB" altLang="cs-CZ" sz="2400" b="0" u="sng" dirty="0"/>
          </a:p>
          <a:p>
            <a:pPr eaLnBrk="1" hangingPunct="1">
              <a:spcBef>
                <a:spcPct val="100000"/>
              </a:spcBef>
            </a:pPr>
            <a:r>
              <a:rPr lang="cs-CZ" altLang="cs-CZ" sz="2400" dirty="0"/>
              <a:t>Rozdíl </a:t>
            </a:r>
            <a:r>
              <a:rPr lang="cs-CZ" altLang="cs-CZ" sz="2400" b="0" dirty="0"/>
              <a:t>mezi frekvencemi vysílaného a odraženého UZ </a:t>
            </a:r>
            <a:r>
              <a:rPr lang="cs-CZ" altLang="cs-CZ" sz="2400" dirty="0"/>
              <a:t>je</a:t>
            </a:r>
            <a:r>
              <a:rPr lang="en-GB" altLang="cs-CZ" sz="2400" dirty="0"/>
              <a:t> </a:t>
            </a:r>
            <a:r>
              <a:rPr lang="cs-CZ" altLang="cs-CZ" sz="2400" dirty="0"/>
              <a:t>úměrný rychlosti </a:t>
            </a:r>
            <a:r>
              <a:rPr lang="cs-CZ" altLang="cs-CZ" sz="2400" b="0" dirty="0"/>
              <a:t>toku krve.</a:t>
            </a:r>
            <a:endParaRPr lang="en-GB" altLang="cs-CZ" sz="2400" dirty="0"/>
          </a:p>
        </p:txBody>
      </p:sp>
      <p:sp>
        <p:nvSpPr>
          <p:cNvPr id="45060" name="Text Box 3">
            <a:extLst>
              <a:ext uri="{FF2B5EF4-FFF2-40B4-BE49-F238E27FC236}">
                <a16:creationId xmlns:a16="http://schemas.microsoft.com/office/drawing/2014/main" id="{267FC8FE-718D-4EAC-98CA-DFD56ABC3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260351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3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</a:pPr>
            <a:r>
              <a:rPr lang="cs-CZ" altLang="cs-CZ" sz="3600" dirty="0">
                <a:solidFill>
                  <a:srgbClr val="0000DC"/>
                </a:solidFill>
              </a:rPr>
              <a:t>Princip měření toku krve</a:t>
            </a:r>
          </a:p>
        </p:txBody>
      </p:sp>
    </p:spTree>
    <p:extLst>
      <p:ext uri="{BB962C8B-B14F-4D97-AF65-F5344CB8AC3E}">
        <p14:creationId xmlns:p14="http://schemas.microsoft.com/office/powerpoint/2010/main" val="134975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číslo snímku 6">
            <a:extLst>
              <a:ext uri="{FF2B5EF4-FFF2-40B4-BE49-F238E27FC236}">
                <a16:creationId xmlns:a16="http://schemas.microsoft.com/office/drawing/2014/main" id="{FDF44112-41FD-4DC1-AC8B-B99023416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C6507BE-B031-402C-B868-FBEC9EBFBCD8}" type="slidenum">
              <a:rPr lang="cs-CZ" altLang="cs-CZ" b="0"/>
              <a:pPr eaLnBrk="1" hangingPunct="1"/>
              <a:t>37</a:t>
            </a:fld>
            <a:endParaRPr lang="cs-CZ" altLang="cs-CZ" b="0"/>
          </a:p>
        </p:txBody>
      </p:sp>
      <p:sp>
        <p:nvSpPr>
          <p:cNvPr id="46083" name="Text Box 2">
            <a:extLst>
              <a:ext uri="{FF2B5EF4-FFF2-40B4-BE49-F238E27FC236}">
                <a16:creationId xmlns:a16="http://schemas.microsoft.com/office/drawing/2014/main" id="{DF1F8A14-0AA8-4E17-A9AC-4DF2B786F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19053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cs-CZ" sz="2400" b="0">
              <a:latin typeface="Times New Roman" panose="02020603050405020304" pitchFamily="18" charset="0"/>
            </a:endParaRPr>
          </a:p>
        </p:txBody>
      </p:sp>
      <p:sp>
        <p:nvSpPr>
          <p:cNvPr id="46084" name="Text Box 3">
            <a:extLst>
              <a:ext uri="{FF2B5EF4-FFF2-40B4-BE49-F238E27FC236}">
                <a16:creationId xmlns:a16="http://schemas.microsoft.com/office/drawing/2014/main" id="{81303090-942D-4ACD-9504-BC936CD47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385960"/>
            <a:ext cx="792003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cs-CZ" altLang="cs-CZ" sz="3600" dirty="0">
                <a:solidFill>
                  <a:srgbClr val="0000DC"/>
                </a:solidFill>
              </a:rPr>
              <a:t>Obecný princip měření toku krve</a:t>
            </a:r>
            <a:endParaRPr lang="en-GB" altLang="cs-CZ" sz="3600" dirty="0">
              <a:solidFill>
                <a:srgbClr val="0000DC"/>
              </a:solidFill>
            </a:endParaRPr>
          </a:p>
        </p:txBody>
      </p:sp>
      <p:graphicFrame>
        <p:nvGraphicFramePr>
          <p:cNvPr id="46085" name="Object 5">
            <a:extLst>
              <a:ext uri="{FF2B5EF4-FFF2-40B4-BE49-F238E27FC236}">
                <a16:creationId xmlns:a16="http://schemas.microsoft.com/office/drawing/2014/main" id="{1C18ABC3-85C8-435F-A5D7-EE5FFD438190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3287714" y="1773238"/>
          <a:ext cx="5646737" cy="446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to! ImageFolio LE" r:id="rId3" imgW="2495683" imgH="1971602" progId="ImgFolio.Document">
                  <p:embed/>
                </p:oleObj>
              </mc:Choice>
              <mc:Fallback>
                <p:oleObj name="Presto! ImageFolio LE" r:id="rId3" imgW="2495683" imgH="1971602" progId="ImgFolio.Document">
                  <p:embed/>
                  <p:pic>
                    <p:nvPicPr>
                      <p:cNvPr id="46085" name="Object 5">
                        <a:extLst>
                          <a:ext uri="{FF2B5EF4-FFF2-40B4-BE49-F238E27FC236}">
                            <a16:creationId xmlns:a16="http://schemas.microsoft.com/office/drawing/2014/main" id="{1C18ABC3-85C8-435F-A5D7-EE5FFD4381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4" y="1773238"/>
                        <a:ext cx="5646737" cy="446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DFDD7393-C226-40B9-9F52-E7AF3D2A5A84}"/>
              </a:ext>
            </a:extLst>
          </p:cNvPr>
          <p:cNvSpPr txBox="1"/>
          <p:nvPr/>
        </p:nvSpPr>
        <p:spPr>
          <a:xfrm>
            <a:off x="9595945" y="2932386"/>
            <a:ext cx="2228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solidFill>
                  <a:srgbClr val="F01928"/>
                </a:solidFill>
                <a:latin typeface="+mn-lt"/>
              </a:rPr>
              <a:t>Povšimněte si úhlu alfa!</a:t>
            </a:r>
            <a:endParaRPr lang="en-GB" dirty="0" err="1">
              <a:solidFill>
                <a:srgbClr val="F0192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6502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číslo snímku 6">
            <a:extLst>
              <a:ext uri="{FF2B5EF4-FFF2-40B4-BE49-F238E27FC236}">
                <a16:creationId xmlns:a16="http://schemas.microsoft.com/office/drawing/2014/main" id="{FCABEDF7-88C3-4E32-B89F-D24FA71B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B13073C-41CA-4F76-9A8F-7C16903F5E5B}" type="slidenum">
              <a:rPr lang="cs-CZ" altLang="cs-CZ" b="0"/>
              <a:pPr eaLnBrk="1" hangingPunct="1"/>
              <a:t>38</a:t>
            </a:fld>
            <a:endParaRPr lang="cs-CZ" altLang="cs-CZ" b="0"/>
          </a:p>
        </p:txBody>
      </p:sp>
      <p:sp>
        <p:nvSpPr>
          <p:cNvPr id="77826" name="Text Box 2">
            <a:extLst>
              <a:ext uri="{FF2B5EF4-FFF2-40B4-BE49-F238E27FC236}">
                <a16:creationId xmlns:a16="http://schemas.microsoft.com/office/drawing/2014/main" id="{370DD2B9-943D-48E3-B1FA-2F6FB652C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804" y="1114216"/>
            <a:ext cx="8458200" cy="3108543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eaLnBrk="1" hangingPunct="1">
              <a:spcBef>
                <a:spcPts val="0"/>
              </a:spcBef>
              <a:buFontTx/>
              <a:buAutoNum type="arabicParenR"/>
            </a:pPr>
            <a:r>
              <a:rPr lang="cs-CZ" altLang="cs-CZ" sz="2400" b="0" dirty="0"/>
              <a:t>Výpočet dopplerovské změny frekvence (posunu)</a:t>
            </a:r>
            <a:r>
              <a:rPr lang="en-GB" altLang="cs-CZ" sz="2400" b="0" dirty="0"/>
              <a:t>  </a:t>
            </a:r>
            <a:r>
              <a:rPr lang="en-GB" altLang="cs-CZ" sz="2400" b="0" i="1" dirty="0" err="1"/>
              <a:t>f</a:t>
            </a:r>
            <a:r>
              <a:rPr lang="en-GB" altLang="cs-CZ" sz="2400" b="0" i="1" baseline="-25000" dirty="0" err="1"/>
              <a:t>d</a:t>
            </a:r>
            <a:endParaRPr lang="en-GB" altLang="cs-CZ" sz="2400" b="0" i="1" dirty="0"/>
          </a:p>
          <a:p>
            <a:pPr marL="0" eaLnBrk="1" hangingPunct="1">
              <a:spcBef>
                <a:spcPts val="0"/>
              </a:spcBef>
              <a:buFontTx/>
              <a:buAutoNum type="arabicParenR"/>
            </a:pPr>
            <a:r>
              <a:rPr lang="cs-CZ" altLang="cs-CZ" sz="2400" b="0" dirty="0"/>
              <a:t>Výpočet rychlosti „reflektoru“</a:t>
            </a:r>
            <a:r>
              <a:rPr lang="en-GB" altLang="cs-CZ" sz="2400" b="0" dirty="0"/>
              <a:t> (</a:t>
            </a:r>
            <a:r>
              <a:rPr lang="en-GB" altLang="cs-CZ" sz="2400" b="0" dirty="0" err="1"/>
              <a:t>erytrocyt</a:t>
            </a:r>
            <a:r>
              <a:rPr lang="cs-CZ" altLang="cs-CZ" sz="2400" b="0" dirty="0"/>
              <a:t>ů</a:t>
            </a:r>
            <a:r>
              <a:rPr lang="en-GB" altLang="cs-CZ" sz="2400" b="0" dirty="0"/>
              <a:t>) </a:t>
            </a:r>
            <a:r>
              <a:rPr lang="en-GB" altLang="cs-CZ" sz="2400" b="0" i="1" dirty="0"/>
              <a:t>v</a:t>
            </a:r>
          </a:p>
          <a:p>
            <a:pPr marL="0" eaLnBrk="1" hangingPunct="1">
              <a:spcBef>
                <a:spcPts val="0"/>
              </a:spcBef>
            </a:pPr>
            <a:r>
              <a:rPr lang="en-GB" altLang="cs-CZ" sz="2400" dirty="0"/>
              <a:t>    </a:t>
            </a:r>
          </a:p>
          <a:p>
            <a:pPr eaLnBrk="1" hangingPunct="1">
              <a:spcBef>
                <a:spcPct val="0"/>
              </a:spcBef>
            </a:pPr>
            <a:r>
              <a:rPr lang="en-GB" altLang="cs-CZ" sz="2400" dirty="0"/>
              <a:t>1                                            2    </a:t>
            </a:r>
          </a:p>
          <a:p>
            <a:pPr eaLnBrk="1" hangingPunct="1">
              <a:spcBef>
                <a:spcPct val="0"/>
              </a:spcBef>
            </a:pPr>
            <a:r>
              <a:rPr lang="en-GB" altLang="cs-CZ" sz="2400" dirty="0"/>
              <a:t>                 </a:t>
            </a:r>
            <a:r>
              <a:rPr lang="en-GB" altLang="cs-CZ" sz="2400" baseline="-25000" dirty="0"/>
              <a:t>                                                             </a:t>
            </a:r>
          </a:p>
          <a:p>
            <a:pPr eaLnBrk="1" hangingPunct="1">
              <a:spcBef>
                <a:spcPct val="0"/>
              </a:spcBef>
            </a:pPr>
            <a:endParaRPr lang="cs-CZ" altLang="cs-CZ" sz="2400" baseline="-25000" dirty="0"/>
          </a:p>
          <a:p>
            <a:pPr eaLnBrk="1" hangingPunct="1">
              <a:spcBef>
                <a:spcPct val="0"/>
              </a:spcBef>
            </a:pPr>
            <a:r>
              <a:rPr lang="en-GB" altLang="cs-CZ" sz="2000" i="1" dirty="0" err="1"/>
              <a:t>f</a:t>
            </a:r>
            <a:r>
              <a:rPr lang="en-GB" altLang="cs-CZ" sz="2000" i="1" baseline="-25000" dirty="0" err="1"/>
              <a:t>v</a:t>
            </a:r>
            <a:r>
              <a:rPr lang="en-GB" altLang="cs-CZ" sz="2000" baseline="-25000" dirty="0"/>
              <a:t> </a:t>
            </a:r>
            <a:r>
              <a:rPr lang="en-GB" altLang="cs-CZ" sz="2000" b="0" dirty="0"/>
              <a:t>– </a:t>
            </a:r>
            <a:r>
              <a:rPr lang="cs-CZ" altLang="cs-CZ" sz="2000" b="0" dirty="0"/>
              <a:t>frekvence vysílaného UZ vlnění</a:t>
            </a:r>
            <a:endParaRPr lang="en-GB" altLang="cs-CZ" sz="2000" b="0" dirty="0"/>
          </a:p>
          <a:p>
            <a:pPr eaLnBrk="1" hangingPunct="1">
              <a:spcBef>
                <a:spcPct val="0"/>
              </a:spcBef>
            </a:pPr>
            <a:r>
              <a:rPr lang="en-GB" altLang="cs-CZ" sz="2000" dirty="0">
                <a:cs typeface="Times New Roman" panose="02020603050405020304" pitchFamily="18" charset="0"/>
              </a:rPr>
              <a:t>α</a:t>
            </a:r>
            <a:r>
              <a:rPr lang="en-GB" altLang="cs-CZ" sz="2000" dirty="0"/>
              <a:t> </a:t>
            </a:r>
            <a:r>
              <a:rPr lang="en-GB" altLang="cs-CZ" sz="2000" b="0" dirty="0"/>
              <a:t>– </a:t>
            </a:r>
            <a:r>
              <a:rPr lang="cs-CZ" altLang="cs-CZ" sz="2000" b="0" dirty="0"/>
              <a:t>úhel sevřený osou UZ svazku</a:t>
            </a:r>
            <a:r>
              <a:rPr lang="en-GB" altLang="cs-CZ" sz="2000" b="0" dirty="0"/>
              <a:t> a</a:t>
            </a:r>
            <a:r>
              <a:rPr lang="cs-CZ" altLang="cs-CZ" sz="2000" b="0" dirty="0"/>
              <a:t> vektorem rychlosti reflektoru</a:t>
            </a:r>
            <a:endParaRPr lang="en-GB" altLang="cs-CZ" sz="2000" b="0" dirty="0"/>
          </a:p>
          <a:p>
            <a:pPr eaLnBrk="1" hangingPunct="1">
              <a:spcBef>
                <a:spcPct val="0"/>
              </a:spcBef>
            </a:pPr>
            <a:r>
              <a:rPr lang="en-GB" altLang="cs-CZ" sz="2000" i="1" dirty="0"/>
              <a:t>c</a:t>
            </a:r>
            <a:r>
              <a:rPr lang="en-GB" altLang="cs-CZ" sz="2000" dirty="0"/>
              <a:t> </a:t>
            </a:r>
            <a:r>
              <a:rPr lang="en-GB" altLang="cs-CZ" sz="2000" b="0" dirty="0"/>
              <a:t>– </a:t>
            </a:r>
            <a:r>
              <a:rPr lang="cs-CZ" altLang="cs-CZ" sz="2000" b="0" dirty="0"/>
              <a:t>rychlost UZ v daném prostředí </a:t>
            </a:r>
            <a:r>
              <a:rPr lang="en-GB" altLang="cs-CZ" sz="2000" b="0" dirty="0"/>
              <a:t>(</a:t>
            </a:r>
            <a:r>
              <a:rPr lang="cs-CZ" altLang="cs-CZ" sz="2000" b="0" dirty="0"/>
              <a:t>kolem</a:t>
            </a:r>
            <a:r>
              <a:rPr lang="en-GB" altLang="cs-CZ" sz="2000" b="0" dirty="0"/>
              <a:t> 1540 m/s </a:t>
            </a:r>
            <a:r>
              <a:rPr lang="cs-CZ" altLang="cs-CZ" sz="2000" b="0" dirty="0"/>
              <a:t>v krvi</a:t>
            </a:r>
            <a:r>
              <a:rPr lang="en-GB" altLang="cs-CZ" sz="2000" b="0" dirty="0"/>
              <a:t>)</a:t>
            </a:r>
            <a:endParaRPr lang="en-GB" altLang="cs-CZ" sz="2000" b="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827" name="Object 3">
                <a:extLst>
                  <a:ext uri="{FF2B5EF4-FFF2-40B4-BE49-F238E27FC236}">
                    <a16:creationId xmlns:a16="http://schemas.microsoft.com/office/drawing/2014/main" id="{1227766D-E42A-4FA8-AC2F-C1CC3E5B43E3}"/>
                  </a:ext>
                </a:extLst>
              </p:cNvPr>
              <p:cNvSpPr txBox="1">
                <a:spLocks noGrp="1"/>
              </p:cNvSpPr>
              <p:nvPr>
                <p:ph sz="half" idx="1"/>
              </p:nvPr>
            </p:nvSpPr>
            <p:spPr bwMode="auto">
              <a:xfrm>
                <a:off x="1750997" y="1989128"/>
                <a:ext cx="2808288" cy="792162"/>
              </a:xfrm>
              <a:prstGeom prst="rect">
                <a:avLst/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func>
                            <m:func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77827" name="Object 3">
                <a:extLst>
                  <a:ext uri="{FF2B5EF4-FFF2-40B4-BE49-F238E27FC236}">
                    <a16:creationId xmlns:a16="http://schemas.microsoft.com/office/drawing/2014/main" id="{1227766D-E42A-4FA8-AC2F-C1CC3E5B43E3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 bwMode="auto">
              <a:xfrm>
                <a:off x="1750997" y="1989128"/>
                <a:ext cx="2808288" cy="792162"/>
              </a:xfrm>
              <a:prstGeom prst="rect">
                <a:avLst/>
              </a:prstGeom>
              <a:blipFill>
                <a:blip r:embed="rId3"/>
                <a:stretch>
                  <a:fillRect l="-21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828" name="Object 4">
                <a:extLst>
                  <a:ext uri="{FF2B5EF4-FFF2-40B4-BE49-F238E27FC236}">
                    <a16:creationId xmlns:a16="http://schemas.microsoft.com/office/drawing/2014/main" id="{E1110058-B592-4912-BE20-F1A123472AF0}"/>
                  </a:ext>
                </a:extLst>
              </p:cNvPr>
              <p:cNvSpPr txBox="1">
                <a:spLocks noGrp="1"/>
              </p:cNvSpPr>
              <p:nvPr>
                <p:ph sz="half" idx="2"/>
              </p:nvPr>
            </p:nvSpPr>
            <p:spPr bwMode="auto">
              <a:xfrm>
                <a:off x="5610976" y="1989128"/>
                <a:ext cx="2304752" cy="1007690"/>
              </a:xfrm>
              <a:prstGeom prst="rect">
                <a:avLst/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func>
                            <m:func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77828" name="Object 4">
                <a:extLst>
                  <a:ext uri="{FF2B5EF4-FFF2-40B4-BE49-F238E27FC236}">
                    <a16:creationId xmlns:a16="http://schemas.microsoft.com/office/drawing/2014/main" id="{E1110058-B592-4912-BE20-F1A123472AF0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 bwMode="auto">
              <a:xfrm>
                <a:off x="5610976" y="1989128"/>
                <a:ext cx="2304752" cy="10076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110" name="Text Box 5">
            <a:extLst>
              <a:ext uri="{FF2B5EF4-FFF2-40B4-BE49-F238E27FC236}">
                <a16:creationId xmlns:a16="http://schemas.microsoft.com/office/drawing/2014/main" id="{02AACC82-DF8C-4183-9B25-4B0C38BAF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860" y="283577"/>
            <a:ext cx="6112264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600" dirty="0">
                <a:solidFill>
                  <a:srgbClr val="0000DC"/>
                </a:solidFill>
              </a:rPr>
              <a:t>Dopplerovské měření toku</a:t>
            </a:r>
            <a:endParaRPr lang="en-GB" altLang="cs-CZ" sz="3600" dirty="0">
              <a:solidFill>
                <a:srgbClr val="0000DC"/>
              </a:solidFill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2975B52A-6A44-405B-9BF5-506267B9C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136" y="4859106"/>
            <a:ext cx="4587408" cy="1631216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8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000" dirty="0"/>
              <a:t>Závislost nadhodnocení rychlosti na úhlu dopadu </a:t>
            </a:r>
            <a:r>
              <a:rPr lang="cs-CZ" altLang="cs-CZ" sz="2000" dirty="0">
                <a:cs typeface="Times New Roman" panose="02020603050405020304" pitchFamily="18" charset="0"/>
              </a:rPr>
              <a:t>α </a:t>
            </a:r>
            <a:r>
              <a:rPr lang="cs-CZ" altLang="cs-CZ" sz="2000" b="0" dirty="0">
                <a:cs typeface="Times New Roman" panose="02020603050405020304" pitchFamily="18" charset="0"/>
              </a:rPr>
              <a:t>(je-li zařízení nastaveno na </a:t>
            </a:r>
            <a:r>
              <a:rPr lang="cs-CZ" altLang="cs-CZ" sz="2000" b="0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cs-CZ" altLang="cs-CZ" sz="2000" b="0" dirty="0">
                <a:cs typeface="Times New Roman" panose="02020603050405020304" pitchFamily="18" charset="0"/>
              </a:rPr>
              <a:t> = 0, tj. cos</a:t>
            </a:r>
            <a:r>
              <a:rPr lang="cs-CZ" altLang="cs-CZ" sz="2000" b="0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cs-CZ" altLang="cs-CZ" sz="2000" b="0" dirty="0">
                <a:cs typeface="Times New Roman" panose="02020603050405020304" pitchFamily="18" charset="0"/>
              </a:rPr>
              <a:t> = 1)</a:t>
            </a:r>
            <a:endParaRPr lang="cs-CZ" altLang="cs-CZ" sz="2000" b="0" dirty="0"/>
          </a:p>
          <a:p>
            <a:pPr eaLnBrk="1" hangingPunct="1">
              <a:spcBef>
                <a:spcPct val="0"/>
              </a:spcBef>
            </a:pPr>
            <a:r>
              <a:rPr lang="cs-CZ" altLang="cs-CZ" sz="2000" b="0" dirty="0">
                <a:latin typeface="Symbol" panose="05050102010706020507" pitchFamily="18" charset="2"/>
              </a:rPr>
              <a:t>a</a:t>
            </a:r>
            <a:r>
              <a:rPr lang="cs-CZ" altLang="cs-CZ" sz="2000" b="0" dirty="0"/>
              <a:t> - úhel sevřený osou vysílaného UZ svazku a vektorem rychlosti reflektoru</a:t>
            </a:r>
            <a:endParaRPr lang="cs-CZ" altLang="cs-CZ" sz="2000" b="0" baseline="-25000" dirty="0">
              <a:latin typeface="Arial Unicode MS" pitchFamily="34" charset="-128"/>
            </a:endParaRPr>
          </a:p>
        </p:txBody>
      </p:sp>
      <p:pic>
        <p:nvPicPr>
          <p:cNvPr id="12" name="Picture 3" descr="overestimation">
            <a:extLst>
              <a:ext uri="{FF2B5EF4-FFF2-40B4-BE49-F238E27FC236}">
                <a16:creationId xmlns:a16="http://schemas.microsoft.com/office/drawing/2014/main" id="{F8BA83D5-3F72-426E-BC9C-5F45E9697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419" y="2781290"/>
            <a:ext cx="3160862" cy="326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5">
            <a:extLst>
              <a:ext uri="{FF2B5EF4-FFF2-40B4-BE49-F238E27FC236}">
                <a16:creationId xmlns:a16="http://schemas.microsoft.com/office/drawing/2014/main" id="{66306D76-B710-4C0A-A4D3-4B813E4A833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745021" y="3998068"/>
            <a:ext cx="2513510" cy="2791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/>
              <a:t>nadhodnocení rychlosti</a:t>
            </a:r>
          </a:p>
        </p:txBody>
      </p:sp>
    </p:spTree>
    <p:extLst>
      <p:ext uri="{BB962C8B-B14F-4D97-AF65-F5344CB8AC3E}">
        <p14:creationId xmlns:p14="http://schemas.microsoft.com/office/powerpoint/2010/main" val="333953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číslo snímku 6">
            <a:extLst>
              <a:ext uri="{FF2B5EF4-FFF2-40B4-BE49-F238E27FC236}">
                <a16:creationId xmlns:a16="http://schemas.microsoft.com/office/drawing/2014/main" id="{DF06A23C-3E3A-4004-8CB9-F33380ADB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7758D2-7781-499E-A6AF-F5754AAA6168}" type="slidenum">
              <a:rPr lang="cs-CZ" altLang="cs-CZ" b="0"/>
              <a:pPr eaLnBrk="1" hangingPunct="1"/>
              <a:t>39</a:t>
            </a:fld>
            <a:endParaRPr lang="cs-CZ" altLang="cs-CZ" b="0"/>
          </a:p>
        </p:txBody>
      </p:sp>
      <p:sp>
        <p:nvSpPr>
          <p:cNvPr id="49155" name="Text Box 2">
            <a:extLst>
              <a:ext uri="{FF2B5EF4-FFF2-40B4-BE49-F238E27FC236}">
                <a16:creationId xmlns:a16="http://schemas.microsoft.com/office/drawing/2014/main" id="{B9E17F7A-B564-44B3-9531-648CD440B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376" y="908862"/>
            <a:ext cx="9497247" cy="20574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cs-CZ" altLang="cs-CZ" sz="2000" b="0" dirty="0"/>
              <a:t>Systémy se </a:t>
            </a:r>
            <a:r>
              <a:rPr lang="cs-CZ" altLang="cs-CZ" sz="2000" dirty="0"/>
              <a:t>spojitým (kontinuálním) vlněním</a:t>
            </a:r>
            <a:r>
              <a:rPr lang="en-GB" altLang="cs-CZ" sz="2000" dirty="0"/>
              <a:t> – CW</a:t>
            </a:r>
            <a:r>
              <a:rPr lang="cs-CZ" altLang="cs-CZ" sz="2000" dirty="0"/>
              <a:t> (</a:t>
            </a:r>
            <a:r>
              <a:rPr lang="cs-CZ" altLang="cs-CZ" sz="2000" b="0" i="1" dirty="0" err="1"/>
              <a:t>continuous</a:t>
            </a:r>
            <a:r>
              <a:rPr lang="cs-CZ" altLang="cs-CZ" sz="2000" b="0" i="1" dirty="0"/>
              <a:t> </a:t>
            </a:r>
            <a:r>
              <a:rPr lang="cs-CZ" altLang="cs-CZ" sz="2000" b="0" i="1" dirty="0" err="1"/>
              <a:t>wave</a:t>
            </a:r>
            <a:r>
              <a:rPr lang="cs-CZ" altLang="cs-CZ" sz="2000" dirty="0"/>
              <a:t>)</a:t>
            </a:r>
            <a:r>
              <a:rPr lang="en-GB" altLang="cs-CZ" sz="2000" b="0" dirty="0"/>
              <a:t>. </a:t>
            </a:r>
            <a:r>
              <a:rPr lang="cs-CZ" altLang="cs-CZ" sz="2000" b="0" dirty="0"/>
              <a:t>Používají se pro měření toku v </a:t>
            </a:r>
            <a:r>
              <a:rPr lang="cs-CZ" altLang="cs-CZ" sz="2000" dirty="0"/>
              <a:t>povrchových cévách</a:t>
            </a:r>
            <a:r>
              <a:rPr lang="cs-CZ" altLang="cs-CZ" sz="2000" b="0" dirty="0"/>
              <a:t>, a to bez možnosti hloubkového rozlišení. Používají se relativně málo.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n-GB" altLang="cs-CZ" sz="900" b="0" dirty="0"/>
          </a:p>
          <a:p>
            <a:pPr eaLnBrk="1" hangingPunct="1">
              <a:spcBef>
                <a:spcPct val="0"/>
              </a:spcBef>
              <a:buFontTx/>
              <a:buAutoNum type="arabicParenR" startAt="2"/>
            </a:pPr>
            <a:r>
              <a:rPr lang="cs-CZ" altLang="cs-CZ" sz="2000" b="0" dirty="0"/>
              <a:t>Systémy s </a:t>
            </a:r>
            <a:r>
              <a:rPr lang="cs-CZ" altLang="cs-CZ" sz="2000" dirty="0"/>
              <a:t>přerušovaným – impulsním vlněním – PW</a:t>
            </a:r>
            <a:r>
              <a:rPr lang="cs-CZ" altLang="cs-CZ" sz="2000" b="0" dirty="0"/>
              <a:t> (</a:t>
            </a:r>
            <a:r>
              <a:rPr lang="cs-CZ" altLang="cs-CZ" sz="2000" b="0" i="1" dirty="0" err="1"/>
              <a:t>pulsed</a:t>
            </a:r>
            <a:r>
              <a:rPr lang="cs-CZ" altLang="cs-CZ" sz="2000" b="0" i="1" dirty="0"/>
              <a:t> </a:t>
            </a:r>
            <a:r>
              <a:rPr lang="cs-CZ" altLang="cs-CZ" sz="2000" b="0" i="1" dirty="0" err="1"/>
              <a:t>wave</a:t>
            </a:r>
            <a:r>
              <a:rPr lang="cs-CZ" altLang="cs-CZ" sz="2000" b="0" dirty="0"/>
              <a:t>)</a:t>
            </a:r>
            <a:r>
              <a:rPr lang="en-GB" altLang="cs-CZ" sz="2000" b="0" dirty="0"/>
              <a:t>. </a:t>
            </a:r>
            <a:r>
              <a:rPr lang="cs-CZ" altLang="cs-CZ" sz="2000" b="0" dirty="0"/>
              <a:t>Umožňují měřit tok s přesnou </a:t>
            </a:r>
            <a:r>
              <a:rPr lang="cs-CZ" altLang="cs-CZ" sz="2000" dirty="0"/>
              <a:t>hloubkovou lokalizací</a:t>
            </a:r>
            <a:r>
              <a:rPr lang="en-GB" altLang="cs-CZ" sz="2000" dirty="0"/>
              <a:t>. </a:t>
            </a:r>
            <a:r>
              <a:rPr lang="cs-CZ" altLang="cs-CZ" sz="2000" b="0" dirty="0"/>
              <a:t>Měření vysokých rychlostí toku v hloubce je omezené</a:t>
            </a:r>
            <a:r>
              <a:rPr lang="en-GB" altLang="cs-CZ" sz="2000" b="0" dirty="0"/>
              <a:t>.     </a:t>
            </a:r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D3A16089-C2AD-4684-BD11-6C56C8365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260350"/>
            <a:ext cx="6121400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600" dirty="0">
                <a:solidFill>
                  <a:srgbClr val="0000DC"/>
                </a:solidFill>
              </a:rPr>
              <a:t>Dopplerovské měření toku</a:t>
            </a:r>
            <a:endParaRPr lang="en-GB" altLang="cs-CZ" sz="3600" dirty="0">
              <a:solidFill>
                <a:srgbClr val="0000DC"/>
              </a:solidFill>
            </a:endParaRPr>
          </a:p>
        </p:txBody>
      </p:sp>
      <p:graphicFrame>
        <p:nvGraphicFramePr>
          <p:cNvPr id="49157" name="Object 5">
            <a:extLst>
              <a:ext uri="{FF2B5EF4-FFF2-40B4-BE49-F238E27FC236}">
                <a16:creationId xmlns:a16="http://schemas.microsoft.com/office/drawing/2014/main" id="{E3D8D36C-0398-4F47-B935-4A1A008793D4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4478059"/>
              </p:ext>
            </p:extLst>
          </p:nvPr>
        </p:nvGraphicFramePr>
        <p:xfrm>
          <a:off x="2443875" y="3143250"/>
          <a:ext cx="6697663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to! ImageFolio LE" r:id="rId3" imgW="18489205" imgH="9534789" progId="ImgFolio.Document">
                  <p:embed/>
                </p:oleObj>
              </mc:Choice>
              <mc:Fallback>
                <p:oleObj name="Presto! ImageFolio LE" r:id="rId3" imgW="18489205" imgH="9534789" progId="ImgFolio.Document">
                  <p:embed/>
                  <p:pic>
                    <p:nvPicPr>
                      <p:cNvPr id="49157" name="Object 5">
                        <a:extLst>
                          <a:ext uri="{FF2B5EF4-FFF2-40B4-BE49-F238E27FC236}">
                            <a16:creationId xmlns:a16="http://schemas.microsoft.com/office/drawing/2014/main" id="{E3D8D36C-0398-4F47-B935-4A1A008793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875" y="3143250"/>
                        <a:ext cx="6697663" cy="3454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2101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číslo snímku 4">
            <a:extLst>
              <a:ext uri="{FF2B5EF4-FFF2-40B4-BE49-F238E27FC236}">
                <a16:creationId xmlns:a16="http://schemas.microsoft.com/office/drawing/2014/main" id="{2B060EE3-8529-4035-8CEB-5610A10B9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FB9CC6-BA25-430D-954F-C35142EB77B7}" type="slidenum">
              <a:rPr lang="cs-CZ" altLang="cs-CZ" b="0"/>
              <a:pPr eaLnBrk="1" hangingPunct="1"/>
              <a:t>4</a:t>
            </a:fld>
            <a:endParaRPr lang="cs-CZ" altLang="cs-CZ" b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8E06B81-DE50-415F-B4EC-F6552BAD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09601"/>
            <a:ext cx="77724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3200" dirty="0">
                <a:solidFill>
                  <a:srgbClr val="0000DC"/>
                </a:solidFill>
              </a:rPr>
              <a:t>Fyzikální vlastnosti ultrazvuku</a:t>
            </a:r>
            <a:endParaRPr lang="en-GB" altLang="cs-CZ" sz="3200" dirty="0">
              <a:solidFill>
                <a:srgbClr val="0000DC"/>
              </a:solidFill>
            </a:endParaRPr>
          </a:p>
        </p:txBody>
      </p:sp>
      <p:sp>
        <p:nvSpPr>
          <p:cNvPr id="7172" name="Rectangle 5">
            <a:extLst>
              <a:ext uri="{FF2B5EF4-FFF2-40B4-BE49-F238E27FC236}">
                <a16:creationId xmlns:a16="http://schemas.microsoft.com/office/drawing/2014/main" id="{5AC0EA83-2852-4D95-9C1A-6878387A9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254" y="1628776"/>
            <a:ext cx="9189720" cy="446722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cs-CZ" altLang="cs-CZ" sz="2400" b="0" i="1" dirty="0"/>
              <a:t>Co to je ultrazvuk a jaké jsou hlavní akustické vlastnosti prostředí?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GB" altLang="cs-CZ" sz="2400" b="0" i="1" dirty="0"/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cs-CZ" altLang="cs-CZ" sz="2400" b="0" dirty="0"/>
              <a:t>Ultrazvuk (UZ) je mechanické vlnění s frekvencí vyšší než </a:t>
            </a:r>
            <a:r>
              <a:rPr lang="en-GB" altLang="cs-CZ" sz="2400" b="0" dirty="0"/>
              <a:t>20 kHz</a:t>
            </a:r>
            <a:r>
              <a:rPr lang="cs-CZ" altLang="cs-CZ" sz="2400" b="0" dirty="0"/>
              <a:t>, které se šíří pružným prostředím.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GB" altLang="cs-CZ" sz="2400" dirty="0"/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cs-CZ" altLang="cs-CZ" sz="2400" dirty="0"/>
              <a:t>V kapalinách a plynech se šíří jako vlnění podélné</a:t>
            </a:r>
            <a:r>
              <a:rPr lang="en-GB" altLang="cs-CZ" sz="2400" dirty="0"/>
              <a:t>.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cs-CZ" altLang="cs-CZ" sz="2400" dirty="0"/>
              <a:t>V pevných látkách se </a:t>
            </a:r>
            <a:r>
              <a:rPr lang="cs-CZ" altLang="cs-CZ" sz="2400" i="1" dirty="0"/>
              <a:t>může</a:t>
            </a:r>
            <a:r>
              <a:rPr lang="cs-CZ" altLang="cs-CZ" sz="2400" dirty="0"/>
              <a:t> šířit </a:t>
            </a:r>
            <a:r>
              <a:rPr lang="cs-CZ" altLang="cs-CZ" sz="2400" i="1" dirty="0"/>
              <a:t>i</a:t>
            </a:r>
            <a:r>
              <a:rPr lang="cs-CZ" altLang="cs-CZ" sz="2400" dirty="0"/>
              <a:t> jako vlnění příčné</a:t>
            </a:r>
            <a:r>
              <a:rPr lang="en-GB" alt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9089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číslo snímku 4">
            <a:extLst>
              <a:ext uri="{FF2B5EF4-FFF2-40B4-BE49-F238E27FC236}">
                <a16:creationId xmlns:a16="http://schemas.microsoft.com/office/drawing/2014/main" id="{756F65E7-099B-4727-97F6-7601E20BC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F78EA2-82ED-4F20-B635-A02ED7EAB9E8}" type="slidenum">
              <a:rPr lang="cs-CZ" altLang="cs-CZ" b="0"/>
              <a:pPr eaLnBrk="1" hangingPunct="1"/>
              <a:t>40</a:t>
            </a:fld>
            <a:endParaRPr lang="cs-CZ" altLang="cs-CZ" b="0"/>
          </a:p>
        </p:txBody>
      </p:sp>
      <p:sp>
        <p:nvSpPr>
          <p:cNvPr id="50179" name="Text Box 2">
            <a:extLst>
              <a:ext uri="{FF2B5EF4-FFF2-40B4-BE49-F238E27FC236}">
                <a16:creationId xmlns:a16="http://schemas.microsoft.com/office/drawing/2014/main" id="{72AF24AF-B27B-45E9-9EEB-6C4A37CCB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5324" y="2133601"/>
            <a:ext cx="9900745" cy="303698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0" dirty="0">
                <a:cs typeface="Times New Roman" panose="02020603050405020304" pitchFamily="18" charset="0"/>
              </a:rPr>
              <a:t>Sonda má pouze</a:t>
            </a:r>
            <a:r>
              <a:rPr lang="en-GB" altLang="cs-CZ" sz="2400" dirty="0"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rgbClr val="FF3300"/>
                </a:solidFill>
                <a:cs typeface="Times New Roman" panose="02020603050405020304" pitchFamily="18" charset="0"/>
              </a:rPr>
              <a:t>jeden</a:t>
            </a:r>
            <a:r>
              <a:rPr lang="en-GB" altLang="cs-CZ" sz="24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solidFill>
                  <a:srgbClr val="FF3300"/>
                </a:solidFill>
                <a:cs typeface="Times New Roman" panose="02020603050405020304" pitchFamily="18" charset="0"/>
              </a:rPr>
              <a:t>měnič</a:t>
            </a:r>
            <a:r>
              <a:rPr lang="cs-CZ" altLang="cs-CZ" sz="2400" b="0" dirty="0">
                <a:cs typeface="Times New Roman" panose="02020603050405020304" pitchFamily="18" charset="0"/>
              </a:rPr>
              <a:t>, který</a:t>
            </a:r>
            <a:r>
              <a:rPr lang="en-GB" altLang="cs-CZ" sz="2400" b="0" dirty="0">
                <a:cs typeface="Times New Roman" panose="02020603050405020304" pitchFamily="18" charset="0"/>
              </a:rPr>
              <a:t> </a:t>
            </a:r>
            <a:r>
              <a:rPr lang="cs-CZ" altLang="cs-CZ" sz="2400" b="0" dirty="0">
                <a:cs typeface="Times New Roman" panose="02020603050405020304" pitchFamily="18" charset="0"/>
              </a:rPr>
              <a:t>slouží střídavě jako vysílač a přijímač</a:t>
            </a:r>
            <a:r>
              <a:rPr lang="en-GB" altLang="cs-CZ" sz="2400" b="0" dirty="0">
                <a:cs typeface="Times New Roman" panose="02020603050405020304" pitchFamily="18" charset="0"/>
              </a:rPr>
              <a:t>. </a:t>
            </a:r>
            <a:endParaRPr lang="cs-CZ" altLang="cs-CZ" sz="2400" b="0" dirty="0">
              <a:cs typeface="Times New Roman" panose="02020603050405020304" pitchFamily="18" charset="0"/>
            </a:endParaRPr>
          </a:p>
          <a:p>
            <a:pPr eaLnBrk="1" hangingPunct="1"/>
            <a:endParaRPr lang="en-GB" altLang="cs-CZ" sz="1400" b="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cs-CZ" altLang="cs-CZ" sz="2400" b="0" dirty="0">
                <a:cs typeface="Times New Roman" panose="02020603050405020304" pitchFamily="18" charset="0"/>
              </a:rPr>
              <a:t>Měření rychlosti a směru toku krve v cévách je hodnoceno v tzv. </a:t>
            </a:r>
            <a:r>
              <a:rPr lang="cs-CZ" altLang="cs-CZ" sz="2400" dirty="0">
                <a:solidFill>
                  <a:srgbClr val="FF3300"/>
                </a:solidFill>
                <a:cs typeface="Times New Roman" panose="02020603050405020304" pitchFamily="18" charset="0"/>
              </a:rPr>
              <a:t>vzorkovacím objemu</a:t>
            </a:r>
            <a:r>
              <a:rPr lang="en-GB" altLang="cs-CZ" sz="2400" dirty="0"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cs typeface="Times New Roman" panose="02020603050405020304" pitchFamily="18" charset="0"/>
              </a:rPr>
              <a:t>s nastavitelnou velikostí a hloubkou</a:t>
            </a:r>
            <a:r>
              <a:rPr lang="en-GB" altLang="cs-CZ" sz="2400" dirty="0">
                <a:cs typeface="Times New Roman" panose="02020603050405020304" pitchFamily="18" charset="0"/>
              </a:rPr>
              <a:t>.</a:t>
            </a:r>
            <a:endParaRPr lang="cs-CZ" altLang="cs-CZ" sz="24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GB" altLang="cs-CZ" sz="1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cs-CZ" altLang="cs-CZ" sz="2400" dirty="0"/>
              <a:t>Trvání impulsu vlastně definuje velikost vzorkovacího objemu</a:t>
            </a:r>
            <a:r>
              <a:rPr lang="en-GB" altLang="cs-CZ" sz="2400" dirty="0"/>
              <a:t> </a:t>
            </a:r>
            <a:r>
              <a:rPr lang="en-GB" altLang="cs-CZ" sz="2400" b="0" dirty="0"/>
              <a:t>(</a:t>
            </a:r>
            <a:r>
              <a:rPr lang="cs-CZ" altLang="cs-CZ" sz="2400" b="0" dirty="0"/>
              <a:t>tento objem by měl zahrnovat celý průměr vyšetřované cévy</a:t>
            </a:r>
            <a:r>
              <a:rPr lang="en-GB" altLang="cs-CZ" sz="2400" b="0" dirty="0"/>
              <a:t>).</a:t>
            </a:r>
          </a:p>
        </p:txBody>
      </p:sp>
      <p:sp>
        <p:nvSpPr>
          <p:cNvPr id="50180" name="Text Box 3">
            <a:extLst>
              <a:ext uri="{FF2B5EF4-FFF2-40B4-BE49-F238E27FC236}">
                <a16:creationId xmlns:a16="http://schemas.microsoft.com/office/drawing/2014/main" id="{D15F0B1F-814E-4CF9-B61D-C8DD04E20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333376"/>
            <a:ext cx="8034555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3600" dirty="0">
                <a:solidFill>
                  <a:srgbClr val="0000DC"/>
                </a:solidFill>
              </a:rPr>
              <a:t>Systémy s impulsním vlněním</a:t>
            </a:r>
            <a:r>
              <a:rPr lang="en-GB" altLang="cs-CZ" sz="3600" dirty="0">
                <a:solidFill>
                  <a:srgbClr val="0000DC"/>
                </a:solidFill>
              </a:rPr>
              <a:t> - PW</a:t>
            </a:r>
          </a:p>
        </p:txBody>
      </p:sp>
    </p:spTree>
    <p:extLst>
      <p:ext uri="{BB962C8B-B14F-4D97-AF65-F5344CB8AC3E}">
        <p14:creationId xmlns:p14="http://schemas.microsoft.com/office/powerpoint/2010/main" val="3015006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číslo snímku 4">
            <a:extLst>
              <a:ext uri="{FF2B5EF4-FFF2-40B4-BE49-F238E27FC236}">
                <a16:creationId xmlns:a16="http://schemas.microsoft.com/office/drawing/2014/main" id="{5EF57399-CCA6-4084-830F-64F08F8ED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E93831B-659C-40F3-A6AB-4D43F81AF68B}" type="slidenum">
              <a:rPr lang="cs-CZ" altLang="cs-CZ" b="0"/>
              <a:pPr eaLnBrk="1" hangingPunct="1"/>
              <a:t>41</a:t>
            </a:fld>
            <a:endParaRPr lang="cs-CZ" altLang="cs-CZ" b="0"/>
          </a:p>
        </p:txBody>
      </p:sp>
      <p:sp>
        <p:nvSpPr>
          <p:cNvPr id="51203" name="Text Box 2">
            <a:extLst>
              <a:ext uri="{FF2B5EF4-FFF2-40B4-BE49-F238E27FC236}">
                <a16:creationId xmlns:a16="http://schemas.microsoft.com/office/drawing/2014/main" id="{8856E80E-A1CC-47F9-9902-F23EB0489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430" y="1002363"/>
            <a:ext cx="9890235" cy="2308324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cs-CZ" dirty="0">
                <a:solidFill>
                  <a:srgbClr val="FF0000"/>
                </a:solidFill>
              </a:rPr>
              <a:t>Aliasing – </a:t>
            </a:r>
            <a:r>
              <a:rPr lang="cs-CZ" altLang="cs-CZ" b="0" dirty="0">
                <a:solidFill>
                  <a:srgbClr val="FF0000"/>
                </a:solidFill>
              </a:rPr>
              <a:t>artefakt měření.</a:t>
            </a:r>
            <a:r>
              <a:rPr lang="cs-CZ" altLang="cs-CZ" b="0" dirty="0"/>
              <a:t> Při vysoké opakovací frekvenci impulsů se může horní část křivky rychlostního spektra objevit v oblasti záporných rychlostí. Jev souvisí s nedostatečnou vzorkovací frekvencí pro krátké impulsy ultrazvuku. Aliasing lze částečně upravit snížením nulové linie. Projevuje se i přeskočením barev např. z červené na modrou v místě rychlého toku krve – viz dále.</a:t>
            </a:r>
            <a:endParaRPr lang="en-GB" altLang="cs-CZ" b="0" dirty="0"/>
          </a:p>
        </p:txBody>
      </p:sp>
      <p:pic>
        <p:nvPicPr>
          <p:cNvPr id="51207" name="Picture 4">
            <a:extLst>
              <a:ext uri="{FF2B5EF4-FFF2-40B4-BE49-F238E27FC236}">
                <a16:creationId xmlns:a16="http://schemas.microsoft.com/office/drawing/2014/main" id="{ACAC8BB9-B9F0-4BDC-801B-2F779FF00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4" b="-7009"/>
          <a:stretch/>
        </p:blipFill>
        <p:spPr bwMode="auto">
          <a:xfrm>
            <a:off x="2305241" y="3533662"/>
            <a:ext cx="6913563" cy="33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Text Box 6">
            <a:extLst>
              <a:ext uri="{FF2B5EF4-FFF2-40B4-BE49-F238E27FC236}">
                <a16:creationId xmlns:a16="http://schemas.microsoft.com/office/drawing/2014/main" id="{3370B9F4-09AF-4304-8BB8-36561DBAA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2" y="260351"/>
            <a:ext cx="7950473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600" dirty="0">
                <a:solidFill>
                  <a:srgbClr val="0000DC"/>
                </a:solidFill>
              </a:rPr>
              <a:t>Systémy s impulsním vlněním</a:t>
            </a:r>
            <a:r>
              <a:rPr lang="en-GB" altLang="cs-CZ" sz="3600" dirty="0">
                <a:solidFill>
                  <a:srgbClr val="0000DC"/>
                </a:solidFill>
              </a:rPr>
              <a:t> - PW</a:t>
            </a:r>
          </a:p>
        </p:txBody>
      </p:sp>
    </p:spTree>
    <p:extLst>
      <p:ext uri="{BB962C8B-B14F-4D97-AF65-F5344CB8AC3E}">
        <p14:creationId xmlns:p14="http://schemas.microsoft.com/office/powerpoint/2010/main" val="20689603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číslo snímku 3">
            <a:extLst>
              <a:ext uri="{FF2B5EF4-FFF2-40B4-BE49-F238E27FC236}">
                <a16:creationId xmlns:a16="http://schemas.microsoft.com/office/drawing/2014/main" id="{5CEA0812-8C76-434D-807D-E0058CEF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EC1489-626A-4B58-8DD4-D661C3E24244}" type="slidenum">
              <a:rPr lang="cs-CZ" altLang="cs-CZ" b="0"/>
              <a:pPr eaLnBrk="1" hangingPunct="1"/>
              <a:t>42</a:t>
            </a:fld>
            <a:endParaRPr lang="cs-CZ" altLang="cs-CZ" b="0"/>
          </a:p>
        </p:txBody>
      </p:sp>
      <p:sp>
        <p:nvSpPr>
          <p:cNvPr id="52227" name="Text Box 2">
            <a:extLst>
              <a:ext uri="{FF2B5EF4-FFF2-40B4-BE49-F238E27FC236}">
                <a16:creationId xmlns:a16="http://schemas.microsoft.com/office/drawing/2014/main" id="{9D4790BB-BFA3-46D4-AA97-C086083CA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557338"/>
            <a:ext cx="8280400" cy="44873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50000"/>
              </a:spcAft>
            </a:pPr>
            <a:r>
              <a:rPr lang="cs-CZ" altLang="cs-CZ" sz="2400" dirty="0">
                <a:solidFill>
                  <a:srgbClr val="FF3300"/>
                </a:solidFill>
              </a:rPr>
              <a:t>DUPLEXNÍ metoda </a:t>
            </a:r>
          </a:p>
          <a:p>
            <a:pPr eaLnBrk="1" hangingPunct="1"/>
            <a:r>
              <a:rPr lang="cs-CZ" altLang="cs-CZ" sz="2400" b="0" dirty="0"/>
              <a:t>Je kombinací</a:t>
            </a:r>
            <a:r>
              <a:rPr lang="cs-CZ" altLang="cs-CZ" sz="2400" dirty="0"/>
              <a:t> </a:t>
            </a:r>
          </a:p>
          <a:p>
            <a:pPr eaLnBrk="1" hangingPunct="1"/>
            <a:r>
              <a:rPr lang="cs-CZ" altLang="cs-CZ" sz="2400" dirty="0"/>
              <a:t>dynamického B-zobrazení </a:t>
            </a:r>
            <a:r>
              <a:rPr lang="cs-CZ" altLang="cs-CZ" sz="2400" b="0" dirty="0"/>
              <a:t>(zobrazuje se morfologie vyšetřované oblasti včetně cév) </a:t>
            </a:r>
          </a:p>
          <a:p>
            <a:pPr eaLnBrk="1" hangingPunct="1"/>
            <a:r>
              <a:rPr lang="cs-CZ" altLang="cs-CZ" sz="2400" dirty="0"/>
              <a:t>a impulsního dopplerovského systému </a:t>
            </a:r>
            <a:r>
              <a:rPr lang="cs-CZ" altLang="cs-CZ" sz="2400" b="0" dirty="0"/>
              <a:t>(měření rychlostního spektra toku krve).</a:t>
            </a:r>
          </a:p>
          <a:p>
            <a:pPr eaLnBrk="1" hangingPunct="1">
              <a:spcBef>
                <a:spcPct val="90000"/>
              </a:spcBef>
            </a:pPr>
            <a:r>
              <a:rPr lang="cs-CZ" altLang="cs-CZ" sz="2400" b="0" dirty="0"/>
              <a:t>Tímto je umožňováno vyšetřování toku krve uvnitř srdce nebo v hluboce uložených cévách (rychlost, směr a charakter proudění).</a:t>
            </a:r>
          </a:p>
        </p:txBody>
      </p:sp>
      <p:sp>
        <p:nvSpPr>
          <p:cNvPr id="52228" name="Text Box 3">
            <a:extLst>
              <a:ext uri="{FF2B5EF4-FFF2-40B4-BE49-F238E27FC236}">
                <a16:creationId xmlns:a16="http://schemas.microsoft.com/office/drawing/2014/main" id="{8DA623EA-11A4-4859-A7FA-ABB99335C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476250"/>
            <a:ext cx="6335712" cy="53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3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cs-CZ" altLang="cs-CZ" sz="3600" dirty="0">
                <a:solidFill>
                  <a:srgbClr val="0000DC"/>
                </a:solidFill>
              </a:rPr>
              <a:t>Dopplerovské měření toku</a:t>
            </a:r>
            <a:endParaRPr lang="en-GB" altLang="cs-CZ" sz="36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4514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číslo snímku 3">
            <a:extLst>
              <a:ext uri="{FF2B5EF4-FFF2-40B4-BE49-F238E27FC236}">
                <a16:creationId xmlns:a16="http://schemas.microsoft.com/office/drawing/2014/main" id="{938545DD-F142-438D-A133-DB0DAAF8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EB8E8F-CB1C-4BF9-96F8-7C9FA4E20CC4}" type="slidenum">
              <a:rPr lang="cs-CZ" altLang="cs-CZ" b="0"/>
              <a:pPr eaLnBrk="1" hangingPunct="1"/>
              <a:t>43</a:t>
            </a:fld>
            <a:endParaRPr lang="cs-CZ" altLang="cs-CZ" b="0"/>
          </a:p>
        </p:txBody>
      </p:sp>
      <p:sp>
        <p:nvSpPr>
          <p:cNvPr id="53252" name="Text Box 3">
            <a:extLst>
              <a:ext uri="{FF2B5EF4-FFF2-40B4-BE49-F238E27FC236}">
                <a16:creationId xmlns:a16="http://schemas.microsoft.com/office/drawing/2014/main" id="{E85BCDAA-539A-459C-A964-C8C640621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466" y="402154"/>
            <a:ext cx="7558087" cy="10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3600" dirty="0">
                <a:solidFill>
                  <a:srgbClr val="0000DC"/>
                </a:solidFill>
              </a:rPr>
              <a:t>Základní spektrální křivky</a:t>
            </a:r>
          </a:p>
          <a:p>
            <a:pPr eaLnBrk="1" hangingPunct="1"/>
            <a:r>
              <a:rPr lang="cs-CZ" altLang="cs-CZ" dirty="0"/>
              <a:t>                         </a:t>
            </a:r>
            <a:r>
              <a:rPr lang="cs-CZ" altLang="cs-CZ" sz="2000" dirty="0"/>
              <a:t>směrové                                  impedanční</a:t>
            </a:r>
          </a:p>
        </p:txBody>
      </p:sp>
      <p:pic>
        <p:nvPicPr>
          <p:cNvPr id="53253" name="Picture 4" descr="OBR37">
            <a:extLst>
              <a:ext uri="{FF2B5EF4-FFF2-40B4-BE49-F238E27FC236}">
                <a16:creationId xmlns:a16="http://schemas.microsoft.com/office/drawing/2014/main" id="{49A516A0-72D5-47F8-BB78-608752BD5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" r="6116"/>
          <a:stretch>
            <a:fillRect/>
          </a:stretch>
        </p:blipFill>
        <p:spPr bwMode="auto">
          <a:xfrm>
            <a:off x="2175642" y="1679575"/>
            <a:ext cx="4038600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5" descr="obr">
            <a:extLst>
              <a:ext uri="{FF2B5EF4-FFF2-40B4-BE49-F238E27FC236}">
                <a16:creationId xmlns:a16="http://schemas.microsoft.com/office/drawing/2014/main" id="{B4386D59-C773-449E-ACB9-9B6F0A80D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88"/>
          <a:stretch>
            <a:fillRect/>
          </a:stretch>
        </p:blipFill>
        <p:spPr bwMode="auto">
          <a:xfrm>
            <a:off x="6400801" y="1679575"/>
            <a:ext cx="42672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Text Box 6">
            <a:extLst>
              <a:ext uri="{FF2B5EF4-FFF2-40B4-BE49-F238E27FC236}">
                <a16:creationId xmlns:a16="http://schemas.microsoft.com/office/drawing/2014/main" id="{611558D5-E924-4291-906C-624BAFD6D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2096" y="5294588"/>
            <a:ext cx="4267200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 dirty="0" err="1"/>
              <a:t>Nízkoodporové</a:t>
            </a:r>
            <a:r>
              <a:rPr lang="cs-CZ" altLang="cs-CZ" sz="1600" dirty="0"/>
              <a:t>: tepny mozkové, tepny parenchymatosních orgánů</a:t>
            </a:r>
          </a:p>
          <a:p>
            <a:pPr eaLnBrk="1" hangingPunct="1"/>
            <a:r>
              <a:rPr lang="cs-CZ" altLang="cs-CZ" sz="1600" dirty="0" err="1"/>
              <a:t>Vysokoodporové</a:t>
            </a:r>
            <a:r>
              <a:rPr lang="cs-CZ" altLang="cs-CZ" sz="1600" dirty="0"/>
              <a:t>: tepny kosterních svalů</a:t>
            </a:r>
          </a:p>
        </p:txBody>
      </p:sp>
    </p:spTree>
    <p:extLst>
      <p:ext uri="{BB962C8B-B14F-4D97-AF65-F5344CB8AC3E}">
        <p14:creationId xmlns:p14="http://schemas.microsoft.com/office/powerpoint/2010/main" val="21805642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číslo snímku 4">
            <a:extLst>
              <a:ext uri="{FF2B5EF4-FFF2-40B4-BE49-F238E27FC236}">
                <a16:creationId xmlns:a16="http://schemas.microsoft.com/office/drawing/2014/main" id="{F7732963-F1EA-4F61-9AC6-A9D3EE1E6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224A78-DDBC-465B-B9EE-D47222F16495}" type="slidenum">
              <a:rPr lang="cs-CZ" altLang="cs-CZ" b="0"/>
              <a:pPr eaLnBrk="1" hangingPunct="1"/>
              <a:t>44</a:t>
            </a:fld>
            <a:endParaRPr lang="cs-CZ" altLang="cs-CZ" b="0"/>
          </a:p>
        </p:txBody>
      </p:sp>
      <p:pic>
        <p:nvPicPr>
          <p:cNvPr id="55299" name="Picture 6" descr="figure2">
            <a:extLst>
              <a:ext uri="{FF2B5EF4-FFF2-40B4-BE49-F238E27FC236}">
                <a16:creationId xmlns:a16="http://schemas.microsoft.com/office/drawing/2014/main" id="{711764FC-0921-4DB3-BE72-ACDA6524C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2636838"/>
            <a:ext cx="4440237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2">
            <a:extLst>
              <a:ext uri="{FF2B5EF4-FFF2-40B4-BE49-F238E27FC236}">
                <a16:creationId xmlns:a16="http://schemas.microsoft.com/office/drawing/2014/main" id="{1BDDFE85-F6CE-4317-BCD6-644F52AA3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549276"/>
            <a:ext cx="8305800" cy="1643527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3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cs-CZ" altLang="cs-CZ" sz="3600" b="0" dirty="0">
                <a:solidFill>
                  <a:srgbClr val="0000DC"/>
                </a:solidFill>
              </a:rPr>
              <a:t>    </a:t>
            </a:r>
            <a:r>
              <a:rPr lang="en-GB" altLang="cs-CZ" sz="3600" dirty="0">
                <a:solidFill>
                  <a:srgbClr val="0000DC"/>
                </a:solidFill>
              </a:rPr>
              <a:t>DUPLEX</a:t>
            </a:r>
            <a:r>
              <a:rPr lang="cs-CZ" altLang="cs-CZ" sz="3600" dirty="0">
                <a:solidFill>
                  <a:srgbClr val="0000DC"/>
                </a:solidFill>
              </a:rPr>
              <a:t>NÍ</a:t>
            </a:r>
            <a:r>
              <a:rPr lang="en-GB" altLang="cs-CZ" sz="3600" dirty="0">
                <a:solidFill>
                  <a:srgbClr val="0000DC"/>
                </a:solidFill>
              </a:rPr>
              <a:t> </a:t>
            </a:r>
            <a:r>
              <a:rPr lang="en-GB" altLang="cs-CZ" sz="3600" dirty="0" err="1">
                <a:solidFill>
                  <a:srgbClr val="0000DC"/>
                </a:solidFill>
              </a:rPr>
              <a:t>metod</a:t>
            </a:r>
            <a:r>
              <a:rPr lang="cs-CZ" altLang="cs-CZ" sz="3600" dirty="0">
                <a:solidFill>
                  <a:srgbClr val="0000DC"/>
                </a:solidFill>
              </a:rPr>
              <a:t>a</a:t>
            </a:r>
            <a:r>
              <a:rPr lang="en-GB" altLang="cs-CZ" sz="3600" dirty="0">
                <a:solidFill>
                  <a:srgbClr val="0000DC"/>
                </a:solidFill>
              </a:rPr>
              <a:t> </a:t>
            </a:r>
            <a:endParaRPr lang="cs-CZ" altLang="cs-CZ" sz="3600" dirty="0">
              <a:solidFill>
                <a:srgbClr val="0000DC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endParaRPr lang="en-GB" altLang="cs-CZ" sz="2400" dirty="0"/>
          </a:p>
          <a:p>
            <a:pPr eaLnBrk="1" hangingPunct="1"/>
            <a:r>
              <a:rPr lang="cs-CZ" altLang="cs-CZ" sz="2400" b="0" dirty="0"/>
              <a:t>Umístění vzorkovacího objemu</a:t>
            </a:r>
            <a:r>
              <a:rPr lang="en-GB" altLang="cs-CZ" sz="2400" b="0" dirty="0"/>
              <a:t> (</a:t>
            </a:r>
            <a:r>
              <a:rPr lang="cs-CZ" altLang="cs-CZ" sz="2400" b="0" dirty="0"/>
              <a:t>vlevo</a:t>
            </a:r>
            <a:r>
              <a:rPr lang="en-GB" altLang="cs-CZ" sz="2400" b="0" dirty="0"/>
              <a:t>) a </a:t>
            </a:r>
            <a:r>
              <a:rPr lang="cs-CZ" altLang="cs-CZ" sz="2400" b="0" dirty="0"/>
              <a:t>spektrální záznam rychlosti krve ve </a:t>
            </a:r>
            <a:r>
              <a:rPr lang="cs-CZ" altLang="cs-CZ" sz="2400" b="0" dirty="0" err="1"/>
              <a:t>stenotické</a:t>
            </a:r>
            <a:r>
              <a:rPr lang="cs-CZ" altLang="cs-CZ" sz="2400" b="0" dirty="0"/>
              <a:t> </a:t>
            </a:r>
            <a:r>
              <a:rPr lang="en-GB" altLang="cs-CZ" sz="2400" b="0" i="1" dirty="0"/>
              <a:t>a. </a:t>
            </a:r>
            <a:r>
              <a:rPr lang="en-GB" altLang="cs-CZ" sz="2400" b="0" i="1" dirty="0" err="1"/>
              <a:t>carotis</a:t>
            </a:r>
            <a:r>
              <a:rPr lang="en-GB" altLang="cs-CZ" sz="2400" b="0" i="1" dirty="0"/>
              <a:t> </a:t>
            </a:r>
            <a:r>
              <a:rPr lang="en-GB" altLang="cs-CZ" sz="2400" b="0" i="1" dirty="0" err="1"/>
              <a:t>communis</a:t>
            </a:r>
            <a:r>
              <a:rPr lang="en-GB" altLang="cs-CZ" sz="2400" b="0" dirty="0"/>
              <a:t> (</a:t>
            </a:r>
            <a:r>
              <a:rPr lang="cs-CZ" altLang="cs-CZ" sz="2400" b="0" dirty="0" err="1"/>
              <a:t>vravo</a:t>
            </a:r>
            <a:r>
              <a:rPr lang="en-GB" altLang="cs-CZ" sz="2400" b="0" dirty="0"/>
              <a:t>)</a:t>
            </a:r>
          </a:p>
        </p:txBody>
      </p:sp>
      <p:sp>
        <p:nvSpPr>
          <p:cNvPr id="55301" name="Text Box 3">
            <a:extLst>
              <a:ext uri="{FF2B5EF4-FFF2-40B4-BE49-F238E27FC236}">
                <a16:creationId xmlns:a16="http://schemas.microsoft.com/office/drawing/2014/main" id="{C89D9B9F-F57A-4E54-8227-847B1A0CF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8288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cs-CZ" sz="2400" b="0">
              <a:latin typeface="Times New Roman" panose="02020603050405020304" pitchFamily="18" charset="0"/>
            </a:endParaRPr>
          </a:p>
        </p:txBody>
      </p:sp>
      <p:graphicFrame>
        <p:nvGraphicFramePr>
          <p:cNvPr id="55302" name="Object 2">
            <a:extLst>
              <a:ext uri="{FF2B5EF4-FFF2-40B4-BE49-F238E27FC236}">
                <a16:creationId xmlns:a16="http://schemas.microsoft.com/office/drawing/2014/main" id="{A357E6BF-27AB-4A3E-B6A8-53B467F9B7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4826" y="2565400"/>
          <a:ext cx="4479925" cy="3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ie" r:id="rId4" imgW="2486372" imgH="2085714" progId="MSPhotoEd.3">
                  <p:embed/>
                </p:oleObj>
              </mc:Choice>
              <mc:Fallback>
                <p:oleObj name="Fotografie" r:id="rId4" imgW="2486372" imgH="2085714" progId="MSPhotoEd.3">
                  <p:embed/>
                  <p:pic>
                    <p:nvPicPr>
                      <p:cNvPr id="55302" name="Object 2">
                        <a:extLst>
                          <a:ext uri="{FF2B5EF4-FFF2-40B4-BE49-F238E27FC236}">
                            <a16:creationId xmlns:a16="http://schemas.microsoft.com/office/drawing/2014/main" id="{A357E6BF-27AB-4A3E-B6A8-53B467F9B7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6" y="2565400"/>
                        <a:ext cx="4479925" cy="375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3" name="Text Box 5">
            <a:extLst>
              <a:ext uri="{FF2B5EF4-FFF2-40B4-BE49-F238E27FC236}">
                <a16:creationId xmlns:a16="http://schemas.microsoft.com/office/drawing/2014/main" id="{FC6FC23E-9006-41BD-A285-4294F1FF8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4384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cs-CZ" sz="24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499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číslo snímku 3">
            <a:extLst>
              <a:ext uri="{FF2B5EF4-FFF2-40B4-BE49-F238E27FC236}">
                <a16:creationId xmlns:a16="http://schemas.microsoft.com/office/drawing/2014/main" id="{F404B0EC-52E4-4924-9753-000418DD7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D6B383-07D0-463A-B8F7-477F15079739}" type="slidenum">
              <a:rPr lang="cs-CZ" altLang="cs-CZ" b="0"/>
              <a:pPr eaLnBrk="1" hangingPunct="1"/>
              <a:t>45</a:t>
            </a:fld>
            <a:endParaRPr lang="cs-CZ" altLang="cs-CZ" b="0"/>
          </a:p>
        </p:txBody>
      </p:sp>
      <p:sp>
        <p:nvSpPr>
          <p:cNvPr id="56323" name="Text Box 2">
            <a:extLst>
              <a:ext uri="{FF2B5EF4-FFF2-40B4-BE49-F238E27FC236}">
                <a16:creationId xmlns:a16="http://schemas.microsoft.com/office/drawing/2014/main" id="{7F12BB93-8C10-4658-A4B1-00A0CFE6B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428" y="404813"/>
            <a:ext cx="9417269" cy="5693866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3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</a:pPr>
            <a:r>
              <a:rPr lang="cs-CZ" altLang="cs-CZ" sz="3600" dirty="0">
                <a:solidFill>
                  <a:srgbClr val="0000DC"/>
                </a:solidFill>
              </a:rPr>
              <a:t>Barevné dopplerovské zobrazení</a:t>
            </a:r>
          </a:p>
          <a:p>
            <a:pPr algn="ctr" eaLnBrk="1" hangingPunct="1">
              <a:spcBef>
                <a:spcPct val="0"/>
              </a:spcBef>
            </a:pPr>
            <a:endParaRPr lang="cs-CZ" altLang="cs-CZ" sz="3200" dirty="0"/>
          </a:p>
          <a:p>
            <a:pPr algn="ctr" eaLnBrk="1" hangingPunct="1">
              <a:spcBef>
                <a:spcPct val="0"/>
              </a:spcBef>
            </a:pPr>
            <a:endParaRPr lang="cs-CZ" altLang="cs-CZ" sz="3200" dirty="0"/>
          </a:p>
          <a:p>
            <a:pPr eaLnBrk="1" hangingPunct="1">
              <a:spcBef>
                <a:spcPct val="0"/>
              </a:spcBef>
            </a:pPr>
            <a:r>
              <a:rPr lang="cs-CZ" altLang="cs-CZ" sz="2400" dirty="0"/>
              <a:t>Obraz se skládá z černobílé a barevné části.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 dirty="0"/>
              <a:t>Černobílá část </a:t>
            </a:r>
            <a:r>
              <a:rPr lang="cs-CZ" altLang="cs-CZ" sz="2400" b="0" dirty="0"/>
              <a:t>obsahuje informaci o </a:t>
            </a:r>
            <a:r>
              <a:rPr lang="cs-CZ" altLang="cs-CZ" sz="2400" dirty="0"/>
              <a:t>odrazivosti a struktuře </a:t>
            </a:r>
            <a:r>
              <a:rPr lang="cs-CZ" altLang="cs-CZ" sz="2400" b="0" dirty="0"/>
              <a:t>tkání.</a:t>
            </a:r>
            <a:endParaRPr lang="cs-CZ" altLang="cs-CZ" sz="2400" b="0" i="1" dirty="0"/>
          </a:p>
          <a:p>
            <a:pPr eaLnBrk="1" hangingPunct="1">
              <a:spcBef>
                <a:spcPct val="0"/>
              </a:spcBef>
            </a:pPr>
            <a:r>
              <a:rPr lang="cs-CZ" altLang="cs-CZ" sz="2400" dirty="0">
                <a:solidFill>
                  <a:schemeClr val="hlink"/>
                </a:solidFill>
              </a:rPr>
              <a:t>Barevná</a:t>
            </a:r>
            <a:r>
              <a:rPr lang="cs-CZ" altLang="cs-CZ" sz="2400" dirty="0"/>
              <a:t> část </a:t>
            </a:r>
            <a:r>
              <a:rPr lang="cs-CZ" altLang="cs-CZ" sz="2400" b="0" dirty="0"/>
              <a:t>informuje o</a:t>
            </a:r>
            <a:r>
              <a:rPr lang="cs-CZ" altLang="cs-CZ" sz="2400" dirty="0"/>
              <a:t> pohybech </a:t>
            </a:r>
            <a:r>
              <a:rPr lang="cs-CZ" altLang="cs-CZ" sz="2400" b="0" dirty="0"/>
              <a:t>ve vyšetřované oblasti. (Barva je odvozena od průměrné rychlosti toku.)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 b="0" dirty="0"/>
              <a:t>Přístroj zobrazuje distribuci a směr proudící krve jako dvojrozměrný obraz.</a:t>
            </a:r>
            <a:r>
              <a:rPr lang="cs-CZ" altLang="cs-CZ" sz="2400" u="sng" dirty="0"/>
              <a:t> 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 dirty="0">
                <a:solidFill>
                  <a:schemeClr val="accent2"/>
                </a:solidFill>
              </a:rPr>
              <a:t>BA</a:t>
            </a:r>
            <a:r>
              <a:rPr lang="cs-CZ" altLang="cs-CZ" sz="2400" dirty="0">
                <a:solidFill>
                  <a:srgbClr val="FF3300"/>
                </a:solidFill>
              </a:rPr>
              <a:t>RT</a:t>
            </a:r>
            <a:r>
              <a:rPr lang="cs-CZ" altLang="cs-CZ" sz="2400" dirty="0"/>
              <a:t> pravidlo – </a:t>
            </a:r>
            <a:r>
              <a:rPr lang="cs-CZ" altLang="cs-CZ" sz="2400" dirty="0">
                <a:solidFill>
                  <a:schemeClr val="accent2"/>
                </a:solidFill>
              </a:rPr>
              <a:t>blue </a:t>
            </a:r>
            <a:r>
              <a:rPr lang="cs-CZ" altLang="cs-CZ" sz="2400" dirty="0" err="1">
                <a:solidFill>
                  <a:schemeClr val="accent2"/>
                </a:solidFill>
              </a:rPr>
              <a:t>away</a:t>
            </a:r>
            <a:r>
              <a:rPr lang="cs-CZ" altLang="cs-CZ" sz="2400" dirty="0"/>
              <a:t>, </a:t>
            </a:r>
            <a:r>
              <a:rPr lang="cs-CZ" altLang="cs-CZ" sz="2400" dirty="0" err="1">
                <a:solidFill>
                  <a:srgbClr val="FF3300"/>
                </a:solidFill>
              </a:rPr>
              <a:t>red</a:t>
            </a:r>
            <a:r>
              <a:rPr lang="cs-CZ" altLang="cs-CZ" sz="2400" dirty="0">
                <a:solidFill>
                  <a:srgbClr val="FF3300"/>
                </a:solidFill>
              </a:rPr>
              <a:t> </a:t>
            </a:r>
            <a:r>
              <a:rPr lang="cs-CZ" altLang="cs-CZ" sz="2400" dirty="0" err="1">
                <a:solidFill>
                  <a:srgbClr val="FF3300"/>
                </a:solidFill>
              </a:rPr>
              <a:t>towards</a:t>
            </a:r>
            <a:r>
              <a:rPr lang="cs-CZ" altLang="cs-CZ" sz="2400" dirty="0"/>
              <a:t>. </a:t>
            </a:r>
            <a:r>
              <a:rPr lang="cs-CZ" altLang="cs-CZ" sz="2400" b="0" dirty="0"/>
              <a:t>Tok krve od sondy je kódovaný modrou barvou, tok k sondě je kódovaný červenou barvou.</a:t>
            </a:r>
            <a:r>
              <a:rPr lang="cs-CZ" altLang="cs-CZ" sz="2400" dirty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 dirty="0"/>
              <a:t>Jas je úměrný rychlosti</a:t>
            </a:r>
            <a:r>
              <a:rPr lang="cs-CZ" altLang="cs-CZ" sz="2400" b="0" dirty="0"/>
              <a:t>, </a:t>
            </a:r>
            <a:r>
              <a:rPr lang="cs-CZ" altLang="cs-CZ" sz="2400" b="0" dirty="0">
                <a:solidFill>
                  <a:schemeClr val="hlink"/>
                </a:solidFill>
              </a:rPr>
              <a:t>turbulence jsou zobrazeny zelenými skvrnami</a:t>
            </a:r>
            <a:r>
              <a:rPr lang="cs-CZ" altLang="cs-CZ" sz="24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95313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číslo snímku 3">
            <a:extLst>
              <a:ext uri="{FF2B5EF4-FFF2-40B4-BE49-F238E27FC236}">
                <a16:creationId xmlns:a16="http://schemas.microsoft.com/office/drawing/2014/main" id="{15F2BF09-61BE-4CE1-B79D-A4268062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2CA074-6DBA-4B7C-96ED-CE093AF37899}" type="slidenum">
              <a:rPr lang="cs-CZ" altLang="cs-CZ" b="0"/>
              <a:pPr eaLnBrk="1" hangingPunct="1"/>
              <a:t>46</a:t>
            </a:fld>
            <a:endParaRPr lang="cs-CZ" altLang="cs-CZ" b="0"/>
          </a:p>
        </p:txBody>
      </p:sp>
      <p:sp>
        <p:nvSpPr>
          <p:cNvPr id="58371" name="Text Box 2">
            <a:extLst>
              <a:ext uri="{FF2B5EF4-FFF2-40B4-BE49-F238E27FC236}">
                <a16:creationId xmlns:a16="http://schemas.microsoft.com/office/drawing/2014/main" id="{BA8BC643-8097-4EEB-AFAC-AA0A3F92E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476251"/>
            <a:ext cx="8591550" cy="2566857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3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cs-CZ" altLang="cs-CZ" dirty="0"/>
              <a:t>Dopplerovské měření toku 		</a:t>
            </a:r>
            <a:r>
              <a:rPr lang="en-GB" altLang="cs-CZ" sz="2400" dirty="0"/>
              <a:t>TRIPLEX</a:t>
            </a:r>
            <a:r>
              <a:rPr lang="cs-CZ" altLang="cs-CZ" sz="2400" dirty="0"/>
              <a:t>NÍ</a:t>
            </a:r>
            <a:r>
              <a:rPr lang="en-GB" altLang="cs-CZ" sz="2400" dirty="0"/>
              <a:t> </a:t>
            </a:r>
            <a:r>
              <a:rPr lang="en-GB" altLang="cs-CZ" sz="2400" dirty="0" err="1"/>
              <a:t>metod</a:t>
            </a:r>
            <a:r>
              <a:rPr lang="cs-CZ" altLang="cs-CZ" sz="2400" dirty="0"/>
              <a:t>a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endParaRPr lang="en-GB" altLang="cs-CZ" sz="2400" dirty="0"/>
          </a:p>
          <a:p>
            <a:pPr eaLnBrk="1" hangingPunct="1"/>
            <a:r>
              <a:rPr lang="cs-CZ" altLang="cs-CZ" sz="2400" dirty="0"/>
              <a:t>Kombinace duplexní metody a barevného kódování krevního toku</a:t>
            </a:r>
            <a:endParaRPr lang="en-GB" altLang="cs-CZ" sz="2400" dirty="0"/>
          </a:p>
          <a:p>
            <a:pPr eaLnBrk="1" hangingPunct="1">
              <a:spcBef>
                <a:spcPct val="40000"/>
              </a:spcBef>
              <a:spcAft>
                <a:spcPct val="40000"/>
              </a:spcAft>
            </a:pPr>
            <a:r>
              <a:rPr lang="cs-CZ" altLang="cs-CZ" sz="2400" b="0" dirty="0"/>
              <a:t>Normální nález toku krve v</a:t>
            </a:r>
            <a:r>
              <a:rPr lang="en-GB" altLang="cs-CZ" sz="2400" b="0" dirty="0"/>
              <a:t> </a:t>
            </a:r>
            <a:r>
              <a:rPr lang="en-GB" altLang="cs-CZ" sz="2400" b="0" i="1" dirty="0"/>
              <a:t>a. </a:t>
            </a:r>
            <a:r>
              <a:rPr lang="en-GB" altLang="cs-CZ" sz="2400" b="0" i="1" dirty="0" err="1"/>
              <a:t>carotis</a:t>
            </a:r>
            <a:r>
              <a:rPr lang="en-GB" altLang="cs-CZ" sz="2400" b="0" i="1" dirty="0"/>
              <a:t> </a:t>
            </a:r>
            <a:r>
              <a:rPr lang="en-GB" altLang="cs-CZ" sz="2400" b="0" i="1" dirty="0" err="1"/>
              <a:t>communis</a:t>
            </a:r>
            <a:r>
              <a:rPr lang="en-GB" altLang="cs-CZ" sz="2400" b="0" dirty="0"/>
              <a:t> (</a:t>
            </a:r>
            <a:r>
              <a:rPr lang="cs-CZ" altLang="cs-CZ" sz="2400" b="0" dirty="0"/>
              <a:t>vlevo</a:t>
            </a:r>
            <a:r>
              <a:rPr lang="en-GB" altLang="cs-CZ" sz="2400" b="0" dirty="0"/>
              <a:t>) a</a:t>
            </a:r>
            <a:r>
              <a:rPr lang="cs-CZ" altLang="cs-CZ" sz="2400" b="0" dirty="0"/>
              <a:t> v </a:t>
            </a:r>
            <a:r>
              <a:rPr lang="cs-CZ" altLang="cs-CZ" sz="2400" b="0" i="1" dirty="0"/>
              <a:t>a. </a:t>
            </a:r>
            <a:r>
              <a:rPr lang="cs-CZ" altLang="cs-CZ" sz="2400" b="0" i="1" dirty="0" err="1"/>
              <a:t>renalis</a:t>
            </a:r>
            <a:r>
              <a:rPr lang="cs-CZ" altLang="cs-CZ" sz="2400" b="0" i="1" dirty="0"/>
              <a:t> </a:t>
            </a:r>
            <a:r>
              <a:rPr lang="cs-CZ" altLang="cs-CZ" sz="2400" b="0" i="1" dirty="0" err="1"/>
              <a:t>dx</a:t>
            </a:r>
            <a:r>
              <a:rPr lang="en-GB" altLang="cs-CZ" sz="2400" b="0" dirty="0"/>
              <a:t> (</a:t>
            </a:r>
            <a:r>
              <a:rPr lang="cs-CZ" altLang="cs-CZ" sz="2400" b="0" dirty="0"/>
              <a:t>vpravo – barevně zvýrazněno</a:t>
            </a:r>
            <a:r>
              <a:rPr lang="en-GB" altLang="cs-CZ" sz="2400" b="0" dirty="0"/>
              <a:t>) </a:t>
            </a:r>
          </a:p>
        </p:txBody>
      </p:sp>
      <p:pic>
        <p:nvPicPr>
          <p:cNvPr id="58372" name="Picture 5" descr="ACI">
            <a:extLst>
              <a:ext uri="{FF2B5EF4-FFF2-40B4-BE49-F238E27FC236}">
                <a16:creationId xmlns:a16="http://schemas.microsoft.com/office/drawing/2014/main" id="{86162052-760C-40F4-898D-42E4620BF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52801"/>
            <a:ext cx="3505200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6" descr="obr">
            <a:extLst>
              <a:ext uri="{FF2B5EF4-FFF2-40B4-BE49-F238E27FC236}">
                <a16:creationId xmlns:a16="http://schemas.microsoft.com/office/drawing/2014/main" id="{6E7E32E9-CD7D-4008-A96B-340649C00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352800"/>
            <a:ext cx="45767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5567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číslo snímku 3">
            <a:extLst>
              <a:ext uri="{FF2B5EF4-FFF2-40B4-BE49-F238E27FC236}">
                <a16:creationId xmlns:a16="http://schemas.microsoft.com/office/drawing/2014/main" id="{F8F441FB-C3C8-4572-BF3C-8B4433FC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5B092E-7515-45E5-BFD3-ADA6B5420844}" type="slidenum">
              <a:rPr lang="cs-CZ" altLang="cs-CZ" b="0"/>
              <a:pPr eaLnBrk="1" hangingPunct="1"/>
              <a:t>47</a:t>
            </a:fld>
            <a:endParaRPr lang="cs-CZ" altLang="cs-CZ" b="0"/>
          </a:p>
        </p:txBody>
      </p:sp>
      <p:sp>
        <p:nvSpPr>
          <p:cNvPr id="59395" name="Text Box 2">
            <a:extLst>
              <a:ext uri="{FF2B5EF4-FFF2-40B4-BE49-F238E27FC236}">
                <a16:creationId xmlns:a16="http://schemas.microsoft.com/office/drawing/2014/main" id="{A301861C-B0C3-40AA-9037-25D23D484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1484313"/>
            <a:ext cx="7775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cs-CZ" sz="2400" b="0">
              <a:latin typeface="Times New Roman" panose="02020603050405020304" pitchFamily="18" charset="0"/>
            </a:endParaRPr>
          </a:p>
        </p:txBody>
      </p:sp>
      <p:sp>
        <p:nvSpPr>
          <p:cNvPr id="59396" name="Text Box 3">
            <a:extLst>
              <a:ext uri="{FF2B5EF4-FFF2-40B4-BE49-F238E27FC236}">
                <a16:creationId xmlns:a16="http://schemas.microsoft.com/office/drawing/2014/main" id="{8AC7BD2E-B1ED-439B-A4A4-C6205E865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484313"/>
            <a:ext cx="828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cs-CZ" sz="2400" b="0">
              <a:latin typeface="Times New Roman" panose="02020603050405020304" pitchFamily="18" charset="0"/>
            </a:endParaRPr>
          </a:p>
        </p:txBody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6F65822A-8810-4EDD-B3AF-D53BC3252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04814"/>
            <a:ext cx="7848600" cy="3490186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cs-CZ" altLang="cs-CZ" dirty="0"/>
              <a:t>		</a:t>
            </a:r>
            <a:r>
              <a:rPr lang="en-GB" altLang="cs-CZ" sz="3600" dirty="0">
                <a:solidFill>
                  <a:srgbClr val="0000DC"/>
                </a:solidFill>
              </a:rPr>
              <a:t>T</a:t>
            </a:r>
            <a:r>
              <a:rPr lang="cs-CZ" altLang="cs-CZ" sz="3600" dirty="0" err="1">
                <a:solidFill>
                  <a:srgbClr val="0000DC"/>
                </a:solidFill>
              </a:rPr>
              <a:t>riplexní</a:t>
            </a:r>
            <a:r>
              <a:rPr lang="en-GB" altLang="cs-CZ" sz="3600" dirty="0">
                <a:solidFill>
                  <a:srgbClr val="0000DC"/>
                </a:solidFill>
              </a:rPr>
              <a:t> </a:t>
            </a:r>
            <a:r>
              <a:rPr lang="en-GB" altLang="cs-CZ" sz="3600" dirty="0" err="1">
                <a:solidFill>
                  <a:srgbClr val="0000DC"/>
                </a:solidFill>
              </a:rPr>
              <a:t>metod</a:t>
            </a:r>
            <a:r>
              <a:rPr lang="cs-CZ" altLang="cs-CZ" sz="3600" dirty="0">
                <a:solidFill>
                  <a:srgbClr val="0000DC"/>
                </a:solidFill>
              </a:rPr>
              <a:t>a</a:t>
            </a:r>
          </a:p>
          <a:p>
            <a:pPr eaLnBrk="1" hangingPunct="1"/>
            <a:endParaRPr lang="cs-CZ" altLang="cs-CZ" sz="2400" dirty="0"/>
          </a:p>
          <a:p>
            <a:pPr eaLnBrk="1" hangingPunct="1"/>
            <a:endParaRPr lang="cs-CZ" altLang="cs-CZ" sz="2400" dirty="0"/>
          </a:p>
          <a:p>
            <a:pPr eaLnBrk="1" hangingPunct="1"/>
            <a:endParaRPr lang="en-GB" altLang="cs-CZ" sz="2400" dirty="0"/>
          </a:p>
          <a:p>
            <a:pPr eaLnBrk="1" hangingPunct="1"/>
            <a:endParaRPr lang="en-GB" altLang="cs-CZ" sz="2400" dirty="0"/>
          </a:p>
          <a:p>
            <a:pPr eaLnBrk="1" hangingPunct="1"/>
            <a:endParaRPr lang="en-GB" altLang="cs-CZ" sz="2400" dirty="0"/>
          </a:p>
          <a:p>
            <a:pPr eaLnBrk="1" hangingPunct="1"/>
            <a:r>
              <a:rPr lang="cs-CZ" altLang="cs-CZ" sz="2400" dirty="0"/>
              <a:t>Stenóza</a:t>
            </a:r>
            <a:r>
              <a:rPr lang="en-GB" altLang="cs-CZ" sz="2400" dirty="0"/>
              <a:t> </a:t>
            </a:r>
          </a:p>
          <a:p>
            <a:pPr eaLnBrk="1" hangingPunct="1">
              <a:buFontTx/>
              <a:buAutoNum type="alphaLcPeriod"/>
            </a:pPr>
            <a:r>
              <a:rPr lang="cs-CZ" altLang="cs-CZ" sz="2400" i="1" dirty="0"/>
              <a:t>c</a:t>
            </a:r>
            <a:r>
              <a:rPr lang="en-GB" altLang="cs-CZ" sz="2400" i="1" dirty="0" err="1"/>
              <a:t>arotis</a:t>
            </a:r>
            <a:endParaRPr lang="cs-CZ" altLang="cs-CZ" sz="2400" i="1" dirty="0"/>
          </a:p>
          <a:p>
            <a:pPr eaLnBrk="1" hangingPunct="1"/>
            <a:r>
              <a:rPr lang="cs-CZ" altLang="cs-CZ" sz="2400" i="1" dirty="0"/>
              <a:t>(asi 60%)</a:t>
            </a:r>
            <a:endParaRPr lang="en-GB" altLang="cs-CZ" sz="2400" i="1" dirty="0"/>
          </a:p>
        </p:txBody>
      </p:sp>
      <p:pic>
        <p:nvPicPr>
          <p:cNvPr id="59398" name="Picture 4" descr="Cartoid Artery Stenosis">
            <a:extLst>
              <a:ext uri="{FF2B5EF4-FFF2-40B4-BE49-F238E27FC236}">
                <a16:creationId xmlns:a16="http://schemas.microsoft.com/office/drawing/2014/main" id="{F11FD7C1-947B-4AD3-8D59-F3765648E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196976"/>
            <a:ext cx="66294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8499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číslo snímku 3">
            <a:extLst>
              <a:ext uri="{FF2B5EF4-FFF2-40B4-BE49-F238E27FC236}">
                <a16:creationId xmlns:a16="http://schemas.microsoft.com/office/drawing/2014/main" id="{023DD5A2-7B1E-4030-8576-6A99E631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7FC6F8-DD3D-47D5-9D44-442A3D32F49F}" type="slidenum">
              <a:rPr lang="cs-CZ" altLang="cs-CZ" b="0"/>
              <a:pPr eaLnBrk="1" hangingPunct="1"/>
              <a:t>48</a:t>
            </a:fld>
            <a:endParaRPr lang="cs-CZ" altLang="cs-CZ" b="0"/>
          </a:p>
        </p:txBody>
      </p:sp>
      <p:sp>
        <p:nvSpPr>
          <p:cNvPr id="60419" name="Text Box 2">
            <a:extLst>
              <a:ext uri="{FF2B5EF4-FFF2-40B4-BE49-F238E27FC236}">
                <a16:creationId xmlns:a16="http://schemas.microsoft.com/office/drawing/2014/main" id="{207A3D33-6034-408B-99D0-95208DC0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731" y="404814"/>
            <a:ext cx="9637986" cy="2979277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3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cs-CZ" altLang="cs-CZ" sz="3600" dirty="0">
                <a:solidFill>
                  <a:srgbClr val="0000DC"/>
                </a:solidFill>
              </a:rPr>
              <a:t>Metoda </a:t>
            </a:r>
            <a:r>
              <a:rPr lang="en-GB" altLang="cs-CZ" sz="3600" dirty="0">
                <a:solidFill>
                  <a:srgbClr val="0000DC"/>
                </a:solidFill>
              </a:rPr>
              <a:t>POWER DOPPLER </a:t>
            </a:r>
            <a:r>
              <a:rPr lang="cs-CZ" altLang="cs-CZ" sz="3600" dirty="0">
                <a:solidFill>
                  <a:srgbClr val="0000DC"/>
                </a:solidFill>
              </a:rPr>
              <a:t>(tzv. energetický Doppler)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endParaRPr lang="en-GB" altLang="cs-CZ" sz="10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cs-CZ" altLang="cs-CZ" sz="2400" b="0" dirty="0"/>
              <a:t> Využívá se veškerá energie dopplerovského signálu.</a:t>
            </a:r>
            <a:r>
              <a:rPr lang="en-GB" altLang="cs-CZ" sz="2400" dirty="0"/>
              <a:t>   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en-GB" altLang="cs-CZ" sz="2400" dirty="0"/>
              <a:t> </a:t>
            </a:r>
            <a:r>
              <a:rPr lang="cs-CZ" altLang="cs-CZ" sz="2400" dirty="0"/>
              <a:t>Pouhá detekce toku krve jen málo závisí na tzv. dopplerovském úhlu dopadu.</a:t>
            </a:r>
            <a:endParaRPr lang="en-GB" altLang="cs-CZ" sz="24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GB" altLang="cs-CZ" sz="2400" dirty="0"/>
              <a:t> </a:t>
            </a:r>
            <a:r>
              <a:rPr lang="cs-CZ" altLang="cs-CZ" sz="2400" dirty="0"/>
              <a:t>Zobrazují se i velmi pomalé toky</a:t>
            </a:r>
            <a:r>
              <a:rPr lang="en-GB" altLang="cs-CZ" sz="2400" dirty="0"/>
              <a:t> </a:t>
            </a:r>
            <a:r>
              <a:rPr lang="en-GB" altLang="cs-CZ" sz="2400" b="0" dirty="0"/>
              <a:t>(</a:t>
            </a:r>
            <a:r>
              <a:rPr lang="cs-CZ" altLang="cs-CZ" sz="2400" b="0" dirty="0"/>
              <a:t>perfuse tkání a orgánů</a:t>
            </a:r>
            <a:r>
              <a:rPr lang="en-GB" altLang="cs-CZ" sz="2400" b="0" dirty="0"/>
              <a:t>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GB" altLang="cs-CZ" sz="2400" b="0" dirty="0"/>
              <a:t> </a:t>
            </a:r>
            <a:r>
              <a:rPr lang="cs-CZ" altLang="cs-CZ" sz="2400" b="0" dirty="0"/>
              <a:t>Nezobrazuje se směr toku.</a:t>
            </a:r>
            <a:endParaRPr lang="en-GB" altLang="cs-CZ" sz="2400" b="0" dirty="0"/>
          </a:p>
        </p:txBody>
      </p:sp>
      <p:pic>
        <p:nvPicPr>
          <p:cNvPr id="93187" name="Picture 3" descr="Power Doppler of Carotid Bifurcation">
            <a:extLst>
              <a:ext uri="{FF2B5EF4-FFF2-40B4-BE49-F238E27FC236}">
                <a16:creationId xmlns:a16="http://schemas.microsoft.com/office/drawing/2014/main" id="{57F27579-DDB9-4DF7-AE08-172439EE4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/>
          <a:stretch>
            <a:fillRect/>
          </a:stretch>
        </p:blipFill>
        <p:spPr bwMode="auto">
          <a:xfrm>
            <a:off x="4953000" y="3505201"/>
            <a:ext cx="2928938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6">
            <a:extLst>
              <a:ext uri="{FF2B5EF4-FFF2-40B4-BE49-F238E27FC236}">
                <a16:creationId xmlns:a16="http://schemas.microsoft.com/office/drawing/2014/main" id="{4B063CE7-70F9-443B-A806-495428707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1"/>
            <a:ext cx="324008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Picture 7" descr="obr">
            <a:extLst>
              <a:ext uri="{FF2B5EF4-FFF2-40B4-BE49-F238E27FC236}">
                <a16:creationId xmlns:a16="http://schemas.microsoft.com/office/drawing/2014/main" id="{7069011F-CF38-468E-B46D-8DF106094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8" r="18324" b="20018"/>
          <a:stretch>
            <a:fillRect/>
          </a:stretch>
        </p:blipFill>
        <p:spPr bwMode="auto">
          <a:xfrm>
            <a:off x="7620000" y="3962400"/>
            <a:ext cx="28194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Text Box 8">
            <a:extLst>
              <a:ext uri="{FF2B5EF4-FFF2-40B4-BE49-F238E27FC236}">
                <a16:creationId xmlns:a16="http://schemas.microsoft.com/office/drawing/2014/main" id="{186F73EB-1F31-4452-98E0-BA951A8ED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019800"/>
            <a:ext cx="2185988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/>
              <a:t>Karotická bifurkace</a:t>
            </a:r>
          </a:p>
        </p:txBody>
      </p:sp>
      <p:sp>
        <p:nvSpPr>
          <p:cNvPr id="60424" name="Text Box 9">
            <a:extLst>
              <a:ext uri="{FF2B5EF4-FFF2-40B4-BE49-F238E27FC236}">
                <a16:creationId xmlns:a16="http://schemas.microsoft.com/office/drawing/2014/main" id="{523660DE-3801-467C-B3E5-3974D857E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248400"/>
            <a:ext cx="2147888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/>
              <a:t>Perfuze ledvinou</a:t>
            </a:r>
          </a:p>
        </p:txBody>
      </p:sp>
    </p:spTree>
    <p:extLst>
      <p:ext uri="{BB962C8B-B14F-4D97-AF65-F5344CB8AC3E}">
        <p14:creationId xmlns:p14="http://schemas.microsoft.com/office/powerpoint/2010/main" val="121857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číslo snímku 3">
            <a:extLst>
              <a:ext uri="{FF2B5EF4-FFF2-40B4-BE49-F238E27FC236}">
                <a16:creationId xmlns:a16="http://schemas.microsoft.com/office/drawing/2014/main" id="{43B8433D-9921-4B1A-AE3E-8DDE801A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2CD3CA-C7D1-4524-AC79-83EF83D2DB40}" type="slidenum">
              <a:rPr lang="cs-CZ" altLang="cs-CZ" b="0"/>
              <a:pPr eaLnBrk="1" hangingPunct="1"/>
              <a:t>49</a:t>
            </a:fld>
            <a:endParaRPr lang="cs-CZ" altLang="cs-CZ" b="0"/>
          </a:p>
        </p:txBody>
      </p:sp>
      <p:sp>
        <p:nvSpPr>
          <p:cNvPr id="61443" name="Text Box 2">
            <a:extLst>
              <a:ext uri="{FF2B5EF4-FFF2-40B4-BE49-F238E27FC236}">
                <a16:creationId xmlns:a16="http://schemas.microsoft.com/office/drawing/2014/main" id="{D6471C8B-1AB2-4374-A871-ACDC8E7BF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692151"/>
            <a:ext cx="8353425" cy="58539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cs-CZ" sz="3600" dirty="0">
                <a:solidFill>
                  <a:srgbClr val="0000DC"/>
                </a:solidFill>
              </a:rPr>
              <a:t>Barevné zobrazení pohybu tkání </a:t>
            </a:r>
          </a:p>
          <a:p>
            <a:pPr algn="ctr" eaLnBrk="1" hangingPunct="1">
              <a:spcBef>
                <a:spcPct val="0"/>
              </a:spcBef>
            </a:pPr>
            <a:r>
              <a:rPr lang="cs-CZ" altLang="cs-CZ" sz="3600" b="0" dirty="0">
                <a:solidFill>
                  <a:srgbClr val="0000DC"/>
                </a:solidFill>
              </a:rPr>
              <a:t>(</a:t>
            </a:r>
            <a:r>
              <a:rPr lang="cs-CZ" altLang="cs-CZ" sz="3600" dirty="0">
                <a:solidFill>
                  <a:srgbClr val="0000DC"/>
                </a:solidFill>
              </a:rPr>
              <a:t>TDI - </a:t>
            </a:r>
            <a:r>
              <a:rPr lang="cs-CZ" altLang="cs-CZ" sz="3600" b="0" dirty="0" err="1">
                <a:solidFill>
                  <a:srgbClr val="0000DC"/>
                </a:solidFill>
              </a:rPr>
              <a:t>Tissue</a:t>
            </a:r>
            <a:r>
              <a:rPr lang="cs-CZ" altLang="cs-CZ" sz="3600" b="0" dirty="0">
                <a:solidFill>
                  <a:srgbClr val="0000DC"/>
                </a:solidFill>
              </a:rPr>
              <a:t> Doppler </a:t>
            </a:r>
            <a:r>
              <a:rPr lang="cs-CZ" altLang="cs-CZ" sz="3600" b="0" dirty="0" err="1">
                <a:solidFill>
                  <a:srgbClr val="0000DC"/>
                </a:solidFill>
              </a:rPr>
              <a:t>Imaging</a:t>
            </a:r>
            <a:r>
              <a:rPr lang="cs-CZ" altLang="cs-CZ" sz="3600" b="0" dirty="0">
                <a:solidFill>
                  <a:srgbClr val="0000DC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</a:pPr>
            <a:r>
              <a:rPr lang="cs-CZ" altLang="cs-CZ" sz="2400" dirty="0"/>
              <a:t>Barevné kódování informace o rychlosti a směru pohybu tkání</a:t>
            </a:r>
          </a:p>
          <a:p>
            <a:pPr eaLnBrk="1" hangingPunct="1">
              <a:spcBef>
                <a:spcPct val="0"/>
              </a:spcBef>
            </a:pPr>
            <a:endParaRPr lang="cs-CZ" altLang="cs-CZ" sz="800" dirty="0"/>
          </a:p>
          <a:p>
            <a:pPr eaLnBrk="1" hangingPunct="1">
              <a:spcBef>
                <a:spcPct val="0"/>
              </a:spcBef>
            </a:pPr>
            <a:r>
              <a:rPr lang="cs-CZ" altLang="cs-CZ" sz="2400" b="0" dirty="0"/>
              <a:t>Zobrazují se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 b="0" dirty="0"/>
              <a:t>rychlosti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 b="0" dirty="0"/>
              <a:t>1 - 10mm/s.</a:t>
            </a:r>
          </a:p>
          <a:p>
            <a:pPr eaLnBrk="1" hangingPunct="1">
              <a:spcBef>
                <a:spcPct val="0"/>
              </a:spcBef>
            </a:pPr>
            <a:endParaRPr lang="cs-CZ" altLang="cs-CZ" sz="2400" b="0" dirty="0"/>
          </a:p>
          <a:p>
            <a:pPr eaLnBrk="1" hangingPunct="1">
              <a:spcBef>
                <a:spcPct val="0"/>
              </a:spcBef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</a:pPr>
            <a:r>
              <a:rPr lang="cs-CZ" altLang="cs-CZ" sz="2400" dirty="0"/>
              <a:t>TDI </a:t>
            </a:r>
            <a:r>
              <a:rPr lang="cs-CZ" altLang="cs-CZ" sz="2400" i="1" dirty="0"/>
              <a:t>a. </a:t>
            </a:r>
            <a:r>
              <a:rPr lang="cs-CZ" altLang="cs-CZ" sz="2400" i="1" dirty="0" err="1"/>
              <a:t>carotis</a:t>
            </a:r>
            <a:endParaRPr lang="cs-CZ" altLang="cs-CZ" sz="2400" i="1" dirty="0"/>
          </a:p>
          <a:p>
            <a:pPr eaLnBrk="1" hangingPunct="1">
              <a:spcBef>
                <a:spcPct val="0"/>
              </a:spcBef>
            </a:pPr>
            <a:r>
              <a:rPr lang="cs-CZ" altLang="cs-CZ" sz="2400" i="1" dirty="0" err="1"/>
              <a:t>communis</a:t>
            </a:r>
            <a:r>
              <a:rPr lang="cs-CZ" altLang="cs-CZ" sz="2400" i="1" dirty="0"/>
              <a:t> </a:t>
            </a:r>
            <a:r>
              <a:rPr lang="cs-CZ" altLang="cs-CZ" sz="2400" b="0" dirty="0"/>
              <a:t>během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 b="0" dirty="0"/>
              <a:t>systoly</a:t>
            </a:r>
          </a:p>
        </p:txBody>
      </p:sp>
      <p:pic>
        <p:nvPicPr>
          <p:cNvPr id="94212" name="Picture 4" descr="obr">
            <a:extLst>
              <a:ext uri="{FF2B5EF4-FFF2-40B4-BE49-F238E27FC236}">
                <a16:creationId xmlns:a16="http://schemas.microsoft.com/office/drawing/2014/main" id="{141B8D9A-B7B4-48A1-8A45-A6DA5A316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14626"/>
            <a:ext cx="419100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číslo snímku 5">
            <a:extLst>
              <a:ext uri="{FF2B5EF4-FFF2-40B4-BE49-F238E27FC236}">
                <a16:creationId xmlns:a16="http://schemas.microsoft.com/office/drawing/2014/main" id="{97F48464-5B71-4D81-A87D-CF123AD5F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07DD9A-394D-464E-8EB4-2C11850049D5}" type="slidenum">
              <a:rPr lang="cs-CZ" altLang="cs-CZ" b="0"/>
              <a:pPr eaLnBrk="1" hangingPunct="1"/>
              <a:t>5</a:t>
            </a:fld>
            <a:endParaRPr lang="cs-CZ" altLang="cs-CZ" b="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80895FC5-7290-456D-B10B-CB1DCA25BE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44725" y="287339"/>
            <a:ext cx="7704138" cy="936625"/>
          </a:xfrm>
        </p:spPr>
        <p:txBody>
          <a:bodyPr/>
          <a:lstStyle/>
          <a:p>
            <a:pPr algn="l" eaLnBrk="1" hangingPunct="1"/>
            <a:r>
              <a:rPr lang="cs-CZ" altLang="cs-CZ" sz="3200" b="1" dirty="0"/>
              <a:t>Interakce UZ s tkáněmi</a:t>
            </a:r>
            <a:endParaRPr lang="en-GB" altLang="cs-CZ" sz="3200" b="1" dirty="0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6D159FC7-9836-42E3-BA29-5FCBDD244C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6591" y="1030112"/>
            <a:ext cx="6629400" cy="5449888"/>
          </a:xfrm>
          <a:solidFill>
            <a:schemeClr val="bg1">
              <a:alpha val="61176"/>
            </a:schemeClr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cs-CZ" sz="1800" dirty="0"/>
              <a:t>Odraz (dochází k němu typicky na rozhraních homogenních prostředí o velikosti výrazně větší, než je  vlnová délka ultrazvuku, například může jít o povrchy orgánů)</a:t>
            </a:r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cs-CZ" sz="1800" dirty="0" err="1"/>
              <a:t>Rayleighův</a:t>
            </a:r>
            <a:r>
              <a:rPr lang="cs-CZ" altLang="cs-CZ" sz="1800" dirty="0"/>
              <a:t> rozptyl (je typický pro malé rozměry rozhraní, např. krevních buněk, převládá v nehomogenním prostředí)</a:t>
            </a:r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cs-CZ" sz="1800" dirty="0"/>
              <a:t>Lom (nastává od kolmice z řidšího do hustšího prostředí, </a:t>
            </a:r>
            <a:r>
              <a:rPr lang="cs-CZ" altLang="cs-CZ" sz="1800" dirty="0">
                <a:solidFill>
                  <a:srgbClr val="FF0000"/>
                </a:solidFill>
              </a:rPr>
              <a:t>opačně než u světla</a:t>
            </a:r>
            <a:r>
              <a:rPr lang="cs-CZ" altLang="cs-CZ" sz="1800" dirty="0"/>
              <a:t>! Někdy zkresluje obraz)</a:t>
            </a:r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cs-CZ" sz="1800" dirty="0"/>
              <a:t>Absorpce (přeměna UZ na teplo)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1800" dirty="0"/>
              <a:t>Absorpce se zvyšuje s frekvencí – opačně než u </a:t>
            </a:r>
            <a:r>
              <a:rPr lang="cs-CZ" altLang="cs-CZ" sz="1800" dirty="0" err="1"/>
              <a:t>rtg</a:t>
            </a:r>
            <a:r>
              <a:rPr lang="cs-CZ" altLang="cs-CZ" sz="1800" dirty="0"/>
              <a:t> záření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1800" dirty="0"/>
              <a:t>Absorpce je vysoká v plících, menší v kostech, nejmenší v měkké tkáni – znovu jiná závislost než u </a:t>
            </a:r>
            <a:r>
              <a:rPr lang="cs-CZ" altLang="cs-CZ" sz="1800" dirty="0" err="1"/>
              <a:t>rtg</a:t>
            </a:r>
            <a:r>
              <a:rPr lang="cs-CZ" altLang="cs-CZ" sz="1800" dirty="0"/>
              <a:t> záření.</a:t>
            </a:r>
          </a:p>
          <a:p>
            <a:pPr lvl="1" eaLnBrk="1" hangingPunct="1">
              <a:lnSpc>
                <a:spcPct val="100000"/>
              </a:lnSpc>
            </a:pPr>
            <a:endParaRPr lang="cs-CZ" altLang="cs-CZ" sz="1800" dirty="0"/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cs-CZ" sz="1800" dirty="0"/>
              <a:t>Interference: ‘</a:t>
            </a:r>
            <a:r>
              <a:rPr lang="cs-CZ" altLang="cs-CZ" sz="1800" i="1" dirty="0" err="1"/>
              <a:t>speckles</a:t>
            </a:r>
            <a:r>
              <a:rPr lang="cs-CZ" altLang="cs-CZ" sz="1800" dirty="0"/>
              <a:t>’ v UZ obrazech jsou výsledkem interference vln vznikajících při </a:t>
            </a:r>
            <a:r>
              <a:rPr lang="cs-CZ" altLang="cs-CZ" sz="1800" dirty="0" err="1"/>
              <a:t>Rayleighově</a:t>
            </a:r>
            <a:r>
              <a:rPr lang="cs-CZ" altLang="cs-CZ" sz="1800" dirty="0"/>
              <a:t> rozptylu. Jde o obrazový artefakt.</a:t>
            </a:r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cs-CZ" sz="1800" dirty="0"/>
              <a:t>Difrakce – ohyb vlnění</a:t>
            </a:r>
          </a:p>
        </p:txBody>
      </p:sp>
      <p:pic>
        <p:nvPicPr>
          <p:cNvPr id="6" name="Picture 3" descr="interactions">
            <a:extLst>
              <a:ext uri="{FF2B5EF4-FFF2-40B4-BE49-F238E27FC236}">
                <a16:creationId xmlns:a16="http://schemas.microsoft.com/office/drawing/2014/main" id="{D24D1257-B694-4F4F-916F-27D85421D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752" y="766764"/>
            <a:ext cx="4174215" cy="24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B90234EA-90D3-4EC0-844F-CA64B43E1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4406" y="3655459"/>
            <a:ext cx="4557594" cy="1571842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0" dirty="0"/>
              <a:t>Interakce UZ s prostředím</a:t>
            </a:r>
            <a:endParaRPr lang="cs-CZ" altLang="cs-CZ" sz="1800" b="0" dirty="0"/>
          </a:p>
          <a:p>
            <a:pPr eaLnBrk="1" hangingPunct="1"/>
            <a:r>
              <a:rPr lang="cs-CZ" sz="1600" b="0" dirty="0" err="1"/>
              <a:t>Probe</a:t>
            </a:r>
            <a:r>
              <a:rPr lang="cs-CZ" sz="1600" b="0" dirty="0"/>
              <a:t> = sonda, </a:t>
            </a:r>
            <a:r>
              <a:rPr lang="cs-CZ" sz="1600" b="0" dirty="0" err="1"/>
              <a:t>reflection</a:t>
            </a:r>
            <a:r>
              <a:rPr lang="cs-CZ" sz="1600" b="0" dirty="0"/>
              <a:t> = odraz, </a:t>
            </a:r>
            <a:r>
              <a:rPr lang="cs-CZ" sz="1600" b="0" dirty="0" err="1"/>
              <a:t>refraction</a:t>
            </a:r>
            <a:r>
              <a:rPr lang="cs-CZ" sz="1600" b="0" dirty="0"/>
              <a:t> = lom, </a:t>
            </a:r>
            <a:r>
              <a:rPr lang="cs-CZ" sz="1600" b="0" dirty="0" err="1"/>
              <a:t>attenuation</a:t>
            </a:r>
            <a:r>
              <a:rPr lang="cs-CZ" sz="1600" b="0" dirty="0"/>
              <a:t> = útlum, </a:t>
            </a:r>
            <a:r>
              <a:rPr lang="cs-CZ" sz="1600" b="0" dirty="0" err="1"/>
              <a:t>back-scatternig</a:t>
            </a:r>
            <a:r>
              <a:rPr lang="cs-CZ" sz="1600" b="0" dirty="0"/>
              <a:t> = zpětný </a:t>
            </a:r>
            <a:r>
              <a:rPr lang="cs-CZ" sz="1600" b="0" dirty="0" err="1"/>
              <a:t>ropzptyl</a:t>
            </a:r>
            <a:endParaRPr lang="en-GB" sz="1600" b="0" dirty="0"/>
          </a:p>
          <a:p>
            <a:pPr eaLnBrk="1" hangingPunct="1"/>
            <a:endParaRPr lang="en-GB" altLang="cs-CZ" sz="2400" b="0" dirty="0"/>
          </a:p>
        </p:txBody>
      </p:sp>
    </p:spTree>
    <p:extLst>
      <p:ext uri="{BB962C8B-B14F-4D97-AF65-F5344CB8AC3E}">
        <p14:creationId xmlns:p14="http://schemas.microsoft.com/office/powerpoint/2010/main" val="11501818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CDACAF1-2446-4D3E-A653-C98F787C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4072717" cy="451576"/>
          </a:xfrm>
        </p:spPr>
        <p:txBody>
          <a:bodyPr/>
          <a:lstStyle/>
          <a:p>
            <a:r>
              <a:rPr lang="cs-CZ" dirty="0"/>
              <a:t>Elastografie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A6F1FB9-FB95-41BD-B023-8A4D4CC674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8518634" cy="45259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b="1" dirty="0"/>
              <a:t>Elastografie je  zobrazovací modalita napodobující palpaci</a:t>
            </a:r>
            <a:r>
              <a:rPr lang="cs-CZ" sz="2400" dirty="0"/>
              <a:t>. Východisko: patologické změny tkáně se projeví změněnými mechanickými vlastnostmi, např. tuhosti. Nádory vykazují většinou větší tuhost než  zdravé tkáně. 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Metoda poskytuje rekonstrukci vnitřní struktury měkkých tkání na základě měření odpovědi na kompresi z povrchu těla. Tyto vlastnosti závisí mj. na jejich mikroskopické i makroskopické organizaci. 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Tkáně navíc vykazují vedle pevnosti a pružnosti též viskoelastické a </a:t>
            </a:r>
            <a:r>
              <a:rPr lang="cs-CZ" sz="2400" dirty="0" err="1"/>
              <a:t>poroelastické</a:t>
            </a:r>
            <a:r>
              <a:rPr lang="cs-CZ" sz="2400" dirty="0"/>
              <a:t> vlastnosti (</a:t>
            </a:r>
            <a:r>
              <a:rPr lang="cs-CZ" sz="2400" dirty="0" err="1"/>
              <a:t>poroelasticita</a:t>
            </a:r>
            <a:r>
              <a:rPr lang="cs-CZ" sz="2400" dirty="0"/>
              <a:t> je specifická pružnost porézních materiálů, jejichž póry vyplňuje kapalina). 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63AFDE2-A991-4C09-A21E-BA7D1E453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13CF-600B-4F65-91C7-2900D1047A1D}" type="slidenum">
              <a:rPr lang="cs-CZ" altLang="cs-CZ" smtClean="0"/>
              <a:pPr/>
              <a:t>50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98133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3D1D2E-ED78-4675-BF67-8D3679B01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656" y="339434"/>
            <a:ext cx="10753200" cy="451576"/>
          </a:xfrm>
        </p:spPr>
        <p:txBody>
          <a:bodyPr/>
          <a:lstStyle/>
          <a:p>
            <a:r>
              <a:rPr lang="cs-CZ" dirty="0"/>
              <a:t>Elastografie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998EBE-43D3-489C-8C7D-563392100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656" y="1032642"/>
            <a:ext cx="10515558" cy="4525963"/>
          </a:xfrm>
        </p:spPr>
        <p:txBody>
          <a:bodyPr/>
          <a:lstStyle/>
          <a:p>
            <a:r>
              <a:rPr lang="cs-CZ" sz="2000" dirty="0"/>
              <a:t>Bylo vypracováno několik UZ </a:t>
            </a:r>
            <a:r>
              <a:rPr lang="cs-CZ" sz="2000" dirty="0" err="1"/>
              <a:t>elastografických</a:t>
            </a:r>
            <a:r>
              <a:rPr lang="cs-CZ" sz="2000" dirty="0"/>
              <a:t> metod: </a:t>
            </a:r>
          </a:p>
          <a:p>
            <a:r>
              <a:rPr lang="cs-CZ" sz="2000" b="1" dirty="0"/>
              <a:t>Statická kompresivní elastografie </a:t>
            </a:r>
            <a:r>
              <a:rPr lang="cs-CZ" sz="2000" dirty="0"/>
              <a:t>(</a:t>
            </a:r>
            <a:r>
              <a:rPr lang="cs-CZ" sz="2000" dirty="0" err="1"/>
              <a:t>Strain</a:t>
            </a:r>
            <a:r>
              <a:rPr lang="cs-CZ" sz="2000" dirty="0"/>
              <a:t>-Stress Elastography), při níž byla deformace tkáně vyvolána tlakem vyšetřovací sondy. </a:t>
            </a:r>
          </a:p>
          <a:p>
            <a:r>
              <a:rPr lang="cs-CZ" sz="2000" b="1" dirty="0"/>
              <a:t>Elastografie impulzem akustické radiační síly </a:t>
            </a:r>
            <a:r>
              <a:rPr lang="cs-CZ" sz="2000" dirty="0"/>
              <a:t>(</a:t>
            </a:r>
            <a:r>
              <a:rPr lang="cs-CZ" sz="2000" dirty="0" err="1"/>
              <a:t>Acoustic</a:t>
            </a:r>
            <a:r>
              <a:rPr lang="cs-CZ" sz="2000" dirty="0"/>
              <a:t> </a:t>
            </a:r>
            <a:r>
              <a:rPr lang="cs-CZ" sz="2000" dirty="0" err="1"/>
              <a:t>Radiation</a:t>
            </a:r>
            <a:r>
              <a:rPr lang="cs-CZ" sz="2000" dirty="0"/>
              <a:t> </a:t>
            </a:r>
            <a:r>
              <a:rPr lang="cs-CZ" sz="2000" dirty="0" err="1"/>
              <a:t>Forced</a:t>
            </a:r>
            <a:r>
              <a:rPr lang="cs-CZ" sz="2000" dirty="0"/>
              <a:t> Impulse Elastography), u níž byl tlak vyvolán silným impulzem radiační síly ultrazvuku.  </a:t>
            </a:r>
          </a:p>
          <a:p>
            <a:r>
              <a:rPr lang="cs-CZ" sz="2000" dirty="0"/>
              <a:t>V současné době dominuje v </a:t>
            </a:r>
            <a:r>
              <a:rPr lang="cs-CZ" sz="2000" dirty="0" err="1"/>
              <a:t>elastografii</a:t>
            </a:r>
            <a:r>
              <a:rPr lang="cs-CZ" sz="2000" dirty="0"/>
              <a:t> technika </a:t>
            </a:r>
            <a:r>
              <a:rPr lang="cs-CZ" sz="2000" b="1" dirty="0"/>
              <a:t>elastografie střižnými vlnami </a:t>
            </a:r>
            <a:r>
              <a:rPr lang="cs-CZ" sz="2000" dirty="0"/>
              <a:t>(SWE – </a:t>
            </a:r>
            <a:r>
              <a:rPr lang="cs-CZ" sz="2000" i="1" dirty="0" err="1"/>
              <a:t>Shear</a:t>
            </a:r>
            <a:r>
              <a:rPr lang="cs-CZ" sz="2000" i="1" dirty="0"/>
              <a:t> </a:t>
            </a:r>
            <a:r>
              <a:rPr lang="cs-CZ" sz="2000" i="1" dirty="0" err="1"/>
              <a:t>Wave</a:t>
            </a:r>
            <a:r>
              <a:rPr lang="cs-CZ" sz="2000" i="1" dirty="0"/>
              <a:t> Elastography</a:t>
            </a:r>
            <a:r>
              <a:rPr lang="cs-CZ" sz="2000" dirty="0"/>
              <a:t>), která místo tlakového účinku sondy využívá radiační síly ultrazvukové vlny – viz obr. Komprese se dosahuje poměrně dlouhými opakovanými fokusovanými impulzy podél zobrazovací linie, které dávají vznik akustickým střižným (příčným) vlnám, které se šíří mnohem pomaleji než podélné a jejichž rychlost je úměrná elasticitě tkáně (</a:t>
            </a:r>
            <a:r>
              <a:rPr lang="cs-CZ" sz="2000" dirty="0" err="1"/>
              <a:t>Youngovu</a:t>
            </a:r>
            <a:r>
              <a:rPr lang="cs-CZ" sz="2000" dirty="0"/>
              <a:t> modulu). Částice prostředí se pohybují s amplitudou jen několika mikrometrů a zobrazení tohoto pohybu vyžaduje speciální zobrazovací mód, označovaný jako supersonické zobrazení, jehož základem je ultrarychlé zpracování obrazu (5000–20000 snímků/s). Na rozdíl od předešlé metody je informace o tkáňové elasticitě kvantitativní a barevná škála je kalibrována v </a:t>
            </a:r>
            <a:r>
              <a:rPr lang="cs-CZ" sz="2000" dirty="0" err="1"/>
              <a:t>kPa</a:t>
            </a:r>
            <a:r>
              <a:rPr lang="cs-CZ" sz="2000" dirty="0"/>
              <a:t>.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70AD95C-DFB7-479B-B0DD-78CCBA9BF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B8AB-0D96-45DE-B391-ABCD832E3513}" type="slidenum">
              <a:rPr lang="cs-CZ" altLang="cs-CZ" smtClean="0"/>
              <a:pPr/>
              <a:t>51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07518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508A04-8A7B-48CC-B561-ADE4FE4B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/>
          <a:lstStyle/>
          <a:p>
            <a:r>
              <a:rPr lang="cs-CZ" dirty="0"/>
              <a:t>Elastografie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F4A478-723C-4A28-9589-EED4012C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B8AB-0D96-45DE-B391-ABCD832E3513}" type="slidenum">
              <a:rPr lang="cs-CZ" altLang="cs-CZ" smtClean="0"/>
              <a:pPr/>
              <a:t>52</a:t>
            </a:fld>
            <a:endParaRPr lang="cs-CZ" altLang="cs-CZ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1A99343-8615-4ECC-A21D-6341F60EE8A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8" y="894383"/>
            <a:ext cx="7272808" cy="445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A54C7D46-ECE4-42E9-9802-6CB295E5B37F}"/>
              </a:ext>
            </a:extLst>
          </p:cNvPr>
          <p:cNvSpPr/>
          <p:nvPr/>
        </p:nvSpPr>
        <p:spPr>
          <a:xfrm>
            <a:off x="1744717" y="5658818"/>
            <a:ext cx="8996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dirty="0">
                <a:ea typeface="Times New Roman" panose="02020603050405020304" pitchFamily="18" charset="0"/>
              </a:rPr>
              <a:t>SWE elastografie fantomu se dvěma oblastmi různé elasticity. V horní části </a:t>
            </a:r>
            <a:r>
              <a:rPr lang="cs-CZ" dirty="0" err="1">
                <a:ea typeface="Times New Roman" panose="02020603050405020304" pitchFamily="18" charset="0"/>
              </a:rPr>
              <a:t>elastogram</a:t>
            </a:r>
            <a:r>
              <a:rPr lang="cs-CZ" dirty="0">
                <a:ea typeface="Times New Roman" panose="02020603050405020304" pitchFamily="18" charset="0"/>
              </a:rPr>
              <a:t>, v dolní části šedý ultrazvukový obraz.</a:t>
            </a:r>
          </a:p>
        </p:txBody>
      </p:sp>
    </p:spTree>
    <p:extLst>
      <p:ext uri="{BB962C8B-B14F-4D97-AF65-F5344CB8AC3E}">
        <p14:creationId xmlns:p14="http://schemas.microsoft.com/office/powerpoint/2010/main" val="39717767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číslo snímku 5">
            <a:extLst>
              <a:ext uri="{FF2B5EF4-FFF2-40B4-BE49-F238E27FC236}">
                <a16:creationId xmlns:a16="http://schemas.microsoft.com/office/drawing/2014/main" id="{7D8896DA-DE80-4895-8712-35FB0F25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880C61-4D4C-4538-A71E-DDFF41FF7345}" type="slidenum">
              <a:rPr lang="cs-CZ" altLang="cs-CZ" b="0"/>
              <a:pPr eaLnBrk="1" hangingPunct="1"/>
              <a:t>53</a:t>
            </a:fld>
            <a:endParaRPr lang="cs-CZ" altLang="cs-CZ" b="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689F4495-3DC4-4081-B9F3-967A744FC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587375"/>
          </a:xfrm>
        </p:spPr>
        <p:txBody>
          <a:bodyPr/>
          <a:lstStyle/>
          <a:p>
            <a:pPr eaLnBrk="1" hangingPunct="1"/>
            <a:r>
              <a:rPr lang="cs-CZ" altLang="cs-CZ" sz="4000" b="1" dirty="0"/>
              <a:t>Ultrazvuková denzitometrie</a:t>
            </a:r>
            <a:endParaRPr lang="en-US" altLang="cs-CZ" sz="4000" b="1" dirty="0"/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1C7D10E1-93DB-448F-BD74-42A5FAE27C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50124" y="1412876"/>
            <a:ext cx="8944304" cy="4968875"/>
          </a:xfrm>
          <a:solidFill>
            <a:schemeClr val="bg1">
              <a:alpha val="59999"/>
            </a:schemeClr>
          </a:solidFill>
        </p:spPr>
        <p:txBody>
          <a:bodyPr/>
          <a:lstStyle/>
          <a:p>
            <a:pPr marL="0" indent="179388" eaLnBrk="1" hangingPunct="1">
              <a:lnSpc>
                <a:spcPct val="80000"/>
              </a:lnSpc>
              <a:buFontTx/>
              <a:buNone/>
            </a:pPr>
            <a:r>
              <a:rPr lang="cs-CZ" altLang="cs-CZ" sz="2400" dirty="0"/>
              <a:t>Je založena na měření rychlosti UZ v kosti i na stanovení útlumu UZ v kosti</a:t>
            </a:r>
            <a:r>
              <a:rPr lang="en-GB" altLang="cs-CZ" sz="2400" dirty="0"/>
              <a:t>. </a:t>
            </a:r>
            <a:r>
              <a:rPr lang="cs-CZ" altLang="cs-CZ" sz="2400" dirty="0"/>
              <a:t>Na rozdíl od rentgenových metod, ultrazvuková denzitometrie poskytuje také informaci o struktuře kosti a její pružnosti</a:t>
            </a:r>
            <a:r>
              <a:rPr lang="en-GB" altLang="cs-CZ" sz="2400" dirty="0"/>
              <a:t>.</a:t>
            </a:r>
            <a:endParaRPr lang="cs-CZ" altLang="cs-CZ" sz="2400" dirty="0"/>
          </a:p>
          <a:p>
            <a:pPr marL="0" indent="179388" eaLnBrk="1" hangingPunct="1">
              <a:lnSpc>
                <a:spcPct val="80000"/>
              </a:lnSpc>
              <a:buFontTx/>
              <a:buNone/>
            </a:pPr>
            <a:endParaRPr lang="en-GB" altLang="cs-CZ" sz="1200" dirty="0"/>
          </a:p>
          <a:p>
            <a:pPr marL="0" indent="179388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Rychlost šíření UZ závisí na hustotě a elasticitě prostředí</a:t>
            </a:r>
            <a:r>
              <a:rPr lang="en-GB" altLang="cs-CZ" sz="2400" dirty="0"/>
              <a:t>. </a:t>
            </a:r>
            <a:r>
              <a:rPr lang="cs-CZ" altLang="cs-CZ" sz="2400" dirty="0"/>
              <a:t>Přední strana kosti holenní a zadní strana patní kosti se často využívají jako místa pro měření</a:t>
            </a:r>
            <a:r>
              <a:rPr lang="en-GB" altLang="cs-CZ" sz="2400" dirty="0"/>
              <a:t>. </a:t>
            </a:r>
            <a:r>
              <a:rPr lang="cs-CZ" altLang="cs-CZ" sz="2400" dirty="0"/>
              <a:t>Rychlost UZ je dána podílem změřené vzdálenosti a doby průchodu ultrazvuku kostí.</a:t>
            </a:r>
          </a:p>
          <a:p>
            <a:pPr marL="0" indent="179388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GB" altLang="cs-CZ" sz="1200" dirty="0"/>
          </a:p>
          <a:p>
            <a:pPr marL="0" indent="179388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Útlum UZ závisí na fyzikálních vlastnostech daného prostředí a frekvenci použitého UZ</a:t>
            </a:r>
            <a:r>
              <a:rPr lang="en-GB" altLang="cs-CZ" sz="2400" dirty="0"/>
              <a:t>. </a:t>
            </a:r>
            <a:r>
              <a:rPr lang="cs-CZ" altLang="cs-CZ" sz="2400" dirty="0"/>
              <a:t>Pro frekvence v oblasti </a:t>
            </a:r>
            <a:r>
              <a:rPr lang="en-GB" altLang="cs-CZ" sz="2400" dirty="0"/>
              <a:t>0</a:t>
            </a:r>
            <a:r>
              <a:rPr lang="cs-CZ" altLang="cs-CZ" sz="2400" dirty="0"/>
              <a:t>,</a:t>
            </a:r>
            <a:r>
              <a:rPr lang="en-GB" altLang="cs-CZ" sz="2400" dirty="0"/>
              <a:t>1 - 1 MHz</a:t>
            </a:r>
            <a:r>
              <a:rPr lang="cs-CZ" altLang="cs-CZ" sz="2400" dirty="0"/>
              <a:t> je tato závislost téměř lineární</a:t>
            </a:r>
            <a:r>
              <a:rPr lang="en-GB" altLang="cs-CZ" sz="2400" dirty="0"/>
              <a:t>. </a:t>
            </a:r>
            <a:r>
              <a:rPr lang="cs-CZ" altLang="cs-CZ" sz="2400" dirty="0"/>
              <a:t>Útlum je vyjadřován běžně v jednotkách</a:t>
            </a:r>
            <a:r>
              <a:rPr lang="en-GB" altLang="cs-CZ" sz="2400" dirty="0"/>
              <a:t> dB/MHz/cm.</a:t>
            </a:r>
            <a:endParaRPr lang="cs-CZ" altLang="cs-CZ" sz="2400" dirty="0"/>
          </a:p>
          <a:p>
            <a:pPr marL="0" indent="179388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Klinický význam: diagnostika osteoporózy</a:t>
            </a:r>
            <a:endParaRPr lang="en-GB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1986962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číslo snímku 5">
            <a:extLst>
              <a:ext uri="{FF2B5EF4-FFF2-40B4-BE49-F238E27FC236}">
                <a16:creationId xmlns:a16="http://schemas.microsoft.com/office/drawing/2014/main" id="{CFB49BC1-4246-49E8-957D-7FC1BCC17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2B5014-C179-4B4C-94B4-8332EF7D5F8F}" type="slidenum">
              <a:rPr lang="cs-CZ" altLang="cs-CZ" b="0"/>
              <a:pPr eaLnBrk="1" hangingPunct="1"/>
              <a:t>54</a:t>
            </a:fld>
            <a:endParaRPr lang="cs-CZ" altLang="cs-CZ" b="0"/>
          </a:p>
        </p:txBody>
      </p:sp>
      <p:sp>
        <p:nvSpPr>
          <p:cNvPr id="63491" name="Rectangle 4">
            <a:extLst>
              <a:ext uri="{FF2B5EF4-FFF2-40B4-BE49-F238E27FC236}">
                <a16:creationId xmlns:a16="http://schemas.microsoft.com/office/drawing/2014/main" id="{C43A0CF3-EE32-424A-A3ED-6727E42F7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Ultrazvuková denzitometrie</a:t>
            </a:r>
          </a:p>
        </p:txBody>
      </p:sp>
      <p:pic>
        <p:nvPicPr>
          <p:cNvPr id="63492" name="Picture 5" descr="densitometr">
            <a:extLst>
              <a:ext uri="{FF2B5EF4-FFF2-40B4-BE49-F238E27FC236}">
                <a16:creationId xmlns:a16="http://schemas.microsoft.com/office/drawing/2014/main" id="{A9A1B6D4-4C84-4509-B9E8-F26781E0DD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1313" y="1332829"/>
            <a:ext cx="4162370" cy="4361535"/>
          </a:xfrm>
          <a:noFill/>
        </p:spPr>
      </p:pic>
      <p:sp>
        <p:nvSpPr>
          <p:cNvPr id="63493" name="Text Box 7">
            <a:extLst>
              <a:ext uri="{FF2B5EF4-FFF2-40B4-BE49-F238E27FC236}">
                <a16:creationId xmlns:a16="http://schemas.microsoft.com/office/drawing/2014/main" id="{65A66CF3-6E0F-4C0A-8550-ED410BB85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89" y="5875338"/>
            <a:ext cx="180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cs-CZ" sz="1400"/>
          </a:p>
        </p:txBody>
      </p:sp>
      <p:sp>
        <p:nvSpPr>
          <p:cNvPr id="63494" name="Text Box 8">
            <a:extLst>
              <a:ext uri="{FF2B5EF4-FFF2-40B4-BE49-F238E27FC236}">
                <a16:creationId xmlns:a16="http://schemas.microsoft.com/office/drawing/2014/main" id="{06424C20-7F71-4FC7-BAD7-93F837AB9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548" y="5952243"/>
            <a:ext cx="5348288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800" dirty="0"/>
              <a:t>Ultrazvuková denzitometrie patní kosti</a:t>
            </a:r>
          </a:p>
        </p:txBody>
      </p:sp>
    </p:spTree>
    <p:extLst>
      <p:ext uri="{BB962C8B-B14F-4D97-AF65-F5344CB8AC3E}">
        <p14:creationId xmlns:p14="http://schemas.microsoft.com/office/powerpoint/2010/main" val="10044923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B36BFD4B-B90A-4FAF-BE0E-0926F5D15F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92313" y="2492375"/>
            <a:ext cx="8151812" cy="1143000"/>
          </a:xfrm>
          <a:solidFill>
            <a:schemeClr val="bg1">
              <a:alpha val="70195"/>
            </a:schemeClr>
          </a:solidFill>
        </p:spPr>
        <p:txBody>
          <a:bodyPr/>
          <a:lstStyle/>
          <a:p>
            <a:pPr eaLnBrk="1" hangingPunct="1"/>
            <a:r>
              <a:rPr lang="cs-CZ" altLang="en-GB" sz="3200" b="1" dirty="0"/>
              <a:t>Bezpečnost pacientů</a:t>
            </a:r>
            <a:r>
              <a:rPr lang="en-GB" altLang="en-GB" sz="3200" b="1" dirty="0"/>
              <a:t>: </a:t>
            </a:r>
            <a:r>
              <a:rPr lang="cs-CZ" altLang="en-GB" sz="3200" b="1" dirty="0"/>
              <a:t>snižování „dávek“ ultrazvuku</a:t>
            </a:r>
            <a:br>
              <a:rPr lang="cs-CZ" altLang="en-GB" sz="3200" b="1" dirty="0"/>
            </a:br>
            <a:r>
              <a:rPr lang="cs-CZ" altLang="en-GB" sz="1800" b="1" dirty="0"/>
              <a:t>(viz též přednášku o biologických účincích ultrazvuku)</a:t>
            </a:r>
            <a:endParaRPr lang="en-GB" alt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6049689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číslo snímku 5">
            <a:extLst>
              <a:ext uri="{FF2B5EF4-FFF2-40B4-BE49-F238E27FC236}">
                <a16:creationId xmlns:a16="http://schemas.microsoft.com/office/drawing/2014/main" id="{E189B247-B4CE-44DA-A844-F033B52AE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ED31C70-D050-4383-89C7-DAE22E47DD5F}" type="slidenum">
              <a:rPr lang="cs-CZ" altLang="cs-CZ" b="0"/>
              <a:pPr eaLnBrk="1" hangingPunct="1"/>
              <a:t>56</a:t>
            </a:fld>
            <a:endParaRPr lang="cs-CZ" altLang="cs-CZ" b="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9128422A-E400-455D-978C-F007875106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7772400" cy="685800"/>
          </a:xfrm>
        </p:spPr>
        <p:txBody>
          <a:bodyPr/>
          <a:lstStyle/>
          <a:p>
            <a:pPr algn="l" eaLnBrk="1" hangingPunct="1"/>
            <a:r>
              <a:rPr lang="cs-CZ" altLang="en-GB" sz="2800" b="1"/>
              <a:t>Uvážlivé používání ultrazvuku</a:t>
            </a:r>
            <a:endParaRPr lang="en-GB" altLang="en-GB" sz="2800" b="1"/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C0C7D00-021E-46D9-8328-6B754D13E4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4911" y="990600"/>
            <a:ext cx="9743090" cy="2004807"/>
          </a:xfrm>
          <a:solidFill>
            <a:schemeClr val="bg1">
              <a:alpha val="59999"/>
            </a:schemeClr>
          </a:solidFill>
        </p:spPr>
        <p:txBody>
          <a:bodyPr/>
          <a:lstStyle/>
          <a:p>
            <a:pPr marL="449263" indent="-449263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en-GB" sz="2400" dirty="0"/>
              <a:t>UZ nemá ionizační účinky, avšak protože mnohé biologické účinky UZ nebyly dosud zcela prozkoumány</a:t>
            </a:r>
            <a:r>
              <a:rPr lang="en-GB" altLang="en-GB" sz="2400" dirty="0"/>
              <a:t>, </a:t>
            </a:r>
            <a:r>
              <a:rPr lang="cs-CZ" altLang="en-GB" sz="2400" dirty="0"/>
              <a:t>je doporučováno používat UZ s opatrností.</a:t>
            </a:r>
          </a:p>
          <a:p>
            <a:pPr marL="449263" indent="-449263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GB" sz="2400" dirty="0"/>
              <a:t>ALARA – </a:t>
            </a:r>
            <a:r>
              <a:rPr lang="en-GB" altLang="en-GB" sz="2400" i="1" dirty="0"/>
              <a:t>as low as reasonably achievable</a:t>
            </a:r>
            <a:r>
              <a:rPr lang="en-GB" altLang="en-GB" sz="2400" dirty="0"/>
              <a:t> </a:t>
            </a:r>
            <a:r>
              <a:rPr lang="cs-CZ" altLang="en-GB" sz="2400" dirty="0"/>
              <a:t>– tak nízké, jaké lze rozumně dosáhnout </a:t>
            </a:r>
            <a:r>
              <a:rPr lang="en-GB" altLang="en-GB" sz="2400" dirty="0"/>
              <a:t>(expo</a:t>
            </a:r>
            <a:r>
              <a:rPr lang="cs-CZ" altLang="en-GB" sz="2400" dirty="0" err="1"/>
              <a:t>zice</a:t>
            </a:r>
            <a:r>
              <a:rPr lang="en-GB" altLang="en-GB" sz="2400" dirty="0"/>
              <a:t>)</a:t>
            </a:r>
            <a:endParaRPr lang="cs-CZ" altLang="en-GB" sz="2400" dirty="0"/>
          </a:p>
          <a:p>
            <a:pPr marL="449263" indent="-449263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en-GB" sz="2400" dirty="0"/>
              <a:t>V praxi znamená „uvážlivé používání“ </a:t>
            </a:r>
            <a:r>
              <a:rPr lang="cs-CZ" altLang="en-GB" sz="2400" b="1" dirty="0"/>
              <a:t>zdůvodněnost a optimalizaci</a:t>
            </a:r>
            <a:endParaRPr lang="en-GB" altLang="en-GB" sz="2400" b="1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D4D873A-A7A6-4B7B-B851-150B45E06047}"/>
              </a:ext>
            </a:extLst>
          </p:cNvPr>
          <p:cNvSpPr txBox="1">
            <a:spLocks noChangeArrowheads="1"/>
          </p:cNvSpPr>
          <p:nvPr/>
        </p:nvSpPr>
        <p:spPr>
          <a:xfrm>
            <a:off x="2057401" y="3636806"/>
            <a:ext cx="496351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en-GB" sz="3200" kern="0" dirty="0"/>
              <a:t>Výstupní výkon měniče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FD3924D-48DA-4A01-B264-6108096FEE78}"/>
              </a:ext>
            </a:extLst>
          </p:cNvPr>
          <p:cNvSpPr txBox="1">
            <a:spLocks noChangeArrowheads="1"/>
          </p:cNvSpPr>
          <p:nvPr/>
        </p:nvSpPr>
        <p:spPr>
          <a:xfrm>
            <a:off x="924911" y="4407042"/>
            <a:ext cx="9984828" cy="1317898"/>
          </a:xfrm>
          <a:prstGeom prst="rect">
            <a:avLst/>
          </a:prstGeom>
          <a:solidFill>
            <a:schemeClr val="bg1">
              <a:alpha val="59999"/>
            </a:schemeClr>
          </a:solidFill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en-GB" sz="2400" kern="0" dirty="0"/>
              <a:t>U každého přístroje může být jiný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en-GB" sz="2400" kern="0" dirty="0"/>
              <a:t>Zvyšuje se, přejdeme-li od běžného zobrazení B k barevnému zobrazení toku.</a:t>
            </a:r>
            <a:r>
              <a:rPr lang="en-GB" altLang="en-GB" sz="2400" kern="0" dirty="0"/>
              <a:t> </a:t>
            </a:r>
            <a:endParaRPr lang="cs-CZ" alt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299917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číslo snímku 5">
            <a:extLst>
              <a:ext uri="{FF2B5EF4-FFF2-40B4-BE49-F238E27FC236}">
                <a16:creationId xmlns:a16="http://schemas.microsoft.com/office/drawing/2014/main" id="{1CED4C72-57EA-46F4-AC7E-C8B4ABFB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285D3B-8DB6-4DA1-ADBC-154C5B2827F5}" type="slidenum">
              <a:rPr lang="cs-CZ" altLang="cs-CZ" b="0"/>
              <a:pPr eaLnBrk="1" hangingPunct="1"/>
              <a:t>57</a:t>
            </a:fld>
            <a:endParaRPr lang="cs-CZ" altLang="cs-CZ" b="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9493B4B1-66BC-41C0-82C2-C5DEF1184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8386" y="466361"/>
            <a:ext cx="3662814" cy="451576"/>
          </a:xfrm>
        </p:spPr>
        <p:txBody>
          <a:bodyPr/>
          <a:lstStyle/>
          <a:p>
            <a:pPr algn="l" eaLnBrk="1" hangingPunct="1"/>
            <a:r>
              <a:rPr lang="cs-CZ" altLang="en-GB" sz="3600" b="1" dirty="0"/>
              <a:t>Indikátory rizika</a:t>
            </a:r>
            <a:endParaRPr lang="en-GB" altLang="en-GB" sz="3600" dirty="0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9ABF408D-CCB7-4EF0-9B63-93EC1623B8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8386" y="1484314"/>
            <a:ext cx="9043714" cy="4681537"/>
          </a:xfrm>
          <a:solidFill>
            <a:schemeClr val="bg1">
              <a:alpha val="59999"/>
            </a:schemeClr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800" dirty="0"/>
              <a:t>Aby bylo možno vyhnout se nebezpečným expozicím, byly zavedeny dva indexy. Jejich hodnoty (různé pro různé orgány) jsou často zobrazovány na obrazovce přístroje a neměly by být překračovány.</a:t>
            </a:r>
            <a:endParaRPr lang="cs-CZ" altLang="en-GB" sz="28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en-GB" sz="2800" dirty="0"/>
              <a:t>Tepelný index (TI): Vyjadřuje možný nárůst teploty za předpokladu neměnné polohy měniče. Rozlišujeme:</a:t>
            </a:r>
          </a:p>
          <a:p>
            <a:pPr lvl="2">
              <a:lnSpc>
                <a:spcPct val="100000"/>
              </a:lnSpc>
            </a:pPr>
            <a:r>
              <a:rPr lang="cs-CZ" altLang="en-GB" sz="1800" dirty="0"/>
              <a:t>TIS: pro průchod UZ měkkou tkání</a:t>
            </a:r>
          </a:p>
          <a:p>
            <a:pPr lvl="2">
              <a:lnSpc>
                <a:spcPct val="100000"/>
              </a:lnSpc>
            </a:pPr>
            <a:r>
              <a:rPr lang="cs-CZ" altLang="en-GB" sz="1800" dirty="0"/>
              <a:t>TIB: nachází-li se v blízkosti ohniska svazku kost</a:t>
            </a:r>
          </a:p>
          <a:p>
            <a:pPr lvl="2">
              <a:lnSpc>
                <a:spcPct val="100000"/>
              </a:lnSpc>
            </a:pPr>
            <a:r>
              <a:rPr lang="cs-CZ" altLang="en-GB" sz="1800" dirty="0"/>
              <a:t>TIC: lebka (blízký povrch kosti)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en-GB" sz="2800" dirty="0"/>
              <a:t>Mechanický index (MI): měřítko možných mechanických (kavitačních) biologických účinků</a:t>
            </a:r>
          </a:p>
        </p:txBody>
      </p:sp>
    </p:spTree>
    <p:extLst>
      <p:ext uri="{BB962C8B-B14F-4D97-AF65-F5344CB8AC3E}">
        <p14:creationId xmlns:p14="http://schemas.microsoft.com/office/powerpoint/2010/main" val="71772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číslo snímku 3">
            <a:extLst>
              <a:ext uri="{FF2B5EF4-FFF2-40B4-BE49-F238E27FC236}">
                <a16:creationId xmlns:a16="http://schemas.microsoft.com/office/drawing/2014/main" id="{EF2916CE-5D6C-4499-ADB2-F225B9D1E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105805-430D-409D-8A2D-160F24458048}" type="slidenum">
              <a:rPr lang="cs-CZ" altLang="cs-CZ" b="0"/>
              <a:pPr eaLnBrk="1" hangingPunct="1"/>
              <a:t>58</a:t>
            </a:fld>
            <a:endParaRPr lang="cs-CZ" altLang="cs-CZ" b="0"/>
          </a:p>
        </p:txBody>
      </p:sp>
      <p:sp>
        <p:nvSpPr>
          <p:cNvPr id="69636" name="Text Box 2">
            <a:extLst>
              <a:ext uri="{FF2B5EF4-FFF2-40B4-BE49-F238E27FC236}">
                <a16:creationId xmlns:a16="http://schemas.microsoft.com/office/drawing/2014/main" id="{36BC0AC4-445A-4245-8877-6F8B3B4E6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390927"/>
            <a:ext cx="4895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600" dirty="0">
                <a:solidFill>
                  <a:srgbClr val="0000DC"/>
                </a:solidFill>
              </a:rPr>
              <a:t>Podrobněji k </a:t>
            </a:r>
            <a:r>
              <a:rPr lang="en-US" altLang="cs-CZ" sz="3600" dirty="0">
                <a:solidFill>
                  <a:srgbClr val="0000DC"/>
                </a:solidFill>
              </a:rPr>
              <a:t>TI a MI</a:t>
            </a:r>
            <a:endParaRPr lang="en-GB" altLang="cs-CZ" sz="3600" dirty="0">
              <a:solidFill>
                <a:srgbClr val="0000DC"/>
              </a:solidFill>
            </a:endParaRPr>
          </a:p>
        </p:txBody>
      </p:sp>
      <p:sp>
        <p:nvSpPr>
          <p:cNvPr id="69637" name="Text Box 3">
            <a:extLst>
              <a:ext uri="{FF2B5EF4-FFF2-40B4-BE49-F238E27FC236}">
                <a16:creationId xmlns:a16="http://schemas.microsoft.com/office/drawing/2014/main" id="{C8A0291B-FE41-4811-BBBE-6AFE95955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913" y="1548916"/>
            <a:ext cx="8135937" cy="21236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200" dirty="0">
                <a:solidFill>
                  <a:srgbClr val="FF3300"/>
                </a:solidFill>
              </a:rPr>
              <a:t>Tepelný index</a:t>
            </a:r>
            <a:r>
              <a:rPr lang="cs-CZ" altLang="cs-CZ" sz="2200" b="0" dirty="0"/>
              <a:t> – výstupní výkon přístroje dělený výkonem, který by způsobil zvýšení teploty o jeden stupeň za podmínek minimálních ztrát tepla (bez průtoku krve).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200" dirty="0">
                <a:solidFill>
                  <a:srgbClr val="FF3300"/>
                </a:solidFill>
              </a:rPr>
              <a:t>Mechanický index</a:t>
            </a:r>
            <a:r>
              <a:rPr lang="cs-CZ" altLang="cs-CZ" sz="2200" b="0" i="1" dirty="0"/>
              <a:t> - </a:t>
            </a:r>
            <a:r>
              <a:rPr lang="cs-CZ" altLang="cs-CZ" sz="2200" b="0" dirty="0"/>
              <a:t>pro posouzení kavitací podmíněného rizika, zvýšené nebezpečí při použití </a:t>
            </a:r>
            <a:r>
              <a:rPr lang="cs-CZ" altLang="cs-CZ" sz="2200" b="0" dirty="0" err="1"/>
              <a:t>echokontrastních</a:t>
            </a:r>
            <a:r>
              <a:rPr lang="cs-CZ" altLang="cs-CZ" sz="2200" b="0" dirty="0"/>
              <a:t> prostředků: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9D397A81-2E70-42A6-8794-0496E48ED137}"/>
                  </a:ext>
                </a:extLst>
              </p:cNvPr>
              <p:cNvSpPr txBox="1"/>
              <p:nvPr/>
            </p:nvSpPr>
            <p:spPr>
              <a:xfrm>
                <a:off x="4188372" y="3672574"/>
                <a:ext cx="3379076" cy="7454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4000" b="0" i="1" smtClean="0">
                          <a:latin typeface="Cambria Math" panose="02040503050406030204" pitchFamily="18" charset="0"/>
                        </a:rPr>
                        <m:t>𝑀𝐼</m:t>
                      </m:r>
                      <m:r>
                        <a:rPr lang="cs-CZ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cs-CZ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4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4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4000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9D397A81-2E70-42A6-8794-0496E48ED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372" y="3672574"/>
                <a:ext cx="3379076" cy="7454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ovéPole 2">
            <a:extLst>
              <a:ext uri="{FF2B5EF4-FFF2-40B4-BE49-F238E27FC236}">
                <a16:creationId xmlns:a16="http://schemas.microsoft.com/office/drawing/2014/main" id="{FC5AB5E0-C048-4C6E-B6F0-F063E117D3ED}"/>
              </a:ext>
            </a:extLst>
          </p:cNvPr>
          <p:cNvSpPr txBox="1"/>
          <p:nvPr/>
        </p:nvSpPr>
        <p:spPr>
          <a:xfrm>
            <a:off x="2135189" y="4832030"/>
            <a:ext cx="8177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latin typeface="+mn-lt"/>
              </a:rPr>
              <a:t>kde </a:t>
            </a:r>
            <a:r>
              <a:rPr lang="cs-CZ" i="1" dirty="0">
                <a:latin typeface="+mn-lt"/>
              </a:rPr>
              <a:t>P</a:t>
            </a:r>
            <a:r>
              <a:rPr lang="cs-CZ" dirty="0">
                <a:latin typeface="+mn-lt"/>
              </a:rPr>
              <a:t> je negativní amplituda akustického tlaku a </a:t>
            </a:r>
            <a:r>
              <a:rPr lang="cs-CZ" i="1" dirty="0">
                <a:latin typeface="+mn-lt"/>
              </a:rPr>
              <a:t>f</a:t>
            </a:r>
            <a:r>
              <a:rPr lang="cs-CZ" dirty="0">
                <a:latin typeface="+mn-lt"/>
              </a:rPr>
              <a:t> je frekvence ultrazvuku udaná v MHz.</a:t>
            </a:r>
            <a:endParaRPr lang="en-GB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84807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číslo snímku 5">
            <a:extLst>
              <a:ext uri="{FF2B5EF4-FFF2-40B4-BE49-F238E27FC236}">
                <a16:creationId xmlns:a16="http://schemas.microsoft.com/office/drawing/2014/main" id="{A5FACEE9-F03E-4BCB-8956-CC8CDD4D2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9B7F25-2E8B-4451-BCE9-A7C5CAD41755}" type="slidenum">
              <a:rPr lang="cs-CZ" altLang="cs-CZ" b="0"/>
              <a:pPr eaLnBrk="1" hangingPunct="1"/>
              <a:t>59</a:t>
            </a:fld>
            <a:endParaRPr lang="cs-CZ" altLang="cs-CZ" b="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DC38506A-810D-48FC-9C5A-CD0BDED34E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0" y="260350"/>
            <a:ext cx="3754438" cy="1143000"/>
          </a:xfrm>
        </p:spPr>
        <p:txBody>
          <a:bodyPr/>
          <a:lstStyle/>
          <a:p>
            <a:pPr algn="l" eaLnBrk="1" hangingPunct="1"/>
            <a:r>
              <a:rPr lang="cs-CZ" altLang="en-GB" sz="3200" b="1"/>
              <a:t>Zdůvodněnost</a:t>
            </a:r>
            <a:endParaRPr lang="en-GB" altLang="en-GB" sz="3200" b="1"/>
          </a:p>
        </p:txBody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757EA0CB-57EB-49DD-B1AE-737484DF8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8214" y="2276475"/>
            <a:ext cx="7775575" cy="2808288"/>
          </a:xfrm>
          <a:solidFill>
            <a:schemeClr val="bg1">
              <a:alpha val="59999"/>
            </a:scheme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en-GB" dirty="0"/>
              <a:t>Žádné komerční demonstrace na lidech</a:t>
            </a:r>
            <a:endParaRPr lang="en-GB" altLang="en-GB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en-GB" dirty="0"/>
              <a:t>Žádný výcvik na studentech</a:t>
            </a:r>
            <a:endParaRPr lang="en-GB" altLang="en-GB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en-GB" dirty="0"/>
              <a:t>Žádná</a:t>
            </a:r>
            <a:r>
              <a:rPr lang="en-GB" altLang="en-GB" dirty="0"/>
              <a:t> </a:t>
            </a:r>
            <a:r>
              <a:rPr lang="cs-CZ" altLang="en-GB" dirty="0"/>
              <a:t>„ultrazvuková videa na památku“</a:t>
            </a:r>
            <a:r>
              <a:rPr lang="en-GB" altLang="en-GB" dirty="0"/>
              <a:t> </a:t>
            </a:r>
            <a:r>
              <a:rPr lang="cs-CZ" altLang="en-GB" dirty="0"/>
              <a:t>nebo nadměrné používání v porodnictví</a:t>
            </a:r>
            <a:endParaRPr lang="en-GB" altLang="en-GB" dirty="0"/>
          </a:p>
        </p:txBody>
      </p:sp>
    </p:spTree>
    <p:extLst>
      <p:ext uri="{BB962C8B-B14F-4D97-AF65-F5344CB8AC3E}">
        <p14:creationId xmlns:p14="http://schemas.microsoft.com/office/powerpoint/2010/main" val="3377968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6">
            <a:extLst>
              <a:ext uri="{FF2B5EF4-FFF2-40B4-BE49-F238E27FC236}">
                <a16:creationId xmlns:a16="http://schemas.microsoft.com/office/drawing/2014/main" id="{96290980-7DF9-4F3C-AF48-387835E1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914735E-580F-4B09-B271-70C47E8E79D2}" type="slidenum">
              <a:rPr lang="cs-CZ" altLang="cs-CZ" b="0"/>
              <a:pPr eaLnBrk="1" hangingPunct="1"/>
              <a:t>6</a:t>
            </a:fld>
            <a:endParaRPr lang="cs-CZ" altLang="cs-CZ" b="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A78B52C3-DAC7-4EE3-A97A-37A8FAEA5B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5" y="260350"/>
            <a:ext cx="6173676" cy="703289"/>
          </a:xfrm>
        </p:spPr>
        <p:txBody>
          <a:bodyPr/>
          <a:lstStyle/>
          <a:p>
            <a:pPr algn="l" eaLnBrk="1" hangingPunct="1"/>
            <a:r>
              <a:rPr lang="cs-CZ" altLang="cs-CZ" sz="3200" b="1" dirty="0">
                <a:solidFill>
                  <a:srgbClr val="0000DC"/>
                </a:solidFill>
              </a:rPr>
              <a:t>Akustické parametry prostředí</a:t>
            </a:r>
            <a:endParaRPr lang="en-GB" altLang="cs-CZ" sz="3200" b="1" dirty="0">
              <a:solidFill>
                <a:srgbClr val="0000DC"/>
              </a:solidFill>
            </a:endParaRP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0F0BFEC2-34F2-47C3-836C-72D3D53F66F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46915" y="1269206"/>
            <a:ext cx="7416800" cy="4319587"/>
          </a:xfrm>
          <a:solidFill>
            <a:schemeClr val="bg1">
              <a:alpha val="59999"/>
            </a:schemeClr>
          </a:solidFill>
        </p:spPr>
        <p:txBody>
          <a:bodyPr/>
          <a:lstStyle/>
          <a:p>
            <a:pPr marL="0" indent="0" eaLnBrk="1" hangingPunct="1">
              <a:lnSpc>
                <a:spcPct val="100000"/>
              </a:lnSpc>
              <a:buClr>
                <a:srgbClr val="FF3300"/>
              </a:buClr>
              <a:buFontTx/>
              <a:buNone/>
            </a:pPr>
            <a:r>
              <a:rPr lang="cs-CZ" altLang="cs-CZ" sz="2400" b="1" dirty="0">
                <a:solidFill>
                  <a:srgbClr val="FF3300"/>
                </a:solidFill>
              </a:rPr>
              <a:t>Rychlost</a:t>
            </a:r>
            <a:r>
              <a:rPr lang="en-GB" altLang="cs-CZ" sz="2400" dirty="0"/>
              <a:t> </a:t>
            </a:r>
            <a:r>
              <a:rPr lang="cs-CZ" altLang="cs-CZ" sz="2400" dirty="0"/>
              <a:t>UZ</a:t>
            </a:r>
            <a:r>
              <a:rPr lang="en-GB" altLang="cs-CZ" sz="2400" dirty="0"/>
              <a:t> </a:t>
            </a:r>
            <a:r>
              <a:rPr lang="en-GB" altLang="cs-CZ" sz="2400" i="1" dirty="0"/>
              <a:t>c</a:t>
            </a:r>
            <a:r>
              <a:rPr lang="en-GB" altLang="cs-CZ" sz="2400" dirty="0"/>
              <a:t> </a:t>
            </a:r>
            <a:r>
              <a:rPr lang="cs-CZ" altLang="cs-CZ" sz="2400" dirty="0"/>
              <a:t>závisí na pružnosti a hustotě prostředí.</a:t>
            </a:r>
            <a:endParaRPr lang="en-GB" altLang="cs-CZ" sz="2400" dirty="0"/>
          </a:p>
          <a:p>
            <a:pPr marL="0" indent="0" eaLnBrk="1" hangingPunct="1">
              <a:lnSpc>
                <a:spcPct val="100000"/>
              </a:lnSpc>
              <a:buClr>
                <a:srgbClr val="FF3300"/>
              </a:buClr>
              <a:buFontTx/>
              <a:buNone/>
            </a:pPr>
            <a:endParaRPr lang="cs-CZ" altLang="cs-CZ" sz="2400" b="1" dirty="0"/>
          </a:p>
          <a:p>
            <a:pPr marL="0" indent="0" eaLnBrk="1" hangingPunct="1">
              <a:lnSpc>
                <a:spcPct val="100000"/>
              </a:lnSpc>
              <a:buClr>
                <a:srgbClr val="FF3300"/>
              </a:buClr>
              <a:buFontTx/>
              <a:buNone/>
            </a:pPr>
            <a:endParaRPr lang="cs-CZ" altLang="cs-CZ" sz="2400" b="1" dirty="0"/>
          </a:p>
          <a:p>
            <a:pPr marL="0" indent="0" eaLnBrk="1" hangingPunct="1">
              <a:lnSpc>
                <a:spcPct val="100000"/>
              </a:lnSpc>
              <a:buClr>
                <a:srgbClr val="FF3300"/>
              </a:buClr>
              <a:buFontTx/>
              <a:buNone/>
            </a:pPr>
            <a:endParaRPr lang="cs-CZ" altLang="cs-CZ" sz="2400" b="1" dirty="0"/>
          </a:p>
          <a:p>
            <a:pPr marL="0" indent="0" eaLnBrk="1" hangingPunct="1">
              <a:lnSpc>
                <a:spcPct val="100000"/>
              </a:lnSpc>
              <a:buClr>
                <a:srgbClr val="FF3300"/>
              </a:buClr>
              <a:buFontTx/>
              <a:buNone/>
            </a:pPr>
            <a:endParaRPr lang="cs-CZ" altLang="cs-CZ" sz="2400" b="1" dirty="0"/>
          </a:p>
          <a:p>
            <a:pPr marL="0" indent="0" eaLnBrk="1" hangingPunct="1">
              <a:lnSpc>
                <a:spcPct val="100000"/>
              </a:lnSpc>
              <a:buClr>
                <a:srgbClr val="FF3300"/>
              </a:buClr>
              <a:buFontTx/>
              <a:buNone/>
            </a:pPr>
            <a:endParaRPr lang="cs-CZ" altLang="cs-CZ" sz="2400" b="1" dirty="0"/>
          </a:p>
          <a:p>
            <a:pPr marL="0" indent="0" eaLnBrk="1" hangingPunct="1">
              <a:lnSpc>
                <a:spcPct val="100000"/>
              </a:lnSpc>
              <a:buClr>
                <a:srgbClr val="FF3300"/>
              </a:buClr>
              <a:buFontTx/>
              <a:buNone/>
            </a:pPr>
            <a:endParaRPr lang="cs-CZ" altLang="cs-CZ" sz="2400" b="1" dirty="0"/>
          </a:p>
          <a:p>
            <a:pPr marL="0" indent="0" eaLnBrk="1" hangingPunct="1">
              <a:lnSpc>
                <a:spcPct val="100000"/>
              </a:lnSpc>
              <a:buClr>
                <a:srgbClr val="FF3300"/>
              </a:buClr>
              <a:buFontTx/>
              <a:buNone/>
            </a:pPr>
            <a:r>
              <a:rPr lang="en-GB" altLang="cs-CZ" sz="2400" b="1" dirty="0"/>
              <a:t>               </a:t>
            </a:r>
          </a:p>
          <a:p>
            <a:pPr marL="0" indent="0" eaLnBrk="1" hangingPunct="1">
              <a:lnSpc>
                <a:spcPct val="100000"/>
              </a:lnSpc>
              <a:buClr>
                <a:srgbClr val="FF3300"/>
              </a:buClr>
              <a:buFontTx/>
              <a:buNone/>
            </a:pPr>
            <a:r>
              <a:rPr lang="en-GB" altLang="cs-CZ" sz="2400" i="1" dirty="0"/>
              <a:t>K</a:t>
            </a:r>
            <a:r>
              <a:rPr lang="en-GB" altLang="cs-CZ" sz="2400" dirty="0"/>
              <a:t> -  </a:t>
            </a:r>
            <a:r>
              <a:rPr lang="en-GB" altLang="cs-CZ" sz="2400" dirty="0" err="1"/>
              <a:t>modul</a:t>
            </a:r>
            <a:r>
              <a:rPr lang="cs-CZ" altLang="cs-CZ" sz="2400" dirty="0"/>
              <a:t> objemové pružnosti, </a:t>
            </a:r>
            <a:r>
              <a:rPr lang="el-GR" altLang="cs-CZ" sz="2400" i="1" dirty="0">
                <a:latin typeface="+mj-lt"/>
              </a:rPr>
              <a:t>ρ</a:t>
            </a:r>
            <a:r>
              <a:rPr lang="cs-CZ" altLang="cs-CZ" sz="2400" dirty="0">
                <a:latin typeface="+mj-lt"/>
              </a:rPr>
              <a:t> –</a:t>
            </a:r>
            <a:r>
              <a:rPr lang="en-GB" altLang="cs-CZ" sz="2400" dirty="0">
                <a:latin typeface="+mj-lt"/>
              </a:rPr>
              <a:t> </a:t>
            </a:r>
            <a:r>
              <a:rPr lang="cs-CZ" altLang="cs-CZ" sz="2400" dirty="0"/>
              <a:t>hustota prostředí</a:t>
            </a:r>
            <a:r>
              <a:rPr lang="en-GB" altLang="cs-CZ" sz="2400" dirty="0"/>
              <a:t>: </a:t>
            </a:r>
          </a:p>
          <a:p>
            <a:pPr marL="0" indent="0" eaLnBrk="1" hangingPunct="1">
              <a:lnSpc>
                <a:spcPct val="100000"/>
              </a:lnSpc>
              <a:buClr>
                <a:srgbClr val="FF3300"/>
              </a:buClr>
              <a:buFontTx/>
              <a:buNone/>
            </a:pPr>
            <a:r>
              <a:rPr lang="cs-CZ" altLang="cs-CZ" sz="2400" dirty="0"/>
              <a:t>ve vodě a v měkkých tkáních </a:t>
            </a:r>
            <a:r>
              <a:rPr lang="cs-CZ" altLang="cs-CZ" sz="2400" i="1" dirty="0"/>
              <a:t>c</a:t>
            </a:r>
            <a:r>
              <a:rPr lang="cs-CZ" altLang="cs-CZ" sz="2400" dirty="0"/>
              <a:t> = </a:t>
            </a:r>
            <a:r>
              <a:rPr lang="en-GB" altLang="cs-CZ" sz="2400" dirty="0"/>
              <a:t>1500</a:t>
            </a:r>
            <a:r>
              <a:rPr lang="cs-CZ" altLang="cs-CZ" sz="2400" dirty="0"/>
              <a:t> až </a:t>
            </a:r>
            <a:r>
              <a:rPr lang="en-GB" altLang="cs-CZ" sz="2400" dirty="0"/>
              <a:t>1600 m·s</a:t>
            </a:r>
            <a:r>
              <a:rPr lang="en-GB" altLang="cs-CZ" sz="2400" baseline="30000" dirty="0"/>
              <a:t>-1</a:t>
            </a:r>
            <a:r>
              <a:rPr lang="en-GB" altLang="cs-CZ" sz="2400" dirty="0"/>
              <a:t>, </a:t>
            </a:r>
            <a:r>
              <a:rPr lang="cs-CZ" altLang="cs-CZ" sz="2400" dirty="0"/>
              <a:t>v kostech</a:t>
            </a:r>
            <a:r>
              <a:rPr lang="en-GB" altLang="cs-CZ" sz="2400" dirty="0"/>
              <a:t> </a:t>
            </a:r>
            <a:r>
              <a:rPr lang="cs-CZ" altLang="cs-CZ" sz="2400" dirty="0"/>
              <a:t>kolem </a:t>
            </a:r>
            <a:r>
              <a:rPr lang="en-GB" altLang="cs-CZ" sz="2400" dirty="0"/>
              <a:t>3600 m·s</a:t>
            </a:r>
            <a:r>
              <a:rPr lang="en-GB" altLang="cs-CZ" sz="2400" baseline="30000" dirty="0"/>
              <a:t>-1</a:t>
            </a:r>
          </a:p>
        </p:txBody>
      </p:sp>
      <p:graphicFrame>
        <p:nvGraphicFramePr>
          <p:cNvPr id="10245" name="Object 4">
            <a:extLst>
              <a:ext uri="{FF2B5EF4-FFF2-40B4-BE49-F238E27FC236}">
                <a16:creationId xmlns:a16="http://schemas.microsoft.com/office/drawing/2014/main" id="{135E122B-BF90-45BF-B0D0-9D60FA80FF19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23860960"/>
              </p:ext>
            </p:extLst>
          </p:nvPr>
        </p:nvGraphicFramePr>
        <p:xfrm>
          <a:off x="3135313" y="1892300"/>
          <a:ext cx="3887787" cy="213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079500" imgH="469900" progId="Equation.3">
                  <p:embed/>
                </p:oleObj>
              </mc:Choice>
              <mc:Fallback>
                <p:oleObj name="Rovnice" r:id="rId3" imgW="1079500" imgH="469900" progId="Equation.3">
                  <p:embed/>
                  <p:pic>
                    <p:nvPicPr>
                      <p:cNvPr id="10245" name="Object 4">
                        <a:extLst>
                          <a:ext uri="{FF2B5EF4-FFF2-40B4-BE49-F238E27FC236}">
                            <a16:creationId xmlns:a16="http://schemas.microsoft.com/office/drawing/2014/main" id="{135E122B-BF90-45BF-B0D0-9D60FA80FF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313" y="1892300"/>
                        <a:ext cx="3887787" cy="2132013"/>
                      </a:xfrm>
                      <a:prstGeom prst="rect">
                        <a:avLst/>
                      </a:prstGeom>
                      <a:solidFill>
                        <a:schemeClr val="bg1">
                          <a:alpha val="59999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38513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číslo snímku 5">
            <a:extLst>
              <a:ext uri="{FF2B5EF4-FFF2-40B4-BE49-F238E27FC236}">
                <a16:creationId xmlns:a16="http://schemas.microsoft.com/office/drawing/2014/main" id="{243A31D8-DE4E-49E1-9ACF-66DA0A478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2E3E96-EE38-4C92-828C-63BEAC408F7C}" type="slidenum">
              <a:rPr lang="cs-CZ" altLang="cs-CZ" b="0"/>
              <a:pPr eaLnBrk="1" hangingPunct="1"/>
              <a:t>60</a:t>
            </a:fld>
            <a:endParaRPr lang="cs-CZ" altLang="cs-CZ" b="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CD2AD876-B1A9-4600-BF90-2CC2BBEC52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925910" cy="706821"/>
          </a:xfrm>
        </p:spPr>
        <p:txBody>
          <a:bodyPr/>
          <a:lstStyle/>
          <a:p>
            <a:pPr algn="l" eaLnBrk="1" hangingPunct="1"/>
            <a:r>
              <a:rPr lang="cs-CZ" altLang="en-GB" sz="3600" b="1" dirty="0"/>
              <a:t>Optimalizace ultrazvukové expozice</a:t>
            </a:r>
            <a:endParaRPr lang="en-GB" altLang="en-GB" sz="3600" b="1" dirty="0"/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2A3D1515-2C1E-47C8-92FA-1D95F21B91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557338"/>
            <a:ext cx="8458200" cy="4968006"/>
          </a:xfrm>
          <a:solidFill>
            <a:schemeClr val="bg1">
              <a:alpha val="59999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GB" sz="2000" dirty="0"/>
              <a:t>Minimalizace</a:t>
            </a:r>
            <a:r>
              <a:rPr lang="en-GB" altLang="en-GB" sz="2000" dirty="0"/>
              <a:t> TI  a MI a</a:t>
            </a:r>
            <a:r>
              <a:rPr lang="cs-CZ" altLang="en-GB" sz="2000" dirty="0"/>
              <a:t> používání správných indexů</a:t>
            </a:r>
            <a:r>
              <a:rPr lang="en-GB" altLang="en-GB" sz="2000" dirty="0"/>
              <a:t> (TIS, TIB, TIC)</a:t>
            </a:r>
            <a:endParaRPr lang="cs-CZ" altLang="en-GB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GB" altLang="en-GB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GB" sz="2000" dirty="0"/>
              <a:t>Ověřování akustického výkonu podle manuálu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GB" altLang="en-GB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GB" sz="2000" dirty="0"/>
              <a:t>Používat spíše většího zesílení přijímaného signálu spíše než vyšších výstupních výkonů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GB" altLang="en-GB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GB" sz="2000" dirty="0"/>
              <a:t>Vyšetřování zahájit s nízkým výkonem, teprve v případě nutnosti jej postupně zvyšovat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en-GB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GB" sz="2000" dirty="0"/>
              <a:t>Vyhýbat se opakovanému vyšetřování a snižovat expoziční časy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GB" altLang="en-GB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GB" sz="2000" dirty="0"/>
              <a:t>Nesetrvávat se sondou v jediné poloze!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GB" altLang="en-GB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GB" sz="2000" dirty="0"/>
              <a:t>Větší opatrnost při používání kontrastních prostředků, protože zvyšují riziko kavitace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GB" altLang="en-GB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en-GB" sz="2000" dirty="0"/>
              <a:t>Pravidelná kontrola kvality ultrazvukových přístrojů</a:t>
            </a:r>
            <a:endParaRPr lang="en-GB" altLang="en-GB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GB" alt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16930570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4D875A9C-2B62-47B5-91D1-E76FC47DCA3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80138" y="404814"/>
            <a:ext cx="7448112" cy="5976937"/>
          </a:xfrm>
        </p:spPr>
        <p:txBody>
          <a:bodyPr/>
          <a:lstStyle/>
          <a:p>
            <a:pPr algn="l" eaLnBrk="1" hangingPunct="1"/>
            <a:r>
              <a:rPr lang="cs-CZ" altLang="cs-CZ" sz="2800" dirty="0">
                <a:solidFill>
                  <a:srgbClr val="0000DC"/>
                </a:solidFill>
              </a:rPr>
              <a:t>Autoři</a:t>
            </a:r>
            <a:r>
              <a:rPr lang="en-GB" altLang="cs-CZ" sz="2800" dirty="0">
                <a:solidFill>
                  <a:srgbClr val="0000DC"/>
                </a:solidFill>
              </a:rPr>
              <a:t>: </a:t>
            </a:r>
            <a:br>
              <a:rPr lang="en-GB" altLang="cs-CZ" sz="2800" dirty="0">
                <a:solidFill>
                  <a:srgbClr val="B2B2B2"/>
                </a:solidFill>
              </a:rPr>
            </a:br>
            <a:r>
              <a:rPr lang="en-GB" altLang="cs-CZ" sz="2800" b="1" dirty="0">
                <a:solidFill>
                  <a:schemeClr val="tx1"/>
                </a:solidFill>
              </a:rPr>
              <a:t>Vojtěch Mornstein</a:t>
            </a:r>
            <a:r>
              <a:rPr lang="cs-CZ" altLang="cs-CZ" sz="2800" b="1" dirty="0">
                <a:solidFill>
                  <a:schemeClr val="tx1"/>
                </a:solidFill>
              </a:rPr>
              <a:t>, Ivo Hrazdira, </a:t>
            </a:r>
            <a:r>
              <a:rPr lang="en-GB" altLang="cs-CZ" sz="2800" b="1" dirty="0">
                <a:solidFill>
                  <a:schemeClr val="tx1"/>
                </a:solidFill>
              </a:rPr>
              <a:t>Pavel </a:t>
            </a:r>
            <a:r>
              <a:rPr lang="en-GB" altLang="cs-CZ" sz="2800" b="1" dirty="0" err="1">
                <a:solidFill>
                  <a:schemeClr val="tx1"/>
                </a:solidFill>
              </a:rPr>
              <a:t>Grec</a:t>
            </a:r>
            <a:r>
              <a:rPr lang="en-GB" altLang="cs-CZ" sz="2800" b="1" dirty="0">
                <a:solidFill>
                  <a:schemeClr val="tx1"/>
                </a:solidFill>
              </a:rPr>
              <a:t> </a:t>
            </a:r>
            <a:br>
              <a:rPr lang="cs-CZ" altLang="cs-CZ" sz="2800" dirty="0">
                <a:solidFill>
                  <a:srgbClr val="DDDDDD"/>
                </a:solidFill>
              </a:rPr>
            </a:br>
            <a:br>
              <a:rPr lang="en-GB" altLang="cs-CZ" sz="2800" dirty="0">
                <a:solidFill>
                  <a:srgbClr val="DDDDDD"/>
                </a:solidFill>
              </a:rPr>
            </a:br>
            <a:r>
              <a:rPr lang="cs-CZ" altLang="cs-CZ" sz="2800" dirty="0"/>
              <a:t>Obsahová spolupráce</a:t>
            </a:r>
            <a:r>
              <a:rPr lang="en-GB" altLang="cs-CZ" sz="2800" dirty="0"/>
              <a:t>: </a:t>
            </a:r>
            <a:br>
              <a:rPr lang="en-GB" altLang="cs-CZ" sz="2800" dirty="0">
                <a:solidFill>
                  <a:srgbClr val="DDDDDD"/>
                </a:solidFill>
              </a:rPr>
            </a:br>
            <a:r>
              <a:rPr lang="en-GB" altLang="cs-CZ" sz="2800" b="1" dirty="0">
                <a:solidFill>
                  <a:schemeClr val="tx1"/>
                </a:solidFill>
              </a:rPr>
              <a:t>Carmel J. Caruana</a:t>
            </a:r>
            <a:br>
              <a:rPr lang="en-GB" altLang="cs-CZ" sz="2800" dirty="0">
                <a:solidFill>
                  <a:srgbClr val="DDDDDD"/>
                </a:solidFill>
              </a:rPr>
            </a:br>
            <a:br>
              <a:rPr lang="en-GB" altLang="cs-CZ" sz="2800" dirty="0">
                <a:solidFill>
                  <a:srgbClr val="DDDDDD"/>
                </a:solidFill>
              </a:rPr>
            </a:br>
            <a:br>
              <a:rPr lang="cs-CZ" altLang="cs-CZ" sz="2800" dirty="0">
                <a:solidFill>
                  <a:srgbClr val="DDDDDD"/>
                </a:solidFill>
              </a:rPr>
            </a:br>
            <a:r>
              <a:rPr lang="cs-CZ" altLang="cs-CZ" sz="2800" dirty="0">
                <a:solidFill>
                  <a:srgbClr val="0000DC"/>
                </a:solidFill>
              </a:rPr>
              <a:t>Grafika</a:t>
            </a:r>
            <a:r>
              <a:rPr lang="en-GB" altLang="cs-CZ" sz="2800" dirty="0">
                <a:solidFill>
                  <a:srgbClr val="0000DC"/>
                </a:solidFill>
              </a:rPr>
              <a:t>: </a:t>
            </a:r>
            <a:br>
              <a:rPr lang="en-GB" altLang="cs-CZ" sz="2800" dirty="0">
                <a:solidFill>
                  <a:srgbClr val="B2B2B2"/>
                </a:solidFill>
              </a:rPr>
            </a:br>
            <a:r>
              <a:rPr lang="en-GB" altLang="cs-CZ" sz="2800" b="1" dirty="0">
                <a:solidFill>
                  <a:schemeClr val="tx1"/>
                </a:solidFill>
              </a:rPr>
              <a:t>Lucie Mornsteinová</a:t>
            </a:r>
            <a:br>
              <a:rPr lang="en-GB" altLang="cs-CZ" sz="2800" dirty="0">
                <a:solidFill>
                  <a:srgbClr val="DDDDDD"/>
                </a:solidFill>
              </a:rPr>
            </a:br>
            <a:br>
              <a:rPr lang="en-GB" altLang="cs-CZ" sz="2800" dirty="0">
                <a:solidFill>
                  <a:srgbClr val="DDDDDD"/>
                </a:solidFill>
              </a:rPr>
            </a:br>
            <a:r>
              <a:rPr lang="cs-CZ" altLang="cs-CZ" sz="2800" dirty="0">
                <a:solidFill>
                  <a:srgbClr val="0000DC"/>
                </a:solidFill>
              </a:rPr>
              <a:t>Poslední revize</a:t>
            </a:r>
            <a:r>
              <a:rPr lang="en-GB" altLang="cs-CZ" sz="2800" dirty="0">
                <a:solidFill>
                  <a:schemeClr val="tx1"/>
                </a:solidFill>
              </a:rPr>
              <a:t>:</a:t>
            </a:r>
            <a:r>
              <a:rPr lang="cs-CZ" altLang="cs-CZ" sz="2800" dirty="0">
                <a:solidFill>
                  <a:schemeClr val="tx1"/>
                </a:solidFill>
              </a:rPr>
              <a:t> září 2024</a:t>
            </a:r>
            <a:endParaRPr lang="en-GB" altLang="cs-CZ" sz="2800" dirty="0">
              <a:solidFill>
                <a:schemeClr val="tx1"/>
              </a:solidFill>
            </a:endParaRP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2D6045C3-2EA7-4679-9C9D-F089AC401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3261" y="5117249"/>
            <a:ext cx="3317875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800" dirty="0">
                <a:solidFill>
                  <a:srgbClr val="5F5F5F"/>
                </a:solidFill>
              </a:rPr>
              <a:t>http://www.freehotgame.com</a:t>
            </a:r>
          </a:p>
        </p:txBody>
      </p:sp>
      <p:pic>
        <p:nvPicPr>
          <p:cNvPr id="114693" name="Picture 5" descr="Bad%20Hair%20Day">
            <a:extLst>
              <a:ext uri="{FF2B5EF4-FFF2-40B4-BE49-F238E27FC236}">
                <a16:creationId xmlns:a16="http://schemas.microsoft.com/office/drawing/2014/main" id="{5FDA7E47-0884-4975-B766-68661619E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690" y="1890712"/>
            <a:ext cx="3182446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00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" presetID="8" presetClass="emph" presetSubtype="0" accel="50000" decel="50000" fill="hold" grpId="1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1800000">
                                      <p:cBhvr>
                                        <p:cTn id="12" dur="2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49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0.0 -4.04624E-6 L 1.3151 1.72532 " pathEditMode="fixed" rAng="0" ptsTypes="AA">
                                      <p:cBhvr>
                                        <p:cTn id="15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47" y="86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0" grpId="1"/>
      <p:bldP spid="114690" grpId="2"/>
      <p:bldP spid="1146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číslo snímku 7">
            <a:extLst>
              <a:ext uri="{FF2B5EF4-FFF2-40B4-BE49-F238E27FC236}">
                <a16:creationId xmlns:a16="http://schemas.microsoft.com/office/drawing/2014/main" id="{66FF8672-2250-472A-9DFB-A763C47B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B32A15-A0C9-4F77-A819-5B8237A464AB}" type="slidenum">
              <a:rPr lang="cs-CZ" altLang="cs-CZ" b="0"/>
              <a:pPr eaLnBrk="1" hangingPunct="1"/>
              <a:t>7</a:t>
            </a:fld>
            <a:endParaRPr lang="cs-CZ" altLang="cs-CZ" b="0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77FB1ECA-A8CF-4FE7-8423-C8AD2E1BD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1268414"/>
            <a:ext cx="8876472" cy="4967287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 dirty="0">
                <a:solidFill>
                  <a:srgbClr val="FF3300"/>
                </a:solidFill>
              </a:rPr>
              <a:t>Útlum</a:t>
            </a:r>
            <a:r>
              <a:rPr lang="en-GB" altLang="cs-CZ" sz="2400" dirty="0"/>
              <a:t> </a:t>
            </a:r>
            <a:r>
              <a:rPr lang="en-GB" altLang="cs-CZ" sz="2400" b="0" dirty="0"/>
              <a:t>U</a:t>
            </a:r>
            <a:r>
              <a:rPr lang="cs-CZ" altLang="cs-CZ" sz="2400" b="0" dirty="0"/>
              <a:t>Z vyjadřuje pokles amplitudy (rovinné) vlny podél její dráhy</a:t>
            </a:r>
            <a:r>
              <a:rPr lang="en-GB" altLang="cs-CZ" sz="2400" b="0" dirty="0"/>
              <a:t>. </a:t>
            </a:r>
            <a:r>
              <a:rPr lang="cs-CZ" altLang="cs-CZ" sz="2400" dirty="0"/>
              <a:t>Závisí na frekvenci</a:t>
            </a:r>
            <a:endParaRPr lang="en-GB" altLang="cs-CZ" sz="2400" dirty="0"/>
          </a:p>
          <a:p>
            <a:pPr eaLnBrk="1" hangingPunct="1">
              <a:spcBef>
                <a:spcPct val="0"/>
              </a:spcBef>
            </a:pPr>
            <a:endParaRPr lang="en-GB" altLang="cs-CZ" sz="2400" dirty="0"/>
          </a:p>
          <a:p>
            <a:pPr eaLnBrk="1" hangingPunct="1">
              <a:spcBef>
                <a:spcPct val="0"/>
              </a:spcBef>
            </a:pPr>
            <a:r>
              <a:rPr lang="en-GB" altLang="cs-CZ" sz="2400" dirty="0"/>
              <a:t>       </a:t>
            </a:r>
            <a:r>
              <a:rPr lang="en-GB" altLang="cs-CZ" sz="2800" b="0" dirty="0"/>
              <a:t>I</a:t>
            </a:r>
            <a:r>
              <a:rPr lang="en-GB" altLang="cs-CZ" sz="2800" b="0" baseline="-25000" dirty="0"/>
              <a:t>x</a:t>
            </a:r>
            <a:r>
              <a:rPr lang="en-GB" altLang="cs-CZ" sz="2800" b="0" dirty="0"/>
              <a:t>  =   I</a:t>
            </a:r>
            <a:r>
              <a:rPr lang="en-GB" altLang="cs-CZ" sz="2800" b="0" baseline="-25000" dirty="0"/>
              <a:t>o</a:t>
            </a:r>
            <a:r>
              <a:rPr lang="en-GB" altLang="cs-CZ" sz="2800" b="0" dirty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en-GB" altLang="cs-CZ" sz="2800" b="0" dirty="0"/>
              <a:t>e</a:t>
            </a:r>
            <a:r>
              <a:rPr lang="en-GB" altLang="cs-CZ" sz="2800" b="0" baseline="30000" dirty="0"/>
              <a:t>-2</a:t>
            </a:r>
            <a:r>
              <a:rPr lang="en-GB" altLang="cs-CZ" sz="2800" b="0" baseline="30000" dirty="0">
                <a:latin typeface="Symbol" panose="05050102010706020507" pitchFamily="18" charset="2"/>
              </a:rPr>
              <a:t>a</a:t>
            </a:r>
            <a:r>
              <a:rPr lang="en-GB" altLang="cs-CZ" sz="2800" b="0" baseline="30000" dirty="0"/>
              <a:t>x</a:t>
            </a:r>
            <a:r>
              <a:rPr lang="en-GB" altLang="cs-CZ" sz="2800" baseline="30000" dirty="0"/>
              <a:t> </a:t>
            </a:r>
            <a:r>
              <a:rPr lang="en-GB" altLang="cs-CZ" sz="2800" dirty="0"/>
              <a:t>                   </a:t>
            </a:r>
            <a:r>
              <a:rPr lang="en-GB" altLang="cs-CZ" sz="2800" b="0" dirty="0">
                <a:sym typeface="Symbol" panose="05050102010706020507" pitchFamily="18" charset="2"/>
              </a:rPr>
              <a:t>  =  </a:t>
            </a:r>
            <a:r>
              <a:rPr lang="en-GB" altLang="cs-CZ" sz="2800" b="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·</a:t>
            </a:r>
            <a:r>
              <a:rPr lang="en-GB" altLang="cs-CZ" sz="2800" b="0" dirty="0">
                <a:sym typeface="Symbol" panose="05050102010706020507" pitchFamily="18" charset="2"/>
              </a:rPr>
              <a:t>´f</a:t>
            </a:r>
            <a:r>
              <a:rPr lang="en-GB" altLang="cs-CZ" sz="2800" b="0" baseline="30000" dirty="0">
                <a:sym typeface="Symbol" panose="05050102010706020507" pitchFamily="18" charset="2"/>
              </a:rPr>
              <a:t>2</a:t>
            </a:r>
            <a:endParaRPr lang="cs-CZ" altLang="cs-CZ" sz="2800" b="0" baseline="300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</a:pPr>
            <a:endParaRPr lang="en-GB" altLang="cs-CZ" sz="2800" b="0" baseline="300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</a:pPr>
            <a:endParaRPr lang="en-GB" altLang="cs-CZ" sz="2800" b="0" baseline="30000" dirty="0"/>
          </a:p>
          <a:p>
            <a:pPr eaLnBrk="1" hangingPunct="1">
              <a:spcBef>
                <a:spcPct val="0"/>
              </a:spcBef>
            </a:pPr>
            <a:r>
              <a:rPr lang="en-GB" altLang="cs-CZ" sz="2400" b="0" dirty="0"/>
              <a:t>I</a:t>
            </a:r>
            <a:r>
              <a:rPr lang="en-GB" altLang="cs-CZ" sz="2400" b="0" baseline="-25000" dirty="0"/>
              <a:t>x</a:t>
            </a:r>
            <a:r>
              <a:rPr lang="en-GB" altLang="cs-CZ" sz="2400" b="0" dirty="0"/>
              <a:t> – </a:t>
            </a:r>
            <a:r>
              <a:rPr lang="cs-CZ" altLang="cs-CZ" sz="2400" b="0" dirty="0"/>
              <a:t>výsledná intenzita</a:t>
            </a:r>
            <a:r>
              <a:rPr lang="en-GB" altLang="cs-CZ" sz="2400" b="0" dirty="0"/>
              <a:t>, I</a:t>
            </a:r>
            <a:r>
              <a:rPr lang="en-GB" altLang="cs-CZ" sz="2400" b="0" baseline="-25000" dirty="0"/>
              <a:t>o</a:t>
            </a:r>
            <a:r>
              <a:rPr lang="en-GB" altLang="cs-CZ" sz="2400" b="0" dirty="0"/>
              <a:t> – </a:t>
            </a:r>
            <a:r>
              <a:rPr lang="cs-CZ" altLang="cs-CZ" sz="2400" b="0" dirty="0"/>
              <a:t>počáteční intenzita</a:t>
            </a:r>
            <a:r>
              <a:rPr lang="en-GB" altLang="cs-CZ" sz="2400" b="0" dirty="0"/>
              <a:t>, 2x – </a:t>
            </a:r>
            <a:r>
              <a:rPr lang="cs-CZ" altLang="cs-CZ" sz="2400" b="0" dirty="0"/>
              <a:t>tloušťka vrstvy prostředí</a:t>
            </a:r>
            <a:r>
              <a:rPr lang="en-GB" altLang="cs-CZ" sz="2400" b="0" dirty="0"/>
              <a:t> (</a:t>
            </a:r>
            <a:r>
              <a:rPr lang="cs-CZ" altLang="cs-CZ" sz="2400" b="0" dirty="0"/>
              <a:t>odražené vlny se pohybují po dráze „tam a zpět“</a:t>
            </a:r>
            <a:r>
              <a:rPr lang="en-GB" altLang="cs-CZ" sz="2400" b="0" dirty="0"/>
              <a:t>), </a:t>
            </a:r>
            <a:r>
              <a:rPr lang="en-GB" altLang="cs-CZ" sz="2400" b="0" dirty="0">
                <a:sym typeface="Symbol" panose="05050102010706020507" pitchFamily="18" charset="2"/>
              </a:rPr>
              <a:t></a:t>
            </a:r>
            <a:r>
              <a:rPr lang="en-GB" altLang="cs-CZ" sz="2400" b="0" dirty="0"/>
              <a:t> - </a:t>
            </a:r>
            <a:r>
              <a:rPr lang="cs-CZ" altLang="cs-CZ" sz="2400" b="0" dirty="0"/>
              <a:t>lineární koeficient útlumu</a:t>
            </a:r>
            <a:r>
              <a:rPr lang="en-GB" altLang="cs-CZ" sz="2400" b="0" dirty="0"/>
              <a:t> (</a:t>
            </a:r>
            <a:r>
              <a:rPr lang="cs-CZ" altLang="cs-CZ" sz="2400" b="0" dirty="0"/>
              <a:t>roste s frekvencí</a:t>
            </a:r>
            <a:r>
              <a:rPr lang="en-GB" altLang="cs-CZ" sz="2400" b="0" dirty="0"/>
              <a:t>)</a:t>
            </a:r>
            <a:r>
              <a:rPr lang="cs-CZ" altLang="cs-CZ" sz="2400" b="0" dirty="0"/>
              <a:t>.</a:t>
            </a:r>
            <a:endParaRPr lang="en-GB" altLang="cs-CZ" sz="2400" b="0" dirty="0"/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cs-CZ" altLang="cs-CZ" sz="2400" b="0" dirty="0"/>
              <a:t>Jestliže</a:t>
            </a:r>
            <a:endParaRPr lang="en-GB" altLang="cs-CZ" sz="2400" b="0" dirty="0"/>
          </a:p>
          <a:p>
            <a:pPr algn="ctr"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en-GB" altLang="cs-CZ" sz="2800" b="0" i="1" dirty="0">
                <a:latin typeface="Symbol" panose="05050102010706020507" pitchFamily="18" charset="2"/>
              </a:rPr>
              <a:t>a </a:t>
            </a:r>
            <a:r>
              <a:rPr lang="en-GB" altLang="cs-CZ" sz="2800" b="0" i="1" dirty="0"/>
              <a:t>= </a:t>
            </a:r>
            <a:r>
              <a:rPr lang="en-GB" altLang="cs-CZ" sz="2800" b="0" dirty="0"/>
              <a:t>log</a:t>
            </a:r>
            <a:r>
              <a:rPr lang="en-GB" altLang="cs-CZ" sz="2800" b="0" baseline="-25000" dirty="0"/>
              <a:t>10</a:t>
            </a:r>
            <a:r>
              <a:rPr lang="en-GB" altLang="cs-CZ" sz="2800" b="0" dirty="0"/>
              <a:t>(</a:t>
            </a:r>
            <a:r>
              <a:rPr lang="en-GB" altLang="cs-CZ" sz="2800" b="0" i="1" dirty="0"/>
              <a:t>I</a:t>
            </a:r>
            <a:r>
              <a:rPr lang="en-GB" altLang="cs-CZ" sz="2800" b="0" i="1" baseline="-25000" dirty="0"/>
              <a:t>0</a:t>
            </a:r>
            <a:r>
              <a:rPr lang="en-GB" altLang="cs-CZ" sz="2800" b="0" dirty="0"/>
              <a:t>/</a:t>
            </a:r>
            <a:r>
              <a:rPr lang="en-GB" altLang="cs-CZ" sz="2800" b="0" i="1" dirty="0"/>
              <a:t>I</a:t>
            </a:r>
            <a:r>
              <a:rPr lang="en-GB" altLang="cs-CZ" sz="2800" b="0" i="1" baseline="-25000" dirty="0"/>
              <a:t>X</a:t>
            </a:r>
            <a:r>
              <a:rPr lang="en-GB" altLang="cs-CZ" sz="2800" b="0" dirty="0"/>
              <a:t>)/2</a:t>
            </a:r>
            <a:r>
              <a:rPr lang="en-GB" altLang="cs-CZ" sz="2800" b="0" i="1" dirty="0"/>
              <a:t>x</a:t>
            </a:r>
            <a:r>
              <a:rPr lang="cs-CZ" altLang="cs-CZ" sz="2800" b="0" i="1" dirty="0"/>
              <a:t>,</a:t>
            </a:r>
            <a:endParaRPr lang="en-GB" altLang="cs-CZ" sz="2800" b="0" i="1" dirty="0"/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endParaRPr lang="en-GB" altLang="cs-CZ" sz="2400" b="0" dirty="0"/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cs-CZ" altLang="cs-CZ" sz="2400" b="0" dirty="0"/>
              <a:t>můžeme</a:t>
            </a:r>
            <a:r>
              <a:rPr lang="en-GB" altLang="cs-CZ" sz="2400" b="0" dirty="0"/>
              <a:t> </a:t>
            </a:r>
            <a:r>
              <a:rPr lang="en-GB" altLang="cs-CZ" sz="2400" b="0" dirty="0">
                <a:sym typeface="Symbol" panose="05050102010706020507" pitchFamily="18" charset="2"/>
              </a:rPr>
              <a:t></a:t>
            </a:r>
            <a:r>
              <a:rPr lang="en-GB" altLang="cs-CZ" sz="2400" b="0" dirty="0"/>
              <a:t> </a:t>
            </a:r>
            <a:r>
              <a:rPr lang="cs-CZ" altLang="cs-CZ" sz="2400" b="0" dirty="0"/>
              <a:t>vyjádřit v jednotkách</a:t>
            </a:r>
            <a:r>
              <a:rPr lang="en-GB" altLang="cs-CZ" sz="2400" b="0" dirty="0"/>
              <a:t> </a:t>
            </a:r>
            <a:r>
              <a:rPr lang="en-GB" altLang="cs-CZ" sz="2400" b="0" dirty="0">
                <a:solidFill>
                  <a:srgbClr val="FF3300"/>
                </a:solidFill>
              </a:rPr>
              <a:t>dB/cm</a:t>
            </a:r>
            <a:r>
              <a:rPr lang="en-GB" altLang="cs-CZ" sz="2400" b="0" dirty="0"/>
              <a:t>. </a:t>
            </a:r>
            <a:r>
              <a:rPr lang="cs-CZ" altLang="cs-CZ" sz="2400" b="0" dirty="0"/>
              <a:t>Při </a:t>
            </a:r>
            <a:r>
              <a:rPr lang="en-GB" altLang="cs-CZ" sz="2400" b="0" dirty="0"/>
              <a:t>1 MHz: </a:t>
            </a:r>
            <a:r>
              <a:rPr lang="cs-CZ" altLang="cs-CZ" sz="2400" b="0" dirty="0"/>
              <a:t>sval</a:t>
            </a:r>
            <a:r>
              <a:rPr lang="en-GB" altLang="cs-CZ" sz="2400" b="0" dirty="0"/>
              <a:t> 1</a:t>
            </a:r>
            <a:r>
              <a:rPr lang="cs-CZ" altLang="cs-CZ" sz="2400" b="0" dirty="0"/>
              <a:t>,</a:t>
            </a:r>
            <a:r>
              <a:rPr lang="en-GB" altLang="cs-CZ" sz="2400" b="0" dirty="0"/>
              <a:t>2, </a:t>
            </a:r>
            <a:r>
              <a:rPr lang="cs-CZ" altLang="cs-CZ" sz="2400" b="0" dirty="0"/>
              <a:t>játra</a:t>
            </a:r>
            <a:r>
              <a:rPr lang="en-GB" altLang="cs-CZ" sz="2400" b="0" dirty="0"/>
              <a:t> 0</a:t>
            </a:r>
            <a:r>
              <a:rPr lang="cs-CZ" altLang="cs-CZ" sz="2400" b="0" dirty="0"/>
              <a:t>,</a:t>
            </a:r>
            <a:r>
              <a:rPr lang="en-GB" altLang="cs-CZ" sz="2400" b="0" dirty="0"/>
              <a:t>5, </a:t>
            </a:r>
            <a:r>
              <a:rPr lang="cs-CZ" altLang="cs-CZ" sz="2400" b="0" dirty="0"/>
              <a:t>mozek</a:t>
            </a:r>
            <a:r>
              <a:rPr lang="en-GB" altLang="cs-CZ" sz="2400" b="0" dirty="0"/>
              <a:t> 0</a:t>
            </a:r>
            <a:r>
              <a:rPr lang="cs-CZ" altLang="cs-CZ" sz="2400" b="0" dirty="0"/>
              <a:t>,</a:t>
            </a:r>
            <a:r>
              <a:rPr lang="en-GB" altLang="cs-CZ" sz="2400" b="0" dirty="0"/>
              <a:t>9, </a:t>
            </a:r>
            <a:r>
              <a:rPr lang="cs-CZ" altLang="cs-CZ" sz="2400" b="0" dirty="0"/>
              <a:t>vazivová tkáň</a:t>
            </a:r>
            <a:r>
              <a:rPr lang="en-GB" altLang="cs-CZ" sz="2400" b="0" dirty="0"/>
              <a:t> 2</a:t>
            </a:r>
            <a:r>
              <a:rPr lang="cs-CZ" altLang="cs-CZ" sz="2400" b="0" dirty="0"/>
              <a:t>,</a:t>
            </a:r>
            <a:r>
              <a:rPr lang="en-GB" altLang="cs-CZ" sz="2400" b="0" dirty="0"/>
              <a:t>5, </a:t>
            </a:r>
            <a:r>
              <a:rPr lang="cs-CZ" altLang="cs-CZ" sz="2400" b="0" dirty="0"/>
              <a:t>kost</a:t>
            </a:r>
            <a:r>
              <a:rPr lang="en-GB" altLang="cs-CZ" sz="2400" b="0" dirty="0"/>
              <a:t> 8</a:t>
            </a:r>
            <a:r>
              <a:rPr lang="cs-CZ" altLang="cs-CZ" sz="2400" b="0" dirty="0"/>
              <a:t>,</a:t>
            </a:r>
            <a:r>
              <a:rPr lang="en-GB" altLang="cs-CZ" sz="2400" b="0" dirty="0"/>
              <a:t>0</a:t>
            </a:r>
            <a:r>
              <a:rPr lang="cs-CZ" altLang="cs-CZ" sz="2400" b="0" dirty="0"/>
              <a:t>.</a:t>
            </a:r>
            <a:endParaRPr lang="en-GB" altLang="cs-CZ" sz="2400" b="0" dirty="0"/>
          </a:p>
        </p:txBody>
      </p:sp>
      <p:sp>
        <p:nvSpPr>
          <p:cNvPr id="11268" name="Text Box 2">
            <a:extLst>
              <a:ext uri="{FF2B5EF4-FFF2-40B4-BE49-F238E27FC236}">
                <a16:creationId xmlns:a16="http://schemas.microsoft.com/office/drawing/2014/main" id="{4F6133B4-F8A8-4BEF-8D73-7DA925CDF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858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cs-CZ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9" name="Text Box 4">
            <a:extLst>
              <a:ext uri="{FF2B5EF4-FFF2-40B4-BE49-F238E27FC236}">
                <a16:creationId xmlns:a16="http://schemas.microsoft.com/office/drawing/2014/main" id="{14ACC97C-0170-4A93-B83A-4B0A14D0E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087" y="192405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cs-CZ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0" name="Rectangle 13">
            <a:extLst>
              <a:ext uri="{FF2B5EF4-FFF2-40B4-BE49-F238E27FC236}">
                <a16:creationId xmlns:a16="http://schemas.microsoft.com/office/drawing/2014/main" id="{60298349-6097-49FC-A446-C7A9BBEF6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188913"/>
            <a:ext cx="8064500" cy="863600"/>
          </a:xfrm>
        </p:spPr>
        <p:txBody>
          <a:bodyPr/>
          <a:lstStyle/>
          <a:p>
            <a:pPr algn="l" eaLnBrk="1" hangingPunct="1"/>
            <a:r>
              <a:rPr lang="cs-CZ" altLang="cs-CZ" sz="3200" b="1" dirty="0">
                <a:solidFill>
                  <a:srgbClr val="0000DC"/>
                </a:solidFill>
              </a:rPr>
              <a:t>Akustické parametry prostředí</a:t>
            </a:r>
            <a:endParaRPr lang="en-GB" altLang="cs-CZ" sz="3200" b="1" dirty="0">
              <a:solidFill>
                <a:srgbClr val="0000DC"/>
              </a:solidFill>
            </a:endParaRPr>
          </a:p>
        </p:txBody>
      </p:sp>
      <p:graphicFrame>
        <p:nvGraphicFramePr>
          <p:cNvPr id="11271" name="Object 6">
            <a:extLst>
              <a:ext uri="{FF2B5EF4-FFF2-40B4-BE49-F238E27FC236}">
                <a16:creationId xmlns:a16="http://schemas.microsoft.com/office/drawing/2014/main" id="{BD224745-67DB-48DA-B0B5-EF0131886BE6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698875" y="3248025"/>
          <a:ext cx="1333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11271" name="Object 6">
                        <a:extLst>
                          <a:ext uri="{FF2B5EF4-FFF2-40B4-BE49-F238E27FC236}">
                            <a16:creationId xmlns:a16="http://schemas.microsoft.com/office/drawing/2014/main" id="{BD224745-67DB-48DA-B0B5-EF0131886B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75" y="3248025"/>
                        <a:ext cx="13335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ál 2">
            <a:extLst>
              <a:ext uri="{FF2B5EF4-FFF2-40B4-BE49-F238E27FC236}">
                <a16:creationId xmlns:a16="http://schemas.microsoft.com/office/drawing/2014/main" id="{E5F50C77-1576-421C-A51D-A1A94A113F2B}"/>
              </a:ext>
            </a:extLst>
          </p:cNvPr>
          <p:cNvSpPr/>
          <p:nvPr/>
        </p:nvSpPr>
        <p:spPr bwMode="auto">
          <a:xfrm>
            <a:off x="6188350" y="2335941"/>
            <a:ext cx="1757908" cy="522418"/>
          </a:xfrm>
          <a:prstGeom prst="ellipse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47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6">
            <a:extLst>
              <a:ext uri="{FF2B5EF4-FFF2-40B4-BE49-F238E27FC236}">
                <a16:creationId xmlns:a16="http://schemas.microsoft.com/office/drawing/2014/main" id="{FFB470BB-830F-458B-893F-509D76AB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2CC66A-A44E-44FB-B318-83AB929C73DE}" type="slidenum">
              <a:rPr lang="cs-CZ" altLang="cs-CZ" b="0"/>
              <a:pPr eaLnBrk="1" hangingPunct="1"/>
              <a:t>8</a:t>
            </a:fld>
            <a:endParaRPr lang="cs-CZ" altLang="cs-CZ" b="0"/>
          </a:p>
        </p:txBody>
      </p:sp>
      <p:grpSp>
        <p:nvGrpSpPr>
          <p:cNvPr id="2" name="Group 43">
            <a:extLst>
              <a:ext uri="{FF2B5EF4-FFF2-40B4-BE49-F238E27FC236}">
                <a16:creationId xmlns:a16="http://schemas.microsoft.com/office/drawing/2014/main" id="{32DE4EE5-83AD-4BF4-9D15-8816ED3A96EB}"/>
              </a:ext>
            </a:extLst>
          </p:cNvPr>
          <p:cNvGrpSpPr>
            <a:grpSpLocks/>
          </p:cNvGrpSpPr>
          <p:nvPr/>
        </p:nvGrpSpPr>
        <p:grpSpPr bwMode="auto">
          <a:xfrm>
            <a:off x="7312499" y="1336612"/>
            <a:ext cx="3529012" cy="1957388"/>
            <a:chOff x="2971" y="1162"/>
            <a:chExt cx="2223" cy="1233"/>
          </a:xfrm>
        </p:grpSpPr>
        <p:sp>
          <p:nvSpPr>
            <p:cNvPr id="12306" name="Freeform 22">
              <a:extLst>
                <a:ext uri="{FF2B5EF4-FFF2-40B4-BE49-F238E27FC236}">
                  <a16:creationId xmlns:a16="http://schemas.microsoft.com/office/drawing/2014/main" id="{5F6EEA12-CB4D-40FB-9287-0BD04AE30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1162"/>
              <a:ext cx="175" cy="1233"/>
            </a:xfrm>
            <a:custGeom>
              <a:avLst/>
              <a:gdLst>
                <a:gd name="T0" fmla="*/ 0 w 181"/>
                <a:gd name="T1" fmla="*/ 1233 h 1233"/>
                <a:gd name="T2" fmla="*/ 43 w 181"/>
                <a:gd name="T3" fmla="*/ 8 h 1233"/>
                <a:gd name="T4" fmla="*/ 169 w 181"/>
                <a:gd name="T5" fmla="*/ 1187 h 1233"/>
                <a:gd name="T6" fmla="*/ 0 60000 65536"/>
                <a:gd name="T7" fmla="*/ 0 60000 65536"/>
                <a:gd name="T8" fmla="*/ 0 60000 65536"/>
                <a:gd name="T9" fmla="*/ 0 w 181"/>
                <a:gd name="T10" fmla="*/ 0 h 1233"/>
                <a:gd name="T11" fmla="*/ 181 w 181"/>
                <a:gd name="T12" fmla="*/ 1233 h 1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1233">
                  <a:moveTo>
                    <a:pt x="0" y="1233"/>
                  </a:moveTo>
                  <a:cubicBezTo>
                    <a:pt x="7" y="624"/>
                    <a:pt x="15" y="16"/>
                    <a:pt x="45" y="8"/>
                  </a:cubicBezTo>
                  <a:cubicBezTo>
                    <a:pt x="75" y="0"/>
                    <a:pt x="158" y="990"/>
                    <a:pt x="181" y="1187"/>
                  </a:cubicBezTo>
                </a:path>
              </a:pathLst>
            </a:custGeom>
            <a:noFill/>
            <a:ln w="539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2307" name="Freeform 24">
              <a:extLst>
                <a:ext uri="{FF2B5EF4-FFF2-40B4-BE49-F238E27FC236}">
                  <a16:creationId xmlns:a16="http://schemas.microsoft.com/office/drawing/2014/main" id="{8B4D122D-BE76-4F0E-872F-B085A10D9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609"/>
              <a:ext cx="959" cy="786"/>
            </a:xfrm>
            <a:custGeom>
              <a:avLst/>
              <a:gdLst>
                <a:gd name="T0" fmla="*/ 0 w 998"/>
                <a:gd name="T1" fmla="*/ 740 h 786"/>
                <a:gd name="T2" fmla="*/ 84 w 998"/>
                <a:gd name="T3" fmla="*/ 695 h 786"/>
                <a:gd name="T4" fmla="*/ 168 w 998"/>
                <a:gd name="T5" fmla="*/ 740 h 786"/>
                <a:gd name="T6" fmla="*/ 335 w 998"/>
                <a:gd name="T7" fmla="*/ 740 h 786"/>
                <a:gd name="T8" fmla="*/ 545 w 998"/>
                <a:gd name="T9" fmla="*/ 786 h 786"/>
                <a:gd name="T10" fmla="*/ 712 w 998"/>
                <a:gd name="T11" fmla="*/ 740 h 786"/>
                <a:gd name="T12" fmla="*/ 754 w 998"/>
                <a:gd name="T13" fmla="*/ 559 h 786"/>
                <a:gd name="T14" fmla="*/ 796 w 998"/>
                <a:gd name="T15" fmla="*/ 196 h 786"/>
                <a:gd name="T16" fmla="*/ 838 w 998"/>
                <a:gd name="T17" fmla="*/ 15 h 786"/>
                <a:gd name="T18" fmla="*/ 922 w 998"/>
                <a:gd name="T19" fmla="*/ 287 h 7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98"/>
                <a:gd name="T31" fmla="*/ 0 h 786"/>
                <a:gd name="T32" fmla="*/ 998 w 998"/>
                <a:gd name="T33" fmla="*/ 786 h 7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98" h="786">
                  <a:moveTo>
                    <a:pt x="0" y="740"/>
                  </a:moveTo>
                  <a:cubicBezTo>
                    <a:pt x="30" y="717"/>
                    <a:pt x="61" y="695"/>
                    <a:pt x="91" y="695"/>
                  </a:cubicBezTo>
                  <a:cubicBezTo>
                    <a:pt x="121" y="695"/>
                    <a:pt x="137" y="733"/>
                    <a:pt x="182" y="740"/>
                  </a:cubicBezTo>
                  <a:cubicBezTo>
                    <a:pt x="227" y="747"/>
                    <a:pt x="295" y="732"/>
                    <a:pt x="363" y="740"/>
                  </a:cubicBezTo>
                  <a:cubicBezTo>
                    <a:pt x="431" y="748"/>
                    <a:pt x="522" y="786"/>
                    <a:pt x="590" y="786"/>
                  </a:cubicBezTo>
                  <a:cubicBezTo>
                    <a:pt x="658" y="786"/>
                    <a:pt x="733" y="778"/>
                    <a:pt x="771" y="740"/>
                  </a:cubicBezTo>
                  <a:cubicBezTo>
                    <a:pt x="809" y="702"/>
                    <a:pt x="802" y="650"/>
                    <a:pt x="817" y="559"/>
                  </a:cubicBezTo>
                  <a:cubicBezTo>
                    <a:pt x="832" y="468"/>
                    <a:pt x="847" y="287"/>
                    <a:pt x="862" y="196"/>
                  </a:cubicBezTo>
                  <a:cubicBezTo>
                    <a:pt x="877" y="105"/>
                    <a:pt x="884" y="0"/>
                    <a:pt x="907" y="15"/>
                  </a:cubicBezTo>
                  <a:cubicBezTo>
                    <a:pt x="930" y="30"/>
                    <a:pt x="983" y="249"/>
                    <a:pt x="998" y="287"/>
                  </a:cubicBezTo>
                </a:path>
              </a:pathLst>
            </a:custGeom>
            <a:noFill/>
            <a:ln w="539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2308" name="Freeform 27">
              <a:extLst>
                <a:ext uri="{FF2B5EF4-FFF2-40B4-BE49-F238E27FC236}">
                  <a16:creationId xmlns:a16="http://schemas.microsoft.com/office/drawing/2014/main" id="{A81AA9C2-91A6-4FBB-B85A-4E5ACC532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1888"/>
              <a:ext cx="1089" cy="507"/>
            </a:xfrm>
            <a:custGeom>
              <a:avLst/>
              <a:gdLst>
                <a:gd name="T0" fmla="*/ 0 w 1089"/>
                <a:gd name="T1" fmla="*/ 0 h 507"/>
                <a:gd name="T2" fmla="*/ 43 w 1089"/>
                <a:gd name="T3" fmla="*/ 317 h 507"/>
                <a:gd name="T4" fmla="*/ 87 w 1089"/>
                <a:gd name="T5" fmla="*/ 408 h 507"/>
                <a:gd name="T6" fmla="*/ 305 w 1089"/>
                <a:gd name="T7" fmla="*/ 453 h 507"/>
                <a:gd name="T8" fmla="*/ 522 w 1089"/>
                <a:gd name="T9" fmla="*/ 453 h 507"/>
                <a:gd name="T10" fmla="*/ 610 w 1089"/>
                <a:gd name="T11" fmla="*/ 499 h 507"/>
                <a:gd name="T12" fmla="*/ 740 w 1089"/>
                <a:gd name="T13" fmla="*/ 499 h 507"/>
                <a:gd name="T14" fmla="*/ 785 w 1089"/>
                <a:gd name="T15" fmla="*/ 453 h 507"/>
                <a:gd name="T16" fmla="*/ 837 w 1089"/>
                <a:gd name="T17" fmla="*/ 399 h 507"/>
                <a:gd name="T18" fmla="*/ 871 w 1089"/>
                <a:gd name="T19" fmla="*/ 317 h 507"/>
                <a:gd name="T20" fmla="*/ 895 w 1089"/>
                <a:gd name="T21" fmla="*/ 207 h 507"/>
                <a:gd name="T22" fmla="*/ 958 w 1089"/>
                <a:gd name="T23" fmla="*/ 453 h 507"/>
                <a:gd name="T24" fmla="*/ 1089 w 1089"/>
                <a:gd name="T25" fmla="*/ 499 h 5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89"/>
                <a:gd name="T40" fmla="*/ 0 h 507"/>
                <a:gd name="T41" fmla="*/ 1089 w 1089"/>
                <a:gd name="T42" fmla="*/ 507 h 5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89" h="507">
                  <a:moveTo>
                    <a:pt x="0" y="0"/>
                  </a:moveTo>
                  <a:cubicBezTo>
                    <a:pt x="14" y="124"/>
                    <a:pt x="29" y="249"/>
                    <a:pt x="43" y="317"/>
                  </a:cubicBezTo>
                  <a:cubicBezTo>
                    <a:pt x="58" y="385"/>
                    <a:pt x="44" y="385"/>
                    <a:pt x="87" y="408"/>
                  </a:cubicBezTo>
                  <a:cubicBezTo>
                    <a:pt x="131" y="431"/>
                    <a:pt x="233" y="446"/>
                    <a:pt x="305" y="453"/>
                  </a:cubicBezTo>
                  <a:cubicBezTo>
                    <a:pt x="377" y="460"/>
                    <a:pt x="472" y="445"/>
                    <a:pt x="522" y="453"/>
                  </a:cubicBezTo>
                  <a:cubicBezTo>
                    <a:pt x="573" y="461"/>
                    <a:pt x="573" y="491"/>
                    <a:pt x="610" y="499"/>
                  </a:cubicBezTo>
                  <a:cubicBezTo>
                    <a:pt x="646" y="507"/>
                    <a:pt x="712" y="507"/>
                    <a:pt x="740" y="499"/>
                  </a:cubicBezTo>
                  <a:cubicBezTo>
                    <a:pt x="769" y="491"/>
                    <a:pt x="769" y="470"/>
                    <a:pt x="785" y="453"/>
                  </a:cubicBezTo>
                  <a:cubicBezTo>
                    <a:pt x="801" y="436"/>
                    <a:pt x="823" y="421"/>
                    <a:pt x="837" y="399"/>
                  </a:cubicBezTo>
                  <a:cubicBezTo>
                    <a:pt x="851" y="377"/>
                    <a:pt x="861" y="349"/>
                    <a:pt x="871" y="317"/>
                  </a:cubicBezTo>
                  <a:cubicBezTo>
                    <a:pt x="881" y="285"/>
                    <a:pt x="881" y="184"/>
                    <a:pt x="895" y="207"/>
                  </a:cubicBezTo>
                  <a:cubicBezTo>
                    <a:pt x="909" y="230"/>
                    <a:pt x="926" y="404"/>
                    <a:pt x="958" y="453"/>
                  </a:cubicBezTo>
                  <a:cubicBezTo>
                    <a:pt x="990" y="502"/>
                    <a:pt x="1067" y="491"/>
                    <a:pt x="1089" y="499"/>
                  </a:cubicBezTo>
                </a:path>
              </a:pathLst>
            </a:custGeom>
            <a:noFill/>
            <a:ln w="539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12292" name="Rectangle 5">
            <a:extLst>
              <a:ext uri="{FF2B5EF4-FFF2-40B4-BE49-F238E27FC236}">
                <a16:creationId xmlns:a16="http://schemas.microsoft.com/office/drawing/2014/main" id="{4CB73DAD-6B38-41D4-851C-0C4ED3DCD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170059"/>
            <a:ext cx="81359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3200" dirty="0">
                <a:solidFill>
                  <a:srgbClr val="0000DC"/>
                </a:solidFill>
              </a:rPr>
              <a:t>Akustické parametry prostředí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400" dirty="0"/>
              <a:t>(povinné jen pro radiologickou asistenci)</a:t>
            </a:r>
            <a:endParaRPr lang="en-GB" altLang="cs-CZ" sz="1400" dirty="0"/>
          </a:p>
        </p:txBody>
      </p:sp>
      <p:sp>
        <p:nvSpPr>
          <p:cNvPr id="12293" name="Text Box 6">
            <a:extLst>
              <a:ext uri="{FF2B5EF4-FFF2-40B4-BE49-F238E27FC236}">
                <a16:creationId xmlns:a16="http://schemas.microsoft.com/office/drawing/2014/main" id="{4EEAAF8E-45E1-404F-80CF-E735C724A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800" y="1355471"/>
            <a:ext cx="4100050" cy="2923877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dirty="0">
                <a:latin typeface="Arial Unicode MS" pitchFamily="34" charset="-128"/>
              </a:rPr>
              <a:t>Útlum ultrazvuku</a:t>
            </a:r>
            <a:r>
              <a:rPr lang="en-GB" altLang="cs-CZ" sz="2400" dirty="0">
                <a:latin typeface="Arial Unicode MS" pitchFamily="34" charset="-128"/>
              </a:rPr>
              <a:t> </a:t>
            </a:r>
            <a:endParaRPr lang="cs-CZ" altLang="cs-CZ" sz="2400" dirty="0">
              <a:latin typeface="Arial Unicode MS" pitchFamily="34" charset="-128"/>
            </a:endParaRPr>
          </a:p>
          <a:p>
            <a:pPr eaLnBrk="1" hangingPunct="1"/>
            <a:r>
              <a:rPr lang="cs-CZ" altLang="cs-CZ" sz="2000" b="0" dirty="0">
                <a:latin typeface="Arial Unicode MS" pitchFamily="34" charset="-128"/>
              </a:rPr>
              <a:t>Jestliže vyjádříme intenzitu UZ v decibelech</a:t>
            </a:r>
            <a:r>
              <a:rPr lang="en-GB" altLang="cs-CZ" sz="2000" b="0" dirty="0">
                <a:latin typeface="Arial Unicode MS" pitchFamily="34" charset="-128"/>
              </a:rPr>
              <a:t>, </a:t>
            </a:r>
            <a:r>
              <a:rPr lang="cs-CZ" altLang="cs-CZ" sz="2000" b="0" dirty="0">
                <a:latin typeface="Arial Unicode MS" pitchFamily="34" charset="-128"/>
              </a:rPr>
              <a:t>tj. na základě logaritmu poměru intenzity prošlé a původní (viz předchozí snímek), vidíme, že takto vyjádřené </a:t>
            </a:r>
            <a:r>
              <a:rPr lang="cs-CZ" altLang="cs-CZ" sz="2000" dirty="0">
                <a:latin typeface="Arial Unicode MS" pitchFamily="34" charset="-128"/>
              </a:rPr>
              <a:t>amplitudy odražených vln (ech) klesají lineárně s hloubkou odrazu.</a:t>
            </a:r>
            <a:endParaRPr lang="en-GB" altLang="cs-CZ" sz="2000" dirty="0">
              <a:solidFill>
                <a:srgbClr val="FFFF00"/>
              </a:solidFill>
              <a:latin typeface="Arial Unicode MS" pitchFamily="34" charset="-128"/>
            </a:endParaRPr>
          </a:p>
        </p:txBody>
      </p:sp>
      <p:graphicFrame>
        <p:nvGraphicFramePr>
          <p:cNvPr id="6153" name="Object 9">
            <a:extLst>
              <a:ext uri="{FF2B5EF4-FFF2-40B4-BE49-F238E27FC236}">
                <a16:creationId xmlns:a16="http://schemas.microsoft.com/office/drawing/2014/main" id="{5292BCD2-7C72-45C9-9974-AD6FAE8DBC9E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01911826"/>
              </p:ext>
            </p:extLst>
          </p:nvPr>
        </p:nvGraphicFramePr>
        <p:xfrm>
          <a:off x="1176800" y="4802527"/>
          <a:ext cx="6519658" cy="1218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2641600" imgH="431800" progId="Equation.3">
                  <p:embed/>
                </p:oleObj>
              </mc:Choice>
              <mc:Fallback>
                <p:oleObj name="Rovnice" r:id="rId3" imgW="2641600" imgH="431800" progId="Equation.3">
                  <p:embed/>
                  <p:pic>
                    <p:nvPicPr>
                      <p:cNvPr id="6153" name="Object 9">
                        <a:extLst>
                          <a:ext uri="{FF2B5EF4-FFF2-40B4-BE49-F238E27FC236}">
                            <a16:creationId xmlns:a16="http://schemas.microsoft.com/office/drawing/2014/main" id="{5292BCD2-7C72-45C9-9974-AD6FAE8DBC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800" y="4802527"/>
                        <a:ext cx="6519658" cy="1218302"/>
                      </a:xfrm>
                      <a:prstGeom prst="rect">
                        <a:avLst/>
                      </a:prstGeom>
                      <a:solidFill>
                        <a:schemeClr val="bg1">
                          <a:alpha val="59999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5" name="Group 17">
            <a:extLst>
              <a:ext uri="{FF2B5EF4-FFF2-40B4-BE49-F238E27FC236}">
                <a16:creationId xmlns:a16="http://schemas.microsoft.com/office/drawing/2014/main" id="{6B0F1A46-C569-4233-89F5-6A144264012D}"/>
              </a:ext>
            </a:extLst>
          </p:cNvPr>
          <p:cNvGrpSpPr>
            <a:grpSpLocks/>
          </p:cNvGrpSpPr>
          <p:nvPr/>
        </p:nvGrpSpPr>
        <p:grpSpPr bwMode="auto">
          <a:xfrm>
            <a:off x="5772473" y="1033352"/>
            <a:ext cx="5119687" cy="3001963"/>
            <a:chOff x="2286" y="1036"/>
            <a:chExt cx="3225" cy="1891"/>
          </a:xfrm>
        </p:grpSpPr>
        <p:sp>
          <p:nvSpPr>
            <p:cNvPr id="12302" name="Line 12">
              <a:extLst>
                <a:ext uri="{FF2B5EF4-FFF2-40B4-BE49-F238E27FC236}">
                  <a16:creationId xmlns:a16="http://schemas.microsoft.com/office/drawing/2014/main" id="{4560C511-67A3-4138-BF8B-AC0CBB4BB2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1162"/>
              <a:ext cx="0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2303" name="Line 14">
              <a:extLst>
                <a:ext uri="{FF2B5EF4-FFF2-40B4-BE49-F238E27FC236}">
                  <a16:creationId xmlns:a16="http://schemas.microsoft.com/office/drawing/2014/main" id="{A3935DCA-7D86-4EFC-8A41-2D7421D3FC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3" y="2478"/>
              <a:ext cx="285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2304" name="Text Box 15">
              <a:extLst>
                <a:ext uri="{FF2B5EF4-FFF2-40B4-BE49-F238E27FC236}">
                  <a16:creationId xmlns:a16="http://schemas.microsoft.com/office/drawing/2014/main" id="{F3EC4BE8-64E8-4A6E-991D-11CE20959D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2" y="2523"/>
              <a:ext cx="86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/>
                <a:t>hloubka </a:t>
              </a:r>
              <a:r>
                <a:rPr lang="en-US" altLang="cs-CZ"/>
                <a:t>[cm]</a:t>
              </a:r>
              <a:endParaRPr lang="cs-CZ" altLang="cs-CZ"/>
            </a:p>
          </p:txBody>
        </p:sp>
        <p:sp>
          <p:nvSpPr>
            <p:cNvPr id="12305" name="Text Box 16">
              <a:extLst>
                <a:ext uri="{FF2B5EF4-FFF2-40B4-BE49-F238E27FC236}">
                  <a16:creationId xmlns:a16="http://schemas.microsoft.com/office/drawing/2014/main" id="{C7DDED0F-FC7B-4403-8423-00D4FF38E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" y="1036"/>
              <a:ext cx="680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cs-CZ" dirty="0"/>
                <a:t>I </a:t>
              </a:r>
              <a:r>
                <a:rPr lang="cs-CZ" altLang="cs-CZ" dirty="0"/>
                <a:t>nebo</a:t>
              </a:r>
            </a:p>
            <a:p>
              <a:pPr eaLnBrk="1" hangingPunct="1"/>
              <a:r>
                <a:rPr lang="en-US" altLang="cs-CZ" dirty="0"/>
                <a:t>P</a:t>
              </a:r>
              <a:r>
                <a:rPr lang="cs-CZ" altLang="cs-CZ" dirty="0"/>
                <a:t> </a:t>
              </a:r>
              <a:r>
                <a:rPr lang="en-US" altLang="cs-CZ" dirty="0"/>
                <a:t>[dB]</a:t>
              </a:r>
              <a:endParaRPr lang="cs-CZ" altLang="cs-CZ" dirty="0"/>
            </a:p>
          </p:txBody>
        </p:sp>
      </p:grpSp>
      <p:sp>
        <p:nvSpPr>
          <p:cNvPr id="6174" name="Line 30">
            <a:extLst>
              <a:ext uri="{FF2B5EF4-FFF2-40B4-BE49-F238E27FC236}">
                <a16:creationId xmlns:a16="http://schemas.microsoft.com/office/drawing/2014/main" id="{99CB17E0-6EC8-4541-A6AB-9E3ED28B954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8042" y="1204107"/>
            <a:ext cx="3744913" cy="17287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7B790787-6127-470A-A853-255EBF4DAC6A}"/>
              </a:ext>
            </a:extLst>
          </p:cNvPr>
          <p:cNvGrpSpPr>
            <a:grpSpLocks/>
          </p:cNvGrpSpPr>
          <p:nvPr/>
        </p:nvGrpSpPr>
        <p:grpSpPr bwMode="auto">
          <a:xfrm>
            <a:off x="7364736" y="1225106"/>
            <a:ext cx="4184651" cy="836613"/>
            <a:chOff x="2880" y="953"/>
            <a:chExt cx="2636" cy="527"/>
          </a:xfrm>
        </p:grpSpPr>
        <p:sp>
          <p:nvSpPr>
            <p:cNvPr id="12298" name="Line 33">
              <a:extLst>
                <a:ext uri="{FF2B5EF4-FFF2-40B4-BE49-F238E27FC236}">
                  <a16:creationId xmlns:a16="http://schemas.microsoft.com/office/drawing/2014/main" id="{9C51BEE3-D005-4F7C-9EBE-831D95EB7D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026"/>
              <a:ext cx="14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2299" name="Line 34">
              <a:extLst>
                <a:ext uri="{FF2B5EF4-FFF2-40B4-BE49-F238E27FC236}">
                  <a16:creationId xmlns:a16="http://schemas.microsoft.com/office/drawing/2014/main" id="{9152503C-ACA4-495B-B876-E11E45E3A9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3" y="1480"/>
              <a:ext cx="4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2300" name="Line 36">
              <a:extLst>
                <a:ext uri="{FF2B5EF4-FFF2-40B4-BE49-F238E27FC236}">
                  <a16:creationId xmlns:a16="http://schemas.microsoft.com/office/drawing/2014/main" id="{FD1D4D98-FF08-4761-B411-F894731BDC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7" y="1026"/>
              <a:ext cx="0" cy="4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2301" name="Text Box 37">
              <a:extLst>
                <a:ext uri="{FF2B5EF4-FFF2-40B4-BE49-F238E27FC236}">
                  <a16:creationId xmlns:a16="http://schemas.microsoft.com/office/drawing/2014/main" id="{3A656EB5-C7B6-47A3-A9B6-2D5EF6E09C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3" y="953"/>
              <a:ext cx="104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dirty="0"/>
                <a:t>útlum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57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4">
            <a:extLst>
              <a:ext uri="{FF2B5EF4-FFF2-40B4-BE49-F238E27FC236}">
                <a16:creationId xmlns:a16="http://schemas.microsoft.com/office/drawing/2014/main" id="{8E4479BF-FCA3-49FD-9432-1B49C43EA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D3AD787-1E16-4010-9B0C-C4F6D4806DA3}" type="slidenum">
              <a:rPr lang="cs-CZ" altLang="cs-CZ" b="0"/>
              <a:pPr eaLnBrk="1" hangingPunct="1"/>
              <a:t>9</a:t>
            </a:fld>
            <a:endParaRPr lang="cs-CZ" altLang="cs-CZ" b="0"/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0AB4A509-F6AD-49E1-AE3B-C7F10605C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153826"/>
            <a:ext cx="9730409" cy="707886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0" dirty="0">
                <a:cs typeface="Times New Roman" panose="02020603050405020304" pitchFamily="18" charset="0"/>
              </a:rPr>
              <a:t>Při kolmém dopadu UZ na rozhraní mezi prostředími s různým </a:t>
            </a:r>
            <a:r>
              <a:rPr lang="en-GB" altLang="cs-CZ" sz="2000" b="0" dirty="0">
                <a:cs typeface="Times New Roman" panose="02020603050405020304" pitchFamily="18" charset="0"/>
              </a:rPr>
              <a:t>Z  </a:t>
            </a:r>
            <a:r>
              <a:rPr lang="cs-CZ" altLang="cs-CZ" sz="2000" b="0" dirty="0">
                <a:cs typeface="Times New Roman" panose="02020603050405020304" pitchFamily="18" charset="0"/>
              </a:rPr>
              <a:t>část vln prochází a část se odráží. </a:t>
            </a:r>
            <a:r>
              <a:rPr lang="cs-CZ" altLang="cs-CZ" sz="2000" dirty="0">
                <a:cs typeface="Times New Roman" panose="02020603050405020304" pitchFamily="18" charset="0"/>
              </a:rPr>
              <a:t>Čím větší je rozdíl akustických impedancí </a:t>
            </a:r>
            <a:r>
              <a:rPr lang="en-GB" altLang="cs-CZ" sz="2000" dirty="0">
                <a:cs typeface="Times New Roman" panose="02020603050405020304" pitchFamily="18" charset="0"/>
              </a:rPr>
              <a:t>Z,</a:t>
            </a:r>
            <a:r>
              <a:rPr lang="cs-CZ" altLang="cs-CZ" sz="2000" dirty="0">
                <a:cs typeface="Times New Roman" panose="02020603050405020304" pitchFamily="18" charset="0"/>
              </a:rPr>
              <a:t> tím je větší odraz</a:t>
            </a:r>
            <a:r>
              <a:rPr lang="en-GB" altLang="cs-CZ" sz="2000" b="0" dirty="0"/>
              <a:t>.</a:t>
            </a:r>
            <a:endParaRPr lang="en-GB" altLang="cs-CZ" sz="900" b="0" dirty="0"/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1BFD0CB8-F420-4352-870C-5D364ADD2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404813"/>
            <a:ext cx="727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cs-CZ" sz="2400">
              <a:solidFill>
                <a:srgbClr val="FFFF00"/>
              </a:solidFill>
              <a:latin typeface="Arial Unicode MS" pitchFamily="34" charset="-128"/>
            </a:endParaRP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D7D5E1AC-6F05-4251-A7D0-F8BF8F61B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70060"/>
            <a:ext cx="8424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3200" dirty="0">
                <a:solidFill>
                  <a:srgbClr val="0000DC"/>
                </a:solidFill>
              </a:rPr>
              <a:t>Akustické parametry prostředí</a:t>
            </a:r>
            <a:endParaRPr lang="en-GB" altLang="cs-CZ" sz="3200" dirty="0">
              <a:solidFill>
                <a:srgbClr val="0000DC"/>
              </a:solidFill>
            </a:endParaRPr>
          </a:p>
        </p:txBody>
      </p:sp>
      <p:pic>
        <p:nvPicPr>
          <p:cNvPr id="14343" name="Picture 7">
            <a:extLst>
              <a:ext uri="{FF2B5EF4-FFF2-40B4-BE49-F238E27FC236}">
                <a16:creationId xmlns:a16="http://schemas.microsoft.com/office/drawing/2014/main" id="{F3F751F7-AB9A-4717-9AD8-EECBAF32B7D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3"/>
          <a:stretch>
            <a:fillRect/>
          </a:stretch>
        </p:blipFill>
        <p:spPr>
          <a:xfrm>
            <a:off x="7176121" y="3200718"/>
            <a:ext cx="1552575" cy="2374900"/>
          </a:xfrm>
          <a:solidFill>
            <a:srgbClr val="000000"/>
          </a:solidFill>
        </p:spPr>
      </p:pic>
      <p:sp>
        <p:nvSpPr>
          <p:cNvPr id="14344" name="Rectangle 10">
            <a:extLst>
              <a:ext uri="{FF2B5EF4-FFF2-40B4-BE49-F238E27FC236}">
                <a16:creationId xmlns:a16="http://schemas.microsoft.com/office/drawing/2014/main" id="{1691E4D0-6B88-4D2A-B44D-015050821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283" y="5638076"/>
            <a:ext cx="9059559" cy="648512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800" dirty="0">
                <a:solidFill>
                  <a:srgbClr val="FF3300"/>
                </a:solidFill>
              </a:rPr>
              <a:t>Koeficient odrazu</a:t>
            </a:r>
            <a:r>
              <a:rPr lang="en-GB" altLang="cs-CZ" sz="1800" dirty="0">
                <a:solidFill>
                  <a:srgbClr val="FF3300"/>
                </a:solidFill>
              </a:rPr>
              <a:t> R</a:t>
            </a:r>
            <a:r>
              <a:rPr lang="en-GB" altLang="cs-CZ" sz="1800" b="0" dirty="0"/>
              <a:t> – </a:t>
            </a:r>
            <a:r>
              <a:rPr lang="cs-CZ" altLang="cs-CZ" sz="1800" b="0" dirty="0"/>
              <a:t>poměr akustických tlaků odraženého a dopadajícího vlnění</a:t>
            </a:r>
            <a:endParaRPr lang="en-GB" altLang="cs-CZ" sz="1800" b="0" dirty="0"/>
          </a:p>
          <a:p>
            <a:pPr eaLnBrk="1" hangingPunct="1"/>
            <a:r>
              <a:rPr lang="cs-CZ" altLang="cs-CZ" sz="1800" dirty="0">
                <a:solidFill>
                  <a:srgbClr val="FF3300"/>
                </a:solidFill>
              </a:rPr>
              <a:t>Koeficient přenosu</a:t>
            </a:r>
            <a:r>
              <a:rPr lang="en-GB" altLang="cs-CZ" sz="1800" dirty="0">
                <a:solidFill>
                  <a:srgbClr val="FF3300"/>
                </a:solidFill>
              </a:rPr>
              <a:t> D</a:t>
            </a:r>
            <a:r>
              <a:rPr lang="en-GB" altLang="cs-CZ" sz="1800" dirty="0"/>
              <a:t> – </a:t>
            </a:r>
            <a:r>
              <a:rPr lang="cs-CZ" altLang="cs-CZ" sz="1800" b="0" dirty="0"/>
              <a:t>poměr akustických tlaků prošlého a dopadajícího vlnění</a:t>
            </a:r>
            <a:endParaRPr lang="en-GB" altLang="cs-CZ" sz="1800" b="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A777678-6535-4387-B559-917AA21BF137}"/>
              </a:ext>
            </a:extLst>
          </p:cNvPr>
          <p:cNvSpPr/>
          <p:nvPr/>
        </p:nvSpPr>
        <p:spPr>
          <a:xfrm>
            <a:off x="1913269" y="969781"/>
            <a:ext cx="82975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altLang="cs-CZ" sz="2000" b="0" dirty="0">
                <a:solidFill>
                  <a:srgbClr val="FF3300"/>
                </a:solidFill>
              </a:rPr>
              <a:t>A</a:t>
            </a:r>
            <a:r>
              <a:rPr lang="cs-CZ" altLang="cs-CZ" sz="2000" b="0" dirty="0" err="1">
                <a:solidFill>
                  <a:srgbClr val="FF3300"/>
                </a:solidFill>
              </a:rPr>
              <a:t>kustická</a:t>
            </a:r>
            <a:r>
              <a:rPr lang="cs-CZ" altLang="cs-CZ" sz="2000" b="0" dirty="0">
                <a:solidFill>
                  <a:srgbClr val="FF3300"/>
                </a:solidFill>
              </a:rPr>
              <a:t> impedance:</a:t>
            </a:r>
            <a:r>
              <a:rPr lang="en-GB" altLang="cs-CZ" sz="2000" b="0" dirty="0">
                <a:solidFill>
                  <a:srgbClr val="FF3300"/>
                </a:solidFill>
              </a:rPr>
              <a:t> </a:t>
            </a:r>
            <a:r>
              <a:rPr lang="cs-CZ" altLang="cs-CZ" sz="2000" b="0" dirty="0"/>
              <a:t>součin rychlosti UZ</a:t>
            </a:r>
            <a:r>
              <a:rPr lang="en-GB" altLang="cs-CZ" sz="2000" b="0" dirty="0"/>
              <a:t> </a:t>
            </a:r>
            <a:r>
              <a:rPr lang="en-GB" altLang="cs-CZ" sz="2000" b="0" i="1" dirty="0"/>
              <a:t>c</a:t>
            </a:r>
            <a:r>
              <a:rPr lang="en-GB" altLang="cs-CZ" sz="2000" b="0" dirty="0"/>
              <a:t> a</a:t>
            </a:r>
            <a:r>
              <a:rPr lang="cs-CZ" altLang="cs-CZ" sz="2000" b="0" dirty="0"/>
              <a:t> hustoty prostředí</a:t>
            </a:r>
            <a:r>
              <a:rPr lang="en-GB" altLang="cs-CZ" sz="2000" b="0" dirty="0"/>
              <a:t> </a:t>
            </a:r>
            <a:r>
              <a:rPr lang="en-GB" altLang="cs-CZ" sz="2000" b="0" dirty="0">
                <a:latin typeface="Symbol" panose="05050102010706020507" pitchFamily="18" charset="2"/>
              </a:rPr>
              <a:t>r</a:t>
            </a:r>
          </a:p>
          <a:p>
            <a:pPr eaLnBrk="1" hangingPunct="1"/>
            <a:r>
              <a:rPr lang="en-GB" altLang="cs-CZ" sz="2000" b="0" dirty="0">
                <a:solidFill>
                  <a:srgbClr val="FFFF00"/>
                </a:solidFill>
              </a:rPr>
              <a:t>        </a:t>
            </a:r>
            <a:r>
              <a:rPr lang="en-GB" altLang="cs-CZ" sz="2000" b="0" dirty="0"/>
              <a:t>Z =  </a:t>
            </a:r>
            <a:r>
              <a:rPr lang="en-GB" altLang="cs-CZ" sz="2000" b="0" dirty="0">
                <a:sym typeface="Symbol" panose="05050102010706020507" pitchFamily="18" charset="2"/>
              </a:rPr>
              <a:t></a:t>
            </a:r>
            <a:r>
              <a:rPr lang="en-GB" altLang="cs-CZ" sz="2000" b="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·</a:t>
            </a:r>
            <a:r>
              <a:rPr lang="en-GB" altLang="cs-CZ" sz="2000" b="0" dirty="0"/>
              <a:t>c</a:t>
            </a:r>
          </a:p>
          <a:p>
            <a:pPr eaLnBrk="1" hangingPunct="1"/>
            <a:r>
              <a:rPr lang="en-GB" altLang="cs-CZ" sz="2000" b="0" dirty="0"/>
              <a:t>Z: </a:t>
            </a:r>
            <a:r>
              <a:rPr lang="cs-CZ" altLang="cs-CZ" sz="2000" b="0" dirty="0"/>
              <a:t>svaly</a:t>
            </a:r>
            <a:r>
              <a:rPr lang="en-GB" altLang="cs-CZ" sz="2000" b="0" dirty="0"/>
              <a:t> 1</a:t>
            </a:r>
            <a:r>
              <a:rPr lang="cs-CZ" altLang="cs-CZ" sz="2000" b="0" dirty="0"/>
              <a:t>,</a:t>
            </a:r>
            <a:r>
              <a:rPr lang="en-GB" altLang="cs-CZ" sz="2000" b="0" dirty="0"/>
              <a:t>7, </a:t>
            </a:r>
            <a:r>
              <a:rPr lang="cs-CZ" altLang="cs-CZ" sz="2000" b="0" dirty="0"/>
              <a:t>játra</a:t>
            </a:r>
            <a:r>
              <a:rPr lang="en-GB" altLang="cs-CZ" sz="2000" b="0" dirty="0"/>
              <a:t> 1</a:t>
            </a:r>
            <a:r>
              <a:rPr lang="cs-CZ" altLang="cs-CZ" sz="2000" b="0" dirty="0"/>
              <a:t>,</a:t>
            </a:r>
            <a:r>
              <a:rPr lang="en-GB" altLang="cs-CZ" sz="2000" b="0" dirty="0"/>
              <a:t>65</a:t>
            </a:r>
            <a:r>
              <a:rPr lang="cs-CZ" altLang="cs-CZ" sz="2000" b="0" dirty="0"/>
              <a:t>, mozek</a:t>
            </a:r>
            <a:r>
              <a:rPr lang="en-GB" altLang="cs-CZ" sz="2000" b="0" dirty="0"/>
              <a:t> 1</a:t>
            </a:r>
            <a:r>
              <a:rPr lang="cs-CZ" altLang="cs-CZ" sz="2000" b="0" dirty="0"/>
              <a:t>,</a:t>
            </a:r>
            <a:r>
              <a:rPr lang="en-GB" altLang="cs-CZ" sz="2000" b="0" dirty="0"/>
              <a:t>56, </a:t>
            </a:r>
            <a:r>
              <a:rPr lang="cs-CZ" altLang="cs-CZ" sz="2000" b="0" dirty="0"/>
              <a:t>kost</a:t>
            </a:r>
            <a:r>
              <a:rPr lang="en-GB" altLang="cs-CZ" sz="2000" b="0" dirty="0"/>
              <a:t> 6</a:t>
            </a:r>
            <a:r>
              <a:rPr lang="cs-CZ" altLang="cs-CZ" sz="2000" b="0" dirty="0"/>
              <a:t>,</a:t>
            </a:r>
            <a:r>
              <a:rPr lang="en-GB" altLang="cs-CZ" sz="2000" b="0" dirty="0"/>
              <a:t>1, </a:t>
            </a:r>
            <a:r>
              <a:rPr lang="cs-CZ" altLang="cs-CZ" sz="2000" b="0" dirty="0"/>
              <a:t>voda</a:t>
            </a:r>
            <a:r>
              <a:rPr lang="en-GB" altLang="cs-CZ" sz="2000" b="0" dirty="0"/>
              <a:t> 1</a:t>
            </a:r>
            <a:r>
              <a:rPr lang="cs-CZ" altLang="cs-CZ" sz="2000" b="0" dirty="0"/>
              <a:t>,</a:t>
            </a:r>
            <a:r>
              <a:rPr lang="en-GB" altLang="cs-CZ" sz="2000" b="0" dirty="0"/>
              <a:t>48</a:t>
            </a:r>
            <a:r>
              <a:rPr lang="cs-CZ" altLang="cs-CZ" sz="2000" b="0" dirty="0"/>
              <a:t>      </a:t>
            </a:r>
            <a:r>
              <a:rPr lang="en-GB" altLang="cs-CZ" sz="2000" dirty="0"/>
              <a:t>(</a:t>
            </a:r>
            <a:r>
              <a:rPr lang="cs-CZ" altLang="cs-CZ" sz="2000" dirty="0"/>
              <a:t>M</a:t>
            </a:r>
            <a:r>
              <a:rPr lang="en-GB" altLang="cs-CZ" sz="2000" dirty="0" err="1"/>
              <a:t>Pa·s</a:t>
            </a:r>
            <a:r>
              <a:rPr lang="en-GB" altLang="cs-CZ" sz="2000" dirty="0"/>
              <a:t>/m) </a:t>
            </a:r>
            <a:endParaRPr lang="en-GB" altLang="cs-CZ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6E342828-7E85-4285-AA6E-1DF8F5E5B953}"/>
                  </a:ext>
                </a:extLst>
              </p:cNvPr>
              <p:cNvSpPr txBox="1"/>
              <p:nvPr/>
            </p:nvSpPr>
            <p:spPr>
              <a:xfrm>
                <a:off x="4120171" y="3432777"/>
                <a:ext cx="2334302" cy="6265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den>
                      </m:f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6E342828-7E85-4285-AA6E-1DF8F5E5B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171" y="3432777"/>
                <a:ext cx="2334302" cy="6265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083B2AEF-5625-45E9-A248-E00C9C8CB379}"/>
                  </a:ext>
                </a:extLst>
              </p:cNvPr>
              <p:cNvSpPr txBox="1"/>
              <p:nvPr/>
            </p:nvSpPr>
            <p:spPr>
              <a:xfrm>
                <a:off x="3967186" y="4433024"/>
                <a:ext cx="2640272" cy="6285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cs-CZ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𝑷</m:t>
                          </m:r>
                        </m:den>
                      </m:f>
                      <m:r>
                        <a:rPr lang="cs-CZ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083B2AEF-5625-45E9-A248-E00C9C8CB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186" y="4433024"/>
                <a:ext cx="2640272" cy="628505"/>
              </a:xfrm>
              <a:prstGeom prst="rect">
                <a:avLst/>
              </a:prstGeom>
              <a:blipFill>
                <a:blip r:embed="rId7"/>
                <a:stretch>
                  <a:fillRect b="-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02288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en-v10.potx" id="{4809AA62-8658-4889-927F-CCFBD8AEEE2D}" vid="{4A362696-E9B4-4D14-B349-4BDD75ADC31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0" ma:contentTypeDescription="Create a new document." ma:contentTypeScope="" ma:versionID="95a052b0847fd16805d557ab7f313c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485512-1CA8-4DFA-AD53-D4AD3EF7AD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39E6250-3CF2-4C03-8BDB-FC890C3EB9E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BBC64D6-CE6A-4B8F-9E06-9D36E473AA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muni-med-prezentace-16-9-en-v10</Template>
  <TotalTime>701</TotalTime>
  <Words>3921</Words>
  <Application>Microsoft Office PowerPoint</Application>
  <PresentationFormat>Širokoúhlá obrazovka</PresentationFormat>
  <Paragraphs>510</Paragraphs>
  <Slides>61</Slides>
  <Notes>57</Notes>
  <HiddenSlides>0</HiddenSlides>
  <MMClips>0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61</vt:i4>
      </vt:variant>
    </vt:vector>
  </HeadingPairs>
  <TitlesOfParts>
    <vt:vector size="75" baseType="lpstr">
      <vt:lpstr>Arial</vt:lpstr>
      <vt:lpstr>Arial Unicode MS</vt:lpstr>
      <vt:lpstr>Calibri</vt:lpstr>
      <vt:lpstr>Cambria Math</vt:lpstr>
      <vt:lpstr>Monotype Sorts</vt:lpstr>
      <vt:lpstr>Symbol</vt:lpstr>
      <vt:lpstr>Tahoma</vt:lpstr>
      <vt:lpstr>Times New Roman</vt:lpstr>
      <vt:lpstr>Verdana</vt:lpstr>
      <vt:lpstr>Wingdings</vt:lpstr>
      <vt:lpstr>Presentation_MU_EN</vt:lpstr>
      <vt:lpstr>Rovnice</vt:lpstr>
      <vt:lpstr>Fotografie</vt:lpstr>
      <vt:lpstr>Presto! ImageFolio LE</vt:lpstr>
      <vt:lpstr>Přednášky z lékařské biofyziky</vt:lpstr>
      <vt:lpstr>Obsah přednášky</vt:lpstr>
      <vt:lpstr>Ultrazvuková diagnostika</vt:lpstr>
      <vt:lpstr>Prezentace aplikace PowerPoint</vt:lpstr>
      <vt:lpstr>Interakce UZ s tkáněmi</vt:lpstr>
      <vt:lpstr>Akustické parametry prostředí</vt:lpstr>
      <vt:lpstr>Akustické parametry prostředí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Intervenční sonografie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Trojrozměrné zobrazení v reálném čase (4D)  Čtvrtým rozměrem je čas. Výsledek vyšetření je sice zajímavý, ale z lékařského hlediska povětšinou nadbytečný. Představuje sice malé, ale zcela zbytečné riziko – odkazujeme na princip ALARA.</vt:lpstr>
      <vt:lpstr>Dopplerovské měření toku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Elastografie</vt:lpstr>
      <vt:lpstr>Elastografie</vt:lpstr>
      <vt:lpstr>Elastografie</vt:lpstr>
      <vt:lpstr>Ultrazvuková denzitometrie</vt:lpstr>
      <vt:lpstr>Ultrazvuková denzitometrie</vt:lpstr>
      <vt:lpstr>Bezpečnost pacientů: snižování „dávek“ ultrazvuku (viz též přednášku o biologických účincích ultrazvuku)</vt:lpstr>
      <vt:lpstr>Uvážlivé používání ultrazvuku</vt:lpstr>
      <vt:lpstr>Indikátory rizika</vt:lpstr>
      <vt:lpstr>Prezentace aplikace PowerPoint</vt:lpstr>
      <vt:lpstr>Zdůvodněnost</vt:lpstr>
      <vt:lpstr>Optimalizace ultrazvukové expozice</vt:lpstr>
      <vt:lpstr>Autoři:  Vojtěch Mornstein, Ivo Hrazdira, Pavel Grec   Obsahová spolupráce:  Carmel J. Caruana   Grafika:  Lucie Mornsteinová  Poslední revize: září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Vojtěch Mornstein</dc:creator>
  <cp:lastModifiedBy>Vojtěch Mornstein</cp:lastModifiedBy>
  <cp:revision>31</cp:revision>
  <cp:lastPrinted>1601-01-01T00:00:00Z</cp:lastPrinted>
  <dcterms:created xsi:type="dcterms:W3CDTF">2021-03-08T09:30:25Z</dcterms:created>
  <dcterms:modified xsi:type="dcterms:W3CDTF">2024-09-11T12:45:55Z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