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4"/>
  </p:sldMasterIdLst>
  <p:notesMasterIdLst>
    <p:notesMasterId r:id="rId71"/>
  </p:notesMasterIdLst>
  <p:sldIdLst>
    <p:sldId id="428" r:id="rId5"/>
    <p:sldId id="398" r:id="rId6"/>
    <p:sldId id="388" r:id="rId7"/>
    <p:sldId id="386" r:id="rId8"/>
    <p:sldId id="387" r:id="rId9"/>
    <p:sldId id="371" r:id="rId10"/>
    <p:sldId id="360" r:id="rId11"/>
    <p:sldId id="372" r:id="rId12"/>
    <p:sldId id="373" r:id="rId13"/>
    <p:sldId id="361" r:id="rId14"/>
    <p:sldId id="362" r:id="rId15"/>
    <p:sldId id="363" r:id="rId16"/>
    <p:sldId id="364" r:id="rId17"/>
    <p:sldId id="365" r:id="rId18"/>
    <p:sldId id="369" r:id="rId19"/>
    <p:sldId id="370" r:id="rId20"/>
    <p:sldId id="366" r:id="rId21"/>
    <p:sldId id="367" r:id="rId22"/>
    <p:sldId id="389" r:id="rId23"/>
    <p:sldId id="374" r:id="rId24"/>
    <p:sldId id="375" r:id="rId25"/>
    <p:sldId id="278" r:id="rId26"/>
    <p:sldId id="277" r:id="rId27"/>
    <p:sldId id="376" r:id="rId28"/>
    <p:sldId id="368" r:id="rId29"/>
    <p:sldId id="379" r:id="rId30"/>
    <p:sldId id="380" r:id="rId31"/>
    <p:sldId id="377" r:id="rId32"/>
    <p:sldId id="378" r:id="rId33"/>
    <p:sldId id="382" r:id="rId34"/>
    <p:sldId id="381" r:id="rId35"/>
    <p:sldId id="383" r:id="rId36"/>
    <p:sldId id="281" r:id="rId37"/>
    <p:sldId id="384" r:id="rId38"/>
    <p:sldId id="405" r:id="rId39"/>
    <p:sldId id="393" r:id="rId40"/>
    <p:sldId id="394" r:id="rId41"/>
    <p:sldId id="396" r:id="rId42"/>
    <p:sldId id="397" r:id="rId43"/>
    <p:sldId id="399" r:id="rId44"/>
    <p:sldId id="400" r:id="rId45"/>
    <p:sldId id="401" r:id="rId46"/>
    <p:sldId id="402" r:id="rId47"/>
    <p:sldId id="403" r:id="rId48"/>
    <p:sldId id="406" r:id="rId49"/>
    <p:sldId id="407" r:id="rId50"/>
    <p:sldId id="408" r:id="rId51"/>
    <p:sldId id="409" r:id="rId52"/>
    <p:sldId id="410" r:id="rId53"/>
    <p:sldId id="404" r:id="rId54"/>
    <p:sldId id="412" r:id="rId55"/>
    <p:sldId id="411" r:id="rId56"/>
    <p:sldId id="392" r:id="rId57"/>
    <p:sldId id="346" r:id="rId58"/>
    <p:sldId id="347" r:id="rId59"/>
    <p:sldId id="415" r:id="rId60"/>
    <p:sldId id="413" r:id="rId61"/>
    <p:sldId id="414" r:id="rId62"/>
    <p:sldId id="416" r:id="rId63"/>
    <p:sldId id="417" r:id="rId64"/>
    <p:sldId id="418" r:id="rId65"/>
    <p:sldId id="419" r:id="rId66"/>
    <p:sldId id="420" r:id="rId67"/>
    <p:sldId id="422" r:id="rId68"/>
    <p:sldId id="423" r:id="rId69"/>
    <p:sldId id="429" r:id="rId7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 Korábová" initials="IK" lastIdx="2" clrIdx="0">
    <p:extLst>
      <p:ext uri="{19B8F6BF-5375-455C-9EA6-DF929625EA0E}">
        <p15:presenceInfo xmlns:p15="http://schemas.microsoft.com/office/powerpoint/2012/main" userId="Iva Koráb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viewProps" Target="view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tableStyles" Target="tableStyles.xml"/><Relationship Id="rId7" Type="http://schemas.openxmlformats.org/officeDocument/2006/relationships/slide" Target="slides/slide3.xml"/><Relationship Id="rId7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24608B-67DD-4E36-8042-A49878D1864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EA7BCC3-7006-49FB-A00A-52B7A47D7D62}">
      <dgm:prSet/>
      <dgm:spPr/>
      <dgm:t>
        <a:bodyPr/>
        <a:lstStyle/>
        <a:p>
          <a:r>
            <a:rPr lang="cs-CZ"/>
            <a:t>Zúčastněné/nezúčastněné</a:t>
          </a:r>
          <a:endParaRPr lang="en-US"/>
        </a:p>
      </dgm:t>
    </dgm:pt>
    <dgm:pt modelId="{BD004ACB-83CB-4A23-BD44-FAFF54D0C888}" type="parTrans" cxnId="{045E0706-7FC1-40B8-9E86-31E7EBE2E199}">
      <dgm:prSet/>
      <dgm:spPr/>
      <dgm:t>
        <a:bodyPr/>
        <a:lstStyle/>
        <a:p>
          <a:endParaRPr lang="en-US"/>
        </a:p>
      </dgm:t>
    </dgm:pt>
    <dgm:pt modelId="{D87EB338-D269-486F-9472-8C6748E15727}" type="sibTrans" cxnId="{045E0706-7FC1-40B8-9E86-31E7EBE2E199}">
      <dgm:prSet/>
      <dgm:spPr/>
      <dgm:t>
        <a:bodyPr/>
        <a:lstStyle/>
        <a:p>
          <a:endParaRPr lang="en-US"/>
        </a:p>
      </dgm:t>
    </dgm:pt>
    <dgm:pt modelId="{DBD853EE-4EFF-46ED-B125-3410672C56B9}">
      <dgm:prSet/>
      <dgm:spPr/>
      <dgm:t>
        <a:bodyPr/>
        <a:lstStyle/>
        <a:p>
          <a:r>
            <a:rPr lang="cs-CZ"/>
            <a:t>Přímé/nepřímé </a:t>
          </a:r>
          <a:endParaRPr lang="en-US"/>
        </a:p>
      </dgm:t>
    </dgm:pt>
    <dgm:pt modelId="{8B36AE63-A3CE-481B-9D9D-BD01EED02F37}" type="parTrans" cxnId="{0BED2D1C-CB06-46B9-82E4-C86D899E7750}">
      <dgm:prSet/>
      <dgm:spPr/>
      <dgm:t>
        <a:bodyPr/>
        <a:lstStyle/>
        <a:p>
          <a:endParaRPr lang="en-US"/>
        </a:p>
      </dgm:t>
    </dgm:pt>
    <dgm:pt modelId="{0D4B1C96-7A76-4694-9095-E8A436DA996B}" type="sibTrans" cxnId="{0BED2D1C-CB06-46B9-82E4-C86D899E7750}">
      <dgm:prSet/>
      <dgm:spPr/>
      <dgm:t>
        <a:bodyPr/>
        <a:lstStyle/>
        <a:p>
          <a:endParaRPr lang="en-US"/>
        </a:p>
      </dgm:t>
    </dgm:pt>
    <dgm:pt modelId="{5DA0E4A4-0F37-4504-8BCF-5B1D68F7500D}">
      <dgm:prSet/>
      <dgm:spPr/>
      <dgm:t>
        <a:bodyPr/>
        <a:lstStyle/>
        <a:p>
          <a:r>
            <a:rPr lang="cs-CZ"/>
            <a:t>Strukturované/nestrukturované pozorování</a:t>
          </a:r>
          <a:endParaRPr lang="en-US"/>
        </a:p>
      </dgm:t>
    </dgm:pt>
    <dgm:pt modelId="{13DB6989-117F-4413-BF2D-31A4A5DAFCCB}" type="parTrans" cxnId="{F6D50E22-71BE-4A0F-AE84-AAB5FA79C3F6}">
      <dgm:prSet/>
      <dgm:spPr/>
      <dgm:t>
        <a:bodyPr/>
        <a:lstStyle/>
        <a:p>
          <a:endParaRPr lang="en-US"/>
        </a:p>
      </dgm:t>
    </dgm:pt>
    <dgm:pt modelId="{7139BE23-E5E0-41C6-A508-ED43EE13E4FF}" type="sibTrans" cxnId="{F6D50E22-71BE-4A0F-AE84-AAB5FA79C3F6}">
      <dgm:prSet/>
      <dgm:spPr/>
      <dgm:t>
        <a:bodyPr/>
        <a:lstStyle/>
        <a:p>
          <a:endParaRPr lang="en-US"/>
        </a:p>
      </dgm:t>
    </dgm:pt>
    <dgm:pt modelId="{E7F9D61F-5744-43FE-AA73-B14034D722CA}">
      <dgm:prSet/>
      <dgm:spPr/>
      <dgm:t>
        <a:bodyPr/>
        <a:lstStyle/>
        <a:p>
          <a:r>
            <a:rPr lang="cs-CZ"/>
            <a:t>Otevřené/skryté pozorování</a:t>
          </a:r>
          <a:endParaRPr lang="en-US"/>
        </a:p>
      </dgm:t>
    </dgm:pt>
    <dgm:pt modelId="{DA1733FC-06DA-439B-9808-04F116C06974}" type="parTrans" cxnId="{56DBB8A5-3AA7-4418-98D5-A82A3D640E41}">
      <dgm:prSet/>
      <dgm:spPr/>
      <dgm:t>
        <a:bodyPr/>
        <a:lstStyle/>
        <a:p>
          <a:endParaRPr lang="en-US"/>
        </a:p>
      </dgm:t>
    </dgm:pt>
    <dgm:pt modelId="{3F82A121-F70D-44EF-ABF2-B2574E7F6A03}" type="sibTrans" cxnId="{56DBB8A5-3AA7-4418-98D5-A82A3D640E41}">
      <dgm:prSet/>
      <dgm:spPr/>
      <dgm:t>
        <a:bodyPr/>
        <a:lstStyle/>
        <a:p>
          <a:endParaRPr lang="en-US"/>
        </a:p>
      </dgm:t>
    </dgm:pt>
    <dgm:pt modelId="{9E46CFC8-9B51-4C38-BAA0-75714FECAF2E}">
      <dgm:prSet/>
      <dgm:spPr/>
      <dgm:t>
        <a:bodyPr/>
        <a:lstStyle/>
        <a:p>
          <a:r>
            <a:rPr lang="cs-CZ"/>
            <a:t>V přirozených podmínkách a/nebo v nepřirozeném prostředí</a:t>
          </a:r>
          <a:endParaRPr lang="en-US"/>
        </a:p>
      </dgm:t>
    </dgm:pt>
    <dgm:pt modelId="{D2B63DFC-325F-4EBB-9CCE-9DDE723CB3ED}" type="parTrans" cxnId="{38A7C207-7E33-4E99-82C0-CB47FC02CEA0}">
      <dgm:prSet/>
      <dgm:spPr/>
      <dgm:t>
        <a:bodyPr/>
        <a:lstStyle/>
        <a:p>
          <a:endParaRPr lang="en-US"/>
        </a:p>
      </dgm:t>
    </dgm:pt>
    <dgm:pt modelId="{A17DDD43-C862-4161-9C52-624C96960304}" type="sibTrans" cxnId="{38A7C207-7E33-4E99-82C0-CB47FC02CEA0}">
      <dgm:prSet/>
      <dgm:spPr/>
      <dgm:t>
        <a:bodyPr/>
        <a:lstStyle/>
        <a:p>
          <a:endParaRPr lang="en-US"/>
        </a:p>
      </dgm:t>
    </dgm:pt>
    <dgm:pt modelId="{8272F644-F3F8-40A5-B872-67354704A641}" type="pres">
      <dgm:prSet presAssocID="{8724608B-67DD-4E36-8042-A49878D1864C}" presName="linear" presStyleCnt="0">
        <dgm:presLayoutVars>
          <dgm:animLvl val="lvl"/>
          <dgm:resizeHandles val="exact"/>
        </dgm:presLayoutVars>
      </dgm:prSet>
      <dgm:spPr/>
    </dgm:pt>
    <dgm:pt modelId="{AAFB6E8F-FFBB-44C7-9BD8-0FBC76B7717F}" type="pres">
      <dgm:prSet presAssocID="{2EA7BCC3-7006-49FB-A00A-52B7A47D7D6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F15BE46-316B-4232-8792-F6F182AE0971}" type="pres">
      <dgm:prSet presAssocID="{D87EB338-D269-486F-9472-8C6748E15727}" presName="spacer" presStyleCnt="0"/>
      <dgm:spPr/>
    </dgm:pt>
    <dgm:pt modelId="{78FFF881-4BD2-40D3-81DE-943E9AC1CE19}" type="pres">
      <dgm:prSet presAssocID="{DBD853EE-4EFF-46ED-B125-3410672C56B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11A0D37-838D-41B7-AB8B-AF0CC3DE5DEC}" type="pres">
      <dgm:prSet presAssocID="{0D4B1C96-7A76-4694-9095-E8A436DA996B}" presName="spacer" presStyleCnt="0"/>
      <dgm:spPr/>
    </dgm:pt>
    <dgm:pt modelId="{06C8A6C6-F961-45EE-BBF4-E4086DB438DB}" type="pres">
      <dgm:prSet presAssocID="{5DA0E4A4-0F37-4504-8BCF-5B1D68F7500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6170734-A016-4312-B285-BA4E554FB428}" type="pres">
      <dgm:prSet presAssocID="{7139BE23-E5E0-41C6-A508-ED43EE13E4FF}" presName="spacer" presStyleCnt="0"/>
      <dgm:spPr/>
    </dgm:pt>
    <dgm:pt modelId="{3C0E47B1-5B8D-4B2F-A300-3C62ADB97484}" type="pres">
      <dgm:prSet presAssocID="{E7F9D61F-5744-43FE-AA73-B14034D722C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B07CF21-5D48-4038-AB01-660B1E5ABAE8}" type="pres">
      <dgm:prSet presAssocID="{3F82A121-F70D-44EF-ABF2-B2574E7F6A03}" presName="spacer" presStyleCnt="0"/>
      <dgm:spPr/>
    </dgm:pt>
    <dgm:pt modelId="{5B1126E4-1D79-4BD2-937B-6175ACA2C17E}" type="pres">
      <dgm:prSet presAssocID="{9E46CFC8-9B51-4C38-BAA0-75714FECAF2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045E0706-7FC1-40B8-9E86-31E7EBE2E199}" srcId="{8724608B-67DD-4E36-8042-A49878D1864C}" destId="{2EA7BCC3-7006-49FB-A00A-52B7A47D7D62}" srcOrd="0" destOrd="0" parTransId="{BD004ACB-83CB-4A23-BD44-FAFF54D0C888}" sibTransId="{D87EB338-D269-486F-9472-8C6748E15727}"/>
    <dgm:cxn modelId="{38A7C207-7E33-4E99-82C0-CB47FC02CEA0}" srcId="{8724608B-67DD-4E36-8042-A49878D1864C}" destId="{9E46CFC8-9B51-4C38-BAA0-75714FECAF2E}" srcOrd="4" destOrd="0" parTransId="{D2B63DFC-325F-4EBB-9CCE-9DDE723CB3ED}" sibTransId="{A17DDD43-C862-4161-9C52-624C96960304}"/>
    <dgm:cxn modelId="{13990418-2C02-4571-9873-41C947985C94}" type="presOf" srcId="{E7F9D61F-5744-43FE-AA73-B14034D722CA}" destId="{3C0E47B1-5B8D-4B2F-A300-3C62ADB97484}" srcOrd="0" destOrd="0" presId="urn:microsoft.com/office/officeart/2005/8/layout/vList2"/>
    <dgm:cxn modelId="{0BED2D1C-CB06-46B9-82E4-C86D899E7750}" srcId="{8724608B-67DD-4E36-8042-A49878D1864C}" destId="{DBD853EE-4EFF-46ED-B125-3410672C56B9}" srcOrd="1" destOrd="0" parTransId="{8B36AE63-A3CE-481B-9D9D-BD01EED02F37}" sibTransId="{0D4B1C96-7A76-4694-9095-E8A436DA996B}"/>
    <dgm:cxn modelId="{F6D50E22-71BE-4A0F-AE84-AAB5FA79C3F6}" srcId="{8724608B-67DD-4E36-8042-A49878D1864C}" destId="{5DA0E4A4-0F37-4504-8BCF-5B1D68F7500D}" srcOrd="2" destOrd="0" parTransId="{13DB6989-117F-4413-BF2D-31A4A5DAFCCB}" sibTransId="{7139BE23-E5E0-41C6-A508-ED43EE13E4FF}"/>
    <dgm:cxn modelId="{F2130C42-7E43-4EFA-97D5-653D86F813F6}" type="presOf" srcId="{DBD853EE-4EFF-46ED-B125-3410672C56B9}" destId="{78FFF881-4BD2-40D3-81DE-943E9AC1CE19}" srcOrd="0" destOrd="0" presId="urn:microsoft.com/office/officeart/2005/8/layout/vList2"/>
    <dgm:cxn modelId="{4B7BA151-CEF7-4F26-B58D-5ABA9B1423C4}" type="presOf" srcId="{5DA0E4A4-0F37-4504-8BCF-5B1D68F7500D}" destId="{06C8A6C6-F961-45EE-BBF4-E4086DB438DB}" srcOrd="0" destOrd="0" presId="urn:microsoft.com/office/officeart/2005/8/layout/vList2"/>
    <dgm:cxn modelId="{7BA42791-7B40-4178-B972-8B3B40D3F6A8}" type="presOf" srcId="{8724608B-67DD-4E36-8042-A49878D1864C}" destId="{8272F644-F3F8-40A5-B872-67354704A641}" srcOrd="0" destOrd="0" presId="urn:microsoft.com/office/officeart/2005/8/layout/vList2"/>
    <dgm:cxn modelId="{56DBB8A5-3AA7-4418-98D5-A82A3D640E41}" srcId="{8724608B-67DD-4E36-8042-A49878D1864C}" destId="{E7F9D61F-5744-43FE-AA73-B14034D722CA}" srcOrd="3" destOrd="0" parTransId="{DA1733FC-06DA-439B-9808-04F116C06974}" sibTransId="{3F82A121-F70D-44EF-ABF2-B2574E7F6A03}"/>
    <dgm:cxn modelId="{93DE67A9-BC8C-4CBE-B383-D23DBA653700}" type="presOf" srcId="{2EA7BCC3-7006-49FB-A00A-52B7A47D7D62}" destId="{AAFB6E8F-FFBB-44C7-9BD8-0FBC76B7717F}" srcOrd="0" destOrd="0" presId="urn:microsoft.com/office/officeart/2005/8/layout/vList2"/>
    <dgm:cxn modelId="{FDA006B2-3D7B-4570-B14D-9782E086D927}" type="presOf" srcId="{9E46CFC8-9B51-4C38-BAA0-75714FECAF2E}" destId="{5B1126E4-1D79-4BD2-937B-6175ACA2C17E}" srcOrd="0" destOrd="0" presId="urn:microsoft.com/office/officeart/2005/8/layout/vList2"/>
    <dgm:cxn modelId="{73398F0A-1956-4678-800F-EDB28DC07A4D}" type="presParOf" srcId="{8272F644-F3F8-40A5-B872-67354704A641}" destId="{AAFB6E8F-FFBB-44C7-9BD8-0FBC76B7717F}" srcOrd="0" destOrd="0" presId="urn:microsoft.com/office/officeart/2005/8/layout/vList2"/>
    <dgm:cxn modelId="{8AA25351-581D-4342-B30E-A056E321471D}" type="presParOf" srcId="{8272F644-F3F8-40A5-B872-67354704A641}" destId="{AF15BE46-316B-4232-8792-F6F182AE0971}" srcOrd="1" destOrd="0" presId="urn:microsoft.com/office/officeart/2005/8/layout/vList2"/>
    <dgm:cxn modelId="{7F482B74-97F3-47C1-8BAE-E32834CB06CC}" type="presParOf" srcId="{8272F644-F3F8-40A5-B872-67354704A641}" destId="{78FFF881-4BD2-40D3-81DE-943E9AC1CE19}" srcOrd="2" destOrd="0" presId="urn:microsoft.com/office/officeart/2005/8/layout/vList2"/>
    <dgm:cxn modelId="{3879EABD-9CEB-4A91-BC1C-C0949C5C13BA}" type="presParOf" srcId="{8272F644-F3F8-40A5-B872-67354704A641}" destId="{D11A0D37-838D-41B7-AB8B-AF0CC3DE5DEC}" srcOrd="3" destOrd="0" presId="urn:microsoft.com/office/officeart/2005/8/layout/vList2"/>
    <dgm:cxn modelId="{4259D625-CC8C-4E11-B229-8E33FF1A5C21}" type="presParOf" srcId="{8272F644-F3F8-40A5-B872-67354704A641}" destId="{06C8A6C6-F961-45EE-BBF4-E4086DB438DB}" srcOrd="4" destOrd="0" presId="urn:microsoft.com/office/officeart/2005/8/layout/vList2"/>
    <dgm:cxn modelId="{835D65CD-6485-40CA-9530-2AB25983C953}" type="presParOf" srcId="{8272F644-F3F8-40A5-B872-67354704A641}" destId="{A6170734-A016-4312-B285-BA4E554FB428}" srcOrd="5" destOrd="0" presId="urn:microsoft.com/office/officeart/2005/8/layout/vList2"/>
    <dgm:cxn modelId="{FF0C516E-3C44-4AA6-8774-B60558743E5E}" type="presParOf" srcId="{8272F644-F3F8-40A5-B872-67354704A641}" destId="{3C0E47B1-5B8D-4B2F-A300-3C62ADB97484}" srcOrd="6" destOrd="0" presId="urn:microsoft.com/office/officeart/2005/8/layout/vList2"/>
    <dgm:cxn modelId="{169A0264-7C86-4FAC-8D62-F9ADF8D68665}" type="presParOf" srcId="{8272F644-F3F8-40A5-B872-67354704A641}" destId="{8B07CF21-5D48-4038-AB01-660B1E5ABAE8}" srcOrd="7" destOrd="0" presId="urn:microsoft.com/office/officeart/2005/8/layout/vList2"/>
    <dgm:cxn modelId="{B788BD3C-3712-4DE9-95B4-10E90B4A5740}" type="presParOf" srcId="{8272F644-F3F8-40A5-B872-67354704A641}" destId="{5B1126E4-1D79-4BD2-937B-6175ACA2C17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A0CBE3-2B7F-4CC4-9B77-7002601A254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03EE330-46B3-4F84-AACF-A7D33CA648E5}">
      <dgm:prSet/>
      <dgm:spPr/>
      <dgm:t>
        <a:bodyPr/>
        <a:lstStyle/>
        <a:p>
          <a:r>
            <a:rPr lang="cs-CZ"/>
            <a:t>Lékaři o významu EBM (Hendl, 2008, str. 184)</a:t>
          </a:r>
          <a:endParaRPr lang="en-US"/>
        </a:p>
      </dgm:t>
    </dgm:pt>
    <dgm:pt modelId="{A6CFCF9A-0588-4F82-98B8-C54C1BD66C97}" type="parTrans" cxnId="{F48D4EE1-F87B-457B-9C0F-89829A86021C}">
      <dgm:prSet/>
      <dgm:spPr/>
      <dgm:t>
        <a:bodyPr/>
        <a:lstStyle/>
        <a:p>
          <a:endParaRPr lang="en-US"/>
        </a:p>
      </dgm:t>
    </dgm:pt>
    <dgm:pt modelId="{ACFEEB13-B56F-4CD5-962A-1251BB69EA9E}" type="sibTrans" cxnId="{F48D4EE1-F87B-457B-9C0F-89829A86021C}">
      <dgm:prSet/>
      <dgm:spPr/>
      <dgm:t>
        <a:bodyPr/>
        <a:lstStyle/>
        <a:p>
          <a:endParaRPr lang="en-US"/>
        </a:p>
      </dgm:t>
    </dgm:pt>
    <dgm:pt modelId="{098D23A0-CE2D-4B20-B595-2061ED218477}">
      <dgm:prSet/>
      <dgm:spPr/>
      <dgm:t>
        <a:bodyPr/>
        <a:lstStyle/>
        <a:p>
          <a:r>
            <a:rPr lang="cs-CZ"/>
            <a:t>Důvody studentů ošetřovatelství k rozhodnutí nenastoupit do praxe (Kingston et al., 2004 in Wheeler, 2010)</a:t>
          </a:r>
          <a:endParaRPr lang="en-US"/>
        </a:p>
      </dgm:t>
    </dgm:pt>
    <dgm:pt modelId="{DC2E27C2-CF16-4B2B-9453-D6B9C2A86FD5}" type="parTrans" cxnId="{92BCCD1A-EA69-42F9-866A-A24477021FE3}">
      <dgm:prSet/>
      <dgm:spPr/>
      <dgm:t>
        <a:bodyPr/>
        <a:lstStyle/>
        <a:p>
          <a:endParaRPr lang="en-US"/>
        </a:p>
      </dgm:t>
    </dgm:pt>
    <dgm:pt modelId="{91024E5A-2269-4104-BFFD-B921CDD402A8}" type="sibTrans" cxnId="{92BCCD1A-EA69-42F9-866A-A24477021FE3}">
      <dgm:prSet/>
      <dgm:spPr/>
      <dgm:t>
        <a:bodyPr/>
        <a:lstStyle/>
        <a:p>
          <a:endParaRPr lang="en-US"/>
        </a:p>
      </dgm:t>
    </dgm:pt>
    <dgm:pt modelId="{3D9FD2B4-4AFB-4382-A31C-F405C71CB4FA}">
      <dgm:prSet/>
      <dgm:spPr/>
      <dgm:t>
        <a:bodyPr/>
        <a:lstStyle/>
        <a:p>
          <a:r>
            <a:rPr lang="cs-CZ"/>
            <a:t>Zkušenost matek s astmatem u dítěte (Cane et al., 2001)</a:t>
          </a:r>
          <a:endParaRPr lang="en-US"/>
        </a:p>
      </dgm:t>
    </dgm:pt>
    <dgm:pt modelId="{513B0BDE-C837-4E00-91BE-5E75EF8CF9EE}" type="parTrans" cxnId="{66794446-5D83-4FB2-8761-255B5F053536}">
      <dgm:prSet/>
      <dgm:spPr/>
      <dgm:t>
        <a:bodyPr/>
        <a:lstStyle/>
        <a:p>
          <a:endParaRPr lang="en-US"/>
        </a:p>
      </dgm:t>
    </dgm:pt>
    <dgm:pt modelId="{EEBD9936-82E2-4A51-9870-0E8F47A41254}" type="sibTrans" cxnId="{66794446-5D83-4FB2-8761-255B5F053536}">
      <dgm:prSet/>
      <dgm:spPr/>
      <dgm:t>
        <a:bodyPr/>
        <a:lstStyle/>
        <a:p>
          <a:endParaRPr lang="en-US"/>
        </a:p>
      </dgm:t>
    </dgm:pt>
    <dgm:pt modelId="{B275B2AD-82C8-4EBD-9A89-895B70DAB908}" type="pres">
      <dgm:prSet presAssocID="{49A0CBE3-2B7F-4CC4-9B77-7002601A254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618CADF-C584-4D0D-9292-444510E51ED0}" type="pres">
      <dgm:prSet presAssocID="{D03EE330-46B3-4F84-AACF-A7D33CA648E5}" presName="hierRoot1" presStyleCnt="0"/>
      <dgm:spPr/>
    </dgm:pt>
    <dgm:pt modelId="{5EFE6BD8-AA59-44CA-BED4-01E8FC58E643}" type="pres">
      <dgm:prSet presAssocID="{D03EE330-46B3-4F84-AACF-A7D33CA648E5}" presName="composite" presStyleCnt="0"/>
      <dgm:spPr/>
    </dgm:pt>
    <dgm:pt modelId="{BFAE4AD9-E762-4CEC-BE3D-832E34475887}" type="pres">
      <dgm:prSet presAssocID="{D03EE330-46B3-4F84-AACF-A7D33CA648E5}" presName="background" presStyleLbl="node0" presStyleIdx="0" presStyleCnt="3"/>
      <dgm:spPr/>
    </dgm:pt>
    <dgm:pt modelId="{ACCA4EB7-8184-4BDF-A967-C96F09B216D3}" type="pres">
      <dgm:prSet presAssocID="{D03EE330-46B3-4F84-AACF-A7D33CA648E5}" presName="text" presStyleLbl="fgAcc0" presStyleIdx="0" presStyleCnt="3">
        <dgm:presLayoutVars>
          <dgm:chPref val="3"/>
        </dgm:presLayoutVars>
      </dgm:prSet>
      <dgm:spPr/>
    </dgm:pt>
    <dgm:pt modelId="{194FBD69-9107-4DE9-B639-FA7A456F01B9}" type="pres">
      <dgm:prSet presAssocID="{D03EE330-46B3-4F84-AACF-A7D33CA648E5}" presName="hierChild2" presStyleCnt="0"/>
      <dgm:spPr/>
    </dgm:pt>
    <dgm:pt modelId="{CE36F457-3D44-4B66-A212-FEB931319711}" type="pres">
      <dgm:prSet presAssocID="{098D23A0-CE2D-4B20-B595-2061ED218477}" presName="hierRoot1" presStyleCnt="0"/>
      <dgm:spPr/>
    </dgm:pt>
    <dgm:pt modelId="{75E73409-1E0C-4CE3-A65B-44D95EBBDA2A}" type="pres">
      <dgm:prSet presAssocID="{098D23A0-CE2D-4B20-B595-2061ED218477}" presName="composite" presStyleCnt="0"/>
      <dgm:spPr/>
    </dgm:pt>
    <dgm:pt modelId="{4862693C-BB06-4AA9-B3B5-B54891D41C70}" type="pres">
      <dgm:prSet presAssocID="{098D23A0-CE2D-4B20-B595-2061ED218477}" presName="background" presStyleLbl="node0" presStyleIdx="1" presStyleCnt="3"/>
      <dgm:spPr/>
    </dgm:pt>
    <dgm:pt modelId="{50C07E33-1AE9-4C16-A895-F85876E80EDF}" type="pres">
      <dgm:prSet presAssocID="{098D23A0-CE2D-4B20-B595-2061ED218477}" presName="text" presStyleLbl="fgAcc0" presStyleIdx="1" presStyleCnt="3">
        <dgm:presLayoutVars>
          <dgm:chPref val="3"/>
        </dgm:presLayoutVars>
      </dgm:prSet>
      <dgm:spPr/>
    </dgm:pt>
    <dgm:pt modelId="{225E0A0C-8FC3-46BB-BA3E-95ECE4C14C3E}" type="pres">
      <dgm:prSet presAssocID="{098D23A0-CE2D-4B20-B595-2061ED218477}" presName="hierChild2" presStyleCnt="0"/>
      <dgm:spPr/>
    </dgm:pt>
    <dgm:pt modelId="{C1C15B9A-B0FB-4D4A-BDB5-4B78DFC96FF5}" type="pres">
      <dgm:prSet presAssocID="{3D9FD2B4-4AFB-4382-A31C-F405C71CB4FA}" presName="hierRoot1" presStyleCnt="0"/>
      <dgm:spPr/>
    </dgm:pt>
    <dgm:pt modelId="{910318A7-4EB4-433C-8F80-92C81F97D9FA}" type="pres">
      <dgm:prSet presAssocID="{3D9FD2B4-4AFB-4382-A31C-F405C71CB4FA}" presName="composite" presStyleCnt="0"/>
      <dgm:spPr/>
    </dgm:pt>
    <dgm:pt modelId="{55DDD326-F62D-4D90-9D49-8D8D13F5B50F}" type="pres">
      <dgm:prSet presAssocID="{3D9FD2B4-4AFB-4382-A31C-F405C71CB4FA}" presName="background" presStyleLbl="node0" presStyleIdx="2" presStyleCnt="3"/>
      <dgm:spPr/>
    </dgm:pt>
    <dgm:pt modelId="{5D2BDD90-5D13-4046-880D-E10A93AB3340}" type="pres">
      <dgm:prSet presAssocID="{3D9FD2B4-4AFB-4382-A31C-F405C71CB4FA}" presName="text" presStyleLbl="fgAcc0" presStyleIdx="2" presStyleCnt="3">
        <dgm:presLayoutVars>
          <dgm:chPref val="3"/>
        </dgm:presLayoutVars>
      </dgm:prSet>
      <dgm:spPr/>
    </dgm:pt>
    <dgm:pt modelId="{02F8EACF-F2B2-417C-9A94-11AE6A38998C}" type="pres">
      <dgm:prSet presAssocID="{3D9FD2B4-4AFB-4382-A31C-F405C71CB4FA}" presName="hierChild2" presStyleCnt="0"/>
      <dgm:spPr/>
    </dgm:pt>
  </dgm:ptLst>
  <dgm:cxnLst>
    <dgm:cxn modelId="{80C4B30C-A56A-49D5-8393-36C80E6FD5B6}" type="presOf" srcId="{098D23A0-CE2D-4B20-B595-2061ED218477}" destId="{50C07E33-1AE9-4C16-A895-F85876E80EDF}" srcOrd="0" destOrd="0" presId="urn:microsoft.com/office/officeart/2005/8/layout/hierarchy1"/>
    <dgm:cxn modelId="{92BCCD1A-EA69-42F9-866A-A24477021FE3}" srcId="{49A0CBE3-2B7F-4CC4-9B77-7002601A2546}" destId="{098D23A0-CE2D-4B20-B595-2061ED218477}" srcOrd="1" destOrd="0" parTransId="{DC2E27C2-CF16-4B2B-9453-D6B9C2A86FD5}" sibTransId="{91024E5A-2269-4104-BFFD-B921CDD402A8}"/>
    <dgm:cxn modelId="{49B08C41-55D8-4065-BB45-4F9773510A0B}" type="presOf" srcId="{3D9FD2B4-4AFB-4382-A31C-F405C71CB4FA}" destId="{5D2BDD90-5D13-4046-880D-E10A93AB3340}" srcOrd="0" destOrd="0" presId="urn:microsoft.com/office/officeart/2005/8/layout/hierarchy1"/>
    <dgm:cxn modelId="{66794446-5D83-4FB2-8761-255B5F053536}" srcId="{49A0CBE3-2B7F-4CC4-9B77-7002601A2546}" destId="{3D9FD2B4-4AFB-4382-A31C-F405C71CB4FA}" srcOrd="2" destOrd="0" parTransId="{513B0BDE-C837-4E00-91BE-5E75EF8CF9EE}" sibTransId="{EEBD9936-82E2-4A51-9870-0E8F47A41254}"/>
    <dgm:cxn modelId="{BB42906A-C5FF-4BE0-AD34-A02500288BEC}" type="presOf" srcId="{49A0CBE3-2B7F-4CC4-9B77-7002601A2546}" destId="{B275B2AD-82C8-4EBD-9A89-895B70DAB908}" srcOrd="0" destOrd="0" presId="urn:microsoft.com/office/officeart/2005/8/layout/hierarchy1"/>
    <dgm:cxn modelId="{FF9611A5-B995-4218-97A4-6FE5B0D2A47B}" type="presOf" srcId="{D03EE330-46B3-4F84-AACF-A7D33CA648E5}" destId="{ACCA4EB7-8184-4BDF-A967-C96F09B216D3}" srcOrd="0" destOrd="0" presId="urn:microsoft.com/office/officeart/2005/8/layout/hierarchy1"/>
    <dgm:cxn modelId="{F48D4EE1-F87B-457B-9C0F-89829A86021C}" srcId="{49A0CBE3-2B7F-4CC4-9B77-7002601A2546}" destId="{D03EE330-46B3-4F84-AACF-A7D33CA648E5}" srcOrd="0" destOrd="0" parTransId="{A6CFCF9A-0588-4F82-98B8-C54C1BD66C97}" sibTransId="{ACFEEB13-B56F-4CD5-962A-1251BB69EA9E}"/>
    <dgm:cxn modelId="{B8BD0121-718D-4EC1-A557-8153357D7DA8}" type="presParOf" srcId="{B275B2AD-82C8-4EBD-9A89-895B70DAB908}" destId="{0618CADF-C584-4D0D-9292-444510E51ED0}" srcOrd="0" destOrd="0" presId="urn:microsoft.com/office/officeart/2005/8/layout/hierarchy1"/>
    <dgm:cxn modelId="{A447EC04-FF9A-4B41-8FA1-1C7CC61ACD55}" type="presParOf" srcId="{0618CADF-C584-4D0D-9292-444510E51ED0}" destId="{5EFE6BD8-AA59-44CA-BED4-01E8FC58E643}" srcOrd="0" destOrd="0" presId="urn:microsoft.com/office/officeart/2005/8/layout/hierarchy1"/>
    <dgm:cxn modelId="{36664C3B-0E21-4387-AB32-0FFB6AC8D6DE}" type="presParOf" srcId="{5EFE6BD8-AA59-44CA-BED4-01E8FC58E643}" destId="{BFAE4AD9-E762-4CEC-BE3D-832E34475887}" srcOrd="0" destOrd="0" presId="urn:microsoft.com/office/officeart/2005/8/layout/hierarchy1"/>
    <dgm:cxn modelId="{CEABD89E-0D87-4EBF-A875-71743AFC0D57}" type="presParOf" srcId="{5EFE6BD8-AA59-44CA-BED4-01E8FC58E643}" destId="{ACCA4EB7-8184-4BDF-A967-C96F09B216D3}" srcOrd="1" destOrd="0" presId="urn:microsoft.com/office/officeart/2005/8/layout/hierarchy1"/>
    <dgm:cxn modelId="{90DFE2B7-94CD-40AF-8E06-AA67F8FC85FE}" type="presParOf" srcId="{0618CADF-C584-4D0D-9292-444510E51ED0}" destId="{194FBD69-9107-4DE9-B639-FA7A456F01B9}" srcOrd="1" destOrd="0" presId="urn:microsoft.com/office/officeart/2005/8/layout/hierarchy1"/>
    <dgm:cxn modelId="{6CB66163-3FE3-4CAC-8F5D-26A5CA912485}" type="presParOf" srcId="{B275B2AD-82C8-4EBD-9A89-895B70DAB908}" destId="{CE36F457-3D44-4B66-A212-FEB931319711}" srcOrd="1" destOrd="0" presId="urn:microsoft.com/office/officeart/2005/8/layout/hierarchy1"/>
    <dgm:cxn modelId="{6109FFE1-E3E7-4751-90C6-C83D08D3F8A6}" type="presParOf" srcId="{CE36F457-3D44-4B66-A212-FEB931319711}" destId="{75E73409-1E0C-4CE3-A65B-44D95EBBDA2A}" srcOrd="0" destOrd="0" presId="urn:microsoft.com/office/officeart/2005/8/layout/hierarchy1"/>
    <dgm:cxn modelId="{8A6D52B1-6CFC-4DAA-8541-4737CC7FA67E}" type="presParOf" srcId="{75E73409-1E0C-4CE3-A65B-44D95EBBDA2A}" destId="{4862693C-BB06-4AA9-B3B5-B54891D41C70}" srcOrd="0" destOrd="0" presId="urn:microsoft.com/office/officeart/2005/8/layout/hierarchy1"/>
    <dgm:cxn modelId="{B9E2DD24-1F02-45DA-992C-181B80F93CFF}" type="presParOf" srcId="{75E73409-1E0C-4CE3-A65B-44D95EBBDA2A}" destId="{50C07E33-1AE9-4C16-A895-F85876E80EDF}" srcOrd="1" destOrd="0" presId="urn:microsoft.com/office/officeart/2005/8/layout/hierarchy1"/>
    <dgm:cxn modelId="{189A8809-F08E-459C-9CFD-B3CBDD22BB93}" type="presParOf" srcId="{CE36F457-3D44-4B66-A212-FEB931319711}" destId="{225E0A0C-8FC3-46BB-BA3E-95ECE4C14C3E}" srcOrd="1" destOrd="0" presId="urn:microsoft.com/office/officeart/2005/8/layout/hierarchy1"/>
    <dgm:cxn modelId="{91617E3A-D966-485A-9CDA-CC29FA6AE268}" type="presParOf" srcId="{B275B2AD-82C8-4EBD-9A89-895B70DAB908}" destId="{C1C15B9A-B0FB-4D4A-BDB5-4B78DFC96FF5}" srcOrd="2" destOrd="0" presId="urn:microsoft.com/office/officeart/2005/8/layout/hierarchy1"/>
    <dgm:cxn modelId="{CD2D316C-8421-4B17-9546-D67781454A1A}" type="presParOf" srcId="{C1C15B9A-B0FB-4D4A-BDB5-4B78DFC96FF5}" destId="{910318A7-4EB4-433C-8F80-92C81F97D9FA}" srcOrd="0" destOrd="0" presId="urn:microsoft.com/office/officeart/2005/8/layout/hierarchy1"/>
    <dgm:cxn modelId="{55F25ED8-787E-47D4-9C79-399A8DE86A3F}" type="presParOf" srcId="{910318A7-4EB4-433C-8F80-92C81F97D9FA}" destId="{55DDD326-F62D-4D90-9D49-8D8D13F5B50F}" srcOrd="0" destOrd="0" presId="urn:microsoft.com/office/officeart/2005/8/layout/hierarchy1"/>
    <dgm:cxn modelId="{C1A3FDE7-1129-482D-8483-CD09B962F959}" type="presParOf" srcId="{910318A7-4EB4-433C-8F80-92C81F97D9FA}" destId="{5D2BDD90-5D13-4046-880D-E10A93AB3340}" srcOrd="1" destOrd="0" presId="urn:microsoft.com/office/officeart/2005/8/layout/hierarchy1"/>
    <dgm:cxn modelId="{2B62BC92-7064-45FB-9F65-A3C9148B6D3C}" type="presParOf" srcId="{C1C15B9A-B0FB-4D4A-BDB5-4B78DFC96FF5}" destId="{02F8EACF-F2B2-417C-9A94-11AE6A38998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FB6E8F-FFBB-44C7-9BD8-0FBC76B7717F}">
      <dsp:nvSpPr>
        <dsp:cNvPr id="0" name=""/>
        <dsp:cNvSpPr/>
      </dsp:nvSpPr>
      <dsp:spPr>
        <a:xfrm>
          <a:off x="0" y="142299"/>
          <a:ext cx="10752138" cy="702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Zúčastněné/nezúčastněné</a:t>
          </a:r>
          <a:endParaRPr lang="en-US" sz="3000" kern="1200"/>
        </a:p>
      </dsp:txBody>
      <dsp:txXfrm>
        <a:off x="34269" y="176568"/>
        <a:ext cx="10683600" cy="633462"/>
      </dsp:txXfrm>
    </dsp:sp>
    <dsp:sp modelId="{78FFF881-4BD2-40D3-81DE-943E9AC1CE19}">
      <dsp:nvSpPr>
        <dsp:cNvPr id="0" name=""/>
        <dsp:cNvSpPr/>
      </dsp:nvSpPr>
      <dsp:spPr>
        <a:xfrm>
          <a:off x="0" y="930699"/>
          <a:ext cx="10752138" cy="702000"/>
        </a:xfrm>
        <a:prstGeom prst="roundRect">
          <a:avLst/>
        </a:prstGeom>
        <a:solidFill>
          <a:schemeClr val="accent2">
            <a:hueOff val="-3213186"/>
            <a:satOff val="3061"/>
            <a:lumOff val="-44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Přímé/nepřímé </a:t>
          </a:r>
          <a:endParaRPr lang="en-US" sz="3000" kern="1200"/>
        </a:p>
      </dsp:txBody>
      <dsp:txXfrm>
        <a:off x="34269" y="964968"/>
        <a:ext cx="10683600" cy="633462"/>
      </dsp:txXfrm>
    </dsp:sp>
    <dsp:sp modelId="{06C8A6C6-F961-45EE-BBF4-E4086DB438DB}">
      <dsp:nvSpPr>
        <dsp:cNvPr id="0" name=""/>
        <dsp:cNvSpPr/>
      </dsp:nvSpPr>
      <dsp:spPr>
        <a:xfrm>
          <a:off x="0" y="1719100"/>
          <a:ext cx="10752138" cy="702000"/>
        </a:xfrm>
        <a:prstGeom prst="roundRect">
          <a:avLst/>
        </a:prstGeom>
        <a:solidFill>
          <a:schemeClr val="accent2">
            <a:hueOff val="-6426371"/>
            <a:satOff val="6122"/>
            <a:lumOff val="-882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Strukturované/nestrukturované pozorování</a:t>
          </a:r>
          <a:endParaRPr lang="en-US" sz="3000" kern="1200"/>
        </a:p>
      </dsp:txBody>
      <dsp:txXfrm>
        <a:off x="34269" y="1753369"/>
        <a:ext cx="10683600" cy="633462"/>
      </dsp:txXfrm>
    </dsp:sp>
    <dsp:sp modelId="{3C0E47B1-5B8D-4B2F-A300-3C62ADB97484}">
      <dsp:nvSpPr>
        <dsp:cNvPr id="0" name=""/>
        <dsp:cNvSpPr/>
      </dsp:nvSpPr>
      <dsp:spPr>
        <a:xfrm>
          <a:off x="0" y="2507499"/>
          <a:ext cx="10752138" cy="702000"/>
        </a:xfrm>
        <a:prstGeom prst="roundRect">
          <a:avLst/>
        </a:prstGeom>
        <a:solidFill>
          <a:schemeClr val="accent2">
            <a:hueOff val="-9639556"/>
            <a:satOff val="9184"/>
            <a:lumOff val="-132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Otevřené/skryté pozorování</a:t>
          </a:r>
          <a:endParaRPr lang="en-US" sz="3000" kern="1200"/>
        </a:p>
      </dsp:txBody>
      <dsp:txXfrm>
        <a:off x="34269" y="2541768"/>
        <a:ext cx="10683600" cy="633462"/>
      </dsp:txXfrm>
    </dsp:sp>
    <dsp:sp modelId="{5B1126E4-1D79-4BD2-937B-6175ACA2C17E}">
      <dsp:nvSpPr>
        <dsp:cNvPr id="0" name=""/>
        <dsp:cNvSpPr/>
      </dsp:nvSpPr>
      <dsp:spPr>
        <a:xfrm>
          <a:off x="0" y="3295900"/>
          <a:ext cx="10752138" cy="702000"/>
        </a:xfrm>
        <a:prstGeom prst="roundRect">
          <a:avLst/>
        </a:prstGeom>
        <a:solidFill>
          <a:schemeClr val="accent2">
            <a:hueOff val="-12852742"/>
            <a:satOff val="12245"/>
            <a:lumOff val="-1764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V přirozených podmínkách a/nebo v nepřirozeném prostředí</a:t>
          </a:r>
          <a:endParaRPr lang="en-US" sz="3000" kern="1200"/>
        </a:p>
      </dsp:txBody>
      <dsp:txXfrm>
        <a:off x="34269" y="3330169"/>
        <a:ext cx="10683600" cy="633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AE4AD9-E762-4CEC-BE3D-832E34475887}">
      <dsp:nvSpPr>
        <dsp:cNvPr id="0" name=""/>
        <dsp:cNvSpPr/>
      </dsp:nvSpPr>
      <dsp:spPr>
        <a:xfrm>
          <a:off x="0" y="799593"/>
          <a:ext cx="3107531" cy="19732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CA4EB7-8184-4BDF-A967-C96F09B216D3}">
      <dsp:nvSpPr>
        <dsp:cNvPr id="0" name=""/>
        <dsp:cNvSpPr/>
      </dsp:nvSpPr>
      <dsp:spPr>
        <a:xfrm>
          <a:off x="345281" y="1127610"/>
          <a:ext cx="3107531" cy="19732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Lékaři o významu EBM (Hendl, 2008, str. 184)</a:t>
          </a:r>
          <a:endParaRPr lang="en-US" sz="2100" kern="1200"/>
        </a:p>
      </dsp:txBody>
      <dsp:txXfrm>
        <a:off x="403076" y="1185405"/>
        <a:ext cx="2991941" cy="1857692"/>
      </dsp:txXfrm>
    </dsp:sp>
    <dsp:sp modelId="{4862693C-BB06-4AA9-B3B5-B54891D41C70}">
      <dsp:nvSpPr>
        <dsp:cNvPr id="0" name=""/>
        <dsp:cNvSpPr/>
      </dsp:nvSpPr>
      <dsp:spPr>
        <a:xfrm>
          <a:off x="3798093" y="799593"/>
          <a:ext cx="3107531" cy="19732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C07E33-1AE9-4C16-A895-F85876E80EDF}">
      <dsp:nvSpPr>
        <dsp:cNvPr id="0" name=""/>
        <dsp:cNvSpPr/>
      </dsp:nvSpPr>
      <dsp:spPr>
        <a:xfrm>
          <a:off x="4143374" y="1127610"/>
          <a:ext cx="3107531" cy="19732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Důvody studentů ošetřovatelství k rozhodnutí nenastoupit do praxe (Kingston et al., 2004 in Wheeler, 2010)</a:t>
          </a:r>
          <a:endParaRPr lang="en-US" sz="2100" kern="1200"/>
        </a:p>
      </dsp:txBody>
      <dsp:txXfrm>
        <a:off x="4201169" y="1185405"/>
        <a:ext cx="2991941" cy="1857692"/>
      </dsp:txXfrm>
    </dsp:sp>
    <dsp:sp modelId="{55DDD326-F62D-4D90-9D49-8D8D13F5B50F}">
      <dsp:nvSpPr>
        <dsp:cNvPr id="0" name=""/>
        <dsp:cNvSpPr/>
      </dsp:nvSpPr>
      <dsp:spPr>
        <a:xfrm>
          <a:off x="7596187" y="799593"/>
          <a:ext cx="3107531" cy="19732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2BDD90-5D13-4046-880D-E10A93AB3340}">
      <dsp:nvSpPr>
        <dsp:cNvPr id="0" name=""/>
        <dsp:cNvSpPr/>
      </dsp:nvSpPr>
      <dsp:spPr>
        <a:xfrm>
          <a:off x="7941468" y="1127610"/>
          <a:ext cx="3107531" cy="19732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Zkušenost matek s astmatem u dítěte (Cane et al., 2001)</a:t>
          </a:r>
          <a:endParaRPr lang="en-US" sz="2100" kern="1200"/>
        </a:p>
      </dsp:txBody>
      <dsp:txXfrm>
        <a:off x="7999263" y="1185405"/>
        <a:ext cx="2991941" cy="18576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D16AA-8B75-47B2-B837-E8F28F72FBAC}" type="datetimeFigureOut">
              <a:rPr lang="cs-CZ" smtClean="0"/>
              <a:t>09.12.2023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D7A8C-1BA1-4A4A-ACC8-668E39E295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53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232807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316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002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730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1846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081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468587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600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858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0883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689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316614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29341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051015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693604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48284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9684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966928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0248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65310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9" r:id="rId18"/>
    <p:sldLayoutId id="2147483730" r:id="rId19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Julia_Margaret_Cameronov%C3%A1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9.xml"/><Relationship Id="rId4" Type="http://schemas.openxmlformats.org/officeDocument/2006/relationships/hyperlink" Target="https://creativecommons.org/licenses/by-sa/3.0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do/rect/el/estud/lf/js23/metodika_prace/web/pages/07_02_sber_dat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sk.wikipedia.org/wiki/Diktaf%C3%B3n" TargetMode="Externa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creativecommons.org/licenses/by-sa/3.0/" TargetMode="External"/><Relationship Id="rId5" Type="http://schemas.openxmlformats.org/officeDocument/2006/relationships/hyperlink" Target="http://lousadigital.blogspot.com/2009/02/entender-criticar-e-incorporar-novas.html" TargetMode="External"/><Relationship Id="rId4" Type="http://schemas.openxmlformats.org/officeDocument/2006/relationships/image" Target="../media/image14.jp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hyperlink" Target="https://uxdesign.cc/a-crash-course-in-ux-design-research-ea00c3307c82#.k509xfs68" TargetMode="External"/><Relationship Id="rId2" Type="http://schemas.openxmlformats.org/officeDocument/2006/relationships/hyperlink" Target="https://is.muni.cz/do/rect/el/estud/lf/js23/metodika_prace/web/inde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Kvalitativní výzkum</a:t>
            </a:r>
            <a:br>
              <a:rPr lang="cs-CZ" dirty="0"/>
            </a:br>
            <a:r>
              <a:rPr lang="cs-CZ" sz="3200" dirty="0"/>
              <a:t>2.setkání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Výzkum ve zdravotnictví /Výzkum v porodní asistenci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D85C44-D078-488B-9D03-6CD2BCFE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Zúčastněné pozorování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307180-A308-4FF9-B687-338EF10FD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Etnografický výzkum, případové studie</a:t>
            </a:r>
          </a:p>
          <a:p>
            <a:r>
              <a:rPr lang="cs-CZ" dirty="0"/>
              <a:t>Málo prozkoumaný jev, velké rozdíly mezi pohledy členů a nečlenů skupiny, jev není přístupný pohledu osob mimo skupinu</a:t>
            </a:r>
          </a:p>
          <a:p>
            <a:r>
              <a:rPr lang="cs-CZ" dirty="0"/>
              <a:t>Pozorovatel se sám účastní dění, osobní vztah s pozorovanými</a:t>
            </a:r>
          </a:p>
          <a:p>
            <a:r>
              <a:rPr lang="cs-CZ" dirty="0"/>
              <a:t>Rozhovory, deníky členů skupiny, audio a videonahrávky</a:t>
            </a:r>
          </a:p>
          <a:p>
            <a:r>
              <a:rPr lang="cs-CZ" i="1" dirty="0"/>
              <a:t>Př. Sociální psycholog Leo </a:t>
            </a:r>
            <a:r>
              <a:rPr lang="cs-CZ" i="1" dirty="0" err="1"/>
              <a:t>Festinger</a:t>
            </a:r>
            <a:r>
              <a:rPr lang="cs-CZ" i="1" dirty="0"/>
              <a:t> – náboženská sekta</a:t>
            </a:r>
          </a:p>
          <a:p>
            <a:r>
              <a:rPr lang="cs-CZ" dirty="0"/>
              <a:t>4 kroky: </a:t>
            </a:r>
          </a:p>
          <a:p>
            <a:pPr marL="571500" lvl="1" indent="-342900">
              <a:buFont typeface="+mj-lt"/>
              <a:buAutoNum type="arabicPeriod"/>
            </a:pPr>
            <a:r>
              <a:rPr lang="cs-CZ" dirty="0"/>
              <a:t>Navázání kontaktu</a:t>
            </a:r>
          </a:p>
          <a:p>
            <a:pPr marL="571500" lvl="1" indent="-342900">
              <a:buFont typeface="+mj-lt"/>
              <a:buAutoNum type="arabicPeriod"/>
            </a:pPr>
            <a:r>
              <a:rPr lang="cs-CZ" dirty="0"/>
              <a:t>Pozorování</a:t>
            </a:r>
          </a:p>
          <a:p>
            <a:pPr marL="571500" lvl="1" indent="-342900">
              <a:buFont typeface="+mj-lt"/>
              <a:buAutoNum type="arabicPeriod"/>
            </a:pPr>
            <a:r>
              <a:rPr lang="cs-CZ" dirty="0"/>
              <a:t>Záznam dat</a:t>
            </a:r>
          </a:p>
          <a:p>
            <a:pPr marL="571500" lvl="1" indent="-342900">
              <a:buFont typeface="+mj-lt"/>
              <a:buAutoNum type="arabicPeriod"/>
            </a:pPr>
            <a:r>
              <a:rPr lang="cs-CZ" dirty="0"/>
              <a:t>Závěr pozorování</a:t>
            </a:r>
          </a:p>
          <a:p>
            <a:pPr marL="571500" lvl="1" indent="-3429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8439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58531-002A-4A04-83FB-FAB2E8592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Zúčastněné pozorování – navázání kontaktu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A2C8E7-9DD2-4E03-9E81-19977C5FA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Přístup do terénu, kontakt s účastníky</a:t>
            </a:r>
          </a:p>
          <a:p>
            <a:r>
              <a:rPr lang="cs-CZ" dirty="0"/>
              <a:t>Třeba rozmyslet dopředu, někdy vyžaduje změnu životního stylu výzkumníka</a:t>
            </a:r>
          </a:p>
          <a:p>
            <a:r>
              <a:rPr lang="cs-CZ" dirty="0"/>
              <a:t>Jak se stát členem skupiny a zároveň ji neovlivnit? (příprava, opatrnost)</a:t>
            </a:r>
          </a:p>
          <a:p>
            <a:r>
              <a:rPr lang="cs-CZ" dirty="0"/>
              <a:t>Jaké pomoci využít, koho? Je třeba povolení? Poskytneme něco na oplátku? Jak budeme účastníky informovat? Máme dost času vyjednávat případné podmínky?</a:t>
            </a:r>
          </a:p>
          <a:p>
            <a:r>
              <a:rPr lang="cs-CZ" dirty="0"/>
              <a:t>Jak s pracovat s nedůvěrou účastníků v průběhu? (vysvětlení účelu, své úlohy, mlčenlivost, anonymita)</a:t>
            </a:r>
          </a:p>
          <a:p>
            <a:r>
              <a:rPr lang="cs-CZ" dirty="0"/>
              <a:t>Klíčoví informátor/informátoři </a:t>
            </a:r>
          </a:p>
        </p:txBody>
      </p:sp>
    </p:spTree>
    <p:extLst>
      <p:ext uri="{BB962C8B-B14F-4D97-AF65-F5344CB8AC3E}">
        <p14:creationId xmlns:p14="http://schemas.microsoft.com/office/powerpoint/2010/main" val="2262376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58531-002A-4A04-83FB-FAB2E8592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Zúčastněné pozorování –  (proces) pozorování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A2C8E7-9DD2-4E03-9E81-19977C5FA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Popisné, fokusované a selektivní pozorování (</a:t>
            </a:r>
            <a:r>
              <a:rPr lang="cs-CZ" dirty="0" err="1"/>
              <a:t>Spradley</a:t>
            </a:r>
            <a:r>
              <a:rPr lang="cs-CZ" dirty="0"/>
              <a:t>, 1989 – viz </a:t>
            </a:r>
            <a:r>
              <a:rPr lang="cs-CZ" dirty="0" err="1"/>
              <a:t>Hendl</a:t>
            </a:r>
            <a:r>
              <a:rPr lang="cs-CZ" dirty="0"/>
              <a:t>, 2008, str. 195)</a:t>
            </a:r>
          </a:p>
          <a:p>
            <a:r>
              <a:rPr lang="cs-CZ" dirty="0"/>
              <a:t>Význam: dvojí účel aktivity, jasné uvědomění, širokoúhlá optika, vnitřní a vnější zkušenost, introspekce</a:t>
            </a:r>
          </a:p>
          <a:p>
            <a:r>
              <a:rPr lang="cs-CZ" dirty="0"/>
              <a:t>Odpověď na otázky: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Kdo?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Co se děje? ((1) chování, pravidelnost, (2) interakce, (3) obsah konverzace)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Místo? (kontext, předměty, prostor, konzumace, tvorba, smyslové vjemy)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Kdy? (vše, co se týká času – organizace, rozvržení, vnímání budoucnosti)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Jak vše propojeno? (stabilita, změna, pravidla, vztah k ostatním skupinám)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Proč? (přisuzované významy historie skupiny, symboly, tradice, hodnoty, názory)</a:t>
            </a:r>
          </a:p>
        </p:txBody>
      </p:sp>
    </p:spTree>
    <p:extLst>
      <p:ext uri="{BB962C8B-B14F-4D97-AF65-F5344CB8AC3E}">
        <p14:creationId xmlns:p14="http://schemas.microsoft.com/office/powerpoint/2010/main" val="1311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58531-002A-4A04-83FB-FAB2E8592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Zúčastněné pozorování – záznam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A2C8E7-9DD2-4E03-9E81-19977C5FA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Ideálně PC</a:t>
            </a:r>
          </a:p>
          <a:p>
            <a:r>
              <a:rPr lang="cs-CZ" dirty="0"/>
              <a:t>Přestože nestrukturované pozorování – jasný systém záznamu dat</a:t>
            </a:r>
          </a:p>
          <a:p>
            <a:r>
              <a:rPr lang="cs-CZ" dirty="0"/>
              <a:t>Popis ideálně přímo na místě (možné použití zkratek a symbolů), posléze co nejdřívější a rutinní doplňování, popis náročný na čas</a:t>
            </a:r>
          </a:p>
          <a:p>
            <a:r>
              <a:rPr lang="cs-CZ" b="1" dirty="0"/>
              <a:t>Terénní poznámky</a:t>
            </a:r>
            <a:r>
              <a:rPr lang="cs-CZ" dirty="0"/>
              <a:t>: popisné a reflektující</a:t>
            </a:r>
          </a:p>
          <a:p>
            <a:r>
              <a:rPr lang="cs-CZ" dirty="0"/>
              <a:t>4 formy terénních poznámek (</a:t>
            </a:r>
            <a:r>
              <a:rPr lang="cs-CZ" dirty="0" err="1"/>
              <a:t>Spradley</a:t>
            </a:r>
            <a:r>
              <a:rPr lang="cs-CZ" dirty="0"/>
              <a:t> – viz </a:t>
            </a:r>
            <a:r>
              <a:rPr lang="cs-CZ" dirty="0" err="1"/>
              <a:t>Hendl</a:t>
            </a:r>
            <a:r>
              <a:rPr lang="cs-CZ" dirty="0"/>
              <a:t>, str. 198):</a:t>
            </a:r>
          </a:p>
          <a:p>
            <a:pPr marL="571500" lvl="1" indent="-342900">
              <a:buFont typeface="+mj-lt"/>
              <a:buAutoNum type="arabicPeriod"/>
            </a:pPr>
            <a:r>
              <a:rPr lang="cs-CZ" dirty="0"/>
              <a:t>Hustý popis situace (kódy, klíčová slova, věty, citáty z rozhovorů)</a:t>
            </a:r>
          </a:p>
          <a:p>
            <a:pPr marL="571500" lvl="1" indent="-342900">
              <a:buFont typeface="+mj-lt"/>
              <a:buAutoNum type="arabicPeriod"/>
            </a:pPr>
            <a:r>
              <a:rPr lang="cs-CZ" dirty="0"/>
              <a:t>Podrobné zápisy z dojmů a pozorování</a:t>
            </a:r>
          </a:p>
          <a:p>
            <a:pPr marL="571500" lvl="1" indent="-342900">
              <a:buFont typeface="+mj-lt"/>
              <a:buAutoNum type="arabicPeriod"/>
            </a:pPr>
            <a:r>
              <a:rPr lang="cs-CZ" dirty="0"/>
              <a:t>Analýzy a interpretace – z doby celého pobytu v terénu</a:t>
            </a:r>
          </a:p>
          <a:p>
            <a:pPr marL="571500" lvl="1" indent="-342900">
              <a:buFont typeface="+mj-lt"/>
              <a:buAutoNum type="arabicPeriod"/>
            </a:pPr>
            <a:r>
              <a:rPr lang="cs-CZ" dirty="0"/>
              <a:t>Terénní deník výzkumníka (zkušenosti, nápady, potíže, chyby, zmatek a problémy….)</a:t>
            </a:r>
          </a:p>
          <a:p>
            <a:pPr indent="0">
              <a:buNone/>
            </a:pPr>
            <a:r>
              <a:rPr lang="cs-CZ" dirty="0">
                <a:solidFill>
                  <a:srgbClr val="00B050"/>
                </a:solidFill>
              </a:rPr>
              <a:t>! Poznámky nutno kompletovat do 24h po akci, nejpozději do začátku další akce v terénu !</a:t>
            </a:r>
          </a:p>
        </p:txBody>
      </p:sp>
    </p:spTree>
    <p:extLst>
      <p:ext uri="{BB962C8B-B14F-4D97-AF65-F5344CB8AC3E}">
        <p14:creationId xmlns:p14="http://schemas.microsoft.com/office/powerpoint/2010/main" val="1088424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58531-002A-4A04-83FB-FAB2E859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7966" y="1135530"/>
            <a:ext cx="4016188" cy="28926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 err="1"/>
              <a:t>Zúčastněné</a:t>
            </a:r>
            <a:r>
              <a:rPr lang="en-US" dirty="0"/>
              <a:t> </a:t>
            </a:r>
            <a:r>
              <a:rPr lang="en-US" dirty="0" err="1"/>
              <a:t>pozorování</a:t>
            </a:r>
            <a:r>
              <a:rPr lang="en-US" dirty="0"/>
              <a:t> – </a:t>
            </a:r>
            <a:r>
              <a:rPr lang="en-US" dirty="0" err="1"/>
              <a:t>závěr</a:t>
            </a:r>
            <a:r>
              <a:rPr lang="en-US" dirty="0"/>
              <a:t> </a:t>
            </a:r>
            <a:r>
              <a:rPr lang="en-US" dirty="0" err="1"/>
              <a:t>pozorování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A2C8E7-9DD2-4E03-9E81-19977C5FA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1707" y="4793129"/>
            <a:ext cx="2868706" cy="156321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lnSpc>
                <a:spcPct val="140000"/>
              </a:lnSpc>
              <a:buNone/>
            </a:pPr>
            <a:r>
              <a:rPr lang="en-US" sz="1100" cap="all" spc="600" dirty="0" err="1"/>
              <a:t>Loučení</a:t>
            </a:r>
            <a:r>
              <a:rPr lang="en-US" sz="1100" cap="all" spc="600" dirty="0"/>
              <a:t> (co </a:t>
            </a:r>
            <a:r>
              <a:rPr lang="en-US" sz="1100" cap="all" spc="600" dirty="0" err="1"/>
              <a:t>nejpřirozeněji</a:t>
            </a:r>
            <a:r>
              <a:rPr lang="en-US" sz="1100" cap="all" spc="600" dirty="0"/>
              <a:t>, </a:t>
            </a:r>
            <a:r>
              <a:rPr lang="en-US" sz="1100" cap="all" spc="600" dirty="0" err="1"/>
              <a:t>nenarušit</a:t>
            </a:r>
            <a:r>
              <a:rPr lang="en-US" sz="1100" cap="all" spc="600" dirty="0"/>
              <a:t> </a:t>
            </a:r>
            <a:r>
              <a:rPr lang="en-US" sz="1100" cap="all" spc="600" dirty="0" err="1"/>
              <a:t>vztahy</a:t>
            </a:r>
            <a:r>
              <a:rPr lang="en-US" sz="1100" cap="all" spc="600" dirty="0"/>
              <a:t> </a:t>
            </a:r>
            <a:r>
              <a:rPr lang="en-US" sz="1100" cap="all" spc="600" dirty="0" err="1"/>
              <a:t>ve</a:t>
            </a:r>
            <a:r>
              <a:rPr lang="en-US" sz="1100" cap="all" spc="600" dirty="0"/>
              <a:t> </a:t>
            </a:r>
            <a:r>
              <a:rPr lang="en-US" sz="1100" cap="all" spc="600" dirty="0" err="1"/>
              <a:t>skupině</a:t>
            </a:r>
            <a:r>
              <a:rPr lang="en-US" sz="1100" cap="all" spc="600" dirty="0"/>
              <a:t> </a:t>
            </a:r>
            <a:r>
              <a:rPr lang="cs-CZ" sz="1100" cap="all" spc="600" dirty="0"/>
              <a:t>A</a:t>
            </a:r>
            <a:r>
              <a:rPr lang="en-US" sz="1100" cap="all" spc="600" dirty="0" err="1"/>
              <a:t>ni</a:t>
            </a:r>
            <a:r>
              <a:rPr lang="en-US" sz="1100" cap="all" spc="600" dirty="0"/>
              <a:t> </a:t>
            </a:r>
            <a:r>
              <a:rPr lang="en-US" sz="1100" cap="all" spc="600" dirty="0" err="1"/>
              <a:t>mezi</a:t>
            </a:r>
            <a:r>
              <a:rPr lang="en-US" sz="1100" cap="all" spc="600" dirty="0"/>
              <a:t> </a:t>
            </a:r>
            <a:r>
              <a:rPr lang="en-US" sz="1100" cap="all" spc="600" dirty="0" err="1"/>
              <a:t>výzkumníkem</a:t>
            </a:r>
            <a:r>
              <a:rPr lang="en-US" sz="1100" cap="all" spc="600" dirty="0"/>
              <a:t> a </a:t>
            </a:r>
            <a:r>
              <a:rPr lang="en-US" sz="1100" cap="all" spc="600" dirty="0" err="1"/>
              <a:t>účastníky</a:t>
            </a:r>
            <a:r>
              <a:rPr lang="en-US" sz="1100" cap="all" spc="600" dirty="0"/>
              <a:t>)</a:t>
            </a:r>
          </a:p>
        </p:txBody>
      </p:sp>
      <p:pic>
        <p:nvPicPr>
          <p:cNvPr id="5" name="Obrázek 4" descr="Obsah obrázku staré&#10;&#10;Popis byl vytvořen automaticky">
            <a:extLst>
              <a:ext uri="{FF2B5EF4-FFF2-40B4-BE49-F238E27FC236}">
                <a16:creationId xmlns:a16="http://schemas.microsoft.com/office/drawing/2014/main" id="{B460B382-3088-4BF8-BC7C-107A620048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5213" r="1" b="17238"/>
          <a:stretch/>
        </p:blipFill>
        <p:spPr>
          <a:xfrm>
            <a:off x="20" y="-1"/>
            <a:ext cx="6915093" cy="6858001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EB88D02-91A5-4A4D-A610-60F532B0737D}"/>
              </a:ext>
            </a:extLst>
          </p:cNvPr>
          <p:cNvSpPr txBox="1"/>
          <p:nvPr/>
        </p:nvSpPr>
        <p:spPr>
          <a:xfrm>
            <a:off x="4479831" y="6657945"/>
            <a:ext cx="243528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cs-CZ" sz="700" dirty="0">
                <a:solidFill>
                  <a:srgbClr val="FFFFFF"/>
                </a:solidFill>
                <a:hlinkClick r:id="rId3" tooltip="https://cs.wikipedia.org/wiki/Julia_Margaret_Cameronov%C3%A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Tato fotka</a:t>
            </a:r>
            <a:r>
              <a:rPr lang="cs-CZ" sz="700" dirty="0">
                <a:solidFill>
                  <a:srgbClr val="FFFFFF"/>
                </a:solidFill>
              </a:rPr>
              <a:t> od autora Neznámý </a:t>
            </a:r>
            <a:r>
              <a:rPr lang="cs-CZ" sz="700" dirty="0" err="1">
                <a:solidFill>
                  <a:srgbClr val="FFFFFF"/>
                </a:solidFill>
              </a:rPr>
              <a:t>ator</a:t>
            </a:r>
            <a:r>
              <a:rPr lang="cs-CZ" sz="700" dirty="0">
                <a:solidFill>
                  <a:srgbClr val="FFFFFF"/>
                </a:solidFill>
              </a:rPr>
              <a:t> s licencí </a:t>
            </a:r>
            <a:r>
              <a:rPr lang="cs-CZ" sz="700" dirty="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cs-CZ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65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D06CFB-411C-42B6-9594-C5A8060B3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Zúčastněné pozorování –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r>
              <a:rPr lang="cs-CZ" dirty="0"/>
              <a:t>VÝHODY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DBF163-F6F2-4256-B5A4-A4BF3D4EA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bezprostřední zkušenost </a:t>
            </a:r>
            <a:r>
              <a:rPr lang="cs-CZ" dirty="0"/>
              <a:t>se situací, kterou výzkumník pozoruje</a:t>
            </a:r>
          </a:p>
          <a:p>
            <a:r>
              <a:rPr lang="cs-CZ" b="1" dirty="0"/>
              <a:t>zapojení se do interakcí </a:t>
            </a:r>
            <a:r>
              <a:rPr lang="cs-CZ" dirty="0"/>
              <a:t>mezi zúčastněnými a </a:t>
            </a:r>
            <a:r>
              <a:rPr lang="cs-CZ" b="1" dirty="0"/>
              <a:t>lepší pochopení a popsání </a:t>
            </a:r>
            <a:r>
              <a:rPr lang="cs-CZ" dirty="0"/>
              <a:t>daných situací</a:t>
            </a:r>
          </a:p>
          <a:p>
            <a:r>
              <a:rPr lang="cs-CZ" b="1" dirty="0"/>
              <a:t>otevření se </a:t>
            </a:r>
            <a:r>
              <a:rPr lang="cs-CZ" dirty="0"/>
              <a:t>vůči problémům a </a:t>
            </a:r>
            <a:r>
              <a:rPr lang="cs-CZ" b="1" dirty="0"/>
              <a:t>nespoléhání se na koncepty</a:t>
            </a:r>
            <a:r>
              <a:rPr lang="cs-CZ" dirty="0"/>
              <a:t>, které si např. výzkumník dříve nastudoval v literatuře</a:t>
            </a:r>
          </a:p>
          <a:p>
            <a:r>
              <a:rPr lang="cs-CZ" dirty="0"/>
              <a:t>při pozorování lze zachytit </a:t>
            </a:r>
            <a:r>
              <a:rPr lang="cs-CZ" b="1" dirty="0"/>
              <a:t>rutinní situace</a:t>
            </a:r>
            <a:r>
              <a:rPr lang="cs-CZ" dirty="0"/>
              <a:t>, které by výzkumník nebyl schopen odhalit z rozhovoru, jelikož respondenti si tyto jevy ani nemusejí uvědomovat</a:t>
            </a:r>
          </a:p>
          <a:p>
            <a:r>
              <a:rPr lang="cs-CZ" dirty="0"/>
              <a:t>objevení skutečnosti, kterým se </a:t>
            </a:r>
            <a:r>
              <a:rPr lang="cs-CZ" b="1" dirty="0"/>
              <a:t>doposud nikdo nevěnoval</a:t>
            </a:r>
            <a:r>
              <a:rPr lang="cs-CZ" dirty="0"/>
              <a:t>, nebo </a:t>
            </a:r>
            <a:r>
              <a:rPr lang="cs-CZ" b="1" dirty="0"/>
              <a:t>uvedení do souvislosti </a:t>
            </a:r>
            <a:r>
              <a:rPr lang="cs-CZ" dirty="0"/>
              <a:t>jevů, které nebyly nikdy slučovány</a:t>
            </a:r>
          </a:p>
          <a:p>
            <a:r>
              <a:rPr lang="cs-CZ" b="1" dirty="0"/>
              <a:t>odhalení skutečnosti</a:t>
            </a:r>
            <a:r>
              <a:rPr lang="cs-CZ" dirty="0"/>
              <a:t>, které by se respondenti </a:t>
            </a:r>
            <a:r>
              <a:rPr lang="cs-CZ" b="1" dirty="0"/>
              <a:t>obávali sdělit při rozhovoru</a:t>
            </a:r>
          </a:p>
        </p:txBody>
      </p:sp>
    </p:spTree>
    <p:extLst>
      <p:ext uri="{BB962C8B-B14F-4D97-AF65-F5344CB8AC3E}">
        <p14:creationId xmlns:p14="http://schemas.microsoft.com/office/powerpoint/2010/main" val="3556362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D06CFB-411C-42B6-9594-C5A8060B3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Zúčastněné pozorování – </a:t>
            </a:r>
            <a:r>
              <a:rPr lang="cs-CZ" dirty="0">
                <a:sym typeface="Wingdings" panose="05000000000000000000" pitchFamily="2" charset="2"/>
              </a:rPr>
              <a:t> </a:t>
            </a:r>
            <a:r>
              <a:rPr lang="cs-CZ" dirty="0"/>
              <a:t>NEVÝHODY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DBF163-F6F2-4256-B5A4-A4BF3D4EA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vysoká </a:t>
            </a:r>
            <a:r>
              <a:rPr lang="cs-CZ" b="1" dirty="0"/>
              <a:t>náročnost</a:t>
            </a:r>
            <a:r>
              <a:rPr lang="cs-CZ" dirty="0"/>
              <a:t> na osobu výzkumníka, komunikační a sociální schopnosti</a:t>
            </a:r>
          </a:p>
          <a:p>
            <a:r>
              <a:rPr lang="cs-CZ" dirty="0"/>
              <a:t>riziko </a:t>
            </a:r>
            <a:r>
              <a:rPr lang="cs-CZ" b="1" dirty="0"/>
              <a:t>narušení přirozeného vývoje skutečnosti</a:t>
            </a:r>
            <a:r>
              <a:rPr lang="cs-CZ" dirty="0"/>
              <a:t>, tvorba situací, které by bez působení výzkumníka nenastaly (obtížné stanovit hranici, kdy aktivita či neaktivita výzkumníka ovlivní zkoumanou situaci)</a:t>
            </a:r>
          </a:p>
          <a:p>
            <a:r>
              <a:rPr lang="cs-CZ" dirty="0"/>
              <a:t>při nevhodném chování výzkumníka dojde nejen k narušení samotného výzkumu, znehodnocení již získaných dat, ale může taktéž způsobit </a:t>
            </a:r>
            <a:r>
              <a:rPr lang="cs-CZ" b="1" dirty="0"/>
              <a:t>nemožnost provedení dalších výzkumů v dané oblasti, daném prostředí </a:t>
            </a:r>
            <a:r>
              <a:rPr lang="cs-CZ" dirty="0"/>
              <a:t>(např. na konkrétním pracovišti, může dojít ke ztrátě důvěry)</a:t>
            </a:r>
          </a:p>
          <a:p>
            <a:r>
              <a:rPr lang="cs-CZ" dirty="0"/>
              <a:t>je nutné zajistit potřebnou míru </a:t>
            </a:r>
            <a:r>
              <a:rPr lang="cs-CZ" b="1" dirty="0"/>
              <a:t>nezávislosti a nadhledu </a:t>
            </a:r>
            <a:r>
              <a:rPr lang="cs-CZ" dirty="0"/>
              <a:t>u výzkumníka, což na jeho osobu klade nemalé nároky</a:t>
            </a:r>
          </a:p>
          <a:p>
            <a:r>
              <a:rPr lang="cs-CZ" dirty="0"/>
              <a:t>výzkumník </a:t>
            </a:r>
            <a:r>
              <a:rPr lang="cs-CZ" b="1" dirty="0"/>
              <a:t>nemusí</a:t>
            </a:r>
            <a:r>
              <a:rPr lang="cs-CZ" dirty="0"/>
              <a:t> během pozorování děje </a:t>
            </a:r>
            <a:r>
              <a:rPr lang="cs-CZ" b="1" dirty="0"/>
              <a:t>postřehnout všechny zajímavé procesy </a:t>
            </a:r>
            <a:r>
              <a:rPr lang="cs-CZ" dirty="0"/>
              <a:t>anebo jim nemusí přikládat osobně význam, a proto je nezaznamená</a:t>
            </a:r>
          </a:p>
        </p:txBody>
      </p:sp>
    </p:spTree>
    <p:extLst>
      <p:ext uri="{BB962C8B-B14F-4D97-AF65-F5344CB8AC3E}">
        <p14:creationId xmlns:p14="http://schemas.microsoft.com/office/powerpoint/2010/main" val="19834992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D85C44-D078-488B-9D03-6CD2BCFE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Nezúčastněné pozorování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307180-A308-4FF9-B687-338EF10FD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Minimalizace interakce, odstup, neutrální přístup</a:t>
            </a:r>
          </a:p>
          <a:p>
            <a:r>
              <a:rPr lang="cs-CZ" dirty="0"/>
              <a:t>Nerušit chováním ani umístěním pozorovatele</a:t>
            </a:r>
          </a:p>
          <a:p>
            <a:r>
              <a:rPr lang="cs-CZ" dirty="0"/>
              <a:t>Často následuje po zúčastněném pozorování, kdy už víme, co přesně pozorovat</a:t>
            </a:r>
          </a:p>
          <a:p>
            <a:r>
              <a:rPr lang="cs-CZ" dirty="0"/>
              <a:t>Cíleněji zaměřeno na určité způsoby chování</a:t>
            </a:r>
          </a:p>
          <a:p>
            <a:endParaRPr lang="cs-CZ" dirty="0"/>
          </a:p>
          <a:p>
            <a:pPr marL="72000" indent="0">
              <a:buNone/>
            </a:pPr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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/>
              <a:t>Nenápadnost, menší vliv citové zaangažovanosti výzkumníka</a:t>
            </a:r>
          </a:p>
          <a:p>
            <a:pPr marL="72000" indent="0">
              <a:buNone/>
            </a:pPr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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/>
              <a:t>Obtížnější získávání informací – značné omezení, dobré ověřit informace dalšími metodami (zúčastněné pozorování, rozhovor s klíčovým informátorem)</a:t>
            </a:r>
          </a:p>
          <a:p>
            <a:pPr marL="571500" lvl="1" indent="-3429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61637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D85C44-D078-488B-9D03-6CD2BCFE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Strukturované pozorování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307180-A308-4FF9-B687-338EF10FD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Strukturované zachycení chování, dění a následná kvantifikace – kódovací schéma</a:t>
            </a:r>
          </a:p>
          <a:p>
            <a:r>
              <a:rPr lang="cs-CZ" dirty="0"/>
              <a:t>Kódovací systém – prosté zachycení výskytu jevu až komplexní </a:t>
            </a:r>
            <a:r>
              <a:rPr lang="cs-CZ" dirty="0" err="1"/>
              <a:t>vícekategoriální</a:t>
            </a:r>
            <a:r>
              <a:rPr lang="cs-CZ" dirty="0"/>
              <a:t> systém</a:t>
            </a:r>
          </a:p>
          <a:p>
            <a:r>
              <a:rPr lang="cs-CZ" dirty="0"/>
              <a:t>VO na začátku, co budeme pozorovat, jak zachytíme</a:t>
            </a:r>
          </a:p>
          <a:p>
            <a:r>
              <a:rPr lang="cs-CZ" dirty="0"/>
              <a:t>Co kódovat: neverbální chování, prostorové chování, </a:t>
            </a:r>
            <a:r>
              <a:rPr lang="cs-CZ" dirty="0" err="1"/>
              <a:t>mimolingvistické</a:t>
            </a:r>
            <a:r>
              <a:rPr lang="cs-CZ" dirty="0"/>
              <a:t> chování, lingvistické chování</a:t>
            </a:r>
          </a:p>
          <a:p>
            <a:r>
              <a:rPr lang="cs-CZ" dirty="0"/>
              <a:t>Třeba určit jednotku, kterou kódovat (časové intervaly/výskyt jevu, momentková událost/behaviorální stav)</a:t>
            </a:r>
          </a:p>
          <a:p>
            <a:r>
              <a:rPr lang="cs-CZ" dirty="0"/>
              <a:t>Prostý výskyt/sekvence jevu</a:t>
            </a:r>
          </a:p>
          <a:p>
            <a:r>
              <a:rPr lang="cs-CZ" dirty="0"/>
              <a:t>Požadavky na kategoriální systém záznamu dat: </a:t>
            </a:r>
            <a:r>
              <a:rPr lang="cs-CZ" dirty="0" err="1"/>
              <a:t>Fokusovanost</a:t>
            </a:r>
            <a:r>
              <a:rPr lang="cs-CZ" dirty="0"/>
              <a:t> + Objektivita + Nezávislost na kontextu + Explicitní definice + Jednoduchost záznamu</a:t>
            </a:r>
          </a:p>
        </p:txBody>
      </p:sp>
    </p:spTree>
    <p:extLst>
      <p:ext uri="{BB962C8B-B14F-4D97-AF65-F5344CB8AC3E}">
        <p14:creationId xmlns:p14="http://schemas.microsoft.com/office/powerpoint/2010/main" val="1951677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D84660-052E-477C-A8C2-C308E9300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2170" y="3185937"/>
            <a:ext cx="4303528" cy="27282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cs-CZ" sz="4400" dirty="0"/>
              <a:t>Rozhovor</a:t>
            </a:r>
            <a:endParaRPr lang="en-US" sz="44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5E4A97-930C-471E-8655-916364F86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60706" y="1344478"/>
            <a:ext cx="3386456" cy="129239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1400" cap="all" spc="600">
                <a:solidFill>
                  <a:schemeClr val="tx2"/>
                </a:solidFill>
              </a:rPr>
              <a:t>Metody</a:t>
            </a:r>
            <a:r>
              <a:rPr lang="en-US" sz="1400" cap="all" spc="600" dirty="0">
                <a:solidFill>
                  <a:schemeClr val="tx2"/>
                </a:solidFill>
              </a:rPr>
              <a:t> </a:t>
            </a:r>
            <a:r>
              <a:rPr lang="en-US" sz="1400" cap="all" spc="600">
                <a:solidFill>
                  <a:schemeClr val="tx2"/>
                </a:solidFill>
              </a:rPr>
              <a:t>sběru</a:t>
            </a:r>
            <a:r>
              <a:rPr lang="en-US" sz="1400" cap="all" spc="600" dirty="0">
                <a:solidFill>
                  <a:schemeClr val="tx2"/>
                </a:solidFill>
              </a:rPr>
              <a:t> </a:t>
            </a:r>
            <a:r>
              <a:rPr lang="en-US" sz="1400" cap="all" spc="600">
                <a:solidFill>
                  <a:schemeClr val="tx2"/>
                </a:solidFill>
              </a:rPr>
              <a:t>dat</a:t>
            </a:r>
            <a:endParaRPr lang="en-US" sz="1400" cap="all" spc="600" dirty="0">
              <a:solidFill>
                <a:schemeClr val="tx2"/>
              </a:solidFill>
            </a:endParaRPr>
          </a:p>
        </p:txBody>
      </p:sp>
      <p:pic>
        <p:nvPicPr>
          <p:cNvPr id="7" name="Graphic 6" descr="Chat">
            <a:extLst>
              <a:ext uri="{FF2B5EF4-FFF2-40B4-BE49-F238E27FC236}">
                <a16:creationId xmlns:a16="http://schemas.microsoft.com/office/drawing/2014/main" id="{D6746B73-AACC-4EDC-A538-713BDD236F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71632" y="1787188"/>
            <a:ext cx="3283624" cy="328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558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BCDC64-94CC-46AC-8F06-A1FC5D132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809958"/>
            <a:ext cx="4327007" cy="307828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400"/>
              <a:t>Metody sběru dat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868032-1CE8-43BF-82C1-15F1A5FB5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8329" y="4349261"/>
            <a:ext cx="3044061" cy="1564970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1400" cap="all" spc="600">
                <a:solidFill>
                  <a:schemeClr val="tx2"/>
                </a:solidFill>
              </a:rPr>
              <a:t>Pozorování</a:t>
            </a:r>
            <a:r>
              <a:rPr lang="en-US" sz="1400" cap="all" spc="600" dirty="0">
                <a:solidFill>
                  <a:schemeClr val="tx2"/>
                </a:solidFill>
              </a:rPr>
              <a:t> a </a:t>
            </a:r>
            <a:r>
              <a:rPr lang="en-US" sz="1400" cap="all" spc="600">
                <a:solidFill>
                  <a:schemeClr val="tx2"/>
                </a:solidFill>
              </a:rPr>
              <a:t>rozhovor</a:t>
            </a:r>
            <a:endParaRPr lang="en-US" sz="1400" cap="all" spc="600" dirty="0">
              <a:solidFill>
                <a:schemeClr val="tx2"/>
              </a:solidFill>
            </a:endParaRPr>
          </a:p>
        </p:txBody>
      </p:sp>
      <p:pic>
        <p:nvPicPr>
          <p:cNvPr id="7" name="Graphic 6" descr="Landwirtschaft obrys">
            <a:extLst>
              <a:ext uri="{FF2B5EF4-FFF2-40B4-BE49-F238E27FC236}">
                <a16:creationId xmlns:a16="http://schemas.microsoft.com/office/drawing/2014/main" id="{CEFAA88C-0EE4-44E8-9060-E312D86C89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7614127" y="1841599"/>
            <a:ext cx="3168173" cy="316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033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5F207F-935F-44DB-ABB4-F3C77F6F6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Rozhovor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87D238-9E58-4D0A-B1C9-A7592F54C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současnosti nejčastěji využívaná metoda sběru dat</a:t>
            </a:r>
          </a:p>
          <a:p>
            <a:r>
              <a:rPr lang="cs-CZ" dirty="0"/>
              <a:t>Zdá se nejjednodušší, ale vést dobrý rozhovor a efektivní v rámci výzkumu klade velké nároky, nejde o konverzaci jako takovou, třeba mít neustále na zřeteli výzkumný záměr (+ další nástrahy</a:t>
            </a:r>
            <a:r>
              <a:rPr lang="cs-CZ" dirty="0">
                <a:sym typeface="Wingdings" panose="05000000000000000000" pitchFamily="2" charset="2"/>
              </a:rPr>
              <a:t>)</a:t>
            </a:r>
          </a:p>
          <a:p>
            <a:r>
              <a:rPr lang="cs-CZ" dirty="0">
                <a:sym typeface="Wingdings" panose="05000000000000000000" pitchFamily="2" charset="2"/>
              </a:rPr>
              <a:t>Nejčastěji rozhovor jeden na jednoho, ale i </a:t>
            </a:r>
            <a:r>
              <a:rPr lang="cs-CZ" dirty="0" err="1">
                <a:sym typeface="Wingdings" panose="05000000000000000000" pitchFamily="2" charset="2"/>
              </a:rPr>
              <a:t>fokusové</a:t>
            </a:r>
            <a:r>
              <a:rPr lang="cs-CZ" dirty="0">
                <a:sym typeface="Wingdings" panose="05000000000000000000" pitchFamily="2" charset="2"/>
              </a:rPr>
              <a:t> skupiny, případně narativní interview</a:t>
            </a:r>
          </a:p>
          <a:p>
            <a:r>
              <a:rPr lang="cs-CZ" dirty="0">
                <a:sym typeface="Wingdings" panose="05000000000000000000" pitchFamily="2" charset="2"/>
              </a:rPr>
              <a:t>Ve zdravotnictví perspektiva, vnímání kolegů a klientů/pacientů</a:t>
            </a:r>
          </a:p>
          <a:p>
            <a:r>
              <a:rPr lang="cs-CZ" dirty="0">
                <a:sym typeface="Wingdings" panose="05000000000000000000" pitchFamily="2" charset="2"/>
              </a:rPr>
              <a:t>Pozor na </a:t>
            </a:r>
            <a:r>
              <a:rPr lang="cs-CZ" dirty="0" err="1">
                <a:sym typeface="Wingdings" panose="05000000000000000000" pitchFamily="2" charset="2"/>
              </a:rPr>
              <a:t>anekdotalismus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6687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32270A-F27E-458A-9A8B-165707C93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Rozhovor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F079F8-F5E5-4877-8D24-F2F30E4A4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Umění i věda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r>
              <a:rPr lang="cs-CZ" dirty="0">
                <a:sym typeface="Wingdings" panose="05000000000000000000" pitchFamily="2" charset="2"/>
              </a:rPr>
              <a:t>Klade nároky na osobnostní předpoklady výzkumníka, důležitá příprava</a:t>
            </a:r>
          </a:p>
          <a:p>
            <a:r>
              <a:rPr lang="cs-CZ" dirty="0">
                <a:sym typeface="Wingdings" panose="05000000000000000000" pitchFamily="2" charset="2"/>
              </a:rPr>
              <a:t>Věnovat pozornost začátku a konci rozhovoru, možnost dodatečného kontaktu (intervenční charakter?)</a:t>
            </a:r>
          </a:p>
          <a:p>
            <a:r>
              <a:rPr lang="cs-CZ" dirty="0">
                <a:sym typeface="Wingdings" panose="05000000000000000000" pitchFamily="2" charset="2"/>
              </a:rPr>
              <a:t>Co zvážit?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dirty="0">
                <a:sym typeface="Wingdings" panose="05000000000000000000" pitchFamily="2" charset="2"/>
              </a:rPr>
              <a:t>Typy otázek </a:t>
            </a:r>
            <a:r>
              <a:rPr lang="cs-CZ" b="0" dirty="0">
                <a:sym typeface="Wingdings" panose="05000000000000000000" pitchFamily="2" charset="2"/>
              </a:rPr>
              <a:t>(Otázky o zkušenostech a chování, otázky o názorech a hodnotách, otázky o pocitech, otázky o znalostech, otázky o vnímání, otázky demografické a kontextové)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dirty="0">
                <a:sym typeface="Wingdings" panose="05000000000000000000" pitchFamily="2" charset="2"/>
              </a:rPr>
              <a:t>Řazení otázek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dirty="0">
                <a:sym typeface="Wingdings" panose="05000000000000000000" pitchFamily="2" charset="2"/>
              </a:rPr>
              <a:t>Způsob kladení otázek </a:t>
            </a:r>
            <a:r>
              <a:rPr lang="cs-CZ" b="0" dirty="0">
                <a:sym typeface="Wingdings" panose="05000000000000000000" pitchFamily="2" charset="2"/>
              </a:rPr>
              <a:t>(otevřené, neutrální, citlivé a jasné, nevnucovat odpověď, klást jen jednu otázku v daný moment, SONDÁŽ, udržet motivaci v průběhu, ale neovlivnit obsah sdělení – nehodnotící zájem)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dirty="0">
                <a:sym typeface="Wingdings" panose="05000000000000000000" pitchFamily="2" charset="2"/>
              </a:rPr>
              <a:t>Délka rozhovoru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6343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BC46BF9-E175-4A2C-87FC-1DC1FC161C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Kvalitativní dotazování  - zásady vedení rozhovoru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1971CC8-34C7-482E-9E5F-F9EBB23F884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dirty="0"/>
              <a:t>Důkladná příprava (účel určuje celý proces)</a:t>
            </a:r>
          </a:p>
          <a:p>
            <a:pPr eaLnBrk="1" hangingPunct="1"/>
            <a:r>
              <a:rPr lang="cs-CZ" altLang="cs-CZ" sz="2400" dirty="0"/>
              <a:t>Vztah důvěry, vstřícnosti a zájmu,…</a:t>
            </a:r>
          </a:p>
          <a:p>
            <a:pPr eaLnBrk="1" hangingPunct="1"/>
            <a:r>
              <a:rPr lang="cs-CZ" altLang="cs-CZ" sz="2400" dirty="0"/>
              <a:t>Formulace adekvátní k úrovni dotazovaného</a:t>
            </a:r>
          </a:p>
          <a:p>
            <a:pPr eaLnBrk="1" hangingPunct="1"/>
            <a:r>
              <a:rPr lang="cs-CZ" altLang="cs-CZ" sz="2400" dirty="0"/>
              <a:t>Klademe jednu otázku (doplňujeme sondážními)</a:t>
            </a:r>
          </a:p>
          <a:p>
            <a:pPr eaLnBrk="1" hangingPunct="1"/>
            <a:r>
              <a:rPr lang="cs-CZ" altLang="cs-CZ" sz="2400" dirty="0"/>
              <a:t>Nasloucháme pozorně, udržujeme neutrální postoj</a:t>
            </a:r>
          </a:p>
          <a:p>
            <a:pPr eaLnBrk="1" hangingPunct="1"/>
            <a:r>
              <a:rPr lang="cs-CZ" altLang="cs-CZ" sz="2400" dirty="0"/>
              <a:t>Zohledňujeme časové možnosti dotazovaného</a:t>
            </a:r>
          </a:p>
          <a:p>
            <a:pPr eaLnBrk="1" hangingPunct="1"/>
            <a:r>
              <a:rPr lang="cs-CZ" altLang="cs-CZ" sz="2400" dirty="0"/>
              <a:t>Monitorujeme sebekriticky sebe</a:t>
            </a:r>
          </a:p>
          <a:p>
            <a:pPr eaLnBrk="1" hangingPunct="1"/>
            <a:r>
              <a:rPr lang="cs-CZ" altLang="cs-CZ" sz="2400" dirty="0"/>
              <a:t>Po ukončení komplementujeme a kontrolujeme své poznámky (kvalitu a úplnost)</a:t>
            </a:r>
          </a:p>
          <a:p>
            <a:pPr eaLnBrk="1" hangingPunct="1"/>
            <a:endParaRPr lang="cs-CZ" altLang="cs-CZ" sz="2400" dirty="0"/>
          </a:p>
          <a:p>
            <a:pPr eaLnBrk="1" hangingPunct="1"/>
            <a:endParaRPr lang="cs-CZ" altLang="cs-CZ" sz="24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B01CF11-6547-4CFA-A837-5696E1DE75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Příprava rozhovoru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6CC7026-3A25-44BB-B037-794E61922E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692001"/>
            <a:ext cx="10753200" cy="4744309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z="2400" dirty="0"/>
              <a:t>Teoretická </a:t>
            </a:r>
            <a:r>
              <a:rPr lang="cs-CZ" altLang="cs-CZ" sz="2400" b="1" dirty="0"/>
              <a:t>znalost zkoumaného prostředí</a:t>
            </a:r>
          </a:p>
          <a:p>
            <a:pPr eaLnBrk="1" hangingPunct="1"/>
            <a:r>
              <a:rPr lang="cs-CZ" altLang="cs-CZ" sz="2400" b="1" dirty="0"/>
              <a:t>Vytvoříme si rámec </a:t>
            </a:r>
            <a:r>
              <a:rPr lang="cs-CZ" altLang="cs-CZ" sz="2400" dirty="0"/>
              <a:t>(</a:t>
            </a:r>
            <a:r>
              <a:rPr lang="cs-CZ" altLang="cs-CZ" sz="2400" b="1" dirty="0">
                <a:solidFill>
                  <a:srgbClr val="00B050"/>
                </a:solidFill>
              </a:rPr>
              <a:t>jednotlivé otázky nejsou totožné s výzkumnými otázkami !!!) </a:t>
            </a:r>
            <a:r>
              <a:rPr lang="cs-CZ" altLang="cs-CZ" sz="2400" dirty="0"/>
              <a:t>= Schéma základních témat (</a:t>
            </a:r>
            <a:r>
              <a:rPr lang="cs-CZ" altLang="cs-CZ" sz="2400" b="1" dirty="0"/>
              <a:t>vycházející z výzkumných otázek</a:t>
            </a:r>
            <a:r>
              <a:rPr lang="cs-CZ" altLang="cs-CZ" sz="2400" dirty="0"/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/>
              <a:t> + několik otázek ke každému tématu (vycházejí z odborné literatury, pozorování, analýzy dokumentů)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/>
              <a:t>Řazení otázek</a:t>
            </a:r>
            <a:r>
              <a:rPr lang="cs-CZ" altLang="cs-CZ" sz="2400" dirty="0"/>
              <a:t>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1. neproblémové skutečnosti (úvodní otázky, motivace)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2. názory, pocity v kontextu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3. znalosti a dovednosti (mohou vyvolat negativní reakce)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Nejdříve otázky zaměřené na přítomnost, pak na budoucnost či minulost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Demografické otázky – průběžně a nenápadně nebo na konci rozhovoru (nudné)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Poměrně rychle přecházíme k vlastnímu předmětu rozhovoru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 eaLnBrk="1" hangingPunct="1"/>
            <a:endParaRPr lang="cs-CZ" altLang="cs-CZ" sz="2400" dirty="0"/>
          </a:p>
          <a:p>
            <a:pPr eaLnBrk="1" hangingPunct="1"/>
            <a:endParaRPr lang="cs-CZ" altLang="cs-CZ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00BFB6-66A6-4FAE-9F3E-EBE33FEAD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</a:t>
            </a:r>
            <a:r>
              <a:rPr lang="cs-CZ" dirty="0" err="1"/>
              <a:t>Charmazové</a:t>
            </a:r>
            <a:r>
              <a:rPr lang="cs-CZ" dirty="0"/>
              <a:t> </a:t>
            </a:r>
            <a:r>
              <a:rPr lang="cs-CZ" sz="1800" dirty="0"/>
              <a:t>(</a:t>
            </a:r>
            <a:r>
              <a:rPr lang="cs-CZ" sz="1800" dirty="0" err="1"/>
              <a:t>Hendl</a:t>
            </a:r>
            <a:r>
              <a:rPr lang="cs-CZ" sz="1800" dirty="0"/>
              <a:t>, 2008, str. 172)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003409-AB5A-4B6A-BD88-CED7C3B6F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Konstruktivisticky (významy přisuzované respondenty) vs. pozitivisticky orientovaný rozhovor</a:t>
            </a:r>
          </a:p>
          <a:p>
            <a:r>
              <a:rPr lang="cs-CZ" dirty="0"/>
              <a:t>Analýza rozhovorů metodou zakotvené teorie</a:t>
            </a:r>
          </a:p>
          <a:p>
            <a:r>
              <a:rPr lang="cs-CZ" dirty="0"/>
              <a:t>Iniciační otevřené otázky / otázky uprostřed rozhovoru / otázky na závěr  </a:t>
            </a:r>
          </a:p>
        </p:txBody>
      </p:sp>
    </p:spTree>
    <p:extLst>
      <p:ext uri="{BB962C8B-B14F-4D97-AF65-F5344CB8AC3E}">
        <p14:creationId xmlns:p14="http://schemas.microsoft.com/office/powerpoint/2010/main" val="32382932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B28FD3-2B9F-46E7-B893-40751697F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Rozhovor – dělení dle míry strukturovanosti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532F73-B6C9-455B-9F89-B8889D331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nestrukturovaný rozhovor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polostrukturovaný rozhovor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strukturovaný rozhovor (s otevřenými otázkami)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dirty="0">
              <a:solidFill>
                <a:srgbClr val="3A3A3A"/>
              </a:solidFill>
              <a:latin typeface="Open Sans" panose="020B0606030504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3A3A3A"/>
                </a:solidFill>
                <a:latin typeface="Open Sans" panose="020B0606030504020204" pitchFamily="34" charset="0"/>
              </a:rPr>
              <a:t>Charakteristika jednotlivých typů rozhovorů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4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Viz kapitola 7B tabulka č. 3 studijního materiálu „Metodika ke zpracování závěrečné práce pro vybrané nelékařské zdravotnické obory“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200" dirty="0">
                <a:hlinkClick r:id="rId2"/>
              </a:rPr>
              <a:t>Metody sběru dat v kvalitativním výzkumu | Principy kvalitativního výzkumu | Metodika ke zpracování závěrečné práce pro vybrané nelékařské zdravotnické obory | Lékařská fakulta Masarykovy univerzity (muni.cz)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7380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B75F30-966E-40D0-BE95-FF8F7264F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Fenomenologický rozhovor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05742A-8D84-4E78-9AD4-AB47E5D14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b="1" i="1" dirty="0">
                <a:solidFill>
                  <a:srgbClr val="3A3A3A"/>
                </a:solidFill>
                <a:effectLst/>
              </a:rPr>
              <a:t>První rozhovor:</a:t>
            </a:r>
            <a:r>
              <a:rPr lang="cs-CZ" b="0" i="0" dirty="0">
                <a:solidFill>
                  <a:srgbClr val="3A3A3A"/>
                </a:solidFill>
                <a:effectLst/>
              </a:rPr>
              <a:t> je zaměřený na historii života dotazovaného. Používají se otázky JAK?</a:t>
            </a:r>
          </a:p>
          <a:p>
            <a:pPr lvl="1" algn="just"/>
            <a:r>
              <a:rPr lang="cs-CZ" b="0" i="0" dirty="0">
                <a:solidFill>
                  <a:srgbClr val="3A3A3A"/>
                </a:solidFill>
                <a:effectLst/>
              </a:rPr>
              <a:t>Např.: </a:t>
            </a:r>
            <a:r>
              <a:rPr lang="cs-CZ" b="0" i="1" dirty="0">
                <a:solidFill>
                  <a:srgbClr val="3A3A3A"/>
                </a:solidFill>
                <a:effectLst/>
              </a:rPr>
              <a:t>Jak k tomu u Vás došlo?</a:t>
            </a:r>
            <a:endParaRPr lang="cs-CZ" b="0" i="0" dirty="0">
              <a:solidFill>
                <a:srgbClr val="3A3A3A"/>
              </a:solidFill>
              <a:effectLst/>
            </a:endParaRPr>
          </a:p>
          <a:p>
            <a:pPr algn="just"/>
            <a:r>
              <a:rPr lang="cs-CZ" b="1" i="1" dirty="0">
                <a:solidFill>
                  <a:srgbClr val="3A3A3A"/>
                </a:solidFill>
                <a:effectLst/>
              </a:rPr>
              <a:t>Druhý rozhovor:</a:t>
            </a:r>
            <a:r>
              <a:rPr lang="cs-CZ" b="0" i="0" dirty="0">
                <a:solidFill>
                  <a:srgbClr val="3A3A3A"/>
                </a:solidFill>
                <a:effectLst/>
              </a:rPr>
              <a:t> je zaměřený na zís</a:t>
            </a:r>
            <a:r>
              <a:rPr lang="cs-CZ" i="0" dirty="0">
                <a:solidFill>
                  <a:srgbClr val="3A3A3A"/>
                </a:solidFill>
                <a:effectLst/>
              </a:rPr>
              <a:t>kávání podrobností o zkušenostech dotazovaného </a:t>
            </a:r>
            <a:r>
              <a:rPr lang="cs-CZ" i="1" dirty="0">
                <a:solidFill>
                  <a:srgbClr val="3A3A3A"/>
                </a:solidFill>
                <a:effectLst/>
              </a:rPr>
              <a:t>ve vztahu k tématu</a:t>
            </a:r>
            <a:endParaRPr lang="cs-CZ" dirty="0">
              <a:solidFill>
                <a:srgbClr val="3A3A3A"/>
              </a:solidFill>
            </a:endParaRPr>
          </a:p>
          <a:p>
            <a:pPr lvl="1" algn="just"/>
            <a:r>
              <a:rPr lang="cs-CZ" b="0" i="0" dirty="0">
                <a:solidFill>
                  <a:srgbClr val="3A3A3A"/>
                </a:solidFill>
                <a:effectLst/>
              </a:rPr>
              <a:t>Například: rekonstrukce konkrétního dne spojeného s nějakou zkušeností → </a:t>
            </a:r>
            <a:r>
              <a:rPr lang="cs-CZ" b="0" i="1" dirty="0">
                <a:solidFill>
                  <a:srgbClr val="3A3A3A"/>
                </a:solidFill>
                <a:effectLst/>
              </a:rPr>
              <a:t>Popište prosím svojí zkušenost s prací v divadle?</a:t>
            </a:r>
            <a:endParaRPr lang="cs-CZ" b="0" i="0" dirty="0">
              <a:solidFill>
                <a:srgbClr val="3A3A3A"/>
              </a:solidFill>
              <a:effectLst/>
            </a:endParaRPr>
          </a:p>
          <a:p>
            <a:pPr algn="just"/>
            <a:r>
              <a:rPr lang="cs-CZ" b="1" i="1" dirty="0">
                <a:solidFill>
                  <a:srgbClr val="3A3A3A"/>
                </a:solidFill>
                <a:effectLst/>
              </a:rPr>
              <a:t>Třetí rozhovor:</a:t>
            </a:r>
            <a:r>
              <a:rPr lang="cs-CZ" b="0" i="0" dirty="0">
                <a:solidFill>
                  <a:srgbClr val="3A3A3A"/>
                </a:solidFill>
                <a:effectLst/>
              </a:rPr>
              <a:t> je zaměřena na reflexi zkušeností dotazovaného, na smysl života a jeho směřování. </a:t>
            </a:r>
          </a:p>
          <a:p>
            <a:pPr lvl="1" algn="just"/>
            <a:r>
              <a:rPr lang="cs-CZ" b="0" i="0" dirty="0">
                <a:solidFill>
                  <a:srgbClr val="3A3A3A"/>
                </a:solidFill>
                <a:effectLst/>
              </a:rPr>
              <a:t>Např.: </a:t>
            </a:r>
            <a:r>
              <a:rPr lang="cs-CZ" b="0" i="1" dirty="0">
                <a:solidFill>
                  <a:srgbClr val="3A3A3A"/>
                </a:solidFill>
                <a:effectLst/>
              </a:rPr>
              <a:t>Kam Váš život směřuje?</a:t>
            </a:r>
          </a:p>
          <a:p>
            <a:pPr marL="324000" lvl="1" indent="0" algn="just">
              <a:buNone/>
            </a:pPr>
            <a:endParaRPr lang="cs-CZ" b="0" i="0" dirty="0">
              <a:solidFill>
                <a:srgbClr val="3A3A3A"/>
              </a:solidFill>
              <a:effectLst/>
            </a:endParaRPr>
          </a:p>
          <a:p>
            <a:pPr algn="just"/>
            <a:r>
              <a:rPr lang="cs-CZ" b="0" i="0" dirty="0">
                <a:solidFill>
                  <a:srgbClr val="3A3A3A"/>
                </a:solidFill>
                <a:effectLst/>
              </a:rPr>
              <a:t>Mezi jednotlivými rozhovory by měl být volný interval tři až sedm dní. Tazatel by se měl snažit doplnit detaily. Rozhovory mezi sebou fungují navzájem jako </a:t>
            </a:r>
            <a:r>
              <a:rPr lang="cs-CZ" b="1" i="1" dirty="0">
                <a:solidFill>
                  <a:srgbClr val="3A3A3A"/>
                </a:solidFill>
                <a:effectLst/>
              </a:rPr>
              <a:t>kontrola vnitřní konzistence</a:t>
            </a:r>
          </a:p>
          <a:p>
            <a:pPr lvl="1" algn="r"/>
            <a:endParaRPr lang="cs-CZ" i="1" dirty="0">
              <a:solidFill>
                <a:srgbClr val="3A3A3A"/>
              </a:solidFill>
            </a:endParaRPr>
          </a:p>
          <a:p>
            <a:pPr lvl="1" algn="r"/>
            <a:r>
              <a:rPr lang="cs-CZ" i="1" dirty="0">
                <a:solidFill>
                  <a:srgbClr val="3A3A3A"/>
                </a:solidFill>
              </a:rPr>
              <a:t>Příklad viz </a:t>
            </a:r>
            <a:r>
              <a:rPr lang="cs-CZ" i="1" dirty="0" err="1">
                <a:solidFill>
                  <a:srgbClr val="3A3A3A"/>
                </a:solidFill>
              </a:rPr>
              <a:t>Hendl</a:t>
            </a:r>
            <a:r>
              <a:rPr lang="cs-CZ" i="1" dirty="0">
                <a:solidFill>
                  <a:srgbClr val="3A3A3A"/>
                </a:solidFill>
              </a:rPr>
              <a:t> str. 181 „Nenávidíme tělesnou výchovu“</a:t>
            </a:r>
            <a:endParaRPr lang="cs-CZ" i="1" dirty="0">
              <a:solidFill>
                <a:srgbClr val="3A3A3A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1240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D264E-CB9C-4F86-9220-C69ECA53B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Fenomenologický rozhovor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EE3F5F-910E-49C0-9FC8-DF33731BB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>
                <a:highlight>
                  <a:srgbClr val="FFFF00"/>
                </a:highlight>
                <a:sym typeface="Wingdings" panose="05000000000000000000" pitchFamily="2" charset="2"/>
              </a:rPr>
              <a:t></a:t>
            </a:r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 </a:t>
            </a:r>
            <a:r>
              <a:rPr lang="cs-CZ" dirty="0"/>
              <a:t>možnost rozkrytí „pozadí“ životního příběhu a stavu pacienta/dotazované osoby v rozhovoru, schopnost identifikovat jinými metodami obtížně postihnutelné momenty a faktory ovlivňující život dotazované osoby, konkrétní situaci, na niž je rozhovor zaměřen</a:t>
            </a:r>
          </a:p>
          <a:p>
            <a:r>
              <a:rPr lang="cs-CZ" sz="2800" b="1" dirty="0">
                <a:highlight>
                  <a:srgbClr val="FFFF00"/>
                </a:highlight>
                <a:sym typeface="Wingdings" panose="05000000000000000000" pitchFamily="2" charset="2"/>
              </a:rPr>
              <a:t></a:t>
            </a:r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 </a:t>
            </a:r>
            <a:r>
              <a:rPr lang="cs-CZ" dirty="0"/>
              <a:t>vysoká emoční i časová náročnost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/>
              <a:t>fenomenologický rozhovor by měl být realizován pouze opravdu zkušeným výzkumníkem</a:t>
            </a:r>
          </a:p>
        </p:txBody>
      </p:sp>
    </p:spTree>
    <p:extLst>
      <p:ext uri="{BB962C8B-B14F-4D97-AF65-F5344CB8AC3E}">
        <p14:creationId xmlns:p14="http://schemas.microsoft.com/office/powerpoint/2010/main" val="18097707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10D945-8940-4DB1-A731-BC3D7C636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typy rozhovorů (</a:t>
            </a:r>
            <a:r>
              <a:rPr lang="cs-CZ" dirty="0" err="1"/>
              <a:t>Hendl</a:t>
            </a:r>
            <a:r>
              <a:rPr lang="cs-CZ" dirty="0"/>
              <a:t>, 2008)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7807E1-7096-470B-968D-61F945F36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Rozhovor podle návodu / problémově zaměřený rozhovor</a:t>
            </a:r>
          </a:p>
          <a:p>
            <a:r>
              <a:rPr lang="cs-CZ" dirty="0"/>
              <a:t>Neformální rozhovor</a:t>
            </a:r>
          </a:p>
          <a:p>
            <a:r>
              <a:rPr lang="cs-CZ" dirty="0"/>
              <a:t>Narativní rozhovor (viz další snímek)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6179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223376-666D-498D-9F08-DD1F3067C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Narativní rozhovor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32F251-407D-4196-96CC-84E3A4575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1800" dirty="0"/>
              <a:t>Volné vyprávění, zejména v biografickém výzkumu</a:t>
            </a:r>
          </a:p>
          <a:p>
            <a:r>
              <a:rPr lang="cs-CZ" sz="1800" dirty="0"/>
              <a:t>Významy přikládané zkušenostem na pozadí celé biografie</a:t>
            </a:r>
          </a:p>
          <a:p>
            <a:r>
              <a:rPr lang="cs-CZ" sz="1800" dirty="0"/>
              <a:t>4 fáze: stimulace, vyprávění, kladení otázek pro vyjasnění nejasností, zobecňující otázky</a:t>
            </a:r>
          </a:p>
          <a:p>
            <a:r>
              <a:rPr lang="cs-CZ" sz="1800" dirty="0"/>
              <a:t>Soustředění na určitý úsek života po zpracování celé historie</a:t>
            </a:r>
          </a:p>
          <a:p>
            <a:r>
              <a:rPr lang="cs-CZ" sz="1800" dirty="0"/>
              <a:t>Narativní interview (</a:t>
            </a:r>
            <a:r>
              <a:rPr lang="cs-CZ" sz="1800" dirty="0" err="1"/>
              <a:t>Rosenthalová</a:t>
            </a:r>
            <a:r>
              <a:rPr lang="cs-CZ" sz="1800" dirty="0"/>
              <a:t>, in </a:t>
            </a:r>
            <a:r>
              <a:rPr lang="cs-CZ" sz="1800" dirty="0" err="1"/>
              <a:t>Hendl</a:t>
            </a:r>
            <a:r>
              <a:rPr lang="cs-CZ" sz="1800" dirty="0"/>
              <a:t>, 2008, str. 177) – 2 fáze: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Fáze hlavního vyprávění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Dotazovací fáze (otázky o fázi života, o určitém tématu, ke specifické, již zmíněné situaci, prozkoumání vyprávění pro vyjasnění argumentace, otázky ke zkušenostem někoho jiného nebo k přenesené znalosti)</a:t>
            </a:r>
          </a:p>
          <a:p>
            <a:r>
              <a:rPr lang="cs-CZ" sz="1800" dirty="0"/>
              <a:t>Epizodický rozhovor  - modifikace narativního interview (narativní rozhovor + rozhovor s návodem)</a:t>
            </a:r>
          </a:p>
        </p:txBody>
      </p:sp>
    </p:spTree>
    <p:extLst>
      <p:ext uri="{BB962C8B-B14F-4D97-AF65-F5344CB8AC3E}">
        <p14:creationId xmlns:p14="http://schemas.microsoft.com/office/powerpoint/2010/main" val="1042785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EA49E-6152-4189-AC62-022E8AF15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2170" y="3185937"/>
            <a:ext cx="4303528" cy="27282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400"/>
              <a:t>Pozorování</a:t>
            </a:r>
            <a:endParaRPr lang="en-US" sz="44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43BE52A-32DC-435F-B027-A9A726064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60706" y="1344478"/>
            <a:ext cx="3386456" cy="129239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1400" cap="all" spc="600">
                <a:solidFill>
                  <a:schemeClr val="tx2"/>
                </a:solidFill>
              </a:rPr>
              <a:t>METODY SBěRU DAT</a:t>
            </a:r>
            <a:endParaRPr lang="en-US" sz="1400" cap="all" spc="600" dirty="0">
              <a:solidFill>
                <a:schemeClr val="tx2"/>
              </a:solidFill>
            </a:endParaRPr>
          </a:p>
        </p:txBody>
      </p:sp>
      <p:pic>
        <p:nvPicPr>
          <p:cNvPr id="7" name="Graphic 6" descr="Oko">
            <a:extLst>
              <a:ext uri="{FF2B5EF4-FFF2-40B4-BE49-F238E27FC236}">
                <a16:creationId xmlns:a16="http://schemas.microsoft.com/office/drawing/2014/main" id="{2E86B6F2-2023-4FE0-8A93-DE11A6B293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71632" y="1787188"/>
            <a:ext cx="3283624" cy="328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9892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6A641-F2BB-41FE-863D-D0A27BD706A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98475"/>
            <a:ext cx="8799513" cy="1181100"/>
          </a:xfrm>
        </p:spPr>
        <p:txBody>
          <a:bodyPr>
            <a:normAutofit/>
          </a:bodyPr>
          <a:lstStyle/>
          <a:p>
            <a:r>
              <a:rPr lang="cs-CZ"/>
              <a:t>Záznam dat z rozhovoru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297082-7530-4948-A187-84A37BE1DC8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495259" y="2125034"/>
            <a:ext cx="4195762" cy="325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40000"/>
              </a:lnSpc>
            </a:pPr>
            <a:r>
              <a:rPr lang="cs-CZ" sz="1700" b="0" i="0" dirty="0">
                <a:effectLst/>
                <a:latin typeface="Open Sans" panose="020B0606030504020204" pitchFamily="34" charset="0"/>
              </a:rPr>
              <a:t>Obvykle diktafon (případně videozáznam – možná menší ochota účastníků)</a:t>
            </a:r>
          </a:p>
          <a:p>
            <a:pPr>
              <a:lnSpc>
                <a:spcPct val="140000"/>
              </a:lnSpc>
            </a:pPr>
            <a:r>
              <a:rPr lang="cs-CZ" sz="1700" b="0" i="0" dirty="0">
                <a:effectLst/>
                <a:latin typeface="Open Sans" panose="020B0606030504020204" pitchFamily="34" charset="0"/>
              </a:rPr>
              <a:t>Třeba povolení před začátkem nahrávání!!!</a:t>
            </a:r>
          </a:p>
          <a:p>
            <a:pPr>
              <a:lnSpc>
                <a:spcPct val="140000"/>
              </a:lnSpc>
            </a:pPr>
            <a:r>
              <a:rPr lang="cs-CZ" sz="1700" b="0" i="0" dirty="0">
                <a:effectLst/>
                <a:latin typeface="Open Sans" panose="020B0606030504020204" pitchFamily="34" charset="0"/>
              </a:rPr>
              <a:t>Následuje </a:t>
            </a:r>
            <a:r>
              <a:rPr lang="cs-CZ" sz="1700" b="0" i="0" dirty="0" err="1">
                <a:effectLst/>
                <a:latin typeface="Open Sans" panose="020B0606030504020204" pitchFamily="34" charset="0"/>
              </a:rPr>
              <a:t>tranksripce</a:t>
            </a:r>
            <a:r>
              <a:rPr lang="cs-CZ" sz="1700" b="0" i="0" dirty="0">
                <a:effectLst/>
                <a:latin typeface="Open Sans" panose="020B0606030504020204" pitchFamily="34" charset="0"/>
              </a:rPr>
              <a:t> (viz další snímek)</a:t>
            </a:r>
          </a:p>
          <a:p>
            <a:pPr>
              <a:lnSpc>
                <a:spcPct val="140000"/>
              </a:lnSpc>
            </a:pPr>
            <a:r>
              <a:rPr lang="cs-CZ" sz="2800" b="1" dirty="0">
                <a:solidFill>
                  <a:srgbClr val="FF0000"/>
                </a:solidFill>
                <a:latin typeface="Open Sans" panose="020B0606030504020204" pitchFamily="34" charset="0"/>
                <a:sym typeface="Wingdings" panose="05000000000000000000" pitchFamily="2" charset="2"/>
              </a:rPr>
              <a:t></a:t>
            </a:r>
            <a:r>
              <a:rPr lang="cs-CZ" sz="1700" dirty="0">
                <a:latin typeface="Open Sans" panose="020B0606030504020204" pitchFamily="34" charset="0"/>
                <a:sym typeface="Wingdings" panose="05000000000000000000" pitchFamily="2" charset="2"/>
              </a:rPr>
              <a:t> nervozita účastníka i výzkumníka, dramatizace vyprávění, přílišná upjatost, sešněrovanost tazatele</a:t>
            </a:r>
          </a:p>
          <a:p>
            <a:pPr>
              <a:lnSpc>
                <a:spcPct val="140000"/>
              </a:lnSpc>
            </a:pPr>
            <a:r>
              <a:rPr lang="cs-CZ" sz="1700" dirty="0">
                <a:latin typeface="Open Sans" panose="020B0606030504020204" pitchFamily="34" charset="0"/>
                <a:sym typeface="Wingdings" panose="05000000000000000000" pitchFamily="2" charset="2"/>
              </a:rPr>
              <a:t>Technické potíže (myslet na ně dopředu – náhradní baterie, zkusit, jestli zařízení skutečně nahrává, kvalita zvuku apod.)</a:t>
            </a:r>
            <a:endParaRPr lang="cs-CZ" sz="1700" dirty="0"/>
          </a:p>
        </p:txBody>
      </p:sp>
      <p:pic>
        <p:nvPicPr>
          <p:cNvPr id="8" name="Obrázek 7" descr="Obsah obrázku text, elektronika, hra&#10;&#10;Popis byl vytvořen automaticky">
            <a:extLst>
              <a:ext uri="{FF2B5EF4-FFF2-40B4-BE49-F238E27FC236}">
                <a16:creationId xmlns:a16="http://schemas.microsoft.com/office/drawing/2014/main" id="{5F9F82D8-875F-4537-80B8-20E0AC6AD8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173" r="11587"/>
          <a:stretch/>
        </p:blipFill>
        <p:spPr>
          <a:xfrm>
            <a:off x="299763" y="1584664"/>
            <a:ext cx="2568863" cy="4114800"/>
          </a:xfrm>
          <a:prstGeom prst="rect">
            <a:avLst/>
          </a:prstGeom>
        </p:spPr>
      </p:pic>
      <p:pic>
        <p:nvPicPr>
          <p:cNvPr id="11" name="Obrázek 10" descr="Obsah obrázku text, zeď, muž&#10;&#10;Popis byl vytvořen automaticky">
            <a:extLst>
              <a:ext uri="{FF2B5EF4-FFF2-40B4-BE49-F238E27FC236}">
                <a16:creationId xmlns:a16="http://schemas.microsoft.com/office/drawing/2014/main" id="{E80D647F-44B3-4FE0-AA67-3440CDBAA2B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9038" r="6023"/>
          <a:stretch/>
        </p:blipFill>
        <p:spPr>
          <a:xfrm>
            <a:off x="8317654" y="1584664"/>
            <a:ext cx="2568863" cy="4114800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CC9C5E2E-8A22-4757-826E-BB7C49950FE3}"/>
              </a:ext>
            </a:extLst>
          </p:cNvPr>
          <p:cNvSpPr txBox="1"/>
          <p:nvPr/>
        </p:nvSpPr>
        <p:spPr>
          <a:xfrm>
            <a:off x="1933670" y="5783019"/>
            <a:ext cx="243528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cs-CZ" sz="700">
                <a:solidFill>
                  <a:srgbClr val="FFFFFF"/>
                </a:solidFill>
                <a:hlinkClick r:id="rId3" tooltip="https://sk.wikipedia.org/wiki/Diktaf%C3%B3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Tato fotka</a:t>
            </a:r>
            <a:r>
              <a:rPr lang="cs-CZ" sz="700">
                <a:solidFill>
                  <a:srgbClr val="FFFFFF"/>
                </a:solidFill>
              </a:rPr>
              <a:t> od autora Neznámý autor s licencí </a:t>
            </a:r>
            <a:r>
              <a:rPr lang="cs-CZ" sz="700">
                <a:solidFill>
                  <a:srgbClr val="FFFFFF"/>
                </a:solidFill>
                <a:hlinkClick r:id="rId6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cs-CZ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867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BFD3FD-954E-4230-B168-716F1054E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Skupinová diskuse, skupinový rozhovor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A1BC84-9CBE-4D07-A13F-22E2E7549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1600" dirty="0"/>
              <a:t>KDY: odhalení obsahů veřejného mínění, kolektivní postoje</a:t>
            </a:r>
          </a:p>
          <a:p>
            <a:r>
              <a:rPr lang="cs-CZ" sz="1800" b="1" dirty="0">
                <a:highlight>
                  <a:srgbClr val="FFFF00"/>
                </a:highlight>
                <a:sym typeface="Wingdings" panose="05000000000000000000" pitchFamily="2" charset="2"/>
              </a:rPr>
              <a:t></a:t>
            </a:r>
            <a:r>
              <a:rPr lang="cs-CZ" sz="1600" dirty="0">
                <a:sym typeface="Wingdings" panose="05000000000000000000" pitchFamily="2" charset="2"/>
              </a:rPr>
              <a:t> uvolnění zábran, snazší odhalení postojů, způsobů jednání, myšlenek a pocitů, dodání odvahy zmínit i citlivá témata</a:t>
            </a:r>
          </a:p>
          <a:p>
            <a:r>
              <a:rPr lang="cs-CZ" sz="2000" b="1" dirty="0">
                <a:highlight>
                  <a:srgbClr val="FFFF00"/>
                </a:highlight>
                <a:sym typeface="Wingdings" panose="05000000000000000000" pitchFamily="2" charset="2"/>
              </a:rPr>
              <a:t></a:t>
            </a:r>
            <a:r>
              <a:rPr lang="cs-CZ" sz="1600" dirty="0">
                <a:sym typeface="Wingdings" panose="05000000000000000000" pitchFamily="2" charset="2"/>
              </a:rPr>
              <a:t> nerovnoměrné zapojení členů, náročnější organizace, spojení vyvíjející se skupinové dynamiky a toku informací s původním cílem</a:t>
            </a:r>
          </a:p>
          <a:p>
            <a:r>
              <a:rPr lang="cs-CZ" sz="1600" dirty="0">
                <a:sym typeface="Wingdings" panose="05000000000000000000" pitchFamily="2" charset="2"/>
              </a:rPr>
              <a:t>Sestavení skupiny – JAK? Přirozeně/uměle, podpoření dynamiky diskuse přítomností jedinců s rozdílnými názory apod., homogenní vs. heterogenní skupina</a:t>
            </a:r>
          </a:p>
          <a:p>
            <a:r>
              <a:rPr lang="cs-CZ" sz="1600" dirty="0">
                <a:sym typeface="Wingdings" panose="05000000000000000000" pitchFamily="2" charset="2"/>
              </a:rPr>
              <a:t>Skupinová diskuse – doporučený sled fází (vysvětlení postupu – (představení členů) – „zahřátí – představení základního popudu – dále co nejméně ovlivňovat průběh diskuse – další podnětové argumenty – </a:t>
            </a:r>
            <a:r>
              <a:rPr lang="cs-CZ" sz="1600" dirty="0" err="1">
                <a:sym typeface="Wingdings" panose="05000000000000000000" pitchFamily="2" charset="2"/>
              </a:rPr>
              <a:t>metadiskuse</a:t>
            </a:r>
            <a:r>
              <a:rPr lang="cs-CZ" sz="1600" dirty="0">
                <a:sym typeface="Wingdings" panose="05000000000000000000" pitchFamily="2" charset="2"/>
              </a:rPr>
              <a:t>)</a:t>
            </a:r>
          </a:p>
          <a:p>
            <a:r>
              <a:rPr lang="cs-CZ" sz="1600" dirty="0">
                <a:sym typeface="Wingdings" panose="05000000000000000000" pitchFamily="2" charset="2"/>
              </a:rPr>
              <a:t>Zařazení tichého pozorovatele? Záznam diskuse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534352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89BBA2-3F02-4419-90F6-F4095872C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dirty="0"/>
              <a:t>Skupinový rozhovor – Focus </a:t>
            </a:r>
            <a:r>
              <a:rPr lang="cs-CZ" sz="2800" dirty="0" err="1"/>
              <a:t>group</a:t>
            </a:r>
            <a:r>
              <a:rPr lang="cs-CZ" sz="2800" dirty="0"/>
              <a:t> / ohnisková skupina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2E6873-1A01-4E13-BBB9-8367BF388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Organizovanější typ skupinové diskuse, obvykle 6-8 lidí, cca 90 minut trvání </a:t>
            </a:r>
            <a:r>
              <a:rPr lang="cs-CZ" sz="1800" dirty="0"/>
              <a:t>(viz </a:t>
            </a:r>
            <a:r>
              <a:rPr lang="cs-CZ" sz="1800" dirty="0" err="1"/>
              <a:t>Hendl</a:t>
            </a:r>
            <a:r>
              <a:rPr lang="cs-CZ" sz="1800" dirty="0"/>
              <a:t>, 2008, str. 183, tab. č. 6.4)</a:t>
            </a:r>
          </a:p>
          <a:p>
            <a:r>
              <a:rPr lang="cs-CZ" dirty="0"/>
              <a:t>Obvykle poměrně homogenní skupina</a:t>
            </a:r>
          </a:p>
          <a:p>
            <a:r>
              <a:rPr lang="cs-CZ" sz="2400" b="1" dirty="0">
                <a:highlight>
                  <a:srgbClr val="FFFF00"/>
                </a:highlight>
                <a:sym typeface="Wingdings" panose="05000000000000000000" pitchFamily="2" charset="2"/>
              </a:rPr>
              <a:t></a:t>
            </a:r>
            <a:r>
              <a:rPr lang="cs-CZ" dirty="0">
                <a:sym typeface="Wingdings" panose="05000000000000000000" pitchFamily="2" charset="2"/>
              </a:rPr>
              <a:t> během krátké doby kvalitní </a:t>
            </a:r>
            <a:r>
              <a:rPr lang="cs-CZ" dirty="0" err="1">
                <a:sym typeface="Wingdings" panose="05000000000000000000" pitchFamily="2" charset="2"/>
              </a:rPr>
              <a:t>info</a:t>
            </a:r>
            <a:r>
              <a:rPr lang="cs-CZ" dirty="0">
                <a:sym typeface="Wingdings" panose="05000000000000000000" pitchFamily="2" charset="2"/>
              </a:rPr>
              <a:t> od více lidí, vzájemná kontrola kvality informace, vyrovnávání stanovisek, skupinová dynamika – zaměření na nejdůležitější témata, zábavnější forma obvykle než individuální rozhovor</a:t>
            </a:r>
          </a:p>
          <a:p>
            <a:r>
              <a:rPr lang="cs-CZ" sz="2400" b="1" dirty="0">
                <a:highlight>
                  <a:srgbClr val="FFFF00"/>
                </a:highlight>
                <a:sym typeface="Wingdings" panose="05000000000000000000" pitchFamily="2" charset="2"/>
              </a:rPr>
              <a:t></a:t>
            </a:r>
            <a:r>
              <a:rPr lang="cs-CZ" dirty="0">
                <a:sym typeface="Wingdings" panose="05000000000000000000" pitchFamily="2" charset="2"/>
              </a:rPr>
              <a:t> menší záběr (cca max. deset hlavních otázek), dovednosti výzkumníka, aby dění nepřevzalo jen několik málo průbojnějších jedinců (závisí i na schopnosti verbálního vyjadřování se), ve zdravotnictví v poslední době velmi populární, avšak často tendence „klouzat po povrchu“, výzkum není dobře odvedený po metodologické stránce </a:t>
            </a:r>
          </a:p>
        </p:txBody>
      </p:sp>
    </p:spTree>
    <p:extLst>
      <p:ext uri="{BB962C8B-B14F-4D97-AF65-F5344CB8AC3E}">
        <p14:creationId xmlns:p14="http://schemas.microsoft.com/office/powerpoint/2010/main" val="3910204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94EEDBB2-CD34-4ECD-91AA-EDBAF4A199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Skupinový rozhovor – schéma návrhu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D26D5380-EEF6-409F-AFDA-1E014A0640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b="1" dirty="0"/>
              <a:t>Příprava</a:t>
            </a:r>
            <a:r>
              <a:rPr lang="cs-CZ" altLang="cs-CZ" dirty="0"/>
              <a:t> (sestavení skupiny, telefonické potvrzení účasti, občerstvení, záznamové zařízení, jmenovky)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/>
              <a:t>Organizace</a:t>
            </a:r>
            <a:r>
              <a:rPr lang="cs-CZ" altLang="cs-CZ" dirty="0"/>
              <a:t> (uspořádání místnosti, informovaný souhlas, příchod 30 minut před zahájením)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/>
              <a:t>Uvítání </a:t>
            </a:r>
            <a:r>
              <a:rPr lang="cs-CZ" altLang="cs-CZ" dirty="0"/>
              <a:t>(moderátor se představí, lehká konverzace, rozdání jmenovek)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/>
              <a:t>Zahájení </a:t>
            </a:r>
            <a:r>
              <a:rPr lang="cs-CZ" altLang="cs-CZ" dirty="0"/>
              <a:t>(uvedení problému, podpis informovaného souhlasu, zápis zasedacího pořádku)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/>
              <a:t>Sdělení základních pravidel</a:t>
            </a:r>
            <a:r>
              <a:rPr lang="cs-CZ" altLang="cs-CZ" dirty="0"/>
              <a:t> (mluví vždy pouze jeden, vše je zajímavé, lze nesouhlasit)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/>
              <a:t>Základní témata</a:t>
            </a:r>
            <a:r>
              <a:rPr lang="cs-CZ" altLang="cs-CZ" dirty="0"/>
              <a:t> (otázka pro uvolnění, přechodová otázka, klíčové otázky, shrnující otázky)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/>
              <a:t>Osobní data</a:t>
            </a:r>
            <a:r>
              <a:rPr lang="cs-CZ" altLang="cs-CZ" dirty="0"/>
              <a:t> (vyplnění dotazníku)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dirty="0"/>
              <a:t>Závěr </a:t>
            </a:r>
            <a:r>
              <a:rPr lang="cs-CZ" altLang="cs-CZ" dirty="0"/>
              <a:t>(shrnutí hlavních bodů diskuze, s otázkou, zda chce někdo něco dodat; poděkování za účast, dárky)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565E94-C3A7-4F10-BB5F-9E8602D5051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701675"/>
            <a:ext cx="9342438" cy="1000125"/>
          </a:xfrm>
        </p:spPr>
        <p:txBody>
          <a:bodyPr>
            <a:normAutofit/>
          </a:bodyPr>
          <a:lstStyle/>
          <a:p>
            <a:pPr algn="ctr"/>
            <a:r>
              <a:rPr lang="cs-CZ"/>
              <a:t>Skupinový rozhovor - příklady</a:t>
            </a:r>
          </a:p>
        </p:txBody>
      </p:sp>
      <p:graphicFrame>
        <p:nvGraphicFramePr>
          <p:cNvPr id="13" name="Zástupný obsah 2">
            <a:extLst>
              <a:ext uri="{FF2B5EF4-FFF2-40B4-BE49-F238E27FC236}">
                <a16:creationId xmlns:a16="http://schemas.microsoft.com/office/drawing/2014/main" id="{5F23C311-1EF7-456B-BB0B-7385FBBE5787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07470097"/>
              </p:ext>
            </p:extLst>
          </p:nvPr>
        </p:nvGraphicFramePr>
        <p:xfrm>
          <a:off x="426128" y="1618711"/>
          <a:ext cx="11049000" cy="3900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74146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7E658-F811-4DD3-952A-93DBB4751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5380" y="1873554"/>
            <a:ext cx="4776267" cy="226735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400"/>
              <a:t>Další možné zdroje dat</a:t>
            </a:r>
            <a:endParaRPr lang="en-US" sz="44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E303BD-96B6-42A1-9E12-33C46E9B9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02399" y="3911503"/>
            <a:ext cx="5888995" cy="1448409"/>
          </a:xfr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40000"/>
              </a:lnSpc>
            </a:pPr>
            <a:r>
              <a:rPr lang="en-US" sz="1400" b="1" cap="all" spc="600" dirty="0" err="1">
                <a:solidFill>
                  <a:schemeClr val="tx2"/>
                </a:solidFill>
              </a:rPr>
              <a:t>D</a:t>
            </a:r>
            <a:r>
              <a:rPr lang="en-US" sz="1400" b="1" i="0" u="none" strike="noStrike" cap="all" spc="600" dirty="0" err="1">
                <a:solidFill>
                  <a:schemeClr val="tx2"/>
                </a:solidFill>
              </a:rPr>
              <a:t>eníky</a:t>
            </a:r>
            <a:r>
              <a:rPr lang="en-US" sz="1400" b="1" i="0" u="none" strike="noStrike" cap="all" spc="600" dirty="0">
                <a:solidFill>
                  <a:schemeClr val="tx2"/>
                </a:solidFill>
              </a:rPr>
              <a:t>, </a:t>
            </a:r>
            <a:r>
              <a:rPr lang="en-US" sz="1400" b="1" i="0" u="none" strike="noStrike" cap="all" spc="600" dirty="0" err="1">
                <a:solidFill>
                  <a:schemeClr val="tx2"/>
                </a:solidFill>
              </a:rPr>
              <a:t>novinové</a:t>
            </a:r>
            <a:r>
              <a:rPr lang="en-US" sz="1400" b="1" i="0" u="none" strike="noStrike" cap="all" spc="600" dirty="0">
                <a:solidFill>
                  <a:schemeClr val="tx2"/>
                </a:solidFill>
              </a:rPr>
              <a:t> </a:t>
            </a:r>
            <a:r>
              <a:rPr lang="en-US" sz="1400" b="1" i="0" u="none" strike="noStrike" cap="all" spc="600" dirty="0" err="1">
                <a:solidFill>
                  <a:schemeClr val="tx2"/>
                </a:solidFill>
              </a:rPr>
              <a:t>články</a:t>
            </a:r>
            <a:r>
              <a:rPr lang="en-US" sz="1400" b="1" i="0" u="none" strike="noStrike" cap="all" spc="600" dirty="0">
                <a:solidFill>
                  <a:schemeClr val="tx2"/>
                </a:solidFill>
              </a:rPr>
              <a:t>, </a:t>
            </a:r>
            <a:r>
              <a:rPr lang="en-US" sz="1400" b="1" i="0" u="none" strike="noStrike" cap="all" spc="600" dirty="0" err="1">
                <a:solidFill>
                  <a:schemeClr val="tx2"/>
                </a:solidFill>
              </a:rPr>
              <a:t>historické</a:t>
            </a:r>
            <a:r>
              <a:rPr lang="en-US" sz="1400" b="1" i="0" u="none" strike="noStrike" cap="all" spc="600" dirty="0">
                <a:solidFill>
                  <a:schemeClr val="tx2"/>
                </a:solidFill>
              </a:rPr>
              <a:t> </a:t>
            </a:r>
            <a:r>
              <a:rPr lang="en-US" sz="1400" b="1" i="0" u="none" strike="noStrike" cap="all" spc="600" dirty="0" err="1">
                <a:solidFill>
                  <a:schemeClr val="tx2"/>
                </a:solidFill>
              </a:rPr>
              <a:t>dokumenty</a:t>
            </a:r>
            <a:r>
              <a:rPr lang="en-US" sz="1400" b="1" i="0" u="none" strike="noStrike" cap="all" spc="600" dirty="0">
                <a:solidFill>
                  <a:schemeClr val="tx2"/>
                </a:solidFill>
              </a:rPr>
              <a:t>, </a:t>
            </a:r>
            <a:r>
              <a:rPr lang="en-US" sz="1400" b="1" i="0" u="none" strike="noStrike" cap="all" spc="600" dirty="0" err="1">
                <a:solidFill>
                  <a:schemeClr val="tx2"/>
                </a:solidFill>
              </a:rPr>
              <a:t>dokumentace</a:t>
            </a:r>
            <a:r>
              <a:rPr lang="en-US" sz="1400" b="1" i="0" u="none" strike="noStrike" cap="all" spc="600" dirty="0">
                <a:solidFill>
                  <a:schemeClr val="tx2"/>
                </a:solidFill>
              </a:rPr>
              <a:t> a </a:t>
            </a:r>
            <a:r>
              <a:rPr lang="en-US" sz="1400" b="1" i="0" u="none" strike="noStrike" cap="all" spc="600" dirty="0" err="1">
                <a:solidFill>
                  <a:schemeClr val="tx2"/>
                </a:solidFill>
              </a:rPr>
              <a:t>další</a:t>
            </a:r>
            <a:r>
              <a:rPr lang="en-US" sz="1400" b="1" i="0" u="none" strike="noStrike" cap="all" spc="600" dirty="0">
                <a:solidFill>
                  <a:schemeClr val="tx2"/>
                </a:solidFill>
              </a:rPr>
              <a:t> </a:t>
            </a:r>
            <a:r>
              <a:rPr lang="en-US" sz="1400" b="1" i="0" u="none" strike="noStrike" cap="all" spc="600" dirty="0" err="1">
                <a:solidFill>
                  <a:schemeClr val="tx2"/>
                </a:solidFill>
              </a:rPr>
              <a:t>texty</a:t>
            </a:r>
            <a:r>
              <a:rPr lang="en-US" sz="1400" b="1" i="0" u="none" strike="noStrike" cap="all" spc="600" dirty="0">
                <a:solidFill>
                  <a:schemeClr val="tx2"/>
                </a:solidFill>
              </a:rPr>
              <a:t> – </a:t>
            </a:r>
            <a:r>
              <a:rPr lang="en-US" sz="1400" b="1" i="0" u="none" strike="noStrike" cap="all" spc="600" dirty="0" err="1">
                <a:solidFill>
                  <a:srgbClr val="FFC000"/>
                </a:solidFill>
              </a:rPr>
              <a:t>nezapomínat</a:t>
            </a:r>
            <a:r>
              <a:rPr lang="en-US" sz="1400" b="1" i="0" u="none" strike="noStrike" cap="all" spc="600" dirty="0">
                <a:solidFill>
                  <a:srgbClr val="FFC000"/>
                </a:solidFill>
              </a:rPr>
              <a:t> </a:t>
            </a:r>
            <a:r>
              <a:rPr lang="en-US" sz="1400" b="1" i="0" u="none" strike="noStrike" cap="all" spc="600" dirty="0" err="1">
                <a:solidFill>
                  <a:srgbClr val="FFC000"/>
                </a:solidFill>
              </a:rPr>
              <a:t>i</a:t>
            </a:r>
            <a:r>
              <a:rPr lang="en-US" sz="1400" b="1" i="0" u="none" strike="noStrike" cap="all" spc="600" dirty="0">
                <a:solidFill>
                  <a:srgbClr val="FFC000"/>
                </a:solidFill>
              </a:rPr>
              <a:t> </a:t>
            </a:r>
            <a:r>
              <a:rPr lang="en-US" sz="1400" b="1" i="0" u="none" strike="noStrike" cap="all" spc="600" dirty="0" err="1">
                <a:solidFill>
                  <a:srgbClr val="FFC000"/>
                </a:solidFill>
              </a:rPr>
              <a:t>na</a:t>
            </a:r>
            <a:r>
              <a:rPr lang="en-US" sz="1400" b="1" i="0" u="none" strike="noStrike" cap="all" spc="600" dirty="0">
                <a:solidFill>
                  <a:srgbClr val="FFC000"/>
                </a:solidFill>
              </a:rPr>
              <a:t> </a:t>
            </a:r>
            <a:r>
              <a:rPr lang="en-US" sz="1400" b="1" i="0" u="none" strike="noStrike" cap="all" spc="600" dirty="0" err="1">
                <a:solidFill>
                  <a:srgbClr val="FFC000"/>
                </a:solidFill>
              </a:rPr>
              <a:t>tyto</a:t>
            </a:r>
            <a:r>
              <a:rPr lang="en-US" sz="1400" b="1" i="0" u="none" strike="noStrike" cap="all" spc="600" dirty="0">
                <a:solidFill>
                  <a:srgbClr val="FFC000"/>
                </a:solidFill>
              </a:rPr>
              <a:t> </a:t>
            </a:r>
            <a:r>
              <a:rPr lang="en-US" sz="1400" b="1" i="0" u="none" strike="noStrike" cap="all" spc="600" dirty="0" err="1">
                <a:solidFill>
                  <a:srgbClr val="FFC000"/>
                </a:solidFill>
              </a:rPr>
              <a:t>zdroje</a:t>
            </a:r>
            <a:endParaRPr lang="en-US" sz="1400" b="1" cap="all" spc="600" dirty="0">
              <a:solidFill>
                <a:srgbClr val="FFC000"/>
              </a:solidFill>
            </a:endParaRPr>
          </a:p>
        </p:txBody>
      </p:sp>
      <p:pic>
        <p:nvPicPr>
          <p:cNvPr id="219" name="Graphic 6" descr="Noviny">
            <a:extLst>
              <a:ext uri="{FF2B5EF4-FFF2-40B4-BE49-F238E27FC236}">
                <a16:creationId xmlns:a16="http://schemas.microsoft.com/office/drawing/2014/main" id="{EA0C13AF-3231-461A-9407-585807BF05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60757" y="1873554"/>
            <a:ext cx="3217849" cy="321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3091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591498-1E14-4A31-B0DA-EE2155A87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2170" y="3185937"/>
            <a:ext cx="4303528" cy="27282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400"/>
              <a:t>Transkripce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FA4C6A7-F135-4B4E-8056-86B545D85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60706" y="1344478"/>
            <a:ext cx="3386456" cy="129239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1400" cap="all" spc="600">
                <a:solidFill>
                  <a:schemeClr val="tx2"/>
                </a:solidFill>
              </a:rPr>
              <a:t>Zpracování dat</a:t>
            </a:r>
          </a:p>
        </p:txBody>
      </p:sp>
      <p:pic>
        <p:nvPicPr>
          <p:cNvPr id="7" name="Graphic 6" descr="Tužka obrys">
            <a:extLst>
              <a:ext uri="{FF2B5EF4-FFF2-40B4-BE49-F238E27FC236}">
                <a16:creationId xmlns:a16="http://schemas.microsoft.com/office/drawing/2014/main" id="{B775BBD9-0BD9-4EAB-8B4E-CED00C5378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371632" y="1787188"/>
            <a:ext cx="3283624" cy="328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9179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40B883-7A34-466C-9430-2EFC6E7F2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Transkripce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7E871F-BF08-49D6-8F31-B23F5B27F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/>
              <a:t>Kromě obrazových dat nutný přepis - č</a:t>
            </a:r>
            <a:r>
              <a:rPr lang="cs-CZ" sz="1600" b="0" i="0" dirty="0">
                <a:solidFill>
                  <a:srgbClr val="3A3A3A"/>
                </a:solidFill>
                <a:effectLst/>
              </a:rPr>
              <a:t>asová náročnost!!!</a:t>
            </a:r>
          </a:p>
          <a:p>
            <a:r>
              <a:rPr lang="cs-CZ" sz="1600" dirty="0">
                <a:solidFill>
                  <a:srgbClr val="3A3A3A"/>
                </a:solidFill>
              </a:rPr>
              <a:t>A</a:t>
            </a:r>
            <a:r>
              <a:rPr lang="cs-CZ" sz="1600" b="0" i="0" dirty="0">
                <a:solidFill>
                  <a:srgbClr val="3A3A3A"/>
                </a:solidFill>
                <a:effectLst/>
              </a:rPr>
              <a:t>nonymizace dat</a:t>
            </a:r>
          </a:p>
          <a:p>
            <a:r>
              <a:rPr lang="cs-CZ" sz="1600" dirty="0">
                <a:solidFill>
                  <a:srgbClr val="3A3A3A"/>
                </a:solidFill>
              </a:rPr>
              <a:t>Někdy přepisuje jiná osoba, přesnost, doslovnost, označit kdo mluví (zkratky), doba přestávek, neverbální projevy (smích, pláč….), spisovný nebo mluvený jazyk?, přepis všeho, nebo jen pasáží? (podrobněji viz </a:t>
            </a:r>
            <a:r>
              <a:rPr lang="cs-CZ" sz="1600" dirty="0" err="1">
                <a:solidFill>
                  <a:srgbClr val="3A3A3A"/>
                </a:solidFill>
              </a:rPr>
              <a:t>Hendl</a:t>
            </a:r>
            <a:r>
              <a:rPr lang="cs-CZ" sz="1600" dirty="0">
                <a:solidFill>
                  <a:srgbClr val="3A3A3A"/>
                </a:solidFill>
              </a:rPr>
              <a:t>, 2008, str. 208 – 210) , Kontrola při opětovném puštění nahrávky, pozor na zkreslení chybějícími údaji (např. chybějící interpunkce), výzkumník může doplnit o poznámky z terénu</a:t>
            </a:r>
          </a:p>
          <a:p>
            <a:r>
              <a:rPr lang="cs-CZ" sz="1600" dirty="0">
                <a:solidFill>
                  <a:srgbClr val="3A3A3A"/>
                </a:solidFill>
              </a:rPr>
              <a:t>Kontrola správnosti přepisu před zahájením analýzy!</a:t>
            </a:r>
          </a:p>
          <a:p>
            <a:r>
              <a:rPr lang="cs-CZ" sz="1600" dirty="0">
                <a:solidFill>
                  <a:srgbClr val="3A3A3A"/>
                </a:solidFill>
              </a:rPr>
              <a:t>Nástroje dostupné na webu k usnadnění transkripce</a:t>
            </a:r>
          </a:p>
        </p:txBody>
      </p:sp>
    </p:spTree>
    <p:extLst>
      <p:ext uri="{BB962C8B-B14F-4D97-AF65-F5344CB8AC3E}">
        <p14:creationId xmlns:p14="http://schemas.microsoft.com/office/powerpoint/2010/main" val="31686658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9F8635-A475-4841-B9E3-3B08E6BF2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2170" y="3185937"/>
            <a:ext cx="4303528" cy="27282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cs-CZ" sz="4400" dirty="0"/>
              <a:t>Analýza dat</a:t>
            </a:r>
            <a:endParaRPr lang="en-US" sz="44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6E95F0C-FB77-41C0-B658-13EAB2EAA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60706" y="1344478"/>
            <a:ext cx="3386456" cy="129239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1400" dirty="0"/>
              <a:t>ZPRACOVÁNÍ DAT</a:t>
            </a:r>
            <a:endParaRPr lang="en-US" sz="1400" cap="all" spc="600" dirty="0">
              <a:solidFill>
                <a:schemeClr val="tx2"/>
              </a:solidFill>
            </a:endParaRPr>
          </a:p>
        </p:txBody>
      </p:sp>
      <p:pic>
        <p:nvPicPr>
          <p:cNvPr id="7" name="Grafický objekt 6" descr="Gears">
            <a:extLst>
              <a:ext uri="{FF2B5EF4-FFF2-40B4-BE49-F238E27FC236}">
                <a16:creationId xmlns:a16="http://schemas.microsoft.com/office/drawing/2014/main" id="{C970398C-8180-4B60-ACFF-17CDA52E7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71632" y="1787188"/>
            <a:ext cx="3283624" cy="328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766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8C661-5374-475F-A8F2-D3FE2CD9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2CF8FC-57DF-4666-B31E-53C546CCD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a interpretace dat – nutné se opětovně vracet k přepsaným údajům, znovu je pročítat a následně kódovat</a:t>
            </a:r>
          </a:p>
          <a:p>
            <a:r>
              <a:rPr lang="cs-CZ" dirty="0"/>
              <a:t>Obecně: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Tvorba kategorií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Kódování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107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80E3791-4485-4594-A592-A083CFE93A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Návrh pozorování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DA41877-0A52-4301-BFAC-986999F0A5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Výzkumná otázka</a:t>
            </a:r>
          </a:p>
          <a:p>
            <a:pPr eaLnBrk="1" hangingPunct="1"/>
            <a:r>
              <a:rPr lang="cs-CZ" altLang="cs-CZ" dirty="0"/>
              <a:t>Výzkumný design</a:t>
            </a:r>
          </a:p>
          <a:p>
            <a:pPr eaLnBrk="1" hangingPunct="1"/>
            <a:r>
              <a:rPr lang="cs-CZ" altLang="cs-CZ" dirty="0"/>
              <a:t>Cíl výzkumu </a:t>
            </a:r>
          </a:p>
          <a:p>
            <a:pPr eaLnBrk="1" hangingPunct="1"/>
            <a:r>
              <a:rPr lang="cs-CZ" altLang="cs-CZ" dirty="0"/>
              <a:t>Témata pozorování (struktura a zaměření)</a:t>
            </a:r>
          </a:p>
          <a:p>
            <a:pPr eaLnBrk="1" hangingPunct="1"/>
            <a:r>
              <a:rPr lang="cs-CZ" altLang="cs-CZ" dirty="0"/>
              <a:t>Pozorovací záznamový arch</a:t>
            </a:r>
          </a:p>
          <a:p>
            <a:pPr eaLnBrk="1" hangingPunct="1"/>
            <a:r>
              <a:rPr lang="cs-CZ" altLang="cs-CZ" dirty="0"/>
              <a:t>Objevení nového tématu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4F4CF2-B8D5-43F4-B509-3D1069400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Tvorba kategorií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5AC2D3-FF17-43C6-9928-90056FB5A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Uspořádání dat, redukce dat na menší jednotky, orientace v datech</a:t>
            </a:r>
          </a:p>
          <a:p>
            <a:r>
              <a:rPr lang="cs-CZ" dirty="0"/>
              <a:t>Tvorba kategoriálního systému a následné kódování dat podle kategorií</a:t>
            </a:r>
          </a:p>
          <a:p>
            <a:r>
              <a:rPr lang="cs-CZ" dirty="0"/>
              <a:t>Nejčastěji kategoriální systém vzniká až v průběhu analýzy dat po podrobném prozkoumání dat (podrobněji viz </a:t>
            </a:r>
            <a:r>
              <a:rPr lang="cs-CZ" dirty="0" err="1"/>
              <a:t>Hendl</a:t>
            </a:r>
            <a:r>
              <a:rPr lang="cs-CZ" dirty="0"/>
              <a:t>, str. 211)</a:t>
            </a:r>
          </a:p>
          <a:p>
            <a:r>
              <a:rPr lang="cs-CZ" dirty="0"/>
              <a:t>Primárně popis – konkrétní kategorie, rozvoj teorií – spíše abstraktní, konceptuální kategorie</a:t>
            </a:r>
          </a:p>
        </p:txBody>
      </p:sp>
    </p:spTree>
    <p:extLst>
      <p:ext uri="{BB962C8B-B14F-4D97-AF65-F5344CB8AC3E}">
        <p14:creationId xmlns:p14="http://schemas.microsoft.com/office/powerpoint/2010/main" val="27003859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FCD595-28B7-42E7-97F6-1FA75EB21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Kódování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5F62C7-1143-40C4-A917-1F61FCBE6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Máme vytvořené kategorie (schéma) – nyní třeba rozkódovat pasáže (přiřadit k jednotlivým kategoriím) – v průběhu možno doplňovat nové kategorie/podkategorie, neztratit ze zřetele celý kontext</a:t>
            </a:r>
          </a:p>
          <a:p>
            <a:r>
              <a:rPr lang="cs-CZ" dirty="0"/>
              <a:t>Ideální spolupráce více nezávislých výzkumníků (následné srovnání kategorizace)</a:t>
            </a:r>
          </a:p>
          <a:p>
            <a:pPr algn="just"/>
            <a:r>
              <a:rPr lang="cs-CZ" b="0" i="0" dirty="0">
                <a:solidFill>
                  <a:srgbClr val="3A3A3A"/>
                </a:solidFill>
                <a:effectLst/>
              </a:rPr>
              <a:t>Pokud kategoriální systém jednoduchý, možné využít metodu „tužka – papír“</a:t>
            </a:r>
          </a:p>
          <a:p>
            <a:pPr algn="just"/>
            <a:r>
              <a:rPr lang="cs-CZ" dirty="0">
                <a:solidFill>
                  <a:srgbClr val="3A3A3A"/>
                </a:solidFill>
              </a:rPr>
              <a:t>Součástí i popis vztahů mezi kategoriemi</a:t>
            </a:r>
          </a:p>
          <a:p>
            <a:pPr algn="just"/>
            <a:r>
              <a:rPr lang="cs-CZ" b="0" i="0" dirty="0">
                <a:solidFill>
                  <a:srgbClr val="3A3A3A"/>
                </a:solidFill>
                <a:effectLst/>
              </a:rPr>
              <a:t>Existence placených softwarů na kódování kvalitativních dat (např. </a:t>
            </a:r>
            <a:r>
              <a:rPr lang="cs-CZ" b="0" i="0" dirty="0" err="1">
                <a:solidFill>
                  <a:srgbClr val="3A3A3A"/>
                </a:solidFill>
                <a:effectLst/>
              </a:rPr>
              <a:t>MaxQDA</a:t>
            </a:r>
            <a:r>
              <a:rPr lang="cs-CZ" b="0" i="0" dirty="0">
                <a:solidFill>
                  <a:srgbClr val="3A3A3A"/>
                </a:solidFill>
                <a:effectLst/>
              </a:rPr>
              <a:t>, </a:t>
            </a:r>
            <a:r>
              <a:rPr lang="cs-CZ" b="0" i="0" dirty="0" err="1">
                <a:solidFill>
                  <a:srgbClr val="3A3A3A"/>
                </a:solidFill>
                <a:effectLst/>
              </a:rPr>
              <a:t>ATLAS.ti</a:t>
            </a:r>
            <a:r>
              <a:rPr lang="cs-CZ" b="0" i="0" dirty="0">
                <a:solidFill>
                  <a:srgbClr val="3A3A3A"/>
                </a:solidFill>
                <a:effectLst/>
              </a:rPr>
              <a:t> a další)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47545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1022F8-463F-4AAC-AA0E-C248FFF9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4619" y="3009432"/>
            <a:ext cx="6983138" cy="16614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/>
              <a:t>Metoda zakotvené teorie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F03F44-16CC-4B03-9ED5-74524EB21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02550" y="1908987"/>
            <a:ext cx="5386900" cy="75820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1400" cap="all" spc="600">
                <a:solidFill>
                  <a:schemeClr val="tx2"/>
                </a:solidFill>
              </a:rPr>
              <a:t>Příklad analýzy a interpretace textu</a:t>
            </a:r>
          </a:p>
          <a:p>
            <a:pPr algn="ctr"/>
            <a:endParaRPr lang="en-US" sz="1400" cap="all" spc="6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5725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B83C72-9CAB-4CB0-808A-DD962021D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zakotvené teorie (GTM)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B33505-2578-43D8-9FF9-203BF78D3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Tvorba kategorií a kódování – lze hezky demonstrovat např. na příkladu metody zakotvené teorie</a:t>
            </a:r>
          </a:p>
          <a:p>
            <a:pPr lvl="1"/>
            <a:r>
              <a:rPr lang="cs-CZ" dirty="0"/>
              <a:t>Viz </a:t>
            </a:r>
            <a:r>
              <a:rPr lang="cs-CZ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Řiháček T, Čermák I, </a:t>
            </a:r>
            <a:r>
              <a:rPr lang="cs-CZ" dirty="0" err="1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Hytych</a:t>
            </a:r>
            <a:r>
              <a:rPr lang="cs-CZ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R, </a:t>
            </a:r>
            <a:r>
              <a:rPr lang="cs-CZ" dirty="0" err="1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i="1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Kvalitativní analýza textů: Čtyři přístupy</a:t>
            </a:r>
            <a:r>
              <a:rPr lang="cs-CZ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1st </a:t>
            </a:r>
            <a:r>
              <a:rPr lang="cs-CZ" dirty="0" err="1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Brno, </a:t>
            </a:r>
            <a:r>
              <a:rPr lang="cs-CZ" dirty="0" err="1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Czechia</a:t>
            </a:r>
            <a:r>
              <a:rPr lang="cs-CZ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Masarykova univerzita; 2013.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30959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ABC67-636F-483F-8711-082A6A622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zakotvené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02E960-8B7A-4754-B1F1-BF69DC886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000" dirty="0">
                <a:solidFill>
                  <a:srgbClr val="3A3A3A"/>
                </a:solidFill>
                <a:latin typeface="Open Sans" panose="020B0606030504020204" pitchFamily="34" charset="0"/>
              </a:rPr>
              <a:t>Více verzí metody – v současnosti 3 vlivné verze (Strauss, Glaser, </a:t>
            </a:r>
            <a:r>
              <a:rPr lang="cs-CZ" sz="2000" dirty="0" err="1">
                <a:solidFill>
                  <a:srgbClr val="3A3A3A"/>
                </a:solidFill>
                <a:latin typeface="Open Sans" panose="020B0606030504020204" pitchFamily="34" charset="0"/>
              </a:rPr>
              <a:t>Charmazová</a:t>
            </a:r>
            <a:r>
              <a:rPr lang="cs-CZ" sz="2000" dirty="0">
                <a:solidFill>
                  <a:srgbClr val="3A3A3A"/>
                </a:solidFill>
                <a:latin typeface="Open Sans" panose="020B0606030504020204" pitchFamily="34" charset="0"/>
              </a:rPr>
              <a:t>)</a:t>
            </a:r>
          </a:p>
          <a:p>
            <a:r>
              <a:rPr lang="cs-CZ" dirty="0"/>
              <a:t>Hlavním cílem vybudovat teorii zkoumaného jevu</a:t>
            </a:r>
          </a:p>
          <a:p>
            <a:r>
              <a:rPr lang="cs-CZ" dirty="0"/>
              <a:t>Nejde pouze o metodu analýzy dat, ale výzkumný přístup (proces od hledání VO až po publikaci výsledné teorie a její další případné rozvíjení)</a:t>
            </a:r>
          </a:p>
          <a:p>
            <a:r>
              <a:rPr lang="cs-CZ" dirty="0"/>
              <a:t>Teoretické vzorkování (až v průběhu sběru dat) – teoretická saturace</a:t>
            </a:r>
          </a:p>
          <a:p>
            <a:r>
              <a:rPr lang="cs-CZ" dirty="0"/>
              <a:t>Produktem tematické analýzy obvykle seznam a popis několika témat, GDM však jde dál, cílem není jen kategorizace, ale teoretické uchopení jevu – výsledkem teorie organizovaná okolo jednoho ústředního konceptu</a:t>
            </a:r>
          </a:p>
          <a:p>
            <a:r>
              <a:rPr lang="cs-CZ" dirty="0"/>
              <a:t>Někdy použitá jen část ze sledu kroků, avšak třeba na to vždy upozornit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4091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AF8658-7660-4458-B1D1-834956BA1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cs-CZ" sz="1800" b="1" i="0" u="none" strike="noStrike" baseline="0" dirty="0">
                <a:latin typeface="ACaslonPro-Bold"/>
              </a:rPr>
              <a:t>Schéma výzkumného procesu u metody zakotvené teorie</a:t>
            </a:r>
            <a:br>
              <a:rPr lang="cs-CZ" sz="1800" b="1" i="0" u="none" strike="noStrike" baseline="0" dirty="0">
                <a:latin typeface="ACaslonPro-Bold"/>
              </a:rPr>
            </a:br>
            <a:r>
              <a:rPr lang="cs-CZ" sz="1600" i="0" u="none" strike="noStrike" baseline="0" dirty="0">
                <a:latin typeface="ACaslonPro-Bold"/>
              </a:rPr>
              <a:t>(převzato z Řiháček, Čermák, </a:t>
            </a:r>
            <a:r>
              <a:rPr lang="cs-CZ" sz="1600" i="0" u="none" strike="noStrike" baseline="0" dirty="0" err="1">
                <a:latin typeface="ACaslonPro-Bold"/>
              </a:rPr>
              <a:t>Hytych</a:t>
            </a:r>
            <a:r>
              <a:rPr lang="cs-CZ" sz="1600" dirty="0">
                <a:latin typeface="ACaslonPro-Bold"/>
              </a:rPr>
              <a:t>, </a:t>
            </a:r>
            <a:r>
              <a:rPr lang="cs-CZ" sz="1600" i="0" u="none" strike="noStrike" baseline="0" dirty="0">
                <a:latin typeface="ACaslonPro-Bold"/>
              </a:rPr>
              <a:t>2013)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C4C3F3A-5D1E-40E5-A91D-9BDD5CE598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6370" y="1964981"/>
            <a:ext cx="6759260" cy="417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8573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C6854F-C329-4C0E-A656-71DD77DB4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GTM – analýza dat</a:t>
            </a:r>
            <a:br>
              <a:rPr lang="cs-CZ" dirty="0"/>
            </a:br>
            <a:r>
              <a:rPr lang="cs-CZ" dirty="0"/>
              <a:t>1. Tvorba konceptů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DCD5E9-79AF-4214-B037-C5A5F923F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i="1" dirty="0"/>
              <a:t>Otevřené kódování </a:t>
            </a:r>
            <a:r>
              <a:rPr lang="cs-CZ" dirty="0"/>
              <a:t>– nalezení významových jednotek, „</a:t>
            </a:r>
            <a:r>
              <a:rPr lang="cs-CZ" dirty="0" err="1"/>
              <a:t>okódování</a:t>
            </a:r>
            <a:r>
              <a:rPr lang="cs-CZ" dirty="0"/>
              <a:t> textu“ (dle </a:t>
            </a:r>
            <a:r>
              <a:rPr lang="cs-CZ" dirty="0" err="1"/>
              <a:t>Charmazové</a:t>
            </a:r>
            <a:r>
              <a:rPr lang="cs-CZ" dirty="0"/>
              <a:t> kód slouží jako „rukojeť“ pro následnou možnou manipulaci)</a:t>
            </a:r>
          </a:p>
          <a:p>
            <a:r>
              <a:rPr lang="cs-CZ" dirty="0"/>
              <a:t>Dát si načas, aby zvolený kód, opravdu „dobře sedl“</a:t>
            </a:r>
          </a:p>
          <a:p>
            <a:r>
              <a:rPr lang="cs-CZ" dirty="0"/>
              <a:t>Poté </a:t>
            </a:r>
            <a:r>
              <a:rPr lang="pl-PL" dirty="0"/>
              <a:t>na základě podobností spojujeme do obecnějších a propracovanějších konceptů – jejich další </a:t>
            </a:r>
            <a:r>
              <a:rPr lang="cs-CZ" dirty="0"/>
              <a:t>propracovávání po obsahové stránce (vlastnosti, dimenze)</a:t>
            </a:r>
          </a:p>
          <a:p>
            <a:r>
              <a:rPr lang="cs-CZ" dirty="0"/>
              <a:t>Z otevřeného pak </a:t>
            </a:r>
            <a:r>
              <a:rPr lang="cs-CZ" b="1" i="1" dirty="0"/>
              <a:t>zaměřené (selektivní) kódování</a:t>
            </a:r>
          </a:p>
          <a:p>
            <a:r>
              <a:rPr lang="cs-CZ" b="1" i="1" dirty="0"/>
              <a:t>GTM = metoda neustálého porovnávání</a:t>
            </a:r>
          </a:p>
          <a:p>
            <a:r>
              <a:rPr lang="cs-CZ" dirty="0"/>
              <a:t>analytické poznámky, postřehy, otázky - </a:t>
            </a:r>
            <a:r>
              <a:rPr lang="cs-CZ" b="1" i="1" dirty="0" err="1"/>
              <a:t>memos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17666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F54AA3-F7DE-47B2-8B3F-8A7A2C99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GTM – neustálé porovnávání – příklady otázek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81F507B-9D91-4352-98D4-14E289280C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/>
        </p:blipFill>
        <p:spPr>
          <a:xfrm>
            <a:off x="2339681" y="2186491"/>
            <a:ext cx="7512637" cy="2911147"/>
          </a:xfrm>
        </p:spPr>
      </p:pic>
    </p:spTree>
    <p:extLst>
      <p:ext uri="{BB962C8B-B14F-4D97-AF65-F5344CB8AC3E}">
        <p14:creationId xmlns:p14="http://schemas.microsoft.com/office/powerpoint/2010/main" val="24997794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D20702-5CB8-4109-A82C-8579C4E52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GTM – analýza dat</a:t>
            </a:r>
            <a:br>
              <a:rPr lang="cs-CZ" sz="3200" dirty="0"/>
            </a:br>
            <a:r>
              <a:rPr lang="cs-CZ" sz="3200" dirty="0"/>
              <a:t>2. Hledání teoretických vztahů mezi koncepty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AA3334-0131-4E53-99BD-3EDFA3EB3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Možné vztahy mezi nimi: podkategorie, příčina, následek, umožňující podmínka, prostředek – cíl, fáze procesu, typologie</a:t>
            </a:r>
          </a:p>
          <a:p>
            <a:r>
              <a:rPr lang="cs-CZ" dirty="0"/>
              <a:t>= teoretické kódování (Glaser)/axiální kódování (Strauss a </a:t>
            </a:r>
            <a:r>
              <a:rPr lang="cs-CZ" dirty="0" err="1"/>
              <a:t>Corbinová</a:t>
            </a:r>
            <a:r>
              <a:rPr lang="cs-CZ" dirty="0"/>
              <a:t>)</a:t>
            </a:r>
          </a:p>
          <a:p>
            <a:r>
              <a:rPr lang="cs-CZ" dirty="0"/>
              <a:t>Cílené vyhledávání respondentů pro doplnění dat – teoretické vzorkování – teoretická nasycenost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61235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D20702-5CB8-4109-A82C-8579C4E52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GTM – analýza dat</a:t>
            </a:r>
            <a:br>
              <a:rPr lang="cs-CZ" sz="3200" dirty="0"/>
            </a:br>
            <a:r>
              <a:rPr lang="cs-CZ" sz="3200" dirty="0"/>
              <a:t>3. Volba ústředního konceptu a formulace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AA3334-0131-4E53-99BD-3EDFA3EB3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Zacílení teorie, kompaktnost – aby dobře držela pohromadě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r>
              <a:rPr lang="cs-CZ" b="1" dirty="0">
                <a:sym typeface="Wingdings" panose="05000000000000000000" pitchFamily="2" charset="2"/>
              </a:rPr>
              <a:t>Ústřední koncept </a:t>
            </a:r>
            <a:r>
              <a:rPr lang="cs-CZ" dirty="0">
                <a:sym typeface="Wingdings" panose="05000000000000000000" pitchFamily="2" charset="2"/>
              </a:rPr>
              <a:t>- dimenzí samotného problému a nejlépe ze všech konceptů jej vysvětluje</a:t>
            </a:r>
          </a:p>
          <a:p>
            <a:r>
              <a:rPr lang="cs-CZ" dirty="0"/>
              <a:t>Propojení a integrace ústředního konceptu s ostatními do výsledné teorie, aby co nejvýstižněji odpovídala na VO (důležité, aby nezahrnovala více konceptů než je nezbytné)</a:t>
            </a:r>
          </a:p>
        </p:txBody>
      </p:sp>
    </p:spTree>
    <p:extLst>
      <p:ext uri="{BB962C8B-B14F-4D97-AF65-F5344CB8AC3E}">
        <p14:creationId xmlns:p14="http://schemas.microsoft.com/office/powerpoint/2010/main" val="947472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0D24BD2-1887-4839-8D31-20985D822E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dirty="0"/>
              <a:t>Popis různých stránek pozorovaných jevů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52AD36F-DD12-4D84-B958-4AC28A032E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Popis fyzického prostředí pozorování (vč. historického aspektu)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Popis sociální stránky prostředí (klima situace, vztahy)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Popis jednání aktérů (verbální i neverbální projevy, činy, …)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B2592-2383-48E8-B68D-CAEA8BB86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809958"/>
            <a:ext cx="4327007" cy="307828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400"/>
              <a:t>Interpretace dat</a:t>
            </a:r>
            <a:endParaRPr lang="en-US" sz="44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C811-8A4A-43D4-844D-4A4DDD4A4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8329" y="4349261"/>
            <a:ext cx="3044061" cy="1564970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1400" cap="all" spc="600">
                <a:solidFill>
                  <a:schemeClr val="tx2"/>
                </a:solidFill>
              </a:rPr>
              <a:t>…a jejich prezentace</a:t>
            </a:r>
          </a:p>
        </p:txBody>
      </p:sp>
      <p:pic>
        <p:nvPicPr>
          <p:cNvPr id="7" name="Grafický objekt 6" descr="Document">
            <a:extLst>
              <a:ext uri="{FF2B5EF4-FFF2-40B4-BE49-F238E27FC236}">
                <a16:creationId xmlns:a16="http://schemas.microsoft.com/office/drawing/2014/main" id="{65F81666-6F07-4EAC-8832-CB985D69B4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14127" y="1841599"/>
            <a:ext cx="3168173" cy="316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40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1273B-A809-418E-8007-18385E5E3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a prezentace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D847D4-75E3-4525-87E6-07799288A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popis třídění dat, jejich analýz, komentáře souhrnných tabulek a grafů</a:t>
            </a:r>
          </a:p>
          <a:p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prezentace a interpretace dat se v kvalitativním výzkumu často prolínají</a:t>
            </a:r>
          </a:p>
          <a:p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vlastní závěry, názory, přesvědčení, domněnky, doporučení apod. k získaným datům</a:t>
            </a:r>
          </a:p>
          <a:p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výzkumnická zkušenost, vhled do dat (často mnohovrstevnatých) a současně také odstup</a:t>
            </a:r>
          </a:p>
          <a:p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Prezentace a interpretace dat – jasná vazba na cíl výzkumu</a:t>
            </a:r>
          </a:p>
          <a:p>
            <a:pPr algn="just"/>
            <a:r>
              <a:rPr lang="cs-CZ" dirty="0">
                <a:solidFill>
                  <a:srgbClr val="3A3A3A"/>
                </a:solidFill>
                <a:latin typeface="Open Sans" panose="020B0606030504020204" pitchFamily="34" charset="0"/>
              </a:rPr>
              <a:t>Pozor na </a:t>
            </a:r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zobecňující soudy, na místě pokora</a:t>
            </a:r>
          </a:p>
          <a:p>
            <a:pPr algn="just"/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relativizace prezentované skutečnosti a podepřít výzkumná tvrzení výzkumnými daty (citace výroků respondentů apod.), součástí prezentace a interpretace odkazy na tematicky příbuzné výzkumy, případně teoretické práce, které interpretaci dat podpírají a zvyšují její důvěryhodnost</a:t>
            </a:r>
          </a:p>
        </p:txBody>
      </p:sp>
    </p:spTree>
    <p:extLst>
      <p:ext uri="{BB962C8B-B14F-4D97-AF65-F5344CB8AC3E}">
        <p14:creationId xmlns:p14="http://schemas.microsoft.com/office/powerpoint/2010/main" val="26058090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8107B-3DA8-4889-ADD7-7251F1535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GTM – Prezentace dat</a:t>
            </a:r>
          </a:p>
        </p:txBody>
      </p:sp>
      <p:sp>
        <p:nvSpPr>
          <p:cNvPr id="302" name="Zástupný obsah 2">
            <a:extLst>
              <a:ext uri="{FF2B5EF4-FFF2-40B4-BE49-F238E27FC236}">
                <a16:creationId xmlns:a16="http://schemas.microsoft.com/office/drawing/2014/main" id="{292FAC62-6C63-408B-9A47-2C7C17EE3E8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0000" y="1733735"/>
            <a:ext cx="5595938" cy="427355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Prezentace modelu či teorie v grafické i textové podobě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Text – dobré připravit si narativní kostru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Grafická podoba – diagram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b="0" dirty="0"/>
              <a:t>Možno použít dvouúrovňový diagram – názvy kategorií výrazně a drobným písmem heslovitě klíčové vlastnosti a vztahy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b="0" dirty="0"/>
              <a:t>Pokud teorie zahrnuje větší množství konceptů, nemusí obsahovat všechny – přehlednost diagramu</a:t>
            </a:r>
          </a:p>
        </p:txBody>
      </p:sp>
      <p:pic>
        <p:nvPicPr>
          <p:cNvPr id="5" name="Grafický objekt 4" descr="Kruhový vývojový diagram obrys">
            <a:extLst>
              <a:ext uri="{FF2B5EF4-FFF2-40B4-BE49-F238E27FC236}">
                <a16:creationId xmlns:a16="http://schemas.microsoft.com/office/drawing/2014/main" id="{1DCB77ED-F29C-4705-9E7D-BDBEC15814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33389" y="1288915"/>
            <a:ext cx="2004984" cy="2004984"/>
          </a:xfrm>
          <a:prstGeom prst="rect">
            <a:avLst/>
          </a:prstGeom>
        </p:spPr>
      </p:pic>
      <p:pic>
        <p:nvPicPr>
          <p:cNvPr id="7" name="Grafický objekt 6" descr="Vývojový diagram obrys">
            <a:extLst>
              <a:ext uri="{FF2B5EF4-FFF2-40B4-BE49-F238E27FC236}">
                <a16:creationId xmlns:a16="http://schemas.microsoft.com/office/drawing/2014/main" id="{B6787BB4-FF0A-46FB-B02D-9C79A85107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33389" y="3617942"/>
            <a:ext cx="2004984" cy="200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29446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31AA11-7D3B-41DE-91E8-9264FAA9D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829" y="5180719"/>
            <a:ext cx="8895351" cy="81276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4000" dirty="0"/>
              <a:t>E</a:t>
            </a:r>
            <a:r>
              <a:rPr lang="en-US" sz="4000" dirty="0" err="1"/>
              <a:t>valuace</a:t>
            </a:r>
            <a:r>
              <a:rPr lang="cs-CZ" sz="4000" dirty="0"/>
              <a:t> výzkumu</a:t>
            </a:r>
            <a:endParaRPr lang="en-US" sz="40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0FAA7B-0F3F-4865-B125-9C2261523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61900" y="6059436"/>
            <a:ext cx="6200489" cy="60652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1400" cap="all" spc="600">
              <a:solidFill>
                <a:schemeClr val="tx2"/>
              </a:solidFill>
            </a:endParaRPr>
          </a:p>
        </p:txBody>
      </p:sp>
      <p:pic>
        <p:nvPicPr>
          <p:cNvPr id="7" name="Graphic 6" descr="Žárovka">
            <a:extLst>
              <a:ext uri="{FF2B5EF4-FFF2-40B4-BE49-F238E27FC236}">
                <a16:creationId xmlns:a16="http://schemas.microsoft.com/office/drawing/2014/main" id="{C9DE164C-2840-48BF-819C-04A635F47E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76822" y="571500"/>
            <a:ext cx="3447295" cy="344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29552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421C29-EA74-40DE-A6DC-E9AF38050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Evaluace výzkumného projektu – příklad (1):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EEFC8-1E10-4F16-A4FA-7DD58EB3B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/>
              <a:t>Zaměření studie </a:t>
            </a:r>
            <a:r>
              <a:rPr lang="cs-CZ" dirty="0"/>
              <a:t>(je jasně popsáno?)</a:t>
            </a:r>
          </a:p>
          <a:p>
            <a:r>
              <a:rPr lang="cs-CZ" b="1" dirty="0"/>
              <a:t>Cíl výzkumu </a:t>
            </a:r>
            <a:r>
              <a:rPr lang="cs-CZ" dirty="0"/>
              <a:t>(je zaměřen na výzkum pocitů, vnímání a konceptů spíše než na fakta? Je jasně a precizně formulován?)</a:t>
            </a:r>
          </a:p>
          <a:p>
            <a:r>
              <a:rPr lang="cs-CZ" b="1" dirty="0"/>
              <a:t>Metodologie</a:t>
            </a:r>
            <a:r>
              <a:rPr lang="cs-CZ" dirty="0"/>
              <a:t> (Je její výběr odůvodněný? Prokazuje výzkumník dobré porozumění a orientaci v kvalitativním výzkumu? Jsou zvolené metody, techniky a strategie detailně a jasně popsány – včetně sběru dat a analýzy?)</a:t>
            </a:r>
          </a:p>
          <a:p>
            <a:r>
              <a:rPr lang="cs-CZ" b="1" dirty="0"/>
              <a:t>Výběr vzorku </a:t>
            </a:r>
            <a:r>
              <a:rPr lang="cs-CZ" dirty="0"/>
              <a:t>(popisuje výzkumník jak získá přístup ke vzorku? Chápe zvláštní charakter výběru v kvalitativním výzkumu? Jsou popsány charakteristiky potřebného výběru? </a:t>
            </a:r>
          </a:p>
          <a:p>
            <a:r>
              <a:rPr lang="cs-CZ" b="1" dirty="0"/>
              <a:t>Přehled literatury </a:t>
            </a:r>
            <a:r>
              <a:rPr lang="cs-CZ" dirty="0"/>
              <a:t>(Byla identifikována mezera v poznání pomocí provedení počátečního literárního přehledu? Prohlašuje výzkumník, je si vědom, že literatura bude zakomponována v diskuzi a bude součástí studie? Srozumitelně podán? Vymezení hlavních konceptů?)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73013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421C29-EA74-40DE-A6DC-E9AF38050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Evaluace výzkumného projektu – příklad (2):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EEFC8-1E10-4F16-A4FA-7DD58EB3B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Etické a legální aspekty </a:t>
            </a:r>
            <a:r>
              <a:rPr lang="cs-CZ" dirty="0"/>
              <a:t>(Jsou respektovány relevantní etické zájmy účastníků a identifikovány možné konflikty zájmu výzkumníka? Je výzkum v souladu s etickými zásadami profese? Uvádí výzkumník a je si vědom potřeby získání všech informovaných souhlasů od účastníků, případně povolení od institucí? Zajistí výzkumník anonymitu účastníků a jejich právo kdykoli z výzkumu odstoupit?)</a:t>
            </a:r>
          </a:p>
          <a:p>
            <a:r>
              <a:rPr lang="cs-CZ" b="1" dirty="0"/>
              <a:t>Praktické otázky </a:t>
            </a:r>
            <a:r>
              <a:rPr lang="cs-CZ" dirty="0"/>
              <a:t>(Je dané téma </a:t>
            </a:r>
            <a:r>
              <a:rPr lang="cs-CZ" dirty="0" err="1"/>
              <a:t>zkoumatelné</a:t>
            </a:r>
            <a:r>
              <a:rPr lang="cs-CZ" dirty="0"/>
              <a:t> a výzkum proveditelný? Má výzkumník dostatek času a dostatečné zdroje pro provedení studie?)</a:t>
            </a:r>
          </a:p>
          <a:p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70B1B28-53DB-40C4-8AF8-87E7FC7517A4}"/>
              </a:ext>
            </a:extLst>
          </p:cNvPr>
          <p:cNvSpPr txBox="1"/>
          <p:nvPr/>
        </p:nvSpPr>
        <p:spPr>
          <a:xfrm>
            <a:off x="2584175" y="6355080"/>
            <a:ext cx="85874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>
                <a:highlight>
                  <a:srgbClr val="FFFF00"/>
                </a:highlight>
              </a:rPr>
              <a:t>Trochu jiný model evaluace projektu kvalitativní studie uvádí </a:t>
            </a:r>
            <a:r>
              <a:rPr lang="cs-CZ" sz="1400" dirty="0" err="1">
                <a:highlight>
                  <a:srgbClr val="FFFF00"/>
                </a:highlight>
              </a:rPr>
              <a:t>Hendl</a:t>
            </a:r>
            <a:r>
              <a:rPr lang="cs-CZ" sz="1400" dirty="0">
                <a:highlight>
                  <a:srgbClr val="FFFF00"/>
                </a:highlight>
              </a:rPr>
              <a:t> (2008) – samostudium, str. 157-158</a:t>
            </a:r>
          </a:p>
        </p:txBody>
      </p:sp>
    </p:spTree>
    <p:extLst>
      <p:ext uri="{BB962C8B-B14F-4D97-AF65-F5344CB8AC3E}">
        <p14:creationId xmlns:p14="http://schemas.microsoft.com/office/powerpoint/2010/main" val="37194195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149590-80E4-4A87-AC70-E47307A3A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Kritické zhodnocení studie </a:t>
            </a:r>
            <a:br>
              <a:rPr lang="cs-CZ" dirty="0"/>
            </a:br>
            <a:r>
              <a:rPr lang="cs-CZ" sz="3600" dirty="0"/>
              <a:t>(</a:t>
            </a:r>
            <a:r>
              <a:rPr lang="cs-CZ" sz="3600" dirty="0" err="1"/>
              <a:t>Holloway</a:t>
            </a:r>
            <a:r>
              <a:rPr lang="cs-CZ" sz="3600" dirty="0"/>
              <a:t>, </a:t>
            </a:r>
            <a:r>
              <a:rPr lang="cs-CZ" sz="3600" dirty="0" err="1"/>
              <a:t>Wheeler</a:t>
            </a:r>
            <a:r>
              <a:rPr lang="cs-CZ" sz="3600" dirty="0"/>
              <a:t>, 2010)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73984A-958E-4053-B2AB-575B7B521A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7189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B4662B-9493-48F7-A2FD-FDB24DC2D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3400"/>
              <a:t>Kritické otázky k zodpovězení ve vlastní studii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40D63ED-2AD4-4D56-A672-CE25744383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5304" y="2012443"/>
            <a:ext cx="7301391" cy="3438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8610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3EF47-4458-4B90-AA2D-FEE9E2B9C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/>
              <a:t>Výzkumná otázka a metoda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B8D9E1E-2D8F-4BC3-A02A-F472CE8247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8280"/>
          <a:stretch/>
        </p:blipFill>
        <p:spPr>
          <a:xfrm>
            <a:off x="1563457" y="2672178"/>
            <a:ext cx="9065086" cy="122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1518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21070-666C-4575-8320-FA1ABAB37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cs-CZ"/>
              <a:t>Abstrakt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0D40222-9F73-4CD3-8749-1391EC3C92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9136" y="2564518"/>
            <a:ext cx="9833838" cy="146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090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A0FF15-7929-4E3E-8917-5404E404F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Pozorování – možná klasifikace (vzájemné kombinace)</a:t>
            </a:r>
          </a:p>
        </p:txBody>
      </p:sp>
      <p:graphicFrame>
        <p:nvGraphicFramePr>
          <p:cNvPr id="121" name="Zástupný obsah 2">
            <a:extLst>
              <a:ext uri="{FF2B5EF4-FFF2-40B4-BE49-F238E27FC236}">
                <a16:creationId xmlns:a16="http://schemas.microsoft.com/office/drawing/2014/main" id="{74DE3B1A-3CFB-4CB2-9BED-A435FC0DE0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3855032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651480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73EA81-FF61-44A1-97E7-E9D12463F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cs-CZ" dirty="0"/>
              <a:t>Přehled literatury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395777F-5CF9-4740-8286-78605B9A7B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7191" y="2062798"/>
            <a:ext cx="9397617" cy="2349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65747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FCE5DF-F051-40A2-AABE-6E4BEB12F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cs-CZ" dirty="0"/>
              <a:t>Výběr vzorku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C259535-693E-40B1-BE66-BB0CAB7B9F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0431" y="2583491"/>
            <a:ext cx="8631137" cy="188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59525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550808-4243-4BED-A65E-CACD1C1FE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cs-CZ" dirty="0"/>
              <a:t>Etické otázky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3DC9E99-6324-4891-AF52-2B16868F31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9453" y="2224220"/>
            <a:ext cx="7173093" cy="2551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8283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18B547-3A82-40F8-ADF2-BF80E98D6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cs-CZ" dirty="0"/>
              <a:t>Sběr a analýza dat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84693E3-0839-4068-80FC-9BFE227461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4959" y="2144295"/>
            <a:ext cx="7982082" cy="211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65119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18B547-3A82-40F8-ADF2-BF80E98D6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/>
              <a:t>Výsledky a diskuse</a:t>
            </a:r>
            <a:endParaRPr lang="en-US" dirty="0"/>
          </a:p>
        </p:txBody>
      </p:sp>
      <p:pic>
        <p:nvPicPr>
          <p:cNvPr id="68" name="Zástupný obsah 4">
            <a:extLst>
              <a:ext uri="{FF2B5EF4-FFF2-40B4-BE49-F238E27FC236}">
                <a16:creationId xmlns:a16="http://schemas.microsoft.com/office/drawing/2014/main" id="{2D32B85F-79AC-4548-B49B-2140E80A1C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3173" y="2529239"/>
            <a:ext cx="6285653" cy="179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62240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093E90-6D09-46EC-8FBF-12E81E8D2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/>
              <a:t>Závěry a doporučení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B14F0FF-C47E-459A-B72D-9D9055A167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5833" y="2077428"/>
            <a:ext cx="7934442" cy="225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06122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F28334-F2E1-405D-8D1E-4A9765DA5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7DBA94-9AD0-4EEC-8BE0-B0B56FC1F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0" err="1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Hendl</a:t>
            </a:r>
            <a:r>
              <a:rPr lang="cs-CZ" sz="14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J. </a:t>
            </a:r>
            <a:r>
              <a:rPr lang="cs-CZ" sz="1400" i="1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Kvalitativní výzkum: Základní teorie, metody a aplikace</a:t>
            </a:r>
            <a:r>
              <a:rPr lang="cs-CZ" sz="14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. 2nd </a:t>
            </a:r>
            <a:r>
              <a:rPr lang="cs-CZ" sz="1400" dirty="0" err="1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ed</a:t>
            </a:r>
            <a:r>
              <a:rPr lang="cs-CZ" sz="14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. Praha, </a:t>
            </a:r>
            <a:r>
              <a:rPr lang="cs-CZ" sz="1400" dirty="0" err="1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Czechia</a:t>
            </a:r>
            <a:r>
              <a:rPr lang="cs-CZ" sz="14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: Portál; 2008.</a:t>
            </a:r>
          </a:p>
          <a:p>
            <a:r>
              <a:rPr lang="en-US" sz="14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Holloway, I. and Wheeler, S. </a:t>
            </a:r>
            <a:r>
              <a:rPr lang="en-US" sz="1400" i="1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Qualitative Research in Nursing and Health Care</a:t>
            </a:r>
            <a:r>
              <a:rPr lang="en-US" sz="14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3rd </a:t>
            </a:r>
            <a:r>
              <a:rPr lang="cs-CZ" sz="14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4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14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Wiley-Blackwell, Chichester</a:t>
            </a:r>
            <a:r>
              <a:rPr lang="cs-CZ" sz="14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2010.</a:t>
            </a:r>
          </a:p>
          <a:p>
            <a:r>
              <a:rPr lang="cs-CZ" sz="14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Kutnohorská J. </a:t>
            </a:r>
            <a:r>
              <a:rPr lang="cs-CZ" sz="1400" i="1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Výzkum v ošetřovatelství</a:t>
            </a:r>
            <a:r>
              <a:rPr lang="cs-CZ" sz="14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1st </a:t>
            </a:r>
            <a:r>
              <a:rPr lang="cs-CZ" sz="1400" dirty="0" err="1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4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Praha, </a:t>
            </a:r>
            <a:r>
              <a:rPr lang="cs-CZ" sz="1400" dirty="0" err="1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Czechia</a:t>
            </a:r>
            <a:r>
              <a:rPr lang="cs-CZ" sz="14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Grada; 2009.</a:t>
            </a:r>
            <a:endParaRPr lang="cs-CZ" sz="1400" dirty="0">
              <a:solidFill>
                <a:srgbClr val="3A3A3A"/>
              </a:solidFill>
              <a:effectLst/>
              <a:latin typeface="Open Sans" panose="020B0606030504020204" pitchFamily="34" charset="0"/>
              <a:ea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Řiháček T, Čermák I, </a:t>
            </a:r>
            <a:r>
              <a:rPr lang="cs-CZ" sz="1400" dirty="0" err="1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Hytych</a:t>
            </a:r>
            <a:r>
              <a:rPr lang="cs-CZ" sz="14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R, </a:t>
            </a:r>
            <a:r>
              <a:rPr lang="cs-CZ" sz="1400" dirty="0" err="1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4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1400" i="1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Kvalitativní analýza textů: Čtyři přístupy</a:t>
            </a:r>
            <a:r>
              <a:rPr lang="cs-CZ" sz="14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1st </a:t>
            </a:r>
            <a:r>
              <a:rPr lang="cs-CZ" sz="1400" dirty="0" err="1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4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Brno, </a:t>
            </a:r>
            <a:r>
              <a:rPr lang="cs-CZ" sz="1400" dirty="0" err="1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Czechia</a:t>
            </a:r>
            <a:r>
              <a:rPr lang="cs-CZ" sz="14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Masarykova univerzita; 2013.</a:t>
            </a:r>
          </a:p>
          <a:p>
            <a:endParaRPr lang="cs-CZ" sz="1800" dirty="0">
              <a:solidFill>
                <a:srgbClr val="3A3A3A"/>
              </a:solidFill>
              <a:latin typeface="Open Sans" panose="020B06060305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" indent="0">
              <a:buNone/>
            </a:pPr>
            <a:r>
              <a:rPr lang="cs-CZ" sz="1800" dirty="0">
                <a:solidFill>
                  <a:srgbClr val="3A3A3A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Internetové zdroje:</a:t>
            </a:r>
          </a:p>
          <a:p>
            <a:r>
              <a:rPr lang="cs-CZ" sz="1200" dirty="0">
                <a:hlinkClick r:id="rId2"/>
              </a:rPr>
              <a:t>Metodika ke zpracování závěrečné práce pro vybrané nelékařské zdravotnické obory | Lékařská fakulta Masarykovy univerzity (muni.cz)</a:t>
            </a:r>
            <a:endParaRPr lang="cs-CZ" sz="18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00" dirty="0">
                <a:hlinkClick r:id="rId3"/>
              </a:rPr>
              <a:t>A Crash Course in UX Design Research | by Matt Lavoie | UX Collective</a:t>
            </a:r>
            <a:endParaRPr lang="cs-CZ" sz="18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11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9FB496-2750-4541-913E-2CBEB661C6B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39863" y="720725"/>
            <a:ext cx="10752137" cy="450850"/>
          </a:xfrm>
        </p:spPr>
        <p:txBody>
          <a:bodyPr/>
          <a:lstStyle/>
          <a:p>
            <a:r>
              <a:rPr lang="cs-CZ" dirty="0"/>
              <a:t>Pozorování – účast na dění</a:t>
            </a:r>
          </a:p>
        </p:txBody>
      </p:sp>
      <p:sp>
        <p:nvSpPr>
          <p:cNvPr id="6" name="Šipka: obousměrná vodorovná 5">
            <a:extLst>
              <a:ext uri="{FF2B5EF4-FFF2-40B4-BE49-F238E27FC236}">
                <a16:creationId xmlns:a16="http://schemas.microsoft.com/office/drawing/2014/main" id="{C2FCA1D1-C512-4328-A15F-86B91E68307C}"/>
              </a:ext>
            </a:extLst>
          </p:cNvPr>
          <p:cNvSpPr/>
          <p:nvPr/>
        </p:nvSpPr>
        <p:spPr>
          <a:xfrm>
            <a:off x="1785305" y="3177209"/>
            <a:ext cx="8203095" cy="25179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9ABD628-5821-47B4-AF3C-D39F54A429DE}"/>
              </a:ext>
            </a:extLst>
          </p:cNvPr>
          <p:cNvSpPr txBox="1"/>
          <p:nvPr/>
        </p:nvSpPr>
        <p:spPr>
          <a:xfrm>
            <a:off x="430888" y="2688138"/>
            <a:ext cx="1763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Účast na dění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0BF2FDE-21A3-45A2-8902-AC4A9A12A677}"/>
              </a:ext>
            </a:extLst>
          </p:cNvPr>
          <p:cNvSpPr txBox="1"/>
          <p:nvPr/>
        </p:nvSpPr>
        <p:spPr>
          <a:xfrm>
            <a:off x="8925976" y="2688138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Neúčast</a:t>
            </a:r>
            <a:r>
              <a:rPr lang="cs-CZ" dirty="0">
                <a:solidFill>
                  <a:srgbClr val="C00000"/>
                </a:solidFill>
              </a:rPr>
              <a:t> na dění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8C44F3D-1FF1-49F4-941D-467669DD48F0}"/>
              </a:ext>
            </a:extLst>
          </p:cNvPr>
          <p:cNvSpPr txBox="1"/>
          <p:nvPr/>
        </p:nvSpPr>
        <p:spPr>
          <a:xfrm>
            <a:off x="430888" y="3765783"/>
            <a:ext cx="18309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Úplný účastník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00EDA7F-A7E1-4446-9B2E-7C0ECA29AF42}"/>
              </a:ext>
            </a:extLst>
          </p:cNvPr>
          <p:cNvSpPr txBox="1"/>
          <p:nvPr/>
        </p:nvSpPr>
        <p:spPr>
          <a:xfrm>
            <a:off x="9268045" y="3741949"/>
            <a:ext cx="22051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Úplný pozorovatel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916D8AB5-0222-44CC-8D7B-1BA7029B9A82}"/>
              </a:ext>
            </a:extLst>
          </p:cNvPr>
          <p:cNvSpPr txBox="1"/>
          <p:nvPr/>
        </p:nvSpPr>
        <p:spPr>
          <a:xfrm>
            <a:off x="2415568" y="3765783"/>
            <a:ext cx="30701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Účastník jako pozorovatel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1D06E88-4548-473B-80DE-417A9650CE92}"/>
              </a:ext>
            </a:extLst>
          </p:cNvPr>
          <p:cNvSpPr txBox="1"/>
          <p:nvPr/>
        </p:nvSpPr>
        <p:spPr>
          <a:xfrm>
            <a:off x="5886852" y="3741949"/>
            <a:ext cx="3038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Pozorovatel jako účastník</a:t>
            </a:r>
          </a:p>
        </p:txBody>
      </p:sp>
    </p:spTree>
    <p:extLst>
      <p:ext uri="{BB962C8B-B14F-4D97-AF65-F5344CB8AC3E}">
        <p14:creationId xmlns:p14="http://schemas.microsoft.com/office/powerpoint/2010/main" val="3278058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2CAFF-B448-463B-B770-CD55E8C51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Pozorování – účast na dění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45DA9A-0806-4335-8878-B0EC32380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>
                <a:solidFill>
                  <a:srgbClr val="00B050"/>
                </a:solidFill>
              </a:rPr>
              <a:t>Úplný účastník </a:t>
            </a:r>
          </a:p>
          <a:p>
            <a:pPr lvl="1"/>
            <a:r>
              <a:rPr lang="cs-CZ" i="1" dirty="0"/>
              <a:t>člen skupiny, pozorované osoby neinformovány (např. staniční sestra zkoumá dění na pracovišti)</a:t>
            </a:r>
          </a:p>
          <a:p>
            <a:pPr marL="324000" lvl="1" indent="0">
              <a:buNone/>
            </a:pPr>
            <a:endParaRPr lang="cs-CZ" i="1" dirty="0"/>
          </a:p>
          <a:p>
            <a:r>
              <a:rPr lang="cs-CZ" b="1" dirty="0">
                <a:solidFill>
                  <a:srgbClr val="00B050"/>
                </a:solidFill>
              </a:rPr>
              <a:t>Účastník jako pozorovatel</a:t>
            </a:r>
          </a:p>
          <a:p>
            <a:pPr lvl="1"/>
            <a:r>
              <a:rPr lang="cs-CZ" i="1" dirty="0"/>
              <a:t>člen skupiny, pozorované osoby informovány (např. staniční sestra zkoumá dění na pracovišti a ostatní ví, že provádí výzkum na určité téma)</a:t>
            </a:r>
          </a:p>
          <a:p>
            <a:pPr marL="324000" lvl="1" indent="0">
              <a:buNone/>
            </a:pPr>
            <a:endParaRPr lang="cs-CZ" b="1" dirty="0"/>
          </a:p>
          <a:p>
            <a:r>
              <a:rPr lang="cs-CZ" b="1" dirty="0">
                <a:solidFill>
                  <a:srgbClr val="00B050"/>
                </a:solidFill>
              </a:rPr>
              <a:t>Pozorovatel jako účastník</a:t>
            </a:r>
          </a:p>
          <a:p>
            <a:pPr lvl="1"/>
            <a:r>
              <a:rPr lang="cs-CZ" i="1" dirty="0"/>
              <a:t>pozorování, v roli tazatele, dění se účastní jen okrajově, pozorované osoby informovány (staniční sestra provádí krátké pozorování, rozhovory na jiném pracovišti) </a:t>
            </a:r>
          </a:p>
          <a:p>
            <a:endParaRPr lang="cs-CZ" dirty="0"/>
          </a:p>
          <a:p>
            <a:r>
              <a:rPr lang="cs-CZ" dirty="0">
                <a:solidFill>
                  <a:srgbClr val="00B050"/>
                </a:solidFill>
              </a:rPr>
              <a:t>Úplný pozorovatel</a:t>
            </a:r>
          </a:p>
          <a:p>
            <a:pPr lvl="1"/>
            <a:r>
              <a:rPr lang="cs-CZ" i="1" dirty="0"/>
              <a:t>Vnější pozorovatel, pozorovaní obvykle nevědí, že jsou pozorování (veřejná místa, ne v uzavřených komunitách)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9964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9B6405-A7D0-46D6-AEC2-F24AB0428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Skryté vs. otevřené zúčastněné pozorování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00A94A-C2C8-4264-B213-6D253F302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b="1" i="1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Skryté: </a:t>
            </a:r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účastníci neinformování o výzkumu (nebo ne o všech aspektech), pozorovatel v interakcích, hledá místo ve skupině, nemusí vysvětlovat důvody svého výzkumu a motivovat ke spolupráci, pozorovaní se chovají přirozeně. Etika!!! (možno ošetřit např. zpětným vysvětlením účelu výzkumu a získáním dodatečných souhlasů)</a:t>
            </a:r>
          </a:p>
          <a:p>
            <a:pPr algn="just"/>
            <a:r>
              <a:rPr lang="cs-CZ" b="1" i="1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Otevřené zúčastněné pozorování:</a:t>
            </a:r>
            <a:r>
              <a:rPr lang="cs-CZ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 pozorovaní vědí o výzkumu i </a:t>
            </a:r>
            <a:r>
              <a:rPr lang="cs-CZ" dirty="0">
                <a:solidFill>
                  <a:srgbClr val="3A3A3A"/>
                </a:solidFill>
                <a:latin typeface="Open Sans" panose="020B0606030504020204" pitchFamily="34" charset="0"/>
              </a:rPr>
              <a:t>jeho účelu, výzkumník mezi nimi. Promyslet cílovou skupinu, motivaci, jasno jaká je jeho role, kde, jak se chovat. Výhodou etika. Nevýhoda – možnost zkreslení, chování účastníků směrem k sociální žádoucnosti.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04639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A0F2B395-2E5B-428D-BE9A-3CBE019E1EB2}" vid="{57D5609E-C38D-421F-AC64-27BEF75FC1A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2" ma:contentTypeDescription="Vytvoří nový dokument" ma:contentTypeScope="" ma:versionID="77068a9ab396a3ddee3e15d838d6f23f">
  <xsd:schema xmlns:xsd="http://www.w3.org/2001/XMLSchema" xmlns:xs="http://www.w3.org/2001/XMLSchema" xmlns:p="http://schemas.microsoft.com/office/2006/metadata/properties" xmlns:ns3="567f2e8e-f82b-4e20-adde-3167ac8dcb2e" targetNamespace="http://schemas.microsoft.com/office/2006/metadata/properties" ma:root="true" ma:fieldsID="22e674c883c9762a35cce8bb22579b90" ns3:_="">
    <xsd:import namespace="567f2e8e-f82b-4e20-adde-3167ac8dcb2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2636DA-2758-4653-838B-C775C76A6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B54819-1612-4D22-BACF-865FEF42CF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240322-B2C0-405F-959B-232D8A9AFFE9}">
  <ds:schemaRefs>
    <ds:schemaRef ds:uri="http://schemas.microsoft.com/office/2006/metadata/properties"/>
    <ds:schemaRef ds:uri="567f2e8e-f82b-4e20-adde-3167ac8dcb2e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6010</TotalTime>
  <Words>3730</Words>
  <Application>Microsoft Office PowerPoint</Application>
  <PresentationFormat>Širokoúhlá obrazovka</PresentationFormat>
  <Paragraphs>337</Paragraphs>
  <Slides>66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66</vt:i4>
      </vt:variant>
    </vt:vector>
  </HeadingPairs>
  <TitlesOfParts>
    <vt:vector size="73" baseType="lpstr">
      <vt:lpstr>ACaslonPro-Bold</vt:lpstr>
      <vt:lpstr>Arial</vt:lpstr>
      <vt:lpstr>Calibri</vt:lpstr>
      <vt:lpstr>Open Sans</vt:lpstr>
      <vt:lpstr>Tahoma</vt:lpstr>
      <vt:lpstr>Wingdings</vt:lpstr>
      <vt:lpstr>Motiv1</vt:lpstr>
      <vt:lpstr>Kvalitativní výzkum 2.setkání</vt:lpstr>
      <vt:lpstr>Metody sběru dat</vt:lpstr>
      <vt:lpstr>Pozorování</vt:lpstr>
      <vt:lpstr>Návrh pozorování</vt:lpstr>
      <vt:lpstr>Popis různých stránek pozorovaných jevů</vt:lpstr>
      <vt:lpstr>Pozorování – možná klasifikace (vzájemné kombinace)</vt:lpstr>
      <vt:lpstr>Pozorování – účast na dění</vt:lpstr>
      <vt:lpstr>Pozorování – účast na dění</vt:lpstr>
      <vt:lpstr>Skryté vs. otevřené zúčastněné pozorování</vt:lpstr>
      <vt:lpstr>Zúčastněné pozorování</vt:lpstr>
      <vt:lpstr>Zúčastněné pozorování – navázání kontaktu</vt:lpstr>
      <vt:lpstr>Zúčastněné pozorování –  (proces) pozorování</vt:lpstr>
      <vt:lpstr>Zúčastněné pozorování – záznam dat</vt:lpstr>
      <vt:lpstr>Zúčastněné pozorování – závěr pozorování</vt:lpstr>
      <vt:lpstr>Zúčastněné pozorování –  VÝHODY</vt:lpstr>
      <vt:lpstr>Zúčastněné pozorování –  NEVÝHODY</vt:lpstr>
      <vt:lpstr>Nezúčastněné pozorování</vt:lpstr>
      <vt:lpstr>Strukturované pozorování</vt:lpstr>
      <vt:lpstr>Rozhovor</vt:lpstr>
      <vt:lpstr>Rozhovor</vt:lpstr>
      <vt:lpstr>Rozhovor</vt:lpstr>
      <vt:lpstr>Kvalitativní dotazování  - zásady vedení rozhovoru</vt:lpstr>
      <vt:lpstr>Příprava rozhovoru</vt:lpstr>
      <vt:lpstr>Pojetí Charmazové (Hendl, 2008, str. 172)</vt:lpstr>
      <vt:lpstr>Rozhovor – dělení dle míry strukturovanosti</vt:lpstr>
      <vt:lpstr>Fenomenologický rozhovor</vt:lpstr>
      <vt:lpstr>Fenomenologický rozhovor</vt:lpstr>
      <vt:lpstr>Další typy rozhovorů (Hendl, 2008)</vt:lpstr>
      <vt:lpstr>Narativní rozhovor</vt:lpstr>
      <vt:lpstr>Záznam dat z rozhovoru</vt:lpstr>
      <vt:lpstr>Skupinová diskuse, skupinový rozhovor</vt:lpstr>
      <vt:lpstr>Skupinový rozhovor – Focus group / ohnisková skupina</vt:lpstr>
      <vt:lpstr>Skupinový rozhovor – schéma návrhu</vt:lpstr>
      <vt:lpstr>Skupinový rozhovor - příklady</vt:lpstr>
      <vt:lpstr>Další možné zdroje dat</vt:lpstr>
      <vt:lpstr>Transkripce</vt:lpstr>
      <vt:lpstr>Transkripce</vt:lpstr>
      <vt:lpstr>Analýza dat</vt:lpstr>
      <vt:lpstr>Analýza dat</vt:lpstr>
      <vt:lpstr>1. Tvorba kategorií</vt:lpstr>
      <vt:lpstr>2. Kódování</vt:lpstr>
      <vt:lpstr>Metoda zakotvené teorie</vt:lpstr>
      <vt:lpstr>Metoda zakotvené teorie (GTM)</vt:lpstr>
      <vt:lpstr>Metoda zakotvené teorie</vt:lpstr>
      <vt:lpstr>Schéma výzkumného procesu u metody zakotvené teorie (převzato z Řiháček, Čermák, Hytych, 2013)</vt:lpstr>
      <vt:lpstr>GTM – analýza dat 1. Tvorba konceptů</vt:lpstr>
      <vt:lpstr>GTM – neustálé porovnávání – příklady otázek</vt:lpstr>
      <vt:lpstr>GTM – analýza dat 2. Hledání teoretických vztahů mezi koncepty</vt:lpstr>
      <vt:lpstr>GTM – analýza dat 3. Volba ústředního konceptu a formulace teorie</vt:lpstr>
      <vt:lpstr>Interpretace dat</vt:lpstr>
      <vt:lpstr>Interpretace a prezentace dat</vt:lpstr>
      <vt:lpstr>GTM – Prezentace dat</vt:lpstr>
      <vt:lpstr>Evaluace výzkumu</vt:lpstr>
      <vt:lpstr>Evaluace výzkumného projektu – příklad (1):</vt:lpstr>
      <vt:lpstr>Evaluace výzkumného projektu – příklad (2):</vt:lpstr>
      <vt:lpstr>Kritické zhodnocení studie  (Holloway, Wheeler, 2010)</vt:lpstr>
      <vt:lpstr>Kritické otázky k zodpovězení ve vlastní studii</vt:lpstr>
      <vt:lpstr>Výzkumná otázka a metoda</vt:lpstr>
      <vt:lpstr>Abstrakt</vt:lpstr>
      <vt:lpstr>Přehled literatury</vt:lpstr>
      <vt:lpstr>Výběr vzorku</vt:lpstr>
      <vt:lpstr>Etické otázky</vt:lpstr>
      <vt:lpstr>Sběr a analýza dat</vt:lpstr>
      <vt:lpstr>Výsledky a diskuse</vt:lpstr>
      <vt:lpstr>Závěry a doporučení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KVALITATIVNÍ VÝZKUM</dc:title>
  <dc:creator>Iva Korábová</dc:creator>
  <cp:lastModifiedBy>Iva Korábová</cp:lastModifiedBy>
  <cp:revision>34</cp:revision>
  <dcterms:created xsi:type="dcterms:W3CDTF">2021-10-18T11:50:29Z</dcterms:created>
  <dcterms:modified xsi:type="dcterms:W3CDTF">2023-12-09T12:39:44Z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