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472" r:id="rId2"/>
    <p:sldId id="309" r:id="rId3"/>
    <p:sldId id="432" r:id="rId4"/>
    <p:sldId id="433" r:id="rId5"/>
    <p:sldId id="436" r:id="rId6"/>
    <p:sldId id="438" r:id="rId7"/>
    <p:sldId id="450" r:id="rId8"/>
    <p:sldId id="452" r:id="rId9"/>
    <p:sldId id="313" r:id="rId10"/>
    <p:sldId id="314" r:id="rId11"/>
    <p:sldId id="315" r:id="rId12"/>
    <p:sldId id="469" r:id="rId13"/>
    <p:sldId id="458" r:id="rId14"/>
    <p:sldId id="318" r:id="rId15"/>
    <p:sldId id="470" r:id="rId16"/>
    <p:sldId id="447" r:id="rId17"/>
    <p:sldId id="457" r:id="rId18"/>
    <p:sldId id="393" r:id="rId19"/>
    <p:sldId id="456" r:id="rId20"/>
    <p:sldId id="468" r:id="rId21"/>
    <p:sldId id="460" r:id="rId22"/>
    <p:sldId id="453" r:id="rId23"/>
    <p:sldId id="463" r:id="rId24"/>
    <p:sldId id="465" r:id="rId25"/>
    <p:sldId id="462" r:id="rId26"/>
    <p:sldId id="454" r:id="rId27"/>
    <p:sldId id="388" r:id="rId28"/>
    <p:sldId id="320" r:id="rId29"/>
    <p:sldId id="471" r:id="rId30"/>
    <p:sldId id="464" r:id="rId31"/>
    <p:sldId id="434" r:id="rId32"/>
    <p:sldId id="435" r:id="rId33"/>
    <p:sldId id="466" r:id="rId34"/>
  </p:sldIdLst>
  <p:sldSz cx="12192000" cy="6858000"/>
  <p:notesSz cx="6858000" cy="9144000"/>
  <p:defaultTextStyle>
    <a:defPPr>
      <a:defRPr lang="en"/>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Bezpečnost na síti" id="{8D14D891-7788-4E0D-8255-DB7B8EB0A0CF}">
          <p14:sldIdLst>
            <p14:sldId id="472"/>
            <p14:sldId id="309"/>
            <p14:sldId id="432"/>
            <p14:sldId id="433"/>
            <p14:sldId id="436"/>
            <p14:sldId id="438"/>
            <p14:sldId id="450"/>
            <p14:sldId id="452"/>
            <p14:sldId id="313"/>
            <p14:sldId id="314"/>
            <p14:sldId id="315"/>
            <p14:sldId id="469"/>
            <p14:sldId id="458"/>
            <p14:sldId id="318"/>
            <p14:sldId id="470"/>
            <p14:sldId id="447"/>
            <p14:sldId id="457"/>
            <p14:sldId id="393"/>
            <p14:sldId id="456"/>
            <p14:sldId id="468"/>
            <p14:sldId id="460"/>
            <p14:sldId id="453"/>
            <p14:sldId id="463"/>
            <p14:sldId id="465"/>
            <p14:sldId id="462"/>
            <p14:sldId id="454"/>
            <p14:sldId id="388"/>
            <p14:sldId id="320"/>
            <p14:sldId id="471"/>
            <p14:sldId id="464"/>
            <p14:sldId id="434"/>
            <p14:sldId id="435"/>
            <p14:sldId id="466"/>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ejčí Jan, Ing. Mgr." initials="KJIM" lastIdx="1" clrIdx="0">
    <p:extLst>
      <p:ext uri="{19B8F6BF-5375-455C-9EA6-DF929625EA0E}">
        <p15:presenceInfo xmlns:p15="http://schemas.microsoft.com/office/powerpoint/2012/main" userId="S::krejcij@mzcr.cz::ba1e8b96-dab1-4df1-b99f-ba64b8138d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68" autoAdjust="0"/>
    <p:restoredTop sz="78133" autoAdjust="0"/>
  </p:normalViewPr>
  <p:slideViewPr>
    <p:cSldViewPr snapToGrid="0">
      <p:cViewPr varScale="1">
        <p:scale>
          <a:sx n="77" d="100"/>
          <a:sy n="77" d="100"/>
        </p:scale>
        <p:origin x="547" y="6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1" d="100"/>
          <a:sy n="121" d="100"/>
        </p:scale>
        <p:origin x="7578"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https://managementmania.com/cs/ </a:t>
            </a:r>
            <a:r>
              <a:rPr lang="en" dirty="0" err="1"/>
              <a:t>computer- </a:t>
            </a:r>
            <a:r>
              <a:rPr lang="en" dirty="0"/>
              <a:t>bezpecnost %A9,kr%C3%A1de%C5%BE%C3%AD)</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1101517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https://managementmania.com/cs/bezpecnost-a-ochrana-informaci:</a:t>
            </a:r>
          </a:p>
          <a:p>
            <a:endParaRPr lang="cs-CZ" dirty="0"/>
          </a:p>
          <a:p>
            <a:r>
              <a:rPr kumimoji="1" lang="en" sz="1200" b="0" i="0" kern="1200" dirty="0">
                <a:solidFill>
                  <a:schemeClr val="tx1"/>
                </a:solidFill>
                <a:effectLst/>
                <a:latin typeface="Arial" charset="0"/>
                <a:ea typeface="+mn-ea"/>
                <a:cs typeface="+mn-cs"/>
              </a:rPr>
              <a:t>These are situations where, with the exception of ransomware, we lose information, but no one else has it. This leads us to situations that are even more sensitive from the point of view of information protection and are caused by the activities of someone else - an attacker or a thief.</a:t>
            </a:r>
          </a:p>
          <a:p>
            <a:r>
              <a:rPr kumimoji="1" lang="en" sz="1200" b="1" i="0" kern="1200" dirty="0">
                <a:solidFill>
                  <a:schemeClr val="tx1"/>
                </a:solidFill>
                <a:effectLst/>
                <a:latin typeface="Arial" charset="0"/>
                <a:ea typeface="+mn-ea"/>
                <a:cs typeface="+mn-cs"/>
              </a:rPr>
              <a:t>theft of data or information </a:t>
            </a:r>
            <a:r>
              <a:rPr kumimoji="1" lang="en" sz="1200" b="0" i="0" kern="1200" dirty="0">
                <a:solidFill>
                  <a:schemeClr val="tx1"/>
                </a:solidFill>
                <a:effectLst/>
                <a:latin typeface="Arial" charset="0"/>
                <a:ea typeface="+mn-ea"/>
                <a:cs typeface="+mn-cs"/>
              </a:rPr>
              <a:t>- means that someone else has the data - in the best case, if we have the data backed up, it will remain with us. In the worst case, we lose the information, and on top of that, someone else has it. Such a situation can occur if someone steals our computer or phone with data. The question remains whether the thief will misuse the data and how.</a:t>
            </a:r>
          </a:p>
          <a:p>
            <a:r>
              <a:rPr kumimoji="1" lang="en" sz="1200" b="1" i="0" kern="1200" dirty="0">
                <a:solidFill>
                  <a:schemeClr val="tx1"/>
                </a:solidFill>
                <a:effectLst/>
                <a:latin typeface="Arial" charset="0"/>
                <a:ea typeface="+mn-ea"/>
                <a:cs typeface="+mn-cs"/>
              </a:rPr>
              <a:t>misuse of data or information </a:t>
            </a:r>
            <a:r>
              <a:rPr kumimoji="1" lang="en" sz="1200" b="0" i="0" kern="1200" dirty="0">
                <a:solidFill>
                  <a:schemeClr val="tx1"/>
                </a:solidFill>
                <a:effectLst/>
                <a:latin typeface="Arial" charset="0"/>
                <a:ea typeface="+mn-ea"/>
                <a:cs typeface="+mn-cs"/>
              </a:rPr>
              <a:t>- it can occur in case of theft or active attack. This tends to be the most dangerous, because the attacker or worker who abuses the information does it intentionally and usually knows well what information he wants to abuse and how. In such a situation, we do not lose the information, but its value can be completely lost at the moment of theft, because someone else has the valuable information. He can then use this to his business advantage (for example, when a competing company finds out about our price offer) or even against our company or person (an attacker can blackmail).</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33</a:t>
            </a:fld>
            <a:endParaRPr lang="cs-CZ" altLang="cs-CZ"/>
          </a:p>
        </p:txBody>
      </p:sp>
    </p:spTree>
    <p:extLst>
      <p:ext uri="{BB962C8B-B14F-4D97-AF65-F5344CB8AC3E}">
        <p14:creationId xmlns:p14="http://schemas.microsoft.com/office/powerpoint/2010/main" val="20671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https://managementmania.com/cs/ </a:t>
            </a:r>
            <a:r>
              <a:rPr lang="en" dirty="0" err="1"/>
              <a:t>computer- </a:t>
            </a:r>
            <a:r>
              <a:rPr lang="en" dirty="0"/>
              <a:t>bezpecnost %A9,kr%C3%A1de%C5%BE%C3%AD)</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1517982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https://managementmania.com/cs/bezpecnost-a-ochrana-informaci:</a:t>
            </a:r>
          </a:p>
          <a:p>
            <a:endParaRPr lang="cs-CZ" dirty="0"/>
          </a:p>
          <a:p>
            <a:r>
              <a:rPr kumimoji="1" lang="en" sz="1200" b="0" i="0" kern="1200" dirty="0">
                <a:solidFill>
                  <a:schemeClr val="tx1"/>
                </a:solidFill>
                <a:effectLst/>
                <a:latin typeface="Arial" charset="0"/>
                <a:ea typeface="+mn-ea"/>
                <a:cs typeface="+mn-cs"/>
              </a:rPr>
              <a:t>These are situations where, with the exception of ransomware, we lose information, but no one else has it. This leads us to situations that are even more sensitive from the point of view of information protection and are caused by the activities of someone else - an attacker or a thief.</a:t>
            </a:r>
          </a:p>
          <a:p>
            <a:r>
              <a:rPr kumimoji="1" lang="en" sz="1200" b="1" i="0" kern="1200" dirty="0">
                <a:solidFill>
                  <a:schemeClr val="tx1"/>
                </a:solidFill>
                <a:effectLst/>
                <a:latin typeface="Arial" charset="0"/>
                <a:ea typeface="+mn-ea"/>
                <a:cs typeface="+mn-cs"/>
              </a:rPr>
              <a:t>theft of data or information </a:t>
            </a:r>
            <a:r>
              <a:rPr kumimoji="1" lang="en" sz="1200" b="0" i="0" kern="1200" dirty="0">
                <a:solidFill>
                  <a:schemeClr val="tx1"/>
                </a:solidFill>
                <a:effectLst/>
                <a:latin typeface="Arial" charset="0"/>
                <a:ea typeface="+mn-ea"/>
                <a:cs typeface="+mn-cs"/>
              </a:rPr>
              <a:t>- means that someone else has the data - in the best case, if we have the data backed up, it will remain with us. In the worst case, we lose the information, and on top of that, someone else has it. Such a situation can occur if someone steals our computer or phone with data. The question remains whether the thief will misuse the data and how.</a:t>
            </a:r>
          </a:p>
          <a:p>
            <a:r>
              <a:rPr kumimoji="1" lang="en" sz="1200" b="1" i="0" kern="1200" dirty="0">
                <a:solidFill>
                  <a:schemeClr val="tx1"/>
                </a:solidFill>
                <a:effectLst/>
                <a:latin typeface="Arial" charset="0"/>
                <a:ea typeface="+mn-ea"/>
                <a:cs typeface="+mn-cs"/>
              </a:rPr>
              <a:t>misuse of data or information </a:t>
            </a:r>
            <a:r>
              <a:rPr kumimoji="1" lang="en" sz="1200" b="0" i="0" kern="1200" dirty="0">
                <a:solidFill>
                  <a:schemeClr val="tx1"/>
                </a:solidFill>
                <a:effectLst/>
                <a:latin typeface="Arial" charset="0"/>
                <a:ea typeface="+mn-ea"/>
                <a:cs typeface="+mn-cs"/>
              </a:rPr>
              <a:t>- it can occur in case of theft or active attack. This tends to be the most dangerous, because the attacker or the worker who abuses the information does it intentionally and usually knows very well what information he wants to abuse and how. In such a situation, we do not lose the information, but its value can be completely lost at the moment of theft, because someone else has the valuable information. He can then use this to his business advantage (for example, when a competing company finds out about our price offer) or even against our company or person (an attacker can blackmail).</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4236071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rázek snímku 1"/>
          <p:cNvSpPr>
            <a:spLocks noGrp="1" noRot="1" noChangeAspect="1" noTextEdit="1"/>
          </p:cNvSpPr>
          <p:nvPr>
            <p:ph type="sldImg"/>
          </p:nvPr>
        </p:nvSpPr>
        <p:spPr>
          <a:ln/>
        </p:spPr>
      </p:sp>
      <p:sp>
        <p:nvSpPr>
          <p:cNvPr id="6861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6861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6B980A-CA1B-4682-B797-09E93DB8615E}" type="slidenum">
              <a:rPr lang="cs-CZ" altLang="cs-CZ" smtClean="0"/>
              <a:pPr/>
              <a:t>9</a:t>
            </a:fld>
            <a:endParaRPr lang="cs-CZ" altLang="cs-CZ"/>
          </a:p>
        </p:txBody>
      </p:sp>
    </p:spTree>
    <p:extLst>
      <p:ext uri="{BB962C8B-B14F-4D97-AF65-F5344CB8AC3E}">
        <p14:creationId xmlns:p14="http://schemas.microsoft.com/office/powerpoint/2010/main" val="777480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Here, the attacker tries to force the user </a:t>
            </a:r>
            <a:r>
              <a:rPr lang="en" baseline="0" dirty="0"/>
              <a:t>to open an attachment, possibly infected. If you have not ordered anything and do not know the sender, do not open it under any circumstances.</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2967077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In the image on the right, you can see </a:t>
            </a:r>
            <a:r>
              <a:rPr lang="en" baseline="0" dirty="0"/>
              <a:t>that the link leads to a different address than its description. Most email clients already recognize this and warn the user themselves.</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3403823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17</a:t>
            </a:fld>
            <a:endParaRPr lang="cs-CZ" altLang="cs-CZ"/>
          </a:p>
        </p:txBody>
      </p:sp>
    </p:spTree>
    <p:extLst>
      <p:ext uri="{BB962C8B-B14F-4D97-AF65-F5344CB8AC3E}">
        <p14:creationId xmlns:p14="http://schemas.microsoft.com/office/powerpoint/2010/main" val="3751098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https://managementmania.com/cs/bezpecnost-a-ochrana-informaci:</a:t>
            </a:r>
          </a:p>
          <a:p>
            <a:endParaRPr lang="cs-CZ" dirty="0"/>
          </a:p>
          <a:p>
            <a:r>
              <a:rPr kumimoji="1" lang="en" sz="1200" b="0" i="0" kern="1200" dirty="0">
                <a:solidFill>
                  <a:schemeClr val="tx1"/>
                </a:solidFill>
                <a:effectLst/>
                <a:latin typeface="Arial" charset="0"/>
                <a:ea typeface="+mn-ea"/>
                <a:cs typeface="+mn-cs"/>
              </a:rPr>
              <a:t>These are situations where, with the exception of ransomware, we lose information, but no one else has it. This leads us to situations that are even more sensitive from the point of view of information protection and are caused by the activities of someone else - an attacker or a thief.</a:t>
            </a:r>
          </a:p>
          <a:p>
            <a:r>
              <a:rPr kumimoji="1" lang="en" sz="1200" b="1" i="0" kern="1200" dirty="0">
                <a:solidFill>
                  <a:schemeClr val="tx1"/>
                </a:solidFill>
                <a:effectLst/>
                <a:latin typeface="Arial" charset="0"/>
                <a:ea typeface="+mn-ea"/>
                <a:cs typeface="+mn-cs"/>
              </a:rPr>
              <a:t>theft of data or information </a:t>
            </a:r>
            <a:r>
              <a:rPr kumimoji="1" lang="en" sz="1200" b="0" i="0" kern="1200" dirty="0">
                <a:solidFill>
                  <a:schemeClr val="tx1"/>
                </a:solidFill>
                <a:effectLst/>
                <a:latin typeface="Arial" charset="0"/>
                <a:ea typeface="+mn-ea"/>
                <a:cs typeface="+mn-cs"/>
              </a:rPr>
              <a:t>- means that someone else has the data - in the best case, if we have the data backed up, it will remain with us. In the worst case, we lose the information, and on top of that, someone else has it. Such a situation can occur if someone steals our computer or phone with data. The question remains whether the thief will misuse the data and how.</a:t>
            </a:r>
          </a:p>
          <a:p>
            <a:r>
              <a:rPr kumimoji="1" lang="en" sz="1200" b="1" i="0" kern="1200" dirty="0">
                <a:solidFill>
                  <a:schemeClr val="tx1"/>
                </a:solidFill>
                <a:effectLst/>
                <a:latin typeface="Arial" charset="0"/>
                <a:ea typeface="+mn-ea"/>
                <a:cs typeface="+mn-cs"/>
              </a:rPr>
              <a:t>misuse of data or information </a:t>
            </a:r>
            <a:r>
              <a:rPr kumimoji="1" lang="en" sz="1200" b="0" i="0" kern="1200" dirty="0">
                <a:solidFill>
                  <a:schemeClr val="tx1"/>
                </a:solidFill>
                <a:effectLst/>
                <a:latin typeface="Arial" charset="0"/>
                <a:ea typeface="+mn-ea"/>
                <a:cs typeface="+mn-cs"/>
              </a:rPr>
              <a:t>- it can occur in case of theft or active attack. This tends to be the most dangerous, because the attacker or worker who abuses the information does it intentionally and usually knows well what information he wants to abuse and how. In such a situation, we do not lose the information, but its value can be completely lost at the moment of theft, because someone else has the valuable information. He can then use this to his business advantage (for example, when a competing company finds out about our price offer) or even against our company or person (an attacker can blackmail).</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31</a:t>
            </a:fld>
            <a:endParaRPr lang="cs-CZ" altLang="cs-CZ"/>
          </a:p>
        </p:txBody>
      </p:sp>
    </p:spTree>
    <p:extLst>
      <p:ext uri="{BB962C8B-B14F-4D97-AF65-F5344CB8AC3E}">
        <p14:creationId xmlns:p14="http://schemas.microsoft.com/office/powerpoint/2010/main" val="2939415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 dirty="0"/>
              <a:t>https://managementmania.com/cs/bezpecnost-a-ochrana-informaci:</a:t>
            </a:r>
          </a:p>
          <a:p>
            <a:endParaRPr lang="cs-CZ" dirty="0"/>
          </a:p>
          <a:p>
            <a:r>
              <a:rPr kumimoji="1" lang="en" sz="1200" b="0" i="0" kern="1200" dirty="0">
                <a:solidFill>
                  <a:schemeClr val="tx1"/>
                </a:solidFill>
                <a:effectLst/>
                <a:latin typeface="Arial" charset="0"/>
                <a:ea typeface="+mn-ea"/>
                <a:cs typeface="+mn-cs"/>
              </a:rPr>
              <a:t>These are situations where, with the exception of ransomware, we lose information, but no one else has it. This leads us to situations that are even more sensitive from the point of view of information protection and are caused by the activities of someone else - an attacker or a thief.</a:t>
            </a:r>
          </a:p>
          <a:p>
            <a:r>
              <a:rPr kumimoji="1" lang="en" sz="1200" b="1" i="0" kern="1200" dirty="0">
                <a:solidFill>
                  <a:schemeClr val="tx1"/>
                </a:solidFill>
                <a:effectLst/>
                <a:latin typeface="Arial" charset="0"/>
                <a:ea typeface="+mn-ea"/>
                <a:cs typeface="+mn-cs"/>
              </a:rPr>
              <a:t>theft of data or information </a:t>
            </a:r>
            <a:r>
              <a:rPr kumimoji="1" lang="en" sz="1200" b="0" i="0" kern="1200" dirty="0">
                <a:solidFill>
                  <a:schemeClr val="tx1"/>
                </a:solidFill>
                <a:effectLst/>
                <a:latin typeface="Arial" charset="0"/>
                <a:ea typeface="+mn-ea"/>
                <a:cs typeface="+mn-cs"/>
              </a:rPr>
              <a:t>- means that someone else has the data - in the best case, if we have the data backed up, it will remain with us. In the worst case, we lose the information, and on top of that, someone else has it. Such a situation can occur if someone steals our computer or phone with data. The question remains whether the thief will misuse the data and how.</a:t>
            </a:r>
          </a:p>
          <a:p>
            <a:r>
              <a:rPr kumimoji="1" lang="en" sz="1200" b="1" i="0" kern="1200" dirty="0">
                <a:solidFill>
                  <a:schemeClr val="tx1"/>
                </a:solidFill>
                <a:effectLst/>
                <a:latin typeface="Arial" charset="0"/>
                <a:ea typeface="+mn-ea"/>
                <a:cs typeface="+mn-cs"/>
              </a:rPr>
              <a:t>misuse of data or information </a:t>
            </a:r>
            <a:r>
              <a:rPr kumimoji="1" lang="en" sz="1200" b="0" i="0" kern="1200" dirty="0">
                <a:solidFill>
                  <a:schemeClr val="tx1"/>
                </a:solidFill>
                <a:effectLst/>
                <a:latin typeface="Arial" charset="0"/>
                <a:ea typeface="+mn-ea"/>
                <a:cs typeface="+mn-cs"/>
              </a:rPr>
              <a:t>- it can occur in case of theft or active attack. This tends to be the most dangerous, because the attacker or the worker who abuses the information does it intentionally and usually knows very well what information he wants to abuse and how. In such a situation, we do not lose the information, but its value can be completely lost at the moment of theft, because someone else has the valuable information. He can then use this to his business advantage (for example, when a competing company finds out about our price offer) or even against our company or person (an attacker can blackmail).</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32</a:t>
            </a:fld>
            <a:endParaRPr lang="cs-CZ" altLang="cs-CZ"/>
          </a:p>
        </p:txBody>
      </p:sp>
    </p:spTree>
    <p:extLst>
      <p:ext uri="{BB962C8B-B14F-4D97-AF65-F5344CB8AC3E}">
        <p14:creationId xmlns:p14="http://schemas.microsoft.com/office/powerpoint/2010/main" val="197731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effectLst>
                  <a:outerShdw blurRad="38100" dist="38100" dir="2700000" algn="tl">
                    <a:srgbClr val="000000">
                      <a:alpha val="43137"/>
                    </a:srgbClr>
                  </a:outerShdw>
                </a:effectLst>
              </a:defRPr>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effectLst>
                  <a:outerShdw blurRad="38100" dist="38100" dir="2700000" algn="tl">
                    <a:srgbClr val="000000">
                      <a:alpha val="43137"/>
                    </a:srgbClr>
                  </a:outerShdw>
                </a:effectLst>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a:t>Uživatel počítačové sítě – výukové materiály kurzu</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Uživatel počítačové sítě – výukové materiály kurzu</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Úvodní snímek - inverzní">
    <p:bg>
      <p:bgRef idx="1001">
        <a:schemeClr val="bg2"/>
      </p:bgRef>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tx1"/>
                </a:solidFill>
              </a:defRPr>
            </a:lvl1pPr>
          </a:lstStyle>
          <a:p>
            <a:r>
              <a:rPr lang="cs-CZ" dirty="0"/>
              <a:t>Uživatel počítačové sítě – výukové materiály kurzu</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tx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tx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235777427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Uživatel počítačové sítě – výukové materiály kurzu</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3324578"/>
            <a:ext cx="11361600" cy="496712"/>
          </a:xfrm>
        </p:spPr>
        <p:txBody>
          <a:bodyPr anchor="t"/>
          <a:lstStyle>
            <a:lvl1pPr algn="ctr">
              <a:lnSpc>
                <a:spcPts val="4400"/>
              </a:lnSpc>
              <a:defRPr sz="4400">
                <a:effectLst>
                  <a:outerShdw blurRad="38100" dist="38100" dir="2700000" algn="tl">
                    <a:srgbClr val="000000">
                      <a:alpha val="43137"/>
                    </a:srgbClr>
                  </a:outerShdw>
                </a:effectLst>
              </a:defRPr>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Tree>
    <p:extLst>
      <p:ext uri="{BB962C8B-B14F-4D97-AF65-F5344CB8AC3E}">
        <p14:creationId xmlns:p14="http://schemas.microsoft.com/office/powerpoint/2010/main" val="25769294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Uživatel počítačové sítě – výukové materiály kurzu</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lvl1pPr>
              <a:defRPr>
                <a:effectLst>
                  <a:outerShdw blurRad="38100" dist="38100" dir="2700000" algn="tl">
                    <a:srgbClr val="000000">
                      <a:alpha val="43137"/>
                    </a:srgbClr>
                  </a:outerShdw>
                </a:effectLst>
              </a:defRPr>
            </a:lvl1p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adpis a obsah">
    <p:bg>
      <p:bgRef idx="1002">
        <a:schemeClr val="bg1"/>
      </p:bgRef>
    </p:bg>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Uživatel počítačové sítě – výukové materiály kurzu</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3090496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dirty="0"/>
              <a:t>Uživatel počítačové sítě – výukové materiály kurzu</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Uživatel počítačové sítě – výukové materiály kurzu</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701" r:id="rId2"/>
    <p:sldLayoutId id="2147483684" r:id="rId3"/>
    <p:sldLayoutId id="2147483699" r:id="rId4"/>
    <p:sldLayoutId id="2147483685" r:id="rId5"/>
    <p:sldLayoutId id="2147483674" r:id="rId6"/>
    <p:sldLayoutId id="2147483688" r:id="rId7"/>
    <p:sldLayoutId id="2147483698" r:id="rId8"/>
    <p:sldLayoutId id="2147483673" r:id="rId9"/>
    <p:sldLayoutId id="2147483675" r:id="rId10"/>
    <p:sldLayoutId id="2147483695" r:id="rId11"/>
    <p:sldLayoutId id="2147483677" r:id="rId12"/>
    <p:sldLayoutId id="2147483686" r:id="rId13"/>
    <p:sldLayoutId id="2147483697" r:id="rId14"/>
    <p:sldLayoutId id="2147483690" r:id="rId15"/>
    <p:sldLayoutId id="2147483700" r:id="rId16"/>
    <p:sldLayoutId id="2147483696" r:id="rId17"/>
    <p:sldLayoutId id="2147483694" r:id="rId18"/>
    <p:sldLayoutId id="2147483692" r:id="rId19"/>
    <p:sldLayoutId id="2147483693"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mojeid.cz/"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 altLang="cs-CZ" dirty="0">
                <a:solidFill>
                  <a:schemeClr val="tx1"/>
                </a:solidFill>
                <a:latin typeface="Century Schoolbook" panose="02040604050505020304" pitchFamily="18" charset="0"/>
              </a:rPr>
              <a:t>Computer network user</a:t>
            </a:r>
            <a:endParaRPr lang="cs-CZ" dirty="0"/>
          </a:p>
        </p:txBody>
      </p:sp>
      <p:sp>
        <p:nvSpPr>
          <p:cNvPr id="3" name="Podnadpis 2"/>
          <p:cNvSpPr>
            <a:spLocks noGrp="1"/>
          </p:cNvSpPr>
          <p:nvPr>
            <p:ph type="subTitle" idx="1"/>
          </p:nvPr>
        </p:nvSpPr>
        <p:spPr/>
        <p:txBody>
          <a:bodyPr/>
          <a:lstStyle/>
          <a:p>
            <a:pPr algn="ctr"/>
            <a:r>
              <a:rPr lang="en" altLang="cs-CZ" dirty="0">
                <a:latin typeface="Arial" panose="020B0604020202020204" pitchFamily="34" charset="0"/>
              </a:rPr>
              <a:t>Daniel </a:t>
            </a:r>
            <a:r>
              <a:rPr lang="en" altLang="cs-CZ" dirty="0" err="1">
                <a:latin typeface="Arial" panose="020B0604020202020204" pitchFamily="34" charset="0"/>
              </a:rPr>
              <a:t>Klimeš </a:t>
            </a:r>
            <a:r>
              <a:rPr lang="en" altLang="cs-CZ" dirty="0">
                <a:latin typeface="Arial" panose="020B0604020202020204" pitchFamily="34" charset="0"/>
              </a:rPr>
              <a:t>, Jan </a:t>
            </a:r>
            <a:r>
              <a:rPr lang="en" altLang="cs-CZ" dirty="0" err="1">
                <a:latin typeface="Arial" panose="020B0604020202020204" pitchFamily="34" charset="0"/>
              </a:rPr>
              <a:t>Krejčí </a:t>
            </a:r>
            <a:r>
              <a:rPr lang="en" altLang="cs-CZ" dirty="0">
                <a:latin typeface="Arial" panose="020B0604020202020204" pitchFamily="34" charset="0"/>
              </a:rPr>
              <a:t>, Roman Šmíd</a:t>
            </a:r>
          </a:p>
          <a:p>
            <a:pPr algn="ctr"/>
            <a:endParaRPr lang="cs-CZ" dirty="0"/>
          </a:p>
        </p:txBody>
      </p:sp>
    </p:spTree>
    <p:extLst>
      <p:ext uri="{BB962C8B-B14F-4D97-AF65-F5344CB8AC3E}">
        <p14:creationId xmlns:p14="http://schemas.microsoft.com/office/powerpoint/2010/main" val="594482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78E274-59A8-41CA-9A9C-F8A99887147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C4A027B0-7947-4E6C-8486-05E104C472C2}"/>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69634" name="Nadpis 1"/>
          <p:cNvSpPr>
            <a:spLocks noGrp="1"/>
          </p:cNvSpPr>
          <p:nvPr>
            <p:ph type="title"/>
          </p:nvPr>
        </p:nvSpPr>
        <p:spPr/>
        <p:txBody>
          <a:bodyPr/>
          <a:lstStyle/>
          <a:p>
            <a:r>
              <a:rPr lang="en" altLang="cs-CZ" dirty="0"/>
              <a:t>Internet security - email rules</a:t>
            </a:r>
          </a:p>
        </p:txBody>
      </p:sp>
      <p:sp>
        <p:nvSpPr>
          <p:cNvPr id="69635" name="Zástupný symbol pro obsah 2"/>
          <p:cNvSpPr>
            <a:spLocks noGrp="1"/>
          </p:cNvSpPr>
          <p:nvPr>
            <p:ph idx="1"/>
          </p:nvPr>
        </p:nvSpPr>
        <p:spPr/>
        <p:txBody>
          <a:bodyPr/>
          <a:lstStyle/>
          <a:p>
            <a:pPr>
              <a:buFont typeface="Wingdings" panose="05000000000000000000" pitchFamily="2" charset="2"/>
              <a:buChar char="§"/>
            </a:pPr>
            <a:r>
              <a:rPr lang="en" altLang="cs-CZ" sz="2000" dirty="0"/>
              <a:t>Rules:</a:t>
            </a:r>
          </a:p>
          <a:p>
            <a:pPr lvl="1">
              <a:lnSpc>
                <a:spcPct val="150000"/>
              </a:lnSpc>
              <a:spcAft>
                <a:spcPts val="600"/>
              </a:spcAft>
              <a:buFont typeface="Wingdings" panose="05000000000000000000" pitchFamily="2" charset="2"/>
              <a:buChar char="§"/>
            </a:pPr>
            <a:r>
              <a:rPr lang="en" altLang="cs-CZ" sz="1600" dirty="0"/>
              <a:t>Do not click on links in unknown messages (danger of address forgery, redirection to a page with malicious code)</a:t>
            </a:r>
          </a:p>
          <a:p>
            <a:pPr lvl="1">
              <a:lnSpc>
                <a:spcPct val="150000"/>
              </a:lnSpc>
              <a:spcAft>
                <a:spcPts val="600"/>
              </a:spcAft>
              <a:buFont typeface="Wingdings" panose="05000000000000000000" pitchFamily="2" charset="2"/>
              <a:buChar char="§"/>
            </a:pPr>
            <a:r>
              <a:rPr lang="en" altLang="cs-CZ" sz="1600" dirty="0"/>
              <a:t>Do not open attachments in unknown and suspicious messages</a:t>
            </a:r>
          </a:p>
          <a:p>
            <a:pPr lvl="1">
              <a:lnSpc>
                <a:spcPct val="150000"/>
              </a:lnSpc>
              <a:spcAft>
                <a:spcPts val="600"/>
              </a:spcAft>
              <a:buFont typeface="Wingdings" panose="05000000000000000000" pitchFamily="2" charset="2"/>
              <a:buChar char="§"/>
            </a:pPr>
            <a:r>
              <a:rPr lang="en" altLang="cs-CZ" sz="1600" dirty="0"/>
              <a:t>Do not send logins and passwords, credit card numbers anywhere</a:t>
            </a:r>
          </a:p>
          <a:p>
            <a:pPr lvl="1">
              <a:lnSpc>
                <a:spcPct val="150000"/>
              </a:lnSpc>
              <a:spcAft>
                <a:spcPts val="600"/>
              </a:spcAft>
              <a:buFont typeface="Wingdings" panose="05000000000000000000" pitchFamily="2" charset="2"/>
              <a:buChar char="§"/>
            </a:pPr>
            <a:r>
              <a:rPr lang="en" altLang="cs-CZ" sz="1600" dirty="0"/>
              <a:t>Paying attention to suspicious features in messages (machine-translated text, links leading elsewhere than their description, messages pretending to come from mass-used services (Facebook, banks, etc.), suspicious sender address</a:t>
            </a:r>
          </a:p>
          <a:p>
            <a:pPr lvl="1">
              <a:lnSpc>
                <a:spcPct val="150000"/>
              </a:lnSpc>
              <a:spcAft>
                <a:spcPts val="600"/>
              </a:spcAft>
              <a:buFont typeface="Wingdings" panose="05000000000000000000" pitchFamily="2" charset="2"/>
              <a:buChar char="§"/>
            </a:pPr>
            <a:r>
              <a:rPr lang="en" altLang="cs-CZ" sz="1600" dirty="0"/>
              <a:t>Do not ignore any warnings from antivirus programs</a:t>
            </a:r>
          </a:p>
          <a:p>
            <a:pPr lvl="1">
              <a:lnSpc>
                <a:spcPct val="150000"/>
              </a:lnSpc>
              <a:spcAft>
                <a:spcPts val="600"/>
              </a:spcAft>
              <a:buFont typeface="Wingdings" panose="05000000000000000000" pitchFamily="2" charset="2"/>
              <a:buChar char="§"/>
            </a:pPr>
            <a:r>
              <a:rPr lang="en" altLang="cs-CZ" sz="1600" dirty="0"/>
              <a:t>Don't be intimidated (If you don't install XY software, your computer will be at risk...)</a:t>
            </a:r>
          </a:p>
        </p:txBody>
      </p:sp>
    </p:spTree>
    <p:extLst>
      <p:ext uri="{BB962C8B-B14F-4D97-AF65-F5344CB8AC3E}">
        <p14:creationId xmlns:p14="http://schemas.microsoft.com/office/powerpoint/2010/main" val="234417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6493E5-ABEA-4AE8-A500-60EAF740D88B}"/>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A64ADBD5-7DE3-448F-A14B-D136F735CD6D}"/>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70658" name="Nadpis 1"/>
          <p:cNvSpPr>
            <a:spLocks noGrp="1"/>
          </p:cNvSpPr>
          <p:nvPr>
            <p:ph type="title"/>
          </p:nvPr>
        </p:nvSpPr>
        <p:spPr/>
        <p:txBody>
          <a:bodyPr/>
          <a:lstStyle/>
          <a:p>
            <a:pPr algn="ctr"/>
            <a:r>
              <a:rPr lang="en" altLang="cs-CZ" sz="3200" dirty="0"/>
              <a:t>Internet security </a:t>
            </a:r>
            <a:br>
              <a:rPr lang="en-US" altLang="cs-CZ" sz="3200" dirty="0"/>
            </a:br>
            <a:r>
              <a:rPr lang="en" altLang="cs-CZ" sz="3200" dirty="0"/>
              <a:t>sample spam </a:t>
            </a:r>
            <a:r>
              <a:rPr lang="en" altLang="cs-CZ" sz="3200" dirty="0" err="1"/>
              <a:t>containing a </a:t>
            </a:r>
            <a:r>
              <a:rPr lang="en" altLang="cs-CZ" sz="3200" dirty="0"/>
              <a:t>virus</a:t>
            </a:r>
          </a:p>
        </p:txBody>
      </p:sp>
      <p:sp>
        <p:nvSpPr>
          <p:cNvPr id="70659" name="Zástupný symbol pro obsah 2"/>
          <p:cNvSpPr>
            <a:spLocks noGrp="1"/>
          </p:cNvSpPr>
          <p:nvPr>
            <p:ph idx="1"/>
          </p:nvPr>
        </p:nvSpPr>
        <p:spPr>
          <a:xfrm>
            <a:off x="3042694" y="1803097"/>
            <a:ext cx="6462035" cy="4229403"/>
          </a:xfrm>
          <a:ln>
            <a:solidFill>
              <a:schemeClr val="tx1"/>
            </a:solidFill>
          </a:ln>
        </p:spPr>
        <p:txBody>
          <a:bodyPr/>
          <a:lstStyle/>
          <a:p>
            <a:pPr marL="72000" indent="0">
              <a:lnSpc>
                <a:spcPct val="100000"/>
              </a:lnSpc>
              <a:buNone/>
            </a:pPr>
            <a:endParaRPr lang="cs-CZ" altLang="cs-CZ" sz="1200" dirty="0"/>
          </a:p>
          <a:p>
            <a:pPr marL="72000" indent="0">
              <a:lnSpc>
                <a:spcPct val="100000"/>
              </a:lnSpc>
              <a:buNone/>
            </a:pPr>
            <a:r>
              <a:rPr lang="en" altLang="cs-CZ" sz="1200" dirty="0"/>
              <a:t>Dear Madam, dear Sir,</a:t>
            </a:r>
          </a:p>
          <a:p>
            <a:pPr marL="72000" indent="0">
              <a:lnSpc>
                <a:spcPct val="100000"/>
              </a:lnSpc>
              <a:buNone/>
            </a:pPr>
            <a:r>
              <a:rPr lang="en" altLang="cs-CZ" sz="1200" dirty="0"/>
              <a:t>thank you for your trust in online shops obchody24.cz.</a:t>
            </a:r>
          </a:p>
          <a:p>
            <a:pPr marL="72000" indent="0">
              <a:lnSpc>
                <a:spcPct val="100000"/>
              </a:lnSpc>
              <a:buNone/>
            </a:pPr>
            <a:endParaRPr lang="cs-CZ" altLang="cs-CZ" sz="1200" dirty="0"/>
          </a:p>
          <a:p>
            <a:pPr marL="72000" indent="0">
              <a:lnSpc>
                <a:spcPct val="100000"/>
              </a:lnSpc>
              <a:buNone/>
            </a:pPr>
            <a:r>
              <a:rPr lang="en" altLang="cs-CZ" sz="1200" dirty="0"/>
              <a:t>With this email, we confirm that we received your order in good order.</a:t>
            </a:r>
          </a:p>
          <a:p>
            <a:pPr marL="72000" indent="0">
              <a:lnSpc>
                <a:spcPct val="100000"/>
              </a:lnSpc>
              <a:buNone/>
            </a:pPr>
            <a:r>
              <a:rPr lang="en" altLang="cs-CZ" sz="1200" dirty="0"/>
              <a:t> </a:t>
            </a:r>
          </a:p>
          <a:p>
            <a:pPr marL="72000" indent="0">
              <a:lnSpc>
                <a:spcPct val="100000"/>
              </a:lnSpc>
              <a:buNone/>
            </a:pPr>
            <a:r>
              <a:rPr lang="en" altLang="cs-CZ" sz="1200" dirty="0"/>
              <a:t>Order number (variable symbol): JCBDF729B439057</a:t>
            </a:r>
          </a:p>
          <a:p>
            <a:pPr marL="72000" indent="0">
              <a:lnSpc>
                <a:spcPct val="100000"/>
              </a:lnSpc>
              <a:buNone/>
            </a:pPr>
            <a:r>
              <a:rPr lang="en" altLang="cs-CZ" sz="1200" dirty="0"/>
              <a:t>Order date and time: 11.01.15 00:45</a:t>
            </a:r>
          </a:p>
          <a:p>
            <a:pPr marL="72000" indent="0">
              <a:lnSpc>
                <a:spcPct val="100000"/>
              </a:lnSpc>
              <a:buNone/>
            </a:pPr>
            <a:r>
              <a:rPr lang="en" altLang="cs-CZ" sz="1200" dirty="0"/>
              <a:t>Contact details: Barbora Záňová, +420 604 920 148</a:t>
            </a:r>
          </a:p>
          <a:p>
            <a:pPr marL="72000" indent="0">
              <a:lnSpc>
                <a:spcPct val="100000"/>
              </a:lnSpc>
              <a:buNone/>
            </a:pPr>
            <a:r>
              <a:rPr lang="en" altLang="cs-CZ" sz="1200" dirty="0"/>
              <a:t> </a:t>
            </a:r>
          </a:p>
          <a:p>
            <a:pPr marL="72000" indent="0">
              <a:lnSpc>
                <a:spcPct val="100000"/>
              </a:lnSpc>
              <a:buNone/>
            </a:pPr>
            <a:r>
              <a:rPr lang="en" altLang="cs-CZ" sz="1200" dirty="0"/>
              <a:t>Your order:</a:t>
            </a:r>
          </a:p>
          <a:p>
            <a:pPr marL="72000" indent="0">
              <a:lnSpc>
                <a:spcPct val="100000"/>
              </a:lnSpc>
              <a:buNone/>
            </a:pPr>
            <a:r>
              <a:rPr lang="en" altLang="cs-CZ" sz="1200" dirty="0"/>
              <a:t>------------------------------</a:t>
            </a:r>
          </a:p>
          <a:p>
            <a:pPr marL="72000" indent="0">
              <a:lnSpc>
                <a:spcPct val="100000"/>
              </a:lnSpc>
              <a:buNone/>
            </a:pPr>
            <a:r>
              <a:rPr lang="en" altLang="cs-CZ" sz="1200" dirty="0"/>
              <a:t>SONY DSC-F828 </a:t>
            </a:r>
            <a:r>
              <a:rPr lang="en" altLang="cs-CZ" sz="1200" dirty="0" err="1"/>
              <a:t>Cyber </a:t>
            </a:r>
            <a:r>
              <a:rPr lang="en" altLang="cs-CZ" sz="1200" dirty="0"/>
              <a:t>-Shot 8 million </a:t>
            </a:r>
            <a:r>
              <a:rPr lang="en" altLang="cs-CZ" sz="1200" dirty="0" err="1"/>
              <a:t>pixels </a:t>
            </a:r>
            <a:r>
              <a:rPr lang="en" altLang="cs-CZ" sz="1200" dirty="0"/>
              <a:t>, white: 1 x CZK 23,549.00 = CZK 23,549.00</a:t>
            </a:r>
          </a:p>
          <a:p>
            <a:pPr marL="72000" indent="0">
              <a:lnSpc>
                <a:spcPct val="100000"/>
              </a:lnSpc>
              <a:buNone/>
            </a:pPr>
            <a:r>
              <a:rPr lang="en" altLang="cs-CZ" sz="1200" dirty="0"/>
              <a:t>Transport PPL: 113 CZK</a:t>
            </a:r>
          </a:p>
          <a:p>
            <a:pPr marL="72000" indent="0">
              <a:lnSpc>
                <a:spcPct val="100000"/>
              </a:lnSpc>
              <a:buNone/>
            </a:pPr>
            <a:r>
              <a:rPr lang="en" altLang="cs-CZ" sz="1200" dirty="0"/>
              <a:t>------------------------------</a:t>
            </a:r>
          </a:p>
          <a:p>
            <a:pPr marL="72000" indent="0">
              <a:lnSpc>
                <a:spcPct val="100000"/>
              </a:lnSpc>
              <a:buNone/>
            </a:pPr>
            <a:r>
              <a:rPr lang="en" altLang="cs-CZ" sz="1200" dirty="0"/>
              <a:t>Total purchase price incl. VAT: CZK 23,662.00 Payment method: Payment in advance - payment card</a:t>
            </a:r>
          </a:p>
          <a:p>
            <a:pPr marL="72000" indent="0">
              <a:lnSpc>
                <a:spcPct val="100000"/>
              </a:lnSpc>
              <a:buNone/>
            </a:pPr>
            <a:r>
              <a:rPr lang="en" altLang="cs-CZ" sz="1200" dirty="0"/>
              <a:t>Note: Payment confirmation and invoice can be found in the attached file ( </a:t>
            </a:r>
            <a:r>
              <a:rPr lang="en" altLang="cs-CZ" sz="1200" dirty="0">
                <a:solidFill>
                  <a:srgbClr val="FF0000"/>
                </a:solidFill>
              </a:rPr>
              <a:t>ucet111D535.zip </a:t>
            </a:r>
            <a:r>
              <a:rPr lang="en" altLang="cs-CZ" sz="1200" dirty="0"/>
              <a:t>)</a:t>
            </a:r>
          </a:p>
          <a:p>
            <a:pPr marL="72000" indent="0">
              <a:lnSpc>
                <a:spcPct val="100000"/>
              </a:lnSpc>
              <a:buNone/>
            </a:pPr>
            <a:endParaRPr lang="cs-CZ" altLang="cs-CZ" sz="1200" dirty="0"/>
          </a:p>
          <a:p>
            <a:pPr marL="72000" indent="0">
              <a:lnSpc>
                <a:spcPct val="100000"/>
              </a:lnSpc>
              <a:buNone/>
            </a:pPr>
            <a:r>
              <a:rPr lang="en" altLang="cs-CZ" sz="1200" dirty="0"/>
              <a:t>-</a:t>
            </a:r>
          </a:p>
          <a:p>
            <a:pPr marL="72000" indent="0">
              <a:lnSpc>
                <a:spcPct val="100000"/>
              </a:lnSpc>
              <a:buNone/>
            </a:pPr>
            <a:endParaRPr lang="cs-CZ" altLang="cs-CZ" sz="1200" dirty="0"/>
          </a:p>
          <a:p>
            <a:pPr marL="72000" indent="0">
              <a:lnSpc>
                <a:spcPct val="100000"/>
              </a:lnSpc>
              <a:buNone/>
            </a:pPr>
            <a:r>
              <a:rPr lang="en" altLang="cs-CZ" sz="1200" dirty="0"/>
              <a:t>Now please wait for our operator, who will contact you within a maximum of 1 working day and agree on the details of your order.</a:t>
            </a:r>
          </a:p>
          <a:p>
            <a:pPr marL="72000" indent="0">
              <a:lnSpc>
                <a:spcPct val="100000"/>
              </a:lnSpc>
              <a:buNone/>
            </a:pPr>
            <a:endParaRPr lang="cs-CZ" altLang="cs-CZ" sz="1200" dirty="0"/>
          </a:p>
        </p:txBody>
      </p:sp>
    </p:spTree>
    <p:extLst>
      <p:ext uri="{BB962C8B-B14F-4D97-AF65-F5344CB8AC3E}">
        <p14:creationId xmlns:p14="http://schemas.microsoft.com/office/powerpoint/2010/main" val="2150931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6493E5-ABEA-4AE8-A500-60EAF740D88B}"/>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A64ADBD5-7DE3-448F-A14B-D136F735CD6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70658" name="Nadpis 1"/>
          <p:cNvSpPr>
            <a:spLocks noGrp="1"/>
          </p:cNvSpPr>
          <p:nvPr>
            <p:ph type="title"/>
          </p:nvPr>
        </p:nvSpPr>
        <p:spPr/>
        <p:txBody>
          <a:bodyPr/>
          <a:lstStyle/>
          <a:p>
            <a:r>
              <a:rPr lang="en" altLang="cs-CZ" dirty="0"/>
              <a:t>Internet Security - Sample </a:t>
            </a:r>
            <a:r>
              <a:rPr lang="en" altLang="cs-CZ" dirty="0" err="1"/>
              <a:t>Phishing</a:t>
            </a:r>
            <a:endParaRPr lang="cs-CZ" altLang="cs-CZ" dirty="0"/>
          </a:p>
        </p:txBody>
      </p:sp>
      <p:pic>
        <p:nvPicPr>
          <p:cNvPr id="8" name="Zástupný symbol pro obsah 3">
            <a:extLst>
              <a:ext uri="{FF2B5EF4-FFF2-40B4-BE49-F238E27FC236}">
                <a16:creationId xmlns:a16="http://schemas.microsoft.com/office/drawing/2014/main" id="{910F036B-94E5-4666-ABD0-6353AA4BEFF4}"/>
              </a:ext>
            </a:extLst>
          </p:cNvPr>
          <p:cNvPicPr>
            <a:picLocks noGrp="1" noChangeAspect="1"/>
          </p:cNvPicPr>
          <p:nvPr>
            <p:ph idx="1"/>
          </p:nvPr>
        </p:nvPicPr>
        <p:blipFill>
          <a:blip r:embed="rId3"/>
          <a:stretch>
            <a:fillRect/>
          </a:stretch>
        </p:blipFill>
        <p:spPr>
          <a:xfrm>
            <a:off x="1380935" y="1889673"/>
            <a:ext cx="5224538" cy="4140200"/>
          </a:xfrm>
          <a:prstGeom prst="rect">
            <a:avLst/>
          </a:prstGeom>
          <a:ln w="12700">
            <a:solidFill>
              <a:schemeClr val="tx1"/>
            </a:solidFill>
          </a:ln>
        </p:spPr>
      </p:pic>
      <p:pic>
        <p:nvPicPr>
          <p:cNvPr id="9" name="Obrázek 8">
            <a:extLst>
              <a:ext uri="{FF2B5EF4-FFF2-40B4-BE49-F238E27FC236}">
                <a16:creationId xmlns:a16="http://schemas.microsoft.com/office/drawing/2014/main" id="{53FBFDB9-FFDB-4359-9B2D-99451E0CA038}"/>
              </a:ext>
            </a:extLst>
          </p:cNvPr>
          <p:cNvPicPr>
            <a:picLocks noChangeAspect="1"/>
          </p:cNvPicPr>
          <p:nvPr/>
        </p:nvPicPr>
        <p:blipFill>
          <a:blip r:embed="rId4"/>
          <a:stretch>
            <a:fillRect/>
          </a:stretch>
        </p:blipFill>
        <p:spPr>
          <a:xfrm>
            <a:off x="5319292" y="1502869"/>
            <a:ext cx="5869823" cy="3369034"/>
          </a:xfrm>
          <a:prstGeom prst="rect">
            <a:avLst/>
          </a:prstGeom>
          <a:ln w="12700">
            <a:solidFill>
              <a:schemeClr val="tx1"/>
            </a:solidFill>
          </a:ln>
        </p:spPr>
      </p:pic>
    </p:spTree>
    <p:extLst>
      <p:ext uri="{BB962C8B-B14F-4D97-AF65-F5344CB8AC3E}">
        <p14:creationId xmlns:p14="http://schemas.microsoft.com/office/powerpoint/2010/main" val="75061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4B8936F-454B-4D9A-AE80-F1FFC0A263A3}"/>
              </a:ext>
            </a:extLst>
          </p:cNvPr>
          <p:cNvSpPr>
            <a:spLocks noGrp="1"/>
          </p:cNvSpPr>
          <p:nvPr>
            <p:ph type="ftr" sz="quarter" idx="10"/>
          </p:nvPr>
        </p:nvSpPr>
        <p:spPr/>
        <p:txBody>
          <a:bodyPr/>
          <a:lstStyle/>
          <a:p>
            <a:r>
              <a:rPr lang="en"/>
              <a:t>Computer network user - course teaching materials</a:t>
            </a:r>
            <a:endParaRPr lang="cs-CZ" dirty="0"/>
          </a:p>
        </p:txBody>
      </p:sp>
      <p:sp>
        <p:nvSpPr>
          <p:cNvPr id="4" name="Zástupný symbol pro číslo snímku 3">
            <a:extLst>
              <a:ext uri="{FF2B5EF4-FFF2-40B4-BE49-F238E27FC236}">
                <a16:creationId xmlns:a16="http://schemas.microsoft.com/office/drawing/2014/main" id="{28F94325-80A6-4831-A29D-5C6C0FD9EBC6}"/>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71682" name="Nadpis 1"/>
          <p:cNvSpPr>
            <a:spLocks noGrp="1"/>
          </p:cNvSpPr>
          <p:nvPr>
            <p:ph type="title"/>
          </p:nvPr>
        </p:nvSpPr>
        <p:spPr/>
        <p:txBody>
          <a:bodyPr/>
          <a:lstStyle/>
          <a:p>
            <a:r>
              <a:rPr lang="en" altLang="cs-CZ" dirty="0"/>
              <a:t>Internet Security - Instant </a:t>
            </a:r>
            <a:r>
              <a:rPr lang="en" altLang="cs-CZ" dirty="0" err="1"/>
              <a:t>Messaging</a:t>
            </a:r>
            <a:endParaRPr lang="cs-CZ" altLang="cs-CZ" dirty="0"/>
          </a:p>
        </p:txBody>
      </p:sp>
      <p:sp>
        <p:nvSpPr>
          <p:cNvPr id="3" name="Zástupný symbol pro obsah 2"/>
          <p:cNvSpPr>
            <a:spLocks noGrp="1"/>
          </p:cNvSpPr>
          <p:nvPr>
            <p:ph idx="1"/>
          </p:nvPr>
        </p:nvSpPr>
        <p:spPr/>
        <p:txBody>
          <a:bodyPr>
            <a:noAutofit/>
          </a:bodyPr>
          <a:lstStyle/>
          <a:p>
            <a:pPr>
              <a:lnSpc>
                <a:spcPct val="150000"/>
              </a:lnSpc>
              <a:buFont typeface="Wingdings" panose="05000000000000000000" pitchFamily="2" charset="2"/>
              <a:buChar char="§"/>
              <a:defRPr/>
            </a:pPr>
            <a:r>
              <a:rPr lang="en" sz="1800" dirty="0"/>
              <a:t>What is IM ? Facebook chat, WhatsApp, Viber, Skype, Telegram ... </a:t>
            </a:r>
            <a:r>
              <a:rPr lang="en" sz="1800" dirty="0" err="1"/>
              <a:t>any </a:t>
            </a:r>
            <a:r>
              <a:rPr lang="en" sz="1800" dirty="0"/>
              <a:t>real-time communicator</a:t>
            </a:r>
          </a:p>
          <a:p>
            <a:pPr>
              <a:lnSpc>
                <a:spcPct val="150000"/>
              </a:lnSpc>
              <a:buFont typeface="Wingdings" panose="05000000000000000000" pitchFamily="2" charset="2"/>
              <a:buChar char="§"/>
              <a:defRPr/>
            </a:pPr>
            <a:r>
              <a:rPr lang="en" sz="1800" dirty="0"/>
              <a:t>Threats in instant messages are similar to email threats</a:t>
            </a:r>
          </a:p>
          <a:p>
            <a:pPr>
              <a:lnSpc>
                <a:spcPct val="150000"/>
              </a:lnSpc>
              <a:buFont typeface="Wingdings" panose="05000000000000000000" pitchFamily="2" charset="2"/>
              <a:buChar char="§"/>
              <a:defRPr/>
            </a:pPr>
            <a:r>
              <a:rPr lang="en" sz="1800" dirty="0"/>
              <a:t>The rules for safe use are the same as the email rules</a:t>
            </a:r>
          </a:p>
          <a:p>
            <a:pPr>
              <a:lnSpc>
                <a:spcPct val="150000"/>
              </a:lnSpc>
              <a:buFont typeface="Wingdings" panose="05000000000000000000" pitchFamily="2" charset="2"/>
              <a:buChar char="§"/>
              <a:defRPr/>
            </a:pPr>
            <a:r>
              <a:rPr lang="en" sz="1800" dirty="0"/>
              <a:t>Threats stemming from an out-of-date IM client</a:t>
            </a:r>
          </a:p>
          <a:p>
            <a:pPr lvl="1">
              <a:lnSpc>
                <a:spcPct val="150000"/>
              </a:lnSpc>
              <a:buFont typeface="Wingdings" panose="05000000000000000000" pitchFamily="2" charset="2"/>
              <a:buChar char="§"/>
              <a:defRPr/>
            </a:pPr>
            <a:r>
              <a:rPr lang="en" sz="1800" dirty="0"/>
              <a:t>An outdated client can be exploited to install malicious code on a PC without the user's knowledge</a:t>
            </a:r>
          </a:p>
          <a:p>
            <a:pPr lvl="1">
              <a:lnSpc>
                <a:spcPct val="150000"/>
              </a:lnSpc>
              <a:buFont typeface="Wingdings" panose="05000000000000000000" pitchFamily="2" charset="2"/>
              <a:buChar char="§"/>
              <a:defRPr/>
            </a:pPr>
            <a:endParaRPr lang="cs-CZ" sz="1800" dirty="0"/>
          </a:p>
          <a:p>
            <a:pPr lvl="1">
              <a:lnSpc>
                <a:spcPct val="150000"/>
              </a:lnSpc>
              <a:buFont typeface="Wingdings" panose="05000000000000000000" pitchFamily="2" charset="2"/>
              <a:buChar char="§"/>
              <a:defRPr/>
            </a:pPr>
            <a:r>
              <a:rPr lang="en" sz="1800" b="1" dirty="0"/>
              <a:t>Ensure regular updating of the client used to the latest version and have an updated anti-virus program</a:t>
            </a:r>
          </a:p>
          <a:p>
            <a:pPr lvl="1">
              <a:lnSpc>
                <a:spcPct val="150000"/>
              </a:lnSpc>
              <a:buFont typeface="Wingdings" panose="05000000000000000000" pitchFamily="2" charset="2"/>
              <a:buChar char="§"/>
              <a:defRPr/>
            </a:pPr>
            <a:r>
              <a:rPr lang="en" sz="1800" b="1" dirty="0"/>
              <a:t>Not mindlessly clicking on every link someone sends me</a:t>
            </a:r>
          </a:p>
        </p:txBody>
      </p:sp>
    </p:spTree>
    <p:extLst>
      <p:ext uri="{BB962C8B-B14F-4D97-AF65-F5344CB8AC3E}">
        <p14:creationId xmlns:p14="http://schemas.microsoft.com/office/powerpoint/2010/main" val="2692455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E3A29B-A0FE-478A-AFB3-6DB6823A418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F8FE660D-C255-47F3-A0E2-681A3879DF3A}"/>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73730" name="Nadpis 1"/>
          <p:cNvSpPr>
            <a:spLocks noGrp="1"/>
          </p:cNvSpPr>
          <p:nvPr>
            <p:ph type="title"/>
          </p:nvPr>
        </p:nvSpPr>
        <p:spPr/>
        <p:txBody>
          <a:bodyPr/>
          <a:lstStyle/>
          <a:p>
            <a:r>
              <a:rPr lang="en" altLang="cs-CZ" dirty="0"/>
              <a:t>Internet security - cloud services</a:t>
            </a:r>
          </a:p>
        </p:txBody>
      </p:sp>
      <p:sp>
        <p:nvSpPr>
          <p:cNvPr id="73731" name="Zástupný symbol pro obsah 2"/>
          <p:cNvSpPr>
            <a:spLocks noGrp="1"/>
          </p:cNvSpPr>
          <p:nvPr>
            <p:ph idx="1"/>
          </p:nvPr>
        </p:nvSpPr>
        <p:spPr>
          <a:xfrm>
            <a:off x="720000" y="1692001"/>
            <a:ext cx="10753200" cy="4448667"/>
          </a:xfrm>
        </p:spPr>
        <p:txBody>
          <a:bodyPr/>
          <a:lstStyle/>
          <a:p>
            <a:pPr>
              <a:buFont typeface="Wingdings" panose="05000000000000000000" pitchFamily="2" charset="2"/>
              <a:buChar char="§"/>
              <a:defRPr/>
            </a:pPr>
            <a:r>
              <a:rPr lang="en" sz="1600" b="1" dirty="0">
                <a:solidFill>
                  <a:srgbClr val="0000DC"/>
                </a:solidFill>
              </a:rPr>
              <a:t>MS OneDrive, Goggle Drive (Google Drive) </a:t>
            </a:r>
            <a:r>
              <a:rPr lang="en" sz="1600" b="1" dirty="0" err="1">
                <a:solidFill>
                  <a:srgbClr val="0000DC"/>
                </a:solidFill>
              </a:rPr>
              <a:t>etc </a:t>
            </a:r>
            <a:r>
              <a:rPr lang="en" sz="1600" b="1" dirty="0">
                <a:solidFill>
                  <a:srgbClr val="0000DC"/>
                </a:solidFill>
              </a:rPr>
              <a:t>...</a:t>
            </a:r>
          </a:p>
          <a:p>
            <a:pPr>
              <a:buFont typeface="Wingdings" panose="05000000000000000000" pitchFamily="2" charset="2"/>
              <a:buChar char="§"/>
              <a:defRPr/>
            </a:pPr>
            <a:r>
              <a:rPr lang="en" sz="1600" b="1" dirty="0">
                <a:solidFill>
                  <a:srgbClr val="0000DC"/>
                </a:solidFill>
              </a:rPr>
              <a:t>The threat is the handing over of your data to a foreign entity.</a:t>
            </a:r>
          </a:p>
          <a:p>
            <a:pPr>
              <a:lnSpc>
                <a:spcPct val="150000"/>
              </a:lnSpc>
              <a:buFont typeface="Wingdings" panose="05000000000000000000" pitchFamily="2" charset="2"/>
              <a:buChar char="§"/>
              <a:defRPr/>
            </a:pPr>
            <a:r>
              <a:rPr lang="en" sz="1600" dirty="0"/>
              <a:t>With most cloud services, by using them, you agree that </a:t>
            </a:r>
            <a:r>
              <a:rPr lang="en" sz="1600" b="1" dirty="0">
                <a:solidFill>
                  <a:srgbClr val="0000DC"/>
                </a:solidFill>
              </a:rPr>
              <a:t>the company can use the data uploaded there for any purpose </a:t>
            </a:r>
            <a:r>
              <a:rPr lang="en" sz="1600" dirty="0"/>
              <a:t>, pass it on to other entities, publish it, analyze it, etc.</a:t>
            </a:r>
          </a:p>
          <a:p>
            <a:pPr>
              <a:lnSpc>
                <a:spcPct val="150000"/>
              </a:lnSpc>
              <a:buFont typeface="Wingdings" panose="05000000000000000000" pitchFamily="2" charset="2"/>
              <a:buChar char="§"/>
              <a:defRPr/>
            </a:pPr>
            <a:r>
              <a:rPr lang="en" sz="1600" dirty="0"/>
              <a:t>This applies to the vast majority of unencrypted cloud providers and email service providers.</a:t>
            </a:r>
          </a:p>
          <a:p>
            <a:pPr>
              <a:lnSpc>
                <a:spcPct val="150000"/>
              </a:lnSpc>
              <a:buFont typeface="Wingdings" panose="05000000000000000000" pitchFamily="2" charset="2"/>
              <a:buChar char="§"/>
              <a:defRPr/>
            </a:pPr>
            <a:r>
              <a:rPr lang="en" sz="1600" b="1" dirty="0">
                <a:solidFill>
                  <a:srgbClr val="0000DC"/>
                </a:solidFill>
              </a:rPr>
              <a:t>These services are unsuitable for any sensitive data </a:t>
            </a:r>
            <a:r>
              <a:rPr lang="en" sz="1600" dirty="0"/>
              <a:t>– personal data, scientific publications….</a:t>
            </a:r>
          </a:p>
          <a:p>
            <a:pPr>
              <a:lnSpc>
                <a:spcPct val="150000"/>
              </a:lnSpc>
              <a:buFont typeface="Wingdings" panose="05000000000000000000" pitchFamily="2" charset="2"/>
              <a:buChar char="§"/>
              <a:defRPr/>
            </a:pPr>
            <a:r>
              <a:rPr lang="en" sz="1600" dirty="0"/>
              <a:t>A possible solution is </a:t>
            </a:r>
            <a:r>
              <a:rPr lang="en" sz="1600" b="1" dirty="0">
                <a:solidFill>
                  <a:srgbClr val="0000DC"/>
                </a:solidFill>
              </a:rPr>
              <a:t>encrypted cloud services </a:t>
            </a:r>
            <a:r>
              <a:rPr lang="en" sz="1600" dirty="0"/>
              <a:t>, i.e. those where the service provider cannot see your data, because it is stored encrypted on their servers and only the user has the key.</a:t>
            </a:r>
          </a:p>
          <a:p>
            <a:pPr marL="789750" lvl="1" indent="-285750">
              <a:lnSpc>
                <a:spcPct val="150000"/>
              </a:lnSpc>
              <a:buFont typeface="Wingdings" panose="05000000000000000000" pitchFamily="2" charset="2"/>
              <a:buChar char="§"/>
              <a:defRPr/>
            </a:pPr>
            <a:r>
              <a:rPr lang="en" sz="1400" dirty="0"/>
              <a:t>Email services – </a:t>
            </a:r>
            <a:r>
              <a:rPr lang="en" sz="1400" dirty="0" err="1"/>
              <a:t>Protonmail </a:t>
            </a:r>
            <a:r>
              <a:rPr lang="en" sz="1400" dirty="0"/>
              <a:t>, </a:t>
            </a:r>
            <a:r>
              <a:rPr lang="en" sz="1400" dirty="0" err="1"/>
              <a:t>Lavabit </a:t>
            </a:r>
            <a:r>
              <a:rPr lang="en" sz="1400" dirty="0"/>
              <a:t>,…</a:t>
            </a:r>
          </a:p>
          <a:p>
            <a:pPr marL="789750" lvl="1" indent="-285750">
              <a:lnSpc>
                <a:spcPct val="150000"/>
              </a:lnSpc>
              <a:buFont typeface="Wingdings" panose="05000000000000000000" pitchFamily="2" charset="2"/>
              <a:buChar char="§"/>
              <a:defRPr/>
            </a:pPr>
            <a:r>
              <a:rPr lang="en" sz="1400" dirty="0"/>
              <a:t>Storage Services – </a:t>
            </a:r>
            <a:r>
              <a:rPr lang="en" sz="1400" dirty="0" err="1"/>
              <a:t>SpiderOak </a:t>
            </a:r>
            <a:r>
              <a:rPr lang="en" sz="1400" dirty="0"/>
              <a:t>, Mega.nz,…</a:t>
            </a:r>
          </a:p>
          <a:p>
            <a:pPr marL="548100" indent="-285750">
              <a:lnSpc>
                <a:spcPct val="150000"/>
              </a:lnSpc>
              <a:buFont typeface="Wingdings" panose="05000000000000000000" pitchFamily="2" charset="2"/>
              <a:buChar char="§"/>
              <a:defRPr/>
            </a:pPr>
            <a:r>
              <a:rPr lang="en" sz="1600" dirty="0"/>
              <a:t>If you don't want to hand over your data to a third-party company, use only encrypted cloud services. It is always advisable to read the terms of use of the given service.</a:t>
            </a:r>
          </a:p>
        </p:txBody>
      </p:sp>
    </p:spTree>
    <p:extLst>
      <p:ext uri="{BB962C8B-B14F-4D97-AF65-F5344CB8AC3E}">
        <p14:creationId xmlns:p14="http://schemas.microsoft.com/office/powerpoint/2010/main" val="181244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E3A29B-A0FE-478A-AFB3-6DB6823A418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F8FE660D-C255-47F3-A0E2-681A3879DF3A}"/>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73730" name="Nadpis 1"/>
          <p:cNvSpPr>
            <a:spLocks noGrp="1"/>
          </p:cNvSpPr>
          <p:nvPr>
            <p:ph type="title"/>
          </p:nvPr>
        </p:nvSpPr>
        <p:spPr/>
        <p:txBody>
          <a:bodyPr/>
          <a:lstStyle/>
          <a:p>
            <a:r>
              <a:rPr lang="en" altLang="cs-CZ" dirty="0"/>
              <a:t>Internet security - social networks</a:t>
            </a:r>
          </a:p>
        </p:txBody>
      </p:sp>
      <p:sp>
        <p:nvSpPr>
          <p:cNvPr id="73731" name="Zástupný symbol pro obsah 2"/>
          <p:cNvSpPr>
            <a:spLocks noGrp="1"/>
          </p:cNvSpPr>
          <p:nvPr>
            <p:ph idx="1"/>
          </p:nvPr>
        </p:nvSpPr>
        <p:spPr/>
        <p:txBody>
          <a:bodyPr/>
          <a:lstStyle/>
          <a:p>
            <a:pPr>
              <a:lnSpc>
                <a:spcPct val="100000"/>
              </a:lnSpc>
              <a:buFont typeface="Wingdings" panose="05000000000000000000" pitchFamily="2" charset="2"/>
              <a:buChar char="§"/>
            </a:pPr>
            <a:r>
              <a:rPr lang="en" altLang="cs-CZ" sz="1400" dirty="0"/>
              <a:t>The basic rule is not to click on anything, think. Even your friends' computers can be attacked by malicious code that sends posts or links to their FB profile or private messages.</a:t>
            </a:r>
          </a:p>
          <a:p>
            <a:pPr>
              <a:lnSpc>
                <a:spcPct val="100000"/>
              </a:lnSpc>
              <a:buFont typeface="Wingdings" panose="05000000000000000000" pitchFamily="2" charset="2"/>
              <a:buChar char="§"/>
            </a:pPr>
            <a:endParaRPr lang="cs-CZ" altLang="cs-CZ" sz="1400" dirty="0"/>
          </a:p>
          <a:p>
            <a:pPr>
              <a:lnSpc>
                <a:spcPct val="100000"/>
              </a:lnSpc>
              <a:buFont typeface="Wingdings" panose="05000000000000000000" pitchFamily="2" charset="2"/>
              <a:buChar char="§"/>
            </a:pPr>
            <a:r>
              <a:rPr lang="en" altLang="cs-CZ" sz="1400" dirty="0"/>
              <a:t>Always remember that what you post about yourself on the Internet usually cannot be taken back.</a:t>
            </a:r>
          </a:p>
          <a:p>
            <a:pPr>
              <a:lnSpc>
                <a:spcPct val="100000"/>
              </a:lnSpc>
              <a:buFont typeface="Wingdings" panose="05000000000000000000" pitchFamily="2" charset="2"/>
              <a:buChar char="§"/>
            </a:pPr>
            <a:endParaRPr lang="cs-CZ" altLang="cs-CZ" sz="1400" dirty="0"/>
          </a:p>
          <a:p>
            <a:pPr>
              <a:lnSpc>
                <a:spcPct val="100000"/>
              </a:lnSpc>
              <a:buFont typeface="Wingdings" panose="05000000000000000000" pitchFamily="2" charset="2"/>
              <a:buChar char="§"/>
            </a:pPr>
            <a:r>
              <a:rPr lang="en" altLang="cs-CZ" sz="1400" dirty="0"/>
              <a:t>When using social media, think about who and what information you make available.</a:t>
            </a:r>
          </a:p>
          <a:p>
            <a:pPr>
              <a:lnSpc>
                <a:spcPct val="100000"/>
              </a:lnSpc>
              <a:buFont typeface="Wingdings" panose="05000000000000000000" pitchFamily="2" charset="2"/>
              <a:buChar char="§"/>
            </a:pPr>
            <a:endParaRPr lang="cs-CZ" altLang="cs-CZ" sz="1400" dirty="0"/>
          </a:p>
          <a:p>
            <a:pPr>
              <a:lnSpc>
                <a:spcPct val="100000"/>
              </a:lnSpc>
              <a:buFont typeface="Wingdings" panose="05000000000000000000" pitchFamily="2" charset="2"/>
              <a:buChar char="§"/>
            </a:pPr>
            <a:r>
              <a:rPr lang="en" altLang="cs-CZ" sz="1400" dirty="0"/>
              <a:t>Beware of mindlessly spreading or sharing/ </a:t>
            </a:r>
            <a:r>
              <a:rPr lang="en" altLang="cs-CZ" sz="1400" dirty="0" err="1"/>
              <a:t>liking </a:t>
            </a:r>
            <a:r>
              <a:rPr lang="en" altLang="cs-CZ" sz="1400" dirty="0"/>
              <a:t>hoaxes ( </a:t>
            </a:r>
            <a:r>
              <a:rPr lang="en" altLang="cs-CZ" sz="1400" dirty="0" err="1"/>
              <a:t>HOAXes </a:t>
            </a:r>
            <a:r>
              <a:rPr lang="en" altLang="cs-CZ" sz="1400" dirty="0"/>
              <a:t>).</a:t>
            </a:r>
          </a:p>
          <a:p>
            <a:pPr>
              <a:buFont typeface="Wingdings" panose="05000000000000000000" pitchFamily="2" charset="2"/>
              <a:buChar char="§"/>
            </a:pPr>
            <a:r>
              <a:rPr lang="en" altLang="cs-CZ" sz="1400" b="1" dirty="0"/>
              <a:t>Facebook </a:t>
            </a:r>
            <a:r>
              <a:rPr lang="en" altLang="cs-CZ" sz="1400" dirty="0"/>
              <a:t>- misused to spread spam, hoaxes, malicious code</a:t>
            </a:r>
          </a:p>
          <a:p>
            <a:pPr lvl="1">
              <a:buFont typeface="Wingdings" panose="05000000000000000000" pitchFamily="2" charset="2"/>
              <a:buChar char="§"/>
            </a:pPr>
            <a:r>
              <a:rPr lang="en" altLang="cs-CZ" sz="1400" dirty="0"/>
              <a:t>Trusting friends is dangerous: I'll click on anything one of my friends </a:t>
            </a:r>
            <a:r>
              <a:rPr lang="en" altLang="cs-CZ" sz="1400" dirty="0" err="1"/>
              <a:t>posts</a:t>
            </a:r>
          </a:p>
          <a:p>
            <a:pPr lvl="1">
              <a:buFont typeface="Wingdings" panose="05000000000000000000" pitchFamily="2" charset="2"/>
              <a:buChar char="§"/>
            </a:pPr>
            <a:r>
              <a:rPr lang="en" altLang="cs-CZ" sz="1400" dirty="0"/>
              <a:t>Difficult orientation in an environment that changes frequently - traps for uninformed users</a:t>
            </a:r>
          </a:p>
          <a:p>
            <a:pPr lvl="1">
              <a:buFont typeface="Wingdings" panose="05000000000000000000" pitchFamily="2" charset="2"/>
              <a:buChar char="§"/>
            </a:pPr>
            <a:r>
              <a:rPr lang="en" altLang="cs-CZ" sz="1400" dirty="0" err="1"/>
              <a:t>Clickjacking </a:t>
            </a:r>
            <a:r>
              <a:rPr lang="en" altLang="cs-CZ" sz="1400" dirty="0"/>
              <a:t>- a combination of social engineering and Like buttons</a:t>
            </a:r>
          </a:p>
          <a:p>
            <a:pPr marL="1200150" lvl="2" indent="-285750">
              <a:buFont typeface="Wingdings" panose="05000000000000000000" pitchFamily="2" charset="2"/>
              <a:buChar char="§"/>
            </a:pPr>
            <a:r>
              <a:rPr lang="en" altLang="cs-CZ" sz="1400" dirty="0"/>
              <a:t>Example: Click all the Like buttons one by one to view the video, etc.</a:t>
            </a:r>
          </a:p>
          <a:p>
            <a:pPr marL="1200150" lvl="2" indent="-285750">
              <a:buFont typeface="Wingdings" panose="05000000000000000000" pitchFamily="2" charset="2"/>
              <a:buChar char="§"/>
            </a:pPr>
            <a:r>
              <a:rPr lang="en" altLang="cs-CZ" sz="1400" dirty="0"/>
              <a:t>In the end, it's often just a website with malicious code, a page that sucks people's money or artificially increases traffic</a:t>
            </a:r>
          </a:p>
          <a:p>
            <a:pPr>
              <a:buFont typeface="Wingdings" panose="05000000000000000000" pitchFamily="2" charset="2"/>
              <a:buChar char="§"/>
            </a:pPr>
            <a:r>
              <a:rPr lang="en" altLang="cs-CZ" sz="1400" b="1" dirty="0"/>
              <a:t>LinkedIn </a:t>
            </a:r>
            <a:r>
              <a:rPr lang="en" altLang="cs-CZ" sz="1400" dirty="0"/>
              <a:t>- similar rules apply to Facebook, so far less widespread, focusing on the workspace</a:t>
            </a:r>
          </a:p>
          <a:p>
            <a:pPr>
              <a:buFont typeface="Wingdings" panose="05000000000000000000" pitchFamily="2" charset="2"/>
              <a:buChar char="§"/>
            </a:pPr>
            <a:r>
              <a:rPr lang="en" altLang="cs-CZ" sz="1400" b="1" dirty="0"/>
              <a:t>Twitter </a:t>
            </a:r>
            <a:r>
              <a:rPr lang="en" altLang="cs-CZ" sz="1400" dirty="0"/>
              <a:t>- spreading addresses of sites containing malicious code</a:t>
            </a:r>
          </a:p>
          <a:p>
            <a:pPr>
              <a:buFont typeface="Wingdings" panose="05000000000000000000" pitchFamily="2" charset="2"/>
              <a:buChar char="§"/>
            </a:pPr>
            <a:endParaRPr lang="cs-CZ" altLang="cs-CZ" sz="1400" b="1" dirty="0"/>
          </a:p>
          <a:p>
            <a:pPr>
              <a:buFont typeface="Wingdings" panose="05000000000000000000" pitchFamily="2" charset="2"/>
              <a:buChar char="§"/>
            </a:pPr>
            <a:endParaRPr lang="cs-CZ" altLang="cs-CZ" sz="1400" b="1" dirty="0"/>
          </a:p>
          <a:p>
            <a:pPr>
              <a:buFont typeface="Wingdings" panose="05000000000000000000" pitchFamily="2" charset="2"/>
              <a:buChar char="§"/>
            </a:pPr>
            <a:endParaRPr lang="cs-CZ" altLang="cs-CZ" sz="1400" b="1" dirty="0"/>
          </a:p>
        </p:txBody>
      </p:sp>
    </p:spTree>
    <p:extLst>
      <p:ext uri="{BB962C8B-B14F-4D97-AF65-F5344CB8AC3E}">
        <p14:creationId xmlns:p14="http://schemas.microsoft.com/office/powerpoint/2010/main" val="3128977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Security of end devices</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100000"/>
              </a:lnSpc>
              <a:buFont typeface="Wingdings" panose="05000000000000000000" pitchFamily="2" charset="2"/>
              <a:buChar char="§"/>
            </a:pPr>
            <a:r>
              <a:rPr lang="en" sz="1800" dirty="0"/>
              <a:t>End devices can be considered:</a:t>
            </a:r>
          </a:p>
          <a:p>
            <a:pPr lvl="1">
              <a:buFont typeface="Wingdings" panose="05000000000000000000" pitchFamily="2" charset="2"/>
              <a:buChar char="§"/>
            </a:pPr>
            <a:r>
              <a:rPr lang="en" sz="1800" dirty="0"/>
              <a:t>Desktop computers</a:t>
            </a:r>
          </a:p>
          <a:p>
            <a:pPr lvl="1">
              <a:buFont typeface="Wingdings" panose="05000000000000000000" pitchFamily="2" charset="2"/>
              <a:buChar char="§"/>
            </a:pPr>
            <a:r>
              <a:rPr lang="en" sz="1800" dirty="0"/>
              <a:t>Notebooks</a:t>
            </a:r>
          </a:p>
          <a:p>
            <a:pPr lvl="1">
              <a:buFont typeface="Wingdings" panose="05000000000000000000" pitchFamily="2" charset="2"/>
              <a:buChar char="§"/>
            </a:pPr>
            <a:r>
              <a:rPr lang="en" sz="1800" dirty="0"/>
              <a:t>Tablets</a:t>
            </a:r>
          </a:p>
          <a:p>
            <a:pPr lvl="1">
              <a:buFont typeface="Wingdings" panose="05000000000000000000" pitchFamily="2" charset="2"/>
              <a:buChar char="§"/>
            </a:pPr>
            <a:r>
              <a:rPr lang="en" sz="1800" dirty="0"/>
              <a:t>Smart phones</a:t>
            </a:r>
          </a:p>
          <a:p>
            <a:pPr lvl="1">
              <a:buFont typeface="Wingdings" panose="05000000000000000000" pitchFamily="2" charset="2"/>
              <a:buChar char="§"/>
            </a:pPr>
            <a:r>
              <a:rPr lang="en" sz="1800" dirty="0"/>
              <a:t>Smart watch</a:t>
            </a:r>
          </a:p>
          <a:p>
            <a:pPr lvl="1">
              <a:buFont typeface="Wingdings" panose="05000000000000000000" pitchFamily="2" charset="2"/>
              <a:buChar char="§"/>
            </a:pPr>
            <a:endParaRPr lang="cs-CZ" sz="1800" dirty="0"/>
          </a:p>
          <a:p>
            <a:pPr>
              <a:lnSpc>
                <a:spcPct val="100000"/>
              </a:lnSpc>
              <a:buFont typeface="Wingdings" panose="05000000000000000000" pitchFamily="2" charset="2"/>
              <a:buChar char="§"/>
            </a:pPr>
            <a:r>
              <a:rPr lang="en" sz="1800" dirty="0"/>
              <a:t>The security of end devices can be increased:</a:t>
            </a:r>
          </a:p>
          <a:p>
            <a:pPr lvl="1">
              <a:buFont typeface="Wingdings" panose="05000000000000000000" pitchFamily="2" charset="2"/>
              <a:buChar char="§"/>
            </a:pPr>
            <a:r>
              <a:rPr lang="en" sz="1800" dirty="0"/>
              <a:t>Antivirus</a:t>
            </a:r>
          </a:p>
          <a:p>
            <a:pPr lvl="1">
              <a:buFont typeface="Wingdings" panose="05000000000000000000" pitchFamily="2" charset="2"/>
              <a:buChar char="§"/>
            </a:pPr>
            <a:r>
              <a:rPr lang="en" sz="1800" dirty="0" err="1"/>
              <a:t>Antispyware</a:t>
            </a:r>
            <a:endParaRPr lang="cs-CZ" sz="1800" dirty="0"/>
          </a:p>
          <a:p>
            <a:pPr lvl="1">
              <a:buFont typeface="Wingdings" panose="05000000000000000000" pitchFamily="2" charset="2"/>
              <a:buChar char="§"/>
            </a:pPr>
            <a:r>
              <a:rPr lang="en" sz="1800" dirty="0"/>
              <a:t>By backing up your data</a:t>
            </a:r>
          </a:p>
          <a:p>
            <a:pPr lvl="1">
              <a:buFont typeface="Wingdings" panose="05000000000000000000" pitchFamily="2" charset="2"/>
              <a:buChar char="§"/>
            </a:pPr>
            <a:r>
              <a:rPr lang="en" sz="1800" dirty="0"/>
              <a:t>By regularly updating the OS and the programs used</a:t>
            </a:r>
          </a:p>
        </p:txBody>
      </p:sp>
    </p:spTree>
    <p:extLst>
      <p:ext uri="{BB962C8B-B14F-4D97-AF65-F5344CB8AC3E}">
        <p14:creationId xmlns:p14="http://schemas.microsoft.com/office/powerpoint/2010/main" val="172553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EA78AC-BEA7-4906-8BB0-163F1E087B74}"/>
              </a:ext>
            </a:extLst>
          </p:cNvPr>
          <p:cNvSpPr>
            <a:spLocks noGrp="1"/>
          </p:cNvSpPr>
          <p:nvPr>
            <p:ph type="ftr" sz="quarter" idx="10"/>
          </p:nvPr>
        </p:nvSpPr>
        <p:spPr/>
        <p:txBody>
          <a:bodyPr/>
          <a:lstStyle/>
          <a:p>
            <a:r>
              <a:rPr lang="en" dirty="0"/>
              <a:t>Computer network user - course teaching materials</a:t>
            </a:r>
          </a:p>
        </p:txBody>
      </p:sp>
      <p:sp>
        <p:nvSpPr>
          <p:cNvPr id="4" name="Zástupný symbol pro číslo snímku 3">
            <a:extLst>
              <a:ext uri="{FF2B5EF4-FFF2-40B4-BE49-F238E27FC236}">
                <a16:creationId xmlns:a16="http://schemas.microsoft.com/office/drawing/2014/main" id="{C134DAEA-38CF-48BE-B4B1-BBA26DDD2D1A}"/>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95234" name="Nadpis 1"/>
          <p:cNvSpPr>
            <a:spLocks noGrp="1"/>
          </p:cNvSpPr>
          <p:nvPr>
            <p:ph type="title"/>
          </p:nvPr>
        </p:nvSpPr>
        <p:spPr/>
        <p:txBody>
          <a:bodyPr/>
          <a:lstStyle/>
          <a:p>
            <a:r>
              <a:rPr lang="en" altLang="cs-CZ" dirty="0"/>
              <a:t>Security of end devices - mobile</a:t>
            </a:r>
          </a:p>
        </p:txBody>
      </p:sp>
      <p:sp>
        <p:nvSpPr>
          <p:cNvPr id="3" name="Zástupný symbol pro obsah 2"/>
          <p:cNvSpPr>
            <a:spLocks noGrp="1"/>
          </p:cNvSpPr>
          <p:nvPr>
            <p:ph idx="1"/>
          </p:nvPr>
        </p:nvSpPr>
        <p:spPr/>
        <p:txBody>
          <a:bodyPr/>
          <a:lstStyle/>
          <a:p>
            <a:pPr>
              <a:lnSpc>
                <a:spcPct val="100000"/>
              </a:lnSpc>
              <a:buFont typeface="Wingdings" panose="05000000000000000000" pitchFamily="2" charset="2"/>
              <a:buChar char="§"/>
              <a:defRPr/>
            </a:pPr>
            <a:r>
              <a:rPr lang="en" sz="1800" dirty="0"/>
              <a:t>main problems:</a:t>
            </a:r>
          </a:p>
          <a:p>
            <a:pPr lvl="1">
              <a:buFont typeface="Wingdings" panose="05000000000000000000" pitchFamily="2" charset="2"/>
              <a:buChar char="§"/>
              <a:defRPr/>
            </a:pPr>
            <a:r>
              <a:rPr lang="en" sz="1400" dirty="0"/>
              <a:t>operating systems and their updates</a:t>
            </a:r>
          </a:p>
          <a:p>
            <a:pPr lvl="2">
              <a:defRPr/>
            </a:pPr>
            <a:r>
              <a:rPr lang="en" sz="1200" i="1" dirty="0"/>
              <a:t>Device manufacturers are often slow or non-existent in updating the OS in response to new security vulnerabilities. Especially older phone models are often left without updates by the manufacturer and thus vulnerable to long-known bugs. It is always advisable to check whether the manufacturer guarantees the availability of system security updates for its device, and for how long. (E.g. Android </a:t>
            </a:r>
            <a:r>
              <a:rPr lang="en" sz="1200" i="1" dirty="0" err="1"/>
              <a:t>One service </a:t>
            </a:r>
            <a:r>
              <a:rPr lang="en" sz="1200" i="1" dirty="0"/>
              <a:t>, etc.)</a:t>
            </a:r>
          </a:p>
          <a:p>
            <a:pPr lvl="1">
              <a:buFont typeface="Wingdings" panose="05000000000000000000" pitchFamily="2" charset="2"/>
              <a:buChar char="§"/>
              <a:defRPr/>
            </a:pPr>
            <a:r>
              <a:rPr lang="en" sz="1400" dirty="0"/>
              <a:t>user inattention</a:t>
            </a:r>
          </a:p>
          <a:p>
            <a:pPr lvl="2">
              <a:defRPr/>
            </a:pPr>
            <a:r>
              <a:rPr lang="en" sz="1200" i="1" dirty="0"/>
              <a:t>When installing new applications, the OS always asks the user if he can grant the application permission for certain activities within the system (eg reading/sending SMS, accessing the Internet, etc.). Users should be careful what permissions they grant to an app and what apps they install.</a:t>
            </a:r>
          </a:p>
          <a:p>
            <a:pPr>
              <a:lnSpc>
                <a:spcPct val="100000"/>
              </a:lnSpc>
              <a:buFont typeface="Wingdings" panose="05000000000000000000" pitchFamily="2" charset="2"/>
              <a:buChar char="§"/>
              <a:defRPr/>
            </a:pPr>
            <a:endParaRPr lang="cs-CZ" sz="1800" dirty="0"/>
          </a:p>
          <a:p>
            <a:pPr>
              <a:lnSpc>
                <a:spcPct val="100000"/>
              </a:lnSpc>
              <a:buFont typeface="Wingdings" panose="05000000000000000000" pitchFamily="2" charset="2"/>
              <a:buChar char="§"/>
              <a:defRPr/>
            </a:pPr>
            <a:r>
              <a:rPr lang="en" sz="1800" dirty="0"/>
              <a:t>devices often include:</a:t>
            </a:r>
          </a:p>
          <a:p>
            <a:pPr lvl="1">
              <a:buFont typeface="Wingdings" panose="05000000000000000000" pitchFamily="2" charset="2"/>
              <a:buChar char="§"/>
              <a:defRPr/>
            </a:pPr>
            <a:r>
              <a:rPr lang="en" sz="1400" dirty="0"/>
              <a:t>confidential user data</a:t>
            </a:r>
          </a:p>
          <a:p>
            <a:pPr lvl="1">
              <a:buFont typeface="Wingdings" panose="05000000000000000000" pitchFamily="2" charset="2"/>
              <a:buChar char="§"/>
              <a:defRPr/>
            </a:pPr>
            <a:r>
              <a:rPr lang="en" sz="1400" dirty="0"/>
              <a:t>access to various services (email, banking, etc.)</a:t>
            </a:r>
          </a:p>
          <a:p>
            <a:pPr lvl="1">
              <a:buFont typeface="Wingdings" panose="05000000000000000000" pitchFamily="2" charset="2"/>
              <a:buChar char="§"/>
              <a:defRPr/>
            </a:pPr>
            <a:endParaRPr lang="cs-CZ" sz="1400" dirty="0"/>
          </a:p>
          <a:p>
            <a:pPr>
              <a:lnSpc>
                <a:spcPct val="100000"/>
              </a:lnSpc>
              <a:buFont typeface="Wingdings" panose="05000000000000000000" pitchFamily="2" charset="2"/>
              <a:buChar char="§"/>
              <a:defRPr/>
            </a:pPr>
            <a:r>
              <a:rPr lang="en" sz="1800" dirty="0"/>
              <a:t>however, they are often not adequately secured in case of device loss.</a:t>
            </a:r>
          </a:p>
          <a:p>
            <a:pPr lvl="1">
              <a:buFont typeface="Wingdings" panose="05000000000000000000" pitchFamily="2" charset="2"/>
              <a:buChar char="§"/>
              <a:defRPr/>
            </a:pPr>
            <a:r>
              <a:rPr lang="en" sz="1400" dirty="0"/>
              <a:t>A PIN or gesture unlock is not enough</a:t>
            </a:r>
          </a:p>
          <a:p>
            <a:pPr lvl="1">
              <a:buFont typeface="Wingdings" panose="05000000000000000000" pitchFamily="2" charset="2"/>
              <a:buChar char="§"/>
              <a:defRPr/>
            </a:pPr>
            <a:r>
              <a:rPr lang="en" sz="1400" dirty="0"/>
              <a:t>Encrypting the entire device, including the SD card, is sufficient protection.</a:t>
            </a:r>
          </a:p>
          <a:p>
            <a:pPr lvl="1">
              <a:buFont typeface="Wingdings" panose="05000000000000000000" pitchFamily="2" charset="2"/>
              <a:buChar char="§"/>
              <a:defRPr/>
            </a:pPr>
            <a:r>
              <a:rPr lang="en" sz="1400" dirty="0"/>
              <a:t>It is also convenient to activate the option of remotely erasing the device in case of loss</a:t>
            </a:r>
          </a:p>
          <a:p>
            <a:pPr lvl="1">
              <a:buFont typeface="Wingdings" panose="05000000000000000000" pitchFamily="2" charset="2"/>
              <a:buChar char="§"/>
              <a:defRPr/>
            </a:pPr>
            <a:endParaRPr lang="cs-CZ" sz="1400" dirty="0"/>
          </a:p>
          <a:p>
            <a:pPr>
              <a:lnSpc>
                <a:spcPct val="100000"/>
              </a:lnSpc>
              <a:buFont typeface="Wingdings" panose="05000000000000000000" pitchFamily="2" charset="2"/>
              <a:buChar char="§"/>
              <a:defRPr/>
            </a:pPr>
            <a:r>
              <a:rPr lang="en" sz="1800" dirty="0"/>
              <a:t>full-fledged work tools - the need to follow the same safety principles as when working with a PC</a:t>
            </a:r>
          </a:p>
          <a:p>
            <a:pPr>
              <a:lnSpc>
                <a:spcPct val="100000"/>
              </a:lnSpc>
              <a:buFont typeface="Wingdings" panose="05000000000000000000" pitchFamily="2" charset="2"/>
              <a:buChar char="§"/>
              <a:defRPr/>
            </a:pPr>
            <a:endParaRPr lang="cs-CZ" sz="2400" dirty="0"/>
          </a:p>
        </p:txBody>
      </p:sp>
    </p:spTree>
    <p:extLst>
      <p:ext uri="{BB962C8B-B14F-4D97-AF65-F5344CB8AC3E}">
        <p14:creationId xmlns:p14="http://schemas.microsoft.com/office/powerpoint/2010/main" val="1683256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EA78AC-BEA7-4906-8BB0-163F1E087B74}"/>
              </a:ext>
            </a:extLst>
          </p:cNvPr>
          <p:cNvSpPr>
            <a:spLocks noGrp="1"/>
          </p:cNvSpPr>
          <p:nvPr>
            <p:ph type="ftr" sz="quarter" idx="10"/>
          </p:nvPr>
        </p:nvSpPr>
        <p:spPr/>
        <p:txBody>
          <a:bodyPr/>
          <a:lstStyle/>
          <a:p>
            <a:r>
              <a:rPr lang="en"/>
              <a:t>Computer network user - course teaching materials</a:t>
            </a:r>
            <a:endParaRPr lang="cs-CZ" dirty="0"/>
          </a:p>
        </p:txBody>
      </p:sp>
      <p:sp>
        <p:nvSpPr>
          <p:cNvPr id="4" name="Zástupný symbol pro číslo snímku 3">
            <a:extLst>
              <a:ext uri="{FF2B5EF4-FFF2-40B4-BE49-F238E27FC236}">
                <a16:creationId xmlns:a16="http://schemas.microsoft.com/office/drawing/2014/main" id="{C134DAEA-38CF-48BE-B4B1-BBA26DDD2D1A}"/>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95234" name="Nadpis 1"/>
          <p:cNvSpPr>
            <a:spLocks noGrp="1"/>
          </p:cNvSpPr>
          <p:nvPr>
            <p:ph type="title"/>
          </p:nvPr>
        </p:nvSpPr>
        <p:spPr/>
        <p:txBody>
          <a:bodyPr/>
          <a:lstStyle/>
          <a:p>
            <a:r>
              <a:rPr lang="en" dirty="0"/>
              <a:t>Security of end devices - mobile</a:t>
            </a:r>
            <a:endParaRPr lang="cs-CZ" altLang="cs-CZ" dirty="0"/>
          </a:p>
        </p:txBody>
      </p:sp>
      <p:sp>
        <p:nvSpPr>
          <p:cNvPr id="3" name="Zástupný symbol pro obsah 2"/>
          <p:cNvSpPr>
            <a:spLocks noGrp="1"/>
          </p:cNvSpPr>
          <p:nvPr>
            <p:ph idx="1"/>
          </p:nvPr>
        </p:nvSpPr>
        <p:spPr/>
        <p:txBody>
          <a:bodyPr/>
          <a:lstStyle/>
          <a:p>
            <a:pPr>
              <a:buFont typeface="Wingdings" panose="05000000000000000000" pitchFamily="2" charset="2"/>
              <a:buChar char="§"/>
              <a:defRPr/>
            </a:pPr>
            <a:r>
              <a:rPr lang="en" sz="1800" dirty="0"/>
              <a:t>A smart phone (smartphone) contains an advanced operating system, allows the installation and modification of other programs that further expand the capabilities of the phone.</a:t>
            </a:r>
          </a:p>
          <a:p>
            <a:pPr>
              <a:buFont typeface="Wingdings" panose="05000000000000000000" pitchFamily="2" charset="2"/>
              <a:buChar char="§"/>
              <a:defRPr/>
            </a:pPr>
            <a:r>
              <a:rPr lang="en" sz="1800" dirty="0"/>
              <a:t>OS examples: Android, iOS, Firefox OS, </a:t>
            </a:r>
            <a:r>
              <a:rPr lang="en" sz="1800" dirty="0" err="1"/>
              <a:t>Tizen </a:t>
            </a:r>
            <a:r>
              <a:rPr lang="en" sz="1800" dirty="0"/>
              <a:t>, </a:t>
            </a:r>
            <a:r>
              <a:rPr lang="en" sz="1800" dirty="0" err="1"/>
              <a:t>MeeGo </a:t>
            </a:r>
            <a:r>
              <a:rPr lang="en" sz="1800" dirty="0"/>
              <a:t>, </a:t>
            </a:r>
            <a:r>
              <a:rPr lang="en" sz="1800" dirty="0" err="1"/>
              <a:t>HarmonyOS </a:t>
            </a:r>
            <a:r>
              <a:rPr lang="en" sz="1800" dirty="0"/>
              <a:t>, </a:t>
            </a:r>
            <a:r>
              <a:rPr lang="en" sz="1800" dirty="0" err="1"/>
              <a:t>ChromeOS</a:t>
            </a:r>
            <a:endParaRPr lang="cs-CZ" sz="1800" dirty="0"/>
          </a:p>
          <a:p>
            <a:pPr>
              <a:buFont typeface="Wingdings" panose="05000000000000000000" pitchFamily="2" charset="2"/>
              <a:buChar char="§"/>
              <a:defRPr/>
            </a:pPr>
            <a:r>
              <a:rPr lang="en" sz="1800" dirty="0"/>
              <a:t>Advantages:</a:t>
            </a:r>
          </a:p>
          <a:p>
            <a:pPr lvl="1">
              <a:buFont typeface="Wingdings" panose="05000000000000000000" pitchFamily="2" charset="2"/>
              <a:buChar char="§"/>
              <a:defRPr/>
            </a:pPr>
            <a:r>
              <a:rPr lang="en" sz="1600" dirty="0"/>
              <a:t>a large number of applications and thus the possibilities of what can be done with the phone (office, games, reading books, Internet applications, navigation, etc.)</a:t>
            </a:r>
          </a:p>
          <a:p>
            <a:pPr>
              <a:buFont typeface="Wingdings" panose="05000000000000000000" pitchFamily="2" charset="2"/>
              <a:buChar char="§"/>
              <a:defRPr/>
            </a:pPr>
            <a:r>
              <a:rPr lang="en" sz="1800" dirty="0"/>
              <a:t>Disadvantages:</a:t>
            </a:r>
          </a:p>
          <a:p>
            <a:pPr lvl="1">
              <a:buFont typeface="Wingdings" panose="05000000000000000000" pitchFamily="2" charset="2"/>
              <a:buChar char="§"/>
              <a:defRPr/>
            </a:pPr>
            <a:r>
              <a:rPr lang="en" sz="1600" dirty="0"/>
              <a:t>typically shorter battery life</a:t>
            </a:r>
          </a:p>
          <a:p>
            <a:pPr lvl="1">
              <a:buFont typeface="Wingdings" panose="05000000000000000000" pitchFamily="2" charset="2"/>
              <a:buChar char="§"/>
              <a:defRPr/>
            </a:pPr>
            <a:r>
              <a:rPr lang="en" sz="1600" dirty="0"/>
              <a:t>often larger dimensions</a:t>
            </a:r>
          </a:p>
          <a:p>
            <a:pPr lvl="1">
              <a:buFont typeface="Wingdings" panose="05000000000000000000" pitchFamily="2" charset="2"/>
              <a:buChar char="§"/>
              <a:defRPr/>
            </a:pPr>
            <a:r>
              <a:rPr lang="en" sz="1600" dirty="0"/>
              <a:t>various security risks (viruses, disclosure of private information)</a:t>
            </a:r>
          </a:p>
          <a:p>
            <a:pPr lvl="1">
              <a:buFont typeface="Wingdings" panose="05000000000000000000" pitchFamily="2" charset="2"/>
              <a:buChar char="§"/>
              <a:defRPr/>
            </a:pPr>
            <a:r>
              <a:rPr lang="en" sz="1600" dirty="0"/>
              <a:t>Price</a:t>
            </a:r>
          </a:p>
          <a:p>
            <a:pPr>
              <a:buFont typeface="Wingdings" panose="05000000000000000000" pitchFamily="2" charset="2"/>
              <a:buChar char="§"/>
              <a:defRPr/>
            </a:pPr>
            <a:endParaRPr lang="cs-CZ" sz="2400" dirty="0"/>
          </a:p>
          <a:p>
            <a:pPr marL="0" indent="0">
              <a:buNone/>
              <a:defRPr/>
            </a:pPr>
            <a:endParaRPr lang="cs-CZ" sz="2000" dirty="0"/>
          </a:p>
        </p:txBody>
      </p:sp>
    </p:spTree>
    <p:extLst>
      <p:ext uri="{BB962C8B-B14F-4D97-AF65-F5344CB8AC3E}">
        <p14:creationId xmlns:p14="http://schemas.microsoft.com/office/powerpoint/2010/main" val="1889607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EA78AC-BEA7-4906-8BB0-163F1E087B74}"/>
              </a:ext>
            </a:extLst>
          </p:cNvPr>
          <p:cNvSpPr>
            <a:spLocks noGrp="1"/>
          </p:cNvSpPr>
          <p:nvPr>
            <p:ph type="ftr" sz="quarter" idx="10"/>
          </p:nvPr>
        </p:nvSpPr>
        <p:spPr/>
        <p:txBody>
          <a:bodyPr/>
          <a:lstStyle/>
          <a:p>
            <a:r>
              <a:rPr lang="en"/>
              <a:t>Computer network user - course teaching materials</a:t>
            </a:r>
            <a:endParaRPr lang="cs-CZ" dirty="0"/>
          </a:p>
        </p:txBody>
      </p:sp>
      <p:sp>
        <p:nvSpPr>
          <p:cNvPr id="4" name="Zástupný symbol pro číslo snímku 3">
            <a:extLst>
              <a:ext uri="{FF2B5EF4-FFF2-40B4-BE49-F238E27FC236}">
                <a16:creationId xmlns:a16="http://schemas.microsoft.com/office/drawing/2014/main" id="{C134DAEA-38CF-48BE-B4B1-BBA26DDD2D1A}"/>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95234" name="Nadpis 1"/>
          <p:cNvSpPr>
            <a:spLocks noGrp="1"/>
          </p:cNvSpPr>
          <p:nvPr>
            <p:ph type="title"/>
          </p:nvPr>
        </p:nvSpPr>
        <p:spPr/>
        <p:txBody>
          <a:bodyPr/>
          <a:lstStyle/>
          <a:p>
            <a:r>
              <a:rPr lang="en" dirty="0"/>
              <a:t>Security of end user devices - tablets</a:t>
            </a:r>
            <a:endParaRPr lang="cs-CZ" altLang="cs-CZ" dirty="0"/>
          </a:p>
        </p:txBody>
      </p:sp>
      <p:sp>
        <p:nvSpPr>
          <p:cNvPr id="3" name="Zástupný symbol pro obsah 2"/>
          <p:cNvSpPr>
            <a:spLocks noGrp="1"/>
          </p:cNvSpPr>
          <p:nvPr>
            <p:ph idx="1"/>
          </p:nvPr>
        </p:nvSpPr>
        <p:spPr/>
        <p:txBody>
          <a:bodyPr/>
          <a:lstStyle/>
          <a:p>
            <a:pPr>
              <a:lnSpc>
                <a:spcPct val="200000"/>
              </a:lnSpc>
              <a:buFont typeface="Wingdings" panose="05000000000000000000" pitchFamily="2" charset="2"/>
              <a:buChar char="§"/>
              <a:defRPr/>
            </a:pPr>
            <a:r>
              <a:rPr lang="en" sz="1800" dirty="0"/>
              <a:t>Touch devices, the operating system often the same as on smartphones, can also have telephone functions.</a:t>
            </a:r>
          </a:p>
          <a:p>
            <a:pPr>
              <a:lnSpc>
                <a:spcPct val="200000"/>
              </a:lnSpc>
              <a:buFont typeface="Wingdings" panose="05000000000000000000" pitchFamily="2" charset="2"/>
              <a:buChar char="§"/>
              <a:defRPr/>
            </a:pPr>
            <a:r>
              <a:rPr lang="en" sz="1800" dirty="0"/>
              <a:t>They form an intermediate link between smartphones and classic personal computers or laptops.</a:t>
            </a:r>
          </a:p>
          <a:p>
            <a:pPr>
              <a:lnSpc>
                <a:spcPct val="200000"/>
              </a:lnSpc>
              <a:buFont typeface="Wingdings" panose="05000000000000000000" pitchFamily="2" charset="2"/>
              <a:buChar char="§"/>
              <a:defRPr/>
            </a:pPr>
            <a:r>
              <a:rPr lang="en" sz="1800" dirty="0"/>
              <a:t>Some newer tablets are full-fledged computers with a standard OS</a:t>
            </a:r>
          </a:p>
          <a:p>
            <a:pPr>
              <a:lnSpc>
                <a:spcPct val="200000"/>
              </a:lnSpc>
              <a:buFont typeface="Wingdings" panose="05000000000000000000" pitchFamily="2" charset="2"/>
              <a:buChar char="§"/>
              <a:defRPr/>
            </a:pPr>
            <a:r>
              <a:rPr lang="en" sz="1800" dirty="0"/>
              <a:t>OS used: Android, iOS, Linux, Windows</a:t>
            </a:r>
          </a:p>
          <a:p>
            <a:pPr>
              <a:lnSpc>
                <a:spcPct val="200000"/>
              </a:lnSpc>
              <a:buFont typeface="Wingdings" panose="05000000000000000000" pitchFamily="2" charset="2"/>
              <a:buChar char="§"/>
              <a:defRPr/>
            </a:pPr>
            <a:endParaRPr lang="cs-CZ" sz="1800" dirty="0"/>
          </a:p>
          <a:p>
            <a:pPr marL="0" indent="0">
              <a:lnSpc>
                <a:spcPct val="200000"/>
              </a:lnSpc>
              <a:buNone/>
              <a:defRPr/>
            </a:pPr>
            <a:endParaRPr lang="cs-CZ" sz="2000" dirty="0"/>
          </a:p>
        </p:txBody>
      </p:sp>
    </p:spTree>
    <p:extLst>
      <p:ext uri="{BB962C8B-B14F-4D97-AF65-F5344CB8AC3E}">
        <p14:creationId xmlns:p14="http://schemas.microsoft.com/office/powerpoint/2010/main" val="3715187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2A8888E1-7CED-4385-89E9-3911B4D546DF}"/>
              </a:ext>
            </a:extLst>
          </p:cNvPr>
          <p:cNvSpPr>
            <a:spLocks noGrp="1"/>
          </p:cNvSpPr>
          <p:nvPr>
            <p:ph type="ftr" sz="quarter" idx="10"/>
          </p:nvPr>
        </p:nvSpPr>
        <p:spPr/>
        <p:txBody>
          <a:bodyPr/>
          <a:lstStyle/>
          <a:p>
            <a:r>
              <a:rPr lang="en"/>
              <a:t>Computer network user - course teaching materials</a:t>
            </a:r>
            <a:endParaRPr lang="cs-CZ" dirty="0"/>
          </a:p>
        </p:txBody>
      </p:sp>
      <p:sp>
        <p:nvSpPr>
          <p:cNvPr id="5" name="Zástupný symbol pro číslo snímku 4">
            <a:extLst>
              <a:ext uri="{FF2B5EF4-FFF2-40B4-BE49-F238E27FC236}">
                <a16:creationId xmlns:a16="http://schemas.microsoft.com/office/drawing/2014/main" id="{2F40EDD8-6635-4A25-A814-C114720E72D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2" name="Nadpis 1"/>
          <p:cNvSpPr>
            <a:spLocks noGrp="1"/>
          </p:cNvSpPr>
          <p:nvPr>
            <p:ph type="title"/>
          </p:nvPr>
        </p:nvSpPr>
        <p:spPr/>
        <p:txBody>
          <a:bodyPr/>
          <a:lstStyle/>
          <a:p>
            <a:pPr algn="ctr">
              <a:defRPr/>
            </a:pPr>
            <a:r>
              <a:rPr lang="en" dirty="0">
                <a:effectLst>
                  <a:outerShdw blurRad="38100" dist="38100" dir="2700000" algn="tl">
                    <a:srgbClr val="000000">
                      <a:alpha val="43137"/>
                    </a:srgbClr>
                  </a:outerShdw>
                </a:effectLst>
              </a:rPr>
              <a:t>Safety principles when working with IT</a:t>
            </a:r>
          </a:p>
        </p:txBody>
      </p:sp>
      <p:sp>
        <p:nvSpPr>
          <p:cNvPr id="3" name="Podnadpis 2"/>
          <p:cNvSpPr>
            <a:spLocks noGrp="1"/>
          </p:cNvSpPr>
          <p:nvPr>
            <p:ph type="subTitle" idx="1"/>
          </p:nvPr>
        </p:nvSpPr>
        <p:spPr/>
        <p:txBody>
          <a:bodyPr/>
          <a:lstStyle/>
          <a:p>
            <a:pPr algn="ctr">
              <a:defRPr/>
            </a:pPr>
            <a:r>
              <a:rPr lang="en" dirty="0">
                <a:effectLst>
                  <a:outerShdw blurRad="38100" dist="38100" dir="2700000" algn="tl">
                    <a:srgbClr val="000000">
                      <a:alpha val="43137"/>
                    </a:srgbClr>
                  </a:outerShdw>
                </a:effectLst>
              </a:rPr>
              <a:t>Risks when working in a computer network</a:t>
            </a:r>
          </a:p>
        </p:txBody>
      </p:sp>
      <p:sp>
        <p:nvSpPr>
          <p:cNvPr id="6" name="Podnadpis 2"/>
          <p:cNvSpPr txBox="1">
            <a:spLocks/>
          </p:cNvSpPr>
          <p:nvPr/>
        </p:nvSpPr>
        <p:spPr>
          <a:xfrm>
            <a:off x="414000" y="4859356"/>
            <a:ext cx="11361600" cy="698497"/>
          </a:xfrm>
          <a:prstGeom prst="rect">
            <a:avLst/>
          </a:prstGeom>
        </p:spPr>
        <p:txBody>
          <a:bodyPr vert="horz" lIns="0" tIns="0" rIns="0" bIns="0" rtlCol="0" anchor="t">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effectLst>
                  <a:outerShdw blurRad="38100" dist="38100" dir="2700000" algn="tl">
                    <a:srgbClr val="000000">
                      <a:alpha val="43137"/>
                    </a:srgbClr>
                  </a:outerShdw>
                </a:effectLst>
                <a:latin typeface="+mj-lt"/>
                <a:ea typeface="+mj-ea"/>
                <a:cs typeface="+mj-cs"/>
              </a:defRPr>
            </a:lvl1pPr>
            <a:lvl2pPr marL="457200" indent="0" algn="ctr" rtl="0" eaLnBrk="1" fontAlgn="base" hangingPunct="1">
              <a:lnSpc>
                <a:spcPts val="1800"/>
              </a:lnSpc>
              <a:spcBef>
                <a:spcPts val="0"/>
              </a:spcBef>
              <a:spcAft>
                <a:spcPct val="0"/>
              </a:spcAft>
              <a:buClr>
                <a:schemeClr val="tx2"/>
              </a:buClr>
              <a:buSzPct val="100000"/>
              <a:buFontTx/>
              <a:buNone/>
              <a:defRPr sz="2000" b="0">
                <a:solidFill>
                  <a:schemeClr val="tx1"/>
                </a:solidFill>
                <a:latin typeface="+mn-lt"/>
              </a:defRPr>
            </a:lvl2pPr>
            <a:lvl3pPr marL="914400" indent="0" algn="ctr" rtl="0" eaLnBrk="1" fontAlgn="base" hangingPunct="1">
              <a:lnSpc>
                <a:spcPts val="1800"/>
              </a:lnSpc>
              <a:spcBef>
                <a:spcPts val="0"/>
              </a:spcBef>
              <a:spcAft>
                <a:spcPct val="0"/>
              </a:spcAft>
              <a:buClr>
                <a:schemeClr val="folHlink"/>
              </a:buClr>
              <a:buSzPct val="80000"/>
              <a:buFontTx/>
              <a:buNone/>
              <a:defRPr sz="1800" b="0">
                <a:solidFill>
                  <a:schemeClr val="tx1"/>
                </a:solidFill>
                <a:latin typeface="+mn-lt"/>
              </a:defRPr>
            </a:lvl3pPr>
            <a:lvl4pPr marL="1371600" indent="0" algn="ctr" rtl="0" eaLnBrk="1" fontAlgn="base" hangingPunct="1">
              <a:lnSpc>
                <a:spcPts val="1800"/>
              </a:lnSpc>
              <a:spcBef>
                <a:spcPts val="0"/>
              </a:spcBef>
              <a:spcAft>
                <a:spcPct val="0"/>
              </a:spcAft>
              <a:buClr>
                <a:schemeClr val="accent2"/>
              </a:buClr>
              <a:buSzPct val="90000"/>
              <a:buFontTx/>
              <a:buNone/>
              <a:defRPr sz="1600" b="0">
                <a:solidFill>
                  <a:schemeClr val="tx1"/>
                </a:solidFill>
                <a:latin typeface="+mn-lt"/>
              </a:defRPr>
            </a:lvl4pPr>
            <a:lvl5pPr marL="1828800" indent="0" algn="ctr" rtl="0" eaLnBrk="1" fontAlgn="base" hangingPunct="1">
              <a:lnSpc>
                <a:spcPts val="1800"/>
              </a:lnSpc>
              <a:spcBef>
                <a:spcPts val="0"/>
              </a:spcBef>
              <a:spcAft>
                <a:spcPct val="0"/>
              </a:spcAft>
              <a:buClr>
                <a:schemeClr val="accent1"/>
              </a:buClr>
              <a:buFontTx/>
              <a:buNone/>
              <a:defRPr sz="1600" b="0">
                <a:solidFill>
                  <a:schemeClr val="tx1"/>
                </a:solidFill>
                <a:latin typeface="+mn-lt"/>
              </a:defRPr>
            </a:lvl5pPr>
            <a:lvl6pPr marL="2286000" indent="0" algn="ctr" rtl="0" eaLnBrk="1" fontAlgn="base" hangingPunct="1">
              <a:spcBef>
                <a:spcPct val="20000"/>
              </a:spcBef>
              <a:spcAft>
                <a:spcPct val="0"/>
              </a:spcAft>
              <a:buClr>
                <a:schemeClr val="accent1"/>
              </a:buClr>
              <a:buFont typeface="Wingdings" pitchFamily="2" charset="2"/>
              <a:buNone/>
              <a:defRPr sz="1600">
                <a:solidFill>
                  <a:schemeClr val="tx1"/>
                </a:solidFill>
                <a:latin typeface="+mn-lt"/>
              </a:defRPr>
            </a:lvl6pPr>
            <a:lvl7pPr marL="2743200" indent="0" algn="ctr" rtl="0" eaLnBrk="1" fontAlgn="base" hangingPunct="1">
              <a:lnSpc>
                <a:spcPts val="1800"/>
              </a:lnSpc>
              <a:spcBef>
                <a:spcPts val="0"/>
              </a:spcBef>
              <a:spcAft>
                <a:spcPct val="0"/>
              </a:spcAft>
              <a:buClr>
                <a:schemeClr val="accent1"/>
              </a:buClr>
              <a:buFont typeface="Arial" panose="020B0604020202020204" pitchFamily="34" charset="0"/>
              <a:buNone/>
              <a:defRPr sz="1600" baseline="0">
                <a:solidFill>
                  <a:schemeClr val="tx1"/>
                </a:solidFill>
                <a:latin typeface="+mn-lt"/>
              </a:defRPr>
            </a:lvl7pPr>
            <a:lvl8pPr marL="32004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8pPr>
            <a:lvl9pPr marL="36576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9pPr>
          </a:lstStyle>
          <a:p>
            <a:pPr algn="ctr"/>
            <a:r>
              <a:rPr lang="en" altLang="cs-CZ" b="1" kern="0" dirty="0">
                <a:latin typeface="Arial" panose="020B0604020202020204" pitchFamily="34" charset="0"/>
              </a:rPr>
              <a:t>Roman Šmíd </a:t>
            </a:r>
            <a:r>
              <a:rPr lang="en" altLang="cs-CZ" kern="0" dirty="0">
                <a:latin typeface="Arial" panose="020B0604020202020204" pitchFamily="34" charset="0"/>
              </a:rPr>
              <a:t>, Jan </a:t>
            </a:r>
            <a:r>
              <a:rPr lang="en" altLang="cs-CZ" kern="0" dirty="0" err="1">
                <a:latin typeface="Arial" panose="020B0604020202020204" pitchFamily="34" charset="0"/>
              </a:rPr>
              <a:t>Krejčí </a:t>
            </a:r>
            <a:r>
              <a:rPr lang="en" altLang="cs-CZ" kern="0" dirty="0">
                <a:latin typeface="Arial" panose="020B0604020202020204" pitchFamily="34" charset="0"/>
              </a:rPr>
              <a:t>, Daniel Klimes</a:t>
            </a:r>
          </a:p>
          <a:p>
            <a:pPr algn="ctr"/>
            <a:endParaRPr lang="en-US" kern="0" dirty="0"/>
          </a:p>
        </p:txBody>
      </p:sp>
    </p:spTree>
    <p:extLst>
      <p:ext uri="{BB962C8B-B14F-4D97-AF65-F5344CB8AC3E}">
        <p14:creationId xmlns:p14="http://schemas.microsoft.com/office/powerpoint/2010/main" val="3421842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EA78AC-BEA7-4906-8BB0-163F1E087B74}"/>
              </a:ext>
            </a:extLst>
          </p:cNvPr>
          <p:cNvSpPr>
            <a:spLocks noGrp="1"/>
          </p:cNvSpPr>
          <p:nvPr>
            <p:ph type="ftr" sz="quarter" idx="10"/>
          </p:nvPr>
        </p:nvSpPr>
        <p:spPr/>
        <p:txBody>
          <a:bodyPr/>
          <a:lstStyle/>
          <a:p>
            <a:r>
              <a:rPr lang="en"/>
              <a:t>Computer network user - course teaching materials</a:t>
            </a:r>
            <a:endParaRPr lang="cs-CZ" dirty="0"/>
          </a:p>
        </p:txBody>
      </p:sp>
      <p:sp>
        <p:nvSpPr>
          <p:cNvPr id="4" name="Zástupný symbol pro číslo snímku 3">
            <a:extLst>
              <a:ext uri="{FF2B5EF4-FFF2-40B4-BE49-F238E27FC236}">
                <a16:creationId xmlns:a16="http://schemas.microsoft.com/office/drawing/2014/main" id="{C134DAEA-38CF-48BE-B4B1-BBA26DDD2D1A}"/>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95234" name="Nadpis 1"/>
          <p:cNvSpPr>
            <a:spLocks noGrp="1"/>
          </p:cNvSpPr>
          <p:nvPr>
            <p:ph type="title"/>
          </p:nvPr>
        </p:nvSpPr>
        <p:spPr/>
        <p:txBody>
          <a:bodyPr/>
          <a:lstStyle/>
          <a:p>
            <a:r>
              <a:rPr lang="en" sz="3800" dirty="0"/>
              <a:t>Security of end devices - connectivity</a:t>
            </a:r>
            <a:endParaRPr lang="cs-CZ" altLang="cs-CZ" sz="3800" dirty="0"/>
          </a:p>
        </p:txBody>
      </p:sp>
      <p:sp>
        <p:nvSpPr>
          <p:cNvPr id="3" name="Zástupný symbol pro obsah 2"/>
          <p:cNvSpPr>
            <a:spLocks noGrp="1"/>
          </p:cNvSpPr>
          <p:nvPr>
            <p:ph idx="1"/>
          </p:nvPr>
        </p:nvSpPr>
        <p:spPr/>
        <p:txBody>
          <a:bodyPr/>
          <a:lstStyle/>
          <a:p>
            <a:pPr>
              <a:buFont typeface="Wingdings" panose="05000000000000000000" pitchFamily="2" charset="2"/>
              <a:buChar char="§"/>
            </a:pPr>
            <a:r>
              <a:rPr lang="en" altLang="cs-CZ" sz="1600" dirty="0"/>
              <a:t>the connection is wireless ( </a:t>
            </a:r>
            <a:r>
              <a:rPr lang="en" altLang="cs-CZ" sz="1600" dirty="0" err="1"/>
              <a:t>WiFi </a:t>
            </a:r>
            <a:r>
              <a:rPr lang="en" altLang="cs-CZ" sz="1600" dirty="0"/>
              <a:t>or LTE)</a:t>
            </a:r>
          </a:p>
          <a:p>
            <a:pPr>
              <a:buFont typeface="Wingdings" panose="05000000000000000000" pitchFamily="2" charset="2"/>
              <a:buChar char="§"/>
            </a:pPr>
            <a:r>
              <a:rPr lang="en" altLang="cs-CZ" sz="1600" dirty="0"/>
              <a:t>may contain</a:t>
            </a:r>
          </a:p>
          <a:p>
            <a:pPr lvl="1">
              <a:buFont typeface="Wingdings" panose="05000000000000000000" pitchFamily="2" charset="2"/>
              <a:buChar char="§"/>
            </a:pPr>
            <a:r>
              <a:rPr lang="en" altLang="cs-CZ" sz="1400" dirty="0"/>
              <a:t>full-featured internet browser</a:t>
            </a:r>
          </a:p>
          <a:p>
            <a:pPr lvl="1">
              <a:buFont typeface="Wingdings" panose="05000000000000000000" pitchFamily="2" charset="2"/>
              <a:buChar char="§"/>
            </a:pPr>
            <a:r>
              <a:rPr lang="en" altLang="cs-CZ" sz="1400" dirty="0"/>
              <a:t>email client</a:t>
            </a:r>
          </a:p>
          <a:p>
            <a:pPr lvl="1">
              <a:buFont typeface="Wingdings" panose="05000000000000000000" pitchFamily="2" charset="2"/>
              <a:buChar char="§"/>
            </a:pPr>
            <a:r>
              <a:rPr lang="en" altLang="cs-CZ" sz="1400" dirty="0"/>
              <a:t>Communicators</a:t>
            </a:r>
          </a:p>
          <a:p>
            <a:pPr lvl="1">
              <a:buFont typeface="Wingdings" panose="05000000000000000000" pitchFamily="2" charset="2"/>
              <a:buChar char="§"/>
            </a:pPr>
            <a:r>
              <a:rPr lang="en" altLang="cs-CZ" sz="1400" dirty="0" err="1"/>
              <a:t>VoIP </a:t>
            </a:r>
            <a:r>
              <a:rPr lang="en" altLang="cs-CZ" sz="1400" dirty="0"/>
              <a:t>clients</a:t>
            </a:r>
          </a:p>
          <a:p>
            <a:pPr lvl="1">
              <a:buFont typeface="Wingdings" panose="05000000000000000000" pitchFamily="2" charset="2"/>
              <a:buChar char="§"/>
            </a:pPr>
            <a:r>
              <a:rPr lang="en" altLang="cs-CZ" sz="1400" dirty="0"/>
              <a:t>VPN</a:t>
            </a:r>
          </a:p>
          <a:p>
            <a:pPr lvl="1">
              <a:buFont typeface="Wingdings" panose="05000000000000000000" pitchFamily="2" charset="2"/>
              <a:buChar char="§"/>
            </a:pPr>
            <a:r>
              <a:rPr lang="en" altLang="cs-CZ" sz="1400" dirty="0"/>
              <a:t>terminal clients</a:t>
            </a:r>
          </a:p>
          <a:p>
            <a:pPr lvl="1">
              <a:buFont typeface="Wingdings" panose="05000000000000000000" pitchFamily="2" charset="2"/>
              <a:buChar char="§"/>
            </a:pPr>
            <a:r>
              <a:rPr lang="en" altLang="cs-CZ" sz="1400" dirty="0"/>
              <a:t>remote area</a:t>
            </a:r>
          </a:p>
          <a:p>
            <a:pPr lvl="1">
              <a:buFont typeface="Wingdings" panose="05000000000000000000" pitchFamily="2" charset="2"/>
              <a:buChar char="§"/>
            </a:pPr>
            <a:endParaRPr lang="cs-CZ" altLang="cs-CZ" sz="1400" dirty="0"/>
          </a:p>
          <a:p>
            <a:pPr>
              <a:lnSpc>
                <a:spcPct val="100000"/>
              </a:lnSpc>
              <a:buFont typeface="Wingdings" panose="05000000000000000000" pitchFamily="2" charset="2"/>
              <a:buChar char="§"/>
            </a:pPr>
            <a:r>
              <a:rPr lang="en" altLang="cs-CZ" sz="1600" dirty="0"/>
              <a:t>when connected via GSM, the data tariff may be a limiting factor. After the data limit is exhausted, the connection slows down and working with the Internet becomes inconvenient or does not work practically at all. Choosing the right data plan is important.</a:t>
            </a:r>
          </a:p>
          <a:p>
            <a:pPr>
              <a:lnSpc>
                <a:spcPct val="100000"/>
              </a:lnSpc>
              <a:buFont typeface="Wingdings" panose="05000000000000000000" pitchFamily="2" charset="2"/>
              <a:buChar char="§"/>
            </a:pPr>
            <a:endParaRPr lang="cs-CZ" altLang="cs-CZ" sz="1600" dirty="0"/>
          </a:p>
          <a:p>
            <a:pPr>
              <a:lnSpc>
                <a:spcPct val="100000"/>
              </a:lnSpc>
              <a:buFont typeface="Wingdings" panose="05000000000000000000" pitchFamily="2" charset="2"/>
              <a:buChar char="§"/>
            </a:pPr>
            <a:r>
              <a:rPr lang="en" altLang="cs-CZ" sz="1600" dirty="0"/>
              <a:t>A full-fledged work tool - the need to follow the same safety principles as when working with a PC</a:t>
            </a:r>
          </a:p>
        </p:txBody>
      </p:sp>
    </p:spTree>
    <p:extLst>
      <p:ext uri="{BB962C8B-B14F-4D97-AF65-F5344CB8AC3E}">
        <p14:creationId xmlns:p14="http://schemas.microsoft.com/office/powerpoint/2010/main" val="1435643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Ensuring protection</a:t>
            </a:r>
          </a:p>
        </p:txBody>
      </p:sp>
      <p:sp>
        <p:nvSpPr>
          <p:cNvPr id="6" name="Zástupný obsah 5">
            <a:extLst>
              <a:ext uri="{FF2B5EF4-FFF2-40B4-BE49-F238E27FC236}">
                <a16:creationId xmlns:a16="http://schemas.microsoft.com/office/drawing/2014/main" id="{D383BA01-9620-4653-85B4-C5CC238EC982}"/>
              </a:ext>
            </a:extLst>
          </p:cNvPr>
          <p:cNvSpPr>
            <a:spLocks noGrp="1"/>
          </p:cNvSpPr>
          <p:nvPr>
            <p:ph idx="1"/>
          </p:nvPr>
        </p:nvSpPr>
        <p:spPr/>
        <p:txBody>
          <a:bodyPr/>
          <a:lstStyle/>
          <a:p>
            <a:pPr>
              <a:lnSpc>
                <a:spcPct val="150000"/>
              </a:lnSpc>
              <a:buFont typeface="Wingdings" panose="05000000000000000000" pitchFamily="2" charset="2"/>
              <a:buChar char="§"/>
            </a:pPr>
            <a:r>
              <a:rPr lang="en" dirty="0"/>
              <a:t>Principles when working with the Internet, email and social networks</a:t>
            </a:r>
          </a:p>
          <a:p>
            <a:pPr>
              <a:lnSpc>
                <a:spcPct val="150000"/>
              </a:lnSpc>
              <a:buFont typeface="Wingdings" panose="05000000000000000000" pitchFamily="2" charset="2"/>
              <a:buChar char="§"/>
            </a:pPr>
            <a:r>
              <a:rPr lang="en" dirty="0"/>
              <a:t>Regular updates</a:t>
            </a:r>
          </a:p>
          <a:p>
            <a:pPr>
              <a:lnSpc>
                <a:spcPct val="150000"/>
              </a:lnSpc>
              <a:buFont typeface="Wingdings" panose="05000000000000000000" pitchFamily="2" charset="2"/>
              <a:buChar char="§"/>
            </a:pPr>
            <a:r>
              <a:rPr lang="en" dirty="0"/>
              <a:t>Antivirus and </a:t>
            </a:r>
            <a:r>
              <a:rPr lang="en" dirty="0" err="1"/>
              <a:t>antispyware</a:t>
            </a:r>
            <a:endParaRPr lang="cs-CZ" dirty="0"/>
          </a:p>
          <a:p>
            <a:pPr>
              <a:lnSpc>
                <a:spcPct val="150000"/>
              </a:lnSpc>
              <a:buFont typeface="Wingdings" panose="05000000000000000000" pitchFamily="2" charset="2"/>
              <a:buChar char="§"/>
            </a:pPr>
            <a:r>
              <a:rPr lang="en" dirty="0"/>
              <a:t>Saving access passwords</a:t>
            </a:r>
          </a:p>
          <a:p>
            <a:pPr>
              <a:lnSpc>
                <a:spcPct val="150000"/>
              </a:lnSpc>
              <a:buFont typeface="Wingdings" panose="05000000000000000000" pitchFamily="2" charset="2"/>
              <a:buChar char="§"/>
            </a:pPr>
            <a:r>
              <a:rPr lang="en" dirty="0"/>
              <a:t>Proper home network security</a:t>
            </a:r>
          </a:p>
          <a:p>
            <a:pPr>
              <a:lnSpc>
                <a:spcPct val="150000"/>
              </a:lnSpc>
              <a:buFont typeface="Wingdings" panose="05000000000000000000" pitchFamily="2" charset="2"/>
              <a:buChar char="§"/>
            </a:pPr>
            <a:r>
              <a:rPr lang="en" b="1" dirty="0"/>
              <a:t>Prevention is crucial!</a:t>
            </a:r>
          </a:p>
          <a:p>
            <a:pPr>
              <a:buFont typeface="Wingdings" panose="05000000000000000000" pitchFamily="2" charset="2"/>
              <a:buChar char="§"/>
            </a:pPr>
            <a:endParaRPr lang="cs-CZ" dirty="0"/>
          </a:p>
          <a:p>
            <a:pPr>
              <a:buFont typeface="Wingdings" panose="05000000000000000000" pitchFamily="2" charset="2"/>
              <a:buChar char="§"/>
            </a:pPr>
            <a:endParaRPr lang="cs-CZ" dirty="0"/>
          </a:p>
        </p:txBody>
      </p:sp>
    </p:spTree>
    <p:extLst>
      <p:ext uri="{BB962C8B-B14F-4D97-AF65-F5344CB8AC3E}">
        <p14:creationId xmlns:p14="http://schemas.microsoft.com/office/powerpoint/2010/main" val="2063398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Ensuring protection - regular updates</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200000"/>
              </a:lnSpc>
              <a:buFont typeface="Wingdings" panose="05000000000000000000" pitchFamily="2" charset="2"/>
              <a:buChar char="§"/>
            </a:pPr>
            <a:r>
              <a:rPr lang="en" sz="2000" dirty="0"/>
              <a:t>you need to understand the messages of the operating system and other programs</a:t>
            </a:r>
          </a:p>
          <a:p>
            <a:pPr>
              <a:lnSpc>
                <a:spcPct val="200000"/>
              </a:lnSpc>
              <a:buFont typeface="Wingdings" panose="05000000000000000000" pitchFamily="2" charset="2"/>
              <a:buChar char="§"/>
            </a:pPr>
            <a:r>
              <a:rPr lang="en" sz="2000" dirty="0"/>
              <a:t>be able to respond adequately to events requiring a user response</a:t>
            </a:r>
          </a:p>
          <a:p>
            <a:pPr>
              <a:lnSpc>
                <a:spcPct val="200000"/>
              </a:lnSpc>
              <a:buFont typeface="Wingdings" panose="05000000000000000000" pitchFamily="2" charset="2"/>
              <a:buChar char="§"/>
            </a:pPr>
            <a:r>
              <a:rPr lang="en" sz="2000" dirty="0"/>
              <a:t>update regularly:</a:t>
            </a:r>
          </a:p>
          <a:p>
            <a:pPr lvl="1">
              <a:lnSpc>
                <a:spcPct val="200000"/>
              </a:lnSpc>
              <a:buFont typeface="Wingdings" panose="05000000000000000000" pitchFamily="2" charset="2"/>
              <a:buChar char="§"/>
            </a:pPr>
            <a:r>
              <a:rPr lang="en" sz="1800" dirty="0"/>
              <a:t>operating system</a:t>
            </a:r>
          </a:p>
          <a:p>
            <a:pPr lvl="1">
              <a:lnSpc>
                <a:spcPct val="200000"/>
              </a:lnSpc>
              <a:buFont typeface="Wingdings" panose="05000000000000000000" pitchFamily="2" charset="2"/>
              <a:buChar char="§"/>
            </a:pPr>
            <a:r>
              <a:rPr lang="en" sz="1800" dirty="0"/>
              <a:t>antivirus database</a:t>
            </a:r>
          </a:p>
          <a:p>
            <a:pPr lvl="1">
              <a:lnSpc>
                <a:spcPct val="200000"/>
              </a:lnSpc>
              <a:buFont typeface="Wingdings" panose="05000000000000000000" pitchFamily="2" charset="2"/>
              <a:buChar char="§"/>
            </a:pPr>
            <a:r>
              <a:rPr lang="en" sz="1800" dirty="0" err="1"/>
              <a:t>antispyware </a:t>
            </a:r>
            <a:r>
              <a:rPr lang="en" sz="1800" dirty="0"/>
              <a:t>database</a:t>
            </a:r>
          </a:p>
          <a:p>
            <a:pPr lvl="1">
              <a:lnSpc>
                <a:spcPct val="200000"/>
              </a:lnSpc>
              <a:buFont typeface="Wingdings" panose="05000000000000000000" pitchFamily="2" charset="2"/>
              <a:buChar char="§"/>
            </a:pPr>
            <a:r>
              <a:rPr lang="en" sz="1800" dirty="0"/>
              <a:t>all software</a:t>
            </a:r>
          </a:p>
          <a:p>
            <a:pPr>
              <a:lnSpc>
                <a:spcPct val="150000"/>
              </a:lnSpc>
              <a:buFont typeface="Wingdings" panose="05000000000000000000" pitchFamily="2" charset="2"/>
              <a:buChar char="§"/>
            </a:pPr>
            <a:endParaRPr lang="cs-CZ" sz="1800" dirty="0"/>
          </a:p>
          <a:p>
            <a:pPr>
              <a:lnSpc>
                <a:spcPct val="150000"/>
              </a:lnSpc>
              <a:buFont typeface="Wingdings" panose="05000000000000000000" pitchFamily="2" charset="2"/>
              <a:buChar char="§"/>
            </a:pPr>
            <a:endParaRPr lang="cs-CZ" sz="1800" dirty="0"/>
          </a:p>
        </p:txBody>
      </p:sp>
    </p:spTree>
    <p:extLst>
      <p:ext uri="{BB962C8B-B14F-4D97-AF65-F5344CB8AC3E}">
        <p14:creationId xmlns:p14="http://schemas.microsoft.com/office/powerpoint/2010/main" val="2756508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Ensuring protection - regular backups</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150000"/>
              </a:lnSpc>
              <a:buFont typeface="Wingdings" panose="05000000000000000000" pitchFamily="2" charset="2"/>
              <a:buChar char="§"/>
            </a:pPr>
            <a:r>
              <a:rPr lang="en" sz="1800" dirty="0"/>
              <a:t>The data is often more important than the hardware itself</a:t>
            </a:r>
          </a:p>
          <a:p>
            <a:pPr>
              <a:lnSpc>
                <a:spcPct val="150000"/>
              </a:lnSpc>
              <a:buFont typeface="Wingdings" panose="05000000000000000000" pitchFamily="2" charset="2"/>
              <a:buChar char="§"/>
            </a:pPr>
            <a:endParaRPr lang="cs-CZ" sz="1800" dirty="0"/>
          </a:p>
          <a:p>
            <a:pPr>
              <a:lnSpc>
                <a:spcPct val="150000"/>
              </a:lnSpc>
              <a:buFont typeface="Wingdings" panose="05000000000000000000" pitchFamily="2" charset="2"/>
              <a:buChar char="§"/>
            </a:pPr>
            <a:r>
              <a:rPr lang="en" sz="1800" dirty="0"/>
              <a:t>It is important to back up:</a:t>
            </a:r>
          </a:p>
          <a:p>
            <a:pPr lvl="1">
              <a:lnSpc>
                <a:spcPct val="150000"/>
              </a:lnSpc>
              <a:buFont typeface="Wingdings" panose="05000000000000000000" pitchFamily="2" charset="2"/>
              <a:buChar char="§"/>
            </a:pPr>
            <a:r>
              <a:rPr lang="en" sz="1800" dirty="0"/>
              <a:t>Do I know what is being backed up from my device, where and at what intervals?</a:t>
            </a:r>
          </a:p>
          <a:p>
            <a:pPr lvl="1">
              <a:lnSpc>
                <a:spcPct val="150000"/>
              </a:lnSpc>
              <a:buFont typeface="Wingdings" panose="05000000000000000000" pitchFamily="2" charset="2"/>
              <a:buChar char="§"/>
            </a:pPr>
            <a:r>
              <a:rPr lang="en" sz="1800" dirty="0"/>
              <a:t>Can I check if the backup is working?</a:t>
            </a:r>
          </a:p>
          <a:p>
            <a:pPr lvl="1">
              <a:lnSpc>
                <a:spcPct val="150000"/>
              </a:lnSpc>
              <a:buFont typeface="Wingdings" panose="05000000000000000000" pitchFamily="2" charset="2"/>
              <a:buChar char="§"/>
            </a:pPr>
            <a:r>
              <a:rPr lang="en" sz="1800" dirty="0"/>
              <a:t>Can I restore the backed up data if needed?</a:t>
            </a:r>
          </a:p>
          <a:p>
            <a:pPr lvl="1">
              <a:lnSpc>
                <a:spcPct val="150000"/>
              </a:lnSpc>
              <a:buFont typeface="Wingdings" panose="05000000000000000000" pitchFamily="2" charset="2"/>
              <a:buChar char="§"/>
            </a:pPr>
            <a:r>
              <a:rPr lang="en" sz="1800" dirty="0"/>
              <a:t>Do I have backups in multiple locations?</a:t>
            </a:r>
          </a:p>
          <a:p>
            <a:pPr lvl="1">
              <a:lnSpc>
                <a:spcPct val="150000"/>
              </a:lnSpc>
              <a:buFont typeface="Wingdings" panose="05000000000000000000" pitchFamily="2" charset="2"/>
              <a:buChar char="§"/>
            </a:pPr>
            <a:r>
              <a:rPr lang="en" sz="1800" dirty="0"/>
              <a:t>Are my backups secure?</a:t>
            </a:r>
          </a:p>
          <a:p>
            <a:pPr lvl="1">
              <a:lnSpc>
                <a:spcPct val="150000"/>
              </a:lnSpc>
              <a:buFont typeface="Wingdings" panose="05000000000000000000" pitchFamily="2" charset="2"/>
              <a:buChar char="§"/>
            </a:pPr>
            <a:endParaRPr lang="cs-CZ" sz="1800" dirty="0"/>
          </a:p>
          <a:p>
            <a:pPr lvl="1">
              <a:lnSpc>
                <a:spcPct val="150000"/>
              </a:lnSpc>
              <a:buFont typeface="Wingdings" panose="05000000000000000000" pitchFamily="2" charset="2"/>
              <a:buChar char="§"/>
            </a:pPr>
            <a:r>
              <a:rPr lang="en" sz="1800" dirty="0"/>
              <a:t>We back up at regular intervals, preferably automatically</a:t>
            </a:r>
          </a:p>
          <a:p>
            <a:pPr>
              <a:lnSpc>
                <a:spcPct val="150000"/>
              </a:lnSpc>
              <a:buFont typeface="Wingdings" panose="05000000000000000000" pitchFamily="2" charset="2"/>
              <a:buChar char="§"/>
            </a:pPr>
            <a:endParaRPr lang="cs-CZ" sz="1800" dirty="0"/>
          </a:p>
        </p:txBody>
      </p:sp>
    </p:spTree>
    <p:extLst>
      <p:ext uri="{BB962C8B-B14F-4D97-AF65-F5344CB8AC3E}">
        <p14:creationId xmlns:p14="http://schemas.microsoft.com/office/powerpoint/2010/main" val="349561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Ensuring protection - backup options</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a:xfrm>
            <a:off x="720000" y="1692001"/>
            <a:ext cx="10753200" cy="4432901"/>
          </a:xfrm>
        </p:spPr>
        <p:txBody>
          <a:bodyPr/>
          <a:lstStyle/>
          <a:p>
            <a:pPr marL="72000" indent="0">
              <a:lnSpc>
                <a:spcPct val="150000"/>
              </a:lnSpc>
              <a:buNone/>
            </a:pPr>
            <a:r>
              <a:rPr lang="en" sz="1400" dirty="0"/>
              <a:t>Backup options:</a:t>
            </a:r>
          </a:p>
          <a:p>
            <a:pPr marL="250825" indent="379413">
              <a:lnSpc>
                <a:spcPct val="150000"/>
              </a:lnSpc>
              <a:buFont typeface="Wingdings" panose="05000000000000000000" pitchFamily="2" charset="2"/>
              <a:buChar char="§"/>
            </a:pPr>
            <a:r>
              <a:rPr lang="en" sz="1400" dirty="0"/>
              <a:t>Physical medium</a:t>
            </a:r>
          </a:p>
          <a:p>
            <a:pPr marL="503238" lvl="1" indent="304800">
              <a:lnSpc>
                <a:spcPct val="150000"/>
              </a:lnSpc>
              <a:buFont typeface="Wingdings" panose="05000000000000000000" pitchFamily="2" charset="2"/>
              <a:buChar char="§"/>
            </a:pPr>
            <a:r>
              <a:rPr lang="en" sz="1200" dirty="0"/>
              <a:t>CD/DVD</a:t>
            </a:r>
          </a:p>
          <a:p>
            <a:pPr marL="503238" lvl="1" indent="304800">
              <a:lnSpc>
                <a:spcPct val="150000"/>
              </a:lnSpc>
              <a:buFont typeface="Wingdings" panose="05000000000000000000" pitchFamily="2" charset="2"/>
              <a:buChar char="§"/>
            </a:pPr>
            <a:r>
              <a:rPr lang="en" sz="1200" dirty="0"/>
              <a:t>Another computer</a:t>
            </a:r>
          </a:p>
          <a:p>
            <a:pPr marL="503238" lvl="1" indent="304800">
              <a:lnSpc>
                <a:spcPct val="150000"/>
              </a:lnSpc>
              <a:buFont typeface="Wingdings" panose="05000000000000000000" pitchFamily="2" charset="2"/>
              <a:buChar char="§"/>
            </a:pPr>
            <a:r>
              <a:rPr lang="en" sz="1200" dirty="0"/>
              <a:t>USB drive</a:t>
            </a:r>
          </a:p>
          <a:p>
            <a:pPr marL="250825" indent="379413">
              <a:lnSpc>
                <a:spcPct val="150000"/>
              </a:lnSpc>
              <a:buFont typeface="Wingdings" panose="05000000000000000000" pitchFamily="2" charset="2"/>
              <a:buChar char="§"/>
            </a:pPr>
            <a:r>
              <a:rPr lang="en" sz="1400" dirty="0"/>
              <a:t>NAS</a:t>
            </a:r>
          </a:p>
          <a:p>
            <a:pPr marL="503238" lvl="1" indent="304800">
              <a:lnSpc>
                <a:spcPct val="150000"/>
              </a:lnSpc>
              <a:buFont typeface="Wingdings" panose="05000000000000000000" pitchFamily="2" charset="2"/>
              <a:buChar char="§"/>
            </a:pPr>
            <a:r>
              <a:rPr lang="en" sz="1200" dirty="0"/>
              <a:t>(Network </a:t>
            </a:r>
            <a:r>
              <a:rPr lang="en" sz="1200" dirty="0" err="1"/>
              <a:t>Attached</a:t>
            </a:r>
            <a:r>
              <a:rPr lang="en" sz="1200" dirty="0"/>
              <a:t> </a:t>
            </a:r>
            <a:r>
              <a:rPr lang="en" sz="1200" dirty="0" err="1"/>
              <a:t>Storage </a:t>
            </a:r>
            <a:r>
              <a:rPr lang="en" sz="1200" dirty="0"/>
              <a:t>- "data storage on the network", for example an external disk </a:t>
            </a:r>
            <a:r>
              <a:rPr lang="en" sz="1200" dirty="0" err="1"/>
              <a:t>connected </a:t>
            </a:r>
            <a:r>
              <a:rPr lang="en" sz="1200" dirty="0"/>
              <a:t>to the network)</a:t>
            </a:r>
          </a:p>
          <a:p>
            <a:pPr marL="250825" indent="379413">
              <a:lnSpc>
                <a:spcPct val="150000"/>
              </a:lnSpc>
              <a:buFont typeface="Wingdings" panose="05000000000000000000" pitchFamily="2" charset="2"/>
              <a:buChar char="§"/>
            </a:pPr>
            <a:r>
              <a:rPr lang="en" sz="1400" dirty="0"/>
              <a:t>Cloud storage</a:t>
            </a:r>
          </a:p>
          <a:p>
            <a:pPr marL="503238" lvl="1" indent="304800">
              <a:lnSpc>
                <a:spcPct val="150000"/>
              </a:lnSpc>
              <a:buFont typeface="Wingdings" panose="05000000000000000000" pitchFamily="2" charset="2"/>
              <a:buChar char="§"/>
            </a:pPr>
            <a:r>
              <a:rPr lang="en" sz="1200" dirty="0" err="1"/>
              <a:t>OneDrive</a:t>
            </a:r>
            <a:endParaRPr lang="cs-CZ" sz="1200" dirty="0"/>
          </a:p>
          <a:p>
            <a:pPr marL="503238" lvl="1" indent="304800">
              <a:lnSpc>
                <a:spcPct val="150000"/>
              </a:lnSpc>
              <a:buFont typeface="Wingdings" panose="05000000000000000000" pitchFamily="2" charset="2"/>
              <a:buChar char="§"/>
            </a:pPr>
            <a:r>
              <a:rPr lang="en" sz="1200" dirty="0" err="1"/>
              <a:t>GoogleDrive</a:t>
            </a:r>
            <a:endParaRPr lang="cs-CZ" sz="1200" dirty="0"/>
          </a:p>
          <a:p>
            <a:pPr marL="250825" indent="379413">
              <a:lnSpc>
                <a:spcPct val="150000"/>
              </a:lnSpc>
              <a:buFont typeface="Wingdings" panose="05000000000000000000" pitchFamily="2" charset="2"/>
              <a:buChar char="§"/>
            </a:pPr>
            <a:r>
              <a:rPr lang="en" sz="1400" dirty="0"/>
              <a:t>Application backup</a:t>
            </a:r>
          </a:p>
          <a:p>
            <a:pPr marL="503238" lvl="1" indent="304800">
              <a:lnSpc>
                <a:spcPct val="150000"/>
              </a:lnSpc>
              <a:buFont typeface="Wingdings" panose="05000000000000000000" pitchFamily="2" charset="2"/>
              <a:buChar char="§"/>
            </a:pPr>
            <a:r>
              <a:rPr lang="en" sz="1200" dirty="0"/>
              <a:t>Windows </a:t>
            </a:r>
            <a:r>
              <a:rPr lang="en" sz="1200" dirty="0" err="1"/>
              <a:t>Backup </a:t>
            </a:r>
            <a:r>
              <a:rPr lang="en" sz="1200" dirty="0"/>
              <a:t>(in Windows 7 and Windows 10)</a:t>
            </a:r>
          </a:p>
          <a:p>
            <a:pPr marL="503238" lvl="1" indent="304800">
              <a:lnSpc>
                <a:spcPct val="150000"/>
              </a:lnSpc>
              <a:buFont typeface="Wingdings" panose="05000000000000000000" pitchFamily="2" charset="2"/>
              <a:buChar char="§"/>
            </a:pPr>
            <a:r>
              <a:rPr lang="en" sz="1200" dirty="0" err="1"/>
              <a:t>Duplicates </a:t>
            </a:r>
            <a:r>
              <a:rPr lang="en" sz="1200" dirty="0"/>
              <a:t>(for both Windows and Linux)</a:t>
            </a:r>
          </a:p>
          <a:p>
            <a:pPr marL="503238" lvl="1" indent="304800">
              <a:lnSpc>
                <a:spcPct val="150000"/>
              </a:lnSpc>
              <a:buFont typeface="Wingdings" panose="05000000000000000000" pitchFamily="2" charset="2"/>
              <a:buChar char="§"/>
            </a:pPr>
            <a:r>
              <a:rPr lang="en" sz="1200" dirty="0" err="1"/>
              <a:t>Cobian</a:t>
            </a:r>
            <a:r>
              <a:rPr lang="en" sz="1200" dirty="0"/>
              <a:t> </a:t>
            </a:r>
            <a:r>
              <a:rPr lang="en" sz="1200" dirty="0" err="1"/>
              <a:t>Backup </a:t>
            </a:r>
            <a:r>
              <a:rPr lang="en" sz="1200" dirty="0"/>
              <a:t>(for Windows)</a:t>
            </a:r>
            <a:endParaRPr lang="en-US" sz="1200" dirty="0"/>
          </a:p>
          <a:p>
            <a:pPr marL="503238" lvl="1" indent="304800">
              <a:lnSpc>
                <a:spcPct val="150000"/>
              </a:lnSpc>
              <a:buFont typeface="Wingdings" panose="05000000000000000000" pitchFamily="2" charset="2"/>
              <a:buChar char="§"/>
            </a:pPr>
            <a:r>
              <a:rPr lang="en" sz="1200" dirty="0" err="1"/>
              <a:t>SyncThing </a:t>
            </a:r>
            <a:r>
              <a:rPr lang="en" sz="1200" dirty="0"/>
              <a:t>- </a:t>
            </a:r>
            <a:r>
              <a:rPr lang="en" sz="1200" dirty="0" err="1"/>
              <a:t>synchronization</a:t>
            </a:r>
            <a:endParaRPr lang="cs-CZ" sz="1200" dirty="0"/>
          </a:p>
          <a:p>
            <a:pPr>
              <a:lnSpc>
                <a:spcPct val="150000"/>
              </a:lnSpc>
              <a:buFont typeface="Wingdings" panose="05000000000000000000" pitchFamily="2" charset="2"/>
              <a:buChar char="§"/>
            </a:pPr>
            <a:endParaRPr lang="cs-CZ" sz="1400" dirty="0"/>
          </a:p>
        </p:txBody>
      </p:sp>
    </p:spTree>
    <p:extLst>
      <p:ext uri="{BB962C8B-B14F-4D97-AF65-F5344CB8AC3E}">
        <p14:creationId xmlns:p14="http://schemas.microsoft.com/office/powerpoint/2010/main" val="274701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Ensuring protection - antivirus</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150000"/>
              </a:lnSpc>
              <a:buFont typeface="Wingdings" panose="05000000000000000000" pitchFamily="2" charset="2"/>
              <a:buChar char="§"/>
            </a:pPr>
            <a:r>
              <a:rPr lang="en" sz="1800" dirty="0"/>
              <a:t>It is advisable to use some of the commercial solutions, but it is recommended to use at least some freely available antivirus product.</a:t>
            </a:r>
          </a:p>
          <a:p>
            <a:pPr>
              <a:lnSpc>
                <a:spcPct val="150000"/>
              </a:lnSpc>
              <a:buFont typeface="Wingdings" panose="05000000000000000000" pitchFamily="2" charset="2"/>
              <a:buChar char="§"/>
            </a:pPr>
            <a:endParaRPr lang="cs-CZ" sz="1800" dirty="0"/>
          </a:p>
          <a:p>
            <a:pPr>
              <a:lnSpc>
                <a:spcPct val="150000"/>
              </a:lnSpc>
              <a:buFont typeface="Wingdings" panose="05000000000000000000" pitchFamily="2" charset="2"/>
              <a:buChar char="§"/>
            </a:pPr>
            <a:r>
              <a:rPr lang="en" sz="1800" dirty="0"/>
              <a:t>For domestic non-commercial use, these are for example:</a:t>
            </a:r>
          </a:p>
          <a:p>
            <a:pPr lvl="1">
              <a:lnSpc>
                <a:spcPct val="150000"/>
              </a:lnSpc>
              <a:buFont typeface="Wingdings" panose="05000000000000000000" pitchFamily="2" charset="2"/>
              <a:buChar char="§"/>
            </a:pPr>
            <a:r>
              <a:rPr lang="en" sz="1600" dirty="0"/>
              <a:t>Microsoft Antivirus - a product of Microsoft, since Windows 10 part of the system as Protection against viruses and threats. Sufficient, in Czech.</a:t>
            </a:r>
          </a:p>
          <a:p>
            <a:pPr lvl="1">
              <a:lnSpc>
                <a:spcPct val="150000"/>
              </a:lnSpc>
              <a:buFont typeface="Wingdings" panose="05000000000000000000" pitchFamily="2" charset="2"/>
              <a:buChar char="§"/>
            </a:pPr>
            <a:r>
              <a:rPr lang="en" sz="1600" dirty="0"/>
              <a:t>Avast Free Antivirus - product of the Czech company AVAST Software, free registration renewal required after 1 year</a:t>
            </a:r>
          </a:p>
          <a:p>
            <a:pPr lvl="1">
              <a:lnSpc>
                <a:spcPct val="150000"/>
              </a:lnSpc>
              <a:buFont typeface="Wingdings" panose="05000000000000000000" pitchFamily="2" charset="2"/>
              <a:buChar char="§"/>
            </a:pPr>
            <a:r>
              <a:rPr lang="en" sz="1600" dirty="0"/>
              <a:t>AVG Antivirus FREE – another Czech product, also suitable for normal use</a:t>
            </a:r>
          </a:p>
          <a:p>
            <a:pPr lvl="1">
              <a:lnSpc>
                <a:spcPct val="150000"/>
              </a:lnSpc>
              <a:buFont typeface="Wingdings" panose="05000000000000000000" pitchFamily="2" charset="2"/>
              <a:buChar char="§"/>
            </a:pPr>
            <a:r>
              <a:rPr lang="en" sz="1600" dirty="0"/>
              <a:t>Panda Cloud Antivirus FREE – cloud-based antivirus, less PC load</a:t>
            </a:r>
          </a:p>
          <a:p>
            <a:pPr>
              <a:lnSpc>
                <a:spcPct val="150000"/>
              </a:lnSpc>
              <a:buFont typeface="Wingdings" panose="05000000000000000000" pitchFamily="2" charset="2"/>
              <a:buChar char="§"/>
            </a:pPr>
            <a:endParaRPr lang="cs-CZ" sz="1800" dirty="0"/>
          </a:p>
          <a:p>
            <a:pPr>
              <a:lnSpc>
                <a:spcPct val="150000"/>
              </a:lnSpc>
              <a:buFont typeface="Wingdings" panose="05000000000000000000" pitchFamily="2" charset="2"/>
              <a:buChar char="§"/>
            </a:pPr>
            <a:r>
              <a:rPr lang="en" sz="1800" dirty="0"/>
              <a:t>Anti-viruses usually automatically update their virus databases, you need to leave this function enabled!</a:t>
            </a:r>
          </a:p>
          <a:p>
            <a:pPr>
              <a:lnSpc>
                <a:spcPct val="150000"/>
              </a:lnSpc>
              <a:buFont typeface="Wingdings" panose="05000000000000000000" pitchFamily="2" charset="2"/>
              <a:buChar char="§"/>
            </a:pPr>
            <a:endParaRPr lang="cs-CZ" sz="1800" dirty="0"/>
          </a:p>
        </p:txBody>
      </p:sp>
    </p:spTree>
    <p:extLst>
      <p:ext uri="{BB962C8B-B14F-4D97-AF65-F5344CB8AC3E}">
        <p14:creationId xmlns:p14="http://schemas.microsoft.com/office/powerpoint/2010/main" val="943079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Ensuring protection - </a:t>
            </a:r>
            <a:r>
              <a:rPr lang="en" dirty="0" err="1"/>
              <a:t>antispyware</a:t>
            </a:r>
            <a:endParaRPr lang="cs-CZ" dirty="0"/>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150000"/>
              </a:lnSpc>
              <a:buFont typeface="Wingdings" panose="05000000000000000000" pitchFamily="2" charset="2"/>
              <a:buChar char="§"/>
            </a:pPr>
            <a:r>
              <a:rPr lang="en" sz="1800" dirty="0" err="1"/>
              <a:t>Antispyware </a:t>
            </a:r>
            <a:r>
              <a:rPr lang="en" sz="1800" dirty="0"/>
              <a:t>is spyware removal and blocking software.</a:t>
            </a:r>
          </a:p>
          <a:p>
            <a:pPr>
              <a:lnSpc>
                <a:spcPct val="150000"/>
              </a:lnSpc>
              <a:buFont typeface="Wingdings" panose="05000000000000000000" pitchFamily="2" charset="2"/>
              <a:buChar char="§"/>
            </a:pPr>
            <a:endParaRPr lang="cs-CZ" sz="1800" dirty="0"/>
          </a:p>
          <a:p>
            <a:pPr>
              <a:lnSpc>
                <a:spcPct val="150000"/>
              </a:lnSpc>
              <a:buFont typeface="Wingdings" panose="05000000000000000000" pitchFamily="2" charset="2"/>
              <a:buChar char="§"/>
            </a:pPr>
            <a:r>
              <a:rPr lang="en" sz="1800" dirty="0"/>
              <a:t>There are plenty of free programs for home use:</a:t>
            </a:r>
          </a:p>
          <a:p>
            <a:pPr lvl="1">
              <a:lnSpc>
                <a:spcPct val="150000"/>
              </a:lnSpc>
              <a:buFont typeface="Wingdings" panose="05000000000000000000" pitchFamily="2" charset="2"/>
              <a:buChar char="§"/>
            </a:pPr>
            <a:r>
              <a:rPr lang="en" sz="1600" dirty="0" err="1"/>
              <a:t>Spybot</a:t>
            </a:r>
            <a:r>
              <a:rPr lang="en" sz="1600" dirty="0"/>
              <a:t> </a:t>
            </a:r>
            <a:r>
              <a:rPr lang="en" sz="1600" dirty="0" err="1"/>
              <a:t>Search </a:t>
            </a:r>
            <a:r>
              <a:rPr lang="en" sz="1600" dirty="0"/>
              <a:t>&amp; </a:t>
            </a:r>
            <a:r>
              <a:rPr lang="en" sz="1600" dirty="0" err="1"/>
              <a:t>Destroy </a:t>
            </a:r>
            <a:r>
              <a:rPr lang="en" sz="1600" dirty="0"/>
              <a:t>- free for commercial purposes, Czech translation</a:t>
            </a:r>
          </a:p>
          <a:p>
            <a:pPr lvl="1">
              <a:lnSpc>
                <a:spcPct val="150000"/>
              </a:lnSpc>
              <a:buFont typeface="Wingdings" panose="05000000000000000000" pitchFamily="2" charset="2"/>
              <a:buChar char="§"/>
            </a:pPr>
            <a:r>
              <a:rPr lang="en" sz="1600" dirty="0"/>
              <a:t>Spyware </a:t>
            </a:r>
            <a:r>
              <a:rPr lang="en" sz="1600" dirty="0" err="1"/>
              <a:t>Terminator </a:t>
            </a:r>
            <a:r>
              <a:rPr lang="en" sz="1600" dirty="0"/>
              <a:t>- free even for commercial purposes, Czech translation</a:t>
            </a:r>
          </a:p>
          <a:p>
            <a:pPr lvl="1">
              <a:lnSpc>
                <a:spcPct val="150000"/>
              </a:lnSpc>
              <a:buFont typeface="Wingdings" panose="05000000000000000000" pitchFamily="2" charset="2"/>
              <a:buChar char="§"/>
            </a:pPr>
            <a:r>
              <a:rPr lang="en" sz="1600" dirty="0"/>
              <a:t>Ad </a:t>
            </a:r>
            <a:r>
              <a:rPr lang="en" sz="1600" dirty="0" err="1"/>
              <a:t>Aware </a:t>
            </a:r>
            <a:r>
              <a:rPr lang="en" sz="1600" dirty="0"/>
              <a:t>SE </a:t>
            </a:r>
            <a:r>
              <a:rPr lang="en" sz="1600" dirty="0" err="1"/>
              <a:t>Personal</a:t>
            </a:r>
            <a:r>
              <a:rPr lang="en" sz="1600" dirty="0"/>
              <a:t> </a:t>
            </a:r>
            <a:r>
              <a:rPr lang="en" sz="1600" dirty="0" err="1"/>
              <a:t>Edition </a:t>
            </a:r>
            <a:r>
              <a:rPr lang="en" sz="1600" dirty="0"/>
              <a:t>- free for non-commercial purposes</a:t>
            </a:r>
          </a:p>
          <a:p>
            <a:pPr lvl="1">
              <a:lnSpc>
                <a:spcPct val="150000"/>
              </a:lnSpc>
              <a:buFont typeface="Wingdings" panose="05000000000000000000" pitchFamily="2" charset="2"/>
              <a:buChar char="§"/>
            </a:pPr>
            <a:r>
              <a:rPr lang="en" sz="1600" dirty="0"/>
              <a:t>Windows </a:t>
            </a:r>
            <a:r>
              <a:rPr lang="en" sz="1600" dirty="0" err="1"/>
              <a:t>Defender </a:t>
            </a:r>
            <a:r>
              <a:rPr lang="en" sz="1600" dirty="0"/>
              <a:t>- a standard component of Windows Vista and higher versions</a:t>
            </a:r>
          </a:p>
          <a:p>
            <a:pPr>
              <a:lnSpc>
                <a:spcPct val="150000"/>
              </a:lnSpc>
              <a:buFont typeface="Wingdings" panose="05000000000000000000" pitchFamily="2" charset="2"/>
              <a:buChar char="§"/>
            </a:pPr>
            <a:endParaRPr lang="cs-CZ" sz="1800" dirty="0"/>
          </a:p>
          <a:p>
            <a:pPr>
              <a:lnSpc>
                <a:spcPct val="150000"/>
              </a:lnSpc>
              <a:buFont typeface="Wingdings" panose="05000000000000000000" pitchFamily="2" charset="2"/>
              <a:buChar char="§"/>
            </a:pPr>
            <a:r>
              <a:rPr lang="en" sz="1800" dirty="0"/>
              <a:t>antispyware is not necessary all the time, but it is advisable to occasionally install one, update it and have your computer scanned .</a:t>
            </a:r>
          </a:p>
          <a:p>
            <a:pPr>
              <a:lnSpc>
                <a:spcPct val="150000"/>
              </a:lnSpc>
              <a:buFont typeface="Wingdings" panose="05000000000000000000" pitchFamily="2" charset="2"/>
              <a:buChar char="§"/>
            </a:pPr>
            <a:endParaRPr lang="cs-CZ" sz="1800" dirty="0"/>
          </a:p>
        </p:txBody>
      </p:sp>
    </p:spTree>
    <p:extLst>
      <p:ext uri="{BB962C8B-B14F-4D97-AF65-F5344CB8AC3E}">
        <p14:creationId xmlns:p14="http://schemas.microsoft.com/office/powerpoint/2010/main" val="38349133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AFB70A-70B7-4386-BEA0-223167F15848}"/>
              </a:ext>
            </a:extLst>
          </p:cNvPr>
          <p:cNvSpPr>
            <a:spLocks noGrp="1"/>
          </p:cNvSpPr>
          <p:nvPr>
            <p:ph type="ftr" sz="quarter" idx="10"/>
          </p:nvPr>
        </p:nvSpPr>
        <p:spPr/>
        <p:txBody>
          <a:bodyPr/>
          <a:lstStyle/>
          <a:p>
            <a:r>
              <a:rPr lang="en"/>
              <a:t>Computer network user - course teaching materials</a:t>
            </a:r>
            <a:endParaRPr lang="cs-CZ" dirty="0"/>
          </a:p>
        </p:txBody>
      </p:sp>
      <p:sp>
        <p:nvSpPr>
          <p:cNvPr id="4" name="Zástupný symbol pro číslo snímku 3">
            <a:extLst>
              <a:ext uri="{FF2B5EF4-FFF2-40B4-BE49-F238E27FC236}">
                <a16:creationId xmlns:a16="http://schemas.microsoft.com/office/drawing/2014/main" id="{DB11877F-8312-4D2C-8E8D-ACD0BB28806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75778" name="Nadpis 1"/>
          <p:cNvSpPr>
            <a:spLocks noGrp="1"/>
          </p:cNvSpPr>
          <p:nvPr>
            <p:ph type="title"/>
          </p:nvPr>
        </p:nvSpPr>
        <p:spPr/>
        <p:txBody>
          <a:bodyPr/>
          <a:lstStyle/>
          <a:p>
            <a:r>
              <a:rPr lang="en" altLang="cs-CZ" dirty="0"/>
              <a:t>Ensuring protection - access passwords</a:t>
            </a:r>
          </a:p>
        </p:txBody>
      </p:sp>
      <p:sp>
        <p:nvSpPr>
          <p:cNvPr id="3" name="Zástupný symbol pro obsah 2"/>
          <p:cNvSpPr>
            <a:spLocks noGrp="1"/>
          </p:cNvSpPr>
          <p:nvPr>
            <p:ph idx="1"/>
          </p:nvPr>
        </p:nvSpPr>
        <p:spPr/>
        <p:txBody>
          <a:bodyPr>
            <a:noAutofit/>
          </a:bodyPr>
          <a:lstStyle/>
          <a:p>
            <a:pPr marL="0" indent="0">
              <a:buNone/>
              <a:defRPr/>
            </a:pPr>
            <a:r>
              <a:rPr lang="en" sz="1800" dirty="0"/>
              <a:t>We normally use many different internet services - we have many access data</a:t>
            </a:r>
          </a:p>
          <a:p>
            <a:pPr>
              <a:buFont typeface="Wingdings" panose="05000000000000000000" pitchFamily="2" charset="2"/>
              <a:buChar char="§"/>
              <a:defRPr/>
            </a:pPr>
            <a:r>
              <a:rPr lang="en" sz="1800" dirty="0"/>
              <a:t>Dangerous tendencies - to use the same and simple password everywhere</a:t>
            </a:r>
          </a:p>
          <a:p>
            <a:pPr>
              <a:buFont typeface="Wingdings" panose="05000000000000000000" pitchFamily="2" charset="2"/>
              <a:buChar char="§"/>
              <a:defRPr/>
            </a:pPr>
            <a:r>
              <a:rPr lang="en" sz="1800" dirty="0"/>
              <a:t>Well-known services face frequent hacker attacks to steal user credentials (often successfully)</a:t>
            </a:r>
          </a:p>
          <a:p>
            <a:pPr>
              <a:buFont typeface="Wingdings" panose="05000000000000000000" pitchFamily="2" charset="2"/>
              <a:buChar char="§"/>
              <a:defRPr/>
            </a:pPr>
            <a:r>
              <a:rPr lang="en" sz="1800" dirty="0"/>
              <a:t>If I have the same </a:t>
            </a:r>
            <a:r>
              <a:rPr lang="en" sz="1800" dirty="0" err="1"/>
              <a:t>login </a:t>
            </a:r>
            <a:r>
              <a:rPr lang="en" sz="1800" dirty="0"/>
              <a:t>and password everywhere, a hacker will gain access to all my accounts at once !</a:t>
            </a:r>
            <a:endParaRPr lang="cs-CZ" sz="1800" dirty="0"/>
          </a:p>
          <a:p>
            <a:pPr>
              <a:buFont typeface="Wingdings" panose="05000000000000000000" pitchFamily="2" charset="2"/>
              <a:buChar char="§"/>
              <a:defRPr/>
            </a:pPr>
            <a:r>
              <a:rPr lang="en" sz="1800" dirty="0"/>
              <a:t>Principles:</a:t>
            </a:r>
          </a:p>
          <a:p>
            <a:pPr lvl="1">
              <a:buFont typeface="Wingdings" panose="05000000000000000000" pitchFamily="2" charset="2"/>
              <a:buChar char="§"/>
              <a:defRPr/>
            </a:pPr>
            <a:r>
              <a:rPr lang="en" sz="1800" b="1" dirty="0"/>
              <a:t>unique password </a:t>
            </a:r>
            <a:r>
              <a:rPr lang="en" sz="1800" dirty="0"/>
              <a:t>for important services (access to the bank, etc.).</a:t>
            </a:r>
          </a:p>
          <a:p>
            <a:pPr lvl="1">
              <a:buFont typeface="Wingdings" panose="05000000000000000000" pitchFamily="2" charset="2"/>
              <a:buChar char="§"/>
              <a:defRPr/>
            </a:pPr>
            <a:r>
              <a:rPr lang="en" sz="1800" dirty="0"/>
              <a:t>Email and password are often required as access data. </a:t>
            </a:r>
            <a:r>
              <a:rPr lang="en" sz="1800" b="1" dirty="0"/>
              <a:t>Never enter the same password as we have in the email !! </a:t>
            </a:r>
            <a:r>
              <a:rPr lang="en" sz="1800" dirty="0"/>
              <a:t>If this information is disclosed </a:t>
            </a:r>
            <a:r>
              <a:rPr lang="en" sz="1800" dirty="0" err="1"/>
              <a:t>, </a:t>
            </a:r>
            <a:r>
              <a:rPr lang="en" sz="1800" dirty="0"/>
              <a:t>hackers will start using your e-mail to spread spam and viruses, and there is a risk of blocking your account.</a:t>
            </a:r>
          </a:p>
          <a:p>
            <a:pPr lvl="1">
              <a:buFont typeface="Wingdings" panose="05000000000000000000" pitchFamily="2" charset="2"/>
              <a:buChar char="§"/>
              <a:defRPr/>
            </a:pPr>
            <a:r>
              <a:rPr lang="en" sz="1800" dirty="0"/>
              <a:t>If we have many passwords, consider using </a:t>
            </a:r>
            <a:r>
              <a:rPr lang="en" sz="1800" b="1" dirty="0"/>
              <a:t>a software password manager</a:t>
            </a:r>
          </a:p>
          <a:p>
            <a:pPr lvl="1">
              <a:buFont typeface="Wingdings" panose="05000000000000000000" pitchFamily="2" charset="2"/>
              <a:buChar char="§"/>
              <a:defRPr/>
            </a:pPr>
            <a:r>
              <a:rPr lang="en" sz="1800" b="1" dirty="0" err="1"/>
              <a:t>two-factor authentication </a:t>
            </a:r>
            <a:r>
              <a:rPr lang="en" sz="1800" b="1" dirty="0"/>
              <a:t>for important services (banking, etc.) (e.g. confirmation via SMS code, etc.)</a:t>
            </a:r>
          </a:p>
          <a:p>
            <a:pPr marL="57150" indent="0">
              <a:buNone/>
              <a:defRPr/>
            </a:pPr>
            <a:endParaRPr lang="cs-CZ" sz="1800" dirty="0"/>
          </a:p>
        </p:txBody>
      </p:sp>
    </p:spTree>
    <p:extLst>
      <p:ext uri="{BB962C8B-B14F-4D97-AF65-F5344CB8AC3E}">
        <p14:creationId xmlns:p14="http://schemas.microsoft.com/office/powerpoint/2010/main" val="2144066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0D297F46-97A6-4C3C-A4BC-954103B71B7F}"/>
              </a:ext>
            </a:extLst>
          </p:cNvPr>
          <p:cNvSpPr>
            <a:spLocks noGrp="1"/>
          </p:cNvSpPr>
          <p:nvPr>
            <p:ph type="ftr" sz="quarter" idx="10"/>
          </p:nvPr>
        </p:nvSpPr>
        <p:spPr/>
        <p:txBody>
          <a:bodyPr/>
          <a:lstStyle/>
          <a:p>
            <a:r>
              <a:rPr lang="en"/>
              <a:t>Computer network user - course teaching materials</a:t>
            </a:r>
            <a:endParaRPr lang="cs-CZ" dirty="0"/>
          </a:p>
        </p:txBody>
      </p:sp>
      <p:sp>
        <p:nvSpPr>
          <p:cNvPr id="5" name="Zástupný symbol pro číslo snímku 4">
            <a:extLst>
              <a:ext uri="{FF2B5EF4-FFF2-40B4-BE49-F238E27FC236}">
                <a16:creationId xmlns:a16="http://schemas.microsoft.com/office/drawing/2014/main" id="{D2AA272B-4EFF-499E-8A21-810AE5A21082}"/>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75778" name="Nadpis 1"/>
          <p:cNvSpPr>
            <a:spLocks noGrp="1"/>
          </p:cNvSpPr>
          <p:nvPr>
            <p:ph type="title"/>
          </p:nvPr>
        </p:nvSpPr>
        <p:spPr/>
        <p:txBody>
          <a:bodyPr/>
          <a:lstStyle/>
          <a:p>
            <a:r>
              <a:rPr lang="en" altLang="cs-CZ" dirty="0"/>
              <a:t>Access passwords - </a:t>
            </a:r>
            <a:r>
              <a:rPr lang="en" altLang="cs-CZ" dirty="0" err="1"/>
              <a:t>password manager</a:t>
            </a:r>
          </a:p>
        </p:txBody>
      </p:sp>
      <p:sp>
        <p:nvSpPr>
          <p:cNvPr id="3" name="Zástupný symbol pro obsah 2"/>
          <p:cNvSpPr>
            <a:spLocks noGrp="1"/>
          </p:cNvSpPr>
          <p:nvPr>
            <p:ph idx="1"/>
          </p:nvPr>
        </p:nvSpPr>
        <p:spPr>
          <a:xfrm>
            <a:off x="720000" y="1692002"/>
            <a:ext cx="7562866" cy="4139998"/>
          </a:xfrm>
        </p:spPr>
        <p:txBody>
          <a:bodyPr>
            <a:noAutofit/>
          </a:bodyPr>
          <a:lstStyle/>
          <a:p>
            <a:pPr marL="342900" indent="-285750">
              <a:lnSpc>
                <a:spcPct val="100000"/>
              </a:lnSpc>
              <a:buFont typeface="Wingdings" panose="05000000000000000000" pitchFamily="2" charset="2"/>
              <a:buChar char="§"/>
              <a:defRPr/>
            </a:pPr>
            <a:r>
              <a:rPr lang="en" sz="1800" dirty="0"/>
              <a:t>A password manager is a useful helper for safe work with passwords</a:t>
            </a:r>
          </a:p>
          <a:p>
            <a:pPr marL="342900" indent="-285750">
              <a:lnSpc>
                <a:spcPct val="100000"/>
              </a:lnSpc>
              <a:buFont typeface="Wingdings" panose="05000000000000000000" pitchFamily="2" charset="2"/>
              <a:buChar char="§"/>
              <a:defRPr/>
            </a:pPr>
            <a:endParaRPr lang="cs-CZ" sz="1800" dirty="0"/>
          </a:p>
          <a:p>
            <a:pPr marL="342900" indent="-285750">
              <a:lnSpc>
                <a:spcPct val="100000"/>
              </a:lnSpc>
              <a:buFont typeface="Wingdings" panose="05000000000000000000" pitchFamily="2" charset="2"/>
              <a:buChar char="§"/>
              <a:defRPr/>
            </a:pPr>
            <a:r>
              <a:rPr lang="en" sz="1800" dirty="0"/>
              <a:t>You only need to remember one main password, the other passwords are safely and clearly stored in the program.</a:t>
            </a:r>
          </a:p>
          <a:p>
            <a:pPr marL="342900" indent="-285750">
              <a:lnSpc>
                <a:spcPct val="100000"/>
              </a:lnSpc>
              <a:buFont typeface="Wingdings" panose="05000000000000000000" pitchFamily="2" charset="2"/>
              <a:buChar char="§"/>
              <a:defRPr/>
            </a:pPr>
            <a:endParaRPr lang="cs-CZ" sz="1800" dirty="0"/>
          </a:p>
          <a:p>
            <a:pPr marL="342900" indent="-285750">
              <a:lnSpc>
                <a:spcPct val="100000"/>
              </a:lnSpc>
              <a:buFont typeface="Wingdings" panose="05000000000000000000" pitchFamily="2" charset="2"/>
              <a:buChar char="§"/>
              <a:defRPr/>
            </a:pPr>
            <a:r>
              <a:rPr lang="en" sz="1800" dirty="0"/>
              <a:t>Among the most famous software in this category are:</a:t>
            </a:r>
          </a:p>
          <a:p>
            <a:pPr marL="342900" indent="-285750">
              <a:lnSpc>
                <a:spcPct val="100000"/>
              </a:lnSpc>
              <a:buFont typeface="Wingdings" panose="05000000000000000000" pitchFamily="2" charset="2"/>
              <a:buChar char="§"/>
              <a:defRPr/>
            </a:pPr>
            <a:endParaRPr lang="cs-CZ" sz="1800" dirty="0"/>
          </a:p>
          <a:p>
            <a:pPr lvl="1" indent="-285750">
              <a:buFont typeface="Wingdings" panose="05000000000000000000" pitchFamily="2" charset="2"/>
              <a:buChar char="§"/>
              <a:defRPr/>
            </a:pPr>
            <a:r>
              <a:rPr lang="en" sz="1600" b="1" dirty="0" err="1"/>
              <a:t>KeePass</a:t>
            </a:r>
            <a:r>
              <a:rPr lang="en" sz="1600" b="1" dirty="0"/>
              <a:t> </a:t>
            </a:r>
            <a:r>
              <a:rPr lang="en" sz="1600" b="1" dirty="0" err="1"/>
              <a:t>Password</a:t>
            </a:r>
            <a:r>
              <a:rPr lang="en" sz="1600" b="1" dirty="0"/>
              <a:t> </a:t>
            </a:r>
            <a:r>
              <a:rPr lang="en" sz="1600" b="1" dirty="0" err="1"/>
              <a:t>Safe</a:t>
            </a:r>
            <a:r>
              <a:rPr lang="en" sz="1600" b="1" dirty="0"/>
              <a:t> </a:t>
            </a:r>
            <a:r>
              <a:rPr lang="en" sz="1600" dirty="0"/>
              <a:t>- clear password manager, free and for commercial use, there is also a version for mobile phones</a:t>
            </a:r>
          </a:p>
          <a:p>
            <a:pPr lvl="1" indent="-285750">
              <a:buFont typeface="Wingdings" panose="05000000000000000000" pitchFamily="2" charset="2"/>
              <a:buChar char="§"/>
              <a:defRPr/>
            </a:pPr>
            <a:endParaRPr lang="cs-CZ" sz="1600" dirty="0"/>
          </a:p>
          <a:p>
            <a:pPr lvl="1" indent="-285750">
              <a:buFont typeface="Wingdings" panose="05000000000000000000" pitchFamily="2" charset="2"/>
              <a:buChar char="§"/>
              <a:defRPr/>
            </a:pPr>
            <a:r>
              <a:rPr lang="en" sz="1600" b="1" dirty="0"/>
              <a:t>Bitwarden </a:t>
            </a:r>
            <a:r>
              <a:rPr lang="en" sz="1600" dirty="0"/>
              <a:t>- add-on for Internet browsers, prefills Internet forms, generates passwords</a:t>
            </a:r>
          </a:p>
          <a:p>
            <a:pPr lvl="1" indent="-285750">
              <a:buFont typeface="Wingdings" panose="05000000000000000000" pitchFamily="2" charset="2"/>
              <a:buChar char="§"/>
              <a:defRPr/>
            </a:pPr>
            <a:endParaRPr lang="cs-CZ" sz="1600" dirty="0"/>
          </a:p>
          <a:p>
            <a:pPr lvl="1" indent="-285750">
              <a:buFont typeface="Wingdings" panose="05000000000000000000" pitchFamily="2" charset="2"/>
              <a:buChar char="§"/>
              <a:defRPr/>
            </a:pPr>
            <a:r>
              <a:rPr lang="en" sz="1600" b="1" dirty="0" err="1"/>
              <a:t>Password </a:t>
            </a:r>
            <a:r>
              <a:rPr lang="en" sz="1600" b="1" dirty="0"/>
              <a:t>Agent - </a:t>
            </a:r>
            <a:r>
              <a:rPr lang="en" sz="1600" dirty="0"/>
              <a:t>can store passwords and other information, installation option on a USB stick</a:t>
            </a:r>
          </a:p>
        </p:txBody>
      </p:sp>
      <p:pic>
        <p:nvPicPr>
          <p:cNvPr id="2" name="Obrázek 1"/>
          <p:cNvPicPr>
            <a:picLocks noChangeAspect="1"/>
          </p:cNvPicPr>
          <p:nvPr/>
        </p:nvPicPr>
        <p:blipFill>
          <a:blip r:embed="rId2"/>
          <a:stretch>
            <a:fillRect/>
          </a:stretch>
        </p:blipFill>
        <p:spPr>
          <a:xfrm>
            <a:off x="8411428" y="2000705"/>
            <a:ext cx="3262708" cy="2856590"/>
          </a:xfrm>
          <a:prstGeom prst="rect">
            <a:avLst/>
          </a:prstGeom>
        </p:spPr>
      </p:pic>
    </p:spTree>
    <p:extLst>
      <p:ext uri="{BB962C8B-B14F-4D97-AF65-F5344CB8AC3E}">
        <p14:creationId xmlns:p14="http://schemas.microsoft.com/office/powerpoint/2010/main" val="983174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0D297F46-97A6-4C3C-A4BC-954103B71B7F}"/>
              </a:ext>
            </a:extLst>
          </p:cNvPr>
          <p:cNvSpPr>
            <a:spLocks noGrp="1"/>
          </p:cNvSpPr>
          <p:nvPr>
            <p:ph type="ftr" sz="quarter" idx="10"/>
          </p:nvPr>
        </p:nvSpPr>
        <p:spPr/>
        <p:txBody>
          <a:bodyPr/>
          <a:lstStyle/>
          <a:p>
            <a:r>
              <a:rPr lang="en"/>
              <a:t>Computer network user - course teaching materials</a:t>
            </a:r>
            <a:endParaRPr lang="cs-CZ" dirty="0"/>
          </a:p>
        </p:txBody>
      </p:sp>
      <p:sp>
        <p:nvSpPr>
          <p:cNvPr id="5" name="Zástupný symbol pro číslo snímku 4">
            <a:extLst>
              <a:ext uri="{FF2B5EF4-FFF2-40B4-BE49-F238E27FC236}">
                <a16:creationId xmlns:a16="http://schemas.microsoft.com/office/drawing/2014/main" id="{D2AA272B-4EFF-499E-8A21-810AE5A21082}"/>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75778" name="Nadpis 1"/>
          <p:cNvSpPr>
            <a:spLocks noGrp="1"/>
          </p:cNvSpPr>
          <p:nvPr>
            <p:ph type="title"/>
          </p:nvPr>
        </p:nvSpPr>
        <p:spPr/>
        <p:txBody>
          <a:bodyPr/>
          <a:lstStyle/>
          <a:p>
            <a:r>
              <a:rPr lang="en" altLang="cs-CZ" dirty="0"/>
              <a:t>Services providing authentication</a:t>
            </a:r>
          </a:p>
        </p:txBody>
      </p:sp>
      <p:sp>
        <p:nvSpPr>
          <p:cNvPr id="3" name="Zástupný symbol pro obsah 2"/>
          <p:cNvSpPr>
            <a:spLocks noGrp="1"/>
          </p:cNvSpPr>
          <p:nvPr>
            <p:ph idx="1"/>
          </p:nvPr>
        </p:nvSpPr>
        <p:spPr>
          <a:xfrm>
            <a:off x="720000" y="1692002"/>
            <a:ext cx="10544462" cy="4139998"/>
          </a:xfrm>
        </p:spPr>
        <p:txBody>
          <a:bodyPr>
            <a:noAutofit/>
          </a:bodyPr>
          <a:lstStyle/>
          <a:p>
            <a:pPr marL="342900" indent="-285750">
              <a:lnSpc>
                <a:spcPct val="100000"/>
              </a:lnSpc>
              <a:buFont typeface="Wingdings" panose="05000000000000000000" pitchFamily="2" charset="2"/>
              <a:buChar char="§"/>
              <a:defRPr/>
            </a:pPr>
            <a:r>
              <a:rPr lang="en" sz="1800" dirty="0"/>
              <a:t>Third-party authentication services are also a suitable way to authenticate users.</a:t>
            </a:r>
          </a:p>
          <a:p>
            <a:pPr marL="342900" indent="-285750">
              <a:lnSpc>
                <a:spcPct val="100000"/>
              </a:lnSpc>
              <a:buFont typeface="Wingdings" panose="05000000000000000000" pitchFamily="2" charset="2"/>
              <a:buChar char="§"/>
              <a:defRPr/>
            </a:pPr>
            <a:r>
              <a:rPr lang="en" sz="1800" dirty="0"/>
              <a:t>We set up an account with the provider and then leave the transmission of authentication information to the provider.</a:t>
            </a:r>
          </a:p>
          <a:p>
            <a:pPr marL="342900" indent="-285750">
              <a:lnSpc>
                <a:spcPct val="100000"/>
              </a:lnSpc>
              <a:buFont typeface="Wingdings" panose="05000000000000000000" pitchFamily="2" charset="2"/>
              <a:buChar char="§"/>
              <a:defRPr/>
            </a:pPr>
            <a:r>
              <a:rPr lang="en" sz="1800" dirty="0"/>
              <a:t>The advantage is that we only have to remember one name and password, and in all other services that support it, we will use the login through this provider.</a:t>
            </a:r>
          </a:p>
          <a:p>
            <a:pPr marL="342900" indent="-285750">
              <a:lnSpc>
                <a:spcPct val="100000"/>
              </a:lnSpc>
              <a:buFont typeface="Wingdings" panose="05000000000000000000" pitchFamily="2" charset="2"/>
              <a:buChar char="§"/>
              <a:defRPr/>
            </a:pPr>
            <a:r>
              <a:rPr lang="en" sz="1800" dirty="0"/>
              <a:t>We also have control over what data we pass on and to whom.</a:t>
            </a:r>
          </a:p>
          <a:p>
            <a:pPr marL="342900" indent="-285750">
              <a:lnSpc>
                <a:spcPct val="100000"/>
              </a:lnSpc>
              <a:buFont typeface="Wingdings" panose="05000000000000000000" pitchFamily="2" charset="2"/>
              <a:buChar char="§"/>
              <a:defRPr/>
            </a:pPr>
            <a:endParaRPr lang="cs-CZ" sz="1800" dirty="0"/>
          </a:p>
          <a:p>
            <a:pPr marL="342900" indent="-285750">
              <a:lnSpc>
                <a:spcPct val="100000"/>
              </a:lnSpc>
              <a:buFont typeface="Wingdings" panose="05000000000000000000" pitchFamily="2" charset="2"/>
              <a:buChar char="§"/>
              <a:defRPr/>
            </a:pPr>
            <a:r>
              <a:rPr lang="en" sz="1800" dirty="0" err="1"/>
              <a:t>mojeID </a:t>
            </a:r>
            <a:r>
              <a:rPr lang="en" sz="1800" dirty="0"/>
              <a:t>( </a:t>
            </a:r>
            <a:r>
              <a:rPr lang="en" sz="1800" dirty="0">
                <a:hlinkClick r:id="rId2"/>
              </a:rPr>
              <a:t>www.mojeid.cz ) </a:t>
            </a:r>
            <a:r>
              <a:rPr lang="en" sz="1800" dirty="0"/>
              <a:t>is </a:t>
            </a:r>
            <a:r>
              <a:rPr lang="en" sz="1800" dirty="0" err="1"/>
              <a:t>a widespread </a:t>
            </a:r>
            <a:r>
              <a:rPr lang="en" sz="1800" dirty="0"/>
              <a:t>and trusted provider , which can also be used to log in to state administration websites, the Citizen Portal, etc.</a:t>
            </a:r>
            <a:endParaRPr lang="cs-CZ" sz="1600" dirty="0"/>
          </a:p>
        </p:txBody>
      </p:sp>
    </p:spTree>
    <p:extLst>
      <p:ext uri="{BB962C8B-B14F-4D97-AF65-F5344CB8AC3E}">
        <p14:creationId xmlns:p14="http://schemas.microsoft.com/office/powerpoint/2010/main" val="21624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3</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Computer security</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p:txBody>
          <a:bodyPr/>
          <a:lstStyle/>
          <a:p>
            <a:pPr>
              <a:lnSpc>
                <a:spcPct val="150000"/>
              </a:lnSpc>
              <a:buFont typeface="Wingdings" panose="05000000000000000000" pitchFamily="2" charset="2"/>
              <a:buChar char="§"/>
            </a:pPr>
            <a:r>
              <a:rPr lang="en" sz="1800" dirty="0"/>
              <a:t>is part of information security</a:t>
            </a:r>
          </a:p>
          <a:p>
            <a:pPr>
              <a:lnSpc>
                <a:spcPct val="150000"/>
              </a:lnSpc>
              <a:buFont typeface="Wingdings" panose="05000000000000000000" pitchFamily="2" charset="2"/>
              <a:buChar char="§"/>
            </a:pPr>
            <a:r>
              <a:rPr lang="en" sz="1800" dirty="0"/>
              <a:t>deals with the part of security that is related to ICT</a:t>
            </a:r>
          </a:p>
          <a:p>
            <a:pPr lvl="1">
              <a:lnSpc>
                <a:spcPct val="150000"/>
              </a:lnSpc>
              <a:buFont typeface="Wingdings" panose="05000000000000000000" pitchFamily="2" charset="2"/>
              <a:buChar char="§"/>
            </a:pPr>
            <a:r>
              <a:rPr lang="en" sz="1400" dirty="0"/>
              <a:t>Network security</a:t>
            </a:r>
          </a:p>
          <a:p>
            <a:pPr lvl="1">
              <a:lnSpc>
                <a:spcPct val="150000"/>
              </a:lnSpc>
              <a:buFont typeface="Wingdings" panose="05000000000000000000" pitchFamily="2" charset="2"/>
              <a:buChar char="§"/>
            </a:pPr>
            <a:r>
              <a:rPr lang="en" sz="1400" dirty="0"/>
              <a:t>Internet security</a:t>
            </a:r>
          </a:p>
          <a:p>
            <a:pPr lvl="1">
              <a:lnSpc>
                <a:spcPct val="150000"/>
              </a:lnSpc>
              <a:buFont typeface="Wingdings" panose="05000000000000000000" pitchFamily="2" charset="2"/>
              <a:buChar char="§"/>
            </a:pPr>
            <a:r>
              <a:rPr lang="en" sz="1400" dirty="0"/>
              <a:t>Security of end devices</a:t>
            </a:r>
          </a:p>
          <a:p>
            <a:pPr lvl="1">
              <a:lnSpc>
                <a:spcPct val="150000"/>
              </a:lnSpc>
              <a:buFont typeface="Wingdings" panose="05000000000000000000" pitchFamily="2" charset="2"/>
              <a:buChar char="§"/>
            </a:pPr>
            <a:r>
              <a:rPr lang="en" sz="1400" dirty="0"/>
              <a:t>Cryptography (PKI and certification authorities, e-signature, e-archiving)</a:t>
            </a:r>
          </a:p>
          <a:p>
            <a:pPr lvl="1">
              <a:lnSpc>
                <a:spcPct val="150000"/>
              </a:lnSpc>
              <a:buFont typeface="Wingdings" panose="05000000000000000000" pitchFamily="2" charset="2"/>
              <a:buChar char="§"/>
            </a:pPr>
            <a:r>
              <a:rPr lang="en" sz="1400" dirty="0"/>
              <a:t>Special means (wiretapping, surveillance)</a:t>
            </a:r>
          </a:p>
          <a:p>
            <a:pPr>
              <a:lnSpc>
                <a:spcPct val="150000"/>
              </a:lnSpc>
              <a:buFont typeface="Wingdings" panose="05000000000000000000" pitchFamily="2" charset="2"/>
              <a:buChar char="§"/>
            </a:pPr>
            <a:r>
              <a:rPr lang="en" sz="1800" dirty="0"/>
              <a:t>the goal is</a:t>
            </a:r>
          </a:p>
          <a:p>
            <a:pPr lvl="1">
              <a:lnSpc>
                <a:spcPct val="150000"/>
              </a:lnSpc>
              <a:buFont typeface="Wingdings" panose="05000000000000000000" pitchFamily="2" charset="2"/>
              <a:buChar char="§"/>
            </a:pPr>
            <a:r>
              <a:rPr lang="en" sz="1400" dirty="0"/>
              <a:t>prevent computer attacks</a:t>
            </a:r>
          </a:p>
          <a:p>
            <a:pPr lvl="1">
              <a:lnSpc>
                <a:spcPct val="150000"/>
              </a:lnSpc>
              <a:buFont typeface="Wingdings" panose="05000000000000000000" pitchFamily="2" charset="2"/>
              <a:buChar char="§"/>
            </a:pPr>
            <a:r>
              <a:rPr lang="en" sz="1400" dirty="0"/>
              <a:t>ensure safe operation</a:t>
            </a:r>
          </a:p>
          <a:p>
            <a:pPr lvl="1">
              <a:lnSpc>
                <a:spcPct val="150000"/>
              </a:lnSpc>
              <a:buFont typeface="Wingdings" panose="05000000000000000000" pitchFamily="2" charset="2"/>
              <a:buChar char="§"/>
            </a:pPr>
            <a:r>
              <a:rPr lang="en" sz="1400" dirty="0"/>
              <a:t>limit the likelihood of risks occurring</a:t>
            </a:r>
          </a:p>
        </p:txBody>
      </p:sp>
    </p:spTree>
    <p:extLst>
      <p:ext uri="{BB962C8B-B14F-4D97-AF65-F5344CB8AC3E}">
        <p14:creationId xmlns:p14="http://schemas.microsoft.com/office/powerpoint/2010/main" val="1159549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AFB70A-70B7-4386-BEA0-223167F15848}"/>
              </a:ext>
            </a:extLst>
          </p:cNvPr>
          <p:cNvSpPr>
            <a:spLocks noGrp="1"/>
          </p:cNvSpPr>
          <p:nvPr>
            <p:ph type="ftr" sz="quarter" idx="10"/>
          </p:nvPr>
        </p:nvSpPr>
        <p:spPr/>
        <p:txBody>
          <a:bodyPr/>
          <a:lstStyle/>
          <a:p>
            <a:r>
              <a:rPr lang="en"/>
              <a:t>Computer network user - course teaching materials</a:t>
            </a:r>
            <a:endParaRPr lang="cs-CZ" dirty="0"/>
          </a:p>
        </p:txBody>
      </p:sp>
      <p:sp>
        <p:nvSpPr>
          <p:cNvPr id="4" name="Zástupný symbol pro číslo snímku 3">
            <a:extLst>
              <a:ext uri="{FF2B5EF4-FFF2-40B4-BE49-F238E27FC236}">
                <a16:creationId xmlns:a16="http://schemas.microsoft.com/office/drawing/2014/main" id="{DB11877F-8312-4D2C-8E8D-ACD0BB28806F}"/>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75778" name="Nadpis 1"/>
          <p:cNvSpPr>
            <a:spLocks noGrp="1"/>
          </p:cNvSpPr>
          <p:nvPr>
            <p:ph type="title"/>
          </p:nvPr>
        </p:nvSpPr>
        <p:spPr/>
        <p:txBody>
          <a:bodyPr/>
          <a:lstStyle/>
          <a:p>
            <a:r>
              <a:rPr lang="en" altLang="cs-CZ" dirty="0"/>
              <a:t>Breach of protection - what we are at risk of</a:t>
            </a:r>
          </a:p>
        </p:txBody>
      </p:sp>
      <p:sp>
        <p:nvSpPr>
          <p:cNvPr id="3" name="Zástupný symbol pro obsah 2"/>
          <p:cNvSpPr>
            <a:spLocks noGrp="1"/>
          </p:cNvSpPr>
          <p:nvPr>
            <p:ph idx="1"/>
          </p:nvPr>
        </p:nvSpPr>
        <p:spPr/>
        <p:txBody>
          <a:bodyPr>
            <a:noAutofit/>
          </a:bodyPr>
          <a:lstStyle/>
          <a:p>
            <a:pPr marL="57150" indent="0">
              <a:buNone/>
              <a:defRPr/>
            </a:pPr>
            <a:r>
              <a:rPr lang="en" sz="1600" dirty="0"/>
              <a:t>A breach of protection may result in loss or unavailability of data:</a:t>
            </a:r>
          </a:p>
          <a:p>
            <a:pPr marL="342900" indent="-285750">
              <a:buFont typeface="Wingdings" panose="05000000000000000000" pitchFamily="2" charset="2"/>
              <a:buChar char="§"/>
              <a:defRPr/>
            </a:pPr>
            <a:r>
              <a:rPr lang="en" sz="1600" dirty="0"/>
              <a:t>caused by inattention or carelessness (they can be prevented):</a:t>
            </a:r>
          </a:p>
          <a:p>
            <a:pPr marL="594900" lvl="1" indent="-285750">
              <a:buFont typeface="Wingdings" panose="05000000000000000000" pitchFamily="2" charset="2"/>
              <a:buChar char="§"/>
              <a:defRPr/>
            </a:pPr>
            <a:r>
              <a:rPr lang="en" sz="1600" dirty="0"/>
              <a:t>loss of information</a:t>
            </a:r>
          </a:p>
          <a:p>
            <a:pPr marL="594900" lvl="1" indent="-285750">
              <a:buFont typeface="Wingdings" panose="05000000000000000000" pitchFamily="2" charset="2"/>
              <a:buChar char="§"/>
              <a:defRPr/>
            </a:pPr>
            <a:r>
              <a:rPr lang="en" sz="1600" dirty="0"/>
              <a:t>unavailability of information</a:t>
            </a:r>
          </a:p>
          <a:p>
            <a:pPr marL="342900" indent="-285750">
              <a:buFont typeface="Wingdings" panose="05000000000000000000" pitchFamily="2" charset="2"/>
              <a:buChar char="§"/>
              <a:defRPr/>
            </a:pPr>
            <a:r>
              <a:rPr lang="en" sz="1600" dirty="0"/>
              <a:t>caused by a third party (attacker, thief):</a:t>
            </a:r>
          </a:p>
          <a:p>
            <a:pPr marL="594900" lvl="1" indent="-285750">
              <a:buFont typeface="Wingdings" panose="05000000000000000000" pitchFamily="2" charset="2"/>
              <a:buChar char="§"/>
              <a:defRPr/>
            </a:pPr>
            <a:r>
              <a:rPr lang="en" sz="1600" dirty="0"/>
              <a:t>data theft</a:t>
            </a:r>
          </a:p>
          <a:p>
            <a:pPr marL="594900" lvl="1" indent="-285750">
              <a:buFont typeface="Wingdings" panose="05000000000000000000" pitchFamily="2" charset="2"/>
              <a:buChar char="§"/>
              <a:defRPr/>
            </a:pPr>
            <a:r>
              <a:rPr lang="en" sz="1600" dirty="0"/>
              <a:t>misuse of data</a:t>
            </a:r>
          </a:p>
          <a:p>
            <a:pPr marL="342900" indent="-285750">
              <a:buFont typeface="Wingdings" panose="05000000000000000000" pitchFamily="2" charset="2"/>
              <a:buChar char="§"/>
              <a:defRPr/>
            </a:pPr>
            <a:endParaRPr lang="cs-CZ" sz="1800" dirty="0"/>
          </a:p>
          <a:p>
            <a:pPr marL="57150" indent="0">
              <a:buNone/>
              <a:defRPr/>
            </a:pPr>
            <a:endParaRPr lang="cs-CZ" sz="1800" dirty="0"/>
          </a:p>
          <a:p>
            <a:pPr marL="57150" indent="0">
              <a:buNone/>
              <a:defRPr/>
            </a:pPr>
            <a:endParaRPr lang="cs-CZ" sz="1800" dirty="0"/>
          </a:p>
        </p:txBody>
      </p:sp>
    </p:spTree>
    <p:extLst>
      <p:ext uri="{BB962C8B-B14F-4D97-AF65-F5344CB8AC3E}">
        <p14:creationId xmlns:p14="http://schemas.microsoft.com/office/powerpoint/2010/main" val="2121390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31</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Problem situations - accidental data leakage</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p:txBody>
          <a:bodyPr/>
          <a:lstStyle/>
          <a:p>
            <a:pPr marL="72000" indent="0">
              <a:lnSpc>
                <a:spcPct val="150000"/>
              </a:lnSpc>
              <a:buNone/>
            </a:pPr>
            <a:r>
              <a:rPr lang="en" sz="1600" dirty="0"/>
              <a:t>Caused by inattention or carelessness (they can be prevented):</a:t>
            </a:r>
          </a:p>
          <a:p>
            <a:pPr>
              <a:lnSpc>
                <a:spcPct val="150000"/>
              </a:lnSpc>
              <a:buFont typeface="Wingdings" panose="05000000000000000000" pitchFamily="2" charset="2"/>
              <a:buChar char="§"/>
            </a:pPr>
            <a:endParaRPr lang="cs-CZ" sz="1600" dirty="0"/>
          </a:p>
          <a:p>
            <a:pPr>
              <a:lnSpc>
                <a:spcPct val="150000"/>
              </a:lnSpc>
              <a:buFont typeface="Wingdings" panose="05000000000000000000" pitchFamily="2" charset="2"/>
              <a:buChar char="§"/>
            </a:pPr>
            <a:r>
              <a:rPr lang="en" sz="1600" dirty="0"/>
              <a:t>loss of information</a:t>
            </a:r>
          </a:p>
          <a:p>
            <a:pPr lvl="1">
              <a:lnSpc>
                <a:spcPct val="150000"/>
              </a:lnSpc>
              <a:buFont typeface="Wingdings" panose="05000000000000000000" pitchFamily="2" charset="2"/>
              <a:buChar char="§"/>
            </a:pPr>
            <a:r>
              <a:rPr lang="en" sz="1600" dirty="0"/>
              <a:t>occurs in the event of technical failure (for example, disk failure), or deletion or shredding by the user (by mistake)</a:t>
            </a:r>
          </a:p>
          <a:p>
            <a:pPr lvl="1">
              <a:lnSpc>
                <a:spcPct val="150000"/>
              </a:lnSpc>
              <a:buFont typeface="Wingdings" panose="05000000000000000000" pitchFamily="2" charset="2"/>
              <a:buChar char="§"/>
            </a:pPr>
            <a:r>
              <a:rPr lang="en" sz="1600" dirty="0"/>
              <a:t>neither you nor anyone else has the information –&gt; they cease to exist</a:t>
            </a:r>
            <a:endParaRPr lang="cs-CZ" sz="1600" dirty="0"/>
          </a:p>
          <a:p>
            <a:pPr lvl="1">
              <a:lnSpc>
                <a:spcPct val="150000"/>
              </a:lnSpc>
              <a:buFont typeface="Wingdings" panose="05000000000000000000" pitchFamily="2" charset="2"/>
              <a:buChar char="§"/>
            </a:pPr>
            <a:r>
              <a:rPr lang="en" sz="1600" dirty="0"/>
              <a:t>the only protection is regular backups</a:t>
            </a:r>
          </a:p>
          <a:p>
            <a:pPr lvl="1">
              <a:lnSpc>
                <a:spcPct val="150000"/>
              </a:lnSpc>
              <a:buFont typeface="Wingdings" panose="05000000000000000000" pitchFamily="2" charset="2"/>
              <a:buChar char="§"/>
            </a:pPr>
            <a:r>
              <a:rPr lang="en" sz="1600" dirty="0"/>
              <a:t>the consequences of data loss are individual, depending on the nature of the data.</a:t>
            </a:r>
          </a:p>
          <a:p>
            <a:pPr lvl="1">
              <a:lnSpc>
                <a:spcPct val="150000"/>
              </a:lnSpc>
              <a:buFont typeface="Wingdings" panose="05000000000000000000" pitchFamily="2" charset="2"/>
              <a:buChar char="§"/>
            </a:pPr>
            <a:endParaRPr lang="cs-CZ" sz="1600" dirty="0"/>
          </a:p>
          <a:p>
            <a:pPr>
              <a:lnSpc>
                <a:spcPct val="150000"/>
              </a:lnSpc>
              <a:buFont typeface="Wingdings" panose="05000000000000000000" pitchFamily="2" charset="2"/>
              <a:buChar char="§"/>
            </a:pPr>
            <a:r>
              <a:rPr lang="en" sz="1600" dirty="0"/>
              <a:t>unavailability of information</a:t>
            </a:r>
          </a:p>
          <a:p>
            <a:pPr lvl="1">
              <a:lnSpc>
                <a:spcPct val="150000"/>
              </a:lnSpc>
              <a:buFont typeface="Wingdings" panose="05000000000000000000" pitchFamily="2" charset="2"/>
              <a:buChar char="§"/>
            </a:pPr>
            <a:r>
              <a:rPr lang="en" sz="1600" dirty="0"/>
              <a:t>we do not have access to the storage location (we are </a:t>
            </a:r>
            <a:r>
              <a:rPr lang="en" sz="1600" dirty="0" err="1"/>
              <a:t>offline </a:t>
            </a:r>
            <a:r>
              <a:rPr lang="en" sz="1600" dirty="0"/>
              <a:t>), or we have lost access data (password, key)</a:t>
            </a:r>
          </a:p>
          <a:p>
            <a:pPr lvl="1">
              <a:lnSpc>
                <a:spcPct val="150000"/>
              </a:lnSpc>
              <a:buFont typeface="Wingdings" panose="05000000000000000000" pitchFamily="2" charset="2"/>
              <a:buChar char="§"/>
            </a:pPr>
            <a:r>
              <a:rPr lang="en" sz="1600" dirty="0"/>
              <a:t>the main protection is regular backups</a:t>
            </a:r>
          </a:p>
          <a:p>
            <a:pPr lvl="1">
              <a:lnSpc>
                <a:spcPct val="150000"/>
              </a:lnSpc>
              <a:buFont typeface="Wingdings" panose="05000000000000000000" pitchFamily="2" charset="2"/>
              <a:buChar char="§"/>
            </a:pPr>
            <a:r>
              <a:rPr lang="en" sz="1600" dirty="0"/>
              <a:t>secondary protection in some cases can be a backup access path (or access backup)</a:t>
            </a:r>
          </a:p>
          <a:p>
            <a:pPr marL="324000" lvl="1" indent="0">
              <a:lnSpc>
                <a:spcPct val="150000"/>
              </a:lnSpc>
              <a:buNone/>
            </a:pPr>
            <a:endParaRPr lang="cs-CZ" sz="1600" dirty="0"/>
          </a:p>
        </p:txBody>
      </p:sp>
    </p:spTree>
    <p:extLst>
      <p:ext uri="{BB962C8B-B14F-4D97-AF65-F5344CB8AC3E}">
        <p14:creationId xmlns:p14="http://schemas.microsoft.com/office/powerpoint/2010/main" val="3604670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32</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Problem situations - data leakage by attack</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p:txBody>
          <a:bodyPr/>
          <a:lstStyle/>
          <a:p>
            <a:pPr marL="72000" indent="0">
              <a:lnSpc>
                <a:spcPct val="150000"/>
              </a:lnSpc>
              <a:buNone/>
            </a:pPr>
            <a:r>
              <a:rPr lang="en" sz="1800" dirty="0"/>
              <a:t>Caused by a third party (attacker, thief):</a:t>
            </a:r>
          </a:p>
          <a:p>
            <a:pPr>
              <a:lnSpc>
                <a:spcPct val="150000"/>
              </a:lnSpc>
              <a:buFont typeface="Wingdings" panose="05000000000000000000" pitchFamily="2" charset="2"/>
              <a:buChar char="§"/>
            </a:pPr>
            <a:r>
              <a:rPr lang="en" sz="1600" dirty="0"/>
              <a:t>data theft</a:t>
            </a:r>
          </a:p>
          <a:p>
            <a:pPr lvl="1">
              <a:lnSpc>
                <a:spcPct val="150000"/>
              </a:lnSpc>
              <a:buFont typeface="Wingdings" panose="05000000000000000000" pitchFamily="2" charset="2"/>
              <a:buChar char="§"/>
            </a:pPr>
            <a:r>
              <a:rPr lang="en" sz="1600" dirty="0"/>
              <a:t>occurs during data theft or a ransomware attack</a:t>
            </a:r>
          </a:p>
          <a:p>
            <a:pPr lvl="1">
              <a:lnSpc>
                <a:spcPct val="150000"/>
              </a:lnSpc>
              <a:buFont typeface="Wingdings" panose="05000000000000000000" pitchFamily="2" charset="2"/>
              <a:buChar char="§"/>
            </a:pPr>
            <a:r>
              <a:rPr lang="en" sz="1600" dirty="0"/>
              <a:t>availability protection is regular backups</a:t>
            </a:r>
          </a:p>
          <a:p>
            <a:pPr lvl="1">
              <a:lnSpc>
                <a:spcPct val="150000"/>
              </a:lnSpc>
              <a:buFont typeface="Wingdings" panose="05000000000000000000" pitchFamily="2" charset="2"/>
              <a:buChar char="§"/>
            </a:pPr>
            <a:r>
              <a:rPr lang="en" sz="1600" dirty="0"/>
              <a:t>protection against abuse is the security of data carriers (encryption or password - external disk, </a:t>
            </a:r>
            <a:r>
              <a:rPr lang="en" sz="1600" dirty="0" err="1"/>
              <a:t>flash </a:t>
            </a:r>
            <a:r>
              <a:rPr lang="en" sz="1600" dirty="0"/>
              <a:t>disk, telephone, ...)</a:t>
            </a:r>
          </a:p>
          <a:p>
            <a:pPr lvl="1">
              <a:lnSpc>
                <a:spcPct val="150000"/>
              </a:lnSpc>
              <a:buFont typeface="Wingdings" panose="05000000000000000000" pitchFamily="2" charset="2"/>
              <a:buChar char="§"/>
            </a:pPr>
            <a:r>
              <a:rPr lang="en" sz="1600" dirty="0"/>
              <a:t>there is a possibility of data misuse</a:t>
            </a:r>
          </a:p>
          <a:p>
            <a:pPr lvl="1">
              <a:lnSpc>
                <a:spcPct val="150000"/>
              </a:lnSpc>
              <a:buFont typeface="Wingdings" panose="05000000000000000000" pitchFamily="2" charset="2"/>
              <a:buChar char="§"/>
            </a:pPr>
            <a:endParaRPr lang="cs-CZ" sz="1600" dirty="0"/>
          </a:p>
          <a:p>
            <a:pPr>
              <a:lnSpc>
                <a:spcPct val="150000"/>
              </a:lnSpc>
              <a:buFont typeface="Wingdings" panose="05000000000000000000" pitchFamily="2" charset="2"/>
              <a:buChar char="§"/>
            </a:pPr>
            <a:r>
              <a:rPr lang="en" sz="1600" dirty="0"/>
              <a:t>misuse of data</a:t>
            </a:r>
          </a:p>
          <a:p>
            <a:pPr lvl="1">
              <a:lnSpc>
                <a:spcPct val="150000"/>
              </a:lnSpc>
              <a:buFont typeface="Wingdings" panose="05000000000000000000" pitchFamily="2" charset="2"/>
              <a:buChar char="§"/>
            </a:pPr>
            <a:r>
              <a:rPr lang="en" sz="1600" dirty="0"/>
              <a:t>occurs when data is stolen or actively attacked by an attacker</a:t>
            </a:r>
          </a:p>
          <a:p>
            <a:pPr lvl="1">
              <a:lnSpc>
                <a:spcPct val="150000"/>
              </a:lnSpc>
              <a:buFont typeface="Wingdings" panose="05000000000000000000" pitchFamily="2" charset="2"/>
              <a:buChar char="§"/>
            </a:pPr>
            <a:r>
              <a:rPr lang="en" sz="1600" dirty="0"/>
              <a:t>we do not physically lose data as such</a:t>
            </a:r>
          </a:p>
          <a:p>
            <a:pPr lvl="1">
              <a:lnSpc>
                <a:spcPct val="150000"/>
              </a:lnSpc>
              <a:buFont typeface="Wingdings" panose="05000000000000000000" pitchFamily="2" charset="2"/>
              <a:buChar char="§"/>
            </a:pPr>
            <a:r>
              <a:rPr lang="en" sz="1600" dirty="0"/>
              <a:t>if the data </a:t>
            </a:r>
            <a:r>
              <a:rPr lang="en" sz="1600" dirty="0" err="1"/>
              <a:t>is misused, </a:t>
            </a:r>
            <a:r>
              <a:rPr lang="en" sz="1600" dirty="0"/>
              <a:t>its value decreases and the information can be used against us</a:t>
            </a:r>
          </a:p>
          <a:p>
            <a:pPr lvl="1">
              <a:lnSpc>
                <a:spcPct val="150000"/>
              </a:lnSpc>
              <a:buFont typeface="Wingdings" panose="05000000000000000000" pitchFamily="2" charset="2"/>
              <a:buChar char="§"/>
            </a:pPr>
            <a:endParaRPr lang="cs-CZ" sz="1000" dirty="0"/>
          </a:p>
        </p:txBody>
      </p:sp>
    </p:spTree>
    <p:extLst>
      <p:ext uri="{BB962C8B-B14F-4D97-AF65-F5344CB8AC3E}">
        <p14:creationId xmlns:p14="http://schemas.microsoft.com/office/powerpoint/2010/main" val="1437691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33</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Problematic situations - what threatens us</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a:xfrm>
            <a:off x="720000" y="1289980"/>
            <a:ext cx="10753200" cy="4938019"/>
          </a:xfrm>
        </p:spPr>
        <p:txBody>
          <a:bodyPr/>
          <a:lstStyle/>
          <a:p>
            <a:pPr>
              <a:lnSpc>
                <a:spcPct val="150000"/>
              </a:lnSpc>
              <a:buFont typeface="Wingdings" panose="05000000000000000000" pitchFamily="2" charset="2"/>
              <a:buChar char="§"/>
            </a:pPr>
            <a:r>
              <a:rPr lang="en" sz="1800" dirty="0"/>
              <a:t>Direct financial loss (theft of money from an account via a credit card)</a:t>
            </a:r>
          </a:p>
          <a:p>
            <a:pPr lvl="1">
              <a:lnSpc>
                <a:spcPct val="150000"/>
              </a:lnSpc>
              <a:buFont typeface="Wingdings" panose="05000000000000000000" pitchFamily="2" charset="2"/>
              <a:buChar char="§"/>
            </a:pPr>
            <a:r>
              <a:rPr lang="en" sz="1600" dirty="0"/>
              <a:t>Correct setting of limits on the card</a:t>
            </a:r>
          </a:p>
          <a:p>
            <a:pPr lvl="1">
              <a:lnSpc>
                <a:spcPct val="150000"/>
              </a:lnSpc>
              <a:buFont typeface="Wingdings" panose="05000000000000000000" pitchFamily="2" charset="2"/>
              <a:buChar char="§"/>
            </a:pPr>
            <a:r>
              <a:rPr lang="en" sz="1600" dirty="0"/>
              <a:t>Authorization of all operations through the second factor</a:t>
            </a:r>
          </a:p>
          <a:p>
            <a:pPr>
              <a:lnSpc>
                <a:spcPct val="150000"/>
              </a:lnSpc>
              <a:buFont typeface="Wingdings" panose="05000000000000000000" pitchFamily="2" charset="2"/>
              <a:buChar char="§"/>
            </a:pPr>
            <a:r>
              <a:rPr lang="en" sz="1800" dirty="0"/>
              <a:t>Police prosecution (accusation of using a PC for illegal activities)</a:t>
            </a:r>
          </a:p>
          <a:p>
            <a:pPr>
              <a:lnSpc>
                <a:spcPct val="150000"/>
              </a:lnSpc>
              <a:buFont typeface="Wingdings" panose="05000000000000000000" pitchFamily="2" charset="2"/>
              <a:buChar char="§"/>
            </a:pPr>
            <a:r>
              <a:rPr lang="en" sz="1800" dirty="0"/>
              <a:t>Problems at work (blocked email, VPN, ...)</a:t>
            </a:r>
          </a:p>
          <a:p>
            <a:pPr>
              <a:lnSpc>
                <a:spcPct val="150000"/>
              </a:lnSpc>
              <a:buFont typeface="Wingdings" panose="05000000000000000000" pitchFamily="2" charset="2"/>
              <a:buChar char="§"/>
            </a:pPr>
            <a:r>
              <a:rPr lang="en" sz="1800" dirty="0"/>
              <a:t>Blackmail and discrediting (publication of sensitive information, photos, e-mails...)</a:t>
            </a:r>
          </a:p>
          <a:p>
            <a:pPr>
              <a:lnSpc>
                <a:spcPct val="150000"/>
              </a:lnSpc>
              <a:buFont typeface="Wingdings" panose="05000000000000000000" pitchFamily="2" charset="2"/>
              <a:buChar char="§"/>
            </a:pPr>
            <a:r>
              <a:rPr lang="en" sz="1800" dirty="0"/>
              <a:t>Data Loss ( </a:t>
            </a:r>
            <a:r>
              <a:rPr lang="en" sz="1800" dirty="0" err="1"/>
              <a:t>RansomWare </a:t>
            </a:r>
            <a:r>
              <a:rPr lang="en" sz="1800" dirty="0"/>
              <a:t>)</a:t>
            </a:r>
          </a:p>
          <a:p>
            <a:pPr lvl="1">
              <a:lnSpc>
                <a:spcPct val="150000"/>
              </a:lnSpc>
              <a:buFont typeface="Wingdings" panose="05000000000000000000" pitchFamily="2" charset="2"/>
              <a:buChar char="§"/>
            </a:pPr>
            <a:r>
              <a:rPr lang="en" sz="1800" dirty="0" err="1"/>
              <a:t>WannaCry </a:t>
            </a:r>
            <a:r>
              <a:rPr lang="en" sz="1800" dirty="0"/>
              <a:t>(May 2017)</a:t>
            </a:r>
          </a:p>
          <a:p>
            <a:pPr lvl="1">
              <a:lnSpc>
                <a:spcPct val="150000"/>
              </a:lnSpc>
              <a:buFont typeface="Wingdings" panose="05000000000000000000" pitchFamily="2" charset="2"/>
              <a:buChar char="§"/>
            </a:pPr>
            <a:r>
              <a:rPr lang="en" sz="1800" dirty="0"/>
              <a:t>Benešov Hospital (December 2019)</a:t>
            </a:r>
          </a:p>
          <a:p>
            <a:pPr lvl="2">
              <a:lnSpc>
                <a:spcPct val="150000"/>
              </a:lnSpc>
            </a:pPr>
            <a:r>
              <a:rPr lang="en" sz="1400" dirty="0"/>
              <a:t>In a ransomware attack on a hospital in Benešov at the end of 2019, the network drives of all devices in the network were encrypted and the hospital was out of order for more than 3 weeks.</a:t>
            </a:r>
          </a:p>
          <a:p>
            <a:pPr lvl="1">
              <a:lnSpc>
                <a:spcPct val="150000"/>
              </a:lnSpc>
              <a:buFont typeface="Wingdings" panose="05000000000000000000" pitchFamily="2" charset="2"/>
              <a:buChar char="§"/>
            </a:pPr>
            <a:r>
              <a:rPr lang="en" sz="1800" dirty="0"/>
              <a:t>FN Brno – </a:t>
            </a:r>
            <a:r>
              <a:rPr lang="en" sz="1400" dirty="0"/>
              <a:t>in 2020, FN Brno experienced a similar attack, vital hospital systems were shut down, operations were postponed, and there were large financial losses.</a:t>
            </a:r>
          </a:p>
          <a:p>
            <a:pPr lvl="2">
              <a:lnSpc>
                <a:spcPct val="150000"/>
              </a:lnSpc>
              <a:buFont typeface="Wingdings" panose="05000000000000000000" pitchFamily="2" charset="2"/>
              <a:buChar char="§"/>
            </a:pPr>
            <a:endParaRPr lang="cs-CZ" sz="1400" dirty="0"/>
          </a:p>
        </p:txBody>
      </p:sp>
    </p:spTree>
    <p:extLst>
      <p:ext uri="{BB962C8B-B14F-4D97-AF65-F5344CB8AC3E}">
        <p14:creationId xmlns:p14="http://schemas.microsoft.com/office/powerpoint/2010/main" val="41886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4</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Computer security</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p:txBody>
          <a:bodyPr/>
          <a:lstStyle/>
          <a:p>
            <a:pPr>
              <a:lnSpc>
                <a:spcPct val="150000"/>
              </a:lnSpc>
              <a:buFont typeface="Wingdings" panose="05000000000000000000" pitchFamily="2" charset="2"/>
              <a:buChar char="§"/>
            </a:pPr>
            <a:r>
              <a:rPr lang="cs-CZ" sz="1800" dirty="0"/>
              <a:t>R</a:t>
            </a:r>
            <a:r>
              <a:rPr lang="en" sz="1800" dirty="0"/>
              <a:t>elates to:</a:t>
            </a:r>
          </a:p>
          <a:p>
            <a:pPr lvl="1">
              <a:lnSpc>
                <a:spcPct val="150000"/>
              </a:lnSpc>
              <a:buFont typeface="Wingdings" panose="05000000000000000000" pitchFamily="2" charset="2"/>
              <a:buChar char="§"/>
            </a:pPr>
            <a:r>
              <a:rPr lang="en" sz="1400" dirty="0"/>
              <a:t>end devices, (personal computers, mobile devices)</a:t>
            </a:r>
          </a:p>
          <a:p>
            <a:pPr lvl="1">
              <a:lnSpc>
                <a:spcPct val="150000"/>
              </a:lnSpc>
              <a:buFont typeface="Wingdings" panose="05000000000000000000" pitchFamily="2" charset="2"/>
              <a:buChar char="§"/>
            </a:pPr>
            <a:r>
              <a:rPr lang="en" sz="1400" dirty="0"/>
              <a:t>all other parts of the IT infrastructure, especially servers and computer networks.</a:t>
            </a:r>
          </a:p>
          <a:p>
            <a:pPr lvl="1">
              <a:lnSpc>
                <a:spcPct val="150000"/>
              </a:lnSpc>
              <a:buFont typeface="Wingdings" panose="05000000000000000000" pitchFamily="2" charset="2"/>
              <a:buChar char="§"/>
            </a:pPr>
            <a:endParaRPr lang="cs-CZ" sz="1400" dirty="0"/>
          </a:p>
          <a:p>
            <a:pPr>
              <a:lnSpc>
                <a:spcPct val="150000"/>
              </a:lnSpc>
              <a:buFont typeface="Wingdings" panose="05000000000000000000" pitchFamily="2" charset="2"/>
              <a:buChar char="§"/>
            </a:pPr>
            <a:r>
              <a:rPr lang="en" sz="1800" dirty="0"/>
              <a:t>includes roughly the following activities:</a:t>
            </a:r>
          </a:p>
          <a:p>
            <a:pPr lvl="1">
              <a:lnSpc>
                <a:spcPct val="150000"/>
              </a:lnSpc>
              <a:buFont typeface="Wingdings" panose="05000000000000000000" pitchFamily="2" charset="2"/>
              <a:buChar char="§"/>
            </a:pPr>
            <a:r>
              <a:rPr lang="en" sz="1400" dirty="0"/>
              <a:t>Ensuring protection against unauthorized physical manipulation of IT (physical theft)</a:t>
            </a:r>
          </a:p>
          <a:p>
            <a:pPr lvl="1">
              <a:lnSpc>
                <a:spcPct val="150000"/>
              </a:lnSpc>
              <a:buFont typeface="Wingdings" panose="05000000000000000000" pitchFamily="2" charset="2"/>
              <a:buChar char="§"/>
            </a:pPr>
            <a:r>
              <a:rPr lang="en" sz="1400" dirty="0"/>
              <a:t>Data access security (authentication and authorization)</a:t>
            </a:r>
          </a:p>
          <a:p>
            <a:pPr lvl="1">
              <a:lnSpc>
                <a:spcPct val="150000"/>
              </a:lnSpc>
              <a:buFont typeface="Wingdings" panose="05000000000000000000" pitchFamily="2" charset="2"/>
              <a:buChar char="§"/>
            </a:pPr>
            <a:r>
              <a:rPr lang="en" sz="1400" dirty="0"/>
              <a:t>Ensuring protection against unauthorized data manipulation (violation of integrity, confidentiality and availability)</a:t>
            </a:r>
          </a:p>
          <a:p>
            <a:pPr lvl="1">
              <a:lnSpc>
                <a:spcPct val="150000"/>
              </a:lnSpc>
              <a:buFont typeface="Wingdings" panose="05000000000000000000" pitchFamily="2" charset="2"/>
              <a:buChar char="§"/>
            </a:pPr>
            <a:r>
              <a:rPr lang="en" sz="1400" dirty="0"/>
              <a:t>Ensuring data is backed up (recovery plan)</a:t>
            </a:r>
          </a:p>
          <a:p>
            <a:pPr lvl="1">
              <a:lnSpc>
                <a:spcPct val="150000"/>
              </a:lnSpc>
              <a:buFont typeface="Wingdings" panose="05000000000000000000" pitchFamily="2" charset="2"/>
              <a:buChar char="§"/>
            </a:pPr>
            <a:r>
              <a:rPr lang="en" sz="1400" dirty="0"/>
              <a:t>Security of software protection against theft (copyright protection)</a:t>
            </a:r>
          </a:p>
          <a:p>
            <a:pPr lvl="1">
              <a:lnSpc>
                <a:spcPct val="150000"/>
              </a:lnSpc>
              <a:buFont typeface="Wingdings" panose="05000000000000000000" pitchFamily="2" charset="2"/>
              <a:buChar char="§"/>
            </a:pPr>
            <a:r>
              <a:rPr lang="en" sz="1400" dirty="0"/>
              <a:t>Security of communication and data transfer (cryptography)</a:t>
            </a:r>
          </a:p>
        </p:txBody>
      </p:sp>
    </p:spTree>
    <p:extLst>
      <p:ext uri="{BB962C8B-B14F-4D97-AF65-F5344CB8AC3E}">
        <p14:creationId xmlns:p14="http://schemas.microsoft.com/office/powerpoint/2010/main" val="234527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5</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Data security above all else</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p:txBody>
          <a:bodyPr/>
          <a:lstStyle/>
          <a:p>
            <a:pPr>
              <a:lnSpc>
                <a:spcPct val="150000"/>
              </a:lnSpc>
              <a:buFont typeface="Wingdings" panose="05000000000000000000" pitchFamily="2" charset="2"/>
              <a:buChar char="§"/>
            </a:pPr>
            <a:r>
              <a:rPr lang="en" sz="1800" dirty="0"/>
              <a:t>data is the most valuable electronic asset we have</a:t>
            </a:r>
          </a:p>
          <a:p>
            <a:pPr>
              <a:lnSpc>
                <a:spcPct val="150000"/>
              </a:lnSpc>
              <a:buFont typeface="Wingdings" panose="05000000000000000000" pitchFamily="2" charset="2"/>
              <a:buChar char="§"/>
            </a:pPr>
            <a:r>
              <a:rPr lang="en" sz="1800" dirty="0"/>
              <a:t>in order to be used correctly, they must be </a:t>
            </a:r>
            <a:r>
              <a:rPr lang="en" sz="1800" b="1" dirty="0">
                <a:solidFill>
                  <a:srgbClr val="0000DC"/>
                </a:solidFill>
              </a:rPr>
              <a:t>available and only to authorized persons</a:t>
            </a:r>
            <a:endParaRPr lang="cs-CZ" sz="1800" dirty="0">
              <a:solidFill>
                <a:srgbClr val="0000DC"/>
              </a:solidFill>
            </a:endParaRPr>
          </a:p>
          <a:p>
            <a:pPr>
              <a:lnSpc>
                <a:spcPct val="150000"/>
              </a:lnSpc>
              <a:buFont typeface="Wingdings" panose="05000000000000000000" pitchFamily="2" charset="2"/>
              <a:buChar char="§"/>
            </a:pPr>
            <a:r>
              <a:rPr lang="en" sz="1800" dirty="0"/>
              <a:t>in order for them to be protected, they must be secured</a:t>
            </a:r>
          </a:p>
          <a:p>
            <a:pPr lvl="1">
              <a:lnSpc>
                <a:spcPct val="150000"/>
              </a:lnSpc>
              <a:buFont typeface="Wingdings" panose="05000000000000000000" pitchFamily="2" charset="2"/>
              <a:buChar char="§"/>
            </a:pPr>
            <a:r>
              <a:rPr lang="en" sz="1800" dirty="0"/>
              <a:t>so that we don't lose them somehow</a:t>
            </a:r>
          </a:p>
          <a:p>
            <a:pPr lvl="1">
              <a:lnSpc>
                <a:spcPct val="150000"/>
              </a:lnSpc>
              <a:buFont typeface="Wingdings" panose="05000000000000000000" pitchFamily="2" charset="2"/>
              <a:buChar char="§"/>
            </a:pPr>
            <a:r>
              <a:rPr lang="en" sz="1800" dirty="0"/>
              <a:t>so they don't end up in the wrong hands</a:t>
            </a:r>
          </a:p>
          <a:p>
            <a:pPr>
              <a:lnSpc>
                <a:spcPct val="150000"/>
              </a:lnSpc>
              <a:buFont typeface="Wingdings" panose="05000000000000000000" pitchFamily="2" charset="2"/>
              <a:buChar char="§"/>
            </a:pPr>
            <a:r>
              <a:rPr lang="en" sz="1800" dirty="0"/>
              <a:t>but the consequences of the loss are individual, it depends on the nature of the data</a:t>
            </a:r>
          </a:p>
          <a:p>
            <a:pPr lvl="1">
              <a:lnSpc>
                <a:spcPct val="150000"/>
              </a:lnSpc>
              <a:buFont typeface="Wingdings" panose="05000000000000000000" pitchFamily="2" charset="2"/>
              <a:buChar char="§"/>
            </a:pPr>
            <a:r>
              <a:rPr lang="en" sz="1800" dirty="0"/>
              <a:t>if we lose them or our key information is acquired by a competitor, it could also mean the end of our business or operations</a:t>
            </a:r>
          </a:p>
          <a:p>
            <a:pPr lvl="1">
              <a:lnSpc>
                <a:spcPct val="150000"/>
              </a:lnSpc>
              <a:buFont typeface="Wingdings" panose="05000000000000000000" pitchFamily="2" charset="2"/>
              <a:buChar char="§"/>
            </a:pPr>
            <a:r>
              <a:rPr lang="en" sz="1800" dirty="0"/>
              <a:t>when it comes to personal or sensitive data, it can be used to blackmail or compromise the user</a:t>
            </a:r>
          </a:p>
          <a:p>
            <a:pPr>
              <a:buFont typeface="Wingdings" panose="05000000000000000000" pitchFamily="2" charset="2"/>
              <a:buChar char="§"/>
            </a:pPr>
            <a:endParaRPr lang="cs-CZ" sz="1600" dirty="0"/>
          </a:p>
          <a:p>
            <a:pPr>
              <a:buFont typeface="Wingdings" panose="05000000000000000000" pitchFamily="2" charset="2"/>
              <a:buChar char="§"/>
            </a:pPr>
            <a:endParaRPr lang="cs-CZ" sz="1600" dirty="0"/>
          </a:p>
          <a:p>
            <a:pPr>
              <a:buFont typeface="Wingdings" panose="05000000000000000000" pitchFamily="2" charset="2"/>
              <a:buChar char="§"/>
            </a:pPr>
            <a:endParaRPr lang="cs-CZ" sz="1600" dirty="0"/>
          </a:p>
        </p:txBody>
      </p:sp>
    </p:spTree>
    <p:extLst>
      <p:ext uri="{BB962C8B-B14F-4D97-AF65-F5344CB8AC3E}">
        <p14:creationId xmlns:p14="http://schemas.microsoft.com/office/powerpoint/2010/main" val="93439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0AAF19-37DC-45E4-9208-6A56B6910380}"/>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74541DCD-DC7E-42E9-A727-CE6F3242BB12}"/>
              </a:ext>
            </a:extLst>
          </p:cNvPr>
          <p:cNvSpPr>
            <a:spLocks noGrp="1"/>
          </p:cNvSpPr>
          <p:nvPr>
            <p:ph type="sldNum" sz="quarter" idx="11"/>
          </p:nvPr>
        </p:nvSpPr>
        <p:spPr/>
        <p:txBody>
          <a:bodyPr/>
          <a:lstStyle/>
          <a:p>
            <a:fld id="{0DE708CC-0C3F-4567-9698-B54C0F35BD31}" type="slidenum">
              <a:rPr lang="cs-CZ" altLang="cs-CZ" noProof="0" smtClean="0"/>
              <a:pPr/>
              <a:t>6</a:t>
            </a:fld>
            <a:endParaRPr lang="cs-CZ" altLang="cs-CZ" noProof="0" dirty="0"/>
          </a:p>
        </p:txBody>
      </p:sp>
      <p:sp>
        <p:nvSpPr>
          <p:cNvPr id="5" name="Nadpis 4">
            <a:extLst>
              <a:ext uri="{FF2B5EF4-FFF2-40B4-BE49-F238E27FC236}">
                <a16:creationId xmlns:a16="http://schemas.microsoft.com/office/drawing/2014/main" id="{34429CF7-0FC3-4AC0-94EF-82A41C8633C5}"/>
              </a:ext>
            </a:extLst>
          </p:cNvPr>
          <p:cNvSpPr>
            <a:spLocks noGrp="1"/>
          </p:cNvSpPr>
          <p:nvPr>
            <p:ph type="title"/>
          </p:nvPr>
        </p:nvSpPr>
        <p:spPr/>
        <p:txBody>
          <a:bodyPr/>
          <a:lstStyle/>
          <a:p>
            <a:r>
              <a:rPr lang="en" dirty="0"/>
              <a:t>The most common attacks and threats</a:t>
            </a:r>
          </a:p>
        </p:txBody>
      </p:sp>
      <p:sp>
        <p:nvSpPr>
          <p:cNvPr id="6" name="Zástupný obsah 5">
            <a:extLst>
              <a:ext uri="{FF2B5EF4-FFF2-40B4-BE49-F238E27FC236}">
                <a16:creationId xmlns:a16="http://schemas.microsoft.com/office/drawing/2014/main" id="{BAA3D772-8F9F-4574-9950-1A5998DC71E9}"/>
              </a:ext>
            </a:extLst>
          </p:cNvPr>
          <p:cNvSpPr>
            <a:spLocks noGrp="1"/>
          </p:cNvSpPr>
          <p:nvPr>
            <p:ph idx="1"/>
          </p:nvPr>
        </p:nvSpPr>
        <p:spPr/>
        <p:txBody>
          <a:bodyPr/>
          <a:lstStyle/>
          <a:p>
            <a:pPr lvl="1">
              <a:lnSpc>
                <a:spcPct val="150000"/>
              </a:lnSpc>
              <a:buFont typeface="Wingdings" panose="05000000000000000000" pitchFamily="2" charset="2"/>
              <a:buChar char="§"/>
            </a:pPr>
            <a:r>
              <a:rPr lang="en" sz="1600" b="1" dirty="0">
                <a:solidFill>
                  <a:srgbClr val="0000DC"/>
                </a:solidFill>
              </a:rPr>
              <a:t>a virus </a:t>
            </a:r>
            <a:r>
              <a:rPr lang="en" sz="1600" dirty="0"/>
              <a:t>is a malicious program that can spread and operate without the user's knowledge</a:t>
            </a:r>
          </a:p>
          <a:p>
            <a:pPr lvl="1">
              <a:lnSpc>
                <a:spcPct val="150000"/>
              </a:lnSpc>
              <a:buFont typeface="Wingdings" panose="05000000000000000000" pitchFamily="2" charset="2"/>
              <a:buChar char="§"/>
            </a:pPr>
            <a:r>
              <a:rPr lang="en" sz="1600" b="1" dirty="0" err="1">
                <a:solidFill>
                  <a:srgbClr val="0000DC"/>
                </a:solidFill>
              </a:rPr>
              <a:t>phishing </a:t>
            </a:r>
            <a:r>
              <a:rPr lang="en" sz="1600" dirty="0"/>
              <a:t>is an attack that uses social engineering methods to obtain sensitive or login information</a:t>
            </a:r>
          </a:p>
          <a:p>
            <a:pPr lvl="1">
              <a:lnSpc>
                <a:spcPct val="150000"/>
              </a:lnSpc>
              <a:buFont typeface="Wingdings" panose="05000000000000000000" pitchFamily="2" charset="2"/>
              <a:buChar char="§"/>
            </a:pPr>
            <a:r>
              <a:rPr lang="en" sz="1600" b="1" dirty="0" err="1">
                <a:solidFill>
                  <a:srgbClr val="0000DC"/>
                </a:solidFill>
              </a:rPr>
              <a:t>spyware </a:t>
            </a:r>
            <a:r>
              <a:rPr lang="en" sz="1600" dirty="0"/>
              <a:t>is software that sends data from an infected computer without the user's knowledge</a:t>
            </a:r>
          </a:p>
          <a:p>
            <a:pPr lvl="1">
              <a:lnSpc>
                <a:spcPct val="150000"/>
              </a:lnSpc>
              <a:buFont typeface="Wingdings" panose="05000000000000000000" pitchFamily="2" charset="2"/>
              <a:buChar char="§"/>
            </a:pPr>
            <a:r>
              <a:rPr lang="en" sz="1600" b="1" dirty="0" err="1">
                <a:solidFill>
                  <a:srgbClr val="0000DC"/>
                </a:solidFill>
              </a:rPr>
              <a:t>DoS </a:t>
            </a:r>
            <a:r>
              <a:rPr lang="en" sz="1600" b="1" dirty="0">
                <a:solidFill>
                  <a:srgbClr val="0000DC"/>
                </a:solidFill>
              </a:rPr>
              <a:t>and </a:t>
            </a:r>
            <a:r>
              <a:rPr lang="en" sz="1600" b="1" dirty="0" err="1">
                <a:solidFill>
                  <a:srgbClr val="0000DC"/>
                </a:solidFill>
              </a:rPr>
              <a:t>DDoS </a:t>
            </a:r>
            <a:r>
              <a:rPr lang="en" sz="1600" dirty="0"/>
              <a:t>is an attack that causes a service to be overwhelmed and shut down</a:t>
            </a:r>
          </a:p>
          <a:p>
            <a:pPr lvl="1">
              <a:lnSpc>
                <a:spcPct val="150000"/>
              </a:lnSpc>
              <a:buFont typeface="Wingdings" panose="05000000000000000000" pitchFamily="2" charset="2"/>
              <a:buChar char="§"/>
            </a:pPr>
            <a:r>
              <a:rPr lang="en" sz="1600" b="1" dirty="0">
                <a:solidFill>
                  <a:srgbClr val="0000DC"/>
                </a:solidFill>
              </a:rPr>
              <a:t>spam </a:t>
            </a:r>
            <a:r>
              <a:rPr lang="en" sz="1600" dirty="0"/>
              <a:t>is unsolicited commercial communication (most often by e-mail)</a:t>
            </a:r>
          </a:p>
          <a:p>
            <a:pPr lvl="1">
              <a:lnSpc>
                <a:spcPct val="150000"/>
              </a:lnSpc>
              <a:buFont typeface="Wingdings" panose="05000000000000000000" pitchFamily="2" charset="2"/>
              <a:buChar char="§"/>
            </a:pPr>
            <a:r>
              <a:rPr lang="en" sz="1600" b="1" dirty="0">
                <a:solidFill>
                  <a:srgbClr val="0000DC"/>
                </a:solidFill>
              </a:rPr>
              <a:t>hoax </a:t>
            </a:r>
            <a:r>
              <a:rPr lang="en" sz="1600" dirty="0"/>
              <a:t>is deceptive information</a:t>
            </a:r>
          </a:p>
          <a:p>
            <a:pPr lvl="1">
              <a:lnSpc>
                <a:spcPct val="150000"/>
              </a:lnSpc>
              <a:buFont typeface="Wingdings" panose="05000000000000000000" pitchFamily="2" charset="2"/>
              <a:buChar char="§"/>
            </a:pPr>
            <a:r>
              <a:rPr lang="en" sz="1600" b="1" dirty="0">
                <a:solidFill>
                  <a:srgbClr val="0000DC"/>
                </a:solidFill>
              </a:rPr>
              <a:t>ransomware </a:t>
            </a:r>
            <a:r>
              <a:rPr lang="en" sz="1600" dirty="0"/>
              <a:t>is a virus that encrypts the end device, for decryption the attackers want a high ransom in an anonymous currency</a:t>
            </a:r>
          </a:p>
        </p:txBody>
      </p:sp>
    </p:spTree>
    <p:extLst>
      <p:ext uri="{BB962C8B-B14F-4D97-AF65-F5344CB8AC3E}">
        <p14:creationId xmlns:p14="http://schemas.microsoft.com/office/powerpoint/2010/main" val="336375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Network security - home wifi network I.</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200000"/>
              </a:lnSpc>
              <a:buFont typeface="Wingdings" panose="05000000000000000000" pitchFamily="2" charset="2"/>
              <a:buChar char="§"/>
            </a:pPr>
            <a:r>
              <a:rPr lang="en" sz="1800" dirty="0"/>
              <a:t>The basic thing is not to leave the wireless access point or router in the default settings from the manufacturer.</a:t>
            </a:r>
          </a:p>
          <a:p>
            <a:pPr>
              <a:lnSpc>
                <a:spcPct val="200000"/>
              </a:lnSpc>
              <a:buFont typeface="Wingdings" panose="05000000000000000000" pitchFamily="2" charset="2"/>
              <a:buChar char="§"/>
            </a:pPr>
            <a:r>
              <a:rPr lang="en" sz="1800" dirty="0"/>
              <a:t>It is necessary to set a new administrator password and choose the appropriate Wi-Fi security.</a:t>
            </a:r>
          </a:p>
          <a:p>
            <a:pPr>
              <a:lnSpc>
                <a:spcPct val="200000"/>
              </a:lnSpc>
              <a:buFont typeface="Wingdings" panose="05000000000000000000" pitchFamily="2" charset="2"/>
              <a:buChar char="§"/>
            </a:pPr>
            <a:r>
              <a:rPr lang="en" sz="1800" dirty="0"/>
              <a:t>Existing forms of security for home wifi routers:</a:t>
            </a:r>
          </a:p>
          <a:p>
            <a:pPr lvl="1">
              <a:lnSpc>
                <a:spcPct val="200000"/>
              </a:lnSpc>
              <a:buFont typeface="Wingdings" panose="05000000000000000000" pitchFamily="2" charset="2"/>
              <a:buChar char="§"/>
            </a:pPr>
            <a:r>
              <a:rPr lang="en" sz="1600" dirty="0"/>
              <a:t>Open network </a:t>
            </a:r>
            <a:r>
              <a:rPr lang="en" sz="1600" dirty="0">
                <a:solidFill>
                  <a:srgbClr val="C00000"/>
                </a:solidFill>
              </a:rPr>
              <a:t>(do not use even by mistake, communication is not encrypted)</a:t>
            </a:r>
          </a:p>
          <a:p>
            <a:pPr lvl="1">
              <a:lnSpc>
                <a:spcPct val="200000"/>
              </a:lnSpc>
              <a:buFont typeface="Wingdings" panose="05000000000000000000" pitchFamily="2" charset="2"/>
              <a:buChar char="§"/>
            </a:pPr>
            <a:r>
              <a:rPr lang="en" sz="1600" dirty="0"/>
              <a:t>WEP encryption </a:t>
            </a:r>
            <a:r>
              <a:rPr lang="en" sz="1600" dirty="0">
                <a:solidFill>
                  <a:srgbClr val="C00000"/>
                </a:solidFill>
              </a:rPr>
              <a:t>(obsolete, long broken)</a:t>
            </a:r>
          </a:p>
          <a:p>
            <a:pPr lvl="1">
              <a:lnSpc>
                <a:spcPct val="200000"/>
              </a:lnSpc>
              <a:buFont typeface="Wingdings" panose="05000000000000000000" pitchFamily="2" charset="2"/>
              <a:buChar char="§"/>
            </a:pPr>
            <a:r>
              <a:rPr lang="en" sz="1600" dirty="0"/>
              <a:t>WPA-PSK encryption </a:t>
            </a:r>
            <a:r>
              <a:rPr lang="en" sz="1600" dirty="0">
                <a:solidFill>
                  <a:schemeClr val="accent3">
                    <a:lumMod val="50000"/>
                  </a:schemeClr>
                </a:solidFill>
              </a:rPr>
              <a:t>(can be used in an emergency, but has weaker encryption)</a:t>
            </a:r>
          </a:p>
          <a:p>
            <a:pPr lvl="1">
              <a:lnSpc>
                <a:spcPct val="200000"/>
              </a:lnSpc>
              <a:buFont typeface="Wingdings" panose="05000000000000000000" pitchFamily="2" charset="2"/>
              <a:buChar char="§"/>
            </a:pPr>
            <a:r>
              <a:rPr lang="en" sz="1600" dirty="0"/>
              <a:t>WPA2-PSK encryption </a:t>
            </a:r>
            <a:r>
              <a:rPr lang="en" sz="1600" dirty="0">
                <a:solidFill>
                  <a:schemeClr val="accent3">
                    <a:lumMod val="75000"/>
                  </a:schemeClr>
                </a:solidFill>
              </a:rPr>
              <a:t>(if AES or TKIP encryption option is additionally available, use AES encryption)</a:t>
            </a:r>
          </a:p>
          <a:p>
            <a:pPr lvl="1">
              <a:lnSpc>
                <a:spcPct val="200000"/>
              </a:lnSpc>
              <a:buFont typeface="Wingdings" panose="05000000000000000000" pitchFamily="2" charset="2"/>
              <a:buChar char="§"/>
            </a:pPr>
            <a:r>
              <a:rPr lang="en" sz="1600" dirty="0"/>
              <a:t>WPA3 encryption (new since 2018) – improved encryption, but not all devices support it</a:t>
            </a:r>
            <a:endParaRPr lang="cs-CZ" sz="2600" dirty="0">
              <a:solidFill>
                <a:schemeClr val="accent3">
                  <a:lumMod val="50000"/>
                </a:schemeClr>
              </a:solidFill>
            </a:endParaRPr>
          </a:p>
          <a:p>
            <a:pPr>
              <a:lnSpc>
                <a:spcPct val="200000"/>
              </a:lnSpc>
              <a:buFont typeface="Wingdings" panose="05000000000000000000" pitchFamily="2" charset="2"/>
              <a:buChar char="§"/>
            </a:pPr>
            <a:endParaRPr lang="cs-CZ" sz="1800" dirty="0"/>
          </a:p>
        </p:txBody>
      </p:sp>
    </p:spTree>
    <p:extLst>
      <p:ext uri="{BB962C8B-B14F-4D97-AF65-F5344CB8AC3E}">
        <p14:creationId xmlns:p14="http://schemas.microsoft.com/office/powerpoint/2010/main" val="2384342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D38CCF-357B-424E-A231-12190A6D1FA7}"/>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408F3ADE-830B-4EAE-8576-F106E34FF1E6}"/>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8A273AA9-692B-43B5-ADDC-A389945B57C1}"/>
              </a:ext>
            </a:extLst>
          </p:cNvPr>
          <p:cNvSpPr>
            <a:spLocks noGrp="1"/>
          </p:cNvSpPr>
          <p:nvPr>
            <p:ph type="title"/>
          </p:nvPr>
        </p:nvSpPr>
        <p:spPr/>
        <p:txBody>
          <a:bodyPr/>
          <a:lstStyle/>
          <a:p>
            <a:r>
              <a:rPr lang="en" dirty="0"/>
              <a:t>Network security - home wifi network II.</a:t>
            </a:r>
          </a:p>
        </p:txBody>
      </p:sp>
      <p:sp>
        <p:nvSpPr>
          <p:cNvPr id="5" name="Zástupný obsah 4">
            <a:extLst>
              <a:ext uri="{FF2B5EF4-FFF2-40B4-BE49-F238E27FC236}">
                <a16:creationId xmlns:a16="http://schemas.microsoft.com/office/drawing/2014/main" id="{C5855816-6D6A-4B5D-8596-F29D34B114E0}"/>
              </a:ext>
            </a:extLst>
          </p:cNvPr>
          <p:cNvSpPr>
            <a:spLocks noGrp="1"/>
          </p:cNvSpPr>
          <p:nvPr>
            <p:ph idx="1"/>
          </p:nvPr>
        </p:nvSpPr>
        <p:spPr/>
        <p:txBody>
          <a:bodyPr/>
          <a:lstStyle/>
          <a:p>
            <a:pPr>
              <a:lnSpc>
                <a:spcPct val="200000"/>
              </a:lnSpc>
              <a:buFont typeface="Wingdings" panose="05000000000000000000" pitchFamily="2" charset="2"/>
              <a:buChar char="§"/>
            </a:pPr>
            <a:r>
              <a:rPr lang="en" sz="1600" dirty="0"/>
              <a:t>in domestic conditions, we prefer WPA2-PSK security in combination with AES encryption</a:t>
            </a:r>
          </a:p>
          <a:p>
            <a:pPr lvl="1">
              <a:lnSpc>
                <a:spcPct val="200000"/>
              </a:lnSpc>
              <a:buFont typeface="Wingdings" panose="05000000000000000000" pitchFamily="2" charset="2"/>
              <a:buChar char="§"/>
            </a:pPr>
            <a:r>
              <a:rPr lang="en" sz="1600" dirty="0"/>
              <a:t>offers a reasonable level of security</a:t>
            </a:r>
          </a:p>
          <a:p>
            <a:pPr lvl="1">
              <a:lnSpc>
                <a:spcPct val="200000"/>
              </a:lnSpc>
              <a:buFont typeface="Wingdings" panose="05000000000000000000" pitchFamily="2" charset="2"/>
              <a:buChar char="§"/>
            </a:pPr>
            <a:r>
              <a:rPr lang="en" sz="1600" dirty="0"/>
              <a:t>It is already supported by all wireless devices</a:t>
            </a:r>
          </a:p>
          <a:p>
            <a:pPr>
              <a:lnSpc>
                <a:spcPct val="200000"/>
              </a:lnSpc>
              <a:buFont typeface="Wingdings" panose="05000000000000000000" pitchFamily="2" charset="2"/>
              <a:buChar char="§"/>
            </a:pPr>
            <a:r>
              <a:rPr lang="en" sz="1600" dirty="0"/>
              <a:t>it is necessary to choose a good PSK (reasonably long and complex password) and also a non-trivial name of the access point (SSID).</a:t>
            </a:r>
          </a:p>
          <a:p>
            <a:pPr lvl="1">
              <a:lnSpc>
                <a:spcPct val="200000"/>
              </a:lnSpc>
              <a:buFont typeface="Wingdings" panose="05000000000000000000" pitchFamily="2" charset="2"/>
              <a:buChar char="§"/>
            </a:pPr>
            <a:r>
              <a:rPr lang="en" sz="1600" dirty="0"/>
              <a:t>a password of at least 13 characters, a combination of letters and numbers is recommended</a:t>
            </a:r>
          </a:p>
          <a:p>
            <a:pPr lvl="1">
              <a:lnSpc>
                <a:spcPct val="200000"/>
              </a:lnSpc>
              <a:buFont typeface="Wingdings" panose="05000000000000000000" pitchFamily="2" charset="2"/>
              <a:buChar char="§"/>
            </a:pPr>
            <a:r>
              <a:rPr lang="en" sz="1600" dirty="0"/>
              <a:t>do not use known passwords (there are lists of the most used passwords)</a:t>
            </a:r>
          </a:p>
          <a:p>
            <a:pPr>
              <a:lnSpc>
                <a:spcPct val="200000"/>
              </a:lnSpc>
              <a:buFont typeface="Wingdings" panose="05000000000000000000" pitchFamily="2" charset="2"/>
              <a:buChar char="§"/>
            </a:pPr>
            <a:r>
              <a:rPr lang="en" sz="1600" dirty="0"/>
              <a:t>turn off WPS ( </a:t>
            </a:r>
            <a:r>
              <a:rPr lang="en" sz="1600" dirty="0" err="1"/>
              <a:t>WiFi</a:t>
            </a:r>
            <a:r>
              <a:rPr lang="en" sz="1600" dirty="0"/>
              <a:t> </a:t>
            </a:r>
            <a:r>
              <a:rPr lang="en" sz="1600" dirty="0" err="1"/>
              <a:t>Protected </a:t>
            </a:r>
            <a:r>
              <a:rPr lang="en" sz="1600" dirty="0"/>
              <a:t>Setup)</a:t>
            </a:r>
          </a:p>
          <a:p>
            <a:pPr lvl="1">
              <a:lnSpc>
                <a:spcPct val="200000"/>
              </a:lnSpc>
              <a:buFont typeface="Wingdings" panose="05000000000000000000" pitchFamily="2" charset="2"/>
              <a:buChar char="§"/>
            </a:pPr>
            <a:r>
              <a:rPr lang="en" sz="1600" dirty="0"/>
              <a:t>broken in December 2011</a:t>
            </a:r>
          </a:p>
        </p:txBody>
      </p:sp>
    </p:spTree>
    <p:extLst>
      <p:ext uri="{BB962C8B-B14F-4D97-AF65-F5344CB8AC3E}">
        <p14:creationId xmlns:p14="http://schemas.microsoft.com/office/powerpoint/2010/main" val="141884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AE2579B-3476-4409-9CD9-58BEE4DB5519}"/>
              </a:ext>
            </a:extLst>
          </p:cNvPr>
          <p:cNvSpPr>
            <a:spLocks noGrp="1"/>
          </p:cNvSpPr>
          <p:nvPr>
            <p:ph type="ftr" sz="quarter" idx="10"/>
          </p:nvPr>
        </p:nvSpPr>
        <p:spPr/>
        <p:txBody>
          <a:bodyPr/>
          <a:lstStyle/>
          <a:p>
            <a:r>
              <a:rPr lang="en"/>
              <a:t>Computer network user - course teaching materials</a:t>
            </a:r>
            <a:endParaRPr lang="cs-CZ" dirty="0"/>
          </a:p>
        </p:txBody>
      </p:sp>
      <p:sp>
        <p:nvSpPr>
          <p:cNvPr id="3" name="Zástupný symbol pro číslo snímku 2">
            <a:extLst>
              <a:ext uri="{FF2B5EF4-FFF2-40B4-BE49-F238E27FC236}">
                <a16:creationId xmlns:a16="http://schemas.microsoft.com/office/drawing/2014/main" id="{1A651429-A648-4F43-9357-91F52DABEDC6}"/>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67586" name="Nadpis 1"/>
          <p:cNvSpPr>
            <a:spLocks noGrp="1"/>
          </p:cNvSpPr>
          <p:nvPr>
            <p:ph type="title"/>
          </p:nvPr>
        </p:nvSpPr>
        <p:spPr/>
        <p:txBody>
          <a:bodyPr/>
          <a:lstStyle/>
          <a:p>
            <a:r>
              <a:rPr lang="en" altLang="cs-CZ" dirty="0"/>
              <a:t>Internet security - email threats</a:t>
            </a:r>
          </a:p>
        </p:txBody>
      </p:sp>
      <p:sp>
        <p:nvSpPr>
          <p:cNvPr id="67587" name="Zástupný symbol pro obsah 2"/>
          <p:cNvSpPr>
            <a:spLocks noGrp="1"/>
          </p:cNvSpPr>
          <p:nvPr>
            <p:ph idx="1"/>
          </p:nvPr>
        </p:nvSpPr>
        <p:spPr/>
        <p:txBody>
          <a:bodyPr/>
          <a:lstStyle/>
          <a:p>
            <a:pPr marL="72000" indent="0">
              <a:buNone/>
            </a:pPr>
            <a:r>
              <a:rPr lang="en" altLang="cs-CZ" sz="1600" dirty="0"/>
              <a:t>Threats:</a:t>
            </a:r>
          </a:p>
          <a:p>
            <a:pPr lvl="1">
              <a:buFont typeface="Wingdings" panose="05000000000000000000" pitchFamily="2" charset="2"/>
              <a:buChar char="§"/>
            </a:pPr>
            <a:r>
              <a:rPr lang="en" altLang="cs-CZ" sz="1600" dirty="0"/>
              <a:t>SPAM - unsolicited messages sent for the purpose of:</a:t>
            </a:r>
          </a:p>
          <a:p>
            <a:pPr marL="1200150" lvl="2" indent="-285750">
              <a:buFont typeface="Wingdings" panose="05000000000000000000" pitchFamily="2" charset="2"/>
              <a:buChar char="§"/>
            </a:pPr>
            <a:r>
              <a:rPr lang="en" altLang="cs-CZ" dirty="0"/>
              <a:t>Advertising distribution</a:t>
            </a:r>
          </a:p>
          <a:p>
            <a:pPr marL="1200150" lvl="2" indent="-285750">
              <a:buFont typeface="Wingdings" panose="05000000000000000000" pitchFamily="2" charset="2"/>
              <a:buChar char="§"/>
            </a:pPr>
            <a:r>
              <a:rPr lang="en" altLang="cs-CZ" dirty="0"/>
              <a:t>Collection of active email addresses</a:t>
            </a:r>
          </a:p>
          <a:p>
            <a:pPr marL="1200150" lvl="2" indent="-285750">
              <a:buFont typeface="Wingdings" panose="05000000000000000000" pitchFamily="2" charset="2"/>
              <a:buChar char="§"/>
            </a:pPr>
            <a:r>
              <a:rPr lang="en" altLang="cs-CZ" dirty="0"/>
              <a:t>Distribution of malicious code</a:t>
            </a:r>
          </a:p>
          <a:p>
            <a:pPr marL="1200150" lvl="2" indent="-285750">
              <a:buFont typeface="Wingdings" panose="05000000000000000000" pitchFamily="2" charset="2"/>
              <a:buChar char="§"/>
            </a:pPr>
            <a:r>
              <a:rPr lang="en" altLang="cs-CZ" dirty="0"/>
              <a:t>Lure of money</a:t>
            </a:r>
          </a:p>
          <a:p>
            <a:pPr marL="1200150" lvl="2" indent="-285750">
              <a:buFont typeface="Wingdings" panose="05000000000000000000" pitchFamily="2" charset="2"/>
              <a:buChar char="§"/>
            </a:pPr>
            <a:endParaRPr lang="cs-CZ" altLang="cs-CZ" dirty="0"/>
          </a:p>
          <a:p>
            <a:pPr lvl="1">
              <a:buFont typeface="Wingdings" panose="05000000000000000000" pitchFamily="2" charset="2"/>
              <a:buChar char="§"/>
            </a:pPr>
            <a:r>
              <a:rPr lang="en" altLang="cs-CZ" sz="1600" dirty="0" err="1"/>
              <a:t>Phishing </a:t>
            </a:r>
            <a:r>
              <a:rPr lang="en" altLang="cs-CZ" sz="1600" dirty="0"/>
              <a:t>- an unsolicited message, sent in bulk for the purpose of:</a:t>
            </a:r>
          </a:p>
          <a:p>
            <a:pPr marL="1200150" lvl="2" indent="-285750">
              <a:buFont typeface="Wingdings" panose="05000000000000000000" pitchFamily="2" charset="2"/>
              <a:buChar char="§"/>
            </a:pPr>
            <a:r>
              <a:rPr lang="en" altLang="cs-CZ" dirty="0"/>
              <a:t>Enticing access data to various services</a:t>
            </a:r>
          </a:p>
          <a:p>
            <a:pPr marL="1200150" lvl="2" indent="-285750">
              <a:buFont typeface="Wingdings" panose="05000000000000000000" pitchFamily="2" charset="2"/>
              <a:buChar char="§"/>
            </a:pPr>
            <a:r>
              <a:rPr lang="en" altLang="cs-CZ" dirty="0"/>
              <a:t>Eliciting private information</a:t>
            </a:r>
          </a:p>
          <a:p>
            <a:pPr marL="1200150" lvl="2" indent="-285750">
              <a:buFont typeface="Wingdings" panose="05000000000000000000" pitchFamily="2" charset="2"/>
              <a:buChar char="§"/>
            </a:pPr>
            <a:endParaRPr lang="cs-CZ" altLang="cs-CZ" dirty="0"/>
          </a:p>
          <a:p>
            <a:pPr lvl="1">
              <a:buFont typeface="Wingdings" panose="05000000000000000000" pitchFamily="2" charset="2"/>
              <a:buChar char="§"/>
            </a:pPr>
            <a:r>
              <a:rPr lang="en" altLang="cs-CZ" sz="1600" dirty="0" err="1"/>
              <a:t>Spear</a:t>
            </a:r>
            <a:r>
              <a:rPr lang="en" altLang="cs-CZ" sz="1600" dirty="0"/>
              <a:t> </a:t>
            </a:r>
            <a:r>
              <a:rPr lang="en" altLang="cs-CZ" sz="1600" dirty="0" err="1"/>
              <a:t>Phishing </a:t>
            </a:r>
            <a:r>
              <a:rPr lang="en" altLang="cs-CZ" sz="1600" dirty="0"/>
              <a:t>– an unsolicited message targeted and </a:t>
            </a:r>
            <a:r>
              <a:rPr lang="en" altLang="cs-CZ" sz="1600" dirty="0" err="1"/>
              <a:t>customized </a:t>
            </a:r>
            <a:r>
              <a:rPr lang="en" altLang="cs-CZ" sz="1600" dirty="0"/>
              <a:t>for a specific user</a:t>
            </a:r>
          </a:p>
          <a:p>
            <a:pPr marL="1200150" lvl="2" indent="-285750">
              <a:buFont typeface="Wingdings" panose="05000000000000000000" pitchFamily="2" charset="2"/>
              <a:buChar char="§"/>
            </a:pPr>
            <a:r>
              <a:rPr lang="en" altLang="cs-CZ" dirty="0"/>
              <a:t>The goal is to introduce malicious code into the organization's internal network in order to gain access to sensitive company data</a:t>
            </a:r>
            <a:endParaRPr lang="en-US" altLang="cs-CZ" dirty="0"/>
          </a:p>
          <a:p>
            <a:pPr marL="1200150" lvl="2" indent="-285750">
              <a:buFont typeface="Wingdings" panose="05000000000000000000" pitchFamily="2" charset="2"/>
              <a:buChar char="§"/>
            </a:pPr>
            <a:r>
              <a:rPr lang="en" altLang="cs-CZ" dirty="0" err="1"/>
              <a:t>It is </a:t>
            </a:r>
            <a:r>
              <a:rPr lang="en" altLang="cs-CZ" dirty="0"/>
              <a:t>a </a:t>
            </a:r>
            <a:r>
              <a:rPr lang="en" altLang="cs-CZ" dirty="0" err="1"/>
              <a:t>very sophisticated attack </a:t>
            </a:r>
            <a:r>
              <a:rPr lang="en" altLang="cs-CZ" dirty="0"/>
              <a:t>that even experienced users can fall for</a:t>
            </a:r>
            <a:endParaRPr lang="en-US" altLang="cs-CZ" dirty="0"/>
          </a:p>
        </p:txBody>
      </p:sp>
    </p:spTree>
    <p:extLst>
      <p:ext uri="{BB962C8B-B14F-4D97-AF65-F5344CB8AC3E}">
        <p14:creationId xmlns:p14="http://schemas.microsoft.com/office/powerpoint/2010/main" val="254894580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1284</TotalTime>
  <Words>4768</Words>
  <Application>Microsoft Office PowerPoint</Application>
  <PresentationFormat>Širokoúhlá obrazovka</PresentationFormat>
  <Paragraphs>441</Paragraphs>
  <Slides>33</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Century Schoolbook</vt:lpstr>
      <vt:lpstr>Tahoma</vt:lpstr>
      <vt:lpstr>Wingdings</vt:lpstr>
      <vt:lpstr>Prezentace_MU_CZ</vt:lpstr>
      <vt:lpstr>Computer network user</vt:lpstr>
      <vt:lpstr>Safety principles when working with IT</vt:lpstr>
      <vt:lpstr>Computer security</vt:lpstr>
      <vt:lpstr>Computer security</vt:lpstr>
      <vt:lpstr>Data security above all else</vt:lpstr>
      <vt:lpstr>The most common attacks and threats</vt:lpstr>
      <vt:lpstr>Network security - home wifi network I.</vt:lpstr>
      <vt:lpstr>Network security - home wifi network II.</vt:lpstr>
      <vt:lpstr>Internet security - email threats</vt:lpstr>
      <vt:lpstr>Internet security - email rules</vt:lpstr>
      <vt:lpstr>Internet security  sample spam containing a virus</vt:lpstr>
      <vt:lpstr>Internet Security - Sample Phishing</vt:lpstr>
      <vt:lpstr>Internet Security - Instant Messaging</vt:lpstr>
      <vt:lpstr>Internet security - cloud services</vt:lpstr>
      <vt:lpstr>Internet security - social networks</vt:lpstr>
      <vt:lpstr>Security of end devices</vt:lpstr>
      <vt:lpstr>Security of end devices - mobile</vt:lpstr>
      <vt:lpstr>Security of end devices - mobile</vt:lpstr>
      <vt:lpstr>Security of end user devices - tablets</vt:lpstr>
      <vt:lpstr>Security of end devices - connectivity</vt:lpstr>
      <vt:lpstr>Ensuring protection</vt:lpstr>
      <vt:lpstr>Ensuring protection - regular updates</vt:lpstr>
      <vt:lpstr>Ensuring protection - regular backups</vt:lpstr>
      <vt:lpstr>Ensuring protection - backup options</vt:lpstr>
      <vt:lpstr>Ensuring protection - antivirus</vt:lpstr>
      <vt:lpstr>Ensuring protection - antispyware</vt:lpstr>
      <vt:lpstr>Ensuring protection - access passwords</vt:lpstr>
      <vt:lpstr>Access passwords - password manager</vt:lpstr>
      <vt:lpstr>Services providing authentication</vt:lpstr>
      <vt:lpstr>Breach of protection - what we are at risk of</vt:lpstr>
      <vt:lpstr>Problem situations - accidental data leakage</vt:lpstr>
      <vt:lpstr>Problem situations - data leakage by attack</vt:lpstr>
      <vt:lpstr>Problematic situations - what threatens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Uživatel počítačové sítě</dc:title>
  <dc:creator>Krejčí Jan, Ing. Mgr.</dc:creator>
  <cp:lastModifiedBy>Klimeš Daniel RNDr. Ph.D.</cp:lastModifiedBy>
  <cp:revision>90</cp:revision>
  <dcterms:created xsi:type="dcterms:W3CDTF">2021-01-02T22:39:30Z</dcterms:created>
  <dcterms:modified xsi:type="dcterms:W3CDTF">2023-11-08T13:35:16Z</dcterms:modified>
</cp:coreProperties>
</file>