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1"/>
  </p:notesMasterIdLst>
  <p:sldIdLst>
    <p:sldId id="256" r:id="rId2"/>
    <p:sldId id="264" r:id="rId3"/>
    <p:sldId id="290" r:id="rId4"/>
    <p:sldId id="291" r:id="rId5"/>
    <p:sldId id="284" r:id="rId6"/>
    <p:sldId id="273" r:id="rId7"/>
    <p:sldId id="292" r:id="rId8"/>
    <p:sldId id="275" r:id="rId9"/>
    <p:sldId id="281" r:id="rId10"/>
    <p:sldId id="277" r:id="rId11"/>
    <p:sldId id="294" r:id="rId12"/>
    <p:sldId id="293" r:id="rId13"/>
    <p:sldId id="286" r:id="rId14"/>
    <p:sldId id="285" r:id="rId15"/>
    <p:sldId id="274" r:id="rId16"/>
    <p:sldId id="287" r:id="rId17"/>
    <p:sldId id="268" r:id="rId18"/>
    <p:sldId id="257" r:id="rId19"/>
    <p:sldId id="282" r:id="rId20"/>
    <p:sldId id="269" r:id="rId21"/>
    <p:sldId id="272" r:id="rId22"/>
    <p:sldId id="266" r:id="rId23"/>
    <p:sldId id="267" r:id="rId24"/>
    <p:sldId id="288" r:id="rId25"/>
    <p:sldId id="276" r:id="rId26"/>
    <p:sldId id="265" r:id="rId27"/>
    <p:sldId id="280" r:id="rId28"/>
    <p:sldId id="270" r:id="rId29"/>
    <p:sldId id="283" r:id="rId30"/>
  </p:sldIdLst>
  <p:sldSz cx="9144000" cy="6858000" type="screen4x3"/>
  <p:notesSz cx="6858000" cy="9144000"/>
  <p:custDataLst>
    <p:tags r:id="rId32"/>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23" d="100"/>
          <a:sy n="123" d="100"/>
        </p:scale>
        <p:origin x="1038" y="102"/>
      </p:cViewPr>
      <p:guideLst>
        <p:guide orient="horz" pos="2160"/>
        <p:guide pos="3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ysClr val="windowText" lastClr="000000"/>
              </a:solidFill>
            </a:ln>
          </c:spPr>
          <c:dPt>
            <c:idx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1-F498-42CF-BA99-0BA07E8A1D38}"/>
              </c:ext>
            </c:extLst>
          </c:dPt>
          <c:dPt>
            <c:idx val="1"/>
            <c:bubble3D val="0"/>
            <c:spPr>
              <a:solidFill>
                <a:schemeClr val="accent2"/>
              </a:solidFill>
              <a:ln w="19050">
                <a:solidFill>
                  <a:sysClr val="windowText" lastClr="000000"/>
                </a:solidFill>
              </a:ln>
              <a:effectLst/>
            </c:spPr>
            <c:extLst>
              <c:ext xmlns:c16="http://schemas.microsoft.com/office/drawing/2014/chart" uri="{C3380CC4-5D6E-409C-BE32-E72D297353CC}">
                <c16:uniqueId val="{00000003-F498-42CF-BA99-0BA07E8A1D38}"/>
              </c:ext>
            </c:extLst>
          </c:dPt>
          <c:dPt>
            <c:idx val="2"/>
            <c:bubble3D val="0"/>
            <c:spPr>
              <a:solidFill>
                <a:schemeClr val="accent3"/>
              </a:solidFill>
              <a:ln w="19050">
                <a:solidFill>
                  <a:sysClr val="windowText" lastClr="000000"/>
                </a:solidFill>
              </a:ln>
              <a:effectLst/>
            </c:spPr>
            <c:extLst>
              <c:ext xmlns:c16="http://schemas.microsoft.com/office/drawing/2014/chart" uri="{C3380CC4-5D6E-409C-BE32-E72D297353CC}">
                <c16:uniqueId val="{00000005-F498-42CF-BA99-0BA07E8A1D38}"/>
              </c:ext>
            </c:extLst>
          </c:dPt>
          <c:val>
            <c:numRef>
              <c:f>List1!$E$6:$E$8</c:f>
              <c:numCache>
                <c:formatCode>General</c:formatCode>
                <c:ptCount val="3"/>
                <c:pt idx="0">
                  <c:v>75</c:v>
                </c:pt>
                <c:pt idx="1">
                  <c:v>20</c:v>
                </c:pt>
                <c:pt idx="2">
                  <c:v>5</c:v>
                </c:pt>
              </c:numCache>
            </c:numRef>
          </c:val>
          <c:extLst>
            <c:ext xmlns:c16="http://schemas.microsoft.com/office/drawing/2014/chart" uri="{C3380CC4-5D6E-409C-BE32-E72D297353CC}">
              <c16:uniqueId val="{00000006-F498-42CF-BA99-0BA07E8A1D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84D0F-2D1E-47E3-8270-7AECD71309C6}" type="datetimeFigureOut">
              <a:rPr lang="en-US" smtClean="0"/>
              <a:t>10/5/2023</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A121C-2B5E-4448-BA03-E600BC4A3000}" type="slidenum">
              <a:rPr lang="en-US" smtClean="0"/>
              <a:t>‹#›</a:t>
            </a:fld>
            <a:endParaRPr lang="en-US"/>
          </a:p>
        </p:txBody>
      </p:sp>
    </p:spTree>
    <p:extLst>
      <p:ext uri="{BB962C8B-B14F-4D97-AF65-F5344CB8AC3E}">
        <p14:creationId xmlns:p14="http://schemas.microsoft.com/office/powerpoint/2010/main" val="294899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endParaRPr lang="en-US"/>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10/5/2023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90691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10/5/2023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9984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10/5/2023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165913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10/5/2023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94510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endParaRPr lang="en-US"/>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FE19016-BDD3-4972-99EC-59271E4C8383}" type="datetimeFigureOut">
              <a:rPr lang="en-US" smtClean="0"/>
              <a:t>10/5/2023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70891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p:cNvSpPr>
            <a:spLocks noGrp="1"/>
          </p:cNvSpPr>
          <p:nvPr>
            <p:ph type="dt" sz="half" idx="10"/>
          </p:nvPr>
        </p:nvSpPr>
        <p:spPr/>
        <p:txBody>
          <a:bodyPr/>
          <a:lstStyle/>
          <a:p>
            <a:fld id="{DFE19016-BDD3-4972-99EC-59271E4C8383}" type="datetimeFigureOut">
              <a:rPr lang="en-US" smtClean="0"/>
              <a:t>10/5/2023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9031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endParaRPr lang="en-US"/>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p:cNvSpPr>
            <a:spLocks noGrp="1"/>
          </p:cNvSpPr>
          <p:nvPr>
            <p:ph type="dt" sz="half" idx="10"/>
          </p:nvPr>
        </p:nvSpPr>
        <p:spPr/>
        <p:txBody>
          <a:bodyPr/>
          <a:lstStyle/>
          <a:p>
            <a:fld id="{DFE19016-BDD3-4972-99EC-59271E4C8383}" type="datetimeFigureOut">
              <a:rPr lang="en-US" smtClean="0"/>
              <a:t>10/5/2023</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10147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2"/>
          <p:cNvSpPr>
            <a:spLocks noGrp="1"/>
          </p:cNvSpPr>
          <p:nvPr>
            <p:ph type="dt" sz="half" idx="10"/>
          </p:nvPr>
        </p:nvSpPr>
        <p:spPr/>
        <p:txBody>
          <a:bodyPr/>
          <a:lstStyle/>
          <a:p>
            <a:fld id="{DFE19016-BDD3-4972-99EC-59271E4C8383}" type="datetimeFigureOut">
              <a:rPr lang="en-US" smtClean="0"/>
              <a:t>10/5/2023</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39751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E19016-BDD3-4972-99EC-59271E4C8383}" type="datetimeFigureOut">
              <a:rPr lang="en-US" smtClean="0"/>
              <a:t>10/5/2023</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300235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endParaRPr lang="en-US"/>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E19016-BDD3-4972-99EC-59271E4C8383}" type="datetimeFigureOut">
              <a:rPr lang="en-US" smtClean="0"/>
              <a:t>10/5/2023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346468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endParaRPr lang="en-US"/>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E19016-BDD3-4972-99EC-59271E4C8383}" type="datetimeFigureOut">
              <a:rPr lang="en-US" smtClean="0"/>
              <a:t>10/5/2023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33256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E19016-BDD3-4972-99EC-59271E4C8383}" type="datetimeFigureOut">
              <a:rPr lang="en-US" smtClean="0"/>
              <a:t>10/5/2023</a:t>
            </a:fld>
            <a:endParaRPr lang="en-US"/>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9BD7B7-24DB-4B95-A76D-A121C9E35186}" type="slidenum">
              <a:rPr lang="en-US" smtClean="0"/>
              <a:t>‹#›</a:t>
            </a:fld>
            <a:endParaRPr lang="en-US"/>
          </a:p>
        </p:txBody>
      </p:sp>
    </p:spTree>
    <p:extLst>
      <p:ext uri="{BB962C8B-B14F-4D97-AF65-F5344CB8AC3E}">
        <p14:creationId xmlns:p14="http://schemas.microsoft.com/office/powerpoint/2010/main" val="357582128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info.gov/content/pkg/FR-2008-05-29/pdf/E8-11806.pdf"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ovéPole 6"/>
          <p:cNvSpPr txBox="1"/>
          <p:nvPr/>
        </p:nvSpPr>
        <p:spPr>
          <a:xfrm>
            <a:off x="4722395" y="1801471"/>
            <a:ext cx="4352544" cy="1938992"/>
          </a:xfrm>
          <a:prstGeom prst="rect">
            <a:avLst/>
          </a:prstGeom>
          <a:noFill/>
        </p:spPr>
        <p:txBody>
          <a:bodyPr wrap="square" rtlCol="0">
            <a:spAutoFit/>
          </a:bodyPr>
          <a:lstStyle/>
          <a:p>
            <a:r>
              <a:rPr lang="cs-CZ" sz="6000" b="1" dirty="0" err="1">
                <a:solidFill>
                  <a:srgbClr val="0000DC"/>
                </a:solidFill>
                <a:latin typeface="+mj-lt"/>
                <a:ea typeface="+mj-ea"/>
                <a:cs typeface="+mj-cs"/>
              </a:rPr>
              <a:t>Introduction</a:t>
            </a:r>
            <a:r>
              <a:rPr lang="cs-CZ" sz="6000" b="1" dirty="0">
                <a:solidFill>
                  <a:srgbClr val="0000DC"/>
                </a:solidFill>
                <a:latin typeface="+mj-lt"/>
                <a:ea typeface="+mj-ea"/>
                <a:cs typeface="+mj-cs"/>
              </a:rPr>
              <a:t> to </a:t>
            </a:r>
            <a:r>
              <a:rPr lang="cs-CZ" sz="6000" b="1" dirty="0" err="1">
                <a:solidFill>
                  <a:srgbClr val="0000DC"/>
                </a:solidFill>
                <a:latin typeface="+mj-lt"/>
                <a:ea typeface="+mj-ea"/>
                <a:cs typeface="+mj-cs"/>
              </a:rPr>
              <a:t>teratology</a:t>
            </a:r>
            <a:endParaRPr lang="en-US" sz="6000" b="1" dirty="0">
              <a:solidFill>
                <a:srgbClr val="0000DC"/>
              </a:solidFill>
              <a:latin typeface="+mj-lt"/>
              <a:ea typeface="+mj-ea"/>
              <a:cs typeface="+mj-cs"/>
            </a:endParaRPr>
          </a:p>
        </p:txBody>
      </p:sp>
      <p:pic>
        <p:nvPicPr>
          <p:cNvPr id="2" name="Picture 2" descr="Related image">
            <a:extLst>
              <a:ext uri="{FF2B5EF4-FFF2-40B4-BE49-F238E27FC236}">
                <a16:creationId xmlns:a16="http://schemas.microsoft.com/office/drawing/2014/main" id="{54EB3AF4-0A99-4E4E-B56C-822E0EA6A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1" b="14533"/>
          <a:stretch/>
        </p:blipFill>
        <p:spPr bwMode="auto">
          <a:xfrm>
            <a:off x="542896" y="1428140"/>
            <a:ext cx="3050696" cy="4912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6">
            <a:extLst>
              <a:ext uri="{FF2B5EF4-FFF2-40B4-BE49-F238E27FC236}">
                <a16:creationId xmlns:a16="http://schemas.microsoft.com/office/drawing/2014/main" id="{310F0B81-69D8-4AFA-B682-C88B8DB8DD50}"/>
              </a:ext>
            </a:extLst>
          </p:cNvPr>
          <p:cNvSpPr txBox="1">
            <a:spLocks noChangeArrowheads="1"/>
          </p:cNvSpPr>
          <p:nvPr/>
        </p:nvSpPr>
        <p:spPr bwMode="auto">
          <a:xfrm>
            <a:off x="3983868" y="5437906"/>
            <a:ext cx="48105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cs-CZ" sz="2400" dirty="0"/>
              <a:t>Department </a:t>
            </a:r>
            <a:r>
              <a:rPr lang="cs-CZ" sz="2400" dirty="0" err="1"/>
              <a:t>of</a:t>
            </a:r>
            <a:r>
              <a:rPr lang="cs-CZ" sz="2400" dirty="0"/>
              <a:t> Histology and Embryology LF MU</a:t>
            </a:r>
          </a:p>
        </p:txBody>
      </p:sp>
      <p:sp>
        <p:nvSpPr>
          <p:cNvPr id="6" name="Rectangle 37">
            <a:extLst>
              <a:ext uri="{FF2B5EF4-FFF2-40B4-BE49-F238E27FC236}">
                <a16:creationId xmlns:a16="http://schemas.microsoft.com/office/drawing/2014/main" id="{A8F21EE7-D2E5-43B9-BE30-E0F5587663F3}"/>
              </a:ext>
            </a:extLst>
          </p:cNvPr>
          <p:cNvSpPr>
            <a:spLocks noChangeArrowheads="1"/>
          </p:cNvSpPr>
          <p:nvPr/>
        </p:nvSpPr>
        <p:spPr bwMode="auto">
          <a:xfrm>
            <a:off x="5107835" y="4986918"/>
            <a:ext cx="3581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cs-CZ" sz="2400" b="1" dirty="0"/>
              <a:t>Petr Vaňhara</a:t>
            </a:r>
          </a:p>
        </p:txBody>
      </p:sp>
      <p:pic>
        <p:nvPicPr>
          <p:cNvPr id="8" name="Picture 2" descr="Ústav histologie a embryologie (CS) - Barevné provede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1953"/>
            <a:ext cx="2976265" cy="122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39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87187" y="1807637"/>
            <a:ext cx="5581683" cy="4476976"/>
          </a:xfrm>
          <a:prstGeom prst="rect">
            <a:avLst/>
          </a:prstGeom>
        </p:spPr>
      </p:pic>
      <p:sp>
        <p:nvSpPr>
          <p:cNvPr id="4" name="Obdélník 3"/>
          <p:cNvSpPr/>
          <p:nvPr/>
        </p:nvSpPr>
        <p:spPr>
          <a:xfrm>
            <a:off x="2074329" y="6347421"/>
            <a:ext cx="7069671" cy="369332"/>
          </a:xfrm>
          <a:prstGeom prst="rect">
            <a:avLst/>
          </a:prstGeom>
        </p:spPr>
        <p:txBody>
          <a:bodyPr wrap="square">
            <a:spAutoFit/>
          </a:bodyPr>
          <a:lstStyle/>
          <a:p>
            <a:r>
              <a:rPr lang="cs-CZ">
                <a:hlinkClick r:id="rId3"/>
              </a:rPr>
              <a:t>https://www.govinfo.gov/content/pkg/FR-2008-05-29/pdf/E8-11806.pdf</a:t>
            </a:r>
            <a:endParaRPr lang="en-US"/>
          </a:p>
        </p:txBody>
      </p:sp>
      <p:sp>
        <p:nvSpPr>
          <p:cNvPr id="6" name="Obdélník 5">
            <a:extLst>
              <a:ext uri="{FF2B5EF4-FFF2-40B4-BE49-F238E27FC236}">
                <a16:creationId xmlns:a16="http://schemas.microsoft.com/office/drawing/2014/main" id="{17103E39-B793-4A58-962C-A00808B016D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EB533B98-3252-469F-A985-FD8498B358A5}"/>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7CFA7BA-C0F4-400B-A508-BA23B65A85D1}"/>
              </a:ext>
            </a:extLst>
          </p:cNvPr>
          <p:cNvSpPr txBox="1"/>
          <p:nvPr/>
        </p:nvSpPr>
        <p:spPr>
          <a:xfrm>
            <a:off x="0" y="833613"/>
            <a:ext cx="5830557" cy="646331"/>
          </a:xfrm>
          <a:prstGeom prst="rect">
            <a:avLst/>
          </a:prstGeom>
          <a:noFill/>
        </p:spPr>
        <p:txBody>
          <a:bodyPr wrap="square" rtlCol="0">
            <a:spAutoFit/>
          </a:bodyPr>
          <a:lstStyle/>
          <a:p>
            <a:pPr algn="ctr"/>
            <a:r>
              <a:rPr lang="cs-CZ" sz="3600" b="1" dirty="0" err="1"/>
              <a:t>How</a:t>
            </a:r>
            <a:r>
              <a:rPr lang="cs-CZ" sz="3600" b="1" dirty="0"/>
              <a:t> to </a:t>
            </a:r>
            <a:r>
              <a:rPr lang="cs-CZ" sz="3600" b="1" dirty="0" err="1"/>
              <a:t>classify</a:t>
            </a:r>
            <a:r>
              <a:rPr lang="cs-CZ" sz="3600" b="1" dirty="0"/>
              <a:t> a teratogen?</a:t>
            </a:r>
            <a:endParaRPr lang="cs-CZ" dirty="0"/>
          </a:p>
        </p:txBody>
      </p:sp>
      <p:pic>
        <p:nvPicPr>
          <p:cNvPr id="5122" name="Picture 2" descr="FDA Logo Policy | FDA">
            <a:extLst>
              <a:ext uri="{FF2B5EF4-FFF2-40B4-BE49-F238E27FC236}">
                <a16:creationId xmlns:a16="http://schemas.microsoft.com/office/drawing/2014/main" id="{149D0CD5-AEE7-4000-80AF-35E20C8B2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0" y="3347995"/>
            <a:ext cx="3090860" cy="73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39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17103E39-B793-4A58-962C-A00808B016D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EB533B98-3252-469F-A985-FD8498B358A5}"/>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7CFA7BA-C0F4-400B-A508-BA23B65A85D1}"/>
              </a:ext>
            </a:extLst>
          </p:cNvPr>
          <p:cNvSpPr txBox="1"/>
          <p:nvPr/>
        </p:nvSpPr>
        <p:spPr>
          <a:xfrm>
            <a:off x="0" y="833613"/>
            <a:ext cx="5830557" cy="646331"/>
          </a:xfrm>
          <a:prstGeom prst="rect">
            <a:avLst/>
          </a:prstGeom>
          <a:noFill/>
        </p:spPr>
        <p:txBody>
          <a:bodyPr wrap="square" rtlCol="0">
            <a:spAutoFit/>
          </a:bodyPr>
          <a:lstStyle/>
          <a:p>
            <a:pPr algn="ctr"/>
            <a:r>
              <a:rPr lang="cs-CZ" sz="3600" b="1" dirty="0" err="1"/>
              <a:t>How</a:t>
            </a:r>
            <a:r>
              <a:rPr lang="cs-CZ" sz="3600" b="1" dirty="0"/>
              <a:t> to </a:t>
            </a:r>
            <a:r>
              <a:rPr lang="cs-CZ" sz="3600" b="1" dirty="0" err="1"/>
              <a:t>classify</a:t>
            </a:r>
            <a:r>
              <a:rPr lang="cs-CZ" sz="3600" b="1" dirty="0"/>
              <a:t> a teratogen?</a:t>
            </a:r>
            <a:endParaRPr lang="cs-CZ" dirty="0"/>
          </a:p>
        </p:txBody>
      </p:sp>
      <p:sp>
        <p:nvSpPr>
          <p:cNvPr id="5" name="TextovéPole 4">
            <a:extLst>
              <a:ext uri="{FF2B5EF4-FFF2-40B4-BE49-F238E27FC236}">
                <a16:creationId xmlns:a16="http://schemas.microsoft.com/office/drawing/2014/main" id="{D081EEDC-FDE6-FC07-B329-10B779EF6D18}"/>
              </a:ext>
            </a:extLst>
          </p:cNvPr>
          <p:cNvSpPr txBox="1"/>
          <p:nvPr/>
        </p:nvSpPr>
        <p:spPr>
          <a:xfrm>
            <a:off x="129448" y="1479944"/>
            <a:ext cx="8638368" cy="477054"/>
          </a:xfrm>
          <a:prstGeom prst="rect">
            <a:avLst/>
          </a:prstGeom>
          <a:noFill/>
        </p:spPr>
        <p:txBody>
          <a:bodyPr wrap="square">
            <a:spAutoFit/>
          </a:bodyPr>
          <a:lstStyle/>
          <a:p>
            <a:r>
              <a:rPr lang="en-US" sz="2500" b="1" dirty="0"/>
              <a:t>Pregnancy and Lactation Labeling Rule (PLLR)</a:t>
            </a:r>
            <a:r>
              <a:rPr lang="cs-CZ" sz="2500" b="1" dirty="0"/>
              <a:t> </a:t>
            </a:r>
            <a:r>
              <a:rPr lang="cs-CZ" sz="2500" b="1" dirty="0" err="1"/>
              <a:t>since</a:t>
            </a:r>
            <a:r>
              <a:rPr lang="cs-CZ" sz="2500" b="1" dirty="0"/>
              <a:t> 2015 in USA</a:t>
            </a:r>
          </a:p>
        </p:txBody>
      </p:sp>
      <p:sp>
        <p:nvSpPr>
          <p:cNvPr id="9" name="TextovéPole 8">
            <a:extLst>
              <a:ext uri="{FF2B5EF4-FFF2-40B4-BE49-F238E27FC236}">
                <a16:creationId xmlns:a16="http://schemas.microsoft.com/office/drawing/2014/main" id="{84B165C5-0D9E-9D82-93A9-CDB440722BB5}"/>
              </a:ext>
            </a:extLst>
          </p:cNvPr>
          <p:cNvSpPr txBox="1"/>
          <p:nvPr/>
        </p:nvSpPr>
        <p:spPr>
          <a:xfrm>
            <a:off x="129448" y="2087143"/>
            <a:ext cx="8467886" cy="2031325"/>
          </a:xfrm>
          <a:prstGeom prst="rect">
            <a:avLst/>
          </a:prstGeom>
          <a:noFill/>
        </p:spPr>
        <p:txBody>
          <a:bodyPr wrap="square">
            <a:spAutoFit/>
          </a:bodyPr>
          <a:lstStyle/>
          <a:p>
            <a:r>
              <a:rPr lang="en-US" b="0" dirty="0">
                <a:effectLst/>
              </a:rPr>
              <a:t>Instead of using an arbitrary lettering system, the PLLR provides detailed risk summaries and more comprehensive information derived from clinical experience (if available), animal data, and concerns related to the pharmacologic activity of the drug. </a:t>
            </a:r>
            <a:endParaRPr lang="cs-CZ" b="0" dirty="0">
              <a:effectLst/>
            </a:endParaRPr>
          </a:p>
          <a:p>
            <a:endParaRPr lang="cs-CZ" dirty="0"/>
          </a:p>
          <a:p>
            <a:r>
              <a:rPr lang="en-US" b="0" dirty="0">
                <a:effectLst/>
              </a:rPr>
              <a:t>In addition, the label includes information on the risks associated with untreated illness. This information helps to put the potential effects of the drug into perspective with the goal of providing a more individualized risk-benefit analysis. </a:t>
            </a:r>
            <a:endParaRPr lang="cs-CZ" dirty="0"/>
          </a:p>
        </p:txBody>
      </p:sp>
      <p:pic>
        <p:nvPicPr>
          <p:cNvPr id="12" name="Obrázek 11" descr="Obsah obrázku text, snímek obrazovky, Písmo, Značka&#10;&#10;Popis byl vytvořen automaticky">
            <a:extLst>
              <a:ext uri="{FF2B5EF4-FFF2-40B4-BE49-F238E27FC236}">
                <a16:creationId xmlns:a16="http://schemas.microsoft.com/office/drawing/2014/main" id="{F4EF165F-ECB8-E5E1-CE76-34DED15D1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66" y="4248613"/>
            <a:ext cx="5091311" cy="2379117"/>
          </a:xfrm>
          <a:prstGeom prst="rect">
            <a:avLst/>
          </a:prstGeom>
        </p:spPr>
      </p:pic>
      <p:pic>
        <p:nvPicPr>
          <p:cNvPr id="13" name="Picture 2" descr="FDA Logo Policy | FDA">
            <a:extLst>
              <a:ext uri="{FF2B5EF4-FFF2-40B4-BE49-F238E27FC236}">
                <a16:creationId xmlns:a16="http://schemas.microsoft.com/office/drawing/2014/main" id="{8AED44C2-2B0B-0DB9-E0FD-263552D59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374" y="4248613"/>
            <a:ext cx="3090860" cy="7381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a:extLst>
              <a:ext uri="{FF2B5EF4-FFF2-40B4-BE49-F238E27FC236}">
                <a16:creationId xmlns:a16="http://schemas.microsoft.com/office/drawing/2014/main" id="{77EE1CE9-D33D-C801-72B9-8CFAD66F4FD2}"/>
              </a:ext>
            </a:extLst>
          </p:cNvPr>
          <p:cNvSpPr txBox="1"/>
          <p:nvPr/>
        </p:nvSpPr>
        <p:spPr>
          <a:xfrm>
            <a:off x="5611868" y="5933029"/>
            <a:ext cx="3463871" cy="954107"/>
          </a:xfrm>
          <a:prstGeom prst="rect">
            <a:avLst/>
          </a:prstGeom>
          <a:noFill/>
        </p:spPr>
        <p:txBody>
          <a:bodyPr wrap="square">
            <a:spAutoFit/>
          </a:bodyPr>
          <a:lstStyle/>
          <a:p>
            <a:r>
              <a:rPr lang="cs-CZ" sz="1400" dirty="0"/>
              <a:t>https://eu-rd-platform.jrc.ec.europa.eu/eurocat/prevention-and-risk-factors/medication-during-pregnancy_en</a:t>
            </a:r>
          </a:p>
        </p:txBody>
      </p:sp>
      <p:pic>
        <p:nvPicPr>
          <p:cNvPr id="17" name="Obrázek 16" descr="Obsah obrázku hvězda, vlajka, modrá, Elektricky modrá&#10;&#10;Popis byl vytvořen automaticky">
            <a:extLst>
              <a:ext uri="{FF2B5EF4-FFF2-40B4-BE49-F238E27FC236}">
                <a16:creationId xmlns:a16="http://schemas.microsoft.com/office/drawing/2014/main" id="{9D1EBDAD-E60C-8AF1-DBEE-6824908DF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134" y="5195003"/>
            <a:ext cx="1109814" cy="738026"/>
          </a:xfrm>
          <a:prstGeom prst="rect">
            <a:avLst/>
          </a:prstGeom>
        </p:spPr>
      </p:pic>
    </p:spTree>
    <p:extLst>
      <p:ext uri="{BB962C8B-B14F-4D97-AF65-F5344CB8AC3E}">
        <p14:creationId xmlns:p14="http://schemas.microsoft.com/office/powerpoint/2010/main" val="190460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1480" y="812351"/>
            <a:ext cx="4907882" cy="646331"/>
          </a:xfrm>
          <a:prstGeom prst="rect">
            <a:avLst/>
          </a:prstGeom>
        </p:spPr>
        <p:txBody>
          <a:bodyPr wrap="none">
            <a:spAutoFit/>
          </a:bodyPr>
          <a:lstStyle/>
          <a:p>
            <a:r>
              <a:rPr lang="cs-CZ" sz="3600" b="1" dirty="0" err="1"/>
              <a:t>How</a:t>
            </a:r>
            <a:r>
              <a:rPr lang="cs-CZ" sz="3600" b="1" dirty="0"/>
              <a:t> to </a:t>
            </a:r>
            <a:r>
              <a:rPr lang="cs-CZ" sz="3600" b="1" dirty="0" err="1"/>
              <a:t>avoid</a:t>
            </a:r>
            <a:r>
              <a:rPr lang="cs-CZ" sz="3600" b="1" dirty="0"/>
              <a:t> teratogen?</a:t>
            </a:r>
            <a:endParaRPr lang="en-US" sz="3600" dirty="0"/>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pic>
        <p:nvPicPr>
          <p:cNvPr id="11266" name="Picture 2" descr="Signalling Pathways in Embryonic Development | Frontiers Research Topic">
            <a:extLst>
              <a:ext uri="{FF2B5EF4-FFF2-40B4-BE49-F238E27FC236}">
                <a16:creationId xmlns:a16="http://schemas.microsoft.com/office/drawing/2014/main" id="{2DE22B41-BADB-4426-9382-45C63032F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522" y="2633472"/>
            <a:ext cx="2717902" cy="2938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B1771529-7EEB-1E36-CE45-9F189A069543}"/>
              </a:ext>
            </a:extLst>
          </p:cNvPr>
          <p:cNvSpPr txBox="1"/>
          <p:nvPr/>
        </p:nvSpPr>
        <p:spPr>
          <a:xfrm>
            <a:off x="451840" y="1845902"/>
            <a:ext cx="5806052" cy="3416320"/>
          </a:xfrm>
          <a:prstGeom prst="rect">
            <a:avLst/>
          </a:prstGeom>
          <a:noFill/>
        </p:spPr>
        <p:txBody>
          <a:bodyPr wrap="square">
            <a:spAutoFit/>
          </a:bodyPr>
          <a:lstStyle/>
          <a:p>
            <a:pPr>
              <a:buFont typeface="Arial" panose="020B0604020202020204" pitchFamily="34" charset="0"/>
              <a:buChar char="•"/>
            </a:pPr>
            <a:r>
              <a:rPr lang="cs-CZ" dirty="0"/>
              <a:t> </a:t>
            </a:r>
            <a:r>
              <a:rPr lang="en-US" dirty="0"/>
              <a:t>Talk with your healthcare provider about any medications you’re taking.</a:t>
            </a:r>
          </a:p>
          <a:p>
            <a:pPr>
              <a:buFont typeface="Arial" panose="020B0604020202020204" pitchFamily="34" charset="0"/>
              <a:buChar char="•"/>
            </a:pPr>
            <a:r>
              <a:rPr lang="cs-CZ" dirty="0"/>
              <a:t> </a:t>
            </a:r>
            <a:r>
              <a:rPr lang="en-US" dirty="0"/>
              <a:t>Avoid cigarettes, alcohol and recreational drugs.</a:t>
            </a:r>
          </a:p>
          <a:p>
            <a:pPr>
              <a:buFont typeface="Arial" panose="020B0604020202020204" pitchFamily="34" charset="0"/>
              <a:buChar char="•"/>
            </a:pPr>
            <a:r>
              <a:rPr lang="cs-CZ" dirty="0"/>
              <a:t> </a:t>
            </a:r>
            <a:r>
              <a:rPr lang="en-US" dirty="0"/>
              <a:t>Don’t take any supplements, medications or prescription drugs without checking with your healthcare provider.</a:t>
            </a:r>
          </a:p>
          <a:p>
            <a:pPr>
              <a:buFont typeface="Arial" panose="020B0604020202020204" pitchFamily="34" charset="0"/>
              <a:buChar char="•"/>
            </a:pPr>
            <a:r>
              <a:rPr lang="cs-CZ" dirty="0"/>
              <a:t> </a:t>
            </a:r>
            <a:r>
              <a:rPr lang="en-US" dirty="0"/>
              <a:t>Avoid cleaning litter boxes.</a:t>
            </a:r>
          </a:p>
          <a:p>
            <a:pPr>
              <a:buFont typeface="Arial" panose="020B0604020202020204" pitchFamily="34" charset="0"/>
              <a:buChar char="•"/>
            </a:pPr>
            <a:r>
              <a:rPr lang="cs-CZ" dirty="0"/>
              <a:t> </a:t>
            </a:r>
            <a:r>
              <a:rPr lang="en-US" dirty="0"/>
              <a:t>Avoid hot tubs, saunas and anything that raises your internal body temperature.</a:t>
            </a:r>
          </a:p>
          <a:p>
            <a:pPr>
              <a:buFont typeface="Arial" panose="020B0604020202020204" pitchFamily="34" charset="0"/>
              <a:buChar char="•"/>
            </a:pPr>
            <a:r>
              <a:rPr lang="cs-CZ" dirty="0"/>
              <a:t> </a:t>
            </a:r>
            <a:r>
              <a:rPr lang="en-US" dirty="0"/>
              <a:t>Remove tuna, swordfish and other fish high in mercury from your diet.</a:t>
            </a:r>
          </a:p>
          <a:p>
            <a:pPr>
              <a:buFont typeface="Arial" panose="020B0604020202020204" pitchFamily="34" charset="0"/>
              <a:buChar char="•"/>
            </a:pPr>
            <a:r>
              <a:rPr lang="cs-CZ" dirty="0"/>
              <a:t> </a:t>
            </a:r>
            <a:r>
              <a:rPr lang="en-US" dirty="0"/>
              <a:t>Talk with your supervisor or human resources about harmful chemicals in your workplace.</a:t>
            </a:r>
          </a:p>
        </p:txBody>
      </p:sp>
      <p:pic>
        <p:nvPicPr>
          <p:cNvPr id="9" name="Grafický objekt 8">
            <a:extLst>
              <a:ext uri="{FF2B5EF4-FFF2-40B4-BE49-F238E27FC236}">
                <a16:creationId xmlns:a16="http://schemas.microsoft.com/office/drawing/2014/main" id="{7217F03C-3883-F860-F3DB-B95AFF215A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207" y="5013805"/>
            <a:ext cx="2095500" cy="333375"/>
          </a:xfrm>
          <a:prstGeom prst="rect">
            <a:avLst/>
          </a:prstGeom>
        </p:spPr>
      </p:pic>
    </p:spTree>
    <p:extLst>
      <p:ext uri="{BB962C8B-B14F-4D97-AF65-F5344CB8AC3E}">
        <p14:creationId xmlns:p14="http://schemas.microsoft.com/office/powerpoint/2010/main" val="24648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367C3381-5D1F-4A12-B900-75B82CE63F2A}"/>
              </a:ext>
            </a:extLst>
          </p:cNvPr>
          <p:cNvGraphicFramePr>
            <a:graphicFrameLocks/>
          </p:cNvGraphicFramePr>
          <p:nvPr>
            <p:extLst>
              <p:ext uri="{D42A27DB-BD31-4B8C-83A1-F6EECF244321}">
                <p14:modId xmlns:p14="http://schemas.microsoft.com/office/powerpoint/2010/main" val="857994081"/>
              </p:ext>
            </p:extLst>
          </p:nvPr>
        </p:nvGraphicFramePr>
        <p:xfrm>
          <a:off x="3289214" y="2223454"/>
          <a:ext cx="6192547" cy="46345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a:extLst>
              <a:ext uri="{FF2B5EF4-FFF2-40B4-BE49-F238E27FC236}">
                <a16:creationId xmlns:a16="http://schemas.microsoft.com/office/drawing/2014/main" id="{E90DB26B-3666-4FFE-BB95-7C21C1547D64}"/>
              </a:ext>
            </a:extLst>
          </p:cNvPr>
          <p:cNvSpPr txBox="1"/>
          <p:nvPr/>
        </p:nvSpPr>
        <p:spPr>
          <a:xfrm>
            <a:off x="839685" y="5306431"/>
            <a:ext cx="3886201" cy="1015663"/>
          </a:xfrm>
          <a:prstGeom prst="rect">
            <a:avLst/>
          </a:prstGeom>
          <a:noFill/>
        </p:spPr>
        <p:txBody>
          <a:bodyPr wrap="square" rtlCol="0">
            <a:spAutoFit/>
          </a:bodyPr>
          <a:lstStyle/>
          <a:p>
            <a:r>
              <a:rPr lang="cs-CZ" sz="4000" b="1" dirty="0"/>
              <a:t>65-75% </a:t>
            </a:r>
          </a:p>
          <a:p>
            <a:r>
              <a:rPr lang="cs-CZ" sz="2000" dirty="0" err="1"/>
              <a:t>Multifactorial</a:t>
            </a:r>
            <a:r>
              <a:rPr lang="cs-CZ" sz="2000" dirty="0"/>
              <a:t> </a:t>
            </a:r>
            <a:r>
              <a:rPr lang="cs-CZ" sz="2000" dirty="0" err="1"/>
              <a:t>or</a:t>
            </a:r>
            <a:r>
              <a:rPr lang="cs-CZ" sz="2000" dirty="0"/>
              <a:t> </a:t>
            </a:r>
            <a:r>
              <a:rPr lang="cs-CZ" sz="2000" dirty="0" err="1"/>
              <a:t>unknown</a:t>
            </a:r>
            <a:endParaRPr lang="cs-CZ" sz="2000" dirty="0"/>
          </a:p>
        </p:txBody>
      </p:sp>
      <p:sp>
        <p:nvSpPr>
          <p:cNvPr id="6" name="TextovéPole 5">
            <a:extLst>
              <a:ext uri="{FF2B5EF4-FFF2-40B4-BE49-F238E27FC236}">
                <a16:creationId xmlns:a16="http://schemas.microsoft.com/office/drawing/2014/main" id="{5E95488F-005D-4AF6-A4DC-1B37B71286C5}"/>
              </a:ext>
            </a:extLst>
          </p:cNvPr>
          <p:cNvSpPr txBox="1"/>
          <p:nvPr/>
        </p:nvSpPr>
        <p:spPr>
          <a:xfrm>
            <a:off x="839685" y="3647288"/>
            <a:ext cx="1794850" cy="861774"/>
          </a:xfrm>
          <a:prstGeom prst="rect">
            <a:avLst/>
          </a:prstGeom>
          <a:noFill/>
        </p:spPr>
        <p:txBody>
          <a:bodyPr wrap="square" rtlCol="0">
            <a:spAutoFit/>
          </a:bodyPr>
          <a:lstStyle/>
          <a:p>
            <a:r>
              <a:rPr lang="cs-CZ" sz="3000" b="1" dirty="0"/>
              <a:t>20-25%</a:t>
            </a:r>
            <a:r>
              <a:rPr lang="cs-CZ" sz="2000" b="1" dirty="0"/>
              <a:t> </a:t>
            </a:r>
            <a:r>
              <a:rPr lang="cs-CZ" sz="2000" dirty="0" err="1"/>
              <a:t>Genetical</a:t>
            </a:r>
            <a:endParaRPr lang="cs-CZ" sz="2000" dirty="0"/>
          </a:p>
        </p:txBody>
      </p:sp>
      <p:sp>
        <p:nvSpPr>
          <p:cNvPr id="8" name="TextovéPole 7">
            <a:extLst>
              <a:ext uri="{FF2B5EF4-FFF2-40B4-BE49-F238E27FC236}">
                <a16:creationId xmlns:a16="http://schemas.microsoft.com/office/drawing/2014/main" id="{E1F80328-EA24-4D06-8A33-45EEF0B18D0A}"/>
              </a:ext>
            </a:extLst>
          </p:cNvPr>
          <p:cNvSpPr txBox="1"/>
          <p:nvPr/>
        </p:nvSpPr>
        <p:spPr>
          <a:xfrm>
            <a:off x="839685" y="1299367"/>
            <a:ext cx="3732315" cy="2092881"/>
          </a:xfrm>
          <a:prstGeom prst="rect">
            <a:avLst/>
          </a:prstGeom>
          <a:noFill/>
        </p:spPr>
        <p:txBody>
          <a:bodyPr wrap="square" rtlCol="0">
            <a:spAutoFit/>
          </a:bodyPr>
          <a:lstStyle/>
          <a:p>
            <a:r>
              <a:rPr lang="en-US" sz="3000" b="1" dirty="0"/>
              <a:t>&lt;</a:t>
            </a:r>
            <a:r>
              <a:rPr lang="cs-CZ" sz="3000" b="1" dirty="0"/>
              <a:t>5% </a:t>
            </a:r>
          </a:p>
          <a:p>
            <a:pPr marL="342900" indent="-342900">
              <a:buFont typeface="Arial" panose="020B0604020202020204" pitchFamily="34" charset="0"/>
              <a:buChar char="•"/>
            </a:pPr>
            <a:r>
              <a:rPr lang="cs-CZ" sz="2000" dirty="0" err="1"/>
              <a:t>Environmental</a:t>
            </a:r>
            <a:endParaRPr lang="cs-CZ" sz="2000" dirty="0"/>
          </a:p>
          <a:p>
            <a:pPr marL="342900" indent="-342900">
              <a:buFont typeface="Arial" panose="020B0604020202020204" pitchFamily="34" charset="0"/>
              <a:buChar char="•"/>
            </a:pPr>
            <a:r>
              <a:rPr lang="cs-CZ" sz="2000" dirty="0" err="1"/>
              <a:t>Intrauterine</a:t>
            </a:r>
            <a:r>
              <a:rPr lang="cs-CZ" sz="2000" dirty="0"/>
              <a:t> </a:t>
            </a:r>
            <a:r>
              <a:rPr lang="cs-CZ" sz="2000" dirty="0" err="1"/>
              <a:t>infections</a:t>
            </a:r>
            <a:endParaRPr lang="cs-CZ" sz="2000" dirty="0"/>
          </a:p>
          <a:p>
            <a:pPr marL="342900" indent="-342900">
              <a:buFont typeface="Arial" panose="020B0604020202020204" pitchFamily="34" charset="0"/>
              <a:buChar char="•"/>
            </a:pPr>
            <a:r>
              <a:rPr lang="cs-CZ" sz="2000" dirty="0" err="1"/>
              <a:t>Metabolic</a:t>
            </a:r>
            <a:r>
              <a:rPr lang="cs-CZ" sz="2000" dirty="0"/>
              <a:t> </a:t>
            </a:r>
            <a:r>
              <a:rPr lang="cs-CZ" sz="2000" dirty="0" err="1"/>
              <a:t>disorder</a:t>
            </a:r>
            <a:r>
              <a:rPr lang="cs-CZ" sz="2000" dirty="0"/>
              <a:t> </a:t>
            </a:r>
            <a:r>
              <a:rPr lang="cs-CZ" sz="2000" dirty="0" err="1"/>
              <a:t>of</a:t>
            </a:r>
            <a:r>
              <a:rPr lang="cs-CZ" sz="2000" dirty="0"/>
              <a:t> </a:t>
            </a:r>
            <a:r>
              <a:rPr lang="cs-CZ" sz="2000" dirty="0" err="1"/>
              <a:t>mother</a:t>
            </a:r>
            <a:endParaRPr lang="cs-CZ" sz="2000" dirty="0"/>
          </a:p>
          <a:p>
            <a:pPr marL="342900" indent="-342900">
              <a:buFont typeface="Arial" panose="020B0604020202020204" pitchFamily="34" charset="0"/>
              <a:buChar char="•"/>
            </a:pPr>
            <a:r>
              <a:rPr lang="cs-CZ" sz="2000" dirty="0" err="1"/>
              <a:t>Drugs</a:t>
            </a:r>
            <a:r>
              <a:rPr lang="cs-CZ" sz="2000" dirty="0"/>
              <a:t> and </a:t>
            </a:r>
            <a:r>
              <a:rPr lang="cs-CZ" sz="2000" dirty="0" err="1"/>
              <a:t>medications</a:t>
            </a:r>
            <a:endParaRPr lang="cs-CZ" sz="2000" dirty="0"/>
          </a:p>
          <a:p>
            <a:pPr marL="342900" indent="-342900">
              <a:buFont typeface="Arial" panose="020B0604020202020204" pitchFamily="34" charset="0"/>
              <a:buChar char="•"/>
            </a:pPr>
            <a:r>
              <a:rPr lang="cs-CZ" sz="2000" dirty="0" err="1"/>
              <a:t>Radiation</a:t>
            </a:r>
            <a:endParaRPr lang="cs-CZ" sz="2000" dirty="0"/>
          </a:p>
        </p:txBody>
      </p:sp>
      <p:sp>
        <p:nvSpPr>
          <p:cNvPr id="12" name="Obdélník 11">
            <a:extLst>
              <a:ext uri="{FF2B5EF4-FFF2-40B4-BE49-F238E27FC236}">
                <a16:creationId xmlns:a16="http://schemas.microsoft.com/office/drawing/2014/main" id="{49A3F330-F101-49C4-A77A-38C9BD06AAB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ovéPole 13">
            <a:extLst>
              <a:ext uri="{FF2B5EF4-FFF2-40B4-BE49-F238E27FC236}">
                <a16:creationId xmlns:a16="http://schemas.microsoft.com/office/drawing/2014/main" id="{8D53B286-E740-4556-AA02-54F641DDBF0E}"/>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16" name="Obdélník 15">
            <a:extLst>
              <a:ext uri="{FF2B5EF4-FFF2-40B4-BE49-F238E27FC236}">
                <a16:creationId xmlns:a16="http://schemas.microsoft.com/office/drawing/2014/main" id="{3AA3ABE6-2B34-49F6-BBC0-C4CAA3675514}"/>
              </a:ext>
            </a:extLst>
          </p:cNvPr>
          <p:cNvSpPr/>
          <p:nvPr/>
        </p:nvSpPr>
        <p:spPr>
          <a:xfrm>
            <a:off x="78234" y="625866"/>
            <a:ext cx="5673284" cy="646331"/>
          </a:xfrm>
          <a:prstGeom prst="rect">
            <a:avLst/>
          </a:prstGeom>
        </p:spPr>
        <p:txBody>
          <a:bodyPr wrap="none">
            <a:spAutoFit/>
          </a:bodyPr>
          <a:lstStyle/>
          <a:p>
            <a:r>
              <a:rPr lang="cs-CZ" sz="3600" b="1" dirty="0" err="1"/>
              <a:t>How</a:t>
            </a:r>
            <a:r>
              <a:rPr lang="cs-CZ" sz="3600" b="1" dirty="0"/>
              <a:t> to </a:t>
            </a:r>
            <a:r>
              <a:rPr lang="cs-CZ" sz="3600" b="1" dirty="0" err="1"/>
              <a:t>identify</a:t>
            </a:r>
            <a:r>
              <a:rPr lang="cs-CZ" sz="3600" b="1" dirty="0"/>
              <a:t> a teratogen?</a:t>
            </a:r>
            <a:endParaRPr lang="en-US" sz="3600" dirty="0"/>
          </a:p>
        </p:txBody>
      </p:sp>
      <p:cxnSp>
        <p:nvCxnSpPr>
          <p:cNvPr id="18" name="Spojnice: pravoúhlá 17">
            <a:extLst>
              <a:ext uri="{FF2B5EF4-FFF2-40B4-BE49-F238E27FC236}">
                <a16:creationId xmlns:a16="http://schemas.microsoft.com/office/drawing/2014/main" id="{1D7808A9-B0FA-4521-A1CF-119265502936}"/>
              </a:ext>
            </a:extLst>
          </p:cNvPr>
          <p:cNvCxnSpPr>
            <a:cxnSpLocks/>
          </p:cNvCxnSpPr>
          <p:nvPr/>
        </p:nvCxnSpPr>
        <p:spPr>
          <a:xfrm>
            <a:off x="4530852" y="2415055"/>
            <a:ext cx="1581912" cy="280977"/>
          </a:xfrm>
          <a:prstGeom prst="bentConnector3">
            <a:avLst>
              <a:gd name="adj1" fmla="val 10028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3699EE01-52A6-409E-BFD8-BD1A66CD86B8}"/>
              </a:ext>
            </a:extLst>
          </p:cNvPr>
          <p:cNvCxnSpPr>
            <a:cxnSpLocks/>
          </p:cNvCxnSpPr>
          <p:nvPr/>
        </p:nvCxnSpPr>
        <p:spPr>
          <a:xfrm>
            <a:off x="2103401" y="4001231"/>
            <a:ext cx="2687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7DF76C41-C16F-4DE2-9CD2-CD5A4822FD6F}"/>
              </a:ext>
            </a:extLst>
          </p:cNvPr>
          <p:cNvCxnSpPr/>
          <p:nvPr/>
        </p:nvCxnSpPr>
        <p:spPr>
          <a:xfrm>
            <a:off x="3772925" y="5826983"/>
            <a:ext cx="2687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3152" y="566631"/>
            <a:ext cx="5673284" cy="646331"/>
          </a:xfrm>
          <a:prstGeom prst="rect">
            <a:avLst/>
          </a:prstGeom>
        </p:spPr>
        <p:txBody>
          <a:bodyPr wrap="none">
            <a:spAutoFit/>
          </a:bodyPr>
          <a:lstStyle/>
          <a:p>
            <a:r>
              <a:rPr lang="cs-CZ" sz="3600" b="1" dirty="0" err="1"/>
              <a:t>How</a:t>
            </a:r>
            <a:r>
              <a:rPr lang="cs-CZ" sz="3600" b="1" dirty="0"/>
              <a:t> to </a:t>
            </a:r>
            <a:r>
              <a:rPr lang="cs-CZ" sz="3600" b="1" dirty="0" err="1"/>
              <a:t>identify</a:t>
            </a:r>
            <a:r>
              <a:rPr lang="cs-CZ" sz="3600" b="1" dirty="0"/>
              <a:t> a teratogen?</a:t>
            </a:r>
            <a:endParaRPr lang="en-US" sz="3600" dirty="0"/>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DA398815-5342-45D5-AEA2-34D1AD431182}"/>
              </a:ext>
            </a:extLst>
          </p:cNvPr>
          <p:cNvSpPr txBox="1"/>
          <p:nvPr/>
        </p:nvSpPr>
        <p:spPr>
          <a:xfrm>
            <a:off x="73152" y="4208708"/>
            <a:ext cx="6583370" cy="2554545"/>
          </a:xfrm>
          <a:prstGeom prst="rect">
            <a:avLst/>
          </a:prstGeom>
          <a:noFill/>
        </p:spPr>
        <p:txBody>
          <a:bodyPr wrap="square" rtlCol="0">
            <a:spAutoFit/>
          </a:bodyPr>
          <a:lstStyle/>
          <a:p>
            <a:pPr algn="just"/>
            <a:r>
              <a:rPr lang="en-US" sz="1600" b="1" i="0" dirty="0">
                <a:effectLst/>
              </a:rPr>
              <a:t>"Koch's Postulates„</a:t>
            </a:r>
            <a:r>
              <a:rPr lang="cs-CZ" sz="1600" b="1" i="0" dirty="0">
                <a:effectLst/>
              </a:rPr>
              <a:t> </a:t>
            </a:r>
            <a:r>
              <a:rPr lang="cs-CZ" sz="1600" b="1" i="0" dirty="0" err="1">
                <a:effectLst/>
              </a:rPr>
              <a:t>adapted</a:t>
            </a:r>
            <a:r>
              <a:rPr lang="cs-CZ" sz="1600" b="1" i="0" dirty="0">
                <a:effectLst/>
              </a:rPr>
              <a:t> </a:t>
            </a:r>
            <a:r>
              <a:rPr lang="cs-CZ" sz="1600" b="1" i="0" dirty="0" err="1">
                <a:effectLst/>
              </a:rPr>
              <a:t>for</a:t>
            </a:r>
            <a:r>
              <a:rPr lang="cs-CZ" sz="1600" b="1" i="0" dirty="0">
                <a:effectLst/>
              </a:rPr>
              <a:t> </a:t>
            </a:r>
            <a:r>
              <a:rPr lang="cs-CZ" sz="1600" b="1" i="0" dirty="0" err="1">
                <a:effectLst/>
              </a:rPr>
              <a:t>teratology</a:t>
            </a:r>
            <a:r>
              <a:rPr lang="en-US" sz="1600" b="1" i="0" dirty="0">
                <a:effectLst/>
              </a:rPr>
              <a:t>:</a:t>
            </a:r>
          </a:p>
          <a:p>
            <a:pPr marL="271463" lvl="1" indent="-271463" algn="just">
              <a:buFont typeface="Arial" panose="020B0604020202020204" pitchFamily="34" charset="0"/>
              <a:buChar char="•"/>
            </a:pPr>
            <a:r>
              <a:rPr lang="en-US" sz="1600" b="0" i="0" dirty="0">
                <a:effectLst/>
              </a:rPr>
              <a:t>The agent must be present during the critical stage of development.</a:t>
            </a:r>
          </a:p>
          <a:p>
            <a:pPr marL="271463" lvl="1" indent="-271463" algn="just">
              <a:buFont typeface="Arial" panose="020B0604020202020204" pitchFamily="34" charset="0"/>
              <a:buChar char="•"/>
            </a:pPr>
            <a:r>
              <a:rPr lang="en-US" sz="1600" b="0" i="0" dirty="0">
                <a:effectLst/>
              </a:rPr>
              <a:t>The agent produces a particular pattern of birth defects in animal studies.</a:t>
            </a:r>
          </a:p>
          <a:p>
            <a:pPr marL="271463" lvl="1" indent="-271463" algn="just">
              <a:buFont typeface="Arial" panose="020B0604020202020204" pitchFamily="34" charset="0"/>
              <a:buChar char="•"/>
            </a:pPr>
            <a:r>
              <a:rPr lang="en-US" sz="1600" b="0" i="0" dirty="0">
                <a:effectLst/>
              </a:rPr>
              <a:t>The agent crosses the placenta and there is a dose-response relationship.</a:t>
            </a:r>
          </a:p>
          <a:p>
            <a:pPr marL="271463" lvl="1" indent="-271463" algn="just">
              <a:buFont typeface="Arial" panose="020B0604020202020204" pitchFamily="34" charset="0"/>
              <a:buChar char="•"/>
            </a:pPr>
            <a:r>
              <a:rPr lang="en-US" sz="1600" b="0" i="0" dirty="0">
                <a:effectLst/>
              </a:rPr>
              <a:t>There is an abrupt increase in the frequency of a particular defect or group of defects (syndrome).</a:t>
            </a:r>
          </a:p>
          <a:p>
            <a:pPr marL="271463" lvl="1" indent="-271463" algn="just">
              <a:buFont typeface="Arial" panose="020B0604020202020204" pitchFamily="34" charset="0"/>
              <a:buChar char="•"/>
            </a:pPr>
            <a:r>
              <a:rPr lang="en-US" sz="1600" b="0" i="0" dirty="0">
                <a:effectLst/>
              </a:rPr>
              <a:t>The increase of defects is associated with the use of a new drug or the widespread exposure to a chemical or environmental change.</a:t>
            </a:r>
          </a:p>
          <a:p>
            <a:pPr marL="271463" lvl="1" indent="-271463" algn="just">
              <a:buFont typeface="Arial" panose="020B0604020202020204" pitchFamily="34" charset="0"/>
              <a:buChar char="•"/>
            </a:pPr>
            <a:r>
              <a:rPr lang="en-US" sz="1600" b="0" i="0" dirty="0">
                <a:effectLst/>
              </a:rPr>
              <a:t>There is an absence of other factors to explain the observations.</a:t>
            </a:r>
          </a:p>
          <a:p>
            <a:pPr marL="271463" lvl="1" indent="-271463" algn="just">
              <a:buFont typeface="Arial" panose="020B0604020202020204" pitchFamily="34" charset="0"/>
              <a:buChar char="•"/>
            </a:pPr>
            <a:r>
              <a:rPr lang="en-US" sz="1600" b="0" i="0" dirty="0">
                <a:effectLst/>
              </a:rPr>
              <a:t>The mechanism of teratogenesis makes biological sense.</a:t>
            </a:r>
            <a:endParaRPr lang="en-US" sz="2000" b="1" dirty="0"/>
          </a:p>
        </p:txBody>
      </p:sp>
      <p:sp>
        <p:nvSpPr>
          <p:cNvPr id="7" name="TextovéPole 6">
            <a:extLst>
              <a:ext uri="{FF2B5EF4-FFF2-40B4-BE49-F238E27FC236}">
                <a16:creationId xmlns:a16="http://schemas.microsoft.com/office/drawing/2014/main" id="{09600FD7-C38A-4672-8663-E0658AEB22E3}"/>
              </a:ext>
            </a:extLst>
          </p:cNvPr>
          <p:cNvSpPr txBox="1"/>
          <p:nvPr/>
        </p:nvSpPr>
        <p:spPr>
          <a:xfrm>
            <a:off x="73152" y="1851609"/>
            <a:ext cx="8796528" cy="1600438"/>
          </a:xfrm>
          <a:prstGeom prst="rect">
            <a:avLst/>
          </a:prstGeom>
          <a:noFill/>
        </p:spPr>
        <p:txBody>
          <a:bodyPr wrap="square">
            <a:spAutoFit/>
          </a:bodyPr>
          <a:lstStyle/>
          <a:p>
            <a:pPr algn="just"/>
            <a:r>
              <a:rPr lang="en-US" sz="1400" b="1" i="1" dirty="0">
                <a:effectLst/>
              </a:rPr>
              <a:t>Koch's Postulates</a:t>
            </a:r>
            <a:r>
              <a:rPr lang="cs-CZ" sz="1400" b="1" i="1" dirty="0">
                <a:effectLst/>
              </a:rPr>
              <a:t> in </a:t>
            </a:r>
            <a:r>
              <a:rPr lang="cs-CZ" sz="1400" b="1" i="1" dirty="0" err="1">
                <a:effectLst/>
              </a:rPr>
              <a:t>microbiology</a:t>
            </a:r>
            <a:r>
              <a:rPr lang="en-US" sz="1400" b="1" i="1" dirty="0">
                <a:effectLst/>
              </a:rPr>
              <a:t>:</a:t>
            </a:r>
          </a:p>
          <a:p>
            <a:pPr marL="285750" indent="-285750" algn="just">
              <a:buFont typeface="Arial" panose="020B0604020202020204" pitchFamily="34" charset="0"/>
              <a:buChar char="•"/>
            </a:pPr>
            <a:r>
              <a:rPr lang="en-US" sz="1400" b="0" i="1" dirty="0">
                <a:effectLst/>
              </a:rPr>
              <a:t>The microorganism must be found in abundance in all organisms suffering from the disease, but should not be found in healthy organisms.</a:t>
            </a:r>
          </a:p>
          <a:p>
            <a:pPr marL="285750" indent="-285750" algn="just">
              <a:buFont typeface="Arial" panose="020B0604020202020204" pitchFamily="34" charset="0"/>
              <a:buChar char="•"/>
            </a:pPr>
            <a:r>
              <a:rPr lang="en-US" sz="1400" b="0" i="1" dirty="0">
                <a:effectLst/>
              </a:rPr>
              <a:t>The microorganism must be isolated from a diseased organism and grown in pure </a:t>
            </a:r>
            <a:r>
              <a:rPr lang="en-US" sz="1400" b="0" i="1" u="none" strike="noStrike" dirty="0">
                <a:effectLst/>
              </a:rPr>
              <a:t>culture</a:t>
            </a:r>
            <a:r>
              <a:rPr lang="en-US" sz="1400" b="0" i="1" dirty="0">
                <a:effectLst/>
              </a:rPr>
              <a:t>.</a:t>
            </a:r>
          </a:p>
          <a:p>
            <a:pPr marL="285750" indent="-285750" algn="just">
              <a:buFont typeface="Arial" panose="020B0604020202020204" pitchFamily="34" charset="0"/>
              <a:buChar char="•"/>
            </a:pPr>
            <a:r>
              <a:rPr lang="en-US" sz="1400" b="0" i="1" dirty="0">
                <a:effectLst/>
              </a:rPr>
              <a:t>The cultured microorganism should cause disease when introduced into a healthy organism.</a:t>
            </a:r>
          </a:p>
          <a:p>
            <a:pPr marL="285750" indent="-285750" algn="just">
              <a:buFont typeface="Arial" panose="020B0604020202020204" pitchFamily="34" charset="0"/>
              <a:buChar char="•"/>
            </a:pPr>
            <a:r>
              <a:rPr lang="en-US" sz="1400" b="0" i="1" dirty="0">
                <a:effectLst/>
              </a:rPr>
              <a:t>The microorganism must be reisolated from the inoculated, diseased experimental host and identified as being identical to the original specific causative agent.</a:t>
            </a:r>
          </a:p>
        </p:txBody>
      </p:sp>
      <p:sp>
        <p:nvSpPr>
          <p:cNvPr id="9" name="TextovéPole 8">
            <a:extLst>
              <a:ext uri="{FF2B5EF4-FFF2-40B4-BE49-F238E27FC236}">
                <a16:creationId xmlns:a16="http://schemas.microsoft.com/office/drawing/2014/main" id="{03FC9C9A-CB3E-4A2B-8CC4-DDDE29274AB4}"/>
              </a:ext>
            </a:extLst>
          </p:cNvPr>
          <p:cNvSpPr txBox="1"/>
          <p:nvPr/>
        </p:nvSpPr>
        <p:spPr>
          <a:xfrm>
            <a:off x="0" y="1183715"/>
            <a:ext cx="4590288" cy="646331"/>
          </a:xfrm>
          <a:prstGeom prst="rect">
            <a:avLst/>
          </a:prstGeom>
          <a:noFill/>
        </p:spPr>
        <p:txBody>
          <a:bodyPr wrap="square">
            <a:spAutoFit/>
          </a:bodyPr>
          <a:lstStyle/>
          <a:p>
            <a:pPr>
              <a:buFont typeface="Arial" panose="020B0604020202020204" pitchFamily="34" charset="0"/>
              <a:buChar char="•"/>
            </a:pPr>
            <a:r>
              <a:rPr lang="cs-CZ" sz="1800" b="1" i="0" dirty="0">
                <a:effectLst/>
              </a:rPr>
              <a:t> </a:t>
            </a:r>
            <a:r>
              <a:rPr lang="en-US" sz="1800" b="1" i="0" dirty="0">
                <a:effectLst/>
              </a:rPr>
              <a:t>Animal studies</a:t>
            </a:r>
            <a:r>
              <a:rPr lang="en-US" sz="1800" b="0" i="0" dirty="0">
                <a:effectLst/>
              </a:rPr>
              <a:t> </a:t>
            </a:r>
            <a:endParaRPr lang="cs-CZ" sz="1800" b="0" i="0" dirty="0">
              <a:effectLst/>
            </a:endParaRPr>
          </a:p>
          <a:p>
            <a:pPr>
              <a:buFont typeface="Arial" panose="020B0604020202020204" pitchFamily="34" charset="0"/>
              <a:buChar char="•"/>
            </a:pPr>
            <a:r>
              <a:rPr lang="cs-CZ" sz="1800" dirty="0"/>
              <a:t> </a:t>
            </a:r>
            <a:r>
              <a:rPr lang="en-US" sz="1800" b="1" dirty="0"/>
              <a:t>Observations from human exposure</a:t>
            </a:r>
            <a:r>
              <a:rPr lang="en-US" sz="1800" dirty="0"/>
              <a:t> </a:t>
            </a:r>
            <a:endParaRPr lang="cs-CZ" sz="1800" dirty="0"/>
          </a:p>
        </p:txBody>
      </p:sp>
      <p:sp>
        <p:nvSpPr>
          <p:cNvPr id="10" name="Šipka: dolů 9">
            <a:extLst>
              <a:ext uri="{FF2B5EF4-FFF2-40B4-BE49-F238E27FC236}">
                <a16:creationId xmlns:a16="http://schemas.microsoft.com/office/drawing/2014/main" id="{BF35EDFE-9C97-4209-9D45-E7DD293D7FF3}"/>
              </a:ext>
            </a:extLst>
          </p:cNvPr>
          <p:cNvSpPr/>
          <p:nvPr/>
        </p:nvSpPr>
        <p:spPr>
          <a:xfrm>
            <a:off x="4261104" y="3602736"/>
            <a:ext cx="958596" cy="8046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descr="Happy Birthday Robert Koch! - The Microbial Menagerie">
            <a:extLst>
              <a:ext uri="{FF2B5EF4-FFF2-40B4-BE49-F238E27FC236}">
                <a16:creationId xmlns:a16="http://schemas.microsoft.com/office/drawing/2014/main" id="{44E05F1C-E1DD-4E79-9799-45941A55C7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144" y="3663296"/>
            <a:ext cx="2276856" cy="323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rgehead Atractylodes Rhiz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458" y="602439"/>
            <a:ext cx="2149141" cy="1289485"/>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3"/>
          <a:stretch>
            <a:fillRect/>
          </a:stretch>
        </p:blipFill>
        <p:spPr>
          <a:xfrm>
            <a:off x="1519713" y="1712881"/>
            <a:ext cx="7483348" cy="3043318"/>
          </a:xfrm>
          <a:prstGeom prst="rect">
            <a:avLst/>
          </a:prstGeom>
        </p:spPr>
      </p:pic>
      <p:pic>
        <p:nvPicPr>
          <p:cNvPr id="2052" name="Picture 4" descr="Image result for atractylodes macroceph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3" y="503917"/>
            <a:ext cx="2140999" cy="2303291"/>
          </a:xfrm>
          <a:prstGeom prst="rect">
            <a:avLst/>
          </a:prstGeom>
          <a:noFill/>
          <a:extLst>
            <a:ext uri="{909E8E84-426E-40DD-AFC4-6F175D3DCCD1}">
              <a14:hiddenFill xmlns:a14="http://schemas.microsoft.com/office/drawing/2010/main">
                <a:solidFill>
                  <a:srgbClr val="FFFFFF"/>
                </a:solidFill>
              </a14:hiddenFill>
            </a:ext>
          </a:extLst>
        </p:spPr>
      </p:pic>
      <p:sp>
        <p:nvSpPr>
          <p:cNvPr id="3" name="Šipka dolů 2"/>
          <p:cNvSpPr/>
          <p:nvPr/>
        </p:nvSpPr>
        <p:spPr>
          <a:xfrm>
            <a:off x="3594801" y="1719787"/>
            <a:ext cx="574334" cy="581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p:cNvPicPr>
            <a:picLocks noChangeAspect="1"/>
          </p:cNvPicPr>
          <p:nvPr/>
        </p:nvPicPr>
        <p:blipFill>
          <a:blip r:embed="rId5"/>
          <a:stretch>
            <a:fillRect/>
          </a:stretch>
        </p:blipFill>
        <p:spPr>
          <a:xfrm>
            <a:off x="2845691" y="4846439"/>
            <a:ext cx="3099816" cy="1852962"/>
          </a:xfrm>
          <a:prstGeom prst="rect">
            <a:avLst/>
          </a:prstGeom>
        </p:spPr>
      </p:pic>
      <p:sp>
        <p:nvSpPr>
          <p:cNvPr id="5" name="Obdélník 4">
            <a:extLst>
              <a:ext uri="{FF2B5EF4-FFF2-40B4-BE49-F238E27FC236}">
                <a16:creationId xmlns:a16="http://schemas.microsoft.com/office/drawing/2014/main" id="{0E41F8A8-8437-4BC0-A730-27837A2DFBB4}"/>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598AEE2E-9AEC-44E1-8A1E-98F63985DCDC}"/>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1322" y="652059"/>
            <a:ext cx="5673284" cy="646331"/>
          </a:xfrm>
          <a:prstGeom prst="rect">
            <a:avLst/>
          </a:prstGeom>
        </p:spPr>
        <p:txBody>
          <a:bodyPr wrap="none">
            <a:spAutoFit/>
          </a:bodyPr>
          <a:lstStyle/>
          <a:p>
            <a:r>
              <a:rPr lang="cs-CZ" sz="3600" b="1" dirty="0" err="1"/>
              <a:t>How</a:t>
            </a:r>
            <a:r>
              <a:rPr lang="cs-CZ" sz="3600" b="1" dirty="0"/>
              <a:t> to </a:t>
            </a:r>
            <a:r>
              <a:rPr lang="cs-CZ" sz="3600" b="1" dirty="0" err="1"/>
              <a:t>identify</a:t>
            </a:r>
            <a:r>
              <a:rPr lang="cs-CZ" sz="3600" b="1" dirty="0"/>
              <a:t> a teratogen?</a:t>
            </a:r>
            <a:endParaRPr lang="en-US" sz="3600" dirty="0"/>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03FC9C9A-CB3E-4A2B-8CC4-DDDE29274AB4}"/>
              </a:ext>
            </a:extLst>
          </p:cNvPr>
          <p:cNvSpPr txBox="1"/>
          <p:nvPr/>
        </p:nvSpPr>
        <p:spPr>
          <a:xfrm>
            <a:off x="44284" y="2090704"/>
            <a:ext cx="7024027" cy="1692771"/>
          </a:xfrm>
          <a:prstGeom prst="rect">
            <a:avLst/>
          </a:prstGeom>
          <a:noFill/>
        </p:spPr>
        <p:txBody>
          <a:bodyPr wrap="square">
            <a:spAutoFit/>
          </a:bodyPr>
          <a:lstStyle/>
          <a:p>
            <a:pPr algn="l"/>
            <a:endParaRPr lang="en-US" sz="1800" b="0" i="0" dirty="0">
              <a:effectLst/>
            </a:endParaRPr>
          </a:p>
          <a:p>
            <a:pPr>
              <a:buFont typeface="Arial" panose="020B0604020202020204" pitchFamily="34" charset="0"/>
              <a:buChar char="•"/>
            </a:pPr>
            <a:r>
              <a:rPr lang="cs-CZ" sz="1800" b="1" i="0" dirty="0">
                <a:effectLst/>
              </a:rPr>
              <a:t> </a:t>
            </a:r>
            <a:r>
              <a:rPr lang="en-US" sz="1800" b="1" i="0" dirty="0">
                <a:effectLst/>
              </a:rPr>
              <a:t>Animal studies</a:t>
            </a:r>
            <a:r>
              <a:rPr lang="en-US" sz="1800" b="0" i="0" dirty="0">
                <a:effectLst/>
              </a:rPr>
              <a:t> </a:t>
            </a:r>
            <a:endParaRPr lang="cs-CZ" sz="1800" b="0" i="0" dirty="0">
              <a:effectLst/>
            </a:endParaRPr>
          </a:p>
          <a:p>
            <a:pPr>
              <a:buFont typeface="Arial" panose="020B0604020202020204" pitchFamily="34" charset="0"/>
              <a:buChar char="•"/>
            </a:pPr>
            <a:r>
              <a:rPr lang="cs-CZ" sz="1800" dirty="0"/>
              <a:t> </a:t>
            </a:r>
            <a:r>
              <a:rPr lang="en-US" sz="1800" b="1" dirty="0"/>
              <a:t>Observations from human exposure</a:t>
            </a:r>
            <a:endParaRPr lang="cs-CZ" sz="1800" b="1" dirty="0"/>
          </a:p>
          <a:p>
            <a:pPr>
              <a:buFont typeface="Arial" panose="020B0604020202020204" pitchFamily="34" charset="0"/>
              <a:buChar char="•"/>
            </a:pPr>
            <a:endParaRPr lang="cs-CZ" b="1" dirty="0"/>
          </a:p>
          <a:p>
            <a:pPr>
              <a:buFont typeface="Arial" panose="020B0604020202020204" pitchFamily="34" charset="0"/>
              <a:buChar char="•"/>
            </a:pPr>
            <a:r>
              <a:rPr lang="cs-CZ" sz="3200" b="1" dirty="0" err="1">
                <a:solidFill>
                  <a:srgbClr val="0000DC"/>
                </a:solidFill>
              </a:rPr>
              <a:t>Understand</a:t>
            </a:r>
            <a:r>
              <a:rPr lang="cs-CZ" sz="3200" b="1" dirty="0">
                <a:solidFill>
                  <a:srgbClr val="0000DC"/>
                </a:solidFill>
              </a:rPr>
              <a:t> </a:t>
            </a:r>
            <a:r>
              <a:rPr lang="cs-CZ" sz="3200" b="1" dirty="0" err="1">
                <a:solidFill>
                  <a:srgbClr val="0000DC"/>
                </a:solidFill>
              </a:rPr>
              <a:t>the</a:t>
            </a:r>
            <a:r>
              <a:rPr lang="cs-CZ" sz="3200" b="1" dirty="0">
                <a:solidFill>
                  <a:srgbClr val="0000DC"/>
                </a:solidFill>
              </a:rPr>
              <a:t> </a:t>
            </a:r>
            <a:r>
              <a:rPr lang="cs-CZ" sz="3200" b="1" dirty="0" err="1">
                <a:solidFill>
                  <a:srgbClr val="0000DC"/>
                </a:solidFill>
              </a:rPr>
              <a:t>biological</a:t>
            </a:r>
            <a:r>
              <a:rPr lang="cs-CZ" sz="3200" b="1" dirty="0">
                <a:solidFill>
                  <a:srgbClr val="0000DC"/>
                </a:solidFill>
              </a:rPr>
              <a:t> </a:t>
            </a:r>
            <a:r>
              <a:rPr lang="cs-CZ" sz="3200" b="1" dirty="0" err="1">
                <a:solidFill>
                  <a:srgbClr val="0000DC"/>
                </a:solidFill>
              </a:rPr>
              <a:t>context</a:t>
            </a:r>
            <a:r>
              <a:rPr lang="en-US" sz="3200" dirty="0">
                <a:solidFill>
                  <a:srgbClr val="0000DC"/>
                </a:solidFill>
              </a:rPr>
              <a:t> </a:t>
            </a:r>
            <a:endParaRPr lang="cs-CZ" sz="3200" dirty="0">
              <a:solidFill>
                <a:srgbClr val="0000DC"/>
              </a:solidFill>
            </a:endParaRPr>
          </a:p>
        </p:txBody>
      </p:sp>
    </p:spTree>
    <p:extLst>
      <p:ext uri="{BB962C8B-B14F-4D97-AF65-F5344CB8AC3E}">
        <p14:creationId xmlns:p14="http://schemas.microsoft.com/office/powerpoint/2010/main" val="88921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83079" y="548922"/>
            <a:ext cx="7160187" cy="5755422"/>
          </a:xfrm>
          <a:prstGeom prst="rect">
            <a:avLst/>
          </a:prstGeom>
        </p:spPr>
        <p:txBody>
          <a:bodyPr wrap="square">
            <a:spAutoFit/>
          </a:bodyPr>
          <a:lstStyle/>
          <a:p>
            <a:pPr algn="ctr"/>
            <a:r>
              <a:rPr lang="en-US" sz="2000" b="1" i="0" u="none" strike="noStrike" baseline="0" dirty="0">
                <a:solidFill>
                  <a:srgbClr val="241F20"/>
                </a:solidFill>
                <a:latin typeface="AdvP7C2E"/>
              </a:rPr>
              <a:t>Wilson’s Six Principles of Teratology</a:t>
            </a:r>
            <a:r>
              <a:rPr lang="cs-CZ" sz="2000" b="1" i="0" u="none" strike="noStrike" baseline="0" dirty="0">
                <a:solidFill>
                  <a:srgbClr val="241F20"/>
                </a:solidFill>
                <a:latin typeface="AdvP7C2E"/>
              </a:rPr>
              <a:t> (1977)</a:t>
            </a:r>
            <a:r>
              <a:rPr lang="en-US" sz="2000" b="1" i="0" u="none" strike="noStrike" baseline="0" dirty="0">
                <a:solidFill>
                  <a:srgbClr val="241F20"/>
                </a:solidFill>
                <a:latin typeface="AdvP7C2E"/>
              </a:rPr>
              <a:t> </a:t>
            </a:r>
            <a:endParaRPr lang="cs-CZ" sz="2000" b="1" i="0" u="none" strike="noStrike" baseline="0" dirty="0">
              <a:solidFill>
                <a:srgbClr val="241F20"/>
              </a:solidFill>
              <a:latin typeface="AdvP7C2E"/>
            </a:endParaRPr>
          </a:p>
          <a:p>
            <a:pPr algn="ctr"/>
            <a:endParaRPr lang="cs-CZ" sz="2000" b="0" i="0" u="none" strike="noStrike" baseline="0" dirty="0">
              <a:solidFill>
                <a:srgbClr val="241F20"/>
              </a:solidFill>
              <a:latin typeface="AdvP7C2E"/>
            </a:endParaRPr>
          </a:p>
          <a:p>
            <a:pPr algn="ctr"/>
            <a:r>
              <a:rPr lang="en-US" sz="1600" b="0" i="0" u="none" strike="noStrike" baseline="0" dirty="0">
                <a:solidFill>
                  <a:srgbClr val="241F20"/>
                </a:solidFill>
                <a:latin typeface="+mj-lt"/>
                <a:cs typeface="Arial" panose="020B0604020202020204" pitchFamily="34" charset="0"/>
              </a:rPr>
              <a:t>1. Susceptibility to teratogenesis depends on the</a:t>
            </a:r>
            <a:r>
              <a:rPr lang="cs-CZ" sz="1600" b="0" i="0" u="none" strike="noStrike" baseline="0" dirty="0">
                <a:solidFill>
                  <a:srgbClr val="241F20"/>
                </a:solidFill>
                <a:latin typeface="+mj-lt"/>
                <a:cs typeface="Arial" panose="020B0604020202020204" pitchFamily="34" charset="0"/>
              </a:rPr>
              <a:t> </a:t>
            </a:r>
            <a:r>
              <a:rPr lang="en-US" sz="2400" b="1" i="0" u="none" strike="noStrike" baseline="0" dirty="0">
                <a:solidFill>
                  <a:srgbClr val="0000DC"/>
                </a:solidFill>
                <a:cs typeface="Arial" panose="020B0604020202020204" pitchFamily="34" charset="0"/>
              </a:rPr>
              <a:t>genotype</a:t>
            </a:r>
            <a:r>
              <a:rPr lang="en-US" sz="1600" b="0" i="0" u="none" strike="noStrike" baseline="0" dirty="0">
                <a:solidFill>
                  <a:srgbClr val="241F20"/>
                </a:solidFill>
                <a:latin typeface="+mj-lt"/>
                <a:cs typeface="Arial" panose="020B0604020202020204" pitchFamily="34" charset="0"/>
              </a:rPr>
              <a:t> of the conceptus and the </a:t>
            </a:r>
            <a:r>
              <a:rPr lang="cs-CZ" sz="1600" b="0" i="0" u="none" strike="noStrike" baseline="0" dirty="0" err="1">
                <a:solidFill>
                  <a:srgbClr val="241F20"/>
                </a:solidFill>
                <a:latin typeface="+mj-lt"/>
                <a:cs typeface="Arial" panose="020B0604020202020204" pitchFamily="34" charset="0"/>
              </a:rPr>
              <a:t>way</a:t>
            </a:r>
            <a:r>
              <a:rPr lang="en-US" sz="1600" b="0" i="0" u="none" strike="noStrike" baseline="0" dirty="0">
                <a:solidFill>
                  <a:srgbClr val="241F20"/>
                </a:solidFill>
                <a:latin typeface="+mj-lt"/>
                <a:cs typeface="Arial" panose="020B0604020202020204" pitchFamily="34" charset="0"/>
              </a:rPr>
              <a:t> in which</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this interacts with environmental factors.</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2. Susceptibility to teratogenic agents varies with the</a:t>
            </a:r>
            <a:r>
              <a:rPr lang="cs-CZ" sz="1600" b="0" i="0" u="none" strike="noStrike" baseline="0" dirty="0">
                <a:solidFill>
                  <a:srgbClr val="241F20"/>
                </a:solidFill>
                <a:latin typeface="+mj-lt"/>
                <a:cs typeface="Arial" panose="020B0604020202020204" pitchFamily="34" charset="0"/>
              </a:rPr>
              <a:t> </a:t>
            </a:r>
            <a:r>
              <a:rPr lang="en-US" sz="2400" b="1" dirty="0">
                <a:solidFill>
                  <a:srgbClr val="0000DC"/>
                </a:solidFill>
                <a:cs typeface="Arial" panose="020B0604020202020204" pitchFamily="34" charset="0"/>
              </a:rPr>
              <a:t>developmental stage</a:t>
            </a:r>
            <a:r>
              <a:rPr lang="en-US" sz="2400" b="1" dirty="0">
                <a:solidFill>
                  <a:srgbClr val="241F20"/>
                </a:solidFill>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at the time of exposure.</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3. Teratogenic agents act in </a:t>
            </a:r>
            <a:r>
              <a:rPr lang="en-US" sz="2400" b="1" dirty="0">
                <a:solidFill>
                  <a:srgbClr val="0000DC"/>
                </a:solidFill>
                <a:cs typeface="Arial" panose="020B0604020202020204" pitchFamily="34" charset="0"/>
              </a:rPr>
              <a:t>specific ways </a:t>
            </a:r>
            <a:r>
              <a:rPr lang="en-US" sz="1600" b="0" i="0" u="none" strike="noStrike" baseline="0" dirty="0">
                <a:solidFill>
                  <a:srgbClr val="241F20"/>
                </a:solidFill>
                <a:latin typeface="+mj-lt"/>
                <a:cs typeface="Arial" panose="020B0604020202020204" pitchFamily="34" charset="0"/>
              </a:rPr>
              <a:t>(mechanisms)</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on developing cells and tissues to initiate</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abnormal</a:t>
            </a:r>
            <a:r>
              <a:rPr lang="cs-CZ" sz="1600" b="0" i="0" u="none" strike="noStrike"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embryogenesis (pathogenesis).</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4. The </a:t>
            </a:r>
            <a:r>
              <a:rPr lang="en-US" sz="2400" b="1" dirty="0">
                <a:solidFill>
                  <a:srgbClr val="0000DC"/>
                </a:solidFill>
                <a:cs typeface="Arial" panose="020B0604020202020204" pitchFamily="34" charset="0"/>
              </a:rPr>
              <a:t>final manifestations </a:t>
            </a:r>
            <a:r>
              <a:rPr lang="en-US" sz="1600" b="0" i="0" u="none" strike="noStrike" baseline="0" dirty="0">
                <a:solidFill>
                  <a:srgbClr val="241F20"/>
                </a:solidFill>
                <a:latin typeface="+mj-lt"/>
                <a:cs typeface="Arial" panose="020B0604020202020204" pitchFamily="34" charset="0"/>
              </a:rPr>
              <a:t>of abnormal development are</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death, malformation, growth retardation, and</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functional disorder.</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5. The access of adverse environmental influences to</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developing tissues depends on the </a:t>
            </a:r>
            <a:r>
              <a:rPr lang="en-US" sz="2400" b="1" dirty="0">
                <a:solidFill>
                  <a:srgbClr val="0000DC"/>
                </a:solidFill>
                <a:cs typeface="Arial" panose="020B0604020202020204" pitchFamily="34" charset="0"/>
              </a:rPr>
              <a:t>nature of the</a:t>
            </a:r>
            <a:r>
              <a:rPr lang="cs-CZ" sz="2400" b="1" dirty="0">
                <a:solidFill>
                  <a:srgbClr val="0000DC"/>
                </a:solidFill>
                <a:cs typeface="Arial" panose="020B0604020202020204" pitchFamily="34" charset="0"/>
              </a:rPr>
              <a:t> </a:t>
            </a:r>
            <a:r>
              <a:rPr lang="en-US" sz="2400" b="1" dirty="0">
                <a:solidFill>
                  <a:srgbClr val="0000DC"/>
                </a:solidFill>
                <a:cs typeface="Arial" panose="020B0604020202020204" pitchFamily="34" charset="0"/>
              </a:rPr>
              <a:t>influences</a:t>
            </a:r>
            <a:r>
              <a:rPr lang="en-US" sz="1600" b="0" i="0" u="none" strike="noStrike" baseline="0" dirty="0">
                <a:solidFill>
                  <a:srgbClr val="0000DC"/>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(agent).</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6. Manifestations of deviant development increase in degree</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as </a:t>
            </a:r>
            <a:r>
              <a:rPr lang="en-US" sz="2400" b="1" dirty="0">
                <a:solidFill>
                  <a:srgbClr val="0000DC"/>
                </a:solidFill>
                <a:cs typeface="Arial" panose="020B0604020202020204" pitchFamily="34" charset="0"/>
              </a:rPr>
              <a:t>dosage</a:t>
            </a:r>
            <a:r>
              <a:rPr lang="en-US" sz="1600" b="0" i="0" u="none" strike="noStrike" baseline="0" dirty="0">
                <a:solidFill>
                  <a:srgbClr val="241F20"/>
                </a:solidFill>
                <a:latin typeface="+mj-lt"/>
                <a:cs typeface="Arial" panose="020B0604020202020204" pitchFamily="34" charset="0"/>
              </a:rPr>
              <a:t> increases from the no-effect to the totally</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lethal level.</a:t>
            </a:r>
            <a:endParaRPr lang="en-US" sz="1600" dirty="0">
              <a:latin typeface="+mj-lt"/>
              <a:cs typeface="Arial" panose="020B0604020202020204" pitchFamily="34" charset="0"/>
            </a:endParaRPr>
          </a:p>
        </p:txBody>
      </p:sp>
      <p:sp>
        <p:nvSpPr>
          <p:cNvPr id="4" name="Obdélník 3">
            <a:extLst>
              <a:ext uri="{FF2B5EF4-FFF2-40B4-BE49-F238E27FC236}">
                <a16:creationId xmlns:a16="http://schemas.microsoft.com/office/drawing/2014/main" id="{DBFBCC66-5AFE-4058-874E-0CB52A622FE9}"/>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8A2C72C4-602F-4EB7-9192-6E187E32CA03}"/>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B1933083-CF07-4622-A7E9-3F4D90463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5" y="548922"/>
            <a:ext cx="1667637" cy="239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1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embryonic periods of sensi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977" y="548922"/>
            <a:ext cx="6933688" cy="607544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02153414-0629-4B4A-AA3A-DC9166234F3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57306D29-AA61-4E06-8835-1590C38F1427}"/>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95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955164" y="552444"/>
            <a:ext cx="4605748" cy="646331"/>
          </a:xfrm>
          <a:prstGeom prst="rect">
            <a:avLst/>
          </a:prstGeom>
        </p:spPr>
        <p:txBody>
          <a:bodyPr wrap="none">
            <a:spAutoFit/>
          </a:bodyPr>
          <a:lstStyle/>
          <a:p>
            <a:r>
              <a:rPr lang="cs-CZ" sz="3600" b="1"/>
              <a:t>Mechanisms of action?</a:t>
            </a:r>
          </a:p>
        </p:txBody>
      </p:sp>
      <p:sp>
        <p:nvSpPr>
          <p:cNvPr id="4" name="TextovéPole 3">
            <a:extLst>
              <a:ext uri="{FF2B5EF4-FFF2-40B4-BE49-F238E27FC236}">
                <a16:creationId xmlns:a16="http://schemas.microsoft.com/office/drawing/2014/main" id="{BA0FE2D6-C558-4D8E-9751-C3D768583DBA}"/>
              </a:ext>
            </a:extLst>
          </p:cNvPr>
          <p:cNvSpPr txBox="1"/>
          <p:nvPr/>
        </p:nvSpPr>
        <p:spPr>
          <a:xfrm>
            <a:off x="327532" y="3581519"/>
            <a:ext cx="8404988" cy="3139321"/>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dirty="0"/>
              <a:t>Epigenetic control of gene expression </a:t>
            </a:r>
            <a:endParaRPr lang="cs-CZ" dirty="0"/>
          </a:p>
          <a:p>
            <a:pPr marL="285750" indent="-285750">
              <a:buFont typeface="Arial" panose="020B0604020202020204" pitchFamily="34" charset="0"/>
              <a:buChar char="•"/>
            </a:pPr>
            <a:r>
              <a:rPr lang="en-US" dirty="0"/>
              <a:t>The effects of small regulatory RNAs </a:t>
            </a:r>
            <a:endParaRPr lang="cs-CZ" dirty="0"/>
          </a:p>
          <a:p>
            <a:pPr marL="285750" indent="-285750">
              <a:buFont typeface="Arial" panose="020B0604020202020204" pitchFamily="34" charset="0"/>
              <a:buChar char="•"/>
            </a:pPr>
            <a:r>
              <a:rPr lang="en-US" dirty="0"/>
              <a:t>The imbalance of gene products resulting from submicroscopic alterations of genomic structure such as copy number changes</a:t>
            </a:r>
            <a:endParaRPr lang="cs-CZ" dirty="0"/>
          </a:p>
          <a:p>
            <a:pPr marL="285750" indent="-285750">
              <a:buFont typeface="Arial" panose="020B0604020202020204" pitchFamily="34" charset="0"/>
              <a:buChar char="•"/>
            </a:pPr>
            <a:r>
              <a:rPr lang="en-US" dirty="0"/>
              <a:t>Alterations of the </a:t>
            </a:r>
            <a:r>
              <a:rPr lang="cs-CZ" dirty="0"/>
              <a:t>cytoskeleton</a:t>
            </a:r>
          </a:p>
          <a:p>
            <a:pPr marL="285750" indent="-285750">
              <a:buFont typeface="Arial" panose="020B0604020202020204" pitchFamily="34" charset="0"/>
              <a:buChar char="•"/>
            </a:pPr>
            <a:r>
              <a:rPr lang="en-US" dirty="0"/>
              <a:t>Perturbations of the extracellular matrix </a:t>
            </a:r>
            <a:endParaRPr lang="cs-CZ" dirty="0"/>
          </a:p>
          <a:p>
            <a:pPr marL="285750" indent="-285750">
              <a:buFont typeface="Arial" panose="020B0604020202020204" pitchFamily="34" charset="0"/>
              <a:buChar char="•"/>
            </a:pPr>
            <a:r>
              <a:rPr lang="en-US" dirty="0"/>
              <a:t>Effects of mechanical forces on embryogenesis </a:t>
            </a:r>
            <a:endParaRPr lang="cs-CZ" dirty="0"/>
          </a:p>
          <a:p>
            <a:pPr marL="285750" indent="-285750">
              <a:buFont typeface="Arial" panose="020B0604020202020204" pitchFamily="34" charset="0"/>
              <a:buChar char="•"/>
            </a:pPr>
            <a:r>
              <a:rPr lang="en-US" dirty="0"/>
              <a:t>Disturbances of intracellular or intercellular </a:t>
            </a:r>
            <a:r>
              <a:rPr lang="cs-CZ" dirty="0" err="1"/>
              <a:t>signalling</a:t>
            </a:r>
            <a:endParaRPr lang="cs-CZ" dirty="0"/>
          </a:p>
          <a:p>
            <a:pPr marL="285750" indent="-285750">
              <a:buFont typeface="Arial" panose="020B0604020202020204" pitchFamily="34" charset="0"/>
              <a:buChar char="•"/>
            </a:pPr>
            <a:r>
              <a:rPr lang="en-US" dirty="0"/>
              <a:t>Dysfunction of molecular chaperones </a:t>
            </a:r>
            <a:endParaRPr lang="cs-CZ" dirty="0"/>
          </a:p>
          <a:p>
            <a:pPr marL="285750" indent="-285750">
              <a:buFont typeface="Arial" panose="020B0604020202020204" pitchFamily="34" charset="0"/>
              <a:buChar char="•"/>
            </a:pPr>
            <a:r>
              <a:rPr lang="en-US" dirty="0"/>
              <a:t>Effects on the distribution of molecules into subcellular compartments </a:t>
            </a:r>
            <a:endParaRPr lang="cs-CZ" dirty="0"/>
          </a:p>
          <a:p>
            <a:pPr marL="285750" indent="-285750">
              <a:buFont typeface="Arial" panose="020B0604020202020204" pitchFamily="34" charset="0"/>
              <a:buChar char="•"/>
            </a:pPr>
            <a:r>
              <a:rPr lang="en-US" dirty="0"/>
              <a:t>Alterations of the integrity of intracellular organelles </a:t>
            </a:r>
            <a:endParaRPr lang="cs-CZ" dirty="0"/>
          </a:p>
        </p:txBody>
      </p:sp>
      <p:sp>
        <p:nvSpPr>
          <p:cNvPr id="6" name="TextovéPole 5">
            <a:extLst>
              <a:ext uri="{FF2B5EF4-FFF2-40B4-BE49-F238E27FC236}">
                <a16:creationId xmlns:a16="http://schemas.microsoft.com/office/drawing/2014/main" id="{EF3D84BA-71D7-4673-AE83-6E2332748B70}"/>
              </a:ext>
            </a:extLst>
          </p:cNvPr>
          <p:cNvSpPr txBox="1"/>
          <p:nvPr/>
        </p:nvSpPr>
        <p:spPr>
          <a:xfrm>
            <a:off x="327532" y="1120676"/>
            <a:ext cx="8404988" cy="2308324"/>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dirty="0"/>
              <a:t>Mutation </a:t>
            </a:r>
            <a:endParaRPr lang="cs-CZ" dirty="0"/>
          </a:p>
          <a:p>
            <a:pPr marL="285750" indent="-285750">
              <a:buFont typeface="Arial" panose="020B0604020202020204" pitchFamily="34" charset="0"/>
              <a:buChar char="•"/>
            </a:pPr>
            <a:r>
              <a:rPr lang="en-US" dirty="0"/>
              <a:t>Chromosomal nondisjunction and breaks Mitotic interference </a:t>
            </a:r>
            <a:endParaRPr lang="cs-CZ" dirty="0"/>
          </a:p>
          <a:p>
            <a:pPr marL="285750" indent="-285750">
              <a:buFont typeface="Arial" panose="020B0604020202020204" pitchFamily="34" charset="0"/>
              <a:buChar char="•"/>
            </a:pPr>
            <a:r>
              <a:rPr lang="en-US" dirty="0"/>
              <a:t>Altered nucleic acid integrity or function </a:t>
            </a:r>
            <a:endParaRPr lang="cs-CZ" dirty="0"/>
          </a:p>
          <a:p>
            <a:pPr marL="285750" indent="-285750">
              <a:buFont typeface="Arial" panose="020B0604020202020204" pitchFamily="34" charset="0"/>
              <a:buChar char="•"/>
            </a:pPr>
            <a:r>
              <a:rPr lang="en-US" dirty="0"/>
              <a:t>Lack of precursors and substrates needed for biosynthesis </a:t>
            </a:r>
            <a:endParaRPr lang="cs-CZ" dirty="0"/>
          </a:p>
          <a:p>
            <a:pPr marL="285750" indent="-285750">
              <a:buFont typeface="Arial" panose="020B0604020202020204" pitchFamily="34" charset="0"/>
              <a:buChar char="•"/>
            </a:pPr>
            <a:r>
              <a:rPr lang="en-US" dirty="0"/>
              <a:t>Altered energy sources </a:t>
            </a:r>
            <a:endParaRPr lang="cs-CZ" dirty="0"/>
          </a:p>
          <a:p>
            <a:pPr marL="285750" indent="-285750">
              <a:buFont typeface="Arial" panose="020B0604020202020204" pitchFamily="34" charset="0"/>
              <a:buChar char="•"/>
            </a:pPr>
            <a:r>
              <a:rPr lang="en-US" dirty="0"/>
              <a:t>Enzyme inhibitions </a:t>
            </a:r>
            <a:endParaRPr lang="cs-CZ" dirty="0"/>
          </a:p>
          <a:p>
            <a:pPr marL="285750" indent="-285750">
              <a:buFont typeface="Arial" panose="020B0604020202020204" pitchFamily="34" charset="0"/>
              <a:buChar char="•"/>
            </a:pPr>
            <a:r>
              <a:rPr lang="en-US" dirty="0"/>
              <a:t>Osmolar imbalance </a:t>
            </a:r>
            <a:endParaRPr lang="cs-CZ" dirty="0"/>
          </a:p>
          <a:p>
            <a:pPr marL="285750" indent="-285750">
              <a:buFont typeface="Arial" panose="020B0604020202020204" pitchFamily="34" charset="0"/>
              <a:buChar char="•"/>
            </a:pPr>
            <a:r>
              <a:rPr lang="en-US" dirty="0"/>
              <a:t>Altered membrane characteristics </a:t>
            </a:r>
            <a:endParaRPr lang="cs-CZ" dirty="0"/>
          </a:p>
        </p:txBody>
      </p:sp>
      <p:sp>
        <p:nvSpPr>
          <p:cNvPr id="7" name="TextovéPole 6">
            <a:extLst>
              <a:ext uri="{FF2B5EF4-FFF2-40B4-BE49-F238E27FC236}">
                <a16:creationId xmlns:a16="http://schemas.microsoft.com/office/drawing/2014/main" id="{8DF58D12-812B-453A-A4B3-340087F9A42F}"/>
              </a:ext>
            </a:extLst>
          </p:cNvPr>
          <p:cNvSpPr txBox="1"/>
          <p:nvPr/>
        </p:nvSpPr>
        <p:spPr>
          <a:xfrm>
            <a:off x="7260336" y="1613118"/>
            <a:ext cx="1472184" cy="707886"/>
          </a:xfrm>
          <a:prstGeom prst="rect">
            <a:avLst/>
          </a:prstGeom>
          <a:noFill/>
        </p:spPr>
        <p:txBody>
          <a:bodyPr wrap="square" rtlCol="0">
            <a:spAutoFit/>
          </a:bodyPr>
          <a:lstStyle/>
          <a:p>
            <a:r>
              <a:rPr lang="cs-CZ" sz="4000" b="1" dirty="0">
                <a:solidFill>
                  <a:srgbClr val="FF0000"/>
                </a:solidFill>
              </a:rPr>
              <a:t>1977</a:t>
            </a:r>
          </a:p>
        </p:txBody>
      </p:sp>
      <p:sp>
        <p:nvSpPr>
          <p:cNvPr id="9" name="TextovéPole 8">
            <a:extLst>
              <a:ext uri="{FF2B5EF4-FFF2-40B4-BE49-F238E27FC236}">
                <a16:creationId xmlns:a16="http://schemas.microsoft.com/office/drawing/2014/main" id="{53D045AB-0EF0-4E11-8D47-3CC7B4184A10}"/>
              </a:ext>
            </a:extLst>
          </p:cNvPr>
          <p:cNvSpPr txBox="1"/>
          <p:nvPr/>
        </p:nvSpPr>
        <p:spPr>
          <a:xfrm>
            <a:off x="7325868" y="4797236"/>
            <a:ext cx="1341120" cy="707886"/>
          </a:xfrm>
          <a:prstGeom prst="rect">
            <a:avLst/>
          </a:prstGeom>
          <a:noFill/>
        </p:spPr>
        <p:txBody>
          <a:bodyPr wrap="square" rtlCol="0">
            <a:spAutoFit/>
          </a:bodyPr>
          <a:lstStyle/>
          <a:p>
            <a:r>
              <a:rPr lang="cs-CZ" sz="4000" b="1" dirty="0">
                <a:solidFill>
                  <a:srgbClr val="FF0000"/>
                </a:solidFill>
              </a:rPr>
              <a:t>2010</a:t>
            </a:r>
          </a:p>
        </p:txBody>
      </p:sp>
      <p:sp>
        <p:nvSpPr>
          <p:cNvPr id="11" name="Obdélník 10">
            <a:extLst>
              <a:ext uri="{FF2B5EF4-FFF2-40B4-BE49-F238E27FC236}">
                <a16:creationId xmlns:a16="http://schemas.microsoft.com/office/drawing/2014/main" id="{9DAA9D0F-8E53-4788-8C71-8861194ED8B8}"/>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ovéPole 12">
            <a:extLst>
              <a:ext uri="{FF2B5EF4-FFF2-40B4-BE49-F238E27FC236}">
                <a16:creationId xmlns:a16="http://schemas.microsoft.com/office/drawing/2014/main" id="{01F00641-53BB-43A5-9281-A9B0E4CBAAE6}"/>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9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2"/>
          <p:cNvSpPr/>
          <p:nvPr/>
        </p:nvSpPr>
        <p:spPr>
          <a:xfrm>
            <a:off x="226103" y="2204846"/>
            <a:ext cx="8845499" cy="800219"/>
          </a:xfrm>
          <a:prstGeom prst="rect">
            <a:avLst/>
          </a:prstGeom>
        </p:spPr>
        <p:txBody>
          <a:bodyPr wrap="square">
            <a:spAutoFit/>
          </a:bodyPr>
          <a:lstStyle/>
          <a:p>
            <a:r>
              <a:rPr lang="en-US" sz="2800" b="1" i="0" dirty="0">
                <a:effectLst/>
                <a:cs typeface="Arial" panose="020B0604020202020204" pitchFamily="34" charset="0"/>
              </a:rPr>
              <a:t>Teratology</a:t>
            </a:r>
            <a:r>
              <a:rPr lang="en-US" b="0" i="0" dirty="0">
                <a:effectLst/>
                <a:cs typeface="Arial" panose="020B0604020202020204" pitchFamily="34" charset="0"/>
              </a:rPr>
              <a:t> is the study of </a:t>
            </a:r>
            <a:r>
              <a:rPr lang="en-US" b="0" i="0" u="none" strike="noStrike" dirty="0">
                <a:effectLst/>
                <a:cs typeface="Arial" panose="020B0604020202020204" pitchFamily="34" charset="0"/>
              </a:rPr>
              <a:t>birth defects</a:t>
            </a:r>
            <a:r>
              <a:rPr lang="en-US" b="0" i="0" dirty="0">
                <a:effectLst/>
                <a:cs typeface="Arial" panose="020B0604020202020204" pitchFamily="34" charset="0"/>
              </a:rPr>
              <a:t>, and a </a:t>
            </a:r>
            <a:r>
              <a:rPr lang="en-US" sz="2800" b="1" i="0" dirty="0">
                <a:effectLst/>
                <a:cs typeface="Arial" panose="020B0604020202020204" pitchFamily="34" charset="0"/>
              </a:rPr>
              <a:t>teratogen</a:t>
            </a:r>
            <a:r>
              <a:rPr lang="en-US" b="0" i="0" dirty="0">
                <a:effectLst/>
                <a:cs typeface="Arial" panose="020B0604020202020204" pitchFamily="34" charset="0"/>
              </a:rPr>
              <a:t> is something that either induces or amplifies abnormal embryonic or fetal development and causes </a:t>
            </a:r>
            <a:r>
              <a:rPr lang="en-US" b="0" i="0" u="none" strike="noStrike" dirty="0">
                <a:effectLst/>
                <a:cs typeface="Arial" panose="020B0604020202020204" pitchFamily="34" charset="0"/>
              </a:rPr>
              <a:t>birth defects</a:t>
            </a:r>
            <a:r>
              <a:rPr lang="en-US" b="0" i="0" dirty="0">
                <a:effectLst/>
                <a:cs typeface="Arial" panose="020B0604020202020204" pitchFamily="34" charset="0"/>
              </a:rPr>
              <a:t>. </a:t>
            </a:r>
            <a:endParaRPr lang="en-US" dirty="0">
              <a:cs typeface="Arial" panose="020B0604020202020204" pitchFamily="34" charset="0"/>
            </a:endParaRPr>
          </a:p>
        </p:txBody>
      </p:sp>
      <p:grpSp>
        <p:nvGrpSpPr>
          <p:cNvPr id="7" name="Skupina 6">
            <a:extLst>
              <a:ext uri="{FF2B5EF4-FFF2-40B4-BE49-F238E27FC236}">
                <a16:creationId xmlns:a16="http://schemas.microsoft.com/office/drawing/2014/main" id="{E488FADD-3E33-4CCC-A37F-2F336D1C6379}"/>
              </a:ext>
            </a:extLst>
          </p:cNvPr>
          <p:cNvGrpSpPr/>
          <p:nvPr/>
        </p:nvGrpSpPr>
        <p:grpSpPr>
          <a:xfrm>
            <a:off x="0" y="-131975"/>
            <a:ext cx="9144000" cy="505920"/>
            <a:chOff x="0" y="0"/>
            <a:chExt cx="9144000" cy="505920"/>
          </a:xfrm>
        </p:grpSpPr>
        <p:sp>
          <p:nvSpPr>
            <p:cNvPr id="2" name="Obdélník 1">
              <a:extLst>
                <a:ext uri="{FF2B5EF4-FFF2-40B4-BE49-F238E27FC236}">
                  <a16:creationId xmlns:a16="http://schemas.microsoft.com/office/drawing/2014/main" id="{79B57727-0C8D-4FF9-93B0-C9B54195DA8F}"/>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2BF11B7D-4989-43C0-81ED-A844B344AB8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sp>
        <p:nvSpPr>
          <p:cNvPr id="10" name="Obdélník 9">
            <a:extLst>
              <a:ext uri="{FF2B5EF4-FFF2-40B4-BE49-F238E27FC236}">
                <a16:creationId xmlns:a16="http://schemas.microsoft.com/office/drawing/2014/main" id="{91450180-0AD8-4000-AC90-11CD07CA8E40}"/>
              </a:ext>
            </a:extLst>
          </p:cNvPr>
          <p:cNvSpPr/>
          <p:nvPr/>
        </p:nvSpPr>
        <p:spPr>
          <a:xfrm>
            <a:off x="226104" y="1044642"/>
            <a:ext cx="8845499" cy="523220"/>
          </a:xfrm>
          <a:prstGeom prst="rect">
            <a:avLst/>
          </a:prstGeom>
        </p:spPr>
        <p:txBody>
          <a:bodyPr wrap="square">
            <a:spAutoFit/>
          </a:bodyPr>
          <a:lstStyle/>
          <a:p>
            <a:r>
              <a:rPr lang="cs-CZ" sz="2800" b="1" i="0" dirty="0">
                <a:effectLst/>
                <a:cs typeface="Arial" panose="020B0604020202020204" pitchFamily="34" charset="0"/>
              </a:rPr>
              <a:t>Embryology</a:t>
            </a:r>
            <a:r>
              <a:rPr lang="en-US" b="0" i="0" dirty="0">
                <a:effectLst/>
                <a:cs typeface="Arial" panose="020B0604020202020204" pitchFamily="34" charset="0"/>
              </a:rPr>
              <a:t> is the study of normal </a:t>
            </a:r>
            <a:r>
              <a:rPr lang="cs-CZ" b="0" i="0" dirty="0" err="1">
                <a:effectLst/>
                <a:cs typeface="Arial" panose="020B0604020202020204" pitchFamily="34" charset="0"/>
              </a:rPr>
              <a:t>intrauterine</a:t>
            </a:r>
            <a:r>
              <a:rPr lang="cs-CZ" b="0" i="0" dirty="0">
                <a:effectLst/>
                <a:cs typeface="Arial" panose="020B0604020202020204" pitchFamily="34" charset="0"/>
              </a:rPr>
              <a:t> </a:t>
            </a:r>
            <a:r>
              <a:rPr lang="en-US" b="0" i="0">
                <a:effectLst/>
                <a:cs typeface="Arial" panose="020B0604020202020204" pitchFamily="34" charset="0"/>
              </a:rPr>
              <a:t>embryonic </a:t>
            </a:r>
            <a:r>
              <a:rPr lang="cs-CZ" b="0" i="0">
                <a:effectLst/>
                <a:cs typeface="Arial" panose="020B0604020202020204" pitchFamily="34" charset="0"/>
              </a:rPr>
              <a:t>and </a:t>
            </a:r>
            <a:r>
              <a:rPr lang="en-US" b="0" i="0">
                <a:effectLst/>
                <a:cs typeface="Arial" panose="020B0604020202020204" pitchFamily="34" charset="0"/>
              </a:rPr>
              <a:t>fetal </a:t>
            </a:r>
            <a:r>
              <a:rPr lang="en-US" b="0" i="0" dirty="0">
                <a:effectLst/>
                <a:cs typeface="Arial" panose="020B0604020202020204" pitchFamily="34" charset="0"/>
              </a:rPr>
              <a:t>development</a:t>
            </a:r>
            <a:r>
              <a:rPr lang="cs-CZ" b="0" i="0" dirty="0">
                <a:effectLst/>
                <a:cs typeface="Arial" panose="020B0604020202020204" pitchFamily="34" charset="0"/>
              </a:rPr>
              <a:t>.</a:t>
            </a:r>
            <a:endParaRPr lang="en-US" dirty="0">
              <a:cs typeface="Arial" panose="020B0604020202020204" pitchFamily="34" charset="0"/>
            </a:endParaRPr>
          </a:p>
        </p:txBody>
      </p:sp>
      <p:pic>
        <p:nvPicPr>
          <p:cNvPr id="1032" name="Picture 8" descr="A Teratogen Is….” Campaign from Yukon | Girls, Women, Alcohol, and Pregnancy">
            <a:extLst>
              <a:ext uri="{FF2B5EF4-FFF2-40B4-BE49-F238E27FC236}">
                <a16:creationId xmlns:a16="http://schemas.microsoft.com/office/drawing/2014/main" id="{2180DF70-0002-43C5-AE37-32C5672A6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36976"/>
            <a:ext cx="3492818" cy="3492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51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39" y="709612"/>
            <a:ext cx="8162925" cy="543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Behind Brazil's Alarming Surge in Babies Born with Small H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324" y="3000454"/>
            <a:ext cx="56197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present day Zika Forest Research Field Station is located in the... |  Download Scientific Diagram">
            <a:extLst>
              <a:ext uri="{FF2B5EF4-FFF2-40B4-BE49-F238E27FC236}">
                <a16:creationId xmlns:a16="http://schemas.microsoft.com/office/drawing/2014/main" id="{BEB6E392-FC2A-4C24-8AB3-FBADEC664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48" y="291548"/>
            <a:ext cx="4600963" cy="460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9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97180" y="750637"/>
            <a:ext cx="8549640" cy="5776593"/>
          </a:xfrm>
          <a:prstGeom prst="rect">
            <a:avLst/>
          </a:prstGeom>
        </p:spPr>
      </p:pic>
      <p:sp>
        <p:nvSpPr>
          <p:cNvPr id="4" name="Obdélník 3">
            <a:extLst>
              <a:ext uri="{FF2B5EF4-FFF2-40B4-BE49-F238E27FC236}">
                <a16:creationId xmlns:a16="http://schemas.microsoft.com/office/drawing/2014/main" id="{7E92852D-D2CD-46EE-A7E6-4EC79F3CD442}"/>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793EA8B5-B734-4B8E-AB53-7E88B8D3DC6A}"/>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46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zika microceph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08" y="1847279"/>
            <a:ext cx="8380184" cy="337721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720019" y="1043207"/>
            <a:ext cx="8042073" cy="646331"/>
          </a:xfrm>
          <a:prstGeom prst="rect">
            <a:avLst/>
          </a:prstGeom>
        </p:spPr>
        <p:txBody>
          <a:bodyPr wrap="none">
            <a:spAutoFit/>
          </a:bodyPr>
          <a:lstStyle/>
          <a:p>
            <a:r>
              <a:rPr lang="cs-CZ" sz="3600" b="1"/>
              <a:t>Evidence for ZIKV induced microcephaly?</a:t>
            </a:r>
            <a:endParaRPr lang="en-US" sz="3600"/>
          </a:p>
        </p:txBody>
      </p:sp>
      <p:sp>
        <p:nvSpPr>
          <p:cNvPr id="2" name="Obdélník 1">
            <a:extLst>
              <a:ext uri="{FF2B5EF4-FFF2-40B4-BE49-F238E27FC236}">
                <a16:creationId xmlns:a16="http://schemas.microsoft.com/office/drawing/2014/main" id="{64F34240-14BE-4C5B-AE8F-F1F0FB2934BE}"/>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887E94CE-A4EC-4CDA-8D58-5625329562BA}"/>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85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1322" y="652059"/>
            <a:ext cx="6600781" cy="646331"/>
          </a:xfrm>
          <a:prstGeom prst="rect">
            <a:avLst/>
          </a:prstGeom>
        </p:spPr>
        <p:txBody>
          <a:bodyPr wrap="none">
            <a:spAutoFit/>
          </a:bodyPr>
          <a:lstStyle/>
          <a:p>
            <a:r>
              <a:rPr lang="cs-CZ" sz="3600" b="1" dirty="0" err="1"/>
              <a:t>How</a:t>
            </a:r>
            <a:r>
              <a:rPr lang="cs-CZ" sz="3600" b="1" dirty="0"/>
              <a:t> to </a:t>
            </a:r>
            <a:r>
              <a:rPr lang="cs-CZ" sz="3600" b="1" dirty="0" err="1"/>
              <a:t>identify</a:t>
            </a:r>
            <a:r>
              <a:rPr lang="cs-CZ" sz="3600" b="1" dirty="0"/>
              <a:t> a </a:t>
            </a:r>
            <a:r>
              <a:rPr lang="cs-CZ" sz="3600" b="1" dirty="0" err="1"/>
              <a:t>new</a:t>
            </a:r>
            <a:r>
              <a:rPr lang="cs-CZ" sz="3600" b="1" dirty="0"/>
              <a:t> teratogen?</a:t>
            </a:r>
            <a:endParaRPr lang="en-US" sz="3600" dirty="0"/>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03FC9C9A-CB3E-4A2B-8CC4-DDDE29274AB4}"/>
              </a:ext>
            </a:extLst>
          </p:cNvPr>
          <p:cNvSpPr txBox="1"/>
          <p:nvPr/>
        </p:nvSpPr>
        <p:spPr>
          <a:xfrm>
            <a:off x="44284" y="2090704"/>
            <a:ext cx="7024027" cy="3046988"/>
          </a:xfrm>
          <a:prstGeom prst="rect">
            <a:avLst/>
          </a:prstGeom>
          <a:noFill/>
        </p:spPr>
        <p:txBody>
          <a:bodyPr wrap="square">
            <a:spAutoFit/>
          </a:bodyPr>
          <a:lstStyle/>
          <a:p>
            <a:pPr algn="l"/>
            <a:endParaRPr lang="en-US" sz="3200" b="1" dirty="0">
              <a:solidFill>
                <a:srgbClr val="0000DC"/>
              </a:solidFill>
            </a:endParaRPr>
          </a:p>
          <a:p>
            <a:pPr>
              <a:buFont typeface="Arial" panose="020B0604020202020204" pitchFamily="34" charset="0"/>
              <a:buChar char="•"/>
            </a:pPr>
            <a:r>
              <a:rPr lang="cs-CZ" sz="3200" b="1" dirty="0">
                <a:solidFill>
                  <a:srgbClr val="0000DC"/>
                </a:solidFill>
              </a:rPr>
              <a:t> </a:t>
            </a:r>
            <a:r>
              <a:rPr lang="en-US" sz="3200" b="1" dirty="0">
                <a:solidFill>
                  <a:srgbClr val="0000DC"/>
                </a:solidFill>
              </a:rPr>
              <a:t>Observations from human exposure</a:t>
            </a:r>
            <a:endParaRPr lang="cs-CZ" sz="3200" b="1" dirty="0">
              <a:solidFill>
                <a:srgbClr val="0000DC"/>
              </a:solidFill>
            </a:endParaRPr>
          </a:p>
          <a:p>
            <a:pPr>
              <a:buFont typeface="Arial" panose="020B0604020202020204" pitchFamily="34" charset="0"/>
              <a:buChar char="•"/>
            </a:pPr>
            <a:endParaRPr lang="cs-CZ" sz="3200" b="1" dirty="0">
              <a:solidFill>
                <a:srgbClr val="0000DC"/>
              </a:solidFill>
            </a:endParaRPr>
          </a:p>
          <a:p>
            <a:pPr>
              <a:buFont typeface="Arial" panose="020B0604020202020204" pitchFamily="34" charset="0"/>
              <a:buChar char="•"/>
            </a:pPr>
            <a:r>
              <a:rPr lang="cs-CZ" sz="3200" b="1" dirty="0">
                <a:solidFill>
                  <a:srgbClr val="0000DC"/>
                </a:solidFill>
              </a:rPr>
              <a:t> </a:t>
            </a:r>
            <a:r>
              <a:rPr lang="cs-CZ" sz="3200" b="1" u="sng" dirty="0" err="1">
                <a:solidFill>
                  <a:srgbClr val="0000DC"/>
                </a:solidFill>
              </a:rPr>
              <a:t>Understand</a:t>
            </a:r>
            <a:r>
              <a:rPr lang="cs-CZ" sz="3200" b="1" u="sng" dirty="0">
                <a:solidFill>
                  <a:srgbClr val="0000DC"/>
                </a:solidFill>
              </a:rPr>
              <a:t> </a:t>
            </a:r>
            <a:r>
              <a:rPr lang="cs-CZ" sz="3200" b="1" u="sng" dirty="0" err="1">
                <a:solidFill>
                  <a:srgbClr val="0000DC"/>
                </a:solidFill>
              </a:rPr>
              <a:t>the</a:t>
            </a:r>
            <a:r>
              <a:rPr lang="cs-CZ" sz="3200" b="1" u="sng" dirty="0">
                <a:solidFill>
                  <a:srgbClr val="0000DC"/>
                </a:solidFill>
              </a:rPr>
              <a:t> </a:t>
            </a:r>
            <a:r>
              <a:rPr lang="cs-CZ" sz="3200" b="1" u="sng" dirty="0" err="1">
                <a:solidFill>
                  <a:srgbClr val="0000DC"/>
                </a:solidFill>
              </a:rPr>
              <a:t>biological</a:t>
            </a:r>
            <a:r>
              <a:rPr lang="cs-CZ" sz="3200" b="1" u="sng" dirty="0">
                <a:solidFill>
                  <a:srgbClr val="0000DC"/>
                </a:solidFill>
              </a:rPr>
              <a:t> </a:t>
            </a:r>
            <a:r>
              <a:rPr lang="cs-CZ" sz="3200" b="1" u="sng" dirty="0" err="1">
                <a:solidFill>
                  <a:srgbClr val="0000DC"/>
                </a:solidFill>
              </a:rPr>
              <a:t>context</a:t>
            </a:r>
            <a:r>
              <a:rPr lang="en-US" sz="3200" u="sng" dirty="0">
                <a:solidFill>
                  <a:srgbClr val="0000DC"/>
                </a:solidFill>
              </a:rPr>
              <a:t> </a:t>
            </a:r>
            <a:endParaRPr lang="cs-CZ" sz="3200" u="sng" dirty="0">
              <a:solidFill>
                <a:srgbClr val="0000DC"/>
              </a:solidFill>
            </a:endParaRPr>
          </a:p>
          <a:p>
            <a:pPr>
              <a:buFont typeface="Arial" panose="020B0604020202020204" pitchFamily="34" charset="0"/>
              <a:buChar char="•"/>
            </a:pPr>
            <a:endParaRPr lang="cs-CZ" sz="3200" dirty="0">
              <a:solidFill>
                <a:srgbClr val="0000DC"/>
              </a:solidFill>
            </a:endParaRPr>
          </a:p>
          <a:p>
            <a:pPr>
              <a:buFont typeface="Arial" panose="020B0604020202020204" pitchFamily="34" charset="0"/>
              <a:buChar char="•"/>
            </a:pPr>
            <a:r>
              <a:rPr lang="cs-CZ" sz="3200" dirty="0">
                <a:solidFill>
                  <a:srgbClr val="0000DC"/>
                </a:solidFill>
              </a:rPr>
              <a:t> </a:t>
            </a:r>
            <a:r>
              <a:rPr lang="cs-CZ" sz="3200" b="1" dirty="0" err="1">
                <a:solidFill>
                  <a:srgbClr val="0000DC"/>
                </a:solidFill>
              </a:rPr>
              <a:t>Validate</a:t>
            </a:r>
            <a:r>
              <a:rPr lang="cs-CZ" sz="3200" b="1" dirty="0">
                <a:solidFill>
                  <a:srgbClr val="0000DC"/>
                </a:solidFill>
              </a:rPr>
              <a:t> on </a:t>
            </a:r>
            <a:r>
              <a:rPr lang="cs-CZ" sz="3200" b="1" dirty="0" err="1">
                <a:solidFill>
                  <a:srgbClr val="0000DC"/>
                </a:solidFill>
              </a:rPr>
              <a:t>animals</a:t>
            </a:r>
            <a:endParaRPr lang="cs-CZ" sz="3200" b="1" dirty="0">
              <a:solidFill>
                <a:srgbClr val="0000DC"/>
              </a:solidFill>
            </a:endParaRPr>
          </a:p>
        </p:txBody>
      </p:sp>
    </p:spTree>
    <p:extLst>
      <p:ext uri="{BB962C8B-B14F-4D97-AF65-F5344CB8AC3E}">
        <p14:creationId xmlns:p14="http://schemas.microsoft.com/office/powerpoint/2010/main" val="1869751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4285" y="1488770"/>
            <a:ext cx="9144000" cy="4893647"/>
          </a:xfrm>
          <a:prstGeom prst="rect">
            <a:avLst/>
          </a:prstGeom>
        </p:spPr>
        <p:txBody>
          <a:bodyPr wrap="square">
            <a:spAutoFit/>
          </a:bodyPr>
          <a:lstStyle/>
          <a:p>
            <a:r>
              <a:rPr lang="en-US" sz="2000" b="1" dirty="0"/>
              <a:t>Strength</a:t>
            </a:r>
            <a:r>
              <a:rPr lang="en-US" sz="1400" dirty="0"/>
              <a:t> (effect size): A small association does not mean that there is not a causal effect, though the larger the association, the more likely that it is causal.</a:t>
            </a:r>
          </a:p>
          <a:p>
            <a:r>
              <a:rPr lang="en-US" sz="2000" b="1" dirty="0"/>
              <a:t>Consistency</a:t>
            </a:r>
            <a:r>
              <a:rPr lang="en-US" sz="1400" dirty="0"/>
              <a:t> (reproducibility): Consistent findings observed by different persons in different places with different samples strengthens the likelihood of an effect.</a:t>
            </a:r>
          </a:p>
          <a:p>
            <a:r>
              <a:rPr lang="en-US" sz="2000" b="1" dirty="0"/>
              <a:t>Specificity</a:t>
            </a:r>
            <a:r>
              <a:rPr lang="en-US" sz="1400" dirty="0"/>
              <a:t>: Causation is likely if there is a very specific population at a specific site and disease with no other likely explanation. The more specific an association between a factor and an effect is, the bigger the probability of a causal relationship.</a:t>
            </a:r>
          </a:p>
          <a:p>
            <a:r>
              <a:rPr lang="en-US" sz="2000" b="1" dirty="0"/>
              <a:t>Temporality</a:t>
            </a:r>
            <a:r>
              <a:rPr lang="en-US" sz="1400" dirty="0"/>
              <a:t>: The effect has to occur after the cause (and if there is an expected delay between the cause and expected effect, then the effect must occur after that delay).</a:t>
            </a:r>
          </a:p>
          <a:p>
            <a:r>
              <a:rPr lang="en-US" sz="2000" b="1" dirty="0"/>
              <a:t>Biological gradient</a:t>
            </a:r>
            <a:r>
              <a:rPr lang="en-US" sz="1400" dirty="0"/>
              <a:t>: Greater exposure should generally lead to greater incidence of the effect. However, in some cases, the mere presence of the factor can trigger the effect. In other cases, an inverse proportion is observed: greater exposure leads to lower incidence.</a:t>
            </a:r>
          </a:p>
          <a:p>
            <a:r>
              <a:rPr lang="en-US" sz="2000" b="1" dirty="0"/>
              <a:t>Plausibility</a:t>
            </a:r>
            <a:r>
              <a:rPr lang="en-US" sz="1400" dirty="0"/>
              <a:t>: A plausible mechanism between cause and effect is helpful (but Hill noted that knowledge of the mechanism is limited by current knowledge).</a:t>
            </a:r>
          </a:p>
          <a:p>
            <a:r>
              <a:rPr lang="en-US" sz="2000" b="1" dirty="0"/>
              <a:t>Coherence</a:t>
            </a:r>
            <a:r>
              <a:rPr lang="en-US" sz="1400" dirty="0"/>
              <a:t>: Coherence between epidemiological and laboratory findings increases the likelihood of an effect. </a:t>
            </a:r>
            <a:endParaRPr lang="cs-CZ" sz="1400" dirty="0"/>
          </a:p>
          <a:p>
            <a:r>
              <a:rPr lang="en-US" sz="2000" b="1" dirty="0"/>
              <a:t>Experiment</a:t>
            </a:r>
            <a:r>
              <a:rPr lang="en-US" sz="1400" dirty="0"/>
              <a:t>: "Occasionally it is possible to appeal to experimental evidence".</a:t>
            </a:r>
          </a:p>
          <a:p>
            <a:r>
              <a:rPr lang="en-US" sz="2000" b="1" dirty="0"/>
              <a:t>Analogy</a:t>
            </a:r>
            <a:r>
              <a:rPr lang="en-US" sz="1400" dirty="0"/>
              <a:t>: The use of analogies or similarities between the observed association and any other associations.</a:t>
            </a:r>
          </a:p>
          <a:p>
            <a:r>
              <a:rPr lang="en-US" sz="2000" b="1" dirty="0"/>
              <a:t>Reversibility</a:t>
            </a:r>
            <a:r>
              <a:rPr lang="en-US" sz="1400" dirty="0"/>
              <a:t>: If the cause is deleted then the effect should disappear as well</a:t>
            </a:r>
            <a:r>
              <a:rPr lang="cs-CZ" sz="1400" dirty="0"/>
              <a:t>.</a:t>
            </a:r>
            <a:endParaRPr lang="en-US" sz="1400" b="0" i="0" dirty="0">
              <a:effectLst/>
            </a:endParaRPr>
          </a:p>
        </p:txBody>
      </p:sp>
      <p:sp>
        <p:nvSpPr>
          <p:cNvPr id="5" name="Obdélník 4"/>
          <p:cNvSpPr/>
          <p:nvPr/>
        </p:nvSpPr>
        <p:spPr>
          <a:xfrm>
            <a:off x="44285" y="685015"/>
            <a:ext cx="4070794" cy="646331"/>
          </a:xfrm>
          <a:prstGeom prst="rect">
            <a:avLst/>
          </a:prstGeom>
        </p:spPr>
        <p:txBody>
          <a:bodyPr wrap="none">
            <a:spAutoFit/>
          </a:bodyPr>
          <a:lstStyle/>
          <a:p>
            <a:r>
              <a:rPr lang="cs-CZ" sz="3600" b="1" dirty="0" err="1"/>
              <a:t>Bradford</a:t>
            </a:r>
            <a:r>
              <a:rPr lang="cs-CZ" sz="3600" b="1" dirty="0"/>
              <a:t> </a:t>
            </a:r>
            <a:r>
              <a:rPr lang="cs-CZ" sz="3600" b="1" dirty="0" err="1"/>
              <a:t>Hill</a:t>
            </a:r>
            <a:r>
              <a:rPr lang="cs-CZ" sz="3600" b="1" dirty="0"/>
              <a:t> </a:t>
            </a:r>
            <a:r>
              <a:rPr lang="cs-CZ" sz="3600" b="1" dirty="0" err="1"/>
              <a:t>criteria</a:t>
            </a:r>
            <a:endParaRPr lang="cs-CZ" sz="3600" b="1" dirty="0"/>
          </a:p>
        </p:txBody>
      </p:sp>
      <p:pic>
        <p:nvPicPr>
          <p:cNvPr id="6" name="Obrázek 5"/>
          <p:cNvPicPr>
            <a:picLocks noChangeAspect="1"/>
          </p:cNvPicPr>
          <p:nvPr/>
        </p:nvPicPr>
        <p:blipFill>
          <a:blip r:embed="rId2"/>
          <a:stretch>
            <a:fillRect/>
          </a:stretch>
        </p:blipFill>
        <p:spPr>
          <a:xfrm>
            <a:off x="8169752" y="642069"/>
            <a:ext cx="829879" cy="846701"/>
          </a:xfrm>
          <a:prstGeom prst="rect">
            <a:avLst/>
          </a:prstGeom>
        </p:spPr>
      </p:pic>
      <p:pic>
        <p:nvPicPr>
          <p:cNvPr id="7" name="Obrázek 6"/>
          <p:cNvPicPr>
            <a:picLocks noChangeAspect="1"/>
          </p:cNvPicPr>
          <p:nvPr/>
        </p:nvPicPr>
        <p:blipFill>
          <a:blip r:embed="rId3"/>
          <a:stretch>
            <a:fillRect/>
          </a:stretch>
        </p:blipFill>
        <p:spPr>
          <a:xfrm>
            <a:off x="4981545" y="611200"/>
            <a:ext cx="3081528" cy="992069"/>
          </a:xfrm>
          <a:prstGeom prst="rect">
            <a:avLst/>
          </a:prstGeom>
        </p:spPr>
      </p:pic>
      <p:sp>
        <p:nvSpPr>
          <p:cNvPr id="2" name="Obdélník 1">
            <a:extLst>
              <a:ext uri="{FF2B5EF4-FFF2-40B4-BE49-F238E27FC236}">
                <a16:creationId xmlns:a16="http://schemas.microsoft.com/office/drawing/2014/main" id="{98050252-AA46-43E4-8374-B788EC7CDA99}"/>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B8E601D3-BCF9-48C4-87A9-F7627AE03D67}"/>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93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5557000" y="761471"/>
            <a:ext cx="3128607" cy="2900018"/>
          </a:xfrm>
          <a:prstGeom prst="rect">
            <a:avLst/>
          </a:prstGeom>
        </p:spPr>
      </p:pic>
      <p:pic>
        <p:nvPicPr>
          <p:cNvPr id="4" name="Picture 2" descr="Image result for teratology c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363" y="3479375"/>
            <a:ext cx="3333714" cy="33786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3" y="1407802"/>
            <a:ext cx="5175544" cy="530341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08677" y="761471"/>
            <a:ext cx="3478325" cy="646331"/>
          </a:xfrm>
          <a:prstGeom prst="rect">
            <a:avLst/>
          </a:prstGeom>
        </p:spPr>
        <p:txBody>
          <a:bodyPr wrap="none">
            <a:spAutoFit/>
          </a:bodyPr>
          <a:lstStyle/>
          <a:p>
            <a:r>
              <a:rPr lang="cs-CZ" sz="3600" b="1" dirty="0"/>
              <a:t>ZKV </a:t>
            </a:r>
            <a:r>
              <a:rPr lang="cs-CZ" sz="3600" b="1" dirty="0" err="1"/>
              <a:t>transmission</a:t>
            </a:r>
            <a:endParaRPr lang="cs-CZ" sz="3600" b="1" dirty="0"/>
          </a:p>
        </p:txBody>
      </p:sp>
      <p:sp>
        <p:nvSpPr>
          <p:cNvPr id="3" name="Obdélník 2">
            <a:extLst>
              <a:ext uri="{FF2B5EF4-FFF2-40B4-BE49-F238E27FC236}">
                <a16:creationId xmlns:a16="http://schemas.microsoft.com/office/drawing/2014/main" id="{698901ED-1BDE-4871-BEBB-9E66026CE5B9}"/>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851D4CD3-12C8-4515-A4D3-E49BEED6721D}"/>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35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96617" y="1548095"/>
            <a:ext cx="8109055" cy="5266903"/>
          </a:xfrm>
          <a:prstGeom prst="rect">
            <a:avLst/>
          </a:prstGeom>
        </p:spPr>
      </p:pic>
      <p:sp>
        <p:nvSpPr>
          <p:cNvPr id="3" name="Obdélník 2"/>
          <p:cNvSpPr/>
          <p:nvPr/>
        </p:nvSpPr>
        <p:spPr>
          <a:xfrm>
            <a:off x="1955164" y="552444"/>
            <a:ext cx="5030544" cy="646331"/>
          </a:xfrm>
          <a:prstGeom prst="rect">
            <a:avLst/>
          </a:prstGeom>
        </p:spPr>
        <p:txBody>
          <a:bodyPr wrap="none">
            <a:spAutoFit/>
          </a:bodyPr>
          <a:lstStyle/>
          <a:p>
            <a:r>
              <a:rPr lang="cs-CZ" sz="3600" b="1"/>
              <a:t>ZKV mechanism of action</a:t>
            </a:r>
          </a:p>
        </p:txBody>
      </p:sp>
      <p:sp>
        <p:nvSpPr>
          <p:cNvPr id="5" name="Obdélník 4">
            <a:extLst>
              <a:ext uri="{FF2B5EF4-FFF2-40B4-BE49-F238E27FC236}">
                <a16:creationId xmlns:a16="http://schemas.microsoft.com/office/drawing/2014/main" id="{9988B765-DCAB-4E12-92B9-46F1C170A77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ovéPole 6">
            <a:extLst>
              <a:ext uri="{FF2B5EF4-FFF2-40B4-BE49-F238E27FC236}">
                <a16:creationId xmlns:a16="http://schemas.microsoft.com/office/drawing/2014/main" id="{FBD22D5D-522B-4D20-9E31-38C2CBE7906C}"/>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989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4285" y="1463878"/>
            <a:ext cx="9000417" cy="2747740"/>
          </a:xfrm>
          <a:prstGeom prst="rect">
            <a:avLst/>
          </a:prstGeom>
        </p:spPr>
        <p:txBody>
          <a:bodyPr wrap="square">
            <a:spAutoFit/>
          </a:bodyPr>
          <a:lstStyle/>
          <a:p>
            <a:pPr marL="342900" indent="-342900">
              <a:lnSpc>
                <a:spcPct val="250000"/>
              </a:lnSpc>
              <a:buFont typeface="Arial" panose="020B0604020202020204" pitchFamily="34" charset="0"/>
              <a:buChar char="•"/>
            </a:pPr>
            <a:r>
              <a:rPr lang="cs-CZ" dirty="0" err="1"/>
              <a:t>Teratology</a:t>
            </a:r>
            <a:r>
              <a:rPr lang="cs-CZ" dirty="0"/>
              <a:t>, </a:t>
            </a:r>
            <a:r>
              <a:rPr lang="cs-CZ" dirty="0" err="1"/>
              <a:t>teratogens</a:t>
            </a:r>
            <a:r>
              <a:rPr lang="cs-CZ" dirty="0"/>
              <a:t> </a:t>
            </a:r>
            <a:r>
              <a:rPr lang="cs-CZ" dirty="0">
                <a:sym typeface="Symbol" panose="05050102010706020507" pitchFamily="18" charset="2"/>
              </a:rPr>
              <a:t></a:t>
            </a:r>
            <a:r>
              <a:rPr lang="cs-CZ" dirty="0"/>
              <a:t> </a:t>
            </a:r>
            <a:r>
              <a:rPr lang="cs-CZ" dirty="0" err="1"/>
              <a:t>From</a:t>
            </a:r>
            <a:r>
              <a:rPr lang="cs-CZ" dirty="0"/>
              <a:t> Koch</a:t>
            </a:r>
            <a:r>
              <a:rPr lang="en-US" dirty="0"/>
              <a:t>’s </a:t>
            </a:r>
            <a:r>
              <a:rPr lang="cs-CZ" dirty="0" err="1"/>
              <a:t>postulates</a:t>
            </a:r>
            <a:r>
              <a:rPr lang="cs-CZ" dirty="0"/>
              <a:t> to Wilson</a:t>
            </a:r>
            <a:r>
              <a:rPr lang="en-US" dirty="0"/>
              <a:t>’s </a:t>
            </a:r>
            <a:r>
              <a:rPr lang="cs-CZ" dirty="0" err="1"/>
              <a:t>principles</a:t>
            </a:r>
            <a:r>
              <a:rPr lang="cs-CZ" dirty="0"/>
              <a:t>  </a:t>
            </a:r>
          </a:p>
          <a:p>
            <a:pPr marL="342900" indent="-342900">
              <a:lnSpc>
                <a:spcPct val="250000"/>
              </a:lnSpc>
              <a:buFont typeface="Arial" panose="020B0604020202020204" pitchFamily="34" charset="0"/>
              <a:buChar char="•"/>
            </a:pPr>
            <a:r>
              <a:rPr lang="cs-CZ" dirty="0" err="1">
                <a:sym typeface="Symbol" panose="05050102010706020507" pitchFamily="18" charset="2"/>
              </a:rPr>
              <a:t>Mechanisms</a:t>
            </a:r>
            <a:r>
              <a:rPr lang="cs-CZ" dirty="0">
                <a:sym typeface="Symbol" panose="05050102010706020507" pitchFamily="18" charset="2"/>
              </a:rPr>
              <a:t> </a:t>
            </a:r>
            <a:r>
              <a:rPr lang="cs-CZ" dirty="0" err="1">
                <a:sym typeface="Symbol" panose="05050102010706020507" pitchFamily="18" charset="2"/>
              </a:rPr>
              <a:t>of</a:t>
            </a:r>
            <a:r>
              <a:rPr lang="cs-CZ" dirty="0">
                <a:sym typeface="Symbol" panose="05050102010706020507" pitchFamily="18" charset="2"/>
              </a:rPr>
              <a:t> </a:t>
            </a:r>
            <a:r>
              <a:rPr lang="cs-CZ" dirty="0" err="1">
                <a:sym typeface="Symbol" panose="05050102010706020507" pitchFamily="18" charset="2"/>
              </a:rPr>
              <a:t>action</a:t>
            </a:r>
            <a:r>
              <a:rPr lang="cs-CZ" dirty="0">
                <a:sym typeface="Symbol" panose="05050102010706020507" pitchFamily="18" charset="2"/>
              </a:rPr>
              <a:t>  any embryology and/</a:t>
            </a:r>
            <a:r>
              <a:rPr lang="cs-CZ" dirty="0" err="1">
                <a:sym typeface="Symbol" panose="05050102010706020507" pitchFamily="18" charset="2"/>
              </a:rPr>
              <a:t>or</a:t>
            </a:r>
            <a:r>
              <a:rPr lang="cs-CZ" dirty="0">
                <a:sym typeface="Symbol" panose="05050102010706020507" pitchFamily="18" charset="2"/>
              </a:rPr>
              <a:t> cell biology </a:t>
            </a:r>
            <a:r>
              <a:rPr lang="cs-CZ" dirty="0" err="1">
                <a:sym typeface="Symbol" panose="05050102010706020507" pitchFamily="18" charset="2"/>
              </a:rPr>
              <a:t>textbook</a:t>
            </a:r>
            <a:endParaRPr lang="cs-CZ" dirty="0">
              <a:sym typeface="Symbol" panose="05050102010706020507" pitchFamily="18" charset="2"/>
            </a:endParaRPr>
          </a:p>
          <a:p>
            <a:pPr marL="342900" indent="-342900">
              <a:lnSpc>
                <a:spcPct val="250000"/>
              </a:lnSpc>
              <a:buFont typeface="Arial" panose="020B0604020202020204" pitchFamily="34" charset="0"/>
              <a:buChar char="•"/>
            </a:pPr>
            <a:r>
              <a:rPr lang="cs-CZ" i="0" dirty="0" err="1">
                <a:effectLst/>
              </a:rPr>
              <a:t>Classification</a:t>
            </a:r>
            <a:r>
              <a:rPr lang="cs-CZ" i="0" dirty="0">
                <a:effectLst/>
              </a:rPr>
              <a:t> &amp; </a:t>
            </a:r>
            <a:r>
              <a:rPr lang="cs-CZ" i="0" dirty="0" err="1">
                <a:effectLst/>
              </a:rPr>
              <a:t>clinical</a:t>
            </a:r>
            <a:r>
              <a:rPr lang="cs-CZ" i="0" dirty="0">
                <a:effectLst/>
              </a:rPr>
              <a:t> </a:t>
            </a:r>
            <a:r>
              <a:rPr lang="cs-CZ" i="0" dirty="0" err="1">
                <a:effectLst/>
              </a:rPr>
              <a:t>examples</a:t>
            </a:r>
            <a:r>
              <a:rPr lang="cs-CZ" i="0" dirty="0">
                <a:effectLst/>
              </a:rPr>
              <a:t> </a:t>
            </a:r>
            <a:r>
              <a:rPr lang="cs-CZ" i="0" dirty="0">
                <a:effectLst/>
                <a:sym typeface="Symbol" panose="05050102010706020507" pitchFamily="18" charset="2"/>
              </a:rPr>
              <a:t> any embryology </a:t>
            </a:r>
            <a:r>
              <a:rPr lang="cs-CZ" i="0" dirty="0" err="1">
                <a:effectLst/>
                <a:sym typeface="Symbol" panose="05050102010706020507" pitchFamily="18" charset="2"/>
              </a:rPr>
              <a:t>textbook</a:t>
            </a:r>
            <a:r>
              <a:rPr lang="cs-CZ" i="0" dirty="0">
                <a:effectLst/>
                <a:sym typeface="Symbol" panose="05050102010706020507" pitchFamily="18" charset="2"/>
              </a:rPr>
              <a:t>, FDA (EU) </a:t>
            </a:r>
            <a:r>
              <a:rPr lang="cs-CZ" i="0" dirty="0" err="1">
                <a:effectLst/>
                <a:sym typeface="Symbol" panose="05050102010706020507" pitchFamily="18" charset="2"/>
              </a:rPr>
              <a:t>categories</a:t>
            </a:r>
            <a:endParaRPr lang="cs-CZ" i="0" dirty="0">
              <a:effectLst/>
              <a:sym typeface="Symbol" panose="05050102010706020507" pitchFamily="18" charset="2"/>
            </a:endParaRPr>
          </a:p>
          <a:p>
            <a:pPr marL="342900" indent="-342900">
              <a:lnSpc>
                <a:spcPct val="250000"/>
              </a:lnSpc>
              <a:buFont typeface="Arial" panose="020B0604020202020204" pitchFamily="34" charset="0"/>
              <a:buChar char="•"/>
            </a:pPr>
            <a:r>
              <a:rPr lang="cs-CZ" dirty="0" err="1">
                <a:sym typeface="Symbol" panose="05050102010706020507" pitchFamily="18" charset="2"/>
              </a:rPr>
              <a:t>Identification</a:t>
            </a:r>
            <a:r>
              <a:rPr lang="cs-CZ" dirty="0">
                <a:sym typeface="Symbol" panose="05050102010706020507" pitchFamily="18" charset="2"/>
              </a:rPr>
              <a:t>, </a:t>
            </a:r>
            <a:r>
              <a:rPr lang="cs-CZ" dirty="0" err="1">
                <a:sym typeface="Symbol" panose="05050102010706020507" pitchFamily="18" charset="2"/>
              </a:rPr>
              <a:t>validation</a:t>
            </a:r>
            <a:r>
              <a:rPr lang="cs-CZ" dirty="0">
                <a:sym typeface="Symbol" panose="05050102010706020507" pitchFamily="18" charset="2"/>
              </a:rPr>
              <a:t>  ZIIKA </a:t>
            </a:r>
            <a:r>
              <a:rPr lang="cs-CZ" dirty="0" err="1">
                <a:sym typeface="Symbol" panose="05050102010706020507" pitchFamily="18" charset="2"/>
              </a:rPr>
              <a:t>forest</a:t>
            </a:r>
            <a:r>
              <a:rPr lang="cs-CZ" dirty="0">
                <a:sym typeface="Symbol" panose="05050102010706020507" pitchFamily="18" charset="2"/>
              </a:rPr>
              <a:t> virus story &amp; </a:t>
            </a:r>
            <a:r>
              <a:rPr lang="cs-CZ" dirty="0" err="1">
                <a:sym typeface="Symbol" panose="05050102010706020507" pitchFamily="18" charset="2"/>
              </a:rPr>
              <a:t>Bradford</a:t>
            </a:r>
            <a:r>
              <a:rPr lang="cs-CZ" dirty="0">
                <a:sym typeface="Symbol" panose="05050102010706020507" pitchFamily="18" charset="2"/>
              </a:rPr>
              <a:t> </a:t>
            </a:r>
            <a:r>
              <a:rPr lang="cs-CZ" dirty="0" err="1">
                <a:sym typeface="Symbol" panose="05050102010706020507" pitchFamily="18" charset="2"/>
              </a:rPr>
              <a:t>Hill</a:t>
            </a:r>
            <a:r>
              <a:rPr lang="cs-CZ" dirty="0">
                <a:sym typeface="Symbol" panose="05050102010706020507" pitchFamily="18" charset="2"/>
              </a:rPr>
              <a:t> </a:t>
            </a:r>
            <a:r>
              <a:rPr lang="cs-CZ" dirty="0" err="1">
                <a:sym typeface="Symbol" panose="05050102010706020507" pitchFamily="18" charset="2"/>
              </a:rPr>
              <a:t>criteria</a:t>
            </a:r>
            <a:endParaRPr lang="cs-CZ" dirty="0">
              <a:sym typeface="Symbol" panose="05050102010706020507" pitchFamily="18" charset="2"/>
            </a:endParaRPr>
          </a:p>
        </p:txBody>
      </p:sp>
      <p:sp>
        <p:nvSpPr>
          <p:cNvPr id="4" name="Obdélník 3"/>
          <p:cNvSpPr/>
          <p:nvPr/>
        </p:nvSpPr>
        <p:spPr>
          <a:xfrm>
            <a:off x="642078" y="715108"/>
            <a:ext cx="7859844" cy="646331"/>
          </a:xfrm>
          <a:prstGeom prst="rect">
            <a:avLst/>
          </a:prstGeom>
        </p:spPr>
        <p:txBody>
          <a:bodyPr wrap="none">
            <a:spAutoFit/>
          </a:bodyPr>
          <a:lstStyle/>
          <a:p>
            <a:r>
              <a:rPr lang="cs-CZ" sz="3600" b="1" dirty="0" err="1"/>
              <a:t>Take</a:t>
            </a:r>
            <a:r>
              <a:rPr lang="cs-CZ" sz="3600" b="1" dirty="0"/>
              <a:t> </a:t>
            </a:r>
            <a:r>
              <a:rPr lang="cs-CZ" sz="3600" b="1" dirty="0" err="1"/>
              <a:t>home</a:t>
            </a:r>
            <a:r>
              <a:rPr lang="cs-CZ" sz="3600" b="1" dirty="0"/>
              <a:t> </a:t>
            </a:r>
            <a:r>
              <a:rPr lang="cs-CZ" sz="3600" b="1" dirty="0" err="1"/>
              <a:t>message</a:t>
            </a:r>
            <a:r>
              <a:rPr lang="cs-CZ" sz="3600" b="1" dirty="0"/>
              <a:t> and </a:t>
            </a:r>
            <a:r>
              <a:rPr lang="cs-CZ" sz="3600" b="1" dirty="0" err="1"/>
              <a:t>further</a:t>
            </a:r>
            <a:r>
              <a:rPr lang="cs-CZ" sz="3600" b="1" dirty="0"/>
              <a:t> </a:t>
            </a:r>
            <a:r>
              <a:rPr lang="cs-CZ" sz="3600" b="1" dirty="0" err="1"/>
              <a:t>reading</a:t>
            </a:r>
            <a:endParaRPr lang="cs-CZ" sz="3600" b="1" dirty="0"/>
          </a:p>
        </p:txBody>
      </p:sp>
      <p:sp>
        <p:nvSpPr>
          <p:cNvPr id="2" name="Obdélník 1">
            <a:extLst>
              <a:ext uri="{FF2B5EF4-FFF2-40B4-BE49-F238E27FC236}">
                <a16:creationId xmlns:a16="http://schemas.microsoft.com/office/drawing/2014/main" id="{2416F763-FBCD-4C6B-AE62-5D14F8AF7AC3}"/>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ovéPole 6">
            <a:extLst>
              <a:ext uri="{FF2B5EF4-FFF2-40B4-BE49-F238E27FC236}">
                <a16:creationId xmlns:a16="http://schemas.microsoft.com/office/drawing/2014/main" id="{522C6B73-3943-4397-8BA5-40CACA4B1E55}"/>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E4A5FE9D-7FF4-4814-BF91-775910F63D05}"/>
              </a:ext>
            </a:extLst>
          </p:cNvPr>
          <p:cNvSpPr txBox="1"/>
          <p:nvPr/>
        </p:nvSpPr>
        <p:spPr>
          <a:xfrm>
            <a:off x="0" y="4637222"/>
            <a:ext cx="9000417" cy="2177776"/>
          </a:xfrm>
          <a:prstGeom prst="rect">
            <a:avLst/>
          </a:prstGeom>
          <a:noFill/>
        </p:spPr>
        <p:txBody>
          <a:bodyPr wrap="square">
            <a:spAutoFit/>
          </a:bodyPr>
          <a:lstStyle/>
          <a:p>
            <a:r>
              <a:rPr lang="cs-CZ" b="1" dirty="0" err="1"/>
              <a:t>Suggested</a:t>
            </a:r>
            <a:r>
              <a:rPr lang="cs-CZ" b="1" dirty="0"/>
              <a:t> </a:t>
            </a:r>
            <a:r>
              <a:rPr lang="cs-CZ" b="1" dirty="0" err="1"/>
              <a:t>reading</a:t>
            </a:r>
            <a:r>
              <a:rPr lang="cs-CZ" dirty="0"/>
              <a:t>: </a:t>
            </a:r>
          </a:p>
          <a:p>
            <a:pPr marL="285750" indent="-285750">
              <a:lnSpc>
                <a:spcPct val="150000"/>
              </a:lnSpc>
              <a:buFont typeface="Arial" panose="020B0604020202020204" pitchFamily="34" charset="0"/>
              <a:buChar char="•"/>
            </a:pPr>
            <a:r>
              <a:rPr lang="cs-CZ" sz="1600" dirty="0" err="1"/>
              <a:t>Friedman</a:t>
            </a:r>
            <a:r>
              <a:rPr lang="cs-CZ" sz="1600" dirty="0"/>
              <a:t>  JM. </a:t>
            </a:r>
            <a:r>
              <a:rPr lang="en-US" sz="1600" dirty="0"/>
              <a:t>The Principles of Teratology: Are They Still True?</a:t>
            </a:r>
            <a:r>
              <a:rPr lang="cs-CZ" sz="1600" dirty="0"/>
              <a:t> </a:t>
            </a:r>
            <a:r>
              <a:rPr lang="en-US" sz="1600" dirty="0"/>
              <a:t>Birth Defects Research (Part A): Clinical and Molecular Teratology 88:766–768 (2010)</a:t>
            </a:r>
            <a:endParaRPr lang="cs-CZ" sz="1600" dirty="0"/>
          </a:p>
          <a:p>
            <a:pPr marL="285750" indent="-285750">
              <a:lnSpc>
                <a:spcPct val="150000"/>
              </a:lnSpc>
              <a:buFont typeface="Arial" panose="020B0604020202020204" pitchFamily="34" charset="0"/>
              <a:buChar char="•"/>
            </a:pPr>
            <a:r>
              <a:rPr lang="cs-CZ" sz="1600" dirty="0"/>
              <a:t>Varga I. </a:t>
            </a:r>
            <a:r>
              <a:rPr lang="en-US" sz="1600" dirty="0"/>
              <a:t>Embryology Teaching: An Often-neglected Part </a:t>
            </a:r>
            <a:r>
              <a:rPr lang="cs-CZ" sz="1600" dirty="0"/>
              <a:t>o</a:t>
            </a:r>
            <a:r>
              <a:rPr lang="en-US" sz="1600" dirty="0"/>
              <a:t>f </a:t>
            </a:r>
            <a:r>
              <a:rPr lang="cs-CZ" sz="1600" dirty="0"/>
              <a:t>t</a:t>
            </a:r>
            <a:r>
              <a:rPr lang="en-US" sz="1600" dirty="0"/>
              <a:t>he Medical Curriculum.</a:t>
            </a:r>
            <a:r>
              <a:rPr lang="cs-CZ" sz="1600" dirty="0"/>
              <a:t> </a:t>
            </a:r>
            <a:r>
              <a:rPr lang="cs-CZ" sz="1600" dirty="0" err="1"/>
              <a:t>Rev</a:t>
            </a:r>
            <a:r>
              <a:rPr lang="cs-CZ" sz="1600" dirty="0"/>
              <a:t> Arg de Anat </a:t>
            </a:r>
            <a:r>
              <a:rPr lang="cs-CZ" sz="1600" dirty="0" err="1"/>
              <a:t>Clin</a:t>
            </a:r>
            <a:r>
              <a:rPr lang="cs-CZ" sz="1600" dirty="0"/>
              <a:t>. 9(2):47-51 (2017)</a:t>
            </a:r>
          </a:p>
          <a:p>
            <a:pPr marL="285750" indent="-285750">
              <a:lnSpc>
                <a:spcPct val="150000"/>
              </a:lnSpc>
              <a:buFont typeface="Arial" panose="020B0604020202020204" pitchFamily="34" charset="0"/>
              <a:buChar char="•"/>
            </a:pPr>
            <a:r>
              <a:rPr lang="cs-CZ" sz="1600" dirty="0" err="1"/>
              <a:t>Ujhazy</a:t>
            </a:r>
            <a:r>
              <a:rPr lang="cs-CZ" sz="1600" dirty="0"/>
              <a:t> et al. </a:t>
            </a:r>
            <a:r>
              <a:rPr lang="en-US" sz="1600" dirty="0"/>
              <a:t>Teratology – past, present and future</a:t>
            </a:r>
            <a:r>
              <a:rPr lang="cs-CZ" sz="1600" dirty="0"/>
              <a:t>. </a:t>
            </a:r>
            <a:r>
              <a:rPr lang="nl-NL" sz="1600" dirty="0"/>
              <a:t>Interdiscip Toxicol. 5(4): 163–168</a:t>
            </a:r>
            <a:r>
              <a:rPr lang="cs-CZ" sz="1600" dirty="0"/>
              <a:t> (2012)</a:t>
            </a:r>
          </a:p>
        </p:txBody>
      </p:sp>
    </p:spTree>
    <p:extLst>
      <p:ext uri="{BB962C8B-B14F-4D97-AF65-F5344CB8AC3E}">
        <p14:creationId xmlns:p14="http://schemas.microsoft.com/office/powerpoint/2010/main" val="104716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grow 200pcs/pack four leaf seeds bonsai seedsplant green plants bonsai four  leaf clover bonsai decor Sale - Banggood Mobile">
            <a:extLst>
              <a:ext uri="{FF2B5EF4-FFF2-40B4-BE49-F238E27FC236}">
                <a16:creationId xmlns:a16="http://schemas.microsoft.com/office/drawing/2014/main" id="{231B80F0-9380-4C4F-A293-7ECCCAA3F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238" y="26957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mrock-Three leaf clover - Calorie Control Council">
            <a:extLst>
              <a:ext uri="{FF2B5EF4-FFF2-40B4-BE49-F238E27FC236}">
                <a16:creationId xmlns:a16="http://schemas.microsoft.com/office/drawing/2014/main" id="{B419F7F0-3FB4-4A21-A033-AC6A25AFF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15" t="18943" r="14685" b="11958"/>
          <a:stretch/>
        </p:blipFill>
        <p:spPr bwMode="auto">
          <a:xfrm>
            <a:off x="1322796" y="2695765"/>
            <a:ext cx="2143126"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7ACF8A65-6FF2-4FEA-8F10-A18C843BF1AA}"/>
              </a:ext>
            </a:extLst>
          </p:cNvPr>
          <p:cNvSpPr txBox="1"/>
          <p:nvPr/>
        </p:nvSpPr>
        <p:spPr>
          <a:xfrm>
            <a:off x="4450202" y="3090672"/>
            <a:ext cx="551754" cy="1107996"/>
          </a:xfrm>
          <a:prstGeom prst="rect">
            <a:avLst/>
          </a:prstGeom>
          <a:noFill/>
        </p:spPr>
        <p:txBody>
          <a:bodyPr wrap="none" rtlCol="0">
            <a:spAutoFit/>
          </a:bodyPr>
          <a:lstStyle/>
          <a:p>
            <a:r>
              <a:rPr lang="cs-CZ" sz="6600" dirty="0"/>
              <a:t>x</a:t>
            </a:r>
          </a:p>
        </p:txBody>
      </p:sp>
      <p:sp>
        <p:nvSpPr>
          <p:cNvPr id="21" name="Obdélník 20">
            <a:extLst>
              <a:ext uri="{FF2B5EF4-FFF2-40B4-BE49-F238E27FC236}">
                <a16:creationId xmlns:a16="http://schemas.microsoft.com/office/drawing/2014/main" id="{EBC93B3F-7A55-4D78-B431-72035EE2F441}"/>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ovéPole 22">
            <a:extLst>
              <a:ext uri="{FF2B5EF4-FFF2-40B4-BE49-F238E27FC236}">
                <a16:creationId xmlns:a16="http://schemas.microsoft.com/office/drawing/2014/main" id="{FC4D3A1B-22F8-4A30-A607-4A070481F9EE}"/>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25" name="Obdélník 24">
            <a:extLst>
              <a:ext uri="{FF2B5EF4-FFF2-40B4-BE49-F238E27FC236}">
                <a16:creationId xmlns:a16="http://schemas.microsoft.com/office/drawing/2014/main" id="{D4EA6B19-1F29-4010-8EB8-B33BDC9A7A5A}"/>
              </a:ext>
            </a:extLst>
          </p:cNvPr>
          <p:cNvSpPr/>
          <p:nvPr/>
        </p:nvSpPr>
        <p:spPr>
          <a:xfrm>
            <a:off x="535651" y="942221"/>
            <a:ext cx="8250315" cy="1200329"/>
          </a:xfrm>
          <a:prstGeom prst="rect">
            <a:avLst/>
          </a:prstGeom>
        </p:spPr>
        <p:txBody>
          <a:bodyPr wrap="square">
            <a:spAutoFit/>
          </a:bodyPr>
          <a:lstStyle/>
          <a:p>
            <a:pPr algn="ctr"/>
            <a:r>
              <a:rPr lang="en-US" sz="3600" dirty="0">
                <a:solidFill>
                  <a:srgbClr val="0000DC"/>
                </a:solidFill>
              </a:rPr>
              <a:t>Not every genetic anomaly results in a malfunction</a:t>
            </a:r>
          </a:p>
        </p:txBody>
      </p:sp>
      <p:pic>
        <p:nvPicPr>
          <p:cNvPr id="28" name="Obrázek 27">
            <a:extLst>
              <a:ext uri="{FF2B5EF4-FFF2-40B4-BE49-F238E27FC236}">
                <a16:creationId xmlns:a16="http://schemas.microsoft.com/office/drawing/2014/main" id="{60C237EB-5623-4834-80DE-07C070213DAB}"/>
              </a:ext>
            </a:extLst>
          </p:cNvPr>
          <p:cNvPicPr>
            <a:picLocks noChangeAspect="1"/>
          </p:cNvPicPr>
          <p:nvPr/>
        </p:nvPicPr>
        <p:blipFill>
          <a:blip r:embed="rId4"/>
          <a:stretch>
            <a:fillRect/>
          </a:stretch>
        </p:blipFill>
        <p:spPr>
          <a:xfrm>
            <a:off x="5349240" y="5445324"/>
            <a:ext cx="3705951" cy="1255702"/>
          </a:xfrm>
          <a:prstGeom prst="rect">
            <a:avLst/>
          </a:prstGeom>
        </p:spPr>
      </p:pic>
      <p:sp>
        <p:nvSpPr>
          <p:cNvPr id="9" name="TextovéPole 8">
            <a:extLst>
              <a:ext uri="{FF2B5EF4-FFF2-40B4-BE49-F238E27FC236}">
                <a16:creationId xmlns:a16="http://schemas.microsoft.com/office/drawing/2014/main" id="{D9888AE2-38C1-40A9-97C3-390716B04643}"/>
              </a:ext>
            </a:extLst>
          </p:cNvPr>
          <p:cNvSpPr txBox="1"/>
          <p:nvPr/>
        </p:nvSpPr>
        <p:spPr>
          <a:xfrm>
            <a:off x="223978" y="5787012"/>
            <a:ext cx="4713663" cy="646331"/>
          </a:xfrm>
          <a:prstGeom prst="rect">
            <a:avLst/>
          </a:prstGeom>
          <a:noFill/>
        </p:spPr>
        <p:txBody>
          <a:bodyPr wrap="none" rtlCol="0">
            <a:spAutoFit/>
          </a:bodyPr>
          <a:lstStyle/>
          <a:p>
            <a:r>
              <a:rPr lang="en-US" sz="3600" b="1" dirty="0">
                <a:solidFill>
                  <a:srgbClr val="0000DC"/>
                </a:solidFill>
              </a:rPr>
              <a:t>Thank you for attention</a:t>
            </a:r>
          </a:p>
        </p:txBody>
      </p:sp>
      <p:sp>
        <p:nvSpPr>
          <p:cNvPr id="10" name="TextovéPole 9">
            <a:extLst>
              <a:ext uri="{FF2B5EF4-FFF2-40B4-BE49-F238E27FC236}">
                <a16:creationId xmlns:a16="http://schemas.microsoft.com/office/drawing/2014/main" id="{5D1F14AB-DDB2-455B-B29E-88805AE13661}"/>
              </a:ext>
            </a:extLst>
          </p:cNvPr>
          <p:cNvSpPr txBox="1"/>
          <p:nvPr/>
        </p:nvSpPr>
        <p:spPr>
          <a:xfrm>
            <a:off x="278511" y="6427234"/>
            <a:ext cx="2261645" cy="338554"/>
          </a:xfrm>
          <a:prstGeom prst="rect">
            <a:avLst/>
          </a:prstGeom>
          <a:noFill/>
        </p:spPr>
        <p:txBody>
          <a:bodyPr wrap="none" rtlCol="0">
            <a:spAutoFit/>
          </a:bodyPr>
          <a:lstStyle/>
          <a:p>
            <a:r>
              <a:rPr lang="en-US" sz="1600" b="1" dirty="0"/>
              <a:t>pvanhara@med.muni.cz</a:t>
            </a:r>
          </a:p>
        </p:txBody>
      </p:sp>
    </p:spTree>
    <p:extLst>
      <p:ext uri="{BB962C8B-B14F-4D97-AF65-F5344CB8AC3E}">
        <p14:creationId xmlns:p14="http://schemas.microsoft.com/office/powerpoint/2010/main" val="295824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D7C4585E-4E5B-4B1F-9621-33025C36E40D}"/>
              </a:ext>
            </a:extLst>
          </p:cNvPr>
          <p:cNvGrpSpPr/>
          <p:nvPr/>
        </p:nvGrpSpPr>
        <p:grpSpPr>
          <a:xfrm>
            <a:off x="0" y="-131975"/>
            <a:ext cx="9144000" cy="505920"/>
            <a:chOff x="0" y="0"/>
            <a:chExt cx="9144000" cy="505920"/>
          </a:xfrm>
        </p:grpSpPr>
        <p:sp>
          <p:nvSpPr>
            <p:cNvPr id="5" name="Obdélník 4">
              <a:extLst>
                <a:ext uri="{FF2B5EF4-FFF2-40B4-BE49-F238E27FC236}">
                  <a16:creationId xmlns:a16="http://schemas.microsoft.com/office/drawing/2014/main" id="{B02EED3F-2192-4DD0-B231-90DA9178C7BE}"/>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15FF039D-0ED3-4BA8-A52F-B39705F6F75C}"/>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sp>
        <p:nvSpPr>
          <p:cNvPr id="10" name="Obdélník 9">
            <a:extLst>
              <a:ext uri="{FF2B5EF4-FFF2-40B4-BE49-F238E27FC236}">
                <a16:creationId xmlns:a16="http://schemas.microsoft.com/office/drawing/2014/main" id="{923DDA9E-F118-4729-BA78-DFC7294DF735}"/>
              </a:ext>
            </a:extLst>
          </p:cNvPr>
          <p:cNvSpPr/>
          <p:nvPr/>
        </p:nvSpPr>
        <p:spPr>
          <a:xfrm>
            <a:off x="226105" y="1044642"/>
            <a:ext cx="4656792" cy="523220"/>
          </a:xfrm>
          <a:prstGeom prst="rect">
            <a:avLst/>
          </a:prstGeom>
        </p:spPr>
        <p:txBody>
          <a:bodyPr wrap="square">
            <a:spAutoFit/>
          </a:bodyPr>
          <a:lstStyle/>
          <a:p>
            <a:r>
              <a:rPr lang="cs-CZ" sz="2800" b="1" i="0" dirty="0" err="1">
                <a:effectLst/>
                <a:cs typeface="Arial" panose="020B0604020202020204" pitchFamily="34" charset="0"/>
              </a:rPr>
              <a:t>Historical</a:t>
            </a:r>
            <a:r>
              <a:rPr lang="cs-CZ" sz="2800" b="1" i="0" dirty="0">
                <a:effectLst/>
                <a:cs typeface="Arial" panose="020B0604020202020204" pitchFamily="34" charset="0"/>
              </a:rPr>
              <a:t> </a:t>
            </a:r>
            <a:r>
              <a:rPr lang="cs-CZ" sz="2800" b="1" i="0" dirty="0" err="1">
                <a:effectLst/>
                <a:cs typeface="Arial" panose="020B0604020202020204" pitchFamily="34" charset="0"/>
              </a:rPr>
              <a:t>context</a:t>
            </a:r>
            <a:endParaRPr lang="en-US" dirty="0">
              <a:cs typeface="Arial" panose="020B0604020202020204" pitchFamily="34" charset="0"/>
            </a:endParaRPr>
          </a:p>
        </p:txBody>
      </p:sp>
      <p:pic>
        <p:nvPicPr>
          <p:cNvPr id="10242" name="Picture 2" descr="Pin on Teratología -Teratology">
            <a:extLst>
              <a:ext uri="{FF2B5EF4-FFF2-40B4-BE49-F238E27FC236}">
                <a16:creationId xmlns:a16="http://schemas.microsoft.com/office/drawing/2014/main" id="{1223740C-F4C7-4583-9E8C-7FE4E814CD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621" y="568791"/>
            <a:ext cx="3846274" cy="6218527"/>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a:extLst>
              <a:ext uri="{FF2B5EF4-FFF2-40B4-BE49-F238E27FC236}">
                <a16:creationId xmlns:a16="http://schemas.microsoft.com/office/drawing/2014/main" id="{ECF76215-5D10-45BA-A0DC-145BF4524DEF}"/>
              </a:ext>
            </a:extLst>
          </p:cNvPr>
          <p:cNvSpPr/>
          <p:nvPr/>
        </p:nvSpPr>
        <p:spPr>
          <a:xfrm>
            <a:off x="226105" y="2238559"/>
            <a:ext cx="8845499" cy="861774"/>
          </a:xfrm>
          <a:prstGeom prst="rect">
            <a:avLst/>
          </a:prstGeom>
        </p:spPr>
        <p:txBody>
          <a:bodyPr wrap="square">
            <a:spAutoFit/>
          </a:bodyPr>
          <a:lstStyle/>
          <a:p>
            <a:r>
              <a:rPr lang="el-GR" b="0" i="0" dirty="0">
                <a:solidFill>
                  <a:srgbClr val="202122"/>
                </a:solidFill>
                <a:effectLst/>
                <a:latin typeface="Arial" panose="020B0604020202020204" pitchFamily="34" charset="0"/>
              </a:rPr>
              <a:t>τέρας </a:t>
            </a:r>
            <a:r>
              <a:rPr lang="cs-CZ" b="0" i="0" dirty="0">
                <a:solidFill>
                  <a:srgbClr val="202122"/>
                </a:solidFill>
                <a:effectLst/>
                <a:latin typeface="Arial" panose="020B0604020202020204" pitchFamily="34" charset="0"/>
              </a:rPr>
              <a:t>(</a:t>
            </a:r>
            <a:r>
              <a:rPr lang="cs-CZ" b="0" i="0" dirty="0" err="1">
                <a:solidFill>
                  <a:srgbClr val="202122"/>
                </a:solidFill>
                <a:effectLst/>
                <a:latin typeface="Arial" panose="020B0604020202020204" pitchFamily="34" charset="0"/>
              </a:rPr>
              <a:t>Greek</a:t>
            </a:r>
            <a:r>
              <a:rPr lang="cs-CZ" b="0" i="0" dirty="0">
                <a:solidFill>
                  <a:srgbClr val="202122"/>
                </a:solidFill>
                <a:effectLst/>
                <a:latin typeface="Arial" panose="020B0604020202020204" pitchFamily="34" charset="0"/>
              </a:rPr>
              <a:t>) </a:t>
            </a:r>
            <a:r>
              <a:rPr lang="cs-CZ" sz="1600" b="0" i="1" dirty="0">
                <a:solidFill>
                  <a:srgbClr val="202122"/>
                </a:solidFill>
                <a:effectLst/>
                <a:latin typeface="Arial" panose="020B0604020202020204" pitchFamily="34" charset="0"/>
              </a:rPr>
              <a:t>teras</a:t>
            </a:r>
            <a:r>
              <a:rPr lang="cs-CZ" sz="1600" b="1" dirty="0">
                <a:solidFill>
                  <a:srgbClr val="202122"/>
                </a:solidFill>
                <a:latin typeface="Arial" panose="020B0604020202020204" pitchFamily="34" charset="0"/>
                <a:cs typeface="Arial" panose="020B0604020202020204" pitchFamily="34" charset="0"/>
              </a:rPr>
              <a:t> = monster</a:t>
            </a:r>
          </a:p>
          <a:p>
            <a:endParaRPr lang="cs-CZ" sz="1600" b="1" dirty="0">
              <a:solidFill>
                <a:srgbClr val="202122"/>
              </a:solidFill>
              <a:latin typeface="Arial" panose="020B0604020202020204" pitchFamily="34" charset="0"/>
              <a:cs typeface="Arial" panose="020B0604020202020204" pitchFamily="34" charset="0"/>
            </a:endParaRPr>
          </a:p>
          <a:p>
            <a:r>
              <a:rPr lang="cs-CZ" sz="1600" dirty="0" err="1">
                <a:solidFill>
                  <a:srgbClr val="202122"/>
                </a:solidFill>
                <a:latin typeface="Arial" panose="020B0604020202020204" pitchFamily="34" charset="0"/>
                <a:cs typeface="Arial" panose="020B0604020202020204" pitchFamily="34" charset="0"/>
              </a:rPr>
              <a:t>Everything</a:t>
            </a:r>
            <a:r>
              <a:rPr lang="cs-CZ" sz="1600" dirty="0">
                <a:solidFill>
                  <a:srgbClr val="202122"/>
                </a:solidFill>
                <a:latin typeface="Arial" panose="020B0604020202020204" pitchFamily="34" charset="0"/>
                <a:cs typeface="Arial" panose="020B0604020202020204" pitchFamily="34" charset="0"/>
              </a:rPr>
              <a:t> </a:t>
            </a:r>
            <a:r>
              <a:rPr lang="cs-CZ" sz="1600" dirty="0" err="1">
                <a:solidFill>
                  <a:srgbClr val="202122"/>
                </a:solidFill>
                <a:latin typeface="Arial" panose="020B0604020202020204" pitchFamily="34" charset="0"/>
                <a:cs typeface="Arial" panose="020B0604020202020204" pitchFamily="34" charset="0"/>
              </a:rPr>
              <a:t>looking</a:t>
            </a:r>
            <a:r>
              <a:rPr lang="cs-CZ" sz="1600" dirty="0">
                <a:solidFill>
                  <a:srgbClr val="202122"/>
                </a:solidFill>
                <a:latin typeface="Arial" panose="020B0604020202020204" pitchFamily="34" charset="0"/>
                <a:cs typeface="Arial" panose="020B0604020202020204" pitchFamily="34" charset="0"/>
              </a:rPr>
              <a:t> </a:t>
            </a:r>
            <a:r>
              <a:rPr lang="cs-CZ" sz="1600" dirty="0" err="1">
                <a:solidFill>
                  <a:srgbClr val="202122"/>
                </a:solidFill>
                <a:latin typeface="Arial" panose="020B0604020202020204" pitchFamily="34" charset="0"/>
                <a:cs typeface="Arial" panose="020B0604020202020204" pitchFamily="34" charset="0"/>
              </a:rPr>
              <a:t>abnormal</a:t>
            </a:r>
            <a:endParaRPr lang="en-US" sz="1600" dirty="0">
              <a:cs typeface="Arial" panose="020B0604020202020204" pitchFamily="34" charset="0"/>
            </a:endParaRPr>
          </a:p>
        </p:txBody>
      </p:sp>
    </p:spTree>
    <p:extLst>
      <p:ext uri="{BB962C8B-B14F-4D97-AF65-F5344CB8AC3E}">
        <p14:creationId xmlns:p14="http://schemas.microsoft.com/office/powerpoint/2010/main" val="23983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30DDAA5-11A9-47CD-8574-F94CE5B1AA75}"/>
              </a:ext>
            </a:extLst>
          </p:cNvPr>
          <p:cNvPicPr>
            <a:picLocks noChangeAspect="1"/>
          </p:cNvPicPr>
          <p:nvPr/>
        </p:nvPicPr>
        <p:blipFill>
          <a:blip r:embed="rId2"/>
          <a:stretch>
            <a:fillRect/>
          </a:stretch>
        </p:blipFill>
        <p:spPr>
          <a:xfrm>
            <a:off x="3904488" y="1999759"/>
            <a:ext cx="5040635" cy="4721420"/>
          </a:xfrm>
          <a:prstGeom prst="rect">
            <a:avLst/>
          </a:prstGeom>
        </p:spPr>
      </p:pic>
      <p:pic>
        <p:nvPicPr>
          <p:cNvPr id="5" name="Picture 2" descr="Teratology: Monsters and Prodigies | SpringerLink">
            <a:extLst>
              <a:ext uri="{FF2B5EF4-FFF2-40B4-BE49-F238E27FC236}">
                <a16:creationId xmlns:a16="http://schemas.microsoft.com/office/drawing/2014/main" id="{EC3AE04D-6D2B-48B1-87F6-EF5C0FF1F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58" y="2361131"/>
            <a:ext cx="3370163" cy="428460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a:extLst>
              <a:ext uri="{FF2B5EF4-FFF2-40B4-BE49-F238E27FC236}">
                <a16:creationId xmlns:a16="http://schemas.microsoft.com/office/drawing/2014/main" id="{B79BE785-03F9-42E7-ACC3-63E092149FC7}"/>
              </a:ext>
            </a:extLst>
          </p:cNvPr>
          <p:cNvGrpSpPr/>
          <p:nvPr/>
        </p:nvGrpSpPr>
        <p:grpSpPr>
          <a:xfrm>
            <a:off x="0" y="-131975"/>
            <a:ext cx="9144000" cy="505920"/>
            <a:chOff x="0" y="0"/>
            <a:chExt cx="9144000" cy="505920"/>
          </a:xfrm>
        </p:grpSpPr>
        <p:sp>
          <p:nvSpPr>
            <p:cNvPr id="7" name="Obdélník 6">
              <a:extLst>
                <a:ext uri="{FF2B5EF4-FFF2-40B4-BE49-F238E27FC236}">
                  <a16:creationId xmlns:a16="http://schemas.microsoft.com/office/drawing/2014/main" id="{57B36FB6-888D-4736-978D-6A902C70CF76}"/>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9794EB56-AB62-45BC-8CC9-6B472DE3DB16}"/>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sp>
        <p:nvSpPr>
          <p:cNvPr id="9" name="Obdélník 8">
            <a:extLst>
              <a:ext uri="{FF2B5EF4-FFF2-40B4-BE49-F238E27FC236}">
                <a16:creationId xmlns:a16="http://schemas.microsoft.com/office/drawing/2014/main" id="{5C10A176-8187-4AD4-87EB-8A00CED9BD4E}"/>
              </a:ext>
            </a:extLst>
          </p:cNvPr>
          <p:cNvSpPr/>
          <p:nvPr/>
        </p:nvSpPr>
        <p:spPr>
          <a:xfrm>
            <a:off x="143809" y="684289"/>
            <a:ext cx="4656792" cy="523220"/>
          </a:xfrm>
          <a:prstGeom prst="rect">
            <a:avLst/>
          </a:prstGeom>
        </p:spPr>
        <p:txBody>
          <a:bodyPr wrap="square">
            <a:spAutoFit/>
          </a:bodyPr>
          <a:lstStyle/>
          <a:p>
            <a:r>
              <a:rPr lang="cs-CZ" sz="2800" b="1" i="0" dirty="0" err="1">
                <a:effectLst/>
                <a:cs typeface="Arial" panose="020B0604020202020204" pitchFamily="34" charset="0"/>
              </a:rPr>
              <a:t>Historical</a:t>
            </a:r>
            <a:r>
              <a:rPr lang="cs-CZ" sz="2800" b="1" i="0" dirty="0">
                <a:effectLst/>
                <a:cs typeface="Arial" panose="020B0604020202020204" pitchFamily="34" charset="0"/>
              </a:rPr>
              <a:t> </a:t>
            </a:r>
            <a:r>
              <a:rPr lang="cs-CZ" sz="2800" b="1" i="0" dirty="0" err="1">
                <a:effectLst/>
                <a:cs typeface="Arial" panose="020B0604020202020204" pitchFamily="34" charset="0"/>
              </a:rPr>
              <a:t>context</a:t>
            </a:r>
            <a:endParaRPr lang="en-US" dirty="0">
              <a:cs typeface="Arial" panose="020B0604020202020204" pitchFamily="34" charset="0"/>
            </a:endParaRPr>
          </a:p>
        </p:txBody>
      </p:sp>
      <p:sp>
        <p:nvSpPr>
          <p:cNvPr id="11" name="Obdélník 10">
            <a:extLst>
              <a:ext uri="{FF2B5EF4-FFF2-40B4-BE49-F238E27FC236}">
                <a16:creationId xmlns:a16="http://schemas.microsoft.com/office/drawing/2014/main" id="{2795530E-9F45-49AA-9ED5-5E6514D5247B}"/>
              </a:ext>
            </a:extLst>
          </p:cNvPr>
          <p:cNvSpPr/>
          <p:nvPr/>
        </p:nvSpPr>
        <p:spPr>
          <a:xfrm>
            <a:off x="149250" y="1314208"/>
            <a:ext cx="8845499" cy="400110"/>
          </a:xfrm>
          <a:prstGeom prst="rect">
            <a:avLst/>
          </a:prstGeom>
        </p:spPr>
        <p:txBody>
          <a:bodyPr wrap="square">
            <a:spAutoFit/>
          </a:bodyPr>
          <a:lstStyle/>
          <a:p>
            <a:r>
              <a:rPr lang="cs-CZ" sz="2000" dirty="0" err="1">
                <a:cs typeface="Arial" panose="020B0604020202020204" pitchFamily="34" charset="0"/>
              </a:rPr>
              <a:t>Since</a:t>
            </a:r>
            <a:r>
              <a:rPr lang="cs-CZ" sz="2000" dirty="0">
                <a:cs typeface="Arial" panose="020B0604020202020204" pitchFamily="34" charset="0"/>
              </a:rPr>
              <a:t> </a:t>
            </a:r>
            <a:r>
              <a:rPr lang="cs-CZ" sz="2000" dirty="0" err="1">
                <a:cs typeface="Arial" panose="020B0604020202020204" pitchFamily="34" charset="0"/>
              </a:rPr>
              <a:t>the</a:t>
            </a:r>
            <a:r>
              <a:rPr lang="cs-CZ" sz="2000" dirty="0">
                <a:cs typeface="Arial" panose="020B0604020202020204" pitchFamily="34" charset="0"/>
              </a:rPr>
              <a:t> 17</a:t>
            </a:r>
            <a:r>
              <a:rPr lang="cs-CZ" sz="2000" baseline="30000" dirty="0">
                <a:cs typeface="Arial" panose="020B0604020202020204" pitchFamily="34" charset="0"/>
              </a:rPr>
              <a:t>th</a:t>
            </a:r>
            <a:r>
              <a:rPr lang="cs-CZ" sz="2000" dirty="0">
                <a:cs typeface="Arial" panose="020B0604020202020204" pitchFamily="34" charset="0"/>
              </a:rPr>
              <a:t> </a:t>
            </a:r>
            <a:r>
              <a:rPr lang="cs-CZ" sz="2000" dirty="0" err="1">
                <a:cs typeface="Arial" panose="020B0604020202020204" pitchFamily="34" charset="0"/>
              </a:rPr>
              <a:t>century</a:t>
            </a:r>
            <a:r>
              <a:rPr lang="cs-CZ" sz="2000" dirty="0">
                <a:cs typeface="Arial" panose="020B0604020202020204" pitchFamily="34" charset="0"/>
              </a:rPr>
              <a:t> </a:t>
            </a:r>
            <a:r>
              <a:rPr lang="cs-CZ" sz="2000" dirty="0" err="1">
                <a:cs typeface="Arial" panose="020B0604020202020204" pitchFamily="34" charset="0"/>
              </a:rPr>
              <a:t>related</a:t>
            </a:r>
            <a:r>
              <a:rPr lang="cs-CZ" sz="2000" dirty="0">
                <a:cs typeface="Arial" panose="020B0604020202020204" pitchFamily="34" charset="0"/>
              </a:rPr>
              <a:t> to </a:t>
            </a:r>
            <a:r>
              <a:rPr lang="cs-CZ" sz="2000" dirty="0" err="1">
                <a:cs typeface="Arial" panose="020B0604020202020204" pitchFamily="34" charset="0"/>
              </a:rPr>
              <a:t>abnormal</a:t>
            </a:r>
            <a:r>
              <a:rPr lang="cs-CZ" sz="2000" dirty="0">
                <a:cs typeface="Arial" panose="020B0604020202020204" pitchFamily="34" charset="0"/>
              </a:rPr>
              <a:t> </a:t>
            </a:r>
            <a:r>
              <a:rPr lang="cs-CZ" sz="2000" dirty="0" err="1">
                <a:cs typeface="Arial" panose="020B0604020202020204" pitchFamily="34" charset="0"/>
              </a:rPr>
              <a:t>births</a:t>
            </a:r>
            <a:r>
              <a:rPr lang="cs-CZ" sz="2000" dirty="0">
                <a:cs typeface="Arial" panose="020B0604020202020204" pitchFamily="34" charset="0"/>
              </a:rPr>
              <a:t> (development)</a:t>
            </a:r>
            <a:endParaRPr lang="en-US" sz="2000" dirty="0">
              <a:cs typeface="Arial" panose="020B0604020202020204" pitchFamily="34" charset="0"/>
            </a:endParaRPr>
          </a:p>
        </p:txBody>
      </p:sp>
    </p:spTree>
    <p:extLst>
      <p:ext uri="{BB962C8B-B14F-4D97-AF65-F5344CB8AC3E}">
        <p14:creationId xmlns:p14="http://schemas.microsoft.com/office/powerpoint/2010/main" val="112840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Šipka: doprava 1">
            <a:extLst>
              <a:ext uri="{FF2B5EF4-FFF2-40B4-BE49-F238E27FC236}">
                <a16:creationId xmlns:a16="http://schemas.microsoft.com/office/drawing/2014/main" id="{28AE7A6C-CF62-4C6F-B6D7-5208144CEF22}"/>
              </a:ext>
            </a:extLst>
          </p:cNvPr>
          <p:cNvSpPr/>
          <p:nvPr/>
        </p:nvSpPr>
        <p:spPr>
          <a:xfrm>
            <a:off x="210410" y="3993553"/>
            <a:ext cx="8741664" cy="680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 name="Skupina 3">
            <a:extLst>
              <a:ext uri="{FF2B5EF4-FFF2-40B4-BE49-F238E27FC236}">
                <a16:creationId xmlns:a16="http://schemas.microsoft.com/office/drawing/2014/main" id="{A23A37B4-DD49-46AE-B9B0-2F041CAD4165}"/>
              </a:ext>
            </a:extLst>
          </p:cNvPr>
          <p:cNvGrpSpPr/>
          <p:nvPr/>
        </p:nvGrpSpPr>
        <p:grpSpPr>
          <a:xfrm>
            <a:off x="0" y="0"/>
            <a:ext cx="9144000" cy="505920"/>
            <a:chOff x="0" y="0"/>
            <a:chExt cx="9144000" cy="505920"/>
          </a:xfrm>
        </p:grpSpPr>
        <p:sp>
          <p:nvSpPr>
            <p:cNvPr id="5" name="Obdélník 4">
              <a:extLst>
                <a:ext uri="{FF2B5EF4-FFF2-40B4-BE49-F238E27FC236}">
                  <a16:creationId xmlns:a16="http://schemas.microsoft.com/office/drawing/2014/main" id="{4A4D6115-A5D3-4165-9326-EE05D5873851}"/>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E6A24A8D-2AEB-40F7-B2AD-642BD06E6BD8}"/>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grpSp>
        <p:nvGrpSpPr>
          <p:cNvPr id="12" name="Skupina 11">
            <a:extLst>
              <a:ext uri="{FF2B5EF4-FFF2-40B4-BE49-F238E27FC236}">
                <a16:creationId xmlns:a16="http://schemas.microsoft.com/office/drawing/2014/main" id="{348772E8-9535-410E-9751-67FBAC00252B}"/>
              </a:ext>
            </a:extLst>
          </p:cNvPr>
          <p:cNvGrpSpPr/>
          <p:nvPr/>
        </p:nvGrpSpPr>
        <p:grpSpPr>
          <a:xfrm>
            <a:off x="44285" y="4675840"/>
            <a:ext cx="4928616" cy="1934768"/>
            <a:chOff x="124138" y="4921257"/>
            <a:chExt cx="4928616" cy="1934768"/>
          </a:xfrm>
        </p:grpSpPr>
        <p:sp>
          <p:nvSpPr>
            <p:cNvPr id="9" name="Bublinový popisek: se šipkou nahoru 8">
              <a:extLst>
                <a:ext uri="{FF2B5EF4-FFF2-40B4-BE49-F238E27FC236}">
                  <a16:creationId xmlns:a16="http://schemas.microsoft.com/office/drawing/2014/main" id="{2193872C-DC95-4FFF-B4BC-DC0EADAD011E}"/>
                </a:ext>
              </a:extLst>
            </p:cNvPr>
            <p:cNvSpPr/>
            <p:nvPr/>
          </p:nvSpPr>
          <p:spPr>
            <a:xfrm>
              <a:off x="320736" y="4921257"/>
              <a:ext cx="996696" cy="106984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1905</a:t>
              </a:r>
            </a:p>
          </p:txBody>
        </p:sp>
        <p:pic>
          <p:nvPicPr>
            <p:cNvPr id="11" name="Obrázek 10">
              <a:extLst>
                <a:ext uri="{FF2B5EF4-FFF2-40B4-BE49-F238E27FC236}">
                  <a16:creationId xmlns:a16="http://schemas.microsoft.com/office/drawing/2014/main" id="{605750A6-FCCB-46F2-AC51-1D25D0390C43}"/>
                </a:ext>
              </a:extLst>
            </p:cNvPr>
            <p:cNvPicPr>
              <a:picLocks noChangeAspect="1"/>
            </p:cNvPicPr>
            <p:nvPr/>
          </p:nvPicPr>
          <p:blipFill rotWithShape="1">
            <a:blip r:embed="rId2"/>
            <a:srcRect l="13780" r="3693"/>
            <a:stretch/>
          </p:blipFill>
          <p:spPr>
            <a:xfrm>
              <a:off x="124138" y="6074975"/>
              <a:ext cx="4928616" cy="781050"/>
            </a:xfrm>
            <a:prstGeom prst="rect">
              <a:avLst/>
            </a:prstGeom>
          </p:spPr>
        </p:pic>
      </p:grpSp>
      <p:grpSp>
        <p:nvGrpSpPr>
          <p:cNvPr id="16" name="Skupina 15">
            <a:extLst>
              <a:ext uri="{FF2B5EF4-FFF2-40B4-BE49-F238E27FC236}">
                <a16:creationId xmlns:a16="http://schemas.microsoft.com/office/drawing/2014/main" id="{3544DF09-E1B0-4B18-9107-59F7A201B1A0}"/>
              </a:ext>
            </a:extLst>
          </p:cNvPr>
          <p:cNvGrpSpPr/>
          <p:nvPr/>
        </p:nvGrpSpPr>
        <p:grpSpPr>
          <a:xfrm>
            <a:off x="219851" y="4668749"/>
            <a:ext cx="5029200" cy="1684467"/>
            <a:chOff x="652154" y="4765625"/>
            <a:chExt cx="5029200" cy="1684467"/>
          </a:xfrm>
        </p:grpSpPr>
        <p:sp>
          <p:nvSpPr>
            <p:cNvPr id="13" name="Bublinový popisek: se šipkou nahoru 12">
              <a:extLst>
                <a:ext uri="{FF2B5EF4-FFF2-40B4-BE49-F238E27FC236}">
                  <a16:creationId xmlns:a16="http://schemas.microsoft.com/office/drawing/2014/main" id="{D0539E88-A740-47B6-91A0-1A6844D055D9}"/>
                </a:ext>
              </a:extLst>
            </p:cNvPr>
            <p:cNvSpPr/>
            <p:nvPr/>
          </p:nvSpPr>
          <p:spPr>
            <a:xfrm>
              <a:off x="2278027" y="4765625"/>
              <a:ext cx="1099706" cy="89255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1921</a:t>
              </a:r>
            </a:p>
          </p:txBody>
        </p:sp>
        <p:pic>
          <p:nvPicPr>
            <p:cNvPr id="15" name="Obrázek 14">
              <a:extLst>
                <a:ext uri="{FF2B5EF4-FFF2-40B4-BE49-F238E27FC236}">
                  <a16:creationId xmlns:a16="http://schemas.microsoft.com/office/drawing/2014/main" id="{56157F61-FDE7-4ADE-9D0D-205B9960ACDD}"/>
                </a:ext>
              </a:extLst>
            </p:cNvPr>
            <p:cNvPicPr>
              <a:picLocks noChangeAspect="1"/>
            </p:cNvPicPr>
            <p:nvPr/>
          </p:nvPicPr>
          <p:blipFill>
            <a:blip r:embed="rId3"/>
            <a:stretch>
              <a:fillRect/>
            </a:stretch>
          </p:blipFill>
          <p:spPr>
            <a:xfrm>
              <a:off x="652154" y="5907167"/>
              <a:ext cx="5029200" cy="542925"/>
            </a:xfrm>
            <a:prstGeom prst="rect">
              <a:avLst/>
            </a:prstGeom>
          </p:spPr>
        </p:pic>
      </p:grpSp>
      <p:grpSp>
        <p:nvGrpSpPr>
          <p:cNvPr id="20" name="Skupina 19">
            <a:extLst>
              <a:ext uri="{FF2B5EF4-FFF2-40B4-BE49-F238E27FC236}">
                <a16:creationId xmlns:a16="http://schemas.microsoft.com/office/drawing/2014/main" id="{BCBB70FB-6A21-4E0E-9D8F-ED8E871E51EB}"/>
              </a:ext>
            </a:extLst>
          </p:cNvPr>
          <p:cNvGrpSpPr/>
          <p:nvPr/>
        </p:nvGrpSpPr>
        <p:grpSpPr>
          <a:xfrm>
            <a:off x="943719" y="4675840"/>
            <a:ext cx="5257800" cy="1776939"/>
            <a:chOff x="653796" y="4850892"/>
            <a:chExt cx="5257800" cy="1776939"/>
          </a:xfrm>
        </p:grpSpPr>
        <p:sp>
          <p:nvSpPr>
            <p:cNvPr id="17" name="Bublinový popisek: se šipkou nahoru 16">
              <a:extLst>
                <a:ext uri="{FF2B5EF4-FFF2-40B4-BE49-F238E27FC236}">
                  <a16:creationId xmlns:a16="http://schemas.microsoft.com/office/drawing/2014/main" id="{3842F877-F874-4806-86D8-85173AC48916}"/>
                </a:ext>
              </a:extLst>
            </p:cNvPr>
            <p:cNvSpPr/>
            <p:nvPr/>
          </p:nvSpPr>
          <p:spPr>
            <a:xfrm>
              <a:off x="2367160" y="4850892"/>
              <a:ext cx="1170432" cy="9845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1929</a:t>
              </a:r>
            </a:p>
          </p:txBody>
        </p:sp>
        <p:pic>
          <p:nvPicPr>
            <p:cNvPr id="19" name="Obrázek 18">
              <a:extLst>
                <a:ext uri="{FF2B5EF4-FFF2-40B4-BE49-F238E27FC236}">
                  <a16:creationId xmlns:a16="http://schemas.microsoft.com/office/drawing/2014/main" id="{C6EB0044-8C4F-4726-B0AA-23503A119CDC}"/>
                </a:ext>
              </a:extLst>
            </p:cNvPr>
            <p:cNvPicPr>
              <a:picLocks noChangeAspect="1"/>
            </p:cNvPicPr>
            <p:nvPr/>
          </p:nvPicPr>
          <p:blipFill>
            <a:blip r:embed="rId4"/>
            <a:stretch>
              <a:fillRect/>
            </a:stretch>
          </p:blipFill>
          <p:spPr>
            <a:xfrm>
              <a:off x="653796" y="5875356"/>
              <a:ext cx="5257800" cy="752475"/>
            </a:xfrm>
            <a:prstGeom prst="rect">
              <a:avLst/>
            </a:prstGeom>
          </p:spPr>
        </p:pic>
      </p:grpSp>
      <p:grpSp>
        <p:nvGrpSpPr>
          <p:cNvPr id="28" name="Skupina 27">
            <a:extLst>
              <a:ext uri="{FF2B5EF4-FFF2-40B4-BE49-F238E27FC236}">
                <a16:creationId xmlns:a16="http://schemas.microsoft.com/office/drawing/2014/main" id="{66722897-0F4D-4681-99BA-9380B7C5CFA9}"/>
              </a:ext>
            </a:extLst>
          </p:cNvPr>
          <p:cNvGrpSpPr/>
          <p:nvPr/>
        </p:nvGrpSpPr>
        <p:grpSpPr>
          <a:xfrm>
            <a:off x="1801885" y="4687509"/>
            <a:ext cx="5257800" cy="1780933"/>
            <a:chOff x="1330452" y="4865961"/>
            <a:chExt cx="5257800" cy="1780933"/>
          </a:xfrm>
        </p:grpSpPr>
        <p:pic>
          <p:nvPicPr>
            <p:cNvPr id="22" name="Obrázek 21">
              <a:extLst>
                <a:ext uri="{FF2B5EF4-FFF2-40B4-BE49-F238E27FC236}">
                  <a16:creationId xmlns:a16="http://schemas.microsoft.com/office/drawing/2014/main" id="{4AB1CD68-680C-485E-9F67-1FC975BF6313}"/>
                </a:ext>
              </a:extLst>
            </p:cNvPr>
            <p:cNvPicPr>
              <a:picLocks noChangeAspect="1"/>
            </p:cNvPicPr>
            <p:nvPr/>
          </p:nvPicPr>
          <p:blipFill>
            <a:blip r:embed="rId5"/>
            <a:stretch>
              <a:fillRect/>
            </a:stretch>
          </p:blipFill>
          <p:spPr>
            <a:xfrm>
              <a:off x="1330452" y="6113494"/>
              <a:ext cx="5257800" cy="533400"/>
            </a:xfrm>
            <a:prstGeom prst="rect">
              <a:avLst/>
            </a:prstGeom>
          </p:spPr>
        </p:pic>
        <p:sp>
          <p:nvSpPr>
            <p:cNvPr id="27" name="Bublinový popisek: se šipkou nahoru 26">
              <a:extLst>
                <a:ext uri="{FF2B5EF4-FFF2-40B4-BE49-F238E27FC236}">
                  <a16:creationId xmlns:a16="http://schemas.microsoft.com/office/drawing/2014/main" id="{90F4FE65-1B8D-42C1-B4B1-81536EFD9788}"/>
                </a:ext>
              </a:extLst>
            </p:cNvPr>
            <p:cNvSpPr/>
            <p:nvPr/>
          </p:nvSpPr>
          <p:spPr>
            <a:xfrm>
              <a:off x="3032303" y="4865961"/>
              <a:ext cx="1144136" cy="9998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1935</a:t>
              </a:r>
            </a:p>
          </p:txBody>
        </p:sp>
      </p:grpSp>
      <p:pic>
        <p:nvPicPr>
          <p:cNvPr id="30" name="Obrázek 29">
            <a:extLst>
              <a:ext uri="{FF2B5EF4-FFF2-40B4-BE49-F238E27FC236}">
                <a16:creationId xmlns:a16="http://schemas.microsoft.com/office/drawing/2014/main" id="{63B1A215-4FD4-4EDF-AF29-247CA3DC7D2A}"/>
              </a:ext>
            </a:extLst>
          </p:cNvPr>
          <p:cNvPicPr>
            <a:picLocks noChangeAspect="1"/>
          </p:cNvPicPr>
          <p:nvPr/>
        </p:nvPicPr>
        <p:blipFill>
          <a:blip r:embed="rId6"/>
          <a:stretch>
            <a:fillRect/>
          </a:stretch>
        </p:blipFill>
        <p:spPr>
          <a:xfrm>
            <a:off x="2448628" y="5634469"/>
            <a:ext cx="5257800" cy="723900"/>
          </a:xfrm>
          <a:prstGeom prst="rect">
            <a:avLst/>
          </a:prstGeom>
        </p:spPr>
      </p:pic>
      <p:sp>
        <p:nvSpPr>
          <p:cNvPr id="31" name="Bublinový popisek: se šipkou nahoru 30">
            <a:extLst>
              <a:ext uri="{FF2B5EF4-FFF2-40B4-BE49-F238E27FC236}">
                <a16:creationId xmlns:a16="http://schemas.microsoft.com/office/drawing/2014/main" id="{12E78039-5CE2-4BCA-9959-43698FDDA531}"/>
              </a:ext>
            </a:extLst>
          </p:cNvPr>
          <p:cNvSpPr/>
          <p:nvPr/>
        </p:nvSpPr>
        <p:spPr>
          <a:xfrm>
            <a:off x="4222884" y="4687509"/>
            <a:ext cx="1145160" cy="8664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1937</a:t>
            </a:r>
          </a:p>
        </p:txBody>
      </p:sp>
      <p:grpSp>
        <p:nvGrpSpPr>
          <p:cNvPr id="35" name="Skupina 34">
            <a:extLst>
              <a:ext uri="{FF2B5EF4-FFF2-40B4-BE49-F238E27FC236}">
                <a16:creationId xmlns:a16="http://schemas.microsoft.com/office/drawing/2014/main" id="{80F3E88E-1B74-4728-823E-47FB1C3818F4}"/>
              </a:ext>
            </a:extLst>
          </p:cNvPr>
          <p:cNvGrpSpPr/>
          <p:nvPr/>
        </p:nvGrpSpPr>
        <p:grpSpPr>
          <a:xfrm>
            <a:off x="2793231" y="4687509"/>
            <a:ext cx="5257800" cy="1397040"/>
            <a:chOff x="2820146" y="4891532"/>
            <a:chExt cx="5257800" cy="1397040"/>
          </a:xfrm>
        </p:grpSpPr>
        <p:sp>
          <p:nvSpPr>
            <p:cNvPr id="32" name="Bublinový popisek: se šipkou nahoru 31">
              <a:extLst>
                <a:ext uri="{FF2B5EF4-FFF2-40B4-BE49-F238E27FC236}">
                  <a16:creationId xmlns:a16="http://schemas.microsoft.com/office/drawing/2014/main" id="{E5DA4FCF-D851-4B44-8B9C-53A4E2A619DD}"/>
                </a:ext>
              </a:extLst>
            </p:cNvPr>
            <p:cNvSpPr/>
            <p:nvPr/>
          </p:nvSpPr>
          <p:spPr>
            <a:xfrm>
              <a:off x="4669191" y="4891532"/>
              <a:ext cx="1060704" cy="76401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1941</a:t>
              </a:r>
            </a:p>
          </p:txBody>
        </p:sp>
        <p:pic>
          <p:nvPicPr>
            <p:cNvPr id="34" name="Obrázek 33">
              <a:extLst>
                <a:ext uri="{FF2B5EF4-FFF2-40B4-BE49-F238E27FC236}">
                  <a16:creationId xmlns:a16="http://schemas.microsoft.com/office/drawing/2014/main" id="{76936E58-342A-482A-947B-830AA22A55B6}"/>
                </a:ext>
              </a:extLst>
            </p:cNvPr>
            <p:cNvPicPr>
              <a:picLocks noChangeAspect="1"/>
            </p:cNvPicPr>
            <p:nvPr/>
          </p:nvPicPr>
          <p:blipFill>
            <a:blip r:embed="rId7"/>
            <a:stretch>
              <a:fillRect/>
            </a:stretch>
          </p:blipFill>
          <p:spPr>
            <a:xfrm>
              <a:off x="2820146" y="5783747"/>
              <a:ext cx="5257800" cy="504825"/>
            </a:xfrm>
            <a:prstGeom prst="rect">
              <a:avLst/>
            </a:prstGeom>
          </p:spPr>
        </p:pic>
      </p:grpSp>
      <p:grpSp>
        <p:nvGrpSpPr>
          <p:cNvPr id="41" name="Skupina 40">
            <a:extLst>
              <a:ext uri="{FF2B5EF4-FFF2-40B4-BE49-F238E27FC236}">
                <a16:creationId xmlns:a16="http://schemas.microsoft.com/office/drawing/2014/main" id="{49E287DE-3614-4783-AFF0-5CD63BC191AD}"/>
              </a:ext>
            </a:extLst>
          </p:cNvPr>
          <p:cNvGrpSpPr/>
          <p:nvPr/>
        </p:nvGrpSpPr>
        <p:grpSpPr>
          <a:xfrm>
            <a:off x="3434089" y="4705123"/>
            <a:ext cx="5257800" cy="1858692"/>
            <a:chOff x="3472239" y="4895747"/>
            <a:chExt cx="5257800" cy="1858692"/>
          </a:xfrm>
        </p:grpSpPr>
        <p:pic>
          <p:nvPicPr>
            <p:cNvPr id="37" name="Obrázek 36">
              <a:extLst>
                <a:ext uri="{FF2B5EF4-FFF2-40B4-BE49-F238E27FC236}">
                  <a16:creationId xmlns:a16="http://schemas.microsoft.com/office/drawing/2014/main" id="{4CE76393-278C-419E-91E2-87B1EC8F86FA}"/>
                </a:ext>
              </a:extLst>
            </p:cNvPr>
            <p:cNvPicPr>
              <a:picLocks noChangeAspect="1"/>
            </p:cNvPicPr>
            <p:nvPr/>
          </p:nvPicPr>
          <p:blipFill>
            <a:blip r:embed="rId8"/>
            <a:stretch>
              <a:fillRect/>
            </a:stretch>
          </p:blipFill>
          <p:spPr>
            <a:xfrm>
              <a:off x="3472239" y="5792414"/>
              <a:ext cx="5257800" cy="962025"/>
            </a:xfrm>
            <a:prstGeom prst="rect">
              <a:avLst/>
            </a:prstGeom>
          </p:spPr>
        </p:pic>
        <p:sp>
          <p:nvSpPr>
            <p:cNvPr id="40" name="Bublinový popisek: se šipkou nahoru 39">
              <a:extLst>
                <a:ext uri="{FF2B5EF4-FFF2-40B4-BE49-F238E27FC236}">
                  <a16:creationId xmlns:a16="http://schemas.microsoft.com/office/drawing/2014/main" id="{8183B6CD-C2F8-4DB6-AABF-2F7BCCBF1CBE}"/>
                </a:ext>
              </a:extLst>
            </p:cNvPr>
            <p:cNvSpPr/>
            <p:nvPr/>
          </p:nvSpPr>
          <p:spPr>
            <a:xfrm>
              <a:off x="5545835" y="4895747"/>
              <a:ext cx="886968" cy="85790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1944</a:t>
              </a:r>
            </a:p>
          </p:txBody>
        </p:sp>
      </p:grpSp>
      <p:grpSp>
        <p:nvGrpSpPr>
          <p:cNvPr id="46" name="Skupina 45">
            <a:extLst>
              <a:ext uri="{FF2B5EF4-FFF2-40B4-BE49-F238E27FC236}">
                <a16:creationId xmlns:a16="http://schemas.microsoft.com/office/drawing/2014/main" id="{D2C946D1-EF9E-4F0E-81F2-ABB6FE13CB89}"/>
              </a:ext>
            </a:extLst>
          </p:cNvPr>
          <p:cNvGrpSpPr/>
          <p:nvPr/>
        </p:nvGrpSpPr>
        <p:grpSpPr>
          <a:xfrm>
            <a:off x="3886200" y="4695635"/>
            <a:ext cx="5257800" cy="1739828"/>
            <a:chOff x="3913115" y="4899658"/>
            <a:chExt cx="5257800" cy="1739828"/>
          </a:xfrm>
        </p:grpSpPr>
        <p:pic>
          <p:nvPicPr>
            <p:cNvPr id="43" name="Obrázek 42">
              <a:extLst>
                <a:ext uri="{FF2B5EF4-FFF2-40B4-BE49-F238E27FC236}">
                  <a16:creationId xmlns:a16="http://schemas.microsoft.com/office/drawing/2014/main" id="{2AB7D0C9-5AA5-4E6A-A825-7AA300548645}"/>
                </a:ext>
              </a:extLst>
            </p:cNvPr>
            <p:cNvPicPr>
              <a:picLocks noChangeAspect="1"/>
            </p:cNvPicPr>
            <p:nvPr/>
          </p:nvPicPr>
          <p:blipFill>
            <a:blip r:embed="rId9"/>
            <a:stretch>
              <a:fillRect/>
            </a:stretch>
          </p:blipFill>
          <p:spPr>
            <a:xfrm>
              <a:off x="3913115" y="5829861"/>
              <a:ext cx="5257800" cy="809625"/>
            </a:xfrm>
            <a:prstGeom prst="rect">
              <a:avLst/>
            </a:prstGeom>
          </p:spPr>
        </p:pic>
        <p:sp>
          <p:nvSpPr>
            <p:cNvPr id="44" name="Bublinový popisek: se šipkou nahoru 43">
              <a:extLst>
                <a:ext uri="{FF2B5EF4-FFF2-40B4-BE49-F238E27FC236}">
                  <a16:creationId xmlns:a16="http://schemas.microsoft.com/office/drawing/2014/main" id="{7E09E071-805A-4617-91A7-3842ACB2CACB}"/>
                </a:ext>
              </a:extLst>
            </p:cNvPr>
            <p:cNvSpPr/>
            <p:nvPr/>
          </p:nvSpPr>
          <p:spPr>
            <a:xfrm>
              <a:off x="6149287" y="4899658"/>
              <a:ext cx="886968" cy="85790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1948</a:t>
              </a:r>
            </a:p>
          </p:txBody>
        </p:sp>
      </p:grpSp>
      <p:grpSp>
        <p:nvGrpSpPr>
          <p:cNvPr id="52" name="Skupina 51">
            <a:extLst>
              <a:ext uri="{FF2B5EF4-FFF2-40B4-BE49-F238E27FC236}">
                <a16:creationId xmlns:a16="http://schemas.microsoft.com/office/drawing/2014/main" id="{CDB6038D-AFFA-4B31-A606-956D7DB91025}"/>
              </a:ext>
            </a:extLst>
          </p:cNvPr>
          <p:cNvGrpSpPr/>
          <p:nvPr/>
        </p:nvGrpSpPr>
        <p:grpSpPr>
          <a:xfrm>
            <a:off x="3827420" y="4696539"/>
            <a:ext cx="5257800" cy="1786716"/>
            <a:chOff x="3854335" y="4900562"/>
            <a:chExt cx="5257800" cy="1786716"/>
          </a:xfrm>
        </p:grpSpPr>
        <p:sp>
          <p:nvSpPr>
            <p:cNvPr id="49" name="Bublinový popisek: se šipkou nahoru 48">
              <a:extLst>
                <a:ext uri="{FF2B5EF4-FFF2-40B4-BE49-F238E27FC236}">
                  <a16:creationId xmlns:a16="http://schemas.microsoft.com/office/drawing/2014/main" id="{4D7ED448-9FCA-478A-88AA-D2EF331CF4C1}"/>
                </a:ext>
              </a:extLst>
            </p:cNvPr>
            <p:cNvSpPr/>
            <p:nvPr/>
          </p:nvSpPr>
          <p:spPr>
            <a:xfrm>
              <a:off x="6907328" y="4900562"/>
              <a:ext cx="886968" cy="8459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1952</a:t>
              </a:r>
            </a:p>
          </p:txBody>
        </p:sp>
        <p:pic>
          <p:nvPicPr>
            <p:cNvPr id="51" name="Obrázek 50">
              <a:extLst>
                <a:ext uri="{FF2B5EF4-FFF2-40B4-BE49-F238E27FC236}">
                  <a16:creationId xmlns:a16="http://schemas.microsoft.com/office/drawing/2014/main" id="{026CEA1B-7672-4C5A-A194-189620BDB628}"/>
                </a:ext>
              </a:extLst>
            </p:cNvPr>
            <p:cNvPicPr>
              <a:picLocks noChangeAspect="1"/>
            </p:cNvPicPr>
            <p:nvPr/>
          </p:nvPicPr>
          <p:blipFill>
            <a:blip r:embed="rId10"/>
            <a:stretch>
              <a:fillRect/>
            </a:stretch>
          </p:blipFill>
          <p:spPr>
            <a:xfrm>
              <a:off x="3854335" y="5877653"/>
              <a:ext cx="5257800" cy="809625"/>
            </a:xfrm>
            <a:prstGeom prst="rect">
              <a:avLst/>
            </a:prstGeom>
          </p:spPr>
        </p:pic>
      </p:grpSp>
      <p:grpSp>
        <p:nvGrpSpPr>
          <p:cNvPr id="56" name="Skupina 55">
            <a:extLst>
              <a:ext uri="{FF2B5EF4-FFF2-40B4-BE49-F238E27FC236}">
                <a16:creationId xmlns:a16="http://schemas.microsoft.com/office/drawing/2014/main" id="{0E53CF59-5EE5-42B4-8900-8529AD558AE9}"/>
              </a:ext>
            </a:extLst>
          </p:cNvPr>
          <p:cNvGrpSpPr/>
          <p:nvPr/>
        </p:nvGrpSpPr>
        <p:grpSpPr>
          <a:xfrm>
            <a:off x="3607825" y="4683548"/>
            <a:ext cx="5257800" cy="1726794"/>
            <a:chOff x="3634740" y="4887571"/>
            <a:chExt cx="5257800" cy="1726794"/>
          </a:xfrm>
        </p:grpSpPr>
        <p:pic>
          <p:nvPicPr>
            <p:cNvPr id="54" name="Obrázek 53">
              <a:extLst>
                <a:ext uri="{FF2B5EF4-FFF2-40B4-BE49-F238E27FC236}">
                  <a16:creationId xmlns:a16="http://schemas.microsoft.com/office/drawing/2014/main" id="{C1D4ECB1-2B68-4DB7-B28F-1CA186B0FB85}"/>
                </a:ext>
              </a:extLst>
            </p:cNvPr>
            <p:cNvPicPr>
              <a:picLocks noChangeAspect="1"/>
            </p:cNvPicPr>
            <p:nvPr/>
          </p:nvPicPr>
          <p:blipFill>
            <a:blip r:embed="rId11"/>
            <a:stretch>
              <a:fillRect/>
            </a:stretch>
          </p:blipFill>
          <p:spPr>
            <a:xfrm>
              <a:off x="3634740" y="5804740"/>
              <a:ext cx="5257800" cy="809625"/>
            </a:xfrm>
            <a:prstGeom prst="rect">
              <a:avLst/>
            </a:prstGeom>
          </p:spPr>
        </p:pic>
        <p:sp>
          <p:nvSpPr>
            <p:cNvPr id="55" name="Bublinový popisek: se šipkou nahoru 54">
              <a:extLst>
                <a:ext uri="{FF2B5EF4-FFF2-40B4-BE49-F238E27FC236}">
                  <a16:creationId xmlns:a16="http://schemas.microsoft.com/office/drawing/2014/main" id="{1B133C43-FDCC-4F30-A598-1D8BBF1CD54E}"/>
                </a:ext>
              </a:extLst>
            </p:cNvPr>
            <p:cNvSpPr/>
            <p:nvPr/>
          </p:nvSpPr>
          <p:spPr>
            <a:xfrm>
              <a:off x="7644275" y="4887571"/>
              <a:ext cx="946543" cy="85790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1959</a:t>
              </a:r>
            </a:p>
          </p:txBody>
        </p:sp>
      </p:grpSp>
      <p:grpSp>
        <p:nvGrpSpPr>
          <p:cNvPr id="60" name="Skupina 59">
            <a:extLst>
              <a:ext uri="{FF2B5EF4-FFF2-40B4-BE49-F238E27FC236}">
                <a16:creationId xmlns:a16="http://schemas.microsoft.com/office/drawing/2014/main" id="{5BDB2EAE-E2FE-4EED-B1FD-7D9C8131945F}"/>
              </a:ext>
            </a:extLst>
          </p:cNvPr>
          <p:cNvGrpSpPr/>
          <p:nvPr/>
        </p:nvGrpSpPr>
        <p:grpSpPr>
          <a:xfrm>
            <a:off x="5507685" y="4683548"/>
            <a:ext cx="3506335" cy="1609038"/>
            <a:chOff x="5534600" y="4887571"/>
            <a:chExt cx="3506335" cy="1609038"/>
          </a:xfrm>
        </p:grpSpPr>
        <p:pic>
          <p:nvPicPr>
            <p:cNvPr id="58" name="Obrázek 57">
              <a:extLst>
                <a:ext uri="{FF2B5EF4-FFF2-40B4-BE49-F238E27FC236}">
                  <a16:creationId xmlns:a16="http://schemas.microsoft.com/office/drawing/2014/main" id="{E418BABD-C1A9-4B2B-A090-4738227B00A9}"/>
                </a:ext>
              </a:extLst>
            </p:cNvPr>
            <p:cNvPicPr>
              <a:picLocks noChangeAspect="1"/>
            </p:cNvPicPr>
            <p:nvPr/>
          </p:nvPicPr>
          <p:blipFill>
            <a:blip r:embed="rId12"/>
            <a:stretch>
              <a:fillRect/>
            </a:stretch>
          </p:blipFill>
          <p:spPr>
            <a:xfrm>
              <a:off x="5534600" y="6048934"/>
              <a:ext cx="3409950" cy="447675"/>
            </a:xfrm>
            <a:prstGeom prst="rect">
              <a:avLst/>
            </a:prstGeom>
          </p:spPr>
        </p:pic>
        <p:sp>
          <p:nvSpPr>
            <p:cNvPr id="59" name="Bublinový popisek: se šipkou nahoru 58">
              <a:extLst>
                <a:ext uri="{FF2B5EF4-FFF2-40B4-BE49-F238E27FC236}">
                  <a16:creationId xmlns:a16="http://schemas.microsoft.com/office/drawing/2014/main" id="{61D14305-B2BE-4C56-B992-4367BB475D8B}"/>
                </a:ext>
              </a:extLst>
            </p:cNvPr>
            <p:cNvSpPr/>
            <p:nvPr/>
          </p:nvSpPr>
          <p:spPr>
            <a:xfrm>
              <a:off x="8044239" y="4887571"/>
              <a:ext cx="996696" cy="8664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1961</a:t>
              </a:r>
            </a:p>
          </p:txBody>
        </p:sp>
      </p:grpSp>
      <p:pic>
        <p:nvPicPr>
          <p:cNvPr id="2052" name="Picture 4" descr="A chest X-ray in progress at Professor Menard's radiology department at the  Cochin hospital, Paris, 1914. (Jacque… | Medical photography, Radiology,  Radiology humor">
            <a:extLst>
              <a:ext uri="{FF2B5EF4-FFF2-40B4-BE49-F238E27FC236}">
                <a16:creationId xmlns:a16="http://schemas.microsoft.com/office/drawing/2014/main" id="{49170BA0-68CF-4068-9524-E02E890CFA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000" y="565414"/>
            <a:ext cx="2005127" cy="27188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ypical AMC symptoms in piglets (Above) Piglet affected with... | Download  Scientific Diagram">
            <a:extLst>
              <a:ext uri="{FF2B5EF4-FFF2-40B4-BE49-F238E27FC236}">
                <a16:creationId xmlns:a16="http://schemas.microsoft.com/office/drawing/2014/main" id="{F4D27861-7B7F-4B0B-8A41-0AA37EC4A9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7579" y="882471"/>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crocephaly Diagnosis: During Pregnancy and After Birth">
            <a:extLst>
              <a:ext uri="{FF2B5EF4-FFF2-40B4-BE49-F238E27FC236}">
                <a16:creationId xmlns:a16="http://schemas.microsoft.com/office/drawing/2014/main" id="{635F4EAC-1E1B-4D58-8D66-FB235B489A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5724" y="1076147"/>
            <a:ext cx="56197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cular malformation in a newborn secondary to maternal hypovitaminosis A -  ScienceDirect">
            <a:extLst>
              <a:ext uri="{FF2B5EF4-FFF2-40B4-BE49-F238E27FC236}">
                <a16:creationId xmlns:a16="http://schemas.microsoft.com/office/drawing/2014/main" id="{F7FBBBAF-3ED3-4E5D-84C8-E0E3A24AFD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0594" y="624939"/>
            <a:ext cx="3436404" cy="34669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Effects of Androgens on Fetal Sexual Development">
            <a:extLst>
              <a:ext uri="{FF2B5EF4-FFF2-40B4-BE49-F238E27FC236}">
                <a16:creationId xmlns:a16="http://schemas.microsoft.com/office/drawing/2014/main" id="{CD6491E9-745D-4A11-B7F4-2C2003055C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6252" y="780626"/>
            <a:ext cx="2095879" cy="329017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ose-rash | definition of Rose-rash by Medical dictionary">
            <a:extLst>
              <a:ext uri="{FF2B5EF4-FFF2-40B4-BE49-F238E27FC236}">
                <a16:creationId xmlns:a16="http://schemas.microsoft.com/office/drawing/2014/main" id="{F3EF5B8E-9C88-408C-8E0D-97701701943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01571" y="614393"/>
            <a:ext cx="3535971" cy="345641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boratory White Rat Water Radial Maze | Animals/Wildlife Stock Image  204373261">
            <a:extLst>
              <a:ext uri="{FF2B5EF4-FFF2-40B4-BE49-F238E27FC236}">
                <a16:creationId xmlns:a16="http://schemas.microsoft.com/office/drawing/2014/main" id="{681DBF20-4D41-4436-B39A-F2BBD25DA23A}"/>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0934"/>
          <a:stretch/>
        </p:blipFill>
        <p:spPr bwMode="auto">
          <a:xfrm>
            <a:off x="2420133" y="787892"/>
            <a:ext cx="4723223" cy="308790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DF] Apparent cyclophosphamide (cytoxan) embryopathy: a distinct phenotype?  | Semantic Scholar">
            <a:extLst>
              <a:ext uri="{FF2B5EF4-FFF2-40B4-BE49-F238E27FC236}">
                <a16:creationId xmlns:a16="http://schemas.microsoft.com/office/drawing/2014/main" id="{ACFDEEF9-3290-4C4B-BA37-DA045F4F6A6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80201" y="553712"/>
            <a:ext cx="3701168" cy="357377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FFEDC2F6-076A-4872-9044-E37BDD4A741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3669" y="1587749"/>
            <a:ext cx="28575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icture">
            <a:extLst>
              <a:ext uri="{FF2B5EF4-FFF2-40B4-BE49-F238E27FC236}">
                <a16:creationId xmlns:a16="http://schemas.microsoft.com/office/drawing/2014/main" id="{64314E6C-A044-4169-8F8D-E298DFAB2C0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57781" y="759515"/>
            <a:ext cx="5440495" cy="311389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Thalidomide Manufacturer Finally Apologizes for Birth Defects, Survivors  Say It's Not Enough | Smart News | Smithsonian Magazine">
            <a:extLst>
              <a:ext uri="{FF2B5EF4-FFF2-40B4-BE49-F238E27FC236}">
                <a16:creationId xmlns:a16="http://schemas.microsoft.com/office/drawing/2014/main" id="{19E5A606-F091-4184-9CC1-CB2C44A397B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35785" y="1010364"/>
            <a:ext cx="54768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054"/>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56"/>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5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058"/>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060"/>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1" nodeType="afterEffect">
                                  <p:stCondLst>
                                    <p:cond delay="0"/>
                                  </p:stCondLst>
                                  <p:childTnLst>
                                    <p:set>
                                      <p:cBhvr>
                                        <p:cTn id="61" dur="1" fill="hold">
                                          <p:stCondLst>
                                            <p:cond delay="0"/>
                                          </p:stCondLst>
                                        </p:cTn>
                                        <p:tgtEl>
                                          <p:spTgt spid="31"/>
                                        </p:tgtEl>
                                        <p:attrNameLst>
                                          <p:attrName>style.visibility</p:attrName>
                                        </p:attrNameLst>
                                      </p:cBhvr>
                                      <p:to>
                                        <p:strVal val="hidden"/>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062"/>
                                        </p:tgtEl>
                                        <p:attrNameLst>
                                          <p:attrName>style.visibility</p:attrName>
                                        </p:attrNameLst>
                                      </p:cBhvr>
                                      <p:to>
                                        <p:strVal val="hidden"/>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06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064"/>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066"/>
                                        </p:tgtEl>
                                        <p:attrNameLst>
                                          <p:attrName>style.visibility</p:attrName>
                                        </p:attrNameLst>
                                      </p:cBhvr>
                                      <p:to>
                                        <p:strVal val="hidden"/>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06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5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068"/>
                                        </p:tgtEl>
                                        <p:attrNameLst>
                                          <p:attrName>style.visibility</p:attrName>
                                        </p:attrNameLst>
                                      </p:cBhvr>
                                      <p:to>
                                        <p:strVal val="hidden"/>
                                      </p:to>
                                    </p:set>
                                  </p:childTnLst>
                                </p:cTn>
                              </p:par>
                            </p:childTnLst>
                          </p:cTn>
                        </p:par>
                        <p:par>
                          <p:cTn id="106" fill="hold">
                            <p:stCondLst>
                              <p:cond delay="0"/>
                            </p:stCondLst>
                            <p:childTnLst>
                              <p:par>
                                <p:cTn id="107" presetID="1" presetClass="entr" presetSubtype="0" fill="hold" nodeType="after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7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070"/>
                                        </p:tgtEl>
                                        <p:attrNameLst>
                                          <p:attrName>style.visibility</p:attrName>
                                        </p:attrNameLst>
                                      </p:cBhvr>
                                      <p:to>
                                        <p:strVal val="hidden"/>
                                      </p:to>
                                    </p:set>
                                  </p:childTnLst>
                                </p:cTn>
                              </p:par>
                            </p:childTnLst>
                          </p:cTn>
                        </p:par>
                        <p:par>
                          <p:cTn id="117" fill="hold">
                            <p:stCondLst>
                              <p:cond delay="0"/>
                            </p:stCondLst>
                            <p:childTnLst>
                              <p:par>
                                <p:cTn id="118" presetID="1" presetClass="entr" presetSubtype="0" fill="hold" nodeType="afterEffect">
                                  <p:stCondLst>
                                    <p:cond delay="0"/>
                                  </p:stCondLst>
                                  <p:childTnLst>
                                    <p:set>
                                      <p:cBhvr>
                                        <p:cTn id="119" dur="1" fill="hold">
                                          <p:stCondLst>
                                            <p:cond delay="0"/>
                                          </p:stCondLst>
                                        </p:cTn>
                                        <p:tgtEl>
                                          <p:spTgt spid="6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264473" y="791248"/>
            <a:ext cx="4184159" cy="646331"/>
          </a:xfrm>
          <a:prstGeom prst="rect">
            <a:avLst/>
          </a:prstGeom>
        </p:spPr>
        <p:txBody>
          <a:bodyPr wrap="none">
            <a:spAutoFit/>
          </a:bodyPr>
          <a:lstStyle/>
          <a:p>
            <a:r>
              <a:rPr lang="cs-CZ" sz="3600" b="1" dirty="0" err="1"/>
              <a:t>What</a:t>
            </a:r>
            <a:r>
              <a:rPr lang="cs-CZ" sz="3600" b="1" dirty="0"/>
              <a:t> </a:t>
            </a:r>
            <a:r>
              <a:rPr lang="cs-CZ" sz="3600" b="1" dirty="0" err="1"/>
              <a:t>is</a:t>
            </a:r>
            <a:r>
              <a:rPr lang="cs-CZ" sz="3600" b="1" dirty="0"/>
              <a:t> a teratogen?</a:t>
            </a:r>
            <a:endParaRPr lang="en-US" sz="3600" dirty="0"/>
          </a:p>
        </p:txBody>
      </p:sp>
      <p:sp>
        <p:nvSpPr>
          <p:cNvPr id="4" name="Obdélník 3">
            <a:extLst>
              <a:ext uri="{FF2B5EF4-FFF2-40B4-BE49-F238E27FC236}">
                <a16:creationId xmlns:a16="http://schemas.microsoft.com/office/drawing/2014/main" id="{141A1A54-EAB0-4C18-85A1-9AD7CFEAB287}"/>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51292119-D09C-4D56-9CEA-15492EEFC71A}"/>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536B0CE9-D8B7-4AEA-9017-593BEDDFEE39}"/>
              </a:ext>
            </a:extLst>
          </p:cNvPr>
          <p:cNvSpPr txBox="1"/>
          <p:nvPr/>
        </p:nvSpPr>
        <p:spPr>
          <a:xfrm>
            <a:off x="264473" y="1722907"/>
            <a:ext cx="4421852" cy="2308324"/>
          </a:xfrm>
          <a:prstGeom prst="rect">
            <a:avLst/>
          </a:prstGeom>
          <a:noFill/>
        </p:spPr>
        <p:txBody>
          <a:bodyPr wrap="none" rtlCol="0">
            <a:spAutoFit/>
          </a:bodyPr>
          <a:lstStyle/>
          <a:p>
            <a:pPr marL="285750" indent="-285750">
              <a:buFont typeface="Arial" panose="020B0604020202020204" pitchFamily="34" charset="0"/>
              <a:buChar char="•"/>
            </a:pPr>
            <a:r>
              <a:rPr lang="en-US" dirty="0"/>
              <a:t>X-Rays</a:t>
            </a:r>
          </a:p>
          <a:p>
            <a:pPr marL="285750" indent="-285750">
              <a:buFont typeface="Arial" panose="020B0604020202020204" pitchFamily="34" charset="0"/>
              <a:buChar char="•"/>
            </a:pPr>
            <a:r>
              <a:rPr lang="en-US" dirty="0"/>
              <a:t>Lipid diet</a:t>
            </a:r>
          </a:p>
          <a:p>
            <a:pPr marL="285750" indent="-285750">
              <a:buFont typeface="Arial" panose="020B0604020202020204" pitchFamily="34" charset="0"/>
              <a:buChar char="•"/>
            </a:pPr>
            <a:r>
              <a:rPr lang="en-US" dirty="0"/>
              <a:t>Hypovitaminosis</a:t>
            </a:r>
          </a:p>
          <a:p>
            <a:pPr marL="285750" indent="-285750">
              <a:buFont typeface="Arial" panose="020B0604020202020204" pitchFamily="34" charset="0"/>
              <a:buChar char="•"/>
            </a:pPr>
            <a:r>
              <a:rPr lang="en-US" dirty="0"/>
              <a:t>Sex hormones</a:t>
            </a:r>
          </a:p>
          <a:p>
            <a:pPr marL="285750" indent="-285750">
              <a:buFont typeface="Arial" panose="020B0604020202020204" pitchFamily="34" charset="0"/>
              <a:buChar char="•"/>
            </a:pPr>
            <a:r>
              <a:rPr lang="en-US" dirty="0"/>
              <a:t>Virus infection</a:t>
            </a:r>
          </a:p>
          <a:p>
            <a:pPr marL="285750" indent="-285750">
              <a:buFont typeface="Arial" panose="020B0604020202020204" pitchFamily="34" charset="0"/>
              <a:buChar char="•"/>
            </a:pPr>
            <a:r>
              <a:rPr lang="en-US" dirty="0"/>
              <a:t>Chemical substances </a:t>
            </a:r>
            <a:endParaRPr lang="cs-CZ" dirty="0"/>
          </a:p>
          <a:p>
            <a:pPr marL="285750" indent="-285750">
              <a:buFont typeface="Arial" panose="020B0604020202020204" pitchFamily="34" charset="0"/>
              <a:buChar char="•"/>
            </a:pPr>
            <a:r>
              <a:rPr lang="cs-CZ" dirty="0" err="1"/>
              <a:t>Medications</a:t>
            </a:r>
            <a:endParaRPr lang="cs-CZ" dirty="0"/>
          </a:p>
          <a:p>
            <a:pPr marL="285750" indent="-285750">
              <a:buFont typeface="Arial" panose="020B0604020202020204" pitchFamily="34" charset="0"/>
              <a:buChar char="•"/>
            </a:pPr>
            <a:r>
              <a:rPr lang="en-US" dirty="0"/>
              <a:t>Environmental pollutant (methyl mercury)</a:t>
            </a:r>
          </a:p>
        </p:txBody>
      </p:sp>
    </p:spTree>
    <p:extLst>
      <p:ext uri="{BB962C8B-B14F-4D97-AF65-F5344CB8AC3E}">
        <p14:creationId xmlns:p14="http://schemas.microsoft.com/office/powerpoint/2010/main" val="2166190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AD18821-219F-71BB-4D81-7CB845E8E76F}"/>
              </a:ext>
            </a:extLst>
          </p:cNvPr>
          <p:cNvSpPr txBox="1"/>
          <p:nvPr/>
        </p:nvSpPr>
        <p:spPr>
          <a:xfrm flipH="1">
            <a:off x="328562" y="1230158"/>
            <a:ext cx="7947531" cy="1384995"/>
          </a:xfrm>
          <a:prstGeom prst="rect">
            <a:avLst/>
          </a:prstGeom>
          <a:noFill/>
        </p:spPr>
        <p:txBody>
          <a:bodyPr wrap="square" rtlCol="0">
            <a:spAutoFit/>
          </a:bodyPr>
          <a:lstStyle/>
          <a:p>
            <a:r>
              <a:rPr lang="cs-CZ" sz="3000" dirty="0" err="1"/>
              <a:t>Physical</a:t>
            </a:r>
            <a:endParaRPr lang="cs-CZ" sz="3000" dirty="0"/>
          </a:p>
          <a:p>
            <a:pPr marL="285750" indent="-285750">
              <a:buFont typeface="Arial" panose="020B0604020202020204" pitchFamily="34" charset="0"/>
              <a:buChar char="•"/>
            </a:pPr>
            <a:r>
              <a:rPr lang="cs-CZ" dirty="0" err="1"/>
              <a:t>Ionizing</a:t>
            </a:r>
            <a:r>
              <a:rPr lang="cs-CZ" dirty="0"/>
              <a:t> </a:t>
            </a:r>
            <a:r>
              <a:rPr lang="cs-CZ" dirty="0" err="1"/>
              <a:t>irraditation</a:t>
            </a:r>
            <a:r>
              <a:rPr lang="cs-CZ" dirty="0"/>
              <a:t> (UV, RTG, </a:t>
            </a:r>
            <a:r>
              <a:rPr lang="cs-CZ" dirty="0">
                <a:sym typeface="Symbol" panose="05050102010706020507" pitchFamily="18" charset="2"/>
              </a:rPr>
              <a:t>, , ), </a:t>
            </a:r>
            <a:endParaRPr lang="cs-CZ" dirty="0"/>
          </a:p>
          <a:p>
            <a:pPr marL="285750" indent="-285750">
              <a:buFont typeface="Arial" panose="020B0604020202020204" pitchFamily="34" charset="0"/>
              <a:buChar char="•"/>
            </a:pPr>
            <a:r>
              <a:rPr lang="cs-CZ" dirty="0" err="1"/>
              <a:t>Temperature</a:t>
            </a:r>
            <a:endParaRPr lang="cs-CZ" dirty="0"/>
          </a:p>
          <a:p>
            <a:pPr marL="285750" indent="-285750">
              <a:buFont typeface="Arial" panose="020B0604020202020204" pitchFamily="34" charset="0"/>
              <a:buChar char="•"/>
            </a:pPr>
            <a:r>
              <a:rPr lang="cs-CZ" dirty="0" err="1"/>
              <a:t>Mechanical</a:t>
            </a:r>
            <a:r>
              <a:rPr lang="cs-CZ" dirty="0"/>
              <a:t> </a:t>
            </a:r>
            <a:r>
              <a:rPr lang="cs-CZ" dirty="0" err="1"/>
              <a:t>factors</a:t>
            </a:r>
            <a:r>
              <a:rPr lang="cs-CZ" dirty="0"/>
              <a:t> in </a:t>
            </a:r>
            <a:r>
              <a:rPr lang="cs-CZ" dirty="0" err="1"/>
              <a:t>utero</a:t>
            </a:r>
            <a:r>
              <a:rPr lang="cs-CZ" dirty="0"/>
              <a:t> (pes </a:t>
            </a:r>
            <a:r>
              <a:rPr lang="cs-CZ" dirty="0" err="1"/>
              <a:t>equinus</a:t>
            </a:r>
            <a:r>
              <a:rPr lang="cs-CZ" dirty="0"/>
              <a:t>, amnion </a:t>
            </a:r>
            <a:r>
              <a:rPr lang="cs-CZ" dirty="0" err="1"/>
              <a:t>bands</a:t>
            </a:r>
            <a:r>
              <a:rPr lang="cs-CZ" dirty="0"/>
              <a:t>) </a:t>
            </a:r>
          </a:p>
        </p:txBody>
      </p:sp>
      <p:sp>
        <p:nvSpPr>
          <p:cNvPr id="3" name="TextovéPole 2">
            <a:extLst>
              <a:ext uri="{FF2B5EF4-FFF2-40B4-BE49-F238E27FC236}">
                <a16:creationId xmlns:a16="http://schemas.microsoft.com/office/drawing/2014/main" id="{87A20A4C-DCB2-5D0B-6EBE-821940E5C76A}"/>
              </a:ext>
            </a:extLst>
          </p:cNvPr>
          <p:cNvSpPr txBox="1"/>
          <p:nvPr/>
        </p:nvSpPr>
        <p:spPr>
          <a:xfrm flipH="1">
            <a:off x="328562" y="2689311"/>
            <a:ext cx="8761193" cy="2585323"/>
          </a:xfrm>
          <a:prstGeom prst="rect">
            <a:avLst/>
          </a:prstGeom>
          <a:noFill/>
        </p:spPr>
        <p:txBody>
          <a:bodyPr wrap="square" rtlCol="0">
            <a:spAutoFit/>
          </a:bodyPr>
          <a:lstStyle/>
          <a:p>
            <a:r>
              <a:rPr lang="cs-CZ" sz="3000" dirty="0" err="1"/>
              <a:t>Chemical</a:t>
            </a:r>
            <a:endParaRPr lang="cs-CZ" sz="3000" dirty="0"/>
          </a:p>
          <a:p>
            <a:pPr marL="285750" indent="-285750">
              <a:buFont typeface="Arial" panose="020B0604020202020204" pitchFamily="34" charset="0"/>
              <a:buChar char="•"/>
            </a:pPr>
            <a:r>
              <a:rPr lang="cs-CZ" dirty="0" err="1"/>
              <a:t>Nucleotide</a:t>
            </a:r>
            <a:r>
              <a:rPr lang="cs-CZ" dirty="0"/>
              <a:t> </a:t>
            </a:r>
            <a:r>
              <a:rPr lang="cs-CZ" dirty="0" err="1"/>
              <a:t>analogues</a:t>
            </a:r>
            <a:r>
              <a:rPr lang="cs-CZ" dirty="0"/>
              <a:t> (</a:t>
            </a:r>
            <a:r>
              <a:rPr lang="cs-CZ" dirty="0" err="1"/>
              <a:t>chemotherapy</a:t>
            </a:r>
            <a:r>
              <a:rPr lang="cs-CZ" dirty="0"/>
              <a:t>)</a:t>
            </a:r>
          </a:p>
          <a:p>
            <a:pPr marL="285750" indent="-285750">
              <a:buFont typeface="Arial" panose="020B0604020202020204" pitchFamily="34" charset="0"/>
              <a:buChar char="•"/>
            </a:pPr>
            <a:r>
              <a:rPr lang="cs-CZ" dirty="0" err="1"/>
              <a:t>Organometall</a:t>
            </a:r>
            <a:r>
              <a:rPr lang="cs-CZ" dirty="0"/>
              <a:t> </a:t>
            </a:r>
            <a:r>
              <a:rPr lang="cs-CZ" dirty="0" err="1"/>
              <a:t>compounds</a:t>
            </a:r>
            <a:endParaRPr lang="cs-CZ" dirty="0"/>
          </a:p>
          <a:p>
            <a:pPr marL="285750" indent="-285750">
              <a:buFont typeface="Arial" panose="020B0604020202020204" pitchFamily="34" charset="0"/>
              <a:buChar char="•"/>
            </a:pPr>
            <a:r>
              <a:rPr lang="cs-CZ" dirty="0" err="1"/>
              <a:t>Hormones</a:t>
            </a:r>
            <a:r>
              <a:rPr lang="cs-CZ" dirty="0"/>
              <a:t> and </a:t>
            </a:r>
            <a:r>
              <a:rPr lang="cs-CZ" dirty="0" err="1"/>
              <a:t>endocrine</a:t>
            </a:r>
            <a:r>
              <a:rPr lang="cs-CZ" dirty="0"/>
              <a:t> </a:t>
            </a:r>
            <a:r>
              <a:rPr lang="cs-CZ" dirty="0" err="1"/>
              <a:t>disruptors</a:t>
            </a:r>
            <a:endParaRPr lang="cs-CZ" dirty="0"/>
          </a:p>
          <a:p>
            <a:pPr marL="285750" indent="-285750">
              <a:buFont typeface="Arial" panose="020B0604020202020204" pitchFamily="34" charset="0"/>
              <a:buChar char="•"/>
            </a:pPr>
            <a:r>
              <a:rPr lang="cs-CZ" dirty="0" err="1"/>
              <a:t>Medications</a:t>
            </a:r>
            <a:r>
              <a:rPr lang="en-US" dirty="0"/>
              <a:t> (</a:t>
            </a:r>
            <a:r>
              <a:rPr lang="en-US" dirty="0" err="1"/>
              <a:t>aminopterins</a:t>
            </a:r>
            <a:r>
              <a:rPr lang="en-US" dirty="0"/>
              <a:t>, thalidomide</a:t>
            </a:r>
            <a:r>
              <a:rPr lang="cs-CZ" dirty="0"/>
              <a:t>, </a:t>
            </a:r>
            <a:r>
              <a:rPr lang="cs-CZ" dirty="0" err="1"/>
              <a:t>antiepileptic</a:t>
            </a:r>
            <a:r>
              <a:rPr lang="cs-CZ" dirty="0"/>
              <a:t> </a:t>
            </a:r>
            <a:r>
              <a:rPr lang="cs-CZ" dirty="0" err="1"/>
              <a:t>drugs</a:t>
            </a:r>
            <a:r>
              <a:rPr lang="cs-CZ" dirty="0"/>
              <a:t>, </a:t>
            </a:r>
            <a:r>
              <a:rPr lang="cs-CZ" dirty="0" err="1"/>
              <a:t>anticoagulants</a:t>
            </a:r>
            <a:r>
              <a:rPr lang="cs-CZ" dirty="0"/>
              <a:t>, vitamin A </a:t>
            </a:r>
            <a:r>
              <a:rPr lang="en-US" dirty="0"/>
              <a:t>)</a:t>
            </a:r>
            <a:endParaRPr lang="cs-CZ" dirty="0"/>
          </a:p>
          <a:p>
            <a:pPr marL="285750" indent="-285750">
              <a:buFont typeface="Arial" panose="020B0604020202020204" pitchFamily="34" charset="0"/>
              <a:buChar char="•"/>
            </a:pPr>
            <a:r>
              <a:rPr lang="cs-CZ" dirty="0" err="1"/>
              <a:t>Environmental</a:t>
            </a:r>
            <a:r>
              <a:rPr lang="cs-CZ" dirty="0"/>
              <a:t> </a:t>
            </a:r>
            <a:r>
              <a:rPr lang="cs-CZ" dirty="0" err="1"/>
              <a:t>pollutant</a:t>
            </a:r>
            <a:r>
              <a:rPr lang="cs-CZ" dirty="0"/>
              <a:t> (</a:t>
            </a:r>
            <a:r>
              <a:rPr lang="cs-CZ" dirty="0" err="1"/>
              <a:t>methylmercury</a:t>
            </a:r>
            <a:r>
              <a:rPr lang="cs-CZ" dirty="0"/>
              <a:t>, lead, </a:t>
            </a:r>
            <a:r>
              <a:rPr lang="cs-CZ" dirty="0" err="1"/>
              <a:t>heavy</a:t>
            </a:r>
            <a:r>
              <a:rPr lang="cs-CZ" dirty="0"/>
              <a:t> metals)</a:t>
            </a:r>
          </a:p>
          <a:p>
            <a:pPr marL="285750" indent="-285750">
              <a:buFont typeface="Arial" panose="020B0604020202020204" pitchFamily="34" charset="0"/>
              <a:buChar char="•"/>
            </a:pPr>
            <a:r>
              <a:rPr lang="cs-CZ" dirty="0" err="1"/>
              <a:t>Alcohol</a:t>
            </a:r>
            <a:r>
              <a:rPr lang="cs-CZ" dirty="0"/>
              <a:t>, </a:t>
            </a:r>
            <a:r>
              <a:rPr lang="cs-CZ" dirty="0" err="1"/>
              <a:t>drugs</a:t>
            </a:r>
            <a:r>
              <a:rPr lang="cs-CZ" dirty="0"/>
              <a:t>, </a:t>
            </a:r>
            <a:r>
              <a:rPr lang="cs-CZ" dirty="0" err="1"/>
              <a:t>solvents</a:t>
            </a:r>
            <a:endParaRPr lang="cs-CZ" dirty="0"/>
          </a:p>
          <a:p>
            <a:pPr marL="285750" indent="-285750">
              <a:buFont typeface="Arial" panose="020B0604020202020204" pitchFamily="34" charset="0"/>
              <a:buChar char="•"/>
            </a:pPr>
            <a:r>
              <a:rPr lang="cs-CZ" dirty="0"/>
              <a:t>Many </a:t>
            </a:r>
            <a:r>
              <a:rPr lang="cs-CZ" dirty="0" err="1"/>
              <a:t>others</a:t>
            </a:r>
            <a:r>
              <a:rPr lang="cs-CZ" dirty="0"/>
              <a:t> </a:t>
            </a:r>
          </a:p>
        </p:txBody>
      </p:sp>
      <p:sp>
        <p:nvSpPr>
          <p:cNvPr id="4" name="TextovéPole 3">
            <a:extLst>
              <a:ext uri="{FF2B5EF4-FFF2-40B4-BE49-F238E27FC236}">
                <a16:creationId xmlns:a16="http://schemas.microsoft.com/office/drawing/2014/main" id="{21A538F2-94F4-CB18-4727-9C89348050AB}"/>
              </a:ext>
            </a:extLst>
          </p:cNvPr>
          <p:cNvSpPr txBox="1"/>
          <p:nvPr/>
        </p:nvSpPr>
        <p:spPr>
          <a:xfrm flipH="1">
            <a:off x="328562" y="5337442"/>
            <a:ext cx="8885180" cy="1107996"/>
          </a:xfrm>
          <a:prstGeom prst="rect">
            <a:avLst/>
          </a:prstGeom>
          <a:noFill/>
        </p:spPr>
        <p:txBody>
          <a:bodyPr wrap="square" rtlCol="0">
            <a:spAutoFit/>
          </a:bodyPr>
          <a:lstStyle/>
          <a:p>
            <a:r>
              <a:rPr lang="cs-CZ" sz="3000" dirty="0" err="1"/>
              <a:t>Biological</a:t>
            </a:r>
            <a:endParaRPr lang="cs-CZ" sz="3000" dirty="0"/>
          </a:p>
          <a:p>
            <a:pPr marL="285750" indent="-285750">
              <a:buFont typeface="Arial" panose="020B0604020202020204" pitchFamily="34" charset="0"/>
              <a:buChar char="•"/>
            </a:pPr>
            <a:r>
              <a:rPr lang="cs-CZ" dirty="0" err="1"/>
              <a:t>Infection</a:t>
            </a:r>
            <a:r>
              <a:rPr lang="cs-CZ" dirty="0"/>
              <a:t> </a:t>
            </a:r>
            <a:r>
              <a:rPr lang="cs-CZ" dirty="0" err="1"/>
              <a:t>agents</a:t>
            </a:r>
            <a:r>
              <a:rPr lang="cs-CZ" dirty="0"/>
              <a:t> (</a:t>
            </a:r>
            <a:r>
              <a:rPr lang="cs-CZ" dirty="0" err="1"/>
              <a:t>Toxoplasmosis</a:t>
            </a:r>
            <a:r>
              <a:rPr lang="cs-CZ" dirty="0"/>
              <a:t>, </a:t>
            </a:r>
            <a:r>
              <a:rPr lang="cs-CZ" dirty="0" err="1"/>
              <a:t>Rubella</a:t>
            </a:r>
            <a:r>
              <a:rPr lang="cs-CZ" dirty="0"/>
              <a:t>, </a:t>
            </a:r>
            <a:r>
              <a:rPr lang="cs-CZ" dirty="0" err="1"/>
              <a:t>Cytomegalovirus</a:t>
            </a:r>
            <a:r>
              <a:rPr lang="cs-CZ" dirty="0"/>
              <a:t>, Herpes, </a:t>
            </a:r>
            <a:r>
              <a:rPr lang="cs-CZ" dirty="0" err="1"/>
              <a:t>Syphilis</a:t>
            </a:r>
            <a:r>
              <a:rPr lang="cs-CZ" dirty="0"/>
              <a:t>)</a:t>
            </a:r>
          </a:p>
          <a:p>
            <a:pPr marL="285750" indent="-285750">
              <a:buFont typeface="Arial" panose="020B0604020202020204" pitchFamily="34" charset="0"/>
              <a:buChar char="•"/>
            </a:pPr>
            <a:r>
              <a:rPr lang="cs-CZ" dirty="0" err="1"/>
              <a:t>Disease</a:t>
            </a:r>
            <a:r>
              <a:rPr lang="cs-CZ" dirty="0"/>
              <a:t> </a:t>
            </a:r>
            <a:r>
              <a:rPr lang="cs-CZ" dirty="0" err="1"/>
              <a:t>of</a:t>
            </a:r>
            <a:r>
              <a:rPr lang="cs-CZ" dirty="0"/>
              <a:t> </a:t>
            </a:r>
            <a:r>
              <a:rPr lang="cs-CZ" dirty="0" err="1"/>
              <a:t>mother</a:t>
            </a:r>
            <a:r>
              <a:rPr lang="cs-CZ" dirty="0"/>
              <a:t> (diabetes, </a:t>
            </a:r>
            <a:r>
              <a:rPr lang="cs-CZ" dirty="0" err="1"/>
              <a:t>thyroid</a:t>
            </a:r>
            <a:r>
              <a:rPr lang="cs-CZ" dirty="0"/>
              <a:t> </a:t>
            </a:r>
            <a:r>
              <a:rPr lang="cs-CZ" dirty="0" err="1"/>
              <a:t>conditions</a:t>
            </a:r>
            <a:r>
              <a:rPr lang="cs-CZ" dirty="0"/>
              <a:t>, </a:t>
            </a:r>
            <a:r>
              <a:rPr lang="cs-CZ" dirty="0" err="1"/>
              <a:t>autoimmune</a:t>
            </a:r>
            <a:r>
              <a:rPr lang="cs-CZ" dirty="0"/>
              <a:t> </a:t>
            </a:r>
            <a:r>
              <a:rPr lang="cs-CZ" dirty="0" err="1"/>
              <a:t>disorders</a:t>
            </a:r>
            <a:r>
              <a:rPr lang="cs-CZ" dirty="0"/>
              <a:t>, PKU)</a:t>
            </a:r>
          </a:p>
        </p:txBody>
      </p:sp>
      <p:sp>
        <p:nvSpPr>
          <p:cNvPr id="5" name="Obdélník 4">
            <a:extLst>
              <a:ext uri="{FF2B5EF4-FFF2-40B4-BE49-F238E27FC236}">
                <a16:creationId xmlns:a16="http://schemas.microsoft.com/office/drawing/2014/main" id="{8C406AE6-52A5-B946-F0F9-305827A8402E}"/>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BA0A9283-F5EE-5FA7-3FE0-53CBD7E2B22A}"/>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69F3CBBF-69A7-1C3D-4053-93D7E6A3E8D6}"/>
              </a:ext>
            </a:extLst>
          </p:cNvPr>
          <p:cNvSpPr txBox="1"/>
          <p:nvPr/>
        </p:nvSpPr>
        <p:spPr>
          <a:xfrm>
            <a:off x="94538" y="583827"/>
            <a:ext cx="4614620" cy="646331"/>
          </a:xfrm>
          <a:prstGeom prst="rect">
            <a:avLst/>
          </a:prstGeom>
          <a:noFill/>
        </p:spPr>
        <p:txBody>
          <a:bodyPr wrap="square">
            <a:spAutoFit/>
          </a:bodyPr>
          <a:lstStyle/>
          <a:p>
            <a:pPr algn="ctr"/>
            <a:r>
              <a:rPr lang="cs-CZ" sz="3600" b="1" dirty="0" err="1">
                <a:solidFill>
                  <a:srgbClr val="0000DC"/>
                </a:solidFill>
              </a:rPr>
              <a:t>Teratogens</a:t>
            </a:r>
            <a:r>
              <a:rPr lang="cs-CZ" sz="3600" b="1" dirty="0">
                <a:solidFill>
                  <a:srgbClr val="0000DC"/>
                </a:solidFill>
              </a:rPr>
              <a:t> </a:t>
            </a:r>
            <a:r>
              <a:rPr lang="cs-CZ" sz="3600" b="1" dirty="0" err="1">
                <a:solidFill>
                  <a:srgbClr val="0000DC"/>
                </a:solidFill>
              </a:rPr>
              <a:t>around</a:t>
            </a:r>
            <a:r>
              <a:rPr lang="cs-CZ" sz="3600" b="1" dirty="0">
                <a:solidFill>
                  <a:srgbClr val="0000DC"/>
                </a:solidFill>
              </a:rPr>
              <a:t> </a:t>
            </a:r>
            <a:r>
              <a:rPr lang="cs-CZ" sz="3600" b="1" dirty="0" err="1">
                <a:solidFill>
                  <a:srgbClr val="0000DC"/>
                </a:solidFill>
              </a:rPr>
              <a:t>us</a:t>
            </a:r>
            <a:endParaRPr lang="cs-CZ" sz="3600" b="1" dirty="0">
              <a:solidFill>
                <a:srgbClr val="0000DC"/>
              </a:solidFill>
            </a:endParaRPr>
          </a:p>
        </p:txBody>
      </p:sp>
      <p:pic>
        <p:nvPicPr>
          <p:cNvPr id="9" name="Picture 2" descr="Ionizing radiation - Wikipedia">
            <a:extLst>
              <a:ext uri="{FF2B5EF4-FFF2-40B4-BE49-F238E27FC236}">
                <a16:creationId xmlns:a16="http://schemas.microsoft.com/office/drawing/2014/main" id="{6AB14E83-0715-CA12-350E-AAC3689523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152" y="1086910"/>
            <a:ext cx="990290" cy="866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armful Chemicals Guidance Safety Signs">
            <a:extLst>
              <a:ext uri="{FF2B5EF4-FFF2-40B4-BE49-F238E27FC236}">
                <a16:creationId xmlns:a16="http://schemas.microsoft.com/office/drawing/2014/main" id="{2BCB998E-CACE-5386-70DD-5622F7A033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519" y="2491582"/>
            <a:ext cx="2001605" cy="14236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rief History of the Iconic Biohazard Symbol">
            <a:extLst>
              <a:ext uri="{FF2B5EF4-FFF2-40B4-BE49-F238E27FC236}">
                <a16:creationId xmlns:a16="http://schemas.microsoft.com/office/drawing/2014/main" id="{9C75F475-B859-170E-9592-0437E497B4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5262" y="5816479"/>
            <a:ext cx="991908" cy="99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1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1480" y="812351"/>
            <a:ext cx="5367047" cy="646331"/>
          </a:xfrm>
          <a:prstGeom prst="rect">
            <a:avLst/>
          </a:prstGeom>
        </p:spPr>
        <p:txBody>
          <a:bodyPr wrap="none">
            <a:spAutoFit/>
          </a:bodyPr>
          <a:lstStyle/>
          <a:p>
            <a:r>
              <a:rPr lang="cs-CZ" sz="3600" b="1" dirty="0" err="1"/>
              <a:t>What</a:t>
            </a:r>
            <a:r>
              <a:rPr lang="cs-CZ" sz="3600" b="1" dirty="0"/>
              <a:t> </a:t>
            </a:r>
            <a:r>
              <a:rPr lang="cs-CZ" sz="3600" b="1" dirty="0" err="1"/>
              <a:t>does</a:t>
            </a:r>
            <a:r>
              <a:rPr lang="cs-CZ" sz="3600" b="1" dirty="0"/>
              <a:t> a teratogen do?</a:t>
            </a:r>
            <a:endParaRPr lang="en-US" sz="3600" dirty="0"/>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DA398815-5342-45D5-AEA2-34D1AD431182}"/>
              </a:ext>
            </a:extLst>
          </p:cNvPr>
          <p:cNvSpPr txBox="1"/>
          <p:nvPr/>
        </p:nvSpPr>
        <p:spPr>
          <a:xfrm>
            <a:off x="411480" y="2770632"/>
            <a:ext cx="5641848" cy="2204899"/>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cs-CZ" sz="2400" b="1" dirty="0"/>
              <a:t>Intra </a:t>
            </a:r>
            <a:r>
              <a:rPr lang="cs-CZ" sz="2400" b="1" dirty="0" err="1"/>
              <a:t>uterine</a:t>
            </a:r>
            <a:r>
              <a:rPr lang="cs-CZ" sz="2400" b="1" dirty="0"/>
              <a:t> </a:t>
            </a:r>
            <a:r>
              <a:rPr lang="cs-CZ" sz="2400" b="1" dirty="0" err="1"/>
              <a:t>growth</a:t>
            </a:r>
            <a:r>
              <a:rPr lang="cs-CZ" sz="2400" b="1" dirty="0"/>
              <a:t> </a:t>
            </a:r>
            <a:r>
              <a:rPr lang="cs-CZ" sz="2400" b="1" dirty="0" err="1"/>
              <a:t>retardation</a:t>
            </a:r>
            <a:endParaRPr lang="cs-CZ" sz="2400" b="1" dirty="0"/>
          </a:p>
          <a:p>
            <a:pPr marL="342900" indent="-342900">
              <a:lnSpc>
                <a:spcPct val="200000"/>
              </a:lnSpc>
              <a:buFont typeface="Arial" panose="020B0604020202020204" pitchFamily="34" charset="0"/>
              <a:buChar char="•"/>
            </a:pPr>
            <a:r>
              <a:rPr lang="cs-CZ" sz="2400" b="1" dirty="0" err="1"/>
              <a:t>Failure</a:t>
            </a:r>
            <a:r>
              <a:rPr lang="cs-CZ" sz="2400" b="1" dirty="0"/>
              <a:t> </a:t>
            </a:r>
            <a:r>
              <a:rPr lang="cs-CZ" sz="2400" b="1" dirty="0" err="1"/>
              <a:t>of</a:t>
            </a:r>
            <a:r>
              <a:rPr lang="cs-CZ" sz="2400" b="1" dirty="0"/>
              <a:t> </a:t>
            </a:r>
            <a:r>
              <a:rPr lang="cs-CZ" sz="2400" b="1" dirty="0" err="1"/>
              <a:t>histogenesis</a:t>
            </a:r>
            <a:r>
              <a:rPr lang="cs-CZ" sz="2400" b="1" dirty="0"/>
              <a:t>, </a:t>
            </a:r>
            <a:r>
              <a:rPr lang="cs-CZ" sz="2400" b="1" dirty="0" err="1"/>
              <a:t>organogenesis</a:t>
            </a:r>
            <a:endParaRPr lang="cs-CZ" sz="2400" b="1" dirty="0"/>
          </a:p>
          <a:p>
            <a:pPr marL="342900" indent="-342900">
              <a:lnSpc>
                <a:spcPct val="200000"/>
              </a:lnSpc>
              <a:buFont typeface="Arial" panose="020B0604020202020204" pitchFamily="34" charset="0"/>
              <a:buChar char="•"/>
            </a:pPr>
            <a:r>
              <a:rPr lang="cs-CZ" sz="2400" b="1" dirty="0" err="1"/>
              <a:t>Embryonic</a:t>
            </a:r>
            <a:r>
              <a:rPr lang="cs-CZ" sz="2400" b="1" dirty="0"/>
              <a:t>/</a:t>
            </a:r>
            <a:r>
              <a:rPr lang="cs-CZ" sz="2400" b="1" dirty="0" err="1"/>
              <a:t>fetal</a:t>
            </a:r>
            <a:r>
              <a:rPr lang="cs-CZ" sz="2400" b="1" dirty="0"/>
              <a:t> </a:t>
            </a:r>
            <a:r>
              <a:rPr lang="cs-CZ" sz="2400" b="1" dirty="0" err="1"/>
              <a:t>death</a:t>
            </a:r>
            <a:endParaRPr lang="en-US" sz="2400" b="1" dirty="0"/>
          </a:p>
        </p:txBody>
      </p:sp>
      <p:sp>
        <p:nvSpPr>
          <p:cNvPr id="10" name="TextovéPole 9">
            <a:extLst>
              <a:ext uri="{FF2B5EF4-FFF2-40B4-BE49-F238E27FC236}">
                <a16:creationId xmlns:a16="http://schemas.microsoft.com/office/drawing/2014/main" id="{EE6929B0-258F-47C1-ADFC-7004969C448C}"/>
              </a:ext>
            </a:extLst>
          </p:cNvPr>
          <p:cNvSpPr txBox="1"/>
          <p:nvPr/>
        </p:nvSpPr>
        <p:spPr>
          <a:xfrm>
            <a:off x="411480" y="2002536"/>
            <a:ext cx="6949440" cy="461665"/>
          </a:xfrm>
          <a:prstGeom prst="rect">
            <a:avLst/>
          </a:prstGeom>
          <a:noFill/>
        </p:spPr>
        <p:txBody>
          <a:bodyPr wrap="square" rtlCol="0">
            <a:spAutoFit/>
          </a:bodyPr>
          <a:lstStyle/>
          <a:p>
            <a:pPr marL="342900" indent="-342900">
              <a:buFont typeface="Arial" panose="020B0604020202020204" pitchFamily="34" charset="0"/>
              <a:buChar char="•"/>
            </a:pPr>
            <a:r>
              <a:rPr lang="cs-CZ" sz="2400" dirty="0" err="1"/>
              <a:t>Disrupts</a:t>
            </a:r>
            <a:r>
              <a:rPr lang="cs-CZ" sz="2400" dirty="0"/>
              <a:t> fine </a:t>
            </a:r>
            <a:r>
              <a:rPr lang="cs-CZ" sz="2400" dirty="0" err="1"/>
              <a:t>molecular</a:t>
            </a:r>
            <a:r>
              <a:rPr lang="cs-CZ" sz="2400" dirty="0"/>
              <a:t> </a:t>
            </a:r>
            <a:r>
              <a:rPr lang="cs-CZ" sz="2400" dirty="0" err="1"/>
              <a:t>or</a:t>
            </a:r>
            <a:r>
              <a:rPr lang="cs-CZ" sz="2400" dirty="0"/>
              <a:t> </a:t>
            </a:r>
            <a:r>
              <a:rPr lang="cs-CZ" sz="2400" dirty="0" err="1"/>
              <a:t>metabolic</a:t>
            </a:r>
            <a:r>
              <a:rPr lang="cs-CZ" sz="2400" dirty="0"/>
              <a:t> </a:t>
            </a:r>
            <a:r>
              <a:rPr lang="cs-CZ" sz="2400" dirty="0" err="1"/>
              <a:t>pathways</a:t>
            </a:r>
            <a:endParaRPr lang="en-US" sz="2400" dirty="0"/>
          </a:p>
        </p:txBody>
      </p:sp>
      <p:pic>
        <p:nvPicPr>
          <p:cNvPr id="11266" name="Picture 2" descr="Signalling Pathways in Embryonic Development | Frontiers Research Topic">
            <a:extLst>
              <a:ext uri="{FF2B5EF4-FFF2-40B4-BE49-F238E27FC236}">
                <a16:creationId xmlns:a16="http://schemas.microsoft.com/office/drawing/2014/main" id="{2DE22B41-BADB-4426-9382-45C63032F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522" y="2633472"/>
            <a:ext cx="2717902" cy="293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9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4566208" y="505920"/>
            <a:ext cx="4383074" cy="1876486"/>
          </a:xfrm>
          <a:prstGeom prst="rect">
            <a:avLst/>
          </a:prstGeom>
        </p:spPr>
      </p:pic>
      <p:pic>
        <p:nvPicPr>
          <p:cNvPr id="4" name="Obrázek 3"/>
          <p:cNvPicPr>
            <a:picLocks noChangeAspect="1"/>
          </p:cNvPicPr>
          <p:nvPr/>
        </p:nvPicPr>
        <p:blipFill>
          <a:blip r:embed="rId3"/>
          <a:stretch>
            <a:fillRect/>
          </a:stretch>
        </p:blipFill>
        <p:spPr>
          <a:xfrm>
            <a:off x="194718" y="505920"/>
            <a:ext cx="4188356" cy="6309078"/>
          </a:xfrm>
          <a:prstGeom prst="rect">
            <a:avLst/>
          </a:prstGeom>
        </p:spPr>
      </p:pic>
      <p:sp>
        <p:nvSpPr>
          <p:cNvPr id="5" name="TextovéPole 4"/>
          <p:cNvSpPr txBox="1"/>
          <p:nvPr/>
        </p:nvSpPr>
        <p:spPr>
          <a:xfrm>
            <a:off x="4663440" y="3429000"/>
            <a:ext cx="4627935" cy="1569660"/>
          </a:xfrm>
          <a:prstGeom prst="rect">
            <a:avLst/>
          </a:prstGeom>
          <a:noFill/>
        </p:spPr>
        <p:txBody>
          <a:bodyPr wrap="square" rtlCol="0">
            <a:spAutoFit/>
          </a:bodyPr>
          <a:lstStyle/>
          <a:p>
            <a:pPr marL="342900" indent="-342900">
              <a:buFont typeface="Arial" panose="020B0604020202020204" pitchFamily="34" charset="0"/>
              <a:buChar char="•"/>
            </a:pPr>
            <a:r>
              <a:rPr lang="cs-CZ" sz="2400" b="1" dirty="0" err="1">
                <a:solidFill>
                  <a:srgbClr val="0000DC"/>
                </a:solidFill>
              </a:rPr>
              <a:t>Growth</a:t>
            </a:r>
            <a:r>
              <a:rPr lang="cs-CZ" sz="2400" b="1" dirty="0">
                <a:solidFill>
                  <a:srgbClr val="0000DC"/>
                </a:solidFill>
              </a:rPr>
              <a:t> </a:t>
            </a:r>
            <a:r>
              <a:rPr lang="cs-CZ" sz="2400" b="1" dirty="0" err="1">
                <a:solidFill>
                  <a:srgbClr val="0000DC"/>
                </a:solidFill>
              </a:rPr>
              <a:t>retardation</a:t>
            </a:r>
            <a:endParaRPr lang="cs-CZ" sz="2400" b="1" dirty="0">
              <a:solidFill>
                <a:srgbClr val="0000DC"/>
              </a:solidFill>
            </a:endParaRPr>
          </a:p>
          <a:p>
            <a:pPr marL="342900" indent="-342900">
              <a:buFont typeface="Arial" panose="020B0604020202020204" pitchFamily="34" charset="0"/>
              <a:buChar char="•"/>
            </a:pPr>
            <a:r>
              <a:rPr lang="cs-CZ" sz="2400" b="1" dirty="0" err="1">
                <a:solidFill>
                  <a:srgbClr val="0000DC"/>
                </a:solidFill>
              </a:rPr>
              <a:t>Failure</a:t>
            </a:r>
            <a:r>
              <a:rPr lang="cs-CZ" sz="2400" b="1" dirty="0">
                <a:solidFill>
                  <a:srgbClr val="0000DC"/>
                </a:solidFill>
              </a:rPr>
              <a:t> </a:t>
            </a:r>
            <a:r>
              <a:rPr lang="cs-CZ" sz="2400" b="1" dirty="0" err="1">
                <a:solidFill>
                  <a:srgbClr val="0000DC"/>
                </a:solidFill>
              </a:rPr>
              <a:t>of</a:t>
            </a:r>
            <a:r>
              <a:rPr lang="cs-CZ" sz="2400" b="1" dirty="0">
                <a:solidFill>
                  <a:srgbClr val="0000DC"/>
                </a:solidFill>
              </a:rPr>
              <a:t> </a:t>
            </a:r>
            <a:r>
              <a:rPr lang="cs-CZ" sz="2400" b="1" dirty="0" err="1">
                <a:solidFill>
                  <a:srgbClr val="0000DC"/>
                </a:solidFill>
              </a:rPr>
              <a:t>histogenesis</a:t>
            </a:r>
            <a:r>
              <a:rPr lang="cs-CZ" sz="2400" b="1" dirty="0">
                <a:solidFill>
                  <a:srgbClr val="0000DC"/>
                </a:solidFill>
              </a:rPr>
              <a:t>, </a:t>
            </a:r>
            <a:r>
              <a:rPr lang="cs-CZ" sz="2400" b="1" dirty="0" err="1">
                <a:solidFill>
                  <a:srgbClr val="0000DC"/>
                </a:solidFill>
              </a:rPr>
              <a:t>organogenesis</a:t>
            </a:r>
            <a:endParaRPr lang="cs-CZ" sz="2400" b="1" dirty="0">
              <a:solidFill>
                <a:srgbClr val="0000DC"/>
              </a:solidFill>
            </a:endParaRPr>
          </a:p>
          <a:p>
            <a:pPr marL="342900" indent="-342900">
              <a:buFont typeface="Arial" panose="020B0604020202020204" pitchFamily="34" charset="0"/>
              <a:buChar char="•"/>
            </a:pPr>
            <a:r>
              <a:rPr lang="cs-CZ" sz="2400" b="1" dirty="0" err="1">
                <a:solidFill>
                  <a:srgbClr val="0000DC"/>
                </a:solidFill>
              </a:rPr>
              <a:t>Embryonic</a:t>
            </a:r>
            <a:r>
              <a:rPr lang="cs-CZ" sz="2400" b="1" dirty="0">
                <a:solidFill>
                  <a:srgbClr val="0000DC"/>
                </a:solidFill>
              </a:rPr>
              <a:t>/</a:t>
            </a:r>
            <a:r>
              <a:rPr lang="cs-CZ" sz="2400" b="1" dirty="0" err="1">
                <a:solidFill>
                  <a:srgbClr val="0000DC"/>
                </a:solidFill>
              </a:rPr>
              <a:t>fetal</a:t>
            </a:r>
            <a:r>
              <a:rPr lang="cs-CZ" sz="2400" b="1" dirty="0">
                <a:solidFill>
                  <a:srgbClr val="0000DC"/>
                </a:solidFill>
              </a:rPr>
              <a:t> </a:t>
            </a:r>
            <a:r>
              <a:rPr lang="cs-CZ" sz="2400" b="1" dirty="0" err="1">
                <a:solidFill>
                  <a:srgbClr val="0000DC"/>
                </a:solidFill>
              </a:rPr>
              <a:t>death</a:t>
            </a:r>
            <a:endParaRPr lang="en-US" sz="2400" b="1" dirty="0">
              <a:solidFill>
                <a:srgbClr val="0000DC"/>
              </a:solidFill>
            </a:endParaRPr>
          </a:p>
        </p:txBody>
      </p:sp>
      <p:sp>
        <p:nvSpPr>
          <p:cNvPr id="2" name="Obdélník 1">
            <a:extLst>
              <a:ext uri="{FF2B5EF4-FFF2-40B4-BE49-F238E27FC236}">
                <a16:creationId xmlns:a16="http://schemas.microsoft.com/office/drawing/2014/main" id="{935B350E-CFD6-47C1-BE7A-CA65F08D2BA0}"/>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4D107DD2-2361-4B97-8A1E-5CF0BDE97814}"/>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849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Introduction to teratology_2021[20210930115735902].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1291</TotalTime>
  <Words>1505</Words>
  <Application>Microsoft Office PowerPoint</Application>
  <PresentationFormat>Předvádění na obrazovce (4:3)</PresentationFormat>
  <Paragraphs>197</Paragraphs>
  <Slides>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AdvP7C2E</vt: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Vaňhara</dc:creator>
  <cp:lastModifiedBy>Petr Vaňhara</cp:lastModifiedBy>
  <cp:revision>52</cp:revision>
  <dcterms:created xsi:type="dcterms:W3CDTF">2019-10-01T07:04:03Z</dcterms:created>
  <dcterms:modified xsi:type="dcterms:W3CDTF">2023-10-05T07:32:36Z</dcterms:modified>
</cp:coreProperties>
</file>