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ppt/diagrams/data62.xml" ContentType="application/vnd.openxmlformats-officedocument.drawingml.diagramData+xml"/>
  <Override PartName="/ppt/diagrams/layout62.xml" ContentType="application/vnd.openxmlformats-officedocument.drawingml.diagramLayout+xml"/>
  <Override PartName="/ppt/diagrams/quickStyle62.xml" ContentType="application/vnd.openxmlformats-officedocument.drawingml.diagramStyle+xml"/>
  <Override PartName="/ppt/diagrams/colors62.xml" ContentType="application/vnd.openxmlformats-officedocument.drawingml.diagramColors+xml"/>
  <Override PartName="/ppt/diagrams/drawing6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87"/>
  </p:notesMasterIdLst>
  <p:handoutMasterIdLst>
    <p:handoutMasterId r:id="rId88"/>
  </p:handoutMasterIdLst>
  <p:sldIdLst>
    <p:sldId id="257" r:id="rId2"/>
    <p:sldId id="258" r:id="rId3"/>
    <p:sldId id="473" r:id="rId4"/>
    <p:sldId id="259" r:id="rId5"/>
    <p:sldId id="474" r:id="rId6"/>
    <p:sldId id="475" r:id="rId7"/>
    <p:sldId id="476" r:id="rId8"/>
    <p:sldId id="477" r:id="rId9"/>
    <p:sldId id="478" r:id="rId10"/>
    <p:sldId id="273" r:id="rId11"/>
    <p:sldId id="274" r:id="rId12"/>
    <p:sldId id="276" r:id="rId13"/>
    <p:sldId id="284" r:id="rId14"/>
    <p:sldId id="479" r:id="rId15"/>
    <p:sldId id="277" r:id="rId16"/>
    <p:sldId id="278" r:id="rId17"/>
    <p:sldId id="279" r:id="rId18"/>
    <p:sldId id="483" r:id="rId19"/>
    <p:sldId id="285" r:id="rId20"/>
    <p:sldId id="286" r:id="rId21"/>
    <p:sldId id="287" r:id="rId22"/>
    <p:sldId id="484" r:id="rId23"/>
    <p:sldId id="485"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98" r:id="rId37"/>
    <p:sldId id="499" r:id="rId38"/>
    <p:sldId id="507" r:id="rId39"/>
    <p:sldId id="294" r:id="rId40"/>
    <p:sldId id="295" r:id="rId41"/>
    <p:sldId id="509" r:id="rId42"/>
    <p:sldId id="510" r:id="rId43"/>
    <p:sldId id="511" r:id="rId44"/>
    <p:sldId id="512" r:id="rId45"/>
    <p:sldId id="337" r:id="rId46"/>
    <p:sldId id="513" r:id="rId47"/>
    <p:sldId id="514" r:id="rId48"/>
    <p:sldId id="515" r:id="rId49"/>
    <p:sldId id="341" r:id="rId50"/>
    <p:sldId id="516" r:id="rId51"/>
    <p:sldId id="517" r:id="rId52"/>
    <p:sldId id="518" r:id="rId53"/>
    <p:sldId id="376" r:id="rId54"/>
    <p:sldId id="377" r:id="rId55"/>
    <p:sldId id="519" r:id="rId56"/>
    <p:sldId id="520" r:id="rId57"/>
    <p:sldId id="378" r:id="rId58"/>
    <p:sldId id="532" r:id="rId59"/>
    <p:sldId id="379" r:id="rId60"/>
    <p:sldId id="380" r:id="rId61"/>
    <p:sldId id="531" r:id="rId62"/>
    <p:sldId id="521" r:id="rId63"/>
    <p:sldId id="522" r:id="rId64"/>
    <p:sldId id="523" r:id="rId65"/>
    <p:sldId id="381" r:id="rId66"/>
    <p:sldId id="524" r:id="rId67"/>
    <p:sldId id="296" r:id="rId68"/>
    <p:sldId id="297" r:id="rId69"/>
    <p:sldId id="525" r:id="rId70"/>
    <p:sldId id="526" r:id="rId71"/>
    <p:sldId id="527" r:id="rId72"/>
    <p:sldId id="528" r:id="rId73"/>
    <p:sldId id="529" r:id="rId74"/>
    <p:sldId id="530" r:id="rId75"/>
    <p:sldId id="369" r:id="rId76"/>
    <p:sldId id="370" r:id="rId77"/>
    <p:sldId id="371" r:id="rId78"/>
    <p:sldId id="372" r:id="rId79"/>
    <p:sldId id="373" r:id="rId80"/>
    <p:sldId id="374" r:id="rId81"/>
    <p:sldId id="375" r:id="rId82"/>
    <p:sldId id="508" r:id="rId83"/>
    <p:sldId id="313" r:id="rId84"/>
    <p:sldId id="314" r:id="rId85"/>
    <p:sldId id="315" r:id="rId8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5768" autoAdjust="0"/>
  </p:normalViewPr>
  <p:slideViewPr>
    <p:cSldViewPr snapToGrid="0">
      <p:cViewPr varScale="1">
        <p:scale>
          <a:sx n="123" d="100"/>
          <a:sy n="123" d="100"/>
        </p:scale>
        <p:origin x="108" y="23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B9F9DB-8364-46AF-A5D3-D744BDA1BBD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00FD38A8-E0EA-4AF1-938A-F2A704D6D39E}">
      <dgm:prSet/>
      <dgm:spPr/>
      <dgm:t>
        <a:bodyPr/>
        <a:lstStyle/>
        <a:p>
          <a:r>
            <a:rPr lang="cs-CZ" b="0"/>
            <a:t>Zaměstnavatel není povinen nikde nahlašovat volné pracovní místo</a:t>
          </a:r>
          <a:endParaRPr lang="cs-CZ"/>
        </a:p>
      </dgm:t>
    </dgm:pt>
    <dgm:pt modelId="{51F85DBB-0402-4725-8325-76CFBBBB97AF}" type="parTrans" cxnId="{D37B8486-B760-49F8-80E9-4112EB6717D6}">
      <dgm:prSet/>
      <dgm:spPr/>
      <dgm:t>
        <a:bodyPr/>
        <a:lstStyle/>
        <a:p>
          <a:endParaRPr lang="cs-CZ"/>
        </a:p>
      </dgm:t>
    </dgm:pt>
    <dgm:pt modelId="{41197648-D6A7-4A58-A837-E66C24944E6C}" type="sibTrans" cxnId="{D37B8486-B760-49F8-80E9-4112EB6717D6}">
      <dgm:prSet/>
      <dgm:spPr/>
      <dgm:t>
        <a:bodyPr/>
        <a:lstStyle/>
        <a:p>
          <a:endParaRPr lang="cs-CZ"/>
        </a:p>
      </dgm:t>
    </dgm:pt>
    <dgm:pt modelId="{1E4928CF-59E3-497B-A3C7-1D75CE895F00}">
      <dgm:prSet/>
      <dgm:spPr/>
      <dgm:t>
        <a:bodyPr/>
        <a:lstStyle/>
        <a:p>
          <a:r>
            <a:rPr lang="cs-CZ" b="0"/>
            <a:t>Způsob obsazování volného místa může být odlišný </a:t>
          </a:r>
          <a:endParaRPr lang="cs-CZ"/>
        </a:p>
      </dgm:t>
    </dgm:pt>
    <dgm:pt modelId="{9B0E9D9B-792E-4B0D-AEE3-700384DA7FF7}" type="parTrans" cxnId="{29A1F755-E6B5-43B1-9904-DAD1C5FDEA77}">
      <dgm:prSet/>
      <dgm:spPr/>
      <dgm:t>
        <a:bodyPr/>
        <a:lstStyle/>
        <a:p>
          <a:endParaRPr lang="cs-CZ"/>
        </a:p>
      </dgm:t>
    </dgm:pt>
    <dgm:pt modelId="{D73B8304-2898-4640-8132-2B4B58A6750E}" type="sibTrans" cxnId="{29A1F755-E6B5-43B1-9904-DAD1C5FDEA77}">
      <dgm:prSet/>
      <dgm:spPr/>
      <dgm:t>
        <a:bodyPr/>
        <a:lstStyle/>
        <a:p>
          <a:endParaRPr lang="cs-CZ"/>
        </a:p>
      </dgm:t>
    </dgm:pt>
    <dgm:pt modelId="{32D12B22-48F4-4207-942D-48DF7633AAB0}">
      <dgm:prSet/>
      <dgm:spPr/>
      <dgm:t>
        <a:bodyPr/>
        <a:lstStyle/>
        <a:p>
          <a:r>
            <a:rPr lang="cs-CZ" b="0"/>
            <a:t>U soukromé společnosti – podmínky stanovené dle vlastního uvážení</a:t>
          </a:r>
          <a:endParaRPr lang="cs-CZ"/>
        </a:p>
      </dgm:t>
    </dgm:pt>
    <dgm:pt modelId="{BD81D345-04CC-48B5-B473-3643EA91E4B3}" type="parTrans" cxnId="{ED5B254F-6580-4272-9B06-F446831F8D14}">
      <dgm:prSet/>
      <dgm:spPr/>
      <dgm:t>
        <a:bodyPr/>
        <a:lstStyle/>
        <a:p>
          <a:endParaRPr lang="cs-CZ"/>
        </a:p>
      </dgm:t>
    </dgm:pt>
    <dgm:pt modelId="{BA479370-18FE-4D2E-A7AB-E9A41BF925B3}" type="sibTrans" cxnId="{ED5B254F-6580-4272-9B06-F446831F8D14}">
      <dgm:prSet/>
      <dgm:spPr/>
      <dgm:t>
        <a:bodyPr/>
        <a:lstStyle/>
        <a:p>
          <a:endParaRPr lang="cs-CZ"/>
        </a:p>
      </dgm:t>
    </dgm:pt>
    <dgm:pt modelId="{DEDEF1DB-2316-4E3A-8CCE-91C6A9F4A526}">
      <dgm:prSet/>
      <dgm:spPr/>
      <dgm:t>
        <a:bodyPr/>
        <a:lstStyle/>
        <a:p>
          <a:r>
            <a:rPr lang="cs-CZ" b="0"/>
            <a:t>Veřejné instituce – podmínky výběrového řízení a transparentnost </a:t>
          </a:r>
          <a:endParaRPr lang="cs-CZ"/>
        </a:p>
      </dgm:t>
    </dgm:pt>
    <dgm:pt modelId="{0E7F2626-C791-48FF-ABFA-4EF57E98F75F}" type="parTrans" cxnId="{A7BDABFE-D52F-41A5-94EB-2C79D99FC0EE}">
      <dgm:prSet/>
      <dgm:spPr/>
      <dgm:t>
        <a:bodyPr/>
        <a:lstStyle/>
        <a:p>
          <a:endParaRPr lang="cs-CZ"/>
        </a:p>
      </dgm:t>
    </dgm:pt>
    <dgm:pt modelId="{B51A3125-78B1-4AF8-A132-744C4AF796FD}" type="sibTrans" cxnId="{A7BDABFE-D52F-41A5-94EB-2C79D99FC0EE}">
      <dgm:prSet/>
      <dgm:spPr/>
      <dgm:t>
        <a:bodyPr/>
        <a:lstStyle/>
        <a:p>
          <a:endParaRPr lang="cs-CZ"/>
        </a:p>
      </dgm:t>
    </dgm:pt>
    <dgm:pt modelId="{24558B17-EE5A-44A9-B16A-972F0B1F9462}" type="pres">
      <dgm:prSet presAssocID="{75B9F9DB-8364-46AF-A5D3-D744BDA1BBDC}" presName="linear" presStyleCnt="0">
        <dgm:presLayoutVars>
          <dgm:animLvl val="lvl"/>
          <dgm:resizeHandles val="exact"/>
        </dgm:presLayoutVars>
      </dgm:prSet>
      <dgm:spPr/>
    </dgm:pt>
    <dgm:pt modelId="{25A96C67-4378-4351-AE49-B5A5C4927E36}" type="pres">
      <dgm:prSet presAssocID="{00FD38A8-E0EA-4AF1-938A-F2A704D6D39E}" presName="parentText" presStyleLbl="node1" presStyleIdx="0" presStyleCnt="2">
        <dgm:presLayoutVars>
          <dgm:chMax val="0"/>
          <dgm:bulletEnabled val="1"/>
        </dgm:presLayoutVars>
      </dgm:prSet>
      <dgm:spPr/>
    </dgm:pt>
    <dgm:pt modelId="{52B11FD6-F175-4739-ADCB-48FF8BACBC82}" type="pres">
      <dgm:prSet presAssocID="{41197648-D6A7-4A58-A837-E66C24944E6C}" presName="spacer" presStyleCnt="0"/>
      <dgm:spPr/>
    </dgm:pt>
    <dgm:pt modelId="{002F0C9E-45AE-44A6-9519-586ABDAB1089}" type="pres">
      <dgm:prSet presAssocID="{1E4928CF-59E3-497B-A3C7-1D75CE895F00}" presName="parentText" presStyleLbl="node1" presStyleIdx="1" presStyleCnt="2">
        <dgm:presLayoutVars>
          <dgm:chMax val="0"/>
          <dgm:bulletEnabled val="1"/>
        </dgm:presLayoutVars>
      </dgm:prSet>
      <dgm:spPr/>
    </dgm:pt>
    <dgm:pt modelId="{EE167A77-6773-4474-B0EC-C7DFFB415CD0}" type="pres">
      <dgm:prSet presAssocID="{1E4928CF-59E3-497B-A3C7-1D75CE895F00}" presName="childText" presStyleLbl="revTx" presStyleIdx="0" presStyleCnt="1">
        <dgm:presLayoutVars>
          <dgm:bulletEnabled val="1"/>
        </dgm:presLayoutVars>
      </dgm:prSet>
      <dgm:spPr/>
    </dgm:pt>
  </dgm:ptLst>
  <dgm:cxnLst>
    <dgm:cxn modelId="{7D183C10-0DA3-416E-895C-39B5F3B8A1D6}" type="presOf" srcId="{DEDEF1DB-2316-4E3A-8CCE-91C6A9F4A526}" destId="{EE167A77-6773-4474-B0EC-C7DFFB415CD0}" srcOrd="0" destOrd="1" presId="urn:microsoft.com/office/officeart/2005/8/layout/vList2"/>
    <dgm:cxn modelId="{A02FE425-D772-4865-A9A8-D21852AFD5E6}" type="presOf" srcId="{75B9F9DB-8364-46AF-A5D3-D744BDA1BBDC}" destId="{24558B17-EE5A-44A9-B16A-972F0B1F9462}" srcOrd="0" destOrd="0" presId="urn:microsoft.com/office/officeart/2005/8/layout/vList2"/>
    <dgm:cxn modelId="{54CC0A48-3456-409A-B4F9-E1663501F1E2}" type="presOf" srcId="{1E4928CF-59E3-497B-A3C7-1D75CE895F00}" destId="{002F0C9E-45AE-44A6-9519-586ABDAB1089}" srcOrd="0" destOrd="0" presId="urn:microsoft.com/office/officeart/2005/8/layout/vList2"/>
    <dgm:cxn modelId="{ED5B254F-6580-4272-9B06-F446831F8D14}" srcId="{1E4928CF-59E3-497B-A3C7-1D75CE895F00}" destId="{32D12B22-48F4-4207-942D-48DF7633AAB0}" srcOrd="0" destOrd="0" parTransId="{BD81D345-04CC-48B5-B473-3643EA91E4B3}" sibTransId="{BA479370-18FE-4D2E-A7AB-E9A41BF925B3}"/>
    <dgm:cxn modelId="{EA791E54-326C-4DA9-869F-EA3EFEDF238A}" type="presOf" srcId="{32D12B22-48F4-4207-942D-48DF7633AAB0}" destId="{EE167A77-6773-4474-B0EC-C7DFFB415CD0}" srcOrd="0" destOrd="0" presId="urn:microsoft.com/office/officeart/2005/8/layout/vList2"/>
    <dgm:cxn modelId="{29A1F755-E6B5-43B1-9904-DAD1C5FDEA77}" srcId="{75B9F9DB-8364-46AF-A5D3-D744BDA1BBDC}" destId="{1E4928CF-59E3-497B-A3C7-1D75CE895F00}" srcOrd="1" destOrd="0" parTransId="{9B0E9D9B-792E-4B0D-AEE3-700384DA7FF7}" sibTransId="{D73B8304-2898-4640-8132-2B4B58A6750E}"/>
    <dgm:cxn modelId="{6DD81856-F753-4FEF-ADD6-C1B507A4FFE5}" type="presOf" srcId="{00FD38A8-E0EA-4AF1-938A-F2A704D6D39E}" destId="{25A96C67-4378-4351-AE49-B5A5C4927E36}" srcOrd="0" destOrd="0" presId="urn:microsoft.com/office/officeart/2005/8/layout/vList2"/>
    <dgm:cxn modelId="{D37B8486-B760-49F8-80E9-4112EB6717D6}" srcId="{75B9F9DB-8364-46AF-A5D3-D744BDA1BBDC}" destId="{00FD38A8-E0EA-4AF1-938A-F2A704D6D39E}" srcOrd="0" destOrd="0" parTransId="{51F85DBB-0402-4725-8325-76CFBBBB97AF}" sibTransId="{41197648-D6A7-4A58-A837-E66C24944E6C}"/>
    <dgm:cxn modelId="{A7BDABFE-D52F-41A5-94EB-2C79D99FC0EE}" srcId="{1E4928CF-59E3-497B-A3C7-1D75CE895F00}" destId="{DEDEF1DB-2316-4E3A-8CCE-91C6A9F4A526}" srcOrd="1" destOrd="0" parTransId="{0E7F2626-C791-48FF-ABFA-4EF57E98F75F}" sibTransId="{B51A3125-78B1-4AF8-A132-744C4AF796FD}"/>
    <dgm:cxn modelId="{89579257-FA46-45F4-B1A8-F846DA0527FE}" type="presParOf" srcId="{24558B17-EE5A-44A9-B16A-972F0B1F9462}" destId="{25A96C67-4378-4351-AE49-B5A5C4927E36}" srcOrd="0" destOrd="0" presId="urn:microsoft.com/office/officeart/2005/8/layout/vList2"/>
    <dgm:cxn modelId="{82B2E46D-0CBF-4739-9F8A-40953F4D30C3}" type="presParOf" srcId="{24558B17-EE5A-44A9-B16A-972F0B1F9462}" destId="{52B11FD6-F175-4739-ADCB-48FF8BACBC82}" srcOrd="1" destOrd="0" presId="urn:microsoft.com/office/officeart/2005/8/layout/vList2"/>
    <dgm:cxn modelId="{990CF125-E3FB-466C-89E4-396AE763DFE1}" type="presParOf" srcId="{24558B17-EE5A-44A9-B16A-972F0B1F9462}" destId="{002F0C9E-45AE-44A6-9519-586ABDAB1089}" srcOrd="2" destOrd="0" presId="urn:microsoft.com/office/officeart/2005/8/layout/vList2"/>
    <dgm:cxn modelId="{FC96FA25-E242-441E-8533-E4778089794E}" type="presParOf" srcId="{24558B17-EE5A-44A9-B16A-972F0B1F9462}" destId="{EE167A77-6773-4474-B0EC-C7DFFB415CD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E06819C-5BC7-4F48-8347-43959F369182}"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9E979DBD-0E67-41A6-858B-2C76DCAEB6B9}">
      <dgm:prSet/>
      <dgm:spPr/>
      <dgm:t>
        <a:bodyPr/>
        <a:lstStyle/>
        <a:p>
          <a:r>
            <a:rPr lang="cs-CZ" b="0"/>
            <a:t>Pokud nelze v rámci sjednaného druhu práce, může jej převést i na jiný druh práce – </a:t>
          </a:r>
          <a:r>
            <a:rPr lang="cs-CZ" b="1"/>
            <a:t>i kdyby zaměstnanec nesouhlasil</a:t>
          </a:r>
          <a:endParaRPr lang="cs-CZ"/>
        </a:p>
      </dgm:t>
    </dgm:pt>
    <dgm:pt modelId="{AA765140-D1BF-4058-8466-A24338EE9A42}" type="parTrans" cxnId="{279AE395-6164-4167-B47D-918A0496E2D9}">
      <dgm:prSet/>
      <dgm:spPr/>
      <dgm:t>
        <a:bodyPr/>
        <a:lstStyle/>
        <a:p>
          <a:endParaRPr lang="cs-CZ"/>
        </a:p>
      </dgm:t>
    </dgm:pt>
    <dgm:pt modelId="{3010D46F-04B8-4E26-BFD9-70641E54B538}" type="sibTrans" cxnId="{279AE395-6164-4167-B47D-918A0496E2D9}">
      <dgm:prSet/>
      <dgm:spPr/>
      <dgm:t>
        <a:bodyPr/>
        <a:lstStyle/>
        <a:p>
          <a:endParaRPr lang="cs-CZ"/>
        </a:p>
      </dgm:t>
    </dgm:pt>
    <dgm:pt modelId="{AF4BDE2B-F3E1-4C05-A95E-F070D1F64D93}">
      <dgm:prSet/>
      <dgm:spPr/>
      <dgm:t>
        <a:bodyPr/>
        <a:lstStyle/>
        <a:p>
          <a:r>
            <a:rPr lang="cs-CZ" b="0"/>
            <a:t>I bez souhlasu zaměstnance – na nezbytnou dobu při mimořádných událostech (např. živelné katastrofy)</a:t>
          </a:r>
          <a:endParaRPr lang="cs-CZ"/>
        </a:p>
      </dgm:t>
    </dgm:pt>
    <dgm:pt modelId="{1E4E4D18-6444-4597-8232-F1859E98E6CB}" type="parTrans" cxnId="{E86AC961-4DBF-4D1B-B494-A39E478E250E}">
      <dgm:prSet/>
      <dgm:spPr/>
      <dgm:t>
        <a:bodyPr/>
        <a:lstStyle/>
        <a:p>
          <a:endParaRPr lang="cs-CZ"/>
        </a:p>
      </dgm:t>
    </dgm:pt>
    <dgm:pt modelId="{A9BB89E8-C91B-4FBA-96D6-48800C49BE44}" type="sibTrans" cxnId="{E86AC961-4DBF-4D1B-B494-A39E478E250E}">
      <dgm:prSet/>
      <dgm:spPr/>
      <dgm:t>
        <a:bodyPr/>
        <a:lstStyle/>
        <a:p>
          <a:endParaRPr lang="cs-CZ"/>
        </a:p>
      </dgm:t>
    </dgm:pt>
    <dgm:pt modelId="{BB712017-11B7-4235-B913-DC7221C74A0D}">
      <dgm:prSet/>
      <dgm:spPr/>
      <dgm:t>
        <a:bodyPr/>
        <a:lstStyle/>
        <a:p>
          <a:r>
            <a:rPr lang="cs-CZ" b="0"/>
            <a:t>Povinnost přihlížet k tomu, aby byla práce pro zaměstnance vhodná (zdravotní stav, schopnosti, pokud možno i kvalifikace)</a:t>
          </a:r>
          <a:endParaRPr lang="cs-CZ"/>
        </a:p>
      </dgm:t>
    </dgm:pt>
    <dgm:pt modelId="{44BD771C-8E1A-4734-A1BC-10F2C5488836}" type="parTrans" cxnId="{80E9F928-F063-4686-A827-E7B9BABC0761}">
      <dgm:prSet/>
      <dgm:spPr/>
      <dgm:t>
        <a:bodyPr/>
        <a:lstStyle/>
        <a:p>
          <a:endParaRPr lang="cs-CZ"/>
        </a:p>
      </dgm:t>
    </dgm:pt>
    <dgm:pt modelId="{9D39044E-3029-49E8-BDC0-6FEF1F1F0197}" type="sibTrans" cxnId="{80E9F928-F063-4686-A827-E7B9BABC0761}">
      <dgm:prSet/>
      <dgm:spPr/>
      <dgm:t>
        <a:bodyPr/>
        <a:lstStyle/>
        <a:p>
          <a:endParaRPr lang="cs-CZ"/>
        </a:p>
      </dgm:t>
    </dgm:pt>
    <dgm:pt modelId="{665ED7B8-0F74-42BE-BF2A-BC5F77BD4AEA}">
      <dgm:prSet/>
      <dgm:spPr/>
      <dgm:t>
        <a:bodyPr/>
        <a:lstStyle/>
        <a:p>
          <a:r>
            <a:rPr lang="cs-CZ" b="0"/>
            <a:t>Povinnost </a:t>
          </a:r>
          <a:r>
            <a:rPr lang="cs-CZ" b="1"/>
            <a:t>předem </a:t>
          </a:r>
          <a:r>
            <a:rPr lang="cs-CZ" b="1" u="sng"/>
            <a:t>projednat</a:t>
          </a:r>
          <a:r>
            <a:rPr lang="cs-CZ" b="1"/>
            <a:t> (v uvedených případech nemusí být souhlas) </a:t>
          </a:r>
          <a:r>
            <a:rPr lang="cs-CZ" b="0"/>
            <a:t>se zaměstnancem důvod převedení na jinou práci a dobu, po kterou má převedení trvat</a:t>
          </a:r>
          <a:endParaRPr lang="cs-CZ"/>
        </a:p>
      </dgm:t>
    </dgm:pt>
    <dgm:pt modelId="{65113FFD-EAB8-4E67-8399-2C33C77289E8}" type="parTrans" cxnId="{6A23F228-2538-4684-A399-DE30D2DDBC6B}">
      <dgm:prSet/>
      <dgm:spPr/>
      <dgm:t>
        <a:bodyPr/>
        <a:lstStyle/>
        <a:p>
          <a:endParaRPr lang="cs-CZ"/>
        </a:p>
      </dgm:t>
    </dgm:pt>
    <dgm:pt modelId="{E02A3A4F-97CC-4D2D-A38B-01EC7C45AF82}" type="sibTrans" cxnId="{6A23F228-2538-4684-A399-DE30D2DDBC6B}">
      <dgm:prSet/>
      <dgm:spPr/>
      <dgm:t>
        <a:bodyPr/>
        <a:lstStyle/>
        <a:p>
          <a:endParaRPr lang="cs-CZ"/>
        </a:p>
      </dgm:t>
    </dgm:pt>
    <dgm:pt modelId="{A5054736-3039-4FE1-A270-E663093B3002}" type="pres">
      <dgm:prSet presAssocID="{BE06819C-5BC7-4F48-8347-43959F369182}" presName="linear" presStyleCnt="0">
        <dgm:presLayoutVars>
          <dgm:animLvl val="lvl"/>
          <dgm:resizeHandles val="exact"/>
        </dgm:presLayoutVars>
      </dgm:prSet>
      <dgm:spPr/>
    </dgm:pt>
    <dgm:pt modelId="{C31595B1-73EA-4DEF-A3BD-1DC9C5EEA062}" type="pres">
      <dgm:prSet presAssocID="{9E979DBD-0E67-41A6-858B-2C76DCAEB6B9}" presName="parentText" presStyleLbl="node1" presStyleIdx="0" presStyleCnt="4">
        <dgm:presLayoutVars>
          <dgm:chMax val="0"/>
          <dgm:bulletEnabled val="1"/>
        </dgm:presLayoutVars>
      </dgm:prSet>
      <dgm:spPr/>
    </dgm:pt>
    <dgm:pt modelId="{7015D0EA-5F9F-4144-B0CB-5CAB01583816}" type="pres">
      <dgm:prSet presAssocID="{3010D46F-04B8-4E26-BFD9-70641E54B538}" presName="spacer" presStyleCnt="0"/>
      <dgm:spPr/>
    </dgm:pt>
    <dgm:pt modelId="{B85BF962-7A77-499F-BF9E-6CAD80C42766}" type="pres">
      <dgm:prSet presAssocID="{AF4BDE2B-F3E1-4C05-A95E-F070D1F64D93}" presName="parentText" presStyleLbl="node1" presStyleIdx="1" presStyleCnt="4">
        <dgm:presLayoutVars>
          <dgm:chMax val="0"/>
          <dgm:bulletEnabled val="1"/>
        </dgm:presLayoutVars>
      </dgm:prSet>
      <dgm:spPr/>
    </dgm:pt>
    <dgm:pt modelId="{ED199B60-1A62-42C4-BFCB-7C7735A701F3}" type="pres">
      <dgm:prSet presAssocID="{A9BB89E8-C91B-4FBA-96D6-48800C49BE44}" presName="spacer" presStyleCnt="0"/>
      <dgm:spPr/>
    </dgm:pt>
    <dgm:pt modelId="{18E9CA72-86B7-410C-B329-2F4E2DE57667}" type="pres">
      <dgm:prSet presAssocID="{BB712017-11B7-4235-B913-DC7221C74A0D}" presName="parentText" presStyleLbl="node1" presStyleIdx="2" presStyleCnt="4">
        <dgm:presLayoutVars>
          <dgm:chMax val="0"/>
          <dgm:bulletEnabled val="1"/>
        </dgm:presLayoutVars>
      </dgm:prSet>
      <dgm:spPr/>
    </dgm:pt>
    <dgm:pt modelId="{90AEBF9D-DBB8-4174-B9AD-29072D2338B0}" type="pres">
      <dgm:prSet presAssocID="{9D39044E-3029-49E8-BDC0-6FEF1F1F0197}" presName="spacer" presStyleCnt="0"/>
      <dgm:spPr/>
    </dgm:pt>
    <dgm:pt modelId="{2BAD6774-247F-48AC-8B85-EF8876BB5A83}" type="pres">
      <dgm:prSet presAssocID="{665ED7B8-0F74-42BE-BF2A-BC5F77BD4AEA}" presName="parentText" presStyleLbl="node1" presStyleIdx="3" presStyleCnt="4">
        <dgm:presLayoutVars>
          <dgm:chMax val="0"/>
          <dgm:bulletEnabled val="1"/>
        </dgm:presLayoutVars>
      </dgm:prSet>
      <dgm:spPr/>
    </dgm:pt>
  </dgm:ptLst>
  <dgm:cxnLst>
    <dgm:cxn modelId="{98E64724-81E9-4077-9DDC-6F9D47862B44}" type="presOf" srcId="{BB712017-11B7-4235-B913-DC7221C74A0D}" destId="{18E9CA72-86B7-410C-B329-2F4E2DE57667}" srcOrd="0" destOrd="0" presId="urn:microsoft.com/office/officeart/2005/8/layout/vList2"/>
    <dgm:cxn modelId="{6A23F228-2538-4684-A399-DE30D2DDBC6B}" srcId="{BE06819C-5BC7-4F48-8347-43959F369182}" destId="{665ED7B8-0F74-42BE-BF2A-BC5F77BD4AEA}" srcOrd="3" destOrd="0" parTransId="{65113FFD-EAB8-4E67-8399-2C33C77289E8}" sibTransId="{E02A3A4F-97CC-4D2D-A38B-01EC7C45AF82}"/>
    <dgm:cxn modelId="{80E9F928-F063-4686-A827-E7B9BABC0761}" srcId="{BE06819C-5BC7-4F48-8347-43959F369182}" destId="{BB712017-11B7-4235-B913-DC7221C74A0D}" srcOrd="2" destOrd="0" parTransId="{44BD771C-8E1A-4734-A1BC-10F2C5488836}" sibTransId="{9D39044E-3029-49E8-BDC0-6FEF1F1F0197}"/>
    <dgm:cxn modelId="{E86AC961-4DBF-4D1B-B494-A39E478E250E}" srcId="{BE06819C-5BC7-4F48-8347-43959F369182}" destId="{AF4BDE2B-F3E1-4C05-A95E-F070D1F64D93}" srcOrd="1" destOrd="0" parTransId="{1E4E4D18-6444-4597-8232-F1859E98E6CB}" sibTransId="{A9BB89E8-C91B-4FBA-96D6-48800C49BE44}"/>
    <dgm:cxn modelId="{5FAC4B4B-F547-4E31-856F-4A1D6950721C}" type="presOf" srcId="{AF4BDE2B-F3E1-4C05-A95E-F070D1F64D93}" destId="{B85BF962-7A77-499F-BF9E-6CAD80C42766}" srcOrd="0" destOrd="0" presId="urn:microsoft.com/office/officeart/2005/8/layout/vList2"/>
    <dgm:cxn modelId="{055D476C-3BC9-4D7D-81BD-EE567A6D0B0C}" type="presOf" srcId="{665ED7B8-0F74-42BE-BF2A-BC5F77BD4AEA}" destId="{2BAD6774-247F-48AC-8B85-EF8876BB5A83}" srcOrd="0" destOrd="0" presId="urn:microsoft.com/office/officeart/2005/8/layout/vList2"/>
    <dgm:cxn modelId="{4130CF4E-AA67-48FB-B5B2-D6026C6C2313}" type="presOf" srcId="{BE06819C-5BC7-4F48-8347-43959F369182}" destId="{A5054736-3039-4FE1-A270-E663093B3002}" srcOrd="0" destOrd="0" presId="urn:microsoft.com/office/officeart/2005/8/layout/vList2"/>
    <dgm:cxn modelId="{279AE395-6164-4167-B47D-918A0496E2D9}" srcId="{BE06819C-5BC7-4F48-8347-43959F369182}" destId="{9E979DBD-0E67-41A6-858B-2C76DCAEB6B9}" srcOrd="0" destOrd="0" parTransId="{AA765140-D1BF-4058-8466-A24338EE9A42}" sibTransId="{3010D46F-04B8-4E26-BFD9-70641E54B538}"/>
    <dgm:cxn modelId="{B46723C1-4A64-422A-9131-59F7724DF35F}" type="presOf" srcId="{9E979DBD-0E67-41A6-858B-2C76DCAEB6B9}" destId="{C31595B1-73EA-4DEF-A3BD-1DC9C5EEA062}" srcOrd="0" destOrd="0" presId="urn:microsoft.com/office/officeart/2005/8/layout/vList2"/>
    <dgm:cxn modelId="{8C3773D8-98E3-4830-95B8-5E780CC04471}" type="presParOf" srcId="{A5054736-3039-4FE1-A270-E663093B3002}" destId="{C31595B1-73EA-4DEF-A3BD-1DC9C5EEA062}" srcOrd="0" destOrd="0" presId="urn:microsoft.com/office/officeart/2005/8/layout/vList2"/>
    <dgm:cxn modelId="{AF679DCB-E5C2-464C-8D50-C309DB4BE20B}" type="presParOf" srcId="{A5054736-3039-4FE1-A270-E663093B3002}" destId="{7015D0EA-5F9F-4144-B0CB-5CAB01583816}" srcOrd="1" destOrd="0" presId="urn:microsoft.com/office/officeart/2005/8/layout/vList2"/>
    <dgm:cxn modelId="{E478F9ED-644B-47FF-8F95-2E0795572B78}" type="presParOf" srcId="{A5054736-3039-4FE1-A270-E663093B3002}" destId="{B85BF962-7A77-499F-BF9E-6CAD80C42766}" srcOrd="2" destOrd="0" presId="urn:microsoft.com/office/officeart/2005/8/layout/vList2"/>
    <dgm:cxn modelId="{42CED6EC-3BAB-4E68-8A01-1C808D129C7F}" type="presParOf" srcId="{A5054736-3039-4FE1-A270-E663093B3002}" destId="{ED199B60-1A62-42C4-BFCB-7C7735A701F3}" srcOrd="3" destOrd="0" presId="urn:microsoft.com/office/officeart/2005/8/layout/vList2"/>
    <dgm:cxn modelId="{A2D975D3-BA3C-4E67-BFDB-0253E6CAD8F6}" type="presParOf" srcId="{A5054736-3039-4FE1-A270-E663093B3002}" destId="{18E9CA72-86B7-410C-B329-2F4E2DE57667}" srcOrd="4" destOrd="0" presId="urn:microsoft.com/office/officeart/2005/8/layout/vList2"/>
    <dgm:cxn modelId="{50E2E9AC-5F0A-49E9-84EE-230245012530}" type="presParOf" srcId="{A5054736-3039-4FE1-A270-E663093B3002}" destId="{90AEBF9D-DBB8-4174-B9AD-29072D2338B0}" srcOrd="5" destOrd="0" presId="urn:microsoft.com/office/officeart/2005/8/layout/vList2"/>
    <dgm:cxn modelId="{6306A6F9-1883-4D43-A0E5-3FB1CED112BB}" type="presParOf" srcId="{A5054736-3039-4FE1-A270-E663093B3002}" destId="{2BAD6774-247F-48AC-8B85-EF8876BB5A8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F58B0ED-8A5D-4BC9-BEA4-9818F5419F32}"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cs-CZ"/>
        </a:p>
      </dgm:t>
    </dgm:pt>
    <dgm:pt modelId="{2C4A9B21-6F8C-4044-94CE-C4A881260E18}">
      <dgm:prSet custT="1"/>
      <dgm:spPr/>
      <dgm:t>
        <a:bodyPr/>
        <a:lstStyle/>
        <a:p>
          <a:r>
            <a:rPr lang="cs-CZ" sz="2000" b="0" dirty="0"/>
            <a:t>Pracovní poměr může být </a:t>
          </a:r>
          <a:r>
            <a:rPr lang="cs-CZ" sz="2000" b="1" dirty="0"/>
            <a:t>rozvázán</a:t>
          </a:r>
          <a:r>
            <a:rPr lang="cs-CZ" sz="2000" b="0" dirty="0"/>
            <a:t> </a:t>
          </a:r>
          <a:r>
            <a:rPr lang="cs-CZ" sz="2000" b="1" dirty="0"/>
            <a:t>POUZE</a:t>
          </a:r>
          <a:endParaRPr lang="cs-CZ" sz="2000" dirty="0"/>
        </a:p>
      </dgm:t>
    </dgm:pt>
    <dgm:pt modelId="{08476B90-E7FF-466C-9E4F-6F29605E19F5}" type="parTrans" cxnId="{FB17C871-7E8D-4D63-8193-A7F241507068}">
      <dgm:prSet/>
      <dgm:spPr/>
      <dgm:t>
        <a:bodyPr/>
        <a:lstStyle/>
        <a:p>
          <a:endParaRPr lang="cs-CZ" sz="2000"/>
        </a:p>
      </dgm:t>
    </dgm:pt>
    <dgm:pt modelId="{AE89AE0C-CF5D-4038-8976-A6A87E34F0BA}" type="sibTrans" cxnId="{FB17C871-7E8D-4D63-8193-A7F241507068}">
      <dgm:prSet/>
      <dgm:spPr/>
      <dgm:t>
        <a:bodyPr/>
        <a:lstStyle/>
        <a:p>
          <a:endParaRPr lang="cs-CZ" sz="2000"/>
        </a:p>
      </dgm:t>
    </dgm:pt>
    <dgm:pt modelId="{B7C93E8C-20D8-4631-99C7-FF20E4E322B2}">
      <dgm:prSet custT="1"/>
      <dgm:spPr/>
      <dgm:t>
        <a:bodyPr/>
        <a:lstStyle/>
        <a:p>
          <a:r>
            <a:rPr lang="cs-CZ" sz="2000" b="0"/>
            <a:t>DOHODOU</a:t>
          </a:r>
          <a:endParaRPr lang="cs-CZ" sz="2000"/>
        </a:p>
      </dgm:t>
    </dgm:pt>
    <dgm:pt modelId="{72CB4663-C73D-47A3-A71C-6C6A975D11A8}" type="parTrans" cxnId="{AFF899E7-2FF6-45A0-A7E3-97CCDF42FEBD}">
      <dgm:prSet/>
      <dgm:spPr/>
      <dgm:t>
        <a:bodyPr/>
        <a:lstStyle/>
        <a:p>
          <a:endParaRPr lang="cs-CZ" sz="2000"/>
        </a:p>
      </dgm:t>
    </dgm:pt>
    <dgm:pt modelId="{6D7565D5-979B-4DE9-9F1C-A5986A9EF353}" type="sibTrans" cxnId="{AFF899E7-2FF6-45A0-A7E3-97CCDF42FEBD}">
      <dgm:prSet/>
      <dgm:spPr/>
      <dgm:t>
        <a:bodyPr/>
        <a:lstStyle/>
        <a:p>
          <a:endParaRPr lang="cs-CZ" sz="2000"/>
        </a:p>
      </dgm:t>
    </dgm:pt>
    <dgm:pt modelId="{F0EE620C-D5BC-445C-95FA-D39DB216BDDC}">
      <dgm:prSet custT="1"/>
      <dgm:spPr/>
      <dgm:t>
        <a:bodyPr/>
        <a:lstStyle/>
        <a:p>
          <a:r>
            <a:rPr lang="cs-CZ" sz="2000" b="0"/>
            <a:t>VÝPOVĚDÍ</a:t>
          </a:r>
          <a:endParaRPr lang="cs-CZ" sz="2000"/>
        </a:p>
      </dgm:t>
    </dgm:pt>
    <dgm:pt modelId="{A59D1FCB-8D41-4347-B844-D264B0050A10}" type="parTrans" cxnId="{8FD0F5D4-2DFF-453C-BA77-884A34C627A9}">
      <dgm:prSet/>
      <dgm:spPr/>
      <dgm:t>
        <a:bodyPr/>
        <a:lstStyle/>
        <a:p>
          <a:endParaRPr lang="cs-CZ" sz="2000"/>
        </a:p>
      </dgm:t>
    </dgm:pt>
    <dgm:pt modelId="{1FDAC110-C855-43DC-A7AE-926FBD308A8B}" type="sibTrans" cxnId="{8FD0F5D4-2DFF-453C-BA77-884A34C627A9}">
      <dgm:prSet/>
      <dgm:spPr/>
      <dgm:t>
        <a:bodyPr/>
        <a:lstStyle/>
        <a:p>
          <a:endParaRPr lang="cs-CZ" sz="2000"/>
        </a:p>
      </dgm:t>
    </dgm:pt>
    <dgm:pt modelId="{3C6F30CE-92AF-4605-8793-ECF0B54609C8}">
      <dgm:prSet custT="1"/>
      <dgm:spPr/>
      <dgm:t>
        <a:bodyPr/>
        <a:lstStyle/>
        <a:p>
          <a:r>
            <a:rPr lang="cs-CZ" sz="2000" b="0" dirty="0"/>
            <a:t>OKAMŽITÝM ZRUŠENÍM</a:t>
          </a:r>
          <a:endParaRPr lang="cs-CZ" sz="2000" dirty="0"/>
        </a:p>
      </dgm:t>
    </dgm:pt>
    <dgm:pt modelId="{86B99AB6-A068-4DF4-A9AE-D70288C6AE5F}" type="parTrans" cxnId="{41210606-A8A5-4C92-B59C-83F689340517}">
      <dgm:prSet/>
      <dgm:spPr/>
      <dgm:t>
        <a:bodyPr/>
        <a:lstStyle/>
        <a:p>
          <a:endParaRPr lang="cs-CZ" sz="2000"/>
        </a:p>
      </dgm:t>
    </dgm:pt>
    <dgm:pt modelId="{B43C8E12-C37E-444E-9822-0BD51799B016}" type="sibTrans" cxnId="{41210606-A8A5-4C92-B59C-83F689340517}">
      <dgm:prSet/>
      <dgm:spPr/>
      <dgm:t>
        <a:bodyPr/>
        <a:lstStyle/>
        <a:p>
          <a:endParaRPr lang="cs-CZ" sz="2000"/>
        </a:p>
      </dgm:t>
    </dgm:pt>
    <dgm:pt modelId="{E8C86395-75F4-4583-A6A9-6B473FB1B5FE}">
      <dgm:prSet custT="1"/>
      <dgm:spPr/>
      <dgm:t>
        <a:bodyPr/>
        <a:lstStyle/>
        <a:p>
          <a:r>
            <a:rPr lang="cs-CZ" sz="2000" b="0" dirty="0"/>
            <a:t>ZRUŠENÍM VE ZKUŠEBNÍ DOBĚ</a:t>
          </a:r>
          <a:endParaRPr lang="cs-CZ" sz="2000" dirty="0"/>
        </a:p>
      </dgm:t>
    </dgm:pt>
    <dgm:pt modelId="{F1006992-CAC1-4718-92F6-E90A19354332}" type="parTrans" cxnId="{DE516ED2-5FBE-4677-BDBF-4CFDC15AA346}">
      <dgm:prSet/>
      <dgm:spPr/>
      <dgm:t>
        <a:bodyPr/>
        <a:lstStyle/>
        <a:p>
          <a:endParaRPr lang="cs-CZ" sz="2000"/>
        </a:p>
      </dgm:t>
    </dgm:pt>
    <dgm:pt modelId="{2A19EFDF-8B93-453A-BD77-8D7F2B0D6173}" type="sibTrans" cxnId="{DE516ED2-5FBE-4677-BDBF-4CFDC15AA346}">
      <dgm:prSet/>
      <dgm:spPr/>
      <dgm:t>
        <a:bodyPr/>
        <a:lstStyle/>
        <a:p>
          <a:endParaRPr lang="cs-CZ" sz="2000"/>
        </a:p>
      </dgm:t>
    </dgm:pt>
    <dgm:pt modelId="{7F495F22-3DC2-479B-8E7D-110F18B1A42D}" type="pres">
      <dgm:prSet presAssocID="{5F58B0ED-8A5D-4BC9-BEA4-9818F5419F32}" presName="Name0" presStyleCnt="0">
        <dgm:presLayoutVars>
          <dgm:orgChart val="1"/>
          <dgm:chPref val="1"/>
          <dgm:dir/>
          <dgm:animOne val="branch"/>
          <dgm:animLvl val="lvl"/>
          <dgm:resizeHandles/>
        </dgm:presLayoutVars>
      </dgm:prSet>
      <dgm:spPr/>
    </dgm:pt>
    <dgm:pt modelId="{C0489D2F-6CB2-4C22-A4FE-303A9CD1512B}" type="pres">
      <dgm:prSet presAssocID="{2C4A9B21-6F8C-4044-94CE-C4A881260E18}" presName="hierRoot1" presStyleCnt="0">
        <dgm:presLayoutVars>
          <dgm:hierBranch val="init"/>
        </dgm:presLayoutVars>
      </dgm:prSet>
      <dgm:spPr/>
    </dgm:pt>
    <dgm:pt modelId="{E65ACED8-72FF-4208-9D42-244645D22516}" type="pres">
      <dgm:prSet presAssocID="{2C4A9B21-6F8C-4044-94CE-C4A881260E18}" presName="rootComposite1" presStyleCnt="0"/>
      <dgm:spPr/>
    </dgm:pt>
    <dgm:pt modelId="{28328682-BDC6-448A-ADBE-5B449D3B3FAB}" type="pres">
      <dgm:prSet presAssocID="{2C4A9B21-6F8C-4044-94CE-C4A881260E18}" presName="rootText1" presStyleLbl="alignAcc1" presStyleIdx="0" presStyleCnt="0">
        <dgm:presLayoutVars>
          <dgm:chPref val="3"/>
        </dgm:presLayoutVars>
      </dgm:prSet>
      <dgm:spPr/>
    </dgm:pt>
    <dgm:pt modelId="{3A1ECCA4-6527-4B25-BBFF-04242EAEBD0C}" type="pres">
      <dgm:prSet presAssocID="{2C4A9B21-6F8C-4044-94CE-C4A881260E18}" presName="topArc1" presStyleLbl="parChTrans1D1" presStyleIdx="0" presStyleCnt="10"/>
      <dgm:spPr/>
    </dgm:pt>
    <dgm:pt modelId="{9F609FD6-2B64-4B5F-97FA-E48062819407}" type="pres">
      <dgm:prSet presAssocID="{2C4A9B21-6F8C-4044-94CE-C4A881260E18}" presName="bottomArc1" presStyleLbl="parChTrans1D1" presStyleIdx="1" presStyleCnt="10"/>
      <dgm:spPr/>
    </dgm:pt>
    <dgm:pt modelId="{66509BEA-B85D-45C1-AC6A-5DB368C5C725}" type="pres">
      <dgm:prSet presAssocID="{2C4A9B21-6F8C-4044-94CE-C4A881260E18}" presName="topConnNode1" presStyleLbl="node1" presStyleIdx="0" presStyleCnt="0"/>
      <dgm:spPr/>
    </dgm:pt>
    <dgm:pt modelId="{2D162C34-08DC-4B49-B9D3-965036CACB2A}" type="pres">
      <dgm:prSet presAssocID="{2C4A9B21-6F8C-4044-94CE-C4A881260E18}" presName="hierChild2" presStyleCnt="0"/>
      <dgm:spPr/>
    </dgm:pt>
    <dgm:pt modelId="{85296048-4846-4BDC-AE98-A30DCA089184}" type="pres">
      <dgm:prSet presAssocID="{72CB4663-C73D-47A3-A71C-6C6A975D11A8}" presName="Name28" presStyleLbl="parChTrans1D2" presStyleIdx="0" presStyleCnt="4"/>
      <dgm:spPr/>
    </dgm:pt>
    <dgm:pt modelId="{77CCB6F1-3FE2-4B7A-A559-F59B4F44B5FC}" type="pres">
      <dgm:prSet presAssocID="{B7C93E8C-20D8-4631-99C7-FF20E4E322B2}" presName="hierRoot2" presStyleCnt="0">
        <dgm:presLayoutVars>
          <dgm:hierBranch val="init"/>
        </dgm:presLayoutVars>
      </dgm:prSet>
      <dgm:spPr/>
    </dgm:pt>
    <dgm:pt modelId="{F5A5996E-50DA-45E6-BFF9-0348F0FDF2CC}" type="pres">
      <dgm:prSet presAssocID="{B7C93E8C-20D8-4631-99C7-FF20E4E322B2}" presName="rootComposite2" presStyleCnt="0"/>
      <dgm:spPr/>
    </dgm:pt>
    <dgm:pt modelId="{390079B7-3656-4320-B958-2E05C4864FA4}" type="pres">
      <dgm:prSet presAssocID="{B7C93E8C-20D8-4631-99C7-FF20E4E322B2}" presName="rootText2" presStyleLbl="alignAcc1" presStyleIdx="0" presStyleCnt="0">
        <dgm:presLayoutVars>
          <dgm:chPref val="3"/>
        </dgm:presLayoutVars>
      </dgm:prSet>
      <dgm:spPr/>
    </dgm:pt>
    <dgm:pt modelId="{46B89569-B61C-4E62-9043-D1DB75C9EA75}" type="pres">
      <dgm:prSet presAssocID="{B7C93E8C-20D8-4631-99C7-FF20E4E322B2}" presName="topArc2" presStyleLbl="parChTrans1D1" presStyleIdx="2" presStyleCnt="10"/>
      <dgm:spPr/>
    </dgm:pt>
    <dgm:pt modelId="{D763D097-5C5A-495A-A7A4-EE24C06FE504}" type="pres">
      <dgm:prSet presAssocID="{B7C93E8C-20D8-4631-99C7-FF20E4E322B2}" presName="bottomArc2" presStyleLbl="parChTrans1D1" presStyleIdx="3" presStyleCnt="10"/>
      <dgm:spPr/>
    </dgm:pt>
    <dgm:pt modelId="{70030C88-1FE8-48FD-BC0D-0553BD299B3C}" type="pres">
      <dgm:prSet presAssocID="{B7C93E8C-20D8-4631-99C7-FF20E4E322B2}" presName="topConnNode2" presStyleLbl="node2" presStyleIdx="0" presStyleCnt="0"/>
      <dgm:spPr/>
    </dgm:pt>
    <dgm:pt modelId="{417C0FCA-C932-495F-A0C7-24EB61E2D179}" type="pres">
      <dgm:prSet presAssocID="{B7C93E8C-20D8-4631-99C7-FF20E4E322B2}" presName="hierChild4" presStyleCnt="0"/>
      <dgm:spPr/>
    </dgm:pt>
    <dgm:pt modelId="{7254AA13-2D62-4B77-8BB9-EC8C73D37D4B}" type="pres">
      <dgm:prSet presAssocID="{B7C93E8C-20D8-4631-99C7-FF20E4E322B2}" presName="hierChild5" presStyleCnt="0"/>
      <dgm:spPr/>
    </dgm:pt>
    <dgm:pt modelId="{EAAAA6AE-D83F-4BAA-B292-22EC84E1E03B}" type="pres">
      <dgm:prSet presAssocID="{A59D1FCB-8D41-4347-B844-D264B0050A10}" presName="Name28" presStyleLbl="parChTrans1D2" presStyleIdx="1" presStyleCnt="4"/>
      <dgm:spPr/>
    </dgm:pt>
    <dgm:pt modelId="{BBDE3905-998F-4110-A1D6-8286E38BDC26}" type="pres">
      <dgm:prSet presAssocID="{F0EE620C-D5BC-445C-95FA-D39DB216BDDC}" presName="hierRoot2" presStyleCnt="0">
        <dgm:presLayoutVars>
          <dgm:hierBranch val="init"/>
        </dgm:presLayoutVars>
      </dgm:prSet>
      <dgm:spPr/>
    </dgm:pt>
    <dgm:pt modelId="{4B14DC9B-09D3-4FC1-85FA-82224A8A9E7F}" type="pres">
      <dgm:prSet presAssocID="{F0EE620C-D5BC-445C-95FA-D39DB216BDDC}" presName="rootComposite2" presStyleCnt="0"/>
      <dgm:spPr/>
    </dgm:pt>
    <dgm:pt modelId="{9BCC1393-6091-4DDC-9F78-288564AAC0F5}" type="pres">
      <dgm:prSet presAssocID="{F0EE620C-D5BC-445C-95FA-D39DB216BDDC}" presName="rootText2" presStyleLbl="alignAcc1" presStyleIdx="0" presStyleCnt="0">
        <dgm:presLayoutVars>
          <dgm:chPref val="3"/>
        </dgm:presLayoutVars>
      </dgm:prSet>
      <dgm:spPr/>
    </dgm:pt>
    <dgm:pt modelId="{BB049CEB-84F4-45F9-95EA-8A7CB333D139}" type="pres">
      <dgm:prSet presAssocID="{F0EE620C-D5BC-445C-95FA-D39DB216BDDC}" presName="topArc2" presStyleLbl="parChTrans1D1" presStyleIdx="4" presStyleCnt="10"/>
      <dgm:spPr/>
    </dgm:pt>
    <dgm:pt modelId="{EAF3A1AA-7F0C-4457-BCBE-EE632BF87C23}" type="pres">
      <dgm:prSet presAssocID="{F0EE620C-D5BC-445C-95FA-D39DB216BDDC}" presName="bottomArc2" presStyleLbl="parChTrans1D1" presStyleIdx="5" presStyleCnt="10"/>
      <dgm:spPr/>
    </dgm:pt>
    <dgm:pt modelId="{C9EED79E-A825-4AE6-A5FD-C77E821E312A}" type="pres">
      <dgm:prSet presAssocID="{F0EE620C-D5BC-445C-95FA-D39DB216BDDC}" presName="topConnNode2" presStyleLbl="node2" presStyleIdx="0" presStyleCnt="0"/>
      <dgm:spPr/>
    </dgm:pt>
    <dgm:pt modelId="{F9545AE1-0483-433D-A167-37768467B450}" type="pres">
      <dgm:prSet presAssocID="{F0EE620C-D5BC-445C-95FA-D39DB216BDDC}" presName="hierChild4" presStyleCnt="0"/>
      <dgm:spPr/>
    </dgm:pt>
    <dgm:pt modelId="{E0530DD8-7576-4B6A-8A22-D36B33151479}" type="pres">
      <dgm:prSet presAssocID="{F0EE620C-D5BC-445C-95FA-D39DB216BDDC}" presName="hierChild5" presStyleCnt="0"/>
      <dgm:spPr/>
    </dgm:pt>
    <dgm:pt modelId="{95071E4D-6F2F-42EF-9008-192844B415AC}" type="pres">
      <dgm:prSet presAssocID="{86B99AB6-A068-4DF4-A9AE-D70288C6AE5F}" presName="Name28" presStyleLbl="parChTrans1D2" presStyleIdx="2" presStyleCnt="4"/>
      <dgm:spPr/>
    </dgm:pt>
    <dgm:pt modelId="{D0A0A1DC-BA09-4142-BE24-50D55B190AF8}" type="pres">
      <dgm:prSet presAssocID="{3C6F30CE-92AF-4605-8793-ECF0B54609C8}" presName="hierRoot2" presStyleCnt="0">
        <dgm:presLayoutVars>
          <dgm:hierBranch val="init"/>
        </dgm:presLayoutVars>
      </dgm:prSet>
      <dgm:spPr/>
    </dgm:pt>
    <dgm:pt modelId="{4FFFC82C-53A2-48DE-8E72-4488DB6C7860}" type="pres">
      <dgm:prSet presAssocID="{3C6F30CE-92AF-4605-8793-ECF0B54609C8}" presName="rootComposite2" presStyleCnt="0"/>
      <dgm:spPr/>
    </dgm:pt>
    <dgm:pt modelId="{4CEEC5F9-8FEC-4189-A51B-B05E60E6FB83}" type="pres">
      <dgm:prSet presAssocID="{3C6F30CE-92AF-4605-8793-ECF0B54609C8}" presName="rootText2" presStyleLbl="alignAcc1" presStyleIdx="0" presStyleCnt="0">
        <dgm:presLayoutVars>
          <dgm:chPref val="3"/>
        </dgm:presLayoutVars>
      </dgm:prSet>
      <dgm:spPr/>
    </dgm:pt>
    <dgm:pt modelId="{064F73AC-6D38-4A54-B402-34117C852B8A}" type="pres">
      <dgm:prSet presAssocID="{3C6F30CE-92AF-4605-8793-ECF0B54609C8}" presName="topArc2" presStyleLbl="parChTrans1D1" presStyleIdx="6" presStyleCnt="10"/>
      <dgm:spPr/>
    </dgm:pt>
    <dgm:pt modelId="{9695AF2B-D18B-4524-AC92-98564A7AA0CD}" type="pres">
      <dgm:prSet presAssocID="{3C6F30CE-92AF-4605-8793-ECF0B54609C8}" presName="bottomArc2" presStyleLbl="parChTrans1D1" presStyleIdx="7" presStyleCnt="10"/>
      <dgm:spPr/>
    </dgm:pt>
    <dgm:pt modelId="{76CAF053-5C9E-4A33-A8DE-625D09396D30}" type="pres">
      <dgm:prSet presAssocID="{3C6F30CE-92AF-4605-8793-ECF0B54609C8}" presName="topConnNode2" presStyleLbl="node2" presStyleIdx="0" presStyleCnt="0"/>
      <dgm:spPr/>
    </dgm:pt>
    <dgm:pt modelId="{BD3D3B80-E6A5-41B9-B517-E19160B7FDE8}" type="pres">
      <dgm:prSet presAssocID="{3C6F30CE-92AF-4605-8793-ECF0B54609C8}" presName="hierChild4" presStyleCnt="0"/>
      <dgm:spPr/>
    </dgm:pt>
    <dgm:pt modelId="{1B07642B-9F90-4886-B8DE-1F4D015F1B22}" type="pres">
      <dgm:prSet presAssocID="{3C6F30CE-92AF-4605-8793-ECF0B54609C8}" presName="hierChild5" presStyleCnt="0"/>
      <dgm:spPr/>
    </dgm:pt>
    <dgm:pt modelId="{6129806C-CB0C-4042-A04B-CCBD1FC44FB3}" type="pres">
      <dgm:prSet presAssocID="{F1006992-CAC1-4718-92F6-E90A19354332}" presName="Name28" presStyleLbl="parChTrans1D2" presStyleIdx="3" presStyleCnt="4"/>
      <dgm:spPr/>
    </dgm:pt>
    <dgm:pt modelId="{ED6C379B-A461-4649-8D6B-9B4945373334}" type="pres">
      <dgm:prSet presAssocID="{E8C86395-75F4-4583-A6A9-6B473FB1B5FE}" presName="hierRoot2" presStyleCnt="0">
        <dgm:presLayoutVars>
          <dgm:hierBranch val="init"/>
        </dgm:presLayoutVars>
      </dgm:prSet>
      <dgm:spPr/>
    </dgm:pt>
    <dgm:pt modelId="{CE5584AE-5432-41D3-A678-9AAED1234D0A}" type="pres">
      <dgm:prSet presAssocID="{E8C86395-75F4-4583-A6A9-6B473FB1B5FE}" presName="rootComposite2" presStyleCnt="0"/>
      <dgm:spPr/>
    </dgm:pt>
    <dgm:pt modelId="{7A18E901-997B-4623-A07B-FADD8AB6BB45}" type="pres">
      <dgm:prSet presAssocID="{E8C86395-75F4-4583-A6A9-6B473FB1B5FE}" presName="rootText2" presStyleLbl="alignAcc1" presStyleIdx="0" presStyleCnt="0">
        <dgm:presLayoutVars>
          <dgm:chPref val="3"/>
        </dgm:presLayoutVars>
      </dgm:prSet>
      <dgm:spPr/>
    </dgm:pt>
    <dgm:pt modelId="{2AC05CA3-27A4-430B-9E8E-10DECFF13E39}" type="pres">
      <dgm:prSet presAssocID="{E8C86395-75F4-4583-A6A9-6B473FB1B5FE}" presName="topArc2" presStyleLbl="parChTrans1D1" presStyleIdx="8" presStyleCnt="10"/>
      <dgm:spPr/>
    </dgm:pt>
    <dgm:pt modelId="{E1ADFA6F-CD90-4436-B3EB-6B90EDEB0E65}" type="pres">
      <dgm:prSet presAssocID="{E8C86395-75F4-4583-A6A9-6B473FB1B5FE}" presName="bottomArc2" presStyleLbl="parChTrans1D1" presStyleIdx="9" presStyleCnt="10"/>
      <dgm:spPr/>
    </dgm:pt>
    <dgm:pt modelId="{78E99F20-613C-42D0-BCDD-D32E74C912AB}" type="pres">
      <dgm:prSet presAssocID="{E8C86395-75F4-4583-A6A9-6B473FB1B5FE}" presName="topConnNode2" presStyleLbl="node2" presStyleIdx="0" presStyleCnt="0"/>
      <dgm:spPr/>
    </dgm:pt>
    <dgm:pt modelId="{FB0663F2-E42E-42C7-B5B2-9D658326BFAE}" type="pres">
      <dgm:prSet presAssocID="{E8C86395-75F4-4583-A6A9-6B473FB1B5FE}" presName="hierChild4" presStyleCnt="0"/>
      <dgm:spPr/>
    </dgm:pt>
    <dgm:pt modelId="{5097B13A-5700-4BCC-847F-00D36380179C}" type="pres">
      <dgm:prSet presAssocID="{E8C86395-75F4-4583-A6A9-6B473FB1B5FE}" presName="hierChild5" presStyleCnt="0"/>
      <dgm:spPr/>
    </dgm:pt>
    <dgm:pt modelId="{26FBE8BF-336A-476E-BC6A-78B76753A37C}" type="pres">
      <dgm:prSet presAssocID="{2C4A9B21-6F8C-4044-94CE-C4A881260E18}" presName="hierChild3" presStyleCnt="0"/>
      <dgm:spPr/>
    </dgm:pt>
  </dgm:ptLst>
  <dgm:cxnLst>
    <dgm:cxn modelId="{41210606-A8A5-4C92-B59C-83F689340517}" srcId="{2C4A9B21-6F8C-4044-94CE-C4A881260E18}" destId="{3C6F30CE-92AF-4605-8793-ECF0B54609C8}" srcOrd="2" destOrd="0" parTransId="{86B99AB6-A068-4DF4-A9AE-D70288C6AE5F}" sibTransId="{B43C8E12-C37E-444E-9822-0BD51799B016}"/>
    <dgm:cxn modelId="{3A14B21F-F9F1-438E-934F-014727268B06}" type="presOf" srcId="{2C4A9B21-6F8C-4044-94CE-C4A881260E18}" destId="{66509BEA-B85D-45C1-AC6A-5DB368C5C725}" srcOrd="1" destOrd="0" presId="urn:microsoft.com/office/officeart/2008/layout/HalfCircleOrganizationChart"/>
    <dgm:cxn modelId="{6A336B2A-0026-495E-B120-BD5AD717D3E8}" type="presOf" srcId="{72CB4663-C73D-47A3-A71C-6C6A975D11A8}" destId="{85296048-4846-4BDC-AE98-A30DCA089184}" srcOrd="0" destOrd="0" presId="urn:microsoft.com/office/officeart/2008/layout/HalfCircleOrganizationChart"/>
    <dgm:cxn modelId="{19C1AE2E-1658-4FF3-85B6-0FEBC84CB8A3}" type="presOf" srcId="{E8C86395-75F4-4583-A6A9-6B473FB1B5FE}" destId="{7A18E901-997B-4623-A07B-FADD8AB6BB45}" srcOrd="0" destOrd="0" presId="urn:microsoft.com/office/officeart/2008/layout/HalfCircleOrganizationChart"/>
    <dgm:cxn modelId="{0F0EF42E-5CEA-4005-A6CC-6A84BAFA6A10}" type="presOf" srcId="{86B99AB6-A068-4DF4-A9AE-D70288C6AE5F}" destId="{95071E4D-6F2F-42EF-9008-192844B415AC}" srcOrd="0" destOrd="0" presId="urn:microsoft.com/office/officeart/2008/layout/HalfCircleOrganizationChart"/>
    <dgm:cxn modelId="{A5FC4837-A388-4907-9422-183084B045EF}" type="presOf" srcId="{F0EE620C-D5BC-445C-95FA-D39DB216BDDC}" destId="{C9EED79E-A825-4AE6-A5FD-C77E821E312A}" srcOrd="1" destOrd="0" presId="urn:microsoft.com/office/officeart/2008/layout/HalfCircleOrganizationChart"/>
    <dgm:cxn modelId="{10BA2044-D78A-4469-BD0E-D1782ECB31AD}" type="presOf" srcId="{B7C93E8C-20D8-4631-99C7-FF20E4E322B2}" destId="{70030C88-1FE8-48FD-BC0D-0553BD299B3C}" srcOrd="1" destOrd="0" presId="urn:microsoft.com/office/officeart/2008/layout/HalfCircleOrganizationChart"/>
    <dgm:cxn modelId="{769EF94B-23FA-458D-931B-1E596EDB9593}" type="presOf" srcId="{2C4A9B21-6F8C-4044-94CE-C4A881260E18}" destId="{28328682-BDC6-448A-ADBE-5B449D3B3FAB}" srcOrd="0" destOrd="0" presId="urn:microsoft.com/office/officeart/2008/layout/HalfCircleOrganizationChart"/>
    <dgm:cxn modelId="{6DDEB54D-35A0-42B3-B784-8E1835A3D9AA}" type="presOf" srcId="{F1006992-CAC1-4718-92F6-E90A19354332}" destId="{6129806C-CB0C-4042-A04B-CCBD1FC44FB3}" srcOrd="0" destOrd="0" presId="urn:microsoft.com/office/officeart/2008/layout/HalfCircleOrganizationChart"/>
    <dgm:cxn modelId="{FB17C871-7E8D-4D63-8193-A7F241507068}" srcId="{5F58B0ED-8A5D-4BC9-BEA4-9818F5419F32}" destId="{2C4A9B21-6F8C-4044-94CE-C4A881260E18}" srcOrd="0" destOrd="0" parTransId="{08476B90-E7FF-466C-9E4F-6F29605E19F5}" sibTransId="{AE89AE0C-CF5D-4038-8976-A6A87E34F0BA}"/>
    <dgm:cxn modelId="{A21E6082-75C7-40BD-8FB9-28F9AB166ACC}" type="presOf" srcId="{F0EE620C-D5BC-445C-95FA-D39DB216BDDC}" destId="{9BCC1393-6091-4DDC-9F78-288564AAC0F5}" srcOrd="0" destOrd="0" presId="urn:microsoft.com/office/officeart/2008/layout/HalfCircleOrganizationChart"/>
    <dgm:cxn modelId="{D2EE2088-4700-473D-9C8A-A487186796FD}" type="presOf" srcId="{B7C93E8C-20D8-4631-99C7-FF20E4E322B2}" destId="{390079B7-3656-4320-B958-2E05C4864FA4}" srcOrd="0" destOrd="0" presId="urn:microsoft.com/office/officeart/2008/layout/HalfCircleOrganizationChart"/>
    <dgm:cxn modelId="{2727538F-BD96-48BD-B4BD-04BD5C511006}" type="presOf" srcId="{3C6F30CE-92AF-4605-8793-ECF0B54609C8}" destId="{4CEEC5F9-8FEC-4189-A51B-B05E60E6FB83}" srcOrd="0" destOrd="0" presId="urn:microsoft.com/office/officeart/2008/layout/HalfCircleOrganizationChart"/>
    <dgm:cxn modelId="{ACF93491-A574-4A88-8020-F46EDE8F4A43}" type="presOf" srcId="{E8C86395-75F4-4583-A6A9-6B473FB1B5FE}" destId="{78E99F20-613C-42D0-BCDD-D32E74C912AB}" srcOrd="1" destOrd="0" presId="urn:microsoft.com/office/officeart/2008/layout/HalfCircleOrganizationChart"/>
    <dgm:cxn modelId="{42C0F494-9E93-4827-AFEA-02FD32C8C337}" type="presOf" srcId="{5F58B0ED-8A5D-4BC9-BEA4-9818F5419F32}" destId="{7F495F22-3DC2-479B-8E7D-110F18B1A42D}" srcOrd="0" destOrd="0" presId="urn:microsoft.com/office/officeart/2008/layout/HalfCircleOrganizationChart"/>
    <dgm:cxn modelId="{DE516ED2-5FBE-4677-BDBF-4CFDC15AA346}" srcId="{2C4A9B21-6F8C-4044-94CE-C4A881260E18}" destId="{E8C86395-75F4-4583-A6A9-6B473FB1B5FE}" srcOrd="3" destOrd="0" parTransId="{F1006992-CAC1-4718-92F6-E90A19354332}" sibTransId="{2A19EFDF-8B93-453A-BD77-8D7F2B0D6173}"/>
    <dgm:cxn modelId="{8FD0F5D4-2DFF-453C-BA77-884A34C627A9}" srcId="{2C4A9B21-6F8C-4044-94CE-C4A881260E18}" destId="{F0EE620C-D5BC-445C-95FA-D39DB216BDDC}" srcOrd="1" destOrd="0" parTransId="{A59D1FCB-8D41-4347-B844-D264B0050A10}" sibTransId="{1FDAC110-C855-43DC-A7AE-926FBD308A8B}"/>
    <dgm:cxn modelId="{D2DC0CDA-F246-4223-8B07-E3EEE942467A}" type="presOf" srcId="{A59D1FCB-8D41-4347-B844-D264B0050A10}" destId="{EAAAA6AE-D83F-4BAA-B292-22EC84E1E03B}" srcOrd="0" destOrd="0" presId="urn:microsoft.com/office/officeart/2008/layout/HalfCircleOrganizationChart"/>
    <dgm:cxn modelId="{AFF899E7-2FF6-45A0-A7E3-97CCDF42FEBD}" srcId="{2C4A9B21-6F8C-4044-94CE-C4A881260E18}" destId="{B7C93E8C-20D8-4631-99C7-FF20E4E322B2}" srcOrd="0" destOrd="0" parTransId="{72CB4663-C73D-47A3-A71C-6C6A975D11A8}" sibTransId="{6D7565D5-979B-4DE9-9F1C-A5986A9EF353}"/>
    <dgm:cxn modelId="{9E6998FB-01E5-4C84-A00B-95041C9082DC}" type="presOf" srcId="{3C6F30CE-92AF-4605-8793-ECF0B54609C8}" destId="{76CAF053-5C9E-4A33-A8DE-625D09396D30}" srcOrd="1" destOrd="0" presId="urn:microsoft.com/office/officeart/2008/layout/HalfCircleOrganizationChart"/>
    <dgm:cxn modelId="{CCDA253D-B043-4B1E-B286-8B2F63378D4F}" type="presParOf" srcId="{7F495F22-3DC2-479B-8E7D-110F18B1A42D}" destId="{C0489D2F-6CB2-4C22-A4FE-303A9CD1512B}" srcOrd="0" destOrd="0" presId="urn:microsoft.com/office/officeart/2008/layout/HalfCircleOrganizationChart"/>
    <dgm:cxn modelId="{1AD19363-246D-45B6-98EC-500A679376D1}" type="presParOf" srcId="{C0489D2F-6CB2-4C22-A4FE-303A9CD1512B}" destId="{E65ACED8-72FF-4208-9D42-244645D22516}" srcOrd="0" destOrd="0" presId="urn:microsoft.com/office/officeart/2008/layout/HalfCircleOrganizationChart"/>
    <dgm:cxn modelId="{069A5DD9-40D9-46C3-A46B-B4419C2BF4E7}" type="presParOf" srcId="{E65ACED8-72FF-4208-9D42-244645D22516}" destId="{28328682-BDC6-448A-ADBE-5B449D3B3FAB}" srcOrd="0" destOrd="0" presId="urn:microsoft.com/office/officeart/2008/layout/HalfCircleOrganizationChart"/>
    <dgm:cxn modelId="{835E53F2-B459-4DB9-9EE2-880A18A36134}" type="presParOf" srcId="{E65ACED8-72FF-4208-9D42-244645D22516}" destId="{3A1ECCA4-6527-4B25-BBFF-04242EAEBD0C}" srcOrd="1" destOrd="0" presId="urn:microsoft.com/office/officeart/2008/layout/HalfCircleOrganizationChart"/>
    <dgm:cxn modelId="{5A377217-0349-42A3-B0AF-840DF57EBD34}" type="presParOf" srcId="{E65ACED8-72FF-4208-9D42-244645D22516}" destId="{9F609FD6-2B64-4B5F-97FA-E48062819407}" srcOrd="2" destOrd="0" presId="urn:microsoft.com/office/officeart/2008/layout/HalfCircleOrganizationChart"/>
    <dgm:cxn modelId="{0FC077A8-7279-4A10-89DE-1CD98884B962}" type="presParOf" srcId="{E65ACED8-72FF-4208-9D42-244645D22516}" destId="{66509BEA-B85D-45C1-AC6A-5DB368C5C725}" srcOrd="3" destOrd="0" presId="urn:microsoft.com/office/officeart/2008/layout/HalfCircleOrganizationChart"/>
    <dgm:cxn modelId="{D4203604-8E53-4CC9-B973-80D99C438A82}" type="presParOf" srcId="{C0489D2F-6CB2-4C22-A4FE-303A9CD1512B}" destId="{2D162C34-08DC-4B49-B9D3-965036CACB2A}" srcOrd="1" destOrd="0" presId="urn:microsoft.com/office/officeart/2008/layout/HalfCircleOrganizationChart"/>
    <dgm:cxn modelId="{BF443319-4282-4A99-81AF-B592903A6C5A}" type="presParOf" srcId="{2D162C34-08DC-4B49-B9D3-965036CACB2A}" destId="{85296048-4846-4BDC-AE98-A30DCA089184}" srcOrd="0" destOrd="0" presId="urn:microsoft.com/office/officeart/2008/layout/HalfCircleOrganizationChart"/>
    <dgm:cxn modelId="{8C3B4322-5282-4E32-8599-772EC7DF5775}" type="presParOf" srcId="{2D162C34-08DC-4B49-B9D3-965036CACB2A}" destId="{77CCB6F1-3FE2-4B7A-A559-F59B4F44B5FC}" srcOrd="1" destOrd="0" presId="urn:microsoft.com/office/officeart/2008/layout/HalfCircleOrganizationChart"/>
    <dgm:cxn modelId="{ABDE93B1-13EE-4267-9273-F60FF1E40019}" type="presParOf" srcId="{77CCB6F1-3FE2-4B7A-A559-F59B4F44B5FC}" destId="{F5A5996E-50DA-45E6-BFF9-0348F0FDF2CC}" srcOrd="0" destOrd="0" presId="urn:microsoft.com/office/officeart/2008/layout/HalfCircleOrganizationChart"/>
    <dgm:cxn modelId="{9983DFE9-7204-4431-8DAA-D25B2C965847}" type="presParOf" srcId="{F5A5996E-50DA-45E6-BFF9-0348F0FDF2CC}" destId="{390079B7-3656-4320-B958-2E05C4864FA4}" srcOrd="0" destOrd="0" presId="urn:microsoft.com/office/officeart/2008/layout/HalfCircleOrganizationChart"/>
    <dgm:cxn modelId="{A49311F6-E5F9-4F92-9732-0CB56AA8E36F}" type="presParOf" srcId="{F5A5996E-50DA-45E6-BFF9-0348F0FDF2CC}" destId="{46B89569-B61C-4E62-9043-D1DB75C9EA75}" srcOrd="1" destOrd="0" presId="urn:microsoft.com/office/officeart/2008/layout/HalfCircleOrganizationChart"/>
    <dgm:cxn modelId="{EB94FB7E-B3FB-4C5C-BC1F-AC578468D0AA}" type="presParOf" srcId="{F5A5996E-50DA-45E6-BFF9-0348F0FDF2CC}" destId="{D763D097-5C5A-495A-A7A4-EE24C06FE504}" srcOrd="2" destOrd="0" presId="urn:microsoft.com/office/officeart/2008/layout/HalfCircleOrganizationChart"/>
    <dgm:cxn modelId="{569DFFD4-085D-42BD-B1B6-5925E3572317}" type="presParOf" srcId="{F5A5996E-50DA-45E6-BFF9-0348F0FDF2CC}" destId="{70030C88-1FE8-48FD-BC0D-0553BD299B3C}" srcOrd="3" destOrd="0" presId="urn:microsoft.com/office/officeart/2008/layout/HalfCircleOrganizationChart"/>
    <dgm:cxn modelId="{D84A3408-B23A-4725-A93B-2BE227930190}" type="presParOf" srcId="{77CCB6F1-3FE2-4B7A-A559-F59B4F44B5FC}" destId="{417C0FCA-C932-495F-A0C7-24EB61E2D179}" srcOrd="1" destOrd="0" presId="urn:microsoft.com/office/officeart/2008/layout/HalfCircleOrganizationChart"/>
    <dgm:cxn modelId="{2FAB3A0B-A5E8-4A60-9855-D7B174D51374}" type="presParOf" srcId="{77CCB6F1-3FE2-4B7A-A559-F59B4F44B5FC}" destId="{7254AA13-2D62-4B77-8BB9-EC8C73D37D4B}" srcOrd="2" destOrd="0" presId="urn:microsoft.com/office/officeart/2008/layout/HalfCircleOrganizationChart"/>
    <dgm:cxn modelId="{47366555-FE3C-47F7-B04F-8F7D9804F449}" type="presParOf" srcId="{2D162C34-08DC-4B49-B9D3-965036CACB2A}" destId="{EAAAA6AE-D83F-4BAA-B292-22EC84E1E03B}" srcOrd="2" destOrd="0" presId="urn:microsoft.com/office/officeart/2008/layout/HalfCircleOrganizationChart"/>
    <dgm:cxn modelId="{4BE557F7-9DAD-4321-91C4-CCC8ED84D71D}" type="presParOf" srcId="{2D162C34-08DC-4B49-B9D3-965036CACB2A}" destId="{BBDE3905-998F-4110-A1D6-8286E38BDC26}" srcOrd="3" destOrd="0" presId="urn:microsoft.com/office/officeart/2008/layout/HalfCircleOrganizationChart"/>
    <dgm:cxn modelId="{E7922051-3953-4566-AAA6-69CC4E84EA81}" type="presParOf" srcId="{BBDE3905-998F-4110-A1D6-8286E38BDC26}" destId="{4B14DC9B-09D3-4FC1-85FA-82224A8A9E7F}" srcOrd="0" destOrd="0" presId="urn:microsoft.com/office/officeart/2008/layout/HalfCircleOrganizationChart"/>
    <dgm:cxn modelId="{92409262-0082-49EA-9E33-A571C8A37913}" type="presParOf" srcId="{4B14DC9B-09D3-4FC1-85FA-82224A8A9E7F}" destId="{9BCC1393-6091-4DDC-9F78-288564AAC0F5}" srcOrd="0" destOrd="0" presId="urn:microsoft.com/office/officeart/2008/layout/HalfCircleOrganizationChart"/>
    <dgm:cxn modelId="{410EF27F-4277-4C8B-AA8C-8D78FB3108B2}" type="presParOf" srcId="{4B14DC9B-09D3-4FC1-85FA-82224A8A9E7F}" destId="{BB049CEB-84F4-45F9-95EA-8A7CB333D139}" srcOrd="1" destOrd="0" presId="urn:microsoft.com/office/officeart/2008/layout/HalfCircleOrganizationChart"/>
    <dgm:cxn modelId="{E29D4196-B02C-4EF7-A260-E4000C863DE5}" type="presParOf" srcId="{4B14DC9B-09D3-4FC1-85FA-82224A8A9E7F}" destId="{EAF3A1AA-7F0C-4457-BCBE-EE632BF87C23}" srcOrd="2" destOrd="0" presId="urn:microsoft.com/office/officeart/2008/layout/HalfCircleOrganizationChart"/>
    <dgm:cxn modelId="{888B53B0-6FFB-4661-8266-A352C56BDD78}" type="presParOf" srcId="{4B14DC9B-09D3-4FC1-85FA-82224A8A9E7F}" destId="{C9EED79E-A825-4AE6-A5FD-C77E821E312A}" srcOrd="3" destOrd="0" presId="urn:microsoft.com/office/officeart/2008/layout/HalfCircleOrganizationChart"/>
    <dgm:cxn modelId="{392EB0F3-583B-4DBA-AA8D-50B0FD54D735}" type="presParOf" srcId="{BBDE3905-998F-4110-A1D6-8286E38BDC26}" destId="{F9545AE1-0483-433D-A167-37768467B450}" srcOrd="1" destOrd="0" presId="urn:microsoft.com/office/officeart/2008/layout/HalfCircleOrganizationChart"/>
    <dgm:cxn modelId="{73B57FCE-66C3-48F7-BE0A-02371576157D}" type="presParOf" srcId="{BBDE3905-998F-4110-A1D6-8286E38BDC26}" destId="{E0530DD8-7576-4B6A-8A22-D36B33151479}" srcOrd="2" destOrd="0" presId="urn:microsoft.com/office/officeart/2008/layout/HalfCircleOrganizationChart"/>
    <dgm:cxn modelId="{D27C872B-7458-4126-812C-F51AB3C5BFF1}" type="presParOf" srcId="{2D162C34-08DC-4B49-B9D3-965036CACB2A}" destId="{95071E4D-6F2F-42EF-9008-192844B415AC}" srcOrd="4" destOrd="0" presId="urn:microsoft.com/office/officeart/2008/layout/HalfCircleOrganizationChart"/>
    <dgm:cxn modelId="{F4FEF1EA-78E2-4D3A-99E8-92AAAD87EEC1}" type="presParOf" srcId="{2D162C34-08DC-4B49-B9D3-965036CACB2A}" destId="{D0A0A1DC-BA09-4142-BE24-50D55B190AF8}" srcOrd="5" destOrd="0" presId="urn:microsoft.com/office/officeart/2008/layout/HalfCircleOrganizationChart"/>
    <dgm:cxn modelId="{EE45124F-5692-4D1B-8A18-6DFEE5F5B0FA}" type="presParOf" srcId="{D0A0A1DC-BA09-4142-BE24-50D55B190AF8}" destId="{4FFFC82C-53A2-48DE-8E72-4488DB6C7860}" srcOrd="0" destOrd="0" presId="urn:microsoft.com/office/officeart/2008/layout/HalfCircleOrganizationChart"/>
    <dgm:cxn modelId="{09EBD828-719B-43F3-95D4-D1D69A20CA40}" type="presParOf" srcId="{4FFFC82C-53A2-48DE-8E72-4488DB6C7860}" destId="{4CEEC5F9-8FEC-4189-A51B-B05E60E6FB83}" srcOrd="0" destOrd="0" presId="urn:microsoft.com/office/officeart/2008/layout/HalfCircleOrganizationChart"/>
    <dgm:cxn modelId="{A0FF3F1B-4357-4AEA-ABD5-1D596B8E3C30}" type="presParOf" srcId="{4FFFC82C-53A2-48DE-8E72-4488DB6C7860}" destId="{064F73AC-6D38-4A54-B402-34117C852B8A}" srcOrd="1" destOrd="0" presId="urn:microsoft.com/office/officeart/2008/layout/HalfCircleOrganizationChart"/>
    <dgm:cxn modelId="{F093BFD3-963D-4C7A-A1F3-2E0A374FD95F}" type="presParOf" srcId="{4FFFC82C-53A2-48DE-8E72-4488DB6C7860}" destId="{9695AF2B-D18B-4524-AC92-98564A7AA0CD}" srcOrd="2" destOrd="0" presId="urn:microsoft.com/office/officeart/2008/layout/HalfCircleOrganizationChart"/>
    <dgm:cxn modelId="{5A949443-BFA1-444E-A3AD-FDAA32D3506E}" type="presParOf" srcId="{4FFFC82C-53A2-48DE-8E72-4488DB6C7860}" destId="{76CAF053-5C9E-4A33-A8DE-625D09396D30}" srcOrd="3" destOrd="0" presId="urn:microsoft.com/office/officeart/2008/layout/HalfCircleOrganizationChart"/>
    <dgm:cxn modelId="{2616BCFB-32FC-485F-9AB8-29D9BEB6D2BD}" type="presParOf" srcId="{D0A0A1DC-BA09-4142-BE24-50D55B190AF8}" destId="{BD3D3B80-E6A5-41B9-B517-E19160B7FDE8}" srcOrd="1" destOrd="0" presId="urn:microsoft.com/office/officeart/2008/layout/HalfCircleOrganizationChart"/>
    <dgm:cxn modelId="{CB9B0B77-5F86-4636-B093-00A2B3E9167E}" type="presParOf" srcId="{D0A0A1DC-BA09-4142-BE24-50D55B190AF8}" destId="{1B07642B-9F90-4886-B8DE-1F4D015F1B22}" srcOrd="2" destOrd="0" presId="urn:microsoft.com/office/officeart/2008/layout/HalfCircleOrganizationChart"/>
    <dgm:cxn modelId="{245E5806-7F55-438B-A692-848EF3FF90CF}" type="presParOf" srcId="{2D162C34-08DC-4B49-B9D3-965036CACB2A}" destId="{6129806C-CB0C-4042-A04B-CCBD1FC44FB3}" srcOrd="6" destOrd="0" presId="urn:microsoft.com/office/officeart/2008/layout/HalfCircleOrganizationChart"/>
    <dgm:cxn modelId="{0A8B6252-76AC-45C6-8187-E3090E7B2160}" type="presParOf" srcId="{2D162C34-08DC-4B49-B9D3-965036CACB2A}" destId="{ED6C379B-A461-4649-8D6B-9B4945373334}" srcOrd="7" destOrd="0" presId="urn:microsoft.com/office/officeart/2008/layout/HalfCircleOrganizationChart"/>
    <dgm:cxn modelId="{9ED0020B-0A8A-42D0-A4E4-73B2AC224665}" type="presParOf" srcId="{ED6C379B-A461-4649-8D6B-9B4945373334}" destId="{CE5584AE-5432-41D3-A678-9AAED1234D0A}" srcOrd="0" destOrd="0" presId="urn:microsoft.com/office/officeart/2008/layout/HalfCircleOrganizationChart"/>
    <dgm:cxn modelId="{CE735AEB-3D31-43A1-B37D-286FF731EAB2}" type="presParOf" srcId="{CE5584AE-5432-41D3-A678-9AAED1234D0A}" destId="{7A18E901-997B-4623-A07B-FADD8AB6BB45}" srcOrd="0" destOrd="0" presId="urn:microsoft.com/office/officeart/2008/layout/HalfCircleOrganizationChart"/>
    <dgm:cxn modelId="{BEB3605D-A2FF-4FD0-A9CD-557BE5662386}" type="presParOf" srcId="{CE5584AE-5432-41D3-A678-9AAED1234D0A}" destId="{2AC05CA3-27A4-430B-9E8E-10DECFF13E39}" srcOrd="1" destOrd="0" presId="urn:microsoft.com/office/officeart/2008/layout/HalfCircleOrganizationChart"/>
    <dgm:cxn modelId="{CD2ABEC4-AC0F-4F88-986A-B908997C55AC}" type="presParOf" srcId="{CE5584AE-5432-41D3-A678-9AAED1234D0A}" destId="{E1ADFA6F-CD90-4436-B3EB-6B90EDEB0E65}" srcOrd="2" destOrd="0" presId="urn:microsoft.com/office/officeart/2008/layout/HalfCircleOrganizationChart"/>
    <dgm:cxn modelId="{F323286D-713A-4ACD-BB03-9499AA334F08}" type="presParOf" srcId="{CE5584AE-5432-41D3-A678-9AAED1234D0A}" destId="{78E99F20-613C-42D0-BCDD-D32E74C912AB}" srcOrd="3" destOrd="0" presId="urn:microsoft.com/office/officeart/2008/layout/HalfCircleOrganizationChart"/>
    <dgm:cxn modelId="{76874A04-4AAB-4107-9CBE-5C711258D625}" type="presParOf" srcId="{ED6C379B-A461-4649-8D6B-9B4945373334}" destId="{FB0663F2-E42E-42C7-B5B2-9D658326BFAE}" srcOrd="1" destOrd="0" presId="urn:microsoft.com/office/officeart/2008/layout/HalfCircleOrganizationChart"/>
    <dgm:cxn modelId="{E8E02D8B-EEAA-4957-99A2-8FE29977A745}" type="presParOf" srcId="{ED6C379B-A461-4649-8D6B-9B4945373334}" destId="{5097B13A-5700-4BCC-847F-00D36380179C}" srcOrd="2" destOrd="0" presId="urn:microsoft.com/office/officeart/2008/layout/HalfCircleOrganizationChart"/>
    <dgm:cxn modelId="{E2DDEE6B-9E60-4417-8D66-C9CB9C1606EC}" type="presParOf" srcId="{C0489D2F-6CB2-4C22-A4FE-303A9CD1512B}" destId="{26FBE8BF-336A-476E-BC6A-78B76753A37C}"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B5BB957-8B52-434E-8AD3-D6E35B105FE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4DA7E4EB-C228-4478-A858-F20BE3A48FBB}">
      <dgm:prSet/>
      <dgm:spPr/>
      <dgm:t>
        <a:bodyPr/>
        <a:lstStyle/>
        <a:p>
          <a:r>
            <a:rPr lang="cs-CZ" b="0"/>
            <a:t>Pracovní poměr může dále skončit:</a:t>
          </a:r>
          <a:endParaRPr lang="cs-CZ"/>
        </a:p>
      </dgm:t>
    </dgm:pt>
    <dgm:pt modelId="{06F2FB56-9ADD-4C02-AD38-2684860664EB}" type="parTrans" cxnId="{FE124E83-5BD4-46A6-A9FC-FA4274572C9B}">
      <dgm:prSet/>
      <dgm:spPr/>
      <dgm:t>
        <a:bodyPr/>
        <a:lstStyle/>
        <a:p>
          <a:endParaRPr lang="cs-CZ"/>
        </a:p>
      </dgm:t>
    </dgm:pt>
    <dgm:pt modelId="{8CD1B566-20E5-478A-B47A-EF6FF77FA1A1}" type="sibTrans" cxnId="{FE124E83-5BD4-46A6-A9FC-FA4274572C9B}">
      <dgm:prSet/>
      <dgm:spPr/>
      <dgm:t>
        <a:bodyPr/>
        <a:lstStyle/>
        <a:p>
          <a:endParaRPr lang="cs-CZ"/>
        </a:p>
      </dgm:t>
    </dgm:pt>
    <dgm:pt modelId="{AA4F065B-6D10-4FF1-8FDF-75FFCBFFDE37}">
      <dgm:prSet/>
      <dgm:spPr/>
      <dgm:t>
        <a:bodyPr/>
        <a:lstStyle/>
        <a:p>
          <a:r>
            <a:rPr lang="cs-CZ" b="0" dirty="0"/>
            <a:t>Uplynutím sjednané doby</a:t>
          </a:r>
        </a:p>
      </dgm:t>
    </dgm:pt>
    <dgm:pt modelId="{2246E03C-BC31-470B-9049-26A6D845F1C2}" type="parTrans" cxnId="{0247450C-CF0D-4B36-BA1C-641E71573FA6}">
      <dgm:prSet/>
      <dgm:spPr/>
      <dgm:t>
        <a:bodyPr/>
        <a:lstStyle/>
        <a:p>
          <a:endParaRPr lang="cs-CZ"/>
        </a:p>
      </dgm:t>
    </dgm:pt>
    <dgm:pt modelId="{EC1E44AB-242E-4AE5-ABAF-F7E6AED7D243}" type="sibTrans" cxnId="{0247450C-CF0D-4B36-BA1C-641E71573FA6}">
      <dgm:prSet/>
      <dgm:spPr/>
      <dgm:t>
        <a:bodyPr/>
        <a:lstStyle/>
        <a:p>
          <a:endParaRPr lang="cs-CZ"/>
        </a:p>
      </dgm:t>
    </dgm:pt>
    <dgm:pt modelId="{02700FA3-F8ED-4AED-90FA-5C23D61F5F4A}">
      <dgm:prSet/>
      <dgm:spPr/>
      <dgm:t>
        <a:bodyPr/>
        <a:lstStyle/>
        <a:p>
          <a:r>
            <a:rPr lang="cs-CZ" b="0" dirty="0"/>
            <a:t>Smrtí zaměstnance</a:t>
          </a:r>
        </a:p>
      </dgm:t>
    </dgm:pt>
    <dgm:pt modelId="{E391E480-7F38-46FE-BC8D-5823AFA52F98}" type="parTrans" cxnId="{69222926-828E-41CF-9469-1136D490C5B9}">
      <dgm:prSet/>
      <dgm:spPr/>
      <dgm:t>
        <a:bodyPr/>
        <a:lstStyle/>
        <a:p>
          <a:endParaRPr lang="cs-CZ"/>
        </a:p>
      </dgm:t>
    </dgm:pt>
    <dgm:pt modelId="{B1F7B21A-5AA5-4880-9DA9-46DA6133FAD5}" type="sibTrans" cxnId="{69222926-828E-41CF-9469-1136D490C5B9}">
      <dgm:prSet/>
      <dgm:spPr/>
      <dgm:t>
        <a:bodyPr/>
        <a:lstStyle/>
        <a:p>
          <a:endParaRPr lang="cs-CZ"/>
        </a:p>
      </dgm:t>
    </dgm:pt>
    <dgm:pt modelId="{9CA1ABFC-94B7-4F3D-8E6F-9FF93B748DA6}">
      <dgm:prSet/>
      <dgm:spPr/>
      <dgm:t>
        <a:bodyPr/>
        <a:lstStyle/>
        <a:p>
          <a:r>
            <a:rPr lang="cs-CZ" b="0" dirty="0"/>
            <a:t>U Cizinců – skončením pobytu v ČR, vyhoštěním, skončením povolení k zaměstnání</a:t>
          </a:r>
        </a:p>
      </dgm:t>
    </dgm:pt>
    <dgm:pt modelId="{BEDE695A-6232-480C-AF85-08D55FE9C523}" type="parTrans" cxnId="{9DC2019B-1D96-4217-9BD7-59DCE58295C9}">
      <dgm:prSet/>
      <dgm:spPr/>
      <dgm:t>
        <a:bodyPr/>
        <a:lstStyle/>
        <a:p>
          <a:endParaRPr lang="cs-CZ"/>
        </a:p>
      </dgm:t>
    </dgm:pt>
    <dgm:pt modelId="{E22D165D-6AED-40F3-99F0-0C707E2FF6F3}" type="sibTrans" cxnId="{9DC2019B-1D96-4217-9BD7-59DCE58295C9}">
      <dgm:prSet/>
      <dgm:spPr/>
      <dgm:t>
        <a:bodyPr/>
        <a:lstStyle/>
        <a:p>
          <a:endParaRPr lang="cs-CZ"/>
        </a:p>
      </dgm:t>
    </dgm:pt>
    <dgm:pt modelId="{F58843A7-20ED-4826-8A7E-B9A65EAB4FD2}" type="pres">
      <dgm:prSet presAssocID="{EB5BB957-8B52-434E-8AD3-D6E35B105FE9}" presName="Name0" presStyleCnt="0">
        <dgm:presLayoutVars>
          <dgm:dir/>
          <dgm:animLvl val="lvl"/>
          <dgm:resizeHandles val="exact"/>
        </dgm:presLayoutVars>
      </dgm:prSet>
      <dgm:spPr/>
    </dgm:pt>
    <dgm:pt modelId="{5784238E-7287-4541-AB9B-0C5FC9FF07A6}" type="pres">
      <dgm:prSet presAssocID="{4DA7E4EB-C228-4478-A858-F20BE3A48FBB}" presName="linNode" presStyleCnt="0"/>
      <dgm:spPr/>
    </dgm:pt>
    <dgm:pt modelId="{2F740BF1-5E4C-4C24-BB45-47A63EE44AB5}" type="pres">
      <dgm:prSet presAssocID="{4DA7E4EB-C228-4478-A858-F20BE3A48FBB}" presName="parentText" presStyleLbl="node1" presStyleIdx="0" presStyleCnt="1">
        <dgm:presLayoutVars>
          <dgm:chMax val="1"/>
          <dgm:bulletEnabled val="1"/>
        </dgm:presLayoutVars>
      </dgm:prSet>
      <dgm:spPr/>
    </dgm:pt>
    <dgm:pt modelId="{EC3334B2-257C-40F9-9F82-DA68850CD012}" type="pres">
      <dgm:prSet presAssocID="{4DA7E4EB-C228-4478-A858-F20BE3A48FBB}" presName="descendantText" presStyleLbl="alignAccFollowNode1" presStyleIdx="0" presStyleCnt="1">
        <dgm:presLayoutVars>
          <dgm:bulletEnabled val="1"/>
        </dgm:presLayoutVars>
      </dgm:prSet>
      <dgm:spPr/>
    </dgm:pt>
  </dgm:ptLst>
  <dgm:cxnLst>
    <dgm:cxn modelId="{0247450C-CF0D-4B36-BA1C-641E71573FA6}" srcId="{4DA7E4EB-C228-4478-A858-F20BE3A48FBB}" destId="{AA4F065B-6D10-4FF1-8FDF-75FFCBFFDE37}" srcOrd="0" destOrd="0" parTransId="{2246E03C-BC31-470B-9049-26A6D845F1C2}" sibTransId="{EC1E44AB-242E-4AE5-ABAF-F7E6AED7D243}"/>
    <dgm:cxn modelId="{69222926-828E-41CF-9469-1136D490C5B9}" srcId="{4DA7E4EB-C228-4478-A858-F20BE3A48FBB}" destId="{02700FA3-F8ED-4AED-90FA-5C23D61F5F4A}" srcOrd="1" destOrd="0" parTransId="{E391E480-7F38-46FE-BC8D-5823AFA52F98}" sibTransId="{B1F7B21A-5AA5-4880-9DA9-46DA6133FAD5}"/>
    <dgm:cxn modelId="{3E8C5065-2C50-4819-B8D0-D65F9360C07F}" type="presOf" srcId="{9CA1ABFC-94B7-4F3D-8E6F-9FF93B748DA6}" destId="{EC3334B2-257C-40F9-9F82-DA68850CD012}" srcOrd="0" destOrd="2" presId="urn:microsoft.com/office/officeart/2005/8/layout/vList5"/>
    <dgm:cxn modelId="{FE124E83-5BD4-46A6-A9FC-FA4274572C9B}" srcId="{EB5BB957-8B52-434E-8AD3-D6E35B105FE9}" destId="{4DA7E4EB-C228-4478-A858-F20BE3A48FBB}" srcOrd="0" destOrd="0" parTransId="{06F2FB56-9ADD-4C02-AD38-2684860664EB}" sibTransId="{8CD1B566-20E5-478A-B47A-EF6FF77FA1A1}"/>
    <dgm:cxn modelId="{8B41C48A-452A-4C04-820F-B0A182D75E2F}" type="presOf" srcId="{AA4F065B-6D10-4FF1-8FDF-75FFCBFFDE37}" destId="{EC3334B2-257C-40F9-9F82-DA68850CD012}" srcOrd="0" destOrd="0" presId="urn:microsoft.com/office/officeart/2005/8/layout/vList5"/>
    <dgm:cxn modelId="{9DC2019B-1D96-4217-9BD7-59DCE58295C9}" srcId="{4DA7E4EB-C228-4478-A858-F20BE3A48FBB}" destId="{9CA1ABFC-94B7-4F3D-8E6F-9FF93B748DA6}" srcOrd="2" destOrd="0" parTransId="{BEDE695A-6232-480C-AF85-08D55FE9C523}" sibTransId="{E22D165D-6AED-40F3-99F0-0C707E2FF6F3}"/>
    <dgm:cxn modelId="{244BCDA2-70A8-4709-A9CF-6CD5804995CA}" type="presOf" srcId="{02700FA3-F8ED-4AED-90FA-5C23D61F5F4A}" destId="{EC3334B2-257C-40F9-9F82-DA68850CD012}" srcOrd="0" destOrd="1" presId="urn:microsoft.com/office/officeart/2005/8/layout/vList5"/>
    <dgm:cxn modelId="{A5AEDBB1-D141-4608-8D41-EBFB64EE7689}" type="presOf" srcId="{EB5BB957-8B52-434E-8AD3-D6E35B105FE9}" destId="{F58843A7-20ED-4826-8A7E-B9A65EAB4FD2}" srcOrd="0" destOrd="0" presId="urn:microsoft.com/office/officeart/2005/8/layout/vList5"/>
    <dgm:cxn modelId="{069DE8FB-9C48-45F7-A24A-D620D4E23F61}" type="presOf" srcId="{4DA7E4EB-C228-4478-A858-F20BE3A48FBB}" destId="{2F740BF1-5E4C-4C24-BB45-47A63EE44AB5}" srcOrd="0" destOrd="0" presId="urn:microsoft.com/office/officeart/2005/8/layout/vList5"/>
    <dgm:cxn modelId="{5D86E29F-2E48-4FB3-9AB2-AB1C07DFEE9C}" type="presParOf" srcId="{F58843A7-20ED-4826-8A7E-B9A65EAB4FD2}" destId="{5784238E-7287-4541-AB9B-0C5FC9FF07A6}" srcOrd="0" destOrd="0" presId="urn:microsoft.com/office/officeart/2005/8/layout/vList5"/>
    <dgm:cxn modelId="{9C2F61E2-7B48-42F2-8EC3-DA62ED7A85CA}" type="presParOf" srcId="{5784238E-7287-4541-AB9B-0C5FC9FF07A6}" destId="{2F740BF1-5E4C-4C24-BB45-47A63EE44AB5}" srcOrd="0" destOrd="0" presId="urn:microsoft.com/office/officeart/2005/8/layout/vList5"/>
    <dgm:cxn modelId="{35C795DB-6271-4770-9419-33D88EBC571D}" type="presParOf" srcId="{5784238E-7287-4541-AB9B-0C5FC9FF07A6}" destId="{EC3334B2-257C-40F9-9F82-DA68850CD01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DE49D6-020B-4574-8844-38DDBFA81EDA}"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D22AE27-27D5-49C1-9F52-8EFC36C97676}">
      <dgm:prSet/>
      <dgm:spPr/>
      <dgm:t>
        <a:bodyPr/>
        <a:lstStyle/>
        <a:p>
          <a:r>
            <a:rPr lang="cs-CZ" b="0"/>
            <a:t>pracovní poměr </a:t>
          </a:r>
          <a:r>
            <a:rPr lang="cs-CZ" b="1"/>
            <a:t>končí sjednaným dnem</a:t>
          </a:r>
          <a:endParaRPr lang="cs-CZ"/>
        </a:p>
      </dgm:t>
    </dgm:pt>
    <dgm:pt modelId="{6ED4166B-361E-4DA2-AB78-3C22243E5934}" type="parTrans" cxnId="{47159906-47AA-4481-95AF-14642F7879B4}">
      <dgm:prSet/>
      <dgm:spPr/>
      <dgm:t>
        <a:bodyPr/>
        <a:lstStyle/>
        <a:p>
          <a:endParaRPr lang="cs-CZ"/>
        </a:p>
      </dgm:t>
    </dgm:pt>
    <dgm:pt modelId="{69A714C4-AAF6-40FC-B1C5-91BE007EFB7D}" type="sibTrans" cxnId="{47159906-47AA-4481-95AF-14642F7879B4}">
      <dgm:prSet/>
      <dgm:spPr/>
      <dgm:t>
        <a:bodyPr/>
        <a:lstStyle/>
        <a:p>
          <a:endParaRPr lang="cs-CZ"/>
        </a:p>
      </dgm:t>
    </dgm:pt>
    <dgm:pt modelId="{405CB944-050C-4AA3-9AFF-D3254A6757D9}">
      <dgm:prSet/>
      <dgm:spPr/>
      <dgm:t>
        <a:bodyPr/>
        <a:lstStyle/>
        <a:p>
          <a:r>
            <a:rPr lang="cs-CZ" b="0"/>
            <a:t>musí mít </a:t>
          </a:r>
          <a:r>
            <a:rPr lang="cs-CZ" b="1"/>
            <a:t>písemnou formu</a:t>
          </a:r>
          <a:endParaRPr lang="cs-CZ"/>
        </a:p>
      </dgm:t>
    </dgm:pt>
    <dgm:pt modelId="{33C1D880-5D9F-4749-B2A6-04EBAACE93CD}" type="parTrans" cxnId="{823BF5BF-41E1-4990-A73F-C18AAA78976C}">
      <dgm:prSet/>
      <dgm:spPr/>
      <dgm:t>
        <a:bodyPr/>
        <a:lstStyle/>
        <a:p>
          <a:endParaRPr lang="cs-CZ"/>
        </a:p>
      </dgm:t>
    </dgm:pt>
    <dgm:pt modelId="{8D9ADF22-DC7A-4885-91DA-417E860FC936}" type="sibTrans" cxnId="{823BF5BF-41E1-4990-A73F-C18AAA78976C}">
      <dgm:prSet/>
      <dgm:spPr/>
      <dgm:t>
        <a:bodyPr/>
        <a:lstStyle/>
        <a:p>
          <a:endParaRPr lang="cs-CZ"/>
        </a:p>
      </dgm:t>
    </dgm:pt>
    <dgm:pt modelId="{1C647038-ECFE-4216-8B2E-0C8149E5234B}">
      <dgm:prSet/>
      <dgm:spPr/>
      <dgm:t>
        <a:bodyPr/>
        <a:lstStyle/>
        <a:p>
          <a:r>
            <a:rPr lang="cs-CZ" b="0" dirty="0"/>
            <a:t>každá smluvní strana musí obdržet jedno vyhotovení oboustranně podepsané dohody o rozvázání pracovního poměru</a:t>
          </a:r>
          <a:endParaRPr lang="cs-CZ" dirty="0"/>
        </a:p>
      </dgm:t>
    </dgm:pt>
    <dgm:pt modelId="{E5465DA2-65F5-4C54-8F33-FAADB3D2B4A6}" type="parTrans" cxnId="{F71D5B7A-1FD2-4552-BA26-ECFA63D4CD25}">
      <dgm:prSet/>
      <dgm:spPr/>
      <dgm:t>
        <a:bodyPr/>
        <a:lstStyle/>
        <a:p>
          <a:endParaRPr lang="cs-CZ"/>
        </a:p>
      </dgm:t>
    </dgm:pt>
    <dgm:pt modelId="{B4B73317-0DB8-4D73-9F1A-59A60B040D53}" type="sibTrans" cxnId="{F71D5B7A-1FD2-4552-BA26-ECFA63D4CD25}">
      <dgm:prSet/>
      <dgm:spPr/>
      <dgm:t>
        <a:bodyPr/>
        <a:lstStyle/>
        <a:p>
          <a:endParaRPr lang="cs-CZ"/>
        </a:p>
      </dgm:t>
    </dgm:pt>
    <dgm:pt modelId="{A4116F2F-6569-4261-9D2C-17C7A2F8C7CE}" type="pres">
      <dgm:prSet presAssocID="{C8DE49D6-020B-4574-8844-38DDBFA81EDA}" presName="linear" presStyleCnt="0">
        <dgm:presLayoutVars>
          <dgm:animLvl val="lvl"/>
          <dgm:resizeHandles val="exact"/>
        </dgm:presLayoutVars>
      </dgm:prSet>
      <dgm:spPr/>
    </dgm:pt>
    <dgm:pt modelId="{D29EC6C9-27F1-4D63-905F-3F937DF001E1}" type="pres">
      <dgm:prSet presAssocID="{FD22AE27-27D5-49C1-9F52-8EFC36C97676}" presName="parentText" presStyleLbl="node1" presStyleIdx="0" presStyleCnt="3">
        <dgm:presLayoutVars>
          <dgm:chMax val="0"/>
          <dgm:bulletEnabled val="1"/>
        </dgm:presLayoutVars>
      </dgm:prSet>
      <dgm:spPr/>
    </dgm:pt>
    <dgm:pt modelId="{678F5E14-5EF4-4681-BC33-16301DF3A34E}" type="pres">
      <dgm:prSet presAssocID="{69A714C4-AAF6-40FC-B1C5-91BE007EFB7D}" presName="spacer" presStyleCnt="0"/>
      <dgm:spPr/>
    </dgm:pt>
    <dgm:pt modelId="{037A956C-92A5-4A78-8BCB-DE642A523893}" type="pres">
      <dgm:prSet presAssocID="{405CB944-050C-4AA3-9AFF-D3254A6757D9}" presName="parentText" presStyleLbl="node1" presStyleIdx="1" presStyleCnt="3">
        <dgm:presLayoutVars>
          <dgm:chMax val="0"/>
          <dgm:bulletEnabled val="1"/>
        </dgm:presLayoutVars>
      </dgm:prSet>
      <dgm:spPr/>
    </dgm:pt>
    <dgm:pt modelId="{CD2D299E-6041-4329-9980-E21C546F0A02}" type="pres">
      <dgm:prSet presAssocID="{8D9ADF22-DC7A-4885-91DA-417E860FC936}" presName="spacer" presStyleCnt="0"/>
      <dgm:spPr/>
    </dgm:pt>
    <dgm:pt modelId="{176F3C84-EE71-4FDA-B6CF-B1E0B396BCFC}" type="pres">
      <dgm:prSet presAssocID="{1C647038-ECFE-4216-8B2E-0C8149E5234B}" presName="parentText" presStyleLbl="node1" presStyleIdx="2" presStyleCnt="3">
        <dgm:presLayoutVars>
          <dgm:chMax val="0"/>
          <dgm:bulletEnabled val="1"/>
        </dgm:presLayoutVars>
      </dgm:prSet>
      <dgm:spPr/>
    </dgm:pt>
  </dgm:ptLst>
  <dgm:cxnLst>
    <dgm:cxn modelId="{47159906-47AA-4481-95AF-14642F7879B4}" srcId="{C8DE49D6-020B-4574-8844-38DDBFA81EDA}" destId="{FD22AE27-27D5-49C1-9F52-8EFC36C97676}" srcOrd="0" destOrd="0" parTransId="{6ED4166B-361E-4DA2-AB78-3C22243E5934}" sibTransId="{69A714C4-AAF6-40FC-B1C5-91BE007EFB7D}"/>
    <dgm:cxn modelId="{D35E6A44-E76C-4075-A178-81DC50CA0BB3}" type="presOf" srcId="{FD22AE27-27D5-49C1-9F52-8EFC36C97676}" destId="{D29EC6C9-27F1-4D63-905F-3F937DF001E1}" srcOrd="0" destOrd="0" presId="urn:microsoft.com/office/officeart/2005/8/layout/vList2"/>
    <dgm:cxn modelId="{E67FC550-EE85-4C1B-ABB0-16B1237B591B}" type="presOf" srcId="{C8DE49D6-020B-4574-8844-38DDBFA81EDA}" destId="{A4116F2F-6569-4261-9D2C-17C7A2F8C7CE}" srcOrd="0" destOrd="0" presId="urn:microsoft.com/office/officeart/2005/8/layout/vList2"/>
    <dgm:cxn modelId="{F71D5B7A-1FD2-4552-BA26-ECFA63D4CD25}" srcId="{C8DE49D6-020B-4574-8844-38DDBFA81EDA}" destId="{1C647038-ECFE-4216-8B2E-0C8149E5234B}" srcOrd="2" destOrd="0" parTransId="{E5465DA2-65F5-4C54-8F33-FAADB3D2B4A6}" sibTransId="{B4B73317-0DB8-4D73-9F1A-59A60B040D53}"/>
    <dgm:cxn modelId="{5206F47C-7DE6-401A-98DB-5F9E0B622A65}" type="presOf" srcId="{1C647038-ECFE-4216-8B2E-0C8149E5234B}" destId="{176F3C84-EE71-4FDA-B6CF-B1E0B396BCFC}" srcOrd="0" destOrd="0" presId="urn:microsoft.com/office/officeart/2005/8/layout/vList2"/>
    <dgm:cxn modelId="{5313178A-3735-44E1-9E7B-079DFEE91326}" type="presOf" srcId="{405CB944-050C-4AA3-9AFF-D3254A6757D9}" destId="{037A956C-92A5-4A78-8BCB-DE642A523893}" srcOrd="0" destOrd="0" presId="urn:microsoft.com/office/officeart/2005/8/layout/vList2"/>
    <dgm:cxn modelId="{823BF5BF-41E1-4990-A73F-C18AAA78976C}" srcId="{C8DE49D6-020B-4574-8844-38DDBFA81EDA}" destId="{405CB944-050C-4AA3-9AFF-D3254A6757D9}" srcOrd="1" destOrd="0" parTransId="{33C1D880-5D9F-4749-B2A6-04EBAACE93CD}" sibTransId="{8D9ADF22-DC7A-4885-91DA-417E860FC936}"/>
    <dgm:cxn modelId="{1BC0725E-3778-48E3-B6DB-B753A4CF2105}" type="presParOf" srcId="{A4116F2F-6569-4261-9D2C-17C7A2F8C7CE}" destId="{D29EC6C9-27F1-4D63-905F-3F937DF001E1}" srcOrd="0" destOrd="0" presId="urn:microsoft.com/office/officeart/2005/8/layout/vList2"/>
    <dgm:cxn modelId="{A9FD8451-F8A1-4B81-B3AB-0C4545770C11}" type="presParOf" srcId="{A4116F2F-6569-4261-9D2C-17C7A2F8C7CE}" destId="{678F5E14-5EF4-4681-BC33-16301DF3A34E}" srcOrd="1" destOrd="0" presId="urn:microsoft.com/office/officeart/2005/8/layout/vList2"/>
    <dgm:cxn modelId="{1CE56D66-CCBF-4AEF-9409-5E88DD0E73BC}" type="presParOf" srcId="{A4116F2F-6569-4261-9D2C-17C7A2F8C7CE}" destId="{037A956C-92A5-4A78-8BCB-DE642A523893}" srcOrd="2" destOrd="0" presId="urn:microsoft.com/office/officeart/2005/8/layout/vList2"/>
    <dgm:cxn modelId="{EC08F362-C7F4-4090-8FA0-06C7F0C23410}" type="presParOf" srcId="{A4116F2F-6569-4261-9D2C-17C7A2F8C7CE}" destId="{CD2D299E-6041-4329-9980-E21C546F0A02}" srcOrd="3" destOrd="0" presId="urn:microsoft.com/office/officeart/2005/8/layout/vList2"/>
    <dgm:cxn modelId="{E8FCF75D-E616-458C-9FF4-F6099DD66EE0}" type="presParOf" srcId="{A4116F2F-6569-4261-9D2C-17C7A2F8C7CE}" destId="{176F3C84-EE71-4FDA-B6CF-B1E0B396BCF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17DF17A-A9C2-4682-A468-62AA1B75586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035D7F53-0CB3-448E-A4B9-F04094D807B2}">
      <dgm:prSet/>
      <dgm:spPr/>
      <dgm:t>
        <a:bodyPr/>
        <a:lstStyle/>
        <a:p>
          <a:r>
            <a:rPr lang="cs-CZ" b="0" dirty="0"/>
            <a:t>musí být </a:t>
          </a:r>
          <a:r>
            <a:rPr lang="cs-CZ" b="1" u="sng" dirty="0"/>
            <a:t>písemná</a:t>
          </a:r>
          <a:r>
            <a:rPr lang="cs-CZ" b="0" dirty="0"/>
            <a:t>, jinak se k ní nepřihlíží/je neplatná</a:t>
          </a:r>
          <a:endParaRPr lang="cs-CZ" dirty="0"/>
        </a:p>
      </dgm:t>
    </dgm:pt>
    <dgm:pt modelId="{CD90F295-88C9-48B4-9A7F-E270702563A0}" type="parTrans" cxnId="{DB2A63C2-B664-4AA2-9701-A55F45B433DD}">
      <dgm:prSet/>
      <dgm:spPr/>
      <dgm:t>
        <a:bodyPr/>
        <a:lstStyle/>
        <a:p>
          <a:endParaRPr lang="cs-CZ"/>
        </a:p>
      </dgm:t>
    </dgm:pt>
    <dgm:pt modelId="{93E1403D-1579-4AD7-B36B-B148830BAE00}" type="sibTrans" cxnId="{DB2A63C2-B664-4AA2-9701-A55F45B433DD}">
      <dgm:prSet/>
      <dgm:spPr/>
      <dgm:t>
        <a:bodyPr/>
        <a:lstStyle/>
        <a:p>
          <a:endParaRPr lang="cs-CZ"/>
        </a:p>
      </dgm:t>
    </dgm:pt>
    <dgm:pt modelId="{C95F818E-318E-4E60-891B-63BAF4936ED6}">
      <dgm:prSet/>
      <dgm:spPr/>
      <dgm:t>
        <a:bodyPr/>
        <a:lstStyle/>
        <a:p>
          <a:r>
            <a:rPr lang="cs-CZ" b="0" dirty="0"/>
            <a:t>zaměstnavatel může dát jen ze zákonem vyjmenovaných důvodů</a:t>
          </a:r>
          <a:endParaRPr lang="cs-CZ" dirty="0"/>
        </a:p>
      </dgm:t>
    </dgm:pt>
    <dgm:pt modelId="{B773D72D-3C60-4567-BA13-7DB7EA626DA4}" type="parTrans" cxnId="{5B520FD8-7B4E-4E3A-99EB-6E690E596536}">
      <dgm:prSet/>
      <dgm:spPr/>
      <dgm:t>
        <a:bodyPr/>
        <a:lstStyle/>
        <a:p>
          <a:endParaRPr lang="cs-CZ"/>
        </a:p>
      </dgm:t>
    </dgm:pt>
    <dgm:pt modelId="{3916842A-28CC-470E-870F-C26E9B34D8D2}" type="sibTrans" cxnId="{5B520FD8-7B4E-4E3A-99EB-6E690E596536}">
      <dgm:prSet/>
      <dgm:spPr/>
      <dgm:t>
        <a:bodyPr/>
        <a:lstStyle/>
        <a:p>
          <a:endParaRPr lang="cs-CZ"/>
        </a:p>
      </dgm:t>
    </dgm:pt>
    <dgm:pt modelId="{1AF998AB-73E5-47D2-B5C2-9B92C04E4C3A}">
      <dgm:prSet/>
      <dgm:spPr/>
      <dgm:t>
        <a:bodyPr/>
        <a:lstStyle/>
        <a:p>
          <a:r>
            <a:rPr lang="cs-CZ" b="0" dirty="0"/>
            <a:t>důvod musí být ve výpovědi vymezen! </a:t>
          </a:r>
          <a:endParaRPr lang="cs-CZ" dirty="0"/>
        </a:p>
      </dgm:t>
    </dgm:pt>
    <dgm:pt modelId="{36738E0A-1879-4382-A08B-453F7B40E4AF}" type="parTrans" cxnId="{C13DE0EA-09E1-45EF-B658-EC8B8C68E1A3}">
      <dgm:prSet/>
      <dgm:spPr/>
      <dgm:t>
        <a:bodyPr/>
        <a:lstStyle/>
        <a:p>
          <a:endParaRPr lang="cs-CZ"/>
        </a:p>
      </dgm:t>
    </dgm:pt>
    <dgm:pt modelId="{2C747E97-70DC-435A-A409-DA43BFFFDA84}" type="sibTrans" cxnId="{C13DE0EA-09E1-45EF-B658-EC8B8C68E1A3}">
      <dgm:prSet/>
      <dgm:spPr/>
      <dgm:t>
        <a:bodyPr/>
        <a:lstStyle/>
        <a:p>
          <a:endParaRPr lang="cs-CZ"/>
        </a:p>
      </dgm:t>
    </dgm:pt>
    <dgm:pt modelId="{FAED22BC-7231-48A0-9069-479A77DC815D}">
      <dgm:prSet/>
      <dgm:spPr/>
      <dgm:t>
        <a:bodyPr/>
        <a:lstStyle/>
        <a:p>
          <a:r>
            <a:rPr lang="pl-PL" b="0"/>
            <a:t>tak, aby jej nebylo možno zaměnit s jiným důvodem</a:t>
          </a:r>
          <a:endParaRPr lang="cs-CZ"/>
        </a:p>
      </dgm:t>
    </dgm:pt>
    <dgm:pt modelId="{796AC108-AA96-43E4-85CF-D373DDE9786D}" type="parTrans" cxnId="{3A97A5A9-50DC-4107-80D9-A0D47F8C7F72}">
      <dgm:prSet/>
      <dgm:spPr/>
      <dgm:t>
        <a:bodyPr/>
        <a:lstStyle/>
        <a:p>
          <a:endParaRPr lang="cs-CZ"/>
        </a:p>
      </dgm:t>
    </dgm:pt>
    <dgm:pt modelId="{49653FDC-00AD-47BF-8A50-DA27BFD237A8}" type="sibTrans" cxnId="{3A97A5A9-50DC-4107-80D9-A0D47F8C7F72}">
      <dgm:prSet/>
      <dgm:spPr/>
      <dgm:t>
        <a:bodyPr/>
        <a:lstStyle/>
        <a:p>
          <a:endParaRPr lang="cs-CZ"/>
        </a:p>
      </dgm:t>
    </dgm:pt>
    <dgm:pt modelId="{BAFA9F91-C94B-451A-A602-7DBC2D0FEFFB}">
      <dgm:prSet/>
      <dgm:spPr/>
      <dgm:t>
        <a:bodyPr/>
        <a:lstStyle/>
        <a:p>
          <a:r>
            <a:rPr lang="cs-CZ" b="0"/>
            <a:t>nesmí být dodatečně měněn</a:t>
          </a:r>
          <a:endParaRPr lang="cs-CZ"/>
        </a:p>
      </dgm:t>
    </dgm:pt>
    <dgm:pt modelId="{C3ECA655-4650-4AA5-BFC8-6B4F75ED9ED3}" type="parTrans" cxnId="{BC929854-8CB5-4BA4-81D5-B2A3FF34495E}">
      <dgm:prSet/>
      <dgm:spPr/>
      <dgm:t>
        <a:bodyPr/>
        <a:lstStyle/>
        <a:p>
          <a:endParaRPr lang="cs-CZ"/>
        </a:p>
      </dgm:t>
    </dgm:pt>
    <dgm:pt modelId="{3E2BEF2F-2245-465D-B6C9-57CEF55B09BF}" type="sibTrans" cxnId="{BC929854-8CB5-4BA4-81D5-B2A3FF34495E}">
      <dgm:prSet/>
      <dgm:spPr/>
      <dgm:t>
        <a:bodyPr/>
        <a:lstStyle/>
        <a:p>
          <a:endParaRPr lang="cs-CZ"/>
        </a:p>
      </dgm:t>
    </dgm:pt>
    <dgm:pt modelId="{232E12DD-CBC9-43E5-9D53-6687679485EC}">
      <dgm:prSet/>
      <dgm:spPr/>
      <dgm:t>
        <a:bodyPr/>
        <a:lstStyle/>
        <a:p>
          <a:r>
            <a:rPr lang="cs-CZ" b="0" dirty="0"/>
            <a:t>zaměstnanec může dát kdykoliv i bez důvodu</a:t>
          </a:r>
          <a:endParaRPr lang="cs-CZ" dirty="0"/>
        </a:p>
      </dgm:t>
    </dgm:pt>
    <dgm:pt modelId="{D6FBCFA2-27B6-4D59-A7A3-7F2E83046DF4}" type="parTrans" cxnId="{8CD36694-6934-43D3-8874-7001DE52C4AD}">
      <dgm:prSet/>
      <dgm:spPr/>
      <dgm:t>
        <a:bodyPr/>
        <a:lstStyle/>
        <a:p>
          <a:endParaRPr lang="cs-CZ"/>
        </a:p>
      </dgm:t>
    </dgm:pt>
    <dgm:pt modelId="{5E0ADB24-F492-470B-972A-E8EB51AD09BC}" type="sibTrans" cxnId="{8CD36694-6934-43D3-8874-7001DE52C4AD}">
      <dgm:prSet/>
      <dgm:spPr/>
      <dgm:t>
        <a:bodyPr/>
        <a:lstStyle/>
        <a:p>
          <a:endParaRPr lang="cs-CZ"/>
        </a:p>
      </dgm:t>
    </dgm:pt>
    <dgm:pt modelId="{EAE21B06-2273-4189-8993-7DF502159BFD}">
      <dgm:prSet/>
      <dgm:spPr/>
      <dgm:t>
        <a:bodyPr/>
        <a:lstStyle/>
        <a:p>
          <a:r>
            <a:rPr lang="cs-CZ" b="0"/>
            <a:t>výpověď může být odvolána pouze se souhlasem druhé smluvní strany</a:t>
          </a:r>
          <a:endParaRPr lang="cs-CZ"/>
        </a:p>
      </dgm:t>
    </dgm:pt>
    <dgm:pt modelId="{2F580650-58EF-4E17-8C50-167F424E9A8B}" type="parTrans" cxnId="{88AF0471-C379-42F7-B3C7-97D54C0EA931}">
      <dgm:prSet/>
      <dgm:spPr/>
      <dgm:t>
        <a:bodyPr/>
        <a:lstStyle/>
        <a:p>
          <a:endParaRPr lang="cs-CZ"/>
        </a:p>
      </dgm:t>
    </dgm:pt>
    <dgm:pt modelId="{550081C0-56EE-4DEB-BE53-04506935673C}" type="sibTrans" cxnId="{88AF0471-C379-42F7-B3C7-97D54C0EA931}">
      <dgm:prSet/>
      <dgm:spPr/>
      <dgm:t>
        <a:bodyPr/>
        <a:lstStyle/>
        <a:p>
          <a:endParaRPr lang="cs-CZ"/>
        </a:p>
      </dgm:t>
    </dgm:pt>
    <dgm:pt modelId="{0E7DA48A-3826-451E-9410-7685F26C9D10}">
      <dgm:prSet/>
      <dgm:spPr/>
      <dgm:t>
        <a:bodyPr/>
        <a:lstStyle/>
        <a:p>
          <a:r>
            <a:rPr lang="cs-CZ" b="0" dirty="0"/>
            <a:t>odvolání výpovědi i souhlas s jejím odvoláním musí být dán písemně</a:t>
          </a:r>
          <a:endParaRPr lang="cs-CZ" dirty="0"/>
        </a:p>
      </dgm:t>
    </dgm:pt>
    <dgm:pt modelId="{7E05113A-80DB-4EA0-87D6-024D164220CD}" type="parTrans" cxnId="{A53D6F13-A8E8-4645-A68A-53D5D4EDDDAA}">
      <dgm:prSet/>
      <dgm:spPr/>
      <dgm:t>
        <a:bodyPr/>
        <a:lstStyle/>
        <a:p>
          <a:endParaRPr lang="cs-CZ"/>
        </a:p>
      </dgm:t>
    </dgm:pt>
    <dgm:pt modelId="{A15E0C2C-90E1-4484-9D5F-31359B029251}" type="sibTrans" cxnId="{A53D6F13-A8E8-4645-A68A-53D5D4EDDDAA}">
      <dgm:prSet/>
      <dgm:spPr/>
      <dgm:t>
        <a:bodyPr/>
        <a:lstStyle/>
        <a:p>
          <a:endParaRPr lang="cs-CZ"/>
        </a:p>
      </dgm:t>
    </dgm:pt>
    <dgm:pt modelId="{DE877FE9-C37C-4EFC-A768-5DCD8139913F}" type="pres">
      <dgm:prSet presAssocID="{A17DF17A-A9C2-4682-A468-62AA1B755861}" presName="linear" presStyleCnt="0">
        <dgm:presLayoutVars>
          <dgm:animLvl val="lvl"/>
          <dgm:resizeHandles val="exact"/>
        </dgm:presLayoutVars>
      </dgm:prSet>
      <dgm:spPr/>
    </dgm:pt>
    <dgm:pt modelId="{978DE458-39B2-4EAD-9A9E-99EE1632DE63}" type="pres">
      <dgm:prSet presAssocID="{035D7F53-0CB3-448E-A4B9-F04094D807B2}" presName="parentText" presStyleLbl="node1" presStyleIdx="0" presStyleCnt="5">
        <dgm:presLayoutVars>
          <dgm:chMax val="0"/>
          <dgm:bulletEnabled val="1"/>
        </dgm:presLayoutVars>
      </dgm:prSet>
      <dgm:spPr/>
    </dgm:pt>
    <dgm:pt modelId="{A9B94B3C-F533-45AF-87D0-5FF01980F023}" type="pres">
      <dgm:prSet presAssocID="{93E1403D-1579-4AD7-B36B-B148830BAE00}" presName="spacer" presStyleCnt="0"/>
      <dgm:spPr/>
    </dgm:pt>
    <dgm:pt modelId="{53A04135-3DEA-43AD-9414-4EF7060DA4FF}" type="pres">
      <dgm:prSet presAssocID="{C95F818E-318E-4E60-891B-63BAF4936ED6}" presName="parentText" presStyleLbl="node1" presStyleIdx="1" presStyleCnt="5">
        <dgm:presLayoutVars>
          <dgm:chMax val="0"/>
          <dgm:bulletEnabled val="1"/>
        </dgm:presLayoutVars>
      </dgm:prSet>
      <dgm:spPr/>
    </dgm:pt>
    <dgm:pt modelId="{AF6DD2CD-3876-4BBE-AEEB-9B687AA16DB3}" type="pres">
      <dgm:prSet presAssocID="{C95F818E-318E-4E60-891B-63BAF4936ED6}" presName="childText" presStyleLbl="revTx" presStyleIdx="0" presStyleCnt="1">
        <dgm:presLayoutVars>
          <dgm:bulletEnabled val="1"/>
        </dgm:presLayoutVars>
      </dgm:prSet>
      <dgm:spPr/>
    </dgm:pt>
    <dgm:pt modelId="{1ECB3802-DEF5-40B4-A0ED-A37BFDA6E3C2}" type="pres">
      <dgm:prSet presAssocID="{232E12DD-CBC9-43E5-9D53-6687679485EC}" presName="parentText" presStyleLbl="node1" presStyleIdx="2" presStyleCnt="5">
        <dgm:presLayoutVars>
          <dgm:chMax val="0"/>
          <dgm:bulletEnabled val="1"/>
        </dgm:presLayoutVars>
      </dgm:prSet>
      <dgm:spPr/>
    </dgm:pt>
    <dgm:pt modelId="{0BB28DA6-1D9A-4624-8EC3-5AC514D0D157}" type="pres">
      <dgm:prSet presAssocID="{5E0ADB24-F492-470B-972A-E8EB51AD09BC}" presName="spacer" presStyleCnt="0"/>
      <dgm:spPr/>
    </dgm:pt>
    <dgm:pt modelId="{9CA7DAC4-EB6D-4B1F-B9A5-CAADC4A7A741}" type="pres">
      <dgm:prSet presAssocID="{EAE21B06-2273-4189-8993-7DF502159BFD}" presName="parentText" presStyleLbl="node1" presStyleIdx="3" presStyleCnt="5">
        <dgm:presLayoutVars>
          <dgm:chMax val="0"/>
          <dgm:bulletEnabled val="1"/>
        </dgm:presLayoutVars>
      </dgm:prSet>
      <dgm:spPr/>
    </dgm:pt>
    <dgm:pt modelId="{962AF1B3-7B1A-4F51-BFFA-1297FC7363F6}" type="pres">
      <dgm:prSet presAssocID="{550081C0-56EE-4DEB-BE53-04506935673C}" presName="spacer" presStyleCnt="0"/>
      <dgm:spPr/>
    </dgm:pt>
    <dgm:pt modelId="{AC1A5112-1AFE-418C-A847-593952A19EC3}" type="pres">
      <dgm:prSet presAssocID="{0E7DA48A-3826-451E-9410-7685F26C9D10}" presName="parentText" presStyleLbl="node1" presStyleIdx="4" presStyleCnt="5">
        <dgm:presLayoutVars>
          <dgm:chMax val="0"/>
          <dgm:bulletEnabled val="1"/>
        </dgm:presLayoutVars>
      </dgm:prSet>
      <dgm:spPr/>
    </dgm:pt>
  </dgm:ptLst>
  <dgm:cxnLst>
    <dgm:cxn modelId="{96FEEE0E-12A4-4983-B35E-D4FE399FE568}" type="presOf" srcId="{BAFA9F91-C94B-451A-A602-7DBC2D0FEFFB}" destId="{AF6DD2CD-3876-4BBE-AEEB-9B687AA16DB3}" srcOrd="0" destOrd="2" presId="urn:microsoft.com/office/officeart/2005/8/layout/vList2"/>
    <dgm:cxn modelId="{A53D6F13-A8E8-4645-A68A-53D5D4EDDDAA}" srcId="{A17DF17A-A9C2-4682-A468-62AA1B755861}" destId="{0E7DA48A-3826-451E-9410-7685F26C9D10}" srcOrd="4" destOrd="0" parTransId="{7E05113A-80DB-4EA0-87D6-024D164220CD}" sibTransId="{A15E0C2C-90E1-4484-9D5F-31359B029251}"/>
    <dgm:cxn modelId="{C3098C6B-5D5A-4575-85D0-007449046E82}" type="presOf" srcId="{232E12DD-CBC9-43E5-9D53-6687679485EC}" destId="{1ECB3802-DEF5-40B4-A0ED-A37BFDA6E3C2}" srcOrd="0" destOrd="0" presId="urn:microsoft.com/office/officeart/2005/8/layout/vList2"/>
    <dgm:cxn modelId="{88AF0471-C379-42F7-B3C7-97D54C0EA931}" srcId="{A17DF17A-A9C2-4682-A468-62AA1B755861}" destId="{EAE21B06-2273-4189-8993-7DF502159BFD}" srcOrd="3" destOrd="0" parTransId="{2F580650-58EF-4E17-8C50-167F424E9A8B}" sibTransId="{550081C0-56EE-4DEB-BE53-04506935673C}"/>
    <dgm:cxn modelId="{5CE8EB72-DE66-4AB4-915E-C72D0400DCF1}" type="presOf" srcId="{A17DF17A-A9C2-4682-A468-62AA1B755861}" destId="{DE877FE9-C37C-4EFC-A768-5DCD8139913F}" srcOrd="0" destOrd="0" presId="urn:microsoft.com/office/officeart/2005/8/layout/vList2"/>
    <dgm:cxn modelId="{BC929854-8CB5-4BA4-81D5-B2A3FF34495E}" srcId="{C95F818E-318E-4E60-891B-63BAF4936ED6}" destId="{BAFA9F91-C94B-451A-A602-7DBC2D0FEFFB}" srcOrd="2" destOrd="0" parTransId="{C3ECA655-4650-4AA5-BFC8-6B4F75ED9ED3}" sibTransId="{3E2BEF2F-2245-465D-B6C9-57CEF55B09BF}"/>
    <dgm:cxn modelId="{D7141981-62F7-4D58-BD92-98CBE2EE1F08}" type="presOf" srcId="{1AF998AB-73E5-47D2-B5C2-9B92C04E4C3A}" destId="{AF6DD2CD-3876-4BBE-AEEB-9B687AA16DB3}" srcOrd="0" destOrd="0" presId="urn:microsoft.com/office/officeart/2005/8/layout/vList2"/>
    <dgm:cxn modelId="{6C0E6F8B-6C63-4663-A89E-63484564C32B}" type="presOf" srcId="{0E7DA48A-3826-451E-9410-7685F26C9D10}" destId="{AC1A5112-1AFE-418C-A847-593952A19EC3}" srcOrd="0" destOrd="0" presId="urn:microsoft.com/office/officeart/2005/8/layout/vList2"/>
    <dgm:cxn modelId="{8CD36694-6934-43D3-8874-7001DE52C4AD}" srcId="{A17DF17A-A9C2-4682-A468-62AA1B755861}" destId="{232E12DD-CBC9-43E5-9D53-6687679485EC}" srcOrd="2" destOrd="0" parTransId="{D6FBCFA2-27B6-4D59-A7A3-7F2E83046DF4}" sibTransId="{5E0ADB24-F492-470B-972A-E8EB51AD09BC}"/>
    <dgm:cxn modelId="{BFDC369A-F4A7-4791-BCAE-10C5B8BAB232}" type="presOf" srcId="{C95F818E-318E-4E60-891B-63BAF4936ED6}" destId="{53A04135-3DEA-43AD-9414-4EF7060DA4FF}" srcOrd="0" destOrd="0" presId="urn:microsoft.com/office/officeart/2005/8/layout/vList2"/>
    <dgm:cxn modelId="{3A97A5A9-50DC-4107-80D9-A0D47F8C7F72}" srcId="{C95F818E-318E-4E60-891B-63BAF4936ED6}" destId="{FAED22BC-7231-48A0-9069-479A77DC815D}" srcOrd="1" destOrd="0" parTransId="{796AC108-AA96-43E4-85CF-D373DDE9786D}" sibTransId="{49653FDC-00AD-47BF-8A50-DA27BFD237A8}"/>
    <dgm:cxn modelId="{DB2A63C2-B664-4AA2-9701-A55F45B433DD}" srcId="{A17DF17A-A9C2-4682-A468-62AA1B755861}" destId="{035D7F53-0CB3-448E-A4B9-F04094D807B2}" srcOrd="0" destOrd="0" parTransId="{CD90F295-88C9-48B4-9A7F-E270702563A0}" sibTransId="{93E1403D-1579-4AD7-B36B-B148830BAE00}"/>
    <dgm:cxn modelId="{5B520FD8-7B4E-4E3A-99EB-6E690E596536}" srcId="{A17DF17A-A9C2-4682-A468-62AA1B755861}" destId="{C95F818E-318E-4E60-891B-63BAF4936ED6}" srcOrd="1" destOrd="0" parTransId="{B773D72D-3C60-4567-BA13-7DB7EA626DA4}" sibTransId="{3916842A-28CC-470E-870F-C26E9B34D8D2}"/>
    <dgm:cxn modelId="{3F48AEE3-DA1A-4797-AB7B-5E3329DA91E2}" type="presOf" srcId="{FAED22BC-7231-48A0-9069-479A77DC815D}" destId="{AF6DD2CD-3876-4BBE-AEEB-9B687AA16DB3}" srcOrd="0" destOrd="1" presId="urn:microsoft.com/office/officeart/2005/8/layout/vList2"/>
    <dgm:cxn modelId="{484DD4E9-84E9-4B08-93F4-FFB078A1365F}" type="presOf" srcId="{EAE21B06-2273-4189-8993-7DF502159BFD}" destId="{9CA7DAC4-EB6D-4B1F-B9A5-CAADC4A7A741}" srcOrd="0" destOrd="0" presId="urn:microsoft.com/office/officeart/2005/8/layout/vList2"/>
    <dgm:cxn modelId="{C13DE0EA-09E1-45EF-B658-EC8B8C68E1A3}" srcId="{C95F818E-318E-4E60-891B-63BAF4936ED6}" destId="{1AF998AB-73E5-47D2-B5C2-9B92C04E4C3A}" srcOrd="0" destOrd="0" parTransId="{36738E0A-1879-4382-A08B-453F7B40E4AF}" sibTransId="{2C747E97-70DC-435A-A409-DA43BFFFDA84}"/>
    <dgm:cxn modelId="{31EFC6FC-612A-428C-A08B-C485BBD77633}" type="presOf" srcId="{035D7F53-0CB3-448E-A4B9-F04094D807B2}" destId="{978DE458-39B2-4EAD-9A9E-99EE1632DE63}" srcOrd="0" destOrd="0" presId="urn:microsoft.com/office/officeart/2005/8/layout/vList2"/>
    <dgm:cxn modelId="{7ABB7333-1765-4A10-B30B-41C7EB49FB17}" type="presParOf" srcId="{DE877FE9-C37C-4EFC-A768-5DCD8139913F}" destId="{978DE458-39B2-4EAD-9A9E-99EE1632DE63}" srcOrd="0" destOrd="0" presId="urn:microsoft.com/office/officeart/2005/8/layout/vList2"/>
    <dgm:cxn modelId="{A2023D65-F762-43C0-ADB7-3EFE2F6F2142}" type="presParOf" srcId="{DE877FE9-C37C-4EFC-A768-5DCD8139913F}" destId="{A9B94B3C-F533-45AF-87D0-5FF01980F023}" srcOrd="1" destOrd="0" presId="urn:microsoft.com/office/officeart/2005/8/layout/vList2"/>
    <dgm:cxn modelId="{2F9F769D-A655-4E61-8B48-B49FE5D71805}" type="presParOf" srcId="{DE877FE9-C37C-4EFC-A768-5DCD8139913F}" destId="{53A04135-3DEA-43AD-9414-4EF7060DA4FF}" srcOrd="2" destOrd="0" presId="urn:microsoft.com/office/officeart/2005/8/layout/vList2"/>
    <dgm:cxn modelId="{6B225A76-68CE-48E9-8A25-73BF1B1C4757}" type="presParOf" srcId="{DE877FE9-C37C-4EFC-A768-5DCD8139913F}" destId="{AF6DD2CD-3876-4BBE-AEEB-9B687AA16DB3}" srcOrd="3" destOrd="0" presId="urn:microsoft.com/office/officeart/2005/8/layout/vList2"/>
    <dgm:cxn modelId="{CEA500C2-3229-4C2F-8377-8CE7753FE31B}" type="presParOf" srcId="{DE877FE9-C37C-4EFC-A768-5DCD8139913F}" destId="{1ECB3802-DEF5-40B4-A0ED-A37BFDA6E3C2}" srcOrd="4" destOrd="0" presId="urn:microsoft.com/office/officeart/2005/8/layout/vList2"/>
    <dgm:cxn modelId="{ED4DB7A3-0508-4A0D-88B9-403473A1EF31}" type="presParOf" srcId="{DE877FE9-C37C-4EFC-A768-5DCD8139913F}" destId="{0BB28DA6-1D9A-4624-8EC3-5AC514D0D157}" srcOrd="5" destOrd="0" presId="urn:microsoft.com/office/officeart/2005/8/layout/vList2"/>
    <dgm:cxn modelId="{882023D5-44A9-467A-9F96-9DDCBAAAAC4E}" type="presParOf" srcId="{DE877FE9-C37C-4EFC-A768-5DCD8139913F}" destId="{9CA7DAC4-EB6D-4B1F-B9A5-CAADC4A7A741}" srcOrd="6" destOrd="0" presId="urn:microsoft.com/office/officeart/2005/8/layout/vList2"/>
    <dgm:cxn modelId="{CCFC0A1E-88E8-4F7F-BCDF-BAC8A41D693B}" type="presParOf" srcId="{DE877FE9-C37C-4EFC-A768-5DCD8139913F}" destId="{962AF1B3-7B1A-4F51-BFFA-1297FC7363F6}" srcOrd="7" destOrd="0" presId="urn:microsoft.com/office/officeart/2005/8/layout/vList2"/>
    <dgm:cxn modelId="{0036A365-A6CB-42C2-8305-5F01E1BF77D6}" type="presParOf" srcId="{DE877FE9-C37C-4EFC-A768-5DCD8139913F}" destId="{AC1A5112-1AFE-418C-A847-593952A19EC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1D8BDE0-2CC4-411B-8323-7F599D35176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E0F965F-CE87-4604-A363-426E2DF014D6}">
      <dgm:prSet/>
      <dgm:spPr/>
      <dgm:t>
        <a:bodyPr/>
        <a:lstStyle/>
        <a:p>
          <a:r>
            <a:rPr lang="cs-CZ" b="0" dirty="0"/>
            <a:t>Pracovní poměr končí uplynutím výpovědní doby</a:t>
          </a:r>
          <a:endParaRPr lang="cs-CZ" dirty="0"/>
        </a:p>
      </dgm:t>
    </dgm:pt>
    <dgm:pt modelId="{90ACDA47-03EB-4047-82B6-2E1F115824AF}" type="parTrans" cxnId="{041457CA-90BF-42E6-98BA-9484E8AAD311}">
      <dgm:prSet/>
      <dgm:spPr/>
      <dgm:t>
        <a:bodyPr/>
        <a:lstStyle/>
        <a:p>
          <a:endParaRPr lang="cs-CZ"/>
        </a:p>
      </dgm:t>
    </dgm:pt>
    <dgm:pt modelId="{A14DE46D-4B0F-411B-A37E-6083DD681C56}" type="sibTrans" cxnId="{041457CA-90BF-42E6-98BA-9484E8AAD311}">
      <dgm:prSet/>
      <dgm:spPr/>
      <dgm:t>
        <a:bodyPr/>
        <a:lstStyle/>
        <a:p>
          <a:endParaRPr lang="cs-CZ"/>
        </a:p>
      </dgm:t>
    </dgm:pt>
    <dgm:pt modelId="{0BAA76DD-0617-4931-B600-19B01B7205B9}">
      <dgm:prSet/>
      <dgm:spPr/>
      <dgm:t>
        <a:bodyPr/>
        <a:lstStyle/>
        <a:p>
          <a:r>
            <a:rPr lang="cs-CZ" b="0" dirty="0"/>
            <a:t>Musí být stanovena stejná pro zaměstnavatele i zaměstnance</a:t>
          </a:r>
          <a:endParaRPr lang="cs-CZ" dirty="0"/>
        </a:p>
      </dgm:t>
    </dgm:pt>
    <dgm:pt modelId="{70DA73BE-96C0-4CBA-870C-B8B2B45ADD95}" type="parTrans" cxnId="{A756A6E8-D57A-40B7-89C2-8F71975A5689}">
      <dgm:prSet/>
      <dgm:spPr/>
      <dgm:t>
        <a:bodyPr/>
        <a:lstStyle/>
        <a:p>
          <a:endParaRPr lang="cs-CZ"/>
        </a:p>
      </dgm:t>
    </dgm:pt>
    <dgm:pt modelId="{66CB8E07-D591-455D-94D6-74CE45003451}" type="sibTrans" cxnId="{A756A6E8-D57A-40B7-89C2-8F71975A5689}">
      <dgm:prSet/>
      <dgm:spPr/>
      <dgm:t>
        <a:bodyPr/>
        <a:lstStyle/>
        <a:p>
          <a:endParaRPr lang="cs-CZ"/>
        </a:p>
      </dgm:t>
    </dgm:pt>
    <dgm:pt modelId="{241C350A-D596-4378-BE8D-5043369D67A1}">
      <dgm:prSet/>
      <dgm:spPr/>
      <dgm:t>
        <a:bodyPr/>
        <a:lstStyle/>
        <a:p>
          <a:r>
            <a:rPr lang="cs-CZ" b="1" dirty="0"/>
            <a:t>Nejméně 2 měsíce</a:t>
          </a:r>
        </a:p>
      </dgm:t>
    </dgm:pt>
    <dgm:pt modelId="{B9E564F8-3D78-47B8-BEEF-6A4256A7CE2E}" type="parTrans" cxnId="{EAB7F274-F031-4185-8189-6B8B214832EB}">
      <dgm:prSet/>
      <dgm:spPr/>
      <dgm:t>
        <a:bodyPr/>
        <a:lstStyle/>
        <a:p>
          <a:endParaRPr lang="cs-CZ"/>
        </a:p>
      </dgm:t>
    </dgm:pt>
    <dgm:pt modelId="{28E879BD-9C52-4831-8F60-AD6DD5E8C416}" type="sibTrans" cxnId="{EAB7F274-F031-4185-8189-6B8B214832EB}">
      <dgm:prSet/>
      <dgm:spPr/>
      <dgm:t>
        <a:bodyPr/>
        <a:lstStyle/>
        <a:p>
          <a:endParaRPr lang="cs-CZ"/>
        </a:p>
      </dgm:t>
    </dgm:pt>
    <dgm:pt modelId="{5F7D3368-FFDB-446E-A585-8A86DFB043AB}">
      <dgm:prSet/>
      <dgm:spPr/>
      <dgm:t>
        <a:bodyPr/>
        <a:lstStyle/>
        <a:p>
          <a:r>
            <a:rPr lang="cs-CZ" b="0" dirty="0"/>
            <a:t>Může být prodloužena ALE výhradně písemnou smlouvou mezi zaměstnancem a zaměstnavatelem</a:t>
          </a:r>
          <a:endParaRPr lang="cs-CZ" dirty="0"/>
        </a:p>
      </dgm:t>
    </dgm:pt>
    <dgm:pt modelId="{70686F90-66A3-4360-848E-146667235C61}" type="parTrans" cxnId="{F716E658-6995-427F-86F9-5EBC9CEAB954}">
      <dgm:prSet/>
      <dgm:spPr/>
      <dgm:t>
        <a:bodyPr/>
        <a:lstStyle/>
        <a:p>
          <a:endParaRPr lang="cs-CZ"/>
        </a:p>
      </dgm:t>
    </dgm:pt>
    <dgm:pt modelId="{A85ED191-8183-4B2B-9B64-398AE9ADC218}" type="sibTrans" cxnId="{F716E658-6995-427F-86F9-5EBC9CEAB954}">
      <dgm:prSet/>
      <dgm:spPr/>
      <dgm:t>
        <a:bodyPr/>
        <a:lstStyle/>
        <a:p>
          <a:endParaRPr lang="cs-CZ"/>
        </a:p>
      </dgm:t>
    </dgm:pt>
    <dgm:pt modelId="{577447EA-F5FA-4D28-A9D9-5C349A729CED}">
      <dgm:prSet/>
      <dgm:spPr/>
      <dgm:t>
        <a:bodyPr/>
        <a:lstStyle/>
        <a:p>
          <a:r>
            <a:rPr lang="cs-CZ" b="1" dirty="0"/>
            <a:t>Začíná prvním dnem kalendářního měsíce následujícího po doručení výpovědi</a:t>
          </a:r>
          <a:r>
            <a:rPr lang="cs-CZ" b="0" dirty="0"/>
            <a:t> </a:t>
          </a:r>
          <a:br>
            <a:rPr lang="cs-CZ" b="0" dirty="0"/>
          </a:br>
          <a:r>
            <a:rPr lang="cs-CZ" b="0" dirty="0"/>
            <a:t>a končí uplynutím posledního dne příslušného kalendářního měsíce</a:t>
          </a:r>
          <a:endParaRPr lang="cs-CZ" dirty="0"/>
        </a:p>
      </dgm:t>
    </dgm:pt>
    <dgm:pt modelId="{DED5177D-043B-449F-AC64-099924BDA948}" type="parTrans" cxnId="{60A7B58A-509D-4EC6-A190-BE6152A74874}">
      <dgm:prSet/>
      <dgm:spPr/>
      <dgm:t>
        <a:bodyPr/>
        <a:lstStyle/>
        <a:p>
          <a:endParaRPr lang="cs-CZ"/>
        </a:p>
      </dgm:t>
    </dgm:pt>
    <dgm:pt modelId="{0F1E9B01-6277-4964-978A-ADD9B1D244D5}" type="sibTrans" cxnId="{60A7B58A-509D-4EC6-A190-BE6152A74874}">
      <dgm:prSet/>
      <dgm:spPr/>
      <dgm:t>
        <a:bodyPr/>
        <a:lstStyle/>
        <a:p>
          <a:endParaRPr lang="cs-CZ"/>
        </a:p>
      </dgm:t>
    </dgm:pt>
    <dgm:pt modelId="{209DB17E-0625-49EB-8343-D6F2C52D8571}" type="pres">
      <dgm:prSet presAssocID="{21D8BDE0-2CC4-411B-8323-7F599D351769}" presName="linear" presStyleCnt="0">
        <dgm:presLayoutVars>
          <dgm:animLvl val="lvl"/>
          <dgm:resizeHandles val="exact"/>
        </dgm:presLayoutVars>
      </dgm:prSet>
      <dgm:spPr/>
    </dgm:pt>
    <dgm:pt modelId="{BEFCE5D7-8F4C-4EE3-863A-16C6B9E067A7}" type="pres">
      <dgm:prSet presAssocID="{2E0F965F-CE87-4604-A363-426E2DF014D6}" presName="parentText" presStyleLbl="node1" presStyleIdx="0" presStyleCnt="5">
        <dgm:presLayoutVars>
          <dgm:chMax val="0"/>
          <dgm:bulletEnabled val="1"/>
        </dgm:presLayoutVars>
      </dgm:prSet>
      <dgm:spPr/>
    </dgm:pt>
    <dgm:pt modelId="{B90DAC61-71C8-4BF4-BE3C-E99A09F6F3CD}" type="pres">
      <dgm:prSet presAssocID="{A14DE46D-4B0F-411B-A37E-6083DD681C56}" presName="spacer" presStyleCnt="0"/>
      <dgm:spPr/>
    </dgm:pt>
    <dgm:pt modelId="{5DFD653A-D5B2-4D6E-91E2-45ECD8BED047}" type="pres">
      <dgm:prSet presAssocID="{0BAA76DD-0617-4931-B600-19B01B7205B9}" presName="parentText" presStyleLbl="node1" presStyleIdx="1" presStyleCnt="5">
        <dgm:presLayoutVars>
          <dgm:chMax val="0"/>
          <dgm:bulletEnabled val="1"/>
        </dgm:presLayoutVars>
      </dgm:prSet>
      <dgm:spPr/>
    </dgm:pt>
    <dgm:pt modelId="{0D68CDB7-A0AD-4BD8-9B6D-AB0C23CAB233}" type="pres">
      <dgm:prSet presAssocID="{66CB8E07-D591-455D-94D6-74CE45003451}" presName="spacer" presStyleCnt="0"/>
      <dgm:spPr/>
    </dgm:pt>
    <dgm:pt modelId="{713F7FCF-3A8C-465A-BE8D-3B4612154E0A}" type="pres">
      <dgm:prSet presAssocID="{241C350A-D596-4378-BE8D-5043369D67A1}" presName="parentText" presStyleLbl="node1" presStyleIdx="2" presStyleCnt="5">
        <dgm:presLayoutVars>
          <dgm:chMax val="0"/>
          <dgm:bulletEnabled val="1"/>
        </dgm:presLayoutVars>
      </dgm:prSet>
      <dgm:spPr/>
    </dgm:pt>
    <dgm:pt modelId="{F5008642-50E5-49B1-A228-9507B590A0F8}" type="pres">
      <dgm:prSet presAssocID="{28E879BD-9C52-4831-8F60-AD6DD5E8C416}" presName="spacer" presStyleCnt="0"/>
      <dgm:spPr/>
    </dgm:pt>
    <dgm:pt modelId="{B7986F35-C7EE-4014-B433-31383900B47C}" type="pres">
      <dgm:prSet presAssocID="{5F7D3368-FFDB-446E-A585-8A86DFB043AB}" presName="parentText" presStyleLbl="node1" presStyleIdx="3" presStyleCnt="5">
        <dgm:presLayoutVars>
          <dgm:chMax val="0"/>
          <dgm:bulletEnabled val="1"/>
        </dgm:presLayoutVars>
      </dgm:prSet>
      <dgm:spPr/>
    </dgm:pt>
    <dgm:pt modelId="{90D85DA7-0720-4A4A-92E9-C06436478F6A}" type="pres">
      <dgm:prSet presAssocID="{A85ED191-8183-4B2B-9B64-398AE9ADC218}" presName="spacer" presStyleCnt="0"/>
      <dgm:spPr/>
    </dgm:pt>
    <dgm:pt modelId="{2A17972F-D910-4785-AD01-6F9FE3E0EC01}" type="pres">
      <dgm:prSet presAssocID="{577447EA-F5FA-4D28-A9D9-5C349A729CED}" presName="parentText" presStyleLbl="node1" presStyleIdx="4" presStyleCnt="5">
        <dgm:presLayoutVars>
          <dgm:chMax val="0"/>
          <dgm:bulletEnabled val="1"/>
        </dgm:presLayoutVars>
      </dgm:prSet>
      <dgm:spPr/>
    </dgm:pt>
  </dgm:ptLst>
  <dgm:cxnLst>
    <dgm:cxn modelId="{44536D1B-0B2A-4C64-8DB5-83D33D698515}" type="presOf" srcId="{5F7D3368-FFDB-446E-A585-8A86DFB043AB}" destId="{B7986F35-C7EE-4014-B433-31383900B47C}" srcOrd="0" destOrd="0" presId="urn:microsoft.com/office/officeart/2005/8/layout/vList2"/>
    <dgm:cxn modelId="{45D98B35-490D-49C2-9AF6-4C5431D03B8B}" type="presOf" srcId="{0BAA76DD-0617-4931-B600-19B01B7205B9}" destId="{5DFD653A-D5B2-4D6E-91E2-45ECD8BED047}" srcOrd="0" destOrd="0" presId="urn:microsoft.com/office/officeart/2005/8/layout/vList2"/>
    <dgm:cxn modelId="{DF464D68-810E-45EE-9525-8C99BE08D309}" type="presOf" srcId="{577447EA-F5FA-4D28-A9D9-5C349A729CED}" destId="{2A17972F-D910-4785-AD01-6F9FE3E0EC01}" srcOrd="0" destOrd="0" presId="urn:microsoft.com/office/officeart/2005/8/layout/vList2"/>
    <dgm:cxn modelId="{C2B0E471-1F74-41DF-8417-62556CF580EA}" type="presOf" srcId="{21D8BDE0-2CC4-411B-8323-7F599D351769}" destId="{209DB17E-0625-49EB-8343-D6F2C52D8571}" srcOrd="0" destOrd="0" presId="urn:microsoft.com/office/officeart/2005/8/layout/vList2"/>
    <dgm:cxn modelId="{EAB7F274-F031-4185-8189-6B8B214832EB}" srcId="{21D8BDE0-2CC4-411B-8323-7F599D351769}" destId="{241C350A-D596-4378-BE8D-5043369D67A1}" srcOrd="2" destOrd="0" parTransId="{B9E564F8-3D78-47B8-BEEF-6A4256A7CE2E}" sibTransId="{28E879BD-9C52-4831-8F60-AD6DD5E8C416}"/>
    <dgm:cxn modelId="{F716E658-6995-427F-86F9-5EBC9CEAB954}" srcId="{21D8BDE0-2CC4-411B-8323-7F599D351769}" destId="{5F7D3368-FFDB-446E-A585-8A86DFB043AB}" srcOrd="3" destOrd="0" parTransId="{70686F90-66A3-4360-848E-146667235C61}" sibTransId="{A85ED191-8183-4B2B-9B64-398AE9ADC218}"/>
    <dgm:cxn modelId="{60A7B58A-509D-4EC6-A190-BE6152A74874}" srcId="{21D8BDE0-2CC4-411B-8323-7F599D351769}" destId="{577447EA-F5FA-4D28-A9D9-5C349A729CED}" srcOrd="4" destOrd="0" parTransId="{DED5177D-043B-449F-AC64-099924BDA948}" sibTransId="{0F1E9B01-6277-4964-978A-ADD9B1D244D5}"/>
    <dgm:cxn modelId="{DDE003B1-6155-473C-AC82-12C301F994AF}" type="presOf" srcId="{241C350A-D596-4378-BE8D-5043369D67A1}" destId="{713F7FCF-3A8C-465A-BE8D-3B4612154E0A}" srcOrd="0" destOrd="0" presId="urn:microsoft.com/office/officeart/2005/8/layout/vList2"/>
    <dgm:cxn modelId="{7A3B24BE-D4F0-4362-B8CE-927CFF01FC05}" type="presOf" srcId="{2E0F965F-CE87-4604-A363-426E2DF014D6}" destId="{BEFCE5D7-8F4C-4EE3-863A-16C6B9E067A7}" srcOrd="0" destOrd="0" presId="urn:microsoft.com/office/officeart/2005/8/layout/vList2"/>
    <dgm:cxn modelId="{041457CA-90BF-42E6-98BA-9484E8AAD311}" srcId="{21D8BDE0-2CC4-411B-8323-7F599D351769}" destId="{2E0F965F-CE87-4604-A363-426E2DF014D6}" srcOrd="0" destOrd="0" parTransId="{90ACDA47-03EB-4047-82B6-2E1F115824AF}" sibTransId="{A14DE46D-4B0F-411B-A37E-6083DD681C56}"/>
    <dgm:cxn modelId="{A756A6E8-D57A-40B7-89C2-8F71975A5689}" srcId="{21D8BDE0-2CC4-411B-8323-7F599D351769}" destId="{0BAA76DD-0617-4931-B600-19B01B7205B9}" srcOrd="1" destOrd="0" parTransId="{70DA73BE-96C0-4CBA-870C-B8B2B45ADD95}" sibTransId="{66CB8E07-D591-455D-94D6-74CE45003451}"/>
    <dgm:cxn modelId="{9485C307-767B-46AF-8B33-F000195F402C}" type="presParOf" srcId="{209DB17E-0625-49EB-8343-D6F2C52D8571}" destId="{BEFCE5D7-8F4C-4EE3-863A-16C6B9E067A7}" srcOrd="0" destOrd="0" presId="urn:microsoft.com/office/officeart/2005/8/layout/vList2"/>
    <dgm:cxn modelId="{D5D53648-8C76-4CB2-BB1C-9C6883012B20}" type="presParOf" srcId="{209DB17E-0625-49EB-8343-D6F2C52D8571}" destId="{B90DAC61-71C8-4BF4-BE3C-E99A09F6F3CD}" srcOrd="1" destOrd="0" presId="urn:microsoft.com/office/officeart/2005/8/layout/vList2"/>
    <dgm:cxn modelId="{9BDFB2E4-453B-4586-994F-6611DB9750D1}" type="presParOf" srcId="{209DB17E-0625-49EB-8343-D6F2C52D8571}" destId="{5DFD653A-D5B2-4D6E-91E2-45ECD8BED047}" srcOrd="2" destOrd="0" presId="urn:microsoft.com/office/officeart/2005/8/layout/vList2"/>
    <dgm:cxn modelId="{F887E9A7-DA8C-47F2-AE31-941092A7ECA4}" type="presParOf" srcId="{209DB17E-0625-49EB-8343-D6F2C52D8571}" destId="{0D68CDB7-A0AD-4BD8-9B6D-AB0C23CAB233}" srcOrd="3" destOrd="0" presId="urn:microsoft.com/office/officeart/2005/8/layout/vList2"/>
    <dgm:cxn modelId="{A17891AE-737A-4224-B9B9-E4042C239BD2}" type="presParOf" srcId="{209DB17E-0625-49EB-8343-D6F2C52D8571}" destId="{713F7FCF-3A8C-465A-BE8D-3B4612154E0A}" srcOrd="4" destOrd="0" presId="urn:microsoft.com/office/officeart/2005/8/layout/vList2"/>
    <dgm:cxn modelId="{B02F4F12-E0EB-41A3-B102-34F848BFBF5F}" type="presParOf" srcId="{209DB17E-0625-49EB-8343-D6F2C52D8571}" destId="{F5008642-50E5-49B1-A228-9507B590A0F8}" srcOrd="5" destOrd="0" presId="urn:microsoft.com/office/officeart/2005/8/layout/vList2"/>
    <dgm:cxn modelId="{569E8A74-9C8C-48FD-8097-90F260B30594}" type="presParOf" srcId="{209DB17E-0625-49EB-8343-D6F2C52D8571}" destId="{B7986F35-C7EE-4014-B433-31383900B47C}" srcOrd="6" destOrd="0" presId="urn:microsoft.com/office/officeart/2005/8/layout/vList2"/>
    <dgm:cxn modelId="{380D7009-558B-4E8C-93AA-550A79042874}" type="presParOf" srcId="{209DB17E-0625-49EB-8343-D6F2C52D8571}" destId="{90D85DA7-0720-4A4A-92E9-C06436478F6A}" srcOrd="7" destOrd="0" presId="urn:microsoft.com/office/officeart/2005/8/layout/vList2"/>
    <dgm:cxn modelId="{FAF5692C-B05A-4D72-8BE0-38118EDD2358}" type="presParOf" srcId="{209DB17E-0625-49EB-8343-D6F2C52D8571}" destId="{2A17972F-D910-4785-AD01-6F9FE3E0EC0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B99998-C5B3-486A-9F2F-C446DCC98903}"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C680BFE-0D31-478F-88FE-8A14E78CB1EF}">
      <dgm:prSet/>
      <dgm:spPr/>
      <dgm:t>
        <a:bodyPr/>
        <a:lstStyle/>
        <a:p>
          <a:r>
            <a:rPr lang="cs-CZ" b="0" dirty="0"/>
            <a:t>Zaměstnavatel může dát zaměstnanci výpověď </a:t>
          </a:r>
          <a:r>
            <a:rPr lang="cs-CZ" b="1" u="sng" dirty="0"/>
            <a:t>jen</a:t>
          </a:r>
          <a:r>
            <a:rPr lang="cs-CZ" b="0" dirty="0"/>
            <a:t> z těchto důvodů:</a:t>
          </a:r>
          <a:endParaRPr lang="cs-CZ" dirty="0"/>
        </a:p>
      </dgm:t>
    </dgm:pt>
    <dgm:pt modelId="{CF4FD491-39DF-43C5-8613-9BC4F800290C}" type="parTrans" cxnId="{2E383301-7D14-4C07-8554-C5E931C13BDE}">
      <dgm:prSet/>
      <dgm:spPr/>
      <dgm:t>
        <a:bodyPr/>
        <a:lstStyle/>
        <a:p>
          <a:endParaRPr lang="cs-CZ"/>
        </a:p>
      </dgm:t>
    </dgm:pt>
    <dgm:pt modelId="{AEEC3012-3565-4231-865C-21246495D2AE}" type="sibTrans" cxnId="{2E383301-7D14-4C07-8554-C5E931C13BDE}">
      <dgm:prSet/>
      <dgm:spPr/>
      <dgm:t>
        <a:bodyPr/>
        <a:lstStyle/>
        <a:p>
          <a:endParaRPr lang="cs-CZ"/>
        </a:p>
      </dgm:t>
    </dgm:pt>
    <dgm:pt modelId="{81AD7BDA-58C0-443A-AFF0-4B41DF6E9FE3}">
      <dgm:prSet/>
      <dgm:spPr/>
      <dgm:t>
        <a:bodyPr/>
        <a:lstStyle/>
        <a:p>
          <a:r>
            <a:rPr lang="cs-CZ" b="1" dirty="0">
              <a:solidFill>
                <a:schemeClr val="tx1"/>
              </a:solidFill>
            </a:rPr>
            <a:t>Ruší-li se </a:t>
          </a:r>
          <a:r>
            <a:rPr lang="cs-CZ" b="0" dirty="0">
              <a:solidFill>
                <a:schemeClr val="tx1"/>
              </a:solidFill>
            </a:rPr>
            <a:t>zaměstnavatel nebo jeho část</a:t>
          </a:r>
          <a:endParaRPr lang="cs-CZ" dirty="0">
            <a:solidFill>
              <a:schemeClr val="tx1"/>
            </a:solidFill>
          </a:endParaRPr>
        </a:p>
      </dgm:t>
    </dgm:pt>
    <dgm:pt modelId="{91658055-F3DA-4D38-9092-8D54176EAEC5}" type="parTrans" cxnId="{B7295FAC-2C02-4642-B8B2-B382B0DBFD5D}">
      <dgm:prSet/>
      <dgm:spPr/>
      <dgm:t>
        <a:bodyPr/>
        <a:lstStyle/>
        <a:p>
          <a:endParaRPr lang="cs-CZ"/>
        </a:p>
      </dgm:t>
    </dgm:pt>
    <dgm:pt modelId="{FE215244-4D53-4F78-8A57-66C1283F39F7}" type="sibTrans" cxnId="{B7295FAC-2C02-4642-B8B2-B382B0DBFD5D}">
      <dgm:prSet/>
      <dgm:spPr/>
      <dgm:t>
        <a:bodyPr/>
        <a:lstStyle/>
        <a:p>
          <a:endParaRPr lang="cs-CZ"/>
        </a:p>
      </dgm:t>
    </dgm:pt>
    <dgm:pt modelId="{6AD7F804-AE60-4E7C-A73D-BFCB1BBF6BE2}">
      <dgm:prSet/>
      <dgm:spPr/>
      <dgm:t>
        <a:bodyPr/>
        <a:lstStyle/>
        <a:p>
          <a:r>
            <a:rPr lang="cs-CZ" b="1" dirty="0">
              <a:solidFill>
                <a:schemeClr val="tx1"/>
              </a:solidFill>
            </a:rPr>
            <a:t>Přemísťuje-li se </a:t>
          </a:r>
          <a:r>
            <a:rPr lang="cs-CZ" b="0" dirty="0">
              <a:solidFill>
                <a:schemeClr val="tx1"/>
              </a:solidFill>
            </a:rPr>
            <a:t>zaměstnavatel nebo jeho část</a:t>
          </a:r>
          <a:endParaRPr lang="cs-CZ" dirty="0">
            <a:solidFill>
              <a:schemeClr val="tx1"/>
            </a:solidFill>
          </a:endParaRPr>
        </a:p>
      </dgm:t>
    </dgm:pt>
    <dgm:pt modelId="{FE79DA95-89F9-4C6C-9D39-6178748831D4}" type="parTrans" cxnId="{271D8542-1952-4F70-BCAD-59409C0186A5}">
      <dgm:prSet/>
      <dgm:spPr/>
      <dgm:t>
        <a:bodyPr/>
        <a:lstStyle/>
        <a:p>
          <a:endParaRPr lang="cs-CZ"/>
        </a:p>
      </dgm:t>
    </dgm:pt>
    <dgm:pt modelId="{1E463661-DBDA-4A11-A922-DB63107BE164}" type="sibTrans" cxnId="{271D8542-1952-4F70-BCAD-59409C0186A5}">
      <dgm:prSet/>
      <dgm:spPr/>
      <dgm:t>
        <a:bodyPr/>
        <a:lstStyle/>
        <a:p>
          <a:endParaRPr lang="cs-CZ"/>
        </a:p>
      </dgm:t>
    </dgm:pt>
    <dgm:pt modelId="{54618F3E-C601-4D81-AD17-1DFEF88493AB}">
      <dgm:prSet/>
      <dgm:spPr/>
      <dgm:t>
        <a:bodyPr/>
        <a:lstStyle/>
        <a:p>
          <a:r>
            <a:rPr lang="cs-CZ" b="0" dirty="0">
              <a:solidFill>
                <a:schemeClr val="tx1"/>
              </a:solidFill>
            </a:rPr>
            <a:t>Stane-li se </a:t>
          </a:r>
          <a:r>
            <a:rPr lang="cs-CZ" b="1" dirty="0">
              <a:solidFill>
                <a:schemeClr val="tx1"/>
              </a:solidFill>
            </a:rPr>
            <a:t>zaměstnanec nadbytečným</a:t>
          </a:r>
          <a:r>
            <a:rPr lang="cs-CZ" b="0" dirty="0">
              <a:solidFill>
                <a:schemeClr val="tx1"/>
              </a:solidFill>
            </a:rPr>
            <a:t> vzhledem k rozhodnutí zaměstnavatele nebo příslušného orgánu o změně jeho úkolů, technického vybavení, o snížení stavu zaměstnanců za účelem zvýšení efektivnosti práce nebo o jiných organizačních změnách</a:t>
          </a:r>
          <a:endParaRPr lang="cs-CZ" dirty="0"/>
        </a:p>
      </dgm:t>
    </dgm:pt>
    <dgm:pt modelId="{3B997590-C213-49A3-83A5-EFA6756BAEDD}" type="parTrans" cxnId="{ED9D8B6B-8419-49F4-952D-01BD34E1BDB7}">
      <dgm:prSet/>
      <dgm:spPr/>
      <dgm:t>
        <a:bodyPr/>
        <a:lstStyle/>
        <a:p>
          <a:endParaRPr lang="cs-CZ"/>
        </a:p>
      </dgm:t>
    </dgm:pt>
    <dgm:pt modelId="{294A7441-4631-4B69-8E04-9513F3EAC568}" type="sibTrans" cxnId="{ED9D8B6B-8419-49F4-952D-01BD34E1BDB7}">
      <dgm:prSet/>
      <dgm:spPr/>
      <dgm:t>
        <a:bodyPr/>
        <a:lstStyle/>
        <a:p>
          <a:endParaRPr lang="cs-CZ"/>
        </a:p>
      </dgm:t>
    </dgm:pt>
    <dgm:pt modelId="{86B865B6-0D68-4B92-92A5-4EDFC81BB9A4}" type="pres">
      <dgm:prSet presAssocID="{24B99998-C5B3-486A-9F2F-C446DCC98903}" presName="Name0" presStyleCnt="0">
        <dgm:presLayoutVars>
          <dgm:dir/>
          <dgm:animLvl val="lvl"/>
          <dgm:resizeHandles val="exact"/>
        </dgm:presLayoutVars>
      </dgm:prSet>
      <dgm:spPr/>
    </dgm:pt>
    <dgm:pt modelId="{D6B00E4D-CA0C-4628-A56A-A217608595A1}" type="pres">
      <dgm:prSet presAssocID="{4C680BFE-0D31-478F-88FE-8A14E78CB1EF}" presName="linNode" presStyleCnt="0"/>
      <dgm:spPr/>
    </dgm:pt>
    <dgm:pt modelId="{B6286EC9-D524-4D70-9080-083CD0B9DC51}" type="pres">
      <dgm:prSet presAssocID="{4C680BFE-0D31-478F-88FE-8A14E78CB1EF}" presName="parentText" presStyleLbl="node1" presStyleIdx="0" presStyleCnt="1" custLinFactNeighborX="-17716" custLinFactNeighborY="-5498">
        <dgm:presLayoutVars>
          <dgm:chMax val="1"/>
          <dgm:bulletEnabled val="1"/>
        </dgm:presLayoutVars>
      </dgm:prSet>
      <dgm:spPr/>
    </dgm:pt>
    <dgm:pt modelId="{9D0C2950-C211-4224-98F7-0267C1088C4F}" type="pres">
      <dgm:prSet presAssocID="{4C680BFE-0D31-478F-88FE-8A14E78CB1EF}" presName="descendantText" presStyleLbl="alignAccFollowNode1" presStyleIdx="0" presStyleCnt="1">
        <dgm:presLayoutVars>
          <dgm:bulletEnabled val="1"/>
        </dgm:presLayoutVars>
      </dgm:prSet>
      <dgm:spPr/>
    </dgm:pt>
  </dgm:ptLst>
  <dgm:cxnLst>
    <dgm:cxn modelId="{2E383301-7D14-4C07-8554-C5E931C13BDE}" srcId="{24B99998-C5B3-486A-9F2F-C446DCC98903}" destId="{4C680BFE-0D31-478F-88FE-8A14E78CB1EF}" srcOrd="0" destOrd="0" parTransId="{CF4FD491-39DF-43C5-8613-9BC4F800290C}" sibTransId="{AEEC3012-3565-4231-865C-21246495D2AE}"/>
    <dgm:cxn modelId="{5DB3C024-8D30-4989-9AF7-1F296FF32308}" type="presOf" srcId="{54618F3E-C601-4D81-AD17-1DFEF88493AB}" destId="{9D0C2950-C211-4224-98F7-0267C1088C4F}" srcOrd="0" destOrd="2" presId="urn:microsoft.com/office/officeart/2005/8/layout/vList5"/>
    <dgm:cxn modelId="{23F6082D-1DBC-4255-9A66-4A86E0FADDA5}" type="presOf" srcId="{24B99998-C5B3-486A-9F2F-C446DCC98903}" destId="{86B865B6-0D68-4B92-92A5-4EDFC81BB9A4}" srcOrd="0" destOrd="0" presId="urn:microsoft.com/office/officeart/2005/8/layout/vList5"/>
    <dgm:cxn modelId="{271D8542-1952-4F70-BCAD-59409C0186A5}" srcId="{4C680BFE-0D31-478F-88FE-8A14E78CB1EF}" destId="{6AD7F804-AE60-4E7C-A73D-BFCB1BBF6BE2}" srcOrd="1" destOrd="0" parTransId="{FE79DA95-89F9-4C6C-9D39-6178748831D4}" sibTransId="{1E463661-DBDA-4A11-A922-DB63107BE164}"/>
    <dgm:cxn modelId="{ED9D8B6B-8419-49F4-952D-01BD34E1BDB7}" srcId="{4C680BFE-0D31-478F-88FE-8A14E78CB1EF}" destId="{54618F3E-C601-4D81-AD17-1DFEF88493AB}" srcOrd="2" destOrd="0" parTransId="{3B997590-C213-49A3-83A5-EFA6756BAEDD}" sibTransId="{294A7441-4631-4B69-8E04-9513F3EAC568}"/>
    <dgm:cxn modelId="{2B04D656-9813-48BF-9525-A1FB83E1DB11}" type="presOf" srcId="{81AD7BDA-58C0-443A-AFF0-4B41DF6E9FE3}" destId="{9D0C2950-C211-4224-98F7-0267C1088C4F}" srcOrd="0" destOrd="0" presId="urn:microsoft.com/office/officeart/2005/8/layout/vList5"/>
    <dgm:cxn modelId="{B7295FAC-2C02-4642-B8B2-B382B0DBFD5D}" srcId="{4C680BFE-0D31-478F-88FE-8A14E78CB1EF}" destId="{81AD7BDA-58C0-443A-AFF0-4B41DF6E9FE3}" srcOrd="0" destOrd="0" parTransId="{91658055-F3DA-4D38-9092-8D54176EAEC5}" sibTransId="{FE215244-4D53-4F78-8A57-66C1283F39F7}"/>
    <dgm:cxn modelId="{A642F8CF-A1BE-4D66-B7D0-1CCC7748E991}" type="presOf" srcId="{6AD7F804-AE60-4E7C-A73D-BFCB1BBF6BE2}" destId="{9D0C2950-C211-4224-98F7-0267C1088C4F}" srcOrd="0" destOrd="1" presId="urn:microsoft.com/office/officeart/2005/8/layout/vList5"/>
    <dgm:cxn modelId="{9AABCFFB-6856-4C36-8844-FC0A4FE1353A}" type="presOf" srcId="{4C680BFE-0D31-478F-88FE-8A14E78CB1EF}" destId="{B6286EC9-D524-4D70-9080-083CD0B9DC51}" srcOrd="0" destOrd="0" presId="urn:microsoft.com/office/officeart/2005/8/layout/vList5"/>
    <dgm:cxn modelId="{D954B3CF-D598-4C6D-91A6-4FDFCA3B3098}" type="presParOf" srcId="{86B865B6-0D68-4B92-92A5-4EDFC81BB9A4}" destId="{D6B00E4D-CA0C-4628-A56A-A217608595A1}" srcOrd="0" destOrd="0" presId="urn:microsoft.com/office/officeart/2005/8/layout/vList5"/>
    <dgm:cxn modelId="{C6C38B08-B95E-4E7B-BE98-43F0551E9FB3}" type="presParOf" srcId="{D6B00E4D-CA0C-4628-A56A-A217608595A1}" destId="{B6286EC9-D524-4D70-9080-083CD0B9DC51}" srcOrd="0" destOrd="0" presId="urn:microsoft.com/office/officeart/2005/8/layout/vList5"/>
    <dgm:cxn modelId="{8CEEA233-EC3E-416E-9083-F0B1009F2BD2}" type="presParOf" srcId="{D6B00E4D-CA0C-4628-A56A-A217608595A1}" destId="{9D0C2950-C211-4224-98F7-0267C1088C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B8DCF49-D2E2-4A7F-826F-164A184E86CD}"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CFC8C5C4-8BDF-472B-A4B4-248426407D64}">
      <dgm:prSet/>
      <dgm:spPr/>
      <dgm:t>
        <a:bodyPr/>
        <a:lstStyle/>
        <a:p>
          <a:r>
            <a:rPr lang="cs-CZ" b="0"/>
            <a:t>Zaměstnavatel může dát zaměstnanci výpověď </a:t>
          </a:r>
          <a:r>
            <a:rPr lang="cs-CZ" b="1" u="sng"/>
            <a:t>jen</a:t>
          </a:r>
          <a:r>
            <a:rPr lang="cs-CZ" b="0"/>
            <a:t> z těchto důvodů:</a:t>
          </a:r>
          <a:endParaRPr lang="cs-CZ"/>
        </a:p>
      </dgm:t>
    </dgm:pt>
    <dgm:pt modelId="{C04D33D5-FCC9-452D-A963-4E3B37844440}" type="parTrans" cxnId="{54ADFF93-D8D0-47C7-AD18-C9E11F16774B}">
      <dgm:prSet/>
      <dgm:spPr/>
      <dgm:t>
        <a:bodyPr/>
        <a:lstStyle/>
        <a:p>
          <a:endParaRPr lang="cs-CZ"/>
        </a:p>
      </dgm:t>
    </dgm:pt>
    <dgm:pt modelId="{196A1BC5-A009-4226-A93A-F5A2BC62CDB4}" type="sibTrans" cxnId="{54ADFF93-D8D0-47C7-AD18-C9E11F16774B}">
      <dgm:prSet/>
      <dgm:spPr/>
      <dgm:t>
        <a:bodyPr/>
        <a:lstStyle/>
        <a:p>
          <a:endParaRPr lang="cs-CZ"/>
        </a:p>
      </dgm:t>
    </dgm:pt>
    <dgm:pt modelId="{BDEA95F4-33F4-4BB5-A672-1C933BA7F7DF}">
      <dgm:prSet/>
      <dgm:spPr/>
      <dgm:t>
        <a:bodyPr/>
        <a:lstStyle/>
        <a:p>
          <a:r>
            <a:rPr lang="cs-CZ" b="1" dirty="0">
              <a:solidFill>
                <a:schemeClr val="tx1"/>
              </a:solidFill>
            </a:rPr>
            <a:t>nesmí-li zaměstnanec podle lékařského posudku dále konat dosavadní práci </a:t>
          </a:r>
          <a:r>
            <a:rPr lang="cs-CZ" b="0" dirty="0">
              <a:solidFill>
                <a:schemeClr val="tx1"/>
              </a:solidFill>
            </a:rPr>
            <a:t>pro pracovní úraz, onemocnění nemocí z povolání nebo pro ohrožení touto nemocí, anebo dosáhl-li na pracovišti určeném rozhodnutím příslušného orgánu ochrany veřejného zdraví nejvyšší přípustné expozice,</a:t>
          </a:r>
          <a:endParaRPr lang="cs-CZ" dirty="0">
            <a:solidFill>
              <a:schemeClr val="tx1"/>
            </a:solidFill>
          </a:endParaRPr>
        </a:p>
      </dgm:t>
    </dgm:pt>
    <dgm:pt modelId="{1188937F-0F94-466E-BFE4-C0E728E9B66D}" type="parTrans" cxnId="{2B7C90E2-2F93-4EB1-B97E-99DF3072C8CC}">
      <dgm:prSet/>
      <dgm:spPr/>
      <dgm:t>
        <a:bodyPr/>
        <a:lstStyle/>
        <a:p>
          <a:endParaRPr lang="cs-CZ"/>
        </a:p>
      </dgm:t>
    </dgm:pt>
    <dgm:pt modelId="{82A2B029-3288-4F0B-B497-1D1E8515C5E3}" type="sibTrans" cxnId="{2B7C90E2-2F93-4EB1-B97E-99DF3072C8CC}">
      <dgm:prSet/>
      <dgm:spPr/>
      <dgm:t>
        <a:bodyPr/>
        <a:lstStyle/>
        <a:p>
          <a:endParaRPr lang="cs-CZ"/>
        </a:p>
      </dgm:t>
    </dgm:pt>
    <dgm:pt modelId="{BDA6D7DD-0FA5-48C1-8C4F-46487D6ACE09}">
      <dgm:prSet/>
      <dgm:spPr/>
      <dgm:t>
        <a:bodyPr/>
        <a:lstStyle/>
        <a:p>
          <a:r>
            <a:rPr lang="cs-CZ" b="1" dirty="0">
              <a:solidFill>
                <a:schemeClr val="tx1"/>
              </a:solidFill>
            </a:rPr>
            <a:t>pozbyl-li zaměstnanec </a:t>
          </a:r>
          <a:r>
            <a:rPr lang="cs-CZ" b="0" dirty="0">
              <a:solidFill>
                <a:schemeClr val="tx1"/>
              </a:solidFill>
            </a:rPr>
            <a:t>vzhledem ke svému zdravotnímu stavu podle lékařského posudku </a:t>
          </a:r>
          <a:r>
            <a:rPr lang="cs-CZ" b="1" dirty="0">
              <a:solidFill>
                <a:schemeClr val="tx1"/>
              </a:solidFill>
            </a:rPr>
            <a:t>dlouhodobě zdravotní způsobilost</a:t>
          </a:r>
          <a:r>
            <a:rPr lang="cs-CZ" b="0" dirty="0">
              <a:solidFill>
                <a:schemeClr val="tx1"/>
              </a:solidFill>
            </a:rPr>
            <a:t>,</a:t>
          </a:r>
          <a:endParaRPr lang="cs-CZ" dirty="0">
            <a:solidFill>
              <a:schemeClr val="tx1"/>
            </a:solidFill>
          </a:endParaRPr>
        </a:p>
      </dgm:t>
    </dgm:pt>
    <dgm:pt modelId="{4899493D-D164-44F3-8E22-A1F36F6D9CBB}" type="parTrans" cxnId="{9043B0DD-B324-4B92-9536-83968055DD1E}">
      <dgm:prSet/>
      <dgm:spPr/>
      <dgm:t>
        <a:bodyPr/>
        <a:lstStyle/>
        <a:p>
          <a:endParaRPr lang="cs-CZ"/>
        </a:p>
      </dgm:t>
    </dgm:pt>
    <dgm:pt modelId="{5CA5172D-5546-4B0D-9C7F-6DACCBDB3251}" type="sibTrans" cxnId="{9043B0DD-B324-4B92-9536-83968055DD1E}">
      <dgm:prSet/>
      <dgm:spPr/>
      <dgm:t>
        <a:bodyPr/>
        <a:lstStyle/>
        <a:p>
          <a:endParaRPr lang="cs-CZ"/>
        </a:p>
      </dgm:t>
    </dgm:pt>
    <dgm:pt modelId="{D15587D2-34A5-47DF-8B03-5772AD70DBCC}" type="pres">
      <dgm:prSet presAssocID="{8B8DCF49-D2E2-4A7F-826F-164A184E86CD}" presName="Name0" presStyleCnt="0">
        <dgm:presLayoutVars>
          <dgm:dir/>
          <dgm:animLvl val="lvl"/>
          <dgm:resizeHandles val="exact"/>
        </dgm:presLayoutVars>
      </dgm:prSet>
      <dgm:spPr/>
    </dgm:pt>
    <dgm:pt modelId="{89665DB0-BE6D-42A4-80AE-1BA6B28D8EA8}" type="pres">
      <dgm:prSet presAssocID="{CFC8C5C4-8BDF-472B-A4B4-248426407D64}" presName="linNode" presStyleCnt="0"/>
      <dgm:spPr/>
    </dgm:pt>
    <dgm:pt modelId="{8EB17C93-BE30-46F4-8D47-66C529F42775}" type="pres">
      <dgm:prSet presAssocID="{CFC8C5C4-8BDF-472B-A4B4-248426407D64}" presName="parentText" presStyleLbl="node1" presStyleIdx="0" presStyleCnt="1">
        <dgm:presLayoutVars>
          <dgm:chMax val="1"/>
          <dgm:bulletEnabled val="1"/>
        </dgm:presLayoutVars>
      </dgm:prSet>
      <dgm:spPr/>
    </dgm:pt>
    <dgm:pt modelId="{B372559E-B65D-4E08-810B-07D6FEE337D7}" type="pres">
      <dgm:prSet presAssocID="{CFC8C5C4-8BDF-472B-A4B4-248426407D64}" presName="descendantText" presStyleLbl="alignAccFollowNode1" presStyleIdx="0" presStyleCnt="1">
        <dgm:presLayoutVars>
          <dgm:bulletEnabled val="1"/>
        </dgm:presLayoutVars>
      </dgm:prSet>
      <dgm:spPr/>
    </dgm:pt>
  </dgm:ptLst>
  <dgm:cxnLst>
    <dgm:cxn modelId="{71F6C71F-BB32-4D08-9EB8-84D1D4FD0F7F}" type="presOf" srcId="{8B8DCF49-D2E2-4A7F-826F-164A184E86CD}" destId="{D15587D2-34A5-47DF-8B03-5772AD70DBCC}" srcOrd="0" destOrd="0" presId="urn:microsoft.com/office/officeart/2005/8/layout/vList5"/>
    <dgm:cxn modelId="{FBCDEF8B-AA90-44A5-A6D4-0E8F144C1AB1}" type="presOf" srcId="{CFC8C5C4-8BDF-472B-A4B4-248426407D64}" destId="{8EB17C93-BE30-46F4-8D47-66C529F42775}" srcOrd="0" destOrd="0" presId="urn:microsoft.com/office/officeart/2005/8/layout/vList5"/>
    <dgm:cxn modelId="{435AAF8E-CA22-4527-9A30-746A2915E3D8}" type="presOf" srcId="{BDEA95F4-33F4-4BB5-A672-1C933BA7F7DF}" destId="{B372559E-B65D-4E08-810B-07D6FEE337D7}" srcOrd="0" destOrd="0" presId="urn:microsoft.com/office/officeart/2005/8/layout/vList5"/>
    <dgm:cxn modelId="{54ADFF93-D8D0-47C7-AD18-C9E11F16774B}" srcId="{8B8DCF49-D2E2-4A7F-826F-164A184E86CD}" destId="{CFC8C5C4-8BDF-472B-A4B4-248426407D64}" srcOrd="0" destOrd="0" parTransId="{C04D33D5-FCC9-452D-A963-4E3B37844440}" sibTransId="{196A1BC5-A009-4226-A93A-F5A2BC62CDB4}"/>
    <dgm:cxn modelId="{EF48279B-8E96-4FFC-83BE-69F246E92C88}" type="presOf" srcId="{BDA6D7DD-0FA5-48C1-8C4F-46487D6ACE09}" destId="{B372559E-B65D-4E08-810B-07D6FEE337D7}" srcOrd="0" destOrd="1" presId="urn:microsoft.com/office/officeart/2005/8/layout/vList5"/>
    <dgm:cxn modelId="{9043B0DD-B324-4B92-9536-83968055DD1E}" srcId="{CFC8C5C4-8BDF-472B-A4B4-248426407D64}" destId="{BDA6D7DD-0FA5-48C1-8C4F-46487D6ACE09}" srcOrd="1" destOrd="0" parTransId="{4899493D-D164-44F3-8E22-A1F36F6D9CBB}" sibTransId="{5CA5172D-5546-4B0D-9C7F-6DACCBDB3251}"/>
    <dgm:cxn modelId="{2B7C90E2-2F93-4EB1-B97E-99DF3072C8CC}" srcId="{CFC8C5C4-8BDF-472B-A4B4-248426407D64}" destId="{BDEA95F4-33F4-4BB5-A672-1C933BA7F7DF}" srcOrd="0" destOrd="0" parTransId="{1188937F-0F94-466E-BFE4-C0E728E9B66D}" sibTransId="{82A2B029-3288-4F0B-B497-1D1E8515C5E3}"/>
    <dgm:cxn modelId="{D0DC0B20-F43A-45FD-856C-F064265708A4}" type="presParOf" srcId="{D15587D2-34A5-47DF-8B03-5772AD70DBCC}" destId="{89665DB0-BE6D-42A4-80AE-1BA6B28D8EA8}" srcOrd="0" destOrd="0" presId="urn:microsoft.com/office/officeart/2005/8/layout/vList5"/>
    <dgm:cxn modelId="{15DF1873-C351-49A7-BE36-9BAA75DE2B11}" type="presParOf" srcId="{89665DB0-BE6D-42A4-80AE-1BA6B28D8EA8}" destId="{8EB17C93-BE30-46F4-8D47-66C529F42775}" srcOrd="0" destOrd="0" presId="urn:microsoft.com/office/officeart/2005/8/layout/vList5"/>
    <dgm:cxn modelId="{65F5E52E-59E2-4C83-B1AF-452F7FB70A62}" type="presParOf" srcId="{89665DB0-BE6D-42A4-80AE-1BA6B28D8EA8}" destId="{B372559E-B65D-4E08-810B-07D6FEE337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B864434-CC26-4CE0-8339-DAEC8C6DEA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553279D0-2D1B-4A84-B482-E2D010EF24AE}">
      <dgm:prSet/>
      <dgm:spPr/>
      <dgm:t>
        <a:bodyPr/>
        <a:lstStyle/>
        <a:p>
          <a:r>
            <a:rPr lang="cs-CZ" b="0"/>
            <a:t>Zaměstnavatel může dát zaměstnanci výpověď </a:t>
          </a:r>
          <a:r>
            <a:rPr lang="cs-CZ" b="1" u="sng"/>
            <a:t>jen</a:t>
          </a:r>
          <a:r>
            <a:rPr lang="cs-CZ" b="0"/>
            <a:t> z těchto důvodů:</a:t>
          </a:r>
          <a:endParaRPr lang="cs-CZ"/>
        </a:p>
      </dgm:t>
    </dgm:pt>
    <dgm:pt modelId="{9EC42914-A01F-4B6B-B380-C936D1C556F7}" type="parTrans" cxnId="{AA848CA0-C8F6-4229-802D-81F2EE60B351}">
      <dgm:prSet/>
      <dgm:spPr/>
      <dgm:t>
        <a:bodyPr/>
        <a:lstStyle/>
        <a:p>
          <a:endParaRPr lang="cs-CZ"/>
        </a:p>
      </dgm:t>
    </dgm:pt>
    <dgm:pt modelId="{E3A55049-0934-4A43-B887-78C7C6FFC5D2}" type="sibTrans" cxnId="{AA848CA0-C8F6-4229-802D-81F2EE60B351}">
      <dgm:prSet/>
      <dgm:spPr/>
      <dgm:t>
        <a:bodyPr/>
        <a:lstStyle/>
        <a:p>
          <a:endParaRPr lang="cs-CZ"/>
        </a:p>
      </dgm:t>
    </dgm:pt>
    <dgm:pt modelId="{72C7294A-7738-47D8-B11A-83ACBE3D17AB}">
      <dgm:prSet/>
      <dgm:spPr/>
      <dgm:t>
        <a:bodyPr/>
        <a:lstStyle/>
        <a:p>
          <a:pPr algn="just"/>
          <a:r>
            <a:rPr lang="cs-CZ" b="1" dirty="0">
              <a:solidFill>
                <a:schemeClr val="tx1"/>
              </a:solidFill>
            </a:rPr>
            <a:t>nesplňuje-li zaměstnanec předpoklady stanovené právními předpisy pro výkon sjednané práce</a:t>
          </a:r>
          <a:endParaRPr lang="cs-CZ" dirty="0">
            <a:solidFill>
              <a:schemeClr val="tx1"/>
            </a:solidFill>
          </a:endParaRPr>
        </a:p>
      </dgm:t>
    </dgm:pt>
    <dgm:pt modelId="{D104AC9B-94B7-47EE-A6C6-5D0BB46BB153}" type="parTrans" cxnId="{A525FFC0-A5AA-4A21-B4A7-859A7426DE91}">
      <dgm:prSet/>
      <dgm:spPr/>
      <dgm:t>
        <a:bodyPr/>
        <a:lstStyle/>
        <a:p>
          <a:endParaRPr lang="cs-CZ"/>
        </a:p>
      </dgm:t>
    </dgm:pt>
    <dgm:pt modelId="{E84780FA-9E9E-4E91-AD29-FC887C3AB249}" type="sibTrans" cxnId="{A525FFC0-A5AA-4A21-B4A7-859A7426DE91}">
      <dgm:prSet/>
      <dgm:spPr/>
      <dgm:t>
        <a:bodyPr/>
        <a:lstStyle/>
        <a:p>
          <a:endParaRPr lang="cs-CZ"/>
        </a:p>
      </dgm:t>
    </dgm:pt>
    <dgm:pt modelId="{CF22D554-F93D-418A-AE0A-8A1EACCAEC6D}">
      <dgm:prSet/>
      <dgm:spPr/>
      <dgm:t>
        <a:bodyPr/>
        <a:lstStyle/>
        <a:p>
          <a:pPr algn="just"/>
          <a:r>
            <a:rPr lang="cs-CZ" b="0" dirty="0">
              <a:solidFill>
                <a:schemeClr val="tx1"/>
              </a:solidFill>
            </a:rPr>
            <a:t>jsou-li u zaměstnance dány </a:t>
          </a:r>
          <a:r>
            <a:rPr lang="cs-CZ" b="1" dirty="0">
              <a:solidFill>
                <a:schemeClr val="tx1"/>
              </a:solidFill>
            </a:rPr>
            <a:t>důvody, </a:t>
          </a:r>
          <a:r>
            <a:rPr lang="cs-CZ" b="0" dirty="0">
              <a:solidFill>
                <a:schemeClr val="tx1"/>
              </a:solidFill>
            </a:rPr>
            <a:t>pro které by s ním zaměstnavatel</a:t>
          </a:r>
          <a:r>
            <a:rPr lang="cs-CZ" b="1" dirty="0">
              <a:solidFill>
                <a:schemeClr val="tx1"/>
              </a:solidFill>
            </a:rPr>
            <a:t> mohl okamžitě zrušit pracovní poměr, </a:t>
          </a:r>
          <a:r>
            <a:rPr lang="cs-CZ" b="0" dirty="0">
              <a:solidFill>
                <a:schemeClr val="tx1"/>
              </a:solidFill>
            </a:rPr>
            <a:t>nebo pro </a:t>
          </a:r>
          <a:r>
            <a:rPr lang="cs-CZ" b="1" dirty="0">
              <a:solidFill>
                <a:schemeClr val="tx1"/>
              </a:solidFill>
            </a:rPr>
            <a:t>závažné porušení povinnosti </a:t>
          </a:r>
          <a:r>
            <a:rPr lang="cs-CZ" b="0" dirty="0">
              <a:solidFill>
                <a:schemeClr val="tx1"/>
              </a:solidFill>
            </a:rPr>
            <a:t>vyplývající z právních předpisů vztahujících se k zaměstnancem vykonávané práci</a:t>
          </a:r>
        </a:p>
      </dgm:t>
    </dgm:pt>
    <dgm:pt modelId="{073A613C-29C5-45E9-A7F6-EE32F8D29DDA}" type="parTrans" cxnId="{DFEF6F4D-E60D-4CD6-B46D-E90CBAFF3984}">
      <dgm:prSet/>
      <dgm:spPr/>
      <dgm:t>
        <a:bodyPr/>
        <a:lstStyle/>
        <a:p>
          <a:endParaRPr lang="cs-CZ"/>
        </a:p>
      </dgm:t>
    </dgm:pt>
    <dgm:pt modelId="{62FE7B1B-DC2B-410E-B858-05B2331C01CA}" type="sibTrans" cxnId="{DFEF6F4D-E60D-4CD6-B46D-E90CBAFF3984}">
      <dgm:prSet/>
      <dgm:spPr/>
      <dgm:t>
        <a:bodyPr/>
        <a:lstStyle/>
        <a:p>
          <a:endParaRPr lang="cs-CZ"/>
        </a:p>
      </dgm:t>
    </dgm:pt>
    <dgm:pt modelId="{348EE65B-6C5D-4B03-A094-C2FFDF78935A}">
      <dgm:prSet/>
      <dgm:spPr/>
      <dgm:t>
        <a:bodyPr/>
        <a:lstStyle/>
        <a:p>
          <a:pPr algn="just"/>
          <a:r>
            <a:rPr lang="cs-CZ" b="0" dirty="0">
              <a:solidFill>
                <a:schemeClr val="tx1"/>
              </a:solidFill>
            </a:rPr>
            <a:t>pro </a:t>
          </a:r>
          <a:r>
            <a:rPr lang="cs-CZ" b="1" dirty="0">
              <a:solidFill>
                <a:schemeClr val="tx1"/>
              </a:solidFill>
            </a:rPr>
            <a:t>soustavné méně závažné porušování povinnosti </a:t>
          </a:r>
          <a:r>
            <a:rPr lang="cs-CZ" b="0" dirty="0">
              <a:solidFill>
                <a:schemeClr val="tx1"/>
              </a:solidFill>
            </a:rPr>
            <a:t>vyplývající z právních předpisů vztahujících se k vykonávané práci je možné dát zaměstnanci výpověď, jestliže byl </a:t>
          </a:r>
          <a:r>
            <a:rPr lang="cs-CZ" b="1" dirty="0">
              <a:solidFill>
                <a:schemeClr val="tx1"/>
              </a:solidFill>
            </a:rPr>
            <a:t>v době posledních 6 měsíců v souvislosti s porušením povinnosti vyplývající z právních předpisů vztahujících se k vykonávané práci písemně upozorněn </a:t>
          </a:r>
          <a:r>
            <a:rPr lang="cs-CZ" b="0" dirty="0">
              <a:solidFill>
                <a:schemeClr val="tx1"/>
              </a:solidFill>
            </a:rPr>
            <a:t>na možnost výpovědi,</a:t>
          </a:r>
          <a:endParaRPr lang="cs-CZ" dirty="0">
            <a:solidFill>
              <a:schemeClr val="tx1"/>
            </a:solidFill>
          </a:endParaRPr>
        </a:p>
      </dgm:t>
    </dgm:pt>
    <dgm:pt modelId="{66369535-A223-4AED-8A3F-263A04806C55}" type="parTrans" cxnId="{9D7F0FCD-67D3-4137-B843-4DAE02053015}">
      <dgm:prSet/>
      <dgm:spPr/>
    </dgm:pt>
    <dgm:pt modelId="{6FE63822-6705-4283-A477-73E11D1640CE}" type="sibTrans" cxnId="{9D7F0FCD-67D3-4137-B843-4DAE02053015}">
      <dgm:prSet/>
      <dgm:spPr/>
    </dgm:pt>
    <dgm:pt modelId="{CE57889A-6BBC-430F-B172-2EC578619BB3}" type="pres">
      <dgm:prSet presAssocID="{1B864434-CC26-4CE0-8339-DAEC8C6DEAA8}" presName="Name0" presStyleCnt="0">
        <dgm:presLayoutVars>
          <dgm:dir/>
          <dgm:animLvl val="lvl"/>
          <dgm:resizeHandles val="exact"/>
        </dgm:presLayoutVars>
      </dgm:prSet>
      <dgm:spPr/>
    </dgm:pt>
    <dgm:pt modelId="{ECA803D2-3F05-4848-AC17-8C44A2BE90CA}" type="pres">
      <dgm:prSet presAssocID="{553279D0-2D1B-4A84-B482-E2D010EF24AE}" presName="linNode" presStyleCnt="0"/>
      <dgm:spPr/>
    </dgm:pt>
    <dgm:pt modelId="{B23FFEEC-3CCE-4171-8D17-3BA885A209D6}" type="pres">
      <dgm:prSet presAssocID="{553279D0-2D1B-4A84-B482-E2D010EF24AE}" presName="parentText" presStyleLbl="node1" presStyleIdx="0" presStyleCnt="1" custScaleX="56445" custScaleY="94851" custLinFactNeighborX="-20068" custLinFactNeighborY="334">
        <dgm:presLayoutVars>
          <dgm:chMax val="1"/>
          <dgm:bulletEnabled val="1"/>
        </dgm:presLayoutVars>
      </dgm:prSet>
      <dgm:spPr/>
    </dgm:pt>
    <dgm:pt modelId="{7564DEFC-A1C7-43B3-9473-4701EE1EB94D}" type="pres">
      <dgm:prSet presAssocID="{553279D0-2D1B-4A84-B482-E2D010EF24AE}" presName="descendantText" presStyleLbl="alignAccFollowNode1" presStyleIdx="0" presStyleCnt="1" custScaleX="124651">
        <dgm:presLayoutVars>
          <dgm:bulletEnabled val="1"/>
        </dgm:presLayoutVars>
      </dgm:prSet>
      <dgm:spPr/>
    </dgm:pt>
  </dgm:ptLst>
  <dgm:cxnLst>
    <dgm:cxn modelId="{D38B5A34-1C9F-4A5E-847D-796806AFF0F8}" type="presOf" srcId="{CF22D554-F93D-418A-AE0A-8A1EACCAEC6D}" destId="{7564DEFC-A1C7-43B3-9473-4701EE1EB94D}" srcOrd="0" destOrd="1" presId="urn:microsoft.com/office/officeart/2005/8/layout/vList5"/>
    <dgm:cxn modelId="{0B96855B-3D71-4F8A-91CB-A8F5995C7640}" type="presOf" srcId="{1B864434-CC26-4CE0-8339-DAEC8C6DEAA8}" destId="{CE57889A-6BBC-430F-B172-2EC578619BB3}" srcOrd="0" destOrd="0" presId="urn:microsoft.com/office/officeart/2005/8/layout/vList5"/>
    <dgm:cxn modelId="{35E33A66-001E-4708-B646-18F5B5A7BF96}" type="presOf" srcId="{72C7294A-7738-47D8-B11A-83ACBE3D17AB}" destId="{7564DEFC-A1C7-43B3-9473-4701EE1EB94D}" srcOrd="0" destOrd="0" presId="urn:microsoft.com/office/officeart/2005/8/layout/vList5"/>
    <dgm:cxn modelId="{DFEF6F4D-E60D-4CD6-B46D-E90CBAFF3984}" srcId="{553279D0-2D1B-4A84-B482-E2D010EF24AE}" destId="{CF22D554-F93D-418A-AE0A-8A1EACCAEC6D}" srcOrd="1" destOrd="0" parTransId="{073A613C-29C5-45E9-A7F6-EE32F8D29DDA}" sibTransId="{62FE7B1B-DC2B-410E-B858-05B2331C01CA}"/>
    <dgm:cxn modelId="{8616B097-544E-46FC-99FF-ED4DAC791A86}" type="presOf" srcId="{348EE65B-6C5D-4B03-A094-C2FFDF78935A}" destId="{7564DEFC-A1C7-43B3-9473-4701EE1EB94D}" srcOrd="0" destOrd="2" presId="urn:microsoft.com/office/officeart/2005/8/layout/vList5"/>
    <dgm:cxn modelId="{AA848CA0-C8F6-4229-802D-81F2EE60B351}" srcId="{1B864434-CC26-4CE0-8339-DAEC8C6DEAA8}" destId="{553279D0-2D1B-4A84-B482-E2D010EF24AE}" srcOrd="0" destOrd="0" parTransId="{9EC42914-A01F-4B6B-B380-C936D1C556F7}" sibTransId="{E3A55049-0934-4A43-B887-78C7C6FFC5D2}"/>
    <dgm:cxn modelId="{A525FFC0-A5AA-4A21-B4A7-859A7426DE91}" srcId="{553279D0-2D1B-4A84-B482-E2D010EF24AE}" destId="{72C7294A-7738-47D8-B11A-83ACBE3D17AB}" srcOrd="0" destOrd="0" parTransId="{D104AC9B-94B7-47EE-A6C6-5D0BB46BB153}" sibTransId="{E84780FA-9E9E-4E91-AD29-FC887C3AB249}"/>
    <dgm:cxn modelId="{9D7F0FCD-67D3-4137-B843-4DAE02053015}" srcId="{553279D0-2D1B-4A84-B482-E2D010EF24AE}" destId="{348EE65B-6C5D-4B03-A094-C2FFDF78935A}" srcOrd="2" destOrd="0" parTransId="{66369535-A223-4AED-8A3F-263A04806C55}" sibTransId="{6FE63822-6705-4283-A477-73E11D1640CE}"/>
    <dgm:cxn modelId="{61DAC1FD-7ACE-4B22-A48F-F2B735EA8E08}" type="presOf" srcId="{553279D0-2D1B-4A84-B482-E2D010EF24AE}" destId="{B23FFEEC-3CCE-4171-8D17-3BA885A209D6}" srcOrd="0" destOrd="0" presId="urn:microsoft.com/office/officeart/2005/8/layout/vList5"/>
    <dgm:cxn modelId="{33521403-95D1-473D-A4CD-6C39D2E4AF46}" type="presParOf" srcId="{CE57889A-6BBC-430F-B172-2EC578619BB3}" destId="{ECA803D2-3F05-4848-AC17-8C44A2BE90CA}" srcOrd="0" destOrd="0" presId="urn:microsoft.com/office/officeart/2005/8/layout/vList5"/>
    <dgm:cxn modelId="{F8AA9F06-A94B-49D9-823B-25409CE708D4}" type="presParOf" srcId="{ECA803D2-3F05-4848-AC17-8C44A2BE90CA}" destId="{B23FFEEC-3CCE-4171-8D17-3BA885A209D6}" srcOrd="0" destOrd="0" presId="urn:microsoft.com/office/officeart/2005/8/layout/vList5"/>
    <dgm:cxn modelId="{E02964AB-6BAF-47BF-911E-E41B9301F5FA}" type="presParOf" srcId="{ECA803D2-3F05-4848-AC17-8C44A2BE90CA}" destId="{7564DEFC-A1C7-43B3-9473-4701EE1EB94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48DF3EA-FF6D-48F7-9681-2C2853C5396E}"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520AAB6-A8F9-4DE9-99F6-C4F1D20155B4}">
      <dgm:prSet custT="1"/>
      <dgm:spPr/>
      <dgm:t>
        <a:bodyPr/>
        <a:lstStyle/>
        <a:p>
          <a:r>
            <a:rPr lang="cs-CZ" sz="2400" b="0" dirty="0"/>
            <a:t>Zákaz výpovědi v ochranné době</a:t>
          </a:r>
          <a:r>
            <a:rPr lang="cs-CZ" sz="2400" b="0" i="1" dirty="0"/>
            <a:t>:</a:t>
          </a:r>
          <a:endParaRPr lang="cs-CZ" sz="2400" dirty="0"/>
        </a:p>
      </dgm:t>
    </dgm:pt>
    <dgm:pt modelId="{631DA275-0EDD-456E-B091-E47FAD4C1AC2}" type="parTrans" cxnId="{1A08EE91-71BB-4BCD-86FC-55327888B106}">
      <dgm:prSet/>
      <dgm:spPr/>
      <dgm:t>
        <a:bodyPr/>
        <a:lstStyle/>
        <a:p>
          <a:endParaRPr lang="cs-CZ"/>
        </a:p>
      </dgm:t>
    </dgm:pt>
    <dgm:pt modelId="{70FA0A0D-EED7-46D8-9211-8F349AD2DEFF}" type="sibTrans" cxnId="{1A08EE91-71BB-4BCD-86FC-55327888B106}">
      <dgm:prSet/>
      <dgm:spPr/>
      <dgm:t>
        <a:bodyPr/>
        <a:lstStyle/>
        <a:p>
          <a:endParaRPr lang="cs-CZ"/>
        </a:p>
      </dgm:t>
    </dgm:pt>
    <dgm:pt modelId="{C7F09DE5-3F88-4C83-870C-290B78698D7F}">
      <dgm:prSet custT="1"/>
      <dgm:spPr/>
      <dgm:t>
        <a:bodyPr/>
        <a:lstStyle/>
        <a:p>
          <a:pPr algn="just"/>
          <a:r>
            <a:rPr lang="cs-CZ" sz="1800" b="0" dirty="0">
              <a:solidFill>
                <a:schemeClr val="tx1"/>
              </a:solidFill>
            </a:rPr>
            <a:t>v době, kdy je zaměstnanec uznán </a:t>
          </a:r>
          <a:r>
            <a:rPr lang="cs-CZ" sz="1800" b="1" dirty="0">
              <a:solidFill>
                <a:schemeClr val="tx1"/>
              </a:solidFill>
            </a:rPr>
            <a:t>dočasně práce neschopným</a:t>
          </a:r>
          <a:r>
            <a:rPr lang="cs-CZ" sz="1800" b="0" dirty="0">
              <a:solidFill>
                <a:schemeClr val="tx1"/>
              </a:solidFill>
            </a:rPr>
            <a:t>, pokud si tuto neschopnost úmyslně nepřivodil nebo nevznikla-li tato neschopnost jako bezprostřední následek opilosti</a:t>
          </a:r>
          <a:endParaRPr lang="cs-CZ" sz="1800" dirty="0">
            <a:solidFill>
              <a:schemeClr val="tx1"/>
            </a:solidFill>
          </a:endParaRPr>
        </a:p>
      </dgm:t>
    </dgm:pt>
    <dgm:pt modelId="{3EB4F1E5-0367-4AE4-83FE-6E73215F0E3D}" type="parTrans" cxnId="{AE8ACF04-3725-4BEC-BCEA-829625329E49}">
      <dgm:prSet/>
      <dgm:spPr/>
      <dgm:t>
        <a:bodyPr/>
        <a:lstStyle/>
        <a:p>
          <a:endParaRPr lang="cs-CZ"/>
        </a:p>
      </dgm:t>
    </dgm:pt>
    <dgm:pt modelId="{BE680874-4031-41EC-9EFB-91433CD68C0C}" type="sibTrans" cxnId="{AE8ACF04-3725-4BEC-BCEA-829625329E49}">
      <dgm:prSet/>
      <dgm:spPr/>
      <dgm:t>
        <a:bodyPr/>
        <a:lstStyle/>
        <a:p>
          <a:endParaRPr lang="cs-CZ"/>
        </a:p>
      </dgm:t>
    </dgm:pt>
    <dgm:pt modelId="{B0FD1539-9FDD-47CC-BE98-F99E8B43CA98}">
      <dgm:prSet custT="1"/>
      <dgm:spPr/>
      <dgm:t>
        <a:bodyPr/>
        <a:lstStyle/>
        <a:p>
          <a:pPr algn="just"/>
          <a:r>
            <a:rPr lang="cs-CZ" sz="1800" b="0" dirty="0">
              <a:solidFill>
                <a:schemeClr val="tx1"/>
              </a:solidFill>
            </a:rPr>
            <a:t>při výkonu </a:t>
          </a:r>
          <a:r>
            <a:rPr lang="cs-CZ" sz="1800" b="1" dirty="0">
              <a:solidFill>
                <a:schemeClr val="tx1"/>
              </a:solidFill>
            </a:rPr>
            <a:t>vojenského cvičení </a:t>
          </a:r>
          <a:r>
            <a:rPr lang="cs-CZ" sz="1800" b="0" dirty="0">
              <a:solidFill>
                <a:schemeClr val="tx1"/>
              </a:solidFill>
            </a:rPr>
            <a:t>nebo služby v operačním nasazení ode dne, kdy byl zaměstnanci doručen povolávací rozkaz</a:t>
          </a:r>
          <a:endParaRPr lang="cs-CZ" sz="1800" dirty="0">
            <a:solidFill>
              <a:schemeClr val="tx1"/>
            </a:solidFill>
          </a:endParaRPr>
        </a:p>
      </dgm:t>
    </dgm:pt>
    <dgm:pt modelId="{27D505CE-02EC-4EC5-83AE-A2A7E0204851}" type="parTrans" cxnId="{181EBA1F-AC47-4440-84C0-4F4F65D6945F}">
      <dgm:prSet/>
      <dgm:spPr/>
      <dgm:t>
        <a:bodyPr/>
        <a:lstStyle/>
        <a:p>
          <a:endParaRPr lang="cs-CZ"/>
        </a:p>
      </dgm:t>
    </dgm:pt>
    <dgm:pt modelId="{4F6DC612-E99C-44A9-9405-09BFDC54BF5C}" type="sibTrans" cxnId="{181EBA1F-AC47-4440-84C0-4F4F65D6945F}">
      <dgm:prSet/>
      <dgm:spPr/>
      <dgm:t>
        <a:bodyPr/>
        <a:lstStyle/>
        <a:p>
          <a:endParaRPr lang="cs-CZ"/>
        </a:p>
      </dgm:t>
    </dgm:pt>
    <dgm:pt modelId="{2F415F1B-0963-4EF1-AE6A-54EC1CA4B670}">
      <dgm:prSet custT="1"/>
      <dgm:spPr/>
      <dgm:t>
        <a:bodyPr/>
        <a:lstStyle/>
        <a:p>
          <a:pPr algn="just"/>
          <a:r>
            <a:rPr lang="cs-CZ" sz="1800" b="0" dirty="0">
              <a:solidFill>
                <a:schemeClr val="tx1"/>
              </a:solidFill>
            </a:rPr>
            <a:t>v době, kdy je zaměstnanec dlouhodobě plně uvolněn pro </a:t>
          </a:r>
          <a:r>
            <a:rPr lang="cs-CZ" sz="1800" b="1" dirty="0">
              <a:solidFill>
                <a:schemeClr val="tx1"/>
              </a:solidFill>
            </a:rPr>
            <a:t>výkon veřejné funkce</a:t>
          </a:r>
          <a:r>
            <a:rPr lang="cs-CZ" sz="1800" b="0" dirty="0">
              <a:solidFill>
                <a:schemeClr val="tx1"/>
              </a:solidFill>
            </a:rPr>
            <a:t>,</a:t>
          </a:r>
          <a:endParaRPr lang="cs-CZ" sz="1800" dirty="0">
            <a:solidFill>
              <a:schemeClr val="tx1"/>
            </a:solidFill>
          </a:endParaRPr>
        </a:p>
      </dgm:t>
    </dgm:pt>
    <dgm:pt modelId="{187AA3AC-165E-4CB8-AD23-4A1164FE5BE4}" type="parTrans" cxnId="{18E1D282-2FDF-4EAC-9B1E-C1062DC138EA}">
      <dgm:prSet/>
      <dgm:spPr/>
      <dgm:t>
        <a:bodyPr/>
        <a:lstStyle/>
        <a:p>
          <a:endParaRPr lang="cs-CZ"/>
        </a:p>
      </dgm:t>
    </dgm:pt>
    <dgm:pt modelId="{8E8A2C34-0E3E-4E62-8E6B-A3F1905DF3CE}" type="sibTrans" cxnId="{18E1D282-2FDF-4EAC-9B1E-C1062DC138EA}">
      <dgm:prSet/>
      <dgm:spPr/>
      <dgm:t>
        <a:bodyPr/>
        <a:lstStyle/>
        <a:p>
          <a:endParaRPr lang="cs-CZ"/>
        </a:p>
      </dgm:t>
    </dgm:pt>
    <dgm:pt modelId="{FE32CC2C-254D-4DCA-A45E-D2D828970E4E}">
      <dgm:prSet custT="1"/>
      <dgm:spPr/>
      <dgm:t>
        <a:bodyPr/>
        <a:lstStyle/>
        <a:p>
          <a:pPr algn="just"/>
          <a:r>
            <a:rPr lang="cs-CZ" sz="1800" b="0" dirty="0">
              <a:solidFill>
                <a:schemeClr val="tx1"/>
              </a:solidFill>
            </a:rPr>
            <a:t>v době, kdy je zaměstnankyně </a:t>
          </a:r>
          <a:r>
            <a:rPr lang="cs-CZ" sz="1800" b="1" dirty="0">
              <a:solidFill>
                <a:schemeClr val="tx1"/>
              </a:solidFill>
            </a:rPr>
            <a:t>těhotná</a:t>
          </a:r>
          <a:r>
            <a:rPr lang="cs-CZ" sz="1800" b="0" dirty="0">
              <a:solidFill>
                <a:schemeClr val="tx1"/>
              </a:solidFill>
            </a:rPr>
            <a:t> nebo kdy zaměstnankyně čerpá </a:t>
          </a:r>
          <a:r>
            <a:rPr lang="cs-CZ" sz="1800" b="1" dirty="0">
              <a:solidFill>
                <a:schemeClr val="tx1"/>
              </a:solidFill>
            </a:rPr>
            <a:t>mateřskou dovolenou</a:t>
          </a:r>
          <a:r>
            <a:rPr lang="cs-CZ" sz="1800" b="0" dirty="0">
              <a:solidFill>
                <a:schemeClr val="tx1"/>
              </a:solidFill>
            </a:rPr>
            <a:t> nebo kdy zaměstnankyně nebo zaměstnanec čerpají </a:t>
          </a:r>
          <a:r>
            <a:rPr lang="cs-CZ" sz="1800" b="1" dirty="0">
              <a:solidFill>
                <a:schemeClr val="tx1"/>
              </a:solidFill>
            </a:rPr>
            <a:t>rodičovskou dovolenou</a:t>
          </a:r>
          <a:r>
            <a:rPr lang="cs-CZ" sz="1800" b="0" dirty="0">
              <a:solidFill>
                <a:schemeClr val="tx1"/>
              </a:solidFill>
            </a:rPr>
            <a:t>,</a:t>
          </a:r>
          <a:endParaRPr lang="cs-CZ" sz="1800" dirty="0">
            <a:solidFill>
              <a:schemeClr val="tx1"/>
            </a:solidFill>
          </a:endParaRPr>
        </a:p>
      </dgm:t>
    </dgm:pt>
    <dgm:pt modelId="{A25BB08B-3D2A-4B22-88F2-50864472CB9F}" type="parTrans" cxnId="{B1925E1D-699D-4E9D-A087-2411C470D56C}">
      <dgm:prSet/>
      <dgm:spPr/>
      <dgm:t>
        <a:bodyPr/>
        <a:lstStyle/>
        <a:p>
          <a:endParaRPr lang="cs-CZ"/>
        </a:p>
      </dgm:t>
    </dgm:pt>
    <dgm:pt modelId="{C9BF31DB-6505-49A6-B17E-FE7D5D1DD5FC}" type="sibTrans" cxnId="{B1925E1D-699D-4E9D-A087-2411C470D56C}">
      <dgm:prSet/>
      <dgm:spPr/>
      <dgm:t>
        <a:bodyPr/>
        <a:lstStyle/>
        <a:p>
          <a:endParaRPr lang="cs-CZ"/>
        </a:p>
      </dgm:t>
    </dgm:pt>
    <dgm:pt modelId="{04E3B4FC-47CD-40F9-81C7-39D8AB2CCF6D}">
      <dgm:prSet custT="1"/>
      <dgm:spPr/>
      <dgm:t>
        <a:bodyPr/>
        <a:lstStyle/>
        <a:p>
          <a:pPr algn="just"/>
          <a:r>
            <a:rPr lang="cs-CZ" sz="1800" b="0" dirty="0">
              <a:solidFill>
                <a:schemeClr val="tx1"/>
              </a:solidFill>
            </a:rPr>
            <a:t>v době, kdy je zaměstnanec, který pracuje v noci, uznán na základě lékařského posudku vydaného poskytovatelem pracovnělékařských služeb </a:t>
          </a:r>
          <a:r>
            <a:rPr lang="cs-CZ" sz="1800" b="1" dirty="0">
              <a:solidFill>
                <a:schemeClr val="tx1"/>
              </a:solidFill>
            </a:rPr>
            <a:t>dočasně</a:t>
          </a:r>
          <a:r>
            <a:rPr lang="cs-CZ" sz="1800" b="0" dirty="0">
              <a:solidFill>
                <a:schemeClr val="tx1"/>
              </a:solidFill>
            </a:rPr>
            <a:t> </a:t>
          </a:r>
          <a:r>
            <a:rPr lang="cs-CZ" sz="1800" b="1" dirty="0">
              <a:solidFill>
                <a:schemeClr val="tx1"/>
              </a:solidFill>
            </a:rPr>
            <a:t>nezpůsobilým pro noční práci</a:t>
          </a:r>
          <a:r>
            <a:rPr lang="cs-CZ" sz="1800" b="0" dirty="0">
              <a:solidFill>
                <a:schemeClr val="tx1"/>
              </a:solidFill>
            </a:rPr>
            <a:t>,</a:t>
          </a:r>
          <a:endParaRPr lang="cs-CZ" sz="1800" dirty="0">
            <a:solidFill>
              <a:schemeClr val="tx1"/>
            </a:solidFill>
          </a:endParaRPr>
        </a:p>
      </dgm:t>
    </dgm:pt>
    <dgm:pt modelId="{F8D6B9E0-1E82-466F-AFCC-872CE2700FED}" type="parTrans" cxnId="{192F7D4C-A3AF-41EA-80F4-0C6E0E4DA60C}">
      <dgm:prSet/>
      <dgm:spPr/>
      <dgm:t>
        <a:bodyPr/>
        <a:lstStyle/>
        <a:p>
          <a:endParaRPr lang="cs-CZ"/>
        </a:p>
      </dgm:t>
    </dgm:pt>
    <dgm:pt modelId="{50027E58-837D-49AD-9D26-ADFB96EC3EEE}" type="sibTrans" cxnId="{192F7D4C-A3AF-41EA-80F4-0C6E0E4DA60C}">
      <dgm:prSet/>
      <dgm:spPr/>
      <dgm:t>
        <a:bodyPr/>
        <a:lstStyle/>
        <a:p>
          <a:endParaRPr lang="cs-CZ"/>
        </a:p>
      </dgm:t>
    </dgm:pt>
    <dgm:pt modelId="{7096876C-8967-429A-84C2-D25DD725E15B}">
      <dgm:prSet custT="1"/>
      <dgm:spPr/>
      <dgm:t>
        <a:bodyPr/>
        <a:lstStyle/>
        <a:p>
          <a:pPr algn="just"/>
          <a:r>
            <a:rPr lang="cs-CZ" sz="1800" b="0" dirty="0">
              <a:solidFill>
                <a:schemeClr val="tx1"/>
              </a:solidFill>
            </a:rPr>
            <a:t>v době, kdy zaměstnanec </a:t>
          </a:r>
          <a:r>
            <a:rPr lang="cs-CZ" sz="1800" b="1" dirty="0">
              <a:solidFill>
                <a:schemeClr val="tx1"/>
              </a:solidFill>
            </a:rPr>
            <a:t>poskytuje dlouhodobou péči </a:t>
          </a:r>
          <a:r>
            <a:rPr lang="cs-CZ" sz="1800" b="0" dirty="0">
              <a:solidFill>
                <a:schemeClr val="tx1"/>
              </a:solidFill>
            </a:rPr>
            <a:t>v případech podle se souhlasem zaměstnavatele, kdy ošetřuje dítě mladší než 10 let nebo jiného člena domácnosti a v případech podle zákona o nemocenském pojištění </a:t>
          </a:r>
          <a:endParaRPr lang="cs-CZ" sz="1800" dirty="0">
            <a:solidFill>
              <a:schemeClr val="tx1"/>
            </a:solidFill>
          </a:endParaRPr>
        </a:p>
      </dgm:t>
    </dgm:pt>
    <dgm:pt modelId="{28FD978B-D9BB-44BE-8ED2-5F6EA3B3E584}" type="parTrans" cxnId="{C6DC439F-D487-4379-B192-B6BA9D099CF6}">
      <dgm:prSet/>
      <dgm:spPr/>
      <dgm:t>
        <a:bodyPr/>
        <a:lstStyle/>
        <a:p>
          <a:endParaRPr lang="cs-CZ"/>
        </a:p>
      </dgm:t>
    </dgm:pt>
    <dgm:pt modelId="{0C2B72C1-8D18-4262-B397-E86C22B1B213}" type="sibTrans" cxnId="{C6DC439F-D487-4379-B192-B6BA9D099CF6}">
      <dgm:prSet/>
      <dgm:spPr/>
      <dgm:t>
        <a:bodyPr/>
        <a:lstStyle/>
        <a:p>
          <a:endParaRPr lang="cs-CZ"/>
        </a:p>
      </dgm:t>
    </dgm:pt>
    <dgm:pt modelId="{AB907D0D-D3F5-42AE-8344-E03DEED4479D}" type="pres">
      <dgm:prSet presAssocID="{B48DF3EA-FF6D-48F7-9681-2C2853C5396E}" presName="Name0" presStyleCnt="0">
        <dgm:presLayoutVars>
          <dgm:dir/>
          <dgm:animLvl val="lvl"/>
          <dgm:resizeHandles val="exact"/>
        </dgm:presLayoutVars>
      </dgm:prSet>
      <dgm:spPr/>
    </dgm:pt>
    <dgm:pt modelId="{20C213EB-0A51-450B-9731-6EA92BC7DCEE}" type="pres">
      <dgm:prSet presAssocID="{4520AAB6-A8F9-4DE9-99F6-C4F1D20155B4}" presName="linNode" presStyleCnt="0"/>
      <dgm:spPr/>
    </dgm:pt>
    <dgm:pt modelId="{5DF3B2D1-CBE5-4E34-A19C-8E847F4E3504}" type="pres">
      <dgm:prSet presAssocID="{4520AAB6-A8F9-4DE9-99F6-C4F1D20155B4}" presName="parentText" presStyleLbl="node1" presStyleIdx="0" presStyleCnt="1" custScaleX="59329" custLinFactNeighborX="-13843" custLinFactNeighborY="334">
        <dgm:presLayoutVars>
          <dgm:chMax val="1"/>
          <dgm:bulletEnabled val="1"/>
        </dgm:presLayoutVars>
      </dgm:prSet>
      <dgm:spPr/>
    </dgm:pt>
    <dgm:pt modelId="{AF4AF4AC-7282-4EC5-A80C-486E2026790E}" type="pres">
      <dgm:prSet presAssocID="{4520AAB6-A8F9-4DE9-99F6-C4F1D20155B4}" presName="descendantText" presStyleLbl="alignAccFollowNode1" presStyleIdx="0" presStyleCnt="1" custScaleX="178255" custScaleY="125122">
        <dgm:presLayoutVars>
          <dgm:bulletEnabled val="1"/>
        </dgm:presLayoutVars>
      </dgm:prSet>
      <dgm:spPr/>
    </dgm:pt>
  </dgm:ptLst>
  <dgm:cxnLst>
    <dgm:cxn modelId="{AE8ACF04-3725-4BEC-BCEA-829625329E49}" srcId="{4520AAB6-A8F9-4DE9-99F6-C4F1D20155B4}" destId="{C7F09DE5-3F88-4C83-870C-290B78698D7F}" srcOrd="0" destOrd="0" parTransId="{3EB4F1E5-0367-4AE4-83FE-6E73215F0E3D}" sibTransId="{BE680874-4031-41EC-9EFB-91433CD68C0C}"/>
    <dgm:cxn modelId="{B1925E1D-699D-4E9D-A087-2411C470D56C}" srcId="{4520AAB6-A8F9-4DE9-99F6-C4F1D20155B4}" destId="{FE32CC2C-254D-4DCA-A45E-D2D828970E4E}" srcOrd="3" destOrd="0" parTransId="{A25BB08B-3D2A-4B22-88F2-50864472CB9F}" sibTransId="{C9BF31DB-6505-49A6-B17E-FE7D5D1DD5FC}"/>
    <dgm:cxn modelId="{181EBA1F-AC47-4440-84C0-4F4F65D6945F}" srcId="{4520AAB6-A8F9-4DE9-99F6-C4F1D20155B4}" destId="{B0FD1539-9FDD-47CC-BE98-F99E8B43CA98}" srcOrd="1" destOrd="0" parTransId="{27D505CE-02EC-4EC5-83AE-A2A7E0204851}" sibTransId="{4F6DC612-E99C-44A9-9405-09BFDC54BF5C}"/>
    <dgm:cxn modelId="{61B17A3E-B25F-4E08-8964-E9ED3F828676}" type="presOf" srcId="{FE32CC2C-254D-4DCA-A45E-D2D828970E4E}" destId="{AF4AF4AC-7282-4EC5-A80C-486E2026790E}" srcOrd="0" destOrd="3" presId="urn:microsoft.com/office/officeart/2005/8/layout/vList5"/>
    <dgm:cxn modelId="{D1819D44-1C50-41A3-8E3C-CBE9310D3F83}" type="presOf" srcId="{7096876C-8967-429A-84C2-D25DD725E15B}" destId="{AF4AF4AC-7282-4EC5-A80C-486E2026790E}" srcOrd="0" destOrd="5" presId="urn:microsoft.com/office/officeart/2005/8/layout/vList5"/>
    <dgm:cxn modelId="{192F7D4C-A3AF-41EA-80F4-0C6E0E4DA60C}" srcId="{4520AAB6-A8F9-4DE9-99F6-C4F1D20155B4}" destId="{04E3B4FC-47CD-40F9-81C7-39D8AB2CCF6D}" srcOrd="4" destOrd="0" parTransId="{F8D6B9E0-1E82-466F-AFCC-872CE2700FED}" sibTransId="{50027E58-837D-49AD-9D26-ADFB96EC3EEE}"/>
    <dgm:cxn modelId="{E019FD53-2EDA-40AE-A0D3-0FAE673135C0}" type="presOf" srcId="{2F415F1B-0963-4EF1-AE6A-54EC1CA4B670}" destId="{AF4AF4AC-7282-4EC5-A80C-486E2026790E}" srcOrd="0" destOrd="2" presId="urn:microsoft.com/office/officeart/2005/8/layout/vList5"/>
    <dgm:cxn modelId="{18E1D282-2FDF-4EAC-9B1E-C1062DC138EA}" srcId="{4520AAB6-A8F9-4DE9-99F6-C4F1D20155B4}" destId="{2F415F1B-0963-4EF1-AE6A-54EC1CA4B670}" srcOrd="2" destOrd="0" parTransId="{187AA3AC-165E-4CB8-AD23-4A1164FE5BE4}" sibTransId="{8E8A2C34-0E3E-4E62-8E6B-A3F1905DF3CE}"/>
    <dgm:cxn modelId="{1A08EE91-71BB-4BCD-86FC-55327888B106}" srcId="{B48DF3EA-FF6D-48F7-9681-2C2853C5396E}" destId="{4520AAB6-A8F9-4DE9-99F6-C4F1D20155B4}" srcOrd="0" destOrd="0" parTransId="{631DA275-0EDD-456E-B091-E47FAD4C1AC2}" sibTransId="{70FA0A0D-EED7-46D8-9211-8F349AD2DEFF}"/>
    <dgm:cxn modelId="{C6DC439F-D487-4379-B192-B6BA9D099CF6}" srcId="{4520AAB6-A8F9-4DE9-99F6-C4F1D20155B4}" destId="{7096876C-8967-429A-84C2-D25DD725E15B}" srcOrd="5" destOrd="0" parTransId="{28FD978B-D9BB-44BE-8ED2-5F6EA3B3E584}" sibTransId="{0C2B72C1-8D18-4262-B397-E86C22B1B213}"/>
    <dgm:cxn modelId="{43D680A2-A003-4E73-99DB-854BA3C277BB}" type="presOf" srcId="{4520AAB6-A8F9-4DE9-99F6-C4F1D20155B4}" destId="{5DF3B2D1-CBE5-4E34-A19C-8E847F4E3504}" srcOrd="0" destOrd="0" presId="urn:microsoft.com/office/officeart/2005/8/layout/vList5"/>
    <dgm:cxn modelId="{6C86C1A9-C2C8-4FA9-8B18-E5B03AA435FF}" type="presOf" srcId="{B0FD1539-9FDD-47CC-BE98-F99E8B43CA98}" destId="{AF4AF4AC-7282-4EC5-A80C-486E2026790E}" srcOrd="0" destOrd="1" presId="urn:microsoft.com/office/officeart/2005/8/layout/vList5"/>
    <dgm:cxn modelId="{B9D7BEEA-9F33-4468-998C-358A9722A8DB}" type="presOf" srcId="{C7F09DE5-3F88-4C83-870C-290B78698D7F}" destId="{AF4AF4AC-7282-4EC5-A80C-486E2026790E}" srcOrd="0" destOrd="0" presId="urn:microsoft.com/office/officeart/2005/8/layout/vList5"/>
    <dgm:cxn modelId="{B6C121F3-191C-4296-9BAC-9BD8B50B44D0}" type="presOf" srcId="{04E3B4FC-47CD-40F9-81C7-39D8AB2CCF6D}" destId="{AF4AF4AC-7282-4EC5-A80C-486E2026790E}" srcOrd="0" destOrd="4" presId="urn:microsoft.com/office/officeart/2005/8/layout/vList5"/>
    <dgm:cxn modelId="{9B254DF7-EAC0-485B-94B2-0C5743671634}" type="presOf" srcId="{B48DF3EA-FF6D-48F7-9681-2C2853C5396E}" destId="{AB907D0D-D3F5-42AE-8344-E03DEED4479D}" srcOrd="0" destOrd="0" presId="urn:microsoft.com/office/officeart/2005/8/layout/vList5"/>
    <dgm:cxn modelId="{DFF1FF65-049B-4B3D-B9DE-30BB62A7B64D}" type="presParOf" srcId="{AB907D0D-D3F5-42AE-8344-E03DEED4479D}" destId="{20C213EB-0A51-450B-9731-6EA92BC7DCEE}" srcOrd="0" destOrd="0" presId="urn:microsoft.com/office/officeart/2005/8/layout/vList5"/>
    <dgm:cxn modelId="{097C4A46-B001-41AA-BDB8-A784D3102F4C}" type="presParOf" srcId="{20C213EB-0A51-450B-9731-6EA92BC7DCEE}" destId="{5DF3B2D1-CBE5-4E34-A19C-8E847F4E3504}" srcOrd="0" destOrd="0" presId="urn:microsoft.com/office/officeart/2005/8/layout/vList5"/>
    <dgm:cxn modelId="{99BB869C-9885-4704-B450-4AC4036D2FB0}" type="presParOf" srcId="{20C213EB-0A51-450B-9731-6EA92BC7DCEE}" destId="{AF4AF4AC-7282-4EC5-A80C-486E2026790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C12221-4C63-405D-9E25-A59ED8F2D6F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CA0BFAAE-30C2-46DD-B22A-1B791B8551C9}">
      <dgm:prSet/>
      <dgm:spPr/>
      <dgm:t>
        <a:bodyPr/>
        <a:lstStyle/>
        <a:p>
          <a:r>
            <a:rPr lang="cs-CZ" b="0"/>
            <a:t>zaměstnavatel je povinen seznámit fyzickou osobu:</a:t>
          </a:r>
          <a:endParaRPr lang="cs-CZ"/>
        </a:p>
      </dgm:t>
    </dgm:pt>
    <dgm:pt modelId="{0A49DE00-F6BB-4E46-B29F-95AE35A94626}" type="parTrans" cxnId="{2E16448E-5488-442E-A296-5A6F64C37B7B}">
      <dgm:prSet/>
      <dgm:spPr/>
      <dgm:t>
        <a:bodyPr/>
        <a:lstStyle/>
        <a:p>
          <a:endParaRPr lang="cs-CZ"/>
        </a:p>
      </dgm:t>
    </dgm:pt>
    <dgm:pt modelId="{E51D98FF-BBBA-4563-9906-6FD0998EBE6A}" type="sibTrans" cxnId="{2E16448E-5488-442E-A296-5A6F64C37B7B}">
      <dgm:prSet/>
      <dgm:spPr/>
      <dgm:t>
        <a:bodyPr/>
        <a:lstStyle/>
        <a:p>
          <a:endParaRPr lang="cs-CZ"/>
        </a:p>
      </dgm:t>
    </dgm:pt>
    <dgm:pt modelId="{FB1986C9-B09B-4501-9482-F51DB5262DBB}">
      <dgm:prSet/>
      <dgm:spPr/>
      <dgm:t>
        <a:bodyPr/>
        <a:lstStyle/>
        <a:p>
          <a:r>
            <a:rPr lang="cs-CZ" b="0"/>
            <a:t>s právy a povinnostmi, které by pro ni z pracovněprávního vztahu vyplynuly, </a:t>
          </a:r>
          <a:endParaRPr lang="cs-CZ"/>
        </a:p>
      </dgm:t>
    </dgm:pt>
    <dgm:pt modelId="{8363AA4C-217F-431D-ADBB-35FB912DE153}" type="parTrans" cxnId="{3E8A9447-5C79-4075-8357-0CB8FDA9E7A3}">
      <dgm:prSet/>
      <dgm:spPr/>
      <dgm:t>
        <a:bodyPr/>
        <a:lstStyle/>
        <a:p>
          <a:endParaRPr lang="cs-CZ"/>
        </a:p>
      </dgm:t>
    </dgm:pt>
    <dgm:pt modelId="{9FA791A2-1374-4DEA-90A2-69DA6C1D5B8B}" type="sibTrans" cxnId="{3E8A9447-5C79-4075-8357-0CB8FDA9E7A3}">
      <dgm:prSet/>
      <dgm:spPr/>
      <dgm:t>
        <a:bodyPr/>
        <a:lstStyle/>
        <a:p>
          <a:endParaRPr lang="cs-CZ"/>
        </a:p>
      </dgm:t>
    </dgm:pt>
    <dgm:pt modelId="{1DE97EA7-FCA1-49CC-BFF1-BC81FEA56BB2}">
      <dgm:prSet/>
      <dgm:spPr/>
      <dgm:t>
        <a:bodyPr/>
        <a:lstStyle/>
        <a:p>
          <a:r>
            <a:rPr lang="cs-CZ" b="0" dirty="0"/>
            <a:t>s pracovními podmínkami a podmínkami odměňování, a povinnostmi, které vyplývají ze zvláštních právních předpisů</a:t>
          </a:r>
          <a:endParaRPr lang="cs-CZ" dirty="0"/>
        </a:p>
      </dgm:t>
    </dgm:pt>
    <dgm:pt modelId="{7F0A7E88-1D09-437C-B8FF-5FC7F35AC6CA}" type="parTrans" cxnId="{6751108B-2AC4-46F5-9C29-2F0E5F75024C}">
      <dgm:prSet/>
      <dgm:spPr/>
      <dgm:t>
        <a:bodyPr/>
        <a:lstStyle/>
        <a:p>
          <a:endParaRPr lang="cs-CZ"/>
        </a:p>
      </dgm:t>
    </dgm:pt>
    <dgm:pt modelId="{52EAEFAB-5EE4-493B-987A-1D2DE77F3C4E}" type="sibTrans" cxnId="{6751108B-2AC4-46F5-9C29-2F0E5F75024C}">
      <dgm:prSet/>
      <dgm:spPr/>
      <dgm:t>
        <a:bodyPr/>
        <a:lstStyle/>
        <a:p>
          <a:endParaRPr lang="cs-CZ"/>
        </a:p>
      </dgm:t>
    </dgm:pt>
    <dgm:pt modelId="{98407597-48E9-4470-957A-FE3ADB6DE0B4}">
      <dgm:prSet/>
      <dgm:spPr/>
      <dgm:t>
        <a:bodyPr/>
        <a:lstStyle/>
        <a:p>
          <a:r>
            <a:rPr lang="cs-CZ" b="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endParaRPr lang="cs-CZ"/>
        </a:p>
      </dgm:t>
    </dgm:pt>
    <dgm:pt modelId="{129F9425-EE4A-4850-B84B-2116F1F66752}" type="parTrans" cxnId="{1BA7A8D1-CCFE-4874-831D-20E0E8DB032B}">
      <dgm:prSet/>
      <dgm:spPr/>
      <dgm:t>
        <a:bodyPr/>
        <a:lstStyle/>
        <a:p>
          <a:endParaRPr lang="cs-CZ"/>
        </a:p>
      </dgm:t>
    </dgm:pt>
    <dgm:pt modelId="{1BFFF035-97E5-4997-8FE7-112216BF96EA}" type="sibTrans" cxnId="{1BA7A8D1-CCFE-4874-831D-20E0E8DB032B}">
      <dgm:prSet/>
      <dgm:spPr/>
      <dgm:t>
        <a:bodyPr/>
        <a:lstStyle/>
        <a:p>
          <a:endParaRPr lang="cs-CZ"/>
        </a:p>
      </dgm:t>
    </dgm:pt>
    <dgm:pt modelId="{EFBBCBC9-4BCF-43B8-B2A9-5294A633CE05}">
      <dgm:prSet/>
      <dgm:spPr/>
      <dgm:t>
        <a:bodyPr/>
        <a:lstStyle/>
        <a:p>
          <a:r>
            <a:rPr lang="cs-CZ" b="0" dirty="0"/>
            <a:t>Platí také pro proces v rámci výběru zaměstnanců</a:t>
          </a:r>
          <a:endParaRPr lang="cs-CZ" dirty="0"/>
        </a:p>
      </dgm:t>
    </dgm:pt>
    <dgm:pt modelId="{B6959124-B772-4407-92B8-BF19F58E159B}" type="parTrans" cxnId="{12E3DB93-1CE5-4460-880C-9B0184DC7AAC}">
      <dgm:prSet/>
      <dgm:spPr/>
      <dgm:t>
        <a:bodyPr/>
        <a:lstStyle/>
        <a:p>
          <a:endParaRPr lang="cs-CZ"/>
        </a:p>
      </dgm:t>
    </dgm:pt>
    <dgm:pt modelId="{7910EDFD-BABA-4E03-B5D9-E78603FB8B5A}" type="sibTrans" cxnId="{12E3DB93-1CE5-4460-880C-9B0184DC7AAC}">
      <dgm:prSet/>
      <dgm:spPr/>
      <dgm:t>
        <a:bodyPr/>
        <a:lstStyle/>
        <a:p>
          <a:endParaRPr lang="cs-CZ"/>
        </a:p>
      </dgm:t>
    </dgm:pt>
    <dgm:pt modelId="{FCD84AAF-07CE-4CC9-8192-DF740C49B629}" type="pres">
      <dgm:prSet presAssocID="{7FC12221-4C63-405D-9E25-A59ED8F2D6F7}" presName="linear" presStyleCnt="0">
        <dgm:presLayoutVars>
          <dgm:animLvl val="lvl"/>
          <dgm:resizeHandles val="exact"/>
        </dgm:presLayoutVars>
      </dgm:prSet>
      <dgm:spPr/>
    </dgm:pt>
    <dgm:pt modelId="{A9BAF59C-C3E3-4373-A3B3-FC6A9A6F22D3}" type="pres">
      <dgm:prSet presAssocID="{CA0BFAAE-30C2-46DD-B22A-1B791B8551C9}" presName="parentText" presStyleLbl="node1" presStyleIdx="0" presStyleCnt="2">
        <dgm:presLayoutVars>
          <dgm:chMax val="0"/>
          <dgm:bulletEnabled val="1"/>
        </dgm:presLayoutVars>
      </dgm:prSet>
      <dgm:spPr/>
    </dgm:pt>
    <dgm:pt modelId="{EA997A81-7330-4CE7-A313-4406CC11D2F0}" type="pres">
      <dgm:prSet presAssocID="{CA0BFAAE-30C2-46DD-B22A-1B791B8551C9}" presName="childText" presStyleLbl="revTx" presStyleIdx="0" presStyleCnt="2">
        <dgm:presLayoutVars>
          <dgm:bulletEnabled val="1"/>
        </dgm:presLayoutVars>
      </dgm:prSet>
      <dgm:spPr/>
    </dgm:pt>
    <dgm:pt modelId="{923BFF60-D10D-4A16-884A-120817B3B82F}" type="pres">
      <dgm:prSet presAssocID="{98407597-48E9-4470-957A-FE3ADB6DE0B4}" presName="parentText" presStyleLbl="node1" presStyleIdx="1" presStyleCnt="2">
        <dgm:presLayoutVars>
          <dgm:chMax val="0"/>
          <dgm:bulletEnabled val="1"/>
        </dgm:presLayoutVars>
      </dgm:prSet>
      <dgm:spPr/>
    </dgm:pt>
    <dgm:pt modelId="{1E6FB45B-58BA-4D3D-AA64-BABDB0840AE4}" type="pres">
      <dgm:prSet presAssocID="{98407597-48E9-4470-957A-FE3ADB6DE0B4}" presName="childText" presStyleLbl="revTx" presStyleIdx="1" presStyleCnt="2">
        <dgm:presLayoutVars>
          <dgm:bulletEnabled val="1"/>
        </dgm:presLayoutVars>
      </dgm:prSet>
      <dgm:spPr/>
    </dgm:pt>
  </dgm:ptLst>
  <dgm:cxnLst>
    <dgm:cxn modelId="{5565D217-125F-425A-BEF9-1F1288555E74}" type="presOf" srcId="{FB1986C9-B09B-4501-9482-F51DB5262DBB}" destId="{EA997A81-7330-4CE7-A313-4406CC11D2F0}" srcOrd="0" destOrd="0" presId="urn:microsoft.com/office/officeart/2005/8/layout/vList2"/>
    <dgm:cxn modelId="{F000DB3C-92F5-4801-8E2F-34327003B01A}" type="presOf" srcId="{CA0BFAAE-30C2-46DD-B22A-1B791B8551C9}" destId="{A9BAF59C-C3E3-4373-A3B3-FC6A9A6F22D3}" srcOrd="0" destOrd="0" presId="urn:microsoft.com/office/officeart/2005/8/layout/vList2"/>
    <dgm:cxn modelId="{3E8A9447-5C79-4075-8357-0CB8FDA9E7A3}" srcId="{CA0BFAAE-30C2-46DD-B22A-1B791B8551C9}" destId="{FB1986C9-B09B-4501-9482-F51DB5262DBB}" srcOrd="0" destOrd="0" parTransId="{8363AA4C-217F-431D-ADBB-35FB912DE153}" sibTransId="{9FA791A2-1374-4DEA-90A2-69DA6C1D5B8B}"/>
    <dgm:cxn modelId="{46BA1A6C-6CC3-4D3B-A12F-483367B46246}" type="presOf" srcId="{EFBBCBC9-4BCF-43B8-B2A9-5294A633CE05}" destId="{1E6FB45B-58BA-4D3D-AA64-BABDB0840AE4}" srcOrd="0" destOrd="0" presId="urn:microsoft.com/office/officeart/2005/8/layout/vList2"/>
    <dgm:cxn modelId="{6751108B-2AC4-46F5-9C29-2F0E5F75024C}" srcId="{CA0BFAAE-30C2-46DD-B22A-1B791B8551C9}" destId="{1DE97EA7-FCA1-49CC-BFF1-BC81FEA56BB2}" srcOrd="1" destOrd="0" parTransId="{7F0A7E88-1D09-437C-B8FF-5FC7F35AC6CA}" sibTransId="{52EAEFAB-5EE4-493B-987A-1D2DE77F3C4E}"/>
    <dgm:cxn modelId="{2E16448E-5488-442E-A296-5A6F64C37B7B}" srcId="{7FC12221-4C63-405D-9E25-A59ED8F2D6F7}" destId="{CA0BFAAE-30C2-46DD-B22A-1B791B8551C9}" srcOrd="0" destOrd="0" parTransId="{0A49DE00-F6BB-4E46-B29F-95AE35A94626}" sibTransId="{E51D98FF-BBBA-4563-9906-6FD0998EBE6A}"/>
    <dgm:cxn modelId="{12E3DB93-1CE5-4460-880C-9B0184DC7AAC}" srcId="{98407597-48E9-4470-957A-FE3ADB6DE0B4}" destId="{EFBBCBC9-4BCF-43B8-B2A9-5294A633CE05}" srcOrd="0" destOrd="0" parTransId="{B6959124-B772-4407-92B8-BF19F58E159B}" sibTransId="{7910EDFD-BABA-4E03-B5D9-E78603FB8B5A}"/>
    <dgm:cxn modelId="{089825AF-02B4-45B4-AE74-7A9AD9009CB3}" type="presOf" srcId="{7FC12221-4C63-405D-9E25-A59ED8F2D6F7}" destId="{FCD84AAF-07CE-4CC9-8192-DF740C49B629}" srcOrd="0" destOrd="0" presId="urn:microsoft.com/office/officeart/2005/8/layout/vList2"/>
    <dgm:cxn modelId="{19841BC4-DD80-4064-875E-6A9A6802A4EA}" type="presOf" srcId="{98407597-48E9-4470-957A-FE3ADB6DE0B4}" destId="{923BFF60-D10D-4A16-884A-120817B3B82F}" srcOrd="0" destOrd="0" presId="urn:microsoft.com/office/officeart/2005/8/layout/vList2"/>
    <dgm:cxn modelId="{1BA7A8D1-CCFE-4874-831D-20E0E8DB032B}" srcId="{7FC12221-4C63-405D-9E25-A59ED8F2D6F7}" destId="{98407597-48E9-4470-957A-FE3ADB6DE0B4}" srcOrd="1" destOrd="0" parTransId="{129F9425-EE4A-4850-B84B-2116F1F66752}" sibTransId="{1BFFF035-97E5-4997-8FE7-112216BF96EA}"/>
    <dgm:cxn modelId="{55EDD7D4-0CD2-4597-B28C-CE1BDED9649B}" type="presOf" srcId="{1DE97EA7-FCA1-49CC-BFF1-BC81FEA56BB2}" destId="{EA997A81-7330-4CE7-A313-4406CC11D2F0}" srcOrd="0" destOrd="1" presId="urn:microsoft.com/office/officeart/2005/8/layout/vList2"/>
    <dgm:cxn modelId="{ACE06729-016D-4B57-96EA-10FD32694077}" type="presParOf" srcId="{FCD84AAF-07CE-4CC9-8192-DF740C49B629}" destId="{A9BAF59C-C3E3-4373-A3B3-FC6A9A6F22D3}" srcOrd="0" destOrd="0" presId="urn:microsoft.com/office/officeart/2005/8/layout/vList2"/>
    <dgm:cxn modelId="{B857500A-5E47-4257-BE6B-B40D369588BC}" type="presParOf" srcId="{FCD84AAF-07CE-4CC9-8192-DF740C49B629}" destId="{EA997A81-7330-4CE7-A313-4406CC11D2F0}" srcOrd="1" destOrd="0" presId="urn:microsoft.com/office/officeart/2005/8/layout/vList2"/>
    <dgm:cxn modelId="{9663418F-A747-435A-8E23-D6B9919B3A04}" type="presParOf" srcId="{FCD84AAF-07CE-4CC9-8192-DF740C49B629}" destId="{923BFF60-D10D-4A16-884A-120817B3B82F}" srcOrd="2" destOrd="0" presId="urn:microsoft.com/office/officeart/2005/8/layout/vList2"/>
    <dgm:cxn modelId="{C74FC331-EA39-4A50-AAC3-92E2F535ABF8}" type="presParOf" srcId="{FCD84AAF-07CE-4CC9-8192-DF740C49B629}" destId="{1E6FB45B-58BA-4D3D-AA64-BABDB0840AE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30D9CE5-AC7E-488C-9654-B0E9542C4A99}" type="doc">
      <dgm:prSet loTypeId="urn:microsoft.com/office/officeart/2005/8/layout/process1" loCatId="process" qsTypeId="urn:microsoft.com/office/officeart/2005/8/quickstyle/simple1" qsCatId="simple" csTypeId="urn:microsoft.com/office/officeart/2005/8/colors/accent0_2" csCatId="mainScheme" phldr="1"/>
      <dgm:spPr/>
      <dgm:t>
        <a:bodyPr/>
        <a:lstStyle/>
        <a:p>
          <a:endParaRPr lang="cs-CZ"/>
        </a:p>
      </dgm:t>
    </dgm:pt>
    <dgm:pt modelId="{05430F85-A59E-4273-B390-2C8C04D10B05}">
      <dgm:prSet/>
      <dgm:spPr/>
      <dgm:t>
        <a:bodyPr/>
        <a:lstStyle/>
        <a:p>
          <a:r>
            <a:rPr lang="cs-CZ" b="0" dirty="0"/>
            <a:t>Byla-li dána zaměstnanci výpověď před počátkem ochranné doby tak, že by výpovědní doba měla uplynout v ochranné době, se výpovědní doba staví a </a:t>
          </a:r>
          <a:r>
            <a:rPr lang="cs-CZ" b="1" dirty="0"/>
            <a:t>ochranná doba se do výpovědní doby nezapočítává</a:t>
          </a:r>
          <a:r>
            <a:rPr lang="cs-CZ" b="0" dirty="0"/>
            <a:t>.</a:t>
          </a:r>
          <a:endParaRPr lang="cs-CZ" dirty="0"/>
        </a:p>
      </dgm:t>
    </dgm:pt>
    <dgm:pt modelId="{BA6E3E8E-53A8-4EEB-9FD1-1E1BE4108B18}" type="parTrans" cxnId="{CEF04779-079F-4484-A0E1-7E48DDA071ED}">
      <dgm:prSet/>
      <dgm:spPr/>
      <dgm:t>
        <a:bodyPr/>
        <a:lstStyle/>
        <a:p>
          <a:endParaRPr lang="cs-CZ"/>
        </a:p>
      </dgm:t>
    </dgm:pt>
    <dgm:pt modelId="{945A5F32-256B-4A2D-9C45-4BB5253FB67E}" type="sibTrans" cxnId="{CEF04779-079F-4484-A0E1-7E48DDA071ED}">
      <dgm:prSet/>
      <dgm:spPr/>
      <dgm:t>
        <a:bodyPr/>
        <a:lstStyle/>
        <a:p>
          <a:endParaRPr lang="cs-CZ"/>
        </a:p>
      </dgm:t>
    </dgm:pt>
    <dgm:pt modelId="{BA85A65D-05DB-481F-BE18-1E5F0AA0102B}">
      <dgm:prSet/>
      <dgm:spPr/>
      <dgm:t>
        <a:bodyPr/>
        <a:lstStyle/>
        <a:p>
          <a:r>
            <a:rPr lang="cs-CZ" b="1" dirty="0"/>
            <a:t>Pracovní poměr skončí teprve uplynutím zbývající části výpovědní doby </a:t>
          </a:r>
          <a:r>
            <a:rPr lang="cs-CZ" b="0" dirty="0"/>
            <a:t>po skončení ochranné doby, ledaže zaměstnanec sdělí zaměstnavateli, že na prodloužení pracovního poměru netrvá.</a:t>
          </a:r>
          <a:endParaRPr lang="cs-CZ" dirty="0"/>
        </a:p>
      </dgm:t>
    </dgm:pt>
    <dgm:pt modelId="{005DFA29-A750-460D-A47C-687963B7354C}" type="parTrans" cxnId="{B99D4E66-3BD4-4DC7-8C2E-7276B8DD148B}">
      <dgm:prSet/>
      <dgm:spPr/>
      <dgm:t>
        <a:bodyPr/>
        <a:lstStyle/>
        <a:p>
          <a:endParaRPr lang="cs-CZ"/>
        </a:p>
      </dgm:t>
    </dgm:pt>
    <dgm:pt modelId="{6DC2DF8C-8496-407F-9D31-B8E47C6E6B37}" type="sibTrans" cxnId="{B99D4E66-3BD4-4DC7-8C2E-7276B8DD148B}">
      <dgm:prSet/>
      <dgm:spPr/>
      <dgm:t>
        <a:bodyPr/>
        <a:lstStyle/>
        <a:p>
          <a:endParaRPr lang="cs-CZ"/>
        </a:p>
      </dgm:t>
    </dgm:pt>
    <dgm:pt modelId="{200518DA-0F5B-4A09-BDEB-19A7CA97A799}" type="pres">
      <dgm:prSet presAssocID="{830D9CE5-AC7E-488C-9654-B0E9542C4A99}" presName="Name0" presStyleCnt="0">
        <dgm:presLayoutVars>
          <dgm:dir/>
          <dgm:resizeHandles val="exact"/>
        </dgm:presLayoutVars>
      </dgm:prSet>
      <dgm:spPr/>
    </dgm:pt>
    <dgm:pt modelId="{25F6D62E-8C3A-4CD0-8678-18A1A3C7060B}" type="pres">
      <dgm:prSet presAssocID="{05430F85-A59E-4273-B390-2C8C04D10B05}" presName="node" presStyleLbl="node1" presStyleIdx="0" presStyleCnt="2">
        <dgm:presLayoutVars>
          <dgm:bulletEnabled val="1"/>
        </dgm:presLayoutVars>
      </dgm:prSet>
      <dgm:spPr/>
    </dgm:pt>
    <dgm:pt modelId="{D2E1A823-6751-40F7-890D-B005E1FB885E}" type="pres">
      <dgm:prSet presAssocID="{945A5F32-256B-4A2D-9C45-4BB5253FB67E}" presName="sibTrans" presStyleLbl="sibTrans2D1" presStyleIdx="0" presStyleCnt="1"/>
      <dgm:spPr/>
    </dgm:pt>
    <dgm:pt modelId="{FD25246E-7F1B-4E93-8B9D-5CE7951DC847}" type="pres">
      <dgm:prSet presAssocID="{945A5F32-256B-4A2D-9C45-4BB5253FB67E}" presName="connectorText" presStyleLbl="sibTrans2D1" presStyleIdx="0" presStyleCnt="1"/>
      <dgm:spPr/>
    </dgm:pt>
    <dgm:pt modelId="{A248AE65-67BF-4DD2-A744-CE93862DB9FF}" type="pres">
      <dgm:prSet presAssocID="{BA85A65D-05DB-481F-BE18-1E5F0AA0102B}" presName="node" presStyleLbl="node1" presStyleIdx="1" presStyleCnt="2">
        <dgm:presLayoutVars>
          <dgm:bulletEnabled val="1"/>
        </dgm:presLayoutVars>
      </dgm:prSet>
      <dgm:spPr/>
    </dgm:pt>
  </dgm:ptLst>
  <dgm:cxnLst>
    <dgm:cxn modelId="{B99D4E66-3BD4-4DC7-8C2E-7276B8DD148B}" srcId="{830D9CE5-AC7E-488C-9654-B0E9542C4A99}" destId="{BA85A65D-05DB-481F-BE18-1E5F0AA0102B}" srcOrd="1" destOrd="0" parTransId="{005DFA29-A750-460D-A47C-687963B7354C}" sibTransId="{6DC2DF8C-8496-407F-9D31-B8E47C6E6B37}"/>
    <dgm:cxn modelId="{A8399A47-4DE6-443B-8F8B-8064429679E5}" type="presOf" srcId="{830D9CE5-AC7E-488C-9654-B0E9542C4A99}" destId="{200518DA-0F5B-4A09-BDEB-19A7CA97A799}" srcOrd="0" destOrd="0" presId="urn:microsoft.com/office/officeart/2005/8/layout/process1"/>
    <dgm:cxn modelId="{36C1624B-0D18-4912-B250-DD449B5C8716}" type="presOf" srcId="{BA85A65D-05DB-481F-BE18-1E5F0AA0102B}" destId="{A248AE65-67BF-4DD2-A744-CE93862DB9FF}" srcOrd="0" destOrd="0" presId="urn:microsoft.com/office/officeart/2005/8/layout/process1"/>
    <dgm:cxn modelId="{F0B1D674-CDC8-4D03-844E-6A6E4DBCC88E}" type="presOf" srcId="{05430F85-A59E-4273-B390-2C8C04D10B05}" destId="{25F6D62E-8C3A-4CD0-8678-18A1A3C7060B}" srcOrd="0" destOrd="0" presId="urn:microsoft.com/office/officeart/2005/8/layout/process1"/>
    <dgm:cxn modelId="{CEF04779-079F-4484-A0E1-7E48DDA071ED}" srcId="{830D9CE5-AC7E-488C-9654-B0E9542C4A99}" destId="{05430F85-A59E-4273-B390-2C8C04D10B05}" srcOrd="0" destOrd="0" parTransId="{BA6E3E8E-53A8-4EEB-9FD1-1E1BE4108B18}" sibTransId="{945A5F32-256B-4A2D-9C45-4BB5253FB67E}"/>
    <dgm:cxn modelId="{949376AF-B51D-4A29-9F78-8FC40AA13941}" type="presOf" srcId="{945A5F32-256B-4A2D-9C45-4BB5253FB67E}" destId="{D2E1A823-6751-40F7-890D-B005E1FB885E}" srcOrd="0" destOrd="0" presId="urn:microsoft.com/office/officeart/2005/8/layout/process1"/>
    <dgm:cxn modelId="{C7A954C9-2E8F-4AE3-8A39-DC5DB65CDADE}" type="presOf" srcId="{945A5F32-256B-4A2D-9C45-4BB5253FB67E}" destId="{FD25246E-7F1B-4E93-8B9D-5CE7951DC847}" srcOrd="1" destOrd="0" presId="urn:microsoft.com/office/officeart/2005/8/layout/process1"/>
    <dgm:cxn modelId="{83CB64C8-ECB0-4F43-ABE8-39ADBBFB8FC5}" type="presParOf" srcId="{200518DA-0F5B-4A09-BDEB-19A7CA97A799}" destId="{25F6D62E-8C3A-4CD0-8678-18A1A3C7060B}" srcOrd="0" destOrd="0" presId="urn:microsoft.com/office/officeart/2005/8/layout/process1"/>
    <dgm:cxn modelId="{656F38D1-A5E3-470D-A0C7-9B8341114B52}" type="presParOf" srcId="{200518DA-0F5B-4A09-BDEB-19A7CA97A799}" destId="{D2E1A823-6751-40F7-890D-B005E1FB885E}" srcOrd="1" destOrd="0" presId="urn:microsoft.com/office/officeart/2005/8/layout/process1"/>
    <dgm:cxn modelId="{BA04BC2D-5FA1-4C54-950A-F828731048C1}" type="presParOf" srcId="{D2E1A823-6751-40F7-890D-B005E1FB885E}" destId="{FD25246E-7F1B-4E93-8B9D-5CE7951DC847}" srcOrd="0" destOrd="0" presId="urn:microsoft.com/office/officeart/2005/8/layout/process1"/>
    <dgm:cxn modelId="{5DEE9916-EDBA-454D-AD94-578D584FA24D}" type="presParOf" srcId="{200518DA-0F5B-4A09-BDEB-19A7CA97A799}" destId="{A248AE65-67BF-4DD2-A744-CE93862DB9FF}"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62604D6-F1A5-4305-84A0-C3F33711FEE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3DF3F566-62EB-4D68-9952-42B7B06BD8E1}">
      <dgm:prSet/>
      <dgm:spPr/>
      <dgm:t>
        <a:bodyPr/>
        <a:lstStyle/>
        <a:p>
          <a:r>
            <a:rPr lang="cs-CZ" b="0" dirty="0"/>
            <a:t>Zákaz výpovědi se nevztahuje na výpověď danou zaměstnanci v případě</a:t>
          </a:r>
          <a:endParaRPr lang="cs-CZ" dirty="0"/>
        </a:p>
      </dgm:t>
    </dgm:pt>
    <dgm:pt modelId="{D17D79FF-887D-4E99-9CBE-368784FB80C6}" type="parTrans" cxnId="{7EDD3A64-692F-4E2E-93EB-BC6DE6B2AA91}">
      <dgm:prSet/>
      <dgm:spPr/>
      <dgm:t>
        <a:bodyPr/>
        <a:lstStyle/>
        <a:p>
          <a:endParaRPr lang="cs-CZ"/>
        </a:p>
      </dgm:t>
    </dgm:pt>
    <dgm:pt modelId="{96C13C30-E071-402D-B452-7DD6DA7DD7AB}" type="sibTrans" cxnId="{7EDD3A64-692F-4E2E-93EB-BC6DE6B2AA91}">
      <dgm:prSet/>
      <dgm:spPr/>
      <dgm:t>
        <a:bodyPr/>
        <a:lstStyle/>
        <a:p>
          <a:endParaRPr lang="cs-CZ"/>
        </a:p>
      </dgm:t>
    </dgm:pt>
    <dgm:pt modelId="{D24E6188-118A-4741-A80A-0749BB7C58B3}">
      <dgm:prSet/>
      <dgm:spPr/>
      <dgm:t>
        <a:bodyPr/>
        <a:lstStyle/>
        <a:p>
          <a:r>
            <a:rPr lang="cs-CZ" b="0" dirty="0"/>
            <a:t>Zrušení zaměstnavatele nebo jeho části</a:t>
          </a:r>
          <a:endParaRPr lang="cs-CZ" dirty="0"/>
        </a:p>
      </dgm:t>
    </dgm:pt>
    <dgm:pt modelId="{068C05FC-FC2F-4210-8EDD-FEB778ABF9AB}" type="parTrans" cxnId="{99EAC00E-48C1-419C-B2AA-138579EE902B}">
      <dgm:prSet/>
      <dgm:spPr/>
      <dgm:t>
        <a:bodyPr/>
        <a:lstStyle/>
        <a:p>
          <a:endParaRPr lang="cs-CZ"/>
        </a:p>
      </dgm:t>
    </dgm:pt>
    <dgm:pt modelId="{E7FE9D08-1AA7-43CC-A380-5DCB462E8FF0}" type="sibTrans" cxnId="{99EAC00E-48C1-419C-B2AA-138579EE902B}">
      <dgm:prSet/>
      <dgm:spPr/>
      <dgm:t>
        <a:bodyPr/>
        <a:lstStyle/>
        <a:p>
          <a:endParaRPr lang="cs-CZ"/>
        </a:p>
      </dgm:t>
    </dgm:pt>
    <dgm:pt modelId="{97D1B4A1-3211-4A27-AC0A-7092F128D86A}">
      <dgm:prSet/>
      <dgm:spPr/>
      <dgm:t>
        <a:bodyPr/>
        <a:lstStyle/>
        <a:p>
          <a:r>
            <a:rPr lang="cs-CZ" b="0" dirty="0"/>
            <a:t>Přemístění zaměstnavatele nebo jeho části (výpověď stále nemůže být dána pokud je zaměstnankyně těhotná/na mateřské/rodičovské) </a:t>
          </a:r>
          <a:endParaRPr lang="cs-CZ" dirty="0"/>
        </a:p>
      </dgm:t>
    </dgm:pt>
    <dgm:pt modelId="{7D5FE2A2-945E-4DE1-867B-E6B018563616}" type="parTrans" cxnId="{7E030A2E-692A-4F89-9ECB-038B75A88E39}">
      <dgm:prSet/>
      <dgm:spPr/>
      <dgm:t>
        <a:bodyPr/>
        <a:lstStyle/>
        <a:p>
          <a:endParaRPr lang="cs-CZ"/>
        </a:p>
      </dgm:t>
    </dgm:pt>
    <dgm:pt modelId="{5AEDE86E-9C09-44D0-8760-0659E8FBB081}" type="sibTrans" cxnId="{7E030A2E-692A-4F89-9ECB-038B75A88E39}">
      <dgm:prSet/>
      <dgm:spPr/>
      <dgm:t>
        <a:bodyPr/>
        <a:lstStyle/>
        <a:p>
          <a:endParaRPr lang="cs-CZ"/>
        </a:p>
      </dgm:t>
    </dgm:pt>
    <dgm:pt modelId="{A65AFC2C-ED61-419A-B501-8E406882F336}">
      <dgm:prSet/>
      <dgm:spPr/>
      <dgm:t>
        <a:bodyPr/>
        <a:lstStyle/>
        <a:p>
          <a:r>
            <a:rPr lang="cs-CZ" b="0" dirty="0"/>
            <a:t>Z důvodu, pro který může zaměstnavatel okamžitě zrušit pracovní poměr, (výpověď stále nemůže být dána pokud je zaměstnankyně těhotná/na mateřské/rodičovské)</a:t>
          </a:r>
          <a:endParaRPr lang="cs-CZ" dirty="0"/>
        </a:p>
      </dgm:t>
    </dgm:pt>
    <dgm:pt modelId="{A74014B3-3087-4291-A181-44D92D2B38F0}" type="parTrans" cxnId="{61266905-C108-4337-A496-589CF42C6FEC}">
      <dgm:prSet/>
      <dgm:spPr/>
      <dgm:t>
        <a:bodyPr/>
        <a:lstStyle/>
        <a:p>
          <a:endParaRPr lang="cs-CZ"/>
        </a:p>
      </dgm:t>
    </dgm:pt>
    <dgm:pt modelId="{556A4F8A-940A-4DB3-ABA5-1F962482B6CC}" type="sibTrans" cxnId="{61266905-C108-4337-A496-589CF42C6FEC}">
      <dgm:prSet/>
      <dgm:spPr/>
      <dgm:t>
        <a:bodyPr/>
        <a:lstStyle/>
        <a:p>
          <a:endParaRPr lang="cs-CZ"/>
        </a:p>
      </dgm:t>
    </dgm:pt>
    <dgm:pt modelId="{49925987-C7C0-4B29-8AE6-3DE123BDB93F}">
      <dgm:prSet/>
      <dgm:spPr/>
      <dgm:t>
        <a:bodyPr/>
        <a:lstStyle/>
        <a:p>
          <a:r>
            <a:rPr lang="cs-CZ" b="0" dirty="0"/>
            <a:t>Porušení povinnosti vyplývající z právních předpisů vztahujících se k vykonávané práci nebo porušení nařízeného režimu v rámci dočasné práceneschopnosti(výpověď stále nemůže být dána pokud je zaměstnankyně těhotná/na mateřské/rodičovské) </a:t>
          </a:r>
          <a:endParaRPr lang="cs-CZ" dirty="0"/>
        </a:p>
      </dgm:t>
    </dgm:pt>
    <dgm:pt modelId="{7326D54C-8A35-40D8-BCC7-FB03795EBFB0}" type="parTrans" cxnId="{562B1776-2319-4481-AA80-540A00F6BC82}">
      <dgm:prSet/>
      <dgm:spPr/>
      <dgm:t>
        <a:bodyPr/>
        <a:lstStyle/>
        <a:p>
          <a:endParaRPr lang="cs-CZ"/>
        </a:p>
      </dgm:t>
    </dgm:pt>
    <dgm:pt modelId="{4BF30653-7993-43D0-8322-0A536173E169}" type="sibTrans" cxnId="{562B1776-2319-4481-AA80-540A00F6BC82}">
      <dgm:prSet/>
      <dgm:spPr/>
      <dgm:t>
        <a:bodyPr/>
        <a:lstStyle/>
        <a:p>
          <a:endParaRPr lang="cs-CZ"/>
        </a:p>
      </dgm:t>
    </dgm:pt>
    <dgm:pt modelId="{1183698F-913F-47CE-B580-ECAD76D21122}" type="pres">
      <dgm:prSet presAssocID="{C62604D6-F1A5-4305-84A0-C3F33711FEE9}" presName="linear" presStyleCnt="0">
        <dgm:presLayoutVars>
          <dgm:animLvl val="lvl"/>
          <dgm:resizeHandles val="exact"/>
        </dgm:presLayoutVars>
      </dgm:prSet>
      <dgm:spPr/>
    </dgm:pt>
    <dgm:pt modelId="{72579107-C3D0-4DE0-ABFC-5902FD725024}" type="pres">
      <dgm:prSet presAssocID="{3DF3F566-62EB-4D68-9952-42B7B06BD8E1}" presName="parentText" presStyleLbl="node1" presStyleIdx="0" presStyleCnt="1">
        <dgm:presLayoutVars>
          <dgm:chMax val="0"/>
          <dgm:bulletEnabled val="1"/>
        </dgm:presLayoutVars>
      </dgm:prSet>
      <dgm:spPr/>
    </dgm:pt>
    <dgm:pt modelId="{78B2F752-DF1F-4A58-AE03-6BE50D6B27BE}" type="pres">
      <dgm:prSet presAssocID="{3DF3F566-62EB-4D68-9952-42B7B06BD8E1}" presName="childText" presStyleLbl="revTx" presStyleIdx="0" presStyleCnt="1">
        <dgm:presLayoutVars>
          <dgm:bulletEnabled val="1"/>
        </dgm:presLayoutVars>
      </dgm:prSet>
      <dgm:spPr/>
    </dgm:pt>
  </dgm:ptLst>
  <dgm:cxnLst>
    <dgm:cxn modelId="{61266905-C108-4337-A496-589CF42C6FEC}" srcId="{3DF3F566-62EB-4D68-9952-42B7B06BD8E1}" destId="{A65AFC2C-ED61-419A-B501-8E406882F336}" srcOrd="2" destOrd="0" parTransId="{A74014B3-3087-4291-A181-44D92D2B38F0}" sibTransId="{556A4F8A-940A-4DB3-ABA5-1F962482B6CC}"/>
    <dgm:cxn modelId="{99EAC00E-48C1-419C-B2AA-138579EE902B}" srcId="{3DF3F566-62EB-4D68-9952-42B7B06BD8E1}" destId="{D24E6188-118A-4741-A80A-0749BB7C58B3}" srcOrd="0" destOrd="0" parTransId="{068C05FC-FC2F-4210-8EDD-FEB778ABF9AB}" sibTransId="{E7FE9D08-1AA7-43CC-A380-5DCB462E8FF0}"/>
    <dgm:cxn modelId="{E1C14A25-C6DC-4A5B-8AD1-6915E3CC3266}" type="presOf" srcId="{D24E6188-118A-4741-A80A-0749BB7C58B3}" destId="{78B2F752-DF1F-4A58-AE03-6BE50D6B27BE}" srcOrd="0" destOrd="0" presId="urn:microsoft.com/office/officeart/2005/8/layout/vList2"/>
    <dgm:cxn modelId="{7E030A2E-692A-4F89-9ECB-038B75A88E39}" srcId="{3DF3F566-62EB-4D68-9952-42B7B06BD8E1}" destId="{97D1B4A1-3211-4A27-AC0A-7092F128D86A}" srcOrd="1" destOrd="0" parTransId="{7D5FE2A2-945E-4DE1-867B-E6B018563616}" sibTransId="{5AEDE86E-9C09-44D0-8760-0659E8FBB081}"/>
    <dgm:cxn modelId="{FA53E337-00BC-4A3F-8FF8-9F92D80AD5C9}" type="presOf" srcId="{A65AFC2C-ED61-419A-B501-8E406882F336}" destId="{78B2F752-DF1F-4A58-AE03-6BE50D6B27BE}" srcOrd="0" destOrd="2" presId="urn:microsoft.com/office/officeart/2005/8/layout/vList2"/>
    <dgm:cxn modelId="{7EDD3A64-692F-4E2E-93EB-BC6DE6B2AA91}" srcId="{C62604D6-F1A5-4305-84A0-C3F33711FEE9}" destId="{3DF3F566-62EB-4D68-9952-42B7B06BD8E1}" srcOrd="0" destOrd="0" parTransId="{D17D79FF-887D-4E99-9CBE-368784FB80C6}" sibTransId="{96C13C30-E071-402D-B452-7DD6DA7DD7AB}"/>
    <dgm:cxn modelId="{562B1776-2319-4481-AA80-540A00F6BC82}" srcId="{3DF3F566-62EB-4D68-9952-42B7B06BD8E1}" destId="{49925987-C7C0-4B29-8AE6-3DE123BDB93F}" srcOrd="3" destOrd="0" parTransId="{7326D54C-8A35-40D8-BCC7-FB03795EBFB0}" sibTransId="{4BF30653-7993-43D0-8322-0A536173E169}"/>
    <dgm:cxn modelId="{BCBB2F77-90B7-4D7C-A125-CBA67935679F}" type="presOf" srcId="{3DF3F566-62EB-4D68-9952-42B7B06BD8E1}" destId="{72579107-C3D0-4DE0-ABFC-5902FD725024}" srcOrd="0" destOrd="0" presId="urn:microsoft.com/office/officeart/2005/8/layout/vList2"/>
    <dgm:cxn modelId="{741C72A6-3F41-44FF-B9AD-636BE884BBBE}" type="presOf" srcId="{49925987-C7C0-4B29-8AE6-3DE123BDB93F}" destId="{78B2F752-DF1F-4A58-AE03-6BE50D6B27BE}" srcOrd="0" destOrd="3" presId="urn:microsoft.com/office/officeart/2005/8/layout/vList2"/>
    <dgm:cxn modelId="{36F622C4-693B-4B2A-95F0-091523679D45}" type="presOf" srcId="{C62604D6-F1A5-4305-84A0-C3F33711FEE9}" destId="{1183698F-913F-47CE-B580-ECAD76D21122}" srcOrd="0" destOrd="0" presId="urn:microsoft.com/office/officeart/2005/8/layout/vList2"/>
    <dgm:cxn modelId="{94B4A4C6-C2A7-4B3E-B451-DCC9C5437358}" type="presOf" srcId="{97D1B4A1-3211-4A27-AC0A-7092F128D86A}" destId="{78B2F752-DF1F-4A58-AE03-6BE50D6B27BE}" srcOrd="0" destOrd="1" presId="urn:microsoft.com/office/officeart/2005/8/layout/vList2"/>
    <dgm:cxn modelId="{5666177D-85BE-4B7C-9DC2-69672180AC1D}" type="presParOf" srcId="{1183698F-913F-47CE-B580-ECAD76D21122}" destId="{72579107-C3D0-4DE0-ABFC-5902FD725024}" srcOrd="0" destOrd="0" presId="urn:microsoft.com/office/officeart/2005/8/layout/vList2"/>
    <dgm:cxn modelId="{8F06B696-0BD4-409C-A532-62DBB942F284}" type="presParOf" srcId="{1183698F-913F-47CE-B580-ECAD76D21122}" destId="{78B2F752-DF1F-4A58-AE03-6BE50D6B27B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9E79334-A0CD-4834-83D6-A878C5829A0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5D666CDB-1787-4ECA-ABEF-EC16B698BB62}">
      <dgm:prSet/>
      <dgm:spPr/>
      <dgm:t>
        <a:bodyPr/>
        <a:lstStyle/>
        <a:p>
          <a:r>
            <a:rPr lang="cs-CZ" b="0" dirty="0"/>
            <a:t>Pokud byl zaměstnanec </a:t>
          </a:r>
          <a:r>
            <a:rPr lang="cs-CZ" b="1" dirty="0"/>
            <a:t>pravomocně odsouzen pro úmyslný trestný čin </a:t>
          </a:r>
          <a:r>
            <a:rPr lang="cs-CZ" b="0" dirty="0"/>
            <a:t>k nepodmíněnému trestu odnětí svobody na dobu delší než </a:t>
          </a:r>
          <a:r>
            <a:rPr lang="cs-CZ" b="1" dirty="0"/>
            <a:t>1 rok</a:t>
          </a:r>
          <a:r>
            <a:rPr lang="cs-CZ" b="0" dirty="0"/>
            <a:t>, nebo byl-li pravomocně odsouzen pro úmyslný trestný čin spáchaný při plnění pracovních úkolů nebo </a:t>
          </a:r>
          <a:r>
            <a:rPr lang="cs-CZ" b="1" dirty="0"/>
            <a:t>v přímé souvislosti s ním k nepodmíněnému trestu odnětí svobody na dobu nejméně 6 měsíců</a:t>
          </a:r>
          <a:r>
            <a:rPr lang="cs-CZ" b="0" dirty="0"/>
            <a:t>,</a:t>
          </a:r>
          <a:endParaRPr lang="cs-CZ" dirty="0"/>
        </a:p>
      </dgm:t>
    </dgm:pt>
    <dgm:pt modelId="{8C07CA33-B23F-413A-9949-70898E252D87}" type="parTrans" cxnId="{DF6B01AF-84AA-4D2E-8286-1ECF076E3D07}">
      <dgm:prSet/>
      <dgm:spPr/>
      <dgm:t>
        <a:bodyPr/>
        <a:lstStyle/>
        <a:p>
          <a:endParaRPr lang="cs-CZ"/>
        </a:p>
      </dgm:t>
    </dgm:pt>
    <dgm:pt modelId="{627ACBE7-8B9B-4BED-85FC-FDC1AC314393}" type="sibTrans" cxnId="{DF6B01AF-84AA-4D2E-8286-1ECF076E3D07}">
      <dgm:prSet/>
      <dgm:spPr/>
      <dgm:t>
        <a:bodyPr/>
        <a:lstStyle/>
        <a:p>
          <a:endParaRPr lang="cs-CZ"/>
        </a:p>
      </dgm:t>
    </dgm:pt>
    <dgm:pt modelId="{F734744A-D520-457B-B64F-2B112C8D2102}">
      <dgm:prSet/>
      <dgm:spPr/>
      <dgm:t>
        <a:bodyPr/>
        <a:lstStyle/>
        <a:p>
          <a:r>
            <a:rPr lang="cs-CZ" b="0" dirty="0"/>
            <a:t>Porušil-li zaměstnanec povinnost vyplývající z právních předpisů vztahujících se k jím vykonávané práci zvlášť hrubým způsobem.</a:t>
          </a:r>
          <a:endParaRPr lang="cs-CZ" dirty="0"/>
        </a:p>
      </dgm:t>
    </dgm:pt>
    <dgm:pt modelId="{2943CA1F-E96B-463F-9A6F-B3F31D286E87}" type="parTrans" cxnId="{129D8460-A075-4E27-AEC4-CD0A6A0E2CA4}">
      <dgm:prSet/>
      <dgm:spPr/>
      <dgm:t>
        <a:bodyPr/>
        <a:lstStyle/>
        <a:p>
          <a:endParaRPr lang="cs-CZ"/>
        </a:p>
      </dgm:t>
    </dgm:pt>
    <dgm:pt modelId="{9B3FEF05-FA95-4AF3-AE01-75C75C1B4EA1}" type="sibTrans" cxnId="{129D8460-A075-4E27-AEC4-CD0A6A0E2CA4}">
      <dgm:prSet/>
      <dgm:spPr/>
      <dgm:t>
        <a:bodyPr/>
        <a:lstStyle/>
        <a:p>
          <a:endParaRPr lang="cs-CZ"/>
        </a:p>
      </dgm:t>
    </dgm:pt>
    <dgm:pt modelId="{1AD0D1AB-821A-4FF3-AB15-D5A3F51DDB61}">
      <dgm:prSet/>
      <dgm:spPr/>
      <dgm:t>
        <a:bodyPr/>
        <a:lstStyle/>
        <a:p>
          <a:r>
            <a:rPr lang="cs-CZ" b="0" dirty="0"/>
            <a:t>Zaměstnavatel </a:t>
          </a:r>
          <a:r>
            <a:rPr lang="cs-CZ" b="1" dirty="0"/>
            <a:t>nesmí okamžitě zrušit pracovní poměr </a:t>
          </a:r>
          <a:r>
            <a:rPr lang="cs-CZ" b="0" dirty="0"/>
            <a:t>s těhotnou zaměstnankyní, zaměstnankyní na mateřské dovolené, zaměstnancem nebo zaměstnankyní, kteří čerpají rodičovskou dovolenou.</a:t>
          </a:r>
          <a:endParaRPr lang="cs-CZ" dirty="0"/>
        </a:p>
      </dgm:t>
    </dgm:pt>
    <dgm:pt modelId="{6A5FB006-CC5F-4D3A-8D41-61C5C0406138}" type="parTrans" cxnId="{643CE569-BC87-4290-A833-ABBD9ADE3136}">
      <dgm:prSet/>
      <dgm:spPr/>
      <dgm:t>
        <a:bodyPr/>
        <a:lstStyle/>
        <a:p>
          <a:endParaRPr lang="cs-CZ"/>
        </a:p>
      </dgm:t>
    </dgm:pt>
    <dgm:pt modelId="{78AE989C-B61E-4269-A153-2ACC1B236466}" type="sibTrans" cxnId="{643CE569-BC87-4290-A833-ABBD9ADE3136}">
      <dgm:prSet/>
      <dgm:spPr/>
      <dgm:t>
        <a:bodyPr/>
        <a:lstStyle/>
        <a:p>
          <a:endParaRPr lang="cs-CZ"/>
        </a:p>
      </dgm:t>
    </dgm:pt>
    <dgm:pt modelId="{CD9B8FFD-3FA5-474C-9984-843B8391D18E}" type="pres">
      <dgm:prSet presAssocID="{19E79334-A0CD-4834-83D6-A878C5829A07}" presName="linear" presStyleCnt="0">
        <dgm:presLayoutVars>
          <dgm:animLvl val="lvl"/>
          <dgm:resizeHandles val="exact"/>
        </dgm:presLayoutVars>
      </dgm:prSet>
      <dgm:spPr/>
    </dgm:pt>
    <dgm:pt modelId="{D8782036-B205-4E13-B48F-4210B6367C53}" type="pres">
      <dgm:prSet presAssocID="{5D666CDB-1787-4ECA-ABEF-EC16B698BB62}" presName="parentText" presStyleLbl="node1" presStyleIdx="0" presStyleCnt="3">
        <dgm:presLayoutVars>
          <dgm:chMax val="0"/>
          <dgm:bulletEnabled val="1"/>
        </dgm:presLayoutVars>
      </dgm:prSet>
      <dgm:spPr/>
    </dgm:pt>
    <dgm:pt modelId="{45B42B57-4523-443A-80B7-681C0FFDAD73}" type="pres">
      <dgm:prSet presAssocID="{627ACBE7-8B9B-4BED-85FC-FDC1AC314393}" presName="spacer" presStyleCnt="0"/>
      <dgm:spPr/>
    </dgm:pt>
    <dgm:pt modelId="{BCB8A529-713E-406E-BFB7-07438DCD4A57}" type="pres">
      <dgm:prSet presAssocID="{F734744A-D520-457B-B64F-2B112C8D2102}" presName="parentText" presStyleLbl="node1" presStyleIdx="1" presStyleCnt="3">
        <dgm:presLayoutVars>
          <dgm:chMax val="0"/>
          <dgm:bulletEnabled val="1"/>
        </dgm:presLayoutVars>
      </dgm:prSet>
      <dgm:spPr/>
    </dgm:pt>
    <dgm:pt modelId="{F4A7C9F9-A266-4D26-8B56-3712B57BA0BE}" type="pres">
      <dgm:prSet presAssocID="{9B3FEF05-FA95-4AF3-AE01-75C75C1B4EA1}" presName="spacer" presStyleCnt="0"/>
      <dgm:spPr/>
    </dgm:pt>
    <dgm:pt modelId="{E75A6F57-7188-4EC0-84CD-3859DD5BB577}" type="pres">
      <dgm:prSet presAssocID="{1AD0D1AB-821A-4FF3-AB15-D5A3F51DDB61}" presName="parentText" presStyleLbl="node1" presStyleIdx="2" presStyleCnt="3">
        <dgm:presLayoutVars>
          <dgm:chMax val="0"/>
          <dgm:bulletEnabled val="1"/>
        </dgm:presLayoutVars>
      </dgm:prSet>
      <dgm:spPr/>
    </dgm:pt>
  </dgm:ptLst>
  <dgm:cxnLst>
    <dgm:cxn modelId="{93618E36-F194-451B-86D3-C362DFB4C670}" type="presOf" srcId="{19E79334-A0CD-4834-83D6-A878C5829A07}" destId="{CD9B8FFD-3FA5-474C-9984-843B8391D18E}" srcOrd="0" destOrd="0" presId="urn:microsoft.com/office/officeart/2005/8/layout/vList2"/>
    <dgm:cxn modelId="{129D8460-A075-4E27-AEC4-CD0A6A0E2CA4}" srcId="{19E79334-A0CD-4834-83D6-A878C5829A07}" destId="{F734744A-D520-457B-B64F-2B112C8D2102}" srcOrd="1" destOrd="0" parTransId="{2943CA1F-E96B-463F-9A6F-B3F31D286E87}" sibTransId="{9B3FEF05-FA95-4AF3-AE01-75C75C1B4EA1}"/>
    <dgm:cxn modelId="{643CE569-BC87-4290-A833-ABBD9ADE3136}" srcId="{19E79334-A0CD-4834-83D6-A878C5829A07}" destId="{1AD0D1AB-821A-4FF3-AB15-D5A3F51DDB61}" srcOrd="2" destOrd="0" parTransId="{6A5FB006-CC5F-4D3A-8D41-61C5C0406138}" sibTransId="{78AE989C-B61E-4269-A153-2ACC1B236466}"/>
    <dgm:cxn modelId="{8CE7EC69-A088-48EE-A00B-8C80CAB9630E}" type="presOf" srcId="{1AD0D1AB-821A-4FF3-AB15-D5A3F51DDB61}" destId="{E75A6F57-7188-4EC0-84CD-3859DD5BB577}" srcOrd="0" destOrd="0" presId="urn:microsoft.com/office/officeart/2005/8/layout/vList2"/>
    <dgm:cxn modelId="{034AA295-5B45-482A-891D-CA1470784004}" type="presOf" srcId="{5D666CDB-1787-4ECA-ABEF-EC16B698BB62}" destId="{D8782036-B205-4E13-B48F-4210B6367C53}" srcOrd="0" destOrd="0" presId="urn:microsoft.com/office/officeart/2005/8/layout/vList2"/>
    <dgm:cxn modelId="{DF6B01AF-84AA-4D2E-8286-1ECF076E3D07}" srcId="{19E79334-A0CD-4834-83D6-A878C5829A07}" destId="{5D666CDB-1787-4ECA-ABEF-EC16B698BB62}" srcOrd="0" destOrd="0" parTransId="{8C07CA33-B23F-413A-9949-70898E252D87}" sibTransId="{627ACBE7-8B9B-4BED-85FC-FDC1AC314393}"/>
    <dgm:cxn modelId="{AE4556CF-41E9-438C-B851-E47A91320385}" type="presOf" srcId="{F734744A-D520-457B-B64F-2B112C8D2102}" destId="{BCB8A529-713E-406E-BFB7-07438DCD4A57}" srcOrd="0" destOrd="0" presId="urn:microsoft.com/office/officeart/2005/8/layout/vList2"/>
    <dgm:cxn modelId="{16FC5BF2-D8A8-4AEC-8C21-02A258B66678}" type="presParOf" srcId="{CD9B8FFD-3FA5-474C-9984-843B8391D18E}" destId="{D8782036-B205-4E13-B48F-4210B6367C53}" srcOrd="0" destOrd="0" presId="urn:microsoft.com/office/officeart/2005/8/layout/vList2"/>
    <dgm:cxn modelId="{3C292137-0E60-4556-88B4-27ED3706C7F6}" type="presParOf" srcId="{CD9B8FFD-3FA5-474C-9984-843B8391D18E}" destId="{45B42B57-4523-443A-80B7-681C0FFDAD73}" srcOrd="1" destOrd="0" presId="urn:microsoft.com/office/officeart/2005/8/layout/vList2"/>
    <dgm:cxn modelId="{3580FB5F-D34E-4FE8-A1D3-BB5B73FFDB47}" type="presParOf" srcId="{CD9B8FFD-3FA5-474C-9984-843B8391D18E}" destId="{BCB8A529-713E-406E-BFB7-07438DCD4A57}" srcOrd="2" destOrd="0" presId="urn:microsoft.com/office/officeart/2005/8/layout/vList2"/>
    <dgm:cxn modelId="{7A767047-7E12-4AD4-A475-85751AB0E739}" type="presParOf" srcId="{CD9B8FFD-3FA5-474C-9984-843B8391D18E}" destId="{F4A7C9F9-A266-4D26-8B56-3712B57BA0BE}" srcOrd="3" destOrd="0" presId="urn:microsoft.com/office/officeart/2005/8/layout/vList2"/>
    <dgm:cxn modelId="{165F8C9A-80F0-4863-8599-A6E4264644C9}" type="presParOf" srcId="{CD9B8FFD-3FA5-474C-9984-843B8391D18E}" destId="{E75A6F57-7188-4EC0-84CD-3859DD5BB57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B3EF4F6-18AE-4BC9-AB7B-CC9B89EA490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B7B423A-ED90-493A-8047-EC4BFD10DBD5}">
      <dgm:prSet/>
      <dgm:spPr/>
      <dgm:t>
        <a:bodyPr/>
        <a:lstStyle/>
        <a:p>
          <a:pPr algn="just"/>
          <a:r>
            <a:rPr lang="cs-CZ" b="0" dirty="0"/>
            <a:t>Podle lékařského posudku vydaného poskytovatelem pracovnělékařských </a:t>
          </a:r>
          <a:r>
            <a:rPr lang="cs-CZ" b="1" dirty="0"/>
            <a:t>nemůže dále konat práci bez vážného ohrožení svého zdraví</a:t>
          </a:r>
          <a:r>
            <a:rPr lang="cs-CZ" b="0" dirty="0"/>
            <a:t> a zaměstnavatel mu neumožnil v době 15 dnů ode dne předložení tohoto posudku výkon jiné pro něho vhodné práce, nebo</a:t>
          </a:r>
          <a:endParaRPr lang="cs-CZ" dirty="0"/>
        </a:p>
      </dgm:t>
    </dgm:pt>
    <dgm:pt modelId="{90EAD2B2-90EF-410B-9420-8A21AE83E149}" type="parTrans" cxnId="{D5D08665-D231-4B1C-B414-FBC9D5202C06}">
      <dgm:prSet/>
      <dgm:spPr/>
      <dgm:t>
        <a:bodyPr/>
        <a:lstStyle/>
        <a:p>
          <a:pPr algn="just"/>
          <a:endParaRPr lang="cs-CZ"/>
        </a:p>
      </dgm:t>
    </dgm:pt>
    <dgm:pt modelId="{1F97CE54-1A34-4CC4-AF91-AA0D1A0A2FB3}" type="sibTrans" cxnId="{D5D08665-D231-4B1C-B414-FBC9D5202C06}">
      <dgm:prSet/>
      <dgm:spPr/>
      <dgm:t>
        <a:bodyPr/>
        <a:lstStyle/>
        <a:p>
          <a:pPr algn="just"/>
          <a:endParaRPr lang="cs-CZ"/>
        </a:p>
      </dgm:t>
    </dgm:pt>
    <dgm:pt modelId="{7D8A04ED-B519-4CA4-9F55-CB5674DC2DF1}">
      <dgm:prSet/>
      <dgm:spPr/>
      <dgm:t>
        <a:bodyPr/>
        <a:lstStyle/>
        <a:p>
          <a:pPr algn="just"/>
          <a:r>
            <a:rPr lang="cs-CZ" b="0" dirty="0"/>
            <a:t>Zaměstnavatel mu </a:t>
          </a:r>
          <a:r>
            <a:rPr lang="cs-CZ" b="1" dirty="0"/>
            <a:t>nevyplatil mzdu nebo plat </a:t>
          </a:r>
          <a:r>
            <a:rPr lang="cs-CZ" b="0" dirty="0"/>
            <a:t>nebo náhradu mzdy nebo platu anebo jakoukoli jejich část </a:t>
          </a:r>
          <a:r>
            <a:rPr lang="cs-CZ" b="1" dirty="0"/>
            <a:t>do 15 dnů po uplynutí období splatnosti</a:t>
          </a:r>
          <a:endParaRPr lang="cs-CZ" dirty="0"/>
        </a:p>
      </dgm:t>
    </dgm:pt>
    <dgm:pt modelId="{9B4E44E0-3ABD-4746-9FE0-7FADFAB6E064}" type="parTrans" cxnId="{9F72A9D7-D1E5-4258-ADE3-27BC6A77E6A4}">
      <dgm:prSet/>
      <dgm:spPr/>
      <dgm:t>
        <a:bodyPr/>
        <a:lstStyle/>
        <a:p>
          <a:pPr algn="just"/>
          <a:endParaRPr lang="cs-CZ"/>
        </a:p>
      </dgm:t>
    </dgm:pt>
    <dgm:pt modelId="{D0C0867E-0E08-436F-A2AB-E3BC625A7055}" type="sibTrans" cxnId="{9F72A9D7-D1E5-4258-ADE3-27BC6A77E6A4}">
      <dgm:prSet/>
      <dgm:spPr/>
      <dgm:t>
        <a:bodyPr/>
        <a:lstStyle/>
        <a:p>
          <a:pPr algn="just"/>
          <a:endParaRPr lang="cs-CZ"/>
        </a:p>
      </dgm:t>
    </dgm:pt>
    <dgm:pt modelId="{3A0FFF21-3F2A-46E6-B375-60AD93B10CCA}" type="pres">
      <dgm:prSet presAssocID="{8B3EF4F6-18AE-4BC9-AB7B-CC9B89EA4907}" presName="linear" presStyleCnt="0">
        <dgm:presLayoutVars>
          <dgm:animLvl val="lvl"/>
          <dgm:resizeHandles val="exact"/>
        </dgm:presLayoutVars>
      </dgm:prSet>
      <dgm:spPr/>
    </dgm:pt>
    <dgm:pt modelId="{E2125044-53FD-4918-AE0B-A43612911303}" type="pres">
      <dgm:prSet presAssocID="{BB7B423A-ED90-493A-8047-EC4BFD10DBD5}" presName="parentText" presStyleLbl="node1" presStyleIdx="0" presStyleCnt="2">
        <dgm:presLayoutVars>
          <dgm:chMax val="0"/>
          <dgm:bulletEnabled val="1"/>
        </dgm:presLayoutVars>
      </dgm:prSet>
      <dgm:spPr/>
    </dgm:pt>
    <dgm:pt modelId="{75C1FF4A-75BE-4408-82D4-190BEC93C26F}" type="pres">
      <dgm:prSet presAssocID="{1F97CE54-1A34-4CC4-AF91-AA0D1A0A2FB3}" presName="spacer" presStyleCnt="0"/>
      <dgm:spPr/>
    </dgm:pt>
    <dgm:pt modelId="{698935F2-97C0-481A-8805-AC8D00D44E2C}" type="pres">
      <dgm:prSet presAssocID="{7D8A04ED-B519-4CA4-9F55-CB5674DC2DF1}" presName="parentText" presStyleLbl="node1" presStyleIdx="1" presStyleCnt="2">
        <dgm:presLayoutVars>
          <dgm:chMax val="0"/>
          <dgm:bulletEnabled val="1"/>
        </dgm:presLayoutVars>
      </dgm:prSet>
      <dgm:spPr/>
    </dgm:pt>
  </dgm:ptLst>
  <dgm:cxnLst>
    <dgm:cxn modelId="{D5D08665-D231-4B1C-B414-FBC9D5202C06}" srcId="{8B3EF4F6-18AE-4BC9-AB7B-CC9B89EA4907}" destId="{BB7B423A-ED90-493A-8047-EC4BFD10DBD5}" srcOrd="0" destOrd="0" parTransId="{90EAD2B2-90EF-410B-9420-8A21AE83E149}" sibTransId="{1F97CE54-1A34-4CC4-AF91-AA0D1A0A2FB3}"/>
    <dgm:cxn modelId="{650854CB-2A8D-486B-887B-15C0B8865391}" type="presOf" srcId="{8B3EF4F6-18AE-4BC9-AB7B-CC9B89EA4907}" destId="{3A0FFF21-3F2A-46E6-B375-60AD93B10CCA}" srcOrd="0" destOrd="0" presId="urn:microsoft.com/office/officeart/2005/8/layout/vList2"/>
    <dgm:cxn modelId="{E39FDDD1-3828-43B1-94AA-77F584F77B4B}" type="presOf" srcId="{7D8A04ED-B519-4CA4-9F55-CB5674DC2DF1}" destId="{698935F2-97C0-481A-8805-AC8D00D44E2C}" srcOrd="0" destOrd="0" presId="urn:microsoft.com/office/officeart/2005/8/layout/vList2"/>
    <dgm:cxn modelId="{D7A4B6D5-CE28-4686-942B-AAC53001A90D}" type="presOf" srcId="{BB7B423A-ED90-493A-8047-EC4BFD10DBD5}" destId="{E2125044-53FD-4918-AE0B-A43612911303}" srcOrd="0" destOrd="0" presId="urn:microsoft.com/office/officeart/2005/8/layout/vList2"/>
    <dgm:cxn modelId="{9F72A9D7-D1E5-4258-ADE3-27BC6A77E6A4}" srcId="{8B3EF4F6-18AE-4BC9-AB7B-CC9B89EA4907}" destId="{7D8A04ED-B519-4CA4-9F55-CB5674DC2DF1}" srcOrd="1" destOrd="0" parTransId="{9B4E44E0-3ABD-4746-9FE0-7FADFAB6E064}" sibTransId="{D0C0867E-0E08-436F-A2AB-E3BC625A7055}"/>
    <dgm:cxn modelId="{AB269E00-43CC-44F3-8BC9-763688BA3FE3}" type="presParOf" srcId="{3A0FFF21-3F2A-46E6-B375-60AD93B10CCA}" destId="{E2125044-53FD-4918-AE0B-A43612911303}" srcOrd="0" destOrd="0" presId="urn:microsoft.com/office/officeart/2005/8/layout/vList2"/>
    <dgm:cxn modelId="{97C3D929-557A-40EF-B41A-0111C758D1C0}" type="presParOf" srcId="{3A0FFF21-3F2A-46E6-B375-60AD93B10CCA}" destId="{75C1FF4A-75BE-4408-82D4-190BEC93C26F}" srcOrd="1" destOrd="0" presId="urn:microsoft.com/office/officeart/2005/8/layout/vList2"/>
    <dgm:cxn modelId="{22F808D9-95DD-405D-93CC-50CF0D83EA67}" type="presParOf" srcId="{3A0FFF21-3F2A-46E6-B375-60AD93B10CCA}" destId="{698935F2-97C0-481A-8805-AC8D00D44E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B3FFF97-9EBF-47D6-A2D9-AE517056BDD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1A3A960-5769-4169-9672-8AACCC8446F5}">
      <dgm:prSet/>
      <dgm:spPr/>
      <dgm:t>
        <a:bodyPr/>
        <a:lstStyle/>
        <a:p>
          <a:pPr algn="just"/>
          <a:r>
            <a:rPr lang="cs-CZ" b="0" dirty="0"/>
            <a:t>Zaměstnanci, který okamžitě zrušil pracovní poměr, přísluší od zaměstnavatele </a:t>
          </a:r>
          <a:r>
            <a:rPr lang="cs-CZ" b="1" dirty="0"/>
            <a:t>náhrada mzdy nebo platu </a:t>
          </a:r>
          <a:r>
            <a:rPr lang="cs-CZ" b="0" dirty="0"/>
            <a:t>ve výši průměrného výdělku za dobu, </a:t>
          </a:r>
          <a:r>
            <a:rPr lang="cs-CZ" b="1" dirty="0"/>
            <a:t>která odpovídá délce výpovědní doby. </a:t>
          </a:r>
          <a:endParaRPr lang="cs-CZ" dirty="0"/>
        </a:p>
      </dgm:t>
    </dgm:pt>
    <dgm:pt modelId="{9C8E7BB5-0202-454F-AFDD-622093BB833D}" type="parTrans" cxnId="{4BCE464D-F10B-42C2-95A5-031915174740}">
      <dgm:prSet/>
      <dgm:spPr/>
      <dgm:t>
        <a:bodyPr/>
        <a:lstStyle/>
        <a:p>
          <a:pPr algn="just"/>
          <a:endParaRPr lang="cs-CZ"/>
        </a:p>
      </dgm:t>
    </dgm:pt>
    <dgm:pt modelId="{2B5E7B25-742D-47E9-9B8F-6C9446E13694}" type="sibTrans" cxnId="{4BCE464D-F10B-42C2-95A5-031915174740}">
      <dgm:prSet/>
      <dgm:spPr/>
      <dgm:t>
        <a:bodyPr/>
        <a:lstStyle/>
        <a:p>
          <a:pPr algn="just"/>
          <a:endParaRPr lang="cs-CZ"/>
        </a:p>
      </dgm:t>
    </dgm:pt>
    <dgm:pt modelId="{BEF9D790-BF0D-47DB-8164-025A4C37C18F}">
      <dgm:prSet/>
      <dgm:spPr/>
      <dgm:t>
        <a:bodyPr/>
        <a:lstStyle/>
        <a:p>
          <a:pPr algn="just"/>
          <a:r>
            <a:rPr lang="cs-CZ" b="0" dirty="0"/>
            <a:t>Zrušit PP s okamžitou platností může zaměstnanec do 2 měsíců ode dne, kdy se o důvodu k okamžitému zrušení dověděl, nejpozději do 1 roku ode dne, kdy tento důvod vznikl.</a:t>
          </a:r>
          <a:endParaRPr lang="cs-CZ" dirty="0"/>
        </a:p>
      </dgm:t>
    </dgm:pt>
    <dgm:pt modelId="{37484156-C117-4008-BA58-652B04ACC272}" type="parTrans" cxnId="{1538F181-4DF8-4B6C-9891-A08D731E727F}">
      <dgm:prSet/>
      <dgm:spPr/>
      <dgm:t>
        <a:bodyPr/>
        <a:lstStyle/>
        <a:p>
          <a:pPr algn="just"/>
          <a:endParaRPr lang="cs-CZ"/>
        </a:p>
      </dgm:t>
    </dgm:pt>
    <dgm:pt modelId="{A98438DF-224D-487C-9BC5-4F180C668FDE}" type="sibTrans" cxnId="{1538F181-4DF8-4B6C-9891-A08D731E727F}">
      <dgm:prSet/>
      <dgm:spPr/>
      <dgm:t>
        <a:bodyPr/>
        <a:lstStyle/>
        <a:p>
          <a:pPr algn="just"/>
          <a:endParaRPr lang="cs-CZ"/>
        </a:p>
      </dgm:t>
    </dgm:pt>
    <dgm:pt modelId="{A90CB90B-4D9C-4060-B091-726053D174FE}">
      <dgm:prSet/>
      <dgm:spPr/>
      <dgm:t>
        <a:bodyPr/>
        <a:lstStyle/>
        <a:p>
          <a:pPr algn="just"/>
          <a:r>
            <a:rPr lang="cs-CZ" b="0" dirty="0"/>
            <a:t>V okamžitém zrušení pracovního poměru musí zaměstnavatel i zaměstnanec skutkově </a:t>
          </a:r>
          <a:r>
            <a:rPr lang="cs-CZ" b="1" dirty="0"/>
            <a:t>vymezit jeho důvod </a:t>
          </a:r>
          <a:r>
            <a:rPr lang="cs-CZ" b="0" dirty="0"/>
            <a:t>tak, aby jej nebylo možno zaměnit s jiným. Uvedený důvod nesmí být dodatečně měněn. Okamžité zrušení pracovního poměru </a:t>
          </a:r>
          <a:r>
            <a:rPr lang="cs-CZ" b="1" dirty="0"/>
            <a:t>musí být písemné</a:t>
          </a:r>
          <a:r>
            <a:rPr lang="cs-CZ" b="0" dirty="0"/>
            <a:t>, jinak se k němu nepřihlíží.</a:t>
          </a:r>
          <a:endParaRPr lang="cs-CZ" dirty="0"/>
        </a:p>
      </dgm:t>
    </dgm:pt>
    <dgm:pt modelId="{FF5B61AF-B08E-4787-967B-96198C92602F}" type="parTrans" cxnId="{25593195-87E2-4A16-82E6-3A46E12B4640}">
      <dgm:prSet/>
      <dgm:spPr/>
      <dgm:t>
        <a:bodyPr/>
        <a:lstStyle/>
        <a:p>
          <a:pPr algn="just"/>
          <a:endParaRPr lang="cs-CZ"/>
        </a:p>
      </dgm:t>
    </dgm:pt>
    <dgm:pt modelId="{81F8BFE3-9BB3-49FA-B7AC-2A158A7AEB0C}" type="sibTrans" cxnId="{25593195-87E2-4A16-82E6-3A46E12B4640}">
      <dgm:prSet/>
      <dgm:spPr/>
      <dgm:t>
        <a:bodyPr/>
        <a:lstStyle/>
        <a:p>
          <a:pPr algn="just"/>
          <a:endParaRPr lang="cs-CZ"/>
        </a:p>
      </dgm:t>
    </dgm:pt>
    <dgm:pt modelId="{6FC76F1C-2AB5-484D-94E0-10A539B1D68C}" type="pres">
      <dgm:prSet presAssocID="{0B3FFF97-9EBF-47D6-A2D9-AE517056BDD7}" presName="linear" presStyleCnt="0">
        <dgm:presLayoutVars>
          <dgm:animLvl val="lvl"/>
          <dgm:resizeHandles val="exact"/>
        </dgm:presLayoutVars>
      </dgm:prSet>
      <dgm:spPr/>
    </dgm:pt>
    <dgm:pt modelId="{2197F384-30CE-4CB8-9454-528112D85060}" type="pres">
      <dgm:prSet presAssocID="{21A3A960-5769-4169-9672-8AACCC8446F5}" presName="parentText" presStyleLbl="node1" presStyleIdx="0" presStyleCnt="3">
        <dgm:presLayoutVars>
          <dgm:chMax val="0"/>
          <dgm:bulletEnabled val="1"/>
        </dgm:presLayoutVars>
      </dgm:prSet>
      <dgm:spPr/>
    </dgm:pt>
    <dgm:pt modelId="{30B02F29-879C-4197-A799-8626CCFD9A3C}" type="pres">
      <dgm:prSet presAssocID="{2B5E7B25-742D-47E9-9B8F-6C9446E13694}" presName="spacer" presStyleCnt="0"/>
      <dgm:spPr/>
    </dgm:pt>
    <dgm:pt modelId="{63A46439-BB5F-439C-B3EF-54D9FBAC5735}" type="pres">
      <dgm:prSet presAssocID="{BEF9D790-BF0D-47DB-8164-025A4C37C18F}" presName="parentText" presStyleLbl="node1" presStyleIdx="1" presStyleCnt="3">
        <dgm:presLayoutVars>
          <dgm:chMax val="0"/>
          <dgm:bulletEnabled val="1"/>
        </dgm:presLayoutVars>
      </dgm:prSet>
      <dgm:spPr/>
    </dgm:pt>
    <dgm:pt modelId="{C1CB8495-EF38-4ACE-AF12-C6DCF087AC68}" type="pres">
      <dgm:prSet presAssocID="{A98438DF-224D-487C-9BC5-4F180C668FDE}" presName="spacer" presStyleCnt="0"/>
      <dgm:spPr/>
    </dgm:pt>
    <dgm:pt modelId="{A1DB3911-291E-4F34-A4FB-E6BBC13617BF}" type="pres">
      <dgm:prSet presAssocID="{A90CB90B-4D9C-4060-B091-726053D174FE}" presName="parentText" presStyleLbl="node1" presStyleIdx="2" presStyleCnt="3">
        <dgm:presLayoutVars>
          <dgm:chMax val="0"/>
          <dgm:bulletEnabled val="1"/>
        </dgm:presLayoutVars>
      </dgm:prSet>
      <dgm:spPr/>
    </dgm:pt>
  </dgm:ptLst>
  <dgm:cxnLst>
    <dgm:cxn modelId="{29A4DC3E-7D42-4AC2-AA2A-D2D3CD2BA207}" type="presOf" srcId="{21A3A960-5769-4169-9672-8AACCC8446F5}" destId="{2197F384-30CE-4CB8-9454-528112D85060}" srcOrd="0" destOrd="0" presId="urn:microsoft.com/office/officeart/2005/8/layout/vList2"/>
    <dgm:cxn modelId="{4BCE464D-F10B-42C2-95A5-031915174740}" srcId="{0B3FFF97-9EBF-47D6-A2D9-AE517056BDD7}" destId="{21A3A960-5769-4169-9672-8AACCC8446F5}" srcOrd="0" destOrd="0" parTransId="{9C8E7BB5-0202-454F-AFDD-622093BB833D}" sibTransId="{2B5E7B25-742D-47E9-9B8F-6C9446E13694}"/>
    <dgm:cxn modelId="{4663DD6E-AAD5-4A3C-80F3-728FDA75E3D2}" type="presOf" srcId="{A90CB90B-4D9C-4060-B091-726053D174FE}" destId="{A1DB3911-291E-4F34-A4FB-E6BBC13617BF}" srcOrd="0" destOrd="0" presId="urn:microsoft.com/office/officeart/2005/8/layout/vList2"/>
    <dgm:cxn modelId="{A2285A58-2DD2-4C59-8693-B3D0845DB5DC}" type="presOf" srcId="{0B3FFF97-9EBF-47D6-A2D9-AE517056BDD7}" destId="{6FC76F1C-2AB5-484D-94E0-10A539B1D68C}" srcOrd="0" destOrd="0" presId="urn:microsoft.com/office/officeart/2005/8/layout/vList2"/>
    <dgm:cxn modelId="{1538F181-4DF8-4B6C-9891-A08D731E727F}" srcId="{0B3FFF97-9EBF-47D6-A2D9-AE517056BDD7}" destId="{BEF9D790-BF0D-47DB-8164-025A4C37C18F}" srcOrd="1" destOrd="0" parTransId="{37484156-C117-4008-BA58-652B04ACC272}" sibTransId="{A98438DF-224D-487C-9BC5-4F180C668FDE}"/>
    <dgm:cxn modelId="{25593195-87E2-4A16-82E6-3A46E12B4640}" srcId="{0B3FFF97-9EBF-47D6-A2D9-AE517056BDD7}" destId="{A90CB90B-4D9C-4060-B091-726053D174FE}" srcOrd="2" destOrd="0" parTransId="{FF5B61AF-B08E-4787-967B-96198C92602F}" sibTransId="{81F8BFE3-9BB3-49FA-B7AC-2A158A7AEB0C}"/>
    <dgm:cxn modelId="{887795D9-5302-4E94-8844-3B1D0C623896}" type="presOf" srcId="{BEF9D790-BF0D-47DB-8164-025A4C37C18F}" destId="{63A46439-BB5F-439C-B3EF-54D9FBAC5735}" srcOrd="0" destOrd="0" presId="urn:microsoft.com/office/officeart/2005/8/layout/vList2"/>
    <dgm:cxn modelId="{DF332891-668B-43ED-9FFC-B637CCE3E926}" type="presParOf" srcId="{6FC76F1C-2AB5-484D-94E0-10A539B1D68C}" destId="{2197F384-30CE-4CB8-9454-528112D85060}" srcOrd="0" destOrd="0" presId="urn:microsoft.com/office/officeart/2005/8/layout/vList2"/>
    <dgm:cxn modelId="{84120353-A216-4C92-A596-ED893C826F8E}" type="presParOf" srcId="{6FC76F1C-2AB5-484D-94E0-10A539B1D68C}" destId="{30B02F29-879C-4197-A799-8626CCFD9A3C}" srcOrd="1" destOrd="0" presId="urn:microsoft.com/office/officeart/2005/8/layout/vList2"/>
    <dgm:cxn modelId="{7F6B46CA-A191-4D99-8AC3-859451F4E40B}" type="presParOf" srcId="{6FC76F1C-2AB5-484D-94E0-10A539B1D68C}" destId="{63A46439-BB5F-439C-B3EF-54D9FBAC5735}" srcOrd="2" destOrd="0" presId="urn:microsoft.com/office/officeart/2005/8/layout/vList2"/>
    <dgm:cxn modelId="{3E38EEE2-F0A6-472A-A895-6CF0268926DB}" type="presParOf" srcId="{6FC76F1C-2AB5-484D-94E0-10A539B1D68C}" destId="{C1CB8495-EF38-4ACE-AF12-C6DCF087AC68}" srcOrd="3" destOrd="0" presId="urn:microsoft.com/office/officeart/2005/8/layout/vList2"/>
    <dgm:cxn modelId="{14F3460A-2BA7-46A5-A087-F3CADA5F60A0}" type="presParOf" srcId="{6FC76F1C-2AB5-484D-94E0-10A539B1D68C}" destId="{A1DB3911-291E-4F34-A4FB-E6BBC13617B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D1C04C8F-CEB5-45C1-95B9-1D565319F119}"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AFB755DD-343E-416D-834A-25E4112F577A}">
      <dgm:prSet/>
      <dgm:spPr/>
      <dgm:t>
        <a:bodyPr/>
        <a:lstStyle/>
        <a:p>
          <a:pPr algn="just"/>
          <a:r>
            <a:rPr lang="cs-CZ" b="1" dirty="0"/>
            <a:t>Pokračuje-li zaměstnanec</a:t>
          </a:r>
          <a:r>
            <a:rPr lang="cs-CZ" b="0" dirty="0"/>
            <a:t> po uplynutí sjednané doby </a:t>
          </a:r>
          <a:r>
            <a:rPr lang="cs-CZ" b="1" dirty="0"/>
            <a:t>s vědomím zaměstnavatele</a:t>
          </a:r>
          <a:r>
            <a:rPr lang="cs-CZ" b="0" dirty="0"/>
            <a:t> dále v konání prací, platí, že se jedná o </a:t>
          </a:r>
          <a:r>
            <a:rPr lang="cs-CZ" b="1" dirty="0"/>
            <a:t>prodloužení pracovního poměru na dobu neurčitou.</a:t>
          </a:r>
        </a:p>
      </dgm:t>
    </dgm:pt>
    <dgm:pt modelId="{6235F43E-505A-4718-89A8-2B0C4722FD77}" type="parTrans" cxnId="{1DD0BA58-51C9-4A08-BAC6-0CD9AEE6D78B}">
      <dgm:prSet/>
      <dgm:spPr/>
      <dgm:t>
        <a:bodyPr/>
        <a:lstStyle/>
        <a:p>
          <a:endParaRPr lang="cs-CZ"/>
        </a:p>
      </dgm:t>
    </dgm:pt>
    <dgm:pt modelId="{1053259F-494E-4D30-92DE-37BE27EBCF29}" type="sibTrans" cxnId="{1DD0BA58-51C9-4A08-BAC6-0CD9AEE6D78B}">
      <dgm:prSet/>
      <dgm:spPr/>
      <dgm:t>
        <a:bodyPr/>
        <a:lstStyle/>
        <a:p>
          <a:endParaRPr lang="cs-CZ"/>
        </a:p>
      </dgm:t>
    </dgm:pt>
    <dgm:pt modelId="{B12DA9B4-BDA1-4981-82CE-18E47A3E33C3}">
      <dgm:prSet/>
      <dgm:spPr/>
      <dgm:t>
        <a:bodyPr/>
        <a:lstStyle/>
        <a:p>
          <a:r>
            <a:rPr lang="cs-CZ" b="1" dirty="0"/>
            <a:t>Uplynutím sjednané doby ve smlouvě</a:t>
          </a:r>
        </a:p>
      </dgm:t>
    </dgm:pt>
    <dgm:pt modelId="{52545582-DD84-4231-9E94-A98B63FE3079}" type="sibTrans" cxnId="{BD23E15E-7282-42AA-AB42-867355131882}">
      <dgm:prSet/>
      <dgm:spPr/>
      <dgm:t>
        <a:bodyPr/>
        <a:lstStyle/>
        <a:p>
          <a:endParaRPr lang="cs-CZ"/>
        </a:p>
      </dgm:t>
    </dgm:pt>
    <dgm:pt modelId="{C3044F1C-B36E-4C4D-9A5C-9CFBF41F857F}" type="parTrans" cxnId="{BD23E15E-7282-42AA-AB42-867355131882}">
      <dgm:prSet/>
      <dgm:spPr/>
      <dgm:t>
        <a:bodyPr/>
        <a:lstStyle/>
        <a:p>
          <a:endParaRPr lang="cs-CZ"/>
        </a:p>
      </dgm:t>
    </dgm:pt>
    <dgm:pt modelId="{1D130069-1F42-45AE-A093-60C7C2AAE20C}" type="pres">
      <dgm:prSet presAssocID="{D1C04C8F-CEB5-45C1-95B9-1D565319F119}" presName="linear" presStyleCnt="0">
        <dgm:presLayoutVars>
          <dgm:animLvl val="lvl"/>
          <dgm:resizeHandles val="exact"/>
        </dgm:presLayoutVars>
      </dgm:prSet>
      <dgm:spPr/>
    </dgm:pt>
    <dgm:pt modelId="{75EAA2AB-1356-4D9C-8256-61AE9B70FD9A}" type="pres">
      <dgm:prSet presAssocID="{B12DA9B4-BDA1-4981-82CE-18E47A3E33C3}" presName="parentText" presStyleLbl="node1" presStyleIdx="0" presStyleCnt="2">
        <dgm:presLayoutVars>
          <dgm:chMax val="0"/>
          <dgm:bulletEnabled val="1"/>
        </dgm:presLayoutVars>
      </dgm:prSet>
      <dgm:spPr/>
    </dgm:pt>
    <dgm:pt modelId="{A83771C1-4382-4F26-B621-54B43C918648}" type="pres">
      <dgm:prSet presAssocID="{52545582-DD84-4231-9E94-A98B63FE3079}" presName="spacer" presStyleCnt="0"/>
      <dgm:spPr/>
    </dgm:pt>
    <dgm:pt modelId="{B4281FF5-93E7-4CB5-A69A-54AF82D7EDD7}" type="pres">
      <dgm:prSet presAssocID="{AFB755DD-343E-416D-834A-25E4112F577A}" presName="parentText" presStyleLbl="node1" presStyleIdx="1" presStyleCnt="2">
        <dgm:presLayoutVars>
          <dgm:chMax val="0"/>
          <dgm:bulletEnabled val="1"/>
        </dgm:presLayoutVars>
      </dgm:prSet>
      <dgm:spPr/>
    </dgm:pt>
  </dgm:ptLst>
  <dgm:cxnLst>
    <dgm:cxn modelId="{8677D31D-C55B-425F-A0A3-F9816F48CFAE}" type="presOf" srcId="{D1C04C8F-CEB5-45C1-95B9-1D565319F119}" destId="{1D130069-1F42-45AE-A093-60C7C2AAE20C}" srcOrd="0" destOrd="0" presId="urn:microsoft.com/office/officeart/2005/8/layout/vList2"/>
    <dgm:cxn modelId="{BD23E15E-7282-42AA-AB42-867355131882}" srcId="{D1C04C8F-CEB5-45C1-95B9-1D565319F119}" destId="{B12DA9B4-BDA1-4981-82CE-18E47A3E33C3}" srcOrd="0" destOrd="0" parTransId="{C3044F1C-B36E-4C4D-9A5C-9CFBF41F857F}" sibTransId="{52545582-DD84-4231-9E94-A98B63FE3079}"/>
    <dgm:cxn modelId="{1DD0BA58-51C9-4A08-BAC6-0CD9AEE6D78B}" srcId="{D1C04C8F-CEB5-45C1-95B9-1D565319F119}" destId="{AFB755DD-343E-416D-834A-25E4112F577A}" srcOrd="1" destOrd="0" parTransId="{6235F43E-505A-4718-89A8-2B0C4722FD77}" sibTransId="{1053259F-494E-4D30-92DE-37BE27EBCF29}"/>
    <dgm:cxn modelId="{17F9D2DC-60F9-469E-9CE1-464FA85C076F}" type="presOf" srcId="{AFB755DD-343E-416D-834A-25E4112F577A}" destId="{B4281FF5-93E7-4CB5-A69A-54AF82D7EDD7}" srcOrd="0" destOrd="0" presId="urn:microsoft.com/office/officeart/2005/8/layout/vList2"/>
    <dgm:cxn modelId="{B9F20CEF-3932-42F1-8B70-F4D637EDC1D4}" type="presOf" srcId="{B12DA9B4-BDA1-4981-82CE-18E47A3E33C3}" destId="{75EAA2AB-1356-4D9C-8256-61AE9B70FD9A}" srcOrd="0" destOrd="0" presId="urn:microsoft.com/office/officeart/2005/8/layout/vList2"/>
    <dgm:cxn modelId="{1F866F8E-F5AA-4935-9669-9E38A4C4FCC7}" type="presParOf" srcId="{1D130069-1F42-45AE-A093-60C7C2AAE20C}" destId="{75EAA2AB-1356-4D9C-8256-61AE9B70FD9A}" srcOrd="0" destOrd="0" presId="urn:microsoft.com/office/officeart/2005/8/layout/vList2"/>
    <dgm:cxn modelId="{AFFB74B6-A199-44D4-AC25-51D7ECAFDBA6}" type="presParOf" srcId="{1D130069-1F42-45AE-A093-60C7C2AAE20C}" destId="{A83771C1-4382-4F26-B621-54B43C918648}" srcOrd="1" destOrd="0" presId="urn:microsoft.com/office/officeart/2005/8/layout/vList2"/>
    <dgm:cxn modelId="{052C1A7A-6789-471F-AE95-392C6D4A6FAE}" type="presParOf" srcId="{1D130069-1F42-45AE-A093-60C7C2AAE20C}" destId="{B4281FF5-93E7-4CB5-A69A-54AF82D7EDD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DAD8720-6A5D-4991-B26C-59353D6E14AD}"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EE1AB78D-CE9C-4D1A-B07B-7315EA13443C}">
      <dgm:prSet/>
      <dgm:spPr/>
      <dgm:t>
        <a:bodyPr/>
        <a:lstStyle/>
        <a:p>
          <a:r>
            <a:rPr lang="cs-CZ" b="0" dirty="0"/>
            <a:t>Může zaměstnavatel i zaměstnanec</a:t>
          </a:r>
          <a:endParaRPr lang="cs-CZ" dirty="0"/>
        </a:p>
      </dgm:t>
    </dgm:pt>
    <dgm:pt modelId="{491B383F-3230-4D87-8F78-3E5D4979037A}" type="parTrans" cxnId="{175FA773-626F-491A-B117-CBEC1859FC59}">
      <dgm:prSet/>
      <dgm:spPr/>
      <dgm:t>
        <a:bodyPr/>
        <a:lstStyle/>
        <a:p>
          <a:endParaRPr lang="cs-CZ"/>
        </a:p>
      </dgm:t>
    </dgm:pt>
    <dgm:pt modelId="{0DDEDF8E-E7B9-4DBB-A7DC-F7C3836EC3A3}" type="sibTrans" cxnId="{175FA773-626F-491A-B117-CBEC1859FC59}">
      <dgm:prSet/>
      <dgm:spPr/>
      <dgm:t>
        <a:bodyPr/>
        <a:lstStyle/>
        <a:p>
          <a:endParaRPr lang="cs-CZ"/>
        </a:p>
      </dgm:t>
    </dgm:pt>
    <dgm:pt modelId="{1D9954C9-81D5-4347-A5B0-195478C218BC}">
      <dgm:prSet/>
      <dgm:spPr/>
      <dgm:t>
        <a:bodyPr/>
        <a:lstStyle/>
        <a:p>
          <a:r>
            <a:rPr lang="cs-CZ" b="0" dirty="0"/>
            <a:t>Z jakéhokoli důvodu nebo </a:t>
          </a:r>
          <a:r>
            <a:rPr lang="cs-CZ" b="1" dirty="0"/>
            <a:t>i bez uvedení důvodu</a:t>
          </a:r>
        </a:p>
      </dgm:t>
    </dgm:pt>
    <dgm:pt modelId="{E06E3A62-50BE-4D9E-8FCE-F0C92DEF1F96}" type="parTrans" cxnId="{A4FC6D0E-4A72-4C3D-BA8C-646ED180F6A2}">
      <dgm:prSet/>
      <dgm:spPr/>
      <dgm:t>
        <a:bodyPr/>
        <a:lstStyle/>
        <a:p>
          <a:endParaRPr lang="cs-CZ"/>
        </a:p>
      </dgm:t>
    </dgm:pt>
    <dgm:pt modelId="{75B4DDE2-1BC6-478A-85C7-5E6CD6E494D7}" type="sibTrans" cxnId="{A4FC6D0E-4A72-4C3D-BA8C-646ED180F6A2}">
      <dgm:prSet/>
      <dgm:spPr/>
      <dgm:t>
        <a:bodyPr/>
        <a:lstStyle/>
        <a:p>
          <a:endParaRPr lang="cs-CZ"/>
        </a:p>
      </dgm:t>
    </dgm:pt>
    <dgm:pt modelId="{AAD8F14B-D5BB-4DFD-A640-578A03DDA563}">
      <dgm:prSet custT="1"/>
      <dgm:spPr/>
      <dgm:t>
        <a:bodyPr/>
        <a:lstStyle/>
        <a:p>
          <a:pPr algn="just"/>
          <a:r>
            <a:rPr lang="cs-CZ" sz="1600" b="0" dirty="0"/>
            <a:t>Zaměstnavatel nesmí ve zkušební době zrušit pracovní poměr v době prvních 14 kalendářních dnů trvání dočasné pracovní neschopnosti (karantény) zaměstnance – zkušební doba se prodlužuje o dobu trvání pracovní neschopnosti</a:t>
          </a:r>
          <a:endParaRPr lang="cs-CZ" sz="1600" dirty="0"/>
        </a:p>
      </dgm:t>
    </dgm:pt>
    <dgm:pt modelId="{C66A851B-BA98-4693-A1B1-173F37009FD3}" type="parTrans" cxnId="{29288D13-FE80-4848-9D29-F088C5A1077F}">
      <dgm:prSet/>
      <dgm:spPr/>
      <dgm:t>
        <a:bodyPr/>
        <a:lstStyle/>
        <a:p>
          <a:endParaRPr lang="cs-CZ"/>
        </a:p>
      </dgm:t>
    </dgm:pt>
    <dgm:pt modelId="{5F644AC7-7035-4838-ACBB-33F38FA7762A}" type="sibTrans" cxnId="{29288D13-FE80-4848-9D29-F088C5A1077F}">
      <dgm:prSet/>
      <dgm:spPr/>
      <dgm:t>
        <a:bodyPr/>
        <a:lstStyle/>
        <a:p>
          <a:endParaRPr lang="cs-CZ"/>
        </a:p>
      </dgm:t>
    </dgm:pt>
    <dgm:pt modelId="{C62D743E-B25F-454E-A02B-78416248189B}">
      <dgm:prSet/>
      <dgm:spPr/>
      <dgm:t>
        <a:bodyPr/>
        <a:lstStyle/>
        <a:p>
          <a:r>
            <a:rPr lang="cs-CZ" b="0"/>
            <a:t>Nutná písemná forma</a:t>
          </a:r>
          <a:endParaRPr lang="cs-CZ"/>
        </a:p>
      </dgm:t>
    </dgm:pt>
    <dgm:pt modelId="{3BD36223-61CB-44EC-91B0-09782D46D8AE}" type="parTrans" cxnId="{F06E2DE5-AC27-4BDE-8E5F-694AB072151C}">
      <dgm:prSet/>
      <dgm:spPr/>
      <dgm:t>
        <a:bodyPr/>
        <a:lstStyle/>
        <a:p>
          <a:endParaRPr lang="cs-CZ"/>
        </a:p>
      </dgm:t>
    </dgm:pt>
    <dgm:pt modelId="{CA5F8196-C1A7-404A-B903-6F048B52CFBE}" type="sibTrans" cxnId="{F06E2DE5-AC27-4BDE-8E5F-694AB072151C}">
      <dgm:prSet/>
      <dgm:spPr/>
      <dgm:t>
        <a:bodyPr/>
        <a:lstStyle/>
        <a:p>
          <a:endParaRPr lang="cs-CZ"/>
        </a:p>
      </dgm:t>
    </dgm:pt>
    <dgm:pt modelId="{1B59DEB2-8DEF-468E-8B89-D9F5C5675065}">
      <dgm:prSet/>
      <dgm:spPr/>
      <dgm:t>
        <a:bodyPr/>
        <a:lstStyle/>
        <a:p>
          <a:r>
            <a:rPr lang="cs-CZ" b="0"/>
            <a:t>PP končí doručením zrušení, není-li v něm uveden den pozdější</a:t>
          </a:r>
          <a:endParaRPr lang="cs-CZ"/>
        </a:p>
      </dgm:t>
    </dgm:pt>
    <dgm:pt modelId="{A9DB048C-B9E0-4571-B32D-6808C3962BD5}" type="parTrans" cxnId="{ABB5848D-512F-46C7-A348-5E863E00FAE9}">
      <dgm:prSet/>
      <dgm:spPr/>
      <dgm:t>
        <a:bodyPr/>
        <a:lstStyle/>
        <a:p>
          <a:endParaRPr lang="cs-CZ"/>
        </a:p>
      </dgm:t>
    </dgm:pt>
    <dgm:pt modelId="{7CA0CE76-3B43-4AD0-B924-285BB354FC27}" type="sibTrans" cxnId="{ABB5848D-512F-46C7-A348-5E863E00FAE9}">
      <dgm:prSet/>
      <dgm:spPr/>
      <dgm:t>
        <a:bodyPr/>
        <a:lstStyle/>
        <a:p>
          <a:endParaRPr lang="cs-CZ"/>
        </a:p>
      </dgm:t>
    </dgm:pt>
    <dgm:pt modelId="{8426DCD0-C8BF-4469-899A-804C9ED2F714}" type="pres">
      <dgm:prSet presAssocID="{1DAD8720-6A5D-4991-B26C-59353D6E14AD}" presName="linear" presStyleCnt="0">
        <dgm:presLayoutVars>
          <dgm:animLvl val="lvl"/>
          <dgm:resizeHandles val="exact"/>
        </dgm:presLayoutVars>
      </dgm:prSet>
      <dgm:spPr/>
    </dgm:pt>
    <dgm:pt modelId="{EB345B0C-E0FB-4F70-8B5D-6DBB3E66C52C}" type="pres">
      <dgm:prSet presAssocID="{EE1AB78D-CE9C-4D1A-B07B-7315EA13443C}" presName="parentText" presStyleLbl="node1" presStyleIdx="0" presStyleCnt="5">
        <dgm:presLayoutVars>
          <dgm:chMax val="0"/>
          <dgm:bulletEnabled val="1"/>
        </dgm:presLayoutVars>
      </dgm:prSet>
      <dgm:spPr/>
    </dgm:pt>
    <dgm:pt modelId="{62A065F8-805C-4A82-B7B1-438FADA5A0A4}" type="pres">
      <dgm:prSet presAssocID="{0DDEDF8E-E7B9-4DBB-A7DC-F7C3836EC3A3}" presName="spacer" presStyleCnt="0"/>
      <dgm:spPr/>
    </dgm:pt>
    <dgm:pt modelId="{1C638B90-E197-4BD9-898B-7CABB4C558CA}" type="pres">
      <dgm:prSet presAssocID="{1D9954C9-81D5-4347-A5B0-195478C218BC}" presName="parentText" presStyleLbl="node1" presStyleIdx="1" presStyleCnt="5">
        <dgm:presLayoutVars>
          <dgm:chMax val="0"/>
          <dgm:bulletEnabled val="1"/>
        </dgm:presLayoutVars>
      </dgm:prSet>
      <dgm:spPr/>
    </dgm:pt>
    <dgm:pt modelId="{15464F88-D6CE-47C6-AB3D-D9B2DBF67711}" type="pres">
      <dgm:prSet presAssocID="{75B4DDE2-1BC6-478A-85C7-5E6CD6E494D7}" presName="spacer" presStyleCnt="0"/>
      <dgm:spPr/>
    </dgm:pt>
    <dgm:pt modelId="{44EF218F-CC8B-4728-88D0-54869308827F}" type="pres">
      <dgm:prSet presAssocID="{AAD8F14B-D5BB-4DFD-A640-578A03DDA563}" presName="parentText" presStyleLbl="node1" presStyleIdx="2" presStyleCnt="5" custScaleY="151622" custLinFactNeighborX="-2835" custLinFactNeighborY="2">
        <dgm:presLayoutVars>
          <dgm:chMax val="0"/>
          <dgm:bulletEnabled val="1"/>
        </dgm:presLayoutVars>
      </dgm:prSet>
      <dgm:spPr/>
    </dgm:pt>
    <dgm:pt modelId="{7894ED7C-AF65-4444-AE88-BF282553BE58}" type="pres">
      <dgm:prSet presAssocID="{5F644AC7-7035-4838-ACBB-33F38FA7762A}" presName="spacer" presStyleCnt="0"/>
      <dgm:spPr/>
    </dgm:pt>
    <dgm:pt modelId="{827E662C-99F8-4786-A490-485CBA7B4FFA}" type="pres">
      <dgm:prSet presAssocID="{C62D743E-B25F-454E-A02B-78416248189B}" presName="parentText" presStyleLbl="node1" presStyleIdx="3" presStyleCnt="5">
        <dgm:presLayoutVars>
          <dgm:chMax val="0"/>
          <dgm:bulletEnabled val="1"/>
        </dgm:presLayoutVars>
      </dgm:prSet>
      <dgm:spPr/>
    </dgm:pt>
    <dgm:pt modelId="{49C13756-8A1A-448E-832C-B4EB4FF07403}" type="pres">
      <dgm:prSet presAssocID="{CA5F8196-C1A7-404A-B903-6F048B52CFBE}" presName="spacer" presStyleCnt="0"/>
      <dgm:spPr/>
    </dgm:pt>
    <dgm:pt modelId="{8D81D405-F9CA-40C0-B633-5E2E04A374CD}" type="pres">
      <dgm:prSet presAssocID="{1B59DEB2-8DEF-468E-8B89-D9F5C5675065}" presName="parentText" presStyleLbl="node1" presStyleIdx="4" presStyleCnt="5">
        <dgm:presLayoutVars>
          <dgm:chMax val="0"/>
          <dgm:bulletEnabled val="1"/>
        </dgm:presLayoutVars>
      </dgm:prSet>
      <dgm:spPr/>
    </dgm:pt>
  </dgm:ptLst>
  <dgm:cxnLst>
    <dgm:cxn modelId="{A4FC6D0E-4A72-4C3D-BA8C-646ED180F6A2}" srcId="{1DAD8720-6A5D-4991-B26C-59353D6E14AD}" destId="{1D9954C9-81D5-4347-A5B0-195478C218BC}" srcOrd="1" destOrd="0" parTransId="{E06E3A62-50BE-4D9E-8FCE-F0C92DEF1F96}" sibTransId="{75B4DDE2-1BC6-478A-85C7-5E6CD6E494D7}"/>
    <dgm:cxn modelId="{29288D13-FE80-4848-9D29-F088C5A1077F}" srcId="{1DAD8720-6A5D-4991-B26C-59353D6E14AD}" destId="{AAD8F14B-D5BB-4DFD-A640-578A03DDA563}" srcOrd="2" destOrd="0" parTransId="{C66A851B-BA98-4693-A1B1-173F37009FD3}" sibTransId="{5F644AC7-7035-4838-ACBB-33F38FA7762A}"/>
    <dgm:cxn modelId="{0300CD29-9420-4D83-8941-98B77818407E}" type="presOf" srcId="{EE1AB78D-CE9C-4D1A-B07B-7315EA13443C}" destId="{EB345B0C-E0FB-4F70-8B5D-6DBB3E66C52C}" srcOrd="0" destOrd="0" presId="urn:microsoft.com/office/officeart/2005/8/layout/vList2"/>
    <dgm:cxn modelId="{7E1B055D-1538-4A69-835A-61084ACBE091}" type="presOf" srcId="{1DAD8720-6A5D-4991-B26C-59353D6E14AD}" destId="{8426DCD0-C8BF-4469-899A-804C9ED2F714}" srcOrd="0" destOrd="0" presId="urn:microsoft.com/office/officeart/2005/8/layout/vList2"/>
    <dgm:cxn modelId="{FDAD0A50-7460-4AD4-BD98-0EA0C670D141}" type="presOf" srcId="{1B59DEB2-8DEF-468E-8B89-D9F5C5675065}" destId="{8D81D405-F9CA-40C0-B633-5E2E04A374CD}" srcOrd="0" destOrd="0" presId="urn:microsoft.com/office/officeart/2005/8/layout/vList2"/>
    <dgm:cxn modelId="{175FA773-626F-491A-B117-CBEC1859FC59}" srcId="{1DAD8720-6A5D-4991-B26C-59353D6E14AD}" destId="{EE1AB78D-CE9C-4D1A-B07B-7315EA13443C}" srcOrd="0" destOrd="0" parTransId="{491B383F-3230-4D87-8F78-3E5D4979037A}" sibTransId="{0DDEDF8E-E7B9-4DBB-A7DC-F7C3836EC3A3}"/>
    <dgm:cxn modelId="{2BA59455-F2CB-437E-BBF1-9E0B023ED0DC}" type="presOf" srcId="{C62D743E-B25F-454E-A02B-78416248189B}" destId="{827E662C-99F8-4786-A490-485CBA7B4FFA}" srcOrd="0" destOrd="0" presId="urn:microsoft.com/office/officeart/2005/8/layout/vList2"/>
    <dgm:cxn modelId="{ABB5848D-512F-46C7-A348-5E863E00FAE9}" srcId="{1DAD8720-6A5D-4991-B26C-59353D6E14AD}" destId="{1B59DEB2-8DEF-468E-8B89-D9F5C5675065}" srcOrd="4" destOrd="0" parTransId="{A9DB048C-B9E0-4571-B32D-6808C3962BD5}" sibTransId="{7CA0CE76-3B43-4AD0-B924-285BB354FC27}"/>
    <dgm:cxn modelId="{40C9C99F-ADB2-4F14-9F8A-506EA5A23386}" type="presOf" srcId="{AAD8F14B-D5BB-4DFD-A640-578A03DDA563}" destId="{44EF218F-CC8B-4728-88D0-54869308827F}" srcOrd="0" destOrd="0" presId="urn:microsoft.com/office/officeart/2005/8/layout/vList2"/>
    <dgm:cxn modelId="{4ABAD9AF-BF39-4334-8544-E9B1AF58BC97}" type="presOf" srcId="{1D9954C9-81D5-4347-A5B0-195478C218BC}" destId="{1C638B90-E197-4BD9-898B-7CABB4C558CA}" srcOrd="0" destOrd="0" presId="urn:microsoft.com/office/officeart/2005/8/layout/vList2"/>
    <dgm:cxn modelId="{F06E2DE5-AC27-4BDE-8E5F-694AB072151C}" srcId="{1DAD8720-6A5D-4991-B26C-59353D6E14AD}" destId="{C62D743E-B25F-454E-A02B-78416248189B}" srcOrd="3" destOrd="0" parTransId="{3BD36223-61CB-44EC-91B0-09782D46D8AE}" sibTransId="{CA5F8196-C1A7-404A-B903-6F048B52CFBE}"/>
    <dgm:cxn modelId="{A29DB331-DA07-4047-B464-C324158D69C0}" type="presParOf" srcId="{8426DCD0-C8BF-4469-899A-804C9ED2F714}" destId="{EB345B0C-E0FB-4F70-8B5D-6DBB3E66C52C}" srcOrd="0" destOrd="0" presId="urn:microsoft.com/office/officeart/2005/8/layout/vList2"/>
    <dgm:cxn modelId="{74FA68E8-8030-4826-9FFB-3F995A9DEDCE}" type="presParOf" srcId="{8426DCD0-C8BF-4469-899A-804C9ED2F714}" destId="{62A065F8-805C-4A82-B7B1-438FADA5A0A4}" srcOrd="1" destOrd="0" presId="urn:microsoft.com/office/officeart/2005/8/layout/vList2"/>
    <dgm:cxn modelId="{1F14802D-55AE-400D-8AAA-7060A2A92BA1}" type="presParOf" srcId="{8426DCD0-C8BF-4469-899A-804C9ED2F714}" destId="{1C638B90-E197-4BD9-898B-7CABB4C558CA}" srcOrd="2" destOrd="0" presId="urn:microsoft.com/office/officeart/2005/8/layout/vList2"/>
    <dgm:cxn modelId="{B21B0F0A-89A8-4A69-B136-781A82F783A9}" type="presParOf" srcId="{8426DCD0-C8BF-4469-899A-804C9ED2F714}" destId="{15464F88-D6CE-47C6-AB3D-D9B2DBF67711}" srcOrd="3" destOrd="0" presId="urn:microsoft.com/office/officeart/2005/8/layout/vList2"/>
    <dgm:cxn modelId="{98135482-3026-49BE-9D24-42440A8EF68A}" type="presParOf" srcId="{8426DCD0-C8BF-4469-899A-804C9ED2F714}" destId="{44EF218F-CC8B-4728-88D0-54869308827F}" srcOrd="4" destOrd="0" presId="urn:microsoft.com/office/officeart/2005/8/layout/vList2"/>
    <dgm:cxn modelId="{E28B8BE7-3AF1-4800-832E-3FE245C4E7BE}" type="presParOf" srcId="{8426DCD0-C8BF-4469-899A-804C9ED2F714}" destId="{7894ED7C-AF65-4444-AE88-BF282553BE58}" srcOrd="5" destOrd="0" presId="urn:microsoft.com/office/officeart/2005/8/layout/vList2"/>
    <dgm:cxn modelId="{9C084C3F-9AD2-4DBA-8EEC-D5069C540582}" type="presParOf" srcId="{8426DCD0-C8BF-4469-899A-804C9ED2F714}" destId="{827E662C-99F8-4786-A490-485CBA7B4FFA}" srcOrd="6" destOrd="0" presId="urn:microsoft.com/office/officeart/2005/8/layout/vList2"/>
    <dgm:cxn modelId="{E637E873-70F5-41B8-A103-882C626660C4}" type="presParOf" srcId="{8426DCD0-C8BF-4469-899A-804C9ED2F714}" destId="{49C13756-8A1A-448E-832C-B4EB4FF07403}" srcOrd="7" destOrd="0" presId="urn:microsoft.com/office/officeart/2005/8/layout/vList2"/>
    <dgm:cxn modelId="{EC8F7C43-6C4D-440B-A988-ADA7D9C3FDB8}" type="presParOf" srcId="{8426DCD0-C8BF-4469-899A-804C9ED2F714}" destId="{8D81D405-F9CA-40C0-B633-5E2E04A374C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7156365D-7B30-4B3E-A416-355A3E40CD4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3B73BAA-5E40-4958-A977-0F5E5FB0E9E8}">
      <dgm:prSet/>
      <dgm:spPr/>
      <dgm:t>
        <a:bodyPr/>
        <a:lstStyle/>
        <a:p>
          <a:r>
            <a:rPr lang="cs-CZ" b="0" dirty="0"/>
            <a:t>U </a:t>
          </a:r>
          <a:r>
            <a:rPr lang="cs-CZ" b="1" dirty="0"/>
            <a:t>výpovědi z organizačních důvodů </a:t>
          </a:r>
          <a:r>
            <a:rPr lang="cs-CZ" b="0" dirty="0"/>
            <a:t>(zrušení/přemístění zaměstnavatele, nadbytečnost zaměstnance) nebo dohodou ze stejných důvodů náleží odstupné ve výši nejméně:</a:t>
          </a:r>
          <a:endParaRPr lang="cs-CZ" dirty="0"/>
        </a:p>
      </dgm:t>
    </dgm:pt>
    <dgm:pt modelId="{2F8CF34A-1680-4E05-8B23-453A0C5E29E2}" type="parTrans" cxnId="{719DFC15-789B-4BDB-89A4-69BE2EDAB49C}">
      <dgm:prSet/>
      <dgm:spPr/>
      <dgm:t>
        <a:bodyPr/>
        <a:lstStyle/>
        <a:p>
          <a:endParaRPr lang="cs-CZ"/>
        </a:p>
      </dgm:t>
    </dgm:pt>
    <dgm:pt modelId="{25CF91B1-0359-4D67-968D-8C8DF5E56E89}" type="sibTrans" cxnId="{719DFC15-789B-4BDB-89A4-69BE2EDAB49C}">
      <dgm:prSet/>
      <dgm:spPr/>
      <dgm:t>
        <a:bodyPr/>
        <a:lstStyle/>
        <a:p>
          <a:endParaRPr lang="cs-CZ"/>
        </a:p>
      </dgm:t>
    </dgm:pt>
    <dgm:pt modelId="{9A9F5FA3-8E53-402D-BF57-878AF7B4EBDC}">
      <dgm:prSet custT="1"/>
      <dgm:spPr/>
      <dgm:t>
        <a:bodyPr/>
        <a:lstStyle/>
        <a:p>
          <a:r>
            <a:rPr lang="cs-CZ" sz="1400" b="1" dirty="0"/>
            <a:t>jednonásobku</a:t>
          </a:r>
          <a:r>
            <a:rPr lang="cs-CZ" sz="1400" b="0" dirty="0"/>
            <a:t> jeho průměrného výdělku, jestliže jeho pracovní poměr u zaměstnavatele trval </a:t>
          </a:r>
          <a:r>
            <a:rPr lang="cs-CZ" sz="1400" b="1" dirty="0"/>
            <a:t>méně než 1 rok</a:t>
          </a:r>
          <a:r>
            <a:rPr lang="cs-CZ" sz="1400" b="0" dirty="0"/>
            <a:t>,</a:t>
          </a:r>
          <a:endParaRPr lang="cs-CZ" sz="1400" dirty="0"/>
        </a:p>
      </dgm:t>
    </dgm:pt>
    <dgm:pt modelId="{3D0EDEE1-9E2A-4001-A11F-7A7EDD28B8A9}" type="parTrans" cxnId="{A1C4EA38-860F-44A2-BF45-49A9796F2F6C}">
      <dgm:prSet/>
      <dgm:spPr/>
      <dgm:t>
        <a:bodyPr/>
        <a:lstStyle/>
        <a:p>
          <a:endParaRPr lang="cs-CZ"/>
        </a:p>
      </dgm:t>
    </dgm:pt>
    <dgm:pt modelId="{8309ABE1-617D-4AFE-9A6F-472DE972D286}" type="sibTrans" cxnId="{A1C4EA38-860F-44A2-BF45-49A9796F2F6C}">
      <dgm:prSet/>
      <dgm:spPr/>
      <dgm:t>
        <a:bodyPr/>
        <a:lstStyle/>
        <a:p>
          <a:endParaRPr lang="cs-CZ"/>
        </a:p>
      </dgm:t>
    </dgm:pt>
    <dgm:pt modelId="{E38A2999-A313-4D2B-915E-2166F3582D29}">
      <dgm:prSet custT="1"/>
      <dgm:spPr/>
      <dgm:t>
        <a:bodyPr/>
        <a:lstStyle/>
        <a:p>
          <a:r>
            <a:rPr lang="cs-CZ" sz="1400" b="1" dirty="0"/>
            <a:t>dvojnásobku</a:t>
          </a:r>
          <a:r>
            <a:rPr lang="cs-CZ" sz="1400" b="0" dirty="0"/>
            <a:t> jeho průměrného výdělku, jestliže jeho pracovní poměr u zaměstnavatele trval </a:t>
          </a:r>
          <a:r>
            <a:rPr lang="cs-CZ" sz="1400" b="1" dirty="0"/>
            <a:t>alespoň 1 rok a méně než 2 roky</a:t>
          </a:r>
          <a:r>
            <a:rPr lang="cs-CZ" sz="1400" b="0" dirty="0"/>
            <a:t>,</a:t>
          </a:r>
          <a:endParaRPr lang="cs-CZ" sz="1400" dirty="0"/>
        </a:p>
      </dgm:t>
    </dgm:pt>
    <dgm:pt modelId="{86206438-5C52-419A-AD44-3164BAD5ED44}" type="parTrans" cxnId="{6C431F93-EB68-490C-87D6-E794A125AD3A}">
      <dgm:prSet/>
      <dgm:spPr/>
      <dgm:t>
        <a:bodyPr/>
        <a:lstStyle/>
        <a:p>
          <a:endParaRPr lang="cs-CZ"/>
        </a:p>
      </dgm:t>
    </dgm:pt>
    <dgm:pt modelId="{2BCAB7FE-268A-4D38-B224-6B27CB7F2908}" type="sibTrans" cxnId="{6C431F93-EB68-490C-87D6-E794A125AD3A}">
      <dgm:prSet/>
      <dgm:spPr/>
      <dgm:t>
        <a:bodyPr/>
        <a:lstStyle/>
        <a:p>
          <a:endParaRPr lang="cs-CZ"/>
        </a:p>
      </dgm:t>
    </dgm:pt>
    <dgm:pt modelId="{C3032E26-DAA2-4165-8C69-89AD26E94E54}">
      <dgm:prSet custT="1"/>
      <dgm:spPr/>
      <dgm:t>
        <a:bodyPr/>
        <a:lstStyle/>
        <a:p>
          <a:r>
            <a:rPr lang="cs-CZ" sz="1400" b="1" dirty="0"/>
            <a:t>trojnásobku</a:t>
          </a:r>
          <a:r>
            <a:rPr lang="cs-CZ" sz="1400" b="0" dirty="0"/>
            <a:t> jeho průměrného výdělku, jestliže jeho pracovní poměr u zaměstnavatele trval</a:t>
          </a:r>
          <a:r>
            <a:rPr lang="cs-CZ" sz="1400" b="1" dirty="0"/>
            <a:t> alespoň 2 roky.</a:t>
          </a:r>
        </a:p>
      </dgm:t>
    </dgm:pt>
    <dgm:pt modelId="{C994BB9E-7A85-4BB4-9A9C-7BECD43EF0ED}" type="parTrans" cxnId="{411BE968-E1D9-4B16-9976-F10AB0CCD86B}">
      <dgm:prSet/>
      <dgm:spPr/>
      <dgm:t>
        <a:bodyPr/>
        <a:lstStyle/>
        <a:p>
          <a:endParaRPr lang="cs-CZ"/>
        </a:p>
      </dgm:t>
    </dgm:pt>
    <dgm:pt modelId="{2B242099-41C9-4845-A3A3-9DAA2AD07C99}" type="sibTrans" cxnId="{411BE968-E1D9-4B16-9976-F10AB0CCD86B}">
      <dgm:prSet/>
      <dgm:spPr/>
      <dgm:t>
        <a:bodyPr/>
        <a:lstStyle/>
        <a:p>
          <a:endParaRPr lang="cs-CZ"/>
        </a:p>
      </dgm:t>
    </dgm:pt>
    <dgm:pt modelId="{FEB839BF-657A-4257-9AE6-D6FC867E183D}">
      <dgm:prSet/>
      <dgm:spPr/>
      <dgm:t>
        <a:bodyPr/>
        <a:lstStyle/>
        <a:p>
          <a:r>
            <a:rPr lang="cs-CZ" b="0" dirty="0"/>
            <a:t>U </a:t>
          </a:r>
          <a:r>
            <a:rPr lang="cs-CZ" b="1" dirty="0"/>
            <a:t>výpovědi</a:t>
          </a:r>
          <a:r>
            <a:rPr lang="cs-CZ" b="0" dirty="0"/>
            <a:t> </a:t>
          </a:r>
          <a:r>
            <a:rPr lang="cs-CZ" b="1" dirty="0"/>
            <a:t>pro pracovní úraz </a:t>
          </a:r>
          <a:r>
            <a:rPr lang="cs-CZ" b="0" dirty="0"/>
            <a:t>nebo dohodou z téhož důvodu ve výši </a:t>
          </a:r>
          <a:r>
            <a:rPr lang="cs-CZ" b="1" dirty="0"/>
            <a:t>nejméně dvanáctinásobku </a:t>
          </a:r>
          <a:r>
            <a:rPr lang="cs-CZ" b="0" dirty="0"/>
            <a:t>průměrného výdělku.</a:t>
          </a:r>
          <a:endParaRPr lang="cs-CZ" dirty="0"/>
        </a:p>
      </dgm:t>
    </dgm:pt>
    <dgm:pt modelId="{80CA2D30-85F9-4262-BEF2-39AF67F5A53F}" type="parTrans" cxnId="{B2341120-05AD-4592-A45E-4D1A4AE321DF}">
      <dgm:prSet/>
      <dgm:spPr/>
      <dgm:t>
        <a:bodyPr/>
        <a:lstStyle/>
        <a:p>
          <a:endParaRPr lang="cs-CZ"/>
        </a:p>
      </dgm:t>
    </dgm:pt>
    <dgm:pt modelId="{2E815CD1-46C9-421D-80B5-25673518D7F1}" type="sibTrans" cxnId="{B2341120-05AD-4592-A45E-4D1A4AE321DF}">
      <dgm:prSet/>
      <dgm:spPr/>
      <dgm:t>
        <a:bodyPr/>
        <a:lstStyle/>
        <a:p>
          <a:endParaRPr lang="cs-CZ"/>
        </a:p>
      </dgm:t>
    </dgm:pt>
    <dgm:pt modelId="{5A5C5780-F8F5-4AD1-9D14-2683B09AEC99}">
      <dgm:prSet/>
      <dgm:spPr/>
      <dgm:t>
        <a:bodyPr/>
        <a:lstStyle/>
        <a:p>
          <a:r>
            <a:rPr lang="cs-CZ" b="0" dirty="0"/>
            <a:t>Odstupné je zaměstnavatel povinen zaměstnanci </a:t>
          </a:r>
          <a:r>
            <a:rPr lang="cs-CZ" b="1" dirty="0"/>
            <a:t>vyplatit po skončení pracovního poměru v nejbližším výplatním termínu </a:t>
          </a:r>
          <a:r>
            <a:rPr lang="cs-CZ" b="0" dirty="0"/>
            <a:t>určeném u zaměstnavatele pro výplatu mzdy nebo platu, pokud se písemně nedohodne se zaměstnancem na výplatě odstupného v den skončení pracovního poměru nebo na pozdějším termínu výplaty.</a:t>
          </a:r>
          <a:endParaRPr lang="cs-CZ" dirty="0"/>
        </a:p>
      </dgm:t>
    </dgm:pt>
    <dgm:pt modelId="{FC6E66B7-406B-4A35-9CCB-A9A8D21FF679}" type="parTrans" cxnId="{03236697-84E0-458B-BD58-53234D403273}">
      <dgm:prSet/>
      <dgm:spPr/>
      <dgm:t>
        <a:bodyPr/>
        <a:lstStyle/>
        <a:p>
          <a:endParaRPr lang="cs-CZ"/>
        </a:p>
      </dgm:t>
    </dgm:pt>
    <dgm:pt modelId="{D99D8229-CB78-44B9-88FC-3D5B4C7327A3}" type="sibTrans" cxnId="{03236697-84E0-458B-BD58-53234D403273}">
      <dgm:prSet/>
      <dgm:spPr/>
      <dgm:t>
        <a:bodyPr/>
        <a:lstStyle/>
        <a:p>
          <a:endParaRPr lang="cs-CZ"/>
        </a:p>
      </dgm:t>
    </dgm:pt>
    <dgm:pt modelId="{44E3EE40-5C49-4712-83B6-E7659F44713C}" type="pres">
      <dgm:prSet presAssocID="{7156365D-7B30-4B3E-A416-355A3E40CD40}" presName="linear" presStyleCnt="0">
        <dgm:presLayoutVars>
          <dgm:animLvl val="lvl"/>
          <dgm:resizeHandles val="exact"/>
        </dgm:presLayoutVars>
      </dgm:prSet>
      <dgm:spPr/>
    </dgm:pt>
    <dgm:pt modelId="{860385BA-500D-4528-9A7A-543E0C5984EF}" type="pres">
      <dgm:prSet presAssocID="{F3B73BAA-5E40-4958-A977-0F5E5FB0E9E8}" presName="parentText" presStyleLbl="node1" presStyleIdx="0" presStyleCnt="3">
        <dgm:presLayoutVars>
          <dgm:chMax val="0"/>
          <dgm:bulletEnabled val="1"/>
        </dgm:presLayoutVars>
      </dgm:prSet>
      <dgm:spPr/>
    </dgm:pt>
    <dgm:pt modelId="{7A7C4A92-02AB-40E4-BDCB-A9BF41D6B669}" type="pres">
      <dgm:prSet presAssocID="{F3B73BAA-5E40-4958-A977-0F5E5FB0E9E8}" presName="childText" presStyleLbl="revTx" presStyleIdx="0" presStyleCnt="1">
        <dgm:presLayoutVars>
          <dgm:bulletEnabled val="1"/>
        </dgm:presLayoutVars>
      </dgm:prSet>
      <dgm:spPr/>
    </dgm:pt>
    <dgm:pt modelId="{A75B8E47-487F-483E-9814-D7F2052A0B2A}" type="pres">
      <dgm:prSet presAssocID="{FEB839BF-657A-4257-9AE6-D6FC867E183D}" presName="parentText" presStyleLbl="node1" presStyleIdx="1" presStyleCnt="3">
        <dgm:presLayoutVars>
          <dgm:chMax val="0"/>
          <dgm:bulletEnabled val="1"/>
        </dgm:presLayoutVars>
      </dgm:prSet>
      <dgm:spPr/>
    </dgm:pt>
    <dgm:pt modelId="{E53DFBDD-8A26-49C7-B2F1-0E5DCF3646C9}" type="pres">
      <dgm:prSet presAssocID="{2E815CD1-46C9-421D-80B5-25673518D7F1}" presName="spacer" presStyleCnt="0"/>
      <dgm:spPr/>
    </dgm:pt>
    <dgm:pt modelId="{031FD2B0-B94F-4DDD-9CBA-B2B214E04FC2}" type="pres">
      <dgm:prSet presAssocID="{5A5C5780-F8F5-4AD1-9D14-2683B09AEC99}" presName="parentText" presStyleLbl="node1" presStyleIdx="2" presStyleCnt="3">
        <dgm:presLayoutVars>
          <dgm:chMax val="0"/>
          <dgm:bulletEnabled val="1"/>
        </dgm:presLayoutVars>
      </dgm:prSet>
      <dgm:spPr/>
    </dgm:pt>
  </dgm:ptLst>
  <dgm:cxnLst>
    <dgm:cxn modelId="{B797B011-158E-46F2-B0AE-2475A57E59A4}" type="presOf" srcId="{5A5C5780-F8F5-4AD1-9D14-2683B09AEC99}" destId="{031FD2B0-B94F-4DDD-9CBA-B2B214E04FC2}" srcOrd="0" destOrd="0" presId="urn:microsoft.com/office/officeart/2005/8/layout/vList2"/>
    <dgm:cxn modelId="{719DFC15-789B-4BDB-89A4-69BE2EDAB49C}" srcId="{7156365D-7B30-4B3E-A416-355A3E40CD40}" destId="{F3B73BAA-5E40-4958-A977-0F5E5FB0E9E8}" srcOrd="0" destOrd="0" parTransId="{2F8CF34A-1680-4E05-8B23-453A0C5E29E2}" sibTransId="{25CF91B1-0359-4D67-968D-8C8DF5E56E89}"/>
    <dgm:cxn modelId="{B2341120-05AD-4592-A45E-4D1A4AE321DF}" srcId="{7156365D-7B30-4B3E-A416-355A3E40CD40}" destId="{FEB839BF-657A-4257-9AE6-D6FC867E183D}" srcOrd="1" destOrd="0" parTransId="{80CA2D30-85F9-4262-BEF2-39AF67F5A53F}" sibTransId="{2E815CD1-46C9-421D-80B5-25673518D7F1}"/>
    <dgm:cxn modelId="{A1C4EA38-860F-44A2-BF45-49A9796F2F6C}" srcId="{F3B73BAA-5E40-4958-A977-0F5E5FB0E9E8}" destId="{9A9F5FA3-8E53-402D-BF57-878AF7B4EBDC}" srcOrd="0" destOrd="0" parTransId="{3D0EDEE1-9E2A-4001-A11F-7A7EDD28B8A9}" sibTransId="{8309ABE1-617D-4AFE-9A6F-472DE972D286}"/>
    <dgm:cxn modelId="{CEDF053B-5BF4-41F0-A30C-4B8E766F567B}" type="presOf" srcId="{F3B73BAA-5E40-4958-A977-0F5E5FB0E9E8}" destId="{860385BA-500D-4528-9A7A-543E0C5984EF}" srcOrd="0" destOrd="0" presId="urn:microsoft.com/office/officeart/2005/8/layout/vList2"/>
    <dgm:cxn modelId="{52F39F3F-6432-4838-977B-F44298D28A41}" type="presOf" srcId="{7156365D-7B30-4B3E-A416-355A3E40CD40}" destId="{44E3EE40-5C49-4712-83B6-E7659F44713C}" srcOrd="0" destOrd="0" presId="urn:microsoft.com/office/officeart/2005/8/layout/vList2"/>
    <dgm:cxn modelId="{411BE968-E1D9-4B16-9976-F10AB0CCD86B}" srcId="{F3B73BAA-5E40-4958-A977-0F5E5FB0E9E8}" destId="{C3032E26-DAA2-4165-8C69-89AD26E94E54}" srcOrd="2" destOrd="0" parTransId="{C994BB9E-7A85-4BB4-9A9C-7BECD43EF0ED}" sibTransId="{2B242099-41C9-4845-A3A3-9DAA2AD07C99}"/>
    <dgm:cxn modelId="{6C431F93-EB68-490C-87D6-E794A125AD3A}" srcId="{F3B73BAA-5E40-4958-A977-0F5E5FB0E9E8}" destId="{E38A2999-A313-4D2B-915E-2166F3582D29}" srcOrd="1" destOrd="0" parTransId="{86206438-5C52-419A-AD44-3164BAD5ED44}" sibTransId="{2BCAB7FE-268A-4D38-B224-6B27CB7F2908}"/>
    <dgm:cxn modelId="{03236697-84E0-458B-BD58-53234D403273}" srcId="{7156365D-7B30-4B3E-A416-355A3E40CD40}" destId="{5A5C5780-F8F5-4AD1-9D14-2683B09AEC99}" srcOrd="2" destOrd="0" parTransId="{FC6E66B7-406B-4A35-9CCB-A9A8D21FF679}" sibTransId="{D99D8229-CB78-44B9-88FC-3D5B4C7327A3}"/>
    <dgm:cxn modelId="{5504C79D-F854-499D-93DB-C559D56B43BB}" type="presOf" srcId="{9A9F5FA3-8E53-402D-BF57-878AF7B4EBDC}" destId="{7A7C4A92-02AB-40E4-BDCB-A9BF41D6B669}" srcOrd="0" destOrd="0" presId="urn:microsoft.com/office/officeart/2005/8/layout/vList2"/>
    <dgm:cxn modelId="{F0ED68C4-662B-4AC2-B2E7-7FE0F5651315}" type="presOf" srcId="{E38A2999-A313-4D2B-915E-2166F3582D29}" destId="{7A7C4A92-02AB-40E4-BDCB-A9BF41D6B669}" srcOrd="0" destOrd="1" presId="urn:microsoft.com/office/officeart/2005/8/layout/vList2"/>
    <dgm:cxn modelId="{998870E0-EC78-43E1-BE06-CE849CED4B23}" type="presOf" srcId="{C3032E26-DAA2-4165-8C69-89AD26E94E54}" destId="{7A7C4A92-02AB-40E4-BDCB-A9BF41D6B669}" srcOrd="0" destOrd="2" presId="urn:microsoft.com/office/officeart/2005/8/layout/vList2"/>
    <dgm:cxn modelId="{6343CEF2-8A96-442D-9A93-BFF1A3FEB5D5}" type="presOf" srcId="{FEB839BF-657A-4257-9AE6-D6FC867E183D}" destId="{A75B8E47-487F-483E-9814-D7F2052A0B2A}" srcOrd="0" destOrd="0" presId="urn:microsoft.com/office/officeart/2005/8/layout/vList2"/>
    <dgm:cxn modelId="{3736355D-B751-4441-A3EB-B7AF68028F29}" type="presParOf" srcId="{44E3EE40-5C49-4712-83B6-E7659F44713C}" destId="{860385BA-500D-4528-9A7A-543E0C5984EF}" srcOrd="0" destOrd="0" presId="urn:microsoft.com/office/officeart/2005/8/layout/vList2"/>
    <dgm:cxn modelId="{71808E8C-F230-4FF6-A151-CC2DECA560C0}" type="presParOf" srcId="{44E3EE40-5C49-4712-83B6-E7659F44713C}" destId="{7A7C4A92-02AB-40E4-BDCB-A9BF41D6B669}" srcOrd="1" destOrd="0" presId="urn:microsoft.com/office/officeart/2005/8/layout/vList2"/>
    <dgm:cxn modelId="{DABC70A0-B877-4DE4-B4C7-FD2BA63FC692}" type="presParOf" srcId="{44E3EE40-5C49-4712-83B6-E7659F44713C}" destId="{A75B8E47-487F-483E-9814-D7F2052A0B2A}" srcOrd="2" destOrd="0" presId="urn:microsoft.com/office/officeart/2005/8/layout/vList2"/>
    <dgm:cxn modelId="{62297918-1EE5-4979-8557-6FBE9E4AAD26}" type="presParOf" srcId="{44E3EE40-5C49-4712-83B6-E7659F44713C}" destId="{E53DFBDD-8A26-49C7-B2F1-0E5DCF3646C9}" srcOrd="3" destOrd="0" presId="urn:microsoft.com/office/officeart/2005/8/layout/vList2"/>
    <dgm:cxn modelId="{CBDEF1B9-CD62-4A2A-B32A-519D394DBD96}" type="presParOf" srcId="{44E3EE40-5C49-4712-83B6-E7659F44713C}" destId="{031FD2B0-B94F-4DDD-9CBA-B2B214E04F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FFEF8730-F591-493E-92BD-64AF2FB6AE86}"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B47AFA4-9304-47A0-9A34-CD721BA8A983}">
      <dgm:prSet/>
      <dgm:spPr/>
      <dgm:t>
        <a:bodyPr/>
        <a:lstStyle/>
        <a:p>
          <a:r>
            <a:rPr lang="cs-CZ" b="0" dirty="0"/>
            <a:t>Zaměstnanec musí </a:t>
          </a:r>
          <a:r>
            <a:rPr lang="cs-CZ" b="1" dirty="0"/>
            <a:t>bez zbytečného odkladu </a:t>
          </a:r>
          <a:r>
            <a:rPr lang="cs-CZ" b="0" dirty="0"/>
            <a:t>oznámit </a:t>
          </a:r>
          <a:r>
            <a:rPr lang="cs-CZ" b="1" dirty="0"/>
            <a:t>písemně</a:t>
          </a:r>
          <a:r>
            <a:rPr lang="cs-CZ" b="0" dirty="0"/>
            <a:t>, že s výpovědí </a:t>
          </a:r>
          <a:r>
            <a:rPr lang="cs-CZ" b="1" dirty="0"/>
            <a:t>NESOUHLASÍ</a:t>
          </a:r>
          <a:r>
            <a:rPr lang="cs-CZ" b="0" dirty="0"/>
            <a:t>, tj. že trvá na tom, aby jej zaměstnavatel dále zaměstnával</a:t>
          </a:r>
          <a:endParaRPr lang="cs-CZ" dirty="0"/>
        </a:p>
      </dgm:t>
    </dgm:pt>
    <dgm:pt modelId="{E2B2ADBA-FC1D-41E8-82C1-FB8C44D2D476}" type="parTrans" cxnId="{DF35329A-B0CE-43F2-A51B-A21E81C39C32}">
      <dgm:prSet/>
      <dgm:spPr/>
      <dgm:t>
        <a:bodyPr/>
        <a:lstStyle/>
        <a:p>
          <a:endParaRPr lang="cs-CZ"/>
        </a:p>
      </dgm:t>
    </dgm:pt>
    <dgm:pt modelId="{99709F5C-893E-4099-8730-EA8D29090A5F}" type="sibTrans" cxnId="{DF35329A-B0CE-43F2-A51B-A21E81C39C32}">
      <dgm:prSet/>
      <dgm:spPr/>
      <dgm:t>
        <a:bodyPr/>
        <a:lstStyle/>
        <a:p>
          <a:endParaRPr lang="cs-CZ"/>
        </a:p>
      </dgm:t>
    </dgm:pt>
    <dgm:pt modelId="{CBC6F724-5E6F-41AE-9E5C-322B0AE41F29}">
      <dgm:prSet/>
      <dgm:spPr/>
      <dgm:t>
        <a:bodyPr/>
        <a:lstStyle/>
        <a:p>
          <a:r>
            <a:rPr lang="cs-CZ" b="0" dirty="0"/>
            <a:t>Zaměstnanec má povinnost poskytnout náhradu mzdy/platu</a:t>
          </a:r>
          <a:endParaRPr lang="cs-CZ" dirty="0"/>
        </a:p>
      </dgm:t>
    </dgm:pt>
    <dgm:pt modelId="{1FEC2B7B-CB78-4B43-A8FC-942588782979}" type="parTrans" cxnId="{E7B33D4E-7544-40C4-8BB5-F76E14E8008F}">
      <dgm:prSet/>
      <dgm:spPr/>
      <dgm:t>
        <a:bodyPr/>
        <a:lstStyle/>
        <a:p>
          <a:endParaRPr lang="cs-CZ"/>
        </a:p>
      </dgm:t>
    </dgm:pt>
    <dgm:pt modelId="{A297749D-F256-4818-AED6-A9BA3D7FC459}" type="sibTrans" cxnId="{E7B33D4E-7544-40C4-8BB5-F76E14E8008F}">
      <dgm:prSet/>
      <dgm:spPr/>
      <dgm:t>
        <a:bodyPr/>
        <a:lstStyle/>
        <a:p>
          <a:endParaRPr lang="cs-CZ"/>
        </a:p>
      </dgm:t>
    </dgm:pt>
    <dgm:pt modelId="{4C7EBB06-34E8-40A0-AEE9-D4E5477452F3}">
      <dgm:prSet/>
      <dgm:spPr/>
      <dgm:t>
        <a:bodyPr/>
        <a:lstStyle/>
        <a:p>
          <a:r>
            <a:rPr lang="cs-CZ" b="0" dirty="0"/>
            <a:t>ve výši průměrného výdělku</a:t>
          </a:r>
          <a:endParaRPr lang="cs-CZ" dirty="0"/>
        </a:p>
      </dgm:t>
    </dgm:pt>
    <dgm:pt modelId="{47D18F5C-8739-4AD6-BCAB-68C240D8775E}" type="parTrans" cxnId="{DA1FD996-8FB4-4606-89CA-32EB396D02BD}">
      <dgm:prSet/>
      <dgm:spPr/>
      <dgm:t>
        <a:bodyPr/>
        <a:lstStyle/>
        <a:p>
          <a:endParaRPr lang="cs-CZ"/>
        </a:p>
      </dgm:t>
    </dgm:pt>
    <dgm:pt modelId="{4CAF74C0-7F2F-4EB0-B874-0890F411B3AB}" type="sibTrans" cxnId="{DA1FD996-8FB4-4606-89CA-32EB396D02BD}">
      <dgm:prSet/>
      <dgm:spPr/>
      <dgm:t>
        <a:bodyPr/>
        <a:lstStyle/>
        <a:p>
          <a:endParaRPr lang="cs-CZ"/>
        </a:p>
      </dgm:t>
    </dgm:pt>
    <dgm:pt modelId="{94FEE876-82B9-433F-AA57-557218B3E11C}">
      <dgm:prSet/>
      <dgm:spPr/>
      <dgm:t>
        <a:bodyPr/>
        <a:lstStyle/>
        <a:p>
          <a:r>
            <a:rPr lang="cs-CZ" b="0" dirty="0"/>
            <a:t>ode dne, kdy oznámil zaměstnavateli, že trvá na dalším zaměstnávání</a:t>
          </a:r>
          <a:endParaRPr lang="cs-CZ" dirty="0"/>
        </a:p>
      </dgm:t>
    </dgm:pt>
    <dgm:pt modelId="{0660E099-DAA8-45CE-81E8-171436FE5207}" type="parTrans" cxnId="{7FDF78CD-81C3-4A3D-B639-BFC38FB65FDE}">
      <dgm:prSet/>
      <dgm:spPr/>
      <dgm:t>
        <a:bodyPr/>
        <a:lstStyle/>
        <a:p>
          <a:endParaRPr lang="cs-CZ"/>
        </a:p>
      </dgm:t>
    </dgm:pt>
    <dgm:pt modelId="{AF367BF5-1B49-4F01-9FB4-DEB3E8E1EA10}" type="sibTrans" cxnId="{7FDF78CD-81C3-4A3D-B639-BFC38FB65FDE}">
      <dgm:prSet/>
      <dgm:spPr/>
      <dgm:t>
        <a:bodyPr/>
        <a:lstStyle/>
        <a:p>
          <a:endParaRPr lang="cs-CZ"/>
        </a:p>
      </dgm:t>
    </dgm:pt>
    <dgm:pt modelId="{D0C06C05-CB19-404C-94FF-DBCA56A5A725}">
      <dgm:prSet/>
      <dgm:spPr/>
      <dgm:t>
        <a:bodyPr/>
        <a:lstStyle/>
        <a:p>
          <a:r>
            <a:rPr lang="cs-CZ" b="0" dirty="0"/>
            <a:t>až do doby, kdy mu zaměstnavatel umožní pokračovat v práci nebo kdy dojde k platnému skončení pracovního poměru</a:t>
          </a:r>
          <a:endParaRPr lang="cs-CZ" dirty="0"/>
        </a:p>
      </dgm:t>
    </dgm:pt>
    <dgm:pt modelId="{E45AAC87-9EDB-4366-9046-0320EED04A48}" type="parTrans" cxnId="{69983BD9-B9C6-4D0D-8A6C-5A8A3DE06F56}">
      <dgm:prSet/>
      <dgm:spPr/>
      <dgm:t>
        <a:bodyPr/>
        <a:lstStyle/>
        <a:p>
          <a:endParaRPr lang="cs-CZ"/>
        </a:p>
      </dgm:t>
    </dgm:pt>
    <dgm:pt modelId="{07A7562E-7105-45BF-A1E0-98A2E5A2107C}" type="sibTrans" cxnId="{69983BD9-B9C6-4D0D-8A6C-5A8A3DE06F56}">
      <dgm:prSet/>
      <dgm:spPr/>
      <dgm:t>
        <a:bodyPr/>
        <a:lstStyle/>
        <a:p>
          <a:endParaRPr lang="cs-CZ"/>
        </a:p>
      </dgm:t>
    </dgm:pt>
    <dgm:pt modelId="{1FA5358F-79BE-44C9-9F88-4563E5B5F16D}">
      <dgm:prSet/>
      <dgm:spPr/>
      <dgm:t>
        <a:bodyPr/>
        <a:lstStyle/>
        <a:p>
          <a:r>
            <a:rPr lang="cs-CZ" b="0" dirty="0"/>
            <a:t>pokud za dobu delší než 6 měsíců – možná moderace soudu (zohlední zda byl mezitím zaměstnán jinde, jakou práci nebo proč ne…)</a:t>
          </a:r>
          <a:endParaRPr lang="cs-CZ" dirty="0"/>
        </a:p>
      </dgm:t>
    </dgm:pt>
    <dgm:pt modelId="{10E74683-0013-442B-AF14-D61A0FAF914E}" type="parTrans" cxnId="{82A79DCB-CE7E-4C14-8C68-9A14DB59CD00}">
      <dgm:prSet/>
      <dgm:spPr/>
      <dgm:t>
        <a:bodyPr/>
        <a:lstStyle/>
        <a:p>
          <a:endParaRPr lang="cs-CZ"/>
        </a:p>
      </dgm:t>
    </dgm:pt>
    <dgm:pt modelId="{5EF3A5BD-A082-4B31-B0E4-D847BE643A01}" type="sibTrans" cxnId="{82A79DCB-CE7E-4C14-8C68-9A14DB59CD00}">
      <dgm:prSet/>
      <dgm:spPr/>
      <dgm:t>
        <a:bodyPr/>
        <a:lstStyle/>
        <a:p>
          <a:endParaRPr lang="cs-CZ"/>
        </a:p>
      </dgm:t>
    </dgm:pt>
    <dgm:pt modelId="{D7107379-95BF-4330-B38F-40FCA1B25A38}" type="pres">
      <dgm:prSet presAssocID="{FFEF8730-F591-493E-92BD-64AF2FB6AE86}" presName="linear" presStyleCnt="0">
        <dgm:presLayoutVars>
          <dgm:animLvl val="lvl"/>
          <dgm:resizeHandles val="exact"/>
        </dgm:presLayoutVars>
      </dgm:prSet>
      <dgm:spPr/>
    </dgm:pt>
    <dgm:pt modelId="{E2561DAB-9348-45EA-9550-40C49E2E2000}" type="pres">
      <dgm:prSet presAssocID="{2B47AFA4-9304-47A0-9A34-CD721BA8A983}" presName="parentText" presStyleLbl="node1" presStyleIdx="0" presStyleCnt="2">
        <dgm:presLayoutVars>
          <dgm:chMax val="0"/>
          <dgm:bulletEnabled val="1"/>
        </dgm:presLayoutVars>
      </dgm:prSet>
      <dgm:spPr/>
    </dgm:pt>
    <dgm:pt modelId="{0EA3B66B-8116-4710-AE16-F5E8AC566BCE}" type="pres">
      <dgm:prSet presAssocID="{99709F5C-893E-4099-8730-EA8D29090A5F}" presName="spacer" presStyleCnt="0"/>
      <dgm:spPr/>
    </dgm:pt>
    <dgm:pt modelId="{C6AE3A26-0EB2-467A-BB28-FDF3F2074A3A}" type="pres">
      <dgm:prSet presAssocID="{CBC6F724-5E6F-41AE-9E5C-322B0AE41F29}" presName="parentText" presStyleLbl="node1" presStyleIdx="1" presStyleCnt="2">
        <dgm:presLayoutVars>
          <dgm:chMax val="0"/>
          <dgm:bulletEnabled val="1"/>
        </dgm:presLayoutVars>
      </dgm:prSet>
      <dgm:spPr/>
    </dgm:pt>
    <dgm:pt modelId="{29124272-1EFC-4228-B2EE-E8C7ACDAE1B4}" type="pres">
      <dgm:prSet presAssocID="{CBC6F724-5E6F-41AE-9E5C-322B0AE41F29}" presName="childText" presStyleLbl="revTx" presStyleIdx="0" presStyleCnt="1">
        <dgm:presLayoutVars>
          <dgm:bulletEnabled val="1"/>
        </dgm:presLayoutVars>
      </dgm:prSet>
      <dgm:spPr/>
    </dgm:pt>
  </dgm:ptLst>
  <dgm:cxnLst>
    <dgm:cxn modelId="{A6DEED62-506D-4DE8-949C-BF41F5154D8D}" type="presOf" srcId="{FFEF8730-F591-493E-92BD-64AF2FB6AE86}" destId="{D7107379-95BF-4330-B38F-40FCA1B25A38}" srcOrd="0" destOrd="0" presId="urn:microsoft.com/office/officeart/2005/8/layout/vList2"/>
    <dgm:cxn modelId="{12079348-149E-43D8-A63E-FBF27D6ED40E}" type="presOf" srcId="{4C7EBB06-34E8-40A0-AEE9-D4E5477452F3}" destId="{29124272-1EFC-4228-B2EE-E8C7ACDAE1B4}" srcOrd="0" destOrd="0" presId="urn:microsoft.com/office/officeart/2005/8/layout/vList2"/>
    <dgm:cxn modelId="{E7B33D4E-7544-40C4-8BB5-F76E14E8008F}" srcId="{FFEF8730-F591-493E-92BD-64AF2FB6AE86}" destId="{CBC6F724-5E6F-41AE-9E5C-322B0AE41F29}" srcOrd="1" destOrd="0" parTransId="{1FEC2B7B-CB78-4B43-A8FC-942588782979}" sibTransId="{A297749D-F256-4818-AED6-A9BA3D7FC459}"/>
    <dgm:cxn modelId="{1E187494-5769-4D13-9582-77CA48E8398A}" type="presOf" srcId="{CBC6F724-5E6F-41AE-9E5C-322B0AE41F29}" destId="{C6AE3A26-0EB2-467A-BB28-FDF3F2074A3A}" srcOrd="0" destOrd="0" presId="urn:microsoft.com/office/officeart/2005/8/layout/vList2"/>
    <dgm:cxn modelId="{DA1FD996-8FB4-4606-89CA-32EB396D02BD}" srcId="{CBC6F724-5E6F-41AE-9E5C-322B0AE41F29}" destId="{4C7EBB06-34E8-40A0-AEE9-D4E5477452F3}" srcOrd="0" destOrd="0" parTransId="{47D18F5C-8739-4AD6-BCAB-68C240D8775E}" sibTransId="{4CAF74C0-7F2F-4EB0-B874-0890F411B3AB}"/>
    <dgm:cxn modelId="{42B08199-EEC6-4455-AB77-B2074DC4E650}" type="presOf" srcId="{1FA5358F-79BE-44C9-9F88-4563E5B5F16D}" destId="{29124272-1EFC-4228-B2EE-E8C7ACDAE1B4}" srcOrd="0" destOrd="3" presId="urn:microsoft.com/office/officeart/2005/8/layout/vList2"/>
    <dgm:cxn modelId="{DF35329A-B0CE-43F2-A51B-A21E81C39C32}" srcId="{FFEF8730-F591-493E-92BD-64AF2FB6AE86}" destId="{2B47AFA4-9304-47A0-9A34-CD721BA8A983}" srcOrd="0" destOrd="0" parTransId="{E2B2ADBA-FC1D-41E8-82C1-FB8C44D2D476}" sibTransId="{99709F5C-893E-4099-8730-EA8D29090A5F}"/>
    <dgm:cxn modelId="{D656E9AE-B16C-45C3-A6D2-C2431A7366D8}" type="presOf" srcId="{94FEE876-82B9-433F-AA57-557218B3E11C}" destId="{29124272-1EFC-4228-B2EE-E8C7ACDAE1B4}" srcOrd="0" destOrd="1" presId="urn:microsoft.com/office/officeart/2005/8/layout/vList2"/>
    <dgm:cxn modelId="{9DA495B9-0394-480D-97D6-3F86B3EAEED7}" type="presOf" srcId="{2B47AFA4-9304-47A0-9A34-CD721BA8A983}" destId="{E2561DAB-9348-45EA-9550-40C49E2E2000}" srcOrd="0" destOrd="0" presId="urn:microsoft.com/office/officeart/2005/8/layout/vList2"/>
    <dgm:cxn modelId="{82A79DCB-CE7E-4C14-8C68-9A14DB59CD00}" srcId="{CBC6F724-5E6F-41AE-9E5C-322B0AE41F29}" destId="{1FA5358F-79BE-44C9-9F88-4563E5B5F16D}" srcOrd="3" destOrd="0" parTransId="{10E74683-0013-442B-AF14-D61A0FAF914E}" sibTransId="{5EF3A5BD-A082-4B31-B0E4-D847BE643A01}"/>
    <dgm:cxn modelId="{7FDF78CD-81C3-4A3D-B639-BFC38FB65FDE}" srcId="{CBC6F724-5E6F-41AE-9E5C-322B0AE41F29}" destId="{94FEE876-82B9-433F-AA57-557218B3E11C}" srcOrd="1" destOrd="0" parTransId="{0660E099-DAA8-45CE-81E8-171436FE5207}" sibTransId="{AF367BF5-1B49-4F01-9FB4-DEB3E8E1EA10}"/>
    <dgm:cxn modelId="{69983BD9-B9C6-4D0D-8A6C-5A8A3DE06F56}" srcId="{CBC6F724-5E6F-41AE-9E5C-322B0AE41F29}" destId="{D0C06C05-CB19-404C-94FF-DBCA56A5A725}" srcOrd="2" destOrd="0" parTransId="{E45AAC87-9EDB-4366-9046-0320EED04A48}" sibTransId="{07A7562E-7105-45BF-A1E0-98A2E5A2107C}"/>
    <dgm:cxn modelId="{E1DAE5DE-3FBA-4995-8863-563C0A1C6A58}" type="presOf" srcId="{D0C06C05-CB19-404C-94FF-DBCA56A5A725}" destId="{29124272-1EFC-4228-B2EE-E8C7ACDAE1B4}" srcOrd="0" destOrd="2" presId="urn:microsoft.com/office/officeart/2005/8/layout/vList2"/>
    <dgm:cxn modelId="{09A0A025-A9EA-4C9B-B6F6-A22198F0355B}" type="presParOf" srcId="{D7107379-95BF-4330-B38F-40FCA1B25A38}" destId="{E2561DAB-9348-45EA-9550-40C49E2E2000}" srcOrd="0" destOrd="0" presId="urn:microsoft.com/office/officeart/2005/8/layout/vList2"/>
    <dgm:cxn modelId="{8851A043-BEF8-48F7-B15B-555BE6B256D5}" type="presParOf" srcId="{D7107379-95BF-4330-B38F-40FCA1B25A38}" destId="{0EA3B66B-8116-4710-AE16-F5E8AC566BCE}" srcOrd="1" destOrd="0" presId="urn:microsoft.com/office/officeart/2005/8/layout/vList2"/>
    <dgm:cxn modelId="{55DC1F9C-7493-4339-8726-4EE616118299}" type="presParOf" srcId="{D7107379-95BF-4330-B38F-40FCA1B25A38}" destId="{C6AE3A26-0EB2-467A-BB28-FDF3F2074A3A}" srcOrd="2" destOrd="0" presId="urn:microsoft.com/office/officeart/2005/8/layout/vList2"/>
    <dgm:cxn modelId="{DC293C51-18F8-4D03-8408-B41150B081DF}" type="presParOf" srcId="{D7107379-95BF-4330-B38F-40FCA1B25A38}" destId="{29124272-1EFC-4228-B2EE-E8C7ACDAE1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EDE82703-8480-4062-B6F3-908A1595B43F}"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852E5DBF-9A67-4DF1-8FC4-310489256352}">
      <dgm:prSet/>
      <dgm:spPr/>
      <dgm:t>
        <a:bodyPr/>
        <a:lstStyle/>
        <a:p>
          <a:r>
            <a:rPr lang="cs-CZ" b="0" dirty="0"/>
            <a:t>Pokud zaměstnanec neoznámí že s rozvázáním nesouhlasí, nebo pokud se se zaměstnavatelem nedohodnou jinak, </a:t>
          </a:r>
          <a:r>
            <a:rPr lang="cs-CZ" b="1" dirty="0"/>
            <a:t>platí že PP skončil </a:t>
          </a:r>
          <a:r>
            <a:rPr lang="cs-CZ" b="1" u="sng" dirty="0"/>
            <a:t>dohodou</a:t>
          </a:r>
          <a:endParaRPr lang="cs-CZ" u="sng" dirty="0"/>
        </a:p>
      </dgm:t>
    </dgm:pt>
    <dgm:pt modelId="{221072F7-B746-4EB4-9E17-A70DF56C16C7}" type="parTrans" cxnId="{99960E92-2853-4955-B454-2412C2A9AA2B}">
      <dgm:prSet/>
      <dgm:spPr/>
      <dgm:t>
        <a:bodyPr/>
        <a:lstStyle/>
        <a:p>
          <a:endParaRPr lang="cs-CZ"/>
        </a:p>
      </dgm:t>
    </dgm:pt>
    <dgm:pt modelId="{3C13A907-7105-496E-8D13-19769D1A512E}" type="sibTrans" cxnId="{99960E92-2853-4955-B454-2412C2A9AA2B}">
      <dgm:prSet/>
      <dgm:spPr/>
      <dgm:t>
        <a:bodyPr/>
        <a:lstStyle/>
        <a:p>
          <a:endParaRPr lang="cs-CZ"/>
        </a:p>
      </dgm:t>
    </dgm:pt>
    <dgm:pt modelId="{C4926171-B575-49A3-97E4-A021DC430B21}">
      <dgm:prSet/>
      <dgm:spPr/>
      <dgm:t>
        <a:bodyPr/>
        <a:lstStyle/>
        <a:p>
          <a:r>
            <a:rPr lang="cs-CZ" b="0" dirty="0"/>
            <a:t>Při neplatné výpovědi ke dni uplynutí výpovědní doby</a:t>
          </a:r>
          <a:endParaRPr lang="cs-CZ" dirty="0"/>
        </a:p>
      </dgm:t>
    </dgm:pt>
    <dgm:pt modelId="{026F6A0A-2D87-4048-BBA2-A5498AB86D19}" type="parTrans" cxnId="{E4EA6F32-92AA-4EEE-B8ED-E6346CD41C16}">
      <dgm:prSet/>
      <dgm:spPr/>
      <dgm:t>
        <a:bodyPr/>
        <a:lstStyle/>
        <a:p>
          <a:endParaRPr lang="cs-CZ"/>
        </a:p>
      </dgm:t>
    </dgm:pt>
    <dgm:pt modelId="{2528E5C1-8CAE-4D2A-A89A-251F8C16B3AB}" type="sibTrans" cxnId="{E4EA6F32-92AA-4EEE-B8ED-E6346CD41C16}">
      <dgm:prSet/>
      <dgm:spPr/>
      <dgm:t>
        <a:bodyPr/>
        <a:lstStyle/>
        <a:p>
          <a:endParaRPr lang="cs-CZ"/>
        </a:p>
      </dgm:t>
    </dgm:pt>
    <dgm:pt modelId="{C5813BE2-E827-44F1-9CAB-C19F137E72F7}">
      <dgm:prSet/>
      <dgm:spPr/>
      <dgm:t>
        <a:bodyPr/>
        <a:lstStyle/>
        <a:p>
          <a:r>
            <a:rPr lang="cs-CZ" b="0" dirty="0"/>
            <a:t>Při neplatném okamžitém zrušení dnem kdy měl skončit zrušením</a:t>
          </a:r>
          <a:endParaRPr lang="cs-CZ" dirty="0"/>
        </a:p>
      </dgm:t>
    </dgm:pt>
    <dgm:pt modelId="{0F97A3A0-A19E-4625-A6B5-DECF7F1E4EAD}" type="parTrans" cxnId="{87B97E97-0E0A-4745-94A9-1F4138BD08BF}">
      <dgm:prSet/>
      <dgm:spPr/>
      <dgm:t>
        <a:bodyPr/>
        <a:lstStyle/>
        <a:p>
          <a:endParaRPr lang="cs-CZ"/>
        </a:p>
      </dgm:t>
    </dgm:pt>
    <dgm:pt modelId="{636ABE41-DCA9-4DEF-8A3F-DBD29725752C}" type="sibTrans" cxnId="{87B97E97-0E0A-4745-94A9-1F4138BD08BF}">
      <dgm:prSet/>
      <dgm:spPr/>
      <dgm:t>
        <a:bodyPr/>
        <a:lstStyle/>
        <a:p>
          <a:endParaRPr lang="cs-CZ"/>
        </a:p>
      </dgm:t>
    </dgm:pt>
    <dgm:pt modelId="{68D8805D-F082-403A-B924-5CD182FD4E8C}">
      <dgm:prSet/>
      <dgm:spPr/>
      <dgm:t>
        <a:bodyPr/>
        <a:lstStyle/>
        <a:p>
          <a:r>
            <a:rPr lang="cs-CZ" b="0" dirty="0"/>
            <a:t>Zaměstnanec má právo na náhradu mzdy za dobu výpovědní doby</a:t>
          </a:r>
          <a:endParaRPr lang="cs-CZ" dirty="0"/>
        </a:p>
      </dgm:t>
    </dgm:pt>
    <dgm:pt modelId="{4C1C3C95-7432-4CBE-A544-AAE5092B6972}" type="parTrans" cxnId="{4F66D633-3AE8-4C73-A057-604D6A8C25A7}">
      <dgm:prSet/>
      <dgm:spPr/>
      <dgm:t>
        <a:bodyPr/>
        <a:lstStyle/>
        <a:p>
          <a:endParaRPr lang="cs-CZ"/>
        </a:p>
      </dgm:t>
    </dgm:pt>
    <dgm:pt modelId="{F16C7F7E-FD57-4B89-A4EC-6DF3DAD76AAD}" type="sibTrans" cxnId="{4F66D633-3AE8-4C73-A057-604D6A8C25A7}">
      <dgm:prSet/>
      <dgm:spPr/>
      <dgm:t>
        <a:bodyPr/>
        <a:lstStyle/>
        <a:p>
          <a:endParaRPr lang="cs-CZ"/>
        </a:p>
      </dgm:t>
    </dgm:pt>
    <dgm:pt modelId="{AA09D188-9148-410F-9005-88C9518B30AE}" type="pres">
      <dgm:prSet presAssocID="{EDE82703-8480-4062-B6F3-908A1595B43F}" presName="linear" presStyleCnt="0">
        <dgm:presLayoutVars>
          <dgm:animLvl val="lvl"/>
          <dgm:resizeHandles val="exact"/>
        </dgm:presLayoutVars>
      </dgm:prSet>
      <dgm:spPr/>
    </dgm:pt>
    <dgm:pt modelId="{63A48997-C66D-4634-A3FE-63577A858D5A}" type="pres">
      <dgm:prSet presAssocID="{852E5DBF-9A67-4DF1-8FC4-310489256352}" presName="parentText" presStyleLbl="node1" presStyleIdx="0" presStyleCnt="2">
        <dgm:presLayoutVars>
          <dgm:chMax val="0"/>
          <dgm:bulletEnabled val="1"/>
        </dgm:presLayoutVars>
      </dgm:prSet>
      <dgm:spPr/>
    </dgm:pt>
    <dgm:pt modelId="{41A419EE-3829-4538-B537-60E1A1732E8C}" type="pres">
      <dgm:prSet presAssocID="{852E5DBF-9A67-4DF1-8FC4-310489256352}" presName="childText" presStyleLbl="revTx" presStyleIdx="0" presStyleCnt="1">
        <dgm:presLayoutVars>
          <dgm:bulletEnabled val="1"/>
        </dgm:presLayoutVars>
      </dgm:prSet>
      <dgm:spPr/>
    </dgm:pt>
    <dgm:pt modelId="{BD83BC75-1C77-42E3-A84C-562D50842C3C}" type="pres">
      <dgm:prSet presAssocID="{68D8805D-F082-403A-B924-5CD182FD4E8C}" presName="parentText" presStyleLbl="node1" presStyleIdx="1" presStyleCnt="2">
        <dgm:presLayoutVars>
          <dgm:chMax val="0"/>
          <dgm:bulletEnabled val="1"/>
        </dgm:presLayoutVars>
      </dgm:prSet>
      <dgm:spPr/>
    </dgm:pt>
  </dgm:ptLst>
  <dgm:cxnLst>
    <dgm:cxn modelId="{E4EA6F32-92AA-4EEE-B8ED-E6346CD41C16}" srcId="{852E5DBF-9A67-4DF1-8FC4-310489256352}" destId="{C4926171-B575-49A3-97E4-A021DC430B21}" srcOrd="0" destOrd="0" parTransId="{026F6A0A-2D87-4048-BBA2-A5498AB86D19}" sibTransId="{2528E5C1-8CAE-4D2A-A89A-251F8C16B3AB}"/>
    <dgm:cxn modelId="{4F66D633-3AE8-4C73-A057-604D6A8C25A7}" srcId="{EDE82703-8480-4062-B6F3-908A1595B43F}" destId="{68D8805D-F082-403A-B924-5CD182FD4E8C}" srcOrd="1" destOrd="0" parTransId="{4C1C3C95-7432-4CBE-A544-AAE5092B6972}" sibTransId="{F16C7F7E-FD57-4B89-A4EC-6DF3DAD76AAD}"/>
    <dgm:cxn modelId="{7E2DAE42-7149-4D1C-87F3-275D16EBD033}" type="presOf" srcId="{C4926171-B575-49A3-97E4-A021DC430B21}" destId="{41A419EE-3829-4538-B537-60E1A1732E8C}" srcOrd="0" destOrd="0" presId="urn:microsoft.com/office/officeart/2005/8/layout/vList2"/>
    <dgm:cxn modelId="{3EC76749-298A-4EB8-8F0E-1BCE0F518CA4}" type="presOf" srcId="{EDE82703-8480-4062-B6F3-908A1595B43F}" destId="{AA09D188-9148-410F-9005-88C9518B30AE}" srcOrd="0" destOrd="0" presId="urn:microsoft.com/office/officeart/2005/8/layout/vList2"/>
    <dgm:cxn modelId="{99960E92-2853-4955-B454-2412C2A9AA2B}" srcId="{EDE82703-8480-4062-B6F3-908A1595B43F}" destId="{852E5DBF-9A67-4DF1-8FC4-310489256352}" srcOrd="0" destOrd="0" parTransId="{221072F7-B746-4EB4-9E17-A70DF56C16C7}" sibTransId="{3C13A907-7105-496E-8D13-19769D1A512E}"/>
    <dgm:cxn modelId="{87B97E97-0E0A-4745-94A9-1F4138BD08BF}" srcId="{852E5DBF-9A67-4DF1-8FC4-310489256352}" destId="{C5813BE2-E827-44F1-9CAB-C19F137E72F7}" srcOrd="1" destOrd="0" parTransId="{0F97A3A0-A19E-4625-A6B5-DECF7F1E4EAD}" sibTransId="{636ABE41-DCA9-4DEF-8A3F-DBD29725752C}"/>
    <dgm:cxn modelId="{6C1B6DC6-A24D-462F-88C2-7781A60A2809}" type="presOf" srcId="{852E5DBF-9A67-4DF1-8FC4-310489256352}" destId="{63A48997-C66D-4634-A3FE-63577A858D5A}" srcOrd="0" destOrd="0" presId="urn:microsoft.com/office/officeart/2005/8/layout/vList2"/>
    <dgm:cxn modelId="{0D710EF1-027A-4FD0-9CF5-375C00242A29}" type="presOf" srcId="{C5813BE2-E827-44F1-9CAB-C19F137E72F7}" destId="{41A419EE-3829-4538-B537-60E1A1732E8C}" srcOrd="0" destOrd="1" presId="urn:microsoft.com/office/officeart/2005/8/layout/vList2"/>
    <dgm:cxn modelId="{4B6F3EF1-67A0-400F-844E-579A4632981D}" type="presOf" srcId="{68D8805D-F082-403A-B924-5CD182FD4E8C}" destId="{BD83BC75-1C77-42E3-A84C-562D50842C3C}" srcOrd="0" destOrd="0" presId="urn:microsoft.com/office/officeart/2005/8/layout/vList2"/>
    <dgm:cxn modelId="{8B35D869-ED29-4204-9832-2D6283B3DC8E}" type="presParOf" srcId="{AA09D188-9148-410F-9005-88C9518B30AE}" destId="{63A48997-C66D-4634-A3FE-63577A858D5A}" srcOrd="0" destOrd="0" presId="urn:microsoft.com/office/officeart/2005/8/layout/vList2"/>
    <dgm:cxn modelId="{69E2D261-00A6-40C7-A56C-298323223E56}" type="presParOf" srcId="{AA09D188-9148-410F-9005-88C9518B30AE}" destId="{41A419EE-3829-4538-B537-60E1A1732E8C}" srcOrd="1" destOrd="0" presId="urn:microsoft.com/office/officeart/2005/8/layout/vList2"/>
    <dgm:cxn modelId="{58D12CA6-1232-4B2E-B8DB-A7C254BDE570}" type="presParOf" srcId="{AA09D188-9148-410F-9005-88C9518B30AE}" destId="{BD83BC75-1C77-42E3-A84C-562D50842C3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32B630-0762-4249-BF6D-0D764A4EC262}"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D7113E94-4DC0-469E-A14B-A7B77327510D}">
      <dgm:prSet custT="1"/>
      <dgm:spPr/>
      <dgm:t>
        <a:bodyPr/>
        <a:lstStyle/>
        <a:p>
          <a:r>
            <a:rPr lang="cs-CZ" sz="2000" b="0" dirty="0"/>
            <a:t>zakládá se </a:t>
          </a:r>
          <a:r>
            <a:rPr lang="cs-CZ" sz="2000" b="1" dirty="0"/>
            <a:t>pracovní smlouvou </a:t>
          </a:r>
          <a:r>
            <a:rPr lang="cs-CZ" sz="2000" b="0" dirty="0"/>
            <a:t>mezi zaměstnavatelem a zaměstnancem, není-li stanoveno jinak</a:t>
          </a:r>
          <a:endParaRPr lang="cs-CZ" sz="2000" dirty="0"/>
        </a:p>
      </dgm:t>
    </dgm:pt>
    <dgm:pt modelId="{1B5B328B-3B85-44EB-8A61-945E73C7E730}" type="parTrans" cxnId="{558C7733-8F0E-45AC-ADF3-FEB8C3D8B306}">
      <dgm:prSet/>
      <dgm:spPr/>
      <dgm:t>
        <a:bodyPr/>
        <a:lstStyle/>
        <a:p>
          <a:endParaRPr lang="cs-CZ" sz="2400"/>
        </a:p>
      </dgm:t>
    </dgm:pt>
    <dgm:pt modelId="{941D87AB-B33F-4A63-8AFC-3B1BA94716F7}" type="sibTrans" cxnId="{558C7733-8F0E-45AC-ADF3-FEB8C3D8B306}">
      <dgm:prSet/>
      <dgm:spPr/>
      <dgm:t>
        <a:bodyPr/>
        <a:lstStyle/>
        <a:p>
          <a:endParaRPr lang="cs-CZ" sz="2400"/>
        </a:p>
      </dgm:t>
    </dgm:pt>
    <dgm:pt modelId="{4D06781B-D7BF-4184-BBB8-B033BE15BB07}">
      <dgm:prSet custT="1"/>
      <dgm:spPr/>
      <dgm:t>
        <a:bodyPr/>
        <a:lstStyle/>
        <a:p>
          <a:r>
            <a:rPr lang="cs-CZ" sz="2000" b="0" dirty="0"/>
            <a:t>Např.</a:t>
          </a:r>
          <a:r>
            <a:rPr lang="cs-CZ" sz="2000" b="1" dirty="0"/>
            <a:t> jmenováním na vedoucí pracovní místo </a:t>
          </a:r>
          <a:r>
            <a:rPr lang="cs-CZ" sz="2000" b="0" dirty="0"/>
            <a:t>se zakládá pracovní poměr v případech stanovených zvláštním právním předpisem; nestanoví-li to zvláštní právní předpis, zakládá se pracovní poměr jmenováním pouze u vedoucího</a:t>
          </a:r>
          <a:endParaRPr lang="cs-CZ" sz="2000" dirty="0"/>
        </a:p>
      </dgm:t>
    </dgm:pt>
    <dgm:pt modelId="{FF3BFBE5-50D2-49C3-8C86-5BC626D709E8}" type="parTrans" cxnId="{BC9151FB-58FC-4D1B-B288-9B53D7C7850D}">
      <dgm:prSet/>
      <dgm:spPr/>
      <dgm:t>
        <a:bodyPr/>
        <a:lstStyle/>
        <a:p>
          <a:endParaRPr lang="cs-CZ" sz="2400"/>
        </a:p>
      </dgm:t>
    </dgm:pt>
    <dgm:pt modelId="{5446DE3B-8521-4F19-801E-606DAA6C0A93}" type="sibTrans" cxnId="{BC9151FB-58FC-4D1B-B288-9B53D7C7850D}">
      <dgm:prSet/>
      <dgm:spPr/>
      <dgm:t>
        <a:bodyPr/>
        <a:lstStyle/>
        <a:p>
          <a:endParaRPr lang="cs-CZ" sz="2400"/>
        </a:p>
      </dgm:t>
    </dgm:pt>
    <dgm:pt modelId="{F7F6B6C7-8A80-460A-A121-14F81B0AC82B}">
      <dgm:prSet custT="1"/>
      <dgm:spPr/>
      <dgm:t>
        <a:bodyPr/>
        <a:lstStyle/>
        <a:p>
          <a:r>
            <a:rPr lang="cs-CZ" sz="1600" b="0" dirty="0"/>
            <a:t>organizační složky státu, organizačního útvaru organizační složky státu, organizačního útvaru státního podniku, organizačního útvaru státního fondu, příspěvkové organizace, organizačního útvaru příspěvkové organizace, organizačního útvaru v Policii České republiky</a:t>
          </a:r>
          <a:endParaRPr lang="cs-CZ" sz="1600" dirty="0"/>
        </a:p>
      </dgm:t>
    </dgm:pt>
    <dgm:pt modelId="{D73EFB75-44A6-4B00-BF27-A166054E580E}" type="parTrans" cxnId="{4A0805E5-E1EB-407B-86FF-C7E0F5AAAE80}">
      <dgm:prSet/>
      <dgm:spPr/>
      <dgm:t>
        <a:bodyPr/>
        <a:lstStyle/>
        <a:p>
          <a:endParaRPr lang="cs-CZ" sz="2400"/>
        </a:p>
      </dgm:t>
    </dgm:pt>
    <dgm:pt modelId="{37D0209E-0245-4911-B57E-35792E9128B8}" type="sibTrans" cxnId="{4A0805E5-E1EB-407B-86FF-C7E0F5AAAE80}">
      <dgm:prSet/>
      <dgm:spPr/>
      <dgm:t>
        <a:bodyPr/>
        <a:lstStyle/>
        <a:p>
          <a:endParaRPr lang="cs-CZ" sz="2400"/>
        </a:p>
      </dgm:t>
    </dgm:pt>
    <dgm:pt modelId="{33208BA0-A567-4C20-93BA-720E0123356C}">
      <dgm:prSet custT="1"/>
      <dgm:spPr/>
      <dgm:t>
        <a:bodyPr/>
        <a:lstStyle/>
        <a:p>
          <a:r>
            <a:rPr lang="cs-CZ" sz="2000" b="1" dirty="0"/>
            <a:t>vzniká dnem, který byl sjednán v pracovní smlouvě jako den nástupu do práce </a:t>
          </a:r>
          <a:r>
            <a:rPr lang="cs-CZ" sz="2000" b="0" dirty="0"/>
            <a:t>nebo dnem, který byl uveden jako den jmenování na pracovní místo vedoucího zaměstnance.</a:t>
          </a:r>
          <a:endParaRPr lang="cs-CZ" sz="2000" dirty="0"/>
        </a:p>
      </dgm:t>
    </dgm:pt>
    <dgm:pt modelId="{2E9D8FF4-EAC2-4896-BF16-D7438C699C64}" type="parTrans" cxnId="{23BF3EE9-B2F7-40DE-B957-96155180CEEA}">
      <dgm:prSet/>
      <dgm:spPr/>
      <dgm:t>
        <a:bodyPr/>
        <a:lstStyle/>
        <a:p>
          <a:endParaRPr lang="cs-CZ" sz="2400"/>
        </a:p>
      </dgm:t>
    </dgm:pt>
    <dgm:pt modelId="{1754F767-75D8-416A-AF3C-FB3E8C7CCA7D}" type="sibTrans" cxnId="{23BF3EE9-B2F7-40DE-B957-96155180CEEA}">
      <dgm:prSet/>
      <dgm:spPr/>
      <dgm:t>
        <a:bodyPr/>
        <a:lstStyle/>
        <a:p>
          <a:endParaRPr lang="cs-CZ" sz="2400"/>
        </a:p>
      </dgm:t>
    </dgm:pt>
    <dgm:pt modelId="{82E67C7E-EBFE-46DF-856C-B039CA658205}" type="pres">
      <dgm:prSet presAssocID="{0E32B630-0762-4249-BF6D-0D764A4EC262}" presName="linear" presStyleCnt="0">
        <dgm:presLayoutVars>
          <dgm:animLvl val="lvl"/>
          <dgm:resizeHandles val="exact"/>
        </dgm:presLayoutVars>
      </dgm:prSet>
      <dgm:spPr/>
    </dgm:pt>
    <dgm:pt modelId="{16A42383-EF23-40F3-A7EC-089A0A48752B}" type="pres">
      <dgm:prSet presAssocID="{D7113E94-4DC0-469E-A14B-A7B77327510D}" presName="parentText" presStyleLbl="node1" presStyleIdx="0" presStyleCnt="3">
        <dgm:presLayoutVars>
          <dgm:chMax val="0"/>
          <dgm:bulletEnabled val="1"/>
        </dgm:presLayoutVars>
      </dgm:prSet>
      <dgm:spPr/>
    </dgm:pt>
    <dgm:pt modelId="{740A4461-DF2D-4FC9-95AE-F489447EE35F}" type="pres">
      <dgm:prSet presAssocID="{941D87AB-B33F-4A63-8AFC-3B1BA94716F7}" presName="spacer" presStyleCnt="0"/>
      <dgm:spPr/>
    </dgm:pt>
    <dgm:pt modelId="{E1C7490D-CCD7-4FD5-9113-0BB4234B8389}" type="pres">
      <dgm:prSet presAssocID="{4D06781B-D7BF-4184-BBB8-B033BE15BB07}" presName="parentText" presStyleLbl="node1" presStyleIdx="1" presStyleCnt="3">
        <dgm:presLayoutVars>
          <dgm:chMax val="0"/>
          <dgm:bulletEnabled val="1"/>
        </dgm:presLayoutVars>
      </dgm:prSet>
      <dgm:spPr/>
    </dgm:pt>
    <dgm:pt modelId="{4448FB13-0880-487E-9ACF-54BD3A61B85F}" type="pres">
      <dgm:prSet presAssocID="{4D06781B-D7BF-4184-BBB8-B033BE15BB07}" presName="childText" presStyleLbl="revTx" presStyleIdx="0" presStyleCnt="1">
        <dgm:presLayoutVars>
          <dgm:bulletEnabled val="1"/>
        </dgm:presLayoutVars>
      </dgm:prSet>
      <dgm:spPr/>
    </dgm:pt>
    <dgm:pt modelId="{166D7200-FFE8-4A17-85DD-0321E09EEA8D}" type="pres">
      <dgm:prSet presAssocID="{33208BA0-A567-4C20-93BA-720E0123356C}" presName="parentText" presStyleLbl="node1" presStyleIdx="2" presStyleCnt="3">
        <dgm:presLayoutVars>
          <dgm:chMax val="0"/>
          <dgm:bulletEnabled val="1"/>
        </dgm:presLayoutVars>
      </dgm:prSet>
      <dgm:spPr/>
    </dgm:pt>
  </dgm:ptLst>
  <dgm:cxnLst>
    <dgm:cxn modelId="{39987D08-244A-432D-BA1F-C2E6A86F9DB6}" type="presOf" srcId="{D7113E94-4DC0-469E-A14B-A7B77327510D}" destId="{16A42383-EF23-40F3-A7EC-089A0A48752B}" srcOrd="0" destOrd="0" presId="urn:microsoft.com/office/officeart/2005/8/layout/vList2"/>
    <dgm:cxn modelId="{558C7733-8F0E-45AC-ADF3-FEB8C3D8B306}" srcId="{0E32B630-0762-4249-BF6D-0D764A4EC262}" destId="{D7113E94-4DC0-469E-A14B-A7B77327510D}" srcOrd="0" destOrd="0" parTransId="{1B5B328B-3B85-44EB-8A61-945E73C7E730}" sibTransId="{941D87AB-B33F-4A63-8AFC-3B1BA94716F7}"/>
    <dgm:cxn modelId="{F2E6916F-66B8-4FA8-A6FD-C287E02DDA02}" type="presOf" srcId="{F7F6B6C7-8A80-460A-A121-14F81B0AC82B}" destId="{4448FB13-0880-487E-9ACF-54BD3A61B85F}" srcOrd="0" destOrd="0" presId="urn:microsoft.com/office/officeart/2005/8/layout/vList2"/>
    <dgm:cxn modelId="{4FEACF88-42A9-499C-BDF4-E70E4A22E481}" type="presOf" srcId="{33208BA0-A567-4C20-93BA-720E0123356C}" destId="{166D7200-FFE8-4A17-85DD-0321E09EEA8D}" srcOrd="0" destOrd="0" presId="urn:microsoft.com/office/officeart/2005/8/layout/vList2"/>
    <dgm:cxn modelId="{0DF633CC-0101-4069-A61E-D89DC49B2DFF}" type="presOf" srcId="{0E32B630-0762-4249-BF6D-0D764A4EC262}" destId="{82E67C7E-EBFE-46DF-856C-B039CA658205}" srcOrd="0" destOrd="0" presId="urn:microsoft.com/office/officeart/2005/8/layout/vList2"/>
    <dgm:cxn modelId="{4A0805E5-E1EB-407B-86FF-C7E0F5AAAE80}" srcId="{4D06781B-D7BF-4184-BBB8-B033BE15BB07}" destId="{F7F6B6C7-8A80-460A-A121-14F81B0AC82B}" srcOrd="0" destOrd="0" parTransId="{D73EFB75-44A6-4B00-BF27-A166054E580E}" sibTransId="{37D0209E-0245-4911-B57E-35792E9128B8}"/>
    <dgm:cxn modelId="{23BF3EE9-B2F7-40DE-B957-96155180CEEA}" srcId="{0E32B630-0762-4249-BF6D-0D764A4EC262}" destId="{33208BA0-A567-4C20-93BA-720E0123356C}" srcOrd="2" destOrd="0" parTransId="{2E9D8FF4-EAC2-4896-BF16-D7438C699C64}" sibTransId="{1754F767-75D8-416A-AF3C-FB3E8C7CCA7D}"/>
    <dgm:cxn modelId="{418CF9F6-1417-430D-B6AD-2CE775CA181A}" type="presOf" srcId="{4D06781B-D7BF-4184-BBB8-B033BE15BB07}" destId="{E1C7490D-CCD7-4FD5-9113-0BB4234B8389}" srcOrd="0" destOrd="0" presId="urn:microsoft.com/office/officeart/2005/8/layout/vList2"/>
    <dgm:cxn modelId="{BC9151FB-58FC-4D1B-B288-9B53D7C7850D}" srcId="{0E32B630-0762-4249-BF6D-0D764A4EC262}" destId="{4D06781B-D7BF-4184-BBB8-B033BE15BB07}" srcOrd="1" destOrd="0" parTransId="{FF3BFBE5-50D2-49C3-8C86-5BC626D709E8}" sibTransId="{5446DE3B-8521-4F19-801E-606DAA6C0A93}"/>
    <dgm:cxn modelId="{1CB857DF-B7B3-41F5-BBE4-E5C8F553297D}" type="presParOf" srcId="{82E67C7E-EBFE-46DF-856C-B039CA658205}" destId="{16A42383-EF23-40F3-A7EC-089A0A48752B}" srcOrd="0" destOrd="0" presId="urn:microsoft.com/office/officeart/2005/8/layout/vList2"/>
    <dgm:cxn modelId="{97774121-E3B7-4EFC-A005-61177C31D550}" type="presParOf" srcId="{82E67C7E-EBFE-46DF-856C-B039CA658205}" destId="{740A4461-DF2D-4FC9-95AE-F489447EE35F}" srcOrd="1" destOrd="0" presId="urn:microsoft.com/office/officeart/2005/8/layout/vList2"/>
    <dgm:cxn modelId="{05022A0C-4E85-40FE-890D-7A89E1C87967}" type="presParOf" srcId="{82E67C7E-EBFE-46DF-856C-B039CA658205}" destId="{E1C7490D-CCD7-4FD5-9113-0BB4234B8389}" srcOrd="2" destOrd="0" presId="urn:microsoft.com/office/officeart/2005/8/layout/vList2"/>
    <dgm:cxn modelId="{39BDA665-BC5E-4D8A-AA90-83B3D7031F59}" type="presParOf" srcId="{82E67C7E-EBFE-46DF-856C-B039CA658205}" destId="{4448FB13-0880-487E-9ACF-54BD3A61B85F}" srcOrd="3" destOrd="0" presId="urn:microsoft.com/office/officeart/2005/8/layout/vList2"/>
    <dgm:cxn modelId="{B55ED7A3-63BD-4F2E-9F2A-A7B6F1C7B57F}" type="presParOf" srcId="{82E67C7E-EBFE-46DF-856C-B039CA658205}" destId="{166D7200-FFE8-4A17-85DD-0321E09EEA8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4D90A8B-C04E-480E-8FC2-2DA80D9C58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D95A6C-8E42-4542-8831-69489D1E199D}">
      <dgm:prSet/>
      <dgm:spPr/>
      <dgm:t>
        <a:bodyPr/>
        <a:lstStyle/>
        <a:p>
          <a:pPr algn="just"/>
          <a:r>
            <a:rPr lang="cs-CZ" b="0" dirty="0"/>
            <a:t>Nejsou-li dohodnuta nebo stanovena vyšší nebo další práva, přísluší zaměstnanci od zaměstnavatele při zvyšování kvalifikace pracovní volno s náhradou mzdy nebo platu ve výši průměrného výdělku</a:t>
          </a:r>
          <a:endParaRPr lang="cs-CZ" dirty="0"/>
        </a:p>
      </dgm:t>
    </dgm:pt>
    <dgm:pt modelId="{ADF59030-5846-4F24-9FB2-F886ED0B930B}" type="parTrans" cxnId="{2CDADCFA-2B0C-4E68-925E-9631F1FB59FC}">
      <dgm:prSet/>
      <dgm:spPr/>
      <dgm:t>
        <a:bodyPr/>
        <a:lstStyle/>
        <a:p>
          <a:endParaRPr lang="cs-CZ"/>
        </a:p>
      </dgm:t>
    </dgm:pt>
    <dgm:pt modelId="{9F54586B-9BAC-449F-BE1E-6840871B3093}" type="sibTrans" cxnId="{2CDADCFA-2B0C-4E68-925E-9631F1FB59FC}">
      <dgm:prSet/>
      <dgm:spPr/>
      <dgm:t>
        <a:bodyPr/>
        <a:lstStyle/>
        <a:p>
          <a:endParaRPr lang="cs-CZ"/>
        </a:p>
      </dgm:t>
    </dgm:pt>
    <dgm:pt modelId="{610295B3-22D0-4056-8525-DFC8800ED586}">
      <dgm:prSet/>
      <dgm:spPr/>
      <dgm:t>
        <a:bodyPr/>
        <a:lstStyle/>
        <a:p>
          <a:r>
            <a:rPr lang="cs-CZ" b="0" dirty="0"/>
            <a:t>v nezbytně nutném rozsahu k účasti na vyučování, výuce nebo školení,</a:t>
          </a:r>
          <a:endParaRPr lang="cs-CZ" dirty="0"/>
        </a:p>
      </dgm:t>
    </dgm:pt>
    <dgm:pt modelId="{29773A62-7947-4493-B0E1-C28C0293C0B1}" type="parTrans" cxnId="{DDFD2395-E0C8-4460-A6F4-CCE2D81047F1}">
      <dgm:prSet/>
      <dgm:spPr/>
      <dgm:t>
        <a:bodyPr/>
        <a:lstStyle/>
        <a:p>
          <a:endParaRPr lang="cs-CZ"/>
        </a:p>
      </dgm:t>
    </dgm:pt>
    <dgm:pt modelId="{3C7ECCF7-CC8D-4128-AD8B-F77DDD1C7044}" type="sibTrans" cxnId="{DDFD2395-E0C8-4460-A6F4-CCE2D81047F1}">
      <dgm:prSet/>
      <dgm:spPr/>
      <dgm:t>
        <a:bodyPr/>
        <a:lstStyle/>
        <a:p>
          <a:endParaRPr lang="cs-CZ"/>
        </a:p>
      </dgm:t>
    </dgm:pt>
    <dgm:pt modelId="{68B9C386-DD4D-4996-96F1-771BAD8A7FEC}">
      <dgm:prSet/>
      <dgm:spPr/>
      <dgm:t>
        <a:bodyPr/>
        <a:lstStyle/>
        <a:p>
          <a:r>
            <a:rPr lang="cs-CZ" b="0" dirty="0"/>
            <a:t>2 pracovní dny na přípravu a vykonání každé zkoušky,</a:t>
          </a:r>
          <a:endParaRPr lang="cs-CZ" dirty="0"/>
        </a:p>
      </dgm:t>
    </dgm:pt>
    <dgm:pt modelId="{C3C41E15-1CA4-4E3A-9BAE-7DF577FC7AC7}" type="parTrans" cxnId="{E6B0152C-CE30-482E-823D-32F43C4DF060}">
      <dgm:prSet/>
      <dgm:spPr/>
      <dgm:t>
        <a:bodyPr/>
        <a:lstStyle/>
        <a:p>
          <a:endParaRPr lang="cs-CZ"/>
        </a:p>
      </dgm:t>
    </dgm:pt>
    <dgm:pt modelId="{95EBD66F-E269-4D4E-B00F-9E1584432E0F}" type="sibTrans" cxnId="{E6B0152C-CE30-482E-823D-32F43C4DF060}">
      <dgm:prSet/>
      <dgm:spPr/>
      <dgm:t>
        <a:bodyPr/>
        <a:lstStyle/>
        <a:p>
          <a:endParaRPr lang="cs-CZ"/>
        </a:p>
      </dgm:t>
    </dgm:pt>
    <dgm:pt modelId="{C37BEBCF-EAE3-4303-8ED8-04A3B864B157}">
      <dgm:prSet/>
      <dgm:spPr/>
      <dgm:t>
        <a:bodyPr/>
        <a:lstStyle/>
        <a:p>
          <a:r>
            <a:rPr lang="cs-CZ" b="0" dirty="0"/>
            <a:t>5 pracovních dnů na přípravu a vykonání závěrečné zkoušky, maturitní zkoušky nebo absolutoria,</a:t>
          </a:r>
          <a:endParaRPr lang="cs-CZ" dirty="0"/>
        </a:p>
      </dgm:t>
    </dgm:pt>
    <dgm:pt modelId="{62AC4E05-7B29-4147-8003-884C72DD4645}" type="parTrans" cxnId="{3036AD7A-AB29-4FB3-AE15-4CED4B1A0904}">
      <dgm:prSet/>
      <dgm:spPr/>
      <dgm:t>
        <a:bodyPr/>
        <a:lstStyle/>
        <a:p>
          <a:endParaRPr lang="cs-CZ"/>
        </a:p>
      </dgm:t>
    </dgm:pt>
    <dgm:pt modelId="{0C4035BE-8EEF-4E02-BE34-4556371D05CC}" type="sibTrans" cxnId="{3036AD7A-AB29-4FB3-AE15-4CED4B1A0904}">
      <dgm:prSet/>
      <dgm:spPr/>
      <dgm:t>
        <a:bodyPr/>
        <a:lstStyle/>
        <a:p>
          <a:endParaRPr lang="cs-CZ"/>
        </a:p>
      </dgm:t>
    </dgm:pt>
    <dgm:pt modelId="{CD85910D-1CCA-4014-A0E0-7950F0130B4B}">
      <dgm:prSet/>
      <dgm:spPr/>
      <dgm:t>
        <a:bodyPr/>
        <a:lstStyle/>
        <a:p>
          <a:r>
            <a:rPr lang="cs-CZ" b="0" dirty="0"/>
            <a:t>10 pracovních dnů na vypracování a obhajobu absolventské práce, bakalářské práce, diplomové práce</a:t>
          </a:r>
          <a:endParaRPr lang="cs-CZ" dirty="0"/>
        </a:p>
      </dgm:t>
    </dgm:pt>
    <dgm:pt modelId="{9F375A88-3642-4BAB-A2E7-D59284F47642}" type="parTrans" cxnId="{44A617FB-234D-451C-B77A-8BE55D37DB1D}">
      <dgm:prSet/>
      <dgm:spPr/>
      <dgm:t>
        <a:bodyPr/>
        <a:lstStyle/>
        <a:p>
          <a:endParaRPr lang="cs-CZ"/>
        </a:p>
      </dgm:t>
    </dgm:pt>
    <dgm:pt modelId="{F8E30936-40FD-4038-BC49-14B4165BC3A2}" type="sibTrans" cxnId="{44A617FB-234D-451C-B77A-8BE55D37DB1D}">
      <dgm:prSet/>
      <dgm:spPr/>
      <dgm:t>
        <a:bodyPr/>
        <a:lstStyle/>
        <a:p>
          <a:endParaRPr lang="cs-CZ"/>
        </a:p>
      </dgm:t>
    </dgm:pt>
    <dgm:pt modelId="{4F245F6B-F409-4A71-88CC-4DA5669A71DE}">
      <dgm:prSet/>
      <dgm:spPr/>
      <dgm:t>
        <a:bodyPr/>
        <a:lstStyle/>
        <a:p>
          <a:r>
            <a:rPr lang="cs-CZ" b="0" dirty="0"/>
            <a:t>40 pracovních dnů na přípravu a vykonání státní závěrečné zkoušky, státní rigorózní zkoušky v oblasti lékařství, veterinárního lékařství a hygieny a státní doktorské zkoušky.</a:t>
          </a:r>
          <a:endParaRPr lang="cs-CZ" dirty="0"/>
        </a:p>
      </dgm:t>
    </dgm:pt>
    <dgm:pt modelId="{AB58E502-AE70-4B14-B387-4B316C271879}" type="parTrans" cxnId="{9F5F3943-89D7-4FD0-A86C-EE77FF534333}">
      <dgm:prSet/>
      <dgm:spPr/>
      <dgm:t>
        <a:bodyPr/>
        <a:lstStyle/>
        <a:p>
          <a:endParaRPr lang="cs-CZ"/>
        </a:p>
      </dgm:t>
    </dgm:pt>
    <dgm:pt modelId="{0CC6B91A-21BB-4EB3-B9C9-8F8C259D3DC1}" type="sibTrans" cxnId="{9F5F3943-89D7-4FD0-A86C-EE77FF534333}">
      <dgm:prSet/>
      <dgm:spPr/>
      <dgm:t>
        <a:bodyPr/>
        <a:lstStyle/>
        <a:p>
          <a:endParaRPr lang="cs-CZ"/>
        </a:p>
      </dgm:t>
    </dgm:pt>
    <dgm:pt modelId="{75C433DC-84C4-4268-994E-379D6B9DB930}" type="pres">
      <dgm:prSet presAssocID="{44D90A8B-C04E-480E-8FC2-2DA80D9C5874}" presName="linear" presStyleCnt="0">
        <dgm:presLayoutVars>
          <dgm:animLvl val="lvl"/>
          <dgm:resizeHandles val="exact"/>
        </dgm:presLayoutVars>
      </dgm:prSet>
      <dgm:spPr/>
    </dgm:pt>
    <dgm:pt modelId="{A41D068F-8158-484D-9F13-A39709DD9668}" type="pres">
      <dgm:prSet presAssocID="{3DD95A6C-8E42-4542-8831-69489D1E199D}" presName="parentText" presStyleLbl="node1" presStyleIdx="0" presStyleCnt="1">
        <dgm:presLayoutVars>
          <dgm:chMax val="0"/>
          <dgm:bulletEnabled val="1"/>
        </dgm:presLayoutVars>
      </dgm:prSet>
      <dgm:spPr/>
    </dgm:pt>
    <dgm:pt modelId="{25861676-BD39-4AAE-AEF9-B46166353927}" type="pres">
      <dgm:prSet presAssocID="{3DD95A6C-8E42-4542-8831-69489D1E199D}" presName="childText" presStyleLbl="revTx" presStyleIdx="0" presStyleCnt="1">
        <dgm:presLayoutVars>
          <dgm:bulletEnabled val="1"/>
        </dgm:presLayoutVars>
      </dgm:prSet>
      <dgm:spPr/>
    </dgm:pt>
  </dgm:ptLst>
  <dgm:cxnLst>
    <dgm:cxn modelId="{2DAFF81A-E2AA-4DA9-AE97-ABF54B9FBC3D}" type="presOf" srcId="{3DD95A6C-8E42-4542-8831-69489D1E199D}" destId="{A41D068F-8158-484D-9F13-A39709DD9668}" srcOrd="0" destOrd="0" presId="urn:microsoft.com/office/officeart/2005/8/layout/vList2"/>
    <dgm:cxn modelId="{E6B0152C-CE30-482E-823D-32F43C4DF060}" srcId="{3DD95A6C-8E42-4542-8831-69489D1E199D}" destId="{68B9C386-DD4D-4996-96F1-771BAD8A7FEC}" srcOrd="1" destOrd="0" parTransId="{C3C41E15-1CA4-4E3A-9BAE-7DF577FC7AC7}" sibTransId="{95EBD66F-E269-4D4E-B00F-9E1584432E0F}"/>
    <dgm:cxn modelId="{9F5F3943-89D7-4FD0-A86C-EE77FF534333}" srcId="{3DD95A6C-8E42-4542-8831-69489D1E199D}" destId="{4F245F6B-F409-4A71-88CC-4DA5669A71DE}" srcOrd="4" destOrd="0" parTransId="{AB58E502-AE70-4B14-B387-4B316C271879}" sibTransId="{0CC6B91A-21BB-4EB3-B9C9-8F8C259D3DC1}"/>
    <dgm:cxn modelId="{3036AD7A-AB29-4FB3-AE15-4CED4B1A0904}" srcId="{3DD95A6C-8E42-4542-8831-69489D1E199D}" destId="{C37BEBCF-EAE3-4303-8ED8-04A3B864B157}" srcOrd="2" destOrd="0" parTransId="{62AC4E05-7B29-4147-8003-884C72DD4645}" sibTransId="{0C4035BE-8EEF-4E02-BE34-4556371D05CC}"/>
    <dgm:cxn modelId="{3E74F888-48D6-4A29-8088-D532A9354077}" type="presOf" srcId="{44D90A8B-C04E-480E-8FC2-2DA80D9C5874}" destId="{75C433DC-84C4-4268-994E-379D6B9DB930}" srcOrd="0" destOrd="0" presId="urn:microsoft.com/office/officeart/2005/8/layout/vList2"/>
    <dgm:cxn modelId="{DDFD2395-E0C8-4460-A6F4-CCE2D81047F1}" srcId="{3DD95A6C-8E42-4542-8831-69489D1E199D}" destId="{610295B3-22D0-4056-8525-DFC8800ED586}" srcOrd="0" destOrd="0" parTransId="{29773A62-7947-4493-B0E1-C28C0293C0B1}" sibTransId="{3C7ECCF7-CC8D-4128-AD8B-F77DDD1C7044}"/>
    <dgm:cxn modelId="{37B967A0-AB40-4993-B09E-F3E473A5C173}" type="presOf" srcId="{68B9C386-DD4D-4996-96F1-771BAD8A7FEC}" destId="{25861676-BD39-4AAE-AEF9-B46166353927}" srcOrd="0" destOrd="1" presId="urn:microsoft.com/office/officeart/2005/8/layout/vList2"/>
    <dgm:cxn modelId="{81A32AAC-C298-4B45-874D-4D61DEEB226D}" type="presOf" srcId="{C37BEBCF-EAE3-4303-8ED8-04A3B864B157}" destId="{25861676-BD39-4AAE-AEF9-B46166353927}" srcOrd="0" destOrd="2" presId="urn:microsoft.com/office/officeart/2005/8/layout/vList2"/>
    <dgm:cxn modelId="{5AB6F8C2-01F8-4264-91C0-05B7EE3CD64B}" type="presOf" srcId="{CD85910D-1CCA-4014-A0E0-7950F0130B4B}" destId="{25861676-BD39-4AAE-AEF9-B46166353927}" srcOrd="0" destOrd="3" presId="urn:microsoft.com/office/officeart/2005/8/layout/vList2"/>
    <dgm:cxn modelId="{8835E4E1-A9BE-4137-B390-389B102BFC82}" type="presOf" srcId="{610295B3-22D0-4056-8525-DFC8800ED586}" destId="{25861676-BD39-4AAE-AEF9-B46166353927}" srcOrd="0" destOrd="0" presId="urn:microsoft.com/office/officeart/2005/8/layout/vList2"/>
    <dgm:cxn modelId="{B51D69FA-6C83-4EB4-8BFD-E359673C143A}" type="presOf" srcId="{4F245F6B-F409-4A71-88CC-4DA5669A71DE}" destId="{25861676-BD39-4AAE-AEF9-B46166353927}" srcOrd="0" destOrd="4" presId="urn:microsoft.com/office/officeart/2005/8/layout/vList2"/>
    <dgm:cxn modelId="{2CDADCFA-2B0C-4E68-925E-9631F1FB59FC}" srcId="{44D90A8B-C04E-480E-8FC2-2DA80D9C5874}" destId="{3DD95A6C-8E42-4542-8831-69489D1E199D}" srcOrd="0" destOrd="0" parTransId="{ADF59030-5846-4F24-9FB2-F886ED0B930B}" sibTransId="{9F54586B-9BAC-449F-BE1E-6840871B3093}"/>
    <dgm:cxn modelId="{44A617FB-234D-451C-B77A-8BE55D37DB1D}" srcId="{3DD95A6C-8E42-4542-8831-69489D1E199D}" destId="{CD85910D-1CCA-4014-A0E0-7950F0130B4B}" srcOrd="3" destOrd="0" parTransId="{9F375A88-3642-4BAB-A2E7-D59284F47642}" sibTransId="{F8E30936-40FD-4038-BC49-14B4165BC3A2}"/>
    <dgm:cxn modelId="{436719CA-7137-43E9-AE85-4A301C2B0FD8}" type="presParOf" srcId="{75C433DC-84C4-4268-994E-379D6B9DB930}" destId="{A41D068F-8158-484D-9F13-A39709DD9668}" srcOrd="0" destOrd="0" presId="urn:microsoft.com/office/officeart/2005/8/layout/vList2"/>
    <dgm:cxn modelId="{7541FDA7-9DDB-44BB-B6EC-5D7C33EDD93C}" type="presParOf" srcId="{75C433DC-84C4-4268-994E-379D6B9DB930}" destId="{25861676-BD39-4AAE-AEF9-B4616635392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1FACBC5F-6A1C-4327-94F6-11E55193F31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4E3496FE-51EB-4526-B5D0-923E233A8FA8}">
      <dgm:prSet/>
      <dgm:spPr/>
      <dgm:t>
        <a:bodyPr/>
        <a:lstStyle/>
        <a:p>
          <a:r>
            <a:rPr lang="cs-CZ" b="0"/>
            <a:t>Běžně 40 hodin týdně</a:t>
          </a:r>
          <a:endParaRPr lang="cs-CZ"/>
        </a:p>
      </dgm:t>
    </dgm:pt>
    <dgm:pt modelId="{9A7DDAFD-4371-4CB9-9E3C-C642C7E4795C}" type="parTrans" cxnId="{504206D7-B83D-4BD8-9EC6-AAC87EA48CE8}">
      <dgm:prSet/>
      <dgm:spPr/>
      <dgm:t>
        <a:bodyPr/>
        <a:lstStyle/>
        <a:p>
          <a:endParaRPr lang="cs-CZ"/>
        </a:p>
      </dgm:t>
    </dgm:pt>
    <dgm:pt modelId="{9A10B66D-6CE5-4BBF-98FC-D4E198AA54A7}" type="sibTrans" cxnId="{504206D7-B83D-4BD8-9EC6-AAC87EA48CE8}">
      <dgm:prSet/>
      <dgm:spPr/>
      <dgm:t>
        <a:bodyPr/>
        <a:lstStyle/>
        <a:p>
          <a:endParaRPr lang="cs-CZ"/>
        </a:p>
      </dgm:t>
    </dgm:pt>
    <dgm:pt modelId="{82DD4034-8306-42BB-9D7E-56FCC780263E}">
      <dgm:prSet/>
      <dgm:spPr/>
      <dgm:t>
        <a:bodyPr/>
        <a:lstStyle/>
        <a:p>
          <a:r>
            <a:rPr lang="cs-CZ" b="0"/>
            <a:t>Provozy s třísměnným a nepřetržitým pracovní režimem 37,5 hodiny týdně</a:t>
          </a:r>
          <a:endParaRPr lang="cs-CZ"/>
        </a:p>
      </dgm:t>
    </dgm:pt>
    <dgm:pt modelId="{AC49A4BA-2923-44F5-AF30-1CE6CE68EE9B}" type="parTrans" cxnId="{2A87A2F0-6751-402C-8222-00F73D77CC49}">
      <dgm:prSet/>
      <dgm:spPr/>
      <dgm:t>
        <a:bodyPr/>
        <a:lstStyle/>
        <a:p>
          <a:endParaRPr lang="cs-CZ"/>
        </a:p>
      </dgm:t>
    </dgm:pt>
    <dgm:pt modelId="{D09946DD-1139-43F4-B34A-D36F57B63240}" type="sibTrans" cxnId="{2A87A2F0-6751-402C-8222-00F73D77CC49}">
      <dgm:prSet/>
      <dgm:spPr/>
      <dgm:t>
        <a:bodyPr/>
        <a:lstStyle/>
        <a:p>
          <a:endParaRPr lang="cs-CZ"/>
        </a:p>
      </dgm:t>
    </dgm:pt>
    <dgm:pt modelId="{6AD7457D-E0BA-4706-9FD5-6EA1BC8E4C81}">
      <dgm:prSet/>
      <dgm:spPr/>
      <dgm:t>
        <a:bodyPr/>
        <a:lstStyle/>
        <a:p>
          <a:r>
            <a:rPr lang="cs-CZ" b="0"/>
            <a:t>Provozy s dvousměnným pracovním režimem 38,75 hodiny týdně</a:t>
          </a:r>
          <a:endParaRPr lang="cs-CZ"/>
        </a:p>
      </dgm:t>
    </dgm:pt>
    <dgm:pt modelId="{29BE106E-5766-4BB5-8342-A5C92797D2F5}" type="parTrans" cxnId="{42D5E046-A95E-4B27-AF55-8EE3B5975EFB}">
      <dgm:prSet/>
      <dgm:spPr/>
      <dgm:t>
        <a:bodyPr/>
        <a:lstStyle/>
        <a:p>
          <a:endParaRPr lang="cs-CZ"/>
        </a:p>
      </dgm:t>
    </dgm:pt>
    <dgm:pt modelId="{AC4ADC99-6D5E-4798-9968-4ED85F04C0D6}" type="sibTrans" cxnId="{42D5E046-A95E-4B27-AF55-8EE3B5975EFB}">
      <dgm:prSet/>
      <dgm:spPr/>
      <dgm:t>
        <a:bodyPr/>
        <a:lstStyle/>
        <a:p>
          <a:endParaRPr lang="cs-CZ"/>
        </a:p>
      </dgm:t>
    </dgm:pt>
    <dgm:pt modelId="{2C218436-2B5A-4831-8EAE-F768306FE7D7}">
      <dgm:prSet/>
      <dgm:spPr/>
      <dgm:t>
        <a:bodyPr/>
        <a:lstStyle/>
        <a:p>
          <a:r>
            <a:rPr lang="cs-CZ" b="0"/>
            <a:t>Kratší pracovní doba než je stanovena pro daný provoz musí být sjednána se zaměstnancem</a:t>
          </a:r>
          <a:endParaRPr lang="cs-CZ"/>
        </a:p>
      </dgm:t>
    </dgm:pt>
    <dgm:pt modelId="{639845B9-690B-4621-896E-886704CBE94B}" type="parTrans" cxnId="{CC95119B-9712-4436-A73D-FFA3140DEC7E}">
      <dgm:prSet/>
      <dgm:spPr/>
      <dgm:t>
        <a:bodyPr/>
        <a:lstStyle/>
        <a:p>
          <a:endParaRPr lang="cs-CZ"/>
        </a:p>
      </dgm:t>
    </dgm:pt>
    <dgm:pt modelId="{A9C5FE2F-225C-49AE-B226-72A3398D3219}" type="sibTrans" cxnId="{CC95119B-9712-4436-A73D-FFA3140DEC7E}">
      <dgm:prSet/>
      <dgm:spPr/>
      <dgm:t>
        <a:bodyPr/>
        <a:lstStyle/>
        <a:p>
          <a:endParaRPr lang="cs-CZ"/>
        </a:p>
      </dgm:t>
    </dgm:pt>
    <dgm:pt modelId="{91D8DD5C-F868-45A8-B4B1-23B395FD555A}">
      <dgm:prSet/>
      <dgm:spPr/>
      <dgm:t>
        <a:bodyPr/>
        <a:lstStyle/>
        <a:p>
          <a:r>
            <a:rPr lang="cs-CZ" b="0"/>
            <a:t>Možno sjednat pružné rozvržení </a:t>
          </a:r>
          <a:endParaRPr lang="cs-CZ"/>
        </a:p>
      </dgm:t>
    </dgm:pt>
    <dgm:pt modelId="{088C4819-3DF1-4160-B346-6E9E49CFEEAE}" type="parTrans" cxnId="{428F27BD-4E71-487A-8199-F828AE3E5024}">
      <dgm:prSet/>
      <dgm:spPr/>
      <dgm:t>
        <a:bodyPr/>
        <a:lstStyle/>
        <a:p>
          <a:endParaRPr lang="cs-CZ"/>
        </a:p>
      </dgm:t>
    </dgm:pt>
    <dgm:pt modelId="{9896D5CF-770A-488A-9119-1739BDF1B006}" type="sibTrans" cxnId="{428F27BD-4E71-487A-8199-F828AE3E5024}">
      <dgm:prSet/>
      <dgm:spPr/>
      <dgm:t>
        <a:bodyPr/>
        <a:lstStyle/>
        <a:p>
          <a:endParaRPr lang="cs-CZ"/>
        </a:p>
      </dgm:t>
    </dgm:pt>
    <dgm:pt modelId="{6E16EEA5-7C5A-45A9-B2C9-48903A07DD5E}">
      <dgm:prSet/>
      <dgm:spPr/>
      <dgm:t>
        <a:bodyPr/>
        <a:lstStyle/>
        <a:p>
          <a:r>
            <a:rPr lang="cs-CZ" b="0" dirty="0"/>
            <a:t>např zaměstnanec má určeno zaměstnavatelem, že musí být na pracovišti od 9,00 do 15,00 (základní pracovní doba) a je na něm, jestli zbylé dvě hodiny z osmihodinové směny odpracuje před nebo po této době (volitelná pracovní doba)</a:t>
          </a:r>
          <a:endParaRPr lang="cs-CZ" dirty="0"/>
        </a:p>
      </dgm:t>
    </dgm:pt>
    <dgm:pt modelId="{A3D100C8-E2AC-4E2A-95EE-B17A992E164C}" type="parTrans" cxnId="{C631FDA7-E5FF-4DAE-8D4B-3CCCF20850E2}">
      <dgm:prSet/>
      <dgm:spPr/>
      <dgm:t>
        <a:bodyPr/>
        <a:lstStyle/>
        <a:p>
          <a:endParaRPr lang="cs-CZ"/>
        </a:p>
      </dgm:t>
    </dgm:pt>
    <dgm:pt modelId="{CDCE833A-2738-4E85-B8E5-38BF729ED237}" type="sibTrans" cxnId="{C631FDA7-E5FF-4DAE-8D4B-3CCCF20850E2}">
      <dgm:prSet/>
      <dgm:spPr/>
      <dgm:t>
        <a:bodyPr/>
        <a:lstStyle/>
        <a:p>
          <a:endParaRPr lang="cs-CZ"/>
        </a:p>
      </dgm:t>
    </dgm:pt>
    <dgm:pt modelId="{B97DCCC5-F3D1-4F3C-9DA6-3EE624F7E597}" type="pres">
      <dgm:prSet presAssocID="{1FACBC5F-6A1C-4327-94F6-11E55193F31E}" presName="linear" presStyleCnt="0">
        <dgm:presLayoutVars>
          <dgm:animLvl val="lvl"/>
          <dgm:resizeHandles val="exact"/>
        </dgm:presLayoutVars>
      </dgm:prSet>
      <dgm:spPr/>
    </dgm:pt>
    <dgm:pt modelId="{8FF7788B-DAC9-4484-A834-E72AD77ADDCF}" type="pres">
      <dgm:prSet presAssocID="{4E3496FE-51EB-4526-B5D0-923E233A8FA8}" presName="parentText" presStyleLbl="node1" presStyleIdx="0" presStyleCnt="5">
        <dgm:presLayoutVars>
          <dgm:chMax val="0"/>
          <dgm:bulletEnabled val="1"/>
        </dgm:presLayoutVars>
      </dgm:prSet>
      <dgm:spPr/>
    </dgm:pt>
    <dgm:pt modelId="{C9FD723D-8CBD-45B0-954C-86B4824AE2DB}" type="pres">
      <dgm:prSet presAssocID="{9A10B66D-6CE5-4BBF-98FC-D4E198AA54A7}" presName="spacer" presStyleCnt="0"/>
      <dgm:spPr/>
    </dgm:pt>
    <dgm:pt modelId="{92EC53E6-E482-49F7-92A3-F3A7F817B027}" type="pres">
      <dgm:prSet presAssocID="{82DD4034-8306-42BB-9D7E-56FCC780263E}" presName="parentText" presStyleLbl="node1" presStyleIdx="1" presStyleCnt="5">
        <dgm:presLayoutVars>
          <dgm:chMax val="0"/>
          <dgm:bulletEnabled val="1"/>
        </dgm:presLayoutVars>
      </dgm:prSet>
      <dgm:spPr/>
    </dgm:pt>
    <dgm:pt modelId="{3C9B3CBD-782E-4281-A486-39FFD5B14B1D}" type="pres">
      <dgm:prSet presAssocID="{D09946DD-1139-43F4-B34A-D36F57B63240}" presName="spacer" presStyleCnt="0"/>
      <dgm:spPr/>
    </dgm:pt>
    <dgm:pt modelId="{18C69096-C303-4A97-BFFB-8E39B8C855B4}" type="pres">
      <dgm:prSet presAssocID="{6AD7457D-E0BA-4706-9FD5-6EA1BC8E4C81}" presName="parentText" presStyleLbl="node1" presStyleIdx="2" presStyleCnt="5">
        <dgm:presLayoutVars>
          <dgm:chMax val="0"/>
          <dgm:bulletEnabled val="1"/>
        </dgm:presLayoutVars>
      </dgm:prSet>
      <dgm:spPr/>
    </dgm:pt>
    <dgm:pt modelId="{244E4814-21EC-418F-9D72-E8BD1FCB83B0}" type="pres">
      <dgm:prSet presAssocID="{AC4ADC99-6D5E-4798-9968-4ED85F04C0D6}" presName="spacer" presStyleCnt="0"/>
      <dgm:spPr/>
    </dgm:pt>
    <dgm:pt modelId="{A292EEA9-A7DA-4047-983B-744874605FA9}" type="pres">
      <dgm:prSet presAssocID="{2C218436-2B5A-4831-8EAE-F768306FE7D7}" presName="parentText" presStyleLbl="node1" presStyleIdx="3" presStyleCnt="5">
        <dgm:presLayoutVars>
          <dgm:chMax val="0"/>
          <dgm:bulletEnabled val="1"/>
        </dgm:presLayoutVars>
      </dgm:prSet>
      <dgm:spPr/>
    </dgm:pt>
    <dgm:pt modelId="{2A1723CF-8EBF-4C24-AB1E-48080A14FE46}" type="pres">
      <dgm:prSet presAssocID="{A9C5FE2F-225C-49AE-B226-72A3398D3219}" presName="spacer" presStyleCnt="0"/>
      <dgm:spPr/>
    </dgm:pt>
    <dgm:pt modelId="{14AAF9E6-23F3-4338-AEB0-D900A9737B78}" type="pres">
      <dgm:prSet presAssocID="{91D8DD5C-F868-45A8-B4B1-23B395FD555A}" presName="parentText" presStyleLbl="node1" presStyleIdx="4" presStyleCnt="5">
        <dgm:presLayoutVars>
          <dgm:chMax val="0"/>
          <dgm:bulletEnabled val="1"/>
        </dgm:presLayoutVars>
      </dgm:prSet>
      <dgm:spPr/>
    </dgm:pt>
    <dgm:pt modelId="{9DEE6CEF-707E-4974-90F4-9D1F8880E615}" type="pres">
      <dgm:prSet presAssocID="{91D8DD5C-F868-45A8-B4B1-23B395FD555A}" presName="childText" presStyleLbl="revTx" presStyleIdx="0" presStyleCnt="1">
        <dgm:presLayoutVars>
          <dgm:bulletEnabled val="1"/>
        </dgm:presLayoutVars>
      </dgm:prSet>
      <dgm:spPr/>
    </dgm:pt>
  </dgm:ptLst>
  <dgm:cxnLst>
    <dgm:cxn modelId="{30634B22-A691-467B-9868-D381E76B143A}" type="presOf" srcId="{6AD7457D-E0BA-4706-9FD5-6EA1BC8E4C81}" destId="{18C69096-C303-4A97-BFFB-8E39B8C855B4}" srcOrd="0" destOrd="0" presId="urn:microsoft.com/office/officeart/2005/8/layout/vList2"/>
    <dgm:cxn modelId="{42D5E046-A95E-4B27-AF55-8EE3B5975EFB}" srcId="{1FACBC5F-6A1C-4327-94F6-11E55193F31E}" destId="{6AD7457D-E0BA-4706-9FD5-6EA1BC8E4C81}" srcOrd="2" destOrd="0" parTransId="{29BE106E-5766-4BB5-8342-A5C92797D2F5}" sibTransId="{AC4ADC99-6D5E-4798-9968-4ED85F04C0D6}"/>
    <dgm:cxn modelId="{2F1D8356-E136-4383-9998-F57DE6D46758}" type="presOf" srcId="{1FACBC5F-6A1C-4327-94F6-11E55193F31E}" destId="{B97DCCC5-F3D1-4F3C-9DA6-3EE624F7E597}" srcOrd="0" destOrd="0" presId="urn:microsoft.com/office/officeart/2005/8/layout/vList2"/>
    <dgm:cxn modelId="{C2829587-BD7C-437E-9652-970AD64C59CB}" type="presOf" srcId="{82DD4034-8306-42BB-9D7E-56FCC780263E}" destId="{92EC53E6-E482-49F7-92A3-F3A7F817B027}" srcOrd="0" destOrd="0" presId="urn:microsoft.com/office/officeart/2005/8/layout/vList2"/>
    <dgm:cxn modelId="{40DABA93-0911-47FE-851D-A87C1C5FC5DC}" type="presOf" srcId="{4E3496FE-51EB-4526-B5D0-923E233A8FA8}" destId="{8FF7788B-DAC9-4484-A834-E72AD77ADDCF}" srcOrd="0" destOrd="0" presId="urn:microsoft.com/office/officeart/2005/8/layout/vList2"/>
    <dgm:cxn modelId="{12DD3496-4531-49B4-92DA-0DDA6278D6C6}" type="presOf" srcId="{6E16EEA5-7C5A-45A9-B2C9-48903A07DD5E}" destId="{9DEE6CEF-707E-4974-90F4-9D1F8880E615}" srcOrd="0" destOrd="0" presId="urn:microsoft.com/office/officeart/2005/8/layout/vList2"/>
    <dgm:cxn modelId="{BD9BA99A-CEA1-4234-B4C1-99182FD00B0D}" type="presOf" srcId="{91D8DD5C-F868-45A8-B4B1-23B395FD555A}" destId="{14AAF9E6-23F3-4338-AEB0-D900A9737B78}" srcOrd="0" destOrd="0" presId="urn:microsoft.com/office/officeart/2005/8/layout/vList2"/>
    <dgm:cxn modelId="{CC95119B-9712-4436-A73D-FFA3140DEC7E}" srcId="{1FACBC5F-6A1C-4327-94F6-11E55193F31E}" destId="{2C218436-2B5A-4831-8EAE-F768306FE7D7}" srcOrd="3" destOrd="0" parTransId="{639845B9-690B-4621-896E-886704CBE94B}" sibTransId="{A9C5FE2F-225C-49AE-B226-72A3398D3219}"/>
    <dgm:cxn modelId="{C631FDA7-E5FF-4DAE-8D4B-3CCCF20850E2}" srcId="{91D8DD5C-F868-45A8-B4B1-23B395FD555A}" destId="{6E16EEA5-7C5A-45A9-B2C9-48903A07DD5E}" srcOrd="0" destOrd="0" parTransId="{A3D100C8-E2AC-4E2A-95EE-B17A992E164C}" sibTransId="{CDCE833A-2738-4E85-B8E5-38BF729ED237}"/>
    <dgm:cxn modelId="{428F27BD-4E71-487A-8199-F828AE3E5024}" srcId="{1FACBC5F-6A1C-4327-94F6-11E55193F31E}" destId="{91D8DD5C-F868-45A8-B4B1-23B395FD555A}" srcOrd="4" destOrd="0" parTransId="{088C4819-3DF1-4160-B346-6E9E49CFEEAE}" sibTransId="{9896D5CF-770A-488A-9119-1739BDF1B006}"/>
    <dgm:cxn modelId="{6AF247C3-8DDD-461E-BD60-10BE947BE691}" type="presOf" srcId="{2C218436-2B5A-4831-8EAE-F768306FE7D7}" destId="{A292EEA9-A7DA-4047-983B-744874605FA9}" srcOrd="0" destOrd="0" presId="urn:microsoft.com/office/officeart/2005/8/layout/vList2"/>
    <dgm:cxn modelId="{504206D7-B83D-4BD8-9EC6-AAC87EA48CE8}" srcId="{1FACBC5F-6A1C-4327-94F6-11E55193F31E}" destId="{4E3496FE-51EB-4526-B5D0-923E233A8FA8}" srcOrd="0" destOrd="0" parTransId="{9A7DDAFD-4371-4CB9-9E3C-C642C7E4795C}" sibTransId="{9A10B66D-6CE5-4BBF-98FC-D4E198AA54A7}"/>
    <dgm:cxn modelId="{2A87A2F0-6751-402C-8222-00F73D77CC49}" srcId="{1FACBC5F-6A1C-4327-94F6-11E55193F31E}" destId="{82DD4034-8306-42BB-9D7E-56FCC780263E}" srcOrd="1" destOrd="0" parTransId="{AC49A4BA-2923-44F5-AF30-1CE6CE68EE9B}" sibTransId="{D09946DD-1139-43F4-B34A-D36F57B63240}"/>
    <dgm:cxn modelId="{41EB05EF-0F75-4CCC-AB9C-D3D3890C190D}" type="presParOf" srcId="{B97DCCC5-F3D1-4F3C-9DA6-3EE624F7E597}" destId="{8FF7788B-DAC9-4484-A834-E72AD77ADDCF}" srcOrd="0" destOrd="0" presId="urn:microsoft.com/office/officeart/2005/8/layout/vList2"/>
    <dgm:cxn modelId="{41A243A0-5783-41E8-B2B9-CD2B919FE77C}" type="presParOf" srcId="{B97DCCC5-F3D1-4F3C-9DA6-3EE624F7E597}" destId="{C9FD723D-8CBD-45B0-954C-86B4824AE2DB}" srcOrd="1" destOrd="0" presId="urn:microsoft.com/office/officeart/2005/8/layout/vList2"/>
    <dgm:cxn modelId="{1C300B08-484E-4BB6-B07D-D40CE9CC8EC8}" type="presParOf" srcId="{B97DCCC5-F3D1-4F3C-9DA6-3EE624F7E597}" destId="{92EC53E6-E482-49F7-92A3-F3A7F817B027}" srcOrd="2" destOrd="0" presId="urn:microsoft.com/office/officeart/2005/8/layout/vList2"/>
    <dgm:cxn modelId="{5E40BF18-F846-4957-BA23-D96348594D4D}" type="presParOf" srcId="{B97DCCC5-F3D1-4F3C-9DA6-3EE624F7E597}" destId="{3C9B3CBD-782E-4281-A486-39FFD5B14B1D}" srcOrd="3" destOrd="0" presId="urn:microsoft.com/office/officeart/2005/8/layout/vList2"/>
    <dgm:cxn modelId="{E6DC1390-3AD6-4D61-B260-D646EEA1D124}" type="presParOf" srcId="{B97DCCC5-F3D1-4F3C-9DA6-3EE624F7E597}" destId="{18C69096-C303-4A97-BFFB-8E39B8C855B4}" srcOrd="4" destOrd="0" presId="urn:microsoft.com/office/officeart/2005/8/layout/vList2"/>
    <dgm:cxn modelId="{52C2C65C-1ACC-49EC-A3DB-7AD509605F4F}" type="presParOf" srcId="{B97DCCC5-F3D1-4F3C-9DA6-3EE624F7E597}" destId="{244E4814-21EC-418F-9D72-E8BD1FCB83B0}" srcOrd="5" destOrd="0" presId="urn:microsoft.com/office/officeart/2005/8/layout/vList2"/>
    <dgm:cxn modelId="{F505783C-35C3-45B9-BB20-3EE3F793D1BB}" type="presParOf" srcId="{B97DCCC5-F3D1-4F3C-9DA6-3EE624F7E597}" destId="{A292EEA9-A7DA-4047-983B-744874605FA9}" srcOrd="6" destOrd="0" presId="urn:microsoft.com/office/officeart/2005/8/layout/vList2"/>
    <dgm:cxn modelId="{6D4580ED-C86D-4F67-817B-2B274F6FF638}" type="presParOf" srcId="{B97DCCC5-F3D1-4F3C-9DA6-3EE624F7E597}" destId="{2A1723CF-8EBF-4C24-AB1E-48080A14FE46}" srcOrd="7" destOrd="0" presId="urn:microsoft.com/office/officeart/2005/8/layout/vList2"/>
    <dgm:cxn modelId="{076ECD41-329F-49F6-B086-EE2DBCEC46F9}" type="presParOf" srcId="{B97DCCC5-F3D1-4F3C-9DA6-3EE624F7E597}" destId="{14AAF9E6-23F3-4338-AEB0-D900A9737B78}" srcOrd="8" destOrd="0" presId="urn:microsoft.com/office/officeart/2005/8/layout/vList2"/>
    <dgm:cxn modelId="{20624C99-536D-4927-BF9E-C9A0E09D424F}" type="presParOf" srcId="{B97DCCC5-F3D1-4F3C-9DA6-3EE624F7E597}" destId="{9DEE6CEF-707E-4974-90F4-9D1F8880E615}"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289F1D0D-DF98-488D-A9D6-06606EE7F9A6}"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cs-CZ"/>
        </a:p>
      </dgm:t>
    </dgm:pt>
    <dgm:pt modelId="{0C37EE54-3F7F-424F-AFE9-09884CA60AC8}">
      <dgm:prSet/>
      <dgm:spPr/>
      <dgm:t>
        <a:bodyPr/>
        <a:lstStyle/>
        <a:p>
          <a:r>
            <a:rPr lang="cs-CZ" b="0"/>
            <a:t>Přestávka</a:t>
          </a:r>
          <a:endParaRPr lang="cs-CZ"/>
        </a:p>
      </dgm:t>
    </dgm:pt>
    <dgm:pt modelId="{4D1A93E2-D8C1-4118-B834-AF42C5344306}" type="parTrans" cxnId="{6F1CBA50-520E-4529-BE71-295B91BAD230}">
      <dgm:prSet/>
      <dgm:spPr/>
      <dgm:t>
        <a:bodyPr/>
        <a:lstStyle/>
        <a:p>
          <a:endParaRPr lang="cs-CZ"/>
        </a:p>
      </dgm:t>
    </dgm:pt>
    <dgm:pt modelId="{ACBBB752-FF8D-49E3-98AD-B416558A6B9F}" type="sibTrans" cxnId="{6F1CBA50-520E-4529-BE71-295B91BAD230}">
      <dgm:prSet/>
      <dgm:spPr/>
      <dgm:t>
        <a:bodyPr/>
        <a:lstStyle/>
        <a:p>
          <a:endParaRPr lang="cs-CZ"/>
        </a:p>
      </dgm:t>
    </dgm:pt>
    <dgm:pt modelId="{4CA4ACB3-111F-4E30-8EE8-C9427D828FD8}">
      <dgm:prSet/>
      <dgm:spPr/>
      <dgm:t>
        <a:bodyPr/>
        <a:lstStyle/>
        <a:p>
          <a:r>
            <a:rPr lang="cs-CZ" b="0" dirty="0">
              <a:solidFill>
                <a:schemeClr val="tx1"/>
              </a:solidFill>
            </a:rPr>
            <a:t>V rámci jedné směny </a:t>
          </a:r>
          <a:endParaRPr lang="cs-CZ" dirty="0">
            <a:solidFill>
              <a:schemeClr val="tx1"/>
            </a:solidFill>
          </a:endParaRPr>
        </a:p>
      </dgm:t>
    </dgm:pt>
    <dgm:pt modelId="{98F0CA5A-2EDC-454E-821B-4590DED1CD54}" type="parTrans" cxnId="{FBD0D4D4-C1B0-430C-810F-10C99FEE406C}">
      <dgm:prSet/>
      <dgm:spPr/>
      <dgm:t>
        <a:bodyPr/>
        <a:lstStyle/>
        <a:p>
          <a:endParaRPr lang="cs-CZ"/>
        </a:p>
      </dgm:t>
    </dgm:pt>
    <dgm:pt modelId="{3944F1C9-AB03-4F96-A069-8F8BB87DC780}" type="sibTrans" cxnId="{FBD0D4D4-C1B0-430C-810F-10C99FEE406C}">
      <dgm:prSet/>
      <dgm:spPr/>
      <dgm:t>
        <a:bodyPr/>
        <a:lstStyle/>
        <a:p>
          <a:endParaRPr lang="cs-CZ"/>
        </a:p>
      </dgm:t>
    </dgm:pt>
    <dgm:pt modelId="{92A33C6C-52A1-4747-9139-453D0F817D45}">
      <dgm:prSet/>
      <dgm:spPr/>
      <dgm:t>
        <a:bodyPr/>
        <a:lstStyle/>
        <a:p>
          <a:r>
            <a:rPr lang="cs-CZ" b="0" dirty="0">
              <a:solidFill>
                <a:schemeClr val="tx1"/>
              </a:solidFill>
            </a:rPr>
            <a:t>Zaměstnanec je povinen čerpat nejdéle po 6 hodinách nepřetržité práce  </a:t>
          </a:r>
          <a:endParaRPr lang="cs-CZ" dirty="0">
            <a:solidFill>
              <a:schemeClr val="tx1"/>
            </a:solidFill>
          </a:endParaRPr>
        </a:p>
      </dgm:t>
    </dgm:pt>
    <dgm:pt modelId="{BBFF7990-09FA-41DA-A504-4F328E9DE209}" type="parTrans" cxnId="{57159F66-3A77-44B1-A236-48818B3E946E}">
      <dgm:prSet/>
      <dgm:spPr/>
      <dgm:t>
        <a:bodyPr/>
        <a:lstStyle/>
        <a:p>
          <a:endParaRPr lang="cs-CZ"/>
        </a:p>
      </dgm:t>
    </dgm:pt>
    <dgm:pt modelId="{062F8997-B44A-46E0-B94A-FBC1640BF24B}" type="sibTrans" cxnId="{57159F66-3A77-44B1-A236-48818B3E946E}">
      <dgm:prSet/>
      <dgm:spPr/>
      <dgm:t>
        <a:bodyPr/>
        <a:lstStyle/>
        <a:p>
          <a:endParaRPr lang="cs-CZ"/>
        </a:p>
      </dgm:t>
    </dgm:pt>
    <dgm:pt modelId="{9AD6592F-578E-4998-9E7F-8BC46D82C666}">
      <dgm:prSet/>
      <dgm:spPr/>
      <dgm:t>
        <a:bodyPr/>
        <a:lstStyle/>
        <a:p>
          <a:r>
            <a:rPr lang="cs-CZ" b="0"/>
            <a:t>Doba odpočinku</a:t>
          </a:r>
          <a:endParaRPr lang="cs-CZ"/>
        </a:p>
      </dgm:t>
    </dgm:pt>
    <dgm:pt modelId="{B36CFA4B-3B9F-417A-A988-24D062070250}" type="parTrans" cxnId="{0228A991-2352-4931-9486-AAA4DB7867D7}">
      <dgm:prSet/>
      <dgm:spPr/>
      <dgm:t>
        <a:bodyPr/>
        <a:lstStyle/>
        <a:p>
          <a:endParaRPr lang="cs-CZ"/>
        </a:p>
      </dgm:t>
    </dgm:pt>
    <dgm:pt modelId="{3D265500-3675-4E62-AA5C-A848175F4BB5}" type="sibTrans" cxnId="{0228A991-2352-4931-9486-AAA4DB7867D7}">
      <dgm:prSet/>
      <dgm:spPr/>
      <dgm:t>
        <a:bodyPr/>
        <a:lstStyle/>
        <a:p>
          <a:endParaRPr lang="cs-CZ"/>
        </a:p>
      </dgm:t>
    </dgm:pt>
    <dgm:pt modelId="{79A571B3-4E98-4E5F-BAF7-6045B9005C86}">
      <dgm:prSet/>
      <dgm:spPr/>
      <dgm:t>
        <a:bodyPr/>
        <a:lstStyle/>
        <a:p>
          <a:r>
            <a:rPr lang="cs-CZ" b="0" dirty="0">
              <a:solidFill>
                <a:schemeClr val="tx1"/>
              </a:solidFill>
            </a:rPr>
            <a:t>Mezi 2 směnami</a:t>
          </a:r>
          <a:endParaRPr lang="cs-CZ" dirty="0">
            <a:solidFill>
              <a:schemeClr val="tx1"/>
            </a:solidFill>
          </a:endParaRPr>
        </a:p>
      </dgm:t>
    </dgm:pt>
    <dgm:pt modelId="{FFF644FF-6F45-4458-BDFE-41F39DD38470}" type="parTrans" cxnId="{BE34DFBD-0197-4E86-8EF8-DF7B5D624BC3}">
      <dgm:prSet/>
      <dgm:spPr/>
      <dgm:t>
        <a:bodyPr/>
        <a:lstStyle/>
        <a:p>
          <a:endParaRPr lang="cs-CZ"/>
        </a:p>
      </dgm:t>
    </dgm:pt>
    <dgm:pt modelId="{6DC913A8-9924-43C7-8824-DB79F7C9AE95}" type="sibTrans" cxnId="{BE34DFBD-0197-4E86-8EF8-DF7B5D624BC3}">
      <dgm:prSet/>
      <dgm:spPr/>
      <dgm:t>
        <a:bodyPr/>
        <a:lstStyle/>
        <a:p>
          <a:endParaRPr lang="cs-CZ"/>
        </a:p>
      </dgm:t>
    </dgm:pt>
    <dgm:pt modelId="{6ED774A9-6DAA-4780-85C9-8BC44B9CDD0E}">
      <dgm:prSet/>
      <dgm:spPr/>
      <dgm:t>
        <a:bodyPr/>
        <a:lstStyle/>
        <a:p>
          <a:r>
            <a:rPr lang="cs-CZ" b="0" dirty="0">
              <a:solidFill>
                <a:schemeClr val="tx1"/>
              </a:solidFill>
            </a:rPr>
            <a:t>Alespoň 11 hodin v kuse</a:t>
          </a:r>
          <a:endParaRPr lang="cs-CZ" dirty="0">
            <a:solidFill>
              <a:schemeClr val="tx1"/>
            </a:solidFill>
          </a:endParaRPr>
        </a:p>
      </dgm:t>
    </dgm:pt>
    <dgm:pt modelId="{BE543B1B-04E9-4AFC-BE97-0B43936B39D6}" type="parTrans" cxnId="{76FFCF7B-BA4E-472C-8EB8-142045213D29}">
      <dgm:prSet/>
      <dgm:spPr/>
      <dgm:t>
        <a:bodyPr/>
        <a:lstStyle/>
        <a:p>
          <a:endParaRPr lang="cs-CZ"/>
        </a:p>
      </dgm:t>
    </dgm:pt>
    <dgm:pt modelId="{5BD5DA3D-CB3B-44A9-8290-4862AA9462FD}" type="sibTrans" cxnId="{76FFCF7B-BA4E-472C-8EB8-142045213D29}">
      <dgm:prSet/>
      <dgm:spPr/>
      <dgm:t>
        <a:bodyPr/>
        <a:lstStyle/>
        <a:p>
          <a:endParaRPr lang="cs-CZ"/>
        </a:p>
      </dgm:t>
    </dgm:pt>
    <dgm:pt modelId="{956E38B6-EAFB-422F-9153-C93C884401E5}">
      <dgm:prSet/>
      <dgm:spPr/>
      <dgm:t>
        <a:bodyPr/>
        <a:lstStyle/>
        <a:p>
          <a:r>
            <a:rPr lang="cs-CZ" b="0" dirty="0">
              <a:solidFill>
                <a:schemeClr val="tx1"/>
              </a:solidFill>
            </a:rPr>
            <a:t>V některých případech může být zkrácen až na 8 hodin</a:t>
          </a:r>
          <a:endParaRPr lang="cs-CZ" dirty="0">
            <a:solidFill>
              <a:schemeClr val="tx1"/>
            </a:solidFill>
          </a:endParaRPr>
        </a:p>
      </dgm:t>
    </dgm:pt>
    <dgm:pt modelId="{4F1755C6-BA9B-4377-9314-6BC9635E7849}" type="parTrans" cxnId="{153AE82A-E779-428B-8789-EA295851998B}">
      <dgm:prSet/>
      <dgm:spPr/>
      <dgm:t>
        <a:bodyPr/>
        <a:lstStyle/>
        <a:p>
          <a:endParaRPr lang="cs-CZ"/>
        </a:p>
      </dgm:t>
    </dgm:pt>
    <dgm:pt modelId="{F79B9478-7410-4FA7-A81D-A8E074604DC6}" type="sibTrans" cxnId="{153AE82A-E779-428B-8789-EA295851998B}">
      <dgm:prSet/>
      <dgm:spPr/>
      <dgm:t>
        <a:bodyPr/>
        <a:lstStyle/>
        <a:p>
          <a:endParaRPr lang="cs-CZ"/>
        </a:p>
      </dgm:t>
    </dgm:pt>
    <dgm:pt modelId="{79D7C144-DD6D-45C6-8749-9410E5E9EAB1}">
      <dgm:prSet/>
      <dgm:spPr/>
      <dgm:t>
        <a:bodyPr/>
        <a:lstStyle/>
        <a:p>
          <a:r>
            <a:rPr lang="cs-CZ" b="0" dirty="0">
              <a:solidFill>
                <a:schemeClr val="tx1"/>
              </a:solidFill>
            </a:rPr>
            <a:t>Nepřetržitý odpočinek alespoň jednou za týden musí trvat alespoň 35 hodin.</a:t>
          </a:r>
          <a:endParaRPr lang="cs-CZ" dirty="0">
            <a:solidFill>
              <a:schemeClr val="tx1"/>
            </a:solidFill>
          </a:endParaRPr>
        </a:p>
      </dgm:t>
    </dgm:pt>
    <dgm:pt modelId="{EB619E28-6884-4101-9C07-06979B001BAC}" type="parTrans" cxnId="{C04CB977-FE81-4C30-9932-4CAB3FDE7029}">
      <dgm:prSet/>
      <dgm:spPr/>
      <dgm:t>
        <a:bodyPr/>
        <a:lstStyle/>
        <a:p>
          <a:endParaRPr lang="cs-CZ"/>
        </a:p>
      </dgm:t>
    </dgm:pt>
    <dgm:pt modelId="{A92DB76C-25C6-4FFB-BC56-32D4A33AEED0}" type="sibTrans" cxnId="{C04CB977-FE81-4C30-9932-4CAB3FDE7029}">
      <dgm:prSet/>
      <dgm:spPr/>
      <dgm:t>
        <a:bodyPr/>
        <a:lstStyle/>
        <a:p>
          <a:endParaRPr lang="cs-CZ"/>
        </a:p>
      </dgm:t>
    </dgm:pt>
    <dgm:pt modelId="{61833542-CC72-4C63-BB4D-25118646F2B9}">
      <dgm:prSet/>
      <dgm:spPr/>
      <dgm:t>
        <a:bodyPr/>
        <a:lstStyle/>
        <a:p>
          <a:r>
            <a:rPr lang="cs-CZ" dirty="0">
              <a:solidFill>
                <a:schemeClr val="tx1"/>
              </a:solidFill>
            </a:rPr>
            <a:t>Nárok na ni vzniká po 4 hodinách nepřetržité práce</a:t>
          </a:r>
        </a:p>
      </dgm:t>
    </dgm:pt>
    <dgm:pt modelId="{60838B51-4EB4-488F-BE31-F270443CE592}" type="parTrans" cxnId="{DEE3623A-B121-4042-8DFD-D8A9A3ACA9A4}">
      <dgm:prSet/>
      <dgm:spPr/>
    </dgm:pt>
    <dgm:pt modelId="{D62FF671-ADBE-4857-932D-ADC5CB1FF929}" type="sibTrans" cxnId="{DEE3623A-B121-4042-8DFD-D8A9A3ACA9A4}">
      <dgm:prSet/>
      <dgm:spPr/>
    </dgm:pt>
    <dgm:pt modelId="{19CD1E58-8F7B-45A6-8BB7-907A563D0812}" type="pres">
      <dgm:prSet presAssocID="{289F1D0D-DF98-488D-A9D6-06606EE7F9A6}" presName="Name0" presStyleCnt="0">
        <dgm:presLayoutVars>
          <dgm:dir/>
          <dgm:animLvl val="lvl"/>
          <dgm:resizeHandles val="exact"/>
        </dgm:presLayoutVars>
      </dgm:prSet>
      <dgm:spPr/>
    </dgm:pt>
    <dgm:pt modelId="{EB8797F8-2514-4808-9F86-69F523291B52}" type="pres">
      <dgm:prSet presAssocID="{0C37EE54-3F7F-424F-AFE9-09884CA60AC8}" presName="composite" presStyleCnt="0"/>
      <dgm:spPr/>
    </dgm:pt>
    <dgm:pt modelId="{D3E8D8D1-BC4C-4D40-B32A-FDE37FB728B4}" type="pres">
      <dgm:prSet presAssocID="{0C37EE54-3F7F-424F-AFE9-09884CA60AC8}" presName="parTx" presStyleLbl="alignNode1" presStyleIdx="0" presStyleCnt="2">
        <dgm:presLayoutVars>
          <dgm:chMax val="0"/>
          <dgm:chPref val="0"/>
          <dgm:bulletEnabled val="1"/>
        </dgm:presLayoutVars>
      </dgm:prSet>
      <dgm:spPr/>
    </dgm:pt>
    <dgm:pt modelId="{24E3F807-E5D6-489D-B0CC-F3783189A023}" type="pres">
      <dgm:prSet presAssocID="{0C37EE54-3F7F-424F-AFE9-09884CA60AC8}" presName="desTx" presStyleLbl="alignAccFollowNode1" presStyleIdx="0" presStyleCnt="2">
        <dgm:presLayoutVars>
          <dgm:bulletEnabled val="1"/>
        </dgm:presLayoutVars>
      </dgm:prSet>
      <dgm:spPr/>
    </dgm:pt>
    <dgm:pt modelId="{B08940DB-C854-480A-9A01-90160BF09838}" type="pres">
      <dgm:prSet presAssocID="{ACBBB752-FF8D-49E3-98AD-B416558A6B9F}" presName="space" presStyleCnt="0"/>
      <dgm:spPr/>
    </dgm:pt>
    <dgm:pt modelId="{7DB04EB2-05C2-486D-AA96-A9BED00D0F81}" type="pres">
      <dgm:prSet presAssocID="{9AD6592F-578E-4998-9E7F-8BC46D82C666}" presName="composite" presStyleCnt="0"/>
      <dgm:spPr/>
    </dgm:pt>
    <dgm:pt modelId="{34D61FF5-6AE0-4A01-828C-9869F7812745}" type="pres">
      <dgm:prSet presAssocID="{9AD6592F-578E-4998-9E7F-8BC46D82C666}" presName="parTx" presStyleLbl="alignNode1" presStyleIdx="1" presStyleCnt="2">
        <dgm:presLayoutVars>
          <dgm:chMax val="0"/>
          <dgm:chPref val="0"/>
          <dgm:bulletEnabled val="1"/>
        </dgm:presLayoutVars>
      </dgm:prSet>
      <dgm:spPr/>
    </dgm:pt>
    <dgm:pt modelId="{22805496-B6F1-49F7-A04B-AF30AF47D890}" type="pres">
      <dgm:prSet presAssocID="{9AD6592F-578E-4998-9E7F-8BC46D82C666}" presName="desTx" presStyleLbl="alignAccFollowNode1" presStyleIdx="1" presStyleCnt="2">
        <dgm:presLayoutVars>
          <dgm:bulletEnabled val="1"/>
        </dgm:presLayoutVars>
      </dgm:prSet>
      <dgm:spPr/>
    </dgm:pt>
  </dgm:ptLst>
  <dgm:cxnLst>
    <dgm:cxn modelId="{6C7BFB02-E6E9-489C-91B8-727CE6C2A1ED}" type="presOf" srcId="{79D7C144-DD6D-45C6-8749-9410E5E9EAB1}" destId="{22805496-B6F1-49F7-A04B-AF30AF47D890}" srcOrd="0" destOrd="3" presId="urn:microsoft.com/office/officeart/2005/8/layout/hList1"/>
    <dgm:cxn modelId="{153AE82A-E779-428B-8789-EA295851998B}" srcId="{9AD6592F-578E-4998-9E7F-8BC46D82C666}" destId="{956E38B6-EAFB-422F-9153-C93C884401E5}" srcOrd="2" destOrd="0" parTransId="{4F1755C6-BA9B-4377-9314-6BC9635E7849}" sibTransId="{F79B9478-7410-4FA7-A81D-A8E074604DC6}"/>
    <dgm:cxn modelId="{772E8A35-B42C-450D-A3EA-A405CE6FF502}" type="presOf" srcId="{61833542-CC72-4C63-BB4D-25118646F2B9}" destId="{24E3F807-E5D6-489D-B0CC-F3783189A023}" srcOrd="0" destOrd="1" presId="urn:microsoft.com/office/officeart/2005/8/layout/hList1"/>
    <dgm:cxn modelId="{DEE3623A-B121-4042-8DFD-D8A9A3ACA9A4}" srcId="{0C37EE54-3F7F-424F-AFE9-09884CA60AC8}" destId="{61833542-CC72-4C63-BB4D-25118646F2B9}" srcOrd="1" destOrd="0" parTransId="{60838B51-4EB4-488F-BE31-F270443CE592}" sibTransId="{D62FF671-ADBE-4857-932D-ADC5CB1FF929}"/>
    <dgm:cxn modelId="{CFBB9E3B-4FE8-49A7-8424-536DC5660167}" type="presOf" srcId="{92A33C6C-52A1-4747-9139-453D0F817D45}" destId="{24E3F807-E5D6-489D-B0CC-F3783189A023}" srcOrd="0" destOrd="2" presId="urn:microsoft.com/office/officeart/2005/8/layout/hList1"/>
    <dgm:cxn modelId="{57159F66-3A77-44B1-A236-48818B3E946E}" srcId="{0C37EE54-3F7F-424F-AFE9-09884CA60AC8}" destId="{92A33C6C-52A1-4747-9139-453D0F817D45}" srcOrd="2" destOrd="0" parTransId="{BBFF7990-09FA-41DA-A504-4F328E9DE209}" sibTransId="{062F8997-B44A-46E0-B94A-FBC1640BF24B}"/>
    <dgm:cxn modelId="{F6B4E96D-6C99-438D-BA60-6C0C9D464034}" type="presOf" srcId="{6ED774A9-6DAA-4780-85C9-8BC44B9CDD0E}" destId="{22805496-B6F1-49F7-A04B-AF30AF47D890}" srcOrd="0" destOrd="1" presId="urn:microsoft.com/office/officeart/2005/8/layout/hList1"/>
    <dgm:cxn modelId="{6F1CBA50-520E-4529-BE71-295B91BAD230}" srcId="{289F1D0D-DF98-488D-A9D6-06606EE7F9A6}" destId="{0C37EE54-3F7F-424F-AFE9-09884CA60AC8}" srcOrd="0" destOrd="0" parTransId="{4D1A93E2-D8C1-4118-B834-AF42C5344306}" sibTransId="{ACBBB752-FF8D-49E3-98AD-B416558A6B9F}"/>
    <dgm:cxn modelId="{95A6A851-7C7E-4D27-A4C0-028BE436F574}" type="presOf" srcId="{9AD6592F-578E-4998-9E7F-8BC46D82C666}" destId="{34D61FF5-6AE0-4A01-828C-9869F7812745}" srcOrd="0" destOrd="0" presId="urn:microsoft.com/office/officeart/2005/8/layout/hList1"/>
    <dgm:cxn modelId="{C04CB977-FE81-4C30-9932-4CAB3FDE7029}" srcId="{9AD6592F-578E-4998-9E7F-8BC46D82C666}" destId="{79D7C144-DD6D-45C6-8749-9410E5E9EAB1}" srcOrd="3" destOrd="0" parTransId="{EB619E28-6884-4101-9C07-06979B001BAC}" sibTransId="{A92DB76C-25C6-4FFB-BC56-32D4A33AEED0}"/>
    <dgm:cxn modelId="{531C1F58-9846-4B0F-BF9E-E14034AC122A}" type="presOf" srcId="{4CA4ACB3-111F-4E30-8EE8-C9427D828FD8}" destId="{24E3F807-E5D6-489D-B0CC-F3783189A023}" srcOrd="0" destOrd="0" presId="urn:microsoft.com/office/officeart/2005/8/layout/hList1"/>
    <dgm:cxn modelId="{76FFCF7B-BA4E-472C-8EB8-142045213D29}" srcId="{9AD6592F-578E-4998-9E7F-8BC46D82C666}" destId="{6ED774A9-6DAA-4780-85C9-8BC44B9CDD0E}" srcOrd="1" destOrd="0" parTransId="{BE543B1B-04E9-4AFC-BE97-0B43936B39D6}" sibTransId="{5BD5DA3D-CB3B-44A9-8290-4862AA9462FD}"/>
    <dgm:cxn modelId="{0228A991-2352-4931-9486-AAA4DB7867D7}" srcId="{289F1D0D-DF98-488D-A9D6-06606EE7F9A6}" destId="{9AD6592F-578E-4998-9E7F-8BC46D82C666}" srcOrd="1" destOrd="0" parTransId="{B36CFA4B-3B9F-417A-A988-24D062070250}" sibTransId="{3D265500-3675-4E62-AA5C-A848175F4BB5}"/>
    <dgm:cxn modelId="{BE81C9A8-6D8F-4B6A-8A7B-E3D2C6E2F916}" type="presOf" srcId="{0C37EE54-3F7F-424F-AFE9-09884CA60AC8}" destId="{D3E8D8D1-BC4C-4D40-B32A-FDE37FB728B4}" srcOrd="0" destOrd="0" presId="urn:microsoft.com/office/officeart/2005/8/layout/hList1"/>
    <dgm:cxn modelId="{16C5DABA-D5C9-4F2F-85B1-41F4207710D8}" type="presOf" srcId="{289F1D0D-DF98-488D-A9D6-06606EE7F9A6}" destId="{19CD1E58-8F7B-45A6-8BB7-907A563D0812}" srcOrd="0" destOrd="0" presId="urn:microsoft.com/office/officeart/2005/8/layout/hList1"/>
    <dgm:cxn modelId="{97C3EDBC-DF0B-4323-9622-DB3413F1961C}" type="presOf" srcId="{79A571B3-4E98-4E5F-BAF7-6045B9005C86}" destId="{22805496-B6F1-49F7-A04B-AF30AF47D890}" srcOrd="0" destOrd="0" presId="urn:microsoft.com/office/officeart/2005/8/layout/hList1"/>
    <dgm:cxn modelId="{BE34DFBD-0197-4E86-8EF8-DF7B5D624BC3}" srcId="{9AD6592F-578E-4998-9E7F-8BC46D82C666}" destId="{79A571B3-4E98-4E5F-BAF7-6045B9005C86}" srcOrd="0" destOrd="0" parTransId="{FFF644FF-6F45-4458-BDFE-41F39DD38470}" sibTransId="{6DC913A8-9924-43C7-8824-DB79F7C9AE95}"/>
    <dgm:cxn modelId="{FBD0D4D4-C1B0-430C-810F-10C99FEE406C}" srcId="{0C37EE54-3F7F-424F-AFE9-09884CA60AC8}" destId="{4CA4ACB3-111F-4E30-8EE8-C9427D828FD8}" srcOrd="0" destOrd="0" parTransId="{98F0CA5A-2EDC-454E-821B-4590DED1CD54}" sibTransId="{3944F1C9-AB03-4F96-A069-8F8BB87DC780}"/>
    <dgm:cxn modelId="{479C1FEC-0A3A-46F6-BCEA-AB2CC8B46D43}" type="presOf" srcId="{956E38B6-EAFB-422F-9153-C93C884401E5}" destId="{22805496-B6F1-49F7-A04B-AF30AF47D890}" srcOrd="0" destOrd="2" presId="urn:microsoft.com/office/officeart/2005/8/layout/hList1"/>
    <dgm:cxn modelId="{5B01AFDC-91BD-4308-BA8E-B2020EC2D0A3}" type="presParOf" srcId="{19CD1E58-8F7B-45A6-8BB7-907A563D0812}" destId="{EB8797F8-2514-4808-9F86-69F523291B52}" srcOrd="0" destOrd="0" presId="urn:microsoft.com/office/officeart/2005/8/layout/hList1"/>
    <dgm:cxn modelId="{DCD85B91-B35B-4537-BEB6-CE8A0F2CC708}" type="presParOf" srcId="{EB8797F8-2514-4808-9F86-69F523291B52}" destId="{D3E8D8D1-BC4C-4D40-B32A-FDE37FB728B4}" srcOrd="0" destOrd="0" presId="urn:microsoft.com/office/officeart/2005/8/layout/hList1"/>
    <dgm:cxn modelId="{C7340B6A-6EA4-4034-B6BE-FADFB33101FF}" type="presParOf" srcId="{EB8797F8-2514-4808-9F86-69F523291B52}" destId="{24E3F807-E5D6-489D-B0CC-F3783189A023}" srcOrd="1" destOrd="0" presId="urn:microsoft.com/office/officeart/2005/8/layout/hList1"/>
    <dgm:cxn modelId="{FFB2DED6-E721-468A-875A-F741F7AF7819}" type="presParOf" srcId="{19CD1E58-8F7B-45A6-8BB7-907A563D0812}" destId="{B08940DB-C854-480A-9A01-90160BF09838}" srcOrd="1" destOrd="0" presId="urn:microsoft.com/office/officeart/2005/8/layout/hList1"/>
    <dgm:cxn modelId="{9F2E6C24-F6A3-4B95-A03C-286C2C6FDA29}" type="presParOf" srcId="{19CD1E58-8F7B-45A6-8BB7-907A563D0812}" destId="{7DB04EB2-05C2-486D-AA96-A9BED00D0F81}" srcOrd="2" destOrd="0" presId="urn:microsoft.com/office/officeart/2005/8/layout/hList1"/>
    <dgm:cxn modelId="{44509A4B-BB71-4929-8BFB-C7F5445A8DF0}" type="presParOf" srcId="{7DB04EB2-05C2-486D-AA96-A9BED00D0F81}" destId="{34D61FF5-6AE0-4A01-828C-9869F7812745}" srcOrd="0" destOrd="0" presId="urn:microsoft.com/office/officeart/2005/8/layout/hList1"/>
    <dgm:cxn modelId="{36CD2064-11CC-4532-A2D8-CDBC1E5A232E}" type="presParOf" srcId="{7DB04EB2-05C2-486D-AA96-A9BED00D0F81}" destId="{22805496-B6F1-49F7-A04B-AF30AF47D89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FED0F66-C6F6-4252-9FD9-697558EBE20D}"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63F980E0-6F82-4317-93B3-37B74C8BA969}">
      <dgm:prSet/>
      <dgm:spPr/>
      <dgm:t>
        <a:bodyPr/>
        <a:lstStyle/>
        <a:p>
          <a:pPr algn="l"/>
          <a:r>
            <a:rPr lang="cs-CZ" b="0" dirty="0"/>
            <a:t>Práci ve dnech pracovního klidu může zaměstnavatel nařídit jen výjimečně.</a:t>
          </a:r>
          <a:endParaRPr lang="cs-CZ" dirty="0"/>
        </a:p>
      </dgm:t>
    </dgm:pt>
    <dgm:pt modelId="{E21E7283-B93B-4616-A748-FCE4C4A4DC3C}" type="parTrans" cxnId="{69945E09-665B-4C00-B3F0-18185B675438}">
      <dgm:prSet/>
      <dgm:spPr/>
      <dgm:t>
        <a:bodyPr/>
        <a:lstStyle/>
        <a:p>
          <a:endParaRPr lang="cs-CZ"/>
        </a:p>
      </dgm:t>
    </dgm:pt>
    <dgm:pt modelId="{99457272-24AA-43ED-98B5-C7A3EFB6E34E}" type="sibTrans" cxnId="{69945E09-665B-4C00-B3F0-18185B675438}">
      <dgm:prSet/>
      <dgm:spPr/>
      <dgm:t>
        <a:bodyPr/>
        <a:lstStyle/>
        <a:p>
          <a:endParaRPr lang="cs-CZ"/>
        </a:p>
      </dgm:t>
    </dgm:pt>
    <dgm:pt modelId="{5593240D-7A94-4442-A702-C294B355E4B3}">
      <dgm:prSet/>
      <dgm:spPr/>
      <dgm:t>
        <a:bodyPr/>
        <a:lstStyle/>
        <a:p>
          <a:r>
            <a:rPr lang="cs-CZ" b="0" dirty="0"/>
            <a:t>Neplatí u práce nutné se zřetelem na uspokojování životních, </a:t>
          </a:r>
          <a:r>
            <a:rPr lang="cs-CZ" b="1" u="sng" dirty="0"/>
            <a:t>zdravotních</a:t>
          </a:r>
          <a:r>
            <a:rPr lang="cs-CZ" b="0" dirty="0"/>
            <a:t>, vzdělávacích, kulturních, tělovýchovných a sportovních potřeb obyvatelstva,</a:t>
          </a:r>
          <a:endParaRPr lang="cs-CZ" dirty="0"/>
        </a:p>
      </dgm:t>
    </dgm:pt>
    <dgm:pt modelId="{4C28634C-BED4-4604-911A-F9A551E9BD97}" type="parTrans" cxnId="{7F648271-8E99-4BCE-AA06-936837A7F5C7}">
      <dgm:prSet/>
      <dgm:spPr/>
      <dgm:t>
        <a:bodyPr/>
        <a:lstStyle/>
        <a:p>
          <a:endParaRPr lang="cs-CZ"/>
        </a:p>
      </dgm:t>
    </dgm:pt>
    <dgm:pt modelId="{B46D7DBE-23EA-4A8E-821E-C34E97223942}" type="sibTrans" cxnId="{7F648271-8E99-4BCE-AA06-936837A7F5C7}">
      <dgm:prSet/>
      <dgm:spPr/>
      <dgm:t>
        <a:bodyPr/>
        <a:lstStyle/>
        <a:p>
          <a:endParaRPr lang="cs-CZ"/>
        </a:p>
      </dgm:t>
    </dgm:pt>
    <dgm:pt modelId="{DAE69BC1-8425-45A4-A924-271A5D648FB1}" type="pres">
      <dgm:prSet presAssocID="{0FED0F66-C6F6-4252-9FD9-697558EBE20D}" presName="linear" presStyleCnt="0">
        <dgm:presLayoutVars>
          <dgm:animLvl val="lvl"/>
          <dgm:resizeHandles val="exact"/>
        </dgm:presLayoutVars>
      </dgm:prSet>
      <dgm:spPr/>
    </dgm:pt>
    <dgm:pt modelId="{6024DF0A-15B3-49B3-846F-59F8651A62E3}" type="pres">
      <dgm:prSet presAssocID="{63F980E0-6F82-4317-93B3-37B74C8BA969}" presName="parentText" presStyleLbl="node1" presStyleIdx="0" presStyleCnt="2">
        <dgm:presLayoutVars>
          <dgm:chMax val="0"/>
          <dgm:bulletEnabled val="1"/>
        </dgm:presLayoutVars>
      </dgm:prSet>
      <dgm:spPr/>
    </dgm:pt>
    <dgm:pt modelId="{2554C3F6-4B4C-4916-9509-24D8E208D8E3}" type="pres">
      <dgm:prSet presAssocID="{99457272-24AA-43ED-98B5-C7A3EFB6E34E}" presName="spacer" presStyleCnt="0"/>
      <dgm:spPr/>
    </dgm:pt>
    <dgm:pt modelId="{E9457C31-7768-4CE5-94A8-CB75B7BBAD35}" type="pres">
      <dgm:prSet presAssocID="{5593240D-7A94-4442-A702-C294B355E4B3}" presName="parentText" presStyleLbl="node1" presStyleIdx="1" presStyleCnt="2">
        <dgm:presLayoutVars>
          <dgm:chMax val="0"/>
          <dgm:bulletEnabled val="1"/>
        </dgm:presLayoutVars>
      </dgm:prSet>
      <dgm:spPr/>
    </dgm:pt>
  </dgm:ptLst>
  <dgm:cxnLst>
    <dgm:cxn modelId="{69945E09-665B-4C00-B3F0-18185B675438}" srcId="{0FED0F66-C6F6-4252-9FD9-697558EBE20D}" destId="{63F980E0-6F82-4317-93B3-37B74C8BA969}" srcOrd="0" destOrd="0" parTransId="{E21E7283-B93B-4616-A748-FCE4C4A4DC3C}" sibTransId="{99457272-24AA-43ED-98B5-C7A3EFB6E34E}"/>
    <dgm:cxn modelId="{DA206B14-4D66-4128-AB29-AB5DF5630FB2}" type="presOf" srcId="{5593240D-7A94-4442-A702-C294B355E4B3}" destId="{E9457C31-7768-4CE5-94A8-CB75B7BBAD35}" srcOrd="0" destOrd="0" presId="urn:microsoft.com/office/officeart/2005/8/layout/vList2"/>
    <dgm:cxn modelId="{7F648271-8E99-4BCE-AA06-936837A7F5C7}" srcId="{0FED0F66-C6F6-4252-9FD9-697558EBE20D}" destId="{5593240D-7A94-4442-A702-C294B355E4B3}" srcOrd="1" destOrd="0" parTransId="{4C28634C-BED4-4604-911A-F9A551E9BD97}" sibTransId="{B46D7DBE-23EA-4A8E-821E-C34E97223942}"/>
    <dgm:cxn modelId="{2C26C4AB-6CDC-4709-A9A4-F30A12A8102B}" type="presOf" srcId="{63F980E0-6F82-4317-93B3-37B74C8BA969}" destId="{6024DF0A-15B3-49B3-846F-59F8651A62E3}" srcOrd="0" destOrd="0" presId="urn:microsoft.com/office/officeart/2005/8/layout/vList2"/>
    <dgm:cxn modelId="{8476ADC8-A26D-40FA-9E37-F44A24640714}" type="presOf" srcId="{0FED0F66-C6F6-4252-9FD9-697558EBE20D}" destId="{DAE69BC1-8425-45A4-A924-271A5D648FB1}" srcOrd="0" destOrd="0" presId="urn:microsoft.com/office/officeart/2005/8/layout/vList2"/>
    <dgm:cxn modelId="{1B2F1A89-8237-4D08-990E-56272877448B}" type="presParOf" srcId="{DAE69BC1-8425-45A4-A924-271A5D648FB1}" destId="{6024DF0A-15B3-49B3-846F-59F8651A62E3}" srcOrd="0" destOrd="0" presId="urn:microsoft.com/office/officeart/2005/8/layout/vList2"/>
    <dgm:cxn modelId="{07A05A07-2533-48F4-9DDF-CE97047A3B2C}" type="presParOf" srcId="{DAE69BC1-8425-45A4-A924-271A5D648FB1}" destId="{2554C3F6-4B4C-4916-9509-24D8E208D8E3}" srcOrd="1" destOrd="0" presId="urn:microsoft.com/office/officeart/2005/8/layout/vList2"/>
    <dgm:cxn modelId="{A1F3A162-4AE4-4D1D-BD6D-7212AA04C6DC}" type="presParOf" srcId="{DAE69BC1-8425-45A4-A924-271A5D648FB1}" destId="{E9457C31-7768-4CE5-94A8-CB75B7BBAD3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D5B16A27-2EF7-41E6-96A7-C8E28447E436}"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06F778D8-25DB-48AB-8554-871BD3666783}">
      <dgm:prSet/>
      <dgm:spPr/>
      <dgm:t>
        <a:bodyPr/>
        <a:lstStyle/>
        <a:p>
          <a:r>
            <a:rPr lang="cs-CZ" b="0" dirty="0"/>
            <a:t>Práci přesčas je možné konat jen </a:t>
          </a:r>
          <a:r>
            <a:rPr lang="cs-CZ" b="1" dirty="0"/>
            <a:t>výjimečně</a:t>
          </a:r>
          <a:r>
            <a:rPr lang="cs-CZ" b="0" dirty="0"/>
            <a:t>.</a:t>
          </a:r>
          <a:endParaRPr lang="cs-CZ" dirty="0"/>
        </a:p>
      </dgm:t>
    </dgm:pt>
    <dgm:pt modelId="{06E2CA17-B999-41A1-BA82-6545EA71C304}" type="parTrans" cxnId="{9B086BEA-5FBA-4DF9-802E-23D5E5212C96}">
      <dgm:prSet/>
      <dgm:spPr/>
      <dgm:t>
        <a:bodyPr/>
        <a:lstStyle/>
        <a:p>
          <a:endParaRPr lang="cs-CZ"/>
        </a:p>
      </dgm:t>
    </dgm:pt>
    <dgm:pt modelId="{5A003366-7A6D-4DD5-A327-8423799A6F85}" type="sibTrans" cxnId="{9B086BEA-5FBA-4DF9-802E-23D5E5212C96}">
      <dgm:prSet/>
      <dgm:spPr/>
      <dgm:t>
        <a:bodyPr/>
        <a:lstStyle/>
        <a:p>
          <a:endParaRPr lang="cs-CZ"/>
        </a:p>
      </dgm:t>
    </dgm:pt>
    <dgm:pt modelId="{80CC4689-8077-4BBD-A332-BBEFE6982CCB}">
      <dgm:prSet/>
      <dgm:spPr/>
      <dgm:t>
        <a:bodyPr/>
        <a:lstStyle/>
        <a:p>
          <a:r>
            <a:rPr lang="cs-CZ" b="0" dirty="0"/>
            <a:t>Práci přesčas může zaměstnavatel zaměstnanci nařídit</a:t>
          </a:r>
          <a:r>
            <a:rPr lang="cs-CZ" b="1" dirty="0"/>
            <a:t> jen z vážných provozních důvodů</a:t>
          </a:r>
          <a:r>
            <a:rPr lang="cs-CZ" b="0" dirty="0"/>
            <a:t>, a to </a:t>
          </a:r>
          <a:r>
            <a:rPr lang="cs-CZ" b="1" dirty="0"/>
            <a:t>i na dobu nepřetržitého odpočinku </a:t>
          </a:r>
          <a:r>
            <a:rPr lang="cs-CZ" b="0" dirty="0"/>
            <a:t>mezi dvěma směnami,</a:t>
          </a:r>
          <a:endParaRPr lang="cs-CZ" dirty="0"/>
        </a:p>
      </dgm:t>
    </dgm:pt>
    <dgm:pt modelId="{D517D9D9-3A23-4CD2-B602-23C2121AA83A}" type="parTrans" cxnId="{0854A2B8-2E90-4CDE-990E-C7D40F9AB137}">
      <dgm:prSet/>
      <dgm:spPr/>
      <dgm:t>
        <a:bodyPr/>
        <a:lstStyle/>
        <a:p>
          <a:endParaRPr lang="cs-CZ"/>
        </a:p>
      </dgm:t>
    </dgm:pt>
    <dgm:pt modelId="{9397CB72-F3DB-4719-8837-6B93B3E3E58D}" type="sibTrans" cxnId="{0854A2B8-2E90-4CDE-990E-C7D40F9AB137}">
      <dgm:prSet/>
      <dgm:spPr/>
      <dgm:t>
        <a:bodyPr/>
        <a:lstStyle/>
        <a:p>
          <a:endParaRPr lang="cs-CZ"/>
        </a:p>
      </dgm:t>
    </dgm:pt>
    <dgm:pt modelId="{99F9182E-D5DA-4293-83B5-979A7D25B7B3}">
      <dgm:prSet/>
      <dgm:spPr/>
      <dgm:t>
        <a:bodyPr/>
        <a:lstStyle/>
        <a:p>
          <a:r>
            <a:rPr lang="cs-CZ" b="0" dirty="0"/>
            <a:t>Nařízená práce přesčas </a:t>
          </a:r>
          <a:r>
            <a:rPr lang="cs-CZ" b="1" dirty="0"/>
            <a:t>nesmí u zaměstnance činit více než 8 hodin v jednotlivých týdnech </a:t>
          </a:r>
          <a:r>
            <a:rPr lang="cs-CZ" b="0" dirty="0"/>
            <a:t>a </a:t>
          </a:r>
          <a:r>
            <a:rPr lang="cs-CZ" b="1" dirty="0"/>
            <a:t>150 hodin v kalendářním roce</a:t>
          </a:r>
          <a:r>
            <a:rPr lang="cs-CZ" b="0" dirty="0"/>
            <a:t>.</a:t>
          </a:r>
          <a:endParaRPr lang="cs-CZ" dirty="0"/>
        </a:p>
      </dgm:t>
    </dgm:pt>
    <dgm:pt modelId="{5BC69ADD-7A0B-42CE-B4BF-F51F5C80A81C}" type="parTrans" cxnId="{D909C130-49E5-4F98-A8D3-00CC0F17AA01}">
      <dgm:prSet/>
      <dgm:spPr/>
      <dgm:t>
        <a:bodyPr/>
        <a:lstStyle/>
        <a:p>
          <a:endParaRPr lang="cs-CZ"/>
        </a:p>
      </dgm:t>
    </dgm:pt>
    <dgm:pt modelId="{BDAD55BF-D2CF-4470-86C4-0E09B7E1C4EA}" type="sibTrans" cxnId="{D909C130-49E5-4F98-A8D3-00CC0F17AA01}">
      <dgm:prSet/>
      <dgm:spPr/>
      <dgm:t>
        <a:bodyPr/>
        <a:lstStyle/>
        <a:p>
          <a:endParaRPr lang="cs-CZ"/>
        </a:p>
      </dgm:t>
    </dgm:pt>
    <dgm:pt modelId="{92584EA7-EF53-41EA-9B8D-A722F97D9C71}" type="pres">
      <dgm:prSet presAssocID="{D5B16A27-2EF7-41E6-96A7-C8E28447E436}" presName="linear" presStyleCnt="0">
        <dgm:presLayoutVars>
          <dgm:animLvl val="lvl"/>
          <dgm:resizeHandles val="exact"/>
        </dgm:presLayoutVars>
      </dgm:prSet>
      <dgm:spPr/>
    </dgm:pt>
    <dgm:pt modelId="{4364AAFA-F82E-4882-B446-36E30B49A01A}" type="pres">
      <dgm:prSet presAssocID="{06F778D8-25DB-48AB-8554-871BD3666783}" presName="parentText" presStyleLbl="node1" presStyleIdx="0" presStyleCnt="3">
        <dgm:presLayoutVars>
          <dgm:chMax val="0"/>
          <dgm:bulletEnabled val="1"/>
        </dgm:presLayoutVars>
      </dgm:prSet>
      <dgm:spPr/>
    </dgm:pt>
    <dgm:pt modelId="{3AAC547F-396F-4C79-9C56-A6452EB160C4}" type="pres">
      <dgm:prSet presAssocID="{5A003366-7A6D-4DD5-A327-8423799A6F85}" presName="spacer" presStyleCnt="0"/>
      <dgm:spPr/>
    </dgm:pt>
    <dgm:pt modelId="{4384A076-12B4-45F3-8CB6-728670EED22E}" type="pres">
      <dgm:prSet presAssocID="{80CC4689-8077-4BBD-A332-BBEFE6982CCB}" presName="parentText" presStyleLbl="node1" presStyleIdx="1" presStyleCnt="3">
        <dgm:presLayoutVars>
          <dgm:chMax val="0"/>
          <dgm:bulletEnabled val="1"/>
        </dgm:presLayoutVars>
      </dgm:prSet>
      <dgm:spPr/>
    </dgm:pt>
    <dgm:pt modelId="{CEA20DAC-9CDA-429A-AE34-9BFF0A19C13B}" type="pres">
      <dgm:prSet presAssocID="{9397CB72-F3DB-4719-8837-6B93B3E3E58D}" presName="spacer" presStyleCnt="0"/>
      <dgm:spPr/>
    </dgm:pt>
    <dgm:pt modelId="{CCA1572D-CDC2-4F98-820E-5BB6B654072A}" type="pres">
      <dgm:prSet presAssocID="{99F9182E-D5DA-4293-83B5-979A7D25B7B3}" presName="parentText" presStyleLbl="node1" presStyleIdx="2" presStyleCnt="3">
        <dgm:presLayoutVars>
          <dgm:chMax val="0"/>
          <dgm:bulletEnabled val="1"/>
        </dgm:presLayoutVars>
      </dgm:prSet>
      <dgm:spPr/>
    </dgm:pt>
  </dgm:ptLst>
  <dgm:cxnLst>
    <dgm:cxn modelId="{AD279305-9AE9-4DE9-871D-9DC5C5178454}" type="presOf" srcId="{D5B16A27-2EF7-41E6-96A7-C8E28447E436}" destId="{92584EA7-EF53-41EA-9B8D-A722F97D9C71}" srcOrd="0" destOrd="0" presId="urn:microsoft.com/office/officeart/2005/8/layout/vList2"/>
    <dgm:cxn modelId="{A790DE15-851A-4A95-986C-F3273C09F82A}" type="presOf" srcId="{06F778D8-25DB-48AB-8554-871BD3666783}" destId="{4364AAFA-F82E-4882-B446-36E30B49A01A}" srcOrd="0" destOrd="0" presId="urn:microsoft.com/office/officeart/2005/8/layout/vList2"/>
    <dgm:cxn modelId="{5B9ED51B-2E89-41EE-8D76-1D12D1C20DBB}" type="presOf" srcId="{99F9182E-D5DA-4293-83B5-979A7D25B7B3}" destId="{CCA1572D-CDC2-4F98-820E-5BB6B654072A}" srcOrd="0" destOrd="0" presId="urn:microsoft.com/office/officeart/2005/8/layout/vList2"/>
    <dgm:cxn modelId="{D909C130-49E5-4F98-A8D3-00CC0F17AA01}" srcId="{D5B16A27-2EF7-41E6-96A7-C8E28447E436}" destId="{99F9182E-D5DA-4293-83B5-979A7D25B7B3}" srcOrd="2" destOrd="0" parTransId="{5BC69ADD-7A0B-42CE-B4BF-F51F5C80A81C}" sibTransId="{BDAD55BF-D2CF-4470-86C4-0E09B7E1C4EA}"/>
    <dgm:cxn modelId="{0854A2B8-2E90-4CDE-990E-C7D40F9AB137}" srcId="{D5B16A27-2EF7-41E6-96A7-C8E28447E436}" destId="{80CC4689-8077-4BBD-A332-BBEFE6982CCB}" srcOrd="1" destOrd="0" parTransId="{D517D9D9-3A23-4CD2-B602-23C2121AA83A}" sibTransId="{9397CB72-F3DB-4719-8837-6B93B3E3E58D}"/>
    <dgm:cxn modelId="{266FF3D9-B148-4784-86A2-6936309D66EE}" type="presOf" srcId="{80CC4689-8077-4BBD-A332-BBEFE6982CCB}" destId="{4384A076-12B4-45F3-8CB6-728670EED22E}" srcOrd="0" destOrd="0" presId="urn:microsoft.com/office/officeart/2005/8/layout/vList2"/>
    <dgm:cxn modelId="{9B086BEA-5FBA-4DF9-802E-23D5E5212C96}" srcId="{D5B16A27-2EF7-41E6-96A7-C8E28447E436}" destId="{06F778D8-25DB-48AB-8554-871BD3666783}" srcOrd="0" destOrd="0" parTransId="{06E2CA17-B999-41A1-BA82-6545EA71C304}" sibTransId="{5A003366-7A6D-4DD5-A327-8423799A6F85}"/>
    <dgm:cxn modelId="{D0DEB7CE-B6A2-458D-966A-F9F468CCA3C2}" type="presParOf" srcId="{92584EA7-EF53-41EA-9B8D-A722F97D9C71}" destId="{4364AAFA-F82E-4882-B446-36E30B49A01A}" srcOrd="0" destOrd="0" presId="urn:microsoft.com/office/officeart/2005/8/layout/vList2"/>
    <dgm:cxn modelId="{CD54A751-E63E-42F5-A7DA-F79EB58AD3B2}" type="presParOf" srcId="{92584EA7-EF53-41EA-9B8D-A722F97D9C71}" destId="{3AAC547F-396F-4C79-9C56-A6452EB160C4}" srcOrd="1" destOrd="0" presId="urn:microsoft.com/office/officeart/2005/8/layout/vList2"/>
    <dgm:cxn modelId="{CC149EDC-8E1B-4795-8A97-7A439C4D0E9D}" type="presParOf" srcId="{92584EA7-EF53-41EA-9B8D-A722F97D9C71}" destId="{4384A076-12B4-45F3-8CB6-728670EED22E}" srcOrd="2" destOrd="0" presId="urn:microsoft.com/office/officeart/2005/8/layout/vList2"/>
    <dgm:cxn modelId="{18F84C71-6D0A-4EA3-83AD-4D013643CC3D}" type="presParOf" srcId="{92584EA7-EF53-41EA-9B8D-A722F97D9C71}" destId="{CEA20DAC-9CDA-429A-AE34-9BFF0A19C13B}" srcOrd="3" destOrd="0" presId="urn:microsoft.com/office/officeart/2005/8/layout/vList2"/>
    <dgm:cxn modelId="{633C661C-60CE-453E-B0AA-178449CBD756}" type="presParOf" srcId="{92584EA7-EF53-41EA-9B8D-A722F97D9C71}" destId="{CCA1572D-CDC2-4F98-820E-5BB6B654072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30D20743-69F3-4690-B03F-05ED6E8E08F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9BD249C8-11BD-4419-BDF4-919C18B301E4}">
      <dgm:prSet/>
      <dgm:spPr/>
      <dgm:t>
        <a:bodyPr/>
        <a:lstStyle/>
        <a:p>
          <a:r>
            <a:rPr lang="cs-CZ" b="0" dirty="0"/>
            <a:t>musí být sjednána </a:t>
          </a:r>
          <a:r>
            <a:rPr lang="cs-CZ" b="1" dirty="0"/>
            <a:t>písemně</a:t>
          </a:r>
          <a:endParaRPr lang="cs-CZ" dirty="0"/>
        </a:p>
      </dgm:t>
    </dgm:pt>
    <dgm:pt modelId="{AF5DBF62-B4EC-42D3-839F-FAA75D43ADD6}" type="parTrans" cxnId="{0475318C-E94E-40FC-813B-E6DBE7E98139}">
      <dgm:prSet/>
      <dgm:spPr/>
      <dgm:t>
        <a:bodyPr/>
        <a:lstStyle/>
        <a:p>
          <a:endParaRPr lang="cs-CZ"/>
        </a:p>
      </dgm:t>
    </dgm:pt>
    <dgm:pt modelId="{BDAB33E8-276B-4FAA-BAF7-8C153C850226}" type="sibTrans" cxnId="{0475318C-E94E-40FC-813B-E6DBE7E98139}">
      <dgm:prSet/>
      <dgm:spPr/>
      <dgm:t>
        <a:bodyPr/>
        <a:lstStyle/>
        <a:p>
          <a:endParaRPr lang="cs-CZ"/>
        </a:p>
      </dgm:t>
    </dgm:pt>
    <dgm:pt modelId="{D0C4769F-D6C6-4013-BEDC-AB1AEAA19444}">
      <dgm:prSet/>
      <dgm:spPr/>
      <dgm:t>
        <a:bodyPr/>
        <a:lstStyle/>
        <a:p>
          <a:r>
            <a:rPr lang="cs-CZ" b="1" dirty="0"/>
            <a:t>nesmí být sjednána v prvních 12 týdnech </a:t>
          </a:r>
          <a:r>
            <a:rPr lang="cs-CZ" b="0" dirty="0"/>
            <a:t>ode dne vzniku pracovního poměru,</a:t>
          </a:r>
          <a:endParaRPr lang="cs-CZ" dirty="0"/>
        </a:p>
      </dgm:t>
    </dgm:pt>
    <dgm:pt modelId="{147D3FC7-EBC3-4F58-A299-014E1163BB35}" type="parTrans" cxnId="{A9858D5F-FED2-48C2-A41D-A9A7E742FC8D}">
      <dgm:prSet/>
      <dgm:spPr/>
      <dgm:t>
        <a:bodyPr/>
        <a:lstStyle/>
        <a:p>
          <a:endParaRPr lang="cs-CZ"/>
        </a:p>
      </dgm:t>
    </dgm:pt>
    <dgm:pt modelId="{1B139486-1D2D-4A50-A8AC-A23B08A07D6F}" type="sibTrans" cxnId="{A9858D5F-FED2-48C2-A41D-A9A7E742FC8D}">
      <dgm:prSet/>
      <dgm:spPr/>
      <dgm:t>
        <a:bodyPr/>
        <a:lstStyle/>
        <a:p>
          <a:endParaRPr lang="cs-CZ"/>
        </a:p>
      </dgm:t>
    </dgm:pt>
    <dgm:pt modelId="{889240F7-97CF-4994-AF63-96DB90906F55}">
      <dgm:prSet/>
      <dgm:spPr/>
      <dgm:t>
        <a:bodyPr/>
        <a:lstStyle/>
        <a:p>
          <a:r>
            <a:rPr lang="cs-CZ" b="0" dirty="0"/>
            <a:t>nesmí být sjednána </a:t>
          </a:r>
          <a:r>
            <a:rPr lang="cs-CZ" b="1" dirty="0"/>
            <a:t>na dobu delší než 52 týdnů</a:t>
          </a:r>
          <a:endParaRPr lang="cs-CZ" dirty="0"/>
        </a:p>
      </dgm:t>
    </dgm:pt>
    <dgm:pt modelId="{4134732B-2FD6-418B-9661-811D65636E4E}" type="parTrans" cxnId="{A664E277-DB5F-4A92-B2F0-3C5A73F0A569}">
      <dgm:prSet/>
      <dgm:spPr/>
      <dgm:t>
        <a:bodyPr/>
        <a:lstStyle/>
        <a:p>
          <a:endParaRPr lang="cs-CZ"/>
        </a:p>
      </dgm:t>
    </dgm:pt>
    <dgm:pt modelId="{ED30EF96-4FEF-472C-83E2-EE748222AC9E}" type="sibTrans" cxnId="{A664E277-DB5F-4A92-B2F0-3C5A73F0A569}">
      <dgm:prSet/>
      <dgm:spPr/>
      <dgm:t>
        <a:bodyPr/>
        <a:lstStyle/>
        <a:p>
          <a:endParaRPr lang="cs-CZ"/>
        </a:p>
      </dgm:t>
    </dgm:pt>
    <dgm:pt modelId="{E059E9D5-70D6-46C9-919D-91353BC021DA}">
      <dgm:prSet/>
      <dgm:spPr/>
      <dgm:t>
        <a:bodyPr/>
        <a:lstStyle/>
        <a:p>
          <a:r>
            <a:rPr lang="cs-CZ" b="0" dirty="0"/>
            <a:t>může být </a:t>
          </a:r>
          <a:r>
            <a:rPr lang="cs-CZ" b="1" dirty="0"/>
            <a:t>okamžitě zrušena</a:t>
          </a:r>
          <a:r>
            <a:rPr lang="cs-CZ" b="0" dirty="0"/>
            <a:t>, a to </a:t>
          </a:r>
          <a:r>
            <a:rPr lang="cs-CZ" b="1" dirty="0"/>
            <a:t>i bez udání důvodu </a:t>
          </a:r>
          <a:r>
            <a:rPr lang="cs-CZ" b="0" dirty="0"/>
            <a:t>v období 12 týdnů od sjednání; </a:t>
          </a:r>
          <a:endParaRPr lang="cs-CZ" dirty="0"/>
        </a:p>
      </dgm:t>
    </dgm:pt>
    <dgm:pt modelId="{9FFBA893-5B82-46C1-8EEB-9417B522A859}" type="parTrans" cxnId="{E3CCA517-8384-4020-9118-AB99E3111228}">
      <dgm:prSet/>
      <dgm:spPr/>
      <dgm:t>
        <a:bodyPr/>
        <a:lstStyle/>
        <a:p>
          <a:endParaRPr lang="cs-CZ"/>
        </a:p>
      </dgm:t>
    </dgm:pt>
    <dgm:pt modelId="{33330CAF-6174-46C0-BCDF-E695C6367218}" type="sibTrans" cxnId="{E3CCA517-8384-4020-9118-AB99E3111228}">
      <dgm:prSet/>
      <dgm:spPr/>
      <dgm:t>
        <a:bodyPr/>
        <a:lstStyle/>
        <a:p>
          <a:endParaRPr lang="cs-CZ"/>
        </a:p>
      </dgm:t>
    </dgm:pt>
    <dgm:pt modelId="{B90B060A-3FAC-4CA5-BB2A-E0F2BB3EE1FE}">
      <dgm:prSet/>
      <dgm:spPr/>
      <dgm:t>
        <a:bodyPr/>
        <a:lstStyle/>
        <a:p>
          <a:r>
            <a:rPr lang="cs-CZ" b="0" dirty="0"/>
            <a:t>může být </a:t>
          </a:r>
          <a:r>
            <a:rPr lang="cs-CZ" b="1" dirty="0"/>
            <a:t>vypovězena</a:t>
          </a:r>
          <a:r>
            <a:rPr lang="cs-CZ" b="0" dirty="0"/>
            <a:t> z jakéhokoliv důvodu nebo </a:t>
          </a:r>
          <a:r>
            <a:rPr lang="cs-CZ" b="1" dirty="0"/>
            <a:t>bez uvedení důvodu</a:t>
          </a:r>
          <a:r>
            <a:rPr lang="cs-CZ" b="0" dirty="0"/>
            <a:t>;</a:t>
          </a:r>
          <a:endParaRPr lang="cs-CZ" dirty="0"/>
        </a:p>
      </dgm:t>
    </dgm:pt>
    <dgm:pt modelId="{A4E07D86-A6C9-4AB5-96FF-E1BCB39ACED9}" type="parTrans" cxnId="{1B9AE668-A62D-4D9B-A1FB-EB58035532BA}">
      <dgm:prSet/>
      <dgm:spPr/>
      <dgm:t>
        <a:bodyPr/>
        <a:lstStyle/>
        <a:p>
          <a:endParaRPr lang="cs-CZ"/>
        </a:p>
      </dgm:t>
    </dgm:pt>
    <dgm:pt modelId="{C2D3DCA3-28C4-411E-9C34-0BED46DD1E38}" type="sibTrans" cxnId="{1B9AE668-A62D-4D9B-A1FB-EB58035532BA}">
      <dgm:prSet/>
      <dgm:spPr/>
      <dgm:t>
        <a:bodyPr/>
        <a:lstStyle/>
        <a:p>
          <a:endParaRPr lang="cs-CZ"/>
        </a:p>
      </dgm:t>
    </dgm:pt>
    <dgm:pt modelId="{D30934FF-0CA9-434C-94E7-3D3A755EAE14}" type="pres">
      <dgm:prSet presAssocID="{30D20743-69F3-4690-B03F-05ED6E8E08F7}" presName="linear" presStyleCnt="0">
        <dgm:presLayoutVars>
          <dgm:animLvl val="lvl"/>
          <dgm:resizeHandles val="exact"/>
        </dgm:presLayoutVars>
      </dgm:prSet>
      <dgm:spPr/>
    </dgm:pt>
    <dgm:pt modelId="{A902C8D3-950D-4F08-9E10-6EE6A554910D}" type="pres">
      <dgm:prSet presAssocID="{9BD249C8-11BD-4419-BDF4-919C18B301E4}" presName="parentText" presStyleLbl="node1" presStyleIdx="0" presStyleCnt="5">
        <dgm:presLayoutVars>
          <dgm:chMax val="0"/>
          <dgm:bulletEnabled val="1"/>
        </dgm:presLayoutVars>
      </dgm:prSet>
      <dgm:spPr/>
    </dgm:pt>
    <dgm:pt modelId="{5C950BAB-919D-4B3E-9496-389FA5E14A66}" type="pres">
      <dgm:prSet presAssocID="{BDAB33E8-276B-4FAA-BAF7-8C153C850226}" presName="spacer" presStyleCnt="0"/>
      <dgm:spPr/>
    </dgm:pt>
    <dgm:pt modelId="{3B538C17-01DD-4204-B846-770754501861}" type="pres">
      <dgm:prSet presAssocID="{D0C4769F-D6C6-4013-BEDC-AB1AEAA19444}" presName="parentText" presStyleLbl="node1" presStyleIdx="1" presStyleCnt="5">
        <dgm:presLayoutVars>
          <dgm:chMax val="0"/>
          <dgm:bulletEnabled val="1"/>
        </dgm:presLayoutVars>
      </dgm:prSet>
      <dgm:spPr/>
    </dgm:pt>
    <dgm:pt modelId="{21E010A7-E03F-4714-B4FD-63D894C6F911}" type="pres">
      <dgm:prSet presAssocID="{1B139486-1D2D-4A50-A8AC-A23B08A07D6F}" presName="spacer" presStyleCnt="0"/>
      <dgm:spPr/>
    </dgm:pt>
    <dgm:pt modelId="{3DCB6C87-8947-473A-A936-7451DCA08284}" type="pres">
      <dgm:prSet presAssocID="{889240F7-97CF-4994-AF63-96DB90906F55}" presName="parentText" presStyleLbl="node1" presStyleIdx="2" presStyleCnt="5">
        <dgm:presLayoutVars>
          <dgm:chMax val="0"/>
          <dgm:bulletEnabled val="1"/>
        </dgm:presLayoutVars>
      </dgm:prSet>
      <dgm:spPr/>
    </dgm:pt>
    <dgm:pt modelId="{117E3215-FBAA-4AD3-8211-EC42450B0BC0}" type="pres">
      <dgm:prSet presAssocID="{ED30EF96-4FEF-472C-83E2-EE748222AC9E}" presName="spacer" presStyleCnt="0"/>
      <dgm:spPr/>
    </dgm:pt>
    <dgm:pt modelId="{15D6BD85-220B-4D3E-B99E-6B2A89D93D2E}" type="pres">
      <dgm:prSet presAssocID="{E059E9D5-70D6-46C9-919D-91353BC021DA}" presName="parentText" presStyleLbl="node1" presStyleIdx="3" presStyleCnt="5">
        <dgm:presLayoutVars>
          <dgm:chMax val="0"/>
          <dgm:bulletEnabled val="1"/>
        </dgm:presLayoutVars>
      </dgm:prSet>
      <dgm:spPr/>
    </dgm:pt>
    <dgm:pt modelId="{AB71D6B1-7A2E-40B9-AD52-EB16023B48C2}" type="pres">
      <dgm:prSet presAssocID="{33330CAF-6174-46C0-BCDF-E695C6367218}" presName="spacer" presStyleCnt="0"/>
      <dgm:spPr/>
    </dgm:pt>
    <dgm:pt modelId="{80FB1E23-EA1E-47FF-920D-119090496627}" type="pres">
      <dgm:prSet presAssocID="{B90B060A-3FAC-4CA5-BB2A-E0F2BB3EE1FE}" presName="parentText" presStyleLbl="node1" presStyleIdx="4" presStyleCnt="5">
        <dgm:presLayoutVars>
          <dgm:chMax val="0"/>
          <dgm:bulletEnabled val="1"/>
        </dgm:presLayoutVars>
      </dgm:prSet>
      <dgm:spPr/>
    </dgm:pt>
  </dgm:ptLst>
  <dgm:cxnLst>
    <dgm:cxn modelId="{E3CCA517-8384-4020-9118-AB99E3111228}" srcId="{30D20743-69F3-4690-B03F-05ED6E8E08F7}" destId="{E059E9D5-70D6-46C9-919D-91353BC021DA}" srcOrd="3" destOrd="0" parTransId="{9FFBA893-5B82-46C1-8EEB-9417B522A859}" sibTransId="{33330CAF-6174-46C0-BCDF-E695C6367218}"/>
    <dgm:cxn modelId="{A9858D5F-FED2-48C2-A41D-A9A7E742FC8D}" srcId="{30D20743-69F3-4690-B03F-05ED6E8E08F7}" destId="{D0C4769F-D6C6-4013-BEDC-AB1AEAA19444}" srcOrd="1" destOrd="0" parTransId="{147D3FC7-EBC3-4F58-A299-014E1163BB35}" sibTransId="{1B139486-1D2D-4A50-A8AC-A23B08A07D6F}"/>
    <dgm:cxn modelId="{9E86BE45-AB1D-436D-91A0-9B74B51CE838}" type="presOf" srcId="{30D20743-69F3-4690-B03F-05ED6E8E08F7}" destId="{D30934FF-0CA9-434C-94E7-3D3A755EAE14}" srcOrd="0" destOrd="0" presId="urn:microsoft.com/office/officeart/2005/8/layout/vList2"/>
    <dgm:cxn modelId="{1B9AE668-A62D-4D9B-A1FB-EB58035532BA}" srcId="{30D20743-69F3-4690-B03F-05ED6E8E08F7}" destId="{B90B060A-3FAC-4CA5-BB2A-E0F2BB3EE1FE}" srcOrd="4" destOrd="0" parTransId="{A4E07D86-A6C9-4AB5-96FF-E1BCB39ACED9}" sibTransId="{C2D3DCA3-28C4-411E-9C34-0BED46DD1E38}"/>
    <dgm:cxn modelId="{D2DA386C-DB32-42C8-83AC-97D2C659B0A2}" type="presOf" srcId="{B90B060A-3FAC-4CA5-BB2A-E0F2BB3EE1FE}" destId="{80FB1E23-EA1E-47FF-920D-119090496627}" srcOrd="0" destOrd="0" presId="urn:microsoft.com/office/officeart/2005/8/layout/vList2"/>
    <dgm:cxn modelId="{50DFA756-0805-46CD-A121-29161E9F3900}" type="presOf" srcId="{E059E9D5-70D6-46C9-919D-91353BC021DA}" destId="{15D6BD85-220B-4D3E-B99E-6B2A89D93D2E}" srcOrd="0" destOrd="0" presId="urn:microsoft.com/office/officeart/2005/8/layout/vList2"/>
    <dgm:cxn modelId="{A664E277-DB5F-4A92-B2F0-3C5A73F0A569}" srcId="{30D20743-69F3-4690-B03F-05ED6E8E08F7}" destId="{889240F7-97CF-4994-AF63-96DB90906F55}" srcOrd="2" destOrd="0" parTransId="{4134732B-2FD6-418B-9661-811D65636E4E}" sibTransId="{ED30EF96-4FEF-472C-83E2-EE748222AC9E}"/>
    <dgm:cxn modelId="{0475318C-E94E-40FC-813B-E6DBE7E98139}" srcId="{30D20743-69F3-4690-B03F-05ED6E8E08F7}" destId="{9BD249C8-11BD-4419-BDF4-919C18B301E4}" srcOrd="0" destOrd="0" parTransId="{AF5DBF62-B4EC-42D3-839F-FAA75D43ADD6}" sibTransId="{BDAB33E8-276B-4FAA-BAF7-8C153C850226}"/>
    <dgm:cxn modelId="{36C34CAA-D223-4720-8019-87FDD6A2DE23}" type="presOf" srcId="{9BD249C8-11BD-4419-BDF4-919C18B301E4}" destId="{A902C8D3-950D-4F08-9E10-6EE6A554910D}" srcOrd="0" destOrd="0" presId="urn:microsoft.com/office/officeart/2005/8/layout/vList2"/>
    <dgm:cxn modelId="{6CC593AD-8AB5-4ABE-9A37-5865C52CEEC4}" type="presOf" srcId="{D0C4769F-D6C6-4013-BEDC-AB1AEAA19444}" destId="{3B538C17-01DD-4204-B846-770754501861}" srcOrd="0" destOrd="0" presId="urn:microsoft.com/office/officeart/2005/8/layout/vList2"/>
    <dgm:cxn modelId="{40D0EEBB-F1EB-4E82-98F6-7EB52632D90B}" type="presOf" srcId="{889240F7-97CF-4994-AF63-96DB90906F55}" destId="{3DCB6C87-8947-473A-A936-7451DCA08284}" srcOrd="0" destOrd="0" presId="urn:microsoft.com/office/officeart/2005/8/layout/vList2"/>
    <dgm:cxn modelId="{D5D246E4-78D0-4EF5-9A80-61D29BE963FF}" type="presParOf" srcId="{D30934FF-0CA9-434C-94E7-3D3A755EAE14}" destId="{A902C8D3-950D-4F08-9E10-6EE6A554910D}" srcOrd="0" destOrd="0" presId="urn:microsoft.com/office/officeart/2005/8/layout/vList2"/>
    <dgm:cxn modelId="{FB8E23F3-F596-4A7E-97B8-60E7F6442B5C}" type="presParOf" srcId="{D30934FF-0CA9-434C-94E7-3D3A755EAE14}" destId="{5C950BAB-919D-4B3E-9496-389FA5E14A66}" srcOrd="1" destOrd="0" presId="urn:microsoft.com/office/officeart/2005/8/layout/vList2"/>
    <dgm:cxn modelId="{A2A82E7E-79CB-4786-B373-2BE638391827}" type="presParOf" srcId="{D30934FF-0CA9-434C-94E7-3D3A755EAE14}" destId="{3B538C17-01DD-4204-B846-770754501861}" srcOrd="2" destOrd="0" presId="urn:microsoft.com/office/officeart/2005/8/layout/vList2"/>
    <dgm:cxn modelId="{3C631B0C-C456-4400-A56A-32EB1D0CDCA3}" type="presParOf" srcId="{D30934FF-0CA9-434C-94E7-3D3A755EAE14}" destId="{21E010A7-E03F-4714-B4FD-63D894C6F911}" srcOrd="3" destOrd="0" presId="urn:microsoft.com/office/officeart/2005/8/layout/vList2"/>
    <dgm:cxn modelId="{DBFAAB85-A80F-45CB-8662-EDD3E35753EB}" type="presParOf" srcId="{D30934FF-0CA9-434C-94E7-3D3A755EAE14}" destId="{3DCB6C87-8947-473A-A936-7451DCA08284}" srcOrd="4" destOrd="0" presId="urn:microsoft.com/office/officeart/2005/8/layout/vList2"/>
    <dgm:cxn modelId="{6139685D-F342-440C-B590-6799BA8A3ECB}" type="presParOf" srcId="{D30934FF-0CA9-434C-94E7-3D3A755EAE14}" destId="{117E3215-FBAA-4AD3-8211-EC42450B0BC0}" srcOrd="5" destOrd="0" presId="urn:microsoft.com/office/officeart/2005/8/layout/vList2"/>
    <dgm:cxn modelId="{1900EF00-580F-4A6B-A144-DFEE44148B66}" type="presParOf" srcId="{D30934FF-0CA9-434C-94E7-3D3A755EAE14}" destId="{15D6BD85-220B-4D3E-B99E-6B2A89D93D2E}" srcOrd="6" destOrd="0" presId="urn:microsoft.com/office/officeart/2005/8/layout/vList2"/>
    <dgm:cxn modelId="{2B1B7108-AEDF-4589-823D-9E29A1AAE843}" type="presParOf" srcId="{D30934FF-0CA9-434C-94E7-3D3A755EAE14}" destId="{AB71D6B1-7A2E-40B9-AD52-EB16023B48C2}" srcOrd="7" destOrd="0" presId="urn:microsoft.com/office/officeart/2005/8/layout/vList2"/>
    <dgm:cxn modelId="{8FC79AB4-85FA-4606-A8DC-0CE6BC94CA76}" type="presParOf" srcId="{D30934FF-0CA9-434C-94E7-3D3A755EAE14}" destId="{80FB1E23-EA1E-47FF-920D-11909049662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B3C95FC4-00B0-40D8-80A9-CACE362692A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FF0BF94E-01A1-4E12-918E-340BDC7807B2}">
      <dgm:prSet/>
      <dgm:spPr/>
      <dgm:t>
        <a:bodyPr/>
        <a:lstStyle/>
        <a:p>
          <a:pPr algn="just"/>
          <a:r>
            <a:rPr lang="cs-CZ" b="0" dirty="0"/>
            <a:t>Zaměstnavatel je povinen zajistit, aby zaměstnanec pracující v noci byl vyšetřen poskytovatelem pracovnělékařských služeb</a:t>
          </a:r>
          <a:endParaRPr lang="cs-CZ" dirty="0"/>
        </a:p>
      </dgm:t>
    </dgm:pt>
    <dgm:pt modelId="{7CB96805-783A-43B2-B103-6AF4510A0607}" type="parTrans" cxnId="{9039B7D0-5E5A-4B7B-B16F-B442F297FC2D}">
      <dgm:prSet/>
      <dgm:spPr/>
      <dgm:t>
        <a:bodyPr/>
        <a:lstStyle/>
        <a:p>
          <a:endParaRPr lang="cs-CZ"/>
        </a:p>
      </dgm:t>
    </dgm:pt>
    <dgm:pt modelId="{46F90B0E-73D0-42FC-9E6C-8D9520089548}" type="sibTrans" cxnId="{9039B7D0-5E5A-4B7B-B16F-B442F297FC2D}">
      <dgm:prSet/>
      <dgm:spPr/>
      <dgm:t>
        <a:bodyPr/>
        <a:lstStyle/>
        <a:p>
          <a:endParaRPr lang="cs-CZ"/>
        </a:p>
      </dgm:t>
    </dgm:pt>
    <dgm:pt modelId="{FDBC5520-26FA-400C-BA87-2019FCF95DCB}">
      <dgm:prSet/>
      <dgm:spPr/>
      <dgm:t>
        <a:bodyPr/>
        <a:lstStyle/>
        <a:p>
          <a:r>
            <a:rPr lang="cs-CZ" b="0" dirty="0"/>
            <a:t>před zařazením na noční práci</a:t>
          </a:r>
          <a:endParaRPr lang="cs-CZ" dirty="0"/>
        </a:p>
      </dgm:t>
    </dgm:pt>
    <dgm:pt modelId="{7F197B37-CAD4-47E0-89F6-3998BF03A319}" type="parTrans" cxnId="{BC691EA4-2441-4CF7-BBD5-E6AC7394B3A7}">
      <dgm:prSet/>
      <dgm:spPr/>
      <dgm:t>
        <a:bodyPr/>
        <a:lstStyle/>
        <a:p>
          <a:endParaRPr lang="cs-CZ"/>
        </a:p>
      </dgm:t>
    </dgm:pt>
    <dgm:pt modelId="{CDD37216-5C19-41CF-87D2-0E99AE3290BB}" type="sibTrans" cxnId="{BC691EA4-2441-4CF7-BBD5-E6AC7394B3A7}">
      <dgm:prSet/>
      <dgm:spPr/>
      <dgm:t>
        <a:bodyPr/>
        <a:lstStyle/>
        <a:p>
          <a:endParaRPr lang="cs-CZ"/>
        </a:p>
      </dgm:t>
    </dgm:pt>
    <dgm:pt modelId="{88A49BED-B827-4255-8795-34FA5E4AE444}">
      <dgm:prSet/>
      <dgm:spPr/>
      <dgm:t>
        <a:bodyPr/>
        <a:lstStyle/>
        <a:p>
          <a:r>
            <a:rPr lang="cs-CZ" b="0" dirty="0"/>
            <a:t>pravidelně podle potřeby, nejméně však jednou ročně</a:t>
          </a:r>
          <a:endParaRPr lang="cs-CZ" dirty="0"/>
        </a:p>
      </dgm:t>
    </dgm:pt>
    <dgm:pt modelId="{A4FB3A99-0DD7-40EF-BBEC-A83DB9FE0C15}" type="parTrans" cxnId="{74CF8B43-D5D2-462B-9844-8A03D50AA959}">
      <dgm:prSet/>
      <dgm:spPr/>
      <dgm:t>
        <a:bodyPr/>
        <a:lstStyle/>
        <a:p>
          <a:endParaRPr lang="cs-CZ"/>
        </a:p>
      </dgm:t>
    </dgm:pt>
    <dgm:pt modelId="{24734A89-08F7-46F9-96DD-5444B24DC433}" type="sibTrans" cxnId="{74CF8B43-D5D2-462B-9844-8A03D50AA959}">
      <dgm:prSet/>
      <dgm:spPr/>
      <dgm:t>
        <a:bodyPr/>
        <a:lstStyle/>
        <a:p>
          <a:endParaRPr lang="cs-CZ"/>
        </a:p>
      </dgm:t>
    </dgm:pt>
    <dgm:pt modelId="{62A9243D-E42C-460A-8008-1117CFDF74FC}">
      <dgm:prSet/>
      <dgm:spPr/>
      <dgm:t>
        <a:bodyPr/>
        <a:lstStyle/>
        <a:p>
          <a:r>
            <a:rPr lang="cs-CZ" b="0" dirty="0"/>
            <a:t>kdykoliv během zařazení na noční práci, pokud o to zaměstnanec požádá</a:t>
          </a:r>
          <a:endParaRPr lang="cs-CZ" dirty="0"/>
        </a:p>
      </dgm:t>
    </dgm:pt>
    <dgm:pt modelId="{E7548E6D-2E0B-4F89-9354-49202D2F0FA0}" type="parTrans" cxnId="{B6581A30-ECC7-4006-8D9C-B47BA87C9090}">
      <dgm:prSet/>
      <dgm:spPr/>
      <dgm:t>
        <a:bodyPr/>
        <a:lstStyle/>
        <a:p>
          <a:endParaRPr lang="cs-CZ"/>
        </a:p>
      </dgm:t>
    </dgm:pt>
    <dgm:pt modelId="{AE8AE63B-1317-42CD-832C-47499DDB48A0}" type="sibTrans" cxnId="{B6581A30-ECC7-4006-8D9C-B47BA87C9090}">
      <dgm:prSet/>
      <dgm:spPr/>
      <dgm:t>
        <a:bodyPr/>
        <a:lstStyle/>
        <a:p>
          <a:endParaRPr lang="cs-CZ"/>
        </a:p>
      </dgm:t>
    </dgm:pt>
    <dgm:pt modelId="{6BDBF9E9-FE03-4C0D-9610-99429310F7F2}" type="pres">
      <dgm:prSet presAssocID="{B3C95FC4-00B0-40D8-80A9-CACE362692AE}" presName="linear" presStyleCnt="0">
        <dgm:presLayoutVars>
          <dgm:animLvl val="lvl"/>
          <dgm:resizeHandles val="exact"/>
        </dgm:presLayoutVars>
      </dgm:prSet>
      <dgm:spPr/>
    </dgm:pt>
    <dgm:pt modelId="{11958565-77FF-42B8-A0D2-07BAE0853C71}" type="pres">
      <dgm:prSet presAssocID="{FF0BF94E-01A1-4E12-918E-340BDC7807B2}" presName="parentText" presStyleLbl="node1" presStyleIdx="0" presStyleCnt="1">
        <dgm:presLayoutVars>
          <dgm:chMax val="0"/>
          <dgm:bulletEnabled val="1"/>
        </dgm:presLayoutVars>
      </dgm:prSet>
      <dgm:spPr/>
    </dgm:pt>
    <dgm:pt modelId="{08CA94DA-62A9-4898-B57C-F26D8DC4A258}" type="pres">
      <dgm:prSet presAssocID="{FF0BF94E-01A1-4E12-918E-340BDC7807B2}" presName="childText" presStyleLbl="revTx" presStyleIdx="0" presStyleCnt="1">
        <dgm:presLayoutVars>
          <dgm:bulletEnabled val="1"/>
        </dgm:presLayoutVars>
      </dgm:prSet>
      <dgm:spPr/>
    </dgm:pt>
  </dgm:ptLst>
  <dgm:cxnLst>
    <dgm:cxn modelId="{5081400E-E3D4-48A8-A054-65CD0E1AE34E}" type="presOf" srcId="{88A49BED-B827-4255-8795-34FA5E4AE444}" destId="{08CA94DA-62A9-4898-B57C-F26D8DC4A258}" srcOrd="0" destOrd="1" presId="urn:microsoft.com/office/officeart/2005/8/layout/vList2"/>
    <dgm:cxn modelId="{68D94F18-0D35-4D8E-89F0-CF2C48B1D6C8}" type="presOf" srcId="{B3C95FC4-00B0-40D8-80A9-CACE362692AE}" destId="{6BDBF9E9-FE03-4C0D-9610-99429310F7F2}" srcOrd="0" destOrd="0" presId="urn:microsoft.com/office/officeart/2005/8/layout/vList2"/>
    <dgm:cxn modelId="{B6581A30-ECC7-4006-8D9C-B47BA87C9090}" srcId="{FF0BF94E-01A1-4E12-918E-340BDC7807B2}" destId="{62A9243D-E42C-460A-8008-1117CFDF74FC}" srcOrd="2" destOrd="0" parTransId="{E7548E6D-2E0B-4F89-9354-49202D2F0FA0}" sibTransId="{AE8AE63B-1317-42CD-832C-47499DDB48A0}"/>
    <dgm:cxn modelId="{74CF8B43-D5D2-462B-9844-8A03D50AA959}" srcId="{FF0BF94E-01A1-4E12-918E-340BDC7807B2}" destId="{88A49BED-B827-4255-8795-34FA5E4AE444}" srcOrd="1" destOrd="0" parTransId="{A4FB3A99-0DD7-40EF-BBEC-A83DB9FE0C15}" sibTransId="{24734A89-08F7-46F9-96DD-5444B24DC433}"/>
    <dgm:cxn modelId="{4789417E-8719-4E32-8574-C09FF519C8DD}" type="presOf" srcId="{FDBC5520-26FA-400C-BA87-2019FCF95DCB}" destId="{08CA94DA-62A9-4898-B57C-F26D8DC4A258}" srcOrd="0" destOrd="0" presId="urn:microsoft.com/office/officeart/2005/8/layout/vList2"/>
    <dgm:cxn modelId="{D0B54E8E-8F9F-4E1D-9548-68595E49911E}" type="presOf" srcId="{62A9243D-E42C-460A-8008-1117CFDF74FC}" destId="{08CA94DA-62A9-4898-B57C-F26D8DC4A258}" srcOrd="0" destOrd="2" presId="urn:microsoft.com/office/officeart/2005/8/layout/vList2"/>
    <dgm:cxn modelId="{5CA040A0-77CA-43AA-A70D-55140965E707}" type="presOf" srcId="{FF0BF94E-01A1-4E12-918E-340BDC7807B2}" destId="{11958565-77FF-42B8-A0D2-07BAE0853C71}" srcOrd="0" destOrd="0" presId="urn:microsoft.com/office/officeart/2005/8/layout/vList2"/>
    <dgm:cxn modelId="{BC691EA4-2441-4CF7-BBD5-E6AC7394B3A7}" srcId="{FF0BF94E-01A1-4E12-918E-340BDC7807B2}" destId="{FDBC5520-26FA-400C-BA87-2019FCF95DCB}" srcOrd="0" destOrd="0" parTransId="{7F197B37-CAD4-47E0-89F6-3998BF03A319}" sibTransId="{CDD37216-5C19-41CF-87D2-0E99AE3290BB}"/>
    <dgm:cxn modelId="{9039B7D0-5E5A-4B7B-B16F-B442F297FC2D}" srcId="{B3C95FC4-00B0-40D8-80A9-CACE362692AE}" destId="{FF0BF94E-01A1-4E12-918E-340BDC7807B2}" srcOrd="0" destOrd="0" parTransId="{7CB96805-783A-43B2-B103-6AF4510A0607}" sibTransId="{46F90B0E-73D0-42FC-9E6C-8D9520089548}"/>
    <dgm:cxn modelId="{F92DC2CC-F5C6-4ED2-A44A-F13A119C6240}" type="presParOf" srcId="{6BDBF9E9-FE03-4C0D-9610-99429310F7F2}" destId="{11958565-77FF-42B8-A0D2-07BAE0853C71}" srcOrd="0" destOrd="0" presId="urn:microsoft.com/office/officeart/2005/8/layout/vList2"/>
    <dgm:cxn modelId="{F981C0BC-5905-4C65-B305-B11594951E45}" type="presParOf" srcId="{6BDBF9E9-FE03-4C0D-9610-99429310F7F2}" destId="{08CA94DA-62A9-4898-B57C-F26D8DC4A25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62CBEDDC-4C67-4274-AEEA-FA91A6F9ACD3}"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C188448E-AE1D-4F17-B376-3AE48E535EEF}">
      <dgm:prSet/>
      <dgm:spPr/>
      <dgm:t>
        <a:bodyPr/>
        <a:lstStyle/>
        <a:p>
          <a:r>
            <a:rPr lang="cs-CZ" b="0"/>
            <a:t>Určuje zaměstnavatel</a:t>
          </a:r>
          <a:endParaRPr lang="cs-CZ"/>
        </a:p>
      </dgm:t>
    </dgm:pt>
    <dgm:pt modelId="{D1B24400-40EF-4E6A-A99D-90401DA3E913}" type="parTrans" cxnId="{2DCAD97F-57BA-4D83-888E-046EC048C21B}">
      <dgm:prSet/>
      <dgm:spPr/>
      <dgm:t>
        <a:bodyPr/>
        <a:lstStyle/>
        <a:p>
          <a:endParaRPr lang="cs-CZ"/>
        </a:p>
      </dgm:t>
    </dgm:pt>
    <dgm:pt modelId="{83CB2BCC-0D76-4C42-8A65-DEF5CC89BF9E}" type="sibTrans" cxnId="{2DCAD97F-57BA-4D83-888E-046EC048C21B}">
      <dgm:prSet/>
      <dgm:spPr/>
      <dgm:t>
        <a:bodyPr/>
        <a:lstStyle/>
        <a:p>
          <a:endParaRPr lang="cs-CZ"/>
        </a:p>
      </dgm:t>
    </dgm:pt>
    <dgm:pt modelId="{B4686512-E731-436A-840C-EABED022F5D9}">
      <dgm:prSet/>
      <dgm:spPr/>
      <dgm:t>
        <a:bodyPr/>
        <a:lstStyle/>
        <a:p>
          <a:r>
            <a:rPr lang="cs-CZ" b="0"/>
            <a:t>Podle předem stanoveného rozvrhu</a:t>
          </a:r>
          <a:endParaRPr lang="cs-CZ"/>
        </a:p>
      </dgm:t>
    </dgm:pt>
    <dgm:pt modelId="{F76C11CD-9512-4949-AFF0-0B2ECAE25E06}" type="parTrans" cxnId="{3F461E79-9652-4B2E-B348-0F1A58C1BC4B}">
      <dgm:prSet/>
      <dgm:spPr/>
      <dgm:t>
        <a:bodyPr/>
        <a:lstStyle/>
        <a:p>
          <a:endParaRPr lang="cs-CZ"/>
        </a:p>
      </dgm:t>
    </dgm:pt>
    <dgm:pt modelId="{B9709A84-BE23-4AC8-B6E0-12185F5DB0CB}" type="sibTrans" cxnId="{3F461E79-9652-4B2E-B348-0F1A58C1BC4B}">
      <dgm:prSet/>
      <dgm:spPr/>
      <dgm:t>
        <a:bodyPr/>
        <a:lstStyle/>
        <a:p>
          <a:endParaRPr lang="cs-CZ"/>
        </a:p>
      </dgm:t>
    </dgm:pt>
    <dgm:pt modelId="{50C9074B-0A73-4A9C-93CB-2EDA060CB06E}">
      <dgm:prSet/>
      <dgm:spPr/>
      <dgm:t>
        <a:bodyPr/>
        <a:lstStyle/>
        <a:p>
          <a:r>
            <a:rPr lang="cs-CZ" b="0" dirty="0"/>
            <a:t>Nejméně 14 dnů předem</a:t>
          </a:r>
          <a:endParaRPr lang="cs-CZ" dirty="0"/>
        </a:p>
      </dgm:t>
    </dgm:pt>
    <dgm:pt modelId="{0F9480B8-9A53-4F50-887E-DA376FBDDF2C}" type="parTrans" cxnId="{7273A29B-7470-43B6-9366-2D260638DAC8}">
      <dgm:prSet/>
      <dgm:spPr/>
      <dgm:t>
        <a:bodyPr/>
        <a:lstStyle/>
        <a:p>
          <a:endParaRPr lang="cs-CZ"/>
        </a:p>
      </dgm:t>
    </dgm:pt>
    <dgm:pt modelId="{A6756958-7E4E-40B7-9D1D-930B42C52554}" type="sibTrans" cxnId="{7273A29B-7470-43B6-9366-2D260638DAC8}">
      <dgm:prSet/>
      <dgm:spPr/>
      <dgm:t>
        <a:bodyPr/>
        <a:lstStyle/>
        <a:p>
          <a:endParaRPr lang="cs-CZ"/>
        </a:p>
      </dgm:t>
    </dgm:pt>
    <dgm:pt modelId="{0F40C918-20AB-497B-B82C-2811881595CB}">
      <dgm:prSet/>
      <dgm:spPr/>
      <dgm:t>
        <a:bodyPr/>
        <a:lstStyle/>
        <a:p>
          <a:r>
            <a:rPr lang="cs-CZ" b="0" dirty="0"/>
            <a:t>Za dobu čerpání dovolené přísluší zaměstnanci náhrada mzdy nebo platu ve výši průměrného výdělku</a:t>
          </a:r>
          <a:endParaRPr lang="cs-CZ" dirty="0"/>
        </a:p>
      </dgm:t>
    </dgm:pt>
    <dgm:pt modelId="{CFDA2762-17E0-47E9-A0E3-7BCA47488568}" type="parTrans" cxnId="{6FD589AB-243D-4B8E-9077-5BEF43567FD7}">
      <dgm:prSet/>
      <dgm:spPr/>
      <dgm:t>
        <a:bodyPr/>
        <a:lstStyle/>
        <a:p>
          <a:endParaRPr lang="cs-CZ"/>
        </a:p>
      </dgm:t>
    </dgm:pt>
    <dgm:pt modelId="{D9558778-5F1E-4D88-8406-C4AADDFEED96}" type="sibTrans" cxnId="{6FD589AB-243D-4B8E-9077-5BEF43567FD7}">
      <dgm:prSet/>
      <dgm:spPr/>
      <dgm:t>
        <a:bodyPr/>
        <a:lstStyle/>
        <a:p>
          <a:endParaRPr lang="cs-CZ"/>
        </a:p>
      </dgm:t>
    </dgm:pt>
    <dgm:pt modelId="{C46B0237-2874-40BA-9CC2-EFD3B80C9DE3}" type="pres">
      <dgm:prSet presAssocID="{62CBEDDC-4C67-4274-AEEA-FA91A6F9ACD3}" presName="linear" presStyleCnt="0">
        <dgm:presLayoutVars>
          <dgm:animLvl val="lvl"/>
          <dgm:resizeHandles val="exact"/>
        </dgm:presLayoutVars>
      </dgm:prSet>
      <dgm:spPr/>
    </dgm:pt>
    <dgm:pt modelId="{5F679535-4083-46F8-85DB-430140AA4D6F}" type="pres">
      <dgm:prSet presAssocID="{C188448E-AE1D-4F17-B376-3AE48E535EEF}" presName="parentText" presStyleLbl="node1" presStyleIdx="0" presStyleCnt="4">
        <dgm:presLayoutVars>
          <dgm:chMax val="0"/>
          <dgm:bulletEnabled val="1"/>
        </dgm:presLayoutVars>
      </dgm:prSet>
      <dgm:spPr/>
    </dgm:pt>
    <dgm:pt modelId="{EDC00F3B-087E-42EC-B06D-9A0E06DABF18}" type="pres">
      <dgm:prSet presAssocID="{83CB2BCC-0D76-4C42-8A65-DEF5CC89BF9E}" presName="spacer" presStyleCnt="0"/>
      <dgm:spPr/>
    </dgm:pt>
    <dgm:pt modelId="{7376D0B3-6020-4123-96C3-7A66D53CAC29}" type="pres">
      <dgm:prSet presAssocID="{B4686512-E731-436A-840C-EABED022F5D9}" presName="parentText" presStyleLbl="node1" presStyleIdx="1" presStyleCnt="4">
        <dgm:presLayoutVars>
          <dgm:chMax val="0"/>
          <dgm:bulletEnabled val="1"/>
        </dgm:presLayoutVars>
      </dgm:prSet>
      <dgm:spPr/>
    </dgm:pt>
    <dgm:pt modelId="{2F2A419D-C0D2-4865-A42E-A0C93B31FA17}" type="pres">
      <dgm:prSet presAssocID="{B9709A84-BE23-4AC8-B6E0-12185F5DB0CB}" presName="spacer" presStyleCnt="0"/>
      <dgm:spPr/>
    </dgm:pt>
    <dgm:pt modelId="{1028F434-12A9-4DE3-9591-55655F88F80A}" type="pres">
      <dgm:prSet presAssocID="{50C9074B-0A73-4A9C-93CB-2EDA060CB06E}" presName="parentText" presStyleLbl="node1" presStyleIdx="2" presStyleCnt="4">
        <dgm:presLayoutVars>
          <dgm:chMax val="0"/>
          <dgm:bulletEnabled val="1"/>
        </dgm:presLayoutVars>
      </dgm:prSet>
      <dgm:spPr/>
    </dgm:pt>
    <dgm:pt modelId="{B2AAD00E-6E2E-49FA-97E5-1605F4794B56}" type="pres">
      <dgm:prSet presAssocID="{A6756958-7E4E-40B7-9D1D-930B42C52554}" presName="spacer" presStyleCnt="0"/>
      <dgm:spPr/>
    </dgm:pt>
    <dgm:pt modelId="{BE2C654D-C723-43D3-B226-2A903595E8FB}" type="pres">
      <dgm:prSet presAssocID="{0F40C918-20AB-497B-B82C-2811881595CB}" presName="parentText" presStyleLbl="node1" presStyleIdx="3" presStyleCnt="4">
        <dgm:presLayoutVars>
          <dgm:chMax val="0"/>
          <dgm:bulletEnabled val="1"/>
        </dgm:presLayoutVars>
      </dgm:prSet>
      <dgm:spPr/>
    </dgm:pt>
  </dgm:ptLst>
  <dgm:cxnLst>
    <dgm:cxn modelId="{B028D50C-AA03-4E39-B7DC-412F063B40E1}" type="presOf" srcId="{B4686512-E731-436A-840C-EABED022F5D9}" destId="{7376D0B3-6020-4123-96C3-7A66D53CAC29}" srcOrd="0" destOrd="0" presId="urn:microsoft.com/office/officeart/2005/8/layout/vList2"/>
    <dgm:cxn modelId="{E198D138-92F4-4311-9DF7-A6785FB7A974}" type="presOf" srcId="{C188448E-AE1D-4F17-B376-3AE48E535EEF}" destId="{5F679535-4083-46F8-85DB-430140AA4D6F}" srcOrd="0" destOrd="0" presId="urn:microsoft.com/office/officeart/2005/8/layout/vList2"/>
    <dgm:cxn modelId="{5CED4743-FE1F-4526-8F65-2AC42D61DE5E}" type="presOf" srcId="{0F40C918-20AB-497B-B82C-2811881595CB}" destId="{BE2C654D-C723-43D3-B226-2A903595E8FB}" srcOrd="0" destOrd="0" presId="urn:microsoft.com/office/officeart/2005/8/layout/vList2"/>
    <dgm:cxn modelId="{3F461E79-9652-4B2E-B348-0F1A58C1BC4B}" srcId="{62CBEDDC-4C67-4274-AEEA-FA91A6F9ACD3}" destId="{B4686512-E731-436A-840C-EABED022F5D9}" srcOrd="1" destOrd="0" parTransId="{F76C11CD-9512-4949-AFF0-0B2ECAE25E06}" sibTransId="{B9709A84-BE23-4AC8-B6E0-12185F5DB0CB}"/>
    <dgm:cxn modelId="{2DCAD97F-57BA-4D83-888E-046EC048C21B}" srcId="{62CBEDDC-4C67-4274-AEEA-FA91A6F9ACD3}" destId="{C188448E-AE1D-4F17-B376-3AE48E535EEF}" srcOrd="0" destOrd="0" parTransId="{D1B24400-40EF-4E6A-A99D-90401DA3E913}" sibTransId="{83CB2BCC-0D76-4C42-8A65-DEF5CC89BF9E}"/>
    <dgm:cxn modelId="{3B5C7A95-9F73-4799-AF55-2278450E8734}" type="presOf" srcId="{50C9074B-0A73-4A9C-93CB-2EDA060CB06E}" destId="{1028F434-12A9-4DE3-9591-55655F88F80A}" srcOrd="0" destOrd="0" presId="urn:microsoft.com/office/officeart/2005/8/layout/vList2"/>
    <dgm:cxn modelId="{7273A29B-7470-43B6-9366-2D260638DAC8}" srcId="{62CBEDDC-4C67-4274-AEEA-FA91A6F9ACD3}" destId="{50C9074B-0A73-4A9C-93CB-2EDA060CB06E}" srcOrd="2" destOrd="0" parTransId="{0F9480B8-9A53-4F50-887E-DA376FBDDF2C}" sibTransId="{A6756958-7E4E-40B7-9D1D-930B42C52554}"/>
    <dgm:cxn modelId="{6FD589AB-243D-4B8E-9077-5BEF43567FD7}" srcId="{62CBEDDC-4C67-4274-AEEA-FA91A6F9ACD3}" destId="{0F40C918-20AB-497B-B82C-2811881595CB}" srcOrd="3" destOrd="0" parTransId="{CFDA2762-17E0-47E9-A0E3-7BCA47488568}" sibTransId="{D9558778-5F1E-4D88-8406-C4AADDFEED96}"/>
    <dgm:cxn modelId="{26DAB0E1-89D4-4D73-8FE7-A646533D5A85}" type="presOf" srcId="{62CBEDDC-4C67-4274-AEEA-FA91A6F9ACD3}" destId="{C46B0237-2874-40BA-9CC2-EFD3B80C9DE3}" srcOrd="0" destOrd="0" presId="urn:microsoft.com/office/officeart/2005/8/layout/vList2"/>
    <dgm:cxn modelId="{7E0909E0-243B-4AA0-8489-CF5CC0076333}" type="presParOf" srcId="{C46B0237-2874-40BA-9CC2-EFD3B80C9DE3}" destId="{5F679535-4083-46F8-85DB-430140AA4D6F}" srcOrd="0" destOrd="0" presId="urn:microsoft.com/office/officeart/2005/8/layout/vList2"/>
    <dgm:cxn modelId="{051F82A3-300D-43B1-BF15-D4E50F4D54C9}" type="presParOf" srcId="{C46B0237-2874-40BA-9CC2-EFD3B80C9DE3}" destId="{EDC00F3B-087E-42EC-B06D-9A0E06DABF18}" srcOrd="1" destOrd="0" presId="urn:microsoft.com/office/officeart/2005/8/layout/vList2"/>
    <dgm:cxn modelId="{E67ACFC5-316D-4209-A53B-9623138A00D1}" type="presParOf" srcId="{C46B0237-2874-40BA-9CC2-EFD3B80C9DE3}" destId="{7376D0B3-6020-4123-96C3-7A66D53CAC29}" srcOrd="2" destOrd="0" presId="urn:microsoft.com/office/officeart/2005/8/layout/vList2"/>
    <dgm:cxn modelId="{32A908AE-7368-4FB3-AFC9-2FC1DE0E3214}" type="presParOf" srcId="{C46B0237-2874-40BA-9CC2-EFD3B80C9DE3}" destId="{2F2A419D-C0D2-4865-A42E-A0C93B31FA17}" srcOrd="3" destOrd="0" presId="urn:microsoft.com/office/officeart/2005/8/layout/vList2"/>
    <dgm:cxn modelId="{6722CDF8-D399-4801-B8FE-4F75881C68DC}" type="presParOf" srcId="{C46B0237-2874-40BA-9CC2-EFD3B80C9DE3}" destId="{1028F434-12A9-4DE3-9591-55655F88F80A}" srcOrd="4" destOrd="0" presId="urn:microsoft.com/office/officeart/2005/8/layout/vList2"/>
    <dgm:cxn modelId="{5CB92219-ACC5-4BD9-B7AC-56DDAD32D0C8}" type="presParOf" srcId="{C46B0237-2874-40BA-9CC2-EFD3B80C9DE3}" destId="{B2AAD00E-6E2E-49FA-97E5-1605F4794B56}" srcOrd="5" destOrd="0" presId="urn:microsoft.com/office/officeart/2005/8/layout/vList2"/>
    <dgm:cxn modelId="{88E2050E-9AF4-4FFD-B3FB-64D140A9E5D0}" type="presParOf" srcId="{C46B0237-2874-40BA-9CC2-EFD3B80C9DE3}" destId="{BE2C654D-C723-43D3-B226-2A903595E8F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77FC42E8-EFF0-48FD-9A73-D4DDC81B7A5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FF3592C5-1071-4AE5-9E6D-3A32DCF8B92B}">
      <dgm:prSet/>
      <dgm:spPr/>
      <dgm:t>
        <a:bodyPr/>
        <a:lstStyle/>
        <a:p>
          <a:r>
            <a:rPr lang="cs-CZ" b="0"/>
            <a:t>Prostoj </a:t>
          </a:r>
          <a:endParaRPr lang="cs-CZ"/>
        </a:p>
      </dgm:t>
    </dgm:pt>
    <dgm:pt modelId="{41A44228-99FD-4594-A9F1-183047F0E112}" type="parTrans" cxnId="{EC48B2E8-794E-49DD-BC90-ADAE83F8B741}">
      <dgm:prSet/>
      <dgm:spPr/>
      <dgm:t>
        <a:bodyPr/>
        <a:lstStyle/>
        <a:p>
          <a:endParaRPr lang="cs-CZ"/>
        </a:p>
      </dgm:t>
    </dgm:pt>
    <dgm:pt modelId="{BA7B4559-074F-4789-9273-A2043C74309B}" type="sibTrans" cxnId="{EC48B2E8-794E-49DD-BC90-ADAE83F8B741}">
      <dgm:prSet/>
      <dgm:spPr/>
      <dgm:t>
        <a:bodyPr/>
        <a:lstStyle/>
        <a:p>
          <a:endParaRPr lang="cs-CZ"/>
        </a:p>
      </dgm:t>
    </dgm:pt>
    <dgm:pt modelId="{3C2CC385-A7FD-4C5E-BE2A-48980C4928D6}">
      <dgm:prSet/>
      <dgm:spPr/>
      <dgm:t>
        <a:bodyPr/>
        <a:lstStyle/>
        <a:p>
          <a:pPr algn="just"/>
          <a:r>
            <a:rPr lang="cs-CZ" b="0" dirty="0"/>
            <a:t>Nemůže-li zaměstnanec konat práci pro </a:t>
          </a:r>
          <a:r>
            <a:rPr lang="cs-CZ" b="1" dirty="0"/>
            <a:t>přechodnou</a:t>
          </a:r>
          <a:r>
            <a:rPr lang="cs-CZ" b="0" dirty="0"/>
            <a:t> </a:t>
          </a:r>
          <a:r>
            <a:rPr lang="cs-CZ" b="1" dirty="0"/>
            <a:t>závadu</a:t>
          </a:r>
          <a:r>
            <a:rPr lang="cs-CZ" b="0" dirty="0"/>
            <a:t> způsobenou poruchou na strojním zařízení, </a:t>
          </a:r>
          <a:r>
            <a:rPr lang="cs-CZ" b="1" dirty="0"/>
            <a:t>kterou nezavinil</a:t>
          </a:r>
          <a:r>
            <a:rPr lang="cs-CZ" b="0" dirty="0"/>
            <a:t>, v dodávce surovin nebo pohonné síly, </a:t>
          </a:r>
          <a:r>
            <a:rPr lang="cs-CZ" b="1" dirty="0"/>
            <a:t>chybnými pracovními podklady </a:t>
          </a:r>
          <a:r>
            <a:rPr lang="cs-CZ" b="0" dirty="0"/>
            <a:t>nebo jinými provozními příčinami, jde o prostoj, </a:t>
          </a:r>
          <a:r>
            <a:rPr lang="cs-CZ" b="1" dirty="0"/>
            <a:t>a nebyl-li převeden na jinou práci</a:t>
          </a:r>
          <a:r>
            <a:rPr lang="cs-CZ" b="0" dirty="0"/>
            <a:t>, přísluší mu </a:t>
          </a:r>
          <a:r>
            <a:rPr lang="cs-CZ" b="1" dirty="0"/>
            <a:t>náhrada mzdy nebo platu ve výši nejméně 80 % průměrného výdělku</a:t>
          </a:r>
          <a:r>
            <a:rPr lang="cs-CZ" b="0" dirty="0"/>
            <a:t>, </a:t>
          </a:r>
          <a:endParaRPr lang="cs-CZ" dirty="0"/>
        </a:p>
      </dgm:t>
    </dgm:pt>
    <dgm:pt modelId="{BED8BC76-B319-4977-AB6C-3992E1E323F4}" type="parTrans" cxnId="{D1357EED-C2CA-4306-BB6D-6E8942F6A615}">
      <dgm:prSet/>
      <dgm:spPr/>
      <dgm:t>
        <a:bodyPr/>
        <a:lstStyle/>
        <a:p>
          <a:endParaRPr lang="cs-CZ"/>
        </a:p>
      </dgm:t>
    </dgm:pt>
    <dgm:pt modelId="{EEC3C5B5-16E0-4DC3-BED4-D53C810756A0}" type="sibTrans" cxnId="{D1357EED-C2CA-4306-BB6D-6E8942F6A615}">
      <dgm:prSet/>
      <dgm:spPr/>
      <dgm:t>
        <a:bodyPr/>
        <a:lstStyle/>
        <a:p>
          <a:endParaRPr lang="cs-CZ"/>
        </a:p>
      </dgm:t>
    </dgm:pt>
    <dgm:pt modelId="{7020B3EB-6A05-4181-A3F1-DBA416D0A36D}">
      <dgm:prSet/>
      <dgm:spPr/>
      <dgm:t>
        <a:bodyPr/>
        <a:lstStyle/>
        <a:p>
          <a:r>
            <a:rPr lang="cs-CZ" b="0"/>
            <a:t>Povětrnostní vlivy </a:t>
          </a:r>
          <a:endParaRPr lang="cs-CZ"/>
        </a:p>
      </dgm:t>
    </dgm:pt>
    <dgm:pt modelId="{B4DFD81A-B9B8-4D9F-87BC-152E303D49B4}" type="parTrans" cxnId="{71A608F1-0607-47CE-A2DD-A40599B92B6B}">
      <dgm:prSet/>
      <dgm:spPr/>
      <dgm:t>
        <a:bodyPr/>
        <a:lstStyle/>
        <a:p>
          <a:endParaRPr lang="cs-CZ"/>
        </a:p>
      </dgm:t>
    </dgm:pt>
    <dgm:pt modelId="{504D8D79-303F-492E-A740-A2B1CA9A6C5A}" type="sibTrans" cxnId="{71A608F1-0607-47CE-A2DD-A40599B92B6B}">
      <dgm:prSet/>
      <dgm:spPr/>
      <dgm:t>
        <a:bodyPr/>
        <a:lstStyle/>
        <a:p>
          <a:endParaRPr lang="cs-CZ"/>
        </a:p>
      </dgm:t>
    </dgm:pt>
    <dgm:pt modelId="{2486725B-94A5-46E6-BA89-2C89F23639DF}">
      <dgm:prSet/>
      <dgm:spPr/>
      <dgm:t>
        <a:bodyPr/>
        <a:lstStyle/>
        <a:p>
          <a:pPr algn="just"/>
          <a:r>
            <a:rPr lang="cs-CZ" b="0" dirty="0"/>
            <a:t>Nemůže-li zaměstnanec konat práci v důsledku </a:t>
          </a:r>
          <a:r>
            <a:rPr lang="cs-CZ" b="1" dirty="0"/>
            <a:t>přerušení práce způsobené nepříznivými povětrnostními vlivy nebo živelní událostí </a:t>
          </a:r>
          <a:r>
            <a:rPr lang="cs-CZ" b="0" dirty="0"/>
            <a:t>a </a:t>
          </a:r>
          <a:r>
            <a:rPr lang="cs-CZ" b="1" dirty="0"/>
            <a:t>nebyl-li převeden na jinou práci</a:t>
          </a:r>
          <a:r>
            <a:rPr lang="cs-CZ" b="0" dirty="0"/>
            <a:t>, přísluší mu </a:t>
          </a:r>
          <a:r>
            <a:rPr lang="cs-CZ" b="1" dirty="0"/>
            <a:t>náhrada mzdy nebo platu ve výši nejméně 60 % průměrného výdělku</a:t>
          </a:r>
          <a:endParaRPr lang="cs-CZ" dirty="0"/>
        </a:p>
      </dgm:t>
    </dgm:pt>
    <dgm:pt modelId="{E36F0DBE-F7DE-44D9-B482-83B5B104A2CB}" type="parTrans" cxnId="{5D46AA68-7A97-47E1-88DD-EA6CF49610BA}">
      <dgm:prSet/>
      <dgm:spPr/>
      <dgm:t>
        <a:bodyPr/>
        <a:lstStyle/>
        <a:p>
          <a:endParaRPr lang="cs-CZ"/>
        </a:p>
      </dgm:t>
    </dgm:pt>
    <dgm:pt modelId="{6FA98F45-EEA8-4804-8B9E-0C0136793D51}" type="sibTrans" cxnId="{5D46AA68-7A97-47E1-88DD-EA6CF49610BA}">
      <dgm:prSet/>
      <dgm:spPr/>
      <dgm:t>
        <a:bodyPr/>
        <a:lstStyle/>
        <a:p>
          <a:endParaRPr lang="cs-CZ"/>
        </a:p>
      </dgm:t>
    </dgm:pt>
    <dgm:pt modelId="{16753FAE-0E72-4A1B-8569-4A083D543EA6}" type="pres">
      <dgm:prSet presAssocID="{77FC42E8-EFF0-48FD-9A73-D4DDC81B7A53}" presName="linear" presStyleCnt="0">
        <dgm:presLayoutVars>
          <dgm:animLvl val="lvl"/>
          <dgm:resizeHandles val="exact"/>
        </dgm:presLayoutVars>
      </dgm:prSet>
      <dgm:spPr/>
    </dgm:pt>
    <dgm:pt modelId="{059560AA-12EA-40F8-9D91-746A6841AB02}" type="pres">
      <dgm:prSet presAssocID="{FF3592C5-1071-4AE5-9E6D-3A32DCF8B92B}" presName="parentText" presStyleLbl="node1" presStyleIdx="0" presStyleCnt="2">
        <dgm:presLayoutVars>
          <dgm:chMax val="0"/>
          <dgm:bulletEnabled val="1"/>
        </dgm:presLayoutVars>
      </dgm:prSet>
      <dgm:spPr/>
    </dgm:pt>
    <dgm:pt modelId="{EEE9C33D-B5CE-44D7-92DB-ED76DFF352AE}" type="pres">
      <dgm:prSet presAssocID="{FF3592C5-1071-4AE5-9E6D-3A32DCF8B92B}" presName="childText" presStyleLbl="revTx" presStyleIdx="0" presStyleCnt="2">
        <dgm:presLayoutVars>
          <dgm:bulletEnabled val="1"/>
        </dgm:presLayoutVars>
      </dgm:prSet>
      <dgm:spPr/>
    </dgm:pt>
    <dgm:pt modelId="{C619B633-CB08-406A-8944-AA25C7041AB5}" type="pres">
      <dgm:prSet presAssocID="{7020B3EB-6A05-4181-A3F1-DBA416D0A36D}" presName="parentText" presStyleLbl="node1" presStyleIdx="1" presStyleCnt="2">
        <dgm:presLayoutVars>
          <dgm:chMax val="0"/>
          <dgm:bulletEnabled val="1"/>
        </dgm:presLayoutVars>
      </dgm:prSet>
      <dgm:spPr/>
    </dgm:pt>
    <dgm:pt modelId="{2A265ACF-C0AF-4763-9DD1-AECAC05F170B}" type="pres">
      <dgm:prSet presAssocID="{7020B3EB-6A05-4181-A3F1-DBA416D0A36D}" presName="childText" presStyleLbl="revTx" presStyleIdx="1" presStyleCnt="2">
        <dgm:presLayoutVars>
          <dgm:bulletEnabled val="1"/>
        </dgm:presLayoutVars>
      </dgm:prSet>
      <dgm:spPr/>
    </dgm:pt>
  </dgm:ptLst>
  <dgm:cxnLst>
    <dgm:cxn modelId="{5D46AA68-7A97-47E1-88DD-EA6CF49610BA}" srcId="{7020B3EB-6A05-4181-A3F1-DBA416D0A36D}" destId="{2486725B-94A5-46E6-BA89-2C89F23639DF}" srcOrd="0" destOrd="0" parTransId="{E36F0DBE-F7DE-44D9-B482-83B5B104A2CB}" sibTransId="{6FA98F45-EEA8-4804-8B9E-0C0136793D51}"/>
    <dgm:cxn modelId="{11C1AD4B-56EC-4C46-9668-D1036201122D}" type="presOf" srcId="{7020B3EB-6A05-4181-A3F1-DBA416D0A36D}" destId="{C619B633-CB08-406A-8944-AA25C7041AB5}" srcOrd="0" destOrd="0" presId="urn:microsoft.com/office/officeart/2005/8/layout/vList2"/>
    <dgm:cxn modelId="{A4A1EAA7-A0E2-465A-BCD1-9B5B078DEEE9}" type="presOf" srcId="{2486725B-94A5-46E6-BA89-2C89F23639DF}" destId="{2A265ACF-C0AF-4763-9DD1-AECAC05F170B}" srcOrd="0" destOrd="0" presId="urn:microsoft.com/office/officeart/2005/8/layout/vList2"/>
    <dgm:cxn modelId="{05741CAD-ABEA-4945-B577-9CE40DADDB9F}" type="presOf" srcId="{77FC42E8-EFF0-48FD-9A73-D4DDC81B7A53}" destId="{16753FAE-0E72-4A1B-8569-4A083D543EA6}" srcOrd="0" destOrd="0" presId="urn:microsoft.com/office/officeart/2005/8/layout/vList2"/>
    <dgm:cxn modelId="{D6701ADD-A332-46A9-8425-1EB41B2186DA}" type="presOf" srcId="{FF3592C5-1071-4AE5-9E6D-3A32DCF8B92B}" destId="{059560AA-12EA-40F8-9D91-746A6841AB02}" srcOrd="0" destOrd="0" presId="urn:microsoft.com/office/officeart/2005/8/layout/vList2"/>
    <dgm:cxn modelId="{61D37FDF-7A3C-416B-963A-09E1D093026E}" type="presOf" srcId="{3C2CC385-A7FD-4C5E-BE2A-48980C4928D6}" destId="{EEE9C33D-B5CE-44D7-92DB-ED76DFF352AE}" srcOrd="0" destOrd="0" presId="urn:microsoft.com/office/officeart/2005/8/layout/vList2"/>
    <dgm:cxn modelId="{EC48B2E8-794E-49DD-BC90-ADAE83F8B741}" srcId="{77FC42E8-EFF0-48FD-9A73-D4DDC81B7A53}" destId="{FF3592C5-1071-4AE5-9E6D-3A32DCF8B92B}" srcOrd="0" destOrd="0" parTransId="{41A44228-99FD-4594-A9F1-183047F0E112}" sibTransId="{BA7B4559-074F-4789-9273-A2043C74309B}"/>
    <dgm:cxn modelId="{D1357EED-C2CA-4306-BB6D-6E8942F6A615}" srcId="{FF3592C5-1071-4AE5-9E6D-3A32DCF8B92B}" destId="{3C2CC385-A7FD-4C5E-BE2A-48980C4928D6}" srcOrd="0" destOrd="0" parTransId="{BED8BC76-B319-4977-AB6C-3992E1E323F4}" sibTransId="{EEC3C5B5-16E0-4DC3-BED4-D53C810756A0}"/>
    <dgm:cxn modelId="{71A608F1-0607-47CE-A2DD-A40599B92B6B}" srcId="{77FC42E8-EFF0-48FD-9A73-D4DDC81B7A53}" destId="{7020B3EB-6A05-4181-A3F1-DBA416D0A36D}" srcOrd="1" destOrd="0" parTransId="{B4DFD81A-B9B8-4D9F-87BC-152E303D49B4}" sibTransId="{504D8D79-303F-492E-A740-A2B1CA9A6C5A}"/>
    <dgm:cxn modelId="{4686FD1E-14FC-4580-959B-A1724605A892}" type="presParOf" srcId="{16753FAE-0E72-4A1B-8569-4A083D543EA6}" destId="{059560AA-12EA-40F8-9D91-746A6841AB02}" srcOrd="0" destOrd="0" presId="urn:microsoft.com/office/officeart/2005/8/layout/vList2"/>
    <dgm:cxn modelId="{5AF46FDC-B3B1-48D7-A317-80804D9C9D2E}" type="presParOf" srcId="{16753FAE-0E72-4A1B-8569-4A083D543EA6}" destId="{EEE9C33D-B5CE-44D7-92DB-ED76DFF352AE}" srcOrd="1" destOrd="0" presId="urn:microsoft.com/office/officeart/2005/8/layout/vList2"/>
    <dgm:cxn modelId="{83CC9A62-F7F6-4039-A7ED-39899CD65507}" type="presParOf" srcId="{16753FAE-0E72-4A1B-8569-4A083D543EA6}" destId="{C619B633-CB08-406A-8944-AA25C7041AB5}" srcOrd="2" destOrd="0" presId="urn:microsoft.com/office/officeart/2005/8/layout/vList2"/>
    <dgm:cxn modelId="{72523A25-8BBB-41A3-A410-9292FDFBE925}" type="presParOf" srcId="{16753FAE-0E72-4A1B-8569-4A083D543EA6}" destId="{2A265ACF-C0AF-4763-9DD1-AECAC05F170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A1FF4FD1-7BC0-4CB8-B08D-2105E9A552E9}"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F689A820-2DD5-4045-B0AF-B7C44B9F58FF}">
      <dgm:prSet/>
      <dgm:spPr/>
      <dgm:t>
        <a:bodyPr/>
        <a:lstStyle/>
        <a:p>
          <a:r>
            <a:rPr lang="cs-CZ" b="0" dirty="0"/>
            <a:t>Zaměstnavatel je povinen omluvit nepřítomnost zaměstnance v práci a poskytnout náhradu mzdy při</a:t>
          </a:r>
          <a:endParaRPr lang="cs-CZ" dirty="0"/>
        </a:p>
      </dgm:t>
    </dgm:pt>
    <dgm:pt modelId="{0E2E1118-11DF-494A-A2E1-37F4FBB91A7B}" type="parTrans" cxnId="{CD840C38-CE95-47FB-9EFB-82166706CFF4}">
      <dgm:prSet/>
      <dgm:spPr/>
      <dgm:t>
        <a:bodyPr/>
        <a:lstStyle/>
        <a:p>
          <a:endParaRPr lang="cs-CZ"/>
        </a:p>
      </dgm:t>
    </dgm:pt>
    <dgm:pt modelId="{F90E4AFB-D60F-4EFB-AF88-3046716DC8CC}" type="sibTrans" cxnId="{CD840C38-CE95-47FB-9EFB-82166706CFF4}">
      <dgm:prSet/>
      <dgm:spPr/>
      <dgm:t>
        <a:bodyPr/>
        <a:lstStyle/>
        <a:p>
          <a:endParaRPr lang="cs-CZ"/>
        </a:p>
      </dgm:t>
    </dgm:pt>
    <dgm:pt modelId="{92691EC0-A9C5-4943-BA0E-A1342C100B1E}">
      <dgm:prSet/>
      <dgm:spPr/>
      <dgm:t>
        <a:bodyPr/>
        <a:lstStyle/>
        <a:p>
          <a:r>
            <a:rPr lang="cs-CZ" b="0" dirty="0">
              <a:solidFill>
                <a:schemeClr val="tx1"/>
              </a:solidFill>
            </a:rPr>
            <a:t>Pracovní neschopnosti/karantény</a:t>
          </a:r>
          <a:endParaRPr lang="cs-CZ" dirty="0">
            <a:solidFill>
              <a:schemeClr val="tx1"/>
            </a:solidFill>
          </a:endParaRPr>
        </a:p>
      </dgm:t>
    </dgm:pt>
    <dgm:pt modelId="{15258B2A-D2C3-44FC-A35B-22F94D1C456B}" type="parTrans" cxnId="{9F673C54-6B19-491B-AE60-36FB4C9C61C6}">
      <dgm:prSet/>
      <dgm:spPr/>
      <dgm:t>
        <a:bodyPr/>
        <a:lstStyle/>
        <a:p>
          <a:endParaRPr lang="cs-CZ"/>
        </a:p>
      </dgm:t>
    </dgm:pt>
    <dgm:pt modelId="{F7A4389E-04C4-4BF5-8097-CE0FBFDC3331}" type="sibTrans" cxnId="{9F673C54-6B19-491B-AE60-36FB4C9C61C6}">
      <dgm:prSet/>
      <dgm:spPr/>
      <dgm:t>
        <a:bodyPr/>
        <a:lstStyle/>
        <a:p>
          <a:endParaRPr lang="cs-CZ"/>
        </a:p>
      </dgm:t>
    </dgm:pt>
    <dgm:pt modelId="{C305B5C4-DDF3-4D12-90DE-B6788C60158D}">
      <dgm:prSet/>
      <dgm:spPr/>
      <dgm:t>
        <a:bodyPr/>
        <a:lstStyle/>
        <a:p>
          <a:r>
            <a:rPr lang="cs-CZ" b="0" dirty="0">
              <a:solidFill>
                <a:schemeClr val="tx1"/>
              </a:solidFill>
            </a:rPr>
            <a:t>Mateřské, rodičovské dovolené</a:t>
          </a:r>
          <a:endParaRPr lang="cs-CZ" dirty="0">
            <a:solidFill>
              <a:schemeClr val="tx1"/>
            </a:solidFill>
          </a:endParaRPr>
        </a:p>
      </dgm:t>
    </dgm:pt>
    <dgm:pt modelId="{5D78032C-CD8C-4BC3-AA2B-4A4FD54703C9}" type="parTrans" cxnId="{83F21703-70FE-4012-884A-A3F597B8C7DE}">
      <dgm:prSet/>
      <dgm:spPr/>
      <dgm:t>
        <a:bodyPr/>
        <a:lstStyle/>
        <a:p>
          <a:endParaRPr lang="cs-CZ"/>
        </a:p>
      </dgm:t>
    </dgm:pt>
    <dgm:pt modelId="{F2413F8D-C5A1-4FA0-9CB8-3E8BD68D3E86}" type="sibTrans" cxnId="{83F21703-70FE-4012-884A-A3F597B8C7DE}">
      <dgm:prSet/>
      <dgm:spPr/>
      <dgm:t>
        <a:bodyPr/>
        <a:lstStyle/>
        <a:p>
          <a:endParaRPr lang="cs-CZ"/>
        </a:p>
      </dgm:t>
    </dgm:pt>
    <dgm:pt modelId="{C453D32A-2F31-467D-913D-B06F66E11E7A}">
      <dgm:prSet/>
      <dgm:spPr/>
      <dgm:t>
        <a:bodyPr/>
        <a:lstStyle/>
        <a:p>
          <a:r>
            <a:rPr lang="cs-CZ" b="0" dirty="0">
              <a:solidFill>
                <a:schemeClr val="tx1"/>
              </a:solidFill>
            </a:rPr>
            <a:t>Ošetřování člena domácnosti</a:t>
          </a:r>
          <a:endParaRPr lang="cs-CZ" dirty="0">
            <a:solidFill>
              <a:schemeClr val="tx1"/>
            </a:solidFill>
          </a:endParaRPr>
        </a:p>
      </dgm:t>
    </dgm:pt>
    <dgm:pt modelId="{0DDB5293-49FC-41BA-AFE4-2B7D7C40D794}" type="parTrans" cxnId="{74912A24-DCB8-4E6C-BA60-8AB0424A284D}">
      <dgm:prSet/>
      <dgm:spPr/>
      <dgm:t>
        <a:bodyPr/>
        <a:lstStyle/>
        <a:p>
          <a:endParaRPr lang="cs-CZ"/>
        </a:p>
      </dgm:t>
    </dgm:pt>
    <dgm:pt modelId="{CCD39AAC-F09C-4D09-BFAE-A1CB015EE400}" type="sibTrans" cxnId="{74912A24-DCB8-4E6C-BA60-8AB0424A284D}">
      <dgm:prSet/>
      <dgm:spPr/>
      <dgm:t>
        <a:bodyPr/>
        <a:lstStyle/>
        <a:p>
          <a:endParaRPr lang="cs-CZ"/>
        </a:p>
      </dgm:t>
    </dgm:pt>
    <dgm:pt modelId="{E90A8A0D-25A6-40C0-BE20-DB793F548BF2}">
      <dgm:prSet/>
      <dgm:spPr/>
      <dgm:t>
        <a:bodyPr/>
        <a:lstStyle/>
        <a:p>
          <a:r>
            <a:rPr lang="cs-CZ" b="0" dirty="0">
              <a:solidFill>
                <a:schemeClr val="tx1"/>
              </a:solidFill>
            </a:rPr>
            <a:t>Jiné důležité osobní překážky v práci</a:t>
          </a:r>
          <a:endParaRPr lang="cs-CZ" dirty="0">
            <a:solidFill>
              <a:schemeClr val="tx1"/>
            </a:solidFill>
          </a:endParaRPr>
        </a:p>
      </dgm:t>
    </dgm:pt>
    <dgm:pt modelId="{8FA00CAF-D516-4F2D-93B4-62EB7F404357}" type="parTrans" cxnId="{F615F9F1-E0DA-4900-808D-29FDFE068BB8}">
      <dgm:prSet/>
      <dgm:spPr/>
      <dgm:t>
        <a:bodyPr/>
        <a:lstStyle/>
        <a:p>
          <a:endParaRPr lang="cs-CZ"/>
        </a:p>
      </dgm:t>
    </dgm:pt>
    <dgm:pt modelId="{D0B4F1CF-3BF3-4F44-80CA-48F544A747A7}" type="sibTrans" cxnId="{F615F9F1-E0DA-4900-808D-29FDFE068BB8}">
      <dgm:prSet/>
      <dgm:spPr/>
      <dgm:t>
        <a:bodyPr/>
        <a:lstStyle/>
        <a:p>
          <a:endParaRPr lang="cs-CZ"/>
        </a:p>
      </dgm:t>
    </dgm:pt>
    <dgm:pt modelId="{4416540D-06F3-4B39-8DED-41BF61585926}">
      <dgm:prSet/>
      <dgm:spPr/>
      <dgm:t>
        <a:bodyPr/>
        <a:lstStyle/>
        <a:p>
          <a:r>
            <a:rPr lang="cs-CZ" b="0" dirty="0">
              <a:solidFill>
                <a:schemeClr val="tx1"/>
              </a:solidFill>
            </a:rPr>
            <a:t>Výkonu veřejné funkce</a:t>
          </a:r>
          <a:endParaRPr lang="cs-CZ" dirty="0">
            <a:solidFill>
              <a:schemeClr val="tx1"/>
            </a:solidFill>
          </a:endParaRPr>
        </a:p>
      </dgm:t>
    </dgm:pt>
    <dgm:pt modelId="{3B671E80-C99C-41AA-AAD7-39B6B444C9B9}" type="parTrans" cxnId="{FF87C5B7-6E7F-4D9E-BB03-D44531F1155E}">
      <dgm:prSet/>
      <dgm:spPr/>
      <dgm:t>
        <a:bodyPr/>
        <a:lstStyle/>
        <a:p>
          <a:endParaRPr lang="cs-CZ"/>
        </a:p>
      </dgm:t>
    </dgm:pt>
    <dgm:pt modelId="{DDE31CA2-C1DE-454E-8883-EFD7A63433AD}" type="sibTrans" cxnId="{FF87C5B7-6E7F-4D9E-BB03-D44531F1155E}">
      <dgm:prSet/>
      <dgm:spPr/>
      <dgm:t>
        <a:bodyPr/>
        <a:lstStyle/>
        <a:p>
          <a:endParaRPr lang="cs-CZ"/>
        </a:p>
      </dgm:t>
    </dgm:pt>
    <dgm:pt modelId="{DC59C00C-B817-4686-A2FE-47D66075733D}">
      <dgm:prSet/>
      <dgm:spPr/>
      <dgm:t>
        <a:bodyPr/>
        <a:lstStyle/>
        <a:p>
          <a:r>
            <a:rPr lang="cs-CZ" b="0" dirty="0">
              <a:solidFill>
                <a:schemeClr val="tx1"/>
              </a:solidFill>
            </a:rPr>
            <a:t>Výkonu občanské povinnosti (např. zaměstnanec jde jako svědek k soudu)</a:t>
          </a:r>
          <a:endParaRPr lang="cs-CZ" dirty="0">
            <a:solidFill>
              <a:schemeClr val="tx1"/>
            </a:solidFill>
          </a:endParaRPr>
        </a:p>
      </dgm:t>
    </dgm:pt>
    <dgm:pt modelId="{D0A57E2D-2DCC-4E87-A899-4B4605C25418}" type="parTrans" cxnId="{73669014-3EDB-4094-9D1F-289B4FF664F7}">
      <dgm:prSet/>
      <dgm:spPr/>
      <dgm:t>
        <a:bodyPr/>
        <a:lstStyle/>
        <a:p>
          <a:endParaRPr lang="cs-CZ"/>
        </a:p>
      </dgm:t>
    </dgm:pt>
    <dgm:pt modelId="{09E72F93-81B2-444D-A078-4B81EC74B302}" type="sibTrans" cxnId="{73669014-3EDB-4094-9D1F-289B4FF664F7}">
      <dgm:prSet/>
      <dgm:spPr/>
      <dgm:t>
        <a:bodyPr/>
        <a:lstStyle/>
        <a:p>
          <a:endParaRPr lang="cs-CZ"/>
        </a:p>
      </dgm:t>
    </dgm:pt>
    <dgm:pt modelId="{9BCFFAAA-92AD-42D5-88C4-CC79F7B521EB}">
      <dgm:prSet/>
      <dgm:spPr/>
      <dgm:t>
        <a:bodyPr/>
        <a:lstStyle/>
        <a:p>
          <a:r>
            <a:rPr lang="cs-CZ" b="0" dirty="0">
              <a:solidFill>
                <a:schemeClr val="tx1"/>
              </a:solidFill>
            </a:rPr>
            <a:t>Branné povinnosti</a:t>
          </a:r>
          <a:endParaRPr lang="cs-CZ" dirty="0">
            <a:solidFill>
              <a:schemeClr val="tx1"/>
            </a:solidFill>
          </a:endParaRPr>
        </a:p>
      </dgm:t>
    </dgm:pt>
    <dgm:pt modelId="{E29D4BA4-2F10-4DF4-A907-BF198FD51387}" type="parTrans" cxnId="{821754A3-0D93-4B5D-9E1C-720E5E630063}">
      <dgm:prSet/>
      <dgm:spPr/>
      <dgm:t>
        <a:bodyPr/>
        <a:lstStyle/>
        <a:p>
          <a:endParaRPr lang="cs-CZ"/>
        </a:p>
      </dgm:t>
    </dgm:pt>
    <dgm:pt modelId="{E7EBE3F2-77AA-4147-AA01-859883165A45}" type="sibTrans" cxnId="{821754A3-0D93-4B5D-9E1C-720E5E630063}">
      <dgm:prSet/>
      <dgm:spPr/>
      <dgm:t>
        <a:bodyPr/>
        <a:lstStyle/>
        <a:p>
          <a:endParaRPr lang="cs-CZ"/>
        </a:p>
      </dgm:t>
    </dgm:pt>
    <dgm:pt modelId="{4A542CC3-FD6F-4A96-A909-B87BF45182B9}" type="pres">
      <dgm:prSet presAssocID="{A1FF4FD1-7BC0-4CB8-B08D-2105E9A552E9}" presName="Name0" presStyleCnt="0">
        <dgm:presLayoutVars>
          <dgm:dir/>
          <dgm:animLvl val="lvl"/>
          <dgm:resizeHandles val="exact"/>
        </dgm:presLayoutVars>
      </dgm:prSet>
      <dgm:spPr/>
    </dgm:pt>
    <dgm:pt modelId="{7BCD7B5E-8719-45C0-A8FB-6BFDB9A46C8F}" type="pres">
      <dgm:prSet presAssocID="{F689A820-2DD5-4045-B0AF-B7C44B9F58FF}" presName="linNode" presStyleCnt="0"/>
      <dgm:spPr/>
    </dgm:pt>
    <dgm:pt modelId="{08E7FDCC-FB1D-4BC2-8D8B-CCE44B4E45BD}" type="pres">
      <dgm:prSet presAssocID="{F689A820-2DD5-4045-B0AF-B7C44B9F58FF}" presName="parentText" presStyleLbl="node1" presStyleIdx="0" presStyleCnt="1">
        <dgm:presLayoutVars>
          <dgm:chMax val="1"/>
          <dgm:bulletEnabled val="1"/>
        </dgm:presLayoutVars>
      </dgm:prSet>
      <dgm:spPr/>
    </dgm:pt>
    <dgm:pt modelId="{74E00FF4-334F-47C3-B4E5-AEE65B9598A3}" type="pres">
      <dgm:prSet presAssocID="{F689A820-2DD5-4045-B0AF-B7C44B9F58FF}" presName="descendantText" presStyleLbl="alignAccFollowNode1" presStyleIdx="0" presStyleCnt="1">
        <dgm:presLayoutVars>
          <dgm:bulletEnabled val="1"/>
        </dgm:presLayoutVars>
      </dgm:prSet>
      <dgm:spPr/>
    </dgm:pt>
  </dgm:ptLst>
  <dgm:cxnLst>
    <dgm:cxn modelId="{83F21703-70FE-4012-884A-A3F597B8C7DE}" srcId="{F689A820-2DD5-4045-B0AF-B7C44B9F58FF}" destId="{C305B5C4-DDF3-4D12-90DE-B6788C60158D}" srcOrd="1" destOrd="0" parTransId="{5D78032C-CD8C-4BC3-AA2B-4A4FD54703C9}" sibTransId="{F2413F8D-C5A1-4FA0-9CB8-3E8BD68D3E86}"/>
    <dgm:cxn modelId="{AAFBEE0B-BEF1-4E92-8AB8-95E8BE9F8D30}" type="presOf" srcId="{DC59C00C-B817-4686-A2FE-47D66075733D}" destId="{74E00FF4-334F-47C3-B4E5-AEE65B9598A3}" srcOrd="0" destOrd="5" presId="urn:microsoft.com/office/officeart/2005/8/layout/vList5"/>
    <dgm:cxn modelId="{73669014-3EDB-4094-9D1F-289B4FF664F7}" srcId="{F689A820-2DD5-4045-B0AF-B7C44B9F58FF}" destId="{DC59C00C-B817-4686-A2FE-47D66075733D}" srcOrd="5" destOrd="0" parTransId="{D0A57E2D-2DCC-4E87-A899-4B4605C25418}" sibTransId="{09E72F93-81B2-444D-A078-4B81EC74B302}"/>
    <dgm:cxn modelId="{C71D2F17-4F44-42B4-B6BD-2B82FADDF23D}" type="presOf" srcId="{4416540D-06F3-4B39-8DED-41BF61585926}" destId="{74E00FF4-334F-47C3-B4E5-AEE65B9598A3}" srcOrd="0" destOrd="4" presId="urn:microsoft.com/office/officeart/2005/8/layout/vList5"/>
    <dgm:cxn modelId="{74912A24-DCB8-4E6C-BA60-8AB0424A284D}" srcId="{F689A820-2DD5-4045-B0AF-B7C44B9F58FF}" destId="{C453D32A-2F31-467D-913D-B06F66E11E7A}" srcOrd="2" destOrd="0" parTransId="{0DDB5293-49FC-41BA-AFE4-2B7D7C40D794}" sibTransId="{CCD39AAC-F09C-4D09-BFAE-A1CB015EE400}"/>
    <dgm:cxn modelId="{CD840C38-CE95-47FB-9EFB-82166706CFF4}" srcId="{A1FF4FD1-7BC0-4CB8-B08D-2105E9A552E9}" destId="{F689A820-2DD5-4045-B0AF-B7C44B9F58FF}" srcOrd="0" destOrd="0" parTransId="{0E2E1118-11DF-494A-A2E1-37F4FBB91A7B}" sibTransId="{F90E4AFB-D60F-4EFB-AF88-3046716DC8CC}"/>
    <dgm:cxn modelId="{CFB61848-187E-4043-BF32-1EFF2B70D60C}" type="presOf" srcId="{A1FF4FD1-7BC0-4CB8-B08D-2105E9A552E9}" destId="{4A542CC3-FD6F-4A96-A909-B87BF45182B9}" srcOrd="0" destOrd="0" presId="urn:microsoft.com/office/officeart/2005/8/layout/vList5"/>
    <dgm:cxn modelId="{4F5C6769-8160-4914-AB97-77565EF4AB16}" type="presOf" srcId="{E90A8A0D-25A6-40C0-BE20-DB793F548BF2}" destId="{74E00FF4-334F-47C3-B4E5-AEE65B9598A3}" srcOrd="0" destOrd="3" presId="urn:microsoft.com/office/officeart/2005/8/layout/vList5"/>
    <dgm:cxn modelId="{9F673C54-6B19-491B-AE60-36FB4C9C61C6}" srcId="{F689A820-2DD5-4045-B0AF-B7C44B9F58FF}" destId="{92691EC0-A9C5-4943-BA0E-A1342C100B1E}" srcOrd="0" destOrd="0" parTransId="{15258B2A-D2C3-44FC-A35B-22F94D1C456B}" sibTransId="{F7A4389E-04C4-4BF5-8097-CE0FBFDC3331}"/>
    <dgm:cxn modelId="{E3073359-0F8D-4913-8E4D-FECD8CD5376C}" type="presOf" srcId="{9BCFFAAA-92AD-42D5-88C4-CC79F7B521EB}" destId="{74E00FF4-334F-47C3-B4E5-AEE65B9598A3}" srcOrd="0" destOrd="6" presId="urn:microsoft.com/office/officeart/2005/8/layout/vList5"/>
    <dgm:cxn modelId="{76010B88-BD06-451B-8A61-6FE81479DCF7}" type="presOf" srcId="{92691EC0-A9C5-4943-BA0E-A1342C100B1E}" destId="{74E00FF4-334F-47C3-B4E5-AEE65B9598A3}" srcOrd="0" destOrd="0" presId="urn:microsoft.com/office/officeart/2005/8/layout/vList5"/>
    <dgm:cxn modelId="{527EF390-68E4-456F-A700-D40BE3654158}" type="presOf" srcId="{C305B5C4-DDF3-4D12-90DE-B6788C60158D}" destId="{74E00FF4-334F-47C3-B4E5-AEE65B9598A3}" srcOrd="0" destOrd="1" presId="urn:microsoft.com/office/officeart/2005/8/layout/vList5"/>
    <dgm:cxn modelId="{411074A1-150E-47AB-88A1-F6A82C2D59FB}" type="presOf" srcId="{F689A820-2DD5-4045-B0AF-B7C44B9F58FF}" destId="{08E7FDCC-FB1D-4BC2-8D8B-CCE44B4E45BD}" srcOrd="0" destOrd="0" presId="urn:microsoft.com/office/officeart/2005/8/layout/vList5"/>
    <dgm:cxn modelId="{821754A3-0D93-4B5D-9E1C-720E5E630063}" srcId="{F689A820-2DD5-4045-B0AF-B7C44B9F58FF}" destId="{9BCFFAAA-92AD-42D5-88C4-CC79F7B521EB}" srcOrd="6" destOrd="0" parTransId="{E29D4BA4-2F10-4DF4-A907-BF198FD51387}" sibTransId="{E7EBE3F2-77AA-4147-AA01-859883165A45}"/>
    <dgm:cxn modelId="{FF87C5B7-6E7F-4D9E-BB03-D44531F1155E}" srcId="{F689A820-2DD5-4045-B0AF-B7C44B9F58FF}" destId="{4416540D-06F3-4B39-8DED-41BF61585926}" srcOrd="4" destOrd="0" parTransId="{3B671E80-C99C-41AA-AAD7-39B6B444C9B9}" sibTransId="{DDE31CA2-C1DE-454E-8883-EFD7A63433AD}"/>
    <dgm:cxn modelId="{E90DABD9-7BF6-4B59-BC19-5C06A6E16E93}" type="presOf" srcId="{C453D32A-2F31-467D-913D-B06F66E11E7A}" destId="{74E00FF4-334F-47C3-B4E5-AEE65B9598A3}" srcOrd="0" destOrd="2" presId="urn:microsoft.com/office/officeart/2005/8/layout/vList5"/>
    <dgm:cxn modelId="{F615F9F1-E0DA-4900-808D-29FDFE068BB8}" srcId="{F689A820-2DD5-4045-B0AF-B7C44B9F58FF}" destId="{E90A8A0D-25A6-40C0-BE20-DB793F548BF2}" srcOrd="3" destOrd="0" parTransId="{8FA00CAF-D516-4F2D-93B4-62EB7F404357}" sibTransId="{D0B4F1CF-3BF3-4F44-80CA-48F544A747A7}"/>
    <dgm:cxn modelId="{EED0445F-0D61-4230-AFCE-833BF7A57DDD}" type="presParOf" srcId="{4A542CC3-FD6F-4A96-A909-B87BF45182B9}" destId="{7BCD7B5E-8719-45C0-A8FB-6BFDB9A46C8F}" srcOrd="0" destOrd="0" presId="urn:microsoft.com/office/officeart/2005/8/layout/vList5"/>
    <dgm:cxn modelId="{650E29D8-6B71-4A53-92E7-14790480EE12}" type="presParOf" srcId="{7BCD7B5E-8719-45C0-A8FB-6BFDB9A46C8F}" destId="{08E7FDCC-FB1D-4BC2-8D8B-CCE44B4E45BD}" srcOrd="0" destOrd="0" presId="urn:microsoft.com/office/officeart/2005/8/layout/vList5"/>
    <dgm:cxn modelId="{EAE1F17B-B362-48EA-B0E7-07451AF7D5E6}" type="presParOf" srcId="{7BCD7B5E-8719-45C0-A8FB-6BFDB9A46C8F}" destId="{74E00FF4-334F-47C3-B4E5-AEE65B9598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0FB630-54A5-4AFF-83A6-64A7043291C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37334CDD-2EC4-4003-B645-88E1DD50936C}">
      <dgm:prSet custT="1"/>
      <dgm:spPr/>
      <dgm:t>
        <a:bodyPr/>
        <a:lstStyle/>
        <a:p>
          <a:r>
            <a:rPr lang="cs-CZ" sz="2000" b="0"/>
            <a:t>pracovní smlouva </a:t>
          </a:r>
          <a:r>
            <a:rPr lang="cs-CZ" sz="2000" b="1"/>
            <a:t>musí být uzavřena písemně</a:t>
          </a:r>
          <a:endParaRPr lang="cs-CZ" sz="2000"/>
        </a:p>
      </dgm:t>
    </dgm:pt>
    <dgm:pt modelId="{48997887-2580-4220-AEE6-AA0E4E4A1472}" type="parTrans" cxnId="{A8E63C37-591D-41E3-BD77-207EF59E8E59}">
      <dgm:prSet/>
      <dgm:spPr/>
      <dgm:t>
        <a:bodyPr/>
        <a:lstStyle/>
        <a:p>
          <a:endParaRPr lang="cs-CZ" sz="2000"/>
        </a:p>
      </dgm:t>
    </dgm:pt>
    <dgm:pt modelId="{02104115-1B59-47BB-9ED6-C333312C6438}" type="sibTrans" cxnId="{A8E63C37-591D-41E3-BD77-207EF59E8E59}">
      <dgm:prSet/>
      <dgm:spPr/>
      <dgm:t>
        <a:bodyPr/>
        <a:lstStyle/>
        <a:p>
          <a:endParaRPr lang="cs-CZ" sz="2000"/>
        </a:p>
      </dgm:t>
    </dgm:pt>
    <dgm:pt modelId="{C65A0E34-2C67-4091-B23B-D5B68C59141D}">
      <dgm:prSet custT="1"/>
      <dgm:spPr/>
      <dgm:t>
        <a:bodyPr/>
        <a:lstStyle/>
        <a:p>
          <a:r>
            <a:rPr lang="cs-CZ" sz="1600" b="0" dirty="0"/>
            <a:t>může být i elektronicky, ALE</a:t>
          </a:r>
          <a:endParaRPr lang="cs-CZ" sz="1600" dirty="0"/>
        </a:p>
      </dgm:t>
    </dgm:pt>
    <dgm:pt modelId="{6869C7DF-5459-4A48-ABA7-9807C9F17CB5}" type="parTrans" cxnId="{ADADE199-CC3B-43C2-98AF-26DABD19B4C7}">
      <dgm:prSet/>
      <dgm:spPr/>
      <dgm:t>
        <a:bodyPr/>
        <a:lstStyle/>
        <a:p>
          <a:endParaRPr lang="cs-CZ" sz="2000"/>
        </a:p>
      </dgm:t>
    </dgm:pt>
    <dgm:pt modelId="{84A956FC-B16B-4B92-AAFA-AB36F0A23671}" type="sibTrans" cxnId="{ADADE199-CC3B-43C2-98AF-26DABD19B4C7}">
      <dgm:prSet/>
      <dgm:spPr/>
      <dgm:t>
        <a:bodyPr/>
        <a:lstStyle/>
        <a:p>
          <a:endParaRPr lang="cs-CZ" sz="2000"/>
        </a:p>
      </dgm:t>
    </dgm:pt>
    <dgm:pt modelId="{6ABC2962-6047-4614-B182-4CB22EDDEBBD}">
      <dgm:prSet custT="1"/>
      <dgm:spPr/>
      <dgm:t>
        <a:bodyPr/>
        <a:lstStyle/>
        <a:p>
          <a:r>
            <a:rPr lang="cs-CZ" sz="1600" b="0" dirty="0"/>
            <a:t>nutný podpis obou stran</a:t>
          </a:r>
          <a:endParaRPr lang="cs-CZ" sz="1600" dirty="0"/>
        </a:p>
      </dgm:t>
    </dgm:pt>
    <dgm:pt modelId="{762720B2-1CC6-4D53-A65F-B12F28F597CF}" type="parTrans" cxnId="{6AC7BC0F-B665-4C5F-8D5B-52739BFA4DA7}">
      <dgm:prSet/>
      <dgm:spPr/>
      <dgm:t>
        <a:bodyPr/>
        <a:lstStyle/>
        <a:p>
          <a:endParaRPr lang="cs-CZ" sz="2000"/>
        </a:p>
      </dgm:t>
    </dgm:pt>
    <dgm:pt modelId="{DA69D22D-C3BC-46DD-B7E1-DD64878C6569}" type="sibTrans" cxnId="{6AC7BC0F-B665-4C5F-8D5B-52739BFA4DA7}">
      <dgm:prSet/>
      <dgm:spPr/>
      <dgm:t>
        <a:bodyPr/>
        <a:lstStyle/>
        <a:p>
          <a:endParaRPr lang="cs-CZ" sz="2000"/>
        </a:p>
      </dgm:t>
    </dgm:pt>
    <dgm:pt modelId="{71FCEBD4-1A41-487D-8683-FC7F63F68B53}">
      <dgm:prSet custT="1"/>
      <dgm:spPr/>
      <dgm:t>
        <a:bodyPr/>
        <a:lstStyle/>
        <a:p>
          <a:r>
            <a:rPr lang="cs-CZ" sz="1600" b="0"/>
            <a:t>uzavřena okamžikem druhého podpisu</a:t>
          </a:r>
          <a:endParaRPr lang="cs-CZ" sz="1600"/>
        </a:p>
      </dgm:t>
    </dgm:pt>
    <dgm:pt modelId="{2EDF0033-0FB2-4261-A5CA-2B605A47DF45}" type="parTrans" cxnId="{590EBA93-471F-4A0F-A46A-E4D51479CA56}">
      <dgm:prSet/>
      <dgm:spPr/>
      <dgm:t>
        <a:bodyPr/>
        <a:lstStyle/>
        <a:p>
          <a:endParaRPr lang="cs-CZ" sz="2000"/>
        </a:p>
      </dgm:t>
    </dgm:pt>
    <dgm:pt modelId="{E2BD78DC-EC42-4C93-AEE7-9AA23710891E}" type="sibTrans" cxnId="{590EBA93-471F-4A0F-A46A-E4D51479CA56}">
      <dgm:prSet/>
      <dgm:spPr/>
      <dgm:t>
        <a:bodyPr/>
        <a:lstStyle/>
        <a:p>
          <a:endParaRPr lang="cs-CZ" sz="2000"/>
        </a:p>
      </dgm:t>
    </dgm:pt>
    <dgm:pt modelId="{FCDAAC3E-B418-45F6-B355-6B47EB81A31C}">
      <dgm:prSet custT="1"/>
      <dgm:spPr/>
      <dgm:t>
        <a:bodyPr/>
        <a:lstStyle/>
        <a:p>
          <a:r>
            <a:rPr lang="cs-CZ" sz="2000" b="0"/>
            <a:t>nedodržení požadavku písemnosti:</a:t>
          </a:r>
          <a:endParaRPr lang="cs-CZ" sz="2000"/>
        </a:p>
      </dgm:t>
    </dgm:pt>
    <dgm:pt modelId="{BDADE81A-6BB8-4515-8945-99A0DB27DF13}" type="parTrans" cxnId="{845ECE0B-4724-47E7-ACE7-E810C1261D97}">
      <dgm:prSet/>
      <dgm:spPr/>
      <dgm:t>
        <a:bodyPr/>
        <a:lstStyle/>
        <a:p>
          <a:endParaRPr lang="cs-CZ" sz="2000"/>
        </a:p>
      </dgm:t>
    </dgm:pt>
    <dgm:pt modelId="{1B8A6B12-69D2-48D7-A1FA-F61F14527517}" type="sibTrans" cxnId="{845ECE0B-4724-47E7-ACE7-E810C1261D97}">
      <dgm:prSet/>
      <dgm:spPr/>
      <dgm:t>
        <a:bodyPr/>
        <a:lstStyle/>
        <a:p>
          <a:endParaRPr lang="cs-CZ" sz="2000"/>
        </a:p>
      </dgm:t>
    </dgm:pt>
    <dgm:pt modelId="{7209892F-3934-4F72-9213-E154A0CF5F99}">
      <dgm:prSet custT="1"/>
      <dgm:spPr/>
      <dgm:t>
        <a:bodyPr/>
        <a:lstStyle/>
        <a:p>
          <a:pPr algn="just"/>
          <a:r>
            <a:rPr lang="cs-CZ" sz="1600" b="0" dirty="0"/>
            <a:t>zaměstnanec ještě nezačal práci vykonávat - </a:t>
          </a:r>
          <a:r>
            <a:rPr lang="cs-CZ" sz="1600" b="1" dirty="0"/>
            <a:t>strana, která nezavdala příčinu </a:t>
          </a:r>
          <a:r>
            <a:rPr lang="cs-CZ" sz="1600" b="0" dirty="0"/>
            <a:t>nedodržení písemné formy, se může dovolat neplatnosti ústně uzavřené pracovní smlouvy a pracovní poměr tak vůbec nevznikne.</a:t>
          </a:r>
          <a:endParaRPr lang="cs-CZ" sz="1600" dirty="0"/>
        </a:p>
      </dgm:t>
    </dgm:pt>
    <dgm:pt modelId="{FF27FDEC-64B8-48A3-8110-EF850B800BB3}" type="parTrans" cxnId="{7CA4978A-727D-4B00-ACB7-1DE092A8B919}">
      <dgm:prSet/>
      <dgm:spPr/>
      <dgm:t>
        <a:bodyPr/>
        <a:lstStyle/>
        <a:p>
          <a:endParaRPr lang="cs-CZ" sz="2000"/>
        </a:p>
      </dgm:t>
    </dgm:pt>
    <dgm:pt modelId="{138D8ECF-7647-49D2-90E1-1435F48CD91B}" type="sibTrans" cxnId="{7CA4978A-727D-4B00-ACB7-1DE092A8B919}">
      <dgm:prSet/>
      <dgm:spPr/>
      <dgm:t>
        <a:bodyPr/>
        <a:lstStyle/>
        <a:p>
          <a:endParaRPr lang="cs-CZ" sz="2000"/>
        </a:p>
      </dgm:t>
    </dgm:pt>
    <dgm:pt modelId="{C6900FE7-A826-49E3-8870-E5BA790FD085}">
      <dgm:prSet custT="1"/>
      <dgm:spPr/>
      <dgm:t>
        <a:bodyPr/>
        <a:lstStyle/>
        <a:p>
          <a:pPr algn="just"/>
          <a:r>
            <a:rPr lang="cs-CZ" sz="1600" b="0" dirty="0"/>
            <a:t>zaměstnanec již začal vykonávat práci - </a:t>
          </a:r>
          <a:r>
            <a:rPr lang="cs-CZ" sz="1600" b="1" dirty="0"/>
            <a:t>možnost dovolat se neplatnosti smlouvy je vyloučena</a:t>
          </a:r>
          <a:r>
            <a:rPr lang="cs-CZ" sz="1600" b="0" dirty="0"/>
            <a:t>.</a:t>
          </a:r>
          <a:endParaRPr lang="cs-CZ" sz="1600" dirty="0"/>
        </a:p>
      </dgm:t>
    </dgm:pt>
    <dgm:pt modelId="{D98FD6C3-DF1E-4219-BA40-B3FF4F6EF789}" type="parTrans" cxnId="{822F7449-789F-42B7-8448-1ECE360BDDE0}">
      <dgm:prSet/>
      <dgm:spPr/>
      <dgm:t>
        <a:bodyPr/>
        <a:lstStyle/>
        <a:p>
          <a:endParaRPr lang="cs-CZ" sz="2000"/>
        </a:p>
      </dgm:t>
    </dgm:pt>
    <dgm:pt modelId="{3E80D4A9-CBFB-48C4-A91F-576F829AA960}" type="sibTrans" cxnId="{822F7449-789F-42B7-8448-1ECE360BDDE0}">
      <dgm:prSet/>
      <dgm:spPr/>
      <dgm:t>
        <a:bodyPr/>
        <a:lstStyle/>
        <a:p>
          <a:endParaRPr lang="cs-CZ" sz="2000"/>
        </a:p>
      </dgm:t>
    </dgm:pt>
    <dgm:pt modelId="{F0F3C93C-5D46-4AF0-8F95-7A7130679F94}">
      <dgm:prSet custT="1"/>
      <dgm:spPr/>
      <dgm:t>
        <a:bodyPr/>
        <a:lstStyle/>
        <a:p>
          <a:pPr algn="just"/>
          <a:r>
            <a:rPr lang="cs-CZ" sz="2000" b="0" dirty="0"/>
            <a:t>důsledek nedodržení formy – </a:t>
          </a:r>
          <a:r>
            <a:rPr lang="cs-CZ" sz="2000" b="1" dirty="0"/>
            <a:t>pokuta až 10.000.000,- Kč pro zaměstnavatele </a:t>
          </a:r>
          <a:br>
            <a:rPr lang="cs-CZ" sz="2000" b="1" dirty="0"/>
          </a:br>
          <a:r>
            <a:rPr lang="cs-CZ" sz="2000" b="0" dirty="0"/>
            <a:t>a </a:t>
          </a:r>
          <a:r>
            <a:rPr lang="cs-CZ" sz="2000" b="1" dirty="0"/>
            <a:t>100.000,- Kč pro zaměstnance </a:t>
          </a:r>
          <a:r>
            <a:rPr lang="cs-CZ" sz="2000" b="0" dirty="0"/>
            <a:t>možno dodatečně vadu zhojit (ALE nelze dodatečně sjednat zkušební dobu)</a:t>
          </a:r>
          <a:endParaRPr lang="cs-CZ" sz="2000" dirty="0"/>
        </a:p>
      </dgm:t>
    </dgm:pt>
    <dgm:pt modelId="{08914E31-54E0-4319-AC1B-0358D6325F6C}" type="parTrans" cxnId="{6B3013D5-3FBA-4AE6-A4BC-D3AA31A24AE6}">
      <dgm:prSet/>
      <dgm:spPr/>
      <dgm:t>
        <a:bodyPr/>
        <a:lstStyle/>
        <a:p>
          <a:endParaRPr lang="cs-CZ" sz="2000"/>
        </a:p>
      </dgm:t>
    </dgm:pt>
    <dgm:pt modelId="{3518CB4F-8BEE-4D0B-AB0C-5B9487D6158F}" type="sibTrans" cxnId="{6B3013D5-3FBA-4AE6-A4BC-D3AA31A24AE6}">
      <dgm:prSet/>
      <dgm:spPr/>
      <dgm:t>
        <a:bodyPr/>
        <a:lstStyle/>
        <a:p>
          <a:endParaRPr lang="cs-CZ" sz="2000"/>
        </a:p>
      </dgm:t>
    </dgm:pt>
    <dgm:pt modelId="{36FBC6DA-D01C-425E-8EFD-7DBF47AF316D}" type="pres">
      <dgm:prSet presAssocID="{390FB630-54A5-4AFF-83A6-64A7043291C1}" presName="linear" presStyleCnt="0">
        <dgm:presLayoutVars>
          <dgm:animLvl val="lvl"/>
          <dgm:resizeHandles val="exact"/>
        </dgm:presLayoutVars>
      </dgm:prSet>
      <dgm:spPr/>
    </dgm:pt>
    <dgm:pt modelId="{95A443A9-335D-424D-9616-B65D68E48ED3}" type="pres">
      <dgm:prSet presAssocID="{37334CDD-2EC4-4003-B645-88E1DD50936C}" presName="parentText" presStyleLbl="node1" presStyleIdx="0" presStyleCnt="3">
        <dgm:presLayoutVars>
          <dgm:chMax val="0"/>
          <dgm:bulletEnabled val="1"/>
        </dgm:presLayoutVars>
      </dgm:prSet>
      <dgm:spPr/>
    </dgm:pt>
    <dgm:pt modelId="{8294D3B0-824C-4EB0-9153-7666EDE7C909}" type="pres">
      <dgm:prSet presAssocID="{37334CDD-2EC4-4003-B645-88E1DD50936C}" presName="childText" presStyleLbl="revTx" presStyleIdx="0" presStyleCnt="2">
        <dgm:presLayoutVars>
          <dgm:bulletEnabled val="1"/>
        </dgm:presLayoutVars>
      </dgm:prSet>
      <dgm:spPr/>
    </dgm:pt>
    <dgm:pt modelId="{EA49A244-352B-4929-B1DE-AD7BEFEF8420}" type="pres">
      <dgm:prSet presAssocID="{FCDAAC3E-B418-45F6-B355-6B47EB81A31C}" presName="parentText" presStyleLbl="node1" presStyleIdx="1" presStyleCnt="3">
        <dgm:presLayoutVars>
          <dgm:chMax val="0"/>
          <dgm:bulletEnabled val="1"/>
        </dgm:presLayoutVars>
      </dgm:prSet>
      <dgm:spPr/>
    </dgm:pt>
    <dgm:pt modelId="{53EE2814-DF94-4E0A-AA69-093765724FCE}" type="pres">
      <dgm:prSet presAssocID="{FCDAAC3E-B418-45F6-B355-6B47EB81A31C}" presName="childText" presStyleLbl="revTx" presStyleIdx="1" presStyleCnt="2">
        <dgm:presLayoutVars>
          <dgm:bulletEnabled val="1"/>
        </dgm:presLayoutVars>
      </dgm:prSet>
      <dgm:spPr/>
    </dgm:pt>
    <dgm:pt modelId="{5C43D806-6159-4A1E-A07A-37F059B6FC66}" type="pres">
      <dgm:prSet presAssocID="{F0F3C93C-5D46-4AF0-8F95-7A7130679F94}" presName="parentText" presStyleLbl="node1" presStyleIdx="2" presStyleCnt="3">
        <dgm:presLayoutVars>
          <dgm:chMax val="0"/>
          <dgm:bulletEnabled val="1"/>
        </dgm:presLayoutVars>
      </dgm:prSet>
      <dgm:spPr/>
    </dgm:pt>
  </dgm:ptLst>
  <dgm:cxnLst>
    <dgm:cxn modelId="{3F791D00-087B-45C6-84B6-03741F85F494}" type="presOf" srcId="{37334CDD-2EC4-4003-B645-88E1DD50936C}" destId="{95A443A9-335D-424D-9616-B65D68E48ED3}" srcOrd="0" destOrd="0" presId="urn:microsoft.com/office/officeart/2005/8/layout/vList2"/>
    <dgm:cxn modelId="{FF767708-2D9F-4DCB-9A6E-2DC16DAB0431}" type="presOf" srcId="{6ABC2962-6047-4614-B182-4CB22EDDEBBD}" destId="{8294D3B0-824C-4EB0-9153-7666EDE7C909}" srcOrd="0" destOrd="1" presId="urn:microsoft.com/office/officeart/2005/8/layout/vList2"/>
    <dgm:cxn modelId="{845ECE0B-4724-47E7-ACE7-E810C1261D97}" srcId="{390FB630-54A5-4AFF-83A6-64A7043291C1}" destId="{FCDAAC3E-B418-45F6-B355-6B47EB81A31C}" srcOrd="1" destOrd="0" parTransId="{BDADE81A-6BB8-4515-8945-99A0DB27DF13}" sibTransId="{1B8A6B12-69D2-48D7-A1FA-F61F14527517}"/>
    <dgm:cxn modelId="{6AC7BC0F-B665-4C5F-8D5B-52739BFA4DA7}" srcId="{37334CDD-2EC4-4003-B645-88E1DD50936C}" destId="{6ABC2962-6047-4614-B182-4CB22EDDEBBD}" srcOrd="1" destOrd="0" parTransId="{762720B2-1CC6-4D53-A65F-B12F28F597CF}" sibTransId="{DA69D22D-C3BC-46DD-B7E1-DD64878C6569}"/>
    <dgm:cxn modelId="{0440D810-1220-465D-9EE1-3E3D1C5FE220}" type="presOf" srcId="{71FCEBD4-1A41-487D-8683-FC7F63F68B53}" destId="{8294D3B0-824C-4EB0-9153-7666EDE7C909}" srcOrd="0" destOrd="2" presId="urn:microsoft.com/office/officeart/2005/8/layout/vList2"/>
    <dgm:cxn modelId="{4ABA1333-B1DC-4D29-9A03-7906CFD7B50F}" type="presOf" srcId="{C65A0E34-2C67-4091-B23B-D5B68C59141D}" destId="{8294D3B0-824C-4EB0-9153-7666EDE7C909}" srcOrd="0" destOrd="0" presId="urn:microsoft.com/office/officeart/2005/8/layout/vList2"/>
    <dgm:cxn modelId="{A8E63C37-591D-41E3-BD77-207EF59E8E59}" srcId="{390FB630-54A5-4AFF-83A6-64A7043291C1}" destId="{37334CDD-2EC4-4003-B645-88E1DD50936C}" srcOrd="0" destOrd="0" parTransId="{48997887-2580-4220-AEE6-AA0E4E4A1472}" sibTransId="{02104115-1B59-47BB-9ED6-C333312C6438}"/>
    <dgm:cxn modelId="{822F7449-789F-42B7-8448-1ECE360BDDE0}" srcId="{FCDAAC3E-B418-45F6-B355-6B47EB81A31C}" destId="{C6900FE7-A826-49E3-8870-E5BA790FD085}" srcOrd="1" destOrd="0" parTransId="{D98FD6C3-DF1E-4219-BA40-B3FF4F6EF789}" sibTransId="{3E80D4A9-CBFB-48C4-A91F-576F829AA960}"/>
    <dgm:cxn modelId="{6D06826B-2661-4FA5-9EF6-60B0941A373F}" type="presOf" srcId="{7209892F-3934-4F72-9213-E154A0CF5F99}" destId="{53EE2814-DF94-4E0A-AA69-093765724FCE}" srcOrd="0" destOrd="0" presId="urn:microsoft.com/office/officeart/2005/8/layout/vList2"/>
    <dgm:cxn modelId="{1E86B851-889E-4ADC-A051-2E12AF1CC239}" type="presOf" srcId="{F0F3C93C-5D46-4AF0-8F95-7A7130679F94}" destId="{5C43D806-6159-4A1E-A07A-37F059B6FC66}" srcOrd="0" destOrd="0" presId="urn:microsoft.com/office/officeart/2005/8/layout/vList2"/>
    <dgm:cxn modelId="{B18B947A-93A2-4F52-AD3D-146AFA94A305}" type="presOf" srcId="{390FB630-54A5-4AFF-83A6-64A7043291C1}" destId="{36FBC6DA-D01C-425E-8EFD-7DBF47AF316D}" srcOrd="0" destOrd="0" presId="urn:microsoft.com/office/officeart/2005/8/layout/vList2"/>
    <dgm:cxn modelId="{7CA4978A-727D-4B00-ACB7-1DE092A8B919}" srcId="{FCDAAC3E-B418-45F6-B355-6B47EB81A31C}" destId="{7209892F-3934-4F72-9213-E154A0CF5F99}" srcOrd="0" destOrd="0" parTransId="{FF27FDEC-64B8-48A3-8110-EF850B800BB3}" sibTransId="{138D8ECF-7647-49D2-90E1-1435F48CD91B}"/>
    <dgm:cxn modelId="{590EBA93-471F-4A0F-A46A-E4D51479CA56}" srcId="{37334CDD-2EC4-4003-B645-88E1DD50936C}" destId="{71FCEBD4-1A41-487D-8683-FC7F63F68B53}" srcOrd="2" destOrd="0" parTransId="{2EDF0033-0FB2-4261-A5CA-2B605A47DF45}" sibTransId="{E2BD78DC-EC42-4C93-AEE7-9AA23710891E}"/>
    <dgm:cxn modelId="{ADADE199-CC3B-43C2-98AF-26DABD19B4C7}" srcId="{37334CDD-2EC4-4003-B645-88E1DD50936C}" destId="{C65A0E34-2C67-4091-B23B-D5B68C59141D}" srcOrd="0" destOrd="0" parTransId="{6869C7DF-5459-4A48-ABA7-9807C9F17CB5}" sibTransId="{84A956FC-B16B-4B92-AAFA-AB36F0A23671}"/>
    <dgm:cxn modelId="{C26BADAB-2A1B-4007-99FD-48D8499CD48E}" type="presOf" srcId="{C6900FE7-A826-49E3-8870-E5BA790FD085}" destId="{53EE2814-DF94-4E0A-AA69-093765724FCE}" srcOrd="0" destOrd="1" presId="urn:microsoft.com/office/officeart/2005/8/layout/vList2"/>
    <dgm:cxn modelId="{261617C7-FF4A-4F74-8D39-98541C4691D0}" type="presOf" srcId="{FCDAAC3E-B418-45F6-B355-6B47EB81A31C}" destId="{EA49A244-352B-4929-B1DE-AD7BEFEF8420}" srcOrd="0" destOrd="0" presId="urn:microsoft.com/office/officeart/2005/8/layout/vList2"/>
    <dgm:cxn modelId="{6B3013D5-3FBA-4AE6-A4BC-D3AA31A24AE6}" srcId="{390FB630-54A5-4AFF-83A6-64A7043291C1}" destId="{F0F3C93C-5D46-4AF0-8F95-7A7130679F94}" srcOrd="2" destOrd="0" parTransId="{08914E31-54E0-4319-AC1B-0358D6325F6C}" sibTransId="{3518CB4F-8BEE-4D0B-AB0C-5B9487D6158F}"/>
    <dgm:cxn modelId="{737BD704-8B07-466B-AB33-191620D1C230}" type="presParOf" srcId="{36FBC6DA-D01C-425E-8EFD-7DBF47AF316D}" destId="{95A443A9-335D-424D-9616-B65D68E48ED3}" srcOrd="0" destOrd="0" presId="urn:microsoft.com/office/officeart/2005/8/layout/vList2"/>
    <dgm:cxn modelId="{625B8B30-43BC-4A7B-877C-D11985188170}" type="presParOf" srcId="{36FBC6DA-D01C-425E-8EFD-7DBF47AF316D}" destId="{8294D3B0-824C-4EB0-9153-7666EDE7C909}" srcOrd="1" destOrd="0" presId="urn:microsoft.com/office/officeart/2005/8/layout/vList2"/>
    <dgm:cxn modelId="{C4931FD2-4EB4-4751-BF0C-B5BCFC49D617}" type="presParOf" srcId="{36FBC6DA-D01C-425E-8EFD-7DBF47AF316D}" destId="{EA49A244-352B-4929-B1DE-AD7BEFEF8420}" srcOrd="2" destOrd="0" presId="urn:microsoft.com/office/officeart/2005/8/layout/vList2"/>
    <dgm:cxn modelId="{029B500A-E05B-430A-A4AF-2FCED511412E}" type="presParOf" srcId="{36FBC6DA-D01C-425E-8EFD-7DBF47AF316D}" destId="{53EE2814-DF94-4E0A-AA69-093765724FCE}" srcOrd="3" destOrd="0" presId="urn:microsoft.com/office/officeart/2005/8/layout/vList2"/>
    <dgm:cxn modelId="{E230F574-D83A-4B0C-9185-DE5F90C2B23F}" type="presParOf" srcId="{36FBC6DA-D01C-425E-8EFD-7DBF47AF316D}" destId="{5C43D806-6159-4A1E-A07A-37F059B6FC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671F728F-63C0-4537-A311-6A393752EF81}"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B76E01DF-157B-4B59-B607-4A02468CE94D}">
      <dgm:prSet/>
      <dgm:spPr/>
      <dgm:t>
        <a:bodyPr/>
        <a:lstStyle/>
        <a:p>
          <a:r>
            <a:rPr lang="cs-CZ" b="1"/>
            <a:t>Vyšetření nebo ošetření</a:t>
          </a:r>
          <a:endParaRPr lang="cs-CZ"/>
        </a:p>
      </dgm:t>
    </dgm:pt>
    <dgm:pt modelId="{4E2BAFF1-7596-4BA8-85E1-237D477C58C1}" type="parTrans" cxnId="{D0EB45D0-CCB6-4B8A-AA93-CDA147BAC0E9}">
      <dgm:prSet/>
      <dgm:spPr/>
      <dgm:t>
        <a:bodyPr/>
        <a:lstStyle/>
        <a:p>
          <a:endParaRPr lang="cs-CZ"/>
        </a:p>
      </dgm:t>
    </dgm:pt>
    <dgm:pt modelId="{A86C5C86-BF17-4692-B7CE-AB6DCF84F54F}" type="sibTrans" cxnId="{D0EB45D0-CCB6-4B8A-AA93-CDA147BAC0E9}">
      <dgm:prSet/>
      <dgm:spPr/>
      <dgm:t>
        <a:bodyPr/>
        <a:lstStyle/>
        <a:p>
          <a:endParaRPr lang="cs-CZ"/>
        </a:p>
      </dgm:t>
    </dgm:pt>
    <dgm:pt modelId="{4AFFE2EE-206B-4EC0-BDAC-BE2A6314C832}">
      <dgm:prSet/>
      <dgm:spPr/>
      <dgm:t>
        <a:bodyPr/>
        <a:lstStyle/>
        <a:p>
          <a:r>
            <a:rPr lang="cs-CZ" b="1"/>
            <a:t>Pracovnělékařská prohlídka, vyšetření nebo očkování související s výkonem práce</a:t>
          </a:r>
          <a:endParaRPr lang="cs-CZ"/>
        </a:p>
      </dgm:t>
    </dgm:pt>
    <dgm:pt modelId="{CD25449C-2D0C-4531-8E80-7F5EB7AF5763}" type="parTrans" cxnId="{6715D582-6F4D-429D-9117-CE8E8029B0FE}">
      <dgm:prSet/>
      <dgm:spPr/>
      <dgm:t>
        <a:bodyPr/>
        <a:lstStyle/>
        <a:p>
          <a:endParaRPr lang="cs-CZ"/>
        </a:p>
      </dgm:t>
    </dgm:pt>
    <dgm:pt modelId="{FE571A30-2967-46E3-9FE0-57A7815DAEBC}" type="sibTrans" cxnId="{6715D582-6F4D-429D-9117-CE8E8029B0FE}">
      <dgm:prSet/>
      <dgm:spPr/>
      <dgm:t>
        <a:bodyPr/>
        <a:lstStyle/>
        <a:p>
          <a:endParaRPr lang="cs-CZ"/>
        </a:p>
      </dgm:t>
    </dgm:pt>
    <dgm:pt modelId="{B38F21DD-718F-4C29-8408-D2BA937B087F}">
      <dgm:prSet/>
      <dgm:spPr/>
      <dgm:t>
        <a:bodyPr/>
        <a:lstStyle/>
        <a:p>
          <a:r>
            <a:rPr lang="cs-CZ" b="1"/>
            <a:t>Svatba</a:t>
          </a:r>
          <a:endParaRPr lang="cs-CZ"/>
        </a:p>
      </dgm:t>
    </dgm:pt>
    <dgm:pt modelId="{09C39535-73D1-4216-A055-D7101DF98213}" type="parTrans" cxnId="{8C54944D-683E-4845-909A-457583EF60B7}">
      <dgm:prSet/>
      <dgm:spPr/>
      <dgm:t>
        <a:bodyPr/>
        <a:lstStyle/>
        <a:p>
          <a:endParaRPr lang="cs-CZ"/>
        </a:p>
      </dgm:t>
    </dgm:pt>
    <dgm:pt modelId="{FBF17647-2B98-4E3E-9F29-2A7B862DC673}" type="sibTrans" cxnId="{8C54944D-683E-4845-909A-457583EF60B7}">
      <dgm:prSet/>
      <dgm:spPr/>
      <dgm:t>
        <a:bodyPr/>
        <a:lstStyle/>
        <a:p>
          <a:endParaRPr lang="cs-CZ"/>
        </a:p>
      </dgm:t>
    </dgm:pt>
    <dgm:pt modelId="{849B6A1F-B206-44DC-A875-2BC2517B4A9E}">
      <dgm:prSet/>
      <dgm:spPr/>
      <dgm:t>
        <a:bodyPr/>
        <a:lstStyle/>
        <a:p>
          <a:r>
            <a:rPr lang="cs-CZ" b="1" dirty="0"/>
            <a:t>Převoz manželky při narození dítěte, </a:t>
          </a:r>
          <a:r>
            <a:rPr lang="cs-CZ" b="1" i="0" dirty="0"/>
            <a:t>účast při porodu</a:t>
          </a:r>
        </a:p>
      </dgm:t>
    </dgm:pt>
    <dgm:pt modelId="{D53D2EF4-BFFF-45D1-B1B5-57459F0E1B8E}" type="parTrans" cxnId="{41DE2E4F-73F0-4AEF-B57D-BD78BC46D5B7}">
      <dgm:prSet/>
      <dgm:spPr/>
      <dgm:t>
        <a:bodyPr/>
        <a:lstStyle/>
        <a:p>
          <a:endParaRPr lang="cs-CZ"/>
        </a:p>
      </dgm:t>
    </dgm:pt>
    <dgm:pt modelId="{C2A5B24B-140A-4D01-B5BE-53A2D5F50D25}" type="sibTrans" cxnId="{41DE2E4F-73F0-4AEF-B57D-BD78BC46D5B7}">
      <dgm:prSet/>
      <dgm:spPr/>
      <dgm:t>
        <a:bodyPr/>
        <a:lstStyle/>
        <a:p>
          <a:endParaRPr lang="cs-CZ"/>
        </a:p>
      </dgm:t>
    </dgm:pt>
    <dgm:pt modelId="{499C66B0-865B-4303-B361-166945FC3E06}">
      <dgm:prSet/>
      <dgm:spPr/>
      <dgm:t>
        <a:bodyPr/>
        <a:lstStyle/>
        <a:p>
          <a:r>
            <a:rPr lang="cs-CZ" b="1"/>
            <a:t>Úmrtí manžela, dítěte,</a:t>
          </a:r>
          <a:endParaRPr lang="cs-CZ"/>
        </a:p>
      </dgm:t>
    </dgm:pt>
    <dgm:pt modelId="{4E9C23BC-B5D3-4948-BB73-D43DE468F2F4}" type="parTrans" cxnId="{2A06ED99-F584-4485-BA56-D79898CBFFFC}">
      <dgm:prSet/>
      <dgm:spPr/>
      <dgm:t>
        <a:bodyPr/>
        <a:lstStyle/>
        <a:p>
          <a:endParaRPr lang="cs-CZ"/>
        </a:p>
      </dgm:t>
    </dgm:pt>
    <dgm:pt modelId="{1B783DC6-C21D-4FEE-9836-CE8D9F779D41}" type="sibTrans" cxnId="{2A06ED99-F584-4485-BA56-D79898CBFFFC}">
      <dgm:prSet/>
      <dgm:spPr/>
      <dgm:t>
        <a:bodyPr/>
        <a:lstStyle/>
        <a:p>
          <a:endParaRPr lang="cs-CZ"/>
        </a:p>
      </dgm:t>
    </dgm:pt>
    <dgm:pt modelId="{210A7491-0F47-4C7A-9109-F168FC1C63CC}">
      <dgm:prSet/>
      <dgm:spPr/>
      <dgm:t>
        <a:bodyPr/>
        <a:lstStyle/>
        <a:p>
          <a:r>
            <a:rPr lang="cs-CZ" b="1"/>
            <a:t>Pohřeb kolegy</a:t>
          </a:r>
          <a:endParaRPr lang="cs-CZ"/>
        </a:p>
      </dgm:t>
    </dgm:pt>
    <dgm:pt modelId="{C90D8FB9-820D-4F80-A9DF-E68A76F46DFC}" type="parTrans" cxnId="{3C56A7EC-34F0-48EA-8130-35D67F6D45D7}">
      <dgm:prSet/>
      <dgm:spPr/>
      <dgm:t>
        <a:bodyPr/>
        <a:lstStyle/>
        <a:p>
          <a:endParaRPr lang="cs-CZ"/>
        </a:p>
      </dgm:t>
    </dgm:pt>
    <dgm:pt modelId="{226DD311-6FCD-4AE6-B25E-D2D6A3EE8F10}" type="sibTrans" cxnId="{3C56A7EC-34F0-48EA-8130-35D67F6D45D7}">
      <dgm:prSet/>
      <dgm:spPr/>
      <dgm:t>
        <a:bodyPr/>
        <a:lstStyle/>
        <a:p>
          <a:endParaRPr lang="cs-CZ"/>
        </a:p>
      </dgm:t>
    </dgm:pt>
    <dgm:pt modelId="{CA44B16E-63E5-4BE5-BF43-E2DAB424183C}">
      <dgm:prSet/>
      <dgm:spPr/>
      <dgm:t>
        <a:bodyPr/>
        <a:lstStyle/>
        <a:p>
          <a:r>
            <a:rPr lang="cs-CZ" b="1"/>
            <a:t>Doprovod rodinného příslušníka do zdrav. zařízení (někdy s náhradou, někdy bez náhrady)</a:t>
          </a:r>
          <a:endParaRPr lang="cs-CZ"/>
        </a:p>
      </dgm:t>
    </dgm:pt>
    <dgm:pt modelId="{B6E3CFEF-1C27-4725-88C9-7E7D73B930C8}" type="parTrans" cxnId="{BB21129F-0BE9-45AC-9304-A5ECBFE4B9F8}">
      <dgm:prSet/>
      <dgm:spPr/>
      <dgm:t>
        <a:bodyPr/>
        <a:lstStyle/>
        <a:p>
          <a:endParaRPr lang="cs-CZ"/>
        </a:p>
      </dgm:t>
    </dgm:pt>
    <dgm:pt modelId="{0798D7B4-F742-4297-AA90-A41014D4A94F}" type="sibTrans" cxnId="{BB21129F-0BE9-45AC-9304-A5ECBFE4B9F8}">
      <dgm:prSet/>
      <dgm:spPr/>
      <dgm:t>
        <a:bodyPr/>
        <a:lstStyle/>
        <a:p>
          <a:endParaRPr lang="cs-CZ"/>
        </a:p>
      </dgm:t>
    </dgm:pt>
    <dgm:pt modelId="{FDEF0889-B843-4D45-9B70-A46161461925}">
      <dgm:prSet/>
      <dgm:spPr/>
      <dgm:t>
        <a:bodyPr/>
        <a:lstStyle/>
        <a:p>
          <a:r>
            <a:rPr lang="cs-CZ" b="1"/>
            <a:t>Přestěhování</a:t>
          </a:r>
          <a:endParaRPr lang="cs-CZ"/>
        </a:p>
      </dgm:t>
    </dgm:pt>
    <dgm:pt modelId="{FBDFEBDD-1556-49C1-B5F9-E392597B9D1E}" type="parTrans" cxnId="{BD73CD1D-2521-4FD1-B192-27680EF45354}">
      <dgm:prSet/>
      <dgm:spPr/>
      <dgm:t>
        <a:bodyPr/>
        <a:lstStyle/>
        <a:p>
          <a:endParaRPr lang="cs-CZ"/>
        </a:p>
      </dgm:t>
    </dgm:pt>
    <dgm:pt modelId="{73EC805F-E89D-4DE7-AB83-5F6D8BAD6FB0}" type="sibTrans" cxnId="{BD73CD1D-2521-4FD1-B192-27680EF45354}">
      <dgm:prSet/>
      <dgm:spPr/>
      <dgm:t>
        <a:bodyPr/>
        <a:lstStyle/>
        <a:p>
          <a:endParaRPr lang="cs-CZ"/>
        </a:p>
      </dgm:t>
    </dgm:pt>
    <dgm:pt modelId="{0EB924C3-91A9-4E8B-9B15-5829E9918AB7}">
      <dgm:prSet/>
      <dgm:spPr/>
      <dgm:t>
        <a:bodyPr/>
        <a:lstStyle/>
        <a:p>
          <a:r>
            <a:rPr lang="cs-CZ" b="1"/>
            <a:t>Vyhledání nového zaměstnání</a:t>
          </a:r>
          <a:endParaRPr lang="cs-CZ"/>
        </a:p>
      </dgm:t>
    </dgm:pt>
    <dgm:pt modelId="{A8F45A31-6A07-42B2-9FAF-D616C24A8F51}" type="parTrans" cxnId="{1E54170D-0AE9-40E2-BC58-22490753139B}">
      <dgm:prSet/>
      <dgm:spPr/>
      <dgm:t>
        <a:bodyPr/>
        <a:lstStyle/>
        <a:p>
          <a:endParaRPr lang="cs-CZ"/>
        </a:p>
      </dgm:t>
    </dgm:pt>
    <dgm:pt modelId="{4247328E-D04F-4BE3-93EE-C5F5001C9454}" type="sibTrans" cxnId="{1E54170D-0AE9-40E2-BC58-22490753139B}">
      <dgm:prSet/>
      <dgm:spPr/>
      <dgm:t>
        <a:bodyPr/>
        <a:lstStyle/>
        <a:p>
          <a:endParaRPr lang="cs-CZ"/>
        </a:p>
      </dgm:t>
    </dgm:pt>
    <dgm:pt modelId="{74A567AB-97C4-40C6-B9ED-7E310B096171}" type="pres">
      <dgm:prSet presAssocID="{671F728F-63C0-4537-A311-6A393752EF81}" presName="linear" presStyleCnt="0">
        <dgm:presLayoutVars>
          <dgm:animLvl val="lvl"/>
          <dgm:resizeHandles val="exact"/>
        </dgm:presLayoutVars>
      </dgm:prSet>
      <dgm:spPr/>
    </dgm:pt>
    <dgm:pt modelId="{6C8CB5A5-14F5-4FD4-85F2-0C265A53846F}" type="pres">
      <dgm:prSet presAssocID="{B76E01DF-157B-4B59-B607-4A02468CE94D}" presName="parentText" presStyleLbl="node1" presStyleIdx="0" presStyleCnt="9">
        <dgm:presLayoutVars>
          <dgm:chMax val="0"/>
          <dgm:bulletEnabled val="1"/>
        </dgm:presLayoutVars>
      </dgm:prSet>
      <dgm:spPr/>
    </dgm:pt>
    <dgm:pt modelId="{ED1FDE9D-AA6A-49FF-A6E8-A0BCC4C470F4}" type="pres">
      <dgm:prSet presAssocID="{A86C5C86-BF17-4692-B7CE-AB6DCF84F54F}" presName="spacer" presStyleCnt="0"/>
      <dgm:spPr/>
    </dgm:pt>
    <dgm:pt modelId="{9D1702D0-6CE5-4859-8BBB-BE73F4784966}" type="pres">
      <dgm:prSet presAssocID="{4AFFE2EE-206B-4EC0-BDAC-BE2A6314C832}" presName="parentText" presStyleLbl="node1" presStyleIdx="1" presStyleCnt="9">
        <dgm:presLayoutVars>
          <dgm:chMax val="0"/>
          <dgm:bulletEnabled val="1"/>
        </dgm:presLayoutVars>
      </dgm:prSet>
      <dgm:spPr/>
    </dgm:pt>
    <dgm:pt modelId="{0CFE3E91-14B0-4033-BFBB-49F50526437B}" type="pres">
      <dgm:prSet presAssocID="{FE571A30-2967-46E3-9FE0-57A7815DAEBC}" presName="spacer" presStyleCnt="0"/>
      <dgm:spPr/>
    </dgm:pt>
    <dgm:pt modelId="{DBF544F6-FAEC-4E23-917F-E4956BE2E902}" type="pres">
      <dgm:prSet presAssocID="{B38F21DD-718F-4C29-8408-D2BA937B087F}" presName="parentText" presStyleLbl="node1" presStyleIdx="2" presStyleCnt="9">
        <dgm:presLayoutVars>
          <dgm:chMax val="0"/>
          <dgm:bulletEnabled val="1"/>
        </dgm:presLayoutVars>
      </dgm:prSet>
      <dgm:spPr/>
    </dgm:pt>
    <dgm:pt modelId="{84DF7345-326C-4F36-A493-0B7ED0D6C2A0}" type="pres">
      <dgm:prSet presAssocID="{FBF17647-2B98-4E3E-9F29-2A7B862DC673}" presName="spacer" presStyleCnt="0"/>
      <dgm:spPr/>
    </dgm:pt>
    <dgm:pt modelId="{1677A36D-391A-4B31-9B17-840E33E999B1}" type="pres">
      <dgm:prSet presAssocID="{849B6A1F-B206-44DC-A875-2BC2517B4A9E}" presName="parentText" presStyleLbl="node1" presStyleIdx="3" presStyleCnt="9">
        <dgm:presLayoutVars>
          <dgm:chMax val="0"/>
          <dgm:bulletEnabled val="1"/>
        </dgm:presLayoutVars>
      </dgm:prSet>
      <dgm:spPr/>
    </dgm:pt>
    <dgm:pt modelId="{CFD30E90-9F34-4348-AB57-7F7F4FFFF4E1}" type="pres">
      <dgm:prSet presAssocID="{C2A5B24B-140A-4D01-B5BE-53A2D5F50D25}" presName="spacer" presStyleCnt="0"/>
      <dgm:spPr/>
    </dgm:pt>
    <dgm:pt modelId="{32BAA2EC-70FE-4BEE-9832-91D917D79BD2}" type="pres">
      <dgm:prSet presAssocID="{499C66B0-865B-4303-B361-166945FC3E06}" presName="parentText" presStyleLbl="node1" presStyleIdx="4" presStyleCnt="9">
        <dgm:presLayoutVars>
          <dgm:chMax val="0"/>
          <dgm:bulletEnabled val="1"/>
        </dgm:presLayoutVars>
      </dgm:prSet>
      <dgm:spPr/>
    </dgm:pt>
    <dgm:pt modelId="{D7EA2B0C-47D5-4C5D-B0EF-8ECEBC66F2B8}" type="pres">
      <dgm:prSet presAssocID="{1B783DC6-C21D-4FEE-9836-CE8D9F779D41}" presName="spacer" presStyleCnt="0"/>
      <dgm:spPr/>
    </dgm:pt>
    <dgm:pt modelId="{81FAB2D6-FC43-465D-BE04-8865ADB4004E}" type="pres">
      <dgm:prSet presAssocID="{210A7491-0F47-4C7A-9109-F168FC1C63CC}" presName="parentText" presStyleLbl="node1" presStyleIdx="5" presStyleCnt="9">
        <dgm:presLayoutVars>
          <dgm:chMax val="0"/>
          <dgm:bulletEnabled val="1"/>
        </dgm:presLayoutVars>
      </dgm:prSet>
      <dgm:spPr/>
    </dgm:pt>
    <dgm:pt modelId="{CF540DD0-AB08-4872-B757-54B77596DE75}" type="pres">
      <dgm:prSet presAssocID="{226DD311-6FCD-4AE6-B25E-D2D6A3EE8F10}" presName="spacer" presStyleCnt="0"/>
      <dgm:spPr/>
    </dgm:pt>
    <dgm:pt modelId="{87D866CF-48CC-4AA8-B0DA-433D5DFB9CE1}" type="pres">
      <dgm:prSet presAssocID="{CA44B16E-63E5-4BE5-BF43-E2DAB424183C}" presName="parentText" presStyleLbl="node1" presStyleIdx="6" presStyleCnt="9">
        <dgm:presLayoutVars>
          <dgm:chMax val="0"/>
          <dgm:bulletEnabled val="1"/>
        </dgm:presLayoutVars>
      </dgm:prSet>
      <dgm:spPr/>
    </dgm:pt>
    <dgm:pt modelId="{09A2CE44-E2FE-428C-B1B5-ABFE3B2E63C5}" type="pres">
      <dgm:prSet presAssocID="{0798D7B4-F742-4297-AA90-A41014D4A94F}" presName="spacer" presStyleCnt="0"/>
      <dgm:spPr/>
    </dgm:pt>
    <dgm:pt modelId="{DA316040-6398-4CD3-944F-C8BA5981691C}" type="pres">
      <dgm:prSet presAssocID="{FDEF0889-B843-4D45-9B70-A46161461925}" presName="parentText" presStyleLbl="node1" presStyleIdx="7" presStyleCnt="9">
        <dgm:presLayoutVars>
          <dgm:chMax val="0"/>
          <dgm:bulletEnabled val="1"/>
        </dgm:presLayoutVars>
      </dgm:prSet>
      <dgm:spPr/>
    </dgm:pt>
    <dgm:pt modelId="{95AF8AA0-88A2-4C49-ADEE-35026EE5D315}" type="pres">
      <dgm:prSet presAssocID="{73EC805F-E89D-4DE7-AB83-5F6D8BAD6FB0}" presName="spacer" presStyleCnt="0"/>
      <dgm:spPr/>
    </dgm:pt>
    <dgm:pt modelId="{0C7E8C25-E10A-4DD3-BD75-78A358238737}" type="pres">
      <dgm:prSet presAssocID="{0EB924C3-91A9-4E8B-9B15-5829E9918AB7}" presName="parentText" presStyleLbl="node1" presStyleIdx="8" presStyleCnt="9">
        <dgm:presLayoutVars>
          <dgm:chMax val="0"/>
          <dgm:bulletEnabled val="1"/>
        </dgm:presLayoutVars>
      </dgm:prSet>
      <dgm:spPr/>
    </dgm:pt>
  </dgm:ptLst>
  <dgm:cxnLst>
    <dgm:cxn modelId="{1E54170D-0AE9-40E2-BC58-22490753139B}" srcId="{671F728F-63C0-4537-A311-6A393752EF81}" destId="{0EB924C3-91A9-4E8B-9B15-5829E9918AB7}" srcOrd="8" destOrd="0" parTransId="{A8F45A31-6A07-42B2-9FAF-D616C24A8F51}" sibTransId="{4247328E-D04F-4BE3-93EE-C5F5001C9454}"/>
    <dgm:cxn modelId="{88E62917-47CE-4A65-9DF9-F1692EBE9921}" type="presOf" srcId="{4AFFE2EE-206B-4EC0-BDAC-BE2A6314C832}" destId="{9D1702D0-6CE5-4859-8BBB-BE73F4784966}" srcOrd="0" destOrd="0" presId="urn:microsoft.com/office/officeart/2005/8/layout/vList2"/>
    <dgm:cxn modelId="{BD73CD1D-2521-4FD1-B192-27680EF45354}" srcId="{671F728F-63C0-4537-A311-6A393752EF81}" destId="{FDEF0889-B843-4D45-9B70-A46161461925}" srcOrd="7" destOrd="0" parTransId="{FBDFEBDD-1556-49C1-B5F9-E392597B9D1E}" sibTransId="{73EC805F-E89D-4DE7-AB83-5F6D8BAD6FB0}"/>
    <dgm:cxn modelId="{8C54944D-683E-4845-909A-457583EF60B7}" srcId="{671F728F-63C0-4537-A311-6A393752EF81}" destId="{B38F21DD-718F-4C29-8408-D2BA937B087F}" srcOrd="2" destOrd="0" parTransId="{09C39535-73D1-4216-A055-D7101DF98213}" sibTransId="{FBF17647-2B98-4E3E-9F29-2A7B862DC673}"/>
    <dgm:cxn modelId="{41DE2E4F-73F0-4AEF-B57D-BD78BC46D5B7}" srcId="{671F728F-63C0-4537-A311-6A393752EF81}" destId="{849B6A1F-B206-44DC-A875-2BC2517B4A9E}" srcOrd="3" destOrd="0" parTransId="{D53D2EF4-BFFF-45D1-B1B5-57459F0E1B8E}" sibTransId="{C2A5B24B-140A-4D01-B5BE-53A2D5F50D25}"/>
    <dgm:cxn modelId="{6715D582-6F4D-429D-9117-CE8E8029B0FE}" srcId="{671F728F-63C0-4537-A311-6A393752EF81}" destId="{4AFFE2EE-206B-4EC0-BDAC-BE2A6314C832}" srcOrd="1" destOrd="0" parTransId="{CD25449C-2D0C-4531-8E80-7F5EB7AF5763}" sibTransId="{FE571A30-2967-46E3-9FE0-57A7815DAEBC}"/>
    <dgm:cxn modelId="{19B5C08E-C31B-4543-8966-136FB7C29F6F}" type="presOf" srcId="{210A7491-0F47-4C7A-9109-F168FC1C63CC}" destId="{81FAB2D6-FC43-465D-BE04-8865ADB4004E}" srcOrd="0" destOrd="0" presId="urn:microsoft.com/office/officeart/2005/8/layout/vList2"/>
    <dgm:cxn modelId="{3A1B8F94-CCE8-4C28-9BC9-B69257DD7EF2}" type="presOf" srcId="{499C66B0-865B-4303-B361-166945FC3E06}" destId="{32BAA2EC-70FE-4BEE-9832-91D917D79BD2}" srcOrd="0" destOrd="0" presId="urn:microsoft.com/office/officeart/2005/8/layout/vList2"/>
    <dgm:cxn modelId="{2A06ED99-F584-4485-BA56-D79898CBFFFC}" srcId="{671F728F-63C0-4537-A311-6A393752EF81}" destId="{499C66B0-865B-4303-B361-166945FC3E06}" srcOrd="4" destOrd="0" parTransId="{4E9C23BC-B5D3-4948-BB73-D43DE468F2F4}" sibTransId="{1B783DC6-C21D-4FEE-9836-CE8D9F779D41}"/>
    <dgm:cxn modelId="{8C30609B-E1BE-49C6-8AAE-BB2B18B27316}" type="presOf" srcId="{B76E01DF-157B-4B59-B607-4A02468CE94D}" destId="{6C8CB5A5-14F5-4FD4-85F2-0C265A53846F}" srcOrd="0" destOrd="0" presId="urn:microsoft.com/office/officeart/2005/8/layout/vList2"/>
    <dgm:cxn modelId="{BB21129F-0BE9-45AC-9304-A5ECBFE4B9F8}" srcId="{671F728F-63C0-4537-A311-6A393752EF81}" destId="{CA44B16E-63E5-4BE5-BF43-E2DAB424183C}" srcOrd="6" destOrd="0" parTransId="{B6E3CFEF-1C27-4725-88C9-7E7D73B930C8}" sibTransId="{0798D7B4-F742-4297-AA90-A41014D4A94F}"/>
    <dgm:cxn modelId="{BACF2CAC-A1F9-4A68-B66F-60A486A185B4}" type="presOf" srcId="{671F728F-63C0-4537-A311-6A393752EF81}" destId="{74A567AB-97C4-40C6-B9ED-7E310B096171}" srcOrd="0" destOrd="0" presId="urn:microsoft.com/office/officeart/2005/8/layout/vList2"/>
    <dgm:cxn modelId="{66D30CBA-93CE-4ECA-AF51-EE1C3051F81D}" type="presOf" srcId="{CA44B16E-63E5-4BE5-BF43-E2DAB424183C}" destId="{87D866CF-48CC-4AA8-B0DA-433D5DFB9CE1}" srcOrd="0" destOrd="0" presId="urn:microsoft.com/office/officeart/2005/8/layout/vList2"/>
    <dgm:cxn modelId="{DCCA17BF-B469-43FE-9992-8447027F33A3}" type="presOf" srcId="{849B6A1F-B206-44DC-A875-2BC2517B4A9E}" destId="{1677A36D-391A-4B31-9B17-840E33E999B1}" srcOrd="0" destOrd="0" presId="urn:microsoft.com/office/officeart/2005/8/layout/vList2"/>
    <dgm:cxn modelId="{AE124ECE-0EDF-4108-A6EE-C8EBD07F35D1}" type="presOf" srcId="{FDEF0889-B843-4D45-9B70-A46161461925}" destId="{DA316040-6398-4CD3-944F-C8BA5981691C}" srcOrd="0" destOrd="0" presId="urn:microsoft.com/office/officeart/2005/8/layout/vList2"/>
    <dgm:cxn modelId="{D0EB45D0-CCB6-4B8A-AA93-CDA147BAC0E9}" srcId="{671F728F-63C0-4537-A311-6A393752EF81}" destId="{B76E01DF-157B-4B59-B607-4A02468CE94D}" srcOrd="0" destOrd="0" parTransId="{4E2BAFF1-7596-4BA8-85E1-237D477C58C1}" sibTransId="{A86C5C86-BF17-4692-B7CE-AB6DCF84F54F}"/>
    <dgm:cxn modelId="{CD14C9D6-F222-4897-B377-DB59DA1FC5E9}" type="presOf" srcId="{B38F21DD-718F-4C29-8408-D2BA937B087F}" destId="{DBF544F6-FAEC-4E23-917F-E4956BE2E902}" srcOrd="0" destOrd="0" presId="urn:microsoft.com/office/officeart/2005/8/layout/vList2"/>
    <dgm:cxn modelId="{3C56A7EC-34F0-48EA-8130-35D67F6D45D7}" srcId="{671F728F-63C0-4537-A311-6A393752EF81}" destId="{210A7491-0F47-4C7A-9109-F168FC1C63CC}" srcOrd="5" destOrd="0" parTransId="{C90D8FB9-820D-4F80-A9DF-E68A76F46DFC}" sibTransId="{226DD311-6FCD-4AE6-B25E-D2D6A3EE8F10}"/>
    <dgm:cxn modelId="{A984F1FF-B91A-435D-941C-CEB7D27A3652}" type="presOf" srcId="{0EB924C3-91A9-4E8B-9B15-5829E9918AB7}" destId="{0C7E8C25-E10A-4DD3-BD75-78A358238737}" srcOrd="0" destOrd="0" presId="urn:microsoft.com/office/officeart/2005/8/layout/vList2"/>
    <dgm:cxn modelId="{F7450AEB-86D6-4682-A10D-6C0066403DBE}" type="presParOf" srcId="{74A567AB-97C4-40C6-B9ED-7E310B096171}" destId="{6C8CB5A5-14F5-4FD4-85F2-0C265A53846F}" srcOrd="0" destOrd="0" presId="urn:microsoft.com/office/officeart/2005/8/layout/vList2"/>
    <dgm:cxn modelId="{0CC66CAD-61A2-4A7A-917C-A0EBAF23A64A}" type="presParOf" srcId="{74A567AB-97C4-40C6-B9ED-7E310B096171}" destId="{ED1FDE9D-AA6A-49FF-A6E8-A0BCC4C470F4}" srcOrd="1" destOrd="0" presId="urn:microsoft.com/office/officeart/2005/8/layout/vList2"/>
    <dgm:cxn modelId="{7F6EE0D9-5B80-41BF-943C-CE5011748584}" type="presParOf" srcId="{74A567AB-97C4-40C6-B9ED-7E310B096171}" destId="{9D1702D0-6CE5-4859-8BBB-BE73F4784966}" srcOrd="2" destOrd="0" presId="urn:microsoft.com/office/officeart/2005/8/layout/vList2"/>
    <dgm:cxn modelId="{F95FC0E5-3612-4762-BBC1-926FDE6FC537}" type="presParOf" srcId="{74A567AB-97C4-40C6-B9ED-7E310B096171}" destId="{0CFE3E91-14B0-4033-BFBB-49F50526437B}" srcOrd="3" destOrd="0" presId="urn:microsoft.com/office/officeart/2005/8/layout/vList2"/>
    <dgm:cxn modelId="{19663BB4-1710-42DB-98EB-D4503C0C9E45}" type="presParOf" srcId="{74A567AB-97C4-40C6-B9ED-7E310B096171}" destId="{DBF544F6-FAEC-4E23-917F-E4956BE2E902}" srcOrd="4" destOrd="0" presId="urn:microsoft.com/office/officeart/2005/8/layout/vList2"/>
    <dgm:cxn modelId="{F4426FA4-7FEE-4219-B6C3-8C81A36C0DE0}" type="presParOf" srcId="{74A567AB-97C4-40C6-B9ED-7E310B096171}" destId="{84DF7345-326C-4F36-A493-0B7ED0D6C2A0}" srcOrd="5" destOrd="0" presId="urn:microsoft.com/office/officeart/2005/8/layout/vList2"/>
    <dgm:cxn modelId="{22CCCF7C-85C6-4AC7-9536-B952152E8463}" type="presParOf" srcId="{74A567AB-97C4-40C6-B9ED-7E310B096171}" destId="{1677A36D-391A-4B31-9B17-840E33E999B1}" srcOrd="6" destOrd="0" presId="urn:microsoft.com/office/officeart/2005/8/layout/vList2"/>
    <dgm:cxn modelId="{29C97DD8-FF07-499B-9983-E2617A5A9F58}" type="presParOf" srcId="{74A567AB-97C4-40C6-B9ED-7E310B096171}" destId="{CFD30E90-9F34-4348-AB57-7F7F4FFFF4E1}" srcOrd="7" destOrd="0" presId="urn:microsoft.com/office/officeart/2005/8/layout/vList2"/>
    <dgm:cxn modelId="{BFC9BFBB-3DD5-41B5-B810-31A92BCAD574}" type="presParOf" srcId="{74A567AB-97C4-40C6-B9ED-7E310B096171}" destId="{32BAA2EC-70FE-4BEE-9832-91D917D79BD2}" srcOrd="8" destOrd="0" presId="urn:microsoft.com/office/officeart/2005/8/layout/vList2"/>
    <dgm:cxn modelId="{81E01982-84F3-47CF-98BB-8DCAE900744A}" type="presParOf" srcId="{74A567AB-97C4-40C6-B9ED-7E310B096171}" destId="{D7EA2B0C-47D5-4C5D-B0EF-8ECEBC66F2B8}" srcOrd="9" destOrd="0" presId="urn:microsoft.com/office/officeart/2005/8/layout/vList2"/>
    <dgm:cxn modelId="{3FD08AB8-E3B7-4C7B-A68F-40597A64B632}" type="presParOf" srcId="{74A567AB-97C4-40C6-B9ED-7E310B096171}" destId="{81FAB2D6-FC43-465D-BE04-8865ADB4004E}" srcOrd="10" destOrd="0" presId="urn:microsoft.com/office/officeart/2005/8/layout/vList2"/>
    <dgm:cxn modelId="{AF6A7072-698A-4D34-9B2E-0F4DD2F0C692}" type="presParOf" srcId="{74A567AB-97C4-40C6-B9ED-7E310B096171}" destId="{CF540DD0-AB08-4872-B757-54B77596DE75}" srcOrd="11" destOrd="0" presId="urn:microsoft.com/office/officeart/2005/8/layout/vList2"/>
    <dgm:cxn modelId="{75468949-FD46-4B20-9087-DF0B1DFAFE0C}" type="presParOf" srcId="{74A567AB-97C4-40C6-B9ED-7E310B096171}" destId="{87D866CF-48CC-4AA8-B0DA-433D5DFB9CE1}" srcOrd="12" destOrd="0" presId="urn:microsoft.com/office/officeart/2005/8/layout/vList2"/>
    <dgm:cxn modelId="{83276EE3-49BF-4977-94AB-89680AAC85F8}" type="presParOf" srcId="{74A567AB-97C4-40C6-B9ED-7E310B096171}" destId="{09A2CE44-E2FE-428C-B1B5-ABFE3B2E63C5}" srcOrd="13" destOrd="0" presId="urn:microsoft.com/office/officeart/2005/8/layout/vList2"/>
    <dgm:cxn modelId="{7BED6C31-6F74-4680-BEF9-4EE7387BEF78}" type="presParOf" srcId="{74A567AB-97C4-40C6-B9ED-7E310B096171}" destId="{DA316040-6398-4CD3-944F-C8BA5981691C}" srcOrd="14" destOrd="0" presId="urn:microsoft.com/office/officeart/2005/8/layout/vList2"/>
    <dgm:cxn modelId="{BABC376A-6333-4811-9886-01A75B0E6A8E}" type="presParOf" srcId="{74A567AB-97C4-40C6-B9ED-7E310B096171}" destId="{95AF8AA0-88A2-4C49-ADEE-35026EE5D315}" srcOrd="15" destOrd="0" presId="urn:microsoft.com/office/officeart/2005/8/layout/vList2"/>
    <dgm:cxn modelId="{7BF2F089-37DF-4717-9E81-020BBAC13E3C}" type="presParOf" srcId="{74A567AB-97C4-40C6-B9ED-7E310B096171}" destId="{0C7E8C25-E10A-4DD3-BD75-78A358238737}"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468A30EB-51BE-4587-A9C2-CB935030BEE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DE2F41FA-2093-4D64-B4B8-A17C03AC7398}">
      <dgm:prSet/>
      <dgm:spPr/>
      <dgm:t>
        <a:bodyPr/>
        <a:lstStyle/>
        <a:p>
          <a:r>
            <a:rPr lang="cs-CZ" b="0"/>
            <a:t>Sjednává se ve smlouvě nebo ji zaměstnavatel stanoví vnitřním předpisem anebo určuje mzdovým výměrem</a:t>
          </a:r>
          <a:endParaRPr lang="cs-CZ"/>
        </a:p>
      </dgm:t>
    </dgm:pt>
    <dgm:pt modelId="{019FCD5B-656F-4FFC-A40E-D006874097F9}" type="parTrans" cxnId="{7E0F7A1F-746B-4933-9680-BD39D0C4866B}">
      <dgm:prSet/>
      <dgm:spPr/>
      <dgm:t>
        <a:bodyPr/>
        <a:lstStyle/>
        <a:p>
          <a:endParaRPr lang="cs-CZ"/>
        </a:p>
      </dgm:t>
    </dgm:pt>
    <dgm:pt modelId="{588D2465-A7AB-495D-97E6-8A8912F30912}" type="sibTrans" cxnId="{7E0F7A1F-746B-4933-9680-BD39D0C4866B}">
      <dgm:prSet/>
      <dgm:spPr/>
      <dgm:t>
        <a:bodyPr/>
        <a:lstStyle/>
        <a:p>
          <a:endParaRPr lang="cs-CZ"/>
        </a:p>
      </dgm:t>
    </dgm:pt>
    <dgm:pt modelId="{B6F25E49-B71F-49B8-A4B8-80EC9F60F212}">
      <dgm:prSet/>
      <dgm:spPr/>
      <dgm:t>
        <a:bodyPr/>
        <a:lstStyle/>
        <a:p>
          <a:r>
            <a:rPr lang="cs-CZ" b="0"/>
            <a:t>Mzda musí být sjednána, stanovena nebo určena před začátkem výkonu práce</a:t>
          </a:r>
          <a:endParaRPr lang="cs-CZ"/>
        </a:p>
      </dgm:t>
    </dgm:pt>
    <dgm:pt modelId="{D193F2E3-DABC-46A2-9BE0-9F1C339BBE3F}" type="parTrans" cxnId="{FD19F83B-837F-4267-A009-170CFCA29647}">
      <dgm:prSet/>
      <dgm:spPr/>
      <dgm:t>
        <a:bodyPr/>
        <a:lstStyle/>
        <a:p>
          <a:endParaRPr lang="cs-CZ"/>
        </a:p>
      </dgm:t>
    </dgm:pt>
    <dgm:pt modelId="{3634EE2E-F6CF-4752-9B52-E48408B2EB27}" type="sibTrans" cxnId="{FD19F83B-837F-4267-A009-170CFCA29647}">
      <dgm:prSet/>
      <dgm:spPr/>
      <dgm:t>
        <a:bodyPr/>
        <a:lstStyle/>
        <a:p>
          <a:endParaRPr lang="cs-CZ"/>
        </a:p>
      </dgm:t>
    </dgm:pt>
    <dgm:pt modelId="{A1AEB761-5D6A-4C2B-ABCE-1F51F7B0ACC5}" type="pres">
      <dgm:prSet presAssocID="{468A30EB-51BE-4587-A9C2-CB935030BEE3}" presName="linear" presStyleCnt="0">
        <dgm:presLayoutVars>
          <dgm:animLvl val="lvl"/>
          <dgm:resizeHandles val="exact"/>
        </dgm:presLayoutVars>
      </dgm:prSet>
      <dgm:spPr/>
    </dgm:pt>
    <dgm:pt modelId="{8D881D05-88C7-40C5-B642-D070DC816E9E}" type="pres">
      <dgm:prSet presAssocID="{DE2F41FA-2093-4D64-B4B8-A17C03AC7398}" presName="parentText" presStyleLbl="node1" presStyleIdx="0" presStyleCnt="2">
        <dgm:presLayoutVars>
          <dgm:chMax val="0"/>
          <dgm:bulletEnabled val="1"/>
        </dgm:presLayoutVars>
      </dgm:prSet>
      <dgm:spPr/>
    </dgm:pt>
    <dgm:pt modelId="{47A5E9B1-3552-4D93-BEC1-CB4432FD258F}" type="pres">
      <dgm:prSet presAssocID="{588D2465-A7AB-495D-97E6-8A8912F30912}" presName="spacer" presStyleCnt="0"/>
      <dgm:spPr/>
    </dgm:pt>
    <dgm:pt modelId="{674E8F60-D6A3-4C72-A837-4659C59E416A}" type="pres">
      <dgm:prSet presAssocID="{B6F25E49-B71F-49B8-A4B8-80EC9F60F212}" presName="parentText" presStyleLbl="node1" presStyleIdx="1" presStyleCnt="2">
        <dgm:presLayoutVars>
          <dgm:chMax val="0"/>
          <dgm:bulletEnabled val="1"/>
        </dgm:presLayoutVars>
      </dgm:prSet>
      <dgm:spPr/>
    </dgm:pt>
  </dgm:ptLst>
  <dgm:cxnLst>
    <dgm:cxn modelId="{7E0F7A1F-746B-4933-9680-BD39D0C4866B}" srcId="{468A30EB-51BE-4587-A9C2-CB935030BEE3}" destId="{DE2F41FA-2093-4D64-B4B8-A17C03AC7398}" srcOrd="0" destOrd="0" parTransId="{019FCD5B-656F-4FFC-A40E-D006874097F9}" sibTransId="{588D2465-A7AB-495D-97E6-8A8912F30912}"/>
    <dgm:cxn modelId="{5547AE2F-F6B0-4461-82B3-195A0420A2E8}" type="presOf" srcId="{DE2F41FA-2093-4D64-B4B8-A17C03AC7398}" destId="{8D881D05-88C7-40C5-B642-D070DC816E9E}" srcOrd="0" destOrd="0" presId="urn:microsoft.com/office/officeart/2005/8/layout/vList2"/>
    <dgm:cxn modelId="{FD19F83B-837F-4267-A009-170CFCA29647}" srcId="{468A30EB-51BE-4587-A9C2-CB935030BEE3}" destId="{B6F25E49-B71F-49B8-A4B8-80EC9F60F212}" srcOrd="1" destOrd="0" parTransId="{D193F2E3-DABC-46A2-9BE0-9F1C339BBE3F}" sibTransId="{3634EE2E-F6CF-4752-9B52-E48408B2EB27}"/>
    <dgm:cxn modelId="{3C7D1E9D-5B85-40D1-AEA7-BC6165506085}" type="presOf" srcId="{B6F25E49-B71F-49B8-A4B8-80EC9F60F212}" destId="{674E8F60-D6A3-4C72-A837-4659C59E416A}" srcOrd="0" destOrd="0" presId="urn:microsoft.com/office/officeart/2005/8/layout/vList2"/>
    <dgm:cxn modelId="{3C1176B2-8340-466F-AAA8-32A44B77AC92}" type="presOf" srcId="{468A30EB-51BE-4587-A9C2-CB935030BEE3}" destId="{A1AEB761-5D6A-4C2B-ABCE-1F51F7B0ACC5}" srcOrd="0" destOrd="0" presId="urn:microsoft.com/office/officeart/2005/8/layout/vList2"/>
    <dgm:cxn modelId="{9FF78E7D-7DB2-4C3B-9F89-BADDAD0515A5}" type="presParOf" srcId="{A1AEB761-5D6A-4C2B-ABCE-1F51F7B0ACC5}" destId="{8D881D05-88C7-40C5-B642-D070DC816E9E}" srcOrd="0" destOrd="0" presId="urn:microsoft.com/office/officeart/2005/8/layout/vList2"/>
    <dgm:cxn modelId="{5EAA242E-FA5A-433F-B54A-986FFE946035}" type="presParOf" srcId="{A1AEB761-5D6A-4C2B-ABCE-1F51F7B0ACC5}" destId="{47A5E9B1-3552-4D93-BEC1-CB4432FD258F}" srcOrd="1" destOrd="0" presId="urn:microsoft.com/office/officeart/2005/8/layout/vList2"/>
    <dgm:cxn modelId="{15AC9D40-446C-4746-B69A-A2A308A98EBA}" type="presParOf" srcId="{A1AEB761-5D6A-4C2B-ABCE-1F51F7B0ACC5}" destId="{674E8F60-D6A3-4C72-A837-4659C59E416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F9C82FF2-5112-46E4-B009-FC76B728C41A}"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A02666B6-7C2D-4D41-8394-99996E2BFD3B}">
      <dgm:prSet/>
      <dgm:spPr/>
      <dgm:t>
        <a:bodyPr/>
        <a:lstStyle/>
        <a:p>
          <a:r>
            <a:rPr lang="cs-CZ" b="0"/>
            <a:t>Plat určuje zaměstnanci zaměstnavatel, a to podle tohoto zákoníku práce, nařízení vlády a v jejich mezích podle kolektivní smlouvy, popřípadě vnitřního předpisu. </a:t>
          </a:r>
          <a:endParaRPr lang="cs-CZ"/>
        </a:p>
      </dgm:t>
    </dgm:pt>
    <dgm:pt modelId="{CAF8B53D-1B39-4368-9065-6FF623A0CE2B}" type="parTrans" cxnId="{74ECF66A-7948-4217-9AD3-B11F009394FE}">
      <dgm:prSet/>
      <dgm:spPr/>
      <dgm:t>
        <a:bodyPr/>
        <a:lstStyle/>
        <a:p>
          <a:endParaRPr lang="cs-CZ"/>
        </a:p>
      </dgm:t>
    </dgm:pt>
    <dgm:pt modelId="{087E8CFD-FB71-4567-9A65-01BCAEC6E6D7}" type="sibTrans" cxnId="{74ECF66A-7948-4217-9AD3-B11F009394FE}">
      <dgm:prSet/>
      <dgm:spPr/>
      <dgm:t>
        <a:bodyPr/>
        <a:lstStyle/>
        <a:p>
          <a:endParaRPr lang="cs-CZ"/>
        </a:p>
      </dgm:t>
    </dgm:pt>
    <dgm:pt modelId="{F2E98595-3BE3-4073-BEBF-ACA8A2CFA059}">
      <dgm:prSet/>
      <dgm:spPr/>
      <dgm:t>
        <a:bodyPr/>
        <a:lstStyle/>
        <a:p>
          <a:r>
            <a:rPr lang="cs-CZ" b="0"/>
            <a:t>Plat není možné určit jiným způsobem v jiném složení a jiné výši, než stanoví tento zákoník práce a právní předpisy vydané k jeho provedení</a:t>
          </a:r>
          <a:endParaRPr lang="cs-CZ"/>
        </a:p>
      </dgm:t>
    </dgm:pt>
    <dgm:pt modelId="{D3595794-14C9-4C53-ACB7-8F86E8C035AC}" type="parTrans" cxnId="{0EA18D54-49AD-47F9-B1FD-90B5E32A6272}">
      <dgm:prSet/>
      <dgm:spPr/>
      <dgm:t>
        <a:bodyPr/>
        <a:lstStyle/>
        <a:p>
          <a:endParaRPr lang="cs-CZ"/>
        </a:p>
      </dgm:t>
    </dgm:pt>
    <dgm:pt modelId="{A0F9949C-050B-46C0-95A0-040D45B4A4BB}" type="sibTrans" cxnId="{0EA18D54-49AD-47F9-B1FD-90B5E32A6272}">
      <dgm:prSet/>
      <dgm:spPr/>
      <dgm:t>
        <a:bodyPr/>
        <a:lstStyle/>
        <a:p>
          <a:endParaRPr lang="cs-CZ"/>
        </a:p>
      </dgm:t>
    </dgm:pt>
    <dgm:pt modelId="{38777361-2129-4E6E-9FE9-EA7980834026}" type="pres">
      <dgm:prSet presAssocID="{F9C82FF2-5112-46E4-B009-FC76B728C41A}" presName="linear" presStyleCnt="0">
        <dgm:presLayoutVars>
          <dgm:animLvl val="lvl"/>
          <dgm:resizeHandles val="exact"/>
        </dgm:presLayoutVars>
      </dgm:prSet>
      <dgm:spPr/>
    </dgm:pt>
    <dgm:pt modelId="{4ED6C4A2-EF18-4BF2-827F-585B29487A2C}" type="pres">
      <dgm:prSet presAssocID="{A02666B6-7C2D-4D41-8394-99996E2BFD3B}" presName="parentText" presStyleLbl="node1" presStyleIdx="0" presStyleCnt="2">
        <dgm:presLayoutVars>
          <dgm:chMax val="0"/>
          <dgm:bulletEnabled val="1"/>
        </dgm:presLayoutVars>
      </dgm:prSet>
      <dgm:spPr/>
    </dgm:pt>
    <dgm:pt modelId="{DCB5159B-A5F8-488C-80D5-CB1A28006253}" type="pres">
      <dgm:prSet presAssocID="{087E8CFD-FB71-4567-9A65-01BCAEC6E6D7}" presName="spacer" presStyleCnt="0"/>
      <dgm:spPr/>
    </dgm:pt>
    <dgm:pt modelId="{00F5DD20-0E4C-46BA-9911-EA64942DB377}" type="pres">
      <dgm:prSet presAssocID="{F2E98595-3BE3-4073-BEBF-ACA8A2CFA059}" presName="parentText" presStyleLbl="node1" presStyleIdx="1" presStyleCnt="2">
        <dgm:presLayoutVars>
          <dgm:chMax val="0"/>
          <dgm:bulletEnabled val="1"/>
        </dgm:presLayoutVars>
      </dgm:prSet>
      <dgm:spPr/>
    </dgm:pt>
  </dgm:ptLst>
  <dgm:cxnLst>
    <dgm:cxn modelId="{8B4ABB12-BCC7-4CDE-89B4-9EED00A52ABC}" type="presOf" srcId="{F9C82FF2-5112-46E4-B009-FC76B728C41A}" destId="{38777361-2129-4E6E-9FE9-EA7980834026}" srcOrd="0" destOrd="0" presId="urn:microsoft.com/office/officeart/2005/8/layout/vList2"/>
    <dgm:cxn modelId="{74ECF66A-7948-4217-9AD3-B11F009394FE}" srcId="{F9C82FF2-5112-46E4-B009-FC76B728C41A}" destId="{A02666B6-7C2D-4D41-8394-99996E2BFD3B}" srcOrd="0" destOrd="0" parTransId="{CAF8B53D-1B39-4368-9065-6FF623A0CE2B}" sibTransId="{087E8CFD-FB71-4567-9A65-01BCAEC6E6D7}"/>
    <dgm:cxn modelId="{0EA18D54-49AD-47F9-B1FD-90B5E32A6272}" srcId="{F9C82FF2-5112-46E4-B009-FC76B728C41A}" destId="{F2E98595-3BE3-4073-BEBF-ACA8A2CFA059}" srcOrd="1" destOrd="0" parTransId="{D3595794-14C9-4C53-ACB7-8F86E8C035AC}" sibTransId="{A0F9949C-050B-46C0-95A0-040D45B4A4BB}"/>
    <dgm:cxn modelId="{66A631C0-B133-4464-9B14-E999B48A238B}" type="presOf" srcId="{F2E98595-3BE3-4073-BEBF-ACA8A2CFA059}" destId="{00F5DD20-0E4C-46BA-9911-EA64942DB377}" srcOrd="0" destOrd="0" presId="urn:microsoft.com/office/officeart/2005/8/layout/vList2"/>
    <dgm:cxn modelId="{538D55FC-E843-41C3-9A77-885C81B6E63E}" type="presOf" srcId="{A02666B6-7C2D-4D41-8394-99996E2BFD3B}" destId="{4ED6C4A2-EF18-4BF2-827F-585B29487A2C}" srcOrd="0" destOrd="0" presId="urn:microsoft.com/office/officeart/2005/8/layout/vList2"/>
    <dgm:cxn modelId="{536DE162-1826-4880-A29C-B1764B25444C}" type="presParOf" srcId="{38777361-2129-4E6E-9FE9-EA7980834026}" destId="{4ED6C4A2-EF18-4BF2-827F-585B29487A2C}" srcOrd="0" destOrd="0" presId="urn:microsoft.com/office/officeart/2005/8/layout/vList2"/>
    <dgm:cxn modelId="{EDCDB69B-AE73-4356-8E2A-B34164A789FB}" type="presParOf" srcId="{38777361-2129-4E6E-9FE9-EA7980834026}" destId="{DCB5159B-A5F8-488C-80D5-CB1A28006253}" srcOrd="1" destOrd="0" presId="urn:microsoft.com/office/officeart/2005/8/layout/vList2"/>
    <dgm:cxn modelId="{273EF39A-382E-48A9-95F4-9109B9742466}" type="presParOf" srcId="{38777361-2129-4E6E-9FE9-EA7980834026}" destId="{00F5DD20-0E4C-46BA-9911-EA64942DB37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E16EEDF8-7AEB-4087-923A-43BDD2AD2C0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E78AC37C-1F9D-4BF7-8881-05DF4136297E}">
      <dgm:prSet/>
      <dgm:spPr/>
      <dgm:t>
        <a:bodyPr/>
        <a:lstStyle/>
        <a:p>
          <a:r>
            <a:rPr lang="cs-CZ" b="0"/>
            <a:t>Zaměstnanci přísluší platový tarif stanovený pro platovou třídu a platový stupeň, do kterých je zařazen</a:t>
          </a:r>
          <a:endParaRPr lang="cs-CZ"/>
        </a:p>
      </dgm:t>
    </dgm:pt>
    <dgm:pt modelId="{B68692E9-65FB-451A-82BD-610FFCF61B1B}" type="parTrans" cxnId="{E961CDAE-4F91-4384-9701-70A6F1032DBA}">
      <dgm:prSet/>
      <dgm:spPr/>
      <dgm:t>
        <a:bodyPr/>
        <a:lstStyle/>
        <a:p>
          <a:endParaRPr lang="cs-CZ"/>
        </a:p>
      </dgm:t>
    </dgm:pt>
    <dgm:pt modelId="{BADE3BB3-35FC-454E-8C21-FB89D2BEAED7}" type="sibTrans" cxnId="{E961CDAE-4F91-4384-9701-70A6F1032DBA}">
      <dgm:prSet/>
      <dgm:spPr/>
      <dgm:t>
        <a:bodyPr/>
        <a:lstStyle/>
        <a:p>
          <a:endParaRPr lang="cs-CZ"/>
        </a:p>
      </dgm:t>
    </dgm:pt>
    <dgm:pt modelId="{9F266CE1-D669-4669-A6F0-14F0D540AEFC}">
      <dgm:prSet/>
      <dgm:spPr/>
      <dgm:t>
        <a:bodyPr/>
        <a:lstStyle/>
        <a:p>
          <a:r>
            <a:rPr lang="cs-CZ" b="0"/>
            <a:t>Zaměstnavatel zařadí zaměstnance do platové třídy podle druhu práce sjednaného v pracovní smlouvě a v jeho mezích na něm požadovaných nejnáročnějších prací</a:t>
          </a:r>
          <a:endParaRPr lang="cs-CZ"/>
        </a:p>
      </dgm:t>
    </dgm:pt>
    <dgm:pt modelId="{4E63762F-9B00-44C1-B74E-D5591E7515F5}" type="parTrans" cxnId="{B121D052-379E-4F9B-B746-2B067B071E30}">
      <dgm:prSet/>
      <dgm:spPr/>
      <dgm:t>
        <a:bodyPr/>
        <a:lstStyle/>
        <a:p>
          <a:endParaRPr lang="cs-CZ"/>
        </a:p>
      </dgm:t>
    </dgm:pt>
    <dgm:pt modelId="{44488F2A-9544-43DD-884F-2CD7445BFEBC}" type="sibTrans" cxnId="{B121D052-379E-4F9B-B746-2B067B071E30}">
      <dgm:prSet/>
      <dgm:spPr/>
      <dgm:t>
        <a:bodyPr/>
        <a:lstStyle/>
        <a:p>
          <a:endParaRPr lang="cs-CZ"/>
        </a:p>
      </dgm:t>
    </dgm:pt>
    <dgm:pt modelId="{B67844BE-DB9C-458C-8A38-2F2A01189E4B}">
      <dgm:prSet/>
      <dgm:spPr/>
      <dgm:t>
        <a:bodyPr/>
        <a:lstStyle/>
        <a:p>
          <a:r>
            <a:rPr lang="cs-CZ" b="0"/>
            <a:t>Zaměstnavatel zařadí zaměstnance do platového stupně podle doby dosažené praxe,</a:t>
          </a:r>
          <a:endParaRPr lang="cs-CZ"/>
        </a:p>
      </dgm:t>
    </dgm:pt>
    <dgm:pt modelId="{A5DDB104-DEEF-43E7-BF96-D59E98DBEE58}" type="parTrans" cxnId="{99EF7F5A-1245-4978-92C0-6291159CBB33}">
      <dgm:prSet/>
      <dgm:spPr/>
      <dgm:t>
        <a:bodyPr/>
        <a:lstStyle/>
        <a:p>
          <a:endParaRPr lang="cs-CZ"/>
        </a:p>
      </dgm:t>
    </dgm:pt>
    <dgm:pt modelId="{4745EAA3-1BF9-4819-81AF-E331B0FC1009}" type="sibTrans" cxnId="{99EF7F5A-1245-4978-92C0-6291159CBB33}">
      <dgm:prSet/>
      <dgm:spPr/>
      <dgm:t>
        <a:bodyPr/>
        <a:lstStyle/>
        <a:p>
          <a:endParaRPr lang="cs-CZ"/>
        </a:p>
      </dgm:t>
    </dgm:pt>
    <dgm:pt modelId="{E8FC34EB-6A0F-4092-8652-D9D9566E8F41}" type="pres">
      <dgm:prSet presAssocID="{E16EEDF8-7AEB-4087-923A-43BDD2AD2C03}" presName="linear" presStyleCnt="0">
        <dgm:presLayoutVars>
          <dgm:animLvl val="lvl"/>
          <dgm:resizeHandles val="exact"/>
        </dgm:presLayoutVars>
      </dgm:prSet>
      <dgm:spPr/>
    </dgm:pt>
    <dgm:pt modelId="{6BA68C5B-C5C3-4B05-A859-08DA76DCDE6E}" type="pres">
      <dgm:prSet presAssocID="{E78AC37C-1F9D-4BF7-8881-05DF4136297E}" presName="parentText" presStyleLbl="node1" presStyleIdx="0" presStyleCnt="3">
        <dgm:presLayoutVars>
          <dgm:chMax val="0"/>
          <dgm:bulletEnabled val="1"/>
        </dgm:presLayoutVars>
      </dgm:prSet>
      <dgm:spPr/>
    </dgm:pt>
    <dgm:pt modelId="{85C35FA4-326C-4191-B644-614A244D2221}" type="pres">
      <dgm:prSet presAssocID="{BADE3BB3-35FC-454E-8C21-FB89D2BEAED7}" presName="spacer" presStyleCnt="0"/>
      <dgm:spPr/>
    </dgm:pt>
    <dgm:pt modelId="{611D63DD-8174-4D22-8964-A8648FC59574}" type="pres">
      <dgm:prSet presAssocID="{9F266CE1-D669-4669-A6F0-14F0D540AEFC}" presName="parentText" presStyleLbl="node1" presStyleIdx="1" presStyleCnt="3">
        <dgm:presLayoutVars>
          <dgm:chMax val="0"/>
          <dgm:bulletEnabled val="1"/>
        </dgm:presLayoutVars>
      </dgm:prSet>
      <dgm:spPr/>
    </dgm:pt>
    <dgm:pt modelId="{F15E361F-9F68-43D9-850B-C26394D4E00C}" type="pres">
      <dgm:prSet presAssocID="{44488F2A-9544-43DD-884F-2CD7445BFEBC}" presName="spacer" presStyleCnt="0"/>
      <dgm:spPr/>
    </dgm:pt>
    <dgm:pt modelId="{CCBDB38B-6910-4E5B-8EB0-DE83E4E3C82D}" type="pres">
      <dgm:prSet presAssocID="{B67844BE-DB9C-458C-8A38-2F2A01189E4B}" presName="parentText" presStyleLbl="node1" presStyleIdx="2" presStyleCnt="3">
        <dgm:presLayoutVars>
          <dgm:chMax val="0"/>
          <dgm:bulletEnabled val="1"/>
        </dgm:presLayoutVars>
      </dgm:prSet>
      <dgm:spPr/>
    </dgm:pt>
  </dgm:ptLst>
  <dgm:cxnLst>
    <dgm:cxn modelId="{B121D052-379E-4F9B-B746-2B067B071E30}" srcId="{E16EEDF8-7AEB-4087-923A-43BDD2AD2C03}" destId="{9F266CE1-D669-4669-A6F0-14F0D540AEFC}" srcOrd="1" destOrd="0" parTransId="{4E63762F-9B00-44C1-B74E-D5591E7515F5}" sibTransId="{44488F2A-9544-43DD-884F-2CD7445BFEBC}"/>
    <dgm:cxn modelId="{049DAB73-836F-4B9D-8F3F-3F5D79303114}" type="presOf" srcId="{9F266CE1-D669-4669-A6F0-14F0D540AEFC}" destId="{611D63DD-8174-4D22-8964-A8648FC59574}" srcOrd="0" destOrd="0" presId="urn:microsoft.com/office/officeart/2005/8/layout/vList2"/>
    <dgm:cxn modelId="{99EF7F5A-1245-4978-92C0-6291159CBB33}" srcId="{E16EEDF8-7AEB-4087-923A-43BDD2AD2C03}" destId="{B67844BE-DB9C-458C-8A38-2F2A01189E4B}" srcOrd="2" destOrd="0" parTransId="{A5DDB104-DEEF-43E7-BF96-D59E98DBEE58}" sibTransId="{4745EAA3-1BF9-4819-81AF-E331B0FC1009}"/>
    <dgm:cxn modelId="{8ECDE57A-A25A-48AE-9732-DC988BCB5C3A}" type="presOf" srcId="{E16EEDF8-7AEB-4087-923A-43BDD2AD2C03}" destId="{E8FC34EB-6A0F-4092-8652-D9D9566E8F41}" srcOrd="0" destOrd="0" presId="urn:microsoft.com/office/officeart/2005/8/layout/vList2"/>
    <dgm:cxn modelId="{E6FB0494-42C5-44A5-BC0D-0697900CDE57}" type="presOf" srcId="{B67844BE-DB9C-458C-8A38-2F2A01189E4B}" destId="{CCBDB38B-6910-4E5B-8EB0-DE83E4E3C82D}" srcOrd="0" destOrd="0" presId="urn:microsoft.com/office/officeart/2005/8/layout/vList2"/>
    <dgm:cxn modelId="{E961CDAE-4F91-4384-9701-70A6F1032DBA}" srcId="{E16EEDF8-7AEB-4087-923A-43BDD2AD2C03}" destId="{E78AC37C-1F9D-4BF7-8881-05DF4136297E}" srcOrd="0" destOrd="0" parTransId="{B68692E9-65FB-451A-82BD-610FFCF61B1B}" sibTransId="{BADE3BB3-35FC-454E-8C21-FB89D2BEAED7}"/>
    <dgm:cxn modelId="{4024EDE2-04CA-48B8-816F-02D7EE97219F}" type="presOf" srcId="{E78AC37C-1F9D-4BF7-8881-05DF4136297E}" destId="{6BA68C5B-C5C3-4B05-A859-08DA76DCDE6E}" srcOrd="0" destOrd="0" presId="urn:microsoft.com/office/officeart/2005/8/layout/vList2"/>
    <dgm:cxn modelId="{F07423D8-B18D-483C-9486-011DC6D2E6C8}" type="presParOf" srcId="{E8FC34EB-6A0F-4092-8652-D9D9566E8F41}" destId="{6BA68C5B-C5C3-4B05-A859-08DA76DCDE6E}" srcOrd="0" destOrd="0" presId="urn:microsoft.com/office/officeart/2005/8/layout/vList2"/>
    <dgm:cxn modelId="{65ACF2B5-1D2E-4EA4-8E73-6B2A3022A82C}" type="presParOf" srcId="{E8FC34EB-6A0F-4092-8652-D9D9566E8F41}" destId="{85C35FA4-326C-4191-B644-614A244D2221}" srcOrd="1" destOrd="0" presId="urn:microsoft.com/office/officeart/2005/8/layout/vList2"/>
    <dgm:cxn modelId="{1D662067-C83A-4C19-AB4B-D2AAB1EF5D1A}" type="presParOf" srcId="{E8FC34EB-6A0F-4092-8652-D9D9566E8F41}" destId="{611D63DD-8174-4D22-8964-A8648FC59574}" srcOrd="2" destOrd="0" presId="urn:microsoft.com/office/officeart/2005/8/layout/vList2"/>
    <dgm:cxn modelId="{0915A5D5-1CF6-4D29-8108-CE4F67DB469D}" type="presParOf" srcId="{E8FC34EB-6A0F-4092-8652-D9D9566E8F41}" destId="{F15E361F-9F68-43D9-850B-C26394D4E00C}" srcOrd="3" destOrd="0" presId="urn:microsoft.com/office/officeart/2005/8/layout/vList2"/>
    <dgm:cxn modelId="{AE2C7805-6F1D-45ED-B75E-1BB706A81979}" type="presParOf" srcId="{E8FC34EB-6A0F-4092-8652-D9D9566E8F41}" destId="{CCBDB38B-6910-4E5B-8EB0-DE83E4E3C82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3A85FD5C-3E63-4E33-87C6-21F64E920ED2}" type="doc">
      <dgm:prSet loTypeId="urn:microsoft.com/office/officeart/2005/8/layout/vList5" loCatId="list" qsTypeId="urn:microsoft.com/office/officeart/2005/8/quickstyle/simple1" qsCatId="simple" csTypeId="urn:microsoft.com/office/officeart/2005/8/colors/accent0_1" csCatId="mainScheme"/>
      <dgm:spPr/>
      <dgm:t>
        <a:bodyPr/>
        <a:lstStyle/>
        <a:p>
          <a:endParaRPr lang="cs-CZ"/>
        </a:p>
      </dgm:t>
    </dgm:pt>
    <dgm:pt modelId="{B7E04FDD-C8DF-4959-B3E0-20290EEB72AB}">
      <dgm:prSet/>
      <dgm:spPr/>
      <dgm:t>
        <a:bodyPr/>
        <a:lstStyle/>
        <a:p>
          <a:r>
            <a:rPr lang="cs-CZ" b="1" dirty="0"/>
            <a:t>Přesčas</a:t>
          </a:r>
          <a:r>
            <a:rPr lang="cs-CZ" b="0" dirty="0"/>
            <a:t> </a:t>
          </a:r>
          <a:endParaRPr lang="cs-CZ" dirty="0"/>
        </a:p>
      </dgm:t>
    </dgm:pt>
    <dgm:pt modelId="{FF143E41-F70D-4F2D-A9EF-BBE0F861074C}" type="parTrans" cxnId="{6724E5D2-04CB-4B6B-B9A4-E6AB39D46AA2}">
      <dgm:prSet/>
      <dgm:spPr/>
      <dgm:t>
        <a:bodyPr/>
        <a:lstStyle/>
        <a:p>
          <a:endParaRPr lang="cs-CZ"/>
        </a:p>
      </dgm:t>
    </dgm:pt>
    <dgm:pt modelId="{D5B162F0-E99E-4222-AA5B-113DDBBFB4C6}" type="sibTrans" cxnId="{6724E5D2-04CB-4B6B-B9A4-E6AB39D46AA2}">
      <dgm:prSet/>
      <dgm:spPr/>
      <dgm:t>
        <a:bodyPr/>
        <a:lstStyle/>
        <a:p>
          <a:endParaRPr lang="cs-CZ"/>
        </a:p>
      </dgm:t>
    </dgm:pt>
    <dgm:pt modelId="{E7E2FE73-F00C-4CD3-8303-5BD609FC2BB1}">
      <dgm:prSet custT="1"/>
      <dgm:spPr/>
      <dgm:t>
        <a:bodyPr/>
        <a:lstStyle/>
        <a:p>
          <a:r>
            <a:rPr lang="cs-CZ" sz="1800" b="0"/>
            <a:t>Průměrná mzda/plat plus 25 %</a:t>
          </a:r>
          <a:endParaRPr lang="cs-CZ" sz="1800"/>
        </a:p>
      </dgm:t>
    </dgm:pt>
    <dgm:pt modelId="{4101E897-8719-4E8A-875F-CC46C41DE4D5}" type="parTrans" cxnId="{1C49FC33-6357-4D84-8808-AC208222E57C}">
      <dgm:prSet/>
      <dgm:spPr/>
      <dgm:t>
        <a:bodyPr/>
        <a:lstStyle/>
        <a:p>
          <a:endParaRPr lang="cs-CZ"/>
        </a:p>
      </dgm:t>
    </dgm:pt>
    <dgm:pt modelId="{78031E17-A92E-4E7C-9BD4-DEAC863ECCA6}" type="sibTrans" cxnId="{1C49FC33-6357-4D84-8808-AC208222E57C}">
      <dgm:prSet/>
      <dgm:spPr/>
      <dgm:t>
        <a:bodyPr/>
        <a:lstStyle/>
        <a:p>
          <a:endParaRPr lang="cs-CZ"/>
        </a:p>
      </dgm:t>
    </dgm:pt>
    <dgm:pt modelId="{CDE6D40F-D862-4534-812D-B56921FBA1D9}">
      <dgm:prSet custT="1"/>
      <dgm:spPr/>
      <dgm:t>
        <a:bodyPr/>
        <a:lstStyle/>
        <a:p>
          <a:r>
            <a:rPr lang="cs-CZ" sz="1800" b="0"/>
            <a:t>Alternativně náhradní volno</a:t>
          </a:r>
          <a:endParaRPr lang="cs-CZ" sz="1800"/>
        </a:p>
      </dgm:t>
    </dgm:pt>
    <dgm:pt modelId="{E24422F1-F9D3-4D38-B015-6EF429EB5D79}" type="parTrans" cxnId="{71DBAA3F-0890-4C18-ABE4-695C37AF1C65}">
      <dgm:prSet/>
      <dgm:spPr/>
      <dgm:t>
        <a:bodyPr/>
        <a:lstStyle/>
        <a:p>
          <a:endParaRPr lang="cs-CZ"/>
        </a:p>
      </dgm:t>
    </dgm:pt>
    <dgm:pt modelId="{25FE9F46-C1E4-483B-8CE6-6FFC9309A35E}" type="sibTrans" cxnId="{71DBAA3F-0890-4C18-ABE4-695C37AF1C65}">
      <dgm:prSet/>
      <dgm:spPr/>
      <dgm:t>
        <a:bodyPr/>
        <a:lstStyle/>
        <a:p>
          <a:endParaRPr lang="cs-CZ"/>
        </a:p>
      </dgm:t>
    </dgm:pt>
    <dgm:pt modelId="{9EBDD227-A222-4D4F-88EB-266BEF74D555}">
      <dgm:prSet custT="1"/>
      <dgm:spPr/>
      <dgm:t>
        <a:bodyPr/>
        <a:lstStyle/>
        <a:p>
          <a:r>
            <a:rPr lang="cs-CZ" sz="1800" b="0"/>
            <a:t>Lze mzdu sjednat s přihlédnutím k práci přesčas – poté už nenáleží příplatek</a:t>
          </a:r>
          <a:endParaRPr lang="cs-CZ" sz="1800"/>
        </a:p>
      </dgm:t>
    </dgm:pt>
    <dgm:pt modelId="{5A8F5814-B643-410E-8E7B-89A0843134CF}" type="parTrans" cxnId="{3E29FDFB-2EA2-4085-BFFA-8A1656FC64B0}">
      <dgm:prSet/>
      <dgm:spPr/>
      <dgm:t>
        <a:bodyPr/>
        <a:lstStyle/>
        <a:p>
          <a:endParaRPr lang="cs-CZ"/>
        </a:p>
      </dgm:t>
    </dgm:pt>
    <dgm:pt modelId="{9C69DAD8-80EE-440C-AE54-2F11A92CAC74}" type="sibTrans" cxnId="{3E29FDFB-2EA2-4085-BFFA-8A1656FC64B0}">
      <dgm:prSet/>
      <dgm:spPr/>
      <dgm:t>
        <a:bodyPr/>
        <a:lstStyle/>
        <a:p>
          <a:endParaRPr lang="cs-CZ"/>
        </a:p>
      </dgm:t>
    </dgm:pt>
    <dgm:pt modelId="{4950724E-EDEB-4B00-B36D-34F5CE3A21DE}">
      <dgm:prSet/>
      <dgm:spPr/>
      <dgm:t>
        <a:bodyPr/>
        <a:lstStyle/>
        <a:p>
          <a:r>
            <a:rPr lang="cs-CZ" b="1" dirty="0"/>
            <a:t>Svátek</a:t>
          </a:r>
        </a:p>
      </dgm:t>
    </dgm:pt>
    <dgm:pt modelId="{7C71E3B8-CB05-45D1-A89B-FFB54BC04788}" type="parTrans" cxnId="{21687637-919B-4D8E-A370-B8319E302005}">
      <dgm:prSet/>
      <dgm:spPr/>
      <dgm:t>
        <a:bodyPr/>
        <a:lstStyle/>
        <a:p>
          <a:endParaRPr lang="cs-CZ"/>
        </a:p>
      </dgm:t>
    </dgm:pt>
    <dgm:pt modelId="{CF1C6509-D029-463B-B033-364478E19302}" type="sibTrans" cxnId="{21687637-919B-4D8E-A370-B8319E302005}">
      <dgm:prSet/>
      <dgm:spPr/>
      <dgm:t>
        <a:bodyPr/>
        <a:lstStyle/>
        <a:p>
          <a:endParaRPr lang="cs-CZ"/>
        </a:p>
      </dgm:t>
    </dgm:pt>
    <dgm:pt modelId="{BAC32440-C631-4E59-B155-8C834BB55C4E}">
      <dgm:prSet custT="1"/>
      <dgm:spPr/>
      <dgm:t>
        <a:bodyPr/>
        <a:lstStyle/>
        <a:p>
          <a:r>
            <a:rPr lang="cs-CZ" sz="2000" b="0" dirty="0"/>
            <a:t>Náhradní volno nebo obvyklá mzda navíc – tj. 100 % příplatek</a:t>
          </a:r>
          <a:endParaRPr lang="cs-CZ" sz="2000" dirty="0"/>
        </a:p>
      </dgm:t>
    </dgm:pt>
    <dgm:pt modelId="{7A9598A0-60F2-41B7-82CA-F65B431293ED}" type="parTrans" cxnId="{22C159A2-0676-4A9F-8B44-257850709FEF}">
      <dgm:prSet/>
      <dgm:spPr/>
      <dgm:t>
        <a:bodyPr/>
        <a:lstStyle/>
        <a:p>
          <a:endParaRPr lang="cs-CZ"/>
        </a:p>
      </dgm:t>
    </dgm:pt>
    <dgm:pt modelId="{C53849FF-13F7-4E9F-833D-6C11DA215E0D}" type="sibTrans" cxnId="{22C159A2-0676-4A9F-8B44-257850709FEF}">
      <dgm:prSet/>
      <dgm:spPr/>
      <dgm:t>
        <a:bodyPr/>
        <a:lstStyle/>
        <a:p>
          <a:endParaRPr lang="cs-CZ"/>
        </a:p>
      </dgm:t>
    </dgm:pt>
    <dgm:pt modelId="{D25E8E35-59D9-408C-9246-BA3A46D1A789}">
      <dgm:prSet/>
      <dgm:spPr/>
      <dgm:t>
        <a:bodyPr/>
        <a:lstStyle/>
        <a:p>
          <a:r>
            <a:rPr lang="cs-CZ" b="1" dirty="0"/>
            <a:t>Noční</a:t>
          </a:r>
          <a:r>
            <a:rPr lang="cs-CZ" b="0" dirty="0"/>
            <a:t> </a:t>
          </a:r>
          <a:r>
            <a:rPr lang="cs-CZ" b="1" dirty="0"/>
            <a:t>práce</a:t>
          </a:r>
        </a:p>
      </dgm:t>
    </dgm:pt>
    <dgm:pt modelId="{091EEC18-C885-4E2F-AB29-0500F42ACB26}" type="parTrans" cxnId="{6731137F-312E-4661-BB13-79C014D12A04}">
      <dgm:prSet/>
      <dgm:spPr/>
      <dgm:t>
        <a:bodyPr/>
        <a:lstStyle/>
        <a:p>
          <a:endParaRPr lang="cs-CZ"/>
        </a:p>
      </dgm:t>
    </dgm:pt>
    <dgm:pt modelId="{0A2D860E-9559-4251-A102-2C344590C2D2}" type="sibTrans" cxnId="{6731137F-312E-4661-BB13-79C014D12A04}">
      <dgm:prSet/>
      <dgm:spPr/>
      <dgm:t>
        <a:bodyPr/>
        <a:lstStyle/>
        <a:p>
          <a:endParaRPr lang="cs-CZ"/>
        </a:p>
      </dgm:t>
    </dgm:pt>
    <dgm:pt modelId="{5A9B32F8-B175-41EE-9FBD-C0838F73482F}">
      <dgm:prSet custT="1"/>
      <dgm:spPr/>
      <dgm:t>
        <a:bodyPr/>
        <a:lstStyle/>
        <a:p>
          <a:r>
            <a:rPr lang="cs-CZ" sz="2000" b="0" dirty="0"/>
            <a:t>příplatek nejméně ve výši 10 % průměrného výdělku</a:t>
          </a:r>
          <a:endParaRPr lang="cs-CZ" sz="2000" dirty="0"/>
        </a:p>
      </dgm:t>
    </dgm:pt>
    <dgm:pt modelId="{D004D6E3-9C9C-42DE-8473-F9FC291E949E}" type="parTrans" cxnId="{40B13B70-4EB1-4758-898B-076A59BA0F29}">
      <dgm:prSet/>
      <dgm:spPr/>
      <dgm:t>
        <a:bodyPr/>
        <a:lstStyle/>
        <a:p>
          <a:endParaRPr lang="cs-CZ"/>
        </a:p>
      </dgm:t>
    </dgm:pt>
    <dgm:pt modelId="{E0FE0B57-E4EE-43E4-B413-B97031735063}" type="sibTrans" cxnId="{40B13B70-4EB1-4758-898B-076A59BA0F29}">
      <dgm:prSet/>
      <dgm:spPr/>
      <dgm:t>
        <a:bodyPr/>
        <a:lstStyle/>
        <a:p>
          <a:endParaRPr lang="cs-CZ"/>
        </a:p>
      </dgm:t>
    </dgm:pt>
    <dgm:pt modelId="{08DC62FA-91B4-4D02-A3BC-9CACB88C2FFC}" type="pres">
      <dgm:prSet presAssocID="{3A85FD5C-3E63-4E33-87C6-21F64E920ED2}" presName="Name0" presStyleCnt="0">
        <dgm:presLayoutVars>
          <dgm:dir/>
          <dgm:animLvl val="lvl"/>
          <dgm:resizeHandles val="exact"/>
        </dgm:presLayoutVars>
      </dgm:prSet>
      <dgm:spPr/>
    </dgm:pt>
    <dgm:pt modelId="{96E5ECE1-C142-42FB-9BD6-05170DB4C319}" type="pres">
      <dgm:prSet presAssocID="{B7E04FDD-C8DF-4959-B3E0-20290EEB72AB}" presName="linNode" presStyleCnt="0"/>
      <dgm:spPr/>
    </dgm:pt>
    <dgm:pt modelId="{6F8ACC89-349E-4977-9CA4-2A5EB6D53911}" type="pres">
      <dgm:prSet presAssocID="{B7E04FDD-C8DF-4959-B3E0-20290EEB72AB}" presName="parentText" presStyleLbl="node1" presStyleIdx="0" presStyleCnt="3">
        <dgm:presLayoutVars>
          <dgm:chMax val="1"/>
          <dgm:bulletEnabled val="1"/>
        </dgm:presLayoutVars>
      </dgm:prSet>
      <dgm:spPr/>
    </dgm:pt>
    <dgm:pt modelId="{DAC4B9D5-2373-4F08-B638-9ACC858674B4}" type="pres">
      <dgm:prSet presAssocID="{B7E04FDD-C8DF-4959-B3E0-20290EEB72AB}" presName="descendantText" presStyleLbl="alignAccFollowNode1" presStyleIdx="0" presStyleCnt="3">
        <dgm:presLayoutVars>
          <dgm:bulletEnabled val="1"/>
        </dgm:presLayoutVars>
      </dgm:prSet>
      <dgm:spPr/>
    </dgm:pt>
    <dgm:pt modelId="{7697A259-21D8-4DA2-94F3-192EDBCCF2FA}" type="pres">
      <dgm:prSet presAssocID="{D5B162F0-E99E-4222-AA5B-113DDBBFB4C6}" presName="sp" presStyleCnt="0"/>
      <dgm:spPr/>
    </dgm:pt>
    <dgm:pt modelId="{D3551914-7734-44FC-9E4B-73DED5B4C7B2}" type="pres">
      <dgm:prSet presAssocID="{4950724E-EDEB-4B00-B36D-34F5CE3A21DE}" presName="linNode" presStyleCnt="0"/>
      <dgm:spPr/>
    </dgm:pt>
    <dgm:pt modelId="{EA63F05E-8163-4319-BD70-559B24F17767}" type="pres">
      <dgm:prSet presAssocID="{4950724E-EDEB-4B00-B36D-34F5CE3A21DE}" presName="parentText" presStyleLbl="node1" presStyleIdx="1" presStyleCnt="3">
        <dgm:presLayoutVars>
          <dgm:chMax val="1"/>
          <dgm:bulletEnabled val="1"/>
        </dgm:presLayoutVars>
      </dgm:prSet>
      <dgm:spPr/>
    </dgm:pt>
    <dgm:pt modelId="{B805A7AD-7DB6-4161-9FEF-D88BE5DD1994}" type="pres">
      <dgm:prSet presAssocID="{4950724E-EDEB-4B00-B36D-34F5CE3A21DE}" presName="descendantText" presStyleLbl="alignAccFollowNode1" presStyleIdx="1" presStyleCnt="3">
        <dgm:presLayoutVars>
          <dgm:bulletEnabled val="1"/>
        </dgm:presLayoutVars>
      </dgm:prSet>
      <dgm:spPr/>
    </dgm:pt>
    <dgm:pt modelId="{3C436B85-94FE-4BC0-95AC-D7EFB1D4EAA2}" type="pres">
      <dgm:prSet presAssocID="{CF1C6509-D029-463B-B033-364478E19302}" presName="sp" presStyleCnt="0"/>
      <dgm:spPr/>
    </dgm:pt>
    <dgm:pt modelId="{30FE7AD6-A063-448F-8436-0A24F9E5003D}" type="pres">
      <dgm:prSet presAssocID="{D25E8E35-59D9-408C-9246-BA3A46D1A789}" presName="linNode" presStyleCnt="0"/>
      <dgm:spPr/>
    </dgm:pt>
    <dgm:pt modelId="{EB959846-3798-4983-AAAC-EF45F85EBE86}" type="pres">
      <dgm:prSet presAssocID="{D25E8E35-59D9-408C-9246-BA3A46D1A789}" presName="parentText" presStyleLbl="node1" presStyleIdx="2" presStyleCnt="3">
        <dgm:presLayoutVars>
          <dgm:chMax val="1"/>
          <dgm:bulletEnabled val="1"/>
        </dgm:presLayoutVars>
      </dgm:prSet>
      <dgm:spPr/>
    </dgm:pt>
    <dgm:pt modelId="{A3D61889-DF67-4AAE-995F-4AF4DCD57636}" type="pres">
      <dgm:prSet presAssocID="{D25E8E35-59D9-408C-9246-BA3A46D1A789}" presName="descendantText" presStyleLbl="alignAccFollowNode1" presStyleIdx="2" presStyleCnt="3">
        <dgm:presLayoutVars>
          <dgm:bulletEnabled val="1"/>
        </dgm:presLayoutVars>
      </dgm:prSet>
      <dgm:spPr/>
    </dgm:pt>
  </dgm:ptLst>
  <dgm:cxnLst>
    <dgm:cxn modelId="{85218708-BA53-479A-9F9F-14319B53F177}" type="presOf" srcId="{B7E04FDD-C8DF-4959-B3E0-20290EEB72AB}" destId="{6F8ACC89-349E-4977-9CA4-2A5EB6D53911}" srcOrd="0" destOrd="0" presId="urn:microsoft.com/office/officeart/2005/8/layout/vList5"/>
    <dgm:cxn modelId="{441C6022-B903-4102-9B10-B4A17AD3B13E}" type="presOf" srcId="{4950724E-EDEB-4B00-B36D-34F5CE3A21DE}" destId="{EA63F05E-8163-4319-BD70-559B24F17767}" srcOrd="0" destOrd="0" presId="urn:microsoft.com/office/officeart/2005/8/layout/vList5"/>
    <dgm:cxn modelId="{1C49FC33-6357-4D84-8808-AC208222E57C}" srcId="{B7E04FDD-C8DF-4959-B3E0-20290EEB72AB}" destId="{E7E2FE73-F00C-4CD3-8303-5BD609FC2BB1}" srcOrd="0" destOrd="0" parTransId="{4101E897-8719-4E8A-875F-CC46C41DE4D5}" sibTransId="{78031E17-A92E-4E7C-9BD4-DEAC863ECCA6}"/>
    <dgm:cxn modelId="{21687637-919B-4D8E-A370-B8319E302005}" srcId="{3A85FD5C-3E63-4E33-87C6-21F64E920ED2}" destId="{4950724E-EDEB-4B00-B36D-34F5CE3A21DE}" srcOrd="1" destOrd="0" parTransId="{7C71E3B8-CB05-45D1-A89B-FFB54BC04788}" sibTransId="{CF1C6509-D029-463B-B033-364478E19302}"/>
    <dgm:cxn modelId="{71DBAA3F-0890-4C18-ABE4-695C37AF1C65}" srcId="{B7E04FDD-C8DF-4959-B3E0-20290EEB72AB}" destId="{CDE6D40F-D862-4534-812D-B56921FBA1D9}" srcOrd="1" destOrd="0" parTransId="{E24422F1-F9D3-4D38-B015-6EF429EB5D79}" sibTransId="{25FE9F46-C1E4-483B-8CE6-6FFC9309A35E}"/>
    <dgm:cxn modelId="{360CD46C-99E2-4F1F-B12E-99249E828B25}" type="presOf" srcId="{5A9B32F8-B175-41EE-9FBD-C0838F73482F}" destId="{A3D61889-DF67-4AAE-995F-4AF4DCD57636}" srcOrd="0" destOrd="0" presId="urn:microsoft.com/office/officeart/2005/8/layout/vList5"/>
    <dgm:cxn modelId="{F65FAE4E-513F-4CD0-9A61-71A64D06D20F}" type="presOf" srcId="{E7E2FE73-F00C-4CD3-8303-5BD609FC2BB1}" destId="{DAC4B9D5-2373-4F08-B638-9ACC858674B4}" srcOrd="0" destOrd="0" presId="urn:microsoft.com/office/officeart/2005/8/layout/vList5"/>
    <dgm:cxn modelId="{40B13B70-4EB1-4758-898B-076A59BA0F29}" srcId="{D25E8E35-59D9-408C-9246-BA3A46D1A789}" destId="{5A9B32F8-B175-41EE-9FBD-C0838F73482F}" srcOrd="0" destOrd="0" parTransId="{D004D6E3-9C9C-42DE-8473-F9FC291E949E}" sibTransId="{E0FE0B57-E4EE-43E4-B413-B97031735063}"/>
    <dgm:cxn modelId="{FF359B71-4E35-42D1-A035-5715AE342716}" type="presOf" srcId="{BAC32440-C631-4E59-B155-8C834BB55C4E}" destId="{B805A7AD-7DB6-4161-9FEF-D88BE5DD1994}" srcOrd="0" destOrd="0" presId="urn:microsoft.com/office/officeart/2005/8/layout/vList5"/>
    <dgm:cxn modelId="{6731137F-312E-4661-BB13-79C014D12A04}" srcId="{3A85FD5C-3E63-4E33-87C6-21F64E920ED2}" destId="{D25E8E35-59D9-408C-9246-BA3A46D1A789}" srcOrd="2" destOrd="0" parTransId="{091EEC18-C885-4E2F-AB29-0500F42ACB26}" sibTransId="{0A2D860E-9559-4251-A102-2C344590C2D2}"/>
    <dgm:cxn modelId="{5679E99F-B5A2-41F7-BDC2-8890F5DEC625}" type="presOf" srcId="{D25E8E35-59D9-408C-9246-BA3A46D1A789}" destId="{EB959846-3798-4983-AAAC-EF45F85EBE86}" srcOrd="0" destOrd="0" presId="urn:microsoft.com/office/officeart/2005/8/layout/vList5"/>
    <dgm:cxn modelId="{22C159A2-0676-4A9F-8B44-257850709FEF}" srcId="{4950724E-EDEB-4B00-B36D-34F5CE3A21DE}" destId="{BAC32440-C631-4E59-B155-8C834BB55C4E}" srcOrd="0" destOrd="0" parTransId="{7A9598A0-60F2-41B7-82CA-F65B431293ED}" sibTransId="{C53849FF-13F7-4E9F-833D-6C11DA215E0D}"/>
    <dgm:cxn modelId="{8490EDAD-F52A-4D6F-8981-A1AD7FA9050D}" type="presOf" srcId="{3A85FD5C-3E63-4E33-87C6-21F64E920ED2}" destId="{08DC62FA-91B4-4D02-A3BC-9CACB88C2FFC}" srcOrd="0" destOrd="0" presId="urn:microsoft.com/office/officeart/2005/8/layout/vList5"/>
    <dgm:cxn modelId="{1E82C4C4-AA57-4A4B-BAD7-147D2FED5745}" type="presOf" srcId="{CDE6D40F-D862-4534-812D-B56921FBA1D9}" destId="{DAC4B9D5-2373-4F08-B638-9ACC858674B4}" srcOrd="0" destOrd="1" presId="urn:microsoft.com/office/officeart/2005/8/layout/vList5"/>
    <dgm:cxn modelId="{6724E5D2-04CB-4B6B-B9A4-E6AB39D46AA2}" srcId="{3A85FD5C-3E63-4E33-87C6-21F64E920ED2}" destId="{B7E04FDD-C8DF-4959-B3E0-20290EEB72AB}" srcOrd="0" destOrd="0" parTransId="{FF143E41-F70D-4F2D-A9EF-BBE0F861074C}" sibTransId="{D5B162F0-E99E-4222-AA5B-113DDBBFB4C6}"/>
    <dgm:cxn modelId="{B91573E0-50FB-4A12-8074-0E2CFC4DAF73}" type="presOf" srcId="{9EBDD227-A222-4D4F-88EB-266BEF74D555}" destId="{DAC4B9D5-2373-4F08-B638-9ACC858674B4}" srcOrd="0" destOrd="2" presId="urn:microsoft.com/office/officeart/2005/8/layout/vList5"/>
    <dgm:cxn modelId="{3E29FDFB-2EA2-4085-BFFA-8A1656FC64B0}" srcId="{B7E04FDD-C8DF-4959-B3E0-20290EEB72AB}" destId="{9EBDD227-A222-4D4F-88EB-266BEF74D555}" srcOrd="2" destOrd="0" parTransId="{5A8F5814-B643-410E-8E7B-89A0843134CF}" sibTransId="{9C69DAD8-80EE-440C-AE54-2F11A92CAC74}"/>
    <dgm:cxn modelId="{24693E9E-DB02-47E6-A372-90704401D732}" type="presParOf" srcId="{08DC62FA-91B4-4D02-A3BC-9CACB88C2FFC}" destId="{96E5ECE1-C142-42FB-9BD6-05170DB4C319}" srcOrd="0" destOrd="0" presId="urn:microsoft.com/office/officeart/2005/8/layout/vList5"/>
    <dgm:cxn modelId="{C9BF749C-EFD5-43B7-8DBE-132BE049FD48}" type="presParOf" srcId="{96E5ECE1-C142-42FB-9BD6-05170DB4C319}" destId="{6F8ACC89-349E-4977-9CA4-2A5EB6D53911}" srcOrd="0" destOrd="0" presId="urn:microsoft.com/office/officeart/2005/8/layout/vList5"/>
    <dgm:cxn modelId="{DE61D3E1-A724-4F9F-AB40-2723746DF772}" type="presParOf" srcId="{96E5ECE1-C142-42FB-9BD6-05170DB4C319}" destId="{DAC4B9D5-2373-4F08-B638-9ACC858674B4}" srcOrd="1" destOrd="0" presId="urn:microsoft.com/office/officeart/2005/8/layout/vList5"/>
    <dgm:cxn modelId="{800D4C0A-F21A-411C-96F4-C38B70BED3DA}" type="presParOf" srcId="{08DC62FA-91B4-4D02-A3BC-9CACB88C2FFC}" destId="{7697A259-21D8-4DA2-94F3-192EDBCCF2FA}" srcOrd="1" destOrd="0" presId="urn:microsoft.com/office/officeart/2005/8/layout/vList5"/>
    <dgm:cxn modelId="{FD01305A-37DA-4CE3-8CF2-0F9CB607C9A9}" type="presParOf" srcId="{08DC62FA-91B4-4D02-A3BC-9CACB88C2FFC}" destId="{D3551914-7734-44FC-9E4B-73DED5B4C7B2}" srcOrd="2" destOrd="0" presId="urn:microsoft.com/office/officeart/2005/8/layout/vList5"/>
    <dgm:cxn modelId="{79EE55EC-4683-4DD8-980C-3037C9DA2D7E}" type="presParOf" srcId="{D3551914-7734-44FC-9E4B-73DED5B4C7B2}" destId="{EA63F05E-8163-4319-BD70-559B24F17767}" srcOrd="0" destOrd="0" presId="urn:microsoft.com/office/officeart/2005/8/layout/vList5"/>
    <dgm:cxn modelId="{0B5E8434-55AE-4D1E-8311-7EDBADDE0338}" type="presParOf" srcId="{D3551914-7734-44FC-9E4B-73DED5B4C7B2}" destId="{B805A7AD-7DB6-4161-9FEF-D88BE5DD1994}" srcOrd="1" destOrd="0" presId="urn:microsoft.com/office/officeart/2005/8/layout/vList5"/>
    <dgm:cxn modelId="{86775FE9-73DC-4EB8-AC67-C3F4B5EBAFC0}" type="presParOf" srcId="{08DC62FA-91B4-4D02-A3BC-9CACB88C2FFC}" destId="{3C436B85-94FE-4BC0-95AC-D7EFB1D4EAA2}" srcOrd="3" destOrd="0" presId="urn:microsoft.com/office/officeart/2005/8/layout/vList5"/>
    <dgm:cxn modelId="{6F0AEB06-937B-426D-BB5D-D0480AC0AB5B}" type="presParOf" srcId="{08DC62FA-91B4-4D02-A3BC-9CACB88C2FFC}" destId="{30FE7AD6-A063-448F-8436-0A24F9E5003D}" srcOrd="4" destOrd="0" presId="urn:microsoft.com/office/officeart/2005/8/layout/vList5"/>
    <dgm:cxn modelId="{824412C6-45A4-4A08-9BFA-CFA4A572C752}" type="presParOf" srcId="{30FE7AD6-A063-448F-8436-0A24F9E5003D}" destId="{EB959846-3798-4983-AAAC-EF45F85EBE86}" srcOrd="0" destOrd="0" presId="urn:microsoft.com/office/officeart/2005/8/layout/vList5"/>
    <dgm:cxn modelId="{BBEA40BE-7127-4C8D-97BB-BCAE47C67672}" type="presParOf" srcId="{30FE7AD6-A063-448F-8436-0A24F9E5003D}" destId="{A3D61889-DF67-4AAE-995F-4AF4DCD5763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FB020E60-882E-49C3-B227-DF1EFC2DFC11}"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2C19F9A8-0617-458A-A3DE-581FA0DE21CA}">
      <dgm:prSet/>
      <dgm:spPr/>
      <dgm:t>
        <a:bodyPr/>
        <a:lstStyle/>
        <a:p>
          <a:r>
            <a:rPr lang="cs-CZ" b="1" dirty="0"/>
            <a:t>P</a:t>
          </a:r>
          <a:r>
            <a:rPr lang="pt-BR" b="1" dirty="0"/>
            <a:t>rác</a:t>
          </a:r>
          <a:r>
            <a:rPr lang="cs-CZ" b="1" dirty="0"/>
            <a:t>e</a:t>
          </a:r>
          <a:r>
            <a:rPr lang="pt-BR" b="1" dirty="0"/>
            <a:t> ve ztíženém pracovním prostředí</a:t>
          </a:r>
          <a:endParaRPr lang="cs-CZ" dirty="0"/>
        </a:p>
      </dgm:t>
    </dgm:pt>
    <dgm:pt modelId="{62A79CBB-3F77-4512-9A14-41EAA09F0C43}" type="parTrans" cxnId="{A9399F04-9F69-4508-95F2-CDB58D4C95B1}">
      <dgm:prSet/>
      <dgm:spPr/>
      <dgm:t>
        <a:bodyPr/>
        <a:lstStyle/>
        <a:p>
          <a:endParaRPr lang="cs-CZ"/>
        </a:p>
      </dgm:t>
    </dgm:pt>
    <dgm:pt modelId="{460FE142-EBFD-4520-8644-06D08497A9FA}" type="sibTrans" cxnId="{A9399F04-9F69-4508-95F2-CDB58D4C95B1}">
      <dgm:prSet/>
      <dgm:spPr/>
      <dgm:t>
        <a:bodyPr/>
        <a:lstStyle/>
        <a:p>
          <a:endParaRPr lang="cs-CZ"/>
        </a:p>
      </dgm:t>
    </dgm:pt>
    <dgm:pt modelId="{CC100505-D9B0-4D1C-A369-377B961DE009}">
      <dgm:prSet/>
      <dgm:spPr/>
      <dgm:t>
        <a:bodyPr/>
        <a:lstStyle/>
        <a:p>
          <a:r>
            <a:rPr lang="cs-CZ" b="0" dirty="0"/>
            <a:t>Příplatek nejméně 10 procent min. mzdy</a:t>
          </a:r>
          <a:endParaRPr lang="cs-CZ" dirty="0"/>
        </a:p>
      </dgm:t>
    </dgm:pt>
    <dgm:pt modelId="{7E52B0F3-24DB-4D30-9411-09A5662CAA0A}" type="parTrans" cxnId="{E870A798-C4AB-4827-A7A0-9C278AB1DE32}">
      <dgm:prSet/>
      <dgm:spPr/>
      <dgm:t>
        <a:bodyPr/>
        <a:lstStyle/>
        <a:p>
          <a:endParaRPr lang="cs-CZ"/>
        </a:p>
      </dgm:t>
    </dgm:pt>
    <dgm:pt modelId="{A2E7BB62-71B8-42F1-8469-69C13A6B433D}" type="sibTrans" cxnId="{E870A798-C4AB-4827-A7A0-9C278AB1DE32}">
      <dgm:prSet/>
      <dgm:spPr/>
      <dgm:t>
        <a:bodyPr/>
        <a:lstStyle/>
        <a:p>
          <a:endParaRPr lang="cs-CZ"/>
        </a:p>
      </dgm:t>
    </dgm:pt>
    <dgm:pt modelId="{27D5AECF-F59E-44FC-BFB8-D37E27A42784}">
      <dgm:prSet/>
      <dgm:spPr/>
      <dgm:t>
        <a:bodyPr/>
        <a:lstStyle/>
        <a:p>
          <a:r>
            <a:rPr lang="pl-PL" b="1" dirty="0"/>
            <a:t>Práce v sobotu a v neděli</a:t>
          </a:r>
          <a:endParaRPr lang="cs-CZ" dirty="0"/>
        </a:p>
      </dgm:t>
    </dgm:pt>
    <dgm:pt modelId="{BF44B49F-A0D0-4202-946B-55A960ED022C}" type="parTrans" cxnId="{A435CA52-E841-4067-A5B3-AB84F8DEC354}">
      <dgm:prSet/>
      <dgm:spPr/>
      <dgm:t>
        <a:bodyPr/>
        <a:lstStyle/>
        <a:p>
          <a:endParaRPr lang="cs-CZ"/>
        </a:p>
      </dgm:t>
    </dgm:pt>
    <dgm:pt modelId="{774E6434-A2D4-48D8-B09D-2197CC3BB6CB}" type="sibTrans" cxnId="{A435CA52-E841-4067-A5B3-AB84F8DEC354}">
      <dgm:prSet/>
      <dgm:spPr/>
      <dgm:t>
        <a:bodyPr/>
        <a:lstStyle/>
        <a:p>
          <a:endParaRPr lang="cs-CZ"/>
        </a:p>
      </dgm:t>
    </dgm:pt>
    <dgm:pt modelId="{DEB0AE24-A03B-457E-9C6A-9AD3FD44CB40}">
      <dgm:prSet/>
      <dgm:spPr/>
      <dgm:t>
        <a:bodyPr/>
        <a:lstStyle/>
        <a:p>
          <a:r>
            <a:rPr lang="cs-CZ" b="0" dirty="0"/>
            <a:t>Dosažená mzda a příplatek nejméně ve výši 10 % průměrného výdělku</a:t>
          </a:r>
          <a:endParaRPr lang="cs-CZ" dirty="0"/>
        </a:p>
      </dgm:t>
    </dgm:pt>
    <dgm:pt modelId="{755EAF7E-C4A4-4106-86DF-655D68FDF832}" type="parTrans" cxnId="{610F798D-200B-4BA4-A165-AB5E0C1031BF}">
      <dgm:prSet/>
      <dgm:spPr/>
      <dgm:t>
        <a:bodyPr/>
        <a:lstStyle/>
        <a:p>
          <a:endParaRPr lang="cs-CZ"/>
        </a:p>
      </dgm:t>
    </dgm:pt>
    <dgm:pt modelId="{C12D6921-9B6C-40F8-8DFA-4874EEB7EF21}" type="sibTrans" cxnId="{610F798D-200B-4BA4-A165-AB5E0C1031BF}">
      <dgm:prSet/>
      <dgm:spPr/>
      <dgm:t>
        <a:bodyPr/>
        <a:lstStyle/>
        <a:p>
          <a:endParaRPr lang="cs-CZ"/>
        </a:p>
      </dgm:t>
    </dgm:pt>
    <dgm:pt modelId="{FB3F57AC-E522-4CBC-9255-DB77871D589A}" type="pres">
      <dgm:prSet presAssocID="{FB020E60-882E-49C3-B227-DF1EFC2DFC11}" presName="Name0" presStyleCnt="0">
        <dgm:presLayoutVars>
          <dgm:dir/>
          <dgm:animLvl val="lvl"/>
          <dgm:resizeHandles val="exact"/>
        </dgm:presLayoutVars>
      </dgm:prSet>
      <dgm:spPr/>
    </dgm:pt>
    <dgm:pt modelId="{66101B1C-79A8-42FF-8F8E-9881F857549C}" type="pres">
      <dgm:prSet presAssocID="{2C19F9A8-0617-458A-A3DE-581FA0DE21CA}" presName="linNode" presStyleCnt="0"/>
      <dgm:spPr/>
    </dgm:pt>
    <dgm:pt modelId="{D25A527E-9F34-4F01-9A96-545391796352}" type="pres">
      <dgm:prSet presAssocID="{2C19F9A8-0617-458A-A3DE-581FA0DE21CA}" presName="parentText" presStyleLbl="node1" presStyleIdx="0" presStyleCnt="2">
        <dgm:presLayoutVars>
          <dgm:chMax val="1"/>
          <dgm:bulletEnabled val="1"/>
        </dgm:presLayoutVars>
      </dgm:prSet>
      <dgm:spPr/>
    </dgm:pt>
    <dgm:pt modelId="{72602BC0-F952-4F83-B2BA-4A879FEAB38E}" type="pres">
      <dgm:prSet presAssocID="{2C19F9A8-0617-458A-A3DE-581FA0DE21CA}" presName="descendantText" presStyleLbl="alignAccFollowNode1" presStyleIdx="0" presStyleCnt="2">
        <dgm:presLayoutVars>
          <dgm:bulletEnabled val="1"/>
        </dgm:presLayoutVars>
      </dgm:prSet>
      <dgm:spPr/>
    </dgm:pt>
    <dgm:pt modelId="{AE0DDCE6-381B-4800-92DA-2D56EBECFE53}" type="pres">
      <dgm:prSet presAssocID="{460FE142-EBFD-4520-8644-06D08497A9FA}" presName="sp" presStyleCnt="0"/>
      <dgm:spPr/>
    </dgm:pt>
    <dgm:pt modelId="{9F73E7FC-C4F7-467D-8752-DC3992E72638}" type="pres">
      <dgm:prSet presAssocID="{27D5AECF-F59E-44FC-BFB8-D37E27A42784}" presName="linNode" presStyleCnt="0"/>
      <dgm:spPr/>
    </dgm:pt>
    <dgm:pt modelId="{CBC92B1E-180F-4F44-B7B3-AF83D3EA7F9B}" type="pres">
      <dgm:prSet presAssocID="{27D5AECF-F59E-44FC-BFB8-D37E27A42784}" presName="parentText" presStyleLbl="node1" presStyleIdx="1" presStyleCnt="2">
        <dgm:presLayoutVars>
          <dgm:chMax val="1"/>
          <dgm:bulletEnabled val="1"/>
        </dgm:presLayoutVars>
      </dgm:prSet>
      <dgm:spPr/>
    </dgm:pt>
    <dgm:pt modelId="{01EA9AED-6AB3-4DE4-920B-E1CA7E44763E}" type="pres">
      <dgm:prSet presAssocID="{27D5AECF-F59E-44FC-BFB8-D37E27A42784}" presName="descendantText" presStyleLbl="alignAccFollowNode1" presStyleIdx="1" presStyleCnt="2">
        <dgm:presLayoutVars>
          <dgm:bulletEnabled val="1"/>
        </dgm:presLayoutVars>
      </dgm:prSet>
      <dgm:spPr/>
    </dgm:pt>
  </dgm:ptLst>
  <dgm:cxnLst>
    <dgm:cxn modelId="{A9399F04-9F69-4508-95F2-CDB58D4C95B1}" srcId="{FB020E60-882E-49C3-B227-DF1EFC2DFC11}" destId="{2C19F9A8-0617-458A-A3DE-581FA0DE21CA}" srcOrd="0" destOrd="0" parTransId="{62A79CBB-3F77-4512-9A14-41EAA09F0C43}" sibTransId="{460FE142-EBFD-4520-8644-06D08497A9FA}"/>
    <dgm:cxn modelId="{DD7DC91A-FF35-43FB-B19B-A865207F0E74}" type="presOf" srcId="{DEB0AE24-A03B-457E-9C6A-9AD3FD44CB40}" destId="{01EA9AED-6AB3-4DE4-920B-E1CA7E44763E}" srcOrd="0" destOrd="0" presId="urn:microsoft.com/office/officeart/2005/8/layout/vList5"/>
    <dgm:cxn modelId="{B87DD722-3604-4900-9296-4852BDD647A4}" type="presOf" srcId="{FB020E60-882E-49C3-B227-DF1EFC2DFC11}" destId="{FB3F57AC-E522-4CBC-9255-DB77871D589A}" srcOrd="0" destOrd="0" presId="urn:microsoft.com/office/officeart/2005/8/layout/vList5"/>
    <dgm:cxn modelId="{06994B2F-BE68-43C9-96EE-C2D91EE2EB9C}" type="presOf" srcId="{CC100505-D9B0-4D1C-A369-377B961DE009}" destId="{72602BC0-F952-4F83-B2BA-4A879FEAB38E}" srcOrd="0" destOrd="0" presId="urn:microsoft.com/office/officeart/2005/8/layout/vList5"/>
    <dgm:cxn modelId="{A435CA52-E841-4067-A5B3-AB84F8DEC354}" srcId="{FB020E60-882E-49C3-B227-DF1EFC2DFC11}" destId="{27D5AECF-F59E-44FC-BFB8-D37E27A42784}" srcOrd="1" destOrd="0" parTransId="{BF44B49F-A0D0-4202-946B-55A960ED022C}" sibTransId="{774E6434-A2D4-48D8-B09D-2197CC3BB6CB}"/>
    <dgm:cxn modelId="{610F798D-200B-4BA4-A165-AB5E0C1031BF}" srcId="{27D5AECF-F59E-44FC-BFB8-D37E27A42784}" destId="{DEB0AE24-A03B-457E-9C6A-9AD3FD44CB40}" srcOrd="0" destOrd="0" parTransId="{755EAF7E-C4A4-4106-86DF-655D68FDF832}" sibTransId="{C12D6921-9B6C-40F8-8DFA-4874EEB7EF21}"/>
    <dgm:cxn modelId="{E870A798-C4AB-4827-A7A0-9C278AB1DE32}" srcId="{2C19F9A8-0617-458A-A3DE-581FA0DE21CA}" destId="{CC100505-D9B0-4D1C-A369-377B961DE009}" srcOrd="0" destOrd="0" parTransId="{7E52B0F3-24DB-4D30-9411-09A5662CAA0A}" sibTransId="{A2E7BB62-71B8-42F1-8469-69C13A6B433D}"/>
    <dgm:cxn modelId="{17AC90B3-81B6-4152-9E8E-DDE71627CDC4}" type="presOf" srcId="{27D5AECF-F59E-44FC-BFB8-D37E27A42784}" destId="{CBC92B1E-180F-4F44-B7B3-AF83D3EA7F9B}" srcOrd="0" destOrd="0" presId="urn:microsoft.com/office/officeart/2005/8/layout/vList5"/>
    <dgm:cxn modelId="{46F38DFE-3E57-4120-BE42-9AB8A705D14F}" type="presOf" srcId="{2C19F9A8-0617-458A-A3DE-581FA0DE21CA}" destId="{D25A527E-9F34-4F01-9A96-545391796352}" srcOrd="0" destOrd="0" presId="urn:microsoft.com/office/officeart/2005/8/layout/vList5"/>
    <dgm:cxn modelId="{D9F1D59E-1CE1-43F6-9321-8A5865D00E6C}" type="presParOf" srcId="{FB3F57AC-E522-4CBC-9255-DB77871D589A}" destId="{66101B1C-79A8-42FF-8F8E-9881F857549C}" srcOrd="0" destOrd="0" presId="urn:microsoft.com/office/officeart/2005/8/layout/vList5"/>
    <dgm:cxn modelId="{09706965-E445-4430-A5BC-255BF5ECA3BF}" type="presParOf" srcId="{66101B1C-79A8-42FF-8F8E-9881F857549C}" destId="{D25A527E-9F34-4F01-9A96-545391796352}" srcOrd="0" destOrd="0" presId="urn:microsoft.com/office/officeart/2005/8/layout/vList5"/>
    <dgm:cxn modelId="{1CCA059F-8FCB-45F5-B65A-AC05670679D0}" type="presParOf" srcId="{66101B1C-79A8-42FF-8F8E-9881F857549C}" destId="{72602BC0-F952-4F83-B2BA-4A879FEAB38E}" srcOrd="1" destOrd="0" presId="urn:microsoft.com/office/officeart/2005/8/layout/vList5"/>
    <dgm:cxn modelId="{A65CF119-34A5-408B-BDE6-48ABCDACF5BD}" type="presParOf" srcId="{FB3F57AC-E522-4CBC-9255-DB77871D589A}" destId="{AE0DDCE6-381B-4800-92DA-2D56EBECFE53}" srcOrd="1" destOrd="0" presId="urn:microsoft.com/office/officeart/2005/8/layout/vList5"/>
    <dgm:cxn modelId="{82D71F49-4D50-4324-B27E-AEDB8683A940}" type="presParOf" srcId="{FB3F57AC-E522-4CBC-9255-DB77871D589A}" destId="{9F73E7FC-C4F7-467D-8752-DC3992E72638}" srcOrd="2" destOrd="0" presId="urn:microsoft.com/office/officeart/2005/8/layout/vList5"/>
    <dgm:cxn modelId="{DD35664A-CCAC-405E-8B45-73F5DDF3F53D}" type="presParOf" srcId="{9F73E7FC-C4F7-467D-8752-DC3992E72638}" destId="{CBC92B1E-180F-4F44-B7B3-AF83D3EA7F9B}" srcOrd="0" destOrd="0" presId="urn:microsoft.com/office/officeart/2005/8/layout/vList5"/>
    <dgm:cxn modelId="{36E0B5B3-6859-4969-9155-11D7ADF5E789}" type="presParOf" srcId="{9F73E7FC-C4F7-467D-8752-DC3992E72638}" destId="{01EA9AED-6AB3-4DE4-920B-E1CA7E44763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02086C3D-25CA-472F-BE5D-4FF2BB14B020}"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cs-CZ"/>
        </a:p>
      </dgm:t>
    </dgm:pt>
    <dgm:pt modelId="{79416626-C5DE-44D3-956E-D270CB103B1B}">
      <dgm:prSet/>
      <dgm:spPr/>
      <dgm:t>
        <a:bodyPr/>
        <a:lstStyle/>
        <a:p>
          <a:pPr algn="ctr"/>
          <a:r>
            <a:rPr lang="cs-CZ" b="1" dirty="0"/>
            <a:t>Zaměstnavatel v rámci pracovní cesty hradí zaměstnanci, vedle mzdy/platu</a:t>
          </a:r>
        </a:p>
      </dgm:t>
    </dgm:pt>
    <dgm:pt modelId="{05B38B91-AC36-4CFC-875B-20F53940ED23}" type="parTrans" cxnId="{B47BF5C6-4AA2-4260-9B6F-2663576CE7A8}">
      <dgm:prSet/>
      <dgm:spPr/>
      <dgm:t>
        <a:bodyPr/>
        <a:lstStyle/>
        <a:p>
          <a:endParaRPr lang="cs-CZ"/>
        </a:p>
      </dgm:t>
    </dgm:pt>
    <dgm:pt modelId="{A286121B-CB96-4306-A8CA-6AC8498A31AA}" type="sibTrans" cxnId="{B47BF5C6-4AA2-4260-9B6F-2663576CE7A8}">
      <dgm:prSet/>
      <dgm:spPr/>
      <dgm:t>
        <a:bodyPr/>
        <a:lstStyle/>
        <a:p>
          <a:endParaRPr lang="cs-CZ"/>
        </a:p>
      </dgm:t>
    </dgm:pt>
    <dgm:pt modelId="{4E035A02-8C27-4AB1-A77A-36E9D779DD3D}">
      <dgm:prSet/>
      <dgm:spPr/>
      <dgm:t>
        <a:bodyPr/>
        <a:lstStyle/>
        <a:p>
          <a:r>
            <a:rPr lang="cs-CZ" b="0" dirty="0"/>
            <a:t>Jízdní výdaje</a:t>
          </a:r>
          <a:endParaRPr lang="cs-CZ" dirty="0"/>
        </a:p>
      </dgm:t>
    </dgm:pt>
    <dgm:pt modelId="{4F323630-8C6D-436C-8102-AE862FE433D5}" type="parTrans" cxnId="{4AC82D98-E64A-4173-9DBF-BEA4B6995BC6}">
      <dgm:prSet/>
      <dgm:spPr/>
      <dgm:t>
        <a:bodyPr/>
        <a:lstStyle/>
        <a:p>
          <a:endParaRPr lang="cs-CZ"/>
        </a:p>
      </dgm:t>
    </dgm:pt>
    <dgm:pt modelId="{12C8D228-6B6C-4D7D-AE30-6FF6C683FE3F}" type="sibTrans" cxnId="{4AC82D98-E64A-4173-9DBF-BEA4B6995BC6}">
      <dgm:prSet/>
      <dgm:spPr/>
      <dgm:t>
        <a:bodyPr/>
        <a:lstStyle/>
        <a:p>
          <a:endParaRPr lang="cs-CZ"/>
        </a:p>
      </dgm:t>
    </dgm:pt>
    <dgm:pt modelId="{012D35E5-1505-48C7-9A87-957A5E93BFFE}">
      <dgm:prSet/>
      <dgm:spPr/>
      <dgm:t>
        <a:bodyPr/>
        <a:lstStyle/>
        <a:p>
          <a:r>
            <a:rPr lang="cs-CZ" b="0" dirty="0"/>
            <a:t>Stravné (ve výši stanovené vyhláškou)</a:t>
          </a:r>
          <a:endParaRPr lang="cs-CZ" dirty="0"/>
        </a:p>
      </dgm:t>
    </dgm:pt>
    <dgm:pt modelId="{3DADA247-7A7A-4383-A5F2-4934DE6E8DAC}" type="parTrans" cxnId="{79F159B3-A15D-4CE2-9C61-5B2F338C8862}">
      <dgm:prSet/>
      <dgm:spPr/>
      <dgm:t>
        <a:bodyPr/>
        <a:lstStyle/>
        <a:p>
          <a:endParaRPr lang="cs-CZ"/>
        </a:p>
      </dgm:t>
    </dgm:pt>
    <dgm:pt modelId="{72CBD713-BA32-4698-B87D-27E4B1C3F764}" type="sibTrans" cxnId="{79F159B3-A15D-4CE2-9C61-5B2F338C8862}">
      <dgm:prSet/>
      <dgm:spPr/>
      <dgm:t>
        <a:bodyPr/>
        <a:lstStyle/>
        <a:p>
          <a:endParaRPr lang="cs-CZ"/>
        </a:p>
      </dgm:t>
    </dgm:pt>
    <dgm:pt modelId="{5BB13B24-49E3-4F05-9BCE-3A280CFC42EC}">
      <dgm:prSet/>
      <dgm:spPr/>
      <dgm:t>
        <a:bodyPr/>
        <a:lstStyle/>
        <a:p>
          <a:r>
            <a:rPr lang="cs-CZ" b="0" dirty="0"/>
            <a:t>Výdaje za ubytování</a:t>
          </a:r>
          <a:endParaRPr lang="cs-CZ" dirty="0"/>
        </a:p>
      </dgm:t>
    </dgm:pt>
    <dgm:pt modelId="{CB07221B-5D27-4ADB-837F-B31413455E89}" type="parTrans" cxnId="{FDD9693B-FC22-47ED-884F-2BE06AF94294}">
      <dgm:prSet/>
      <dgm:spPr/>
      <dgm:t>
        <a:bodyPr/>
        <a:lstStyle/>
        <a:p>
          <a:endParaRPr lang="cs-CZ"/>
        </a:p>
      </dgm:t>
    </dgm:pt>
    <dgm:pt modelId="{EAB91147-DA75-49A2-98D6-A199261D58F3}" type="sibTrans" cxnId="{FDD9693B-FC22-47ED-884F-2BE06AF94294}">
      <dgm:prSet/>
      <dgm:spPr/>
      <dgm:t>
        <a:bodyPr/>
        <a:lstStyle/>
        <a:p>
          <a:endParaRPr lang="cs-CZ"/>
        </a:p>
      </dgm:t>
    </dgm:pt>
    <dgm:pt modelId="{A1741531-97AA-40C8-BBD2-EC4C06976B15}">
      <dgm:prSet/>
      <dgm:spPr/>
      <dgm:t>
        <a:bodyPr/>
        <a:lstStyle/>
        <a:p>
          <a:r>
            <a:rPr lang="cs-CZ" b="0"/>
            <a:t>Nutné vedlejší výdaje</a:t>
          </a:r>
          <a:endParaRPr lang="cs-CZ"/>
        </a:p>
      </dgm:t>
    </dgm:pt>
    <dgm:pt modelId="{4481306F-0830-417E-A161-2C94B67B787C}" type="parTrans" cxnId="{E454E017-D54F-4DF8-898D-BBD29A9D4079}">
      <dgm:prSet/>
      <dgm:spPr/>
      <dgm:t>
        <a:bodyPr/>
        <a:lstStyle/>
        <a:p>
          <a:endParaRPr lang="cs-CZ"/>
        </a:p>
      </dgm:t>
    </dgm:pt>
    <dgm:pt modelId="{02613EEB-8748-473E-8F40-AA09CE9C534A}" type="sibTrans" cxnId="{E454E017-D54F-4DF8-898D-BBD29A9D4079}">
      <dgm:prSet/>
      <dgm:spPr/>
      <dgm:t>
        <a:bodyPr/>
        <a:lstStyle/>
        <a:p>
          <a:endParaRPr lang="cs-CZ"/>
        </a:p>
      </dgm:t>
    </dgm:pt>
    <dgm:pt modelId="{1A4E8038-2906-422C-8D5C-1B02A4A6A22E}" type="pres">
      <dgm:prSet presAssocID="{02086C3D-25CA-472F-BE5D-4FF2BB14B020}" presName="Name0" presStyleCnt="0">
        <dgm:presLayoutVars>
          <dgm:dir/>
          <dgm:animLvl val="lvl"/>
          <dgm:resizeHandles val="exact"/>
        </dgm:presLayoutVars>
      </dgm:prSet>
      <dgm:spPr/>
    </dgm:pt>
    <dgm:pt modelId="{7AA10F38-510D-449F-96A5-83D866714D4B}" type="pres">
      <dgm:prSet presAssocID="{79416626-C5DE-44D3-956E-D270CB103B1B}" presName="linNode" presStyleCnt="0"/>
      <dgm:spPr/>
    </dgm:pt>
    <dgm:pt modelId="{8B7A084C-0026-4D30-8DE6-7FB5B97DF562}" type="pres">
      <dgm:prSet presAssocID="{79416626-C5DE-44D3-956E-D270CB103B1B}" presName="parentText" presStyleLbl="node1" presStyleIdx="0" presStyleCnt="1">
        <dgm:presLayoutVars>
          <dgm:chMax val="1"/>
          <dgm:bulletEnabled val="1"/>
        </dgm:presLayoutVars>
      </dgm:prSet>
      <dgm:spPr/>
    </dgm:pt>
    <dgm:pt modelId="{4DCC59CD-7A7E-47C8-90C8-DFC05B54BC95}" type="pres">
      <dgm:prSet presAssocID="{79416626-C5DE-44D3-956E-D270CB103B1B}" presName="descendantText" presStyleLbl="alignAccFollowNode1" presStyleIdx="0" presStyleCnt="1">
        <dgm:presLayoutVars>
          <dgm:bulletEnabled val="1"/>
        </dgm:presLayoutVars>
      </dgm:prSet>
      <dgm:spPr/>
    </dgm:pt>
  </dgm:ptLst>
  <dgm:cxnLst>
    <dgm:cxn modelId="{E454E017-D54F-4DF8-898D-BBD29A9D4079}" srcId="{79416626-C5DE-44D3-956E-D270CB103B1B}" destId="{A1741531-97AA-40C8-BBD2-EC4C06976B15}" srcOrd="3" destOrd="0" parTransId="{4481306F-0830-417E-A161-2C94B67B787C}" sibTransId="{02613EEB-8748-473E-8F40-AA09CE9C534A}"/>
    <dgm:cxn modelId="{FDD9693B-FC22-47ED-884F-2BE06AF94294}" srcId="{79416626-C5DE-44D3-956E-D270CB103B1B}" destId="{5BB13B24-49E3-4F05-9BCE-3A280CFC42EC}" srcOrd="2" destOrd="0" parTransId="{CB07221B-5D27-4ADB-837F-B31413455E89}" sibTransId="{EAB91147-DA75-49A2-98D6-A199261D58F3}"/>
    <dgm:cxn modelId="{CFF28C64-A119-43EF-9187-A14E799ED7B9}" type="presOf" srcId="{4E035A02-8C27-4AB1-A77A-36E9D779DD3D}" destId="{4DCC59CD-7A7E-47C8-90C8-DFC05B54BC95}" srcOrd="0" destOrd="0" presId="urn:microsoft.com/office/officeart/2005/8/layout/vList5"/>
    <dgm:cxn modelId="{F3D1B78B-5FAA-4AA8-8C75-3C44AC6C8261}" type="presOf" srcId="{012D35E5-1505-48C7-9A87-957A5E93BFFE}" destId="{4DCC59CD-7A7E-47C8-90C8-DFC05B54BC95}" srcOrd="0" destOrd="1" presId="urn:microsoft.com/office/officeart/2005/8/layout/vList5"/>
    <dgm:cxn modelId="{4AC82D98-E64A-4173-9DBF-BEA4B6995BC6}" srcId="{79416626-C5DE-44D3-956E-D270CB103B1B}" destId="{4E035A02-8C27-4AB1-A77A-36E9D779DD3D}" srcOrd="0" destOrd="0" parTransId="{4F323630-8C6D-436C-8102-AE862FE433D5}" sibTransId="{12C8D228-6B6C-4D7D-AE30-6FF6C683FE3F}"/>
    <dgm:cxn modelId="{79F159B3-A15D-4CE2-9C61-5B2F338C8862}" srcId="{79416626-C5DE-44D3-956E-D270CB103B1B}" destId="{012D35E5-1505-48C7-9A87-957A5E93BFFE}" srcOrd="1" destOrd="0" parTransId="{3DADA247-7A7A-4383-A5F2-4934DE6E8DAC}" sibTransId="{72CBD713-BA32-4698-B87D-27E4B1C3F764}"/>
    <dgm:cxn modelId="{A7E6C2B5-5310-43E2-851A-F4BCE9852491}" type="presOf" srcId="{5BB13B24-49E3-4F05-9BCE-3A280CFC42EC}" destId="{4DCC59CD-7A7E-47C8-90C8-DFC05B54BC95}" srcOrd="0" destOrd="2" presId="urn:microsoft.com/office/officeart/2005/8/layout/vList5"/>
    <dgm:cxn modelId="{B47BF5C6-4AA2-4260-9B6F-2663576CE7A8}" srcId="{02086C3D-25CA-472F-BE5D-4FF2BB14B020}" destId="{79416626-C5DE-44D3-956E-D270CB103B1B}" srcOrd="0" destOrd="0" parTransId="{05B38B91-AC36-4CFC-875B-20F53940ED23}" sibTransId="{A286121B-CB96-4306-A8CA-6AC8498A31AA}"/>
    <dgm:cxn modelId="{FF8D4FE9-7BCC-4C87-97DA-4C743C0E4847}" type="presOf" srcId="{A1741531-97AA-40C8-BBD2-EC4C06976B15}" destId="{4DCC59CD-7A7E-47C8-90C8-DFC05B54BC95}" srcOrd="0" destOrd="3" presId="urn:microsoft.com/office/officeart/2005/8/layout/vList5"/>
    <dgm:cxn modelId="{8A8139F5-B6D8-4BA7-AEDE-69F7E5562BE0}" type="presOf" srcId="{79416626-C5DE-44D3-956E-D270CB103B1B}" destId="{8B7A084C-0026-4D30-8DE6-7FB5B97DF562}" srcOrd="0" destOrd="0" presId="urn:microsoft.com/office/officeart/2005/8/layout/vList5"/>
    <dgm:cxn modelId="{C3ECC0F8-5505-4DA4-BDA8-6779B92C5D58}" type="presOf" srcId="{02086C3D-25CA-472F-BE5D-4FF2BB14B020}" destId="{1A4E8038-2906-422C-8D5C-1B02A4A6A22E}" srcOrd="0" destOrd="0" presId="urn:microsoft.com/office/officeart/2005/8/layout/vList5"/>
    <dgm:cxn modelId="{59EA5ECE-B872-4C01-9F6A-8F7E3792D5A5}" type="presParOf" srcId="{1A4E8038-2906-422C-8D5C-1B02A4A6A22E}" destId="{7AA10F38-510D-449F-96A5-83D866714D4B}" srcOrd="0" destOrd="0" presId="urn:microsoft.com/office/officeart/2005/8/layout/vList5"/>
    <dgm:cxn modelId="{C8B77C1B-A02D-4729-B8DC-53A2AE040141}" type="presParOf" srcId="{7AA10F38-510D-449F-96A5-83D866714D4B}" destId="{8B7A084C-0026-4D30-8DE6-7FB5B97DF562}" srcOrd="0" destOrd="0" presId="urn:microsoft.com/office/officeart/2005/8/layout/vList5"/>
    <dgm:cxn modelId="{991D8F96-345A-4C58-9EC6-2845EBACF793}" type="presParOf" srcId="{7AA10F38-510D-449F-96A5-83D866714D4B}" destId="{4DCC59CD-7A7E-47C8-90C8-DFC05B54BC9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4033E268-F709-43FF-B5B3-44DBFC832718}"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D79727D8-D0E1-4364-AD13-02258382BC40}">
      <dgm:prSet/>
      <dgm:spPr/>
      <dgm:t>
        <a:bodyPr/>
        <a:lstStyle/>
        <a:p>
          <a:r>
            <a:rPr lang="cs-CZ" b="0" dirty="0"/>
            <a:t>Splatné po vykonání práce, a to nejpozději v kalendářním měsíci následujícím po měsíci, ve kterém vzniklo zaměstnanci právo na mzdu nebo plat nebo některou jejich složku</a:t>
          </a:r>
          <a:endParaRPr lang="cs-CZ" dirty="0"/>
        </a:p>
      </dgm:t>
    </dgm:pt>
    <dgm:pt modelId="{A4F50EAB-E1BC-49DF-8349-34A8B50C5DD5}" type="parTrans" cxnId="{AA7AE758-DF75-4FB8-8997-9E0DE20B6601}">
      <dgm:prSet/>
      <dgm:spPr/>
      <dgm:t>
        <a:bodyPr/>
        <a:lstStyle/>
        <a:p>
          <a:endParaRPr lang="cs-CZ"/>
        </a:p>
      </dgm:t>
    </dgm:pt>
    <dgm:pt modelId="{2ACE1D24-1E58-4248-9CD4-3A0BA583134F}" type="sibTrans" cxnId="{AA7AE758-DF75-4FB8-8997-9E0DE20B6601}">
      <dgm:prSet/>
      <dgm:spPr/>
      <dgm:t>
        <a:bodyPr/>
        <a:lstStyle/>
        <a:p>
          <a:endParaRPr lang="cs-CZ"/>
        </a:p>
      </dgm:t>
    </dgm:pt>
    <dgm:pt modelId="{A3D4C661-9AF4-4BA3-8779-5CCF27087FED}">
      <dgm:prSet/>
      <dgm:spPr/>
      <dgm:t>
        <a:bodyPr/>
        <a:lstStyle/>
        <a:p>
          <a:r>
            <a:rPr lang="cs-CZ" b="0" dirty="0"/>
            <a:t>Zaměstnavatel povinen zaměstnanci vyplácet v zákonných penězích</a:t>
          </a:r>
          <a:endParaRPr lang="cs-CZ" dirty="0"/>
        </a:p>
      </dgm:t>
    </dgm:pt>
    <dgm:pt modelId="{581DD479-177F-4069-8D58-3ED7D40DF1B5}" type="parTrans" cxnId="{CA8EA144-7033-4CE8-850D-207E15511BCC}">
      <dgm:prSet/>
      <dgm:spPr/>
      <dgm:t>
        <a:bodyPr/>
        <a:lstStyle/>
        <a:p>
          <a:endParaRPr lang="cs-CZ"/>
        </a:p>
      </dgm:t>
    </dgm:pt>
    <dgm:pt modelId="{900278D2-0A43-479C-B50C-63F7C2856E55}" type="sibTrans" cxnId="{CA8EA144-7033-4CE8-850D-207E15511BCC}">
      <dgm:prSet/>
      <dgm:spPr/>
      <dgm:t>
        <a:bodyPr/>
        <a:lstStyle/>
        <a:p>
          <a:endParaRPr lang="cs-CZ"/>
        </a:p>
      </dgm:t>
    </dgm:pt>
    <dgm:pt modelId="{F5A1D04A-7435-4825-B980-7A34829DB05E}">
      <dgm:prSet/>
      <dgm:spPr/>
      <dgm:t>
        <a:bodyPr/>
        <a:lstStyle/>
        <a:p>
          <a:r>
            <a:rPr lang="cs-CZ" b="0" dirty="0"/>
            <a:t>Mzda nebo plat se zaokrouhlují na celé koruny směrem nahoru</a:t>
          </a:r>
          <a:endParaRPr lang="cs-CZ" dirty="0"/>
        </a:p>
      </dgm:t>
    </dgm:pt>
    <dgm:pt modelId="{7956BF40-C3C4-4F42-8D3F-A17EDF869151}" type="parTrans" cxnId="{3375C1B1-7CEB-4192-AE63-4074372FF1B6}">
      <dgm:prSet/>
      <dgm:spPr/>
      <dgm:t>
        <a:bodyPr/>
        <a:lstStyle/>
        <a:p>
          <a:endParaRPr lang="cs-CZ"/>
        </a:p>
      </dgm:t>
    </dgm:pt>
    <dgm:pt modelId="{8B77949A-636D-4F94-82A0-8A22A5347BC7}" type="sibTrans" cxnId="{3375C1B1-7CEB-4192-AE63-4074372FF1B6}">
      <dgm:prSet/>
      <dgm:spPr/>
      <dgm:t>
        <a:bodyPr/>
        <a:lstStyle/>
        <a:p>
          <a:endParaRPr lang="cs-CZ"/>
        </a:p>
      </dgm:t>
    </dgm:pt>
    <dgm:pt modelId="{70A4B641-F4AC-40EA-A5CE-8B50405E056E}" type="pres">
      <dgm:prSet presAssocID="{4033E268-F709-43FF-B5B3-44DBFC832718}" presName="linear" presStyleCnt="0">
        <dgm:presLayoutVars>
          <dgm:animLvl val="lvl"/>
          <dgm:resizeHandles val="exact"/>
        </dgm:presLayoutVars>
      </dgm:prSet>
      <dgm:spPr/>
    </dgm:pt>
    <dgm:pt modelId="{873487F4-F41D-4BA6-9CDA-674BE2782871}" type="pres">
      <dgm:prSet presAssocID="{D79727D8-D0E1-4364-AD13-02258382BC40}" presName="parentText" presStyleLbl="node1" presStyleIdx="0" presStyleCnt="3">
        <dgm:presLayoutVars>
          <dgm:chMax val="0"/>
          <dgm:bulletEnabled val="1"/>
        </dgm:presLayoutVars>
      </dgm:prSet>
      <dgm:spPr/>
    </dgm:pt>
    <dgm:pt modelId="{46C6E434-6B7B-4FBB-B39B-7E65B0459754}" type="pres">
      <dgm:prSet presAssocID="{2ACE1D24-1E58-4248-9CD4-3A0BA583134F}" presName="spacer" presStyleCnt="0"/>
      <dgm:spPr/>
    </dgm:pt>
    <dgm:pt modelId="{24F7F222-8C9F-4B24-B822-963D6EB84303}" type="pres">
      <dgm:prSet presAssocID="{A3D4C661-9AF4-4BA3-8779-5CCF27087FED}" presName="parentText" presStyleLbl="node1" presStyleIdx="1" presStyleCnt="3">
        <dgm:presLayoutVars>
          <dgm:chMax val="0"/>
          <dgm:bulletEnabled val="1"/>
        </dgm:presLayoutVars>
      </dgm:prSet>
      <dgm:spPr/>
    </dgm:pt>
    <dgm:pt modelId="{6485E0BA-8091-4A48-96FE-64B9182D15DD}" type="pres">
      <dgm:prSet presAssocID="{900278D2-0A43-479C-B50C-63F7C2856E55}" presName="spacer" presStyleCnt="0"/>
      <dgm:spPr/>
    </dgm:pt>
    <dgm:pt modelId="{D35C4B6B-E56C-43FF-8135-D185DBA49EB5}" type="pres">
      <dgm:prSet presAssocID="{F5A1D04A-7435-4825-B980-7A34829DB05E}" presName="parentText" presStyleLbl="node1" presStyleIdx="2" presStyleCnt="3">
        <dgm:presLayoutVars>
          <dgm:chMax val="0"/>
          <dgm:bulletEnabled val="1"/>
        </dgm:presLayoutVars>
      </dgm:prSet>
      <dgm:spPr/>
    </dgm:pt>
  </dgm:ptLst>
  <dgm:cxnLst>
    <dgm:cxn modelId="{32DBE731-4F4C-4422-96FC-4893A98EA5BF}" type="presOf" srcId="{D79727D8-D0E1-4364-AD13-02258382BC40}" destId="{873487F4-F41D-4BA6-9CDA-674BE2782871}" srcOrd="0" destOrd="0" presId="urn:microsoft.com/office/officeart/2005/8/layout/vList2"/>
    <dgm:cxn modelId="{EB22C262-38E5-49E1-AB49-60679F5C1E1E}" type="presOf" srcId="{4033E268-F709-43FF-B5B3-44DBFC832718}" destId="{70A4B641-F4AC-40EA-A5CE-8B50405E056E}" srcOrd="0" destOrd="0" presId="urn:microsoft.com/office/officeart/2005/8/layout/vList2"/>
    <dgm:cxn modelId="{CA8EA144-7033-4CE8-850D-207E15511BCC}" srcId="{4033E268-F709-43FF-B5B3-44DBFC832718}" destId="{A3D4C661-9AF4-4BA3-8779-5CCF27087FED}" srcOrd="1" destOrd="0" parTransId="{581DD479-177F-4069-8D58-3ED7D40DF1B5}" sibTransId="{900278D2-0A43-479C-B50C-63F7C2856E55}"/>
    <dgm:cxn modelId="{AA7AE758-DF75-4FB8-8997-9E0DE20B6601}" srcId="{4033E268-F709-43FF-B5B3-44DBFC832718}" destId="{D79727D8-D0E1-4364-AD13-02258382BC40}" srcOrd="0" destOrd="0" parTransId="{A4F50EAB-E1BC-49DF-8349-34A8B50C5DD5}" sibTransId="{2ACE1D24-1E58-4248-9CD4-3A0BA583134F}"/>
    <dgm:cxn modelId="{BD0C1B95-D729-42CE-996B-65FE554F6ED7}" type="presOf" srcId="{A3D4C661-9AF4-4BA3-8779-5CCF27087FED}" destId="{24F7F222-8C9F-4B24-B822-963D6EB84303}" srcOrd="0" destOrd="0" presId="urn:microsoft.com/office/officeart/2005/8/layout/vList2"/>
    <dgm:cxn modelId="{3375C1B1-7CEB-4192-AE63-4074372FF1B6}" srcId="{4033E268-F709-43FF-B5B3-44DBFC832718}" destId="{F5A1D04A-7435-4825-B980-7A34829DB05E}" srcOrd="2" destOrd="0" parTransId="{7956BF40-C3C4-4F42-8D3F-A17EDF869151}" sibTransId="{8B77949A-636D-4F94-82A0-8A22A5347BC7}"/>
    <dgm:cxn modelId="{A1640BDD-26D2-4E15-BA84-3742B578E4C9}" type="presOf" srcId="{F5A1D04A-7435-4825-B980-7A34829DB05E}" destId="{D35C4B6B-E56C-43FF-8135-D185DBA49EB5}" srcOrd="0" destOrd="0" presId="urn:microsoft.com/office/officeart/2005/8/layout/vList2"/>
    <dgm:cxn modelId="{17AF5DE6-0BA0-4A87-B1A6-CD9DD19C051F}" type="presParOf" srcId="{70A4B641-F4AC-40EA-A5CE-8B50405E056E}" destId="{873487F4-F41D-4BA6-9CDA-674BE2782871}" srcOrd="0" destOrd="0" presId="urn:microsoft.com/office/officeart/2005/8/layout/vList2"/>
    <dgm:cxn modelId="{0994E748-B0A4-48BA-8721-BE8DB702D78A}" type="presParOf" srcId="{70A4B641-F4AC-40EA-A5CE-8B50405E056E}" destId="{46C6E434-6B7B-4FBB-B39B-7E65B0459754}" srcOrd="1" destOrd="0" presId="urn:microsoft.com/office/officeart/2005/8/layout/vList2"/>
    <dgm:cxn modelId="{86A46F3B-EBBB-416C-95EA-6092F8E0B7C4}" type="presParOf" srcId="{70A4B641-F4AC-40EA-A5CE-8B50405E056E}" destId="{24F7F222-8C9F-4B24-B822-963D6EB84303}" srcOrd="2" destOrd="0" presId="urn:microsoft.com/office/officeart/2005/8/layout/vList2"/>
    <dgm:cxn modelId="{F98FBE21-870E-403B-BF46-101E73E08B8D}" type="presParOf" srcId="{70A4B641-F4AC-40EA-A5CE-8B50405E056E}" destId="{6485E0BA-8091-4A48-96FE-64B9182D15DD}" srcOrd="3" destOrd="0" presId="urn:microsoft.com/office/officeart/2005/8/layout/vList2"/>
    <dgm:cxn modelId="{24A67775-96D3-4E30-A3B7-139EE31CBE77}" type="presParOf" srcId="{70A4B641-F4AC-40EA-A5CE-8B50405E056E}" destId="{D35C4B6B-E56C-43FF-8135-D185DBA49EB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F67DC9DA-5C07-4F84-9A70-0BB31397D1E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F3F27636-6200-4525-9985-92304C29036F}">
      <dgm:prSet/>
      <dgm:spPr/>
      <dgm:t>
        <a:bodyPr/>
        <a:lstStyle/>
        <a:p>
          <a:r>
            <a:rPr lang="cs-CZ" b="0"/>
            <a:t>Zaměstnanec je </a:t>
          </a:r>
          <a:r>
            <a:rPr lang="cs-CZ" b="1"/>
            <a:t>povinen počínat si tak, aby nedocházelo k majetkové škodě</a:t>
          </a:r>
          <a:r>
            <a:rPr lang="cs-CZ" b="0"/>
            <a:t>, nemajetkové újmě ani k bezdůvodnému obohacení. Hrozí-li škoda nebo nemajetková újma, je povinen na ni upozornit nadřízeného vedoucího zaměstnance. </a:t>
          </a:r>
          <a:endParaRPr lang="cs-CZ"/>
        </a:p>
      </dgm:t>
    </dgm:pt>
    <dgm:pt modelId="{D65BA206-EDD9-4DE8-8013-D593294A9D4D}" type="parTrans" cxnId="{10DC270C-B611-4818-A1C5-59897626313A}">
      <dgm:prSet/>
      <dgm:spPr/>
      <dgm:t>
        <a:bodyPr/>
        <a:lstStyle/>
        <a:p>
          <a:endParaRPr lang="cs-CZ"/>
        </a:p>
      </dgm:t>
    </dgm:pt>
    <dgm:pt modelId="{456ECFD3-877F-4893-8EE3-01D94D6DD100}" type="sibTrans" cxnId="{10DC270C-B611-4818-A1C5-59897626313A}">
      <dgm:prSet/>
      <dgm:spPr/>
      <dgm:t>
        <a:bodyPr/>
        <a:lstStyle/>
        <a:p>
          <a:endParaRPr lang="cs-CZ"/>
        </a:p>
      </dgm:t>
    </dgm:pt>
    <dgm:pt modelId="{3E227B78-1A51-4486-8438-2F0D9DB5D911}">
      <dgm:prSet/>
      <dgm:spPr/>
      <dgm:t>
        <a:bodyPr/>
        <a:lstStyle/>
        <a:p>
          <a:r>
            <a:rPr lang="cs-CZ" b="0"/>
            <a:t>Je-li k odvrácení škody hrozící zaměstnavateli neodkladně třeba zákroku, je </a:t>
          </a:r>
          <a:r>
            <a:rPr lang="cs-CZ" b="1"/>
            <a:t>zaměstnanec povinen zakročit</a:t>
          </a:r>
          <a:r>
            <a:rPr lang="cs-CZ" b="0"/>
            <a:t>; nemusí tak učinit, brání-li mu v tom důležitá okolnost nebo jestliže by tím vystavil vážnému ohrožení sebe nebo ostatní zaměstnance, popřípadě osoby blízké. </a:t>
          </a:r>
          <a:endParaRPr lang="cs-CZ"/>
        </a:p>
      </dgm:t>
    </dgm:pt>
    <dgm:pt modelId="{1A6A36FD-0449-4462-BAEC-39B0376399DA}" type="parTrans" cxnId="{772AB8CA-03FD-46F2-AD31-469EE0AA50F2}">
      <dgm:prSet/>
      <dgm:spPr/>
      <dgm:t>
        <a:bodyPr/>
        <a:lstStyle/>
        <a:p>
          <a:endParaRPr lang="cs-CZ"/>
        </a:p>
      </dgm:t>
    </dgm:pt>
    <dgm:pt modelId="{476B17D9-4BFE-4054-8E91-31108E1C3559}" type="sibTrans" cxnId="{772AB8CA-03FD-46F2-AD31-469EE0AA50F2}">
      <dgm:prSet/>
      <dgm:spPr/>
      <dgm:t>
        <a:bodyPr/>
        <a:lstStyle/>
        <a:p>
          <a:endParaRPr lang="cs-CZ"/>
        </a:p>
      </dgm:t>
    </dgm:pt>
    <dgm:pt modelId="{9A5DEEC5-F482-4C48-8233-6C45AD926C0C}">
      <dgm:prSet/>
      <dgm:spPr/>
      <dgm:t>
        <a:bodyPr/>
        <a:lstStyle/>
        <a:p>
          <a:r>
            <a:rPr lang="cs-CZ" b="0"/>
            <a:t>Zjistí-li zaměstnanec, že nemá vytvořeny potřebné pracovní podmínky, je povinen oznámit tuto skutečnost nadřízenému vedoucímu zaměstnanci. </a:t>
          </a:r>
          <a:endParaRPr lang="cs-CZ"/>
        </a:p>
      </dgm:t>
    </dgm:pt>
    <dgm:pt modelId="{C0BD85D6-C880-418B-AABD-8866927913E2}" type="parTrans" cxnId="{725F0C9F-A43D-411A-A913-A7E147A90A11}">
      <dgm:prSet/>
      <dgm:spPr/>
      <dgm:t>
        <a:bodyPr/>
        <a:lstStyle/>
        <a:p>
          <a:endParaRPr lang="cs-CZ"/>
        </a:p>
      </dgm:t>
    </dgm:pt>
    <dgm:pt modelId="{D788CB6E-EF99-44EC-BC02-039A8F8DDBE5}" type="sibTrans" cxnId="{725F0C9F-A43D-411A-A913-A7E147A90A11}">
      <dgm:prSet/>
      <dgm:spPr/>
      <dgm:t>
        <a:bodyPr/>
        <a:lstStyle/>
        <a:p>
          <a:endParaRPr lang="cs-CZ"/>
        </a:p>
      </dgm:t>
    </dgm:pt>
    <dgm:pt modelId="{AF181BD1-B0DD-4076-93DC-59DA538E17A4}" type="pres">
      <dgm:prSet presAssocID="{F67DC9DA-5C07-4F84-9A70-0BB31397D1E8}" presName="linear" presStyleCnt="0">
        <dgm:presLayoutVars>
          <dgm:animLvl val="lvl"/>
          <dgm:resizeHandles val="exact"/>
        </dgm:presLayoutVars>
      </dgm:prSet>
      <dgm:spPr/>
    </dgm:pt>
    <dgm:pt modelId="{1E489C70-C04A-4DE2-A094-D455F84CF181}" type="pres">
      <dgm:prSet presAssocID="{F3F27636-6200-4525-9985-92304C29036F}" presName="parentText" presStyleLbl="node1" presStyleIdx="0" presStyleCnt="3">
        <dgm:presLayoutVars>
          <dgm:chMax val="0"/>
          <dgm:bulletEnabled val="1"/>
        </dgm:presLayoutVars>
      </dgm:prSet>
      <dgm:spPr/>
    </dgm:pt>
    <dgm:pt modelId="{FCEEF2C4-47B9-45B6-B150-ED7EF5269AFB}" type="pres">
      <dgm:prSet presAssocID="{456ECFD3-877F-4893-8EE3-01D94D6DD100}" presName="spacer" presStyleCnt="0"/>
      <dgm:spPr/>
    </dgm:pt>
    <dgm:pt modelId="{7100DBB6-49D3-4375-8B16-5A1143215C9F}" type="pres">
      <dgm:prSet presAssocID="{3E227B78-1A51-4486-8438-2F0D9DB5D911}" presName="parentText" presStyleLbl="node1" presStyleIdx="1" presStyleCnt="3">
        <dgm:presLayoutVars>
          <dgm:chMax val="0"/>
          <dgm:bulletEnabled val="1"/>
        </dgm:presLayoutVars>
      </dgm:prSet>
      <dgm:spPr/>
    </dgm:pt>
    <dgm:pt modelId="{7FCAE58C-E1CE-4749-842F-5CE73D055DFF}" type="pres">
      <dgm:prSet presAssocID="{476B17D9-4BFE-4054-8E91-31108E1C3559}" presName="spacer" presStyleCnt="0"/>
      <dgm:spPr/>
    </dgm:pt>
    <dgm:pt modelId="{6947DB76-D1C9-4980-B1CB-A02B24F66975}" type="pres">
      <dgm:prSet presAssocID="{9A5DEEC5-F482-4C48-8233-6C45AD926C0C}" presName="parentText" presStyleLbl="node1" presStyleIdx="2" presStyleCnt="3">
        <dgm:presLayoutVars>
          <dgm:chMax val="0"/>
          <dgm:bulletEnabled val="1"/>
        </dgm:presLayoutVars>
      </dgm:prSet>
      <dgm:spPr/>
    </dgm:pt>
  </dgm:ptLst>
  <dgm:cxnLst>
    <dgm:cxn modelId="{10DC270C-B611-4818-A1C5-59897626313A}" srcId="{F67DC9DA-5C07-4F84-9A70-0BB31397D1E8}" destId="{F3F27636-6200-4525-9985-92304C29036F}" srcOrd="0" destOrd="0" parTransId="{D65BA206-EDD9-4DE8-8013-D593294A9D4D}" sibTransId="{456ECFD3-877F-4893-8EE3-01D94D6DD100}"/>
    <dgm:cxn modelId="{863CD120-31CB-4428-B0B6-F64A03CE533F}" type="presOf" srcId="{F67DC9DA-5C07-4F84-9A70-0BB31397D1E8}" destId="{AF181BD1-B0DD-4076-93DC-59DA538E17A4}" srcOrd="0" destOrd="0" presId="urn:microsoft.com/office/officeart/2005/8/layout/vList2"/>
    <dgm:cxn modelId="{83A2CE33-860B-4AC3-8259-37D7A88118DD}" type="presOf" srcId="{3E227B78-1A51-4486-8438-2F0D9DB5D911}" destId="{7100DBB6-49D3-4375-8B16-5A1143215C9F}" srcOrd="0" destOrd="0" presId="urn:microsoft.com/office/officeart/2005/8/layout/vList2"/>
    <dgm:cxn modelId="{7637D841-25AD-43A6-A553-62FB46939913}" type="presOf" srcId="{F3F27636-6200-4525-9985-92304C29036F}" destId="{1E489C70-C04A-4DE2-A094-D455F84CF181}" srcOrd="0" destOrd="0" presId="urn:microsoft.com/office/officeart/2005/8/layout/vList2"/>
    <dgm:cxn modelId="{725F0C9F-A43D-411A-A913-A7E147A90A11}" srcId="{F67DC9DA-5C07-4F84-9A70-0BB31397D1E8}" destId="{9A5DEEC5-F482-4C48-8233-6C45AD926C0C}" srcOrd="2" destOrd="0" parTransId="{C0BD85D6-C880-418B-AABD-8866927913E2}" sibTransId="{D788CB6E-EF99-44EC-BC02-039A8F8DDBE5}"/>
    <dgm:cxn modelId="{5C59B6B7-699C-4817-B45C-0DBE47870E66}" type="presOf" srcId="{9A5DEEC5-F482-4C48-8233-6C45AD926C0C}" destId="{6947DB76-D1C9-4980-B1CB-A02B24F66975}" srcOrd="0" destOrd="0" presId="urn:microsoft.com/office/officeart/2005/8/layout/vList2"/>
    <dgm:cxn modelId="{772AB8CA-03FD-46F2-AD31-469EE0AA50F2}" srcId="{F67DC9DA-5C07-4F84-9A70-0BB31397D1E8}" destId="{3E227B78-1A51-4486-8438-2F0D9DB5D911}" srcOrd="1" destOrd="0" parTransId="{1A6A36FD-0449-4462-BAEC-39B0376399DA}" sibTransId="{476B17D9-4BFE-4054-8E91-31108E1C3559}"/>
    <dgm:cxn modelId="{699EC4C8-214C-41EA-A5C3-D22861A0A7CB}" type="presParOf" srcId="{AF181BD1-B0DD-4076-93DC-59DA538E17A4}" destId="{1E489C70-C04A-4DE2-A094-D455F84CF181}" srcOrd="0" destOrd="0" presId="urn:microsoft.com/office/officeart/2005/8/layout/vList2"/>
    <dgm:cxn modelId="{26D09257-2069-4A6C-A896-05E92A0B6BF2}" type="presParOf" srcId="{AF181BD1-B0DD-4076-93DC-59DA538E17A4}" destId="{FCEEF2C4-47B9-45B6-B150-ED7EF5269AFB}" srcOrd="1" destOrd="0" presId="urn:microsoft.com/office/officeart/2005/8/layout/vList2"/>
    <dgm:cxn modelId="{BF6E8AA3-9236-4E9F-A998-AEFF78199AA9}" type="presParOf" srcId="{AF181BD1-B0DD-4076-93DC-59DA538E17A4}" destId="{7100DBB6-49D3-4375-8B16-5A1143215C9F}" srcOrd="2" destOrd="0" presId="urn:microsoft.com/office/officeart/2005/8/layout/vList2"/>
    <dgm:cxn modelId="{962F564D-534C-4871-9271-888C8781C095}" type="presParOf" srcId="{AF181BD1-B0DD-4076-93DC-59DA538E17A4}" destId="{7FCAE58C-E1CE-4749-842F-5CE73D055DFF}" srcOrd="3" destOrd="0" presId="urn:microsoft.com/office/officeart/2005/8/layout/vList2"/>
    <dgm:cxn modelId="{A3C3525A-803C-4F3B-9D82-32B04D03D357}" type="presParOf" srcId="{AF181BD1-B0DD-4076-93DC-59DA538E17A4}" destId="{6947DB76-D1C9-4980-B1CB-A02B24F669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C1F71530-AC79-4A4E-ABDA-4F6DBCA9555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9FAB7899-F5D0-44C7-B59A-9788E95E9009}">
      <dgm:prSet/>
      <dgm:spPr/>
      <dgm:t>
        <a:bodyPr/>
        <a:lstStyle/>
        <a:p>
          <a:r>
            <a:rPr lang="cs-CZ" b="0"/>
            <a:t>Zaměstnanec je povinen nahradit zaměstnavateli škodu, kterou mu způsobil </a:t>
          </a:r>
          <a:r>
            <a:rPr lang="cs-CZ" b="1"/>
            <a:t>zaviněným</a:t>
          </a:r>
          <a:r>
            <a:rPr lang="cs-CZ" b="0"/>
            <a:t> porušením povinností </a:t>
          </a:r>
          <a:r>
            <a:rPr lang="cs-CZ" b="1"/>
            <a:t>při plnění pracovních úkolů</a:t>
          </a:r>
          <a:r>
            <a:rPr lang="cs-CZ" b="0" u="sng"/>
            <a:t> </a:t>
          </a:r>
          <a:r>
            <a:rPr lang="cs-CZ" b="0"/>
            <a:t>nebo v přímé souvislosti s ním. </a:t>
          </a:r>
          <a:endParaRPr lang="cs-CZ"/>
        </a:p>
      </dgm:t>
    </dgm:pt>
    <dgm:pt modelId="{DD185AC4-E574-4C90-AFA4-12C618DABD52}" type="parTrans" cxnId="{3FBCBCAA-CA98-47F1-B497-5A06B8FB6A52}">
      <dgm:prSet/>
      <dgm:spPr/>
      <dgm:t>
        <a:bodyPr/>
        <a:lstStyle/>
        <a:p>
          <a:endParaRPr lang="cs-CZ"/>
        </a:p>
      </dgm:t>
    </dgm:pt>
    <dgm:pt modelId="{315D674D-5B54-4860-94C2-2C99A61A22C8}" type="sibTrans" cxnId="{3FBCBCAA-CA98-47F1-B497-5A06B8FB6A52}">
      <dgm:prSet/>
      <dgm:spPr/>
      <dgm:t>
        <a:bodyPr/>
        <a:lstStyle/>
        <a:p>
          <a:endParaRPr lang="cs-CZ"/>
        </a:p>
      </dgm:t>
    </dgm:pt>
    <dgm:pt modelId="{39E8480C-2E4E-41C2-93D7-19B7C0D6F5F6}">
      <dgm:prSet/>
      <dgm:spPr/>
      <dgm:t>
        <a:bodyPr/>
        <a:lstStyle/>
        <a:p>
          <a:r>
            <a:rPr lang="cs-CZ" b="0"/>
            <a:t>Byla-li škoda způsobena také porušením povinností ze strany zaměstnavatele, povinnost zaměstnance nahradit škodu se poměrně omezí. </a:t>
          </a:r>
          <a:endParaRPr lang="cs-CZ"/>
        </a:p>
      </dgm:t>
    </dgm:pt>
    <dgm:pt modelId="{A8FFF26E-41A2-40C8-B868-39410591F289}" type="parTrans" cxnId="{81BEDA0C-1CF1-42E2-A1C5-FF25443953E2}">
      <dgm:prSet/>
      <dgm:spPr/>
      <dgm:t>
        <a:bodyPr/>
        <a:lstStyle/>
        <a:p>
          <a:endParaRPr lang="cs-CZ"/>
        </a:p>
      </dgm:t>
    </dgm:pt>
    <dgm:pt modelId="{C49A56A3-19E2-4607-81AE-D817E6D34D6B}" type="sibTrans" cxnId="{81BEDA0C-1CF1-42E2-A1C5-FF25443953E2}">
      <dgm:prSet/>
      <dgm:spPr/>
      <dgm:t>
        <a:bodyPr/>
        <a:lstStyle/>
        <a:p>
          <a:endParaRPr lang="cs-CZ"/>
        </a:p>
      </dgm:t>
    </dgm:pt>
    <dgm:pt modelId="{3D733FFE-96CC-4DDB-86B9-80DD8DCF0BA9}">
      <dgm:prSet/>
      <dgm:spPr/>
      <dgm:t>
        <a:bodyPr/>
        <a:lstStyle/>
        <a:p>
          <a:r>
            <a:rPr lang="cs-CZ" b="1"/>
            <a:t>Zaměstnavatel je povinen prokázat zavinění zaměstnance</a:t>
          </a:r>
          <a:r>
            <a:rPr lang="cs-CZ" b="0"/>
            <a:t>, s výjimkou případů vzniku škody na svěřených hodnotách, které je zaměstnanec povinen vyúčtovat a škody vzniklou ztrátou svěřených věcí.</a:t>
          </a:r>
          <a:endParaRPr lang="cs-CZ"/>
        </a:p>
      </dgm:t>
    </dgm:pt>
    <dgm:pt modelId="{076AB574-6E36-4136-AD7F-FAFEC92694D9}" type="parTrans" cxnId="{B1455FB1-AC21-44FA-8EDF-2D00A7ACB389}">
      <dgm:prSet/>
      <dgm:spPr/>
      <dgm:t>
        <a:bodyPr/>
        <a:lstStyle/>
        <a:p>
          <a:endParaRPr lang="cs-CZ"/>
        </a:p>
      </dgm:t>
    </dgm:pt>
    <dgm:pt modelId="{99BC2C1E-CA1E-4384-A64A-1A48C249342A}" type="sibTrans" cxnId="{B1455FB1-AC21-44FA-8EDF-2D00A7ACB389}">
      <dgm:prSet/>
      <dgm:spPr/>
      <dgm:t>
        <a:bodyPr/>
        <a:lstStyle/>
        <a:p>
          <a:endParaRPr lang="cs-CZ"/>
        </a:p>
      </dgm:t>
    </dgm:pt>
    <dgm:pt modelId="{BD38FC3D-8BBA-4859-991D-40DB48B9AA81}" type="pres">
      <dgm:prSet presAssocID="{C1F71530-AC79-4A4E-ABDA-4F6DBCA95551}" presName="linear" presStyleCnt="0">
        <dgm:presLayoutVars>
          <dgm:animLvl val="lvl"/>
          <dgm:resizeHandles val="exact"/>
        </dgm:presLayoutVars>
      </dgm:prSet>
      <dgm:spPr/>
    </dgm:pt>
    <dgm:pt modelId="{0264AEC7-EC7D-4345-97E6-4DBDD42CA972}" type="pres">
      <dgm:prSet presAssocID="{9FAB7899-F5D0-44C7-B59A-9788E95E9009}" presName="parentText" presStyleLbl="node1" presStyleIdx="0" presStyleCnt="3">
        <dgm:presLayoutVars>
          <dgm:chMax val="0"/>
          <dgm:bulletEnabled val="1"/>
        </dgm:presLayoutVars>
      </dgm:prSet>
      <dgm:spPr/>
    </dgm:pt>
    <dgm:pt modelId="{E6F949F5-D5CB-4BC0-B508-E88DF0F2FDF7}" type="pres">
      <dgm:prSet presAssocID="{315D674D-5B54-4860-94C2-2C99A61A22C8}" presName="spacer" presStyleCnt="0"/>
      <dgm:spPr/>
    </dgm:pt>
    <dgm:pt modelId="{705B6D28-30D5-4B18-9A91-0AFA91666524}" type="pres">
      <dgm:prSet presAssocID="{39E8480C-2E4E-41C2-93D7-19B7C0D6F5F6}" presName="parentText" presStyleLbl="node1" presStyleIdx="1" presStyleCnt="3">
        <dgm:presLayoutVars>
          <dgm:chMax val="0"/>
          <dgm:bulletEnabled val="1"/>
        </dgm:presLayoutVars>
      </dgm:prSet>
      <dgm:spPr/>
    </dgm:pt>
    <dgm:pt modelId="{E6AEAA75-4E37-4AE5-AA7C-651F8DCF6686}" type="pres">
      <dgm:prSet presAssocID="{C49A56A3-19E2-4607-81AE-D817E6D34D6B}" presName="spacer" presStyleCnt="0"/>
      <dgm:spPr/>
    </dgm:pt>
    <dgm:pt modelId="{491542EE-CC15-438E-BD74-5B0EEE976835}" type="pres">
      <dgm:prSet presAssocID="{3D733FFE-96CC-4DDB-86B9-80DD8DCF0BA9}" presName="parentText" presStyleLbl="node1" presStyleIdx="2" presStyleCnt="3">
        <dgm:presLayoutVars>
          <dgm:chMax val="0"/>
          <dgm:bulletEnabled val="1"/>
        </dgm:presLayoutVars>
      </dgm:prSet>
      <dgm:spPr/>
    </dgm:pt>
  </dgm:ptLst>
  <dgm:cxnLst>
    <dgm:cxn modelId="{81BEDA0C-1CF1-42E2-A1C5-FF25443953E2}" srcId="{C1F71530-AC79-4A4E-ABDA-4F6DBCA95551}" destId="{39E8480C-2E4E-41C2-93D7-19B7C0D6F5F6}" srcOrd="1" destOrd="0" parTransId="{A8FFF26E-41A2-40C8-B868-39410591F289}" sibTransId="{C49A56A3-19E2-4607-81AE-D817E6D34D6B}"/>
    <dgm:cxn modelId="{EF9D699A-3E23-4212-A7DD-3D5335E00996}" type="presOf" srcId="{9FAB7899-F5D0-44C7-B59A-9788E95E9009}" destId="{0264AEC7-EC7D-4345-97E6-4DBDD42CA972}" srcOrd="0" destOrd="0" presId="urn:microsoft.com/office/officeart/2005/8/layout/vList2"/>
    <dgm:cxn modelId="{3FBCBCAA-CA98-47F1-B497-5A06B8FB6A52}" srcId="{C1F71530-AC79-4A4E-ABDA-4F6DBCA95551}" destId="{9FAB7899-F5D0-44C7-B59A-9788E95E9009}" srcOrd="0" destOrd="0" parTransId="{DD185AC4-E574-4C90-AFA4-12C618DABD52}" sibTransId="{315D674D-5B54-4860-94C2-2C99A61A22C8}"/>
    <dgm:cxn modelId="{B1455FB1-AC21-44FA-8EDF-2D00A7ACB389}" srcId="{C1F71530-AC79-4A4E-ABDA-4F6DBCA95551}" destId="{3D733FFE-96CC-4DDB-86B9-80DD8DCF0BA9}" srcOrd="2" destOrd="0" parTransId="{076AB574-6E36-4136-AD7F-FAFEC92694D9}" sibTransId="{99BC2C1E-CA1E-4384-A64A-1A48C249342A}"/>
    <dgm:cxn modelId="{BCD341D4-EED9-4355-A9A2-D29EDFBA037B}" type="presOf" srcId="{3D733FFE-96CC-4DDB-86B9-80DD8DCF0BA9}" destId="{491542EE-CC15-438E-BD74-5B0EEE976835}" srcOrd="0" destOrd="0" presId="urn:microsoft.com/office/officeart/2005/8/layout/vList2"/>
    <dgm:cxn modelId="{B251E0D5-7F21-4719-A263-2D92429523D5}" type="presOf" srcId="{39E8480C-2E4E-41C2-93D7-19B7C0D6F5F6}" destId="{705B6D28-30D5-4B18-9A91-0AFA91666524}" srcOrd="0" destOrd="0" presId="urn:microsoft.com/office/officeart/2005/8/layout/vList2"/>
    <dgm:cxn modelId="{6BA879D8-B2A4-41E4-BB2F-234EE38923AF}" type="presOf" srcId="{C1F71530-AC79-4A4E-ABDA-4F6DBCA95551}" destId="{BD38FC3D-8BBA-4859-991D-40DB48B9AA81}" srcOrd="0" destOrd="0" presId="urn:microsoft.com/office/officeart/2005/8/layout/vList2"/>
    <dgm:cxn modelId="{89FA9137-A676-4D4E-9C0D-8371F415B3DA}" type="presParOf" srcId="{BD38FC3D-8BBA-4859-991D-40DB48B9AA81}" destId="{0264AEC7-EC7D-4345-97E6-4DBDD42CA972}" srcOrd="0" destOrd="0" presId="urn:microsoft.com/office/officeart/2005/8/layout/vList2"/>
    <dgm:cxn modelId="{B04F7478-9810-4397-95CB-B31BF94C0B88}" type="presParOf" srcId="{BD38FC3D-8BBA-4859-991D-40DB48B9AA81}" destId="{E6F949F5-D5CB-4BC0-B508-E88DF0F2FDF7}" srcOrd="1" destOrd="0" presId="urn:microsoft.com/office/officeart/2005/8/layout/vList2"/>
    <dgm:cxn modelId="{6484AA40-25D9-4A9A-B417-56FC79364E0E}" type="presParOf" srcId="{BD38FC3D-8BBA-4859-991D-40DB48B9AA81}" destId="{705B6D28-30D5-4B18-9A91-0AFA91666524}" srcOrd="2" destOrd="0" presId="urn:microsoft.com/office/officeart/2005/8/layout/vList2"/>
    <dgm:cxn modelId="{9CCF2F6C-204F-4BE9-AB60-57767646D4B2}" type="presParOf" srcId="{BD38FC3D-8BBA-4859-991D-40DB48B9AA81}" destId="{E6AEAA75-4E37-4AE5-AA7C-651F8DCF6686}" srcOrd="3" destOrd="0" presId="urn:microsoft.com/office/officeart/2005/8/layout/vList2"/>
    <dgm:cxn modelId="{84ECC03A-D30F-48E7-B31B-7275DB534A44}" type="presParOf" srcId="{BD38FC3D-8BBA-4859-991D-40DB48B9AA81}" destId="{491542EE-CC15-438E-BD74-5B0EEE9768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396E3E-3CA4-4AA4-8B31-34B03B331CDD}"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B255F503-C187-4AD0-8548-AD6D4C38BEB2}">
      <dgm:prSet/>
      <dgm:spPr/>
      <dgm:t>
        <a:bodyPr/>
        <a:lstStyle/>
        <a:p>
          <a:r>
            <a:rPr lang="cs-CZ" b="0" dirty="0"/>
            <a:t>Zkušební doba </a:t>
          </a:r>
          <a:r>
            <a:rPr lang="cs-CZ" b="1" dirty="0"/>
            <a:t>může</a:t>
          </a:r>
          <a:r>
            <a:rPr lang="cs-CZ" b="0" dirty="0"/>
            <a:t> být sjednána na dobu</a:t>
          </a:r>
          <a:endParaRPr lang="cs-CZ" dirty="0"/>
        </a:p>
      </dgm:t>
    </dgm:pt>
    <dgm:pt modelId="{29D2A06C-284A-4F8F-B5BA-10A0DB0151E1}" type="parTrans" cxnId="{87425FEE-0D57-425F-9CFE-FD8519EB48B0}">
      <dgm:prSet/>
      <dgm:spPr/>
      <dgm:t>
        <a:bodyPr/>
        <a:lstStyle/>
        <a:p>
          <a:endParaRPr lang="cs-CZ"/>
        </a:p>
      </dgm:t>
    </dgm:pt>
    <dgm:pt modelId="{E49BD811-8C51-4AFD-B151-02B7297A576E}" type="sibTrans" cxnId="{87425FEE-0D57-425F-9CFE-FD8519EB48B0}">
      <dgm:prSet/>
      <dgm:spPr/>
      <dgm:t>
        <a:bodyPr/>
        <a:lstStyle/>
        <a:p>
          <a:endParaRPr lang="cs-CZ"/>
        </a:p>
      </dgm:t>
    </dgm:pt>
    <dgm:pt modelId="{F55FFB7F-B51C-42C7-82EA-CEE2A1333332}">
      <dgm:prSet/>
      <dgm:spPr/>
      <dgm:t>
        <a:bodyPr/>
        <a:lstStyle/>
        <a:p>
          <a:r>
            <a:rPr lang="cs-CZ" b="0" dirty="0"/>
            <a:t>3 měsíců po sobě jdoucí ode dne vzniku pracovního poměru,</a:t>
          </a:r>
          <a:endParaRPr lang="cs-CZ" dirty="0"/>
        </a:p>
      </dgm:t>
    </dgm:pt>
    <dgm:pt modelId="{1E7FBC4F-894C-4235-9113-AA00490965C9}" type="parTrans" cxnId="{2DD26DA3-395C-4EAC-8566-860340B739E4}">
      <dgm:prSet/>
      <dgm:spPr/>
      <dgm:t>
        <a:bodyPr/>
        <a:lstStyle/>
        <a:p>
          <a:endParaRPr lang="cs-CZ"/>
        </a:p>
      </dgm:t>
    </dgm:pt>
    <dgm:pt modelId="{EE689D9E-E02F-4640-86B8-6B5159BDA6BF}" type="sibTrans" cxnId="{2DD26DA3-395C-4EAC-8566-860340B739E4}">
      <dgm:prSet/>
      <dgm:spPr/>
      <dgm:t>
        <a:bodyPr/>
        <a:lstStyle/>
        <a:p>
          <a:endParaRPr lang="cs-CZ"/>
        </a:p>
      </dgm:t>
    </dgm:pt>
    <dgm:pt modelId="{2AEA88FD-59EE-4D88-A568-4AA31E650E5F}">
      <dgm:prSet/>
      <dgm:spPr/>
      <dgm:t>
        <a:bodyPr/>
        <a:lstStyle/>
        <a:p>
          <a:r>
            <a:rPr lang="cs-CZ" b="0" dirty="0"/>
            <a:t>6 měsíců po sobě jdoucích ode dne vzniku pracovního poměru u vedoucího zaměstnance.</a:t>
          </a:r>
          <a:endParaRPr lang="cs-CZ" dirty="0"/>
        </a:p>
      </dgm:t>
    </dgm:pt>
    <dgm:pt modelId="{3D1341C6-B12B-449F-B819-5727C3F08381}" type="parTrans" cxnId="{EFA07696-AAD4-42B8-981E-0E5607A1A725}">
      <dgm:prSet/>
      <dgm:spPr/>
      <dgm:t>
        <a:bodyPr/>
        <a:lstStyle/>
        <a:p>
          <a:endParaRPr lang="cs-CZ"/>
        </a:p>
      </dgm:t>
    </dgm:pt>
    <dgm:pt modelId="{E589062E-F203-45BC-A853-CB42C2399CDC}" type="sibTrans" cxnId="{EFA07696-AAD4-42B8-981E-0E5607A1A725}">
      <dgm:prSet/>
      <dgm:spPr/>
      <dgm:t>
        <a:bodyPr/>
        <a:lstStyle/>
        <a:p>
          <a:endParaRPr lang="cs-CZ"/>
        </a:p>
      </dgm:t>
    </dgm:pt>
    <dgm:pt modelId="{DB2B256E-012C-47D7-8273-5B9E09073E77}">
      <dgm:prSet/>
      <dgm:spPr/>
      <dgm:t>
        <a:bodyPr/>
        <a:lstStyle/>
        <a:p>
          <a:r>
            <a:rPr lang="cs-CZ" b="0"/>
            <a:t>možné sjednat rovněž v souvislosti se jmenováním na vedoucí pracovní místo </a:t>
          </a:r>
          <a:endParaRPr lang="cs-CZ"/>
        </a:p>
      </dgm:t>
    </dgm:pt>
    <dgm:pt modelId="{1A9E9FC4-8615-41E7-A05E-23C3620BCA55}" type="parTrans" cxnId="{36A28933-17DC-44DB-AADE-4EF7C38BC6A6}">
      <dgm:prSet/>
      <dgm:spPr/>
      <dgm:t>
        <a:bodyPr/>
        <a:lstStyle/>
        <a:p>
          <a:endParaRPr lang="cs-CZ"/>
        </a:p>
      </dgm:t>
    </dgm:pt>
    <dgm:pt modelId="{2B31CFA3-F530-453A-8440-CA33CAFB45C6}" type="sibTrans" cxnId="{36A28933-17DC-44DB-AADE-4EF7C38BC6A6}">
      <dgm:prSet/>
      <dgm:spPr/>
      <dgm:t>
        <a:bodyPr/>
        <a:lstStyle/>
        <a:p>
          <a:endParaRPr lang="cs-CZ"/>
        </a:p>
      </dgm:t>
    </dgm:pt>
    <dgm:pt modelId="{336C42B5-EC5F-4AB2-BCC6-B165C2563B28}">
      <dgm:prSet/>
      <dgm:spPr/>
      <dgm:t>
        <a:bodyPr/>
        <a:lstStyle/>
        <a:p>
          <a:r>
            <a:rPr lang="cs-CZ" b="0"/>
            <a:t>sjednat </a:t>
          </a:r>
          <a:r>
            <a:rPr lang="cs-CZ" b="1" u="sng"/>
            <a:t>nejpozději</a:t>
          </a:r>
          <a:r>
            <a:rPr lang="cs-CZ" b="0"/>
            <a:t> v den, který byl sjednán jako den nástupu do práce</a:t>
          </a:r>
          <a:endParaRPr lang="cs-CZ"/>
        </a:p>
      </dgm:t>
    </dgm:pt>
    <dgm:pt modelId="{C5A28C14-E1DC-41E7-88C0-EE56E01C4CC9}" type="parTrans" cxnId="{43D44F0F-33FA-4A95-B7A7-AFA29988EBFD}">
      <dgm:prSet/>
      <dgm:spPr/>
      <dgm:t>
        <a:bodyPr/>
        <a:lstStyle/>
        <a:p>
          <a:endParaRPr lang="cs-CZ"/>
        </a:p>
      </dgm:t>
    </dgm:pt>
    <dgm:pt modelId="{9B3FCA41-AC26-45CC-AB59-4DF8FC7198FD}" type="sibTrans" cxnId="{43D44F0F-33FA-4A95-B7A7-AFA29988EBFD}">
      <dgm:prSet/>
      <dgm:spPr/>
      <dgm:t>
        <a:bodyPr/>
        <a:lstStyle/>
        <a:p>
          <a:endParaRPr lang="cs-CZ"/>
        </a:p>
      </dgm:t>
    </dgm:pt>
    <dgm:pt modelId="{FE752A5A-24F6-47D7-9C32-DCCA78EBE900}">
      <dgm:prSet/>
      <dgm:spPr/>
      <dgm:t>
        <a:bodyPr/>
        <a:lstStyle/>
        <a:p>
          <a:r>
            <a:rPr lang="cs-CZ" b="0"/>
            <a:t>nesmí být dodatečně prodlužována</a:t>
          </a:r>
          <a:endParaRPr lang="cs-CZ"/>
        </a:p>
      </dgm:t>
    </dgm:pt>
    <dgm:pt modelId="{129CD88A-FC67-4701-93FB-7EF16A9D1962}" type="parTrans" cxnId="{21349098-FD20-43AE-A430-26146096A82D}">
      <dgm:prSet/>
      <dgm:spPr/>
      <dgm:t>
        <a:bodyPr/>
        <a:lstStyle/>
        <a:p>
          <a:endParaRPr lang="cs-CZ"/>
        </a:p>
      </dgm:t>
    </dgm:pt>
    <dgm:pt modelId="{B25AF31B-F465-43B7-B1F2-F68170CE0ACC}" type="sibTrans" cxnId="{21349098-FD20-43AE-A430-26146096A82D}">
      <dgm:prSet/>
      <dgm:spPr/>
      <dgm:t>
        <a:bodyPr/>
        <a:lstStyle/>
        <a:p>
          <a:endParaRPr lang="cs-CZ"/>
        </a:p>
      </dgm:t>
    </dgm:pt>
    <dgm:pt modelId="{C4BDF082-CA00-4875-96C3-35BF45CBF39F}">
      <dgm:prSet/>
      <dgm:spPr/>
      <dgm:t>
        <a:bodyPr/>
        <a:lstStyle/>
        <a:p>
          <a:r>
            <a:rPr lang="cs-CZ" b="0"/>
            <a:t>nesmí být sjednána delší, než je polovina sjednané doby trvání pracovního poměru</a:t>
          </a:r>
          <a:endParaRPr lang="cs-CZ"/>
        </a:p>
      </dgm:t>
    </dgm:pt>
    <dgm:pt modelId="{B93C8EDF-BA1A-4B63-848F-5D78CB1DA784}" type="parTrans" cxnId="{78219D82-D47C-4723-8C4C-7CDA6675F787}">
      <dgm:prSet/>
      <dgm:spPr/>
      <dgm:t>
        <a:bodyPr/>
        <a:lstStyle/>
        <a:p>
          <a:endParaRPr lang="cs-CZ"/>
        </a:p>
      </dgm:t>
    </dgm:pt>
    <dgm:pt modelId="{DD6C234A-753C-43CC-9D72-B8C6DEE119F2}" type="sibTrans" cxnId="{78219D82-D47C-4723-8C4C-7CDA6675F787}">
      <dgm:prSet/>
      <dgm:spPr/>
      <dgm:t>
        <a:bodyPr/>
        <a:lstStyle/>
        <a:p>
          <a:endParaRPr lang="cs-CZ"/>
        </a:p>
      </dgm:t>
    </dgm:pt>
    <dgm:pt modelId="{DD9DEFA7-FD64-4FEC-9B3A-8EDBC056E92F}">
      <dgm:prSet/>
      <dgm:spPr/>
      <dgm:t>
        <a:bodyPr/>
        <a:lstStyle/>
        <a:p>
          <a:r>
            <a:rPr lang="cs-CZ" b="0"/>
            <a:t>musí být sjednána </a:t>
          </a:r>
          <a:r>
            <a:rPr lang="cs-CZ" b="1"/>
            <a:t>písemně</a:t>
          </a:r>
          <a:endParaRPr lang="cs-CZ"/>
        </a:p>
      </dgm:t>
    </dgm:pt>
    <dgm:pt modelId="{732E9999-A008-4E46-9DCE-7EB0B1BFDA39}" type="parTrans" cxnId="{E4D02B9B-BDA5-4ADE-AD26-C293E0FBBEC8}">
      <dgm:prSet/>
      <dgm:spPr/>
      <dgm:t>
        <a:bodyPr/>
        <a:lstStyle/>
        <a:p>
          <a:endParaRPr lang="cs-CZ"/>
        </a:p>
      </dgm:t>
    </dgm:pt>
    <dgm:pt modelId="{65F4CF4D-7E68-47D2-97F2-AC83ECC8201C}" type="sibTrans" cxnId="{E4D02B9B-BDA5-4ADE-AD26-C293E0FBBEC8}">
      <dgm:prSet/>
      <dgm:spPr/>
      <dgm:t>
        <a:bodyPr/>
        <a:lstStyle/>
        <a:p>
          <a:endParaRPr lang="cs-CZ"/>
        </a:p>
      </dgm:t>
    </dgm:pt>
    <dgm:pt modelId="{76C8BD47-89CF-4BDD-A4DA-F8A4D6625E5C}" type="pres">
      <dgm:prSet presAssocID="{03396E3E-3CA4-4AA4-8B31-34B03B331CDD}" presName="linear" presStyleCnt="0">
        <dgm:presLayoutVars>
          <dgm:animLvl val="lvl"/>
          <dgm:resizeHandles val="exact"/>
        </dgm:presLayoutVars>
      </dgm:prSet>
      <dgm:spPr/>
    </dgm:pt>
    <dgm:pt modelId="{38C56C8A-EDA2-4807-B789-7E4D60567E65}" type="pres">
      <dgm:prSet presAssocID="{B255F503-C187-4AD0-8548-AD6D4C38BEB2}" presName="parentText" presStyleLbl="node1" presStyleIdx="0" presStyleCnt="6">
        <dgm:presLayoutVars>
          <dgm:chMax val="0"/>
          <dgm:bulletEnabled val="1"/>
        </dgm:presLayoutVars>
      </dgm:prSet>
      <dgm:spPr/>
    </dgm:pt>
    <dgm:pt modelId="{66E68DFA-C7A2-48F2-8A68-16D4FCB20FDD}" type="pres">
      <dgm:prSet presAssocID="{B255F503-C187-4AD0-8548-AD6D4C38BEB2}" presName="childText" presStyleLbl="revTx" presStyleIdx="0" presStyleCnt="1">
        <dgm:presLayoutVars>
          <dgm:bulletEnabled val="1"/>
        </dgm:presLayoutVars>
      </dgm:prSet>
      <dgm:spPr/>
    </dgm:pt>
    <dgm:pt modelId="{C1B0DD17-68E4-497A-AD37-7DA4A33060C5}" type="pres">
      <dgm:prSet presAssocID="{DB2B256E-012C-47D7-8273-5B9E09073E77}" presName="parentText" presStyleLbl="node1" presStyleIdx="1" presStyleCnt="6">
        <dgm:presLayoutVars>
          <dgm:chMax val="0"/>
          <dgm:bulletEnabled val="1"/>
        </dgm:presLayoutVars>
      </dgm:prSet>
      <dgm:spPr/>
    </dgm:pt>
    <dgm:pt modelId="{CFFE8E69-3ADD-4CB4-9360-7A698FBE4A4D}" type="pres">
      <dgm:prSet presAssocID="{2B31CFA3-F530-453A-8440-CA33CAFB45C6}" presName="spacer" presStyleCnt="0"/>
      <dgm:spPr/>
    </dgm:pt>
    <dgm:pt modelId="{26A06947-04CE-48E5-AD2C-9E4D3C544AD6}" type="pres">
      <dgm:prSet presAssocID="{336C42B5-EC5F-4AB2-BCC6-B165C2563B28}" presName="parentText" presStyleLbl="node1" presStyleIdx="2" presStyleCnt="6">
        <dgm:presLayoutVars>
          <dgm:chMax val="0"/>
          <dgm:bulletEnabled val="1"/>
        </dgm:presLayoutVars>
      </dgm:prSet>
      <dgm:spPr/>
    </dgm:pt>
    <dgm:pt modelId="{AE79AB53-7CAD-4ABD-B01E-980E90E4106C}" type="pres">
      <dgm:prSet presAssocID="{9B3FCA41-AC26-45CC-AB59-4DF8FC7198FD}" presName="spacer" presStyleCnt="0"/>
      <dgm:spPr/>
    </dgm:pt>
    <dgm:pt modelId="{10E28AAC-B3AF-49CE-A7CD-879E91C9C029}" type="pres">
      <dgm:prSet presAssocID="{FE752A5A-24F6-47D7-9C32-DCCA78EBE900}" presName="parentText" presStyleLbl="node1" presStyleIdx="3" presStyleCnt="6">
        <dgm:presLayoutVars>
          <dgm:chMax val="0"/>
          <dgm:bulletEnabled val="1"/>
        </dgm:presLayoutVars>
      </dgm:prSet>
      <dgm:spPr/>
    </dgm:pt>
    <dgm:pt modelId="{8C7EAD89-50C8-4684-8E67-5E459F395914}" type="pres">
      <dgm:prSet presAssocID="{B25AF31B-F465-43B7-B1F2-F68170CE0ACC}" presName="spacer" presStyleCnt="0"/>
      <dgm:spPr/>
    </dgm:pt>
    <dgm:pt modelId="{4E49A540-3833-40DF-B99E-6CFCECFFEF9F}" type="pres">
      <dgm:prSet presAssocID="{C4BDF082-CA00-4875-96C3-35BF45CBF39F}" presName="parentText" presStyleLbl="node1" presStyleIdx="4" presStyleCnt="6">
        <dgm:presLayoutVars>
          <dgm:chMax val="0"/>
          <dgm:bulletEnabled val="1"/>
        </dgm:presLayoutVars>
      </dgm:prSet>
      <dgm:spPr/>
    </dgm:pt>
    <dgm:pt modelId="{4BFF07B2-9727-47B6-B051-D5A3DBB51C25}" type="pres">
      <dgm:prSet presAssocID="{DD6C234A-753C-43CC-9D72-B8C6DEE119F2}" presName="spacer" presStyleCnt="0"/>
      <dgm:spPr/>
    </dgm:pt>
    <dgm:pt modelId="{EF428845-929E-4098-8C34-0C44F4A02193}" type="pres">
      <dgm:prSet presAssocID="{DD9DEFA7-FD64-4FEC-9B3A-8EDBC056E92F}" presName="parentText" presStyleLbl="node1" presStyleIdx="5" presStyleCnt="6">
        <dgm:presLayoutVars>
          <dgm:chMax val="0"/>
          <dgm:bulletEnabled val="1"/>
        </dgm:presLayoutVars>
      </dgm:prSet>
      <dgm:spPr/>
    </dgm:pt>
  </dgm:ptLst>
  <dgm:cxnLst>
    <dgm:cxn modelId="{EF2FC906-6178-4D2E-9A44-EF50258A3A2B}" type="presOf" srcId="{DB2B256E-012C-47D7-8273-5B9E09073E77}" destId="{C1B0DD17-68E4-497A-AD37-7DA4A33060C5}" srcOrd="0" destOrd="0" presId="urn:microsoft.com/office/officeart/2005/8/layout/vList2"/>
    <dgm:cxn modelId="{43D44F0F-33FA-4A95-B7A7-AFA29988EBFD}" srcId="{03396E3E-3CA4-4AA4-8B31-34B03B331CDD}" destId="{336C42B5-EC5F-4AB2-BCC6-B165C2563B28}" srcOrd="2" destOrd="0" parTransId="{C5A28C14-E1DC-41E7-88C0-EE56E01C4CC9}" sibTransId="{9B3FCA41-AC26-45CC-AB59-4DF8FC7198FD}"/>
    <dgm:cxn modelId="{18DED70F-5270-47B4-A945-817D95A62E64}" type="presOf" srcId="{F55FFB7F-B51C-42C7-82EA-CEE2A1333332}" destId="{66E68DFA-C7A2-48F2-8A68-16D4FCB20FDD}" srcOrd="0" destOrd="0" presId="urn:microsoft.com/office/officeart/2005/8/layout/vList2"/>
    <dgm:cxn modelId="{36A28933-17DC-44DB-AADE-4EF7C38BC6A6}" srcId="{03396E3E-3CA4-4AA4-8B31-34B03B331CDD}" destId="{DB2B256E-012C-47D7-8273-5B9E09073E77}" srcOrd="1" destOrd="0" parTransId="{1A9E9FC4-8615-41E7-A05E-23C3620BCA55}" sibTransId="{2B31CFA3-F530-453A-8440-CA33CAFB45C6}"/>
    <dgm:cxn modelId="{46ED6839-5986-4A4D-89A6-9BB49BEA07A9}" type="presOf" srcId="{B255F503-C187-4AD0-8548-AD6D4C38BEB2}" destId="{38C56C8A-EDA2-4807-B789-7E4D60567E65}" srcOrd="0" destOrd="0" presId="urn:microsoft.com/office/officeart/2005/8/layout/vList2"/>
    <dgm:cxn modelId="{347F4E5C-838C-4A46-9D05-E6E6245FCAEB}" type="presOf" srcId="{C4BDF082-CA00-4875-96C3-35BF45CBF39F}" destId="{4E49A540-3833-40DF-B99E-6CFCECFFEF9F}" srcOrd="0" destOrd="0" presId="urn:microsoft.com/office/officeart/2005/8/layout/vList2"/>
    <dgm:cxn modelId="{4FC2896C-F97A-4BB0-A4C4-17101036621E}" type="presOf" srcId="{2AEA88FD-59EE-4D88-A568-4AA31E650E5F}" destId="{66E68DFA-C7A2-48F2-8A68-16D4FCB20FDD}" srcOrd="0" destOrd="1" presId="urn:microsoft.com/office/officeart/2005/8/layout/vList2"/>
    <dgm:cxn modelId="{6B6B444F-F79F-40A9-91CD-1B3E4C41D959}" type="presOf" srcId="{DD9DEFA7-FD64-4FEC-9B3A-8EDBC056E92F}" destId="{EF428845-929E-4098-8C34-0C44F4A02193}" srcOrd="0" destOrd="0" presId="urn:microsoft.com/office/officeart/2005/8/layout/vList2"/>
    <dgm:cxn modelId="{189E2354-65A5-4632-B4CA-408B3189FB73}" type="presOf" srcId="{FE752A5A-24F6-47D7-9C32-DCCA78EBE900}" destId="{10E28AAC-B3AF-49CE-A7CD-879E91C9C029}" srcOrd="0" destOrd="0" presId="urn:microsoft.com/office/officeart/2005/8/layout/vList2"/>
    <dgm:cxn modelId="{78219D82-D47C-4723-8C4C-7CDA6675F787}" srcId="{03396E3E-3CA4-4AA4-8B31-34B03B331CDD}" destId="{C4BDF082-CA00-4875-96C3-35BF45CBF39F}" srcOrd="4" destOrd="0" parTransId="{B93C8EDF-BA1A-4B63-848F-5D78CB1DA784}" sibTransId="{DD6C234A-753C-43CC-9D72-B8C6DEE119F2}"/>
    <dgm:cxn modelId="{EFA07696-AAD4-42B8-981E-0E5607A1A725}" srcId="{B255F503-C187-4AD0-8548-AD6D4C38BEB2}" destId="{2AEA88FD-59EE-4D88-A568-4AA31E650E5F}" srcOrd="1" destOrd="0" parTransId="{3D1341C6-B12B-449F-B819-5727C3F08381}" sibTransId="{E589062E-F203-45BC-A853-CB42C2399CDC}"/>
    <dgm:cxn modelId="{21349098-FD20-43AE-A430-26146096A82D}" srcId="{03396E3E-3CA4-4AA4-8B31-34B03B331CDD}" destId="{FE752A5A-24F6-47D7-9C32-DCCA78EBE900}" srcOrd="3" destOrd="0" parTransId="{129CD88A-FC67-4701-93FB-7EF16A9D1962}" sibTransId="{B25AF31B-F465-43B7-B1F2-F68170CE0ACC}"/>
    <dgm:cxn modelId="{E4D02B9B-BDA5-4ADE-AD26-C293E0FBBEC8}" srcId="{03396E3E-3CA4-4AA4-8B31-34B03B331CDD}" destId="{DD9DEFA7-FD64-4FEC-9B3A-8EDBC056E92F}" srcOrd="5" destOrd="0" parTransId="{732E9999-A008-4E46-9DCE-7EB0B1BFDA39}" sibTransId="{65F4CF4D-7E68-47D2-97F2-AC83ECC8201C}"/>
    <dgm:cxn modelId="{2DD26DA3-395C-4EAC-8566-860340B739E4}" srcId="{B255F503-C187-4AD0-8548-AD6D4C38BEB2}" destId="{F55FFB7F-B51C-42C7-82EA-CEE2A1333332}" srcOrd="0" destOrd="0" parTransId="{1E7FBC4F-894C-4235-9113-AA00490965C9}" sibTransId="{EE689D9E-E02F-4640-86B8-6B5159BDA6BF}"/>
    <dgm:cxn modelId="{2D810EC9-1E69-4BF1-87E0-B080012F0369}" type="presOf" srcId="{03396E3E-3CA4-4AA4-8B31-34B03B331CDD}" destId="{76C8BD47-89CF-4BDD-A4DA-F8A4D6625E5C}" srcOrd="0" destOrd="0" presId="urn:microsoft.com/office/officeart/2005/8/layout/vList2"/>
    <dgm:cxn modelId="{87425FEE-0D57-425F-9CFE-FD8519EB48B0}" srcId="{03396E3E-3CA4-4AA4-8B31-34B03B331CDD}" destId="{B255F503-C187-4AD0-8548-AD6D4C38BEB2}" srcOrd="0" destOrd="0" parTransId="{29D2A06C-284A-4F8F-B5BA-10A0DB0151E1}" sibTransId="{E49BD811-8C51-4AFD-B151-02B7297A576E}"/>
    <dgm:cxn modelId="{580C85FB-43CF-4036-B0C8-1849BA26DC94}" type="presOf" srcId="{336C42B5-EC5F-4AB2-BCC6-B165C2563B28}" destId="{26A06947-04CE-48E5-AD2C-9E4D3C544AD6}" srcOrd="0" destOrd="0" presId="urn:microsoft.com/office/officeart/2005/8/layout/vList2"/>
    <dgm:cxn modelId="{21879B2D-802A-4030-90C9-1FB570D54043}" type="presParOf" srcId="{76C8BD47-89CF-4BDD-A4DA-F8A4D6625E5C}" destId="{38C56C8A-EDA2-4807-B789-7E4D60567E65}" srcOrd="0" destOrd="0" presId="urn:microsoft.com/office/officeart/2005/8/layout/vList2"/>
    <dgm:cxn modelId="{6C1E9AE2-F34C-4A27-B3BC-BA81D804A3E7}" type="presParOf" srcId="{76C8BD47-89CF-4BDD-A4DA-F8A4D6625E5C}" destId="{66E68DFA-C7A2-48F2-8A68-16D4FCB20FDD}" srcOrd="1" destOrd="0" presId="urn:microsoft.com/office/officeart/2005/8/layout/vList2"/>
    <dgm:cxn modelId="{A524F75B-5566-4917-AF3F-51C83DA2366A}" type="presParOf" srcId="{76C8BD47-89CF-4BDD-A4DA-F8A4D6625E5C}" destId="{C1B0DD17-68E4-497A-AD37-7DA4A33060C5}" srcOrd="2" destOrd="0" presId="urn:microsoft.com/office/officeart/2005/8/layout/vList2"/>
    <dgm:cxn modelId="{C75506A7-9170-4CA5-95FE-C977094E02F7}" type="presParOf" srcId="{76C8BD47-89CF-4BDD-A4DA-F8A4D6625E5C}" destId="{CFFE8E69-3ADD-4CB4-9360-7A698FBE4A4D}" srcOrd="3" destOrd="0" presId="urn:microsoft.com/office/officeart/2005/8/layout/vList2"/>
    <dgm:cxn modelId="{6932ABC9-73CE-44AA-A29E-8E2879B32BB8}" type="presParOf" srcId="{76C8BD47-89CF-4BDD-A4DA-F8A4D6625E5C}" destId="{26A06947-04CE-48E5-AD2C-9E4D3C544AD6}" srcOrd="4" destOrd="0" presId="urn:microsoft.com/office/officeart/2005/8/layout/vList2"/>
    <dgm:cxn modelId="{9E51550F-16A5-4656-83E2-36D449652254}" type="presParOf" srcId="{76C8BD47-89CF-4BDD-A4DA-F8A4D6625E5C}" destId="{AE79AB53-7CAD-4ABD-B01E-980E90E4106C}" srcOrd="5" destOrd="0" presId="urn:microsoft.com/office/officeart/2005/8/layout/vList2"/>
    <dgm:cxn modelId="{B3C5C54F-5F8B-45BF-8538-FE1E3EDCFE1E}" type="presParOf" srcId="{76C8BD47-89CF-4BDD-A4DA-F8A4D6625E5C}" destId="{10E28AAC-B3AF-49CE-A7CD-879E91C9C029}" srcOrd="6" destOrd="0" presId="urn:microsoft.com/office/officeart/2005/8/layout/vList2"/>
    <dgm:cxn modelId="{A282AD6E-17B4-4BEF-BE37-F31979BB416D}" type="presParOf" srcId="{76C8BD47-89CF-4BDD-A4DA-F8A4D6625E5C}" destId="{8C7EAD89-50C8-4684-8E67-5E459F395914}" srcOrd="7" destOrd="0" presId="urn:microsoft.com/office/officeart/2005/8/layout/vList2"/>
    <dgm:cxn modelId="{CC422D44-5709-4004-936A-7B674876136E}" type="presParOf" srcId="{76C8BD47-89CF-4BDD-A4DA-F8A4D6625E5C}" destId="{4E49A540-3833-40DF-B99E-6CFCECFFEF9F}" srcOrd="8" destOrd="0" presId="urn:microsoft.com/office/officeart/2005/8/layout/vList2"/>
    <dgm:cxn modelId="{94F7B5D4-0D47-4FEE-A485-218BD75739CC}" type="presParOf" srcId="{76C8BD47-89CF-4BDD-A4DA-F8A4D6625E5C}" destId="{4BFF07B2-9727-47B6-B051-D5A3DBB51C25}" srcOrd="9" destOrd="0" presId="urn:microsoft.com/office/officeart/2005/8/layout/vList2"/>
    <dgm:cxn modelId="{499A4552-5E29-4EBF-9B46-432C00FA569F}" type="presParOf" srcId="{76C8BD47-89CF-4BDD-A4DA-F8A4D6625E5C}" destId="{EF428845-929E-4098-8C34-0C44F4A0219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9E09E69C-288D-4DAC-B162-F4F25EDAE64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8619EF41-BE43-4D11-9EFA-71510D601818}">
      <dgm:prSet/>
      <dgm:spPr/>
      <dgm:t>
        <a:bodyPr/>
        <a:lstStyle/>
        <a:p>
          <a:r>
            <a:rPr lang="cs-CZ" b="0"/>
            <a:t>Zaměstnanec, který má povinnost nahradit škodu dle obecného ustanovení, je povinen nahradit zaměstnavateli </a:t>
          </a:r>
          <a:r>
            <a:rPr lang="cs-CZ" b="1"/>
            <a:t>skutečnou škodu</a:t>
          </a:r>
          <a:r>
            <a:rPr lang="cs-CZ" b="0"/>
            <a:t>, a to v penězích, jestliže neodčiní škodu uvedením v předešlý stav.</a:t>
          </a:r>
          <a:endParaRPr lang="cs-CZ"/>
        </a:p>
      </dgm:t>
    </dgm:pt>
    <dgm:pt modelId="{D672E886-7387-4913-8D35-DF2F5B78221B}" type="parTrans" cxnId="{162E0948-DCC7-4F6F-AB68-B5D9E382CD3A}">
      <dgm:prSet/>
      <dgm:spPr/>
      <dgm:t>
        <a:bodyPr/>
        <a:lstStyle/>
        <a:p>
          <a:endParaRPr lang="cs-CZ"/>
        </a:p>
      </dgm:t>
    </dgm:pt>
    <dgm:pt modelId="{9EA6C181-8D3B-43E7-A66F-DE3F463DAB78}" type="sibTrans" cxnId="{162E0948-DCC7-4F6F-AB68-B5D9E382CD3A}">
      <dgm:prSet/>
      <dgm:spPr/>
      <dgm:t>
        <a:bodyPr/>
        <a:lstStyle/>
        <a:p>
          <a:endParaRPr lang="cs-CZ"/>
        </a:p>
      </dgm:t>
    </dgm:pt>
    <dgm:pt modelId="{DD8C1FFA-39C0-441C-801B-820311FE2173}">
      <dgm:prSet/>
      <dgm:spPr/>
      <dgm:t>
        <a:bodyPr/>
        <a:lstStyle/>
        <a:p>
          <a:r>
            <a:rPr lang="cs-CZ" b="0"/>
            <a:t>Výše požadované náhrady </a:t>
          </a:r>
          <a:r>
            <a:rPr lang="cs-CZ" b="1"/>
            <a:t>škody způsobené z nedbalosti nesmí přesáhnout u jednotlivého zaměstnance částku rovnající se čtyřapůlnásobku </a:t>
          </a:r>
          <a:r>
            <a:rPr lang="cs-CZ" b="0"/>
            <a:t>jeho průměrného měsíčního výdělku před porušením povinnosti, kterým způsobil škodu. Toto omezení </a:t>
          </a:r>
          <a:r>
            <a:rPr lang="cs-CZ" b="1"/>
            <a:t>neplatí</a:t>
          </a:r>
          <a:r>
            <a:rPr lang="cs-CZ" b="0"/>
            <a:t>, byla-li škoda způsobena úmyslně, v opilosti, nebo po zneužití jiných návykových látek.</a:t>
          </a:r>
          <a:endParaRPr lang="cs-CZ"/>
        </a:p>
      </dgm:t>
    </dgm:pt>
    <dgm:pt modelId="{A14FCD9A-F8A3-48A3-A44F-D8A2E90B5D1C}" type="parTrans" cxnId="{1EB952D1-9F69-4E2A-A12F-CE9444C2A8D9}">
      <dgm:prSet/>
      <dgm:spPr/>
      <dgm:t>
        <a:bodyPr/>
        <a:lstStyle/>
        <a:p>
          <a:endParaRPr lang="cs-CZ"/>
        </a:p>
      </dgm:t>
    </dgm:pt>
    <dgm:pt modelId="{0BC01611-2ED2-43CA-9098-6BED3A1B9AB7}" type="sibTrans" cxnId="{1EB952D1-9F69-4E2A-A12F-CE9444C2A8D9}">
      <dgm:prSet/>
      <dgm:spPr/>
      <dgm:t>
        <a:bodyPr/>
        <a:lstStyle/>
        <a:p>
          <a:endParaRPr lang="cs-CZ"/>
        </a:p>
      </dgm:t>
    </dgm:pt>
    <dgm:pt modelId="{69A971E6-7AAC-4C29-9CF8-BFA1E45EE5FA}">
      <dgm:prSet/>
      <dgm:spPr/>
      <dgm:t>
        <a:bodyPr/>
        <a:lstStyle/>
        <a:p>
          <a:r>
            <a:rPr lang="cs-CZ" b="0"/>
            <a:t>Jde-li o škodu způsobenou </a:t>
          </a:r>
          <a:r>
            <a:rPr lang="cs-CZ" b="1"/>
            <a:t>úmyslně</a:t>
          </a:r>
          <a:r>
            <a:rPr lang="cs-CZ" b="0"/>
            <a:t>, může zaměstnavatel požadovat </a:t>
          </a:r>
          <a:r>
            <a:rPr lang="cs-CZ" b="1"/>
            <a:t>i náhradu ušlého zisku</a:t>
          </a:r>
          <a:r>
            <a:rPr lang="cs-CZ" b="0"/>
            <a:t>.</a:t>
          </a:r>
          <a:endParaRPr lang="cs-CZ"/>
        </a:p>
      </dgm:t>
    </dgm:pt>
    <dgm:pt modelId="{101D26B1-1035-433A-98BC-42A647797C0A}" type="parTrans" cxnId="{FBB1A143-08DB-45D7-9E59-99F5A15E7256}">
      <dgm:prSet/>
      <dgm:spPr/>
      <dgm:t>
        <a:bodyPr/>
        <a:lstStyle/>
        <a:p>
          <a:endParaRPr lang="cs-CZ"/>
        </a:p>
      </dgm:t>
    </dgm:pt>
    <dgm:pt modelId="{207EA0F6-80C4-4D62-B8A2-86BE82FA1083}" type="sibTrans" cxnId="{FBB1A143-08DB-45D7-9E59-99F5A15E7256}">
      <dgm:prSet/>
      <dgm:spPr/>
      <dgm:t>
        <a:bodyPr/>
        <a:lstStyle/>
        <a:p>
          <a:endParaRPr lang="cs-CZ"/>
        </a:p>
      </dgm:t>
    </dgm:pt>
    <dgm:pt modelId="{05DC2C56-47C0-45FF-975F-F1FC8554547C}">
      <dgm:prSet/>
      <dgm:spPr/>
      <dgm:t>
        <a:bodyPr/>
        <a:lstStyle/>
        <a:p>
          <a:r>
            <a:rPr lang="cs-CZ" b="0"/>
            <a:t>Je-li k náhradě škody společně zavázáno </a:t>
          </a:r>
          <a:r>
            <a:rPr lang="cs-CZ" b="1"/>
            <a:t>více zaměstnanců</a:t>
          </a:r>
          <a:r>
            <a:rPr lang="cs-CZ" b="0"/>
            <a:t>, je povinen každý z nich nahradit poměrnou část škody podle míry svého zavinění.</a:t>
          </a:r>
          <a:endParaRPr lang="cs-CZ"/>
        </a:p>
      </dgm:t>
    </dgm:pt>
    <dgm:pt modelId="{2FB57215-832C-4482-B5CD-A28EF6B2FA9D}" type="parTrans" cxnId="{1F9BD31E-76FE-484D-9EDC-A665A3527C11}">
      <dgm:prSet/>
      <dgm:spPr/>
      <dgm:t>
        <a:bodyPr/>
        <a:lstStyle/>
        <a:p>
          <a:endParaRPr lang="cs-CZ"/>
        </a:p>
      </dgm:t>
    </dgm:pt>
    <dgm:pt modelId="{5CFC0DB9-C5A2-46F8-94D6-63E3EE0F9FC4}" type="sibTrans" cxnId="{1F9BD31E-76FE-484D-9EDC-A665A3527C11}">
      <dgm:prSet/>
      <dgm:spPr/>
      <dgm:t>
        <a:bodyPr/>
        <a:lstStyle/>
        <a:p>
          <a:endParaRPr lang="cs-CZ"/>
        </a:p>
      </dgm:t>
    </dgm:pt>
    <dgm:pt modelId="{57D1E745-2763-4AC0-AF03-CC6F31F9DAD4}" type="pres">
      <dgm:prSet presAssocID="{9E09E69C-288D-4DAC-B162-F4F25EDAE64E}" presName="linear" presStyleCnt="0">
        <dgm:presLayoutVars>
          <dgm:animLvl val="lvl"/>
          <dgm:resizeHandles val="exact"/>
        </dgm:presLayoutVars>
      </dgm:prSet>
      <dgm:spPr/>
    </dgm:pt>
    <dgm:pt modelId="{8A39E390-8238-4304-8586-3FDAE7DAF09F}" type="pres">
      <dgm:prSet presAssocID="{8619EF41-BE43-4D11-9EFA-71510D601818}" presName="parentText" presStyleLbl="node1" presStyleIdx="0" presStyleCnt="4">
        <dgm:presLayoutVars>
          <dgm:chMax val="0"/>
          <dgm:bulletEnabled val="1"/>
        </dgm:presLayoutVars>
      </dgm:prSet>
      <dgm:spPr/>
    </dgm:pt>
    <dgm:pt modelId="{A2970692-1AC4-4E67-9C34-37A2FB7D5089}" type="pres">
      <dgm:prSet presAssocID="{9EA6C181-8D3B-43E7-A66F-DE3F463DAB78}" presName="spacer" presStyleCnt="0"/>
      <dgm:spPr/>
    </dgm:pt>
    <dgm:pt modelId="{4F50EAC2-CE63-4976-85D6-CB81109EBABD}" type="pres">
      <dgm:prSet presAssocID="{DD8C1FFA-39C0-441C-801B-820311FE2173}" presName="parentText" presStyleLbl="node1" presStyleIdx="1" presStyleCnt="4">
        <dgm:presLayoutVars>
          <dgm:chMax val="0"/>
          <dgm:bulletEnabled val="1"/>
        </dgm:presLayoutVars>
      </dgm:prSet>
      <dgm:spPr/>
    </dgm:pt>
    <dgm:pt modelId="{87C3C294-B04A-4403-9DEE-5F8F0F3DBD9F}" type="pres">
      <dgm:prSet presAssocID="{0BC01611-2ED2-43CA-9098-6BED3A1B9AB7}" presName="spacer" presStyleCnt="0"/>
      <dgm:spPr/>
    </dgm:pt>
    <dgm:pt modelId="{DB99E426-53A7-4942-8796-ACA540BD1DBD}" type="pres">
      <dgm:prSet presAssocID="{69A971E6-7AAC-4C29-9CF8-BFA1E45EE5FA}" presName="parentText" presStyleLbl="node1" presStyleIdx="2" presStyleCnt="4">
        <dgm:presLayoutVars>
          <dgm:chMax val="0"/>
          <dgm:bulletEnabled val="1"/>
        </dgm:presLayoutVars>
      </dgm:prSet>
      <dgm:spPr/>
    </dgm:pt>
    <dgm:pt modelId="{B1B471A7-0460-42F3-B9B0-40706DBBA725}" type="pres">
      <dgm:prSet presAssocID="{207EA0F6-80C4-4D62-B8A2-86BE82FA1083}" presName="spacer" presStyleCnt="0"/>
      <dgm:spPr/>
    </dgm:pt>
    <dgm:pt modelId="{F5F82CA6-3F5B-423E-A8AB-3DAE39F773C2}" type="pres">
      <dgm:prSet presAssocID="{05DC2C56-47C0-45FF-975F-F1FC8554547C}" presName="parentText" presStyleLbl="node1" presStyleIdx="3" presStyleCnt="4">
        <dgm:presLayoutVars>
          <dgm:chMax val="0"/>
          <dgm:bulletEnabled val="1"/>
        </dgm:presLayoutVars>
      </dgm:prSet>
      <dgm:spPr/>
    </dgm:pt>
  </dgm:ptLst>
  <dgm:cxnLst>
    <dgm:cxn modelId="{1F9BD31E-76FE-484D-9EDC-A665A3527C11}" srcId="{9E09E69C-288D-4DAC-B162-F4F25EDAE64E}" destId="{05DC2C56-47C0-45FF-975F-F1FC8554547C}" srcOrd="3" destOrd="0" parTransId="{2FB57215-832C-4482-B5CD-A28EF6B2FA9D}" sibTransId="{5CFC0DB9-C5A2-46F8-94D6-63E3EE0F9FC4}"/>
    <dgm:cxn modelId="{FBB1A143-08DB-45D7-9E59-99F5A15E7256}" srcId="{9E09E69C-288D-4DAC-B162-F4F25EDAE64E}" destId="{69A971E6-7AAC-4C29-9CF8-BFA1E45EE5FA}" srcOrd="2" destOrd="0" parTransId="{101D26B1-1035-433A-98BC-42A647797C0A}" sibTransId="{207EA0F6-80C4-4D62-B8A2-86BE82FA1083}"/>
    <dgm:cxn modelId="{162E0948-DCC7-4F6F-AB68-B5D9E382CD3A}" srcId="{9E09E69C-288D-4DAC-B162-F4F25EDAE64E}" destId="{8619EF41-BE43-4D11-9EFA-71510D601818}" srcOrd="0" destOrd="0" parTransId="{D672E886-7387-4913-8D35-DF2F5B78221B}" sibTransId="{9EA6C181-8D3B-43E7-A66F-DE3F463DAB78}"/>
    <dgm:cxn modelId="{F0D30C4B-FB55-422B-A79A-50500904CD32}" type="presOf" srcId="{DD8C1FFA-39C0-441C-801B-820311FE2173}" destId="{4F50EAC2-CE63-4976-85D6-CB81109EBABD}" srcOrd="0" destOrd="0" presId="urn:microsoft.com/office/officeart/2005/8/layout/vList2"/>
    <dgm:cxn modelId="{7F6E4058-ADBF-4331-A159-7DA01915813E}" type="presOf" srcId="{8619EF41-BE43-4D11-9EFA-71510D601818}" destId="{8A39E390-8238-4304-8586-3FDAE7DAF09F}" srcOrd="0" destOrd="0" presId="urn:microsoft.com/office/officeart/2005/8/layout/vList2"/>
    <dgm:cxn modelId="{6B904895-86AA-4AE8-94D9-456545C202F7}" type="presOf" srcId="{9E09E69C-288D-4DAC-B162-F4F25EDAE64E}" destId="{57D1E745-2763-4AC0-AF03-CC6F31F9DAD4}" srcOrd="0" destOrd="0" presId="urn:microsoft.com/office/officeart/2005/8/layout/vList2"/>
    <dgm:cxn modelId="{440026BF-D7A7-450D-9BF0-4CF92AFE506D}" type="presOf" srcId="{69A971E6-7AAC-4C29-9CF8-BFA1E45EE5FA}" destId="{DB99E426-53A7-4942-8796-ACA540BD1DBD}" srcOrd="0" destOrd="0" presId="urn:microsoft.com/office/officeart/2005/8/layout/vList2"/>
    <dgm:cxn modelId="{D9E558CE-A792-4176-8A76-62F36FDEB39F}" type="presOf" srcId="{05DC2C56-47C0-45FF-975F-F1FC8554547C}" destId="{F5F82CA6-3F5B-423E-A8AB-3DAE39F773C2}" srcOrd="0" destOrd="0" presId="urn:microsoft.com/office/officeart/2005/8/layout/vList2"/>
    <dgm:cxn modelId="{1EB952D1-9F69-4E2A-A12F-CE9444C2A8D9}" srcId="{9E09E69C-288D-4DAC-B162-F4F25EDAE64E}" destId="{DD8C1FFA-39C0-441C-801B-820311FE2173}" srcOrd="1" destOrd="0" parTransId="{A14FCD9A-F8A3-48A3-A44F-D8A2E90B5D1C}" sibTransId="{0BC01611-2ED2-43CA-9098-6BED3A1B9AB7}"/>
    <dgm:cxn modelId="{0B3B07BA-D58E-4137-9DD0-FCA3E40BE022}" type="presParOf" srcId="{57D1E745-2763-4AC0-AF03-CC6F31F9DAD4}" destId="{8A39E390-8238-4304-8586-3FDAE7DAF09F}" srcOrd="0" destOrd="0" presId="urn:microsoft.com/office/officeart/2005/8/layout/vList2"/>
    <dgm:cxn modelId="{D7787267-3778-4035-9FBA-9B2D72B1AD15}" type="presParOf" srcId="{57D1E745-2763-4AC0-AF03-CC6F31F9DAD4}" destId="{A2970692-1AC4-4E67-9C34-37A2FB7D5089}" srcOrd="1" destOrd="0" presId="urn:microsoft.com/office/officeart/2005/8/layout/vList2"/>
    <dgm:cxn modelId="{985B3C64-6474-4B84-A582-1243E1990099}" type="presParOf" srcId="{57D1E745-2763-4AC0-AF03-CC6F31F9DAD4}" destId="{4F50EAC2-CE63-4976-85D6-CB81109EBABD}" srcOrd="2" destOrd="0" presId="urn:microsoft.com/office/officeart/2005/8/layout/vList2"/>
    <dgm:cxn modelId="{E5463455-DDE6-4950-949D-AB8A73F189C0}" type="presParOf" srcId="{57D1E745-2763-4AC0-AF03-CC6F31F9DAD4}" destId="{87C3C294-B04A-4403-9DEE-5F8F0F3DBD9F}" srcOrd="3" destOrd="0" presId="urn:microsoft.com/office/officeart/2005/8/layout/vList2"/>
    <dgm:cxn modelId="{F460D016-D5EE-45C7-A431-86159DE645E1}" type="presParOf" srcId="{57D1E745-2763-4AC0-AF03-CC6F31F9DAD4}" destId="{DB99E426-53A7-4942-8796-ACA540BD1DBD}" srcOrd="4" destOrd="0" presId="urn:microsoft.com/office/officeart/2005/8/layout/vList2"/>
    <dgm:cxn modelId="{62BF8F6F-E242-443F-AEA4-0A3766569BF4}" type="presParOf" srcId="{57D1E745-2763-4AC0-AF03-CC6F31F9DAD4}" destId="{B1B471A7-0460-42F3-B9B0-40706DBBA725}" srcOrd="5" destOrd="0" presId="urn:microsoft.com/office/officeart/2005/8/layout/vList2"/>
    <dgm:cxn modelId="{77B594B9-C617-4DC6-B0E2-BC4552430DFA}" type="presParOf" srcId="{57D1E745-2763-4AC0-AF03-CC6F31F9DAD4}" destId="{F5F82CA6-3F5B-423E-A8AB-3DAE39F773C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B9604D8F-79F7-4DF8-B057-BE00FD1B87A4}"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1E10797B-7675-44A2-8912-C6242F162A03}">
      <dgm:prSet/>
      <dgm:spPr/>
      <dgm:t>
        <a:bodyPr/>
        <a:lstStyle/>
        <a:p>
          <a:r>
            <a:rPr lang="cs-CZ" b="0" dirty="0"/>
            <a:t>Zaměstnanec, který je stižen </a:t>
          </a:r>
          <a:r>
            <a:rPr lang="cs-CZ" b="1" dirty="0"/>
            <a:t>duševní poruchou</a:t>
          </a:r>
          <a:r>
            <a:rPr lang="cs-CZ" b="0" dirty="0"/>
            <a:t>, je povinen nahradit škodu jím způsobenou, </a:t>
          </a:r>
          <a:r>
            <a:rPr lang="cs-CZ" b="1" dirty="0"/>
            <a:t>je-li schopen ovládnout své jednání </a:t>
          </a:r>
          <a:r>
            <a:rPr lang="cs-CZ" b="0" dirty="0"/>
            <a:t>a posoudit jeho následky. </a:t>
          </a:r>
          <a:endParaRPr lang="cs-CZ" dirty="0"/>
        </a:p>
      </dgm:t>
    </dgm:pt>
    <dgm:pt modelId="{A78ABD29-5815-4DF4-92A5-47ABADC9E014}" type="parTrans" cxnId="{1F2203AF-4044-4F51-860F-22577594B1BF}">
      <dgm:prSet/>
      <dgm:spPr/>
      <dgm:t>
        <a:bodyPr/>
        <a:lstStyle/>
        <a:p>
          <a:endParaRPr lang="cs-CZ"/>
        </a:p>
      </dgm:t>
    </dgm:pt>
    <dgm:pt modelId="{28612B5B-8693-411A-8F35-4B5E48039922}" type="sibTrans" cxnId="{1F2203AF-4044-4F51-860F-22577594B1BF}">
      <dgm:prSet/>
      <dgm:spPr/>
      <dgm:t>
        <a:bodyPr/>
        <a:lstStyle/>
        <a:p>
          <a:endParaRPr lang="cs-CZ"/>
        </a:p>
      </dgm:t>
    </dgm:pt>
    <dgm:pt modelId="{F44B71F7-5186-4CFE-A2E3-13A7C08F2FDF}">
      <dgm:prSet/>
      <dgm:spPr/>
      <dgm:t>
        <a:bodyPr/>
        <a:lstStyle/>
        <a:p>
          <a:r>
            <a:rPr lang="cs-CZ" b="0" dirty="0"/>
            <a:t>Zaměstnanec, který se </a:t>
          </a:r>
          <a:r>
            <a:rPr lang="cs-CZ" b="1" dirty="0"/>
            <a:t>uvede vlastní vinou do takového stavu, </a:t>
          </a:r>
          <a:r>
            <a:rPr lang="cs-CZ" b="0" dirty="0"/>
            <a:t>že není schopen ovládnout své jednání nebo posoudit jeho následky, je povinen nahradit škodu v tomto stavu způsobenou. </a:t>
          </a:r>
          <a:endParaRPr lang="cs-CZ" dirty="0"/>
        </a:p>
      </dgm:t>
    </dgm:pt>
    <dgm:pt modelId="{B6913F44-E38D-495F-BC35-883898DB7DDD}" type="parTrans" cxnId="{B2DE32DB-1124-4F15-B886-815ADAED2C97}">
      <dgm:prSet/>
      <dgm:spPr/>
      <dgm:t>
        <a:bodyPr/>
        <a:lstStyle/>
        <a:p>
          <a:endParaRPr lang="cs-CZ"/>
        </a:p>
      </dgm:t>
    </dgm:pt>
    <dgm:pt modelId="{6AC8BAA0-A1D1-4C01-B09A-D0EC47F1B9C3}" type="sibTrans" cxnId="{B2DE32DB-1124-4F15-B886-815ADAED2C97}">
      <dgm:prSet/>
      <dgm:spPr/>
      <dgm:t>
        <a:bodyPr/>
        <a:lstStyle/>
        <a:p>
          <a:endParaRPr lang="cs-CZ"/>
        </a:p>
      </dgm:t>
    </dgm:pt>
    <dgm:pt modelId="{1A991E7E-C57A-4CC4-AE45-48FA57F58878}">
      <dgm:prSet/>
      <dgm:spPr/>
      <dgm:t>
        <a:bodyPr/>
        <a:lstStyle/>
        <a:p>
          <a:r>
            <a:rPr lang="cs-CZ" b="0"/>
            <a:t>Škodu je povinen nahradit i zaměstnanec, který ji způsobil </a:t>
          </a:r>
          <a:r>
            <a:rPr lang="cs-CZ" b="1"/>
            <a:t>úmyslným jednáním proti dobrým mravům </a:t>
          </a:r>
          <a:r>
            <a:rPr lang="cs-CZ" b="0"/>
            <a:t>(nepoctivým, podvodným). </a:t>
          </a:r>
          <a:endParaRPr lang="cs-CZ"/>
        </a:p>
      </dgm:t>
    </dgm:pt>
    <dgm:pt modelId="{5DDBB044-0A49-434D-B8BC-34C4B14E5D30}" type="parTrans" cxnId="{F282253A-D903-4FEE-8F42-412033EFBE12}">
      <dgm:prSet/>
      <dgm:spPr/>
      <dgm:t>
        <a:bodyPr/>
        <a:lstStyle/>
        <a:p>
          <a:endParaRPr lang="cs-CZ"/>
        </a:p>
      </dgm:t>
    </dgm:pt>
    <dgm:pt modelId="{B8A4A0AA-7C95-44C5-B250-37A4C5300870}" type="sibTrans" cxnId="{F282253A-D903-4FEE-8F42-412033EFBE12}">
      <dgm:prSet/>
      <dgm:spPr/>
      <dgm:t>
        <a:bodyPr/>
        <a:lstStyle/>
        <a:p>
          <a:endParaRPr lang="cs-CZ"/>
        </a:p>
      </dgm:t>
    </dgm:pt>
    <dgm:pt modelId="{C1B20A90-DC67-46CC-A19F-F4983D454291}" type="pres">
      <dgm:prSet presAssocID="{B9604D8F-79F7-4DF8-B057-BE00FD1B87A4}" presName="linear" presStyleCnt="0">
        <dgm:presLayoutVars>
          <dgm:animLvl val="lvl"/>
          <dgm:resizeHandles val="exact"/>
        </dgm:presLayoutVars>
      </dgm:prSet>
      <dgm:spPr/>
    </dgm:pt>
    <dgm:pt modelId="{C898358A-48D1-4432-A1BA-E53A7B939389}" type="pres">
      <dgm:prSet presAssocID="{1E10797B-7675-44A2-8912-C6242F162A03}" presName="parentText" presStyleLbl="node1" presStyleIdx="0" presStyleCnt="3">
        <dgm:presLayoutVars>
          <dgm:chMax val="0"/>
          <dgm:bulletEnabled val="1"/>
        </dgm:presLayoutVars>
      </dgm:prSet>
      <dgm:spPr/>
    </dgm:pt>
    <dgm:pt modelId="{55F280D6-B81A-42A0-A021-E690054C2DA9}" type="pres">
      <dgm:prSet presAssocID="{28612B5B-8693-411A-8F35-4B5E48039922}" presName="spacer" presStyleCnt="0"/>
      <dgm:spPr/>
    </dgm:pt>
    <dgm:pt modelId="{388B6A0A-3392-418F-9619-1553C48E879B}" type="pres">
      <dgm:prSet presAssocID="{F44B71F7-5186-4CFE-A2E3-13A7C08F2FDF}" presName="parentText" presStyleLbl="node1" presStyleIdx="1" presStyleCnt="3">
        <dgm:presLayoutVars>
          <dgm:chMax val="0"/>
          <dgm:bulletEnabled val="1"/>
        </dgm:presLayoutVars>
      </dgm:prSet>
      <dgm:spPr/>
    </dgm:pt>
    <dgm:pt modelId="{EB6A1E03-F491-479C-8813-FDBE43208D71}" type="pres">
      <dgm:prSet presAssocID="{6AC8BAA0-A1D1-4C01-B09A-D0EC47F1B9C3}" presName="spacer" presStyleCnt="0"/>
      <dgm:spPr/>
    </dgm:pt>
    <dgm:pt modelId="{B7F9F021-1062-4700-AB41-075AC51DCD3B}" type="pres">
      <dgm:prSet presAssocID="{1A991E7E-C57A-4CC4-AE45-48FA57F58878}" presName="parentText" presStyleLbl="node1" presStyleIdx="2" presStyleCnt="3">
        <dgm:presLayoutVars>
          <dgm:chMax val="0"/>
          <dgm:bulletEnabled val="1"/>
        </dgm:presLayoutVars>
      </dgm:prSet>
      <dgm:spPr/>
    </dgm:pt>
  </dgm:ptLst>
  <dgm:cxnLst>
    <dgm:cxn modelId="{42889C26-CF4C-45D6-A906-31CE25C510F0}" type="presOf" srcId="{1A991E7E-C57A-4CC4-AE45-48FA57F58878}" destId="{B7F9F021-1062-4700-AB41-075AC51DCD3B}" srcOrd="0" destOrd="0" presId="urn:microsoft.com/office/officeart/2005/8/layout/vList2"/>
    <dgm:cxn modelId="{F89A5D29-9884-4D34-962D-794D4F8E995F}" type="presOf" srcId="{F44B71F7-5186-4CFE-A2E3-13A7C08F2FDF}" destId="{388B6A0A-3392-418F-9619-1553C48E879B}" srcOrd="0" destOrd="0" presId="urn:microsoft.com/office/officeart/2005/8/layout/vList2"/>
    <dgm:cxn modelId="{F282253A-D903-4FEE-8F42-412033EFBE12}" srcId="{B9604D8F-79F7-4DF8-B057-BE00FD1B87A4}" destId="{1A991E7E-C57A-4CC4-AE45-48FA57F58878}" srcOrd="2" destOrd="0" parTransId="{5DDBB044-0A49-434D-B8BC-34C4B14E5D30}" sibTransId="{B8A4A0AA-7C95-44C5-B250-37A4C5300870}"/>
    <dgm:cxn modelId="{57684E45-CF49-44B5-A20B-FD141A68F5C2}" type="presOf" srcId="{1E10797B-7675-44A2-8912-C6242F162A03}" destId="{C898358A-48D1-4432-A1BA-E53A7B939389}" srcOrd="0" destOrd="0" presId="urn:microsoft.com/office/officeart/2005/8/layout/vList2"/>
    <dgm:cxn modelId="{1F2203AF-4044-4F51-860F-22577594B1BF}" srcId="{B9604D8F-79F7-4DF8-B057-BE00FD1B87A4}" destId="{1E10797B-7675-44A2-8912-C6242F162A03}" srcOrd="0" destOrd="0" parTransId="{A78ABD29-5815-4DF4-92A5-47ABADC9E014}" sibTransId="{28612B5B-8693-411A-8F35-4B5E48039922}"/>
    <dgm:cxn modelId="{B2DE32DB-1124-4F15-B886-815ADAED2C97}" srcId="{B9604D8F-79F7-4DF8-B057-BE00FD1B87A4}" destId="{F44B71F7-5186-4CFE-A2E3-13A7C08F2FDF}" srcOrd="1" destOrd="0" parTransId="{B6913F44-E38D-495F-BC35-883898DB7DDD}" sibTransId="{6AC8BAA0-A1D1-4C01-B09A-D0EC47F1B9C3}"/>
    <dgm:cxn modelId="{C8F593F5-BE6F-446C-88F5-8FDE0D541922}" type="presOf" srcId="{B9604D8F-79F7-4DF8-B057-BE00FD1B87A4}" destId="{C1B20A90-DC67-46CC-A19F-F4983D454291}" srcOrd="0" destOrd="0" presId="urn:microsoft.com/office/officeart/2005/8/layout/vList2"/>
    <dgm:cxn modelId="{F51176D2-F076-4D80-8E01-849FD819FFFA}" type="presParOf" srcId="{C1B20A90-DC67-46CC-A19F-F4983D454291}" destId="{C898358A-48D1-4432-A1BA-E53A7B939389}" srcOrd="0" destOrd="0" presId="urn:microsoft.com/office/officeart/2005/8/layout/vList2"/>
    <dgm:cxn modelId="{18609F71-A3EA-4516-A598-767F489CA008}" type="presParOf" srcId="{C1B20A90-DC67-46CC-A19F-F4983D454291}" destId="{55F280D6-B81A-42A0-A021-E690054C2DA9}" srcOrd="1" destOrd="0" presId="urn:microsoft.com/office/officeart/2005/8/layout/vList2"/>
    <dgm:cxn modelId="{85F945D0-5C86-4ACB-A8CA-325F3D860745}" type="presParOf" srcId="{C1B20A90-DC67-46CC-A19F-F4983D454291}" destId="{388B6A0A-3392-418F-9619-1553C48E879B}" srcOrd="2" destOrd="0" presId="urn:microsoft.com/office/officeart/2005/8/layout/vList2"/>
    <dgm:cxn modelId="{7C9B9800-196B-4708-BC44-EBF0A887F3F3}" type="presParOf" srcId="{C1B20A90-DC67-46CC-A19F-F4983D454291}" destId="{EB6A1E03-F491-479C-8813-FDBE43208D71}" srcOrd="3" destOrd="0" presId="urn:microsoft.com/office/officeart/2005/8/layout/vList2"/>
    <dgm:cxn modelId="{2370AEF9-5F2D-4D21-AC66-F2DD68976654}" type="presParOf" srcId="{C1B20A90-DC67-46CC-A19F-F4983D454291}" destId="{B7F9F021-1062-4700-AB41-075AC51DCD3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CEF89D7F-BCC4-4CBA-B820-043B307E772C}"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FC8E19F8-ED7A-4339-B502-2C6A802A6710}">
      <dgm:prSet/>
      <dgm:spPr/>
      <dgm:t>
        <a:bodyPr/>
        <a:lstStyle/>
        <a:p>
          <a:r>
            <a:rPr lang="cs-CZ" b="0"/>
            <a:t>Na zaměstnanci, který </a:t>
          </a:r>
          <a:r>
            <a:rPr lang="cs-CZ" b="1"/>
            <a:t>vědomě</a:t>
          </a:r>
          <a:r>
            <a:rPr lang="cs-CZ" b="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a:p>
      </dgm:t>
    </dgm:pt>
    <dgm:pt modelId="{8B18BFCD-8995-408A-B7CC-E58DA199F29E}" type="parTrans" cxnId="{4F48DA64-43C6-4FD6-93E3-10F865BA7FB3}">
      <dgm:prSet/>
      <dgm:spPr/>
      <dgm:t>
        <a:bodyPr/>
        <a:lstStyle/>
        <a:p>
          <a:endParaRPr lang="cs-CZ"/>
        </a:p>
      </dgm:t>
    </dgm:pt>
    <dgm:pt modelId="{ED91F45C-627C-4137-8C3E-5F2490EE6B7E}" type="sibTrans" cxnId="{4F48DA64-43C6-4FD6-93E3-10F865BA7FB3}">
      <dgm:prSet/>
      <dgm:spPr/>
      <dgm:t>
        <a:bodyPr/>
        <a:lstStyle/>
        <a:p>
          <a:endParaRPr lang="cs-CZ"/>
        </a:p>
      </dgm:t>
    </dgm:pt>
    <dgm:pt modelId="{0603C5D3-FB58-4AA9-9549-0B6EA246739E}">
      <dgm:prSet/>
      <dgm:spPr/>
      <dgm:t>
        <a:bodyPr/>
        <a:lstStyle/>
        <a:p>
          <a:r>
            <a:rPr lang="cs-CZ" b="0"/>
            <a:t>Zaměstnanec </a:t>
          </a:r>
          <a:r>
            <a:rPr lang="cs-CZ" b="1"/>
            <a:t>není povinen nahradit škodu</a:t>
          </a:r>
          <a:r>
            <a:rPr lang="cs-CZ" b="0"/>
            <a:t>, kterou způsobil při odvracení škody hrozící zaměstnavateli nebo nebezpečí přímo hrozícího životu nebo zdraví, jestliže tento </a:t>
          </a:r>
          <a:r>
            <a:rPr lang="cs-CZ" b="1"/>
            <a:t>stav sám úmyslně nevyvolal </a:t>
          </a:r>
          <a:r>
            <a:rPr lang="cs-CZ" b="0"/>
            <a:t>a počínal si přitom způsobem přiměřeným okolnostem. </a:t>
          </a:r>
          <a:endParaRPr lang="cs-CZ"/>
        </a:p>
      </dgm:t>
    </dgm:pt>
    <dgm:pt modelId="{7E67E889-E4F9-47F7-9966-C4523F1F41A4}" type="parTrans" cxnId="{0ADFC572-F3C1-4A39-A473-EF6904C3BC02}">
      <dgm:prSet/>
      <dgm:spPr/>
      <dgm:t>
        <a:bodyPr/>
        <a:lstStyle/>
        <a:p>
          <a:endParaRPr lang="cs-CZ"/>
        </a:p>
      </dgm:t>
    </dgm:pt>
    <dgm:pt modelId="{11CEA41D-0B85-4B5F-BCA3-C0DEE50B1A8F}" type="sibTrans" cxnId="{0ADFC572-F3C1-4A39-A473-EF6904C3BC02}">
      <dgm:prSet/>
      <dgm:spPr/>
      <dgm:t>
        <a:bodyPr/>
        <a:lstStyle/>
        <a:p>
          <a:endParaRPr lang="cs-CZ"/>
        </a:p>
      </dgm:t>
    </dgm:pt>
    <dgm:pt modelId="{EE6ECCE7-4B2C-4182-AEC3-B1B33FCDCE47}">
      <dgm:prSet/>
      <dgm:spPr/>
      <dgm:t>
        <a:bodyPr/>
        <a:lstStyle/>
        <a:p>
          <a:r>
            <a:rPr lang="cs-CZ" b="0"/>
            <a:t>Při určení výše náhrady škody podle se přihlédne zejména k okolnostem, které bránily splnění povinnosti, a k významu škody pro zaměstnavatele. Výše náhrady škody však nesmí přesáhnout částku rovnající se </a:t>
          </a:r>
          <a:r>
            <a:rPr lang="cs-CZ" b="1"/>
            <a:t>trojnásobku </a:t>
          </a:r>
          <a:r>
            <a:rPr lang="cs-CZ" b="0"/>
            <a:t>průměrného měsíčního výdělku zaměstnance. </a:t>
          </a:r>
          <a:endParaRPr lang="cs-CZ"/>
        </a:p>
      </dgm:t>
    </dgm:pt>
    <dgm:pt modelId="{4AF1CBA4-AE0D-4174-8C3E-13D388A59703}" type="parTrans" cxnId="{464A7AB1-1A69-4862-8CDB-0F8D75E3BD7C}">
      <dgm:prSet/>
      <dgm:spPr/>
      <dgm:t>
        <a:bodyPr/>
        <a:lstStyle/>
        <a:p>
          <a:endParaRPr lang="cs-CZ"/>
        </a:p>
      </dgm:t>
    </dgm:pt>
    <dgm:pt modelId="{63088A5E-4FEC-40AD-A481-39C3471AB55B}" type="sibTrans" cxnId="{464A7AB1-1A69-4862-8CDB-0F8D75E3BD7C}">
      <dgm:prSet/>
      <dgm:spPr/>
      <dgm:t>
        <a:bodyPr/>
        <a:lstStyle/>
        <a:p>
          <a:endParaRPr lang="cs-CZ"/>
        </a:p>
      </dgm:t>
    </dgm:pt>
    <dgm:pt modelId="{D56AD379-2069-484B-9C49-CA1626834271}" type="pres">
      <dgm:prSet presAssocID="{CEF89D7F-BCC4-4CBA-B820-043B307E772C}" presName="linear" presStyleCnt="0">
        <dgm:presLayoutVars>
          <dgm:animLvl val="lvl"/>
          <dgm:resizeHandles val="exact"/>
        </dgm:presLayoutVars>
      </dgm:prSet>
      <dgm:spPr/>
    </dgm:pt>
    <dgm:pt modelId="{019C8D36-E1E5-48BC-B0BA-DCF684117F4B}" type="pres">
      <dgm:prSet presAssocID="{FC8E19F8-ED7A-4339-B502-2C6A802A6710}" presName="parentText" presStyleLbl="node1" presStyleIdx="0" presStyleCnt="3">
        <dgm:presLayoutVars>
          <dgm:chMax val="0"/>
          <dgm:bulletEnabled val="1"/>
        </dgm:presLayoutVars>
      </dgm:prSet>
      <dgm:spPr/>
    </dgm:pt>
    <dgm:pt modelId="{3C7C3689-5126-4882-AA3B-AEE0B9EABCA6}" type="pres">
      <dgm:prSet presAssocID="{ED91F45C-627C-4137-8C3E-5F2490EE6B7E}" presName="spacer" presStyleCnt="0"/>
      <dgm:spPr/>
    </dgm:pt>
    <dgm:pt modelId="{3FB8E945-7A77-4A29-95E1-D2075B95773D}" type="pres">
      <dgm:prSet presAssocID="{0603C5D3-FB58-4AA9-9549-0B6EA246739E}" presName="parentText" presStyleLbl="node1" presStyleIdx="1" presStyleCnt="3">
        <dgm:presLayoutVars>
          <dgm:chMax val="0"/>
          <dgm:bulletEnabled val="1"/>
        </dgm:presLayoutVars>
      </dgm:prSet>
      <dgm:spPr/>
    </dgm:pt>
    <dgm:pt modelId="{9CF68693-AA3B-437E-A052-DDDC9C77AAE1}" type="pres">
      <dgm:prSet presAssocID="{11CEA41D-0B85-4B5F-BCA3-C0DEE50B1A8F}" presName="spacer" presStyleCnt="0"/>
      <dgm:spPr/>
    </dgm:pt>
    <dgm:pt modelId="{9EE561E1-FE66-4681-9585-8415DF7C56BD}" type="pres">
      <dgm:prSet presAssocID="{EE6ECCE7-4B2C-4182-AEC3-B1B33FCDCE47}" presName="parentText" presStyleLbl="node1" presStyleIdx="2" presStyleCnt="3">
        <dgm:presLayoutVars>
          <dgm:chMax val="0"/>
          <dgm:bulletEnabled val="1"/>
        </dgm:presLayoutVars>
      </dgm:prSet>
      <dgm:spPr/>
    </dgm:pt>
  </dgm:ptLst>
  <dgm:cxnLst>
    <dgm:cxn modelId="{9B37B115-F0D1-457E-A418-18A227A88443}" type="presOf" srcId="{CEF89D7F-BCC4-4CBA-B820-043B307E772C}" destId="{D56AD379-2069-484B-9C49-CA1626834271}" srcOrd="0" destOrd="0" presId="urn:microsoft.com/office/officeart/2005/8/layout/vList2"/>
    <dgm:cxn modelId="{8489852A-BE31-4DBB-923E-FCE796C5D1D6}" type="presOf" srcId="{0603C5D3-FB58-4AA9-9549-0B6EA246739E}" destId="{3FB8E945-7A77-4A29-95E1-D2075B95773D}" srcOrd="0" destOrd="0" presId="urn:microsoft.com/office/officeart/2005/8/layout/vList2"/>
    <dgm:cxn modelId="{4F48DA64-43C6-4FD6-93E3-10F865BA7FB3}" srcId="{CEF89D7F-BCC4-4CBA-B820-043B307E772C}" destId="{FC8E19F8-ED7A-4339-B502-2C6A802A6710}" srcOrd="0" destOrd="0" parTransId="{8B18BFCD-8995-408A-B7CC-E58DA199F29E}" sibTransId="{ED91F45C-627C-4137-8C3E-5F2490EE6B7E}"/>
    <dgm:cxn modelId="{0ADFC572-F3C1-4A39-A473-EF6904C3BC02}" srcId="{CEF89D7F-BCC4-4CBA-B820-043B307E772C}" destId="{0603C5D3-FB58-4AA9-9549-0B6EA246739E}" srcOrd="1" destOrd="0" parTransId="{7E67E889-E4F9-47F7-9966-C4523F1F41A4}" sibTransId="{11CEA41D-0B85-4B5F-BCA3-C0DEE50B1A8F}"/>
    <dgm:cxn modelId="{56DC047E-8B91-4151-9ACF-D7ED7A7CD45B}" type="presOf" srcId="{EE6ECCE7-4B2C-4182-AEC3-B1B33FCDCE47}" destId="{9EE561E1-FE66-4681-9585-8415DF7C56BD}" srcOrd="0" destOrd="0" presId="urn:microsoft.com/office/officeart/2005/8/layout/vList2"/>
    <dgm:cxn modelId="{24E1A2A9-3A49-4035-8D0E-38E0096B2ACA}" type="presOf" srcId="{FC8E19F8-ED7A-4339-B502-2C6A802A6710}" destId="{019C8D36-E1E5-48BC-B0BA-DCF684117F4B}" srcOrd="0" destOrd="0" presId="urn:microsoft.com/office/officeart/2005/8/layout/vList2"/>
    <dgm:cxn modelId="{464A7AB1-1A69-4862-8CDB-0F8D75E3BD7C}" srcId="{CEF89D7F-BCC4-4CBA-B820-043B307E772C}" destId="{EE6ECCE7-4B2C-4182-AEC3-B1B33FCDCE47}" srcOrd="2" destOrd="0" parTransId="{4AF1CBA4-AE0D-4174-8C3E-13D388A59703}" sibTransId="{63088A5E-4FEC-40AD-A481-39C3471AB55B}"/>
    <dgm:cxn modelId="{29F44574-1D1F-4BA2-B977-E249887E4B46}" type="presParOf" srcId="{D56AD379-2069-484B-9C49-CA1626834271}" destId="{019C8D36-E1E5-48BC-B0BA-DCF684117F4B}" srcOrd="0" destOrd="0" presId="urn:microsoft.com/office/officeart/2005/8/layout/vList2"/>
    <dgm:cxn modelId="{4EC80211-0341-43A6-A1A5-7FEA52082433}" type="presParOf" srcId="{D56AD379-2069-484B-9C49-CA1626834271}" destId="{3C7C3689-5126-4882-AA3B-AEE0B9EABCA6}" srcOrd="1" destOrd="0" presId="urn:microsoft.com/office/officeart/2005/8/layout/vList2"/>
    <dgm:cxn modelId="{20754927-09DD-45E0-A5F3-3F2533419F5D}" type="presParOf" srcId="{D56AD379-2069-484B-9C49-CA1626834271}" destId="{3FB8E945-7A77-4A29-95E1-D2075B95773D}" srcOrd="2" destOrd="0" presId="urn:microsoft.com/office/officeart/2005/8/layout/vList2"/>
    <dgm:cxn modelId="{72730541-10F0-42F1-B6A9-3ECEC0C87218}" type="presParOf" srcId="{D56AD379-2069-484B-9C49-CA1626834271}" destId="{9CF68693-AA3B-437E-A052-DDDC9C77AAE1}" srcOrd="3" destOrd="0" presId="urn:microsoft.com/office/officeart/2005/8/layout/vList2"/>
    <dgm:cxn modelId="{07CCF2AD-605F-49E9-96ED-3C7EDF4C7504}" type="presParOf" srcId="{D56AD379-2069-484B-9C49-CA1626834271}" destId="{9EE561E1-FE66-4681-9585-8415DF7C56B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1B646385-2D73-4EF3-8AD1-7F3D24821A79}"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7620182B-7EE0-4434-BD33-73798EC0A964}">
      <dgm:prSet/>
      <dgm:spPr/>
      <dgm:t>
        <a:bodyPr/>
        <a:lstStyle/>
        <a:p>
          <a:r>
            <a:rPr lang="cs-CZ" b="0"/>
            <a:t>Dohoda o odpovědnosti k ochraně </a:t>
          </a:r>
          <a:r>
            <a:rPr lang="cs-CZ" b="1"/>
            <a:t>hodnot svěřených zaměstnanci k vyúčtování </a:t>
          </a:r>
          <a:endParaRPr lang="cs-CZ"/>
        </a:p>
      </dgm:t>
    </dgm:pt>
    <dgm:pt modelId="{FD4916C8-082B-490D-9FA8-0B0B0DD625AD}" type="parTrans" cxnId="{1B21CDD3-2025-49B0-98DC-3937199AD812}">
      <dgm:prSet/>
      <dgm:spPr/>
      <dgm:t>
        <a:bodyPr/>
        <a:lstStyle/>
        <a:p>
          <a:endParaRPr lang="cs-CZ"/>
        </a:p>
      </dgm:t>
    </dgm:pt>
    <dgm:pt modelId="{2A67F4EC-0C04-45F1-AAE3-D0923FE75FF6}" type="sibTrans" cxnId="{1B21CDD3-2025-49B0-98DC-3937199AD812}">
      <dgm:prSet/>
      <dgm:spPr/>
      <dgm:t>
        <a:bodyPr/>
        <a:lstStyle/>
        <a:p>
          <a:endParaRPr lang="cs-CZ"/>
        </a:p>
      </dgm:t>
    </dgm:pt>
    <dgm:pt modelId="{7077A038-A14F-4A0B-BCF0-3B7B0C6CBF3E}">
      <dgm:prSet/>
      <dgm:spPr/>
      <dgm:t>
        <a:bodyPr/>
        <a:lstStyle/>
        <a:p>
          <a:r>
            <a:rPr lang="cs-CZ" b="0" dirty="0"/>
            <a:t>hotovost, ceniny, zboží, zásoby materiálu nebo jiné hodnoty, které jsou předmětem obratu nebo oběhu</a:t>
          </a:r>
          <a:endParaRPr lang="cs-CZ" dirty="0"/>
        </a:p>
      </dgm:t>
    </dgm:pt>
    <dgm:pt modelId="{A0A21E44-77A3-47B1-8ED4-1FEB50BD2717}" type="parTrans" cxnId="{192454C2-15D7-442F-8ED2-1F52DBFD7F14}">
      <dgm:prSet/>
      <dgm:spPr/>
      <dgm:t>
        <a:bodyPr/>
        <a:lstStyle/>
        <a:p>
          <a:endParaRPr lang="cs-CZ"/>
        </a:p>
      </dgm:t>
    </dgm:pt>
    <dgm:pt modelId="{4008C42D-8A45-4257-A1BA-5FCD52CACFE3}" type="sibTrans" cxnId="{192454C2-15D7-442F-8ED2-1F52DBFD7F14}">
      <dgm:prSet/>
      <dgm:spPr/>
      <dgm:t>
        <a:bodyPr/>
        <a:lstStyle/>
        <a:p>
          <a:endParaRPr lang="cs-CZ"/>
        </a:p>
      </dgm:t>
    </dgm:pt>
    <dgm:pt modelId="{1FCB88EA-0C50-4255-825F-D9CDF01A2D8D}">
      <dgm:prSet/>
      <dgm:spPr/>
      <dgm:t>
        <a:bodyPr/>
        <a:lstStyle/>
        <a:p>
          <a:r>
            <a:rPr lang="cs-CZ" b="0"/>
            <a:t>Pouze písemně</a:t>
          </a:r>
          <a:endParaRPr lang="cs-CZ"/>
        </a:p>
      </dgm:t>
    </dgm:pt>
    <dgm:pt modelId="{33EE666B-1C5C-4D85-A5E2-AE5BD6718C0C}" type="parTrans" cxnId="{711C89CB-79FF-40BE-B4AD-05767BE1C811}">
      <dgm:prSet/>
      <dgm:spPr/>
      <dgm:t>
        <a:bodyPr/>
        <a:lstStyle/>
        <a:p>
          <a:endParaRPr lang="cs-CZ"/>
        </a:p>
      </dgm:t>
    </dgm:pt>
    <dgm:pt modelId="{4AAFE93B-5373-495B-87EF-56F8AD504240}" type="sibTrans" cxnId="{711C89CB-79FF-40BE-B4AD-05767BE1C811}">
      <dgm:prSet/>
      <dgm:spPr/>
      <dgm:t>
        <a:bodyPr/>
        <a:lstStyle/>
        <a:p>
          <a:endParaRPr lang="cs-CZ"/>
        </a:p>
      </dgm:t>
    </dgm:pt>
    <dgm:pt modelId="{0BBB00A5-9B6E-4FC0-A6E3-061B875095C3}">
      <dgm:prSet/>
      <dgm:spPr/>
      <dgm:t>
        <a:bodyPr/>
        <a:lstStyle/>
        <a:p>
          <a:r>
            <a:rPr lang="cs-CZ" b="0" dirty="0"/>
            <a:t>Možno uzavřít nejdříve v den kdy zaměstnanec dosáhne 18 let věku</a:t>
          </a:r>
          <a:endParaRPr lang="cs-CZ" dirty="0"/>
        </a:p>
      </dgm:t>
    </dgm:pt>
    <dgm:pt modelId="{4241D7FF-9CF2-4D06-8B19-ECE57FEC8BAD}" type="parTrans" cxnId="{785CD2D5-95D6-4D70-A120-CEF3307B7B60}">
      <dgm:prSet/>
      <dgm:spPr/>
      <dgm:t>
        <a:bodyPr/>
        <a:lstStyle/>
        <a:p>
          <a:endParaRPr lang="cs-CZ"/>
        </a:p>
      </dgm:t>
    </dgm:pt>
    <dgm:pt modelId="{D80989C8-2EBD-404D-84AF-924055DE714E}" type="sibTrans" cxnId="{785CD2D5-95D6-4D70-A120-CEF3307B7B60}">
      <dgm:prSet/>
      <dgm:spPr/>
      <dgm:t>
        <a:bodyPr/>
        <a:lstStyle/>
        <a:p>
          <a:endParaRPr lang="cs-CZ"/>
        </a:p>
      </dgm:t>
    </dgm:pt>
    <dgm:pt modelId="{02F131FD-41C0-4199-AD0E-5CCA6BB05DE2}">
      <dgm:prSet/>
      <dgm:spPr/>
      <dgm:t>
        <a:bodyPr/>
        <a:lstStyle/>
        <a:p>
          <a:r>
            <a:rPr lang="cs-CZ" b="0"/>
            <a:t>Zaměstnanec je povinen nahradit zaměstnavateli schodek vzniklý na svěřených hodnotách.</a:t>
          </a:r>
          <a:endParaRPr lang="cs-CZ"/>
        </a:p>
      </dgm:t>
    </dgm:pt>
    <dgm:pt modelId="{B4BE411E-F63B-43F7-B1D0-834CBA5E10F2}" type="parTrans" cxnId="{DFC09C85-1FAB-4317-BECF-C43FC453E0F9}">
      <dgm:prSet/>
      <dgm:spPr/>
      <dgm:t>
        <a:bodyPr/>
        <a:lstStyle/>
        <a:p>
          <a:endParaRPr lang="cs-CZ"/>
        </a:p>
      </dgm:t>
    </dgm:pt>
    <dgm:pt modelId="{91199913-5586-462E-B8BE-9056BC2D3B4D}" type="sibTrans" cxnId="{DFC09C85-1FAB-4317-BECF-C43FC453E0F9}">
      <dgm:prSet/>
      <dgm:spPr/>
      <dgm:t>
        <a:bodyPr/>
        <a:lstStyle/>
        <a:p>
          <a:endParaRPr lang="cs-CZ"/>
        </a:p>
      </dgm:t>
    </dgm:pt>
    <dgm:pt modelId="{C0693D1B-2288-4602-8EB8-A4DFCE6F42BC}">
      <dgm:prSet/>
      <dgm:spPr/>
      <dgm:t>
        <a:bodyPr/>
        <a:lstStyle/>
        <a:p>
          <a:r>
            <a:rPr lang="cs-CZ" b="1"/>
            <a:t>Možnost liberace </a:t>
          </a:r>
          <a:r>
            <a:rPr lang="cs-CZ" b="0"/>
            <a:t>- Zaměstnanec se zprostí povinnosti nahradit schodek </a:t>
          </a:r>
          <a:r>
            <a:rPr lang="cs-CZ" b="1"/>
            <a:t>zcela nebo zčásti</a:t>
          </a:r>
          <a:r>
            <a:rPr lang="cs-CZ" b="0"/>
            <a:t>, jestliže prokáže, že schodek vznikl zcela nebo zčásti bez jeho zavinění, zejména, že mu bylo zanedbáním povinnosti zaměstnavatele znemožněno se svěřenými hodnotami nakládat.</a:t>
          </a:r>
          <a:endParaRPr lang="cs-CZ"/>
        </a:p>
      </dgm:t>
    </dgm:pt>
    <dgm:pt modelId="{AEEEDF36-52DC-4E7D-AF3A-BE194B1454EC}" type="parTrans" cxnId="{EB021ACB-E46D-414F-B571-50F2A561F851}">
      <dgm:prSet/>
      <dgm:spPr/>
      <dgm:t>
        <a:bodyPr/>
        <a:lstStyle/>
        <a:p>
          <a:endParaRPr lang="cs-CZ"/>
        </a:p>
      </dgm:t>
    </dgm:pt>
    <dgm:pt modelId="{8770A21F-BF6B-4739-B899-8AA498E15EA0}" type="sibTrans" cxnId="{EB021ACB-E46D-414F-B571-50F2A561F851}">
      <dgm:prSet/>
      <dgm:spPr/>
      <dgm:t>
        <a:bodyPr/>
        <a:lstStyle/>
        <a:p>
          <a:endParaRPr lang="cs-CZ"/>
        </a:p>
      </dgm:t>
    </dgm:pt>
    <dgm:pt modelId="{A206860F-E573-4AF4-A7F5-57D34B0F0F47}" type="pres">
      <dgm:prSet presAssocID="{1B646385-2D73-4EF3-8AD1-7F3D24821A79}" presName="linear" presStyleCnt="0">
        <dgm:presLayoutVars>
          <dgm:animLvl val="lvl"/>
          <dgm:resizeHandles val="exact"/>
        </dgm:presLayoutVars>
      </dgm:prSet>
      <dgm:spPr/>
    </dgm:pt>
    <dgm:pt modelId="{89C30B66-0153-4C54-A8C8-FAB2F1C75152}" type="pres">
      <dgm:prSet presAssocID="{7620182B-7EE0-4434-BD33-73798EC0A964}" presName="parentText" presStyleLbl="node1" presStyleIdx="0" presStyleCnt="3">
        <dgm:presLayoutVars>
          <dgm:chMax val="0"/>
          <dgm:bulletEnabled val="1"/>
        </dgm:presLayoutVars>
      </dgm:prSet>
      <dgm:spPr/>
    </dgm:pt>
    <dgm:pt modelId="{53D082D2-AB7B-4CDE-BDF9-4A46D36F8539}" type="pres">
      <dgm:prSet presAssocID="{7620182B-7EE0-4434-BD33-73798EC0A964}" presName="childText" presStyleLbl="revTx" presStyleIdx="0" presStyleCnt="1">
        <dgm:presLayoutVars>
          <dgm:bulletEnabled val="1"/>
        </dgm:presLayoutVars>
      </dgm:prSet>
      <dgm:spPr/>
    </dgm:pt>
    <dgm:pt modelId="{63FC2210-AB7F-426A-BC0D-25AF1CE1E25F}" type="pres">
      <dgm:prSet presAssocID="{02F131FD-41C0-4199-AD0E-5CCA6BB05DE2}" presName="parentText" presStyleLbl="node1" presStyleIdx="1" presStyleCnt="3">
        <dgm:presLayoutVars>
          <dgm:chMax val="0"/>
          <dgm:bulletEnabled val="1"/>
        </dgm:presLayoutVars>
      </dgm:prSet>
      <dgm:spPr/>
    </dgm:pt>
    <dgm:pt modelId="{4B32B13A-2530-4193-8B47-D87F3F124B98}" type="pres">
      <dgm:prSet presAssocID="{91199913-5586-462E-B8BE-9056BC2D3B4D}" presName="spacer" presStyleCnt="0"/>
      <dgm:spPr/>
    </dgm:pt>
    <dgm:pt modelId="{704EA44D-FC50-406B-8638-279C7A782B3E}" type="pres">
      <dgm:prSet presAssocID="{C0693D1B-2288-4602-8EB8-A4DFCE6F42BC}" presName="parentText" presStyleLbl="node1" presStyleIdx="2" presStyleCnt="3">
        <dgm:presLayoutVars>
          <dgm:chMax val="0"/>
          <dgm:bulletEnabled val="1"/>
        </dgm:presLayoutVars>
      </dgm:prSet>
      <dgm:spPr/>
    </dgm:pt>
  </dgm:ptLst>
  <dgm:cxnLst>
    <dgm:cxn modelId="{3F780406-A960-41F2-8F7D-E2D0292B99BD}" type="presOf" srcId="{1FCB88EA-0C50-4255-825F-D9CDF01A2D8D}" destId="{53D082D2-AB7B-4CDE-BDF9-4A46D36F8539}" srcOrd="0" destOrd="1" presId="urn:microsoft.com/office/officeart/2005/8/layout/vList2"/>
    <dgm:cxn modelId="{34C3BF0C-DFED-43A1-9FA4-5E349D1D7AEF}" type="presOf" srcId="{7620182B-7EE0-4434-BD33-73798EC0A964}" destId="{89C30B66-0153-4C54-A8C8-FAB2F1C75152}" srcOrd="0" destOrd="0" presId="urn:microsoft.com/office/officeart/2005/8/layout/vList2"/>
    <dgm:cxn modelId="{7703031F-721A-455E-9130-7A66041F1372}" type="presOf" srcId="{02F131FD-41C0-4199-AD0E-5CCA6BB05DE2}" destId="{63FC2210-AB7F-426A-BC0D-25AF1CE1E25F}" srcOrd="0" destOrd="0" presId="urn:microsoft.com/office/officeart/2005/8/layout/vList2"/>
    <dgm:cxn modelId="{AEFF0720-4FC8-4293-8249-C11E5836DADC}" type="presOf" srcId="{0BBB00A5-9B6E-4FC0-A6E3-061B875095C3}" destId="{53D082D2-AB7B-4CDE-BDF9-4A46D36F8539}" srcOrd="0" destOrd="2" presId="urn:microsoft.com/office/officeart/2005/8/layout/vList2"/>
    <dgm:cxn modelId="{D0B58743-C1B5-4A04-8CA7-08A6FCE97346}" type="presOf" srcId="{1B646385-2D73-4EF3-8AD1-7F3D24821A79}" destId="{A206860F-E573-4AF4-A7F5-57D34B0F0F47}" srcOrd="0" destOrd="0" presId="urn:microsoft.com/office/officeart/2005/8/layout/vList2"/>
    <dgm:cxn modelId="{DFC09C85-1FAB-4317-BECF-C43FC453E0F9}" srcId="{1B646385-2D73-4EF3-8AD1-7F3D24821A79}" destId="{02F131FD-41C0-4199-AD0E-5CCA6BB05DE2}" srcOrd="1" destOrd="0" parTransId="{B4BE411E-F63B-43F7-B1D0-834CBA5E10F2}" sibTransId="{91199913-5586-462E-B8BE-9056BC2D3B4D}"/>
    <dgm:cxn modelId="{C1A7C199-81DF-4804-8498-62A8DE399850}" type="presOf" srcId="{7077A038-A14F-4A0B-BCF0-3B7B0C6CBF3E}" destId="{53D082D2-AB7B-4CDE-BDF9-4A46D36F8539}" srcOrd="0" destOrd="0" presId="urn:microsoft.com/office/officeart/2005/8/layout/vList2"/>
    <dgm:cxn modelId="{3E0922BA-5440-4A94-BA92-63EAAF3C521B}" type="presOf" srcId="{C0693D1B-2288-4602-8EB8-A4DFCE6F42BC}" destId="{704EA44D-FC50-406B-8638-279C7A782B3E}" srcOrd="0" destOrd="0" presId="urn:microsoft.com/office/officeart/2005/8/layout/vList2"/>
    <dgm:cxn modelId="{192454C2-15D7-442F-8ED2-1F52DBFD7F14}" srcId="{7620182B-7EE0-4434-BD33-73798EC0A964}" destId="{7077A038-A14F-4A0B-BCF0-3B7B0C6CBF3E}" srcOrd="0" destOrd="0" parTransId="{A0A21E44-77A3-47B1-8ED4-1FEB50BD2717}" sibTransId="{4008C42D-8A45-4257-A1BA-5FCD52CACFE3}"/>
    <dgm:cxn modelId="{EB021ACB-E46D-414F-B571-50F2A561F851}" srcId="{1B646385-2D73-4EF3-8AD1-7F3D24821A79}" destId="{C0693D1B-2288-4602-8EB8-A4DFCE6F42BC}" srcOrd="2" destOrd="0" parTransId="{AEEEDF36-52DC-4E7D-AF3A-BE194B1454EC}" sibTransId="{8770A21F-BF6B-4739-B899-8AA498E15EA0}"/>
    <dgm:cxn modelId="{711C89CB-79FF-40BE-B4AD-05767BE1C811}" srcId="{7620182B-7EE0-4434-BD33-73798EC0A964}" destId="{1FCB88EA-0C50-4255-825F-D9CDF01A2D8D}" srcOrd="1" destOrd="0" parTransId="{33EE666B-1C5C-4D85-A5E2-AE5BD6718C0C}" sibTransId="{4AAFE93B-5373-495B-87EF-56F8AD504240}"/>
    <dgm:cxn modelId="{1B21CDD3-2025-49B0-98DC-3937199AD812}" srcId="{1B646385-2D73-4EF3-8AD1-7F3D24821A79}" destId="{7620182B-7EE0-4434-BD33-73798EC0A964}" srcOrd="0" destOrd="0" parTransId="{FD4916C8-082B-490D-9FA8-0B0B0DD625AD}" sibTransId="{2A67F4EC-0C04-45F1-AAE3-D0923FE75FF6}"/>
    <dgm:cxn modelId="{785CD2D5-95D6-4D70-A120-CEF3307B7B60}" srcId="{7620182B-7EE0-4434-BD33-73798EC0A964}" destId="{0BBB00A5-9B6E-4FC0-A6E3-061B875095C3}" srcOrd="2" destOrd="0" parTransId="{4241D7FF-9CF2-4D06-8B19-ECE57FEC8BAD}" sibTransId="{D80989C8-2EBD-404D-84AF-924055DE714E}"/>
    <dgm:cxn modelId="{2BEE9895-F1E9-4265-AB63-91331EB8E37C}" type="presParOf" srcId="{A206860F-E573-4AF4-A7F5-57D34B0F0F47}" destId="{89C30B66-0153-4C54-A8C8-FAB2F1C75152}" srcOrd="0" destOrd="0" presId="urn:microsoft.com/office/officeart/2005/8/layout/vList2"/>
    <dgm:cxn modelId="{0E75177A-D150-4C84-A00F-27A9FD1F444A}" type="presParOf" srcId="{A206860F-E573-4AF4-A7F5-57D34B0F0F47}" destId="{53D082D2-AB7B-4CDE-BDF9-4A46D36F8539}" srcOrd="1" destOrd="0" presId="urn:microsoft.com/office/officeart/2005/8/layout/vList2"/>
    <dgm:cxn modelId="{580F1750-9F50-4345-8507-698B047112B5}" type="presParOf" srcId="{A206860F-E573-4AF4-A7F5-57D34B0F0F47}" destId="{63FC2210-AB7F-426A-BC0D-25AF1CE1E25F}" srcOrd="2" destOrd="0" presId="urn:microsoft.com/office/officeart/2005/8/layout/vList2"/>
    <dgm:cxn modelId="{6B320A55-1918-481A-821C-A07B16995CE6}" type="presParOf" srcId="{A206860F-E573-4AF4-A7F5-57D34B0F0F47}" destId="{4B32B13A-2530-4193-8B47-D87F3F124B98}" srcOrd="3" destOrd="0" presId="urn:microsoft.com/office/officeart/2005/8/layout/vList2"/>
    <dgm:cxn modelId="{F7737143-56BE-4B87-8DEE-CADBC7B6A25C}" type="presParOf" srcId="{A206860F-E573-4AF4-A7F5-57D34B0F0F47}" destId="{704EA44D-FC50-406B-8638-279C7A782B3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4FA824DF-0081-4E6B-86D9-B08E16F01735}"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60CA86F0-B415-4071-932C-DB6C73DA480B}">
      <dgm:prSet/>
      <dgm:spPr/>
      <dgm:t>
        <a:bodyPr/>
        <a:lstStyle/>
        <a:p>
          <a:r>
            <a:rPr lang="cs-CZ" b="0"/>
            <a:t>Zaměstnanec je povinen nahradit škodu způsobenou ztrátou nástrojů, ochranných pracovních prostředků a jiných podobných věcí, které mu </a:t>
          </a:r>
          <a:r>
            <a:rPr lang="cs-CZ" b="1"/>
            <a:t>zaměstnavatel svěřil na písemné potvrzení</a:t>
          </a:r>
          <a:r>
            <a:rPr lang="cs-CZ" b="0"/>
            <a:t>. </a:t>
          </a:r>
          <a:endParaRPr lang="cs-CZ"/>
        </a:p>
      </dgm:t>
    </dgm:pt>
    <dgm:pt modelId="{460F63BA-BC23-464F-8046-DD2101457F66}" type="parTrans" cxnId="{FDFDBE90-B5D7-4BCD-A302-DF68C9781A85}">
      <dgm:prSet/>
      <dgm:spPr/>
      <dgm:t>
        <a:bodyPr/>
        <a:lstStyle/>
        <a:p>
          <a:endParaRPr lang="cs-CZ"/>
        </a:p>
      </dgm:t>
    </dgm:pt>
    <dgm:pt modelId="{C5024FC3-F73D-468D-90DD-8ADF81C9C144}" type="sibTrans" cxnId="{FDFDBE90-B5D7-4BCD-A302-DF68C9781A85}">
      <dgm:prSet/>
      <dgm:spPr/>
      <dgm:t>
        <a:bodyPr/>
        <a:lstStyle/>
        <a:p>
          <a:endParaRPr lang="cs-CZ"/>
        </a:p>
      </dgm:t>
    </dgm:pt>
    <dgm:pt modelId="{05AF745C-CCBD-4D5D-B8A8-E8ACA1919A7B}">
      <dgm:prSet/>
      <dgm:spPr/>
      <dgm:t>
        <a:bodyPr/>
        <a:lstStyle/>
        <a:p>
          <a:r>
            <a:rPr lang="cs-CZ" b="0" dirty="0"/>
            <a:t>Věc, jejíž cena přesahuje 50.000,- Kč, smí být zaměstnanci svěřena jen na základě </a:t>
          </a:r>
          <a:r>
            <a:rPr lang="cs-CZ" b="1" dirty="0"/>
            <a:t>dohody o odpovědnosti za ztrátu svěřených věcí</a:t>
          </a:r>
          <a:r>
            <a:rPr lang="cs-CZ" b="0" dirty="0"/>
            <a:t>. </a:t>
          </a:r>
          <a:endParaRPr lang="cs-CZ" dirty="0"/>
        </a:p>
      </dgm:t>
    </dgm:pt>
    <dgm:pt modelId="{402AE887-C86B-440B-B4E2-86610320B81B}" type="parTrans" cxnId="{4ADA1263-1239-438A-8140-94830D3E9CB5}">
      <dgm:prSet/>
      <dgm:spPr/>
      <dgm:t>
        <a:bodyPr/>
        <a:lstStyle/>
        <a:p>
          <a:endParaRPr lang="cs-CZ"/>
        </a:p>
      </dgm:t>
    </dgm:pt>
    <dgm:pt modelId="{27F7BA6C-A518-462E-AF7A-4051CAF8E817}" type="sibTrans" cxnId="{4ADA1263-1239-438A-8140-94830D3E9CB5}">
      <dgm:prSet/>
      <dgm:spPr/>
      <dgm:t>
        <a:bodyPr/>
        <a:lstStyle/>
        <a:p>
          <a:endParaRPr lang="cs-CZ"/>
        </a:p>
      </dgm:t>
    </dgm:pt>
    <dgm:pt modelId="{4132B88C-98BB-4730-9CFE-3C5A49E1B280}">
      <dgm:prSet/>
      <dgm:spPr/>
      <dgm:t>
        <a:bodyPr/>
        <a:lstStyle/>
        <a:p>
          <a:r>
            <a:rPr lang="cs-CZ" b="0"/>
            <a:t>Pouze písemně</a:t>
          </a:r>
          <a:endParaRPr lang="cs-CZ"/>
        </a:p>
      </dgm:t>
    </dgm:pt>
    <dgm:pt modelId="{2A9B8ED7-58DA-42DB-96BB-D083706472F7}" type="parTrans" cxnId="{4D086DD8-B665-4EB1-B9FC-1FD680E2F739}">
      <dgm:prSet/>
      <dgm:spPr/>
      <dgm:t>
        <a:bodyPr/>
        <a:lstStyle/>
        <a:p>
          <a:endParaRPr lang="cs-CZ"/>
        </a:p>
      </dgm:t>
    </dgm:pt>
    <dgm:pt modelId="{42E11C7E-0845-4831-A119-F8F1B701137E}" type="sibTrans" cxnId="{4D086DD8-B665-4EB1-B9FC-1FD680E2F739}">
      <dgm:prSet/>
      <dgm:spPr/>
      <dgm:t>
        <a:bodyPr/>
        <a:lstStyle/>
        <a:p>
          <a:endParaRPr lang="cs-CZ"/>
        </a:p>
      </dgm:t>
    </dgm:pt>
    <dgm:pt modelId="{765932A4-CE61-4E0E-9BDC-296EEAFE0CAF}">
      <dgm:prSet/>
      <dgm:spPr/>
      <dgm:t>
        <a:bodyPr/>
        <a:lstStyle/>
        <a:p>
          <a:r>
            <a:rPr lang="cs-CZ" b="0" dirty="0"/>
            <a:t>Nejdříve v den kdy zaměstnanec dosáhne 18 let věku</a:t>
          </a:r>
          <a:endParaRPr lang="cs-CZ" dirty="0"/>
        </a:p>
      </dgm:t>
    </dgm:pt>
    <dgm:pt modelId="{C690A590-125B-4C7C-B827-2A375CFA7EDF}" type="parTrans" cxnId="{14E35333-54D3-40AE-9B7A-A3C0BA6FEE25}">
      <dgm:prSet/>
      <dgm:spPr/>
      <dgm:t>
        <a:bodyPr/>
        <a:lstStyle/>
        <a:p>
          <a:endParaRPr lang="cs-CZ"/>
        </a:p>
      </dgm:t>
    </dgm:pt>
    <dgm:pt modelId="{9A07DBD8-FB29-4699-8A4B-4F33DD778F18}" type="sibTrans" cxnId="{14E35333-54D3-40AE-9B7A-A3C0BA6FEE25}">
      <dgm:prSet/>
      <dgm:spPr/>
      <dgm:t>
        <a:bodyPr/>
        <a:lstStyle/>
        <a:p>
          <a:endParaRPr lang="cs-CZ"/>
        </a:p>
      </dgm:t>
    </dgm:pt>
    <dgm:pt modelId="{76FF22DC-D393-4212-914E-D720F6345E8C}">
      <dgm:prSet/>
      <dgm:spPr/>
      <dgm:t>
        <a:bodyPr/>
        <a:lstStyle/>
        <a:p>
          <a:r>
            <a:rPr lang="cs-CZ" b="1"/>
            <a:t>Možnost liberace </a:t>
          </a:r>
          <a:r>
            <a:rPr lang="cs-CZ" b="0"/>
            <a:t>- Zaměstnanec se zprostí povinnosti nahradit ztrátu zcela nebo zčásti, jestliže prokáže, že ztráta vznikla zcela nebo zčásti bez jeho zavinění. </a:t>
          </a:r>
          <a:endParaRPr lang="cs-CZ"/>
        </a:p>
      </dgm:t>
    </dgm:pt>
    <dgm:pt modelId="{6455FF00-E862-4AAB-84B7-CE7F185F2636}" type="parTrans" cxnId="{4EE01C25-0D26-474D-9897-C81D102F77B7}">
      <dgm:prSet/>
      <dgm:spPr/>
      <dgm:t>
        <a:bodyPr/>
        <a:lstStyle/>
        <a:p>
          <a:endParaRPr lang="cs-CZ"/>
        </a:p>
      </dgm:t>
    </dgm:pt>
    <dgm:pt modelId="{5DB63E26-EBAA-47CF-B8ED-F3356CF5564E}" type="sibTrans" cxnId="{4EE01C25-0D26-474D-9897-C81D102F77B7}">
      <dgm:prSet/>
      <dgm:spPr/>
      <dgm:t>
        <a:bodyPr/>
        <a:lstStyle/>
        <a:p>
          <a:endParaRPr lang="cs-CZ"/>
        </a:p>
      </dgm:t>
    </dgm:pt>
    <dgm:pt modelId="{762CE5B5-B384-42D3-8F11-7DACF46E9D9B}" type="pres">
      <dgm:prSet presAssocID="{4FA824DF-0081-4E6B-86D9-B08E16F01735}" presName="linear" presStyleCnt="0">
        <dgm:presLayoutVars>
          <dgm:animLvl val="lvl"/>
          <dgm:resizeHandles val="exact"/>
        </dgm:presLayoutVars>
      </dgm:prSet>
      <dgm:spPr/>
    </dgm:pt>
    <dgm:pt modelId="{4AC2E090-2DF2-4B85-9960-BE242ABAEB60}" type="pres">
      <dgm:prSet presAssocID="{60CA86F0-B415-4071-932C-DB6C73DA480B}" presName="parentText" presStyleLbl="node1" presStyleIdx="0" presStyleCnt="3">
        <dgm:presLayoutVars>
          <dgm:chMax val="0"/>
          <dgm:bulletEnabled val="1"/>
        </dgm:presLayoutVars>
      </dgm:prSet>
      <dgm:spPr/>
    </dgm:pt>
    <dgm:pt modelId="{20CE1BA0-1F06-40B8-A1F1-F84DEACC16BB}" type="pres">
      <dgm:prSet presAssocID="{C5024FC3-F73D-468D-90DD-8ADF81C9C144}" presName="spacer" presStyleCnt="0"/>
      <dgm:spPr/>
    </dgm:pt>
    <dgm:pt modelId="{4816ECCF-7A14-4409-922F-185404FB9363}" type="pres">
      <dgm:prSet presAssocID="{05AF745C-CCBD-4D5D-B8A8-E8ACA1919A7B}" presName="parentText" presStyleLbl="node1" presStyleIdx="1" presStyleCnt="3">
        <dgm:presLayoutVars>
          <dgm:chMax val="0"/>
          <dgm:bulletEnabled val="1"/>
        </dgm:presLayoutVars>
      </dgm:prSet>
      <dgm:spPr/>
    </dgm:pt>
    <dgm:pt modelId="{580595ED-3EBD-40BE-805E-8355E6BB59E4}" type="pres">
      <dgm:prSet presAssocID="{05AF745C-CCBD-4D5D-B8A8-E8ACA1919A7B}" presName="childText" presStyleLbl="revTx" presStyleIdx="0" presStyleCnt="1">
        <dgm:presLayoutVars>
          <dgm:bulletEnabled val="1"/>
        </dgm:presLayoutVars>
      </dgm:prSet>
      <dgm:spPr/>
    </dgm:pt>
    <dgm:pt modelId="{4548507D-6943-4241-9E0D-16BC3CAC5435}" type="pres">
      <dgm:prSet presAssocID="{76FF22DC-D393-4212-914E-D720F6345E8C}" presName="parentText" presStyleLbl="node1" presStyleIdx="2" presStyleCnt="3">
        <dgm:presLayoutVars>
          <dgm:chMax val="0"/>
          <dgm:bulletEnabled val="1"/>
        </dgm:presLayoutVars>
      </dgm:prSet>
      <dgm:spPr/>
    </dgm:pt>
  </dgm:ptLst>
  <dgm:cxnLst>
    <dgm:cxn modelId="{4EE01C25-0D26-474D-9897-C81D102F77B7}" srcId="{4FA824DF-0081-4E6B-86D9-B08E16F01735}" destId="{76FF22DC-D393-4212-914E-D720F6345E8C}" srcOrd="2" destOrd="0" parTransId="{6455FF00-E862-4AAB-84B7-CE7F185F2636}" sibTransId="{5DB63E26-EBAA-47CF-B8ED-F3356CF5564E}"/>
    <dgm:cxn modelId="{14E35333-54D3-40AE-9B7A-A3C0BA6FEE25}" srcId="{05AF745C-CCBD-4D5D-B8A8-E8ACA1919A7B}" destId="{765932A4-CE61-4E0E-9BDC-296EEAFE0CAF}" srcOrd="1" destOrd="0" parTransId="{C690A590-125B-4C7C-B827-2A375CFA7EDF}" sibTransId="{9A07DBD8-FB29-4699-8A4B-4F33DD778F18}"/>
    <dgm:cxn modelId="{3DD0FC60-5ECA-417A-9260-C14E9749A488}" type="presOf" srcId="{4FA824DF-0081-4E6B-86D9-B08E16F01735}" destId="{762CE5B5-B384-42D3-8F11-7DACF46E9D9B}" srcOrd="0" destOrd="0" presId="urn:microsoft.com/office/officeart/2005/8/layout/vList2"/>
    <dgm:cxn modelId="{4ADA1263-1239-438A-8140-94830D3E9CB5}" srcId="{4FA824DF-0081-4E6B-86D9-B08E16F01735}" destId="{05AF745C-CCBD-4D5D-B8A8-E8ACA1919A7B}" srcOrd="1" destOrd="0" parTransId="{402AE887-C86B-440B-B4E2-86610320B81B}" sibTransId="{27F7BA6C-A518-462E-AF7A-4051CAF8E817}"/>
    <dgm:cxn modelId="{FDFDBE90-B5D7-4BCD-A302-DF68C9781A85}" srcId="{4FA824DF-0081-4E6B-86D9-B08E16F01735}" destId="{60CA86F0-B415-4071-932C-DB6C73DA480B}" srcOrd="0" destOrd="0" parTransId="{460F63BA-BC23-464F-8046-DD2101457F66}" sibTransId="{C5024FC3-F73D-468D-90DD-8ADF81C9C144}"/>
    <dgm:cxn modelId="{544218B8-D0FB-4A5C-A3DE-A99BCB5D5F5D}" type="presOf" srcId="{765932A4-CE61-4E0E-9BDC-296EEAFE0CAF}" destId="{580595ED-3EBD-40BE-805E-8355E6BB59E4}" srcOrd="0" destOrd="1" presId="urn:microsoft.com/office/officeart/2005/8/layout/vList2"/>
    <dgm:cxn modelId="{7CA856C2-9880-46E1-8F80-48F7522242BB}" type="presOf" srcId="{76FF22DC-D393-4212-914E-D720F6345E8C}" destId="{4548507D-6943-4241-9E0D-16BC3CAC5435}" srcOrd="0" destOrd="0" presId="urn:microsoft.com/office/officeart/2005/8/layout/vList2"/>
    <dgm:cxn modelId="{F023BFD7-73CB-418B-9FD2-DDC58A8DD236}" type="presOf" srcId="{4132B88C-98BB-4730-9CFE-3C5A49E1B280}" destId="{580595ED-3EBD-40BE-805E-8355E6BB59E4}" srcOrd="0" destOrd="0" presId="urn:microsoft.com/office/officeart/2005/8/layout/vList2"/>
    <dgm:cxn modelId="{4D086DD8-B665-4EB1-B9FC-1FD680E2F739}" srcId="{05AF745C-CCBD-4D5D-B8A8-E8ACA1919A7B}" destId="{4132B88C-98BB-4730-9CFE-3C5A49E1B280}" srcOrd="0" destOrd="0" parTransId="{2A9B8ED7-58DA-42DB-96BB-D083706472F7}" sibTransId="{42E11C7E-0845-4831-A119-F8F1B701137E}"/>
    <dgm:cxn modelId="{4F551BF9-AB7B-4270-A1E0-46ECE0FA3E5E}" type="presOf" srcId="{05AF745C-CCBD-4D5D-B8A8-E8ACA1919A7B}" destId="{4816ECCF-7A14-4409-922F-185404FB9363}" srcOrd="0" destOrd="0" presId="urn:microsoft.com/office/officeart/2005/8/layout/vList2"/>
    <dgm:cxn modelId="{9DC7ADFA-C9FE-4AA7-9681-1789287701E1}" type="presOf" srcId="{60CA86F0-B415-4071-932C-DB6C73DA480B}" destId="{4AC2E090-2DF2-4B85-9960-BE242ABAEB60}" srcOrd="0" destOrd="0" presId="urn:microsoft.com/office/officeart/2005/8/layout/vList2"/>
    <dgm:cxn modelId="{1BE9BC94-9441-4DD9-A3F7-D15C6A1156B2}" type="presParOf" srcId="{762CE5B5-B384-42D3-8F11-7DACF46E9D9B}" destId="{4AC2E090-2DF2-4B85-9960-BE242ABAEB60}" srcOrd="0" destOrd="0" presId="urn:microsoft.com/office/officeart/2005/8/layout/vList2"/>
    <dgm:cxn modelId="{82763135-82B1-4A6A-95E8-2B72BC973CC8}" type="presParOf" srcId="{762CE5B5-B384-42D3-8F11-7DACF46E9D9B}" destId="{20CE1BA0-1F06-40B8-A1F1-F84DEACC16BB}" srcOrd="1" destOrd="0" presId="urn:microsoft.com/office/officeart/2005/8/layout/vList2"/>
    <dgm:cxn modelId="{66C08BC9-8F33-4317-8B87-2E51DD6B0749}" type="presParOf" srcId="{762CE5B5-B384-42D3-8F11-7DACF46E9D9B}" destId="{4816ECCF-7A14-4409-922F-185404FB9363}" srcOrd="2" destOrd="0" presId="urn:microsoft.com/office/officeart/2005/8/layout/vList2"/>
    <dgm:cxn modelId="{A86FBCDD-E759-4F53-9007-4C25C6A523F9}" type="presParOf" srcId="{762CE5B5-B384-42D3-8F11-7DACF46E9D9B}" destId="{580595ED-3EBD-40BE-805E-8355E6BB59E4}" srcOrd="3" destOrd="0" presId="urn:microsoft.com/office/officeart/2005/8/layout/vList2"/>
    <dgm:cxn modelId="{72EBC7B1-59F2-41C8-975E-EA2141DDB4AA}" type="presParOf" srcId="{762CE5B5-B384-42D3-8F11-7DACF46E9D9B}" destId="{4548507D-6943-4241-9E0D-16BC3CAC54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1C8B4BB7-B443-4678-8D84-8D8C0F220BE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0CD90F27-6A20-4A51-9C7F-EB5DF8026EFC}">
      <dgm:prSet/>
      <dgm:spPr/>
      <dgm:t>
        <a:bodyPr/>
        <a:lstStyle/>
        <a:p>
          <a:r>
            <a:rPr lang="cs-CZ" b="0" dirty="0"/>
            <a:t>Zaměstnanec, který má povinnost nahradit škodu vzniklou schodkem na svěřených hodnotách nebo způsobenou ztrátou svěřených věcí, je povinen nahradit tuto škodu </a:t>
          </a:r>
          <a:r>
            <a:rPr lang="cs-CZ" b="1" dirty="0"/>
            <a:t>v plné výši</a:t>
          </a:r>
          <a:r>
            <a:rPr lang="cs-CZ" b="0" dirty="0"/>
            <a:t>.</a:t>
          </a:r>
          <a:endParaRPr lang="cs-CZ" dirty="0"/>
        </a:p>
      </dgm:t>
    </dgm:pt>
    <dgm:pt modelId="{1B80EDF8-6A26-4344-A90F-CB4572025942}" type="parTrans" cxnId="{FD9263DC-6152-483D-B2F7-EC51883E8BA6}">
      <dgm:prSet/>
      <dgm:spPr/>
      <dgm:t>
        <a:bodyPr/>
        <a:lstStyle/>
        <a:p>
          <a:endParaRPr lang="cs-CZ"/>
        </a:p>
      </dgm:t>
    </dgm:pt>
    <dgm:pt modelId="{0DB289B8-F5E0-4C9C-9537-65C6E6B9166A}" type="sibTrans" cxnId="{FD9263DC-6152-483D-B2F7-EC51883E8BA6}">
      <dgm:prSet/>
      <dgm:spPr/>
      <dgm:t>
        <a:bodyPr/>
        <a:lstStyle/>
        <a:p>
          <a:endParaRPr lang="cs-CZ"/>
        </a:p>
      </dgm:t>
    </dgm:pt>
    <dgm:pt modelId="{5A8D5D42-C52B-43A5-A6BA-D0C1E1530A47}">
      <dgm:prSet/>
      <dgm:spPr/>
      <dgm:t>
        <a:bodyPr/>
        <a:lstStyle/>
        <a:p>
          <a:r>
            <a:rPr lang="cs-CZ" b="0"/>
            <a:t>Je-li k náhradě schodku </a:t>
          </a:r>
          <a:r>
            <a:rPr lang="cs-CZ" b="1"/>
            <a:t>společně zavázáno více zaměstnanců</a:t>
          </a:r>
          <a:r>
            <a:rPr lang="cs-CZ" b="0"/>
            <a:t>, určí se jednotlivým zaměstnancům podíl náhrady podle </a:t>
          </a:r>
          <a:r>
            <a:rPr lang="cs-CZ" b="1"/>
            <a:t>poměru jejich dosažených hrubých výdělků</a:t>
          </a:r>
          <a:r>
            <a:rPr lang="cs-CZ" b="0"/>
            <a:t>, přičemž výdělek jejich vedoucího a jeho zástupce se započítává ve dvojnásobné výši. </a:t>
          </a:r>
          <a:endParaRPr lang="cs-CZ"/>
        </a:p>
      </dgm:t>
    </dgm:pt>
    <dgm:pt modelId="{404A9C48-7F68-49E0-BFE2-E9D6CF4346CA}" type="parTrans" cxnId="{14E219DC-12B1-401C-9B51-798C047F698C}">
      <dgm:prSet/>
      <dgm:spPr/>
      <dgm:t>
        <a:bodyPr/>
        <a:lstStyle/>
        <a:p>
          <a:endParaRPr lang="cs-CZ"/>
        </a:p>
      </dgm:t>
    </dgm:pt>
    <dgm:pt modelId="{6352BF07-FB5B-4964-B362-35FEB1CD932A}" type="sibTrans" cxnId="{14E219DC-12B1-401C-9B51-798C047F698C}">
      <dgm:prSet/>
      <dgm:spPr/>
      <dgm:t>
        <a:bodyPr/>
        <a:lstStyle/>
        <a:p>
          <a:endParaRPr lang="cs-CZ"/>
        </a:p>
      </dgm:t>
    </dgm:pt>
    <dgm:pt modelId="{587C14E3-300F-4130-B621-DA55FA57FBB0}" type="pres">
      <dgm:prSet presAssocID="{1C8B4BB7-B443-4678-8D84-8D8C0F220BEE}" presName="linear" presStyleCnt="0">
        <dgm:presLayoutVars>
          <dgm:animLvl val="lvl"/>
          <dgm:resizeHandles val="exact"/>
        </dgm:presLayoutVars>
      </dgm:prSet>
      <dgm:spPr/>
    </dgm:pt>
    <dgm:pt modelId="{662ED4BD-99B8-4A84-A8A5-7225265B5502}" type="pres">
      <dgm:prSet presAssocID="{0CD90F27-6A20-4A51-9C7F-EB5DF8026EFC}" presName="parentText" presStyleLbl="node1" presStyleIdx="0" presStyleCnt="2">
        <dgm:presLayoutVars>
          <dgm:chMax val="0"/>
          <dgm:bulletEnabled val="1"/>
        </dgm:presLayoutVars>
      </dgm:prSet>
      <dgm:spPr/>
    </dgm:pt>
    <dgm:pt modelId="{FD874EB4-AA3F-493F-9042-BC297203DA2F}" type="pres">
      <dgm:prSet presAssocID="{0DB289B8-F5E0-4C9C-9537-65C6E6B9166A}" presName="spacer" presStyleCnt="0"/>
      <dgm:spPr/>
    </dgm:pt>
    <dgm:pt modelId="{ECD38147-FDCA-4FC3-B4DE-F8EDFAF35903}" type="pres">
      <dgm:prSet presAssocID="{5A8D5D42-C52B-43A5-A6BA-D0C1E1530A47}" presName="parentText" presStyleLbl="node1" presStyleIdx="1" presStyleCnt="2">
        <dgm:presLayoutVars>
          <dgm:chMax val="0"/>
          <dgm:bulletEnabled val="1"/>
        </dgm:presLayoutVars>
      </dgm:prSet>
      <dgm:spPr/>
    </dgm:pt>
  </dgm:ptLst>
  <dgm:cxnLst>
    <dgm:cxn modelId="{34B86212-1A61-4A68-B940-6F9B257A3320}" type="presOf" srcId="{0CD90F27-6A20-4A51-9C7F-EB5DF8026EFC}" destId="{662ED4BD-99B8-4A84-A8A5-7225265B5502}" srcOrd="0" destOrd="0" presId="urn:microsoft.com/office/officeart/2005/8/layout/vList2"/>
    <dgm:cxn modelId="{64F7C43B-D78D-4756-9ED4-ED3A30247E7B}" type="presOf" srcId="{5A8D5D42-C52B-43A5-A6BA-D0C1E1530A47}" destId="{ECD38147-FDCA-4FC3-B4DE-F8EDFAF35903}" srcOrd="0" destOrd="0" presId="urn:microsoft.com/office/officeart/2005/8/layout/vList2"/>
    <dgm:cxn modelId="{1D02B38A-FCF0-40D9-8D37-27C061FB45AC}" type="presOf" srcId="{1C8B4BB7-B443-4678-8D84-8D8C0F220BEE}" destId="{587C14E3-300F-4130-B621-DA55FA57FBB0}" srcOrd="0" destOrd="0" presId="urn:microsoft.com/office/officeart/2005/8/layout/vList2"/>
    <dgm:cxn modelId="{14E219DC-12B1-401C-9B51-798C047F698C}" srcId="{1C8B4BB7-B443-4678-8D84-8D8C0F220BEE}" destId="{5A8D5D42-C52B-43A5-A6BA-D0C1E1530A47}" srcOrd="1" destOrd="0" parTransId="{404A9C48-7F68-49E0-BFE2-E9D6CF4346CA}" sibTransId="{6352BF07-FB5B-4964-B362-35FEB1CD932A}"/>
    <dgm:cxn modelId="{FD9263DC-6152-483D-B2F7-EC51883E8BA6}" srcId="{1C8B4BB7-B443-4678-8D84-8D8C0F220BEE}" destId="{0CD90F27-6A20-4A51-9C7F-EB5DF8026EFC}" srcOrd="0" destOrd="0" parTransId="{1B80EDF8-6A26-4344-A90F-CB4572025942}" sibTransId="{0DB289B8-F5E0-4C9C-9537-65C6E6B9166A}"/>
    <dgm:cxn modelId="{B2966AD0-73CF-4D65-AA29-9968A5D2F1A2}" type="presParOf" srcId="{587C14E3-300F-4130-B621-DA55FA57FBB0}" destId="{662ED4BD-99B8-4A84-A8A5-7225265B5502}" srcOrd="0" destOrd="0" presId="urn:microsoft.com/office/officeart/2005/8/layout/vList2"/>
    <dgm:cxn modelId="{78157FEB-3E8B-4DD8-A64C-830D0AF7339E}" type="presParOf" srcId="{587C14E3-300F-4130-B621-DA55FA57FBB0}" destId="{FD874EB4-AA3F-493F-9042-BC297203DA2F}" srcOrd="1" destOrd="0" presId="urn:microsoft.com/office/officeart/2005/8/layout/vList2"/>
    <dgm:cxn modelId="{9CF736DA-1933-46F9-98C0-7E7B245A8082}" type="presParOf" srcId="{587C14E3-300F-4130-B621-DA55FA57FBB0}" destId="{ECD38147-FDCA-4FC3-B4DE-F8EDFAF3590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FB7B73B3-E39D-4062-8ECC-832206ADF8F1}"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C8691820-3FFC-483E-AC71-A4B87D1C92A4}">
      <dgm:prSet/>
      <dgm:spPr/>
      <dgm:t>
        <a:bodyPr/>
        <a:lstStyle/>
        <a:p>
          <a:r>
            <a:rPr lang="cs-CZ" b="0" dirty="0"/>
            <a:t>Zaměstnavatel je povinen zajišťovat svým zaměstnancům takové </a:t>
          </a:r>
          <a:r>
            <a:rPr lang="cs-CZ" b="1" dirty="0"/>
            <a:t>pracovní podmínky</a:t>
          </a:r>
          <a:r>
            <a:rPr lang="cs-CZ" b="0" dirty="0"/>
            <a:t>, aby mohli řádně plnit své pracovní úkoly bez ohrožení zdraví a majetku; zjistí-li závady, je povinen učinit opatření k jejich odstranění. </a:t>
          </a:r>
          <a:endParaRPr lang="cs-CZ" dirty="0"/>
        </a:p>
      </dgm:t>
    </dgm:pt>
    <dgm:pt modelId="{FC0F7C13-7B6F-4F01-8D8C-2B27F078AFD7}" type="parTrans" cxnId="{AE60116B-C562-4860-AF08-E0C05FBB5959}">
      <dgm:prSet/>
      <dgm:spPr/>
      <dgm:t>
        <a:bodyPr/>
        <a:lstStyle/>
        <a:p>
          <a:endParaRPr lang="cs-CZ"/>
        </a:p>
      </dgm:t>
    </dgm:pt>
    <dgm:pt modelId="{61F2A164-F0DD-424D-9277-196B08E9268E}" type="sibTrans" cxnId="{AE60116B-C562-4860-AF08-E0C05FBB5959}">
      <dgm:prSet/>
      <dgm:spPr/>
      <dgm:t>
        <a:bodyPr/>
        <a:lstStyle/>
        <a:p>
          <a:endParaRPr lang="cs-CZ"/>
        </a:p>
      </dgm:t>
    </dgm:pt>
    <dgm:pt modelId="{5C529191-B275-434A-8655-45C5B6C16628}">
      <dgm:prSet/>
      <dgm:spPr/>
      <dgm:t>
        <a:bodyPr/>
        <a:lstStyle/>
        <a:p>
          <a:r>
            <a:rPr lang="cs-CZ" b="0"/>
            <a:t>Zaměstnavatel je z důvodu ochrany majetku oprávněn v </a:t>
          </a:r>
          <a:r>
            <a:rPr lang="cs-CZ" b="1"/>
            <a:t>nezbytném rozsahu provádět kontrolu věcí</a:t>
          </a:r>
          <a:r>
            <a:rPr lang="cs-CZ" b="0"/>
            <a:t>, které zaměstnanci k němu vnášejí nebo od něho odnášejí, popřípadě provádět prohlídky zaměstnanců.</a:t>
          </a:r>
          <a:endParaRPr lang="cs-CZ"/>
        </a:p>
      </dgm:t>
    </dgm:pt>
    <dgm:pt modelId="{0E6B64EB-DB85-4600-9B36-5C9812A35950}" type="parTrans" cxnId="{09271EEC-F41F-4828-8E15-EF5FF5F487EC}">
      <dgm:prSet/>
      <dgm:spPr/>
      <dgm:t>
        <a:bodyPr/>
        <a:lstStyle/>
        <a:p>
          <a:endParaRPr lang="cs-CZ"/>
        </a:p>
      </dgm:t>
    </dgm:pt>
    <dgm:pt modelId="{FF80CF4D-4147-434B-B3D5-7461BEE384DE}" type="sibTrans" cxnId="{09271EEC-F41F-4828-8E15-EF5FF5F487EC}">
      <dgm:prSet/>
      <dgm:spPr/>
      <dgm:t>
        <a:bodyPr/>
        <a:lstStyle/>
        <a:p>
          <a:endParaRPr lang="cs-CZ"/>
        </a:p>
      </dgm:t>
    </dgm:pt>
    <dgm:pt modelId="{FF103325-FB82-4D5D-AE78-46F82156CB23}" type="pres">
      <dgm:prSet presAssocID="{FB7B73B3-E39D-4062-8ECC-832206ADF8F1}" presName="linear" presStyleCnt="0">
        <dgm:presLayoutVars>
          <dgm:animLvl val="lvl"/>
          <dgm:resizeHandles val="exact"/>
        </dgm:presLayoutVars>
      </dgm:prSet>
      <dgm:spPr/>
    </dgm:pt>
    <dgm:pt modelId="{C5B8D057-6B4C-4EC9-B26A-A7211FD8D723}" type="pres">
      <dgm:prSet presAssocID="{C8691820-3FFC-483E-AC71-A4B87D1C92A4}" presName="parentText" presStyleLbl="node1" presStyleIdx="0" presStyleCnt="2">
        <dgm:presLayoutVars>
          <dgm:chMax val="0"/>
          <dgm:bulletEnabled val="1"/>
        </dgm:presLayoutVars>
      </dgm:prSet>
      <dgm:spPr/>
    </dgm:pt>
    <dgm:pt modelId="{E52189B1-6C0B-4FEA-94F3-46E1A6B67656}" type="pres">
      <dgm:prSet presAssocID="{61F2A164-F0DD-424D-9277-196B08E9268E}" presName="spacer" presStyleCnt="0"/>
      <dgm:spPr/>
    </dgm:pt>
    <dgm:pt modelId="{F5660B98-3AED-422A-9C0D-A80972EA94A2}" type="pres">
      <dgm:prSet presAssocID="{5C529191-B275-434A-8655-45C5B6C16628}" presName="parentText" presStyleLbl="node1" presStyleIdx="1" presStyleCnt="2">
        <dgm:presLayoutVars>
          <dgm:chMax val="0"/>
          <dgm:bulletEnabled val="1"/>
        </dgm:presLayoutVars>
      </dgm:prSet>
      <dgm:spPr/>
    </dgm:pt>
  </dgm:ptLst>
  <dgm:cxnLst>
    <dgm:cxn modelId="{F64F4001-AC74-4E96-BBC1-E5393FDCBD77}" type="presOf" srcId="{C8691820-3FFC-483E-AC71-A4B87D1C92A4}" destId="{C5B8D057-6B4C-4EC9-B26A-A7211FD8D723}" srcOrd="0" destOrd="0" presId="urn:microsoft.com/office/officeart/2005/8/layout/vList2"/>
    <dgm:cxn modelId="{AE60116B-C562-4860-AF08-E0C05FBB5959}" srcId="{FB7B73B3-E39D-4062-8ECC-832206ADF8F1}" destId="{C8691820-3FFC-483E-AC71-A4B87D1C92A4}" srcOrd="0" destOrd="0" parTransId="{FC0F7C13-7B6F-4F01-8D8C-2B27F078AFD7}" sibTransId="{61F2A164-F0DD-424D-9277-196B08E9268E}"/>
    <dgm:cxn modelId="{78E9254B-98A1-4C3D-9465-229D17B2E6BD}" type="presOf" srcId="{5C529191-B275-434A-8655-45C5B6C16628}" destId="{F5660B98-3AED-422A-9C0D-A80972EA94A2}" srcOrd="0" destOrd="0" presId="urn:microsoft.com/office/officeart/2005/8/layout/vList2"/>
    <dgm:cxn modelId="{0747ADAA-9455-405E-B7A2-30B8DB367541}" type="presOf" srcId="{FB7B73B3-E39D-4062-8ECC-832206ADF8F1}" destId="{FF103325-FB82-4D5D-AE78-46F82156CB23}" srcOrd="0" destOrd="0" presId="urn:microsoft.com/office/officeart/2005/8/layout/vList2"/>
    <dgm:cxn modelId="{09271EEC-F41F-4828-8E15-EF5FF5F487EC}" srcId="{FB7B73B3-E39D-4062-8ECC-832206ADF8F1}" destId="{5C529191-B275-434A-8655-45C5B6C16628}" srcOrd="1" destOrd="0" parTransId="{0E6B64EB-DB85-4600-9B36-5C9812A35950}" sibTransId="{FF80CF4D-4147-434B-B3D5-7461BEE384DE}"/>
    <dgm:cxn modelId="{EA4002D5-AA1E-42B7-97AC-1AD495A29E11}" type="presParOf" srcId="{FF103325-FB82-4D5D-AE78-46F82156CB23}" destId="{C5B8D057-6B4C-4EC9-B26A-A7211FD8D723}" srcOrd="0" destOrd="0" presId="urn:microsoft.com/office/officeart/2005/8/layout/vList2"/>
    <dgm:cxn modelId="{E51962F9-5681-4ECC-BBB1-A20A21059F65}" type="presParOf" srcId="{FF103325-FB82-4D5D-AE78-46F82156CB23}" destId="{E52189B1-6C0B-4FEA-94F3-46E1A6B67656}" srcOrd="1" destOrd="0" presId="urn:microsoft.com/office/officeart/2005/8/layout/vList2"/>
    <dgm:cxn modelId="{8E7A565C-85CB-45A7-9038-7EAAAE939570}" type="presParOf" srcId="{FF103325-FB82-4D5D-AE78-46F82156CB23}" destId="{F5660B98-3AED-422A-9C0D-A80972EA94A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46584E77-24E7-4A35-A938-54C8DD3FED5B}"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7A21C93F-2645-424F-A07F-8FFEF419F3D6}">
      <dgm:prSet/>
      <dgm:spPr/>
      <dgm:t>
        <a:bodyPr/>
        <a:lstStyle/>
        <a:p>
          <a:r>
            <a:rPr lang="cs-CZ" b="0"/>
            <a:t>Zaměstnavatel je povinen nahradit zaměstnanci škodu, která mu vznikla </a:t>
          </a:r>
          <a:r>
            <a:rPr lang="cs-CZ" b="1"/>
            <a:t>při plnění pracovních úkolů</a:t>
          </a:r>
          <a:r>
            <a:rPr lang="cs-CZ" b="0"/>
            <a:t> nebo v přímé souvislosti s ním </a:t>
          </a:r>
          <a:r>
            <a:rPr lang="cs-CZ" b="1"/>
            <a:t>porušením právních povinností nebo úmyslným jednáním proti dobrým mravům. </a:t>
          </a:r>
          <a:endParaRPr lang="cs-CZ"/>
        </a:p>
      </dgm:t>
    </dgm:pt>
    <dgm:pt modelId="{397F3BC6-757F-4B5D-8D90-30CD975DD832}" type="parTrans" cxnId="{3DF5B23F-E2EE-4A6D-90DC-CE85393A4E5A}">
      <dgm:prSet/>
      <dgm:spPr/>
      <dgm:t>
        <a:bodyPr/>
        <a:lstStyle/>
        <a:p>
          <a:endParaRPr lang="cs-CZ"/>
        </a:p>
      </dgm:t>
    </dgm:pt>
    <dgm:pt modelId="{4852D124-461D-4BBE-A5C2-737A7A04F4C8}" type="sibTrans" cxnId="{3DF5B23F-E2EE-4A6D-90DC-CE85393A4E5A}">
      <dgm:prSet/>
      <dgm:spPr/>
      <dgm:t>
        <a:bodyPr/>
        <a:lstStyle/>
        <a:p>
          <a:endParaRPr lang="cs-CZ"/>
        </a:p>
      </dgm:t>
    </dgm:pt>
    <dgm:pt modelId="{F948D193-02C3-4DA2-B171-E60067C3B15A}">
      <dgm:prSet/>
      <dgm:spPr/>
      <dgm:t>
        <a:bodyPr/>
        <a:lstStyle/>
        <a:p>
          <a:r>
            <a:rPr lang="cs-CZ" b="0" dirty="0"/>
            <a:t>Zaměstnavatel je povinen nahradit zaměstnanci též škodu, kterou mu </a:t>
          </a:r>
          <a:r>
            <a:rPr lang="cs-CZ" b="1" dirty="0"/>
            <a:t>způsobili porušením právních povinností v rámci plnění pracovních úkolů</a:t>
          </a:r>
          <a:r>
            <a:rPr lang="cs-CZ" b="0" dirty="0"/>
            <a:t> zaměstnavatele zaměstnanci jednající jeho jménem. </a:t>
          </a:r>
          <a:endParaRPr lang="cs-CZ" dirty="0"/>
        </a:p>
      </dgm:t>
    </dgm:pt>
    <dgm:pt modelId="{9C87869D-AE65-46C6-B39D-05AE36C30235}" type="parTrans" cxnId="{88A3F0F5-5813-485A-BBDF-0B1083CF23E9}">
      <dgm:prSet/>
      <dgm:spPr/>
      <dgm:t>
        <a:bodyPr/>
        <a:lstStyle/>
        <a:p>
          <a:endParaRPr lang="cs-CZ"/>
        </a:p>
      </dgm:t>
    </dgm:pt>
    <dgm:pt modelId="{EDD873F0-A7C9-44C6-969E-2BBD4C5700BB}" type="sibTrans" cxnId="{88A3F0F5-5813-485A-BBDF-0B1083CF23E9}">
      <dgm:prSet/>
      <dgm:spPr/>
      <dgm:t>
        <a:bodyPr/>
        <a:lstStyle/>
        <a:p>
          <a:endParaRPr lang="cs-CZ"/>
        </a:p>
      </dgm:t>
    </dgm:pt>
    <dgm:pt modelId="{503C7C9E-BAD1-439A-8728-513288B0FCF6}">
      <dgm:prSet/>
      <dgm:spPr/>
      <dgm:t>
        <a:bodyPr/>
        <a:lstStyle/>
        <a:p>
          <a:pPr algn="just"/>
          <a:r>
            <a:rPr lang="cs-CZ" b="0" dirty="0"/>
            <a:t>Zaměstnavatel není povinen nahradit zaměstnanci škodu na </a:t>
          </a:r>
          <a:r>
            <a:rPr lang="cs-CZ" b="1" dirty="0"/>
            <a:t>dopravním prostředku</a:t>
          </a:r>
          <a:r>
            <a:rPr lang="cs-CZ" b="0" dirty="0"/>
            <a:t>, kterého </a:t>
          </a:r>
          <a:r>
            <a:rPr lang="cs-CZ" b="1" dirty="0"/>
            <a:t>použil při plnění pracovních úkolů</a:t>
          </a:r>
          <a:r>
            <a:rPr lang="cs-CZ" b="0" dirty="0"/>
            <a:t> nebo v přímé souvislosti s ním bez jeho souhlasu, ani škodu, která vznikne na nářadí, zařízeních a předmětech zaměstnance potřebných pro výkon práce, které použil bez jeho souhlasu. </a:t>
          </a:r>
          <a:endParaRPr lang="cs-CZ" dirty="0"/>
        </a:p>
      </dgm:t>
    </dgm:pt>
    <dgm:pt modelId="{EE3DB63E-9957-434D-8C12-4B6D584D9A66}" type="parTrans" cxnId="{41CD8A1C-72F6-44EF-96E6-B0992983154E}">
      <dgm:prSet/>
      <dgm:spPr/>
      <dgm:t>
        <a:bodyPr/>
        <a:lstStyle/>
        <a:p>
          <a:endParaRPr lang="cs-CZ"/>
        </a:p>
      </dgm:t>
    </dgm:pt>
    <dgm:pt modelId="{7C8008D4-CD02-41A3-80F2-81C7D51BD3FD}" type="sibTrans" cxnId="{41CD8A1C-72F6-44EF-96E6-B0992983154E}">
      <dgm:prSet/>
      <dgm:spPr/>
      <dgm:t>
        <a:bodyPr/>
        <a:lstStyle/>
        <a:p>
          <a:endParaRPr lang="cs-CZ"/>
        </a:p>
      </dgm:t>
    </dgm:pt>
    <dgm:pt modelId="{D845B2DA-1E72-489A-8B82-2A2BF30A94AB}">
      <dgm:prSet/>
      <dgm:spPr/>
      <dgm:t>
        <a:bodyPr/>
        <a:lstStyle/>
        <a:p>
          <a:r>
            <a:rPr lang="cs-CZ" b="0"/>
            <a:t>Zaměstnavatel je povinen nahradit zaměstnanci </a:t>
          </a:r>
          <a:r>
            <a:rPr lang="cs-CZ" b="1"/>
            <a:t>skutečnou škodu</a:t>
          </a:r>
          <a:r>
            <a:rPr lang="cs-CZ" b="0"/>
            <a:t>. Jde-li o škodu způsobenou úmyslně, může zaměstnanec požadovat rovněž náhradu ušlého zisku. </a:t>
          </a:r>
          <a:endParaRPr lang="cs-CZ"/>
        </a:p>
      </dgm:t>
    </dgm:pt>
    <dgm:pt modelId="{E3B02C94-2807-4A34-B7F1-66F82552F4F1}" type="parTrans" cxnId="{EBC96DD5-F31E-4578-9A7C-386E591BB14F}">
      <dgm:prSet/>
      <dgm:spPr/>
      <dgm:t>
        <a:bodyPr/>
        <a:lstStyle/>
        <a:p>
          <a:endParaRPr lang="cs-CZ"/>
        </a:p>
      </dgm:t>
    </dgm:pt>
    <dgm:pt modelId="{2D877C44-4D21-4B63-940D-84D3931F5021}" type="sibTrans" cxnId="{EBC96DD5-F31E-4578-9A7C-386E591BB14F}">
      <dgm:prSet/>
      <dgm:spPr/>
      <dgm:t>
        <a:bodyPr/>
        <a:lstStyle/>
        <a:p>
          <a:endParaRPr lang="cs-CZ"/>
        </a:p>
      </dgm:t>
    </dgm:pt>
    <dgm:pt modelId="{A32A3ACC-A351-423E-BE76-E20619E82DD3}" type="pres">
      <dgm:prSet presAssocID="{46584E77-24E7-4A35-A938-54C8DD3FED5B}" presName="linear" presStyleCnt="0">
        <dgm:presLayoutVars>
          <dgm:animLvl val="lvl"/>
          <dgm:resizeHandles val="exact"/>
        </dgm:presLayoutVars>
      </dgm:prSet>
      <dgm:spPr/>
    </dgm:pt>
    <dgm:pt modelId="{E76A2F56-C351-4D76-8816-EC4FFA8112C1}" type="pres">
      <dgm:prSet presAssocID="{7A21C93F-2645-424F-A07F-8FFEF419F3D6}" presName="parentText" presStyleLbl="node1" presStyleIdx="0" presStyleCnt="4">
        <dgm:presLayoutVars>
          <dgm:chMax val="0"/>
          <dgm:bulletEnabled val="1"/>
        </dgm:presLayoutVars>
      </dgm:prSet>
      <dgm:spPr/>
    </dgm:pt>
    <dgm:pt modelId="{C8E25749-359D-4895-9A4C-351450C1D2B1}" type="pres">
      <dgm:prSet presAssocID="{4852D124-461D-4BBE-A5C2-737A7A04F4C8}" presName="spacer" presStyleCnt="0"/>
      <dgm:spPr/>
    </dgm:pt>
    <dgm:pt modelId="{C80506E4-8404-4B34-8478-C57FC34EB2BA}" type="pres">
      <dgm:prSet presAssocID="{F948D193-02C3-4DA2-B171-E60067C3B15A}" presName="parentText" presStyleLbl="node1" presStyleIdx="1" presStyleCnt="4">
        <dgm:presLayoutVars>
          <dgm:chMax val="0"/>
          <dgm:bulletEnabled val="1"/>
        </dgm:presLayoutVars>
      </dgm:prSet>
      <dgm:spPr/>
    </dgm:pt>
    <dgm:pt modelId="{28CD1734-2BD6-45F1-B933-6DA7F6B9A0BA}" type="pres">
      <dgm:prSet presAssocID="{EDD873F0-A7C9-44C6-969E-2BBD4C5700BB}" presName="spacer" presStyleCnt="0"/>
      <dgm:spPr/>
    </dgm:pt>
    <dgm:pt modelId="{09A09EB2-7B58-4EB7-ACEF-04236BC778B7}" type="pres">
      <dgm:prSet presAssocID="{503C7C9E-BAD1-439A-8728-513288B0FCF6}" presName="parentText" presStyleLbl="node1" presStyleIdx="2" presStyleCnt="4">
        <dgm:presLayoutVars>
          <dgm:chMax val="0"/>
          <dgm:bulletEnabled val="1"/>
        </dgm:presLayoutVars>
      </dgm:prSet>
      <dgm:spPr/>
    </dgm:pt>
    <dgm:pt modelId="{209DAC5A-DE29-4007-9D02-FA6DEA604733}" type="pres">
      <dgm:prSet presAssocID="{7C8008D4-CD02-41A3-80F2-81C7D51BD3FD}" presName="spacer" presStyleCnt="0"/>
      <dgm:spPr/>
    </dgm:pt>
    <dgm:pt modelId="{26C99FC4-4BD3-4F6B-B5D4-A3798F2261A6}" type="pres">
      <dgm:prSet presAssocID="{D845B2DA-1E72-489A-8B82-2A2BF30A94AB}" presName="parentText" presStyleLbl="node1" presStyleIdx="3" presStyleCnt="4">
        <dgm:presLayoutVars>
          <dgm:chMax val="0"/>
          <dgm:bulletEnabled val="1"/>
        </dgm:presLayoutVars>
      </dgm:prSet>
      <dgm:spPr/>
    </dgm:pt>
  </dgm:ptLst>
  <dgm:cxnLst>
    <dgm:cxn modelId="{AE42EE01-5E7A-4316-9B67-44ED3758A4EF}" type="presOf" srcId="{7A21C93F-2645-424F-A07F-8FFEF419F3D6}" destId="{E76A2F56-C351-4D76-8816-EC4FFA8112C1}" srcOrd="0" destOrd="0" presId="urn:microsoft.com/office/officeart/2005/8/layout/vList2"/>
    <dgm:cxn modelId="{41CD8A1C-72F6-44EF-96E6-B0992983154E}" srcId="{46584E77-24E7-4A35-A938-54C8DD3FED5B}" destId="{503C7C9E-BAD1-439A-8728-513288B0FCF6}" srcOrd="2" destOrd="0" parTransId="{EE3DB63E-9957-434D-8C12-4B6D584D9A66}" sibTransId="{7C8008D4-CD02-41A3-80F2-81C7D51BD3FD}"/>
    <dgm:cxn modelId="{9D29853C-A4EE-47B1-AFD1-2BD954E83C7F}" type="presOf" srcId="{503C7C9E-BAD1-439A-8728-513288B0FCF6}" destId="{09A09EB2-7B58-4EB7-ACEF-04236BC778B7}" srcOrd="0" destOrd="0" presId="urn:microsoft.com/office/officeart/2005/8/layout/vList2"/>
    <dgm:cxn modelId="{3DF5B23F-E2EE-4A6D-90DC-CE85393A4E5A}" srcId="{46584E77-24E7-4A35-A938-54C8DD3FED5B}" destId="{7A21C93F-2645-424F-A07F-8FFEF419F3D6}" srcOrd="0" destOrd="0" parTransId="{397F3BC6-757F-4B5D-8D90-30CD975DD832}" sibTransId="{4852D124-461D-4BBE-A5C2-737A7A04F4C8}"/>
    <dgm:cxn modelId="{A276104B-3E97-4059-9CDC-B8805337A078}" type="presOf" srcId="{46584E77-24E7-4A35-A938-54C8DD3FED5B}" destId="{A32A3ACC-A351-423E-BE76-E20619E82DD3}" srcOrd="0" destOrd="0" presId="urn:microsoft.com/office/officeart/2005/8/layout/vList2"/>
    <dgm:cxn modelId="{14785D7D-F64A-4D82-B691-4E105B9BC0DD}" type="presOf" srcId="{D845B2DA-1E72-489A-8B82-2A2BF30A94AB}" destId="{26C99FC4-4BD3-4F6B-B5D4-A3798F2261A6}" srcOrd="0" destOrd="0" presId="urn:microsoft.com/office/officeart/2005/8/layout/vList2"/>
    <dgm:cxn modelId="{CE3B5389-2C61-46CB-A878-01B1E6D376F5}" type="presOf" srcId="{F948D193-02C3-4DA2-B171-E60067C3B15A}" destId="{C80506E4-8404-4B34-8478-C57FC34EB2BA}" srcOrd="0" destOrd="0" presId="urn:microsoft.com/office/officeart/2005/8/layout/vList2"/>
    <dgm:cxn modelId="{EBC96DD5-F31E-4578-9A7C-386E591BB14F}" srcId="{46584E77-24E7-4A35-A938-54C8DD3FED5B}" destId="{D845B2DA-1E72-489A-8B82-2A2BF30A94AB}" srcOrd="3" destOrd="0" parTransId="{E3B02C94-2807-4A34-B7F1-66F82552F4F1}" sibTransId="{2D877C44-4D21-4B63-940D-84D3931F5021}"/>
    <dgm:cxn modelId="{88A3F0F5-5813-485A-BBDF-0B1083CF23E9}" srcId="{46584E77-24E7-4A35-A938-54C8DD3FED5B}" destId="{F948D193-02C3-4DA2-B171-E60067C3B15A}" srcOrd="1" destOrd="0" parTransId="{9C87869D-AE65-46C6-B39D-05AE36C30235}" sibTransId="{EDD873F0-A7C9-44C6-969E-2BBD4C5700BB}"/>
    <dgm:cxn modelId="{C9BE5CEC-A4ED-4EDC-89D7-09FFC0E243F3}" type="presParOf" srcId="{A32A3ACC-A351-423E-BE76-E20619E82DD3}" destId="{E76A2F56-C351-4D76-8816-EC4FFA8112C1}" srcOrd="0" destOrd="0" presId="urn:microsoft.com/office/officeart/2005/8/layout/vList2"/>
    <dgm:cxn modelId="{B1F54126-5EC2-4739-972F-1CD0549FC3FF}" type="presParOf" srcId="{A32A3ACC-A351-423E-BE76-E20619E82DD3}" destId="{C8E25749-359D-4895-9A4C-351450C1D2B1}" srcOrd="1" destOrd="0" presId="urn:microsoft.com/office/officeart/2005/8/layout/vList2"/>
    <dgm:cxn modelId="{B51029F3-6D4B-4CFC-AE25-401736920074}" type="presParOf" srcId="{A32A3ACC-A351-423E-BE76-E20619E82DD3}" destId="{C80506E4-8404-4B34-8478-C57FC34EB2BA}" srcOrd="2" destOrd="0" presId="urn:microsoft.com/office/officeart/2005/8/layout/vList2"/>
    <dgm:cxn modelId="{57B6D6EA-3844-4058-B682-0588219BD25B}" type="presParOf" srcId="{A32A3ACC-A351-423E-BE76-E20619E82DD3}" destId="{28CD1734-2BD6-45F1-B933-6DA7F6B9A0BA}" srcOrd="3" destOrd="0" presId="urn:microsoft.com/office/officeart/2005/8/layout/vList2"/>
    <dgm:cxn modelId="{33E0E309-6A1C-4AAA-A68B-8508CA8A66E9}" type="presParOf" srcId="{A32A3ACC-A351-423E-BE76-E20619E82DD3}" destId="{09A09EB2-7B58-4EB7-ACEF-04236BC778B7}" srcOrd="4" destOrd="0" presId="urn:microsoft.com/office/officeart/2005/8/layout/vList2"/>
    <dgm:cxn modelId="{92293C8C-59B9-4FD7-8E29-CC0ACE5024EA}" type="presParOf" srcId="{A32A3ACC-A351-423E-BE76-E20619E82DD3}" destId="{209DAC5A-DE29-4007-9D02-FA6DEA604733}" srcOrd="5" destOrd="0" presId="urn:microsoft.com/office/officeart/2005/8/layout/vList2"/>
    <dgm:cxn modelId="{E466356E-D429-46D5-8C6B-3B9BE54A028D}" type="presParOf" srcId="{A32A3ACC-A351-423E-BE76-E20619E82DD3}" destId="{26C99FC4-4BD3-4F6B-B5D4-A3798F2261A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D99B5AAF-3B15-4DEE-8086-BF84CB1041C8}"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A100700F-759D-4455-BDD6-1BC868ADA12B}">
      <dgm:prSet/>
      <dgm:spPr/>
      <dgm:t>
        <a:bodyPr/>
        <a:lstStyle/>
        <a:p>
          <a:pPr algn="just"/>
          <a:r>
            <a:rPr lang="cs-CZ" b="0" dirty="0"/>
            <a:t>Zaměstnavatel je povinen nahradit zaměstnanci </a:t>
          </a:r>
          <a:r>
            <a:rPr lang="cs-CZ" b="1" dirty="0"/>
            <a:t>věcnou škodu</a:t>
          </a:r>
          <a:r>
            <a:rPr lang="cs-CZ" b="0" dirty="0"/>
            <a:t>, kterou utrpěl zaměstnanec při odvracení škody hrozící zaměstnavateli nebo nebezpečí hrozící životu nebo zdraví, jestliže </a:t>
          </a:r>
          <a:r>
            <a:rPr lang="cs-CZ" b="1" dirty="0"/>
            <a:t>škoda nevznikla úmyslným jednáním zaměstnance </a:t>
          </a:r>
          <a:r>
            <a:rPr lang="cs-CZ" b="0" dirty="0"/>
            <a:t>a </a:t>
          </a:r>
          <a:r>
            <a:rPr lang="cs-CZ" b="1" dirty="0"/>
            <a:t>zaměstnanec si počínal způsobem přiměřeným okolnostem</a:t>
          </a:r>
          <a:r>
            <a:rPr lang="cs-CZ" b="0" dirty="0"/>
            <a:t>. </a:t>
          </a:r>
          <a:endParaRPr lang="cs-CZ" dirty="0"/>
        </a:p>
      </dgm:t>
    </dgm:pt>
    <dgm:pt modelId="{1D6C2F6C-8C01-4421-B872-FCE5B4350C54}" type="parTrans" cxnId="{46F90B6D-9636-47C5-92E3-E147C94D92B7}">
      <dgm:prSet/>
      <dgm:spPr/>
      <dgm:t>
        <a:bodyPr/>
        <a:lstStyle/>
        <a:p>
          <a:endParaRPr lang="cs-CZ"/>
        </a:p>
      </dgm:t>
    </dgm:pt>
    <dgm:pt modelId="{AC087980-3ECB-4CE5-8677-E6C56376DAE7}" type="sibTrans" cxnId="{46F90B6D-9636-47C5-92E3-E147C94D92B7}">
      <dgm:prSet/>
      <dgm:spPr/>
      <dgm:t>
        <a:bodyPr/>
        <a:lstStyle/>
        <a:p>
          <a:endParaRPr lang="cs-CZ"/>
        </a:p>
      </dgm:t>
    </dgm:pt>
    <dgm:pt modelId="{14A9F8AA-95FE-477A-9A3F-0CD12399565F}">
      <dgm:prSet/>
      <dgm:spPr/>
      <dgm:t>
        <a:bodyPr/>
        <a:lstStyle/>
        <a:p>
          <a:r>
            <a:rPr lang="cs-CZ" b="0" dirty="0"/>
            <a:t>Vztahuje se i na účelně vynaložené náklady.</a:t>
          </a:r>
          <a:endParaRPr lang="cs-CZ" dirty="0"/>
        </a:p>
      </dgm:t>
    </dgm:pt>
    <dgm:pt modelId="{842AF9EC-0527-4C40-8799-601E54F37851}" type="parTrans" cxnId="{F2C5911D-D41B-4EE0-AD11-CEB629C64DA4}">
      <dgm:prSet/>
      <dgm:spPr/>
      <dgm:t>
        <a:bodyPr/>
        <a:lstStyle/>
        <a:p>
          <a:endParaRPr lang="cs-CZ"/>
        </a:p>
      </dgm:t>
    </dgm:pt>
    <dgm:pt modelId="{B4EC3F31-3C26-49A9-B8F1-F5258467BAA2}" type="sibTrans" cxnId="{F2C5911D-D41B-4EE0-AD11-CEB629C64DA4}">
      <dgm:prSet/>
      <dgm:spPr/>
      <dgm:t>
        <a:bodyPr/>
        <a:lstStyle/>
        <a:p>
          <a:endParaRPr lang="cs-CZ"/>
        </a:p>
      </dgm:t>
    </dgm:pt>
    <dgm:pt modelId="{1952CADE-01F1-450C-AAA4-46B1DB6244CD}">
      <dgm:prSet/>
      <dgm:spPr/>
      <dgm:t>
        <a:bodyPr/>
        <a:lstStyle/>
        <a:p>
          <a:pPr algn="just"/>
          <a:r>
            <a:rPr lang="cs-CZ" b="0" dirty="0"/>
            <a:t>Právo na náhradu škody má i zaměstnanec, který takto odvracel nebezpečí hrozící životu nebo zdraví, jestliže by byl povinen škodu nahradit zaměstnavatel. </a:t>
          </a:r>
          <a:endParaRPr lang="cs-CZ" dirty="0"/>
        </a:p>
      </dgm:t>
    </dgm:pt>
    <dgm:pt modelId="{C439F583-3D27-41A9-B97D-C4B197B824FF}" type="parTrans" cxnId="{21451A16-3EAF-42DA-ABDF-4196E7613FBD}">
      <dgm:prSet/>
      <dgm:spPr/>
      <dgm:t>
        <a:bodyPr/>
        <a:lstStyle/>
        <a:p>
          <a:endParaRPr lang="cs-CZ"/>
        </a:p>
      </dgm:t>
    </dgm:pt>
    <dgm:pt modelId="{1EAF7EDF-85C0-4A3C-B6A2-E90F40CE3BE2}" type="sibTrans" cxnId="{21451A16-3EAF-42DA-ABDF-4196E7613FBD}">
      <dgm:prSet/>
      <dgm:spPr/>
      <dgm:t>
        <a:bodyPr/>
        <a:lstStyle/>
        <a:p>
          <a:endParaRPr lang="cs-CZ"/>
        </a:p>
      </dgm:t>
    </dgm:pt>
    <dgm:pt modelId="{CF57EECA-A1C8-47D0-AA14-75A462D5BD23}" type="pres">
      <dgm:prSet presAssocID="{D99B5AAF-3B15-4DEE-8086-BF84CB1041C8}" presName="linear" presStyleCnt="0">
        <dgm:presLayoutVars>
          <dgm:animLvl val="lvl"/>
          <dgm:resizeHandles val="exact"/>
        </dgm:presLayoutVars>
      </dgm:prSet>
      <dgm:spPr/>
    </dgm:pt>
    <dgm:pt modelId="{C1973898-20D7-45EB-B5DC-A43CC4721A0D}" type="pres">
      <dgm:prSet presAssocID="{A100700F-759D-4455-BDD6-1BC868ADA12B}" presName="parentText" presStyleLbl="node1" presStyleIdx="0" presStyleCnt="3">
        <dgm:presLayoutVars>
          <dgm:chMax val="0"/>
          <dgm:bulletEnabled val="1"/>
        </dgm:presLayoutVars>
      </dgm:prSet>
      <dgm:spPr/>
    </dgm:pt>
    <dgm:pt modelId="{E92365AF-0D2A-4237-B785-908DD213FFD6}" type="pres">
      <dgm:prSet presAssocID="{AC087980-3ECB-4CE5-8677-E6C56376DAE7}" presName="spacer" presStyleCnt="0"/>
      <dgm:spPr/>
    </dgm:pt>
    <dgm:pt modelId="{74AE3326-93B9-40FC-B2C9-2557A209D0F4}" type="pres">
      <dgm:prSet presAssocID="{14A9F8AA-95FE-477A-9A3F-0CD12399565F}" presName="parentText" presStyleLbl="node1" presStyleIdx="1" presStyleCnt="3">
        <dgm:presLayoutVars>
          <dgm:chMax val="0"/>
          <dgm:bulletEnabled val="1"/>
        </dgm:presLayoutVars>
      </dgm:prSet>
      <dgm:spPr/>
    </dgm:pt>
    <dgm:pt modelId="{4B06C981-D320-40CA-BAB6-EDE7A5350147}" type="pres">
      <dgm:prSet presAssocID="{B4EC3F31-3C26-49A9-B8F1-F5258467BAA2}" presName="spacer" presStyleCnt="0"/>
      <dgm:spPr/>
    </dgm:pt>
    <dgm:pt modelId="{8AACF1F1-D2F6-4F82-87C4-9BD9102CD29A}" type="pres">
      <dgm:prSet presAssocID="{1952CADE-01F1-450C-AAA4-46B1DB6244CD}" presName="parentText" presStyleLbl="node1" presStyleIdx="2" presStyleCnt="3">
        <dgm:presLayoutVars>
          <dgm:chMax val="0"/>
          <dgm:bulletEnabled val="1"/>
        </dgm:presLayoutVars>
      </dgm:prSet>
      <dgm:spPr/>
    </dgm:pt>
  </dgm:ptLst>
  <dgm:cxnLst>
    <dgm:cxn modelId="{21451A16-3EAF-42DA-ABDF-4196E7613FBD}" srcId="{D99B5AAF-3B15-4DEE-8086-BF84CB1041C8}" destId="{1952CADE-01F1-450C-AAA4-46B1DB6244CD}" srcOrd="2" destOrd="0" parTransId="{C439F583-3D27-41A9-B97D-C4B197B824FF}" sibTransId="{1EAF7EDF-85C0-4A3C-B6A2-E90F40CE3BE2}"/>
    <dgm:cxn modelId="{F2C5911D-D41B-4EE0-AD11-CEB629C64DA4}" srcId="{D99B5AAF-3B15-4DEE-8086-BF84CB1041C8}" destId="{14A9F8AA-95FE-477A-9A3F-0CD12399565F}" srcOrd="1" destOrd="0" parTransId="{842AF9EC-0527-4C40-8799-601E54F37851}" sibTransId="{B4EC3F31-3C26-49A9-B8F1-F5258467BAA2}"/>
    <dgm:cxn modelId="{F913ED20-2B4C-49E2-8FED-7151E5138FB4}" type="presOf" srcId="{14A9F8AA-95FE-477A-9A3F-0CD12399565F}" destId="{74AE3326-93B9-40FC-B2C9-2557A209D0F4}" srcOrd="0" destOrd="0" presId="urn:microsoft.com/office/officeart/2005/8/layout/vList2"/>
    <dgm:cxn modelId="{0D072931-E5E5-40FC-A4BD-8C67EE39ED71}" type="presOf" srcId="{1952CADE-01F1-450C-AAA4-46B1DB6244CD}" destId="{8AACF1F1-D2F6-4F82-87C4-9BD9102CD29A}" srcOrd="0" destOrd="0" presId="urn:microsoft.com/office/officeart/2005/8/layout/vList2"/>
    <dgm:cxn modelId="{D1F14D61-137A-401D-9397-98ED961C583F}" type="presOf" srcId="{D99B5AAF-3B15-4DEE-8086-BF84CB1041C8}" destId="{CF57EECA-A1C8-47D0-AA14-75A462D5BD23}" srcOrd="0" destOrd="0" presId="urn:microsoft.com/office/officeart/2005/8/layout/vList2"/>
    <dgm:cxn modelId="{46F90B6D-9636-47C5-92E3-E147C94D92B7}" srcId="{D99B5AAF-3B15-4DEE-8086-BF84CB1041C8}" destId="{A100700F-759D-4455-BDD6-1BC868ADA12B}" srcOrd="0" destOrd="0" parTransId="{1D6C2F6C-8C01-4421-B872-FCE5B4350C54}" sibTransId="{AC087980-3ECB-4CE5-8677-E6C56376DAE7}"/>
    <dgm:cxn modelId="{5F1ED2A6-8DB4-4F98-93D9-A8BE65776513}" type="presOf" srcId="{A100700F-759D-4455-BDD6-1BC868ADA12B}" destId="{C1973898-20D7-45EB-B5DC-A43CC4721A0D}" srcOrd="0" destOrd="0" presId="urn:microsoft.com/office/officeart/2005/8/layout/vList2"/>
    <dgm:cxn modelId="{C16D03BF-EAEF-4BA0-B8D3-A722A16C7303}" type="presParOf" srcId="{CF57EECA-A1C8-47D0-AA14-75A462D5BD23}" destId="{C1973898-20D7-45EB-B5DC-A43CC4721A0D}" srcOrd="0" destOrd="0" presId="urn:microsoft.com/office/officeart/2005/8/layout/vList2"/>
    <dgm:cxn modelId="{F2A1906E-EED0-4C6F-A25B-DA4C9274755F}" type="presParOf" srcId="{CF57EECA-A1C8-47D0-AA14-75A462D5BD23}" destId="{E92365AF-0D2A-4237-B785-908DD213FFD6}" srcOrd="1" destOrd="0" presId="urn:microsoft.com/office/officeart/2005/8/layout/vList2"/>
    <dgm:cxn modelId="{F62E9B11-FA63-4411-8B7B-4F6D0FA8E946}" type="presParOf" srcId="{CF57EECA-A1C8-47D0-AA14-75A462D5BD23}" destId="{74AE3326-93B9-40FC-B2C9-2557A209D0F4}" srcOrd="2" destOrd="0" presId="urn:microsoft.com/office/officeart/2005/8/layout/vList2"/>
    <dgm:cxn modelId="{6A552F0B-FDD6-445A-8157-71295EEDE3DE}" type="presParOf" srcId="{CF57EECA-A1C8-47D0-AA14-75A462D5BD23}" destId="{4B06C981-D320-40CA-BAB6-EDE7A5350147}" srcOrd="3" destOrd="0" presId="urn:microsoft.com/office/officeart/2005/8/layout/vList2"/>
    <dgm:cxn modelId="{40E3CADA-30B2-4515-9ACF-56A135313927}" type="presParOf" srcId="{CF57EECA-A1C8-47D0-AA14-75A462D5BD23}" destId="{8AACF1F1-D2F6-4F82-87C4-9BD9102CD2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B653EFCB-25D8-4816-93B1-E82129B93C5F}"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910D3726-ADFA-4FC1-841B-22B646F17F07}">
      <dgm:prSet/>
      <dgm:spPr/>
      <dgm:t>
        <a:bodyPr/>
        <a:lstStyle/>
        <a:p>
          <a:r>
            <a:rPr lang="cs-CZ" b="0" dirty="0"/>
            <a:t>Zaměstnavatel je povinen nahradit zaměstnanci škodu na věcech, které se obvykle nosí do práce a které si zaměstnanec odložil při plnění pracovních úkolů nebo v přímé souvislosti s ním </a:t>
          </a:r>
          <a:r>
            <a:rPr lang="cs-CZ" b="1" dirty="0"/>
            <a:t>na místě k tomu určeném nebo obvyklém</a:t>
          </a:r>
          <a:r>
            <a:rPr lang="cs-CZ" b="0" dirty="0"/>
            <a:t>. </a:t>
          </a:r>
          <a:endParaRPr lang="cs-CZ" dirty="0"/>
        </a:p>
      </dgm:t>
    </dgm:pt>
    <dgm:pt modelId="{C9FF84F1-FE6A-43FC-86C2-50B4F8DBD5B4}" type="parTrans" cxnId="{25E83CFE-C5B3-43B7-92CE-59BE2D900136}">
      <dgm:prSet/>
      <dgm:spPr/>
      <dgm:t>
        <a:bodyPr/>
        <a:lstStyle/>
        <a:p>
          <a:endParaRPr lang="cs-CZ"/>
        </a:p>
      </dgm:t>
    </dgm:pt>
    <dgm:pt modelId="{493BA123-DBA7-4DBD-81B9-BCF1385C91A5}" type="sibTrans" cxnId="{25E83CFE-C5B3-43B7-92CE-59BE2D900136}">
      <dgm:prSet/>
      <dgm:spPr/>
      <dgm:t>
        <a:bodyPr/>
        <a:lstStyle/>
        <a:p>
          <a:endParaRPr lang="cs-CZ"/>
        </a:p>
      </dgm:t>
    </dgm:pt>
    <dgm:pt modelId="{0480D91D-4AA0-4E5F-8283-2F01AB77C3C2}">
      <dgm:prSet/>
      <dgm:spPr/>
      <dgm:t>
        <a:bodyPr/>
        <a:lstStyle/>
        <a:p>
          <a:r>
            <a:rPr lang="cs-CZ" b="0" dirty="0"/>
            <a:t>Škodu na věcech, které zaměstnanec </a:t>
          </a:r>
          <a:r>
            <a:rPr lang="cs-CZ" b="1" dirty="0"/>
            <a:t>obvykle do práce nenosí </a:t>
          </a:r>
          <a:r>
            <a:rPr lang="cs-CZ" b="0" dirty="0"/>
            <a:t>a které zaměstnavatel nepřevzal </a:t>
          </a:r>
          <a:r>
            <a:rPr lang="cs-CZ" b="1" dirty="0"/>
            <a:t>do zvláštní úschovy</a:t>
          </a:r>
          <a:r>
            <a:rPr lang="cs-CZ" b="0" dirty="0"/>
            <a:t>, je zaměstnavatel zaměstnanci povinen nahradit </a:t>
          </a:r>
          <a:r>
            <a:rPr lang="cs-CZ" b="1" dirty="0"/>
            <a:t>do částky 10.000,- Kč</a:t>
          </a:r>
          <a:r>
            <a:rPr lang="cs-CZ" b="0" dirty="0"/>
            <a:t>. Jestliže se zjistí, že škodu na těchto věcech </a:t>
          </a:r>
          <a:r>
            <a:rPr lang="cs-CZ" b="1" dirty="0"/>
            <a:t>způsobil jiný zaměstnanec </a:t>
          </a:r>
          <a:r>
            <a:rPr lang="cs-CZ" b="0" dirty="0"/>
            <a:t>nebo došlo-li ke škodě na věci, kterou zaměstnavatel převzal do zvláštní úschovy, je zaměstnavatel </a:t>
          </a:r>
          <a:r>
            <a:rPr lang="cs-CZ" b="1" dirty="0"/>
            <a:t>povinen nahradit zaměstnanci škodu v plné výši</a:t>
          </a:r>
          <a:r>
            <a:rPr lang="cs-CZ" b="0" dirty="0"/>
            <a:t>. </a:t>
          </a:r>
          <a:endParaRPr lang="cs-CZ" dirty="0"/>
        </a:p>
      </dgm:t>
    </dgm:pt>
    <dgm:pt modelId="{B78E2E95-8738-4B4B-A2A6-FD70B206F282}" type="parTrans" cxnId="{A42C5484-BF58-4047-9777-A535210A9F8E}">
      <dgm:prSet/>
      <dgm:spPr/>
      <dgm:t>
        <a:bodyPr/>
        <a:lstStyle/>
        <a:p>
          <a:endParaRPr lang="cs-CZ"/>
        </a:p>
      </dgm:t>
    </dgm:pt>
    <dgm:pt modelId="{94971009-3CE1-4F20-AC6B-4F5811D141E8}" type="sibTrans" cxnId="{A42C5484-BF58-4047-9777-A535210A9F8E}">
      <dgm:prSet/>
      <dgm:spPr/>
      <dgm:t>
        <a:bodyPr/>
        <a:lstStyle/>
        <a:p>
          <a:endParaRPr lang="cs-CZ"/>
        </a:p>
      </dgm:t>
    </dgm:pt>
    <dgm:pt modelId="{DC0227E5-7EF3-4B57-987C-2FFCFDA7D691}">
      <dgm:prSet/>
      <dgm:spPr/>
      <dgm:t>
        <a:bodyPr/>
        <a:lstStyle/>
        <a:p>
          <a:r>
            <a:rPr lang="cs-CZ" b="0"/>
            <a:t>Právo na náhradu škody se promlčí, </a:t>
          </a:r>
          <a:r>
            <a:rPr lang="cs-CZ" b="1"/>
            <a:t>jestliže její vznik neohlásí </a:t>
          </a:r>
          <a:r>
            <a:rPr lang="cs-CZ" b="0"/>
            <a:t>zaměstnanec zaměstnavateli bez zbytečného odkladu, nejpozději do 15 dnů ode dne, kdy se o škodě dozvěděl. </a:t>
          </a:r>
          <a:endParaRPr lang="cs-CZ"/>
        </a:p>
      </dgm:t>
    </dgm:pt>
    <dgm:pt modelId="{1D0429D0-E8BA-42CA-837D-C601A592944A}" type="parTrans" cxnId="{73CA0879-6E4E-4581-89EF-81A780317C49}">
      <dgm:prSet/>
      <dgm:spPr/>
      <dgm:t>
        <a:bodyPr/>
        <a:lstStyle/>
        <a:p>
          <a:endParaRPr lang="cs-CZ"/>
        </a:p>
      </dgm:t>
    </dgm:pt>
    <dgm:pt modelId="{3734D74B-FB94-4FD4-BFB3-96066AC2D739}" type="sibTrans" cxnId="{73CA0879-6E4E-4581-89EF-81A780317C49}">
      <dgm:prSet/>
      <dgm:spPr/>
      <dgm:t>
        <a:bodyPr/>
        <a:lstStyle/>
        <a:p>
          <a:endParaRPr lang="cs-CZ"/>
        </a:p>
      </dgm:t>
    </dgm:pt>
    <dgm:pt modelId="{065E77CD-2BD8-41F9-9949-B2476BCD907A}" type="pres">
      <dgm:prSet presAssocID="{B653EFCB-25D8-4816-93B1-E82129B93C5F}" presName="linear" presStyleCnt="0">
        <dgm:presLayoutVars>
          <dgm:animLvl val="lvl"/>
          <dgm:resizeHandles val="exact"/>
        </dgm:presLayoutVars>
      </dgm:prSet>
      <dgm:spPr/>
    </dgm:pt>
    <dgm:pt modelId="{860BB22D-5162-47B9-B085-2B3D12DACCF0}" type="pres">
      <dgm:prSet presAssocID="{910D3726-ADFA-4FC1-841B-22B646F17F07}" presName="parentText" presStyleLbl="node1" presStyleIdx="0" presStyleCnt="3">
        <dgm:presLayoutVars>
          <dgm:chMax val="0"/>
          <dgm:bulletEnabled val="1"/>
        </dgm:presLayoutVars>
      </dgm:prSet>
      <dgm:spPr/>
    </dgm:pt>
    <dgm:pt modelId="{929862E6-40EF-48D5-8A7B-871FA553F764}" type="pres">
      <dgm:prSet presAssocID="{493BA123-DBA7-4DBD-81B9-BCF1385C91A5}" presName="spacer" presStyleCnt="0"/>
      <dgm:spPr/>
    </dgm:pt>
    <dgm:pt modelId="{005C335C-C355-4423-8CE9-445225A86C5A}" type="pres">
      <dgm:prSet presAssocID="{0480D91D-4AA0-4E5F-8283-2F01AB77C3C2}" presName="parentText" presStyleLbl="node1" presStyleIdx="1" presStyleCnt="3">
        <dgm:presLayoutVars>
          <dgm:chMax val="0"/>
          <dgm:bulletEnabled val="1"/>
        </dgm:presLayoutVars>
      </dgm:prSet>
      <dgm:spPr/>
    </dgm:pt>
    <dgm:pt modelId="{ECBF04DB-3BF9-45D1-8499-F3F1932386FA}" type="pres">
      <dgm:prSet presAssocID="{94971009-3CE1-4F20-AC6B-4F5811D141E8}" presName="spacer" presStyleCnt="0"/>
      <dgm:spPr/>
    </dgm:pt>
    <dgm:pt modelId="{144B9AF3-5BFA-49C6-877D-F5400CF92C6D}" type="pres">
      <dgm:prSet presAssocID="{DC0227E5-7EF3-4B57-987C-2FFCFDA7D691}" presName="parentText" presStyleLbl="node1" presStyleIdx="2" presStyleCnt="3">
        <dgm:presLayoutVars>
          <dgm:chMax val="0"/>
          <dgm:bulletEnabled val="1"/>
        </dgm:presLayoutVars>
      </dgm:prSet>
      <dgm:spPr/>
    </dgm:pt>
  </dgm:ptLst>
  <dgm:cxnLst>
    <dgm:cxn modelId="{C99BBB39-D589-4F1C-B97A-E7BE31F3B122}" type="presOf" srcId="{B653EFCB-25D8-4816-93B1-E82129B93C5F}" destId="{065E77CD-2BD8-41F9-9949-B2476BCD907A}" srcOrd="0" destOrd="0" presId="urn:microsoft.com/office/officeart/2005/8/layout/vList2"/>
    <dgm:cxn modelId="{6221BB6C-E083-4BB4-8581-7A7CBE1C8259}" type="presOf" srcId="{910D3726-ADFA-4FC1-841B-22B646F17F07}" destId="{860BB22D-5162-47B9-B085-2B3D12DACCF0}" srcOrd="0" destOrd="0" presId="urn:microsoft.com/office/officeart/2005/8/layout/vList2"/>
    <dgm:cxn modelId="{7A17C372-2463-41A4-99CF-DF3C8209C945}" type="presOf" srcId="{DC0227E5-7EF3-4B57-987C-2FFCFDA7D691}" destId="{144B9AF3-5BFA-49C6-877D-F5400CF92C6D}" srcOrd="0" destOrd="0" presId="urn:microsoft.com/office/officeart/2005/8/layout/vList2"/>
    <dgm:cxn modelId="{73CA0879-6E4E-4581-89EF-81A780317C49}" srcId="{B653EFCB-25D8-4816-93B1-E82129B93C5F}" destId="{DC0227E5-7EF3-4B57-987C-2FFCFDA7D691}" srcOrd="2" destOrd="0" parTransId="{1D0429D0-E8BA-42CA-837D-C601A592944A}" sibTransId="{3734D74B-FB94-4FD4-BFB3-96066AC2D739}"/>
    <dgm:cxn modelId="{27A97B59-5214-4C1F-B3EC-392ADEB48299}" type="presOf" srcId="{0480D91D-4AA0-4E5F-8283-2F01AB77C3C2}" destId="{005C335C-C355-4423-8CE9-445225A86C5A}" srcOrd="0" destOrd="0" presId="urn:microsoft.com/office/officeart/2005/8/layout/vList2"/>
    <dgm:cxn modelId="{A42C5484-BF58-4047-9777-A535210A9F8E}" srcId="{B653EFCB-25D8-4816-93B1-E82129B93C5F}" destId="{0480D91D-4AA0-4E5F-8283-2F01AB77C3C2}" srcOrd="1" destOrd="0" parTransId="{B78E2E95-8738-4B4B-A2A6-FD70B206F282}" sibTransId="{94971009-3CE1-4F20-AC6B-4F5811D141E8}"/>
    <dgm:cxn modelId="{25E83CFE-C5B3-43B7-92CE-59BE2D900136}" srcId="{B653EFCB-25D8-4816-93B1-E82129B93C5F}" destId="{910D3726-ADFA-4FC1-841B-22B646F17F07}" srcOrd="0" destOrd="0" parTransId="{C9FF84F1-FE6A-43FC-86C2-50B4F8DBD5B4}" sibTransId="{493BA123-DBA7-4DBD-81B9-BCF1385C91A5}"/>
    <dgm:cxn modelId="{A7FEF43D-542C-46DB-8307-241D3314E5C0}" type="presParOf" srcId="{065E77CD-2BD8-41F9-9949-B2476BCD907A}" destId="{860BB22D-5162-47B9-B085-2B3D12DACCF0}" srcOrd="0" destOrd="0" presId="urn:microsoft.com/office/officeart/2005/8/layout/vList2"/>
    <dgm:cxn modelId="{8094F88D-E5B2-4DF0-B2BC-587D9AAFADDE}" type="presParOf" srcId="{065E77CD-2BD8-41F9-9949-B2476BCD907A}" destId="{929862E6-40EF-48D5-8A7B-871FA553F764}" srcOrd="1" destOrd="0" presId="urn:microsoft.com/office/officeart/2005/8/layout/vList2"/>
    <dgm:cxn modelId="{FCA951C1-5DA9-4762-9CC0-5A1F8439D194}" type="presParOf" srcId="{065E77CD-2BD8-41F9-9949-B2476BCD907A}" destId="{005C335C-C355-4423-8CE9-445225A86C5A}" srcOrd="2" destOrd="0" presId="urn:microsoft.com/office/officeart/2005/8/layout/vList2"/>
    <dgm:cxn modelId="{6946A3B9-B8A3-4D34-8048-FE33F67A571C}" type="presParOf" srcId="{065E77CD-2BD8-41F9-9949-B2476BCD907A}" destId="{ECBF04DB-3BF9-45D1-8499-F3F1932386FA}" srcOrd="3" destOrd="0" presId="urn:microsoft.com/office/officeart/2005/8/layout/vList2"/>
    <dgm:cxn modelId="{B996F441-CBA5-40C2-8E75-9AA556918EED}" type="presParOf" srcId="{065E77CD-2BD8-41F9-9949-B2476BCD907A}" destId="{144B9AF3-5BFA-49C6-877D-F5400CF92C6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27EDDD-254B-473C-BA9F-7A91C603BAC0}"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549C9030-DB02-4974-BDBF-C599A2D5A1B3}">
      <dgm:prSet/>
      <dgm:spPr/>
      <dgm:t>
        <a:bodyPr/>
        <a:lstStyle/>
        <a:p>
          <a:r>
            <a:rPr lang="cs-CZ" b="0"/>
            <a:t>Od </a:t>
          </a:r>
          <a:r>
            <a:rPr lang="cs-CZ" b="1"/>
            <a:t>vzniku</a:t>
          </a:r>
          <a:r>
            <a:rPr lang="cs-CZ" b="0"/>
            <a:t> pracovního poměru je zaměstnavatel:</a:t>
          </a:r>
          <a:endParaRPr lang="cs-CZ"/>
        </a:p>
      </dgm:t>
    </dgm:pt>
    <dgm:pt modelId="{7AA5C18E-C29F-427D-BADE-D5BAF62A7F15}" type="parTrans" cxnId="{86C826A9-A2F2-4491-815F-432E1CECC532}">
      <dgm:prSet/>
      <dgm:spPr/>
      <dgm:t>
        <a:bodyPr/>
        <a:lstStyle/>
        <a:p>
          <a:endParaRPr lang="cs-CZ"/>
        </a:p>
      </dgm:t>
    </dgm:pt>
    <dgm:pt modelId="{100F7BF8-CA42-4BB3-8F84-A469E5F2006E}" type="sibTrans" cxnId="{86C826A9-A2F2-4491-815F-432E1CECC532}">
      <dgm:prSet/>
      <dgm:spPr/>
      <dgm:t>
        <a:bodyPr/>
        <a:lstStyle/>
        <a:p>
          <a:endParaRPr lang="cs-CZ"/>
        </a:p>
      </dgm:t>
    </dgm:pt>
    <dgm:pt modelId="{36ED1A82-23D4-43C8-8295-DB0876D47974}">
      <dgm:prSet/>
      <dgm:spPr/>
      <dgm:t>
        <a:bodyPr/>
        <a:lstStyle/>
        <a:p>
          <a:r>
            <a:rPr lang="cs-CZ" b="0" dirty="0">
              <a:solidFill>
                <a:schemeClr val="tx1"/>
              </a:solidFill>
            </a:rPr>
            <a:t>povinen přidělovat zaměstnanci práci podle pracovní smlouvy</a:t>
          </a:r>
          <a:endParaRPr lang="cs-CZ" dirty="0">
            <a:solidFill>
              <a:schemeClr val="tx1"/>
            </a:solidFill>
          </a:endParaRPr>
        </a:p>
      </dgm:t>
    </dgm:pt>
    <dgm:pt modelId="{46C0DB2A-0700-4CF9-8D6E-0664D248D83A}" type="parTrans" cxnId="{AAA99B9E-C9DB-4DC0-AF53-DD450341AC63}">
      <dgm:prSet/>
      <dgm:spPr/>
      <dgm:t>
        <a:bodyPr/>
        <a:lstStyle/>
        <a:p>
          <a:endParaRPr lang="cs-CZ"/>
        </a:p>
      </dgm:t>
    </dgm:pt>
    <dgm:pt modelId="{1E0E5CC9-1DA6-4B61-8838-12652B66B747}" type="sibTrans" cxnId="{AAA99B9E-C9DB-4DC0-AF53-DD450341AC63}">
      <dgm:prSet/>
      <dgm:spPr/>
      <dgm:t>
        <a:bodyPr/>
        <a:lstStyle/>
        <a:p>
          <a:endParaRPr lang="cs-CZ"/>
        </a:p>
      </dgm:t>
    </dgm:pt>
    <dgm:pt modelId="{9874C423-4F4E-459E-9E03-C3691739B31D}">
      <dgm:prSet/>
      <dgm:spPr/>
      <dgm:t>
        <a:bodyPr/>
        <a:lstStyle/>
        <a:p>
          <a:r>
            <a:rPr lang="cs-CZ" b="0" dirty="0">
              <a:solidFill>
                <a:schemeClr val="tx1"/>
              </a:solidFill>
            </a:rPr>
            <a:t>platit mu za vykonanou práci mzdu nebo plat</a:t>
          </a:r>
          <a:endParaRPr lang="cs-CZ" dirty="0">
            <a:solidFill>
              <a:schemeClr val="tx1"/>
            </a:solidFill>
          </a:endParaRPr>
        </a:p>
      </dgm:t>
    </dgm:pt>
    <dgm:pt modelId="{F96E0C3D-1A5C-44BD-8DE5-98E10E5F0510}" type="parTrans" cxnId="{E4E71F4B-1E92-493A-A688-9A70EE9C0050}">
      <dgm:prSet/>
      <dgm:spPr/>
      <dgm:t>
        <a:bodyPr/>
        <a:lstStyle/>
        <a:p>
          <a:endParaRPr lang="cs-CZ"/>
        </a:p>
      </dgm:t>
    </dgm:pt>
    <dgm:pt modelId="{51675045-4795-45C6-8DE0-2CC8892E929F}" type="sibTrans" cxnId="{E4E71F4B-1E92-493A-A688-9A70EE9C0050}">
      <dgm:prSet/>
      <dgm:spPr/>
      <dgm:t>
        <a:bodyPr/>
        <a:lstStyle/>
        <a:p>
          <a:endParaRPr lang="cs-CZ"/>
        </a:p>
      </dgm:t>
    </dgm:pt>
    <dgm:pt modelId="{3C17FF47-DD1D-49A0-B724-08BB33A7DE39}">
      <dgm:prSet/>
      <dgm:spPr/>
      <dgm:t>
        <a:bodyPr/>
        <a:lstStyle/>
        <a:p>
          <a:r>
            <a:rPr lang="cs-CZ" b="0" dirty="0">
              <a:solidFill>
                <a:schemeClr val="tx1"/>
              </a:solidFill>
            </a:rPr>
            <a:t>vytvářet podmínky pro plnění jeho pracovních úkolů</a:t>
          </a:r>
          <a:endParaRPr lang="cs-CZ" dirty="0">
            <a:solidFill>
              <a:schemeClr val="tx1"/>
            </a:solidFill>
          </a:endParaRPr>
        </a:p>
      </dgm:t>
    </dgm:pt>
    <dgm:pt modelId="{1D286329-48C0-468A-91DD-EA0354730E7E}" type="parTrans" cxnId="{B54D720A-D95C-42A6-8D72-9014E06E7DF4}">
      <dgm:prSet/>
      <dgm:spPr/>
      <dgm:t>
        <a:bodyPr/>
        <a:lstStyle/>
        <a:p>
          <a:endParaRPr lang="cs-CZ"/>
        </a:p>
      </dgm:t>
    </dgm:pt>
    <dgm:pt modelId="{81D3F935-FBF4-4C7E-A648-B0935766C0BC}" type="sibTrans" cxnId="{B54D720A-D95C-42A6-8D72-9014E06E7DF4}">
      <dgm:prSet/>
      <dgm:spPr/>
      <dgm:t>
        <a:bodyPr/>
        <a:lstStyle/>
        <a:p>
          <a:endParaRPr lang="cs-CZ"/>
        </a:p>
      </dgm:t>
    </dgm:pt>
    <dgm:pt modelId="{A2635B1D-6FB7-4399-AC83-8E7E414822F0}">
      <dgm:prSet/>
      <dgm:spPr/>
      <dgm:t>
        <a:bodyPr/>
        <a:lstStyle/>
        <a:p>
          <a:r>
            <a:rPr lang="cs-CZ" b="0" dirty="0">
              <a:solidFill>
                <a:schemeClr val="tx1"/>
              </a:solidFill>
            </a:rPr>
            <a:t>dodržovat ostatní pracovní podmínky stanovené právními předpisy, smlouvou nebo stanovené vnitřním předpisem</a:t>
          </a:r>
          <a:r>
            <a:rPr lang="cs-CZ" b="0" dirty="0"/>
            <a:t>.</a:t>
          </a:r>
          <a:endParaRPr lang="cs-CZ" dirty="0"/>
        </a:p>
      </dgm:t>
    </dgm:pt>
    <dgm:pt modelId="{454F2CC6-2718-46AC-A139-04C119F09EE8}" type="parTrans" cxnId="{7EDA8D1F-E230-4495-B4ED-A97C5B2B95D5}">
      <dgm:prSet/>
      <dgm:spPr/>
      <dgm:t>
        <a:bodyPr/>
        <a:lstStyle/>
        <a:p>
          <a:endParaRPr lang="cs-CZ"/>
        </a:p>
      </dgm:t>
    </dgm:pt>
    <dgm:pt modelId="{B9F99992-2E8B-4B2B-B14A-C7F7B86AEFF3}" type="sibTrans" cxnId="{7EDA8D1F-E230-4495-B4ED-A97C5B2B95D5}">
      <dgm:prSet/>
      <dgm:spPr/>
      <dgm:t>
        <a:bodyPr/>
        <a:lstStyle/>
        <a:p>
          <a:endParaRPr lang="cs-CZ"/>
        </a:p>
      </dgm:t>
    </dgm:pt>
    <dgm:pt modelId="{F6D25EAD-E574-4F7C-8286-B72A92327FD7}">
      <dgm:prSet/>
      <dgm:spPr/>
      <dgm:t>
        <a:bodyPr/>
        <a:lstStyle/>
        <a:p>
          <a:r>
            <a:rPr lang="cs-CZ" b="0" dirty="0"/>
            <a:t>Od </a:t>
          </a:r>
          <a:r>
            <a:rPr lang="cs-CZ" b="1" dirty="0"/>
            <a:t>vzniku</a:t>
          </a:r>
          <a:r>
            <a:rPr lang="cs-CZ" b="0" dirty="0"/>
            <a:t> pracovního poměru je zaměstnanec:</a:t>
          </a:r>
          <a:endParaRPr lang="cs-CZ" dirty="0"/>
        </a:p>
      </dgm:t>
    </dgm:pt>
    <dgm:pt modelId="{3C2BD2B1-2E37-4182-B3CA-EE9F55042C16}" type="parTrans" cxnId="{B8E79C94-CBDA-47FE-9A63-D2721E7662F6}">
      <dgm:prSet/>
      <dgm:spPr/>
      <dgm:t>
        <a:bodyPr/>
        <a:lstStyle/>
        <a:p>
          <a:endParaRPr lang="cs-CZ"/>
        </a:p>
      </dgm:t>
    </dgm:pt>
    <dgm:pt modelId="{30DA0059-42AF-4EB2-9602-E24C5C9EF54E}" type="sibTrans" cxnId="{B8E79C94-CBDA-47FE-9A63-D2721E7662F6}">
      <dgm:prSet/>
      <dgm:spPr/>
      <dgm:t>
        <a:bodyPr/>
        <a:lstStyle/>
        <a:p>
          <a:endParaRPr lang="cs-CZ"/>
        </a:p>
      </dgm:t>
    </dgm:pt>
    <dgm:pt modelId="{D73B6E32-7720-4B26-B3F5-B35D61733A91}">
      <dgm:prSet/>
      <dgm:spPr/>
      <dgm:t>
        <a:bodyPr/>
        <a:lstStyle/>
        <a:p>
          <a:r>
            <a:rPr lang="cs-CZ" b="0" dirty="0">
              <a:solidFill>
                <a:schemeClr val="tx1"/>
              </a:solidFill>
            </a:rPr>
            <a:t>podle pokynů zaměstnavatele konat osobně práce </a:t>
          </a:r>
          <a:endParaRPr lang="cs-CZ" dirty="0">
            <a:solidFill>
              <a:schemeClr val="tx1"/>
            </a:solidFill>
          </a:endParaRPr>
        </a:p>
      </dgm:t>
    </dgm:pt>
    <dgm:pt modelId="{839E94C4-7CFC-48AF-943C-CAD19CE7EF28}" type="parTrans" cxnId="{0256BBA6-1DF2-4293-8B62-A95E0C5998B8}">
      <dgm:prSet/>
      <dgm:spPr/>
      <dgm:t>
        <a:bodyPr/>
        <a:lstStyle/>
        <a:p>
          <a:endParaRPr lang="cs-CZ"/>
        </a:p>
      </dgm:t>
    </dgm:pt>
    <dgm:pt modelId="{4C93D691-76E3-42AD-A0FC-52A04D6499F3}" type="sibTrans" cxnId="{0256BBA6-1DF2-4293-8B62-A95E0C5998B8}">
      <dgm:prSet/>
      <dgm:spPr/>
      <dgm:t>
        <a:bodyPr/>
        <a:lstStyle/>
        <a:p>
          <a:endParaRPr lang="cs-CZ"/>
        </a:p>
      </dgm:t>
    </dgm:pt>
    <dgm:pt modelId="{222EF961-CFA9-4246-88BC-FF904452FB5A}">
      <dgm:prSet/>
      <dgm:spPr/>
      <dgm:t>
        <a:bodyPr/>
        <a:lstStyle/>
        <a:p>
          <a:r>
            <a:rPr lang="cs-CZ" b="0" dirty="0">
              <a:solidFill>
                <a:schemeClr val="tx1"/>
              </a:solidFill>
            </a:rPr>
            <a:t>podle pracovní smlouvy</a:t>
          </a:r>
          <a:endParaRPr lang="cs-CZ" dirty="0">
            <a:solidFill>
              <a:schemeClr val="tx1"/>
            </a:solidFill>
          </a:endParaRPr>
        </a:p>
      </dgm:t>
    </dgm:pt>
    <dgm:pt modelId="{9DE02FE1-5C81-4627-AF35-9235A008404B}" type="parTrans" cxnId="{91ABD21A-2C22-41B7-9B11-D8C92398B5B3}">
      <dgm:prSet/>
      <dgm:spPr/>
      <dgm:t>
        <a:bodyPr/>
        <a:lstStyle/>
        <a:p>
          <a:endParaRPr lang="cs-CZ"/>
        </a:p>
      </dgm:t>
    </dgm:pt>
    <dgm:pt modelId="{C9964937-AB2F-4C0B-A475-15F514FFA37F}" type="sibTrans" cxnId="{91ABD21A-2C22-41B7-9B11-D8C92398B5B3}">
      <dgm:prSet/>
      <dgm:spPr/>
      <dgm:t>
        <a:bodyPr/>
        <a:lstStyle/>
        <a:p>
          <a:endParaRPr lang="cs-CZ"/>
        </a:p>
      </dgm:t>
    </dgm:pt>
    <dgm:pt modelId="{04691C94-93DE-49C1-9069-7070CA32B933}">
      <dgm:prSet/>
      <dgm:spPr/>
      <dgm:t>
        <a:bodyPr/>
        <a:lstStyle/>
        <a:p>
          <a:r>
            <a:rPr lang="cs-CZ" b="0" dirty="0">
              <a:solidFill>
                <a:schemeClr val="tx1"/>
              </a:solidFill>
            </a:rPr>
            <a:t>v rozvržené týdenní pracovní době</a:t>
          </a:r>
          <a:endParaRPr lang="cs-CZ" dirty="0">
            <a:solidFill>
              <a:schemeClr val="tx1"/>
            </a:solidFill>
          </a:endParaRPr>
        </a:p>
      </dgm:t>
    </dgm:pt>
    <dgm:pt modelId="{1DC75C0A-28DD-44F5-BA8A-79D68843866E}" type="parTrans" cxnId="{6FB9C4F2-CE02-46FE-A3E2-F4BE28515999}">
      <dgm:prSet/>
      <dgm:spPr/>
      <dgm:t>
        <a:bodyPr/>
        <a:lstStyle/>
        <a:p>
          <a:endParaRPr lang="cs-CZ"/>
        </a:p>
      </dgm:t>
    </dgm:pt>
    <dgm:pt modelId="{2BB67482-5F90-4FCB-B11C-7FED591C8C23}" type="sibTrans" cxnId="{6FB9C4F2-CE02-46FE-A3E2-F4BE28515999}">
      <dgm:prSet/>
      <dgm:spPr/>
      <dgm:t>
        <a:bodyPr/>
        <a:lstStyle/>
        <a:p>
          <a:endParaRPr lang="cs-CZ"/>
        </a:p>
      </dgm:t>
    </dgm:pt>
    <dgm:pt modelId="{95C3806E-52E1-40C4-A9D3-ECD4D24F272D}">
      <dgm:prSet/>
      <dgm:spPr/>
      <dgm:t>
        <a:bodyPr/>
        <a:lstStyle/>
        <a:p>
          <a:r>
            <a:rPr lang="cs-CZ" b="0" dirty="0">
              <a:solidFill>
                <a:schemeClr val="tx1"/>
              </a:solidFill>
            </a:rPr>
            <a:t>dodržovat povinnosti, které mu vyplývají z pracovního poměru.</a:t>
          </a:r>
          <a:endParaRPr lang="cs-CZ" dirty="0">
            <a:solidFill>
              <a:schemeClr val="tx1"/>
            </a:solidFill>
          </a:endParaRPr>
        </a:p>
      </dgm:t>
    </dgm:pt>
    <dgm:pt modelId="{FFEB775A-767A-42C6-BC4F-5DDE613A0ACD}" type="parTrans" cxnId="{17E81A5C-9ACC-4E3F-8B30-BAFD01BE0E52}">
      <dgm:prSet/>
      <dgm:spPr/>
      <dgm:t>
        <a:bodyPr/>
        <a:lstStyle/>
        <a:p>
          <a:endParaRPr lang="cs-CZ"/>
        </a:p>
      </dgm:t>
    </dgm:pt>
    <dgm:pt modelId="{B3C82A87-BDE8-443F-8A2E-3A757F3EA289}" type="sibTrans" cxnId="{17E81A5C-9ACC-4E3F-8B30-BAFD01BE0E52}">
      <dgm:prSet/>
      <dgm:spPr/>
      <dgm:t>
        <a:bodyPr/>
        <a:lstStyle/>
        <a:p>
          <a:endParaRPr lang="cs-CZ"/>
        </a:p>
      </dgm:t>
    </dgm:pt>
    <dgm:pt modelId="{484BABEC-9414-4CB9-8919-499B47160FB4}" type="pres">
      <dgm:prSet presAssocID="{2327EDDD-254B-473C-BA9F-7A91C603BAC0}" presName="Name0" presStyleCnt="0">
        <dgm:presLayoutVars>
          <dgm:dir/>
          <dgm:animLvl val="lvl"/>
          <dgm:resizeHandles val="exact"/>
        </dgm:presLayoutVars>
      </dgm:prSet>
      <dgm:spPr/>
    </dgm:pt>
    <dgm:pt modelId="{664EF322-2841-4A1F-93E7-6E464E4F6026}" type="pres">
      <dgm:prSet presAssocID="{549C9030-DB02-4974-BDBF-C599A2D5A1B3}" presName="linNode" presStyleCnt="0"/>
      <dgm:spPr/>
    </dgm:pt>
    <dgm:pt modelId="{FD253DB4-713B-443E-BF2F-344A5443B438}" type="pres">
      <dgm:prSet presAssocID="{549C9030-DB02-4974-BDBF-C599A2D5A1B3}" presName="parentText" presStyleLbl="node1" presStyleIdx="0" presStyleCnt="2">
        <dgm:presLayoutVars>
          <dgm:chMax val="1"/>
          <dgm:bulletEnabled val="1"/>
        </dgm:presLayoutVars>
      </dgm:prSet>
      <dgm:spPr/>
    </dgm:pt>
    <dgm:pt modelId="{076F0C5D-1BA3-4763-A62F-1CDC939A352A}" type="pres">
      <dgm:prSet presAssocID="{549C9030-DB02-4974-BDBF-C599A2D5A1B3}" presName="descendantText" presStyleLbl="alignAccFollowNode1" presStyleIdx="0" presStyleCnt="2">
        <dgm:presLayoutVars>
          <dgm:bulletEnabled val="1"/>
        </dgm:presLayoutVars>
      </dgm:prSet>
      <dgm:spPr/>
    </dgm:pt>
    <dgm:pt modelId="{744CE467-BFA9-488A-8A47-69ADF84DE731}" type="pres">
      <dgm:prSet presAssocID="{100F7BF8-CA42-4BB3-8F84-A469E5F2006E}" presName="sp" presStyleCnt="0"/>
      <dgm:spPr/>
    </dgm:pt>
    <dgm:pt modelId="{1829AFC1-1837-4919-B89F-385B520E215F}" type="pres">
      <dgm:prSet presAssocID="{F6D25EAD-E574-4F7C-8286-B72A92327FD7}" presName="linNode" presStyleCnt="0"/>
      <dgm:spPr/>
    </dgm:pt>
    <dgm:pt modelId="{79849786-4B82-4635-AC30-BF4AEDF6B579}" type="pres">
      <dgm:prSet presAssocID="{F6D25EAD-E574-4F7C-8286-B72A92327FD7}" presName="parentText" presStyleLbl="node1" presStyleIdx="1" presStyleCnt="2">
        <dgm:presLayoutVars>
          <dgm:chMax val="1"/>
          <dgm:bulletEnabled val="1"/>
        </dgm:presLayoutVars>
      </dgm:prSet>
      <dgm:spPr/>
    </dgm:pt>
    <dgm:pt modelId="{A9EDAB80-A7FB-456A-8BF7-16FA993C784C}" type="pres">
      <dgm:prSet presAssocID="{F6D25EAD-E574-4F7C-8286-B72A92327FD7}" presName="descendantText" presStyleLbl="alignAccFollowNode1" presStyleIdx="1" presStyleCnt="2">
        <dgm:presLayoutVars>
          <dgm:bulletEnabled val="1"/>
        </dgm:presLayoutVars>
      </dgm:prSet>
      <dgm:spPr/>
    </dgm:pt>
  </dgm:ptLst>
  <dgm:cxnLst>
    <dgm:cxn modelId="{B54D720A-D95C-42A6-8D72-9014E06E7DF4}" srcId="{549C9030-DB02-4974-BDBF-C599A2D5A1B3}" destId="{3C17FF47-DD1D-49A0-B724-08BB33A7DE39}" srcOrd="2" destOrd="0" parTransId="{1D286329-48C0-468A-91DD-EA0354730E7E}" sibTransId="{81D3F935-FBF4-4C7E-A648-B0935766C0BC}"/>
    <dgm:cxn modelId="{70FBDC13-AE97-478E-B157-7DBEDA0B24FA}" type="presOf" srcId="{F6D25EAD-E574-4F7C-8286-B72A92327FD7}" destId="{79849786-4B82-4635-AC30-BF4AEDF6B579}" srcOrd="0" destOrd="0" presId="urn:microsoft.com/office/officeart/2005/8/layout/vList5"/>
    <dgm:cxn modelId="{91ABD21A-2C22-41B7-9B11-D8C92398B5B3}" srcId="{F6D25EAD-E574-4F7C-8286-B72A92327FD7}" destId="{222EF961-CFA9-4246-88BC-FF904452FB5A}" srcOrd="1" destOrd="0" parTransId="{9DE02FE1-5C81-4627-AF35-9235A008404B}" sibTransId="{C9964937-AB2F-4C0B-A475-15F514FFA37F}"/>
    <dgm:cxn modelId="{7EDA8D1F-E230-4495-B4ED-A97C5B2B95D5}" srcId="{549C9030-DB02-4974-BDBF-C599A2D5A1B3}" destId="{A2635B1D-6FB7-4399-AC83-8E7E414822F0}" srcOrd="3" destOrd="0" parTransId="{454F2CC6-2718-46AC-A139-04C119F09EE8}" sibTransId="{B9F99992-2E8B-4B2B-B14A-C7F7B86AEFF3}"/>
    <dgm:cxn modelId="{93AE9C27-BC29-4F92-9E8F-5A6DA0D0A40E}" type="presOf" srcId="{2327EDDD-254B-473C-BA9F-7A91C603BAC0}" destId="{484BABEC-9414-4CB9-8919-499B47160FB4}" srcOrd="0" destOrd="0" presId="urn:microsoft.com/office/officeart/2005/8/layout/vList5"/>
    <dgm:cxn modelId="{574C8035-9056-4626-BA40-78581F0BEA6E}" type="presOf" srcId="{549C9030-DB02-4974-BDBF-C599A2D5A1B3}" destId="{FD253DB4-713B-443E-BF2F-344A5443B438}" srcOrd="0" destOrd="0" presId="urn:microsoft.com/office/officeart/2005/8/layout/vList5"/>
    <dgm:cxn modelId="{D70A1F3C-EDAA-4306-9467-0FD8197E88D8}" type="presOf" srcId="{04691C94-93DE-49C1-9069-7070CA32B933}" destId="{A9EDAB80-A7FB-456A-8BF7-16FA993C784C}" srcOrd="0" destOrd="2" presId="urn:microsoft.com/office/officeart/2005/8/layout/vList5"/>
    <dgm:cxn modelId="{17E81A5C-9ACC-4E3F-8B30-BAFD01BE0E52}" srcId="{F6D25EAD-E574-4F7C-8286-B72A92327FD7}" destId="{95C3806E-52E1-40C4-A9D3-ECD4D24F272D}" srcOrd="3" destOrd="0" parTransId="{FFEB775A-767A-42C6-BC4F-5DDE613A0ACD}" sibTransId="{B3C82A87-BDE8-443F-8A2E-3A757F3EA289}"/>
    <dgm:cxn modelId="{A108B769-8719-436F-9F05-AED35CC2525D}" type="presOf" srcId="{D73B6E32-7720-4B26-B3F5-B35D61733A91}" destId="{A9EDAB80-A7FB-456A-8BF7-16FA993C784C}" srcOrd="0" destOrd="0" presId="urn:microsoft.com/office/officeart/2005/8/layout/vList5"/>
    <dgm:cxn modelId="{E4E71F4B-1E92-493A-A688-9A70EE9C0050}" srcId="{549C9030-DB02-4974-BDBF-C599A2D5A1B3}" destId="{9874C423-4F4E-459E-9E03-C3691739B31D}" srcOrd="1" destOrd="0" parTransId="{F96E0C3D-1A5C-44BD-8DE5-98E10E5F0510}" sibTransId="{51675045-4795-45C6-8DE0-2CC8892E929F}"/>
    <dgm:cxn modelId="{B8E79C94-CBDA-47FE-9A63-D2721E7662F6}" srcId="{2327EDDD-254B-473C-BA9F-7A91C603BAC0}" destId="{F6D25EAD-E574-4F7C-8286-B72A92327FD7}" srcOrd="1" destOrd="0" parTransId="{3C2BD2B1-2E37-4182-B3CA-EE9F55042C16}" sibTransId="{30DA0059-42AF-4EB2-9602-E24C5C9EF54E}"/>
    <dgm:cxn modelId="{AAA99B9E-C9DB-4DC0-AF53-DD450341AC63}" srcId="{549C9030-DB02-4974-BDBF-C599A2D5A1B3}" destId="{36ED1A82-23D4-43C8-8295-DB0876D47974}" srcOrd="0" destOrd="0" parTransId="{46C0DB2A-0700-4CF9-8D6E-0664D248D83A}" sibTransId="{1E0E5CC9-1DA6-4B61-8838-12652B66B747}"/>
    <dgm:cxn modelId="{0256BBA6-1DF2-4293-8B62-A95E0C5998B8}" srcId="{F6D25EAD-E574-4F7C-8286-B72A92327FD7}" destId="{D73B6E32-7720-4B26-B3F5-B35D61733A91}" srcOrd="0" destOrd="0" parTransId="{839E94C4-7CFC-48AF-943C-CAD19CE7EF28}" sibTransId="{4C93D691-76E3-42AD-A0FC-52A04D6499F3}"/>
    <dgm:cxn modelId="{86C826A9-A2F2-4491-815F-432E1CECC532}" srcId="{2327EDDD-254B-473C-BA9F-7A91C603BAC0}" destId="{549C9030-DB02-4974-BDBF-C599A2D5A1B3}" srcOrd="0" destOrd="0" parTransId="{7AA5C18E-C29F-427D-BADE-D5BAF62A7F15}" sibTransId="{100F7BF8-CA42-4BB3-8F84-A469E5F2006E}"/>
    <dgm:cxn modelId="{2C36E9B4-95F5-43DB-95E3-566C9D873B95}" type="presOf" srcId="{95C3806E-52E1-40C4-A9D3-ECD4D24F272D}" destId="{A9EDAB80-A7FB-456A-8BF7-16FA993C784C}" srcOrd="0" destOrd="3" presId="urn:microsoft.com/office/officeart/2005/8/layout/vList5"/>
    <dgm:cxn modelId="{0DA468C1-BDE2-4AEC-B35A-DCADA1E769E7}" type="presOf" srcId="{3C17FF47-DD1D-49A0-B724-08BB33A7DE39}" destId="{076F0C5D-1BA3-4763-A62F-1CDC939A352A}" srcOrd="0" destOrd="2" presId="urn:microsoft.com/office/officeart/2005/8/layout/vList5"/>
    <dgm:cxn modelId="{6EBD40CA-D52A-4178-95A2-3BE835D1F827}" type="presOf" srcId="{36ED1A82-23D4-43C8-8295-DB0876D47974}" destId="{076F0C5D-1BA3-4763-A62F-1CDC939A352A}" srcOrd="0" destOrd="0" presId="urn:microsoft.com/office/officeart/2005/8/layout/vList5"/>
    <dgm:cxn modelId="{795BF3DF-FA2D-41B8-A846-D290B02FBD90}" type="presOf" srcId="{9874C423-4F4E-459E-9E03-C3691739B31D}" destId="{076F0C5D-1BA3-4763-A62F-1CDC939A352A}" srcOrd="0" destOrd="1" presId="urn:microsoft.com/office/officeart/2005/8/layout/vList5"/>
    <dgm:cxn modelId="{608DF7EC-113F-4349-AAB2-9528C4FA2FC6}" type="presOf" srcId="{A2635B1D-6FB7-4399-AC83-8E7E414822F0}" destId="{076F0C5D-1BA3-4763-A62F-1CDC939A352A}" srcOrd="0" destOrd="3" presId="urn:microsoft.com/office/officeart/2005/8/layout/vList5"/>
    <dgm:cxn modelId="{6CE618F1-8F3B-4BE7-8914-F675CA8C20A2}" type="presOf" srcId="{222EF961-CFA9-4246-88BC-FF904452FB5A}" destId="{A9EDAB80-A7FB-456A-8BF7-16FA993C784C}" srcOrd="0" destOrd="1" presId="urn:microsoft.com/office/officeart/2005/8/layout/vList5"/>
    <dgm:cxn modelId="{6FB9C4F2-CE02-46FE-A3E2-F4BE28515999}" srcId="{F6D25EAD-E574-4F7C-8286-B72A92327FD7}" destId="{04691C94-93DE-49C1-9069-7070CA32B933}" srcOrd="2" destOrd="0" parTransId="{1DC75C0A-28DD-44F5-BA8A-79D68843866E}" sibTransId="{2BB67482-5F90-4FCB-B11C-7FED591C8C23}"/>
    <dgm:cxn modelId="{36A82860-E41E-421B-B773-D0985172BDC4}" type="presParOf" srcId="{484BABEC-9414-4CB9-8919-499B47160FB4}" destId="{664EF322-2841-4A1F-93E7-6E464E4F6026}" srcOrd="0" destOrd="0" presId="urn:microsoft.com/office/officeart/2005/8/layout/vList5"/>
    <dgm:cxn modelId="{982870EF-096A-462B-A08C-F498A9906908}" type="presParOf" srcId="{664EF322-2841-4A1F-93E7-6E464E4F6026}" destId="{FD253DB4-713B-443E-BF2F-344A5443B438}" srcOrd="0" destOrd="0" presId="urn:microsoft.com/office/officeart/2005/8/layout/vList5"/>
    <dgm:cxn modelId="{421E77A2-0C88-462C-AADE-FD99ADCC09BF}" type="presParOf" srcId="{664EF322-2841-4A1F-93E7-6E464E4F6026}" destId="{076F0C5D-1BA3-4763-A62F-1CDC939A352A}" srcOrd="1" destOrd="0" presId="urn:microsoft.com/office/officeart/2005/8/layout/vList5"/>
    <dgm:cxn modelId="{BD662CD8-D959-43DD-BABE-D1D36F826873}" type="presParOf" srcId="{484BABEC-9414-4CB9-8919-499B47160FB4}" destId="{744CE467-BFA9-488A-8A47-69ADF84DE731}" srcOrd="1" destOrd="0" presId="urn:microsoft.com/office/officeart/2005/8/layout/vList5"/>
    <dgm:cxn modelId="{26C89FDA-BB4D-4926-99BC-BC52A87CA9A4}" type="presParOf" srcId="{484BABEC-9414-4CB9-8919-499B47160FB4}" destId="{1829AFC1-1837-4919-B89F-385B520E215F}" srcOrd="2" destOrd="0" presId="urn:microsoft.com/office/officeart/2005/8/layout/vList5"/>
    <dgm:cxn modelId="{43C3BE30-333A-4F19-B8CC-BAF2A54F17E4}" type="presParOf" srcId="{1829AFC1-1837-4919-B89F-385B520E215F}" destId="{79849786-4B82-4635-AC30-BF4AEDF6B579}" srcOrd="0" destOrd="0" presId="urn:microsoft.com/office/officeart/2005/8/layout/vList5"/>
    <dgm:cxn modelId="{DF740CFC-00FF-46BE-B106-BF01F1045D0B}" type="presParOf" srcId="{1829AFC1-1837-4919-B89F-385B520E215F}" destId="{A9EDAB80-A7FB-456A-8BF7-16FA993C784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30C0F17B-E048-4C2F-B1E3-9665C2968DB9}"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cs-CZ"/>
        </a:p>
      </dgm:t>
    </dgm:pt>
    <dgm:pt modelId="{6424E432-2F5C-48F0-A8FD-75250273D0AC}">
      <dgm:prSet/>
      <dgm:spPr/>
      <dgm:t>
        <a:bodyPr/>
        <a:lstStyle/>
        <a:p>
          <a:pPr algn="just"/>
          <a:r>
            <a:rPr lang="cs-CZ" b="0" dirty="0"/>
            <a:t>Zaměstnavatel je povinen nahradit zaměstnanci škodu nebo nemajetkovou újmu </a:t>
          </a:r>
          <a:r>
            <a:rPr lang="cs-CZ" b="1" dirty="0"/>
            <a:t>vzniklou pracovním úrazem</a:t>
          </a:r>
          <a:r>
            <a:rPr lang="cs-CZ" b="0" dirty="0"/>
            <a:t>, jestliže škoda nebo nemajetková újma </a:t>
          </a:r>
          <a:r>
            <a:rPr lang="cs-CZ" b="1" dirty="0"/>
            <a:t>vznikla při plnění pracovních úkolů </a:t>
          </a:r>
          <a:r>
            <a:rPr lang="cs-CZ" b="0" dirty="0"/>
            <a:t>nebo v přímé souvislosti s ním. </a:t>
          </a:r>
          <a:endParaRPr lang="cs-CZ" dirty="0"/>
        </a:p>
      </dgm:t>
    </dgm:pt>
    <dgm:pt modelId="{57C40671-407F-4700-82CD-DA9D866A018D}" type="parTrans" cxnId="{3E0091E4-3B3A-4901-9AC6-14230ACD85D5}">
      <dgm:prSet/>
      <dgm:spPr/>
      <dgm:t>
        <a:bodyPr/>
        <a:lstStyle/>
        <a:p>
          <a:endParaRPr lang="cs-CZ"/>
        </a:p>
      </dgm:t>
    </dgm:pt>
    <dgm:pt modelId="{EAD4A2F8-CDEC-4397-A910-8C2F15029711}" type="sibTrans" cxnId="{3E0091E4-3B3A-4901-9AC6-14230ACD85D5}">
      <dgm:prSet/>
      <dgm:spPr/>
      <dgm:t>
        <a:bodyPr/>
        <a:lstStyle/>
        <a:p>
          <a:endParaRPr lang="cs-CZ"/>
        </a:p>
      </dgm:t>
    </dgm:pt>
    <dgm:pt modelId="{5B8C671B-596F-48E5-AF65-F7CF82FBB575}">
      <dgm:prSet/>
      <dgm:spPr/>
      <dgm:t>
        <a:bodyPr/>
        <a:lstStyle/>
        <a:p>
          <a:pPr algn="just"/>
          <a:r>
            <a:rPr lang="cs-CZ" b="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endParaRPr lang="cs-CZ" dirty="0"/>
        </a:p>
      </dgm:t>
    </dgm:pt>
    <dgm:pt modelId="{ECBD716E-A144-499F-90FF-1F1B1CB86E48}" type="parTrans" cxnId="{20715AA9-AFA3-4284-9BCA-525949EA9CF5}">
      <dgm:prSet/>
      <dgm:spPr/>
      <dgm:t>
        <a:bodyPr/>
        <a:lstStyle/>
        <a:p>
          <a:endParaRPr lang="cs-CZ"/>
        </a:p>
      </dgm:t>
    </dgm:pt>
    <dgm:pt modelId="{22E8E5BF-0A14-493C-A04E-AA2692E8B593}" type="sibTrans" cxnId="{20715AA9-AFA3-4284-9BCA-525949EA9CF5}">
      <dgm:prSet/>
      <dgm:spPr/>
      <dgm:t>
        <a:bodyPr/>
        <a:lstStyle/>
        <a:p>
          <a:endParaRPr lang="cs-CZ"/>
        </a:p>
      </dgm:t>
    </dgm:pt>
    <dgm:pt modelId="{38311CAD-0C2C-43C6-937A-15316F0F17D1}" type="pres">
      <dgm:prSet presAssocID="{30C0F17B-E048-4C2F-B1E3-9665C2968DB9}" presName="linear" presStyleCnt="0">
        <dgm:presLayoutVars>
          <dgm:animLvl val="lvl"/>
          <dgm:resizeHandles val="exact"/>
        </dgm:presLayoutVars>
      </dgm:prSet>
      <dgm:spPr/>
    </dgm:pt>
    <dgm:pt modelId="{FD8D7346-8A47-4363-B022-701944B0BA82}" type="pres">
      <dgm:prSet presAssocID="{6424E432-2F5C-48F0-A8FD-75250273D0AC}" presName="parentText" presStyleLbl="node1" presStyleIdx="0" presStyleCnt="2">
        <dgm:presLayoutVars>
          <dgm:chMax val="0"/>
          <dgm:bulletEnabled val="1"/>
        </dgm:presLayoutVars>
      </dgm:prSet>
      <dgm:spPr/>
    </dgm:pt>
    <dgm:pt modelId="{A855E83A-86D0-437D-B010-51337EA27092}" type="pres">
      <dgm:prSet presAssocID="{EAD4A2F8-CDEC-4397-A910-8C2F15029711}" presName="spacer" presStyleCnt="0"/>
      <dgm:spPr/>
    </dgm:pt>
    <dgm:pt modelId="{FE4CCB67-D800-4BC7-AFB2-DD3DBD37B779}" type="pres">
      <dgm:prSet presAssocID="{5B8C671B-596F-48E5-AF65-F7CF82FBB575}" presName="parentText" presStyleLbl="node1" presStyleIdx="1" presStyleCnt="2">
        <dgm:presLayoutVars>
          <dgm:chMax val="0"/>
          <dgm:bulletEnabled val="1"/>
        </dgm:presLayoutVars>
      </dgm:prSet>
      <dgm:spPr/>
    </dgm:pt>
  </dgm:ptLst>
  <dgm:cxnLst>
    <dgm:cxn modelId="{DDD0502C-8908-475A-8AE0-79F9ACAF22CD}" type="presOf" srcId="{5B8C671B-596F-48E5-AF65-F7CF82FBB575}" destId="{FE4CCB67-D800-4BC7-AFB2-DD3DBD37B779}" srcOrd="0" destOrd="0" presId="urn:microsoft.com/office/officeart/2005/8/layout/vList2"/>
    <dgm:cxn modelId="{840B9E87-4BA0-4F38-86A6-11C6A242A3E9}" type="presOf" srcId="{30C0F17B-E048-4C2F-B1E3-9665C2968DB9}" destId="{38311CAD-0C2C-43C6-937A-15316F0F17D1}" srcOrd="0" destOrd="0" presId="urn:microsoft.com/office/officeart/2005/8/layout/vList2"/>
    <dgm:cxn modelId="{20715AA9-AFA3-4284-9BCA-525949EA9CF5}" srcId="{30C0F17B-E048-4C2F-B1E3-9665C2968DB9}" destId="{5B8C671B-596F-48E5-AF65-F7CF82FBB575}" srcOrd="1" destOrd="0" parTransId="{ECBD716E-A144-499F-90FF-1F1B1CB86E48}" sibTransId="{22E8E5BF-0A14-493C-A04E-AA2692E8B593}"/>
    <dgm:cxn modelId="{3E0091E4-3B3A-4901-9AC6-14230ACD85D5}" srcId="{30C0F17B-E048-4C2F-B1E3-9665C2968DB9}" destId="{6424E432-2F5C-48F0-A8FD-75250273D0AC}" srcOrd="0" destOrd="0" parTransId="{57C40671-407F-4700-82CD-DA9D866A018D}" sibTransId="{EAD4A2F8-CDEC-4397-A910-8C2F15029711}"/>
    <dgm:cxn modelId="{96BB98FA-ED22-46A9-827B-08B267B558DF}" type="presOf" srcId="{6424E432-2F5C-48F0-A8FD-75250273D0AC}" destId="{FD8D7346-8A47-4363-B022-701944B0BA82}" srcOrd="0" destOrd="0" presId="urn:microsoft.com/office/officeart/2005/8/layout/vList2"/>
    <dgm:cxn modelId="{2ACB701C-82BF-4662-9D17-A535A68C9ED3}" type="presParOf" srcId="{38311CAD-0C2C-43C6-937A-15316F0F17D1}" destId="{FD8D7346-8A47-4363-B022-701944B0BA82}" srcOrd="0" destOrd="0" presId="urn:microsoft.com/office/officeart/2005/8/layout/vList2"/>
    <dgm:cxn modelId="{2FD480BD-E50A-4B12-911D-2765936F5AE2}" type="presParOf" srcId="{38311CAD-0C2C-43C6-937A-15316F0F17D1}" destId="{A855E83A-86D0-437D-B010-51337EA27092}" srcOrd="1" destOrd="0" presId="urn:microsoft.com/office/officeart/2005/8/layout/vList2"/>
    <dgm:cxn modelId="{70E1E3BC-34DC-4C42-97DC-9463B785E454}" type="presParOf" srcId="{38311CAD-0C2C-43C6-937A-15316F0F17D1}" destId="{FE4CCB67-D800-4BC7-AFB2-DD3DBD37B7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4E6D1957-0268-4420-A189-B08F683080FE}"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075EF8A0-8E85-442F-A44D-5A348BA664C7}">
      <dgm:prSet/>
      <dgm:spPr/>
      <dgm:t>
        <a:bodyPr/>
        <a:lstStyle/>
        <a:p>
          <a:r>
            <a:rPr lang="cs-CZ" b="0"/>
            <a:t>Zaměstnavatel se zprostí povinnosti nahradit škodu nebo nemajetkovou újmu </a:t>
          </a:r>
          <a:r>
            <a:rPr lang="cs-CZ" b="1"/>
            <a:t>zcela</a:t>
          </a:r>
          <a:r>
            <a:rPr lang="cs-CZ" b="0"/>
            <a:t>, prokáže-li, že vznikla </a:t>
          </a:r>
          <a:endParaRPr lang="cs-CZ"/>
        </a:p>
      </dgm:t>
    </dgm:pt>
    <dgm:pt modelId="{24EB8A35-A99E-44F0-8598-7FB28EEA8E22}" type="parTrans" cxnId="{7162CAAF-CDBC-4B57-A425-49970D899204}">
      <dgm:prSet/>
      <dgm:spPr/>
      <dgm:t>
        <a:bodyPr/>
        <a:lstStyle/>
        <a:p>
          <a:endParaRPr lang="cs-CZ"/>
        </a:p>
      </dgm:t>
    </dgm:pt>
    <dgm:pt modelId="{DA78D365-65D4-41E4-A9AB-FD3A01DBE4A8}" type="sibTrans" cxnId="{7162CAAF-CDBC-4B57-A425-49970D899204}">
      <dgm:prSet/>
      <dgm:spPr/>
      <dgm:t>
        <a:bodyPr/>
        <a:lstStyle/>
        <a:p>
          <a:endParaRPr lang="cs-CZ"/>
        </a:p>
      </dgm:t>
    </dgm:pt>
    <dgm:pt modelId="{44074695-53BE-47ED-BE41-9215B26F7476}">
      <dgm:prSet/>
      <dgm:spPr/>
      <dgm:t>
        <a:bodyPr/>
        <a:lstStyle/>
        <a:p>
          <a:pPr algn="just"/>
          <a:r>
            <a:rPr lang="cs-CZ" b="0" dirty="0"/>
            <a:t>tím, že zaměstnanec svým zaviněním </a:t>
          </a:r>
          <a:r>
            <a:rPr lang="cs-CZ" b="1" dirty="0"/>
            <a:t>porušil právní, nebo ostatní předpisy anebo pokyny k zajištění bezpečnosti</a:t>
          </a:r>
          <a:r>
            <a:rPr lang="cs-CZ" b="0" dirty="0"/>
            <a:t> a ochrany zdraví při práci, ačkoliv s nimi byl řádně seznámen a jejich znalost a dodržování byly soustavně vyžadovány a kontrolovány, nebo </a:t>
          </a:r>
          <a:endParaRPr lang="cs-CZ" dirty="0"/>
        </a:p>
      </dgm:t>
    </dgm:pt>
    <dgm:pt modelId="{575F5E7A-F2B8-45FA-93C3-48C38209979F}" type="parTrans" cxnId="{51FE07F4-A329-4E24-B05A-953A7A2D6E7F}">
      <dgm:prSet/>
      <dgm:spPr/>
      <dgm:t>
        <a:bodyPr/>
        <a:lstStyle/>
        <a:p>
          <a:endParaRPr lang="cs-CZ"/>
        </a:p>
      </dgm:t>
    </dgm:pt>
    <dgm:pt modelId="{C819EDD0-85E9-4168-9FA1-18ADE9257F14}" type="sibTrans" cxnId="{51FE07F4-A329-4E24-B05A-953A7A2D6E7F}">
      <dgm:prSet/>
      <dgm:spPr/>
      <dgm:t>
        <a:bodyPr/>
        <a:lstStyle/>
        <a:p>
          <a:endParaRPr lang="cs-CZ"/>
        </a:p>
      </dgm:t>
    </dgm:pt>
    <dgm:pt modelId="{7AF5419C-61C1-4414-9E2E-D156B70F88BC}">
      <dgm:prSet/>
      <dgm:spPr/>
      <dgm:t>
        <a:bodyPr/>
        <a:lstStyle/>
        <a:p>
          <a:pPr algn="just"/>
          <a:r>
            <a:rPr lang="cs-CZ" b="1" dirty="0"/>
            <a:t>v důsledku opilosti zaměstnance </a:t>
          </a:r>
          <a:r>
            <a:rPr lang="cs-CZ" b="0" dirty="0"/>
            <a:t>nebo v důsledku zneužití </a:t>
          </a:r>
          <a:r>
            <a:rPr lang="cs-CZ" b="1" dirty="0"/>
            <a:t>jiných návykových látek </a:t>
          </a:r>
          <a:r>
            <a:rPr lang="cs-CZ" b="0" dirty="0"/>
            <a:t>a zaměstnavatel nemohl škodě nebo nemajetkové újmě zabránit</a:t>
          </a:r>
          <a:endParaRPr lang="cs-CZ" dirty="0"/>
        </a:p>
      </dgm:t>
    </dgm:pt>
    <dgm:pt modelId="{46DC86E0-756D-4784-9EF6-7467B07209D7}" type="parTrans" cxnId="{BFDE3B45-102E-4956-8366-A44CAECEFEAC}">
      <dgm:prSet/>
      <dgm:spPr/>
      <dgm:t>
        <a:bodyPr/>
        <a:lstStyle/>
        <a:p>
          <a:endParaRPr lang="cs-CZ"/>
        </a:p>
      </dgm:t>
    </dgm:pt>
    <dgm:pt modelId="{1F0E6F74-DE89-487E-8DDE-3930C7745B45}" type="sibTrans" cxnId="{BFDE3B45-102E-4956-8366-A44CAECEFEAC}">
      <dgm:prSet/>
      <dgm:spPr/>
      <dgm:t>
        <a:bodyPr/>
        <a:lstStyle/>
        <a:p>
          <a:endParaRPr lang="cs-CZ"/>
        </a:p>
      </dgm:t>
    </dgm:pt>
    <dgm:pt modelId="{2012E238-B0CE-4EDB-959A-2EC502C730DF}">
      <dgm:prSet/>
      <dgm:spPr/>
      <dgm:t>
        <a:bodyPr/>
        <a:lstStyle/>
        <a:p>
          <a:pPr algn="just"/>
          <a:r>
            <a:rPr lang="cs-CZ" b="1" dirty="0"/>
            <a:t>a že tyto skutečnosti byly jedinou příčinou škody nebo nemajetkové újmy</a:t>
          </a:r>
          <a:endParaRPr lang="cs-CZ" dirty="0"/>
        </a:p>
      </dgm:t>
    </dgm:pt>
    <dgm:pt modelId="{A0384B10-DBD6-4914-B4CD-8B6AEE665646}" type="parTrans" cxnId="{3984343F-1526-4CE1-B8BC-E8EF7B2B0060}">
      <dgm:prSet/>
      <dgm:spPr/>
      <dgm:t>
        <a:bodyPr/>
        <a:lstStyle/>
        <a:p>
          <a:endParaRPr lang="cs-CZ"/>
        </a:p>
      </dgm:t>
    </dgm:pt>
    <dgm:pt modelId="{B6164BF9-DDB2-4E72-B269-B78B2475537D}" type="sibTrans" cxnId="{3984343F-1526-4CE1-B8BC-E8EF7B2B0060}">
      <dgm:prSet/>
      <dgm:spPr/>
      <dgm:t>
        <a:bodyPr/>
        <a:lstStyle/>
        <a:p>
          <a:endParaRPr lang="cs-CZ"/>
        </a:p>
      </dgm:t>
    </dgm:pt>
    <dgm:pt modelId="{1A2AE9DB-38E4-4B5C-91AF-A60FF233091C}" type="pres">
      <dgm:prSet presAssocID="{4E6D1957-0268-4420-A189-B08F683080FE}" presName="linear" presStyleCnt="0">
        <dgm:presLayoutVars>
          <dgm:animLvl val="lvl"/>
          <dgm:resizeHandles val="exact"/>
        </dgm:presLayoutVars>
      </dgm:prSet>
      <dgm:spPr/>
    </dgm:pt>
    <dgm:pt modelId="{4885C986-0EC5-4004-A70A-BD021F7435E3}" type="pres">
      <dgm:prSet presAssocID="{075EF8A0-8E85-442F-A44D-5A348BA664C7}" presName="parentText" presStyleLbl="node1" presStyleIdx="0" presStyleCnt="1">
        <dgm:presLayoutVars>
          <dgm:chMax val="0"/>
          <dgm:bulletEnabled val="1"/>
        </dgm:presLayoutVars>
      </dgm:prSet>
      <dgm:spPr/>
    </dgm:pt>
    <dgm:pt modelId="{F9C1B294-3DBB-4E03-93E1-4A752D67910F}" type="pres">
      <dgm:prSet presAssocID="{075EF8A0-8E85-442F-A44D-5A348BA664C7}" presName="childText" presStyleLbl="revTx" presStyleIdx="0" presStyleCnt="1">
        <dgm:presLayoutVars>
          <dgm:bulletEnabled val="1"/>
        </dgm:presLayoutVars>
      </dgm:prSet>
      <dgm:spPr/>
    </dgm:pt>
  </dgm:ptLst>
  <dgm:cxnLst>
    <dgm:cxn modelId="{3984343F-1526-4CE1-B8BC-E8EF7B2B0060}" srcId="{075EF8A0-8E85-442F-A44D-5A348BA664C7}" destId="{2012E238-B0CE-4EDB-959A-2EC502C730DF}" srcOrd="2" destOrd="0" parTransId="{A0384B10-DBD6-4914-B4CD-8B6AEE665646}" sibTransId="{B6164BF9-DDB2-4E72-B269-B78B2475537D}"/>
    <dgm:cxn modelId="{BFDE3B45-102E-4956-8366-A44CAECEFEAC}" srcId="{075EF8A0-8E85-442F-A44D-5A348BA664C7}" destId="{7AF5419C-61C1-4414-9E2E-D156B70F88BC}" srcOrd="1" destOrd="0" parTransId="{46DC86E0-756D-4784-9EF6-7467B07209D7}" sibTransId="{1F0E6F74-DE89-487E-8DDE-3930C7745B45}"/>
    <dgm:cxn modelId="{D687A348-AF3C-49D7-9156-E1B645B8EF62}" type="presOf" srcId="{44074695-53BE-47ED-BE41-9215B26F7476}" destId="{F9C1B294-3DBB-4E03-93E1-4A752D67910F}" srcOrd="0" destOrd="0" presId="urn:microsoft.com/office/officeart/2005/8/layout/vList2"/>
    <dgm:cxn modelId="{4075BA6F-A4B3-447D-AF0B-D47B77ADAF06}" type="presOf" srcId="{2012E238-B0CE-4EDB-959A-2EC502C730DF}" destId="{F9C1B294-3DBB-4E03-93E1-4A752D67910F}" srcOrd="0" destOrd="2" presId="urn:microsoft.com/office/officeart/2005/8/layout/vList2"/>
    <dgm:cxn modelId="{815BA457-180D-4219-A56A-69A2E17CE652}" type="presOf" srcId="{075EF8A0-8E85-442F-A44D-5A348BA664C7}" destId="{4885C986-0EC5-4004-A70A-BD021F7435E3}" srcOrd="0" destOrd="0" presId="urn:microsoft.com/office/officeart/2005/8/layout/vList2"/>
    <dgm:cxn modelId="{5CD6F4AA-3F41-4604-9DBA-7DE48DC397B2}" type="presOf" srcId="{4E6D1957-0268-4420-A189-B08F683080FE}" destId="{1A2AE9DB-38E4-4B5C-91AF-A60FF233091C}" srcOrd="0" destOrd="0" presId="urn:microsoft.com/office/officeart/2005/8/layout/vList2"/>
    <dgm:cxn modelId="{7162CAAF-CDBC-4B57-A425-49970D899204}" srcId="{4E6D1957-0268-4420-A189-B08F683080FE}" destId="{075EF8A0-8E85-442F-A44D-5A348BA664C7}" srcOrd="0" destOrd="0" parTransId="{24EB8A35-A99E-44F0-8598-7FB28EEA8E22}" sibTransId="{DA78D365-65D4-41E4-A9AB-FD3A01DBE4A8}"/>
    <dgm:cxn modelId="{27FB0DDE-7C34-4027-94C1-8C7831BE3A01}" type="presOf" srcId="{7AF5419C-61C1-4414-9E2E-D156B70F88BC}" destId="{F9C1B294-3DBB-4E03-93E1-4A752D67910F}" srcOrd="0" destOrd="1" presId="urn:microsoft.com/office/officeart/2005/8/layout/vList2"/>
    <dgm:cxn modelId="{51FE07F4-A329-4E24-B05A-953A7A2D6E7F}" srcId="{075EF8A0-8E85-442F-A44D-5A348BA664C7}" destId="{44074695-53BE-47ED-BE41-9215B26F7476}" srcOrd="0" destOrd="0" parTransId="{575F5E7A-F2B8-45FA-93C3-48C38209979F}" sibTransId="{C819EDD0-85E9-4168-9FA1-18ADE9257F14}"/>
    <dgm:cxn modelId="{E8132879-AC4D-4898-ADFE-18EB381AC1D4}" type="presParOf" srcId="{1A2AE9DB-38E4-4B5C-91AF-A60FF233091C}" destId="{4885C986-0EC5-4004-A70A-BD021F7435E3}" srcOrd="0" destOrd="0" presId="urn:microsoft.com/office/officeart/2005/8/layout/vList2"/>
    <dgm:cxn modelId="{C27841EE-5A0D-447B-93A8-C2CB6237B4E1}" type="presParOf" srcId="{1A2AE9DB-38E4-4B5C-91AF-A60FF233091C}" destId="{F9C1B294-3DBB-4E03-93E1-4A752D67910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2.xml><?xml version="1.0" encoding="utf-8"?>
<dgm:dataModel xmlns:dgm="http://schemas.openxmlformats.org/drawingml/2006/diagram" xmlns:a="http://schemas.openxmlformats.org/drawingml/2006/main">
  <dgm:ptLst>
    <dgm:pt modelId="{AC3BC79B-4ED4-4F42-B128-9A101CAC443D}"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cs-CZ"/>
        </a:p>
      </dgm:t>
    </dgm:pt>
    <dgm:pt modelId="{21CFD5F1-2510-4210-A104-B7AFB1365E0A}">
      <dgm:prSet/>
      <dgm:spPr/>
      <dgm:t>
        <a:bodyPr/>
        <a:lstStyle/>
        <a:p>
          <a:r>
            <a:rPr lang="cs-CZ" b="0"/>
            <a:t>Zaměstnavatel se zprostí povinnosti nahradit škodu nebo nemajetkovou újmu </a:t>
          </a:r>
          <a:r>
            <a:rPr lang="cs-CZ" b="1"/>
            <a:t>zčásti</a:t>
          </a:r>
          <a:r>
            <a:rPr lang="cs-CZ" b="0"/>
            <a:t>, prokáže-li, že vznikla  </a:t>
          </a:r>
          <a:endParaRPr lang="cs-CZ"/>
        </a:p>
      </dgm:t>
    </dgm:pt>
    <dgm:pt modelId="{5BA3C231-D31D-4DDB-A336-9EE5D19B9451}" type="parTrans" cxnId="{9A0F5A96-45CA-41A5-8ABB-EA9433BCE06D}">
      <dgm:prSet/>
      <dgm:spPr/>
      <dgm:t>
        <a:bodyPr/>
        <a:lstStyle/>
        <a:p>
          <a:endParaRPr lang="cs-CZ"/>
        </a:p>
      </dgm:t>
    </dgm:pt>
    <dgm:pt modelId="{BAA7C991-E127-4508-965A-F981C81812C3}" type="sibTrans" cxnId="{9A0F5A96-45CA-41A5-8ABB-EA9433BCE06D}">
      <dgm:prSet/>
      <dgm:spPr/>
      <dgm:t>
        <a:bodyPr/>
        <a:lstStyle/>
        <a:p>
          <a:endParaRPr lang="cs-CZ"/>
        </a:p>
      </dgm:t>
    </dgm:pt>
    <dgm:pt modelId="{7A2B6004-D9A5-4C73-BC8D-8B5E8390F954}">
      <dgm:prSet/>
      <dgm:spPr/>
      <dgm:t>
        <a:bodyPr/>
        <a:lstStyle/>
        <a:p>
          <a:r>
            <a:rPr lang="cs-CZ" b="0" dirty="0"/>
            <a:t>v důsledku porušení právní normy/opilství zaměstnance a že tyto skutečnosti byly </a:t>
          </a:r>
          <a:r>
            <a:rPr lang="cs-CZ" b="1" dirty="0"/>
            <a:t>jednou z příčin </a:t>
          </a:r>
          <a:r>
            <a:rPr lang="cs-CZ" b="0" dirty="0"/>
            <a:t>škody nebo nemajetkové újmy</a:t>
          </a:r>
          <a:endParaRPr lang="cs-CZ" dirty="0"/>
        </a:p>
      </dgm:t>
    </dgm:pt>
    <dgm:pt modelId="{7C18A1E4-CC1D-4AB8-A57C-78BC37F03703}" type="parTrans" cxnId="{6B7BE6E2-9CDE-469E-B9AD-C0E4CDB6DA38}">
      <dgm:prSet/>
      <dgm:spPr/>
      <dgm:t>
        <a:bodyPr/>
        <a:lstStyle/>
        <a:p>
          <a:endParaRPr lang="cs-CZ"/>
        </a:p>
      </dgm:t>
    </dgm:pt>
    <dgm:pt modelId="{9395F5F0-2AAC-4600-9592-443DA92B3E69}" type="sibTrans" cxnId="{6B7BE6E2-9CDE-469E-B9AD-C0E4CDB6DA38}">
      <dgm:prSet/>
      <dgm:spPr/>
      <dgm:t>
        <a:bodyPr/>
        <a:lstStyle/>
        <a:p>
          <a:endParaRPr lang="cs-CZ"/>
        </a:p>
      </dgm:t>
    </dgm:pt>
    <dgm:pt modelId="{71A61966-28FF-45F3-B230-42B5ABE102C2}">
      <dgm:prSet/>
      <dgm:spPr/>
      <dgm:t>
        <a:bodyPr/>
        <a:lstStyle/>
        <a:p>
          <a:r>
            <a:rPr lang="cs-CZ" b="0" dirty="0"/>
            <a:t>zaměstnanec si počínal v rozporu s obvyklým způsobem chování - jednal lehkomyslně, přestože si musel vzhledem ke své kvalifikaci a zkušenostem být vědom, že si může způsobit újmu na zdraví (ne běžná neopatrnost)</a:t>
          </a:r>
          <a:endParaRPr lang="cs-CZ" dirty="0"/>
        </a:p>
      </dgm:t>
    </dgm:pt>
    <dgm:pt modelId="{BE515960-BEB2-4A2A-B2D5-2173402F0FC5}" type="parTrans" cxnId="{88FCE491-3366-4E0A-BAED-EBAF841105F3}">
      <dgm:prSet/>
      <dgm:spPr/>
      <dgm:t>
        <a:bodyPr/>
        <a:lstStyle/>
        <a:p>
          <a:endParaRPr lang="cs-CZ"/>
        </a:p>
      </dgm:t>
    </dgm:pt>
    <dgm:pt modelId="{142B124D-B73E-47DF-B396-605B457D2335}" type="sibTrans" cxnId="{88FCE491-3366-4E0A-BAED-EBAF841105F3}">
      <dgm:prSet/>
      <dgm:spPr/>
      <dgm:t>
        <a:bodyPr/>
        <a:lstStyle/>
        <a:p>
          <a:endParaRPr lang="cs-CZ"/>
        </a:p>
      </dgm:t>
    </dgm:pt>
    <dgm:pt modelId="{1A794C92-5F6D-4616-BED1-24939CBB7268}" type="pres">
      <dgm:prSet presAssocID="{AC3BC79B-4ED4-4F42-B128-9A101CAC443D}" presName="linear" presStyleCnt="0">
        <dgm:presLayoutVars>
          <dgm:animLvl val="lvl"/>
          <dgm:resizeHandles val="exact"/>
        </dgm:presLayoutVars>
      </dgm:prSet>
      <dgm:spPr/>
    </dgm:pt>
    <dgm:pt modelId="{2958AD58-5632-4988-9572-30F400A2BB72}" type="pres">
      <dgm:prSet presAssocID="{21CFD5F1-2510-4210-A104-B7AFB1365E0A}" presName="parentText" presStyleLbl="node1" presStyleIdx="0" presStyleCnt="1">
        <dgm:presLayoutVars>
          <dgm:chMax val="0"/>
          <dgm:bulletEnabled val="1"/>
        </dgm:presLayoutVars>
      </dgm:prSet>
      <dgm:spPr/>
    </dgm:pt>
    <dgm:pt modelId="{0F2E11C0-AFBD-46B3-BDB6-7E51E23E5F4C}" type="pres">
      <dgm:prSet presAssocID="{21CFD5F1-2510-4210-A104-B7AFB1365E0A}" presName="childText" presStyleLbl="revTx" presStyleIdx="0" presStyleCnt="1">
        <dgm:presLayoutVars>
          <dgm:bulletEnabled val="1"/>
        </dgm:presLayoutVars>
      </dgm:prSet>
      <dgm:spPr/>
    </dgm:pt>
  </dgm:ptLst>
  <dgm:cxnLst>
    <dgm:cxn modelId="{61615806-2D4D-4555-AAFF-5BD7024C90B2}" type="presOf" srcId="{71A61966-28FF-45F3-B230-42B5ABE102C2}" destId="{0F2E11C0-AFBD-46B3-BDB6-7E51E23E5F4C}" srcOrd="0" destOrd="1" presId="urn:microsoft.com/office/officeart/2005/8/layout/vList2"/>
    <dgm:cxn modelId="{88FCE491-3366-4E0A-BAED-EBAF841105F3}" srcId="{21CFD5F1-2510-4210-A104-B7AFB1365E0A}" destId="{71A61966-28FF-45F3-B230-42B5ABE102C2}" srcOrd="1" destOrd="0" parTransId="{BE515960-BEB2-4A2A-B2D5-2173402F0FC5}" sibTransId="{142B124D-B73E-47DF-B396-605B457D2335}"/>
    <dgm:cxn modelId="{9A0F5A96-45CA-41A5-8ABB-EA9433BCE06D}" srcId="{AC3BC79B-4ED4-4F42-B128-9A101CAC443D}" destId="{21CFD5F1-2510-4210-A104-B7AFB1365E0A}" srcOrd="0" destOrd="0" parTransId="{5BA3C231-D31D-4DDB-A336-9EE5D19B9451}" sibTransId="{BAA7C991-E127-4508-965A-F981C81812C3}"/>
    <dgm:cxn modelId="{EE851CB0-2510-47F7-9133-F41655E3DC96}" type="presOf" srcId="{7A2B6004-D9A5-4C73-BC8D-8B5E8390F954}" destId="{0F2E11C0-AFBD-46B3-BDB6-7E51E23E5F4C}" srcOrd="0" destOrd="0" presId="urn:microsoft.com/office/officeart/2005/8/layout/vList2"/>
    <dgm:cxn modelId="{18BD56C6-4A75-48F9-98B1-7C6CC175E952}" type="presOf" srcId="{AC3BC79B-4ED4-4F42-B128-9A101CAC443D}" destId="{1A794C92-5F6D-4616-BED1-24939CBB7268}" srcOrd="0" destOrd="0" presId="urn:microsoft.com/office/officeart/2005/8/layout/vList2"/>
    <dgm:cxn modelId="{6B7BE6E2-9CDE-469E-B9AD-C0E4CDB6DA38}" srcId="{21CFD5F1-2510-4210-A104-B7AFB1365E0A}" destId="{7A2B6004-D9A5-4C73-BC8D-8B5E8390F954}" srcOrd="0" destOrd="0" parTransId="{7C18A1E4-CC1D-4AB8-A57C-78BC37F03703}" sibTransId="{9395F5F0-2AAC-4600-9592-443DA92B3E69}"/>
    <dgm:cxn modelId="{B758E6F2-D856-42B6-A45A-404AA843F011}" type="presOf" srcId="{21CFD5F1-2510-4210-A104-B7AFB1365E0A}" destId="{2958AD58-5632-4988-9572-30F400A2BB72}" srcOrd="0" destOrd="0" presId="urn:microsoft.com/office/officeart/2005/8/layout/vList2"/>
    <dgm:cxn modelId="{171661D5-659D-4B4D-85C4-8A36F49D0567}" type="presParOf" srcId="{1A794C92-5F6D-4616-BED1-24939CBB7268}" destId="{2958AD58-5632-4988-9572-30F400A2BB72}" srcOrd="0" destOrd="0" presId="urn:microsoft.com/office/officeart/2005/8/layout/vList2"/>
    <dgm:cxn modelId="{4B52BD6B-9285-4151-AED8-997DEB7D5EBF}" type="presParOf" srcId="{1A794C92-5F6D-4616-BED1-24939CBB7268}" destId="{0F2E11C0-AFBD-46B3-BDB6-7E51E23E5F4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7F3B6C-49C1-4956-B3FE-3AAB04E900A0}"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cs-CZ"/>
        </a:p>
      </dgm:t>
    </dgm:pt>
    <dgm:pt modelId="{263D9BAC-9681-4986-8794-28A5F0A1808D}">
      <dgm:prSet custT="1"/>
      <dgm:spPr/>
      <dgm:t>
        <a:bodyPr/>
        <a:lstStyle/>
        <a:p>
          <a:r>
            <a:rPr lang="cs-CZ" sz="1400" b="0"/>
            <a:t>Pracovní poměr trvá po dobu </a:t>
          </a:r>
          <a:r>
            <a:rPr lang="cs-CZ" sz="1400" b="1"/>
            <a:t>neurčitou</a:t>
          </a:r>
          <a:r>
            <a:rPr lang="cs-CZ" sz="1400" b="0"/>
            <a:t>, </a:t>
          </a:r>
          <a:r>
            <a:rPr lang="cs-CZ" sz="1400" b="1"/>
            <a:t>nebyla-li výslovně sjednána doba jeho trvání</a:t>
          </a:r>
          <a:endParaRPr lang="cs-CZ" sz="1400"/>
        </a:p>
      </dgm:t>
    </dgm:pt>
    <dgm:pt modelId="{64FA26A9-8D28-495A-811E-C191B87C6DBB}" type="parTrans" cxnId="{F2447813-DBB5-4D8F-80C3-6129790E9602}">
      <dgm:prSet/>
      <dgm:spPr/>
      <dgm:t>
        <a:bodyPr/>
        <a:lstStyle/>
        <a:p>
          <a:endParaRPr lang="cs-CZ" sz="1800"/>
        </a:p>
      </dgm:t>
    </dgm:pt>
    <dgm:pt modelId="{6D71FE22-581B-4D39-A68E-78E8EABE7EB3}" type="sibTrans" cxnId="{F2447813-DBB5-4D8F-80C3-6129790E9602}">
      <dgm:prSet/>
      <dgm:spPr/>
      <dgm:t>
        <a:bodyPr/>
        <a:lstStyle/>
        <a:p>
          <a:endParaRPr lang="cs-CZ" sz="1800"/>
        </a:p>
      </dgm:t>
    </dgm:pt>
    <dgm:pt modelId="{85550DFD-C2AF-4CFC-9BDA-58B869C32EE2}">
      <dgm:prSet custT="1"/>
      <dgm:spPr/>
      <dgm:t>
        <a:bodyPr/>
        <a:lstStyle/>
        <a:p>
          <a:r>
            <a:rPr lang="cs-CZ" sz="1400" b="0"/>
            <a:t>Pracovní smlouva na dobu určitou mezi týmiž smluvními stranami </a:t>
          </a:r>
          <a:r>
            <a:rPr lang="cs-CZ" sz="1400" b="1"/>
            <a:t>nesmí přesáhnout 3 roky a</a:t>
          </a:r>
          <a:endParaRPr lang="cs-CZ" sz="1400"/>
        </a:p>
      </dgm:t>
    </dgm:pt>
    <dgm:pt modelId="{B223BECD-03B5-448B-B953-75B5C15F0358}" type="parTrans" cxnId="{C8A7EBAE-8344-45D8-A21B-C04C5DC891D1}">
      <dgm:prSet/>
      <dgm:spPr/>
      <dgm:t>
        <a:bodyPr/>
        <a:lstStyle/>
        <a:p>
          <a:endParaRPr lang="cs-CZ" sz="1800"/>
        </a:p>
      </dgm:t>
    </dgm:pt>
    <dgm:pt modelId="{8FE93EFB-EC08-4BC6-B1BC-499BDF852FCD}" type="sibTrans" cxnId="{C8A7EBAE-8344-45D8-A21B-C04C5DC891D1}">
      <dgm:prSet/>
      <dgm:spPr/>
      <dgm:t>
        <a:bodyPr/>
        <a:lstStyle/>
        <a:p>
          <a:endParaRPr lang="cs-CZ" sz="1800"/>
        </a:p>
      </dgm:t>
    </dgm:pt>
    <dgm:pt modelId="{2C77DADF-81CF-4760-B21C-2825B92636B8}">
      <dgm:prSet custT="1"/>
      <dgm:spPr/>
      <dgm:t>
        <a:bodyPr/>
        <a:lstStyle/>
        <a:p>
          <a:r>
            <a:rPr lang="cs-CZ" sz="1400" b="0"/>
            <a:t>může být uzavřen nejvýše</a:t>
          </a:r>
          <a:r>
            <a:rPr lang="cs-CZ" sz="1400" b="1"/>
            <a:t> třikrát po sobě (to je nanejvýš 3 x 3 roky)</a:t>
          </a:r>
          <a:endParaRPr lang="cs-CZ" sz="1400"/>
        </a:p>
      </dgm:t>
    </dgm:pt>
    <dgm:pt modelId="{748704F3-369E-48FF-9F6D-D5BD4353B616}" type="parTrans" cxnId="{71D95998-7E54-4294-B197-E89CBF8E3A37}">
      <dgm:prSet/>
      <dgm:spPr/>
      <dgm:t>
        <a:bodyPr/>
        <a:lstStyle/>
        <a:p>
          <a:endParaRPr lang="cs-CZ" sz="1800"/>
        </a:p>
      </dgm:t>
    </dgm:pt>
    <dgm:pt modelId="{5BC58BCD-6A51-4294-B765-76C4BA7E5996}" type="sibTrans" cxnId="{71D95998-7E54-4294-B197-E89CBF8E3A37}">
      <dgm:prSet/>
      <dgm:spPr/>
      <dgm:t>
        <a:bodyPr/>
        <a:lstStyle/>
        <a:p>
          <a:endParaRPr lang="cs-CZ" sz="1800"/>
        </a:p>
      </dgm:t>
    </dgm:pt>
    <dgm:pt modelId="{04E80A6B-F5F1-472E-9D86-D7C5C6E7D719}">
      <dgm:prSet custT="1"/>
      <dgm:spPr/>
      <dgm:t>
        <a:bodyPr/>
        <a:lstStyle/>
        <a:p>
          <a:r>
            <a:rPr lang="cs-CZ" sz="1400" b="0"/>
            <a:t>Za opakování pracovního poměru na dobu určitou se považuje rovněž i jeho </a:t>
          </a:r>
          <a:r>
            <a:rPr lang="cs-CZ" sz="1400" b="1"/>
            <a:t>prodloužení</a:t>
          </a:r>
          <a:endParaRPr lang="cs-CZ" sz="1400"/>
        </a:p>
      </dgm:t>
    </dgm:pt>
    <dgm:pt modelId="{9D476F71-83D4-4EDE-ABA9-77700A43E8E9}" type="parTrans" cxnId="{D9FCC0A7-BF35-4FAD-9286-0C99B25D0ED7}">
      <dgm:prSet/>
      <dgm:spPr/>
      <dgm:t>
        <a:bodyPr/>
        <a:lstStyle/>
        <a:p>
          <a:endParaRPr lang="cs-CZ" sz="1800"/>
        </a:p>
      </dgm:t>
    </dgm:pt>
    <dgm:pt modelId="{CB7BF34C-95A3-4B0D-B580-00A8582C832D}" type="sibTrans" cxnId="{D9FCC0A7-BF35-4FAD-9286-0C99B25D0ED7}">
      <dgm:prSet/>
      <dgm:spPr/>
      <dgm:t>
        <a:bodyPr/>
        <a:lstStyle/>
        <a:p>
          <a:endParaRPr lang="cs-CZ" sz="1800"/>
        </a:p>
      </dgm:t>
    </dgm:pt>
    <dgm:pt modelId="{D503CC94-4415-4FDF-8A9C-86FB6904E763}">
      <dgm:prSet custT="1"/>
      <dgm:spPr/>
      <dgm:t>
        <a:bodyPr/>
        <a:lstStyle/>
        <a:p>
          <a:r>
            <a:rPr lang="cs-CZ" sz="1400" b="0" dirty="0"/>
            <a:t>Jestliže od skončení předchozího pracovního poměru na dobu určitou uplynula doba 3 let, k předchozímu pracovnímu poměru na dobu určitou mezi týmiž smluvními stranami </a:t>
          </a:r>
          <a:r>
            <a:rPr lang="cs-CZ" sz="1400" b="1" dirty="0"/>
            <a:t>se nepřihlíží</a:t>
          </a:r>
          <a:endParaRPr lang="cs-CZ" sz="1400" dirty="0"/>
        </a:p>
      </dgm:t>
    </dgm:pt>
    <dgm:pt modelId="{A7A17216-E8F3-4AC3-833B-1D3EEA4F9C3E}" type="parTrans" cxnId="{3E6F9BA4-C433-45D8-8138-8FCB82F3A412}">
      <dgm:prSet/>
      <dgm:spPr/>
      <dgm:t>
        <a:bodyPr/>
        <a:lstStyle/>
        <a:p>
          <a:endParaRPr lang="cs-CZ" sz="1800"/>
        </a:p>
      </dgm:t>
    </dgm:pt>
    <dgm:pt modelId="{1C09C31E-2B88-48F7-9195-695BA31BE544}" type="sibTrans" cxnId="{3E6F9BA4-C433-45D8-8138-8FCB82F3A412}">
      <dgm:prSet/>
      <dgm:spPr/>
      <dgm:t>
        <a:bodyPr/>
        <a:lstStyle/>
        <a:p>
          <a:endParaRPr lang="cs-CZ" sz="1800"/>
        </a:p>
      </dgm:t>
    </dgm:pt>
    <dgm:pt modelId="{2AA6C760-8AE0-432A-BF06-EA71602E8255}">
      <dgm:prSet custT="1"/>
      <dgm:spPr/>
      <dgm:t>
        <a:bodyPr/>
        <a:lstStyle/>
        <a:p>
          <a:r>
            <a:rPr lang="cs-CZ" sz="1400" b="1" dirty="0"/>
            <a:t>Pokud je doba trvání sjedná v rozporu se zákonem a zaměstnanec oznámí, že trvá na tom, aby ho dále zaměstnával, platí, že se jedná o pracovní poměr na dobu neurčitou. – k soudu možné podat jen do 2 měsíců ode dne, kdy měl PP skončit</a:t>
          </a:r>
          <a:endParaRPr lang="cs-CZ" sz="1400" dirty="0"/>
        </a:p>
      </dgm:t>
    </dgm:pt>
    <dgm:pt modelId="{336A7361-B7DC-497B-A857-D84CD3EADD80}" type="parTrans" cxnId="{66D12590-FACC-4389-B5A9-4D47F45D79A4}">
      <dgm:prSet/>
      <dgm:spPr/>
      <dgm:t>
        <a:bodyPr/>
        <a:lstStyle/>
        <a:p>
          <a:endParaRPr lang="cs-CZ" sz="1800"/>
        </a:p>
      </dgm:t>
    </dgm:pt>
    <dgm:pt modelId="{0D472455-B588-49EC-9C3A-ECE8AC7EC759}" type="sibTrans" cxnId="{66D12590-FACC-4389-B5A9-4D47F45D79A4}">
      <dgm:prSet/>
      <dgm:spPr/>
      <dgm:t>
        <a:bodyPr/>
        <a:lstStyle/>
        <a:p>
          <a:endParaRPr lang="cs-CZ" sz="1800"/>
        </a:p>
      </dgm:t>
    </dgm:pt>
    <dgm:pt modelId="{21F41503-E31F-49AB-A2B5-66066F3F4BF9}" type="pres">
      <dgm:prSet presAssocID="{C07F3B6C-49C1-4956-B3FE-3AAB04E900A0}" presName="linear" presStyleCnt="0">
        <dgm:presLayoutVars>
          <dgm:animLvl val="lvl"/>
          <dgm:resizeHandles val="exact"/>
        </dgm:presLayoutVars>
      </dgm:prSet>
      <dgm:spPr/>
    </dgm:pt>
    <dgm:pt modelId="{D94CD1F6-F21A-4DCE-9364-94B9049AF015}" type="pres">
      <dgm:prSet presAssocID="{263D9BAC-9681-4986-8794-28A5F0A1808D}" presName="parentText" presStyleLbl="node1" presStyleIdx="0" presStyleCnt="5">
        <dgm:presLayoutVars>
          <dgm:chMax val="0"/>
          <dgm:bulletEnabled val="1"/>
        </dgm:presLayoutVars>
      </dgm:prSet>
      <dgm:spPr/>
    </dgm:pt>
    <dgm:pt modelId="{6A005E31-7E50-4361-9356-CC0C66CC5032}" type="pres">
      <dgm:prSet presAssocID="{6D71FE22-581B-4D39-A68E-78E8EABE7EB3}" presName="spacer" presStyleCnt="0"/>
      <dgm:spPr/>
    </dgm:pt>
    <dgm:pt modelId="{4C4798CC-0F3A-488C-B5D3-E0D8F66404DA}" type="pres">
      <dgm:prSet presAssocID="{85550DFD-C2AF-4CFC-9BDA-58B869C32EE2}" presName="parentText" presStyleLbl="node1" presStyleIdx="1" presStyleCnt="5">
        <dgm:presLayoutVars>
          <dgm:chMax val="0"/>
          <dgm:bulletEnabled val="1"/>
        </dgm:presLayoutVars>
      </dgm:prSet>
      <dgm:spPr/>
    </dgm:pt>
    <dgm:pt modelId="{9D010C37-99E1-4A39-ADB4-DCB6821C2E3E}" type="pres">
      <dgm:prSet presAssocID="{8FE93EFB-EC08-4BC6-B1BC-499BDF852FCD}" presName="spacer" presStyleCnt="0"/>
      <dgm:spPr/>
    </dgm:pt>
    <dgm:pt modelId="{76CDE53E-2C0D-4601-97CF-D08E163D1F7D}" type="pres">
      <dgm:prSet presAssocID="{2C77DADF-81CF-4760-B21C-2825B92636B8}" presName="parentText" presStyleLbl="node1" presStyleIdx="2" presStyleCnt="5">
        <dgm:presLayoutVars>
          <dgm:chMax val="0"/>
          <dgm:bulletEnabled val="1"/>
        </dgm:presLayoutVars>
      </dgm:prSet>
      <dgm:spPr/>
    </dgm:pt>
    <dgm:pt modelId="{4310754C-DE27-45F0-9E7F-FC752E9003F5}" type="pres">
      <dgm:prSet presAssocID="{5BC58BCD-6A51-4294-B765-76C4BA7E5996}" presName="spacer" presStyleCnt="0"/>
      <dgm:spPr/>
    </dgm:pt>
    <dgm:pt modelId="{0CE8D5DC-A705-4095-8A8A-B6E10E398771}" type="pres">
      <dgm:prSet presAssocID="{04E80A6B-F5F1-472E-9D86-D7C5C6E7D719}" presName="parentText" presStyleLbl="node1" presStyleIdx="3" presStyleCnt="5">
        <dgm:presLayoutVars>
          <dgm:chMax val="0"/>
          <dgm:bulletEnabled val="1"/>
        </dgm:presLayoutVars>
      </dgm:prSet>
      <dgm:spPr/>
    </dgm:pt>
    <dgm:pt modelId="{5CD93D9C-E2B2-43BF-8E49-107BCCDF3983}" type="pres">
      <dgm:prSet presAssocID="{04E80A6B-F5F1-472E-9D86-D7C5C6E7D719}" presName="childText" presStyleLbl="revTx" presStyleIdx="0" presStyleCnt="1">
        <dgm:presLayoutVars>
          <dgm:bulletEnabled val="1"/>
        </dgm:presLayoutVars>
      </dgm:prSet>
      <dgm:spPr/>
    </dgm:pt>
    <dgm:pt modelId="{F19905B8-BF22-471D-86E6-E5A0ABED2261}" type="pres">
      <dgm:prSet presAssocID="{2AA6C760-8AE0-432A-BF06-EA71602E8255}" presName="parentText" presStyleLbl="node1" presStyleIdx="4" presStyleCnt="5" custScaleY="167390">
        <dgm:presLayoutVars>
          <dgm:chMax val="0"/>
          <dgm:bulletEnabled val="1"/>
        </dgm:presLayoutVars>
      </dgm:prSet>
      <dgm:spPr/>
    </dgm:pt>
  </dgm:ptLst>
  <dgm:cxnLst>
    <dgm:cxn modelId="{F2447813-DBB5-4D8F-80C3-6129790E9602}" srcId="{C07F3B6C-49C1-4956-B3FE-3AAB04E900A0}" destId="{263D9BAC-9681-4986-8794-28A5F0A1808D}" srcOrd="0" destOrd="0" parTransId="{64FA26A9-8D28-495A-811E-C191B87C6DBB}" sibTransId="{6D71FE22-581B-4D39-A68E-78E8EABE7EB3}"/>
    <dgm:cxn modelId="{4D217561-DB8D-4383-A2D5-3AA136E65EB7}" type="presOf" srcId="{C07F3B6C-49C1-4956-B3FE-3AAB04E900A0}" destId="{21F41503-E31F-49AB-A2B5-66066F3F4BF9}" srcOrd="0" destOrd="0" presId="urn:microsoft.com/office/officeart/2005/8/layout/vList2"/>
    <dgm:cxn modelId="{F2BAA366-98BC-4A54-A752-679131369154}" type="presOf" srcId="{263D9BAC-9681-4986-8794-28A5F0A1808D}" destId="{D94CD1F6-F21A-4DCE-9364-94B9049AF015}" srcOrd="0" destOrd="0" presId="urn:microsoft.com/office/officeart/2005/8/layout/vList2"/>
    <dgm:cxn modelId="{F2676D7B-EBA8-4142-B681-2204B702D8F0}" type="presOf" srcId="{2AA6C760-8AE0-432A-BF06-EA71602E8255}" destId="{F19905B8-BF22-471D-86E6-E5A0ABED2261}" srcOrd="0" destOrd="0" presId="urn:microsoft.com/office/officeart/2005/8/layout/vList2"/>
    <dgm:cxn modelId="{925DC68D-414B-4932-9AC6-D052D4190D8A}" type="presOf" srcId="{2C77DADF-81CF-4760-B21C-2825B92636B8}" destId="{76CDE53E-2C0D-4601-97CF-D08E163D1F7D}" srcOrd="0" destOrd="0" presId="urn:microsoft.com/office/officeart/2005/8/layout/vList2"/>
    <dgm:cxn modelId="{66D12590-FACC-4389-B5A9-4D47F45D79A4}" srcId="{C07F3B6C-49C1-4956-B3FE-3AAB04E900A0}" destId="{2AA6C760-8AE0-432A-BF06-EA71602E8255}" srcOrd="4" destOrd="0" parTransId="{336A7361-B7DC-497B-A857-D84CD3EADD80}" sibTransId="{0D472455-B588-49EC-9C3A-ECE8AC7EC759}"/>
    <dgm:cxn modelId="{71D95998-7E54-4294-B197-E89CBF8E3A37}" srcId="{C07F3B6C-49C1-4956-B3FE-3AAB04E900A0}" destId="{2C77DADF-81CF-4760-B21C-2825B92636B8}" srcOrd="2" destOrd="0" parTransId="{748704F3-369E-48FF-9F6D-D5BD4353B616}" sibTransId="{5BC58BCD-6A51-4294-B765-76C4BA7E5996}"/>
    <dgm:cxn modelId="{3E6F9BA4-C433-45D8-8138-8FCB82F3A412}" srcId="{04E80A6B-F5F1-472E-9D86-D7C5C6E7D719}" destId="{D503CC94-4415-4FDF-8A9C-86FB6904E763}" srcOrd="0" destOrd="0" parTransId="{A7A17216-E8F3-4AC3-833B-1D3EEA4F9C3E}" sibTransId="{1C09C31E-2B88-48F7-9195-695BA31BE544}"/>
    <dgm:cxn modelId="{D9FCC0A7-BF35-4FAD-9286-0C99B25D0ED7}" srcId="{C07F3B6C-49C1-4956-B3FE-3AAB04E900A0}" destId="{04E80A6B-F5F1-472E-9D86-D7C5C6E7D719}" srcOrd="3" destOrd="0" parTransId="{9D476F71-83D4-4EDE-ABA9-77700A43E8E9}" sibTransId="{CB7BF34C-95A3-4B0D-B580-00A8582C832D}"/>
    <dgm:cxn modelId="{C8A7EBAE-8344-45D8-A21B-C04C5DC891D1}" srcId="{C07F3B6C-49C1-4956-B3FE-3AAB04E900A0}" destId="{85550DFD-C2AF-4CFC-9BDA-58B869C32EE2}" srcOrd="1" destOrd="0" parTransId="{B223BECD-03B5-448B-B953-75B5C15F0358}" sibTransId="{8FE93EFB-EC08-4BC6-B1BC-499BDF852FCD}"/>
    <dgm:cxn modelId="{CCD96EB9-EEE8-415A-B032-083A88C5B901}" type="presOf" srcId="{D503CC94-4415-4FDF-8A9C-86FB6904E763}" destId="{5CD93D9C-E2B2-43BF-8E49-107BCCDF3983}" srcOrd="0" destOrd="0" presId="urn:microsoft.com/office/officeart/2005/8/layout/vList2"/>
    <dgm:cxn modelId="{B548A1D8-523C-43B2-A2AF-F21C921E3E40}" type="presOf" srcId="{04E80A6B-F5F1-472E-9D86-D7C5C6E7D719}" destId="{0CE8D5DC-A705-4095-8A8A-B6E10E398771}" srcOrd="0" destOrd="0" presId="urn:microsoft.com/office/officeart/2005/8/layout/vList2"/>
    <dgm:cxn modelId="{221293FA-B45C-4DC6-B76E-25F29DD80DFA}" type="presOf" srcId="{85550DFD-C2AF-4CFC-9BDA-58B869C32EE2}" destId="{4C4798CC-0F3A-488C-B5D3-E0D8F66404DA}" srcOrd="0" destOrd="0" presId="urn:microsoft.com/office/officeart/2005/8/layout/vList2"/>
    <dgm:cxn modelId="{AB7FC235-D45F-4E4C-BEF3-E2DEFEFFB101}" type="presParOf" srcId="{21F41503-E31F-49AB-A2B5-66066F3F4BF9}" destId="{D94CD1F6-F21A-4DCE-9364-94B9049AF015}" srcOrd="0" destOrd="0" presId="urn:microsoft.com/office/officeart/2005/8/layout/vList2"/>
    <dgm:cxn modelId="{D10BBBF5-874C-4D51-8842-361CA7AC6B80}" type="presParOf" srcId="{21F41503-E31F-49AB-A2B5-66066F3F4BF9}" destId="{6A005E31-7E50-4361-9356-CC0C66CC5032}" srcOrd="1" destOrd="0" presId="urn:microsoft.com/office/officeart/2005/8/layout/vList2"/>
    <dgm:cxn modelId="{0A777A68-B28A-4D78-99EB-6C4E09A64A3C}" type="presParOf" srcId="{21F41503-E31F-49AB-A2B5-66066F3F4BF9}" destId="{4C4798CC-0F3A-488C-B5D3-E0D8F66404DA}" srcOrd="2" destOrd="0" presId="urn:microsoft.com/office/officeart/2005/8/layout/vList2"/>
    <dgm:cxn modelId="{2FDAEBF5-80E2-4815-833C-AD10887D9284}" type="presParOf" srcId="{21F41503-E31F-49AB-A2B5-66066F3F4BF9}" destId="{9D010C37-99E1-4A39-ADB4-DCB6821C2E3E}" srcOrd="3" destOrd="0" presId="urn:microsoft.com/office/officeart/2005/8/layout/vList2"/>
    <dgm:cxn modelId="{0C3F920B-DA4A-4C5A-A717-8FE7BBC91809}" type="presParOf" srcId="{21F41503-E31F-49AB-A2B5-66066F3F4BF9}" destId="{76CDE53E-2C0D-4601-97CF-D08E163D1F7D}" srcOrd="4" destOrd="0" presId="urn:microsoft.com/office/officeart/2005/8/layout/vList2"/>
    <dgm:cxn modelId="{5DBC5231-4480-4FE0-B07E-A8DAF54C2855}" type="presParOf" srcId="{21F41503-E31F-49AB-A2B5-66066F3F4BF9}" destId="{4310754C-DE27-45F0-9E7F-FC752E9003F5}" srcOrd="5" destOrd="0" presId="urn:microsoft.com/office/officeart/2005/8/layout/vList2"/>
    <dgm:cxn modelId="{37452B26-FE3F-4186-9DC8-F9FCF1901BB3}" type="presParOf" srcId="{21F41503-E31F-49AB-A2B5-66066F3F4BF9}" destId="{0CE8D5DC-A705-4095-8A8A-B6E10E398771}" srcOrd="6" destOrd="0" presId="urn:microsoft.com/office/officeart/2005/8/layout/vList2"/>
    <dgm:cxn modelId="{9EFBCA2E-B437-4EE3-9268-1C00505C5C29}" type="presParOf" srcId="{21F41503-E31F-49AB-A2B5-66066F3F4BF9}" destId="{5CD93D9C-E2B2-43BF-8E49-107BCCDF3983}" srcOrd="7" destOrd="0" presId="urn:microsoft.com/office/officeart/2005/8/layout/vList2"/>
    <dgm:cxn modelId="{09B1C7CE-7F21-447A-A1C8-025B29D246A6}" type="presParOf" srcId="{21F41503-E31F-49AB-A2B5-66066F3F4BF9}" destId="{F19905B8-BF22-471D-86E6-E5A0ABED226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921367-1E52-4D1C-8E59-A991038918A3}" type="doc">
      <dgm:prSet loTypeId="urn:microsoft.com/office/officeart/2005/8/layout/vList2" loCatId="list" qsTypeId="urn:microsoft.com/office/officeart/2005/8/quickstyle/simple1" qsCatId="simple" csTypeId="urn:microsoft.com/office/officeart/2005/8/colors/accent0_2" csCatId="mainScheme"/>
      <dgm:spPr/>
      <dgm:t>
        <a:bodyPr/>
        <a:lstStyle/>
        <a:p>
          <a:endParaRPr lang="cs-CZ"/>
        </a:p>
      </dgm:t>
    </dgm:pt>
    <dgm:pt modelId="{FF546564-5EFA-4BAB-95C9-FBCC5EAECA5F}">
      <dgm:prSet/>
      <dgm:spPr/>
      <dgm:t>
        <a:bodyPr/>
        <a:lstStyle/>
        <a:p>
          <a:pPr algn="just"/>
          <a:r>
            <a:rPr lang="cs-CZ" b="0" dirty="0"/>
            <a:t>Obsah pracovního poměru je možné změnit jen tehdy, </a:t>
          </a:r>
          <a:r>
            <a:rPr lang="cs-CZ" b="1" dirty="0"/>
            <a:t>dohodnou-li se </a:t>
          </a:r>
          <a:r>
            <a:rPr lang="cs-CZ" b="0" dirty="0"/>
            <a:t>zaměstnavatel a zaměstnanec na jeho změně.</a:t>
          </a:r>
          <a:endParaRPr lang="cs-CZ" dirty="0"/>
        </a:p>
      </dgm:t>
    </dgm:pt>
    <dgm:pt modelId="{91C10473-E1B6-44E1-A34D-41BBF58BF43C}" type="parTrans" cxnId="{035E8C01-0C87-495A-81A4-D4EA09551439}">
      <dgm:prSet/>
      <dgm:spPr/>
      <dgm:t>
        <a:bodyPr/>
        <a:lstStyle/>
        <a:p>
          <a:endParaRPr lang="cs-CZ"/>
        </a:p>
      </dgm:t>
    </dgm:pt>
    <dgm:pt modelId="{61330F29-113C-43E2-9DA1-B51ED1B44ADE}" type="sibTrans" cxnId="{035E8C01-0C87-495A-81A4-D4EA09551439}">
      <dgm:prSet/>
      <dgm:spPr/>
      <dgm:t>
        <a:bodyPr/>
        <a:lstStyle/>
        <a:p>
          <a:endParaRPr lang="cs-CZ"/>
        </a:p>
      </dgm:t>
    </dgm:pt>
    <dgm:pt modelId="{98408C36-7FF5-449B-9392-C51913287A0E}">
      <dgm:prSet/>
      <dgm:spPr/>
      <dgm:t>
        <a:bodyPr/>
        <a:lstStyle/>
        <a:p>
          <a:r>
            <a:rPr lang="cs-CZ" b="0"/>
            <a:t>Změnou je také jmenování na vedoucí místo</a:t>
          </a:r>
          <a:endParaRPr lang="cs-CZ"/>
        </a:p>
      </dgm:t>
    </dgm:pt>
    <dgm:pt modelId="{88AD37A3-2C56-4C3B-B079-73BDB555B7B1}" type="parTrans" cxnId="{62ADD399-72B2-404C-9A52-92CB2FDBCE06}">
      <dgm:prSet/>
      <dgm:spPr/>
      <dgm:t>
        <a:bodyPr/>
        <a:lstStyle/>
        <a:p>
          <a:endParaRPr lang="cs-CZ"/>
        </a:p>
      </dgm:t>
    </dgm:pt>
    <dgm:pt modelId="{BAE6A562-E313-4E2D-ABDF-5A2FE40F25EA}" type="sibTrans" cxnId="{62ADD399-72B2-404C-9A52-92CB2FDBCE06}">
      <dgm:prSet/>
      <dgm:spPr/>
      <dgm:t>
        <a:bodyPr/>
        <a:lstStyle/>
        <a:p>
          <a:endParaRPr lang="cs-CZ"/>
        </a:p>
      </dgm:t>
    </dgm:pt>
    <dgm:pt modelId="{C27D6D0B-6928-40C7-88AD-A003282FEC76}">
      <dgm:prSet/>
      <dgm:spPr/>
      <dgm:t>
        <a:bodyPr/>
        <a:lstStyle/>
        <a:p>
          <a:pPr algn="just"/>
          <a:r>
            <a:rPr lang="cs-CZ" b="0" dirty="0"/>
            <a:t>Konat práce jiného druhu nebo v jiném místě, než byly sjednány v pracovní smlouvě – pouze kde to zákon ukládá</a:t>
          </a:r>
          <a:endParaRPr lang="cs-CZ" dirty="0"/>
        </a:p>
      </dgm:t>
    </dgm:pt>
    <dgm:pt modelId="{14953092-F9DF-432E-82FD-7B98CD56752B}" type="parTrans" cxnId="{AF4E177B-BBD6-422D-AEDA-21CAC08BD6E3}">
      <dgm:prSet/>
      <dgm:spPr/>
      <dgm:t>
        <a:bodyPr/>
        <a:lstStyle/>
        <a:p>
          <a:endParaRPr lang="cs-CZ"/>
        </a:p>
      </dgm:t>
    </dgm:pt>
    <dgm:pt modelId="{A6EA9D1B-4940-49B0-A261-29344DA39C03}" type="sibTrans" cxnId="{AF4E177B-BBD6-422D-AEDA-21CAC08BD6E3}">
      <dgm:prSet/>
      <dgm:spPr/>
      <dgm:t>
        <a:bodyPr/>
        <a:lstStyle/>
        <a:p>
          <a:endParaRPr lang="cs-CZ"/>
        </a:p>
      </dgm:t>
    </dgm:pt>
    <dgm:pt modelId="{02D5987C-C95E-4284-B413-2E3AE1C6469F}" type="pres">
      <dgm:prSet presAssocID="{D0921367-1E52-4D1C-8E59-A991038918A3}" presName="linear" presStyleCnt="0">
        <dgm:presLayoutVars>
          <dgm:animLvl val="lvl"/>
          <dgm:resizeHandles val="exact"/>
        </dgm:presLayoutVars>
      </dgm:prSet>
      <dgm:spPr/>
    </dgm:pt>
    <dgm:pt modelId="{29E30AE8-1F49-4B80-9FE9-748A2A933416}" type="pres">
      <dgm:prSet presAssocID="{FF546564-5EFA-4BAB-95C9-FBCC5EAECA5F}" presName="parentText" presStyleLbl="node1" presStyleIdx="0" presStyleCnt="2">
        <dgm:presLayoutVars>
          <dgm:chMax val="0"/>
          <dgm:bulletEnabled val="1"/>
        </dgm:presLayoutVars>
      </dgm:prSet>
      <dgm:spPr/>
    </dgm:pt>
    <dgm:pt modelId="{E800862A-2930-4E59-A03A-ACD5DB521DD7}" type="pres">
      <dgm:prSet presAssocID="{FF546564-5EFA-4BAB-95C9-FBCC5EAECA5F}" presName="childText" presStyleLbl="revTx" presStyleIdx="0" presStyleCnt="1">
        <dgm:presLayoutVars>
          <dgm:bulletEnabled val="1"/>
        </dgm:presLayoutVars>
      </dgm:prSet>
      <dgm:spPr/>
    </dgm:pt>
    <dgm:pt modelId="{36D55A6E-91C5-4D96-BAD1-DA08E0A172E9}" type="pres">
      <dgm:prSet presAssocID="{C27D6D0B-6928-40C7-88AD-A003282FEC76}" presName="parentText" presStyleLbl="node1" presStyleIdx="1" presStyleCnt="2">
        <dgm:presLayoutVars>
          <dgm:chMax val="0"/>
          <dgm:bulletEnabled val="1"/>
        </dgm:presLayoutVars>
      </dgm:prSet>
      <dgm:spPr/>
    </dgm:pt>
  </dgm:ptLst>
  <dgm:cxnLst>
    <dgm:cxn modelId="{035E8C01-0C87-495A-81A4-D4EA09551439}" srcId="{D0921367-1E52-4D1C-8E59-A991038918A3}" destId="{FF546564-5EFA-4BAB-95C9-FBCC5EAECA5F}" srcOrd="0" destOrd="0" parTransId="{91C10473-E1B6-44E1-A34D-41BBF58BF43C}" sibTransId="{61330F29-113C-43E2-9DA1-B51ED1B44ADE}"/>
    <dgm:cxn modelId="{897BE04F-EA9B-41F7-AA0E-BEFB878CFEA9}" type="presOf" srcId="{98408C36-7FF5-449B-9392-C51913287A0E}" destId="{E800862A-2930-4E59-A03A-ACD5DB521DD7}" srcOrd="0" destOrd="0" presId="urn:microsoft.com/office/officeart/2005/8/layout/vList2"/>
    <dgm:cxn modelId="{7720F156-9CF1-4C28-B67B-B3DF3FBC7FE9}" type="presOf" srcId="{C27D6D0B-6928-40C7-88AD-A003282FEC76}" destId="{36D55A6E-91C5-4D96-BAD1-DA08E0A172E9}" srcOrd="0" destOrd="0" presId="urn:microsoft.com/office/officeart/2005/8/layout/vList2"/>
    <dgm:cxn modelId="{6978F259-B78F-4267-BBA3-588FD00409C5}" type="presOf" srcId="{FF546564-5EFA-4BAB-95C9-FBCC5EAECA5F}" destId="{29E30AE8-1F49-4B80-9FE9-748A2A933416}" srcOrd="0" destOrd="0" presId="urn:microsoft.com/office/officeart/2005/8/layout/vList2"/>
    <dgm:cxn modelId="{AF4E177B-BBD6-422D-AEDA-21CAC08BD6E3}" srcId="{D0921367-1E52-4D1C-8E59-A991038918A3}" destId="{C27D6D0B-6928-40C7-88AD-A003282FEC76}" srcOrd="1" destOrd="0" parTransId="{14953092-F9DF-432E-82FD-7B98CD56752B}" sibTransId="{A6EA9D1B-4940-49B0-A261-29344DA39C03}"/>
    <dgm:cxn modelId="{62ADD399-72B2-404C-9A52-92CB2FDBCE06}" srcId="{FF546564-5EFA-4BAB-95C9-FBCC5EAECA5F}" destId="{98408C36-7FF5-449B-9392-C51913287A0E}" srcOrd="0" destOrd="0" parTransId="{88AD37A3-2C56-4C3B-B079-73BDB555B7B1}" sibTransId="{BAE6A562-E313-4E2D-ABDF-5A2FE40F25EA}"/>
    <dgm:cxn modelId="{FCCFE2BD-EA41-41F2-AAB4-F37C537FF1A1}" type="presOf" srcId="{D0921367-1E52-4D1C-8E59-A991038918A3}" destId="{02D5987C-C95E-4284-B413-2E3AE1C6469F}" srcOrd="0" destOrd="0" presId="urn:microsoft.com/office/officeart/2005/8/layout/vList2"/>
    <dgm:cxn modelId="{317A7BAE-D4C4-41DB-BFCE-92DFF645BFF0}" type="presParOf" srcId="{02D5987C-C95E-4284-B413-2E3AE1C6469F}" destId="{29E30AE8-1F49-4B80-9FE9-748A2A933416}" srcOrd="0" destOrd="0" presId="urn:microsoft.com/office/officeart/2005/8/layout/vList2"/>
    <dgm:cxn modelId="{552C5619-7753-4A89-B3CE-81D354C8E4C2}" type="presParOf" srcId="{02D5987C-C95E-4284-B413-2E3AE1C6469F}" destId="{E800862A-2930-4E59-A03A-ACD5DB521DD7}" srcOrd="1" destOrd="0" presId="urn:microsoft.com/office/officeart/2005/8/layout/vList2"/>
    <dgm:cxn modelId="{4A7C8D25-7AE5-48CD-A596-FB4CE02E3F84}" type="presParOf" srcId="{02D5987C-C95E-4284-B413-2E3AE1C6469F}" destId="{36D55A6E-91C5-4D96-BAD1-DA08E0A172E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70261F4-A2EA-4905-B0B0-429E24B8A451}" type="doc">
      <dgm:prSet loTypeId="urn:microsoft.com/office/officeart/2005/8/layout/hList1" loCatId="list" qsTypeId="urn:microsoft.com/office/officeart/2005/8/quickstyle/simple1" qsCatId="simple" csTypeId="urn:microsoft.com/office/officeart/2005/8/colors/accent0_2" csCatId="mainScheme" phldr="1"/>
      <dgm:spPr/>
      <dgm:t>
        <a:bodyPr/>
        <a:lstStyle/>
        <a:p>
          <a:endParaRPr lang="cs-CZ"/>
        </a:p>
      </dgm:t>
    </dgm:pt>
    <dgm:pt modelId="{F4DEB630-14B0-483B-B81A-8B3B548E6C24}">
      <dgm:prSet/>
      <dgm:spPr/>
      <dgm:t>
        <a:bodyPr/>
        <a:lstStyle/>
        <a:p>
          <a:r>
            <a:rPr lang="cs-CZ" b="0" dirty="0"/>
            <a:t>Zaměstnavatel je povinen zaměstnance převést:</a:t>
          </a:r>
          <a:endParaRPr lang="cs-CZ" dirty="0"/>
        </a:p>
      </dgm:t>
    </dgm:pt>
    <dgm:pt modelId="{E4F0FD8A-3913-4EA7-AE85-038EFFA41CCB}" type="parTrans" cxnId="{82CAF5FE-BFF1-4919-94CB-D035DF093059}">
      <dgm:prSet/>
      <dgm:spPr/>
      <dgm:t>
        <a:bodyPr/>
        <a:lstStyle/>
        <a:p>
          <a:endParaRPr lang="cs-CZ"/>
        </a:p>
      </dgm:t>
    </dgm:pt>
    <dgm:pt modelId="{A8A4F6FA-DDCF-4202-A19F-48B39240B1D5}" type="sibTrans" cxnId="{82CAF5FE-BFF1-4919-94CB-D035DF093059}">
      <dgm:prSet/>
      <dgm:spPr/>
      <dgm:t>
        <a:bodyPr/>
        <a:lstStyle/>
        <a:p>
          <a:endParaRPr lang="cs-CZ"/>
        </a:p>
      </dgm:t>
    </dgm:pt>
    <dgm:pt modelId="{A3CA34FD-85B6-4235-9D27-77F1915064A8}">
      <dgm:prSet custT="1"/>
      <dgm:spPr/>
      <dgm:t>
        <a:bodyPr/>
        <a:lstStyle/>
        <a:p>
          <a:pPr algn="just"/>
          <a:r>
            <a:rPr lang="cs-CZ" sz="1600" b="0" dirty="0">
              <a:solidFill>
                <a:schemeClr val="tx1"/>
              </a:solidFill>
            </a:rPr>
            <a:t>Pokud jeho zdravotní stav nadále nedovoluje výkon dosavadní práce – nutný lékařský posudek (dlouhodobá ztráta způsobilosti)</a:t>
          </a:r>
          <a:endParaRPr lang="cs-CZ" sz="1600" dirty="0">
            <a:solidFill>
              <a:schemeClr val="tx1"/>
            </a:solidFill>
          </a:endParaRPr>
        </a:p>
      </dgm:t>
    </dgm:pt>
    <dgm:pt modelId="{C0CE410D-761B-4A4C-8CB3-6E4CEFDF0BE7}" type="parTrans" cxnId="{60AC1718-1393-4AA9-AB81-902C666D6FFF}">
      <dgm:prSet/>
      <dgm:spPr/>
      <dgm:t>
        <a:bodyPr/>
        <a:lstStyle/>
        <a:p>
          <a:endParaRPr lang="cs-CZ"/>
        </a:p>
      </dgm:t>
    </dgm:pt>
    <dgm:pt modelId="{1C88628B-05AC-4C15-83D6-FB46650C7872}" type="sibTrans" cxnId="{60AC1718-1393-4AA9-AB81-902C666D6FFF}">
      <dgm:prSet/>
      <dgm:spPr/>
      <dgm:t>
        <a:bodyPr/>
        <a:lstStyle/>
        <a:p>
          <a:endParaRPr lang="cs-CZ"/>
        </a:p>
      </dgm:t>
    </dgm:pt>
    <dgm:pt modelId="{C0CA6802-32C7-48F4-99E2-67E36B13DBC4}">
      <dgm:prSet custT="1"/>
      <dgm:spPr/>
      <dgm:t>
        <a:bodyPr/>
        <a:lstStyle/>
        <a:p>
          <a:pPr algn="just"/>
          <a:r>
            <a:rPr lang="cs-CZ" sz="1600" b="0" dirty="0">
              <a:solidFill>
                <a:schemeClr val="tx1"/>
              </a:solidFill>
            </a:rPr>
            <a:t>Zaměstnanec utrpěl pracovní úraz který dočasně nedovoluje výkon dosavadní práce + lékařský posudek</a:t>
          </a:r>
          <a:endParaRPr lang="cs-CZ" sz="1600" dirty="0">
            <a:solidFill>
              <a:schemeClr val="tx1"/>
            </a:solidFill>
          </a:endParaRPr>
        </a:p>
      </dgm:t>
    </dgm:pt>
    <dgm:pt modelId="{A55093F2-07DD-460F-8EA3-88A24269AC43}" type="parTrans" cxnId="{0C072734-919C-4F4A-9626-6FC80FD747C4}">
      <dgm:prSet/>
      <dgm:spPr/>
      <dgm:t>
        <a:bodyPr/>
        <a:lstStyle/>
        <a:p>
          <a:endParaRPr lang="cs-CZ"/>
        </a:p>
      </dgm:t>
    </dgm:pt>
    <dgm:pt modelId="{D3727E38-2BDC-4562-8247-6E4625D87AFB}" type="sibTrans" cxnId="{0C072734-919C-4F4A-9626-6FC80FD747C4}">
      <dgm:prSet/>
      <dgm:spPr/>
      <dgm:t>
        <a:bodyPr/>
        <a:lstStyle/>
        <a:p>
          <a:endParaRPr lang="cs-CZ"/>
        </a:p>
      </dgm:t>
    </dgm:pt>
    <dgm:pt modelId="{C4104C7D-914D-4368-BF47-0DF72149E995}">
      <dgm:prSet custT="1"/>
      <dgm:spPr/>
      <dgm:t>
        <a:bodyPr/>
        <a:lstStyle/>
        <a:p>
          <a:pPr algn="just"/>
          <a:r>
            <a:rPr lang="cs-CZ" sz="1600" b="0" dirty="0">
              <a:solidFill>
                <a:schemeClr val="tx1"/>
              </a:solidFill>
            </a:rPr>
            <a:t>Zaměstnankyně je těhotná/kojící/9měsíců po porodu + běžně vykonává práce pro ně nevhodně/posudek, nebo o to zaměstnankyně požádá</a:t>
          </a:r>
          <a:endParaRPr lang="cs-CZ" sz="1600" dirty="0">
            <a:solidFill>
              <a:schemeClr val="tx1"/>
            </a:solidFill>
          </a:endParaRPr>
        </a:p>
      </dgm:t>
    </dgm:pt>
    <dgm:pt modelId="{D8757E56-AD77-4E55-9EDD-5ADC14208F25}" type="parTrans" cxnId="{17DD2C70-CA55-415B-96D5-999D5514F525}">
      <dgm:prSet/>
      <dgm:spPr/>
      <dgm:t>
        <a:bodyPr/>
        <a:lstStyle/>
        <a:p>
          <a:endParaRPr lang="cs-CZ"/>
        </a:p>
      </dgm:t>
    </dgm:pt>
    <dgm:pt modelId="{D3632605-747D-48E2-9173-524FCDFD5712}" type="sibTrans" cxnId="{17DD2C70-CA55-415B-96D5-999D5514F525}">
      <dgm:prSet/>
      <dgm:spPr/>
      <dgm:t>
        <a:bodyPr/>
        <a:lstStyle/>
        <a:p>
          <a:endParaRPr lang="cs-CZ"/>
        </a:p>
      </dgm:t>
    </dgm:pt>
    <dgm:pt modelId="{761F1946-C58A-4156-8AF7-C99F71D5D285}">
      <dgm:prSet custT="1"/>
      <dgm:spPr/>
      <dgm:t>
        <a:bodyPr/>
        <a:lstStyle/>
        <a:p>
          <a:pPr algn="just"/>
          <a:r>
            <a:rPr lang="cs-CZ" sz="1600" b="0" dirty="0">
              <a:solidFill>
                <a:schemeClr val="tx1"/>
              </a:solidFill>
            </a:rPr>
            <a:t>rozhodnutí soudu/správního orgánu</a:t>
          </a:r>
          <a:endParaRPr lang="cs-CZ" sz="1600" dirty="0">
            <a:solidFill>
              <a:schemeClr val="tx1"/>
            </a:solidFill>
          </a:endParaRPr>
        </a:p>
      </dgm:t>
    </dgm:pt>
    <dgm:pt modelId="{E8A33B3B-BAEB-4E33-8713-BD41605207F0}" type="parTrans" cxnId="{847C5ACD-55AB-4FDF-B6EF-9BD251B8777D}">
      <dgm:prSet/>
      <dgm:spPr/>
      <dgm:t>
        <a:bodyPr/>
        <a:lstStyle/>
        <a:p>
          <a:endParaRPr lang="cs-CZ"/>
        </a:p>
      </dgm:t>
    </dgm:pt>
    <dgm:pt modelId="{E399B8C2-8B58-4254-B638-87321567C803}" type="sibTrans" cxnId="{847C5ACD-55AB-4FDF-B6EF-9BD251B8777D}">
      <dgm:prSet/>
      <dgm:spPr/>
      <dgm:t>
        <a:bodyPr/>
        <a:lstStyle/>
        <a:p>
          <a:endParaRPr lang="cs-CZ"/>
        </a:p>
      </dgm:t>
    </dgm:pt>
    <dgm:pt modelId="{39BDFE71-E8F6-4083-812F-C8510C0BF9C4}">
      <dgm:prSet custT="1"/>
      <dgm:spPr/>
      <dgm:t>
        <a:bodyPr/>
        <a:lstStyle/>
        <a:p>
          <a:pPr algn="just"/>
          <a:r>
            <a:rPr lang="cs-CZ" sz="1600" b="0" dirty="0">
              <a:solidFill>
                <a:schemeClr val="tx1"/>
              </a:solidFill>
            </a:rPr>
            <a:t>Nezpůsobilý (ze zdravotních důvodů) pro noční práce + posudek</a:t>
          </a:r>
          <a:endParaRPr lang="cs-CZ" sz="1600" dirty="0">
            <a:solidFill>
              <a:schemeClr val="tx1"/>
            </a:solidFill>
          </a:endParaRPr>
        </a:p>
      </dgm:t>
    </dgm:pt>
    <dgm:pt modelId="{04445872-FF42-4474-BB3B-3799D3E6BE5D}" type="parTrans" cxnId="{B127329D-6A6E-490B-AF18-71EDFC4E2B51}">
      <dgm:prSet/>
      <dgm:spPr/>
      <dgm:t>
        <a:bodyPr/>
        <a:lstStyle/>
        <a:p>
          <a:endParaRPr lang="cs-CZ"/>
        </a:p>
      </dgm:t>
    </dgm:pt>
    <dgm:pt modelId="{3CBCD246-642E-4F45-87EE-F278881EEF62}" type="sibTrans" cxnId="{B127329D-6A6E-490B-AF18-71EDFC4E2B51}">
      <dgm:prSet/>
      <dgm:spPr/>
      <dgm:t>
        <a:bodyPr/>
        <a:lstStyle/>
        <a:p>
          <a:endParaRPr lang="cs-CZ"/>
        </a:p>
      </dgm:t>
    </dgm:pt>
    <dgm:pt modelId="{2D178D17-4A77-4607-9BC4-6CB0EE47E643}">
      <dgm:prSet/>
      <dgm:spPr/>
      <dgm:t>
        <a:bodyPr/>
        <a:lstStyle/>
        <a:p>
          <a:r>
            <a:rPr lang="cs-CZ" b="0"/>
            <a:t>Možnost zaměstnavatele:</a:t>
          </a:r>
          <a:endParaRPr lang="cs-CZ"/>
        </a:p>
      </dgm:t>
    </dgm:pt>
    <dgm:pt modelId="{816D769F-B529-4713-A42A-15E693AD06FC}" type="parTrans" cxnId="{79050D98-24AF-48C8-A986-896339636ACF}">
      <dgm:prSet/>
      <dgm:spPr/>
      <dgm:t>
        <a:bodyPr/>
        <a:lstStyle/>
        <a:p>
          <a:endParaRPr lang="cs-CZ"/>
        </a:p>
      </dgm:t>
    </dgm:pt>
    <dgm:pt modelId="{21364D91-38BD-469A-922D-9ECFBCC139D2}" type="sibTrans" cxnId="{79050D98-24AF-48C8-A986-896339636ACF}">
      <dgm:prSet/>
      <dgm:spPr/>
      <dgm:t>
        <a:bodyPr/>
        <a:lstStyle/>
        <a:p>
          <a:endParaRPr lang="cs-CZ"/>
        </a:p>
      </dgm:t>
    </dgm:pt>
    <dgm:pt modelId="{0E825D1D-45AE-4260-917C-0CA790EE1E7C}">
      <dgm:prSet custT="1"/>
      <dgm:spPr/>
      <dgm:t>
        <a:bodyPr/>
        <a:lstStyle/>
        <a:p>
          <a:pPr algn="just"/>
          <a:r>
            <a:rPr lang="cs-CZ" sz="1800" b="0" dirty="0">
              <a:solidFill>
                <a:schemeClr val="tx1"/>
              </a:solidFill>
            </a:rPr>
            <a:t>dal-li zaměstnanci výpověď z důvodů uvedených v § 52 písm. f) a g) (porušování povinností)</a:t>
          </a:r>
          <a:endParaRPr lang="cs-CZ" sz="1800" dirty="0">
            <a:solidFill>
              <a:schemeClr val="tx1"/>
            </a:solidFill>
          </a:endParaRPr>
        </a:p>
      </dgm:t>
    </dgm:pt>
    <dgm:pt modelId="{9958DF77-9847-490A-AA9F-B9C788A54A57}" type="parTrans" cxnId="{FE71DCE3-98E1-4F0A-9D55-ECCC9D1E4ADC}">
      <dgm:prSet/>
      <dgm:spPr/>
      <dgm:t>
        <a:bodyPr/>
        <a:lstStyle/>
        <a:p>
          <a:endParaRPr lang="cs-CZ"/>
        </a:p>
      </dgm:t>
    </dgm:pt>
    <dgm:pt modelId="{0012E422-9185-4567-9825-AF4697B99010}" type="sibTrans" cxnId="{FE71DCE3-98E1-4F0A-9D55-ECCC9D1E4ADC}">
      <dgm:prSet/>
      <dgm:spPr/>
      <dgm:t>
        <a:bodyPr/>
        <a:lstStyle/>
        <a:p>
          <a:endParaRPr lang="cs-CZ"/>
        </a:p>
      </dgm:t>
    </dgm:pt>
    <dgm:pt modelId="{4407343C-46D4-4346-B2B0-646455A014C3}">
      <dgm:prSet custT="1"/>
      <dgm:spPr/>
      <dgm:t>
        <a:bodyPr/>
        <a:lstStyle/>
        <a:p>
          <a:pPr algn="just"/>
          <a:r>
            <a:rPr lang="cs-CZ" sz="1800" b="0" dirty="0">
              <a:solidFill>
                <a:schemeClr val="tx1"/>
              </a:solidFill>
            </a:rPr>
            <a:t>bylo-li proti zaměstnanci zahájeno trestní řízení pro podezření z úmyslné trestné činnosti spáchané při plnění pracovních úkolů nebo v přímé souvislosti s ním ke škodě na majetku zaměstnavatele, a to na dobu do pravomocného skončení trestního řízení,</a:t>
          </a:r>
          <a:endParaRPr lang="cs-CZ" sz="1800" dirty="0">
            <a:solidFill>
              <a:schemeClr val="tx1"/>
            </a:solidFill>
          </a:endParaRPr>
        </a:p>
      </dgm:t>
    </dgm:pt>
    <dgm:pt modelId="{5E5B7CD9-3E91-41BE-A97F-CA37C48E69A9}" type="parTrans" cxnId="{56EC1981-493A-48E1-A45A-00E1B9BE4292}">
      <dgm:prSet/>
      <dgm:spPr/>
      <dgm:t>
        <a:bodyPr/>
        <a:lstStyle/>
        <a:p>
          <a:endParaRPr lang="cs-CZ"/>
        </a:p>
      </dgm:t>
    </dgm:pt>
    <dgm:pt modelId="{65B08C0C-A1FD-4AE1-98B4-FC546F0BCCF2}" type="sibTrans" cxnId="{56EC1981-493A-48E1-A45A-00E1B9BE4292}">
      <dgm:prSet/>
      <dgm:spPr/>
      <dgm:t>
        <a:bodyPr/>
        <a:lstStyle/>
        <a:p>
          <a:endParaRPr lang="cs-CZ"/>
        </a:p>
      </dgm:t>
    </dgm:pt>
    <dgm:pt modelId="{724260B1-F562-47D0-BB6F-5A00EDD67A6F}">
      <dgm:prSet custT="1"/>
      <dgm:spPr/>
      <dgm:t>
        <a:bodyPr/>
        <a:lstStyle/>
        <a:p>
          <a:pPr algn="just"/>
          <a:r>
            <a:rPr lang="cs-CZ" sz="1800" b="0" dirty="0">
              <a:solidFill>
                <a:schemeClr val="tx1"/>
              </a:solidFill>
            </a:rPr>
            <a:t>pozbyl-li zaměstnanec dočasně předpoklady stanovené zvláštními právními předpisy pro výkon sjednané práce, avšak v tomto případě nejdéle celkem na 30 pracovních dnů v kalendářním roce.</a:t>
          </a:r>
          <a:endParaRPr lang="cs-CZ" sz="1800" dirty="0">
            <a:solidFill>
              <a:schemeClr val="tx1"/>
            </a:solidFill>
          </a:endParaRPr>
        </a:p>
      </dgm:t>
    </dgm:pt>
    <dgm:pt modelId="{B545D2F0-4655-4A30-88DC-7A46E7CE35E2}" type="parTrans" cxnId="{84555949-84E0-4DB4-915E-B2DA1BFC3003}">
      <dgm:prSet/>
      <dgm:spPr/>
      <dgm:t>
        <a:bodyPr/>
        <a:lstStyle/>
        <a:p>
          <a:endParaRPr lang="cs-CZ"/>
        </a:p>
      </dgm:t>
    </dgm:pt>
    <dgm:pt modelId="{3C3E0DD0-7F81-40F1-ACCB-5A8F313737C4}" type="sibTrans" cxnId="{84555949-84E0-4DB4-915E-B2DA1BFC3003}">
      <dgm:prSet/>
      <dgm:spPr/>
      <dgm:t>
        <a:bodyPr/>
        <a:lstStyle/>
        <a:p>
          <a:endParaRPr lang="cs-CZ"/>
        </a:p>
      </dgm:t>
    </dgm:pt>
    <dgm:pt modelId="{5D2CCA14-54EC-4438-B138-38077C0A4463}">
      <dgm:prSet custT="1"/>
      <dgm:spPr/>
      <dgm:t>
        <a:bodyPr/>
        <a:lstStyle/>
        <a:p>
          <a:pPr algn="just"/>
          <a:r>
            <a:rPr lang="cs-CZ" sz="1600" b="0" dirty="0">
              <a:solidFill>
                <a:schemeClr val="tx1"/>
              </a:solidFill>
            </a:rPr>
            <a:t>Z důvodu infekce + lékařský posudek a vyjádření KHS</a:t>
          </a:r>
          <a:endParaRPr lang="cs-CZ" sz="1600" dirty="0">
            <a:solidFill>
              <a:schemeClr val="tx1"/>
            </a:solidFill>
          </a:endParaRPr>
        </a:p>
      </dgm:t>
    </dgm:pt>
    <dgm:pt modelId="{7EA0AD20-B870-4804-BFDB-C173ADE31315}" type="sibTrans" cxnId="{723A27A6-12E2-461F-A3F5-3D7290929915}">
      <dgm:prSet/>
      <dgm:spPr/>
      <dgm:t>
        <a:bodyPr/>
        <a:lstStyle/>
        <a:p>
          <a:endParaRPr lang="cs-CZ"/>
        </a:p>
      </dgm:t>
    </dgm:pt>
    <dgm:pt modelId="{BD0EA4D2-3AD5-4EDA-A977-465FD6AB9DED}" type="parTrans" cxnId="{723A27A6-12E2-461F-A3F5-3D7290929915}">
      <dgm:prSet/>
      <dgm:spPr/>
      <dgm:t>
        <a:bodyPr/>
        <a:lstStyle/>
        <a:p>
          <a:endParaRPr lang="cs-CZ"/>
        </a:p>
      </dgm:t>
    </dgm:pt>
    <dgm:pt modelId="{FFB9BFE5-19D6-4CD0-B732-D152A61289F1}" type="pres">
      <dgm:prSet presAssocID="{E70261F4-A2EA-4905-B0B0-429E24B8A451}" presName="Name0" presStyleCnt="0">
        <dgm:presLayoutVars>
          <dgm:dir/>
          <dgm:animLvl val="lvl"/>
          <dgm:resizeHandles val="exact"/>
        </dgm:presLayoutVars>
      </dgm:prSet>
      <dgm:spPr/>
    </dgm:pt>
    <dgm:pt modelId="{E9B02639-6F40-419B-8947-34B1BDFB2057}" type="pres">
      <dgm:prSet presAssocID="{F4DEB630-14B0-483B-B81A-8B3B548E6C24}" presName="composite" presStyleCnt="0"/>
      <dgm:spPr/>
    </dgm:pt>
    <dgm:pt modelId="{8B75E7A8-156F-460C-B41F-92A77BA500B6}" type="pres">
      <dgm:prSet presAssocID="{F4DEB630-14B0-483B-B81A-8B3B548E6C24}" presName="parTx" presStyleLbl="alignNode1" presStyleIdx="0" presStyleCnt="2">
        <dgm:presLayoutVars>
          <dgm:chMax val="0"/>
          <dgm:chPref val="0"/>
          <dgm:bulletEnabled val="1"/>
        </dgm:presLayoutVars>
      </dgm:prSet>
      <dgm:spPr/>
    </dgm:pt>
    <dgm:pt modelId="{AFBA4891-A708-4318-8AB4-51F67D406100}" type="pres">
      <dgm:prSet presAssocID="{F4DEB630-14B0-483B-B81A-8B3B548E6C24}" presName="desTx" presStyleLbl="alignAccFollowNode1" presStyleIdx="0" presStyleCnt="2">
        <dgm:presLayoutVars>
          <dgm:bulletEnabled val="1"/>
        </dgm:presLayoutVars>
      </dgm:prSet>
      <dgm:spPr/>
    </dgm:pt>
    <dgm:pt modelId="{0BE3BF3F-7BD1-4D82-814C-E015AAE0325B}" type="pres">
      <dgm:prSet presAssocID="{A8A4F6FA-DDCF-4202-A19F-48B39240B1D5}" presName="space" presStyleCnt="0"/>
      <dgm:spPr/>
    </dgm:pt>
    <dgm:pt modelId="{78D5E751-7E44-4A27-9172-7E8AD47FB1D3}" type="pres">
      <dgm:prSet presAssocID="{2D178D17-4A77-4607-9BC4-6CB0EE47E643}" presName="composite" presStyleCnt="0"/>
      <dgm:spPr/>
    </dgm:pt>
    <dgm:pt modelId="{CDDF8BB0-146F-45EC-8F4C-BE2FDBB34BA1}" type="pres">
      <dgm:prSet presAssocID="{2D178D17-4A77-4607-9BC4-6CB0EE47E643}" presName="parTx" presStyleLbl="alignNode1" presStyleIdx="1" presStyleCnt="2">
        <dgm:presLayoutVars>
          <dgm:chMax val="0"/>
          <dgm:chPref val="0"/>
          <dgm:bulletEnabled val="1"/>
        </dgm:presLayoutVars>
      </dgm:prSet>
      <dgm:spPr/>
    </dgm:pt>
    <dgm:pt modelId="{4244A7B6-2486-44D5-A3FA-2CE47F0B8FE8}" type="pres">
      <dgm:prSet presAssocID="{2D178D17-4A77-4607-9BC4-6CB0EE47E643}" presName="desTx" presStyleLbl="alignAccFollowNode1" presStyleIdx="1" presStyleCnt="2">
        <dgm:presLayoutVars>
          <dgm:bulletEnabled val="1"/>
        </dgm:presLayoutVars>
      </dgm:prSet>
      <dgm:spPr/>
    </dgm:pt>
  </dgm:ptLst>
  <dgm:cxnLst>
    <dgm:cxn modelId="{16A8F201-56B0-46E5-9D47-0D78B9F5C4B0}" type="presOf" srcId="{A3CA34FD-85B6-4235-9D27-77F1915064A8}" destId="{AFBA4891-A708-4318-8AB4-51F67D406100}" srcOrd="0" destOrd="0" presId="urn:microsoft.com/office/officeart/2005/8/layout/hList1"/>
    <dgm:cxn modelId="{C926BF09-4071-4A40-BACB-CC622E95CE1C}" type="presOf" srcId="{F4DEB630-14B0-483B-B81A-8B3B548E6C24}" destId="{8B75E7A8-156F-460C-B41F-92A77BA500B6}" srcOrd="0" destOrd="0" presId="urn:microsoft.com/office/officeart/2005/8/layout/hList1"/>
    <dgm:cxn modelId="{185F950F-FE16-4AB0-8777-53A38CB31D98}" type="presOf" srcId="{2D178D17-4A77-4607-9BC4-6CB0EE47E643}" destId="{CDDF8BB0-146F-45EC-8F4C-BE2FDBB34BA1}" srcOrd="0" destOrd="0" presId="urn:microsoft.com/office/officeart/2005/8/layout/hList1"/>
    <dgm:cxn modelId="{60AC1718-1393-4AA9-AB81-902C666D6FFF}" srcId="{F4DEB630-14B0-483B-B81A-8B3B548E6C24}" destId="{A3CA34FD-85B6-4235-9D27-77F1915064A8}" srcOrd="0" destOrd="0" parTransId="{C0CE410D-761B-4A4C-8CB3-6E4CEFDF0BE7}" sibTransId="{1C88628B-05AC-4C15-83D6-FB46650C7872}"/>
    <dgm:cxn modelId="{0C072734-919C-4F4A-9626-6FC80FD747C4}" srcId="{F4DEB630-14B0-483B-B81A-8B3B548E6C24}" destId="{C0CA6802-32C7-48F4-99E2-67E36B13DBC4}" srcOrd="1" destOrd="0" parTransId="{A55093F2-07DD-460F-8EA3-88A24269AC43}" sibTransId="{D3727E38-2BDC-4562-8247-6E4625D87AFB}"/>
    <dgm:cxn modelId="{E952A640-3256-4C9C-B44C-20862057DE22}" type="presOf" srcId="{0E825D1D-45AE-4260-917C-0CA790EE1E7C}" destId="{4244A7B6-2486-44D5-A3FA-2CE47F0B8FE8}" srcOrd="0" destOrd="0" presId="urn:microsoft.com/office/officeart/2005/8/layout/hList1"/>
    <dgm:cxn modelId="{0824F95D-299E-4FC3-A0B5-C6B8C975C9FA}" type="presOf" srcId="{724260B1-F562-47D0-BB6F-5A00EDD67A6F}" destId="{4244A7B6-2486-44D5-A3FA-2CE47F0B8FE8}" srcOrd="0" destOrd="2" presId="urn:microsoft.com/office/officeart/2005/8/layout/hList1"/>
    <dgm:cxn modelId="{44A0B963-9CBD-4299-9193-06B41792595E}" type="presOf" srcId="{C0CA6802-32C7-48F4-99E2-67E36B13DBC4}" destId="{AFBA4891-A708-4318-8AB4-51F67D406100}" srcOrd="0" destOrd="1" presId="urn:microsoft.com/office/officeart/2005/8/layout/hList1"/>
    <dgm:cxn modelId="{84555949-84E0-4DB4-915E-B2DA1BFC3003}" srcId="{2D178D17-4A77-4607-9BC4-6CB0EE47E643}" destId="{724260B1-F562-47D0-BB6F-5A00EDD67A6F}" srcOrd="2" destOrd="0" parTransId="{B545D2F0-4655-4A30-88DC-7A46E7CE35E2}" sibTransId="{3C3E0DD0-7F81-40F1-ACCB-5A8F313737C4}"/>
    <dgm:cxn modelId="{17DD2C70-CA55-415B-96D5-999D5514F525}" srcId="{F4DEB630-14B0-483B-B81A-8B3B548E6C24}" destId="{C4104C7D-914D-4368-BF47-0DF72149E995}" srcOrd="2" destOrd="0" parTransId="{D8757E56-AD77-4E55-9EDD-5ADC14208F25}" sibTransId="{D3632605-747D-48E2-9173-524FCDFD5712}"/>
    <dgm:cxn modelId="{32CF0C77-F85A-4987-B617-2CBFA96B705F}" type="presOf" srcId="{4407343C-46D4-4346-B2B0-646455A014C3}" destId="{4244A7B6-2486-44D5-A3FA-2CE47F0B8FE8}" srcOrd="0" destOrd="1" presId="urn:microsoft.com/office/officeart/2005/8/layout/hList1"/>
    <dgm:cxn modelId="{56EC1981-493A-48E1-A45A-00E1B9BE4292}" srcId="{2D178D17-4A77-4607-9BC4-6CB0EE47E643}" destId="{4407343C-46D4-4346-B2B0-646455A014C3}" srcOrd="1" destOrd="0" parTransId="{5E5B7CD9-3E91-41BE-A97F-CA37C48E69A9}" sibTransId="{65B08C0C-A1FD-4AE1-98B4-FC546F0BCCF2}"/>
    <dgm:cxn modelId="{79050D98-24AF-48C8-A986-896339636ACF}" srcId="{E70261F4-A2EA-4905-B0B0-429E24B8A451}" destId="{2D178D17-4A77-4607-9BC4-6CB0EE47E643}" srcOrd="1" destOrd="0" parTransId="{816D769F-B529-4713-A42A-15E693AD06FC}" sibTransId="{21364D91-38BD-469A-922D-9ECFBCC139D2}"/>
    <dgm:cxn modelId="{B127329D-6A6E-490B-AF18-71EDFC4E2B51}" srcId="{F4DEB630-14B0-483B-B81A-8B3B548E6C24}" destId="{39BDFE71-E8F6-4083-812F-C8510C0BF9C4}" srcOrd="5" destOrd="0" parTransId="{04445872-FF42-4474-BB3B-3799D3E6BE5D}" sibTransId="{3CBCD246-642E-4F45-87EE-F278881EEF62}"/>
    <dgm:cxn modelId="{723A27A6-12E2-461F-A3F5-3D7290929915}" srcId="{F4DEB630-14B0-483B-B81A-8B3B548E6C24}" destId="{5D2CCA14-54EC-4438-B138-38077C0A4463}" srcOrd="3" destOrd="0" parTransId="{BD0EA4D2-3AD5-4EDA-A977-465FD6AB9DED}" sibTransId="{7EA0AD20-B870-4804-BFDB-C173ADE31315}"/>
    <dgm:cxn modelId="{4FF149B6-0B39-4818-B525-06C1023B1700}" type="presOf" srcId="{E70261F4-A2EA-4905-B0B0-429E24B8A451}" destId="{FFB9BFE5-19D6-4CD0-B732-D152A61289F1}" srcOrd="0" destOrd="0" presId="urn:microsoft.com/office/officeart/2005/8/layout/hList1"/>
    <dgm:cxn modelId="{7BC508C5-B2C0-4DDE-897C-0FF8B0F923EF}" type="presOf" srcId="{5D2CCA14-54EC-4438-B138-38077C0A4463}" destId="{AFBA4891-A708-4318-8AB4-51F67D406100}" srcOrd="0" destOrd="3" presId="urn:microsoft.com/office/officeart/2005/8/layout/hList1"/>
    <dgm:cxn modelId="{BD4A85CB-8FDF-4BDC-81DD-55719CADC8EC}" type="presOf" srcId="{39BDFE71-E8F6-4083-812F-C8510C0BF9C4}" destId="{AFBA4891-A708-4318-8AB4-51F67D406100}" srcOrd="0" destOrd="5" presId="urn:microsoft.com/office/officeart/2005/8/layout/hList1"/>
    <dgm:cxn modelId="{847C5ACD-55AB-4FDF-B6EF-9BD251B8777D}" srcId="{F4DEB630-14B0-483B-B81A-8B3B548E6C24}" destId="{761F1946-C58A-4156-8AF7-C99F71D5D285}" srcOrd="4" destOrd="0" parTransId="{E8A33B3B-BAEB-4E33-8713-BD41605207F0}" sibTransId="{E399B8C2-8B58-4254-B638-87321567C803}"/>
    <dgm:cxn modelId="{5B17C5D8-6196-4C42-8FFA-80321F8A19C9}" type="presOf" srcId="{C4104C7D-914D-4368-BF47-0DF72149E995}" destId="{AFBA4891-A708-4318-8AB4-51F67D406100}" srcOrd="0" destOrd="2" presId="urn:microsoft.com/office/officeart/2005/8/layout/hList1"/>
    <dgm:cxn modelId="{FE71DCE3-98E1-4F0A-9D55-ECCC9D1E4ADC}" srcId="{2D178D17-4A77-4607-9BC4-6CB0EE47E643}" destId="{0E825D1D-45AE-4260-917C-0CA790EE1E7C}" srcOrd="0" destOrd="0" parTransId="{9958DF77-9847-490A-AA9F-B9C788A54A57}" sibTransId="{0012E422-9185-4567-9825-AF4697B99010}"/>
    <dgm:cxn modelId="{CA0DC2FD-5674-4974-A98C-A34DE0743158}" type="presOf" srcId="{761F1946-C58A-4156-8AF7-C99F71D5D285}" destId="{AFBA4891-A708-4318-8AB4-51F67D406100}" srcOrd="0" destOrd="4" presId="urn:microsoft.com/office/officeart/2005/8/layout/hList1"/>
    <dgm:cxn modelId="{82CAF5FE-BFF1-4919-94CB-D035DF093059}" srcId="{E70261F4-A2EA-4905-B0B0-429E24B8A451}" destId="{F4DEB630-14B0-483B-B81A-8B3B548E6C24}" srcOrd="0" destOrd="0" parTransId="{E4F0FD8A-3913-4EA7-AE85-038EFFA41CCB}" sibTransId="{A8A4F6FA-DDCF-4202-A19F-48B39240B1D5}"/>
    <dgm:cxn modelId="{70C31651-922B-4C88-82BD-EED969339216}" type="presParOf" srcId="{FFB9BFE5-19D6-4CD0-B732-D152A61289F1}" destId="{E9B02639-6F40-419B-8947-34B1BDFB2057}" srcOrd="0" destOrd="0" presId="urn:microsoft.com/office/officeart/2005/8/layout/hList1"/>
    <dgm:cxn modelId="{FDFABC54-A9E1-4DB3-9FCD-7898C629B379}" type="presParOf" srcId="{E9B02639-6F40-419B-8947-34B1BDFB2057}" destId="{8B75E7A8-156F-460C-B41F-92A77BA500B6}" srcOrd="0" destOrd="0" presId="urn:microsoft.com/office/officeart/2005/8/layout/hList1"/>
    <dgm:cxn modelId="{64BF0E9D-AF4F-405C-837A-F1C2DC3073BF}" type="presParOf" srcId="{E9B02639-6F40-419B-8947-34B1BDFB2057}" destId="{AFBA4891-A708-4318-8AB4-51F67D406100}" srcOrd="1" destOrd="0" presId="urn:microsoft.com/office/officeart/2005/8/layout/hList1"/>
    <dgm:cxn modelId="{2AF6094D-3B48-48F8-9AF8-DEED1446B661}" type="presParOf" srcId="{FFB9BFE5-19D6-4CD0-B732-D152A61289F1}" destId="{0BE3BF3F-7BD1-4D82-814C-E015AAE0325B}" srcOrd="1" destOrd="0" presId="urn:microsoft.com/office/officeart/2005/8/layout/hList1"/>
    <dgm:cxn modelId="{95E2DBD4-98F5-4B21-B669-23FD5B3ADBDB}" type="presParOf" srcId="{FFB9BFE5-19D6-4CD0-B732-D152A61289F1}" destId="{78D5E751-7E44-4A27-9172-7E8AD47FB1D3}" srcOrd="2" destOrd="0" presId="urn:microsoft.com/office/officeart/2005/8/layout/hList1"/>
    <dgm:cxn modelId="{8C849167-F50C-40D5-9A95-041A79309BEF}" type="presParOf" srcId="{78D5E751-7E44-4A27-9172-7E8AD47FB1D3}" destId="{CDDF8BB0-146F-45EC-8F4C-BE2FDBB34BA1}" srcOrd="0" destOrd="0" presId="urn:microsoft.com/office/officeart/2005/8/layout/hList1"/>
    <dgm:cxn modelId="{99C1A2A8-5E38-4F0C-88C7-FE030C79451D}" type="presParOf" srcId="{78D5E751-7E44-4A27-9172-7E8AD47FB1D3}" destId="{4244A7B6-2486-44D5-A3FA-2CE47F0B8FE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96C67-4378-4351-AE49-B5A5C4927E36}">
      <dsp:nvSpPr>
        <dsp:cNvPr id="0" name=""/>
        <dsp:cNvSpPr/>
      </dsp:nvSpPr>
      <dsp:spPr>
        <a:xfrm>
          <a:off x="0" y="150636"/>
          <a:ext cx="10753200" cy="12741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Zaměstnavatel není povinen nikde nahlašovat volné pracovní místo</a:t>
          </a:r>
          <a:endParaRPr lang="cs-CZ" sz="3300" kern="1200"/>
        </a:p>
      </dsp:txBody>
      <dsp:txXfrm>
        <a:off x="62198" y="212834"/>
        <a:ext cx="10628804" cy="1149734"/>
      </dsp:txXfrm>
    </dsp:sp>
    <dsp:sp modelId="{002F0C9E-45AE-44A6-9519-586ABDAB1089}">
      <dsp:nvSpPr>
        <dsp:cNvPr id="0" name=""/>
        <dsp:cNvSpPr/>
      </dsp:nvSpPr>
      <dsp:spPr>
        <a:xfrm>
          <a:off x="0" y="1519806"/>
          <a:ext cx="10753200" cy="12741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Způsob obsazování volného místa může být odlišný </a:t>
          </a:r>
          <a:endParaRPr lang="cs-CZ" sz="3300" kern="1200"/>
        </a:p>
      </dsp:txBody>
      <dsp:txXfrm>
        <a:off x="62198" y="1582004"/>
        <a:ext cx="10628804" cy="1149734"/>
      </dsp:txXfrm>
    </dsp:sp>
    <dsp:sp modelId="{EE167A77-6773-4474-B0EC-C7DFFB415CD0}">
      <dsp:nvSpPr>
        <dsp:cNvPr id="0" name=""/>
        <dsp:cNvSpPr/>
      </dsp:nvSpPr>
      <dsp:spPr>
        <a:xfrm>
          <a:off x="0" y="2793936"/>
          <a:ext cx="10753200" cy="119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cs-CZ" sz="2600" b="0" kern="1200"/>
            <a:t>U soukromé společnosti – podmínky stanovené dle vlastního uvážení</a:t>
          </a:r>
          <a:endParaRPr lang="cs-CZ" sz="2600" kern="1200"/>
        </a:p>
        <a:p>
          <a:pPr marL="228600" lvl="1" indent="-228600" algn="l" defTabSz="1155700">
            <a:lnSpc>
              <a:spcPct val="90000"/>
            </a:lnSpc>
            <a:spcBef>
              <a:spcPct val="0"/>
            </a:spcBef>
            <a:spcAft>
              <a:spcPct val="20000"/>
            </a:spcAft>
            <a:buChar char="•"/>
          </a:pPr>
          <a:r>
            <a:rPr lang="cs-CZ" sz="2600" b="0" kern="1200"/>
            <a:t>Veřejné instituce – podmínky výběrového řízení a transparentnost </a:t>
          </a:r>
          <a:endParaRPr lang="cs-CZ" sz="2600" kern="1200"/>
        </a:p>
      </dsp:txBody>
      <dsp:txXfrm>
        <a:off x="0" y="2793936"/>
        <a:ext cx="10753200" cy="119542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595B1-73EA-4DEF-A3BD-1DC9C5EEA062}">
      <dsp:nvSpPr>
        <dsp:cNvPr id="0" name=""/>
        <dsp:cNvSpPr/>
      </dsp:nvSpPr>
      <dsp:spPr>
        <a:xfrm>
          <a:off x="0" y="186119"/>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Pokud nelze v rámci sjednaného druhu práce, může jej převést i na jiný druh práce – </a:t>
          </a:r>
          <a:r>
            <a:rPr lang="cs-CZ" sz="2200" b="1" kern="1200"/>
            <a:t>i kdyby zaměstnanec nesouhlasil</a:t>
          </a:r>
          <a:endParaRPr lang="cs-CZ" sz="2200" kern="1200"/>
        </a:p>
      </dsp:txBody>
      <dsp:txXfrm>
        <a:off x="41465" y="227584"/>
        <a:ext cx="10670270" cy="766490"/>
      </dsp:txXfrm>
    </dsp:sp>
    <dsp:sp modelId="{B85BF962-7A77-499F-BF9E-6CAD80C42766}">
      <dsp:nvSpPr>
        <dsp:cNvPr id="0" name=""/>
        <dsp:cNvSpPr/>
      </dsp:nvSpPr>
      <dsp:spPr>
        <a:xfrm>
          <a:off x="0" y="1098899"/>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I bez souhlasu zaměstnance – na nezbytnou dobu při mimořádných událostech (např. živelné katastrofy)</a:t>
          </a:r>
          <a:endParaRPr lang="cs-CZ" sz="2200" kern="1200"/>
        </a:p>
      </dsp:txBody>
      <dsp:txXfrm>
        <a:off x="41465" y="1140364"/>
        <a:ext cx="10670270" cy="766490"/>
      </dsp:txXfrm>
    </dsp:sp>
    <dsp:sp modelId="{18E9CA72-86B7-410C-B329-2F4E2DE57667}">
      <dsp:nvSpPr>
        <dsp:cNvPr id="0" name=""/>
        <dsp:cNvSpPr/>
      </dsp:nvSpPr>
      <dsp:spPr>
        <a:xfrm>
          <a:off x="0" y="2011680"/>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Povinnost přihlížet k tomu, aby byla práce pro zaměstnance vhodná (zdravotní stav, schopnosti, pokud možno i kvalifikace)</a:t>
          </a:r>
          <a:endParaRPr lang="cs-CZ" sz="2200" kern="1200"/>
        </a:p>
      </dsp:txBody>
      <dsp:txXfrm>
        <a:off x="41465" y="2053145"/>
        <a:ext cx="10670270" cy="766490"/>
      </dsp:txXfrm>
    </dsp:sp>
    <dsp:sp modelId="{2BAD6774-247F-48AC-8B85-EF8876BB5A83}">
      <dsp:nvSpPr>
        <dsp:cNvPr id="0" name=""/>
        <dsp:cNvSpPr/>
      </dsp:nvSpPr>
      <dsp:spPr>
        <a:xfrm>
          <a:off x="0" y="2924460"/>
          <a:ext cx="10753200" cy="84942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Povinnost </a:t>
          </a:r>
          <a:r>
            <a:rPr lang="cs-CZ" sz="2200" b="1" kern="1200"/>
            <a:t>předem </a:t>
          </a:r>
          <a:r>
            <a:rPr lang="cs-CZ" sz="2200" b="1" u="sng" kern="1200"/>
            <a:t>projednat</a:t>
          </a:r>
          <a:r>
            <a:rPr lang="cs-CZ" sz="2200" b="1" kern="1200"/>
            <a:t> (v uvedených případech nemusí být souhlas) </a:t>
          </a:r>
          <a:r>
            <a:rPr lang="cs-CZ" sz="2200" b="0" kern="1200"/>
            <a:t>se zaměstnancem důvod převedení na jinou práci a dobu, po kterou má převedení trvat</a:t>
          </a:r>
          <a:endParaRPr lang="cs-CZ" sz="2200" kern="1200"/>
        </a:p>
      </dsp:txBody>
      <dsp:txXfrm>
        <a:off x="41465" y="2965925"/>
        <a:ext cx="10670270" cy="76649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9806C-CB0C-4042-A04B-CCBD1FC44FB3}">
      <dsp:nvSpPr>
        <dsp:cNvPr id="0" name=""/>
        <dsp:cNvSpPr/>
      </dsp:nvSpPr>
      <dsp:spPr>
        <a:xfrm>
          <a:off x="5376600" y="1852332"/>
          <a:ext cx="4210986" cy="487221"/>
        </a:xfrm>
        <a:custGeom>
          <a:avLst/>
          <a:gdLst/>
          <a:ahLst/>
          <a:cxnLst/>
          <a:rect l="0" t="0" r="0" b="0"/>
          <a:pathLst>
            <a:path>
              <a:moveTo>
                <a:pt x="0" y="0"/>
              </a:moveTo>
              <a:lnTo>
                <a:pt x="0" y="243610"/>
              </a:lnTo>
              <a:lnTo>
                <a:pt x="4210986" y="243610"/>
              </a:lnTo>
              <a:lnTo>
                <a:pt x="4210986"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071E4D-6F2F-42EF-9008-192844B415AC}">
      <dsp:nvSpPr>
        <dsp:cNvPr id="0" name=""/>
        <dsp:cNvSpPr/>
      </dsp:nvSpPr>
      <dsp:spPr>
        <a:xfrm>
          <a:off x="5376600" y="1852332"/>
          <a:ext cx="1403662" cy="487221"/>
        </a:xfrm>
        <a:custGeom>
          <a:avLst/>
          <a:gdLst/>
          <a:ahLst/>
          <a:cxnLst/>
          <a:rect l="0" t="0" r="0" b="0"/>
          <a:pathLst>
            <a:path>
              <a:moveTo>
                <a:pt x="0" y="0"/>
              </a:moveTo>
              <a:lnTo>
                <a:pt x="0" y="243610"/>
              </a:lnTo>
              <a:lnTo>
                <a:pt x="1403662" y="243610"/>
              </a:lnTo>
              <a:lnTo>
                <a:pt x="1403662"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AAA6AE-D83F-4BAA-B292-22EC84E1E03B}">
      <dsp:nvSpPr>
        <dsp:cNvPr id="0" name=""/>
        <dsp:cNvSpPr/>
      </dsp:nvSpPr>
      <dsp:spPr>
        <a:xfrm>
          <a:off x="3972937" y="1852332"/>
          <a:ext cx="1403662" cy="487221"/>
        </a:xfrm>
        <a:custGeom>
          <a:avLst/>
          <a:gdLst/>
          <a:ahLst/>
          <a:cxnLst/>
          <a:rect l="0" t="0" r="0" b="0"/>
          <a:pathLst>
            <a:path>
              <a:moveTo>
                <a:pt x="1403662" y="0"/>
              </a:moveTo>
              <a:lnTo>
                <a:pt x="1403662" y="243610"/>
              </a:lnTo>
              <a:lnTo>
                <a:pt x="0" y="243610"/>
              </a:lnTo>
              <a:lnTo>
                <a:pt x="0"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296048-4846-4BDC-AE98-A30DCA089184}">
      <dsp:nvSpPr>
        <dsp:cNvPr id="0" name=""/>
        <dsp:cNvSpPr/>
      </dsp:nvSpPr>
      <dsp:spPr>
        <a:xfrm>
          <a:off x="1165613" y="1852332"/>
          <a:ext cx="4210986" cy="487221"/>
        </a:xfrm>
        <a:custGeom>
          <a:avLst/>
          <a:gdLst/>
          <a:ahLst/>
          <a:cxnLst/>
          <a:rect l="0" t="0" r="0" b="0"/>
          <a:pathLst>
            <a:path>
              <a:moveTo>
                <a:pt x="4210986" y="0"/>
              </a:moveTo>
              <a:lnTo>
                <a:pt x="4210986" y="243610"/>
              </a:lnTo>
              <a:lnTo>
                <a:pt x="0" y="243610"/>
              </a:lnTo>
              <a:lnTo>
                <a:pt x="0" y="48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1ECCA4-6527-4B25-BBFF-04242EAEBD0C}">
      <dsp:nvSpPr>
        <dsp:cNvPr id="0" name=""/>
        <dsp:cNvSpPr/>
      </dsp:nvSpPr>
      <dsp:spPr>
        <a:xfrm>
          <a:off x="4796574" y="692280"/>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609FD6-2B64-4B5F-97FA-E48062819407}">
      <dsp:nvSpPr>
        <dsp:cNvPr id="0" name=""/>
        <dsp:cNvSpPr/>
      </dsp:nvSpPr>
      <dsp:spPr>
        <a:xfrm>
          <a:off x="4796574" y="692280"/>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328682-BDC6-448A-ADBE-5B449D3B3FAB}">
      <dsp:nvSpPr>
        <dsp:cNvPr id="0" name=""/>
        <dsp:cNvSpPr/>
      </dsp:nvSpPr>
      <dsp:spPr>
        <a:xfrm>
          <a:off x="4216548" y="901090"/>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Pracovní poměr může být </a:t>
          </a:r>
          <a:r>
            <a:rPr lang="cs-CZ" sz="2000" b="1" kern="1200" dirty="0"/>
            <a:t>rozvázán</a:t>
          </a:r>
          <a:r>
            <a:rPr lang="cs-CZ" sz="2000" b="0" kern="1200" dirty="0"/>
            <a:t> </a:t>
          </a:r>
          <a:r>
            <a:rPr lang="cs-CZ" sz="2000" b="1" kern="1200" dirty="0"/>
            <a:t>POUZE</a:t>
          </a:r>
          <a:endParaRPr lang="cs-CZ" sz="2000" kern="1200" dirty="0"/>
        </a:p>
      </dsp:txBody>
      <dsp:txXfrm>
        <a:off x="4216548" y="901090"/>
        <a:ext cx="2320102" cy="742432"/>
      </dsp:txXfrm>
    </dsp:sp>
    <dsp:sp modelId="{46B89569-B61C-4E62-9043-D1DB75C9EA75}">
      <dsp:nvSpPr>
        <dsp:cNvPr id="0" name=""/>
        <dsp:cNvSpPr/>
      </dsp:nvSpPr>
      <dsp:spPr>
        <a:xfrm>
          <a:off x="585588"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63D097-5C5A-495A-A7A4-EE24C06FE504}">
      <dsp:nvSpPr>
        <dsp:cNvPr id="0" name=""/>
        <dsp:cNvSpPr/>
      </dsp:nvSpPr>
      <dsp:spPr>
        <a:xfrm>
          <a:off x="585588"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0079B7-3656-4320-B958-2E05C4864FA4}">
      <dsp:nvSpPr>
        <dsp:cNvPr id="0" name=""/>
        <dsp:cNvSpPr/>
      </dsp:nvSpPr>
      <dsp:spPr>
        <a:xfrm>
          <a:off x="5562"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a:t>DOHODOU</a:t>
          </a:r>
          <a:endParaRPr lang="cs-CZ" sz="2000" kern="1200"/>
        </a:p>
      </dsp:txBody>
      <dsp:txXfrm>
        <a:off x="5562" y="2548363"/>
        <a:ext cx="2320102" cy="742432"/>
      </dsp:txXfrm>
    </dsp:sp>
    <dsp:sp modelId="{BB049CEB-84F4-45F9-95EA-8A7CB333D139}">
      <dsp:nvSpPr>
        <dsp:cNvPr id="0" name=""/>
        <dsp:cNvSpPr/>
      </dsp:nvSpPr>
      <dsp:spPr>
        <a:xfrm>
          <a:off x="3392912"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F3A1AA-7F0C-4457-BCBE-EE632BF87C23}">
      <dsp:nvSpPr>
        <dsp:cNvPr id="0" name=""/>
        <dsp:cNvSpPr/>
      </dsp:nvSpPr>
      <dsp:spPr>
        <a:xfrm>
          <a:off x="3392912"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CC1393-6091-4DDC-9F78-288564AAC0F5}">
      <dsp:nvSpPr>
        <dsp:cNvPr id="0" name=""/>
        <dsp:cNvSpPr/>
      </dsp:nvSpPr>
      <dsp:spPr>
        <a:xfrm>
          <a:off x="2812886"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a:t>VÝPOVĚDÍ</a:t>
          </a:r>
          <a:endParaRPr lang="cs-CZ" sz="2000" kern="1200"/>
        </a:p>
      </dsp:txBody>
      <dsp:txXfrm>
        <a:off x="2812886" y="2548363"/>
        <a:ext cx="2320102" cy="742432"/>
      </dsp:txXfrm>
    </dsp:sp>
    <dsp:sp modelId="{064F73AC-6D38-4A54-B402-34117C852B8A}">
      <dsp:nvSpPr>
        <dsp:cNvPr id="0" name=""/>
        <dsp:cNvSpPr/>
      </dsp:nvSpPr>
      <dsp:spPr>
        <a:xfrm>
          <a:off x="6200236"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95AF2B-D18B-4524-AC92-98564A7AA0CD}">
      <dsp:nvSpPr>
        <dsp:cNvPr id="0" name=""/>
        <dsp:cNvSpPr/>
      </dsp:nvSpPr>
      <dsp:spPr>
        <a:xfrm>
          <a:off x="6200236"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EEC5F9-8FEC-4189-A51B-B05E60E6FB83}">
      <dsp:nvSpPr>
        <dsp:cNvPr id="0" name=""/>
        <dsp:cNvSpPr/>
      </dsp:nvSpPr>
      <dsp:spPr>
        <a:xfrm>
          <a:off x="5620210"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OKAMŽITÝM ZRUŠENÍM</a:t>
          </a:r>
          <a:endParaRPr lang="cs-CZ" sz="2000" kern="1200" dirty="0"/>
        </a:p>
      </dsp:txBody>
      <dsp:txXfrm>
        <a:off x="5620210" y="2548363"/>
        <a:ext cx="2320102" cy="742432"/>
      </dsp:txXfrm>
    </dsp:sp>
    <dsp:sp modelId="{2AC05CA3-27A4-430B-9E8E-10DECFF13E39}">
      <dsp:nvSpPr>
        <dsp:cNvPr id="0" name=""/>
        <dsp:cNvSpPr/>
      </dsp:nvSpPr>
      <dsp:spPr>
        <a:xfrm>
          <a:off x="9007560" y="2339553"/>
          <a:ext cx="1160051" cy="116005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ADFA6F-CD90-4436-B3EB-6B90EDEB0E65}">
      <dsp:nvSpPr>
        <dsp:cNvPr id="0" name=""/>
        <dsp:cNvSpPr/>
      </dsp:nvSpPr>
      <dsp:spPr>
        <a:xfrm>
          <a:off x="9007560" y="2339553"/>
          <a:ext cx="1160051" cy="116005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18E901-997B-4623-A07B-FADD8AB6BB45}">
      <dsp:nvSpPr>
        <dsp:cNvPr id="0" name=""/>
        <dsp:cNvSpPr/>
      </dsp:nvSpPr>
      <dsp:spPr>
        <a:xfrm>
          <a:off x="8427534" y="2548363"/>
          <a:ext cx="2320102" cy="7424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cs-CZ" sz="2000" b="0" kern="1200" dirty="0"/>
            <a:t>ZRUŠENÍM VE ZKUŠEBNÍ DOBĚ</a:t>
          </a:r>
          <a:endParaRPr lang="cs-CZ" sz="2000" kern="1200" dirty="0"/>
        </a:p>
      </dsp:txBody>
      <dsp:txXfrm>
        <a:off x="8427534" y="2548363"/>
        <a:ext cx="2320102" cy="7424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334B2-257C-40F9-9F82-DA68850CD012}">
      <dsp:nvSpPr>
        <dsp:cNvPr id="0" name=""/>
        <dsp:cNvSpPr/>
      </dsp:nvSpPr>
      <dsp:spPr>
        <a:xfrm rot="5400000">
          <a:off x="5728175" y="-1461024"/>
          <a:ext cx="3168000" cy="68820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cs-CZ" sz="3500" b="0" kern="1200" dirty="0"/>
            <a:t>Uplynutím sjednané doby</a:t>
          </a:r>
        </a:p>
        <a:p>
          <a:pPr marL="285750" lvl="1" indent="-285750" algn="l" defTabSz="1555750">
            <a:lnSpc>
              <a:spcPct val="90000"/>
            </a:lnSpc>
            <a:spcBef>
              <a:spcPct val="0"/>
            </a:spcBef>
            <a:spcAft>
              <a:spcPct val="15000"/>
            </a:spcAft>
            <a:buChar char="•"/>
          </a:pPr>
          <a:r>
            <a:rPr lang="cs-CZ" sz="3500" b="0" kern="1200" dirty="0"/>
            <a:t>Smrtí zaměstnance</a:t>
          </a:r>
        </a:p>
        <a:p>
          <a:pPr marL="285750" lvl="1" indent="-285750" algn="l" defTabSz="1555750">
            <a:lnSpc>
              <a:spcPct val="90000"/>
            </a:lnSpc>
            <a:spcBef>
              <a:spcPct val="0"/>
            </a:spcBef>
            <a:spcAft>
              <a:spcPct val="15000"/>
            </a:spcAft>
            <a:buChar char="•"/>
          </a:pPr>
          <a:r>
            <a:rPr lang="cs-CZ" sz="3500" b="0" kern="1200" dirty="0"/>
            <a:t>U Cizinců – skončením pobytu v ČR, vyhoštěním, skončením povolení k zaměstnání</a:t>
          </a:r>
        </a:p>
      </dsp:txBody>
      <dsp:txXfrm rot="-5400000">
        <a:off x="3871152" y="550648"/>
        <a:ext cx="6727399" cy="2858702"/>
      </dsp:txXfrm>
    </dsp:sp>
    <dsp:sp modelId="{2F740BF1-5E4C-4C24-BB45-47A63EE44AB5}">
      <dsp:nvSpPr>
        <dsp:cNvPr id="0" name=""/>
        <dsp:cNvSpPr/>
      </dsp:nvSpPr>
      <dsp:spPr>
        <a:xfrm>
          <a:off x="0" y="0"/>
          <a:ext cx="3871152" cy="3960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marL="0" lvl="0" indent="0" algn="ctr" defTabSz="2311400">
            <a:lnSpc>
              <a:spcPct val="90000"/>
            </a:lnSpc>
            <a:spcBef>
              <a:spcPct val="0"/>
            </a:spcBef>
            <a:spcAft>
              <a:spcPct val="35000"/>
            </a:spcAft>
            <a:buNone/>
          </a:pPr>
          <a:r>
            <a:rPr lang="cs-CZ" sz="5200" b="0" kern="1200"/>
            <a:t>Pracovní poměr může dále skončit:</a:t>
          </a:r>
          <a:endParaRPr lang="cs-CZ" sz="5200" kern="1200"/>
        </a:p>
      </dsp:txBody>
      <dsp:txXfrm>
        <a:off x="188974" y="188974"/>
        <a:ext cx="3493204" cy="358205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9EC6C9-27F1-4D63-905F-3F937DF001E1}">
      <dsp:nvSpPr>
        <dsp:cNvPr id="0" name=""/>
        <dsp:cNvSpPr/>
      </dsp:nvSpPr>
      <dsp:spPr>
        <a:xfrm>
          <a:off x="0" y="302310"/>
          <a:ext cx="10753200" cy="10647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pracovní poměr </a:t>
          </a:r>
          <a:r>
            <a:rPr lang="cs-CZ" sz="2800" b="1" kern="1200"/>
            <a:t>končí sjednaným dnem</a:t>
          </a:r>
          <a:endParaRPr lang="cs-CZ" sz="2800" kern="1200"/>
        </a:p>
      </dsp:txBody>
      <dsp:txXfrm>
        <a:off x="51974" y="354284"/>
        <a:ext cx="10649252" cy="960752"/>
      </dsp:txXfrm>
    </dsp:sp>
    <dsp:sp modelId="{037A956C-92A5-4A78-8BCB-DE642A523893}">
      <dsp:nvSpPr>
        <dsp:cNvPr id="0" name=""/>
        <dsp:cNvSpPr/>
      </dsp:nvSpPr>
      <dsp:spPr>
        <a:xfrm>
          <a:off x="0" y="1447650"/>
          <a:ext cx="10753200" cy="10647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musí mít </a:t>
          </a:r>
          <a:r>
            <a:rPr lang="cs-CZ" sz="2800" b="1" kern="1200"/>
            <a:t>písemnou formu</a:t>
          </a:r>
          <a:endParaRPr lang="cs-CZ" sz="2800" kern="1200"/>
        </a:p>
      </dsp:txBody>
      <dsp:txXfrm>
        <a:off x="51974" y="1499624"/>
        <a:ext cx="10649252" cy="960752"/>
      </dsp:txXfrm>
    </dsp:sp>
    <dsp:sp modelId="{176F3C84-EE71-4FDA-B6CF-B1E0B396BCFC}">
      <dsp:nvSpPr>
        <dsp:cNvPr id="0" name=""/>
        <dsp:cNvSpPr/>
      </dsp:nvSpPr>
      <dsp:spPr>
        <a:xfrm>
          <a:off x="0" y="2592990"/>
          <a:ext cx="10753200" cy="10647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každá smluvní strana musí obdržet jedno vyhotovení oboustranně podepsané dohody o rozvázání pracovního poměru</a:t>
          </a:r>
          <a:endParaRPr lang="cs-CZ" sz="2800" kern="1200" dirty="0"/>
        </a:p>
      </dsp:txBody>
      <dsp:txXfrm>
        <a:off x="51974" y="2644964"/>
        <a:ext cx="10649252" cy="96075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DE458-39B2-4EAD-9A9E-99EE1632DE63}">
      <dsp:nvSpPr>
        <dsp:cNvPr id="0" name=""/>
        <dsp:cNvSpPr/>
      </dsp:nvSpPr>
      <dsp:spPr>
        <a:xfrm>
          <a:off x="0" y="36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musí být </a:t>
          </a:r>
          <a:r>
            <a:rPr lang="cs-CZ" sz="2400" b="1" u="sng" kern="1200" dirty="0"/>
            <a:t>písemná</a:t>
          </a:r>
          <a:r>
            <a:rPr lang="cs-CZ" sz="2400" b="0" kern="1200" dirty="0"/>
            <a:t>, jinak se k ní nepřihlíží/je neplatná</a:t>
          </a:r>
          <a:endParaRPr lang="cs-CZ" sz="2400" kern="1200" dirty="0"/>
        </a:p>
      </dsp:txBody>
      <dsp:txXfrm>
        <a:off x="27415" y="27775"/>
        <a:ext cx="10698370" cy="506769"/>
      </dsp:txXfrm>
    </dsp:sp>
    <dsp:sp modelId="{53A04135-3DEA-43AD-9414-4EF7060DA4FF}">
      <dsp:nvSpPr>
        <dsp:cNvPr id="0" name=""/>
        <dsp:cNvSpPr/>
      </dsp:nvSpPr>
      <dsp:spPr>
        <a:xfrm>
          <a:off x="0" y="63108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zaměstnavatel může dát jen ze zákonem vyjmenovaných důvodů</a:t>
          </a:r>
          <a:endParaRPr lang="cs-CZ" sz="2400" kern="1200" dirty="0"/>
        </a:p>
      </dsp:txBody>
      <dsp:txXfrm>
        <a:off x="27415" y="658495"/>
        <a:ext cx="10698370" cy="506769"/>
      </dsp:txXfrm>
    </dsp:sp>
    <dsp:sp modelId="{AF6DD2CD-3876-4BBE-AEEB-9B687AA16DB3}">
      <dsp:nvSpPr>
        <dsp:cNvPr id="0" name=""/>
        <dsp:cNvSpPr/>
      </dsp:nvSpPr>
      <dsp:spPr>
        <a:xfrm>
          <a:off x="0" y="1192680"/>
          <a:ext cx="10753200"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b="0" kern="1200" dirty="0"/>
            <a:t>důvod musí být ve výpovědi vymezen! </a:t>
          </a:r>
          <a:endParaRPr lang="cs-CZ" sz="1900" kern="1200" dirty="0"/>
        </a:p>
        <a:p>
          <a:pPr marL="171450" lvl="1" indent="-171450" algn="l" defTabSz="844550">
            <a:lnSpc>
              <a:spcPct val="90000"/>
            </a:lnSpc>
            <a:spcBef>
              <a:spcPct val="0"/>
            </a:spcBef>
            <a:spcAft>
              <a:spcPct val="20000"/>
            </a:spcAft>
            <a:buChar char="•"/>
          </a:pPr>
          <a:r>
            <a:rPr lang="pl-PL" sz="1900" b="0" kern="1200"/>
            <a:t>tak, aby jej nebylo možno zaměnit s jiným důvodem</a:t>
          </a:r>
          <a:endParaRPr lang="cs-CZ" sz="1900" kern="1200"/>
        </a:p>
        <a:p>
          <a:pPr marL="171450" lvl="1" indent="-171450" algn="l" defTabSz="844550">
            <a:lnSpc>
              <a:spcPct val="90000"/>
            </a:lnSpc>
            <a:spcBef>
              <a:spcPct val="0"/>
            </a:spcBef>
            <a:spcAft>
              <a:spcPct val="20000"/>
            </a:spcAft>
            <a:buChar char="•"/>
          </a:pPr>
          <a:r>
            <a:rPr lang="cs-CZ" sz="1900" b="0" kern="1200"/>
            <a:t>nesmí být dodatečně měněn</a:t>
          </a:r>
          <a:endParaRPr lang="cs-CZ" sz="1900" kern="1200"/>
        </a:p>
      </dsp:txBody>
      <dsp:txXfrm>
        <a:off x="0" y="1192680"/>
        <a:ext cx="10753200" cy="943920"/>
      </dsp:txXfrm>
    </dsp:sp>
    <dsp:sp modelId="{1ECB3802-DEF5-40B4-A0ED-A37BFDA6E3C2}">
      <dsp:nvSpPr>
        <dsp:cNvPr id="0" name=""/>
        <dsp:cNvSpPr/>
      </dsp:nvSpPr>
      <dsp:spPr>
        <a:xfrm>
          <a:off x="0" y="213660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zaměstnanec může dát kdykoliv i bez důvodu</a:t>
          </a:r>
          <a:endParaRPr lang="cs-CZ" sz="2400" kern="1200" dirty="0"/>
        </a:p>
      </dsp:txBody>
      <dsp:txXfrm>
        <a:off x="27415" y="2164015"/>
        <a:ext cx="10698370" cy="506769"/>
      </dsp:txXfrm>
    </dsp:sp>
    <dsp:sp modelId="{9CA7DAC4-EB6D-4B1F-B9A5-CAADC4A7A741}">
      <dsp:nvSpPr>
        <dsp:cNvPr id="0" name=""/>
        <dsp:cNvSpPr/>
      </dsp:nvSpPr>
      <dsp:spPr>
        <a:xfrm>
          <a:off x="0" y="276732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výpověď může být odvolána pouze se souhlasem druhé smluvní strany</a:t>
          </a:r>
          <a:endParaRPr lang="cs-CZ" sz="2400" kern="1200"/>
        </a:p>
      </dsp:txBody>
      <dsp:txXfrm>
        <a:off x="27415" y="2794735"/>
        <a:ext cx="10698370" cy="506769"/>
      </dsp:txXfrm>
    </dsp:sp>
    <dsp:sp modelId="{AC1A5112-1AFE-418C-A847-593952A19EC3}">
      <dsp:nvSpPr>
        <dsp:cNvPr id="0" name=""/>
        <dsp:cNvSpPr/>
      </dsp:nvSpPr>
      <dsp:spPr>
        <a:xfrm>
          <a:off x="0" y="3398040"/>
          <a:ext cx="10753200" cy="5615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odvolání výpovědi i souhlas s jejím odvoláním musí být dán písemně</a:t>
          </a:r>
          <a:endParaRPr lang="cs-CZ" sz="2400" kern="1200" dirty="0"/>
        </a:p>
      </dsp:txBody>
      <dsp:txXfrm>
        <a:off x="27415" y="3425455"/>
        <a:ext cx="10698370" cy="50676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CE5D7-8F4C-4EE3-863A-16C6B9E067A7}">
      <dsp:nvSpPr>
        <dsp:cNvPr id="0" name=""/>
        <dsp:cNvSpPr/>
      </dsp:nvSpPr>
      <dsp:spPr>
        <a:xfrm>
          <a:off x="0" y="4488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Pracovní poměr končí uplynutím výpovědní doby</a:t>
          </a:r>
          <a:endParaRPr lang="cs-CZ" sz="2200" kern="1200" dirty="0"/>
        </a:p>
      </dsp:txBody>
      <dsp:txXfrm>
        <a:off x="40837" y="85723"/>
        <a:ext cx="10834726" cy="754876"/>
      </dsp:txXfrm>
    </dsp:sp>
    <dsp:sp modelId="{5DFD653A-D5B2-4D6E-91E2-45ECD8BED047}">
      <dsp:nvSpPr>
        <dsp:cNvPr id="0" name=""/>
        <dsp:cNvSpPr/>
      </dsp:nvSpPr>
      <dsp:spPr>
        <a:xfrm>
          <a:off x="0" y="94479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Musí být stanovena stejná pro zaměstnavatele i zaměstnance</a:t>
          </a:r>
          <a:endParaRPr lang="cs-CZ" sz="2200" kern="1200" dirty="0"/>
        </a:p>
      </dsp:txBody>
      <dsp:txXfrm>
        <a:off x="40837" y="985633"/>
        <a:ext cx="10834726" cy="754876"/>
      </dsp:txXfrm>
    </dsp:sp>
    <dsp:sp modelId="{713F7FCF-3A8C-465A-BE8D-3B4612154E0A}">
      <dsp:nvSpPr>
        <dsp:cNvPr id="0" name=""/>
        <dsp:cNvSpPr/>
      </dsp:nvSpPr>
      <dsp:spPr>
        <a:xfrm>
          <a:off x="0" y="184470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1" kern="1200" dirty="0"/>
            <a:t>Nejméně 2 měsíce</a:t>
          </a:r>
        </a:p>
      </dsp:txBody>
      <dsp:txXfrm>
        <a:off x="40837" y="1885543"/>
        <a:ext cx="10834726" cy="754876"/>
      </dsp:txXfrm>
    </dsp:sp>
    <dsp:sp modelId="{B7986F35-C7EE-4014-B433-31383900B47C}">
      <dsp:nvSpPr>
        <dsp:cNvPr id="0" name=""/>
        <dsp:cNvSpPr/>
      </dsp:nvSpPr>
      <dsp:spPr>
        <a:xfrm>
          <a:off x="0" y="274461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Může být prodloužena ALE výhradně písemnou smlouvou mezi zaměstnancem a zaměstnavatelem</a:t>
          </a:r>
          <a:endParaRPr lang="cs-CZ" sz="2200" kern="1200" dirty="0"/>
        </a:p>
      </dsp:txBody>
      <dsp:txXfrm>
        <a:off x="40837" y="2785453"/>
        <a:ext cx="10834726" cy="754876"/>
      </dsp:txXfrm>
    </dsp:sp>
    <dsp:sp modelId="{2A17972F-D910-4785-AD01-6F9FE3E0EC01}">
      <dsp:nvSpPr>
        <dsp:cNvPr id="0" name=""/>
        <dsp:cNvSpPr/>
      </dsp:nvSpPr>
      <dsp:spPr>
        <a:xfrm>
          <a:off x="0" y="3644526"/>
          <a:ext cx="10916400" cy="8365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1" kern="1200" dirty="0"/>
            <a:t>Začíná prvním dnem kalendářního měsíce následujícího po doručení výpovědi</a:t>
          </a:r>
          <a:r>
            <a:rPr lang="cs-CZ" sz="2200" b="0" kern="1200" dirty="0"/>
            <a:t> </a:t>
          </a:r>
          <a:br>
            <a:rPr lang="cs-CZ" sz="2200" b="0" kern="1200" dirty="0"/>
          </a:br>
          <a:r>
            <a:rPr lang="cs-CZ" sz="2200" b="0" kern="1200" dirty="0"/>
            <a:t>a končí uplynutím posledního dne příslušného kalendářního měsíce</a:t>
          </a:r>
          <a:endParaRPr lang="cs-CZ" sz="2200" kern="1200" dirty="0"/>
        </a:p>
      </dsp:txBody>
      <dsp:txXfrm>
        <a:off x="40837" y="3685363"/>
        <a:ext cx="10834726" cy="75487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C2950-C211-4224-98F7-0267C1088C4F}">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cs-CZ" sz="2300" b="1" kern="1200" dirty="0">
              <a:solidFill>
                <a:schemeClr val="tx1"/>
              </a:solidFill>
            </a:rPr>
            <a:t>Ruší-li se </a:t>
          </a:r>
          <a:r>
            <a:rPr lang="cs-CZ" sz="2300" b="0" kern="1200" dirty="0">
              <a:solidFill>
                <a:schemeClr val="tx1"/>
              </a:solidFill>
            </a:rPr>
            <a:t>zaměstnavatel nebo jeho část</a:t>
          </a:r>
          <a:endParaRPr lang="cs-CZ" sz="2300" kern="1200" dirty="0">
            <a:solidFill>
              <a:schemeClr val="tx1"/>
            </a:solidFill>
          </a:endParaRPr>
        </a:p>
        <a:p>
          <a:pPr marL="228600" lvl="1" indent="-228600" algn="l" defTabSz="1022350">
            <a:lnSpc>
              <a:spcPct val="90000"/>
            </a:lnSpc>
            <a:spcBef>
              <a:spcPct val="0"/>
            </a:spcBef>
            <a:spcAft>
              <a:spcPct val="15000"/>
            </a:spcAft>
            <a:buChar char="•"/>
          </a:pPr>
          <a:r>
            <a:rPr lang="cs-CZ" sz="2300" b="1" kern="1200" dirty="0">
              <a:solidFill>
                <a:schemeClr val="tx1"/>
              </a:solidFill>
            </a:rPr>
            <a:t>Přemísťuje-li se </a:t>
          </a:r>
          <a:r>
            <a:rPr lang="cs-CZ" sz="2300" b="0" kern="1200" dirty="0">
              <a:solidFill>
                <a:schemeClr val="tx1"/>
              </a:solidFill>
            </a:rPr>
            <a:t>zaměstnavatel nebo jeho část</a:t>
          </a:r>
          <a:endParaRPr lang="cs-CZ" sz="2300" kern="1200" dirty="0">
            <a:solidFill>
              <a:schemeClr val="tx1"/>
            </a:solidFill>
          </a:endParaRPr>
        </a:p>
        <a:p>
          <a:pPr marL="228600" lvl="1" indent="-228600" algn="l" defTabSz="1022350">
            <a:lnSpc>
              <a:spcPct val="90000"/>
            </a:lnSpc>
            <a:spcBef>
              <a:spcPct val="0"/>
            </a:spcBef>
            <a:spcAft>
              <a:spcPct val="15000"/>
            </a:spcAft>
            <a:buChar char="•"/>
          </a:pPr>
          <a:r>
            <a:rPr lang="cs-CZ" sz="2300" b="0" kern="1200" dirty="0">
              <a:solidFill>
                <a:schemeClr val="tx1"/>
              </a:solidFill>
            </a:rPr>
            <a:t>Stane-li se </a:t>
          </a:r>
          <a:r>
            <a:rPr lang="cs-CZ" sz="2300" b="1" kern="1200" dirty="0">
              <a:solidFill>
                <a:schemeClr val="tx1"/>
              </a:solidFill>
            </a:rPr>
            <a:t>zaměstnanec nadbytečným</a:t>
          </a:r>
          <a:r>
            <a:rPr lang="cs-CZ" sz="2300" b="0" kern="1200" dirty="0">
              <a:solidFill>
                <a:schemeClr val="tx1"/>
              </a:solidFill>
            </a:rPr>
            <a:t> vzhledem k rozhodnutí zaměstnavatele nebo příslušného orgánu o změně jeho úkolů, technického vybavení, o snížení stavu zaměstnanců za účelem zvýšení efektivnosti práce nebo o jiných organizačních změnách</a:t>
          </a:r>
          <a:endParaRPr lang="cs-CZ" sz="2300" kern="1200" dirty="0"/>
        </a:p>
      </dsp:txBody>
      <dsp:txXfrm rot="-5400000">
        <a:off x="3871152" y="550648"/>
        <a:ext cx="6727399" cy="2858702"/>
      </dsp:txXfrm>
    </dsp:sp>
    <dsp:sp modelId="{B6286EC9-D524-4D70-9080-083CD0B9DC51}">
      <dsp:nvSpPr>
        <dsp:cNvPr id="0" name=""/>
        <dsp:cNvSpPr/>
      </dsp:nvSpPr>
      <dsp:spPr>
        <a:xfrm>
          <a:off x="0" y="0"/>
          <a:ext cx="3871152" cy="3960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cs-CZ" sz="3800" b="0" kern="1200" dirty="0"/>
            <a:t>Zaměstnavatel může dát zaměstnanci výpověď </a:t>
          </a:r>
          <a:r>
            <a:rPr lang="cs-CZ" sz="3800" b="1" u="sng" kern="1200" dirty="0"/>
            <a:t>jen</a:t>
          </a:r>
          <a:r>
            <a:rPr lang="cs-CZ" sz="3800" b="0" kern="1200" dirty="0"/>
            <a:t> z těchto důvodů:</a:t>
          </a:r>
          <a:endParaRPr lang="cs-CZ" sz="3800" kern="1200" dirty="0"/>
        </a:p>
      </dsp:txBody>
      <dsp:txXfrm>
        <a:off x="188974" y="188974"/>
        <a:ext cx="3493204" cy="358205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2559E-B65D-4E08-810B-07D6FEE337D7}">
      <dsp:nvSpPr>
        <dsp:cNvPr id="0" name=""/>
        <dsp:cNvSpPr/>
      </dsp:nvSpPr>
      <dsp:spPr>
        <a:xfrm rot="5400000">
          <a:off x="5728175" y="-1461024"/>
          <a:ext cx="3168000"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cs-CZ" sz="2100" b="1" kern="1200" dirty="0">
              <a:solidFill>
                <a:schemeClr val="tx1"/>
              </a:solidFill>
            </a:rPr>
            <a:t>nesmí-li zaměstnanec podle lékařského posudku dále konat dosavadní práci </a:t>
          </a:r>
          <a:r>
            <a:rPr lang="cs-CZ" sz="2100" b="0" kern="1200" dirty="0">
              <a:solidFill>
                <a:schemeClr val="tx1"/>
              </a:solidFill>
            </a:rPr>
            <a:t>pro pracovní úraz, onemocnění nemocí z povolání nebo pro ohrožení touto nemocí, anebo dosáhl-li na pracovišti určeném rozhodnutím příslušného orgánu ochrany veřejného zdraví nejvyšší přípustné expozice,</a:t>
          </a:r>
          <a:endParaRPr lang="cs-CZ" sz="2100" kern="1200" dirty="0">
            <a:solidFill>
              <a:schemeClr val="tx1"/>
            </a:solidFill>
          </a:endParaRPr>
        </a:p>
        <a:p>
          <a:pPr marL="228600" lvl="1" indent="-228600" algn="l" defTabSz="933450">
            <a:lnSpc>
              <a:spcPct val="90000"/>
            </a:lnSpc>
            <a:spcBef>
              <a:spcPct val="0"/>
            </a:spcBef>
            <a:spcAft>
              <a:spcPct val="15000"/>
            </a:spcAft>
            <a:buChar char="•"/>
          </a:pPr>
          <a:r>
            <a:rPr lang="cs-CZ" sz="2100" b="1" kern="1200" dirty="0">
              <a:solidFill>
                <a:schemeClr val="tx1"/>
              </a:solidFill>
            </a:rPr>
            <a:t>pozbyl-li zaměstnanec </a:t>
          </a:r>
          <a:r>
            <a:rPr lang="cs-CZ" sz="2100" b="0" kern="1200" dirty="0">
              <a:solidFill>
                <a:schemeClr val="tx1"/>
              </a:solidFill>
            </a:rPr>
            <a:t>vzhledem ke svému zdravotnímu stavu podle lékařského posudku </a:t>
          </a:r>
          <a:r>
            <a:rPr lang="cs-CZ" sz="2100" b="1" kern="1200" dirty="0">
              <a:solidFill>
                <a:schemeClr val="tx1"/>
              </a:solidFill>
            </a:rPr>
            <a:t>dlouhodobě zdravotní způsobilost</a:t>
          </a:r>
          <a:r>
            <a:rPr lang="cs-CZ" sz="2100" b="0" kern="1200" dirty="0">
              <a:solidFill>
                <a:schemeClr val="tx1"/>
              </a:solidFill>
            </a:rPr>
            <a:t>,</a:t>
          </a:r>
          <a:endParaRPr lang="cs-CZ" sz="2100" kern="1200" dirty="0">
            <a:solidFill>
              <a:schemeClr val="tx1"/>
            </a:solidFill>
          </a:endParaRPr>
        </a:p>
      </dsp:txBody>
      <dsp:txXfrm rot="-5400000">
        <a:off x="3871152" y="550648"/>
        <a:ext cx="6727399" cy="2858702"/>
      </dsp:txXfrm>
    </dsp:sp>
    <dsp:sp modelId="{8EB17C93-BE30-46F4-8D47-66C529F42775}">
      <dsp:nvSpPr>
        <dsp:cNvPr id="0" name=""/>
        <dsp:cNvSpPr/>
      </dsp:nvSpPr>
      <dsp:spPr>
        <a:xfrm>
          <a:off x="0" y="0"/>
          <a:ext cx="3871152" cy="3960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lang="cs-CZ" sz="3800" b="0" kern="1200"/>
            <a:t>Zaměstnavatel může dát zaměstnanci výpověď </a:t>
          </a:r>
          <a:r>
            <a:rPr lang="cs-CZ" sz="3800" b="1" u="sng" kern="1200"/>
            <a:t>jen</a:t>
          </a:r>
          <a:r>
            <a:rPr lang="cs-CZ" sz="3800" b="0" kern="1200"/>
            <a:t> z těchto důvodů:</a:t>
          </a:r>
          <a:endParaRPr lang="cs-CZ" sz="3800" kern="1200"/>
        </a:p>
      </dsp:txBody>
      <dsp:txXfrm>
        <a:off x="188974" y="188974"/>
        <a:ext cx="3493204" cy="358205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4DEFC-A1C7-43B3-9473-4701EE1EB94D}">
      <dsp:nvSpPr>
        <dsp:cNvPr id="0" name=""/>
        <dsp:cNvSpPr/>
      </dsp:nvSpPr>
      <dsp:spPr>
        <a:xfrm rot="5400000">
          <a:off x="4884068" y="-2305082"/>
          <a:ext cx="3168000" cy="8570164"/>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cs-CZ" sz="1800" b="1" kern="1200" dirty="0">
              <a:solidFill>
                <a:schemeClr val="tx1"/>
              </a:solidFill>
            </a:rPr>
            <a:t>nesplňuje-li zaměstnanec předpoklady stanovené právními předpisy pro výkon sjednané práce</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jsou-li u zaměstnance dány </a:t>
          </a:r>
          <a:r>
            <a:rPr lang="cs-CZ" sz="1800" b="1" kern="1200" dirty="0">
              <a:solidFill>
                <a:schemeClr val="tx1"/>
              </a:solidFill>
            </a:rPr>
            <a:t>důvody, </a:t>
          </a:r>
          <a:r>
            <a:rPr lang="cs-CZ" sz="1800" b="0" kern="1200" dirty="0">
              <a:solidFill>
                <a:schemeClr val="tx1"/>
              </a:solidFill>
            </a:rPr>
            <a:t>pro které by s ním zaměstnavatel</a:t>
          </a:r>
          <a:r>
            <a:rPr lang="cs-CZ" sz="1800" b="1" kern="1200" dirty="0">
              <a:solidFill>
                <a:schemeClr val="tx1"/>
              </a:solidFill>
            </a:rPr>
            <a:t> mohl okamžitě zrušit pracovní poměr, </a:t>
          </a:r>
          <a:r>
            <a:rPr lang="cs-CZ" sz="1800" b="0" kern="1200" dirty="0">
              <a:solidFill>
                <a:schemeClr val="tx1"/>
              </a:solidFill>
            </a:rPr>
            <a:t>nebo pro </a:t>
          </a:r>
          <a:r>
            <a:rPr lang="cs-CZ" sz="1800" b="1" kern="1200" dirty="0">
              <a:solidFill>
                <a:schemeClr val="tx1"/>
              </a:solidFill>
            </a:rPr>
            <a:t>závažné porušení povinnosti </a:t>
          </a:r>
          <a:r>
            <a:rPr lang="cs-CZ" sz="1800" b="0" kern="1200" dirty="0">
              <a:solidFill>
                <a:schemeClr val="tx1"/>
              </a:solidFill>
            </a:rPr>
            <a:t>vyplývající z právních předpisů vztahujících se k zaměstnancem vykonávané práci</a:t>
          </a:r>
        </a:p>
        <a:p>
          <a:pPr marL="171450" lvl="1" indent="-171450" algn="just" defTabSz="800100">
            <a:lnSpc>
              <a:spcPct val="90000"/>
            </a:lnSpc>
            <a:spcBef>
              <a:spcPct val="0"/>
            </a:spcBef>
            <a:spcAft>
              <a:spcPct val="15000"/>
            </a:spcAft>
            <a:buChar char="•"/>
          </a:pPr>
          <a:r>
            <a:rPr lang="cs-CZ" sz="1800" b="0" kern="1200" dirty="0">
              <a:solidFill>
                <a:schemeClr val="tx1"/>
              </a:solidFill>
            </a:rPr>
            <a:t>pro </a:t>
          </a:r>
          <a:r>
            <a:rPr lang="cs-CZ" sz="1800" b="1" kern="1200" dirty="0">
              <a:solidFill>
                <a:schemeClr val="tx1"/>
              </a:solidFill>
            </a:rPr>
            <a:t>soustavné méně závažné porušování povinnosti </a:t>
          </a:r>
          <a:r>
            <a:rPr lang="cs-CZ" sz="1800" b="0" kern="1200" dirty="0">
              <a:solidFill>
                <a:schemeClr val="tx1"/>
              </a:solidFill>
            </a:rPr>
            <a:t>vyplývající z právních předpisů vztahujících se k vykonávané práci je možné dát zaměstnanci výpověď, jestliže byl </a:t>
          </a:r>
          <a:r>
            <a:rPr lang="cs-CZ" sz="1800" b="1" kern="1200" dirty="0">
              <a:solidFill>
                <a:schemeClr val="tx1"/>
              </a:solidFill>
            </a:rPr>
            <a:t>v době posledních 6 měsíců v souvislosti s porušením povinnosti vyplývající z právních předpisů vztahujících se k vykonávané práci písemně upozorněn </a:t>
          </a:r>
          <a:r>
            <a:rPr lang="cs-CZ" sz="1800" b="0" kern="1200" dirty="0">
              <a:solidFill>
                <a:schemeClr val="tx1"/>
              </a:solidFill>
            </a:rPr>
            <a:t>na možnost výpovědi,</a:t>
          </a:r>
          <a:endParaRPr lang="cs-CZ" sz="1800" kern="1200" dirty="0">
            <a:solidFill>
              <a:schemeClr val="tx1"/>
            </a:solidFill>
          </a:endParaRPr>
        </a:p>
      </dsp:txBody>
      <dsp:txXfrm rot="-5400000">
        <a:off x="2182987" y="550648"/>
        <a:ext cx="8415515" cy="2858702"/>
      </dsp:txXfrm>
    </dsp:sp>
    <dsp:sp modelId="{B23FFEEC-3CCE-4171-8D17-3BA885A209D6}">
      <dsp:nvSpPr>
        <dsp:cNvPr id="0" name=""/>
        <dsp:cNvSpPr/>
      </dsp:nvSpPr>
      <dsp:spPr>
        <a:xfrm>
          <a:off x="0" y="115176"/>
          <a:ext cx="2182937" cy="375609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cs-CZ" sz="2100" b="0" kern="1200"/>
            <a:t>Zaměstnavatel může dát zaměstnanci výpověď </a:t>
          </a:r>
          <a:r>
            <a:rPr lang="cs-CZ" sz="2100" b="1" u="sng" kern="1200"/>
            <a:t>jen</a:t>
          </a:r>
          <a:r>
            <a:rPr lang="cs-CZ" sz="2100" b="0" kern="1200"/>
            <a:t> z těchto důvodů:</a:t>
          </a:r>
          <a:endParaRPr lang="cs-CZ" sz="2100" kern="1200"/>
        </a:p>
      </dsp:txBody>
      <dsp:txXfrm>
        <a:off x="106562" y="221738"/>
        <a:ext cx="1969813" cy="354297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AF4AC-7282-4EC5-A80C-486E2026790E}">
      <dsp:nvSpPr>
        <dsp:cNvPr id="0" name=""/>
        <dsp:cNvSpPr/>
      </dsp:nvSpPr>
      <dsp:spPr>
        <a:xfrm rot="5400000">
          <a:off x="4059646" y="-2363700"/>
          <a:ext cx="4329528" cy="9056935"/>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uznán </a:t>
          </a:r>
          <a:r>
            <a:rPr lang="cs-CZ" sz="1800" b="1" kern="1200" dirty="0">
              <a:solidFill>
                <a:schemeClr val="tx1"/>
              </a:solidFill>
            </a:rPr>
            <a:t>dočasně práce neschopným</a:t>
          </a:r>
          <a:r>
            <a:rPr lang="cs-CZ" sz="1800" b="0" kern="1200" dirty="0">
              <a:solidFill>
                <a:schemeClr val="tx1"/>
              </a:solidFill>
            </a:rPr>
            <a:t>, pokud si tuto neschopnost úmyslně nepřivodil nebo nevznikla-li tato neschopnost jako bezprostřední následek opilosti</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při výkonu </a:t>
          </a:r>
          <a:r>
            <a:rPr lang="cs-CZ" sz="1800" b="1" kern="1200" dirty="0">
              <a:solidFill>
                <a:schemeClr val="tx1"/>
              </a:solidFill>
            </a:rPr>
            <a:t>vojenského cvičení </a:t>
          </a:r>
          <a:r>
            <a:rPr lang="cs-CZ" sz="1800" b="0" kern="1200" dirty="0">
              <a:solidFill>
                <a:schemeClr val="tx1"/>
              </a:solidFill>
            </a:rPr>
            <a:t>nebo služby v operačním nasazení ode dne, kdy byl zaměstnanci doručen povolávací rozkaz</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dlouhodobě plně uvolněn pro </a:t>
          </a:r>
          <a:r>
            <a:rPr lang="cs-CZ" sz="1800" b="1" kern="1200" dirty="0">
              <a:solidFill>
                <a:schemeClr val="tx1"/>
              </a:solidFill>
            </a:rPr>
            <a:t>výkon veřejné funkce</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zaměstnankyně </a:t>
          </a:r>
          <a:r>
            <a:rPr lang="cs-CZ" sz="1800" b="1" kern="1200" dirty="0">
              <a:solidFill>
                <a:schemeClr val="tx1"/>
              </a:solidFill>
            </a:rPr>
            <a:t>těhotná</a:t>
          </a:r>
          <a:r>
            <a:rPr lang="cs-CZ" sz="1800" b="0" kern="1200" dirty="0">
              <a:solidFill>
                <a:schemeClr val="tx1"/>
              </a:solidFill>
            </a:rPr>
            <a:t> nebo kdy zaměstnankyně čerpá </a:t>
          </a:r>
          <a:r>
            <a:rPr lang="cs-CZ" sz="1800" b="1" kern="1200" dirty="0">
              <a:solidFill>
                <a:schemeClr val="tx1"/>
              </a:solidFill>
            </a:rPr>
            <a:t>mateřskou dovolenou</a:t>
          </a:r>
          <a:r>
            <a:rPr lang="cs-CZ" sz="1800" b="0" kern="1200" dirty="0">
              <a:solidFill>
                <a:schemeClr val="tx1"/>
              </a:solidFill>
            </a:rPr>
            <a:t> nebo kdy zaměstnankyně nebo zaměstnanec čerpají </a:t>
          </a:r>
          <a:r>
            <a:rPr lang="cs-CZ" sz="1800" b="1" kern="1200" dirty="0">
              <a:solidFill>
                <a:schemeClr val="tx1"/>
              </a:solidFill>
            </a:rPr>
            <a:t>rodičovskou dovolenou</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je zaměstnanec, který pracuje v noci, uznán na základě lékařského posudku vydaného poskytovatelem pracovnělékařských služeb </a:t>
          </a:r>
          <a:r>
            <a:rPr lang="cs-CZ" sz="1800" b="1" kern="1200" dirty="0">
              <a:solidFill>
                <a:schemeClr val="tx1"/>
              </a:solidFill>
            </a:rPr>
            <a:t>dočasně</a:t>
          </a:r>
          <a:r>
            <a:rPr lang="cs-CZ" sz="1800" b="0" kern="1200" dirty="0">
              <a:solidFill>
                <a:schemeClr val="tx1"/>
              </a:solidFill>
            </a:rPr>
            <a:t> </a:t>
          </a:r>
          <a:r>
            <a:rPr lang="cs-CZ" sz="1800" b="1" kern="1200" dirty="0">
              <a:solidFill>
                <a:schemeClr val="tx1"/>
              </a:solidFill>
            </a:rPr>
            <a:t>nezpůsobilým pro noční práci</a:t>
          </a:r>
          <a:r>
            <a:rPr lang="cs-CZ" sz="1800" b="0" kern="1200" dirty="0">
              <a:solidFill>
                <a:schemeClr val="tx1"/>
              </a:solidFill>
            </a:rPr>
            <a:t>,</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v době, kdy zaměstnanec </a:t>
          </a:r>
          <a:r>
            <a:rPr lang="cs-CZ" sz="1800" b="1" kern="1200" dirty="0">
              <a:solidFill>
                <a:schemeClr val="tx1"/>
              </a:solidFill>
            </a:rPr>
            <a:t>poskytuje dlouhodobou péči </a:t>
          </a:r>
          <a:r>
            <a:rPr lang="cs-CZ" sz="1800" b="0" kern="1200" dirty="0">
              <a:solidFill>
                <a:schemeClr val="tx1"/>
              </a:solidFill>
            </a:rPr>
            <a:t>v případech podle se souhlasem zaměstnavatele, kdy ošetřuje dítě mladší než 10 let nebo jiného člena domácnosti a v případech podle zákona o nemocenském pojištění </a:t>
          </a:r>
          <a:endParaRPr lang="cs-CZ" sz="1800" kern="1200" dirty="0">
            <a:solidFill>
              <a:schemeClr val="tx1"/>
            </a:solidFill>
          </a:endParaRPr>
        </a:p>
      </dsp:txBody>
      <dsp:txXfrm rot="-5400000">
        <a:off x="1695943" y="211353"/>
        <a:ext cx="8845585" cy="3906828"/>
      </dsp:txXfrm>
    </dsp:sp>
    <dsp:sp modelId="{5DF3B2D1-CBE5-4E34-A19C-8E847F4E3504}">
      <dsp:nvSpPr>
        <dsp:cNvPr id="0" name=""/>
        <dsp:cNvSpPr/>
      </dsp:nvSpPr>
      <dsp:spPr>
        <a:xfrm>
          <a:off x="0" y="4228"/>
          <a:ext cx="1695622" cy="432530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cs-CZ" sz="2400" b="0" kern="1200" dirty="0"/>
            <a:t>Zákaz výpovědi v ochranné době</a:t>
          </a:r>
          <a:r>
            <a:rPr lang="cs-CZ" sz="2400" b="0" i="1" kern="1200" dirty="0"/>
            <a:t>:</a:t>
          </a:r>
          <a:endParaRPr lang="cs-CZ" sz="2400" kern="1200" dirty="0"/>
        </a:p>
      </dsp:txBody>
      <dsp:txXfrm>
        <a:off x="82773" y="87001"/>
        <a:ext cx="1530076" cy="4159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AF59C-C3E3-4373-A3B3-FC6A9A6F22D3}">
      <dsp:nvSpPr>
        <dsp:cNvPr id="0" name=""/>
        <dsp:cNvSpPr/>
      </dsp:nvSpPr>
      <dsp:spPr>
        <a:xfrm>
          <a:off x="0" y="23850"/>
          <a:ext cx="10753200" cy="14127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zaměstnavatel je povinen seznámit fyzickou osobu:</a:t>
          </a:r>
          <a:endParaRPr lang="cs-CZ" sz="2100" kern="1200"/>
        </a:p>
      </dsp:txBody>
      <dsp:txXfrm>
        <a:off x="68966" y="92816"/>
        <a:ext cx="10615268" cy="1274843"/>
      </dsp:txXfrm>
    </dsp:sp>
    <dsp:sp modelId="{EA997A81-7330-4CE7-A313-4406CC11D2F0}">
      <dsp:nvSpPr>
        <dsp:cNvPr id="0" name=""/>
        <dsp:cNvSpPr/>
      </dsp:nvSpPr>
      <dsp:spPr>
        <a:xfrm>
          <a:off x="0" y="1436625"/>
          <a:ext cx="1075320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a:t>s právy a povinnostmi, které by pro ni z pracovněprávního vztahu vyplynuly, </a:t>
          </a:r>
          <a:endParaRPr lang="cs-CZ" sz="1600" kern="1200"/>
        </a:p>
        <a:p>
          <a:pPr marL="171450" lvl="1" indent="-171450" algn="l" defTabSz="711200">
            <a:lnSpc>
              <a:spcPct val="90000"/>
            </a:lnSpc>
            <a:spcBef>
              <a:spcPct val="0"/>
            </a:spcBef>
            <a:spcAft>
              <a:spcPct val="20000"/>
            </a:spcAft>
            <a:buChar char="•"/>
          </a:pPr>
          <a:r>
            <a:rPr lang="cs-CZ" sz="1600" b="0" kern="1200" dirty="0"/>
            <a:t>s pracovními podmínkami a podmínkami odměňování, a povinnostmi, které vyplývají ze zvláštních právních předpisů</a:t>
          </a:r>
          <a:endParaRPr lang="cs-CZ" sz="1600" kern="1200" dirty="0"/>
        </a:p>
      </dsp:txBody>
      <dsp:txXfrm>
        <a:off x="0" y="1436625"/>
        <a:ext cx="10753200" cy="738990"/>
      </dsp:txXfrm>
    </dsp:sp>
    <dsp:sp modelId="{923BFF60-D10D-4A16-884A-120817B3B82F}">
      <dsp:nvSpPr>
        <dsp:cNvPr id="0" name=""/>
        <dsp:cNvSpPr/>
      </dsp:nvSpPr>
      <dsp:spPr>
        <a:xfrm>
          <a:off x="0" y="2175615"/>
          <a:ext cx="10753200" cy="14127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endParaRPr lang="cs-CZ" sz="2100" kern="1200"/>
        </a:p>
      </dsp:txBody>
      <dsp:txXfrm>
        <a:off x="68966" y="2244581"/>
        <a:ext cx="10615268" cy="1274843"/>
      </dsp:txXfrm>
    </dsp:sp>
    <dsp:sp modelId="{1E6FB45B-58BA-4D3D-AA64-BABDB0840AE4}">
      <dsp:nvSpPr>
        <dsp:cNvPr id="0" name=""/>
        <dsp:cNvSpPr/>
      </dsp:nvSpPr>
      <dsp:spPr>
        <a:xfrm>
          <a:off x="0" y="3588390"/>
          <a:ext cx="107532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Platí také pro proces v rámci výběru zaměstnanců</a:t>
          </a:r>
          <a:endParaRPr lang="cs-CZ" sz="1600" kern="1200" dirty="0"/>
        </a:p>
      </dsp:txBody>
      <dsp:txXfrm>
        <a:off x="0" y="3588390"/>
        <a:ext cx="10753200" cy="34776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6D62E-8C3A-4CD0-8678-18A1A3C7060B}">
      <dsp:nvSpPr>
        <dsp:cNvPr id="0" name=""/>
        <dsp:cNvSpPr/>
      </dsp:nvSpPr>
      <dsp:spPr>
        <a:xfrm>
          <a:off x="2100" y="760946"/>
          <a:ext cx="4478749" cy="268724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b="0" kern="1200" dirty="0"/>
            <a:t>Byla-li dána zaměstnanci výpověď před počátkem ochranné doby tak, že by výpovědní doba měla uplynout v ochranné době, se výpovědní doba staví a </a:t>
          </a:r>
          <a:r>
            <a:rPr lang="cs-CZ" sz="2200" b="1" kern="1200" dirty="0"/>
            <a:t>ochranná doba se do výpovědní doby nezapočítává</a:t>
          </a:r>
          <a:r>
            <a:rPr lang="cs-CZ" sz="2200" b="0" kern="1200" dirty="0"/>
            <a:t>.</a:t>
          </a:r>
          <a:endParaRPr lang="cs-CZ" sz="2200" kern="1200" dirty="0"/>
        </a:p>
      </dsp:txBody>
      <dsp:txXfrm>
        <a:off x="80807" y="839653"/>
        <a:ext cx="4321335" cy="2529835"/>
      </dsp:txXfrm>
    </dsp:sp>
    <dsp:sp modelId="{D2E1A823-6751-40F7-890D-B005E1FB885E}">
      <dsp:nvSpPr>
        <dsp:cNvPr id="0" name=""/>
        <dsp:cNvSpPr/>
      </dsp:nvSpPr>
      <dsp:spPr>
        <a:xfrm>
          <a:off x="4928725" y="1549206"/>
          <a:ext cx="949494" cy="111072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cs-CZ" sz="1800" kern="1200"/>
        </a:p>
      </dsp:txBody>
      <dsp:txXfrm>
        <a:off x="4928725" y="1771352"/>
        <a:ext cx="664646" cy="666437"/>
      </dsp:txXfrm>
    </dsp:sp>
    <dsp:sp modelId="{A248AE65-67BF-4DD2-A744-CE93862DB9FF}">
      <dsp:nvSpPr>
        <dsp:cNvPr id="0" name=""/>
        <dsp:cNvSpPr/>
      </dsp:nvSpPr>
      <dsp:spPr>
        <a:xfrm>
          <a:off x="6272349" y="760946"/>
          <a:ext cx="4478749" cy="268724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b="1" kern="1200" dirty="0"/>
            <a:t>Pracovní poměr skončí teprve uplynutím zbývající části výpovědní doby </a:t>
          </a:r>
          <a:r>
            <a:rPr lang="cs-CZ" sz="2200" b="0" kern="1200" dirty="0"/>
            <a:t>po skončení ochranné doby, ledaže zaměstnanec sdělí zaměstnavateli, že na prodloužení pracovního poměru netrvá.</a:t>
          </a:r>
          <a:endParaRPr lang="cs-CZ" sz="2200" kern="1200" dirty="0"/>
        </a:p>
      </dsp:txBody>
      <dsp:txXfrm>
        <a:off x="6351056" y="839653"/>
        <a:ext cx="4321335" cy="252983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579107-C3D0-4DE0-ABFC-5902FD725024}">
      <dsp:nvSpPr>
        <dsp:cNvPr id="0" name=""/>
        <dsp:cNvSpPr/>
      </dsp:nvSpPr>
      <dsp:spPr>
        <a:xfrm>
          <a:off x="0" y="89459"/>
          <a:ext cx="10753200" cy="10424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cs-CZ" sz="2700" b="0" kern="1200" dirty="0"/>
            <a:t>Zákaz výpovědi se nevztahuje na výpověď danou zaměstnanci v případě</a:t>
          </a:r>
          <a:endParaRPr lang="cs-CZ" sz="2700" kern="1200" dirty="0"/>
        </a:p>
      </dsp:txBody>
      <dsp:txXfrm>
        <a:off x="50889" y="140348"/>
        <a:ext cx="10651422" cy="940692"/>
      </dsp:txXfrm>
    </dsp:sp>
    <dsp:sp modelId="{78B2F752-DF1F-4A58-AE03-6BE50D6B27BE}">
      <dsp:nvSpPr>
        <dsp:cNvPr id="0" name=""/>
        <dsp:cNvSpPr/>
      </dsp:nvSpPr>
      <dsp:spPr>
        <a:xfrm>
          <a:off x="0" y="1131930"/>
          <a:ext cx="10753200" cy="2738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cs-CZ" sz="2100" b="0" kern="1200" dirty="0"/>
            <a:t>Zrušení zaměstnavatele nebo jeho části</a:t>
          </a:r>
          <a:endParaRPr lang="cs-CZ" sz="2100" kern="1200" dirty="0"/>
        </a:p>
        <a:p>
          <a:pPr marL="228600" lvl="1" indent="-228600" algn="l" defTabSz="933450">
            <a:lnSpc>
              <a:spcPct val="90000"/>
            </a:lnSpc>
            <a:spcBef>
              <a:spcPct val="0"/>
            </a:spcBef>
            <a:spcAft>
              <a:spcPct val="20000"/>
            </a:spcAft>
            <a:buChar char="•"/>
          </a:pPr>
          <a:r>
            <a:rPr lang="cs-CZ" sz="2100" b="0" kern="1200" dirty="0"/>
            <a:t>Přemístění zaměstnavatele nebo jeho části (výpověď stále nemůže být dána pokud je zaměstnankyně těhotná/na mateřské/rodičovské) </a:t>
          </a:r>
          <a:endParaRPr lang="cs-CZ" sz="2100" kern="1200" dirty="0"/>
        </a:p>
        <a:p>
          <a:pPr marL="228600" lvl="1" indent="-228600" algn="l" defTabSz="933450">
            <a:lnSpc>
              <a:spcPct val="90000"/>
            </a:lnSpc>
            <a:spcBef>
              <a:spcPct val="0"/>
            </a:spcBef>
            <a:spcAft>
              <a:spcPct val="20000"/>
            </a:spcAft>
            <a:buChar char="•"/>
          </a:pPr>
          <a:r>
            <a:rPr lang="cs-CZ" sz="2100" b="0" kern="1200" dirty="0"/>
            <a:t>Z důvodu, pro který může zaměstnavatel okamžitě zrušit pracovní poměr, (výpověď stále nemůže být dána pokud je zaměstnankyně těhotná/na mateřské/rodičovské)</a:t>
          </a:r>
          <a:endParaRPr lang="cs-CZ" sz="2100" kern="1200" dirty="0"/>
        </a:p>
        <a:p>
          <a:pPr marL="228600" lvl="1" indent="-228600" algn="l" defTabSz="933450">
            <a:lnSpc>
              <a:spcPct val="90000"/>
            </a:lnSpc>
            <a:spcBef>
              <a:spcPct val="0"/>
            </a:spcBef>
            <a:spcAft>
              <a:spcPct val="20000"/>
            </a:spcAft>
            <a:buChar char="•"/>
          </a:pPr>
          <a:r>
            <a:rPr lang="cs-CZ" sz="2100" b="0" kern="1200" dirty="0"/>
            <a:t>Porušení povinnosti vyplývající z právních předpisů vztahujících se k vykonávané práci nebo porušení nařízeného režimu v rámci dočasné práceneschopnosti(výpověď stále nemůže být dána pokud je zaměstnankyně těhotná/na mateřské/rodičovské) </a:t>
          </a:r>
          <a:endParaRPr lang="cs-CZ" sz="2100" kern="1200" dirty="0"/>
        </a:p>
      </dsp:txBody>
      <dsp:txXfrm>
        <a:off x="0" y="1131930"/>
        <a:ext cx="10753200" cy="273861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82036-B205-4E13-B48F-4210B6367C53}">
      <dsp:nvSpPr>
        <dsp:cNvPr id="0" name=""/>
        <dsp:cNvSpPr/>
      </dsp:nvSpPr>
      <dsp:spPr>
        <a:xfrm>
          <a:off x="0" y="95940"/>
          <a:ext cx="10753200" cy="12214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Pokud byl zaměstnanec </a:t>
          </a:r>
          <a:r>
            <a:rPr lang="cs-CZ" sz="1800" b="1" kern="1200" dirty="0"/>
            <a:t>pravomocně odsouzen pro úmyslný trestný čin </a:t>
          </a:r>
          <a:r>
            <a:rPr lang="cs-CZ" sz="1800" b="0" kern="1200" dirty="0"/>
            <a:t>k nepodmíněnému trestu odnětí svobody na dobu delší než </a:t>
          </a:r>
          <a:r>
            <a:rPr lang="cs-CZ" sz="1800" b="1" kern="1200" dirty="0"/>
            <a:t>1 rok</a:t>
          </a:r>
          <a:r>
            <a:rPr lang="cs-CZ" sz="1800" b="0" kern="1200" dirty="0"/>
            <a:t>, nebo byl-li pravomocně odsouzen pro úmyslný trestný čin spáchaný při plnění pracovních úkolů nebo </a:t>
          </a:r>
          <a:r>
            <a:rPr lang="cs-CZ" sz="1800" b="1" kern="1200" dirty="0"/>
            <a:t>v přímé souvislosti s ním k nepodmíněnému trestu odnětí svobody na dobu nejméně 6 měsíců</a:t>
          </a:r>
          <a:r>
            <a:rPr lang="cs-CZ" sz="1800" b="0" kern="1200" dirty="0"/>
            <a:t>,</a:t>
          </a:r>
          <a:endParaRPr lang="cs-CZ" sz="1800" kern="1200" dirty="0"/>
        </a:p>
      </dsp:txBody>
      <dsp:txXfrm>
        <a:off x="59628" y="155568"/>
        <a:ext cx="10633944" cy="1102223"/>
      </dsp:txXfrm>
    </dsp:sp>
    <dsp:sp modelId="{BCB8A529-713E-406E-BFB7-07438DCD4A57}">
      <dsp:nvSpPr>
        <dsp:cNvPr id="0" name=""/>
        <dsp:cNvSpPr/>
      </dsp:nvSpPr>
      <dsp:spPr>
        <a:xfrm>
          <a:off x="0" y="1369260"/>
          <a:ext cx="10753200" cy="12214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Porušil-li zaměstnanec povinnost vyplývající z právních předpisů vztahujících se k jím vykonávané práci zvlášť hrubým způsobem.</a:t>
          </a:r>
          <a:endParaRPr lang="cs-CZ" sz="1800" kern="1200" dirty="0"/>
        </a:p>
      </dsp:txBody>
      <dsp:txXfrm>
        <a:off x="59628" y="1428888"/>
        <a:ext cx="10633944" cy="1102223"/>
      </dsp:txXfrm>
    </dsp:sp>
    <dsp:sp modelId="{E75A6F57-7188-4EC0-84CD-3859DD5BB577}">
      <dsp:nvSpPr>
        <dsp:cNvPr id="0" name=""/>
        <dsp:cNvSpPr/>
      </dsp:nvSpPr>
      <dsp:spPr>
        <a:xfrm>
          <a:off x="0" y="2642580"/>
          <a:ext cx="10753200" cy="12214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a:t>
          </a:r>
          <a:r>
            <a:rPr lang="cs-CZ" sz="1800" b="1" kern="1200" dirty="0"/>
            <a:t>nesmí okamžitě zrušit pracovní poměr </a:t>
          </a:r>
          <a:r>
            <a:rPr lang="cs-CZ" sz="1800" b="0" kern="1200" dirty="0"/>
            <a:t>s těhotnou zaměstnankyní, zaměstnankyní na mateřské dovolené, zaměstnancem nebo zaměstnankyní, kteří čerpají rodičovskou dovolenou.</a:t>
          </a:r>
          <a:endParaRPr lang="cs-CZ" sz="1800" kern="1200" dirty="0"/>
        </a:p>
      </dsp:txBody>
      <dsp:txXfrm>
        <a:off x="59628" y="2702208"/>
        <a:ext cx="10633944" cy="1102223"/>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25044-53FD-4918-AE0B-A43612911303}">
      <dsp:nvSpPr>
        <dsp:cNvPr id="0" name=""/>
        <dsp:cNvSpPr/>
      </dsp:nvSpPr>
      <dsp:spPr>
        <a:xfrm>
          <a:off x="0" y="247500"/>
          <a:ext cx="10753200" cy="1696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cs-CZ" sz="2500" b="0" kern="1200" dirty="0"/>
            <a:t>Podle lékařského posudku vydaného poskytovatelem pracovnělékařských </a:t>
          </a:r>
          <a:r>
            <a:rPr lang="cs-CZ" sz="2500" b="1" kern="1200" dirty="0"/>
            <a:t>nemůže dále konat práci bez vážného ohrožení svého zdraví</a:t>
          </a:r>
          <a:r>
            <a:rPr lang="cs-CZ" sz="2500" b="0" kern="1200" dirty="0"/>
            <a:t> a zaměstnavatel mu neumožnil v době 15 dnů ode dne předložení tohoto posudku výkon jiné pro něho vhodné práce, nebo</a:t>
          </a:r>
          <a:endParaRPr lang="cs-CZ" sz="2500" kern="1200" dirty="0"/>
        </a:p>
      </dsp:txBody>
      <dsp:txXfrm>
        <a:off x="82816" y="330316"/>
        <a:ext cx="10587568" cy="1530868"/>
      </dsp:txXfrm>
    </dsp:sp>
    <dsp:sp modelId="{698935F2-97C0-481A-8805-AC8D00D44E2C}">
      <dsp:nvSpPr>
        <dsp:cNvPr id="0" name=""/>
        <dsp:cNvSpPr/>
      </dsp:nvSpPr>
      <dsp:spPr>
        <a:xfrm>
          <a:off x="0" y="2016000"/>
          <a:ext cx="10753200" cy="1696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just" defTabSz="1111250">
            <a:lnSpc>
              <a:spcPct val="90000"/>
            </a:lnSpc>
            <a:spcBef>
              <a:spcPct val="0"/>
            </a:spcBef>
            <a:spcAft>
              <a:spcPct val="35000"/>
            </a:spcAft>
            <a:buNone/>
          </a:pPr>
          <a:r>
            <a:rPr lang="cs-CZ" sz="2500" b="0" kern="1200" dirty="0"/>
            <a:t>Zaměstnavatel mu </a:t>
          </a:r>
          <a:r>
            <a:rPr lang="cs-CZ" sz="2500" b="1" kern="1200" dirty="0"/>
            <a:t>nevyplatil mzdu nebo plat </a:t>
          </a:r>
          <a:r>
            <a:rPr lang="cs-CZ" sz="2500" b="0" kern="1200" dirty="0"/>
            <a:t>nebo náhradu mzdy nebo platu anebo jakoukoli jejich část </a:t>
          </a:r>
          <a:r>
            <a:rPr lang="cs-CZ" sz="2500" b="1" kern="1200" dirty="0"/>
            <a:t>do 15 dnů po uplynutí období splatnosti</a:t>
          </a:r>
          <a:endParaRPr lang="cs-CZ" sz="2500" kern="1200" dirty="0"/>
        </a:p>
      </dsp:txBody>
      <dsp:txXfrm>
        <a:off x="82816" y="2098816"/>
        <a:ext cx="10587568" cy="153086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7F384-30CE-4CB8-9454-528112D85060}">
      <dsp:nvSpPr>
        <dsp:cNvPr id="0" name=""/>
        <dsp:cNvSpPr/>
      </dsp:nvSpPr>
      <dsp:spPr>
        <a:xfrm>
          <a:off x="0" y="7299"/>
          <a:ext cx="10753200" cy="14840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cs-CZ" sz="2200" b="0" kern="1200" dirty="0"/>
            <a:t>Zaměstnanci, který okamžitě zrušil pracovní poměr, přísluší od zaměstnavatele </a:t>
          </a:r>
          <a:r>
            <a:rPr lang="cs-CZ" sz="2200" b="1" kern="1200" dirty="0"/>
            <a:t>náhrada mzdy nebo platu </a:t>
          </a:r>
          <a:r>
            <a:rPr lang="cs-CZ" sz="2200" b="0" kern="1200" dirty="0"/>
            <a:t>ve výši průměrného výdělku za dobu, </a:t>
          </a:r>
          <a:r>
            <a:rPr lang="cs-CZ" sz="2200" b="1" kern="1200" dirty="0"/>
            <a:t>která odpovídá délce výpovědní doby. </a:t>
          </a:r>
          <a:endParaRPr lang="cs-CZ" sz="2200" kern="1200" dirty="0"/>
        </a:p>
      </dsp:txBody>
      <dsp:txXfrm>
        <a:off x="72446" y="79745"/>
        <a:ext cx="10608308" cy="1339179"/>
      </dsp:txXfrm>
    </dsp:sp>
    <dsp:sp modelId="{63A46439-BB5F-439C-B3EF-54D9FBAC5735}">
      <dsp:nvSpPr>
        <dsp:cNvPr id="0" name=""/>
        <dsp:cNvSpPr/>
      </dsp:nvSpPr>
      <dsp:spPr>
        <a:xfrm>
          <a:off x="0" y="1554731"/>
          <a:ext cx="10753200" cy="14840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cs-CZ" sz="2200" b="0" kern="1200" dirty="0"/>
            <a:t>Zrušit PP s okamžitou platností může zaměstnanec do 2 měsíců ode dne, kdy se o důvodu k okamžitému zrušení dověděl, nejpozději do 1 roku ode dne, kdy tento důvod vznikl.</a:t>
          </a:r>
          <a:endParaRPr lang="cs-CZ" sz="2200" kern="1200" dirty="0"/>
        </a:p>
      </dsp:txBody>
      <dsp:txXfrm>
        <a:off x="72446" y="1627177"/>
        <a:ext cx="10608308" cy="1339179"/>
      </dsp:txXfrm>
    </dsp:sp>
    <dsp:sp modelId="{A1DB3911-291E-4F34-A4FB-E6BBC13617BF}">
      <dsp:nvSpPr>
        <dsp:cNvPr id="0" name=""/>
        <dsp:cNvSpPr/>
      </dsp:nvSpPr>
      <dsp:spPr>
        <a:xfrm>
          <a:off x="0" y="3102163"/>
          <a:ext cx="10753200" cy="1484071"/>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cs-CZ" sz="2200" b="0" kern="1200" dirty="0"/>
            <a:t>V okamžitém zrušení pracovního poměru musí zaměstnavatel i zaměstnanec skutkově </a:t>
          </a:r>
          <a:r>
            <a:rPr lang="cs-CZ" sz="2200" b="1" kern="1200" dirty="0"/>
            <a:t>vymezit jeho důvod </a:t>
          </a:r>
          <a:r>
            <a:rPr lang="cs-CZ" sz="2200" b="0" kern="1200" dirty="0"/>
            <a:t>tak, aby jej nebylo možno zaměnit s jiným. Uvedený důvod nesmí být dodatečně měněn. Okamžité zrušení pracovního poměru </a:t>
          </a:r>
          <a:r>
            <a:rPr lang="cs-CZ" sz="2200" b="1" kern="1200" dirty="0"/>
            <a:t>musí být písemné</a:t>
          </a:r>
          <a:r>
            <a:rPr lang="cs-CZ" sz="2200" b="0" kern="1200" dirty="0"/>
            <a:t>, jinak se k němu nepřihlíží.</a:t>
          </a:r>
          <a:endParaRPr lang="cs-CZ" sz="2200" kern="1200" dirty="0"/>
        </a:p>
      </dsp:txBody>
      <dsp:txXfrm>
        <a:off x="72446" y="3174609"/>
        <a:ext cx="10608308" cy="133917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AA2AB-1356-4D9C-8256-61AE9B70FD9A}">
      <dsp:nvSpPr>
        <dsp:cNvPr id="0" name=""/>
        <dsp:cNvSpPr/>
      </dsp:nvSpPr>
      <dsp:spPr>
        <a:xfrm>
          <a:off x="0" y="411389"/>
          <a:ext cx="10753200" cy="15268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1" kern="1200" dirty="0"/>
            <a:t>Uplynutím sjednané doby ve smlouvě</a:t>
          </a:r>
        </a:p>
      </dsp:txBody>
      <dsp:txXfrm>
        <a:off x="74535" y="485924"/>
        <a:ext cx="10604130" cy="1377780"/>
      </dsp:txXfrm>
    </dsp:sp>
    <dsp:sp modelId="{B4281FF5-93E7-4CB5-A69A-54AF82D7EDD7}">
      <dsp:nvSpPr>
        <dsp:cNvPr id="0" name=""/>
        <dsp:cNvSpPr/>
      </dsp:nvSpPr>
      <dsp:spPr>
        <a:xfrm>
          <a:off x="0" y="2021760"/>
          <a:ext cx="10753200" cy="152685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just" defTabSz="1289050">
            <a:lnSpc>
              <a:spcPct val="90000"/>
            </a:lnSpc>
            <a:spcBef>
              <a:spcPct val="0"/>
            </a:spcBef>
            <a:spcAft>
              <a:spcPct val="35000"/>
            </a:spcAft>
            <a:buNone/>
          </a:pPr>
          <a:r>
            <a:rPr lang="cs-CZ" sz="2900" b="1" kern="1200" dirty="0"/>
            <a:t>Pokračuje-li zaměstnanec</a:t>
          </a:r>
          <a:r>
            <a:rPr lang="cs-CZ" sz="2900" b="0" kern="1200" dirty="0"/>
            <a:t> po uplynutí sjednané doby </a:t>
          </a:r>
          <a:r>
            <a:rPr lang="cs-CZ" sz="2900" b="1" kern="1200" dirty="0"/>
            <a:t>s vědomím zaměstnavatele</a:t>
          </a:r>
          <a:r>
            <a:rPr lang="cs-CZ" sz="2900" b="0" kern="1200" dirty="0"/>
            <a:t> dále v konání prací, platí, že se jedná o </a:t>
          </a:r>
          <a:r>
            <a:rPr lang="cs-CZ" sz="2900" b="1" kern="1200" dirty="0"/>
            <a:t>prodloužení pracovního poměru na dobu neurčitou.</a:t>
          </a:r>
        </a:p>
      </dsp:txBody>
      <dsp:txXfrm>
        <a:off x="74535" y="2096295"/>
        <a:ext cx="10604130" cy="137778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45B0C-E0FB-4F70-8B5D-6DBB3E66C52C}">
      <dsp:nvSpPr>
        <dsp:cNvPr id="0" name=""/>
        <dsp:cNvSpPr/>
      </dsp:nvSpPr>
      <dsp:spPr>
        <a:xfrm>
          <a:off x="0" y="324074"/>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dirty="0"/>
            <a:t>Může zaměstnavatel i zaměstnanec</a:t>
          </a:r>
          <a:endParaRPr lang="cs-CZ" sz="2900" kern="1200" dirty="0"/>
        </a:p>
      </dsp:txBody>
      <dsp:txXfrm>
        <a:off x="33127" y="357201"/>
        <a:ext cx="10686946" cy="612346"/>
      </dsp:txXfrm>
    </dsp:sp>
    <dsp:sp modelId="{1C638B90-E197-4BD9-898B-7CABB4C558CA}">
      <dsp:nvSpPr>
        <dsp:cNvPr id="0" name=""/>
        <dsp:cNvSpPr/>
      </dsp:nvSpPr>
      <dsp:spPr>
        <a:xfrm>
          <a:off x="0" y="1086194"/>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dirty="0"/>
            <a:t>Z jakéhokoli důvodu nebo </a:t>
          </a:r>
          <a:r>
            <a:rPr lang="cs-CZ" sz="2900" b="1" kern="1200" dirty="0"/>
            <a:t>i bez uvedení důvodu</a:t>
          </a:r>
        </a:p>
      </dsp:txBody>
      <dsp:txXfrm>
        <a:off x="33127" y="1119321"/>
        <a:ext cx="10686946" cy="612346"/>
      </dsp:txXfrm>
    </dsp:sp>
    <dsp:sp modelId="{44EF218F-CC8B-4728-88D0-54869308827F}">
      <dsp:nvSpPr>
        <dsp:cNvPr id="0" name=""/>
        <dsp:cNvSpPr/>
      </dsp:nvSpPr>
      <dsp:spPr>
        <a:xfrm>
          <a:off x="0" y="1848315"/>
          <a:ext cx="10753200" cy="1028906"/>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cs-CZ" sz="1600" b="0" kern="1200" dirty="0"/>
            <a:t>Zaměstnavatel nesmí ve zkušební době zrušit pracovní poměr v době prvních 14 kalendářních dnů trvání dočasné pracovní neschopnosti (karantény) zaměstnance – zkušební doba se prodlužuje o dobu trvání pracovní neschopnosti</a:t>
          </a:r>
          <a:endParaRPr lang="cs-CZ" sz="1600" kern="1200" dirty="0"/>
        </a:p>
      </dsp:txBody>
      <dsp:txXfrm>
        <a:off x="50227" y="1898542"/>
        <a:ext cx="10652746" cy="928452"/>
      </dsp:txXfrm>
    </dsp:sp>
    <dsp:sp modelId="{827E662C-99F8-4786-A490-485CBA7B4FFA}">
      <dsp:nvSpPr>
        <dsp:cNvPr id="0" name=""/>
        <dsp:cNvSpPr/>
      </dsp:nvSpPr>
      <dsp:spPr>
        <a:xfrm>
          <a:off x="0" y="2960740"/>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a:t>Nutná písemná forma</a:t>
          </a:r>
          <a:endParaRPr lang="cs-CZ" sz="2900" kern="1200"/>
        </a:p>
      </dsp:txBody>
      <dsp:txXfrm>
        <a:off x="33127" y="2993867"/>
        <a:ext cx="10686946" cy="612346"/>
      </dsp:txXfrm>
    </dsp:sp>
    <dsp:sp modelId="{8D81D405-F9CA-40C0-B633-5E2E04A374CD}">
      <dsp:nvSpPr>
        <dsp:cNvPr id="0" name=""/>
        <dsp:cNvSpPr/>
      </dsp:nvSpPr>
      <dsp:spPr>
        <a:xfrm>
          <a:off x="0" y="3722860"/>
          <a:ext cx="10753200" cy="6786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b="0" kern="1200"/>
            <a:t>PP končí doručením zrušení, není-li v něm uveden den pozdější</a:t>
          </a:r>
          <a:endParaRPr lang="cs-CZ" sz="2900" kern="1200"/>
        </a:p>
      </dsp:txBody>
      <dsp:txXfrm>
        <a:off x="33127" y="3755987"/>
        <a:ext cx="10686946" cy="61234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385BA-500D-4528-9A7A-543E0C5984EF}">
      <dsp:nvSpPr>
        <dsp:cNvPr id="0" name=""/>
        <dsp:cNvSpPr/>
      </dsp:nvSpPr>
      <dsp:spPr>
        <a:xfrm>
          <a:off x="0" y="74213"/>
          <a:ext cx="10753200" cy="1148647"/>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U </a:t>
          </a:r>
          <a:r>
            <a:rPr lang="cs-CZ" sz="1700" b="1" kern="1200" dirty="0"/>
            <a:t>výpovědi z organizačních důvodů </a:t>
          </a:r>
          <a:r>
            <a:rPr lang="cs-CZ" sz="1700" b="0" kern="1200" dirty="0"/>
            <a:t>(zrušení/přemístění zaměstnavatele, nadbytečnost zaměstnance) nebo dohodou ze stejných důvodů náleží odstupné ve výši nejméně:</a:t>
          </a:r>
          <a:endParaRPr lang="cs-CZ" sz="1700" kern="1200" dirty="0"/>
        </a:p>
      </dsp:txBody>
      <dsp:txXfrm>
        <a:off x="56072" y="130285"/>
        <a:ext cx="10641056" cy="1036503"/>
      </dsp:txXfrm>
    </dsp:sp>
    <dsp:sp modelId="{7A7C4A92-02AB-40E4-BDCB-A9BF41D6B669}">
      <dsp:nvSpPr>
        <dsp:cNvPr id="0" name=""/>
        <dsp:cNvSpPr/>
      </dsp:nvSpPr>
      <dsp:spPr>
        <a:xfrm>
          <a:off x="0" y="1222861"/>
          <a:ext cx="10753200" cy="6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1" kern="1200" dirty="0"/>
            <a:t>jednonásobku</a:t>
          </a:r>
          <a:r>
            <a:rPr lang="cs-CZ" sz="1400" b="0" kern="1200" dirty="0"/>
            <a:t> jeho průměrného výdělku, jestliže jeho pracovní poměr u zaměstnavatele trval </a:t>
          </a:r>
          <a:r>
            <a:rPr lang="cs-CZ" sz="1400" b="1" kern="1200" dirty="0"/>
            <a:t>méně než 1 rok</a:t>
          </a:r>
          <a:r>
            <a:rPr lang="cs-CZ" sz="1400" b="0" kern="1200" dirty="0"/>
            <a:t>,</a:t>
          </a:r>
          <a:endParaRPr lang="cs-CZ" sz="1400" kern="1200" dirty="0"/>
        </a:p>
        <a:p>
          <a:pPr marL="114300" lvl="1" indent="-114300" algn="l" defTabSz="622300">
            <a:lnSpc>
              <a:spcPct val="90000"/>
            </a:lnSpc>
            <a:spcBef>
              <a:spcPct val="0"/>
            </a:spcBef>
            <a:spcAft>
              <a:spcPct val="20000"/>
            </a:spcAft>
            <a:buChar char="•"/>
          </a:pPr>
          <a:r>
            <a:rPr lang="cs-CZ" sz="1400" b="1" kern="1200" dirty="0"/>
            <a:t>dvojnásobku</a:t>
          </a:r>
          <a:r>
            <a:rPr lang="cs-CZ" sz="1400" b="0" kern="1200" dirty="0"/>
            <a:t> jeho průměrného výdělku, jestliže jeho pracovní poměr u zaměstnavatele trval </a:t>
          </a:r>
          <a:r>
            <a:rPr lang="cs-CZ" sz="1400" b="1" kern="1200" dirty="0"/>
            <a:t>alespoň 1 rok a méně než 2 roky</a:t>
          </a:r>
          <a:r>
            <a:rPr lang="cs-CZ" sz="1400" b="0" kern="1200" dirty="0"/>
            <a:t>,</a:t>
          </a:r>
          <a:endParaRPr lang="cs-CZ" sz="1400" kern="1200" dirty="0"/>
        </a:p>
        <a:p>
          <a:pPr marL="114300" lvl="1" indent="-114300" algn="l" defTabSz="622300">
            <a:lnSpc>
              <a:spcPct val="90000"/>
            </a:lnSpc>
            <a:spcBef>
              <a:spcPct val="0"/>
            </a:spcBef>
            <a:spcAft>
              <a:spcPct val="20000"/>
            </a:spcAft>
            <a:buChar char="•"/>
          </a:pPr>
          <a:r>
            <a:rPr lang="cs-CZ" sz="1400" b="1" kern="1200" dirty="0"/>
            <a:t>trojnásobku</a:t>
          </a:r>
          <a:r>
            <a:rPr lang="cs-CZ" sz="1400" b="0" kern="1200" dirty="0"/>
            <a:t> jeho průměrného výdělku, jestliže jeho pracovní poměr u zaměstnavatele trval</a:t>
          </a:r>
          <a:r>
            <a:rPr lang="cs-CZ" sz="1400" b="1" kern="1200" dirty="0"/>
            <a:t> alespoň 2 roky.</a:t>
          </a:r>
        </a:p>
      </dsp:txBody>
      <dsp:txXfrm>
        <a:off x="0" y="1222861"/>
        <a:ext cx="10753200" cy="686204"/>
      </dsp:txXfrm>
    </dsp:sp>
    <dsp:sp modelId="{A75B8E47-487F-483E-9814-D7F2052A0B2A}">
      <dsp:nvSpPr>
        <dsp:cNvPr id="0" name=""/>
        <dsp:cNvSpPr/>
      </dsp:nvSpPr>
      <dsp:spPr>
        <a:xfrm>
          <a:off x="0" y="1909066"/>
          <a:ext cx="10753200" cy="1148647"/>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U </a:t>
          </a:r>
          <a:r>
            <a:rPr lang="cs-CZ" sz="1700" b="1" kern="1200" dirty="0"/>
            <a:t>výpovědi</a:t>
          </a:r>
          <a:r>
            <a:rPr lang="cs-CZ" sz="1700" b="0" kern="1200" dirty="0"/>
            <a:t> </a:t>
          </a:r>
          <a:r>
            <a:rPr lang="cs-CZ" sz="1700" b="1" kern="1200" dirty="0"/>
            <a:t>pro pracovní úraz </a:t>
          </a:r>
          <a:r>
            <a:rPr lang="cs-CZ" sz="1700" b="0" kern="1200" dirty="0"/>
            <a:t>nebo dohodou z téhož důvodu ve výši </a:t>
          </a:r>
          <a:r>
            <a:rPr lang="cs-CZ" sz="1700" b="1" kern="1200" dirty="0"/>
            <a:t>nejméně dvanáctinásobku </a:t>
          </a:r>
          <a:r>
            <a:rPr lang="cs-CZ" sz="1700" b="0" kern="1200" dirty="0"/>
            <a:t>průměrného výdělku.</a:t>
          </a:r>
          <a:endParaRPr lang="cs-CZ" sz="1700" kern="1200" dirty="0"/>
        </a:p>
      </dsp:txBody>
      <dsp:txXfrm>
        <a:off x="56072" y="1965138"/>
        <a:ext cx="10641056" cy="1036503"/>
      </dsp:txXfrm>
    </dsp:sp>
    <dsp:sp modelId="{031FD2B0-B94F-4DDD-9CBA-B2B214E04FC2}">
      <dsp:nvSpPr>
        <dsp:cNvPr id="0" name=""/>
        <dsp:cNvSpPr/>
      </dsp:nvSpPr>
      <dsp:spPr>
        <a:xfrm>
          <a:off x="0" y="3106673"/>
          <a:ext cx="10753200" cy="1148647"/>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Odstupné je zaměstnavatel povinen zaměstnanci </a:t>
          </a:r>
          <a:r>
            <a:rPr lang="cs-CZ" sz="1700" b="1" kern="1200" dirty="0"/>
            <a:t>vyplatit po skončení pracovního poměru v nejbližším výplatním termínu </a:t>
          </a:r>
          <a:r>
            <a:rPr lang="cs-CZ" sz="1700" b="0" kern="1200" dirty="0"/>
            <a:t>určeném u zaměstnavatele pro výplatu mzdy nebo platu, pokud se písemně nedohodne se zaměstnancem na výplatě odstupného v den skončení pracovního poměru nebo na pozdějším termínu výplaty.</a:t>
          </a:r>
          <a:endParaRPr lang="cs-CZ" sz="1700" kern="1200" dirty="0"/>
        </a:p>
      </dsp:txBody>
      <dsp:txXfrm>
        <a:off x="56072" y="3162745"/>
        <a:ext cx="10641056" cy="103650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61DAB-9348-45EA-9550-40C49E2E2000}">
      <dsp:nvSpPr>
        <dsp:cNvPr id="0" name=""/>
        <dsp:cNvSpPr/>
      </dsp:nvSpPr>
      <dsp:spPr>
        <a:xfrm>
          <a:off x="0" y="225674"/>
          <a:ext cx="10753200" cy="88803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Zaměstnanec musí </a:t>
          </a:r>
          <a:r>
            <a:rPr lang="cs-CZ" sz="2300" b="1" kern="1200" dirty="0"/>
            <a:t>bez zbytečného odkladu </a:t>
          </a:r>
          <a:r>
            <a:rPr lang="cs-CZ" sz="2300" b="0" kern="1200" dirty="0"/>
            <a:t>oznámit </a:t>
          </a:r>
          <a:r>
            <a:rPr lang="cs-CZ" sz="2300" b="1" kern="1200" dirty="0"/>
            <a:t>písemně</a:t>
          </a:r>
          <a:r>
            <a:rPr lang="cs-CZ" sz="2300" b="0" kern="1200" dirty="0"/>
            <a:t>, že s výpovědí </a:t>
          </a:r>
          <a:r>
            <a:rPr lang="cs-CZ" sz="2300" b="1" kern="1200" dirty="0"/>
            <a:t>NESOUHLASÍ</a:t>
          </a:r>
          <a:r>
            <a:rPr lang="cs-CZ" sz="2300" b="0" kern="1200" dirty="0"/>
            <a:t>, tj. že trvá na tom, aby jej zaměstnavatel dále zaměstnával</a:t>
          </a:r>
          <a:endParaRPr lang="cs-CZ" sz="2300" kern="1200" dirty="0"/>
        </a:p>
      </dsp:txBody>
      <dsp:txXfrm>
        <a:off x="43350" y="269024"/>
        <a:ext cx="10666500" cy="801330"/>
      </dsp:txXfrm>
    </dsp:sp>
    <dsp:sp modelId="{C6AE3A26-0EB2-467A-BB28-FDF3F2074A3A}">
      <dsp:nvSpPr>
        <dsp:cNvPr id="0" name=""/>
        <dsp:cNvSpPr/>
      </dsp:nvSpPr>
      <dsp:spPr>
        <a:xfrm>
          <a:off x="0" y="1179945"/>
          <a:ext cx="10753200" cy="88803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Zaměstnanec má povinnost poskytnout náhradu mzdy/platu</a:t>
          </a:r>
          <a:endParaRPr lang="cs-CZ" sz="2300" kern="1200" dirty="0"/>
        </a:p>
      </dsp:txBody>
      <dsp:txXfrm>
        <a:off x="43350" y="1223295"/>
        <a:ext cx="10666500" cy="801330"/>
      </dsp:txXfrm>
    </dsp:sp>
    <dsp:sp modelId="{29124272-1EFC-4228-B2EE-E8C7ACDAE1B4}">
      <dsp:nvSpPr>
        <dsp:cNvPr id="0" name=""/>
        <dsp:cNvSpPr/>
      </dsp:nvSpPr>
      <dsp:spPr>
        <a:xfrm>
          <a:off x="0" y="2067975"/>
          <a:ext cx="10753200" cy="166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cs-CZ" sz="1800" b="0" kern="1200" dirty="0"/>
            <a:t>ve výši průměrného výdělku</a:t>
          </a:r>
          <a:endParaRPr lang="cs-CZ" sz="1800" kern="1200" dirty="0"/>
        </a:p>
        <a:p>
          <a:pPr marL="171450" lvl="1" indent="-171450" algn="l" defTabSz="800100">
            <a:lnSpc>
              <a:spcPct val="90000"/>
            </a:lnSpc>
            <a:spcBef>
              <a:spcPct val="0"/>
            </a:spcBef>
            <a:spcAft>
              <a:spcPct val="20000"/>
            </a:spcAft>
            <a:buChar char="•"/>
          </a:pPr>
          <a:r>
            <a:rPr lang="cs-CZ" sz="1800" b="0" kern="1200" dirty="0"/>
            <a:t>ode dne, kdy oznámil zaměstnavateli, že trvá na dalším zaměstnávání</a:t>
          </a:r>
          <a:endParaRPr lang="cs-CZ" sz="1800" kern="1200" dirty="0"/>
        </a:p>
        <a:p>
          <a:pPr marL="171450" lvl="1" indent="-171450" algn="l" defTabSz="800100">
            <a:lnSpc>
              <a:spcPct val="90000"/>
            </a:lnSpc>
            <a:spcBef>
              <a:spcPct val="0"/>
            </a:spcBef>
            <a:spcAft>
              <a:spcPct val="20000"/>
            </a:spcAft>
            <a:buChar char="•"/>
          </a:pPr>
          <a:r>
            <a:rPr lang="cs-CZ" sz="1800" b="0" kern="1200" dirty="0"/>
            <a:t>až do doby, kdy mu zaměstnavatel umožní pokračovat v práci nebo kdy dojde k platnému skončení pracovního poměru</a:t>
          </a:r>
          <a:endParaRPr lang="cs-CZ" sz="1800" kern="1200" dirty="0"/>
        </a:p>
        <a:p>
          <a:pPr marL="171450" lvl="1" indent="-171450" algn="l" defTabSz="800100">
            <a:lnSpc>
              <a:spcPct val="90000"/>
            </a:lnSpc>
            <a:spcBef>
              <a:spcPct val="0"/>
            </a:spcBef>
            <a:spcAft>
              <a:spcPct val="20000"/>
            </a:spcAft>
            <a:buChar char="•"/>
          </a:pPr>
          <a:r>
            <a:rPr lang="cs-CZ" sz="1800" b="0" kern="1200" dirty="0"/>
            <a:t>pokud za dobu delší než 6 měsíců – možná moderace soudu (zohlední zda byl mezitím zaměstnán jinde, jakou práci nebo proč ne…)</a:t>
          </a:r>
          <a:endParaRPr lang="cs-CZ" sz="1800" kern="1200" dirty="0"/>
        </a:p>
      </dsp:txBody>
      <dsp:txXfrm>
        <a:off x="0" y="2067975"/>
        <a:ext cx="10753200" cy="166635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48997-C66D-4634-A3FE-63577A858D5A}">
      <dsp:nvSpPr>
        <dsp:cNvPr id="0" name=""/>
        <dsp:cNvSpPr/>
      </dsp:nvSpPr>
      <dsp:spPr>
        <a:xfrm>
          <a:off x="0" y="20137"/>
          <a:ext cx="10753200" cy="1579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cs-CZ" sz="3000" b="0" kern="1200" dirty="0"/>
            <a:t>Pokud zaměstnanec neoznámí že s rozvázáním nesouhlasí, nebo pokud se se zaměstnavatelem nedohodnou jinak, </a:t>
          </a:r>
          <a:r>
            <a:rPr lang="cs-CZ" sz="3000" b="1" kern="1200" dirty="0"/>
            <a:t>platí že PP skončil </a:t>
          </a:r>
          <a:r>
            <a:rPr lang="cs-CZ" sz="3000" b="1" u="sng" kern="1200" dirty="0"/>
            <a:t>dohodou</a:t>
          </a:r>
          <a:endParaRPr lang="cs-CZ" sz="3000" u="sng" kern="1200" dirty="0"/>
        </a:p>
      </dsp:txBody>
      <dsp:txXfrm>
        <a:off x="77105" y="97242"/>
        <a:ext cx="10598990" cy="1425290"/>
      </dsp:txXfrm>
    </dsp:sp>
    <dsp:sp modelId="{41A419EE-3829-4538-B537-60E1A1732E8C}">
      <dsp:nvSpPr>
        <dsp:cNvPr id="0" name=""/>
        <dsp:cNvSpPr/>
      </dsp:nvSpPr>
      <dsp:spPr>
        <a:xfrm>
          <a:off x="0" y="1599637"/>
          <a:ext cx="10753200" cy="760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cs-CZ" sz="2300" b="0" kern="1200" dirty="0"/>
            <a:t>Při neplatné výpovědi ke dni uplynutí výpovědní doby</a:t>
          </a:r>
          <a:endParaRPr lang="cs-CZ" sz="2300" kern="1200" dirty="0"/>
        </a:p>
        <a:p>
          <a:pPr marL="228600" lvl="1" indent="-228600" algn="l" defTabSz="1022350">
            <a:lnSpc>
              <a:spcPct val="90000"/>
            </a:lnSpc>
            <a:spcBef>
              <a:spcPct val="0"/>
            </a:spcBef>
            <a:spcAft>
              <a:spcPct val="20000"/>
            </a:spcAft>
            <a:buChar char="•"/>
          </a:pPr>
          <a:r>
            <a:rPr lang="cs-CZ" sz="2300" b="0" kern="1200" dirty="0"/>
            <a:t>Při neplatném okamžitém zrušení dnem kdy měl skončit zrušením</a:t>
          </a:r>
          <a:endParaRPr lang="cs-CZ" sz="2300" kern="1200" dirty="0"/>
        </a:p>
      </dsp:txBody>
      <dsp:txXfrm>
        <a:off x="0" y="1599637"/>
        <a:ext cx="10753200" cy="760725"/>
      </dsp:txXfrm>
    </dsp:sp>
    <dsp:sp modelId="{BD83BC75-1C77-42E3-A84C-562D50842C3C}">
      <dsp:nvSpPr>
        <dsp:cNvPr id="0" name=""/>
        <dsp:cNvSpPr/>
      </dsp:nvSpPr>
      <dsp:spPr>
        <a:xfrm>
          <a:off x="0" y="2360362"/>
          <a:ext cx="10753200" cy="15795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cs-CZ" sz="3000" b="0" kern="1200" dirty="0"/>
            <a:t>Zaměstnanec má právo na náhradu mzdy za dobu výpovědní doby</a:t>
          </a:r>
          <a:endParaRPr lang="cs-CZ" sz="3000" kern="1200" dirty="0"/>
        </a:p>
      </dsp:txBody>
      <dsp:txXfrm>
        <a:off x="77105" y="2437467"/>
        <a:ext cx="10598990" cy="14252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42383-EF23-40F3-A7EC-089A0A48752B}">
      <dsp:nvSpPr>
        <dsp:cNvPr id="0" name=""/>
        <dsp:cNvSpPr/>
      </dsp:nvSpPr>
      <dsp:spPr>
        <a:xfrm>
          <a:off x="0" y="2792"/>
          <a:ext cx="10753200" cy="105875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dirty="0"/>
            <a:t>zakládá se </a:t>
          </a:r>
          <a:r>
            <a:rPr lang="cs-CZ" sz="2000" b="1" kern="1200" dirty="0"/>
            <a:t>pracovní smlouvou </a:t>
          </a:r>
          <a:r>
            <a:rPr lang="cs-CZ" sz="2000" b="0" kern="1200" dirty="0"/>
            <a:t>mezi zaměstnavatelem a zaměstnancem, není-li stanoveno jinak</a:t>
          </a:r>
          <a:endParaRPr lang="cs-CZ" sz="2000" kern="1200" dirty="0"/>
        </a:p>
      </dsp:txBody>
      <dsp:txXfrm>
        <a:off x="51684" y="54476"/>
        <a:ext cx="10649832" cy="955390"/>
      </dsp:txXfrm>
    </dsp:sp>
    <dsp:sp modelId="{E1C7490D-CCD7-4FD5-9113-0BB4234B8389}">
      <dsp:nvSpPr>
        <dsp:cNvPr id="0" name=""/>
        <dsp:cNvSpPr/>
      </dsp:nvSpPr>
      <dsp:spPr>
        <a:xfrm>
          <a:off x="0" y="1156590"/>
          <a:ext cx="10753200" cy="105875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dirty="0"/>
            <a:t>Např.</a:t>
          </a:r>
          <a:r>
            <a:rPr lang="cs-CZ" sz="2000" b="1" kern="1200" dirty="0"/>
            <a:t> jmenováním na vedoucí pracovní místo </a:t>
          </a:r>
          <a:r>
            <a:rPr lang="cs-CZ" sz="2000" b="0" kern="1200" dirty="0"/>
            <a:t>se zakládá pracovní poměr v případech stanovených zvláštním právním předpisem; nestanoví-li to zvláštní právní předpis, zakládá se pracovní poměr jmenováním pouze u vedoucího</a:t>
          </a:r>
          <a:endParaRPr lang="cs-CZ" sz="2000" kern="1200" dirty="0"/>
        </a:p>
      </dsp:txBody>
      <dsp:txXfrm>
        <a:off x="51684" y="1208274"/>
        <a:ext cx="10649832" cy="955390"/>
      </dsp:txXfrm>
    </dsp:sp>
    <dsp:sp modelId="{4448FB13-0880-487E-9ACF-54BD3A61B85F}">
      <dsp:nvSpPr>
        <dsp:cNvPr id="0" name=""/>
        <dsp:cNvSpPr/>
      </dsp:nvSpPr>
      <dsp:spPr>
        <a:xfrm>
          <a:off x="0" y="2215349"/>
          <a:ext cx="10753200" cy="683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organizační složky státu, organizačního útvaru organizační složky státu, organizačního útvaru státního podniku, organizačního útvaru státního fondu, příspěvkové organizace, organizačního útvaru příspěvkové organizace, organizačního útvaru v Policii České republiky</a:t>
          </a:r>
          <a:endParaRPr lang="cs-CZ" sz="1600" kern="1200" dirty="0"/>
        </a:p>
      </dsp:txBody>
      <dsp:txXfrm>
        <a:off x="0" y="2215349"/>
        <a:ext cx="10753200" cy="683100"/>
      </dsp:txXfrm>
    </dsp:sp>
    <dsp:sp modelId="{166D7200-FFE8-4A17-85DD-0321E09EEA8D}">
      <dsp:nvSpPr>
        <dsp:cNvPr id="0" name=""/>
        <dsp:cNvSpPr/>
      </dsp:nvSpPr>
      <dsp:spPr>
        <a:xfrm>
          <a:off x="0" y="2898449"/>
          <a:ext cx="10753200" cy="105875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1" kern="1200" dirty="0"/>
            <a:t>vzniká dnem, který byl sjednán v pracovní smlouvě jako den nástupu do práce </a:t>
          </a:r>
          <a:r>
            <a:rPr lang="cs-CZ" sz="2000" b="0" kern="1200" dirty="0"/>
            <a:t>nebo dnem, který byl uveden jako den jmenování na pracovní místo vedoucího zaměstnance.</a:t>
          </a:r>
          <a:endParaRPr lang="cs-CZ" sz="2000" kern="1200" dirty="0"/>
        </a:p>
      </dsp:txBody>
      <dsp:txXfrm>
        <a:off x="51684" y="2950133"/>
        <a:ext cx="10649832" cy="95539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1D068F-8158-484D-9F13-A39709DD9668}">
      <dsp:nvSpPr>
        <dsp:cNvPr id="0" name=""/>
        <dsp:cNvSpPr/>
      </dsp:nvSpPr>
      <dsp:spPr>
        <a:xfrm>
          <a:off x="0" y="174598"/>
          <a:ext cx="10753200" cy="13689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Nejsou-li dohodnuta nebo stanovena vyšší nebo další práva, přísluší zaměstnanci od zaměstnavatele při zvyšování kvalifikace pracovní volno s náhradou mzdy nebo platu ve výši průměrného výdělku</a:t>
          </a:r>
          <a:endParaRPr lang="cs-CZ" sz="2600" kern="1200" dirty="0"/>
        </a:p>
      </dsp:txBody>
      <dsp:txXfrm>
        <a:off x="66824" y="241422"/>
        <a:ext cx="10619552" cy="1235252"/>
      </dsp:txXfrm>
    </dsp:sp>
    <dsp:sp modelId="{25861676-BD39-4AAE-AEF9-B46166353927}">
      <dsp:nvSpPr>
        <dsp:cNvPr id="0" name=""/>
        <dsp:cNvSpPr/>
      </dsp:nvSpPr>
      <dsp:spPr>
        <a:xfrm>
          <a:off x="0" y="1543499"/>
          <a:ext cx="10753200" cy="242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cs-CZ" sz="2000" b="0" kern="1200" dirty="0"/>
            <a:t>v nezbytně nutném rozsahu k účasti na vyučování, výuce nebo školení,</a:t>
          </a:r>
          <a:endParaRPr lang="cs-CZ" sz="2000" kern="1200" dirty="0"/>
        </a:p>
        <a:p>
          <a:pPr marL="228600" lvl="1" indent="-228600" algn="l" defTabSz="889000">
            <a:lnSpc>
              <a:spcPct val="90000"/>
            </a:lnSpc>
            <a:spcBef>
              <a:spcPct val="0"/>
            </a:spcBef>
            <a:spcAft>
              <a:spcPct val="20000"/>
            </a:spcAft>
            <a:buChar char="•"/>
          </a:pPr>
          <a:r>
            <a:rPr lang="cs-CZ" sz="2000" b="0" kern="1200" dirty="0"/>
            <a:t>2 pracovní dny na přípravu a vykonání každé zkoušky,</a:t>
          </a:r>
          <a:endParaRPr lang="cs-CZ" sz="2000" kern="1200" dirty="0"/>
        </a:p>
        <a:p>
          <a:pPr marL="228600" lvl="1" indent="-228600" algn="l" defTabSz="889000">
            <a:lnSpc>
              <a:spcPct val="90000"/>
            </a:lnSpc>
            <a:spcBef>
              <a:spcPct val="0"/>
            </a:spcBef>
            <a:spcAft>
              <a:spcPct val="20000"/>
            </a:spcAft>
            <a:buChar char="•"/>
          </a:pPr>
          <a:r>
            <a:rPr lang="cs-CZ" sz="2000" b="0" kern="1200" dirty="0"/>
            <a:t>5 pracovních dnů na přípravu a vykonání závěrečné zkoušky, maturitní zkoušky nebo absolutoria,</a:t>
          </a:r>
          <a:endParaRPr lang="cs-CZ" sz="2000" kern="1200" dirty="0"/>
        </a:p>
        <a:p>
          <a:pPr marL="228600" lvl="1" indent="-228600" algn="l" defTabSz="889000">
            <a:lnSpc>
              <a:spcPct val="90000"/>
            </a:lnSpc>
            <a:spcBef>
              <a:spcPct val="0"/>
            </a:spcBef>
            <a:spcAft>
              <a:spcPct val="20000"/>
            </a:spcAft>
            <a:buChar char="•"/>
          </a:pPr>
          <a:r>
            <a:rPr lang="cs-CZ" sz="2000" b="0" kern="1200" dirty="0"/>
            <a:t>10 pracovních dnů na vypracování a obhajobu absolventské práce, bakalářské práce, diplomové práce</a:t>
          </a:r>
          <a:endParaRPr lang="cs-CZ" sz="2000" kern="1200" dirty="0"/>
        </a:p>
        <a:p>
          <a:pPr marL="228600" lvl="1" indent="-228600" algn="l" defTabSz="889000">
            <a:lnSpc>
              <a:spcPct val="90000"/>
            </a:lnSpc>
            <a:spcBef>
              <a:spcPct val="0"/>
            </a:spcBef>
            <a:spcAft>
              <a:spcPct val="20000"/>
            </a:spcAft>
            <a:buChar char="•"/>
          </a:pPr>
          <a:r>
            <a:rPr lang="cs-CZ" sz="2000" b="0" kern="1200" dirty="0"/>
            <a:t>40 pracovních dnů na přípravu a vykonání státní závěrečné zkoušky, státní rigorózní zkoušky v oblasti lékařství, veterinárního lékařství a hygieny a státní doktorské zkoušky.</a:t>
          </a:r>
          <a:endParaRPr lang="cs-CZ" sz="2000" kern="1200" dirty="0"/>
        </a:p>
      </dsp:txBody>
      <dsp:txXfrm>
        <a:off x="0" y="1543499"/>
        <a:ext cx="10753200" cy="2421899"/>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7788B-DAC9-4484-A834-E72AD77ADDCF}">
      <dsp:nvSpPr>
        <dsp:cNvPr id="0" name=""/>
        <dsp:cNvSpPr/>
      </dsp:nvSpPr>
      <dsp:spPr>
        <a:xfrm>
          <a:off x="0" y="101401"/>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Běžně 40 hodin týdně</a:t>
          </a:r>
          <a:endParaRPr lang="cs-CZ" sz="2100" kern="1200"/>
        </a:p>
      </dsp:txBody>
      <dsp:txXfrm>
        <a:off x="38981" y="140382"/>
        <a:ext cx="10675238" cy="720562"/>
      </dsp:txXfrm>
    </dsp:sp>
    <dsp:sp modelId="{92EC53E6-E482-49F7-92A3-F3A7F817B027}">
      <dsp:nvSpPr>
        <dsp:cNvPr id="0" name=""/>
        <dsp:cNvSpPr/>
      </dsp:nvSpPr>
      <dsp:spPr>
        <a:xfrm>
          <a:off x="0" y="960406"/>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Provozy s třísměnným a nepřetržitým pracovní režimem 37,5 hodiny týdně</a:t>
          </a:r>
          <a:endParaRPr lang="cs-CZ" sz="2100" kern="1200"/>
        </a:p>
      </dsp:txBody>
      <dsp:txXfrm>
        <a:off x="38981" y="999387"/>
        <a:ext cx="10675238" cy="720562"/>
      </dsp:txXfrm>
    </dsp:sp>
    <dsp:sp modelId="{18C69096-C303-4A97-BFFB-8E39B8C855B4}">
      <dsp:nvSpPr>
        <dsp:cNvPr id="0" name=""/>
        <dsp:cNvSpPr/>
      </dsp:nvSpPr>
      <dsp:spPr>
        <a:xfrm>
          <a:off x="0" y="1819411"/>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Provozy s dvousměnným pracovním režimem 38,75 hodiny týdně</a:t>
          </a:r>
          <a:endParaRPr lang="cs-CZ" sz="2100" kern="1200"/>
        </a:p>
      </dsp:txBody>
      <dsp:txXfrm>
        <a:off x="38981" y="1858392"/>
        <a:ext cx="10675238" cy="720562"/>
      </dsp:txXfrm>
    </dsp:sp>
    <dsp:sp modelId="{A292EEA9-A7DA-4047-983B-744874605FA9}">
      <dsp:nvSpPr>
        <dsp:cNvPr id="0" name=""/>
        <dsp:cNvSpPr/>
      </dsp:nvSpPr>
      <dsp:spPr>
        <a:xfrm>
          <a:off x="0" y="2678416"/>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Kratší pracovní doba než je stanovena pro daný provoz musí být sjednána se zaměstnancem</a:t>
          </a:r>
          <a:endParaRPr lang="cs-CZ" sz="2100" kern="1200"/>
        </a:p>
      </dsp:txBody>
      <dsp:txXfrm>
        <a:off x="38981" y="2717397"/>
        <a:ext cx="10675238" cy="720562"/>
      </dsp:txXfrm>
    </dsp:sp>
    <dsp:sp modelId="{14AAF9E6-23F3-4338-AEB0-D900A9737B78}">
      <dsp:nvSpPr>
        <dsp:cNvPr id="0" name=""/>
        <dsp:cNvSpPr/>
      </dsp:nvSpPr>
      <dsp:spPr>
        <a:xfrm>
          <a:off x="0" y="3537421"/>
          <a:ext cx="10753200" cy="798524"/>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Možno sjednat pružné rozvržení </a:t>
          </a:r>
          <a:endParaRPr lang="cs-CZ" sz="2100" kern="1200"/>
        </a:p>
      </dsp:txBody>
      <dsp:txXfrm>
        <a:off x="38981" y="3576402"/>
        <a:ext cx="10675238" cy="720562"/>
      </dsp:txXfrm>
    </dsp:sp>
    <dsp:sp modelId="{9DEE6CEF-707E-4974-90F4-9D1F8880E615}">
      <dsp:nvSpPr>
        <dsp:cNvPr id="0" name=""/>
        <dsp:cNvSpPr/>
      </dsp:nvSpPr>
      <dsp:spPr>
        <a:xfrm>
          <a:off x="0" y="4335946"/>
          <a:ext cx="10753200" cy="6846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např zaměstnanec má určeno zaměstnavatelem, že musí být na pracovišti od 9,00 do 15,00 (základní pracovní doba) a je na něm, jestli zbylé dvě hodiny z osmihodinové směny odpracuje před nebo po této době (volitelná pracovní doba)</a:t>
          </a:r>
          <a:endParaRPr lang="cs-CZ" sz="1600" kern="1200" dirty="0"/>
        </a:p>
      </dsp:txBody>
      <dsp:txXfrm>
        <a:off x="0" y="4335946"/>
        <a:ext cx="10753200" cy="684652"/>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8D8D1-BC4C-4D40-B32A-FDE37FB728B4}">
      <dsp:nvSpPr>
        <dsp:cNvPr id="0" name=""/>
        <dsp:cNvSpPr/>
      </dsp:nvSpPr>
      <dsp:spPr>
        <a:xfrm>
          <a:off x="52" y="52985"/>
          <a:ext cx="5024810" cy="77760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b="0" kern="1200"/>
            <a:t>Přestávka</a:t>
          </a:r>
          <a:endParaRPr lang="cs-CZ" sz="2700" kern="1200"/>
        </a:p>
      </dsp:txBody>
      <dsp:txXfrm>
        <a:off x="52" y="52985"/>
        <a:ext cx="5024810" cy="777600"/>
      </dsp:txXfrm>
    </dsp:sp>
    <dsp:sp modelId="{24E3F807-E5D6-489D-B0CC-F3783189A023}">
      <dsp:nvSpPr>
        <dsp:cNvPr id="0" name=""/>
        <dsp:cNvSpPr/>
      </dsp:nvSpPr>
      <dsp:spPr>
        <a:xfrm>
          <a:off x="52" y="830585"/>
          <a:ext cx="5024810" cy="3256427"/>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b="0" kern="1200" dirty="0">
              <a:solidFill>
                <a:schemeClr val="tx1"/>
              </a:solidFill>
            </a:rPr>
            <a:t>V rámci jedné směny </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kern="1200" dirty="0">
              <a:solidFill>
                <a:schemeClr val="tx1"/>
              </a:solidFill>
            </a:rPr>
            <a:t>Nárok na ni vzniká po 4 hodinách nepřetržité práce</a:t>
          </a:r>
        </a:p>
        <a:p>
          <a:pPr marL="228600" lvl="1" indent="-228600" algn="l" defTabSz="1200150">
            <a:lnSpc>
              <a:spcPct val="90000"/>
            </a:lnSpc>
            <a:spcBef>
              <a:spcPct val="0"/>
            </a:spcBef>
            <a:spcAft>
              <a:spcPct val="15000"/>
            </a:spcAft>
            <a:buChar char="•"/>
          </a:pPr>
          <a:r>
            <a:rPr lang="cs-CZ" sz="2700" b="0" kern="1200" dirty="0">
              <a:solidFill>
                <a:schemeClr val="tx1"/>
              </a:solidFill>
            </a:rPr>
            <a:t>Zaměstnanec je povinen čerpat nejdéle po 6 hodinách nepřetržité práce  </a:t>
          </a:r>
          <a:endParaRPr lang="cs-CZ" sz="2700" kern="1200" dirty="0">
            <a:solidFill>
              <a:schemeClr val="tx1"/>
            </a:solidFill>
          </a:endParaRPr>
        </a:p>
      </dsp:txBody>
      <dsp:txXfrm>
        <a:off x="52" y="830585"/>
        <a:ext cx="5024810" cy="3256427"/>
      </dsp:txXfrm>
    </dsp:sp>
    <dsp:sp modelId="{34D61FF5-6AE0-4A01-828C-9869F7812745}">
      <dsp:nvSpPr>
        <dsp:cNvPr id="0" name=""/>
        <dsp:cNvSpPr/>
      </dsp:nvSpPr>
      <dsp:spPr>
        <a:xfrm>
          <a:off x="5728336" y="52985"/>
          <a:ext cx="5024810" cy="77760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b="0" kern="1200"/>
            <a:t>Doba odpočinku</a:t>
          </a:r>
          <a:endParaRPr lang="cs-CZ" sz="2700" kern="1200"/>
        </a:p>
      </dsp:txBody>
      <dsp:txXfrm>
        <a:off x="5728336" y="52985"/>
        <a:ext cx="5024810" cy="777600"/>
      </dsp:txXfrm>
    </dsp:sp>
    <dsp:sp modelId="{22805496-B6F1-49F7-A04B-AF30AF47D890}">
      <dsp:nvSpPr>
        <dsp:cNvPr id="0" name=""/>
        <dsp:cNvSpPr/>
      </dsp:nvSpPr>
      <dsp:spPr>
        <a:xfrm>
          <a:off x="5728336" y="830585"/>
          <a:ext cx="5024810" cy="3256427"/>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b="0" kern="1200" dirty="0">
              <a:solidFill>
                <a:schemeClr val="tx1"/>
              </a:solidFill>
            </a:rPr>
            <a:t>Mezi 2 směnami</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Alespoň 11 hodin v kuse</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V některých případech může být zkrácen až na 8 hodin</a:t>
          </a:r>
          <a:endParaRPr lang="cs-CZ" sz="2700" kern="1200" dirty="0">
            <a:solidFill>
              <a:schemeClr val="tx1"/>
            </a:solidFill>
          </a:endParaRPr>
        </a:p>
        <a:p>
          <a:pPr marL="228600" lvl="1" indent="-228600" algn="l" defTabSz="1200150">
            <a:lnSpc>
              <a:spcPct val="90000"/>
            </a:lnSpc>
            <a:spcBef>
              <a:spcPct val="0"/>
            </a:spcBef>
            <a:spcAft>
              <a:spcPct val="15000"/>
            </a:spcAft>
            <a:buChar char="•"/>
          </a:pPr>
          <a:r>
            <a:rPr lang="cs-CZ" sz="2700" b="0" kern="1200" dirty="0">
              <a:solidFill>
                <a:schemeClr val="tx1"/>
              </a:solidFill>
            </a:rPr>
            <a:t>Nepřetržitý odpočinek alespoň jednou za týden musí trvat alespoň 35 hodin.</a:t>
          </a:r>
          <a:endParaRPr lang="cs-CZ" sz="2700" kern="1200" dirty="0">
            <a:solidFill>
              <a:schemeClr val="tx1"/>
            </a:solidFill>
          </a:endParaRPr>
        </a:p>
      </dsp:txBody>
      <dsp:txXfrm>
        <a:off x="5728336" y="830585"/>
        <a:ext cx="5024810" cy="3256427"/>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4DF0A-15B3-49B3-846F-59F8651A62E3}">
      <dsp:nvSpPr>
        <dsp:cNvPr id="0" name=""/>
        <dsp:cNvSpPr/>
      </dsp:nvSpPr>
      <dsp:spPr>
        <a:xfrm>
          <a:off x="0" y="4296"/>
          <a:ext cx="10753200" cy="2013862"/>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dirty="0"/>
            <a:t>Práci ve dnech pracovního klidu může zaměstnavatel nařídit jen výjimečně.</a:t>
          </a:r>
          <a:endParaRPr lang="cs-CZ" sz="3600" kern="1200" dirty="0"/>
        </a:p>
      </dsp:txBody>
      <dsp:txXfrm>
        <a:off x="98309" y="102605"/>
        <a:ext cx="10556582" cy="1817244"/>
      </dsp:txXfrm>
    </dsp:sp>
    <dsp:sp modelId="{E9457C31-7768-4CE5-94A8-CB75B7BBAD35}">
      <dsp:nvSpPr>
        <dsp:cNvPr id="0" name=""/>
        <dsp:cNvSpPr/>
      </dsp:nvSpPr>
      <dsp:spPr>
        <a:xfrm>
          <a:off x="0" y="2121838"/>
          <a:ext cx="10753200" cy="2013862"/>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b="0" kern="1200" dirty="0"/>
            <a:t>Neplatí u práce nutné se zřetelem na uspokojování životních, </a:t>
          </a:r>
          <a:r>
            <a:rPr lang="cs-CZ" sz="3600" b="1" u="sng" kern="1200" dirty="0"/>
            <a:t>zdravotních</a:t>
          </a:r>
          <a:r>
            <a:rPr lang="cs-CZ" sz="3600" b="0" kern="1200" dirty="0"/>
            <a:t>, vzdělávacích, kulturních, tělovýchovných a sportovních potřeb obyvatelstva,</a:t>
          </a:r>
          <a:endParaRPr lang="cs-CZ" sz="3600" kern="1200" dirty="0"/>
        </a:p>
      </dsp:txBody>
      <dsp:txXfrm>
        <a:off x="98309" y="2220147"/>
        <a:ext cx="10556582" cy="1817244"/>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4AAFA-F82E-4882-B446-36E30B49A01A}">
      <dsp:nvSpPr>
        <dsp:cNvPr id="0" name=""/>
        <dsp:cNvSpPr/>
      </dsp:nvSpPr>
      <dsp:spPr>
        <a:xfrm>
          <a:off x="0" y="508305"/>
          <a:ext cx="10753200" cy="99312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Práci přesčas je možné konat jen </a:t>
          </a:r>
          <a:r>
            <a:rPr lang="cs-CZ" sz="2500" b="1" kern="1200" dirty="0"/>
            <a:t>výjimečně</a:t>
          </a:r>
          <a:r>
            <a:rPr lang="cs-CZ" sz="2500" b="0" kern="1200" dirty="0"/>
            <a:t>.</a:t>
          </a:r>
          <a:endParaRPr lang="cs-CZ" sz="2500" kern="1200" dirty="0"/>
        </a:p>
      </dsp:txBody>
      <dsp:txXfrm>
        <a:off x="48481" y="556786"/>
        <a:ext cx="10656238" cy="896166"/>
      </dsp:txXfrm>
    </dsp:sp>
    <dsp:sp modelId="{4384A076-12B4-45F3-8CB6-728670EED22E}">
      <dsp:nvSpPr>
        <dsp:cNvPr id="0" name=""/>
        <dsp:cNvSpPr/>
      </dsp:nvSpPr>
      <dsp:spPr>
        <a:xfrm>
          <a:off x="0" y="1573434"/>
          <a:ext cx="10753200" cy="99312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Práci přesčas může zaměstnavatel zaměstnanci nařídit</a:t>
          </a:r>
          <a:r>
            <a:rPr lang="cs-CZ" sz="2500" b="1" kern="1200" dirty="0"/>
            <a:t> jen z vážných provozních důvodů</a:t>
          </a:r>
          <a:r>
            <a:rPr lang="cs-CZ" sz="2500" b="0" kern="1200" dirty="0"/>
            <a:t>, a to </a:t>
          </a:r>
          <a:r>
            <a:rPr lang="cs-CZ" sz="2500" b="1" kern="1200" dirty="0"/>
            <a:t>i na dobu nepřetržitého odpočinku </a:t>
          </a:r>
          <a:r>
            <a:rPr lang="cs-CZ" sz="2500" b="0" kern="1200" dirty="0"/>
            <a:t>mezi dvěma směnami,</a:t>
          </a:r>
          <a:endParaRPr lang="cs-CZ" sz="2500" kern="1200" dirty="0"/>
        </a:p>
      </dsp:txBody>
      <dsp:txXfrm>
        <a:off x="48481" y="1621915"/>
        <a:ext cx="10656238" cy="896166"/>
      </dsp:txXfrm>
    </dsp:sp>
    <dsp:sp modelId="{CCA1572D-CDC2-4F98-820E-5BB6B654072A}">
      <dsp:nvSpPr>
        <dsp:cNvPr id="0" name=""/>
        <dsp:cNvSpPr/>
      </dsp:nvSpPr>
      <dsp:spPr>
        <a:xfrm>
          <a:off x="0" y="2638563"/>
          <a:ext cx="10753200" cy="99312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Nařízená práce přesčas </a:t>
          </a:r>
          <a:r>
            <a:rPr lang="cs-CZ" sz="2500" b="1" kern="1200" dirty="0"/>
            <a:t>nesmí u zaměstnance činit více než 8 hodin v jednotlivých týdnech </a:t>
          </a:r>
          <a:r>
            <a:rPr lang="cs-CZ" sz="2500" b="0" kern="1200" dirty="0"/>
            <a:t>a </a:t>
          </a:r>
          <a:r>
            <a:rPr lang="cs-CZ" sz="2500" b="1" kern="1200" dirty="0"/>
            <a:t>150 hodin v kalendářním roce</a:t>
          </a:r>
          <a:r>
            <a:rPr lang="cs-CZ" sz="2500" b="0" kern="1200" dirty="0"/>
            <a:t>.</a:t>
          </a:r>
          <a:endParaRPr lang="cs-CZ" sz="2500" kern="1200" dirty="0"/>
        </a:p>
      </dsp:txBody>
      <dsp:txXfrm>
        <a:off x="48481" y="2687044"/>
        <a:ext cx="10656238" cy="896166"/>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2C8D3-950D-4F08-9E10-6EE6A554910D}">
      <dsp:nvSpPr>
        <dsp:cNvPr id="0" name=""/>
        <dsp:cNvSpPr/>
      </dsp:nvSpPr>
      <dsp:spPr>
        <a:xfrm>
          <a:off x="0" y="752872"/>
          <a:ext cx="10753200" cy="5756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musí být sjednána </a:t>
          </a:r>
          <a:r>
            <a:rPr lang="cs-CZ" sz="2400" b="1" kern="1200" dirty="0"/>
            <a:t>písemně</a:t>
          </a:r>
          <a:endParaRPr lang="cs-CZ" sz="2400" kern="1200" dirty="0"/>
        </a:p>
      </dsp:txBody>
      <dsp:txXfrm>
        <a:off x="28100" y="780972"/>
        <a:ext cx="10697000" cy="519439"/>
      </dsp:txXfrm>
    </dsp:sp>
    <dsp:sp modelId="{3B538C17-01DD-4204-B846-770754501861}">
      <dsp:nvSpPr>
        <dsp:cNvPr id="0" name=""/>
        <dsp:cNvSpPr/>
      </dsp:nvSpPr>
      <dsp:spPr>
        <a:xfrm>
          <a:off x="0" y="1397632"/>
          <a:ext cx="10753200" cy="5756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1" kern="1200" dirty="0"/>
            <a:t>nesmí být sjednána v prvních 12 týdnech </a:t>
          </a:r>
          <a:r>
            <a:rPr lang="cs-CZ" sz="2400" b="0" kern="1200" dirty="0"/>
            <a:t>ode dne vzniku pracovního poměru,</a:t>
          </a:r>
          <a:endParaRPr lang="cs-CZ" sz="2400" kern="1200" dirty="0"/>
        </a:p>
      </dsp:txBody>
      <dsp:txXfrm>
        <a:off x="28100" y="1425732"/>
        <a:ext cx="10697000" cy="519439"/>
      </dsp:txXfrm>
    </dsp:sp>
    <dsp:sp modelId="{3DCB6C87-8947-473A-A936-7451DCA08284}">
      <dsp:nvSpPr>
        <dsp:cNvPr id="0" name=""/>
        <dsp:cNvSpPr/>
      </dsp:nvSpPr>
      <dsp:spPr>
        <a:xfrm>
          <a:off x="0" y="2042392"/>
          <a:ext cx="10753200" cy="5756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nesmí být sjednána </a:t>
          </a:r>
          <a:r>
            <a:rPr lang="cs-CZ" sz="2400" b="1" kern="1200" dirty="0"/>
            <a:t>na dobu delší než 52 týdnů</a:t>
          </a:r>
          <a:endParaRPr lang="cs-CZ" sz="2400" kern="1200" dirty="0"/>
        </a:p>
      </dsp:txBody>
      <dsp:txXfrm>
        <a:off x="28100" y="2070492"/>
        <a:ext cx="10697000" cy="519439"/>
      </dsp:txXfrm>
    </dsp:sp>
    <dsp:sp modelId="{15D6BD85-220B-4D3E-B99E-6B2A89D93D2E}">
      <dsp:nvSpPr>
        <dsp:cNvPr id="0" name=""/>
        <dsp:cNvSpPr/>
      </dsp:nvSpPr>
      <dsp:spPr>
        <a:xfrm>
          <a:off x="0" y="2687151"/>
          <a:ext cx="10753200" cy="5756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může být </a:t>
          </a:r>
          <a:r>
            <a:rPr lang="cs-CZ" sz="2400" b="1" kern="1200" dirty="0"/>
            <a:t>okamžitě zrušena</a:t>
          </a:r>
          <a:r>
            <a:rPr lang="cs-CZ" sz="2400" b="0" kern="1200" dirty="0"/>
            <a:t>, a to </a:t>
          </a:r>
          <a:r>
            <a:rPr lang="cs-CZ" sz="2400" b="1" kern="1200" dirty="0"/>
            <a:t>i bez udání důvodu </a:t>
          </a:r>
          <a:r>
            <a:rPr lang="cs-CZ" sz="2400" b="0" kern="1200" dirty="0"/>
            <a:t>v období 12 týdnů od sjednání; </a:t>
          </a:r>
          <a:endParaRPr lang="cs-CZ" sz="2400" kern="1200" dirty="0"/>
        </a:p>
      </dsp:txBody>
      <dsp:txXfrm>
        <a:off x="28100" y="2715251"/>
        <a:ext cx="10697000" cy="519439"/>
      </dsp:txXfrm>
    </dsp:sp>
    <dsp:sp modelId="{80FB1E23-EA1E-47FF-920D-119090496627}">
      <dsp:nvSpPr>
        <dsp:cNvPr id="0" name=""/>
        <dsp:cNvSpPr/>
      </dsp:nvSpPr>
      <dsp:spPr>
        <a:xfrm>
          <a:off x="0" y="3331911"/>
          <a:ext cx="10753200" cy="5756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může být </a:t>
          </a:r>
          <a:r>
            <a:rPr lang="cs-CZ" sz="2400" b="1" kern="1200" dirty="0"/>
            <a:t>vypovězena</a:t>
          </a:r>
          <a:r>
            <a:rPr lang="cs-CZ" sz="2400" b="0" kern="1200" dirty="0"/>
            <a:t> z jakéhokoliv důvodu nebo </a:t>
          </a:r>
          <a:r>
            <a:rPr lang="cs-CZ" sz="2400" b="1" kern="1200" dirty="0"/>
            <a:t>bez uvedení důvodu</a:t>
          </a:r>
          <a:r>
            <a:rPr lang="cs-CZ" sz="2400" b="0" kern="1200" dirty="0"/>
            <a:t>;</a:t>
          </a:r>
          <a:endParaRPr lang="cs-CZ" sz="2400" kern="1200" dirty="0"/>
        </a:p>
      </dsp:txBody>
      <dsp:txXfrm>
        <a:off x="28100" y="3360011"/>
        <a:ext cx="10697000" cy="519439"/>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58565-77FF-42B8-A0D2-07BAE0853C71}">
      <dsp:nvSpPr>
        <dsp:cNvPr id="0" name=""/>
        <dsp:cNvSpPr/>
      </dsp:nvSpPr>
      <dsp:spPr>
        <a:xfrm>
          <a:off x="0" y="8751"/>
          <a:ext cx="10753200" cy="214461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just" defTabSz="1733550">
            <a:lnSpc>
              <a:spcPct val="90000"/>
            </a:lnSpc>
            <a:spcBef>
              <a:spcPct val="0"/>
            </a:spcBef>
            <a:spcAft>
              <a:spcPct val="35000"/>
            </a:spcAft>
            <a:buNone/>
          </a:pPr>
          <a:r>
            <a:rPr lang="cs-CZ" sz="3900" b="0" kern="1200" dirty="0"/>
            <a:t>Zaměstnavatel je povinen zajistit, aby zaměstnanec pracující v noci byl vyšetřen poskytovatelem pracovnělékařských služeb</a:t>
          </a:r>
          <a:endParaRPr lang="cs-CZ" sz="3900" kern="1200" dirty="0"/>
        </a:p>
      </dsp:txBody>
      <dsp:txXfrm>
        <a:off x="104691" y="113442"/>
        <a:ext cx="10543818" cy="1935228"/>
      </dsp:txXfrm>
    </dsp:sp>
    <dsp:sp modelId="{08CA94DA-62A9-4898-B57C-F26D8DC4A258}">
      <dsp:nvSpPr>
        <dsp:cNvPr id="0" name=""/>
        <dsp:cNvSpPr/>
      </dsp:nvSpPr>
      <dsp:spPr>
        <a:xfrm>
          <a:off x="0" y="2153361"/>
          <a:ext cx="10753200" cy="1977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cs-CZ" sz="3000" b="0" kern="1200" dirty="0"/>
            <a:t>před zařazením na noční práci</a:t>
          </a:r>
          <a:endParaRPr lang="cs-CZ" sz="3000" kern="1200" dirty="0"/>
        </a:p>
        <a:p>
          <a:pPr marL="285750" lvl="1" indent="-285750" algn="l" defTabSz="1333500">
            <a:lnSpc>
              <a:spcPct val="90000"/>
            </a:lnSpc>
            <a:spcBef>
              <a:spcPct val="0"/>
            </a:spcBef>
            <a:spcAft>
              <a:spcPct val="20000"/>
            </a:spcAft>
            <a:buChar char="•"/>
          </a:pPr>
          <a:r>
            <a:rPr lang="cs-CZ" sz="3000" b="0" kern="1200" dirty="0"/>
            <a:t>pravidelně podle potřeby, nejméně však jednou ročně</a:t>
          </a:r>
          <a:endParaRPr lang="cs-CZ" sz="3000" kern="1200" dirty="0"/>
        </a:p>
        <a:p>
          <a:pPr marL="285750" lvl="1" indent="-285750" algn="l" defTabSz="1333500">
            <a:lnSpc>
              <a:spcPct val="90000"/>
            </a:lnSpc>
            <a:spcBef>
              <a:spcPct val="0"/>
            </a:spcBef>
            <a:spcAft>
              <a:spcPct val="20000"/>
            </a:spcAft>
            <a:buChar char="•"/>
          </a:pPr>
          <a:r>
            <a:rPr lang="cs-CZ" sz="3000" b="0" kern="1200" dirty="0"/>
            <a:t>kdykoliv během zařazení na noční práci, pokud o to zaměstnanec požádá</a:t>
          </a:r>
          <a:endParaRPr lang="cs-CZ" sz="3000" kern="1200" dirty="0"/>
        </a:p>
      </dsp:txBody>
      <dsp:txXfrm>
        <a:off x="0" y="2153361"/>
        <a:ext cx="10753200" cy="1977885"/>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79535-4083-46F8-85DB-430140AA4D6F}">
      <dsp:nvSpPr>
        <dsp:cNvPr id="0" name=""/>
        <dsp:cNvSpPr/>
      </dsp:nvSpPr>
      <dsp:spPr>
        <a:xfrm>
          <a:off x="0" y="59511"/>
          <a:ext cx="10753200" cy="953403"/>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Určuje zaměstnavatel</a:t>
          </a:r>
          <a:endParaRPr lang="cs-CZ" sz="2400" kern="1200"/>
        </a:p>
      </dsp:txBody>
      <dsp:txXfrm>
        <a:off x="46541" y="106052"/>
        <a:ext cx="10660118" cy="860321"/>
      </dsp:txXfrm>
    </dsp:sp>
    <dsp:sp modelId="{7376D0B3-6020-4123-96C3-7A66D53CAC29}">
      <dsp:nvSpPr>
        <dsp:cNvPr id="0" name=""/>
        <dsp:cNvSpPr/>
      </dsp:nvSpPr>
      <dsp:spPr>
        <a:xfrm>
          <a:off x="0" y="1082035"/>
          <a:ext cx="10753200" cy="953403"/>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a:t>Podle předem stanoveného rozvrhu</a:t>
          </a:r>
          <a:endParaRPr lang="cs-CZ" sz="2400" kern="1200"/>
        </a:p>
      </dsp:txBody>
      <dsp:txXfrm>
        <a:off x="46541" y="1128576"/>
        <a:ext cx="10660118" cy="860321"/>
      </dsp:txXfrm>
    </dsp:sp>
    <dsp:sp modelId="{1028F434-12A9-4DE3-9591-55655F88F80A}">
      <dsp:nvSpPr>
        <dsp:cNvPr id="0" name=""/>
        <dsp:cNvSpPr/>
      </dsp:nvSpPr>
      <dsp:spPr>
        <a:xfrm>
          <a:off x="0" y="2104559"/>
          <a:ext cx="10753200" cy="953403"/>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Nejméně 14 dnů předem</a:t>
          </a:r>
          <a:endParaRPr lang="cs-CZ" sz="2400" kern="1200" dirty="0"/>
        </a:p>
      </dsp:txBody>
      <dsp:txXfrm>
        <a:off x="46541" y="2151100"/>
        <a:ext cx="10660118" cy="860321"/>
      </dsp:txXfrm>
    </dsp:sp>
    <dsp:sp modelId="{BE2C654D-C723-43D3-B226-2A903595E8FB}">
      <dsp:nvSpPr>
        <dsp:cNvPr id="0" name=""/>
        <dsp:cNvSpPr/>
      </dsp:nvSpPr>
      <dsp:spPr>
        <a:xfrm>
          <a:off x="0" y="3127082"/>
          <a:ext cx="10753200" cy="953403"/>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kern="1200" dirty="0"/>
            <a:t>Za dobu čerpání dovolené přísluší zaměstnanci náhrada mzdy nebo platu ve výši průměrného výdělku</a:t>
          </a:r>
          <a:endParaRPr lang="cs-CZ" sz="2400" kern="1200" dirty="0"/>
        </a:p>
      </dsp:txBody>
      <dsp:txXfrm>
        <a:off x="46541" y="3173623"/>
        <a:ext cx="10660118" cy="860321"/>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560AA-12EA-40F8-9D91-746A6841AB02}">
      <dsp:nvSpPr>
        <dsp:cNvPr id="0" name=""/>
        <dsp:cNvSpPr/>
      </dsp:nvSpPr>
      <dsp:spPr>
        <a:xfrm>
          <a:off x="0" y="23758"/>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Prostoj </a:t>
          </a:r>
          <a:endParaRPr lang="cs-CZ" sz="2800" kern="1200"/>
        </a:p>
      </dsp:txBody>
      <dsp:txXfrm>
        <a:off x="31984" y="55742"/>
        <a:ext cx="10689232" cy="591232"/>
      </dsp:txXfrm>
    </dsp:sp>
    <dsp:sp modelId="{EEE9C33D-B5CE-44D7-92DB-ED76DFF352AE}">
      <dsp:nvSpPr>
        <dsp:cNvPr id="0" name=""/>
        <dsp:cNvSpPr/>
      </dsp:nvSpPr>
      <dsp:spPr>
        <a:xfrm>
          <a:off x="0" y="678958"/>
          <a:ext cx="10753200" cy="1535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Nemůže-li zaměstnanec konat práci pro </a:t>
          </a:r>
          <a:r>
            <a:rPr lang="cs-CZ" sz="2200" b="1" kern="1200" dirty="0"/>
            <a:t>přechodnou</a:t>
          </a:r>
          <a:r>
            <a:rPr lang="cs-CZ" sz="2200" b="0" kern="1200" dirty="0"/>
            <a:t> </a:t>
          </a:r>
          <a:r>
            <a:rPr lang="cs-CZ" sz="2200" b="1" kern="1200" dirty="0"/>
            <a:t>závadu</a:t>
          </a:r>
          <a:r>
            <a:rPr lang="cs-CZ" sz="2200" b="0" kern="1200" dirty="0"/>
            <a:t> způsobenou poruchou na strojním zařízení, </a:t>
          </a:r>
          <a:r>
            <a:rPr lang="cs-CZ" sz="2200" b="1" kern="1200" dirty="0"/>
            <a:t>kterou nezavinil</a:t>
          </a:r>
          <a:r>
            <a:rPr lang="cs-CZ" sz="2200" b="0" kern="1200" dirty="0"/>
            <a:t>, v dodávce surovin nebo pohonné síly, </a:t>
          </a:r>
          <a:r>
            <a:rPr lang="cs-CZ" sz="2200" b="1" kern="1200" dirty="0"/>
            <a:t>chybnými pracovními podklady </a:t>
          </a:r>
          <a:r>
            <a:rPr lang="cs-CZ" sz="2200" b="0" kern="1200" dirty="0"/>
            <a:t>nebo jinými provozními příčinami, jde o prostoj, </a:t>
          </a:r>
          <a:r>
            <a:rPr lang="cs-CZ" sz="2200" b="1" kern="1200" dirty="0"/>
            <a:t>a nebyl-li převeden na jinou práci</a:t>
          </a:r>
          <a:r>
            <a:rPr lang="cs-CZ" sz="2200" b="0" kern="1200" dirty="0"/>
            <a:t>, přísluší mu </a:t>
          </a:r>
          <a:r>
            <a:rPr lang="cs-CZ" sz="2200" b="1" kern="1200" dirty="0"/>
            <a:t>náhrada mzdy nebo platu ve výši nejméně 80 % průměrného výdělku</a:t>
          </a:r>
          <a:r>
            <a:rPr lang="cs-CZ" sz="2200" b="0" kern="1200" dirty="0"/>
            <a:t>, </a:t>
          </a:r>
          <a:endParaRPr lang="cs-CZ" sz="2200" kern="1200" dirty="0"/>
        </a:p>
      </dsp:txBody>
      <dsp:txXfrm>
        <a:off x="0" y="678958"/>
        <a:ext cx="10753200" cy="1535940"/>
      </dsp:txXfrm>
    </dsp:sp>
    <dsp:sp modelId="{C619B633-CB08-406A-8944-AA25C7041AB5}">
      <dsp:nvSpPr>
        <dsp:cNvPr id="0" name=""/>
        <dsp:cNvSpPr/>
      </dsp:nvSpPr>
      <dsp:spPr>
        <a:xfrm>
          <a:off x="0" y="2214898"/>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Povětrnostní vlivy </a:t>
          </a:r>
          <a:endParaRPr lang="cs-CZ" sz="2800" kern="1200"/>
        </a:p>
      </dsp:txBody>
      <dsp:txXfrm>
        <a:off x="31984" y="2246882"/>
        <a:ext cx="10689232" cy="591232"/>
      </dsp:txXfrm>
    </dsp:sp>
    <dsp:sp modelId="{2A265ACF-C0AF-4763-9DD1-AECAC05F170B}">
      <dsp:nvSpPr>
        <dsp:cNvPr id="0" name=""/>
        <dsp:cNvSpPr/>
      </dsp:nvSpPr>
      <dsp:spPr>
        <a:xfrm>
          <a:off x="0" y="2870099"/>
          <a:ext cx="10753200" cy="1246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Nemůže-li zaměstnanec konat práci v důsledku </a:t>
          </a:r>
          <a:r>
            <a:rPr lang="cs-CZ" sz="2200" b="1" kern="1200" dirty="0"/>
            <a:t>přerušení práce způsobené nepříznivými povětrnostními vlivy nebo živelní událostí </a:t>
          </a:r>
          <a:r>
            <a:rPr lang="cs-CZ" sz="2200" b="0" kern="1200" dirty="0"/>
            <a:t>a </a:t>
          </a:r>
          <a:r>
            <a:rPr lang="cs-CZ" sz="2200" b="1" kern="1200" dirty="0"/>
            <a:t>nebyl-li převeden na jinou práci</a:t>
          </a:r>
          <a:r>
            <a:rPr lang="cs-CZ" sz="2200" b="0" kern="1200" dirty="0"/>
            <a:t>, přísluší mu </a:t>
          </a:r>
          <a:r>
            <a:rPr lang="cs-CZ" sz="2200" b="1" kern="1200" dirty="0"/>
            <a:t>náhrada mzdy nebo platu ve výši nejméně 60 % průměrného výdělku</a:t>
          </a:r>
          <a:endParaRPr lang="cs-CZ" sz="2200" kern="1200" dirty="0"/>
        </a:p>
      </dsp:txBody>
      <dsp:txXfrm>
        <a:off x="0" y="2870099"/>
        <a:ext cx="10753200" cy="1246140"/>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00FF4-334F-47C3-B4E5-AEE65B9598A3}">
      <dsp:nvSpPr>
        <dsp:cNvPr id="0" name=""/>
        <dsp:cNvSpPr/>
      </dsp:nvSpPr>
      <dsp:spPr>
        <a:xfrm rot="5400000">
          <a:off x="5656176" y="-1371025"/>
          <a:ext cx="3311998"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cs-CZ" sz="2400" b="0" kern="1200" dirty="0">
              <a:solidFill>
                <a:schemeClr val="tx1"/>
              </a:solidFill>
            </a:rPr>
            <a:t>Pracovní neschopnosti/karantény</a:t>
          </a:r>
          <a:endParaRPr lang="cs-CZ" sz="2400" kern="1200" dirty="0">
            <a:solidFill>
              <a:schemeClr val="tx1"/>
            </a:solidFill>
          </a:endParaRPr>
        </a:p>
        <a:p>
          <a:pPr marL="228600" lvl="1" indent="-228600" algn="l" defTabSz="1066800">
            <a:lnSpc>
              <a:spcPct val="90000"/>
            </a:lnSpc>
            <a:spcBef>
              <a:spcPct val="0"/>
            </a:spcBef>
            <a:spcAft>
              <a:spcPct val="15000"/>
            </a:spcAft>
            <a:buChar char="•"/>
          </a:pPr>
          <a:r>
            <a:rPr lang="cs-CZ" sz="2400" b="0" kern="1200" dirty="0">
              <a:solidFill>
                <a:schemeClr val="tx1"/>
              </a:solidFill>
            </a:rPr>
            <a:t>Mateřské, rodičovské dovolené</a:t>
          </a:r>
          <a:endParaRPr lang="cs-CZ" sz="2400" kern="1200" dirty="0">
            <a:solidFill>
              <a:schemeClr val="tx1"/>
            </a:solidFill>
          </a:endParaRPr>
        </a:p>
        <a:p>
          <a:pPr marL="228600" lvl="1" indent="-228600" algn="l" defTabSz="1066800">
            <a:lnSpc>
              <a:spcPct val="90000"/>
            </a:lnSpc>
            <a:spcBef>
              <a:spcPct val="0"/>
            </a:spcBef>
            <a:spcAft>
              <a:spcPct val="15000"/>
            </a:spcAft>
            <a:buChar char="•"/>
          </a:pPr>
          <a:r>
            <a:rPr lang="cs-CZ" sz="2400" b="0" kern="1200" dirty="0">
              <a:solidFill>
                <a:schemeClr val="tx1"/>
              </a:solidFill>
            </a:rPr>
            <a:t>Ošetřování člena domácnosti</a:t>
          </a:r>
          <a:endParaRPr lang="cs-CZ" sz="2400" kern="1200" dirty="0">
            <a:solidFill>
              <a:schemeClr val="tx1"/>
            </a:solidFill>
          </a:endParaRPr>
        </a:p>
        <a:p>
          <a:pPr marL="228600" lvl="1" indent="-228600" algn="l" defTabSz="1066800">
            <a:lnSpc>
              <a:spcPct val="90000"/>
            </a:lnSpc>
            <a:spcBef>
              <a:spcPct val="0"/>
            </a:spcBef>
            <a:spcAft>
              <a:spcPct val="15000"/>
            </a:spcAft>
            <a:buChar char="•"/>
          </a:pPr>
          <a:r>
            <a:rPr lang="cs-CZ" sz="2400" b="0" kern="1200" dirty="0">
              <a:solidFill>
                <a:schemeClr val="tx1"/>
              </a:solidFill>
            </a:rPr>
            <a:t>Jiné důležité osobní překážky v práci</a:t>
          </a:r>
          <a:endParaRPr lang="cs-CZ" sz="2400" kern="1200" dirty="0">
            <a:solidFill>
              <a:schemeClr val="tx1"/>
            </a:solidFill>
          </a:endParaRPr>
        </a:p>
        <a:p>
          <a:pPr marL="228600" lvl="1" indent="-228600" algn="l" defTabSz="1066800">
            <a:lnSpc>
              <a:spcPct val="90000"/>
            </a:lnSpc>
            <a:spcBef>
              <a:spcPct val="0"/>
            </a:spcBef>
            <a:spcAft>
              <a:spcPct val="15000"/>
            </a:spcAft>
            <a:buChar char="•"/>
          </a:pPr>
          <a:r>
            <a:rPr lang="cs-CZ" sz="2400" b="0" kern="1200" dirty="0">
              <a:solidFill>
                <a:schemeClr val="tx1"/>
              </a:solidFill>
            </a:rPr>
            <a:t>Výkonu veřejné funkce</a:t>
          </a:r>
          <a:endParaRPr lang="cs-CZ" sz="2400" kern="1200" dirty="0">
            <a:solidFill>
              <a:schemeClr val="tx1"/>
            </a:solidFill>
          </a:endParaRPr>
        </a:p>
        <a:p>
          <a:pPr marL="228600" lvl="1" indent="-228600" algn="l" defTabSz="1066800">
            <a:lnSpc>
              <a:spcPct val="90000"/>
            </a:lnSpc>
            <a:spcBef>
              <a:spcPct val="0"/>
            </a:spcBef>
            <a:spcAft>
              <a:spcPct val="15000"/>
            </a:spcAft>
            <a:buChar char="•"/>
          </a:pPr>
          <a:r>
            <a:rPr lang="cs-CZ" sz="2400" b="0" kern="1200" dirty="0">
              <a:solidFill>
                <a:schemeClr val="tx1"/>
              </a:solidFill>
            </a:rPr>
            <a:t>Výkonu občanské povinnosti (např. zaměstnanec jde jako svědek k soudu)</a:t>
          </a:r>
          <a:endParaRPr lang="cs-CZ" sz="2400" kern="1200" dirty="0">
            <a:solidFill>
              <a:schemeClr val="tx1"/>
            </a:solidFill>
          </a:endParaRPr>
        </a:p>
        <a:p>
          <a:pPr marL="228600" lvl="1" indent="-228600" algn="l" defTabSz="1066800">
            <a:lnSpc>
              <a:spcPct val="90000"/>
            </a:lnSpc>
            <a:spcBef>
              <a:spcPct val="0"/>
            </a:spcBef>
            <a:spcAft>
              <a:spcPct val="15000"/>
            </a:spcAft>
            <a:buChar char="•"/>
          </a:pPr>
          <a:r>
            <a:rPr lang="cs-CZ" sz="2400" b="0" kern="1200" dirty="0">
              <a:solidFill>
                <a:schemeClr val="tx1"/>
              </a:solidFill>
            </a:rPr>
            <a:t>Branné povinnosti</a:t>
          </a:r>
          <a:endParaRPr lang="cs-CZ" sz="2400" kern="1200" dirty="0">
            <a:solidFill>
              <a:schemeClr val="tx1"/>
            </a:solidFill>
          </a:endParaRPr>
        </a:p>
      </dsp:txBody>
      <dsp:txXfrm rot="-5400000">
        <a:off x="3871151" y="575678"/>
        <a:ext cx="6720370" cy="2988642"/>
      </dsp:txXfrm>
    </dsp:sp>
    <dsp:sp modelId="{08E7FDCC-FB1D-4BC2-8D8B-CCE44B4E45BD}">
      <dsp:nvSpPr>
        <dsp:cNvPr id="0" name=""/>
        <dsp:cNvSpPr/>
      </dsp:nvSpPr>
      <dsp:spPr>
        <a:xfrm>
          <a:off x="0" y="0"/>
          <a:ext cx="3871152" cy="4139998"/>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cs-CZ" sz="3300" b="0" kern="1200" dirty="0"/>
            <a:t>Zaměstnavatel je povinen omluvit nepřítomnost zaměstnance v práci a poskytnout náhradu mzdy při</a:t>
          </a:r>
          <a:endParaRPr lang="cs-CZ" sz="3300" kern="1200" dirty="0"/>
        </a:p>
      </dsp:txBody>
      <dsp:txXfrm>
        <a:off x="188974" y="188974"/>
        <a:ext cx="3493204" cy="3762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443A9-335D-424D-9616-B65D68E48ED3}">
      <dsp:nvSpPr>
        <dsp:cNvPr id="0" name=""/>
        <dsp:cNvSpPr/>
      </dsp:nvSpPr>
      <dsp:spPr>
        <a:xfrm>
          <a:off x="0" y="2299"/>
          <a:ext cx="10753200" cy="10180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a:t>pracovní smlouva </a:t>
          </a:r>
          <a:r>
            <a:rPr lang="cs-CZ" sz="2000" b="1" kern="1200"/>
            <a:t>musí být uzavřena písemně</a:t>
          </a:r>
          <a:endParaRPr lang="cs-CZ" sz="2000" kern="1200"/>
        </a:p>
      </dsp:txBody>
      <dsp:txXfrm>
        <a:off x="49698" y="51997"/>
        <a:ext cx="10653804" cy="918674"/>
      </dsp:txXfrm>
    </dsp:sp>
    <dsp:sp modelId="{8294D3B0-824C-4EB0-9153-7666EDE7C909}">
      <dsp:nvSpPr>
        <dsp:cNvPr id="0" name=""/>
        <dsp:cNvSpPr/>
      </dsp:nvSpPr>
      <dsp:spPr>
        <a:xfrm>
          <a:off x="0" y="1020369"/>
          <a:ext cx="10753200" cy="740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může být i elektronicky, ALE</a:t>
          </a:r>
          <a:endParaRPr lang="cs-CZ" sz="1600" kern="1200" dirty="0"/>
        </a:p>
        <a:p>
          <a:pPr marL="171450" lvl="1" indent="-171450" algn="l" defTabSz="711200">
            <a:lnSpc>
              <a:spcPct val="90000"/>
            </a:lnSpc>
            <a:spcBef>
              <a:spcPct val="0"/>
            </a:spcBef>
            <a:spcAft>
              <a:spcPct val="20000"/>
            </a:spcAft>
            <a:buChar char="•"/>
          </a:pPr>
          <a:r>
            <a:rPr lang="cs-CZ" sz="1600" b="0" kern="1200" dirty="0"/>
            <a:t>nutný podpis obou stran</a:t>
          </a:r>
          <a:endParaRPr lang="cs-CZ" sz="1600" kern="1200" dirty="0"/>
        </a:p>
        <a:p>
          <a:pPr marL="171450" lvl="1" indent="-171450" algn="l" defTabSz="711200">
            <a:lnSpc>
              <a:spcPct val="90000"/>
            </a:lnSpc>
            <a:spcBef>
              <a:spcPct val="0"/>
            </a:spcBef>
            <a:spcAft>
              <a:spcPct val="20000"/>
            </a:spcAft>
            <a:buChar char="•"/>
          </a:pPr>
          <a:r>
            <a:rPr lang="cs-CZ" sz="1600" b="0" kern="1200"/>
            <a:t>uzavřena okamžikem druhého podpisu</a:t>
          </a:r>
          <a:endParaRPr lang="cs-CZ" sz="1600" kern="1200"/>
        </a:p>
      </dsp:txBody>
      <dsp:txXfrm>
        <a:off x="0" y="1020369"/>
        <a:ext cx="10753200" cy="740493"/>
      </dsp:txXfrm>
    </dsp:sp>
    <dsp:sp modelId="{EA49A244-352B-4929-B1DE-AD7BEFEF8420}">
      <dsp:nvSpPr>
        <dsp:cNvPr id="0" name=""/>
        <dsp:cNvSpPr/>
      </dsp:nvSpPr>
      <dsp:spPr>
        <a:xfrm>
          <a:off x="0" y="1760863"/>
          <a:ext cx="10753200" cy="10180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kern="1200"/>
            <a:t>nedodržení požadavku písemnosti:</a:t>
          </a:r>
          <a:endParaRPr lang="cs-CZ" sz="2000" kern="1200"/>
        </a:p>
      </dsp:txBody>
      <dsp:txXfrm>
        <a:off x="49698" y="1810561"/>
        <a:ext cx="10653804" cy="918674"/>
      </dsp:txXfrm>
    </dsp:sp>
    <dsp:sp modelId="{53EE2814-DF94-4E0A-AA69-093765724FCE}">
      <dsp:nvSpPr>
        <dsp:cNvPr id="0" name=""/>
        <dsp:cNvSpPr/>
      </dsp:nvSpPr>
      <dsp:spPr>
        <a:xfrm>
          <a:off x="0" y="2778933"/>
          <a:ext cx="10753200" cy="700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cs-CZ" sz="1600" b="0" kern="1200" dirty="0"/>
            <a:t>zaměstnanec ještě nezačal práci vykonávat - </a:t>
          </a:r>
          <a:r>
            <a:rPr lang="cs-CZ" sz="1600" b="1" kern="1200" dirty="0"/>
            <a:t>strana, která nezavdala příčinu </a:t>
          </a:r>
          <a:r>
            <a:rPr lang="cs-CZ" sz="1600" b="0" kern="1200" dirty="0"/>
            <a:t>nedodržení písemné formy, se může dovolat neplatnosti ústně uzavřené pracovní smlouvy a pracovní poměr tak vůbec nevznikne.</a:t>
          </a:r>
          <a:endParaRPr lang="cs-CZ" sz="1600" kern="1200" dirty="0"/>
        </a:p>
        <a:p>
          <a:pPr marL="171450" lvl="1" indent="-171450" algn="just" defTabSz="711200">
            <a:lnSpc>
              <a:spcPct val="90000"/>
            </a:lnSpc>
            <a:spcBef>
              <a:spcPct val="0"/>
            </a:spcBef>
            <a:spcAft>
              <a:spcPct val="20000"/>
            </a:spcAft>
            <a:buChar char="•"/>
          </a:pPr>
          <a:r>
            <a:rPr lang="cs-CZ" sz="1600" b="0" kern="1200" dirty="0"/>
            <a:t>zaměstnanec již začal vykonávat práci - </a:t>
          </a:r>
          <a:r>
            <a:rPr lang="cs-CZ" sz="1600" b="1" kern="1200" dirty="0"/>
            <a:t>možnost dovolat se neplatnosti smlouvy je vyloučena</a:t>
          </a:r>
          <a:r>
            <a:rPr lang="cs-CZ" sz="1600" b="0" kern="1200" dirty="0"/>
            <a:t>.</a:t>
          </a:r>
          <a:endParaRPr lang="cs-CZ" sz="1600" kern="1200" dirty="0"/>
        </a:p>
      </dsp:txBody>
      <dsp:txXfrm>
        <a:off x="0" y="2778933"/>
        <a:ext cx="10753200" cy="700467"/>
      </dsp:txXfrm>
    </dsp:sp>
    <dsp:sp modelId="{5C43D806-6159-4A1E-A07A-37F059B6FC66}">
      <dsp:nvSpPr>
        <dsp:cNvPr id="0" name=""/>
        <dsp:cNvSpPr/>
      </dsp:nvSpPr>
      <dsp:spPr>
        <a:xfrm>
          <a:off x="0" y="3479401"/>
          <a:ext cx="10753200" cy="101807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cs-CZ" sz="2000" b="0" kern="1200" dirty="0"/>
            <a:t>důsledek nedodržení formy – </a:t>
          </a:r>
          <a:r>
            <a:rPr lang="cs-CZ" sz="2000" b="1" kern="1200" dirty="0"/>
            <a:t>pokuta až 10.000.000,- Kč pro zaměstnavatele </a:t>
          </a:r>
          <a:br>
            <a:rPr lang="cs-CZ" sz="2000" b="1" kern="1200" dirty="0"/>
          </a:br>
          <a:r>
            <a:rPr lang="cs-CZ" sz="2000" b="0" kern="1200" dirty="0"/>
            <a:t>a </a:t>
          </a:r>
          <a:r>
            <a:rPr lang="cs-CZ" sz="2000" b="1" kern="1200" dirty="0"/>
            <a:t>100.000,- Kč pro zaměstnance </a:t>
          </a:r>
          <a:r>
            <a:rPr lang="cs-CZ" sz="2000" b="0" kern="1200" dirty="0"/>
            <a:t>možno dodatečně vadu zhojit (ALE nelze dodatečně sjednat zkušební dobu)</a:t>
          </a:r>
          <a:endParaRPr lang="cs-CZ" sz="2000" kern="1200" dirty="0"/>
        </a:p>
      </dsp:txBody>
      <dsp:txXfrm>
        <a:off x="49698" y="3529099"/>
        <a:ext cx="10653804" cy="918674"/>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8CB5A5-14F5-4FD4-85F2-0C265A53846F}">
      <dsp:nvSpPr>
        <dsp:cNvPr id="0" name=""/>
        <dsp:cNvSpPr/>
      </dsp:nvSpPr>
      <dsp:spPr>
        <a:xfrm>
          <a:off x="0" y="84059"/>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Vyšetření nebo ošetření</a:t>
          </a:r>
          <a:endParaRPr lang="cs-CZ" sz="1700" kern="1200"/>
        </a:p>
      </dsp:txBody>
      <dsp:txXfrm>
        <a:off x="19419" y="103478"/>
        <a:ext cx="10714362" cy="358962"/>
      </dsp:txXfrm>
    </dsp:sp>
    <dsp:sp modelId="{9D1702D0-6CE5-4859-8BBB-BE73F4784966}">
      <dsp:nvSpPr>
        <dsp:cNvPr id="0" name=""/>
        <dsp:cNvSpPr/>
      </dsp:nvSpPr>
      <dsp:spPr>
        <a:xfrm>
          <a:off x="0" y="530819"/>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Pracovnělékařská prohlídka, vyšetření nebo očkování související s výkonem práce</a:t>
          </a:r>
          <a:endParaRPr lang="cs-CZ" sz="1700" kern="1200"/>
        </a:p>
      </dsp:txBody>
      <dsp:txXfrm>
        <a:off x="19419" y="550238"/>
        <a:ext cx="10714362" cy="358962"/>
      </dsp:txXfrm>
    </dsp:sp>
    <dsp:sp modelId="{DBF544F6-FAEC-4E23-917F-E4956BE2E902}">
      <dsp:nvSpPr>
        <dsp:cNvPr id="0" name=""/>
        <dsp:cNvSpPr/>
      </dsp:nvSpPr>
      <dsp:spPr>
        <a:xfrm>
          <a:off x="0" y="977579"/>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Svatba</a:t>
          </a:r>
          <a:endParaRPr lang="cs-CZ" sz="1700" kern="1200"/>
        </a:p>
      </dsp:txBody>
      <dsp:txXfrm>
        <a:off x="19419" y="996998"/>
        <a:ext cx="10714362" cy="358962"/>
      </dsp:txXfrm>
    </dsp:sp>
    <dsp:sp modelId="{1677A36D-391A-4B31-9B17-840E33E999B1}">
      <dsp:nvSpPr>
        <dsp:cNvPr id="0" name=""/>
        <dsp:cNvSpPr/>
      </dsp:nvSpPr>
      <dsp:spPr>
        <a:xfrm>
          <a:off x="0" y="1424339"/>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dirty="0"/>
            <a:t>Převoz manželky při narození dítěte, </a:t>
          </a:r>
          <a:r>
            <a:rPr lang="cs-CZ" sz="1700" b="1" i="0" kern="1200" dirty="0"/>
            <a:t>účast při porodu</a:t>
          </a:r>
        </a:p>
      </dsp:txBody>
      <dsp:txXfrm>
        <a:off x="19419" y="1443758"/>
        <a:ext cx="10714362" cy="358962"/>
      </dsp:txXfrm>
    </dsp:sp>
    <dsp:sp modelId="{32BAA2EC-70FE-4BEE-9832-91D917D79BD2}">
      <dsp:nvSpPr>
        <dsp:cNvPr id="0" name=""/>
        <dsp:cNvSpPr/>
      </dsp:nvSpPr>
      <dsp:spPr>
        <a:xfrm>
          <a:off x="0" y="1871099"/>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Úmrtí manžela, dítěte,</a:t>
          </a:r>
          <a:endParaRPr lang="cs-CZ" sz="1700" kern="1200"/>
        </a:p>
      </dsp:txBody>
      <dsp:txXfrm>
        <a:off x="19419" y="1890518"/>
        <a:ext cx="10714362" cy="358962"/>
      </dsp:txXfrm>
    </dsp:sp>
    <dsp:sp modelId="{81FAB2D6-FC43-465D-BE04-8865ADB4004E}">
      <dsp:nvSpPr>
        <dsp:cNvPr id="0" name=""/>
        <dsp:cNvSpPr/>
      </dsp:nvSpPr>
      <dsp:spPr>
        <a:xfrm>
          <a:off x="0" y="2317858"/>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Pohřeb kolegy</a:t>
          </a:r>
          <a:endParaRPr lang="cs-CZ" sz="1700" kern="1200"/>
        </a:p>
      </dsp:txBody>
      <dsp:txXfrm>
        <a:off x="19419" y="2337277"/>
        <a:ext cx="10714362" cy="358962"/>
      </dsp:txXfrm>
    </dsp:sp>
    <dsp:sp modelId="{87D866CF-48CC-4AA8-B0DA-433D5DFB9CE1}">
      <dsp:nvSpPr>
        <dsp:cNvPr id="0" name=""/>
        <dsp:cNvSpPr/>
      </dsp:nvSpPr>
      <dsp:spPr>
        <a:xfrm>
          <a:off x="0" y="2764618"/>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Doprovod rodinného příslušníka do zdrav. zařízení (někdy s náhradou, někdy bez náhrady)</a:t>
          </a:r>
          <a:endParaRPr lang="cs-CZ" sz="1700" kern="1200"/>
        </a:p>
      </dsp:txBody>
      <dsp:txXfrm>
        <a:off x="19419" y="2784037"/>
        <a:ext cx="10714362" cy="358962"/>
      </dsp:txXfrm>
    </dsp:sp>
    <dsp:sp modelId="{DA316040-6398-4CD3-944F-C8BA5981691C}">
      <dsp:nvSpPr>
        <dsp:cNvPr id="0" name=""/>
        <dsp:cNvSpPr/>
      </dsp:nvSpPr>
      <dsp:spPr>
        <a:xfrm>
          <a:off x="0" y="3211378"/>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Přestěhování</a:t>
          </a:r>
          <a:endParaRPr lang="cs-CZ" sz="1700" kern="1200"/>
        </a:p>
      </dsp:txBody>
      <dsp:txXfrm>
        <a:off x="19419" y="3230797"/>
        <a:ext cx="10714362" cy="358962"/>
      </dsp:txXfrm>
    </dsp:sp>
    <dsp:sp modelId="{0C7E8C25-E10A-4DD3-BD75-78A358238737}">
      <dsp:nvSpPr>
        <dsp:cNvPr id="0" name=""/>
        <dsp:cNvSpPr/>
      </dsp:nvSpPr>
      <dsp:spPr>
        <a:xfrm>
          <a:off x="0" y="3658138"/>
          <a:ext cx="10753200" cy="397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1" kern="1200"/>
            <a:t>Vyhledání nového zaměstnání</a:t>
          </a:r>
          <a:endParaRPr lang="cs-CZ" sz="1700" kern="1200"/>
        </a:p>
      </dsp:txBody>
      <dsp:txXfrm>
        <a:off x="19419" y="3677557"/>
        <a:ext cx="10714362" cy="358962"/>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881D05-88C7-40C5-B642-D070DC816E9E}">
      <dsp:nvSpPr>
        <dsp:cNvPr id="0" name=""/>
        <dsp:cNvSpPr/>
      </dsp:nvSpPr>
      <dsp:spPr>
        <a:xfrm>
          <a:off x="0" y="14578"/>
          <a:ext cx="10753200" cy="20007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cs-CZ" sz="3800" b="0" kern="1200"/>
            <a:t>Sjednává se ve smlouvě nebo ji zaměstnavatel stanoví vnitřním předpisem anebo určuje mzdovým výměrem</a:t>
          </a:r>
          <a:endParaRPr lang="cs-CZ" sz="3800" kern="1200"/>
        </a:p>
      </dsp:txBody>
      <dsp:txXfrm>
        <a:off x="97666" y="112244"/>
        <a:ext cx="10557868" cy="1805368"/>
      </dsp:txXfrm>
    </dsp:sp>
    <dsp:sp modelId="{674E8F60-D6A3-4C72-A837-4659C59E416A}">
      <dsp:nvSpPr>
        <dsp:cNvPr id="0" name=""/>
        <dsp:cNvSpPr/>
      </dsp:nvSpPr>
      <dsp:spPr>
        <a:xfrm>
          <a:off x="0" y="2124718"/>
          <a:ext cx="10753200" cy="20007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cs-CZ" sz="3800" b="0" kern="1200"/>
            <a:t>Mzda musí být sjednána, stanovena nebo určena před začátkem výkonu práce</a:t>
          </a:r>
          <a:endParaRPr lang="cs-CZ" sz="3800" kern="1200"/>
        </a:p>
      </dsp:txBody>
      <dsp:txXfrm>
        <a:off x="97666" y="2222384"/>
        <a:ext cx="10557868" cy="1805368"/>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6C4A2-EF18-4BF2-827F-585B29487A2C}">
      <dsp:nvSpPr>
        <dsp:cNvPr id="0" name=""/>
        <dsp:cNvSpPr/>
      </dsp:nvSpPr>
      <dsp:spPr>
        <a:xfrm>
          <a:off x="0" y="285028"/>
          <a:ext cx="10753200" cy="17374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Plat určuje zaměstnanci zaměstnavatel, a to podle tohoto zákoníku práce, nařízení vlády a v jejich mezích podle kolektivní smlouvy, popřípadě vnitřního předpisu. </a:t>
          </a:r>
          <a:endParaRPr lang="cs-CZ" sz="3300" kern="1200"/>
        </a:p>
      </dsp:txBody>
      <dsp:txXfrm>
        <a:off x="84815" y="369843"/>
        <a:ext cx="10583570" cy="1567820"/>
      </dsp:txXfrm>
    </dsp:sp>
    <dsp:sp modelId="{00F5DD20-0E4C-46BA-9911-EA64942DB377}">
      <dsp:nvSpPr>
        <dsp:cNvPr id="0" name=""/>
        <dsp:cNvSpPr/>
      </dsp:nvSpPr>
      <dsp:spPr>
        <a:xfrm>
          <a:off x="0" y="2117519"/>
          <a:ext cx="10753200" cy="17374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cs-CZ" sz="3300" b="0" kern="1200"/>
            <a:t>Plat není možné určit jiným způsobem v jiném složení a jiné výši, než stanoví tento zákoník práce a právní předpisy vydané k jeho provedení</a:t>
          </a:r>
          <a:endParaRPr lang="cs-CZ" sz="3300" kern="1200"/>
        </a:p>
      </dsp:txBody>
      <dsp:txXfrm>
        <a:off x="84815" y="2202334"/>
        <a:ext cx="10583570" cy="1567820"/>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68C5B-C5C3-4B05-A859-08DA76DCDE6E}">
      <dsp:nvSpPr>
        <dsp:cNvPr id="0" name=""/>
        <dsp:cNvSpPr/>
      </dsp:nvSpPr>
      <dsp:spPr>
        <a:xfrm>
          <a:off x="0" y="7170"/>
          <a:ext cx="10753200" cy="13272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Zaměstnanci přísluší platový tarif stanovený pro platovou třídu a platový stupeň, do kterých je zařazen</a:t>
          </a:r>
          <a:endParaRPr lang="cs-CZ" sz="2500" kern="1200"/>
        </a:p>
      </dsp:txBody>
      <dsp:txXfrm>
        <a:off x="64789" y="71959"/>
        <a:ext cx="10623622" cy="1197640"/>
      </dsp:txXfrm>
    </dsp:sp>
    <dsp:sp modelId="{611D63DD-8174-4D22-8964-A8648FC59574}">
      <dsp:nvSpPr>
        <dsp:cNvPr id="0" name=""/>
        <dsp:cNvSpPr/>
      </dsp:nvSpPr>
      <dsp:spPr>
        <a:xfrm>
          <a:off x="0" y="1406389"/>
          <a:ext cx="10753200" cy="13272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Zaměstnavatel zařadí zaměstnance do platové třídy podle druhu práce sjednaného v pracovní smlouvě a v jeho mezích na něm požadovaných nejnáročnějších prací</a:t>
          </a:r>
          <a:endParaRPr lang="cs-CZ" sz="2500" kern="1200"/>
        </a:p>
      </dsp:txBody>
      <dsp:txXfrm>
        <a:off x="64789" y="1471178"/>
        <a:ext cx="10623622" cy="1197640"/>
      </dsp:txXfrm>
    </dsp:sp>
    <dsp:sp modelId="{CCBDB38B-6910-4E5B-8EB0-DE83E4E3C82D}">
      <dsp:nvSpPr>
        <dsp:cNvPr id="0" name=""/>
        <dsp:cNvSpPr/>
      </dsp:nvSpPr>
      <dsp:spPr>
        <a:xfrm>
          <a:off x="0" y="2805608"/>
          <a:ext cx="10753200" cy="13272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Zaměstnavatel zařadí zaměstnance do platového stupně podle doby dosažené praxe,</a:t>
          </a:r>
          <a:endParaRPr lang="cs-CZ" sz="2500" kern="1200"/>
        </a:p>
      </dsp:txBody>
      <dsp:txXfrm>
        <a:off x="64789" y="2870397"/>
        <a:ext cx="10623622" cy="1197640"/>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4B9D5-2373-4F08-B638-9ACC858674B4}">
      <dsp:nvSpPr>
        <dsp:cNvPr id="0" name=""/>
        <dsp:cNvSpPr/>
      </dsp:nvSpPr>
      <dsp:spPr>
        <a:xfrm rot="5400000">
          <a:off x="6778504" y="-2771912"/>
          <a:ext cx="1067343"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cs-CZ" sz="1800" b="0" kern="1200"/>
            <a:t>Průměrná mzda/plat plus 25 %</a:t>
          </a:r>
          <a:endParaRPr lang="cs-CZ" sz="1800" kern="1200"/>
        </a:p>
        <a:p>
          <a:pPr marL="171450" lvl="1" indent="-171450" algn="l" defTabSz="800100">
            <a:lnSpc>
              <a:spcPct val="90000"/>
            </a:lnSpc>
            <a:spcBef>
              <a:spcPct val="0"/>
            </a:spcBef>
            <a:spcAft>
              <a:spcPct val="15000"/>
            </a:spcAft>
            <a:buChar char="•"/>
          </a:pPr>
          <a:r>
            <a:rPr lang="cs-CZ" sz="1800" b="0" kern="1200"/>
            <a:t>Alternativně náhradní volno</a:t>
          </a:r>
          <a:endParaRPr lang="cs-CZ" sz="1800" kern="1200"/>
        </a:p>
        <a:p>
          <a:pPr marL="171450" lvl="1" indent="-171450" algn="l" defTabSz="800100">
            <a:lnSpc>
              <a:spcPct val="90000"/>
            </a:lnSpc>
            <a:spcBef>
              <a:spcPct val="0"/>
            </a:spcBef>
            <a:spcAft>
              <a:spcPct val="15000"/>
            </a:spcAft>
            <a:buChar char="•"/>
          </a:pPr>
          <a:r>
            <a:rPr lang="cs-CZ" sz="1800" b="0" kern="1200"/>
            <a:t>Lze mzdu sjednat s přihlédnutím k práci přesčas – poté už nenáleží příplatek</a:t>
          </a:r>
          <a:endParaRPr lang="cs-CZ" sz="1800" kern="1200"/>
        </a:p>
      </dsp:txBody>
      <dsp:txXfrm rot="-5400000">
        <a:off x="3871152" y="187543"/>
        <a:ext cx="6829945" cy="963137"/>
      </dsp:txXfrm>
    </dsp:sp>
    <dsp:sp modelId="{6F8ACC89-349E-4977-9CA4-2A5EB6D53911}">
      <dsp:nvSpPr>
        <dsp:cNvPr id="0" name=""/>
        <dsp:cNvSpPr/>
      </dsp:nvSpPr>
      <dsp:spPr>
        <a:xfrm>
          <a:off x="0" y="2021"/>
          <a:ext cx="3871152" cy="13341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cs-CZ" sz="4600" b="1" kern="1200" dirty="0"/>
            <a:t>Přesčas</a:t>
          </a:r>
          <a:r>
            <a:rPr lang="cs-CZ" sz="4600" b="0" kern="1200" dirty="0"/>
            <a:t> </a:t>
          </a:r>
          <a:endParaRPr lang="cs-CZ" sz="4600" kern="1200" dirty="0"/>
        </a:p>
      </dsp:txBody>
      <dsp:txXfrm>
        <a:off x="65129" y="67150"/>
        <a:ext cx="3740894" cy="1203921"/>
      </dsp:txXfrm>
    </dsp:sp>
    <dsp:sp modelId="{B805A7AD-7DB6-4161-9FEF-D88BE5DD1994}">
      <dsp:nvSpPr>
        <dsp:cNvPr id="0" name=""/>
        <dsp:cNvSpPr/>
      </dsp:nvSpPr>
      <dsp:spPr>
        <a:xfrm rot="5400000">
          <a:off x="6778504" y="-1371025"/>
          <a:ext cx="1067343"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cs-CZ" sz="2000" b="0" kern="1200" dirty="0"/>
            <a:t>Náhradní volno nebo obvyklá mzda navíc – tj. 100 % příplatek</a:t>
          </a:r>
          <a:endParaRPr lang="cs-CZ" sz="2000" kern="1200" dirty="0"/>
        </a:p>
      </dsp:txBody>
      <dsp:txXfrm rot="-5400000">
        <a:off x="3871152" y="1588430"/>
        <a:ext cx="6829945" cy="963137"/>
      </dsp:txXfrm>
    </dsp:sp>
    <dsp:sp modelId="{EA63F05E-8163-4319-BD70-559B24F17767}">
      <dsp:nvSpPr>
        <dsp:cNvPr id="0" name=""/>
        <dsp:cNvSpPr/>
      </dsp:nvSpPr>
      <dsp:spPr>
        <a:xfrm>
          <a:off x="0" y="1402909"/>
          <a:ext cx="3871152" cy="13341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cs-CZ" sz="4600" b="1" kern="1200" dirty="0"/>
            <a:t>Svátek</a:t>
          </a:r>
        </a:p>
      </dsp:txBody>
      <dsp:txXfrm>
        <a:off x="65129" y="1468038"/>
        <a:ext cx="3740894" cy="1203921"/>
      </dsp:txXfrm>
    </dsp:sp>
    <dsp:sp modelId="{A3D61889-DF67-4AAE-995F-4AF4DCD57636}">
      <dsp:nvSpPr>
        <dsp:cNvPr id="0" name=""/>
        <dsp:cNvSpPr/>
      </dsp:nvSpPr>
      <dsp:spPr>
        <a:xfrm rot="5400000">
          <a:off x="6778504" y="29862"/>
          <a:ext cx="1067343"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cs-CZ" sz="2000" b="0" kern="1200" dirty="0"/>
            <a:t>příplatek nejméně ve výši 10 % průměrného výdělku</a:t>
          </a:r>
          <a:endParaRPr lang="cs-CZ" sz="2000" kern="1200" dirty="0"/>
        </a:p>
      </dsp:txBody>
      <dsp:txXfrm rot="-5400000">
        <a:off x="3871152" y="2989318"/>
        <a:ext cx="6829945" cy="963137"/>
      </dsp:txXfrm>
    </dsp:sp>
    <dsp:sp modelId="{EB959846-3798-4983-AAAC-EF45F85EBE86}">
      <dsp:nvSpPr>
        <dsp:cNvPr id="0" name=""/>
        <dsp:cNvSpPr/>
      </dsp:nvSpPr>
      <dsp:spPr>
        <a:xfrm>
          <a:off x="0" y="2803797"/>
          <a:ext cx="3871152" cy="13341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cs-CZ" sz="4600" b="1" kern="1200" dirty="0"/>
            <a:t>Noční</a:t>
          </a:r>
          <a:r>
            <a:rPr lang="cs-CZ" sz="4600" b="0" kern="1200" dirty="0"/>
            <a:t> </a:t>
          </a:r>
          <a:r>
            <a:rPr lang="cs-CZ" sz="4600" b="1" kern="1200" dirty="0"/>
            <a:t>práce</a:t>
          </a:r>
        </a:p>
      </dsp:txBody>
      <dsp:txXfrm>
        <a:off x="65129" y="2868926"/>
        <a:ext cx="3740894" cy="1203921"/>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602BC0-F952-4F83-B2BA-4A879FEAB38E}">
      <dsp:nvSpPr>
        <dsp:cNvPr id="0" name=""/>
        <dsp:cNvSpPr/>
      </dsp:nvSpPr>
      <dsp:spPr>
        <a:xfrm rot="5400000">
          <a:off x="6504391" y="-2431242"/>
          <a:ext cx="1615569"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cs-CZ" sz="3300" b="0" kern="1200" dirty="0"/>
            <a:t>Příplatek nejméně 10 procent min. mzdy</a:t>
          </a:r>
          <a:endParaRPr lang="cs-CZ" sz="3300" kern="1200" dirty="0"/>
        </a:p>
      </dsp:txBody>
      <dsp:txXfrm rot="-5400000">
        <a:off x="3871152" y="280863"/>
        <a:ext cx="6803182" cy="1457837"/>
      </dsp:txXfrm>
    </dsp:sp>
    <dsp:sp modelId="{D25A527E-9F34-4F01-9A96-545391796352}">
      <dsp:nvSpPr>
        <dsp:cNvPr id="0" name=""/>
        <dsp:cNvSpPr/>
      </dsp:nvSpPr>
      <dsp:spPr>
        <a:xfrm>
          <a:off x="0" y="50"/>
          <a:ext cx="3871152" cy="201946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cs-CZ" sz="3200" b="1" kern="1200" dirty="0"/>
            <a:t>P</a:t>
          </a:r>
          <a:r>
            <a:rPr lang="pt-BR" sz="3200" b="1" kern="1200" dirty="0"/>
            <a:t>rác</a:t>
          </a:r>
          <a:r>
            <a:rPr lang="cs-CZ" sz="3200" b="1" kern="1200" dirty="0"/>
            <a:t>e</a:t>
          </a:r>
          <a:r>
            <a:rPr lang="pt-BR" sz="3200" b="1" kern="1200" dirty="0"/>
            <a:t> ve ztíženém pracovním prostředí</a:t>
          </a:r>
          <a:endParaRPr lang="cs-CZ" sz="3200" kern="1200" dirty="0"/>
        </a:p>
      </dsp:txBody>
      <dsp:txXfrm>
        <a:off x="98582" y="98632"/>
        <a:ext cx="3673988" cy="1822297"/>
      </dsp:txXfrm>
    </dsp:sp>
    <dsp:sp modelId="{01EA9AED-6AB3-4DE4-920B-E1CA7E44763E}">
      <dsp:nvSpPr>
        <dsp:cNvPr id="0" name=""/>
        <dsp:cNvSpPr/>
      </dsp:nvSpPr>
      <dsp:spPr>
        <a:xfrm rot="5400000">
          <a:off x="6504391" y="-310807"/>
          <a:ext cx="1615569"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cs-CZ" sz="3300" b="0" kern="1200" dirty="0"/>
            <a:t>Dosažená mzda a příplatek nejméně ve výši 10 % průměrného výdělku</a:t>
          </a:r>
          <a:endParaRPr lang="cs-CZ" sz="3300" kern="1200" dirty="0"/>
        </a:p>
      </dsp:txBody>
      <dsp:txXfrm rot="-5400000">
        <a:off x="3871152" y="2401298"/>
        <a:ext cx="6803182" cy="1457837"/>
      </dsp:txXfrm>
    </dsp:sp>
    <dsp:sp modelId="{CBC92B1E-180F-4F44-B7B3-AF83D3EA7F9B}">
      <dsp:nvSpPr>
        <dsp:cNvPr id="0" name=""/>
        <dsp:cNvSpPr/>
      </dsp:nvSpPr>
      <dsp:spPr>
        <a:xfrm>
          <a:off x="0" y="2120485"/>
          <a:ext cx="3871152" cy="201946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pl-PL" sz="3200" b="1" kern="1200" dirty="0"/>
            <a:t>Práce v sobotu a v neděli</a:t>
          </a:r>
          <a:endParaRPr lang="cs-CZ" sz="3200" kern="1200" dirty="0"/>
        </a:p>
      </dsp:txBody>
      <dsp:txXfrm>
        <a:off x="98582" y="2219067"/>
        <a:ext cx="3673988" cy="1822297"/>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C59CD-7A7E-47C8-90C8-DFC05B54BC95}">
      <dsp:nvSpPr>
        <dsp:cNvPr id="0" name=""/>
        <dsp:cNvSpPr/>
      </dsp:nvSpPr>
      <dsp:spPr>
        <a:xfrm rot="5400000">
          <a:off x="5656176" y="-1371025"/>
          <a:ext cx="3311998" cy="688204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85750" lvl="1" indent="-285750" algn="l" defTabSz="1733550">
            <a:lnSpc>
              <a:spcPct val="90000"/>
            </a:lnSpc>
            <a:spcBef>
              <a:spcPct val="0"/>
            </a:spcBef>
            <a:spcAft>
              <a:spcPct val="15000"/>
            </a:spcAft>
            <a:buChar char="•"/>
          </a:pPr>
          <a:r>
            <a:rPr lang="cs-CZ" sz="3900" b="0" kern="1200" dirty="0"/>
            <a:t>Jízdní výdaje</a:t>
          </a:r>
          <a:endParaRPr lang="cs-CZ" sz="3900" kern="1200" dirty="0"/>
        </a:p>
        <a:p>
          <a:pPr marL="285750" lvl="1" indent="-285750" algn="l" defTabSz="1733550">
            <a:lnSpc>
              <a:spcPct val="90000"/>
            </a:lnSpc>
            <a:spcBef>
              <a:spcPct val="0"/>
            </a:spcBef>
            <a:spcAft>
              <a:spcPct val="15000"/>
            </a:spcAft>
            <a:buChar char="•"/>
          </a:pPr>
          <a:r>
            <a:rPr lang="cs-CZ" sz="3900" b="0" kern="1200" dirty="0"/>
            <a:t>Stravné (ve výši stanovené vyhláškou)</a:t>
          </a:r>
          <a:endParaRPr lang="cs-CZ" sz="3900" kern="1200" dirty="0"/>
        </a:p>
        <a:p>
          <a:pPr marL="285750" lvl="1" indent="-285750" algn="l" defTabSz="1733550">
            <a:lnSpc>
              <a:spcPct val="90000"/>
            </a:lnSpc>
            <a:spcBef>
              <a:spcPct val="0"/>
            </a:spcBef>
            <a:spcAft>
              <a:spcPct val="15000"/>
            </a:spcAft>
            <a:buChar char="•"/>
          </a:pPr>
          <a:r>
            <a:rPr lang="cs-CZ" sz="3900" b="0" kern="1200" dirty="0"/>
            <a:t>Výdaje za ubytování</a:t>
          </a:r>
          <a:endParaRPr lang="cs-CZ" sz="3900" kern="1200" dirty="0"/>
        </a:p>
        <a:p>
          <a:pPr marL="285750" lvl="1" indent="-285750" algn="l" defTabSz="1733550">
            <a:lnSpc>
              <a:spcPct val="90000"/>
            </a:lnSpc>
            <a:spcBef>
              <a:spcPct val="0"/>
            </a:spcBef>
            <a:spcAft>
              <a:spcPct val="15000"/>
            </a:spcAft>
            <a:buChar char="•"/>
          </a:pPr>
          <a:r>
            <a:rPr lang="cs-CZ" sz="3900" b="0" kern="1200"/>
            <a:t>Nutné vedlejší výdaje</a:t>
          </a:r>
          <a:endParaRPr lang="cs-CZ" sz="3900" kern="1200"/>
        </a:p>
      </dsp:txBody>
      <dsp:txXfrm rot="-5400000">
        <a:off x="3871151" y="575678"/>
        <a:ext cx="6720370" cy="2988642"/>
      </dsp:txXfrm>
    </dsp:sp>
    <dsp:sp modelId="{8B7A084C-0026-4D30-8DE6-7FB5B97DF562}">
      <dsp:nvSpPr>
        <dsp:cNvPr id="0" name=""/>
        <dsp:cNvSpPr/>
      </dsp:nvSpPr>
      <dsp:spPr>
        <a:xfrm>
          <a:off x="0" y="0"/>
          <a:ext cx="3871152" cy="413999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cs-CZ" sz="3600" b="1" kern="1200" dirty="0"/>
            <a:t>Zaměstnavatel v rámci pracovní cesty hradí zaměstnanci, vedle mzdy/platu</a:t>
          </a:r>
        </a:p>
      </dsp:txBody>
      <dsp:txXfrm>
        <a:off x="188974" y="188974"/>
        <a:ext cx="3493204" cy="3762050"/>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487F4-F41D-4BA6-9CDA-674BE2782871}">
      <dsp:nvSpPr>
        <dsp:cNvPr id="0" name=""/>
        <dsp:cNvSpPr/>
      </dsp:nvSpPr>
      <dsp:spPr>
        <a:xfrm>
          <a:off x="0" y="23623"/>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Splatné po vykonání práce, a to nejpozději v kalendářním měsíci následujícím po měsíci, ve kterém vzniklo zaměstnanci právo na mzdu nebo plat nebo některou jejich složku</a:t>
          </a:r>
          <a:endParaRPr lang="cs-CZ" sz="2500" kern="1200" dirty="0"/>
        </a:p>
      </dsp:txBody>
      <dsp:txXfrm>
        <a:off x="64254" y="87877"/>
        <a:ext cx="10624692" cy="1187742"/>
      </dsp:txXfrm>
    </dsp:sp>
    <dsp:sp modelId="{24F7F222-8C9F-4B24-B822-963D6EB84303}">
      <dsp:nvSpPr>
        <dsp:cNvPr id="0" name=""/>
        <dsp:cNvSpPr/>
      </dsp:nvSpPr>
      <dsp:spPr>
        <a:xfrm>
          <a:off x="0" y="1411873"/>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Zaměstnavatel povinen zaměstnanci vyplácet v zákonných penězích</a:t>
          </a:r>
          <a:endParaRPr lang="cs-CZ" sz="2500" kern="1200" dirty="0"/>
        </a:p>
      </dsp:txBody>
      <dsp:txXfrm>
        <a:off x="64254" y="1476127"/>
        <a:ext cx="10624692" cy="1187742"/>
      </dsp:txXfrm>
    </dsp:sp>
    <dsp:sp modelId="{D35C4B6B-E56C-43FF-8135-D185DBA49EB5}">
      <dsp:nvSpPr>
        <dsp:cNvPr id="0" name=""/>
        <dsp:cNvSpPr/>
      </dsp:nvSpPr>
      <dsp:spPr>
        <a:xfrm>
          <a:off x="0" y="2800124"/>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dirty="0"/>
            <a:t>Mzda nebo plat se zaokrouhlují na celé koruny směrem nahoru</a:t>
          </a:r>
          <a:endParaRPr lang="cs-CZ" sz="2500" kern="1200" dirty="0"/>
        </a:p>
      </dsp:txBody>
      <dsp:txXfrm>
        <a:off x="64254" y="2864378"/>
        <a:ext cx="10624692" cy="1187742"/>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89C70-C04A-4DE2-A094-D455F84CF181}">
      <dsp:nvSpPr>
        <dsp:cNvPr id="0" name=""/>
        <dsp:cNvSpPr/>
      </dsp:nvSpPr>
      <dsp:spPr>
        <a:xfrm>
          <a:off x="0" y="52760"/>
          <a:ext cx="10753200" cy="15607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Zaměstnanec je </a:t>
          </a:r>
          <a:r>
            <a:rPr lang="cs-CZ" sz="2300" b="1" kern="1200"/>
            <a:t>povinen počínat si tak, aby nedocházelo k majetkové škodě</a:t>
          </a:r>
          <a:r>
            <a:rPr lang="cs-CZ" sz="2300" b="0" kern="1200"/>
            <a:t>, nemajetkové újmě ani k bezdůvodnému obohacení. Hrozí-li škoda nebo nemajetková újma, je povinen na ni upozornit nadřízeného vedoucího zaměstnance. </a:t>
          </a:r>
          <a:endParaRPr lang="cs-CZ" sz="2300" kern="1200"/>
        </a:p>
      </dsp:txBody>
      <dsp:txXfrm>
        <a:off x="76191" y="128951"/>
        <a:ext cx="10600818" cy="1408398"/>
      </dsp:txXfrm>
    </dsp:sp>
    <dsp:sp modelId="{7100DBB6-49D3-4375-8B16-5A1143215C9F}">
      <dsp:nvSpPr>
        <dsp:cNvPr id="0" name=""/>
        <dsp:cNvSpPr/>
      </dsp:nvSpPr>
      <dsp:spPr>
        <a:xfrm>
          <a:off x="0" y="1679781"/>
          <a:ext cx="10753200" cy="15607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Je-li k odvrácení škody hrozící zaměstnavateli neodkladně třeba zákroku, je </a:t>
          </a:r>
          <a:r>
            <a:rPr lang="cs-CZ" sz="2300" b="1" kern="1200"/>
            <a:t>zaměstnanec povinen zakročit</a:t>
          </a:r>
          <a:r>
            <a:rPr lang="cs-CZ" sz="2300" b="0" kern="1200"/>
            <a:t>; nemusí tak učinit, brání-li mu v tom důležitá okolnost nebo jestliže by tím vystavil vážnému ohrožení sebe nebo ostatní zaměstnance, popřípadě osoby blízké. </a:t>
          </a:r>
          <a:endParaRPr lang="cs-CZ" sz="2300" kern="1200"/>
        </a:p>
      </dsp:txBody>
      <dsp:txXfrm>
        <a:off x="76191" y="1755972"/>
        <a:ext cx="10600818" cy="1408398"/>
      </dsp:txXfrm>
    </dsp:sp>
    <dsp:sp modelId="{6947DB76-D1C9-4980-B1CB-A02B24F66975}">
      <dsp:nvSpPr>
        <dsp:cNvPr id="0" name=""/>
        <dsp:cNvSpPr/>
      </dsp:nvSpPr>
      <dsp:spPr>
        <a:xfrm>
          <a:off x="0" y="3306801"/>
          <a:ext cx="10753200" cy="15607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a:t>Zjistí-li zaměstnanec, že nemá vytvořeny potřebné pracovní podmínky, je povinen oznámit tuto skutečnost nadřízenému vedoucímu zaměstnanci. </a:t>
          </a:r>
          <a:endParaRPr lang="cs-CZ" sz="2300" kern="1200"/>
        </a:p>
      </dsp:txBody>
      <dsp:txXfrm>
        <a:off x="76191" y="3382992"/>
        <a:ext cx="10600818" cy="1408398"/>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4AEC7-EC7D-4345-97E6-4DBDD42CA972}">
      <dsp:nvSpPr>
        <dsp:cNvPr id="0" name=""/>
        <dsp:cNvSpPr/>
      </dsp:nvSpPr>
      <dsp:spPr>
        <a:xfrm>
          <a:off x="0" y="611780"/>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Zaměstnanec je povinen nahradit zaměstnavateli škodu, kterou mu způsobil </a:t>
          </a:r>
          <a:r>
            <a:rPr lang="cs-CZ" sz="2500" b="1" kern="1200"/>
            <a:t>zaviněným</a:t>
          </a:r>
          <a:r>
            <a:rPr lang="cs-CZ" sz="2500" b="0" kern="1200"/>
            <a:t> porušením povinností </a:t>
          </a:r>
          <a:r>
            <a:rPr lang="cs-CZ" sz="2500" b="1" kern="1200"/>
            <a:t>při plnění pracovních úkolů</a:t>
          </a:r>
          <a:r>
            <a:rPr lang="cs-CZ" sz="2500" b="0" u="sng" kern="1200"/>
            <a:t> </a:t>
          </a:r>
          <a:r>
            <a:rPr lang="cs-CZ" sz="2500" b="0" kern="1200"/>
            <a:t>nebo v přímé souvislosti s ním. </a:t>
          </a:r>
          <a:endParaRPr lang="cs-CZ" sz="2500" kern="1200"/>
        </a:p>
      </dsp:txBody>
      <dsp:txXfrm>
        <a:off x="64254" y="676034"/>
        <a:ext cx="10624692" cy="1187742"/>
      </dsp:txXfrm>
    </dsp:sp>
    <dsp:sp modelId="{705B6D28-30D5-4B18-9A91-0AFA91666524}">
      <dsp:nvSpPr>
        <dsp:cNvPr id="0" name=""/>
        <dsp:cNvSpPr/>
      </dsp:nvSpPr>
      <dsp:spPr>
        <a:xfrm>
          <a:off x="0" y="2000030"/>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0" kern="1200"/>
            <a:t>Byla-li škoda způsobena také porušením povinností ze strany zaměstnavatele, povinnost zaměstnance nahradit škodu se poměrně omezí. </a:t>
          </a:r>
          <a:endParaRPr lang="cs-CZ" sz="2500" kern="1200"/>
        </a:p>
      </dsp:txBody>
      <dsp:txXfrm>
        <a:off x="64254" y="2064284"/>
        <a:ext cx="10624692" cy="1187742"/>
      </dsp:txXfrm>
    </dsp:sp>
    <dsp:sp modelId="{491542EE-CC15-438E-BD74-5B0EEE976835}">
      <dsp:nvSpPr>
        <dsp:cNvPr id="0" name=""/>
        <dsp:cNvSpPr/>
      </dsp:nvSpPr>
      <dsp:spPr>
        <a:xfrm>
          <a:off x="0" y="3388280"/>
          <a:ext cx="10753200" cy="131625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cs-CZ" sz="2500" b="1" kern="1200"/>
            <a:t>Zaměstnavatel je povinen prokázat zavinění zaměstnance</a:t>
          </a:r>
          <a:r>
            <a:rPr lang="cs-CZ" sz="2500" b="0" kern="1200"/>
            <a:t>, s výjimkou případů vzniku škody na svěřených hodnotách, které je zaměstnanec povinen vyúčtovat a škody vzniklou ztrátou svěřených věcí.</a:t>
          </a:r>
          <a:endParaRPr lang="cs-CZ" sz="2500" kern="1200"/>
        </a:p>
      </dsp:txBody>
      <dsp:txXfrm>
        <a:off x="64254" y="3452534"/>
        <a:ext cx="10624692" cy="11877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56C8A-EDA2-4807-B789-7E4D60567E65}">
      <dsp:nvSpPr>
        <dsp:cNvPr id="0" name=""/>
        <dsp:cNvSpPr/>
      </dsp:nvSpPr>
      <dsp:spPr>
        <a:xfrm>
          <a:off x="0" y="29947"/>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Zkušební doba </a:t>
          </a:r>
          <a:r>
            <a:rPr lang="cs-CZ" sz="2200" b="1" kern="1200" dirty="0"/>
            <a:t>může</a:t>
          </a:r>
          <a:r>
            <a:rPr lang="cs-CZ" sz="2200" b="0" kern="1200" dirty="0"/>
            <a:t> být sjednána na dobu</a:t>
          </a:r>
          <a:endParaRPr lang="cs-CZ" sz="2200" kern="1200" dirty="0"/>
        </a:p>
      </dsp:txBody>
      <dsp:txXfrm>
        <a:off x="25130" y="55077"/>
        <a:ext cx="10702940" cy="464540"/>
      </dsp:txXfrm>
    </dsp:sp>
    <dsp:sp modelId="{66E68DFA-C7A2-48F2-8A68-16D4FCB20FDD}">
      <dsp:nvSpPr>
        <dsp:cNvPr id="0" name=""/>
        <dsp:cNvSpPr/>
      </dsp:nvSpPr>
      <dsp:spPr>
        <a:xfrm>
          <a:off x="0" y="544747"/>
          <a:ext cx="10753200" cy="55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b="0" kern="1200" dirty="0"/>
            <a:t>3 měsíců po sobě jdoucí ode dne vzniku pracovního poměru,</a:t>
          </a:r>
          <a:endParaRPr lang="cs-CZ" sz="1700" kern="1200" dirty="0"/>
        </a:p>
        <a:p>
          <a:pPr marL="171450" lvl="1" indent="-171450" algn="l" defTabSz="755650">
            <a:lnSpc>
              <a:spcPct val="90000"/>
            </a:lnSpc>
            <a:spcBef>
              <a:spcPct val="0"/>
            </a:spcBef>
            <a:spcAft>
              <a:spcPct val="20000"/>
            </a:spcAft>
            <a:buChar char="•"/>
          </a:pPr>
          <a:r>
            <a:rPr lang="cs-CZ" sz="1700" b="0" kern="1200" dirty="0"/>
            <a:t>6 měsíců po sobě jdoucích ode dne vzniku pracovního poměru u vedoucího zaměstnance.</a:t>
          </a:r>
          <a:endParaRPr lang="cs-CZ" sz="1700" kern="1200" dirty="0"/>
        </a:p>
      </dsp:txBody>
      <dsp:txXfrm>
        <a:off x="0" y="544747"/>
        <a:ext cx="10753200" cy="557865"/>
      </dsp:txXfrm>
    </dsp:sp>
    <dsp:sp modelId="{C1B0DD17-68E4-497A-AD37-7DA4A33060C5}">
      <dsp:nvSpPr>
        <dsp:cNvPr id="0" name=""/>
        <dsp:cNvSpPr/>
      </dsp:nvSpPr>
      <dsp:spPr>
        <a:xfrm>
          <a:off x="0" y="110261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možné sjednat rovněž v souvislosti se jmenováním na vedoucí pracovní místo </a:t>
          </a:r>
          <a:endParaRPr lang="cs-CZ" sz="2200" kern="1200"/>
        </a:p>
      </dsp:txBody>
      <dsp:txXfrm>
        <a:off x="25130" y="1127742"/>
        <a:ext cx="10702940" cy="464540"/>
      </dsp:txXfrm>
    </dsp:sp>
    <dsp:sp modelId="{26A06947-04CE-48E5-AD2C-9E4D3C544AD6}">
      <dsp:nvSpPr>
        <dsp:cNvPr id="0" name=""/>
        <dsp:cNvSpPr/>
      </dsp:nvSpPr>
      <dsp:spPr>
        <a:xfrm>
          <a:off x="0" y="168077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sjednat </a:t>
          </a:r>
          <a:r>
            <a:rPr lang="cs-CZ" sz="2200" b="1" u="sng" kern="1200"/>
            <a:t>nejpozději</a:t>
          </a:r>
          <a:r>
            <a:rPr lang="cs-CZ" sz="2200" b="0" kern="1200"/>
            <a:t> v den, který byl sjednán jako den nástupu do práce</a:t>
          </a:r>
          <a:endParaRPr lang="cs-CZ" sz="2200" kern="1200"/>
        </a:p>
      </dsp:txBody>
      <dsp:txXfrm>
        <a:off x="25130" y="1705902"/>
        <a:ext cx="10702940" cy="464540"/>
      </dsp:txXfrm>
    </dsp:sp>
    <dsp:sp modelId="{10E28AAC-B3AF-49CE-A7CD-879E91C9C029}">
      <dsp:nvSpPr>
        <dsp:cNvPr id="0" name=""/>
        <dsp:cNvSpPr/>
      </dsp:nvSpPr>
      <dsp:spPr>
        <a:xfrm>
          <a:off x="0" y="225893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nesmí být dodatečně prodlužována</a:t>
          </a:r>
          <a:endParaRPr lang="cs-CZ" sz="2200" kern="1200"/>
        </a:p>
      </dsp:txBody>
      <dsp:txXfrm>
        <a:off x="25130" y="2284062"/>
        <a:ext cx="10702940" cy="464540"/>
      </dsp:txXfrm>
    </dsp:sp>
    <dsp:sp modelId="{4E49A540-3833-40DF-B99E-6CFCECFFEF9F}">
      <dsp:nvSpPr>
        <dsp:cNvPr id="0" name=""/>
        <dsp:cNvSpPr/>
      </dsp:nvSpPr>
      <dsp:spPr>
        <a:xfrm>
          <a:off x="0" y="283709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nesmí být sjednána delší, než je polovina sjednané doby trvání pracovního poměru</a:t>
          </a:r>
          <a:endParaRPr lang="cs-CZ" sz="2200" kern="1200"/>
        </a:p>
      </dsp:txBody>
      <dsp:txXfrm>
        <a:off x="25130" y="2862222"/>
        <a:ext cx="10702940" cy="464540"/>
      </dsp:txXfrm>
    </dsp:sp>
    <dsp:sp modelId="{EF428845-929E-4098-8C34-0C44F4A02193}">
      <dsp:nvSpPr>
        <dsp:cNvPr id="0" name=""/>
        <dsp:cNvSpPr/>
      </dsp:nvSpPr>
      <dsp:spPr>
        <a:xfrm>
          <a:off x="0" y="3415252"/>
          <a:ext cx="10753200" cy="51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musí být sjednána </a:t>
          </a:r>
          <a:r>
            <a:rPr lang="cs-CZ" sz="2200" b="1" kern="1200"/>
            <a:t>písemně</a:t>
          </a:r>
          <a:endParaRPr lang="cs-CZ" sz="2200" kern="1200"/>
        </a:p>
      </dsp:txBody>
      <dsp:txXfrm>
        <a:off x="25130" y="3440382"/>
        <a:ext cx="10702940" cy="464540"/>
      </dsp:txXfrm>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9E390-8238-4304-8586-3FDAE7DAF09F}">
      <dsp:nvSpPr>
        <dsp:cNvPr id="0" name=""/>
        <dsp:cNvSpPr/>
      </dsp:nvSpPr>
      <dsp:spPr>
        <a:xfrm>
          <a:off x="0" y="781"/>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Zaměstnanec, který má povinnost nahradit škodu dle obecného ustanovení, je povinen nahradit zaměstnavateli </a:t>
          </a:r>
          <a:r>
            <a:rPr lang="cs-CZ" sz="1800" b="1" kern="1200"/>
            <a:t>skutečnou škodu</a:t>
          </a:r>
          <a:r>
            <a:rPr lang="cs-CZ" sz="1800" b="0" kern="1200"/>
            <a:t>, a to v penězích, jestliže neodčiní škodu uvedením v předešlý stav.</a:t>
          </a:r>
          <a:endParaRPr lang="cs-CZ" sz="1800" kern="1200"/>
        </a:p>
      </dsp:txBody>
      <dsp:txXfrm>
        <a:off x="59371" y="60152"/>
        <a:ext cx="10634458" cy="1097473"/>
      </dsp:txXfrm>
    </dsp:sp>
    <dsp:sp modelId="{4F50EAC2-CE63-4976-85D6-CB81109EBABD}">
      <dsp:nvSpPr>
        <dsp:cNvPr id="0" name=""/>
        <dsp:cNvSpPr/>
      </dsp:nvSpPr>
      <dsp:spPr>
        <a:xfrm>
          <a:off x="0" y="1268836"/>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Výše požadované náhrady </a:t>
          </a:r>
          <a:r>
            <a:rPr lang="cs-CZ" sz="1800" b="1" kern="1200"/>
            <a:t>škody způsobené z nedbalosti nesmí přesáhnout u jednotlivého zaměstnance částku rovnající se čtyřapůlnásobku </a:t>
          </a:r>
          <a:r>
            <a:rPr lang="cs-CZ" sz="1800" b="0" kern="1200"/>
            <a:t>jeho průměrného měsíčního výdělku před porušením povinnosti, kterým způsobil škodu. Toto omezení </a:t>
          </a:r>
          <a:r>
            <a:rPr lang="cs-CZ" sz="1800" b="1" kern="1200"/>
            <a:t>neplatí</a:t>
          </a:r>
          <a:r>
            <a:rPr lang="cs-CZ" sz="1800" b="0" kern="1200"/>
            <a:t>, byla-li škoda způsobena úmyslně, v opilosti, nebo po zneužití jiných návykových látek.</a:t>
          </a:r>
          <a:endParaRPr lang="cs-CZ" sz="1800" kern="1200"/>
        </a:p>
      </dsp:txBody>
      <dsp:txXfrm>
        <a:off x="59371" y="1328207"/>
        <a:ext cx="10634458" cy="1097473"/>
      </dsp:txXfrm>
    </dsp:sp>
    <dsp:sp modelId="{DB99E426-53A7-4942-8796-ACA540BD1DBD}">
      <dsp:nvSpPr>
        <dsp:cNvPr id="0" name=""/>
        <dsp:cNvSpPr/>
      </dsp:nvSpPr>
      <dsp:spPr>
        <a:xfrm>
          <a:off x="0" y="2536891"/>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Jde-li o škodu způsobenou </a:t>
          </a:r>
          <a:r>
            <a:rPr lang="cs-CZ" sz="1800" b="1" kern="1200"/>
            <a:t>úmyslně</a:t>
          </a:r>
          <a:r>
            <a:rPr lang="cs-CZ" sz="1800" b="0" kern="1200"/>
            <a:t>, může zaměstnavatel požadovat </a:t>
          </a:r>
          <a:r>
            <a:rPr lang="cs-CZ" sz="1800" b="1" kern="1200"/>
            <a:t>i náhradu ušlého zisku</a:t>
          </a:r>
          <a:r>
            <a:rPr lang="cs-CZ" sz="1800" b="0" kern="1200"/>
            <a:t>.</a:t>
          </a:r>
          <a:endParaRPr lang="cs-CZ" sz="1800" kern="1200"/>
        </a:p>
      </dsp:txBody>
      <dsp:txXfrm>
        <a:off x="59371" y="2596262"/>
        <a:ext cx="10634458" cy="1097473"/>
      </dsp:txXfrm>
    </dsp:sp>
    <dsp:sp modelId="{F5F82CA6-3F5B-423E-A8AB-3DAE39F773C2}">
      <dsp:nvSpPr>
        <dsp:cNvPr id="0" name=""/>
        <dsp:cNvSpPr/>
      </dsp:nvSpPr>
      <dsp:spPr>
        <a:xfrm>
          <a:off x="0" y="3804946"/>
          <a:ext cx="10753200" cy="12162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Je-li k náhradě škody společně zavázáno </a:t>
          </a:r>
          <a:r>
            <a:rPr lang="cs-CZ" sz="1800" b="1" kern="1200"/>
            <a:t>více zaměstnanců</a:t>
          </a:r>
          <a:r>
            <a:rPr lang="cs-CZ" sz="1800" b="0" kern="1200"/>
            <a:t>, je povinen každý z nich nahradit poměrnou část škody podle míry svého zavinění.</a:t>
          </a:r>
          <a:endParaRPr lang="cs-CZ" sz="1800" kern="1200"/>
        </a:p>
      </dsp:txBody>
      <dsp:txXfrm>
        <a:off x="59371" y="3864317"/>
        <a:ext cx="10634458" cy="1097473"/>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8358A-48D1-4432-A1BA-E53A7B939389}">
      <dsp:nvSpPr>
        <dsp:cNvPr id="0" name=""/>
        <dsp:cNvSpPr/>
      </dsp:nvSpPr>
      <dsp:spPr>
        <a:xfrm>
          <a:off x="0" y="70599"/>
          <a:ext cx="10753200" cy="12306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Zaměstnanec, který je stižen </a:t>
          </a:r>
          <a:r>
            <a:rPr lang="cs-CZ" sz="2200" b="1" kern="1200" dirty="0"/>
            <a:t>duševní poruchou</a:t>
          </a:r>
          <a:r>
            <a:rPr lang="cs-CZ" sz="2200" b="0" kern="1200" dirty="0"/>
            <a:t>, je povinen nahradit škodu jím způsobenou, </a:t>
          </a:r>
          <a:r>
            <a:rPr lang="cs-CZ" sz="2200" b="1" kern="1200" dirty="0"/>
            <a:t>je-li schopen ovládnout své jednání </a:t>
          </a:r>
          <a:r>
            <a:rPr lang="cs-CZ" sz="2200" b="0" kern="1200" dirty="0"/>
            <a:t>a posoudit jeho následky. </a:t>
          </a:r>
          <a:endParaRPr lang="cs-CZ" sz="2200" kern="1200" dirty="0"/>
        </a:p>
      </dsp:txBody>
      <dsp:txXfrm>
        <a:off x="60077" y="130676"/>
        <a:ext cx="10633046" cy="1110539"/>
      </dsp:txXfrm>
    </dsp:sp>
    <dsp:sp modelId="{388B6A0A-3392-418F-9619-1553C48E879B}">
      <dsp:nvSpPr>
        <dsp:cNvPr id="0" name=""/>
        <dsp:cNvSpPr/>
      </dsp:nvSpPr>
      <dsp:spPr>
        <a:xfrm>
          <a:off x="0" y="1364653"/>
          <a:ext cx="10753200" cy="12306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dirty="0"/>
            <a:t>Zaměstnanec, který se </a:t>
          </a:r>
          <a:r>
            <a:rPr lang="cs-CZ" sz="2200" b="1" kern="1200" dirty="0"/>
            <a:t>uvede vlastní vinou do takového stavu, </a:t>
          </a:r>
          <a:r>
            <a:rPr lang="cs-CZ" sz="2200" b="0" kern="1200" dirty="0"/>
            <a:t>že není schopen ovládnout své jednání nebo posoudit jeho následky, je povinen nahradit škodu v tomto stavu způsobenou. </a:t>
          </a:r>
          <a:endParaRPr lang="cs-CZ" sz="2200" kern="1200" dirty="0"/>
        </a:p>
      </dsp:txBody>
      <dsp:txXfrm>
        <a:off x="60077" y="1424730"/>
        <a:ext cx="10633046" cy="1110539"/>
      </dsp:txXfrm>
    </dsp:sp>
    <dsp:sp modelId="{B7F9F021-1062-4700-AB41-075AC51DCD3B}">
      <dsp:nvSpPr>
        <dsp:cNvPr id="0" name=""/>
        <dsp:cNvSpPr/>
      </dsp:nvSpPr>
      <dsp:spPr>
        <a:xfrm>
          <a:off x="0" y="2658706"/>
          <a:ext cx="10753200" cy="12306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b="0" kern="1200"/>
            <a:t>Škodu je povinen nahradit i zaměstnanec, který ji způsobil </a:t>
          </a:r>
          <a:r>
            <a:rPr lang="cs-CZ" sz="2200" b="1" kern="1200"/>
            <a:t>úmyslným jednáním proti dobrým mravům </a:t>
          </a:r>
          <a:r>
            <a:rPr lang="cs-CZ" sz="2200" b="0" kern="1200"/>
            <a:t>(nepoctivým, podvodným). </a:t>
          </a:r>
          <a:endParaRPr lang="cs-CZ" sz="2200" kern="1200"/>
        </a:p>
      </dsp:txBody>
      <dsp:txXfrm>
        <a:off x="60077" y="2718783"/>
        <a:ext cx="10633046" cy="1110539"/>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C8D36-E1E5-48BC-B0BA-DCF684117F4B}">
      <dsp:nvSpPr>
        <dsp:cNvPr id="0" name=""/>
        <dsp:cNvSpPr/>
      </dsp:nvSpPr>
      <dsp:spPr>
        <a:xfrm>
          <a:off x="0" y="12472"/>
          <a:ext cx="10753200" cy="15561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Na zaměstnanci, který </a:t>
          </a:r>
          <a:r>
            <a:rPr lang="cs-CZ" sz="1900" b="1" kern="1200"/>
            <a:t>vědomě</a:t>
          </a:r>
          <a:r>
            <a:rPr lang="cs-CZ" sz="1900" b="0" kern="120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sz="1900" kern="1200"/>
        </a:p>
      </dsp:txBody>
      <dsp:txXfrm>
        <a:off x="75963" y="88435"/>
        <a:ext cx="10601274" cy="1404174"/>
      </dsp:txXfrm>
    </dsp:sp>
    <dsp:sp modelId="{3FB8E945-7A77-4A29-95E1-D2075B95773D}">
      <dsp:nvSpPr>
        <dsp:cNvPr id="0" name=""/>
        <dsp:cNvSpPr/>
      </dsp:nvSpPr>
      <dsp:spPr>
        <a:xfrm>
          <a:off x="0" y="1623293"/>
          <a:ext cx="10753200" cy="15561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Zaměstnanec </a:t>
          </a:r>
          <a:r>
            <a:rPr lang="cs-CZ" sz="1900" b="1" kern="1200"/>
            <a:t>není povinen nahradit škodu</a:t>
          </a:r>
          <a:r>
            <a:rPr lang="cs-CZ" sz="1900" b="0" kern="1200"/>
            <a:t>, kterou způsobil při odvracení škody hrozící zaměstnavateli nebo nebezpečí přímo hrozícího životu nebo zdraví, jestliže tento </a:t>
          </a:r>
          <a:r>
            <a:rPr lang="cs-CZ" sz="1900" b="1" kern="1200"/>
            <a:t>stav sám úmyslně nevyvolal </a:t>
          </a:r>
          <a:r>
            <a:rPr lang="cs-CZ" sz="1900" b="0" kern="1200"/>
            <a:t>a počínal si přitom způsobem přiměřeným okolnostem. </a:t>
          </a:r>
          <a:endParaRPr lang="cs-CZ" sz="1900" kern="1200"/>
        </a:p>
      </dsp:txBody>
      <dsp:txXfrm>
        <a:off x="75963" y="1699256"/>
        <a:ext cx="10601274" cy="1404174"/>
      </dsp:txXfrm>
    </dsp:sp>
    <dsp:sp modelId="{9EE561E1-FE66-4681-9585-8415DF7C56BD}">
      <dsp:nvSpPr>
        <dsp:cNvPr id="0" name=""/>
        <dsp:cNvSpPr/>
      </dsp:nvSpPr>
      <dsp:spPr>
        <a:xfrm>
          <a:off x="0" y="3234112"/>
          <a:ext cx="10753200" cy="15561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určení výše náhrady škody podle se přihlédne zejména k okolnostem, které bránily splnění povinnosti, a k významu škody pro zaměstnavatele. Výše náhrady škody však nesmí přesáhnout částku rovnající se </a:t>
          </a:r>
          <a:r>
            <a:rPr lang="cs-CZ" sz="1900" b="1" kern="1200"/>
            <a:t>trojnásobku </a:t>
          </a:r>
          <a:r>
            <a:rPr lang="cs-CZ" sz="1900" b="0" kern="1200"/>
            <a:t>průměrného měsíčního výdělku zaměstnance. </a:t>
          </a:r>
          <a:endParaRPr lang="cs-CZ" sz="1900" kern="1200"/>
        </a:p>
      </dsp:txBody>
      <dsp:txXfrm>
        <a:off x="75963" y="3310075"/>
        <a:ext cx="10601274" cy="1404174"/>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C30B66-0153-4C54-A8C8-FAB2F1C75152}">
      <dsp:nvSpPr>
        <dsp:cNvPr id="0" name=""/>
        <dsp:cNvSpPr/>
      </dsp:nvSpPr>
      <dsp:spPr>
        <a:xfrm>
          <a:off x="0" y="88611"/>
          <a:ext cx="10753200" cy="142237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Dohoda o odpovědnosti k ochraně </a:t>
          </a:r>
          <a:r>
            <a:rPr lang="cs-CZ" sz="2100" b="1" kern="1200"/>
            <a:t>hodnot svěřených zaměstnanci k vyúčtování </a:t>
          </a:r>
          <a:endParaRPr lang="cs-CZ" sz="2100" kern="1200"/>
        </a:p>
      </dsp:txBody>
      <dsp:txXfrm>
        <a:off x="69434" y="158045"/>
        <a:ext cx="10614332" cy="1283504"/>
      </dsp:txXfrm>
    </dsp:sp>
    <dsp:sp modelId="{53D082D2-AB7B-4CDE-BDF9-4A46D36F8539}">
      <dsp:nvSpPr>
        <dsp:cNvPr id="0" name=""/>
        <dsp:cNvSpPr/>
      </dsp:nvSpPr>
      <dsp:spPr>
        <a:xfrm>
          <a:off x="0" y="1510984"/>
          <a:ext cx="10753200" cy="782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dirty="0"/>
            <a:t>hotovost, ceniny, zboží, zásoby materiálu nebo jiné hodnoty, které jsou předmětem obratu nebo oběhu</a:t>
          </a:r>
          <a:endParaRPr lang="cs-CZ" sz="1600" kern="1200" dirty="0"/>
        </a:p>
        <a:p>
          <a:pPr marL="171450" lvl="1" indent="-171450" algn="l" defTabSz="711200">
            <a:lnSpc>
              <a:spcPct val="90000"/>
            </a:lnSpc>
            <a:spcBef>
              <a:spcPct val="0"/>
            </a:spcBef>
            <a:spcAft>
              <a:spcPct val="20000"/>
            </a:spcAft>
            <a:buChar char="•"/>
          </a:pPr>
          <a:r>
            <a:rPr lang="cs-CZ" sz="1600" b="0" kern="1200"/>
            <a:t>Pouze písemně</a:t>
          </a:r>
          <a:endParaRPr lang="cs-CZ" sz="1600" kern="1200"/>
        </a:p>
        <a:p>
          <a:pPr marL="171450" lvl="1" indent="-171450" algn="l" defTabSz="711200">
            <a:lnSpc>
              <a:spcPct val="90000"/>
            </a:lnSpc>
            <a:spcBef>
              <a:spcPct val="0"/>
            </a:spcBef>
            <a:spcAft>
              <a:spcPct val="20000"/>
            </a:spcAft>
            <a:buChar char="•"/>
          </a:pPr>
          <a:r>
            <a:rPr lang="cs-CZ" sz="1600" b="0" kern="1200" dirty="0"/>
            <a:t>Možno uzavřít nejdříve v den kdy zaměstnanec dosáhne 18 let věku</a:t>
          </a:r>
          <a:endParaRPr lang="cs-CZ" sz="1600" kern="1200" dirty="0"/>
        </a:p>
      </dsp:txBody>
      <dsp:txXfrm>
        <a:off x="0" y="1510984"/>
        <a:ext cx="10753200" cy="782460"/>
      </dsp:txXfrm>
    </dsp:sp>
    <dsp:sp modelId="{63FC2210-AB7F-426A-BC0D-25AF1CE1E25F}">
      <dsp:nvSpPr>
        <dsp:cNvPr id="0" name=""/>
        <dsp:cNvSpPr/>
      </dsp:nvSpPr>
      <dsp:spPr>
        <a:xfrm>
          <a:off x="0" y="2293444"/>
          <a:ext cx="10753200" cy="142237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Zaměstnanec je povinen nahradit zaměstnavateli schodek vzniklý na svěřených hodnotách.</a:t>
          </a:r>
          <a:endParaRPr lang="cs-CZ" sz="2100" kern="1200"/>
        </a:p>
      </dsp:txBody>
      <dsp:txXfrm>
        <a:off x="69434" y="2362878"/>
        <a:ext cx="10614332" cy="1283504"/>
      </dsp:txXfrm>
    </dsp:sp>
    <dsp:sp modelId="{704EA44D-FC50-406B-8638-279C7A782B3E}">
      <dsp:nvSpPr>
        <dsp:cNvPr id="0" name=""/>
        <dsp:cNvSpPr/>
      </dsp:nvSpPr>
      <dsp:spPr>
        <a:xfrm>
          <a:off x="0" y="3776296"/>
          <a:ext cx="10753200" cy="142237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Možnost liberace </a:t>
          </a:r>
          <a:r>
            <a:rPr lang="cs-CZ" sz="2100" b="0" kern="1200"/>
            <a:t>- Zaměstnanec se zprostí povinnosti nahradit schodek </a:t>
          </a:r>
          <a:r>
            <a:rPr lang="cs-CZ" sz="2100" b="1" kern="1200"/>
            <a:t>zcela nebo zčásti</a:t>
          </a:r>
          <a:r>
            <a:rPr lang="cs-CZ" sz="2100" b="0" kern="1200"/>
            <a:t>, jestliže prokáže, že schodek vznikl zcela nebo zčásti bez jeho zavinění, zejména, že mu bylo zanedbáním povinnosti zaměstnavatele znemožněno se svěřenými hodnotami nakládat.</a:t>
          </a:r>
          <a:endParaRPr lang="cs-CZ" sz="2100" kern="1200"/>
        </a:p>
      </dsp:txBody>
      <dsp:txXfrm>
        <a:off x="69434" y="3845730"/>
        <a:ext cx="10614332" cy="1283504"/>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C2E090-2DF2-4B85-9960-BE242ABAEB60}">
      <dsp:nvSpPr>
        <dsp:cNvPr id="0" name=""/>
        <dsp:cNvSpPr/>
      </dsp:nvSpPr>
      <dsp:spPr>
        <a:xfrm>
          <a:off x="0" y="556404"/>
          <a:ext cx="10753199" cy="8353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a:t>Zaměstnanec je povinen nahradit škodu způsobenou ztrátou nástrojů, ochranných pracovních prostředků a jiných podobných věcí, které mu </a:t>
          </a:r>
          <a:r>
            <a:rPr lang="cs-CZ" sz="2100" b="1" kern="1200"/>
            <a:t>zaměstnavatel svěřil na písemné potvrzení</a:t>
          </a:r>
          <a:r>
            <a:rPr lang="cs-CZ" sz="2100" b="0" kern="1200"/>
            <a:t>. </a:t>
          </a:r>
          <a:endParaRPr lang="cs-CZ" sz="2100" kern="1200"/>
        </a:p>
      </dsp:txBody>
      <dsp:txXfrm>
        <a:off x="40780" y="597184"/>
        <a:ext cx="10671639" cy="753819"/>
      </dsp:txXfrm>
    </dsp:sp>
    <dsp:sp modelId="{4816ECCF-7A14-4409-922F-185404FB9363}">
      <dsp:nvSpPr>
        <dsp:cNvPr id="0" name=""/>
        <dsp:cNvSpPr/>
      </dsp:nvSpPr>
      <dsp:spPr>
        <a:xfrm>
          <a:off x="0" y="1452264"/>
          <a:ext cx="10753199" cy="8353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Věc, jejíž cena přesahuje 50.000,- Kč, smí být zaměstnanci svěřena jen na základě </a:t>
          </a:r>
          <a:r>
            <a:rPr lang="cs-CZ" sz="2100" b="1" kern="1200" dirty="0"/>
            <a:t>dohody o odpovědnosti za ztrátu svěřených věcí</a:t>
          </a:r>
          <a:r>
            <a:rPr lang="cs-CZ" sz="2100" b="0" kern="1200" dirty="0"/>
            <a:t>. </a:t>
          </a:r>
          <a:endParaRPr lang="cs-CZ" sz="2100" kern="1200" dirty="0"/>
        </a:p>
      </dsp:txBody>
      <dsp:txXfrm>
        <a:off x="40780" y="1493044"/>
        <a:ext cx="10671639" cy="753819"/>
      </dsp:txXfrm>
    </dsp:sp>
    <dsp:sp modelId="{580595ED-3EBD-40BE-805E-8355E6BB59E4}">
      <dsp:nvSpPr>
        <dsp:cNvPr id="0" name=""/>
        <dsp:cNvSpPr/>
      </dsp:nvSpPr>
      <dsp:spPr>
        <a:xfrm>
          <a:off x="0" y="2287644"/>
          <a:ext cx="10753199" cy="55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cs-CZ" sz="1600" b="0" kern="1200"/>
            <a:t>Pouze písemně</a:t>
          </a:r>
          <a:endParaRPr lang="cs-CZ" sz="1600" kern="1200"/>
        </a:p>
        <a:p>
          <a:pPr marL="171450" lvl="1" indent="-171450" algn="l" defTabSz="711200">
            <a:lnSpc>
              <a:spcPct val="90000"/>
            </a:lnSpc>
            <a:spcBef>
              <a:spcPct val="0"/>
            </a:spcBef>
            <a:spcAft>
              <a:spcPct val="20000"/>
            </a:spcAft>
            <a:buChar char="•"/>
          </a:pPr>
          <a:r>
            <a:rPr lang="cs-CZ" sz="1600" b="0" kern="1200" dirty="0"/>
            <a:t>Nejdříve v den kdy zaměstnanec dosáhne 18 let věku</a:t>
          </a:r>
          <a:endParaRPr lang="cs-CZ" sz="1600" kern="1200" dirty="0"/>
        </a:p>
      </dsp:txBody>
      <dsp:txXfrm>
        <a:off x="0" y="2287644"/>
        <a:ext cx="10753199" cy="554242"/>
      </dsp:txXfrm>
    </dsp:sp>
    <dsp:sp modelId="{4548507D-6943-4241-9E0D-16BC3CAC5435}">
      <dsp:nvSpPr>
        <dsp:cNvPr id="0" name=""/>
        <dsp:cNvSpPr/>
      </dsp:nvSpPr>
      <dsp:spPr>
        <a:xfrm>
          <a:off x="0" y="2841887"/>
          <a:ext cx="10753199" cy="8353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1" kern="1200"/>
            <a:t>Možnost liberace </a:t>
          </a:r>
          <a:r>
            <a:rPr lang="cs-CZ" sz="2100" b="0" kern="1200"/>
            <a:t>- Zaměstnanec se zprostí povinnosti nahradit ztrátu zcela nebo zčásti, jestliže prokáže, že ztráta vznikla zcela nebo zčásti bez jeho zavinění. </a:t>
          </a:r>
          <a:endParaRPr lang="cs-CZ" sz="2100" kern="1200"/>
        </a:p>
      </dsp:txBody>
      <dsp:txXfrm>
        <a:off x="40780" y="2882667"/>
        <a:ext cx="10671639" cy="753819"/>
      </dsp:txXfrm>
    </dsp:sp>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ED4BD-99B8-4A84-A8A5-7225265B5502}">
      <dsp:nvSpPr>
        <dsp:cNvPr id="0" name=""/>
        <dsp:cNvSpPr/>
      </dsp:nvSpPr>
      <dsp:spPr>
        <a:xfrm>
          <a:off x="0" y="50861"/>
          <a:ext cx="10753200" cy="18888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Zaměstnanec, který má povinnost nahradit škodu vzniklou schodkem na svěřených hodnotách nebo způsobenou ztrátou svěřených věcí, je povinen nahradit tuto škodu </a:t>
          </a:r>
          <a:r>
            <a:rPr lang="cs-CZ" sz="2800" b="1" kern="1200" dirty="0"/>
            <a:t>v plné výši</a:t>
          </a:r>
          <a:r>
            <a:rPr lang="cs-CZ" sz="2800" b="0" kern="1200" dirty="0"/>
            <a:t>.</a:t>
          </a:r>
          <a:endParaRPr lang="cs-CZ" sz="2800" kern="1200" dirty="0"/>
        </a:p>
      </dsp:txBody>
      <dsp:txXfrm>
        <a:off x="92204" y="143065"/>
        <a:ext cx="10568792" cy="1704410"/>
      </dsp:txXfrm>
    </dsp:sp>
    <dsp:sp modelId="{ECD38147-FDCA-4FC3-B4DE-F8EDFAF35903}">
      <dsp:nvSpPr>
        <dsp:cNvPr id="0" name=""/>
        <dsp:cNvSpPr/>
      </dsp:nvSpPr>
      <dsp:spPr>
        <a:xfrm>
          <a:off x="0" y="2020320"/>
          <a:ext cx="10753200" cy="188881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Je-li k náhradě schodku </a:t>
          </a:r>
          <a:r>
            <a:rPr lang="cs-CZ" sz="2800" b="1" kern="1200"/>
            <a:t>společně zavázáno více zaměstnanců</a:t>
          </a:r>
          <a:r>
            <a:rPr lang="cs-CZ" sz="2800" b="0" kern="1200"/>
            <a:t>, určí se jednotlivým zaměstnancům podíl náhrady podle </a:t>
          </a:r>
          <a:r>
            <a:rPr lang="cs-CZ" sz="2800" b="1" kern="1200"/>
            <a:t>poměru jejich dosažených hrubých výdělků</a:t>
          </a:r>
          <a:r>
            <a:rPr lang="cs-CZ" sz="2800" b="0" kern="1200"/>
            <a:t>, přičemž výdělek jejich vedoucího a jeho zástupce se započítává ve dvojnásobné výši. </a:t>
          </a:r>
          <a:endParaRPr lang="cs-CZ" sz="2800" kern="1200"/>
        </a:p>
      </dsp:txBody>
      <dsp:txXfrm>
        <a:off x="92204" y="2112524"/>
        <a:ext cx="10568792" cy="1704410"/>
      </dsp:txXfrm>
    </dsp:sp>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8D057-6B4C-4EC9-B26A-A7211FD8D723}">
      <dsp:nvSpPr>
        <dsp:cNvPr id="0" name=""/>
        <dsp:cNvSpPr/>
      </dsp:nvSpPr>
      <dsp:spPr>
        <a:xfrm>
          <a:off x="0" y="39599"/>
          <a:ext cx="10753200" cy="19000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dirty="0"/>
            <a:t>Zaměstnavatel je povinen zajišťovat svým zaměstnancům takové </a:t>
          </a:r>
          <a:r>
            <a:rPr lang="cs-CZ" sz="2800" b="1" kern="1200" dirty="0"/>
            <a:t>pracovní podmínky</a:t>
          </a:r>
          <a:r>
            <a:rPr lang="cs-CZ" sz="2800" b="0" kern="1200" dirty="0"/>
            <a:t>, aby mohli řádně plnit své pracovní úkoly bez ohrožení zdraví a majetku; zjistí-li závady, je povinen učinit opatření k jejich odstranění. </a:t>
          </a:r>
          <a:endParaRPr lang="cs-CZ" sz="2800" kern="1200" dirty="0"/>
        </a:p>
      </dsp:txBody>
      <dsp:txXfrm>
        <a:off x="92754" y="132353"/>
        <a:ext cx="10567692" cy="1714572"/>
      </dsp:txXfrm>
    </dsp:sp>
    <dsp:sp modelId="{F5660B98-3AED-422A-9C0D-A80972EA94A2}">
      <dsp:nvSpPr>
        <dsp:cNvPr id="0" name=""/>
        <dsp:cNvSpPr/>
      </dsp:nvSpPr>
      <dsp:spPr>
        <a:xfrm>
          <a:off x="0" y="2020320"/>
          <a:ext cx="10753200" cy="19000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Zaměstnavatel je z důvodu ochrany majetku oprávněn v </a:t>
          </a:r>
          <a:r>
            <a:rPr lang="cs-CZ" sz="2800" b="1" kern="1200"/>
            <a:t>nezbytném rozsahu provádět kontrolu věcí</a:t>
          </a:r>
          <a:r>
            <a:rPr lang="cs-CZ" sz="2800" b="0" kern="1200"/>
            <a:t>, které zaměstnanci k němu vnášejí nebo od něho odnášejí, popřípadě provádět prohlídky zaměstnanců.</a:t>
          </a:r>
          <a:endParaRPr lang="cs-CZ" sz="2800" kern="1200"/>
        </a:p>
      </dsp:txBody>
      <dsp:txXfrm>
        <a:off x="92754" y="2113074"/>
        <a:ext cx="10567692" cy="1714572"/>
      </dsp:txXfrm>
    </dsp:sp>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A2F56-C351-4D76-8816-EC4FFA8112C1}">
      <dsp:nvSpPr>
        <dsp:cNvPr id="0" name=""/>
        <dsp:cNvSpPr/>
      </dsp:nvSpPr>
      <dsp:spPr>
        <a:xfrm>
          <a:off x="0" y="93855"/>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Zaměstnavatel je povinen nahradit zaměstnanci škodu, která mu vznikla </a:t>
          </a:r>
          <a:r>
            <a:rPr lang="cs-CZ" sz="1800" b="1" kern="1200"/>
            <a:t>při plnění pracovních úkolů</a:t>
          </a:r>
          <a:r>
            <a:rPr lang="cs-CZ" sz="1800" b="0" kern="1200"/>
            <a:t> nebo v přímé souvislosti s ním </a:t>
          </a:r>
          <a:r>
            <a:rPr lang="cs-CZ" sz="1800" b="1" kern="1200"/>
            <a:t>porušením právních povinností nebo úmyslným jednáním proti dobrým mravům. </a:t>
          </a:r>
          <a:endParaRPr lang="cs-CZ" sz="1800" kern="1200"/>
        </a:p>
      </dsp:txBody>
      <dsp:txXfrm>
        <a:off x="59274" y="153129"/>
        <a:ext cx="10634652" cy="1095692"/>
      </dsp:txXfrm>
    </dsp:sp>
    <dsp:sp modelId="{C80506E4-8404-4B34-8478-C57FC34EB2BA}">
      <dsp:nvSpPr>
        <dsp:cNvPr id="0" name=""/>
        <dsp:cNvSpPr/>
      </dsp:nvSpPr>
      <dsp:spPr>
        <a:xfrm>
          <a:off x="0" y="1359936"/>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je povinen nahradit zaměstnanci též škodu, kterou mu </a:t>
          </a:r>
          <a:r>
            <a:rPr lang="cs-CZ" sz="1800" b="1" kern="1200" dirty="0"/>
            <a:t>způsobili porušením právních povinností v rámci plnění pracovních úkolů</a:t>
          </a:r>
          <a:r>
            <a:rPr lang="cs-CZ" sz="1800" b="0" kern="1200" dirty="0"/>
            <a:t> zaměstnavatele zaměstnanci jednající jeho jménem. </a:t>
          </a:r>
          <a:endParaRPr lang="cs-CZ" sz="1800" kern="1200" dirty="0"/>
        </a:p>
      </dsp:txBody>
      <dsp:txXfrm>
        <a:off x="59274" y="1419210"/>
        <a:ext cx="10634652" cy="1095692"/>
      </dsp:txXfrm>
    </dsp:sp>
    <dsp:sp modelId="{09A09EB2-7B58-4EB7-ACEF-04236BC778B7}">
      <dsp:nvSpPr>
        <dsp:cNvPr id="0" name=""/>
        <dsp:cNvSpPr/>
      </dsp:nvSpPr>
      <dsp:spPr>
        <a:xfrm>
          <a:off x="0" y="2626017"/>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cs-CZ" sz="1800" b="0" kern="1200" dirty="0"/>
            <a:t>Zaměstnavatel není povinen nahradit zaměstnanci škodu na </a:t>
          </a:r>
          <a:r>
            <a:rPr lang="cs-CZ" sz="1800" b="1" kern="1200" dirty="0"/>
            <a:t>dopravním prostředku</a:t>
          </a:r>
          <a:r>
            <a:rPr lang="cs-CZ" sz="1800" b="0" kern="1200" dirty="0"/>
            <a:t>, kterého </a:t>
          </a:r>
          <a:r>
            <a:rPr lang="cs-CZ" sz="1800" b="1" kern="1200" dirty="0"/>
            <a:t>použil při plnění pracovních úkolů</a:t>
          </a:r>
          <a:r>
            <a:rPr lang="cs-CZ" sz="1800" b="0" kern="1200" dirty="0"/>
            <a:t> nebo v přímé souvislosti s ním bez jeho souhlasu, ani škodu, která vznikne na nářadí, zařízeních a předmětech zaměstnance potřebných pro výkon práce, které použil bez jeho souhlasu. </a:t>
          </a:r>
          <a:endParaRPr lang="cs-CZ" sz="1800" kern="1200" dirty="0"/>
        </a:p>
      </dsp:txBody>
      <dsp:txXfrm>
        <a:off x="59274" y="2685291"/>
        <a:ext cx="10634652" cy="1095692"/>
      </dsp:txXfrm>
    </dsp:sp>
    <dsp:sp modelId="{26C99FC4-4BD3-4F6B-B5D4-A3798F2261A6}">
      <dsp:nvSpPr>
        <dsp:cNvPr id="0" name=""/>
        <dsp:cNvSpPr/>
      </dsp:nvSpPr>
      <dsp:spPr>
        <a:xfrm>
          <a:off x="0" y="3892097"/>
          <a:ext cx="10753200" cy="12142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Zaměstnavatel je povinen nahradit zaměstnanci </a:t>
          </a:r>
          <a:r>
            <a:rPr lang="cs-CZ" sz="1800" b="1" kern="1200"/>
            <a:t>skutečnou škodu</a:t>
          </a:r>
          <a:r>
            <a:rPr lang="cs-CZ" sz="1800" b="0" kern="1200"/>
            <a:t>. Jde-li o škodu způsobenou úmyslně, může zaměstnanec požadovat rovněž náhradu ušlého zisku. </a:t>
          </a:r>
          <a:endParaRPr lang="cs-CZ" sz="1800" kern="1200"/>
        </a:p>
      </dsp:txBody>
      <dsp:txXfrm>
        <a:off x="59274" y="3951371"/>
        <a:ext cx="10634652" cy="1095692"/>
      </dsp:txXfrm>
    </dsp:sp>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73898-20D7-45EB-B5DC-A43CC4721A0D}">
      <dsp:nvSpPr>
        <dsp:cNvPr id="0" name=""/>
        <dsp:cNvSpPr/>
      </dsp:nvSpPr>
      <dsp:spPr>
        <a:xfrm>
          <a:off x="0" y="64787"/>
          <a:ext cx="10753200" cy="1425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Zaměstnavatel je povinen nahradit zaměstnanci </a:t>
          </a:r>
          <a:r>
            <a:rPr lang="cs-CZ" sz="2100" b="1" kern="1200" dirty="0"/>
            <a:t>věcnou škodu</a:t>
          </a:r>
          <a:r>
            <a:rPr lang="cs-CZ" sz="2100" b="0" kern="1200" dirty="0"/>
            <a:t>, kterou utrpěl zaměstnanec při odvracení škody hrozící zaměstnavateli nebo nebezpečí hrozící životu nebo zdraví, jestliže </a:t>
          </a:r>
          <a:r>
            <a:rPr lang="cs-CZ" sz="2100" b="1" kern="1200" dirty="0"/>
            <a:t>škoda nevznikla úmyslným jednáním zaměstnance </a:t>
          </a:r>
          <a:r>
            <a:rPr lang="cs-CZ" sz="2100" b="0" kern="1200" dirty="0"/>
            <a:t>a </a:t>
          </a:r>
          <a:r>
            <a:rPr lang="cs-CZ" sz="2100" b="1" kern="1200" dirty="0"/>
            <a:t>zaměstnanec si počínal způsobem přiměřeným okolnostem</a:t>
          </a:r>
          <a:r>
            <a:rPr lang="cs-CZ" sz="2100" b="0" kern="1200" dirty="0"/>
            <a:t>. </a:t>
          </a:r>
          <a:endParaRPr lang="cs-CZ" sz="2100" kern="1200" dirty="0"/>
        </a:p>
      </dsp:txBody>
      <dsp:txXfrm>
        <a:off x="69566" y="134353"/>
        <a:ext cx="10614068" cy="1285927"/>
      </dsp:txXfrm>
    </dsp:sp>
    <dsp:sp modelId="{74AE3326-93B9-40FC-B2C9-2557A209D0F4}">
      <dsp:nvSpPr>
        <dsp:cNvPr id="0" name=""/>
        <dsp:cNvSpPr/>
      </dsp:nvSpPr>
      <dsp:spPr>
        <a:xfrm>
          <a:off x="0" y="1550327"/>
          <a:ext cx="10753200" cy="1425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cs-CZ" sz="2100" b="0" kern="1200" dirty="0"/>
            <a:t>Vztahuje se i na účelně vynaložené náklady.</a:t>
          </a:r>
          <a:endParaRPr lang="cs-CZ" sz="2100" kern="1200" dirty="0"/>
        </a:p>
      </dsp:txBody>
      <dsp:txXfrm>
        <a:off x="69566" y="1619893"/>
        <a:ext cx="10614068" cy="1285927"/>
      </dsp:txXfrm>
    </dsp:sp>
    <dsp:sp modelId="{8AACF1F1-D2F6-4F82-87C4-9BD9102CD29A}">
      <dsp:nvSpPr>
        <dsp:cNvPr id="0" name=""/>
        <dsp:cNvSpPr/>
      </dsp:nvSpPr>
      <dsp:spPr>
        <a:xfrm>
          <a:off x="0" y="3035867"/>
          <a:ext cx="10753200" cy="1425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90000"/>
            </a:lnSpc>
            <a:spcBef>
              <a:spcPct val="0"/>
            </a:spcBef>
            <a:spcAft>
              <a:spcPct val="35000"/>
            </a:spcAft>
            <a:buNone/>
          </a:pPr>
          <a:r>
            <a:rPr lang="cs-CZ" sz="2100" b="0" kern="1200" dirty="0"/>
            <a:t>Právo na náhradu škody má i zaměstnanec, který takto odvracel nebezpečí hrozící životu nebo zdraví, jestliže by byl povinen škodu nahradit zaměstnavatel. </a:t>
          </a:r>
          <a:endParaRPr lang="cs-CZ" sz="2100" kern="1200" dirty="0"/>
        </a:p>
      </dsp:txBody>
      <dsp:txXfrm>
        <a:off x="69566" y="3105433"/>
        <a:ext cx="10614068" cy="1285927"/>
      </dsp:txXfrm>
    </dsp:sp>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BB22D-5162-47B9-B085-2B3D12DACCF0}">
      <dsp:nvSpPr>
        <dsp:cNvPr id="0" name=""/>
        <dsp:cNvSpPr/>
      </dsp:nvSpPr>
      <dsp:spPr>
        <a:xfrm>
          <a:off x="0" y="112153"/>
          <a:ext cx="10753200" cy="148078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Zaměstnavatel je povinen nahradit zaměstnanci škodu na věcech, které se obvykle nosí do práce a které si zaměstnanec odložil při plnění pracovních úkolů nebo v přímé souvislosti s ním </a:t>
          </a:r>
          <a:r>
            <a:rPr lang="cs-CZ" sz="1800" b="1" kern="1200" dirty="0"/>
            <a:t>na místě k tomu určeném nebo obvyklém</a:t>
          </a:r>
          <a:r>
            <a:rPr lang="cs-CZ" sz="1800" b="0" kern="1200" dirty="0"/>
            <a:t>. </a:t>
          </a:r>
          <a:endParaRPr lang="cs-CZ" sz="1800" kern="1200" dirty="0"/>
        </a:p>
      </dsp:txBody>
      <dsp:txXfrm>
        <a:off x="72286" y="184439"/>
        <a:ext cx="10608628" cy="1336209"/>
      </dsp:txXfrm>
    </dsp:sp>
    <dsp:sp modelId="{005C335C-C355-4423-8CE9-445225A86C5A}">
      <dsp:nvSpPr>
        <dsp:cNvPr id="0" name=""/>
        <dsp:cNvSpPr/>
      </dsp:nvSpPr>
      <dsp:spPr>
        <a:xfrm>
          <a:off x="0" y="1644774"/>
          <a:ext cx="10753200" cy="148078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Škodu na věcech, které zaměstnanec </a:t>
          </a:r>
          <a:r>
            <a:rPr lang="cs-CZ" sz="1800" b="1" kern="1200" dirty="0"/>
            <a:t>obvykle do práce nenosí </a:t>
          </a:r>
          <a:r>
            <a:rPr lang="cs-CZ" sz="1800" b="0" kern="1200" dirty="0"/>
            <a:t>a které zaměstnavatel nepřevzal </a:t>
          </a:r>
          <a:r>
            <a:rPr lang="cs-CZ" sz="1800" b="1" kern="1200" dirty="0"/>
            <a:t>do zvláštní úschovy</a:t>
          </a:r>
          <a:r>
            <a:rPr lang="cs-CZ" sz="1800" b="0" kern="1200" dirty="0"/>
            <a:t>, je zaměstnavatel zaměstnanci povinen nahradit </a:t>
          </a:r>
          <a:r>
            <a:rPr lang="cs-CZ" sz="1800" b="1" kern="1200" dirty="0"/>
            <a:t>do částky 10.000,- Kč</a:t>
          </a:r>
          <a:r>
            <a:rPr lang="cs-CZ" sz="1800" b="0" kern="1200" dirty="0"/>
            <a:t>. Jestliže se zjistí, že škodu na těchto věcech </a:t>
          </a:r>
          <a:r>
            <a:rPr lang="cs-CZ" sz="1800" b="1" kern="1200" dirty="0"/>
            <a:t>způsobil jiný zaměstnanec </a:t>
          </a:r>
          <a:r>
            <a:rPr lang="cs-CZ" sz="1800" b="0" kern="1200" dirty="0"/>
            <a:t>nebo došlo-li ke škodě na věci, kterou zaměstnavatel převzal do zvláštní úschovy, je zaměstnavatel </a:t>
          </a:r>
          <a:r>
            <a:rPr lang="cs-CZ" sz="1800" b="1" kern="1200" dirty="0"/>
            <a:t>povinen nahradit zaměstnanci škodu v plné výši</a:t>
          </a:r>
          <a:r>
            <a:rPr lang="cs-CZ" sz="1800" b="0" kern="1200" dirty="0"/>
            <a:t>. </a:t>
          </a:r>
          <a:endParaRPr lang="cs-CZ" sz="1800" kern="1200" dirty="0"/>
        </a:p>
      </dsp:txBody>
      <dsp:txXfrm>
        <a:off x="72286" y="1717060"/>
        <a:ext cx="10608628" cy="1336209"/>
      </dsp:txXfrm>
    </dsp:sp>
    <dsp:sp modelId="{144B9AF3-5BFA-49C6-877D-F5400CF92C6D}">
      <dsp:nvSpPr>
        <dsp:cNvPr id="0" name=""/>
        <dsp:cNvSpPr/>
      </dsp:nvSpPr>
      <dsp:spPr>
        <a:xfrm>
          <a:off x="0" y="3177396"/>
          <a:ext cx="10753200" cy="148078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Právo na náhradu škody se promlčí, </a:t>
          </a:r>
          <a:r>
            <a:rPr lang="cs-CZ" sz="1800" b="1" kern="1200"/>
            <a:t>jestliže její vznik neohlásí </a:t>
          </a:r>
          <a:r>
            <a:rPr lang="cs-CZ" sz="1800" b="0" kern="1200"/>
            <a:t>zaměstnanec zaměstnavateli bez zbytečného odkladu, nejpozději do 15 dnů ode dne, kdy se o škodě dozvěděl. </a:t>
          </a:r>
          <a:endParaRPr lang="cs-CZ" sz="1800" kern="1200"/>
        </a:p>
      </dsp:txBody>
      <dsp:txXfrm>
        <a:off x="72286" y="3249682"/>
        <a:ext cx="10608628" cy="13362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F0C5D-1BA3-4763-A62F-1CDC939A352A}">
      <dsp:nvSpPr>
        <dsp:cNvPr id="0" name=""/>
        <dsp:cNvSpPr/>
      </dsp:nvSpPr>
      <dsp:spPr>
        <a:xfrm rot="5400000">
          <a:off x="6539511" y="-2475145"/>
          <a:ext cx="1545328"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cs-CZ" sz="1800" b="0" kern="1200" dirty="0">
              <a:solidFill>
                <a:schemeClr val="tx1"/>
              </a:solidFill>
            </a:rPr>
            <a:t>povinen přidělovat zaměstnanci práci podle pracovní smlouvy</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platit mu za vykonanou práci mzdu nebo plat</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vytvářet podmínky pro plnění jeho pracovních úkolů</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dodržovat ostatní pracovní podmínky stanovené právními předpisy, smlouvou nebo stanovené vnitřním předpisem</a:t>
          </a:r>
          <a:r>
            <a:rPr lang="cs-CZ" sz="1800" b="0" kern="1200" dirty="0"/>
            <a:t>.</a:t>
          </a:r>
          <a:endParaRPr lang="cs-CZ" sz="1800" kern="1200" dirty="0"/>
        </a:p>
      </dsp:txBody>
      <dsp:txXfrm rot="-5400000">
        <a:off x="3871152" y="268651"/>
        <a:ext cx="6806611" cy="1394454"/>
      </dsp:txXfrm>
    </dsp:sp>
    <dsp:sp modelId="{FD253DB4-713B-443E-BF2F-344A5443B438}">
      <dsp:nvSpPr>
        <dsp:cNvPr id="0" name=""/>
        <dsp:cNvSpPr/>
      </dsp:nvSpPr>
      <dsp:spPr>
        <a:xfrm>
          <a:off x="0" y="48"/>
          <a:ext cx="3871152" cy="193166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cs-CZ" sz="3100" b="0" kern="1200"/>
            <a:t>Od </a:t>
          </a:r>
          <a:r>
            <a:rPr lang="cs-CZ" sz="3100" b="1" kern="1200"/>
            <a:t>vzniku</a:t>
          </a:r>
          <a:r>
            <a:rPr lang="cs-CZ" sz="3100" b="0" kern="1200"/>
            <a:t> pracovního poměru je zaměstnavatel:</a:t>
          </a:r>
          <a:endParaRPr lang="cs-CZ" sz="3100" kern="1200"/>
        </a:p>
      </dsp:txBody>
      <dsp:txXfrm>
        <a:off x="94296" y="94344"/>
        <a:ext cx="3682560" cy="1743068"/>
      </dsp:txXfrm>
    </dsp:sp>
    <dsp:sp modelId="{A9EDAB80-A7FB-456A-8BF7-16FA993C784C}">
      <dsp:nvSpPr>
        <dsp:cNvPr id="0" name=""/>
        <dsp:cNvSpPr/>
      </dsp:nvSpPr>
      <dsp:spPr>
        <a:xfrm rot="5400000">
          <a:off x="6539511" y="-446902"/>
          <a:ext cx="1545328" cy="6882048"/>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cs-CZ" sz="1800" b="0" kern="1200" dirty="0">
              <a:solidFill>
                <a:schemeClr val="tx1"/>
              </a:solidFill>
            </a:rPr>
            <a:t>podle pokynů zaměstnavatele konat osobně práce </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podle pracovní smlouvy</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v rozvržené týdenní pracovní době</a:t>
          </a:r>
          <a:endParaRPr lang="cs-CZ" sz="1800" kern="1200" dirty="0">
            <a:solidFill>
              <a:schemeClr val="tx1"/>
            </a:solidFill>
          </a:endParaRPr>
        </a:p>
        <a:p>
          <a:pPr marL="171450" lvl="1" indent="-171450" algn="l" defTabSz="800100">
            <a:lnSpc>
              <a:spcPct val="90000"/>
            </a:lnSpc>
            <a:spcBef>
              <a:spcPct val="0"/>
            </a:spcBef>
            <a:spcAft>
              <a:spcPct val="15000"/>
            </a:spcAft>
            <a:buChar char="•"/>
          </a:pPr>
          <a:r>
            <a:rPr lang="cs-CZ" sz="1800" b="0" kern="1200" dirty="0">
              <a:solidFill>
                <a:schemeClr val="tx1"/>
              </a:solidFill>
            </a:rPr>
            <a:t>dodržovat povinnosti, které mu vyplývají z pracovního poměru.</a:t>
          </a:r>
          <a:endParaRPr lang="cs-CZ" sz="1800" kern="1200" dirty="0">
            <a:solidFill>
              <a:schemeClr val="tx1"/>
            </a:solidFill>
          </a:endParaRPr>
        </a:p>
      </dsp:txBody>
      <dsp:txXfrm rot="-5400000">
        <a:off x="3871152" y="2296894"/>
        <a:ext cx="6806611" cy="1394454"/>
      </dsp:txXfrm>
    </dsp:sp>
    <dsp:sp modelId="{79849786-4B82-4635-AC30-BF4AEDF6B579}">
      <dsp:nvSpPr>
        <dsp:cNvPr id="0" name=""/>
        <dsp:cNvSpPr/>
      </dsp:nvSpPr>
      <dsp:spPr>
        <a:xfrm>
          <a:off x="0" y="2028291"/>
          <a:ext cx="3871152" cy="193166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cs-CZ" sz="3100" b="0" kern="1200" dirty="0"/>
            <a:t>Od </a:t>
          </a:r>
          <a:r>
            <a:rPr lang="cs-CZ" sz="3100" b="1" kern="1200" dirty="0"/>
            <a:t>vzniku</a:t>
          </a:r>
          <a:r>
            <a:rPr lang="cs-CZ" sz="3100" b="0" kern="1200" dirty="0"/>
            <a:t> pracovního poměru je zaměstnanec:</a:t>
          </a:r>
          <a:endParaRPr lang="cs-CZ" sz="3100" kern="1200" dirty="0"/>
        </a:p>
      </dsp:txBody>
      <dsp:txXfrm>
        <a:off x="94296" y="2122587"/>
        <a:ext cx="3682560" cy="1743068"/>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D7346-8A47-4363-B022-701944B0BA82}">
      <dsp:nvSpPr>
        <dsp:cNvPr id="0" name=""/>
        <dsp:cNvSpPr/>
      </dsp:nvSpPr>
      <dsp:spPr>
        <a:xfrm>
          <a:off x="0" y="178199"/>
          <a:ext cx="10753200" cy="1764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Zaměstnavatel je povinen nahradit zaměstnanci škodu nebo nemajetkovou újmu </a:t>
          </a:r>
          <a:r>
            <a:rPr lang="cs-CZ" sz="2600" b="1" kern="1200" dirty="0"/>
            <a:t>vzniklou pracovním úrazem</a:t>
          </a:r>
          <a:r>
            <a:rPr lang="cs-CZ" sz="2600" b="0" kern="1200" dirty="0"/>
            <a:t>, jestliže škoda nebo nemajetková újma </a:t>
          </a:r>
          <a:r>
            <a:rPr lang="cs-CZ" sz="2600" b="1" kern="1200" dirty="0"/>
            <a:t>vznikla při plnění pracovních úkolů </a:t>
          </a:r>
          <a:r>
            <a:rPr lang="cs-CZ" sz="2600" b="0" kern="1200" dirty="0"/>
            <a:t>nebo v přímé souvislosti s ním. </a:t>
          </a:r>
          <a:endParaRPr lang="cs-CZ" sz="2600" kern="1200" dirty="0"/>
        </a:p>
      </dsp:txBody>
      <dsp:txXfrm>
        <a:off x="86129" y="264328"/>
        <a:ext cx="10580942" cy="1592102"/>
      </dsp:txXfrm>
    </dsp:sp>
    <dsp:sp modelId="{FE4CCB67-D800-4BC7-AFB2-DD3DBD37B779}">
      <dsp:nvSpPr>
        <dsp:cNvPr id="0" name=""/>
        <dsp:cNvSpPr/>
      </dsp:nvSpPr>
      <dsp:spPr>
        <a:xfrm>
          <a:off x="0" y="2017440"/>
          <a:ext cx="10753200" cy="176436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just" defTabSz="1155700">
            <a:lnSpc>
              <a:spcPct val="90000"/>
            </a:lnSpc>
            <a:spcBef>
              <a:spcPct val="0"/>
            </a:spcBef>
            <a:spcAft>
              <a:spcPct val="35000"/>
            </a:spcAft>
            <a:buNone/>
          </a:pPr>
          <a:r>
            <a:rPr lang="cs-CZ" sz="2600" b="0" kern="1200"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endParaRPr lang="cs-CZ" sz="2600" kern="1200" dirty="0"/>
        </a:p>
      </dsp:txBody>
      <dsp:txXfrm>
        <a:off x="86129" y="2103569"/>
        <a:ext cx="10580942" cy="1592102"/>
      </dsp:txXfrm>
    </dsp:sp>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5C986-0EC5-4004-A70A-BD021F7435E3}">
      <dsp:nvSpPr>
        <dsp:cNvPr id="0" name=""/>
        <dsp:cNvSpPr/>
      </dsp:nvSpPr>
      <dsp:spPr>
        <a:xfrm>
          <a:off x="0" y="164339"/>
          <a:ext cx="10753200" cy="108108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b="0" kern="1200"/>
            <a:t>Zaměstnavatel se zprostí povinnosti nahradit škodu nebo nemajetkovou újmu </a:t>
          </a:r>
          <a:r>
            <a:rPr lang="cs-CZ" sz="2800" b="1" kern="1200"/>
            <a:t>zcela</a:t>
          </a:r>
          <a:r>
            <a:rPr lang="cs-CZ" sz="2800" b="0" kern="1200"/>
            <a:t>, prokáže-li, že vznikla </a:t>
          </a:r>
          <a:endParaRPr lang="cs-CZ" sz="2800" kern="1200"/>
        </a:p>
      </dsp:txBody>
      <dsp:txXfrm>
        <a:off x="52774" y="217113"/>
        <a:ext cx="10647652" cy="975532"/>
      </dsp:txXfrm>
    </dsp:sp>
    <dsp:sp modelId="{F9C1B294-3DBB-4E03-93E1-4A752D67910F}">
      <dsp:nvSpPr>
        <dsp:cNvPr id="0" name=""/>
        <dsp:cNvSpPr/>
      </dsp:nvSpPr>
      <dsp:spPr>
        <a:xfrm>
          <a:off x="0" y="1245420"/>
          <a:ext cx="10753200" cy="25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cs-CZ" sz="2200" b="0" kern="1200" dirty="0"/>
            <a:t>tím, že zaměstnanec svým zaviněním </a:t>
          </a:r>
          <a:r>
            <a:rPr lang="cs-CZ" sz="2200" b="1" kern="1200" dirty="0"/>
            <a:t>porušil právní, nebo ostatní předpisy anebo pokyny k zajištění bezpečnosti</a:t>
          </a:r>
          <a:r>
            <a:rPr lang="cs-CZ" sz="2200" b="0" kern="1200" dirty="0"/>
            <a:t> a ochrany zdraví při práci, ačkoliv s nimi byl řádně seznámen a jejich znalost a dodržování byly soustavně vyžadovány a kontrolovány, nebo </a:t>
          </a:r>
          <a:endParaRPr lang="cs-CZ" sz="2200" kern="1200" dirty="0"/>
        </a:p>
        <a:p>
          <a:pPr marL="228600" lvl="1" indent="-228600" algn="just" defTabSz="977900">
            <a:lnSpc>
              <a:spcPct val="90000"/>
            </a:lnSpc>
            <a:spcBef>
              <a:spcPct val="0"/>
            </a:spcBef>
            <a:spcAft>
              <a:spcPct val="20000"/>
            </a:spcAft>
            <a:buChar char="•"/>
          </a:pPr>
          <a:r>
            <a:rPr lang="cs-CZ" sz="2200" b="1" kern="1200" dirty="0"/>
            <a:t>v důsledku opilosti zaměstnance </a:t>
          </a:r>
          <a:r>
            <a:rPr lang="cs-CZ" sz="2200" b="0" kern="1200" dirty="0"/>
            <a:t>nebo v důsledku zneužití </a:t>
          </a:r>
          <a:r>
            <a:rPr lang="cs-CZ" sz="2200" b="1" kern="1200" dirty="0"/>
            <a:t>jiných návykových látek </a:t>
          </a:r>
          <a:r>
            <a:rPr lang="cs-CZ" sz="2200" b="0" kern="1200" dirty="0"/>
            <a:t>a zaměstnavatel nemohl škodě nebo nemajetkové újmě zabránit</a:t>
          </a:r>
          <a:endParaRPr lang="cs-CZ" sz="2200" kern="1200" dirty="0"/>
        </a:p>
        <a:p>
          <a:pPr marL="228600" lvl="1" indent="-228600" algn="just" defTabSz="977900">
            <a:lnSpc>
              <a:spcPct val="90000"/>
            </a:lnSpc>
            <a:spcBef>
              <a:spcPct val="0"/>
            </a:spcBef>
            <a:spcAft>
              <a:spcPct val="20000"/>
            </a:spcAft>
            <a:buChar char="•"/>
          </a:pPr>
          <a:r>
            <a:rPr lang="cs-CZ" sz="2200" b="1" kern="1200" dirty="0"/>
            <a:t>a že tyto skutečnosti byly jedinou příčinou škody nebo nemajetkové újmy</a:t>
          </a:r>
          <a:endParaRPr lang="cs-CZ" sz="2200" kern="1200" dirty="0"/>
        </a:p>
      </dsp:txBody>
      <dsp:txXfrm>
        <a:off x="0" y="1245420"/>
        <a:ext cx="10753200" cy="2550240"/>
      </dsp:txXfrm>
    </dsp:sp>
  </dsp:spTree>
</dsp:drawing>
</file>

<file path=ppt/diagrams/drawing6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8AD58-5632-4988-9572-30F400A2BB72}">
      <dsp:nvSpPr>
        <dsp:cNvPr id="0" name=""/>
        <dsp:cNvSpPr/>
      </dsp:nvSpPr>
      <dsp:spPr>
        <a:xfrm>
          <a:off x="0" y="52200"/>
          <a:ext cx="10753200" cy="139229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cs-CZ" sz="3500" b="0" kern="1200"/>
            <a:t>Zaměstnavatel se zprostí povinnosti nahradit škodu nebo nemajetkovou újmu </a:t>
          </a:r>
          <a:r>
            <a:rPr lang="cs-CZ" sz="3500" b="1" kern="1200"/>
            <a:t>zčásti</a:t>
          </a:r>
          <a:r>
            <a:rPr lang="cs-CZ" sz="3500" b="0" kern="1200"/>
            <a:t>, prokáže-li, že vznikla  </a:t>
          </a:r>
          <a:endParaRPr lang="cs-CZ" sz="3500" kern="1200"/>
        </a:p>
      </dsp:txBody>
      <dsp:txXfrm>
        <a:off x="67966" y="120166"/>
        <a:ext cx="10617268" cy="1256367"/>
      </dsp:txXfrm>
    </dsp:sp>
    <dsp:sp modelId="{0F2E11C0-AFBD-46B3-BDB6-7E51E23E5F4C}">
      <dsp:nvSpPr>
        <dsp:cNvPr id="0" name=""/>
        <dsp:cNvSpPr/>
      </dsp:nvSpPr>
      <dsp:spPr>
        <a:xfrm>
          <a:off x="0" y="1444500"/>
          <a:ext cx="10753200" cy="2463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cs-CZ" sz="2700" b="0" kern="1200" dirty="0"/>
            <a:t>v důsledku porušení právní normy/opilství zaměstnance a že tyto skutečnosti byly </a:t>
          </a:r>
          <a:r>
            <a:rPr lang="cs-CZ" sz="2700" b="1" kern="1200" dirty="0"/>
            <a:t>jednou z příčin </a:t>
          </a:r>
          <a:r>
            <a:rPr lang="cs-CZ" sz="2700" b="0" kern="1200" dirty="0"/>
            <a:t>škody nebo nemajetkové újmy</a:t>
          </a:r>
          <a:endParaRPr lang="cs-CZ" sz="2700" kern="1200" dirty="0"/>
        </a:p>
        <a:p>
          <a:pPr marL="228600" lvl="1" indent="-228600" algn="l" defTabSz="1200150">
            <a:lnSpc>
              <a:spcPct val="90000"/>
            </a:lnSpc>
            <a:spcBef>
              <a:spcPct val="0"/>
            </a:spcBef>
            <a:spcAft>
              <a:spcPct val="20000"/>
            </a:spcAft>
            <a:buChar char="•"/>
          </a:pPr>
          <a:r>
            <a:rPr lang="cs-CZ" sz="2700" b="0" kern="1200" dirty="0"/>
            <a:t>zaměstnanec si počínal v rozporu s obvyklým způsobem chování - jednal lehkomyslně, přestože si musel vzhledem ke své kvalifikaci a zkušenostem být vědom, že si může způsobit újmu na zdraví (ne běžná neopatrnost)</a:t>
          </a:r>
          <a:endParaRPr lang="cs-CZ" sz="2700" kern="1200" dirty="0"/>
        </a:p>
      </dsp:txBody>
      <dsp:txXfrm>
        <a:off x="0" y="1444500"/>
        <a:ext cx="10753200" cy="24633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CD1F6-F21A-4DCE-9364-94B9049AF015}">
      <dsp:nvSpPr>
        <dsp:cNvPr id="0" name=""/>
        <dsp:cNvSpPr/>
      </dsp:nvSpPr>
      <dsp:spPr>
        <a:xfrm>
          <a:off x="0" y="62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Pracovní poměr trvá po dobu </a:t>
          </a:r>
          <a:r>
            <a:rPr lang="cs-CZ" sz="1400" b="1" kern="1200"/>
            <a:t>neurčitou</a:t>
          </a:r>
          <a:r>
            <a:rPr lang="cs-CZ" sz="1400" b="0" kern="1200"/>
            <a:t>, </a:t>
          </a:r>
          <a:r>
            <a:rPr lang="cs-CZ" sz="1400" b="1" kern="1200"/>
            <a:t>nebyla-li výslovně sjednána doba jeho trvání</a:t>
          </a:r>
          <a:endParaRPr lang="cs-CZ" sz="1400" kern="1200"/>
        </a:p>
      </dsp:txBody>
      <dsp:txXfrm>
        <a:off x="31984" y="94981"/>
        <a:ext cx="10689232" cy="591232"/>
      </dsp:txXfrm>
    </dsp:sp>
    <dsp:sp modelId="{4C4798CC-0F3A-488C-B5D3-E0D8F66404DA}">
      <dsp:nvSpPr>
        <dsp:cNvPr id="0" name=""/>
        <dsp:cNvSpPr/>
      </dsp:nvSpPr>
      <dsp:spPr>
        <a:xfrm>
          <a:off x="0" y="818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Pracovní smlouva na dobu určitou mezi týmiž smluvními stranami </a:t>
          </a:r>
          <a:r>
            <a:rPr lang="cs-CZ" sz="1400" b="1" kern="1200"/>
            <a:t>nesmí přesáhnout 3 roky a</a:t>
          </a:r>
          <a:endParaRPr lang="cs-CZ" sz="1400" kern="1200"/>
        </a:p>
      </dsp:txBody>
      <dsp:txXfrm>
        <a:off x="31984" y="850981"/>
        <a:ext cx="10689232" cy="591232"/>
      </dsp:txXfrm>
    </dsp:sp>
    <dsp:sp modelId="{76CDE53E-2C0D-4601-97CF-D08E163D1F7D}">
      <dsp:nvSpPr>
        <dsp:cNvPr id="0" name=""/>
        <dsp:cNvSpPr/>
      </dsp:nvSpPr>
      <dsp:spPr>
        <a:xfrm>
          <a:off x="0" y="1574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může být uzavřen nejvýše</a:t>
          </a:r>
          <a:r>
            <a:rPr lang="cs-CZ" sz="1400" b="1" kern="1200"/>
            <a:t> třikrát po sobě (to je nanejvýš 3 x 3 roky)</a:t>
          </a:r>
          <a:endParaRPr lang="cs-CZ" sz="1400" kern="1200"/>
        </a:p>
      </dsp:txBody>
      <dsp:txXfrm>
        <a:off x="31984" y="1606981"/>
        <a:ext cx="10689232" cy="591232"/>
      </dsp:txXfrm>
    </dsp:sp>
    <dsp:sp modelId="{0CE8D5DC-A705-4095-8A8A-B6E10E398771}">
      <dsp:nvSpPr>
        <dsp:cNvPr id="0" name=""/>
        <dsp:cNvSpPr/>
      </dsp:nvSpPr>
      <dsp:spPr>
        <a:xfrm>
          <a:off x="0" y="2330997"/>
          <a:ext cx="10753200" cy="6552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0" kern="1200"/>
            <a:t>Za opakování pracovního poměru na dobu určitou se považuje rovněž i jeho </a:t>
          </a:r>
          <a:r>
            <a:rPr lang="cs-CZ" sz="1400" b="1" kern="1200"/>
            <a:t>prodloužení</a:t>
          </a:r>
          <a:endParaRPr lang="cs-CZ" sz="1400" kern="1200"/>
        </a:p>
      </dsp:txBody>
      <dsp:txXfrm>
        <a:off x="31984" y="2362981"/>
        <a:ext cx="10689232" cy="591232"/>
      </dsp:txXfrm>
    </dsp:sp>
    <dsp:sp modelId="{5CD93D9C-E2B2-43BF-8E49-107BCCDF3983}">
      <dsp:nvSpPr>
        <dsp:cNvPr id="0" name=""/>
        <dsp:cNvSpPr/>
      </dsp:nvSpPr>
      <dsp:spPr>
        <a:xfrm>
          <a:off x="0" y="2986197"/>
          <a:ext cx="1075320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dirty="0"/>
            <a:t>Jestliže od skončení předchozího pracovního poměru na dobu určitou uplynula doba 3 let, k předchozímu pracovnímu poměru na dobu určitou mezi týmiž smluvními stranami </a:t>
          </a:r>
          <a:r>
            <a:rPr lang="cs-CZ" sz="1400" b="1" kern="1200" dirty="0"/>
            <a:t>se nepřihlíží</a:t>
          </a:r>
          <a:endParaRPr lang="cs-CZ" sz="1400" kern="1200" dirty="0"/>
        </a:p>
      </dsp:txBody>
      <dsp:txXfrm>
        <a:off x="0" y="2986197"/>
        <a:ext cx="10753200" cy="579600"/>
      </dsp:txXfrm>
    </dsp:sp>
    <dsp:sp modelId="{F19905B8-BF22-471D-86E6-E5A0ABED2261}">
      <dsp:nvSpPr>
        <dsp:cNvPr id="0" name=""/>
        <dsp:cNvSpPr/>
      </dsp:nvSpPr>
      <dsp:spPr>
        <a:xfrm>
          <a:off x="0" y="3565797"/>
          <a:ext cx="10753200" cy="109673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b="1" kern="1200" dirty="0"/>
            <a:t>Pokud je doba trvání sjedná v rozporu se zákonem a zaměstnanec oznámí, že trvá na tom, aby ho dále zaměstnával, platí, že se jedná o pracovní poměr na dobu neurčitou. – k soudu možné podat jen do 2 měsíců ode dne, kdy měl PP skončit</a:t>
          </a:r>
          <a:endParaRPr lang="cs-CZ" sz="1400" kern="1200" dirty="0"/>
        </a:p>
      </dsp:txBody>
      <dsp:txXfrm>
        <a:off x="53538" y="3619335"/>
        <a:ext cx="10646124" cy="9896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30AE8-1F49-4B80-9FE9-748A2A933416}">
      <dsp:nvSpPr>
        <dsp:cNvPr id="0" name=""/>
        <dsp:cNvSpPr/>
      </dsp:nvSpPr>
      <dsp:spPr>
        <a:xfrm>
          <a:off x="0" y="30239"/>
          <a:ext cx="10753200" cy="168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0" kern="1200" dirty="0"/>
            <a:t>Obsah pracovního poměru je možné změnit jen tehdy, </a:t>
          </a:r>
          <a:r>
            <a:rPr lang="cs-CZ" sz="3200" b="1" kern="1200" dirty="0"/>
            <a:t>dohodnou-li se </a:t>
          </a:r>
          <a:r>
            <a:rPr lang="cs-CZ" sz="3200" b="0" kern="1200" dirty="0"/>
            <a:t>zaměstnavatel a zaměstnanec na jeho změně.</a:t>
          </a:r>
          <a:endParaRPr lang="cs-CZ" sz="3200" kern="1200" dirty="0"/>
        </a:p>
      </dsp:txBody>
      <dsp:txXfrm>
        <a:off x="82245" y="112484"/>
        <a:ext cx="10588710" cy="1520310"/>
      </dsp:txXfrm>
    </dsp:sp>
    <dsp:sp modelId="{E800862A-2930-4E59-A03A-ACD5DB521DD7}">
      <dsp:nvSpPr>
        <dsp:cNvPr id="0" name=""/>
        <dsp:cNvSpPr/>
      </dsp:nvSpPr>
      <dsp:spPr>
        <a:xfrm>
          <a:off x="0" y="1715040"/>
          <a:ext cx="10753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cs-CZ" sz="2500" b="0" kern="1200"/>
            <a:t>Změnou je také jmenování na vedoucí místo</a:t>
          </a:r>
          <a:endParaRPr lang="cs-CZ" sz="2500" kern="1200"/>
        </a:p>
      </dsp:txBody>
      <dsp:txXfrm>
        <a:off x="0" y="1715040"/>
        <a:ext cx="10753200" cy="529920"/>
      </dsp:txXfrm>
    </dsp:sp>
    <dsp:sp modelId="{36D55A6E-91C5-4D96-BAD1-DA08E0A172E9}">
      <dsp:nvSpPr>
        <dsp:cNvPr id="0" name=""/>
        <dsp:cNvSpPr/>
      </dsp:nvSpPr>
      <dsp:spPr>
        <a:xfrm>
          <a:off x="0" y="2244960"/>
          <a:ext cx="10753200" cy="16848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cs-CZ" sz="3200" b="0" kern="1200" dirty="0"/>
            <a:t>Konat práce jiného druhu nebo v jiném místě, než byly sjednány v pracovní smlouvě – pouze kde to zákon ukládá</a:t>
          </a:r>
          <a:endParaRPr lang="cs-CZ" sz="3200" kern="1200" dirty="0"/>
        </a:p>
      </dsp:txBody>
      <dsp:txXfrm>
        <a:off x="82245" y="2327205"/>
        <a:ext cx="10588710" cy="15203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5E7A8-156F-460C-B41F-92A77BA500B6}">
      <dsp:nvSpPr>
        <dsp:cNvPr id="0" name=""/>
        <dsp:cNvSpPr/>
      </dsp:nvSpPr>
      <dsp:spPr>
        <a:xfrm>
          <a:off x="52" y="1306"/>
          <a:ext cx="5024810" cy="65823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cs-CZ" sz="1800" b="0" kern="1200" dirty="0"/>
            <a:t>Zaměstnavatel je povinen zaměstnance převést:</a:t>
          </a:r>
          <a:endParaRPr lang="cs-CZ" sz="1800" kern="1200" dirty="0"/>
        </a:p>
      </dsp:txBody>
      <dsp:txXfrm>
        <a:off x="52" y="1306"/>
        <a:ext cx="5024810" cy="658230"/>
      </dsp:txXfrm>
    </dsp:sp>
    <dsp:sp modelId="{AFBA4891-A708-4318-8AB4-51F67D406100}">
      <dsp:nvSpPr>
        <dsp:cNvPr id="0" name=""/>
        <dsp:cNvSpPr/>
      </dsp:nvSpPr>
      <dsp:spPr>
        <a:xfrm>
          <a:off x="52" y="659536"/>
          <a:ext cx="5024810" cy="3668692"/>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cs-CZ" sz="1600" b="0" kern="1200" dirty="0">
              <a:solidFill>
                <a:schemeClr val="tx1"/>
              </a:solidFill>
            </a:rPr>
            <a:t>Pokud jeho zdravotní stav nadále nedovoluje výkon dosavadní práce – nutný lékařský posudek (dlouhodobá ztráta způsobilosti)</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Zaměstnanec utrpěl pracovní úraz který dočasně nedovoluje výkon dosavadní práce + lékařský posudek</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Zaměstnankyně je těhotná/kojící/9měsíců po porodu + běžně vykonává práce pro ně nevhodně/posudek, nebo o to zaměstnankyně požádá</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Z důvodu infekce + lékařský posudek a vyjádření KHS</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rozhodnutí soudu/správního orgánu</a:t>
          </a:r>
          <a:endParaRPr lang="cs-CZ" sz="1600" kern="1200" dirty="0">
            <a:solidFill>
              <a:schemeClr val="tx1"/>
            </a:solidFill>
          </a:endParaRPr>
        </a:p>
        <a:p>
          <a:pPr marL="171450" lvl="1" indent="-171450" algn="just" defTabSz="711200">
            <a:lnSpc>
              <a:spcPct val="90000"/>
            </a:lnSpc>
            <a:spcBef>
              <a:spcPct val="0"/>
            </a:spcBef>
            <a:spcAft>
              <a:spcPct val="15000"/>
            </a:spcAft>
            <a:buChar char="•"/>
          </a:pPr>
          <a:r>
            <a:rPr lang="cs-CZ" sz="1600" b="0" kern="1200" dirty="0">
              <a:solidFill>
                <a:schemeClr val="tx1"/>
              </a:solidFill>
            </a:rPr>
            <a:t>Nezpůsobilý (ze zdravotních důvodů) pro noční práce + posudek</a:t>
          </a:r>
          <a:endParaRPr lang="cs-CZ" sz="1600" kern="1200" dirty="0">
            <a:solidFill>
              <a:schemeClr val="tx1"/>
            </a:solidFill>
          </a:endParaRPr>
        </a:p>
      </dsp:txBody>
      <dsp:txXfrm>
        <a:off x="52" y="659536"/>
        <a:ext cx="5024810" cy="3668692"/>
      </dsp:txXfrm>
    </dsp:sp>
    <dsp:sp modelId="{CDDF8BB0-146F-45EC-8F4C-BE2FDBB34BA1}">
      <dsp:nvSpPr>
        <dsp:cNvPr id="0" name=""/>
        <dsp:cNvSpPr/>
      </dsp:nvSpPr>
      <dsp:spPr>
        <a:xfrm>
          <a:off x="5728336" y="1306"/>
          <a:ext cx="5024810" cy="658230"/>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cs-CZ" sz="1800" b="0" kern="1200"/>
            <a:t>Možnost zaměstnavatele:</a:t>
          </a:r>
          <a:endParaRPr lang="cs-CZ" sz="1800" kern="1200"/>
        </a:p>
      </dsp:txBody>
      <dsp:txXfrm>
        <a:off x="5728336" y="1306"/>
        <a:ext cx="5024810" cy="658230"/>
      </dsp:txXfrm>
    </dsp:sp>
    <dsp:sp modelId="{4244A7B6-2486-44D5-A3FA-2CE47F0B8FE8}">
      <dsp:nvSpPr>
        <dsp:cNvPr id="0" name=""/>
        <dsp:cNvSpPr/>
      </dsp:nvSpPr>
      <dsp:spPr>
        <a:xfrm>
          <a:off x="5728336" y="659536"/>
          <a:ext cx="5024810" cy="3668692"/>
        </a:xfrm>
        <a:prstGeom prst="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cs-CZ" sz="1800" b="0" kern="1200" dirty="0">
              <a:solidFill>
                <a:schemeClr val="tx1"/>
              </a:solidFill>
            </a:rPr>
            <a:t>dal-li zaměstnanci výpověď z důvodů uvedených v § 52 písm. f) a g) (porušování povinností)</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bylo-li proti zaměstnanci zahájeno trestní řízení pro podezření z úmyslné trestné činnosti spáchané při plnění pracovních úkolů nebo v přímé souvislosti s ním ke škodě na majetku zaměstnavatele, a to na dobu do pravomocného skončení trestního řízení,</a:t>
          </a:r>
          <a:endParaRPr lang="cs-CZ" sz="1800" kern="1200" dirty="0">
            <a:solidFill>
              <a:schemeClr val="tx1"/>
            </a:solidFill>
          </a:endParaRPr>
        </a:p>
        <a:p>
          <a:pPr marL="171450" lvl="1" indent="-171450" algn="just" defTabSz="800100">
            <a:lnSpc>
              <a:spcPct val="90000"/>
            </a:lnSpc>
            <a:spcBef>
              <a:spcPct val="0"/>
            </a:spcBef>
            <a:spcAft>
              <a:spcPct val="15000"/>
            </a:spcAft>
            <a:buChar char="•"/>
          </a:pPr>
          <a:r>
            <a:rPr lang="cs-CZ" sz="1800" b="0" kern="1200" dirty="0">
              <a:solidFill>
                <a:schemeClr val="tx1"/>
              </a:solidFill>
            </a:rPr>
            <a:t>pozbyl-li zaměstnanec dočasně předpoklady stanovené zvláštními právními předpisy pro výkon sjednané práce, avšak v tomto případě nejdéle celkem na 30 pracovních dnů v kalendářním roce.</a:t>
          </a:r>
          <a:endParaRPr lang="cs-CZ" sz="1800" kern="1200" dirty="0">
            <a:solidFill>
              <a:schemeClr val="tx1"/>
            </a:solidFill>
          </a:endParaRPr>
        </a:p>
      </dsp:txBody>
      <dsp:txXfrm>
        <a:off x="5728336" y="659536"/>
        <a:ext cx="5024810" cy="36686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Nadpis a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9" name="Title 8"/>
          <p:cNvSpPr>
            <a:spLocks noGrp="1"/>
          </p:cNvSpPr>
          <p:nvPr>
            <p:ph type="title"/>
          </p:nvPr>
        </p:nvSpPr>
        <p:spPr>
          <a:xfrm>
            <a:off x="609600" y="359465"/>
            <a:ext cx="10972800" cy="1143000"/>
          </a:xfrm>
          <a:prstGeom prst="rect">
            <a:avLst/>
          </a:prstGeom>
        </p:spPr>
        <p:txBody>
          <a:bodyPr anchor="b" anchorCtr="0">
            <a:normAutofit/>
          </a:bodyPr>
          <a:lstStyle/>
          <a:p>
            <a:pPr algn="l"/>
            <a:r>
              <a:rPr lang="cs-CZ"/>
              <a:t>Kliknutím lze upravit styl.</a:t>
            </a:r>
            <a:endParaRPr lang="en-US"/>
          </a:p>
        </p:txBody>
      </p:sp>
      <p:sp>
        <p:nvSpPr>
          <p:cNvPr id="8" name="Date Placeholder 7"/>
          <p:cNvSpPr>
            <a:spLocks noGrp="1"/>
          </p:cNvSpPr>
          <p:nvPr>
            <p:ph type="dt" sz="half" idx="10"/>
          </p:nvPr>
        </p:nvSpPr>
        <p:spPr/>
        <p:txBody>
          <a:bodyPr/>
          <a:lstStyle/>
          <a:p>
            <a:fld id="{A9AD5598-394A-4D98-911E-2623520C210C}" type="datetime1">
              <a:rPr lang="en-US" smtClean="0"/>
              <a:t>10/31/2024</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922661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10" name="Nadpis 6">
            <a:extLst>
              <a:ext uri="{FF2B5EF4-FFF2-40B4-BE49-F238E27FC236}">
                <a16:creationId xmlns:a16="http://schemas.microsoft.com/office/drawing/2014/main" id="{A863908E-35CD-40EF-A9BC-99C58ABB70B5}"/>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11" name="Podnadpis 2">
            <a:extLst>
              <a:ext uri="{FF2B5EF4-FFF2-40B4-BE49-F238E27FC236}">
                <a16:creationId xmlns:a16="http://schemas.microsoft.com/office/drawing/2014/main" id="{B6C1BCC2-A34F-44AA-A794-995C12271BB1}"/>
              </a:ext>
            </a:extLst>
          </p:cNvPr>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A5A4303E-2B43-4D3D-A41D-FED699B96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3" name="Rectangle 17">
            <a:extLst>
              <a:ext uri="{FF2B5EF4-FFF2-40B4-BE49-F238E27FC236}">
                <a16:creationId xmlns:a16="http://schemas.microsoft.com/office/drawing/2014/main" id="{7870222A-3184-483B-8432-BC2DC270157E}"/>
              </a:ext>
            </a:extLst>
          </p:cNvPr>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sz="1200" smtClean="0">
                <a:solidFill>
                  <a:schemeClr val="bg1"/>
                </a:solidFill>
                <a:effectLst/>
                <a:latin typeface="+mj-lt"/>
              </a:defRPr>
            </a:lvl1pPr>
          </a:lstStyle>
          <a:p>
            <a:r>
              <a:rPr lang="cs-CZ" dirty="0"/>
              <a:t>Definujte zápatí – název prezentace nebo pracoviště</a:t>
            </a:r>
          </a:p>
        </p:txBody>
      </p:sp>
      <p:sp>
        <p:nvSpPr>
          <p:cNvPr id="14" name="Rectangle 18">
            <a:extLst>
              <a:ext uri="{FF2B5EF4-FFF2-40B4-BE49-F238E27FC236}">
                <a16:creationId xmlns:a16="http://schemas.microsoft.com/office/drawing/2014/main" id="{9151A81E-EB70-4E3D-8B26-0F63114D6108}"/>
              </a:ext>
            </a:extLst>
          </p:cNvPr>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bg1"/>
                </a:solidFill>
                <a:latin typeface="+mj-lt"/>
              </a:defRPr>
            </a:lvl1pPr>
          </a:lstStyle>
          <a:p>
            <a:fld id="{0DE708CC-0C3F-4567-9698-B54C0F35BD31}" type="slidenum">
              <a:rPr lang="cs-CZ" altLang="cs-CZ" smtClean="0"/>
              <a:pPr/>
              <a:t>‹#›</a:t>
            </a:fld>
            <a:endParaRPr lang="cs-CZ" altLang="cs-CZ" dirty="0"/>
          </a:p>
        </p:txBody>
      </p:sp>
    </p:spTree>
    <p:extLst>
      <p:ext uri="{BB962C8B-B14F-4D97-AF65-F5344CB8AC3E}">
        <p14:creationId xmlns:p14="http://schemas.microsoft.com/office/powerpoint/2010/main" val="688022621"/>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8.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8.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18.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8.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18.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8.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8.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18.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2.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2.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50.xml"/><Relationship Id="rId2" Type="http://schemas.openxmlformats.org/officeDocument/2006/relationships/diagramData" Target="../diagrams/data50.xml"/><Relationship Id="rId1" Type="http://schemas.openxmlformats.org/officeDocument/2006/relationships/slideLayout" Target="../slideLayouts/slideLayout2.xml"/><Relationship Id="rId6" Type="http://schemas.microsoft.com/office/2007/relationships/diagramDrawing" Target="../diagrams/drawing50.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51.xml"/><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microsoft.com/office/2007/relationships/diagramDrawing" Target="../diagrams/drawing51.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52.xml"/><Relationship Id="rId2" Type="http://schemas.openxmlformats.org/officeDocument/2006/relationships/diagramData" Target="../diagrams/data52.xml"/><Relationship Id="rId1" Type="http://schemas.openxmlformats.org/officeDocument/2006/relationships/slideLayout" Target="../slideLayouts/slideLayout2.xml"/><Relationship Id="rId6" Type="http://schemas.microsoft.com/office/2007/relationships/diagramDrawing" Target="../diagrams/drawing52.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53.xml"/><Relationship Id="rId2" Type="http://schemas.openxmlformats.org/officeDocument/2006/relationships/diagramData" Target="../diagrams/data53.xml"/><Relationship Id="rId1" Type="http://schemas.openxmlformats.org/officeDocument/2006/relationships/slideLayout" Target="../slideLayouts/slideLayout2.xml"/><Relationship Id="rId6" Type="http://schemas.microsoft.com/office/2007/relationships/diagramDrawing" Target="../diagrams/drawing53.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54.xml"/><Relationship Id="rId2" Type="http://schemas.openxmlformats.org/officeDocument/2006/relationships/diagramData" Target="../diagrams/data54.xml"/><Relationship Id="rId1" Type="http://schemas.openxmlformats.org/officeDocument/2006/relationships/slideLayout" Target="../slideLayouts/slideLayout2.xml"/><Relationship Id="rId6" Type="http://schemas.microsoft.com/office/2007/relationships/diagramDrawing" Target="../diagrams/drawing54.xml"/><Relationship Id="rId5" Type="http://schemas.openxmlformats.org/officeDocument/2006/relationships/diagramColors" Target="../diagrams/colors54.xml"/><Relationship Id="rId4" Type="http://schemas.openxmlformats.org/officeDocument/2006/relationships/diagramQuickStyle" Target="../diagrams/quickStyle54.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55.xml"/><Relationship Id="rId2" Type="http://schemas.openxmlformats.org/officeDocument/2006/relationships/diagramData" Target="../diagrams/data55.xml"/><Relationship Id="rId1" Type="http://schemas.openxmlformats.org/officeDocument/2006/relationships/slideLayout" Target="../slideLayouts/slideLayout2.xml"/><Relationship Id="rId6" Type="http://schemas.microsoft.com/office/2007/relationships/diagramDrawing" Target="../diagrams/drawing55.xml"/><Relationship Id="rId5" Type="http://schemas.openxmlformats.org/officeDocument/2006/relationships/diagramColors" Target="../diagrams/colors55.xml"/><Relationship Id="rId4" Type="http://schemas.openxmlformats.org/officeDocument/2006/relationships/diagramQuickStyle" Target="../diagrams/quickStyle55.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56.xml"/><Relationship Id="rId2" Type="http://schemas.openxmlformats.org/officeDocument/2006/relationships/diagramData" Target="../diagrams/data56.xml"/><Relationship Id="rId1" Type="http://schemas.openxmlformats.org/officeDocument/2006/relationships/slideLayout" Target="../slideLayouts/slideLayout2.xml"/><Relationship Id="rId6" Type="http://schemas.microsoft.com/office/2007/relationships/diagramDrawing" Target="../diagrams/drawing56.xml"/><Relationship Id="rId5" Type="http://schemas.openxmlformats.org/officeDocument/2006/relationships/diagramColors" Target="../diagrams/colors56.xml"/><Relationship Id="rId4" Type="http://schemas.openxmlformats.org/officeDocument/2006/relationships/diagramQuickStyle" Target="../diagrams/quickStyle56.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57.xml"/><Relationship Id="rId2" Type="http://schemas.openxmlformats.org/officeDocument/2006/relationships/diagramData" Target="../diagrams/data57.xml"/><Relationship Id="rId1" Type="http://schemas.openxmlformats.org/officeDocument/2006/relationships/slideLayout" Target="../slideLayouts/slideLayout2.xml"/><Relationship Id="rId6" Type="http://schemas.microsoft.com/office/2007/relationships/diagramDrawing" Target="../diagrams/drawing57.xml"/><Relationship Id="rId5" Type="http://schemas.openxmlformats.org/officeDocument/2006/relationships/diagramColors" Target="../diagrams/colors57.xml"/><Relationship Id="rId4" Type="http://schemas.openxmlformats.org/officeDocument/2006/relationships/diagramQuickStyle" Target="../diagrams/quickStyle57.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58.xml"/><Relationship Id="rId2" Type="http://schemas.openxmlformats.org/officeDocument/2006/relationships/diagramData" Target="../diagrams/data58.xml"/><Relationship Id="rId1" Type="http://schemas.openxmlformats.org/officeDocument/2006/relationships/slideLayout" Target="../slideLayouts/slideLayout2.xml"/><Relationship Id="rId6" Type="http://schemas.microsoft.com/office/2007/relationships/diagramDrawing" Target="../diagrams/drawing58.xml"/><Relationship Id="rId5" Type="http://schemas.openxmlformats.org/officeDocument/2006/relationships/diagramColors" Target="../diagrams/colors58.xml"/><Relationship Id="rId4" Type="http://schemas.openxmlformats.org/officeDocument/2006/relationships/diagramQuickStyle" Target="../diagrams/quickStyle58.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9.xml"/><Relationship Id="rId2" Type="http://schemas.openxmlformats.org/officeDocument/2006/relationships/diagramData" Target="../diagrams/data59.xml"/><Relationship Id="rId1" Type="http://schemas.openxmlformats.org/officeDocument/2006/relationships/slideLayout" Target="../slideLayouts/slideLayout2.xml"/><Relationship Id="rId6" Type="http://schemas.microsoft.com/office/2007/relationships/diagramDrawing" Target="../diagrams/drawing59.xml"/><Relationship Id="rId5" Type="http://schemas.openxmlformats.org/officeDocument/2006/relationships/diagramColors" Target="../diagrams/colors59.xml"/><Relationship Id="rId4" Type="http://schemas.openxmlformats.org/officeDocument/2006/relationships/diagramQuickStyle" Target="../diagrams/quickStyle59.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60.xml"/><Relationship Id="rId2" Type="http://schemas.openxmlformats.org/officeDocument/2006/relationships/diagramData" Target="../diagrams/data60.xml"/><Relationship Id="rId1" Type="http://schemas.openxmlformats.org/officeDocument/2006/relationships/slideLayout" Target="../slideLayouts/slideLayout2.xml"/><Relationship Id="rId6" Type="http://schemas.microsoft.com/office/2007/relationships/diagramDrawing" Target="../diagrams/drawing60.xml"/><Relationship Id="rId5" Type="http://schemas.openxmlformats.org/officeDocument/2006/relationships/diagramColors" Target="../diagrams/colors60.xml"/><Relationship Id="rId4" Type="http://schemas.openxmlformats.org/officeDocument/2006/relationships/diagramQuickStyle" Target="../diagrams/quickStyle60.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61.xml"/><Relationship Id="rId2" Type="http://schemas.openxmlformats.org/officeDocument/2006/relationships/diagramData" Target="../diagrams/data61.xml"/><Relationship Id="rId1" Type="http://schemas.openxmlformats.org/officeDocument/2006/relationships/slideLayout" Target="../slideLayouts/slideLayout2.xml"/><Relationship Id="rId6" Type="http://schemas.microsoft.com/office/2007/relationships/diagramDrawing" Target="../diagrams/drawing61.xml"/><Relationship Id="rId5" Type="http://schemas.openxmlformats.org/officeDocument/2006/relationships/diagramColors" Target="../diagrams/colors61.xml"/><Relationship Id="rId4" Type="http://schemas.openxmlformats.org/officeDocument/2006/relationships/diagramQuickStyle" Target="../diagrams/quickStyle61.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62.xml"/><Relationship Id="rId2" Type="http://schemas.openxmlformats.org/officeDocument/2006/relationships/diagramData" Target="../diagrams/data62.xml"/><Relationship Id="rId1" Type="http://schemas.openxmlformats.org/officeDocument/2006/relationships/slideLayout" Target="../slideLayouts/slideLayout2.xml"/><Relationship Id="rId6" Type="http://schemas.microsoft.com/office/2007/relationships/diagramDrawing" Target="../diagrams/drawing62.xml"/><Relationship Id="rId5" Type="http://schemas.openxmlformats.org/officeDocument/2006/relationships/diagramColors" Target="../diagrams/colors62.xml"/><Relationship Id="rId4" Type="http://schemas.openxmlformats.org/officeDocument/2006/relationships/diagramQuickStyle" Target="../diagrams/quickStyle6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8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cs-CZ" dirty="0"/>
              <a:t>Vznik, změny a ukončení pracovněprávního vztahu</a:t>
            </a:r>
          </a:p>
        </p:txBody>
      </p:sp>
      <p:sp>
        <p:nvSpPr>
          <p:cNvPr id="3" name="Title 2"/>
          <p:cNvSpPr>
            <a:spLocks noGrp="1"/>
          </p:cNvSpPr>
          <p:nvPr>
            <p:ph type="ctrTitle"/>
          </p:nvPr>
        </p:nvSpPr>
        <p:spPr/>
        <p:txBody>
          <a:bodyPr>
            <a:normAutofit/>
          </a:bodyPr>
          <a:lstStyle/>
          <a:p>
            <a:r>
              <a:rPr lang="cs-CZ" sz="6000" dirty="0">
                <a:solidFill>
                  <a:srgbClr val="0000DC"/>
                </a:solidFill>
                <a:effectLst>
                  <a:outerShdw blurRad="38100" dist="38100" dir="2700000" algn="tl">
                    <a:srgbClr val="000000">
                      <a:alpha val="43137"/>
                    </a:srgbClr>
                  </a:outerShdw>
                </a:effectLst>
              </a:rPr>
              <a:t>Pracovní právo</a:t>
            </a:r>
          </a:p>
        </p:txBody>
      </p:sp>
      <p:sp>
        <p:nvSpPr>
          <p:cNvPr id="5" name="Zástupný symbol pro číslo snímku 4">
            <a:extLst>
              <a:ext uri="{FF2B5EF4-FFF2-40B4-BE49-F238E27FC236}">
                <a16:creationId xmlns:a16="http://schemas.microsoft.com/office/drawing/2014/main" id="{FC16131C-3E0B-4EFB-89D2-84BBC52E4BBB}"/>
              </a:ext>
            </a:extLst>
          </p:cNvPr>
          <p:cNvSpPr>
            <a:spLocks noGrp="1"/>
          </p:cNvSpPr>
          <p:nvPr>
            <p:ph type="sldNum" sz="quarter" idx="11"/>
          </p:nvPr>
        </p:nvSpPr>
        <p:spPr/>
        <p:txBody>
          <a:bodyPr/>
          <a:lstStyle/>
          <a:p>
            <a:pPr algn="r"/>
            <a:fld id="{D4C49B74-5DB2-4B03-B1D2-7F6A3C51C318}" type="slidenum">
              <a:rPr lang="en-US" smtClean="0"/>
              <a:pPr algn="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B91861CC-3630-40BC-BEE9-598CE3E23EA3}"/>
              </a:ext>
            </a:extLst>
          </p:cNvPr>
          <p:cNvGraphicFramePr/>
          <p:nvPr/>
        </p:nvGraphicFramePr>
        <p:xfrm>
          <a:off x="718800" y="1871999"/>
          <a:ext cx="10753200" cy="4499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smlouva - forma</a:t>
            </a:r>
          </a:p>
        </p:txBody>
      </p:sp>
      <p:sp>
        <p:nvSpPr>
          <p:cNvPr id="4" name="Zástupný symbol pro číslo snímku 3">
            <a:extLst>
              <a:ext uri="{FF2B5EF4-FFF2-40B4-BE49-F238E27FC236}">
                <a16:creationId xmlns:a16="http://schemas.microsoft.com/office/drawing/2014/main" id="{14840314-2FD7-49D8-8FC0-597497B36E46}"/>
              </a:ext>
            </a:extLst>
          </p:cNvPr>
          <p:cNvSpPr>
            <a:spLocks noGrp="1"/>
          </p:cNvSpPr>
          <p:nvPr>
            <p:ph type="sldNum" sz="quarter" idx="11"/>
          </p:nvPr>
        </p:nvSpPr>
        <p:spPr/>
        <p:txBody>
          <a:bodyPr/>
          <a:lstStyle/>
          <a:p>
            <a:pPr algn="r"/>
            <a:fld id="{D4C49B74-5DB2-4B03-B1D2-7F6A3C51C318}" type="slidenum">
              <a:rPr lang="en-US" smtClean="0"/>
              <a:pPr algn="r"/>
              <a:t>10</a:t>
            </a:fld>
            <a:endParaRPr lang="en-US"/>
          </a:p>
        </p:txBody>
      </p:sp>
    </p:spTree>
    <p:extLst>
      <p:ext uri="{BB962C8B-B14F-4D97-AF65-F5344CB8AC3E}">
        <p14:creationId xmlns:p14="http://schemas.microsoft.com/office/powerpoint/2010/main" val="3012977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77BB7BE-BE65-486F-B3D4-06AB295D5810}"/>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smlouva – zkušební doba</a:t>
            </a:r>
          </a:p>
        </p:txBody>
      </p:sp>
      <p:sp>
        <p:nvSpPr>
          <p:cNvPr id="4" name="Zástupný symbol pro číslo snímku 3">
            <a:extLst>
              <a:ext uri="{FF2B5EF4-FFF2-40B4-BE49-F238E27FC236}">
                <a16:creationId xmlns:a16="http://schemas.microsoft.com/office/drawing/2014/main" id="{2F19DE2D-0007-4A1C-AFF8-57E3E2187DCF}"/>
              </a:ext>
            </a:extLst>
          </p:cNvPr>
          <p:cNvSpPr>
            <a:spLocks noGrp="1"/>
          </p:cNvSpPr>
          <p:nvPr>
            <p:ph type="sldNum" sz="quarter" idx="11"/>
          </p:nvPr>
        </p:nvSpPr>
        <p:spPr/>
        <p:txBody>
          <a:bodyPr/>
          <a:lstStyle/>
          <a:p>
            <a:pPr algn="r"/>
            <a:fld id="{D4C49B74-5DB2-4B03-B1D2-7F6A3C51C318}" type="slidenum">
              <a:rPr lang="en-US" smtClean="0"/>
              <a:pPr algn="r"/>
              <a:t>11</a:t>
            </a:fld>
            <a:endParaRPr lang="en-US"/>
          </a:p>
        </p:txBody>
      </p:sp>
    </p:spTree>
    <p:extLst>
      <p:ext uri="{BB962C8B-B14F-4D97-AF65-F5344CB8AC3E}">
        <p14:creationId xmlns:p14="http://schemas.microsoft.com/office/powerpoint/2010/main" val="294629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6A66D20-1EC2-4DFB-84C6-D142EBB9E2B8}"/>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Povinnosti vyplývající z PP</a:t>
            </a:r>
          </a:p>
        </p:txBody>
      </p:sp>
      <p:sp>
        <p:nvSpPr>
          <p:cNvPr id="4" name="Zástupný symbol pro číslo snímku 3">
            <a:extLst>
              <a:ext uri="{FF2B5EF4-FFF2-40B4-BE49-F238E27FC236}">
                <a16:creationId xmlns:a16="http://schemas.microsoft.com/office/drawing/2014/main" id="{5659DD7F-62CD-4F18-A09C-ACB3FB7B4958}"/>
              </a:ext>
            </a:extLst>
          </p:cNvPr>
          <p:cNvSpPr>
            <a:spLocks noGrp="1"/>
          </p:cNvSpPr>
          <p:nvPr>
            <p:ph type="sldNum" sz="quarter" idx="11"/>
          </p:nvPr>
        </p:nvSpPr>
        <p:spPr/>
        <p:txBody>
          <a:bodyPr/>
          <a:lstStyle/>
          <a:p>
            <a:pPr algn="r"/>
            <a:fld id="{D4C49B74-5DB2-4B03-B1D2-7F6A3C51C318}" type="slidenum">
              <a:rPr lang="en-US" smtClean="0"/>
              <a:pPr algn="r"/>
              <a:t>12</a:t>
            </a:fld>
            <a:endParaRPr lang="en-US"/>
          </a:p>
        </p:txBody>
      </p:sp>
    </p:spTree>
    <p:extLst>
      <p:ext uri="{BB962C8B-B14F-4D97-AF65-F5344CB8AC3E}">
        <p14:creationId xmlns:p14="http://schemas.microsoft.com/office/powerpoint/2010/main" val="2802648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A4307496-7499-4AD6-BAB2-20AB87CCDADB}"/>
              </a:ext>
            </a:extLst>
          </p:cNvPr>
          <p:cNvGraphicFramePr/>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Smlouva na dobu určitou</a:t>
            </a:r>
          </a:p>
        </p:txBody>
      </p:sp>
      <p:sp>
        <p:nvSpPr>
          <p:cNvPr id="4" name="Zástupný symbol pro číslo snímku 3">
            <a:extLst>
              <a:ext uri="{FF2B5EF4-FFF2-40B4-BE49-F238E27FC236}">
                <a16:creationId xmlns:a16="http://schemas.microsoft.com/office/drawing/2014/main" id="{A78EBB6A-9D42-43D8-939F-A055E50BE270}"/>
              </a:ext>
            </a:extLst>
          </p:cNvPr>
          <p:cNvSpPr>
            <a:spLocks noGrp="1"/>
          </p:cNvSpPr>
          <p:nvPr>
            <p:ph type="sldNum" sz="quarter" idx="11"/>
          </p:nvPr>
        </p:nvSpPr>
        <p:spPr/>
        <p:txBody>
          <a:bodyPr/>
          <a:lstStyle/>
          <a:p>
            <a:pPr algn="r"/>
            <a:fld id="{D4C49B74-5DB2-4B03-B1D2-7F6A3C51C318}" type="slidenum">
              <a:rPr lang="en-US" smtClean="0"/>
              <a:pPr algn="r"/>
              <a:t>13</a:t>
            </a:fld>
            <a:endParaRPr lang="en-US"/>
          </a:p>
        </p:txBody>
      </p:sp>
    </p:spTree>
    <p:extLst>
      <p:ext uri="{BB962C8B-B14F-4D97-AF65-F5344CB8AC3E}">
        <p14:creationId xmlns:p14="http://schemas.microsoft.com/office/powerpoint/2010/main" val="3403307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A98BB6-95AD-4A0E-B6C4-2D4A9E187E7C}"/>
              </a:ext>
            </a:extLst>
          </p:cNvPr>
          <p:cNvSpPr>
            <a:spLocks noGrp="1"/>
          </p:cNvSpPr>
          <p:nvPr>
            <p:ph type="title"/>
          </p:nvPr>
        </p:nvSpPr>
        <p:spPr/>
        <p:txBody>
          <a:bodyPr>
            <a:normAutofit fontScale="90000"/>
          </a:bodyPr>
          <a:lstStyle/>
          <a:p>
            <a:r>
              <a:rPr lang="cs-CZ" dirty="0"/>
              <a:t>Změna pracovního poměru</a:t>
            </a:r>
            <a:br>
              <a:rPr lang="cs-CZ" dirty="0"/>
            </a:br>
            <a:r>
              <a:rPr lang="cs-CZ" dirty="0"/>
              <a:t>Převedení na jinou práci</a:t>
            </a:r>
            <a:br>
              <a:rPr lang="cs-CZ" dirty="0"/>
            </a:br>
            <a:r>
              <a:rPr lang="cs-CZ" dirty="0"/>
              <a:t>Pracovní cesta</a:t>
            </a:r>
          </a:p>
        </p:txBody>
      </p:sp>
      <p:sp>
        <p:nvSpPr>
          <p:cNvPr id="5" name="Zástupný symbol pro číslo snímku 4">
            <a:extLst>
              <a:ext uri="{FF2B5EF4-FFF2-40B4-BE49-F238E27FC236}">
                <a16:creationId xmlns:a16="http://schemas.microsoft.com/office/drawing/2014/main" id="{41679F3A-81D6-45EF-A059-141C02C62C48}"/>
              </a:ext>
            </a:extLst>
          </p:cNvPr>
          <p:cNvSpPr>
            <a:spLocks noGrp="1"/>
          </p:cNvSpPr>
          <p:nvPr>
            <p:ph type="sldNum" sz="quarter" idx="4"/>
          </p:nvPr>
        </p:nvSpPr>
        <p:spPr/>
        <p:txBody>
          <a:bodyPr/>
          <a:lstStyle/>
          <a:p>
            <a:fld id="{0DE708CC-0C3F-4567-9698-B54C0F35BD31}" type="slidenum">
              <a:rPr lang="cs-CZ" altLang="cs-CZ" smtClean="0"/>
              <a:pPr/>
              <a:t>14</a:t>
            </a:fld>
            <a:endParaRPr lang="cs-CZ" altLang="cs-CZ" dirty="0"/>
          </a:p>
        </p:txBody>
      </p:sp>
    </p:spTree>
    <p:extLst>
      <p:ext uri="{BB962C8B-B14F-4D97-AF65-F5344CB8AC3E}">
        <p14:creationId xmlns:p14="http://schemas.microsoft.com/office/powerpoint/2010/main" val="1554908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BF3DF95-2DE6-47B0-8896-00350707CC93}"/>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Změny pracovního poměru</a:t>
            </a:r>
          </a:p>
        </p:txBody>
      </p:sp>
      <p:sp>
        <p:nvSpPr>
          <p:cNvPr id="4" name="Zástupný symbol pro číslo snímku 3">
            <a:extLst>
              <a:ext uri="{FF2B5EF4-FFF2-40B4-BE49-F238E27FC236}">
                <a16:creationId xmlns:a16="http://schemas.microsoft.com/office/drawing/2014/main" id="{AD81013B-4460-4414-8CD7-6237CE17F8E4}"/>
              </a:ext>
            </a:extLst>
          </p:cNvPr>
          <p:cNvSpPr>
            <a:spLocks noGrp="1"/>
          </p:cNvSpPr>
          <p:nvPr>
            <p:ph type="sldNum" sz="quarter" idx="11"/>
          </p:nvPr>
        </p:nvSpPr>
        <p:spPr/>
        <p:txBody>
          <a:bodyPr/>
          <a:lstStyle/>
          <a:p>
            <a:pPr algn="r"/>
            <a:fld id="{D4C49B74-5DB2-4B03-B1D2-7F6A3C51C318}" type="slidenum">
              <a:rPr lang="en-US" smtClean="0"/>
              <a:pPr algn="r"/>
              <a:t>15</a:t>
            </a:fld>
            <a:endParaRPr lang="en-US"/>
          </a:p>
        </p:txBody>
      </p:sp>
    </p:spTree>
    <p:extLst>
      <p:ext uri="{BB962C8B-B14F-4D97-AF65-F5344CB8AC3E}">
        <p14:creationId xmlns:p14="http://schemas.microsoft.com/office/powerpoint/2010/main" val="3219250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CB08646-6CC7-4071-BDC9-C3AABCCD22EF}"/>
              </a:ext>
            </a:extLst>
          </p:cNvPr>
          <p:cNvGraphicFramePr/>
          <p:nvPr/>
        </p:nvGraphicFramePr>
        <p:xfrm>
          <a:off x="718800" y="1502465"/>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Převedení na jinou práci</a:t>
            </a:r>
          </a:p>
        </p:txBody>
      </p:sp>
      <p:sp>
        <p:nvSpPr>
          <p:cNvPr id="4" name="Zástupný symbol pro číslo snímku 3">
            <a:extLst>
              <a:ext uri="{FF2B5EF4-FFF2-40B4-BE49-F238E27FC236}">
                <a16:creationId xmlns:a16="http://schemas.microsoft.com/office/drawing/2014/main" id="{9CE9D044-F5DD-49F4-901C-E69DF9D52A41}"/>
              </a:ext>
            </a:extLst>
          </p:cNvPr>
          <p:cNvSpPr>
            <a:spLocks noGrp="1"/>
          </p:cNvSpPr>
          <p:nvPr>
            <p:ph type="sldNum" sz="quarter" idx="11"/>
          </p:nvPr>
        </p:nvSpPr>
        <p:spPr/>
        <p:txBody>
          <a:bodyPr/>
          <a:lstStyle/>
          <a:p>
            <a:pPr algn="r"/>
            <a:fld id="{D4C49B74-5DB2-4B03-B1D2-7F6A3C51C318}" type="slidenum">
              <a:rPr lang="en-US" smtClean="0"/>
              <a:pPr algn="r"/>
              <a:t>16</a:t>
            </a:fld>
            <a:endParaRPr lang="en-US"/>
          </a:p>
        </p:txBody>
      </p:sp>
    </p:spTree>
    <p:extLst>
      <p:ext uri="{BB962C8B-B14F-4D97-AF65-F5344CB8AC3E}">
        <p14:creationId xmlns:p14="http://schemas.microsoft.com/office/powerpoint/2010/main" val="2652694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00EB610-30A2-46C8-AC18-9A8A5D71F885}"/>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Převedení na jinou práci</a:t>
            </a:r>
          </a:p>
        </p:txBody>
      </p:sp>
      <p:sp>
        <p:nvSpPr>
          <p:cNvPr id="4" name="Zástupný symbol pro číslo snímku 3">
            <a:extLst>
              <a:ext uri="{FF2B5EF4-FFF2-40B4-BE49-F238E27FC236}">
                <a16:creationId xmlns:a16="http://schemas.microsoft.com/office/drawing/2014/main" id="{E6FCF3C2-EB6A-4756-954D-3C52B302B3EA}"/>
              </a:ext>
            </a:extLst>
          </p:cNvPr>
          <p:cNvSpPr>
            <a:spLocks noGrp="1"/>
          </p:cNvSpPr>
          <p:nvPr>
            <p:ph type="sldNum" sz="quarter" idx="11"/>
          </p:nvPr>
        </p:nvSpPr>
        <p:spPr/>
        <p:txBody>
          <a:bodyPr/>
          <a:lstStyle/>
          <a:p>
            <a:pPr algn="r"/>
            <a:fld id="{D4C49B74-5DB2-4B03-B1D2-7F6A3C51C318}" type="slidenum">
              <a:rPr lang="en-US" smtClean="0"/>
              <a:pPr algn="r"/>
              <a:t>17</a:t>
            </a:fld>
            <a:endParaRPr lang="en-US"/>
          </a:p>
        </p:txBody>
      </p:sp>
    </p:spTree>
    <p:extLst>
      <p:ext uri="{BB962C8B-B14F-4D97-AF65-F5344CB8AC3E}">
        <p14:creationId xmlns:p14="http://schemas.microsoft.com/office/powerpoint/2010/main" val="3197905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F915D0-39DB-4EA8-A973-D9468C0F813D}"/>
              </a:ext>
            </a:extLst>
          </p:cNvPr>
          <p:cNvSpPr>
            <a:spLocks noGrp="1"/>
          </p:cNvSpPr>
          <p:nvPr>
            <p:ph type="title"/>
          </p:nvPr>
        </p:nvSpPr>
        <p:spPr/>
        <p:txBody>
          <a:bodyPr/>
          <a:lstStyle/>
          <a:p>
            <a:r>
              <a:rPr lang="cs-CZ" dirty="0"/>
              <a:t>Ukončení pracovního poměru</a:t>
            </a:r>
          </a:p>
        </p:txBody>
      </p:sp>
      <p:sp>
        <p:nvSpPr>
          <p:cNvPr id="3" name="Podnadpis 2">
            <a:extLst>
              <a:ext uri="{FF2B5EF4-FFF2-40B4-BE49-F238E27FC236}">
                <a16:creationId xmlns:a16="http://schemas.microsoft.com/office/drawing/2014/main" id="{3BD3FF42-4EFF-4946-BE96-CB5E2B2431FC}"/>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99D52D23-D285-4DC2-8EFB-E82C6985B1F4}"/>
              </a:ext>
            </a:extLst>
          </p:cNvPr>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Tree>
    <p:extLst>
      <p:ext uri="{BB962C8B-B14F-4D97-AF65-F5344CB8AC3E}">
        <p14:creationId xmlns:p14="http://schemas.microsoft.com/office/powerpoint/2010/main" val="2873681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55A2E540-E5F9-4F35-9EEF-2CF872DA83CB}"/>
              </a:ext>
            </a:extLst>
          </p:cNvPr>
          <p:cNvGraphicFramePr/>
          <p:nvPr/>
        </p:nvGraphicFramePr>
        <p:xfrm>
          <a:off x="718800" y="1640114"/>
          <a:ext cx="10753200" cy="4191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pPr algn="just"/>
            <a:r>
              <a:rPr lang="cs-CZ" dirty="0"/>
              <a:t>Skončení pracovního poměru</a:t>
            </a:r>
          </a:p>
        </p:txBody>
      </p:sp>
      <p:sp>
        <p:nvSpPr>
          <p:cNvPr id="10" name="Zástupný symbol pro číslo snímku 9">
            <a:extLst>
              <a:ext uri="{FF2B5EF4-FFF2-40B4-BE49-F238E27FC236}">
                <a16:creationId xmlns:a16="http://schemas.microsoft.com/office/drawing/2014/main" id="{74E176B6-558D-44AF-A03F-8D386FDA1AC1}"/>
              </a:ext>
            </a:extLst>
          </p:cNvPr>
          <p:cNvSpPr>
            <a:spLocks noGrp="1"/>
          </p:cNvSpPr>
          <p:nvPr>
            <p:ph type="sldNum" sz="quarter" idx="11"/>
          </p:nvPr>
        </p:nvSpPr>
        <p:spPr/>
        <p:txBody>
          <a:bodyPr/>
          <a:lstStyle/>
          <a:p>
            <a:pPr algn="r"/>
            <a:fld id="{D4C49B74-5DB2-4B03-B1D2-7F6A3C51C318}" type="slidenum">
              <a:rPr lang="en-US" smtClean="0"/>
              <a:pPr algn="r"/>
              <a:t>19</a:t>
            </a:fld>
            <a:endParaRPr lang="en-US"/>
          </a:p>
        </p:txBody>
      </p:sp>
    </p:spTree>
    <p:extLst>
      <p:ext uri="{BB962C8B-B14F-4D97-AF65-F5344CB8AC3E}">
        <p14:creationId xmlns:p14="http://schemas.microsoft.com/office/powerpoint/2010/main" val="2136828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409F20-853F-4EAD-A1BA-EA616074886E}"/>
              </a:ext>
            </a:extLst>
          </p:cNvPr>
          <p:cNvSpPr>
            <a:spLocks noGrp="1"/>
          </p:cNvSpPr>
          <p:nvPr>
            <p:ph type="title"/>
          </p:nvPr>
        </p:nvSpPr>
        <p:spPr/>
        <p:txBody>
          <a:bodyPr/>
          <a:lstStyle/>
          <a:p>
            <a:r>
              <a:rPr lang="cs-CZ" dirty="0"/>
              <a:t>Prameny pracovního práva</a:t>
            </a:r>
          </a:p>
        </p:txBody>
      </p:sp>
      <p:sp>
        <p:nvSpPr>
          <p:cNvPr id="3" name="Podnadpis 2">
            <a:extLst>
              <a:ext uri="{FF2B5EF4-FFF2-40B4-BE49-F238E27FC236}">
                <a16:creationId xmlns:a16="http://schemas.microsoft.com/office/drawing/2014/main" id="{E3454BF1-64D5-4DB5-B824-0442BE631FDB}"/>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BCD6E121-1343-4D78-93D0-2E9209B36A4C}"/>
              </a:ext>
            </a:extLst>
          </p:cNvPr>
          <p:cNvSpPr>
            <a:spLocks noGrp="1"/>
          </p:cNvSpPr>
          <p:nvPr>
            <p:ph type="sldNum" sz="quarter" idx="4"/>
          </p:nvPr>
        </p:nvSpPr>
        <p:spPr/>
        <p:txBody>
          <a:bodyPr/>
          <a:lstStyle/>
          <a:p>
            <a:fld id="{0DE708CC-0C3F-4567-9698-B54C0F35BD31}" type="slidenum">
              <a:rPr lang="cs-CZ" altLang="cs-CZ" smtClean="0"/>
              <a:pPr/>
              <a:t>2</a:t>
            </a:fld>
            <a:endParaRPr lang="cs-CZ" altLang="cs-CZ" dirty="0"/>
          </a:p>
        </p:txBody>
      </p:sp>
    </p:spTree>
    <p:extLst>
      <p:ext uri="{BB962C8B-B14F-4D97-AF65-F5344CB8AC3E}">
        <p14:creationId xmlns:p14="http://schemas.microsoft.com/office/powerpoint/2010/main" val="4133247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71AEBCA-0CF3-4682-A598-5A5798A68C4C}"/>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Skončení pracovního poměru</a:t>
            </a:r>
          </a:p>
        </p:txBody>
      </p:sp>
      <p:sp>
        <p:nvSpPr>
          <p:cNvPr id="4" name="Zástupný symbol pro číslo snímku 3">
            <a:extLst>
              <a:ext uri="{FF2B5EF4-FFF2-40B4-BE49-F238E27FC236}">
                <a16:creationId xmlns:a16="http://schemas.microsoft.com/office/drawing/2014/main" id="{B10A8774-35EF-4CF9-87F0-EB9A6870EBB8}"/>
              </a:ext>
            </a:extLst>
          </p:cNvPr>
          <p:cNvSpPr>
            <a:spLocks noGrp="1"/>
          </p:cNvSpPr>
          <p:nvPr>
            <p:ph type="sldNum" sz="quarter" idx="11"/>
          </p:nvPr>
        </p:nvSpPr>
        <p:spPr/>
        <p:txBody>
          <a:bodyPr/>
          <a:lstStyle/>
          <a:p>
            <a:pPr algn="r"/>
            <a:fld id="{D4C49B74-5DB2-4B03-B1D2-7F6A3C51C318}" type="slidenum">
              <a:rPr lang="en-US" smtClean="0"/>
              <a:pPr algn="r"/>
              <a:t>20</a:t>
            </a:fld>
            <a:endParaRPr lang="en-US"/>
          </a:p>
        </p:txBody>
      </p:sp>
    </p:spTree>
    <p:extLst>
      <p:ext uri="{BB962C8B-B14F-4D97-AF65-F5344CB8AC3E}">
        <p14:creationId xmlns:p14="http://schemas.microsoft.com/office/powerpoint/2010/main" val="1473547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C4CE559-619A-4F09-BF51-4FE5212FB345}"/>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Dohoda</a:t>
            </a:r>
          </a:p>
        </p:txBody>
      </p:sp>
      <p:sp>
        <p:nvSpPr>
          <p:cNvPr id="4" name="Zástupný symbol pro číslo snímku 3">
            <a:extLst>
              <a:ext uri="{FF2B5EF4-FFF2-40B4-BE49-F238E27FC236}">
                <a16:creationId xmlns:a16="http://schemas.microsoft.com/office/drawing/2014/main" id="{37049F1F-B4BB-42C2-95A6-FA3525DFB61A}"/>
              </a:ext>
            </a:extLst>
          </p:cNvPr>
          <p:cNvSpPr>
            <a:spLocks noGrp="1"/>
          </p:cNvSpPr>
          <p:nvPr>
            <p:ph type="sldNum" sz="quarter" idx="11"/>
          </p:nvPr>
        </p:nvSpPr>
        <p:spPr/>
        <p:txBody>
          <a:bodyPr/>
          <a:lstStyle/>
          <a:p>
            <a:pPr algn="r"/>
            <a:fld id="{D4C49B74-5DB2-4B03-B1D2-7F6A3C51C318}" type="slidenum">
              <a:rPr lang="en-US" smtClean="0"/>
              <a:pPr algn="r"/>
              <a:t>21</a:t>
            </a:fld>
            <a:endParaRPr lang="en-US"/>
          </a:p>
        </p:txBody>
      </p:sp>
    </p:spTree>
    <p:extLst>
      <p:ext uri="{BB962C8B-B14F-4D97-AF65-F5344CB8AC3E}">
        <p14:creationId xmlns:p14="http://schemas.microsoft.com/office/powerpoint/2010/main" val="2343279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6247FBE-AF5C-4EBD-A683-1D36331F82A7}"/>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VÝPOVĚĎ</a:t>
            </a:r>
          </a:p>
        </p:txBody>
      </p:sp>
      <p:sp>
        <p:nvSpPr>
          <p:cNvPr id="4" name="Zástupný symbol pro číslo snímku 3">
            <a:extLst>
              <a:ext uri="{FF2B5EF4-FFF2-40B4-BE49-F238E27FC236}">
                <a16:creationId xmlns:a16="http://schemas.microsoft.com/office/drawing/2014/main" id="{3C47DA70-ED89-43C3-822B-1E13B45D0504}"/>
              </a:ext>
            </a:extLst>
          </p:cNvPr>
          <p:cNvSpPr>
            <a:spLocks noGrp="1"/>
          </p:cNvSpPr>
          <p:nvPr>
            <p:ph type="sldNum" sz="quarter" idx="11"/>
          </p:nvPr>
        </p:nvSpPr>
        <p:spPr/>
        <p:txBody>
          <a:bodyPr/>
          <a:lstStyle/>
          <a:p>
            <a:pPr algn="r"/>
            <a:fld id="{D4C49B74-5DB2-4B03-B1D2-7F6A3C51C318}" type="slidenum">
              <a:rPr lang="en-US" smtClean="0"/>
              <a:pPr algn="r"/>
              <a:t>22</a:t>
            </a:fld>
            <a:endParaRPr lang="en-US"/>
          </a:p>
        </p:txBody>
      </p:sp>
    </p:spTree>
    <p:extLst>
      <p:ext uri="{BB962C8B-B14F-4D97-AF65-F5344CB8AC3E}">
        <p14:creationId xmlns:p14="http://schemas.microsoft.com/office/powerpoint/2010/main" val="4103152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CB7861C4-8771-491C-BC90-61F4E0B1F9B1}"/>
              </a:ext>
            </a:extLst>
          </p:cNvPr>
          <p:cNvGraphicFramePr/>
          <p:nvPr/>
        </p:nvGraphicFramePr>
        <p:xfrm>
          <a:off x="666000" y="1628801"/>
          <a:ext cx="10916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Výpovědní doba</a:t>
            </a:r>
          </a:p>
        </p:txBody>
      </p:sp>
      <p:sp>
        <p:nvSpPr>
          <p:cNvPr id="4" name="Zástupný symbol pro číslo snímku 3">
            <a:extLst>
              <a:ext uri="{FF2B5EF4-FFF2-40B4-BE49-F238E27FC236}">
                <a16:creationId xmlns:a16="http://schemas.microsoft.com/office/drawing/2014/main" id="{E1E95FFC-39ED-448F-9C1B-A94220AD7BA0}"/>
              </a:ext>
            </a:extLst>
          </p:cNvPr>
          <p:cNvSpPr>
            <a:spLocks noGrp="1"/>
          </p:cNvSpPr>
          <p:nvPr>
            <p:ph type="sldNum" sz="quarter" idx="11"/>
          </p:nvPr>
        </p:nvSpPr>
        <p:spPr/>
        <p:txBody>
          <a:bodyPr/>
          <a:lstStyle/>
          <a:p>
            <a:pPr algn="r"/>
            <a:fld id="{D4C49B74-5DB2-4B03-B1D2-7F6A3C51C318}" type="slidenum">
              <a:rPr lang="en-US" smtClean="0"/>
              <a:pPr algn="r"/>
              <a:t>23</a:t>
            </a:fld>
            <a:endParaRPr lang="en-US"/>
          </a:p>
        </p:txBody>
      </p:sp>
    </p:spTree>
    <p:extLst>
      <p:ext uri="{BB962C8B-B14F-4D97-AF65-F5344CB8AC3E}">
        <p14:creationId xmlns:p14="http://schemas.microsoft.com/office/powerpoint/2010/main" val="3586491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E7C3BA9-AC2E-4C14-A2EB-CC025892B5A4}"/>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C9EA405B-C189-4667-81CB-A4D384A11077}"/>
              </a:ext>
            </a:extLst>
          </p:cNvPr>
          <p:cNvSpPr>
            <a:spLocks noGrp="1"/>
          </p:cNvSpPr>
          <p:nvPr>
            <p:ph type="sldNum" sz="quarter" idx="11"/>
          </p:nvPr>
        </p:nvSpPr>
        <p:spPr/>
        <p:txBody>
          <a:bodyPr/>
          <a:lstStyle/>
          <a:p>
            <a:pPr algn="r"/>
            <a:fld id="{D4C49B74-5DB2-4B03-B1D2-7F6A3C51C318}" type="slidenum">
              <a:rPr lang="en-US" smtClean="0"/>
              <a:pPr algn="r"/>
              <a:t>24</a:t>
            </a:fld>
            <a:endParaRPr lang="en-US"/>
          </a:p>
        </p:txBody>
      </p:sp>
    </p:spTree>
    <p:extLst>
      <p:ext uri="{BB962C8B-B14F-4D97-AF65-F5344CB8AC3E}">
        <p14:creationId xmlns:p14="http://schemas.microsoft.com/office/powerpoint/2010/main" val="3813145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605AB13-B38D-4F4C-8330-BE3817072802}"/>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F0F00479-B4BA-4F52-B13B-95BBFEB33D1A}"/>
              </a:ext>
            </a:extLst>
          </p:cNvPr>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58717412-5810-4BC3-AE28-1413A2740925}"/>
              </a:ext>
            </a:extLst>
          </p:cNvPr>
          <p:cNvSpPr>
            <a:spLocks noGrp="1"/>
          </p:cNvSpPr>
          <p:nvPr>
            <p:ph type="sldNum" sz="quarter" idx="11"/>
          </p:nvPr>
        </p:nvSpPr>
        <p:spPr/>
        <p:txBody>
          <a:bodyPr/>
          <a:lstStyle/>
          <a:p>
            <a:pPr algn="r"/>
            <a:fld id="{D4C49B74-5DB2-4B03-B1D2-7F6A3C51C318}" type="slidenum">
              <a:rPr lang="en-US" smtClean="0"/>
              <a:pPr algn="r"/>
              <a:t>25</a:t>
            </a:fld>
            <a:endParaRPr lang="en-US"/>
          </a:p>
        </p:txBody>
      </p:sp>
      <p:sp>
        <p:nvSpPr>
          <p:cNvPr id="5" name="Zástupný symbol pro zápatí 4">
            <a:extLst>
              <a:ext uri="{FF2B5EF4-FFF2-40B4-BE49-F238E27FC236}">
                <a16:creationId xmlns:a16="http://schemas.microsoft.com/office/drawing/2014/main" id="{EFAE996C-9E0F-4A30-9120-6B5F0B171E3F}"/>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385773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DBABC06-2B25-482C-A951-6715AABE4F92}"/>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1374AC42-8B81-4E71-B59C-2E9BE266E60E}"/>
              </a:ext>
            </a:extLst>
          </p:cNvPr>
          <p:cNvSpPr>
            <a:spLocks noGrp="1"/>
          </p:cNvSpPr>
          <p:nvPr>
            <p:ph type="title"/>
          </p:nvPr>
        </p:nvSpPr>
        <p:spPr/>
        <p:txBody>
          <a:bodyPr/>
          <a:lstStyle/>
          <a:p>
            <a:r>
              <a:rPr lang="cs-CZ" dirty="0"/>
              <a:t>…Výpověď daná zaměstnavatelem</a:t>
            </a:r>
          </a:p>
        </p:txBody>
      </p:sp>
      <p:sp>
        <p:nvSpPr>
          <p:cNvPr id="4" name="Zástupný symbol pro číslo snímku 3">
            <a:extLst>
              <a:ext uri="{FF2B5EF4-FFF2-40B4-BE49-F238E27FC236}">
                <a16:creationId xmlns:a16="http://schemas.microsoft.com/office/drawing/2014/main" id="{032E7089-D115-488D-9531-7F4E87CA2D57}"/>
              </a:ext>
            </a:extLst>
          </p:cNvPr>
          <p:cNvSpPr>
            <a:spLocks noGrp="1"/>
          </p:cNvSpPr>
          <p:nvPr>
            <p:ph type="sldNum" sz="quarter" idx="11"/>
          </p:nvPr>
        </p:nvSpPr>
        <p:spPr/>
        <p:txBody>
          <a:bodyPr/>
          <a:lstStyle/>
          <a:p>
            <a:pPr algn="r"/>
            <a:fld id="{D4C49B74-5DB2-4B03-B1D2-7F6A3C51C318}" type="slidenum">
              <a:rPr lang="en-US" smtClean="0"/>
              <a:pPr algn="r"/>
              <a:t>26</a:t>
            </a:fld>
            <a:endParaRPr lang="en-US"/>
          </a:p>
        </p:txBody>
      </p:sp>
      <p:sp>
        <p:nvSpPr>
          <p:cNvPr id="5" name="Zástupný symbol pro zápatí 4">
            <a:extLst>
              <a:ext uri="{FF2B5EF4-FFF2-40B4-BE49-F238E27FC236}">
                <a16:creationId xmlns:a16="http://schemas.microsoft.com/office/drawing/2014/main" id="{36A4CDD4-1331-45E9-9D5A-551297C9BE4C}"/>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204343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3A4BF68B-9F35-44CE-A9D3-7297BD925D27}"/>
              </a:ext>
            </a:extLst>
          </p:cNvPr>
          <p:cNvGraphicFramePr/>
          <p:nvPr/>
        </p:nvGraphicFramePr>
        <p:xfrm>
          <a:off x="719400" y="1722473"/>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a:t>
            </a:r>
          </a:p>
        </p:txBody>
      </p:sp>
      <p:sp>
        <p:nvSpPr>
          <p:cNvPr id="4" name="Zástupný symbol pro číslo snímku 3">
            <a:extLst>
              <a:ext uri="{FF2B5EF4-FFF2-40B4-BE49-F238E27FC236}">
                <a16:creationId xmlns:a16="http://schemas.microsoft.com/office/drawing/2014/main" id="{8259CF43-C7B6-4E4C-9FC8-5F4B9D03130C}"/>
              </a:ext>
            </a:extLst>
          </p:cNvPr>
          <p:cNvSpPr>
            <a:spLocks noGrp="1"/>
          </p:cNvSpPr>
          <p:nvPr>
            <p:ph type="sldNum" sz="quarter" idx="11"/>
          </p:nvPr>
        </p:nvSpPr>
        <p:spPr/>
        <p:txBody>
          <a:bodyPr/>
          <a:lstStyle/>
          <a:p>
            <a:pPr algn="r"/>
            <a:fld id="{D4C49B74-5DB2-4B03-B1D2-7F6A3C51C318}" type="slidenum">
              <a:rPr lang="en-US" smtClean="0"/>
              <a:pPr algn="r"/>
              <a:t>27</a:t>
            </a:fld>
            <a:endParaRPr lang="en-US"/>
          </a:p>
        </p:txBody>
      </p:sp>
    </p:spTree>
    <p:extLst>
      <p:ext uri="{BB962C8B-B14F-4D97-AF65-F5344CB8AC3E}">
        <p14:creationId xmlns:p14="http://schemas.microsoft.com/office/powerpoint/2010/main" val="3941931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4791058D-19E5-4D43-951F-61F534221D96}"/>
              </a:ext>
            </a:extLst>
          </p:cNvPr>
          <p:cNvGraphicFramePr/>
          <p:nvPr/>
        </p:nvGraphicFramePr>
        <p:xfrm>
          <a:off x="718800" y="1712685"/>
          <a:ext cx="10753200" cy="42091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a:t>
            </a:r>
          </a:p>
        </p:txBody>
      </p:sp>
      <p:sp>
        <p:nvSpPr>
          <p:cNvPr id="4" name="Zástupný symbol pro číslo snímku 3">
            <a:extLst>
              <a:ext uri="{FF2B5EF4-FFF2-40B4-BE49-F238E27FC236}">
                <a16:creationId xmlns:a16="http://schemas.microsoft.com/office/drawing/2014/main" id="{DACF9AF0-FEA5-41C9-BC11-E219B44A5508}"/>
              </a:ext>
            </a:extLst>
          </p:cNvPr>
          <p:cNvSpPr>
            <a:spLocks noGrp="1"/>
          </p:cNvSpPr>
          <p:nvPr>
            <p:ph type="sldNum" sz="quarter" idx="11"/>
          </p:nvPr>
        </p:nvSpPr>
        <p:spPr/>
        <p:txBody>
          <a:bodyPr/>
          <a:lstStyle/>
          <a:p>
            <a:pPr algn="r"/>
            <a:fld id="{D4C49B74-5DB2-4B03-B1D2-7F6A3C51C318}" type="slidenum">
              <a:rPr lang="en-US" smtClean="0"/>
              <a:pPr algn="r"/>
              <a:t>28</a:t>
            </a:fld>
            <a:endParaRPr lang="en-US"/>
          </a:p>
        </p:txBody>
      </p:sp>
    </p:spTree>
    <p:extLst>
      <p:ext uri="{BB962C8B-B14F-4D97-AF65-F5344CB8AC3E}">
        <p14:creationId xmlns:p14="http://schemas.microsoft.com/office/powerpoint/2010/main" val="22917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CF90C50-3835-4567-B9FB-5E49C06C8EDC}"/>
              </a:ext>
            </a:extLst>
          </p:cNvPr>
          <p:cNvGraphicFramePr/>
          <p:nvPr/>
        </p:nvGraphicFramePr>
        <p:xfrm>
          <a:off x="523829" y="1885232"/>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Zákaz výpovědi dané zaměstnavatelem - výjimky</a:t>
            </a:r>
          </a:p>
        </p:txBody>
      </p:sp>
      <p:sp>
        <p:nvSpPr>
          <p:cNvPr id="4" name="Zástupný symbol pro číslo snímku 3">
            <a:extLst>
              <a:ext uri="{FF2B5EF4-FFF2-40B4-BE49-F238E27FC236}">
                <a16:creationId xmlns:a16="http://schemas.microsoft.com/office/drawing/2014/main" id="{F820D66A-AF0E-4418-8455-04D2EC67D1A0}"/>
              </a:ext>
            </a:extLst>
          </p:cNvPr>
          <p:cNvSpPr>
            <a:spLocks noGrp="1"/>
          </p:cNvSpPr>
          <p:nvPr>
            <p:ph type="sldNum" sz="quarter" idx="11"/>
          </p:nvPr>
        </p:nvSpPr>
        <p:spPr/>
        <p:txBody>
          <a:bodyPr/>
          <a:lstStyle/>
          <a:p>
            <a:pPr algn="r"/>
            <a:fld id="{D4C49B74-5DB2-4B03-B1D2-7F6A3C51C318}" type="slidenum">
              <a:rPr lang="en-US" smtClean="0"/>
              <a:pPr algn="r"/>
              <a:t>29</a:t>
            </a:fld>
            <a:endParaRPr lang="en-US"/>
          </a:p>
        </p:txBody>
      </p:sp>
    </p:spTree>
    <p:extLst>
      <p:ext uri="{BB962C8B-B14F-4D97-AF65-F5344CB8AC3E}">
        <p14:creationId xmlns:p14="http://schemas.microsoft.com/office/powerpoint/2010/main" val="153778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normAutofit fontScale="92500" lnSpcReduction="10000"/>
          </a:bodyPr>
          <a:lstStyle/>
          <a:p>
            <a:pPr algn="just" defTabSz="891737">
              <a:defRPr/>
            </a:pPr>
            <a:r>
              <a:rPr lang="cs-CZ" altLang="cs-CZ" dirty="0"/>
              <a:t>Čl.28 </a:t>
            </a:r>
          </a:p>
          <a:p>
            <a:pPr marL="342900" indent="-342900" algn="just" defTabSz="891737">
              <a:buFont typeface="Arial" panose="020B0604020202020204" pitchFamily="34" charset="0"/>
              <a:buChar char="•"/>
              <a:defRPr/>
            </a:pPr>
            <a:r>
              <a:rPr lang="cs-CZ" altLang="cs-CZ" dirty="0"/>
              <a:t>Zaměstnanci mají právo na </a:t>
            </a:r>
            <a:r>
              <a:rPr lang="cs-CZ" altLang="cs-CZ" b="1" dirty="0"/>
              <a:t>spravedlivou odměnu </a:t>
            </a:r>
            <a:r>
              <a:rPr lang="cs-CZ" altLang="cs-CZ" dirty="0"/>
              <a:t>za práci a na </a:t>
            </a:r>
            <a:r>
              <a:rPr lang="cs-CZ" altLang="cs-CZ" b="1" dirty="0"/>
              <a:t>uspokojivé pracovní podmínky</a:t>
            </a:r>
            <a:r>
              <a:rPr lang="cs-CZ" altLang="cs-CZ" dirty="0"/>
              <a:t>. Podrobnosti stanoví zákon.</a:t>
            </a:r>
          </a:p>
          <a:p>
            <a:pPr algn="just" defTabSz="891737">
              <a:defRPr/>
            </a:pPr>
            <a:endParaRPr lang="cs-CZ" altLang="cs-CZ" dirty="0"/>
          </a:p>
          <a:p>
            <a:pPr algn="just" defTabSz="891737">
              <a:defRPr/>
            </a:pPr>
            <a:r>
              <a:rPr lang="cs-CZ" altLang="cs-CZ" dirty="0"/>
              <a:t>Čl.29</a:t>
            </a:r>
          </a:p>
          <a:p>
            <a:pPr marL="342900" indent="-342900" algn="just" defTabSz="891737">
              <a:buFont typeface="Arial" panose="020B0604020202020204" pitchFamily="34" charset="0"/>
              <a:buChar char="•"/>
              <a:defRPr/>
            </a:pPr>
            <a:r>
              <a:rPr lang="cs-CZ" altLang="cs-CZ" dirty="0"/>
              <a:t>(1) </a:t>
            </a:r>
            <a:r>
              <a:rPr lang="cs-CZ" altLang="cs-CZ" b="1" dirty="0"/>
              <a:t>Ženy, mladiství a osoby zdravotně postižené </a:t>
            </a:r>
            <a:r>
              <a:rPr lang="cs-CZ" altLang="cs-CZ" dirty="0"/>
              <a:t>mají právo na zvýšenou ochranu zdraví při práci a na zvláštní pracovní podmínky.  (2) Mladiství a osoby zdravotně postižené mají právo na zvláštní ochranu v pracovních vztazích a na pomoc při přípravě k povolání. </a:t>
            </a:r>
            <a:endParaRPr lang="cs-CZ" dirty="0"/>
          </a:p>
          <a:p>
            <a:pPr algn="just" defTabSz="891737">
              <a:spcAft>
                <a:spcPts val="513"/>
              </a:spcAft>
              <a:defRPr/>
            </a:pPr>
            <a:endParaRPr lang="cs-CZ" altLang="cs-CZ" sz="1800" dirty="0"/>
          </a:p>
        </p:txBody>
      </p:sp>
      <p:sp>
        <p:nvSpPr>
          <p:cNvPr id="3" name="Nadpis 2"/>
          <p:cNvSpPr>
            <a:spLocks noGrp="1"/>
          </p:cNvSpPr>
          <p:nvPr>
            <p:ph type="title"/>
          </p:nvPr>
        </p:nvSpPr>
        <p:spPr/>
        <p:txBody>
          <a:bodyPr/>
          <a:lstStyle/>
          <a:p>
            <a:r>
              <a:rPr lang="cs-CZ" dirty="0"/>
              <a:t>Listina základních práv a svobod</a:t>
            </a:r>
          </a:p>
        </p:txBody>
      </p:sp>
      <p:sp>
        <p:nvSpPr>
          <p:cNvPr id="4" name="Zástupný symbol pro číslo snímku 3">
            <a:extLst>
              <a:ext uri="{FF2B5EF4-FFF2-40B4-BE49-F238E27FC236}">
                <a16:creationId xmlns:a16="http://schemas.microsoft.com/office/drawing/2014/main" id="{0E1E4949-4FF4-4D1F-8012-8D4C450F94C9}"/>
              </a:ext>
            </a:extLst>
          </p:cNvPr>
          <p:cNvSpPr>
            <a:spLocks noGrp="1"/>
          </p:cNvSpPr>
          <p:nvPr>
            <p:ph type="sldNum" sz="quarter" idx="11"/>
          </p:nvPr>
        </p:nvSpPr>
        <p:spPr/>
        <p:txBody>
          <a:bodyPr/>
          <a:lstStyle/>
          <a:p>
            <a:pPr algn="r"/>
            <a:fld id="{D4C49B74-5DB2-4B03-B1D2-7F6A3C51C318}" type="slidenum">
              <a:rPr lang="en-US" smtClean="0"/>
              <a:pPr algn="r"/>
              <a:t>3</a:t>
            </a:fld>
            <a:endParaRPr lang="en-US"/>
          </a:p>
        </p:txBody>
      </p:sp>
    </p:spTree>
    <p:extLst>
      <p:ext uri="{BB962C8B-B14F-4D97-AF65-F5344CB8AC3E}">
        <p14:creationId xmlns:p14="http://schemas.microsoft.com/office/powerpoint/2010/main" val="3001763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19A21F01-E6DA-41D8-A252-0436D9210CE2}"/>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Okamžité zrušení PP zaměstnavatelem</a:t>
            </a:r>
          </a:p>
        </p:txBody>
      </p:sp>
      <p:sp>
        <p:nvSpPr>
          <p:cNvPr id="4" name="Zástupný symbol pro číslo snímku 3">
            <a:extLst>
              <a:ext uri="{FF2B5EF4-FFF2-40B4-BE49-F238E27FC236}">
                <a16:creationId xmlns:a16="http://schemas.microsoft.com/office/drawing/2014/main" id="{B9ED2C31-ADAD-4F32-97F5-5E29A0FD3E50}"/>
              </a:ext>
            </a:extLst>
          </p:cNvPr>
          <p:cNvSpPr>
            <a:spLocks noGrp="1"/>
          </p:cNvSpPr>
          <p:nvPr>
            <p:ph type="sldNum" sz="quarter" idx="11"/>
          </p:nvPr>
        </p:nvSpPr>
        <p:spPr/>
        <p:txBody>
          <a:bodyPr/>
          <a:lstStyle/>
          <a:p>
            <a:pPr algn="r"/>
            <a:fld id="{D4C49B74-5DB2-4B03-B1D2-7F6A3C51C318}" type="slidenum">
              <a:rPr lang="en-US" smtClean="0"/>
              <a:pPr algn="r"/>
              <a:t>30</a:t>
            </a:fld>
            <a:endParaRPr lang="en-US"/>
          </a:p>
        </p:txBody>
      </p:sp>
    </p:spTree>
    <p:extLst>
      <p:ext uri="{BB962C8B-B14F-4D97-AF65-F5344CB8AC3E}">
        <p14:creationId xmlns:p14="http://schemas.microsoft.com/office/powerpoint/2010/main" val="2780990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6A022C17-66DB-4959-A1F3-BD047D804ED0}"/>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a:bodyPr>
          <a:lstStyle/>
          <a:p>
            <a:r>
              <a:rPr lang="cs-CZ" dirty="0"/>
              <a:t>Okamžité zrušení PP zaměstnancem…</a:t>
            </a:r>
          </a:p>
        </p:txBody>
      </p:sp>
      <p:sp>
        <p:nvSpPr>
          <p:cNvPr id="4" name="Zástupný symbol pro číslo snímku 3">
            <a:extLst>
              <a:ext uri="{FF2B5EF4-FFF2-40B4-BE49-F238E27FC236}">
                <a16:creationId xmlns:a16="http://schemas.microsoft.com/office/drawing/2014/main" id="{A3B8D0B4-38A0-4D40-BDC6-8DAA7E4216D5}"/>
              </a:ext>
            </a:extLst>
          </p:cNvPr>
          <p:cNvSpPr>
            <a:spLocks noGrp="1"/>
          </p:cNvSpPr>
          <p:nvPr>
            <p:ph type="sldNum" sz="quarter" idx="11"/>
          </p:nvPr>
        </p:nvSpPr>
        <p:spPr/>
        <p:txBody>
          <a:bodyPr/>
          <a:lstStyle/>
          <a:p>
            <a:pPr algn="r"/>
            <a:fld id="{D4C49B74-5DB2-4B03-B1D2-7F6A3C51C318}" type="slidenum">
              <a:rPr lang="en-US" smtClean="0"/>
              <a:pPr algn="r"/>
              <a:t>31</a:t>
            </a:fld>
            <a:endParaRPr lang="en-US"/>
          </a:p>
        </p:txBody>
      </p:sp>
    </p:spTree>
    <p:extLst>
      <p:ext uri="{BB962C8B-B14F-4D97-AF65-F5344CB8AC3E}">
        <p14:creationId xmlns:p14="http://schemas.microsoft.com/office/powerpoint/2010/main" val="553153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82629D8E-41AB-4373-BD7C-39D9FB0D6821}"/>
              </a:ext>
            </a:extLst>
          </p:cNvPr>
          <p:cNvGraphicFramePr/>
          <p:nvPr/>
        </p:nvGraphicFramePr>
        <p:xfrm>
          <a:off x="718800" y="1502465"/>
          <a:ext cx="10753200" cy="459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a:extLst>
              <a:ext uri="{FF2B5EF4-FFF2-40B4-BE49-F238E27FC236}">
                <a16:creationId xmlns:a16="http://schemas.microsoft.com/office/drawing/2014/main" id="{F241101E-10AC-4BB0-A38F-19325BF2499C}"/>
              </a:ext>
            </a:extLst>
          </p:cNvPr>
          <p:cNvSpPr>
            <a:spLocks noGrp="1"/>
          </p:cNvSpPr>
          <p:nvPr>
            <p:ph type="title"/>
          </p:nvPr>
        </p:nvSpPr>
        <p:spPr/>
        <p:txBody>
          <a:bodyPr/>
          <a:lstStyle/>
          <a:p>
            <a:r>
              <a:rPr lang="cs-CZ" dirty="0"/>
              <a:t>…Okamžité zrušení PP zaměstnancem</a:t>
            </a:r>
          </a:p>
        </p:txBody>
      </p:sp>
      <p:sp>
        <p:nvSpPr>
          <p:cNvPr id="4" name="Zástupný symbol pro číslo snímku 3">
            <a:extLst>
              <a:ext uri="{FF2B5EF4-FFF2-40B4-BE49-F238E27FC236}">
                <a16:creationId xmlns:a16="http://schemas.microsoft.com/office/drawing/2014/main" id="{A05A7076-60E3-4F6C-AB7F-A4F9D487BD78}"/>
              </a:ext>
            </a:extLst>
          </p:cNvPr>
          <p:cNvSpPr>
            <a:spLocks noGrp="1"/>
          </p:cNvSpPr>
          <p:nvPr>
            <p:ph type="sldNum" sz="quarter" idx="11"/>
          </p:nvPr>
        </p:nvSpPr>
        <p:spPr/>
        <p:txBody>
          <a:bodyPr/>
          <a:lstStyle/>
          <a:p>
            <a:pPr algn="r"/>
            <a:fld id="{D4C49B74-5DB2-4B03-B1D2-7F6A3C51C318}" type="slidenum">
              <a:rPr lang="en-US" smtClean="0"/>
              <a:pPr algn="r"/>
              <a:t>32</a:t>
            </a:fld>
            <a:endParaRPr lang="en-US"/>
          </a:p>
        </p:txBody>
      </p:sp>
      <p:sp>
        <p:nvSpPr>
          <p:cNvPr id="5" name="Zástupný symbol pro zápatí 4">
            <a:extLst>
              <a:ext uri="{FF2B5EF4-FFF2-40B4-BE49-F238E27FC236}">
                <a16:creationId xmlns:a16="http://schemas.microsoft.com/office/drawing/2014/main" id="{D9A92CC1-150F-4CD6-BD08-654E74B71492}"/>
              </a:ext>
            </a:extLst>
          </p:cNvPr>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480757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4732AFA-948B-4372-8154-5079BBBD2FEE}"/>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r>
              <a:rPr lang="cs-CZ" dirty="0"/>
              <a:t>Skončení pracovního poměru na dobu určitou</a:t>
            </a:r>
          </a:p>
        </p:txBody>
      </p:sp>
      <p:sp>
        <p:nvSpPr>
          <p:cNvPr id="4" name="Zástupný symbol pro číslo snímku 3">
            <a:extLst>
              <a:ext uri="{FF2B5EF4-FFF2-40B4-BE49-F238E27FC236}">
                <a16:creationId xmlns:a16="http://schemas.microsoft.com/office/drawing/2014/main" id="{89E7FAC4-8651-4FEC-9E68-8352938E310B}"/>
              </a:ext>
            </a:extLst>
          </p:cNvPr>
          <p:cNvSpPr>
            <a:spLocks noGrp="1"/>
          </p:cNvSpPr>
          <p:nvPr>
            <p:ph type="sldNum" sz="quarter" idx="11"/>
          </p:nvPr>
        </p:nvSpPr>
        <p:spPr/>
        <p:txBody>
          <a:bodyPr/>
          <a:lstStyle/>
          <a:p>
            <a:pPr algn="r"/>
            <a:fld id="{D4C49B74-5DB2-4B03-B1D2-7F6A3C51C318}" type="slidenum">
              <a:rPr lang="en-US" smtClean="0"/>
              <a:pPr algn="r"/>
              <a:t>33</a:t>
            </a:fld>
            <a:endParaRPr lang="en-US"/>
          </a:p>
        </p:txBody>
      </p:sp>
    </p:spTree>
    <p:extLst>
      <p:ext uri="{BB962C8B-B14F-4D97-AF65-F5344CB8AC3E}">
        <p14:creationId xmlns:p14="http://schemas.microsoft.com/office/powerpoint/2010/main" val="3889604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CA8009D-0640-42C6-A541-69BAB1034E90}"/>
              </a:ext>
            </a:extLst>
          </p:cNvPr>
          <p:cNvGraphicFramePr/>
          <p:nvPr/>
        </p:nvGraphicFramePr>
        <p:xfrm>
          <a:off x="718800" y="1502465"/>
          <a:ext cx="10753200" cy="4725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r>
              <a:rPr lang="cs-CZ" dirty="0"/>
              <a:t>Zrušení pracovního poměru ve zkušební době</a:t>
            </a:r>
          </a:p>
        </p:txBody>
      </p:sp>
      <p:sp>
        <p:nvSpPr>
          <p:cNvPr id="4" name="Zástupný symbol pro číslo snímku 3">
            <a:extLst>
              <a:ext uri="{FF2B5EF4-FFF2-40B4-BE49-F238E27FC236}">
                <a16:creationId xmlns:a16="http://schemas.microsoft.com/office/drawing/2014/main" id="{973DD606-709E-4069-88B5-11D805077E88}"/>
              </a:ext>
            </a:extLst>
          </p:cNvPr>
          <p:cNvSpPr>
            <a:spLocks noGrp="1"/>
          </p:cNvSpPr>
          <p:nvPr>
            <p:ph type="sldNum" sz="quarter" idx="11"/>
          </p:nvPr>
        </p:nvSpPr>
        <p:spPr/>
        <p:txBody>
          <a:bodyPr/>
          <a:lstStyle/>
          <a:p>
            <a:pPr algn="r"/>
            <a:fld id="{D4C49B74-5DB2-4B03-B1D2-7F6A3C51C318}" type="slidenum">
              <a:rPr lang="en-US" smtClean="0"/>
              <a:pPr algn="r"/>
              <a:t>34</a:t>
            </a:fld>
            <a:endParaRPr lang="en-US"/>
          </a:p>
        </p:txBody>
      </p:sp>
    </p:spTree>
    <p:extLst>
      <p:ext uri="{BB962C8B-B14F-4D97-AF65-F5344CB8AC3E}">
        <p14:creationId xmlns:p14="http://schemas.microsoft.com/office/powerpoint/2010/main" val="7249405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FD81F8FA-107F-4757-AD58-E3B88CE80A95}"/>
              </a:ext>
            </a:extLst>
          </p:cNvPr>
          <p:cNvGraphicFramePr/>
          <p:nvPr/>
        </p:nvGraphicFramePr>
        <p:xfrm>
          <a:off x="718800" y="1502465"/>
          <a:ext cx="10753200" cy="4329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r>
              <a:rPr lang="cs-CZ" dirty="0"/>
              <a:t>Odstupné</a:t>
            </a:r>
          </a:p>
        </p:txBody>
      </p:sp>
      <p:sp>
        <p:nvSpPr>
          <p:cNvPr id="4" name="Zástupný symbol pro číslo snímku 3">
            <a:extLst>
              <a:ext uri="{FF2B5EF4-FFF2-40B4-BE49-F238E27FC236}">
                <a16:creationId xmlns:a16="http://schemas.microsoft.com/office/drawing/2014/main" id="{A4469376-B77A-4758-9915-B219917EBF4F}"/>
              </a:ext>
            </a:extLst>
          </p:cNvPr>
          <p:cNvSpPr>
            <a:spLocks noGrp="1"/>
          </p:cNvSpPr>
          <p:nvPr>
            <p:ph type="sldNum" sz="quarter" idx="11"/>
          </p:nvPr>
        </p:nvSpPr>
        <p:spPr/>
        <p:txBody>
          <a:bodyPr/>
          <a:lstStyle/>
          <a:p>
            <a:pPr algn="r"/>
            <a:fld id="{D4C49B74-5DB2-4B03-B1D2-7F6A3C51C318}" type="slidenum">
              <a:rPr lang="en-US" smtClean="0"/>
              <a:pPr algn="r"/>
              <a:t>35</a:t>
            </a:fld>
            <a:endParaRPr lang="en-US"/>
          </a:p>
        </p:txBody>
      </p:sp>
    </p:spTree>
    <p:extLst>
      <p:ext uri="{BB962C8B-B14F-4D97-AF65-F5344CB8AC3E}">
        <p14:creationId xmlns:p14="http://schemas.microsoft.com/office/powerpoint/2010/main" val="3770145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6C91A05-04DB-4478-BC43-DAB910DDA750}"/>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zaměstnavatelem</a:t>
            </a:r>
          </a:p>
        </p:txBody>
      </p:sp>
      <p:sp>
        <p:nvSpPr>
          <p:cNvPr id="4" name="Zástupný symbol pro číslo snímku 3">
            <a:extLst>
              <a:ext uri="{FF2B5EF4-FFF2-40B4-BE49-F238E27FC236}">
                <a16:creationId xmlns:a16="http://schemas.microsoft.com/office/drawing/2014/main" id="{8935EA48-8EB0-4694-A5E8-D06C7CB16465}"/>
              </a:ext>
            </a:extLst>
          </p:cNvPr>
          <p:cNvSpPr>
            <a:spLocks noGrp="1"/>
          </p:cNvSpPr>
          <p:nvPr>
            <p:ph type="sldNum" sz="quarter" idx="11"/>
          </p:nvPr>
        </p:nvSpPr>
        <p:spPr/>
        <p:txBody>
          <a:bodyPr/>
          <a:lstStyle/>
          <a:p>
            <a:pPr algn="r"/>
            <a:fld id="{D4C49B74-5DB2-4B03-B1D2-7F6A3C51C318}" type="slidenum">
              <a:rPr lang="en-US" smtClean="0"/>
              <a:pPr algn="r"/>
              <a:t>36</a:t>
            </a:fld>
            <a:endParaRPr lang="en-US"/>
          </a:p>
        </p:txBody>
      </p:sp>
    </p:spTree>
    <p:extLst>
      <p:ext uri="{BB962C8B-B14F-4D97-AF65-F5344CB8AC3E}">
        <p14:creationId xmlns:p14="http://schemas.microsoft.com/office/powerpoint/2010/main" val="1670727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C48D232B-43A0-48C5-B426-D440B972CB2C}"/>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Neplatné rozvázání pracovního poměru zaměstnavatelem</a:t>
            </a:r>
          </a:p>
        </p:txBody>
      </p:sp>
      <p:sp>
        <p:nvSpPr>
          <p:cNvPr id="4" name="Zástupný symbol pro číslo snímku 3">
            <a:extLst>
              <a:ext uri="{FF2B5EF4-FFF2-40B4-BE49-F238E27FC236}">
                <a16:creationId xmlns:a16="http://schemas.microsoft.com/office/drawing/2014/main" id="{43510E1E-5565-474D-BD09-08A0AB0D3974}"/>
              </a:ext>
            </a:extLst>
          </p:cNvPr>
          <p:cNvSpPr>
            <a:spLocks noGrp="1"/>
          </p:cNvSpPr>
          <p:nvPr>
            <p:ph type="sldNum" sz="quarter" idx="11"/>
          </p:nvPr>
        </p:nvSpPr>
        <p:spPr/>
        <p:txBody>
          <a:bodyPr/>
          <a:lstStyle/>
          <a:p>
            <a:pPr algn="r"/>
            <a:fld id="{D4C49B74-5DB2-4B03-B1D2-7F6A3C51C318}" type="slidenum">
              <a:rPr lang="en-US" smtClean="0"/>
              <a:pPr algn="r"/>
              <a:t>37</a:t>
            </a:fld>
            <a:endParaRPr lang="en-US"/>
          </a:p>
        </p:txBody>
      </p:sp>
    </p:spTree>
    <p:extLst>
      <p:ext uri="{BB962C8B-B14F-4D97-AF65-F5344CB8AC3E}">
        <p14:creationId xmlns:p14="http://schemas.microsoft.com/office/powerpoint/2010/main" val="3885807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B3EBCB-F570-48D7-9F69-813D34FE3083}"/>
              </a:ext>
            </a:extLst>
          </p:cNvPr>
          <p:cNvSpPr>
            <a:spLocks noGrp="1"/>
          </p:cNvSpPr>
          <p:nvPr>
            <p:ph type="title"/>
          </p:nvPr>
        </p:nvSpPr>
        <p:spPr/>
        <p:txBody>
          <a:bodyPr/>
          <a:lstStyle/>
          <a:p>
            <a:r>
              <a:rPr lang="cs-CZ" dirty="0"/>
              <a:t>Zvyšování kvalifikace</a:t>
            </a:r>
          </a:p>
        </p:txBody>
      </p:sp>
      <p:sp>
        <p:nvSpPr>
          <p:cNvPr id="3" name="Podnadpis 2">
            <a:extLst>
              <a:ext uri="{FF2B5EF4-FFF2-40B4-BE49-F238E27FC236}">
                <a16:creationId xmlns:a16="http://schemas.microsoft.com/office/drawing/2014/main" id="{E353B668-4C09-4838-B61A-DEB2BE6CD452}"/>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BDFF341B-4F73-410F-9155-2803E6732758}"/>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83F7C6E8-9D89-47C3-98E9-BE1FD280092F}"/>
              </a:ext>
            </a:extLst>
          </p:cNvPr>
          <p:cNvSpPr>
            <a:spLocks noGrp="1"/>
          </p:cNvSpPr>
          <p:nvPr>
            <p:ph type="sldNum" sz="quarter" idx="4"/>
          </p:nvPr>
        </p:nvSpPr>
        <p:spPr/>
        <p:txBody>
          <a:bodyPr/>
          <a:lstStyle/>
          <a:p>
            <a:fld id="{0DE708CC-0C3F-4567-9698-B54C0F35BD31}" type="slidenum">
              <a:rPr lang="cs-CZ" altLang="cs-CZ" smtClean="0"/>
              <a:pPr/>
              <a:t>38</a:t>
            </a:fld>
            <a:endParaRPr lang="cs-CZ" altLang="cs-CZ" dirty="0"/>
          </a:p>
        </p:txBody>
      </p:sp>
    </p:spTree>
    <p:extLst>
      <p:ext uri="{BB962C8B-B14F-4D97-AF65-F5344CB8AC3E}">
        <p14:creationId xmlns:p14="http://schemas.microsoft.com/office/powerpoint/2010/main" val="4164738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Kvalifikační dohoda</a:t>
            </a:r>
          </a:p>
        </p:txBody>
      </p:sp>
      <p:sp>
        <p:nvSpPr>
          <p:cNvPr id="3" name="Zástupný symbol pro obsah 2"/>
          <p:cNvSpPr>
            <a:spLocks noGrp="1"/>
          </p:cNvSpPr>
          <p:nvPr>
            <p:ph idx="1"/>
          </p:nvPr>
        </p:nvSpPr>
        <p:spPr/>
        <p:txBody>
          <a:bodyPr>
            <a:normAutofit fontScale="85000" lnSpcReduction="10000"/>
          </a:bodyPr>
          <a:lstStyle/>
          <a:p>
            <a:pPr algn="just"/>
            <a:r>
              <a:rPr lang="cs-CZ" dirty="0"/>
              <a:t>Uzavře-li zaměstnavatel se zaměstnancem v souvislosti se zvyšováním kvalifikace kvalifikační dohodu, je její součástí </a:t>
            </a:r>
            <a:r>
              <a:rPr lang="cs-CZ" b="1" dirty="0"/>
              <a:t>zejména závazek zaměstnavatele umožnit zaměstnanci zvýšení kvalifikace </a:t>
            </a:r>
            <a:r>
              <a:rPr lang="cs-CZ" dirty="0"/>
              <a:t>a </a:t>
            </a:r>
            <a:r>
              <a:rPr lang="cs-CZ" b="1" dirty="0"/>
              <a:t>závazek zaměstnance setrvat u zaměstnavatele v zaměstnání po sjednanou dobu</a:t>
            </a:r>
            <a:r>
              <a:rPr lang="cs-CZ" dirty="0"/>
              <a:t>, </a:t>
            </a:r>
            <a:r>
              <a:rPr lang="cs-CZ" b="1" dirty="0"/>
              <a:t>nejdéle však po dobu 5 let</a:t>
            </a:r>
            <a:r>
              <a:rPr lang="cs-CZ" dirty="0"/>
              <a:t>, nebo uhradit zaměstnavateli náklady spojené se zvýšením kvalifikace, které zaměstnavatel na zvýšení kvalifikace zaměstnance vynaložil, a to i tehdy, když zaměstnanec skončí pracovní poměr před zvýšením kvalifikace. </a:t>
            </a:r>
            <a:r>
              <a:rPr lang="cs-CZ" b="1" dirty="0"/>
              <a:t>Závazek zaměstnance k setrvání v zaměstnání začíná od zvýšení kvalifikace</a:t>
            </a:r>
            <a:r>
              <a:rPr lang="cs-CZ" dirty="0"/>
              <a:t>.</a:t>
            </a:r>
          </a:p>
        </p:txBody>
      </p:sp>
    </p:spTree>
    <p:extLst>
      <p:ext uri="{BB962C8B-B14F-4D97-AF65-F5344CB8AC3E}">
        <p14:creationId xmlns:p14="http://schemas.microsoft.com/office/powerpoint/2010/main" val="67520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BDBF08-A345-4995-9EEE-0C694DC106B6}"/>
              </a:ext>
            </a:extLst>
          </p:cNvPr>
          <p:cNvSpPr>
            <a:spLocks noGrp="1"/>
          </p:cNvSpPr>
          <p:nvPr>
            <p:ph type="title"/>
          </p:nvPr>
        </p:nvSpPr>
        <p:spPr/>
        <p:txBody>
          <a:bodyPr/>
          <a:lstStyle/>
          <a:p>
            <a:r>
              <a:rPr lang="cs-CZ" dirty="0" err="1"/>
              <a:t>Předspisy</a:t>
            </a:r>
            <a:r>
              <a:rPr lang="cs-CZ" dirty="0"/>
              <a:t> pracovního práva</a:t>
            </a:r>
          </a:p>
        </p:txBody>
      </p:sp>
      <p:sp>
        <p:nvSpPr>
          <p:cNvPr id="3" name="Zástupný obsah 2">
            <a:extLst>
              <a:ext uri="{FF2B5EF4-FFF2-40B4-BE49-F238E27FC236}">
                <a16:creationId xmlns:a16="http://schemas.microsoft.com/office/drawing/2014/main" id="{07831F15-447B-4E5E-817A-6850CF6BF03C}"/>
              </a:ext>
            </a:extLst>
          </p:cNvPr>
          <p:cNvSpPr>
            <a:spLocks noGrp="1"/>
          </p:cNvSpPr>
          <p:nvPr>
            <p:ph idx="1"/>
          </p:nvPr>
        </p:nvSpPr>
        <p:spPr>
          <a:xfrm>
            <a:off x="720000" y="1378857"/>
            <a:ext cx="10753200" cy="4453143"/>
          </a:xfrm>
        </p:spPr>
        <p:txBody>
          <a:bodyPr/>
          <a:lstStyle/>
          <a:p>
            <a:pPr>
              <a:lnSpc>
                <a:spcPct val="100000"/>
              </a:lnSpc>
            </a:pPr>
            <a:r>
              <a:rPr lang="cs-CZ" sz="2000" dirty="0"/>
              <a:t>Zákon č. 262/2006 Sb., zákoník práce</a:t>
            </a:r>
          </a:p>
          <a:p>
            <a:pPr>
              <a:lnSpc>
                <a:spcPct val="100000"/>
              </a:lnSpc>
            </a:pPr>
            <a:r>
              <a:rPr lang="cs-CZ" sz="2000" dirty="0"/>
              <a:t>zák. č. 2/1991 Sb., o kolektivním vyjednávání</a:t>
            </a:r>
          </a:p>
          <a:p>
            <a:pPr>
              <a:lnSpc>
                <a:spcPct val="100000"/>
              </a:lnSpc>
            </a:pPr>
            <a:r>
              <a:rPr lang="cs-CZ" sz="2000" dirty="0"/>
              <a:t>zák. č. 95/2004 Sb., o podmínkách získávání a uznávání odborné způsobilosti a specializované způsobilosti k výkonu zdravotnického povolání lékaře, zubního lékaře a farmaceuta</a:t>
            </a:r>
          </a:p>
          <a:p>
            <a:pPr>
              <a:lnSpc>
                <a:spcPct val="100000"/>
              </a:lnSpc>
            </a:pPr>
            <a:r>
              <a:rPr lang="cs-CZ" sz="2000" dirty="0"/>
              <a:t>zák. č. 96/2004 Sb., zákon o nelékařských zdravotnických povoláních</a:t>
            </a:r>
          </a:p>
          <a:p>
            <a:pPr>
              <a:lnSpc>
                <a:spcPct val="100000"/>
              </a:lnSpc>
            </a:pPr>
            <a:r>
              <a:rPr lang="cs-CZ" sz="2000" dirty="0"/>
              <a:t>zák. č. 435/2004 Sb., o zaměstnanosti</a:t>
            </a:r>
          </a:p>
          <a:p>
            <a:pPr>
              <a:lnSpc>
                <a:spcPct val="100000"/>
              </a:lnSpc>
            </a:pPr>
            <a:r>
              <a:rPr lang="cs-CZ" sz="2000" dirty="0"/>
              <a:t>zák. č. 251/2005 Sb., o inspekci práce </a:t>
            </a:r>
          </a:p>
          <a:p>
            <a:pPr>
              <a:lnSpc>
                <a:spcPct val="100000"/>
              </a:lnSpc>
            </a:pPr>
            <a:r>
              <a:rPr lang="cs-CZ" sz="2000" dirty="0"/>
              <a:t>zák. č. 179/2006 Sb., o ověřování a uznávání výsledků dalšího vzdělávání </a:t>
            </a:r>
          </a:p>
          <a:p>
            <a:pPr>
              <a:lnSpc>
                <a:spcPct val="100000"/>
              </a:lnSpc>
            </a:pPr>
            <a:r>
              <a:rPr lang="cs-CZ" sz="2000" dirty="0"/>
              <a:t>zák. č. 187/2006 Sb., o nemocenském pojištění</a:t>
            </a:r>
          </a:p>
          <a:p>
            <a:pPr>
              <a:lnSpc>
                <a:spcPct val="100000"/>
              </a:lnSpc>
            </a:pPr>
            <a:r>
              <a:rPr lang="cs-CZ" sz="2000" dirty="0"/>
              <a:t>zák. č. 309/2006 Sb., o zajištění dalších podmínek bezpečnosti a ochrany zdraví při práci </a:t>
            </a:r>
          </a:p>
          <a:p>
            <a:pPr>
              <a:lnSpc>
                <a:spcPct val="100000"/>
              </a:lnSpc>
            </a:pPr>
            <a:r>
              <a:rPr lang="cs-CZ" sz="2000" dirty="0"/>
              <a:t>zák. č. 198/2009 Sb., o rovném zacházení a o právních prostředcích ochrany před diskriminací a o změně některých zákonů (antidiskriminační zákon)</a:t>
            </a:r>
          </a:p>
          <a:p>
            <a:pPr>
              <a:lnSpc>
                <a:spcPct val="100000"/>
              </a:lnSpc>
            </a:pPr>
            <a:r>
              <a:rPr lang="cs-CZ" sz="2000" dirty="0"/>
              <a:t>GDPR</a:t>
            </a:r>
          </a:p>
        </p:txBody>
      </p:sp>
      <p:sp>
        <p:nvSpPr>
          <p:cNvPr id="5" name="Zástupný symbol pro číslo snímku 4">
            <a:extLst>
              <a:ext uri="{FF2B5EF4-FFF2-40B4-BE49-F238E27FC236}">
                <a16:creationId xmlns:a16="http://schemas.microsoft.com/office/drawing/2014/main" id="{77CCA412-D92A-41FC-A7C3-C335B6AB2985}"/>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4</a:t>
            </a:fld>
            <a:endParaRPr lang="cs-CZ" altLang="cs-CZ" dirty="0"/>
          </a:p>
        </p:txBody>
      </p:sp>
    </p:spTree>
    <p:extLst>
      <p:ext uri="{BB962C8B-B14F-4D97-AF65-F5344CB8AC3E}">
        <p14:creationId xmlns:p14="http://schemas.microsoft.com/office/powerpoint/2010/main" val="23186668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Zvyšování kvalifikace</a:t>
            </a:r>
          </a:p>
        </p:txBody>
      </p:sp>
      <p:graphicFrame>
        <p:nvGraphicFramePr>
          <p:cNvPr id="4" name="Zástupný obsah 3">
            <a:extLst>
              <a:ext uri="{FF2B5EF4-FFF2-40B4-BE49-F238E27FC236}">
                <a16:creationId xmlns:a16="http://schemas.microsoft.com/office/drawing/2014/main" id="{0C0B5FA2-E4CD-4EFA-9AE5-575CA5B6D793}"/>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0544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A99B0D-087A-41A3-9F1C-8C26137F69B7}"/>
              </a:ext>
            </a:extLst>
          </p:cNvPr>
          <p:cNvSpPr>
            <a:spLocks noGrp="1"/>
          </p:cNvSpPr>
          <p:nvPr>
            <p:ph type="title"/>
          </p:nvPr>
        </p:nvSpPr>
        <p:spPr/>
        <p:txBody>
          <a:bodyPr/>
          <a:lstStyle/>
          <a:p>
            <a:r>
              <a:rPr lang="cs-CZ" dirty="0"/>
              <a:t>Rozvrhování pracovní doby</a:t>
            </a:r>
          </a:p>
        </p:txBody>
      </p:sp>
      <p:sp>
        <p:nvSpPr>
          <p:cNvPr id="3" name="Podnadpis 2">
            <a:extLst>
              <a:ext uri="{FF2B5EF4-FFF2-40B4-BE49-F238E27FC236}">
                <a16:creationId xmlns:a16="http://schemas.microsoft.com/office/drawing/2014/main" id="{3CE39CE3-403E-4193-8E6D-3F25DEBA7EA9}"/>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1542E54F-A8EA-47A4-A4E2-B6B0A7ED41D0}"/>
              </a:ext>
            </a:extLst>
          </p:cNvPr>
          <p:cNvSpPr>
            <a:spLocks noGrp="1"/>
          </p:cNvSpPr>
          <p:nvPr>
            <p:ph type="sldNum" sz="quarter" idx="4"/>
          </p:nvPr>
        </p:nvSpPr>
        <p:spPr/>
        <p:txBody>
          <a:bodyPr/>
          <a:lstStyle/>
          <a:p>
            <a:fld id="{0DE708CC-0C3F-4567-9698-B54C0F35BD31}" type="slidenum">
              <a:rPr lang="cs-CZ" altLang="cs-CZ" smtClean="0"/>
              <a:pPr/>
              <a:t>41</a:t>
            </a:fld>
            <a:endParaRPr lang="cs-CZ" altLang="cs-CZ" dirty="0"/>
          </a:p>
        </p:txBody>
      </p:sp>
    </p:spTree>
    <p:extLst>
      <p:ext uri="{BB962C8B-B14F-4D97-AF65-F5344CB8AC3E}">
        <p14:creationId xmlns:p14="http://schemas.microsoft.com/office/powerpoint/2010/main" val="4091374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Pojmy</a:t>
            </a:r>
          </a:p>
        </p:txBody>
      </p:sp>
      <p:sp>
        <p:nvSpPr>
          <p:cNvPr id="3" name="Zástupný symbol pro obsah 2"/>
          <p:cNvSpPr>
            <a:spLocks noGrp="1"/>
          </p:cNvSpPr>
          <p:nvPr>
            <p:ph idx="1"/>
          </p:nvPr>
        </p:nvSpPr>
        <p:spPr/>
        <p:txBody>
          <a:bodyPr/>
          <a:lstStyle/>
          <a:p>
            <a:r>
              <a:rPr lang="cs-CZ" dirty="0"/>
              <a:t>Pracovní doba</a:t>
            </a:r>
          </a:p>
          <a:p>
            <a:r>
              <a:rPr lang="cs-CZ" dirty="0"/>
              <a:t>Doba odpočinku</a:t>
            </a:r>
          </a:p>
          <a:p>
            <a:r>
              <a:rPr lang="cs-CZ" dirty="0"/>
              <a:t>Práce přesčas</a:t>
            </a:r>
          </a:p>
          <a:p>
            <a:r>
              <a:rPr lang="cs-CZ" dirty="0"/>
              <a:t>Směna </a:t>
            </a:r>
          </a:p>
          <a:p>
            <a:r>
              <a:rPr lang="cs-CZ" dirty="0"/>
              <a:t>Pracovní pohotovostí doba</a:t>
            </a:r>
          </a:p>
          <a:p>
            <a:r>
              <a:rPr lang="cs-CZ" dirty="0"/>
              <a:t>Noční práce</a:t>
            </a:r>
          </a:p>
        </p:txBody>
      </p:sp>
    </p:spTree>
    <p:extLst>
      <p:ext uri="{BB962C8B-B14F-4D97-AF65-F5344CB8AC3E}">
        <p14:creationId xmlns:p14="http://schemas.microsoft.com/office/powerpoint/2010/main" val="37997520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doba</a:t>
            </a:r>
          </a:p>
        </p:txBody>
      </p:sp>
      <p:graphicFrame>
        <p:nvGraphicFramePr>
          <p:cNvPr id="5" name="Zástupný obsah 4">
            <a:extLst>
              <a:ext uri="{FF2B5EF4-FFF2-40B4-BE49-F238E27FC236}">
                <a16:creationId xmlns:a16="http://schemas.microsoft.com/office/drawing/2014/main" id="{436D630A-FCF7-4C18-B848-D74FEB101FE7}"/>
              </a:ext>
            </a:extLst>
          </p:cNvPr>
          <p:cNvGraphicFramePr>
            <a:graphicFrameLocks noGrp="1"/>
          </p:cNvGraphicFramePr>
          <p:nvPr>
            <p:ph idx="1"/>
          </p:nvPr>
        </p:nvGraphicFramePr>
        <p:xfrm>
          <a:off x="720000" y="1171576"/>
          <a:ext cx="10753200" cy="512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976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Přestávka a doba odpočinku</a:t>
            </a:r>
          </a:p>
        </p:txBody>
      </p:sp>
      <p:graphicFrame>
        <p:nvGraphicFramePr>
          <p:cNvPr id="5" name="Zástupný obsah 4">
            <a:extLst>
              <a:ext uri="{FF2B5EF4-FFF2-40B4-BE49-F238E27FC236}">
                <a16:creationId xmlns:a16="http://schemas.microsoft.com/office/drawing/2014/main" id="{450BC811-869B-435A-AB8A-5329A325A344}"/>
              </a:ext>
            </a:extLst>
          </p:cNvPr>
          <p:cNvGraphicFramePr>
            <a:graphicFrameLocks noGrp="1"/>
          </p:cNvGraphicFramePr>
          <p:nvPr>
            <p:ph idx="1"/>
          </p:nvPr>
        </p:nvGraphicFramePr>
        <p:xfrm>
          <a:off x="719400" y="1600200"/>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80680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Dny pracovního klidu</a:t>
            </a:r>
          </a:p>
        </p:txBody>
      </p:sp>
      <p:graphicFrame>
        <p:nvGraphicFramePr>
          <p:cNvPr id="3" name="Zástupný obsah 2">
            <a:extLst>
              <a:ext uri="{FF2B5EF4-FFF2-40B4-BE49-F238E27FC236}">
                <a16:creationId xmlns:a16="http://schemas.microsoft.com/office/drawing/2014/main" id="{D4FFF2A7-9AFB-4DBD-AB1B-EFCA6DE7A8F5}"/>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09670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Práce přesčas</a:t>
            </a:r>
          </a:p>
        </p:txBody>
      </p:sp>
      <p:graphicFrame>
        <p:nvGraphicFramePr>
          <p:cNvPr id="4" name="Zástupný obsah 3">
            <a:extLst>
              <a:ext uri="{FF2B5EF4-FFF2-40B4-BE49-F238E27FC236}">
                <a16:creationId xmlns:a16="http://schemas.microsoft.com/office/drawing/2014/main" id="{5CBE9480-5A03-4F52-B80E-74563E76C05D}"/>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039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Přesčasy ve </a:t>
            </a:r>
            <a:r>
              <a:rPr lang="cs-CZ" u="sng" dirty="0"/>
              <a:t>zdravotnictví</a:t>
            </a:r>
          </a:p>
        </p:txBody>
      </p:sp>
      <p:sp>
        <p:nvSpPr>
          <p:cNvPr id="3" name="Zástupný symbol pro obsah 2"/>
          <p:cNvSpPr>
            <a:spLocks noGrp="1"/>
          </p:cNvSpPr>
          <p:nvPr>
            <p:ph idx="1"/>
          </p:nvPr>
        </p:nvSpPr>
        <p:spPr/>
        <p:txBody>
          <a:bodyPr/>
          <a:lstStyle/>
          <a:p>
            <a:pPr algn="just"/>
            <a:r>
              <a:rPr lang="cs-CZ" dirty="0"/>
              <a:t>Dohodnutá práce přesčas zaměstnanců ve zdravotnictví nesmí přesáhnout </a:t>
            </a:r>
            <a:r>
              <a:rPr lang="cs-CZ" b="1" dirty="0"/>
              <a:t>v průměru 8 hodin týdně</a:t>
            </a:r>
            <a:r>
              <a:rPr lang="cs-CZ" dirty="0"/>
              <a:t>, a v případě zaměstnanců poskytovatele </a:t>
            </a:r>
            <a:r>
              <a:rPr lang="cs-CZ" b="1" dirty="0"/>
              <a:t>zdravotnické záchranné služby </a:t>
            </a:r>
            <a:r>
              <a:rPr lang="cs-CZ" dirty="0"/>
              <a:t>v průměru </a:t>
            </a:r>
            <a:br>
              <a:rPr lang="cs-CZ" dirty="0"/>
            </a:br>
            <a:r>
              <a:rPr lang="cs-CZ" b="1" dirty="0"/>
              <a:t>12 hodin týdně</a:t>
            </a:r>
            <a:r>
              <a:rPr lang="cs-CZ" dirty="0"/>
              <a:t>, ve vyrovnávacím období (za které se počítá průměr), které může činit nejvýše </a:t>
            </a:r>
            <a:r>
              <a:rPr lang="cs-CZ" b="1" dirty="0"/>
              <a:t>26 po sobě jdoucích týdnů</a:t>
            </a:r>
            <a:r>
              <a:rPr lang="cs-CZ" dirty="0"/>
              <a:t>; </a:t>
            </a:r>
            <a:r>
              <a:rPr lang="cs-CZ" b="1" dirty="0"/>
              <a:t>kolektivní smlouva </a:t>
            </a:r>
            <a:r>
              <a:rPr lang="cs-CZ" dirty="0"/>
              <a:t>může toto období vymezit na nejvýše </a:t>
            </a:r>
            <a:r>
              <a:rPr lang="cs-CZ" b="1" dirty="0"/>
              <a:t>52 po sobě jdoucích týdnů.</a:t>
            </a:r>
          </a:p>
        </p:txBody>
      </p:sp>
      <p:cxnSp>
        <p:nvCxnSpPr>
          <p:cNvPr id="6" name="Přímá spojnice 5">
            <a:extLst>
              <a:ext uri="{FF2B5EF4-FFF2-40B4-BE49-F238E27FC236}">
                <a16:creationId xmlns:a16="http://schemas.microsoft.com/office/drawing/2014/main" id="{4DC417E5-2A54-4E42-8D3A-500CF92CC7D0}"/>
              </a:ext>
            </a:extLst>
          </p:cNvPr>
          <p:cNvCxnSpPr/>
          <p:nvPr/>
        </p:nvCxnSpPr>
        <p:spPr>
          <a:xfrm>
            <a:off x="838200" y="1491175"/>
            <a:ext cx="10401886" cy="4522763"/>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Obdélník 6">
            <a:extLst>
              <a:ext uri="{FF2B5EF4-FFF2-40B4-BE49-F238E27FC236}">
                <a16:creationId xmlns:a16="http://schemas.microsoft.com/office/drawing/2014/main" id="{209C71E3-AEB9-4A0B-AD92-AEF55FFCC3AF}"/>
              </a:ext>
            </a:extLst>
          </p:cNvPr>
          <p:cNvSpPr/>
          <p:nvPr/>
        </p:nvSpPr>
        <p:spPr>
          <a:xfrm>
            <a:off x="888063" y="5388570"/>
            <a:ext cx="11199554" cy="1754326"/>
          </a:xfrm>
          <a:prstGeom prst="rect">
            <a:avLst/>
          </a:prstGeom>
          <a:solidFill>
            <a:srgbClr val="FF0000"/>
          </a:solidFill>
          <a:ln>
            <a:solidFill>
              <a:srgbClr val="FF0000"/>
            </a:solidFill>
          </a:ln>
        </p:spPr>
        <p:txBody>
          <a:bodyPr wrap="square" lIns="91440" tIns="45720" rIns="91440" bIns="45720">
            <a:spAutoFit/>
          </a:bodyPr>
          <a:lstStyle/>
          <a:p>
            <a:pPr algn="ctr"/>
            <a:r>
              <a:rPr lang="cs-CZ" sz="5400" dirty="0">
                <a:ln w="0"/>
                <a:effectLst>
                  <a:outerShdw blurRad="38100" dist="19050" dir="2700000" algn="tl" rotWithShape="0">
                    <a:schemeClr val="dk1">
                      <a:alpha val="40000"/>
                    </a:schemeClr>
                  </a:outerShdw>
                </a:effectLst>
              </a:rPr>
              <a:t>Zrušeno a znovu navráceno a znovu zrušeno</a:t>
            </a:r>
            <a:endParaRPr lang="cs-CZ"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871868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graphicFrame>
        <p:nvGraphicFramePr>
          <p:cNvPr id="4" name="Zástupný obsah 3">
            <a:extLst>
              <a:ext uri="{FF2B5EF4-FFF2-40B4-BE49-F238E27FC236}">
                <a16:creationId xmlns:a16="http://schemas.microsoft.com/office/drawing/2014/main" id="{B4D7E251-BD84-4468-A4F8-A0A2B841278F}"/>
              </a:ext>
            </a:extLst>
          </p:cNvPr>
          <p:cNvGraphicFramePr>
            <a:graphicFrameLocks noGrp="1"/>
          </p:cNvGraphicFramePr>
          <p:nvPr>
            <p:ph idx="1"/>
          </p:nvPr>
        </p:nvGraphicFramePr>
        <p:xfrm>
          <a:off x="7200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03340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Noční práce</a:t>
            </a:r>
          </a:p>
        </p:txBody>
      </p:sp>
      <p:sp>
        <p:nvSpPr>
          <p:cNvPr id="3" name="Zástupný symbol pro obsah 2"/>
          <p:cNvSpPr>
            <a:spLocks noGrp="1"/>
          </p:cNvSpPr>
          <p:nvPr>
            <p:ph idx="1"/>
          </p:nvPr>
        </p:nvSpPr>
        <p:spPr/>
        <p:txBody>
          <a:bodyPr>
            <a:normAutofit/>
          </a:bodyPr>
          <a:lstStyle/>
          <a:p>
            <a:pPr algn="just"/>
            <a:r>
              <a:rPr lang="cs-CZ" dirty="0"/>
              <a:t>Délka směny zaměstnance pracujícího v noci </a:t>
            </a:r>
            <a:r>
              <a:rPr lang="cs-CZ" b="1" dirty="0"/>
              <a:t>nesmí překročit 8 hodin v rámci 24 hodin </a:t>
            </a:r>
            <a:r>
              <a:rPr lang="cs-CZ" dirty="0"/>
              <a:t>po sobě jdoucích; </a:t>
            </a:r>
            <a:r>
              <a:rPr lang="cs-CZ" b="1" dirty="0"/>
              <a:t>není-li to z provozních důvodů možné</a:t>
            </a:r>
            <a:r>
              <a:rPr lang="cs-CZ" dirty="0"/>
              <a:t>, je zaměstnavatel povinen rozvrhnout stanovenou týdenní pracovní dobu tak, aby </a:t>
            </a:r>
            <a:r>
              <a:rPr lang="cs-CZ" b="1" dirty="0"/>
              <a:t>průměrná délka noční směny nepřekročila 8 hodin v období nejdéle 26 týdnů po sobě jdoucích</a:t>
            </a:r>
            <a:r>
              <a:rPr lang="cs-CZ" dirty="0"/>
              <a:t>,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9ED28B-FC69-438B-B39D-134E1510EF5A}"/>
              </a:ext>
            </a:extLst>
          </p:cNvPr>
          <p:cNvSpPr>
            <a:spLocks noGrp="1"/>
          </p:cNvSpPr>
          <p:nvPr>
            <p:ph type="title"/>
          </p:nvPr>
        </p:nvSpPr>
        <p:spPr/>
        <p:txBody>
          <a:bodyPr/>
          <a:lstStyle/>
          <a:p>
            <a:r>
              <a:rPr lang="cs-CZ" dirty="0"/>
              <a:t>Pracovní smlouva</a:t>
            </a:r>
          </a:p>
        </p:txBody>
      </p:sp>
      <p:sp>
        <p:nvSpPr>
          <p:cNvPr id="3" name="Podnadpis 2">
            <a:extLst>
              <a:ext uri="{FF2B5EF4-FFF2-40B4-BE49-F238E27FC236}">
                <a16:creationId xmlns:a16="http://schemas.microsoft.com/office/drawing/2014/main" id="{66A3AF2D-7EB8-4857-A80D-9F1F50598011}"/>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DDBC66C6-F356-4E5F-88F2-4A2EBBF38B4D}"/>
              </a:ext>
            </a:extLst>
          </p:cNvPr>
          <p:cNvSpPr>
            <a:spLocks noGrp="1"/>
          </p:cNvSpPr>
          <p:nvPr>
            <p:ph type="sldNum" sz="quarter" idx="4"/>
          </p:nvPr>
        </p:nvSpPr>
        <p:spPr/>
        <p:txBody>
          <a:bodyPr/>
          <a:lstStyle/>
          <a:p>
            <a:fld id="{0DE708CC-0C3F-4567-9698-B54C0F35BD31}" type="slidenum">
              <a:rPr lang="cs-CZ" altLang="cs-CZ" smtClean="0"/>
              <a:pPr/>
              <a:t>5</a:t>
            </a:fld>
            <a:endParaRPr lang="cs-CZ" altLang="cs-CZ" dirty="0"/>
          </a:p>
        </p:txBody>
      </p:sp>
    </p:spTree>
    <p:extLst>
      <p:ext uri="{BB962C8B-B14F-4D97-AF65-F5344CB8AC3E}">
        <p14:creationId xmlns:p14="http://schemas.microsoft.com/office/powerpoint/2010/main" val="17164049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Noční práce</a:t>
            </a:r>
          </a:p>
        </p:txBody>
      </p:sp>
      <p:graphicFrame>
        <p:nvGraphicFramePr>
          <p:cNvPr id="4" name="Zástupný obsah 3">
            <a:extLst>
              <a:ext uri="{FF2B5EF4-FFF2-40B4-BE49-F238E27FC236}">
                <a16:creationId xmlns:a16="http://schemas.microsoft.com/office/drawing/2014/main" id="{D1ACE52C-53EF-4EE4-B7BC-EC149B39FC70}"/>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5598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Dovolená</a:t>
            </a:r>
          </a:p>
        </p:txBody>
      </p:sp>
      <p:graphicFrame>
        <p:nvGraphicFramePr>
          <p:cNvPr id="4" name="Zástupný obsah 3">
            <a:extLst>
              <a:ext uri="{FF2B5EF4-FFF2-40B4-BE49-F238E27FC236}">
                <a16:creationId xmlns:a16="http://schemas.microsoft.com/office/drawing/2014/main" id="{1E2D9B4C-0559-40E1-BE64-1EB70A40E6BC}"/>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7976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D1D04-7E1B-4034-8003-2E6E7E22D4AD}"/>
              </a:ext>
            </a:extLst>
          </p:cNvPr>
          <p:cNvSpPr>
            <a:spLocks noGrp="1"/>
          </p:cNvSpPr>
          <p:nvPr>
            <p:ph type="title"/>
          </p:nvPr>
        </p:nvSpPr>
        <p:spPr/>
        <p:txBody>
          <a:bodyPr/>
          <a:lstStyle/>
          <a:p>
            <a:r>
              <a:rPr lang="cs-CZ" dirty="0"/>
              <a:t>Překážky v práci</a:t>
            </a:r>
          </a:p>
        </p:txBody>
      </p:sp>
      <p:sp>
        <p:nvSpPr>
          <p:cNvPr id="3" name="Podnadpis 2">
            <a:extLst>
              <a:ext uri="{FF2B5EF4-FFF2-40B4-BE49-F238E27FC236}">
                <a16:creationId xmlns:a16="http://schemas.microsoft.com/office/drawing/2014/main" id="{08FF3496-BC1C-44FD-A6C6-24F68955ED40}"/>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1BAFD4C7-891F-4BB4-8AF8-555FB660E1E8}"/>
              </a:ext>
            </a:extLst>
          </p:cNvPr>
          <p:cNvSpPr>
            <a:spLocks noGrp="1"/>
          </p:cNvSpPr>
          <p:nvPr>
            <p:ph type="sldNum" sz="quarter" idx="4"/>
          </p:nvPr>
        </p:nvSpPr>
        <p:spPr/>
        <p:txBody>
          <a:bodyPr/>
          <a:lstStyle/>
          <a:p>
            <a:fld id="{0DE708CC-0C3F-4567-9698-B54C0F35BD31}" type="slidenum">
              <a:rPr lang="cs-CZ" altLang="cs-CZ" smtClean="0"/>
              <a:pPr/>
              <a:t>52</a:t>
            </a:fld>
            <a:endParaRPr lang="cs-CZ" altLang="cs-CZ" dirty="0"/>
          </a:p>
        </p:txBody>
      </p:sp>
    </p:spTree>
    <p:extLst>
      <p:ext uri="{BB962C8B-B14F-4D97-AF65-F5344CB8AC3E}">
        <p14:creationId xmlns:p14="http://schemas.microsoft.com/office/powerpoint/2010/main" val="34809564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5E6BF9-EFC3-47C1-9FAB-19289C8A8DF4}"/>
              </a:ext>
            </a:extLst>
          </p:cNvPr>
          <p:cNvSpPr>
            <a:spLocks noGrp="1"/>
          </p:cNvSpPr>
          <p:nvPr>
            <p:ph type="title"/>
          </p:nvPr>
        </p:nvSpPr>
        <p:spPr/>
        <p:txBody>
          <a:bodyPr/>
          <a:lstStyle/>
          <a:p>
            <a:r>
              <a:rPr lang="cs-CZ" dirty="0"/>
              <a:t>Překážky na straně zaměstnavatele</a:t>
            </a:r>
          </a:p>
        </p:txBody>
      </p:sp>
      <p:graphicFrame>
        <p:nvGraphicFramePr>
          <p:cNvPr id="6" name="Zástupný obsah 5">
            <a:extLst>
              <a:ext uri="{FF2B5EF4-FFF2-40B4-BE49-F238E27FC236}">
                <a16:creationId xmlns:a16="http://schemas.microsoft.com/office/drawing/2014/main" id="{650C5451-B15B-4576-9C16-667CBE866302}"/>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C1CED9BD-0E10-4894-8C9B-D51D85FF351A}"/>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53</a:t>
            </a:fld>
            <a:endParaRPr lang="cs-CZ" altLang="cs-CZ" dirty="0"/>
          </a:p>
        </p:txBody>
      </p:sp>
    </p:spTree>
    <p:extLst>
      <p:ext uri="{BB962C8B-B14F-4D97-AF65-F5344CB8AC3E}">
        <p14:creationId xmlns:p14="http://schemas.microsoft.com/office/powerpoint/2010/main" val="4172652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6BDE58-C810-455E-910F-2434A04E82BD}"/>
              </a:ext>
            </a:extLst>
          </p:cNvPr>
          <p:cNvSpPr>
            <a:spLocks noGrp="1"/>
          </p:cNvSpPr>
          <p:nvPr>
            <p:ph type="title"/>
          </p:nvPr>
        </p:nvSpPr>
        <p:spPr/>
        <p:txBody>
          <a:bodyPr/>
          <a:lstStyle/>
          <a:p>
            <a:r>
              <a:rPr lang="cs-CZ" dirty="0"/>
              <a:t>Překážky na straně zaměstnance</a:t>
            </a:r>
          </a:p>
        </p:txBody>
      </p:sp>
      <p:graphicFrame>
        <p:nvGraphicFramePr>
          <p:cNvPr id="6" name="Zástupný obsah 5">
            <a:extLst>
              <a:ext uri="{FF2B5EF4-FFF2-40B4-BE49-F238E27FC236}">
                <a16:creationId xmlns:a16="http://schemas.microsoft.com/office/drawing/2014/main" id="{6E0B32C2-55F0-4D5B-BC54-912134AD1A09}"/>
              </a:ext>
            </a:extLst>
          </p:cNvPr>
          <p:cNvGraphicFramePr>
            <a:graphicFrameLocks noGrp="1"/>
          </p:cNvGraphicFramePr>
          <p:nvPr>
            <p:ph idx="1"/>
            <p:extLst>
              <p:ext uri="{D42A27DB-BD31-4B8C-83A1-F6EECF244321}">
                <p14:modId xmlns:p14="http://schemas.microsoft.com/office/powerpoint/2010/main" val="3860740316"/>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1288CD49-499C-4B28-A1EB-83666F39E129}"/>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54</a:t>
            </a:fld>
            <a:endParaRPr lang="cs-CZ" altLang="cs-CZ" dirty="0"/>
          </a:p>
        </p:txBody>
      </p:sp>
    </p:spTree>
    <p:extLst>
      <p:ext uri="{BB962C8B-B14F-4D97-AF65-F5344CB8AC3E}">
        <p14:creationId xmlns:p14="http://schemas.microsoft.com/office/powerpoint/2010/main" val="36944125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a:t>Jiné důležité překážky v práci</a:t>
            </a:r>
          </a:p>
        </p:txBody>
      </p:sp>
      <p:graphicFrame>
        <p:nvGraphicFramePr>
          <p:cNvPr id="2" name="Zástupný obsah 1">
            <a:extLst>
              <a:ext uri="{FF2B5EF4-FFF2-40B4-BE49-F238E27FC236}">
                <a16:creationId xmlns:a16="http://schemas.microsoft.com/office/drawing/2014/main" id="{2B43EC13-CF10-4654-A5A7-996A363B7DD6}"/>
              </a:ext>
            </a:extLst>
          </p:cNvPr>
          <p:cNvGraphicFramePr>
            <a:graphicFrameLocks noGrp="1"/>
          </p:cNvGraphicFramePr>
          <p:nvPr>
            <p:ph idx="1"/>
            <p:extLst>
              <p:ext uri="{D42A27DB-BD31-4B8C-83A1-F6EECF244321}">
                <p14:modId xmlns:p14="http://schemas.microsoft.com/office/powerpoint/2010/main" val="3489744193"/>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37838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AB5104-DF2C-4202-B6B0-05B1B3CDB4A1}"/>
              </a:ext>
            </a:extLst>
          </p:cNvPr>
          <p:cNvSpPr>
            <a:spLocks noGrp="1"/>
          </p:cNvSpPr>
          <p:nvPr>
            <p:ph type="title"/>
          </p:nvPr>
        </p:nvSpPr>
        <p:spPr/>
        <p:txBody>
          <a:bodyPr/>
          <a:lstStyle/>
          <a:p>
            <a:r>
              <a:rPr lang="cs-CZ" dirty="0"/>
              <a:t>Mzda-Plat-Příplatky</a:t>
            </a:r>
          </a:p>
        </p:txBody>
      </p:sp>
      <p:sp>
        <p:nvSpPr>
          <p:cNvPr id="3" name="Podnadpis 2">
            <a:extLst>
              <a:ext uri="{FF2B5EF4-FFF2-40B4-BE49-F238E27FC236}">
                <a16:creationId xmlns:a16="http://schemas.microsoft.com/office/drawing/2014/main" id="{51CA7FA6-758D-4071-8DB2-85DA6FD7EB5A}"/>
              </a:ext>
            </a:extLst>
          </p:cNvPr>
          <p:cNvSpPr>
            <a:spLocks noGrp="1"/>
          </p:cNvSpPr>
          <p:nvPr>
            <p:ph type="subTitle" idx="1"/>
          </p:nvPr>
        </p:nvSpPr>
        <p:spPr/>
        <p:txBody>
          <a:bodyPr/>
          <a:lstStyle/>
          <a:p>
            <a:endParaRPr lang="cs-CZ"/>
          </a:p>
        </p:txBody>
      </p:sp>
      <p:sp>
        <p:nvSpPr>
          <p:cNvPr id="4" name="Zástupný symbol pro zápatí 3">
            <a:extLst>
              <a:ext uri="{FF2B5EF4-FFF2-40B4-BE49-F238E27FC236}">
                <a16:creationId xmlns:a16="http://schemas.microsoft.com/office/drawing/2014/main" id="{F8524799-99E1-4C36-B24D-EE81FDB6C5A5}"/>
              </a:ext>
            </a:extLst>
          </p:cNvPr>
          <p:cNvSpPr>
            <a:spLocks noGrp="1"/>
          </p:cNvSpPr>
          <p:nvPr>
            <p:ph type="ftr" sz="quarter" idx="3"/>
          </p:nvPr>
        </p:nvSpPr>
        <p:spPr/>
        <p:txBody>
          <a:bodyPr/>
          <a:lstStyle/>
          <a:p>
            <a:r>
              <a:rPr lang="cs-CZ"/>
              <a:t>Definujte zápatí – název prezentace nebo pracoviště</a:t>
            </a:r>
            <a:endParaRPr lang="cs-CZ" dirty="0"/>
          </a:p>
        </p:txBody>
      </p:sp>
      <p:sp>
        <p:nvSpPr>
          <p:cNvPr id="5" name="Zástupný symbol pro číslo snímku 4">
            <a:extLst>
              <a:ext uri="{FF2B5EF4-FFF2-40B4-BE49-F238E27FC236}">
                <a16:creationId xmlns:a16="http://schemas.microsoft.com/office/drawing/2014/main" id="{8866511E-3CF0-47A9-B9CB-441A681C4554}"/>
              </a:ext>
            </a:extLst>
          </p:cNvPr>
          <p:cNvSpPr>
            <a:spLocks noGrp="1"/>
          </p:cNvSpPr>
          <p:nvPr>
            <p:ph type="sldNum" sz="quarter" idx="4"/>
          </p:nvPr>
        </p:nvSpPr>
        <p:spPr/>
        <p:txBody>
          <a:bodyPr/>
          <a:lstStyle/>
          <a:p>
            <a:fld id="{0DE708CC-0C3F-4567-9698-B54C0F35BD31}" type="slidenum">
              <a:rPr lang="cs-CZ" altLang="cs-CZ" smtClean="0"/>
              <a:pPr/>
              <a:t>56</a:t>
            </a:fld>
            <a:endParaRPr lang="cs-CZ" altLang="cs-CZ" dirty="0"/>
          </a:p>
        </p:txBody>
      </p:sp>
    </p:spTree>
    <p:extLst>
      <p:ext uri="{BB962C8B-B14F-4D97-AF65-F5344CB8AC3E}">
        <p14:creationId xmlns:p14="http://schemas.microsoft.com/office/powerpoint/2010/main" val="35030433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6D3D2D-CD61-4A73-AF05-2706718FEA90}"/>
              </a:ext>
            </a:extLst>
          </p:cNvPr>
          <p:cNvSpPr>
            <a:spLocks noGrp="1"/>
          </p:cNvSpPr>
          <p:nvPr>
            <p:ph type="title"/>
          </p:nvPr>
        </p:nvSpPr>
        <p:spPr/>
        <p:txBody>
          <a:bodyPr/>
          <a:lstStyle/>
          <a:p>
            <a:r>
              <a:rPr lang="cs-CZ" dirty="0"/>
              <a:t>Mzda</a:t>
            </a:r>
          </a:p>
        </p:txBody>
      </p:sp>
      <p:graphicFrame>
        <p:nvGraphicFramePr>
          <p:cNvPr id="6" name="Zástupný obsah 5">
            <a:extLst>
              <a:ext uri="{FF2B5EF4-FFF2-40B4-BE49-F238E27FC236}">
                <a16:creationId xmlns:a16="http://schemas.microsoft.com/office/drawing/2014/main" id="{47E7FE3B-FBB5-4646-8870-EAC81355FC61}"/>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AFF17C25-35C2-4D5B-BDED-D0E2FAB01EF7}"/>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57</a:t>
            </a:fld>
            <a:endParaRPr lang="cs-CZ" altLang="cs-CZ" dirty="0"/>
          </a:p>
        </p:txBody>
      </p:sp>
    </p:spTree>
    <p:extLst>
      <p:ext uri="{BB962C8B-B14F-4D97-AF65-F5344CB8AC3E}">
        <p14:creationId xmlns:p14="http://schemas.microsoft.com/office/powerpoint/2010/main" val="15580106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22A10FE-1582-453E-9904-D2DFF7108FA6}"/>
              </a:ext>
            </a:extLst>
          </p:cNvPr>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a:extLst>
              <a:ext uri="{FF2B5EF4-FFF2-40B4-BE49-F238E27FC236}">
                <a16:creationId xmlns:a16="http://schemas.microsoft.com/office/drawing/2014/main" id="{1EB2EB12-692D-4C16-A273-2D3783F06FC3}"/>
              </a:ext>
            </a:extLst>
          </p:cNvPr>
          <p:cNvSpPr>
            <a:spLocks noGrp="1"/>
          </p:cNvSpPr>
          <p:nvPr>
            <p:ph type="title"/>
          </p:nvPr>
        </p:nvSpPr>
        <p:spPr/>
        <p:txBody>
          <a:bodyPr/>
          <a:lstStyle/>
          <a:p>
            <a:r>
              <a:rPr lang="cs-CZ" dirty="0"/>
              <a:t>Minimální mzda</a:t>
            </a:r>
          </a:p>
        </p:txBody>
      </p:sp>
      <p:sp>
        <p:nvSpPr>
          <p:cNvPr id="5" name="Zástupný obsah 4">
            <a:extLst>
              <a:ext uri="{FF2B5EF4-FFF2-40B4-BE49-F238E27FC236}">
                <a16:creationId xmlns:a16="http://schemas.microsoft.com/office/drawing/2014/main" id="{30A2394B-4FAC-44F0-B23B-6FB368C17845}"/>
              </a:ext>
            </a:extLst>
          </p:cNvPr>
          <p:cNvSpPr>
            <a:spLocks noGrp="1"/>
          </p:cNvSpPr>
          <p:nvPr>
            <p:ph idx="1"/>
          </p:nvPr>
        </p:nvSpPr>
        <p:spPr/>
        <p:txBody>
          <a:bodyPr/>
          <a:lstStyle/>
          <a:p>
            <a:r>
              <a:rPr lang="cs-CZ" dirty="0"/>
              <a:t>Od ledna 2025:        20.800,- Kč</a:t>
            </a:r>
          </a:p>
          <a:p>
            <a:endParaRPr lang="cs-CZ" dirty="0"/>
          </a:p>
          <a:p>
            <a:r>
              <a:rPr lang="cs-CZ" dirty="0"/>
              <a:t>Od roku 2025 se zrušuje zaručená mzda v soukromé sféře.</a:t>
            </a:r>
          </a:p>
          <a:p>
            <a:endParaRPr lang="cs-CZ" dirty="0"/>
          </a:p>
        </p:txBody>
      </p:sp>
    </p:spTree>
    <p:extLst>
      <p:ext uri="{BB962C8B-B14F-4D97-AF65-F5344CB8AC3E}">
        <p14:creationId xmlns:p14="http://schemas.microsoft.com/office/powerpoint/2010/main" val="444606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4CD16F-E68E-4C9A-B47C-AECA06442ECD}"/>
              </a:ext>
            </a:extLst>
          </p:cNvPr>
          <p:cNvSpPr>
            <a:spLocks noGrp="1"/>
          </p:cNvSpPr>
          <p:nvPr>
            <p:ph type="title"/>
          </p:nvPr>
        </p:nvSpPr>
        <p:spPr/>
        <p:txBody>
          <a:bodyPr/>
          <a:lstStyle/>
          <a:p>
            <a:r>
              <a:rPr lang="cs-CZ" dirty="0"/>
              <a:t>Plat</a:t>
            </a:r>
          </a:p>
        </p:txBody>
      </p:sp>
      <p:graphicFrame>
        <p:nvGraphicFramePr>
          <p:cNvPr id="6" name="Zástupný obsah 5">
            <a:extLst>
              <a:ext uri="{FF2B5EF4-FFF2-40B4-BE49-F238E27FC236}">
                <a16:creationId xmlns:a16="http://schemas.microsoft.com/office/drawing/2014/main" id="{225A28D4-4683-4669-9679-8840B1741B71}"/>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98995ED6-FB32-472F-ADAD-9B9D191FAC03}"/>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59</a:t>
            </a:fld>
            <a:endParaRPr lang="cs-CZ" altLang="cs-CZ" dirty="0"/>
          </a:p>
        </p:txBody>
      </p:sp>
    </p:spTree>
    <p:extLst>
      <p:ext uri="{BB962C8B-B14F-4D97-AF65-F5344CB8AC3E}">
        <p14:creationId xmlns:p14="http://schemas.microsoft.com/office/powerpoint/2010/main" val="426168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903990-356B-440E-928A-B4BD8ED5DE26}"/>
              </a:ext>
            </a:extLst>
          </p:cNvPr>
          <p:cNvSpPr>
            <a:spLocks noGrp="1"/>
          </p:cNvSpPr>
          <p:nvPr>
            <p:ph type="title"/>
          </p:nvPr>
        </p:nvSpPr>
        <p:spPr/>
        <p:txBody>
          <a:bodyPr/>
          <a:lstStyle/>
          <a:p>
            <a:r>
              <a:rPr lang="cs-CZ" dirty="0"/>
              <a:t>Před uzavřením smlouvy</a:t>
            </a:r>
          </a:p>
        </p:txBody>
      </p:sp>
      <p:graphicFrame>
        <p:nvGraphicFramePr>
          <p:cNvPr id="4" name="Zástupný obsah 3">
            <a:extLst>
              <a:ext uri="{FF2B5EF4-FFF2-40B4-BE49-F238E27FC236}">
                <a16:creationId xmlns:a16="http://schemas.microsoft.com/office/drawing/2014/main" id="{084B605B-AED4-4D93-9472-0FB7CAD5A9B6}"/>
              </a:ext>
            </a:extLst>
          </p:cNvPr>
          <p:cNvGraphicFramePr>
            <a:graphicFrameLocks noGrp="1"/>
          </p:cNvGraphicFramePr>
          <p:nvPr>
            <p:ph idx="1"/>
            <p:extLst>
              <p:ext uri="{D42A27DB-BD31-4B8C-83A1-F6EECF244321}">
                <p14:modId xmlns:p14="http://schemas.microsoft.com/office/powerpoint/2010/main" val="149063596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A25BE5AA-6223-4EAD-B915-F39293C79922}"/>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a:t>
            </a:fld>
            <a:endParaRPr lang="cs-CZ" altLang="cs-CZ" dirty="0"/>
          </a:p>
        </p:txBody>
      </p:sp>
    </p:spTree>
    <p:extLst>
      <p:ext uri="{BB962C8B-B14F-4D97-AF65-F5344CB8AC3E}">
        <p14:creationId xmlns:p14="http://schemas.microsoft.com/office/powerpoint/2010/main" val="2114203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EFE3F1-9462-42AA-9402-B76AACDD5600}"/>
              </a:ext>
            </a:extLst>
          </p:cNvPr>
          <p:cNvSpPr>
            <a:spLocks noGrp="1"/>
          </p:cNvSpPr>
          <p:nvPr>
            <p:ph type="title"/>
          </p:nvPr>
        </p:nvSpPr>
        <p:spPr/>
        <p:txBody>
          <a:bodyPr/>
          <a:lstStyle/>
          <a:p>
            <a:r>
              <a:rPr lang="cs-CZ" dirty="0"/>
              <a:t>Platové tarify</a:t>
            </a:r>
          </a:p>
        </p:txBody>
      </p:sp>
      <p:graphicFrame>
        <p:nvGraphicFramePr>
          <p:cNvPr id="6" name="Zástupný obsah 5">
            <a:extLst>
              <a:ext uri="{FF2B5EF4-FFF2-40B4-BE49-F238E27FC236}">
                <a16:creationId xmlns:a16="http://schemas.microsoft.com/office/drawing/2014/main" id="{ECA598EE-E1C1-4950-A164-43B8D6E923CF}"/>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38E47BB3-F9F2-4098-B6DE-40D56674D780}"/>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60</a:t>
            </a:fld>
            <a:endParaRPr lang="cs-CZ" altLang="cs-CZ" dirty="0"/>
          </a:p>
        </p:txBody>
      </p:sp>
    </p:spTree>
    <p:extLst>
      <p:ext uri="{BB962C8B-B14F-4D97-AF65-F5344CB8AC3E}">
        <p14:creationId xmlns:p14="http://schemas.microsoft.com/office/powerpoint/2010/main" val="42472906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DFACBE-D76F-4558-A93D-F698C7528EE7}"/>
              </a:ext>
            </a:extLst>
          </p:cNvPr>
          <p:cNvSpPr>
            <a:spLocks noGrp="1"/>
          </p:cNvSpPr>
          <p:nvPr>
            <p:ph type="title"/>
          </p:nvPr>
        </p:nvSpPr>
        <p:spPr>
          <a:xfrm>
            <a:off x="838200" y="400295"/>
            <a:ext cx="10515600" cy="1325563"/>
          </a:xfrm>
        </p:spPr>
        <p:txBody>
          <a:bodyPr/>
          <a:lstStyle/>
          <a:p>
            <a:r>
              <a:rPr lang="cs-CZ" dirty="0"/>
              <a:t>Platové tabulky 2024</a:t>
            </a:r>
            <a:br>
              <a:rPr lang="cs-CZ" dirty="0"/>
            </a:br>
            <a:endParaRPr lang="cs-CZ" dirty="0"/>
          </a:p>
        </p:txBody>
      </p:sp>
      <p:sp>
        <p:nvSpPr>
          <p:cNvPr id="5" name="Zástupný symbol pro číslo snímku 4">
            <a:extLst>
              <a:ext uri="{FF2B5EF4-FFF2-40B4-BE49-F238E27FC236}">
                <a16:creationId xmlns:a16="http://schemas.microsoft.com/office/drawing/2014/main" id="{5BEB3FC8-7FFA-41E5-A117-63EF3F7B2B25}"/>
              </a:ext>
            </a:extLst>
          </p:cNvPr>
          <p:cNvSpPr>
            <a:spLocks noGrp="1"/>
          </p:cNvSpPr>
          <p:nvPr>
            <p:ph type="sldNum" sz="quarter" idx="4"/>
          </p:nvPr>
        </p:nvSpPr>
        <p:spPr bwMode="auto">
          <a:xfrm>
            <a:off x="414000" y="626317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61</a:t>
            </a:fld>
            <a:endParaRPr lang="cs-CZ" altLang="cs-CZ" dirty="0"/>
          </a:p>
        </p:txBody>
      </p:sp>
      <p:pic>
        <p:nvPicPr>
          <p:cNvPr id="8" name="Zástupný obsah 7">
            <a:extLst>
              <a:ext uri="{FF2B5EF4-FFF2-40B4-BE49-F238E27FC236}">
                <a16:creationId xmlns:a16="http://schemas.microsoft.com/office/drawing/2014/main" id="{725B6C58-ABB3-4B0F-AAA4-092A0318CDFD}"/>
              </a:ext>
            </a:extLst>
          </p:cNvPr>
          <p:cNvPicPr>
            <a:picLocks noGrp="1" noChangeAspect="1"/>
          </p:cNvPicPr>
          <p:nvPr>
            <p:ph idx="1"/>
          </p:nvPr>
        </p:nvPicPr>
        <p:blipFill>
          <a:blip r:embed="rId2"/>
          <a:stretch>
            <a:fillRect/>
          </a:stretch>
        </p:blipFill>
        <p:spPr>
          <a:xfrm>
            <a:off x="210996" y="1314419"/>
            <a:ext cx="11356040" cy="4390811"/>
          </a:xfrm>
        </p:spPr>
      </p:pic>
      <p:sp>
        <p:nvSpPr>
          <p:cNvPr id="9" name="Obdélník 8">
            <a:extLst>
              <a:ext uri="{FF2B5EF4-FFF2-40B4-BE49-F238E27FC236}">
                <a16:creationId xmlns:a16="http://schemas.microsoft.com/office/drawing/2014/main" id="{C922A854-8FD0-41F8-B9DB-959316D1BCAF}"/>
              </a:ext>
            </a:extLst>
          </p:cNvPr>
          <p:cNvSpPr/>
          <p:nvPr/>
        </p:nvSpPr>
        <p:spPr>
          <a:xfrm>
            <a:off x="7854462" y="1641231"/>
            <a:ext cx="1250461" cy="40639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555342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Příplatky</a:t>
            </a:r>
          </a:p>
        </p:txBody>
      </p:sp>
      <p:graphicFrame>
        <p:nvGraphicFramePr>
          <p:cNvPr id="4" name="Zástupný obsah 3">
            <a:extLst>
              <a:ext uri="{FF2B5EF4-FFF2-40B4-BE49-F238E27FC236}">
                <a16:creationId xmlns:a16="http://schemas.microsoft.com/office/drawing/2014/main" id="{C5B9A753-907B-430D-A9F6-E5D7580CB323}"/>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8436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Příplatky</a:t>
            </a:r>
          </a:p>
        </p:txBody>
      </p:sp>
      <p:graphicFrame>
        <p:nvGraphicFramePr>
          <p:cNvPr id="4" name="Zástupný obsah 3">
            <a:extLst>
              <a:ext uri="{FF2B5EF4-FFF2-40B4-BE49-F238E27FC236}">
                <a16:creationId xmlns:a16="http://schemas.microsoft.com/office/drawing/2014/main" id="{0061E1B5-A073-4E2A-A3F9-8AFE86D207ED}"/>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43486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Náhrady v rámci pracovní cesty</a:t>
            </a:r>
          </a:p>
        </p:txBody>
      </p:sp>
      <p:graphicFrame>
        <p:nvGraphicFramePr>
          <p:cNvPr id="4" name="Zástupný obsah 3">
            <a:extLst>
              <a:ext uri="{FF2B5EF4-FFF2-40B4-BE49-F238E27FC236}">
                <a16:creationId xmlns:a16="http://schemas.microsoft.com/office/drawing/2014/main" id="{631C9BF3-2139-4243-94D7-2BEC3DA29CE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08429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AF6F0D-E2F8-49BA-9044-3A4B13F81B4F}"/>
              </a:ext>
            </a:extLst>
          </p:cNvPr>
          <p:cNvSpPr>
            <a:spLocks noGrp="1"/>
          </p:cNvSpPr>
          <p:nvPr>
            <p:ph type="title"/>
          </p:nvPr>
        </p:nvSpPr>
        <p:spPr/>
        <p:txBody>
          <a:bodyPr/>
          <a:lstStyle/>
          <a:p>
            <a:r>
              <a:rPr lang="cs-CZ" dirty="0"/>
              <a:t>Vyplácení mzdy/platu</a:t>
            </a:r>
          </a:p>
        </p:txBody>
      </p:sp>
      <p:graphicFrame>
        <p:nvGraphicFramePr>
          <p:cNvPr id="6" name="Zástupný obsah 5">
            <a:extLst>
              <a:ext uri="{FF2B5EF4-FFF2-40B4-BE49-F238E27FC236}">
                <a16:creationId xmlns:a16="http://schemas.microsoft.com/office/drawing/2014/main" id="{FA0A75FA-CC64-41DA-A666-1E36A9ABA596}"/>
              </a:ext>
            </a:extLst>
          </p:cNvPr>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a:extLst>
              <a:ext uri="{FF2B5EF4-FFF2-40B4-BE49-F238E27FC236}">
                <a16:creationId xmlns:a16="http://schemas.microsoft.com/office/drawing/2014/main" id="{598BB47F-D140-4BD4-AFC6-943BC4413C05}"/>
              </a:ext>
            </a:extLst>
          </p:cNvPr>
          <p:cNvSpPr>
            <a:spLocks noGrp="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65</a:t>
            </a:fld>
            <a:endParaRPr lang="cs-CZ" altLang="cs-CZ" dirty="0"/>
          </a:p>
        </p:txBody>
      </p:sp>
    </p:spTree>
    <p:extLst>
      <p:ext uri="{BB962C8B-B14F-4D97-AF65-F5344CB8AC3E}">
        <p14:creationId xmlns:p14="http://schemas.microsoft.com/office/powerpoint/2010/main" val="29436835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76606-2BF0-46BF-9CA1-171704C78ABF}"/>
              </a:ext>
            </a:extLst>
          </p:cNvPr>
          <p:cNvSpPr>
            <a:spLocks noGrp="1"/>
          </p:cNvSpPr>
          <p:nvPr>
            <p:ph type="title"/>
          </p:nvPr>
        </p:nvSpPr>
        <p:spPr/>
        <p:txBody>
          <a:bodyPr/>
          <a:lstStyle/>
          <a:p>
            <a:r>
              <a:rPr lang="cs-CZ" dirty="0"/>
              <a:t>Odpovědnost v pracovněprávním vztahu</a:t>
            </a:r>
          </a:p>
        </p:txBody>
      </p:sp>
      <p:sp>
        <p:nvSpPr>
          <p:cNvPr id="3" name="Podnadpis 2">
            <a:extLst>
              <a:ext uri="{FF2B5EF4-FFF2-40B4-BE49-F238E27FC236}">
                <a16:creationId xmlns:a16="http://schemas.microsoft.com/office/drawing/2014/main" id="{7BF46359-E412-4B82-949E-B9A37CC57A26}"/>
              </a:ext>
            </a:extLst>
          </p:cNvPr>
          <p:cNvSpPr>
            <a:spLocks noGrp="1"/>
          </p:cNvSpPr>
          <p:nvPr>
            <p:ph type="subTitle" idx="1"/>
          </p:nvPr>
        </p:nvSpPr>
        <p:spPr/>
        <p:txBody>
          <a:bodyPr/>
          <a:lstStyle/>
          <a:p>
            <a:endParaRPr lang="cs-CZ"/>
          </a:p>
        </p:txBody>
      </p:sp>
      <p:sp>
        <p:nvSpPr>
          <p:cNvPr id="5" name="Zástupný symbol pro číslo snímku 4">
            <a:extLst>
              <a:ext uri="{FF2B5EF4-FFF2-40B4-BE49-F238E27FC236}">
                <a16:creationId xmlns:a16="http://schemas.microsoft.com/office/drawing/2014/main" id="{758516AA-5A74-4E3A-BC9C-F2ECEC192E67}"/>
              </a:ext>
            </a:extLst>
          </p:cNvPr>
          <p:cNvSpPr>
            <a:spLocks noGrp="1"/>
          </p:cNvSpPr>
          <p:nvPr>
            <p:ph type="sldNum" sz="quarter" idx="4"/>
          </p:nvPr>
        </p:nvSpPr>
        <p:spPr/>
        <p:txBody>
          <a:bodyPr/>
          <a:lstStyle/>
          <a:p>
            <a:fld id="{0DE708CC-0C3F-4567-9698-B54C0F35BD31}" type="slidenum">
              <a:rPr lang="cs-CZ" altLang="cs-CZ" smtClean="0"/>
              <a:pPr/>
              <a:t>66</a:t>
            </a:fld>
            <a:endParaRPr lang="cs-CZ" altLang="cs-CZ" dirty="0"/>
          </a:p>
        </p:txBody>
      </p:sp>
    </p:spTree>
    <p:extLst>
      <p:ext uri="{BB962C8B-B14F-4D97-AF65-F5344CB8AC3E}">
        <p14:creationId xmlns:p14="http://schemas.microsoft.com/office/powerpoint/2010/main" val="11636523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Prevence na straně Zaměstnance</a:t>
            </a:r>
          </a:p>
        </p:txBody>
      </p:sp>
      <p:graphicFrame>
        <p:nvGraphicFramePr>
          <p:cNvPr id="4" name="Zástupný obsah 3">
            <a:extLst>
              <a:ext uri="{FF2B5EF4-FFF2-40B4-BE49-F238E27FC236}">
                <a16:creationId xmlns:a16="http://schemas.microsoft.com/office/drawing/2014/main" id="{26DD1297-8DD2-4878-B2D8-7819253D1103}"/>
              </a:ext>
            </a:extLst>
          </p:cNvPr>
          <p:cNvGraphicFramePr>
            <a:graphicFrameLocks noGrp="1"/>
          </p:cNvGraphicFramePr>
          <p:nvPr>
            <p:ph idx="1"/>
          </p:nvPr>
        </p:nvGraphicFramePr>
        <p:xfrm>
          <a:off x="718800" y="1349829"/>
          <a:ext cx="10753200" cy="4920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49358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Odpovědnost zaměstnance za škodu</a:t>
            </a:r>
            <a:endParaRPr lang="cs-CZ" dirty="0"/>
          </a:p>
        </p:txBody>
      </p:sp>
      <p:graphicFrame>
        <p:nvGraphicFramePr>
          <p:cNvPr id="4" name="Zástupný obsah 3">
            <a:extLst>
              <a:ext uri="{FF2B5EF4-FFF2-40B4-BE49-F238E27FC236}">
                <a16:creationId xmlns:a16="http://schemas.microsoft.com/office/drawing/2014/main" id="{4DAED54A-AF34-4264-B766-AE71EF82A124}"/>
              </a:ext>
            </a:extLst>
          </p:cNvPr>
          <p:cNvGraphicFramePr>
            <a:graphicFrameLocks noGrp="1"/>
          </p:cNvGraphicFramePr>
          <p:nvPr>
            <p:ph idx="1"/>
          </p:nvPr>
        </p:nvGraphicFramePr>
        <p:xfrm>
          <a:off x="718800" y="1171576"/>
          <a:ext cx="10753200" cy="5316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5040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Povinnost </a:t>
            </a:r>
            <a:r>
              <a:rPr lang="cs-CZ" altLang="cs-CZ" b="1" dirty="0"/>
              <a:t>zaměstnance</a:t>
            </a:r>
            <a:r>
              <a:rPr lang="cs-CZ" altLang="cs-CZ" dirty="0"/>
              <a:t> k náhradě škody</a:t>
            </a:r>
            <a:endParaRPr lang="cs-CZ" dirty="0"/>
          </a:p>
        </p:txBody>
      </p:sp>
      <p:graphicFrame>
        <p:nvGraphicFramePr>
          <p:cNvPr id="4" name="Zástupný obsah 3">
            <a:extLst>
              <a:ext uri="{FF2B5EF4-FFF2-40B4-BE49-F238E27FC236}">
                <a16:creationId xmlns:a16="http://schemas.microsoft.com/office/drawing/2014/main" id="{31755E1D-A211-4D39-8644-F1856DC01AA1}"/>
              </a:ext>
            </a:extLst>
          </p:cNvPr>
          <p:cNvGraphicFramePr>
            <a:graphicFrameLocks noGrp="1"/>
          </p:cNvGraphicFramePr>
          <p:nvPr>
            <p:ph idx="1"/>
          </p:nvPr>
        </p:nvGraphicFramePr>
        <p:xfrm>
          <a:off x="720000" y="1335313"/>
          <a:ext cx="10753200" cy="5021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029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AAAF461A-612B-44EC-B111-83389F18AB5E}"/>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Před uzavřením smlouvy</a:t>
            </a:r>
          </a:p>
        </p:txBody>
      </p:sp>
      <p:sp>
        <p:nvSpPr>
          <p:cNvPr id="4" name="Zástupný symbol pro číslo snímku 3">
            <a:extLst>
              <a:ext uri="{FF2B5EF4-FFF2-40B4-BE49-F238E27FC236}">
                <a16:creationId xmlns:a16="http://schemas.microsoft.com/office/drawing/2014/main" id="{05ABB717-1A11-433B-B47F-67542F2E296F}"/>
              </a:ext>
            </a:extLst>
          </p:cNvPr>
          <p:cNvSpPr>
            <a:spLocks noGrp="1"/>
          </p:cNvSpPr>
          <p:nvPr>
            <p:ph type="sldNum" sz="quarter" idx="11"/>
          </p:nvPr>
        </p:nvSpPr>
        <p:spPr/>
        <p:txBody>
          <a:bodyPr/>
          <a:lstStyle/>
          <a:p>
            <a:pPr algn="r"/>
            <a:fld id="{D4C49B74-5DB2-4B03-B1D2-7F6A3C51C318}" type="slidenum">
              <a:rPr lang="en-US" smtClean="0"/>
              <a:pPr algn="r"/>
              <a:t>7</a:t>
            </a:fld>
            <a:endParaRPr lang="en-US"/>
          </a:p>
        </p:txBody>
      </p:sp>
    </p:spTree>
    <p:extLst>
      <p:ext uri="{BB962C8B-B14F-4D97-AF65-F5344CB8AC3E}">
        <p14:creationId xmlns:p14="http://schemas.microsoft.com/office/powerpoint/2010/main" val="19830099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Povinnost zaměstnance k náhradě škody</a:t>
            </a:r>
            <a:endParaRPr lang="cs-CZ" dirty="0"/>
          </a:p>
        </p:txBody>
      </p:sp>
      <p:graphicFrame>
        <p:nvGraphicFramePr>
          <p:cNvPr id="4" name="Zástupný obsah 3">
            <a:extLst>
              <a:ext uri="{FF2B5EF4-FFF2-40B4-BE49-F238E27FC236}">
                <a16:creationId xmlns:a16="http://schemas.microsoft.com/office/drawing/2014/main" id="{3B4CA973-8EC2-46AB-9627-387D77664D49}"/>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2687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neodvrácení škody</a:t>
            </a:r>
          </a:p>
        </p:txBody>
      </p:sp>
      <p:graphicFrame>
        <p:nvGraphicFramePr>
          <p:cNvPr id="4" name="Zástupný obsah 3">
            <a:extLst>
              <a:ext uri="{FF2B5EF4-FFF2-40B4-BE49-F238E27FC236}">
                <a16:creationId xmlns:a16="http://schemas.microsoft.com/office/drawing/2014/main" id="{23829924-2E48-4E7D-9BA2-D4B9D6AF8F94}"/>
              </a:ext>
            </a:extLst>
          </p:cNvPr>
          <p:cNvGraphicFramePr>
            <a:graphicFrameLocks noGrp="1"/>
          </p:cNvGraphicFramePr>
          <p:nvPr>
            <p:ph idx="1"/>
          </p:nvPr>
        </p:nvGraphicFramePr>
        <p:xfrm>
          <a:off x="718800" y="1335314"/>
          <a:ext cx="10753200" cy="4802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1292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Schodek na svěřených hodnotách</a:t>
            </a:r>
          </a:p>
        </p:txBody>
      </p:sp>
      <p:graphicFrame>
        <p:nvGraphicFramePr>
          <p:cNvPr id="4" name="Zástupný obsah 3">
            <a:extLst>
              <a:ext uri="{FF2B5EF4-FFF2-40B4-BE49-F238E27FC236}">
                <a16:creationId xmlns:a16="http://schemas.microsoft.com/office/drawing/2014/main" id="{F332937B-DE54-4366-8656-25226214A653}"/>
              </a:ext>
            </a:extLst>
          </p:cNvPr>
          <p:cNvGraphicFramePr>
            <a:graphicFrameLocks noGrp="1"/>
          </p:cNvGraphicFramePr>
          <p:nvPr>
            <p:ph idx="1"/>
          </p:nvPr>
        </p:nvGraphicFramePr>
        <p:xfrm>
          <a:off x="718800" y="1171576"/>
          <a:ext cx="10753200" cy="5287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27002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Ztráta svěřených věcí </a:t>
            </a:r>
          </a:p>
        </p:txBody>
      </p:sp>
      <p:graphicFrame>
        <p:nvGraphicFramePr>
          <p:cNvPr id="4" name="Zástupný obsah 3">
            <a:extLst>
              <a:ext uri="{FF2B5EF4-FFF2-40B4-BE49-F238E27FC236}">
                <a16:creationId xmlns:a16="http://schemas.microsoft.com/office/drawing/2014/main" id="{A93FC764-120B-4326-A162-262599E06A76}"/>
              </a:ext>
            </a:extLst>
          </p:cNvPr>
          <p:cNvGraphicFramePr>
            <a:graphicFrameLocks noGrp="1"/>
          </p:cNvGraphicFramePr>
          <p:nvPr>
            <p:ph idx="1"/>
          </p:nvPr>
        </p:nvGraphicFramePr>
        <p:xfrm>
          <a:off x="719999" y="1645921"/>
          <a:ext cx="10753199" cy="4233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30344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Náhrada škody za schodek + svěřené věci</a:t>
            </a:r>
          </a:p>
        </p:txBody>
      </p:sp>
      <p:graphicFrame>
        <p:nvGraphicFramePr>
          <p:cNvPr id="4" name="Zástupný obsah 3">
            <a:extLst>
              <a:ext uri="{FF2B5EF4-FFF2-40B4-BE49-F238E27FC236}">
                <a16:creationId xmlns:a16="http://schemas.microsoft.com/office/drawing/2014/main" id="{D1DBDAB3-B150-4604-8E7D-6A3944215AB3}"/>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95734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Prevenční ustanovení na straně zaměstnavatele</a:t>
            </a:r>
          </a:p>
        </p:txBody>
      </p:sp>
      <p:graphicFrame>
        <p:nvGraphicFramePr>
          <p:cNvPr id="4" name="Zástupný obsah 3">
            <a:extLst>
              <a:ext uri="{FF2B5EF4-FFF2-40B4-BE49-F238E27FC236}">
                <a16:creationId xmlns:a16="http://schemas.microsoft.com/office/drawing/2014/main" id="{8588F1D7-8D3D-4B81-9D2C-4E835170CAAC}"/>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8048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škody Zaměstnavatelem</a:t>
            </a:r>
          </a:p>
        </p:txBody>
      </p:sp>
      <p:graphicFrame>
        <p:nvGraphicFramePr>
          <p:cNvPr id="4" name="Zástupný obsah 3">
            <a:extLst>
              <a:ext uri="{FF2B5EF4-FFF2-40B4-BE49-F238E27FC236}">
                <a16:creationId xmlns:a16="http://schemas.microsoft.com/office/drawing/2014/main" id="{53BD471E-FDF6-495C-AF22-871E536C749A}"/>
              </a:ext>
            </a:extLst>
          </p:cNvPr>
          <p:cNvGraphicFramePr>
            <a:graphicFrameLocks noGrp="1"/>
          </p:cNvGraphicFramePr>
          <p:nvPr>
            <p:ph idx="1"/>
          </p:nvPr>
        </p:nvGraphicFramePr>
        <p:xfrm>
          <a:off x="720000" y="1171577"/>
          <a:ext cx="10753200" cy="5200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68395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Náhrada škody při odvracení škody</a:t>
            </a:r>
          </a:p>
        </p:txBody>
      </p:sp>
      <p:graphicFrame>
        <p:nvGraphicFramePr>
          <p:cNvPr id="4" name="Zástupný obsah 3">
            <a:extLst>
              <a:ext uri="{FF2B5EF4-FFF2-40B4-BE49-F238E27FC236}">
                <a16:creationId xmlns:a16="http://schemas.microsoft.com/office/drawing/2014/main" id="{EC6790BB-5248-4695-992C-BDDD20D6CFBA}"/>
              </a:ext>
            </a:extLst>
          </p:cNvPr>
          <p:cNvGraphicFramePr>
            <a:graphicFrameLocks noGrp="1"/>
          </p:cNvGraphicFramePr>
          <p:nvPr>
            <p:ph idx="1"/>
          </p:nvPr>
        </p:nvGraphicFramePr>
        <p:xfrm>
          <a:off x="718800" y="1306286"/>
          <a:ext cx="10753200" cy="4525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52161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škody na odložených věcech</a:t>
            </a:r>
          </a:p>
        </p:txBody>
      </p:sp>
      <p:graphicFrame>
        <p:nvGraphicFramePr>
          <p:cNvPr id="4" name="Zástupný obsah 3">
            <a:extLst>
              <a:ext uri="{FF2B5EF4-FFF2-40B4-BE49-F238E27FC236}">
                <a16:creationId xmlns:a16="http://schemas.microsoft.com/office/drawing/2014/main" id="{3813849B-EBB2-48EB-B575-C2E606E8872D}"/>
              </a:ext>
            </a:extLst>
          </p:cNvPr>
          <p:cNvGraphicFramePr>
            <a:graphicFrameLocks noGrp="1"/>
          </p:cNvGraphicFramePr>
          <p:nvPr>
            <p:ph idx="1"/>
          </p:nvPr>
        </p:nvGraphicFramePr>
        <p:xfrm>
          <a:off x="719400" y="1657267"/>
          <a:ext cx="10753200" cy="4770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40586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Rozsah náhrady škody a nemajetkové újmy </a:t>
            </a:r>
          </a:p>
        </p:txBody>
      </p:sp>
      <p:graphicFrame>
        <p:nvGraphicFramePr>
          <p:cNvPr id="4" name="Zástupný obsah 3">
            <a:extLst>
              <a:ext uri="{FF2B5EF4-FFF2-40B4-BE49-F238E27FC236}">
                <a16:creationId xmlns:a16="http://schemas.microsoft.com/office/drawing/2014/main" id="{8450BAE6-0FD7-459C-AB03-D63C0FAEB8EC}"/>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67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26AD58B8-3215-4B04-9B9B-1461A99CBFC1}"/>
              </a:ext>
            </a:extLst>
          </p:cNvPr>
          <p:cNvGraphicFramePr/>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cs-CZ" dirty="0"/>
              <a:t>Pracovní poměr</a:t>
            </a:r>
          </a:p>
        </p:txBody>
      </p:sp>
      <p:sp>
        <p:nvSpPr>
          <p:cNvPr id="4" name="Zástupný symbol pro číslo snímku 3">
            <a:extLst>
              <a:ext uri="{FF2B5EF4-FFF2-40B4-BE49-F238E27FC236}">
                <a16:creationId xmlns:a16="http://schemas.microsoft.com/office/drawing/2014/main" id="{C1D86324-03F3-4A81-91E3-FA53625FC081}"/>
              </a:ext>
            </a:extLst>
          </p:cNvPr>
          <p:cNvSpPr>
            <a:spLocks noGrp="1"/>
          </p:cNvSpPr>
          <p:nvPr>
            <p:ph type="sldNum" sz="quarter" idx="11"/>
          </p:nvPr>
        </p:nvSpPr>
        <p:spPr/>
        <p:txBody>
          <a:bodyPr/>
          <a:lstStyle/>
          <a:p>
            <a:pPr algn="r"/>
            <a:fld id="{D4C49B74-5DB2-4B03-B1D2-7F6A3C51C318}" type="slidenum">
              <a:rPr lang="en-US" smtClean="0"/>
              <a:pPr algn="r"/>
              <a:t>8</a:t>
            </a:fld>
            <a:endParaRPr lang="en-US"/>
          </a:p>
        </p:txBody>
      </p:sp>
    </p:spTree>
    <p:extLst>
      <p:ext uri="{BB962C8B-B14F-4D97-AF65-F5344CB8AC3E}">
        <p14:creationId xmlns:p14="http://schemas.microsoft.com/office/powerpoint/2010/main" val="21968928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Zproštění se povinnosti k náhradě </a:t>
            </a:r>
          </a:p>
        </p:txBody>
      </p:sp>
      <p:graphicFrame>
        <p:nvGraphicFramePr>
          <p:cNvPr id="4" name="Zástupný obsah 3">
            <a:extLst>
              <a:ext uri="{FF2B5EF4-FFF2-40B4-BE49-F238E27FC236}">
                <a16:creationId xmlns:a16="http://schemas.microsoft.com/office/drawing/2014/main" id="{AB613DD4-9732-4C40-95B3-43DBD36F3CBD}"/>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385698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Zproštění se povinnosti k náhradě </a:t>
            </a:r>
          </a:p>
        </p:txBody>
      </p:sp>
      <p:graphicFrame>
        <p:nvGraphicFramePr>
          <p:cNvPr id="5" name="Zástupný obsah 4">
            <a:extLst>
              <a:ext uri="{FF2B5EF4-FFF2-40B4-BE49-F238E27FC236}">
                <a16:creationId xmlns:a16="http://schemas.microsoft.com/office/drawing/2014/main" id="{968D0D7C-20DE-48E0-A73B-8CE3CC7E5EF8}"/>
              </a:ext>
            </a:extLst>
          </p:cNvPr>
          <p:cNvGraphicFramePr>
            <a:graphicFrameLocks noGrp="1"/>
          </p:cNvGraphicFramePr>
          <p:nvPr>
            <p:ph idx="1"/>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4894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F23509A-EDBD-497B-9FE0-4F223B4F390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D577579-B034-42DD-BD89-CFAFC6934B71}"/>
              </a:ext>
            </a:extLst>
          </p:cNvPr>
          <p:cNvSpPr>
            <a:spLocks noGrp="1"/>
          </p:cNvSpPr>
          <p:nvPr>
            <p:ph type="sldNum" sz="quarter" idx="11"/>
          </p:nvPr>
        </p:nvSpPr>
        <p:spPr/>
        <p:txBody>
          <a:bodyPr/>
          <a:lstStyle/>
          <a:p>
            <a:fld id="{0970407D-EE58-4A0B-824B-1D3AE42DD9CF}" type="slidenum">
              <a:rPr lang="cs-CZ" altLang="cs-CZ" smtClean="0"/>
              <a:pPr/>
              <a:t>82</a:t>
            </a:fld>
            <a:endParaRPr lang="cs-CZ" altLang="cs-CZ" dirty="0"/>
          </a:p>
        </p:txBody>
      </p:sp>
      <p:sp>
        <p:nvSpPr>
          <p:cNvPr id="6" name="Nadpis 5">
            <a:extLst>
              <a:ext uri="{FF2B5EF4-FFF2-40B4-BE49-F238E27FC236}">
                <a16:creationId xmlns:a16="http://schemas.microsoft.com/office/drawing/2014/main" id="{3F302551-454E-4617-8508-DD57346C4281}"/>
              </a:ext>
            </a:extLst>
          </p:cNvPr>
          <p:cNvSpPr>
            <a:spLocks noGrp="1"/>
          </p:cNvSpPr>
          <p:nvPr>
            <p:ph type="title"/>
          </p:nvPr>
        </p:nvSpPr>
        <p:spPr/>
        <p:txBody>
          <a:bodyPr/>
          <a:lstStyle/>
          <a:p>
            <a:r>
              <a:rPr lang="cs-CZ" dirty="0"/>
              <a:t>Příklady</a:t>
            </a:r>
          </a:p>
        </p:txBody>
      </p:sp>
      <p:sp>
        <p:nvSpPr>
          <p:cNvPr id="7" name="Podnadpis 6">
            <a:extLst>
              <a:ext uri="{FF2B5EF4-FFF2-40B4-BE49-F238E27FC236}">
                <a16:creationId xmlns:a16="http://schemas.microsoft.com/office/drawing/2014/main" id="{AD41A10A-D8FE-4EE3-8308-2B75EE8EBC14}"/>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567334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E5CA0F60-55CA-4300-B85A-C45ADC8D4683}"/>
              </a:ext>
            </a:extLst>
          </p:cNvPr>
          <p:cNvPicPr>
            <a:picLocks noChangeAspect="1"/>
          </p:cNvPicPr>
          <p:nvPr/>
        </p:nvPicPr>
        <p:blipFill>
          <a:blip r:embed="rId2"/>
          <a:stretch>
            <a:fillRect/>
          </a:stretch>
        </p:blipFill>
        <p:spPr>
          <a:xfrm>
            <a:off x="2709863" y="1719263"/>
            <a:ext cx="6772275" cy="3419475"/>
          </a:xfrm>
          <a:prstGeom prst="rect">
            <a:avLst/>
          </a:prstGeom>
        </p:spPr>
      </p:pic>
      <p:sp>
        <p:nvSpPr>
          <p:cNvPr id="2" name="Zástupný symbol pro text 1"/>
          <p:cNvSpPr>
            <a:spLocks noGrp="1"/>
          </p:cNvSpPr>
          <p:nvPr>
            <p:ph type="body" idx="1"/>
          </p:nvPr>
        </p:nvSpPr>
        <p:spPr/>
        <p:txBody>
          <a:bodyPr>
            <a:noAutofit/>
          </a:bodyPr>
          <a:lstStyle/>
          <a:p>
            <a:endParaRPr lang="cs-CZ" sz="2000" dirty="0"/>
          </a:p>
        </p:txBody>
      </p:sp>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OPAKOVÁNÍ NA ZÁVĚR</a:t>
            </a:r>
          </a:p>
        </p:txBody>
      </p:sp>
      <p:sp>
        <p:nvSpPr>
          <p:cNvPr id="5" name="Zástupný symbol pro číslo snímku 4">
            <a:extLst>
              <a:ext uri="{FF2B5EF4-FFF2-40B4-BE49-F238E27FC236}">
                <a16:creationId xmlns:a16="http://schemas.microsoft.com/office/drawing/2014/main" id="{5572CBCB-59B7-4EC3-A673-BD482E195C93}"/>
              </a:ext>
            </a:extLst>
          </p:cNvPr>
          <p:cNvSpPr>
            <a:spLocks noGrp="1"/>
          </p:cNvSpPr>
          <p:nvPr>
            <p:ph type="sldNum" sz="quarter" idx="11"/>
          </p:nvPr>
        </p:nvSpPr>
        <p:spPr/>
        <p:txBody>
          <a:bodyPr/>
          <a:lstStyle/>
          <a:p>
            <a:pPr algn="r"/>
            <a:fld id="{D4C49B74-5DB2-4B03-B1D2-7F6A3C51C318}" type="slidenum">
              <a:rPr lang="en-US" smtClean="0"/>
              <a:pPr algn="r"/>
              <a:t>83</a:t>
            </a:fld>
            <a:endParaRPr lang="en-US"/>
          </a:p>
        </p:txBody>
      </p:sp>
    </p:spTree>
    <p:extLst>
      <p:ext uri="{BB962C8B-B14F-4D97-AF65-F5344CB8AC3E}">
        <p14:creationId xmlns:p14="http://schemas.microsoft.com/office/powerpoint/2010/main" val="38915069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CBDE3EC4-056D-4917-B156-7718D2637FDD}"/>
              </a:ext>
            </a:extLst>
          </p:cNvPr>
          <p:cNvPicPr>
            <a:picLocks noChangeAspect="1"/>
          </p:cNvPicPr>
          <p:nvPr/>
        </p:nvPicPr>
        <p:blipFill>
          <a:blip r:embed="rId2"/>
          <a:stretch>
            <a:fillRect/>
          </a:stretch>
        </p:blipFill>
        <p:spPr>
          <a:xfrm>
            <a:off x="3433162" y="1629664"/>
            <a:ext cx="5324475" cy="4048125"/>
          </a:xfrm>
          <a:prstGeom prst="rect">
            <a:avLst/>
          </a:prstGeom>
        </p:spPr>
      </p:pic>
      <p:sp>
        <p:nvSpPr>
          <p:cNvPr id="2" name="Zástupný symbol pro text 1"/>
          <p:cNvSpPr>
            <a:spLocks noGrp="1"/>
          </p:cNvSpPr>
          <p:nvPr>
            <p:ph type="body" idx="1"/>
          </p:nvPr>
        </p:nvSpPr>
        <p:spPr/>
        <p:txBody>
          <a:bodyPr>
            <a:noAutofit/>
          </a:bodyPr>
          <a:lstStyle/>
          <a:p>
            <a:endParaRPr lang="cs-CZ" sz="2000" dirty="0"/>
          </a:p>
          <a:p>
            <a:endParaRPr lang="cs-CZ" sz="2000" dirty="0"/>
          </a:p>
        </p:txBody>
      </p:sp>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OPAKOVÁNÍ NA ZÁVĚR</a:t>
            </a:r>
          </a:p>
        </p:txBody>
      </p:sp>
      <p:sp>
        <p:nvSpPr>
          <p:cNvPr id="5" name="Zástupný symbol pro číslo snímku 4">
            <a:extLst>
              <a:ext uri="{FF2B5EF4-FFF2-40B4-BE49-F238E27FC236}">
                <a16:creationId xmlns:a16="http://schemas.microsoft.com/office/drawing/2014/main" id="{9BD237AE-2583-409F-AC5C-70B8913A56E1}"/>
              </a:ext>
            </a:extLst>
          </p:cNvPr>
          <p:cNvSpPr>
            <a:spLocks noGrp="1"/>
          </p:cNvSpPr>
          <p:nvPr>
            <p:ph type="sldNum" sz="quarter" idx="11"/>
          </p:nvPr>
        </p:nvSpPr>
        <p:spPr/>
        <p:txBody>
          <a:bodyPr/>
          <a:lstStyle/>
          <a:p>
            <a:pPr algn="r"/>
            <a:fld id="{D4C49B74-5DB2-4B03-B1D2-7F6A3C51C318}" type="slidenum">
              <a:rPr lang="en-US" smtClean="0"/>
              <a:pPr algn="r"/>
              <a:t>84</a:t>
            </a:fld>
            <a:endParaRPr lang="en-US"/>
          </a:p>
        </p:txBody>
      </p:sp>
    </p:spTree>
    <p:extLst>
      <p:ext uri="{BB962C8B-B14F-4D97-AF65-F5344CB8AC3E}">
        <p14:creationId xmlns:p14="http://schemas.microsoft.com/office/powerpoint/2010/main" val="23112313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41BC585B-865F-46CD-AA4E-2A8B92619B6D}"/>
              </a:ext>
            </a:extLst>
          </p:cNvPr>
          <p:cNvPicPr>
            <a:picLocks noChangeAspect="1"/>
          </p:cNvPicPr>
          <p:nvPr/>
        </p:nvPicPr>
        <p:blipFill>
          <a:blip r:embed="rId2"/>
          <a:stretch>
            <a:fillRect/>
          </a:stretch>
        </p:blipFill>
        <p:spPr>
          <a:xfrm>
            <a:off x="2976563" y="2462213"/>
            <a:ext cx="6238875" cy="1933575"/>
          </a:xfrm>
          <a:prstGeom prst="rect">
            <a:avLst/>
          </a:prstGeom>
        </p:spPr>
      </p:pic>
      <p:sp>
        <p:nvSpPr>
          <p:cNvPr id="2" name="Zástupný symbol pro text 1"/>
          <p:cNvSpPr>
            <a:spLocks noGrp="1"/>
          </p:cNvSpPr>
          <p:nvPr>
            <p:ph type="body" idx="1"/>
          </p:nvPr>
        </p:nvSpPr>
        <p:spPr/>
        <p:txBody>
          <a:bodyPr>
            <a:noAutofit/>
          </a:bodyPr>
          <a:lstStyle/>
          <a:p>
            <a:endParaRPr lang="cs-CZ" sz="2000" dirty="0"/>
          </a:p>
        </p:txBody>
      </p:sp>
      <p:sp>
        <p:nvSpPr>
          <p:cNvPr id="3" name="Nadpis 2"/>
          <p:cNvSpPr>
            <a:spLocks noGrp="1"/>
          </p:cNvSpPr>
          <p:nvPr>
            <p:ph type="title"/>
          </p:nvPr>
        </p:nvSpPr>
        <p:spPr/>
        <p:txBody>
          <a:bodyPr>
            <a:normAutofit fontScale="90000"/>
          </a:bodyPr>
          <a:lstStyle/>
          <a:p>
            <a:br>
              <a:rPr lang="cs-CZ" dirty="0"/>
            </a:br>
            <a:br>
              <a:rPr lang="cs-CZ" dirty="0"/>
            </a:br>
            <a:br>
              <a:rPr lang="cs-CZ" dirty="0"/>
            </a:br>
            <a:r>
              <a:rPr lang="cs-CZ" dirty="0"/>
              <a:t>OPAKOVÁNÍ NA ZÁVĚR</a:t>
            </a:r>
          </a:p>
        </p:txBody>
      </p:sp>
      <p:sp>
        <p:nvSpPr>
          <p:cNvPr id="5" name="Zástupný symbol pro číslo snímku 4">
            <a:extLst>
              <a:ext uri="{FF2B5EF4-FFF2-40B4-BE49-F238E27FC236}">
                <a16:creationId xmlns:a16="http://schemas.microsoft.com/office/drawing/2014/main" id="{382B3B46-17E1-4459-BEB0-0C42B0756278}"/>
              </a:ext>
            </a:extLst>
          </p:cNvPr>
          <p:cNvSpPr>
            <a:spLocks noGrp="1"/>
          </p:cNvSpPr>
          <p:nvPr>
            <p:ph type="sldNum" sz="quarter" idx="11"/>
          </p:nvPr>
        </p:nvSpPr>
        <p:spPr/>
        <p:txBody>
          <a:bodyPr/>
          <a:lstStyle/>
          <a:p>
            <a:pPr algn="r"/>
            <a:fld id="{D4C49B74-5DB2-4B03-B1D2-7F6A3C51C318}" type="slidenum">
              <a:rPr lang="en-US" smtClean="0"/>
              <a:pPr algn="r"/>
              <a:t>85</a:t>
            </a:fld>
            <a:endParaRPr lang="en-US"/>
          </a:p>
        </p:txBody>
      </p:sp>
    </p:spTree>
    <p:extLst>
      <p:ext uri="{BB962C8B-B14F-4D97-AF65-F5344CB8AC3E}">
        <p14:creationId xmlns:p14="http://schemas.microsoft.com/office/powerpoint/2010/main" val="3060679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a:xfrm>
            <a:off x="718800" y="1885232"/>
            <a:ext cx="10753200" cy="3960000"/>
          </a:xfrm>
        </p:spPr>
        <p:txBody>
          <a:bodyPr>
            <a:normAutofit fontScale="92500" lnSpcReduction="20000"/>
          </a:bodyPr>
          <a:lstStyle/>
          <a:p>
            <a:pPr algn="just"/>
            <a:r>
              <a:rPr lang="cs-CZ" sz="2000" dirty="0"/>
              <a:t>K uzavření pracovní smlouvy postačí, když bude obsahovat:</a:t>
            </a:r>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endParaRPr lang="cs-CZ" sz="2000" dirty="0"/>
          </a:p>
          <a:p>
            <a:pPr algn="just"/>
            <a:r>
              <a:rPr lang="cs-CZ" sz="2000" b="1" dirty="0"/>
              <a:t>Veškerá další ujednání</a:t>
            </a:r>
            <a:r>
              <a:rPr lang="cs-CZ" sz="2000" dirty="0"/>
              <a:t>, včetně platového, </a:t>
            </a:r>
            <a:r>
              <a:rPr lang="cs-CZ" sz="2000" b="1" dirty="0"/>
              <a:t>mohou být stanovena zvlášť dohodou </a:t>
            </a:r>
            <a:r>
              <a:rPr lang="cs-CZ" sz="2000" dirty="0"/>
              <a:t>nebo např vnitřním předpisem zaměstnavatele.</a:t>
            </a:r>
          </a:p>
          <a:p>
            <a:pPr algn="just"/>
            <a:endParaRPr lang="cs-CZ" sz="2000" dirty="0"/>
          </a:p>
          <a:p>
            <a:pPr algn="just"/>
            <a:endParaRPr lang="cs-CZ" sz="2000" dirty="0"/>
          </a:p>
          <a:p>
            <a:pPr algn="just"/>
            <a:r>
              <a:rPr lang="cs-CZ" sz="2000" dirty="0"/>
              <a:t>Naopak pokud </a:t>
            </a:r>
            <a:r>
              <a:rPr lang="cs-CZ" sz="2000" b="1" dirty="0"/>
              <a:t>tyto náležitosti </a:t>
            </a:r>
            <a:r>
              <a:rPr lang="cs-CZ" sz="2000" dirty="0"/>
              <a:t>v pracovní smlouvě </a:t>
            </a:r>
            <a:r>
              <a:rPr lang="cs-CZ" sz="2000" b="1" dirty="0"/>
              <a:t>chybí</a:t>
            </a:r>
            <a:r>
              <a:rPr lang="cs-CZ" sz="2000" dirty="0"/>
              <a:t>, </a:t>
            </a:r>
            <a:r>
              <a:rPr lang="cs-CZ" sz="2000" b="1" dirty="0"/>
              <a:t>nemůže být platně uzavřena</a:t>
            </a:r>
            <a:r>
              <a:rPr lang="cs-CZ" sz="2000" dirty="0"/>
              <a:t>.  </a:t>
            </a:r>
          </a:p>
        </p:txBody>
      </p:sp>
      <p:sp>
        <p:nvSpPr>
          <p:cNvPr id="3" name="Nadpis 2"/>
          <p:cNvSpPr>
            <a:spLocks noGrp="1"/>
          </p:cNvSpPr>
          <p:nvPr>
            <p:ph type="title"/>
          </p:nvPr>
        </p:nvSpPr>
        <p:spPr/>
        <p:txBody>
          <a:bodyPr/>
          <a:lstStyle/>
          <a:p>
            <a:r>
              <a:rPr lang="cs-CZ" dirty="0"/>
              <a:t>Pracovní smlouva – podstatné náležitosti</a:t>
            </a:r>
          </a:p>
        </p:txBody>
      </p:sp>
      <p:sp>
        <p:nvSpPr>
          <p:cNvPr id="4" name="Zaoblený obdélník 3"/>
          <p:cNvSpPr/>
          <p:nvPr/>
        </p:nvSpPr>
        <p:spPr>
          <a:xfrm>
            <a:off x="718800"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Druh práce</a:t>
            </a:r>
          </a:p>
        </p:txBody>
      </p:sp>
      <p:sp>
        <p:nvSpPr>
          <p:cNvPr id="5" name="Zaoblený obdélník 4"/>
          <p:cNvSpPr/>
          <p:nvPr/>
        </p:nvSpPr>
        <p:spPr>
          <a:xfrm>
            <a:off x="7805401"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Místo výkonu práce</a:t>
            </a:r>
          </a:p>
        </p:txBody>
      </p:sp>
      <p:sp>
        <p:nvSpPr>
          <p:cNvPr id="6" name="Zaoblený obdélník 5"/>
          <p:cNvSpPr/>
          <p:nvPr/>
        </p:nvSpPr>
        <p:spPr>
          <a:xfrm>
            <a:off x="4386600" y="2780928"/>
            <a:ext cx="3096344" cy="12961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cs-CZ" b="1" dirty="0"/>
              <a:t>Den nástupu</a:t>
            </a:r>
          </a:p>
        </p:txBody>
      </p:sp>
      <p:sp>
        <p:nvSpPr>
          <p:cNvPr id="7" name="Zástupný symbol pro číslo snímku 6">
            <a:extLst>
              <a:ext uri="{FF2B5EF4-FFF2-40B4-BE49-F238E27FC236}">
                <a16:creationId xmlns:a16="http://schemas.microsoft.com/office/drawing/2014/main" id="{F07C4A23-9417-416D-BB86-C23403EED44B}"/>
              </a:ext>
            </a:extLst>
          </p:cNvPr>
          <p:cNvSpPr>
            <a:spLocks noGrp="1"/>
          </p:cNvSpPr>
          <p:nvPr>
            <p:ph type="sldNum" sz="quarter" idx="11"/>
          </p:nvPr>
        </p:nvSpPr>
        <p:spPr/>
        <p:txBody>
          <a:bodyPr/>
          <a:lstStyle/>
          <a:p>
            <a:pPr algn="r"/>
            <a:fld id="{D4C49B74-5DB2-4B03-B1D2-7F6A3C51C318}" type="slidenum">
              <a:rPr lang="en-US" smtClean="0"/>
              <a:pPr algn="r"/>
              <a:t>9</a:t>
            </a:fld>
            <a:endParaRPr lang="en-US"/>
          </a:p>
        </p:txBody>
      </p:sp>
    </p:spTree>
    <p:extLst>
      <p:ext uri="{BB962C8B-B14F-4D97-AF65-F5344CB8AC3E}">
        <p14:creationId xmlns:p14="http://schemas.microsoft.com/office/powerpoint/2010/main" val="277387346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muni-med-prezentace-16-9-cz-v11(1)</Template>
  <TotalTime>30</TotalTime>
  <Words>5428</Words>
  <Application>Microsoft Office PowerPoint</Application>
  <PresentationFormat>Širokoúhlá obrazovka</PresentationFormat>
  <Paragraphs>470</Paragraphs>
  <Slides>85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85</vt:i4>
      </vt:variant>
    </vt:vector>
  </HeadingPairs>
  <TitlesOfParts>
    <vt:vector size="89" baseType="lpstr">
      <vt:lpstr>Arial</vt:lpstr>
      <vt:lpstr>Tahoma</vt:lpstr>
      <vt:lpstr>Wingdings</vt:lpstr>
      <vt:lpstr>Prezentace_MU_CZ</vt:lpstr>
      <vt:lpstr>Pracovní právo</vt:lpstr>
      <vt:lpstr>Prameny pracovního práva</vt:lpstr>
      <vt:lpstr>Listina základních práv a svobod</vt:lpstr>
      <vt:lpstr>Předspisy pracovního práva</vt:lpstr>
      <vt:lpstr>Pracovní smlouva</vt:lpstr>
      <vt:lpstr>Před uzavřením smlouvy</vt:lpstr>
      <vt:lpstr>Před uzavřením smlouvy</vt:lpstr>
      <vt:lpstr>Pracovní poměr</vt:lpstr>
      <vt:lpstr>Pracovní smlouva – podstatné náležitosti</vt:lpstr>
      <vt:lpstr>Pracovní smlouva - forma</vt:lpstr>
      <vt:lpstr>Pracovní smlouva – zkušební doba</vt:lpstr>
      <vt:lpstr>Povinnosti vyplývající z PP</vt:lpstr>
      <vt:lpstr>Smlouva na dobu určitou</vt:lpstr>
      <vt:lpstr>Změna pracovního poměru Převedení na jinou práci Pracovní cesta</vt:lpstr>
      <vt:lpstr>Změny pracovního poměru</vt:lpstr>
      <vt:lpstr>Převedení na jinou práci</vt:lpstr>
      <vt:lpstr>Převedení na jinou práci</vt:lpstr>
      <vt:lpstr>Ukončení pracovního poměru</vt:lpstr>
      <vt:lpstr>Skončení pracovního poměru</vt:lpstr>
      <vt:lpstr>Skončení pracovního poměru</vt:lpstr>
      <vt:lpstr>Dohoda</vt:lpstr>
      <vt:lpstr>VÝPOVĚĎ</vt:lpstr>
      <vt:lpstr>Výpovědní doba</vt:lpstr>
      <vt:lpstr>Výpověď daná zaměstnavatelem…</vt:lpstr>
      <vt:lpstr>…Výpověď daná zaměstnavatelem…</vt:lpstr>
      <vt:lpstr>…Výpověď daná zaměstnavatelem</vt:lpstr>
      <vt:lpstr>Zákaz výpovědi dané zaměstnavatelem</vt:lpstr>
      <vt:lpstr>Zákaz výpovědi dané zaměstnavatelem</vt:lpstr>
      <vt:lpstr>Zákaz výpovědi dané zaměstnavatelem - výjimky</vt:lpstr>
      <vt:lpstr>Okamžité zrušení PP zaměstnavatelem</vt:lpstr>
      <vt:lpstr>Okamžité zrušení PP zaměstnancem…</vt:lpstr>
      <vt:lpstr>…Okamžité zrušení PP zaměstnancem</vt:lpstr>
      <vt:lpstr> Skončení pracovního poměru na dobu určitou</vt:lpstr>
      <vt:lpstr>  Zrušení pracovního poměru ve zkušební době</vt:lpstr>
      <vt:lpstr>  Odstupné</vt:lpstr>
      <vt:lpstr>   Neplatné rozvázání pracovního poměru zaměstnavatelem</vt:lpstr>
      <vt:lpstr>   Neplatné rozvázání pracovního poměru zaměstnavatelem</vt:lpstr>
      <vt:lpstr>Zvyšování kvalifikace</vt:lpstr>
      <vt:lpstr>Kvalifikační dohoda</vt:lpstr>
      <vt:lpstr>Zvyšování kvalifikace</vt:lpstr>
      <vt:lpstr>Rozvrhování pracovní doby</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Dovolená</vt:lpstr>
      <vt:lpstr>Překážky v práci</vt:lpstr>
      <vt:lpstr>Překážky na straně zaměstnavatele</vt:lpstr>
      <vt:lpstr>Překážky na straně zaměstnance</vt:lpstr>
      <vt:lpstr>Jiné důležité překážky v práci</vt:lpstr>
      <vt:lpstr>Mzda-Plat-Příplatky</vt:lpstr>
      <vt:lpstr>Mzda</vt:lpstr>
      <vt:lpstr>Minimální mzda</vt:lpstr>
      <vt:lpstr>Plat</vt:lpstr>
      <vt:lpstr>Platové tarify</vt:lpstr>
      <vt:lpstr>Platové tabulky 2024 </vt:lpstr>
      <vt:lpstr>Příplatky</vt:lpstr>
      <vt:lpstr>Příplatky</vt:lpstr>
      <vt:lpstr>Náhrady v rámci pracovní cesty</vt:lpstr>
      <vt:lpstr>Vyplácení mzdy/platu</vt:lpstr>
      <vt:lpstr>Odpovědnost v pracovněprávním vztahu</vt:lpstr>
      <vt:lpstr>Prevence na straně Zaměstnance</vt:lpstr>
      <vt:lpstr>Odpovědnost zaměstnance za škodu</vt:lpstr>
      <vt:lpstr>Povinnost zaměstnance k náhradě škody</vt:lpstr>
      <vt:lpstr>Povinnost zaměstnance k náhradě škody</vt:lpstr>
      <vt:lpstr>Odpovědnost za neodvrácení škody</vt:lpstr>
      <vt:lpstr>Schodek na svěřených hodnotách</vt:lpstr>
      <vt:lpstr>Ztráta svěřených věcí </vt:lpstr>
      <vt:lpstr>Náhrada škody za schodek + svěřené věci</vt:lpstr>
      <vt:lpstr>Prevenční ustanovení na straně zaměstnavatele</vt:lpstr>
      <vt:lpstr>Náhrada škody Zaměstnavatelem</vt:lpstr>
      <vt:lpstr>Náhrada škody při odvracení škody</vt:lpstr>
      <vt:lpstr>Náhrada škody na odložených věcech</vt:lpstr>
      <vt:lpstr>Rozsah náhrady škody a nemajetkové újmy </vt:lpstr>
      <vt:lpstr>Zproštění se povinnosti k náhradě </vt:lpstr>
      <vt:lpstr>Zproštění se povinnosti k náhradě </vt:lpstr>
      <vt:lpstr>Příklady</vt:lpstr>
      <vt:lpstr>   OPAKOVÁNÍ NA ZÁVĚR</vt:lpstr>
      <vt:lpstr>   OPAKOVÁNÍ NA ZÁVĚR</vt:lpstr>
      <vt:lpstr>   OPAKOVÁNÍ NA ZÁVĚR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Pracovní právo</dc:title>
  <dc:creator>Jaroslav Divoký</dc:creator>
  <cp:lastModifiedBy>Jaroslav Divoký</cp:lastModifiedBy>
  <cp:revision>7</cp:revision>
  <cp:lastPrinted>1601-01-01T00:00:00Z</cp:lastPrinted>
  <dcterms:created xsi:type="dcterms:W3CDTF">2024-10-21T13:02:19Z</dcterms:created>
  <dcterms:modified xsi:type="dcterms:W3CDTF">2024-10-31T09:35:43Z</dcterms:modified>
</cp:coreProperties>
</file>